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Montserrat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ea4e8d0477_0_1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ea4e8d0477_0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eea5356b97_0_10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eea5356b97_0_10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eea5356b97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eea5356b97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ec2d0f97e6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ec2d0f97e6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eea5356b97_0_2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eea5356b97_0_2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ec2d0f97e6_7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ec2d0f97e6_7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eea5356b97_0_2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eea5356b97_0_2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ea4e8d04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ea4e8d04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ea4e8d0477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ea4e8d0477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eefc3cfa8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eefc3cfa8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ea4e8d0477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ea4e8d0477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ea4e8d0477_0_10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ea4e8d0477_0_1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ea4e8d0477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ea4e8d0477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ea4e8d0477_0_10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ea4e8d0477_0_1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ted (g3eebf38e2d7_52_0)">
  <p:cSld name="Generated (g3eebf38e2d7_52_0)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hyperlink" Target="https://edrn.cancer.gov/data-and-resources/informatics/labcas-help/labcas-quick-reference-guides/upload-data/" TargetMode="External"/><Relationship Id="rId9" Type="http://schemas.openxmlformats.org/officeDocument/2006/relationships/image" Target="../media/image38.png"/><Relationship Id="rId5" Type="http://schemas.openxmlformats.org/officeDocument/2006/relationships/hyperlink" Target="https://edrn-labcas.ibmaspera.com/" TargetMode="External"/><Relationship Id="rId6" Type="http://schemas.openxmlformats.org/officeDocument/2006/relationships/hyperlink" Target="https://edrn-labcas.ibmaspera.com/" TargetMode="External"/><Relationship Id="rId7" Type="http://schemas.openxmlformats.org/officeDocument/2006/relationships/hyperlink" Target="mailto:ic-data@jpl.nasa.gov" TargetMode="External"/><Relationship Id="rId8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Relationship Id="rId5" Type="http://schemas.openxmlformats.org/officeDocument/2006/relationships/image" Target="../media/image34.png"/><Relationship Id="rId6" Type="http://schemas.openxmlformats.org/officeDocument/2006/relationships/image" Target="../media/image31.png"/><Relationship Id="rId7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hyperlink" Target="https://www.compass.fhcrc.org/edrns/pub/user/application.aspx?t=app&amp;sub=form1&amp;w=1&amp;p=3" TargetMode="External"/><Relationship Id="rId9" Type="http://schemas.openxmlformats.org/officeDocument/2006/relationships/hyperlink" Target="https://edrn.cancer.gov/data-and-resources/informatics/labcas-help/labcas-quick-reference-guides/dicom-viewer/" TargetMode="External"/><Relationship Id="rId5" Type="http://schemas.openxmlformats.org/officeDocument/2006/relationships/hyperlink" Target="mailto:ic-data@jpl.nasa.gov" TargetMode="External"/><Relationship Id="rId6" Type="http://schemas.openxmlformats.org/officeDocument/2006/relationships/image" Target="../media/image40.png"/><Relationship Id="rId7" Type="http://schemas.openxmlformats.org/officeDocument/2006/relationships/hyperlink" Target="https://edrn-labcas.jpl.nasa.gov/labcas-ui/" TargetMode="External"/><Relationship Id="rId8" Type="http://schemas.openxmlformats.org/officeDocument/2006/relationships/hyperlink" Target="https://edrn.cancer.gov/data-and-resources/informatics/labcas-help/labcas-quick-reference-guides/dicom-viewer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edrn.cancer.gov/data-and-resources/informatics/labcas-help/labcas-quick-reference-guides/labcas-general-overview/" TargetMode="External"/><Relationship Id="rId10" Type="http://schemas.openxmlformats.org/officeDocument/2006/relationships/hyperlink" Target="https://edrn.cancer.gov/data-and-resources/informatics/labcas-help/labcas-quick-reference-guides/upload-data/" TargetMode="External"/><Relationship Id="rId13" Type="http://schemas.openxmlformats.org/officeDocument/2006/relationships/hyperlink" Target="https://edrn.cancer.gov/data-and-resources/informatics/labcas-help/labcas-quick-reference-guides/dicom-viewer/" TargetMode="External"/><Relationship Id="rId12" Type="http://schemas.openxmlformats.org/officeDocument/2006/relationships/hyperlink" Target="https://edrn.cancer.gov/data-and-resources/informatics/labcas-help/labcas-quick-reference-guides/dicom-viewer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edrn.cancer.gov/data-and-resources/standard-operating-procedures/" TargetMode="External"/><Relationship Id="rId9" Type="http://schemas.openxmlformats.org/officeDocument/2006/relationships/hyperlink" Target="https://edrn.cancer.gov/data-and-resources/informatics/labcas-help/labcas-quick-reference-guides/steps-to-install-aspera-connect/" TargetMode="External"/><Relationship Id="rId15" Type="http://schemas.openxmlformats.org/officeDocument/2006/relationships/image" Target="../media/image23.png"/><Relationship Id="rId14" Type="http://schemas.openxmlformats.org/officeDocument/2006/relationships/hyperlink" Target="https://edrn.cancer.gov/documents/1435/pMRI_Image_Upload_Training.pdf" TargetMode="External"/><Relationship Id="rId17" Type="http://schemas.openxmlformats.org/officeDocument/2006/relationships/hyperlink" Target="mailto:ic-data@jpl.nasa.gov" TargetMode="External"/><Relationship Id="rId16" Type="http://schemas.openxmlformats.org/officeDocument/2006/relationships/image" Target="../media/image36.png"/><Relationship Id="rId5" Type="http://schemas.openxmlformats.org/officeDocument/2006/relationships/hyperlink" Target="https://edrn.cancer.gov/data-and-resources/informatics/labcas-help/edrn-dicom-de-identification-process/" TargetMode="External"/><Relationship Id="rId6" Type="http://schemas.openxmlformats.org/officeDocument/2006/relationships/hyperlink" Target="https://edrn.cancer.gov/data-and-resources/informatics/labcas-help/edrn-dicom-de-identification-process/" TargetMode="External"/><Relationship Id="rId7" Type="http://schemas.openxmlformats.org/officeDocument/2006/relationships/hyperlink" Target="https://edrn.cancer.gov/data-and-resources/informatics/labcas-help/edrn-dicom-de-identification-process/" TargetMode="External"/><Relationship Id="rId8" Type="http://schemas.openxmlformats.org/officeDocument/2006/relationships/hyperlink" Target="https://edrn.cancer.gov/data-and-resources/informatics/labcas-help/labcas-quick-reference-guides/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12.xml"/><Relationship Id="rId10" Type="http://schemas.openxmlformats.org/officeDocument/2006/relationships/slide" Target="/ppt/slides/slide10.xml"/><Relationship Id="rId13" Type="http://schemas.openxmlformats.org/officeDocument/2006/relationships/image" Target="../media/image13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drn.cancer.gov/documents/1424/P-MRI_SOPs_MRI_Procedure_and_Images_Storage_v6.0_C.pdf" TargetMode="External"/><Relationship Id="rId4" Type="http://schemas.openxmlformats.org/officeDocument/2006/relationships/hyperlink" Target="https://edrn.cancer.gov/" TargetMode="External"/><Relationship Id="rId9" Type="http://schemas.openxmlformats.org/officeDocument/2006/relationships/slide" Target="/ppt/slides/slide10.xml"/><Relationship Id="rId15" Type="http://schemas.openxmlformats.org/officeDocument/2006/relationships/image" Target="../media/image24.png"/><Relationship Id="rId14" Type="http://schemas.openxmlformats.org/officeDocument/2006/relationships/image" Target="../media/image4.png"/><Relationship Id="rId17" Type="http://schemas.openxmlformats.org/officeDocument/2006/relationships/image" Target="../media/image20.png"/><Relationship Id="rId16" Type="http://schemas.openxmlformats.org/officeDocument/2006/relationships/image" Target="../media/image3.png"/><Relationship Id="rId5" Type="http://schemas.openxmlformats.org/officeDocument/2006/relationships/slide" Target="/ppt/slides/slide4.xml"/><Relationship Id="rId6" Type="http://schemas.openxmlformats.org/officeDocument/2006/relationships/slide" Target="/ppt/slides/slide5.xml"/><Relationship Id="rId18" Type="http://schemas.openxmlformats.org/officeDocument/2006/relationships/image" Target="../media/image17.png"/><Relationship Id="rId7" Type="http://schemas.openxmlformats.org/officeDocument/2006/relationships/slide" Target="/ppt/slides/slide6.xml"/><Relationship Id="rId8" Type="http://schemas.openxmlformats.org/officeDocument/2006/relationships/slide" Target="/ppt/slides/slide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hyperlink" Target="https://edrn.cancer.gov/data-and-resources/informatics/labcas-help/edrn-dicom-de-identification-proces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hyperlink" Target="https://edrn.cancer.gov/data-and-resources/informatics/labcas-help/labcas-quick-reference-guides/request-an-ibm-aspera-account/" TargetMode="External"/><Relationship Id="rId5" Type="http://schemas.openxmlformats.org/officeDocument/2006/relationships/hyperlink" Target="mailto:ic-data@jpl.nasa.gov" TargetMode="External"/><Relationship Id="rId6" Type="http://schemas.openxmlformats.org/officeDocument/2006/relationships/hyperlink" Target="https://edrn-labcas.ibmaspera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drn.cancer.gov/data-and-resources/informatics/labcas-help/labcas-quick-reference-guides/steps-to-install-aspera-connect/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41.png"/><Relationship Id="rId6" Type="http://schemas.openxmlformats.org/officeDocument/2006/relationships/hyperlink" Target="https://edrn.cancer.gov/data-and-resources/informatics/labcas-help/labcas-quick-reference-guides/steps-to-install-aspera-connect/" TargetMode="External"/><Relationship Id="rId7" Type="http://schemas.openxmlformats.org/officeDocument/2006/relationships/hyperlink" Target="https://edrn.cancer.gov/data-and-resources/informatics/labcas-help/labcas-quick-reference-guides/steps-to-install-aspera-connec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pMRI Image Upload Training</a:t>
            </a:r>
            <a:endParaRPr/>
          </a:p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16, 2026</a:t>
            </a:r>
            <a:endParaRPr/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86550" y="3896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82"/>
              <a:t>Heather Kincaid</a:t>
            </a:r>
            <a:endParaRPr sz="2982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82"/>
              <a:t>Sean Kelly</a:t>
            </a:r>
            <a:endParaRPr sz="2982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82"/>
              <a:t>JPL Informatics Center</a:t>
            </a:r>
            <a:endParaRPr sz="2982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174525" y="236925"/>
            <a:ext cx="8520600" cy="572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95250" lIns="95250" spcFirstLastPara="1" rIns="95250" wrap="square" tIns="952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8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b="1" i="0" lang="en" sz="238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rPr>
              <a:t>Upload Images </a:t>
            </a:r>
            <a:r>
              <a:rPr b="1" lang="en" sz="238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b="1" i="0" lang="en" sz="238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rPr>
              <a:t> 6. Notify JPL</a:t>
            </a:r>
            <a:endParaRPr b="1" i="0" sz="2380">
              <a:solidFill>
                <a:srgbClr val="0079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23"/>
          <p:cNvGrpSpPr/>
          <p:nvPr/>
        </p:nvGrpSpPr>
        <p:grpSpPr>
          <a:xfrm>
            <a:off x="406950" y="809625"/>
            <a:ext cx="2476500" cy="266700"/>
            <a:chOff x="406950" y="809625"/>
            <a:chExt cx="2476500" cy="266700"/>
          </a:xfrm>
        </p:grpSpPr>
        <p:sp>
          <p:nvSpPr>
            <p:cNvPr id="209" name="Google Shape;209;p23"/>
            <p:cNvSpPr/>
            <p:nvPr/>
          </p:nvSpPr>
          <p:spPr>
            <a:xfrm>
              <a:off x="406950" y="809625"/>
              <a:ext cx="2476500" cy="266700"/>
            </a:xfrm>
            <a:prstGeom prst="roundRect">
              <a:avLst>
                <a:gd fmla="val 50000" name="adj"/>
              </a:avLst>
            </a:prstGeom>
            <a:solidFill>
              <a:srgbClr val="E0F2F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3"/>
            <p:cNvSpPr txBox="1"/>
            <p:nvPr/>
          </p:nvSpPr>
          <p:spPr>
            <a:xfrm>
              <a:off x="406950" y="809625"/>
              <a:ext cx="2476500" cy="2667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11430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100">
                  <a:solidFill>
                    <a:srgbClr val="00796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menu_book </a:t>
              </a:r>
              <a:r>
                <a:rPr b="1" lang="en" sz="900" u="sng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LabCAS Quick Reference Guide</a:t>
              </a:r>
              <a:endParaRPr b="0" sz="1100">
                <a:solidFill>
                  <a:srgbClr val="00796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</p:grpSp>
      <p:grpSp>
        <p:nvGrpSpPr>
          <p:cNvPr id="211" name="Google Shape;211;p23"/>
          <p:cNvGrpSpPr/>
          <p:nvPr/>
        </p:nvGrpSpPr>
        <p:grpSpPr>
          <a:xfrm>
            <a:off x="406950" y="1238250"/>
            <a:ext cx="4286400" cy="952500"/>
            <a:chOff x="406950" y="1238250"/>
            <a:chExt cx="4286400" cy="952500"/>
          </a:xfrm>
        </p:grpSpPr>
        <p:sp>
          <p:nvSpPr>
            <p:cNvPr id="212" name="Google Shape;212;p23"/>
            <p:cNvSpPr/>
            <p:nvPr/>
          </p:nvSpPr>
          <p:spPr>
            <a:xfrm>
              <a:off x="406950" y="1238250"/>
              <a:ext cx="4286400" cy="952500"/>
            </a:xfrm>
            <a:prstGeom prst="roundRect">
              <a:avLst>
                <a:gd fmla="val 12000" name="adj"/>
              </a:avLst>
            </a:prstGeom>
            <a:solidFill>
              <a:srgbClr val="FFFFFF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3"/>
            <p:cNvSpPr txBox="1"/>
            <p:nvPr/>
          </p:nvSpPr>
          <p:spPr>
            <a:xfrm>
              <a:off x="406950" y="1238250"/>
              <a:ext cx="4286400" cy="95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142875" lIns="142875" spcFirstLastPara="1" rIns="142875" wrap="square" tIns="14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Step 1: Login to EDRN Aspera</a:t>
              </a:r>
              <a:endParaRPr b="1" sz="14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" sz="11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Sign in using your IBMid (your email address) at </a:t>
              </a:r>
              <a:r>
                <a:rPr b="0" lang="en" sz="1100" u="sng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EDRN </a:t>
              </a:r>
              <a:r>
                <a:rPr b="0" lang="en" sz="1100" u="sng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Aspera</a:t>
              </a:r>
              <a:r>
                <a:rPr b="0" lang="en" sz="11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sz="11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23"/>
          <p:cNvGrpSpPr/>
          <p:nvPr/>
        </p:nvGrpSpPr>
        <p:grpSpPr>
          <a:xfrm>
            <a:off x="406950" y="2333625"/>
            <a:ext cx="4286400" cy="1238400"/>
            <a:chOff x="406950" y="2333625"/>
            <a:chExt cx="4286400" cy="1238400"/>
          </a:xfrm>
        </p:grpSpPr>
        <p:sp>
          <p:nvSpPr>
            <p:cNvPr id="215" name="Google Shape;215;p23"/>
            <p:cNvSpPr/>
            <p:nvPr/>
          </p:nvSpPr>
          <p:spPr>
            <a:xfrm>
              <a:off x="406950" y="2333625"/>
              <a:ext cx="4286400" cy="1238400"/>
            </a:xfrm>
            <a:prstGeom prst="roundRect">
              <a:avLst>
                <a:gd fmla="val 9230" name="adj"/>
              </a:avLst>
            </a:prstGeom>
            <a:solidFill>
              <a:srgbClr val="FFFFFF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3"/>
            <p:cNvSpPr txBox="1"/>
            <p:nvPr/>
          </p:nvSpPr>
          <p:spPr>
            <a:xfrm>
              <a:off x="406950" y="2333625"/>
              <a:ext cx="4286400" cy="12384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142875" lIns="142875" spcFirstLastPara="1" rIns="142875" wrap="square" tIns="14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Step 2: Create Folder &amp; Upload</a:t>
              </a:r>
              <a:endParaRPr b="1" sz="14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" sz="11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Create a folder in Aspera with the Date (e.g., 2026-06-1</a:t>
              </a:r>
              <a:r>
                <a:rPr lang="en" sz="1100">
                  <a:solidFill>
                    <a:srgbClr val="454545"/>
                  </a:solidFill>
                </a:rPr>
                <a:t>6</a:t>
              </a:r>
              <a:r>
                <a:rPr b="0" lang="en" sz="11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) to track site uploads. Drag and drop your files organized by </a:t>
              </a:r>
              <a:r>
                <a:rPr b="1" lang="en" sz="11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EventID</a:t>
              </a:r>
              <a:r>
                <a:rPr b="0" lang="en" sz="11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sz="11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3"/>
          <p:cNvGrpSpPr/>
          <p:nvPr/>
        </p:nvGrpSpPr>
        <p:grpSpPr>
          <a:xfrm>
            <a:off x="406950" y="3714750"/>
            <a:ext cx="4286400" cy="952500"/>
            <a:chOff x="442900" y="3067775"/>
            <a:chExt cx="4286400" cy="952500"/>
          </a:xfrm>
        </p:grpSpPr>
        <p:sp>
          <p:nvSpPr>
            <p:cNvPr id="218" name="Google Shape;218;p23"/>
            <p:cNvSpPr/>
            <p:nvPr/>
          </p:nvSpPr>
          <p:spPr>
            <a:xfrm>
              <a:off x="442900" y="3067775"/>
              <a:ext cx="4286400" cy="952500"/>
            </a:xfrm>
            <a:prstGeom prst="roundRect">
              <a:avLst>
                <a:gd fmla="val 12000" name="adj"/>
              </a:avLst>
            </a:prstGeom>
            <a:solidFill>
              <a:srgbClr val="E0F2F1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3"/>
            <p:cNvSpPr txBox="1"/>
            <p:nvPr/>
          </p:nvSpPr>
          <p:spPr>
            <a:xfrm>
              <a:off x="442900" y="3067775"/>
              <a:ext cx="4286400" cy="95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142875" lIns="142875" spcFirstLastPara="1" rIns="142875" wrap="square" tIns="14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90">
                  <a:solidFill>
                    <a:srgbClr val="004D40"/>
                  </a:solidFill>
                  <a:latin typeface="Arial"/>
                  <a:ea typeface="Arial"/>
                  <a:cs typeface="Arial"/>
                  <a:sym typeface="Arial"/>
                </a:rPr>
                <a:t>Step 3: Notify after Completion</a:t>
              </a:r>
              <a:endParaRPr b="1" sz="1190">
                <a:solidFill>
                  <a:srgbClr val="004D4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" sz="935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Data upload complete:</a:t>
              </a:r>
              <a:endParaRPr b="0" sz="935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" sz="1190">
                  <a:solidFill>
                    <a:srgbClr val="00796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email</a:t>
              </a:r>
              <a:r>
                <a:rPr b="0" lang="en" sz="935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 Email the </a:t>
              </a:r>
              <a:r>
                <a:rPr b="1" lang="en" sz="935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7"/>
                </a:rPr>
                <a:t>JPL Informatics Center</a:t>
              </a:r>
              <a:r>
                <a:rPr b="0" lang="en" sz="935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 that your data transfer is complete.</a:t>
              </a:r>
              <a:endParaRPr b="0" sz="935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0" name="Google Shape;220;p23" title="Screenshot 2026-06-15 at 3.52.21 P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86051" y="343100"/>
            <a:ext cx="2628901" cy="209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3" title="Screenshot 2026-06-15 at 3.53.34 PM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26250" y="2515405"/>
            <a:ext cx="3588700" cy="192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/>
          <p:nvPr/>
        </p:nvSpPr>
        <p:spPr>
          <a:xfrm>
            <a:off x="381000" y="285750"/>
            <a:ext cx="8382000" cy="571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rPr>
              <a:t>7. Validate Images and 8. Check Compliance</a:t>
            </a:r>
            <a:endParaRPr b="1" sz="2400">
              <a:solidFill>
                <a:srgbClr val="0079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24"/>
          <p:cNvGrpSpPr/>
          <p:nvPr/>
        </p:nvGrpSpPr>
        <p:grpSpPr>
          <a:xfrm>
            <a:off x="380925" y="1575701"/>
            <a:ext cx="4191000" cy="1047900"/>
            <a:chOff x="381000" y="1047750"/>
            <a:chExt cx="4191000" cy="1047900"/>
          </a:xfrm>
        </p:grpSpPr>
        <p:sp>
          <p:nvSpPr>
            <p:cNvPr id="228" name="Google Shape;228;p24"/>
            <p:cNvSpPr/>
            <p:nvPr/>
          </p:nvSpPr>
          <p:spPr>
            <a:xfrm>
              <a:off x="381000" y="1047750"/>
              <a:ext cx="4191000" cy="1047900"/>
            </a:xfrm>
            <a:prstGeom prst="roundRect">
              <a:avLst>
                <a:gd fmla="val 10909" name="adj"/>
              </a:avLst>
            </a:prstGeom>
            <a:solidFill>
              <a:srgbClr val="FFFFFF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29" name="Google Shape;229;p24"/>
            <p:cNvSpPr txBox="1"/>
            <p:nvPr/>
          </p:nvSpPr>
          <p:spPr>
            <a:xfrm>
              <a:off x="381000" y="1047750"/>
              <a:ext cx="41910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875" lIns="142875" spcFirstLastPara="1" rIns="142875" wrap="square" tIns="14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00796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fact_check</a:t>
              </a:r>
              <a:r>
                <a:rPr b="1" lang="en" sz="15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 Automated Validation Check</a:t>
              </a:r>
              <a:endParaRPr b="1" sz="15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Validation runs on existing and new uploads. Sites receive reports for any issues found or failures during upload.</a:t>
              </a:r>
              <a:endParaRPr sz="12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24"/>
          <p:cNvGrpSpPr/>
          <p:nvPr/>
        </p:nvGrpSpPr>
        <p:grpSpPr>
          <a:xfrm>
            <a:off x="380925" y="2750640"/>
            <a:ext cx="4191000" cy="1047914"/>
            <a:chOff x="381000" y="2238375"/>
            <a:chExt cx="4191000" cy="857400"/>
          </a:xfrm>
        </p:grpSpPr>
        <p:sp>
          <p:nvSpPr>
            <p:cNvPr id="231" name="Google Shape;231;p24"/>
            <p:cNvSpPr/>
            <p:nvPr/>
          </p:nvSpPr>
          <p:spPr>
            <a:xfrm>
              <a:off x="381000" y="2238375"/>
              <a:ext cx="4191000" cy="857400"/>
            </a:xfrm>
            <a:prstGeom prst="roundRect">
              <a:avLst>
                <a:gd fmla="val 13333" name="adj"/>
              </a:avLst>
            </a:prstGeom>
            <a:solidFill>
              <a:srgbClr val="FFFFFF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sp>
          <p:nvSpPr>
            <p:cNvPr id="232" name="Google Shape;232;p24"/>
            <p:cNvSpPr txBox="1"/>
            <p:nvPr/>
          </p:nvSpPr>
          <p:spPr>
            <a:xfrm>
              <a:off x="381000" y="2238375"/>
              <a:ext cx="41910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875" lIns="142875" spcFirstLastPara="1" rIns="142875" wrap="square" tIns="14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965">
                  <a:solidFill>
                    <a:srgbClr val="00796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visibility</a:t>
              </a:r>
              <a:r>
                <a:rPr b="1" lang="en" sz="1503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 Manual Site Review</a:t>
              </a:r>
              <a:endParaRPr b="1" sz="1503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1225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Sites review flagged issues in reports and indicate a final status for each identified item.</a:t>
              </a:r>
              <a:endParaRPr sz="1225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24"/>
          <p:cNvGrpSpPr/>
          <p:nvPr/>
        </p:nvGrpSpPr>
        <p:grpSpPr>
          <a:xfrm>
            <a:off x="380925" y="4071975"/>
            <a:ext cx="4191000" cy="952500"/>
            <a:chOff x="381000" y="3238500"/>
            <a:chExt cx="4191000" cy="952500"/>
          </a:xfrm>
        </p:grpSpPr>
        <p:sp>
          <p:nvSpPr>
            <p:cNvPr id="234" name="Google Shape;234;p24"/>
            <p:cNvSpPr/>
            <p:nvPr/>
          </p:nvSpPr>
          <p:spPr>
            <a:xfrm>
              <a:off x="381000" y="3238500"/>
              <a:ext cx="4191000" cy="952500"/>
            </a:xfrm>
            <a:prstGeom prst="roundRect">
              <a:avLst>
                <a:gd fmla="val 12000" name="adj"/>
              </a:avLst>
            </a:prstGeom>
            <a:solidFill>
              <a:srgbClr val="E0F2F1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235" name="Google Shape;235;p24"/>
            <p:cNvSpPr txBox="1"/>
            <p:nvPr/>
          </p:nvSpPr>
          <p:spPr>
            <a:xfrm>
              <a:off x="381000" y="3238500"/>
              <a:ext cx="4191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875" lIns="142875" spcFirstLastPara="1" rIns="142875" wrap="square" tIns="14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004D40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sync_alt</a:t>
              </a:r>
              <a:r>
                <a:rPr b="1" lang="en" sz="1500">
                  <a:solidFill>
                    <a:srgbClr val="004D40"/>
                  </a:solidFill>
                  <a:latin typeface="Arial"/>
                  <a:ea typeface="Arial"/>
                  <a:cs typeface="Arial"/>
                  <a:sym typeface="Arial"/>
                </a:rPr>
                <a:t> Final Site Reconciliation</a:t>
              </a:r>
              <a:endParaRPr b="1" sz="1500">
                <a:solidFill>
                  <a:srgbClr val="004D4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JPL and sites collaborate to remediate issues, delete non-compliant files, and reupload corrected images.</a:t>
              </a:r>
              <a:endParaRPr sz="12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24"/>
          <p:cNvGrpSpPr/>
          <p:nvPr/>
        </p:nvGrpSpPr>
        <p:grpSpPr>
          <a:xfrm>
            <a:off x="4857675" y="1586934"/>
            <a:ext cx="3905400" cy="2286000"/>
            <a:chOff x="4857750" y="1047750"/>
            <a:chExt cx="3905400" cy="2286000"/>
          </a:xfrm>
        </p:grpSpPr>
        <p:sp>
          <p:nvSpPr>
            <p:cNvPr id="237" name="Google Shape;237;p24"/>
            <p:cNvSpPr/>
            <p:nvPr/>
          </p:nvSpPr>
          <p:spPr>
            <a:xfrm>
              <a:off x="4857750" y="1047750"/>
              <a:ext cx="3905400" cy="2286000"/>
            </a:xfrm>
            <a:prstGeom prst="roundRect">
              <a:avLst>
                <a:gd fmla="val 5000" name="adj"/>
              </a:avLst>
            </a:prstGeom>
            <a:solidFill>
              <a:srgbClr val="FFFFFF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4"/>
            <p:cNvSpPr txBox="1"/>
            <p:nvPr/>
          </p:nvSpPr>
          <p:spPr>
            <a:xfrm>
              <a:off x="5000625" y="1143000"/>
              <a:ext cx="36195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Ensuring Data Accuracy &amp; Compliance</a:t>
              </a:r>
              <a:endParaRPr b="1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191125" y="1571625"/>
              <a:ext cx="666900" cy="666900"/>
            </a:xfrm>
            <a:prstGeom prst="ellipse">
              <a:avLst/>
            </a:prstGeom>
            <a:solidFill>
              <a:srgbClr val="E0F2F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4"/>
            <p:cNvSpPr txBox="1"/>
            <p:nvPr/>
          </p:nvSpPr>
          <p:spPr>
            <a:xfrm>
              <a:off x="5334000" y="1749552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796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cloud_upload</a:t>
              </a:r>
              <a:endParaRPr sz="2400">
                <a:solidFill>
                  <a:srgbClr val="00796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241" name="Google Shape;241;p24"/>
            <p:cNvSpPr txBox="1"/>
            <p:nvPr/>
          </p:nvSpPr>
          <p:spPr>
            <a:xfrm>
              <a:off x="5048250" y="2286000"/>
              <a:ext cx="952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Site Uploads Images</a:t>
              </a:r>
              <a:endParaRPr b="1" sz="9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2" name="Google Shape;242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05500" y="1895475"/>
              <a:ext cx="523800" cy="1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24"/>
            <p:cNvSpPr/>
            <p:nvPr/>
          </p:nvSpPr>
          <p:spPr>
            <a:xfrm>
              <a:off x="6524625" y="1571625"/>
              <a:ext cx="666900" cy="666900"/>
            </a:xfrm>
            <a:prstGeom prst="ellipse">
              <a:avLst/>
            </a:prstGeom>
            <a:solidFill>
              <a:srgbClr val="E0F2F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4"/>
            <p:cNvSpPr txBox="1"/>
            <p:nvPr/>
          </p:nvSpPr>
          <p:spPr>
            <a:xfrm>
              <a:off x="6667500" y="1749552"/>
              <a:ext cx="3810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796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fact_check</a:t>
              </a:r>
              <a:endParaRPr sz="2400">
                <a:solidFill>
                  <a:srgbClr val="00796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245" name="Google Shape;245;p24"/>
            <p:cNvSpPr txBox="1"/>
            <p:nvPr/>
          </p:nvSpPr>
          <p:spPr>
            <a:xfrm>
              <a:off x="6381750" y="2286000"/>
              <a:ext cx="9525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9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JPL Verification</a:t>
              </a:r>
              <a:endParaRPr b="1" sz="9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6" name="Google Shape;246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34238" y="1609725"/>
              <a:ext cx="671400" cy="209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234238" y="1990725"/>
              <a:ext cx="671400" cy="209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4"/>
            <p:cNvSpPr/>
            <p:nvPr/>
          </p:nvSpPr>
          <p:spPr>
            <a:xfrm>
              <a:off x="7981950" y="1409700"/>
              <a:ext cx="419100" cy="419100"/>
            </a:xfrm>
            <a:prstGeom prst="ellipse">
              <a:avLst/>
            </a:prstGeom>
            <a:solidFill>
              <a:srgbClr val="C8E6C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4"/>
            <p:cNvSpPr txBox="1"/>
            <p:nvPr/>
          </p:nvSpPr>
          <p:spPr>
            <a:xfrm>
              <a:off x="8048625" y="1502664"/>
              <a:ext cx="2859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2E7D32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check_circle</a:t>
              </a:r>
              <a:endParaRPr sz="1800">
                <a:solidFill>
                  <a:srgbClr val="2E7D32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250" name="Google Shape;250;p24"/>
            <p:cNvSpPr txBox="1"/>
            <p:nvPr/>
          </p:nvSpPr>
          <p:spPr>
            <a:xfrm>
              <a:off x="7858125" y="1285875"/>
              <a:ext cx="666900" cy="1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2E7D32"/>
                  </a:solidFill>
                  <a:latin typeface="Arial"/>
                  <a:ea typeface="Arial"/>
                  <a:cs typeface="Arial"/>
                  <a:sym typeface="Arial"/>
                </a:rPr>
                <a:t>PASS</a:t>
              </a:r>
              <a:endParaRPr b="1" sz="800">
                <a:solidFill>
                  <a:srgbClr val="2E7D3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7981950" y="1981200"/>
              <a:ext cx="419100" cy="419100"/>
            </a:xfrm>
            <a:prstGeom prst="ellipse">
              <a:avLst/>
            </a:prstGeom>
            <a:solidFill>
              <a:srgbClr val="FFCDD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4"/>
            <p:cNvSpPr txBox="1"/>
            <p:nvPr/>
          </p:nvSpPr>
          <p:spPr>
            <a:xfrm>
              <a:off x="8048625" y="2074164"/>
              <a:ext cx="2859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C62828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cancel</a:t>
              </a:r>
              <a:endParaRPr sz="1800">
                <a:solidFill>
                  <a:srgbClr val="C62828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  <p:sp>
          <p:nvSpPr>
            <p:cNvPr id="253" name="Google Shape;253;p24"/>
            <p:cNvSpPr txBox="1"/>
            <p:nvPr/>
          </p:nvSpPr>
          <p:spPr>
            <a:xfrm>
              <a:off x="7858125" y="2428875"/>
              <a:ext cx="666900" cy="14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C62828"/>
                  </a:solidFill>
                  <a:latin typeface="Arial"/>
                  <a:ea typeface="Arial"/>
                  <a:cs typeface="Arial"/>
                  <a:sym typeface="Arial"/>
                </a:rPr>
                <a:t>NOT PASS</a:t>
              </a:r>
              <a:endParaRPr b="1" sz="800">
                <a:solidFill>
                  <a:srgbClr val="C6282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4" name="Google Shape;254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848475" y="2524125"/>
              <a:ext cx="1352700" cy="352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24"/>
            <p:cNvSpPr txBox="1"/>
            <p:nvPr/>
          </p:nvSpPr>
          <p:spPr>
            <a:xfrm>
              <a:off x="6191250" y="3000375"/>
              <a:ext cx="13335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" sz="800">
                  <a:solidFill>
                    <a:srgbClr val="C62828"/>
                  </a:solidFill>
                  <a:latin typeface="Arial"/>
                  <a:ea typeface="Arial"/>
                  <a:cs typeface="Arial"/>
                  <a:sym typeface="Arial"/>
                </a:rPr>
                <a:t>Review and Reconcile Issues</a:t>
              </a:r>
              <a:endParaRPr i="1" sz="800">
                <a:solidFill>
                  <a:srgbClr val="C6282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6" name="Google Shape;256;p24"/>
          <p:cNvGrpSpPr/>
          <p:nvPr/>
        </p:nvGrpSpPr>
        <p:grpSpPr>
          <a:xfrm>
            <a:off x="4857675" y="3937175"/>
            <a:ext cx="3905400" cy="1095375"/>
            <a:chOff x="4857750" y="3476625"/>
            <a:chExt cx="3905400" cy="952500"/>
          </a:xfrm>
        </p:grpSpPr>
        <p:sp>
          <p:nvSpPr>
            <p:cNvPr id="257" name="Google Shape;257;p24"/>
            <p:cNvSpPr/>
            <p:nvPr/>
          </p:nvSpPr>
          <p:spPr>
            <a:xfrm>
              <a:off x="4857750" y="3476625"/>
              <a:ext cx="3905400" cy="952500"/>
            </a:xfrm>
            <a:prstGeom prst="roundRect">
              <a:avLst>
                <a:gd fmla="val 12000" name="adj"/>
              </a:avLst>
            </a:prstGeom>
            <a:solidFill>
              <a:srgbClr val="E0F2F1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258" name="Google Shape;258;p24"/>
            <p:cNvSpPr txBox="1"/>
            <p:nvPr/>
          </p:nvSpPr>
          <p:spPr>
            <a:xfrm>
              <a:off x="4857750" y="3476625"/>
              <a:ext cx="39054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875" lIns="142875" spcFirstLastPara="1" rIns="142875" wrap="square" tIns="14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4D40"/>
                  </a:solidFill>
                  <a:latin typeface="Arial"/>
                  <a:ea typeface="Arial"/>
                  <a:cs typeface="Arial"/>
                  <a:sym typeface="Arial"/>
                </a:rPr>
                <a:t>Local Validation Tool (In Development)</a:t>
              </a:r>
              <a:endParaRPr b="1" sz="1500">
                <a:solidFill>
                  <a:srgbClr val="004D4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45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JPL is developing a local application to allow users to perform validation checks on their own hardware prior to uploading.</a:t>
              </a:r>
              <a:endParaRPr sz="12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24"/>
          <p:cNvGrpSpPr/>
          <p:nvPr/>
        </p:nvGrpSpPr>
        <p:grpSpPr>
          <a:xfrm>
            <a:off x="406950" y="812304"/>
            <a:ext cx="8330100" cy="631745"/>
            <a:chOff x="406946" y="3524248"/>
            <a:chExt cx="8330100" cy="633900"/>
          </a:xfrm>
        </p:grpSpPr>
        <p:sp>
          <p:nvSpPr>
            <p:cNvPr id="260" name="Google Shape;260;p24"/>
            <p:cNvSpPr/>
            <p:nvPr/>
          </p:nvSpPr>
          <p:spPr>
            <a:xfrm>
              <a:off x="406946" y="3524248"/>
              <a:ext cx="8330100" cy="633900"/>
            </a:xfrm>
            <a:prstGeom prst="roundRect">
              <a:avLst>
                <a:gd fmla="val 18034" name="adj"/>
              </a:avLst>
            </a:prstGeom>
            <a:solidFill>
              <a:srgbClr val="E0F2F1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4"/>
            <p:cNvSpPr txBox="1"/>
            <p:nvPr/>
          </p:nvSpPr>
          <p:spPr>
            <a:xfrm>
              <a:off x="406946" y="3524248"/>
              <a:ext cx="8330100" cy="633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190500" spcFirstLastPara="1" rIns="19050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004D40"/>
                  </a:solidFill>
                  <a:latin typeface="Arial"/>
                  <a:ea typeface="Arial"/>
                  <a:cs typeface="Arial"/>
                  <a:sym typeface="Arial"/>
                </a:rPr>
                <a:t>DRAFT</a:t>
              </a:r>
              <a:endParaRPr b="1" i="0" sz="1500">
                <a:solidFill>
                  <a:srgbClr val="004D4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b="0" i="0" lang="en" sz="115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Validation criteria and workflows are currently in draft. Once reviewed by the EDRN DICOM Subgroup and approved, the SOP and EDRN Portal will be updated.</a:t>
              </a:r>
              <a:endParaRPr b="0" i="0" sz="115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25"/>
          <p:cNvGrpSpPr/>
          <p:nvPr/>
        </p:nvGrpSpPr>
        <p:grpSpPr>
          <a:xfrm>
            <a:off x="311696" y="238125"/>
            <a:ext cx="8520600" cy="572700"/>
            <a:chOff x="311696" y="238125"/>
            <a:chExt cx="8520600" cy="572700"/>
          </a:xfrm>
        </p:grpSpPr>
        <p:sp>
          <p:nvSpPr>
            <p:cNvPr id="267" name="Google Shape;267;p25"/>
            <p:cNvSpPr/>
            <p:nvPr/>
          </p:nvSpPr>
          <p:spPr>
            <a:xfrm>
              <a:off x="311696" y="238125"/>
              <a:ext cx="8520600" cy="5727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5"/>
            <p:cNvSpPr txBox="1"/>
            <p:nvPr/>
          </p:nvSpPr>
          <p:spPr>
            <a:xfrm>
              <a:off x="311696" y="238125"/>
              <a:ext cx="8520600" cy="5727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9525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r>
                <a:rPr b="1" lang="en" sz="24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. Validation Reports</a:t>
              </a:r>
              <a:endParaRPr b="1" sz="24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25"/>
          <p:cNvGrpSpPr/>
          <p:nvPr/>
        </p:nvGrpSpPr>
        <p:grpSpPr>
          <a:xfrm>
            <a:off x="406946" y="2156114"/>
            <a:ext cx="4000500" cy="1714500"/>
            <a:chOff x="406946" y="1296750"/>
            <a:chExt cx="4000500" cy="1714500"/>
          </a:xfrm>
        </p:grpSpPr>
        <p:sp>
          <p:nvSpPr>
            <p:cNvPr id="270" name="Google Shape;270;p25"/>
            <p:cNvSpPr/>
            <p:nvPr/>
          </p:nvSpPr>
          <p:spPr>
            <a:xfrm>
              <a:off x="406946" y="1296750"/>
              <a:ext cx="4000500" cy="1714500"/>
            </a:xfrm>
            <a:prstGeom prst="roundRect">
              <a:avLst>
                <a:gd fmla="val 6666" name="adj"/>
              </a:avLst>
            </a:prstGeom>
            <a:solidFill>
              <a:srgbClr val="FFFFFF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5"/>
            <p:cNvSpPr txBox="1"/>
            <p:nvPr/>
          </p:nvSpPr>
          <p:spPr>
            <a:xfrm>
              <a:off x="406946" y="1296750"/>
              <a:ext cx="4000500" cy="1714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2400">
                  <a:solidFill>
                    <a:srgbClr val="00796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assignment</a:t>
              </a:r>
              <a:r>
                <a:rPr b="1" lang="en" sz="16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Possible PHI/PII Report</a:t>
              </a:r>
              <a:endParaRPr b="0" sz="2400">
                <a:solidFill>
                  <a:srgbClr val="00796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" sz="125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Identifies potential PHI/PII values </a:t>
              </a:r>
              <a:r>
                <a:rPr lang="en" sz="1250">
                  <a:solidFill>
                    <a:srgbClr val="454545"/>
                  </a:solidFill>
                </a:rPr>
                <a:t>in</a:t>
              </a:r>
              <a:r>
                <a:rPr b="0" lang="en" sz="125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 the DICOM tag metadata or burned in to the image. Sites must review each flagged value and specify if it is actual PHI/PII, a false positive, or requires further action.</a:t>
              </a:r>
              <a:endParaRPr b="0" sz="125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25"/>
          <p:cNvGrpSpPr/>
          <p:nvPr/>
        </p:nvGrpSpPr>
        <p:grpSpPr>
          <a:xfrm>
            <a:off x="4736554" y="2156114"/>
            <a:ext cx="4000500" cy="1714500"/>
            <a:chOff x="4736554" y="1296750"/>
            <a:chExt cx="4000500" cy="1714500"/>
          </a:xfrm>
        </p:grpSpPr>
        <p:sp>
          <p:nvSpPr>
            <p:cNvPr id="273" name="Google Shape;273;p25"/>
            <p:cNvSpPr/>
            <p:nvPr/>
          </p:nvSpPr>
          <p:spPr>
            <a:xfrm>
              <a:off x="4736554" y="1296750"/>
              <a:ext cx="4000500" cy="1714500"/>
            </a:xfrm>
            <a:prstGeom prst="roundRect">
              <a:avLst>
                <a:gd fmla="val 6666" name="adj"/>
              </a:avLst>
            </a:prstGeom>
            <a:solidFill>
              <a:srgbClr val="FFFFFF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5"/>
            <p:cNvSpPr txBox="1"/>
            <p:nvPr/>
          </p:nvSpPr>
          <p:spPr>
            <a:xfrm>
              <a:off x="4736554" y="1296750"/>
              <a:ext cx="4000500" cy="1714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2220">
                  <a:solidFill>
                    <a:srgbClr val="00796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assignment</a:t>
              </a:r>
              <a:r>
                <a:rPr b="1" lang="en" sz="148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EDRN Core Validation Issues Report</a:t>
              </a:r>
              <a:endParaRPr b="0" sz="2220">
                <a:solidFill>
                  <a:srgbClr val="00796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" sz="1156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Identifies possible technical or metadata validation issues based on the EDRN Core DICOM validation rules. This may include missing required tags, corrupted files, or other validation errors.</a:t>
              </a:r>
              <a:endParaRPr b="0" sz="1156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25"/>
          <p:cNvGrpSpPr/>
          <p:nvPr/>
        </p:nvGrpSpPr>
        <p:grpSpPr>
          <a:xfrm>
            <a:off x="406950" y="1365126"/>
            <a:ext cx="8330100" cy="572683"/>
            <a:chOff x="406946" y="3524229"/>
            <a:chExt cx="8330100" cy="633920"/>
          </a:xfrm>
        </p:grpSpPr>
        <p:sp>
          <p:nvSpPr>
            <p:cNvPr id="276" name="Google Shape;276;p25"/>
            <p:cNvSpPr/>
            <p:nvPr/>
          </p:nvSpPr>
          <p:spPr>
            <a:xfrm>
              <a:off x="406946" y="3524248"/>
              <a:ext cx="8330100" cy="633900"/>
            </a:xfrm>
            <a:prstGeom prst="roundRect">
              <a:avLst>
                <a:gd fmla="val 18034" name="adj"/>
              </a:avLst>
            </a:prstGeom>
            <a:solidFill>
              <a:srgbClr val="E0F2F1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5"/>
            <p:cNvSpPr txBox="1"/>
            <p:nvPr/>
          </p:nvSpPr>
          <p:spPr>
            <a:xfrm>
              <a:off x="406946" y="3524229"/>
              <a:ext cx="8330100" cy="633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190500" spcFirstLastPara="1" rIns="19050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" sz="1500">
                  <a:solidFill>
                    <a:srgbClr val="004D40"/>
                  </a:solidFill>
                  <a:latin typeface="Arial"/>
                  <a:ea typeface="Arial"/>
                  <a:cs typeface="Arial"/>
                  <a:sym typeface="Arial"/>
                </a:rPr>
                <a:t>Two possible reports from the validation process</a:t>
              </a:r>
              <a:endParaRPr b="0" i="0" sz="115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/>
          <p:nvPr>
            <p:ph type="title"/>
          </p:nvPr>
        </p:nvSpPr>
        <p:spPr>
          <a:xfrm>
            <a:off x="311700" y="238125"/>
            <a:ext cx="8520600" cy="572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9525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rPr>
              <a:t>9. JPL Publish Images to LabCAS and 10. Notify Site</a:t>
            </a:r>
            <a:endParaRPr b="1" sz="2400">
              <a:solidFill>
                <a:srgbClr val="0079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26"/>
          <p:cNvGrpSpPr/>
          <p:nvPr/>
        </p:nvGrpSpPr>
        <p:grpSpPr>
          <a:xfrm>
            <a:off x="311696" y="1047750"/>
            <a:ext cx="8520600" cy="952500"/>
            <a:chOff x="311696" y="1047750"/>
            <a:chExt cx="8520600" cy="952500"/>
          </a:xfrm>
        </p:grpSpPr>
        <p:sp>
          <p:nvSpPr>
            <p:cNvPr id="284" name="Google Shape;284;p26"/>
            <p:cNvSpPr/>
            <p:nvPr/>
          </p:nvSpPr>
          <p:spPr>
            <a:xfrm>
              <a:off x="311696" y="1047750"/>
              <a:ext cx="8520600" cy="952500"/>
            </a:xfrm>
            <a:prstGeom prst="roundRect">
              <a:avLst>
                <a:gd fmla="val 12000" name="adj"/>
              </a:avLst>
            </a:prstGeom>
            <a:solidFill>
              <a:srgbClr val="E0F2F1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6"/>
            <p:cNvSpPr txBox="1"/>
            <p:nvPr/>
          </p:nvSpPr>
          <p:spPr>
            <a:xfrm>
              <a:off x="311696" y="1047750"/>
              <a:ext cx="85206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38125" lIns="238125" spcFirstLastPara="1" rIns="238125" wrap="square" tIns="238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4D40"/>
                  </a:solidFill>
                  <a:latin typeface="Arial"/>
                  <a:ea typeface="Arial"/>
                  <a:cs typeface="Arial"/>
                  <a:sym typeface="Arial"/>
                </a:rPr>
                <a:t>All validation criteria met or outstanding issues fully resolved.</a:t>
              </a:r>
              <a:endParaRPr b="1" sz="1800">
                <a:solidFill>
                  <a:srgbClr val="004D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26"/>
          <p:cNvGrpSpPr/>
          <p:nvPr/>
        </p:nvGrpSpPr>
        <p:grpSpPr>
          <a:xfrm>
            <a:off x="311696" y="2190750"/>
            <a:ext cx="8520600" cy="1143000"/>
            <a:chOff x="311696" y="2190750"/>
            <a:chExt cx="8520600" cy="1143000"/>
          </a:xfrm>
        </p:grpSpPr>
        <p:sp>
          <p:nvSpPr>
            <p:cNvPr id="287" name="Google Shape;287;p26"/>
            <p:cNvSpPr/>
            <p:nvPr/>
          </p:nvSpPr>
          <p:spPr>
            <a:xfrm>
              <a:off x="311696" y="2190750"/>
              <a:ext cx="8520600" cy="11430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6"/>
            <p:cNvSpPr txBox="1"/>
            <p:nvPr/>
          </p:nvSpPr>
          <p:spPr>
            <a:xfrm>
              <a:off x="311696" y="2190750"/>
              <a:ext cx="85206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38125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2800">
                  <a:solidFill>
                    <a:srgbClr val="00796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cloud_done</a:t>
              </a:r>
              <a:r>
                <a:rPr b="1" lang="en" sz="18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 Publication to LabCAS</a:t>
              </a:r>
              <a:endParaRPr b="0" sz="2800">
                <a:solidFill>
                  <a:srgbClr val="00796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0" lang="en" sz="14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JPL publishes the finalized image datasets directly to LabCAS.</a:t>
              </a:r>
              <a:endParaRPr b="0" sz="14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26"/>
          <p:cNvGrpSpPr/>
          <p:nvPr/>
        </p:nvGrpSpPr>
        <p:grpSpPr>
          <a:xfrm>
            <a:off x="311696" y="3524250"/>
            <a:ext cx="8520600" cy="1143000"/>
            <a:chOff x="311696" y="3524250"/>
            <a:chExt cx="8520600" cy="1143000"/>
          </a:xfrm>
        </p:grpSpPr>
        <p:sp>
          <p:nvSpPr>
            <p:cNvPr id="290" name="Google Shape;290;p26"/>
            <p:cNvSpPr/>
            <p:nvPr/>
          </p:nvSpPr>
          <p:spPr>
            <a:xfrm>
              <a:off x="311696" y="3524250"/>
              <a:ext cx="8520600" cy="11430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6"/>
            <p:cNvSpPr txBox="1"/>
            <p:nvPr/>
          </p:nvSpPr>
          <p:spPr>
            <a:xfrm>
              <a:off x="311696" y="3524250"/>
              <a:ext cx="85206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38125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2800">
                  <a:solidFill>
                    <a:srgbClr val="00796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email</a:t>
              </a:r>
              <a:r>
                <a:rPr b="1" lang="en" sz="18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 Site Notification</a:t>
              </a:r>
              <a:endParaRPr b="0" sz="2800">
                <a:solidFill>
                  <a:srgbClr val="00796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b="0" lang="en" sz="14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JPL notifies the site via email to review LabCAS and verify upload completeness.</a:t>
              </a:r>
              <a:endParaRPr b="0" sz="14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/>
          <p:nvPr>
            <p:ph type="title"/>
          </p:nvPr>
        </p:nvSpPr>
        <p:spPr>
          <a:xfrm>
            <a:off x="311696" y="238125"/>
            <a:ext cx="8520600" cy="572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9525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rPr>
              <a:t>11. Site Verification in LabCAS</a:t>
            </a:r>
            <a:endParaRPr b="1" sz="2800">
              <a:solidFill>
                <a:srgbClr val="0079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" name="Google Shape;297;p27"/>
          <p:cNvGrpSpPr/>
          <p:nvPr/>
        </p:nvGrpSpPr>
        <p:grpSpPr>
          <a:xfrm>
            <a:off x="304800" y="1047750"/>
            <a:ext cx="4286400" cy="3238500"/>
            <a:chOff x="304800" y="1047750"/>
            <a:chExt cx="4286400" cy="3238500"/>
          </a:xfrm>
        </p:grpSpPr>
        <p:sp>
          <p:nvSpPr>
            <p:cNvPr id="298" name="Google Shape;298;p27"/>
            <p:cNvSpPr/>
            <p:nvPr/>
          </p:nvSpPr>
          <p:spPr>
            <a:xfrm>
              <a:off x="304800" y="1047750"/>
              <a:ext cx="4286400" cy="3238500"/>
            </a:xfrm>
            <a:prstGeom prst="roundRect">
              <a:avLst>
                <a:gd fmla="val 3529" name="adj"/>
              </a:avLst>
            </a:prstGeom>
            <a:solidFill>
              <a:srgbClr val="FFFFFF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7"/>
            <p:cNvSpPr txBox="1"/>
            <p:nvPr/>
          </p:nvSpPr>
          <p:spPr>
            <a:xfrm>
              <a:off x="304800" y="1047750"/>
              <a:ext cx="4286400" cy="3238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238125" lIns="238125" spcFirstLastPara="1" rIns="238125" wrap="square" tIns="2381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58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Review Process</a:t>
              </a:r>
              <a:endParaRPr b="1" sz="1758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0201" lvl="0" marL="457200" rtl="0" algn="l">
                <a:spcBef>
                  <a:spcPts val="1500"/>
                </a:spcBef>
                <a:spcAft>
                  <a:spcPts val="0"/>
                </a:spcAft>
                <a:buClr>
                  <a:srgbClr val="00796B"/>
                </a:buClr>
                <a:buSzPts val="1758"/>
                <a:buFont typeface="Arial"/>
                <a:buChar char="●"/>
              </a:pPr>
              <a:r>
                <a:rPr b="1" lang="en" sz="1203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Access LabCAS:</a:t>
              </a:r>
              <a:r>
                <a:rPr b="0" lang="en" sz="1203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 Log in with VSIMS credentials. If needed, </a:t>
              </a:r>
              <a:r>
                <a:rPr b="0" lang="en" sz="1388" u="sng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apply for an EDRN Account</a:t>
              </a:r>
              <a:r>
                <a:rPr b="0" lang="en" sz="1388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1" sz="1758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0201" lvl="0" marL="457200" rtl="0" algn="l">
                <a:spcBef>
                  <a:spcPts val="900"/>
                </a:spcBef>
                <a:spcAft>
                  <a:spcPts val="0"/>
                </a:spcAft>
                <a:buClr>
                  <a:srgbClr val="00796B"/>
                </a:buClr>
                <a:buSzPts val="1758"/>
                <a:buFont typeface="Arial"/>
                <a:buChar char="●"/>
              </a:pPr>
              <a:r>
                <a:rPr b="0" lang="en" sz="1203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Navigate</a:t>
              </a:r>
              <a:r>
                <a:rPr b="0" lang="en" sz="1203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 to the Prostate MRI collection.</a:t>
              </a:r>
              <a:endParaRPr b="1" sz="1758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0201" lvl="0" marL="457200" rtl="0" algn="l">
                <a:spcBef>
                  <a:spcPts val="900"/>
                </a:spcBef>
                <a:spcAft>
                  <a:spcPts val="0"/>
                </a:spcAft>
                <a:buClr>
                  <a:srgbClr val="00796B"/>
                </a:buClr>
                <a:buSzPts val="1758"/>
                <a:buFont typeface="Arial"/>
                <a:buChar char="●"/>
              </a:pPr>
              <a:r>
                <a:rPr b="0" lang="en" sz="1203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Verify</a:t>
              </a:r>
              <a:r>
                <a:rPr b="1" lang="en" sz="1758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1203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all uploaded EventIDs are present.</a:t>
              </a:r>
              <a:endParaRPr b="1" sz="1758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0201" lvl="0" marL="457200" rtl="0" algn="l">
                <a:spcBef>
                  <a:spcPts val="900"/>
                </a:spcBef>
                <a:spcAft>
                  <a:spcPts val="0"/>
                </a:spcAft>
                <a:buClr>
                  <a:srgbClr val="00796B"/>
                </a:buClr>
                <a:buSzPts val="1758"/>
                <a:buFont typeface="Arial"/>
                <a:buChar char="●"/>
              </a:pPr>
              <a:r>
                <a:rPr b="0" lang="en" sz="1203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Confirm Images by s</a:t>
              </a:r>
              <a:r>
                <a:rPr b="0" lang="en" sz="1203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pot-checking sample images for each EventID.</a:t>
              </a:r>
              <a:endParaRPr b="1" sz="1758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0201" lvl="0" marL="457200" rtl="0" algn="l">
                <a:spcBef>
                  <a:spcPts val="900"/>
                </a:spcBef>
                <a:spcAft>
                  <a:spcPts val="0"/>
                </a:spcAft>
                <a:buClr>
                  <a:srgbClr val="00796B"/>
                </a:buClr>
                <a:buSzPts val="1758"/>
                <a:buFont typeface="Arial"/>
                <a:buChar char="●"/>
              </a:pPr>
              <a:r>
                <a:rPr b="1" lang="en" sz="1203">
                  <a:solidFill>
                    <a:srgbClr val="0097A7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email</a:t>
              </a:r>
              <a:r>
                <a:rPr b="1" lang="en" sz="1758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1203" u="sng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Notify JPL IC</a:t>
              </a:r>
              <a:r>
                <a:rPr b="1" lang="en" sz="1758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lang="en" sz="1203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that the images </a:t>
              </a:r>
              <a:r>
                <a:rPr lang="en" sz="1203">
                  <a:solidFill>
                    <a:srgbClr val="454545"/>
                  </a:solidFill>
                </a:rPr>
                <a:t>have been verified.</a:t>
              </a:r>
              <a:endParaRPr b="1" sz="1758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27"/>
          <p:cNvGrpSpPr/>
          <p:nvPr/>
        </p:nvGrpSpPr>
        <p:grpSpPr>
          <a:xfrm>
            <a:off x="4781550" y="1047750"/>
            <a:ext cx="4048200" cy="1428900"/>
            <a:chOff x="4781550" y="1047750"/>
            <a:chExt cx="4048200" cy="1428900"/>
          </a:xfrm>
        </p:grpSpPr>
        <p:sp>
          <p:nvSpPr>
            <p:cNvPr id="301" name="Google Shape;301;p27"/>
            <p:cNvSpPr/>
            <p:nvPr/>
          </p:nvSpPr>
          <p:spPr>
            <a:xfrm>
              <a:off x="4781550" y="1047750"/>
              <a:ext cx="4048200" cy="1428900"/>
            </a:xfrm>
            <a:prstGeom prst="roundRect">
              <a:avLst>
                <a:gd fmla="val 8000" name="adj"/>
              </a:avLst>
            </a:prstGeom>
            <a:solidFill>
              <a:srgbClr val="E0F2F1"/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7"/>
            <p:cNvSpPr txBox="1"/>
            <p:nvPr/>
          </p:nvSpPr>
          <p:spPr>
            <a:xfrm>
              <a:off x="4781550" y="1047750"/>
              <a:ext cx="4048200" cy="14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04D40"/>
                  </a:solidFill>
                  <a:latin typeface="Arial"/>
                  <a:ea typeface="Arial"/>
                  <a:cs typeface="Arial"/>
                  <a:sym typeface="Arial"/>
                </a:rPr>
                <a:t>💡 Tip: Grouping for Easier Review</a:t>
              </a:r>
              <a:endParaRPr b="1" sz="1200">
                <a:solidFill>
                  <a:srgbClr val="004D4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rtl="0" algn="l">
                <a:spcBef>
                  <a:spcPts val="600"/>
                </a:spcBef>
                <a:spcAft>
                  <a:spcPts val="0"/>
                </a:spcAft>
                <a:buClr>
                  <a:srgbClr val="454545"/>
                </a:buClr>
                <a:buSzPts val="1100"/>
                <a:buFont typeface="Arial"/>
                <a:buAutoNum type="arabicPeriod"/>
              </a:pPr>
              <a:r>
                <a:rPr lang="en" sz="11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In Dataset panel, select </a:t>
              </a:r>
              <a:r>
                <a:rPr b="1" lang="en" sz="11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"Build your own hierarchy."</a:t>
              </a:r>
              <a:endParaRPr sz="11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98450" lvl="0" marL="457200" rtl="0" algn="l">
                <a:spcBef>
                  <a:spcPts val="300"/>
                </a:spcBef>
                <a:spcAft>
                  <a:spcPts val="0"/>
                </a:spcAft>
                <a:buClr>
                  <a:srgbClr val="454545"/>
                </a:buClr>
                <a:buSzPts val="1100"/>
                <a:buFont typeface="Arial"/>
                <a:buAutoNum type="arabicPeriod"/>
              </a:pPr>
              <a:r>
                <a:rPr lang="en" sz="11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Select metadata tags: </a:t>
              </a:r>
              <a:r>
                <a:rPr b="1" lang="en" sz="1100">
                  <a:solidFill>
                    <a:srgbClr val="454545"/>
                  </a:solidFill>
                  <a:latin typeface="Arial"/>
                  <a:ea typeface="Arial"/>
                  <a:cs typeface="Arial"/>
                  <a:sym typeface="Arial"/>
                </a:rPr>
                <a:t>Blinded SiteID, EventID.</a:t>
              </a:r>
              <a:endParaRPr sz="1100">
                <a:solidFill>
                  <a:srgbClr val="45454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7"/>
          <p:cNvGrpSpPr/>
          <p:nvPr/>
        </p:nvGrpSpPr>
        <p:grpSpPr>
          <a:xfrm>
            <a:off x="4781550" y="2619375"/>
            <a:ext cx="4048200" cy="1666800"/>
            <a:chOff x="4781550" y="2619375"/>
            <a:chExt cx="4048200" cy="1666800"/>
          </a:xfrm>
        </p:grpSpPr>
        <p:pic>
          <p:nvPicPr>
            <p:cNvPr id="304" name="Google Shape;304;p27"/>
            <p:cNvPicPr preferRelativeResize="0"/>
            <p:nvPr/>
          </p:nvPicPr>
          <p:blipFill rotWithShape="1">
            <a:blip r:embed="rId6">
              <a:alphaModFix/>
            </a:blip>
            <a:srcRect b="38987" l="0" r="0" t="0"/>
            <a:stretch/>
          </p:blipFill>
          <p:spPr>
            <a:xfrm>
              <a:off x="4781550" y="2619375"/>
              <a:ext cx="4048200" cy="1666800"/>
            </a:xfrm>
            <a:prstGeom prst="roundRect">
              <a:avLst>
                <a:gd fmla="val 4571" name="adj"/>
              </a:avLst>
            </a:prstGeom>
            <a:noFill/>
            <a:ln>
              <a:noFill/>
            </a:ln>
          </p:spPr>
        </p:pic>
        <p:sp>
          <p:nvSpPr>
            <p:cNvPr id="305" name="Google Shape;305;p27"/>
            <p:cNvSpPr/>
            <p:nvPr/>
          </p:nvSpPr>
          <p:spPr>
            <a:xfrm>
              <a:off x="4781550" y="2619375"/>
              <a:ext cx="4048200" cy="1666800"/>
            </a:xfrm>
            <a:prstGeom prst="roundRect">
              <a:avLst>
                <a:gd fmla="val 4571" name="adj"/>
              </a:avLst>
            </a:prstGeom>
            <a:solidFill>
              <a:srgbClr val="000000">
                <a:alpha val="0"/>
              </a:srgbClr>
            </a:solidFill>
            <a:ln cap="flat" cmpd="sng" w="9525">
              <a:solidFill>
                <a:srgbClr val="B2DFD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27"/>
          <p:cNvSpPr txBox="1"/>
          <p:nvPr/>
        </p:nvSpPr>
        <p:spPr>
          <a:xfrm>
            <a:off x="311696" y="4476750"/>
            <a:ext cx="8520600" cy="1848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9525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rPr>
              <a:t>LabCAS Portal:</a:t>
            </a:r>
            <a:r>
              <a:rPr lang="en" sz="12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https://edrn-labcas.jpl.nasa.gov/labcas-ui/</a:t>
            </a:r>
            <a:endParaRPr sz="1200">
              <a:solidFill>
                <a:srgbClr val="0079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" name="Google Shape;307;p27"/>
          <p:cNvGrpSpPr/>
          <p:nvPr/>
        </p:nvGrpSpPr>
        <p:grpSpPr>
          <a:xfrm>
            <a:off x="6353250" y="4476750"/>
            <a:ext cx="2476500" cy="266700"/>
            <a:chOff x="406950" y="809625"/>
            <a:chExt cx="2476500" cy="266700"/>
          </a:xfrm>
        </p:grpSpPr>
        <p:sp>
          <p:nvSpPr>
            <p:cNvPr id="308" name="Google Shape;308;p27"/>
            <p:cNvSpPr/>
            <p:nvPr/>
          </p:nvSpPr>
          <p:spPr>
            <a:xfrm>
              <a:off x="406950" y="809625"/>
              <a:ext cx="2476500" cy="266700"/>
            </a:xfrm>
            <a:prstGeom prst="roundRect">
              <a:avLst>
                <a:gd fmla="val 50000" name="adj"/>
              </a:avLst>
            </a:prstGeom>
            <a:solidFill>
              <a:srgbClr val="E0F2F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7"/>
            <p:cNvSpPr txBox="1"/>
            <p:nvPr/>
          </p:nvSpPr>
          <p:spPr>
            <a:xfrm>
              <a:off x="406950" y="809625"/>
              <a:ext cx="2476500" cy="2667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11430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100">
                  <a:solidFill>
                    <a:srgbClr val="00796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menu_book</a:t>
              </a:r>
              <a:r>
                <a:rPr b="0" lang="en" sz="1100" u="sng">
                  <a:solidFill>
                    <a:schemeClr val="hlink"/>
                  </a:solidFill>
                  <a:latin typeface="Material Icons"/>
                  <a:ea typeface="Material Icons"/>
                  <a:cs typeface="Material Icons"/>
                  <a:sym typeface="Material Icons"/>
                  <a:hlinkClick r:id="rId8"/>
                </a:rPr>
                <a:t> </a:t>
              </a:r>
              <a:r>
                <a:rPr b="1" lang="en" sz="9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9"/>
                </a:rPr>
                <a:t>LabCAS Quick Reference Guide</a:t>
              </a:r>
              <a:endParaRPr b="0" sz="1100">
                <a:solidFill>
                  <a:srgbClr val="00796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311700" y="238125"/>
            <a:ext cx="8520600" cy="572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95250" lIns="95250" spcFirstLastPara="1" rIns="95250" wrap="square" tIns="952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8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pMRI Upload Documentation: edrn.cancer.gov</a:t>
            </a:r>
            <a:endParaRPr b="1" sz="2380">
              <a:solidFill>
                <a:srgbClr val="1E29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5"/>
          <p:cNvSpPr/>
          <p:nvPr/>
        </p:nvSpPr>
        <p:spPr>
          <a:xfrm>
            <a:off x="381000" y="4289350"/>
            <a:ext cx="4191000" cy="7620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9525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" name="Google Shape;64;p15"/>
          <p:cNvGrpSpPr/>
          <p:nvPr/>
        </p:nvGrpSpPr>
        <p:grpSpPr>
          <a:xfrm>
            <a:off x="381000" y="1047750"/>
            <a:ext cx="4191000" cy="3810000"/>
            <a:chOff x="381000" y="1047750"/>
            <a:chExt cx="4191000" cy="3810000"/>
          </a:xfrm>
        </p:grpSpPr>
        <p:sp>
          <p:nvSpPr>
            <p:cNvPr id="65" name="Google Shape;65;p15"/>
            <p:cNvSpPr/>
            <p:nvPr/>
          </p:nvSpPr>
          <p:spPr>
            <a:xfrm>
              <a:off x="381000" y="1047750"/>
              <a:ext cx="4191000" cy="7620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9525">
              <a:solidFill>
                <a:srgbClr val="CBD5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5"/>
            <p:cNvSpPr txBox="1"/>
            <p:nvPr/>
          </p:nvSpPr>
          <p:spPr>
            <a:xfrm>
              <a:off x="381000" y="1047750"/>
              <a:ext cx="41910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050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0097A7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description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400" u="sng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Standard Operating Procedures</a:t>
              </a:r>
              <a:endParaRPr b="1" sz="14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64748B"/>
                  </a:solidFill>
                  <a:latin typeface="Arial"/>
                  <a:ea typeface="Arial"/>
                  <a:cs typeface="Arial"/>
                  <a:sym typeface="Arial"/>
                </a:rPr>
                <a:t>Official guidelines and protocol documentation.</a:t>
              </a:r>
              <a:endParaRPr sz="10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381000" y="1905000"/>
              <a:ext cx="4191000" cy="76200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9525">
              <a:solidFill>
                <a:srgbClr val="CBD5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 txBox="1"/>
            <p:nvPr/>
          </p:nvSpPr>
          <p:spPr>
            <a:xfrm>
              <a:off x="381000" y="1905000"/>
              <a:ext cx="41910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9050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59595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privacy_tip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5"/>
                </a:rPr>
                <a:t>EDRN DICOM De-identif</a:t>
              </a:r>
              <a:r>
                <a:rPr b="1" lang="en" sz="13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6"/>
                </a:rPr>
                <a:t>ication Process</a:t>
              </a:r>
              <a:r>
                <a:rPr b="1" lang="en" sz="13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7"/>
                </a:rPr>
                <a:t> (DRAFT)</a:t>
              </a:r>
              <a:endParaRPr b="1"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64748B"/>
                  </a:solidFill>
                  <a:latin typeface="Arial"/>
                  <a:ea typeface="Arial"/>
                  <a:cs typeface="Arial"/>
                  <a:sym typeface="Arial"/>
                </a:rPr>
                <a:t>Ensure </a:t>
              </a:r>
              <a:r>
                <a:rPr lang="en" sz="1000">
                  <a:solidFill>
                    <a:srgbClr val="64748B"/>
                  </a:solidFill>
                </a:rPr>
                <a:t>de-identification</a:t>
              </a:r>
              <a:r>
                <a:rPr lang="en" sz="1000">
                  <a:solidFill>
                    <a:srgbClr val="64748B"/>
                  </a:solidFill>
                  <a:latin typeface="Arial"/>
                  <a:ea typeface="Arial"/>
                  <a:cs typeface="Arial"/>
                  <a:sym typeface="Arial"/>
                </a:rPr>
                <a:t> before data submission.</a:t>
              </a:r>
              <a:endParaRPr sz="10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381000" y="2762250"/>
              <a:ext cx="4191000" cy="1428900"/>
            </a:xfrm>
            <a:prstGeom prst="roundRect">
              <a:avLst>
                <a:gd fmla="val 5333" name="adj"/>
              </a:avLst>
            </a:prstGeom>
            <a:solidFill>
              <a:srgbClr val="FFFFFF"/>
            </a:solidFill>
            <a:ln cap="flat" cmpd="sng" w="9525">
              <a:solidFill>
                <a:srgbClr val="CBD5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 txBox="1"/>
            <p:nvPr/>
          </p:nvSpPr>
          <p:spPr>
            <a:xfrm>
              <a:off x="381000" y="2762250"/>
              <a:ext cx="4191000" cy="142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20">
                  <a:solidFill>
                    <a:srgbClr val="0097A7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help_outline</a:t>
              </a:r>
              <a:r>
                <a:rPr lang="en" sz="1295"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" sz="1295" u="sng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LabCAS Quick Reference Guide</a:t>
              </a:r>
              <a:endParaRPr sz="1295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" sz="1018" u="sng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• Install Aspera</a:t>
              </a:r>
              <a:endParaRPr sz="1295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" sz="1018" u="sng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1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• Upload Data</a:t>
              </a:r>
              <a:endParaRPr sz="1295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" sz="1018" u="sng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11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• LabCAS Users Guide</a:t>
              </a:r>
              <a:endParaRPr sz="1295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018" u="sng">
                  <a:solidFill>
                    <a:schemeClr val="hlink"/>
                  </a:solidFill>
                  <a:hlinkClick r:id="rId12"/>
                </a:rPr>
                <a:t>• LabCAS DIC</a:t>
              </a:r>
              <a:r>
                <a:rPr lang="en" sz="1000" u="sng">
                  <a:solidFill>
                    <a:schemeClr val="hlink"/>
                  </a:solidFill>
                  <a:hlinkClick r:id="rId13"/>
                </a:rPr>
                <a:t>OM Viewer Guide</a:t>
              </a:r>
              <a:endParaRPr sz="1000"/>
            </a:p>
          </p:txBody>
        </p:sp>
        <p:sp>
          <p:nvSpPr>
            <p:cNvPr id="71" name="Google Shape;71;p15"/>
            <p:cNvSpPr txBox="1"/>
            <p:nvPr/>
          </p:nvSpPr>
          <p:spPr>
            <a:xfrm>
              <a:off x="381000" y="4286250"/>
              <a:ext cx="4191000" cy="571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19050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2400">
                  <a:solidFill>
                    <a:srgbClr val="0097A7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book </a:t>
              </a:r>
              <a:r>
                <a:rPr b="1" lang="en" sz="14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14"/>
                </a:rPr>
                <a:t>Training Slides</a:t>
              </a:r>
              <a:endParaRPr b="0" sz="2400">
                <a:solidFill>
                  <a:srgbClr val="0097A7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</p:grpSp>
      <p:pic>
        <p:nvPicPr>
          <p:cNvPr id="72" name="Google Shape;72;p15" title="Screenshot 2026-06-15 at 8.57.06 AM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95864" y="3974816"/>
            <a:ext cx="4191000" cy="49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title="Screenshot 2026-06-15 at 4.49.54 PM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795875" y="1046814"/>
            <a:ext cx="4267201" cy="238548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4795875" y="4593400"/>
            <a:ext cx="414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523875" rtl="0" algn="l">
              <a:spcBef>
                <a:spcPts val="0"/>
              </a:spcBef>
              <a:spcAft>
                <a:spcPts val="90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Email JPL Informatics Center at </a:t>
            </a:r>
            <a:r>
              <a:rPr lang="en" sz="1200" u="sng">
                <a:solidFill>
                  <a:schemeClr val="accent5"/>
                </a:solid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ic-data@jpl.nasa.gov</a:t>
            </a:r>
            <a:r>
              <a:rPr lang="en" sz="1200">
                <a:solidFill>
                  <a:schemeClr val="dk2"/>
                </a:solidFill>
              </a:rPr>
              <a:t>.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190500"/>
            <a:ext cx="8520600" cy="572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95250" lIns="95250" spcFirstLastPara="1" rIns="95250" wrap="square" tIns="952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8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Image Uploading </a:t>
            </a:r>
            <a:r>
              <a:rPr b="1" lang="en" sz="238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Process and Training Outline</a:t>
            </a:r>
            <a:endParaRPr b="1" sz="2380">
              <a:solidFill>
                <a:srgbClr val="1E29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762000"/>
            <a:ext cx="8520600" cy="381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95250" spcFirstLastPara="1" rIns="9525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Follow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P-MRI_MRI Procedure and Image(s) Storage SOP </a:t>
            </a:r>
            <a:r>
              <a:rPr lang="en" sz="1200">
                <a:solidFill>
                  <a:srgbClr val="475569"/>
                </a:solidFill>
                <a:latin typeface="Arial"/>
                <a:ea typeface="Arial"/>
                <a:cs typeface="Arial"/>
                <a:sym typeface="Arial"/>
              </a:rPr>
              <a:t>section 1.5 on the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EDRN Public Portal</a:t>
            </a:r>
            <a:endParaRPr sz="1200">
              <a:solidFill>
                <a:srgbClr val="4755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381000" y="1333500"/>
            <a:ext cx="1714500" cy="7620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43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>
            <a:hlinkClick action="ppaction://hlinksldjump" r:id="rId5"/>
          </p:cNvPr>
          <p:cNvSpPr txBox="1"/>
          <p:nvPr/>
        </p:nvSpPr>
        <p:spPr>
          <a:xfrm>
            <a:off x="381000" y="1333500"/>
            <a:ext cx="1714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1. Generate EventID</a:t>
            </a:r>
            <a:endParaRPr b="1" sz="1100">
              <a:solidFill>
                <a:srgbClr val="1E29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(In VSIMS)</a:t>
            </a:r>
            <a:endParaRPr sz="1000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2476500" y="1333500"/>
            <a:ext cx="1714500" cy="7620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43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>
            <a:hlinkClick action="ppaction://hlinksldjump" r:id="rId6"/>
          </p:cNvPr>
          <p:cNvSpPr txBox="1"/>
          <p:nvPr/>
        </p:nvSpPr>
        <p:spPr>
          <a:xfrm>
            <a:off x="2476500" y="1333500"/>
            <a:ext cx="1714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2. De-identify Images</a:t>
            </a:r>
            <a:endParaRPr b="1" sz="1100">
              <a:solidFill>
                <a:srgbClr val="1E29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(At your site)</a:t>
            </a:r>
            <a:endParaRPr sz="1000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4572000" y="1333500"/>
            <a:ext cx="1714500" cy="7620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43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>
            <a:hlinkClick action="ppaction://hlinksldjump" r:id="rId7"/>
          </p:cNvPr>
          <p:cNvSpPr txBox="1"/>
          <p:nvPr/>
        </p:nvSpPr>
        <p:spPr>
          <a:xfrm>
            <a:off x="4572000" y="1333500"/>
            <a:ext cx="1714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3. Organize Images</a:t>
            </a:r>
            <a:endParaRPr b="1" sz="1100">
              <a:solidFill>
                <a:srgbClr val="1E29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(By EventID)</a:t>
            </a:r>
            <a:endParaRPr sz="1000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6667500" y="1333500"/>
            <a:ext cx="1714500" cy="7620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43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>
            <a:hlinkClick action="ppaction://hlinksldjump" r:id="rId8"/>
          </p:cNvPr>
          <p:cNvSpPr txBox="1"/>
          <p:nvPr/>
        </p:nvSpPr>
        <p:spPr>
          <a:xfrm>
            <a:off x="6667500" y="1333500"/>
            <a:ext cx="1714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4. Setup Aspera</a:t>
            </a:r>
            <a:endParaRPr b="1" sz="1100">
              <a:solidFill>
                <a:srgbClr val="1E29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 sz="1000">
                <a:solidFill>
                  <a:srgbClr val="64748B"/>
                </a:solidFill>
              </a:rPr>
              <a:t>One-time setup</a:t>
            </a:r>
            <a:r>
              <a:rPr lang="en" sz="10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00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6667500" y="2476500"/>
            <a:ext cx="1714500" cy="7620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43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>
            <a:hlinkClick action="ppaction://hlinksldjump" r:id="rId9"/>
          </p:cNvPr>
          <p:cNvSpPr txBox="1"/>
          <p:nvPr/>
        </p:nvSpPr>
        <p:spPr>
          <a:xfrm>
            <a:off x="6667500" y="2476500"/>
            <a:ext cx="1714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5. Upload Images</a:t>
            </a:r>
            <a:endParaRPr b="1" sz="1100">
              <a:solidFill>
                <a:srgbClr val="1E29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(To </a:t>
            </a:r>
            <a:r>
              <a:rPr lang="en" sz="1000">
                <a:solidFill>
                  <a:srgbClr val="64748B"/>
                </a:solidFill>
              </a:rPr>
              <a:t>EDRN Aspera at JPL</a:t>
            </a:r>
            <a:r>
              <a:rPr lang="en" sz="10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000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4572000" y="2476500"/>
            <a:ext cx="1714500" cy="7620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43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>
            <a:hlinkClick action="ppaction://hlinksldjump" r:id="rId10"/>
          </p:cNvPr>
          <p:cNvSpPr txBox="1"/>
          <p:nvPr/>
        </p:nvSpPr>
        <p:spPr>
          <a:xfrm>
            <a:off x="4572000" y="2476500"/>
            <a:ext cx="1714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6. Notify JPL IC</a:t>
            </a:r>
            <a:endParaRPr b="1" sz="1100">
              <a:solidFill>
                <a:srgbClr val="1E29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(Transfer Done)</a:t>
            </a:r>
            <a:endParaRPr sz="1000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2476500" y="2476500"/>
            <a:ext cx="1714500" cy="7620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43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>
            <a:hlinkClick action="ppaction://hlinksldjump" r:id="rId11"/>
          </p:cNvPr>
          <p:cNvSpPr txBox="1"/>
          <p:nvPr/>
        </p:nvSpPr>
        <p:spPr>
          <a:xfrm>
            <a:off x="2476500" y="2476500"/>
            <a:ext cx="1714500" cy="762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7. Validate Images</a:t>
            </a:r>
            <a:endParaRPr b="1" sz="1100">
              <a:solidFill>
                <a:srgbClr val="1E29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(JPL Audit)</a:t>
            </a:r>
            <a:endParaRPr sz="1000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61950" y="2466975"/>
            <a:ext cx="1752600" cy="7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381000" y="2476500"/>
            <a:ext cx="1714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8. Check Compliance</a:t>
            </a:r>
            <a:endParaRPr b="1" sz="900">
              <a:solidFill>
                <a:srgbClr val="1E29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De-id &amp; Tags OK?</a:t>
            </a:r>
            <a:endParaRPr sz="800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81000" y="3619500"/>
            <a:ext cx="1714500" cy="7620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43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381000" y="3619500"/>
            <a:ext cx="1714500" cy="762000"/>
          </a:xfrm>
          <a:prstGeom prst="rect">
            <a:avLst/>
          </a:prstGeom>
          <a:solidFill>
            <a:srgbClr val="F1F5F9"/>
          </a:solidFill>
          <a:ln>
            <a:noFill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1" lang="en" sz="11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. Validation Reports</a:t>
            </a:r>
            <a:endParaRPr b="1" sz="1100">
              <a:solidFill>
                <a:srgbClr val="1E29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4748B"/>
                </a:solidFill>
              </a:rPr>
              <a:t>(Back to Site)</a:t>
            </a:r>
            <a:endParaRPr sz="1000">
              <a:solidFill>
                <a:srgbClr val="64748B"/>
              </a:solidFill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2476500" y="3619500"/>
            <a:ext cx="1714500" cy="7620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43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2476500" y="3619500"/>
            <a:ext cx="1714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lang="en" sz="11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. Publish Images &amp; Notify Site</a:t>
            </a:r>
            <a:endParaRPr b="1" sz="1100">
              <a:solidFill>
                <a:srgbClr val="1E29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4748B"/>
                </a:solidFill>
              </a:rPr>
              <a:t>(To LabCAS)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4748B"/>
              </a:solidFill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4572000" y="3619500"/>
            <a:ext cx="1714500" cy="762000"/>
          </a:xfrm>
          <a:prstGeom prst="roundRect">
            <a:avLst>
              <a:gd fmla="val 10000" name="adj"/>
            </a:avLst>
          </a:prstGeom>
          <a:solidFill>
            <a:srgbClr val="FFFFFF"/>
          </a:solidFill>
          <a:ln cap="flat" cmpd="sng" w="14300">
            <a:solidFill>
              <a:srgbClr val="CBD5E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4572000" y="3619500"/>
            <a:ext cx="1714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b="1" lang="en" sz="1100">
                <a:solidFill>
                  <a:srgbClr val="1E293B"/>
                </a:solidFill>
                <a:latin typeface="Arial"/>
                <a:ea typeface="Arial"/>
                <a:cs typeface="Arial"/>
                <a:sym typeface="Arial"/>
              </a:rPr>
              <a:t>. Site Verification</a:t>
            </a:r>
            <a:endParaRPr b="1" sz="1100">
              <a:solidFill>
                <a:srgbClr val="1E293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4748B"/>
                </a:solidFill>
                <a:latin typeface="Arial"/>
                <a:ea typeface="Arial"/>
                <a:cs typeface="Arial"/>
                <a:sym typeface="Arial"/>
              </a:rPr>
              <a:t>(Log into LabCAS)</a:t>
            </a:r>
            <a:endParaRPr sz="1000">
              <a:solidFill>
                <a:srgbClr val="64748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Google Shape;104;p16"/>
          <p:cNvGrpSpPr/>
          <p:nvPr/>
        </p:nvGrpSpPr>
        <p:grpSpPr>
          <a:xfrm>
            <a:off x="1190625" y="1666875"/>
            <a:ext cx="6381900" cy="2381400"/>
            <a:chOff x="1190625" y="1666875"/>
            <a:chExt cx="6381900" cy="2381400"/>
          </a:xfrm>
        </p:grpSpPr>
        <p:pic>
          <p:nvPicPr>
            <p:cNvPr id="105" name="Google Shape;105;p1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095500" y="1704975"/>
              <a:ext cx="285900" cy="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333625" y="1666875"/>
              <a:ext cx="95400" cy="9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191000" y="1704975"/>
              <a:ext cx="285900" cy="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29125" y="1666875"/>
              <a:ext cx="95400" cy="9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6500" y="1704975"/>
              <a:ext cx="285900" cy="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6524625" y="1666875"/>
              <a:ext cx="95400" cy="9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515225" y="2095500"/>
              <a:ext cx="19200" cy="28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477125" y="2333625"/>
              <a:ext cx="95400" cy="9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381750" y="2847975"/>
              <a:ext cx="285900" cy="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6334125" y="2809875"/>
              <a:ext cx="95400" cy="9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286250" y="2847975"/>
              <a:ext cx="285900" cy="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4238625" y="2809875"/>
              <a:ext cx="95400" cy="9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190750" y="2847975"/>
              <a:ext cx="285900" cy="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6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143125" y="2809875"/>
              <a:ext cx="95400" cy="9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6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228725" y="3238500"/>
              <a:ext cx="19200" cy="285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190625" y="3476625"/>
              <a:ext cx="95400" cy="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6"/>
            <p:cNvSpPr txBox="1"/>
            <p:nvPr/>
          </p:nvSpPr>
          <p:spPr>
            <a:xfrm>
              <a:off x="1285875" y="3286125"/>
              <a:ext cx="381000" cy="190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EF4444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b="1" sz="1000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2" name="Google Shape;122;p16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095500" y="2847975"/>
              <a:ext cx="390600" cy="676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6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428875" y="3476625"/>
              <a:ext cx="95400" cy="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6"/>
            <p:cNvSpPr txBox="1"/>
            <p:nvPr/>
          </p:nvSpPr>
          <p:spPr>
            <a:xfrm>
              <a:off x="2286076" y="3286125"/>
              <a:ext cx="381000" cy="190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22C55E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 b="1" sz="1000">
                <a:solidFill>
                  <a:srgbClr val="22C5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5" name="Google Shape;125;p1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4191000" y="3990975"/>
              <a:ext cx="285900" cy="1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6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4429125" y="3952875"/>
              <a:ext cx="95400" cy="95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796B"/>
              </a:buClr>
              <a:buSzPts val="2100"/>
              <a:buAutoNum type="arabicPeriod"/>
            </a:pPr>
            <a:r>
              <a:rPr b="1" lang="en" sz="2100">
                <a:solidFill>
                  <a:srgbClr val="00796B"/>
                </a:solidFill>
              </a:rPr>
              <a:t>Generate VSIMS EventID</a:t>
            </a:r>
            <a:endParaRPr b="1" sz="2100">
              <a:solidFill>
                <a:srgbClr val="00796B"/>
              </a:solidFill>
            </a:endParaRPr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Generate an anonymized Event ID in VSIMS prior to transferring data.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Event ID is generated automatically in VSIMS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First submission → P-MRI MRI form (Form ID 2508)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Follow-up → P-MRI MRI Follow-up form (Form ID 2519)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311700" y="285750"/>
            <a:ext cx="8520600" cy="572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95250" lIns="95250" spcFirstLastPara="1" rIns="95250" wrap="square" tIns="95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rPr>
              <a:t>2. EDRN DICOM De-identification Process</a:t>
            </a:r>
            <a:endParaRPr b="1" sz="2400">
              <a:solidFill>
                <a:srgbClr val="0079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406950" y="952500"/>
            <a:ext cx="8330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595959"/>
                </a:solidFill>
              </a:rPr>
              <a:t>Study sites will transfer </a:t>
            </a:r>
            <a:r>
              <a:rPr b="1" lang="en" sz="1300">
                <a:solidFill>
                  <a:srgbClr val="595959"/>
                </a:solidFill>
              </a:rPr>
              <a:t>de-identified</a:t>
            </a:r>
            <a:r>
              <a:rPr lang="en" sz="1300">
                <a:solidFill>
                  <a:srgbClr val="595959"/>
                </a:solidFill>
              </a:rPr>
              <a:t> data to NASA Jet Propulsion Laboratory Informatics Center (JPL IC) for archiving in DICOM format.</a:t>
            </a:r>
            <a:endParaRPr sz="1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18"/>
          <p:cNvGrpSpPr/>
          <p:nvPr/>
        </p:nvGrpSpPr>
        <p:grpSpPr>
          <a:xfrm>
            <a:off x="406950" y="1655157"/>
            <a:ext cx="4048200" cy="2667150"/>
            <a:chOff x="406950" y="1619250"/>
            <a:chExt cx="4048200" cy="2667150"/>
          </a:xfrm>
        </p:grpSpPr>
        <p:sp>
          <p:nvSpPr>
            <p:cNvPr id="140" name="Google Shape;140;p18"/>
            <p:cNvSpPr/>
            <p:nvPr/>
          </p:nvSpPr>
          <p:spPr>
            <a:xfrm>
              <a:off x="406950" y="1619250"/>
              <a:ext cx="4048200" cy="1047900"/>
            </a:xfrm>
            <a:prstGeom prst="roundRect">
              <a:avLst>
                <a:gd fmla="val 7272" name="adj"/>
              </a:avLst>
            </a:prstGeom>
            <a:solidFill>
              <a:srgbClr val="F4F9F9"/>
            </a:solidFill>
            <a:ln cap="flat" cmpd="sng" w="9525">
              <a:solidFill>
                <a:srgbClr val="E0F2F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8"/>
            <p:cNvSpPr txBox="1"/>
            <p:nvPr/>
          </p:nvSpPr>
          <p:spPr>
            <a:xfrm>
              <a:off x="406950" y="1619250"/>
              <a:ext cx="40482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875" lIns="142875" spcFirstLastPara="1" rIns="142875" wrap="square" tIns="14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Identifiers</a:t>
              </a:r>
              <a:endParaRPr b="1" sz="12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Set Patient Name to "ANONYMOUS"; modify Patient ID and Institution Name to "ANONYMOUS".</a:t>
              </a:r>
              <a:endPara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406950" y="2809875"/>
              <a:ext cx="4048200" cy="666900"/>
            </a:xfrm>
            <a:prstGeom prst="roundRect">
              <a:avLst>
                <a:gd fmla="val 11428" name="adj"/>
              </a:avLst>
            </a:prstGeom>
            <a:solidFill>
              <a:srgbClr val="FFFFFF"/>
            </a:solidFill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406950" y="2809875"/>
              <a:ext cx="40482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875" lIns="142875" spcFirstLastPara="1" rIns="142875" wrap="square" tIns="14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1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Dates</a:t>
              </a:r>
              <a:endParaRPr b="1" sz="111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" sz="1018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Adjust to preserve longitudinal intervals.</a:t>
              </a:r>
              <a:endParaRPr sz="1018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406950" y="3619500"/>
              <a:ext cx="4048200" cy="666900"/>
            </a:xfrm>
            <a:prstGeom prst="roundRect">
              <a:avLst>
                <a:gd fmla="val 11428" name="adj"/>
              </a:avLst>
            </a:prstGeom>
            <a:solidFill>
              <a:srgbClr val="FFFFFF"/>
            </a:solidFill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 txBox="1"/>
            <p:nvPr/>
          </p:nvSpPr>
          <p:spPr>
            <a:xfrm>
              <a:off x="406950" y="3619500"/>
              <a:ext cx="40482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875" lIns="142875" spcFirstLastPara="1" rIns="142875" wrap="square" tIns="14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1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Pixel Data</a:t>
              </a:r>
              <a:endParaRPr b="1" sz="111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" sz="1018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Mask or remove burned-in PHI.</a:t>
              </a:r>
              <a:endParaRPr sz="1018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18"/>
          <p:cNvGrpSpPr/>
          <p:nvPr/>
        </p:nvGrpSpPr>
        <p:grpSpPr>
          <a:xfrm>
            <a:off x="4688925" y="1655157"/>
            <a:ext cx="4048200" cy="2667150"/>
            <a:chOff x="4688925" y="1619250"/>
            <a:chExt cx="4048200" cy="2667150"/>
          </a:xfrm>
        </p:grpSpPr>
        <p:sp>
          <p:nvSpPr>
            <p:cNvPr id="147" name="Google Shape;147;p18"/>
            <p:cNvSpPr/>
            <p:nvPr/>
          </p:nvSpPr>
          <p:spPr>
            <a:xfrm>
              <a:off x="4688925" y="1619250"/>
              <a:ext cx="4048200" cy="1047900"/>
            </a:xfrm>
            <a:prstGeom prst="roundRect">
              <a:avLst>
                <a:gd fmla="val 7272" name="adj"/>
              </a:avLst>
            </a:prstGeom>
            <a:solidFill>
              <a:srgbClr val="FFFFFF"/>
            </a:solidFill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8"/>
            <p:cNvSpPr txBox="1"/>
            <p:nvPr/>
          </p:nvSpPr>
          <p:spPr>
            <a:xfrm>
              <a:off x="4688925" y="1619250"/>
              <a:ext cx="40482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875" lIns="142875" spcFirstLastPara="1" rIns="142875" wrap="square" tIns="14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Demographics</a:t>
              </a:r>
              <a:endParaRPr b="1" sz="12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Retain sex</a:t>
              </a:r>
              <a:r>
                <a:rPr lang="en" sz="1100">
                  <a:solidFill>
                    <a:srgbClr val="595959"/>
                  </a:solidFill>
                </a:rPr>
                <a:t>, </a:t>
              </a:r>
              <a:r>
                <a:rPr lang="en" sz="11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weight; cap age at </a:t>
              </a:r>
              <a:r>
                <a:rPr lang="en" sz="1100">
                  <a:solidFill>
                    <a:srgbClr val="595959"/>
                  </a:solidFill>
                </a:rPr>
                <a:t>0</a:t>
              </a:r>
              <a:r>
                <a:rPr lang="en" sz="11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r>
                <a:rPr lang="en" sz="1100">
                  <a:solidFill>
                    <a:srgbClr val="595959"/>
                  </a:solidFill>
                </a:rPr>
                <a:t>Y</a:t>
              </a:r>
              <a:r>
                <a:rPr lang="en" sz="11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for patients &gt;89.</a:t>
              </a:r>
              <a:endParaRPr sz="11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4688925" y="2809875"/>
              <a:ext cx="4048200" cy="666900"/>
            </a:xfrm>
            <a:prstGeom prst="roundRect">
              <a:avLst>
                <a:gd fmla="val 11428" name="adj"/>
              </a:avLst>
            </a:prstGeom>
            <a:solidFill>
              <a:srgbClr val="FFFFFF"/>
            </a:solidFill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8"/>
            <p:cNvSpPr txBox="1"/>
            <p:nvPr/>
          </p:nvSpPr>
          <p:spPr>
            <a:xfrm>
              <a:off x="4688925" y="2809875"/>
              <a:ext cx="40482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875" lIns="142875" spcFirstLastPara="1" rIns="142875" wrap="square" tIns="14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1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Metadata/Tags</a:t>
              </a:r>
              <a:endParaRPr b="1" sz="111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" sz="1018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Remove private tags and clean free-text fields.</a:t>
              </a:r>
              <a:endParaRPr sz="1018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4688925" y="3619500"/>
              <a:ext cx="4048200" cy="666900"/>
            </a:xfrm>
            <a:prstGeom prst="roundRect">
              <a:avLst>
                <a:gd fmla="val 11428" name="adj"/>
              </a:avLst>
            </a:prstGeom>
            <a:solidFill>
              <a:srgbClr val="FFFFFF"/>
            </a:solidFill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4688925" y="3619500"/>
              <a:ext cx="40482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875" lIns="142875" spcFirstLastPara="1" rIns="142875" wrap="square" tIns="1428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1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Device Serial Number</a:t>
              </a:r>
              <a:endParaRPr b="1" sz="111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" sz="1018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Remove/replace Device Serial Number.</a:t>
              </a:r>
              <a:endParaRPr sz="1018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18"/>
          <p:cNvGrpSpPr/>
          <p:nvPr/>
        </p:nvGrpSpPr>
        <p:grpSpPr>
          <a:xfrm>
            <a:off x="76525" y="4617762"/>
            <a:ext cx="4260190" cy="372793"/>
            <a:chOff x="406950" y="831800"/>
            <a:chExt cx="3048000" cy="266700"/>
          </a:xfrm>
        </p:grpSpPr>
        <p:sp>
          <p:nvSpPr>
            <p:cNvPr id="154" name="Google Shape;154;p18"/>
            <p:cNvSpPr/>
            <p:nvPr/>
          </p:nvSpPr>
          <p:spPr>
            <a:xfrm>
              <a:off x="406950" y="831800"/>
              <a:ext cx="3048000" cy="266700"/>
            </a:xfrm>
            <a:prstGeom prst="roundRect">
              <a:avLst>
                <a:gd fmla="val 50000" name="adj"/>
              </a:avLst>
            </a:prstGeom>
            <a:solidFill>
              <a:srgbClr val="E0F2F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sp>
          <p:nvSpPr>
            <p:cNvPr id="155" name="Google Shape;155;p18"/>
            <p:cNvSpPr txBox="1"/>
            <p:nvPr/>
          </p:nvSpPr>
          <p:spPr>
            <a:xfrm>
              <a:off x="406950" y="831800"/>
              <a:ext cx="3048000" cy="2667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159775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8">
                  <a:solidFill>
                    <a:srgbClr val="00796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description DRAFT </a:t>
              </a:r>
              <a:r>
                <a:rPr lang="en" sz="1338" u="sng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EDRN DICOM De-identification Process</a:t>
              </a:r>
              <a:endParaRPr sz="1338">
                <a:solidFill>
                  <a:srgbClr val="00796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</p:grpSp>
      <p:sp>
        <p:nvSpPr>
          <p:cNvPr id="156" name="Google Shape;156;p18"/>
          <p:cNvSpPr txBox="1"/>
          <p:nvPr/>
        </p:nvSpPr>
        <p:spPr>
          <a:xfrm>
            <a:off x="4220025" y="4672000"/>
            <a:ext cx="4832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/>
              <a:t>Compliant with HIPAA Safe Harbor and NCI TCIA standards to ensure PHI-free images.</a:t>
            </a:r>
            <a:endParaRPr i="1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311700" y="285750"/>
            <a:ext cx="8520600" cy="572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95250" lIns="95250" spcFirstLastPara="1" rIns="95250" wrap="square" tIns="952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8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rPr>
              <a:t>3. Images Organized by EventID</a:t>
            </a:r>
            <a:endParaRPr b="1" sz="2380">
              <a:solidFill>
                <a:srgbClr val="0079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400050" y="952500"/>
            <a:ext cx="83439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295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 prepare images for upload, you must organize files into a directory named after the corresponding Event ID.</a:t>
            </a:r>
            <a:endParaRPr b="0" sz="1295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3" name="Google Shape;163;p19"/>
          <p:cNvGrpSpPr/>
          <p:nvPr/>
        </p:nvGrpSpPr>
        <p:grpSpPr>
          <a:xfrm>
            <a:off x="400050" y="1428750"/>
            <a:ext cx="4048200" cy="2857500"/>
            <a:chOff x="400050" y="1428750"/>
            <a:chExt cx="4048200" cy="2857500"/>
          </a:xfrm>
        </p:grpSpPr>
        <p:sp>
          <p:nvSpPr>
            <p:cNvPr id="164" name="Google Shape;164;p19"/>
            <p:cNvSpPr/>
            <p:nvPr/>
          </p:nvSpPr>
          <p:spPr>
            <a:xfrm>
              <a:off x="400050" y="1428750"/>
              <a:ext cx="4048200" cy="2857500"/>
            </a:xfrm>
            <a:prstGeom prst="roundRect">
              <a:avLst>
                <a:gd fmla="val 3333" name="adj"/>
              </a:avLst>
            </a:prstGeom>
            <a:solidFill>
              <a:srgbClr val="F4F9F9"/>
            </a:solidFill>
            <a:ln cap="flat" cmpd="sng" w="9525">
              <a:solidFill>
                <a:srgbClr val="E0F2F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5" name="Google Shape;165;p19"/>
            <p:cNvSpPr txBox="1"/>
            <p:nvPr/>
          </p:nvSpPr>
          <p:spPr>
            <a:xfrm>
              <a:off x="400050" y="1428750"/>
              <a:ext cx="4048200" cy="28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0" lIns="190500" spcFirstLastPara="1" rIns="190500" wrap="square" tIns="190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Directory Structure</a:t>
              </a:r>
              <a:endParaRPr b="1" sz="18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Name the root folder using the VSIMS Event ID (e.g., 1234567).</a:t>
              </a:r>
              <a:endParaRPr sz="1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595959"/>
                  </a:solidFill>
                  <a:highlight>
                    <a:srgbClr val="FFFFF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📁 1234567/</a:t>
              </a:r>
              <a:endParaRPr sz="1500">
                <a:solidFill>
                  <a:srgbClr val="5959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190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595959"/>
                  </a:solidFill>
                  <a:highlight>
                    <a:srgbClr val="FFFFF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📄 Image0001.dcm</a:t>
              </a:r>
              <a:endParaRPr sz="1500">
                <a:solidFill>
                  <a:srgbClr val="5959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190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595959"/>
                  </a:solidFill>
                  <a:highlight>
                    <a:srgbClr val="FFFFF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📄 Image0002.dcm</a:t>
              </a:r>
              <a:endParaRPr sz="1500">
                <a:solidFill>
                  <a:srgbClr val="5959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1905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595959"/>
                  </a:solidFill>
                  <a:highlight>
                    <a:srgbClr val="FFFFFF"/>
                  </a:highlight>
                  <a:latin typeface="Courier New"/>
                  <a:ea typeface="Courier New"/>
                  <a:cs typeface="Courier New"/>
                  <a:sym typeface="Courier New"/>
                </a:rPr>
                <a:t>📄 Image0003.dcm</a:t>
              </a:r>
              <a:endParaRPr sz="1500">
                <a:solidFill>
                  <a:srgbClr val="59595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166" name="Google Shape;166;p19"/>
          <p:cNvGrpSpPr/>
          <p:nvPr/>
        </p:nvGrpSpPr>
        <p:grpSpPr>
          <a:xfrm>
            <a:off x="4695825" y="1428750"/>
            <a:ext cx="4048200" cy="2857500"/>
            <a:chOff x="4695825" y="1428750"/>
            <a:chExt cx="4048200" cy="2857500"/>
          </a:xfrm>
        </p:grpSpPr>
        <p:sp>
          <p:nvSpPr>
            <p:cNvPr id="167" name="Google Shape;167;p19"/>
            <p:cNvSpPr/>
            <p:nvPr/>
          </p:nvSpPr>
          <p:spPr>
            <a:xfrm>
              <a:off x="4695825" y="1428750"/>
              <a:ext cx="4048200" cy="2857500"/>
            </a:xfrm>
            <a:prstGeom prst="roundRect">
              <a:avLst>
                <a:gd fmla="val 3333" name="adj"/>
              </a:avLst>
            </a:prstGeom>
            <a:solidFill>
              <a:srgbClr val="FFFFFF"/>
            </a:solidFill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168" name="Google Shape;168;p19"/>
            <p:cNvSpPr txBox="1"/>
            <p:nvPr/>
          </p:nvSpPr>
          <p:spPr>
            <a:xfrm>
              <a:off x="4695825" y="1428750"/>
              <a:ext cx="4048200" cy="28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0" lIns="190500" spcFirstLastPara="1" rIns="190500" wrap="square" tIns="190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Submission Requirements</a:t>
              </a:r>
              <a:endParaRPr b="1" sz="16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7500" lvl="0" marL="457200" rtl="0" algn="l">
                <a:spcBef>
                  <a:spcPts val="1125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Arial"/>
                <a:buChar char="●"/>
              </a:pPr>
              <a:r>
                <a:rPr b="1" lang="en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File Formats:</a:t>
              </a:r>
              <a:r>
                <a:rPr lang="en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Submit individually or as a .zip archive labeled with the Event ID. JPL will handle extraction.</a:t>
              </a:r>
              <a:endPara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7500" lvl="0" marL="457200" rtl="0" algn="l">
                <a:spcBef>
                  <a:spcPts val="1125"/>
                </a:spcBef>
                <a:spcAft>
                  <a:spcPts val="0"/>
                </a:spcAft>
                <a:buClr>
                  <a:srgbClr val="595959"/>
                </a:buClr>
                <a:buSzPts val="1400"/>
                <a:buFont typeface="Arial"/>
                <a:buChar char="●"/>
              </a:pPr>
              <a:r>
                <a:rPr b="1" lang="en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CD-ROMs:</a:t>
              </a:r>
              <a:r>
                <a:rPr lang="en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Upload entire contents if placed within a parent folder labeled with the Event ID.</a:t>
              </a:r>
              <a:endPara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Setup IBM Aspera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/>
              <a:t>One-time setup</a:t>
            </a:r>
            <a:endParaRPr sz="2267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311700" y="139525"/>
            <a:ext cx="8520600" cy="572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5250" lIns="95250" spcFirstLastPara="1" rIns="95250" wrap="square" tIns="952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8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rPr>
              <a:t>Request an IBM Aspera Account</a:t>
            </a:r>
            <a:endParaRPr b="1" sz="2480">
              <a:solidFill>
                <a:srgbClr val="0079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21"/>
          <p:cNvGrpSpPr/>
          <p:nvPr/>
        </p:nvGrpSpPr>
        <p:grpSpPr>
          <a:xfrm>
            <a:off x="406950" y="809625"/>
            <a:ext cx="2667000" cy="304800"/>
            <a:chOff x="406950" y="809625"/>
            <a:chExt cx="2667000" cy="304800"/>
          </a:xfrm>
        </p:grpSpPr>
        <p:sp>
          <p:nvSpPr>
            <p:cNvPr id="180" name="Google Shape;180;p21"/>
            <p:cNvSpPr/>
            <p:nvPr/>
          </p:nvSpPr>
          <p:spPr>
            <a:xfrm>
              <a:off x="406950" y="809625"/>
              <a:ext cx="2667000" cy="304800"/>
            </a:xfrm>
            <a:prstGeom prst="roundRect">
              <a:avLst>
                <a:gd fmla="val 50000" name="adj"/>
              </a:avLst>
            </a:prstGeom>
            <a:solidFill>
              <a:srgbClr val="E0F2F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1"/>
            <p:cNvSpPr txBox="1"/>
            <p:nvPr/>
          </p:nvSpPr>
          <p:spPr>
            <a:xfrm>
              <a:off x="406950" y="809625"/>
              <a:ext cx="2667000" cy="3048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11430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400">
                  <a:solidFill>
                    <a:srgbClr val="00796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menu_book </a:t>
              </a:r>
              <a:r>
                <a:rPr b="1" lang="en" sz="1000" u="sng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LabCAS Quick Reference Guide</a:t>
              </a:r>
              <a:endParaRPr b="0" sz="1400">
                <a:solidFill>
                  <a:srgbClr val="00796B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</p:grpSp>
      <p:grpSp>
        <p:nvGrpSpPr>
          <p:cNvPr id="182" name="Google Shape;182;p21"/>
          <p:cNvGrpSpPr/>
          <p:nvPr/>
        </p:nvGrpSpPr>
        <p:grpSpPr>
          <a:xfrm>
            <a:off x="400050" y="1333500"/>
            <a:ext cx="4048200" cy="2857500"/>
            <a:chOff x="400050" y="1333500"/>
            <a:chExt cx="4048200" cy="2857500"/>
          </a:xfrm>
        </p:grpSpPr>
        <p:sp>
          <p:nvSpPr>
            <p:cNvPr id="183" name="Google Shape;183;p21"/>
            <p:cNvSpPr/>
            <p:nvPr/>
          </p:nvSpPr>
          <p:spPr>
            <a:xfrm>
              <a:off x="400050" y="1333500"/>
              <a:ext cx="4048200" cy="2857500"/>
            </a:xfrm>
            <a:prstGeom prst="roundRect">
              <a:avLst>
                <a:gd fmla="val 3333" name="adj"/>
              </a:avLst>
            </a:prstGeom>
            <a:solidFill>
              <a:srgbClr val="F4F9F9"/>
            </a:solidFill>
            <a:ln cap="flat" cmpd="sng" w="9525">
              <a:solidFill>
                <a:srgbClr val="E0F2F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184" name="Google Shape;184;p21"/>
            <p:cNvSpPr txBox="1"/>
            <p:nvPr/>
          </p:nvSpPr>
          <p:spPr>
            <a:xfrm>
              <a:off x="400050" y="1333500"/>
              <a:ext cx="4048200" cy="2857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190500" lIns="190500" spcFirstLastPara="1" rIns="190500" wrap="square" tIns="190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1. Contact JPL IC</a:t>
              </a:r>
              <a:endParaRPr b="1" sz="18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523875" marR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Email JPL Informatics Center at </a:t>
              </a:r>
              <a:r>
                <a:rPr b="0" lang="en" u="sng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ic-data@jpl.nasa.gov</a:t>
              </a:r>
              <a:r>
                <a:rPr b="0" lang="en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1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rPr>
                <a:t>Provide the following details:</a:t>
              </a:r>
              <a:endParaRPr b="1" sz="13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457200" rtl="0" algn="l">
                <a:spcBef>
                  <a:spcPts val="600"/>
                </a:spcBef>
                <a:spcAft>
                  <a:spcPts val="0"/>
                </a:spcAft>
                <a:buClr>
                  <a:srgbClr val="00796B"/>
                </a:buClr>
                <a:buSzPts val="1800"/>
                <a:buFont typeface="Arial"/>
                <a:buChar char="●"/>
              </a:pPr>
              <a:r>
                <a:rPr b="0" lang="en" sz="13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Full Name</a:t>
              </a:r>
              <a:endParaRPr b="1" sz="18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457200" rtl="0" algn="l">
                <a:spcBef>
                  <a:spcPts val="450"/>
                </a:spcBef>
                <a:spcAft>
                  <a:spcPts val="0"/>
                </a:spcAft>
                <a:buClr>
                  <a:srgbClr val="00796B"/>
                </a:buClr>
                <a:buSzPts val="1800"/>
                <a:buFont typeface="Arial"/>
                <a:buChar char="●"/>
              </a:pPr>
              <a:r>
                <a:rPr b="0" lang="en" sz="13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Institution</a:t>
              </a:r>
              <a:endParaRPr b="1" sz="18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457200" rtl="0" algn="l">
                <a:spcBef>
                  <a:spcPts val="450"/>
                </a:spcBef>
                <a:spcAft>
                  <a:spcPts val="0"/>
                </a:spcAft>
                <a:buClr>
                  <a:srgbClr val="00796B"/>
                </a:buClr>
                <a:buSzPts val="1800"/>
                <a:buFont typeface="Arial"/>
                <a:buChar char="●"/>
              </a:pPr>
              <a:r>
                <a:rPr lang="en" sz="1300">
                  <a:solidFill>
                    <a:srgbClr val="595959"/>
                  </a:solidFill>
                </a:rPr>
                <a:t>Email address you would like associated with your Aspera login.</a:t>
              </a:r>
              <a:endParaRPr b="1" sz="18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457200" rtl="0" algn="l">
                <a:spcBef>
                  <a:spcPts val="450"/>
                </a:spcBef>
                <a:spcAft>
                  <a:spcPts val="0"/>
                </a:spcAft>
                <a:buClr>
                  <a:srgbClr val="00796B"/>
                </a:buClr>
                <a:buSzPts val="1800"/>
                <a:buFont typeface="Arial"/>
                <a:buChar char="●"/>
              </a:pPr>
              <a:r>
                <a:rPr b="0" lang="en" sz="13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Project name (e.g., "EDRN PMRI")</a:t>
              </a:r>
              <a:endParaRPr b="1" sz="18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21"/>
          <p:cNvGrpSpPr/>
          <p:nvPr/>
        </p:nvGrpSpPr>
        <p:grpSpPr>
          <a:xfrm>
            <a:off x="4695825" y="1333500"/>
            <a:ext cx="4048200" cy="2857500"/>
            <a:chOff x="4695825" y="1333500"/>
            <a:chExt cx="4048200" cy="2857500"/>
          </a:xfrm>
        </p:grpSpPr>
        <p:sp>
          <p:nvSpPr>
            <p:cNvPr id="186" name="Google Shape;186;p21"/>
            <p:cNvSpPr/>
            <p:nvPr/>
          </p:nvSpPr>
          <p:spPr>
            <a:xfrm>
              <a:off x="4695825" y="1333500"/>
              <a:ext cx="4048200" cy="2857500"/>
            </a:xfrm>
            <a:prstGeom prst="roundRect">
              <a:avLst>
                <a:gd fmla="val 3333" name="adj"/>
              </a:avLst>
            </a:prstGeom>
            <a:solidFill>
              <a:srgbClr val="FFFFFF"/>
            </a:solidFill>
            <a:ln cap="flat" cmpd="sng" w="9525">
              <a:solidFill>
                <a:srgbClr val="E0E0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/>
            </a:p>
          </p:txBody>
        </p:sp>
        <p:sp>
          <p:nvSpPr>
            <p:cNvPr id="187" name="Google Shape;187;p21"/>
            <p:cNvSpPr txBox="1"/>
            <p:nvPr/>
          </p:nvSpPr>
          <p:spPr>
            <a:xfrm>
              <a:off x="4695825" y="1333500"/>
              <a:ext cx="4048200" cy="285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90500" lIns="190500" spcFirstLastPara="1" rIns="190500" wrap="square" tIns="1905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00796B"/>
                  </a:solidFill>
                  <a:latin typeface="Arial"/>
                  <a:ea typeface="Arial"/>
                  <a:cs typeface="Arial"/>
                  <a:sym typeface="Arial"/>
                </a:rPr>
                <a:t>2. Accept Invitation</a:t>
              </a:r>
              <a:endParaRPr b="1" sz="1800">
                <a:solidFill>
                  <a:srgbClr val="00796B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" sz="15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Find the email invitation from IBM and click the </a:t>
              </a:r>
              <a:r>
                <a:rPr b="1" lang="en" sz="15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"Accept"</a:t>
              </a:r>
              <a:r>
                <a:rPr b="0" lang="en" sz="15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 button.</a:t>
              </a:r>
              <a:endParaRPr b="0" sz="1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" sz="15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This will direct you to the EDRN Aspera login page:</a:t>
              </a:r>
              <a:endParaRPr b="0" sz="1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" u="sng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https://edrn-labcas.ibmaspera.com/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rtl="0" algn="l">
                <a:spcBef>
                  <a:spcPts val="2250"/>
                </a:spcBef>
                <a:spcAft>
                  <a:spcPts val="0"/>
                </a:spcAft>
                <a:buNone/>
              </a:pPr>
              <a:r>
                <a:rPr b="1" i="0" lang="en" sz="1500">
                  <a:solidFill>
                    <a:srgbClr val="595959"/>
                  </a:solidFill>
                  <a:highlight>
                    <a:srgbClr val="FFFDE7"/>
                  </a:highlight>
                  <a:latin typeface="Arial"/>
                  <a:ea typeface="Arial"/>
                  <a:cs typeface="Arial"/>
                  <a:sym typeface="Arial"/>
                </a:rPr>
                <a:t>Note:</a:t>
              </a:r>
              <a:r>
                <a:rPr i="1" lang="en" sz="1500">
                  <a:solidFill>
                    <a:srgbClr val="757575"/>
                  </a:solidFill>
                  <a:latin typeface="Arial"/>
                  <a:ea typeface="Arial"/>
                  <a:cs typeface="Arial"/>
                  <a:sym typeface="Arial"/>
                </a:rPr>
                <a:t> Check your spam or junk folder if you don't see the invitation.</a:t>
              </a:r>
              <a:endParaRPr i="1" sz="15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21"/>
          <p:cNvGrpSpPr/>
          <p:nvPr/>
        </p:nvGrpSpPr>
        <p:grpSpPr>
          <a:xfrm>
            <a:off x="495300" y="2000250"/>
            <a:ext cx="457200" cy="498094"/>
            <a:chOff x="495300" y="2000250"/>
            <a:chExt cx="457200" cy="498094"/>
          </a:xfrm>
        </p:grpSpPr>
        <p:sp>
          <p:nvSpPr>
            <p:cNvPr id="189" name="Google Shape;189;p21"/>
            <p:cNvSpPr/>
            <p:nvPr/>
          </p:nvSpPr>
          <p:spPr>
            <a:xfrm>
              <a:off x="495300" y="2000250"/>
              <a:ext cx="457200" cy="4572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1"/>
            <p:cNvSpPr txBox="1"/>
            <p:nvPr/>
          </p:nvSpPr>
          <p:spPr>
            <a:xfrm>
              <a:off x="495300" y="2041144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rgbClr val="0097A7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email</a:t>
              </a:r>
              <a:endParaRPr sz="2800">
                <a:solidFill>
                  <a:srgbClr val="0097A7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87075" y="44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  <a:uFill>
                  <a:noFill/>
                </a:uFill>
                <a:hlinkClick r:id="rId3"/>
              </a:rPr>
              <a:t>Install Aspera Connect</a:t>
            </a:r>
            <a:endParaRPr/>
          </a:p>
        </p:txBody>
      </p:sp>
      <p:sp>
        <p:nvSpPr>
          <p:cNvPr id="196" name="Google Shape;196;p22"/>
          <p:cNvSpPr txBox="1"/>
          <p:nvPr/>
        </p:nvSpPr>
        <p:spPr>
          <a:xfrm>
            <a:off x="4412050" y="449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2"/>
          <p:cNvPicPr preferRelativeResize="0"/>
          <p:nvPr/>
        </p:nvPicPr>
        <p:blipFill rotWithShape="1">
          <a:blip r:embed="rId4">
            <a:alphaModFix/>
          </a:blip>
          <a:srcRect b="20" l="0" r="0" t="10"/>
          <a:stretch/>
        </p:blipFill>
        <p:spPr>
          <a:xfrm>
            <a:off x="5572125" y="3005000"/>
            <a:ext cx="3286200" cy="15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5">
            <a:alphaModFix/>
          </a:blip>
          <a:srcRect b="0" l="0" r="0" t="56509"/>
          <a:stretch/>
        </p:blipFill>
        <p:spPr>
          <a:xfrm>
            <a:off x="5572125" y="1464050"/>
            <a:ext cx="3286200" cy="10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 txBox="1"/>
          <p:nvPr>
            <p:ph idx="1" type="body"/>
          </p:nvPr>
        </p:nvSpPr>
        <p:spPr>
          <a:xfrm>
            <a:off x="311696" y="1047750"/>
            <a:ext cx="5092200" cy="3621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95250" lIns="95250" spcFirstLastPara="1" rIns="95250" wrap="square" tIns="952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606060"/>
                </a:solidFill>
                <a:latin typeface="Montserrat"/>
                <a:ea typeface="Montserrat"/>
                <a:cs typeface="Montserrat"/>
                <a:sym typeface="Montserrat"/>
              </a:rPr>
              <a:t>Steps to Install Aspera Connect</a:t>
            </a:r>
            <a:endParaRPr b="0" i="1" sz="1400">
              <a:solidFill>
                <a:srgbClr val="45454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5454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D3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D3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D3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D32F2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400">
                <a:solidFill>
                  <a:srgbClr val="D32F2F"/>
                </a:solidFill>
                <a:latin typeface="Arial"/>
                <a:ea typeface="Arial"/>
                <a:cs typeface="Arial"/>
                <a:sym typeface="Arial"/>
              </a:rPr>
              <a:t>Do not install the Desktop version. If prompted to install the Desktop version, click Skip.</a:t>
            </a:r>
            <a:endParaRPr b="1" sz="1400">
              <a:solidFill>
                <a:srgbClr val="D32F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p22"/>
          <p:cNvGrpSpPr/>
          <p:nvPr/>
        </p:nvGrpSpPr>
        <p:grpSpPr>
          <a:xfrm>
            <a:off x="399875" y="2306625"/>
            <a:ext cx="2667000" cy="304800"/>
            <a:chOff x="304800" y="809625"/>
            <a:chExt cx="2667000" cy="304800"/>
          </a:xfrm>
        </p:grpSpPr>
        <p:sp>
          <p:nvSpPr>
            <p:cNvPr id="201" name="Google Shape;201;p22"/>
            <p:cNvSpPr/>
            <p:nvPr/>
          </p:nvSpPr>
          <p:spPr>
            <a:xfrm>
              <a:off x="304800" y="809625"/>
              <a:ext cx="2667000" cy="304800"/>
            </a:xfrm>
            <a:prstGeom prst="roundRect">
              <a:avLst>
                <a:gd fmla="val 50000" name="adj"/>
              </a:avLst>
            </a:prstGeom>
            <a:solidFill>
              <a:srgbClr val="E0F2F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2"/>
            <p:cNvSpPr txBox="1"/>
            <p:nvPr/>
          </p:nvSpPr>
          <p:spPr>
            <a:xfrm>
              <a:off x="304800" y="809625"/>
              <a:ext cx="26670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1430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rgbClr val="00796B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menu_book</a:t>
              </a:r>
              <a:r>
                <a:rPr lang="en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6"/>
                </a:rPr>
                <a:t> </a:t>
              </a:r>
              <a:r>
                <a:rPr b="1" lang="en" sz="10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7"/>
                </a:rPr>
                <a:t>LabCAS Quick Reference Guide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