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147327138" r:id="rId2"/>
    <p:sldId id="318" r:id="rId3"/>
    <p:sldId id="317" r:id="rId4"/>
    <p:sldId id="315" r:id="rId5"/>
    <p:sldId id="330" r:id="rId6"/>
    <p:sldId id="321" r:id="rId7"/>
    <p:sldId id="322" r:id="rId8"/>
    <p:sldId id="323" r:id="rId9"/>
    <p:sldId id="326" r:id="rId10"/>
    <p:sldId id="328" r:id="rId11"/>
    <p:sldId id="331" r:id="rId12"/>
    <p:sldId id="329" r:id="rId13"/>
    <p:sldId id="319" r:id="rId14"/>
    <p:sldId id="320" r:id="rId15"/>
    <p:sldId id="324" r:id="rId16"/>
    <p:sldId id="32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AA26FF-8F5F-2B41-B239-6CF2EB8571C6}" v="43" dt="2026-03-04T06:11:20.601"/>
    <p1510:client id="{33C32B4E-3350-48FB-B504-A10180C55A57}" v="1" dt="2026-03-04T14:00:58.831"/>
  </p1510:revLst>
</p1510:revInfo>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97"/>
    <p:restoredTop sz="77483"/>
  </p:normalViewPr>
  <p:slideViewPr>
    <p:cSldViewPr snapToGrid="0">
      <p:cViewPr varScale="1">
        <p:scale>
          <a:sx n="36" d="100"/>
          <a:sy n="36" d="100"/>
        </p:scale>
        <p:origin x="1173" y="3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11A47C-352D-4287-B6E1-33FF9B9C0960}" type="doc">
      <dgm:prSet loTypeId="urn:microsoft.com/office/officeart/2005/8/layout/cycle8" loCatId="cycle" qsTypeId="urn:microsoft.com/office/officeart/2005/8/quickstyle/simple1" qsCatId="simple" csTypeId="urn:microsoft.com/office/officeart/2005/8/colors/accent1_2" csCatId="accent1" phldr="1"/>
      <dgm:spPr/>
    </dgm:pt>
    <dgm:pt modelId="{8A7823A9-C2EE-407E-AFB3-F8D4F990FC65}">
      <dgm:prSet phldrT="[Text]"/>
      <dgm:spPr>
        <a:gradFill flip="none" rotWithShape="1">
          <a:gsLst>
            <a:gs pos="60000">
              <a:schemeClr val="accent6">
                <a:lumMod val="75000"/>
              </a:schemeClr>
            </a:gs>
            <a:gs pos="83000">
              <a:schemeClr val="accent1">
                <a:lumMod val="75000"/>
              </a:schemeClr>
            </a:gs>
          </a:gsLst>
          <a:lin ang="16200000" scaled="1"/>
          <a:tileRect/>
        </a:gradFill>
      </dgm:spPr>
      <dgm:t>
        <a:bodyPr/>
        <a:lstStyle/>
        <a:p>
          <a:r>
            <a:rPr lang="en-US" dirty="0"/>
            <a:t>Develop and Validate Assays: Phase I</a:t>
          </a:r>
        </a:p>
      </dgm:t>
    </dgm:pt>
    <dgm:pt modelId="{428222AF-FD62-433D-8925-CF0E9DD37973}" type="parTrans" cxnId="{10EE8920-C766-4C46-B6A8-FA20E070750F}">
      <dgm:prSet/>
      <dgm:spPr/>
      <dgm:t>
        <a:bodyPr/>
        <a:lstStyle/>
        <a:p>
          <a:endParaRPr lang="en-US"/>
        </a:p>
      </dgm:t>
    </dgm:pt>
    <dgm:pt modelId="{2E96CC6E-8411-4677-8A27-CABCFC01C3FA}" type="sibTrans" cxnId="{10EE8920-C766-4C46-B6A8-FA20E070750F}">
      <dgm:prSet/>
      <dgm:spPr/>
      <dgm:t>
        <a:bodyPr/>
        <a:lstStyle/>
        <a:p>
          <a:endParaRPr lang="en-US"/>
        </a:p>
      </dgm:t>
    </dgm:pt>
    <dgm:pt modelId="{20A56F21-C9C6-4DEE-BCC2-4A03082DADB1}">
      <dgm:prSet phldrT="[Text]"/>
      <dgm:spPr>
        <a:solidFill>
          <a:schemeClr val="accent1">
            <a:lumMod val="75000"/>
          </a:schemeClr>
        </a:solidFill>
      </dgm:spPr>
      <dgm:t>
        <a:bodyPr/>
        <a:lstStyle/>
        <a:p>
          <a:r>
            <a:rPr lang="en-US"/>
            <a:t>Preliminary Research: “proof of concept”</a:t>
          </a:r>
        </a:p>
      </dgm:t>
    </dgm:pt>
    <dgm:pt modelId="{C488100A-5355-4FA6-9807-F4C5AFCF83CE}" type="parTrans" cxnId="{E527D253-38BE-411A-9438-0DF7C127A672}">
      <dgm:prSet/>
      <dgm:spPr/>
      <dgm:t>
        <a:bodyPr/>
        <a:lstStyle/>
        <a:p>
          <a:endParaRPr lang="en-US"/>
        </a:p>
      </dgm:t>
    </dgm:pt>
    <dgm:pt modelId="{C80D9BB4-3C26-4F5A-9582-2733FD5059EE}" type="sibTrans" cxnId="{E527D253-38BE-411A-9438-0DF7C127A672}">
      <dgm:prSet/>
      <dgm:spPr/>
      <dgm:t>
        <a:bodyPr/>
        <a:lstStyle/>
        <a:p>
          <a:endParaRPr lang="en-US"/>
        </a:p>
      </dgm:t>
    </dgm:pt>
    <dgm:pt modelId="{448DA4F6-D072-472F-AEF7-EBB73A36D7D1}">
      <dgm:prSet/>
      <dgm:spPr>
        <a:solidFill>
          <a:schemeClr val="accent1">
            <a:lumMod val="75000"/>
          </a:schemeClr>
        </a:solidFill>
      </dgm:spPr>
      <dgm:t>
        <a:bodyPr/>
        <a:lstStyle/>
        <a:p>
          <a:r>
            <a:rPr lang="en-US"/>
            <a:t>Generate New Research Questions</a:t>
          </a:r>
        </a:p>
      </dgm:t>
    </dgm:pt>
    <dgm:pt modelId="{1FD59F5D-4F94-4472-A969-91ED0BD176BC}" type="parTrans" cxnId="{69E3DC4F-67DA-446A-9892-C7DDB4C672B1}">
      <dgm:prSet/>
      <dgm:spPr/>
      <dgm:t>
        <a:bodyPr/>
        <a:lstStyle/>
        <a:p>
          <a:endParaRPr lang="en-US"/>
        </a:p>
      </dgm:t>
    </dgm:pt>
    <dgm:pt modelId="{BB1F7B2E-A739-4DC3-96E2-5C05616E7563}" type="sibTrans" cxnId="{69E3DC4F-67DA-446A-9892-C7DDB4C672B1}">
      <dgm:prSet/>
      <dgm:spPr/>
      <dgm:t>
        <a:bodyPr/>
        <a:lstStyle/>
        <a:p>
          <a:endParaRPr lang="en-US"/>
        </a:p>
      </dgm:t>
    </dgm:pt>
    <dgm:pt modelId="{350FFC06-D86A-4670-9915-8CF9072C0219}">
      <dgm:prSet/>
      <dgm:spPr>
        <a:solidFill>
          <a:schemeClr val="accent6">
            <a:lumMod val="75000"/>
          </a:schemeClr>
        </a:solidFill>
        <a:ln>
          <a:solidFill>
            <a:schemeClr val="bg1"/>
          </a:solidFill>
        </a:ln>
      </dgm:spPr>
      <dgm:t>
        <a:bodyPr/>
        <a:lstStyle/>
        <a:p>
          <a:r>
            <a:rPr lang="en-US" dirty="0"/>
            <a:t>Clinical Patient Care</a:t>
          </a:r>
        </a:p>
        <a:p>
          <a:r>
            <a:rPr lang="en-US" dirty="0"/>
            <a:t>&amp; Phase 5</a:t>
          </a:r>
        </a:p>
      </dgm:t>
    </dgm:pt>
    <dgm:pt modelId="{7ED14E3B-A432-417C-A794-446716493BC2}" type="parTrans" cxnId="{26FC20E0-0294-41CC-82F1-2C8356272FE3}">
      <dgm:prSet/>
      <dgm:spPr/>
      <dgm:t>
        <a:bodyPr/>
        <a:lstStyle/>
        <a:p>
          <a:endParaRPr lang="en-US"/>
        </a:p>
      </dgm:t>
    </dgm:pt>
    <dgm:pt modelId="{7C48C7CA-8CBD-4AC7-982E-4EA5AEAA6BFD}" type="sibTrans" cxnId="{26FC20E0-0294-41CC-82F1-2C8356272FE3}">
      <dgm:prSet/>
      <dgm:spPr/>
      <dgm:t>
        <a:bodyPr/>
        <a:lstStyle/>
        <a:p>
          <a:endParaRPr lang="en-US"/>
        </a:p>
      </dgm:t>
    </dgm:pt>
    <dgm:pt modelId="{71C3AE38-3C85-417C-95F0-4215C0E9AB7E}">
      <dgm:prSet/>
      <dgm:spPr>
        <a:gradFill rotWithShape="0">
          <a:gsLst>
            <a:gs pos="59000">
              <a:schemeClr val="accent6">
                <a:lumMod val="75000"/>
              </a:schemeClr>
            </a:gs>
            <a:gs pos="83000">
              <a:schemeClr val="accent1">
                <a:lumMod val="75000"/>
              </a:schemeClr>
            </a:gs>
          </a:gsLst>
          <a:lin ang="16200000" scaled="1"/>
        </a:gradFill>
      </dgm:spPr>
      <dgm:t>
        <a:bodyPr/>
        <a:lstStyle/>
        <a:p>
          <a:r>
            <a:rPr lang="en-US" dirty="0"/>
            <a:t>Sponsored Research / Clinical Trials Phase II, III, IV</a:t>
          </a:r>
        </a:p>
      </dgm:t>
    </dgm:pt>
    <dgm:pt modelId="{8E523F4F-3619-4F9A-8C43-8C8C76A678FB}" type="parTrans" cxnId="{27F46AB0-53C5-4E04-A21E-CB24678F1EAC}">
      <dgm:prSet/>
      <dgm:spPr/>
      <dgm:t>
        <a:bodyPr/>
        <a:lstStyle/>
        <a:p>
          <a:endParaRPr lang="en-US"/>
        </a:p>
      </dgm:t>
    </dgm:pt>
    <dgm:pt modelId="{D02290D6-D439-45AD-B1B3-E7D685BB1ED6}" type="sibTrans" cxnId="{27F46AB0-53C5-4E04-A21E-CB24678F1EAC}">
      <dgm:prSet/>
      <dgm:spPr/>
      <dgm:t>
        <a:bodyPr/>
        <a:lstStyle/>
        <a:p>
          <a:endParaRPr lang="en-US"/>
        </a:p>
      </dgm:t>
    </dgm:pt>
    <dgm:pt modelId="{C2AE6BF3-E653-45AD-BAE5-96F32BF2DBD6}" type="pres">
      <dgm:prSet presAssocID="{F911A47C-352D-4287-B6E1-33FF9B9C0960}" presName="compositeShape" presStyleCnt="0">
        <dgm:presLayoutVars>
          <dgm:chMax val="7"/>
          <dgm:dir/>
          <dgm:resizeHandles val="exact"/>
        </dgm:presLayoutVars>
      </dgm:prSet>
      <dgm:spPr/>
    </dgm:pt>
    <dgm:pt modelId="{F9DDCD78-41E7-4368-BEDF-9446D581482B}" type="pres">
      <dgm:prSet presAssocID="{F911A47C-352D-4287-B6E1-33FF9B9C0960}" presName="wedge1" presStyleLbl="node1" presStyleIdx="0" presStyleCnt="5"/>
      <dgm:spPr/>
    </dgm:pt>
    <dgm:pt modelId="{CE38D824-A329-4C0A-98AA-32C2DD2C2183}" type="pres">
      <dgm:prSet presAssocID="{F911A47C-352D-4287-B6E1-33FF9B9C0960}" presName="dummy1a" presStyleCnt="0"/>
      <dgm:spPr/>
    </dgm:pt>
    <dgm:pt modelId="{E0298BFD-9DF8-4F6E-8ECF-41812AA5F38A}" type="pres">
      <dgm:prSet presAssocID="{F911A47C-352D-4287-B6E1-33FF9B9C0960}" presName="dummy1b" presStyleCnt="0"/>
      <dgm:spPr/>
    </dgm:pt>
    <dgm:pt modelId="{6B35D577-AC4B-498A-9C5E-80346BCDFD2B}" type="pres">
      <dgm:prSet presAssocID="{F911A47C-352D-4287-B6E1-33FF9B9C0960}" presName="wedge1Tx" presStyleLbl="node1" presStyleIdx="0" presStyleCnt="5">
        <dgm:presLayoutVars>
          <dgm:chMax val="0"/>
          <dgm:chPref val="0"/>
          <dgm:bulletEnabled val="1"/>
        </dgm:presLayoutVars>
      </dgm:prSet>
      <dgm:spPr/>
    </dgm:pt>
    <dgm:pt modelId="{0C749DBD-6B51-4A15-80EF-227C48A57474}" type="pres">
      <dgm:prSet presAssocID="{F911A47C-352D-4287-B6E1-33FF9B9C0960}" presName="wedge2" presStyleLbl="node1" presStyleIdx="1" presStyleCnt="5" custLinFactNeighborX="-525" custLinFactNeighborY="273"/>
      <dgm:spPr/>
    </dgm:pt>
    <dgm:pt modelId="{E1CD1D4B-23DA-41D9-B2EB-86CD045549B3}" type="pres">
      <dgm:prSet presAssocID="{F911A47C-352D-4287-B6E1-33FF9B9C0960}" presName="dummy2a" presStyleCnt="0"/>
      <dgm:spPr/>
    </dgm:pt>
    <dgm:pt modelId="{FAAC106D-EF36-48E3-9BC5-839E60F28876}" type="pres">
      <dgm:prSet presAssocID="{F911A47C-352D-4287-B6E1-33FF9B9C0960}" presName="dummy2b" presStyleCnt="0"/>
      <dgm:spPr/>
    </dgm:pt>
    <dgm:pt modelId="{3DBCCD0B-4396-4AD3-A876-B1B5AD1ED8B4}" type="pres">
      <dgm:prSet presAssocID="{F911A47C-352D-4287-B6E1-33FF9B9C0960}" presName="wedge2Tx" presStyleLbl="node1" presStyleIdx="1" presStyleCnt="5">
        <dgm:presLayoutVars>
          <dgm:chMax val="0"/>
          <dgm:chPref val="0"/>
          <dgm:bulletEnabled val="1"/>
        </dgm:presLayoutVars>
      </dgm:prSet>
      <dgm:spPr/>
    </dgm:pt>
    <dgm:pt modelId="{BCF912C5-0B5E-4D74-8EBC-054535A50786}" type="pres">
      <dgm:prSet presAssocID="{F911A47C-352D-4287-B6E1-33FF9B9C0960}" presName="wedge3" presStyleLbl="node1" presStyleIdx="2" presStyleCnt="5" custLinFactNeighborX="-173" custLinFactNeighborY="505"/>
      <dgm:spPr/>
    </dgm:pt>
    <dgm:pt modelId="{5E61426A-008C-4440-A264-E7F56137DD35}" type="pres">
      <dgm:prSet presAssocID="{F911A47C-352D-4287-B6E1-33FF9B9C0960}" presName="dummy3a" presStyleCnt="0"/>
      <dgm:spPr/>
    </dgm:pt>
    <dgm:pt modelId="{F38A71AA-7735-45FD-BA14-0DEBC2C9C5E8}" type="pres">
      <dgm:prSet presAssocID="{F911A47C-352D-4287-B6E1-33FF9B9C0960}" presName="dummy3b" presStyleCnt="0"/>
      <dgm:spPr/>
    </dgm:pt>
    <dgm:pt modelId="{9B37FC92-BF6E-4BC6-B2C0-BDE005FA4CD3}" type="pres">
      <dgm:prSet presAssocID="{F911A47C-352D-4287-B6E1-33FF9B9C0960}" presName="wedge3Tx" presStyleLbl="node1" presStyleIdx="2" presStyleCnt="5">
        <dgm:presLayoutVars>
          <dgm:chMax val="0"/>
          <dgm:chPref val="0"/>
          <dgm:bulletEnabled val="1"/>
        </dgm:presLayoutVars>
      </dgm:prSet>
      <dgm:spPr/>
    </dgm:pt>
    <dgm:pt modelId="{88BE0E3C-1044-45DF-9D88-A6775EB0C654}" type="pres">
      <dgm:prSet presAssocID="{F911A47C-352D-4287-B6E1-33FF9B9C0960}" presName="wedge4" presStyleLbl="node1" presStyleIdx="3" presStyleCnt="5"/>
      <dgm:spPr/>
    </dgm:pt>
    <dgm:pt modelId="{CA3A5002-C541-4F33-B6D6-FF073764AA58}" type="pres">
      <dgm:prSet presAssocID="{F911A47C-352D-4287-B6E1-33FF9B9C0960}" presName="dummy4a" presStyleCnt="0"/>
      <dgm:spPr/>
    </dgm:pt>
    <dgm:pt modelId="{B128CFD0-73DF-4066-A27A-058006A61B6B}" type="pres">
      <dgm:prSet presAssocID="{F911A47C-352D-4287-B6E1-33FF9B9C0960}" presName="dummy4b" presStyleCnt="0"/>
      <dgm:spPr/>
    </dgm:pt>
    <dgm:pt modelId="{158C1DE2-D671-4CB2-92E6-9F29794E7F81}" type="pres">
      <dgm:prSet presAssocID="{F911A47C-352D-4287-B6E1-33FF9B9C0960}" presName="wedge4Tx" presStyleLbl="node1" presStyleIdx="3" presStyleCnt="5">
        <dgm:presLayoutVars>
          <dgm:chMax val="0"/>
          <dgm:chPref val="0"/>
          <dgm:bulletEnabled val="1"/>
        </dgm:presLayoutVars>
      </dgm:prSet>
      <dgm:spPr/>
    </dgm:pt>
    <dgm:pt modelId="{F1E50CDE-C6C5-4832-9249-3F0B38A5A1C4}" type="pres">
      <dgm:prSet presAssocID="{F911A47C-352D-4287-B6E1-33FF9B9C0960}" presName="wedge5" presStyleLbl="node1" presStyleIdx="4" presStyleCnt="5"/>
      <dgm:spPr/>
    </dgm:pt>
    <dgm:pt modelId="{D0CF4598-3F4E-4363-A488-C26579C3B85E}" type="pres">
      <dgm:prSet presAssocID="{F911A47C-352D-4287-B6E1-33FF9B9C0960}" presName="dummy5a" presStyleCnt="0"/>
      <dgm:spPr/>
    </dgm:pt>
    <dgm:pt modelId="{915168EC-9771-47B3-AA01-9AC553A9A34F}" type="pres">
      <dgm:prSet presAssocID="{F911A47C-352D-4287-B6E1-33FF9B9C0960}" presName="dummy5b" presStyleCnt="0"/>
      <dgm:spPr/>
    </dgm:pt>
    <dgm:pt modelId="{693C89F0-C572-4E1D-A9FE-8D3946DF74F9}" type="pres">
      <dgm:prSet presAssocID="{F911A47C-352D-4287-B6E1-33FF9B9C0960}" presName="wedge5Tx" presStyleLbl="node1" presStyleIdx="4" presStyleCnt="5">
        <dgm:presLayoutVars>
          <dgm:chMax val="0"/>
          <dgm:chPref val="0"/>
          <dgm:bulletEnabled val="1"/>
        </dgm:presLayoutVars>
      </dgm:prSet>
      <dgm:spPr/>
    </dgm:pt>
    <dgm:pt modelId="{BCE5C6D6-DD03-4977-B8F0-6AE6D5FEDD26}" type="pres">
      <dgm:prSet presAssocID="{2E96CC6E-8411-4677-8A27-CABCFC01C3FA}" presName="arrowWedge1" presStyleLbl="fgSibTrans2D1" presStyleIdx="0" presStyleCnt="5"/>
      <dgm:spPr/>
    </dgm:pt>
    <dgm:pt modelId="{CBDF1D0B-FCB7-46E8-8587-ACAC39A6B5DC}" type="pres">
      <dgm:prSet presAssocID="{D02290D6-D439-45AD-B1B3-E7D685BB1ED6}" presName="arrowWedge2" presStyleLbl="fgSibTrans2D1" presStyleIdx="1" presStyleCnt="5"/>
      <dgm:spPr/>
    </dgm:pt>
    <dgm:pt modelId="{28507490-3961-45AA-AD8A-DEFDC2E222D7}" type="pres">
      <dgm:prSet presAssocID="{7C48C7CA-8CBD-4AC7-982E-4EA5AEAA6BFD}" presName="arrowWedge3" presStyleLbl="fgSibTrans2D1" presStyleIdx="2" presStyleCnt="5"/>
      <dgm:spPr/>
    </dgm:pt>
    <dgm:pt modelId="{2A1A8F05-CA73-43A7-A259-7BB9700E464D}" type="pres">
      <dgm:prSet presAssocID="{BB1F7B2E-A739-4DC3-96E2-5C05616E7563}" presName="arrowWedge4" presStyleLbl="fgSibTrans2D1" presStyleIdx="3" presStyleCnt="5"/>
      <dgm:spPr/>
    </dgm:pt>
    <dgm:pt modelId="{A0BF42A4-6A3F-495A-BE3C-3356634AAADC}" type="pres">
      <dgm:prSet presAssocID="{C80D9BB4-3C26-4F5A-9582-2733FD5059EE}" presName="arrowWedge5" presStyleLbl="fgSibTrans2D1" presStyleIdx="4" presStyleCnt="5"/>
      <dgm:spPr/>
    </dgm:pt>
  </dgm:ptLst>
  <dgm:cxnLst>
    <dgm:cxn modelId="{5DD08008-660E-409A-A741-B828F13B3661}" type="presOf" srcId="{8A7823A9-C2EE-407E-AFB3-F8D4F990FC65}" destId="{F9DDCD78-41E7-4368-BEDF-9446D581482B}" srcOrd="0" destOrd="0" presId="urn:microsoft.com/office/officeart/2005/8/layout/cycle8"/>
    <dgm:cxn modelId="{F9133712-75B4-4E53-9A99-578AEC245870}" type="presOf" srcId="{8A7823A9-C2EE-407E-AFB3-F8D4F990FC65}" destId="{6B35D577-AC4B-498A-9C5E-80346BCDFD2B}" srcOrd="1" destOrd="0" presId="urn:microsoft.com/office/officeart/2005/8/layout/cycle8"/>
    <dgm:cxn modelId="{10EE8920-C766-4C46-B6A8-FA20E070750F}" srcId="{F911A47C-352D-4287-B6E1-33FF9B9C0960}" destId="{8A7823A9-C2EE-407E-AFB3-F8D4F990FC65}" srcOrd="0" destOrd="0" parTransId="{428222AF-FD62-433D-8925-CF0E9DD37973}" sibTransId="{2E96CC6E-8411-4677-8A27-CABCFC01C3FA}"/>
    <dgm:cxn modelId="{2207A339-A5D4-40FE-ADC9-61AD5E5048C1}" type="presOf" srcId="{71C3AE38-3C85-417C-95F0-4215C0E9AB7E}" destId="{3DBCCD0B-4396-4AD3-A876-B1B5AD1ED8B4}" srcOrd="1" destOrd="0" presId="urn:microsoft.com/office/officeart/2005/8/layout/cycle8"/>
    <dgm:cxn modelId="{0B29EF5B-5E85-4134-9563-42EFD3180231}" type="presOf" srcId="{350FFC06-D86A-4670-9915-8CF9072C0219}" destId="{BCF912C5-0B5E-4D74-8EBC-054535A50786}" srcOrd="0" destOrd="0" presId="urn:microsoft.com/office/officeart/2005/8/layout/cycle8"/>
    <dgm:cxn modelId="{69E3DC4F-67DA-446A-9892-C7DDB4C672B1}" srcId="{F911A47C-352D-4287-B6E1-33FF9B9C0960}" destId="{448DA4F6-D072-472F-AEF7-EBB73A36D7D1}" srcOrd="3" destOrd="0" parTransId="{1FD59F5D-4F94-4472-A969-91ED0BD176BC}" sibTransId="{BB1F7B2E-A739-4DC3-96E2-5C05616E7563}"/>
    <dgm:cxn modelId="{ED53CE51-B018-470B-BC0A-B200EC8EFFF8}" type="presOf" srcId="{20A56F21-C9C6-4DEE-BCC2-4A03082DADB1}" destId="{693C89F0-C572-4E1D-A9FE-8D3946DF74F9}" srcOrd="1" destOrd="0" presId="urn:microsoft.com/office/officeart/2005/8/layout/cycle8"/>
    <dgm:cxn modelId="{E527D253-38BE-411A-9438-0DF7C127A672}" srcId="{F911A47C-352D-4287-B6E1-33FF9B9C0960}" destId="{20A56F21-C9C6-4DEE-BCC2-4A03082DADB1}" srcOrd="4" destOrd="0" parTransId="{C488100A-5355-4FA6-9807-F4C5AFCF83CE}" sibTransId="{C80D9BB4-3C26-4F5A-9582-2733FD5059EE}"/>
    <dgm:cxn modelId="{94063074-6CB0-4287-A99E-39B1906ED6CD}" type="presOf" srcId="{448DA4F6-D072-472F-AEF7-EBB73A36D7D1}" destId="{158C1DE2-D671-4CB2-92E6-9F29794E7F81}" srcOrd="1" destOrd="0" presId="urn:microsoft.com/office/officeart/2005/8/layout/cycle8"/>
    <dgm:cxn modelId="{8C24587A-5104-478D-AC49-8F2634611D58}" type="presOf" srcId="{448DA4F6-D072-472F-AEF7-EBB73A36D7D1}" destId="{88BE0E3C-1044-45DF-9D88-A6775EB0C654}" srcOrd="0" destOrd="0" presId="urn:microsoft.com/office/officeart/2005/8/layout/cycle8"/>
    <dgm:cxn modelId="{7409F67F-2BD7-4B13-A9D8-87716DD2E315}" type="presOf" srcId="{20A56F21-C9C6-4DEE-BCC2-4A03082DADB1}" destId="{F1E50CDE-C6C5-4832-9249-3F0B38A5A1C4}" srcOrd="0" destOrd="0" presId="urn:microsoft.com/office/officeart/2005/8/layout/cycle8"/>
    <dgm:cxn modelId="{336EDF86-A39E-4DF2-A09B-2D5CA8E1E547}" type="presOf" srcId="{F911A47C-352D-4287-B6E1-33FF9B9C0960}" destId="{C2AE6BF3-E653-45AD-BAE5-96F32BF2DBD6}" srcOrd="0" destOrd="0" presId="urn:microsoft.com/office/officeart/2005/8/layout/cycle8"/>
    <dgm:cxn modelId="{27F46AB0-53C5-4E04-A21E-CB24678F1EAC}" srcId="{F911A47C-352D-4287-B6E1-33FF9B9C0960}" destId="{71C3AE38-3C85-417C-95F0-4215C0E9AB7E}" srcOrd="1" destOrd="0" parTransId="{8E523F4F-3619-4F9A-8C43-8C8C76A678FB}" sibTransId="{D02290D6-D439-45AD-B1B3-E7D685BB1ED6}"/>
    <dgm:cxn modelId="{3BD1B6B6-A172-4F08-9729-6E69F1731B3F}" type="presOf" srcId="{350FFC06-D86A-4670-9915-8CF9072C0219}" destId="{9B37FC92-BF6E-4BC6-B2C0-BDE005FA4CD3}" srcOrd="1" destOrd="0" presId="urn:microsoft.com/office/officeart/2005/8/layout/cycle8"/>
    <dgm:cxn modelId="{26FC20E0-0294-41CC-82F1-2C8356272FE3}" srcId="{F911A47C-352D-4287-B6E1-33FF9B9C0960}" destId="{350FFC06-D86A-4670-9915-8CF9072C0219}" srcOrd="2" destOrd="0" parTransId="{7ED14E3B-A432-417C-A794-446716493BC2}" sibTransId="{7C48C7CA-8CBD-4AC7-982E-4EA5AEAA6BFD}"/>
    <dgm:cxn modelId="{3E87B9F3-4248-4044-951E-D9638BF7710E}" type="presOf" srcId="{71C3AE38-3C85-417C-95F0-4215C0E9AB7E}" destId="{0C749DBD-6B51-4A15-80EF-227C48A57474}" srcOrd="0" destOrd="0" presId="urn:microsoft.com/office/officeart/2005/8/layout/cycle8"/>
    <dgm:cxn modelId="{DD26E4A3-D2CC-4942-B1AD-13EAEF250255}" type="presParOf" srcId="{C2AE6BF3-E653-45AD-BAE5-96F32BF2DBD6}" destId="{F9DDCD78-41E7-4368-BEDF-9446D581482B}" srcOrd="0" destOrd="0" presId="urn:microsoft.com/office/officeart/2005/8/layout/cycle8"/>
    <dgm:cxn modelId="{D4753E4B-5922-47F8-8509-EB67F3D040DA}" type="presParOf" srcId="{C2AE6BF3-E653-45AD-BAE5-96F32BF2DBD6}" destId="{CE38D824-A329-4C0A-98AA-32C2DD2C2183}" srcOrd="1" destOrd="0" presId="urn:microsoft.com/office/officeart/2005/8/layout/cycle8"/>
    <dgm:cxn modelId="{6DD96204-8F9B-41FB-BB7D-F31645A68C6D}" type="presParOf" srcId="{C2AE6BF3-E653-45AD-BAE5-96F32BF2DBD6}" destId="{E0298BFD-9DF8-4F6E-8ECF-41812AA5F38A}" srcOrd="2" destOrd="0" presId="urn:microsoft.com/office/officeart/2005/8/layout/cycle8"/>
    <dgm:cxn modelId="{D801362E-8869-4552-A65C-8A137F78BDB1}" type="presParOf" srcId="{C2AE6BF3-E653-45AD-BAE5-96F32BF2DBD6}" destId="{6B35D577-AC4B-498A-9C5E-80346BCDFD2B}" srcOrd="3" destOrd="0" presId="urn:microsoft.com/office/officeart/2005/8/layout/cycle8"/>
    <dgm:cxn modelId="{0048169A-E7FD-4A42-9F38-81260FF865EA}" type="presParOf" srcId="{C2AE6BF3-E653-45AD-BAE5-96F32BF2DBD6}" destId="{0C749DBD-6B51-4A15-80EF-227C48A57474}" srcOrd="4" destOrd="0" presId="urn:microsoft.com/office/officeart/2005/8/layout/cycle8"/>
    <dgm:cxn modelId="{E3FC8B30-6BE8-4DA5-9CDA-8DEF33ED1526}" type="presParOf" srcId="{C2AE6BF3-E653-45AD-BAE5-96F32BF2DBD6}" destId="{E1CD1D4B-23DA-41D9-B2EB-86CD045549B3}" srcOrd="5" destOrd="0" presId="urn:microsoft.com/office/officeart/2005/8/layout/cycle8"/>
    <dgm:cxn modelId="{21BF08BE-843B-4D6E-91FE-2FBDB9BCADE9}" type="presParOf" srcId="{C2AE6BF3-E653-45AD-BAE5-96F32BF2DBD6}" destId="{FAAC106D-EF36-48E3-9BC5-839E60F28876}" srcOrd="6" destOrd="0" presId="urn:microsoft.com/office/officeart/2005/8/layout/cycle8"/>
    <dgm:cxn modelId="{926786D4-AC27-4814-92B0-F73C3C91AFAE}" type="presParOf" srcId="{C2AE6BF3-E653-45AD-BAE5-96F32BF2DBD6}" destId="{3DBCCD0B-4396-4AD3-A876-B1B5AD1ED8B4}" srcOrd="7" destOrd="0" presId="urn:microsoft.com/office/officeart/2005/8/layout/cycle8"/>
    <dgm:cxn modelId="{AF9C556C-01B2-41D0-82A7-DD5BF8978893}" type="presParOf" srcId="{C2AE6BF3-E653-45AD-BAE5-96F32BF2DBD6}" destId="{BCF912C5-0B5E-4D74-8EBC-054535A50786}" srcOrd="8" destOrd="0" presId="urn:microsoft.com/office/officeart/2005/8/layout/cycle8"/>
    <dgm:cxn modelId="{D7F8ACFA-3074-4C6B-9B0C-3B172B99F9BB}" type="presParOf" srcId="{C2AE6BF3-E653-45AD-BAE5-96F32BF2DBD6}" destId="{5E61426A-008C-4440-A264-E7F56137DD35}" srcOrd="9" destOrd="0" presId="urn:microsoft.com/office/officeart/2005/8/layout/cycle8"/>
    <dgm:cxn modelId="{8779FC5E-F423-408A-AAAD-C01FE0C31951}" type="presParOf" srcId="{C2AE6BF3-E653-45AD-BAE5-96F32BF2DBD6}" destId="{F38A71AA-7735-45FD-BA14-0DEBC2C9C5E8}" srcOrd="10" destOrd="0" presId="urn:microsoft.com/office/officeart/2005/8/layout/cycle8"/>
    <dgm:cxn modelId="{01D23E0B-0574-4F13-BDDC-EA8A935178F7}" type="presParOf" srcId="{C2AE6BF3-E653-45AD-BAE5-96F32BF2DBD6}" destId="{9B37FC92-BF6E-4BC6-B2C0-BDE005FA4CD3}" srcOrd="11" destOrd="0" presId="urn:microsoft.com/office/officeart/2005/8/layout/cycle8"/>
    <dgm:cxn modelId="{63CB30D3-AEF6-433B-A594-43D6591EE97E}" type="presParOf" srcId="{C2AE6BF3-E653-45AD-BAE5-96F32BF2DBD6}" destId="{88BE0E3C-1044-45DF-9D88-A6775EB0C654}" srcOrd="12" destOrd="0" presId="urn:microsoft.com/office/officeart/2005/8/layout/cycle8"/>
    <dgm:cxn modelId="{ACB4240C-E6F6-4D7E-9F7E-A11C2044F2D2}" type="presParOf" srcId="{C2AE6BF3-E653-45AD-BAE5-96F32BF2DBD6}" destId="{CA3A5002-C541-4F33-B6D6-FF073764AA58}" srcOrd="13" destOrd="0" presId="urn:microsoft.com/office/officeart/2005/8/layout/cycle8"/>
    <dgm:cxn modelId="{0FBE24B0-A225-4587-BE8D-50E6EDBDCE1D}" type="presParOf" srcId="{C2AE6BF3-E653-45AD-BAE5-96F32BF2DBD6}" destId="{B128CFD0-73DF-4066-A27A-058006A61B6B}" srcOrd="14" destOrd="0" presId="urn:microsoft.com/office/officeart/2005/8/layout/cycle8"/>
    <dgm:cxn modelId="{9197E4B9-0425-443C-8AF3-D53CE0E2ED8C}" type="presParOf" srcId="{C2AE6BF3-E653-45AD-BAE5-96F32BF2DBD6}" destId="{158C1DE2-D671-4CB2-92E6-9F29794E7F81}" srcOrd="15" destOrd="0" presId="urn:microsoft.com/office/officeart/2005/8/layout/cycle8"/>
    <dgm:cxn modelId="{016E7792-1238-4FCE-8EB7-DD602989B55F}" type="presParOf" srcId="{C2AE6BF3-E653-45AD-BAE5-96F32BF2DBD6}" destId="{F1E50CDE-C6C5-4832-9249-3F0B38A5A1C4}" srcOrd="16" destOrd="0" presId="urn:microsoft.com/office/officeart/2005/8/layout/cycle8"/>
    <dgm:cxn modelId="{727413E6-3DB9-4C03-8676-E14ABB3F0190}" type="presParOf" srcId="{C2AE6BF3-E653-45AD-BAE5-96F32BF2DBD6}" destId="{D0CF4598-3F4E-4363-A488-C26579C3B85E}" srcOrd="17" destOrd="0" presId="urn:microsoft.com/office/officeart/2005/8/layout/cycle8"/>
    <dgm:cxn modelId="{8CEE2804-1C26-4C5E-A84F-375E849B345C}" type="presParOf" srcId="{C2AE6BF3-E653-45AD-BAE5-96F32BF2DBD6}" destId="{915168EC-9771-47B3-AA01-9AC553A9A34F}" srcOrd="18" destOrd="0" presId="urn:microsoft.com/office/officeart/2005/8/layout/cycle8"/>
    <dgm:cxn modelId="{1336F03B-8CBF-4396-B3DC-92643725FBD6}" type="presParOf" srcId="{C2AE6BF3-E653-45AD-BAE5-96F32BF2DBD6}" destId="{693C89F0-C572-4E1D-A9FE-8D3946DF74F9}" srcOrd="19" destOrd="0" presId="urn:microsoft.com/office/officeart/2005/8/layout/cycle8"/>
    <dgm:cxn modelId="{DE558D3E-1F16-4889-982F-9312EBA14F76}" type="presParOf" srcId="{C2AE6BF3-E653-45AD-BAE5-96F32BF2DBD6}" destId="{BCE5C6D6-DD03-4977-B8F0-6AE6D5FEDD26}" srcOrd="20" destOrd="0" presId="urn:microsoft.com/office/officeart/2005/8/layout/cycle8"/>
    <dgm:cxn modelId="{85A52499-77D6-4A15-A7A2-CBF8AAACE74C}" type="presParOf" srcId="{C2AE6BF3-E653-45AD-BAE5-96F32BF2DBD6}" destId="{CBDF1D0B-FCB7-46E8-8587-ACAC39A6B5DC}" srcOrd="21" destOrd="0" presId="urn:microsoft.com/office/officeart/2005/8/layout/cycle8"/>
    <dgm:cxn modelId="{E72B93F8-3D01-4863-B075-59C88EF877DB}" type="presParOf" srcId="{C2AE6BF3-E653-45AD-BAE5-96F32BF2DBD6}" destId="{28507490-3961-45AA-AD8A-DEFDC2E222D7}" srcOrd="22" destOrd="0" presId="urn:microsoft.com/office/officeart/2005/8/layout/cycle8"/>
    <dgm:cxn modelId="{7607D691-B6A6-47D6-9490-E8D8B7B61728}" type="presParOf" srcId="{C2AE6BF3-E653-45AD-BAE5-96F32BF2DBD6}" destId="{2A1A8F05-CA73-43A7-A259-7BB9700E464D}" srcOrd="23" destOrd="0" presId="urn:microsoft.com/office/officeart/2005/8/layout/cycle8"/>
    <dgm:cxn modelId="{FA8D5C76-AEF0-4267-BFB1-A0CB3712EB31}" type="presParOf" srcId="{C2AE6BF3-E653-45AD-BAE5-96F32BF2DBD6}" destId="{A0BF42A4-6A3F-495A-BE3C-3356634AAADC}"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DDCD78-41E7-4368-BEDF-9446D581482B}">
      <dsp:nvSpPr>
        <dsp:cNvPr id="0" name=""/>
        <dsp:cNvSpPr/>
      </dsp:nvSpPr>
      <dsp:spPr>
        <a:xfrm>
          <a:off x="1124800" y="312449"/>
          <a:ext cx="4240031" cy="4240031"/>
        </a:xfrm>
        <a:prstGeom prst="pie">
          <a:avLst>
            <a:gd name="adj1" fmla="val 16200000"/>
            <a:gd name="adj2" fmla="val 20520000"/>
          </a:avLst>
        </a:prstGeom>
        <a:gradFill flip="none" rotWithShape="1">
          <a:gsLst>
            <a:gs pos="60000">
              <a:schemeClr val="accent6">
                <a:lumMod val="75000"/>
              </a:schemeClr>
            </a:gs>
            <a:gs pos="83000">
              <a:schemeClr val="accent1">
                <a:lumMod val="75000"/>
              </a:schemeClr>
            </a:gs>
          </a:gsLst>
          <a:lin ang="16200000" scaled="1"/>
          <a:tileRect/>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Develop and Validate Assays: Phase I</a:t>
          </a:r>
        </a:p>
      </dsp:txBody>
      <dsp:txXfrm>
        <a:off x="3336683" y="1025179"/>
        <a:ext cx="1362867" cy="908578"/>
      </dsp:txXfrm>
    </dsp:sp>
    <dsp:sp modelId="{0C749DBD-6B51-4A15-80EF-227C48A57474}">
      <dsp:nvSpPr>
        <dsp:cNvPr id="0" name=""/>
        <dsp:cNvSpPr/>
      </dsp:nvSpPr>
      <dsp:spPr>
        <a:xfrm>
          <a:off x="1138883" y="437092"/>
          <a:ext cx="4240031" cy="4240031"/>
        </a:xfrm>
        <a:prstGeom prst="pie">
          <a:avLst>
            <a:gd name="adj1" fmla="val 20520000"/>
            <a:gd name="adj2" fmla="val 3240000"/>
          </a:avLst>
        </a:prstGeom>
        <a:gradFill rotWithShape="0">
          <a:gsLst>
            <a:gs pos="59000">
              <a:schemeClr val="accent6">
                <a:lumMod val="75000"/>
              </a:schemeClr>
            </a:gs>
            <a:gs pos="83000">
              <a:schemeClr val="accent1">
                <a:lumMod val="75000"/>
              </a:schemeClr>
            </a:gs>
          </a:gsLst>
          <a:lin ang="16200000" scaled="1"/>
        </a:gra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Sponsored Research / Clinical Trials Phase II, III, IV</a:t>
          </a:r>
        </a:p>
      </dsp:txBody>
      <dsp:txXfrm>
        <a:off x="3869665" y="2374383"/>
        <a:ext cx="1261914" cy="1009531"/>
      </dsp:txXfrm>
    </dsp:sp>
    <dsp:sp modelId="{BCF912C5-0B5E-4D74-8EBC-054535A50786}">
      <dsp:nvSpPr>
        <dsp:cNvPr id="0" name=""/>
        <dsp:cNvSpPr/>
      </dsp:nvSpPr>
      <dsp:spPr>
        <a:xfrm>
          <a:off x="1057902" y="516587"/>
          <a:ext cx="4240031" cy="4240031"/>
        </a:xfrm>
        <a:prstGeom prst="pie">
          <a:avLst>
            <a:gd name="adj1" fmla="val 3240000"/>
            <a:gd name="adj2" fmla="val 7560000"/>
          </a:avLst>
        </a:prstGeom>
        <a:solidFill>
          <a:schemeClr val="accent6">
            <a:lumMod val="75000"/>
          </a:schemeClr>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Clinical Patient Care</a:t>
          </a:r>
        </a:p>
        <a:p>
          <a:pPr marL="0" lvl="0" indent="0" algn="ctr" defTabSz="666750">
            <a:lnSpc>
              <a:spcPct val="90000"/>
            </a:lnSpc>
            <a:spcBef>
              <a:spcPct val="0"/>
            </a:spcBef>
            <a:spcAft>
              <a:spcPct val="35000"/>
            </a:spcAft>
            <a:buNone/>
          </a:pPr>
          <a:r>
            <a:rPr lang="en-US" sz="1500" kern="1200" dirty="0"/>
            <a:t>&amp; Phase 5</a:t>
          </a:r>
        </a:p>
      </dsp:txBody>
      <dsp:txXfrm>
        <a:off x="2572199" y="3494704"/>
        <a:ext cx="1211437" cy="1110484"/>
      </dsp:txXfrm>
    </dsp:sp>
    <dsp:sp modelId="{88BE0E3C-1044-45DF-9D88-A6775EB0C654}">
      <dsp:nvSpPr>
        <dsp:cNvPr id="0" name=""/>
        <dsp:cNvSpPr/>
      </dsp:nvSpPr>
      <dsp:spPr>
        <a:xfrm>
          <a:off x="969332" y="425517"/>
          <a:ext cx="4240031" cy="4240031"/>
        </a:xfrm>
        <a:prstGeom prst="pie">
          <a:avLst>
            <a:gd name="adj1" fmla="val 7560000"/>
            <a:gd name="adj2" fmla="val 11880000"/>
          </a:avLst>
        </a:prstGeom>
        <a:solidFill>
          <a:schemeClr val="accent1">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Generate New Research Questions</a:t>
          </a:r>
        </a:p>
      </dsp:txBody>
      <dsp:txXfrm>
        <a:off x="1216667" y="2362808"/>
        <a:ext cx="1261914" cy="1009531"/>
      </dsp:txXfrm>
    </dsp:sp>
    <dsp:sp modelId="{F1E50CDE-C6C5-4832-9249-3F0B38A5A1C4}">
      <dsp:nvSpPr>
        <dsp:cNvPr id="0" name=""/>
        <dsp:cNvSpPr/>
      </dsp:nvSpPr>
      <dsp:spPr>
        <a:xfrm>
          <a:off x="1005675" y="312449"/>
          <a:ext cx="4240031" cy="4240031"/>
        </a:xfrm>
        <a:prstGeom prst="pie">
          <a:avLst>
            <a:gd name="adj1" fmla="val 11880000"/>
            <a:gd name="adj2" fmla="val 16200000"/>
          </a:avLst>
        </a:prstGeom>
        <a:solidFill>
          <a:schemeClr val="accent1">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Preliminary Research: “proof of concept”</a:t>
          </a:r>
        </a:p>
      </dsp:txBody>
      <dsp:txXfrm>
        <a:off x="1670956" y="1025179"/>
        <a:ext cx="1362867" cy="908578"/>
      </dsp:txXfrm>
    </dsp:sp>
    <dsp:sp modelId="{BCE5C6D6-DD03-4977-B8F0-6AE6D5FEDD26}">
      <dsp:nvSpPr>
        <dsp:cNvPr id="0" name=""/>
        <dsp:cNvSpPr/>
      </dsp:nvSpPr>
      <dsp:spPr>
        <a:xfrm>
          <a:off x="862122" y="49971"/>
          <a:ext cx="4764988" cy="4764988"/>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DF1D0B-FCB7-46E8-8587-ACAC39A6B5DC}">
      <dsp:nvSpPr>
        <dsp:cNvPr id="0" name=""/>
        <dsp:cNvSpPr/>
      </dsp:nvSpPr>
      <dsp:spPr>
        <a:xfrm>
          <a:off x="876698" y="174577"/>
          <a:ext cx="4764988" cy="4764988"/>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507490-3961-45AA-AD8A-DEFDC2E222D7}">
      <dsp:nvSpPr>
        <dsp:cNvPr id="0" name=""/>
        <dsp:cNvSpPr/>
      </dsp:nvSpPr>
      <dsp:spPr>
        <a:xfrm>
          <a:off x="795424" y="254284"/>
          <a:ext cx="4764988" cy="4764988"/>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A1A8F05-CA73-43A7-A259-7BB9700E464D}">
      <dsp:nvSpPr>
        <dsp:cNvPr id="0" name=""/>
        <dsp:cNvSpPr/>
      </dsp:nvSpPr>
      <dsp:spPr>
        <a:xfrm>
          <a:off x="706561" y="163002"/>
          <a:ext cx="4764988" cy="4764988"/>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BF42A4-6A3F-495A-BE3C-3356634AAADC}">
      <dsp:nvSpPr>
        <dsp:cNvPr id="0" name=""/>
        <dsp:cNvSpPr/>
      </dsp:nvSpPr>
      <dsp:spPr>
        <a:xfrm>
          <a:off x="743397" y="49971"/>
          <a:ext cx="4764988" cy="4764988"/>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557BA4-6CA9-6941-AB04-454E2FA8BC27}" type="datetimeFigureOut">
              <a:rPr lang="en-US" smtClean="0"/>
              <a:t>3/4/2026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DC96D5-A7CC-CF4D-B167-5348C8210FE8}" type="slidenum">
              <a:rPr lang="en-US" smtClean="0"/>
              <a:t>‹#›</a:t>
            </a:fld>
            <a:endParaRPr lang="en-US"/>
          </a:p>
        </p:txBody>
      </p:sp>
    </p:spTree>
    <p:extLst>
      <p:ext uri="{BB962C8B-B14F-4D97-AF65-F5344CB8AC3E}">
        <p14:creationId xmlns:p14="http://schemas.microsoft.com/office/powerpoint/2010/main" val="1430368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rn.cancer.gov/about-edrn/groups/steering-committee/"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edrn.cancer.gov/about-edrn/group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2F4604-E3F2-A744-8BC9-BA9C31F9DDBE}" type="slidenum">
              <a:rPr lang="en-US" smtClean="0"/>
              <a:t>1</a:t>
            </a:fld>
            <a:endParaRPr lang="en-US" dirty="0"/>
          </a:p>
        </p:txBody>
      </p:sp>
    </p:spTree>
    <p:extLst>
      <p:ext uri="{BB962C8B-B14F-4D97-AF65-F5344CB8AC3E}">
        <p14:creationId xmlns:p14="http://schemas.microsoft.com/office/powerpoint/2010/main" val="3515283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DC96D5-A7CC-CF4D-B167-5348C8210FE8}" type="slidenum">
              <a:rPr lang="en-US" smtClean="0"/>
              <a:t>14</a:t>
            </a:fld>
            <a:endParaRPr lang="en-US"/>
          </a:p>
        </p:txBody>
      </p:sp>
    </p:spTree>
    <p:extLst>
      <p:ext uri="{BB962C8B-B14F-4D97-AF65-F5344CB8AC3E}">
        <p14:creationId xmlns:p14="http://schemas.microsoft.com/office/powerpoint/2010/main" val="1324957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reduce cost – use of surrogate markers like reduction in the incidence of late-stage disease, which has been proposed as a surrogate or provisional endpoint for mortality benefit. </a:t>
            </a:r>
          </a:p>
          <a:p>
            <a:endParaRPr lang="en-US" dirty="0"/>
          </a:p>
        </p:txBody>
      </p:sp>
      <p:sp>
        <p:nvSpPr>
          <p:cNvPr id="4" name="Slide Number Placeholder 3"/>
          <p:cNvSpPr>
            <a:spLocks noGrp="1"/>
          </p:cNvSpPr>
          <p:nvPr>
            <p:ph type="sldNum" sz="quarter" idx="5"/>
          </p:nvPr>
        </p:nvSpPr>
        <p:spPr/>
        <p:txBody>
          <a:bodyPr/>
          <a:lstStyle/>
          <a:p>
            <a:fld id="{54DC96D5-A7CC-CF4D-B167-5348C8210FE8}" type="slidenum">
              <a:rPr lang="en-US" smtClean="0"/>
              <a:t>15</a:t>
            </a:fld>
            <a:endParaRPr lang="en-US"/>
          </a:p>
        </p:txBody>
      </p:sp>
    </p:spTree>
    <p:extLst>
      <p:ext uri="{BB962C8B-B14F-4D97-AF65-F5344CB8AC3E}">
        <p14:creationId xmlns:p14="http://schemas.microsoft.com/office/powerpoint/2010/main" val="3095365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The mission of the Early Detection Research Network (EDRN) is to discover, develop and validate biomarkers and imaging methods to detect early stage cancers and to assess risk for developing cancer, and to translate these biomarkers and imaging methods into clinical tests. A consortium of more than 300 investigators at academic institutions and in the private sector are working collaboratively to bring biomarkers and imaging methods to clinical use.</a:t>
            </a:r>
          </a:p>
          <a:p>
            <a:r>
              <a:rPr lang="en-US" dirty="0">
                <a:effectLst/>
              </a:rPr>
              <a:t>The </a:t>
            </a:r>
            <a:r>
              <a:rPr lang="en-US" i="1" dirty="0">
                <a:effectLst/>
              </a:rPr>
              <a:t>major</a:t>
            </a:r>
            <a:r>
              <a:rPr lang="en-US" dirty="0">
                <a:effectLst/>
              </a:rPr>
              <a:t> components of the EDRN (Biomarker Characterization Centers, Biomarker Developmental Laboratories, Biomarker Reference Laboratories, Clinical Validation Centers, and Data Management and Coordinating Center) have distinct but complementary roles and work synergistically to facilitate the discovery, development, and validation of cancer biomarkers.</a:t>
            </a:r>
          </a:p>
          <a:p>
            <a:r>
              <a:rPr lang="en-US" b="1" dirty="0">
                <a:effectLst/>
              </a:rPr>
              <a:t>Biomarker Characterization Centers (BCCs)</a:t>
            </a:r>
            <a:r>
              <a:rPr lang="en-US" dirty="0">
                <a:effectLst/>
              </a:rPr>
              <a:t>: BCCs characterize new biomarkers or refine existing biomarkers. There are two kinds of BCCs:</a:t>
            </a:r>
          </a:p>
          <a:p>
            <a:r>
              <a:rPr lang="en-US" b="1" dirty="0">
                <a:effectLst/>
              </a:rPr>
              <a:t>Biomarker Developmental Laboratories (BDLs)</a:t>
            </a:r>
            <a:r>
              <a:rPr lang="en-US" dirty="0">
                <a:effectLst/>
              </a:rPr>
              <a:t>: BDLs discover and develop new biomarkers or refine existing biomarkers. They are the primary source of new biomarkers or panels of biomarkers on which the EDRN conducts validation trials. They also develop assays to detect candidate biomarkers and conduct pre-validation studies.</a:t>
            </a:r>
          </a:p>
          <a:p>
            <a:r>
              <a:rPr lang="en-US" b="1" dirty="0">
                <a:effectLst/>
              </a:rPr>
              <a:t>Biomarker Reference Laboratories (BRLs)</a:t>
            </a:r>
            <a:r>
              <a:rPr lang="en-US" dirty="0">
                <a:effectLst/>
              </a:rPr>
              <a:t>: The primary role of the BRLs is to conduct assays for EDRN validation trials. The assays are performed on blinded biospecimens to minimize bias in the analysis and independently verify the assay performance. BRLs also serve as the primary resource for analytical validation of biomarkers, technological development, standardization, assay refinement and quality control.</a:t>
            </a:r>
          </a:p>
          <a:p>
            <a:r>
              <a:rPr lang="en-US" b="1" dirty="0">
                <a:effectLst/>
              </a:rPr>
              <a:t>Clinical Validation Centers (CVCs)</a:t>
            </a:r>
            <a:r>
              <a:rPr lang="en-US" dirty="0">
                <a:effectLst/>
              </a:rPr>
              <a:t>: The primary role of the CVCs is to conduct validation trials on biomarkers discovered/developed by both EDRN and non-EDRN investigators. CVCs also provide high-quality, well-annotated biospecimens to the BDLs for biomarker discovery, development and pre-validation studies. The use of biospecimens collected using rigorous standard operating procedures helps minimize false discoveries.</a:t>
            </a:r>
          </a:p>
          <a:p>
            <a:r>
              <a:rPr lang="en-US" b="1" dirty="0">
                <a:effectLst/>
              </a:rPr>
              <a:t>Data Management and Coordinating Center (DMCC)</a:t>
            </a:r>
            <a:r>
              <a:rPr lang="en-US" dirty="0">
                <a:effectLst/>
              </a:rPr>
              <a:t>: One of the major roles of the DMCC is to work with the CVCs to conduct biomarker validation trials. The DMCC assists with protocol design, monitors the trial, and maintains the data and biospecimen tracking system. The DMCC is responsible for analyzing the results of the trials, thereby reducing bias as they are independent from the laboratories that discovered the biomarkers. The DMCC provides statistical advice to the BDLs, develops theoretical and applied approaches for simultaneous analysis of multiple markers, and collaborates with the EDRN Informatics Center.</a:t>
            </a:r>
          </a:p>
          <a:p>
            <a:r>
              <a:rPr lang="en-US" sz="1200" b="1" u="none" strike="noStrike" kern="1200" dirty="0">
                <a:solidFill>
                  <a:schemeClr val="tx1"/>
                </a:solidFill>
                <a:effectLst/>
                <a:latin typeface="+mn-lt"/>
                <a:ea typeface="+mn-ea"/>
                <a:cs typeface="+mn-cs"/>
                <a:hlinkClick r:id="rId3"/>
              </a:rPr>
              <a:t>EDRN Steering Committee</a:t>
            </a:r>
            <a:r>
              <a:rPr lang="en-US" dirty="0">
                <a:effectLst/>
              </a:rPr>
              <a:t>: The EDRN Steering Committee is composed of all the EDRN Principal Investigators (PIs) and is responsible for overseeing the activities of the EDRN and setting priorities. The Steering Committee meets in person twice a year. The Executive Committee, which consists of the EDRN Chair and Co-Chair and the elected Chairs of the Collaborative Groups, have monthly conference calls.</a:t>
            </a:r>
          </a:p>
          <a:p>
            <a:r>
              <a:rPr lang="en-US" dirty="0">
                <a:effectLst/>
              </a:rPr>
              <a:t>In addition to the formal structures, the network encourages cross-collaboration through several channels:</a:t>
            </a:r>
          </a:p>
          <a:p>
            <a:r>
              <a:rPr lang="en-US" sz="1200" b="1" u="none" strike="noStrike" kern="1200" dirty="0">
                <a:solidFill>
                  <a:schemeClr val="tx1"/>
                </a:solidFill>
                <a:effectLst/>
                <a:latin typeface="+mn-lt"/>
                <a:ea typeface="+mn-ea"/>
                <a:cs typeface="+mn-cs"/>
                <a:hlinkClick r:id="rId4"/>
              </a:rPr>
              <a:t>Collaborative Groups</a:t>
            </a:r>
            <a:r>
              <a:rPr lang="en-US" dirty="0">
                <a:effectLst/>
              </a:rPr>
              <a:t>: Within the EDRN there are four organ-specific Collaborative Groups—Breast and Gynecologic Cancers, Colorectal and Other Gastrointestinal Cancers, Lung and Upper Aerodigestive Cancers, and Prostate and Other Urologic Cancers.</a:t>
            </a:r>
          </a:p>
          <a:p>
            <a:r>
              <a:rPr lang="en-US" dirty="0">
                <a:effectLst/>
              </a:rPr>
              <a:t>All EDRN PIs, co-investigators and many Associate Members are members of one or more of these collaborative groups. They have monthly conference calls and meet twice a year in person to update each other on their progress and to develop collaborative projects that use the resources of all the investigators. These projects frequently involve comparing the performance of biomarkers from different laboratories in a common set of biospecimens and when appropriate combining these biomarkers to create a panel. These projects are supported by the grantees' set-aside funds, which are restricted for this purpose.</a:t>
            </a:r>
          </a:p>
          <a:p>
            <a:r>
              <a:rPr lang="en-US" b="1" dirty="0">
                <a:effectLst/>
              </a:rPr>
              <a:t>Interagency Agreements</a:t>
            </a:r>
            <a:r>
              <a:rPr lang="en-US" dirty="0">
                <a:effectLst/>
              </a:rPr>
              <a:t>: The EDRN has collaborations with four other federal agencies: the National Aeronautics and Space Administration's Jet Propulsion Laboratory (JPL), which supports EDRN informatics and data science; Pacific Northwest National Laboratory (PNNL), which supports the development of proteomic-based assays; the Department of Defense Center for Prostate Disease Research (CPDR), which provides valuable biospecimens collected from subjects with prostatic diseases with high representation of African Americans; and the National Institute of Standards and Technology (NIST), which assists in the development of standards and references.</a:t>
            </a:r>
          </a:p>
          <a:p>
            <a:br>
              <a:rPr lang="en-US" dirty="0">
                <a:effectLst/>
              </a:rPr>
            </a:b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54DC96D5-A7CC-CF4D-B167-5348C8210FE8}" type="slidenum">
              <a:rPr lang="en-US" smtClean="0"/>
              <a:t>2</a:t>
            </a:fld>
            <a:endParaRPr lang="en-US"/>
          </a:p>
        </p:txBody>
      </p:sp>
    </p:spTree>
    <p:extLst>
      <p:ext uri="{BB962C8B-B14F-4D97-AF65-F5344CB8AC3E}">
        <p14:creationId xmlns:p14="http://schemas.microsoft.com/office/powerpoint/2010/main" val="2369020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rigorous, efficient method for biomarker discovery and validation, which is used throughout the EDRN, requires a highly collaborative organization that includes a broad range of expertise with each collaborator having an essential role. The organization has been compared by some to the mission control room of NASA, where if a single component in a pre-launch sequence is not performing at 100%, the launch is “held” until the issue is resolved. Similarly, because of the essential nature of each of the components in the process of biomarker validation, all components are regarded as equals.</a:t>
            </a:r>
          </a:p>
          <a:p>
            <a:r>
              <a:rPr lang="en-US" sz="1200" b="0" i="0" kern="1200" dirty="0">
                <a:solidFill>
                  <a:schemeClr val="tx1"/>
                </a:solidFill>
                <a:effectLst/>
                <a:latin typeface="+mn-lt"/>
                <a:ea typeface="+mn-ea"/>
                <a:cs typeface="+mn-cs"/>
              </a:rPr>
              <a:t>The broad range of individuals involved, from biostatisticians to clinicians, scientists, and technology experts, are equally valued and respected within the organization. In this context, it has been the entire team that ensures and celebrates each success, rather than an individual.</a:t>
            </a:r>
          </a:p>
          <a:p>
            <a:r>
              <a:rPr lang="en-US" sz="1200" b="0" i="0" kern="1200" dirty="0">
                <a:solidFill>
                  <a:schemeClr val="tx1"/>
                </a:solidFill>
                <a:effectLst/>
                <a:latin typeface="+mn-lt"/>
                <a:ea typeface="+mn-ea"/>
                <a:cs typeface="+mn-cs"/>
              </a:rPr>
              <a:t>EDRN has also developed and adopted the Prospective specimen collection, Retrospective Blinded Evaluation study design, an approach to reduce bias during all phases of biomarker discovery and validation. The Prospective specimen collection, Retrospective Blinded Evaluation study design has four key elements: clinical context and outcomes; criteria for measuring biomarker performance; the test itself; and the size of the study.</a:t>
            </a:r>
          </a:p>
          <a:p>
            <a:r>
              <a:rPr lang="en-US" sz="1200" b="0" i="0" kern="1200" dirty="0">
                <a:solidFill>
                  <a:schemeClr val="tx1"/>
                </a:solidFill>
                <a:effectLst/>
                <a:latin typeface="+mn-lt"/>
                <a:ea typeface="+mn-ea"/>
                <a:cs typeface="+mn-cs"/>
              </a:rPr>
              <a:t>Critical features of this design are: all patients are enrolled prior to diagnosis; cases and controls are enrolled under the same conditions; and all samples are collected and processed identically. For a screening application, this design may require large numbers of study participants because the incidence of most cancers is low. For instance, as the incidence of colon cancer in a screening population is about 0.5 percent, 20,000 patients would need to be enrolled to obtain 100 cancers.</a:t>
            </a:r>
          </a:p>
          <a:p>
            <a:endParaRPr lang="en-US" dirty="0"/>
          </a:p>
        </p:txBody>
      </p:sp>
      <p:sp>
        <p:nvSpPr>
          <p:cNvPr id="4" name="Slide Number Placeholder 3"/>
          <p:cNvSpPr>
            <a:spLocks noGrp="1"/>
          </p:cNvSpPr>
          <p:nvPr>
            <p:ph type="sldNum" sz="quarter" idx="5"/>
          </p:nvPr>
        </p:nvSpPr>
        <p:spPr/>
        <p:txBody>
          <a:bodyPr/>
          <a:lstStyle/>
          <a:p>
            <a:fld id="{54DC96D5-A7CC-CF4D-B167-5348C8210FE8}" type="slidenum">
              <a:rPr lang="en-US" smtClean="0"/>
              <a:t>3</a:t>
            </a:fld>
            <a:endParaRPr lang="en-US"/>
          </a:p>
        </p:txBody>
      </p:sp>
    </p:spTree>
    <p:extLst>
      <p:ext uri="{BB962C8B-B14F-4D97-AF65-F5344CB8AC3E}">
        <p14:creationId xmlns:p14="http://schemas.microsoft.com/office/powerpoint/2010/main" val="3557926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Medicare coverage of the new tests once they have been approved and shown to be clinically effective</a:t>
            </a:r>
            <a:endParaRPr lang="en-US" dirty="0"/>
          </a:p>
        </p:txBody>
      </p:sp>
      <p:sp>
        <p:nvSpPr>
          <p:cNvPr id="4" name="Slide Number Placeholder 3"/>
          <p:cNvSpPr>
            <a:spLocks noGrp="1"/>
          </p:cNvSpPr>
          <p:nvPr>
            <p:ph type="sldNum" sz="quarter" idx="5"/>
          </p:nvPr>
        </p:nvSpPr>
        <p:spPr/>
        <p:txBody>
          <a:bodyPr/>
          <a:lstStyle/>
          <a:p>
            <a:fld id="{54DC96D5-A7CC-CF4D-B167-5348C8210FE8}" type="slidenum">
              <a:rPr lang="en-US" smtClean="0"/>
              <a:t>4</a:t>
            </a:fld>
            <a:endParaRPr lang="en-US"/>
          </a:p>
        </p:txBody>
      </p:sp>
    </p:spTree>
    <p:extLst>
      <p:ext uri="{BB962C8B-B14F-4D97-AF65-F5344CB8AC3E}">
        <p14:creationId xmlns:p14="http://schemas.microsoft.com/office/powerpoint/2010/main" val="3595903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FNIH Biomarker Consortium and the FDA </a:t>
            </a:r>
          </a:p>
          <a:p>
            <a:endParaRPr lang="en-US" dirty="0"/>
          </a:p>
        </p:txBody>
      </p:sp>
      <p:sp>
        <p:nvSpPr>
          <p:cNvPr id="4" name="Slide Number Placeholder 3"/>
          <p:cNvSpPr>
            <a:spLocks noGrp="1"/>
          </p:cNvSpPr>
          <p:nvPr>
            <p:ph type="sldNum" sz="quarter" idx="5"/>
          </p:nvPr>
        </p:nvSpPr>
        <p:spPr/>
        <p:txBody>
          <a:bodyPr/>
          <a:lstStyle/>
          <a:p>
            <a:fld id="{54DC96D5-A7CC-CF4D-B167-5348C8210FE8}" type="slidenum">
              <a:rPr lang="en-US" smtClean="0"/>
              <a:t>5</a:t>
            </a:fld>
            <a:endParaRPr lang="en-US"/>
          </a:p>
        </p:txBody>
      </p:sp>
    </p:spTree>
    <p:extLst>
      <p:ext uri="{BB962C8B-B14F-4D97-AF65-F5344CB8AC3E}">
        <p14:creationId xmlns:p14="http://schemas.microsoft.com/office/powerpoint/2010/main" val="19180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DC96D5-A7CC-CF4D-B167-5348C8210FE8}" type="slidenum">
              <a:rPr lang="en-US" smtClean="0"/>
              <a:t>6</a:t>
            </a:fld>
            <a:endParaRPr lang="en-US"/>
          </a:p>
        </p:txBody>
      </p:sp>
    </p:spTree>
    <p:extLst>
      <p:ext uri="{BB962C8B-B14F-4D97-AF65-F5344CB8AC3E}">
        <p14:creationId xmlns:p14="http://schemas.microsoft.com/office/powerpoint/2010/main" val="3506035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In the tumor microenvironment, cells undergo necrosis, apoptosis, </a:t>
            </a:r>
            <a:r>
              <a:rPr lang="en-US" sz="1200" dirty="0" err="1"/>
              <a:t>pyroptosis</a:t>
            </a:r>
            <a:r>
              <a:rPr lang="en-US" sz="1200" dirty="0"/>
              <a:t>,</a:t>
            </a:r>
            <a:br>
              <a:rPr lang="en-US" sz="1200" dirty="0"/>
            </a:br>
            <a:r>
              <a:rPr lang="en-US" sz="1200" dirty="0"/>
              <a:t>and phagocytosis, releasing their DNA as soluble debris known as circulating tumor DNA (ctDNA) (left). This ctDNA is present in liquid biopsies</a:t>
            </a:r>
            <a:br>
              <a:rPr lang="en-US" sz="1200" dirty="0"/>
            </a:br>
            <a:r>
              <a:rPr lang="en-US" sz="1200" dirty="0"/>
              <a:t>and has clinical applications in cancer diagnosis, prognosis, and monitoring treatment response (right)</a:t>
            </a:r>
            <a:endParaRPr lang="en-US" dirty="0"/>
          </a:p>
        </p:txBody>
      </p:sp>
      <p:sp>
        <p:nvSpPr>
          <p:cNvPr id="4" name="Slide Number Placeholder 3"/>
          <p:cNvSpPr>
            <a:spLocks noGrp="1"/>
          </p:cNvSpPr>
          <p:nvPr>
            <p:ph type="sldNum" sz="quarter" idx="5"/>
          </p:nvPr>
        </p:nvSpPr>
        <p:spPr/>
        <p:txBody>
          <a:bodyPr/>
          <a:lstStyle/>
          <a:p>
            <a:fld id="{54DC96D5-A7CC-CF4D-B167-5348C8210FE8}" type="slidenum">
              <a:rPr lang="en-US" smtClean="0"/>
              <a:t>8</a:t>
            </a:fld>
            <a:endParaRPr lang="en-US"/>
          </a:p>
        </p:txBody>
      </p:sp>
    </p:spTree>
    <p:extLst>
      <p:ext uri="{BB962C8B-B14F-4D97-AF65-F5344CB8AC3E}">
        <p14:creationId xmlns:p14="http://schemas.microsoft.com/office/powerpoint/2010/main" val="2081515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Exosomes are derived not only from intraluminal vesicles within multivesicular bodies (MVBs)</a:t>
            </a:r>
          </a:p>
          <a:p>
            <a:r>
              <a:rPr lang="en-US" sz="1200" kern="1200" dirty="0">
                <a:solidFill>
                  <a:schemeClr val="tx1"/>
                </a:solidFill>
                <a:effectLst/>
                <a:latin typeface="+mn-lt"/>
                <a:ea typeface="+mn-ea"/>
                <a:cs typeface="+mn-cs"/>
              </a:rPr>
              <a:t>but also from the budding of the plasma membrane. Early endosomes mature into late endosomes or multivesicular bodies (MVBs), which can then</a:t>
            </a:r>
          </a:p>
          <a:p>
            <a:r>
              <a:rPr lang="en-US" sz="1200" kern="1200" dirty="0">
                <a:solidFill>
                  <a:schemeClr val="tx1"/>
                </a:solidFill>
                <a:effectLst/>
                <a:latin typeface="+mn-lt"/>
                <a:ea typeface="+mn-ea"/>
                <a:cs typeface="+mn-cs"/>
              </a:rPr>
              <a:t>be directed to either the secretory or degradative pathways. In contrast, </a:t>
            </a:r>
            <a:r>
              <a:rPr lang="en-US" sz="1200" kern="1200" dirty="0" err="1">
                <a:solidFill>
                  <a:schemeClr val="tx1"/>
                </a:solidFill>
                <a:effectLst/>
                <a:latin typeface="+mn-lt"/>
                <a:ea typeface="+mn-ea"/>
                <a:cs typeface="+mn-cs"/>
              </a:rPr>
              <a:t>microvesicles</a:t>
            </a:r>
            <a:r>
              <a:rPr lang="en-US" sz="1200" kern="1200" dirty="0">
                <a:solidFill>
                  <a:schemeClr val="tx1"/>
                </a:solidFill>
                <a:effectLst/>
                <a:latin typeface="+mn-lt"/>
                <a:ea typeface="+mn-ea"/>
                <a:cs typeface="+mn-cs"/>
              </a:rPr>
              <a:t> are produced by direct budding from the cell membrane,</a:t>
            </a:r>
          </a:p>
          <a:p>
            <a:r>
              <a:rPr lang="en-US" sz="1200" kern="1200" dirty="0">
                <a:solidFill>
                  <a:schemeClr val="tx1"/>
                </a:solidFill>
                <a:effectLst/>
                <a:latin typeface="+mn-lt"/>
                <a:ea typeface="+mn-ea"/>
                <a:cs typeface="+mn-cs"/>
              </a:rPr>
              <a:t>while apoptotic bodies form during programmed cell death. Exosomes are spherical structures enclosed by a lipid bilayer and contain a variety</a:t>
            </a:r>
          </a:p>
          <a:p>
            <a:r>
              <a:rPr lang="en-US" sz="1200" kern="1200" dirty="0">
                <a:solidFill>
                  <a:schemeClr val="tx1"/>
                </a:solidFill>
                <a:effectLst/>
                <a:latin typeface="+mn-lt"/>
                <a:ea typeface="+mn-ea"/>
                <a:cs typeface="+mn-cs"/>
              </a:rPr>
              <a:t>of complex molecules, including proteins, mRNA, miRNA, ncRNA, and DNA (left). The initial biofluid sample contains extracellular vesicles (EVs),</a:t>
            </a:r>
          </a:p>
          <a:p>
            <a:r>
              <a:rPr lang="en-US" sz="1200" kern="1200" dirty="0">
                <a:solidFill>
                  <a:schemeClr val="tx1"/>
                </a:solidFill>
                <a:effectLst/>
                <a:latin typeface="+mn-lt"/>
                <a:ea typeface="+mn-ea"/>
                <a:cs typeface="+mn-cs"/>
              </a:rPr>
              <a:t>suspended proteins, and debris. Subsequently, ultracentrifugation results in a pellet of EVs mixed with proteins, which can be further purified using</a:t>
            </a:r>
          </a:p>
          <a:p>
            <a:r>
              <a:rPr lang="en-US" sz="1200" kern="1200" dirty="0">
                <a:solidFill>
                  <a:schemeClr val="tx1"/>
                </a:solidFill>
                <a:effectLst/>
                <a:latin typeface="+mn-lt"/>
                <a:ea typeface="+mn-ea"/>
                <a:cs typeface="+mn-cs"/>
              </a:rPr>
              <a:t>discontinuous ultracentrifugation or density gradient ultracentrifugation. These methods separate proteins and EVs based on their density. Other</a:t>
            </a:r>
          </a:p>
          <a:p>
            <a:r>
              <a:rPr lang="en-US" sz="1200" kern="1200" dirty="0">
                <a:solidFill>
                  <a:schemeClr val="tx1"/>
                </a:solidFill>
                <a:effectLst/>
                <a:latin typeface="+mn-lt"/>
                <a:ea typeface="+mn-ea"/>
                <a:cs typeface="+mn-cs"/>
              </a:rPr>
              <a:t>techniques include ultrafiltration, size exclusion chromatography, and asymmetrical flow field-flow fractionation for separate molecules based</a:t>
            </a:r>
          </a:p>
          <a:p>
            <a:r>
              <a:rPr lang="en-US" sz="1200" kern="1200" dirty="0">
                <a:solidFill>
                  <a:schemeClr val="tx1"/>
                </a:solidFill>
                <a:effectLst/>
                <a:latin typeface="+mn-lt"/>
                <a:ea typeface="+mn-ea"/>
                <a:cs typeface="+mn-cs"/>
              </a:rPr>
              <a:t>on size or hydrodynamic radius. Precipitation-based isolation utilizes compounds such as polyethylene glycol (PEG) to concentrate particles. In</a:t>
            </a:r>
          </a:p>
          <a:p>
            <a:r>
              <a:rPr lang="en-US" sz="1200" kern="1200" dirty="0">
                <a:solidFill>
                  <a:schemeClr val="tx1"/>
                </a:solidFill>
                <a:effectLst/>
                <a:latin typeface="+mn-lt"/>
                <a:ea typeface="+mn-ea"/>
                <a:cs typeface="+mn-cs"/>
              </a:rPr>
              <a:t>contrast, immunoaffinity isolation employs antibodies to capture specific EV populations, though it does not isolate all EV types (right)</a:t>
            </a:r>
          </a:p>
          <a:p>
            <a:endParaRPr lang="en-US" dirty="0"/>
          </a:p>
        </p:txBody>
      </p:sp>
      <p:sp>
        <p:nvSpPr>
          <p:cNvPr id="4" name="Slide Number Placeholder 3"/>
          <p:cNvSpPr>
            <a:spLocks noGrp="1"/>
          </p:cNvSpPr>
          <p:nvPr>
            <p:ph type="sldNum" sz="quarter" idx="5"/>
          </p:nvPr>
        </p:nvSpPr>
        <p:spPr/>
        <p:txBody>
          <a:bodyPr/>
          <a:lstStyle/>
          <a:p>
            <a:fld id="{54DC96D5-A7CC-CF4D-B167-5348C8210FE8}" type="slidenum">
              <a:rPr lang="en-US" smtClean="0"/>
              <a:t>9</a:t>
            </a:fld>
            <a:endParaRPr lang="en-US"/>
          </a:p>
        </p:txBody>
      </p:sp>
    </p:spTree>
    <p:extLst>
      <p:ext uri="{BB962C8B-B14F-4D97-AF65-F5344CB8AC3E}">
        <p14:creationId xmlns:p14="http://schemas.microsoft.com/office/powerpoint/2010/main" val="2761880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Liquid biopsies, such as those obtained from saliva, urine, blood, plasma, and breast milk, have potential clinical</a:t>
            </a:r>
          </a:p>
          <a:p>
            <a:r>
              <a:rPr lang="en-US" sz="1200" kern="1200" dirty="0">
                <a:solidFill>
                  <a:schemeClr val="tx1"/>
                </a:solidFill>
                <a:effectLst/>
                <a:latin typeface="+mn-lt"/>
                <a:ea typeface="+mn-ea"/>
                <a:cs typeface="+mn-cs"/>
              </a:rPr>
              <a:t>value in managing tumors (left). These non-invasive or minimally invasive techniques are primarily being developed to identify biomarkers for early</a:t>
            </a:r>
          </a:p>
          <a:p>
            <a:r>
              <a:rPr lang="en-US" sz="1200" kern="1200" dirty="0">
                <a:solidFill>
                  <a:schemeClr val="tx1"/>
                </a:solidFill>
                <a:effectLst/>
                <a:latin typeface="+mn-lt"/>
                <a:ea typeface="+mn-ea"/>
                <a:cs typeface="+mn-cs"/>
              </a:rPr>
              <a:t>diagnosis, prognosis prediction, and targeted treatments (right)</a:t>
            </a:r>
          </a:p>
          <a:p>
            <a:endParaRPr lang="en-US" dirty="0"/>
          </a:p>
        </p:txBody>
      </p:sp>
      <p:sp>
        <p:nvSpPr>
          <p:cNvPr id="4" name="Slide Number Placeholder 3"/>
          <p:cNvSpPr>
            <a:spLocks noGrp="1"/>
          </p:cNvSpPr>
          <p:nvPr>
            <p:ph type="sldNum" sz="quarter" idx="5"/>
          </p:nvPr>
        </p:nvSpPr>
        <p:spPr/>
        <p:txBody>
          <a:bodyPr/>
          <a:lstStyle/>
          <a:p>
            <a:fld id="{54DC96D5-A7CC-CF4D-B167-5348C8210FE8}" type="slidenum">
              <a:rPr lang="en-US" smtClean="0"/>
              <a:t>10</a:t>
            </a:fld>
            <a:endParaRPr lang="en-US"/>
          </a:p>
        </p:txBody>
      </p:sp>
    </p:spTree>
    <p:extLst>
      <p:ext uri="{BB962C8B-B14F-4D97-AF65-F5344CB8AC3E}">
        <p14:creationId xmlns:p14="http://schemas.microsoft.com/office/powerpoint/2010/main" val="1652893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AE851-8B2C-BE9E-8ACA-E32B33FB1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D41480-1104-DB03-B03A-693AA78885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BF5266E-EBDC-0B05-609A-DECB8F51BAD6}"/>
              </a:ext>
            </a:extLst>
          </p:cNvPr>
          <p:cNvSpPr>
            <a:spLocks noGrp="1"/>
          </p:cNvSpPr>
          <p:nvPr>
            <p:ph type="dt" sz="half" idx="10"/>
          </p:nvPr>
        </p:nvSpPr>
        <p:spPr/>
        <p:txBody>
          <a:bodyPr/>
          <a:lstStyle/>
          <a:p>
            <a:fld id="{B178B55E-977B-0F46-9ADF-225719A13885}" type="datetimeFigureOut">
              <a:rPr lang="en-US" smtClean="0"/>
              <a:t>3/4/2026</a:t>
            </a:fld>
            <a:endParaRPr lang="en-US"/>
          </a:p>
        </p:txBody>
      </p:sp>
      <p:sp>
        <p:nvSpPr>
          <p:cNvPr id="5" name="Footer Placeholder 4">
            <a:extLst>
              <a:ext uri="{FF2B5EF4-FFF2-40B4-BE49-F238E27FC236}">
                <a16:creationId xmlns:a16="http://schemas.microsoft.com/office/drawing/2014/main" id="{F7F75821-E906-17EE-6383-66057213D7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6F9C1D-CDAD-0D0A-1F04-4D85629EB52D}"/>
              </a:ext>
            </a:extLst>
          </p:cNvPr>
          <p:cNvSpPr>
            <a:spLocks noGrp="1"/>
          </p:cNvSpPr>
          <p:nvPr>
            <p:ph type="sldNum" sz="quarter" idx="12"/>
          </p:nvPr>
        </p:nvSpPr>
        <p:spPr/>
        <p:txBody>
          <a:bodyPr/>
          <a:lstStyle/>
          <a:p>
            <a:fld id="{7A9F68CF-5A53-1048-B40D-87CB58651DDC}" type="slidenum">
              <a:rPr lang="en-US" smtClean="0"/>
              <a:t>‹#›</a:t>
            </a:fld>
            <a:endParaRPr lang="en-US"/>
          </a:p>
        </p:txBody>
      </p:sp>
    </p:spTree>
    <p:extLst>
      <p:ext uri="{BB962C8B-B14F-4D97-AF65-F5344CB8AC3E}">
        <p14:creationId xmlns:p14="http://schemas.microsoft.com/office/powerpoint/2010/main" val="161466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47DED-61B9-211E-8B68-9964943D03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217A83-C11F-254D-1440-4E442790A1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2E7A5-0439-2AC3-39A2-9993C00152B0}"/>
              </a:ext>
            </a:extLst>
          </p:cNvPr>
          <p:cNvSpPr>
            <a:spLocks noGrp="1"/>
          </p:cNvSpPr>
          <p:nvPr>
            <p:ph type="dt" sz="half" idx="10"/>
          </p:nvPr>
        </p:nvSpPr>
        <p:spPr/>
        <p:txBody>
          <a:bodyPr/>
          <a:lstStyle/>
          <a:p>
            <a:fld id="{B178B55E-977B-0F46-9ADF-225719A13885}" type="datetimeFigureOut">
              <a:rPr lang="en-US" smtClean="0"/>
              <a:t>3/4/2026</a:t>
            </a:fld>
            <a:endParaRPr lang="en-US"/>
          </a:p>
        </p:txBody>
      </p:sp>
      <p:sp>
        <p:nvSpPr>
          <p:cNvPr id="5" name="Footer Placeholder 4">
            <a:extLst>
              <a:ext uri="{FF2B5EF4-FFF2-40B4-BE49-F238E27FC236}">
                <a16:creationId xmlns:a16="http://schemas.microsoft.com/office/drawing/2014/main" id="{AEB57C78-1FF3-EA22-08FE-9EB903AF59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94A227-B28C-508A-D70A-479FF76AE554}"/>
              </a:ext>
            </a:extLst>
          </p:cNvPr>
          <p:cNvSpPr>
            <a:spLocks noGrp="1"/>
          </p:cNvSpPr>
          <p:nvPr>
            <p:ph type="sldNum" sz="quarter" idx="12"/>
          </p:nvPr>
        </p:nvSpPr>
        <p:spPr/>
        <p:txBody>
          <a:bodyPr/>
          <a:lstStyle/>
          <a:p>
            <a:fld id="{7A9F68CF-5A53-1048-B40D-87CB58651DDC}" type="slidenum">
              <a:rPr lang="en-US" smtClean="0"/>
              <a:t>‹#›</a:t>
            </a:fld>
            <a:endParaRPr lang="en-US"/>
          </a:p>
        </p:txBody>
      </p:sp>
    </p:spTree>
    <p:extLst>
      <p:ext uri="{BB962C8B-B14F-4D97-AF65-F5344CB8AC3E}">
        <p14:creationId xmlns:p14="http://schemas.microsoft.com/office/powerpoint/2010/main" val="2180376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B52533-F8FC-35AF-2DE6-6A5FA63A7A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C80A22-15AB-29BE-141C-CE5F19EC07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F0A54D-BF5C-B238-818A-EF8216E2B08A}"/>
              </a:ext>
            </a:extLst>
          </p:cNvPr>
          <p:cNvSpPr>
            <a:spLocks noGrp="1"/>
          </p:cNvSpPr>
          <p:nvPr>
            <p:ph type="dt" sz="half" idx="10"/>
          </p:nvPr>
        </p:nvSpPr>
        <p:spPr/>
        <p:txBody>
          <a:bodyPr/>
          <a:lstStyle/>
          <a:p>
            <a:fld id="{B178B55E-977B-0F46-9ADF-225719A13885}" type="datetimeFigureOut">
              <a:rPr lang="en-US" smtClean="0"/>
              <a:t>3/4/2026</a:t>
            </a:fld>
            <a:endParaRPr lang="en-US"/>
          </a:p>
        </p:txBody>
      </p:sp>
      <p:sp>
        <p:nvSpPr>
          <p:cNvPr id="5" name="Footer Placeholder 4">
            <a:extLst>
              <a:ext uri="{FF2B5EF4-FFF2-40B4-BE49-F238E27FC236}">
                <a16:creationId xmlns:a16="http://schemas.microsoft.com/office/drawing/2014/main" id="{9722359E-31D9-BFAF-7196-DF6CA59D85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74EAF1-CBBF-48EB-2ACD-E8D57567AF22}"/>
              </a:ext>
            </a:extLst>
          </p:cNvPr>
          <p:cNvSpPr>
            <a:spLocks noGrp="1"/>
          </p:cNvSpPr>
          <p:nvPr>
            <p:ph type="sldNum" sz="quarter" idx="12"/>
          </p:nvPr>
        </p:nvSpPr>
        <p:spPr/>
        <p:txBody>
          <a:bodyPr/>
          <a:lstStyle/>
          <a:p>
            <a:fld id="{7A9F68CF-5A53-1048-B40D-87CB58651DDC}" type="slidenum">
              <a:rPr lang="en-US" smtClean="0"/>
              <a:t>‹#›</a:t>
            </a:fld>
            <a:endParaRPr lang="en-US"/>
          </a:p>
        </p:txBody>
      </p:sp>
    </p:spTree>
    <p:extLst>
      <p:ext uri="{BB962C8B-B14F-4D97-AF65-F5344CB8AC3E}">
        <p14:creationId xmlns:p14="http://schemas.microsoft.com/office/powerpoint/2010/main" val="2351778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edia">
    <p:bg>
      <p:bgPr>
        <a:solidFill>
          <a:schemeClr val="bg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D1D043B0-94CA-9978-A0E7-72BFE2CBD203}"/>
              </a:ext>
            </a:extLst>
          </p:cNvPr>
          <p:cNvSpPr>
            <a:spLocks noGrp="1"/>
          </p:cNvSpPr>
          <p:nvPr>
            <p:ph type="ctrTitle" hasCustomPrompt="1"/>
          </p:nvPr>
        </p:nvSpPr>
        <p:spPr>
          <a:xfrm>
            <a:off x="685799" y="471837"/>
            <a:ext cx="5992907" cy="650395"/>
          </a:xfrm>
          <a:prstGeom prst="rect">
            <a:avLst/>
          </a:prstGeom>
        </p:spPr>
        <p:txBody>
          <a:bodyPr>
            <a:noAutofit/>
          </a:bodyPr>
          <a:lstStyle>
            <a:lvl1pPr>
              <a:defRPr sz="3200" b="0" i="0">
                <a:solidFill>
                  <a:srgbClr val="1C345D"/>
                </a:solidFill>
                <a:latin typeface="Times" pitchFamily="2" charset="0"/>
                <a:cs typeface="Calibri" panose="020F0502020204030204" pitchFamily="34" charset="0"/>
              </a:defRPr>
            </a:lvl1pPr>
          </a:lstStyle>
          <a:p>
            <a:r>
              <a:rPr lang="en-US"/>
              <a:t>Media Slide-Insert heading here</a:t>
            </a:r>
          </a:p>
        </p:txBody>
      </p:sp>
      <p:sp>
        <p:nvSpPr>
          <p:cNvPr id="7" name="Media Placeholder 6">
            <a:extLst>
              <a:ext uri="{FF2B5EF4-FFF2-40B4-BE49-F238E27FC236}">
                <a16:creationId xmlns:a16="http://schemas.microsoft.com/office/drawing/2014/main" id="{38AFFAA8-7722-F90E-3F56-7F4C26F97229}"/>
              </a:ext>
            </a:extLst>
          </p:cNvPr>
          <p:cNvSpPr>
            <a:spLocks noGrp="1"/>
          </p:cNvSpPr>
          <p:nvPr>
            <p:ph type="media" sz="quarter" idx="12"/>
          </p:nvPr>
        </p:nvSpPr>
        <p:spPr>
          <a:xfrm>
            <a:off x="2478617" y="1436159"/>
            <a:ext cx="7043209" cy="3727450"/>
          </a:xfrm>
          <a:prstGeom prst="rect">
            <a:avLst/>
          </a:prstGeom>
        </p:spPr>
        <p:txBody>
          <a:bodyPr>
            <a:normAutofit/>
          </a:bodyPr>
          <a:lstStyle>
            <a:lvl1pPr>
              <a:defRPr sz="1867">
                <a:latin typeface="+mn-lt"/>
              </a:defRPr>
            </a:lvl1pPr>
          </a:lstStyle>
          <a:p>
            <a:endParaRPr lang="en-US"/>
          </a:p>
        </p:txBody>
      </p:sp>
      <p:sp>
        <p:nvSpPr>
          <p:cNvPr id="8" name="Oval 7">
            <a:extLst>
              <a:ext uri="{FF2B5EF4-FFF2-40B4-BE49-F238E27FC236}">
                <a16:creationId xmlns:a16="http://schemas.microsoft.com/office/drawing/2014/main" id="{DBC07D1D-5F29-A927-97C4-DD8BB98F2F97}"/>
              </a:ext>
            </a:extLst>
          </p:cNvPr>
          <p:cNvSpPr/>
          <p:nvPr userDrawn="1"/>
        </p:nvSpPr>
        <p:spPr>
          <a:xfrm>
            <a:off x="11517633" y="6028558"/>
            <a:ext cx="304139" cy="304139"/>
          </a:xfrm>
          <a:prstGeom prst="ellipse">
            <a:avLst/>
          </a:prstGeom>
          <a:solidFill>
            <a:srgbClr val="1C34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83"/>
          </a:p>
        </p:txBody>
      </p:sp>
      <p:sp>
        <p:nvSpPr>
          <p:cNvPr id="9" name="TextBox 10">
            <a:extLst>
              <a:ext uri="{FF2B5EF4-FFF2-40B4-BE49-F238E27FC236}">
                <a16:creationId xmlns:a16="http://schemas.microsoft.com/office/drawing/2014/main" id="{31BAE7EF-D808-EC7C-0DF5-A90B3B160831}"/>
              </a:ext>
            </a:extLst>
          </p:cNvPr>
          <p:cNvSpPr txBox="1"/>
          <p:nvPr userDrawn="1"/>
        </p:nvSpPr>
        <p:spPr>
          <a:xfrm>
            <a:off x="11566498" y="6044447"/>
            <a:ext cx="206411" cy="213905"/>
          </a:xfrm>
          <a:prstGeom prst="rect">
            <a:avLst/>
          </a:prstGeom>
        </p:spPr>
        <p:txBody>
          <a:bodyPr wrap="square" lIns="0" tIns="0" rIns="0" bIns="0" rtlCol="0" anchor="t">
            <a:spAutoFit/>
          </a:bodyPr>
          <a:lstStyle/>
          <a:p>
            <a:pPr marL="0" lvl="0" indent="0" algn="ctr">
              <a:lnSpc>
                <a:spcPts val="1867"/>
              </a:lnSpc>
              <a:spcBef>
                <a:spcPct val="0"/>
              </a:spcBef>
            </a:pPr>
            <a:fld id="{7F31C99B-14C2-7149-B1A7-26064733D5E0}" type="slidenum">
              <a:rPr lang="en-US" sz="1067" b="0" i="0" spc="27" smtClean="0">
                <a:solidFill>
                  <a:schemeClr val="bg1"/>
                </a:solidFill>
                <a:latin typeface="+mn-lt"/>
                <a:cs typeface="Calibri" panose="020F0502020204030204" pitchFamily="34" charset="0"/>
              </a:rPr>
              <a:pPr marL="0" lvl="0" indent="0" algn="ctr">
                <a:lnSpc>
                  <a:spcPts val="1867"/>
                </a:lnSpc>
                <a:spcBef>
                  <a:spcPct val="0"/>
                </a:spcBef>
              </a:pPr>
              <a:t>‹#›</a:t>
            </a:fld>
            <a:endParaRPr lang="en-US" sz="1067" b="0" i="0" spc="27">
              <a:solidFill>
                <a:schemeClr val="bg1"/>
              </a:solidFill>
              <a:latin typeface="+mn-lt"/>
              <a:cs typeface="Calibri" panose="020F0502020204030204" pitchFamily="34" charset="0"/>
            </a:endParaRPr>
          </a:p>
        </p:txBody>
      </p:sp>
      <p:sp>
        <p:nvSpPr>
          <p:cNvPr id="10" name="AutoShape 6">
            <a:extLst>
              <a:ext uri="{FF2B5EF4-FFF2-40B4-BE49-F238E27FC236}">
                <a16:creationId xmlns:a16="http://schemas.microsoft.com/office/drawing/2014/main" id="{212C01BC-9E10-7BAB-2C12-DADBFD0E7C5E}"/>
              </a:ext>
            </a:extLst>
          </p:cNvPr>
          <p:cNvSpPr/>
          <p:nvPr userDrawn="1"/>
        </p:nvSpPr>
        <p:spPr>
          <a:xfrm rot="1008" flipV="1">
            <a:off x="2901261" y="6207089"/>
            <a:ext cx="8399783" cy="0"/>
          </a:xfrm>
          <a:prstGeom prst="line">
            <a:avLst/>
          </a:prstGeom>
          <a:ln w="12700" cap="rnd">
            <a:solidFill>
              <a:srgbClr val="03C1D5"/>
            </a:solidFill>
            <a:prstDash val="solid"/>
            <a:headEnd type="none" w="sm" len="sm"/>
            <a:tailEnd type="none" w="sm" len="sm"/>
          </a:ln>
        </p:spPr>
        <p:txBody>
          <a:bodyPr/>
          <a:lstStyle/>
          <a:p>
            <a:endParaRPr lang="en-US" sz="983"/>
          </a:p>
        </p:txBody>
      </p:sp>
      <p:sp>
        <p:nvSpPr>
          <p:cNvPr id="11" name="Subtitle 2">
            <a:extLst>
              <a:ext uri="{FF2B5EF4-FFF2-40B4-BE49-F238E27FC236}">
                <a16:creationId xmlns:a16="http://schemas.microsoft.com/office/drawing/2014/main" id="{AD9CFDBE-B4F3-F4D0-FE67-351D1E08D07E}"/>
              </a:ext>
            </a:extLst>
          </p:cNvPr>
          <p:cNvSpPr txBox="1">
            <a:spLocks/>
          </p:cNvSpPr>
          <p:nvPr userDrawn="1"/>
        </p:nvSpPr>
        <p:spPr>
          <a:xfrm>
            <a:off x="702014" y="6074075"/>
            <a:ext cx="2278253" cy="301723"/>
          </a:xfrm>
          <a:prstGeom prst="rect">
            <a:avLst/>
          </a:prstGeom>
        </p:spPr>
        <p:txBody>
          <a:bodyPr vert="horz" lIns="60960" tIns="30480" rIns="60960" bIns="30480" rtlCol="0">
            <a:noAutofit/>
          </a:bodyPr>
          <a:lstStyle>
            <a:lvl1pPr marL="0" indent="0" algn="l" defTabSz="914400" rtl="0" eaLnBrk="1" latinLnBrk="0" hangingPunct="1">
              <a:spcBef>
                <a:spcPct val="20000"/>
              </a:spcBef>
              <a:buFont typeface="Arial" pitchFamily="34" charset="0"/>
              <a:buNone/>
              <a:defRPr sz="3000" b="0" i="0" kern="1200">
                <a:solidFill>
                  <a:srgbClr val="1C3B6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spcBef>
                <a:spcPct val="20000"/>
              </a:spcBef>
              <a:buFont typeface="Arial" pitchFamily="34" charset="0"/>
              <a:buNone/>
              <a:defRPr sz="2800" b="0" i="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itchFamily="34" charset="0"/>
              <a:buNone/>
              <a:defRPr sz="2400" b="0" i="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itchFamily="34" charset="0"/>
              <a:buNone/>
              <a:defRPr sz="2000" b="0" i="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itchFamily="34" charset="0"/>
              <a:buNone/>
              <a:defRPr sz="2000" b="0" i="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067" b="1">
                <a:solidFill>
                  <a:srgbClr val="1C345D"/>
                </a:solidFill>
                <a:latin typeface="+mn-lt"/>
              </a:rPr>
              <a:t>Fred Hutchinson Cancer Center</a:t>
            </a:r>
          </a:p>
        </p:txBody>
      </p:sp>
      <p:pic>
        <p:nvPicPr>
          <p:cNvPr id="2" name="Picture 1" descr="Icon&#10;&#10;Description automatically generated">
            <a:extLst>
              <a:ext uri="{FF2B5EF4-FFF2-40B4-BE49-F238E27FC236}">
                <a16:creationId xmlns:a16="http://schemas.microsoft.com/office/drawing/2014/main" id="{2A365767-353B-C230-13A6-A623400760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9080" y="306018"/>
            <a:ext cx="997433" cy="1200301"/>
          </a:xfrm>
          <a:prstGeom prst="rect">
            <a:avLst/>
          </a:prstGeom>
        </p:spPr>
      </p:pic>
      <p:sp>
        <p:nvSpPr>
          <p:cNvPr id="3" name="Footer Placeholder 3">
            <a:extLst>
              <a:ext uri="{FF2B5EF4-FFF2-40B4-BE49-F238E27FC236}">
                <a16:creationId xmlns:a16="http://schemas.microsoft.com/office/drawing/2014/main" id="{A0CD002D-1D58-0D21-49A0-B7ACC10D3E86}"/>
              </a:ext>
            </a:extLst>
          </p:cNvPr>
          <p:cNvSpPr>
            <a:spLocks noGrp="1"/>
          </p:cNvSpPr>
          <p:nvPr>
            <p:ph type="ftr" sz="quarter" idx="11"/>
          </p:nvPr>
        </p:nvSpPr>
        <p:spPr>
          <a:xfrm>
            <a:off x="685799" y="6356350"/>
            <a:ext cx="10634076" cy="365125"/>
          </a:xfrm>
        </p:spPr>
        <p:txBody>
          <a:bodyPr/>
          <a:lstStyle>
            <a:lvl1pPr>
              <a:defRPr>
                <a:solidFill>
                  <a:srgbClr val="1C345D"/>
                </a:solidFill>
                <a:latin typeface="+mn-lt"/>
                <a:cs typeface="Calibri" panose="020F0502020204030204" pitchFamily="34" charset="0"/>
              </a:defRPr>
            </a:lvl1pPr>
          </a:lstStyle>
          <a:p>
            <a:r>
              <a:rPr lang="en-US"/>
              <a:t>Footer goes here</a:t>
            </a:r>
          </a:p>
        </p:txBody>
      </p:sp>
    </p:spTree>
    <p:extLst>
      <p:ext uri="{BB962C8B-B14F-4D97-AF65-F5344CB8AC3E}">
        <p14:creationId xmlns:p14="http://schemas.microsoft.com/office/powerpoint/2010/main" val="991589898"/>
      </p:ext>
    </p:extLst>
  </p:cSld>
  <p:clrMapOvr>
    <a:masterClrMapping/>
  </p:clrMapOvr>
  <p:extLst>
    <p:ext uri="{DCECCB84-F9BA-43D5-87BE-67443E8EF086}">
      <p15:sldGuideLst xmlns:p15="http://schemas.microsoft.com/office/powerpoint/2012/main">
        <p15:guide id="1" pos="62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ver Slide-Cobranded">
    <p:bg>
      <p:bgRef idx="1001">
        <a:schemeClr val="bg1"/>
      </p:bgRef>
    </p:bg>
    <p:spTree>
      <p:nvGrpSpPr>
        <p:cNvPr id="1" name=""/>
        <p:cNvGrpSpPr/>
        <p:nvPr/>
      </p:nvGrpSpPr>
      <p:grpSpPr>
        <a:xfrm>
          <a:off x="0" y="0"/>
          <a:ext cx="0" cy="0"/>
          <a:chOff x="0" y="0"/>
          <a:chExt cx="0" cy="0"/>
        </a:xfrm>
      </p:grpSpPr>
      <p:pic>
        <p:nvPicPr>
          <p:cNvPr id="4" name="Picture 3" descr="A picture containing text, iPod, vector graphics&#10;&#10;Description automatically generated">
            <a:extLst>
              <a:ext uri="{FF2B5EF4-FFF2-40B4-BE49-F238E27FC236}">
                <a16:creationId xmlns:a16="http://schemas.microsoft.com/office/drawing/2014/main" id="{DDE2F82D-52A7-142E-02EE-281958FE5D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20076" y="0"/>
            <a:ext cx="5871924" cy="6858000"/>
          </a:xfrm>
          <a:prstGeom prst="rect">
            <a:avLst/>
          </a:prstGeom>
        </p:spPr>
      </p:pic>
      <p:sp>
        <p:nvSpPr>
          <p:cNvPr id="7" name="TextBox 10">
            <a:extLst>
              <a:ext uri="{FF2B5EF4-FFF2-40B4-BE49-F238E27FC236}">
                <a16:creationId xmlns:a16="http://schemas.microsoft.com/office/drawing/2014/main" id="{8C5F93BB-DD2C-1717-0A3C-5FA2D48CA767}"/>
              </a:ext>
            </a:extLst>
          </p:cNvPr>
          <p:cNvSpPr txBox="1"/>
          <p:nvPr userDrawn="1"/>
        </p:nvSpPr>
        <p:spPr>
          <a:xfrm>
            <a:off x="10556829" y="6044447"/>
            <a:ext cx="1216080" cy="224998"/>
          </a:xfrm>
          <a:prstGeom prst="rect">
            <a:avLst/>
          </a:prstGeom>
        </p:spPr>
        <p:txBody>
          <a:bodyPr lIns="0" tIns="0" rIns="0" bIns="0" rtlCol="0" anchor="t">
            <a:spAutoFit/>
          </a:bodyPr>
          <a:lstStyle/>
          <a:p>
            <a:pPr marL="0" lvl="0" indent="0" algn="r">
              <a:lnSpc>
                <a:spcPts val="1867"/>
              </a:lnSpc>
              <a:spcBef>
                <a:spcPct val="0"/>
              </a:spcBef>
            </a:pPr>
            <a:fld id="{7F31C99B-14C2-7149-B1A7-26064733D5E0}" type="slidenum">
              <a:rPr lang="en-US" sz="1333" spc="27" smtClean="0">
                <a:solidFill>
                  <a:srgbClr val="FFFFFF"/>
                </a:solidFill>
                <a:latin typeface="Montserrat"/>
              </a:rPr>
              <a:pPr marL="0" lvl="0" indent="0" algn="r">
                <a:lnSpc>
                  <a:spcPts val="1867"/>
                </a:lnSpc>
                <a:spcBef>
                  <a:spcPct val="0"/>
                </a:spcBef>
              </a:pPr>
              <a:t>‹#›</a:t>
            </a:fld>
            <a:endParaRPr lang="en-US" sz="1333" spc="27" dirty="0">
              <a:solidFill>
                <a:srgbClr val="FFFFFF"/>
              </a:solidFill>
              <a:latin typeface="Montserrat"/>
            </a:endParaRPr>
          </a:p>
        </p:txBody>
      </p:sp>
      <p:pic>
        <p:nvPicPr>
          <p:cNvPr id="9" name="Picture 4">
            <a:extLst>
              <a:ext uri="{FF2B5EF4-FFF2-40B4-BE49-F238E27FC236}">
                <a16:creationId xmlns:a16="http://schemas.microsoft.com/office/drawing/2014/main" id="{7A8412F0-D25B-BB4B-8CAA-81E4E4509D0B}"/>
              </a:ext>
            </a:extLst>
          </p:cNvPr>
          <p:cNvPicPr>
            <a:picLocks noChangeAspect="1"/>
          </p:cNvPicPr>
          <p:nvPr userDrawn="1"/>
        </p:nvPicPr>
        <p:blipFill>
          <a:blip r:embed="rId3"/>
          <a:srcRect/>
          <a:stretch>
            <a:fillRect/>
          </a:stretch>
        </p:blipFill>
        <p:spPr>
          <a:xfrm>
            <a:off x="594062" y="700509"/>
            <a:ext cx="2303105" cy="558503"/>
          </a:xfrm>
          <a:prstGeom prst="rect">
            <a:avLst/>
          </a:prstGeom>
        </p:spPr>
      </p:pic>
      <p:sp>
        <p:nvSpPr>
          <p:cNvPr id="10" name="Subtitle 2">
            <a:extLst>
              <a:ext uri="{FF2B5EF4-FFF2-40B4-BE49-F238E27FC236}">
                <a16:creationId xmlns:a16="http://schemas.microsoft.com/office/drawing/2014/main" id="{D018D868-D0D8-E883-D0B6-D54D9D810F11}"/>
              </a:ext>
            </a:extLst>
          </p:cNvPr>
          <p:cNvSpPr>
            <a:spLocks noGrp="1"/>
          </p:cNvSpPr>
          <p:nvPr>
            <p:ph type="subTitle" idx="1" hasCustomPrompt="1"/>
          </p:nvPr>
        </p:nvSpPr>
        <p:spPr>
          <a:xfrm>
            <a:off x="534967" y="4983481"/>
            <a:ext cx="4724400" cy="1243679"/>
          </a:xfrm>
          <a:prstGeom prst="rect">
            <a:avLst/>
          </a:prstGeom>
          <a:noFill/>
        </p:spPr>
        <p:txBody>
          <a:bodyPr anchor="b">
            <a:noAutofit/>
          </a:bodyPr>
          <a:lstStyle>
            <a:lvl1pPr marL="0" indent="0" algn="l">
              <a:buNone/>
              <a:defRPr sz="1600" b="0" i="0">
                <a:solidFill>
                  <a:srgbClr val="1C345D"/>
                </a:solidFill>
                <a:latin typeface="+mn-lt"/>
                <a:cs typeface="Calibri" panose="020F0502020204030204" pitchFamily="34" charset="0"/>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err="1"/>
              <a:t>Firstname</a:t>
            </a:r>
            <a:r>
              <a:rPr lang="en-US"/>
              <a:t> </a:t>
            </a:r>
            <a:r>
              <a:rPr lang="en-US" err="1"/>
              <a:t>Lastname</a:t>
            </a:r>
            <a:r>
              <a:rPr lang="en-US"/>
              <a:t>, X.X.</a:t>
            </a:r>
          </a:p>
          <a:p>
            <a:r>
              <a:rPr lang="en-US"/>
              <a:t>Title, Department</a:t>
            </a:r>
          </a:p>
          <a:p>
            <a:r>
              <a:rPr lang="en-US"/>
              <a:t>Endowed Chair/Additional Description</a:t>
            </a:r>
          </a:p>
          <a:p>
            <a:r>
              <a:rPr lang="en-US"/>
              <a:t>Month Day, Year</a:t>
            </a:r>
          </a:p>
        </p:txBody>
      </p:sp>
      <p:sp>
        <p:nvSpPr>
          <p:cNvPr id="11" name="Title 1">
            <a:extLst>
              <a:ext uri="{FF2B5EF4-FFF2-40B4-BE49-F238E27FC236}">
                <a16:creationId xmlns:a16="http://schemas.microsoft.com/office/drawing/2014/main" id="{C02C3AA1-5106-71B1-A80D-9872DD6DFD42}"/>
              </a:ext>
            </a:extLst>
          </p:cNvPr>
          <p:cNvSpPr>
            <a:spLocks noGrp="1"/>
          </p:cNvSpPr>
          <p:nvPr>
            <p:ph type="ctrTitle" hasCustomPrompt="1"/>
          </p:nvPr>
        </p:nvSpPr>
        <p:spPr>
          <a:xfrm>
            <a:off x="516295" y="1858353"/>
            <a:ext cx="7408505" cy="2615947"/>
          </a:xfrm>
          <a:prstGeom prst="rect">
            <a:avLst/>
          </a:prstGeom>
        </p:spPr>
        <p:txBody>
          <a:bodyPr>
            <a:normAutofit/>
          </a:bodyPr>
          <a:lstStyle>
            <a:lvl1pPr>
              <a:defRPr sz="4000" b="1" i="0">
                <a:solidFill>
                  <a:srgbClr val="1C3B61"/>
                </a:solidFill>
                <a:latin typeface="Times" pitchFamily="2" charset="0"/>
                <a:cs typeface="Calibri" panose="020F0502020204030204" pitchFamily="34" charset="0"/>
              </a:defRPr>
            </a:lvl1pPr>
          </a:lstStyle>
          <a:p>
            <a:r>
              <a:rPr lang="en-US"/>
              <a:t>Title Slide</a:t>
            </a:r>
            <a:br>
              <a:rPr lang="en-US"/>
            </a:br>
            <a:r>
              <a:rPr lang="en-US"/>
              <a:t>Max 4 lines</a:t>
            </a:r>
            <a:br>
              <a:rPr lang="en-US"/>
            </a:br>
            <a:r>
              <a:rPr lang="en-US"/>
              <a:t>Times 60 </a:t>
            </a:r>
            <a:r>
              <a:rPr lang="en-US" err="1"/>
              <a:t>pt</a:t>
            </a:r>
            <a:r>
              <a:rPr lang="en-US"/>
              <a:t> font size</a:t>
            </a:r>
            <a:br>
              <a:rPr lang="en-US"/>
            </a:br>
            <a:r>
              <a:rPr lang="en-US"/>
              <a:t>Adjust accordingly</a:t>
            </a:r>
          </a:p>
        </p:txBody>
      </p:sp>
      <p:pic>
        <p:nvPicPr>
          <p:cNvPr id="5" name="Picture 4">
            <a:extLst>
              <a:ext uri="{FF2B5EF4-FFF2-40B4-BE49-F238E27FC236}">
                <a16:creationId xmlns:a16="http://schemas.microsoft.com/office/drawing/2014/main" id="{7D9658D1-52F0-41F6-6772-CB5340CE257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36155" y="5964449"/>
            <a:ext cx="1600200" cy="220133"/>
          </a:xfrm>
          <a:prstGeom prst="rect">
            <a:avLst/>
          </a:prstGeom>
        </p:spPr>
      </p:pic>
    </p:spTree>
    <p:extLst>
      <p:ext uri="{BB962C8B-B14F-4D97-AF65-F5344CB8AC3E}">
        <p14:creationId xmlns:p14="http://schemas.microsoft.com/office/powerpoint/2010/main" val="6990032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52">
          <p15:clr>
            <a:srgbClr val="FBAE40"/>
          </p15:clr>
        </p15:guide>
        <p15:guide id="2" orient="horz" pos="5832">
          <p15:clr>
            <a:srgbClr val="FBAE40"/>
          </p15:clr>
        </p15:guide>
        <p15:guide id="3" orient="horz" pos="6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36645-CBA5-D7C9-3DA1-7B9AB5B322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5480E4-415B-3450-18DD-5CFB845AD1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A66CB1-DB0F-B4A9-C34A-9D8761499463}"/>
              </a:ext>
            </a:extLst>
          </p:cNvPr>
          <p:cNvSpPr>
            <a:spLocks noGrp="1"/>
          </p:cNvSpPr>
          <p:nvPr>
            <p:ph type="dt" sz="half" idx="10"/>
          </p:nvPr>
        </p:nvSpPr>
        <p:spPr/>
        <p:txBody>
          <a:bodyPr/>
          <a:lstStyle/>
          <a:p>
            <a:fld id="{B178B55E-977B-0F46-9ADF-225719A13885}" type="datetimeFigureOut">
              <a:rPr lang="en-US" smtClean="0"/>
              <a:t>3/4/2026</a:t>
            </a:fld>
            <a:endParaRPr lang="en-US"/>
          </a:p>
        </p:txBody>
      </p:sp>
      <p:sp>
        <p:nvSpPr>
          <p:cNvPr id="5" name="Footer Placeholder 4">
            <a:extLst>
              <a:ext uri="{FF2B5EF4-FFF2-40B4-BE49-F238E27FC236}">
                <a16:creationId xmlns:a16="http://schemas.microsoft.com/office/drawing/2014/main" id="{6B87E5A4-616C-F8ED-9203-0F56684A7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99BB4F-E9E3-4356-7F8B-3AD1C61E8EDF}"/>
              </a:ext>
            </a:extLst>
          </p:cNvPr>
          <p:cNvSpPr>
            <a:spLocks noGrp="1"/>
          </p:cNvSpPr>
          <p:nvPr>
            <p:ph type="sldNum" sz="quarter" idx="12"/>
          </p:nvPr>
        </p:nvSpPr>
        <p:spPr/>
        <p:txBody>
          <a:bodyPr/>
          <a:lstStyle/>
          <a:p>
            <a:fld id="{7A9F68CF-5A53-1048-B40D-87CB58651DDC}" type="slidenum">
              <a:rPr lang="en-US" smtClean="0"/>
              <a:t>‹#›</a:t>
            </a:fld>
            <a:endParaRPr lang="en-US"/>
          </a:p>
        </p:txBody>
      </p:sp>
    </p:spTree>
    <p:extLst>
      <p:ext uri="{BB962C8B-B14F-4D97-AF65-F5344CB8AC3E}">
        <p14:creationId xmlns:p14="http://schemas.microsoft.com/office/powerpoint/2010/main" val="1529794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9DAD9-FEEF-97D7-28CB-A562CB7432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64B135C-956C-FF20-1FF0-288CBA294B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ABAC78-DC14-B0CB-63CB-F86F4604812B}"/>
              </a:ext>
            </a:extLst>
          </p:cNvPr>
          <p:cNvSpPr>
            <a:spLocks noGrp="1"/>
          </p:cNvSpPr>
          <p:nvPr>
            <p:ph type="dt" sz="half" idx="10"/>
          </p:nvPr>
        </p:nvSpPr>
        <p:spPr/>
        <p:txBody>
          <a:bodyPr/>
          <a:lstStyle/>
          <a:p>
            <a:fld id="{B178B55E-977B-0F46-9ADF-225719A13885}" type="datetimeFigureOut">
              <a:rPr lang="en-US" smtClean="0"/>
              <a:t>3/4/2026</a:t>
            </a:fld>
            <a:endParaRPr lang="en-US"/>
          </a:p>
        </p:txBody>
      </p:sp>
      <p:sp>
        <p:nvSpPr>
          <p:cNvPr id="5" name="Footer Placeholder 4">
            <a:extLst>
              <a:ext uri="{FF2B5EF4-FFF2-40B4-BE49-F238E27FC236}">
                <a16:creationId xmlns:a16="http://schemas.microsoft.com/office/drawing/2014/main" id="{90C83CCA-308E-B5D9-2A3F-15EC14FAE7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05E1D5-4A70-7955-B8E4-7870CE8F4F4A}"/>
              </a:ext>
            </a:extLst>
          </p:cNvPr>
          <p:cNvSpPr>
            <a:spLocks noGrp="1"/>
          </p:cNvSpPr>
          <p:nvPr>
            <p:ph type="sldNum" sz="quarter" idx="12"/>
          </p:nvPr>
        </p:nvSpPr>
        <p:spPr/>
        <p:txBody>
          <a:bodyPr/>
          <a:lstStyle/>
          <a:p>
            <a:fld id="{7A9F68CF-5A53-1048-B40D-87CB58651DDC}" type="slidenum">
              <a:rPr lang="en-US" smtClean="0"/>
              <a:t>‹#›</a:t>
            </a:fld>
            <a:endParaRPr lang="en-US"/>
          </a:p>
        </p:txBody>
      </p:sp>
    </p:spTree>
    <p:extLst>
      <p:ext uri="{BB962C8B-B14F-4D97-AF65-F5344CB8AC3E}">
        <p14:creationId xmlns:p14="http://schemas.microsoft.com/office/powerpoint/2010/main" val="802187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C6574-570F-794B-CD7E-4062BD77DB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F82FBF-8E03-9509-651F-8294EAFC18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EA0F0C-80E8-F361-0CA9-828FA39F080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8BC285-9F87-982E-52AD-D72CD42740C1}"/>
              </a:ext>
            </a:extLst>
          </p:cNvPr>
          <p:cNvSpPr>
            <a:spLocks noGrp="1"/>
          </p:cNvSpPr>
          <p:nvPr>
            <p:ph type="dt" sz="half" idx="10"/>
          </p:nvPr>
        </p:nvSpPr>
        <p:spPr/>
        <p:txBody>
          <a:bodyPr/>
          <a:lstStyle/>
          <a:p>
            <a:fld id="{B178B55E-977B-0F46-9ADF-225719A13885}" type="datetimeFigureOut">
              <a:rPr lang="en-US" smtClean="0"/>
              <a:t>3/4/2026</a:t>
            </a:fld>
            <a:endParaRPr lang="en-US"/>
          </a:p>
        </p:txBody>
      </p:sp>
      <p:sp>
        <p:nvSpPr>
          <p:cNvPr id="6" name="Footer Placeholder 5">
            <a:extLst>
              <a:ext uri="{FF2B5EF4-FFF2-40B4-BE49-F238E27FC236}">
                <a16:creationId xmlns:a16="http://schemas.microsoft.com/office/drawing/2014/main" id="{EBD587E3-0569-3BCB-FCEB-4CBF00237F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BB288A-1D06-F47F-8F91-7BAC201B288B}"/>
              </a:ext>
            </a:extLst>
          </p:cNvPr>
          <p:cNvSpPr>
            <a:spLocks noGrp="1"/>
          </p:cNvSpPr>
          <p:nvPr>
            <p:ph type="sldNum" sz="quarter" idx="12"/>
          </p:nvPr>
        </p:nvSpPr>
        <p:spPr/>
        <p:txBody>
          <a:bodyPr/>
          <a:lstStyle/>
          <a:p>
            <a:fld id="{7A9F68CF-5A53-1048-B40D-87CB58651DDC}" type="slidenum">
              <a:rPr lang="en-US" smtClean="0"/>
              <a:t>‹#›</a:t>
            </a:fld>
            <a:endParaRPr lang="en-US"/>
          </a:p>
        </p:txBody>
      </p:sp>
    </p:spTree>
    <p:extLst>
      <p:ext uri="{BB962C8B-B14F-4D97-AF65-F5344CB8AC3E}">
        <p14:creationId xmlns:p14="http://schemas.microsoft.com/office/powerpoint/2010/main" val="171775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74678-89FB-C950-8FB4-0D9267C907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A064FD-ECAB-A8E0-C516-BEA098AB62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FFC805-8B87-BCF0-A869-A8ED1ADDE6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532C04-F6FB-51C7-8FCC-C2062C27E5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70DB4-80EB-67C1-9930-270E2706E03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E359833-905B-8405-D606-A2529EB2C4D0}"/>
              </a:ext>
            </a:extLst>
          </p:cNvPr>
          <p:cNvSpPr>
            <a:spLocks noGrp="1"/>
          </p:cNvSpPr>
          <p:nvPr>
            <p:ph type="dt" sz="half" idx="10"/>
          </p:nvPr>
        </p:nvSpPr>
        <p:spPr/>
        <p:txBody>
          <a:bodyPr/>
          <a:lstStyle/>
          <a:p>
            <a:fld id="{B178B55E-977B-0F46-9ADF-225719A13885}" type="datetimeFigureOut">
              <a:rPr lang="en-US" smtClean="0"/>
              <a:t>3/4/2026</a:t>
            </a:fld>
            <a:endParaRPr lang="en-US"/>
          </a:p>
        </p:txBody>
      </p:sp>
      <p:sp>
        <p:nvSpPr>
          <p:cNvPr id="8" name="Footer Placeholder 7">
            <a:extLst>
              <a:ext uri="{FF2B5EF4-FFF2-40B4-BE49-F238E27FC236}">
                <a16:creationId xmlns:a16="http://schemas.microsoft.com/office/drawing/2014/main" id="{DADD8E1D-4E83-9174-4305-6EBCC0F292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EAE345-1967-9921-955D-57FDA5A060EC}"/>
              </a:ext>
            </a:extLst>
          </p:cNvPr>
          <p:cNvSpPr>
            <a:spLocks noGrp="1"/>
          </p:cNvSpPr>
          <p:nvPr>
            <p:ph type="sldNum" sz="quarter" idx="12"/>
          </p:nvPr>
        </p:nvSpPr>
        <p:spPr/>
        <p:txBody>
          <a:bodyPr/>
          <a:lstStyle/>
          <a:p>
            <a:fld id="{7A9F68CF-5A53-1048-B40D-87CB58651DDC}" type="slidenum">
              <a:rPr lang="en-US" smtClean="0"/>
              <a:t>‹#›</a:t>
            </a:fld>
            <a:endParaRPr lang="en-US"/>
          </a:p>
        </p:txBody>
      </p:sp>
    </p:spTree>
    <p:extLst>
      <p:ext uri="{BB962C8B-B14F-4D97-AF65-F5344CB8AC3E}">
        <p14:creationId xmlns:p14="http://schemas.microsoft.com/office/powerpoint/2010/main" val="3439746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14A7B-2EA0-6525-140D-7A1E06BF73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28FECB-766A-CC67-8CA0-075B120E3117}"/>
              </a:ext>
            </a:extLst>
          </p:cNvPr>
          <p:cNvSpPr>
            <a:spLocks noGrp="1"/>
          </p:cNvSpPr>
          <p:nvPr>
            <p:ph type="dt" sz="half" idx="10"/>
          </p:nvPr>
        </p:nvSpPr>
        <p:spPr/>
        <p:txBody>
          <a:bodyPr/>
          <a:lstStyle/>
          <a:p>
            <a:fld id="{B178B55E-977B-0F46-9ADF-225719A13885}" type="datetimeFigureOut">
              <a:rPr lang="en-US" smtClean="0"/>
              <a:t>3/4/2026</a:t>
            </a:fld>
            <a:endParaRPr lang="en-US"/>
          </a:p>
        </p:txBody>
      </p:sp>
      <p:sp>
        <p:nvSpPr>
          <p:cNvPr id="4" name="Footer Placeholder 3">
            <a:extLst>
              <a:ext uri="{FF2B5EF4-FFF2-40B4-BE49-F238E27FC236}">
                <a16:creationId xmlns:a16="http://schemas.microsoft.com/office/drawing/2014/main" id="{CBEBA3E4-1310-D68F-4303-9939C57709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223171-CBBA-16FA-EC57-FAB11C7116F9}"/>
              </a:ext>
            </a:extLst>
          </p:cNvPr>
          <p:cNvSpPr>
            <a:spLocks noGrp="1"/>
          </p:cNvSpPr>
          <p:nvPr>
            <p:ph type="sldNum" sz="quarter" idx="12"/>
          </p:nvPr>
        </p:nvSpPr>
        <p:spPr/>
        <p:txBody>
          <a:bodyPr/>
          <a:lstStyle/>
          <a:p>
            <a:fld id="{7A9F68CF-5A53-1048-B40D-87CB58651DDC}" type="slidenum">
              <a:rPr lang="en-US" smtClean="0"/>
              <a:t>‹#›</a:t>
            </a:fld>
            <a:endParaRPr lang="en-US"/>
          </a:p>
        </p:txBody>
      </p:sp>
    </p:spTree>
    <p:extLst>
      <p:ext uri="{BB962C8B-B14F-4D97-AF65-F5344CB8AC3E}">
        <p14:creationId xmlns:p14="http://schemas.microsoft.com/office/powerpoint/2010/main" val="3305787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093801-59DB-83A8-015C-0EE199CE7092}"/>
              </a:ext>
            </a:extLst>
          </p:cNvPr>
          <p:cNvSpPr>
            <a:spLocks noGrp="1"/>
          </p:cNvSpPr>
          <p:nvPr>
            <p:ph type="dt" sz="half" idx="10"/>
          </p:nvPr>
        </p:nvSpPr>
        <p:spPr/>
        <p:txBody>
          <a:bodyPr/>
          <a:lstStyle/>
          <a:p>
            <a:fld id="{B178B55E-977B-0F46-9ADF-225719A13885}" type="datetimeFigureOut">
              <a:rPr lang="en-US" smtClean="0"/>
              <a:t>3/4/2026</a:t>
            </a:fld>
            <a:endParaRPr lang="en-US"/>
          </a:p>
        </p:txBody>
      </p:sp>
      <p:sp>
        <p:nvSpPr>
          <p:cNvPr id="3" name="Footer Placeholder 2">
            <a:extLst>
              <a:ext uri="{FF2B5EF4-FFF2-40B4-BE49-F238E27FC236}">
                <a16:creationId xmlns:a16="http://schemas.microsoft.com/office/drawing/2014/main" id="{08A25715-232C-102A-9A6C-DB18946F76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6C6E74-F19E-FD2F-8B23-EE53B84C32B1}"/>
              </a:ext>
            </a:extLst>
          </p:cNvPr>
          <p:cNvSpPr>
            <a:spLocks noGrp="1"/>
          </p:cNvSpPr>
          <p:nvPr>
            <p:ph type="sldNum" sz="quarter" idx="12"/>
          </p:nvPr>
        </p:nvSpPr>
        <p:spPr/>
        <p:txBody>
          <a:bodyPr/>
          <a:lstStyle/>
          <a:p>
            <a:fld id="{7A9F68CF-5A53-1048-B40D-87CB58651DDC}" type="slidenum">
              <a:rPr lang="en-US" smtClean="0"/>
              <a:t>‹#›</a:t>
            </a:fld>
            <a:endParaRPr lang="en-US"/>
          </a:p>
        </p:txBody>
      </p:sp>
    </p:spTree>
    <p:extLst>
      <p:ext uri="{BB962C8B-B14F-4D97-AF65-F5344CB8AC3E}">
        <p14:creationId xmlns:p14="http://schemas.microsoft.com/office/powerpoint/2010/main" val="2839690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1D634-B3DB-D17D-8831-2BB46071F6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4736F8-4555-51F6-D098-47D70A762D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F77340-5842-0C67-B5E1-668EB49A2A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CDFB1E-2611-9A2C-0EA3-E46EAB15CBBD}"/>
              </a:ext>
            </a:extLst>
          </p:cNvPr>
          <p:cNvSpPr>
            <a:spLocks noGrp="1"/>
          </p:cNvSpPr>
          <p:nvPr>
            <p:ph type="dt" sz="half" idx="10"/>
          </p:nvPr>
        </p:nvSpPr>
        <p:spPr/>
        <p:txBody>
          <a:bodyPr/>
          <a:lstStyle/>
          <a:p>
            <a:fld id="{B178B55E-977B-0F46-9ADF-225719A13885}" type="datetimeFigureOut">
              <a:rPr lang="en-US" smtClean="0"/>
              <a:t>3/4/2026</a:t>
            </a:fld>
            <a:endParaRPr lang="en-US"/>
          </a:p>
        </p:txBody>
      </p:sp>
      <p:sp>
        <p:nvSpPr>
          <p:cNvPr id="6" name="Footer Placeholder 5">
            <a:extLst>
              <a:ext uri="{FF2B5EF4-FFF2-40B4-BE49-F238E27FC236}">
                <a16:creationId xmlns:a16="http://schemas.microsoft.com/office/drawing/2014/main" id="{5DC1C2F5-1586-BE7F-EF95-D503E532BD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A275E8-B60B-6727-4E96-A04EBE39AF89}"/>
              </a:ext>
            </a:extLst>
          </p:cNvPr>
          <p:cNvSpPr>
            <a:spLocks noGrp="1"/>
          </p:cNvSpPr>
          <p:nvPr>
            <p:ph type="sldNum" sz="quarter" idx="12"/>
          </p:nvPr>
        </p:nvSpPr>
        <p:spPr/>
        <p:txBody>
          <a:bodyPr/>
          <a:lstStyle/>
          <a:p>
            <a:fld id="{7A9F68CF-5A53-1048-B40D-87CB58651DDC}" type="slidenum">
              <a:rPr lang="en-US" smtClean="0"/>
              <a:t>‹#›</a:t>
            </a:fld>
            <a:endParaRPr lang="en-US"/>
          </a:p>
        </p:txBody>
      </p:sp>
    </p:spTree>
    <p:extLst>
      <p:ext uri="{BB962C8B-B14F-4D97-AF65-F5344CB8AC3E}">
        <p14:creationId xmlns:p14="http://schemas.microsoft.com/office/powerpoint/2010/main" val="2274494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0D0F6-04A9-C4DF-5CE0-FE04AF9DBB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D73AE3-34E8-DF34-A455-7FB3C0E71B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6EA82E9-1407-BC76-7361-6D27A78FB4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BD8454-41F5-2512-9133-82E865DD6E3F}"/>
              </a:ext>
            </a:extLst>
          </p:cNvPr>
          <p:cNvSpPr>
            <a:spLocks noGrp="1"/>
          </p:cNvSpPr>
          <p:nvPr>
            <p:ph type="dt" sz="half" idx="10"/>
          </p:nvPr>
        </p:nvSpPr>
        <p:spPr/>
        <p:txBody>
          <a:bodyPr/>
          <a:lstStyle/>
          <a:p>
            <a:fld id="{B178B55E-977B-0F46-9ADF-225719A13885}" type="datetimeFigureOut">
              <a:rPr lang="en-US" smtClean="0"/>
              <a:t>3/4/2026</a:t>
            </a:fld>
            <a:endParaRPr lang="en-US"/>
          </a:p>
        </p:txBody>
      </p:sp>
      <p:sp>
        <p:nvSpPr>
          <p:cNvPr id="6" name="Footer Placeholder 5">
            <a:extLst>
              <a:ext uri="{FF2B5EF4-FFF2-40B4-BE49-F238E27FC236}">
                <a16:creationId xmlns:a16="http://schemas.microsoft.com/office/drawing/2014/main" id="{34DBA9CE-9132-8031-3554-7D1B47FE4B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006B7F-88B6-2046-A6F1-6968877B6127}"/>
              </a:ext>
            </a:extLst>
          </p:cNvPr>
          <p:cNvSpPr>
            <a:spLocks noGrp="1"/>
          </p:cNvSpPr>
          <p:nvPr>
            <p:ph type="sldNum" sz="quarter" idx="12"/>
          </p:nvPr>
        </p:nvSpPr>
        <p:spPr/>
        <p:txBody>
          <a:bodyPr/>
          <a:lstStyle/>
          <a:p>
            <a:fld id="{7A9F68CF-5A53-1048-B40D-87CB58651DDC}" type="slidenum">
              <a:rPr lang="en-US" smtClean="0"/>
              <a:t>‹#›</a:t>
            </a:fld>
            <a:endParaRPr lang="en-US"/>
          </a:p>
        </p:txBody>
      </p:sp>
    </p:spTree>
    <p:extLst>
      <p:ext uri="{BB962C8B-B14F-4D97-AF65-F5344CB8AC3E}">
        <p14:creationId xmlns:p14="http://schemas.microsoft.com/office/powerpoint/2010/main" val="1919037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9D0F23-179C-5C1E-052C-068BF73069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E4F524-ACFD-4BEA-AA7A-44BE692664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14B3C7-76E5-8423-5582-8768029973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78B55E-977B-0F46-9ADF-225719A13885}" type="datetimeFigureOut">
              <a:rPr lang="en-US" smtClean="0"/>
              <a:t>3/4/2026</a:t>
            </a:fld>
            <a:endParaRPr lang="en-US"/>
          </a:p>
        </p:txBody>
      </p:sp>
      <p:sp>
        <p:nvSpPr>
          <p:cNvPr id="5" name="Footer Placeholder 4">
            <a:extLst>
              <a:ext uri="{FF2B5EF4-FFF2-40B4-BE49-F238E27FC236}">
                <a16:creationId xmlns:a16="http://schemas.microsoft.com/office/drawing/2014/main" id="{990F5090-76B3-34C5-5B4E-81D2BB8BD5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97D7548-67DF-4726-BA10-19524AEAE3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9F68CF-5A53-1048-B40D-87CB58651DDC}" type="slidenum">
              <a:rPr lang="en-US" smtClean="0"/>
              <a:t>‹#›</a:t>
            </a:fld>
            <a:endParaRPr lang="en-US"/>
          </a:p>
        </p:txBody>
      </p:sp>
    </p:spTree>
    <p:extLst>
      <p:ext uri="{BB962C8B-B14F-4D97-AF65-F5344CB8AC3E}">
        <p14:creationId xmlns:p14="http://schemas.microsoft.com/office/powerpoint/2010/main" val="568870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hyperlink" Target="https://edrn.cancer.gov/data-and-resources/biomarkers/muc5ac/" TargetMode="External"/><Relationship Id="rId13" Type="http://schemas.openxmlformats.org/officeDocument/2006/relationships/hyperlink" Target="https://edrn.cancer.gov/data-and-resources/biomarkers/gstp1/" TargetMode="External"/><Relationship Id="rId18" Type="http://schemas.openxmlformats.org/officeDocument/2006/relationships/hyperlink" Target="https://edrn.cancer.gov/data-and-resources/biomarkers/vim/" TargetMode="External"/><Relationship Id="rId3" Type="http://schemas.openxmlformats.org/officeDocument/2006/relationships/hyperlink" Target="https://edrn.cancer.gov/data-and-resources/biomarkers/schlap1/" TargetMode="External"/><Relationship Id="rId21" Type="http://schemas.openxmlformats.org/officeDocument/2006/relationships/hyperlink" Target="https://edrn.cancer.gov/data-and-resources/biomarkers/8-gene-panel-for-barretts-esophagus/" TargetMode="External"/><Relationship Id="rId7" Type="http://schemas.openxmlformats.org/officeDocument/2006/relationships/hyperlink" Target="https://edrn.cancer.gov/data-and-resources/biomarkers/muc4/" TargetMode="External"/><Relationship Id="rId12" Type="http://schemas.openxmlformats.org/officeDocument/2006/relationships/hyperlink" Target="https://edrn.cancer.gov/data-and-resources/biomarkers/pca3/" TargetMode="External"/><Relationship Id="rId17" Type="http://schemas.openxmlformats.org/officeDocument/2006/relationships/hyperlink" Target="https://edrn.cancer.gov/data-and-resources/biomarkers/somalogic-12-marker-panel-for-lung-cancer/" TargetMode="External"/><Relationship Id="rId2" Type="http://schemas.openxmlformats.org/officeDocument/2006/relationships/hyperlink" Target="https://edrn.cancer.gov/data-and-resources/biomarkers/esoguard/" TargetMode="External"/><Relationship Id="rId16" Type="http://schemas.openxmlformats.org/officeDocument/2006/relationships/hyperlink" Target="https://edrn.cancer.gov/data-and-resources/biomarkers/proteomic-panel-for-lung-cancer/" TargetMode="External"/><Relationship Id="rId20" Type="http://schemas.openxmlformats.org/officeDocument/2006/relationships/hyperlink" Target="https://edrn.cancer.gov/data-and-resources/biomarkers/golm1/" TargetMode="External"/><Relationship Id="rId1" Type="http://schemas.openxmlformats.org/officeDocument/2006/relationships/slideLayout" Target="../slideLayouts/slideLayout12.xml"/><Relationship Id="rId6" Type="http://schemas.openxmlformats.org/officeDocument/2006/relationships/hyperlink" Target="https://edrn.cancer.gov/data-and-resources/biomarkers/ca19-9/" TargetMode="External"/><Relationship Id="rId11" Type="http://schemas.openxmlformats.org/officeDocument/2006/relationships/hyperlink" Target="https://edrn.cancer.gov/data-and-resources/biomarkers/tmprss2erg/" TargetMode="External"/><Relationship Id="rId5" Type="http://schemas.openxmlformats.org/officeDocument/2006/relationships/hyperlink" Target="https://edrn.cancer.gov/data-and-resources/biomarkers/lrg1/" TargetMode="External"/><Relationship Id="rId15" Type="http://schemas.openxmlformats.org/officeDocument/2006/relationships/hyperlink" Target="https://edrn.cancer.gov/about-edrn/sites/803-national-institute-of-standards-and-technology/" TargetMode="External"/><Relationship Id="rId10" Type="http://schemas.openxmlformats.org/officeDocument/2006/relationships/hyperlink" Target="https://edrn.cancer.gov/data-and-resources/biomarkers/mips-mi-prostate-score-urine-test/" TargetMode="External"/><Relationship Id="rId19" Type="http://schemas.openxmlformats.org/officeDocument/2006/relationships/hyperlink" Target="https://edrn.cancer.gov/data-and-resources/biomarkers/galectin-3-ligand/" TargetMode="External"/><Relationship Id="rId4" Type="http://schemas.openxmlformats.org/officeDocument/2006/relationships/hyperlink" Target="https://edrn.cancer.gov/data-and-resources/biomarkers/timp1/" TargetMode="External"/><Relationship Id="rId9" Type="http://schemas.openxmlformats.org/officeDocument/2006/relationships/hyperlink" Target="https://edrn.cancer.gov/data-and-resources/biomarkers/muc16/" TargetMode="External"/><Relationship Id="rId14" Type="http://schemas.openxmlformats.org/officeDocument/2006/relationships/hyperlink" Target="https://edrn.cancer.gov/data-and-resources/biomarkers/mitochondrial-genome-deletion-for-detection-of-prostate-cancer/"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edrn.cancer.gov/@@dataDispatch?subjectURI=http://edrn.jpl.nasa.gov/bmdb/biomarkers/view/547" TargetMode="External"/><Relationship Id="rId3" Type="http://schemas.openxmlformats.org/officeDocument/2006/relationships/hyperlink" Target="https://edrn.cancer.gov/@@dataDispatch?subjectURI=http://edrn.jpl.nasa.gov/bmdb/biomarkers/view/118" TargetMode="External"/><Relationship Id="rId7" Type="http://schemas.openxmlformats.org/officeDocument/2006/relationships/hyperlink" Target="https://edrn.cancer.gov/@@dataDispatch?subjectURI=http://edrn.jpl.nasa.gov/bmdb/biomarkers/view/37"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s://edrn.cancer.gov/@@dataDispatch?subjectURI=http://edrn.jpl.nasa.gov/bmdb/biomarkers/view/19" TargetMode="External"/><Relationship Id="rId5" Type="http://schemas.openxmlformats.org/officeDocument/2006/relationships/hyperlink" Target="https://edrn.cancer.gov/@@dataDispatch?subjectURI=http://edrn.jpl.nasa.gov/bmdb/biomarkers/view/966" TargetMode="External"/><Relationship Id="rId4" Type="http://schemas.openxmlformats.org/officeDocument/2006/relationships/hyperlink" Target="https://edrn.cancer.gov/@@dataDispatch?subjectURI=http://edrn.jpl.nasa.gov/bmdb/biomarkers/view/63"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093/jnci/djad227"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E70E91B1-F4F0-5A26-8F25-AC2F48A46CE8}"/>
              </a:ext>
            </a:extLst>
          </p:cNvPr>
          <p:cNvSpPr>
            <a:spLocks noGrp="1"/>
          </p:cNvSpPr>
          <p:nvPr>
            <p:ph type="subTitle" idx="1"/>
          </p:nvPr>
        </p:nvSpPr>
        <p:spPr>
          <a:xfrm>
            <a:off x="783535" y="4691923"/>
            <a:ext cx="4026016" cy="1772263"/>
          </a:xfrm>
        </p:spPr>
        <p:txBody>
          <a:bodyPr/>
          <a:lstStyle/>
          <a:p>
            <a:r>
              <a:rPr lang="en-US" sz="2000" dirty="0">
                <a:latin typeface="Calibri Light"/>
                <a:cs typeface="Calibri Light"/>
              </a:rPr>
              <a:t>Guillermo Marquez, MD, PhD </a:t>
            </a:r>
          </a:p>
          <a:p>
            <a:r>
              <a:rPr lang="en-US" sz="2000" dirty="0">
                <a:latin typeface="Calibri Light"/>
                <a:cs typeface="Calibri Light"/>
              </a:rPr>
              <a:t>Cecilia  CS Yeung, MD</a:t>
            </a:r>
          </a:p>
        </p:txBody>
      </p:sp>
      <p:sp>
        <p:nvSpPr>
          <p:cNvPr id="2" name="Title 1"/>
          <p:cNvSpPr>
            <a:spLocks noGrp="1"/>
          </p:cNvSpPr>
          <p:nvPr>
            <p:ph type="ctrTitle"/>
          </p:nvPr>
        </p:nvSpPr>
        <p:spPr>
          <a:xfrm>
            <a:off x="516295" y="2492829"/>
            <a:ext cx="7408505" cy="1981471"/>
          </a:xfrm>
        </p:spPr>
        <p:txBody>
          <a:bodyPr>
            <a:normAutofit fontScale="90000"/>
          </a:bodyPr>
          <a:lstStyle/>
          <a:p>
            <a:r>
              <a:rPr lang="en-US" dirty="0"/>
              <a:t>EDRN Biomarker Session:</a:t>
            </a:r>
            <a:br>
              <a:rPr lang="en-US" dirty="0"/>
            </a:br>
            <a:r>
              <a:rPr lang="en-US" b="0" dirty="0"/>
              <a:t>Challenges and Decision Points in Biomarker Discovery and Validation. </a:t>
            </a:r>
            <a:br>
              <a:rPr lang="en-US" dirty="0"/>
            </a:br>
            <a:br>
              <a:rPr lang="en-US" sz="2000" dirty="0"/>
            </a:br>
            <a:endParaRPr lang="en-US" sz="2000" dirty="0"/>
          </a:p>
        </p:txBody>
      </p:sp>
      <p:sp>
        <p:nvSpPr>
          <p:cNvPr id="5" name="TextBox 4">
            <a:extLst>
              <a:ext uri="{FF2B5EF4-FFF2-40B4-BE49-F238E27FC236}">
                <a16:creationId xmlns:a16="http://schemas.microsoft.com/office/drawing/2014/main" id="{75CF351B-9787-0161-D23F-9E9425660007}"/>
              </a:ext>
            </a:extLst>
          </p:cNvPr>
          <p:cNvSpPr txBox="1"/>
          <p:nvPr/>
        </p:nvSpPr>
        <p:spPr>
          <a:xfrm>
            <a:off x="876300" y="5040477"/>
            <a:ext cx="6096000" cy="369332"/>
          </a:xfrm>
          <a:prstGeom prst="rect">
            <a:avLst/>
          </a:prstGeom>
          <a:noFill/>
        </p:spPr>
        <p:txBody>
          <a:bodyPr wrap="square">
            <a:spAutoFit/>
          </a:bodyPr>
          <a:lstStyle/>
          <a:p>
            <a:r>
              <a:rPr lang="en-US" dirty="0"/>
              <a:t>March 4,2026</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8785A-BF1B-5564-642E-DAEFFC1A4046}"/>
              </a:ext>
            </a:extLst>
          </p:cNvPr>
          <p:cNvSpPr>
            <a:spLocks noGrp="1"/>
          </p:cNvSpPr>
          <p:nvPr>
            <p:ph type="ctrTitle"/>
          </p:nvPr>
        </p:nvSpPr>
        <p:spPr>
          <a:xfrm>
            <a:off x="685799" y="471837"/>
            <a:ext cx="9544879" cy="650395"/>
          </a:xfrm>
        </p:spPr>
        <p:txBody>
          <a:bodyPr/>
          <a:lstStyle/>
          <a:p>
            <a:r>
              <a:rPr lang="en-US" dirty="0">
                <a:solidFill>
                  <a:schemeClr val="tx1"/>
                </a:solidFill>
              </a:rPr>
              <a:t>Application of Liquid biopsy in cancer.</a:t>
            </a:r>
            <a:endParaRPr lang="en-US" dirty="0"/>
          </a:p>
        </p:txBody>
      </p:sp>
      <p:pic>
        <p:nvPicPr>
          <p:cNvPr id="5" name="Picture 4">
            <a:extLst>
              <a:ext uri="{FF2B5EF4-FFF2-40B4-BE49-F238E27FC236}">
                <a16:creationId xmlns:a16="http://schemas.microsoft.com/office/drawing/2014/main" id="{78E6503D-94A4-46D7-9DA7-86559FDE85A9}"/>
              </a:ext>
            </a:extLst>
          </p:cNvPr>
          <p:cNvPicPr>
            <a:picLocks noChangeAspect="1"/>
          </p:cNvPicPr>
          <p:nvPr/>
        </p:nvPicPr>
        <p:blipFill>
          <a:blip r:embed="rId3"/>
          <a:stretch>
            <a:fillRect/>
          </a:stretch>
        </p:blipFill>
        <p:spPr>
          <a:xfrm>
            <a:off x="685799" y="1231624"/>
            <a:ext cx="10220740" cy="4346201"/>
          </a:xfrm>
          <a:prstGeom prst="rect">
            <a:avLst/>
          </a:prstGeom>
        </p:spPr>
      </p:pic>
      <p:sp>
        <p:nvSpPr>
          <p:cNvPr id="3" name="TextBox 2">
            <a:extLst>
              <a:ext uri="{FF2B5EF4-FFF2-40B4-BE49-F238E27FC236}">
                <a16:creationId xmlns:a16="http://schemas.microsoft.com/office/drawing/2014/main" id="{2039C25A-6F6D-128B-B24D-7B5925DB61E5}"/>
              </a:ext>
            </a:extLst>
          </p:cNvPr>
          <p:cNvSpPr txBox="1"/>
          <p:nvPr/>
        </p:nvSpPr>
        <p:spPr>
          <a:xfrm>
            <a:off x="467138" y="6295420"/>
            <a:ext cx="11274287" cy="523220"/>
          </a:xfrm>
          <a:prstGeom prst="rect">
            <a:avLst/>
          </a:prstGeom>
          <a:noFill/>
        </p:spPr>
        <p:txBody>
          <a:bodyPr wrap="square">
            <a:spAutoFit/>
          </a:bodyPr>
          <a:lstStyle/>
          <a:p>
            <a:r>
              <a:rPr lang="en-US" sz="1400" b="0" i="0" dirty="0">
                <a:solidFill>
                  <a:srgbClr val="222222"/>
                </a:solidFill>
                <a:effectLst/>
                <a:latin typeface="Merriweather Sans" pitchFamily="2" charset="77"/>
              </a:rPr>
              <a:t>Zafar, S., Hafeez, A., Shah, H. </a:t>
            </a:r>
            <a:r>
              <a:rPr lang="en-US" sz="1400" b="0" i="1" dirty="0">
                <a:solidFill>
                  <a:srgbClr val="222222"/>
                </a:solidFill>
                <a:effectLst/>
                <a:latin typeface="Merriweather Sans" pitchFamily="2" charset="77"/>
              </a:rPr>
              <a:t>et al.</a:t>
            </a:r>
            <a:r>
              <a:rPr lang="en-US" sz="1400" b="0" i="0" dirty="0">
                <a:solidFill>
                  <a:srgbClr val="222222"/>
                </a:solidFill>
                <a:effectLst/>
                <a:latin typeface="Merriweather Sans" pitchFamily="2" charset="77"/>
              </a:rPr>
              <a:t> Emerging biomarkers for early cancer detection and diagnosis: challenges, innovations, and clinical perspectives. </a:t>
            </a:r>
            <a:r>
              <a:rPr lang="en-US" sz="1400" b="0" i="1" dirty="0" err="1">
                <a:solidFill>
                  <a:srgbClr val="222222"/>
                </a:solidFill>
                <a:effectLst/>
                <a:latin typeface="Merriweather Sans" pitchFamily="2" charset="77"/>
              </a:rPr>
              <a:t>Eur</a:t>
            </a:r>
            <a:r>
              <a:rPr lang="en-US" sz="1400" b="0" i="1" dirty="0">
                <a:solidFill>
                  <a:srgbClr val="222222"/>
                </a:solidFill>
                <a:effectLst/>
                <a:latin typeface="Merriweather Sans" pitchFamily="2" charset="77"/>
              </a:rPr>
              <a:t> J Med Res</a:t>
            </a:r>
            <a:r>
              <a:rPr lang="en-US" sz="1400" b="0" i="0" dirty="0">
                <a:solidFill>
                  <a:srgbClr val="222222"/>
                </a:solidFill>
                <a:effectLst/>
                <a:latin typeface="Merriweather Sans" pitchFamily="2" charset="77"/>
              </a:rPr>
              <a:t> </a:t>
            </a:r>
            <a:r>
              <a:rPr lang="en-US" sz="1400" b="1" i="0" dirty="0">
                <a:solidFill>
                  <a:srgbClr val="222222"/>
                </a:solidFill>
                <a:effectLst/>
                <a:latin typeface="Merriweather Sans" pitchFamily="2" charset="77"/>
              </a:rPr>
              <a:t>30</a:t>
            </a:r>
            <a:r>
              <a:rPr lang="en-US" sz="1400" b="0" i="0" dirty="0">
                <a:solidFill>
                  <a:srgbClr val="222222"/>
                </a:solidFill>
                <a:effectLst/>
                <a:latin typeface="Merriweather Sans" pitchFamily="2" charset="77"/>
              </a:rPr>
              <a:t>, 760 (2025). https://</a:t>
            </a:r>
            <a:r>
              <a:rPr lang="en-US" sz="1400" b="0" i="0" dirty="0" err="1">
                <a:solidFill>
                  <a:srgbClr val="222222"/>
                </a:solidFill>
                <a:effectLst/>
                <a:latin typeface="Merriweather Sans" pitchFamily="2" charset="77"/>
              </a:rPr>
              <a:t>doi.org</a:t>
            </a:r>
            <a:r>
              <a:rPr lang="en-US" sz="1400" b="0" i="0" dirty="0">
                <a:solidFill>
                  <a:srgbClr val="222222"/>
                </a:solidFill>
                <a:effectLst/>
                <a:latin typeface="Merriweather Sans" pitchFamily="2" charset="77"/>
              </a:rPr>
              <a:t>/10.1186/s40001-025-03003-6</a:t>
            </a:r>
            <a:endParaRPr lang="en-US" sz="1400" dirty="0"/>
          </a:p>
        </p:txBody>
      </p:sp>
    </p:spTree>
    <p:extLst>
      <p:ext uri="{BB962C8B-B14F-4D97-AF65-F5344CB8AC3E}">
        <p14:creationId xmlns:p14="http://schemas.microsoft.com/office/powerpoint/2010/main" val="1996539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9BECA-C9DA-6BEB-8364-A6A78CEB43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2B4933-0DA1-7755-A104-FA4BF2A32013}"/>
              </a:ext>
            </a:extLst>
          </p:cNvPr>
          <p:cNvSpPr>
            <a:spLocks noGrp="1"/>
          </p:cNvSpPr>
          <p:nvPr>
            <p:ph type="ctrTitle"/>
          </p:nvPr>
        </p:nvSpPr>
        <p:spPr>
          <a:xfrm>
            <a:off x="248479" y="180289"/>
            <a:ext cx="2304418" cy="1436476"/>
          </a:xfrm>
        </p:spPr>
        <p:txBody>
          <a:bodyPr/>
          <a:lstStyle/>
          <a:p>
            <a:r>
              <a:rPr lang="en-US" dirty="0"/>
              <a:t>Future</a:t>
            </a:r>
            <a:br>
              <a:rPr lang="en-US" dirty="0"/>
            </a:br>
            <a:r>
              <a:rPr lang="en-US" dirty="0"/>
              <a:t>Biomarkers </a:t>
            </a:r>
          </a:p>
        </p:txBody>
      </p:sp>
      <p:pic>
        <p:nvPicPr>
          <p:cNvPr id="4" name="Picture 3">
            <a:extLst>
              <a:ext uri="{FF2B5EF4-FFF2-40B4-BE49-F238E27FC236}">
                <a16:creationId xmlns:a16="http://schemas.microsoft.com/office/drawing/2014/main" id="{8A5473B7-CFAB-5899-88F1-339C16C4B642}"/>
              </a:ext>
            </a:extLst>
          </p:cNvPr>
          <p:cNvPicPr>
            <a:picLocks noChangeAspect="1"/>
          </p:cNvPicPr>
          <p:nvPr/>
        </p:nvPicPr>
        <p:blipFill>
          <a:blip r:embed="rId2"/>
          <a:srcRect b="42222"/>
          <a:stretch>
            <a:fillRect/>
          </a:stretch>
        </p:blipFill>
        <p:spPr>
          <a:xfrm>
            <a:off x="2725175" y="-41142"/>
            <a:ext cx="8669887" cy="6718853"/>
          </a:xfrm>
          <a:prstGeom prst="rect">
            <a:avLst/>
          </a:prstGeom>
        </p:spPr>
      </p:pic>
    </p:spTree>
    <p:extLst>
      <p:ext uri="{BB962C8B-B14F-4D97-AF65-F5344CB8AC3E}">
        <p14:creationId xmlns:p14="http://schemas.microsoft.com/office/powerpoint/2010/main" val="2426309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45605-AB17-C5CC-2A1D-18033C064DC2}"/>
              </a:ext>
            </a:extLst>
          </p:cNvPr>
          <p:cNvSpPr>
            <a:spLocks noGrp="1"/>
          </p:cNvSpPr>
          <p:nvPr>
            <p:ph type="ctrTitle"/>
          </p:nvPr>
        </p:nvSpPr>
        <p:spPr>
          <a:xfrm>
            <a:off x="142461" y="220046"/>
            <a:ext cx="2905540" cy="1489485"/>
          </a:xfrm>
        </p:spPr>
        <p:txBody>
          <a:bodyPr/>
          <a:lstStyle/>
          <a:p>
            <a:r>
              <a:rPr lang="en-US" dirty="0"/>
              <a:t>Future Biomarkers</a:t>
            </a:r>
          </a:p>
        </p:txBody>
      </p:sp>
      <p:pic>
        <p:nvPicPr>
          <p:cNvPr id="4" name="Picture 3">
            <a:extLst>
              <a:ext uri="{FF2B5EF4-FFF2-40B4-BE49-F238E27FC236}">
                <a16:creationId xmlns:a16="http://schemas.microsoft.com/office/drawing/2014/main" id="{27C46AE6-E35A-D7C8-1FE6-51FCDB52E0EC}"/>
              </a:ext>
            </a:extLst>
          </p:cNvPr>
          <p:cNvPicPr>
            <a:picLocks noChangeAspect="1"/>
          </p:cNvPicPr>
          <p:nvPr/>
        </p:nvPicPr>
        <p:blipFill>
          <a:blip r:embed="rId2"/>
          <a:srcRect t="57081"/>
          <a:stretch>
            <a:fillRect/>
          </a:stretch>
        </p:blipFill>
        <p:spPr>
          <a:xfrm>
            <a:off x="2174521" y="472380"/>
            <a:ext cx="8894167" cy="5120038"/>
          </a:xfrm>
          <a:prstGeom prst="rect">
            <a:avLst/>
          </a:prstGeom>
        </p:spPr>
      </p:pic>
    </p:spTree>
    <p:extLst>
      <p:ext uri="{BB962C8B-B14F-4D97-AF65-F5344CB8AC3E}">
        <p14:creationId xmlns:p14="http://schemas.microsoft.com/office/powerpoint/2010/main" val="2777386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388AD75-6DA0-1D7A-8D70-9F6AFC6FBB4A}"/>
              </a:ext>
            </a:extLst>
          </p:cNvPr>
          <p:cNvGraphicFramePr>
            <a:graphicFrameLocks noGrp="1"/>
          </p:cNvGraphicFramePr>
          <p:nvPr>
            <p:extLst>
              <p:ext uri="{D42A27DB-BD31-4B8C-83A1-F6EECF244321}">
                <p14:modId xmlns:p14="http://schemas.microsoft.com/office/powerpoint/2010/main" val="257017776"/>
              </p:ext>
            </p:extLst>
          </p:nvPr>
        </p:nvGraphicFramePr>
        <p:xfrm>
          <a:off x="3949148" y="6178"/>
          <a:ext cx="8030817" cy="6689012"/>
        </p:xfrm>
        <a:graphic>
          <a:graphicData uri="http://schemas.openxmlformats.org/drawingml/2006/table">
            <a:tbl>
              <a:tblPr bandRow="1">
                <a:tableStyleId>{8EC20E35-A176-4012-BC5E-935CFFF8708E}</a:tableStyleId>
              </a:tblPr>
              <a:tblGrid>
                <a:gridCol w="2676939">
                  <a:extLst>
                    <a:ext uri="{9D8B030D-6E8A-4147-A177-3AD203B41FA5}">
                      <a16:colId xmlns:a16="http://schemas.microsoft.com/office/drawing/2014/main" val="248769029"/>
                    </a:ext>
                  </a:extLst>
                </a:gridCol>
                <a:gridCol w="2676939">
                  <a:extLst>
                    <a:ext uri="{9D8B030D-6E8A-4147-A177-3AD203B41FA5}">
                      <a16:colId xmlns:a16="http://schemas.microsoft.com/office/drawing/2014/main" val="1923702121"/>
                    </a:ext>
                  </a:extLst>
                </a:gridCol>
                <a:gridCol w="2676939">
                  <a:extLst>
                    <a:ext uri="{9D8B030D-6E8A-4147-A177-3AD203B41FA5}">
                      <a16:colId xmlns:a16="http://schemas.microsoft.com/office/drawing/2014/main" val="3298637549"/>
                    </a:ext>
                  </a:extLst>
                </a:gridCol>
              </a:tblGrid>
              <a:tr h="207280">
                <a:tc>
                  <a:txBody>
                    <a:bodyPr/>
                    <a:lstStyle/>
                    <a:p>
                      <a:pPr algn="l">
                        <a:buNone/>
                      </a:pPr>
                      <a:r>
                        <a:rPr lang="en-US" sz="1100">
                          <a:effectLst/>
                        </a:rPr>
                        <a:t>Biomarker Assay</a:t>
                      </a:r>
                    </a:p>
                  </a:txBody>
                  <a:tcPr marL="20820" marR="20820" marT="10410" marB="10410">
                    <a:solidFill>
                      <a:srgbClr val="FFFF00"/>
                    </a:solidFill>
                  </a:tcPr>
                </a:tc>
                <a:tc>
                  <a:txBody>
                    <a:bodyPr/>
                    <a:lstStyle/>
                    <a:p>
                      <a:pPr algn="l">
                        <a:buNone/>
                      </a:pPr>
                      <a:r>
                        <a:rPr lang="en-US" sz="1100">
                          <a:effectLst/>
                        </a:rPr>
                        <a:t>Purpose</a:t>
                      </a:r>
                    </a:p>
                  </a:txBody>
                  <a:tcPr marL="20820" marR="20820" marT="10410" marB="10410">
                    <a:solidFill>
                      <a:srgbClr val="FFFF00"/>
                    </a:solidFill>
                  </a:tcPr>
                </a:tc>
                <a:tc>
                  <a:txBody>
                    <a:bodyPr/>
                    <a:lstStyle/>
                    <a:p>
                      <a:pPr algn="l">
                        <a:buNone/>
                      </a:pPr>
                      <a:r>
                        <a:rPr lang="en-US" sz="1100" dirty="0">
                          <a:effectLst/>
                        </a:rPr>
                        <a:t>EDRN PI— CLIA Laboratory</a:t>
                      </a:r>
                    </a:p>
                  </a:txBody>
                  <a:tcPr marL="20820" marR="20820" marT="10410" marB="10410">
                    <a:solidFill>
                      <a:srgbClr val="FFFF00"/>
                    </a:solidFill>
                  </a:tcPr>
                </a:tc>
                <a:extLst>
                  <a:ext uri="{0D108BD9-81ED-4DB2-BD59-A6C34878D82A}">
                    <a16:rowId xmlns:a16="http://schemas.microsoft.com/office/drawing/2014/main" val="903152082"/>
                  </a:ext>
                </a:extLst>
              </a:tr>
              <a:tr h="207280">
                <a:tc>
                  <a:txBody>
                    <a:bodyPr/>
                    <a:lstStyle/>
                    <a:p>
                      <a:pPr>
                        <a:buNone/>
                      </a:pPr>
                      <a:r>
                        <a:rPr lang="en-US" sz="1100" dirty="0" err="1">
                          <a:effectLst/>
                        </a:rPr>
                        <a:t>MyProstateScore</a:t>
                      </a:r>
                      <a:r>
                        <a:rPr lang="en-US" sz="1100" dirty="0">
                          <a:effectLst/>
                        </a:rPr>
                        <a:t> 2.0</a:t>
                      </a:r>
                    </a:p>
                  </a:txBody>
                  <a:tcPr marL="20820" marR="20820" marT="10410" marB="10410"/>
                </a:tc>
                <a:tc>
                  <a:txBody>
                    <a:bodyPr/>
                    <a:lstStyle/>
                    <a:p>
                      <a:pPr>
                        <a:buNone/>
                      </a:pPr>
                      <a:r>
                        <a:rPr lang="en-US" sz="1100">
                          <a:effectLst/>
                        </a:rPr>
                        <a:t>Detection of prostate cancer</a:t>
                      </a:r>
                    </a:p>
                  </a:txBody>
                  <a:tcPr marL="20820" marR="20820" marT="10410" marB="10410"/>
                </a:tc>
                <a:tc>
                  <a:txBody>
                    <a:bodyPr/>
                    <a:lstStyle/>
                    <a:p>
                      <a:pPr>
                        <a:buNone/>
                      </a:pPr>
                      <a:r>
                        <a:rPr lang="en-US" sz="1100">
                          <a:effectLst/>
                        </a:rPr>
                        <a:t>Arul Chinnaiyan, M.D., Ph.D. — Lynx Dx</a:t>
                      </a:r>
                    </a:p>
                  </a:txBody>
                  <a:tcPr marL="20820" marR="20820" marT="10410" marB="10410"/>
                </a:tc>
                <a:extLst>
                  <a:ext uri="{0D108BD9-81ED-4DB2-BD59-A6C34878D82A}">
                    <a16:rowId xmlns:a16="http://schemas.microsoft.com/office/drawing/2014/main" val="442809245"/>
                  </a:ext>
                </a:extLst>
              </a:tr>
              <a:tr h="473780">
                <a:tc>
                  <a:txBody>
                    <a:bodyPr/>
                    <a:lstStyle/>
                    <a:p>
                      <a:pPr>
                        <a:buNone/>
                      </a:pPr>
                      <a:r>
                        <a:rPr lang="en-US" sz="1100" dirty="0">
                          <a:effectLst/>
                        </a:rPr>
                        <a:t>APOA2-iTQ® (analysis of two APOA2 isoforms, APOA2-AT and APOA2-TQ)</a:t>
                      </a:r>
                    </a:p>
                  </a:txBody>
                  <a:tcPr marL="20820" marR="20820" marT="10410" marB="10410"/>
                </a:tc>
                <a:tc>
                  <a:txBody>
                    <a:bodyPr/>
                    <a:lstStyle/>
                    <a:p>
                      <a:pPr>
                        <a:buNone/>
                      </a:pPr>
                      <a:r>
                        <a:rPr lang="en-US" sz="1100" dirty="0">
                          <a:effectLst/>
                        </a:rPr>
                        <a:t>Detection of pancreatic diseases associated with exocrine function disorder</a:t>
                      </a:r>
                    </a:p>
                  </a:txBody>
                  <a:tcPr marL="20820" marR="20820" marT="10410" marB="10410"/>
                </a:tc>
                <a:tc>
                  <a:txBody>
                    <a:bodyPr/>
                    <a:lstStyle/>
                    <a:p>
                      <a:pPr>
                        <a:buNone/>
                      </a:pPr>
                      <a:r>
                        <a:rPr lang="en-US" sz="1100">
                          <a:effectLst/>
                        </a:rPr>
                        <a:t>Giman Jung, Ph.D. — Toray International America, Inc.</a:t>
                      </a:r>
                    </a:p>
                  </a:txBody>
                  <a:tcPr marL="20820" marR="20820" marT="10410" marB="10410"/>
                </a:tc>
                <a:extLst>
                  <a:ext uri="{0D108BD9-81ED-4DB2-BD59-A6C34878D82A}">
                    <a16:rowId xmlns:a16="http://schemas.microsoft.com/office/drawing/2014/main" val="4044841478"/>
                  </a:ext>
                </a:extLst>
              </a:tr>
              <a:tr h="296113">
                <a:tc>
                  <a:txBody>
                    <a:bodyPr/>
                    <a:lstStyle/>
                    <a:p>
                      <a:pPr>
                        <a:buNone/>
                      </a:pPr>
                      <a:r>
                        <a:rPr lang="en-US" sz="1100" dirty="0" err="1">
                          <a:effectLst/>
                        </a:rPr>
                        <a:t>LungLB</a:t>
                      </a:r>
                      <a:endParaRPr lang="en-US" sz="1100" dirty="0">
                        <a:effectLst/>
                      </a:endParaRPr>
                    </a:p>
                  </a:txBody>
                  <a:tcPr marL="20820" marR="20820" marT="10410" marB="10410"/>
                </a:tc>
                <a:tc>
                  <a:txBody>
                    <a:bodyPr/>
                    <a:lstStyle/>
                    <a:p>
                      <a:pPr>
                        <a:buNone/>
                      </a:pPr>
                      <a:r>
                        <a:rPr lang="en-US" sz="1100">
                          <a:effectLst/>
                        </a:rPr>
                        <a:t>Blood test validated to detect lung cancer from indeterminate lung nodules</a:t>
                      </a:r>
                    </a:p>
                  </a:txBody>
                  <a:tcPr marL="20820" marR="20820" marT="10410" marB="10410"/>
                </a:tc>
                <a:tc>
                  <a:txBody>
                    <a:bodyPr/>
                    <a:lstStyle/>
                    <a:p>
                      <a:pPr>
                        <a:buNone/>
                      </a:pPr>
                      <a:r>
                        <a:rPr lang="en-US" sz="1100">
                          <a:effectLst/>
                        </a:rPr>
                        <a:t>Paul Pagano, Ph.D. — LungLife AI</a:t>
                      </a:r>
                    </a:p>
                  </a:txBody>
                  <a:tcPr marL="20820" marR="20820" marT="10410" marB="10410"/>
                </a:tc>
                <a:extLst>
                  <a:ext uri="{0D108BD9-81ED-4DB2-BD59-A6C34878D82A}">
                    <a16:rowId xmlns:a16="http://schemas.microsoft.com/office/drawing/2014/main" val="3445488202"/>
                  </a:ext>
                </a:extLst>
              </a:tr>
              <a:tr h="296113">
                <a:tc>
                  <a:txBody>
                    <a:bodyPr/>
                    <a:lstStyle/>
                    <a:p>
                      <a:pPr>
                        <a:buNone/>
                      </a:pPr>
                      <a:r>
                        <a:rPr lang="en-US" sz="1100" dirty="0" err="1">
                          <a:effectLst/>
                        </a:rPr>
                        <a:t>MiCheck</a:t>
                      </a:r>
                      <a:r>
                        <a:rPr lang="en-US" sz="1100" dirty="0">
                          <a:effectLst/>
                        </a:rPr>
                        <a:t> (Glypican-1 protein and related signaling molecules)</a:t>
                      </a:r>
                    </a:p>
                  </a:txBody>
                  <a:tcPr marL="20820" marR="20820" marT="10410" marB="10410"/>
                </a:tc>
                <a:tc>
                  <a:txBody>
                    <a:bodyPr/>
                    <a:lstStyle/>
                    <a:p>
                      <a:pPr>
                        <a:buNone/>
                      </a:pPr>
                      <a:r>
                        <a:rPr lang="en-US" sz="1100">
                          <a:effectLst/>
                        </a:rPr>
                        <a:t>Differentiate aggressive prostate cancer from non-aggressive cancer and no cancer</a:t>
                      </a:r>
                    </a:p>
                  </a:txBody>
                  <a:tcPr marL="20820" marR="20820" marT="10410" marB="10410"/>
                </a:tc>
                <a:tc>
                  <a:txBody>
                    <a:bodyPr/>
                    <a:lstStyle/>
                    <a:p>
                      <a:pPr>
                        <a:buNone/>
                      </a:pPr>
                      <a:r>
                        <a:rPr lang="en-US" sz="1100" u="none" strike="noStrike">
                          <a:effectLst/>
                        </a:rPr>
                        <a:t>Daniel Chan</a:t>
                      </a:r>
                      <a:r>
                        <a:rPr lang="en-US" sz="1100">
                          <a:effectLst/>
                        </a:rPr>
                        <a:t>, Ph.D. —</a:t>
                      </a:r>
                      <a:br>
                        <a:rPr lang="en-US" sz="1100">
                          <a:effectLst/>
                        </a:rPr>
                      </a:br>
                      <a:r>
                        <a:rPr lang="en-US" sz="1100">
                          <a:effectLst/>
                        </a:rPr>
                        <a:t>Minomic, Inc</a:t>
                      </a:r>
                    </a:p>
                  </a:txBody>
                  <a:tcPr marL="20820" marR="20820" marT="10410" marB="10410"/>
                </a:tc>
                <a:extLst>
                  <a:ext uri="{0D108BD9-81ED-4DB2-BD59-A6C34878D82A}">
                    <a16:rowId xmlns:a16="http://schemas.microsoft.com/office/drawing/2014/main" val="3893724647"/>
                  </a:ext>
                </a:extLst>
              </a:tr>
              <a:tr h="207280">
                <a:tc>
                  <a:txBody>
                    <a:bodyPr/>
                    <a:lstStyle/>
                    <a:p>
                      <a:pPr>
                        <a:buNone/>
                      </a:pPr>
                      <a:r>
                        <a:rPr lang="en-US" sz="1100" dirty="0" err="1">
                          <a:effectLst/>
                        </a:rPr>
                        <a:t>Videssa</a:t>
                      </a:r>
                      <a:r>
                        <a:rPr lang="en-US" sz="1100" dirty="0">
                          <a:effectLst/>
                        </a:rPr>
                        <a:t> (a multi-protein biomarker blood test)</a:t>
                      </a:r>
                    </a:p>
                  </a:txBody>
                  <a:tcPr marL="20820" marR="20820" marT="10410" marB="10410"/>
                </a:tc>
                <a:tc>
                  <a:txBody>
                    <a:bodyPr/>
                    <a:lstStyle/>
                    <a:p>
                      <a:pPr>
                        <a:buNone/>
                      </a:pPr>
                      <a:r>
                        <a:rPr lang="en-US" sz="1100" dirty="0">
                          <a:effectLst/>
                        </a:rPr>
                        <a:t>Distinguish benign from malignant breast lesions</a:t>
                      </a:r>
                    </a:p>
                  </a:txBody>
                  <a:tcPr marL="20820" marR="20820" marT="10410" marB="10410"/>
                </a:tc>
                <a:tc>
                  <a:txBody>
                    <a:bodyPr/>
                    <a:lstStyle/>
                    <a:p>
                      <a:pPr>
                        <a:buNone/>
                      </a:pPr>
                      <a:r>
                        <a:rPr lang="en-US" sz="1100" u="none" strike="noStrike">
                          <a:effectLst/>
                        </a:rPr>
                        <a:t>Joshua LaBaer</a:t>
                      </a:r>
                      <a:r>
                        <a:rPr lang="en-US" sz="1100">
                          <a:effectLst/>
                        </a:rPr>
                        <a:t>, M.D., and </a:t>
                      </a:r>
                      <a:r>
                        <a:rPr lang="en-US" sz="1100" u="none" strike="noStrike">
                          <a:effectLst/>
                        </a:rPr>
                        <a:t>Karen Anderson</a:t>
                      </a:r>
                      <a:r>
                        <a:rPr lang="en-US" sz="1100">
                          <a:effectLst/>
                        </a:rPr>
                        <a:t>, M.D. — Provista</a:t>
                      </a:r>
                    </a:p>
                  </a:txBody>
                  <a:tcPr marL="20820" marR="20820" marT="10410" marB="10410"/>
                </a:tc>
                <a:extLst>
                  <a:ext uri="{0D108BD9-81ED-4DB2-BD59-A6C34878D82A}">
                    <a16:rowId xmlns:a16="http://schemas.microsoft.com/office/drawing/2014/main" val="1870858334"/>
                  </a:ext>
                </a:extLst>
              </a:tr>
              <a:tr h="296113">
                <a:tc>
                  <a:txBody>
                    <a:bodyPr/>
                    <a:lstStyle/>
                    <a:p>
                      <a:pPr>
                        <a:buNone/>
                      </a:pPr>
                      <a:r>
                        <a:rPr lang="en-US" sz="1100">
                          <a:effectLst/>
                        </a:rPr>
                        <a:t>DetermaVu</a:t>
                      </a:r>
                    </a:p>
                  </a:txBody>
                  <a:tcPr marL="20820" marR="20820" marT="10410" marB="10410"/>
                </a:tc>
                <a:tc>
                  <a:txBody>
                    <a:bodyPr/>
                    <a:lstStyle/>
                    <a:p>
                      <a:pPr>
                        <a:buNone/>
                      </a:pPr>
                      <a:r>
                        <a:rPr lang="en-US" sz="1100" dirty="0">
                          <a:effectLst/>
                        </a:rPr>
                        <a:t>Liquid biopsy test intended to facilitate clinical decision making in lung cancer</a:t>
                      </a:r>
                    </a:p>
                  </a:txBody>
                  <a:tcPr marL="20820" marR="20820" marT="10410" marB="10410"/>
                </a:tc>
                <a:tc>
                  <a:txBody>
                    <a:bodyPr/>
                    <a:lstStyle/>
                    <a:p>
                      <a:pPr>
                        <a:buNone/>
                      </a:pPr>
                      <a:r>
                        <a:rPr lang="en-US" sz="1100" u="none" strike="noStrike">
                          <a:effectLst/>
                        </a:rPr>
                        <a:t>Louise Showe</a:t>
                      </a:r>
                      <a:r>
                        <a:rPr lang="en-US" sz="1100">
                          <a:effectLst/>
                        </a:rPr>
                        <a:t>, Ph.D. —</a:t>
                      </a:r>
                      <a:br>
                        <a:rPr lang="en-US" sz="1100">
                          <a:effectLst/>
                        </a:rPr>
                      </a:br>
                      <a:r>
                        <a:rPr lang="en-US" sz="1100">
                          <a:effectLst/>
                        </a:rPr>
                        <a:t>OncoCyte</a:t>
                      </a:r>
                    </a:p>
                  </a:txBody>
                  <a:tcPr marL="20820" marR="20820" marT="10410" marB="10410"/>
                </a:tc>
                <a:extLst>
                  <a:ext uri="{0D108BD9-81ED-4DB2-BD59-A6C34878D82A}">
                    <a16:rowId xmlns:a16="http://schemas.microsoft.com/office/drawing/2014/main" val="2155778177"/>
                  </a:ext>
                </a:extLst>
              </a:tr>
              <a:tr h="207280">
                <a:tc>
                  <a:txBody>
                    <a:bodyPr/>
                    <a:lstStyle/>
                    <a:p>
                      <a:pPr>
                        <a:buNone/>
                      </a:pPr>
                      <a:r>
                        <a:rPr lang="en-US" sz="1100" dirty="0" err="1">
                          <a:effectLst/>
                        </a:rPr>
                        <a:t>Percepta</a:t>
                      </a:r>
                      <a:endParaRPr lang="en-US" sz="1100" dirty="0">
                        <a:effectLst/>
                      </a:endParaRPr>
                    </a:p>
                  </a:txBody>
                  <a:tcPr marL="20820" marR="20820" marT="10410" marB="10410"/>
                </a:tc>
                <a:tc>
                  <a:txBody>
                    <a:bodyPr/>
                    <a:lstStyle/>
                    <a:p>
                      <a:pPr>
                        <a:buNone/>
                      </a:pPr>
                      <a:r>
                        <a:rPr lang="en-US" sz="1100" dirty="0">
                          <a:effectLst/>
                        </a:rPr>
                        <a:t>(23-gene expression panel) Detection of lung cancer</a:t>
                      </a:r>
                    </a:p>
                  </a:txBody>
                  <a:tcPr marL="20820" marR="20820" marT="10410" marB="10410"/>
                </a:tc>
                <a:tc>
                  <a:txBody>
                    <a:bodyPr/>
                    <a:lstStyle/>
                    <a:p>
                      <a:pPr>
                        <a:buNone/>
                      </a:pPr>
                      <a:r>
                        <a:rPr lang="en-US" sz="1100" u="none" strike="noStrike">
                          <a:effectLst/>
                        </a:rPr>
                        <a:t>Avrum Spira</a:t>
                      </a:r>
                      <a:r>
                        <a:rPr lang="en-US" sz="1100">
                          <a:effectLst/>
                        </a:rPr>
                        <a:t>, M.D. — Veracyte Inc.</a:t>
                      </a:r>
                    </a:p>
                  </a:txBody>
                  <a:tcPr marL="20820" marR="20820" marT="10410" marB="10410"/>
                </a:tc>
                <a:extLst>
                  <a:ext uri="{0D108BD9-81ED-4DB2-BD59-A6C34878D82A}">
                    <a16:rowId xmlns:a16="http://schemas.microsoft.com/office/drawing/2014/main" val="201374973"/>
                  </a:ext>
                </a:extLst>
              </a:tr>
              <a:tr h="207280">
                <a:tc>
                  <a:txBody>
                    <a:bodyPr/>
                    <a:lstStyle/>
                    <a:p>
                      <a:pPr>
                        <a:buNone/>
                      </a:pPr>
                      <a:r>
                        <a:rPr lang="en-US" sz="1100" u="none" strike="noStrike" dirty="0">
                          <a:solidFill>
                            <a:srgbClr val="00527D"/>
                          </a:solidFill>
                          <a:effectLst/>
                          <a:hlinkClick r:id="rId2"/>
                        </a:rPr>
                        <a:t>Esoguard</a:t>
                      </a:r>
                      <a:r>
                        <a:rPr lang="en-US" sz="1100" dirty="0">
                          <a:effectLst/>
                        </a:rPr>
                        <a:t> (methylated vimentin &amp; cyclin A1)</a:t>
                      </a:r>
                    </a:p>
                  </a:txBody>
                  <a:tcPr marL="20820" marR="20820" marT="10410" marB="10410"/>
                </a:tc>
                <a:tc>
                  <a:txBody>
                    <a:bodyPr/>
                    <a:lstStyle/>
                    <a:p>
                      <a:pPr>
                        <a:buNone/>
                      </a:pPr>
                      <a:r>
                        <a:rPr lang="en-US" sz="1100" dirty="0">
                          <a:effectLst/>
                        </a:rPr>
                        <a:t>Detection of Barrett’s esophagus</a:t>
                      </a:r>
                    </a:p>
                  </a:txBody>
                  <a:tcPr marL="20820" marR="20820" marT="10410" marB="10410"/>
                </a:tc>
                <a:tc>
                  <a:txBody>
                    <a:bodyPr/>
                    <a:lstStyle/>
                    <a:p>
                      <a:pPr>
                        <a:buNone/>
                      </a:pPr>
                      <a:r>
                        <a:rPr lang="en-US" sz="1100" u="none" strike="noStrike">
                          <a:effectLst/>
                        </a:rPr>
                        <a:t>Sandford Markowitz</a:t>
                      </a:r>
                      <a:r>
                        <a:rPr lang="en-US" sz="1100">
                          <a:effectLst/>
                        </a:rPr>
                        <a:t>, M.D. — PAVmed</a:t>
                      </a:r>
                    </a:p>
                  </a:txBody>
                  <a:tcPr marL="20820" marR="20820" marT="10410" marB="10410"/>
                </a:tc>
                <a:extLst>
                  <a:ext uri="{0D108BD9-81ED-4DB2-BD59-A6C34878D82A}">
                    <a16:rowId xmlns:a16="http://schemas.microsoft.com/office/drawing/2014/main" val="64486190"/>
                  </a:ext>
                </a:extLst>
              </a:tr>
              <a:tr h="384946">
                <a:tc>
                  <a:txBody>
                    <a:bodyPr/>
                    <a:lstStyle/>
                    <a:p>
                      <a:pPr>
                        <a:buNone/>
                      </a:pPr>
                      <a:r>
                        <a:rPr lang="en-US" sz="1100" dirty="0">
                          <a:effectLst/>
                        </a:rPr>
                        <a:t>Decipher Prostate Cancer Classifier Test (</a:t>
                      </a:r>
                      <a:r>
                        <a:rPr lang="en-US" sz="1100" u="none" strike="noStrike" dirty="0">
                          <a:solidFill>
                            <a:srgbClr val="00527D"/>
                          </a:solidFill>
                          <a:effectLst/>
                          <a:hlinkClick r:id="rId3"/>
                        </a:rPr>
                        <a:t>SChLAP1</a:t>
                      </a:r>
                      <a:r>
                        <a:rPr lang="en-US" sz="1100" dirty="0">
                          <a:effectLst/>
                        </a:rPr>
                        <a:t> and other </a:t>
                      </a:r>
                      <a:r>
                        <a:rPr lang="en-US" sz="1100" dirty="0" err="1">
                          <a:effectLst/>
                        </a:rPr>
                        <a:t>lncRNAs</a:t>
                      </a:r>
                      <a:r>
                        <a:rPr lang="en-US" sz="1100" dirty="0">
                          <a:effectLst/>
                        </a:rPr>
                        <a:t>)</a:t>
                      </a:r>
                    </a:p>
                  </a:txBody>
                  <a:tcPr marL="20820" marR="20820" marT="10410" marB="10410"/>
                </a:tc>
                <a:tc>
                  <a:txBody>
                    <a:bodyPr/>
                    <a:lstStyle/>
                    <a:p>
                      <a:pPr>
                        <a:buNone/>
                      </a:pPr>
                      <a:r>
                        <a:rPr lang="en-US" sz="1100" dirty="0">
                          <a:effectLst/>
                        </a:rPr>
                        <a:t>Determination of prostate cancer aggressiveness</a:t>
                      </a:r>
                    </a:p>
                  </a:txBody>
                  <a:tcPr marL="20820" marR="20820" marT="10410" marB="10410"/>
                </a:tc>
                <a:tc>
                  <a:txBody>
                    <a:bodyPr/>
                    <a:lstStyle/>
                    <a:p>
                      <a:pPr>
                        <a:buNone/>
                      </a:pPr>
                      <a:r>
                        <a:rPr lang="en-US" sz="1100" u="none" strike="noStrike" dirty="0">
                          <a:effectLst/>
                        </a:rPr>
                        <a:t>Arul Chinnaiyan</a:t>
                      </a:r>
                      <a:r>
                        <a:rPr lang="en-US" sz="1100" dirty="0">
                          <a:effectLst/>
                        </a:rPr>
                        <a:t>, M.D., Ph.D. — </a:t>
                      </a:r>
                      <a:r>
                        <a:rPr lang="en-US" sz="1100" dirty="0" err="1">
                          <a:effectLst/>
                        </a:rPr>
                        <a:t>GenomeDx</a:t>
                      </a:r>
                      <a:endParaRPr lang="en-US" sz="1100" dirty="0">
                        <a:effectLst/>
                      </a:endParaRPr>
                    </a:p>
                  </a:txBody>
                  <a:tcPr marL="20820" marR="20820" marT="10410" marB="10410"/>
                </a:tc>
                <a:extLst>
                  <a:ext uri="{0D108BD9-81ED-4DB2-BD59-A6C34878D82A}">
                    <a16:rowId xmlns:a16="http://schemas.microsoft.com/office/drawing/2014/main" val="3581620410"/>
                  </a:ext>
                </a:extLst>
              </a:tr>
              <a:tr h="207280">
                <a:tc>
                  <a:txBody>
                    <a:bodyPr/>
                    <a:lstStyle/>
                    <a:p>
                      <a:pPr>
                        <a:buNone/>
                      </a:pPr>
                      <a:r>
                        <a:rPr lang="en-US" sz="1100">
                          <a:effectLst/>
                        </a:rPr>
                        <a:t>Protein panel (</a:t>
                      </a:r>
                      <a:r>
                        <a:rPr lang="en-US" sz="1100" u="none" strike="noStrike">
                          <a:solidFill>
                            <a:srgbClr val="00527D"/>
                          </a:solidFill>
                          <a:effectLst/>
                          <a:hlinkClick r:id="rId4"/>
                        </a:rPr>
                        <a:t>TIMP1</a:t>
                      </a:r>
                      <a:r>
                        <a:rPr lang="en-US" sz="1100">
                          <a:effectLst/>
                        </a:rPr>
                        <a:t>, </a:t>
                      </a:r>
                      <a:r>
                        <a:rPr lang="en-US" sz="1100" u="none" strike="noStrike">
                          <a:solidFill>
                            <a:srgbClr val="00527D"/>
                          </a:solidFill>
                          <a:effectLst/>
                          <a:hlinkClick r:id="rId5"/>
                        </a:rPr>
                        <a:t>LRG1</a:t>
                      </a:r>
                      <a:r>
                        <a:rPr lang="en-US" sz="1100">
                          <a:effectLst/>
                        </a:rPr>
                        <a:t>, and </a:t>
                      </a:r>
                      <a:r>
                        <a:rPr lang="en-US" sz="1100" u="none" strike="noStrike">
                          <a:solidFill>
                            <a:srgbClr val="00527D"/>
                          </a:solidFill>
                          <a:effectLst/>
                          <a:hlinkClick r:id="rId6"/>
                        </a:rPr>
                        <a:t>CA19-9</a:t>
                      </a:r>
                      <a:r>
                        <a:rPr lang="en-US" sz="1100">
                          <a:effectLst/>
                        </a:rPr>
                        <a:t>)</a:t>
                      </a:r>
                    </a:p>
                  </a:txBody>
                  <a:tcPr marL="20820" marR="20820" marT="10410" marB="10410"/>
                </a:tc>
                <a:tc>
                  <a:txBody>
                    <a:bodyPr/>
                    <a:lstStyle/>
                    <a:p>
                      <a:pPr>
                        <a:buNone/>
                      </a:pPr>
                      <a:r>
                        <a:rPr lang="en-US" sz="1100" dirty="0">
                          <a:effectLst/>
                        </a:rPr>
                        <a:t>Detection of pancreatic cancer</a:t>
                      </a:r>
                    </a:p>
                  </a:txBody>
                  <a:tcPr marL="20820" marR="20820" marT="10410" marB="10410"/>
                </a:tc>
                <a:tc>
                  <a:txBody>
                    <a:bodyPr/>
                    <a:lstStyle/>
                    <a:p>
                      <a:pPr>
                        <a:buNone/>
                      </a:pPr>
                      <a:r>
                        <a:rPr lang="en-US" sz="1100" u="none" strike="noStrike">
                          <a:effectLst/>
                        </a:rPr>
                        <a:t>Samir Hanash</a:t>
                      </a:r>
                      <a:r>
                        <a:rPr lang="en-US" sz="1100">
                          <a:effectLst/>
                        </a:rPr>
                        <a:t> M.D., Ph.D. — Cosmos Wisdom</a:t>
                      </a:r>
                    </a:p>
                  </a:txBody>
                  <a:tcPr marL="20820" marR="20820" marT="10410" marB="10410"/>
                </a:tc>
                <a:extLst>
                  <a:ext uri="{0D108BD9-81ED-4DB2-BD59-A6C34878D82A}">
                    <a16:rowId xmlns:a16="http://schemas.microsoft.com/office/drawing/2014/main" val="3332261644"/>
                  </a:ext>
                </a:extLst>
              </a:tr>
              <a:tr h="384946">
                <a:tc>
                  <a:txBody>
                    <a:bodyPr/>
                    <a:lstStyle/>
                    <a:p>
                      <a:pPr>
                        <a:buNone/>
                      </a:pPr>
                      <a:r>
                        <a:rPr lang="en-US" sz="1100" dirty="0">
                          <a:effectLst/>
                        </a:rPr>
                        <a:t>Mucin panel (</a:t>
                      </a:r>
                      <a:r>
                        <a:rPr lang="en-US" sz="1100" u="none" strike="noStrike" dirty="0">
                          <a:solidFill>
                            <a:srgbClr val="00527D"/>
                          </a:solidFill>
                          <a:effectLst/>
                          <a:hlinkClick r:id="rId7"/>
                        </a:rPr>
                        <a:t>MUC4</a:t>
                      </a:r>
                      <a:r>
                        <a:rPr lang="en-US" sz="1100" dirty="0">
                          <a:effectLst/>
                        </a:rPr>
                        <a:t>, </a:t>
                      </a:r>
                      <a:r>
                        <a:rPr lang="en-US" sz="1100" u="none" strike="noStrike" dirty="0">
                          <a:solidFill>
                            <a:srgbClr val="00527D"/>
                          </a:solidFill>
                          <a:effectLst/>
                          <a:hlinkClick r:id="rId8"/>
                        </a:rPr>
                        <a:t>MUC5AC</a:t>
                      </a:r>
                      <a:r>
                        <a:rPr lang="en-US" sz="1100" dirty="0">
                          <a:effectLst/>
                        </a:rPr>
                        <a:t>, </a:t>
                      </a:r>
                      <a:r>
                        <a:rPr lang="en-US" sz="1100" u="none" strike="noStrike" dirty="0">
                          <a:solidFill>
                            <a:srgbClr val="00527D"/>
                          </a:solidFill>
                          <a:effectLst/>
                          <a:hlinkClick r:id="rId9"/>
                        </a:rPr>
                        <a:t>MUC16</a:t>
                      </a:r>
                      <a:r>
                        <a:rPr lang="en-US" sz="1100" dirty="0">
                          <a:effectLst/>
                        </a:rPr>
                        <a:t> and MUC17)</a:t>
                      </a:r>
                    </a:p>
                  </a:txBody>
                  <a:tcPr marL="20820" marR="20820" marT="10410" marB="10410"/>
                </a:tc>
                <a:tc>
                  <a:txBody>
                    <a:bodyPr/>
                    <a:lstStyle/>
                    <a:p>
                      <a:pPr>
                        <a:buNone/>
                      </a:pPr>
                      <a:r>
                        <a:rPr lang="en-US" sz="1100" dirty="0">
                          <a:effectLst/>
                        </a:rPr>
                        <a:t>Detection of pancreatic cancer</a:t>
                      </a:r>
                    </a:p>
                  </a:txBody>
                  <a:tcPr marL="20820" marR="20820" marT="10410" marB="10410"/>
                </a:tc>
                <a:tc>
                  <a:txBody>
                    <a:bodyPr/>
                    <a:lstStyle/>
                    <a:p>
                      <a:pPr>
                        <a:buNone/>
                      </a:pPr>
                      <a:r>
                        <a:rPr lang="en-US" sz="1100" u="none" strike="noStrike">
                          <a:effectLst/>
                        </a:rPr>
                        <a:t>Surinder Batra</a:t>
                      </a:r>
                      <a:r>
                        <a:rPr lang="en-US" sz="1100">
                          <a:effectLst/>
                        </a:rPr>
                        <a:t>, Ph.D. — Sanguine Diagnostic and Therapeutics</a:t>
                      </a:r>
                    </a:p>
                  </a:txBody>
                  <a:tcPr marL="20820" marR="20820" marT="10410" marB="10410"/>
                </a:tc>
                <a:extLst>
                  <a:ext uri="{0D108BD9-81ED-4DB2-BD59-A6C34878D82A}">
                    <a16:rowId xmlns:a16="http://schemas.microsoft.com/office/drawing/2014/main" val="147725185"/>
                  </a:ext>
                </a:extLst>
              </a:tr>
              <a:tr h="384946">
                <a:tc>
                  <a:txBody>
                    <a:bodyPr/>
                    <a:lstStyle/>
                    <a:p>
                      <a:pPr>
                        <a:buNone/>
                      </a:pPr>
                      <a:r>
                        <a:rPr lang="en-US" sz="1100" u="none" strike="noStrike">
                          <a:solidFill>
                            <a:srgbClr val="00527D"/>
                          </a:solidFill>
                          <a:effectLst/>
                          <a:hlinkClick r:id="rId10"/>
                        </a:rPr>
                        <a:t>MiPS</a:t>
                      </a:r>
                      <a:r>
                        <a:rPr lang="en-US" sz="1100">
                          <a:effectLst/>
                        </a:rPr>
                        <a:t> (Mi Prostate Score Urine test), Multiplex analysis of </a:t>
                      </a:r>
                      <a:r>
                        <a:rPr lang="en-US" sz="1100" u="none" strike="noStrike">
                          <a:solidFill>
                            <a:srgbClr val="00527D"/>
                          </a:solidFill>
                          <a:effectLst/>
                          <a:hlinkClick r:id="rId11"/>
                        </a:rPr>
                        <a:t>TMPRSS2:ERG</a:t>
                      </a:r>
                      <a:r>
                        <a:rPr lang="en-US" sz="1100">
                          <a:effectLst/>
                        </a:rPr>
                        <a:t> gene fusion, </a:t>
                      </a:r>
                      <a:r>
                        <a:rPr lang="en-US" sz="1100" u="none" strike="noStrike">
                          <a:solidFill>
                            <a:srgbClr val="00527D"/>
                          </a:solidFill>
                          <a:effectLst/>
                          <a:hlinkClick r:id="rId12"/>
                        </a:rPr>
                        <a:t>PCA3</a:t>
                      </a:r>
                      <a:r>
                        <a:rPr lang="en-US" sz="1100">
                          <a:effectLst/>
                        </a:rPr>
                        <a:t>, and serum PSA</a:t>
                      </a:r>
                    </a:p>
                  </a:txBody>
                  <a:tcPr marL="20820" marR="20820" marT="10410" marB="10410"/>
                </a:tc>
                <a:tc>
                  <a:txBody>
                    <a:bodyPr/>
                    <a:lstStyle/>
                    <a:p>
                      <a:pPr>
                        <a:buNone/>
                      </a:pPr>
                      <a:r>
                        <a:rPr lang="en-US" sz="1100" dirty="0">
                          <a:effectLst/>
                        </a:rPr>
                        <a:t>Detection of prostate cancer</a:t>
                      </a:r>
                    </a:p>
                  </a:txBody>
                  <a:tcPr marL="20820" marR="20820" marT="10410" marB="10410"/>
                </a:tc>
                <a:tc>
                  <a:txBody>
                    <a:bodyPr/>
                    <a:lstStyle/>
                    <a:p>
                      <a:pPr>
                        <a:buNone/>
                      </a:pPr>
                      <a:r>
                        <a:rPr lang="en-US" sz="1100" u="none" strike="noStrike">
                          <a:effectLst/>
                        </a:rPr>
                        <a:t>Arul Chinnaiyan</a:t>
                      </a:r>
                      <a:r>
                        <a:rPr lang="en-US" sz="1100">
                          <a:effectLst/>
                        </a:rPr>
                        <a:t>, M.D., Ph.D. — Gen-Probe</a:t>
                      </a:r>
                    </a:p>
                  </a:txBody>
                  <a:tcPr marL="20820" marR="20820" marT="10410" marB="10410"/>
                </a:tc>
                <a:extLst>
                  <a:ext uri="{0D108BD9-81ED-4DB2-BD59-A6C34878D82A}">
                    <a16:rowId xmlns:a16="http://schemas.microsoft.com/office/drawing/2014/main" val="363249792"/>
                  </a:ext>
                </a:extLst>
              </a:tr>
              <a:tr h="207280">
                <a:tc>
                  <a:txBody>
                    <a:bodyPr/>
                    <a:lstStyle/>
                    <a:p>
                      <a:pPr>
                        <a:buNone/>
                      </a:pPr>
                      <a:r>
                        <a:rPr lang="en-US" sz="1100">
                          <a:effectLst/>
                        </a:rPr>
                        <a:t>IHC and FISH for </a:t>
                      </a:r>
                      <a:r>
                        <a:rPr lang="en-US" sz="1100" u="none" strike="noStrike">
                          <a:solidFill>
                            <a:srgbClr val="00527D"/>
                          </a:solidFill>
                          <a:effectLst/>
                          <a:hlinkClick r:id="rId11"/>
                        </a:rPr>
                        <a:t>TMPRSS2:ERG</a:t>
                      </a:r>
                      <a:r>
                        <a:rPr lang="en-US" sz="1100">
                          <a:effectLst/>
                        </a:rPr>
                        <a:t> fusion</a:t>
                      </a:r>
                    </a:p>
                  </a:txBody>
                  <a:tcPr marL="20820" marR="20820" marT="10410" marB="10410"/>
                </a:tc>
                <a:tc>
                  <a:txBody>
                    <a:bodyPr/>
                    <a:lstStyle/>
                    <a:p>
                      <a:pPr>
                        <a:buNone/>
                      </a:pPr>
                      <a:r>
                        <a:rPr lang="en-US" sz="1100" dirty="0">
                          <a:effectLst/>
                        </a:rPr>
                        <a:t>Detection of prostate cancer</a:t>
                      </a:r>
                    </a:p>
                  </a:txBody>
                  <a:tcPr marL="20820" marR="20820" marT="10410" marB="10410"/>
                </a:tc>
                <a:tc>
                  <a:txBody>
                    <a:bodyPr/>
                    <a:lstStyle/>
                    <a:p>
                      <a:pPr>
                        <a:buNone/>
                      </a:pPr>
                      <a:r>
                        <a:rPr lang="en-US" sz="1100" u="none" strike="noStrike">
                          <a:effectLst/>
                        </a:rPr>
                        <a:t>Arul Chinnaiyan</a:t>
                      </a:r>
                      <a:r>
                        <a:rPr lang="en-US" sz="1100">
                          <a:effectLst/>
                        </a:rPr>
                        <a:t>, M.D., Ph.D. — Roche</a:t>
                      </a:r>
                    </a:p>
                  </a:txBody>
                  <a:tcPr marL="20820" marR="20820" marT="10410" marB="10410"/>
                </a:tc>
                <a:extLst>
                  <a:ext uri="{0D108BD9-81ED-4DB2-BD59-A6C34878D82A}">
                    <a16:rowId xmlns:a16="http://schemas.microsoft.com/office/drawing/2014/main" val="1453046748"/>
                  </a:ext>
                </a:extLst>
              </a:tr>
              <a:tr h="207280">
                <a:tc>
                  <a:txBody>
                    <a:bodyPr/>
                    <a:lstStyle/>
                    <a:p>
                      <a:pPr>
                        <a:buNone/>
                      </a:pPr>
                      <a:r>
                        <a:rPr lang="en-US" sz="1100" u="none" strike="noStrike">
                          <a:solidFill>
                            <a:srgbClr val="00527D"/>
                          </a:solidFill>
                          <a:effectLst/>
                          <a:hlinkClick r:id="rId13"/>
                        </a:rPr>
                        <a:t>GSTP1</a:t>
                      </a:r>
                      <a:r>
                        <a:rPr lang="en-US" sz="1100">
                          <a:effectLst/>
                        </a:rPr>
                        <a:t> methylation</a:t>
                      </a:r>
                    </a:p>
                  </a:txBody>
                  <a:tcPr marL="20820" marR="20820" marT="10410" marB="10410"/>
                </a:tc>
                <a:tc>
                  <a:txBody>
                    <a:bodyPr/>
                    <a:lstStyle/>
                    <a:p>
                      <a:pPr>
                        <a:buNone/>
                      </a:pPr>
                      <a:r>
                        <a:rPr lang="en-US" sz="1100" dirty="0">
                          <a:effectLst/>
                        </a:rPr>
                        <a:t>Decision making regarding repeat biopsies in prostate cancer</a:t>
                      </a:r>
                    </a:p>
                  </a:txBody>
                  <a:tcPr marL="20820" marR="20820" marT="10410" marB="10410"/>
                </a:tc>
                <a:tc>
                  <a:txBody>
                    <a:bodyPr/>
                    <a:lstStyle/>
                    <a:p>
                      <a:pPr>
                        <a:buNone/>
                      </a:pPr>
                      <a:r>
                        <a:rPr lang="en-US" sz="1100" u="none" strike="noStrike" dirty="0">
                          <a:effectLst/>
                        </a:rPr>
                        <a:t>David </a:t>
                      </a:r>
                      <a:r>
                        <a:rPr lang="en-US" sz="1100" u="none" strike="noStrike" dirty="0" err="1">
                          <a:effectLst/>
                        </a:rPr>
                        <a:t>Sidransky</a:t>
                      </a:r>
                      <a:r>
                        <a:rPr lang="en-US" sz="1100" dirty="0">
                          <a:effectLst/>
                        </a:rPr>
                        <a:t>, M.D. — </a:t>
                      </a:r>
                      <a:r>
                        <a:rPr lang="en-US" sz="1100" dirty="0" err="1">
                          <a:effectLst/>
                        </a:rPr>
                        <a:t>OncoMethylome</a:t>
                      </a:r>
                      <a:endParaRPr lang="en-US" sz="1100" dirty="0">
                        <a:effectLst/>
                      </a:endParaRPr>
                    </a:p>
                  </a:txBody>
                  <a:tcPr marL="20820" marR="20820" marT="10410" marB="10410"/>
                </a:tc>
                <a:extLst>
                  <a:ext uri="{0D108BD9-81ED-4DB2-BD59-A6C34878D82A}">
                    <a16:rowId xmlns:a16="http://schemas.microsoft.com/office/drawing/2014/main" val="1575992647"/>
                  </a:ext>
                </a:extLst>
              </a:tr>
              <a:tr h="296113">
                <a:tc>
                  <a:txBody>
                    <a:bodyPr/>
                    <a:lstStyle/>
                    <a:p>
                      <a:pPr>
                        <a:buNone/>
                      </a:pPr>
                      <a:r>
                        <a:rPr lang="en-US" sz="1100" u="none" strike="noStrike" dirty="0">
                          <a:solidFill>
                            <a:srgbClr val="00527D"/>
                          </a:solidFill>
                          <a:effectLst/>
                          <a:hlinkClick r:id="rId14"/>
                        </a:rPr>
                        <a:t>Mitochondrial deletion</a:t>
                      </a:r>
                      <a:endParaRPr lang="en-US" sz="1100" dirty="0">
                        <a:effectLst/>
                      </a:endParaRPr>
                    </a:p>
                  </a:txBody>
                  <a:tcPr marL="20820" marR="20820" marT="10410" marB="10410"/>
                </a:tc>
                <a:tc>
                  <a:txBody>
                    <a:bodyPr/>
                    <a:lstStyle/>
                    <a:p>
                      <a:pPr>
                        <a:buNone/>
                      </a:pPr>
                      <a:r>
                        <a:rPr lang="en-US" sz="1100">
                          <a:effectLst/>
                        </a:rPr>
                        <a:t>Detection of prostate cancer</a:t>
                      </a:r>
                    </a:p>
                  </a:txBody>
                  <a:tcPr marL="20820" marR="20820" marT="10410" marB="10410"/>
                </a:tc>
                <a:tc>
                  <a:txBody>
                    <a:bodyPr/>
                    <a:lstStyle/>
                    <a:p>
                      <a:pPr>
                        <a:buNone/>
                      </a:pPr>
                      <a:r>
                        <a:rPr lang="en-US" sz="1100" u="none" strike="noStrike" dirty="0">
                          <a:solidFill>
                            <a:srgbClr val="00527D"/>
                          </a:solidFill>
                          <a:effectLst/>
                          <a:hlinkClick r:id="rId15"/>
                        </a:rPr>
                        <a:t>National Institute of Standards and Technology</a:t>
                      </a:r>
                      <a:r>
                        <a:rPr lang="en-US" sz="1100" dirty="0">
                          <a:effectLst/>
                        </a:rPr>
                        <a:t> (NIST) — </a:t>
                      </a:r>
                      <a:r>
                        <a:rPr lang="en-US" sz="1100" dirty="0" err="1">
                          <a:effectLst/>
                        </a:rPr>
                        <a:t>Mitomics</a:t>
                      </a:r>
                      <a:endParaRPr lang="en-US" sz="1100" dirty="0">
                        <a:effectLst/>
                      </a:endParaRPr>
                    </a:p>
                  </a:txBody>
                  <a:tcPr marL="20820" marR="20820" marT="10410" marB="10410"/>
                </a:tc>
                <a:extLst>
                  <a:ext uri="{0D108BD9-81ED-4DB2-BD59-A6C34878D82A}">
                    <a16:rowId xmlns:a16="http://schemas.microsoft.com/office/drawing/2014/main" val="142403760"/>
                  </a:ext>
                </a:extLst>
              </a:tr>
              <a:tr h="207280">
                <a:tc>
                  <a:txBody>
                    <a:bodyPr/>
                    <a:lstStyle/>
                    <a:p>
                      <a:pPr>
                        <a:buNone/>
                      </a:pPr>
                      <a:r>
                        <a:rPr lang="en-US" sz="1100" u="none" strike="noStrike">
                          <a:solidFill>
                            <a:srgbClr val="00527D"/>
                          </a:solidFill>
                          <a:effectLst/>
                          <a:hlinkClick r:id="rId16"/>
                        </a:rPr>
                        <a:t>Proteomic panel</a:t>
                      </a:r>
                      <a:endParaRPr lang="en-US" sz="1100">
                        <a:effectLst/>
                      </a:endParaRPr>
                    </a:p>
                  </a:txBody>
                  <a:tcPr marL="20820" marR="20820" marT="10410" marB="10410"/>
                </a:tc>
                <a:tc>
                  <a:txBody>
                    <a:bodyPr/>
                    <a:lstStyle/>
                    <a:p>
                      <a:pPr>
                        <a:buNone/>
                      </a:pPr>
                      <a:r>
                        <a:rPr lang="en-US" sz="1100">
                          <a:effectLst/>
                        </a:rPr>
                        <a:t>Detection of lung cancer</a:t>
                      </a:r>
                    </a:p>
                  </a:txBody>
                  <a:tcPr marL="20820" marR="20820" marT="10410" marB="10410"/>
                </a:tc>
                <a:tc>
                  <a:txBody>
                    <a:bodyPr/>
                    <a:lstStyle/>
                    <a:p>
                      <a:pPr>
                        <a:buNone/>
                      </a:pPr>
                      <a:r>
                        <a:rPr lang="en-US" sz="1100" u="none" strike="noStrike" dirty="0">
                          <a:effectLst/>
                        </a:rPr>
                        <a:t>William Rom</a:t>
                      </a:r>
                      <a:r>
                        <a:rPr lang="en-US" sz="1100" dirty="0">
                          <a:effectLst/>
                        </a:rPr>
                        <a:t>, M.D., M.P.H. — Celera</a:t>
                      </a:r>
                    </a:p>
                  </a:txBody>
                  <a:tcPr marL="20820" marR="20820" marT="10410" marB="10410"/>
                </a:tc>
                <a:extLst>
                  <a:ext uri="{0D108BD9-81ED-4DB2-BD59-A6C34878D82A}">
                    <a16:rowId xmlns:a16="http://schemas.microsoft.com/office/drawing/2014/main" val="4035366224"/>
                  </a:ext>
                </a:extLst>
              </a:tr>
              <a:tr h="207280">
                <a:tc>
                  <a:txBody>
                    <a:bodyPr/>
                    <a:lstStyle/>
                    <a:p>
                      <a:pPr>
                        <a:buNone/>
                      </a:pPr>
                      <a:r>
                        <a:rPr lang="en-US" sz="1100" u="none" strike="noStrike">
                          <a:solidFill>
                            <a:srgbClr val="00527D"/>
                          </a:solidFill>
                          <a:effectLst/>
                          <a:hlinkClick r:id="rId17"/>
                        </a:rPr>
                        <a:t>Aptamer-based markers</a:t>
                      </a:r>
                      <a:endParaRPr lang="en-US" sz="1100">
                        <a:effectLst/>
                      </a:endParaRPr>
                    </a:p>
                  </a:txBody>
                  <a:tcPr marL="20820" marR="20820" marT="10410" marB="10410"/>
                </a:tc>
                <a:tc>
                  <a:txBody>
                    <a:bodyPr/>
                    <a:lstStyle/>
                    <a:p>
                      <a:pPr>
                        <a:buNone/>
                      </a:pPr>
                      <a:r>
                        <a:rPr lang="en-US" sz="1100">
                          <a:effectLst/>
                        </a:rPr>
                        <a:t>Detection of lung cancer</a:t>
                      </a:r>
                    </a:p>
                  </a:txBody>
                  <a:tcPr marL="20820" marR="20820" marT="10410" marB="10410"/>
                </a:tc>
                <a:tc>
                  <a:txBody>
                    <a:bodyPr/>
                    <a:lstStyle/>
                    <a:p>
                      <a:pPr>
                        <a:buNone/>
                      </a:pPr>
                      <a:r>
                        <a:rPr lang="en-US" sz="1100" u="none" strike="noStrike" dirty="0">
                          <a:effectLst/>
                        </a:rPr>
                        <a:t>William Rom</a:t>
                      </a:r>
                      <a:r>
                        <a:rPr lang="en-US" sz="1100" dirty="0">
                          <a:effectLst/>
                        </a:rPr>
                        <a:t>, M.D., M.P.H. — </a:t>
                      </a:r>
                      <a:r>
                        <a:rPr lang="en-US" sz="1100" dirty="0" err="1">
                          <a:effectLst/>
                        </a:rPr>
                        <a:t>Somalogic</a:t>
                      </a:r>
                      <a:endParaRPr lang="en-US" sz="1100" dirty="0">
                        <a:effectLst/>
                      </a:endParaRPr>
                    </a:p>
                  </a:txBody>
                  <a:tcPr marL="20820" marR="20820" marT="10410" marB="10410"/>
                </a:tc>
                <a:extLst>
                  <a:ext uri="{0D108BD9-81ED-4DB2-BD59-A6C34878D82A}">
                    <a16:rowId xmlns:a16="http://schemas.microsoft.com/office/drawing/2014/main" val="3761870375"/>
                  </a:ext>
                </a:extLst>
              </a:tr>
              <a:tr h="207280">
                <a:tc>
                  <a:txBody>
                    <a:bodyPr/>
                    <a:lstStyle/>
                    <a:p>
                      <a:pPr>
                        <a:buNone/>
                      </a:pPr>
                      <a:r>
                        <a:rPr lang="en-US" sz="1100" u="none" strike="noStrike">
                          <a:solidFill>
                            <a:srgbClr val="00527D"/>
                          </a:solidFill>
                          <a:effectLst/>
                          <a:hlinkClick r:id="rId18"/>
                        </a:rPr>
                        <a:t>Vimentin methylation in stool</a:t>
                      </a:r>
                      <a:endParaRPr lang="en-US" sz="1100">
                        <a:effectLst/>
                      </a:endParaRPr>
                    </a:p>
                  </a:txBody>
                  <a:tcPr marL="20820" marR="20820" marT="10410" marB="10410"/>
                </a:tc>
                <a:tc>
                  <a:txBody>
                    <a:bodyPr/>
                    <a:lstStyle/>
                    <a:p>
                      <a:pPr>
                        <a:buNone/>
                      </a:pPr>
                      <a:r>
                        <a:rPr lang="en-US" sz="1100">
                          <a:effectLst/>
                        </a:rPr>
                        <a:t>Detection of colon cancer</a:t>
                      </a:r>
                    </a:p>
                  </a:txBody>
                  <a:tcPr marL="20820" marR="20820" marT="10410" marB="10410"/>
                </a:tc>
                <a:tc>
                  <a:txBody>
                    <a:bodyPr/>
                    <a:lstStyle/>
                    <a:p>
                      <a:pPr>
                        <a:buNone/>
                      </a:pPr>
                      <a:r>
                        <a:rPr lang="en-US" sz="1100" u="none" strike="noStrike" dirty="0">
                          <a:effectLst/>
                        </a:rPr>
                        <a:t>Sanford Markowitz</a:t>
                      </a:r>
                      <a:r>
                        <a:rPr lang="en-US" sz="1100" dirty="0">
                          <a:effectLst/>
                        </a:rPr>
                        <a:t>, M.D., Ph.D. — LabCorp</a:t>
                      </a:r>
                    </a:p>
                  </a:txBody>
                  <a:tcPr marL="20820" marR="20820" marT="10410" marB="10410"/>
                </a:tc>
                <a:extLst>
                  <a:ext uri="{0D108BD9-81ED-4DB2-BD59-A6C34878D82A}">
                    <a16:rowId xmlns:a16="http://schemas.microsoft.com/office/drawing/2014/main" val="78122776"/>
                  </a:ext>
                </a:extLst>
              </a:tr>
              <a:tr h="207280">
                <a:tc>
                  <a:txBody>
                    <a:bodyPr/>
                    <a:lstStyle/>
                    <a:p>
                      <a:pPr>
                        <a:buNone/>
                      </a:pPr>
                      <a:r>
                        <a:rPr lang="en-US" sz="1100" u="none" strike="noStrike">
                          <a:solidFill>
                            <a:srgbClr val="00527D"/>
                          </a:solidFill>
                          <a:effectLst/>
                          <a:hlinkClick r:id="rId19"/>
                        </a:rPr>
                        <a:t>Galectin-3 ligand</a:t>
                      </a:r>
                      <a:endParaRPr lang="en-US" sz="1100">
                        <a:effectLst/>
                      </a:endParaRPr>
                    </a:p>
                  </a:txBody>
                  <a:tcPr marL="20820" marR="20820" marT="10410" marB="10410"/>
                </a:tc>
                <a:tc>
                  <a:txBody>
                    <a:bodyPr/>
                    <a:lstStyle/>
                    <a:p>
                      <a:pPr>
                        <a:buNone/>
                      </a:pPr>
                      <a:r>
                        <a:rPr lang="en-US" sz="1100" dirty="0">
                          <a:effectLst/>
                        </a:rPr>
                        <a:t>Detection of advanced adenomas and CRC</a:t>
                      </a:r>
                    </a:p>
                  </a:txBody>
                  <a:tcPr marL="20820" marR="20820" marT="10410" marB="10410"/>
                </a:tc>
                <a:tc>
                  <a:txBody>
                    <a:bodyPr/>
                    <a:lstStyle/>
                    <a:p>
                      <a:pPr>
                        <a:buNone/>
                      </a:pPr>
                      <a:r>
                        <a:rPr lang="en-US" sz="1100" u="none" strike="noStrike" dirty="0">
                          <a:effectLst/>
                        </a:rPr>
                        <a:t>Robert </a:t>
                      </a:r>
                      <a:r>
                        <a:rPr lang="en-US" sz="1100" u="none" strike="noStrike" dirty="0" err="1">
                          <a:effectLst/>
                        </a:rPr>
                        <a:t>Bresalier</a:t>
                      </a:r>
                      <a:r>
                        <a:rPr lang="en-US" sz="1100" dirty="0">
                          <a:effectLst/>
                        </a:rPr>
                        <a:t>, M.D. — BG Medicine</a:t>
                      </a:r>
                    </a:p>
                  </a:txBody>
                  <a:tcPr marL="20820" marR="20820" marT="10410" marB="10410"/>
                </a:tc>
                <a:extLst>
                  <a:ext uri="{0D108BD9-81ED-4DB2-BD59-A6C34878D82A}">
                    <a16:rowId xmlns:a16="http://schemas.microsoft.com/office/drawing/2014/main" val="3309234835"/>
                  </a:ext>
                </a:extLst>
              </a:tr>
              <a:tr h="207280">
                <a:tc>
                  <a:txBody>
                    <a:bodyPr/>
                    <a:lstStyle/>
                    <a:p>
                      <a:pPr>
                        <a:buNone/>
                      </a:pPr>
                      <a:r>
                        <a:rPr lang="en-US" sz="1100" u="none" strike="noStrike">
                          <a:solidFill>
                            <a:srgbClr val="00527D"/>
                          </a:solidFill>
                          <a:effectLst/>
                          <a:hlinkClick r:id="rId20"/>
                        </a:rPr>
                        <a:t>GP73</a:t>
                      </a:r>
                      <a:endParaRPr lang="en-US" sz="1100">
                        <a:effectLst/>
                      </a:endParaRPr>
                    </a:p>
                  </a:txBody>
                  <a:tcPr marL="20820" marR="20820" marT="10410" marB="10410"/>
                </a:tc>
                <a:tc>
                  <a:txBody>
                    <a:bodyPr/>
                    <a:lstStyle/>
                    <a:p>
                      <a:pPr>
                        <a:buNone/>
                      </a:pPr>
                      <a:r>
                        <a:rPr lang="en-US" sz="1100">
                          <a:effectLst/>
                        </a:rPr>
                        <a:t>Risk of hepatocellular carcinoma</a:t>
                      </a:r>
                    </a:p>
                  </a:txBody>
                  <a:tcPr marL="20820" marR="20820" marT="10410" marB="10410"/>
                </a:tc>
                <a:tc>
                  <a:txBody>
                    <a:bodyPr/>
                    <a:lstStyle/>
                    <a:p>
                      <a:pPr>
                        <a:buNone/>
                      </a:pPr>
                      <a:r>
                        <a:rPr lang="en-US" sz="1100" u="none" strike="noStrike" dirty="0">
                          <a:effectLst/>
                        </a:rPr>
                        <a:t>Timothy Block</a:t>
                      </a:r>
                      <a:r>
                        <a:rPr lang="en-US" sz="1100" dirty="0">
                          <a:effectLst/>
                        </a:rPr>
                        <a:t>, Ph.D. — Beckman Coulter</a:t>
                      </a:r>
                    </a:p>
                  </a:txBody>
                  <a:tcPr marL="20820" marR="20820" marT="10410" marB="10410"/>
                </a:tc>
                <a:extLst>
                  <a:ext uri="{0D108BD9-81ED-4DB2-BD59-A6C34878D82A}">
                    <a16:rowId xmlns:a16="http://schemas.microsoft.com/office/drawing/2014/main" val="3285957179"/>
                  </a:ext>
                </a:extLst>
              </a:tr>
              <a:tr h="207280">
                <a:tc>
                  <a:txBody>
                    <a:bodyPr/>
                    <a:lstStyle/>
                    <a:p>
                      <a:pPr>
                        <a:buNone/>
                      </a:pPr>
                      <a:r>
                        <a:rPr lang="en-US" sz="1100" u="none" strike="noStrike">
                          <a:solidFill>
                            <a:srgbClr val="00527D"/>
                          </a:solidFill>
                          <a:effectLst/>
                          <a:hlinkClick r:id="rId21"/>
                        </a:rPr>
                        <a:t>8-gene Panel for Barrett’s Esophagus (BE)</a:t>
                      </a:r>
                      <a:endParaRPr lang="en-US" sz="1100">
                        <a:effectLst/>
                      </a:endParaRPr>
                    </a:p>
                  </a:txBody>
                  <a:tcPr marL="20820" marR="20820" marT="10410" marB="10410"/>
                </a:tc>
                <a:tc>
                  <a:txBody>
                    <a:bodyPr/>
                    <a:lstStyle/>
                    <a:p>
                      <a:pPr>
                        <a:buNone/>
                      </a:pPr>
                      <a:r>
                        <a:rPr lang="en-US" sz="1100">
                          <a:effectLst/>
                        </a:rPr>
                        <a:t>Progression prediction of BE</a:t>
                      </a:r>
                    </a:p>
                  </a:txBody>
                  <a:tcPr marL="20820" marR="20820" marT="10410" marB="10410"/>
                </a:tc>
                <a:tc>
                  <a:txBody>
                    <a:bodyPr/>
                    <a:lstStyle/>
                    <a:p>
                      <a:pPr>
                        <a:buNone/>
                      </a:pPr>
                      <a:r>
                        <a:rPr lang="en-US" sz="1100" u="none" strike="noStrike" dirty="0">
                          <a:effectLst/>
                        </a:rPr>
                        <a:t>Stephen Meltzer</a:t>
                      </a:r>
                      <a:r>
                        <a:rPr lang="en-US" sz="1100" dirty="0">
                          <a:effectLst/>
                        </a:rPr>
                        <a:t>, M.D. — </a:t>
                      </a:r>
                      <a:r>
                        <a:rPr lang="en-US" sz="1100" dirty="0" err="1">
                          <a:effectLst/>
                        </a:rPr>
                        <a:t>Diagnovus</a:t>
                      </a:r>
                      <a:endParaRPr lang="en-US" sz="1100" dirty="0">
                        <a:effectLst/>
                      </a:endParaRPr>
                    </a:p>
                  </a:txBody>
                  <a:tcPr marL="20820" marR="20820" marT="10410" marB="10410"/>
                </a:tc>
                <a:extLst>
                  <a:ext uri="{0D108BD9-81ED-4DB2-BD59-A6C34878D82A}">
                    <a16:rowId xmlns:a16="http://schemas.microsoft.com/office/drawing/2014/main" val="952271637"/>
                  </a:ext>
                </a:extLst>
              </a:tr>
            </a:tbl>
          </a:graphicData>
        </a:graphic>
      </p:graphicFrame>
      <p:sp>
        <p:nvSpPr>
          <p:cNvPr id="5" name="Rectangle 1">
            <a:extLst>
              <a:ext uri="{FF2B5EF4-FFF2-40B4-BE49-F238E27FC236}">
                <a16:creationId xmlns:a16="http://schemas.microsoft.com/office/drawing/2014/main" id="{631B1575-AC24-033F-8B4F-9A7970792F2D}"/>
              </a:ext>
            </a:extLst>
          </p:cNvPr>
          <p:cNvSpPr>
            <a:spLocks noChangeArrowheads="1"/>
          </p:cNvSpPr>
          <p:nvPr/>
        </p:nvSpPr>
        <p:spPr bwMode="auto">
          <a:xfrm>
            <a:off x="212036" y="1374591"/>
            <a:ext cx="3498574" cy="410881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rgbClr val="606060"/>
                </a:solidFill>
                <a:effectLst/>
                <a:latin typeface="Montserrat" pitchFamily="2" charset="77"/>
              </a:rPr>
              <a:t>EDRN CLIA-Approved Markers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1" i="0" u="none" strike="noStrike" cap="none" normalizeH="0" baseline="0" dirty="0">
              <a:ln>
                <a:noFill/>
              </a:ln>
              <a:solidFill>
                <a:srgbClr val="606060"/>
              </a:solidFill>
              <a:effectLst/>
              <a:latin typeface="Montserrat" pitchFamily="2" charset="77"/>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454545"/>
                </a:solidFill>
                <a:effectLst/>
                <a:latin typeface="Noto Sans" panose="020B0502040504020204" pitchFamily="34" charset="0"/>
              </a:rPr>
              <a:t>18 EDRN developed biomarker tests are available in Clinical Laboratory Improvement Amendments (CLIA) approved laboratories. </a:t>
            </a:r>
            <a:endParaRPr kumimoji="0" lang="en-US" altLang="en-US" sz="1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117375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451A428A-6180-94CA-4F6C-B753C0E7BAA5}"/>
              </a:ext>
            </a:extLst>
          </p:cNvPr>
          <p:cNvSpPr txBox="1"/>
          <p:nvPr/>
        </p:nvSpPr>
        <p:spPr>
          <a:xfrm>
            <a:off x="76200" y="145847"/>
            <a:ext cx="3303104" cy="397031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rgbClr val="606060"/>
                </a:solidFill>
                <a:effectLst/>
                <a:latin typeface="Montserrat" pitchFamily="2" charset="77"/>
              </a:rPr>
              <a:t>EDRN FDA-Approved Tests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1" i="0" u="none" strike="noStrike" cap="none" normalizeH="0" baseline="0" dirty="0">
              <a:ln>
                <a:noFill/>
              </a:ln>
              <a:solidFill>
                <a:srgbClr val="606060"/>
              </a:solidFill>
              <a:effectLst/>
              <a:latin typeface="Montserrat" pitchFamily="2" charset="77"/>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454545"/>
                </a:solidFill>
                <a:effectLst/>
                <a:latin typeface="Noto Sans" panose="020B0502040504020204" pitchFamily="34" charset="0"/>
              </a:rPr>
              <a:t>Diagnostic tests or devices supported by the EDRN have been approved by the U.S. Food and Drug Administration for clinical use</a:t>
            </a:r>
            <a:endParaRPr kumimoji="0" lang="en-US" altLang="en-US" sz="1200" b="0" i="0" u="none" strike="noStrike" cap="none" normalizeH="0" baseline="0" dirty="0">
              <a:ln>
                <a:noFill/>
              </a:ln>
              <a:solidFill>
                <a:schemeClr val="tx1"/>
              </a:solidFill>
              <a:effectLst/>
            </a:endParaRPr>
          </a:p>
        </p:txBody>
      </p:sp>
      <p:graphicFrame>
        <p:nvGraphicFramePr>
          <p:cNvPr id="13" name="Table 12">
            <a:extLst>
              <a:ext uri="{FF2B5EF4-FFF2-40B4-BE49-F238E27FC236}">
                <a16:creationId xmlns:a16="http://schemas.microsoft.com/office/drawing/2014/main" id="{35BB610D-048A-2BA8-3A81-2ADAC3A3F745}"/>
              </a:ext>
            </a:extLst>
          </p:cNvPr>
          <p:cNvGraphicFramePr>
            <a:graphicFrameLocks noGrp="1"/>
          </p:cNvGraphicFramePr>
          <p:nvPr>
            <p:extLst>
              <p:ext uri="{D42A27DB-BD31-4B8C-83A1-F6EECF244321}">
                <p14:modId xmlns:p14="http://schemas.microsoft.com/office/powerpoint/2010/main" val="2445276506"/>
              </p:ext>
            </p:extLst>
          </p:nvPr>
        </p:nvGraphicFramePr>
        <p:xfrm>
          <a:off x="3379304" y="179524"/>
          <a:ext cx="8693429" cy="6498951"/>
        </p:xfrm>
        <a:graphic>
          <a:graphicData uri="http://schemas.openxmlformats.org/drawingml/2006/table">
            <a:tbl>
              <a:tblPr bandRow="1">
                <a:tableStyleId>{8EC20E35-A176-4012-BC5E-935CFFF8708E}</a:tableStyleId>
              </a:tblPr>
              <a:tblGrid>
                <a:gridCol w="1952046">
                  <a:extLst>
                    <a:ext uri="{9D8B030D-6E8A-4147-A177-3AD203B41FA5}">
                      <a16:colId xmlns:a16="http://schemas.microsoft.com/office/drawing/2014/main" val="248769029"/>
                    </a:ext>
                  </a:extLst>
                </a:gridCol>
                <a:gridCol w="3843573">
                  <a:extLst>
                    <a:ext uri="{9D8B030D-6E8A-4147-A177-3AD203B41FA5}">
                      <a16:colId xmlns:a16="http://schemas.microsoft.com/office/drawing/2014/main" val="1923702121"/>
                    </a:ext>
                  </a:extLst>
                </a:gridCol>
                <a:gridCol w="2897810">
                  <a:extLst>
                    <a:ext uri="{9D8B030D-6E8A-4147-A177-3AD203B41FA5}">
                      <a16:colId xmlns:a16="http://schemas.microsoft.com/office/drawing/2014/main" val="3298637549"/>
                    </a:ext>
                  </a:extLst>
                </a:gridCol>
              </a:tblGrid>
              <a:tr h="283181">
                <a:tc>
                  <a:txBody>
                    <a:bodyPr/>
                    <a:lstStyle/>
                    <a:p>
                      <a:pPr algn="l">
                        <a:buNone/>
                      </a:pPr>
                      <a:r>
                        <a:rPr lang="en-US" sz="1400">
                          <a:effectLst/>
                        </a:rPr>
                        <a:t>Biomarker Assay</a:t>
                      </a:r>
                    </a:p>
                  </a:txBody>
                  <a:tcPr marL="20820" marR="20820" marT="10410" marB="10410">
                    <a:solidFill>
                      <a:srgbClr val="FFFF00"/>
                    </a:solidFill>
                  </a:tcPr>
                </a:tc>
                <a:tc>
                  <a:txBody>
                    <a:bodyPr/>
                    <a:lstStyle/>
                    <a:p>
                      <a:pPr algn="l">
                        <a:buNone/>
                      </a:pPr>
                      <a:r>
                        <a:rPr lang="en-US" sz="1400">
                          <a:effectLst/>
                        </a:rPr>
                        <a:t>Purpose</a:t>
                      </a:r>
                    </a:p>
                  </a:txBody>
                  <a:tcPr marL="20820" marR="20820" marT="10410" marB="10410">
                    <a:solidFill>
                      <a:srgbClr val="FFFF00"/>
                    </a:solidFill>
                  </a:tcPr>
                </a:tc>
                <a:tc>
                  <a:txBody>
                    <a:bodyPr/>
                    <a:lstStyle/>
                    <a:p>
                      <a:pPr algn="l">
                        <a:buNone/>
                      </a:pPr>
                      <a:r>
                        <a:rPr lang="en-US" sz="1400" dirty="0">
                          <a:effectLst/>
                        </a:rPr>
                        <a:t>EDRN PI— CLIA Laboratory</a:t>
                      </a:r>
                    </a:p>
                  </a:txBody>
                  <a:tcPr marL="20820" marR="20820" marT="10410" marB="10410">
                    <a:solidFill>
                      <a:srgbClr val="FFFF00"/>
                    </a:solidFill>
                  </a:tcPr>
                </a:tc>
                <a:extLst>
                  <a:ext uri="{0D108BD9-81ED-4DB2-BD59-A6C34878D82A}">
                    <a16:rowId xmlns:a16="http://schemas.microsoft.com/office/drawing/2014/main" val="903152082"/>
                  </a:ext>
                </a:extLst>
              </a:tr>
              <a:tr h="4864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cap="none" normalizeH="0" baseline="0" dirty="0" err="1">
                          <a:ln>
                            <a:noFill/>
                          </a:ln>
                          <a:solidFill>
                            <a:srgbClr val="454545"/>
                          </a:solidFill>
                          <a:effectLst/>
                          <a:latin typeface="Noto Sans" panose="020B0502040504020204" pitchFamily="34" charset="0"/>
                        </a:rPr>
                        <a:t>EsoCheck</a:t>
                      </a:r>
                      <a:r>
                        <a:rPr kumimoji="0" lang="en-US" altLang="en-US" sz="1400" b="1" i="0" u="none" strike="noStrike" cap="none" normalizeH="0" baseline="0" dirty="0">
                          <a:ln>
                            <a:noFill/>
                          </a:ln>
                          <a:solidFill>
                            <a:srgbClr val="454545"/>
                          </a:solidFill>
                          <a:effectLst/>
                          <a:latin typeface="Noto Sans" panose="020B0502040504020204" pitchFamily="34" charset="0"/>
                        </a:rPr>
                        <a:t>™</a:t>
                      </a:r>
                      <a:r>
                        <a:rPr kumimoji="0" lang="en-US" altLang="en-US" sz="1400" b="0" i="0" u="none" strike="noStrike" cap="none" normalizeH="0" baseline="0" dirty="0">
                          <a:ln>
                            <a:noFill/>
                          </a:ln>
                          <a:solidFill>
                            <a:srgbClr val="454545"/>
                          </a:solidFill>
                          <a:effectLst/>
                          <a:latin typeface="Noto Sans" panose="020B0502040504020204" pitchFamily="34" charset="0"/>
                        </a:rPr>
                        <a:t> </a:t>
                      </a:r>
                      <a:endParaRPr lang="en-US" sz="1400" dirty="0">
                        <a:effectLst/>
                      </a:endParaRPr>
                    </a:p>
                  </a:txBody>
                  <a:tcPr marL="20820" marR="20820" marT="10410" marB="10410"/>
                </a:tc>
                <a:tc>
                  <a:txBody>
                    <a:bodyPr/>
                    <a:lstStyle/>
                    <a:p>
                      <a:pPr>
                        <a:buNone/>
                      </a:pPr>
                      <a:r>
                        <a:rPr kumimoji="0" lang="en-US" altLang="en-US" sz="1400" b="0" i="0" u="none" strike="noStrike" cap="none" normalizeH="0" baseline="0" dirty="0">
                          <a:ln>
                            <a:noFill/>
                          </a:ln>
                          <a:solidFill>
                            <a:srgbClr val="454545"/>
                          </a:solidFill>
                          <a:effectLst/>
                          <a:latin typeface="Noto Sans" panose="020B0502040504020204" pitchFamily="34" charset="0"/>
                        </a:rPr>
                        <a:t>Non-invasive five-minute office-based procedure to detect Barrett's Esophagus. </a:t>
                      </a:r>
                      <a:endParaRPr lang="en-US" sz="1400" dirty="0">
                        <a:effectLst/>
                      </a:endParaRPr>
                    </a:p>
                  </a:txBody>
                  <a:tcPr marL="20820" marR="20820" marT="10410" marB="1041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cap="none" normalizeH="0" baseline="0" dirty="0">
                          <a:ln>
                            <a:noFill/>
                          </a:ln>
                          <a:solidFill>
                            <a:srgbClr val="454545"/>
                          </a:solidFill>
                          <a:effectLst/>
                          <a:latin typeface="Noto Sans" panose="020B0502040504020204" pitchFamily="34" charset="0"/>
                        </a:rPr>
                        <a:t>Sanford Markowitz, M.D., </a:t>
                      </a:r>
                      <a:r>
                        <a:rPr kumimoji="0" lang="en-US" altLang="en-US" sz="1400" b="0" i="0" u="none" strike="noStrike" cap="none" normalizeH="0" baseline="0" dirty="0" err="1">
                          <a:ln>
                            <a:noFill/>
                          </a:ln>
                          <a:solidFill>
                            <a:srgbClr val="454545"/>
                          </a:solidFill>
                          <a:effectLst/>
                          <a:latin typeface="Noto Sans" panose="020B0502040504020204" pitchFamily="34" charset="0"/>
                        </a:rPr>
                        <a:t>PAVmed</a:t>
                      </a:r>
                      <a:r>
                        <a:rPr kumimoji="0" lang="en-US" altLang="en-US" sz="1400" b="0" i="0" u="none" strike="noStrike" cap="none" normalizeH="0" baseline="0" dirty="0">
                          <a:ln>
                            <a:noFill/>
                          </a:ln>
                          <a:solidFill>
                            <a:srgbClr val="454545"/>
                          </a:solidFill>
                          <a:effectLst/>
                          <a:latin typeface="Noto Sans" panose="020B0502040504020204" pitchFamily="34" charset="0"/>
                        </a:rPr>
                        <a:t>.</a:t>
                      </a:r>
                    </a:p>
                  </a:txBody>
                  <a:tcPr marL="20820" marR="20820" marT="10410" marB="10410"/>
                </a:tc>
                <a:extLst>
                  <a:ext uri="{0D108BD9-81ED-4DB2-BD59-A6C34878D82A}">
                    <a16:rowId xmlns:a16="http://schemas.microsoft.com/office/drawing/2014/main" val="442809245"/>
                  </a:ext>
                </a:extLst>
              </a:tr>
              <a:tr h="11735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cap="none" normalizeH="0" baseline="0" dirty="0" err="1">
                          <a:ln>
                            <a:noFill/>
                          </a:ln>
                          <a:solidFill>
                            <a:srgbClr val="454545"/>
                          </a:solidFill>
                          <a:effectLst/>
                          <a:latin typeface="Noto Sans" panose="020B0502040504020204" pitchFamily="34" charset="0"/>
                        </a:rPr>
                        <a:t>CancerSEEK</a:t>
                      </a:r>
                      <a:r>
                        <a:rPr kumimoji="0" lang="en-US" altLang="en-US" sz="1400" b="0" i="0" u="none" strike="noStrike" cap="none" normalizeH="0" baseline="0" dirty="0">
                          <a:ln>
                            <a:noFill/>
                          </a:ln>
                          <a:solidFill>
                            <a:srgbClr val="454545"/>
                          </a:solidFill>
                          <a:effectLst/>
                          <a:latin typeface="Noto Sans" panose="020B0502040504020204" pitchFamily="34" charset="0"/>
                        </a:rPr>
                        <a:t> </a:t>
                      </a:r>
                      <a:endParaRPr lang="en-US" sz="1400" dirty="0">
                        <a:effectLst/>
                      </a:endParaRPr>
                    </a:p>
                  </a:txBody>
                  <a:tcPr marL="20820" marR="20820" marT="10410" marB="10410"/>
                </a:tc>
                <a:tc>
                  <a:txBody>
                    <a:bodyPr/>
                    <a:lstStyle/>
                    <a:p>
                      <a:pPr>
                        <a:buNone/>
                      </a:pPr>
                      <a:r>
                        <a:rPr kumimoji="0" lang="en-US" altLang="en-US" sz="1400" b="0" i="0" u="none" strike="noStrike" cap="none" normalizeH="0" baseline="0" dirty="0">
                          <a:ln>
                            <a:noFill/>
                          </a:ln>
                          <a:solidFill>
                            <a:srgbClr val="454545"/>
                          </a:solidFill>
                          <a:effectLst/>
                          <a:latin typeface="Noto Sans" panose="020B0502040504020204" pitchFamily="34" charset="0"/>
                        </a:rPr>
                        <a:t>Detection of genetic mutations associated with pancreatic and ovarian cancer. </a:t>
                      </a:r>
                      <a:endParaRPr lang="en-US" sz="1400" dirty="0">
                        <a:effectLst/>
                      </a:endParaRPr>
                    </a:p>
                  </a:txBody>
                  <a:tcPr marL="20820" marR="20820" marT="10410" marB="1041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cap="none" normalizeH="0" baseline="0" dirty="0">
                          <a:ln>
                            <a:noFill/>
                          </a:ln>
                          <a:solidFill>
                            <a:srgbClr val="454545"/>
                          </a:solidFill>
                          <a:effectLst/>
                          <a:latin typeface="Noto Sans" panose="020B0502040504020204" pitchFamily="34" charset="0"/>
                        </a:rPr>
                        <a:t>Ken Kinzler, Ph.D., Robert Schoen, M.D., Randall Brand, M.D., Peter Allen, M.D., and Samir Hanash, M.D., Thrive Detection Corp.</a:t>
                      </a:r>
                    </a:p>
                  </a:txBody>
                  <a:tcPr marL="20820" marR="20820" marT="10410" marB="10410"/>
                </a:tc>
                <a:extLst>
                  <a:ext uri="{0D108BD9-81ED-4DB2-BD59-A6C34878D82A}">
                    <a16:rowId xmlns:a16="http://schemas.microsoft.com/office/drawing/2014/main" val="4044841478"/>
                  </a:ext>
                </a:extLst>
              </a:tr>
              <a:tr h="5083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cap="none" normalizeH="0" baseline="0" dirty="0">
                          <a:ln>
                            <a:noFill/>
                          </a:ln>
                          <a:solidFill>
                            <a:srgbClr val="454545"/>
                          </a:solidFill>
                          <a:effectLst/>
                          <a:latin typeface="Noto Sans" panose="020B0502040504020204" pitchFamily="34" charset="0"/>
                        </a:rPr>
                        <a:t>Overa</a:t>
                      </a:r>
                      <a:endParaRPr lang="en-US" sz="1400" dirty="0">
                        <a:effectLst/>
                      </a:endParaRPr>
                    </a:p>
                  </a:txBody>
                  <a:tcPr marL="20820" marR="20820" marT="10410" marB="10410"/>
                </a:tc>
                <a:tc>
                  <a:txBody>
                    <a:bodyPr/>
                    <a:lstStyle/>
                    <a:p>
                      <a:pPr>
                        <a:buNone/>
                      </a:pPr>
                      <a:r>
                        <a:rPr kumimoji="0" lang="en-US" altLang="en-US" sz="1400" b="0" i="0" u="none" strike="noStrike" cap="none" normalizeH="0" baseline="0" dirty="0">
                          <a:ln>
                            <a:noFill/>
                          </a:ln>
                          <a:solidFill>
                            <a:srgbClr val="454545"/>
                          </a:solidFill>
                          <a:effectLst/>
                          <a:latin typeface="Noto Sans" panose="020B0502040504020204" pitchFamily="34" charset="0"/>
                        </a:rPr>
                        <a:t>5 </a:t>
                      </a:r>
                      <a:r>
                        <a:rPr kumimoji="0" lang="en-US" altLang="en-US" sz="1400" b="0" i="0" u="none" strike="noStrike" cap="none" normalizeH="0" baseline="0" dirty="0" err="1">
                          <a:ln>
                            <a:noFill/>
                          </a:ln>
                          <a:solidFill>
                            <a:srgbClr val="454545"/>
                          </a:solidFill>
                          <a:effectLst/>
                          <a:latin typeface="Noto Sans" panose="020B0502040504020204" pitchFamily="34" charset="0"/>
                        </a:rPr>
                        <a:t>analytesfor</a:t>
                      </a:r>
                      <a:r>
                        <a:rPr kumimoji="0" lang="en-US" altLang="en-US" sz="1400" b="0" i="0" u="none" strike="noStrike" cap="none" normalizeH="0" baseline="0" dirty="0">
                          <a:ln>
                            <a:noFill/>
                          </a:ln>
                          <a:solidFill>
                            <a:srgbClr val="454545"/>
                          </a:solidFill>
                          <a:effectLst/>
                          <a:latin typeface="Noto Sans" panose="020B0502040504020204" pitchFamily="34" charset="0"/>
                        </a:rPr>
                        <a:t> prediction of ovarian cancer risk in women with adnexal mass.</a:t>
                      </a:r>
                      <a:endParaRPr lang="en-US" sz="1400" dirty="0">
                        <a:effectLst/>
                      </a:endParaRPr>
                    </a:p>
                  </a:txBody>
                  <a:tcPr marL="20820" marR="20820" marT="10410" marB="1041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cap="none" normalizeH="0" baseline="0" dirty="0">
                          <a:ln>
                            <a:noFill/>
                          </a:ln>
                          <a:solidFill>
                            <a:srgbClr val="454545"/>
                          </a:solidFill>
                          <a:effectLst/>
                          <a:latin typeface="Noto Sans" panose="020B0502040504020204" pitchFamily="34" charset="0"/>
                        </a:rPr>
                        <a:t>Zhen Zhang, Ph.D. and Daniel Chan, Ph.D., Vermillion.</a:t>
                      </a:r>
                    </a:p>
                  </a:txBody>
                  <a:tcPr marL="20820" marR="20820" marT="10410" marB="10410"/>
                </a:tc>
                <a:extLst>
                  <a:ext uri="{0D108BD9-81ED-4DB2-BD59-A6C34878D82A}">
                    <a16:rowId xmlns:a16="http://schemas.microsoft.com/office/drawing/2014/main" val="3445488202"/>
                  </a:ext>
                </a:extLst>
              </a:tr>
              <a:tr h="4864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cap="none" normalizeH="0" baseline="0" dirty="0">
                          <a:ln>
                            <a:noFill/>
                          </a:ln>
                          <a:solidFill>
                            <a:srgbClr val="00527D"/>
                          </a:solidFill>
                          <a:effectLst/>
                          <a:latin typeface="Noto Sans" panose="020B0502040504020204" pitchFamily="34" charset="0"/>
                          <a:hlinkClick r:id="rId3"/>
                        </a:rPr>
                        <a:t>%[-2]proPSA</a:t>
                      </a:r>
                      <a:r>
                        <a:rPr kumimoji="0" lang="en-US" altLang="en-US" sz="1400" b="0" i="0" u="none" strike="noStrike" cap="none" normalizeH="0" baseline="0" dirty="0">
                          <a:ln>
                            <a:noFill/>
                          </a:ln>
                          <a:solidFill>
                            <a:srgbClr val="454545"/>
                          </a:solidFill>
                          <a:effectLst/>
                          <a:latin typeface="Noto Sans" panose="020B0502040504020204" pitchFamily="34" charset="0"/>
                        </a:rPr>
                        <a:t> </a:t>
                      </a:r>
                      <a:endParaRPr lang="en-US" sz="1400" dirty="0">
                        <a:effectLst/>
                      </a:endParaRPr>
                    </a:p>
                  </a:txBody>
                  <a:tcPr marL="20820" marR="20820" marT="10410" marB="10410"/>
                </a:tc>
                <a:tc>
                  <a:txBody>
                    <a:bodyPr/>
                    <a:lstStyle/>
                    <a:p>
                      <a:pPr>
                        <a:buNone/>
                      </a:pPr>
                      <a:r>
                        <a:rPr kumimoji="0" lang="en-US" altLang="en-US" sz="1400" b="0" i="0" u="none" strike="noStrike" cap="none" normalizeH="0" baseline="0" dirty="0">
                          <a:ln>
                            <a:noFill/>
                          </a:ln>
                          <a:solidFill>
                            <a:srgbClr val="454545"/>
                          </a:solidFill>
                          <a:effectLst/>
                          <a:latin typeface="Noto Sans" panose="020B0502040504020204" pitchFamily="34" charset="0"/>
                        </a:rPr>
                        <a:t>Reduce the number of unnecessary initial biopsies during prostate cancer screening. </a:t>
                      </a:r>
                      <a:endParaRPr lang="en-US" sz="1400" dirty="0">
                        <a:effectLst/>
                      </a:endParaRPr>
                    </a:p>
                  </a:txBody>
                  <a:tcPr marL="20820" marR="20820" marT="10410" marB="1041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cap="none" normalizeH="0" baseline="0" dirty="0">
                          <a:ln>
                            <a:noFill/>
                          </a:ln>
                          <a:solidFill>
                            <a:srgbClr val="454545"/>
                          </a:solidFill>
                          <a:effectLst/>
                          <a:latin typeface="Noto Sans" panose="020B0502040504020204" pitchFamily="34" charset="0"/>
                        </a:rPr>
                        <a:t>Daniel Chan, Ph.D., Beckman Coulter.</a:t>
                      </a:r>
                    </a:p>
                    <a:p>
                      <a:pPr>
                        <a:buNone/>
                      </a:pPr>
                      <a:endParaRPr lang="en-US" sz="1400" dirty="0">
                        <a:effectLst/>
                      </a:endParaRPr>
                    </a:p>
                  </a:txBody>
                  <a:tcPr marL="20820" marR="20820" marT="10410" marB="10410"/>
                </a:tc>
                <a:extLst>
                  <a:ext uri="{0D108BD9-81ED-4DB2-BD59-A6C34878D82A}">
                    <a16:rowId xmlns:a16="http://schemas.microsoft.com/office/drawing/2014/main" val="3893724647"/>
                  </a:ext>
                </a:extLst>
              </a:tr>
              <a:tr h="4864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cap="none" normalizeH="0" baseline="0" dirty="0">
                          <a:ln>
                            <a:noFill/>
                          </a:ln>
                          <a:solidFill>
                            <a:srgbClr val="00527D"/>
                          </a:solidFill>
                          <a:effectLst/>
                          <a:latin typeface="Noto Sans" panose="020B0502040504020204" pitchFamily="34" charset="0"/>
                          <a:hlinkClick r:id="rId4"/>
                        </a:rPr>
                        <a:t>PCA3</a:t>
                      </a:r>
                      <a:r>
                        <a:rPr kumimoji="0" lang="en-US" altLang="en-US" sz="1400" b="1" i="0" u="none" strike="noStrike" cap="none" normalizeH="0" baseline="0" dirty="0">
                          <a:ln>
                            <a:noFill/>
                          </a:ln>
                          <a:solidFill>
                            <a:srgbClr val="454545"/>
                          </a:solidFill>
                          <a:effectLst/>
                          <a:latin typeface="Noto Sans" panose="020B0502040504020204" pitchFamily="34" charset="0"/>
                        </a:rPr>
                        <a:t> (Prostate Cancer Antigen 3)</a:t>
                      </a:r>
                      <a:endParaRPr lang="en-US" sz="1400" dirty="0">
                        <a:effectLst/>
                      </a:endParaRPr>
                    </a:p>
                  </a:txBody>
                  <a:tcPr marL="20820" marR="20820" marT="10410" marB="10410"/>
                </a:tc>
                <a:tc>
                  <a:txBody>
                    <a:bodyPr/>
                    <a:lstStyle/>
                    <a:p>
                      <a:pPr>
                        <a:buNone/>
                      </a:pPr>
                      <a:r>
                        <a:rPr kumimoji="0" lang="en-US" altLang="en-US" sz="1400" b="0" i="0" u="none" strike="noStrike" cap="none" normalizeH="0" baseline="0" dirty="0">
                          <a:ln>
                            <a:noFill/>
                          </a:ln>
                          <a:solidFill>
                            <a:srgbClr val="454545"/>
                          </a:solidFill>
                          <a:effectLst/>
                          <a:latin typeface="Noto Sans" panose="020B0502040504020204" pitchFamily="34" charset="0"/>
                        </a:rPr>
                        <a:t>Use of </a:t>
                      </a:r>
                      <a:r>
                        <a:rPr kumimoji="0" lang="en-US" altLang="en-US" sz="1400" b="1" i="0" u="none" strike="noStrike" cap="none" normalizeH="0" baseline="0" dirty="0">
                          <a:ln>
                            <a:noFill/>
                          </a:ln>
                          <a:solidFill>
                            <a:srgbClr val="454545"/>
                          </a:solidFill>
                          <a:effectLst/>
                          <a:latin typeface="Noto Sans" panose="020B0502040504020204" pitchFamily="34" charset="0"/>
                        </a:rPr>
                        <a:t>RNA in urine to </a:t>
                      </a:r>
                      <a:r>
                        <a:rPr kumimoji="0" lang="en-US" altLang="en-US" sz="1400" b="0" i="0" u="none" strike="noStrike" cap="none" normalizeH="0" baseline="0" dirty="0">
                          <a:ln>
                            <a:noFill/>
                          </a:ln>
                          <a:solidFill>
                            <a:srgbClr val="454545"/>
                          </a:solidFill>
                          <a:effectLst/>
                          <a:latin typeface="Noto Sans" panose="020B0502040504020204" pitchFamily="34" charset="0"/>
                        </a:rPr>
                        <a:t>determination of need for biopsy/repeat-biopsy in patients at risk for prostate cancer. </a:t>
                      </a:r>
                      <a:endParaRPr lang="en-US" sz="1400" dirty="0">
                        <a:effectLst/>
                      </a:endParaRPr>
                    </a:p>
                  </a:txBody>
                  <a:tcPr marL="20820" marR="20820" marT="10410" marB="1041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cap="none" normalizeH="0" baseline="0" dirty="0">
                          <a:ln>
                            <a:noFill/>
                          </a:ln>
                          <a:solidFill>
                            <a:srgbClr val="454545"/>
                          </a:solidFill>
                          <a:effectLst/>
                          <a:latin typeface="Noto Sans" panose="020B0502040504020204" pitchFamily="34" charset="0"/>
                        </a:rPr>
                        <a:t>John Wei, M.D., Gen-Probe.</a:t>
                      </a:r>
                    </a:p>
                    <a:p>
                      <a:pPr>
                        <a:buNone/>
                      </a:pPr>
                      <a:endParaRPr lang="en-US" sz="1400" dirty="0">
                        <a:effectLst/>
                      </a:endParaRPr>
                    </a:p>
                  </a:txBody>
                  <a:tcPr marL="20820" marR="20820" marT="10410" marB="10410"/>
                </a:tc>
                <a:extLst>
                  <a:ext uri="{0D108BD9-81ED-4DB2-BD59-A6C34878D82A}">
                    <a16:rowId xmlns:a16="http://schemas.microsoft.com/office/drawing/2014/main" val="1870858334"/>
                  </a:ext>
                </a:extLst>
              </a:tr>
              <a:tr h="7155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cap="none" normalizeH="0" baseline="0" dirty="0">
                          <a:ln>
                            <a:noFill/>
                          </a:ln>
                          <a:solidFill>
                            <a:srgbClr val="454545"/>
                          </a:solidFill>
                          <a:effectLst/>
                          <a:latin typeface="Noto Sans" panose="020B0502040504020204" pitchFamily="34" charset="0"/>
                        </a:rPr>
                        <a:t>Risk of Ovarian Malignancy Algorithm (</a:t>
                      </a:r>
                      <a:r>
                        <a:rPr kumimoji="0" lang="en-US" altLang="en-US" sz="1400" b="1" i="0" u="none" strike="noStrike" cap="none" normalizeH="0" baseline="0" dirty="0">
                          <a:ln>
                            <a:noFill/>
                          </a:ln>
                          <a:solidFill>
                            <a:srgbClr val="00527D"/>
                          </a:solidFill>
                          <a:effectLst/>
                          <a:latin typeface="Noto Sans" panose="020B0502040504020204" pitchFamily="34" charset="0"/>
                          <a:hlinkClick r:id="rId5"/>
                        </a:rPr>
                        <a:t>ROMA</a:t>
                      </a:r>
                      <a:r>
                        <a:rPr kumimoji="0" lang="en-US" altLang="en-US" sz="1400" b="1" i="0" u="none" strike="noStrike" cap="none" normalizeH="0" baseline="0" dirty="0">
                          <a:ln>
                            <a:noFill/>
                          </a:ln>
                          <a:solidFill>
                            <a:srgbClr val="454545"/>
                          </a:solidFill>
                          <a:effectLst/>
                          <a:latin typeface="Noto Sans" panose="020B0502040504020204" pitchFamily="34" charset="0"/>
                        </a:rPr>
                        <a:t>)</a:t>
                      </a:r>
                      <a:endParaRPr kumimoji="0" lang="en-US" altLang="en-US" sz="1400" b="0" i="0" u="none" strike="noStrike" cap="none" normalizeH="0" baseline="0" dirty="0">
                        <a:ln>
                          <a:noFill/>
                        </a:ln>
                        <a:solidFill>
                          <a:srgbClr val="454545"/>
                        </a:solidFill>
                        <a:effectLst/>
                        <a:latin typeface="Noto Sans" panose="020B0502040504020204" pitchFamily="34" charset="0"/>
                      </a:endParaRPr>
                    </a:p>
                  </a:txBody>
                  <a:tcPr marL="20820" marR="20820" marT="10410" marB="10410"/>
                </a:tc>
                <a:tc>
                  <a:txBody>
                    <a:bodyPr/>
                    <a:lstStyle/>
                    <a:p>
                      <a:pPr>
                        <a:buNone/>
                      </a:pPr>
                      <a:r>
                        <a:rPr kumimoji="0" lang="en-US" altLang="en-US" sz="1400" b="0" i="0" u="none" strike="noStrike" cap="none" normalizeH="0" baseline="0" dirty="0">
                          <a:ln>
                            <a:noFill/>
                          </a:ln>
                          <a:solidFill>
                            <a:srgbClr val="454545"/>
                          </a:solidFill>
                          <a:effectLst/>
                          <a:latin typeface="Noto Sans" panose="020B0502040504020204" pitchFamily="34" charset="0"/>
                        </a:rPr>
                        <a:t>Prediction of ovarian cancer risk in women with pelvic mass. </a:t>
                      </a:r>
                      <a:endParaRPr lang="en-US" sz="1400" dirty="0">
                        <a:effectLst/>
                      </a:endParaRPr>
                    </a:p>
                  </a:txBody>
                  <a:tcPr marL="20820" marR="20820" marT="10410" marB="10410"/>
                </a:tc>
                <a:tc>
                  <a:txBody>
                    <a:bodyPr/>
                    <a:lstStyle/>
                    <a:p>
                      <a:pPr>
                        <a:buNone/>
                      </a:pPr>
                      <a:r>
                        <a:rPr kumimoji="0" lang="en-US" altLang="en-US" sz="1400" b="0" i="0" u="none" strike="noStrike" cap="none" normalizeH="0" baseline="0" dirty="0">
                          <a:ln>
                            <a:noFill/>
                          </a:ln>
                          <a:solidFill>
                            <a:srgbClr val="454545"/>
                          </a:solidFill>
                          <a:effectLst/>
                          <a:latin typeface="Noto Sans" panose="020B0502040504020204" pitchFamily="34" charset="0"/>
                        </a:rPr>
                        <a:t>Steve Skates, Ph.D., Fujirebio Diagnostics.</a:t>
                      </a:r>
                      <a:endParaRPr lang="en-US" sz="1400" dirty="0">
                        <a:effectLst/>
                      </a:endParaRPr>
                    </a:p>
                  </a:txBody>
                  <a:tcPr marL="20820" marR="20820" marT="10410" marB="10410"/>
                </a:tc>
                <a:extLst>
                  <a:ext uri="{0D108BD9-81ED-4DB2-BD59-A6C34878D82A}">
                    <a16:rowId xmlns:a16="http://schemas.microsoft.com/office/drawing/2014/main" val="2155778177"/>
                  </a:ext>
                </a:extLst>
              </a:tr>
              <a:tr h="4748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cap="none" normalizeH="0" baseline="0" dirty="0">
                          <a:ln>
                            <a:noFill/>
                          </a:ln>
                          <a:solidFill>
                            <a:srgbClr val="00527D"/>
                          </a:solidFill>
                          <a:effectLst/>
                          <a:latin typeface="Noto Sans" panose="020B0502040504020204" pitchFamily="34" charset="0"/>
                          <a:hlinkClick r:id="rId6"/>
                        </a:rPr>
                        <a:t>DCP</a:t>
                      </a:r>
                      <a:r>
                        <a:rPr kumimoji="0" lang="en-US" altLang="en-US" sz="1400" b="1" i="0" u="none" strike="noStrike" cap="none" normalizeH="0" baseline="0" dirty="0">
                          <a:ln>
                            <a:noFill/>
                          </a:ln>
                          <a:solidFill>
                            <a:srgbClr val="454545"/>
                          </a:solidFill>
                          <a:effectLst/>
                          <a:latin typeface="Noto Sans" panose="020B0502040504020204" pitchFamily="34" charset="0"/>
                        </a:rPr>
                        <a:t> and</a:t>
                      </a:r>
                      <a:r>
                        <a:rPr kumimoji="0" lang="en-US" altLang="en-US" sz="1400" b="0" i="0" u="none" strike="noStrike" cap="none" normalizeH="0" baseline="0" dirty="0">
                          <a:ln>
                            <a:noFill/>
                          </a:ln>
                          <a:solidFill>
                            <a:srgbClr val="454545"/>
                          </a:solidFill>
                          <a:effectLst/>
                          <a:latin typeface="Noto Sans" panose="020B0502040504020204" pitchFamily="34" charset="0"/>
                        </a:rPr>
                        <a:t> </a:t>
                      </a:r>
                      <a:r>
                        <a:rPr kumimoji="0" lang="en-US" altLang="en-US" sz="1400" b="1" i="0" u="none" strike="noStrike" cap="none" normalizeH="0" baseline="0" dirty="0">
                          <a:ln>
                            <a:noFill/>
                          </a:ln>
                          <a:solidFill>
                            <a:srgbClr val="00527D"/>
                          </a:solidFill>
                          <a:effectLst/>
                          <a:latin typeface="Noto Sans" panose="020B0502040504020204" pitchFamily="34" charset="0"/>
                          <a:hlinkClick r:id="rId7"/>
                        </a:rPr>
                        <a:t>AFP-L3</a:t>
                      </a:r>
                      <a:endParaRPr lang="en-US" sz="1400" dirty="0">
                        <a:effectLst/>
                      </a:endParaRPr>
                    </a:p>
                  </a:txBody>
                  <a:tcPr marL="20820" marR="20820" marT="10410" marB="10410"/>
                </a:tc>
                <a:tc>
                  <a:txBody>
                    <a:bodyPr/>
                    <a:lstStyle/>
                    <a:p>
                      <a:pPr>
                        <a:buNone/>
                      </a:pPr>
                      <a:r>
                        <a:rPr kumimoji="0" lang="en-US" altLang="en-US" sz="1400" b="0" i="0" u="none" strike="noStrike" cap="none" normalizeH="0" baseline="0" dirty="0">
                          <a:ln>
                            <a:noFill/>
                          </a:ln>
                          <a:solidFill>
                            <a:srgbClr val="454545"/>
                          </a:solidFill>
                          <a:effectLst/>
                          <a:latin typeface="Noto Sans" panose="020B0502040504020204" pitchFamily="34" charset="0"/>
                        </a:rPr>
                        <a:t>Risk assessment for development of hepatocellular carcinoma. </a:t>
                      </a:r>
                      <a:endParaRPr lang="en-US" sz="1400" dirty="0">
                        <a:effectLst/>
                      </a:endParaRPr>
                    </a:p>
                  </a:txBody>
                  <a:tcPr marL="20820" marR="20820" marT="10410" marB="1041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cap="none" normalizeH="0" baseline="0" dirty="0">
                          <a:ln>
                            <a:noFill/>
                          </a:ln>
                          <a:solidFill>
                            <a:srgbClr val="454545"/>
                          </a:solidFill>
                          <a:effectLst/>
                          <a:latin typeface="Noto Sans" panose="020B0502040504020204" pitchFamily="34" charset="0"/>
                        </a:rPr>
                        <a:t>Jorge Marrero, M.D.</a:t>
                      </a:r>
                      <a:br>
                        <a:rPr kumimoji="0" lang="en-US" altLang="en-US" sz="1400" b="0" i="0" u="none" strike="noStrike" cap="none" normalizeH="0" baseline="0" dirty="0">
                          <a:ln>
                            <a:noFill/>
                          </a:ln>
                          <a:solidFill>
                            <a:srgbClr val="454545"/>
                          </a:solidFill>
                          <a:effectLst/>
                          <a:latin typeface="Noto Sans" panose="020B0502040504020204" pitchFamily="34" charset="0"/>
                        </a:rPr>
                      </a:br>
                      <a:r>
                        <a:rPr kumimoji="0" lang="en-US" altLang="en-US" sz="1400" b="0" i="0" u="none" strike="noStrike" cap="none" normalizeH="0" baseline="0" dirty="0">
                          <a:ln>
                            <a:noFill/>
                          </a:ln>
                          <a:solidFill>
                            <a:srgbClr val="454545"/>
                          </a:solidFill>
                          <a:effectLst/>
                          <a:latin typeface="Noto Sans" panose="020B0502040504020204" pitchFamily="34" charset="0"/>
                        </a:rPr>
                        <a:t>Wako Diagnostics.</a:t>
                      </a:r>
                    </a:p>
                  </a:txBody>
                  <a:tcPr marL="20820" marR="20820" marT="10410" marB="10410"/>
                </a:tc>
                <a:extLst>
                  <a:ext uri="{0D108BD9-81ED-4DB2-BD59-A6C34878D82A}">
                    <a16:rowId xmlns:a16="http://schemas.microsoft.com/office/drawing/2014/main" val="201374973"/>
                  </a:ext>
                </a:extLst>
              </a:tr>
              <a:tr h="7155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cap="none" normalizeH="0" baseline="0" dirty="0">
                          <a:ln>
                            <a:noFill/>
                          </a:ln>
                          <a:solidFill>
                            <a:srgbClr val="00527D"/>
                          </a:solidFill>
                          <a:effectLst/>
                          <a:latin typeface="Noto Sans" panose="020B0502040504020204" pitchFamily="34" charset="0"/>
                          <a:hlinkClick r:id="rId8"/>
                        </a:rPr>
                        <a:t>OVA1™</a:t>
                      </a:r>
                      <a:r>
                        <a:rPr kumimoji="0" lang="en-US" altLang="en-US" sz="1400" b="0" i="0" u="none" strike="noStrike" cap="none" normalizeH="0" baseline="0" dirty="0">
                          <a:ln>
                            <a:noFill/>
                          </a:ln>
                          <a:solidFill>
                            <a:srgbClr val="454545"/>
                          </a:solidFill>
                          <a:effectLst/>
                          <a:latin typeface="Noto Sans" panose="020B0502040504020204" pitchFamily="34" charset="0"/>
                        </a:rPr>
                        <a:t> </a:t>
                      </a:r>
                      <a:endParaRPr lang="en-US" sz="1400" dirty="0">
                        <a:effectLst/>
                      </a:endParaRPr>
                    </a:p>
                  </a:txBody>
                  <a:tcPr marL="20820" marR="20820" marT="10410" marB="10410"/>
                </a:tc>
                <a:tc>
                  <a:txBody>
                    <a:bodyPr/>
                    <a:lstStyle/>
                    <a:p>
                      <a:pPr>
                        <a:buNone/>
                      </a:pPr>
                      <a:r>
                        <a:rPr kumimoji="0" lang="en-US" altLang="en-US" sz="1400" b="0" i="0" u="none" strike="noStrike" cap="none" normalizeH="0" baseline="0" dirty="0">
                          <a:ln>
                            <a:noFill/>
                          </a:ln>
                          <a:solidFill>
                            <a:srgbClr val="454545"/>
                          </a:solidFill>
                          <a:effectLst/>
                          <a:latin typeface="Noto Sans" panose="020B0502040504020204" pitchFamily="34" charset="0"/>
                        </a:rPr>
                        <a:t>(5 analytes: CA 125, prealbumin, apolipoprotein A-1, beta2 </a:t>
                      </a:r>
                      <a:r>
                        <a:rPr kumimoji="0" lang="en-US" altLang="en-US" sz="1400" b="0" i="0" u="none" strike="noStrike" cap="none" normalizeH="0" baseline="0" dirty="0" err="1">
                          <a:ln>
                            <a:noFill/>
                          </a:ln>
                          <a:solidFill>
                            <a:srgbClr val="454545"/>
                          </a:solidFill>
                          <a:effectLst/>
                          <a:latin typeface="Noto Sans" panose="020B0502040504020204" pitchFamily="34" charset="0"/>
                        </a:rPr>
                        <a:t>microglobulin</a:t>
                      </a:r>
                      <a:r>
                        <a:rPr kumimoji="0" lang="en-US" altLang="en-US" sz="1400" b="0" i="0" u="none" strike="noStrike" cap="none" normalizeH="0" baseline="0" dirty="0">
                          <a:ln>
                            <a:noFill/>
                          </a:ln>
                          <a:solidFill>
                            <a:srgbClr val="454545"/>
                          </a:solidFill>
                          <a:effectLst/>
                          <a:latin typeface="Noto Sans" panose="020B0502040504020204" pitchFamily="34" charset="0"/>
                        </a:rPr>
                        <a:t>, transferrin). Prediction of ovarian cancer risk in women with adnexal mass. </a:t>
                      </a:r>
                      <a:endParaRPr lang="en-US" sz="1400" dirty="0">
                        <a:effectLst/>
                      </a:endParaRPr>
                    </a:p>
                  </a:txBody>
                  <a:tcPr marL="20820" marR="20820" marT="10410" marB="1041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cap="none" normalizeH="0" baseline="0" dirty="0">
                          <a:ln>
                            <a:noFill/>
                          </a:ln>
                          <a:solidFill>
                            <a:srgbClr val="454545"/>
                          </a:solidFill>
                          <a:effectLst/>
                          <a:latin typeface="Noto Sans" panose="020B0502040504020204" pitchFamily="34" charset="0"/>
                        </a:rPr>
                        <a:t>Daniel Chan, Ph.D. and Zhen Zhang, Ph.D., Vermillion</a:t>
                      </a:r>
                      <a:r>
                        <a:rPr kumimoji="0" lang="en-US" altLang="en-US" sz="1400" b="0" i="1" u="none" strike="noStrike" cap="none" normalizeH="0" baseline="0" dirty="0">
                          <a:ln>
                            <a:noFill/>
                          </a:ln>
                          <a:solidFill>
                            <a:srgbClr val="454545"/>
                          </a:solidFill>
                          <a:effectLst/>
                          <a:latin typeface="Noto Sans" panose="020B0502040504020204" pitchFamily="34" charset="0"/>
                        </a:rPr>
                        <a:t>.</a:t>
                      </a:r>
                      <a:endParaRPr kumimoji="0" lang="en-US" altLang="en-US" sz="1400" b="0" i="0" u="none" strike="noStrike" cap="none" normalizeH="0" baseline="0" dirty="0">
                        <a:ln>
                          <a:noFill/>
                        </a:ln>
                        <a:solidFill>
                          <a:srgbClr val="454545"/>
                        </a:solidFill>
                        <a:effectLst/>
                        <a:latin typeface="Noto Sans" panose="020B0502040504020204" pitchFamily="34" charset="0"/>
                      </a:endParaRPr>
                    </a:p>
                    <a:p>
                      <a:pPr>
                        <a:buNone/>
                      </a:pPr>
                      <a:endParaRPr lang="en-US" sz="1400" dirty="0">
                        <a:effectLst/>
                      </a:endParaRPr>
                    </a:p>
                  </a:txBody>
                  <a:tcPr marL="20820" marR="20820" marT="10410" marB="10410"/>
                </a:tc>
                <a:extLst>
                  <a:ext uri="{0D108BD9-81ED-4DB2-BD59-A6C34878D82A}">
                    <a16:rowId xmlns:a16="http://schemas.microsoft.com/office/drawing/2014/main" val="64486190"/>
                  </a:ext>
                </a:extLst>
              </a:tr>
              <a:tr h="525904">
                <a:tc>
                  <a:txBody>
                    <a:bodyPr/>
                    <a:lstStyle/>
                    <a:p>
                      <a:pPr>
                        <a:buNone/>
                      </a:pPr>
                      <a:r>
                        <a:rPr lang="en-US" sz="1400" dirty="0">
                          <a:effectLst/>
                        </a:rPr>
                        <a:t>APOA2-itQ®  (also approved in Japan)</a:t>
                      </a:r>
                    </a:p>
                  </a:txBody>
                  <a:tcPr marL="20820" marR="20820" marT="10410" marB="1041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effectLst/>
                        </a:rPr>
                        <a:t>Diagnostic aid for pancreatic cancer from analysis of two APOA2 isoforms, APOA2-AT and APOA2-TQ</a:t>
                      </a:r>
                    </a:p>
                  </a:txBody>
                  <a:tcPr marL="20820" marR="20820" marT="10410" marB="1041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err="1">
                          <a:effectLst/>
                        </a:rPr>
                        <a:t>Kazufumi</a:t>
                      </a:r>
                      <a:r>
                        <a:rPr lang="en-US" sz="1400" dirty="0">
                          <a:effectLst/>
                        </a:rPr>
                        <a:t> Honda, D.D.S., Ph.D., and </a:t>
                      </a:r>
                      <a:r>
                        <a:rPr lang="en-US" sz="1400" dirty="0" err="1">
                          <a:effectLst/>
                        </a:rPr>
                        <a:t>Giman</a:t>
                      </a:r>
                      <a:r>
                        <a:rPr lang="en-US" sz="1400" dirty="0">
                          <a:effectLst/>
                        </a:rPr>
                        <a:t> Jung, </a:t>
                      </a:r>
                      <a:r>
                        <a:rPr lang="en-US" sz="1400" dirty="0" err="1">
                          <a:effectLst/>
                        </a:rPr>
                        <a:t>Ph.D</a:t>
                      </a:r>
                      <a:r>
                        <a:rPr lang="en-US" sz="1400" dirty="0">
                          <a:effectLst/>
                        </a:rPr>
                        <a:t> /Toray Industries, Inc.</a:t>
                      </a:r>
                    </a:p>
                  </a:txBody>
                  <a:tcPr marL="20820" marR="20820" marT="10410" marB="10410"/>
                </a:tc>
                <a:extLst>
                  <a:ext uri="{0D108BD9-81ED-4DB2-BD59-A6C34878D82A}">
                    <a16:rowId xmlns:a16="http://schemas.microsoft.com/office/drawing/2014/main" val="3581620410"/>
                  </a:ext>
                </a:extLst>
              </a:tr>
            </a:tbl>
          </a:graphicData>
        </a:graphic>
      </p:graphicFrame>
    </p:spTree>
    <p:extLst>
      <p:ext uri="{BB962C8B-B14F-4D97-AF65-F5344CB8AC3E}">
        <p14:creationId xmlns:p14="http://schemas.microsoft.com/office/powerpoint/2010/main" val="2857297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0253BA-33B7-5DFB-4374-7F62962A89EE}"/>
              </a:ext>
            </a:extLst>
          </p:cNvPr>
          <p:cNvSpPr>
            <a:spLocks noGrp="1"/>
          </p:cNvSpPr>
          <p:nvPr>
            <p:ph idx="1"/>
          </p:nvPr>
        </p:nvSpPr>
        <p:spPr>
          <a:xfrm>
            <a:off x="838199" y="2141537"/>
            <a:ext cx="10515600" cy="4351338"/>
          </a:xfrm>
        </p:spPr>
        <p:txBody>
          <a:bodyPr>
            <a:normAutofit fontScale="92500" lnSpcReduction="10000"/>
          </a:bodyPr>
          <a:lstStyle/>
          <a:p>
            <a:r>
              <a:rPr lang="en-US" dirty="0"/>
              <a:t>According to EDRN PBD and USPSTF: A biomarker-based test for population screening should </a:t>
            </a:r>
          </a:p>
          <a:p>
            <a:pPr lvl="1"/>
            <a:r>
              <a:rPr lang="en-US" dirty="0"/>
              <a:t>1) test sensitivity in a prospective screening setting must be adequate, </a:t>
            </a:r>
          </a:p>
          <a:p>
            <a:pPr lvl="1"/>
            <a:r>
              <a:rPr lang="en-US" dirty="0"/>
              <a:t>2) the shift to early curable stages must be meaningful</a:t>
            </a:r>
          </a:p>
          <a:p>
            <a:pPr lvl="1"/>
            <a:r>
              <a:rPr lang="en-US" dirty="0"/>
              <a:t>3) any stage shift must translate into clinically significant mortality benefit.</a:t>
            </a:r>
          </a:p>
          <a:p>
            <a:r>
              <a:rPr lang="en-US" dirty="0"/>
              <a:t>Problems: </a:t>
            </a:r>
          </a:p>
          <a:p>
            <a:pPr lvl="1"/>
            <a:r>
              <a:rPr lang="en-US" dirty="0"/>
              <a:t>Phase 5 = randomized screening trials - lengthy, costly, and complex, particularly in the average-risk population.</a:t>
            </a:r>
          </a:p>
          <a:p>
            <a:pPr lvl="1"/>
            <a:r>
              <a:rPr lang="en-US" dirty="0"/>
              <a:t>Given their expense and duration, randomized trials can generally evaluate only 1 or 2 screening strategies. </a:t>
            </a:r>
          </a:p>
          <a:p>
            <a:pPr lvl="1"/>
            <a:r>
              <a:rPr lang="en-US" dirty="0"/>
              <a:t>Further, because diagnostic and treatment practices often continue to evolve, the trial results may be less relevant to contemporary practice when they finally become available. </a:t>
            </a:r>
          </a:p>
        </p:txBody>
      </p:sp>
      <p:sp>
        <p:nvSpPr>
          <p:cNvPr id="5" name="TextBox 4">
            <a:extLst>
              <a:ext uri="{FF2B5EF4-FFF2-40B4-BE49-F238E27FC236}">
                <a16:creationId xmlns:a16="http://schemas.microsoft.com/office/drawing/2014/main" id="{93C5CFCA-F3CF-6468-921F-903E842089C9}"/>
              </a:ext>
            </a:extLst>
          </p:cNvPr>
          <p:cNvSpPr txBox="1"/>
          <p:nvPr/>
        </p:nvSpPr>
        <p:spPr>
          <a:xfrm>
            <a:off x="357808" y="365125"/>
            <a:ext cx="11476383" cy="1661993"/>
          </a:xfrm>
          <a:prstGeom prst="rect">
            <a:avLst/>
          </a:prstGeom>
          <a:noFill/>
        </p:spPr>
        <p:txBody>
          <a:bodyPr wrap="square">
            <a:spAutoFit/>
          </a:bodyPr>
          <a:lstStyle/>
          <a:p>
            <a:r>
              <a:rPr lang="en-US" b="0" i="0" dirty="0">
                <a:solidFill>
                  <a:srgbClr val="2A2A2A"/>
                </a:solidFill>
                <a:effectLst/>
                <a:latin typeface="Source Sans Pro" panose="020B0503030403020204" pitchFamily="34" charset="0"/>
              </a:rPr>
              <a:t>Ruth Etzioni, Roman Gulati, Christos </a:t>
            </a:r>
            <a:r>
              <a:rPr lang="en-US" b="0" i="0" dirty="0" err="1">
                <a:solidFill>
                  <a:srgbClr val="2A2A2A"/>
                </a:solidFill>
                <a:effectLst/>
                <a:latin typeface="Source Sans Pro" panose="020B0503030403020204" pitchFamily="34" charset="0"/>
              </a:rPr>
              <a:t>Patriotis</a:t>
            </a:r>
            <a:r>
              <a:rPr lang="en-US" b="0" i="0" dirty="0">
                <a:solidFill>
                  <a:srgbClr val="2A2A2A"/>
                </a:solidFill>
                <a:effectLst/>
                <a:latin typeface="Source Sans Pro" panose="020B0503030403020204" pitchFamily="34" charset="0"/>
              </a:rPr>
              <a:t>, Carolyn Rutter, </a:t>
            </a:r>
            <a:r>
              <a:rPr lang="en-US" b="0" i="0" dirty="0" err="1">
                <a:solidFill>
                  <a:srgbClr val="2A2A2A"/>
                </a:solidFill>
                <a:effectLst/>
                <a:latin typeface="Source Sans Pro" panose="020B0503030403020204" pitchFamily="34" charset="0"/>
              </a:rPr>
              <a:t>Yingye</a:t>
            </a:r>
            <a:r>
              <a:rPr lang="en-US" b="0" i="0" dirty="0">
                <a:solidFill>
                  <a:srgbClr val="2A2A2A"/>
                </a:solidFill>
                <a:effectLst/>
                <a:latin typeface="Source Sans Pro" panose="020B0503030403020204" pitchFamily="34" charset="0"/>
              </a:rPr>
              <a:t> Zheng, Sudhir Srivastava, </a:t>
            </a:r>
            <a:r>
              <a:rPr lang="en-US" b="0" i="0" dirty="0" err="1">
                <a:solidFill>
                  <a:srgbClr val="2A2A2A"/>
                </a:solidFill>
                <a:effectLst/>
                <a:latin typeface="Source Sans Pro" panose="020B0503030403020204" pitchFamily="34" charset="0"/>
              </a:rPr>
              <a:t>Ziding</a:t>
            </a:r>
            <a:r>
              <a:rPr lang="en-US" b="0" i="0" dirty="0">
                <a:solidFill>
                  <a:srgbClr val="2A2A2A"/>
                </a:solidFill>
                <a:effectLst/>
                <a:latin typeface="Source Sans Pro" panose="020B0503030403020204" pitchFamily="34" charset="0"/>
              </a:rPr>
              <a:t> Feng</a:t>
            </a:r>
          </a:p>
          <a:p>
            <a:r>
              <a:rPr lang="en-US" sz="2400" b="1" i="0" u="sng" dirty="0">
                <a:solidFill>
                  <a:srgbClr val="2A2A2A"/>
                </a:solidFill>
                <a:effectLst/>
                <a:latin typeface="Source Sans Pro" panose="020B0503030403020204" pitchFamily="34" charset="0"/>
              </a:rPr>
              <a:t>Revisiting the standard blueprint for biomarker development to address emerging cancer early detection technologies</a:t>
            </a:r>
          </a:p>
          <a:p>
            <a:r>
              <a:rPr lang="en-US" b="0" i="1" dirty="0">
                <a:solidFill>
                  <a:srgbClr val="2A2A2A"/>
                </a:solidFill>
                <a:effectLst/>
                <a:latin typeface="Source Sans Pro" panose="020B0503030403020204" pitchFamily="34" charset="0"/>
              </a:rPr>
              <a:t>JNCI: Journal of the National Cancer Institute</a:t>
            </a:r>
            <a:r>
              <a:rPr lang="en-US" b="0" i="0" dirty="0">
                <a:solidFill>
                  <a:srgbClr val="2A2A2A"/>
                </a:solidFill>
                <a:effectLst/>
                <a:latin typeface="Source Sans Pro" panose="020B0503030403020204" pitchFamily="34" charset="0"/>
              </a:rPr>
              <a:t>, Volume 116, Issue 2, February 2024, Pages 189–193, </a:t>
            </a:r>
            <a:r>
              <a:rPr lang="en-US" b="0" i="0" u="none" strike="noStrike" dirty="0">
                <a:solidFill>
                  <a:srgbClr val="006FB7"/>
                </a:solidFill>
                <a:effectLst/>
                <a:latin typeface="Source Sans Pro" panose="020B0503030403020204" pitchFamily="34" charset="0"/>
                <a:hlinkClick r:id="rId3"/>
              </a:rPr>
              <a:t>https://doi.org/10.1093/jnci/djad227</a:t>
            </a:r>
            <a:endParaRPr lang="en-US" dirty="0"/>
          </a:p>
        </p:txBody>
      </p:sp>
    </p:spTree>
    <p:extLst>
      <p:ext uri="{BB962C8B-B14F-4D97-AF65-F5344CB8AC3E}">
        <p14:creationId xmlns:p14="http://schemas.microsoft.com/office/powerpoint/2010/main" val="2202869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CD1A9-8A91-8D40-FF4E-E0776DF0D13C}"/>
              </a:ext>
            </a:extLst>
          </p:cNvPr>
          <p:cNvSpPr>
            <a:spLocks noGrp="1"/>
          </p:cNvSpPr>
          <p:nvPr>
            <p:ph type="ctrTitle"/>
          </p:nvPr>
        </p:nvSpPr>
        <p:spPr>
          <a:xfrm>
            <a:off x="685799" y="264135"/>
            <a:ext cx="5992907" cy="650395"/>
          </a:xfrm>
        </p:spPr>
        <p:txBody>
          <a:bodyPr/>
          <a:lstStyle/>
          <a:p>
            <a:r>
              <a:rPr lang="en-US" dirty="0"/>
              <a:t>Speakers for the session </a:t>
            </a:r>
          </a:p>
        </p:txBody>
      </p:sp>
      <p:graphicFrame>
        <p:nvGraphicFramePr>
          <p:cNvPr id="3" name="Table 2">
            <a:extLst>
              <a:ext uri="{FF2B5EF4-FFF2-40B4-BE49-F238E27FC236}">
                <a16:creationId xmlns:a16="http://schemas.microsoft.com/office/drawing/2014/main" id="{FFBE8FDF-B978-AA11-8D36-D73D09C5B73F}"/>
              </a:ext>
            </a:extLst>
          </p:cNvPr>
          <p:cNvGraphicFramePr>
            <a:graphicFrameLocks noGrp="1"/>
          </p:cNvGraphicFramePr>
          <p:nvPr>
            <p:extLst>
              <p:ext uri="{D42A27DB-BD31-4B8C-83A1-F6EECF244321}">
                <p14:modId xmlns:p14="http://schemas.microsoft.com/office/powerpoint/2010/main" val="1766965128"/>
              </p:ext>
            </p:extLst>
          </p:nvPr>
        </p:nvGraphicFramePr>
        <p:xfrm>
          <a:off x="685799" y="914530"/>
          <a:ext cx="10406272" cy="5028940"/>
        </p:xfrm>
        <a:graphic>
          <a:graphicData uri="http://schemas.openxmlformats.org/drawingml/2006/table">
            <a:tbl>
              <a:tblPr/>
              <a:tblGrid>
                <a:gridCol w="2044150">
                  <a:extLst>
                    <a:ext uri="{9D8B030D-6E8A-4147-A177-3AD203B41FA5}">
                      <a16:colId xmlns:a16="http://schemas.microsoft.com/office/drawing/2014/main" val="781068871"/>
                    </a:ext>
                  </a:extLst>
                </a:gridCol>
                <a:gridCol w="2703443">
                  <a:extLst>
                    <a:ext uri="{9D8B030D-6E8A-4147-A177-3AD203B41FA5}">
                      <a16:colId xmlns:a16="http://schemas.microsoft.com/office/drawing/2014/main" val="893927708"/>
                    </a:ext>
                  </a:extLst>
                </a:gridCol>
                <a:gridCol w="5658679">
                  <a:extLst>
                    <a:ext uri="{9D8B030D-6E8A-4147-A177-3AD203B41FA5}">
                      <a16:colId xmlns:a16="http://schemas.microsoft.com/office/drawing/2014/main" val="3293469227"/>
                    </a:ext>
                  </a:extLst>
                </a:gridCol>
              </a:tblGrid>
              <a:tr h="533993">
                <a:tc>
                  <a:txBody>
                    <a:bodyPr/>
                    <a:lstStyle/>
                    <a:p>
                      <a:pPr algn="l" fontAlgn="b">
                        <a:buNone/>
                      </a:pPr>
                      <a:r>
                        <a:rPr lang="en-US" sz="2400" b="0" i="0" u="none" strike="noStrike" dirty="0">
                          <a:solidFill>
                            <a:srgbClr val="000000"/>
                          </a:solidFill>
                          <a:effectLst/>
                          <a:latin typeface="Calibri" panose="020F0502020204030204" pitchFamily="34" charset="0"/>
                        </a:rPr>
                        <a:t>9:50-10:10</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b">
                        <a:buNone/>
                      </a:pPr>
                      <a:r>
                        <a:rPr lang="en-US" sz="2400" b="0" i="0" u="none" strike="noStrike">
                          <a:solidFill>
                            <a:srgbClr val="000000"/>
                          </a:solidFill>
                          <a:effectLst/>
                          <a:latin typeface="Calibri" panose="020F0502020204030204" pitchFamily="34" charset="0"/>
                        </a:rPr>
                        <a:t>Dr. Yingye Zheng</a:t>
                      </a:r>
                    </a:p>
                  </a:txBody>
                  <a:tcPr marL="9525" marR="9525" marT="9525"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b">
                        <a:buNone/>
                      </a:pPr>
                      <a:r>
                        <a:rPr lang="en-US" sz="2400" b="0" i="0" u="none" strike="noStrike">
                          <a:solidFill>
                            <a:srgbClr val="000000"/>
                          </a:solidFill>
                          <a:effectLst/>
                          <a:latin typeface="Calibri" panose="020F0502020204030204" pitchFamily="34" charset="0"/>
                        </a:rPr>
                        <a:t>Statiscian - statistical considerations, sample size, manging overfitting and optimism bias</a:t>
                      </a:r>
                    </a:p>
                  </a:txBody>
                  <a:tcPr marL="9525" marR="9525" marT="9525"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704964411"/>
                  </a:ext>
                </a:extLst>
              </a:tr>
              <a:tr h="1549881">
                <a:tc>
                  <a:txBody>
                    <a:bodyPr/>
                    <a:lstStyle/>
                    <a:p>
                      <a:pPr algn="l" fontAlgn="ctr">
                        <a:buNone/>
                      </a:pPr>
                      <a:r>
                        <a:rPr lang="en-US" sz="2400" b="0" i="0" u="none" strike="noStrike">
                          <a:solidFill>
                            <a:srgbClr val="000000"/>
                          </a:solidFill>
                          <a:effectLst/>
                          <a:latin typeface="Calibri" panose="020F0502020204030204" pitchFamily="34" charset="0"/>
                        </a:rPr>
                        <a:t>10:10-10:40</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en-US" sz="2400" b="0" i="0" u="none" strike="noStrike">
                          <a:solidFill>
                            <a:srgbClr val="242424"/>
                          </a:solidFill>
                          <a:effectLst/>
                          <a:latin typeface="Aptos Narrow" panose="020B0004020202020204" pitchFamily="34" charset="0"/>
                        </a:rPr>
                        <a:t>Dr. Eric Grogan,</a:t>
                      </a:r>
                      <a:br>
                        <a:rPr lang="en-US" sz="2400" b="0" i="0" u="none" strike="noStrike">
                          <a:solidFill>
                            <a:srgbClr val="242424"/>
                          </a:solidFill>
                          <a:effectLst/>
                          <a:latin typeface="Aptos Narrow" panose="020B0004020202020204" pitchFamily="34" charset="0"/>
                        </a:rPr>
                      </a:br>
                      <a:r>
                        <a:rPr lang="en-US" sz="2400" b="0" i="0" u="none" strike="noStrike">
                          <a:solidFill>
                            <a:srgbClr val="242424"/>
                          </a:solidFill>
                          <a:effectLst/>
                          <a:latin typeface="Aptos Narrow" panose="020B0004020202020204" pitchFamily="34" charset="0"/>
                        </a:rPr>
                        <a:t>Dr. Steve Skates,</a:t>
                      </a:r>
                      <a:br>
                        <a:rPr lang="en-US" sz="2400" b="0" i="0" u="none" strike="noStrike">
                          <a:solidFill>
                            <a:srgbClr val="242424"/>
                          </a:solidFill>
                          <a:effectLst/>
                          <a:latin typeface="Aptos Narrow" panose="020B0004020202020204" pitchFamily="34" charset="0"/>
                        </a:rPr>
                      </a:br>
                      <a:r>
                        <a:rPr lang="en-US" sz="2400" b="0" i="0" u="none" strike="noStrike">
                          <a:solidFill>
                            <a:srgbClr val="242424"/>
                          </a:solidFill>
                          <a:effectLst/>
                          <a:latin typeface="Aptos Narrow" panose="020B0004020202020204" pitchFamily="34" charset="0"/>
                        </a:rPr>
                        <a:t>Dr. Joseph Willis,</a:t>
                      </a:r>
                      <a:br>
                        <a:rPr lang="en-US" sz="2400" b="0" i="0" u="none" strike="noStrike">
                          <a:solidFill>
                            <a:srgbClr val="242424"/>
                          </a:solidFill>
                          <a:effectLst/>
                          <a:latin typeface="Aptos Narrow" panose="020B0004020202020204" pitchFamily="34" charset="0"/>
                        </a:rPr>
                      </a:br>
                      <a:r>
                        <a:rPr lang="en-US" sz="2400" b="0" i="0" u="none" strike="noStrike">
                          <a:solidFill>
                            <a:srgbClr val="242424"/>
                          </a:solidFill>
                          <a:effectLst/>
                          <a:latin typeface="Aptos Narrow" panose="020B0004020202020204" pitchFamily="34" charset="0"/>
                        </a:rPr>
                        <a:t>Dr. Josh LaBaer</a:t>
                      </a:r>
                      <a:br>
                        <a:rPr lang="en-US" sz="2400" b="0" i="0" u="none" strike="noStrike">
                          <a:solidFill>
                            <a:srgbClr val="242424"/>
                          </a:solidFill>
                          <a:effectLst/>
                          <a:latin typeface="Aptos Narrow" panose="020B0004020202020204" pitchFamily="34" charset="0"/>
                        </a:rPr>
                      </a:br>
                      <a:r>
                        <a:rPr lang="en-US" sz="2400" b="0" i="0" u="none" strike="noStrike">
                          <a:solidFill>
                            <a:srgbClr val="242424"/>
                          </a:solidFill>
                          <a:effectLst/>
                          <a:latin typeface="Aptos Narrow" panose="020B0004020202020204" pitchFamily="34" charset="0"/>
                        </a:rPr>
                        <a:t>Dr. William Grady</a:t>
                      </a:r>
                    </a:p>
                  </a:txBody>
                  <a:tcPr marL="9525" marR="9525" marT="9525"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en-US" sz="2400" b="0" i="0" u="none" strike="noStrike">
                          <a:solidFill>
                            <a:srgbClr val="000000"/>
                          </a:solidFill>
                          <a:effectLst/>
                          <a:latin typeface="Calibri" panose="020F0502020204030204" pitchFamily="34" charset="0"/>
                        </a:rPr>
                        <a:t>Panel: Successes and failures of biomarker development </a:t>
                      </a:r>
                    </a:p>
                  </a:txBody>
                  <a:tcPr marL="9525" marR="9525" marT="9525"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814348373"/>
                  </a:ext>
                </a:extLst>
              </a:tr>
              <a:tr h="304766">
                <a:tc>
                  <a:txBody>
                    <a:bodyPr/>
                    <a:lstStyle/>
                    <a:p>
                      <a:pPr algn="l" fontAlgn="b">
                        <a:buNone/>
                      </a:pPr>
                      <a:r>
                        <a:rPr lang="en-US" sz="2400" b="0" i="0" u="none" strike="noStrike" dirty="0">
                          <a:solidFill>
                            <a:srgbClr val="242424"/>
                          </a:solidFill>
                          <a:effectLst/>
                          <a:latin typeface="Aptos Narrow" panose="020B0004020202020204" pitchFamily="34" charset="0"/>
                        </a:rPr>
                        <a:t>10:40-10:50</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b">
                        <a:buNone/>
                      </a:pPr>
                      <a:r>
                        <a:rPr lang="en-US" sz="2400" b="0" i="0" u="none" strike="noStrike">
                          <a:solidFill>
                            <a:srgbClr val="000000"/>
                          </a:solidFill>
                          <a:effectLst/>
                          <a:latin typeface="Calibri" panose="020F0502020204030204" pitchFamily="34" charset="0"/>
                        </a:rPr>
                        <a:t>Break</a:t>
                      </a:r>
                    </a:p>
                  </a:txBody>
                  <a:tcPr marL="9525" marR="9525" marT="9525"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b">
                        <a:buNone/>
                      </a:pPr>
                      <a:endParaRPr lang="en-US" sz="2400" b="0" i="0" u="none" strike="noStrike" dirty="0">
                        <a:solidFill>
                          <a:srgbClr val="000000"/>
                        </a:solidFill>
                        <a:effectLst/>
                        <a:latin typeface="Calibri" panose="020F0502020204030204" pitchFamily="34" charset="0"/>
                      </a:endParaRPr>
                    </a:p>
                  </a:txBody>
                  <a:tcPr marL="9525" marR="9525" marT="9525"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512980367"/>
                  </a:ext>
                </a:extLst>
              </a:tr>
              <a:tr h="304766">
                <a:tc>
                  <a:txBody>
                    <a:bodyPr/>
                    <a:lstStyle/>
                    <a:p>
                      <a:pPr algn="l" fontAlgn="b">
                        <a:buNone/>
                      </a:pPr>
                      <a:r>
                        <a:rPr lang="en-US" sz="2400" b="0" i="0" u="none" strike="noStrike">
                          <a:solidFill>
                            <a:srgbClr val="242424"/>
                          </a:solidFill>
                          <a:effectLst/>
                          <a:latin typeface="Aptos Narrow" panose="020B0004020202020204" pitchFamily="34" charset="0"/>
                        </a:rPr>
                        <a:t>10:50-11:10</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b">
                        <a:buNone/>
                      </a:pPr>
                      <a:r>
                        <a:rPr lang="en-US" sz="2400" b="0" i="0" u="none" strike="noStrike">
                          <a:solidFill>
                            <a:srgbClr val="000000"/>
                          </a:solidFill>
                          <a:effectLst/>
                          <a:latin typeface="Calibri" panose="020F0502020204030204" pitchFamily="34" charset="0"/>
                        </a:rPr>
                        <a:t>Sam Hanash</a:t>
                      </a:r>
                    </a:p>
                  </a:txBody>
                  <a:tcPr marL="9525" marR="9525" marT="9525"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b">
                        <a:buNone/>
                      </a:pPr>
                      <a:r>
                        <a:rPr lang="en-US" sz="2400" b="0" i="0" u="none" strike="noStrike" dirty="0">
                          <a:solidFill>
                            <a:srgbClr val="000000"/>
                          </a:solidFill>
                          <a:effectLst/>
                          <a:latin typeface="Calibri" panose="020F0502020204030204" pitchFamily="34" charset="0"/>
                        </a:rPr>
                        <a:t>Risk Assessment Early Onset Cancers</a:t>
                      </a:r>
                    </a:p>
                  </a:txBody>
                  <a:tcPr marL="9525" marR="9525" marT="9525"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260440105"/>
                  </a:ext>
                </a:extLst>
              </a:tr>
              <a:tr h="729355">
                <a:tc>
                  <a:txBody>
                    <a:bodyPr/>
                    <a:lstStyle/>
                    <a:p>
                      <a:pPr algn="l" fontAlgn="ctr">
                        <a:buNone/>
                      </a:pPr>
                      <a:r>
                        <a:rPr lang="en-US" sz="2400" b="0" i="0" u="none" strike="noStrike">
                          <a:solidFill>
                            <a:srgbClr val="242424"/>
                          </a:solidFill>
                          <a:effectLst/>
                          <a:latin typeface="Aptos Narrow" panose="020B0004020202020204" pitchFamily="34" charset="0"/>
                        </a:rPr>
                        <a:t>11:10-11:30</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en-US" sz="2400" b="0" i="0" u="none" strike="noStrike">
                          <a:solidFill>
                            <a:srgbClr val="000000"/>
                          </a:solidFill>
                          <a:effectLst/>
                          <a:latin typeface="Calibri" panose="020F0502020204030204" pitchFamily="34" charset="0"/>
                        </a:rPr>
                        <a:t>Ruth Etzioni</a:t>
                      </a:r>
                    </a:p>
                  </a:txBody>
                  <a:tcPr marL="9525" marR="9525" marT="9525"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buNone/>
                      </a:pPr>
                      <a:r>
                        <a:rPr lang="en-US" sz="2400" b="0" i="0" u="none" strike="noStrike" dirty="0">
                          <a:solidFill>
                            <a:srgbClr val="242424"/>
                          </a:solidFill>
                          <a:effectLst/>
                          <a:latin typeface="Aptos Narrow" panose="020B0004020202020204" pitchFamily="34" charset="0"/>
                        </a:rPr>
                        <a:t>Ca Biomarker RCTs</a:t>
                      </a:r>
                    </a:p>
                  </a:txBody>
                  <a:tcPr marL="9525" marR="9525" marT="9525"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632611880"/>
                  </a:ext>
                </a:extLst>
              </a:tr>
              <a:tr h="533993">
                <a:tc>
                  <a:txBody>
                    <a:bodyPr/>
                    <a:lstStyle/>
                    <a:p>
                      <a:pPr algn="l" fontAlgn="ctr">
                        <a:buNone/>
                      </a:pPr>
                      <a:r>
                        <a:rPr lang="en-US" sz="2400" b="0" i="0" u="none" strike="noStrike">
                          <a:solidFill>
                            <a:srgbClr val="000000"/>
                          </a:solidFill>
                          <a:effectLst/>
                          <a:latin typeface="Calibri" panose="020F0502020204030204" pitchFamily="34" charset="0"/>
                        </a:rPr>
                        <a:t>11:30-12:00</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US" sz="2400" b="0" i="0" u="none" strike="noStrike" dirty="0">
                          <a:solidFill>
                            <a:srgbClr val="242424"/>
                          </a:solidFill>
                          <a:effectLst/>
                          <a:latin typeface="Aptos Narrow" panose="020B0004020202020204" pitchFamily="34" charset="0"/>
                        </a:rPr>
                        <a:t>Victoria Raymond  </a:t>
                      </a:r>
                      <a:br>
                        <a:rPr lang="en-US" sz="2400" b="0" i="0" u="none" strike="noStrike" dirty="0">
                          <a:solidFill>
                            <a:srgbClr val="242424"/>
                          </a:solidFill>
                          <a:effectLst/>
                          <a:latin typeface="Aptos Narrow" panose="020B0004020202020204" pitchFamily="34" charset="0"/>
                        </a:rPr>
                      </a:br>
                      <a:r>
                        <a:rPr lang="en-US" sz="2400" b="0" i="0" u="none" strike="noStrike" dirty="0">
                          <a:solidFill>
                            <a:srgbClr val="242424"/>
                          </a:solidFill>
                          <a:effectLst/>
                          <a:latin typeface="Aptos Narrow" panose="020B0004020202020204" pitchFamily="34" charset="0"/>
                        </a:rPr>
                        <a:t>Guardant Health</a:t>
                      </a:r>
                    </a:p>
                  </a:txBody>
                  <a:tcPr marL="9525" marR="9525" marT="9525"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r>
                        <a:rPr lang="en-US" sz="2400" b="0" i="0" u="none" strike="noStrike" dirty="0">
                          <a:solidFill>
                            <a:srgbClr val="000000"/>
                          </a:solidFill>
                          <a:effectLst/>
                          <a:latin typeface="Calibri" panose="020F0502020204030204" pitchFamily="34" charset="0"/>
                        </a:rPr>
                        <a:t>Closing - going the final mile to patient testing, billing and insurance consideration </a:t>
                      </a:r>
                    </a:p>
                  </a:txBody>
                  <a:tcPr marL="9525" marR="9525" marT="9525"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59907700"/>
                  </a:ext>
                </a:extLst>
              </a:tr>
            </a:tbl>
          </a:graphicData>
        </a:graphic>
      </p:graphicFrame>
    </p:spTree>
    <p:extLst>
      <p:ext uri="{BB962C8B-B14F-4D97-AF65-F5344CB8AC3E}">
        <p14:creationId xmlns:p14="http://schemas.microsoft.com/office/powerpoint/2010/main" val="821694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iagram depicting the structure of the Early Detection Research Network">
            <a:extLst>
              <a:ext uri="{FF2B5EF4-FFF2-40B4-BE49-F238E27FC236}">
                <a16:creationId xmlns:a16="http://schemas.microsoft.com/office/drawing/2014/main" id="{635DF316-7576-0C5C-DEE9-8873D80079DD}"/>
              </a:ext>
            </a:extLst>
          </p:cNvPr>
          <p:cNvPicPr>
            <a:picLocks noGrp="1" noChangeAspect="1" noChangeArrowheads="1"/>
          </p:cNvPicPr>
          <p:nvPr>
            <p:ph type="media" sz="quarter" idx="12"/>
          </p:nvPr>
        </p:nvPicPr>
        <p:blipFill rotWithShape="1">
          <a:blip r:embed="rId3">
            <a:extLst>
              <a:ext uri="{28A0092B-C50C-407E-A947-70E740481C1C}">
                <a14:useLocalDpi xmlns:a14="http://schemas.microsoft.com/office/drawing/2010/main" val="0"/>
              </a:ext>
            </a:extLst>
          </a:blip>
          <a:srcRect l="11717" r="11066"/>
          <a:stretch>
            <a:fillRect/>
          </a:stretch>
        </p:blipFill>
        <p:spPr bwMode="auto">
          <a:xfrm>
            <a:off x="3962411" y="471836"/>
            <a:ext cx="7543791" cy="54953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93222BC-4790-3AC0-07E9-6DEF5AB4A600}"/>
              </a:ext>
            </a:extLst>
          </p:cNvPr>
          <p:cNvSpPr>
            <a:spLocks noGrp="1"/>
          </p:cNvSpPr>
          <p:nvPr>
            <p:ph type="ctrTitle"/>
          </p:nvPr>
        </p:nvSpPr>
        <p:spPr>
          <a:xfrm>
            <a:off x="304800" y="471836"/>
            <a:ext cx="4187687" cy="5465138"/>
          </a:xfrm>
        </p:spPr>
        <p:txBody>
          <a:bodyPr/>
          <a:lstStyle/>
          <a:p>
            <a:r>
              <a:rPr lang="en-US" sz="2800" b="1" u="sng" dirty="0"/>
              <a:t>The mission of the EDRN:</a:t>
            </a:r>
            <a:br>
              <a:rPr lang="en-US" sz="2800" dirty="0"/>
            </a:br>
            <a:br>
              <a:rPr lang="en-US" sz="2800" dirty="0"/>
            </a:br>
            <a:r>
              <a:rPr lang="en-US" sz="2800" dirty="0"/>
              <a:t>1) discover, develop and validate biomarkers and imaging methods to detect early stage cancers and assess risk for developing cancer</a:t>
            </a:r>
            <a:br>
              <a:rPr lang="en-US" sz="2800" dirty="0"/>
            </a:br>
            <a:r>
              <a:rPr lang="en-US" sz="2800" dirty="0"/>
              <a:t>2) translate these biomarkers and imaging methods into clinical tests.         </a:t>
            </a:r>
            <a:br>
              <a:rPr lang="en-US" sz="2800" dirty="0"/>
            </a:br>
            <a:br>
              <a:rPr lang="en-US" sz="2800" dirty="0"/>
            </a:br>
            <a:endParaRPr lang="en-US" sz="2800" dirty="0"/>
          </a:p>
        </p:txBody>
      </p:sp>
    </p:spTree>
    <p:extLst>
      <p:ext uri="{BB962C8B-B14F-4D97-AF65-F5344CB8AC3E}">
        <p14:creationId xmlns:p14="http://schemas.microsoft.com/office/powerpoint/2010/main" val="3551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ve phases of biomarker development depicted as a pyramid with a wide foundation for phase 1 at the bottom and a tiny triangle at the top for phase 5, with phases 2–4 (inclusive) betwixt.">
            <a:extLst>
              <a:ext uri="{FF2B5EF4-FFF2-40B4-BE49-F238E27FC236}">
                <a16:creationId xmlns:a16="http://schemas.microsoft.com/office/drawing/2014/main" id="{F54C305F-A6E3-2DE4-CDEC-745770F20E0D}"/>
              </a:ext>
            </a:extLst>
          </p:cNvPr>
          <p:cNvPicPr>
            <a:picLocks noGrp="1" noChangeAspect="1" noChangeArrowheads="1"/>
          </p:cNvPicPr>
          <p:nvPr>
            <p:ph type="media" sz="quarter" idx="12"/>
          </p:nvPr>
        </p:nvPicPr>
        <p:blipFill>
          <a:blip r:embed="rId3">
            <a:extLst>
              <a:ext uri="{28A0092B-C50C-407E-A947-70E740481C1C}">
                <a14:useLocalDpi xmlns:a14="http://schemas.microsoft.com/office/drawing/2010/main" val="0"/>
              </a:ext>
            </a:extLst>
          </a:blip>
          <a:srcRect/>
          <a:stretch>
            <a:fillRect/>
          </a:stretch>
        </p:blipFill>
        <p:spPr bwMode="auto">
          <a:xfrm>
            <a:off x="186323" y="108156"/>
            <a:ext cx="6447264" cy="597459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F2C3987-7742-7C47-6067-EDB38D7AC39D}"/>
              </a:ext>
            </a:extLst>
          </p:cNvPr>
          <p:cNvSpPr>
            <a:spLocks noGrp="1"/>
          </p:cNvSpPr>
          <p:nvPr>
            <p:ph type="ctrTitle"/>
          </p:nvPr>
        </p:nvSpPr>
        <p:spPr>
          <a:xfrm>
            <a:off x="6732104" y="471837"/>
            <a:ext cx="4585253" cy="5862702"/>
          </a:xfrm>
        </p:spPr>
        <p:txBody>
          <a:bodyPr/>
          <a:lstStyle/>
          <a:p>
            <a:r>
              <a:rPr lang="en-US" sz="2400" b="1" dirty="0"/>
              <a:t>Five-Phase Approach and Prospective specimen collection, Retrospective Blinded Evaluation Study Design</a:t>
            </a:r>
            <a:br>
              <a:rPr lang="en-US" sz="2400" b="1" dirty="0"/>
            </a:br>
            <a:br>
              <a:rPr lang="en-US" sz="2400" b="1" dirty="0"/>
            </a:br>
            <a:r>
              <a:rPr lang="en-US" sz="2400" dirty="0"/>
              <a:t>A major achievement of the </a:t>
            </a:r>
            <a:r>
              <a:rPr lang="en-US" sz="2400" b="1" dirty="0"/>
              <a:t>EDRN</a:t>
            </a:r>
            <a:r>
              <a:rPr lang="en-US" sz="2400" dirty="0"/>
              <a:t> was the development of a five-phase approach for biomarker development. This systematic approach to discovery, development and validation is used to help identify “winners” or “losers” among biomarkers.</a:t>
            </a:r>
            <a:br>
              <a:rPr lang="en-US" sz="2400" dirty="0"/>
            </a:br>
            <a:r>
              <a:rPr lang="en-US" sz="2400" dirty="0"/>
              <a:t>The phased process has been widely accepted by the biomarker research community. </a:t>
            </a:r>
            <a:br>
              <a:rPr lang="en-US" sz="2400" dirty="0"/>
            </a:br>
            <a:endParaRPr lang="en-US" sz="2400" dirty="0"/>
          </a:p>
        </p:txBody>
      </p:sp>
    </p:spTree>
    <p:extLst>
      <p:ext uri="{BB962C8B-B14F-4D97-AF65-F5344CB8AC3E}">
        <p14:creationId xmlns:p14="http://schemas.microsoft.com/office/powerpoint/2010/main" val="1797428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64310" y="1193838"/>
          <a:ext cx="6370508" cy="5047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p:cNvSpPr>
            <a:spLocks noGrp="1"/>
          </p:cNvSpPr>
          <p:nvPr>
            <p:ph type="ctrTitle"/>
          </p:nvPr>
        </p:nvSpPr>
        <p:spPr>
          <a:xfrm>
            <a:off x="410817" y="150501"/>
            <a:ext cx="10964656" cy="1180688"/>
          </a:xfrm>
        </p:spPr>
        <p:txBody>
          <a:bodyPr/>
          <a:lstStyle/>
          <a:p>
            <a:pPr algn="ctr"/>
            <a:r>
              <a:rPr lang="en-US" sz="3600" dirty="0"/>
              <a:t>Regulatory Considerations in the Biomarker Development Lifecycle</a:t>
            </a:r>
          </a:p>
        </p:txBody>
      </p:sp>
      <p:sp>
        <p:nvSpPr>
          <p:cNvPr id="2" name="Rectangle 1">
            <a:extLst>
              <a:ext uri="{FF2B5EF4-FFF2-40B4-BE49-F238E27FC236}">
                <a16:creationId xmlns:a16="http://schemas.microsoft.com/office/drawing/2014/main" id="{1E31E939-8A77-E04D-BBAF-9B8F3348CB18}"/>
              </a:ext>
            </a:extLst>
          </p:cNvPr>
          <p:cNvSpPr/>
          <p:nvPr/>
        </p:nvSpPr>
        <p:spPr>
          <a:xfrm>
            <a:off x="5716131" y="2060022"/>
            <a:ext cx="325211"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5478FB5-8B76-7942-A04D-4FAC5A61EF5C}"/>
              </a:ext>
            </a:extLst>
          </p:cNvPr>
          <p:cNvSpPr/>
          <p:nvPr/>
        </p:nvSpPr>
        <p:spPr>
          <a:xfrm>
            <a:off x="5716131" y="3908700"/>
            <a:ext cx="325211" cy="314325"/>
          </a:xfrm>
          <a:prstGeom prst="rect">
            <a:avLst/>
          </a:prstGeom>
          <a:solidFill>
            <a:srgbClr val="99CB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3861A9A-ACAC-284D-8F67-6500C05CF6D9}"/>
              </a:ext>
            </a:extLst>
          </p:cNvPr>
          <p:cNvSpPr/>
          <p:nvPr/>
        </p:nvSpPr>
        <p:spPr>
          <a:xfrm>
            <a:off x="6041341" y="2029001"/>
            <a:ext cx="1844808" cy="369332"/>
          </a:xfrm>
          <a:prstGeom prst="rect">
            <a:avLst/>
          </a:prstGeom>
        </p:spPr>
        <p:txBody>
          <a:bodyPr wrap="square">
            <a:spAutoFit/>
          </a:bodyPr>
          <a:lstStyle/>
          <a:p>
            <a:r>
              <a:rPr lang="en-US"/>
              <a:t>Research Only </a:t>
            </a:r>
          </a:p>
        </p:txBody>
      </p:sp>
      <p:sp>
        <p:nvSpPr>
          <p:cNvPr id="10" name="Rectangle 9">
            <a:extLst>
              <a:ext uri="{FF2B5EF4-FFF2-40B4-BE49-F238E27FC236}">
                <a16:creationId xmlns:a16="http://schemas.microsoft.com/office/drawing/2014/main" id="{840007A2-B602-EB4D-BB0D-CAD231143A9A}"/>
              </a:ext>
            </a:extLst>
          </p:cNvPr>
          <p:cNvSpPr/>
          <p:nvPr/>
        </p:nvSpPr>
        <p:spPr>
          <a:xfrm>
            <a:off x="6041341" y="3881196"/>
            <a:ext cx="1844808" cy="923330"/>
          </a:xfrm>
          <a:prstGeom prst="rect">
            <a:avLst/>
          </a:prstGeom>
        </p:spPr>
        <p:txBody>
          <a:bodyPr wrap="square">
            <a:spAutoFit/>
          </a:bodyPr>
          <a:lstStyle/>
          <a:p>
            <a:r>
              <a:rPr lang="en-US" dirty="0"/>
              <a:t>CLIA Certification required</a:t>
            </a:r>
          </a:p>
        </p:txBody>
      </p:sp>
      <p:sp>
        <p:nvSpPr>
          <p:cNvPr id="12" name="TextBox 11">
            <a:extLst>
              <a:ext uri="{FF2B5EF4-FFF2-40B4-BE49-F238E27FC236}">
                <a16:creationId xmlns:a16="http://schemas.microsoft.com/office/drawing/2014/main" id="{A88EE2C1-A894-AAED-AE67-FF0DBBE379B9}"/>
              </a:ext>
            </a:extLst>
          </p:cNvPr>
          <p:cNvSpPr txBox="1"/>
          <p:nvPr/>
        </p:nvSpPr>
        <p:spPr>
          <a:xfrm>
            <a:off x="7765774" y="1193838"/>
            <a:ext cx="3609699" cy="4955267"/>
          </a:xfrm>
          <a:prstGeom prst="rect">
            <a:avLst/>
          </a:prstGeom>
          <a:noFill/>
        </p:spPr>
        <p:txBody>
          <a:bodyPr wrap="square">
            <a:spAutoFit/>
          </a:bodyPr>
          <a:lstStyle/>
          <a:p>
            <a:pPr>
              <a:lnSpc>
                <a:spcPct val="110000"/>
              </a:lnSpc>
              <a:spcBef>
                <a:spcPts val="0"/>
              </a:spcBef>
            </a:pPr>
            <a:r>
              <a:rPr lang="en-US" sz="1800" dirty="0"/>
              <a:t>FDA IDE: </a:t>
            </a:r>
          </a:p>
          <a:p>
            <a:pPr marL="285750" indent="-285750">
              <a:lnSpc>
                <a:spcPct val="110000"/>
              </a:lnSpc>
              <a:spcBef>
                <a:spcPts val="0"/>
              </a:spcBef>
              <a:buFont typeface="Arial" panose="020B0604020202020204" pitchFamily="34" charset="0"/>
              <a:buChar char="•"/>
            </a:pPr>
            <a:r>
              <a:rPr lang="en-US" dirty="0"/>
              <a:t>Testing to be performed in a CLIA certified lab or a CLIA compliant environment </a:t>
            </a:r>
          </a:p>
          <a:p>
            <a:pPr>
              <a:lnSpc>
                <a:spcPct val="110000"/>
              </a:lnSpc>
              <a:spcBef>
                <a:spcPts val="0"/>
              </a:spcBef>
            </a:pPr>
            <a:endParaRPr lang="en-US" sz="1800" dirty="0"/>
          </a:p>
          <a:p>
            <a:pPr>
              <a:lnSpc>
                <a:spcPct val="110000"/>
              </a:lnSpc>
              <a:spcBef>
                <a:spcPts val="0"/>
              </a:spcBef>
            </a:pPr>
            <a:r>
              <a:rPr lang="en-US" sz="1800" dirty="0"/>
              <a:t>Integral Biomarkers:</a:t>
            </a:r>
          </a:p>
          <a:p>
            <a:pPr marL="285750" indent="-285750">
              <a:lnSpc>
                <a:spcPct val="110000"/>
              </a:lnSpc>
              <a:spcBef>
                <a:spcPts val="0"/>
              </a:spcBef>
              <a:buFont typeface="Arial" panose="020B0604020202020204" pitchFamily="34" charset="0"/>
              <a:buChar char="•"/>
            </a:pPr>
            <a:r>
              <a:rPr lang="en-US" sz="1800" dirty="0"/>
              <a:t>Required for Trial</a:t>
            </a:r>
            <a:endParaRPr lang="en-US" dirty="0"/>
          </a:p>
          <a:p>
            <a:pPr marL="285750" indent="-285750">
              <a:lnSpc>
                <a:spcPct val="110000"/>
              </a:lnSpc>
              <a:spcBef>
                <a:spcPts val="0"/>
              </a:spcBef>
              <a:buFont typeface="Arial" panose="020B0604020202020204" pitchFamily="34" charset="0"/>
              <a:buChar char="•"/>
            </a:pPr>
            <a:r>
              <a:rPr lang="en-US" sz="1800" dirty="0"/>
              <a:t>Informs management </a:t>
            </a:r>
            <a:r>
              <a:rPr lang="en-US" dirty="0"/>
              <a:t>d</a:t>
            </a:r>
            <a:r>
              <a:rPr lang="en-US" sz="1800" dirty="0"/>
              <a:t>ecisions including eligibility, risk stratification, or treatment assignment</a:t>
            </a:r>
          </a:p>
          <a:p>
            <a:pPr marL="285750" indent="-285750">
              <a:lnSpc>
                <a:spcPct val="110000"/>
              </a:lnSpc>
              <a:spcBef>
                <a:spcPts val="0"/>
              </a:spcBef>
              <a:buFont typeface="Arial" panose="020B0604020202020204" pitchFamily="34" charset="0"/>
              <a:buChar char="•"/>
            </a:pPr>
            <a:r>
              <a:rPr lang="en-US" sz="1800" dirty="0"/>
              <a:t>Must be performed in a CLIA licensed laboratory</a:t>
            </a:r>
          </a:p>
          <a:p>
            <a:pPr>
              <a:lnSpc>
                <a:spcPct val="110000"/>
              </a:lnSpc>
              <a:spcBef>
                <a:spcPts val="0"/>
              </a:spcBef>
            </a:pPr>
            <a:endParaRPr lang="en-US" dirty="0"/>
          </a:p>
          <a:p>
            <a:pPr>
              <a:lnSpc>
                <a:spcPct val="110000"/>
              </a:lnSpc>
              <a:spcBef>
                <a:spcPts val="0"/>
              </a:spcBef>
            </a:pPr>
            <a:r>
              <a:rPr lang="en-US" sz="1800" dirty="0"/>
              <a:t>Reimburse</a:t>
            </a:r>
            <a:r>
              <a:rPr lang="en-US" dirty="0"/>
              <a:t>ment/Medicare coverage</a:t>
            </a:r>
            <a:endParaRPr lang="en-US" sz="1800" dirty="0"/>
          </a:p>
        </p:txBody>
      </p:sp>
    </p:spTree>
    <p:extLst>
      <p:ext uri="{BB962C8B-B14F-4D97-AF65-F5344CB8AC3E}">
        <p14:creationId xmlns:p14="http://schemas.microsoft.com/office/powerpoint/2010/main" val="1975806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20A76-73A7-11C9-0CFA-66E7AC67ECF8}"/>
              </a:ext>
            </a:extLst>
          </p:cNvPr>
          <p:cNvSpPr>
            <a:spLocks noGrp="1"/>
          </p:cNvSpPr>
          <p:nvPr>
            <p:ph type="ctrTitle"/>
          </p:nvPr>
        </p:nvSpPr>
        <p:spPr>
          <a:xfrm>
            <a:off x="462168" y="259802"/>
            <a:ext cx="11267662" cy="1396720"/>
          </a:xfrm>
        </p:spPr>
        <p:txBody>
          <a:bodyPr/>
          <a:lstStyle/>
          <a:p>
            <a:r>
              <a:rPr lang="en-US" dirty="0"/>
              <a:t>Evidentiary criteria framework for safety biomarkers qualification. </a:t>
            </a:r>
            <a:br>
              <a:rPr lang="en-US" dirty="0"/>
            </a:br>
            <a:r>
              <a:rPr lang="en-US" sz="2400" dirty="0"/>
              <a:t>Information from 2 FNIH BC/FDA co-sponsored workshops in 2016 and 2018</a:t>
            </a:r>
            <a:endParaRPr lang="en-US" dirty="0"/>
          </a:p>
        </p:txBody>
      </p:sp>
      <p:pic>
        <p:nvPicPr>
          <p:cNvPr id="7" name="Picture 6">
            <a:extLst>
              <a:ext uri="{FF2B5EF4-FFF2-40B4-BE49-F238E27FC236}">
                <a16:creationId xmlns:a16="http://schemas.microsoft.com/office/drawing/2014/main" id="{27B38FA6-B77E-2F74-46DD-F94F7E211661}"/>
              </a:ext>
            </a:extLst>
          </p:cNvPr>
          <p:cNvPicPr>
            <a:picLocks noChangeAspect="1"/>
          </p:cNvPicPr>
          <p:nvPr/>
        </p:nvPicPr>
        <p:blipFill>
          <a:blip r:embed="rId3"/>
          <a:stretch>
            <a:fillRect/>
          </a:stretch>
        </p:blipFill>
        <p:spPr>
          <a:xfrm>
            <a:off x="970150" y="1541946"/>
            <a:ext cx="10251699" cy="4103480"/>
          </a:xfrm>
          <a:prstGeom prst="rect">
            <a:avLst/>
          </a:prstGeom>
        </p:spPr>
      </p:pic>
      <p:sp>
        <p:nvSpPr>
          <p:cNvPr id="4" name="TextBox 3">
            <a:extLst>
              <a:ext uri="{FF2B5EF4-FFF2-40B4-BE49-F238E27FC236}">
                <a16:creationId xmlns:a16="http://schemas.microsoft.com/office/drawing/2014/main" id="{04CEF87B-330D-7013-E4B9-E4DA99A6525E}"/>
              </a:ext>
            </a:extLst>
          </p:cNvPr>
          <p:cNvSpPr txBox="1"/>
          <p:nvPr/>
        </p:nvSpPr>
        <p:spPr>
          <a:xfrm>
            <a:off x="462168" y="6228866"/>
            <a:ext cx="11168270" cy="369332"/>
          </a:xfrm>
          <a:prstGeom prst="rect">
            <a:avLst/>
          </a:prstGeom>
          <a:noFill/>
        </p:spPr>
        <p:txBody>
          <a:bodyPr wrap="square">
            <a:spAutoFit/>
          </a:bodyPr>
          <a:lstStyle/>
          <a:p>
            <a:r>
              <a:rPr lang="en-US" dirty="0"/>
              <a:t>https://</a:t>
            </a:r>
            <a:r>
              <a:rPr lang="en-US" dirty="0" err="1"/>
              <a:t>fnih.org</a:t>
            </a:r>
            <a:r>
              <a:rPr lang="en-US" dirty="0"/>
              <a:t>/wp-content/uploads/2023/06/Evidentiary-Criteria-Framework-Final-Version-Oct-20-2016.pdf</a:t>
            </a:r>
          </a:p>
        </p:txBody>
      </p:sp>
    </p:spTree>
    <p:extLst>
      <p:ext uri="{BB962C8B-B14F-4D97-AF65-F5344CB8AC3E}">
        <p14:creationId xmlns:p14="http://schemas.microsoft.com/office/powerpoint/2010/main" val="2993833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CBA69-D0A4-0B7F-6BA2-BB7C4B1D4DD7}"/>
              </a:ext>
            </a:extLst>
          </p:cNvPr>
          <p:cNvSpPr>
            <a:spLocks noGrp="1"/>
          </p:cNvSpPr>
          <p:nvPr>
            <p:ph type="ctrTitle"/>
          </p:nvPr>
        </p:nvSpPr>
        <p:spPr>
          <a:xfrm>
            <a:off x="646041" y="217424"/>
            <a:ext cx="10591801" cy="641345"/>
          </a:xfrm>
        </p:spPr>
        <p:txBody>
          <a:bodyPr/>
          <a:lstStyle/>
          <a:p>
            <a:r>
              <a:rPr lang="en-US" sz="2800" dirty="0"/>
              <a:t>Biomarkers Validation recommendations from the FDA</a:t>
            </a:r>
          </a:p>
        </p:txBody>
      </p:sp>
      <p:pic>
        <p:nvPicPr>
          <p:cNvPr id="7" name="Picture 6" descr="A diagram of a biomarker test&#10;&#10;AI-generated content may be incorrect.">
            <a:extLst>
              <a:ext uri="{FF2B5EF4-FFF2-40B4-BE49-F238E27FC236}">
                <a16:creationId xmlns:a16="http://schemas.microsoft.com/office/drawing/2014/main" id="{ECA752B3-A83A-10B4-4638-0CEA28DBD161}"/>
              </a:ext>
            </a:extLst>
          </p:cNvPr>
          <p:cNvPicPr>
            <a:picLocks noChangeAspect="1"/>
          </p:cNvPicPr>
          <p:nvPr/>
        </p:nvPicPr>
        <p:blipFill>
          <a:blip r:embed="rId3"/>
          <a:srcRect t="8171"/>
          <a:stretch>
            <a:fillRect/>
          </a:stretch>
        </p:blipFill>
        <p:spPr>
          <a:xfrm>
            <a:off x="646041" y="725063"/>
            <a:ext cx="9859618" cy="6021960"/>
          </a:xfrm>
          <a:prstGeom prst="rect">
            <a:avLst/>
          </a:prstGeom>
        </p:spPr>
      </p:pic>
      <p:sp>
        <p:nvSpPr>
          <p:cNvPr id="10" name="TextBox 9">
            <a:extLst>
              <a:ext uri="{FF2B5EF4-FFF2-40B4-BE49-F238E27FC236}">
                <a16:creationId xmlns:a16="http://schemas.microsoft.com/office/drawing/2014/main" id="{D80C9BBC-C23E-583B-C2BE-077FB9916352}"/>
              </a:ext>
            </a:extLst>
          </p:cNvPr>
          <p:cNvSpPr txBox="1"/>
          <p:nvPr/>
        </p:nvSpPr>
        <p:spPr>
          <a:xfrm>
            <a:off x="6096000" y="997076"/>
            <a:ext cx="6102626" cy="369332"/>
          </a:xfrm>
          <a:prstGeom prst="rect">
            <a:avLst/>
          </a:prstGeom>
          <a:noFill/>
        </p:spPr>
        <p:txBody>
          <a:bodyPr wrap="square">
            <a:spAutoFit/>
          </a:bodyPr>
          <a:lstStyle/>
          <a:p>
            <a:r>
              <a:rPr lang="en-US" dirty="0"/>
              <a:t>https://</a:t>
            </a:r>
            <a:r>
              <a:rPr lang="en-US" dirty="0" err="1"/>
              <a:t>www.fda.gov</a:t>
            </a:r>
            <a:r>
              <a:rPr lang="en-US" dirty="0"/>
              <a:t>/media/119271/download</a:t>
            </a:r>
          </a:p>
        </p:txBody>
      </p:sp>
    </p:spTree>
    <p:extLst>
      <p:ext uri="{BB962C8B-B14F-4D97-AF65-F5344CB8AC3E}">
        <p14:creationId xmlns:p14="http://schemas.microsoft.com/office/powerpoint/2010/main" val="340242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5F50F-387B-B44E-574A-D17596F9E8A1}"/>
              </a:ext>
            </a:extLst>
          </p:cNvPr>
          <p:cNvSpPr>
            <a:spLocks noGrp="1"/>
          </p:cNvSpPr>
          <p:nvPr>
            <p:ph type="ctrTitle"/>
          </p:nvPr>
        </p:nvSpPr>
        <p:spPr>
          <a:xfrm>
            <a:off x="685799" y="471837"/>
            <a:ext cx="10883349" cy="650395"/>
          </a:xfrm>
        </p:spPr>
        <p:txBody>
          <a:bodyPr/>
          <a:lstStyle/>
          <a:p>
            <a:r>
              <a:rPr lang="en-US" dirty="0"/>
              <a:t>Cancer biomarkers and their advanced technologies for detection</a:t>
            </a:r>
            <a:br>
              <a:rPr lang="en-US" dirty="0"/>
            </a:br>
            <a:endParaRPr lang="en-US" dirty="0"/>
          </a:p>
        </p:txBody>
      </p:sp>
      <p:sp>
        <p:nvSpPr>
          <p:cNvPr id="3" name="Media Placeholder 2">
            <a:extLst>
              <a:ext uri="{FF2B5EF4-FFF2-40B4-BE49-F238E27FC236}">
                <a16:creationId xmlns:a16="http://schemas.microsoft.com/office/drawing/2014/main" id="{641B4382-FA4E-2FFC-4D2B-81B02EA54CE0}"/>
              </a:ext>
            </a:extLst>
          </p:cNvPr>
          <p:cNvSpPr>
            <a:spLocks noGrp="1"/>
          </p:cNvSpPr>
          <p:nvPr>
            <p:ph type="media" sz="quarter" idx="12"/>
          </p:nvPr>
        </p:nvSpPr>
        <p:spPr/>
        <p:txBody>
          <a:bodyPr/>
          <a:lstStyle/>
          <a:p>
            <a:endParaRPr lang="en-US"/>
          </a:p>
        </p:txBody>
      </p:sp>
      <p:sp>
        <p:nvSpPr>
          <p:cNvPr id="5" name="TextBox 4">
            <a:extLst>
              <a:ext uri="{FF2B5EF4-FFF2-40B4-BE49-F238E27FC236}">
                <a16:creationId xmlns:a16="http://schemas.microsoft.com/office/drawing/2014/main" id="{0FFC0F5A-92B1-1D19-2467-C6FC386FBE11}"/>
              </a:ext>
            </a:extLst>
          </p:cNvPr>
          <p:cNvSpPr txBox="1"/>
          <p:nvPr/>
        </p:nvSpPr>
        <p:spPr>
          <a:xfrm>
            <a:off x="3051313" y="3247647"/>
            <a:ext cx="6102626" cy="369332"/>
          </a:xfrm>
          <a:prstGeom prst="rect">
            <a:avLst/>
          </a:prstGeom>
          <a:noFill/>
        </p:spPr>
        <p:txBody>
          <a:bodyPr wrap="square">
            <a:spAutoFit/>
          </a:bodyPr>
          <a:lstStyle/>
          <a:p>
            <a:r>
              <a:rPr kumimoji="0" lang="en-US" altLang="en-US" sz="1800" b="1" i="0" u="none" strike="noStrike" cap="none" normalizeH="0" baseline="0" dirty="0">
                <a:ln>
                  <a:noFill/>
                </a:ln>
                <a:solidFill>
                  <a:srgbClr val="454545"/>
                </a:solidFill>
                <a:effectLst/>
                <a:latin typeface="Noto Sans" panose="020B0502040504020204" pitchFamily="34" charset="0"/>
              </a:rPr>
              <a:t>RNA in urine.</a:t>
            </a:r>
            <a:r>
              <a:rPr kumimoji="0" lang="en-US" altLang="en-US" sz="1800" b="0" i="0" u="none" strike="noStrike" cap="none" normalizeH="0" baseline="0" dirty="0">
                <a:ln>
                  <a:noFill/>
                </a:ln>
                <a:solidFill>
                  <a:srgbClr val="454545"/>
                </a:solidFill>
                <a:effectLst/>
                <a:latin typeface="Noto Sans" panose="020B0502040504020204" pitchFamily="34" charset="0"/>
              </a:rPr>
              <a:t> </a:t>
            </a:r>
            <a:endParaRPr lang="en-US" dirty="0"/>
          </a:p>
        </p:txBody>
      </p:sp>
      <p:pic>
        <p:nvPicPr>
          <p:cNvPr id="7" name="Picture 6">
            <a:extLst>
              <a:ext uri="{FF2B5EF4-FFF2-40B4-BE49-F238E27FC236}">
                <a16:creationId xmlns:a16="http://schemas.microsoft.com/office/drawing/2014/main" id="{E6DB020F-8969-C159-CD87-3B55BAE02451}"/>
              </a:ext>
            </a:extLst>
          </p:cNvPr>
          <p:cNvPicPr>
            <a:picLocks noChangeAspect="1"/>
          </p:cNvPicPr>
          <p:nvPr/>
        </p:nvPicPr>
        <p:blipFill>
          <a:blip r:embed="rId2"/>
          <a:stretch>
            <a:fillRect/>
          </a:stretch>
        </p:blipFill>
        <p:spPr>
          <a:xfrm>
            <a:off x="1326597" y="1122231"/>
            <a:ext cx="9248637" cy="4942297"/>
          </a:xfrm>
          <a:prstGeom prst="rect">
            <a:avLst/>
          </a:prstGeom>
        </p:spPr>
      </p:pic>
      <p:sp>
        <p:nvSpPr>
          <p:cNvPr id="6" name="TextBox 5">
            <a:extLst>
              <a:ext uri="{FF2B5EF4-FFF2-40B4-BE49-F238E27FC236}">
                <a16:creationId xmlns:a16="http://schemas.microsoft.com/office/drawing/2014/main" id="{9B007C1E-1D19-3956-947A-672B299778F5}"/>
              </a:ext>
            </a:extLst>
          </p:cNvPr>
          <p:cNvSpPr txBox="1"/>
          <p:nvPr/>
        </p:nvSpPr>
        <p:spPr>
          <a:xfrm>
            <a:off x="467138" y="6295420"/>
            <a:ext cx="11274287" cy="523220"/>
          </a:xfrm>
          <a:prstGeom prst="rect">
            <a:avLst/>
          </a:prstGeom>
          <a:noFill/>
        </p:spPr>
        <p:txBody>
          <a:bodyPr wrap="square">
            <a:spAutoFit/>
          </a:bodyPr>
          <a:lstStyle/>
          <a:p>
            <a:r>
              <a:rPr lang="en-US" sz="1400" b="0" i="0" dirty="0">
                <a:solidFill>
                  <a:srgbClr val="222222"/>
                </a:solidFill>
                <a:effectLst/>
                <a:latin typeface="Merriweather Sans" pitchFamily="2" charset="77"/>
              </a:rPr>
              <a:t>Zafar, S., Hafeez, A., Shah, H. </a:t>
            </a:r>
            <a:r>
              <a:rPr lang="en-US" sz="1400" b="0" i="1" dirty="0">
                <a:solidFill>
                  <a:srgbClr val="222222"/>
                </a:solidFill>
                <a:effectLst/>
                <a:latin typeface="Merriweather Sans" pitchFamily="2" charset="77"/>
              </a:rPr>
              <a:t>et al.</a:t>
            </a:r>
            <a:r>
              <a:rPr lang="en-US" sz="1400" b="0" i="0" dirty="0">
                <a:solidFill>
                  <a:srgbClr val="222222"/>
                </a:solidFill>
                <a:effectLst/>
                <a:latin typeface="Merriweather Sans" pitchFamily="2" charset="77"/>
              </a:rPr>
              <a:t> Emerging biomarkers for early cancer detection and diagnosis: challenges, innovations, and clinical perspectives. </a:t>
            </a:r>
            <a:r>
              <a:rPr lang="en-US" sz="1400" b="0" i="1" dirty="0" err="1">
                <a:solidFill>
                  <a:srgbClr val="222222"/>
                </a:solidFill>
                <a:effectLst/>
                <a:latin typeface="Merriweather Sans" pitchFamily="2" charset="77"/>
              </a:rPr>
              <a:t>Eur</a:t>
            </a:r>
            <a:r>
              <a:rPr lang="en-US" sz="1400" b="0" i="1" dirty="0">
                <a:solidFill>
                  <a:srgbClr val="222222"/>
                </a:solidFill>
                <a:effectLst/>
                <a:latin typeface="Merriweather Sans" pitchFamily="2" charset="77"/>
              </a:rPr>
              <a:t> J Med Res</a:t>
            </a:r>
            <a:r>
              <a:rPr lang="en-US" sz="1400" b="0" i="0" dirty="0">
                <a:solidFill>
                  <a:srgbClr val="222222"/>
                </a:solidFill>
                <a:effectLst/>
                <a:latin typeface="Merriweather Sans" pitchFamily="2" charset="77"/>
              </a:rPr>
              <a:t> </a:t>
            </a:r>
            <a:r>
              <a:rPr lang="en-US" sz="1400" b="1" i="0" dirty="0">
                <a:solidFill>
                  <a:srgbClr val="222222"/>
                </a:solidFill>
                <a:effectLst/>
                <a:latin typeface="Merriweather Sans" pitchFamily="2" charset="77"/>
              </a:rPr>
              <a:t>30</a:t>
            </a:r>
            <a:r>
              <a:rPr lang="en-US" sz="1400" b="0" i="0" dirty="0">
                <a:solidFill>
                  <a:srgbClr val="222222"/>
                </a:solidFill>
                <a:effectLst/>
                <a:latin typeface="Merriweather Sans" pitchFamily="2" charset="77"/>
              </a:rPr>
              <a:t>, 760 (2025). https://</a:t>
            </a:r>
            <a:r>
              <a:rPr lang="en-US" sz="1400" b="0" i="0" dirty="0" err="1">
                <a:solidFill>
                  <a:srgbClr val="222222"/>
                </a:solidFill>
                <a:effectLst/>
                <a:latin typeface="Merriweather Sans" pitchFamily="2" charset="77"/>
              </a:rPr>
              <a:t>doi.org</a:t>
            </a:r>
            <a:r>
              <a:rPr lang="en-US" sz="1400" b="0" i="0" dirty="0">
                <a:solidFill>
                  <a:srgbClr val="222222"/>
                </a:solidFill>
                <a:effectLst/>
                <a:latin typeface="Merriweather Sans" pitchFamily="2" charset="77"/>
              </a:rPr>
              <a:t>/10.1186/s40001-025-03003-6</a:t>
            </a:r>
            <a:endParaRPr lang="en-US" sz="1400" dirty="0"/>
          </a:p>
        </p:txBody>
      </p:sp>
    </p:spTree>
    <p:extLst>
      <p:ext uri="{BB962C8B-B14F-4D97-AF65-F5344CB8AC3E}">
        <p14:creationId xmlns:p14="http://schemas.microsoft.com/office/powerpoint/2010/main" val="3693048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636C7-2F87-3C48-7A3A-BC8D2AB0D4A1}"/>
              </a:ext>
            </a:extLst>
          </p:cNvPr>
          <p:cNvSpPr>
            <a:spLocks noGrp="1"/>
          </p:cNvSpPr>
          <p:nvPr>
            <p:ph type="ctrTitle"/>
          </p:nvPr>
        </p:nvSpPr>
        <p:spPr>
          <a:xfrm>
            <a:off x="685799" y="471837"/>
            <a:ext cx="10287001" cy="1476233"/>
          </a:xfrm>
        </p:spPr>
        <p:txBody>
          <a:bodyPr/>
          <a:lstStyle/>
          <a:p>
            <a:r>
              <a:rPr lang="en-US" dirty="0"/>
              <a:t>Application of circulating tumor DNA in cancer. </a:t>
            </a:r>
            <a:br>
              <a:rPr lang="en-US" dirty="0"/>
            </a:br>
            <a:br>
              <a:rPr lang="en-US" sz="2400" dirty="0"/>
            </a:br>
            <a:endParaRPr lang="en-US" sz="2400" dirty="0"/>
          </a:p>
        </p:txBody>
      </p:sp>
      <p:pic>
        <p:nvPicPr>
          <p:cNvPr id="5" name="Picture 4">
            <a:extLst>
              <a:ext uri="{FF2B5EF4-FFF2-40B4-BE49-F238E27FC236}">
                <a16:creationId xmlns:a16="http://schemas.microsoft.com/office/drawing/2014/main" id="{04DD3EEF-2AB1-8C53-96A2-32F8C2AED519}"/>
              </a:ext>
            </a:extLst>
          </p:cNvPr>
          <p:cNvPicPr>
            <a:picLocks noChangeAspect="1"/>
          </p:cNvPicPr>
          <p:nvPr/>
        </p:nvPicPr>
        <p:blipFill>
          <a:blip r:embed="rId3"/>
          <a:stretch>
            <a:fillRect/>
          </a:stretch>
        </p:blipFill>
        <p:spPr>
          <a:xfrm>
            <a:off x="685799" y="1485071"/>
            <a:ext cx="10820402" cy="4553381"/>
          </a:xfrm>
          <a:prstGeom prst="rect">
            <a:avLst/>
          </a:prstGeom>
        </p:spPr>
      </p:pic>
      <p:sp>
        <p:nvSpPr>
          <p:cNvPr id="3" name="TextBox 2">
            <a:extLst>
              <a:ext uri="{FF2B5EF4-FFF2-40B4-BE49-F238E27FC236}">
                <a16:creationId xmlns:a16="http://schemas.microsoft.com/office/drawing/2014/main" id="{E25226BA-A89A-8259-61B2-B0FCBC5BA4D0}"/>
              </a:ext>
            </a:extLst>
          </p:cNvPr>
          <p:cNvSpPr txBox="1"/>
          <p:nvPr/>
        </p:nvSpPr>
        <p:spPr>
          <a:xfrm>
            <a:off x="467138" y="6295420"/>
            <a:ext cx="11274287" cy="523220"/>
          </a:xfrm>
          <a:prstGeom prst="rect">
            <a:avLst/>
          </a:prstGeom>
          <a:noFill/>
        </p:spPr>
        <p:txBody>
          <a:bodyPr wrap="square">
            <a:spAutoFit/>
          </a:bodyPr>
          <a:lstStyle/>
          <a:p>
            <a:r>
              <a:rPr lang="en-US" sz="1400" b="0" i="0" dirty="0">
                <a:solidFill>
                  <a:srgbClr val="222222"/>
                </a:solidFill>
                <a:effectLst/>
                <a:latin typeface="Merriweather Sans" pitchFamily="2" charset="77"/>
              </a:rPr>
              <a:t>Zafar, S., Hafeez, A., Shah, H. </a:t>
            </a:r>
            <a:r>
              <a:rPr lang="en-US" sz="1400" b="0" i="1" dirty="0">
                <a:solidFill>
                  <a:srgbClr val="222222"/>
                </a:solidFill>
                <a:effectLst/>
                <a:latin typeface="Merriweather Sans" pitchFamily="2" charset="77"/>
              </a:rPr>
              <a:t>et al.</a:t>
            </a:r>
            <a:r>
              <a:rPr lang="en-US" sz="1400" b="0" i="0" dirty="0">
                <a:solidFill>
                  <a:srgbClr val="222222"/>
                </a:solidFill>
                <a:effectLst/>
                <a:latin typeface="Merriweather Sans" pitchFamily="2" charset="77"/>
              </a:rPr>
              <a:t> Emerging biomarkers for early cancer detection and diagnosis: challenges, innovations, and clinical perspectives. </a:t>
            </a:r>
            <a:r>
              <a:rPr lang="en-US" sz="1400" b="0" i="1" dirty="0" err="1">
                <a:solidFill>
                  <a:srgbClr val="222222"/>
                </a:solidFill>
                <a:effectLst/>
                <a:latin typeface="Merriweather Sans" pitchFamily="2" charset="77"/>
              </a:rPr>
              <a:t>Eur</a:t>
            </a:r>
            <a:r>
              <a:rPr lang="en-US" sz="1400" b="0" i="1" dirty="0">
                <a:solidFill>
                  <a:srgbClr val="222222"/>
                </a:solidFill>
                <a:effectLst/>
                <a:latin typeface="Merriweather Sans" pitchFamily="2" charset="77"/>
              </a:rPr>
              <a:t> J Med Res</a:t>
            </a:r>
            <a:r>
              <a:rPr lang="en-US" sz="1400" b="0" i="0" dirty="0">
                <a:solidFill>
                  <a:srgbClr val="222222"/>
                </a:solidFill>
                <a:effectLst/>
                <a:latin typeface="Merriweather Sans" pitchFamily="2" charset="77"/>
              </a:rPr>
              <a:t> </a:t>
            </a:r>
            <a:r>
              <a:rPr lang="en-US" sz="1400" b="1" i="0" dirty="0">
                <a:solidFill>
                  <a:srgbClr val="222222"/>
                </a:solidFill>
                <a:effectLst/>
                <a:latin typeface="Merriweather Sans" pitchFamily="2" charset="77"/>
              </a:rPr>
              <a:t>30</a:t>
            </a:r>
            <a:r>
              <a:rPr lang="en-US" sz="1400" b="0" i="0" dirty="0">
                <a:solidFill>
                  <a:srgbClr val="222222"/>
                </a:solidFill>
                <a:effectLst/>
                <a:latin typeface="Merriweather Sans" pitchFamily="2" charset="77"/>
              </a:rPr>
              <a:t>, 760 (2025). https://</a:t>
            </a:r>
            <a:r>
              <a:rPr lang="en-US" sz="1400" b="0" i="0" dirty="0" err="1">
                <a:solidFill>
                  <a:srgbClr val="222222"/>
                </a:solidFill>
                <a:effectLst/>
                <a:latin typeface="Merriweather Sans" pitchFamily="2" charset="77"/>
              </a:rPr>
              <a:t>doi.org</a:t>
            </a:r>
            <a:r>
              <a:rPr lang="en-US" sz="1400" b="0" i="0" dirty="0">
                <a:solidFill>
                  <a:srgbClr val="222222"/>
                </a:solidFill>
                <a:effectLst/>
                <a:latin typeface="Merriweather Sans" pitchFamily="2" charset="77"/>
              </a:rPr>
              <a:t>/10.1186/s40001-025-03003-6</a:t>
            </a:r>
            <a:endParaRPr lang="en-US" sz="1400" dirty="0"/>
          </a:p>
        </p:txBody>
      </p:sp>
    </p:spTree>
    <p:extLst>
      <p:ext uri="{BB962C8B-B14F-4D97-AF65-F5344CB8AC3E}">
        <p14:creationId xmlns:p14="http://schemas.microsoft.com/office/powerpoint/2010/main" val="337924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E1373-D49F-C82D-36D7-7A3A567240D0}"/>
              </a:ext>
            </a:extLst>
          </p:cNvPr>
          <p:cNvSpPr>
            <a:spLocks noGrp="1"/>
          </p:cNvSpPr>
          <p:nvPr>
            <p:ph type="ctrTitle"/>
          </p:nvPr>
        </p:nvSpPr>
        <p:spPr>
          <a:xfrm>
            <a:off x="685799" y="471837"/>
            <a:ext cx="10074966" cy="650395"/>
          </a:xfrm>
        </p:spPr>
        <p:txBody>
          <a:bodyPr/>
          <a:lstStyle/>
          <a:p>
            <a:r>
              <a:rPr lang="en-US" dirty="0">
                <a:solidFill>
                  <a:schemeClr val="tx1"/>
                </a:solidFill>
              </a:rPr>
              <a:t>Application of extracellular vesicles in cancer.</a:t>
            </a:r>
            <a:endParaRPr lang="en-US" dirty="0"/>
          </a:p>
        </p:txBody>
      </p:sp>
      <p:pic>
        <p:nvPicPr>
          <p:cNvPr id="7" name="Picture 6">
            <a:extLst>
              <a:ext uri="{FF2B5EF4-FFF2-40B4-BE49-F238E27FC236}">
                <a16:creationId xmlns:a16="http://schemas.microsoft.com/office/drawing/2014/main" id="{A6170A7A-E911-BEF9-1ABE-391AF2B7C23E}"/>
              </a:ext>
            </a:extLst>
          </p:cNvPr>
          <p:cNvPicPr>
            <a:picLocks noChangeAspect="1"/>
          </p:cNvPicPr>
          <p:nvPr/>
        </p:nvPicPr>
        <p:blipFill>
          <a:blip r:embed="rId3"/>
          <a:stretch>
            <a:fillRect/>
          </a:stretch>
        </p:blipFill>
        <p:spPr>
          <a:xfrm>
            <a:off x="685799" y="1387275"/>
            <a:ext cx="10441913" cy="4430429"/>
          </a:xfrm>
          <a:prstGeom prst="rect">
            <a:avLst/>
          </a:prstGeom>
        </p:spPr>
      </p:pic>
      <p:sp>
        <p:nvSpPr>
          <p:cNvPr id="3" name="TextBox 2">
            <a:extLst>
              <a:ext uri="{FF2B5EF4-FFF2-40B4-BE49-F238E27FC236}">
                <a16:creationId xmlns:a16="http://schemas.microsoft.com/office/drawing/2014/main" id="{88495F8B-07EC-3DF6-D0B6-D5C06D69863C}"/>
              </a:ext>
            </a:extLst>
          </p:cNvPr>
          <p:cNvSpPr txBox="1"/>
          <p:nvPr/>
        </p:nvSpPr>
        <p:spPr>
          <a:xfrm>
            <a:off x="467138" y="6295420"/>
            <a:ext cx="11274287" cy="523220"/>
          </a:xfrm>
          <a:prstGeom prst="rect">
            <a:avLst/>
          </a:prstGeom>
          <a:noFill/>
        </p:spPr>
        <p:txBody>
          <a:bodyPr wrap="square">
            <a:spAutoFit/>
          </a:bodyPr>
          <a:lstStyle/>
          <a:p>
            <a:r>
              <a:rPr lang="en-US" sz="1400" b="0" i="0" dirty="0">
                <a:solidFill>
                  <a:srgbClr val="222222"/>
                </a:solidFill>
                <a:effectLst/>
                <a:latin typeface="Merriweather Sans" pitchFamily="2" charset="77"/>
              </a:rPr>
              <a:t>Zafar, S., Hafeez, A., Shah, H. </a:t>
            </a:r>
            <a:r>
              <a:rPr lang="en-US" sz="1400" b="0" i="1" dirty="0">
                <a:solidFill>
                  <a:srgbClr val="222222"/>
                </a:solidFill>
                <a:effectLst/>
                <a:latin typeface="Merriweather Sans" pitchFamily="2" charset="77"/>
              </a:rPr>
              <a:t>et al.</a:t>
            </a:r>
            <a:r>
              <a:rPr lang="en-US" sz="1400" b="0" i="0" dirty="0">
                <a:solidFill>
                  <a:srgbClr val="222222"/>
                </a:solidFill>
                <a:effectLst/>
                <a:latin typeface="Merriweather Sans" pitchFamily="2" charset="77"/>
              </a:rPr>
              <a:t> Emerging biomarkers for early cancer detection and diagnosis: challenges, innovations, and clinical perspectives. </a:t>
            </a:r>
            <a:r>
              <a:rPr lang="en-US" sz="1400" b="0" i="1" dirty="0" err="1">
                <a:solidFill>
                  <a:srgbClr val="222222"/>
                </a:solidFill>
                <a:effectLst/>
                <a:latin typeface="Merriweather Sans" pitchFamily="2" charset="77"/>
              </a:rPr>
              <a:t>Eur</a:t>
            </a:r>
            <a:r>
              <a:rPr lang="en-US" sz="1400" b="0" i="1" dirty="0">
                <a:solidFill>
                  <a:srgbClr val="222222"/>
                </a:solidFill>
                <a:effectLst/>
                <a:latin typeface="Merriweather Sans" pitchFamily="2" charset="77"/>
              </a:rPr>
              <a:t> J Med Res</a:t>
            </a:r>
            <a:r>
              <a:rPr lang="en-US" sz="1400" b="0" i="0" dirty="0">
                <a:solidFill>
                  <a:srgbClr val="222222"/>
                </a:solidFill>
                <a:effectLst/>
                <a:latin typeface="Merriweather Sans" pitchFamily="2" charset="77"/>
              </a:rPr>
              <a:t> </a:t>
            </a:r>
            <a:r>
              <a:rPr lang="en-US" sz="1400" b="1" i="0" dirty="0">
                <a:solidFill>
                  <a:srgbClr val="222222"/>
                </a:solidFill>
                <a:effectLst/>
                <a:latin typeface="Merriweather Sans" pitchFamily="2" charset="77"/>
              </a:rPr>
              <a:t>30</a:t>
            </a:r>
            <a:r>
              <a:rPr lang="en-US" sz="1400" b="0" i="0" dirty="0">
                <a:solidFill>
                  <a:srgbClr val="222222"/>
                </a:solidFill>
                <a:effectLst/>
                <a:latin typeface="Merriweather Sans" pitchFamily="2" charset="77"/>
              </a:rPr>
              <a:t>, 760 (2025). https://</a:t>
            </a:r>
            <a:r>
              <a:rPr lang="en-US" sz="1400" b="0" i="0" dirty="0" err="1">
                <a:solidFill>
                  <a:srgbClr val="222222"/>
                </a:solidFill>
                <a:effectLst/>
                <a:latin typeface="Merriweather Sans" pitchFamily="2" charset="77"/>
              </a:rPr>
              <a:t>doi.org</a:t>
            </a:r>
            <a:r>
              <a:rPr lang="en-US" sz="1400" b="0" i="0" dirty="0">
                <a:solidFill>
                  <a:srgbClr val="222222"/>
                </a:solidFill>
                <a:effectLst/>
                <a:latin typeface="Merriweather Sans" pitchFamily="2" charset="77"/>
              </a:rPr>
              <a:t>/10.1186/s40001-025-03003-6</a:t>
            </a:r>
            <a:endParaRPr lang="en-US" sz="1400" dirty="0"/>
          </a:p>
        </p:txBody>
      </p:sp>
    </p:spTree>
    <p:extLst>
      <p:ext uri="{BB962C8B-B14F-4D97-AF65-F5344CB8AC3E}">
        <p14:creationId xmlns:p14="http://schemas.microsoft.com/office/powerpoint/2010/main" val="36693232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246</TotalTime>
  <Words>3162</Words>
  <Application>Microsoft Office PowerPoint</Application>
  <PresentationFormat>Widescreen</PresentationFormat>
  <Paragraphs>215</Paragraphs>
  <Slides>16</Slides>
  <Notes>11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Aptos</vt:lpstr>
      <vt:lpstr>Aptos Display</vt:lpstr>
      <vt:lpstr>Aptos Narrow</vt:lpstr>
      <vt:lpstr>Arial</vt:lpstr>
      <vt:lpstr>Calibri</vt:lpstr>
      <vt:lpstr>Calibri Light</vt:lpstr>
      <vt:lpstr>Merriweather Sans</vt:lpstr>
      <vt:lpstr>Montserrat</vt:lpstr>
      <vt:lpstr>Noto Sans</vt:lpstr>
      <vt:lpstr>Source Sans Pro</vt:lpstr>
      <vt:lpstr>Times</vt:lpstr>
      <vt:lpstr>Office Theme</vt:lpstr>
      <vt:lpstr>EDRN Biomarker Session: Challenges and Decision Points in Biomarker Discovery and Validation.   </vt:lpstr>
      <vt:lpstr>The mission of the EDRN:  1) discover, develop and validate biomarkers and imaging methods to detect early stage cancers and assess risk for developing cancer 2) translate these biomarkers and imaging methods into clinical tests.           </vt:lpstr>
      <vt:lpstr>Five-Phase Approach and Prospective specimen collection, Retrospective Blinded Evaluation Study Design  A major achievement of the EDRN was the development of a five-phase approach for biomarker development. This systematic approach to discovery, development and validation is used to help identify “winners” or “losers” among biomarkers. The phased process has been widely accepted by the biomarker research community.  </vt:lpstr>
      <vt:lpstr>Regulatory Considerations in the Biomarker Development Lifecycle</vt:lpstr>
      <vt:lpstr>Evidentiary criteria framework for safety biomarkers qualification.  Information from 2 FNIH BC/FDA co-sponsored workshops in 2016 and 2018</vt:lpstr>
      <vt:lpstr>Biomarkers Validation recommendations from the FDA</vt:lpstr>
      <vt:lpstr>Cancer biomarkers and their advanced technologies for detection </vt:lpstr>
      <vt:lpstr>Application of circulating tumor DNA in cancer.   </vt:lpstr>
      <vt:lpstr>Application of extracellular vesicles in cancer.</vt:lpstr>
      <vt:lpstr>Application of Liquid biopsy in cancer.</vt:lpstr>
      <vt:lpstr>Future Biomarkers </vt:lpstr>
      <vt:lpstr>Future Biomarkers</vt:lpstr>
      <vt:lpstr>PowerPoint Presentation</vt:lpstr>
      <vt:lpstr>PowerPoint Presentation</vt:lpstr>
      <vt:lpstr>PowerPoint Presentation</vt:lpstr>
      <vt:lpstr>Speakers for the session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Yeung MD, Cecilia</dc:creator>
  <cp:lastModifiedBy>Dahlgren, Jackie</cp:lastModifiedBy>
  <cp:revision>2</cp:revision>
  <dcterms:created xsi:type="dcterms:W3CDTF">2026-03-03T17:27:18Z</dcterms:created>
  <dcterms:modified xsi:type="dcterms:W3CDTF">2026-03-04T14:00:58Z</dcterms:modified>
</cp:coreProperties>
</file>