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24"/>
  </p:notesMasterIdLst>
  <p:sldIdLst>
    <p:sldId id="981" r:id="rId3"/>
    <p:sldId id="650" r:id="rId4"/>
    <p:sldId id="627" r:id="rId5"/>
    <p:sldId id="614" r:id="rId6"/>
    <p:sldId id="654" r:id="rId7"/>
    <p:sldId id="632" r:id="rId8"/>
    <p:sldId id="649" r:id="rId9"/>
    <p:sldId id="652" r:id="rId10"/>
    <p:sldId id="976" r:id="rId11"/>
    <p:sldId id="977" r:id="rId12"/>
    <p:sldId id="258" r:id="rId13"/>
    <p:sldId id="978" r:id="rId14"/>
    <p:sldId id="266" r:id="rId15"/>
    <p:sldId id="443" r:id="rId16"/>
    <p:sldId id="446" r:id="rId17"/>
    <p:sldId id="979" r:id="rId18"/>
    <p:sldId id="257" r:id="rId19"/>
    <p:sldId id="259" r:id="rId20"/>
    <p:sldId id="980" r:id="rId21"/>
    <p:sldId id="330" r:id="rId22"/>
    <p:sldId id="33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8D70FA-F0DF-C441-BD3E-592687C27EE0}" v="2" dt="2026-03-05T19:21:21.813"/>
    <p1510:client id="{AF9D7DFC-BAEF-422E-A1DB-5F578AF522DD}" v="1" dt="2026-03-05T20:04:54.5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vannah C. Partridge" userId="b2f6aad8-0de2-4327-95ee-f6b48cf1cd58" providerId="ADAL" clId="{71A3F12C-F884-58B3-A173-68BDA3795245}"/>
    <pc:docChg chg="undo custSel delSld modSld">
      <pc:chgData name="Savannah C. Partridge" userId="b2f6aad8-0de2-4327-95ee-f6b48cf1cd58" providerId="ADAL" clId="{71A3F12C-F884-58B3-A173-68BDA3795245}" dt="2026-03-05T19:26:51.169" v="136" actId="1076"/>
      <pc:docMkLst>
        <pc:docMk/>
      </pc:docMkLst>
      <pc:sldChg chg="addSp modSp mod">
        <pc:chgData name="Savannah C. Partridge" userId="b2f6aad8-0de2-4327-95ee-f6b48cf1cd58" providerId="ADAL" clId="{71A3F12C-F884-58B3-A173-68BDA3795245}" dt="2026-03-05T19:23:37.995" v="93" actId="1076"/>
        <pc:sldMkLst>
          <pc:docMk/>
          <pc:sldMk cId="3575844427" sldId="257"/>
        </pc:sldMkLst>
        <pc:spChg chg="mod">
          <ac:chgData name="Savannah C. Partridge" userId="b2f6aad8-0de2-4327-95ee-f6b48cf1cd58" providerId="ADAL" clId="{71A3F12C-F884-58B3-A173-68BDA3795245}" dt="2026-03-05T19:22:04.759" v="79" actId="27636"/>
          <ac:spMkLst>
            <pc:docMk/>
            <pc:sldMk cId="3575844427" sldId="257"/>
            <ac:spMk id="3" creationId="{01D2F5D9-8CC0-C730-B49B-5DBD6CB0A3CC}"/>
          </ac:spMkLst>
        </pc:spChg>
        <pc:spChg chg="add mod">
          <ac:chgData name="Savannah C. Partridge" userId="b2f6aad8-0de2-4327-95ee-f6b48cf1cd58" providerId="ADAL" clId="{71A3F12C-F884-58B3-A173-68BDA3795245}" dt="2026-03-05T19:23:30.137" v="91" actId="1076"/>
          <ac:spMkLst>
            <pc:docMk/>
            <pc:sldMk cId="3575844427" sldId="257"/>
            <ac:spMk id="5" creationId="{69B79646-C868-1CB3-3552-58C078A4A8E3}"/>
          </ac:spMkLst>
        </pc:spChg>
        <pc:picChg chg="add mod">
          <ac:chgData name="Savannah C. Partridge" userId="b2f6aad8-0de2-4327-95ee-f6b48cf1cd58" providerId="ADAL" clId="{71A3F12C-F884-58B3-A173-68BDA3795245}" dt="2026-03-05T19:23:37.995" v="93" actId="1076"/>
          <ac:picMkLst>
            <pc:docMk/>
            <pc:sldMk cId="3575844427" sldId="257"/>
            <ac:picMk id="4" creationId="{E4761CB7-5F55-F949-E468-2965202C29BC}"/>
          </ac:picMkLst>
        </pc:picChg>
      </pc:sldChg>
      <pc:sldChg chg="modSp mod">
        <pc:chgData name="Savannah C. Partridge" userId="b2f6aad8-0de2-4327-95ee-f6b48cf1cd58" providerId="ADAL" clId="{71A3F12C-F884-58B3-A173-68BDA3795245}" dt="2026-03-05T19:24:54.251" v="96" actId="1076"/>
        <pc:sldMkLst>
          <pc:docMk/>
          <pc:sldMk cId="179733702" sldId="259"/>
        </pc:sldMkLst>
        <pc:spChg chg="mod">
          <ac:chgData name="Savannah C. Partridge" userId="b2f6aad8-0de2-4327-95ee-f6b48cf1cd58" providerId="ADAL" clId="{71A3F12C-F884-58B3-A173-68BDA3795245}" dt="2026-03-05T19:24:54.251" v="96" actId="1076"/>
          <ac:spMkLst>
            <pc:docMk/>
            <pc:sldMk cId="179733702" sldId="259"/>
            <ac:spMk id="3" creationId="{66A16C64-9F20-A4E7-F872-25ACC7148C91}"/>
          </ac:spMkLst>
        </pc:spChg>
      </pc:sldChg>
      <pc:sldChg chg="modSp mod">
        <pc:chgData name="Savannah C. Partridge" userId="b2f6aad8-0de2-4327-95ee-f6b48cf1cd58" providerId="ADAL" clId="{71A3F12C-F884-58B3-A173-68BDA3795245}" dt="2026-03-05T19:13:51.602" v="33" actId="20577"/>
        <pc:sldMkLst>
          <pc:docMk/>
          <pc:sldMk cId="3605439246" sldId="266"/>
        </pc:sldMkLst>
        <pc:spChg chg="mod">
          <ac:chgData name="Savannah C. Partridge" userId="b2f6aad8-0de2-4327-95ee-f6b48cf1cd58" providerId="ADAL" clId="{71A3F12C-F884-58B3-A173-68BDA3795245}" dt="2026-03-05T19:13:51.602" v="33" actId="20577"/>
          <ac:spMkLst>
            <pc:docMk/>
            <pc:sldMk cId="3605439246" sldId="266"/>
            <ac:spMk id="7" creationId="{4F1D250E-134D-0F08-8A33-5C3DA9337710}"/>
          </ac:spMkLst>
        </pc:spChg>
      </pc:sldChg>
      <pc:sldChg chg="modSp mod">
        <pc:chgData name="Savannah C. Partridge" userId="b2f6aad8-0de2-4327-95ee-f6b48cf1cd58" providerId="ADAL" clId="{71A3F12C-F884-58B3-A173-68BDA3795245}" dt="2026-03-05T19:25:17.825" v="98" actId="20577"/>
        <pc:sldMkLst>
          <pc:docMk/>
          <pc:sldMk cId="3498245584" sldId="330"/>
        </pc:sldMkLst>
        <pc:spChg chg="mod">
          <ac:chgData name="Savannah C. Partridge" userId="b2f6aad8-0de2-4327-95ee-f6b48cf1cd58" providerId="ADAL" clId="{71A3F12C-F884-58B3-A173-68BDA3795245}" dt="2026-03-05T19:25:17.825" v="98" actId="20577"/>
          <ac:spMkLst>
            <pc:docMk/>
            <pc:sldMk cId="3498245584" sldId="330"/>
            <ac:spMk id="4" creationId="{30B5A243-5EA2-5EA1-8488-472DABFCBF80}"/>
          </ac:spMkLst>
        </pc:spChg>
      </pc:sldChg>
      <pc:sldChg chg="modSp mod">
        <pc:chgData name="Savannah C. Partridge" userId="b2f6aad8-0de2-4327-95ee-f6b48cf1cd58" providerId="ADAL" clId="{71A3F12C-F884-58B3-A173-68BDA3795245}" dt="2026-03-05T19:26:51.169" v="136" actId="1076"/>
        <pc:sldMkLst>
          <pc:docMk/>
          <pc:sldMk cId="3197830258" sldId="331"/>
        </pc:sldMkLst>
        <pc:spChg chg="mod">
          <ac:chgData name="Savannah C. Partridge" userId="b2f6aad8-0de2-4327-95ee-f6b48cf1cd58" providerId="ADAL" clId="{71A3F12C-F884-58B3-A173-68BDA3795245}" dt="2026-03-05T19:26:51.169" v="136" actId="1076"/>
          <ac:spMkLst>
            <pc:docMk/>
            <pc:sldMk cId="3197830258" sldId="331"/>
            <ac:spMk id="5" creationId="{9DFB4E95-C333-FED7-AE58-2E1D17D60CCA}"/>
          </ac:spMkLst>
        </pc:spChg>
        <pc:spChg chg="mod">
          <ac:chgData name="Savannah C. Partridge" userId="b2f6aad8-0de2-4327-95ee-f6b48cf1cd58" providerId="ADAL" clId="{71A3F12C-F884-58B3-A173-68BDA3795245}" dt="2026-03-05T19:26:36.600" v="134" actId="404"/>
          <ac:spMkLst>
            <pc:docMk/>
            <pc:sldMk cId="3197830258" sldId="331"/>
            <ac:spMk id="6" creationId="{127BDB03-3626-498A-961F-48AF3F3531CD}"/>
          </ac:spMkLst>
        </pc:spChg>
        <pc:spChg chg="mod">
          <ac:chgData name="Savannah C. Partridge" userId="b2f6aad8-0de2-4327-95ee-f6b48cf1cd58" providerId="ADAL" clId="{71A3F12C-F884-58B3-A173-68BDA3795245}" dt="2026-03-05T19:19:31.122" v="61" actId="20577"/>
          <ac:spMkLst>
            <pc:docMk/>
            <pc:sldMk cId="3197830258" sldId="331"/>
            <ac:spMk id="8" creationId="{4ECFD7D2-EDE3-58C8-4AD0-792C8CD9FA6C}"/>
          </ac:spMkLst>
        </pc:spChg>
        <pc:picChg chg="mod">
          <ac:chgData name="Savannah C. Partridge" userId="b2f6aad8-0de2-4327-95ee-f6b48cf1cd58" providerId="ADAL" clId="{71A3F12C-F884-58B3-A173-68BDA3795245}" dt="2026-03-05T19:26:47.944" v="135" actId="1076"/>
          <ac:picMkLst>
            <pc:docMk/>
            <pc:sldMk cId="3197830258" sldId="331"/>
            <ac:picMk id="4" creationId="{DBB45F46-E828-1831-A2EC-D75696632031}"/>
          </ac:picMkLst>
        </pc:picChg>
      </pc:sldChg>
      <pc:sldChg chg="modSp mod">
        <pc:chgData name="Savannah C. Partridge" userId="b2f6aad8-0de2-4327-95ee-f6b48cf1cd58" providerId="ADAL" clId="{71A3F12C-F884-58B3-A173-68BDA3795245}" dt="2026-03-05T19:13:24.962" v="22" actId="13926"/>
        <pc:sldMkLst>
          <pc:docMk/>
          <pc:sldMk cId="1487445886" sldId="614"/>
        </pc:sldMkLst>
        <pc:spChg chg="mod">
          <ac:chgData name="Savannah C. Partridge" userId="b2f6aad8-0de2-4327-95ee-f6b48cf1cd58" providerId="ADAL" clId="{71A3F12C-F884-58B3-A173-68BDA3795245}" dt="2026-03-05T19:13:24.962" v="22" actId="13926"/>
          <ac:spMkLst>
            <pc:docMk/>
            <pc:sldMk cId="1487445886" sldId="614"/>
            <ac:spMk id="10" creationId="{309FF126-F116-0AA6-37A7-37F4C1D74F4D}"/>
          </ac:spMkLst>
        </pc:spChg>
      </pc:sldChg>
      <pc:sldChg chg="del">
        <pc:chgData name="Savannah C. Partridge" userId="b2f6aad8-0de2-4327-95ee-f6b48cf1cd58" providerId="ADAL" clId="{71A3F12C-F884-58B3-A173-68BDA3795245}" dt="2026-03-05T19:15:23.438" v="34" actId="2696"/>
        <pc:sldMkLst>
          <pc:docMk/>
          <pc:sldMk cId="3505274180" sldId="653"/>
        </pc:sldMkLst>
      </pc:sldChg>
    </pc:docChg>
  </pc:docChgLst>
  <pc:docChgLst>
    <pc:chgData name="Dahlgren, Jackie" userId="c3e311ba-27fe-4587-b059-741cc3f43417" providerId="ADAL" clId="{EFA74CAF-6CF8-45CB-B511-33753D187F05}"/>
    <pc:docChg chg="modSld">
      <pc:chgData name="Dahlgren, Jackie" userId="c3e311ba-27fe-4587-b059-741cc3f43417" providerId="ADAL" clId="{EFA74CAF-6CF8-45CB-B511-33753D187F05}" dt="2026-03-05T20:04:54.583" v="0" actId="14100"/>
      <pc:docMkLst>
        <pc:docMk/>
      </pc:docMkLst>
      <pc:sldChg chg="modSp mod">
        <pc:chgData name="Dahlgren, Jackie" userId="c3e311ba-27fe-4587-b059-741cc3f43417" providerId="ADAL" clId="{EFA74CAF-6CF8-45CB-B511-33753D187F05}" dt="2026-03-05T20:04:54.583" v="0" actId="14100"/>
        <pc:sldMkLst>
          <pc:docMk/>
          <pc:sldMk cId="2760833720" sldId="627"/>
        </pc:sldMkLst>
        <pc:spChg chg="mod">
          <ac:chgData name="Dahlgren, Jackie" userId="c3e311ba-27fe-4587-b059-741cc3f43417" providerId="ADAL" clId="{EFA74CAF-6CF8-45CB-B511-33753D187F05}" dt="2026-03-05T20:04:54.583" v="0" actId="14100"/>
          <ac:spMkLst>
            <pc:docMk/>
            <pc:sldMk cId="2760833720" sldId="627"/>
            <ac:spMk id="25" creationId="{21672C27-E2DB-A280-FA1B-F133E542BC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5E131-733C-3642-B3C6-61C54B640007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B2F34-9654-FF43-93EE-E674BBBD9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8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31C0F5D5-7DC8-3B6D-A879-AEEA029318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F43AD373-9677-47B3-1096-59E13A9C9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/>
              <a:t>The MD Anderson CVC is conducting a second-generation Normal Risk Ovarian Screening Study (NROSS2) in postmenopausal women at average risk for ovarian cancer combining 4 biomarkers including CA125, HE4, HE4 antigen-autoantibody complexes and osteopontin using the Risk of Ovarian Cancer Algorithm – 2 (ROCA2).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>
              <a:solidFill>
                <a:schemeClr val="bg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chemeClr val="bg2"/>
                </a:solidFill>
              </a:rPr>
              <a:t>Over the last 17 months they have recruited nearly 3,000 participants at 9 sites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b="1">
              <a:solidFill>
                <a:schemeClr val="bg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chemeClr val="bg2"/>
                </a:solidFill>
              </a:rPr>
              <a:t>A screening site is just opening at the University of Minnesota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b="1">
              <a:solidFill>
                <a:schemeClr val="bg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chemeClr val="bg2"/>
                </a:solidFill>
              </a:rPr>
              <a:t>Another screening site will open at UT Southwestern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>
              <a:solidFill>
                <a:schemeClr val="bg2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>
                <a:solidFill>
                  <a:schemeClr val="bg2"/>
                </a:solidFill>
              </a:rPr>
              <a:t>They have found that the ROCA2 algorithm that combines 4 biomarkers needs revision.</a:t>
            </a:r>
          </a:p>
          <a:p>
            <a:endParaRPr lang="en-US" altLang="en-US" b="1"/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AB907C90-9C77-9946-662B-21C5A7373A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D03385-26C4-48E4-AA82-02E6710111F9}" type="slidenum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chemeClr val="bg2"/>
                </a:solidFill>
              </a:rPr>
              <a:t>HE4 levels increase with age prompting inappropriate referral of older NROSS2 participants to ultrasound</a:t>
            </a:r>
          </a:p>
          <a:p>
            <a:endParaRPr lang="en-US" b="1"/>
          </a:p>
          <a:p>
            <a:r>
              <a:rPr lang="en-US" b="1"/>
              <a:t>Daniel Schwartz and Steve Skates have correlated HE4 values with age and examined the 95% confidence limits.</a:t>
            </a:r>
          </a:p>
          <a:p>
            <a:endParaRPr lang="en-US" b="1"/>
          </a:p>
          <a:p>
            <a:r>
              <a:rPr lang="en-US" b="1"/>
              <a:t>HE4 levels not only rise with age, but also show greater variation</a:t>
            </a:r>
          </a:p>
          <a:p>
            <a:endParaRPr lang="en-US" b="1"/>
          </a:p>
          <a:p>
            <a:pPr marL="0" indent="0">
              <a:buNone/>
            </a:pPr>
            <a:r>
              <a:rPr lang="en-US" b="1"/>
              <a:t>To allow the ROCA2 to be used with older AND younger patients they </a:t>
            </a:r>
            <a:r>
              <a:rPr lang="en-US" sz="2400" b="1">
                <a:solidFill>
                  <a:schemeClr val="bg2"/>
                </a:solidFill>
              </a:rPr>
              <a:t>retrained ROCA2 with age-adjusted HE4, using the same risk cutoff (0.2%) for ultrasound referral. </a:t>
            </a:r>
          </a:p>
          <a:p>
            <a:pPr marL="0" indent="0">
              <a:buNone/>
            </a:pPr>
            <a:endParaRPr lang="en-US" sz="2400" b="1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400" b="1">
                <a:solidFill>
                  <a:schemeClr val="bg2"/>
                </a:solidFill>
              </a:rPr>
              <a:t>When run against 5 serial samples from 250 healthy controls form the original N</a:t>
            </a:r>
            <a:r>
              <a:rPr lang="en-US" sz="2000" b="1">
                <a:solidFill>
                  <a:schemeClr val="bg2"/>
                </a:solidFill>
              </a:rPr>
              <a:t>ROSS, specificity was 97.5%.</a:t>
            </a:r>
          </a:p>
          <a:p>
            <a:pPr marL="0" indent="0">
              <a:buNone/>
            </a:pPr>
            <a:endParaRPr lang="en-US" sz="2000" b="1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bg2"/>
                </a:solidFill>
              </a:rPr>
              <a:t>When NROSS2 samples gathered during 2025 were re-run with the age correction, specificity rose from 96.7% to 98.8%. </a:t>
            </a:r>
          </a:p>
          <a:p>
            <a:pPr marL="0" indent="0">
              <a:buNone/>
            </a:pPr>
            <a:endParaRPr lang="en-US" sz="2000" b="1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bg2"/>
                </a:solidFill>
              </a:rPr>
              <a:t>Currently we are running more samples to determine whether specificity actually exceeds 98%.  </a:t>
            </a:r>
            <a:br>
              <a:rPr lang="en-US" sz="2000">
                <a:solidFill>
                  <a:schemeClr val="bg2"/>
                </a:solidFill>
              </a:rPr>
            </a:br>
            <a:r>
              <a:rPr lang="en-US" sz="2000" b="1">
                <a:solidFill>
                  <a:schemeClr val="bg2"/>
                </a:solidFill>
              </a:rPr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91E15-1A4B-4219-8FAA-F622BE6FA1C0}" type="slidenum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702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They have also re-examined the contribution of HE4 antigen-autoantibody complexes to the ROCA2</a:t>
            </a:r>
            <a:endParaRPr lang="en-US" b="0"/>
          </a:p>
          <a:p>
            <a:endParaRPr lang="en-US" b="0"/>
          </a:p>
          <a:p>
            <a:r>
              <a:rPr lang="en-US" b="1"/>
              <a:t>They observed that the other 3 biomarkers increased with advancing stage, whereas Ag-Aab complexes did not, consistent with the immunobiology of antigen-autoantibody complexes with increasing tumor burden producing more antigen and suppressing antibody production. </a:t>
            </a:r>
          </a:p>
          <a:p>
            <a:endParaRPr lang="en-US" sz="2000" b="1">
              <a:solidFill>
                <a:schemeClr val="bg2"/>
              </a:solidFill>
            </a:endParaRPr>
          </a:p>
          <a:p>
            <a:r>
              <a:rPr lang="en-US" sz="2000" b="1">
                <a:solidFill>
                  <a:schemeClr val="bg2"/>
                </a:solidFill>
              </a:rPr>
              <a:t>When the new HE4 Ag-</a:t>
            </a:r>
            <a:r>
              <a:rPr lang="en-US" sz="2000" b="1" err="1">
                <a:solidFill>
                  <a:schemeClr val="bg2"/>
                </a:solidFill>
              </a:rPr>
              <a:t>AAb</a:t>
            </a:r>
            <a:r>
              <a:rPr lang="en-US" sz="2000" b="1">
                <a:solidFill>
                  <a:schemeClr val="bg2"/>
                </a:solidFill>
              </a:rPr>
              <a:t> complex data were Included in the ROCA2 model, there was no change in risk scores increasing sensitivity by 0.0% at 98% specificity</a:t>
            </a:r>
            <a:br>
              <a:rPr lang="en-US" sz="2000" b="1">
                <a:solidFill>
                  <a:schemeClr val="bg2"/>
                </a:solidFill>
              </a:rPr>
            </a:br>
            <a:endParaRPr lang="en-US" sz="2000" b="1">
              <a:solidFill>
                <a:schemeClr val="bg2"/>
              </a:solidFill>
            </a:endParaRPr>
          </a:p>
          <a:p>
            <a:r>
              <a:rPr lang="en-US" sz="2000" b="1">
                <a:solidFill>
                  <a:schemeClr val="bg2"/>
                </a:solidFill>
              </a:rPr>
              <a:t>When they measured </a:t>
            </a:r>
            <a:r>
              <a:rPr lang="en-US" sz="2000" b="1" err="1">
                <a:solidFill>
                  <a:schemeClr val="bg2"/>
                </a:solidFill>
              </a:rPr>
              <a:t>signal:noise</a:t>
            </a:r>
            <a:r>
              <a:rPr lang="en-US" sz="2000" b="1">
                <a:solidFill>
                  <a:schemeClr val="bg2"/>
                </a:solidFill>
              </a:rPr>
              <a:t> ratio —&gt; the HE4 </a:t>
            </a:r>
            <a:r>
              <a:rPr lang="en-US" sz="2000" b="1" err="1">
                <a:solidFill>
                  <a:schemeClr val="bg2"/>
                </a:solidFill>
              </a:rPr>
              <a:t>AgAAB</a:t>
            </a:r>
            <a:r>
              <a:rPr lang="en-US" sz="2000" b="1">
                <a:solidFill>
                  <a:schemeClr val="bg2"/>
                </a:solidFill>
              </a:rPr>
              <a:t> ratio is 106x smaller than CA125, 47x smaller than HE4, and 5x smaller than OPN</a:t>
            </a:r>
          </a:p>
          <a:p>
            <a:br>
              <a:rPr lang="en-US" sz="2000" b="1">
                <a:solidFill>
                  <a:schemeClr val="bg2"/>
                </a:solidFill>
              </a:rPr>
            </a:br>
            <a:r>
              <a:rPr lang="en-US" sz="2000" b="1">
                <a:solidFill>
                  <a:schemeClr val="bg2"/>
                </a:solidFill>
              </a:rPr>
              <a:t>When changes from the baseline to final values for the 4 biomarkers from cases and controls were compared in the original NROSS study, —&gt; HE4AgAAb increases were more common in controls…</a:t>
            </a:r>
          </a:p>
          <a:p>
            <a:endParaRPr lang="en-US" sz="2000" b="1">
              <a:solidFill>
                <a:schemeClr val="bg2"/>
              </a:solidFill>
            </a:endParaRPr>
          </a:p>
          <a:p>
            <a:endParaRPr lang="en-US" sz="2000" b="1">
              <a:solidFill>
                <a:schemeClr val="bg2"/>
              </a:solidFill>
            </a:endParaRPr>
          </a:p>
          <a:p>
            <a:r>
              <a:rPr lang="en-US" sz="2000" b="1">
                <a:solidFill>
                  <a:schemeClr val="bg2"/>
                </a:solidFill>
              </a:rPr>
              <a:t>The investigators are planning to remove Ag-Aab complexes and proceed with a 3-biomarker algorithm</a:t>
            </a:r>
            <a:br>
              <a:rPr lang="en-US" sz="2000" b="1">
                <a:solidFill>
                  <a:schemeClr val="bg2"/>
                </a:solidFill>
              </a:rPr>
            </a:br>
            <a:endParaRPr lang="en-US" sz="2000" b="1">
              <a:solidFill>
                <a:schemeClr val="bg2"/>
              </a:solidFill>
            </a:endParaRPr>
          </a:p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91E15-1A4B-4219-8FAA-F622BE6FA1C0}" type="slidenum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912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10F37-719C-3FB5-F75A-A8283065F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38634-1498-AC49-3EB5-CB664CCBFA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533EFC-D50B-50BF-05CC-E3A8CB765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E7D2D-2238-969F-695E-6DDF0A9CB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BA2A5-A6A8-4C5A-90C9-1B0DE0C2F03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94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699D6-1767-DD34-E96B-2DF182D46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6B8978-4EBE-1D4F-9C93-87DDEB73B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5931FC-2C95-A5F5-3FCC-6401280BD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10F6B-8EC5-1A52-C4C7-04BE884AD6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69D07E-6333-B044-B6B8-4AA0956DB323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75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DFA9C6-33F4-B54F-9A0B-9DB4C4A2881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55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0CF4-B31F-4EB2-956C-13ACE5F89BD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3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48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8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24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DF8A78-BAFF-E308-5957-05E931D124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905C11A-69DB-4394-C9BD-1978A615C7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BE7583-909E-7DA6-C1CE-07067EC0E9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1194E-BA8C-471E-96B9-B2EB4AA0A9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610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EB60DE-AF58-6FB3-D075-27947F5B2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960115-DFFD-BD95-695F-2FFAA3A58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34E26E-DF8C-FF3D-F4C6-42B521824D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A20A4-C975-4FB1-A794-FC3A18CE12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426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9B707D-EDE6-564D-3D3C-7BFA0568BE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ECC134-EC00-DE1A-33C8-53A2FAE03E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AC5F6E-7517-E3E2-6356-E28A97260E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E55D9-B1DE-4F89-9CAD-5ED9726869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978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A10033-7ED6-4B24-B991-CB0A0FF4F0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0AAF62-6703-C29A-E0A1-496BC23ED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A4B329-B941-E32B-46F4-AD34E94895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EEF84-AE9C-4E99-9B3A-6B88DDEA66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78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1DE6B37-A3DE-1AAD-71B0-65EE04B2F8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9F1478F-33B5-5AA6-34B4-2DAF9691B6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B61DB02-3FF1-57AF-0BD0-691CF83C58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8BA0E-FDEF-46CD-9739-E73A9AB344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7561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32BEE9-0D73-831B-3A4E-8795EFC9F2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D600F1-046D-4746-06C5-C53AE30B3C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7FFA54-4302-ED1E-6CE3-B5DF53E100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73780-E7DB-4422-8913-42FCD71F6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10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33F18E3-9E18-E94E-6324-DC9BA18F71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91AA6BE-6500-3E5C-5788-E697EA6A38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634C88-8C80-A6CA-6BA4-0BF5E1B310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A21DE-EFFB-41E6-96DE-E0B2D00ED1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8322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998F3F-6F37-9806-BD19-0DCBCA30B4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5F1561-ECCB-50D2-2ACE-914F39438D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7C0F05-C277-F256-3CD1-FD420EE938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DEF95-4FA7-425F-A52B-CBE543A676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51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19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A588A-B052-2E23-C75F-88BDB0C50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DD770C-D6D7-ACE5-375C-37C5C881F5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F58E7C-AABD-314F-5916-D6633FC1D5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61116-8D7F-433F-BF55-7761200289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861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BFE4C3-4CFB-8D72-16A9-5A7113FBA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B74006-D2FA-84D4-CE78-2B3B58AE90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438770-2E43-4E87-048B-A20F682A0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91F6-721B-45B5-911E-E2036383AC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7710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BD789E-6243-F42E-5EDE-56057B02BF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43BCE3-FD53-9991-F622-172E9160D2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ACF447-DFD4-4396-1249-557473BF5F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F3ED8-9F4C-4C82-A598-8A25ACB54D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242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8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67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76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6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6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51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4E7E4-BB2A-FC40-9193-E0D303AD808B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BBA679-25CD-E246-B882-0DAE4E9375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7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501B9CA-8003-7FE5-5C9A-15B067C07C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453C6B1-2EC0-9B7C-E8FA-70F13DA2C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691549-1580-CA99-2D67-9B215CA2D5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D90311-56F9-B197-23ED-95959DBA1D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98AB047-6507-BCBD-621C-3965497F6A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b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A2E00EE-A282-410A-887E-64802367BE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297265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Times New Roman" pitchFamily="18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89F6FB-FCB1-F4D3-29C5-1DBCB4448F40}"/>
              </a:ext>
            </a:extLst>
          </p:cNvPr>
          <p:cNvSpPr txBox="1"/>
          <p:nvPr/>
        </p:nvSpPr>
        <p:spPr>
          <a:xfrm>
            <a:off x="400485" y="2541069"/>
            <a:ext cx="848931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Breast / Gyn Collaborative Group Updates</a:t>
            </a:r>
          </a:p>
          <a:p>
            <a:pPr algn="ctr"/>
            <a:endParaRPr lang="en-US"/>
          </a:p>
          <a:p>
            <a:pPr algn="ctr"/>
            <a:r>
              <a:rPr lang="en-US"/>
              <a:t>45</a:t>
            </a:r>
            <a:r>
              <a:rPr lang="en-US" baseline="30000"/>
              <a:t>th</a:t>
            </a:r>
            <a:r>
              <a:rPr lang="en-US"/>
              <a:t> EDRN Steering Committee Meeting</a:t>
            </a:r>
          </a:p>
          <a:p>
            <a:pPr algn="ctr"/>
            <a:r>
              <a:rPr lang="en-US"/>
              <a:t>March 5, 2026</a:t>
            </a:r>
          </a:p>
          <a:p>
            <a:pPr algn="ctr"/>
            <a:endParaRPr lang="en-US"/>
          </a:p>
          <a:p>
            <a:pPr algn="ctr"/>
            <a:r>
              <a:rPr lang="en-US" u="sng"/>
              <a:t>Co-Chairs</a:t>
            </a:r>
            <a:r>
              <a:rPr lang="en-US"/>
              <a:t>:  </a:t>
            </a:r>
            <a:r>
              <a:rPr lang="en-US" i="1"/>
              <a:t>Savannah Partridge (UW) and Abhijit Patel (Yale)</a:t>
            </a:r>
          </a:p>
        </p:txBody>
      </p:sp>
    </p:spTree>
    <p:extLst>
      <p:ext uri="{BB962C8B-B14F-4D97-AF65-F5344CB8AC3E}">
        <p14:creationId xmlns:p14="http://schemas.microsoft.com/office/powerpoint/2010/main" val="2610562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3362F-1655-0D4D-19CD-3BDA85CAF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28700"/>
            <a:ext cx="7772400" cy="857250"/>
          </a:xfrm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HE4 age-adjustment in ROCA2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4DF72-92CF-4714-9DD8-2FB5F17E1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828800"/>
            <a:ext cx="4148302" cy="38451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b="1">
                <a:solidFill>
                  <a:schemeClr val="bg2"/>
                </a:solidFill>
              </a:rPr>
              <a:t>HE4 levels increase with age prompting inappropriate referral of older NROSS2 participants to ultrasound</a:t>
            </a:r>
          </a:p>
          <a:p>
            <a:pPr marL="0" indent="0">
              <a:buNone/>
            </a:pPr>
            <a:endParaRPr lang="en-US" sz="1800" b="1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1800" b="1">
                <a:solidFill>
                  <a:schemeClr val="bg2"/>
                </a:solidFill>
              </a:rPr>
              <a:t>Normalized HE4 values to 65 y/o:</a:t>
            </a:r>
          </a:p>
          <a:p>
            <a:pPr lvl="1"/>
            <a:r>
              <a:rPr lang="en-US" sz="1500" b="1">
                <a:solidFill>
                  <a:schemeClr val="bg2"/>
                </a:solidFill>
              </a:rPr>
              <a:t>95</a:t>
            </a:r>
            <a:r>
              <a:rPr lang="en-US" sz="1500" b="1" baseline="30000">
                <a:solidFill>
                  <a:schemeClr val="bg2"/>
                </a:solidFill>
              </a:rPr>
              <a:t>th</a:t>
            </a:r>
            <a:r>
              <a:rPr lang="en-US" sz="1500" b="1">
                <a:solidFill>
                  <a:schemeClr val="bg2"/>
                </a:solidFill>
              </a:rPr>
              <a:t> perc. of 85 y/o HE4 </a:t>
            </a:r>
            <a:r>
              <a:rPr lang="en-US" sz="1500" b="1" err="1">
                <a:solidFill>
                  <a:schemeClr val="bg2"/>
                </a:solidFill>
              </a:rPr>
              <a:t>dist</a:t>
            </a:r>
            <a:r>
              <a:rPr lang="en-US" sz="1500" b="1">
                <a:solidFill>
                  <a:schemeClr val="bg2"/>
                </a:solidFill>
              </a:rPr>
              <a:t>  —&gt;</a:t>
            </a:r>
            <a:br>
              <a:rPr lang="en-US" sz="1500" b="1">
                <a:solidFill>
                  <a:schemeClr val="bg2"/>
                </a:solidFill>
              </a:rPr>
            </a:br>
            <a:r>
              <a:rPr lang="en-US" sz="1500" b="1">
                <a:solidFill>
                  <a:schemeClr val="bg2"/>
                </a:solidFill>
              </a:rPr>
              <a:t>95</a:t>
            </a:r>
            <a:r>
              <a:rPr lang="en-US" sz="1500" b="1" baseline="30000">
                <a:solidFill>
                  <a:schemeClr val="bg2"/>
                </a:solidFill>
              </a:rPr>
              <a:t>th</a:t>
            </a:r>
            <a:r>
              <a:rPr lang="en-US" sz="1500" b="1">
                <a:solidFill>
                  <a:schemeClr val="bg2"/>
                </a:solidFill>
              </a:rPr>
              <a:t> perc. of 65 y/o HE4 </a:t>
            </a:r>
            <a:r>
              <a:rPr lang="en-US" sz="1500" b="1" err="1">
                <a:solidFill>
                  <a:schemeClr val="bg2"/>
                </a:solidFill>
              </a:rPr>
              <a:t>dist</a:t>
            </a:r>
            <a:br>
              <a:rPr lang="en-US" sz="1500" b="1">
                <a:solidFill>
                  <a:schemeClr val="bg2"/>
                </a:solidFill>
              </a:rPr>
            </a:br>
            <a:endParaRPr lang="en-US" sz="1500" b="1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1800" b="1">
                <a:solidFill>
                  <a:schemeClr val="bg2"/>
                </a:solidFill>
              </a:rPr>
              <a:t>Allowed the ROCA2 to be used with older </a:t>
            </a:r>
            <a:br>
              <a:rPr lang="en-US" sz="1800" b="1">
                <a:solidFill>
                  <a:schemeClr val="bg2"/>
                </a:solidFill>
              </a:rPr>
            </a:br>
            <a:r>
              <a:rPr lang="en-US" sz="1800" b="1">
                <a:solidFill>
                  <a:schemeClr val="bg2"/>
                </a:solidFill>
              </a:rPr>
              <a:t>    AND younger populations</a:t>
            </a:r>
            <a:br>
              <a:rPr lang="en-US" sz="1800" b="1">
                <a:solidFill>
                  <a:schemeClr val="bg2"/>
                </a:solidFill>
              </a:rPr>
            </a:br>
            <a:endParaRPr lang="en-US" sz="1800" b="1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1800" b="1">
                <a:solidFill>
                  <a:schemeClr val="bg2"/>
                </a:solidFill>
              </a:rPr>
              <a:t>Retrained ROCA2 with age-adjusted HE4, </a:t>
            </a:r>
            <a:br>
              <a:rPr lang="en-US" sz="1800" b="1">
                <a:solidFill>
                  <a:schemeClr val="bg2"/>
                </a:solidFill>
              </a:rPr>
            </a:br>
            <a:r>
              <a:rPr lang="en-US" sz="1800" b="1">
                <a:solidFill>
                  <a:schemeClr val="bg2"/>
                </a:solidFill>
              </a:rPr>
              <a:t>same risk cutoff (0.2%) for TVUS referral</a:t>
            </a:r>
          </a:p>
          <a:p>
            <a:pPr lvl="1"/>
            <a:r>
              <a:rPr lang="en-US" sz="1500" b="1">
                <a:solidFill>
                  <a:schemeClr val="bg2"/>
                </a:solidFill>
              </a:rPr>
              <a:t>NROSS Specificity in 250 controls: </a:t>
            </a:r>
            <a:br>
              <a:rPr lang="en-US" sz="1500">
                <a:solidFill>
                  <a:schemeClr val="bg2"/>
                </a:solidFill>
              </a:rPr>
            </a:br>
            <a:r>
              <a:rPr lang="en-US" sz="1500" b="1">
                <a:solidFill>
                  <a:schemeClr val="bg2"/>
                </a:solidFill>
              </a:rPr>
              <a:t>    97.5%</a:t>
            </a:r>
            <a:r>
              <a:rPr lang="en-US" sz="1500">
                <a:solidFill>
                  <a:schemeClr val="bg2"/>
                </a:solidFill>
              </a:rPr>
              <a:t> (95.6% - 99.4%) </a:t>
            </a:r>
            <a:br>
              <a:rPr lang="en-US" sz="1500">
                <a:solidFill>
                  <a:schemeClr val="bg2"/>
                </a:solidFill>
              </a:rPr>
            </a:br>
            <a:endParaRPr lang="en-US" sz="150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1800" b="1">
                <a:solidFill>
                  <a:schemeClr val="bg2"/>
                </a:solidFill>
              </a:rPr>
              <a:t>NROSS2 Specificity in participants during 2025</a:t>
            </a:r>
            <a:r>
              <a:rPr lang="en-US" sz="1800">
                <a:solidFill>
                  <a:schemeClr val="bg2"/>
                </a:solidFill>
              </a:rPr>
              <a:t>:</a:t>
            </a:r>
            <a:br>
              <a:rPr lang="en-US" sz="1800">
                <a:solidFill>
                  <a:schemeClr val="bg2"/>
                </a:solidFill>
              </a:rPr>
            </a:br>
            <a:r>
              <a:rPr lang="en-US" sz="1800">
                <a:solidFill>
                  <a:schemeClr val="bg2"/>
                </a:solidFill>
              </a:rPr>
              <a:t>    current          = </a:t>
            </a:r>
            <a:r>
              <a:rPr lang="en-US" sz="1800" b="1">
                <a:solidFill>
                  <a:schemeClr val="bg2"/>
                </a:solidFill>
              </a:rPr>
              <a:t>96.7%</a:t>
            </a:r>
            <a:r>
              <a:rPr lang="en-US" sz="1800">
                <a:solidFill>
                  <a:schemeClr val="bg2"/>
                </a:solidFill>
              </a:rPr>
              <a:t> (96.0% - 97.5%)</a:t>
            </a:r>
            <a:br>
              <a:rPr lang="en-US" sz="1800">
                <a:solidFill>
                  <a:schemeClr val="bg2"/>
                </a:solidFill>
              </a:rPr>
            </a:br>
            <a:r>
              <a:rPr lang="en-US" sz="1800">
                <a:solidFill>
                  <a:schemeClr val="bg2"/>
                </a:solidFill>
              </a:rPr>
              <a:t>    age-adjusted = </a:t>
            </a:r>
            <a:r>
              <a:rPr lang="en-US" sz="1800" b="1">
                <a:solidFill>
                  <a:schemeClr val="bg2"/>
                </a:solidFill>
              </a:rPr>
              <a:t>98.8% </a:t>
            </a:r>
            <a:r>
              <a:rPr lang="en-US" sz="1800">
                <a:solidFill>
                  <a:schemeClr val="bg2"/>
                </a:solidFill>
              </a:rPr>
              <a:t>(98.3% - 99.2%)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7B0032-7430-39DE-86B4-67037DD29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42518"/>
            <a:ext cx="4357688" cy="363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29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1EB08-1FC5-BC38-270A-E77B9F13E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9481"/>
            <a:ext cx="7772400" cy="857250"/>
          </a:xfrm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No benefit of adding HE4AgAAb to CA125 + HE4 </a:t>
            </a:r>
            <a:r>
              <a:rPr lang="en-US">
                <a:solidFill>
                  <a:srgbClr val="FF0000"/>
                </a:solidFill>
              </a:rPr>
              <a:t>+ </a:t>
            </a:r>
            <a:r>
              <a:rPr lang="en-US" b="1">
                <a:solidFill>
                  <a:srgbClr val="FF0000"/>
                </a:solidFill>
              </a:rPr>
              <a:t>OPN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AF310A0-265A-A80E-7288-FA0DBE4A89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15910" y="4756208"/>
          <a:ext cx="3788678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1320">
                  <a:extLst>
                    <a:ext uri="{9D8B030D-6E8A-4147-A177-3AD203B41FA5}">
                      <a16:colId xmlns:a16="http://schemas.microsoft.com/office/drawing/2014/main" val="2832652152"/>
                    </a:ext>
                  </a:extLst>
                </a:gridCol>
                <a:gridCol w="664046">
                  <a:extLst>
                    <a:ext uri="{9D8B030D-6E8A-4147-A177-3AD203B41FA5}">
                      <a16:colId xmlns:a16="http://schemas.microsoft.com/office/drawing/2014/main" val="1118145400"/>
                    </a:ext>
                  </a:extLst>
                </a:gridCol>
                <a:gridCol w="521804">
                  <a:extLst>
                    <a:ext uri="{9D8B030D-6E8A-4147-A177-3AD203B41FA5}">
                      <a16:colId xmlns:a16="http://schemas.microsoft.com/office/drawing/2014/main" val="1071919849"/>
                    </a:ext>
                  </a:extLst>
                </a:gridCol>
                <a:gridCol w="551622">
                  <a:extLst>
                    <a:ext uri="{9D8B030D-6E8A-4147-A177-3AD203B41FA5}">
                      <a16:colId xmlns:a16="http://schemas.microsoft.com/office/drawing/2014/main" val="2853224947"/>
                    </a:ext>
                  </a:extLst>
                </a:gridCol>
                <a:gridCol w="1099886">
                  <a:extLst>
                    <a:ext uri="{9D8B030D-6E8A-4147-A177-3AD203B41FA5}">
                      <a16:colId xmlns:a16="http://schemas.microsoft.com/office/drawing/2014/main" val="62566264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CA125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HE4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OPN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HE4AgAAb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65906979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US" sz="1200" b="1"/>
                        <a:t>MDA-Control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2%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9%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-6%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b="1"/>
                        <a:t>10%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597667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200" b="1"/>
                        <a:t>MDA-Case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112%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67%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3%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b="1"/>
                        <a:t>-17%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525931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05B7261-31EB-A0E0-7D5A-9B2480D635DB}"/>
              </a:ext>
            </a:extLst>
          </p:cNvPr>
          <p:cNvSpPr txBox="1"/>
          <p:nvPr/>
        </p:nvSpPr>
        <p:spPr>
          <a:xfrm>
            <a:off x="5290330" y="4479209"/>
            <a:ext cx="522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latin typeface="Arial" panose="020B0604020202020204" pitchFamily="34" charset="0"/>
              </a:rPr>
              <a:t>Median % increase from baseline to final visit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7CF44E8-CACF-47C1-D5B4-1FA2946A7807}"/>
              </a:ext>
            </a:extLst>
          </p:cNvPr>
          <p:cNvSpPr txBox="1">
            <a:spLocks/>
          </p:cNvSpPr>
          <p:nvPr/>
        </p:nvSpPr>
        <p:spPr>
          <a:xfrm>
            <a:off x="334005" y="2343150"/>
            <a:ext cx="4564567" cy="3263504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 fontAlgn="base">
              <a:spcBef>
                <a:spcPts val="750"/>
              </a:spcBef>
              <a:spcAft>
                <a:spcPct val="0"/>
              </a:spcAft>
              <a:buNone/>
            </a:pPr>
            <a:r>
              <a:rPr lang="en-US" sz="1800" b="1">
                <a:solidFill>
                  <a:srgbClr val="000000"/>
                </a:solidFill>
                <a:latin typeface="Times New Roman"/>
              </a:rPr>
              <a:t>Search for HE4AgAAb signal:</a:t>
            </a:r>
          </a:p>
          <a:p>
            <a:pPr marL="514350" lvl="1" indent="-171450" defTabSz="685800" fontAlgn="base">
              <a:spcBef>
                <a:spcPts val="375"/>
              </a:spcBef>
              <a:spcAft>
                <a:spcPct val="0"/>
              </a:spcAft>
            </a:pPr>
            <a:r>
              <a:rPr lang="en-US" sz="1500" b="1">
                <a:solidFill>
                  <a:srgbClr val="000000"/>
                </a:solidFill>
                <a:latin typeface="Times New Roman"/>
              </a:rPr>
              <a:t>Included in ROCA2 model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r>
              <a:rPr lang="en-US" sz="1500" b="1">
                <a:solidFill>
                  <a:srgbClr val="000000"/>
                </a:solidFill>
                <a:latin typeface="Times New Roman"/>
              </a:rPr>
              <a:t>—&gt; no change in risk scores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r>
              <a:rPr lang="en-US" sz="1500" b="1">
                <a:solidFill>
                  <a:srgbClr val="000000"/>
                </a:solidFill>
                <a:latin typeface="Times New Roman"/>
              </a:rPr>
              <a:t>       increases sensitivity by 0.0% (98% specificity)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endParaRPr lang="en-US" sz="1500" b="1">
              <a:solidFill>
                <a:srgbClr val="000000"/>
              </a:solidFill>
              <a:latin typeface="Times New Roman"/>
            </a:endParaRPr>
          </a:p>
          <a:p>
            <a:pPr marL="514350" lvl="1" indent="-171450" defTabSz="685800" fontAlgn="base">
              <a:spcBef>
                <a:spcPts val="375"/>
              </a:spcBef>
              <a:spcAft>
                <a:spcPct val="0"/>
              </a:spcAft>
            </a:pPr>
            <a:r>
              <a:rPr lang="en-US" sz="1500" b="1">
                <a:solidFill>
                  <a:srgbClr val="000000"/>
                </a:solidFill>
                <a:latin typeface="Times New Roman"/>
              </a:rPr>
              <a:t>Measured </a:t>
            </a:r>
            <a:r>
              <a:rPr lang="en-US" sz="1500" b="1" err="1">
                <a:solidFill>
                  <a:srgbClr val="000000"/>
                </a:solidFill>
                <a:latin typeface="Times New Roman"/>
              </a:rPr>
              <a:t>signal:noise</a:t>
            </a:r>
            <a:r>
              <a:rPr lang="en-US" sz="1500" b="1">
                <a:solidFill>
                  <a:srgbClr val="000000"/>
                </a:solidFill>
                <a:latin typeface="Times New Roman"/>
              </a:rPr>
              <a:t> ratio 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r>
              <a:rPr lang="en-US" sz="1500" b="1">
                <a:solidFill>
                  <a:srgbClr val="000000"/>
                </a:solidFill>
                <a:latin typeface="Times New Roman"/>
              </a:rPr>
              <a:t>—&gt; HE4AgAAB ratio is 106x smaller than CA125, 47x smaller than HE4, and 5x smaller than OPN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endParaRPr lang="en-US" sz="1500" b="1">
              <a:solidFill>
                <a:srgbClr val="000000"/>
              </a:solidFill>
              <a:latin typeface="Times New Roman"/>
            </a:endParaRPr>
          </a:p>
          <a:p>
            <a:pPr marL="514350" lvl="1" indent="-171450" defTabSz="685800" fontAlgn="base">
              <a:spcBef>
                <a:spcPts val="375"/>
              </a:spcBef>
              <a:spcAft>
                <a:spcPct val="0"/>
              </a:spcAft>
            </a:pPr>
            <a:r>
              <a:rPr lang="en-US" sz="1500" b="1">
                <a:solidFill>
                  <a:srgbClr val="000000"/>
                </a:solidFill>
                <a:latin typeface="Times New Roman"/>
              </a:rPr>
              <a:t>Statistical comparisons of cases vs. controls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r>
              <a:rPr lang="en-US" sz="1500" b="1">
                <a:solidFill>
                  <a:srgbClr val="000000"/>
                </a:solidFill>
                <a:latin typeface="Times New Roman"/>
              </a:rPr>
              <a:t>—&gt; HE4AgAAb increases are more common in controls…</a:t>
            </a:r>
            <a:br>
              <a:rPr lang="en-US" sz="1500" b="1">
                <a:solidFill>
                  <a:srgbClr val="000000"/>
                </a:solidFill>
                <a:latin typeface="Times New Roman"/>
              </a:rPr>
            </a:br>
            <a:endParaRPr lang="en-US" sz="1500" b="1">
              <a:solidFill>
                <a:srgbClr val="000000"/>
              </a:solidFill>
              <a:latin typeface="Times New Roman"/>
            </a:endParaRPr>
          </a:p>
          <a:p>
            <a:pPr marL="0" indent="0" defTabSz="685800" fontAlgn="base">
              <a:spcBef>
                <a:spcPts val="750"/>
              </a:spcBef>
              <a:spcAft>
                <a:spcPct val="0"/>
              </a:spcAft>
              <a:buNone/>
            </a:pPr>
            <a:r>
              <a:rPr lang="en-US" sz="1800" b="1">
                <a:solidFill>
                  <a:srgbClr val="000000"/>
                </a:solidFill>
                <a:latin typeface="Times New Roman"/>
              </a:rPr>
              <a:t>Remove HE4AgAAb from ROCA2, providing</a:t>
            </a:r>
            <a:br>
              <a:rPr lang="en-US" sz="1800" b="1">
                <a:solidFill>
                  <a:srgbClr val="000000"/>
                </a:solidFill>
                <a:latin typeface="Times New Roman"/>
              </a:rPr>
            </a:br>
            <a:r>
              <a:rPr lang="en-US" sz="1800" b="1">
                <a:solidFill>
                  <a:srgbClr val="000000"/>
                </a:solidFill>
                <a:latin typeface="Times New Roman"/>
              </a:rPr>
              <a:t>a 3-marker algorithm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5C91DE8-4EC5-B973-AFB2-136F6A297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172" y="2137868"/>
            <a:ext cx="3491120" cy="26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2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69DD0-914E-1248-6CD0-49ABA7175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A44D6-4132-1B71-C8F4-E13AB1FCC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8326"/>
            <a:ext cx="7886700" cy="1325563"/>
          </a:xfrm>
        </p:spPr>
        <p:txBody>
          <a:bodyPr/>
          <a:lstStyle/>
          <a:p>
            <a:pPr algn="ctr"/>
            <a:r>
              <a:rPr lang="en-US"/>
              <a:t>Fred Hutch / UW – Breast CVC</a:t>
            </a:r>
            <a:br>
              <a:rPr lang="en-US"/>
            </a:br>
            <a:r>
              <a:rPr lang="en-US" sz="2800" i="1"/>
              <a:t>Christopher Li, Savannah Partridge</a:t>
            </a:r>
          </a:p>
        </p:txBody>
      </p:sp>
    </p:spTree>
    <p:extLst>
      <p:ext uri="{BB962C8B-B14F-4D97-AF65-F5344CB8AC3E}">
        <p14:creationId xmlns:p14="http://schemas.microsoft.com/office/powerpoint/2010/main" val="2131697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2" y="1072589"/>
            <a:ext cx="7886700" cy="622971"/>
          </a:xfrm>
        </p:spPr>
        <p:txBody>
          <a:bodyPr>
            <a:noAutofit/>
          </a:bodyPr>
          <a:lstStyle/>
          <a:p>
            <a:r>
              <a:rPr lang="en-US" sz="3600" b="1"/>
              <a:t>Validated Biomarkers in Preclinical Sets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FD3A-1F38-4824-B224-763E7C034142}"/>
              </a:ext>
            </a:extLst>
          </p:cNvPr>
          <p:cNvGraphicFramePr>
            <a:graphicFrameLocks noGrp="1"/>
          </p:cNvGraphicFramePr>
          <p:nvPr/>
        </p:nvGraphicFramePr>
        <p:xfrm>
          <a:off x="376906" y="2152918"/>
          <a:ext cx="8287553" cy="147643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11370">
                  <a:extLst>
                    <a:ext uri="{9D8B030D-6E8A-4147-A177-3AD203B41FA5}">
                      <a16:colId xmlns:a16="http://schemas.microsoft.com/office/drawing/2014/main" val="2089623987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3666637834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4049568386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3300047205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1900149976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2432347694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835107938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3813373754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1089519120"/>
                    </a:ext>
                  </a:extLst>
                </a:gridCol>
                <a:gridCol w="830687">
                  <a:extLst>
                    <a:ext uri="{9D8B030D-6E8A-4147-A177-3AD203B41FA5}">
                      <a16:colId xmlns:a16="http://schemas.microsoft.com/office/drawing/2014/main" val="2714020959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/>
                        <a:t>WHI 1 (n=121/121)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/>
                        <a:t>WHI2 (n=90/90)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/>
                        <a:t>CHS (n=65/296)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11494174"/>
                  </a:ext>
                </a:extLst>
              </a:tr>
              <a:tr h="668655">
                <a:tc>
                  <a:txBody>
                    <a:bodyPr/>
                    <a:lstStyle/>
                    <a:p>
                      <a:pPr algn="l"/>
                      <a:r>
                        <a:rPr lang="en-US" sz="1300" b="1"/>
                        <a:t>Protein Name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 @</a:t>
                      </a:r>
                      <a:br>
                        <a:rPr lang="en-US" sz="1300" b="1"/>
                      </a:br>
                      <a:r>
                        <a:rPr lang="en-US" sz="1300" b="1"/>
                        <a:t>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AUC</a:t>
                      </a:r>
                    </a:p>
                  </a:txBody>
                  <a:tcPr marL="68580" marR="68580" marT="34290" marB="3429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 @</a:t>
                      </a:r>
                    </a:p>
                    <a:p>
                      <a:pPr algn="ctr"/>
                      <a:r>
                        <a:rPr lang="en-US" sz="1300" b="1"/>
                        <a:t>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AUC</a:t>
                      </a:r>
                    </a:p>
                  </a:txBody>
                  <a:tcPr marL="68580" marR="68580" marT="34290" marB="3429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 @</a:t>
                      </a:r>
                    </a:p>
                    <a:p>
                      <a:pPr algn="ctr"/>
                      <a:r>
                        <a:rPr lang="en-US" sz="1300" b="1"/>
                        <a:t>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AUC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15245765"/>
                  </a:ext>
                </a:extLst>
              </a:tr>
              <a:tr h="2629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REG4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0.001</a:t>
                      </a:r>
                      <a:endParaRPr lang="en-US" sz="14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0.63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0.040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0.58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0.010</a:t>
                      </a:r>
                    </a:p>
                  </a:txBody>
                  <a:tcPr marL="7144" marR="7144" marT="7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</a:t>
                      </a:r>
                    </a:p>
                  </a:txBody>
                  <a:tcPr marL="7144" marR="7144" marT="7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34836028"/>
                  </a:ext>
                </a:extLst>
              </a:tr>
              <a:tr h="2629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JAK2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0.017</a:t>
                      </a:r>
                      <a:endParaRPr lang="en-US" sz="1400" b="0" i="0" u="none" strike="noStrike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0.64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0.001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0.024</a:t>
                      </a:r>
                    </a:p>
                  </a:txBody>
                  <a:tcPr marL="7144" marR="7144" marT="7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0.62</a:t>
                      </a:r>
                    </a:p>
                  </a:txBody>
                  <a:tcPr marL="7144" marR="7144" marT="7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3220935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C1CFD3A-1F38-4824-B224-763E7C034142}"/>
              </a:ext>
            </a:extLst>
          </p:cNvPr>
          <p:cNvGraphicFramePr>
            <a:graphicFrameLocks noGrp="1"/>
          </p:cNvGraphicFramePr>
          <p:nvPr/>
        </p:nvGraphicFramePr>
        <p:xfrm>
          <a:off x="376906" y="3921753"/>
          <a:ext cx="8241903" cy="17297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58914">
                  <a:extLst>
                    <a:ext uri="{9D8B030D-6E8A-4147-A177-3AD203B41FA5}">
                      <a16:colId xmlns:a16="http://schemas.microsoft.com/office/drawing/2014/main" val="2089623987"/>
                    </a:ext>
                  </a:extLst>
                </a:gridCol>
                <a:gridCol w="711926">
                  <a:extLst>
                    <a:ext uri="{9D8B030D-6E8A-4147-A177-3AD203B41FA5}">
                      <a16:colId xmlns:a16="http://schemas.microsoft.com/office/drawing/2014/main" val="4054927273"/>
                    </a:ext>
                  </a:extLst>
                </a:gridCol>
                <a:gridCol w="992777">
                  <a:extLst>
                    <a:ext uri="{9D8B030D-6E8A-4147-A177-3AD203B41FA5}">
                      <a16:colId xmlns:a16="http://schemas.microsoft.com/office/drawing/2014/main" val="2207330154"/>
                    </a:ext>
                  </a:extLst>
                </a:gridCol>
                <a:gridCol w="724988">
                  <a:extLst>
                    <a:ext uri="{9D8B030D-6E8A-4147-A177-3AD203B41FA5}">
                      <a16:colId xmlns:a16="http://schemas.microsoft.com/office/drawing/2014/main" val="949145565"/>
                    </a:ext>
                  </a:extLst>
                </a:gridCol>
                <a:gridCol w="1025435">
                  <a:extLst>
                    <a:ext uri="{9D8B030D-6E8A-4147-A177-3AD203B41FA5}">
                      <a16:colId xmlns:a16="http://schemas.microsoft.com/office/drawing/2014/main" val="1704583070"/>
                    </a:ext>
                  </a:extLst>
                </a:gridCol>
                <a:gridCol w="692331">
                  <a:extLst>
                    <a:ext uri="{9D8B030D-6E8A-4147-A177-3AD203B41FA5}">
                      <a16:colId xmlns:a16="http://schemas.microsoft.com/office/drawing/2014/main" val="243234769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206092214"/>
                    </a:ext>
                  </a:extLst>
                </a:gridCol>
                <a:gridCol w="711926">
                  <a:extLst>
                    <a:ext uri="{9D8B030D-6E8A-4147-A177-3AD203B41FA5}">
                      <a16:colId xmlns:a16="http://schemas.microsoft.com/office/drawing/2014/main" val="458451423"/>
                    </a:ext>
                  </a:extLst>
                </a:gridCol>
                <a:gridCol w="953589">
                  <a:extLst>
                    <a:ext uri="{9D8B030D-6E8A-4147-A177-3AD203B41FA5}">
                      <a16:colId xmlns:a16="http://schemas.microsoft.com/office/drawing/2014/main" val="3813373754"/>
                    </a:ext>
                  </a:extLst>
                </a:gridCol>
                <a:gridCol w="764177">
                  <a:extLst>
                    <a:ext uri="{9D8B030D-6E8A-4147-A177-3AD203B41FA5}">
                      <a16:colId xmlns:a16="http://schemas.microsoft.com/office/drawing/2014/main" val="1543514634"/>
                    </a:ext>
                  </a:extLst>
                </a:gridCol>
              </a:tblGrid>
              <a:tr h="26289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/>
                        <a:t>WHI 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/>
                        <a:t>WHI 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/>
                        <a:t>CHS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sz="17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/>
                        <a:t>WHI CT Phase 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494174"/>
                  </a:ext>
                </a:extLst>
              </a:tr>
              <a:tr h="651510">
                <a:tc>
                  <a:txBody>
                    <a:bodyPr/>
                    <a:lstStyle/>
                    <a:p>
                      <a:r>
                        <a:rPr lang="en-US" sz="1300" b="1"/>
                        <a:t>Protein Name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Marker Type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</a:t>
                      </a:r>
                      <a:br>
                        <a:rPr lang="en-US" sz="1300" b="1"/>
                      </a:br>
                      <a:r>
                        <a:rPr lang="en-US" sz="1300" b="1"/>
                        <a:t>@80%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</a:t>
                      </a:r>
                      <a:br>
                        <a:rPr lang="en-US" sz="1300" b="1"/>
                      </a:br>
                      <a:r>
                        <a:rPr lang="en-US" sz="1300" b="1"/>
                        <a:t>@80%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</a:t>
                      </a:r>
                      <a:br>
                        <a:rPr lang="en-US" sz="1300" b="1"/>
                      </a:br>
                      <a:r>
                        <a:rPr lang="en-US" sz="1300" b="1"/>
                        <a:t>@80%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Sens</a:t>
                      </a:r>
                      <a:br>
                        <a:rPr lang="en-US" sz="1300" b="1"/>
                      </a:br>
                      <a:r>
                        <a:rPr lang="en-US" sz="1300" b="1"/>
                        <a:t>@80% spec</a:t>
                      </a:r>
                    </a:p>
                  </a:txBody>
                  <a:tcPr marL="68580" marR="68580" marT="34290" marB="3429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/>
                        <a:t>p-value</a:t>
                      </a:r>
                    </a:p>
                  </a:txBody>
                  <a:tcPr marL="68580" marR="68580" marT="34290" marB="3429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15245765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TLR2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IgM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38%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0.04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31%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0.04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46%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0.0004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21%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0.19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52556277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MSLN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IgG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32%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0.10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30%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0.05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38%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0.02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22%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0.37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65707826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CUX1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IgG/IgM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33%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0.09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30%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0.06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33%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0.049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/>
                        <a:t>29%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0.017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6000914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46BE3D8-0C9E-1A9E-9733-A361991F227E}"/>
              </a:ext>
            </a:extLst>
          </p:cNvPr>
          <p:cNvSpPr txBox="1"/>
          <p:nvPr/>
        </p:nvSpPr>
        <p:spPr>
          <a:xfrm>
            <a:off x="295563" y="1857270"/>
            <a:ext cx="159393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/>
              <a:t>Protein Markers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14840-0659-8A29-39E3-866D1331C89C}"/>
              </a:ext>
            </a:extLst>
          </p:cNvPr>
          <p:cNvSpPr txBox="1"/>
          <p:nvPr/>
        </p:nvSpPr>
        <p:spPr>
          <a:xfrm>
            <a:off x="295562" y="3644754"/>
            <a:ext cx="22653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/>
              <a:t>Autoantibody Markers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882793-81E4-8A59-2571-B0F2B4A570B2}"/>
              </a:ext>
            </a:extLst>
          </p:cNvPr>
          <p:cNvSpPr txBox="1"/>
          <p:nvPr/>
        </p:nvSpPr>
        <p:spPr>
          <a:xfrm>
            <a:off x="2234682" y="578541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MSD assay development underway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REG4, JAK2, Autoantibody markers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D250E-134D-0F08-8A33-5C3DA9337710}"/>
              </a:ext>
            </a:extLst>
          </p:cNvPr>
          <p:cNvSpPr txBox="1"/>
          <p:nvPr/>
        </p:nvSpPr>
        <p:spPr>
          <a:xfrm>
            <a:off x="543339" y="236342"/>
            <a:ext cx="80838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/>
              <a:t>Goal: Validation of blood-based and radiomics biomarkers for risk prediction and early detection of breast cancer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439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92B17-6A9E-1150-D66C-03B64D006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287E1-00F8-7C26-BAF1-97516B481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54" y="1131094"/>
            <a:ext cx="7886700" cy="622971"/>
          </a:xfrm>
        </p:spPr>
        <p:txBody>
          <a:bodyPr>
            <a:normAutofit/>
          </a:bodyPr>
          <a:lstStyle/>
          <a:p>
            <a:r>
              <a:rPr lang="en-US" sz="3600" b="1"/>
              <a:t>Imaging Biomarkers Under Investigation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7AA7B5-6018-ADD4-DF12-202EEDAD5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076" y="2029102"/>
            <a:ext cx="5111048" cy="3697804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2200" u="sng"/>
              <a:t>Dataset</a:t>
            </a:r>
            <a:r>
              <a:rPr lang="en-US" sz="2200"/>
              <a:t>: UW MRI screening cohort (2005 – 2022): 2786 women, 115+, median f/u 9.5 yrs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2250"/>
              <a:t>Background Parenchymal Enhancement (BPE) on MRI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/>
              <a:t>Qualitative per BI-RADS</a:t>
            </a:r>
            <a:endParaRPr lang="en-US" sz="600"/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/>
              <a:t>Quantitative 3D BPE metrics </a:t>
            </a:r>
            <a:endParaRPr lang="en-US" sz="600"/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2250"/>
              <a:t>Deep learning MRI-based models</a:t>
            </a:r>
            <a:endParaRPr lang="en-US" sz="750"/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2250"/>
              <a:t>Multi-modality Radiomics (MRI + mammography)  - set-aside collab with Moffitt Team (Heine, PI)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FB00E-E9A0-B242-D484-E0CD0DDC9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95" y="2967318"/>
            <a:ext cx="3479249" cy="8555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04D8BA1-FEDC-FD35-A09E-39D47B170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123" y="1700599"/>
            <a:ext cx="3346802" cy="1037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2FD367-0BE3-FCF5-EDA0-A530AA2424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383" y="4149509"/>
            <a:ext cx="3317004" cy="15197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6818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4A0A1-39D4-308A-131B-BC34E8753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F35A1D-C5D6-D330-DBCA-830BBBC57E34}"/>
              </a:ext>
            </a:extLst>
          </p:cNvPr>
          <p:cNvSpPr txBox="1"/>
          <p:nvPr/>
        </p:nvSpPr>
        <p:spPr>
          <a:xfrm>
            <a:off x="344427" y="928315"/>
            <a:ext cx="4056124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350"/>
              </a:spcBef>
            </a:pPr>
            <a:r>
              <a:rPr lang="en-US" sz="3200" b="1"/>
              <a:t>Planned next steps: </a:t>
            </a:r>
            <a:endParaRPr lang="en-US" sz="2000" b="1"/>
          </a:p>
          <a:p>
            <a:pPr marL="385763" indent="-385763">
              <a:spcBef>
                <a:spcPts val="1350"/>
              </a:spcBef>
              <a:buFont typeface="+mj-lt"/>
              <a:buAutoNum type="arabicPeriod"/>
            </a:pPr>
            <a:r>
              <a:rPr lang="en-US"/>
              <a:t>Evaluate MSD assays on new WHI set (n=228 cases/455 controls) to refine a combination marker decision rule.</a:t>
            </a:r>
          </a:p>
          <a:p>
            <a:pPr marL="385763" indent="-385763">
              <a:spcBef>
                <a:spcPts val="1350"/>
              </a:spcBef>
              <a:buFont typeface="+mj-lt"/>
              <a:buAutoNum type="arabicPeriod"/>
            </a:pPr>
            <a:r>
              <a:rPr lang="en-US"/>
              <a:t>Explore multiparametric modeling of BPE plus clinical risk factors to further improve risk prediction performance.</a:t>
            </a:r>
          </a:p>
          <a:p>
            <a:pPr marL="385763" indent="-385763">
              <a:spcBef>
                <a:spcPts val="1350"/>
              </a:spcBef>
              <a:buFont typeface="+mj-lt"/>
              <a:buAutoNum type="arabicPeriod"/>
            </a:pPr>
            <a:r>
              <a:rPr lang="en-US"/>
              <a:t>Test MSD decision rule and radiomics markers in the MD Anderson MERIT cohort (~250 incident breast cancers to date), explore integration of blood-based and radiomics markers.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E7AE25-15D4-2374-34D2-30A7EDDD7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310" y="3161041"/>
            <a:ext cx="3292287" cy="25748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78968A-031E-F172-4BD8-D6AE2095D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550" y="1309587"/>
            <a:ext cx="3529049" cy="230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79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64A33-66F0-6A14-1F60-59876AF1D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A93F-99FF-4C60-C4D1-2B3EC1375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832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Fred Hutch / UW / Mount Sinai</a:t>
            </a:r>
            <a:br>
              <a:rPr lang="en-US"/>
            </a:br>
            <a:r>
              <a:rPr lang="en-US"/>
              <a:t> – Breast BCC</a:t>
            </a:r>
            <a:br>
              <a:rPr lang="en-US"/>
            </a:br>
            <a:r>
              <a:rPr lang="en-US" sz="2800" i="1"/>
              <a:t>Pei Wang, Amanda Paulovich, Andy Hoofnagle</a:t>
            </a:r>
          </a:p>
        </p:txBody>
      </p:sp>
    </p:spTree>
    <p:extLst>
      <p:ext uri="{BB962C8B-B14F-4D97-AF65-F5344CB8AC3E}">
        <p14:creationId xmlns:p14="http://schemas.microsoft.com/office/powerpoint/2010/main" val="2953219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00B20-51F2-C37F-12F3-BAE37D73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88" y="818902"/>
            <a:ext cx="7886700" cy="994172"/>
          </a:xfrm>
        </p:spPr>
        <p:txBody>
          <a:bodyPr/>
          <a:lstStyle/>
          <a:p>
            <a:r>
              <a:rPr lang="en-US" b="1">
                <a:solidFill>
                  <a:srgbClr val="4472C4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FHCRC/UW/Mt. Sinai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2F5D9-8CC0-C730-B49B-5DBD6CB0A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86" y="1689088"/>
            <a:ext cx="8552029" cy="1265868"/>
          </a:xfrm>
        </p:spPr>
        <p:txBody>
          <a:bodyPr>
            <a:normAutofit fontScale="85000" lnSpcReduction="20000"/>
          </a:bodyPr>
          <a:lstStyle/>
          <a:p>
            <a:r>
              <a:rPr lang="en-US" b="1"/>
              <a:t>The Main Project </a:t>
            </a:r>
            <a:r>
              <a:rPr lang="en-US"/>
              <a:t>aims to</a:t>
            </a:r>
            <a:r>
              <a:rPr lang="en-US" b="1"/>
              <a:t> </a:t>
            </a:r>
            <a:r>
              <a:rPr lang="en-US"/>
              <a:t>build and validate a blood-based biomarker panel for breast cancer that could be used in conjunction with screening mammography to improve sensitivity and specificity:</a:t>
            </a:r>
          </a:p>
        </p:txBody>
      </p:sp>
      <p:pic>
        <p:nvPicPr>
          <p:cNvPr id="4" name="Picture 3" descr="A diagram of a person's life cycle&#10;&#10;AI-generated content may be incorrect.">
            <a:extLst>
              <a:ext uri="{FF2B5EF4-FFF2-40B4-BE49-F238E27FC236}">
                <a16:creationId xmlns:a16="http://schemas.microsoft.com/office/drawing/2014/main" id="{E4761CB7-5F55-F949-E468-2965202C2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244" y="2792931"/>
            <a:ext cx="3481668" cy="19812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B79646-C868-1CB3-3552-58C078A4A8E3}"/>
              </a:ext>
            </a:extLst>
          </p:cNvPr>
          <p:cNvSpPr txBox="1">
            <a:spLocks/>
          </p:cNvSpPr>
          <p:nvPr/>
        </p:nvSpPr>
        <p:spPr>
          <a:xfrm>
            <a:off x="140378" y="2950653"/>
            <a:ext cx="5163141" cy="35945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800"/>
              <a:t>Successfully developed </a:t>
            </a:r>
            <a:r>
              <a:rPr lang="en-US" sz="1800">
                <a:solidFill>
                  <a:srgbClr val="0070C0"/>
                </a:solidFill>
              </a:rPr>
              <a:t>immuno-MRM</a:t>
            </a:r>
            <a:r>
              <a:rPr lang="en-US" sz="1800"/>
              <a:t> assays for </a:t>
            </a:r>
            <a:r>
              <a:rPr lang="en-US" sz="1800" b="1">
                <a:solidFill>
                  <a:srgbClr val="C00000"/>
                </a:solidFill>
              </a:rPr>
              <a:t>72</a:t>
            </a:r>
            <a:r>
              <a:rPr lang="en-US" sz="1800"/>
              <a:t> potential protein markers from a list of 162 candidate blood-based biomarkers identified in the previous study phase.</a:t>
            </a:r>
          </a:p>
          <a:p>
            <a:pPr lvl="1"/>
            <a:endParaRPr lang="en-US" sz="1800"/>
          </a:p>
          <a:p>
            <a:pPr lvl="1"/>
            <a:r>
              <a:rPr lang="en-US" sz="1800"/>
              <a:t>Expected to establish </a:t>
            </a:r>
            <a:r>
              <a:rPr lang="en-US" sz="1800">
                <a:solidFill>
                  <a:srgbClr val="0070C0"/>
                </a:solidFill>
              </a:rPr>
              <a:t>a multiplex</a:t>
            </a:r>
            <a:r>
              <a:rPr lang="en-US" sz="1800"/>
              <a:t> </a:t>
            </a:r>
            <a:r>
              <a:rPr lang="en-US" sz="1800">
                <a:solidFill>
                  <a:srgbClr val="0070C0"/>
                </a:solidFill>
              </a:rPr>
              <a:t>immuno-MRM assay panel</a:t>
            </a:r>
            <a:r>
              <a:rPr lang="en-US" sz="1800"/>
              <a:t> of </a:t>
            </a:r>
            <a:r>
              <a:rPr lang="en-US" sz="1800" b="1">
                <a:solidFill>
                  <a:srgbClr val="C00000"/>
                </a:solidFill>
              </a:rPr>
              <a:t>92</a:t>
            </a:r>
            <a:r>
              <a:rPr lang="en-US" sz="1800"/>
              <a:t> proteins once finalizing all the assay development. </a:t>
            </a:r>
          </a:p>
          <a:p>
            <a:pPr lvl="1"/>
            <a:endParaRPr lang="en-US" sz="1800"/>
          </a:p>
          <a:p>
            <a:pPr lvl="1"/>
            <a:r>
              <a:rPr lang="en-US" sz="1800"/>
              <a:t>On the track to obtain the blood specimen from three study cohorts (</a:t>
            </a:r>
            <a:r>
              <a:rPr lang="en-US" sz="1800">
                <a:solidFill>
                  <a:srgbClr val="C00000"/>
                </a:solidFill>
              </a:rPr>
              <a:t>750 cases and 750 control in total</a:t>
            </a:r>
            <a:r>
              <a:rPr lang="en-US" sz="1800"/>
              <a:t>) to evaluate/validate the multiplex immuno-MRM assay panel. </a:t>
            </a:r>
          </a:p>
        </p:txBody>
      </p:sp>
    </p:spTree>
    <p:extLst>
      <p:ext uri="{BB962C8B-B14F-4D97-AF65-F5344CB8AC3E}">
        <p14:creationId xmlns:p14="http://schemas.microsoft.com/office/powerpoint/2010/main" val="3575844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A843B-9CE5-092C-A422-9D3ECCDDC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860F3-5DDC-850A-2A0C-C7BFC936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88" y="818902"/>
            <a:ext cx="7886700" cy="994172"/>
          </a:xfrm>
        </p:spPr>
        <p:txBody>
          <a:bodyPr/>
          <a:lstStyle/>
          <a:p>
            <a:r>
              <a:rPr lang="en-US" b="1">
                <a:solidFill>
                  <a:srgbClr val="4472C4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FHCRC/UW/Mt. Sinai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16C64-9F20-A4E7-F872-25ACC7148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986" y="1891218"/>
            <a:ext cx="8552029" cy="3907346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/>
              <a:t>Set-aside project 1,</a:t>
            </a:r>
            <a:r>
              <a:rPr lang="en-US" sz="2400"/>
              <a:t> a successful BRL collaboration between </a:t>
            </a:r>
            <a:r>
              <a:rPr lang="en-US" sz="2400" u="sng">
                <a:solidFill>
                  <a:srgbClr val="0070C0"/>
                </a:solidFill>
              </a:rPr>
              <a:t>Dr. Hoofnagle</a:t>
            </a:r>
            <a:r>
              <a:rPr lang="en-US" sz="2400" u="sng"/>
              <a:t>’s</a:t>
            </a:r>
            <a:r>
              <a:rPr lang="en-US" sz="2400"/>
              <a:t> lab at UW and </a:t>
            </a:r>
            <a:r>
              <a:rPr lang="en-US" sz="2400" err="1"/>
              <a:t>and</a:t>
            </a:r>
            <a:r>
              <a:rPr lang="en-US" sz="2400"/>
              <a:t> </a:t>
            </a:r>
            <a:r>
              <a:rPr lang="en-US" sz="2400" u="sng">
                <a:solidFill>
                  <a:srgbClr val="0070C0"/>
                </a:solidFill>
              </a:rPr>
              <a:t>Dr. </a:t>
            </a:r>
            <a:r>
              <a:rPr lang="en-US" sz="2400" u="sng" err="1">
                <a:solidFill>
                  <a:srgbClr val="0070C0"/>
                </a:solidFill>
              </a:rPr>
              <a:t>Semme</a:t>
            </a:r>
            <a:r>
              <a:rPr lang="en-US" sz="2400" u="sng" err="1"/>
              <a:t>’s</a:t>
            </a:r>
            <a:r>
              <a:rPr lang="en-US" sz="2400" u="sng"/>
              <a:t> lab at </a:t>
            </a:r>
            <a:r>
              <a:rPr lang="en-US" sz="2400"/>
              <a:t>VHS, aims to construct transferrable assays that distinguish aggressive and non-aggressive prostate cancer.</a:t>
            </a:r>
          </a:p>
          <a:p>
            <a:pPr lvl="1"/>
            <a:r>
              <a:rPr lang="en-US" sz="1800"/>
              <a:t>Set-up a cross-lab collaboration pipeline for </a:t>
            </a:r>
            <a:r>
              <a:rPr lang="en-US" sz="1800">
                <a:solidFill>
                  <a:srgbClr val="0070C0"/>
                </a:solidFill>
              </a:rPr>
              <a:t>transferrable assay development</a:t>
            </a:r>
            <a:r>
              <a:rPr lang="en-US" sz="1800"/>
              <a:t>. </a:t>
            </a:r>
          </a:p>
          <a:p>
            <a:pPr lvl="1"/>
            <a:r>
              <a:rPr lang="en-US" sz="1800"/>
              <a:t>In the process of developing </a:t>
            </a:r>
            <a:r>
              <a:rPr lang="en-US" sz="1800">
                <a:solidFill>
                  <a:srgbClr val="0070C0"/>
                </a:solidFill>
              </a:rPr>
              <a:t>immuno-MRM</a:t>
            </a:r>
            <a:r>
              <a:rPr lang="en-US" sz="1800"/>
              <a:t> assays for </a:t>
            </a:r>
            <a:r>
              <a:rPr lang="en-US" sz="1800" b="1">
                <a:solidFill>
                  <a:srgbClr val="C00000"/>
                </a:solidFill>
              </a:rPr>
              <a:t>18</a:t>
            </a:r>
            <a:r>
              <a:rPr lang="en-US" sz="1800"/>
              <a:t> candidate peptides from previous candidate list. </a:t>
            </a:r>
          </a:p>
          <a:p>
            <a:pPr lvl="1"/>
            <a:endParaRPr lang="en-US" sz="1800"/>
          </a:p>
          <a:p>
            <a:r>
              <a:rPr lang="en-US" sz="2400" b="1"/>
              <a:t>Set-aside project 2</a:t>
            </a:r>
            <a:r>
              <a:rPr lang="en-US" sz="2400"/>
              <a:t> aims to</a:t>
            </a:r>
            <a:r>
              <a:rPr lang="en-US" sz="2400" b="1"/>
              <a:t> </a:t>
            </a:r>
            <a:r>
              <a:rPr lang="en-US" sz="2400"/>
              <a:t>leveraging the UK Biobank Pharma Proteomics Project  (</a:t>
            </a:r>
            <a:r>
              <a:rPr lang="en-US" sz="2400" u="sng"/>
              <a:t>UKB-PPP</a:t>
            </a:r>
            <a:r>
              <a:rPr lang="en-US" sz="2400"/>
              <a:t>) data to screen and validate early-detection biomarker candidates for breast cancer and other cancer types.  </a:t>
            </a:r>
          </a:p>
          <a:p>
            <a:pPr lvl="1"/>
            <a:r>
              <a:rPr lang="en-US" sz="1800"/>
              <a:t>Current UKB-PPP data: </a:t>
            </a:r>
            <a:r>
              <a:rPr lang="en-US" sz="1800">
                <a:solidFill>
                  <a:srgbClr val="C00000"/>
                </a:solidFill>
              </a:rPr>
              <a:t>N=54,219</a:t>
            </a:r>
            <a:r>
              <a:rPr lang="en-US" sz="1800"/>
              <a:t>, marker number=3071 (</a:t>
            </a:r>
            <a:r>
              <a:rPr lang="en-US" sz="1800" err="1"/>
              <a:t>Olink</a:t>
            </a:r>
            <a:r>
              <a:rPr lang="en-US" sz="1800"/>
              <a:t>).  </a:t>
            </a:r>
          </a:p>
          <a:p>
            <a:pPr lvl="1"/>
            <a:r>
              <a:rPr lang="en-US" sz="1800"/>
              <a:t>Next phase UKB-PPP data: </a:t>
            </a:r>
            <a:r>
              <a:rPr lang="en-US" sz="1800">
                <a:solidFill>
                  <a:srgbClr val="C00000"/>
                </a:solidFill>
              </a:rPr>
              <a:t>N=500,000</a:t>
            </a:r>
            <a:r>
              <a:rPr lang="en-US" sz="1800"/>
              <a:t>, marker numbers=5400 (</a:t>
            </a:r>
            <a:r>
              <a:rPr lang="en-US" sz="1800" err="1"/>
              <a:t>Olink</a:t>
            </a:r>
            <a:r>
              <a:rPr lang="en-US" sz="1800"/>
              <a:t>). </a:t>
            </a:r>
          </a:p>
          <a:p>
            <a:pPr lvl="2"/>
            <a:r>
              <a:rPr lang="en-US" sz="1600"/>
              <a:t> Data will be released in batches over the coming few years. </a:t>
            </a:r>
          </a:p>
          <a:p>
            <a:pPr marL="342900" lvl="1" indent="0"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9733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990A0-95BD-1543-BC79-4EE8A5D5C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F7FDC-B53A-79FA-C040-E58808B01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83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Moffitt – Breast CVC</a:t>
            </a:r>
            <a:br>
              <a:rPr lang="en-US"/>
            </a:br>
            <a:r>
              <a:rPr lang="en-US" sz="2800" i="1"/>
              <a:t>John Heine, Matthew </a:t>
            </a:r>
            <a:r>
              <a:rPr lang="en-US" sz="2800" i="1" err="1"/>
              <a:t>Schabath</a:t>
            </a:r>
            <a:endParaRPr lang="en-US" sz="2800" i="1"/>
          </a:p>
        </p:txBody>
      </p:sp>
    </p:spTree>
    <p:extLst>
      <p:ext uri="{BB962C8B-B14F-4D97-AF65-F5344CB8AC3E}">
        <p14:creationId xmlns:p14="http://schemas.microsoft.com/office/powerpoint/2010/main" val="2164622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236A3-8947-B80B-2622-9B90C3FB9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8326"/>
            <a:ext cx="7886700" cy="1325563"/>
          </a:xfrm>
        </p:spPr>
        <p:txBody>
          <a:bodyPr/>
          <a:lstStyle/>
          <a:p>
            <a:pPr algn="ctr"/>
            <a:r>
              <a:rPr lang="en-US"/>
              <a:t>MGH/Yale - Ovary BCC</a:t>
            </a:r>
            <a:br>
              <a:rPr lang="en-US"/>
            </a:br>
            <a:r>
              <a:rPr lang="en-US" sz="2800" i="1"/>
              <a:t>Steven Skates, Abhijit Patel</a:t>
            </a:r>
          </a:p>
        </p:txBody>
      </p:sp>
    </p:spTree>
    <p:extLst>
      <p:ext uri="{BB962C8B-B14F-4D97-AF65-F5344CB8AC3E}">
        <p14:creationId xmlns:p14="http://schemas.microsoft.com/office/powerpoint/2010/main" val="3394743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57250"/>
            <a:ext cx="9144000" cy="582610"/>
          </a:xfrm>
        </p:spPr>
        <p:txBody>
          <a:bodyPr/>
          <a:lstStyle/>
          <a:p>
            <a:pPr algn="ctr"/>
            <a:r>
              <a:rPr lang="en-US" sz="3000"/>
              <a:t>Moffitt: Clinical Validation Center(CVC) : Breast Projects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458113"/>
            <a:ext cx="7315200" cy="832152"/>
          </a:xfrm>
        </p:spPr>
        <p:txBody>
          <a:bodyPr/>
          <a:lstStyle/>
          <a:p>
            <a:pPr algn="l"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900" spc="75">
                <a:solidFill>
                  <a:srgbClr val="FF0000"/>
                </a:solidFill>
                <a:latin typeface="Century Schoolbook" panose="02040604050505020304" pitchFamily="18" charset="0"/>
              </a:rPr>
              <a:t>Moffitt Cancer Center: </a:t>
            </a:r>
            <a:r>
              <a:rPr lang="en-US" sz="900" spc="75">
                <a:solidFill>
                  <a:srgbClr val="223268"/>
                </a:solidFill>
                <a:latin typeface="Century Schoolbook" panose="02040604050505020304" pitchFamily="18" charset="0"/>
              </a:rPr>
              <a:t>John Heine*, PhD; Matthew Schabath*, PhD; Yoga </a:t>
            </a:r>
            <a:r>
              <a:rPr lang="en-US" sz="900" spc="75" err="1">
                <a:solidFill>
                  <a:srgbClr val="223268"/>
                </a:solidFill>
                <a:latin typeface="Century Schoolbook" panose="02040604050505020304" pitchFamily="18" charset="0"/>
              </a:rPr>
              <a:t>Balagurunathan</a:t>
            </a:r>
            <a:r>
              <a:rPr lang="en-US" sz="900" spc="75">
                <a:solidFill>
                  <a:srgbClr val="223268"/>
                </a:solidFill>
                <a:latin typeface="Century Schoolbook" panose="02040604050505020304" pitchFamily="18" charset="0"/>
              </a:rPr>
              <a:t>, PhD</a:t>
            </a:r>
            <a:r>
              <a:rPr lang="en-US" sz="900">
                <a:solidFill>
                  <a:srgbClr val="223268"/>
                </a:solidFill>
                <a:latin typeface="Century Schoolbook" panose="02040604050505020304" pitchFamily="18" charset="0"/>
              </a:rPr>
              <a:t>; </a:t>
            </a:r>
            <a:r>
              <a:rPr lang="en-US" sz="900" spc="75">
                <a:solidFill>
                  <a:srgbClr val="223268"/>
                </a:solidFill>
                <a:latin typeface="Century Schoolbook" panose="02040604050505020304" pitchFamily="18" charset="0"/>
              </a:rPr>
              <a:t>Erin Fowler, MPH; Megan Bullard; Jared Weinfurtner, MD</a:t>
            </a:r>
          </a:p>
          <a:p>
            <a:pPr algn="l"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600">
                <a:solidFill>
                  <a:srgbClr val="223268"/>
                </a:solidFill>
                <a:latin typeface="Century Schoolbook" panose="02040604050505020304" pitchFamily="18" charset="0"/>
              </a:rPr>
              <a:t>*Multiple Principal Investigator</a:t>
            </a:r>
            <a:endParaRPr lang="en-US" sz="600" spc="75">
              <a:solidFill>
                <a:srgbClr val="223268"/>
              </a:solidFill>
              <a:latin typeface="Century Schoolbook" panose="02040604050505020304" pitchFamily="18" charset="0"/>
            </a:endParaRPr>
          </a:p>
          <a:p>
            <a:pPr algn="l" defTabSz="685800">
              <a:lnSpc>
                <a:spcPct val="100000"/>
              </a:lnSpc>
              <a:spcBef>
                <a:spcPts val="750"/>
              </a:spcBef>
              <a:spcAft>
                <a:spcPts val="450"/>
              </a:spcAft>
              <a:defRPr/>
            </a:pPr>
            <a:r>
              <a:rPr lang="en-US" sz="900" spc="75">
                <a:solidFill>
                  <a:srgbClr val="223268"/>
                </a:solidFill>
                <a:latin typeface="Century Schoolbook" panose="02040604050505020304" pitchFamily="18" charset="0"/>
              </a:rPr>
              <a:t>NASA Jet Propulsion Laboratory, </a:t>
            </a:r>
            <a:r>
              <a:rPr lang="en-US" sz="900">
                <a:solidFill>
                  <a:srgbClr val="223268"/>
                </a:solidFill>
                <a:latin typeface="Century Schoolbook" panose="02040604050505020304" pitchFamily="18" charset="0"/>
              </a:rPr>
              <a:t>NCI's Early Detection Research Network (EDRN) and DMCC</a:t>
            </a:r>
            <a:endParaRPr lang="en-US" sz="900">
              <a:latin typeface="Century Schoolbook" panose="020406040505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450"/>
              </a:spcAft>
              <a:defRPr/>
            </a:pPr>
            <a:endParaRPr lang="en-US" sz="900" spc="75">
              <a:latin typeface="Century Schoolbook" panose="02040604050505020304" pitchFamily="18" charset="0"/>
            </a:endParaRPr>
          </a:p>
          <a:p>
            <a:pPr>
              <a:lnSpc>
                <a:spcPct val="100000"/>
              </a:lnSpc>
              <a:spcAft>
                <a:spcPts val="450"/>
              </a:spcAft>
            </a:pPr>
            <a:endParaRPr lang="en-US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4CF38DF3-42C4-8CE6-134A-0ECB25CAB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95" y="5285981"/>
            <a:ext cx="994410" cy="828675"/>
          </a:xfrm>
          <a:prstGeom prst="rect">
            <a:avLst/>
          </a:prstGeom>
        </p:spPr>
      </p:pic>
      <p:pic>
        <p:nvPicPr>
          <p:cNvPr id="5" name="Picture 4" descr="A black background with pink text&#10;&#10;Description automatically generated">
            <a:extLst>
              <a:ext uri="{FF2B5EF4-FFF2-40B4-BE49-F238E27FC236}">
                <a16:creationId xmlns:a16="http://schemas.microsoft.com/office/drawing/2014/main" id="{DE13A2E5-6A35-6241-2A3F-59AFECBEB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798" y="5286375"/>
            <a:ext cx="4729163" cy="714375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B5A243-5EA2-5EA1-8488-472DABFCBF80}"/>
              </a:ext>
            </a:extLst>
          </p:cNvPr>
          <p:cNvSpPr>
            <a:spLocks noGrp="1"/>
          </p:cNvSpPr>
          <p:nvPr/>
        </p:nvSpPr>
        <p:spPr>
          <a:xfrm>
            <a:off x="347512" y="2829827"/>
            <a:ext cx="8223788" cy="25700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Two Ongoing Projects and EDRN Resources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/>
              <a:t>Project 1: Serial mammographic screening study including Phase 3 validation of risk prediction measures validated with three matched-case control studies previously (EDRN resources)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/>
              <a:t>Project 2: BI-RADS 4 prospective diagnostic study (continued study from a set-aside project started last cycle (EDRN resource)</a:t>
            </a:r>
          </a:p>
          <a:p>
            <a:endParaRPr lang="en-US"/>
          </a:p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98245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6610-496E-3212-26E2-C7DD4F94F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1" y="857251"/>
            <a:ext cx="7886700" cy="701748"/>
          </a:xfrm>
        </p:spPr>
        <p:txBody>
          <a:bodyPr>
            <a:normAutofit fontScale="90000"/>
          </a:bodyPr>
          <a:lstStyle/>
          <a:p>
            <a:r>
              <a:rPr lang="en-US"/>
              <a:t>Image Biomarkers &amp; Data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B45F46-E828-1831-A2EC-D75696632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604" y="1602866"/>
            <a:ext cx="1321165" cy="1321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FB4E95-C333-FED7-AE58-2E1D17D60CCA}"/>
              </a:ext>
            </a:extLst>
          </p:cNvPr>
          <p:cNvSpPr txBox="1"/>
          <p:nvPr/>
        </p:nvSpPr>
        <p:spPr>
          <a:xfrm>
            <a:off x="7770946" y="2872885"/>
            <a:ext cx="1003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>
                <a:solidFill>
                  <a:srgbClr val="FF0000"/>
                </a:solidFill>
                <a:latin typeface="Gothic"/>
              </a:rPr>
              <a:t>Shared: </a:t>
            </a:r>
          </a:p>
          <a:p>
            <a:r>
              <a:rPr lang="en-US" sz="1350">
                <a:solidFill>
                  <a:srgbClr val="FF0000"/>
                </a:solidFill>
                <a:latin typeface="Gothic"/>
              </a:rPr>
              <a:t>EDRN Data (</a:t>
            </a:r>
            <a:r>
              <a:rPr lang="en-US" sz="1350" err="1">
                <a:solidFill>
                  <a:srgbClr val="FF0000"/>
                </a:solidFill>
                <a:latin typeface="Gothic"/>
              </a:rPr>
              <a:t>LabCAS</a:t>
            </a:r>
            <a:r>
              <a:rPr lang="en-US" sz="1350">
                <a:solidFill>
                  <a:srgbClr val="FF0000"/>
                </a:solidFill>
                <a:latin typeface="Gothic"/>
              </a:rPr>
              <a:t>) </a:t>
            </a:r>
          </a:p>
          <a:p>
            <a:endParaRPr lang="en-US" sz="135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7BDB03-3626-498A-961F-48AF3F3531CD}"/>
              </a:ext>
            </a:extLst>
          </p:cNvPr>
          <p:cNvSpPr>
            <a:spLocks noGrp="1"/>
          </p:cNvSpPr>
          <p:nvPr/>
        </p:nvSpPr>
        <p:spPr>
          <a:xfrm>
            <a:off x="303433" y="1648039"/>
            <a:ext cx="7300525" cy="14682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50" b="1">
                <a:latin typeface="Gothic"/>
              </a:rPr>
              <a:t>All data was/is collected as EDRN resources and can be shared easily</a:t>
            </a:r>
          </a:p>
          <a:p>
            <a:pPr>
              <a:spcBef>
                <a:spcPts val="0"/>
              </a:spcBef>
            </a:pPr>
            <a:endParaRPr lang="en-US" sz="1350" b="1">
              <a:latin typeface="Gothic"/>
            </a:endParaRPr>
          </a:p>
          <a:p>
            <a:pPr>
              <a:spcBef>
                <a:spcPts val="0"/>
              </a:spcBef>
            </a:pPr>
            <a:r>
              <a:rPr lang="en-US" sz="1350" b="1">
                <a:latin typeface="Gothic"/>
              </a:rPr>
              <a:t>Original Aims: </a:t>
            </a:r>
            <a:r>
              <a:rPr lang="en-US" sz="1350">
                <a:latin typeface="Gothic"/>
              </a:rPr>
              <a:t>validated multiple breast cancer risk prediction measures from mammograms </a:t>
            </a:r>
          </a:p>
          <a:p>
            <a:pPr>
              <a:spcBef>
                <a:spcPts val="0"/>
              </a:spcBef>
            </a:pPr>
            <a:r>
              <a:rPr lang="en-US" sz="1350">
                <a:latin typeface="Gothic"/>
              </a:rPr>
              <a:t>In Phase 2 validation studies using matched case control studies: breast density, Fourier, bilateral asymmetry and correlation measures</a:t>
            </a:r>
          </a:p>
          <a:p>
            <a:pPr>
              <a:spcBef>
                <a:spcPts val="0"/>
              </a:spcBef>
            </a:pPr>
            <a:endParaRPr lang="en-US" sz="1350" b="1">
              <a:latin typeface="Gothic"/>
            </a:endParaRPr>
          </a:p>
          <a:p>
            <a:pPr marL="214313" indent="-21431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350" u="sng">
                <a:latin typeface="Gothic"/>
              </a:rPr>
              <a:t>EDRN Resource</a:t>
            </a:r>
            <a:r>
              <a:rPr lang="en-US" sz="1350">
                <a:latin typeface="Gothic"/>
              </a:rPr>
              <a:t>: Three matched case-control studies spanning 2007-2022 are available</a:t>
            </a:r>
          </a:p>
          <a:p>
            <a:endParaRPr lang="en-US" sz="400" b="1">
              <a:solidFill>
                <a:srgbClr val="FF0000"/>
              </a:solidFill>
              <a:latin typeface="Gothic"/>
            </a:endParaRPr>
          </a:p>
          <a:p>
            <a:r>
              <a:rPr lang="en-US" sz="1350" b="1">
                <a:solidFill>
                  <a:srgbClr val="FF0000"/>
                </a:solidFill>
                <a:latin typeface="Gothic"/>
              </a:rPr>
              <a:t>Project 1: </a:t>
            </a:r>
            <a:r>
              <a:rPr lang="en-US" sz="1350">
                <a:latin typeface="Gothic"/>
              </a:rPr>
              <a:t>(1) Phase 3 validation study of risk prediction measures, referenced above, included in absolute risk prediction models (prediction over time) using data collected longitudinally; and (2) make comparisons with AI methods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latin typeface="Gothic"/>
              </a:rPr>
              <a:t>Current goal n = 8000 women  (</a:t>
            </a:r>
            <a:r>
              <a:rPr lang="en-US" sz="1350" b="1">
                <a:latin typeface="Gothic"/>
              </a:rPr>
              <a:t>Current accrual</a:t>
            </a:r>
            <a:r>
              <a:rPr lang="en-US" sz="1350">
                <a:latin typeface="Gothic"/>
              </a:rPr>
              <a:t>: ~4000 with multiple screening exams)</a:t>
            </a:r>
          </a:p>
          <a:p>
            <a:pPr>
              <a:spcBef>
                <a:spcPts val="0"/>
              </a:spcBef>
            </a:pPr>
            <a:endParaRPr lang="en-US" sz="1350">
              <a:latin typeface="Gothic"/>
            </a:endParaRPr>
          </a:p>
          <a:p>
            <a:endParaRPr lang="en-US" sz="1575">
              <a:latin typeface="Gothic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CFD7D2-EDE3-58C8-4AD0-792C8CD9FA6C}"/>
              </a:ext>
            </a:extLst>
          </p:cNvPr>
          <p:cNvSpPr txBox="1"/>
          <p:nvPr/>
        </p:nvSpPr>
        <p:spPr>
          <a:xfrm>
            <a:off x="223284" y="4353196"/>
            <a:ext cx="869470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 b="1">
              <a:solidFill>
                <a:srgbClr val="FF0000"/>
              </a:solidFill>
              <a:latin typeface="Gothic"/>
            </a:endParaRPr>
          </a:p>
          <a:p>
            <a:r>
              <a:rPr lang="en-US" sz="1350" b="1">
                <a:solidFill>
                  <a:srgbClr val="FF0000"/>
                </a:solidFill>
                <a:latin typeface="Gothic"/>
              </a:rPr>
              <a:t>Project 2: </a:t>
            </a:r>
            <a:r>
              <a:rPr lang="en-US" sz="1350">
                <a:latin typeface="Gothic"/>
              </a:rPr>
              <a:t>Prospective diagnostic mammography study of women designated as BI-RADS 4 that seeks to combine blood biomarkers, image markers, and clinical data  to reduce negative biopsies (originally a Moffitt and Duke Collaboration)</a:t>
            </a:r>
            <a:endParaRPr lang="en-US" sz="1350" b="1" u="sng">
              <a:solidFill>
                <a:srgbClr val="FF0000"/>
              </a:solidFill>
              <a:latin typeface="Gothic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latin typeface="Gothic"/>
              </a:rPr>
              <a:t>Current Moffitt accrual goals: prospective n = 1025 and retrospective n = 2525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latin typeface="Gothic"/>
              </a:rPr>
              <a:t>Blood collection 20ml for serum and plasma for </a:t>
            </a:r>
            <a:r>
              <a:rPr lang="en-US" sz="1350" u="sng">
                <a:latin typeface="Gothic"/>
              </a:rPr>
              <a:t>prospective patients only</a:t>
            </a:r>
          </a:p>
          <a:p>
            <a:r>
              <a:rPr lang="en-US" sz="1350" b="1">
                <a:latin typeface="Gothic"/>
              </a:rPr>
              <a:t>Current accrual: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latin typeface="Gothic"/>
              </a:rPr>
              <a:t>Moffitt: prospective n = 622 and retrospective n = 1538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latin typeface="Gothic"/>
              </a:rPr>
              <a:t>Duke BDL (prior set-aside collaborator) prospective n = 633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latin typeface="Gothic"/>
              </a:rPr>
              <a:t>Total blood specimens to date: n = 1255 (about 20% breast cancer positive)</a:t>
            </a:r>
          </a:p>
          <a:p>
            <a:endParaRPr lang="en-US" sz="1350" b="1">
              <a:latin typeface="Gothic"/>
            </a:endParaRPr>
          </a:p>
        </p:txBody>
      </p:sp>
    </p:spTree>
    <p:extLst>
      <p:ext uri="{BB962C8B-B14F-4D97-AF65-F5344CB8AC3E}">
        <p14:creationId xmlns:p14="http://schemas.microsoft.com/office/powerpoint/2010/main" val="319783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17BDCA-1146-315C-7F77-949057363D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60" t="27753" r="70203" b="60168"/>
          <a:stretch/>
        </p:blipFill>
        <p:spPr>
          <a:xfrm>
            <a:off x="289061" y="2114896"/>
            <a:ext cx="1957706" cy="15327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45D183-23DC-B427-5130-0D1500F720D0}"/>
              </a:ext>
            </a:extLst>
          </p:cNvPr>
          <p:cNvSpPr txBox="1"/>
          <p:nvPr/>
        </p:nvSpPr>
        <p:spPr>
          <a:xfrm>
            <a:off x="356064" y="1768648"/>
            <a:ext cx="129477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Uterine Lavage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94DBB66-DBAE-908D-E055-7007C977E11F}"/>
              </a:ext>
            </a:extLst>
          </p:cNvPr>
          <p:cNvGrpSpPr/>
          <p:nvPr/>
        </p:nvGrpSpPr>
        <p:grpSpPr>
          <a:xfrm>
            <a:off x="1977480" y="1794940"/>
            <a:ext cx="2375807" cy="1828199"/>
            <a:chOff x="5383839" y="1282913"/>
            <a:chExt cx="6422746" cy="39145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3650AE1-18CC-4E6F-EC96-14441F6D0E51}"/>
                </a:ext>
              </a:extLst>
            </p:cNvPr>
            <p:cNvSpPr txBox="1"/>
            <p:nvPr/>
          </p:nvSpPr>
          <p:spPr>
            <a:xfrm>
              <a:off x="7768796" y="1282913"/>
              <a:ext cx="3626632" cy="64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50"/>
                <a:t>Cervical Swab</a:t>
              </a:r>
            </a:p>
          </p:txBody>
        </p:sp>
        <p:sp>
          <p:nvSpPr>
            <p:cNvPr id="11" name="Right Arrow 10">
              <a:extLst>
                <a:ext uri="{FF2B5EF4-FFF2-40B4-BE49-F238E27FC236}">
                  <a16:creationId xmlns:a16="http://schemas.microsoft.com/office/drawing/2014/main" id="{429C6A30-EF0B-2BC5-9701-5A4C3B472184}"/>
                </a:ext>
              </a:extLst>
            </p:cNvPr>
            <p:cNvSpPr/>
            <p:nvPr/>
          </p:nvSpPr>
          <p:spPr>
            <a:xfrm>
              <a:off x="5728138" y="2838080"/>
              <a:ext cx="1304038" cy="52551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AFCD1A-4B43-0E98-4954-F2B5F66B5E89}"/>
                </a:ext>
              </a:extLst>
            </p:cNvPr>
            <p:cNvSpPr txBox="1"/>
            <p:nvPr/>
          </p:nvSpPr>
          <p:spPr>
            <a:xfrm>
              <a:off x="5383839" y="2063053"/>
              <a:ext cx="1900582" cy="988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/>
                <a:t>Ultimate Goal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13DDF7-B6AF-6F9E-EEFA-FBF74CFE8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4424" y="1858506"/>
              <a:ext cx="4522161" cy="321827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EED2F6-B694-619D-D40F-98BC0858FAD8}"/>
                </a:ext>
              </a:extLst>
            </p:cNvPr>
            <p:cNvSpPr/>
            <p:nvPr/>
          </p:nvSpPr>
          <p:spPr>
            <a:xfrm>
              <a:off x="10238874" y="4596063"/>
              <a:ext cx="1395663" cy="565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91062A-E7B8-FFD9-99D8-1E5696D48566}"/>
                </a:ext>
              </a:extLst>
            </p:cNvPr>
            <p:cNvSpPr/>
            <p:nvPr/>
          </p:nvSpPr>
          <p:spPr>
            <a:xfrm>
              <a:off x="7447547" y="4907963"/>
              <a:ext cx="907661" cy="2894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1A9E4C4-8A80-23FD-750C-C8735C2EBA1C}"/>
              </a:ext>
            </a:extLst>
          </p:cNvPr>
          <p:cNvSpPr txBox="1"/>
          <p:nvPr/>
        </p:nvSpPr>
        <p:spPr>
          <a:xfrm>
            <a:off x="0" y="3580445"/>
            <a:ext cx="1483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/>
              <a:t>Triple &amp; single channel catheters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A4588-615B-0986-BF51-40B09804500F}"/>
              </a:ext>
            </a:extLst>
          </p:cNvPr>
          <p:cNvSpPr txBox="1"/>
          <p:nvPr/>
        </p:nvSpPr>
        <p:spPr>
          <a:xfrm>
            <a:off x="4651717" y="1630119"/>
            <a:ext cx="450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/>
              <a:t>Gene silencing via promoter methylation is a fundamental mechanism of carcinogenesis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CA91EB6-3A91-BB21-A191-AEDC3A733B0C}"/>
              </a:ext>
            </a:extLst>
          </p:cNvPr>
          <p:cNvGrpSpPr/>
          <p:nvPr/>
        </p:nvGrpSpPr>
        <p:grpSpPr>
          <a:xfrm>
            <a:off x="4647346" y="2492538"/>
            <a:ext cx="4512233" cy="2344439"/>
            <a:chOff x="1216403" y="1069890"/>
            <a:chExt cx="9711662" cy="454885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042F070-9124-C76D-E98A-2C874102A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6403" y="1069890"/>
              <a:ext cx="7834143" cy="4548857"/>
            </a:xfrm>
            <a:prstGeom prst="rect">
              <a:avLst/>
            </a:prstGeom>
          </p:spPr>
        </p:pic>
        <p:pic>
          <p:nvPicPr>
            <p:cNvPr id="18" name="Picture 17" descr="Shape&#10;&#10;Description automatically generated">
              <a:extLst>
                <a:ext uri="{FF2B5EF4-FFF2-40B4-BE49-F238E27FC236}">
                  <a16:creationId xmlns:a16="http://schemas.microsoft.com/office/drawing/2014/main" id="{6CC84617-E0D8-58B1-47E7-BF9732FBB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50547" y="2821837"/>
              <a:ext cx="1877518" cy="1341085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2815517-8BF5-27AF-6CA5-61E267315E08}"/>
              </a:ext>
            </a:extLst>
          </p:cNvPr>
          <p:cNvSpPr txBox="1"/>
          <p:nvPr/>
        </p:nvSpPr>
        <p:spPr>
          <a:xfrm>
            <a:off x="-10029" y="830331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Helvetica" pitchFamily="2" charset="0"/>
              </a:rPr>
              <a:t>Genome-wide methylation of proximal biospecimens for early detection of ovarian cancer</a:t>
            </a:r>
          </a:p>
          <a:p>
            <a:pPr algn="ctr"/>
            <a:r>
              <a:rPr lang="en-US">
                <a:latin typeface="Helvetica" pitchFamily="2" charset="0"/>
              </a:rPr>
              <a:t>Hypothesis: Earlier signal compared to peripheral circulation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72C27-E2DB-A280-FA1B-F133E542BC29}"/>
              </a:ext>
            </a:extLst>
          </p:cNvPr>
          <p:cNvSpPr txBox="1"/>
          <p:nvPr/>
        </p:nvSpPr>
        <p:spPr>
          <a:xfrm>
            <a:off x="102482" y="4082030"/>
            <a:ext cx="491401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/>
              <a:t>BEDOCA Cases, Controls, and Endpoint – Rabin Medical Center</a:t>
            </a:r>
          </a:p>
          <a:p>
            <a:r>
              <a:rPr lang="en-US" sz="1350"/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6FB682-CECC-2FBC-AF69-A00389480C8A}"/>
              </a:ext>
            </a:extLst>
          </p:cNvPr>
          <p:cNvSpPr txBox="1"/>
          <p:nvPr/>
        </p:nvSpPr>
        <p:spPr>
          <a:xfrm>
            <a:off x="105276" y="4326940"/>
            <a:ext cx="5687930" cy="1546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kern="0">
                <a:solidFill>
                  <a:srgbClr val="212121"/>
                </a:solidFill>
                <a:ea typeface="Times New Roman" panose="02020603050405020304" pitchFamily="18" charset="0"/>
              </a:rPr>
              <a:t>Uterine Lavage samples with single channel catheter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kern="0">
                <a:solidFill>
                  <a:srgbClr val="212121"/>
                </a:solidFill>
                <a:ea typeface="Times New Roman" panose="02020603050405020304" pitchFamily="18" charset="0"/>
              </a:rPr>
              <a:t>25 women with benign disease (controls)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kern="0">
                <a:solidFill>
                  <a:srgbClr val="212121"/>
                </a:solidFill>
                <a:ea typeface="Times New Roman" panose="02020603050405020304" pitchFamily="18" charset="0"/>
              </a:rPr>
              <a:t>18 women with late stage ovarian cancer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kern="0">
                <a:solidFill>
                  <a:srgbClr val="212121"/>
                </a:solidFill>
                <a:ea typeface="Times New Roman" panose="02020603050405020304" pitchFamily="18" charset="0"/>
              </a:rPr>
              <a:t>  5 women with early stage ovarian cancer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kern="0">
              <a:solidFill>
                <a:srgbClr val="212121"/>
              </a:solidFill>
            </a:endParaRPr>
          </a:p>
          <a:p>
            <a:r>
              <a:rPr lang="en-US" sz="1350" kern="0">
                <a:solidFill>
                  <a:srgbClr val="212121"/>
                </a:solidFill>
                <a:ea typeface="Times New Roman" panose="02020603050405020304" pitchFamily="18" charset="0"/>
              </a:rPr>
              <a:t>Endpoint: Count of hypermethylated DNA fragment mapping to a CpG island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6981B27-EABB-A7F2-A500-7D67E3818EC6}"/>
              </a:ext>
            </a:extLst>
          </p:cNvPr>
          <p:cNvSpPr txBox="1"/>
          <p:nvPr/>
        </p:nvSpPr>
        <p:spPr>
          <a:xfrm>
            <a:off x="1371600" y="1551730"/>
            <a:ext cx="19346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Proximal Biospecimens</a:t>
            </a:r>
          </a:p>
        </p:txBody>
      </p:sp>
    </p:spTree>
    <p:extLst>
      <p:ext uri="{BB962C8B-B14F-4D97-AF65-F5344CB8AC3E}">
        <p14:creationId xmlns:p14="http://schemas.microsoft.com/office/powerpoint/2010/main" val="2760833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5A4B9C-2C13-C141-BCD6-87C72747E490}"/>
              </a:ext>
            </a:extLst>
          </p:cNvPr>
          <p:cNvSpPr txBox="1"/>
          <p:nvPr/>
        </p:nvSpPr>
        <p:spPr>
          <a:xfrm>
            <a:off x="-1" y="943174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>
                <a:latin typeface="Helvetica" pitchFamily="2" charset="0"/>
              </a:rPr>
              <a:t>Genome-wide methylation of proximal biospecimens for early detection of ovarian cancer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E3B411-372B-5EDF-17F4-263472D94630}"/>
              </a:ext>
            </a:extLst>
          </p:cNvPr>
          <p:cNvSpPr txBox="1"/>
          <p:nvPr/>
        </p:nvSpPr>
        <p:spPr>
          <a:xfrm>
            <a:off x="6218635" y="4013874"/>
            <a:ext cx="28761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Apply to EDRN Uterine Lavage Study</a:t>
            </a:r>
          </a:p>
          <a:p>
            <a:endParaRPr lang="en-US" sz="1350"/>
          </a:p>
          <a:p>
            <a:r>
              <a:rPr lang="en-US" sz="1350"/>
              <a:t>Accrual N = 218</a:t>
            </a:r>
          </a:p>
          <a:p>
            <a:r>
              <a:rPr lang="en-US" sz="1350"/>
              <a:t>Split 50:50   training : validation sets</a:t>
            </a:r>
          </a:p>
          <a:p>
            <a:endParaRPr lang="en-US" sz="1350"/>
          </a:p>
          <a:p>
            <a:r>
              <a:rPr lang="en-US" sz="1350"/>
              <a:t>Identify best model on training set</a:t>
            </a:r>
          </a:p>
          <a:p>
            <a:endParaRPr lang="en-US" sz="1350"/>
          </a:p>
          <a:p>
            <a:r>
              <a:rPr lang="en-US" sz="1350"/>
              <a:t>Validate on validation 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9FF126-F116-0AA6-37A7-37F4C1D74F4D}"/>
              </a:ext>
            </a:extLst>
          </p:cNvPr>
          <p:cNvSpPr txBox="1"/>
          <p:nvPr/>
        </p:nvSpPr>
        <p:spPr>
          <a:xfrm>
            <a:off x="31579" y="1896240"/>
            <a:ext cx="6384259" cy="4039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/>
              <a:t>Two methods for combining information over CpG Islands across the genome</a:t>
            </a:r>
          </a:p>
          <a:p>
            <a:endParaRPr lang="en-US" sz="1350"/>
          </a:p>
          <a:p>
            <a:r>
              <a:rPr lang="en-US" sz="1350"/>
              <a:t>1. Additive Models</a:t>
            </a:r>
          </a:p>
          <a:p>
            <a:endParaRPr lang="en-US" sz="1350"/>
          </a:p>
          <a:p>
            <a:r>
              <a:rPr lang="en-US" sz="1350"/>
              <a:t>Performance metric: sensitivity at 95% specificity (in BEDOCA training data)</a:t>
            </a:r>
          </a:p>
          <a:p>
            <a:endParaRPr lang="en-US" sz="1350"/>
          </a:p>
          <a:p>
            <a:r>
              <a:rPr lang="en-US" sz="1350"/>
              <a:t>Logistic regression to singles, pairs, and triples of C</a:t>
            </a:r>
            <a:r>
              <a:rPr lang="en-US" sz="1350" baseline="-25000"/>
              <a:t>p</a:t>
            </a:r>
            <a:r>
              <a:rPr lang="en-US" sz="1350"/>
              <a:t>G islands</a:t>
            </a:r>
          </a:p>
          <a:p>
            <a:r>
              <a:rPr lang="en-US" sz="1350"/>
              <a:t>                                         26%,    52%,          65% sensitivity at 95% specificity</a:t>
            </a:r>
          </a:p>
          <a:p>
            <a:endParaRPr lang="en-US" sz="1350"/>
          </a:p>
          <a:p>
            <a:r>
              <a:rPr lang="en-US" sz="1350"/>
              <a:t>Ridge regression: 551 CGI’s with individual sensitivity &gt;5% at 95% specificity </a:t>
            </a:r>
          </a:p>
          <a:p>
            <a:r>
              <a:rPr lang="en-US" sz="1350"/>
              <a:t>                                         83% sensitivity at 95% specificity</a:t>
            </a:r>
          </a:p>
          <a:p>
            <a:r>
              <a:rPr lang="en-US" sz="1350"/>
              <a:t>Elastic net regression: feature selection reduced predictors to 17 CGI’s</a:t>
            </a:r>
          </a:p>
          <a:p>
            <a:pPr lvl="1"/>
            <a:r>
              <a:rPr lang="en-US" sz="1350"/>
              <a:t>                                83% sensitivity at 95% specificity (weights in figure)</a:t>
            </a:r>
          </a:p>
          <a:p>
            <a:endParaRPr lang="en-US" sz="1350"/>
          </a:p>
          <a:p>
            <a:r>
              <a:rPr lang="en-US" sz="1350"/>
              <a:t>2. Bayes Factor using fraction of CpG’s methylated in each C</a:t>
            </a:r>
            <a:r>
              <a:rPr lang="en-US" sz="1350" baseline="-25000"/>
              <a:t>p</a:t>
            </a:r>
            <a:r>
              <a:rPr lang="en-US" sz="1350"/>
              <a:t>G Island (CGI)</a:t>
            </a:r>
          </a:p>
          <a:p>
            <a:endParaRPr lang="en-US" sz="135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/>
              <a:t>cfDNA a mixture of DNA from healthy tissue and from cancer tissue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/>
              <a:t>Apply mixture model to each CGI – log odds is log(ratio of densities)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/>
              <a:t>Add log odds over all CGI’s across genome to give Bayes factor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0B781E-DA6A-DB84-A3D3-0888DB891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512" y="1658755"/>
            <a:ext cx="3540488" cy="17702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3969BCC-6D67-1DBE-2ACB-46283A005A67}"/>
              </a:ext>
            </a:extLst>
          </p:cNvPr>
          <p:cNvSpPr txBox="1"/>
          <p:nvPr/>
        </p:nvSpPr>
        <p:spPr>
          <a:xfrm>
            <a:off x="6848976" y="1552072"/>
            <a:ext cx="106952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/>
              <a:t>C</a:t>
            </a:r>
            <a:r>
              <a:rPr lang="en-US" sz="1350" baseline="-25000"/>
              <a:t>p</a:t>
            </a:r>
            <a:r>
              <a:rPr lang="en-US" sz="1350"/>
              <a:t>G Islands</a:t>
            </a:r>
          </a:p>
        </p:txBody>
      </p:sp>
    </p:spTree>
    <p:extLst>
      <p:ext uri="{BB962C8B-B14F-4D97-AF65-F5344CB8AC3E}">
        <p14:creationId xmlns:p14="http://schemas.microsoft.com/office/powerpoint/2010/main" val="1487445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E0527-FD00-556A-2F7F-951497215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0AB22-F10E-F3D2-A5F4-A9CD03D7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8326"/>
            <a:ext cx="7886700" cy="1325563"/>
          </a:xfrm>
        </p:spPr>
        <p:txBody>
          <a:bodyPr/>
          <a:lstStyle/>
          <a:p>
            <a:pPr algn="ctr"/>
            <a:r>
              <a:rPr lang="en-US"/>
              <a:t>Johns Hopkins – Ovary BCC</a:t>
            </a:r>
            <a:br>
              <a:rPr lang="en-US"/>
            </a:br>
            <a:r>
              <a:rPr lang="en-US" sz="2800" i="1"/>
              <a:t>Ie Ming Shih, Zhen Zhang</a:t>
            </a:r>
          </a:p>
        </p:txBody>
      </p:sp>
    </p:spTree>
    <p:extLst>
      <p:ext uri="{BB962C8B-B14F-4D97-AF65-F5344CB8AC3E}">
        <p14:creationId xmlns:p14="http://schemas.microsoft.com/office/powerpoint/2010/main" val="2738924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24661-8735-BF02-A4B5-8529DFD13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716" y="624689"/>
            <a:ext cx="9308123" cy="2387600"/>
          </a:xfrm>
        </p:spPr>
        <p:txBody>
          <a:bodyPr>
            <a:noAutofit/>
          </a:bodyPr>
          <a:lstStyle/>
          <a:p>
            <a:pPr algn="l"/>
            <a:r>
              <a:rPr lang="en-US" sz="3600" b="1">
                <a:solidFill>
                  <a:srgbClr val="002060"/>
                </a:solidFill>
                <a:effectLst/>
                <a:latin typeface="Helvetica" pitchFamily="2" charset="0"/>
              </a:rPr>
              <a:t>A multidisciplinary BCC for ovarian cancer early detection: </a:t>
            </a:r>
            <a:r>
              <a:rPr lang="en-US" sz="3200">
                <a:solidFill>
                  <a:srgbClr val="002060"/>
                </a:solidFill>
                <a:effectLst/>
                <a:latin typeface="Helvetica" pitchFamily="2" charset="0"/>
              </a:rPr>
              <a:t>translating </a:t>
            </a:r>
            <a:br>
              <a:rPr lang="en-US" sz="3200">
                <a:solidFill>
                  <a:srgbClr val="002060"/>
                </a:solidFill>
                <a:effectLst/>
                <a:latin typeface="Helvetica" pitchFamily="2" charset="0"/>
              </a:rPr>
            </a:br>
            <a:r>
              <a:rPr lang="en-US" sz="3200">
                <a:solidFill>
                  <a:srgbClr val="002060"/>
                </a:solidFill>
                <a:effectLst/>
                <a:latin typeface="Helvetica" pitchFamily="2" charset="0"/>
              </a:rPr>
              <a:t>discoveries to clinical use with a by-design approach (JHU)</a:t>
            </a:r>
            <a:br>
              <a:rPr lang="en-US" sz="3200">
                <a:solidFill>
                  <a:srgbClr val="002060"/>
                </a:solidFill>
                <a:effectLst/>
                <a:latin typeface="Helvetica" pitchFamily="2" charset="0"/>
              </a:rPr>
            </a:br>
            <a:br>
              <a:rPr lang="en-US" sz="3600">
                <a:solidFill>
                  <a:srgbClr val="002060"/>
                </a:solidFill>
                <a:effectLst/>
                <a:latin typeface="Helvetica" pitchFamily="2" charset="0"/>
              </a:rPr>
            </a:br>
            <a:endParaRPr lang="en-US" sz="2800">
              <a:solidFill>
                <a:srgbClr val="00206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FB40A4-D267-8D8A-2B04-4D690F9EF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461551"/>
            <a:ext cx="6554351" cy="421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0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2A73E8-FFE6-1B6A-A05D-0101CF88DA8C}"/>
              </a:ext>
            </a:extLst>
          </p:cNvPr>
          <p:cNvSpPr txBox="1"/>
          <p:nvPr/>
        </p:nvSpPr>
        <p:spPr>
          <a:xfrm>
            <a:off x="3011990" y="3115016"/>
            <a:ext cx="572042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000"/>
              <a:t>SCT2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5D03783-E702-5502-8D72-56A47F5CE9F3}"/>
              </a:ext>
            </a:extLst>
          </p:cNvPr>
          <p:cNvGrpSpPr/>
          <p:nvPr/>
        </p:nvGrpSpPr>
        <p:grpSpPr>
          <a:xfrm>
            <a:off x="446315" y="990623"/>
            <a:ext cx="7772400" cy="5421038"/>
            <a:chOff x="685800" y="718481"/>
            <a:chExt cx="7772400" cy="54210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4071C2B-272F-F0AB-F6D0-DEE76D531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" y="718481"/>
              <a:ext cx="7772400" cy="542103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AE2712-EEC1-66DC-F27A-29903003CD5C}"/>
                </a:ext>
              </a:extLst>
            </p:cNvPr>
            <p:cNvSpPr txBox="1"/>
            <p:nvPr/>
          </p:nvSpPr>
          <p:spPr>
            <a:xfrm>
              <a:off x="1989146" y="3366560"/>
              <a:ext cx="485368" cy="2154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"/>
                <a:t>SCT2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85F535B-E28B-36B9-9DD4-77A810753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361" y="3567483"/>
            <a:ext cx="3867868" cy="31102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DCBD9F-2D9A-2EF4-9B8F-5FF9E79DFFCC}"/>
              </a:ext>
            </a:extLst>
          </p:cNvPr>
          <p:cNvSpPr txBox="1"/>
          <p:nvPr/>
        </p:nvSpPr>
        <p:spPr>
          <a:xfrm>
            <a:off x="785947" y="77007"/>
            <a:ext cx="73021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https://ovarian-precancer-</a:t>
            </a:r>
            <a:r>
              <a:rPr lang="en-US" err="1"/>
              <a:t>atlas.gynecologycancer.org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036732-4B8A-C258-502C-9EA280829A12}"/>
              </a:ext>
            </a:extLst>
          </p:cNvPr>
          <p:cNvSpPr txBox="1"/>
          <p:nvPr/>
        </p:nvSpPr>
        <p:spPr>
          <a:xfrm>
            <a:off x="446315" y="434856"/>
            <a:ext cx="8483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Publicly accessible interactive Ovarian Pre-Cancer Atlas generated by Nanostring GeoMx </a:t>
            </a:r>
          </a:p>
          <a:p>
            <a:r>
              <a:rPr lang="en-US"/>
              <a:t>In &gt; 150 precursor lesions</a:t>
            </a:r>
          </a:p>
        </p:txBody>
      </p:sp>
    </p:spTree>
    <p:extLst>
      <p:ext uri="{BB962C8B-B14F-4D97-AF65-F5344CB8AC3E}">
        <p14:creationId xmlns:p14="http://schemas.microsoft.com/office/powerpoint/2010/main" val="2502276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0E6BC-6425-C907-44DE-76C5F645A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E5E4B-8E96-642E-0ECB-87029F006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08326"/>
            <a:ext cx="7886700" cy="1325563"/>
          </a:xfrm>
        </p:spPr>
        <p:txBody>
          <a:bodyPr/>
          <a:lstStyle/>
          <a:p>
            <a:pPr algn="ctr"/>
            <a:r>
              <a:rPr lang="en-US"/>
              <a:t>MD Anderson – Ovary CBC</a:t>
            </a:r>
            <a:br>
              <a:rPr lang="en-US"/>
            </a:br>
            <a:r>
              <a:rPr lang="en-US" sz="2800" i="1"/>
              <a:t>Robert Bast</a:t>
            </a:r>
          </a:p>
        </p:txBody>
      </p:sp>
    </p:spTree>
    <p:extLst>
      <p:ext uri="{BB962C8B-B14F-4D97-AF65-F5344CB8AC3E}">
        <p14:creationId xmlns:p14="http://schemas.microsoft.com/office/powerpoint/2010/main" val="1295363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1">
            <a:extLst>
              <a:ext uri="{FF2B5EF4-FFF2-40B4-BE49-F238E27FC236}">
                <a16:creationId xmlns:a16="http://schemas.microsoft.com/office/drawing/2014/main" id="{7229A249-12C9-EC0A-5AF4-620CB6A066BA}"/>
              </a:ext>
            </a:extLst>
          </p:cNvPr>
          <p:cNvGrpSpPr>
            <a:grpSpLocks/>
          </p:cNvGrpSpPr>
          <p:nvPr/>
        </p:nvGrpSpPr>
        <p:grpSpPr bwMode="auto">
          <a:xfrm>
            <a:off x="2228851" y="2049963"/>
            <a:ext cx="4498816" cy="2277123"/>
            <a:chOff x="2624675" y="1527794"/>
            <a:chExt cx="7765562" cy="3987463"/>
          </a:xfrm>
        </p:grpSpPr>
        <p:pic>
          <p:nvPicPr>
            <p:cNvPr id="67591" name="Picture 1">
              <a:extLst>
                <a:ext uri="{FF2B5EF4-FFF2-40B4-BE49-F238E27FC236}">
                  <a16:creationId xmlns:a16="http://schemas.microsoft.com/office/drawing/2014/main" id="{2489A3A4-E765-75E1-1581-1B9CDF8FFE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4675" y="1527794"/>
              <a:ext cx="7336112" cy="3959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Flowchart: Connector 2">
              <a:extLst>
                <a:ext uri="{FF2B5EF4-FFF2-40B4-BE49-F238E27FC236}">
                  <a16:creationId xmlns:a16="http://schemas.microsoft.com/office/drawing/2014/main" id="{BB582834-69A5-1EAA-6209-EB18F62E71C8}"/>
                </a:ext>
              </a:extLst>
            </p:cNvPr>
            <p:cNvSpPr/>
            <p:nvPr/>
          </p:nvSpPr>
          <p:spPr>
            <a:xfrm>
              <a:off x="6235532" y="4571957"/>
              <a:ext cx="90866" cy="104141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89E320-5FCA-6E5F-F3EE-EDC427106E10}"/>
                </a:ext>
              </a:extLst>
            </p:cNvPr>
            <p:cNvSpPr txBox="1"/>
            <p:nvPr/>
          </p:nvSpPr>
          <p:spPr>
            <a:xfrm>
              <a:off x="6113390" y="4314010"/>
              <a:ext cx="1132256" cy="3435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Houston (2</a:t>
              </a:r>
              <a:r>
                <a:rPr lang="en-US" sz="464" b="1">
                  <a:solidFill>
                    <a:srgbClr val="000000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1739CD-CFEF-A0FC-227B-CC19B4673118}"/>
                </a:ext>
              </a:extLst>
            </p:cNvPr>
            <p:cNvSpPr txBox="1"/>
            <p:nvPr/>
          </p:nvSpPr>
          <p:spPr>
            <a:xfrm>
              <a:off x="6214357" y="2767748"/>
              <a:ext cx="1148858" cy="3435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Des Moines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D9E322D6-07AD-907B-0FE0-0FDB19CED1F1}"/>
                </a:ext>
              </a:extLst>
            </p:cNvPr>
            <p:cNvSpPr/>
            <p:nvPr/>
          </p:nvSpPr>
          <p:spPr>
            <a:xfrm>
              <a:off x="6495493" y="2682887"/>
              <a:ext cx="90865" cy="104141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DC9BAC30-8C55-CC4E-9B16-8BDCC8541E74}"/>
                </a:ext>
              </a:extLst>
            </p:cNvPr>
            <p:cNvSpPr/>
            <p:nvPr/>
          </p:nvSpPr>
          <p:spPr>
            <a:xfrm>
              <a:off x="9220850" y="2828081"/>
              <a:ext cx="88972" cy="104140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3" name="Flowchart: Connector 12">
              <a:extLst>
                <a:ext uri="{FF2B5EF4-FFF2-40B4-BE49-F238E27FC236}">
                  <a16:creationId xmlns:a16="http://schemas.microsoft.com/office/drawing/2014/main" id="{B05D6F20-5852-92BA-AB39-52D95A3A2923}"/>
                </a:ext>
              </a:extLst>
            </p:cNvPr>
            <p:cNvSpPr/>
            <p:nvPr/>
          </p:nvSpPr>
          <p:spPr>
            <a:xfrm>
              <a:off x="6006475" y="4229241"/>
              <a:ext cx="90866" cy="104140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4" name="Flowchart: Connector 13">
              <a:extLst>
                <a:ext uri="{FF2B5EF4-FFF2-40B4-BE49-F238E27FC236}">
                  <a16:creationId xmlns:a16="http://schemas.microsoft.com/office/drawing/2014/main" id="{F2748B65-15EB-68FF-9E0E-4D8DE5DD1EEC}"/>
                </a:ext>
              </a:extLst>
            </p:cNvPr>
            <p:cNvSpPr/>
            <p:nvPr/>
          </p:nvSpPr>
          <p:spPr>
            <a:xfrm>
              <a:off x="8830884" y="3023107"/>
              <a:ext cx="90866" cy="104141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B09E86-BA62-3058-EB05-0CD4E3DF1C7B}"/>
                </a:ext>
              </a:extLst>
            </p:cNvPr>
            <p:cNvSpPr txBox="1"/>
            <p:nvPr/>
          </p:nvSpPr>
          <p:spPr>
            <a:xfrm>
              <a:off x="9266282" y="2884884"/>
              <a:ext cx="1123955" cy="3435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Providence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10D6EF-2C48-CACD-F2F1-3314CBE8F6E6}"/>
                </a:ext>
              </a:extLst>
            </p:cNvPr>
            <p:cNvSpPr txBox="1"/>
            <p:nvPr/>
          </p:nvSpPr>
          <p:spPr>
            <a:xfrm>
              <a:off x="5856924" y="4002026"/>
              <a:ext cx="758712" cy="3435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Dallas</a:t>
              </a:r>
            </a:p>
          </p:txBody>
        </p:sp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18D3C701-8853-B55F-3CE1-1384CF9A061A}"/>
                </a:ext>
              </a:extLst>
            </p:cNvPr>
            <p:cNvSpPr/>
            <p:nvPr/>
          </p:nvSpPr>
          <p:spPr>
            <a:xfrm>
              <a:off x="6135395" y="3763083"/>
              <a:ext cx="90865" cy="106034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7D68F832-5E70-8C1B-3877-9877717168F3}"/>
                </a:ext>
              </a:extLst>
            </p:cNvPr>
            <p:cNvSpPr/>
            <p:nvPr/>
          </p:nvSpPr>
          <p:spPr>
            <a:xfrm>
              <a:off x="8148998" y="5046369"/>
              <a:ext cx="90865" cy="106034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D6199F-BA6C-6807-6BA0-CC63BF5959C2}"/>
                </a:ext>
              </a:extLst>
            </p:cNvPr>
            <p:cNvSpPr txBox="1"/>
            <p:nvPr/>
          </p:nvSpPr>
          <p:spPr>
            <a:xfrm>
              <a:off x="8921750" y="3163222"/>
              <a:ext cx="1039038" cy="5254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Morristown</a:t>
              </a:r>
              <a:endParaRPr lang="en-US" sz="675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EE10E9B-5B94-2EC5-6071-ED718E6C8A64}"/>
                </a:ext>
              </a:extLst>
            </p:cNvPr>
            <p:cNvSpPr txBox="1"/>
            <p:nvPr/>
          </p:nvSpPr>
          <p:spPr>
            <a:xfrm>
              <a:off x="8239865" y="4949364"/>
              <a:ext cx="740175" cy="5658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750" b="1">
                  <a:solidFill>
                    <a:srgbClr val="000000"/>
                  </a:solidFill>
                  <a:latin typeface="Arial" panose="020B0604020202020204" pitchFamily="34" charset="0"/>
                </a:rPr>
                <a:t>Miami</a:t>
              </a: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E04128C0-F9A6-6614-1CA3-EDCF36FD3E97}"/>
                </a:ext>
              </a:extLst>
            </p:cNvPr>
            <p:cNvSpPr/>
            <p:nvPr/>
          </p:nvSpPr>
          <p:spPr>
            <a:xfrm>
              <a:off x="5856925" y="4477299"/>
              <a:ext cx="88971" cy="104140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8818144-C314-ABCA-6E30-1376586981CE}"/>
                </a:ext>
              </a:extLst>
            </p:cNvPr>
            <p:cNvSpPr txBox="1"/>
            <p:nvPr/>
          </p:nvSpPr>
          <p:spPr>
            <a:xfrm>
              <a:off x="5721340" y="3455361"/>
              <a:ext cx="1364684" cy="3435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Oklahoma City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7FC2BB-A4D7-4746-2792-CB08E541842D}"/>
                </a:ext>
              </a:extLst>
            </p:cNvPr>
            <p:cNvSpPr txBox="1"/>
            <p:nvPr/>
          </p:nvSpPr>
          <p:spPr>
            <a:xfrm>
              <a:off x="8561839" y="2336303"/>
              <a:ext cx="1028636" cy="5254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5" b="1">
                  <a:solidFill>
                    <a:srgbClr val="000000"/>
                  </a:solidFill>
                  <a:latin typeface="Arial" panose="020B0604020202020204" pitchFamily="34" charset="0"/>
                </a:rPr>
                <a:t>Rochester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EAC2B3-2435-DA22-57ED-A91D3A4B8A74}"/>
                </a:ext>
              </a:extLst>
            </p:cNvPr>
            <p:cNvSpPr txBox="1"/>
            <p:nvPr/>
          </p:nvSpPr>
          <p:spPr>
            <a:xfrm>
              <a:off x="5325639" y="4296459"/>
              <a:ext cx="870797" cy="4118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64" b="1">
                  <a:solidFill>
                    <a:srgbClr val="000000"/>
                  </a:solidFill>
                  <a:latin typeface="Arial" panose="020B0604020202020204" pitchFamily="34" charset="0"/>
                </a:rPr>
                <a:t>San Antonio</a:t>
              </a:r>
            </a:p>
          </p:txBody>
        </p:sp>
        <p:sp>
          <p:nvSpPr>
            <p:cNvPr id="6" name="Flowchart: Connector 5">
              <a:extLst>
                <a:ext uri="{FF2B5EF4-FFF2-40B4-BE49-F238E27FC236}">
                  <a16:creationId xmlns:a16="http://schemas.microsoft.com/office/drawing/2014/main" id="{97D9E4BB-6C45-0263-4170-C5205CB6A908}"/>
                </a:ext>
              </a:extLst>
            </p:cNvPr>
            <p:cNvSpPr/>
            <p:nvPr/>
          </p:nvSpPr>
          <p:spPr>
            <a:xfrm>
              <a:off x="8751962" y="2590434"/>
              <a:ext cx="71935" cy="3976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760" b="1">
                <a:solidFill>
                  <a:srgbClr val="FFFFFF"/>
                </a:solidFill>
                <a:latin typeface="Times New Roman"/>
              </a:endParaRPr>
            </a:p>
          </p:txBody>
        </p:sp>
      </p:grpSp>
      <p:sp>
        <p:nvSpPr>
          <p:cNvPr id="67587" name="TextBox 5">
            <a:extLst>
              <a:ext uri="{FF2B5EF4-FFF2-40B4-BE49-F238E27FC236}">
                <a16:creationId xmlns:a16="http://schemas.microsoft.com/office/drawing/2014/main" id="{D0490F5B-62B4-75AB-4777-DCBD1D683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432" y="962569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Normal Risk Ovarian Screening Study 2 using 4 Biomarkers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(CA125, HE4, HE4 Ag-</a:t>
            </a:r>
            <a:r>
              <a:rPr lang="en-US" altLang="en-US" sz="2400" b="1" err="1">
                <a:solidFill>
                  <a:srgbClr val="FF0000"/>
                </a:solidFill>
                <a:latin typeface="Arial" panose="020B0604020202020204" pitchFamily="34" charset="0"/>
              </a:rPr>
              <a:t>AAb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complexes, Osteopontin)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8EB96A52-71EC-2D07-6310-07149C639D67}"/>
              </a:ext>
            </a:extLst>
          </p:cNvPr>
          <p:cNvSpPr/>
          <p:nvPr/>
        </p:nvSpPr>
        <p:spPr>
          <a:xfrm flipH="1" flipV="1">
            <a:off x="4554856" y="2379286"/>
            <a:ext cx="34289" cy="3428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760" b="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67589" name="TextBox 8">
            <a:extLst>
              <a:ext uri="{FF2B5EF4-FFF2-40B4-BE49-F238E27FC236}">
                <a16:creationId xmlns:a16="http://schemas.microsoft.com/office/drawing/2014/main" id="{C47BC01A-0AF7-E86F-B68E-8E557CE4C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456" y="2429896"/>
            <a:ext cx="720744" cy="1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675" b="1">
                <a:solidFill>
                  <a:srgbClr val="000000"/>
                </a:solidFill>
                <a:latin typeface="Arial" panose="020B0604020202020204" pitchFamily="34" charset="0"/>
              </a:rPr>
              <a:t>Minneapolis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9B6DE-76CC-7E80-6227-BDC4559DAFF8}"/>
              </a:ext>
            </a:extLst>
          </p:cNvPr>
          <p:cNvSpPr txBox="1"/>
          <p:nvPr/>
        </p:nvSpPr>
        <p:spPr>
          <a:xfrm>
            <a:off x="505488" y="4310960"/>
            <a:ext cx="8343900" cy="1511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</a:rPr>
              <a:t>Over the last 17 months we have recruited 2,982 participants at 9 sites</a:t>
            </a:r>
          </a:p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675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</a:rPr>
              <a:t>A screening site is just opening at the University of Minnesota</a:t>
            </a:r>
          </a:p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675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</a:rPr>
              <a:t>Another screening site will open at UT Southwestern </a:t>
            </a:r>
          </a:p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675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57175" indent="-257175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  <a:latin typeface="Arial" panose="020B0604020202020204" pitchFamily="34" charset="0"/>
              </a:rPr>
              <a:t>The ROCA2 algorithm that combines 4 biomarkers needs revision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21</Slides>
  <Notes>7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Default Design</vt:lpstr>
      <vt:lpstr>PowerPoint Presentation</vt:lpstr>
      <vt:lpstr>MGH/Yale - Ovary BCC Steven Skates, Abhijit Patel</vt:lpstr>
      <vt:lpstr>PowerPoint Presentation</vt:lpstr>
      <vt:lpstr>PowerPoint Presentation</vt:lpstr>
      <vt:lpstr>Johns Hopkins – Ovary BCC Ie Ming Shih, Zhen Zhang</vt:lpstr>
      <vt:lpstr>A multidisciplinary BCC for ovarian cancer early detection: translating  discoveries to clinical use with a by-design approach (JHU)  </vt:lpstr>
      <vt:lpstr>PowerPoint Presentation</vt:lpstr>
      <vt:lpstr>MD Anderson – Ovary CBC Robert Bast</vt:lpstr>
      <vt:lpstr>PowerPoint Presentation</vt:lpstr>
      <vt:lpstr>HE4 age-adjustment in ROCA2</vt:lpstr>
      <vt:lpstr>No benefit of adding HE4AgAAb to CA125 + HE4 + OPN</vt:lpstr>
      <vt:lpstr>Fred Hutch / UW – Breast CVC Christopher Li, Savannah Partridge</vt:lpstr>
      <vt:lpstr>Validated Biomarkers in Preclinical Sets</vt:lpstr>
      <vt:lpstr>Imaging Biomarkers Under Investigation</vt:lpstr>
      <vt:lpstr>PowerPoint Presentation</vt:lpstr>
      <vt:lpstr>Fred Hutch / UW / Mount Sinai  – Breast BCC Pei Wang, Amanda Paulovich, Andy Hoofnagle</vt:lpstr>
      <vt:lpstr>FHCRC/UW/Mt. Sinai</vt:lpstr>
      <vt:lpstr>FHCRC/UW/Mt. Sinai</vt:lpstr>
      <vt:lpstr>Moffitt – Breast CVC John Heine, Matthew Schabath</vt:lpstr>
      <vt:lpstr>Moffitt: Clinical Validation Center(CVC) : Breast Projects</vt:lpstr>
      <vt:lpstr>Image Biomarkers &amp; Data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Ie Ming Shih</dc:creator>
  <cp:revision>1</cp:revision>
  <dcterms:created xsi:type="dcterms:W3CDTF">2026-03-05T01:55:49Z</dcterms:created>
  <dcterms:modified xsi:type="dcterms:W3CDTF">2026-03-05T20:05:03Z</dcterms:modified>
</cp:coreProperties>
</file>