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25"/>
  </p:notesMasterIdLst>
  <p:sldIdLst>
    <p:sldId id="257" r:id="rId3"/>
    <p:sldId id="2153" r:id="rId4"/>
    <p:sldId id="475" r:id="rId5"/>
    <p:sldId id="1856" r:id="rId6"/>
    <p:sldId id="2145824424" r:id="rId7"/>
    <p:sldId id="2145824425" r:id="rId8"/>
    <p:sldId id="2145824426" r:id="rId9"/>
    <p:sldId id="2145824416" r:id="rId10"/>
    <p:sldId id="2145824417" r:id="rId11"/>
    <p:sldId id="2145824418" r:id="rId12"/>
    <p:sldId id="2145824419" r:id="rId13"/>
    <p:sldId id="2145824420" r:id="rId14"/>
    <p:sldId id="2147482400" r:id="rId15"/>
    <p:sldId id="2147482401" r:id="rId16"/>
    <p:sldId id="2147482402" r:id="rId17"/>
    <p:sldId id="2147482398" r:id="rId18"/>
    <p:sldId id="2147482399" r:id="rId19"/>
    <p:sldId id="381" r:id="rId20"/>
    <p:sldId id="2145824422" r:id="rId21"/>
    <p:sldId id="2147482404" r:id="rId22"/>
    <p:sldId id="2145824409" r:id="rId23"/>
    <p:sldId id="214748240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85"/>
    <p:restoredTop sz="90812"/>
  </p:normalViewPr>
  <p:slideViewPr>
    <p:cSldViewPr snapToGrid="0">
      <p:cViewPr>
        <p:scale>
          <a:sx n="105" d="100"/>
          <a:sy n="105" d="100"/>
        </p:scale>
        <p:origin x="35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9D470-4635-424A-ADB0-57F11090714B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8AD598-3D4F-1B4E-9AD1-FC0249A680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06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BA595-FE8F-948E-4CFD-CC024221A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8321FC-1045-3E39-2070-DCEB6C8FB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47717F-2796-BC8A-4D9F-836BEB21E0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E29C1-E91F-E5E8-7E67-4068FAF8C6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9E6A4C-03A3-E440-960F-013CA8FFBB1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88358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FC405-8B88-F94D-4535-6C77450F1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CDC914-9829-B821-2D41-B58445338A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8F525B-E378-5332-C45D-0F44FB664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FA5C83-3C45-1B59-D5F2-81F2E784B1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2160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DFE0C-8076-87B2-C63B-0F16D182A4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3266F7-3440-BB7F-15C5-5DEE502BB0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D6CFE8-D1BA-3837-8179-BF85EA5055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include in this slide where your biomarkers are in the Phase and what is needed to get them to the next phase.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3C43E6-0544-D3E9-0331-985D739E25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90410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9EA43E-6F74-BD29-9A90-59D60E555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1847DC-5EB4-7C82-51F5-2EE5DA40E1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DC35BF-A905-5880-012E-D40257837F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Please include in this slide where your biomarkers are in the Phase and what is needed to get them to the next phase.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BFE2F-B0DA-8907-2D94-F21C1CB649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31046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05890E-4126-E646-3E71-AD7DCEE16E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DDD2F6-4D0A-EF83-4A1A-666C64E7FBB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A12F58-B2BB-D5CD-5609-8B72D894F5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4479A0-08AD-6159-7896-54A9B43804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8699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C951D-2F29-978D-47A1-DD2EC2A87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987C75-63C7-B231-8A1C-5AF0BF8306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83AACD-6FDD-19EB-D900-4211C7986F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5429E-FAB2-D242-7C90-09C977D72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1149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E1FC1-4335-8DBC-F04D-859283CFB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AC1B31-555E-71C9-8935-E4FF23AD3F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F93E74-2D52-6BF1-70E1-9E96374639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CD277-9893-3B58-2D32-B3E1C19D1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092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13795-5BD1-27CD-C435-2BCD9EB07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61016-C387-3A2C-2AE0-61C8A04E97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07B461C-5587-7E55-D3FD-7784A1F7F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34C8E-9E61-91AB-E1CC-1B0B1BDA39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9696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F34380B1-3710-491F-8C27-1CCE980F97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74AC6-A819-4DB8-8686-979F3266E68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0921F5BF-2B33-4392-B7FB-356E3359D6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55F76CB-304C-4489-872F-B078BE8C9B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>
                <a:latin typeface="Times" panose="02020603050405020304" pitchFamily="18" charset="0"/>
              </a:rPr>
              <a:t>Parallel reaction monitoring: mass spec technique for precise quantification of proteins/peptides in complex samples</a:t>
            </a:r>
          </a:p>
        </p:txBody>
      </p:sp>
    </p:spTree>
    <p:extLst>
      <p:ext uri="{BB962C8B-B14F-4D97-AF65-F5344CB8AC3E}">
        <p14:creationId xmlns:p14="http://schemas.microsoft.com/office/powerpoint/2010/main" val="42753133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6B81E-91CD-49A4-FE77-2025FB05A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70B86D7E-C09A-773C-3462-27A2CA1686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174AC6-A819-4DB8-8686-979F3266E68C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panose="02020603050405020304" pitchFamily="18" charset="0"/>
                <a:ea typeface="MS PGothic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50405020304" pitchFamily="18" charset="0"/>
              <a:ea typeface="MS PGothic" panose="020B0600070205080204" pitchFamily="34" charset="-128"/>
              <a:cs typeface="+mn-cs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86FA7DA5-BAB8-26AE-285E-B5ACB9109BC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  <p:txBody>
          <a:bodyPr/>
          <a:lstStyle/>
          <a:p>
            <a:endParaRPr lang="en-US"/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D446148C-650A-E6A1-9AA9-8DEB6AF016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75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Vitro Diagnostic Multivariate Index Assay (IVDMIA)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8AD598-3D4F-1B4E-9AD1-FC0249A680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660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2098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53FDC3-1583-A3AA-C530-CA891ABD6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368AF0-3203-5EC3-1BAC-40AE309290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52818-4F6A-E706-9054-736DF3E2BC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/>
              <a:t>novel computational tool that combines proteogenomic data to identify unobservable noncanonical peptides arising from genomic variants, noncoding open reading frames, RNA fusions and RNA circularization (i.e., so called </a:t>
            </a:r>
            <a:r>
              <a:rPr lang="en-US" sz="1200" i="1" dirty="0" err="1"/>
              <a:t>peptidoforms</a:t>
            </a:r>
            <a:r>
              <a:rPr lang="en-US" sz="1200" i="1" dirty="0"/>
              <a:t>).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25931E-BF8A-B646-7787-4F14AF92EB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38397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185CD-C211-689A-1D8C-7C6A5E205F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816B21-9499-DCD5-AEF7-594614FA46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2CF0C6-19A7-8C6F-91EB-7ACBD5816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A52B2-F15F-367C-05A9-73DFF1CEA6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99159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2589C-1257-116F-60DE-B0AA60BCF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3AD813-2977-6A55-BB90-110B4CE4E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BD8779-4F06-15D1-0CEF-59A74B552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5822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4D8B54-5DF8-C55F-EB90-EDAE622C19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980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453AC-A2F6-421A-23E1-6269C9B8F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A858F7-A32D-7932-C79E-E84A7121C7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6B0AD1-5E23-6471-F5CC-E81A0329C2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A78F70-9B2C-26F2-5940-0C531723B8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19F50-A5D6-435B-B829-BF65E4BF36B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390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D99AD-8A1F-ED5D-619C-52D47D5A2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794AD1-A500-995B-F3E4-B26A28BA94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4F41C-521B-A3D5-725A-9F81286AD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419EE4-4330-D4C7-87AC-A23A226F2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8E3E3-0557-B3B9-0BE8-75564DE8D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18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21291-5A7A-EC2B-4D3D-B411BC53F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CE57DA-4DEB-3E71-57EB-E1075871BF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79E4D-4366-C9DF-53F3-C74F2456E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132F19-4DD0-18EB-6A2C-59D2D4D3C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31B98-5A8B-F2C2-6CF9-0D8FF60B7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77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58A8AF7-8B96-DAF7-96BE-2DCF3E6D137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87EFAE-0D54-E75F-F6AF-87CFACD05A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D64FD-FB19-B6F5-831C-884D1F384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6F679E-1D48-B511-3631-337954674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A2629-CC0A-11DF-5B8A-82D99B3161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13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7D2F6-2DF0-1B9C-C019-3BC44B29BA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63CBB0-10A9-4490-58BE-27395AE20B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9B94B9-08E2-9247-3FC8-F80BB5D388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B0F95-54B3-ED2D-FAA2-D337A0430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3F5BB7-5490-8938-AA91-734205128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56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8F478-31F3-33AD-B2E2-C09A1E587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6BDA1-C129-9592-57DD-919E32166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FCF22-6020-93F2-B739-89C7F73E6E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28771-09D0-1446-E8A2-C6B417965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777477-8260-C90A-E0EE-640FA6AF5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178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8342F1-42F7-8ADE-9279-D0B1D9922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44534A-5B60-B387-E867-9BCB2BF59F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B33FD-A968-0C26-E6FC-C2CC450ACC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26539-C712-F696-1F54-08A53E51A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D6838-3428-1BE5-6363-351716B00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203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45D0F-1307-91F0-8AF4-64CF553A0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F6FB9-D7D7-A14E-FE0F-1F5E339CB8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B8D6A8-5C2D-BE87-EA17-CC29B22CB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DE801-46E9-8023-566E-BACD161821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0CDDB7-D5B0-4070-A562-AC56B73AB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B8955-71A3-6FC4-163F-788AA520E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125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C6712-C14B-67BE-C45F-74E0CE124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A517C7-CBE0-BA5C-5157-2310B1EAA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D8CEB7-F4E4-3966-BE44-88296D450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DC6627-1F36-1DF3-A4C0-DE1BDC572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7B3935-B914-8D90-7BEE-10218D6FBC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F2A94F-0AF8-292C-9960-A3A9379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E1FDF4-9359-3D80-AA2B-CED82B810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0B7B74-A7A7-AF73-61FC-E137B2E35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8545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1E491-D1C0-676F-5094-EDF0B9C4BC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F749EE-82F7-7C19-EA86-A78041E96A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7FB0C9-5F69-372C-AB4C-F77258B18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D0614F-5828-2E9B-FDC7-7D429EF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56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C8AD09-1119-6983-BDED-E92629B6C1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089285-BD18-5FBA-CC4A-1973FDEF1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763DF1-56F1-3991-2914-AD1744517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53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A0848-2990-2BEF-0CAA-A2C25A818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18B98-30D2-B74D-6929-47FECF5FF5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0BFAC8-E280-87CF-C034-9D9DA315C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C530BD-04CD-C02D-4F18-2ACB433F82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CDE5E6-3841-99FE-EC57-58DEF5539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315DB8-58EB-4382-D5BB-7F37AF856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30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67A5A3-C890-0F0F-EF21-A6A457970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F4F08-84EC-14F5-3C8A-10392CE5D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538E3B-2343-6D56-1AE5-91C7860C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F5145B-E5D2-4BB8-DC8A-406659425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94788-CE44-3EE7-DE64-EE22ABB21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79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9AA3C-D699-86FD-53CB-4A21265F3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FF5121-FDED-32E2-1CD0-0D09C52C4E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9FD15B-7264-62FC-6C35-F1B0CD2B43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F6DB9-2532-E479-D859-5C9715D43D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D561CF-57C1-82A2-7C7E-26DF70BF9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B831B8-4C15-731F-843E-D5E6B9EF5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271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3A4219-EBBA-076D-7BE1-A04073619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AC995D-55FF-A116-B924-AC85D0F606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BBBF4-F2DD-0B28-5433-B752B366B5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1F1B16-09F7-BF51-9CBE-165B9B4A5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64550-1944-743E-FFFB-8135171F3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347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953486-AA6B-1A3A-36CE-7F4B4D4C3B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B8C7F1-8FB2-3EA1-76EB-F37E746076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9B838-8873-4D4D-79BA-4E6A535521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616C83-5325-4469-B442-4EBC1E95B31C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FF4EC-0D1C-A2D5-E32A-4A3AC08807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CF0E3-167A-08EE-A041-E86B05E0F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2E898E-EB22-4F30-91EE-5930E2D29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82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B7C38-2491-6339-2A6F-6A16B1048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41C074-0064-4EDB-41DA-BC394CB5E1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C265C2-6B5E-2E45-1DFF-CCC5ED029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D71A2D-D3C1-2FBF-1F2E-645D72871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12D6F-54E7-FB2A-595C-107ABAC0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03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490D9-9AD0-6590-8986-44B10DADD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0804E-3647-7E5F-34DA-6792ADC2C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5EBA75-7685-D78C-414B-DE540B5EAE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C1513C-6853-B3D8-FBFC-724E804B6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949D68-41D0-BD2C-A8F0-A821697E5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045174-8A78-621C-7C0A-038E2FE3E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7901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78633-8A50-D254-A805-528DA0EEF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F9E58-F95F-198D-49E1-E03D19FF1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70BB00-B3CE-8930-2E74-142DF0B74E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68761C-F186-7EED-9CCE-BD858A88A2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F909DC-A568-70FE-430F-989C7193C1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44C8F2-14E7-3DC2-539F-DC3A1EF71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366EC-F575-3CDE-F236-AB7161F758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DDED69-C4DB-B03F-7DCC-AC2EFFE18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993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4E5F3-D050-2265-1239-A06903BF8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CE5BDE-8228-A8C4-BBC8-7A3179D69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4DBAB0-841B-F03F-FF85-7E8F13771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0DE0B-6164-BFB0-6C13-EE7DB891C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14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CDDBD7-937E-F9DD-A9AC-C7B32666B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A2EE8-3F67-4288-0E9E-32F11DC4E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EE169-43C5-7105-2AC3-684519FE4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4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63AFF-FB85-D4FB-611B-F32D608C6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500A03-2E0D-ABE4-D385-4B719698E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97EB1F-B51B-5AF2-B69B-8AEFD47268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2287C9-3F97-430F-F5B7-67BDDE22E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FC4EE2-9607-65B5-B668-B70A41BF6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E740C-52A5-DBEE-DDDB-36F423BD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21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8E8D6-E7F1-414D-CB20-C749DF5DA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940971-F6AD-B329-6EA0-04B995356F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9A15D4-9421-BFC8-9353-C0E322467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CBCA2-CA55-A81A-A037-ABD2D1C76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8260CC-BE2C-889C-F530-B20DBC3CD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193ABA-5128-6074-A8ED-AD36F107D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820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B9ADC1-4DE4-72AA-A469-2FCBDF42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90FB17-5CBA-6B43-7BDA-ADCBAB562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6DAD5-3B24-AF9D-4267-E563FE527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832577-E6A5-6D41-9EB8-58A34FB9485B}" type="datetimeFigureOut">
              <a:rPr lang="en-US" smtClean="0"/>
              <a:t>3/4/26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8AEAE-988A-8214-6CA8-BBDE311FC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2FC1F-8967-2FE1-5711-2DB6005F2C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6AD770-80F3-7748-82F6-EBE4BF585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23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A25B15-2E93-E17D-7D8C-883E40246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BCC4E-D78C-F9AF-9298-677FF0DA25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494029"/>
            <a:ext cx="12192000" cy="48866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72A862-B3AA-1994-39D6-BB053DE800F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821961" y="6492875"/>
            <a:ext cx="3370039" cy="35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826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BC0E3D"/>
          </a:solidFill>
          <a:latin typeface="+mn-lt"/>
          <a:ea typeface="+mj-ea"/>
          <a:cs typeface="+mj-cs"/>
        </a:defRPr>
      </a:lvl1pPr>
    </p:titleStyle>
    <p:bodyStyle>
      <a:lvl1pPr marL="461963" indent="-461963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6363" indent="-4619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290763" indent="-461963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emf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g"/><Relationship Id="rId9" Type="http://schemas.openxmlformats.org/officeDocument/2006/relationships/image" Target="../media/image1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tiff"/><Relationship Id="rId3" Type="http://schemas.openxmlformats.org/officeDocument/2006/relationships/image" Target="../media/image17.png"/><Relationship Id="rId7" Type="http://schemas.openxmlformats.org/officeDocument/2006/relationships/image" Target="../media/image21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jpg"/><Relationship Id="rId5" Type="http://schemas.openxmlformats.org/officeDocument/2006/relationships/image" Target="../media/image19.emf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7" Type="http://schemas.openxmlformats.org/officeDocument/2006/relationships/image" Target="../media/image36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34.sv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0331F-4F50-1647-2C54-8C7FBDAEA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2167" y="1876004"/>
            <a:ext cx="9144000" cy="1061460"/>
          </a:xfrm>
        </p:spPr>
        <p:txBody>
          <a:bodyPr>
            <a:normAutofit/>
          </a:bodyPr>
          <a:lstStyle/>
          <a:p>
            <a:r>
              <a:rPr lang="en-US" sz="4800" b="1" dirty="0"/>
              <a:t>Prostate/GU Collaborative Group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D3459-F070-3891-DF6D-0439F6929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5709" y="3334978"/>
            <a:ext cx="4901682" cy="131513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Jeffrey Tosoian, MD, MPH </a:t>
            </a:r>
          </a:p>
          <a:p>
            <a:r>
              <a:rPr lang="en-US" b="1" dirty="0"/>
              <a:t>John Semmes, PhD</a:t>
            </a:r>
          </a:p>
          <a:p>
            <a:r>
              <a:rPr lang="en-US" b="1" dirty="0"/>
              <a:t>Co-Chairs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FED82A-4300-C0EE-0DBD-A04DD458F3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4"/>
          <a:stretch/>
        </p:blipFill>
        <p:spPr>
          <a:xfrm>
            <a:off x="9471757" y="5508031"/>
            <a:ext cx="2114130" cy="10614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B6CB3F-D062-3E9E-2E89-0A0E1EFFF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2876" y="769213"/>
            <a:ext cx="2546148" cy="1197504"/>
          </a:xfrm>
          <a:prstGeom prst="rect">
            <a:avLst/>
          </a:prstGeom>
        </p:spPr>
      </p:pic>
      <p:pic>
        <p:nvPicPr>
          <p:cNvPr id="13" name="Picture 10" descr="UTSW Admissions">
            <a:extLst>
              <a:ext uri="{FF2B5EF4-FFF2-40B4-BE49-F238E27FC236}">
                <a16:creationId xmlns:a16="http://schemas.microsoft.com/office/drawing/2014/main" id="{E8965636-1D41-4B9D-6E16-0E1E4AAF73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7" t="24822" b="20174"/>
          <a:stretch/>
        </p:blipFill>
        <p:spPr bwMode="auto">
          <a:xfrm>
            <a:off x="8151797" y="1101393"/>
            <a:ext cx="4040204" cy="808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UAB Medicine named the official medical ...">
            <a:extLst>
              <a:ext uri="{FF2B5EF4-FFF2-40B4-BE49-F238E27FC236}">
                <a16:creationId xmlns:a16="http://schemas.microsoft.com/office/drawing/2014/main" id="{3A4EA6B9-EAFA-9E78-9527-CBAF9787DF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81" b="41304"/>
          <a:stretch/>
        </p:blipFill>
        <p:spPr bwMode="auto">
          <a:xfrm>
            <a:off x="7256633" y="4881976"/>
            <a:ext cx="3829534" cy="45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4" descr="VUMC Logo — International DTP Research">
            <a:extLst>
              <a:ext uri="{FF2B5EF4-FFF2-40B4-BE49-F238E27FC236}">
                <a16:creationId xmlns:a16="http://schemas.microsoft.com/office/drawing/2014/main" id="{25C4A9C4-FE76-4726-1365-E13035BED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409" y="5657930"/>
            <a:ext cx="4411653" cy="91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D337AAAC-C22B-0E52-AD1C-3B0F0F1791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227581" y="663254"/>
            <a:ext cx="5966857" cy="1264352"/>
          </a:xfrm>
          <a:prstGeom prst="rect">
            <a:avLst/>
          </a:prstGeom>
        </p:spPr>
      </p:pic>
      <p:pic>
        <p:nvPicPr>
          <p:cNvPr id="22" name="Picture 4" descr="UCLA Health DGSOM Logo - Brand Identity ...">
            <a:extLst>
              <a:ext uri="{FF2B5EF4-FFF2-40B4-BE49-F238E27FC236}">
                <a16:creationId xmlns:a16="http://schemas.microsoft.com/office/drawing/2014/main" id="{F33892C1-2260-1784-4238-1A2438A6D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5" t="41602" r="6424" b="33658"/>
          <a:stretch>
            <a:fillRect/>
          </a:stretch>
        </p:blipFill>
        <p:spPr bwMode="auto">
          <a:xfrm>
            <a:off x="170169" y="4728332"/>
            <a:ext cx="4589400" cy="7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3853484-6CD1-C178-15EE-7EC0F3C934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6406" y="5616433"/>
            <a:ext cx="3707239" cy="98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80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1630A-7EB3-2414-6553-993BA8384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7C5BC-0A87-A0B2-338D-9654B922A8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5415"/>
            <a:ext cx="12192000" cy="850425"/>
          </a:xfrm>
        </p:spPr>
        <p:txBody>
          <a:bodyPr>
            <a:noAutofit/>
          </a:bodyPr>
          <a:lstStyle/>
          <a:p>
            <a:r>
              <a:rPr lang="en-US" sz="3200" dirty="0"/>
              <a:t>Highlighted Accomplishment: </a:t>
            </a:r>
            <a:r>
              <a:rPr lang="en-US" sz="3200" dirty="0" err="1"/>
              <a:t>moPepGen</a:t>
            </a:r>
            <a:r>
              <a:rPr lang="en-US" sz="3200" dirty="0"/>
              <a:t> Resource for Identification of Unobservable Non-canonical </a:t>
            </a:r>
            <a:r>
              <a:rPr lang="en-US" sz="3200" dirty="0" err="1"/>
              <a:t>Peptidoforms</a:t>
            </a:r>
            <a:endParaRPr lang="en-US" sz="3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F6B35B-0994-089B-3381-56C4EC1816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7843" y="1093285"/>
            <a:ext cx="4845755" cy="551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039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FD386-E536-1F1D-9F13-E2F230C24B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37FC1-A598-4632-C22D-2C2510737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2034"/>
            <a:ext cx="12192000" cy="1016730"/>
          </a:xfrm>
        </p:spPr>
        <p:txBody>
          <a:bodyPr>
            <a:normAutofit fontScale="90000"/>
          </a:bodyPr>
          <a:lstStyle/>
          <a:p>
            <a:r>
              <a:rPr lang="en-US" dirty="0"/>
              <a:t>Ongoing High-Value Projects Advancing Phase 3 Validation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61B57-D8B7-E591-2AB9-29FBE83D14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415" y="1657572"/>
            <a:ext cx="11465169" cy="4767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/>
              <a:t>Development of targeted protein-based assay for early detection of aggressive prostate cancer in urine. </a:t>
            </a:r>
          </a:p>
          <a:p>
            <a:pPr lvl="1"/>
            <a:r>
              <a:rPr lang="en-US" i="1" dirty="0"/>
              <a:t>Protein-based biomarker panel for the early detection of significant prostate cancer in Active Surveillance. </a:t>
            </a:r>
          </a:p>
          <a:p>
            <a:pPr lvl="1"/>
            <a:r>
              <a:rPr lang="en-US" i="1" dirty="0"/>
              <a:t>We are conducting concurrent validation in both post-DRE or non-DRE. BRL-BRL collaboration with FHCRC/UW.</a:t>
            </a:r>
          </a:p>
          <a:p>
            <a:pPr lvl="1"/>
            <a:r>
              <a:rPr lang="en-US" i="1" dirty="0"/>
              <a:t>The assay will be suitable for planned Phase II/III studies. </a:t>
            </a:r>
          </a:p>
          <a:p>
            <a:pPr marL="285750" indent="-285750"/>
            <a:endParaRPr lang="en-US" sz="2400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48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3D9B92-48ED-78B8-6F33-310D3017C1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547E1-C87A-7F6F-FA28-3D5F1071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311"/>
            <a:ext cx="12192000" cy="850425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Ongoing High-Value Projects Advancing Phase 3 Validation: Building CLIA-Compliant Assays for Detection in Urine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BAA0D6-3408-6BF0-E3AB-914586F4F2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" r="35383" b="16693"/>
          <a:stretch/>
        </p:blipFill>
        <p:spPr>
          <a:xfrm>
            <a:off x="1206311" y="4615826"/>
            <a:ext cx="3201886" cy="10672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00277D8-C45E-34CB-C2CD-2C4FC491F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3176" y="1452536"/>
            <a:ext cx="3201887" cy="28191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FBC243-0EC5-42EF-EED9-1B049DEE0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654" y="1809120"/>
            <a:ext cx="3251200" cy="2095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83E26E-B710-0567-BB3B-82BB1E48FD1B}"/>
              </a:ext>
            </a:extLst>
          </p:cNvPr>
          <p:cNvSpPr txBox="1"/>
          <p:nvPr/>
        </p:nvSpPr>
        <p:spPr>
          <a:xfrm>
            <a:off x="1855422" y="1435358"/>
            <a:ext cx="1903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Discovery Cohort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23BCD6-6906-F2DD-9BAA-0A73B9EFA44B}"/>
              </a:ext>
            </a:extLst>
          </p:cNvPr>
          <p:cNvSpPr txBox="1"/>
          <p:nvPr/>
        </p:nvSpPr>
        <p:spPr>
          <a:xfrm>
            <a:off x="1679714" y="4246494"/>
            <a:ext cx="1911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Selection Criteria</a:t>
            </a:r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73DAE28E-3981-3433-9750-1F0F430AF83C}"/>
              </a:ext>
            </a:extLst>
          </p:cNvPr>
          <p:cNvSpPr/>
          <p:nvPr/>
        </p:nvSpPr>
        <p:spPr>
          <a:xfrm>
            <a:off x="5157216" y="2950464"/>
            <a:ext cx="667851" cy="116287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8A5CB5-07DA-AF3C-6895-F5A3178AAB70}"/>
              </a:ext>
            </a:extLst>
          </p:cNvPr>
          <p:cNvSpPr txBox="1"/>
          <p:nvPr/>
        </p:nvSpPr>
        <p:spPr>
          <a:xfrm>
            <a:off x="6604296" y="4278915"/>
            <a:ext cx="47789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Relative Peptide Abundance in Post-DRE Urine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3ACF58-D44F-65DE-BE41-3D8ABE9CCE21}"/>
              </a:ext>
            </a:extLst>
          </p:cNvPr>
          <p:cNvSpPr txBox="1"/>
          <p:nvPr/>
        </p:nvSpPr>
        <p:spPr>
          <a:xfrm>
            <a:off x="5825067" y="5149473"/>
            <a:ext cx="6366933" cy="670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Co-development of anti-peptide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immunoenrichment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and antibody-free CLIA-compliant Targeted Assay</a:t>
            </a:r>
          </a:p>
        </p:txBody>
      </p:sp>
    </p:spTree>
    <p:extLst>
      <p:ext uri="{BB962C8B-B14F-4D97-AF65-F5344CB8AC3E}">
        <p14:creationId xmlns:p14="http://schemas.microsoft.com/office/powerpoint/2010/main" val="3961478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1AA7F-50F6-525F-26C4-005C15E40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12637-B689-6DE1-4186-EA6EED8FD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45375"/>
            <a:ext cx="9144000" cy="1061460"/>
          </a:xfrm>
        </p:spPr>
        <p:txBody>
          <a:bodyPr>
            <a:normAutofit/>
          </a:bodyPr>
          <a:lstStyle/>
          <a:p>
            <a:r>
              <a:rPr lang="en-US" sz="4800" b="1" dirty="0"/>
              <a:t>Michigan-Vanderbilt (VUMC) BCC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82F69F-839C-C130-461A-C47DFAB8E9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0800" y="3654292"/>
            <a:ext cx="9765367" cy="131513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MPArul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Chinnaiyan, MD, PhD, University of Michigan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Jeffrey Tosoian, MD, MPH, Vanderbilt University Medical Center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29541D-5C2D-9A42-A04C-1997E334CA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4"/>
          <a:stretch/>
        </p:blipFill>
        <p:spPr>
          <a:xfrm>
            <a:off x="2798190" y="5286152"/>
            <a:ext cx="2114130" cy="1061460"/>
          </a:xfrm>
          <a:prstGeom prst="rect">
            <a:avLst/>
          </a:prstGeom>
        </p:spPr>
      </p:pic>
      <p:pic>
        <p:nvPicPr>
          <p:cNvPr id="5" name="Picture 14" descr="VUMC Logo — International DTP Research">
            <a:extLst>
              <a:ext uri="{FF2B5EF4-FFF2-40B4-BE49-F238E27FC236}">
                <a16:creationId xmlns:a16="http://schemas.microsoft.com/office/drawing/2014/main" id="{43957B71-3380-A4F5-9E91-FA24751E2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52" y="5360504"/>
            <a:ext cx="4411653" cy="91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7595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BB01765-CDC1-E532-DE4E-A810B316C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CC3A0-F92F-854B-2B23-001D5BA98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730"/>
          </a:xfrm>
        </p:spPr>
        <p:txBody>
          <a:bodyPr>
            <a:normAutofit/>
          </a:bodyPr>
          <a:lstStyle/>
          <a:p>
            <a:r>
              <a:rPr lang="en-US" dirty="0"/>
              <a:t>Major Accomplishments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ED8D4-0CA3-1257-C9AC-CAA0D2395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00" y="1014527"/>
            <a:ext cx="5289857" cy="120906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i="1" dirty="0"/>
              <a:t>2024: Development and validation of novel urine test (MPS2) for early detection of high-grade PCa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BD27D5F-7AA5-6391-8564-B54CA2357457}"/>
              </a:ext>
            </a:extLst>
          </p:cNvPr>
          <p:cNvSpPr txBox="1"/>
          <p:nvPr/>
        </p:nvSpPr>
        <p:spPr>
          <a:xfrm>
            <a:off x="71721" y="2714171"/>
            <a:ext cx="3252052" cy="3456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667" b="1" i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Discovery</a:t>
            </a:r>
            <a:endParaRPr lang="en-US" sz="2133" b="1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-Measure ~60K markers in benign, GG1, GG2-5 tissue with RNAseq</a:t>
            </a:r>
          </a:p>
          <a:p>
            <a:pPr defTabSz="609585">
              <a:defRPr/>
            </a:pP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-Identify candidate markers overexpressed in cancer (vs. benign) and GG2-5 (vs. GG1)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9F174EA-FECB-2A0D-2C8F-B8A2DDE2E2A1}"/>
              </a:ext>
            </a:extLst>
          </p:cNvPr>
          <p:cNvSpPr txBox="1"/>
          <p:nvPr/>
        </p:nvSpPr>
        <p:spPr>
          <a:xfrm>
            <a:off x="4319452" y="2714170"/>
            <a:ext cx="35530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667" b="1" i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Development</a:t>
            </a:r>
            <a:endParaRPr lang="en-US" sz="2133" b="1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32EF853-760E-73B3-0A20-9DA1F4D93E97}"/>
              </a:ext>
            </a:extLst>
          </p:cNvPr>
          <p:cNvSpPr txBox="1"/>
          <p:nvPr/>
        </p:nvSpPr>
        <p:spPr>
          <a:xfrm>
            <a:off x="4319451" y="3433098"/>
            <a:ext cx="3042195" cy="74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-Measurable in post-DRE urine by PCR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1A5E8EA-311C-1D10-307E-6042E270A052}"/>
              </a:ext>
            </a:extLst>
          </p:cNvPr>
          <p:cNvSpPr txBox="1"/>
          <p:nvPr/>
        </p:nvSpPr>
        <p:spPr>
          <a:xfrm>
            <a:off x="8571227" y="2714170"/>
            <a:ext cx="3620773" cy="2800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667" b="1" i="1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Validation</a:t>
            </a:r>
            <a:endParaRPr lang="en-US" sz="2133" b="1" i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-Blinded performance assessment in appropriate external study population</a:t>
            </a:r>
          </a:p>
          <a:p>
            <a:pPr defTabSz="609585">
              <a:defRPr/>
            </a:pPr>
            <a:endParaRPr lang="en-US" sz="2133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09585"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-Head-to-head comparison with existing biomarkers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1EB57EA-57A2-1E2A-A894-2FF4F79DA8B9}"/>
              </a:ext>
            </a:extLst>
          </p:cNvPr>
          <p:cNvCxnSpPr/>
          <p:nvPr/>
        </p:nvCxnSpPr>
        <p:spPr>
          <a:xfrm>
            <a:off x="7217664" y="4536308"/>
            <a:ext cx="1007872" cy="0"/>
          </a:xfrm>
          <a:prstGeom prst="straightConnector1">
            <a:avLst/>
          </a:prstGeom>
          <a:noFill/>
          <a:ln w="60325" cap="flat" cmpd="sng" algn="ctr">
            <a:solidFill>
              <a:srgbClr val="B1882B">
                <a:lumMod val="60000"/>
                <a:lumOff val="40000"/>
              </a:srgbClr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92E445E-8D0E-FBF5-CF42-DDC5FCA37169}"/>
              </a:ext>
            </a:extLst>
          </p:cNvPr>
          <p:cNvCxnSpPr/>
          <p:nvPr/>
        </p:nvCxnSpPr>
        <p:spPr>
          <a:xfrm>
            <a:off x="3088640" y="4544574"/>
            <a:ext cx="1007872" cy="0"/>
          </a:xfrm>
          <a:prstGeom prst="straightConnector1">
            <a:avLst/>
          </a:prstGeom>
          <a:noFill/>
          <a:ln w="60325" cap="flat" cmpd="sng" algn="ctr">
            <a:solidFill>
              <a:srgbClr val="B1882B">
                <a:lumMod val="60000"/>
                <a:lumOff val="40000"/>
              </a:srgbClr>
            </a:solidFill>
            <a:prstDash val="solid"/>
            <a:miter lim="800000"/>
            <a:tailEnd type="triangle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B84329C0-1E89-4DE8-1494-1C1933B4C762}"/>
              </a:ext>
            </a:extLst>
          </p:cNvPr>
          <p:cNvSpPr txBox="1"/>
          <p:nvPr/>
        </p:nvSpPr>
        <p:spPr>
          <a:xfrm>
            <a:off x="4319451" y="4667647"/>
            <a:ext cx="3479037" cy="1077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>
              <a:defRPr/>
            </a:pPr>
            <a:r>
              <a:rPr lang="en-US" sz="2133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-Optimal testing approach for detection of GG≥2 cancer: 18 markers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BF5CA2C-5256-5F20-C2AC-45F1A3B8D5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628"/>
          <a:stretch>
            <a:fillRect/>
          </a:stretch>
        </p:blipFill>
        <p:spPr>
          <a:xfrm>
            <a:off x="6378989" y="1010622"/>
            <a:ext cx="5392098" cy="1311070"/>
          </a:xfrm>
          <a:prstGeom prst="rect">
            <a:avLst/>
          </a:prstGeom>
        </p:spPr>
      </p:pic>
      <p:pic>
        <p:nvPicPr>
          <p:cNvPr id="33" name="Google Shape;301;p30">
            <a:extLst>
              <a:ext uri="{FF2B5EF4-FFF2-40B4-BE49-F238E27FC236}">
                <a16:creationId xmlns:a16="http://schemas.microsoft.com/office/drawing/2014/main" id="{D4288560-7B08-B529-1BA5-DAE87FC62315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b="18214"/>
          <a:stretch>
            <a:fillRect/>
          </a:stretch>
        </p:blipFill>
        <p:spPr>
          <a:xfrm>
            <a:off x="9520337" y="5907030"/>
            <a:ext cx="2459366" cy="7940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09602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F026B-E3B0-04D2-14C7-949D1D232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CBDFF9-FD83-5033-42D2-78046A3D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730"/>
          </a:xfrm>
        </p:spPr>
        <p:txBody>
          <a:bodyPr>
            <a:normAutofit/>
          </a:bodyPr>
          <a:lstStyle/>
          <a:p>
            <a:r>
              <a:rPr lang="en-US" dirty="0"/>
              <a:t>Major Accomplishments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C81B6B-653F-6455-8CEA-1B662AA91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00" y="1014527"/>
            <a:ext cx="11284257" cy="120906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400" i="1" dirty="0"/>
              <a:t>2025: </a:t>
            </a:r>
          </a:p>
          <a:p>
            <a:r>
              <a:rPr lang="en-US" sz="2400" i="1" dirty="0"/>
              <a:t>MPS2 re-validation in non-DRE urine</a:t>
            </a:r>
          </a:p>
          <a:p>
            <a:r>
              <a:rPr lang="en-US" sz="2400" i="1" dirty="0"/>
              <a:t>Addition to NCCN clinical guidelines</a:t>
            </a:r>
          </a:p>
          <a:p>
            <a:r>
              <a:rPr lang="en-US" sz="2400" i="1" dirty="0"/>
              <a:t>Reimbursement approved by CMS</a:t>
            </a:r>
          </a:p>
        </p:txBody>
      </p:sp>
      <p:pic>
        <p:nvPicPr>
          <p:cNvPr id="4" name="Google Shape;301;p30">
            <a:extLst>
              <a:ext uri="{FF2B5EF4-FFF2-40B4-BE49-F238E27FC236}">
                <a16:creationId xmlns:a16="http://schemas.microsoft.com/office/drawing/2014/main" id="{3AEA2B09-481B-DC00-3B8A-6CC6FA5363A7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b="18214"/>
          <a:stretch>
            <a:fillRect/>
          </a:stretch>
        </p:blipFill>
        <p:spPr>
          <a:xfrm>
            <a:off x="9317290" y="5189271"/>
            <a:ext cx="2644114" cy="85374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AC59E83F-3887-8775-F674-8852169D9614}"/>
              </a:ext>
            </a:extLst>
          </p:cNvPr>
          <p:cNvGrpSpPr>
            <a:grpSpLocks noChangeAspect="1"/>
          </p:cNvGrpSpPr>
          <p:nvPr/>
        </p:nvGrpSpPr>
        <p:grpSpPr>
          <a:xfrm>
            <a:off x="507227" y="3125822"/>
            <a:ext cx="6812049" cy="2273491"/>
            <a:chOff x="2044884" y="1973812"/>
            <a:chExt cx="7772400" cy="232030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E26D999-EAE6-6876-1B15-C2FFA6FB8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44884" y="1973812"/>
              <a:ext cx="7772400" cy="232030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5692D56-91FF-334A-E3D5-8C2895E27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57431" y="2690323"/>
              <a:ext cx="23241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7801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58461-DE93-7775-D059-3473EE468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0D54-74F9-3462-349A-F9802AC07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850425"/>
          </a:xfrm>
        </p:spPr>
        <p:txBody>
          <a:bodyPr>
            <a:normAutofit/>
          </a:bodyPr>
          <a:lstStyle/>
          <a:p>
            <a:r>
              <a:rPr lang="en-US" sz="4000" dirty="0"/>
              <a:t>Ongoing high-value projects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ABC5C5A-4D80-DCC1-827A-C90CD6625C1C}"/>
              </a:ext>
            </a:extLst>
          </p:cNvPr>
          <p:cNvSpPr txBox="1">
            <a:spLocks/>
          </p:cNvSpPr>
          <p:nvPr/>
        </p:nvSpPr>
        <p:spPr>
          <a:xfrm>
            <a:off x="228595" y="1161143"/>
            <a:ext cx="10541005" cy="4309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61963" indent="-4619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63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907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963" marR="0" lvl="0" indent="-4619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Development and validation of a novel MPS2-based test for monitoring on active surveillance</a:t>
            </a:r>
          </a:p>
          <a:p>
            <a:pPr marL="461963" marR="0" lvl="0" indent="-4619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b="1" dirty="0">
              <a:solidFill>
                <a:prstClr val="black"/>
              </a:solidFill>
              <a:latin typeface="Aptos" panose="02110004020202020204"/>
            </a:endParaRPr>
          </a:p>
          <a:p>
            <a:pPr marL="461963" marR="0" lvl="0" indent="-4619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External validation</a:t>
            </a:r>
          </a:p>
          <a:p>
            <a:pPr lvl="1" indent="-461963">
              <a:spcBef>
                <a:spcPts val="1000"/>
              </a:spcBef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Patients on AS for GG1 PCa</a:t>
            </a:r>
          </a:p>
          <a:p>
            <a:pPr lvl="1" indent="-461963">
              <a:spcBef>
                <a:spcPts val="1000"/>
              </a:spcBef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Spanning 11 community and academic urology practices</a:t>
            </a:r>
          </a:p>
          <a:p>
            <a:pPr lvl="1" indent="-461963">
              <a:spcBef>
                <a:spcPts val="1000"/>
              </a:spcBef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Patients underwent prostate MRI followed by biopsy</a:t>
            </a:r>
          </a:p>
          <a:p>
            <a:pPr lvl="1" indent="-461963">
              <a:spcBef>
                <a:spcPts val="1000"/>
              </a:spcBef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MPS2-AS performance compared to MRI and PSA-based testing</a:t>
            </a:r>
          </a:p>
          <a:p>
            <a:pPr lvl="1" indent="-461963">
              <a:spcBef>
                <a:spcPts val="10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ptos" panose="02110004020202020204"/>
              </a:rPr>
              <a:t>Recruitment ongoing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1" indent="-461963">
              <a:spcBef>
                <a:spcPts val="1000"/>
              </a:spcBef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418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56116-CCF1-3628-E9D6-BCAF0AEF9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768B8-7BA8-70BD-6A85-8D37AC16D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850425"/>
          </a:xfrm>
        </p:spPr>
        <p:txBody>
          <a:bodyPr>
            <a:normAutofit/>
          </a:bodyPr>
          <a:lstStyle/>
          <a:p>
            <a:r>
              <a:rPr lang="en-US" sz="4000" dirty="0"/>
              <a:t>Ongoing high-value projects 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6B265EE-783C-9DBE-7ED0-4B8D63E57898}"/>
              </a:ext>
            </a:extLst>
          </p:cNvPr>
          <p:cNvSpPr txBox="1">
            <a:spLocks/>
          </p:cNvSpPr>
          <p:nvPr/>
        </p:nvSpPr>
        <p:spPr>
          <a:xfrm>
            <a:off x="213654" y="1059543"/>
            <a:ext cx="11754857" cy="43093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61963" indent="-4619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63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907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1963" marR="0" lvl="0" indent="-461963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Clinical consequences of testing – initial </a:t>
            </a:r>
            <a:r>
              <a:rPr lang="en-US" sz="2400" b="1" dirty="0">
                <a:solidFill>
                  <a:prstClr val="black"/>
                </a:solidFill>
                <a:latin typeface="Aptos" panose="02110004020202020204"/>
              </a:rPr>
              <a:t>d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(N~300)</a:t>
            </a:r>
            <a:endParaRPr kumimoji="0" lang="en-US" sz="2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lvl="1" indent="-461963">
              <a:spcBef>
                <a:spcPts val="1000"/>
              </a:spcBef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0E90C43C-BE6D-BB33-C183-C6194B5EE6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100475"/>
              </p:ext>
            </p:extLst>
          </p:nvPr>
        </p:nvGraphicFramePr>
        <p:xfrm>
          <a:off x="299916" y="1680741"/>
          <a:ext cx="11582334" cy="446420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100384">
                  <a:extLst>
                    <a:ext uri="{9D8B030D-6E8A-4147-A177-3AD203B41FA5}">
                      <a16:colId xmlns:a16="http://schemas.microsoft.com/office/drawing/2014/main" val="1588182694"/>
                    </a:ext>
                  </a:extLst>
                </a:gridCol>
                <a:gridCol w="2808514">
                  <a:extLst>
                    <a:ext uri="{9D8B030D-6E8A-4147-A177-3AD203B41FA5}">
                      <a16:colId xmlns:a16="http://schemas.microsoft.com/office/drawing/2014/main" val="786395771"/>
                    </a:ext>
                  </a:extLst>
                </a:gridCol>
                <a:gridCol w="2775857">
                  <a:extLst>
                    <a:ext uri="{9D8B030D-6E8A-4147-A177-3AD203B41FA5}">
                      <a16:colId xmlns:a16="http://schemas.microsoft.com/office/drawing/2014/main" val="255330651"/>
                    </a:ext>
                  </a:extLst>
                </a:gridCol>
                <a:gridCol w="1926772">
                  <a:extLst>
                    <a:ext uri="{9D8B030D-6E8A-4147-A177-3AD203B41FA5}">
                      <a16:colId xmlns:a16="http://schemas.microsoft.com/office/drawing/2014/main" val="2553282116"/>
                    </a:ext>
                  </a:extLst>
                </a:gridCol>
                <a:gridCol w="1970807">
                  <a:extLst>
                    <a:ext uri="{9D8B030D-6E8A-4147-A177-3AD203B41FA5}">
                      <a16:colId xmlns:a16="http://schemas.microsoft.com/office/drawing/2014/main" val="2099098014"/>
                    </a:ext>
                  </a:extLst>
                </a:gridCol>
              </a:tblGrid>
              <a:tr h="113114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en-US" sz="1900" b="1" i="1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GG≥3 Upgrades Detected (Sensitivity)</a:t>
                      </a:r>
                      <a:endParaRPr lang="en-US" sz="1900" b="1" i="1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1" i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Unnecessary Bx Avoided (Specificity)</a:t>
                      </a:r>
                      <a:endParaRPr lang="en-US" sz="1900" b="1" i="1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NPV</a:t>
                      </a:r>
                      <a:endParaRPr lang="en-US" sz="1900" b="1" i="1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900" b="1" i="1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PPV</a:t>
                      </a:r>
                      <a:endParaRPr lang="en-US" sz="1900" b="1" i="1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extLst>
                  <a:ext uri="{0D108BD9-81ED-4DB2-BD59-A6C34878D82A}">
                    <a16:rowId xmlns:a16="http://schemas.microsoft.com/office/drawing/2014/main" val="1460830414"/>
                  </a:ext>
                </a:extLst>
              </a:tr>
              <a:tr h="555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MPS2-AS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extLst>
                  <a:ext uri="{0D108BD9-81ED-4DB2-BD59-A6C34878D82A}">
                    <a16:rowId xmlns:a16="http://schemas.microsoft.com/office/drawing/2014/main" val="778432480"/>
                  </a:ext>
                </a:extLst>
              </a:tr>
              <a:tr h="555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PSA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extLst>
                  <a:ext uri="{0D108BD9-81ED-4DB2-BD59-A6C34878D82A}">
                    <a16:rowId xmlns:a16="http://schemas.microsoft.com/office/drawing/2014/main" val="878232102"/>
                  </a:ext>
                </a:extLst>
              </a:tr>
              <a:tr h="555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PCPTrc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extLst>
                  <a:ext uri="{0D108BD9-81ED-4DB2-BD59-A6C34878D82A}">
                    <a16:rowId xmlns:a16="http://schemas.microsoft.com/office/drawing/2014/main" val="787938686"/>
                  </a:ext>
                </a:extLst>
              </a:tr>
              <a:tr h="555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PSAD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97%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12%</a:t>
                      </a:r>
                      <a:endParaRPr lang="en-US" sz="2700" b="0" kern="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8119" marR="58119" marT="0" marB="0" anchor="ctr"/>
                </a:tc>
                <a:extLst>
                  <a:ext uri="{0D108BD9-81ED-4DB2-BD59-A6C34878D82A}">
                    <a16:rowId xmlns:a16="http://schemas.microsoft.com/office/drawing/2014/main" val="3807719429"/>
                  </a:ext>
                </a:extLst>
              </a:tr>
              <a:tr h="555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MRI: PR≥3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81%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51%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96%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15%</a:t>
                      </a:r>
                    </a:p>
                  </a:txBody>
                  <a:tcPr marL="58119" marR="58119" marT="0" marB="0" anchor="ctr"/>
                </a:tc>
                <a:extLst>
                  <a:ext uri="{0D108BD9-81ED-4DB2-BD59-A6C34878D82A}">
                    <a16:rowId xmlns:a16="http://schemas.microsoft.com/office/drawing/2014/main" val="2971222231"/>
                  </a:ext>
                </a:extLst>
              </a:tr>
              <a:tr h="55550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b="1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MRI: PR≥4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78%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66%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96%</a:t>
                      </a:r>
                    </a:p>
                  </a:txBody>
                  <a:tcPr marL="58119" marR="58119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700" b="0" kern="1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20%</a:t>
                      </a:r>
                    </a:p>
                  </a:txBody>
                  <a:tcPr marL="58119" marR="58119" marT="0" marB="0" anchor="ctr"/>
                </a:tc>
                <a:extLst>
                  <a:ext uri="{0D108BD9-81ED-4DB2-BD59-A6C34878D82A}">
                    <a16:rowId xmlns:a16="http://schemas.microsoft.com/office/drawing/2014/main" val="2046164776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1CDA078-13B1-895E-DADB-9531E46A3617}"/>
              </a:ext>
            </a:extLst>
          </p:cNvPr>
          <p:cNvCxnSpPr>
            <a:cxnSpLocks/>
          </p:cNvCxnSpPr>
          <p:nvPr/>
        </p:nvCxnSpPr>
        <p:spPr>
          <a:xfrm>
            <a:off x="2413416" y="3348505"/>
            <a:ext cx="9425191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6B3533FC-A8FB-01B0-2C49-0DB196239B45}"/>
              </a:ext>
            </a:extLst>
          </p:cNvPr>
          <p:cNvSpPr txBox="1"/>
          <p:nvPr/>
        </p:nvSpPr>
        <p:spPr>
          <a:xfrm>
            <a:off x="1771651" y="6597351"/>
            <a:ext cx="10420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Under Review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2C049E-4412-254D-3062-631D00FE91ED}"/>
              </a:ext>
            </a:extLst>
          </p:cNvPr>
          <p:cNvSpPr/>
          <p:nvPr/>
        </p:nvSpPr>
        <p:spPr>
          <a:xfrm>
            <a:off x="3094396" y="3428999"/>
            <a:ext cx="8507517" cy="1560951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itchFamily="2" charset="2"/>
              </a:rPr>
              <a:t>Use of MPS2-AS </a:t>
            </a:r>
            <a:r>
              <a:rPr kumimoji="0" lang="en-US" sz="2200" b="1" i="1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itchFamily="2" charset="2"/>
              </a:rPr>
              <a:t>prior to</a:t>
            </a:r>
            <a:r>
              <a:rPr kumimoji="0" lang="en-US" sz="22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sym typeface="Wingdings" pitchFamily="2" charset="2"/>
              </a:rPr>
              <a:t> required AS biopsies would avoid approximately 2/3 of those biopsies while maintaining immediate detection of 97% of significant upgrades (GG≥3)</a:t>
            </a:r>
            <a:endParaRPr kumimoji="0" lang="en-US" sz="22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94862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791" y="347305"/>
            <a:ext cx="10984992" cy="468388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rial" charset="0"/>
              </a:rPr>
              <a:t>Emory, UAB &amp; UTSW Prostate Cancer CVC Collaborations </a:t>
            </a:r>
            <a:endParaRPr lang="en-US" sz="2800" i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014848"/>
              </p:ext>
            </p:extLst>
          </p:nvPr>
        </p:nvGraphicFramePr>
        <p:xfrm>
          <a:off x="390144" y="1107341"/>
          <a:ext cx="11448287" cy="4743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5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83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608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033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5910">
                <a:tc>
                  <a:txBody>
                    <a:bodyPr/>
                    <a:lstStyle/>
                    <a:p>
                      <a:r>
                        <a:rPr lang="en-US" sz="1600" b="0" dirty="0"/>
                        <a:t>EDRN-BCC or NCI Project #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Biomarker </a:t>
                      </a:r>
                    </a:p>
                    <a:p>
                      <a:pPr algn="ctr"/>
                      <a:r>
                        <a:rPr lang="en-US" sz="1600" b="0" dirty="0"/>
                        <a:t>(Biospecimen)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Study Design</a:t>
                      </a:r>
                    </a:p>
                    <a:p>
                      <a:pPr algn="ctr"/>
                      <a:r>
                        <a:rPr lang="en-US" sz="1600" b="0" dirty="0"/>
                        <a:t>(Clinical Target)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Target 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85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U Michigan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EDRN Set-aside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18-gene MPS-2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(Non-DRE Whole Urine)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Blinded Phase II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(Diagnostic Biopsy)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4187">
                <a:tc>
                  <a:txBody>
                    <a:bodyPr/>
                    <a:lstStyle/>
                    <a:p>
                      <a:r>
                        <a:rPr lang="en-US" sz="1600" dirty="0"/>
                        <a:t>Johns Hopkins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EDRN Set-aside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Glycoproteome by Targeted LC-MS (Post-DRE Urine)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Case-Control Phase I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(Diagnostic Biopsy)</a:t>
                      </a:r>
                    </a:p>
                    <a:p>
                      <a:pPr algn="ctr"/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384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Eastern Virginia Med School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EDRN Set-aside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Proteome by </a:t>
                      </a:r>
                      <a:r>
                        <a:rPr lang="en-US" sz="1600"/>
                        <a:t>Targeted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/>
                        <a:t>PRM-MS</a:t>
                      </a:r>
                      <a:endParaRPr lang="en-US" sz="1600" dirty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(Non-DRE vs Post-DRE)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Case-Control Phase I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(GG1 vs GG3+ in Active Surveillance)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200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41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Vanderbilt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dirty="0" err="1"/>
                        <a:t>LynxDx</a:t>
                      </a:r>
                      <a:endParaRPr lang="en-US" sz="1600" i="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EDRN Core 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Validation of the MPS2 Test for Non-Invasive Monitoring of </a:t>
                      </a:r>
                      <a:r>
                        <a:rPr lang="en-US" sz="1600" dirty="0" err="1"/>
                        <a:t>PCa</a:t>
                      </a:r>
                      <a:r>
                        <a:rPr lang="en-US" sz="1600" dirty="0"/>
                        <a:t> on Active Surveillance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Blinded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Multi-site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Phase 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7257628"/>
                  </a:ext>
                </a:extLst>
              </a:tr>
              <a:tr h="9716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0" dirty="0"/>
                        <a:t>Dana Farber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U01-CA296432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/>
                        <a:t>(S Baca, PI)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Predicting </a:t>
                      </a:r>
                      <a:r>
                        <a:rPr lang="en-US" sz="1600" dirty="0" err="1"/>
                        <a:t>PCa</a:t>
                      </a:r>
                      <a:r>
                        <a:rPr lang="en-US" sz="1600" dirty="0"/>
                        <a:t> risk via multi-ancestry epigenome profiling and chromatin QTL discovery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Case-Control Phase 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4828027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18"/>
          <a:stretch>
            <a:fillRect/>
          </a:stretch>
        </p:blipFill>
        <p:spPr bwMode="auto">
          <a:xfrm>
            <a:off x="9641964" y="5990271"/>
            <a:ext cx="677725" cy="73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88718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23008-747D-6D2D-B390-A998F30ED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5B1A2-D73F-B12A-7635-D72259B3C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730"/>
          </a:xfrm>
        </p:spPr>
        <p:txBody>
          <a:bodyPr>
            <a:normAutofit/>
          </a:bodyPr>
          <a:lstStyle/>
          <a:p>
            <a:r>
              <a:rPr lang="en-US" dirty="0"/>
              <a:t>PMRI: PHASE 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C820D2-40F5-3D2B-5ED9-9E8E952FB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63" y="1082856"/>
            <a:ext cx="4377473" cy="11983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3CCD5B1-8ACC-B5A9-8821-5A6D80F63BE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0458" r="59102"/>
          <a:stretch>
            <a:fillRect/>
          </a:stretch>
        </p:blipFill>
        <p:spPr>
          <a:xfrm>
            <a:off x="240211" y="2567467"/>
            <a:ext cx="4878458" cy="2398990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B38ED600-5113-4422-7923-68CBD85E8637}"/>
              </a:ext>
            </a:extLst>
          </p:cNvPr>
          <p:cNvSpPr/>
          <p:nvPr/>
        </p:nvSpPr>
        <p:spPr>
          <a:xfrm>
            <a:off x="2269279" y="2957602"/>
            <a:ext cx="2719816" cy="189723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A35184-6FF1-A097-DF27-E66AA27CCB6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166" b="55141"/>
          <a:stretch>
            <a:fillRect/>
          </a:stretch>
        </p:blipFill>
        <p:spPr>
          <a:xfrm>
            <a:off x="5792633" y="1457971"/>
            <a:ext cx="6159156" cy="321480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A46332DD-0F16-8040-90FD-101D2DE962CB}"/>
              </a:ext>
            </a:extLst>
          </p:cNvPr>
          <p:cNvSpPr/>
          <p:nvPr/>
        </p:nvSpPr>
        <p:spPr>
          <a:xfrm>
            <a:off x="6096000" y="1999650"/>
            <a:ext cx="4572000" cy="948619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525990-D7B0-C3B9-85F2-5D80336B68C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3379" r="1751" b="880"/>
          <a:stretch>
            <a:fillRect/>
          </a:stretch>
        </p:blipFill>
        <p:spPr>
          <a:xfrm>
            <a:off x="5212880" y="4960762"/>
            <a:ext cx="6511760" cy="18972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BB045D-F4DE-459F-BAFC-412D12DD3F8B}"/>
              </a:ext>
            </a:extLst>
          </p:cNvPr>
          <p:cNvSpPr txBox="1"/>
          <p:nvPr/>
        </p:nvSpPr>
        <p:spPr>
          <a:xfrm>
            <a:off x="158763" y="4986051"/>
            <a:ext cx="436511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>
                <a:latin typeface="Arial" panose="020B0604020202020204" pitchFamily="34" charset="0"/>
                <a:cs typeface="Arial" panose="020B0604020202020204" pitchFamily="34" charset="0"/>
              </a:rPr>
              <a:t>Central question in the field: </a:t>
            </a:r>
          </a:p>
          <a:p>
            <a:endParaRPr lang="en-US" sz="3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When and how to use each of MRI and biomarkers? </a:t>
            </a:r>
          </a:p>
        </p:txBody>
      </p:sp>
    </p:spTree>
    <p:extLst>
      <p:ext uri="{BB962C8B-B14F-4D97-AF65-F5344CB8AC3E}">
        <p14:creationId xmlns:p14="http://schemas.microsoft.com/office/powerpoint/2010/main" val="1740344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270D0-E75D-91D6-6A6D-1C9673786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52029BF7-862F-2921-3E41-046EDE321FB6}"/>
              </a:ext>
            </a:extLst>
          </p:cNvPr>
          <p:cNvSpPr txBox="1">
            <a:spLocks/>
          </p:cNvSpPr>
          <p:nvPr/>
        </p:nvSpPr>
        <p:spPr>
          <a:xfrm>
            <a:off x="558578" y="4309378"/>
            <a:ext cx="5040862" cy="425605"/>
          </a:xfrm>
          <a:prstGeom prst="rect">
            <a:avLst/>
          </a:prstGeom>
          <a:solidFill>
            <a:schemeClr val="bg1"/>
          </a:solidFill>
          <a:ln>
            <a:solidFill>
              <a:srgbClr val="005674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5674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Major Accomplishments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88BF2A-DFBB-8B5A-9334-9B298703B3BE}"/>
              </a:ext>
            </a:extLst>
          </p:cNvPr>
          <p:cNvSpPr txBox="1"/>
          <p:nvPr/>
        </p:nvSpPr>
        <p:spPr>
          <a:xfrm>
            <a:off x="524910" y="4882280"/>
            <a:ext cx="557109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Biomarker tests with assigned CPT codes and/or FDA approved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Prostate Health Index (phi)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Prostate Cancer Antigen 3 (PCA3)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MiCheck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 Prostate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F9C8A37F-DD5D-DDFF-9C0A-153D01B5809F}"/>
              </a:ext>
            </a:extLst>
          </p:cNvPr>
          <p:cNvSpPr txBox="1">
            <a:spLocks/>
          </p:cNvSpPr>
          <p:nvPr/>
        </p:nvSpPr>
        <p:spPr>
          <a:xfrm>
            <a:off x="6568499" y="3842514"/>
            <a:ext cx="5098591" cy="405772"/>
          </a:xfrm>
          <a:prstGeom prst="rect">
            <a:avLst/>
          </a:prstGeom>
          <a:solidFill>
            <a:schemeClr val="bg1"/>
          </a:solidFill>
          <a:ln>
            <a:solidFill>
              <a:srgbClr val="005674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5674"/>
                </a:solidFill>
                <a:effectLst/>
                <a:uLnTx/>
                <a:uFillTx/>
                <a:latin typeface="Aptos Display" panose="02110004020202020204"/>
                <a:ea typeface="+mj-ea"/>
                <a:cs typeface="+mj-cs"/>
              </a:rPr>
              <a:t>External Collaborations with Industry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D3CA7B-FD52-B145-4408-6FE0FDBF9C47}"/>
              </a:ext>
            </a:extLst>
          </p:cNvPr>
          <p:cNvSpPr txBox="1"/>
          <p:nvPr/>
        </p:nvSpPr>
        <p:spPr>
          <a:xfrm>
            <a:off x="6239804" y="4389075"/>
            <a:ext cx="5900928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Collaborations with Clinical Diagnostics Companies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Beckman Coulter, Inc.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Abbott Laboratories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Minomic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International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Licensing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+mn-cs"/>
              </a:rPr>
              <a:t>Biomarker panels licensed to </a:t>
            </a:r>
            <a:r>
              <a:rPr kumimoji="0" lang="en-US" sz="1800" b="0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+mn-cs"/>
              </a:rPr>
              <a:t>Alluz</a:t>
            </a:r>
            <a:r>
              <a:rPr kumimoji="0" lang="en-US" sz="18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+mn-cs"/>
              </a:rPr>
              <a:t> Dx for clinical development and commercialization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7BAB532-E69C-81E5-60CA-18C14B4216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268" y="544501"/>
            <a:ext cx="2371725" cy="711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41B1A1AA-94C4-EE4D-764E-C6A61BC246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0" t="22237" r="3734" b="4165"/>
          <a:stretch>
            <a:fillRect/>
          </a:stretch>
        </p:blipFill>
        <p:spPr>
          <a:xfrm>
            <a:off x="7126377" y="388496"/>
            <a:ext cx="1872926" cy="1106437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268E8EFC-6AAF-F128-40EC-FED32B109975}"/>
              </a:ext>
            </a:extLst>
          </p:cNvPr>
          <p:cNvGrpSpPr/>
          <p:nvPr/>
        </p:nvGrpSpPr>
        <p:grpSpPr>
          <a:xfrm>
            <a:off x="179309" y="448579"/>
            <a:ext cx="6874633" cy="1571343"/>
            <a:chOff x="78826" y="428188"/>
            <a:chExt cx="6874633" cy="157134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7D688AF-00E1-F1AF-96DD-6BFFB6EB91CB}"/>
                </a:ext>
              </a:extLst>
            </p:cNvPr>
            <p:cNvSpPr txBox="1"/>
            <p:nvPr/>
          </p:nvSpPr>
          <p:spPr>
            <a:xfrm>
              <a:off x="78826" y="1446765"/>
              <a:ext cx="68746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Daniel W. Chan      Hui Zhang           Zhen Zhang            Lori Sokoll   Christian Pavlovich</a:t>
              </a:r>
            </a:p>
          </p:txBody>
        </p:sp>
        <p:pic>
          <p:nvPicPr>
            <p:cNvPr id="1028" name="Picture 4" descr="Photo of Daniel Chan, Ph.D.">
              <a:extLst>
                <a:ext uri="{FF2B5EF4-FFF2-40B4-BE49-F238E27FC236}">
                  <a16:creationId xmlns:a16="http://schemas.microsoft.com/office/drawing/2014/main" id="{6A1A5CF7-4615-A007-AACC-75C205FE4F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410" y="428188"/>
              <a:ext cx="877558" cy="877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Photo of Hui Zhang, Ph.D.">
              <a:extLst>
                <a:ext uri="{FF2B5EF4-FFF2-40B4-BE49-F238E27FC236}">
                  <a16:creationId xmlns:a16="http://schemas.microsoft.com/office/drawing/2014/main" id="{7C966369-952E-5FB5-B431-8C20997B8F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0829" y="448311"/>
              <a:ext cx="877558" cy="877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8D1B2F9-A11A-A745-7CF6-EF31A20905E1}"/>
                </a:ext>
              </a:extLst>
            </p:cNvPr>
            <p:cNvSpPr txBox="1"/>
            <p:nvPr/>
          </p:nvSpPr>
          <p:spPr>
            <a:xfrm>
              <a:off x="416486" y="1691754"/>
              <a:ext cx="64063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Principal Investigators                                              Co-Investigators</a:t>
              </a:r>
            </a:p>
          </p:txBody>
        </p:sp>
        <p:pic>
          <p:nvPicPr>
            <p:cNvPr id="1026" name="Picture 2" descr="Photo of Zhen Zhang, Ph.D.">
              <a:extLst>
                <a:ext uri="{FF2B5EF4-FFF2-40B4-BE49-F238E27FC236}">
                  <a16:creationId xmlns:a16="http://schemas.microsoft.com/office/drawing/2014/main" id="{10DDCC5D-0145-7C28-B9B8-B22BE009EE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1249" y="439476"/>
              <a:ext cx="883928" cy="883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Photo of Lori Sokoll, Ph.D.">
              <a:extLst>
                <a:ext uri="{FF2B5EF4-FFF2-40B4-BE49-F238E27FC236}">
                  <a16:creationId xmlns:a16="http://schemas.microsoft.com/office/drawing/2014/main" id="{6207EE89-0BFB-2329-A6D0-C0E14EA48E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0103" y="437905"/>
              <a:ext cx="883928" cy="883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" name="Picture 2" descr="Christian Pavlovich">
            <a:extLst>
              <a:ext uri="{FF2B5EF4-FFF2-40B4-BE49-F238E27FC236}">
                <a16:creationId xmlns:a16="http://schemas.microsoft.com/office/drawing/2014/main" id="{2A108060-5E48-2E7B-1497-D4ACFA5C37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00"/>
          <a:stretch>
            <a:fillRect/>
          </a:stretch>
        </p:blipFill>
        <p:spPr bwMode="auto">
          <a:xfrm>
            <a:off x="5599440" y="458296"/>
            <a:ext cx="883928" cy="90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itle 15">
            <a:extLst>
              <a:ext uri="{FF2B5EF4-FFF2-40B4-BE49-F238E27FC236}">
                <a16:creationId xmlns:a16="http://schemas.microsoft.com/office/drawing/2014/main" id="{F8CD8EA3-C0A4-6A00-05A2-CFE768D7A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93548" y="1945246"/>
            <a:ext cx="12192000" cy="1325563"/>
          </a:xfrm>
        </p:spPr>
        <p:txBody>
          <a:bodyPr>
            <a:normAutofit/>
          </a:bodyPr>
          <a:lstStyle/>
          <a:p>
            <a:r>
              <a:rPr lang="en-US" sz="2400" dirty="0"/>
              <a:t>BCC for Prostate Cancer: </a:t>
            </a:r>
            <a:br>
              <a:rPr lang="en-US" sz="2400" dirty="0"/>
            </a:br>
            <a:r>
              <a:rPr lang="en-US" sz="2400" dirty="0"/>
              <a:t>Discovery and Translation of Biomarkers for Clinical Unmet Needs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9531A5C-C724-D314-7B32-9FBFD543E24C}"/>
              </a:ext>
            </a:extLst>
          </p:cNvPr>
          <p:cNvSpPr txBox="1"/>
          <p:nvPr/>
        </p:nvSpPr>
        <p:spPr>
          <a:xfrm>
            <a:off x="524910" y="3063512"/>
            <a:ext cx="11201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+mn-cs"/>
              </a:rPr>
              <a:t>The goal of the JHU BCC is to develop and validate in vitro diagnostic multivariate index assays (IVDMIA) that combine a panel of biomarkers into a single-valued numerical index with the intended use for the clinical unmet needs in prostate cancer.</a:t>
            </a:r>
          </a:p>
        </p:txBody>
      </p:sp>
    </p:spTree>
    <p:extLst>
      <p:ext uri="{BB962C8B-B14F-4D97-AF65-F5344CB8AC3E}">
        <p14:creationId xmlns:p14="http://schemas.microsoft.com/office/powerpoint/2010/main" val="2346002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D5C1C-6C7E-64AB-62B3-3E11EA0FC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16BA3-E19E-A740-DF03-2C2147567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730"/>
          </a:xfrm>
        </p:spPr>
        <p:txBody>
          <a:bodyPr>
            <a:normAutofit/>
          </a:bodyPr>
          <a:lstStyle/>
          <a:p>
            <a:r>
              <a:rPr lang="en-US" dirty="0"/>
              <a:t>PMRI: PHASE 2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0168079F-B115-ADC6-45DD-E110C05B1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824" y="2224039"/>
            <a:ext cx="2141698" cy="21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37796B43-4DC9-890A-6549-9121267691C9}"/>
              </a:ext>
            </a:extLst>
          </p:cNvPr>
          <p:cNvSpPr txBox="1">
            <a:spLocks/>
          </p:cNvSpPr>
          <p:nvPr/>
        </p:nvSpPr>
        <p:spPr>
          <a:xfrm>
            <a:off x="3495580" y="4572157"/>
            <a:ext cx="2177942" cy="29276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461963" indent="-4619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63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907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/>
              <a:t>John Wei, MD, MS</a:t>
            </a:r>
          </a:p>
        </p:txBody>
      </p:sp>
      <p:pic>
        <p:nvPicPr>
          <p:cNvPr id="1026" name="Picture 2" descr="Dr. Simpa Salami - PC Markers">
            <a:extLst>
              <a:ext uri="{FF2B5EF4-FFF2-40B4-BE49-F238E27FC236}">
                <a16:creationId xmlns:a16="http://schemas.microsoft.com/office/drawing/2014/main" id="{F50B47F2-C121-E0BC-B372-D4A1DB457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744" y="2224039"/>
            <a:ext cx="2312144" cy="2141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7FCB5838-2705-A33D-5304-1D7607FD3E63}"/>
              </a:ext>
            </a:extLst>
          </p:cNvPr>
          <p:cNvSpPr txBox="1">
            <a:spLocks/>
          </p:cNvSpPr>
          <p:nvPr/>
        </p:nvSpPr>
        <p:spPr>
          <a:xfrm>
            <a:off x="6292562" y="4550925"/>
            <a:ext cx="2472507" cy="292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61963" indent="-4619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63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907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b="1" dirty="0"/>
              <a:t>Simpa Salami, MD, MPH</a:t>
            </a:r>
          </a:p>
        </p:txBody>
      </p:sp>
    </p:spTree>
    <p:extLst>
      <p:ext uri="{BB962C8B-B14F-4D97-AF65-F5344CB8AC3E}">
        <p14:creationId xmlns:p14="http://schemas.microsoft.com/office/powerpoint/2010/main" val="2022758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F4314C-9365-7BEB-FB7D-4C593FB24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FDF0B-BCC6-6BC5-B7B2-29AF96AD1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GU Vision &amp; Strategic Direction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7F9E86D-605E-875B-A145-9D36BD948A0A}"/>
              </a:ext>
            </a:extLst>
          </p:cNvPr>
          <p:cNvSpPr txBox="1">
            <a:spLocks/>
          </p:cNvSpPr>
          <p:nvPr/>
        </p:nvSpPr>
        <p:spPr>
          <a:xfrm>
            <a:off x="228595" y="1123405"/>
            <a:ext cx="11754857" cy="49202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61963" indent="-4619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63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indent="-4572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90763" indent="-4619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Thematic goals:</a:t>
            </a:r>
          </a:p>
          <a:p>
            <a:r>
              <a:rPr lang="en-US" sz="2000" dirty="0"/>
              <a:t>Continue to foster </a:t>
            </a:r>
            <a:r>
              <a:rPr lang="en-US" sz="2000" u="sng" dirty="0"/>
              <a:t>inter-site collaboration</a:t>
            </a:r>
            <a:r>
              <a:rPr lang="en-US" sz="2000" dirty="0"/>
              <a:t> that drives the EDRN’s unique productivity</a:t>
            </a:r>
          </a:p>
          <a:p>
            <a:r>
              <a:rPr lang="en-US" sz="2000" dirty="0"/>
              <a:t>Use thoughtful, adaptive study design to accelerate validation and </a:t>
            </a:r>
            <a:r>
              <a:rPr lang="en-US" sz="2000" u="sng" dirty="0"/>
              <a:t>translation to clinical use</a:t>
            </a:r>
          </a:p>
          <a:p>
            <a:r>
              <a:rPr lang="en-US" sz="2000" dirty="0"/>
              <a:t>Leverage industrial partnerships for </a:t>
            </a:r>
            <a:r>
              <a:rPr lang="en-US" sz="2000" u="sng" dirty="0"/>
              <a:t>seamless commercialization</a:t>
            </a:r>
            <a:r>
              <a:rPr lang="en-US" sz="2000" dirty="0"/>
              <a:t> of newly validated assays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000" b="1" dirty="0"/>
              <a:t>Specific goals:</a:t>
            </a:r>
          </a:p>
          <a:p>
            <a:r>
              <a:rPr lang="en-US" sz="2000" dirty="0"/>
              <a:t>Combine EDRN-supported guideline-endorsed tests and imaging to validate </a:t>
            </a:r>
            <a:r>
              <a:rPr lang="en-US" sz="2000" u="sng" dirty="0"/>
              <a:t>the standard-of-care diagnostic approach</a:t>
            </a:r>
            <a:r>
              <a:rPr lang="en-US" sz="2000" dirty="0"/>
              <a:t> to clinically-significant prostate cancer</a:t>
            </a:r>
          </a:p>
          <a:p>
            <a:r>
              <a:rPr lang="en-US" sz="2000" dirty="0"/>
              <a:t>Validate and disseminate clinically the </a:t>
            </a:r>
            <a:r>
              <a:rPr lang="en-US" sz="2000" u="sng" dirty="0"/>
              <a:t>first standard-of-care non-invasive test to replace periodic biopsies</a:t>
            </a:r>
            <a:r>
              <a:rPr lang="en-US" sz="2000" dirty="0"/>
              <a:t> in men on active surveillance</a:t>
            </a:r>
          </a:p>
          <a:p>
            <a:r>
              <a:rPr lang="en-US" sz="2000" u="sng" dirty="0"/>
              <a:t>Demonstrate clinical utility</a:t>
            </a:r>
            <a:r>
              <a:rPr lang="en-US" sz="2000" dirty="0"/>
              <a:t> and cost-effectiveness of validated testing approaches</a:t>
            </a:r>
          </a:p>
          <a:p>
            <a:endParaRPr lang="en-US" sz="2000" dirty="0"/>
          </a:p>
          <a:p>
            <a:endParaRPr lang="en-US" sz="2000" dirty="0"/>
          </a:p>
          <a:p>
            <a:pPr lvl="1"/>
            <a:endParaRPr lang="en-US" sz="16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64240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1CED9-A8F9-729D-1C04-2557740E4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BB3D7-3374-4B1A-0A5F-599AAB7925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16730"/>
          </a:xfrm>
        </p:spPr>
        <p:txBody>
          <a:bodyPr>
            <a:normAutofit/>
          </a:bodyPr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414842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6FE0027-5F31-3667-8673-385DC5BA142F}"/>
              </a:ext>
            </a:extLst>
          </p:cNvPr>
          <p:cNvSpPr/>
          <p:nvPr/>
        </p:nvSpPr>
        <p:spPr bwMode="auto">
          <a:xfrm>
            <a:off x="10042372" y="179031"/>
            <a:ext cx="2133600" cy="86524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charset="0"/>
              <a:ea typeface="+mn-ea"/>
              <a:cs typeface="+mn-cs"/>
            </a:endParaRPr>
          </a:p>
        </p:txBody>
      </p:sp>
      <p:sp>
        <p:nvSpPr>
          <p:cNvPr id="14338" name="Title 3">
            <a:extLst>
              <a:ext uri="{FF2B5EF4-FFF2-40B4-BE49-F238E27FC236}">
                <a16:creationId xmlns:a16="http://schemas.microsoft.com/office/drawing/2014/main" id="{B4277B20-7EA2-4D7C-B992-5C6924A7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717"/>
            <a:ext cx="12192000" cy="1143000"/>
          </a:xfrm>
        </p:spPr>
        <p:txBody>
          <a:bodyPr>
            <a:normAutofit fontScale="90000"/>
          </a:bodyPr>
          <a:lstStyle/>
          <a:p>
            <a: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BDL: Recent Accomplishments</a:t>
            </a:r>
            <a:br>
              <a:rPr lang="en-US" alt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en-US" sz="3733" dirty="0"/>
              <a:t>Assay development and clinical performance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635285A-0E98-246C-70C6-1A870C88BEE9}"/>
              </a:ext>
            </a:extLst>
          </p:cNvPr>
          <p:cNvGrpSpPr/>
          <p:nvPr/>
        </p:nvGrpSpPr>
        <p:grpSpPr>
          <a:xfrm>
            <a:off x="8725806" y="1306557"/>
            <a:ext cx="3262994" cy="4908008"/>
            <a:chOff x="7911815" y="1336005"/>
            <a:chExt cx="3461475" cy="5140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E380F0-26FA-3264-93D5-6ED6C7B5AE99}"/>
                </a:ext>
              </a:extLst>
            </p:cNvPr>
            <p:cNvSpPr txBox="1"/>
            <p:nvPr/>
          </p:nvSpPr>
          <p:spPr>
            <a:xfrm>
              <a:off x="8661979" y="1336005"/>
              <a:ext cx="2694159" cy="32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Lateral flow assays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33AD731-10CD-D592-4291-7E0A846A8D3C}"/>
                </a:ext>
              </a:extLst>
            </p:cNvPr>
            <p:cNvGrpSpPr/>
            <p:nvPr/>
          </p:nvGrpSpPr>
          <p:grpSpPr>
            <a:xfrm>
              <a:off x="7911815" y="1974107"/>
              <a:ext cx="1459861" cy="1524000"/>
              <a:chOff x="1733928" y="1352550"/>
              <a:chExt cx="1094896" cy="1143000"/>
            </a:xfrm>
          </p:grpSpPr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B25FBB68-079F-172A-1B12-CD8A9E2366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61056" t="63931" r="26366" b="8469"/>
              <a:stretch>
                <a:fillRect/>
              </a:stretch>
            </p:blipFill>
            <p:spPr>
              <a:xfrm>
                <a:off x="1981200" y="1352550"/>
                <a:ext cx="847624" cy="1143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C6BE348-2B80-8F67-06BE-A106E75A074B}"/>
                  </a:ext>
                </a:extLst>
              </p:cNvPr>
              <p:cNvSpPr txBox="1"/>
              <p:nvPr/>
            </p:nvSpPr>
            <p:spPr>
              <a:xfrm>
                <a:off x="1737935" y="1885950"/>
                <a:ext cx="211838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T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7764358-33CB-219D-F8F8-76D34B7AC819}"/>
                  </a:ext>
                </a:extLst>
              </p:cNvPr>
              <p:cNvSpPr txBox="1"/>
              <p:nvPr/>
            </p:nvSpPr>
            <p:spPr>
              <a:xfrm>
                <a:off x="1733928" y="2046963"/>
                <a:ext cx="245501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C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45323908-132C-8E4C-92DA-3EADDAA66F36}"/>
                </a:ext>
              </a:extLst>
            </p:cNvPr>
            <p:cNvGrpSpPr/>
            <p:nvPr/>
          </p:nvGrpSpPr>
          <p:grpSpPr>
            <a:xfrm>
              <a:off x="9721267" y="1974107"/>
              <a:ext cx="1364807" cy="1524000"/>
              <a:chOff x="5334000" y="1200150"/>
              <a:chExt cx="1023605" cy="1143000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6D300213-441D-AA9E-AF51-B85D13778C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8778" t="6588" r="31640" b="65759"/>
              <a:stretch>
                <a:fillRect/>
              </a:stretch>
            </p:blipFill>
            <p:spPr>
              <a:xfrm>
                <a:off x="5509981" y="1200150"/>
                <a:ext cx="847624" cy="1143000"/>
              </a:xfrm>
              <a:prstGeom prst="rect">
                <a:avLst/>
              </a:prstGeom>
            </p:spPr>
          </p:pic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8E0F48-3F5A-D155-E164-863ED67E2797}"/>
                  </a:ext>
                </a:extLst>
              </p:cNvPr>
              <p:cNvSpPr txBox="1"/>
              <p:nvPr/>
            </p:nvSpPr>
            <p:spPr>
              <a:xfrm>
                <a:off x="5338007" y="1863436"/>
                <a:ext cx="211837" cy="253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T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9B6FFA1-1CEA-BD2B-232C-63E7DD2CB4AD}"/>
                  </a:ext>
                </a:extLst>
              </p:cNvPr>
              <p:cNvSpPr txBox="1"/>
              <p:nvPr/>
            </p:nvSpPr>
            <p:spPr>
              <a:xfrm>
                <a:off x="5334000" y="2024449"/>
                <a:ext cx="245500" cy="2539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rPr>
                  <a:t>C</a:t>
                </a:r>
              </a:p>
            </p:txBody>
          </p:sp>
        </p:grp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6E6EC94-DFBB-9BD1-0790-C2402CA27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22675"/>
            <a:stretch>
              <a:fillRect/>
            </a:stretch>
          </p:blipFill>
          <p:spPr>
            <a:xfrm>
              <a:off x="8032306" y="3564982"/>
              <a:ext cx="3340984" cy="291201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7A88C2-2FF8-1266-38AE-E1D3905DEDF1}"/>
                </a:ext>
              </a:extLst>
            </p:cNvPr>
            <p:cNvSpPr txBox="1"/>
            <p:nvPr/>
          </p:nvSpPr>
          <p:spPr>
            <a:xfrm>
              <a:off x="10248572" y="1725267"/>
              <a:ext cx="8375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PSA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824D759-DBAF-CDD5-5B40-D0A50548F432}"/>
                </a:ext>
              </a:extLst>
            </p:cNvPr>
            <p:cNvSpPr txBox="1"/>
            <p:nvPr/>
          </p:nvSpPr>
          <p:spPr>
            <a:xfrm>
              <a:off x="8534175" y="1705734"/>
              <a:ext cx="83750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CLU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6DF2191-B26D-296F-C6EE-0745A4F43442}"/>
              </a:ext>
            </a:extLst>
          </p:cNvPr>
          <p:cNvGrpSpPr/>
          <p:nvPr/>
        </p:nvGrpSpPr>
        <p:grpSpPr>
          <a:xfrm>
            <a:off x="2373141" y="2342970"/>
            <a:ext cx="3421462" cy="4045540"/>
            <a:chOff x="19902" y="1733550"/>
            <a:chExt cx="2746370" cy="3212628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35C5643-7F7C-5C7C-6D5A-B7F1BAE38180}"/>
                </a:ext>
              </a:extLst>
            </p:cNvPr>
            <p:cNvGrpSpPr/>
            <p:nvPr/>
          </p:nvGrpSpPr>
          <p:grpSpPr>
            <a:xfrm>
              <a:off x="19902" y="2042015"/>
              <a:ext cx="2746370" cy="2904163"/>
              <a:chOff x="4079248" y="1821130"/>
              <a:chExt cx="3482966" cy="3751330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A7ABC5FA-CFCF-F651-273D-9E2827A7F63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501"/>
              <a:stretch/>
            </p:blipFill>
            <p:spPr>
              <a:xfrm>
                <a:off x="4079248" y="2996421"/>
                <a:ext cx="3482966" cy="2576039"/>
              </a:xfrm>
              <a:prstGeom prst="rect">
                <a:avLst/>
              </a:prstGeom>
            </p:spPr>
          </p:pic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AD85543-3334-386F-C48A-BA7864D388A0}"/>
                  </a:ext>
                </a:extLst>
              </p:cNvPr>
              <p:cNvSpPr/>
              <p:nvPr/>
            </p:nvSpPr>
            <p:spPr bwMode="auto">
              <a:xfrm>
                <a:off x="4857328" y="1821130"/>
                <a:ext cx="279909" cy="276999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121920" tIns="60960" rIns="121920" bIns="6096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" charset="0"/>
                  <a:ea typeface="+mn-ea"/>
                  <a:cs typeface="+mn-cs"/>
                </a:endParaRPr>
              </a:p>
            </p:txBody>
          </p:sp>
        </p:grp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08FDDB-8E59-5F15-29F7-8220A605F480}"/>
                </a:ext>
              </a:extLst>
            </p:cNvPr>
            <p:cNvSpPr/>
            <p:nvPr/>
          </p:nvSpPr>
          <p:spPr bwMode="auto">
            <a:xfrm>
              <a:off x="152400" y="1733550"/>
              <a:ext cx="76200" cy="152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" charset="0"/>
                <a:ea typeface="+mn-ea"/>
                <a:cs typeface="+mn-cs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0563E19-B322-ADBF-F39D-AB0A46742F3C}"/>
              </a:ext>
            </a:extLst>
          </p:cNvPr>
          <p:cNvGrpSpPr/>
          <p:nvPr/>
        </p:nvGrpSpPr>
        <p:grpSpPr>
          <a:xfrm>
            <a:off x="6099430" y="2001389"/>
            <a:ext cx="2466639" cy="4473065"/>
            <a:chOff x="6432016" y="1785041"/>
            <a:chExt cx="2466639" cy="4473065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F437574-F438-0D96-0BA7-7556E5DE34E4}"/>
                </a:ext>
              </a:extLst>
            </p:cNvPr>
            <p:cNvGrpSpPr/>
            <p:nvPr/>
          </p:nvGrpSpPr>
          <p:grpSpPr>
            <a:xfrm>
              <a:off x="6432016" y="1785041"/>
              <a:ext cx="2452809" cy="4473065"/>
              <a:chOff x="6432016" y="1785041"/>
              <a:chExt cx="2452809" cy="447306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0D3D1FE-B20A-F97E-EFC9-CC7576FB995F}"/>
                  </a:ext>
                </a:extLst>
              </p:cNvPr>
              <p:cNvGrpSpPr/>
              <p:nvPr/>
            </p:nvGrpSpPr>
            <p:grpSpPr>
              <a:xfrm>
                <a:off x="6432016" y="1785041"/>
                <a:ext cx="2452809" cy="2273867"/>
                <a:chOff x="2476199" y="1259348"/>
                <a:chExt cx="1968843" cy="1805714"/>
              </a:xfrm>
            </p:grpSpPr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EA5E6EEF-A414-CD4E-F688-CA9D540CBBF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40377"/>
                <a:stretch/>
              </p:blipFill>
              <p:spPr>
                <a:xfrm>
                  <a:off x="2513378" y="1259348"/>
                  <a:ext cx="1931664" cy="1805714"/>
                </a:xfrm>
                <a:prstGeom prst="rect">
                  <a:avLst/>
                </a:prstGeom>
              </p:spPr>
            </p:pic>
            <p:sp>
              <p:nvSpPr>
                <p:cNvPr id="8" name="Rectangle 7">
                  <a:extLst>
                    <a:ext uri="{FF2B5EF4-FFF2-40B4-BE49-F238E27FC236}">
                      <a16:creationId xmlns:a16="http://schemas.microsoft.com/office/drawing/2014/main" id="{3FA7EC2D-8EB3-BB14-91FF-48B5816C454C}"/>
                    </a:ext>
                  </a:extLst>
                </p:cNvPr>
                <p:cNvSpPr/>
                <p:nvPr/>
              </p:nvSpPr>
              <p:spPr bwMode="auto">
                <a:xfrm>
                  <a:off x="2476199" y="1272471"/>
                  <a:ext cx="143381" cy="152400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21920" tIns="60960" rIns="121920" bIns="6096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6EEB7420-C121-3E35-C228-C87847702929}"/>
                  </a:ext>
                </a:extLst>
              </p:cNvPr>
              <p:cNvGrpSpPr/>
              <p:nvPr/>
            </p:nvGrpSpPr>
            <p:grpSpPr>
              <a:xfrm>
                <a:off x="6623630" y="4085079"/>
                <a:ext cx="2115898" cy="2173027"/>
                <a:chOff x="3372625" y="3344504"/>
                <a:chExt cx="1698409" cy="1725635"/>
              </a:xfrm>
            </p:grpSpPr>
            <p:pic>
              <p:nvPicPr>
                <p:cNvPr id="27" name="圖片 3">
                  <a:extLst>
                    <a:ext uri="{FF2B5EF4-FFF2-40B4-BE49-F238E27FC236}">
                      <a16:creationId xmlns:a16="http://schemas.microsoft.com/office/drawing/2014/main" id="{F9EAF645-7A2E-1E8A-C617-2EBB33158A5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9480" b="9175"/>
                <a:stretch>
                  <a:fillRect/>
                </a:stretch>
              </p:blipFill>
              <p:spPr>
                <a:xfrm>
                  <a:off x="3372625" y="3344504"/>
                  <a:ext cx="1698409" cy="1725635"/>
                </a:xfrm>
                <a:prstGeom prst="rect">
                  <a:avLst/>
                </a:prstGeom>
              </p:spPr>
            </p:pic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2FF9CE8-92C8-B95D-E3DB-E9222F2873DF}"/>
                    </a:ext>
                  </a:extLst>
                </p:cNvPr>
                <p:cNvSpPr txBox="1"/>
                <p:nvPr/>
              </p:nvSpPr>
              <p:spPr>
                <a:xfrm>
                  <a:off x="4328954" y="4310232"/>
                  <a:ext cx="700246" cy="25391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en-US" sz="1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ptos" panose="02110004020202020204"/>
                      <a:ea typeface="+mn-ea"/>
                      <a:cs typeface="+mn-cs"/>
                    </a:rPr>
                    <a:t>ELISA</a:t>
                  </a:r>
                  <a:endPara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ptos" panose="021100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id="{31F4DD1A-7603-1259-6B2D-0748D146BB91}"/>
                    </a:ext>
                  </a:extLst>
                </p:cNvPr>
                <p:cNvSpPr/>
                <p:nvPr/>
              </p:nvSpPr>
              <p:spPr bwMode="auto">
                <a:xfrm>
                  <a:off x="3759775" y="4715740"/>
                  <a:ext cx="457200" cy="45719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21920" tIns="60960" rIns="121920" bIns="6096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id="{F0852A0B-5942-D440-DD09-A58868467255}"/>
                    </a:ext>
                  </a:extLst>
                </p:cNvPr>
                <p:cNvSpPr/>
                <p:nvPr/>
              </p:nvSpPr>
              <p:spPr bwMode="auto">
                <a:xfrm>
                  <a:off x="4469827" y="4760106"/>
                  <a:ext cx="457200" cy="131082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21920" tIns="60960" rIns="121920" bIns="6096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3A428713-9542-A127-7AB6-B5F1E0C945F5}"/>
                    </a:ext>
                  </a:extLst>
                </p:cNvPr>
                <p:cNvSpPr/>
                <p:nvPr/>
              </p:nvSpPr>
              <p:spPr bwMode="auto">
                <a:xfrm>
                  <a:off x="4499268" y="4811638"/>
                  <a:ext cx="457200" cy="131082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121920" tIns="60960" rIns="121920" bIns="6096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121917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" charset="0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A5F8DDB-3AAB-4D22-99A8-39567B80E166}"/>
                </a:ext>
              </a:extLst>
            </p:cNvPr>
            <p:cNvSpPr txBox="1"/>
            <p:nvPr/>
          </p:nvSpPr>
          <p:spPr>
            <a:xfrm>
              <a:off x="7468750" y="3094958"/>
              <a:ext cx="1429905" cy="3197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PRM assays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375D630B-FA64-C1EA-85D9-0EEB25EC1395}"/>
              </a:ext>
            </a:extLst>
          </p:cNvPr>
          <p:cNvSpPr txBox="1"/>
          <p:nvPr/>
        </p:nvSpPr>
        <p:spPr>
          <a:xfrm>
            <a:off x="106968" y="1630148"/>
            <a:ext cx="79516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19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 Identified and validated several urinary glycoproteins associated with 	aggressive PCa</a:t>
            </a:r>
          </a:p>
          <a:p>
            <a:pPr marL="681550" marR="0" lvl="0" indent="-60958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421215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2"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Developed targeted assays and validated candidates </a:t>
            </a:r>
          </a:p>
          <a:p>
            <a:pPr marL="7831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- MS-based targeted assays</a:t>
            </a:r>
          </a:p>
          <a:p>
            <a:pPr marL="842412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 - Lateral flow assays</a:t>
            </a:r>
          </a:p>
          <a:p>
            <a:pPr marL="842412" marR="0" lvl="0" indent="-38099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 - ELISA </a:t>
            </a:r>
          </a:p>
        </p:txBody>
      </p:sp>
    </p:spTree>
    <p:extLst>
      <p:ext uri="{BB962C8B-B14F-4D97-AF65-F5344CB8AC3E}">
        <p14:creationId xmlns:p14="http://schemas.microsoft.com/office/powerpoint/2010/main" val="200112303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04480-861B-45BD-7D64-5EECF0886C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3">
            <a:extLst>
              <a:ext uri="{FF2B5EF4-FFF2-40B4-BE49-F238E27FC236}">
                <a16:creationId xmlns:a16="http://schemas.microsoft.com/office/drawing/2014/main" id="{C40B06C8-DD47-A664-27CA-3A5E360F8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8440" y="181046"/>
            <a:ext cx="12410440" cy="1143000"/>
          </a:xfrm>
        </p:spPr>
        <p:txBody>
          <a:bodyPr>
            <a:noAutofit/>
          </a:bodyPr>
          <a:lstStyle/>
          <a:p>
            <a:r>
              <a:rPr lang="en-US" alt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BDL: Ongoing Project </a:t>
            </a:r>
            <a:br>
              <a:rPr lang="en-US" alt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Blood Proteomics by Automated Nanoparticles and Mass Spectrometry</a:t>
            </a:r>
            <a:br>
              <a:rPr lang="en-US" altLang="zh-CN" sz="2400" dirty="0"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</a:br>
            <a:endParaRPr lang="en-US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4BC3D9-07A2-667C-A3F3-5CD6FD6FF97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06400" y="1460642"/>
            <a:ext cx="5486400" cy="249399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35F687-8B66-AD4D-F954-40130A228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903" y="1890530"/>
            <a:ext cx="5154441" cy="35155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0E3BFB-2891-E474-2745-1155D0F7445E}"/>
              </a:ext>
            </a:extLst>
          </p:cNvPr>
          <p:cNvSpPr txBox="1"/>
          <p:nvPr/>
        </p:nvSpPr>
        <p:spPr>
          <a:xfrm>
            <a:off x="406400" y="4091234"/>
            <a:ext cx="62042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Sample cohorts under 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BF885A-8F0A-7F47-700D-DA47E263C08D}"/>
              </a:ext>
            </a:extLst>
          </p:cNvPr>
          <p:cNvSpPr txBox="1"/>
          <p:nvPr/>
        </p:nvSpPr>
        <p:spPr>
          <a:xfrm>
            <a:off x="250699" y="4587162"/>
            <a:ext cx="62042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EDRN Reference set</a:t>
            </a:r>
          </a:p>
          <a:p>
            <a:pPr marL="912261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598 total plasma: 255 malignancy present</a:t>
            </a:r>
          </a:p>
          <a:p>
            <a:pPr marL="457189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JHU AS cohort</a:t>
            </a:r>
          </a:p>
          <a:p>
            <a:pPr marL="912261" marR="0" lvl="0" indent="-457189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>
                <a:tab pos="912261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400 total blood specimens </a:t>
            </a:r>
          </a:p>
          <a:p>
            <a:pPr marL="1447764" marR="0" lvl="0" indent="-60958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912261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150 x2 stayed as non-aggressive prostate cancer with two time points</a:t>
            </a:r>
          </a:p>
          <a:p>
            <a:pPr marL="1447764" marR="0" lvl="0" indent="-60958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>
                <a:tab pos="912261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54B8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50 x 2 upgraded tested in two time points</a:t>
            </a:r>
          </a:p>
        </p:txBody>
      </p:sp>
    </p:spTree>
    <p:extLst>
      <p:ext uri="{BB962C8B-B14F-4D97-AF65-F5344CB8AC3E}">
        <p14:creationId xmlns:p14="http://schemas.microsoft.com/office/powerpoint/2010/main" val="170711376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C7A80-028A-8D66-0B6A-9999B5F1C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8169" y="827105"/>
            <a:ext cx="12192000" cy="1325563"/>
          </a:xfrm>
        </p:spPr>
        <p:txBody>
          <a:bodyPr>
            <a:noAutofit/>
          </a:bodyPr>
          <a:lstStyle/>
          <a:p>
            <a:r>
              <a:rPr lang="en-US" sz="3200" dirty="0"/>
              <a:t>IVDMIA of multiplexed protein markers for detection of high-grade PCa: comparison to newly FDA approved </a:t>
            </a:r>
            <a:r>
              <a:rPr lang="en-US" sz="3200" dirty="0" err="1"/>
              <a:t>isoPSA</a:t>
            </a:r>
            <a:r>
              <a:rPr lang="en-US" sz="3200" dirty="0"/>
              <a:t> test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C5D168-307D-0993-BCA4-24DE685C0927}"/>
              </a:ext>
            </a:extLst>
          </p:cNvPr>
          <p:cNvSpPr txBox="1"/>
          <p:nvPr/>
        </p:nvSpPr>
        <p:spPr>
          <a:xfrm>
            <a:off x="1529419" y="4269097"/>
            <a:ext cx="37544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Differentiating ≥GG2 from GG1/GG0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AB69D4-CB8D-BDF6-88D1-8CC1DB0EC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02262" y="2005372"/>
            <a:ext cx="3936426" cy="31079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6E316D-A50A-14B8-8985-B73DD1F9B917}"/>
              </a:ext>
            </a:extLst>
          </p:cNvPr>
          <p:cNvSpPr txBox="1"/>
          <p:nvPr/>
        </p:nvSpPr>
        <p:spPr>
          <a:xfrm>
            <a:off x="6646607" y="5113363"/>
            <a:ext cx="47157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Using our test data to simulate subgroup prevalence 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isoPSA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PMA study, the IVDMIA would have improved NPV (95.7% vs 87.8%) at the same rule-out rate as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isoPSA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or at the same NPV with 44.7% rule-out compared to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isoPSA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18.7%.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55A7714D-84A0-6FA8-FDBE-5CB18B633E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5256" y="1948607"/>
            <a:ext cx="4973582" cy="232049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4BF7175-F21D-BFCF-C787-146BF4180CCA}"/>
              </a:ext>
            </a:extLst>
          </p:cNvPr>
          <p:cNvSpPr txBox="1"/>
          <p:nvPr/>
        </p:nvSpPr>
        <p:spPr>
          <a:xfrm>
            <a:off x="1985017" y="6371869"/>
            <a:ext cx="2405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Comparison to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isoPSA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90B478-1A44-CE9B-D481-B81CD71590FE}"/>
              </a:ext>
            </a:extLst>
          </p:cNvPr>
          <p:cNvSpPr txBox="1">
            <a:spLocks/>
          </p:cNvSpPr>
          <p:nvPr/>
        </p:nvSpPr>
        <p:spPr>
          <a:xfrm>
            <a:off x="929195" y="-85435"/>
            <a:ext cx="10177272" cy="10598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BC0E3D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BC0E3D"/>
                </a:solidFill>
                <a:effectLst/>
                <a:uLnTx/>
                <a:uFillTx/>
                <a:latin typeface="Aptos" panose="02110004020202020204"/>
                <a:ea typeface="+mj-ea"/>
                <a:cs typeface="+mj-cs"/>
              </a:rPr>
              <a:t>BRL: Translating discoveries to LDT/IVD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2010478A-C853-CFFE-B5F0-BACB994C0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9658" y="4809373"/>
            <a:ext cx="4715737" cy="1576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947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06964-6756-37B6-AF71-9EB68A577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Prediction of pathologic upgrading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42998A0-A29A-42D0-053E-9D4974E05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7898" y="1115054"/>
            <a:ext cx="3575867" cy="205149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8707033-0D4A-ED5A-4FD8-A3C155C2EA6F}"/>
              </a:ext>
            </a:extLst>
          </p:cNvPr>
          <p:cNvSpPr txBox="1"/>
          <p:nvPr/>
        </p:nvSpPr>
        <p:spPr>
          <a:xfrm>
            <a:off x="8711068" y="5498734"/>
            <a:ext cx="2991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Sensitivity at 90% specificity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BF0567D-C2DA-700B-C1B2-A0EFDACAE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67427" y="3297952"/>
            <a:ext cx="4144265" cy="332056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FBE8EBE-FE18-9F64-B167-966F98A109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8457" y="1497699"/>
            <a:ext cx="4755645" cy="386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4182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7BF7B-EBB4-CEB6-E13B-C353BD2E5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Translation to clinical test and 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7ECD48-31D9-B694-56B0-492D8AF53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Licensed to </a:t>
            </a:r>
            <a:r>
              <a:rPr lang="en-US" dirty="0" err="1"/>
              <a:t>Alluz</a:t>
            </a:r>
            <a:r>
              <a:rPr lang="en-US" dirty="0"/>
              <a:t> Dx.</a:t>
            </a:r>
          </a:p>
          <a:p>
            <a:r>
              <a:rPr lang="en-US" dirty="0"/>
              <a:t>Working to better define intended clinical use.</a:t>
            </a:r>
          </a:p>
          <a:p>
            <a:r>
              <a:rPr lang="en-US" dirty="0"/>
              <a:t>Further evaluation with EDRN ref sets and other high-quality clinical sets to generate clinical evidence to support commercialization.</a:t>
            </a:r>
          </a:p>
          <a:p>
            <a:r>
              <a:rPr lang="en-US" dirty="0"/>
              <a:t>Objective is to develop into LDT first and work with IVD/Ref labs for further platform specific assay analytical development and eventual pivotal clinical study.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2844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0331F-4F50-1647-2C54-8C7FBDAEA9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2167" y="1876004"/>
            <a:ext cx="9144000" cy="1061460"/>
          </a:xfrm>
        </p:spPr>
        <p:txBody>
          <a:bodyPr>
            <a:normAutofit/>
          </a:bodyPr>
          <a:lstStyle/>
          <a:p>
            <a:r>
              <a:rPr lang="en-US" sz="4800" b="1" dirty="0"/>
              <a:t>Virginia UCLA Toronto* BCC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AD3459-F070-3891-DF6D-0439F6929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5709" y="3334978"/>
            <a:ext cx="4901682" cy="1315133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Paul P. Boutros, PhD</a:t>
            </a:r>
          </a:p>
          <a:p>
            <a:r>
              <a:rPr lang="en-US" b="1" dirty="0"/>
              <a:t>Thomas </a:t>
            </a:r>
            <a:r>
              <a:rPr lang="en-US" b="1" dirty="0" err="1"/>
              <a:t>Kislinger</a:t>
            </a:r>
            <a:r>
              <a:rPr lang="en-US" b="1" dirty="0"/>
              <a:t>*</a:t>
            </a:r>
          </a:p>
          <a:p>
            <a:r>
              <a:rPr lang="en-US" b="1" dirty="0"/>
              <a:t>John Semmes, PhD</a:t>
            </a:r>
          </a:p>
          <a:p>
            <a:r>
              <a:rPr lang="en-US" b="1" dirty="0"/>
              <a:t>MPI</a:t>
            </a:r>
          </a:p>
        </p:txBody>
      </p:sp>
      <p:pic>
        <p:nvPicPr>
          <p:cNvPr id="19" name="Picture 18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D337AAAC-C22B-0E52-AD1C-3B0F0F179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526" y="69832"/>
            <a:ext cx="5792773" cy="1227465"/>
          </a:xfrm>
          <a:prstGeom prst="rect">
            <a:avLst/>
          </a:prstGeom>
        </p:spPr>
      </p:pic>
      <p:pic>
        <p:nvPicPr>
          <p:cNvPr id="22" name="Picture 4" descr="UCLA Health DGSOM Logo - Brand Identity ...">
            <a:extLst>
              <a:ext uri="{FF2B5EF4-FFF2-40B4-BE49-F238E27FC236}">
                <a16:creationId xmlns:a16="http://schemas.microsoft.com/office/drawing/2014/main" id="{F33892C1-2260-1784-4238-1A2438A6D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5" t="41602" r="6424" b="33658"/>
          <a:stretch>
            <a:fillRect/>
          </a:stretch>
        </p:blipFill>
        <p:spPr bwMode="auto">
          <a:xfrm>
            <a:off x="330590" y="537397"/>
            <a:ext cx="4589400" cy="7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992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C9ECB-2240-CCD6-0D37-E5252501A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348" y="18255"/>
            <a:ext cx="10515600" cy="1325563"/>
          </a:xfrm>
        </p:spPr>
        <p:txBody>
          <a:bodyPr/>
          <a:lstStyle/>
          <a:p>
            <a:r>
              <a:rPr lang="en-US" dirty="0"/>
              <a:t>Accomplishments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AAD7E-3F97-9709-D650-3B4B41D2F2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347" y="1245704"/>
            <a:ext cx="11420061" cy="53141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1" i="1" dirty="0"/>
              <a:t>Identification of Urine Peptides as Candidate Biomarkers to Discriminate between Low- and High Risk</a:t>
            </a:r>
            <a:r>
              <a:rPr lang="en-US" sz="1800" b="1" dirty="0"/>
              <a:t> </a:t>
            </a:r>
            <a:r>
              <a:rPr lang="en-US" sz="1800" b="1" i="1" dirty="0"/>
              <a:t>Disease.</a:t>
            </a:r>
            <a:endParaRPr lang="en-US" sz="1800" b="1" dirty="0"/>
          </a:p>
          <a:p>
            <a:r>
              <a:rPr lang="en-US" sz="1800" i="1" dirty="0"/>
              <a:t>Our BCC team has completed biomarker discovery efforts toward early detection of significant prostate cancer through the application of mass spectrometry. Our data derives from the in-depth proteomic profiling of 929 patients, representing several risk stratification strategies</a:t>
            </a:r>
            <a:r>
              <a:rPr lang="en-US" sz="1800" dirty="0"/>
              <a:t> </a:t>
            </a:r>
            <a:r>
              <a:rPr lang="en-US" sz="1800" i="1" dirty="0"/>
              <a:t>including ISUP grade group, and clinical/pathological upgrading. </a:t>
            </a:r>
            <a:r>
              <a:rPr lang="en-US" sz="1800" b="1" i="1" dirty="0"/>
              <a:t>Nature Comm. 2024,Nature Review Urology 2021, Nature Comm. 2016.</a:t>
            </a:r>
            <a:endParaRPr lang="en-US" sz="1800" dirty="0"/>
          </a:p>
          <a:p>
            <a:pPr marL="0" indent="0">
              <a:buNone/>
            </a:pPr>
            <a:r>
              <a:rPr lang="en-US" sz="1800" b="1" i="1" dirty="0"/>
              <a:t>Development of PRM-MS CLIA-Compliant Assays for Detection of High-Risk Disease.</a:t>
            </a:r>
          </a:p>
          <a:p>
            <a:r>
              <a:rPr lang="en-US" sz="1800" i="1" dirty="0"/>
              <a:t>From the above discovery efforts we have selected 132 peptides associated with 76 proteins to build PRM-MS assays under CLIA compliant process. This assay development is underway in our BRL team. This project is a collaboration with Emory CVC and Fred Hutch/WU BRL.</a:t>
            </a:r>
          </a:p>
          <a:p>
            <a:pPr marL="0" indent="0">
              <a:buNone/>
            </a:pPr>
            <a:r>
              <a:rPr lang="en-US" sz="1800" b="1" i="1" dirty="0"/>
              <a:t>Development of Crowd-sourced Benchmarking for Optimization of Algorithm Performance.</a:t>
            </a:r>
          </a:p>
          <a:p>
            <a:r>
              <a:rPr lang="en-US" sz="1800" i="1" dirty="0"/>
              <a:t>In the context of bringing biomarkers to the clinic, it is critical to integrate performance benchmarking into this workflow. </a:t>
            </a:r>
            <a:r>
              <a:rPr lang="en-US" sz="1800" b="1" i="1" dirty="0"/>
              <a:t>Nature Biotechnology 2025b.</a:t>
            </a:r>
          </a:p>
          <a:p>
            <a:pPr marL="0" indent="0">
              <a:buNone/>
            </a:pPr>
            <a:r>
              <a:rPr lang="en-US" sz="1800" b="1" i="1" dirty="0">
                <a:highlight>
                  <a:srgbClr val="FFFF00"/>
                </a:highlight>
              </a:rPr>
              <a:t>Development of Novel Approaches to Identify Previously Inaccessible Proteome.</a:t>
            </a:r>
          </a:p>
          <a:p>
            <a:r>
              <a:rPr lang="en-US" sz="1800" i="1" dirty="0"/>
              <a:t>We developed </a:t>
            </a:r>
            <a:r>
              <a:rPr lang="en-US" sz="1800" b="1" i="1" dirty="0" err="1"/>
              <a:t>moPepGen</a:t>
            </a:r>
            <a:r>
              <a:rPr lang="en-US" sz="1800" i="1" dirty="0"/>
              <a:t> as novel computational tool that combines proteogenomic data to identify unobservable noncanonical peptides arising from genomic variants, noncoding open reading frames, RNA fusions and RNA circularization (i.e., so called </a:t>
            </a:r>
            <a:r>
              <a:rPr lang="en-US" sz="1800" i="1" dirty="0" err="1"/>
              <a:t>peptidoforms</a:t>
            </a:r>
            <a:r>
              <a:rPr lang="en-US" sz="1800" i="1" dirty="0"/>
              <a:t>).</a:t>
            </a:r>
            <a:r>
              <a:rPr lang="en-US" sz="1800" b="1" i="1" dirty="0"/>
              <a:t>Nature Biotechnology 2025a</a:t>
            </a:r>
          </a:p>
          <a:p>
            <a:endParaRPr lang="en-US" sz="1800" i="1" dirty="0"/>
          </a:p>
          <a:p>
            <a:pPr lvl="0"/>
            <a:endParaRPr lang="en-US" sz="900" dirty="0"/>
          </a:p>
          <a:p>
            <a:pPr lvl="0"/>
            <a:endParaRPr lang="en-US" sz="900" dirty="0"/>
          </a:p>
          <a:p>
            <a:pPr lvl="0"/>
            <a:endParaRPr lang="en-US" sz="900" dirty="0"/>
          </a:p>
          <a:p>
            <a:pPr lvl="0"/>
            <a:endParaRPr lang="en-US" sz="900" dirty="0"/>
          </a:p>
          <a:p>
            <a:pPr marL="0" lvl="0" indent="0">
              <a:buNone/>
            </a:pPr>
            <a:endParaRPr lang="en-US" sz="900" dirty="0"/>
          </a:p>
          <a:p>
            <a:pPr lvl="1"/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91291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1489</Words>
  <Application>Microsoft Macintosh PowerPoint</Application>
  <PresentationFormat>Widescreen</PresentationFormat>
  <Paragraphs>244</Paragraphs>
  <Slides>22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Times</vt:lpstr>
      <vt:lpstr>Wingdings</vt:lpstr>
      <vt:lpstr>Office Theme</vt:lpstr>
      <vt:lpstr>1_Office Theme</vt:lpstr>
      <vt:lpstr>Prostate/GU Collaborative Group</vt:lpstr>
      <vt:lpstr>BCC for Prostate Cancer:  Discovery and Translation of Biomarkers for Clinical Unmet Needs</vt:lpstr>
      <vt:lpstr>BDL: Recent Accomplishments Assay development and clinical performance</vt:lpstr>
      <vt:lpstr>BDL: Ongoing Project  Blood Proteomics by Automated Nanoparticles and Mass Spectrometry </vt:lpstr>
      <vt:lpstr>IVDMIA of multiplexed protein markers for detection of high-grade PCa: comparison to newly FDA approved isoPSA test</vt:lpstr>
      <vt:lpstr>Prediction of pathologic upgrading</vt:lpstr>
      <vt:lpstr>Translation to clinical test and next steps</vt:lpstr>
      <vt:lpstr>Virginia UCLA Toronto* BCC</vt:lpstr>
      <vt:lpstr>Accomplishments </vt:lpstr>
      <vt:lpstr>Highlighted Accomplishment: moPepGen Resource for Identification of Unobservable Non-canonical Peptidoforms</vt:lpstr>
      <vt:lpstr>Ongoing High-Value Projects Advancing Phase 3 Validation</vt:lpstr>
      <vt:lpstr>Ongoing High-Value Projects Advancing Phase 3 Validation: Building CLIA-Compliant Assays for Detection in Urine</vt:lpstr>
      <vt:lpstr>Michigan-Vanderbilt (VUMC) BCC</vt:lpstr>
      <vt:lpstr>Major Accomplishments  </vt:lpstr>
      <vt:lpstr>Major Accomplishments  </vt:lpstr>
      <vt:lpstr>Ongoing high-value projects </vt:lpstr>
      <vt:lpstr>Ongoing high-value projects </vt:lpstr>
      <vt:lpstr>Emory, UAB &amp; UTSW Prostate Cancer CVC Collaborations </vt:lpstr>
      <vt:lpstr>PMRI: PHASE 2</vt:lpstr>
      <vt:lpstr>PMRI: PHASE 2</vt:lpstr>
      <vt:lpstr>GU Vision &amp; Strategic Direction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Jeff Tosoian</dc:creator>
  <cp:lastModifiedBy>Jeff Tosoian</cp:lastModifiedBy>
  <cp:revision>6</cp:revision>
  <dcterms:created xsi:type="dcterms:W3CDTF">2026-02-20T13:49:44Z</dcterms:created>
  <dcterms:modified xsi:type="dcterms:W3CDTF">2026-03-05T15:33:28Z</dcterms:modified>
</cp:coreProperties>
</file>