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1"/>
  </p:sldMasterIdLst>
  <p:sldIdLst>
    <p:sldId id="256" r:id="rId2"/>
    <p:sldId id="257" r:id="rId3"/>
    <p:sldId id="262" r:id="rId4"/>
    <p:sldId id="263" r:id="rId5"/>
    <p:sldId id="264" r:id="rId6"/>
    <p:sldId id="265" r:id="rId7"/>
    <p:sldId id="259" r:id="rId8"/>
    <p:sldId id="261"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p:scale>
          <a:sx n="135" d="100"/>
          <a:sy n="135" d="100"/>
        </p:scale>
        <p:origin x="216" y="-4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3/4/26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546906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3/4/26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899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3/4/26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8090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3/4/26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70684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3/4/26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09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3/4/26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918124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3/4/26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49005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3/4/26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989100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3/4/26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092830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3/4/26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86817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3/4/26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76468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3/4/26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803774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0A362F-FE0E-E6BD-2D51-3F3179150CF3}"/>
              </a:ext>
            </a:extLst>
          </p:cNvPr>
          <p:cNvPicPr>
            <a:picLocks noChangeAspect="1"/>
          </p:cNvPicPr>
          <p:nvPr/>
        </p:nvPicPr>
        <p:blipFill>
          <a:blip r:embed="rId2">
            <a:alphaModFix amt="40000"/>
          </a:blip>
          <a:srcRect t="9881" r="7578" b="6607"/>
          <a:stretch>
            <a:fillRect/>
          </a:stretch>
        </p:blipFill>
        <p:spPr>
          <a:xfrm>
            <a:off x="20" y="152"/>
            <a:ext cx="12191980" cy="6857848"/>
          </a:xfrm>
          <a:prstGeom prst="rect">
            <a:avLst/>
          </a:prstGeom>
        </p:spPr>
      </p:pic>
      <p:sp>
        <p:nvSpPr>
          <p:cNvPr id="2" name="Title 1">
            <a:extLst>
              <a:ext uri="{FF2B5EF4-FFF2-40B4-BE49-F238E27FC236}">
                <a16:creationId xmlns:a16="http://schemas.microsoft.com/office/drawing/2014/main" id="{A15D6B78-9A18-2B65-1E61-18BE888084BA}"/>
              </a:ext>
            </a:extLst>
          </p:cNvPr>
          <p:cNvSpPr>
            <a:spLocks noGrp="1"/>
          </p:cNvSpPr>
          <p:nvPr>
            <p:ph type="ctrTitle"/>
          </p:nvPr>
        </p:nvSpPr>
        <p:spPr>
          <a:xfrm>
            <a:off x="640080" y="985233"/>
            <a:ext cx="5758628" cy="3355853"/>
          </a:xfrm>
        </p:spPr>
        <p:txBody>
          <a:bodyPr anchor="t">
            <a:normAutofit fontScale="90000"/>
          </a:bodyPr>
          <a:lstStyle/>
          <a:p>
            <a:r>
              <a:rPr lang="en-US" sz="6000" dirty="0">
                <a:solidFill>
                  <a:srgbClr val="FFFFFF"/>
                </a:solidFill>
              </a:rPr>
              <a:t>EDRN Lung / H&amp;N </a:t>
            </a:r>
            <a:r>
              <a:rPr lang="en-US" sz="6000" dirty="0" err="1">
                <a:solidFill>
                  <a:srgbClr val="FFFFFF"/>
                </a:solidFill>
              </a:rPr>
              <a:t>collaboative</a:t>
            </a:r>
            <a:r>
              <a:rPr lang="en-US" sz="6000" dirty="0">
                <a:solidFill>
                  <a:srgbClr val="FFFFFF"/>
                </a:solidFill>
              </a:rPr>
              <a:t> group update</a:t>
            </a:r>
          </a:p>
        </p:txBody>
      </p:sp>
      <p:sp>
        <p:nvSpPr>
          <p:cNvPr id="3" name="Subtitle 2">
            <a:extLst>
              <a:ext uri="{FF2B5EF4-FFF2-40B4-BE49-F238E27FC236}">
                <a16:creationId xmlns:a16="http://schemas.microsoft.com/office/drawing/2014/main" id="{D82C334F-7FA8-8EAA-322C-70288E72B1B4}"/>
              </a:ext>
            </a:extLst>
          </p:cNvPr>
          <p:cNvSpPr>
            <a:spLocks noGrp="1"/>
          </p:cNvSpPr>
          <p:nvPr>
            <p:ph type="subTitle" idx="1"/>
          </p:nvPr>
        </p:nvSpPr>
        <p:spPr>
          <a:xfrm>
            <a:off x="640079" y="5251621"/>
            <a:ext cx="5352947" cy="1104721"/>
          </a:xfrm>
        </p:spPr>
        <p:txBody>
          <a:bodyPr anchor="t">
            <a:normAutofit fontScale="85000" lnSpcReduction="20000"/>
          </a:bodyPr>
          <a:lstStyle/>
          <a:p>
            <a:r>
              <a:rPr lang="en-US" dirty="0">
                <a:solidFill>
                  <a:srgbClr val="FFFFFF"/>
                </a:solidFill>
              </a:rPr>
              <a:t>March 5</a:t>
            </a:r>
            <a:r>
              <a:rPr lang="en-US" baseline="30000" dirty="0">
                <a:solidFill>
                  <a:srgbClr val="FFFFFF"/>
                </a:solidFill>
              </a:rPr>
              <a:t>th</a:t>
            </a:r>
            <a:r>
              <a:rPr lang="en-US" dirty="0">
                <a:solidFill>
                  <a:srgbClr val="FFFFFF"/>
                </a:solidFill>
              </a:rPr>
              <a:t> 2026</a:t>
            </a:r>
          </a:p>
          <a:p>
            <a:r>
              <a:rPr lang="en-US" dirty="0">
                <a:solidFill>
                  <a:srgbClr val="FFFFFF"/>
                </a:solidFill>
              </a:rPr>
              <a:t>45</a:t>
            </a:r>
            <a:r>
              <a:rPr lang="en-US" baseline="30000" dirty="0">
                <a:solidFill>
                  <a:srgbClr val="FFFFFF"/>
                </a:solidFill>
              </a:rPr>
              <a:t>th</a:t>
            </a:r>
            <a:r>
              <a:rPr lang="en-US" dirty="0">
                <a:solidFill>
                  <a:srgbClr val="FFFFFF"/>
                </a:solidFill>
              </a:rPr>
              <a:t> EDRN steering committee</a:t>
            </a:r>
          </a:p>
          <a:p>
            <a:r>
              <a:rPr lang="en-US" dirty="0">
                <a:solidFill>
                  <a:srgbClr val="FFFFFF"/>
                </a:solidFill>
              </a:rPr>
              <a:t>Houston, TX</a:t>
            </a:r>
          </a:p>
        </p:txBody>
      </p:sp>
    </p:spTree>
    <p:extLst>
      <p:ext uri="{BB962C8B-B14F-4D97-AF65-F5344CB8AC3E}">
        <p14:creationId xmlns:p14="http://schemas.microsoft.com/office/powerpoint/2010/main" val="2951211939"/>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5B0CA-48D5-071A-BDD6-3EF5FC1445A1}"/>
              </a:ext>
            </a:extLst>
          </p:cNvPr>
          <p:cNvSpPr>
            <a:spLocks noGrp="1"/>
          </p:cNvSpPr>
          <p:nvPr>
            <p:ph type="title"/>
          </p:nvPr>
        </p:nvSpPr>
        <p:spPr/>
        <p:txBody>
          <a:bodyPr/>
          <a:lstStyle/>
          <a:p>
            <a:r>
              <a:rPr lang="en-US" dirty="0"/>
              <a:t>Recent &amp; Upcoming deliverables</a:t>
            </a:r>
          </a:p>
        </p:txBody>
      </p:sp>
      <p:sp>
        <p:nvSpPr>
          <p:cNvPr id="3" name="Content Placeholder 2">
            <a:extLst>
              <a:ext uri="{FF2B5EF4-FFF2-40B4-BE49-F238E27FC236}">
                <a16:creationId xmlns:a16="http://schemas.microsoft.com/office/drawing/2014/main" id="{1BF81467-7026-6E1A-09B6-11AB97BAB730}"/>
              </a:ext>
            </a:extLst>
          </p:cNvPr>
          <p:cNvSpPr>
            <a:spLocks noGrp="1"/>
          </p:cNvSpPr>
          <p:nvPr>
            <p:ph idx="1"/>
          </p:nvPr>
        </p:nvSpPr>
        <p:spPr/>
        <p:txBody>
          <a:bodyPr>
            <a:normAutofit fontScale="92500" lnSpcReduction="20000"/>
          </a:bodyPr>
          <a:lstStyle/>
          <a:p>
            <a:r>
              <a:rPr lang="en-US" dirty="0"/>
              <a:t>ASU Head &amp; Neck CVC</a:t>
            </a:r>
          </a:p>
          <a:p>
            <a:pPr lvl="1"/>
            <a:r>
              <a:rPr lang="en-US" dirty="0"/>
              <a:t>Completed development of lateral-flow assay for anti-HPV-16 antibody testing, screening of 4000 individuals.  At home sample collection protocol development and testing.</a:t>
            </a:r>
          </a:p>
          <a:p>
            <a:pPr lvl="1"/>
            <a:r>
              <a:rPr lang="en-US" b="1" dirty="0">
                <a:solidFill>
                  <a:srgbClr val="FF0000"/>
                </a:solidFill>
              </a:rPr>
              <a:t>NEXT:  </a:t>
            </a:r>
            <a:r>
              <a:rPr lang="en-US" dirty="0"/>
              <a:t>Launching Southwest Screening Study.  2500 participant population study with in-depth clinical screening in individuals </a:t>
            </a:r>
            <a:r>
              <a:rPr lang="en-US" dirty="0" err="1"/>
              <a:t>postivie</a:t>
            </a:r>
            <a:r>
              <a:rPr lang="en-US" dirty="0"/>
              <a:t> for HPV-16 Ab or DNA .</a:t>
            </a:r>
          </a:p>
          <a:p>
            <a:r>
              <a:rPr lang="en-US" dirty="0"/>
              <a:t>Moffitt Radiology CVC</a:t>
            </a:r>
          </a:p>
          <a:p>
            <a:pPr lvl="1"/>
            <a:r>
              <a:rPr lang="en-US" dirty="0"/>
              <a:t>New deep learning models for lung cancer risk assessment that incorporate longitudinal imaging outperform models like Sybil</a:t>
            </a:r>
          </a:p>
          <a:p>
            <a:pPr lvl="1"/>
            <a:r>
              <a:rPr lang="en-US" dirty="0"/>
              <a:t>New deep learning models of tumor recurrence that segment nodules into a mixture of habitats outperform and combine with more homogenous intratumor models</a:t>
            </a:r>
          </a:p>
          <a:p>
            <a:pPr lvl="1"/>
            <a:r>
              <a:rPr lang="en-US" b="1" dirty="0">
                <a:solidFill>
                  <a:srgbClr val="FF0000"/>
                </a:solidFill>
              </a:rPr>
              <a:t>NEXT:  </a:t>
            </a:r>
            <a:r>
              <a:rPr lang="en-US" dirty="0"/>
              <a:t>Validation and implementing federated approaches to model development and testing</a:t>
            </a:r>
          </a:p>
          <a:p>
            <a:pPr lvl="1"/>
            <a:endParaRPr lang="en-US" dirty="0"/>
          </a:p>
          <a:p>
            <a:pPr lvl="1"/>
            <a:endParaRPr lang="en-US" dirty="0"/>
          </a:p>
        </p:txBody>
      </p:sp>
    </p:spTree>
    <p:extLst>
      <p:ext uri="{BB962C8B-B14F-4D97-AF65-F5344CB8AC3E}">
        <p14:creationId xmlns:p14="http://schemas.microsoft.com/office/powerpoint/2010/main" val="2633385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B34BA-243C-6FD7-8A20-E7D5EE0D62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EC2D64-1190-25F8-7CB8-87BCC2C23FF1}"/>
              </a:ext>
            </a:extLst>
          </p:cNvPr>
          <p:cNvSpPr>
            <a:spLocks noGrp="1"/>
          </p:cNvSpPr>
          <p:nvPr>
            <p:ph type="title"/>
          </p:nvPr>
        </p:nvSpPr>
        <p:spPr/>
        <p:txBody>
          <a:bodyPr/>
          <a:lstStyle/>
          <a:p>
            <a:r>
              <a:rPr lang="en-US" dirty="0"/>
              <a:t>Recent &amp; Upcoming deliverables</a:t>
            </a:r>
          </a:p>
        </p:txBody>
      </p:sp>
      <p:sp>
        <p:nvSpPr>
          <p:cNvPr id="3" name="Content Placeholder 2">
            <a:extLst>
              <a:ext uri="{FF2B5EF4-FFF2-40B4-BE49-F238E27FC236}">
                <a16:creationId xmlns:a16="http://schemas.microsoft.com/office/drawing/2014/main" id="{5ADC52C2-AE3C-C3AB-AAEB-CC57C736ED7B}"/>
              </a:ext>
            </a:extLst>
          </p:cNvPr>
          <p:cNvSpPr>
            <a:spLocks noGrp="1"/>
          </p:cNvSpPr>
          <p:nvPr>
            <p:ph idx="1"/>
          </p:nvPr>
        </p:nvSpPr>
        <p:spPr/>
        <p:txBody>
          <a:bodyPr>
            <a:normAutofit fontScale="92500" lnSpcReduction="20000"/>
          </a:bodyPr>
          <a:lstStyle/>
          <a:p>
            <a:r>
              <a:rPr lang="en-US" dirty="0"/>
              <a:t>BU-UCLA Lung Cancer BCC</a:t>
            </a:r>
          </a:p>
          <a:p>
            <a:pPr lvl="1"/>
            <a:r>
              <a:rPr lang="en-US" dirty="0"/>
              <a:t>Veracyte completed enrollment of 2400-person clinical utility trial for Percepta Nasal Swab (PNS).  Patients will be followed for 2-years to determine change in patient outcome</a:t>
            </a:r>
          </a:p>
          <a:p>
            <a:pPr lvl="1"/>
            <a:r>
              <a:rPr lang="en-US" b="1" dirty="0">
                <a:solidFill>
                  <a:srgbClr val="FF0000"/>
                </a:solidFill>
              </a:rPr>
              <a:t>NEXT:  </a:t>
            </a:r>
            <a:r>
              <a:rPr lang="en-US" dirty="0"/>
              <a:t>Develop and test deep learning models combining CT imaging and nasal gene expression to potentially augment PNS</a:t>
            </a:r>
          </a:p>
          <a:p>
            <a:r>
              <a:rPr lang="en-US" dirty="0"/>
              <a:t>NYU Lung Cancer BCC</a:t>
            </a:r>
          </a:p>
          <a:p>
            <a:pPr lvl="1"/>
            <a:r>
              <a:rPr lang="en-US" dirty="0"/>
              <a:t>Completed blood multi-</a:t>
            </a:r>
            <a:r>
              <a:rPr lang="en-US" dirty="0" err="1"/>
              <a:t>omic</a:t>
            </a:r>
            <a:r>
              <a:rPr lang="en-US" dirty="0"/>
              <a:t> data generation for diagnostic biomarker development focusing on metagenome, metabolome and extracellular vesicles</a:t>
            </a:r>
          </a:p>
          <a:p>
            <a:pPr lvl="1"/>
            <a:r>
              <a:rPr lang="en-US" dirty="0"/>
              <a:t>Completed tissue multi-</a:t>
            </a:r>
            <a:r>
              <a:rPr lang="en-US" dirty="0" err="1"/>
              <a:t>omic</a:t>
            </a:r>
            <a:r>
              <a:rPr lang="en-US" dirty="0"/>
              <a:t> data generation for prognostic biomarker development focusing on metagenome, metabolome, and host transcriptome</a:t>
            </a:r>
          </a:p>
          <a:p>
            <a:pPr lvl="1"/>
            <a:r>
              <a:rPr lang="en-US" b="1" dirty="0">
                <a:solidFill>
                  <a:srgbClr val="FF0000"/>
                </a:solidFill>
              </a:rPr>
              <a:t>NEXT:  </a:t>
            </a:r>
            <a:r>
              <a:rPr lang="en-US" dirty="0"/>
              <a:t>Work on orthogonal targeted approaches and spatial approaches</a:t>
            </a:r>
          </a:p>
          <a:p>
            <a:pPr lvl="1"/>
            <a:endParaRPr lang="en-US" dirty="0"/>
          </a:p>
          <a:p>
            <a:pPr lvl="1"/>
            <a:endParaRPr lang="en-US" dirty="0"/>
          </a:p>
        </p:txBody>
      </p:sp>
    </p:spTree>
    <p:extLst>
      <p:ext uri="{BB962C8B-B14F-4D97-AF65-F5344CB8AC3E}">
        <p14:creationId xmlns:p14="http://schemas.microsoft.com/office/powerpoint/2010/main" val="3036501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30CC1-3946-63AA-E3C9-C1168DC40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4084F4-6B4A-BC34-E8E5-2B9B7702D108}"/>
              </a:ext>
            </a:extLst>
          </p:cNvPr>
          <p:cNvSpPr>
            <a:spLocks noGrp="1"/>
          </p:cNvSpPr>
          <p:nvPr>
            <p:ph type="title"/>
          </p:nvPr>
        </p:nvSpPr>
        <p:spPr/>
        <p:txBody>
          <a:bodyPr/>
          <a:lstStyle/>
          <a:p>
            <a:r>
              <a:rPr lang="en-US" dirty="0"/>
              <a:t>Recent &amp; Upcoming deliverables</a:t>
            </a:r>
          </a:p>
        </p:txBody>
      </p:sp>
      <p:sp>
        <p:nvSpPr>
          <p:cNvPr id="3" name="Content Placeholder 2">
            <a:extLst>
              <a:ext uri="{FF2B5EF4-FFF2-40B4-BE49-F238E27FC236}">
                <a16:creationId xmlns:a16="http://schemas.microsoft.com/office/drawing/2014/main" id="{558D4FA6-2CEE-DBAB-2045-C59428F8536B}"/>
              </a:ext>
            </a:extLst>
          </p:cNvPr>
          <p:cNvSpPr>
            <a:spLocks noGrp="1"/>
          </p:cNvSpPr>
          <p:nvPr>
            <p:ph idx="1"/>
          </p:nvPr>
        </p:nvSpPr>
        <p:spPr/>
        <p:txBody>
          <a:bodyPr>
            <a:normAutofit/>
          </a:bodyPr>
          <a:lstStyle/>
          <a:p>
            <a:r>
              <a:rPr lang="en-US" dirty="0"/>
              <a:t>MDACC Lung Cancer CVC</a:t>
            </a:r>
          </a:p>
          <a:p>
            <a:pPr lvl="1"/>
            <a:r>
              <a:rPr lang="en-US" dirty="0"/>
              <a:t>Developed multi-cancer risk stratification test (</a:t>
            </a:r>
            <a:r>
              <a:rPr lang="en-US" dirty="0" err="1"/>
              <a:t>MCaST</a:t>
            </a:r>
            <a:r>
              <a:rPr lang="en-US" dirty="0"/>
              <a:t>) based on previous panels developed for lung cancer</a:t>
            </a:r>
          </a:p>
          <a:p>
            <a:pPr lvl="1"/>
            <a:r>
              <a:rPr lang="en-US" b="1" dirty="0">
                <a:solidFill>
                  <a:srgbClr val="FF0000"/>
                </a:solidFill>
              </a:rPr>
              <a:t>NEXT: </a:t>
            </a:r>
            <a:r>
              <a:rPr lang="en-US" dirty="0"/>
              <a:t>establishing frameworks for clinical utility trials of </a:t>
            </a:r>
            <a:r>
              <a:rPr lang="en-US" dirty="0" err="1"/>
              <a:t>MCaST</a:t>
            </a:r>
            <a:r>
              <a:rPr lang="en-US" dirty="0"/>
              <a:t> (and 4MP)</a:t>
            </a:r>
          </a:p>
          <a:p>
            <a:r>
              <a:rPr lang="en-US" dirty="0"/>
              <a:t>JHU Lung Cancer CVC</a:t>
            </a:r>
          </a:p>
          <a:p>
            <a:pPr lvl="1"/>
            <a:r>
              <a:rPr lang="en-US" dirty="0"/>
              <a:t>With DELFI, completed Phase III validation studies of cfDNA </a:t>
            </a:r>
            <a:r>
              <a:rPr lang="en-US" dirty="0" err="1"/>
              <a:t>fragmentome</a:t>
            </a:r>
            <a:r>
              <a:rPr lang="en-US" dirty="0"/>
              <a:t> assay for lung cancer early detection (n=12,000)</a:t>
            </a:r>
          </a:p>
          <a:p>
            <a:pPr lvl="1"/>
            <a:r>
              <a:rPr lang="en-US" b="1" dirty="0">
                <a:solidFill>
                  <a:srgbClr val="FF0000"/>
                </a:solidFill>
              </a:rPr>
              <a:t>NEXT:  </a:t>
            </a:r>
            <a:r>
              <a:rPr lang="en-US" dirty="0"/>
              <a:t>Results of validation study expected Q4 2026.  Evaluation of multiple analytes and features for higher-performance early detection tests</a:t>
            </a:r>
          </a:p>
          <a:p>
            <a:pPr lvl="1"/>
            <a:endParaRPr lang="en-US" dirty="0"/>
          </a:p>
          <a:p>
            <a:pPr lvl="1"/>
            <a:endParaRPr lang="en-US" dirty="0"/>
          </a:p>
        </p:txBody>
      </p:sp>
    </p:spTree>
    <p:extLst>
      <p:ext uri="{BB962C8B-B14F-4D97-AF65-F5344CB8AC3E}">
        <p14:creationId xmlns:p14="http://schemas.microsoft.com/office/powerpoint/2010/main" val="460955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F7DE-6CDD-4BAA-48DF-1726F4246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9E5A49-EFE8-53F9-679D-4981D47955C1}"/>
              </a:ext>
            </a:extLst>
          </p:cNvPr>
          <p:cNvSpPr>
            <a:spLocks noGrp="1"/>
          </p:cNvSpPr>
          <p:nvPr>
            <p:ph type="title"/>
          </p:nvPr>
        </p:nvSpPr>
        <p:spPr/>
        <p:txBody>
          <a:bodyPr/>
          <a:lstStyle/>
          <a:p>
            <a:r>
              <a:rPr lang="en-US" dirty="0"/>
              <a:t>Recent &amp; Upcoming deliverables</a:t>
            </a:r>
          </a:p>
        </p:txBody>
      </p:sp>
      <p:sp>
        <p:nvSpPr>
          <p:cNvPr id="3" name="Content Placeholder 2">
            <a:extLst>
              <a:ext uri="{FF2B5EF4-FFF2-40B4-BE49-F238E27FC236}">
                <a16:creationId xmlns:a16="http://schemas.microsoft.com/office/drawing/2014/main" id="{659E9A5B-7C75-AE82-5788-7A5084B0B7EA}"/>
              </a:ext>
            </a:extLst>
          </p:cNvPr>
          <p:cNvSpPr>
            <a:spLocks noGrp="1"/>
          </p:cNvSpPr>
          <p:nvPr>
            <p:ph idx="1"/>
          </p:nvPr>
        </p:nvSpPr>
        <p:spPr/>
        <p:txBody>
          <a:bodyPr>
            <a:normAutofit/>
          </a:bodyPr>
          <a:lstStyle/>
          <a:p>
            <a:r>
              <a:rPr lang="en-US" dirty="0"/>
              <a:t>Vanderbilt Lung Cancer CVC</a:t>
            </a:r>
          </a:p>
          <a:p>
            <a:pPr lvl="1"/>
            <a:r>
              <a:rPr lang="en-US" dirty="0"/>
              <a:t>Validated four protein biomarker (and 4MP + Fungal) for cancer diagnosis.  Additional work on stage, treatment response, and risk</a:t>
            </a:r>
          </a:p>
          <a:p>
            <a:pPr lvl="1"/>
            <a:r>
              <a:rPr lang="en-US" b="1" dirty="0">
                <a:solidFill>
                  <a:srgbClr val="FF0000"/>
                </a:solidFill>
              </a:rPr>
              <a:t>NEXT: </a:t>
            </a:r>
            <a:r>
              <a:rPr lang="en-US" dirty="0"/>
              <a:t>Work with Roche to expand indication of 4 MP components for lung cancer.  Complete SPOT-IT trial of radiomic clinical utility trial.</a:t>
            </a:r>
          </a:p>
          <a:p>
            <a:r>
              <a:rPr lang="en-US" dirty="0"/>
              <a:t>Pittsburgh Lung Cancer BCC</a:t>
            </a:r>
          </a:p>
          <a:p>
            <a:pPr lvl="1"/>
            <a:r>
              <a:rPr lang="en-US" dirty="0"/>
              <a:t>Developed new technology based on hairpin probes with different melt temperatures to increase multiplexing for cfDNA-methylation detection by up to 12-fold.  Necessary for MCED testing</a:t>
            </a:r>
          </a:p>
          <a:p>
            <a:pPr lvl="1"/>
            <a:r>
              <a:rPr lang="en-US" b="1" dirty="0">
                <a:solidFill>
                  <a:srgbClr val="FF0000"/>
                </a:solidFill>
              </a:rPr>
              <a:t>NEXT:  </a:t>
            </a:r>
            <a:r>
              <a:rPr lang="en-US" dirty="0"/>
              <a:t>Work to translate this technology to clinical testing</a:t>
            </a:r>
          </a:p>
          <a:p>
            <a:pPr lvl="1"/>
            <a:endParaRPr lang="en-US" dirty="0"/>
          </a:p>
          <a:p>
            <a:pPr lvl="1"/>
            <a:endParaRPr lang="en-US" dirty="0"/>
          </a:p>
        </p:txBody>
      </p:sp>
    </p:spTree>
    <p:extLst>
      <p:ext uri="{BB962C8B-B14F-4D97-AF65-F5344CB8AC3E}">
        <p14:creationId xmlns:p14="http://schemas.microsoft.com/office/powerpoint/2010/main" val="1786606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D7BD4-DB92-1BA4-5987-E98AF84A3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096980-CC7F-B5B4-8451-6B2F45B8C7DC}"/>
              </a:ext>
            </a:extLst>
          </p:cNvPr>
          <p:cNvSpPr>
            <a:spLocks noGrp="1"/>
          </p:cNvSpPr>
          <p:nvPr>
            <p:ph type="title"/>
          </p:nvPr>
        </p:nvSpPr>
        <p:spPr/>
        <p:txBody>
          <a:bodyPr/>
          <a:lstStyle/>
          <a:p>
            <a:r>
              <a:rPr lang="en-US" dirty="0"/>
              <a:t>Recent &amp; Upcoming deliverables</a:t>
            </a:r>
          </a:p>
        </p:txBody>
      </p:sp>
      <p:sp>
        <p:nvSpPr>
          <p:cNvPr id="3" name="Content Placeholder 2">
            <a:extLst>
              <a:ext uri="{FF2B5EF4-FFF2-40B4-BE49-F238E27FC236}">
                <a16:creationId xmlns:a16="http://schemas.microsoft.com/office/drawing/2014/main" id="{CF9DA4CB-91CE-0258-D6A6-979EFBDBF5AD}"/>
              </a:ext>
            </a:extLst>
          </p:cNvPr>
          <p:cNvSpPr>
            <a:spLocks noGrp="1"/>
          </p:cNvSpPr>
          <p:nvPr>
            <p:ph idx="1"/>
          </p:nvPr>
        </p:nvSpPr>
        <p:spPr/>
        <p:txBody>
          <a:bodyPr>
            <a:normAutofit/>
          </a:bodyPr>
          <a:lstStyle/>
          <a:p>
            <a:r>
              <a:rPr lang="en-US" dirty="0"/>
              <a:t>ASU Lung Cancer BCC</a:t>
            </a:r>
          </a:p>
          <a:p>
            <a:pPr lvl="1"/>
            <a:r>
              <a:rPr lang="en-US" dirty="0"/>
              <a:t>Identified 44 auto-antibodies and 3 serum proteins that individually have &gt; 15% sensitivity at 90 or 95% specificity for discriminating benign and malignant IPN</a:t>
            </a:r>
          </a:p>
          <a:p>
            <a:pPr lvl="1"/>
            <a:r>
              <a:rPr lang="en-US" b="1" dirty="0">
                <a:solidFill>
                  <a:srgbClr val="FF0000"/>
                </a:solidFill>
              </a:rPr>
              <a:t>NEXT: </a:t>
            </a:r>
            <a:r>
              <a:rPr lang="en-US" dirty="0"/>
              <a:t>Validate these analytes and move high performing markers to MSD platform for further validation.</a:t>
            </a:r>
          </a:p>
          <a:p>
            <a:pPr lvl="1"/>
            <a:endParaRPr lang="en-US" dirty="0"/>
          </a:p>
        </p:txBody>
      </p:sp>
    </p:spTree>
    <p:extLst>
      <p:ext uri="{BB962C8B-B14F-4D97-AF65-F5344CB8AC3E}">
        <p14:creationId xmlns:p14="http://schemas.microsoft.com/office/powerpoint/2010/main" val="9254340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73D34-52CB-A095-66D8-BB5D5C937D22}"/>
              </a:ext>
            </a:extLst>
          </p:cNvPr>
          <p:cNvSpPr>
            <a:spLocks noGrp="1"/>
          </p:cNvSpPr>
          <p:nvPr>
            <p:ph type="title"/>
          </p:nvPr>
        </p:nvSpPr>
        <p:spPr/>
        <p:txBody>
          <a:bodyPr/>
          <a:lstStyle/>
          <a:p>
            <a:r>
              <a:rPr lang="en-US" dirty="0"/>
              <a:t>Focusing on deliverables and milestones</a:t>
            </a:r>
          </a:p>
        </p:txBody>
      </p:sp>
      <p:sp>
        <p:nvSpPr>
          <p:cNvPr id="3" name="Content Placeholder 2">
            <a:extLst>
              <a:ext uri="{FF2B5EF4-FFF2-40B4-BE49-F238E27FC236}">
                <a16:creationId xmlns:a16="http://schemas.microsoft.com/office/drawing/2014/main" id="{70D86085-37D8-EDB1-7203-9EE8F174DF32}"/>
              </a:ext>
            </a:extLst>
          </p:cNvPr>
          <p:cNvSpPr>
            <a:spLocks noGrp="1"/>
          </p:cNvSpPr>
          <p:nvPr>
            <p:ph idx="1"/>
          </p:nvPr>
        </p:nvSpPr>
        <p:spPr/>
        <p:txBody>
          <a:bodyPr>
            <a:normAutofit fontScale="77500" lnSpcReduction="20000"/>
          </a:bodyPr>
          <a:lstStyle/>
          <a:p>
            <a:r>
              <a:rPr lang="en-US" dirty="0"/>
              <a:t>Had quick updates from each center to identify progress so far and deliverables for the rest of each center’s funding cycle</a:t>
            </a:r>
          </a:p>
          <a:p>
            <a:r>
              <a:rPr lang="en-US" dirty="0"/>
              <a:t>Some initial work on developing milestones toward achieving these goals</a:t>
            </a:r>
          </a:p>
          <a:p>
            <a:r>
              <a:rPr lang="en-US" dirty="0"/>
              <a:t>Going forward, will transform our monthly meeting:  quarterly updates on progress toward milestones that will help us track progress toward larger deliverables</a:t>
            </a:r>
          </a:p>
          <a:p>
            <a:r>
              <a:rPr lang="en-US" dirty="0"/>
              <a:t>Collectively we can help troubleshoot any challenges as well as identify additional opportunities.</a:t>
            </a:r>
          </a:p>
          <a:p>
            <a:r>
              <a:rPr lang="en-US" dirty="0"/>
              <a:t>Frequent discussion of each center’s progress will also help us anticipate future biospecimen needs that the group can then work to provide</a:t>
            </a:r>
          </a:p>
          <a:p>
            <a:r>
              <a:rPr lang="en-US" dirty="0"/>
              <a:t>Our centers are involved in a diverse portfolio of biomarker projects at all phases of development.  The exercise around current and future deliverables helps us catalog those that are moving to Phase III and Phase IV validation</a:t>
            </a:r>
          </a:p>
        </p:txBody>
      </p:sp>
    </p:spTree>
    <p:extLst>
      <p:ext uri="{BB962C8B-B14F-4D97-AF65-F5344CB8AC3E}">
        <p14:creationId xmlns:p14="http://schemas.microsoft.com/office/powerpoint/2010/main" val="1377347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49AE6-FE2F-3865-167C-FE25A32A6C67}"/>
              </a:ext>
            </a:extLst>
          </p:cNvPr>
          <p:cNvSpPr>
            <a:spLocks noGrp="1"/>
          </p:cNvSpPr>
          <p:nvPr>
            <p:ph type="title"/>
          </p:nvPr>
        </p:nvSpPr>
        <p:spPr/>
        <p:txBody>
          <a:bodyPr/>
          <a:lstStyle/>
          <a:p>
            <a:r>
              <a:rPr lang="en-US" dirty="0"/>
              <a:t>Image Analysis in LTP2</a:t>
            </a:r>
          </a:p>
        </p:txBody>
      </p:sp>
      <p:sp>
        <p:nvSpPr>
          <p:cNvPr id="3" name="Content Placeholder 2">
            <a:extLst>
              <a:ext uri="{FF2B5EF4-FFF2-40B4-BE49-F238E27FC236}">
                <a16:creationId xmlns:a16="http://schemas.microsoft.com/office/drawing/2014/main" id="{06E2CE43-6431-34EE-CF81-DE2EDD38FD64}"/>
              </a:ext>
            </a:extLst>
          </p:cNvPr>
          <p:cNvSpPr>
            <a:spLocks noGrp="1"/>
          </p:cNvSpPr>
          <p:nvPr>
            <p:ph idx="1"/>
          </p:nvPr>
        </p:nvSpPr>
        <p:spPr/>
        <p:txBody>
          <a:bodyPr>
            <a:normAutofit fontScale="85000" lnSpcReduction="10000"/>
          </a:bodyPr>
          <a:lstStyle/>
          <a:p>
            <a:r>
              <a:rPr lang="en-US" dirty="0"/>
              <a:t>LTP2 is a </a:t>
            </a:r>
            <a:r>
              <a:rPr lang="en-US" dirty="0" err="1"/>
              <a:t>PRoBE</a:t>
            </a:r>
            <a:r>
              <a:rPr lang="en-US" dirty="0"/>
              <a:t>-compliant blinded biomarker comparison study for testing biomarkers that distinguish between benign and malignant indeterminate pulmonary nodules, multi-center mix of prospectively collected and retrospective cases (n=300)</a:t>
            </a:r>
          </a:p>
          <a:p>
            <a:r>
              <a:rPr lang="en-US" dirty="0"/>
              <a:t>Biospecimens have been distributed to molecular labs, testing completed, and results returned to DMCC</a:t>
            </a:r>
          </a:p>
          <a:p>
            <a:r>
              <a:rPr lang="en-US" dirty="0"/>
              <a:t>To begin biomarker comparison and look at biomarker combinations, we need assessment of imaging-based biomarkers to be completed.</a:t>
            </a:r>
          </a:p>
          <a:p>
            <a:r>
              <a:rPr lang="en-US" dirty="0"/>
              <a:t>Have encountered real challenges with CT deidentification between clinical sites</a:t>
            </a:r>
          </a:p>
          <a:p>
            <a:r>
              <a:rPr lang="en-US" dirty="0"/>
              <a:t>Have convened a DICOM-headers working group which is working diligently to resolve issues.  JPL team has been very helpful in identifying deidentification best practices</a:t>
            </a:r>
          </a:p>
          <a:p>
            <a:r>
              <a:rPr lang="en-US" dirty="0"/>
              <a:t>We renewed our commitment at this meeting to get this done</a:t>
            </a:r>
          </a:p>
        </p:txBody>
      </p:sp>
    </p:spTree>
    <p:extLst>
      <p:ext uri="{BB962C8B-B14F-4D97-AF65-F5344CB8AC3E}">
        <p14:creationId xmlns:p14="http://schemas.microsoft.com/office/powerpoint/2010/main" val="419743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4D5CC-68EB-F230-66E3-523CFF766304}"/>
              </a:ext>
            </a:extLst>
          </p:cNvPr>
          <p:cNvSpPr>
            <a:spLocks noGrp="1"/>
          </p:cNvSpPr>
          <p:nvPr>
            <p:ph type="title"/>
          </p:nvPr>
        </p:nvSpPr>
        <p:spPr/>
        <p:txBody>
          <a:bodyPr>
            <a:normAutofit fontScale="90000"/>
          </a:bodyPr>
          <a:lstStyle/>
          <a:p>
            <a:r>
              <a:rPr lang="en-US" dirty="0"/>
              <a:t>New opportunities for EDRN collaboration with AHEAD</a:t>
            </a:r>
          </a:p>
        </p:txBody>
      </p:sp>
      <p:sp>
        <p:nvSpPr>
          <p:cNvPr id="3" name="Content Placeholder 2">
            <a:extLst>
              <a:ext uri="{FF2B5EF4-FFF2-40B4-BE49-F238E27FC236}">
                <a16:creationId xmlns:a16="http://schemas.microsoft.com/office/drawing/2014/main" id="{98735B0E-DA0B-F689-D251-9242954EB3DE}"/>
              </a:ext>
            </a:extLst>
          </p:cNvPr>
          <p:cNvSpPr>
            <a:spLocks noGrp="1"/>
          </p:cNvSpPr>
          <p:nvPr>
            <p:ph idx="1"/>
          </p:nvPr>
        </p:nvSpPr>
        <p:spPr/>
        <p:txBody>
          <a:bodyPr>
            <a:normAutofit lnSpcReduction="10000"/>
          </a:bodyPr>
          <a:lstStyle/>
          <a:p>
            <a:r>
              <a:rPr lang="en-US" dirty="0"/>
              <a:t>AHEAD group has initiated many exciting intra-AHEAD collaborations (which you’ll hear about shortly)</a:t>
            </a:r>
          </a:p>
          <a:p>
            <a:r>
              <a:rPr lang="en-US" dirty="0"/>
              <a:t>We identified an opportunity for AHEAD to publish a description of their success in developing these initiatives over a relatively short time frame and what lessons they learned from EDRN.</a:t>
            </a:r>
          </a:p>
          <a:p>
            <a:r>
              <a:rPr lang="en-US" dirty="0"/>
              <a:t>Also identified several exciting areas for AHEAD-EDRN collaboration</a:t>
            </a:r>
          </a:p>
          <a:p>
            <a:pPr lvl="1"/>
            <a:r>
              <a:rPr lang="en-US" dirty="0"/>
              <a:t>Relationship between H&amp;N premalignancy and lung squamous premalignancy</a:t>
            </a:r>
          </a:p>
          <a:p>
            <a:pPr lvl="1"/>
            <a:r>
              <a:rPr lang="en-US" dirty="0"/>
              <a:t>Relationship between biomarkers that predict premalignant progression in H&amp;N vs. lung </a:t>
            </a:r>
            <a:r>
              <a:rPr lang="en-US" dirty="0" err="1"/>
              <a:t>cacner</a:t>
            </a:r>
            <a:endParaRPr lang="en-US" dirty="0"/>
          </a:p>
          <a:p>
            <a:pPr lvl="1"/>
            <a:r>
              <a:rPr lang="en-US" dirty="0"/>
              <a:t>Relationship between diagnostic biomarkers in H&amp;N vs. lung cancer</a:t>
            </a:r>
          </a:p>
          <a:p>
            <a:r>
              <a:rPr lang="en-US" dirty="0"/>
              <a:t>Plan to meet further and build concrete plans around these ideas </a:t>
            </a:r>
          </a:p>
        </p:txBody>
      </p:sp>
    </p:spTree>
    <p:extLst>
      <p:ext uri="{BB962C8B-B14F-4D97-AF65-F5344CB8AC3E}">
        <p14:creationId xmlns:p14="http://schemas.microsoft.com/office/powerpoint/2010/main" val="4081874018"/>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emplate/>
  <TotalTime>157</TotalTime>
  <Words>830</Words>
  <Application>Microsoft Macintosh PowerPoint</Application>
  <PresentationFormat>Widescreen</PresentationFormat>
  <Paragraphs>60</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Grandview Display</vt:lpstr>
      <vt:lpstr>DashVTI</vt:lpstr>
      <vt:lpstr>EDRN Lung / H&amp;N collaboative group update</vt:lpstr>
      <vt:lpstr>Recent &amp; Upcoming deliverables</vt:lpstr>
      <vt:lpstr>Recent &amp; Upcoming deliverables</vt:lpstr>
      <vt:lpstr>Recent &amp; Upcoming deliverables</vt:lpstr>
      <vt:lpstr>Recent &amp; Upcoming deliverables</vt:lpstr>
      <vt:lpstr>Recent &amp; Upcoming deliverables</vt:lpstr>
      <vt:lpstr>Focusing on deliverables and milestones</vt:lpstr>
      <vt:lpstr>Image Analysis in LTP2</vt:lpstr>
      <vt:lpstr>New opportunities for EDRN collaboration with AHEAD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Lenburg, Marc</dc:creator>
  <cp:lastModifiedBy>Lenburg, Marc</cp:lastModifiedBy>
  <cp:revision>5</cp:revision>
  <dcterms:created xsi:type="dcterms:W3CDTF">2026-03-05T03:07:04Z</dcterms:created>
  <dcterms:modified xsi:type="dcterms:W3CDTF">2026-03-05T05:44:34Z</dcterms:modified>
</cp:coreProperties>
</file>