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93" r:id="rId4"/>
  </p:sldMasterIdLst>
  <p:notesMasterIdLst>
    <p:notesMasterId r:id="rId19"/>
  </p:notesMasterIdLst>
  <p:sldIdLst>
    <p:sldId id="2147482408" r:id="rId5"/>
    <p:sldId id="2145706222" r:id="rId6"/>
    <p:sldId id="2147470932" r:id="rId7"/>
    <p:sldId id="2145706232" r:id="rId8"/>
    <p:sldId id="2147470941" r:id="rId9"/>
    <p:sldId id="264" r:id="rId10"/>
    <p:sldId id="257" r:id="rId11"/>
    <p:sldId id="375" r:id="rId12"/>
    <p:sldId id="2145706236" r:id="rId13"/>
    <p:sldId id="258" r:id="rId14"/>
    <p:sldId id="2147470947" r:id="rId15"/>
    <p:sldId id="2147470944" r:id="rId16"/>
    <p:sldId id="2147470945" r:id="rId17"/>
    <p:sldId id="214747094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0E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96DD19-5386-4CAE-AA0C-0F1F3565D069}" v="1" dt="2026-03-05T21:08:19.1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422" autoAdjust="0"/>
    <p:restoredTop sz="94837" autoAdjust="0"/>
  </p:normalViewPr>
  <p:slideViewPr>
    <p:cSldViewPr snapToGrid="0" showGuides="1">
      <p:cViewPr varScale="1">
        <p:scale>
          <a:sx n="47" d="100"/>
          <a:sy n="47" d="100"/>
        </p:scale>
        <p:origin x="744" y="51"/>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hlgren, Jackie" userId="c3e311ba-27fe-4587-b059-741cc3f43417" providerId="ADAL" clId="{EFA74CAF-6CF8-45CB-B511-33753D187F05}"/>
    <pc:docChg chg="addSld modSld">
      <pc:chgData name="Dahlgren, Jackie" userId="c3e311ba-27fe-4587-b059-741cc3f43417" providerId="ADAL" clId="{EFA74CAF-6CF8-45CB-B511-33753D187F05}" dt="2026-03-05T21:08:19.125" v="0"/>
      <pc:docMkLst>
        <pc:docMk/>
      </pc:docMkLst>
      <pc:sldChg chg="add">
        <pc:chgData name="Dahlgren, Jackie" userId="c3e311ba-27fe-4587-b059-741cc3f43417" providerId="ADAL" clId="{EFA74CAF-6CF8-45CB-B511-33753D187F05}" dt="2026-03-05T21:08:19.125" v="0"/>
        <pc:sldMkLst>
          <pc:docMk/>
          <pc:sldMk cId="2584985540" sldId="214748240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F506D2-ADCC-4039-857B-8F2837EF4A6A}" type="datetimeFigureOut">
              <a:rPr lang="en-US" smtClean="0"/>
              <a:t>3/5/2026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F19F50-A5D6-435B-B829-BF65E4BF36B3}" type="slidenum">
              <a:rPr lang="en-US" smtClean="0"/>
              <a:t>‹#›</a:t>
            </a:fld>
            <a:endParaRPr lang="en-US"/>
          </a:p>
        </p:txBody>
      </p:sp>
    </p:spTree>
    <p:extLst>
      <p:ext uri="{BB962C8B-B14F-4D97-AF65-F5344CB8AC3E}">
        <p14:creationId xmlns:p14="http://schemas.microsoft.com/office/powerpoint/2010/main" val="4231250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AHEAD is an exciting new early detection program that was created under the visionary leadership of NIDCR. This program allows us to closely work with dentists to discover and validate biomarkers for pre-cancerous lesions with true high risks. Similar to the SPORE and Moonshot programs, AHEAD also has noted geographic diversity and connects a broad scientific community in collaboration with the NCI’s Early Detection Research Network, or EDRN.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1FDBE7-E262-4611-AC97-6B7846E9937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82492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Include your aims for your grant.</a:t>
            </a:r>
          </a:p>
        </p:txBody>
      </p:sp>
      <p:sp>
        <p:nvSpPr>
          <p:cNvPr id="4" name="Slide Number Placeholder 3"/>
          <p:cNvSpPr>
            <a:spLocks noGrp="1"/>
          </p:cNvSpPr>
          <p:nvPr>
            <p:ph type="sldNum" sz="quarter" idx="5"/>
          </p:nvPr>
        </p:nvSpPr>
        <p:spPr/>
        <p:txBody>
          <a:bodyPr/>
          <a:lstStyle/>
          <a:p>
            <a:fld id="{6FF19F50-A5D6-435B-B829-BF65E4BF36B3}" type="slidenum">
              <a:rPr lang="en-US" smtClean="0"/>
              <a:t>6</a:t>
            </a:fld>
            <a:endParaRPr lang="en-US"/>
          </a:p>
        </p:txBody>
      </p:sp>
    </p:spTree>
    <p:extLst>
      <p:ext uri="{BB962C8B-B14F-4D97-AF65-F5344CB8AC3E}">
        <p14:creationId xmlns:p14="http://schemas.microsoft.com/office/powerpoint/2010/main" val="20122710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F19F50-A5D6-435B-B829-BF65E4BF36B3}" type="slidenum">
              <a:rPr lang="en-US" smtClean="0"/>
              <a:t>7</a:t>
            </a:fld>
            <a:endParaRPr lang="en-US"/>
          </a:p>
        </p:txBody>
      </p:sp>
    </p:spTree>
    <p:extLst>
      <p:ext uri="{BB962C8B-B14F-4D97-AF65-F5344CB8AC3E}">
        <p14:creationId xmlns:p14="http://schemas.microsoft.com/office/powerpoint/2010/main" val="21720988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BAB723-1346-434B-973E-D8A2F8281BC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549647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include in this slide where your biomarkers are in the Phase and what is needed to get them to the next phase.</a:t>
            </a:r>
          </a:p>
        </p:txBody>
      </p:sp>
      <p:sp>
        <p:nvSpPr>
          <p:cNvPr id="4" name="Slide Number Placeholder 3"/>
          <p:cNvSpPr>
            <a:spLocks noGrp="1"/>
          </p:cNvSpPr>
          <p:nvPr>
            <p:ph type="sldNum" sz="quarter" idx="5"/>
          </p:nvPr>
        </p:nvSpPr>
        <p:spPr/>
        <p:txBody>
          <a:bodyPr/>
          <a:lstStyle/>
          <a:p>
            <a:fld id="{6FF19F50-A5D6-435B-B829-BF65E4BF36B3}" type="slidenum">
              <a:rPr lang="en-US" smtClean="0"/>
              <a:t>10</a:t>
            </a:fld>
            <a:endParaRPr lang="en-US"/>
          </a:p>
        </p:txBody>
      </p:sp>
    </p:spTree>
    <p:extLst>
      <p:ext uri="{BB962C8B-B14F-4D97-AF65-F5344CB8AC3E}">
        <p14:creationId xmlns:p14="http://schemas.microsoft.com/office/powerpoint/2010/main" val="39936114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3.xml"/><Relationship Id="rId1" Type="http://schemas.openxmlformats.org/officeDocument/2006/relationships/tags" Target="../tags/tag2.xml"/><Relationship Id="rId4" Type="http://schemas.openxmlformats.org/officeDocument/2006/relationships/image" Target="../media/image5.emf"/></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Master" Target="../slideMasters/slideMaster3.xml"/><Relationship Id="rId1" Type="http://schemas.openxmlformats.org/officeDocument/2006/relationships/tags" Target="../tags/tag4.xml"/><Relationship Id="rId4" Type="http://schemas.openxmlformats.org/officeDocument/2006/relationships/image" Target="../media/image7.emf"/></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Master" Target="../slideMasters/slideMaster3.xml"/><Relationship Id="rId1" Type="http://schemas.openxmlformats.org/officeDocument/2006/relationships/tags" Target="../tags/tag5.xml"/><Relationship Id="rId4" Type="http://schemas.openxmlformats.org/officeDocument/2006/relationships/image" Target="../media/image7.emf"/></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3.xml"/><Relationship Id="rId1" Type="http://schemas.openxmlformats.org/officeDocument/2006/relationships/tags" Target="../tags/tag6.xml"/><Relationship Id="rId4" Type="http://schemas.openxmlformats.org/officeDocument/2006/relationships/image" Target="../media/image5.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7D2F6-2DF0-1B9C-C019-3BC44B29BA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63CBB0-10A9-4490-58BE-27395AE20B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F9B94B9-08E2-9247-3FC8-F80BB5D388F8}"/>
              </a:ext>
            </a:extLst>
          </p:cNvPr>
          <p:cNvSpPr>
            <a:spLocks noGrp="1"/>
          </p:cNvSpPr>
          <p:nvPr>
            <p:ph type="dt" sz="half" idx="10"/>
          </p:nvPr>
        </p:nvSpPr>
        <p:spPr>
          <a:xfrm>
            <a:off x="838200" y="6356350"/>
            <a:ext cx="2743200" cy="365125"/>
          </a:xfrm>
          <a:prstGeom prst="rect">
            <a:avLst/>
          </a:prstGeom>
        </p:spPr>
        <p:txBody>
          <a:bodyPr/>
          <a:lstStyle/>
          <a:p>
            <a:fld id="{29616C83-5325-4469-B442-4EBC1E95B31C}" type="datetimeFigureOut">
              <a:rPr lang="en-US" smtClean="0"/>
              <a:t>3/5/2026</a:t>
            </a:fld>
            <a:endParaRPr lang="en-US"/>
          </a:p>
        </p:txBody>
      </p:sp>
      <p:sp>
        <p:nvSpPr>
          <p:cNvPr id="5" name="Footer Placeholder 4">
            <a:extLst>
              <a:ext uri="{FF2B5EF4-FFF2-40B4-BE49-F238E27FC236}">
                <a16:creationId xmlns:a16="http://schemas.microsoft.com/office/drawing/2014/main" id="{692B0F95-54B3-ED2D-FAA2-D337A04303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63F5BB7-5490-8938-AA91-734205128415}"/>
              </a:ext>
            </a:extLst>
          </p:cNvPr>
          <p:cNvSpPr>
            <a:spLocks noGrp="1"/>
          </p:cNvSpPr>
          <p:nvPr>
            <p:ph type="sldNum" sz="quarter" idx="12"/>
          </p:nvPr>
        </p:nvSpPr>
        <p:spPr>
          <a:xfrm>
            <a:off x="8610600" y="6356350"/>
            <a:ext cx="2743200" cy="365125"/>
          </a:xfrm>
          <a:prstGeom prst="rect">
            <a:avLst/>
          </a:prstGeom>
        </p:spPr>
        <p:txBody>
          <a:bodyPr/>
          <a:lstStyle/>
          <a:p>
            <a:fld id="{892E898E-EB22-4F30-91EE-5930E2D299E6}" type="slidenum">
              <a:rPr lang="en-US" smtClean="0"/>
              <a:t>‹#›</a:t>
            </a:fld>
            <a:endParaRPr lang="en-US"/>
          </a:p>
        </p:txBody>
      </p:sp>
    </p:spTree>
    <p:extLst>
      <p:ext uri="{BB962C8B-B14F-4D97-AF65-F5344CB8AC3E}">
        <p14:creationId xmlns:p14="http://schemas.microsoft.com/office/powerpoint/2010/main" val="39583763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3A4219-EBBA-076D-7BE1-A04073619C6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AAC995D-55FF-A116-B924-AC85D0F6069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1BBBF4-F2DD-0B28-5433-B752B366B5F8}"/>
              </a:ext>
            </a:extLst>
          </p:cNvPr>
          <p:cNvSpPr>
            <a:spLocks noGrp="1"/>
          </p:cNvSpPr>
          <p:nvPr>
            <p:ph type="dt" sz="half" idx="10"/>
          </p:nvPr>
        </p:nvSpPr>
        <p:spPr>
          <a:xfrm>
            <a:off x="838200" y="6356350"/>
            <a:ext cx="2743200" cy="365125"/>
          </a:xfrm>
          <a:prstGeom prst="rect">
            <a:avLst/>
          </a:prstGeom>
        </p:spPr>
        <p:txBody>
          <a:bodyPr/>
          <a:lstStyle/>
          <a:p>
            <a:fld id="{29616C83-5325-4469-B442-4EBC1E95B31C}" type="datetimeFigureOut">
              <a:rPr lang="en-US" smtClean="0"/>
              <a:t>3/5/2026</a:t>
            </a:fld>
            <a:endParaRPr lang="en-US"/>
          </a:p>
        </p:txBody>
      </p:sp>
      <p:sp>
        <p:nvSpPr>
          <p:cNvPr id="5" name="Footer Placeholder 4">
            <a:extLst>
              <a:ext uri="{FF2B5EF4-FFF2-40B4-BE49-F238E27FC236}">
                <a16:creationId xmlns:a16="http://schemas.microsoft.com/office/drawing/2014/main" id="{CE1F1B16-09F7-BF51-9CBE-165B9B4A565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0064550-1944-743E-FFFB-8135171F3E1F}"/>
              </a:ext>
            </a:extLst>
          </p:cNvPr>
          <p:cNvSpPr>
            <a:spLocks noGrp="1"/>
          </p:cNvSpPr>
          <p:nvPr>
            <p:ph type="sldNum" sz="quarter" idx="12"/>
          </p:nvPr>
        </p:nvSpPr>
        <p:spPr>
          <a:xfrm>
            <a:off x="8610600" y="6356350"/>
            <a:ext cx="2743200" cy="365125"/>
          </a:xfrm>
          <a:prstGeom prst="rect">
            <a:avLst/>
          </a:prstGeom>
        </p:spPr>
        <p:txBody>
          <a:bodyPr/>
          <a:lstStyle/>
          <a:p>
            <a:fld id="{892E898E-EB22-4F30-91EE-5930E2D299E6}" type="slidenum">
              <a:rPr lang="en-US" smtClean="0"/>
              <a:t>‹#›</a:t>
            </a:fld>
            <a:endParaRPr lang="en-US"/>
          </a:p>
        </p:txBody>
      </p:sp>
    </p:spTree>
    <p:extLst>
      <p:ext uri="{BB962C8B-B14F-4D97-AF65-F5344CB8AC3E}">
        <p14:creationId xmlns:p14="http://schemas.microsoft.com/office/powerpoint/2010/main" val="1121622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8953486-AA6B-1A3A-36CE-7F4B4D4C3BF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B8C7F1-8FB2-3EA1-76EB-F37E7460767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49B838-8873-4D4D-79BA-4E6A535521CE}"/>
              </a:ext>
            </a:extLst>
          </p:cNvPr>
          <p:cNvSpPr>
            <a:spLocks noGrp="1"/>
          </p:cNvSpPr>
          <p:nvPr>
            <p:ph type="dt" sz="half" idx="10"/>
          </p:nvPr>
        </p:nvSpPr>
        <p:spPr>
          <a:xfrm>
            <a:off x="838200" y="6356350"/>
            <a:ext cx="2743200" cy="365125"/>
          </a:xfrm>
          <a:prstGeom prst="rect">
            <a:avLst/>
          </a:prstGeom>
        </p:spPr>
        <p:txBody>
          <a:bodyPr/>
          <a:lstStyle/>
          <a:p>
            <a:fld id="{29616C83-5325-4469-B442-4EBC1E95B31C}" type="datetimeFigureOut">
              <a:rPr lang="en-US" smtClean="0"/>
              <a:t>3/5/2026</a:t>
            </a:fld>
            <a:endParaRPr lang="en-US"/>
          </a:p>
        </p:txBody>
      </p:sp>
      <p:sp>
        <p:nvSpPr>
          <p:cNvPr id="5" name="Footer Placeholder 4">
            <a:extLst>
              <a:ext uri="{FF2B5EF4-FFF2-40B4-BE49-F238E27FC236}">
                <a16:creationId xmlns:a16="http://schemas.microsoft.com/office/drawing/2014/main" id="{D8EFF4EC-0D1C-A2D5-E32A-4A3AC08807A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17CF0E3-167A-08EE-A041-E86B05E0F1D6}"/>
              </a:ext>
            </a:extLst>
          </p:cNvPr>
          <p:cNvSpPr>
            <a:spLocks noGrp="1"/>
          </p:cNvSpPr>
          <p:nvPr>
            <p:ph type="sldNum" sz="quarter" idx="12"/>
          </p:nvPr>
        </p:nvSpPr>
        <p:spPr>
          <a:xfrm>
            <a:off x="8610600" y="6356350"/>
            <a:ext cx="2743200" cy="365125"/>
          </a:xfrm>
          <a:prstGeom prst="rect">
            <a:avLst/>
          </a:prstGeom>
        </p:spPr>
        <p:txBody>
          <a:bodyPr/>
          <a:lstStyle/>
          <a:p>
            <a:fld id="{892E898E-EB22-4F30-91EE-5930E2D299E6}" type="slidenum">
              <a:rPr lang="en-US" smtClean="0"/>
              <a:t>‹#›</a:t>
            </a:fld>
            <a:endParaRPr lang="en-US"/>
          </a:p>
        </p:txBody>
      </p:sp>
    </p:spTree>
    <p:extLst>
      <p:ext uri="{BB962C8B-B14F-4D97-AF65-F5344CB8AC3E}">
        <p14:creationId xmlns:p14="http://schemas.microsoft.com/office/powerpoint/2010/main" val="15572548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F2D53-CD49-1876-7015-058D87E0ABA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6BAE6D9-B875-955E-271E-E281713008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3E94310-C50C-700B-DA90-0665CBE671C5}"/>
              </a:ext>
            </a:extLst>
          </p:cNvPr>
          <p:cNvSpPr>
            <a:spLocks noGrp="1"/>
          </p:cNvSpPr>
          <p:nvPr>
            <p:ph type="dt" sz="half" idx="10"/>
          </p:nvPr>
        </p:nvSpPr>
        <p:spPr/>
        <p:txBody>
          <a:bodyPr/>
          <a:lstStyle/>
          <a:p>
            <a:fld id="{29616C83-5325-4469-B442-4EBC1E95B31C}" type="datetimeFigureOut">
              <a:rPr lang="en-US" smtClean="0"/>
              <a:t>3/5/2026</a:t>
            </a:fld>
            <a:endParaRPr lang="en-US"/>
          </a:p>
        </p:txBody>
      </p:sp>
      <p:sp>
        <p:nvSpPr>
          <p:cNvPr id="5" name="Footer Placeholder 4">
            <a:extLst>
              <a:ext uri="{FF2B5EF4-FFF2-40B4-BE49-F238E27FC236}">
                <a16:creationId xmlns:a16="http://schemas.microsoft.com/office/drawing/2014/main" id="{C65FE1E3-2BD1-A1C7-A5DB-9469BFEDD8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43FCA4-F961-BDEC-845D-2E6FEC14AD7C}"/>
              </a:ext>
            </a:extLst>
          </p:cNvPr>
          <p:cNvSpPr>
            <a:spLocks noGrp="1"/>
          </p:cNvSpPr>
          <p:nvPr>
            <p:ph type="sldNum" sz="quarter" idx="12"/>
          </p:nvPr>
        </p:nvSpPr>
        <p:spPr/>
        <p:txBody>
          <a:bodyPr/>
          <a:lstStyle/>
          <a:p>
            <a:fld id="{892E898E-EB22-4F30-91EE-5930E2D299E6}" type="slidenum">
              <a:rPr lang="en-US" smtClean="0"/>
              <a:t>‹#›</a:t>
            </a:fld>
            <a:endParaRPr lang="en-US"/>
          </a:p>
        </p:txBody>
      </p:sp>
    </p:spTree>
    <p:extLst>
      <p:ext uri="{BB962C8B-B14F-4D97-AF65-F5344CB8AC3E}">
        <p14:creationId xmlns:p14="http://schemas.microsoft.com/office/powerpoint/2010/main" val="17677794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C424A-1D37-2C4E-E451-71922FB646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DEA4F1-C378-8D00-19BA-91444AE67B7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E5EAFD-0D7E-13E5-6119-48F5D037D2B5}"/>
              </a:ext>
            </a:extLst>
          </p:cNvPr>
          <p:cNvSpPr>
            <a:spLocks noGrp="1"/>
          </p:cNvSpPr>
          <p:nvPr>
            <p:ph type="dt" sz="half" idx="10"/>
          </p:nvPr>
        </p:nvSpPr>
        <p:spPr/>
        <p:txBody>
          <a:bodyPr/>
          <a:lstStyle/>
          <a:p>
            <a:fld id="{29616C83-5325-4469-B442-4EBC1E95B31C}" type="datetimeFigureOut">
              <a:rPr lang="en-US" smtClean="0"/>
              <a:t>3/5/2026</a:t>
            </a:fld>
            <a:endParaRPr lang="en-US"/>
          </a:p>
        </p:txBody>
      </p:sp>
      <p:sp>
        <p:nvSpPr>
          <p:cNvPr id="5" name="Footer Placeholder 4">
            <a:extLst>
              <a:ext uri="{FF2B5EF4-FFF2-40B4-BE49-F238E27FC236}">
                <a16:creationId xmlns:a16="http://schemas.microsoft.com/office/drawing/2014/main" id="{383800F6-7278-3C4A-1DF4-BA8EC04D94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E90F92-6005-415B-F448-B2D63F847AA0}"/>
              </a:ext>
            </a:extLst>
          </p:cNvPr>
          <p:cNvSpPr>
            <a:spLocks noGrp="1"/>
          </p:cNvSpPr>
          <p:nvPr>
            <p:ph type="sldNum" sz="quarter" idx="12"/>
          </p:nvPr>
        </p:nvSpPr>
        <p:spPr/>
        <p:txBody>
          <a:bodyPr/>
          <a:lstStyle/>
          <a:p>
            <a:fld id="{892E898E-EB22-4F30-91EE-5930E2D299E6}" type="slidenum">
              <a:rPr lang="en-US" smtClean="0"/>
              <a:t>‹#›</a:t>
            </a:fld>
            <a:endParaRPr lang="en-US"/>
          </a:p>
        </p:txBody>
      </p:sp>
    </p:spTree>
    <p:extLst>
      <p:ext uri="{BB962C8B-B14F-4D97-AF65-F5344CB8AC3E}">
        <p14:creationId xmlns:p14="http://schemas.microsoft.com/office/powerpoint/2010/main" val="34147383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028F9-D4B4-8836-5122-B5C7FE1032E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0B671E-C547-6F39-EBF1-339592E94A5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4A7847-23AD-A38A-D508-1F52FB2391D1}"/>
              </a:ext>
            </a:extLst>
          </p:cNvPr>
          <p:cNvSpPr>
            <a:spLocks noGrp="1"/>
          </p:cNvSpPr>
          <p:nvPr>
            <p:ph type="dt" sz="half" idx="10"/>
          </p:nvPr>
        </p:nvSpPr>
        <p:spPr/>
        <p:txBody>
          <a:bodyPr/>
          <a:lstStyle/>
          <a:p>
            <a:fld id="{29616C83-5325-4469-B442-4EBC1E95B31C}" type="datetimeFigureOut">
              <a:rPr lang="en-US" smtClean="0"/>
              <a:t>3/5/2026</a:t>
            </a:fld>
            <a:endParaRPr lang="en-US"/>
          </a:p>
        </p:txBody>
      </p:sp>
      <p:sp>
        <p:nvSpPr>
          <p:cNvPr id="5" name="Footer Placeholder 4">
            <a:extLst>
              <a:ext uri="{FF2B5EF4-FFF2-40B4-BE49-F238E27FC236}">
                <a16:creationId xmlns:a16="http://schemas.microsoft.com/office/drawing/2014/main" id="{1119FB1B-50A3-2BDB-B154-1263391011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6A2EB8-AB5C-1024-D3CB-573509C193CB}"/>
              </a:ext>
            </a:extLst>
          </p:cNvPr>
          <p:cNvSpPr>
            <a:spLocks noGrp="1"/>
          </p:cNvSpPr>
          <p:nvPr>
            <p:ph type="sldNum" sz="quarter" idx="12"/>
          </p:nvPr>
        </p:nvSpPr>
        <p:spPr/>
        <p:txBody>
          <a:bodyPr/>
          <a:lstStyle/>
          <a:p>
            <a:fld id="{892E898E-EB22-4F30-91EE-5930E2D299E6}" type="slidenum">
              <a:rPr lang="en-US" smtClean="0"/>
              <a:t>‹#›</a:t>
            </a:fld>
            <a:endParaRPr lang="en-US"/>
          </a:p>
        </p:txBody>
      </p:sp>
    </p:spTree>
    <p:extLst>
      <p:ext uri="{BB962C8B-B14F-4D97-AF65-F5344CB8AC3E}">
        <p14:creationId xmlns:p14="http://schemas.microsoft.com/office/powerpoint/2010/main" val="16747792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1D859-525B-FFC2-63B4-0BD617C006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C3573A-77A5-0161-2C7E-26686C40E79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92EE61-527C-62F8-FF52-F10D2D37BC7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BB18B34-5C4A-E0A7-BC18-94509488A840}"/>
              </a:ext>
            </a:extLst>
          </p:cNvPr>
          <p:cNvSpPr>
            <a:spLocks noGrp="1"/>
          </p:cNvSpPr>
          <p:nvPr>
            <p:ph type="dt" sz="half" idx="10"/>
          </p:nvPr>
        </p:nvSpPr>
        <p:spPr/>
        <p:txBody>
          <a:bodyPr/>
          <a:lstStyle/>
          <a:p>
            <a:fld id="{29616C83-5325-4469-B442-4EBC1E95B31C}" type="datetimeFigureOut">
              <a:rPr lang="en-US" smtClean="0"/>
              <a:t>3/5/2026</a:t>
            </a:fld>
            <a:endParaRPr lang="en-US"/>
          </a:p>
        </p:txBody>
      </p:sp>
      <p:sp>
        <p:nvSpPr>
          <p:cNvPr id="6" name="Footer Placeholder 5">
            <a:extLst>
              <a:ext uri="{FF2B5EF4-FFF2-40B4-BE49-F238E27FC236}">
                <a16:creationId xmlns:a16="http://schemas.microsoft.com/office/drawing/2014/main" id="{1E0EB478-39EE-C830-16E4-6A607A6043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EDBC07-38C8-2F1D-7527-22CC03658C29}"/>
              </a:ext>
            </a:extLst>
          </p:cNvPr>
          <p:cNvSpPr>
            <a:spLocks noGrp="1"/>
          </p:cNvSpPr>
          <p:nvPr>
            <p:ph type="sldNum" sz="quarter" idx="12"/>
          </p:nvPr>
        </p:nvSpPr>
        <p:spPr/>
        <p:txBody>
          <a:bodyPr/>
          <a:lstStyle/>
          <a:p>
            <a:fld id="{892E898E-EB22-4F30-91EE-5930E2D299E6}" type="slidenum">
              <a:rPr lang="en-US" smtClean="0"/>
              <a:t>‹#›</a:t>
            </a:fld>
            <a:endParaRPr lang="en-US"/>
          </a:p>
        </p:txBody>
      </p:sp>
    </p:spTree>
    <p:extLst>
      <p:ext uri="{BB962C8B-B14F-4D97-AF65-F5344CB8AC3E}">
        <p14:creationId xmlns:p14="http://schemas.microsoft.com/office/powerpoint/2010/main" val="2144665913"/>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92DCB-47D0-EF8C-F529-F7E17A99DE9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0855F91-0ABC-4FF4-D1DA-9CE9A47716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1B7B49-0C6B-306F-30B4-CC45A7F20B3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423ED84-1B2C-11D9-2877-3F709B8D92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DB85E38-F38A-B5A1-3579-342DAE83E9B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A5DC8C8-E03D-2D80-2047-F6DE667420C2}"/>
              </a:ext>
            </a:extLst>
          </p:cNvPr>
          <p:cNvSpPr>
            <a:spLocks noGrp="1"/>
          </p:cNvSpPr>
          <p:nvPr>
            <p:ph type="dt" sz="half" idx="10"/>
          </p:nvPr>
        </p:nvSpPr>
        <p:spPr/>
        <p:txBody>
          <a:bodyPr/>
          <a:lstStyle/>
          <a:p>
            <a:fld id="{29616C83-5325-4469-B442-4EBC1E95B31C}" type="datetimeFigureOut">
              <a:rPr lang="en-US" smtClean="0"/>
              <a:t>3/5/2026</a:t>
            </a:fld>
            <a:endParaRPr lang="en-US"/>
          </a:p>
        </p:txBody>
      </p:sp>
      <p:sp>
        <p:nvSpPr>
          <p:cNvPr id="8" name="Footer Placeholder 7">
            <a:extLst>
              <a:ext uri="{FF2B5EF4-FFF2-40B4-BE49-F238E27FC236}">
                <a16:creationId xmlns:a16="http://schemas.microsoft.com/office/drawing/2014/main" id="{C4D7C793-193F-6EB7-D205-943A59721F9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8A5D4CC-73FE-42CA-E153-1E55D4FB741F}"/>
              </a:ext>
            </a:extLst>
          </p:cNvPr>
          <p:cNvSpPr>
            <a:spLocks noGrp="1"/>
          </p:cNvSpPr>
          <p:nvPr>
            <p:ph type="sldNum" sz="quarter" idx="12"/>
          </p:nvPr>
        </p:nvSpPr>
        <p:spPr/>
        <p:txBody>
          <a:bodyPr/>
          <a:lstStyle/>
          <a:p>
            <a:fld id="{892E898E-EB22-4F30-91EE-5930E2D299E6}" type="slidenum">
              <a:rPr lang="en-US" smtClean="0"/>
              <a:t>‹#›</a:t>
            </a:fld>
            <a:endParaRPr lang="en-US"/>
          </a:p>
        </p:txBody>
      </p:sp>
    </p:spTree>
    <p:extLst>
      <p:ext uri="{BB962C8B-B14F-4D97-AF65-F5344CB8AC3E}">
        <p14:creationId xmlns:p14="http://schemas.microsoft.com/office/powerpoint/2010/main" val="87810291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3485B-BBBB-A0B3-80E8-3E0B16EE7E6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B53302E-2B52-B600-2163-987FE715CD2D}"/>
              </a:ext>
            </a:extLst>
          </p:cNvPr>
          <p:cNvSpPr>
            <a:spLocks noGrp="1"/>
          </p:cNvSpPr>
          <p:nvPr>
            <p:ph type="dt" sz="half" idx="10"/>
          </p:nvPr>
        </p:nvSpPr>
        <p:spPr/>
        <p:txBody>
          <a:bodyPr/>
          <a:lstStyle/>
          <a:p>
            <a:fld id="{29616C83-5325-4469-B442-4EBC1E95B31C}" type="datetimeFigureOut">
              <a:rPr lang="en-US" smtClean="0"/>
              <a:t>3/5/2026</a:t>
            </a:fld>
            <a:endParaRPr lang="en-US"/>
          </a:p>
        </p:txBody>
      </p:sp>
      <p:sp>
        <p:nvSpPr>
          <p:cNvPr id="4" name="Footer Placeholder 3">
            <a:extLst>
              <a:ext uri="{FF2B5EF4-FFF2-40B4-BE49-F238E27FC236}">
                <a16:creationId xmlns:a16="http://schemas.microsoft.com/office/drawing/2014/main" id="{7A905F2B-A103-604D-4E56-457DE649003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996D411-B309-F482-BBED-A10FDFE8C732}"/>
              </a:ext>
            </a:extLst>
          </p:cNvPr>
          <p:cNvSpPr>
            <a:spLocks noGrp="1"/>
          </p:cNvSpPr>
          <p:nvPr>
            <p:ph type="sldNum" sz="quarter" idx="12"/>
          </p:nvPr>
        </p:nvSpPr>
        <p:spPr/>
        <p:txBody>
          <a:bodyPr/>
          <a:lstStyle/>
          <a:p>
            <a:fld id="{892E898E-EB22-4F30-91EE-5930E2D299E6}" type="slidenum">
              <a:rPr lang="en-US" smtClean="0"/>
              <a:t>‹#›</a:t>
            </a:fld>
            <a:endParaRPr lang="en-US"/>
          </a:p>
        </p:txBody>
      </p:sp>
    </p:spTree>
    <p:extLst>
      <p:ext uri="{BB962C8B-B14F-4D97-AF65-F5344CB8AC3E}">
        <p14:creationId xmlns:p14="http://schemas.microsoft.com/office/powerpoint/2010/main" val="18988168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31BA7D-DB8A-0DF9-84D4-58A7C208779A}"/>
              </a:ext>
            </a:extLst>
          </p:cNvPr>
          <p:cNvSpPr>
            <a:spLocks noGrp="1"/>
          </p:cNvSpPr>
          <p:nvPr>
            <p:ph type="dt" sz="half" idx="10"/>
          </p:nvPr>
        </p:nvSpPr>
        <p:spPr/>
        <p:txBody>
          <a:bodyPr/>
          <a:lstStyle/>
          <a:p>
            <a:fld id="{29616C83-5325-4469-B442-4EBC1E95B31C}" type="datetimeFigureOut">
              <a:rPr lang="en-US" smtClean="0"/>
              <a:t>3/5/2026</a:t>
            </a:fld>
            <a:endParaRPr lang="en-US"/>
          </a:p>
        </p:txBody>
      </p:sp>
      <p:sp>
        <p:nvSpPr>
          <p:cNvPr id="3" name="Footer Placeholder 2">
            <a:extLst>
              <a:ext uri="{FF2B5EF4-FFF2-40B4-BE49-F238E27FC236}">
                <a16:creationId xmlns:a16="http://schemas.microsoft.com/office/drawing/2014/main" id="{2F173907-0D70-31DF-3C99-6F75B16862F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685EF7-8AAC-5D98-A645-0E264F82EBC6}"/>
              </a:ext>
            </a:extLst>
          </p:cNvPr>
          <p:cNvSpPr>
            <a:spLocks noGrp="1"/>
          </p:cNvSpPr>
          <p:nvPr>
            <p:ph type="sldNum" sz="quarter" idx="12"/>
          </p:nvPr>
        </p:nvSpPr>
        <p:spPr/>
        <p:txBody>
          <a:bodyPr/>
          <a:lstStyle/>
          <a:p>
            <a:fld id="{892E898E-EB22-4F30-91EE-5930E2D299E6}" type="slidenum">
              <a:rPr lang="en-US" smtClean="0"/>
              <a:t>‹#›</a:t>
            </a:fld>
            <a:endParaRPr lang="en-US"/>
          </a:p>
        </p:txBody>
      </p:sp>
    </p:spTree>
    <p:extLst>
      <p:ext uri="{BB962C8B-B14F-4D97-AF65-F5344CB8AC3E}">
        <p14:creationId xmlns:p14="http://schemas.microsoft.com/office/powerpoint/2010/main" val="26160707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288ED-C1C5-36E2-82E8-74E3657DDD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AF10F79-ADC3-487D-B807-74609D0F9F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06CEE9C-CDAC-9271-860D-C8A664B150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5F7976-C35F-69BC-65E5-25DBE1DD429C}"/>
              </a:ext>
            </a:extLst>
          </p:cNvPr>
          <p:cNvSpPr>
            <a:spLocks noGrp="1"/>
          </p:cNvSpPr>
          <p:nvPr>
            <p:ph type="dt" sz="half" idx="10"/>
          </p:nvPr>
        </p:nvSpPr>
        <p:spPr/>
        <p:txBody>
          <a:bodyPr/>
          <a:lstStyle/>
          <a:p>
            <a:fld id="{29616C83-5325-4469-B442-4EBC1E95B31C}" type="datetimeFigureOut">
              <a:rPr lang="en-US" smtClean="0"/>
              <a:t>3/5/2026</a:t>
            </a:fld>
            <a:endParaRPr lang="en-US"/>
          </a:p>
        </p:txBody>
      </p:sp>
      <p:sp>
        <p:nvSpPr>
          <p:cNvPr id="6" name="Footer Placeholder 5">
            <a:extLst>
              <a:ext uri="{FF2B5EF4-FFF2-40B4-BE49-F238E27FC236}">
                <a16:creationId xmlns:a16="http://schemas.microsoft.com/office/drawing/2014/main" id="{AF9E6C82-9703-A364-57D3-A44F5F45B3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46568F-1693-2A1E-DDCE-D4A1806413C5}"/>
              </a:ext>
            </a:extLst>
          </p:cNvPr>
          <p:cNvSpPr>
            <a:spLocks noGrp="1"/>
          </p:cNvSpPr>
          <p:nvPr>
            <p:ph type="sldNum" sz="quarter" idx="12"/>
          </p:nvPr>
        </p:nvSpPr>
        <p:spPr/>
        <p:txBody>
          <a:bodyPr/>
          <a:lstStyle/>
          <a:p>
            <a:fld id="{892E898E-EB22-4F30-91EE-5930E2D299E6}" type="slidenum">
              <a:rPr lang="en-US" smtClean="0"/>
              <a:t>‹#›</a:t>
            </a:fld>
            <a:endParaRPr lang="en-US"/>
          </a:p>
        </p:txBody>
      </p:sp>
    </p:spTree>
    <p:extLst>
      <p:ext uri="{BB962C8B-B14F-4D97-AF65-F5344CB8AC3E}">
        <p14:creationId xmlns:p14="http://schemas.microsoft.com/office/powerpoint/2010/main" val="3782915582"/>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8F478-31F3-33AD-B2E2-C09A1E5870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206BDA1-C129-9592-57DD-919E321668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EFCF22-6020-93F2-B739-89C7F73E6EED}"/>
              </a:ext>
            </a:extLst>
          </p:cNvPr>
          <p:cNvSpPr>
            <a:spLocks noGrp="1"/>
          </p:cNvSpPr>
          <p:nvPr>
            <p:ph type="dt" sz="half" idx="10"/>
          </p:nvPr>
        </p:nvSpPr>
        <p:spPr>
          <a:xfrm>
            <a:off x="838200" y="6356350"/>
            <a:ext cx="2743200" cy="365125"/>
          </a:xfrm>
          <a:prstGeom prst="rect">
            <a:avLst/>
          </a:prstGeom>
        </p:spPr>
        <p:txBody>
          <a:bodyPr/>
          <a:lstStyle/>
          <a:p>
            <a:fld id="{29616C83-5325-4469-B442-4EBC1E95B31C}" type="datetimeFigureOut">
              <a:rPr lang="en-US" smtClean="0"/>
              <a:t>3/5/2026</a:t>
            </a:fld>
            <a:endParaRPr lang="en-US"/>
          </a:p>
        </p:txBody>
      </p:sp>
      <p:sp>
        <p:nvSpPr>
          <p:cNvPr id="5" name="Footer Placeholder 4">
            <a:extLst>
              <a:ext uri="{FF2B5EF4-FFF2-40B4-BE49-F238E27FC236}">
                <a16:creationId xmlns:a16="http://schemas.microsoft.com/office/drawing/2014/main" id="{FA528771-09D0-1446-E8A2-C6B41796526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2777477-8260-C90A-E0EE-640FA6AF5480}"/>
              </a:ext>
            </a:extLst>
          </p:cNvPr>
          <p:cNvSpPr>
            <a:spLocks noGrp="1"/>
          </p:cNvSpPr>
          <p:nvPr>
            <p:ph type="sldNum" sz="quarter" idx="12"/>
          </p:nvPr>
        </p:nvSpPr>
        <p:spPr>
          <a:xfrm>
            <a:off x="8610600" y="6356350"/>
            <a:ext cx="2743200" cy="365125"/>
          </a:xfrm>
          <a:prstGeom prst="rect">
            <a:avLst/>
          </a:prstGeom>
        </p:spPr>
        <p:txBody>
          <a:bodyPr/>
          <a:lstStyle/>
          <a:p>
            <a:fld id="{892E898E-EB22-4F30-91EE-5930E2D299E6}" type="slidenum">
              <a:rPr lang="en-US" smtClean="0"/>
              <a:t>‹#›</a:t>
            </a:fld>
            <a:endParaRPr lang="en-US"/>
          </a:p>
        </p:txBody>
      </p:sp>
    </p:spTree>
    <p:extLst>
      <p:ext uri="{BB962C8B-B14F-4D97-AF65-F5344CB8AC3E}">
        <p14:creationId xmlns:p14="http://schemas.microsoft.com/office/powerpoint/2010/main" val="6659040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ECD09-481F-DF17-DBA6-F86351E8B9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5F1F47E-8AFD-5BF5-33FC-6C698183F2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97A0FB3-A780-F731-2B9E-5F5BE9150A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7F28AC-A137-8E58-B168-B91FF66505BA}"/>
              </a:ext>
            </a:extLst>
          </p:cNvPr>
          <p:cNvSpPr>
            <a:spLocks noGrp="1"/>
          </p:cNvSpPr>
          <p:nvPr>
            <p:ph type="dt" sz="half" idx="10"/>
          </p:nvPr>
        </p:nvSpPr>
        <p:spPr/>
        <p:txBody>
          <a:bodyPr/>
          <a:lstStyle/>
          <a:p>
            <a:fld id="{29616C83-5325-4469-B442-4EBC1E95B31C}" type="datetimeFigureOut">
              <a:rPr lang="en-US" smtClean="0"/>
              <a:t>3/5/2026</a:t>
            </a:fld>
            <a:endParaRPr lang="en-US"/>
          </a:p>
        </p:txBody>
      </p:sp>
      <p:sp>
        <p:nvSpPr>
          <p:cNvPr id="6" name="Footer Placeholder 5">
            <a:extLst>
              <a:ext uri="{FF2B5EF4-FFF2-40B4-BE49-F238E27FC236}">
                <a16:creationId xmlns:a16="http://schemas.microsoft.com/office/drawing/2014/main" id="{853709E7-90B1-F9C0-84EE-1F1964CFE3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0E9DA0-8EDB-0414-F61E-888671FE02BC}"/>
              </a:ext>
            </a:extLst>
          </p:cNvPr>
          <p:cNvSpPr>
            <a:spLocks noGrp="1"/>
          </p:cNvSpPr>
          <p:nvPr>
            <p:ph type="sldNum" sz="quarter" idx="12"/>
          </p:nvPr>
        </p:nvSpPr>
        <p:spPr/>
        <p:txBody>
          <a:bodyPr/>
          <a:lstStyle/>
          <a:p>
            <a:fld id="{892E898E-EB22-4F30-91EE-5930E2D299E6}" type="slidenum">
              <a:rPr lang="en-US" smtClean="0"/>
              <a:t>‹#›</a:t>
            </a:fld>
            <a:endParaRPr lang="en-US"/>
          </a:p>
        </p:txBody>
      </p:sp>
    </p:spTree>
    <p:extLst>
      <p:ext uri="{BB962C8B-B14F-4D97-AF65-F5344CB8AC3E}">
        <p14:creationId xmlns:p14="http://schemas.microsoft.com/office/powerpoint/2010/main" val="22737386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3C7A4-FA4A-468E-968A-0CE65D89DB4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9A6A04D-B079-5146-BACD-518EC9CC008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50105-C4CA-06C2-BBE8-DADF828605CA}"/>
              </a:ext>
            </a:extLst>
          </p:cNvPr>
          <p:cNvSpPr>
            <a:spLocks noGrp="1"/>
          </p:cNvSpPr>
          <p:nvPr>
            <p:ph type="dt" sz="half" idx="10"/>
          </p:nvPr>
        </p:nvSpPr>
        <p:spPr/>
        <p:txBody>
          <a:bodyPr/>
          <a:lstStyle/>
          <a:p>
            <a:fld id="{29616C83-5325-4469-B442-4EBC1E95B31C}" type="datetimeFigureOut">
              <a:rPr lang="en-US" smtClean="0"/>
              <a:t>3/5/2026</a:t>
            </a:fld>
            <a:endParaRPr lang="en-US"/>
          </a:p>
        </p:txBody>
      </p:sp>
      <p:sp>
        <p:nvSpPr>
          <p:cNvPr id="5" name="Footer Placeholder 4">
            <a:extLst>
              <a:ext uri="{FF2B5EF4-FFF2-40B4-BE49-F238E27FC236}">
                <a16:creationId xmlns:a16="http://schemas.microsoft.com/office/drawing/2014/main" id="{90621A40-DB6A-26B0-38A2-E4DB16C15B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129823-E92A-2B21-376E-828792A21303}"/>
              </a:ext>
            </a:extLst>
          </p:cNvPr>
          <p:cNvSpPr>
            <a:spLocks noGrp="1"/>
          </p:cNvSpPr>
          <p:nvPr>
            <p:ph type="sldNum" sz="quarter" idx="12"/>
          </p:nvPr>
        </p:nvSpPr>
        <p:spPr/>
        <p:txBody>
          <a:bodyPr/>
          <a:lstStyle/>
          <a:p>
            <a:fld id="{892E898E-EB22-4F30-91EE-5930E2D299E6}" type="slidenum">
              <a:rPr lang="en-US" smtClean="0"/>
              <a:t>‹#›</a:t>
            </a:fld>
            <a:endParaRPr lang="en-US"/>
          </a:p>
        </p:txBody>
      </p:sp>
    </p:spTree>
    <p:extLst>
      <p:ext uri="{BB962C8B-B14F-4D97-AF65-F5344CB8AC3E}">
        <p14:creationId xmlns:p14="http://schemas.microsoft.com/office/powerpoint/2010/main" val="35661235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6F801B-6429-2093-6E60-B4465340FCA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D083D33-5D00-9A2C-2F7A-B5260143184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1683EC-C1FC-4894-7378-CF910CEB4279}"/>
              </a:ext>
            </a:extLst>
          </p:cNvPr>
          <p:cNvSpPr>
            <a:spLocks noGrp="1"/>
          </p:cNvSpPr>
          <p:nvPr>
            <p:ph type="dt" sz="half" idx="10"/>
          </p:nvPr>
        </p:nvSpPr>
        <p:spPr/>
        <p:txBody>
          <a:bodyPr/>
          <a:lstStyle/>
          <a:p>
            <a:fld id="{29616C83-5325-4469-B442-4EBC1E95B31C}" type="datetimeFigureOut">
              <a:rPr lang="en-US" smtClean="0"/>
              <a:t>3/5/2026</a:t>
            </a:fld>
            <a:endParaRPr lang="en-US"/>
          </a:p>
        </p:txBody>
      </p:sp>
      <p:sp>
        <p:nvSpPr>
          <p:cNvPr id="5" name="Footer Placeholder 4">
            <a:extLst>
              <a:ext uri="{FF2B5EF4-FFF2-40B4-BE49-F238E27FC236}">
                <a16:creationId xmlns:a16="http://schemas.microsoft.com/office/drawing/2014/main" id="{21835C8C-9002-56B3-4CCF-1E854D1951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E90682-9B01-EFB9-48C1-E0509588D49D}"/>
              </a:ext>
            </a:extLst>
          </p:cNvPr>
          <p:cNvSpPr>
            <a:spLocks noGrp="1"/>
          </p:cNvSpPr>
          <p:nvPr>
            <p:ph type="sldNum" sz="quarter" idx="12"/>
          </p:nvPr>
        </p:nvSpPr>
        <p:spPr/>
        <p:txBody>
          <a:bodyPr/>
          <a:lstStyle/>
          <a:p>
            <a:fld id="{892E898E-EB22-4F30-91EE-5930E2D299E6}" type="slidenum">
              <a:rPr lang="en-US" smtClean="0"/>
              <a:t>‹#›</a:t>
            </a:fld>
            <a:endParaRPr lang="en-US"/>
          </a:p>
        </p:txBody>
      </p:sp>
    </p:spTree>
    <p:extLst>
      <p:ext uri="{BB962C8B-B14F-4D97-AF65-F5344CB8AC3E}">
        <p14:creationId xmlns:p14="http://schemas.microsoft.com/office/powerpoint/2010/main" val="18967889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Intro Titl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93CB63-2E02-55A7-C901-7F0A6D89BB04}"/>
              </a:ext>
            </a:extLst>
          </p:cNvPr>
          <p:cNvPicPr>
            <a:picLocks noChangeAspect="1"/>
          </p:cNvPicPr>
          <p:nvPr userDrawn="1"/>
        </p:nvPicPr>
        <p:blipFill>
          <a:blip r:embed="rId3"/>
          <a:srcRect l="14740" r="14740"/>
          <a:stretch/>
        </p:blipFill>
        <p:spPr>
          <a:xfrm>
            <a:off x="4038609" y="-105091"/>
            <a:ext cx="8153391" cy="6503508"/>
          </a:xfrm>
          <a:prstGeom prst="rect">
            <a:avLst/>
          </a:prstGeom>
        </p:spPr>
      </p:pic>
      <p:sp>
        <p:nvSpPr>
          <p:cNvPr id="4" name="Rectangle 3">
            <a:extLst>
              <a:ext uri="{FF2B5EF4-FFF2-40B4-BE49-F238E27FC236}">
                <a16:creationId xmlns:a16="http://schemas.microsoft.com/office/drawing/2014/main" id="{B0BEF226-777F-ECB8-1C29-DA7CBD27F4A4}"/>
              </a:ext>
            </a:extLst>
          </p:cNvPr>
          <p:cNvSpPr/>
          <p:nvPr userDrawn="1"/>
        </p:nvSpPr>
        <p:spPr>
          <a:xfrm>
            <a:off x="0" y="-85059"/>
            <a:ext cx="4038610" cy="65035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A8CE9D-E26A-9588-21B4-19593B718DAD}"/>
              </a:ext>
            </a:extLst>
          </p:cNvPr>
          <p:cNvSpPr>
            <a:spLocks noGrp="1"/>
          </p:cNvSpPr>
          <p:nvPr>
            <p:ph type="ctrTitle"/>
          </p:nvPr>
        </p:nvSpPr>
        <p:spPr>
          <a:xfrm>
            <a:off x="4700934" y="1675437"/>
            <a:ext cx="6828742" cy="1905170"/>
          </a:xfrm>
        </p:spPr>
        <p:txBody>
          <a:bodyPr anchor="ctr"/>
          <a:lstStyle>
            <a:lvl1pPr algn="l">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AF7AA108-40D7-8574-EA6F-AD58F2F6DD07}"/>
              </a:ext>
            </a:extLst>
          </p:cNvPr>
          <p:cNvSpPr>
            <a:spLocks noGrp="1"/>
          </p:cNvSpPr>
          <p:nvPr>
            <p:ph type="subTitle" idx="1"/>
          </p:nvPr>
        </p:nvSpPr>
        <p:spPr>
          <a:xfrm>
            <a:off x="4700934" y="4004216"/>
            <a:ext cx="6828742" cy="1178347"/>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2" name="Rectangle 11">
            <a:extLst>
              <a:ext uri="{FF2B5EF4-FFF2-40B4-BE49-F238E27FC236}">
                <a16:creationId xmlns:a16="http://schemas.microsoft.com/office/drawing/2014/main" id="{CD967B8C-5BDC-C94F-F73C-F049AC0710D9}"/>
              </a:ext>
            </a:extLst>
          </p:cNvPr>
          <p:cNvSpPr/>
          <p:nvPr userDrawn="1"/>
        </p:nvSpPr>
        <p:spPr>
          <a:xfrm>
            <a:off x="0" y="6398417"/>
            <a:ext cx="12192000" cy="365125"/>
          </a:xfrm>
          <a:prstGeom prst="rect">
            <a:avLst/>
          </a:prstGeom>
          <a:solidFill>
            <a:srgbClr val="2B6B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A9BBE7F-516C-B644-046B-1C349792C828}"/>
              </a:ext>
            </a:extLst>
          </p:cNvPr>
          <p:cNvSpPr/>
          <p:nvPr userDrawn="1"/>
        </p:nvSpPr>
        <p:spPr>
          <a:xfrm>
            <a:off x="0" y="6737087"/>
            <a:ext cx="12192000" cy="120913"/>
          </a:xfrm>
          <a:prstGeom prst="rect">
            <a:avLst/>
          </a:prstGeom>
          <a:solidFill>
            <a:srgbClr val="DAEE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Logo for NIH. National Institute of Dental and Craniofacial Research">
            <a:extLst>
              <a:ext uri="{FF2B5EF4-FFF2-40B4-BE49-F238E27FC236}">
                <a16:creationId xmlns:a16="http://schemas.microsoft.com/office/drawing/2014/main" id="{A5010AF9-3BB9-4792-07D2-9DD2ACFE40A9}"/>
              </a:ext>
            </a:extLst>
          </p:cNvPr>
          <p:cNvPicPr>
            <a:picLocks noChangeAspect="1"/>
          </p:cNvPicPr>
          <p:nvPr userDrawn="1"/>
        </p:nvPicPr>
        <p:blipFill>
          <a:blip r:embed="rId4"/>
          <a:stretch>
            <a:fillRect/>
          </a:stretch>
        </p:blipFill>
        <p:spPr>
          <a:xfrm>
            <a:off x="379133" y="1675437"/>
            <a:ext cx="3280344" cy="1963329"/>
          </a:xfrm>
          <a:prstGeom prst="rect">
            <a:avLst/>
          </a:prstGeom>
        </p:spPr>
      </p:pic>
    </p:spTree>
    <p:custDataLst>
      <p:tags r:id="rId1"/>
    </p:custDataLst>
    <p:extLst>
      <p:ext uri="{BB962C8B-B14F-4D97-AF65-F5344CB8AC3E}">
        <p14:creationId xmlns:p14="http://schemas.microsoft.com/office/powerpoint/2010/main" val="32746898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CDEDFF23-AD51-6734-02F1-E9EC656FB67A}"/>
              </a:ext>
            </a:extLst>
          </p:cNvPr>
          <p:cNvSpPr>
            <a:spLocks noGrp="1"/>
          </p:cNvSpPr>
          <p:nvPr>
            <p:ph type="title"/>
          </p:nvPr>
        </p:nvSpPr>
        <p:spPr>
          <a:xfrm>
            <a:off x="420624" y="783311"/>
            <a:ext cx="11348408" cy="1000884"/>
          </a:xfrm>
          <a:prstGeom prst="rect">
            <a:avLst/>
          </a:prstGeom>
        </p:spPr>
        <p:txBody>
          <a:bodyPr vert="horz" lIns="91440" tIns="45720" rIns="91440" bIns="45720" rtlCol="0" anchor="ctr">
            <a:normAutofit/>
          </a:bodyPr>
          <a:lstStyle>
            <a:lvl1pPr>
              <a:defRPr>
                <a:solidFill>
                  <a:schemeClr val="tx1">
                    <a:lumMod val="75000"/>
                    <a:lumOff val="25000"/>
                  </a:schemeClr>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8BF2AB44-E362-94CD-9FD1-1FB67F177252}"/>
              </a:ext>
            </a:extLst>
          </p:cNvPr>
          <p:cNvSpPr>
            <a:spLocks noGrp="1"/>
          </p:cNvSpPr>
          <p:nvPr>
            <p:ph idx="1"/>
          </p:nvPr>
        </p:nvSpPr>
        <p:spPr>
          <a:xfrm>
            <a:off x="420624" y="2014741"/>
            <a:ext cx="11348409" cy="3993042"/>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EC7A0070-DCC0-FFC8-C04E-5093AFEE1B0E}"/>
              </a:ext>
              <a:ext uri="{C183D7F6-B498-43B3-948B-1728B52AA6E4}">
                <adec:decorative xmlns:adec="http://schemas.microsoft.com/office/drawing/2017/decorative" val="1"/>
              </a:ext>
            </a:extLst>
          </p:cNvPr>
          <p:cNvSpPr>
            <a:spLocks noGrp="1"/>
          </p:cNvSpPr>
          <p:nvPr>
            <p:ph type="sldNum" sz="quarter" idx="4"/>
          </p:nvPr>
        </p:nvSpPr>
        <p:spPr>
          <a:xfrm>
            <a:off x="11107933" y="6242475"/>
            <a:ext cx="682620" cy="365125"/>
          </a:xfrm>
          <a:prstGeom prst="rect">
            <a:avLst/>
          </a:prstGeom>
        </p:spPr>
        <p:txBody>
          <a:bodyPr vert="horz" lIns="91440" tIns="45720" rIns="91440" bIns="45720" rtlCol="0" anchor="ctr"/>
          <a:lstStyle>
            <a:lvl1pPr algn="ctr">
              <a:defRPr sz="1200">
                <a:solidFill>
                  <a:schemeClr val="bg1"/>
                </a:solidFill>
              </a:defRPr>
            </a:lvl1pPr>
          </a:lstStyle>
          <a:p>
            <a:fld id="{CC3264EA-4687-2449-B6FA-268BF7950B99}" type="slidenum">
              <a:rPr lang="en-US" smtClean="0"/>
              <a:pPr/>
              <a:t>‹#›</a:t>
            </a:fld>
            <a:endParaRPr lang="en-US"/>
          </a:p>
        </p:txBody>
      </p:sp>
    </p:spTree>
    <p:custDataLst>
      <p:tags r:id="rId1"/>
    </p:custDataLst>
    <p:extLst>
      <p:ext uri="{BB962C8B-B14F-4D97-AF65-F5344CB8AC3E}">
        <p14:creationId xmlns:p14="http://schemas.microsoft.com/office/powerpoint/2010/main" val="14526904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Title Dark A">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86189171-956B-F1D0-E8A8-5C2F3A554609}"/>
              </a:ext>
            </a:extLst>
          </p:cNvPr>
          <p:cNvPicPr>
            <a:picLocks noChangeAspect="1"/>
          </p:cNvPicPr>
          <p:nvPr userDrawn="1"/>
        </p:nvPicPr>
        <p:blipFill>
          <a:blip r:embed="rId3"/>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783F092-794B-E9CB-0888-46D56A565135}"/>
              </a:ext>
            </a:extLst>
          </p:cNvPr>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7892CB11-E024-568A-AE00-70DD5D6A3187}"/>
              </a:ext>
            </a:extLst>
          </p:cNvPr>
          <p:cNvSpPr>
            <a:spLocks noGrp="1"/>
          </p:cNvSpPr>
          <p:nvPr>
            <p:ph type="body" idx="1"/>
          </p:nvPr>
        </p:nvSpPr>
        <p:spPr>
          <a:xfrm>
            <a:off x="831850" y="4589463"/>
            <a:ext cx="10515600" cy="123983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a:extLst>
              <a:ext uri="{FF2B5EF4-FFF2-40B4-BE49-F238E27FC236}">
                <a16:creationId xmlns:a16="http://schemas.microsoft.com/office/drawing/2014/main" id="{B352799E-420F-B03C-22BE-AAACBBDF09D4}"/>
              </a:ext>
            </a:extLst>
          </p:cNvPr>
          <p:cNvPicPr>
            <a:picLocks noChangeAspect="1"/>
          </p:cNvPicPr>
          <p:nvPr userDrawn="1"/>
        </p:nvPicPr>
        <p:blipFill>
          <a:blip r:embed="rId4"/>
          <a:stretch>
            <a:fillRect/>
          </a:stretch>
        </p:blipFill>
        <p:spPr>
          <a:xfrm>
            <a:off x="10017051" y="287993"/>
            <a:ext cx="1817386" cy="366713"/>
          </a:xfrm>
          <a:prstGeom prst="rect">
            <a:avLst/>
          </a:prstGeom>
        </p:spPr>
      </p:pic>
      <p:sp>
        <p:nvSpPr>
          <p:cNvPr id="15" name="Rectangle 14">
            <a:extLst>
              <a:ext uri="{FF2B5EF4-FFF2-40B4-BE49-F238E27FC236}">
                <a16:creationId xmlns:a16="http://schemas.microsoft.com/office/drawing/2014/main" id="{F175FBD8-083E-427D-2E04-5124C6374251}"/>
              </a:ext>
            </a:extLst>
          </p:cNvPr>
          <p:cNvSpPr/>
          <p:nvPr userDrawn="1"/>
        </p:nvSpPr>
        <p:spPr>
          <a:xfrm>
            <a:off x="0" y="6398417"/>
            <a:ext cx="12192000" cy="365125"/>
          </a:xfrm>
          <a:prstGeom prst="rect">
            <a:avLst/>
          </a:prstGeom>
          <a:solidFill>
            <a:srgbClr val="5C2B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0A81F78-6898-5563-5C13-03791DCDCA12}"/>
              </a:ext>
            </a:extLst>
          </p:cNvPr>
          <p:cNvSpPr/>
          <p:nvPr userDrawn="1"/>
        </p:nvSpPr>
        <p:spPr>
          <a:xfrm>
            <a:off x="0" y="6759121"/>
            <a:ext cx="12192000" cy="120913"/>
          </a:xfrm>
          <a:prstGeom prst="rect">
            <a:avLst/>
          </a:prstGeom>
          <a:solidFill>
            <a:srgbClr val="DAEE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8486822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Title Dark B">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022449D-1B48-8D72-6FB4-E6082052C872}"/>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783F092-794B-E9CB-0888-46D56A565135}"/>
              </a:ext>
            </a:extLst>
          </p:cNvPr>
          <p:cNvSpPr>
            <a:spLocks noGrp="1"/>
          </p:cNvSpPr>
          <p:nvPr>
            <p:ph type="title"/>
          </p:nvPr>
        </p:nvSpPr>
        <p:spPr>
          <a:xfrm>
            <a:off x="831850" y="1709738"/>
            <a:ext cx="10515600" cy="2852737"/>
          </a:xfrm>
        </p:spPr>
        <p:txBody>
          <a:bodyPr anchor="b"/>
          <a:lstStyle>
            <a:lvl1pPr>
              <a:defRPr sz="6000">
                <a:solidFill>
                  <a:schemeClr val="tx1"/>
                </a:solidFill>
              </a:defRPr>
            </a:lvl1pPr>
          </a:lstStyle>
          <a:p>
            <a:r>
              <a:rPr lang="en-US"/>
              <a:t>Click to edit Master title style</a:t>
            </a:r>
          </a:p>
        </p:txBody>
      </p:sp>
      <p:sp>
        <p:nvSpPr>
          <p:cNvPr id="3" name="Text Placeholder 2">
            <a:extLst>
              <a:ext uri="{FF2B5EF4-FFF2-40B4-BE49-F238E27FC236}">
                <a16:creationId xmlns:a16="http://schemas.microsoft.com/office/drawing/2014/main" id="{7892CB11-E024-568A-AE00-70DD5D6A3187}"/>
              </a:ext>
            </a:extLst>
          </p:cNvPr>
          <p:cNvSpPr>
            <a:spLocks noGrp="1"/>
          </p:cNvSpPr>
          <p:nvPr>
            <p:ph type="body" idx="1"/>
          </p:nvPr>
        </p:nvSpPr>
        <p:spPr>
          <a:xfrm>
            <a:off x="831850" y="4589463"/>
            <a:ext cx="10515600" cy="123983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Rectangle 7">
            <a:extLst>
              <a:ext uri="{FF2B5EF4-FFF2-40B4-BE49-F238E27FC236}">
                <a16:creationId xmlns:a16="http://schemas.microsoft.com/office/drawing/2014/main" id="{5BE313EE-D577-960F-B9F2-2C2B9E1FF3C8}"/>
              </a:ext>
            </a:extLst>
          </p:cNvPr>
          <p:cNvSpPr/>
          <p:nvPr userDrawn="1"/>
        </p:nvSpPr>
        <p:spPr>
          <a:xfrm>
            <a:off x="0" y="6398417"/>
            <a:ext cx="12192000" cy="365125"/>
          </a:xfrm>
          <a:prstGeom prst="rect">
            <a:avLst/>
          </a:prstGeom>
          <a:solidFill>
            <a:srgbClr val="2B6B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77C18E0-A5F7-A72A-BD87-12EE841D2A11}"/>
              </a:ext>
            </a:extLst>
          </p:cNvPr>
          <p:cNvSpPr/>
          <p:nvPr userDrawn="1"/>
        </p:nvSpPr>
        <p:spPr>
          <a:xfrm>
            <a:off x="0" y="6759121"/>
            <a:ext cx="12192000" cy="120913"/>
          </a:xfrm>
          <a:prstGeom prst="rect">
            <a:avLst/>
          </a:prstGeom>
          <a:solidFill>
            <a:srgbClr val="DAEE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436AFD3-360B-3EE3-CECE-565392302402}"/>
              </a:ext>
            </a:extLst>
          </p:cNvPr>
          <p:cNvPicPr>
            <a:picLocks noChangeAspect="1"/>
          </p:cNvPicPr>
          <p:nvPr userDrawn="1"/>
        </p:nvPicPr>
        <p:blipFill>
          <a:blip r:embed="rId3"/>
          <a:stretch>
            <a:fillRect/>
          </a:stretch>
        </p:blipFill>
        <p:spPr>
          <a:xfrm>
            <a:off x="10017051" y="287993"/>
            <a:ext cx="1817386" cy="366713"/>
          </a:xfrm>
          <a:prstGeom prst="rect">
            <a:avLst/>
          </a:prstGeom>
        </p:spPr>
      </p:pic>
    </p:spTree>
    <p:extLst>
      <p:ext uri="{BB962C8B-B14F-4D97-AF65-F5344CB8AC3E}">
        <p14:creationId xmlns:p14="http://schemas.microsoft.com/office/powerpoint/2010/main" val="32774482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Title Dark C">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022449D-1B48-8D72-6FB4-E6082052C872}"/>
              </a:ext>
            </a:extLst>
          </p:cNvPr>
          <p:cNvPicPr>
            <a:picLocks noChangeAspect="1"/>
          </p:cNvPicPr>
          <p:nvPr userDrawn="1"/>
        </p:nvPicPr>
        <p:blipFill>
          <a:blip r:embed="rId3"/>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783F092-794B-E9CB-0888-46D56A565135}"/>
              </a:ext>
            </a:extLst>
          </p:cNvPr>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7892CB11-E024-568A-AE00-70DD5D6A3187}"/>
              </a:ext>
            </a:extLst>
          </p:cNvPr>
          <p:cNvSpPr>
            <a:spLocks noGrp="1"/>
          </p:cNvSpPr>
          <p:nvPr>
            <p:ph type="body" idx="1"/>
          </p:nvPr>
        </p:nvSpPr>
        <p:spPr>
          <a:xfrm>
            <a:off x="831850" y="4589463"/>
            <a:ext cx="10515600" cy="123983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Rectangle 7">
            <a:extLst>
              <a:ext uri="{FF2B5EF4-FFF2-40B4-BE49-F238E27FC236}">
                <a16:creationId xmlns:a16="http://schemas.microsoft.com/office/drawing/2014/main" id="{5BE313EE-D577-960F-B9F2-2C2B9E1FF3C8}"/>
              </a:ext>
            </a:extLst>
          </p:cNvPr>
          <p:cNvSpPr/>
          <p:nvPr userDrawn="1"/>
        </p:nvSpPr>
        <p:spPr>
          <a:xfrm>
            <a:off x="0" y="6398417"/>
            <a:ext cx="12192000" cy="365125"/>
          </a:xfrm>
          <a:prstGeom prst="rect">
            <a:avLst/>
          </a:prstGeom>
          <a:solidFill>
            <a:srgbClr val="5C2B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77C18E0-A5F7-A72A-BD87-12EE841D2A11}"/>
              </a:ext>
            </a:extLst>
          </p:cNvPr>
          <p:cNvSpPr/>
          <p:nvPr userDrawn="1"/>
        </p:nvSpPr>
        <p:spPr>
          <a:xfrm>
            <a:off x="0" y="6759121"/>
            <a:ext cx="12192000" cy="120913"/>
          </a:xfrm>
          <a:prstGeom prst="rect">
            <a:avLst/>
          </a:prstGeom>
          <a:solidFill>
            <a:srgbClr val="DAEE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D2C9A3C-0813-D6B0-FCA9-72E300E5A313}"/>
              </a:ext>
            </a:extLst>
          </p:cNvPr>
          <p:cNvPicPr>
            <a:picLocks noChangeAspect="1"/>
          </p:cNvPicPr>
          <p:nvPr userDrawn="1"/>
        </p:nvPicPr>
        <p:blipFill>
          <a:blip r:embed="rId4"/>
          <a:stretch>
            <a:fillRect/>
          </a:stretch>
        </p:blipFill>
        <p:spPr>
          <a:xfrm>
            <a:off x="10017051" y="287993"/>
            <a:ext cx="1817386" cy="366713"/>
          </a:xfrm>
          <a:prstGeom prst="rect">
            <a:avLst/>
          </a:prstGeom>
        </p:spPr>
      </p:pic>
    </p:spTree>
    <p:custDataLst>
      <p:tags r:id="rId1"/>
    </p:custDataLst>
    <p:extLst>
      <p:ext uri="{BB962C8B-B14F-4D97-AF65-F5344CB8AC3E}">
        <p14:creationId xmlns:p14="http://schemas.microsoft.com/office/powerpoint/2010/main" val="11658420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Title Light A">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86189171-956B-F1D0-E8A8-5C2F3A554609}"/>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783F092-794B-E9CB-0888-46D56A565135}"/>
              </a:ext>
            </a:extLst>
          </p:cNvPr>
          <p:cNvSpPr>
            <a:spLocks noGrp="1"/>
          </p:cNvSpPr>
          <p:nvPr>
            <p:ph type="title"/>
          </p:nvPr>
        </p:nvSpPr>
        <p:spPr>
          <a:xfrm>
            <a:off x="831850" y="1709738"/>
            <a:ext cx="10515600" cy="2852737"/>
          </a:xfrm>
        </p:spPr>
        <p:txBody>
          <a:bodyPr anchor="b"/>
          <a:lstStyle>
            <a:lvl1pPr>
              <a:defRPr sz="6000">
                <a:solidFill>
                  <a:schemeClr val="tx1">
                    <a:lumMod val="75000"/>
                    <a:lumOff val="25000"/>
                  </a:schemeClr>
                </a:solidFill>
              </a:defRPr>
            </a:lvl1pPr>
          </a:lstStyle>
          <a:p>
            <a:r>
              <a:rPr lang="en-US"/>
              <a:t>Click to edit Master title style</a:t>
            </a:r>
          </a:p>
        </p:txBody>
      </p:sp>
      <p:sp>
        <p:nvSpPr>
          <p:cNvPr id="3" name="Text Placeholder 2">
            <a:extLst>
              <a:ext uri="{FF2B5EF4-FFF2-40B4-BE49-F238E27FC236}">
                <a16:creationId xmlns:a16="http://schemas.microsoft.com/office/drawing/2014/main" id="{7892CB11-E024-568A-AE00-70DD5D6A3187}"/>
              </a:ext>
            </a:extLst>
          </p:cNvPr>
          <p:cNvSpPr>
            <a:spLocks noGrp="1"/>
          </p:cNvSpPr>
          <p:nvPr>
            <p:ph type="body" idx="1"/>
          </p:nvPr>
        </p:nvSpPr>
        <p:spPr>
          <a:xfrm>
            <a:off x="831850" y="4589463"/>
            <a:ext cx="10515600" cy="1239837"/>
          </a:xfrm>
        </p:spPr>
        <p:txBody>
          <a:bodyPr/>
          <a:lstStyle>
            <a:lvl1pPr marL="0" indent="0">
              <a:buNone/>
              <a:defRPr sz="240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5" name="Rectangle 14">
            <a:extLst>
              <a:ext uri="{FF2B5EF4-FFF2-40B4-BE49-F238E27FC236}">
                <a16:creationId xmlns:a16="http://schemas.microsoft.com/office/drawing/2014/main" id="{F175FBD8-083E-427D-2E04-5124C6374251}"/>
              </a:ext>
            </a:extLst>
          </p:cNvPr>
          <p:cNvSpPr/>
          <p:nvPr userDrawn="1"/>
        </p:nvSpPr>
        <p:spPr>
          <a:xfrm>
            <a:off x="0" y="6398417"/>
            <a:ext cx="12192000" cy="365125"/>
          </a:xfrm>
          <a:prstGeom prst="rect">
            <a:avLst/>
          </a:prstGeom>
          <a:solidFill>
            <a:srgbClr val="5C2B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0A81F78-6898-5563-5C13-03791DCDCA12}"/>
              </a:ext>
            </a:extLst>
          </p:cNvPr>
          <p:cNvSpPr/>
          <p:nvPr userDrawn="1"/>
        </p:nvSpPr>
        <p:spPr>
          <a:xfrm>
            <a:off x="0" y="6759121"/>
            <a:ext cx="12192000" cy="120913"/>
          </a:xfrm>
          <a:prstGeom prst="rect">
            <a:avLst/>
          </a:prstGeom>
          <a:solidFill>
            <a:srgbClr val="25A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9EC3C8C-B28D-BC3F-ED10-1CD8F24AF2FE}"/>
              </a:ext>
            </a:extLst>
          </p:cNvPr>
          <p:cNvPicPr>
            <a:picLocks noChangeAspect="1"/>
          </p:cNvPicPr>
          <p:nvPr userDrawn="1"/>
        </p:nvPicPr>
        <p:blipFill>
          <a:blip r:embed="rId3"/>
          <a:stretch>
            <a:fillRect/>
          </a:stretch>
        </p:blipFill>
        <p:spPr>
          <a:xfrm>
            <a:off x="10004062" y="280015"/>
            <a:ext cx="1817386" cy="367804"/>
          </a:xfrm>
          <a:prstGeom prst="rect">
            <a:avLst/>
          </a:prstGeom>
        </p:spPr>
      </p:pic>
    </p:spTree>
    <p:extLst>
      <p:ext uri="{BB962C8B-B14F-4D97-AF65-F5344CB8AC3E}">
        <p14:creationId xmlns:p14="http://schemas.microsoft.com/office/powerpoint/2010/main" val="10930444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Title Light B">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022449D-1B48-8D72-6FB4-E6082052C872}"/>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783F092-794B-E9CB-0888-46D56A565135}"/>
              </a:ext>
            </a:extLst>
          </p:cNvPr>
          <p:cNvSpPr>
            <a:spLocks noGrp="1"/>
          </p:cNvSpPr>
          <p:nvPr>
            <p:ph type="title"/>
          </p:nvPr>
        </p:nvSpPr>
        <p:spPr>
          <a:xfrm>
            <a:off x="831850" y="1709738"/>
            <a:ext cx="10515600" cy="2852737"/>
          </a:xfrm>
        </p:spPr>
        <p:txBody>
          <a:bodyPr anchor="b"/>
          <a:lstStyle>
            <a:lvl1pPr>
              <a:defRPr sz="6000">
                <a:solidFill>
                  <a:schemeClr val="tx1"/>
                </a:solidFill>
              </a:defRPr>
            </a:lvl1pPr>
          </a:lstStyle>
          <a:p>
            <a:r>
              <a:rPr lang="en-US"/>
              <a:t>Click to edit Master title style</a:t>
            </a:r>
          </a:p>
        </p:txBody>
      </p:sp>
      <p:sp>
        <p:nvSpPr>
          <p:cNvPr id="3" name="Text Placeholder 2">
            <a:extLst>
              <a:ext uri="{FF2B5EF4-FFF2-40B4-BE49-F238E27FC236}">
                <a16:creationId xmlns:a16="http://schemas.microsoft.com/office/drawing/2014/main" id="{7892CB11-E024-568A-AE00-70DD5D6A3187}"/>
              </a:ext>
            </a:extLst>
          </p:cNvPr>
          <p:cNvSpPr>
            <a:spLocks noGrp="1"/>
          </p:cNvSpPr>
          <p:nvPr>
            <p:ph type="body" idx="1"/>
          </p:nvPr>
        </p:nvSpPr>
        <p:spPr>
          <a:xfrm>
            <a:off x="831850" y="4589463"/>
            <a:ext cx="10515600" cy="123983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Rectangle 7">
            <a:extLst>
              <a:ext uri="{FF2B5EF4-FFF2-40B4-BE49-F238E27FC236}">
                <a16:creationId xmlns:a16="http://schemas.microsoft.com/office/drawing/2014/main" id="{5BE313EE-D577-960F-B9F2-2C2B9E1FF3C8}"/>
              </a:ext>
            </a:extLst>
          </p:cNvPr>
          <p:cNvSpPr/>
          <p:nvPr userDrawn="1"/>
        </p:nvSpPr>
        <p:spPr>
          <a:xfrm>
            <a:off x="0" y="6398417"/>
            <a:ext cx="12192000" cy="365125"/>
          </a:xfrm>
          <a:prstGeom prst="rect">
            <a:avLst/>
          </a:prstGeom>
          <a:solidFill>
            <a:srgbClr val="2B6B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77C18E0-A5F7-A72A-BD87-12EE841D2A11}"/>
              </a:ext>
            </a:extLst>
          </p:cNvPr>
          <p:cNvSpPr/>
          <p:nvPr userDrawn="1"/>
        </p:nvSpPr>
        <p:spPr>
          <a:xfrm>
            <a:off x="0" y="6759121"/>
            <a:ext cx="12192000" cy="120913"/>
          </a:xfrm>
          <a:prstGeom prst="rect">
            <a:avLst/>
          </a:prstGeom>
          <a:solidFill>
            <a:srgbClr val="DAEE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EFC6441-115E-55B9-17DC-4DEE622DB339}"/>
              </a:ext>
            </a:extLst>
          </p:cNvPr>
          <p:cNvPicPr>
            <a:picLocks noChangeAspect="1"/>
          </p:cNvPicPr>
          <p:nvPr userDrawn="1"/>
        </p:nvPicPr>
        <p:blipFill>
          <a:blip r:embed="rId3"/>
          <a:stretch>
            <a:fillRect/>
          </a:stretch>
        </p:blipFill>
        <p:spPr>
          <a:xfrm>
            <a:off x="10004062" y="280015"/>
            <a:ext cx="1817386" cy="367804"/>
          </a:xfrm>
          <a:prstGeom prst="rect">
            <a:avLst/>
          </a:prstGeom>
        </p:spPr>
      </p:pic>
    </p:spTree>
    <p:extLst>
      <p:ext uri="{BB962C8B-B14F-4D97-AF65-F5344CB8AC3E}">
        <p14:creationId xmlns:p14="http://schemas.microsoft.com/office/powerpoint/2010/main" val="4155565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342F1-42F7-8ADE-9279-D0B1D9922D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D44534A-5B60-B387-E867-9BCB2BF59F1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85B33FD-A968-0C26-E6FC-C2CC450ACC43}"/>
              </a:ext>
            </a:extLst>
          </p:cNvPr>
          <p:cNvSpPr>
            <a:spLocks noGrp="1"/>
          </p:cNvSpPr>
          <p:nvPr>
            <p:ph type="dt" sz="half" idx="10"/>
          </p:nvPr>
        </p:nvSpPr>
        <p:spPr>
          <a:xfrm>
            <a:off x="838200" y="6356350"/>
            <a:ext cx="2743200" cy="365125"/>
          </a:xfrm>
          <a:prstGeom prst="rect">
            <a:avLst/>
          </a:prstGeom>
        </p:spPr>
        <p:txBody>
          <a:bodyPr/>
          <a:lstStyle/>
          <a:p>
            <a:fld id="{29616C83-5325-4469-B442-4EBC1E95B31C}" type="datetimeFigureOut">
              <a:rPr lang="en-US" smtClean="0"/>
              <a:t>3/5/2026</a:t>
            </a:fld>
            <a:endParaRPr lang="en-US"/>
          </a:p>
        </p:txBody>
      </p:sp>
      <p:sp>
        <p:nvSpPr>
          <p:cNvPr id="5" name="Footer Placeholder 4">
            <a:extLst>
              <a:ext uri="{FF2B5EF4-FFF2-40B4-BE49-F238E27FC236}">
                <a16:creationId xmlns:a16="http://schemas.microsoft.com/office/drawing/2014/main" id="{97F26539-C712-F696-1F54-08A53E51AA9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0BD6838-3428-1BE5-6363-351716B007B8}"/>
              </a:ext>
            </a:extLst>
          </p:cNvPr>
          <p:cNvSpPr>
            <a:spLocks noGrp="1"/>
          </p:cNvSpPr>
          <p:nvPr>
            <p:ph type="sldNum" sz="quarter" idx="12"/>
          </p:nvPr>
        </p:nvSpPr>
        <p:spPr>
          <a:xfrm>
            <a:off x="8610600" y="6356350"/>
            <a:ext cx="2743200" cy="365125"/>
          </a:xfrm>
          <a:prstGeom prst="rect">
            <a:avLst/>
          </a:prstGeom>
        </p:spPr>
        <p:txBody>
          <a:bodyPr/>
          <a:lstStyle/>
          <a:p>
            <a:fld id="{892E898E-EB22-4F30-91EE-5930E2D299E6}" type="slidenum">
              <a:rPr lang="en-US" smtClean="0"/>
              <a:t>‹#›</a:t>
            </a:fld>
            <a:endParaRPr lang="en-US"/>
          </a:p>
        </p:txBody>
      </p:sp>
    </p:spTree>
    <p:extLst>
      <p:ext uri="{BB962C8B-B14F-4D97-AF65-F5344CB8AC3E}">
        <p14:creationId xmlns:p14="http://schemas.microsoft.com/office/powerpoint/2010/main" val="38164852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Title Light C">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022449D-1B48-8D72-6FB4-E6082052C872}"/>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783F092-794B-E9CB-0888-46D56A565135}"/>
              </a:ext>
            </a:extLst>
          </p:cNvPr>
          <p:cNvSpPr>
            <a:spLocks noGrp="1"/>
          </p:cNvSpPr>
          <p:nvPr>
            <p:ph type="title"/>
          </p:nvPr>
        </p:nvSpPr>
        <p:spPr>
          <a:xfrm>
            <a:off x="831850" y="1709738"/>
            <a:ext cx="10515600" cy="2852737"/>
          </a:xfrm>
        </p:spPr>
        <p:txBody>
          <a:bodyPr anchor="b"/>
          <a:lstStyle>
            <a:lvl1pPr>
              <a:defRPr sz="6000">
                <a:solidFill>
                  <a:schemeClr val="tx1">
                    <a:lumMod val="75000"/>
                    <a:lumOff val="25000"/>
                  </a:schemeClr>
                </a:solidFill>
              </a:defRPr>
            </a:lvl1pPr>
          </a:lstStyle>
          <a:p>
            <a:r>
              <a:rPr lang="en-US"/>
              <a:t>Click to edit Master title style</a:t>
            </a:r>
          </a:p>
        </p:txBody>
      </p:sp>
      <p:sp>
        <p:nvSpPr>
          <p:cNvPr id="3" name="Text Placeholder 2">
            <a:extLst>
              <a:ext uri="{FF2B5EF4-FFF2-40B4-BE49-F238E27FC236}">
                <a16:creationId xmlns:a16="http://schemas.microsoft.com/office/drawing/2014/main" id="{7892CB11-E024-568A-AE00-70DD5D6A3187}"/>
              </a:ext>
            </a:extLst>
          </p:cNvPr>
          <p:cNvSpPr>
            <a:spLocks noGrp="1"/>
          </p:cNvSpPr>
          <p:nvPr>
            <p:ph type="body" idx="1"/>
          </p:nvPr>
        </p:nvSpPr>
        <p:spPr>
          <a:xfrm>
            <a:off x="831850" y="4589463"/>
            <a:ext cx="10515600" cy="1239837"/>
          </a:xfrm>
        </p:spPr>
        <p:txBody>
          <a:bodyPr/>
          <a:lstStyle>
            <a:lvl1pPr marL="0" indent="0">
              <a:buNone/>
              <a:defRPr sz="240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Rectangle 7">
            <a:extLst>
              <a:ext uri="{FF2B5EF4-FFF2-40B4-BE49-F238E27FC236}">
                <a16:creationId xmlns:a16="http://schemas.microsoft.com/office/drawing/2014/main" id="{5BE313EE-D577-960F-B9F2-2C2B9E1FF3C8}"/>
              </a:ext>
            </a:extLst>
          </p:cNvPr>
          <p:cNvSpPr/>
          <p:nvPr userDrawn="1"/>
        </p:nvSpPr>
        <p:spPr>
          <a:xfrm>
            <a:off x="0" y="6398417"/>
            <a:ext cx="12192000" cy="365125"/>
          </a:xfrm>
          <a:prstGeom prst="rect">
            <a:avLst/>
          </a:prstGeom>
          <a:solidFill>
            <a:srgbClr val="5C2B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77C18E0-A5F7-A72A-BD87-12EE841D2A11}"/>
              </a:ext>
            </a:extLst>
          </p:cNvPr>
          <p:cNvSpPr/>
          <p:nvPr userDrawn="1"/>
        </p:nvSpPr>
        <p:spPr>
          <a:xfrm>
            <a:off x="0" y="6759121"/>
            <a:ext cx="12192000" cy="120913"/>
          </a:xfrm>
          <a:prstGeom prst="rect">
            <a:avLst/>
          </a:prstGeom>
          <a:solidFill>
            <a:srgbClr val="DAEE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350FCFF-62E7-74F2-43D1-AD479A4E631E}"/>
              </a:ext>
            </a:extLst>
          </p:cNvPr>
          <p:cNvPicPr>
            <a:picLocks noChangeAspect="1"/>
          </p:cNvPicPr>
          <p:nvPr userDrawn="1"/>
        </p:nvPicPr>
        <p:blipFill>
          <a:blip r:embed="rId3"/>
          <a:stretch>
            <a:fillRect/>
          </a:stretch>
        </p:blipFill>
        <p:spPr>
          <a:xfrm>
            <a:off x="10004062" y="280015"/>
            <a:ext cx="1817386" cy="367804"/>
          </a:xfrm>
          <a:prstGeom prst="rect">
            <a:avLst/>
          </a:prstGeom>
        </p:spPr>
      </p:pic>
    </p:spTree>
    <p:extLst>
      <p:ext uri="{BB962C8B-B14F-4D97-AF65-F5344CB8AC3E}">
        <p14:creationId xmlns:p14="http://schemas.microsoft.com/office/powerpoint/2010/main" val="13019952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066A5-2107-EE55-A50E-AA15F97F0928}"/>
              </a:ext>
            </a:extLst>
          </p:cNvPr>
          <p:cNvSpPr>
            <a:spLocks noGrp="1"/>
          </p:cNvSpPr>
          <p:nvPr>
            <p:ph type="title"/>
          </p:nvPr>
        </p:nvSpPr>
        <p:spPr>
          <a:xfrm>
            <a:off x="420624" y="786384"/>
            <a:ext cx="11363959" cy="994743"/>
          </a:xfrm>
        </p:spPr>
        <p:txBody>
          <a:bodyPr/>
          <a:lstStyle>
            <a:lvl1pPr>
              <a:defRPr>
                <a:solidFill>
                  <a:schemeClr val="tx1">
                    <a:lumMod val="75000"/>
                    <a:lumOff val="25000"/>
                  </a:schemeClr>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A498433C-0920-165A-7E0C-0E2DC5A34DD8}"/>
              </a:ext>
            </a:extLst>
          </p:cNvPr>
          <p:cNvSpPr>
            <a:spLocks noGrp="1"/>
          </p:cNvSpPr>
          <p:nvPr>
            <p:ph sz="half" idx="1"/>
          </p:nvPr>
        </p:nvSpPr>
        <p:spPr>
          <a:xfrm>
            <a:off x="501904" y="2016911"/>
            <a:ext cx="5181600" cy="4003675"/>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92948B3-6B4F-EB2D-D3BE-7C815E8F6F14}"/>
              </a:ext>
            </a:extLst>
          </p:cNvPr>
          <p:cNvSpPr>
            <a:spLocks noGrp="1"/>
          </p:cNvSpPr>
          <p:nvPr>
            <p:ph sz="half" idx="2"/>
          </p:nvPr>
        </p:nvSpPr>
        <p:spPr>
          <a:xfrm>
            <a:off x="5769556" y="2016911"/>
            <a:ext cx="6006565" cy="4003675"/>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Slide Number Placeholder 5">
            <a:extLst>
              <a:ext uri="{FF2B5EF4-FFF2-40B4-BE49-F238E27FC236}">
                <a16:creationId xmlns:a16="http://schemas.microsoft.com/office/drawing/2014/main" id="{6F9E036D-7A2B-D1BB-B59E-94755C18F379}"/>
              </a:ext>
              <a:ext uri="{C183D7F6-B498-43B3-948B-1728B52AA6E4}">
                <adec:decorative xmlns:adec="http://schemas.microsoft.com/office/drawing/2017/decorative" val="1"/>
              </a:ext>
            </a:extLst>
          </p:cNvPr>
          <p:cNvSpPr>
            <a:spLocks noGrp="1"/>
          </p:cNvSpPr>
          <p:nvPr>
            <p:ph type="sldNum" sz="quarter" idx="4"/>
          </p:nvPr>
        </p:nvSpPr>
        <p:spPr>
          <a:xfrm>
            <a:off x="11107933" y="6242475"/>
            <a:ext cx="682620" cy="365125"/>
          </a:xfrm>
          <a:prstGeom prst="rect">
            <a:avLst/>
          </a:prstGeom>
        </p:spPr>
        <p:txBody>
          <a:bodyPr vert="horz" lIns="91440" tIns="45720" rIns="91440" bIns="45720" rtlCol="0" anchor="ctr"/>
          <a:lstStyle>
            <a:lvl1pPr algn="ctr">
              <a:defRPr sz="1200">
                <a:solidFill>
                  <a:schemeClr val="bg1"/>
                </a:solidFill>
              </a:defRPr>
            </a:lvl1pPr>
          </a:lstStyle>
          <a:p>
            <a:fld id="{CC3264EA-4687-2449-B6FA-268BF7950B99}" type="slidenum">
              <a:rPr lang="en-US" smtClean="0"/>
              <a:pPr/>
              <a:t>‹#›</a:t>
            </a:fld>
            <a:endParaRPr lang="en-US"/>
          </a:p>
        </p:txBody>
      </p:sp>
    </p:spTree>
    <p:extLst>
      <p:ext uri="{BB962C8B-B14F-4D97-AF65-F5344CB8AC3E}">
        <p14:creationId xmlns:p14="http://schemas.microsoft.com/office/powerpoint/2010/main" val="42865709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wo Column Compariso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514DD98A-6707-2DA4-4CCD-3280132D46E1}"/>
              </a:ext>
            </a:extLst>
          </p:cNvPr>
          <p:cNvSpPr>
            <a:spLocks noGrp="1"/>
          </p:cNvSpPr>
          <p:nvPr>
            <p:ph type="title"/>
          </p:nvPr>
        </p:nvSpPr>
        <p:spPr>
          <a:xfrm>
            <a:off x="420957" y="786384"/>
            <a:ext cx="11369595" cy="98823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D7960A4-6515-A71A-6DF7-38B32F1568B2}"/>
              </a:ext>
            </a:extLst>
          </p:cNvPr>
          <p:cNvSpPr>
            <a:spLocks noGrp="1"/>
          </p:cNvSpPr>
          <p:nvPr>
            <p:ph type="body" idx="1"/>
          </p:nvPr>
        </p:nvSpPr>
        <p:spPr>
          <a:xfrm>
            <a:off x="420624" y="2020824"/>
            <a:ext cx="53324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4BE0C6-4449-C7D0-177C-A0B5F627B441}"/>
              </a:ext>
            </a:extLst>
          </p:cNvPr>
          <p:cNvSpPr>
            <a:spLocks noGrp="1"/>
          </p:cNvSpPr>
          <p:nvPr>
            <p:ph sz="half" idx="2"/>
          </p:nvPr>
        </p:nvSpPr>
        <p:spPr>
          <a:xfrm>
            <a:off x="420624" y="2839613"/>
            <a:ext cx="5332412" cy="32320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F1B46B8-BA54-8823-7AA0-3D3EB104EB34}"/>
              </a:ext>
            </a:extLst>
          </p:cNvPr>
          <p:cNvSpPr>
            <a:spLocks noGrp="1"/>
          </p:cNvSpPr>
          <p:nvPr>
            <p:ph type="body" sz="quarter" idx="3"/>
          </p:nvPr>
        </p:nvSpPr>
        <p:spPr>
          <a:xfrm>
            <a:off x="5954751" y="2015701"/>
            <a:ext cx="5799564"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7ABC5BB-AE2F-49B4-BC4B-08F6122828D0}"/>
              </a:ext>
            </a:extLst>
          </p:cNvPr>
          <p:cNvSpPr>
            <a:spLocks noGrp="1"/>
          </p:cNvSpPr>
          <p:nvPr>
            <p:ph sz="quarter" idx="4"/>
          </p:nvPr>
        </p:nvSpPr>
        <p:spPr>
          <a:xfrm>
            <a:off x="5948516" y="2839613"/>
            <a:ext cx="5842037" cy="32320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5">
            <a:extLst>
              <a:ext uri="{FF2B5EF4-FFF2-40B4-BE49-F238E27FC236}">
                <a16:creationId xmlns:a16="http://schemas.microsoft.com/office/drawing/2014/main" id="{889B874B-5BF5-5A0B-8681-2D0EE2CC4E54}"/>
              </a:ext>
              <a:ext uri="{C183D7F6-B498-43B3-948B-1728B52AA6E4}">
                <adec:decorative xmlns:adec="http://schemas.microsoft.com/office/drawing/2017/decorative" val="1"/>
              </a:ext>
            </a:extLst>
          </p:cNvPr>
          <p:cNvSpPr>
            <a:spLocks noGrp="1"/>
          </p:cNvSpPr>
          <p:nvPr>
            <p:ph type="sldNum" sz="quarter" idx="10"/>
          </p:nvPr>
        </p:nvSpPr>
        <p:spPr>
          <a:xfrm>
            <a:off x="11107933" y="6242475"/>
            <a:ext cx="682620" cy="365125"/>
          </a:xfrm>
          <a:prstGeom prst="rect">
            <a:avLst/>
          </a:prstGeom>
        </p:spPr>
        <p:txBody>
          <a:bodyPr vert="horz" lIns="91440" tIns="45720" rIns="91440" bIns="45720" rtlCol="0" anchor="ctr"/>
          <a:lstStyle>
            <a:lvl1pPr algn="ctr">
              <a:defRPr sz="1200">
                <a:solidFill>
                  <a:schemeClr val="bg1"/>
                </a:solidFill>
              </a:defRPr>
            </a:lvl1pPr>
          </a:lstStyle>
          <a:p>
            <a:fld id="{CC3264EA-4687-2449-B6FA-268BF7950B99}" type="slidenum">
              <a:rPr lang="en-US" smtClean="0"/>
              <a:pPr/>
              <a:t>‹#›</a:t>
            </a:fld>
            <a:endParaRPr lang="en-US"/>
          </a:p>
        </p:txBody>
      </p:sp>
    </p:spTree>
    <p:extLst>
      <p:ext uri="{BB962C8B-B14F-4D97-AF65-F5344CB8AC3E}">
        <p14:creationId xmlns:p14="http://schemas.microsoft.com/office/powerpoint/2010/main" val="20257860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BDC1C-F3B9-F288-2ECF-72089A38385B}"/>
              </a:ext>
            </a:extLst>
          </p:cNvPr>
          <p:cNvSpPr>
            <a:spLocks noGrp="1"/>
          </p:cNvSpPr>
          <p:nvPr>
            <p:ph type="title"/>
          </p:nvPr>
        </p:nvSpPr>
        <p:spPr>
          <a:xfrm>
            <a:off x="420624" y="786384"/>
            <a:ext cx="11363959" cy="994743"/>
          </a:xfrm>
        </p:spPr>
        <p:txBody>
          <a:bodyPr/>
          <a:lstStyle/>
          <a:p>
            <a:r>
              <a:rPr lang="en-US"/>
              <a:t>Click to edit Master title style</a:t>
            </a:r>
          </a:p>
        </p:txBody>
      </p:sp>
      <p:sp>
        <p:nvSpPr>
          <p:cNvPr id="3" name="Slide Number Placeholder 5">
            <a:extLst>
              <a:ext uri="{FF2B5EF4-FFF2-40B4-BE49-F238E27FC236}">
                <a16:creationId xmlns:a16="http://schemas.microsoft.com/office/drawing/2014/main" id="{437066A5-8AD8-254E-C96C-12945C737C08}"/>
              </a:ext>
            </a:extLst>
          </p:cNvPr>
          <p:cNvSpPr>
            <a:spLocks noGrp="1"/>
          </p:cNvSpPr>
          <p:nvPr>
            <p:ph type="sldNum" sz="quarter" idx="4"/>
          </p:nvPr>
        </p:nvSpPr>
        <p:spPr>
          <a:xfrm>
            <a:off x="11107933" y="6242475"/>
            <a:ext cx="682620" cy="365125"/>
          </a:xfrm>
          <a:prstGeom prst="rect">
            <a:avLst/>
          </a:prstGeom>
        </p:spPr>
        <p:txBody>
          <a:bodyPr vert="horz" lIns="91440" tIns="45720" rIns="91440" bIns="45720" rtlCol="0" anchor="ctr"/>
          <a:lstStyle>
            <a:lvl1pPr algn="ctr">
              <a:defRPr sz="1200">
                <a:solidFill>
                  <a:schemeClr val="bg1"/>
                </a:solidFill>
              </a:defRPr>
            </a:lvl1pPr>
          </a:lstStyle>
          <a:p>
            <a:fld id="{CC3264EA-4687-2449-B6FA-268BF7950B99}" type="slidenum">
              <a:rPr lang="en-US" smtClean="0"/>
              <a:pPr/>
              <a:t>‹#›</a:t>
            </a:fld>
            <a:endParaRPr lang="en-US"/>
          </a:p>
        </p:txBody>
      </p:sp>
    </p:spTree>
    <p:extLst>
      <p:ext uri="{BB962C8B-B14F-4D97-AF65-F5344CB8AC3E}">
        <p14:creationId xmlns:p14="http://schemas.microsoft.com/office/powerpoint/2010/main" val="29755287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hart - No Footer">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CC368EDE-AAA4-2AD4-FBFA-02D48A2969AB}"/>
              </a:ext>
            </a:extLst>
          </p:cNvPr>
          <p:cNvSpPr>
            <a:spLocks noGrp="1"/>
          </p:cNvSpPr>
          <p:nvPr>
            <p:ph type="title"/>
          </p:nvPr>
        </p:nvSpPr>
        <p:spPr>
          <a:xfrm>
            <a:off x="420623" y="786384"/>
            <a:ext cx="11369929" cy="994743"/>
          </a:xfrm>
          <a:prstGeom prst="rect">
            <a:avLst/>
          </a:prstGeom>
        </p:spPr>
        <p:txBody>
          <a:bodyPr vert="horz" lIns="91440" tIns="45720" rIns="91440" bIns="45720" rtlCol="0" anchor="ctr">
            <a:normAutofit/>
          </a:bodyPr>
          <a:lstStyle/>
          <a:p>
            <a:r>
              <a:rPr lang="en-US"/>
              <a:t>Click to edit Master title style</a:t>
            </a:r>
          </a:p>
        </p:txBody>
      </p:sp>
      <p:sp>
        <p:nvSpPr>
          <p:cNvPr id="2" name="Slide Number Placeholder 5">
            <a:extLst>
              <a:ext uri="{FF2B5EF4-FFF2-40B4-BE49-F238E27FC236}">
                <a16:creationId xmlns:a16="http://schemas.microsoft.com/office/drawing/2014/main" id="{99BADE73-02F9-732F-0886-F35D43AE7E61}"/>
              </a:ext>
            </a:extLst>
          </p:cNvPr>
          <p:cNvSpPr>
            <a:spLocks noGrp="1"/>
          </p:cNvSpPr>
          <p:nvPr>
            <p:ph type="sldNum" sz="quarter" idx="4"/>
          </p:nvPr>
        </p:nvSpPr>
        <p:spPr>
          <a:xfrm>
            <a:off x="11107933" y="6242475"/>
            <a:ext cx="682620" cy="365125"/>
          </a:xfrm>
          <a:prstGeom prst="rect">
            <a:avLst/>
          </a:prstGeom>
        </p:spPr>
        <p:txBody>
          <a:bodyPr vert="horz" lIns="91440" tIns="45720" rIns="91440" bIns="45720" rtlCol="0" anchor="ctr"/>
          <a:lstStyle>
            <a:lvl1pPr algn="ctr">
              <a:defRPr sz="1200">
                <a:solidFill>
                  <a:schemeClr val="bg1"/>
                </a:solidFill>
              </a:defRPr>
            </a:lvl1pPr>
          </a:lstStyle>
          <a:p>
            <a:fld id="{CC3264EA-4687-2449-B6FA-268BF7950B99}" type="slidenum">
              <a:rPr lang="en-US" smtClean="0"/>
              <a:pPr/>
              <a:t>‹#›</a:t>
            </a:fld>
            <a:endParaRPr lang="en-US"/>
          </a:p>
        </p:txBody>
      </p:sp>
      <p:sp>
        <p:nvSpPr>
          <p:cNvPr id="4" name="Rectangle 3">
            <a:extLst>
              <a:ext uri="{FF2B5EF4-FFF2-40B4-BE49-F238E27FC236}">
                <a16:creationId xmlns:a16="http://schemas.microsoft.com/office/drawing/2014/main" id="{989FE81D-7A8B-60D4-540A-9F50ECFADF53}"/>
              </a:ext>
            </a:extLst>
          </p:cNvPr>
          <p:cNvSpPr/>
          <p:nvPr userDrawn="1"/>
        </p:nvSpPr>
        <p:spPr>
          <a:xfrm>
            <a:off x="0" y="2418080"/>
            <a:ext cx="12192000" cy="44399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hart Placeholder 7">
            <a:extLst>
              <a:ext uri="{FF2B5EF4-FFF2-40B4-BE49-F238E27FC236}">
                <a16:creationId xmlns:a16="http://schemas.microsoft.com/office/drawing/2014/main" id="{C58C817B-6B4A-3D74-C640-BB4DF9FB88D5}"/>
              </a:ext>
            </a:extLst>
          </p:cNvPr>
          <p:cNvSpPr>
            <a:spLocks noGrp="1"/>
          </p:cNvSpPr>
          <p:nvPr>
            <p:ph type="chart" sz="quarter" idx="10"/>
          </p:nvPr>
        </p:nvSpPr>
        <p:spPr>
          <a:xfrm>
            <a:off x="420688" y="1951039"/>
            <a:ext cx="11369675" cy="4179226"/>
          </a:xfrm>
        </p:spPr>
        <p:txBody>
          <a:bodyPr/>
          <a:lstStyle>
            <a:lvl1pPr marL="0" indent="0">
              <a:buFontTx/>
              <a:buNone/>
              <a:defRPr/>
            </a:lvl1pPr>
          </a:lstStyle>
          <a:p>
            <a:r>
              <a:rPr lang="en-US"/>
              <a:t>Click icon to add chart</a:t>
            </a:r>
          </a:p>
        </p:txBody>
      </p:sp>
      <p:sp>
        <p:nvSpPr>
          <p:cNvPr id="6" name="Slide Number Placeholder 5">
            <a:extLst>
              <a:ext uri="{FF2B5EF4-FFF2-40B4-BE49-F238E27FC236}">
                <a16:creationId xmlns:a16="http://schemas.microsoft.com/office/drawing/2014/main" id="{6C90C2E8-BA0F-8755-1713-073EAE34FD0D}"/>
              </a:ext>
            </a:extLst>
          </p:cNvPr>
          <p:cNvSpPr txBox="1">
            <a:spLocks/>
          </p:cNvSpPr>
          <p:nvPr userDrawn="1"/>
        </p:nvSpPr>
        <p:spPr>
          <a:xfrm>
            <a:off x="11260333" y="6394875"/>
            <a:ext cx="68262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3264EA-4687-2449-B6FA-268BF7950B99}" type="slidenum">
              <a:rPr lang="en-US" smtClean="0"/>
              <a:pPr/>
              <a:t>‹#›</a:t>
            </a:fld>
            <a:endParaRPr lang="en-US"/>
          </a:p>
        </p:txBody>
      </p:sp>
      <p:sp>
        <p:nvSpPr>
          <p:cNvPr id="5" name="Rectangle 4">
            <a:extLst>
              <a:ext uri="{FF2B5EF4-FFF2-40B4-BE49-F238E27FC236}">
                <a16:creationId xmlns:a16="http://schemas.microsoft.com/office/drawing/2014/main" id="{B306F267-C208-3A2C-42DC-DF63AE1BBE4B}"/>
              </a:ext>
            </a:extLst>
          </p:cNvPr>
          <p:cNvSpPr/>
          <p:nvPr userDrawn="1"/>
        </p:nvSpPr>
        <p:spPr>
          <a:xfrm>
            <a:off x="0" y="6748104"/>
            <a:ext cx="12192000" cy="120913"/>
          </a:xfrm>
          <a:prstGeom prst="rect">
            <a:avLst/>
          </a:prstGeom>
          <a:solidFill>
            <a:srgbClr val="DAEE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E80F1BA-FDC9-97E3-1AE1-04801E9053AC}"/>
              </a:ext>
            </a:extLst>
          </p:cNvPr>
          <p:cNvSpPr/>
          <p:nvPr userDrawn="1"/>
        </p:nvSpPr>
        <p:spPr>
          <a:xfrm>
            <a:off x="11105331" y="6242475"/>
            <a:ext cx="682619" cy="635620"/>
          </a:xfrm>
          <a:prstGeom prst="rect">
            <a:avLst/>
          </a:prstGeom>
          <a:solidFill>
            <a:srgbClr val="5C2B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Slide Number Placeholder 5">
            <a:extLst>
              <a:ext uri="{FF2B5EF4-FFF2-40B4-BE49-F238E27FC236}">
                <a16:creationId xmlns:a16="http://schemas.microsoft.com/office/drawing/2014/main" id="{E7F179E1-BE0E-F4DE-9C1D-FA7326DE3212}"/>
              </a:ext>
            </a:extLst>
          </p:cNvPr>
          <p:cNvSpPr txBox="1">
            <a:spLocks/>
          </p:cNvSpPr>
          <p:nvPr userDrawn="1"/>
        </p:nvSpPr>
        <p:spPr>
          <a:xfrm>
            <a:off x="11107743" y="6262570"/>
            <a:ext cx="68262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3264EA-4687-2449-B6FA-268BF7950B99}" type="slidenum">
              <a:rPr lang="en-US" smtClean="0"/>
              <a:pPr/>
              <a:t>‹#›</a:t>
            </a:fld>
            <a:endParaRPr lang="en-US"/>
          </a:p>
        </p:txBody>
      </p:sp>
    </p:spTree>
    <p:extLst>
      <p:ext uri="{BB962C8B-B14F-4D97-AF65-F5344CB8AC3E}">
        <p14:creationId xmlns:p14="http://schemas.microsoft.com/office/powerpoint/2010/main" val="39305393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able - No Footer">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CC368EDE-AAA4-2AD4-FBFA-02D48A2969AB}"/>
              </a:ext>
            </a:extLst>
          </p:cNvPr>
          <p:cNvSpPr>
            <a:spLocks noGrp="1"/>
          </p:cNvSpPr>
          <p:nvPr>
            <p:ph type="title"/>
          </p:nvPr>
        </p:nvSpPr>
        <p:spPr>
          <a:xfrm>
            <a:off x="420623" y="786384"/>
            <a:ext cx="11369929" cy="994743"/>
          </a:xfrm>
          <a:prstGeom prst="rect">
            <a:avLst/>
          </a:prstGeom>
        </p:spPr>
        <p:txBody>
          <a:bodyPr vert="horz" lIns="91440" tIns="45720" rIns="91440" bIns="45720" rtlCol="0" anchor="ctr">
            <a:normAutofit/>
          </a:bodyPr>
          <a:lstStyle>
            <a:lvl1pPr>
              <a:buFontTx/>
              <a:buNone/>
              <a:defRPr/>
            </a:lvl1pPr>
          </a:lstStyle>
          <a:p>
            <a:r>
              <a:rPr lang="en-US"/>
              <a:t>Click to edit Master title style</a:t>
            </a:r>
          </a:p>
        </p:txBody>
      </p:sp>
      <p:sp>
        <p:nvSpPr>
          <p:cNvPr id="2" name="Slide Number Placeholder 5">
            <a:extLst>
              <a:ext uri="{FF2B5EF4-FFF2-40B4-BE49-F238E27FC236}">
                <a16:creationId xmlns:a16="http://schemas.microsoft.com/office/drawing/2014/main" id="{99BADE73-02F9-732F-0886-F35D43AE7E61}"/>
              </a:ext>
            </a:extLst>
          </p:cNvPr>
          <p:cNvSpPr>
            <a:spLocks noGrp="1"/>
          </p:cNvSpPr>
          <p:nvPr>
            <p:ph type="sldNum" sz="quarter" idx="4"/>
          </p:nvPr>
        </p:nvSpPr>
        <p:spPr>
          <a:xfrm>
            <a:off x="11107933" y="6242475"/>
            <a:ext cx="682620" cy="365125"/>
          </a:xfrm>
          <a:prstGeom prst="rect">
            <a:avLst/>
          </a:prstGeom>
        </p:spPr>
        <p:txBody>
          <a:bodyPr vert="horz" lIns="91440" tIns="45720" rIns="91440" bIns="45720" rtlCol="0" anchor="ctr"/>
          <a:lstStyle>
            <a:lvl1pPr algn="ctr">
              <a:defRPr sz="1200">
                <a:solidFill>
                  <a:schemeClr val="bg1"/>
                </a:solidFill>
              </a:defRPr>
            </a:lvl1pPr>
          </a:lstStyle>
          <a:p>
            <a:fld id="{CC3264EA-4687-2449-B6FA-268BF7950B99}" type="slidenum">
              <a:rPr lang="en-US" smtClean="0"/>
              <a:pPr/>
              <a:t>‹#›</a:t>
            </a:fld>
            <a:endParaRPr lang="en-US"/>
          </a:p>
        </p:txBody>
      </p:sp>
      <p:sp>
        <p:nvSpPr>
          <p:cNvPr id="4" name="Rectangle 3">
            <a:extLst>
              <a:ext uri="{FF2B5EF4-FFF2-40B4-BE49-F238E27FC236}">
                <a16:creationId xmlns:a16="http://schemas.microsoft.com/office/drawing/2014/main" id="{989FE81D-7A8B-60D4-540A-9F50ECFADF53}"/>
              </a:ext>
            </a:extLst>
          </p:cNvPr>
          <p:cNvSpPr/>
          <p:nvPr userDrawn="1"/>
        </p:nvSpPr>
        <p:spPr>
          <a:xfrm>
            <a:off x="0" y="2418080"/>
            <a:ext cx="12192000" cy="44399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6C90C2E8-BA0F-8755-1713-073EAE34FD0D}"/>
              </a:ext>
            </a:extLst>
          </p:cNvPr>
          <p:cNvSpPr txBox="1">
            <a:spLocks/>
          </p:cNvSpPr>
          <p:nvPr userDrawn="1"/>
        </p:nvSpPr>
        <p:spPr>
          <a:xfrm>
            <a:off x="11260333" y="6394875"/>
            <a:ext cx="68262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3264EA-4687-2449-B6FA-268BF7950B99}" type="slidenum">
              <a:rPr lang="en-US" smtClean="0"/>
              <a:pPr/>
              <a:t>‹#›</a:t>
            </a:fld>
            <a:endParaRPr lang="en-US"/>
          </a:p>
        </p:txBody>
      </p:sp>
      <p:sp>
        <p:nvSpPr>
          <p:cNvPr id="5" name="Rectangle 4">
            <a:extLst>
              <a:ext uri="{FF2B5EF4-FFF2-40B4-BE49-F238E27FC236}">
                <a16:creationId xmlns:a16="http://schemas.microsoft.com/office/drawing/2014/main" id="{B306F267-C208-3A2C-42DC-DF63AE1BBE4B}"/>
              </a:ext>
            </a:extLst>
          </p:cNvPr>
          <p:cNvSpPr/>
          <p:nvPr userDrawn="1"/>
        </p:nvSpPr>
        <p:spPr>
          <a:xfrm>
            <a:off x="0" y="6748104"/>
            <a:ext cx="12192000" cy="120913"/>
          </a:xfrm>
          <a:prstGeom prst="rect">
            <a:avLst/>
          </a:prstGeom>
          <a:solidFill>
            <a:srgbClr val="DAEE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E80F1BA-FDC9-97E3-1AE1-04801E9053AC}"/>
              </a:ext>
            </a:extLst>
          </p:cNvPr>
          <p:cNvSpPr/>
          <p:nvPr userDrawn="1"/>
        </p:nvSpPr>
        <p:spPr>
          <a:xfrm>
            <a:off x="11105331" y="6242475"/>
            <a:ext cx="682619" cy="635620"/>
          </a:xfrm>
          <a:prstGeom prst="rect">
            <a:avLst/>
          </a:prstGeom>
          <a:solidFill>
            <a:srgbClr val="5C2B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Slide Number Placeholder 5">
            <a:extLst>
              <a:ext uri="{FF2B5EF4-FFF2-40B4-BE49-F238E27FC236}">
                <a16:creationId xmlns:a16="http://schemas.microsoft.com/office/drawing/2014/main" id="{E7F179E1-BE0E-F4DE-9C1D-FA7326DE3212}"/>
              </a:ext>
            </a:extLst>
          </p:cNvPr>
          <p:cNvSpPr txBox="1">
            <a:spLocks/>
          </p:cNvSpPr>
          <p:nvPr userDrawn="1"/>
        </p:nvSpPr>
        <p:spPr>
          <a:xfrm>
            <a:off x="11107743" y="6262570"/>
            <a:ext cx="68262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3264EA-4687-2449-B6FA-268BF7950B99}" type="slidenum">
              <a:rPr lang="en-US" smtClean="0"/>
              <a:pPr/>
              <a:t>‹#›</a:t>
            </a:fld>
            <a:endParaRPr lang="en-US"/>
          </a:p>
        </p:txBody>
      </p:sp>
      <p:sp>
        <p:nvSpPr>
          <p:cNvPr id="11" name="Table Placeholder 10">
            <a:extLst>
              <a:ext uri="{FF2B5EF4-FFF2-40B4-BE49-F238E27FC236}">
                <a16:creationId xmlns:a16="http://schemas.microsoft.com/office/drawing/2014/main" id="{B3BB99DB-980C-6457-139B-F77349352087}"/>
              </a:ext>
            </a:extLst>
          </p:cNvPr>
          <p:cNvSpPr>
            <a:spLocks noGrp="1"/>
          </p:cNvSpPr>
          <p:nvPr>
            <p:ph type="tbl" sz="quarter" idx="11"/>
          </p:nvPr>
        </p:nvSpPr>
        <p:spPr>
          <a:xfrm>
            <a:off x="420623" y="1939925"/>
            <a:ext cx="11366500" cy="4206875"/>
          </a:xfrm>
        </p:spPr>
        <p:txBody>
          <a:bodyPr/>
          <a:lstStyle>
            <a:lvl1pPr marL="0" indent="0">
              <a:buFontTx/>
              <a:buNone/>
              <a:defRPr/>
            </a:lvl1pPr>
          </a:lstStyle>
          <a:p>
            <a:r>
              <a:rPr lang="en-US"/>
              <a:t>Click icon to add table</a:t>
            </a:r>
          </a:p>
        </p:txBody>
      </p:sp>
    </p:spTree>
    <p:extLst>
      <p:ext uri="{BB962C8B-B14F-4D97-AF65-F5344CB8AC3E}">
        <p14:creationId xmlns:p14="http://schemas.microsoft.com/office/powerpoint/2010/main" val="35552729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C5D23-6433-CD84-8DB9-49B530E2F1CB}"/>
              </a:ext>
            </a:extLst>
          </p:cNvPr>
          <p:cNvSpPr>
            <a:spLocks noGrp="1"/>
          </p:cNvSpPr>
          <p:nvPr>
            <p:ph type="title"/>
          </p:nvPr>
        </p:nvSpPr>
        <p:spPr>
          <a:xfrm>
            <a:off x="420958" y="2019407"/>
            <a:ext cx="3932237" cy="1504507"/>
          </a:xfrm>
        </p:spPr>
        <p:txBody>
          <a:bodyPr anchor="t"/>
          <a:lstStyle>
            <a:lvl1pPr>
              <a:defRPr sz="3200"/>
            </a:lvl1pPr>
          </a:lstStyle>
          <a:p>
            <a:r>
              <a:rPr lang="en-US"/>
              <a:t>Click to edit Master title style</a:t>
            </a:r>
          </a:p>
        </p:txBody>
      </p:sp>
      <p:sp>
        <p:nvSpPr>
          <p:cNvPr id="5" name="Text Placeholder 4">
            <a:extLst>
              <a:ext uri="{FF2B5EF4-FFF2-40B4-BE49-F238E27FC236}">
                <a16:creationId xmlns:a16="http://schemas.microsoft.com/office/drawing/2014/main" id="{737F5CC5-0276-C20B-A919-A30BD9CA3094}"/>
              </a:ext>
            </a:extLst>
          </p:cNvPr>
          <p:cNvSpPr>
            <a:spLocks noGrp="1"/>
          </p:cNvSpPr>
          <p:nvPr>
            <p:ph type="body" sz="quarter" idx="10" hasCustomPrompt="1"/>
          </p:nvPr>
        </p:nvSpPr>
        <p:spPr>
          <a:xfrm>
            <a:off x="420624" y="786548"/>
            <a:ext cx="11369594" cy="987425"/>
          </a:xfrm>
        </p:spPr>
        <p:txBody>
          <a:bodyPr anchor="ctr">
            <a:normAutofit/>
          </a:bodyPr>
          <a:lstStyle>
            <a:lvl1pPr marL="0" indent="0">
              <a:buFontTx/>
              <a:buNone/>
              <a:defRPr sz="4400">
                <a:latin typeface="+mj-lt"/>
              </a:defRPr>
            </a:lvl1pPr>
          </a:lstStyle>
          <a:p>
            <a:pPr lvl="0"/>
            <a:r>
              <a:rPr lang="en-US"/>
              <a:t>Click to add title</a:t>
            </a:r>
          </a:p>
        </p:txBody>
      </p:sp>
      <p:sp>
        <p:nvSpPr>
          <p:cNvPr id="6" name="Text Placeholder 3">
            <a:extLst>
              <a:ext uri="{FF2B5EF4-FFF2-40B4-BE49-F238E27FC236}">
                <a16:creationId xmlns:a16="http://schemas.microsoft.com/office/drawing/2014/main" id="{FF3BEAA7-856E-3521-F30B-0DDB3D52E93B}"/>
              </a:ext>
            </a:extLst>
          </p:cNvPr>
          <p:cNvSpPr>
            <a:spLocks noGrp="1"/>
          </p:cNvSpPr>
          <p:nvPr>
            <p:ph type="body" sz="half" idx="2"/>
          </p:nvPr>
        </p:nvSpPr>
        <p:spPr>
          <a:xfrm>
            <a:off x="420958" y="3523913"/>
            <a:ext cx="3932237" cy="25172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D9E86775-6798-23CD-C769-B4F9BC8B6C56}"/>
              </a:ext>
            </a:extLst>
          </p:cNvPr>
          <p:cNvSpPr>
            <a:spLocks noGrp="1"/>
          </p:cNvSpPr>
          <p:nvPr>
            <p:ph idx="1"/>
          </p:nvPr>
        </p:nvSpPr>
        <p:spPr>
          <a:xfrm>
            <a:off x="4804045" y="2019408"/>
            <a:ext cx="6986507" cy="402176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CA4D8172-E26A-1B9A-2B7B-5F4B87F1D836}"/>
              </a:ext>
              <a:ext uri="{C183D7F6-B498-43B3-948B-1728B52AA6E4}">
                <adec:decorative xmlns:adec="http://schemas.microsoft.com/office/drawing/2017/decorative" val="1"/>
              </a:ext>
            </a:extLst>
          </p:cNvPr>
          <p:cNvSpPr>
            <a:spLocks noGrp="1"/>
          </p:cNvSpPr>
          <p:nvPr>
            <p:ph type="sldNum" sz="quarter" idx="4"/>
          </p:nvPr>
        </p:nvSpPr>
        <p:spPr>
          <a:xfrm>
            <a:off x="11107933" y="6242475"/>
            <a:ext cx="682620" cy="365125"/>
          </a:xfrm>
          <a:prstGeom prst="rect">
            <a:avLst/>
          </a:prstGeom>
        </p:spPr>
        <p:txBody>
          <a:bodyPr vert="horz" lIns="91440" tIns="45720" rIns="91440" bIns="45720" rtlCol="0" anchor="ctr"/>
          <a:lstStyle>
            <a:lvl1pPr algn="ctr">
              <a:defRPr sz="1200">
                <a:solidFill>
                  <a:schemeClr val="bg1"/>
                </a:solidFill>
              </a:defRPr>
            </a:lvl1pPr>
          </a:lstStyle>
          <a:p>
            <a:fld id="{CC3264EA-4687-2449-B6FA-268BF7950B99}" type="slidenum">
              <a:rPr lang="en-US" smtClean="0"/>
              <a:pPr/>
              <a:t>‹#›</a:t>
            </a:fld>
            <a:endParaRPr lang="en-US"/>
          </a:p>
        </p:txBody>
      </p:sp>
    </p:spTree>
    <p:extLst>
      <p:ext uri="{BB962C8B-B14F-4D97-AF65-F5344CB8AC3E}">
        <p14:creationId xmlns:p14="http://schemas.microsoft.com/office/powerpoint/2010/main" val="19355820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icture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2B18E-73B1-6E75-2D32-4A644B6C2488}"/>
              </a:ext>
            </a:extLst>
          </p:cNvPr>
          <p:cNvSpPr>
            <a:spLocks noGrp="1"/>
          </p:cNvSpPr>
          <p:nvPr>
            <p:ph type="title"/>
          </p:nvPr>
        </p:nvSpPr>
        <p:spPr>
          <a:xfrm>
            <a:off x="7053571" y="2039377"/>
            <a:ext cx="4736982" cy="1600200"/>
          </a:xfrm>
        </p:spPr>
        <p:txBody>
          <a:bodyPr anchor="t"/>
          <a:lstStyle>
            <a:lvl1pPr>
              <a:defRPr sz="3200"/>
            </a:lvl1pPr>
          </a:lstStyle>
          <a:p>
            <a:r>
              <a:rPr lang="en-US"/>
              <a:t>Click to edit Master title style</a:t>
            </a:r>
          </a:p>
        </p:txBody>
      </p:sp>
      <p:sp>
        <p:nvSpPr>
          <p:cNvPr id="8" name="Text Placeholder 4">
            <a:extLst>
              <a:ext uri="{FF2B5EF4-FFF2-40B4-BE49-F238E27FC236}">
                <a16:creationId xmlns:a16="http://schemas.microsoft.com/office/drawing/2014/main" id="{15CC8A52-52D8-CA51-ED30-475932EC1429}"/>
              </a:ext>
            </a:extLst>
          </p:cNvPr>
          <p:cNvSpPr>
            <a:spLocks noGrp="1"/>
          </p:cNvSpPr>
          <p:nvPr>
            <p:ph type="body" sz="quarter" idx="10" hasCustomPrompt="1"/>
          </p:nvPr>
        </p:nvSpPr>
        <p:spPr>
          <a:xfrm>
            <a:off x="420624" y="786549"/>
            <a:ext cx="11358444" cy="987425"/>
          </a:xfrm>
        </p:spPr>
        <p:txBody>
          <a:bodyPr anchor="ctr">
            <a:normAutofit/>
          </a:bodyPr>
          <a:lstStyle>
            <a:lvl1pPr marL="0" indent="0">
              <a:buFontTx/>
              <a:buNone/>
              <a:defRPr sz="4400">
                <a:latin typeface="+mj-lt"/>
              </a:defRPr>
            </a:lvl1pPr>
          </a:lstStyle>
          <a:p>
            <a:pPr lvl="0"/>
            <a:r>
              <a:rPr lang="en-US"/>
              <a:t>Click to add title</a:t>
            </a:r>
          </a:p>
        </p:txBody>
      </p:sp>
      <p:sp>
        <p:nvSpPr>
          <p:cNvPr id="3" name="Picture Placeholder 2">
            <a:extLst>
              <a:ext uri="{FF2B5EF4-FFF2-40B4-BE49-F238E27FC236}">
                <a16:creationId xmlns:a16="http://schemas.microsoft.com/office/drawing/2014/main" id="{45B43D37-C12F-5BDE-C6FE-C05A8E33FCD2}"/>
              </a:ext>
            </a:extLst>
          </p:cNvPr>
          <p:cNvSpPr>
            <a:spLocks noGrp="1"/>
          </p:cNvSpPr>
          <p:nvPr>
            <p:ph type="pic" idx="1"/>
          </p:nvPr>
        </p:nvSpPr>
        <p:spPr>
          <a:xfrm>
            <a:off x="420624" y="2020824"/>
            <a:ext cx="6172200" cy="377190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2EC538D-980F-DA2A-AB60-23C69C766FD3}"/>
              </a:ext>
            </a:extLst>
          </p:cNvPr>
          <p:cNvSpPr>
            <a:spLocks noGrp="1"/>
          </p:cNvSpPr>
          <p:nvPr>
            <p:ph type="body" sz="half" idx="2"/>
          </p:nvPr>
        </p:nvSpPr>
        <p:spPr>
          <a:xfrm>
            <a:off x="7053571" y="3804383"/>
            <a:ext cx="4736982" cy="19803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TextBox 6">
            <a:extLst>
              <a:ext uri="{FF2B5EF4-FFF2-40B4-BE49-F238E27FC236}">
                <a16:creationId xmlns:a16="http://schemas.microsoft.com/office/drawing/2014/main" id="{5CA09C99-51D5-C4F2-4835-677CBACB4731}"/>
              </a:ext>
            </a:extLst>
          </p:cNvPr>
          <p:cNvSpPr txBox="1"/>
          <p:nvPr userDrawn="1"/>
        </p:nvSpPr>
        <p:spPr>
          <a:xfrm>
            <a:off x="432109" y="5784697"/>
            <a:ext cx="6196123" cy="307777"/>
          </a:xfrm>
          <a:prstGeom prst="rect">
            <a:avLst/>
          </a:prstGeom>
          <a:noFill/>
        </p:spPr>
        <p:txBody>
          <a:bodyPr wrap="square" lIns="0" rtlCol="0">
            <a:spAutoFit/>
          </a:bodyPr>
          <a:lstStyle/>
          <a:p>
            <a:r>
              <a:rPr lang="en-US" sz="1400">
                <a:solidFill>
                  <a:schemeClr val="bg2">
                    <a:lumMod val="75000"/>
                  </a:schemeClr>
                </a:solidFill>
              </a:rPr>
              <a:t>Picture Caption</a:t>
            </a:r>
          </a:p>
        </p:txBody>
      </p:sp>
      <p:sp>
        <p:nvSpPr>
          <p:cNvPr id="5" name="Slide Number Placeholder 5">
            <a:extLst>
              <a:ext uri="{FF2B5EF4-FFF2-40B4-BE49-F238E27FC236}">
                <a16:creationId xmlns:a16="http://schemas.microsoft.com/office/drawing/2014/main" id="{669866E4-B81F-4AC9-E5CE-73371A1A6D1D}"/>
              </a:ext>
              <a:ext uri="{C183D7F6-B498-43B3-948B-1728B52AA6E4}">
                <adec:decorative xmlns:adec="http://schemas.microsoft.com/office/drawing/2017/decorative" val="1"/>
              </a:ext>
            </a:extLst>
          </p:cNvPr>
          <p:cNvSpPr>
            <a:spLocks noGrp="1"/>
          </p:cNvSpPr>
          <p:nvPr>
            <p:ph type="sldNum" sz="quarter" idx="4"/>
          </p:nvPr>
        </p:nvSpPr>
        <p:spPr>
          <a:xfrm>
            <a:off x="11107933" y="6242475"/>
            <a:ext cx="682620" cy="365125"/>
          </a:xfrm>
          <a:prstGeom prst="rect">
            <a:avLst/>
          </a:prstGeom>
        </p:spPr>
        <p:txBody>
          <a:bodyPr vert="horz" lIns="91440" tIns="45720" rIns="91440" bIns="45720" rtlCol="0" anchor="ctr"/>
          <a:lstStyle>
            <a:lvl1pPr algn="ctr">
              <a:defRPr sz="1200">
                <a:solidFill>
                  <a:schemeClr val="bg1"/>
                </a:solidFill>
              </a:defRPr>
            </a:lvl1pPr>
          </a:lstStyle>
          <a:p>
            <a:fld id="{CC3264EA-4687-2449-B6FA-268BF7950B99}" type="slidenum">
              <a:rPr lang="en-US" smtClean="0"/>
              <a:pPr/>
              <a:t>‹#›</a:t>
            </a:fld>
            <a:endParaRPr lang="en-US"/>
          </a:p>
        </p:txBody>
      </p:sp>
    </p:spTree>
    <p:extLst>
      <p:ext uri="{BB962C8B-B14F-4D97-AF65-F5344CB8AC3E}">
        <p14:creationId xmlns:p14="http://schemas.microsoft.com/office/powerpoint/2010/main" val="12574898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icture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2B18E-73B1-6E75-2D32-4A644B6C2488}"/>
              </a:ext>
            </a:extLst>
          </p:cNvPr>
          <p:cNvSpPr>
            <a:spLocks noGrp="1"/>
          </p:cNvSpPr>
          <p:nvPr>
            <p:ph type="title"/>
          </p:nvPr>
        </p:nvSpPr>
        <p:spPr>
          <a:xfrm>
            <a:off x="420623" y="786384"/>
            <a:ext cx="11369929" cy="986660"/>
          </a:xfrm>
        </p:spPr>
        <p:txBody>
          <a:bodyPr anchor="ctr">
            <a:normAutofit/>
          </a:bodyPr>
          <a:lstStyle>
            <a:lvl1pPr>
              <a:defRPr sz="4400"/>
            </a:lvl1pPr>
          </a:lstStyle>
          <a:p>
            <a:r>
              <a:rPr lang="en-US"/>
              <a:t>Click to edit Master title style</a:t>
            </a:r>
          </a:p>
        </p:txBody>
      </p:sp>
      <p:sp>
        <p:nvSpPr>
          <p:cNvPr id="4" name="Text Placeholder 3">
            <a:extLst>
              <a:ext uri="{FF2B5EF4-FFF2-40B4-BE49-F238E27FC236}">
                <a16:creationId xmlns:a16="http://schemas.microsoft.com/office/drawing/2014/main" id="{F2EC538D-980F-DA2A-AB60-23C69C766FD3}"/>
              </a:ext>
            </a:extLst>
          </p:cNvPr>
          <p:cNvSpPr>
            <a:spLocks noGrp="1"/>
          </p:cNvSpPr>
          <p:nvPr>
            <p:ph type="body" sz="half" idx="2"/>
          </p:nvPr>
        </p:nvSpPr>
        <p:spPr>
          <a:xfrm>
            <a:off x="420624" y="2020824"/>
            <a:ext cx="4348106" cy="373729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45B43D37-C12F-5BDE-C6FE-C05A8E33FCD2}"/>
              </a:ext>
            </a:extLst>
          </p:cNvPr>
          <p:cNvSpPr>
            <a:spLocks noGrp="1"/>
          </p:cNvSpPr>
          <p:nvPr>
            <p:ph type="pic" idx="1"/>
          </p:nvPr>
        </p:nvSpPr>
        <p:spPr>
          <a:xfrm>
            <a:off x="4935733" y="2012796"/>
            <a:ext cx="6842802" cy="3745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7" name="TextBox 6">
            <a:extLst>
              <a:ext uri="{FF2B5EF4-FFF2-40B4-BE49-F238E27FC236}">
                <a16:creationId xmlns:a16="http://schemas.microsoft.com/office/drawing/2014/main" id="{5CA09C99-51D5-C4F2-4835-677CBACB4731}"/>
              </a:ext>
            </a:extLst>
          </p:cNvPr>
          <p:cNvSpPr txBox="1"/>
          <p:nvPr userDrawn="1"/>
        </p:nvSpPr>
        <p:spPr>
          <a:xfrm>
            <a:off x="4935733" y="5775088"/>
            <a:ext cx="6935190" cy="307777"/>
          </a:xfrm>
          <a:prstGeom prst="rect">
            <a:avLst/>
          </a:prstGeom>
          <a:noFill/>
        </p:spPr>
        <p:txBody>
          <a:bodyPr wrap="square" lIns="0" rtlCol="0">
            <a:spAutoFit/>
          </a:bodyPr>
          <a:lstStyle/>
          <a:p>
            <a:r>
              <a:rPr lang="en-US" sz="1400">
                <a:solidFill>
                  <a:schemeClr val="bg2">
                    <a:lumMod val="75000"/>
                  </a:schemeClr>
                </a:solidFill>
              </a:rPr>
              <a:t>Picture Caption</a:t>
            </a:r>
          </a:p>
        </p:txBody>
      </p:sp>
      <p:sp>
        <p:nvSpPr>
          <p:cNvPr id="5" name="Slide Number Placeholder 5">
            <a:extLst>
              <a:ext uri="{FF2B5EF4-FFF2-40B4-BE49-F238E27FC236}">
                <a16:creationId xmlns:a16="http://schemas.microsoft.com/office/drawing/2014/main" id="{BB713826-5ED5-035B-EC0F-89EA50B7CDE2}"/>
              </a:ext>
              <a:ext uri="{C183D7F6-B498-43B3-948B-1728B52AA6E4}">
                <adec:decorative xmlns:adec="http://schemas.microsoft.com/office/drawing/2017/decorative" val="1"/>
              </a:ext>
            </a:extLst>
          </p:cNvPr>
          <p:cNvSpPr>
            <a:spLocks noGrp="1"/>
          </p:cNvSpPr>
          <p:nvPr>
            <p:ph type="sldNum" sz="quarter" idx="4"/>
          </p:nvPr>
        </p:nvSpPr>
        <p:spPr>
          <a:xfrm>
            <a:off x="11107933" y="6242475"/>
            <a:ext cx="682620" cy="365125"/>
          </a:xfrm>
          <a:prstGeom prst="rect">
            <a:avLst/>
          </a:prstGeom>
        </p:spPr>
        <p:txBody>
          <a:bodyPr vert="horz" lIns="91440" tIns="45720" rIns="91440" bIns="45720" rtlCol="0" anchor="ctr"/>
          <a:lstStyle>
            <a:lvl1pPr algn="ctr">
              <a:defRPr sz="1200">
                <a:solidFill>
                  <a:schemeClr val="bg1"/>
                </a:solidFill>
              </a:defRPr>
            </a:lvl1pPr>
          </a:lstStyle>
          <a:p>
            <a:fld id="{CC3264EA-4687-2449-B6FA-268BF7950B99}" type="slidenum">
              <a:rPr lang="en-US" smtClean="0"/>
              <a:pPr/>
              <a:t>‹#›</a:t>
            </a:fld>
            <a:endParaRPr lang="en-US"/>
          </a:p>
        </p:txBody>
      </p:sp>
    </p:spTree>
    <p:extLst>
      <p:ext uri="{BB962C8B-B14F-4D97-AF65-F5344CB8AC3E}">
        <p14:creationId xmlns:p14="http://schemas.microsoft.com/office/powerpoint/2010/main" val="40908255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9DE0B37-8934-71F2-7339-E85CD65E68E0}"/>
              </a:ext>
              <a:ext uri="{C183D7F6-B498-43B3-948B-1728B52AA6E4}">
                <adec:decorative xmlns:adec="http://schemas.microsoft.com/office/drawing/2017/decorative" val="1"/>
              </a:ext>
            </a:extLst>
          </p:cNvPr>
          <p:cNvPicPr>
            <a:picLocks noChangeAspect="1"/>
          </p:cNvPicPr>
          <p:nvPr userDrawn="1"/>
        </p:nvPicPr>
        <p:blipFill>
          <a:blip r:embed="rId3"/>
          <a:srcRect l="14740" r="14740"/>
          <a:stretch/>
        </p:blipFill>
        <p:spPr>
          <a:xfrm>
            <a:off x="-1" y="0"/>
            <a:ext cx="8153391" cy="6503508"/>
          </a:xfrm>
          <a:prstGeom prst="rect">
            <a:avLst/>
          </a:prstGeom>
        </p:spPr>
      </p:pic>
      <p:sp>
        <p:nvSpPr>
          <p:cNvPr id="4" name="Rectangle 3">
            <a:extLst>
              <a:ext uri="{FF2B5EF4-FFF2-40B4-BE49-F238E27FC236}">
                <a16:creationId xmlns:a16="http://schemas.microsoft.com/office/drawing/2014/main" id="{B0BEF226-777F-ECB8-1C29-DA7CBD27F4A4}"/>
              </a:ext>
              <a:ext uri="{C183D7F6-B498-43B3-948B-1728B52AA6E4}">
                <adec:decorative xmlns:adec="http://schemas.microsoft.com/office/drawing/2017/decorative" val="1"/>
              </a:ext>
            </a:extLst>
          </p:cNvPr>
          <p:cNvSpPr/>
          <p:nvPr userDrawn="1"/>
        </p:nvSpPr>
        <p:spPr>
          <a:xfrm>
            <a:off x="8153390" y="-1"/>
            <a:ext cx="4038610" cy="67635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A8CE9D-E26A-9588-21B4-19593B718DAD}"/>
              </a:ext>
            </a:extLst>
          </p:cNvPr>
          <p:cNvSpPr>
            <a:spLocks noGrp="1"/>
          </p:cNvSpPr>
          <p:nvPr>
            <p:ph type="ctrTitle"/>
          </p:nvPr>
        </p:nvSpPr>
        <p:spPr>
          <a:xfrm>
            <a:off x="800100" y="2221847"/>
            <a:ext cx="6828742" cy="1905170"/>
          </a:xfrm>
        </p:spPr>
        <p:txBody>
          <a:bodyPr anchor="ctr"/>
          <a:lstStyle>
            <a:lvl1pPr algn="l">
              <a:defRPr sz="6000">
                <a:solidFill>
                  <a:schemeClr val="bg1"/>
                </a:solidFill>
              </a:defRPr>
            </a:lvl1pPr>
          </a:lstStyle>
          <a:p>
            <a:r>
              <a:rPr lang="en-US"/>
              <a:t>Click to edit Master title style</a:t>
            </a:r>
          </a:p>
        </p:txBody>
      </p:sp>
      <p:pic>
        <p:nvPicPr>
          <p:cNvPr id="5" name="Picture 4" descr="Logo for NIH. National Institute of Dental and Craniofacial Research">
            <a:extLst>
              <a:ext uri="{FF2B5EF4-FFF2-40B4-BE49-F238E27FC236}">
                <a16:creationId xmlns:a16="http://schemas.microsoft.com/office/drawing/2014/main" id="{00B98947-A256-CFB1-762F-2BCE708D27E0}"/>
              </a:ext>
            </a:extLst>
          </p:cNvPr>
          <p:cNvPicPr>
            <a:picLocks noChangeAspect="1"/>
          </p:cNvPicPr>
          <p:nvPr userDrawn="1"/>
        </p:nvPicPr>
        <p:blipFill>
          <a:blip r:embed="rId4"/>
          <a:stretch>
            <a:fillRect/>
          </a:stretch>
        </p:blipFill>
        <p:spPr>
          <a:xfrm>
            <a:off x="8593570" y="2221847"/>
            <a:ext cx="3158250" cy="1890254"/>
          </a:xfrm>
          <a:prstGeom prst="rect">
            <a:avLst/>
          </a:prstGeom>
        </p:spPr>
      </p:pic>
      <p:sp>
        <p:nvSpPr>
          <p:cNvPr id="6" name="Rectangle 5">
            <a:extLst>
              <a:ext uri="{FF2B5EF4-FFF2-40B4-BE49-F238E27FC236}">
                <a16:creationId xmlns:a16="http://schemas.microsoft.com/office/drawing/2014/main" id="{F07206FF-DA6C-63D1-3A50-52002FA10BEA}"/>
              </a:ext>
              <a:ext uri="{C183D7F6-B498-43B3-948B-1728B52AA6E4}">
                <adec:decorative xmlns:adec="http://schemas.microsoft.com/office/drawing/2017/decorative" val="1"/>
              </a:ext>
            </a:extLst>
          </p:cNvPr>
          <p:cNvSpPr/>
          <p:nvPr userDrawn="1"/>
        </p:nvSpPr>
        <p:spPr>
          <a:xfrm>
            <a:off x="0" y="6398417"/>
            <a:ext cx="12192000" cy="365125"/>
          </a:xfrm>
          <a:prstGeom prst="rect">
            <a:avLst/>
          </a:prstGeom>
          <a:solidFill>
            <a:srgbClr val="2B6B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F11CE3B-F437-BD44-BBB7-736E3352FA78}"/>
              </a:ext>
              <a:ext uri="{C183D7F6-B498-43B3-948B-1728B52AA6E4}">
                <adec:decorative xmlns:adec="http://schemas.microsoft.com/office/drawing/2017/decorative" val="1"/>
              </a:ext>
            </a:extLst>
          </p:cNvPr>
          <p:cNvSpPr/>
          <p:nvPr userDrawn="1"/>
        </p:nvSpPr>
        <p:spPr>
          <a:xfrm>
            <a:off x="0" y="6759121"/>
            <a:ext cx="12192000" cy="120913"/>
          </a:xfrm>
          <a:prstGeom prst="rect">
            <a:avLst/>
          </a:prstGeom>
          <a:solidFill>
            <a:srgbClr val="DAEE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2031116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45D0F-1307-91F0-8AF4-64CF553A00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1F6FB9-D7D7-A14E-FE0F-1F5E339CB84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2B8D6A8-5C2D-BE87-EA17-CC29B22CB38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ABDE801-46E9-8023-566E-BACD16182109}"/>
              </a:ext>
            </a:extLst>
          </p:cNvPr>
          <p:cNvSpPr>
            <a:spLocks noGrp="1"/>
          </p:cNvSpPr>
          <p:nvPr>
            <p:ph type="dt" sz="half" idx="10"/>
          </p:nvPr>
        </p:nvSpPr>
        <p:spPr>
          <a:xfrm>
            <a:off x="838200" y="6356350"/>
            <a:ext cx="2743200" cy="365125"/>
          </a:xfrm>
          <a:prstGeom prst="rect">
            <a:avLst/>
          </a:prstGeom>
        </p:spPr>
        <p:txBody>
          <a:bodyPr/>
          <a:lstStyle/>
          <a:p>
            <a:fld id="{29616C83-5325-4469-B442-4EBC1E95B31C}" type="datetimeFigureOut">
              <a:rPr lang="en-US" smtClean="0"/>
              <a:t>3/5/2026</a:t>
            </a:fld>
            <a:endParaRPr lang="en-US"/>
          </a:p>
        </p:txBody>
      </p:sp>
      <p:sp>
        <p:nvSpPr>
          <p:cNvPr id="6" name="Footer Placeholder 5">
            <a:extLst>
              <a:ext uri="{FF2B5EF4-FFF2-40B4-BE49-F238E27FC236}">
                <a16:creationId xmlns:a16="http://schemas.microsoft.com/office/drawing/2014/main" id="{0B0CDDB7-D5B0-4070-A562-AC56B73AB1F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96B8955-71A3-6FC4-163F-788AA520E04A}"/>
              </a:ext>
            </a:extLst>
          </p:cNvPr>
          <p:cNvSpPr>
            <a:spLocks noGrp="1"/>
          </p:cNvSpPr>
          <p:nvPr>
            <p:ph type="sldNum" sz="quarter" idx="12"/>
          </p:nvPr>
        </p:nvSpPr>
        <p:spPr>
          <a:xfrm>
            <a:off x="8610600" y="6356350"/>
            <a:ext cx="2743200" cy="365125"/>
          </a:xfrm>
          <a:prstGeom prst="rect">
            <a:avLst/>
          </a:prstGeom>
        </p:spPr>
        <p:txBody>
          <a:bodyPr/>
          <a:lstStyle/>
          <a:p>
            <a:fld id="{892E898E-EB22-4F30-91EE-5930E2D299E6}" type="slidenum">
              <a:rPr lang="en-US" smtClean="0"/>
              <a:t>‹#›</a:t>
            </a:fld>
            <a:endParaRPr lang="en-US"/>
          </a:p>
        </p:txBody>
      </p:sp>
    </p:spTree>
    <p:extLst>
      <p:ext uri="{BB962C8B-B14F-4D97-AF65-F5344CB8AC3E}">
        <p14:creationId xmlns:p14="http://schemas.microsoft.com/office/powerpoint/2010/main" val="21462338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58368" y="415545"/>
            <a:ext cx="10887456" cy="423193"/>
          </a:xfrm>
        </p:spPr>
        <p:txBody>
          <a:bodyPr lIns="0" tIns="0" rIns="0" bIns="0" anchor="b">
            <a:noAutofit/>
          </a:bodyPr>
          <a:lstStyle>
            <a:lvl1pPr>
              <a:lnSpc>
                <a:spcPct val="90000"/>
              </a:lnSpc>
              <a:defRPr sz="3200" baseline="0">
                <a:solidFill>
                  <a:srgbClr val="123E57"/>
                </a:solidFill>
                <a:latin typeface="+mj-lt"/>
                <a:cs typeface="SapientSansBold"/>
              </a:defRPr>
            </a:lvl1pPr>
          </a:lstStyle>
          <a:p>
            <a:r>
              <a:rPr lang="en-US" dirty="0"/>
              <a:t>Slide title</a:t>
            </a:r>
          </a:p>
        </p:txBody>
      </p:sp>
      <p:sp>
        <p:nvSpPr>
          <p:cNvPr id="12" name="Text Box 14"/>
          <p:cNvSpPr txBox="1">
            <a:spLocks noChangeArrowheads="1"/>
          </p:cNvSpPr>
          <p:nvPr userDrawn="1"/>
        </p:nvSpPr>
        <p:spPr bwMode="auto">
          <a:xfrm>
            <a:off x="1152948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333" b="1" dirty="0">
                <a:solidFill>
                  <a:srgbClr val="7F7F7F"/>
                </a:solidFill>
                <a:latin typeface="+mn-lt"/>
                <a:cs typeface="SapientSansRegular"/>
              </a:rPr>
              <a:t> </a:t>
            </a:r>
            <a:fld id="{4225D95B-3580-C74C-AC82-B8FCF626B418}" type="slidenum">
              <a:rPr lang="en-US" sz="1333" b="1" smtClean="0">
                <a:solidFill>
                  <a:srgbClr val="7F7F7F"/>
                </a:solidFill>
                <a:latin typeface="+mn-lt"/>
                <a:cs typeface="SapientSansRegular"/>
              </a:rPr>
              <a:pPr algn="r" fontAlgn="auto">
                <a:lnSpc>
                  <a:spcPct val="101000"/>
                </a:lnSpc>
                <a:spcBef>
                  <a:spcPct val="50000"/>
                </a:spcBef>
                <a:spcAft>
                  <a:spcPts val="0"/>
                </a:spcAft>
                <a:defRPr/>
              </a:pPr>
              <a:t>‹#›</a:t>
            </a:fld>
            <a:endParaRPr lang="en-US" sz="1333" b="1" dirty="0">
              <a:solidFill>
                <a:srgbClr val="7F7F7F"/>
              </a:solidFill>
              <a:latin typeface="+mn-lt"/>
              <a:cs typeface="SapientSansRegular"/>
            </a:endParaRPr>
          </a:p>
        </p:txBody>
      </p:sp>
      <p:pic>
        <p:nvPicPr>
          <p:cNvPr id="15" name="Picture 14" descr="NCI-Logo-Gray-Knock-NE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4800" y="6486144"/>
            <a:ext cx="2555851" cy="243840"/>
          </a:xfrm>
          <a:prstGeom prst="rect">
            <a:avLst/>
          </a:prstGeom>
        </p:spPr>
      </p:pic>
      <p:sp>
        <p:nvSpPr>
          <p:cNvPr id="3" name="Content Placeholder 2"/>
          <p:cNvSpPr>
            <a:spLocks noGrp="1"/>
          </p:cNvSpPr>
          <p:nvPr>
            <p:ph sz="quarter" idx="11"/>
          </p:nvPr>
        </p:nvSpPr>
        <p:spPr>
          <a:xfrm>
            <a:off x="658368" y="1426633"/>
            <a:ext cx="1088745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155303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Single Graphic — Footer">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658368" y="415545"/>
            <a:ext cx="10887456" cy="423193"/>
          </a:xfrm>
        </p:spPr>
        <p:txBody>
          <a:bodyPr lIns="0" tIns="0" rIns="0" bIns="0" anchor="b">
            <a:noAutofit/>
          </a:bodyPr>
          <a:lstStyle>
            <a:lvl1pPr>
              <a:lnSpc>
                <a:spcPct val="90000"/>
              </a:lnSpc>
              <a:defRPr sz="3200" baseline="0">
                <a:solidFill>
                  <a:srgbClr val="123E57"/>
                </a:solidFill>
                <a:latin typeface="+mj-lt"/>
                <a:cs typeface="SapientSansBold"/>
              </a:defRPr>
            </a:lvl1pPr>
          </a:lstStyle>
          <a:p>
            <a:r>
              <a:rPr lang="en-US" dirty="0"/>
              <a:t>Slide title</a:t>
            </a:r>
          </a:p>
        </p:txBody>
      </p:sp>
      <p:sp>
        <p:nvSpPr>
          <p:cNvPr id="10" name="Text Box 14"/>
          <p:cNvSpPr txBox="1">
            <a:spLocks noChangeArrowheads="1"/>
          </p:cNvSpPr>
          <p:nvPr userDrawn="1"/>
        </p:nvSpPr>
        <p:spPr bwMode="auto">
          <a:xfrm>
            <a:off x="1152948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333" b="1" dirty="0">
                <a:solidFill>
                  <a:srgbClr val="7F7F7F"/>
                </a:solidFill>
                <a:latin typeface="+mn-lt"/>
                <a:cs typeface="SapientSansRegular"/>
              </a:rPr>
              <a:t> </a:t>
            </a:r>
            <a:fld id="{4225D95B-3580-C74C-AC82-B8FCF626B418}" type="slidenum">
              <a:rPr lang="en-US" sz="1333" b="1" smtClean="0">
                <a:solidFill>
                  <a:srgbClr val="7F7F7F"/>
                </a:solidFill>
                <a:latin typeface="+mn-lt"/>
                <a:cs typeface="SapientSansRegular"/>
              </a:rPr>
              <a:pPr algn="r" fontAlgn="auto">
                <a:lnSpc>
                  <a:spcPct val="101000"/>
                </a:lnSpc>
                <a:spcBef>
                  <a:spcPct val="50000"/>
                </a:spcBef>
                <a:spcAft>
                  <a:spcPts val="0"/>
                </a:spcAft>
                <a:defRPr/>
              </a:pPr>
              <a:t>‹#›</a:t>
            </a:fld>
            <a:endParaRPr lang="en-US" sz="1333" b="1" dirty="0">
              <a:solidFill>
                <a:srgbClr val="7F7F7F"/>
              </a:solidFill>
              <a:latin typeface="+mn-lt"/>
              <a:cs typeface="SapientSansRegular"/>
            </a:endParaRPr>
          </a:p>
        </p:txBody>
      </p:sp>
      <p:pic>
        <p:nvPicPr>
          <p:cNvPr id="11" name="Picture 10" descr="NCI-Logo-Gray-Knock-NE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4800" y="6486144"/>
            <a:ext cx="2555851" cy="243840"/>
          </a:xfrm>
          <a:prstGeom prst="rect">
            <a:avLst/>
          </a:prstGeom>
        </p:spPr>
      </p:pic>
    </p:spTree>
    <p:extLst>
      <p:ext uri="{BB962C8B-B14F-4D97-AF65-F5344CB8AC3E}">
        <p14:creationId xmlns:p14="http://schemas.microsoft.com/office/powerpoint/2010/main" val="22389190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BDC1C-F3B9-F288-2ECF-72089A38385B}"/>
              </a:ext>
            </a:extLst>
          </p:cNvPr>
          <p:cNvSpPr>
            <a:spLocks noGrp="1"/>
          </p:cNvSpPr>
          <p:nvPr>
            <p:ph type="title"/>
          </p:nvPr>
        </p:nvSpPr>
        <p:spPr/>
        <p:txBody>
          <a:bodyPr/>
          <a:lstStyle/>
          <a:p>
            <a:r>
              <a:rPr lang="en-US"/>
              <a:t>Click to edit Master title style</a:t>
            </a:r>
          </a:p>
        </p:txBody>
      </p:sp>
      <p:sp>
        <p:nvSpPr>
          <p:cNvPr id="5" name="Slide Number Placeholder 5">
            <a:extLst>
              <a:ext uri="{FF2B5EF4-FFF2-40B4-BE49-F238E27FC236}">
                <a16:creationId xmlns:a16="http://schemas.microsoft.com/office/drawing/2014/main" id="{15116829-D49C-8485-3678-78F5E65AA6C2}"/>
              </a:ext>
            </a:extLst>
          </p:cNvPr>
          <p:cNvSpPr>
            <a:spLocks noGrp="1"/>
          </p:cNvSpPr>
          <p:nvPr>
            <p:ph type="sldNum" sz="quarter" idx="4"/>
          </p:nvPr>
        </p:nvSpPr>
        <p:spPr>
          <a:xfrm>
            <a:off x="10671179" y="6180702"/>
            <a:ext cx="682620" cy="365125"/>
          </a:xfrm>
          <a:prstGeom prst="rect">
            <a:avLst/>
          </a:prstGeom>
        </p:spPr>
        <p:txBody>
          <a:bodyPr vert="horz" lIns="91440" tIns="45720" rIns="91440" bIns="45720" rtlCol="0" anchor="ctr"/>
          <a:lstStyle>
            <a:lvl1pPr algn="r">
              <a:defRPr sz="1200">
                <a:solidFill>
                  <a:schemeClr val="tx1"/>
                </a:solidFill>
              </a:defRPr>
            </a:lvl1pPr>
          </a:lstStyle>
          <a:p>
            <a:fld id="{CC3264EA-4687-2449-B6FA-268BF7950B99}" type="slidenum">
              <a:rPr lang="en-US" smtClean="0"/>
              <a:pPr/>
              <a:t>‹#›</a:t>
            </a:fld>
            <a:endParaRPr lang="en-US"/>
          </a:p>
        </p:txBody>
      </p:sp>
      <p:sp>
        <p:nvSpPr>
          <p:cNvPr id="3" name="Text Placeholder 2">
            <a:extLst>
              <a:ext uri="{FF2B5EF4-FFF2-40B4-BE49-F238E27FC236}">
                <a16:creationId xmlns:a16="http://schemas.microsoft.com/office/drawing/2014/main" id="{16F1246F-3D34-C75E-0490-2B67100C13CB}"/>
              </a:ext>
            </a:extLst>
          </p:cNvPr>
          <p:cNvSpPr>
            <a:spLocks noGrp="1"/>
          </p:cNvSpPr>
          <p:nvPr>
            <p:ph idx="1"/>
          </p:nvPr>
        </p:nvSpPr>
        <p:spPr>
          <a:xfrm>
            <a:off x="838200" y="1825625"/>
            <a:ext cx="10515600" cy="40036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426EC13D-0665-5448-460F-221591E76FF1}"/>
              </a:ext>
            </a:extLst>
          </p:cNvPr>
          <p:cNvSpPr/>
          <p:nvPr userDrawn="1"/>
        </p:nvSpPr>
        <p:spPr>
          <a:xfrm>
            <a:off x="10254216" y="1"/>
            <a:ext cx="1861584" cy="18764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Rectangle 5">
            <a:extLst>
              <a:ext uri="{FF2B5EF4-FFF2-40B4-BE49-F238E27FC236}">
                <a16:creationId xmlns:a16="http://schemas.microsoft.com/office/drawing/2014/main" id="{A8661FC9-284C-B094-94E9-F553CED71C51}"/>
              </a:ext>
            </a:extLst>
          </p:cNvPr>
          <p:cNvSpPr/>
          <p:nvPr userDrawn="1"/>
        </p:nvSpPr>
        <p:spPr>
          <a:xfrm>
            <a:off x="0" y="365126"/>
            <a:ext cx="12192000" cy="209033"/>
          </a:xfrm>
          <a:prstGeom prst="rect">
            <a:avLst/>
          </a:prstGeom>
          <a:solidFill>
            <a:srgbClr val="2EB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41554120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33821-597E-4B4F-8572-5DA1CB183565}"/>
              </a:ext>
            </a:extLst>
          </p:cNvPr>
          <p:cNvSpPr>
            <a:spLocks noGrp="1"/>
          </p:cNvSpPr>
          <p:nvPr>
            <p:ph type="ctrTitle"/>
          </p:nvPr>
        </p:nvSpPr>
        <p:spPr>
          <a:xfrm>
            <a:off x="548640" y="950976"/>
            <a:ext cx="6509385" cy="3556730"/>
          </a:xfrm>
        </p:spPr>
        <p:txBody>
          <a:bodyPr anchor="t">
            <a:norm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F4C38D70-8FF5-47D7-A0DD-087A227BC94F}"/>
              </a:ext>
            </a:extLst>
          </p:cNvPr>
          <p:cNvSpPr>
            <a:spLocks noGrp="1"/>
          </p:cNvSpPr>
          <p:nvPr>
            <p:ph type="subTitle" idx="1"/>
          </p:nvPr>
        </p:nvSpPr>
        <p:spPr>
          <a:xfrm>
            <a:off x="576072" y="4572000"/>
            <a:ext cx="6481953" cy="1485900"/>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DB5B485-516D-48B7-AF1D-69AEEA351A94}"/>
              </a:ext>
            </a:extLst>
          </p:cNvPr>
          <p:cNvSpPr>
            <a:spLocks noGrp="1"/>
          </p:cNvSpPr>
          <p:nvPr>
            <p:ph type="dt" sz="half" idx="10"/>
          </p:nvPr>
        </p:nvSpPr>
        <p:spPr/>
        <p:txBody>
          <a:bodyPr/>
          <a:lstStyle/>
          <a:p>
            <a:fld id="{4CDE23C7-78A4-413A-A84B-93D4CC0A9EB1}" type="datetimeFigureOut">
              <a:rPr lang="en-US" smtClean="0"/>
              <a:t>3/5/2026</a:t>
            </a:fld>
            <a:endParaRPr lang="en-US"/>
          </a:p>
        </p:txBody>
      </p:sp>
      <p:sp>
        <p:nvSpPr>
          <p:cNvPr id="5" name="Footer Placeholder 4">
            <a:extLst>
              <a:ext uri="{FF2B5EF4-FFF2-40B4-BE49-F238E27FC236}">
                <a16:creationId xmlns:a16="http://schemas.microsoft.com/office/drawing/2014/main" id="{1D614DDB-2831-4FF8-9DA7-0449659D7A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F178F6-65BA-4964-80E2-DB6EA3355FBB}"/>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362769949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A45AC-24E0-45A1-90C3-7BF96C3FC7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2018E1-7CA3-4B5E-9683-554FDFC63E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95D32D-7150-4DF2-B992-A2B4F5605D94}"/>
              </a:ext>
            </a:extLst>
          </p:cNvPr>
          <p:cNvSpPr>
            <a:spLocks noGrp="1"/>
          </p:cNvSpPr>
          <p:nvPr>
            <p:ph type="dt" sz="half" idx="10"/>
          </p:nvPr>
        </p:nvSpPr>
        <p:spPr/>
        <p:txBody>
          <a:bodyPr/>
          <a:lstStyle/>
          <a:p>
            <a:fld id="{4CDE23C7-78A4-413A-A84B-93D4CC0A9EB1}" type="datetimeFigureOut">
              <a:rPr lang="en-US" smtClean="0"/>
              <a:t>3/5/2026</a:t>
            </a:fld>
            <a:endParaRPr lang="en-US"/>
          </a:p>
        </p:txBody>
      </p:sp>
      <p:sp>
        <p:nvSpPr>
          <p:cNvPr id="5" name="Footer Placeholder 4">
            <a:extLst>
              <a:ext uri="{FF2B5EF4-FFF2-40B4-BE49-F238E27FC236}">
                <a16:creationId xmlns:a16="http://schemas.microsoft.com/office/drawing/2014/main" id="{F3D03F0C-FCA3-464C-B6ED-864DB51E7D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C41006-DAE1-4326-B1AE-FD527A653BDE}"/>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34032125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73B84-BE32-464A-A765-975C21B5CF4B}"/>
              </a:ext>
            </a:extLst>
          </p:cNvPr>
          <p:cNvSpPr>
            <a:spLocks noGrp="1"/>
          </p:cNvSpPr>
          <p:nvPr>
            <p:ph type="title"/>
          </p:nvPr>
        </p:nvSpPr>
        <p:spPr>
          <a:xfrm>
            <a:off x="557923" y="952500"/>
            <a:ext cx="6678695" cy="3962398"/>
          </a:xfrm>
        </p:spPr>
        <p:txBody>
          <a:bodyPr anchor="t">
            <a:normAutofit/>
          </a:bodyPr>
          <a:lstStyle>
            <a:lvl1pPr>
              <a:defRPr sz="5400"/>
            </a:lvl1pPr>
          </a:lstStyle>
          <a:p>
            <a:r>
              <a:rPr lang="en-US"/>
              <a:t>Click to edit Master title style</a:t>
            </a:r>
          </a:p>
        </p:txBody>
      </p:sp>
      <p:sp>
        <p:nvSpPr>
          <p:cNvPr id="3" name="Text Placeholder 2">
            <a:extLst>
              <a:ext uri="{FF2B5EF4-FFF2-40B4-BE49-F238E27FC236}">
                <a16:creationId xmlns:a16="http://schemas.microsoft.com/office/drawing/2014/main" id="{640145C2-97CF-4887-904A-8ADC80525A2E}"/>
              </a:ext>
            </a:extLst>
          </p:cNvPr>
          <p:cNvSpPr>
            <a:spLocks noGrp="1"/>
          </p:cNvSpPr>
          <p:nvPr>
            <p:ph type="body" idx="1"/>
          </p:nvPr>
        </p:nvSpPr>
        <p:spPr>
          <a:xfrm>
            <a:off x="8043860" y="952501"/>
            <a:ext cx="3500440" cy="3962399"/>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524559-DA32-4398-A8EE-EED2469D63BB}"/>
              </a:ext>
            </a:extLst>
          </p:cNvPr>
          <p:cNvSpPr>
            <a:spLocks noGrp="1"/>
          </p:cNvSpPr>
          <p:nvPr>
            <p:ph type="dt" sz="half" idx="10"/>
          </p:nvPr>
        </p:nvSpPr>
        <p:spPr/>
        <p:txBody>
          <a:bodyPr/>
          <a:lstStyle/>
          <a:p>
            <a:fld id="{4CDE23C7-78A4-413A-A84B-93D4CC0A9EB1}" type="datetimeFigureOut">
              <a:rPr lang="en-US" smtClean="0"/>
              <a:t>3/5/2026</a:t>
            </a:fld>
            <a:endParaRPr lang="en-US"/>
          </a:p>
        </p:txBody>
      </p:sp>
      <p:sp>
        <p:nvSpPr>
          <p:cNvPr id="5" name="Footer Placeholder 4">
            <a:extLst>
              <a:ext uri="{FF2B5EF4-FFF2-40B4-BE49-F238E27FC236}">
                <a16:creationId xmlns:a16="http://schemas.microsoft.com/office/drawing/2014/main" id="{73967BE1-F1AC-4732-B52E-1C7D63DEF8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A13C03-DDF0-48C6-B1BF-D28875F8238F}"/>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16063185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6F411-42B3-4A17-BE7E-861BE7E7DC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8E0603-F4C0-40AC-A53E-40449D53D741}"/>
              </a:ext>
            </a:extLst>
          </p:cNvPr>
          <p:cNvSpPr>
            <a:spLocks noGrp="1"/>
          </p:cNvSpPr>
          <p:nvPr>
            <p:ph sz="half" idx="1"/>
          </p:nvPr>
        </p:nvSpPr>
        <p:spPr>
          <a:xfrm>
            <a:off x="548640" y="2029968"/>
            <a:ext cx="5281506" cy="41481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6BC5634-2887-4182-A9BE-B382357D4F9C}"/>
              </a:ext>
            </a:extLst>
          </p:cNvPr>
          <p:cNvSpPr>
            <a:spLocks noGrp="1"/>
          </p:cNvSpPr>
          <p:nvPr>
            <p:ph sz="half" idx="2"/>
          </p:nvPr>
        </p:nvSpPr>
        <p:spPr>
          <a:xfrm>
            <a:off x="6257928" y="2029968"/>
            <a:ext cx="5281506" cy="41481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6B6E74-28E1-4684-B515-4265ED7B1EAE}"/>
              </a:ext>
            </a:extLst>
          </p:cNvPr>
          <p:cNvSpPr>
            <a:spLocks noGrp="1"/>
          </p:cNvSpPr>
          <p:nvPr>
            <p:ph type="dt" sz="half" idx="10"/>
          </p:nvPr>
        </p:nvSpPr>
        <p:spPr/>
        <p:txBody>
          <a:bodyPr/>
          <a:lstStyle/>
          <a:p>
            <a:fld id="{4CDE23C7-78A4-413A-A84B-93D4CC0A9EB1}" type="datetimeFigureOut">
              <a:rPr lang="en-US" smtClean="0"/>
              <a:t>3/5/2026</a:t>
            </a:fld>
            <a:endParaRPr lang="en-US"/>
          </a:p>
        </p:txBody>
      </p:sp>
      <p:sp>
        <p:nvSpPr>
          <p:cNvPr id="6" name="Footer Placeholder 5">
            <a:extLst>
              <a:ext uri="{FF2B5EF4-FFF2-40B4-BE49-F238E27FC236}">
                <a16:creationId xmlns:a16="http://schemas.microsoft.com/office/drawing/2014/main" id="{18D375EA-A8F8-485D-A82F-CD85D4C9E1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D9E4B0-F5E3-407F-A548-B616E774987F}"/>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156696734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2161A-7627-4D64-AF08-10D702AFE286}"/>
              </a:ext>
            </a:extLst>
          </p:cNvPr>
          <p:cNvSpPr>
            <a:spLocks noGrp="1"/>
          </p:cNvSpPr>
          <p:nvPr>
            <p:ph type="title"/>
          </p:nvPr>
        </p:nvSpPr>
        <p:spPr>
          <a:xfrm>
            <a:off x="552659" y="950976"/>
            <a:ext cx="10802729" cy="881796"/>
          </a:xfrm>
        </p:spPr>
        <p:txBody>
          <a:bodyPr/>
          <a:lstStyle/>
          <a:p>
            <a:r>
              <a:rPr lang="en-US"/>
              <a:t>Click to edit Master title style</a:t>
            </a:r>
          </a:p>
        </p:txBody>
      </p:sp>
      <p:sp>
        <p:nvSpPr>
          <p:cNvPr id="3" name="Text Placeholder 2">
            <a:extLst>
              <a:ext uri="{FF2B5EF4-FFF2-40B4-BE49-F238E27FC236}">
                <a16:creationId xmlns:a16="http://schemas.microsoft.com/office/drawing/2014/main" id="{553B6884-07D8-4CC4-BE99-516F1433BED8}"/>
              </a:ext>
            </a:extLst>
          </p:cNvPr>
          <p:cNvSpPr>
            <a:spLocks noGrp="1"/>
          </p:cNvSpPr>
          <p:nvPr>
            <p:ph type="body" idx="1"/>
          </p:nvPr>
        </p:nvSpPr>
        <p:spPr>
          <a:xfrm>
            <a:off x="542918" y="1832772"/>
            <a:ext cx="5281507" cy="742638"/>
          </a:xfrm>
        </p:spPr>
        <p:txBody>
          <a:bodyPr anchor="b">
            <a:normAutofit/>
          </a:bodyPr>
          <a:lstStyle>
            <a:lvl1pPr marL="0" indent="0">
              <a:buNone/>
              <a:defRPr sz="1800" b="1" cap="all" spc="13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182C638-B5A8-4F8C-85AE-33BEAF54C07A}"/>
              </a:ext>
            </a:extLst>
          </p:cNvPr>
          <p:cNvSpPr>
            <a:spLocks noGrp="1"/>
          </p:cNvSpPr>
          <p:nvPr>
            <p:ph sz="half" idx="2"/>
          </p:nvPr>
        </p:nvSpPr>
        <p:spPr>
          <a:xfrm>
            <a:off x="548640" y="2600531"/>
            <a:ext cx="528150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40D1933-A703-4BDC-A697-728E899EEDE1}"/>
              </a:ext>
            </a:extLst>
          </p:cNvPr>
          <p:cNvSpPr>
            <a:spLocks noGrp="1"/>
          </p:cNvSpPr>
          <p:nvPr>
            <p:ph type="body" sz="quarter" idx="3"/>
          </p:nvPr>
        </p:nvSpPr>
        <p:spPr>
          <a:xfrm>
            <a:off x="6257927" y="1832772"/>
            <a:ext cx="5283202" cy="742638"/>
          </a:xfrm>
        </p:spPr>
        <p:txBody>
          <a:bodyPr anchor="b">
            <a:normAutofit/>
          </a:bodyPr>
          <a:lstStyle>
            <a:lvl1pPr marL="0" indent="0">
              <a:buNone/>
              <a:defRPr sz="1800" b="1" cap="all" spc="13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5925DBD-4D51-4A2D-B1E4-6D094CD1E803}"/>
              </a:ext>
            </a:extLst>
          </p:cNvPr>
          <p:cNvSpPr>
            <a:spLocks noGrp="1"/>
          </p:cNvSpPr>
          <p:nvPr>
            <p:ph sz="quarter" idx="4"/>
          </p:nvPr>
        </p:nvSpPr>
        <p:spPr>
          <a:xfrm>
            <a:off x="6257927" y="2600531"/>
            <a:ext cx="52832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62636E2-E26E-42F7-9E05-3F756C7D17AE}"/>
              </a:ext>
            </a:extLst>
          </p:cNvPr>
          <p:cNvSpPr>
            <a:spLocks noGrp="1"/>
          </p:cNvSpPr>
          <p:nvPr>
            <p:ph type="dt" sz="half" idx="10"/>
          </p:nvPr>
        </p:nvSpPr>
        <p:spPr/>
        <p:txBody>
          <a:bodyPr/>
          <a:lstStyle/>
          <a:p>
            <a:fld id="{4CDE23C7-78A4-413A-A84B-93D4CC0A9EB1}" type="datetimeFigureOut">
              <a:rPr lang="en-US" smtClean="0"/>
              <a:t>3/5/2026</a:t>
            </a:fld>
            <a:endParaRPr lang="en-US"/>
          </a:p>
        </p:txBody>
      </p:sp>
      <p:sp>
        <p:nvSpPr>
          <p:cNvPr id="8" name="Footer Placeholder 7">
            <a:extLst>
              <a:ext uri="{FF2B5EF4-FFF2-40B4-BE49-F238E27FC236}">
                <a16:creationId xmlns:a16="http://schemas.microsoft.com/office/drawing/2014/main" id="{86F7281B-0E5C-421E-AFFE-775F57C5DD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E483462-E410-4DC7-AE53-27AABECFE6E8}"/>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21995103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CFA68-31B5-48C5-929A-842FDF0FD8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95A2600-419E-46E9-946F-FBDEDBA1D448}"/>
              </a:ext>
            </a:extLst>
          </p:cNvPr>
          <p:cNvSpPr>
            <a:spLocks noGrp="1"/>
          </p:cNvSpPr>
          <p:nvPr>
            <p:ph type="dt" sz="half" idx="10"/>
          </p:nvPr>
        </p:nvSpPr>
        <p:spPr/>
        <p:txBody>
          <a:bodyPr/>
          <a:lstStyle/>
          <a:p>
            <a:fld id="{4CDE23C7-78A4-413A-A84B-93D4CC0A9EB1}" type="datetimeFigureOut">
              <a:rPr lang="en-US" smtClean="0"/>
              <a:t>3/5/2026</a:t>
            </a:fld>
            <a:endParaRPr lang="en-US"/>
          </a:p>
        </p:txBody>
      </p:sp>
      <p:sp>
        <p:nvSpPr>
          <p:cNvPr id="4" name="Footer Placeholder 3">
            <a:extLst>
              <a:ext uri="{FF2B5EF4-FFF2-40B4-BE49-F238E27FC236}">
                <a16:creationId xmlns:a16="http://schemas.microsoft.com/office/drawing/2014/main" id="{1385F9A9-98FF-4653-A570-9F351A1ABDC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D44457-95F1-4B15-A647-B14F91F7A6D4}"/>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359687511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19EABA-1008-4E49-9184-3A946ECD7199}"/>
              </a:ext>
            </a:extLst>
          </p:cNvPr>
          <p:cNvSpPr>
            <a:spLocks noGrp="1"/>
          </p:cNvSpPr>
          <p:nvPr>
            <p:ph type="dt" sz="half" idx="10"/>
          </p:nvPr>
        </p:nvSpPr>
        <p:spPr/>
        <p:txBody>
          <a:bodyPr/>
          <a:lstStyle/>
          <a:p>
            <a:fld id="{4CDE23C7-78A4-413A-A84B-93D4CC0A9EB1}" type="datetimeFigureOut">
              <a:rPr lang="en-US" smtClean="0"/>
              <a:t>3/5/2026</a:t>
            </a:fld>
            <a:endParaRPr lang="en-US"/>
          </a:p>
        </p:txBody>
      </p:sp>
      <p:sp>
        <p:nvSpPr>
          <p:cNvPr id="3" name="Footer Placeholder 2">
            <a:extLst>
              <a:ext uri="{FF2B5EF4-FFF2-40B4-BE49-F238E27FC236}">
                <a16:creationId xmlns:a16="http://schemas.microsoft.com/office/drawing/2014/main" id="{D05C3BD0-269D-4127-B5F7-84B0D8A7422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1623447-C740-4495-93EC-7252B1B929E4}"/>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2401739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C6712-C14B-67BE-C45F-74E0CE12442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4A517C7-CBE0-BA5C-5157-2310B1EAA9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D8CEB7-F4E4-3966-BE44-88296D45097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FDC6627-1F36-1DF3-A4C0-DE1BDC572F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7B3935-B914-8D90-7BEE-10218D6FBC0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8F2A94F-0AF8-292C-9960-A3A937995269}"/>
              </a:ext>
            </a:extLst>
          </p:cNvPr>
          <p:cNvSpPr>
            <a:spLocks noGrp="1"/>
          </p:cNvSpPr>
          <p:nvPr>
            <p:ph type="dt" sz="half" idx="10"/>
          </p:nvPr>
        </p:nvSpPr>
        <p:spPr>
          <a:xfrm>
            <a:off x="838200" y="6356350"/>
            <a:ext cx="2743200" cy="365125"/>
          </a:xfrm>
          <a:prstGeom prst="rect">
            <a:avLst/>
          </a:prstGeom>
        </p:spPr>
        <p:txBody>
          <a:bodyPr/>
          <a:lstStyle/>
          <a:p>
            <a:fld id="{29616C83-5325-4469-B442-4EBC1E95B31C}" type="datetimeFigureOut">
              <a:rPr lang="en-US" smtClean="0"/>
              <a:t>3/5/2026</a:t>
            </a:fld>
            <a:endParaRPr lang="en-US"/>
          </a:p>
        </p:txBody>
      </p:sp>
      <p:sp>
        <p:nvSpPr>
          <p:cNvPr id="8" name="Footer Placeholder 7">
            <a:extLst>
              <a:ext uri="{FF2B5EF4-FFF2-40B4-BE49-F238E27FC236}">
                <a16:creationId xmlns:a16="http://schemas.microsoft.com/office/drawing/2014/main" id="{78E1FDF4-9359-3D80-AA2B-CED82B81066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1B0B7B74-A7A7-AF73-61FC-E137B2E35736}"/>
              </a:ext>
            </a:extLst>
          </p:cNvPr>
          <p:cNvSpPr>
            <a:spLocks noGrp="1"/>
          </p:cNvSpPr>
          <p:nvPr>
            <p:ph type="sldNum" sz="quarter" idx="12"/>
          </p:nvPr>
        </p:nvSpPr>
        <p:spPr>
          <a:xfrm>
            <a:off x="8610600" y="6356350"/>
            <a:ext cx="2743200" cy="365125"/>
          </a:xfrm>
          <a:prstGeom prst="rect">
            <a:avLst/>
          </a:prstGeom>
        </p:spPr>
        <p:txBody>
          <a:bodyPr/>
          <a:lstStyle/>
          <a:p>
            <a:fld id="{892E898E-EB22-4F30-91EE-5930E2D299E6}" type="slidenum">
              <a:rPr lang="en-US" smtClean="0"/>
              <a:t>‹#›</a:t>
            </a:fld>
            <a:endParaRPr lang="en-US"/>
          </a:p>
        </p:txBody>
      </p:sp>
    </p:spTree>
    <p:extLst>
      <p:ext uri="{BB962C8B-B14F-4D97-AF65-F5344CB8AC3E}">
        <p14:creationId xmlns:p14="http://schemas.microsoft.com/office/powerpoint/2010/main" val="112063330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D1155-71E7-4F0A-BB62-933743CF6EDD}"/>
              </a:ext>
            </a:extLst>
          </p:cNvPr>
          <p:cNvSpPr>
            <a:spLocks noGrp="1"/>
          </p:cNvSpPr>
          <p:nvPr>
            <p:ph type="title"/>
          </p:nvPr>
        </p:nvSpPr>
        <p:spPr>
          <a:xfrm>
            <a:off x="548640" y="952500"/>
            <a:ext cx="4124084" cy="2362200"/>
          </a:xfrm>
        </p:spPr>
        <p:txBody>
          <a:bodyPr anchor="t"/>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CB6D44-5A1E-4176-8766-4B81E045D50A}"/>
              </a:ext>
            </a:extLst>
          </p:cNvPr>
          <p:cNvSpPr>
            <a:spLocks noGrp="1"/>
          </p:cNvSpPr>
          <p:nvPr>
            <p:ph idx="1"/>
          </p:nvPr>
        </p:nvSpPr>
        <p:spPr>
          <a:xfrm>
            <a:off x="5600700" y="952500"/>
            <a:ext cx="5934074" cy="49085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C810EC6-11DD-4B5D-A2D2-4DCF73E58389}"/>
              </a:ext>
            </a:extLst>
          </p:cNvPr>
          <p:cNvSpPr>
            <a:spLocks noGrp="1"/>
          </p:cNvSpPr>
          <p:nvPr>
            <p:ph type="body" sz="half" idx="2"/>
          </p:nvPr>
        </p:nvSpPr>
        <p:spPr>
          <a:xfrm>
            <a:off x="548641" y="3429000"/>
            <a:ext cx="4124084" cy="24399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D5DFCDF-666E-4DB4-A1C0-79D40A007066}"/>
              </a:ext>
            </a:extLst>
          </p:cNvPr>
          <p:cNvSpPr>
            <a:spLocks noGrp="1"/>
          </p:cNvSpPr>
          <p:nvPr>
            <p:ph type="dt" sz="half" idx="10"/>
          </p:nvPr>
        </p:nvSpPr>
        <p:spPr/>
        <p:txBody>
          <a:bodyPr/>
          <a:lstStyle/>
          <a:p>
            <a:fld id="{4CDE23C7-78A4-413A-A84B-93D4CC0A9EB1}" type="datetimeFigureOut">
              <a:rPr lang="en-US" smtClean="0"/>
              <a:t>3/5/2026</a:t>
            </a:fld>
            <a:endParaRPr lang="en-US"/>
          </a:p>
        </p:txBody>
      </p:sp>
      <p:sp>
        <p:nvSpPr>
          <p:cNvPr id="6" name="Footer Placeholder 5">
            <a:extLst>
              <a:ext uri="{FF2B5EF4-FFF2-40B4-BE49-F238E27FC236}">
                <a16:creationId xmlns:a16="http://schemas.microsoft.com/office/drawing/2014/main" id="{083A69AC-15E6-4B19-A59D-DBDBE923DB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79F0EE-74DE-4FEC-81E9-E40D53397857}"/>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54261747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3CA4F-6508-4AD6-8367-A0288D888DD6}"/>
              </a:ext>
            </a:extLst>
          </p:cNvPr>
          <p:cNvSpPr>
            <a:spLocks noGrp="1"/>
          </p:cNvSpPr>
          <p:nvPr>
            <p:ph type="title"/>
          </p:nvPr>
        </p:nvSpPr>
        <p:spPr>
          <a:xfrm>
            <a:off x="548641" y="952500"/>
            <a:ext cx="4124084" cy="2397918"/>
          </a:xfrm>
        </p:spPr>
        <p:txBody>
          <a:bodyPr anchor="t"/>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906BFCD-2F93-4D99-89EA-F0359FB782B7}"/>
              </a:ext>
            </a:extLst>
          </p:cNvPr>
          <p:cNvSpPr>
            <a:spLocks noGrp="1"/>
          </p:cNvSpPr>
          <p:nvPr>
            <p:ph type="pic" idx="1"/>
          </p:nvPr>
        </p:nvSpPr>
        <p:spPr>
          <a:xfrm>
            <a:off x="5522119" y="987425"/>
            <a:ext cx="6022181"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FF4C1F7-1272-41C8-8C29-676316D02D5D}"/>
              </a:ext>
            </a:extLst>
          </p:cNvPr>
          <p:cNvSpPr>
            <a:spLocks noGrp="1"/>
          </p:cNvSpPr>
          <p:nvPr>
            <p:ph type="body" sz="half" idx="2"/>
          </p:nvPr>
        </p:nvSpPr>
        <p:spPr>
          <a:xfrm>
            <a:off x="548641" y="3429000"/>
            <a:ext cx="4124084" cy="2439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CDD491-0FE6-4B42-AAA6-B698E46F1A8E}"/>
              </a:ext>
            </a:extLst>
          </p:cNvPr>
          <p:cNvSpPr>
            <a:spLocks noGrp="1"/>
          </p:cNvSpPr>
          <p:nvPr>
            <p:ph type="dt" sz="half" idx="10"/>
          </p:nvPr>
        </p:nvSpPr>
        <p:spPr/>
        <p:txBody>
          <a:bodyPr/>
          <a:lstStyle/>
          <a:p>
            <a:fld id="{4CDE23C7-78A4-413A-A84B-93D4CC0A9EB1}" type="datetimeFigureOut">
              <a:rPr lang="en-US" smtClean="0"/>
              <a:t>3/5/2026</a:t>
            </a:fld>
            <a:endParaRPr lang="en-US"/>
          </a:p>
        </p:txBody>
      </p:sp>
      <p:sp>
        <p:nvSpPr>
          <p:cNvPr id="6" name="Footer Placeholder 5">
            <a:extLst>
              <a:ext uri="{FF2B5EF4-FFF2-40B4-BE49-F238E27FC236}">
                <a16:creationId xmlns:a16="http://schemas.microsoft.com/office/drawing/2014/main" id="{D258F83F-4E9F-4607-A69B-DFC932560A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D324484-C6E4-4D8A-BDAB-09B1FBB43631}"/>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22915148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07F1B-6F93-4E6E-8C8C-D01A9DEB6AA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7D2968-FE85-492F-A77B-1771F4EAA8C6}"/>
              </a:ext>
            </a:extLst>
          </p:cNvPr>
          <p:cNvSpPr>
            <a:spLocks noGrp="1"/>
          </p:cNvSpPr>
          <p:nvPr>
            <p:ph type="body" orient="vert" idx="1"/>
          </p:nvPr>
        </p:nvSpPr>
        <p:spPr>
          <a:xfrm>
            <a:off x="548641" y="2028826"/>
            <a:ext cx="11094348" cy="402907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592DA2-B1FB-45C6-B10C-141AC2BFB381}"/>
              </a:ext>
            </a:extLst>
          </p:cNvPr>
          <p:cNvSpPr>
            <a:spLocks noGrp="1"/>
          </p:cNvSpPr>
          <p:nvPr>
            <p:ph type="dt" sz="half" idx="10"/>
          </p:nvPr>
        </p:nvSpPr>
        <p:spPr/>
        <p:txBody>
          <a:bodyPr/>
          <a:lstStyle/>
          <a:p>
            <a:fld id="{4CDE23C7-78A4-413A-A84B-93D4CC0A9EB1}" type="datetimeFigureOut">
              <a:rPr lang="en-US" smtClean="0"/>
              <a:t>3/5/2026</a:t>
            </a:fld>
            <a:endParaRPr lang="en-US"/>
          </a:p>
        </p:txBody>
      </p:sp>
      <p:sp>
        <p:nvSpPr>
          <p:cNvPr id="5" name="Footer Placeholder 4">
            <a:extLst>
              <a:ext uri="{FF2B5EF4-FFF2-40B4-BE49-F238E27FC236}">
                <a16:creationId xmlns:a16="http://schemas.microsoft.com/office/drawing/2014/main" id="{18CA6D78-CE47-4CA7-B3B6-AFAE5175F6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EDC5C0-8780-4819-A8FC-32A0141D271C}"/>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86536176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B8F9A8-05F2-4F79-B689-1FA2F31965D8}"/>
              </a:ext>
            </a:extLst>
          </p:cNvPr>
          <p:cNvSpPr>
            <a:spLocks noGrp="1"/>
          </p:cNvSpPr>
          <p:nvPr>
            <p:ph type="title" orient="vert"/>
          </p:nvPr>
        </p:nvSpPr>
        <p:spPr>
          <a:xfrm>
            <a:off x="9472612" y="952499"/>
            <a:ext cx="2207417" cy="5105401"/>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5D615BC-61CD-4D59-8E85-B59072E2B22D}"/>
              </a:ext>
            </a:extLst>
          </p:cNvPr>
          <p:cNvSpPr>
            <a:spLocks noGrp="1"/>
          </p:cNvSpPr>
          <p:nvPr>
            <p:ph type="body" orient="vert" idx="1"/>
          </p:nvPr>
        </p:nvSpPr>
        <p:spPr>
          <a:xfrm>
            <a:off x="557924" y="952499"/>
            <a:ext cx="8914688" cy="51054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F81C46-8CC0-4B79-AF2E-84C86C6A803A}"/>
              </a:ext>
            </a:extLst>
          </p:cNvPr>
          <p:cNvSpPr>
            <a:spLocks noGrp="1"/>
          </p:cNvSpPr>
          <p:nvPr>
            <p:ph type="dt" sz="half" idx="10"/>
          </p:nvPr>
        </p:nvSpPr>
        <p:spPr/>
        <p:txBody>
          <a:bodyPr/>
          <a:lstStyle/>
          <a:p>
            <a:fld id="{4CDE23C7-78A4-413A-A84B-93D4CC0A9EB1}" type="datetimeFigureOut">
              <a:rPr lang="en-US" smtClean="0"/>
              <a:t>3/5/2026</a:t>
            </a:fld>
            <a:endParaRPr lang="en-US"/>
          </a:p>
        </p:txBody>
      </p:sp>
      <p:sp>
        <p:nvSpPr>
          <p:cNvPr id="5" name="Footer Placeholder 4">
            <a:extLst>
              <a:ext uri="{FF2B5EF4-FFF2-40B4-BE49-F238E27FC236}">
                <a16:creationId xmlns:a16="http://schemas.microsoft.com/office/drawing/2014/main" id="{A1A76817-4D29-4888-B68C-A35F5A069C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A0B21A-30A9-4173-9E3F-D985B86A35CE}"/>
              </a:ext>
            </a:extLst>
          </p:cNvPr>
          <p:cNvSpPr>
            <a:spLocks noGrp="1"/>
          </p:cNvSpPr>
          <p:nvPr>
            <p:ph type="sldNum" sz="quarter" idx="12"/>
          </p:nvPr>
        </p:nvSpPr>
        <p:spPr/>
        <p:txBody>
          <a:bodyPr/>
          <a:lstStyle/>
          <a:p>
            <a:fld id="{6CB39E08-E0E5-4B1A-8F7D-08FE7678A3B6}" type="slidenum">
              <a:rPr lang="en-US" smtClean="0"/>
              <a:t>‹#›</a:t>
            </a:fld>
            <a:endParaRPr lang="en-US"/>
          </a:p>
        </p:txBody>
      </p:sp>
    </p:spTree>
    <p:extLst>
      <p:ext uri="{BB962C8B-B14F-4D97-AF65-F5344CB8AC3E}">
        <p14:creationId xmlns:p14="http://schemas.microsoft.com/office/powerpoint/2010/main" val="472359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1E491-D1C0-676F-5094-EDF0B9C4BC4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DF749EE-82F7-7C19-EA86-A78041E96A76}"/>
              </a:ext>
            </a:extLst>
          </p:cNvPr>
          <p:cNvSpPr>
            <a:spLocks noGrp="1"/>
          </p:cNvSpPr>
          <p:nvPr>
            <p:ph type="dt" sz="half" idx="10"/>
          </p:nvPr>
        </p:nvSpPr>
        <p:spPr>
          <a:xfrm>
            <a:off x="838200" y="6356350"/>
            <a:ext cx="2743200" cy="365125"/>
          </a:xfrm>
          <a:prstGeom prst="rect">
            <a:avLst/>
          </a:prstGeom>
        </p:spPr>
        <p:txBody>
          <a:bodyPr/>
          <a:lstStyle/>
          <a:p>
            <a:fld id="{29616C83-5325-4469-B442-4EBC1E95B31C}" type="datetimeFigureOut">
              <a:rPr lang="en-US" smtClean="0"/>
              <a:t>3/5/2026</a:t>
            </a:fld>
            <a:endParaRPr lang="en-US"/>
          </a:p>
        </p:txBody>
      </p:sp>
      <p:sp>
        <p:nvSpPr>
          <p:cNvPr id="4" name="Footer Placeholder 3">
            <a:extLst>
              <a:ext uri="{FF2B5EF4-FFF2-40B4-BE49-F238E27FC236}">
                <a16:creationId xmlns:a16="http://schemas.microsoft.com/office/drawing/2014/main" id="{917FB0C9-5F69-372C-AB4C-F77258B1819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9FD0614F-5828-2E9B-FDC7-7D429EFFD7C6}"/>
              </a:ext>
            </a:extLst>
          </p:cNvPr>
          <p:cNvSpPr>
            <a:spLocks noGrp="1"/>
          </p:cNvSpPr>
          <p:nvPr>
            <p:ph type="sldNum" sz="quarter" idx="12"/>
          </p:nvPr>
        </p:nvSpPr>
        <p:spPr>
          <a:xfrm>
            <a:off x="8610600" y="6356350"/>
            <a:ext cx="2743200" cy="365125"/>
          </a:xfrm>
          <a:prstGeom prst="rect">
            <a:avLst/>
          </a:prstGeom>
        </p:spPr>
        <p:txBody>
          <a:bodyPr/>
          <a:lstStyle/>
          <a:p>
            <a:fld id="{892E898E-EB22-4F30-91EE-5930E2D299E6}" type="slidenum">
              <a:rPr lang="en-US" smtClean="0"/>
              <a:t>‹#›</a:t>
            </a:fld>
            <a:endParaRPr lang="en-US"/>
          </a:p>
        </p:txBody>
      </p:sp>
    </p:spTree>
    <p:extLst>
      <p:ext uri="{BB962C8B-B14F-4D97-AF65-F5344CB8AC3E}">
        <p14:creationId xmlns:p14="http://schemas.microsoft.com/office/powerpoint/2010/main" val="4222070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C8AD09-1119-6983-BDED-E92629B6C176}"/>
              </a:ext>
            </a:extLst>
          </p:cNvPr>
          <p:cNvSpPr>
            <a:spLocks noGrp="1"/>
          </p:cNvSpPr>
          <p:nvPr>
            <p:ph type="dt" sz="half" idx="10"/>
          </p:nvPr>
        </p:nvSpPr>
        <p:spPr>
          <a:xfrm>
            <a:off x="838200" y="6356350"/>
            <a:ext cx="2743200" cy="365125"/>
          </a:xfrm>
          <a:prstGeom prst="rect">
            <a:avLst/>
          </a:prstGeom>
        </p:spPr>
        <p:txBody>
          <a:bodyPr/>
          <a:lstStyle/>
          <a:p>
            <a:fld id="{29616C83-5325-4469-B442-4EBC1E95B31C}" type="datetimeFigureOut">
              <a:rPr lang="en-US" smtClean="0"/>
              <a:t>3/5/2026</a:t>
            </a:fld>
            <a:endParaRPr lang="en-US"/>
          </a:p>
        </p:txBody>
      </p:sp>
      <p:sp>
        <p:nvSpPr>
          <p:cNvPr id="3" name="Footer Placeholder 2">
            <a:extLst>
              <a:ext uri="{FF2B5EF4-FFF2-40B4-BE49-F238E27FC236}">
                <a16:creationId xmlns:a16="http://schemas.microsoft.com/office/drawing/2014/main" id="{5A089285-BD18-5FBA-CC4A-1973FDEF153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9B763DF1-56F1-3991-2914-AD1744517DF7}"/>
              </a:ext>
            </a:extLst>
          </p:cNvPr>
          <p:cNvSpPr>
            <a:spLocks noGrp="1"/>
          </p:cNvSpPr>
          <p:nvPr>
            <p:ph type="sldNum" sz="quarter" idx="12"/>
          </p:nvPr>
        </p:nvSpPr>
        <p:spPr>
          <a:xfrm>
            <a:off x="8610600" y="6356350"/>
            <a:ext cx="2743200" cy="365125"/>
          </a:xfrm>
          <a:prstGeom prst="rect">
            <a:avLst/>
          </a:prstGeom>
        </p:spPr>
        <p:txBody>
          <a:bodyPr/>
          <a:lstStyle/>
          <a:p>
            <a:fld id="{892E898E-EB22-4F30-91EE-5930E2D299E6}" type="slidenum">
              <a:rPr lang="en-US" smtClean="0"/>
              <a:t>‹#›</a:t>
            </a:fld>
            <a:endParaRPr lang="en-US"/>
          </a:p>
        </p:txBody>
      </p:sp>
    </p:spTree>
    <p:extLst>
      <p:ext uri="{BB962C8B-B14F-4D97-AF65-F5344CB8AC3E}">
        <p14:creationId xmlns:p14="http://schemas.microsoft.com/office/powerpoint/2010/main" val="2530805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A0848-2990-2BEF-0CAA-A2C25A8188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9318B98-30D2-B74D-6929-47FECF5FF5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40BFAC8-E280-87CF-C034-9D9DA315CE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C530BD-04CD-C02D-4F18-2ACB433F8256}"/>
              </a:ext>
            </a:extLst>
          </p:cNvPr>
          <p:cNvSpPr>
            <a:spLocks noGrp="1"/>
          </p:cNvSpPr>
          <p:nvPr>
            <p:ph type="dt" sz="half" idx="10"/>
          </p:nvPr>
        </p:nvSpPr>
        <p:spPr>
          <a:xfrm>
            <a:off x="838200" y="6356350"/>
            <a:ext cx="2743200" cy="365125"/>
          </a:xfrm>
          <a:prstGeom prst="rect">
            <a:avLst/>
          </a:prstGeom>
        </p:spPr>
        <p:txBody>
          <a:bodyPr/>
          <a:lstStyle/>
          <a:p>
            <a:fld id="{29616C83-5325-4469-B442-4EBC1E95B31C}" type="datetimeFigureOut">
              <a:rPr lang="en-US" smtClean="0"/>
              <a:t>3/5/2026</a:t>
            </a:fld>
            <a:endParaRPr lang="en-US"/>
          </a:p>
        </p:txBody>
      </p:sp>
      <p:sp>
        <p:nvSpPr>
          <p:cNvPr id="6" name="Footer Placeholder 5">
            <a:extLst>
              <a:ext uri="{FF2B5EF4-FFF2-40B4-BE49-F238E27FC236}">
                <a16:creationId xmlns:a16="http://schemas.microsoft.com/office/drawing/2014/main" id="{10CDE5E6-3841-99FE-EC57-58DEF5539A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F315DB8-58EB-4382-D5BB-7F37AF856EB3}"/>
              </a:ext>
            </a:extLst>
          </p:cNvPr>
          <p:cNvSpPr>
            <a:spLocks noGrp="1"/>
          </p:cNvSpPr>
          <p:nvPr>
            <p:ph type="sldNum" sz="quarter" idx="12"/>
          </p:nvPr>
        </p:nvSpPr>
        <p:spPr>
          <a:xfrm>
            <a:off x="8610600" y="6356350"/>
            <a:ext cx="2743200" cy="365125"/>
          </a:xfrm>
          <a:prstGeom prst="rect">
            <a:avLst/>
          </a:prstGeom>
        </p:spPr>
        <p:txBody>
          <a:bodyPr/>
          <a:lstStyle/>
          <a:p>
            <a:fld id="{892E898E-EB22-4F30-91EE-5930E2D299E6}" type="slidenum">
              <a:rPr lang="en-US" smtClean="0"/>
              <a:t>‹#›</a:t>
            </a:fld>
            <a:endParaRPr lang="en-US"/>
          </a:p>
        </p:txBody>
      </p:sp>
    </p:spTree>
    <p:extLst>
      <p:ext uri="{BB962C8B-B14F-4D97-AF65-F5344CB8AC3E}">
        <p14:creationId xmlns:p14="http://schemas.microsoft.com/office/powerpoint/2010/main" val="4281139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9AA3C-D699-86FD-53CB-4A21265F36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4FF5121-FDED-32E2-1CD0-0D09C52C4E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79FD15B-7264-62FC-6C35-F1B0CD2B43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BF6DB9-2532-E479-D859-5C9715D43D30}"/>
              </a:ext>
            </a:extLst>
          </p:cNvPr>
          <p:cNvSpPr>
            <a:spLocks noGrp="1"/>
          </p:cNvSpPr>
          <p:nvPr>
            <p:ph type="dt" sz="half" idx="10"/>
          </p:nvPr>
        </p:nvSpPr>
        <p:spPr>
          <a:xfrm>
            <a:off x="838200" y="6356350"/>
            <a:ext cx="2743200" cy="365125"/>
          </a:xfrm>
          <a:prstGeom prst="rect">
            <a:avLst/>
          </a:prstGeom>
        </p:spPr>
        <p:txBody>
          <a:bodyPr/>
          <a:lstStyle/>
          <a:p>
            <a:fld id="{29616C83-5325-4469-B442-4EBC1E95B31C}" type="datetimeFigureOut">
              <a:rPr lang="en-US" smtClean="0"/>
              <a:t>3/5/2026</a:t>
            </a:fld>
            <a:endParaRPr lang="en-US"/>
          </a:p>
        </p:txBody>
      </p:sp>
      <p:sp>
        <p:nvSpPr>
          <p:cNvPr id="6" name="Footer Placeholder 5">
            <a:extLst>
              <a:ext uri="{FF2B5EF4-FFF2-40B4-BE49-F238E27FC236}">
                <a16:creationId xmlns:a16="http://schemas.microsoft.com/office/drawing/2014/main" id="{71D561CF-57C1-82A2-7C7E-26DF70BF92E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3B831B8-4C15-731F-843E-D5E6B9EF5157}"/>
              </a:ext>
            </a:extLst>
          </p:cNvPr>
          <p:cNvSpPr>
            <a:spLocks noGrp="1"/>
          </p:cNvSpPr>
          <p:nvPr>
            <p:ph type="sldNum" sz="quarter" idx="12"/>
          </p:nvPr>
        </p:nvSpPr>
        <p:spPr>
          <a:xfrm>
            <a:off x="8610600" y="6356350"/>
            <a:ext cx="2743200" cy="365125"/>
          </a:xfrm>
          <a:prstGeom prst="rect">
            <a:avLst/>
          </a:prstGeom>
        </p:spPr>
        <p:txBody>
          <a:bodyPr/>
          <a:lstStyle/>
          <a:p>
            <a:fld id="{892E898E-EB22-4F30-91EE-5930E2D299E6}" type="slidenum">
              <a:rPr lang="en-US" smtClean="0"/>
              <a:t>‹#›</a:t>
            </a:fld>
            <a:endParaRPr lang="en-US"/>
          </a:p>
        </p:txBody>
      </p:sp>
    </p:spTree>
    <p:extLst>
      <p:ext uri="{BB962C8B-B14F-4D97-AF65-F5344CB8AC3E}">
        <p14:creationId xmlns:p14="http://schemas.microsoft.com/office/powerpoint/2010/main" val="4218848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theme" Target="../theme/theme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image" Target="../media/image3.svg"/><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image" Target="../media/image2.png"/><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tags" Target="../tags/tag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heme" Target="../theme/theme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7A25B15-2E93-E17D-7D8C-883E4024619E}"/>
              </a:ext>
            </a:extLst>
          </p:cNvPr>
          <p:cNvSpPr>
            <a:spLocks noGrp="1"/>
          </p:cNvSpPr>
          <p:nvPr>
            <p:ph type="title"/>
          </p:nvPr>
        </p:nvSpPr>
        <p:spPr>
          <a:xfrm>
            <a:off x="0" y="18255"/>
            <a:ext cx="121920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4DBCC4E-D78C-F9AF-9298-677FF0DA25AA}"/>
              </a:ext>
            </a:extLst>
          </p:cNvPr>
          <p:cNvSpPr>
            <a:spLocks noGrp="1"/>
          </p:cNvSpPr>
          <p:nvPr>
            <p:ph type="body" idx="1"/>
          </p:nvPr>
        </p:nvSpPr>
        <p:spPr>
          <a:xfrm>
            <a:off x="0" y="1494029"/>
            <a:ext cx="12192000" cy="488667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B172A862-B3AA-1994-39D6-BB053DE800F4}"/>
              </a:ext>
            </a:extLst>
          </p:cNvPr>
          <p:cNvPicPr>
            <a:picLocks noChangeAspect="1"/>
          </p:cNvPicPr>
          <p:nvPr userDrawn="1"/>
        </p:nvPicPr>
        <p:blipFill>
          <a:blip r:embed="rId13"/>
          <a:stretch>
            <a:fillRect/>
          </a:stretch>
        </p:blipFill>
        <p:spPr>
          <a:xfrm>
            <a:off x="8821961" y="6492875"/>
            <a:ext cx="3370039" cy="356403"/>
          </a:xfrm>
          <a:prstGeom prst="rect">
            <a:avLst/>
          </a:prstGeom>
        </p:spPr>
      </p:pic>
    </p:spTree>
    <p:extLst>
      <p:ext uri="{BB962C8B-B14F-4D97-AF65-F5344CB8AC3E}">
        <p14:creationId xmlns:p14="http://schemas.microsoft.com/office/powerpoint/2010/main" val="4130077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90000"/>
        </a:lnSpc>
        <a:spcBef>
          <a:spcPct val="0"/>
        </a:spcBef>
        <a:buNone/>
        <a:defRPr sz="4400" b="1" kern="1200">
          <a:solidFill>
            <a:srgbClr val="BC0E3D"/>
          </a:solidFill>
          <a:latin typeface="+mn-lt"/>
          <a:ea typeface="+mj-ea"/>
          <a:cs typeface="+mj-cs"/>
        </a:defRPr>
      </a:lvl1pPr>
    </p:titleStyle>
    <p:bodyStyle>
      <a:lvl1pPr marL="461963" indent="-461963"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1pPr>
      <a:lvl2pPr marL="914400" indent="-457200" algn="l" defTabSz="914400" rtl="0" eaLnBrk="1" latinLnBrk="0" hangingPunct="1">
        <a:lnSpc>
          <a:spcPct val="90000"/>
        </a:lnSpc>
        <a:spcBef>
          <a:spcPts val="500"/>
        </a:spcBef>
        <a:buFont typeface="Arial" panose="020B0604020202020204" pitchFamily="34" charset="0"/>
        <a:buChar char="•"/>
        <a:tabLst/>
        <a:defRPr sz="3200" kern="1200">
          <a:solidFill>
            <a:schemeClr val="tx1"/>
          </a:solidFill>
          <a:latin typeface="+mn-lt"/>
          <a:ea typeface="+mn-ea"/>
          <a:cs typeface="+mn-cs"/>
        </a:defRPr>
      </a:lvl2pPr>
      <a:lvl3pPr marL="1376363" indent="-461963"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3pPr>
      <a:lvl4pPr marL="1828800" indent="-4572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290763" indent="-461963"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84FCD7-50E4-DC53-2B58-83DAC05AFE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779C685-5B9E-E20E-5B21-A9517CE824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D81CA4-AEB1-630A-0A70-F4F4EAFC93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8A87A34-81AB-432B-8DAE-1953F412C126}" type="datetimeFigureOut">
              <a:rPr lang="en-US" smtClean="0"/>
              <a:pPr/>
              <a:t>3/5/2026</a:t>
            </a:fld>
            <a:endParaRPr lang="en-US" dirty="0"/>
          </a:p>
        </p:txBody>
      </p:sp>
      <p:sp>
        <p:nvSpPr>
          <p:cNvPr id="5" name="Footer Placeholder 4">
            <a:extLst>
              <a:ext uri="{FF2B5EF4-FFF2-40B4-BE49-F238E27FC236}">
                <a16:creationId xmlns:a16="http://schemas.microsoft.com/office/drawing/2014/main" id="{0B32FD95-CC89-3D5C-EB49-CEB51F2362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99C1D7E2-925C-4E47-AE04-12C671ED1C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D22F896-40B5-4ADD-8801-0D06FADFA095}" type="slidenum">
              <a:rPr lang="en-US" smtClean="0"/>
              <a:pPr/>
              <a:t>‹#›</a:t>
            </a:fld>
            <a:endParaRPr lang="en-US" dirty="0"/>
          </a:p>
        </p:txBody>
      </p:sp>
      <p:pic>
        <p:nvPicPr>
          <p:cNvPr id="7" name="Picture 6">
            <a:extLst>
              <a:ext uri="{FF2B5EF4-FFF2-40B4-BE49-F238E27FC236}">
                <a16:creationId xmlns:a16="http://schemas.microsoft.com/office/drawing/2014/main" id="{A18B53B8-3CFF-910B-C84E-A10A9381D80D}"/>
              </a:ext>
            </a:extLst>
          </p:cNvPr>
          <p:cNvPicPr>
            <a:picLocks noChangeAspect="1"/>
          </p:cNvPicPr>
          <p:nvPr userDrawn="1"/>
        </p:nvPicPr>
        <p:blipFill>
          <a:blip r:embed="rId13"/>
          <a:stretch>
            <a:fillRect/>
          </a:stretch>
        </p:blipFill>
        <p:spPr>
          <a:xfrm>
            <a:off x="8821961" y="6492875"/>
            <a:ext cx="3370039" cy="356403"/>
          </a:xfrm>
          <a:prstGeom prst="rect">
            <a:avLst/>
          </a:prstGeom>
        </p:spPr>
      </p:pic>
    </p:spTree>
    <p:extLst>
      <p:ext uri="{BB962C8B-B14F-4D97-AF65-F5344CB8AC3E}">
        <p14:creationId xmlns:p14="http://schemas.microsoft.com/office/powerpoint/2010/main" val="17861218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1DBE86F9-6E65-1C23-F4CA-1D329885EDD0}"/>
              </a:ext>
              <a:ext uri="{C183D7F6-B498-43B3-948B-1728B52AA6E4}">
                <adec:decorative xmlns:adec="http://schemas.microsoft.com/office/drawing/2017/decorative" val="1"/>
              </a:ext>
            </a:extLst>
          </p:cNvPr>
          <p:cNvPicPr>
            <a:picLocks noChangeAspect="1"/>
          </p:cNvPicPr>
          <p:nvPr userDrawn="1"/>
        </p:nvPicPr>
        <p:blipFill>
          <a:blip r:embed="rId23">
            <a:extLst>
              <a:ext uri="{96DAC541-7B7A-43D3-8B79-37D633B846F1}">
                <asvg:svgBlip xmlns:asvg="http://schemas.microsoft.com/office/drawing/2016/SVG/main" r:embed="rId24"/>
              </a:ext>
            </a:extLst>
          </a:blip>
          <a:stretch>
            <a:fillRect/>
          </a:stretch>
        </p:blipFill>
        <p:spPr>
          <a:xfrm>
            <a:off x="10047531" y="289957"/>
            <a:ext cx="1730449" cy="347921"/>
          </a:xfrm>
          <a:prstGeom prst="rect">
            <a:avLst/>
          </a:prstGeom>
        </p:spPr>
      </p:pic>
      <p:sp>
        <p:nvSpPr>
          <p:cNvPr id="2" name="Title Placeholder 1">
            <a:extLst>
              <a:ext uri="{FF2B5EF4-FFF2-40B4-BE49-F238E27FC236}">
                <a16:creationId xmlns:a16="http://schemas.microsoft.com/office/drawing/2014/main" id="{696590DF-7261-FF64-732A-559FEEBDFEAD}"/>
              </a:ext>
            </a:extLst>
          </p:cNvPr>
          <p:cNvSpPr>
            <a:spLocks noGrp="1"/>
          </p:cNvSpPr>
          <p:nvPr>
            <p:ph type="title"/>
          </p:nvPr>
        </p:nvSpPr>
        <p:spPr>
          <a:xfrm>
            <a:off x="420624" y="786384"/>
            <a:ext cx="11363959" cy="99474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8C1D435-CA43-823B-6E53-E81730585C69}"/>
              </a:ext>
            </a:extLst>
          </p:cNvPr>
          <p:cNvSpPr>
            <a:spLocks noGrp="1"/>
          </p:cNvSpPr>
          <p:nvPr>
            <p:ph type="body" idx="1"/>
          </p:nvPr>
        </p:nvSpPr>
        <p:spPr>
          <a:xfrm>
            <a:off x="420624" y="2020824"/>
            <a:ext cx="11363960" cy="372279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Rectangle 13">
            <a:extLst>
              <a:ext uri="{FF2B5EF4-FFF2-40B4-BE49-F238E27FC236}">
                <a16:creationId xmlns:a16="http://schemas.microsoft.com/office/drawing/2014/main" id="{9116FAFD-85DA-E479-C632-816ED5FAABCE}"/>
              </a:ext>
              <a:ext uri="{C183D7F6-B498-43B3-948B-1728B52AA6E4}">
                <adec:decorative xmlns:adec="http://schemas.microsoft.com/office/drawing/2017/decorative" val="1"/>
              </a:ext>
            </a:extLst>
          </p:cNvPr>
          <p:cNvSpPr/>
          <p:nvPr userDrawn="1"/>
        </p:nvSpPr>
        <p:spPr>
          <a:xfrm>
            <a:off x="0" y="6398417"/>
            <a:ext cx="12192000" cy="365125"/>
          </a:xfrm>
          <a:prstGeom prst="rect">
            <a:avLst/>
          </a:prstGeom>
          <a:solidFill>
            <a:srgbClr val="2B6B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5559B8A-7212-F9A4-8634-0BCBC1F64691}"/>
              </a:ext>
              <a:ext uri="{C183D7F6-B498-43B3-948B-1728B52AA6E4}">
                <adec:decorative xmlns:adec="http://schemas.microsoft.com/office/drawing/2017/decorative" val="1"/>
              </a:ext>
            </a:extLst>
          </p:cNvPr>
          <p:cNvSpPr/>
          <p:nvPr userDrawn="1"/>
        </p:nvSpPr>
        <p:spPr>
          <a:xfrm>
            <a:off x="0" y="6748104"/>
            <a:ext cx="12192000" cy="120913"/>
          </a:xfrm>
          <a:prstGeom prst="rect">
            <a:avLst/>
          </a:prstGeom>
          <a:solidFill>
            <a:srgbClr val="DAEE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8B5E4B1-AEAC-AB61-3AA5-C5EEC0C2E934}"/>
              </a:ext>
              <a:ext uri="{C183D7F6-B498-43B3-948B-1728B52AA6E4}">
                <adec:decorative xmlns:adec="http://schemas.microsoft.com/office/drawing/2017/decorative" val="1"/>
              </a:ext>
            </a:extLst>
          </p:cNvPr>
          <p:cNvSpPr/>
          <p:nvPr userDrawn="1"/>
        </p:nvSpPr>
        <p:spPr>
          <a:xfrm>
            <a:off x="11095361" y="6222380"/>
            <a:ext cx="682619" cy="635620"/>
          </a:xfrm>
          <a:prstGeom prst="rect">
            <a:avLst/>
          </a:prstGeom>
          <a:solidFill>
            <a:srgbClr val="5C2B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23877D27-77E4-40A6-4FC2-1DB29F98D604}"/>
              </a:ext>
              <a:ext uri="{C183D7F6-B498-43B3-948B-1728B52AA6E4}">
                <adec:decorative xmlns:adec="http://schemas.microsoft.com/office/drawing/2017/decorative" val="1"/>
              </a:ext>
            </a:extLst>
          </p:cNvPr>
          <p:cNvSpPr>
            <a:spLocks noGrp="1"/>
          </p:cNvSpPr>
          <p:nvPr>
            <p:ph type="sldNum" sz="quarter" idx="4"/>
          </p:nvPr>
        </p:nvSpPr>
        <p:spPr>
          <a:xfrm>
            <a:off x="11107933" y="6242475"/>
            <a:ext cx="682620" cy="365125"/>
          </a:xfrm>
          <a:prstGeom prst="rect">
            <a:avLst/>
          </a:prstGeom>
        </p:spPr>
        <p:txBody>
          <a:bodyPr vert="horz" lIns="91440" tIns="45720" rIns="91440" bIns="45720" rtlCol="0" anchor="ctr"/>
          <a:lstStyle>
            <a:lvl1pPr algn="ctr">
              <a:defRPr sz="1200">
                <a:solidFill>
                  <a:schemeClr val="bg1"/>
                </a:solidFill>
              </a:defRPr>
            </a:lvl1pPr>
          </a:lstStyle>
          <a:p>
            <a:fld id="{CC3264EA-4687-2449-B6FA-268BF7950B99}" type="slidenum">
              <a:rPr lang="en-US" smtClean="0"/>
              <a:pPr/>
              <a:t>‹#›</a:t>
            </a:fld>
            <a:endParaRPr lang="en-US"/>
          </a:p>
        </p:txBody>
      </p:sp>
    </p:spTree>
    <p:custDataLst>
      <p:tags r:id="rId22"/>
    </p:custDataLst>
    <p:extLst>
      <p:ext uri="{BB962C8B-B14F-4D97-AF65-F5344CB8AC3E}">
        <p14:creationId xmlns:p14="http://schemas.microsoft.com/office/powerpoint/2010/main" val="103259294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Lst>
  <p:hf hdr="0" ftr="0" dt="0"/>
  <p:txStyles>
    <p:title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v"/>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4">
          <p15:clr>
            <a:srgbClr val="F26B43"/>
          </p15:clr>
        </p15:guide>
        <p15:guide id="2" pos="50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90E843-90BA-4A7D-8F9F-FFE49387A618}"/>
              </a:ext>
            </a:extLst>
          </p:cNvPr>
          <p:cNvSpPr>
            <a:spLocks noGrp="1"/>
          </p:cNvSpPr>
          <p:nvPr>
            <p:ph type="title"/>
          </p:nvPr>
        </p:nvSpPr>
        <p:spPr>
          <a:xfrm>
            <a:off x="548639" y="950976"/>
            <a:ext cx="10995659" cy="1077849"/>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43F7CA62-9B55-49B4-94B6-EAAF7D5AE0DC}"/>
              </a:ext>
            </a:extLst>
          </p:cNvPr>
          <p:cNvSpPr>
            <a:spLocks noGrp="1"/>
          </p:cNvSpPr>
          <p:nvPr>
            <p:ph type="body" idx="1"/>
          </p:nvPr>
        </p:nvSpPr>
        <p:spPr>
          <a:xfrm>
            <a:off x="548641" y="2028826"/>
            <a:ext cx="10995660" cy="40290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3CEA03-AAFA-4A69-A3DA-1DD0EF273F11}"/>
              </a:ext>
            </a:extLst>
          </p:cNvPr>
          <p:cNvSpPr>
            <a:spLocks noGrp="1"/>
          </p:cNvSpPr>
          <p:nvPr>
            <p:ph type="dt" sz="half" idx="2"/>
          </p:nvPr>
        </p:nvSpPr>
        <p:spPr>
          <a:xfrm>
            <a:off x="588729" y="6449535"/>
            <a:ext cx="2983095" cy="308453"/>
          </a:xfrm>
          <a:prstGeom prst="rect">
            <a:avLst/>
          </a:prstGeom>
        </p:spPr>
        <p:txBody>
          <a:bodyPr vert="horz" lIns="91440" tIns="45720" rIns="91440" bIns="45720" rtlCol="0" anchor="t"/>
          <a:lstStyle>
            <a:lvl1pPr algn="l">
              <a:defRPr sz="900">
                <a:solidFill>
                  <a:schemeClr val="tx1"/>
                </a:solidFill>
              </a:defRPr>
            </a:lvl1pPr>
          </a:lstStyle>
          <a:p>
            <a:fld id="{4CDE23C7-78A4-413A-A84B-93D4CC0A9EB1}" type="datetimeFigureOut">
              <a:rPr lang="en-US" smtClean="0"/>
              <a:pPr/>
              <a:t>3/5/2026</a:t>
            </a:fld>
            <a:endParaRPr lang="en-US"/>
          </a:p>
        </p:txBody>
      </p:sp>
      <p:sp>
        <p:nvSpPr>
          <p:cNvPr id="5" name="Footer Placeholder 4">
            <a:extLst>
              <a:ext uri="{FF2B5EF4-FFF2-40B4-BE49-F238E27FC236}">
                <a16:creationId xmlns:a16="http://schemas.microsoft.com/office/drawing/2014/main" id="{F3E97F43-1ECB-4FC2-863E-26CEE24A008A}"/>
              </a:ext>
            </a:extLst>
          </p:cNvPr>
          <p:cNvSpPr>
            <a:spLocks noGrp="1"/>
          </p:cNvSpPr>
          <p:nvPr>
            <p:ph type="ftr" sz="quarter" idx="3"/>
          </p:nvPr>
        </p:nvSpPr>
        <p:spPr>
          <a:xfrm>
            <a:off x="557924" y="173776"/>
            <a:ext cx="4114800" cy="365125"/>
          </a:xfrm>
          <a:prstGeom prst="rect">
            <a:avLst/>
          </a:prstGeom>
        </p:spPr>
        <p:txBody>
          <a:bodyPr vert="horz" lIns="91440" tIns="45720" rIns="91440" bIns="45720" rtlCol="0" anchor="b"/>
          <a:lstStyle>
            <a:lvl1pPr algn="l">
              <a:defRPr sz="90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53C7F9D8-4B2E-4871-B2AE-EFC06BE23179}"/>
              </a:ext>
            </a:extLst>
          </p:cNvPr>
          <p:cNvSpPr>
            <a:spLocks noGrp="1"/>
          </p:cNvSpPr>
          <p:nvPr>
            <p:ph type="sldNum" sz="quarter" idx="4"/>
          </p:nvPr>
        </p:nvSpPr>
        <p:spPr>
          <a:xfrm>
            <a:off x="10710710" y="6449535"/>
            <a:ext cx="932279" cy="308453"/>
          </a:xfrm>
          <a:prstGeom prst="rect">
            <a:avLst/>
          </a:prstGeom>
        </p:spPr>
        <p:txBody>
          <a:bodyPr vert="horz" lIns="91440" tIns="45720" rIns="91440" bIns="45720" rtlCol="0" anchor="t"/>
          <a:lstStyle>
            <a:lvl1pPr algn="r">
              <a:defRPr sz="900">
                <a:solidFill>
                  <a:schemeClr val="tx1"/>
                </a:solidFill>
              </a:defRPr>
            </a:lvl1pPr>
          </a:lstStyle>
          <a:p>
            <a:fld id="{6CB39E08-E0E5-4B1A-8F7D-08FE7678A3B6}" type="slidenum">
              <a:rPr lang="en-US" smtClean="0"/>
              <a:pPr/>
              <a:t>‹#›</a:t>
            </a:fld>
            <a:endParaRPr lang="en-US"/>
          </a:p>
        </p:txBody>
      </p:sp>
      <p:cxnSp>
        <p:nvCxnSpPr>
          <p:cNvPr id="7" name="Straight Connector 6">
            <a:extLst>
              <a:ext uri="{FF2B5EF4-FFF2-40B4-BE49-F238E27FC236}">
                <a16:creationId xmlns:a16="http://schemas.microsoft.com/office/drawing/2014/main" id="{462919E4-C488-4107-9EF1-66152F848008}"/>
              </a:ext>
            </a:extLst>
          </p:cNvPr>
          <p:cNvCxnSpPr>
            <a:cxnSpLocks/>
          </p:cNvCxnSpPr>
          <p:nvPr/>
        </p:nvCxnSpPr>
        <p:spPr>
          <a:xfrm>
            <a:off x="643467" y="678719"/>
            <a:ext cx="1090506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BF79732-4088-424C-A653-4534E4389443}"/>
              </a:ext>
            </a:extLst>
          </p:cNvPr>
          <p:cNvCxnSpPr>
            <a:cxnSpLocks/>
          </p:cNvCxnSpPr>
          <p:nvPr/>
        </p:nvCxnSpPr>
        <p:spPr>
          <a:xfrm>
            <a:off x="643467" y="6309695"/>
            <a:ext cx="10905066"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910312"/>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l" defTabSz="914400" rtl="0" eaLnBrk="1" latinLnBrk="0" hangingPunct="1">
        <a:lnSpc>
          <a:spcPct val="85000"/>
        </a:lnSpc>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50292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10058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2344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22.jpeg"/><Relationship Id="rId13" Type="http://schemas.openxmlformats.org/officeDocument/2006/relationships/image" Target="../media/image27.jpeg"/><Relationship Id="rId18" Type="http://schemas.openxmlformats.org/officeDocument/2006/relationships/image" Target="../media/image32.jpeg"/><Relationship Id="rId3" Type="http://schemas.openxmlformats.org/officeDocument/2006/relationships/image" Target="../media/image17.png"/><Relationship Id="rId7" Type="http://schemas.openxmlformats.org/officeDocument/2006/relationships/image" Target="../media/image21.jpeg"/><Relationship Id="rId12" Type="http://schemas.openxmlformats.org/officeDocument/2006/relationships/image" Target="../media/image26.jpeg"/><Relationship Id="rId17" Type="http://schemas.openxmlformats.org/officeDocument/2006/relationships/image" Target="../media/image31.jpeg"/><Relationship Id="rId2" Type="http://schemas.openxmlformats.org/officeDocument/2006/relationships/notesSlide" Target="../notesSlides/notesSlide1.xml"/><Relationship Id="rId16" Type="http://schemas.openxmlformats.org/officeDocument/2006/relationships/image" Target="../media/image30.jpeg"/><Relationship Id="rId20" Type="http://schemas.openxmlformats.org/officeDocument/2006/relationships/image" Target="../media/image34.jpeg"/><Relationship Id="rId1" Type="http://schemas.openxmlformats.org/officeDocument/2006/relationships/slideLayout" Target="../slideLayouts/slideLayout13.xml"/><Relationship Id="rId6" Type="http://schemas.openxmlformats.org/officeDocument/2006/relationships/image" Target="../media/image20.jpeg"/><Relationship Id="rId11" Type="http://schemas.openxmlformats.org/officeDocument/2006/relationships/image" Target="../media/image25.jpeg"/><Relationship Id="rId5" Type="http://schemas.openxmlformats.org/officeDocument/2006/relationships/image" Target="../media/image19.png"/><Relationship Id="rId15" Type="http://schemas.openxmlformats.org/officeDocument/2006/relationships/image" Target="../media/image29.png"/><Relationship Id="rId10" Type="http://schemas.openxmlformats.org/officeDocument/2006/relationships/image" Target="../media/image24.jpeg"/><Relationship Id="rId19" Type="http://schemas.openxmlformats.org/officeDocument/2006/relationships/image" Target="../media/image33.jpeg"/><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image" Target="../media/image28.jpeg"/></Relationships>
</file>

<file path=ppt/slides/_rels/slide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2B700CB-552D-C6BD-948D-5F167BC83AF1}"/>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99BE16A-DDD1-C147-8D97-E0159CB4C4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nivers Light"/>
              <a:ea typeface="+mn-ea"/>
              <a:cs typeface="+mn-cs"/>
            </a:endParaRPr>
          </a:p>
        </p:txBody>
      </p:sp>
      <p:sp>
        <p:nvSpPr>
          <p:cNvPr id="2" name="Title 1">
            <a:extLst>
              <a:ext uri="{FF2B5EF4-FFF2-40B4-BE49-F238E27FC236}">
                <a16:creationId xmlns:a16="http://schemas.microsoft.com/office/drawing/2014/main" id="{04679EE4-E965-D90C-5623-D0D8F274F0F1}"/>
              </a:ext>
            </a:extLst>
          </p:cNvPr>
          <p:cNvSpPr>
            <a:spLocks noGrp="1"/>
          </p:cNvSpPr>
          <p:nvPr>
            <p:ph type="ctrTitle"/>
          </p:nvPr>
        </p:nvSpPr>
        <p:spPr>
          <a:xfrm>
            <a:off x="190500" y="1289658"/>
            <a:ext cx="11531600" cy="1059842"/>
          </a:xfrm>
        </p:spPr>
        <p:txBody>
          <a:bodyPr>
            <a:noAutofit/>
          </a:bodyPr>
          <a:lstStyle/>
          <a:p>
            <a:r>
              <a:rPr lang="en-US" sz="3200"/>
              <a:t>AHEAD Collaborative Group Update</a:t>
            </a:r>
          </a:p>
        </p:txBody>
      </p:sp>
      <p:cxnSp>
        <p:nvCxnSpPr>
          <p:cNvPr id="12" name="Straight Connector 11">
            <a:extLst>
              <a:ext uri="{FF2B5EF4-FFF2-40B4-BE49-F238E27FC236}">
                <a16:creationId xmlns:a16="http://schemas.microsoft.com/office/drawing/2014/main" id="{49458AE3-DF01-85CC-3E7B-30494BFED9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3467" y="678719"/>
            <a:ext cx="1090506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2AE688D-1BB4-0739-BBD1-402493DAA69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3467" y="6309695"/>
            <a:ext cx="10905066"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FCF4CF52-C3A1-082D-4AFB-74D7B08AD13D}"/>
              </a:ext>
            </a:extLst>
          </p:cNvPr>
          <p:cNvPicPr>
            <a:picLocks noChangeAspect="1"/>
          </p:cNvPicPr>
          <p:nvPr/>
        </p:nvPicPr>
        <p:blipFill>
          <a:blip r:embed="rId2"/>
          <a:stretch>
            <a:fillRect/>
          </a:stretch>
        </p:blipFill>
        <p:spPr>
          <a:xfrm>
            <a:off x="10034054" y="285889"/>
            <a:ext cx="2038635" cy="685896"/>
          </a:xfrm>
          <a:prstGeom prst="rect">
            <a:avLst/>
          </a:prstGeom>
        </p:spPr>
      </p:pic>
      <p:pic>
        <p:nvPicPr>
          <p:cNvPr id="7" name="Picture 6">
            <a:extLst>
              <a:ext uri="{FF2B5EF4-FFF2-40B4-BE49-F238E27FC236}">
                <a16:creationId xmlns:a16="http://schemas.microsoft.com/office/drawing/2014/main" id="{935ABF05-E3D5-044E-471A-F87E3A036164}"/>
              </a:ext>
            </a:extLst>
          </p:cNvPr>
          <p:cNvPicPr>
            <a:picLocks noChangeAspect="1"/>
          </p:cNvPicPr>
          <p:nvPr/>
        </p:nvPicPr>
        <p:blipFill>
          <a:blip r:embed="rId3"/>
          <a:stretch>
            <a:fillRect/>
          </a:stretch>
        </p:blipFill>
        <p:spPr>
          <a:xfrm>
            <a:off x="0" y="201386"/>
            <a:ext cx="1695687" cy="838317"/>
          </a:xfrm>
          <a:prstGeom prst="rect">
            <a:avLst/>
          </a:prstGeom>
        </p:spPr>
      </p:pic>
      <p:sp>
        <p:nvSpPr>
          <p:cNvPr id="8" name="Subtitle 2">
            <a:extLst>
              <a:ext uri="{FF2B5EF4-FFF2-40B4-BE49-F238E27FC236}">
                <a16:creationId xmlns:a16="http://schemas.microsoft.com/office/drawing/2014/main" id="{163441A8-E647-5040-8594-590179B70332}"/>
              </a:ext>
            </a:extLst>
          </p:cNvPr>
          <p:cNvSpPr txBox="1">
            <a:spLocks/>
          </p:cNvSpPr>
          <p:nvPr/>
        </p:nvSpPr>
        <p:spPr>
          <a:xfrm>
            <a:off x="469900" y="2183553"/>
            <a:ext cx="11620111" cy="3462679"/>
          </a:xfrm>
          <a:prstGeom prst="rect">
            <a:avLst/>
          </a:prstGeom>
        </p:spPr>
        <p:txBody>
          <a:bodyPr vert="horz" lIns="91440" tIns="45720" rIns="91440" bIns="45720" rtlCol="0" anchor="b">
            <a:noAutofit/>
          </a:bodyPr>
          <a:lstStyle>
            <a:lvl1pPr marL="0" indent="0" algn="l" defTabSz="914400" rtl="0" eaLnBrk="1" latinLnBrk="0" hangingPunct="1">
              <a:lnSpc>
                <a:spcPct val="12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a:ln>
                  <a:noFill/>
                </a:ln>
                <a:solidFill>
                  <a:srgbClr val="0070C0"/>
                </a:solidFill>
                <a:effectLst/>
                <a:uLnTx/>
                <a:uFillTx/>
                <a:latin typeface="Univers Light"/>
                <a:ea typeface="+mn-ea"/>
                <a:cs typeface="+mn-cs"/>
              </a:rPr>
              <a:t>Co-Chairs</a:t>
            </a:r>
            <a:r>
              <a:rPr kumimoji="0" lang="en-US" sz="2000" b="0" i="0" u="none" strike="noStrike" kern="1200" cap="none" spc="0" normalizeH="0" baseline="0" noProof="0">
                <a:ln>
                  <a:noFill/>
                </a:ln>
                <a:solidFill>
                  <a:srgbClr val="0070C0"/>
                </a:solidFill>
                <a:effectLst/>
                <a:uLnTx/>
                <a:uFillTx/>
                <a:latin typeface="Univers Light"/>
                <a:ea typeface="+mn-ea"/>
                <a:cs typeface="+mn-cs"/>
              </a:rPr>
              <a:t>: </a:t>
            </a: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a:ln>
                  <a:noFill/>
                </a:ln>
                <a:solidFill>
                  <a:srgbClr val="0070C0"/>
                </a:solidFill>
                <a:effectLst/>
                <a:uLnTx/>
                <a:uFillTx/>
                <a:latin typeface="Univers Light"/>
                <a:ea typeface="+mn-ea"/>
                <a:cs typeface="+mn-cs"/>
              </a:rPr>
              <a:t>Sara Pai, MD, PhD, Yale University</a:t>
            </a: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a:ln>
                  <a:noFill/>
                </a:ln>
                <a:solidFill>
                  <a:srgbClr val="0070C0"/>
                </a:solidFill>
                <a:effectLst/>
                <a:uLnTx/>
                <a:uFillTx/>
                <a:latin typeface="Univers Light"/>
                <a:ea typeface="+mn-ea"/>
                <a:cs typeface="+mn-cs"/>
              </a:rPr>
              <a:t>Yu Leo Lei, DDS, PhD, MD Anderson Cancer Center</a:t>
            </a: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a:ln>
                  <a:noFill/>
                </a:ln>
                <a:solidFill>
                  <a:srgbClr val="0070C0"/>
                </a:solidFill>
                <a:effectLst/>
                <a:uLnTx/>
                <a:uFillTx/>
                <a:latin typeface="Univers Light"/>
                <a:ea typeface="+mn-ea"/>
                <a:cs typeface="+mn-cs"/>
              </a:rPr>
              <a:t>NIH</a:t>
            </a:r>
            <a:r>
              <a:rPr kumimoji="0" lang="en-US" sz="2000" b="0" i="0" u="none" strike="noStrike" kern="1200" cap="none" spc="0" normalizeH="0" baseline="0" noProof="0">
                <a:ln>
                  <a:noFill/>
                </a:ln>
                <a:solidFill>
                  <a:srgbClr val="0070C0"/>
                </a:solidFill>
                <a:effectLst/>
                <a:uLnTx/>
                <a:uFillTx/>
                <a:latin typeface="Univers Light"/>
                <a:ea typeface="+mn-ea"/>
                <a:cs typeface="+mn-cs"/>
              </a:rPr>
              <a:t>: </a:t>
            </a: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a:ln>
                  <a:noFill/>
                </a:ln>
                <a:solidFill>
                  <a:srgbClr val="0070C0"/>
                </a:solidFill>
                <a:effectLst/>
                <a:uLnTx/>
                <a:uFillTx/>
                <a:latin typeface="Univers Light"/>
                <a:ea typeface="+mn-ea"/>
                <a:cs typeface="+mn-cs"/>
              </a:rPr>
              <a:t>Zhong Chen, MD, PhD, NIDCR</a:t>
            </a: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a:ln>
                  <a:noFill/>
                </a:ln>
                <a:solidFill>
                  <a:srgbClr val="0070C0"/>
                </a:solidFill>
                <a:effectLst/>
                <a:uLnTx/>
                <a:uFillTx/>
                <a:latin typeface="Univers Light"/>
                <a:ea typeface="+mn-ea"/>
                <a:cs typeface="+mn-cs"/>
              </a:rPr>
              <a:t>Jason Wan, PhD, NIDCR</a:t>
            </a: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a:ln>
                  <a:noFill/>
                </a:ln>
                <a:solidFill>
                  <a:srgbClr val="0070C0"/>
                </a:solidFill>
                <a:effectLst/>
                <a:uLnTx/>
                <a:uFillTx/>
                <a:latin typeface="Univers Light"/>
                <a:ea typeface="+mn-ea"/>
                <a:cs typeface="+mn-cs"/>
              </a:rPr>
              <a:t>Wendy Wang, PhD, MSc, NCI</a:t>
            </a:r>
          </a:p>
        </p:txBody>
      </p:sp>
    </p:spTree>
    <p:extLst>
      <p:ext uri="{BB962C8B-B14F-4D97-AF65-F5344CB8AC3E}">
        <p14:creationId xmlns:p14="http://schemas.microsoft.com/office/powerpoint/2010/main" val="2584985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73AD2-6059-33C4-F24C-0861763E89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2CD8AD-DD25-053A-96F5-9BEB062DA407}"/>
              </a:ext>
            </a:extLst>
          </p:cNvPr>
          <p:cNvSpPr>
            <a:spLocks noGrp="1"/>
          </p:cNvSpPr>
          <p:nvPr>
            <p:ph type="title"/>
          </p:nvPr>
        </p:nvSpPr>
        <p:spPr/>
        <p:txBody>
          <a:bodyPr>
            <a:normAutofit/>
          </a:bodyPr>
          <a:lstStyle/>
          <a:p>
            <a:r>
              <a:rPr lang="en-US" sz="4000" dirty="0"/>
              <a:t>Ongoing high-value projects advancing toward Phase 3 validation</a:t>
            </a:r>
          </a:p>
        </p:txBody>
      </p:sp>
      <p:sp>
        <p:nvSpPr>
          <p:cNvPr id="3" name="Content Placeholder 2">
            <a:extLst>
              <a:ext uri="{FF2B5EF4-FFF2-40B4-BE49-F238E27FC236}">
                <a16:creationId xmlns:a16="http://schemas.microsoft.com/office/drawing/2014/main" id="{D0092948-3E9E-BAF4-4DAC-65F12B7D2129}"/>
              </a:ext>
            </a:extLst>
          </p:cNvPr>
          <p:cNvSpPr>
            <a:spLocks noGrp="1"/>
          </p:cNvSpPr>
          <p:nvPr>
            <p:ph idx="1"/>
          </p:nvPr>
        </p:nvSpPr>
        <p:spPr>
          <a:xfrm>
            <a:off x="360947" y="1220998"/>
            <a:ext cx="11729156" cy="5281863"/>
          </a:xfrm>
        </p:spPr>
        <p:txBody>
          <a:bodyPr>
            <a:normAutofit fontScale="77500" lnSpcReduction="20000"/>
          </a:bodyPr>
          <a:lstStyle/>
          <a:p>
            <a:pPr marL="0" indent="0">
              <a:buNone/>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Ongoing Phase 2 study of oral gargle-based biomarker (HPV16 DNA and host gene methylation panel)</a:t>
            </a:r>
          </a:p>
          <a:p>
            <a:pPr marL="738187" lvl="1" indent="-285750"/>
            <a:r>
              <a:rPr lang="en-US" dirty="0">
                <a:latin typeface="Arial" panose="020B0604020202020204" pitchFamily="34" charset="0"/>
                <a:cs typeface="Arial" panose="020B0604020202020204" pitchFamily="34" charset="0"/>
              </a:rPr>
              <a:t>Concordance between oral gargle and saliva being tested in parallel in preparation for expansion to Phase 3 </a:t>
            </a:r>
          </a:p>
          <a:p>
            <a:pPr marL="738187" lvl="1" indent="-285750"/>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Ongoing mini-Phase 4 study of blood-based biomarkers (</a:t>
            </a:r>
            <a:r>
              <a:rPr lang="en-US" dirty="0"/>
              <a:t>HPV serologic, methylation, and </a:t>
            </a:r>
            <a:r>
              <a:rPr lang="en-US" dirty="0" err="1"/>
              <a:t>ctHPV</a:t>
            </a:r>
            <a:r>
              <a:rPr lang="en-US" dirty="0"/>
              <a:t> DNA) in normal individuals</a:t>
            </a:r>
          </a:p>
          <a:p>
            <a:pPr marL="0" indent="0">
              <a:buNone/>
            </a:pPr>
            <a:endParaRPr lang="en-US" dirty="0"/>
          </a:p>
          <a:p>
            <a:r>
              <a:rPr lang="en-US" dirty="0">
                <a:latin typeface="Arial" panose="020B0604020202020204" pitchFamily="34" charset="0"/>
                <a:cs typeface="Arial" panose="020B0604020202020204" pitchFamily="34" charset="0"/>
              </a:rPr>
              <a:t>Retrospective and prospective collection of human biological samples:</a:t>
            </a:r>
          </a:p>
          <a:p>
            <a:pPr lvl="1"/>
            <a:r>
              <a:rPr lang="en-US" dirty="0">
                <a:latin typeface="Arial" panose="020B0604020202020204" pitchFamily="34" charset="0"/>
                <a:cs typeface="Arial" panose="020B0604020202020204" pitchFamily="34" charset="0"/>
              </a:rPr>
              <a:t>2,751 HPV (-) patients (pre-cancerous tissue, radiographic images)</a:t>
            </a:r>
          </a:p>
          <a:p>
            <a:pPr lvl="1"/>
            <a:r>
              <a:rPr lang="en-US" dirty="0">
                <a:latin typeface="Arial" panose="020B0604020202020204" pitchFamily="34" charset="0"/>
                <a:cs typeface="Arial" panose="020B0604020202020204" pitchFamily="34" charset="0"/>
              </a:rPr>
              <a:t>497 HPV+ HNC patients (saliva/oral gargle, radiographic images)</a:t>
            </a:r>
          </a:p>
          <a:p>
            <a:pPr lvl="1"/>
            <a:r>
              <a:rPr lang="en-US" dirty="0">
                <a:latin typeface="Arial" panose="020B0604020202020204" pitchFamily="34" charset="0"/>
                <a:cs typeface="Arial" panose="020B0604020202020204" pitchFamily="34" charset="0"/>
              </a:rPr>
              <a:t>2,500 normal individuals (saliva/oral gargle and serum)</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3229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9E5C2CD-FB6F-056F-354A-A3C838782E9D}"/>
              </a:ext>
            </a:extLst>
          </p:cNvPr>
          <p:cNvSpPr txBox="1">
            <a:spLocks/>
          </p:cNvSpPr>
          <p:nvPr/>
        </p:nvSpPr>
        <p:spPr>
          <a:xfrm>
            <a:off x="0" y="-143791"/>
            <a:ext cx="1219200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b="1" kern="1200">
                <a:solidFill>
                  <a:srgbClr val="BC0E3D"/>
                </a:solidFill>
                <a:latin typeface="+mn-lt"/>
                <a:ea typeface="+mj-ea"/>
                <a:cs typeface="+mj-cs"/>
              </a:defRPr>
            </a:lvl1pPr>
          </a:lstStyle>
          <a:p>
            <a:r>
              <a:rPr lang="en-US"/>
              <a:t>Resources for the Public</a:t>
            </a:r>
            <a:endParaRPr lang="en-US" dirty="0"/>
          </a:p>
        </p:txBody>
      </p:sp>
      <p:sp>
        <p:nvSpPr>
          <p:cNvPr id="5" name="Oval 4">
            <a:extLst>
              <a:ext uri="{FF2B5EF4-FFF2-40B4-BE49-F238E27FC236}">
                <a16:creationId xmlns:a16="http://schemas.microsoft.com/office/drawing/2014/main" id="{28CF3331-A36E-DA2E-2A3D-D46446BDCA02}"/>
              </a:ext>
            </a:extLst>
          </p:cNvPr>
          <p:cNvSpPr/>
          <p:nvPr/>
        </p:nvSpPr>
        <p:spPr>
          <a:xfrm>
            <a:off x="5389944" y="1027691"/>
            <a:ext cx="1828800" cy="183169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ED1DACDE-0075-1CF6-5269-4E6CB3D7EBC1}"/>
              </a:ext>
            </a:extLst>
          </p:cNvPr>
          <p:cNvSpPr/>
          <p:nvPr/>
        </p:nvSpPr>
        <p:spPr>
          <a:xfrm>
            <a:off x="3967463" y="1302645"/>
            <a:ext cx="1828800" cy="183169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A21638E5-255E-9C90-A0DB-0AE28DBD7B7E}"/>
              </a:ext>
            </a:extLst>
          </p:cNvPr>
          <p:cNvSpPr/>
          <p:nvPr/>
        </p:nvSpPr>
        <p:spPr>
          <a:xfrm>
            <a:off x="6764678" y="1479034"/>
            <a:ext cx="1828800" cy="183169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D04BBD81-A379-7060-BE57-0354B3AE187D}"/>
              </a:ext>
            </a:extLst>
          </p:cNvPr>
          <p:cNvSpPr/>
          <p:nvPr/>
        </p:nvSpPr>
        <p:spPr>
          <a:xfrm>
            <a:off x="7468807" y="2772111"/>
            <a:ext cx="1828800" cy="183169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D4712A21-1AE0-6AE0-7FAF-4F915C9EE53E}"/>
              </a:ext>
            </a:extLst>
          </p:cNvPr>
          <p:cNvSpPr/>
          <p:nvPr/>
        </p:nvSpPr>
        <p:spPr>
          <a:xfrm>
            <a:off x="7075874" y="4200175"/>
            <a:ext cx="1828800" cy="183169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D9F2EDF-C589-F6D2-4EEA-933A5FE6B554}"/>
              </a:ext>
            </a:extLst>
          </p:cNvPr>
          <p:cNvSpPr/>
          <p:nvPr/>
        </p:nvSpPr>
        <p:spPr>
          <a:xfrm>
            <a:off x="5823270" y="4985717"/>
            <a:ext cx="1828800" cy="183169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545A0C1C-A6E5-46EF-15E5-281C66B5B9C3}"/>
              </a:ext>
            </a:extLst>
          </p:cNvPr>
          <p:cNvSpPr/>
          <p:nvPr/>
        </p:nvSpPr>
        <p:spPr>
          <a:xfrm>
            <a:off x="4207643" y="4690880"/>
            <a:ext cx="1828800" cy="183169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87089436-CB18-269C-3C22-9146E3EC2AD4}"/>
              </a:ext>
            </a:extLst>
          </p:cNvPr>
          <p:cNvSpPr/>
          <p:nvPr/>
        </p:nvSpPr>
        <p:spPr>
          <a:xfrm>
            <a:off x="3168212" y="3824415"/>
            <a:ext cx="1828800" cy="183169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6506B45D-6E81-4D5D-CF2A-37CDA5F323D7}"/>
              </a:ext>
            </a:extLst>
          </p:cNvPr>
          <p:cNvSpPr/>
          <p:nvPr/>
        </p:nvSpPr>
        <p:spPr>
          <a:xfrm>
            <a:off x="3172310" y="2451949"/>
            <a:ext cx="1828800" cy="183169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5382FCF-8CFA-581B-0546-436503BFADE2}"/>
              </a:ext>
            </a:extLst>
          </p:cNvPr>
          <p:cNvSpPr txBox="1"/>
          <p:nvPr/>
        </p:nvSpPr>
        <p:spPr>
          <a:xfrm>
            <a:off x="5183611" y="3469307"/>
            <a:ext cx="2007281" cy="707886"/>
          </a:xfrm>
          <a:prstGeom prst="rect">
            <a:avLst/>
          </a:prstGeom>
          <a:noFill/>
        </p:spPr>
        <p:txBody>
          <a:bodyPr wrap="none" rtlCol="0">
            <a:spAutoFit/>
          </a:bodyPr>
          <a:lstStyle/>
          <a:p>
            <a:r>
              <a:rPr lang="en-US" sz="4000" b="1" dirty="0">
                <a:latin typeface="Arial" panose="020B0604020202020204" pitchFamily="34" charset="0"/>
                <a:cs typeface="Arial" panose="020B0604020202020204" pitchFamily="34" charset="0"/>
              </a:rPr>
              <a:t>AHEAD</a:t>
            </a:r>
          </a:p>
        </p:txBody>
      </p:sp>
      <p:sp>
        <p:nvSpPr>
          <p:cNvPr id="16" name="TextBox 15">
            <a:extLst>
              <a:ext uri="{FF2B5EF4-FFF2-40B4-BE49-F238E27FC236}">
                <a16:creationId xmlns:a16="http://schemas.microsoft.com/office/drawing/2014/main" id="{68AB4586-F491-AE5B-4D4C-678AE60B2EFB}"/>
              </a:ext>
            </a:extLst>
          </p:cNvPr>
          <p:cNvSpPr txBox="1"/>
          <p:nvPr/>
        </p:nvSpPr>
        <p:spPr>
          <a:xfrm>
            <a:off x="7773129" y="3493685"/>
            <a:ext cx="1393843" cy="369332"/>
          </a:xfrm>
          <a:prstGeom prst="rect">
            <a:avLst/>
          </a:prstGeom>
          <a:noFill/>
        </p:spPr>
        <p:txBody>
          <a:bodyPr wrap="none" rtlCol="0">
            <a:spAutoFit/>
          </a:bodyPr>
          <a:lstStyle/>
          <a:p>
            <a:r>
              <a:rPr lang="en-US" dirty="0"/>
              <a:t>Georgetown</a:t>
            </a:r>
          </a:p>
        </p:txBody>
      </p:sp>
      <p:sp>
        <p:nvSpPr>
          <p:cNvPr id="17" name="TextBox 16">
            <a:extLst>
              <a:ext uri="{FF2B5EF4-FFF2-40B4-BE49-F238E27FC236}">
                <a16:creationId xmlns:a16="http://schemas.microsoft.com/office/drawing/2014/main" id="{8706D896-7EB2-B72B-0A95-EDDDCD6B1E31}"/>
              </a:ext>
            </a:extLst>
          </p:cNvPr>
          <p:cNvSpPr txBox="1"/>
          <p:nvPr/>
        </p:nvSpPr>
        <p:spPr>
          <a:xfrm>
            <a:off x="7516793" y="4985717"/>
            <a:ext cx="837089" cy="369332"/>
          </a:xfrm>
          <a:prstGeom prst="rect">
            <a:avLst/>
          </a:prstGeom>
          <a:noFill/>
        </p:spPr>
        <p:txBody>
          <a:bodyPr wrap="none" rtlCol="0">
            <a:spAutoFit/>
          </a:bodyPr>
          <a:lstStyle/>
          <a:p>
            <a:r>
              <a:rPr lang="en-US" dirty="0"/>
              <a:t>Moffitt</a:t>
            </a:r>
          </a:p>
        </p:txBody>
      </p:sp>
      <p:sp>
        <p:nvSpPr>
          <p:cNvPr id="18" name="TextBox 17">
            <a:extLst>
              <a:ext uri="{FF2B5EF4-FFF2-40B4-BE49-F238E27FC236}">
                <a16:creationId xmlns:a16="http://schemas.microsoft.com/office/drawing/2014/main" id="{336A3E06-F43B-4DBD-7147-B9FC558C01E4}"/>
              </a:ext>
            </a:extLst>
          </p:cNvPr>
          <p:cNvSpPr txBox="1"/>
          <p:nvPr/>
        </p:nvSpPr>
        <p:spPr>
          <a:xfrm>
            <a:off x="7300712" y="2075008"/>
            <a:ext cx="814390" cy="646331"/>
          </a:xfrm>
          <a:prstGeom prst="rect">
            <a:avLst/>
          </a:prstGeom>
          <a:noFill/>
        </p:spPr>
        <p:txBody>
          <a:bodyPr wrap="none" rtlCol="0">
            <a:spAutoFit/>
          </a:bodyPr>
          <a:lstStyle/>
          <a:p>
            <a:r>
              <a:rPr lang="en-US" dirty="0"/>
              <a:t>ASU/</a:t>
            </a:r>
          </a:p>
          <a:p>
            <a:r>
              <a:rPr lang="en-US" dirty="0"/>
              <a:t>Baylor</a:t>
            </a:r>
          </a:p>
        </p:txBody>
      </p:sp>
      <p:sp>
        <p:nvSpPr>
          <p:cNvPr id="19" name="TextBox 18">
            <a:extLst>
              <a:ext uri="{FF2B5EF4-FFF2-40B4-BE49-F238E27FC236}">
                <a16:creationId xmlns:a16="http://schemas.microsoft.com/office/drawing/2014/main" id="{DF31F66B-C8A6-3990-E7E7-4EA5016D3220}"/>
              </a:ext>
            </a:extLst>
          </p:cNvPr>
          <p:cNvSpPr txBox="1"/>
          <p:nvPr/>
        </p:nvSpPr>
        <p:spPr>
          <a:xfrm>
            <a:off x="3688881" y="3206517"/>
            <a:ext cx="790601" cy="369332"/>
          </a:xfrm>
          <a:prstGeom prst="rect">
            <a:avLst/>
          </a:prstGeom>
          <a:noFill/>
        </p:spPr>
        <p:txBody>
          <a:bodyPr wrap="none" rtlCol="0">
            <a:spAutoFit/>
          </a:bodyPr>
          <a:lstStyle/>
          <a:p>
            <a:r>
              <a:rPr lang="en-US" dirty="0"/>
              <a:t>UCSD</a:t>
            </a:r>
          </a:p>
        </p:txBody>
      </p:sp>
      <p:sp>
        <p:nvSpPr>
          <p:cNvPr id="20" name="TextBox 19">
            <a:extLst>
              <a:ext uri="{FF2B5EF4-FFF2-40B4-BE49-F238E27FC236}">
                <a16:creationId xmlns:a16="http://schemas.microsoft.com/office/drawing/2014/main" id="{6DB6E39D-57B2-EA20-8B5B-DCD85AD23989}"/>
              </a:ext>
            </a:extLst>
          </p:cNvPr>
          <p:cNvSpPr txBox="1"/>
          <p:nvPr/>
        </p:nvSpPr>
        <p:spPr>
          <a:xfrm>
            <a:off x="5878231" y="1479034"/>
            <a:ext cx="976934" cy="646331"/>
          </a:xfrm>
          <a:prstGeom prst="rect">
            <a:avLst/>
          </a:prstGeom>
          <a:noFill/>
        </p:spPr>
        <p:txBody>
          <a:bodyPr wrap="none" rtlCol="0">
            <a:spAutoFit/>
          </a:bodyPr>
          <a:lstStyle/>
          <a:p>
            <a:r>
              <a:rPr lang="en-US" dirty="0"/>
              <a:t>WUSTL/</a:t>
            </a:r>
          </a:p>
          <a:p>
            <a:r>
              <a:rPr lang="en-US" dirty="0"/>
              <a:t>UIC</a:t>
            </a:r>
          </a:p>
        </p:txBody>
      </p:sp>
      <p:sp>
        <p:nvSpPr>
          <p:cNvPr id="21" name="TextBox 20">
            <a:extLst>
              <a:ext uri="{FF2B5EF4-FFF2-40B4-BE49-F238E27FC236}">
                <a16:creationId xmlns:a16="http://schemas.microsoft.com/office/drawing/2014/main" id="{C82D99E5-CC28-41E7-1431-A52D7A4AF718}"/>
              </a:ext>
            </a:extLst>
          </p:cNvPr>
          <p:cNvSpPr txBox="1"/>
          <p:nvPr/>
        </p:nvSpPr>
        <p:spPr>
          <a:xfrm>
            <a:off x="5961733" y="5814458"/>
            <a:ext cx="1605889" cy="646331"/>
          </a:xfrm>
          <a:prstGeom prst="rect">
            <a:avLst/>
          </a:prstGeom>
          <a:noFill/>
        </p:spPr>
        <p:txBody>
          <a:bodyPr wrap="none" rtlCol="0">
            <a:spAutoFit/>
          </a:bodyPr>
          <a:lstStyle/>
          <a:p>
            <a:r>
              <a:rPr lang="en-US" dirty="0"/>
              <a:t>MD Anderson/</a:t>
            </a:r>
          </a:p>
          <a:p>
            <a:r>
              <a:rPr lang="en-US" dirty="0"/>
              <a:t>Univ of </a:t>
            </a:r>
            <a:r>
              <a:rPr lang="en-US" dirty="0" err="1"/>
              <a:t>Mich</a:t>
            </a:r>
            <a:endParaRPr lang="en-US" dirty="0"/>
          </a:p>
        </p:txBody>
      </p:sp>
      <p:sp>
        <p:nvSpPr>
          <p:cNvPr id="22" name="TextBox 21">
            <a:extLst>
              <a:ext uri="{FF2B5EF4-FFF2-40B4-BE49-F238E27FC236}">
                <a16:creationId xmlns:a16="http://schemas.microsoft.com/office/drawing/2014/main" id="{5C90A447-6F64-87AC-5046-DB919B9D5462}"/>
              </a:ext>
            </a:extLst>
          </p:cNvPr>
          <p:cNvSpPr txBox="1"/>
          <p:nvPr/>
        </p:nvSpPr>
        <p:spPr>
          <a:xfrm>
            <a:off x="3699693" y="4555596"/>
            <a:ext cx="597599" cy="369332"/>
          </a:xfrm>
          <a:prstGeom prst="rect">
            <a:avLst/>
          </a:prstGeom>
          <a:noFill/>
        </p:spPr>
        <p:txBody>
          <a:bodyPr wrap="none" rtlCol="0">
            <a:spAutoFit/>
          </a:bodyPr>
          <a:lstStyle/>
          <a:p>
            <a:r>
              <a:rPr lang="en-US" dirty="0"/>
              <a:t>Yale</a:t>
            </a:r>
          </a:p>
        </p:txBody>
      </p:sp>
      <p:sp>
        <p:nvSpPr>
          <p:cNvPr id="23" name="TextBox 22">
            <a:extLst>
              <a:ext uri="{FF2B5EF4-FFF2-40B4-BE49-F238E27FC236}">
                <a16:creationId xmlns:a16="http://schemas.microsoft.com/office/drawing/2014/main" id="{4AD89D18-4989-BAB9-DA82-E9EC03C732F1}"/>
              </a:ext>
            </a:extLst>
          </p:cNvPr>
          <p:cNvSpPr txBox="1"/>
          <p:nvPr/>
        </p:nvSpPr>
        <p:spPr>
          <a:xfrm>
            <a:off x="4368311" y="2033826"/>
            <a:ext cx="753732" cy="369332"/>
          </a:xfrm>
          <a:prstGeom prst="rect">
            <a:avLst/>
          </a:prstGeom>
          <a:noFill/>
        </p:spPr>
        <p:txBody>
          <a:bodyPr wrap="none" rtlCol="0">
            <a:spAutoFit/>
          </a:bodyPr>
          <a:lstStyle/>
          <a:p>
            <a:r>
              <a:rPr lang="en-US" dirty="0"/>
              <a:t>UCSF</a:t>
            </a:r>
          </a:p>
        </p:txBody>
      </p:sp>
      <p:sp>
        <p:nvSpPr>
          <p:cNvPr id="24" name="TextBox 23">
            <a:extLst>
              <a:ext uri="{FF2B5EF4-FFF2-40B4-BE49-F238E27FC236}">
                <a16:creationId xmlns:a16="http://schemas.microsoft.com/office/drawing/2014/main" id="{ECEB63FC-1043-E6B4-F0B4-54923A4EA067}"/>
              </a:ext>
            </a:extLst>
          </p:cNvPr>
          <p:cNvSpPr txBox="1"/>
          <p:nvPr/>
        </p:nvSpPr>
        <p:spPr>
          <a:xfrm>
            <a:off x="4757370" y="5410568"/>
            <a:ext cx="865943" cy="646331"/>
          </a:xfrm>
          <a:prstGeom prst="rect">
            <a:avLst/>
          </a:prstGeom>
          <a:noFill/>
        </p:spPr>
        <p:txBody>
          <a:bodyPr wrap="none" rtlCol="0">
            <a:spAutoFit/>
          </a:bodyPr>
          <a:lstStyle/>
          <a:p>
            <a:r>
              <a:rPr lang="en-US" dirty="0"/>
              <a:t>NCI/</a:t>
            </a:r>
          </a:p>
          <a:p>
            <a:r>
              <a:rPr lang="en-US" dirty="0"/>
              <a:t>NIDCR</a:t>
            </a:r>
          </a:p>
        </p:txBody>
      </p:sp>
    </p:spTree>
    <p:extLst>
      <p:ext uri="{BB962C8B-B14F-4D97-AF65-F5344CB8AC3E}">
        <p14:creationId xmlns:p14="http://schemas.microsoft.com/office/powerpoint/2010/main" val="26797315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20D68-3FBA-149F-7864-0867BBBF7154}"/>
              </a:ext>
            </a:extLst>
          </p:cNvPr>
          <p:cNvSpPr>
            <a:spLocks noGrp="1"/>
          </p:cNvSpPr>
          <p:nvPr>
            <p:ph type="title"/>
          </p:nvPr>
        </p:nvSpPr>
        <p:spPr/>
        <p:txBody>
          <a:bodyPr/>
          <a:lstStyle/>
          <a:p>
            <a:r>
              <a:rPr lang="en-US" dirty="0"/>
              <a:t>Resources for the Public</a:t>
            </a:r>
          </a:p>
        </p:txBody>
      </p:sp>
      <p:sp>
        <p:nvSpPr>
          <p:cNvPr id="3" name="Content Placeholder 2">
            <a:extLst>
              <a:ext uri="{FF2B5EF4-FFF2-40B4-BE49-F238E27FC236}">
                <a16:creationId xmlns:a16="http://schemas.microsoft.com/office/drawing/2014/main" id="{3BD4B6CB-4031-29DD-6874-B82EA03F725C}"/>
              </a:ext>
            </a:extLst>
          </p:cNvPr>
          <p:cNvSpPr>
            <a:spLocks noGrp="1"/>
          </p:cNvSpPr>
          <p:nvPr>
            <p:ph idx="1"/>
          </p:nvPr>
        </p:nvSpPr>
        <p:spPr>
          <a:xfrm>
            <a:off x="0" y="1494029"/>
            <a:ext cx="12192000" cy="5363971"/>
          </a:xfrm>
        </p:spPr>
        <p:txBody>
          <a:bodyPr>
            <a:normAutofit fontScale="85000" lnSpcReduction="20000"/>
          </a:bodyPr>
          <a:lstStyle/>
          <a:p>
            <a:r>
              <a:rPr lang="en-US" dirty="0"/>
              <a:t>Establish a Pathology Working Group to review and classify the oral pre-malignant cases being utilized across the AHEAD sites</a:t>
            </a:r>
          </a:p>
          <a:p>
            <a:pPr lvl="1"/>
            <a:r>
              <a:rPr lang="en-US" dirty="0">
                <a:solidFill>
                  <a:srgbClr val="FF0000"/>
                </a:solidFill>
              </a:rPr>
              <a:t>H&amp;E image repository which are classified in various pre-stages of cancer</a:t>
            </a:r>
            <a:endParaRPr lang="en-US" dirty="0"/>
          </a:p>
          <a:p>
            <a:r>
              <a:rPr lang="en-US" dirty="0"/>
              <a:t>Dr. Li (Wash Univ St Louis) to apply Deep Learning AI modeling on these H&amp;E slides</a:t>
            </a:r>
          </a:p>
          <a:p>
            <a:pPr lvl="1"/>
            <a:r>
              <a:rPr lang="en-US" dirty="0">
                <a:solidFill>
                  <a:srgbClr val="FF0000"/>
                </a:solidFill>
              </a:rPr>
              <a:t>Develop AI algorithms to diagnose various stages of pre-cancer based on H&amp;E slides</a:t>
            </a:r>
            <a:endParaRPr lang="en-US" dirty="0"/>
          </a:p>
          <a:p>
            <a:r>
              <a:rPr lang="en-US" dirty="0"/>
              <a:t>Establish a spatial transcriptomics Working Group to harmonize methods and biomarkers explored across various sites </a:t>
            </a:r>
          </a:p>
          <a:p>
            <a:pPr lvl="1"/>
            <a:r>
              <a:rPr lang="en-US" dirty="0">
                <a:solidFill>
                  <a:srgbClr val="FF0000"/>
                </a:solidFill>
              </a:rPr>
              <a:t>Spatial transcriptomics database to be publicly accessible</a:t>
            </a:r>
          </a:p>
          <a:p>
            <a:r>
              <a:rPr lang="en-US" dirty="0"/>
              <a:t>Dr. Wang (Univ of Chicago, IL) to analyze matched </a:t>
            </a:r>
            <a:r>
              <a:rPr lang="en-US" dirty="0" err="1"/>
              <a:t>scRNASequencing</a:t>
            </a:r>
            <a:r>
              <a:rPr lang="en-US" dirty="0"/>
              <a:t> and spatial transcriptomics datasets</a:t>
            </a:r>
          </a:p>
          <a:p>
            <a:pPr lvl="1"/>
            <a:r>
              <a:rPr lang="en-US" dirty="0">
                <a:solidFill>
                  <a:srgbClr val="FF0000"/>
                </a:solidFill>
              </a:rPr>
              <a:t>Directly compare </a:t>
            </a:r>
            <a:r>
              <a:rPr lang="en-US" dirty="0" err="1">
                <a:solidFill>
                  <a:srgbClr val="FF0000"/>
                </a:solidFill>
              </a:rPr>
              <a:t>scRNASeq</a:t>
            </a:r>
            <a:r>
              <a:rPr lang="en-US" dirty="0">
                <a:solidFill>
                  <a:srgbClr val="FF0000"/>
                </a:solidFill>
              </a:rPr>
              <a:t>, </a:t>
            </a:r>
            <a:r>
              <a:rPr lang="en-US" dirty="0" err="1">
                <a:solidFill>
                  <a:srgbClr val="FF0000"/>
                </a:solidFill>
              </a:rPr>
              <a:t>Visium</a:t>
            </a:r>
            <a:r>
              <a:rPr lang="en-US" dirty="0">
                <a:solidFill>
                  <a:srgbClr val="FF0000"/>
                </a:solidFill>
              </a:rPr>
              <a:t> HD and Xenium platforms across matched human samples</a:t>
            </a:r>
            <a:endParaRPr lang="en-US" dirty="0"/>
          </a:p>
          <a:p>
            <a:pPr marL="457200" lvl="1" indent="0">
              <a:buNone/>
            </a:pPr>
            <a:endParaRPr lang="en-US" dirty="0">
              <a:solidFill>
                <a:srgbClr val="FF0000"/>
              </a:solidFill>
            </a:endParaRPr>
          </a:p>
        </p:txBody>
      </p:sp>
    </p:spTree>
    <p:extLst>
      <p:ext uri="{BB962C8B-B14F-4D97-AF65-F5344CB8AC3E}">
        <p14:creationId xmlns:p14="http://schemas.microsoft.com/office/powerpoint/2010/main" val="1404118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20D68-3FBA-149F-7864-0867BBBF7154}"/>
              </a:ext>
            </a:extLst>
          </p:cNvPr>
          <p:cNvSpPr>
            <a:spLocks noGrp="1"/>
          </p:cNvSpPr>
          <p:nvPr>
            <p:ph type="title"/>
          </p:nvPr>
        </p:nvSpPr>
        <p:spPr/>
        <p:txBody>
          <a:bodyPr/>
          <a:lstStyle/>
          <a:p>
            <a:r>
              <a:rPr lang="en-US" dirty="0"/>
              <a:t>Resources for the Public</a:t>
            </a:r>
          </a:p>
        </p:txBody>
      </p:sp>
      <p:sp>
        <p:nvSpPr>
          <p:cNvPr id="3" name="Content Placeholder 2">
            <a:extLst>
              <a:ext uri="{FF2B5EF4-FFF2-40B4-BE49-F238E27FC236}">
                <a16:creationId xmlns:a16="http://schemas.microsoft.com/office/drawing/2014/main" id="{3BD4B6CB-4031-29DD-6874-B82EA03F725C}"/>
              </a:ext>
            </a:extLst>
          </p:cNvPr>
          <p:cNvSpPr>
            <a:spLocks noGrp="1"/>
          </p:cNvSpPr>
          <p:nvPr>
            <p:ph idx="1"/>
          </p:nvPr>
        </p:nvSpPr>
        <p:spPr>
          <a:xfrm>
            <a:off x="0" y="1204662"/>
            <a:ext cx="12192000" cy="5363971"/>
          </a:xfrm>
        </p:spPr>
        <p:txBody>
          <a:bodyPr>
            <a:normAutofit lnSpcReduction="10000"/>
          </a:bodyPr>
          <a:lstStyle/>
          <a:p>
            <a:r>
              <a:rPr lang="en-US" dirty="0"/>
              <a:t>GEMM models developed at MD Anderson and UCSD. Compare H&amp;E AI algorithms developed in human tissue to pre-cancer histologic stages in GEMMs </a:t>
            </a:r>
          </a:p>
          <a:p>
            <a:pPr lvl="1"/>
            <a:r>
              <a:rPr lang="en-US" dirty="0">
                <a:solidFill>
                  <a:srgbClr val="FF0000"/>
                </a:solidFill>
              </a:rPr>
              <a:t>Validate relevance of these mouse models to the human setting </a:t>
            </a:r>
            <a:endParaRPr lang="en-US" dirty="0"/>
          </a:p>
          <a:p>
            <a:r>
              <a:rPr lang="en-US" dirty="0"/>
              <a:t>Establish a Common Data Elements (CDE) Working Group</a:t>
            </a:r>
          </a:p>
          <a:p>
            <a:pPr lvl="1"/>
            <a:r>
              <a:rPr lang="en-US" dirty="0">
                <a:solidFill>
                  <a:srgbClr val="FF0000"/>
                </a:solidFill>
              </a:rPr>
              <a:t>Develop uniform synoptic reporting for oral pre-cancers</a:t>
            </a:r>
          </a:p>
          <a:p>
            <a:pPr lvl="1"/>
            <a:r>
              <a:rPr lang="en-US" dirty="0">
                <a:solidFill>
                  <a:srgbClr val="FF0000"/>
                </a:solidFill>
              </a:rPr>
              <a:t>Develop uniform clinical reporting of oral pre-cancers</a:t>
            </a:r>
            <a:endParaRPr lang="en-US" dirty="0"/>
          </a:p>
          <a:p>
            <a:r>
              <a:rPr lang="en-US"/>
              <a:t>Establish Human </a:t>
            </a:r>
            <a:r>
              <a:rPr lang="en-US" dirty="0"/>
              <a:t>Biospecimen Protocols Working Group</a:t>
            </a:r>
          </a:p>
          <a:p>
            <a:pPr lvl="1"/>
            <a:r>
              <a:rPr lang="en-US" dirty="0">
                <a:solidFill>
                  <a:srgbClr val="FF0000"/>
                </a:solidFill>
              </a:rPr>
              <a:t>Develop uniform protocols for the collection of serum, oral gargles, and saliva for non-invasive biomarker assays to share biological resources</a:t>
            </a:r>
            <a:endParaRPr lang="en-US" dirty="0"/>
          </a:p>
          <a:p>
            <a:pPr lvl="1"/>
            <a:endParaRPr lang="en-US" dirty="0"/>
          </a:p>
        </p:txBody>
      </p:sp>
    </p:spTree>
    <p:extLst>
      <p:ext uri="{BB962C8B-B14F-4D97-AF65-F5344CB8AC3E}">
        <p14:creationId xmlns:p14="http://schemas.microsoft.com/office/powerpoint/2010/main" val="20231614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DF74C24F-AC35-D8F6-CCB8-748AB833D6A1}"/>
              </a:ext>
            </a:extLst>
          </p:cNvPr>
          <p:cNvGrpSpPr/>
          <p:nvPr/>
        </p:nvGrpSpPr>
        <p:grpSpPr>
          <a:xfrm>
            <a:off x="944800" y="228276"/>
            <a:ext cx="11153299" cy="6597298"/>
            <a:chOff x="1304919" y="647535"/>
            <a:chExt cx="10868858" cy="6296749"/>
          </a:xfrm>
        </p:grpSpPr>
        <p:sp>
          <p:nvSpPr>
            <p:cNvPr id="19" name="TextBox 18">
              <a:extLst>
                <a:ext uri="{FF2B5EF4-FFF2-40B4-BE49-F238E27FC236}">
                  <a16:creationId xmlns:a16="http://schemas.microsoft.com/office/drawing/2014/main" id="{DF31F66B-C8A6-3990-E7E7-4EA5016D3220}"/>
                </a:ext>
              </a:extLst>
            </p:cNvPr>
            <p:cNvSpPr txBox="1"/>
            <p:nvPr/>
          </p:nvSpPr>
          <p:spPr>
            <a:xfrm>
              <a:off x="7354722" y="3669747"/>
              <a:ext cx="790601" cy="369332"/>
            </a:xfrm>
            <a:prstGeom prst="rect">
              <a:avLst/>
            </a:prstGeom>
            <a:noFill/>
          </p:spPr>
          <p:txBody>
            <a:bodyPr wrap="none" rtlCol="0">
              <a:spAutoFit/>
            </a:bodyPr>
            <a:lstStyle/>
            <a:p>
              <a:r>
                <a:rPr lang="en-US" dirty="0"/>
                <a:t>UCSD</a:t>
              </a:r>
            </a:p>
          </p:txBody>
        </p:sp>
        <p:grpSp>
          <p:nvGrpSpPr>
            <p:cNvPr id="2" name="Group 1">
              <a:extLst>
                <a:ext uri="{FF2B5EF4-FFF2-40B4-BE49-F238E27FC236}">
                  <a16:creationId xmlns:a16="http://schemas.microsoft.com/office/drawing/2014/main" id="{72001B82-F95E-C3C8-797F-29D306F09DFB}"/>
                </a:ext>
              </a:extLst>
            </p:cNvPr>
            <p:cNvGrpSpPr/>
            <p:nvPr/>
          </p:nvGrpSpPr>
          <p:grpSpPr>
            <a:xfrm>
              <a:off x="1304919" y="647535"/>
              <a:ext cx="10868858" cy="6296749"/>
              <a:chOff x="-3721950" y="-442993"/>
              <a:chExt cx="13019557" cy="7482535"/>
            </a:xfrm>
          </p:grpSpPr>
          <p:sp>
            <p:nvSpPr>
              <p:cNvPr id="4" name="Title 1">
                <a:extLst>
                  <a:ext uri="{FF2B5EF4-FFF2-40B4-BE49-F238E27FC236}">
                    <a16:creationId xmlns:a16="http://schemas.microsoft.com/office/drawing/2014/main" id="{B9E5C2CD-FB6F-056F-354A-A3C838782E9D}"/>
                  </a:ext>
                </a:extLst>
              </p:cNvPr>
              <p:cNvSpPr txBox="1">
                <a:spLocks/>
              </p:cNvSpPr>
              <p:nvPr/>
            </p:nvSpPr>
            <p:spPr>
              <a:xfrm>
                <a:off x="-3721950" y="-442993"/>
                <a:ext cx="1219200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b="1" kern="1200">
                    <a:solidFill>
                      <a:srgbClr val="BC0E3D"/>
                    </a:solidFill>
                    <a:latin typeface="+mn-lt"/>
                    <a:ea typeface="+mj-ea"/>
                    <a:cs typeface="+mj-cs"/>
                  </a:defRPr>
                </a:lvl1pPr>
              </a:lstStyle>
              <a:p>
                <a:r>
                  <a:rPr lang="en-US" dirty="0"/>
                  <a:t>Resources for the Public</a:t>
                </a:r>
              </a:p>
            </p:txBody>
          </p:sp>
          <p:sp>
            <p:nvSpPr>
              <p:cNvPr id="5" name="Oval 4">
                <a:extLst>
                  <a:ext uri="{FF2B5EF4-FFF2-40B4-BE49-F238E27FC236}">
                    <a16:creationId xmlns:a16="http://schemas.microsoft.com/office/drawing/2014/main" id="{28CF3331-A36E-DA2E-2A3D-D46446BDCA02}"/>
                  </a:ext>
                </a:extLst>
              </p:cNvPr>
              <p:cNvSpPr/>
              <p:nvPr/>
            </p:nvSpPr>
            <p:spPr>
              <a:xfrm>
                <a:off x="5389944" y="1027691"/>
                <a:ext cx="1828800" cy="183169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ED1DACDE-0075-1CF6-5269-4E6CB3D7EBC1}"/>
                  </a:ext>
                </a:extLst>
              </p:cNvPr>
              <p:cNvSpPr/>
              <p:nvPr/>
            </p:nvSpPr>
            <p:spPr>
              <a:xfrm>
                <a:off x="3967463" y="1302645"/>
                <a:ext cx="1828800" cy="183169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A21638E5-255E-9C90-A0DB-0AE28DBD7B7E}"/>
                  </a:ext>
                </a:extLst>
              </p:cNvPr>
              <p:cNvSpPr/>
              <p:nvPr/>
            </p:nvSpPr>
            <p:spPr>
              <a:xfrm>
                <a:off x="6764678" y="1479034"/>
                <a:ext cx="1828800" cy="183169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D04BBD81-A379-7060-BE57-0354B3AE187D}"/>
                  </a:ext>
                </a:extLst>
              </p:cNvPr>
              <p:cNvSpPr/>
              <p:nvPr/>
            </p:nvSpPr>
            <p:spPr>
              <a:xfrm>
                <a:off x="7468807" y="2772111"/>
                <a:ext cx="1828800" cy="183169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D4712A21-1AE0-6AE0-7FAF-4F915C9EE53E}"/>
                  </a:ext>
                </a:extLst>
              </p:cNvPr>
              <p:cNvSpPr/>
              <p:nvPr/>
            </p:nvSpPr>
            <p:spPr>
              <a:xfrm>
                <a:off x="7075874" y="4200175"/>
                <a:ext cx="1828800" cy="183169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D9F2EDF-C589-F6D2-4EEA-933A5FE6B554}"/>
                  </a:ext>
                </a:extLst>
              </p:cNvPr>
              <p:cNvSpPr/>
              <p:nvPr/>
            </p:nvSpPr>
            <p:spPr>
              <a:xfrm>
                <a:off x="5823270" y="5126925"/>
                <a:ext cx="1949859" cy="1912617"/>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545A0C1C-A6E5-46EF-15E5-281C66B5B9C3}"/>
                  </a:ext>
                </a:extLst>
              </p:cNvPr>
              <p:cNvSpPr/>
              <p:nvPr/>
            </p:nvSpPr>
            <p:spPr>
              <a:xfrm>
                <a:off x="4207643" y="4690880"/>
                <a:ext cx="1828800" cy="183169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87089436-CB18-269C-3C22-9146E3EC2AD4}"/>
                  </a:ext>
                </a:extLst>
              </p:cNvPr>
              <p:cNvSpPr/>
              <p:nvPr/>
            </p:nvSpPr>
            <p:spPr>
              <a:xfrm>
                <a:off x="3168212" y="3824415"/>
                <a:ext cx="1828800" cy="183169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6506B45D-6E81-4D5D-CF2A-37CDA5F323D7}"/>
                  </a:ext>
                </a:extLst>
              </p:cNvPr>
              <p:cNvSpPr/>
              <p:nvPr/>
            </p:nvSpPr>
            <p:spPr>
              <a:xfrm>
                <a:off x="3172310" y="2451949"/>
                <a:ext cx="1828800" cy="183169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5382FCF-8CFA-581B-0546-436503BFADE2}"/>
                  </a:ext>
                </a:extLst>
              </p:cNvPr>
              <p:cNvSpPr txBox="1"/>
              <p:nvPr/>
            </p:nvSpPr>
            <p:spPr>
              <a:xfrm>
                <a:off x="5078472" y="3484067"/>
                <a:ext cx="2007281" cy="707886"/>
              </a:xfrm>
              <a:prstGeom prst="rect">
                <a:avLst/>
              </a:prstGeom>
              <a:noFill/>
            </p:spPr>
            <p:txBody>
              <a:bodyPr wrap="none" rtlCol="0">
                <a:spAutoFit/>
              </a:bodyPr>
              <a:lstStyle/>
              <a:p>
                <a:r>
                  <a:rPr lang="en-US" sz="4000" b="1" dirty="0">
                    <a:latin typeface="Arial" panose="020B0604020202020204" pitchFamily="34" charset="0"/>
                    <a:cs typeface="Arial" panose="020B0604020202020204" pitchFamily="34" charset="0"/>
                  </a:rPr>
                  <a:t>AHEAD</a:t>
                </a:r>
              </a:p>
            </p:txBody>
          </p:sp>
          <p:sp>
            <p:nvSpPr>
              <p:cNvPr id="16" name="TextBox 15">
                <a:extLst>
                  <a:ext uri="{FF2B5EF4-FFF2-40B4-BE49-F238E27FC236}">
                    <a16:creationId xmlns:a16="http://schemas.microsoft.com/office/drawing/2014/main" id="{68AB4586-F491-AE5B-4D4C-678AE60B2EFB}"/>
                  </a:ext>
                </a:extLst>
              </p:cNvPr>
              <p:cNvSpPr txBox="1"/>
              <p:nvPr/>
            </p:nvSpPr>
            <p:spPr>
              <a:xfrm>
                <a:off x="7656441" y="3464517"/>
                <a:ext cx="1393843" cy="369332"/>
              </a:xfrm>
              <a:prstGeom prst="rect">
                <a:avLst/>
              </a:prstGeom>
              <a:noFill/>
            </p:spPr>
            <p:txBody>
              <a:bodyPr wrap="none" rtlCol="0">
                <a:spAutoFit/>
              </a:bodyPr>
              <a:lstStyle/>
              <a:p>
                <a:r>
                  <a:rPr lang="en-US" dirty="0"/>
                  <a:t>Georgetown</a:t>
                </a:r>
              </a:p>
            </p:txBody>
          </p:sp>
          <p:sp>
            <p:nvSpPr>
              <p:cNvPr id="17" name="TextBox 16">
                <a:extLst>
                  <a:ext uri="{FF2B5EF4-FFF2-40B4-BE49-F238E27FC236}">
                    <a16:creationId xmlns:a16="http://schemas.microsoft.com/office/drawing/2014/main" id="{8706D896-7EB2-B72B-0A95-EDDDCD6B1E31}"/>
                  </a:ext>
                </a:extLst>
              </p:cNvPr>
              <p:cNvSpPr txBox="1"/>
              <p:nvPr/>
            </p:nvSpPr>
            <p:spPr>
              <a:xfrm>
                <a:off x="7516793" y="4985717"/>
                <a:ext cx="837089" cy="369332"/>
              </a:xfrm>
              <a:prstGeom prst="rect">
                <a:avLst/>
              </a:prstGeom>
              <a:noFill/>
            </p:spPr>
            <p:txBody>
              <a:bodyPr wrap="none" rtlCol="0">
                <a:spAutoFit/>
              </a:bodyPr>
              <a:lstStyle/>
              <a:p>
                <a:r>
                  <a:rPr lang="en-US" dirty="0"/>
                  <a:t>Moffitt</a:t>
                </a:r>
              </a:p>
            </p:txBody>
          </p:sp>
          <p:sp>
            <p:nvSpPr>
              <p:cNvPr id="18" name="TextBox 17">
                <a:extLst>
                  <a:ext uri="{FF2B5EF4-FFF2-40B4-BE49-F238E27FC236}">
                    <a16:creationId xmlns:a16="http://schemas.microsoft.com/office/drawing/2014/main" id="{336A3E06-F43B-4DBD-7147-B9FC558C01E4}"/>
                  </a:ext>
                </a:extLst>
              </p:cNvPr>
              <p:cNvSpPr txBox="1"/>
              <p:nvPr/>
            </p:nvSpPr>
            <p:spPr>
              <a:xfrm>
                <a:off x="7300712" y="2075008"/>
                <a:ext cx="814390" cy="646331"/>
              </a:xfrm>
              <a:prstGeom prst="rect">
                <a:avLst/>
              </a:prstGeom>
              <a:noFill/>
            </p:spPr>
            <p:txBody>
              <a:bodyPr wrap="none" rtlCol="0">
                <a:spAutoFit/>
              </a:bodyPr>
              <a:lstStyle/>
              <a:p>
                <a:r>
                  <a:rPr lang="en-US" dirty="0"/>
                  <a:t>ASU/</a:t>
                </a:r>
              </a:p>
              <a:p>
                <a:r>
                  <a:rPr lang="en-US" dirty="0"/>
                  <a:t>Baylor</a:t>
                </a:r>
              </a:p>
            </p:txBody>
          </p:sp>
          <p:sp>
            <p:nvSpPr>
              <p:cNvPr id="20" name="TextBox 19">
                <a:extLst>
                  <a:ext uri="{FF2B5EF4-FFF2-40B4-BE49-F238E27FC236}">
                    <a16:creationId xmlns:a16="http://schemas.microsoft.com/office/drawing/2014/main" id="{6DB6E39D-57B2-EA20-8B5B-DCD85AD23989}"/>
                  </a:ext>
                </a:extLst>
              </p:cNvPr>
              <p:cNvSpPr txBox="1"/>
              <p:nvPr/>
            </p:nvSpPr>
            <p:spPr>
              <a:xfrm>
                <a:off x="5878231" y="1479034"/>
                <a:ext cx="976934" cy="646331"/>
              </a:xfrm>
              <a:prstGeom prst="rect">
                <a:avLst/>
              </a:prstGeom>
              <a:noFill/>
            </p:spPr>
            <p:txBody>
              <a:bodyPr wrap="none" rtlCol="0">
                <a:spAutoFit/>
              </a:bodyPr>
              <a:lstStyle/>
              <a:p>
                <a:r>
                  <a:rPr lang="en-US" dirty="0"/>
                  <a:t>WUSTL/</a:t>
                </a:r>
              </a:p>
              <a:p>
                <a:r>
                  <a:rPr lang="en-US" dirty="0"/>
                  <a:t>UIC</a:t>
                </a:r>
              </a:p>
            </p:txBody>
          </p:sp>
          <p:sp>
            <p:nvSpPr>
              <p:cNvPr id="21" name="TextBox 20">
                <a:extLst>
                  <a:ext uri="{FF2B5EF4-FFF2-40B4-BE49-F238E27FC236}">
                    <a16:creationId xmlns:a16="http://schemas.microsoft.com/office/drawing/2014/main" id="{C82D99E5-CC28-41E7-1431-A52D7A4AF718}"/>
                  </a:ext>
                </a:extLst>
              </p:cNvPr>
              <p:cNvSpPr txBox="1"/>
              <p:nvPr/>
            </p:nvSpPr>
            <p:spPr>
              <a:xfrm>
                <a:off x="5937415" y="5908658"/>
                <a:ext cx="1605889" cy="646330"/>
              </a:xfrm>
              <a:prstGeom prst="rect">
                <a:avLst/>
              </a:prstGeom>
              <a:noFill/>
            </p:spPr>
            <p:txBody>
              <a:bodyPr wrap="none" rtlCol="0">
                <a:spAutoFit/>
              </a:bodyPr>
              <a:lstStyle/>
              <a:p>
                <a:r>
                  <a:rPr lang="en-US" dirty="0"/>
                  <a:t>MD Anderson/</a:t>
                </a:r>
              </a:p>
              <a:p>
                <a:r>
                  <a:rPr lang="en-US" dirty="0"/>
                  <a:t>Univ of </a:t>
                </a:r>
                <a:r>
                  <a:rPr lang="en-US" dirty="0" err="1"/>
                  <a:t>Mich</a:t>
                </a:r>
                <a:endParaRPr lang="en-US" dirty="0"/>
              </a:p>
            </p:txBody>
          </p:sp>
          <p:sp>
            <p:nvSpPr>
              <p:cNvPr id="22" name="TextBox 21">
                <a:extLst>
                  <a:ext uri="{FF2B5EF4-FFF2-40B4-BE49-F238E27FC236}">
                    <a16:creationId xmlns:a16="http://schemas.microsoft.com/office/drawing/2014/main" id="{5C90A447-6F64-87AC-5046-DB919B9D5462}"/>
                  </a:ext>
                </a:extLst>
              </p:cNvPr>
              <p:cNvSpPr txBox="1"/>
              <p:nvPr/>
            </p:nvSpPr>
            <p:spPr>
              <a:xfrm>
                <a:off x="3699693" y="4555596"/>
                <a:ext cx="597599" cy="369332"/>
              </a:xfrm>
              <a:prstGeom prst="rect">
                <a:avLst/>
              </a:prstGeom>
              <a:noFill/>
            </p:spPr>
            <p:txBody>
              <a:bodyPr wrap="none" rtlCol="0">
                <a:spAutoFit/>
              </a:bodyPr>
              <a:lstStyle/>
              <a:p>
                <a:r>
                  <a:rPr lang="en-US" dirty="0"/>
                  <a:t>Yale</a:t>
                </a:r>
              </a:p>
            </p:txBody>
          </p:sp>
          <p:sp>
            <p:nvSpPr>
              <p:cNvPr id="23" name="TextBox 22">
                <a:extLst>
                  <a:ext uri="{FF2B5EF4-FFF2-40B4-BE49-F238E27FC236}">
                    <a16:creationId xmlns:a16="http://schemas.microsoft.com/office/drawing/2014/main" id="{4AD89D18-4989-BAB9-DA82-E9EC03C732F1}"/>
                  </a:ext>
                </a:extLst>
              </p:cNvPr>
              <p:cNvSpPr txBox="1"/>
              <p:nvPr/>
            </p:nvSpPr>
            <p:spPr>
              <a:xfrm>
                <a:off x="4368311" y="2033826"/>
                <a:ext cx="753732" cy="369332"/>
              </a:xfrm>
              <a:prstGeom prst="rect">
                <a:avLst/>
              </a:prstGeom>
              <a:noFill/>
            </p:spPr>
            <p:txBody>
              <a:bodyPr wrap="none" rtlCol="0">
                <a:spAutoFit/>
              </a:bodyPr>
              <a:lstStyle/>
              <a:p>
                <a:r>
                  <a:rPr lang="en-US" dirty="0"/>
                  <a:t>UCSF</a:t>
                </a:r>
              </a:p>
            </p:txBody>
          </p:sp>
          <p:sp>
            <p:nvSpPr>
              <p:cNvPr id="24" name="TextBox 23">
                <a:extLst>
                  <a:ext uri="{FF2B5EF4-FFF2-40B4-BE49-F238E27FC236}">
                    <a16:creationId xmlns:a16="http://schemas.microsoft.com/office/drawing/2014/main" id="{ECEB63FC-1043-E6B4-F0B4-54923A4EA067}"/>
                  </a:ext>
                </a:extLst>
              </p:cNvPr>
              <p:cNvSpPr txBox="1"/>
              <p:nvPr/>
            </p:nvSpPr>
            <p:spPr>
              <a:xfrm>
                <a:off x="4689071" y="5385539"/>
                <a:ext cx="865943" cy="646330"/>
              </a:xfrm>
              <a:prstGeom prst="rect">
                <a:avLst/>
              </a:prstGeom>
              <a:noFill/>
            </p:spPr>
            <p:txBody>
              <a:bodyPr wrap="none" rtlCol="0">
                <a:spAutoFit/>
              </a:bodyPr>
              <a:lstStyle/>
              <a:p>
                <a:r>
                  <a:rPr lang="en-US" dirty="0"/>
                  <a:t>NCI/</a:t>
                </a:r>
              </a:p>
              <a:p>
                <a:r>
                  <a:rPr lang="en-US" dirty="0"/>
                  <a:t>NIDCR</a:t>
                </a:r>
              </a:p>
            </p:txBody>
          </p:sp>
        </p:grpSp>
      </p:grpSp>
      <p:pic>
        <p:nvPicPr>
          <p:cNvPr id="14" name="Picture 13">
            <a:extLst>
              <a:ext uri="{FF2B5EF4-FFF2-40B4-BE49-F238E27FC236}">
                <a16:creationId xmlns:a16="http://schemas.microsoft.com/office/drawing/2014/main" id="{889982E2-B157-D720-0638-FE3F176E150E}"/>
              </a:ext>
            </a:extLst>
          </p:cNvPr>
          <p:cNvPicPr>
            <a:picLocks noChangeAspect="1"/>
          </p:cNvPicPr>
          <p:nvPr/>
        </p:nvPicPr>
        <p:blipFill>
          <a:blip r:embed="rId2"/>
          <a:stretch>
            <a:fillRect/>
          </a:stretch>
        </p:blipFill>
        <p:spPr>
          <a:xfrm>
            <a:off x="69228" y="2111061"/>
            <a:ext cx="6466617" cy="3518889"/>
          </a:xfrm>
          <a:prstGeom prst="rect">
            <a:avLst/>
          </a:prstGeom>
        </p:spPr>
      </p:pic>
    </p:spTree>
    <p:extLst>
      <p:ext uri="{BB962C8B-B14F-4D97-AF65-F5344CB8AC3E}">
        <p14:creationId xmlns:p14="http://schemas.microsoft.com/office/powerpoint/2010/main" val="3503899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A4E13C91-C24F-0BDC-44D9-18094A49BFBB}"/>
              </a:ext>
            </a:extLst>
          </p:cNvPr>
          <p:cNvGrpSpPr/>
          <p:nvPr/>
        </p:nvGrpSpPr>
        <p:grpSpPr>
          <a:xfrm>
            <a:off x="59791" y="1073972"/>
            <a:ext cx="2505105" cy="1295746"/>
            <a:chOff x="59791" y="1073972"/>
            <a:chExt cx="2505105" cy="1295746"/>
          </a:xfrm>
        </p:grpSpPr>
        <p:sp>
          <p:nvSpPr>
            <p:cNvPr id="35" name="Rectangle 34">
              <a:extLst>
                <a:ext uri="{FF2B5EF4-FFF2-40B4-BE49-F238E27FC236}">
                  <a16:creationId xmlns:a16="http://schemas.microsoft.com/office/drawing/2014/main" id="{2BCDB953-89E6-2C75-E052-8E472ACCB88C}"/>
                </a:ext>
              </a:extLst>
            </p:cNvPr>
            <p:cNvSpPr/>
            <p:nvPr/>
          </p:nvSpPr>
          <p:spPr>
            <a:xfrm>
              <a:off x="69827" y="1073972"/>
              <a:ext cx="2495069" cy="129574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D85077CD-4C56-FD9D-C872-ECC63597C37F}"/>
                </a:ext>
              </a:extLst>
            </p:cNvPr>
            <p:cNvSpPr txBox="1"/>
            <p:nvPr/>
          </p:nvSpPr>
          <p:spPr>
            <a:xfrm>
              <a:off x="59791" y="1094703"/>
              <a:ext cx="2152705" cy="120032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Southwest EDRN Clinical </a:t>
              </a:r>
            </a:p>
            <a:p>
              <a:r>
                <a:rPr lang="en-US" sz="1200" b="1" dirty="0">
                  <a:latin typeface="Arial" panose="020B0604020202020204" pitchFamily="34" charset="0"/>
                  <a:cs typeface="Arial" panose="020B0604020202020204" pitchFamily="34" charset="0"/>
                </a:rPr>
                <a:t>Validation Center for Head </a:t>
              </a:r>
            </a:p>
            <a:p>
              <a:r>
                <a:rPr lang="en-US" sz="1200" b="1" dirty="0">
                  <a:latin typeface="Arial" panose="020B0604020202020204" pitchFamily="34" charset="0"/>
                  <a:cs typeface="Arial" panose="020B0604020202020204" pitchFamily="34" charset="0"/>
                </a:rPr>
                <a:t>and Neck Cancer </a:t>
              </a:r>
            </a:p>
            <a:p>
              <a:r>
                <a:rPr lang="en-US" sz="1200" dirty="0">
                  <a:latin typeface="Arial" panose="020B0604020202020204" pitchFamily="34" charset="0"/>
                  <a:cs typeface="Arial" panose="020B0604020202020204" pitchFamily="34" charset="0"/>
                </a:rPr>
                <a:t>Karen Anderson (C, ASU);</a:t>
              </a:r>
            </a:p>
            <a:p>
              <a:r>
                <a:rPr lang="en-US" sz="1200" dirty="0">
                  <a:latin typeface="Arial" panose="020B0604020202020204" pitchFamily="34" charset="0"/>
                  <a:cs typeface="Arial" panose="020B0604020202020204" pitchFamily="34" charset="0"/>
                </a:rPr>
                <a:t>Erich Sturgis (Baylor);</a:t>
              </a:r>
            </a:p>
            <a:p>
              <a:r>
                <a:rPr lang="en-US" sz="1200" dirty="0">
                  <a:latin typeface="Arial" panose="020B0604020202020204" pitchFamily="34" charset="0"/>
                  <a:cs typeface="Arial" panose="020B0604020202020204" pitchFamily="34" charset="0"/>
                </a:rPr>
                <a:t>Ann </a:t>
              </a:r>
              <a:r>
                <a:rPr lang="en-US" sz="1200" dirty="0" err="1">
                  <a:latin typeface="Arial" panose="020B0604020202020204" pitchFamily="34" charset="0"/>
                  <a:cs typeface="Arial" panose="020B0604020202020204" pitchFamily="34" charset="0"/>
                </a:rPr>
                <a:t>Spolarich</a:t>
              </a:r>
              <a:r>
                <a:rPr lang="en-US" sz="1200" dirty="0">
                  <a:latin typeface="Arial" panose="020B0604020202020204" pitchFamily="34" charset="0"/>
                  <a:cs typeface="Arial" panose="020B0604020202020204" pitchFamily="34" charset="0"/>
                </a:rPr>
                <a:t>  (ATSU)</a:t>
              </a:r>
            </a:p>
          </p:txBody>
        </p:sp>
      </p:grpSp>
      <p:grpSp>
        <p:nvGrpSpPr>
          <p:cNvPr id="3083" name="Group 3082">
            <a:extLst>
              <a:ext uri="{FF2B5EF4-FFF2-40B4-BE49-F238E27FC236}">
                <a16:creationId xmlns:a16="http://schemas.microsoft.com/office/drawing/2014/main" id="{CA96196A-8015-06A7-FFB5-0D70F1F70E7A}"/>
              </a:ext>
            </a:extLst>
          </p:cNvPr>
          <p:cNvGrpSpPr/>
          <p:nvPr/>
        </p:nvGrpSpPr>
        <p:grpSpPr>
          <a:xfrm>
            <a:off x="69827" y="1073972"/>
            <a:ext cx="11682599" cy="5512301"/>
            <a:chOff x="63203" y="1428494"/>
            <a:chExt cx="11682599" cy="5512301"/>
          </a:xfrm>
        </p:grpSpPr>
        <p:pic>
          <p:nvPicPr>
            <p:cNvPr id="3084" name="Picture 1" descr="https://casmusings.files.wordpress.com/2014/02/usa.png">
              <a:extLst>
                <a:ext uri="{FF2B5EF4-FFF2-40B4-BE49-F238E27FC236}">
                  <a16:creationId xmlns:a16="http://schemas.microsoft.com/office/drawing/2014/main" id="{B6B9D104-0255-ACA2-8BC6-6A41403E15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8272" y="1428494"/>
              <a:ext cx="6712833" cy="4097533"/>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193">
              <a:extLst>
                <a:ext uri="{FF2B5EF4-FFF2-40B4-BE49-F238E27FC236}">
                  <a16:creationId xmlns:a16="http://schemas.microsoft.com/office/drawing/2014/main" id="{94AAD376-EA78-D3FA-0F41-366F38152346}"/>
                </a:ext>
              </a:extLst>
            </p:cNvPr>
            <p:cNvSpPr txBox="1">
              <a:spLocks noChangeArrowheads="1"/>
            </p:cNvSpPr>
            <p:nvPr/>
          </p:nvSpPr>
          <p:spPr bwMode="auto">
            <a:xfrm>
              <a:off x="9080375" y="4420282"/>
              <a:ext cx="2665427" cy="787847"/>
            </a:xfrm>
            <a:prstGeom prst="rect">
              <a:avLst/>
            </a:prstGeom>
            <a:solidFill>
              <a:srgbClr val="FFFFFF"/>
            </a:solidFill>
            <a:ln w="19050">
              <a:solidFill>
                <a:srgbClr val="F549E1"/>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Oral </a:t>
              </a:r>
              <a:r>
                <a:rPr kumimoji="0" lang="en-US" altLang="en-US" sz="1400" b="1"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Dysplasias</a:t>
              </a:r>
              <a:r>
                <a:rPr kumimoji="0" lang="en-US" altLang="en-US" sz="14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to Carcinomas: Multi-Omics Study of Progression</a:t>
              </a:r>
              <a:endPar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Laura Rozek (Georgetown)</a:t>
              </a:r>
            </a:p>
          </p:txBody>
        </p:sp>
        <p:cxnSp>
          <p:nvCxnSpPr>
            <p:cNvPr id="5" name="Straight Arrow Connector 4">
              <a:extLst>
                <a:ext uri="{FF2B5EF4-FFF2-40B4-BE49-F238E27FC236}">
                  <a16:creationId xmlns:a16="http://schemas.microsoft.com/office/drawing/2014/main" id="{60A1E51E-706E-DA1B-8472-0DDC52F2DF57}"/>
                </a:ext>
              </a:extLst>
            </p:cNvPr>
            <p:cNvCxnSpPr>
              <a:cxnSpLocks/>
            </p:cNvCxnSpPr>
            <p:nvPr/>
          </p:nvCxnSpPr>
          <p:spPr>
            <a:xfrm flipH="1" flipV="1">
              <a:off x="8342112" y="3180508"/>
              <a:ext cx="738264" cy="1239774"/>
            </a:xfrm>
            <a:prstGeom prst="straightConnector1">
              <a:avLst/>
            </a:prstGeom>
            <a:noFill/>
            <a:ln w="31750" cap="rnd" cmpd="sng" algn="ctr">
              <a:solidFill>
                <a:srgbClr val="F549E1"/>
              </a:solidFill>
              <a:prstDash val="solid"/>
              <a:headEnd type="none" w="med" len="med"/>
              <a:tailEnd type="oval" w="med" len="med"/>
            </a:ln>
            <a:effectLst/>
          </p:spPr>
        </p:cxnSp>
        <p:sp>
          <p:nvSpPr>
            <p:cNvPr id="6" name="Text Box 31">
              <a:extLst>
                <a:ext uri="{FF2B5EF4-FFF2-40B4-BE49-F238E27FC236}">
                  <a16:creationId xmlns:a16="http://schemas.microsoft.com/office/drawing/2014/main" id="{28BFC692-B680-AB95-740F-F4866DDAA19B}"/>
                </a:ext>
              </a:extLst>
            </p:cNvPr>
            <p:cNvSpPr txBox="1">
              <a:spLocks noChangeArrowheads="1"/>
            </p:cNvSpPr>
            <p:nvPr/>
          </p:nvSpPr>
          <p:spPr bwMode="auto">
            <a:xfrm>
              <a:off x="122392" y="4139008"/>
              <a:ext cx="2461858" cy="1432646"/>
            </a:xfrm>
            <a:prstGeom prst="rect">
              <a:avLst/>
            </a:prstGeom>
            <a:solidFill>
              <a:srgbClr val="FFFFFF"/>
            </a:solidFill>
            <a:ln w="19050">
              <a:solidFill>
                <a:srgbClr val="FF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Mapping Immuno-Genomic </a:t>
              </a:r>
              <a:r>
                <a:rPr kumimoji="0" lang="en-US" altLang="en-US" sz="1400" b="1" i="0" u="none" strike="noStrike" kern="1200" cap="none" spc="0" normalizeH="0" baseline="0" noProof="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Drivers </a:t>
              </a:r>
              <a:r>
                <a:rPr kumimoji="0" lang="en-US" altLang="en-US" sz="14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of the Head and Neck P</a:t>
              </a:r>
              <a:r>
                <a:rPr kumimoji="0" lang="en-US" altLang="en-US" sz="1400" b="1"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recancer</a:t>
              </a:r>
              <a:r>
                <a:rPr kumimoji="0" lang="en-US" altLang="en-US" sz="14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I</a:t>
              </a:r>
              <a:r>
                <a:rPr kumimoji="0" lang="en-US" altLang="en-US" sz="1400" b="1"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nvasive</a:t>
              </a:r>
              <a:r>
                <a:rPr kumimoji="0" lang="en-US" altLang="en-US" sz="14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a:t>
              </a:r>
              <a:r>
                <a:rPr kumimoji="0" lang="en-US" altLang="en-US" sz="14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Disease T</a:t>
              </a:r>
              <a:r>
                <a:rPr kumimoji="0" lang="en-US" altLang="en-US" sz="1400" b="1"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ransition</a:t>
              </a:r>
              <a:endPar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Ludmil Alexandrov (C); J Silvio Gutkind; Scott Lippman (UCSD)</a:t>
              </a:r>
              <a:endPar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7" name="Straight Arrow Connector 6">
              <a:extLst>
                <a:ext uri="{FF2B5EF4-FFF2-40B4-BE49-F238E27FC236}">
                  <a16:creationId xmlns:a16="http://schemas.microsoft.com/office/drawing/2014/main" id="{931088A7-CBD3-C08C-25B1-35C01F61D066}"/>
                </a:ext>
              </a:extLst>
            </p:cNvPr>
            <p:cNvCxnSpPr>
              <a:cxnSpLocks/>
              <a:stCxn id="6" idx="3"/>
            </p:cNvCxnSpPr>
            <p:nvPr/>
          </p:nvCxnSpPr>
          <p:spPr>
            <a:xfrm flipV="1">
              <a:off x="2584250" y="3885453"/>
              <a:ext cx="558233" cy="969878"/>
            </a:xfrm>
            <a:prstGeom prst="straightConnector1">
              <a:avLst/>
            </a:prstGeom>
            <a:noFill/>
            <a:ln w="31750" cap="rnd" cmpd="sng" algn="ctr">
              <a:solidFill>
                <a:srgbClr val="FF0000"/>
              </a:solidFill>
              <a:prstDash val="solid"/>
              <a:headEnd type="none" w="med" len="med"/>
              <a:tailEnd type="oval" w="med" len="med"/>
            </a:ln>
            <a:effectLst/>
          </p:spPr>
        </p:cxnSp>
        <p:sp>
          <p:nvSpPr>
            <p:cNvPr id="12" name="Text Box 7">
              <a:extLst>
                <a:ext uri="{FF2B5EF4-FFF2-40B4-BE49-F238E27FC236}">
                  <a16:creationId xmlns:a16="http://schemas.microsoft.com/office/drawing/2014/main" id="{2902A319-B8E1-69BC-BBE5-CC8CC032E31A}"/>
                </a:ext>
              </a:extLst>
            </p:cNvPr>
            <p:cNvSpPr txBox="1">
              <a:spLocks noChangeArrowheads="1"/>
            </p:cNvSpPr>
            <p:nvPr/>
          </p:nvSpPr>
          <p:spPr bwMode="auto">
            <a:xfrm>
              <a:off x="63203" y="3042353"/>
              <a:ext cx="2521047" cy="969878"/>
            </a:xfrm>
            <a:prstGeom prst="rect">
              <a:avLst/>
            </a:prstGeom>
            <a:solidFill>
              <a:srgbClr val="FFFFFF"/>
            </a:solidFill>
            <a:ln w="19050">
              <a:solidFill>
                <a:srgbClr val="D99694"/>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Immune and Transcriptomic B</a:t>
              </a:r>
              <a:r>
                <a:rPr kumimoji="0" lang="en-US" altLang="en-US" sz="1400" b="1"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iomarkers</a:t>
              </a:r>
              <a:r>
                <a:rPr kumimoji="0" lang="en-US" altLang="en-US" sz="14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of Progressive O</a:t>
              </a:r>
              <a:r>
                <a:rPr kumimoji="0" lang="en-US" altLang="en-US" sz="1400" b="1"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ral</a:t>
              </a:r>
              <a:r>
                <a:rPr kumimoji="0" lang="en-US" altLang="en-US" sz="14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P</a:t>
              </a:r>
              <a:r>
                <a:rPr kumimoji="0" lang="en-US" altLang="en-US" sz="1400" b="1"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remalignant</a:t>
              </a:r>
              <a:r>
                <a:rPr kumimoji="0" lang="en-US" altLang="en-US" sz="14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L</a:t>
              </a:r>
              <a:r>
                <a:rPr kumimoji="0" lang="en-US" altLang="en-US" sz="1400" b="1"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esions</a:t>
              </a:r>
              <a:endPar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Fatemeh Momen Heravi (UCSF)</a:t>
              </a:r>
              <a:endPar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Box 13">
              <a:extLst>
                <a:ext uri="{FF2B5EF4-FFF2-40B4-BE49-F238E27FC236}">
                  <a16:creationId xmlns:a16="http://schemas.microsoft.com/office/drawing/2014/main" id="{C7510D8D-971A-9BDF-D7B5-81B406367600}"/>
                </a:ext>
              </a:extLst>
            </p:cNvPr>
            <p:cNvSpPr txBox="1">
              <a:spLocks noChangeArrowheads="1"/>
            </p:cNvSpPr>
            <p:nvPr/>
          </p:nvSpPr>
          <p:spPr bwMode="auto">
            <a:xfrm>
              <a:off x="8462433" y="5556283"/>
              <a:ext cx="3150640" cy="1185533"/>
            </a:xfrm>
            <a:prstGeom prst="rect">
              <a:avLst/>
            </a:prstGeom>
            <a:solidFill>
              <a:srgbClr val="FFFFFF"/>
            </a:solidFill>
            <a:ln w="19050">
              <a:solidFill>
                <a:srgbClr val="70AD47"/>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Biomarker Approach to Screening for the Early D</a:t>
              </a:r>
              <a:r>
                <a:rPr kumimoji="0" lang="en-US" altLang="en-US" sz="1400" b="1"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etection</a:t>
              </a:r>
              <a:r>
                <a:rPr kumimoji="0" lang="en-US" altLang="en-US" sz="14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of HPV-Related Oropharyngeal Cancer (BASH OPC)</a:t>
              </a:r>
              <a:endPar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en-US" sz="14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Anna Giuliano (C); Antonio Amelio (Moffitt) </a:t>
              </a:r>
              <a:endParaRPr kumimoji="0" lang="it-IT" alt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5" name="Straight Arrow Connector 14">
              <a:extLst>
                <a:ext uri="{FF2B5EF4-FFF2-40B4-BE49-F238E27FC236}">
                  <a16:creationId xmlns:a16="http://schemas.microsoft.com/office/drawing/2014/main" id="{77AD45E9-A954-6905-7AEB-D7D976FBD920}"/>
                </a:ext>
              </a:extLst>
            </p:cNvPr>
            <p:cNvCxnSpPr>
              <a:cxnSpLocks/>
              <a:stCxn id="14" idx="0"/>
            </p:cNvCxnSpPr>
            <p:nvPr/>
          </p:nvCxnSpPr>
          <p:spPr>
            <a:xfrm flipH="1" flipV="1">
              <a:off x="7930013" y="4990916"/>
              <a:ext cx="2107740" cy="565367"/>
            </a:xfrm>
            <a:prstGeom prst="straightConnector1">
              <a:avLst/>
            </a:prstGeom>
            <a:noFill/>
            <a:ln w="31750" cap="rnd" cmpd="sng" algn="ctr">
              <a:solidFill>
                <a:srgbClr val="70AD47"/>
              </a:solidFill>
              <a:prstDash val="solid"/>
              <a:headEnd type="none" w="med" len="med"/>
              <a:tailEnd type="oval" w="med" len="med"/>
            </a:ln>
            <a:effectLst/>
          </p:spPr>
        </p:cxnSp>
        <p:sp>
          <p:nvSpPr>
            <p:cNvPr id="16" name="Text Box 3">
              <a:extLst>
                <a:ext uri="{FF2B5EF4-FFF2-40B4-BE49-F238E27FC236}">
                  <a16:creationId xmlns:a16="http://schemas.microsoft.com/office/drawing/2014/main" id="{6279901D-FC34-4A09-45E2-5FB1602FD68C}"/>
                </a:ext>
              </a:extLst>
            </p:cNvPr>
            <p:cNvSpPr txBox="1">
              <a:spLocks noChangeArrowheads="1"/>
            </p:cNvSpPr>
            <p:nvPr/>
          </p:nvSpPr>
          <p:spPr bwMode="auto">
            <a:xfrm>
              <a:off x="5867619" y="5571654"/>
              <a:ext cx="2461859" cy="1175335"/>
            </a:xfrm>
            <a:prstGeom prst="rect">
              <a:avLst/>
            </a:prstGeom>
            <a:solidFill>
              <a:srgbClr val="FFFFFF"/>
            </a:solidFill>
            <a:ln w="19050">
              <a:solidFill>
                <a:srgbClr val="2F5496"/>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Combined Imaging and RNA Analyses to Predict Head and Neck Cancer Recurrence</a:t>
              </a:r>
              <a:endPar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en-US" sz="14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Hua Li (C, Wash U); Xiaowei Wang (UIC)</a:t>
              </a:r>
              <a:endParaRPr kumimoji="0" lang="it-IT" alt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7" name="Straight Arrow Connector 16">
              <a:extLst>
                <a:ext uri="{FF2B5EF4-FFF2-40B4-BE49-F238E27FC236}">
                  <a16:creationId xmlns:a16="http://schemas.microsoft.com/office/drawing/2014/main" id="{BAB05909-4371-FAD9-7222-6EE800054C8E}"/>
                </a:ext>
              </a:extLst>
            </p:cNvPr>
            <p:cNvCxnSpPr>
              <a:cxnSpLocks/>
            </p:cNvCxnSpPr>
            <p:nvPr/>
          </p:nvCxnSpPr>
          <p:spPr>
            <a:xfrm flipH="1" flipV="1">
              <a:off x="6618517" y="3418840"/>
              <a:ext cx="779002" cy="2107187"/>
            </a:xfrm>
            <a:prstGeom prst="straightConnector1">
              <a:avLst/>
            </a:prstGeom>
            <a:noFill/>
            <a:ln w="31750" cap="rnd" cmpd="sng" algn="ctr">
              <a:solidFill>
                <a:srgbClr val="2F5597"/>
              </a:solidFill>
              <a:prstDash val="solid"/>
              <a:headEnd type="none" w="med" len="med"/>
              <a:tailEnd type="oval" w="med" len="med"/>
            </a:ln>
            <a:effectLst/>
          </p:spPr>
        </p:cxnSp>
        <p:sp>
          <p:nvSpPr>
            <p:cNvPr id="20" name="Rectangle 19">
              <a:extLst>
                <a:ext uri="{FF2B5EF4-FFF2-40B4-BE49-F238E27FC236}">
                  <a16:creationId xmlns:a16="http://schemas.microsoft.com/office/drawing/2014/main" id="{B40654F9-EB2F-2F57-F275-7150685734D2}"/>
                </a:ext>
              </a:extLst>
            </p:cNvPr>
            <p:cNvSpPr/>
            <p:nvPr/>
          </p:nvSpPr>
          <p:spPr>
            <a:xfrm>
              <a:off x="6875142" y="2920226"/>
              <a:ext cx="141363" cy="99060"/>
            </a:xfrm>
            <a:prstGeom prst="rect">
              <a:avLst/>
            </a:prstGeom>
            <a:solidFill>
              <a:srgbClr val="2F5597"/>
            </a:solidFill>
            <a:ln w="12700" cap="flat" cmpd="sng" algn="ctr">
              <a:solidFill>
                <a:srgbClr val="2F5597"/>
              </a:solidFill>
              <a:prstDash val="solid"/>
              <a:miter lim="800000"/>
            </a:ln>
            <a:effectLst/>
          </p:spPr>
          <p:txBody>
            <a:bodyPr rot="0" spcFirstLastPara="0" vert="horz" wrap="square" lIns="182880" tIns="45720" rIns="18288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867F8126-97E1-D7F8-318B-AC2DE0F1513C}"/>
                </a:ext>
              </a:extLst>
            </p:cNvPr>
            <p:cNvSpPr/>
            <p:nvPr/>
          </p:nvSpPr>
          <p:spPr>
            <a:xfrm>
              <a:off x="7240577" y="2758038"/>
              <a:ext cx="141363" cy="99060"/>
            </a:xfrm>
            <a:prstGeom prst="rect">
              <a:avLst/>
            </a:prstGeom>
            <a:solidFill>
              <a:srgbClr val="F541F5"/>
            </a:solidFill>
            <a:ln w="12700" cap="flat" cmpd="sng" algn="ctr">
              <a:solidFill>
                <a:srgbClr val="7030A0"/>
              </a:solidFill>
              <a:prstDash val="solid"/>
              <a:miter lim="800000"/>
            </a:ln>
            <a:effectLst/>
          </p:spPr>
          <p:txBody>
            <a:bodyPr rot="0" spcFirstLastPara="0" vert="horz" wrap="square" lIns="182880" tIns="45720" rIns="18288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Box 217">
              <a:extLst>
                <a:ext uri="{FF2B5EF4-FFF2-40B4-BE49-F238E27FC236}">
                  <a16:creationId xmlns:a16="http://schemas.microsoft.com/office/drawing/2014/main" id="{75BD47E6-77C6-655B-D431-4CC988601B8F}"/>
                </a:ext>
              </a:extLst>
            </p:cNvPr>
            <p:cNvSpPr txBox="1">
              <a:spLocks noChangeArrowheads="1"/>
            </p:cNvSpPr>
            <p:nvPr/>
          </p:nvSpPr>
          <p:spPr bwMode="auto">
            <a:xfrm>
              <a:off x="2845237" y="5526027"/>
              <a:ext cx="2628665" cy="1414768"/>
            </a:xfrm>
            <a:prstGeom prst="rect">
              <a:avLst/>
            </a:prstGeom>
            <a:solidFill>
              <a:srgbClr val="FFFFFF"/>
            </a:solidFill>
            <a:ln w="19050">
              <a:solidFill>
                <a:srgbClr val="7030A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Advancing On-Slide and Optical Biopsy Tools to Detect High-Risk Oral Premalignancy</a:t>
              </a:r>
              <a:endPar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Y Leo Lei (C, MD Anderson); Steven Chinn; Thomas Wang (Univ Michigan) </a:t>
              </a:r>
              <a:endPar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9" name="Straight Arrow Connector 8">
              <a:extLst>
                <a:ext uri="{FF2B5EF4-FFF2-40B4-BE49-F238E27FC236}">
                  <a16:creationId xmlns:a16="http://schemas.microsoft.com/office/drawing/2014/main" id="{1FB85032-473F-2D44-E387-1B318F6C723F}"/>
                </a:ext>
              </a:extLst>
            </p:cNvPr>
            <p:cNvCxnSpPr>
              <a:cxnSpLocks/>
              <a:stCxn id="8" idx="0"/>
            </p:cNvCxnSpPr>
            <p:nvPr/>
          </p:nvCxnSpPr>
          <p:spPr>
            <a:xfrm flipV="1">
              <a:off x="4159570" y="4990916"/>
              <a:ext cx="1846826" cy="535111"/>
            </a:xfrm>
            <a:prstGeom prst="straightConnector1">
              <a:avLst/>
            </a:prstGeom>
            <a:noFill/>
            <a:ln w="31750" cap="rnd" cmpd="sng" algn="ctr">
              <a:solidFill>
                <a:srgbClr val="7030A0"/>
              </a:solidFill>
              <a:prstDash val="solid"/>
              <a:headEnd type="none" w="med" len="med"/>
              <a:tailEnd type="oval" w="med" len="med"/>
            </a:ln>
            <a:effectLst/>
          </p:spPr>
        </p:cxnSp>
        <p:sp>
          <p:nvSpPr>
            <p:cNvPr id="37" name="Rectangle 36">
              <a:extLst>
                <a:ext uri="{FF2B5EF4-FFF2-40B4-BE49-F238E27FC236}">
                  <a16:creationId xmlns:a16="http://schemas.microsoft.com/office/drawing/2014/main" id="{06E56192-0644-9556-B8B7-13623A363221}"/>
                </a:ext>
              </a:extLst>
            </p:cNvPr>
            <p:cNvSpPr/>
            <p:nvPr/>
          </p:nvSpPr>
          <p:spPr>
            <a:xfrm>
              <a:off x="8860755" y="3344569"/>
              <a:ext cx="487492" cy="1456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119CFC4C-21AE-952D-5C08-BAA61EE2779C}"/>
                </a:ext>
              </a:extLst>
            </p:cNvPr>
            <p:cNvSpPr/>
            <p:nvPr/>
          </p:nvSpPr>
          <p:spPr>
            <a:xfrm>
              <a:off x="7206180" y="2518595"/>
              <a:ext cx="141363" cy="99060"/>
            </a:xfrm>
            <a:prstGeom prst="rect">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82880" tIns="45720" rIns="18288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21AFA5F3-533E-7B47-80DD-9214118A95FF}"/>
                </a:ext>
              </a:extLst>
            </p:cNvPr>
            <p:cNvSpPr/>
            <p:nvPr/>
          </p:nvSpPr>
          <p:spPr>
            <a:xfrm>
              <a:off x="8708355" y="3192170"/>
              <a:ext cx="513432" cy="1456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 Box 6">
              <a:extLst>
                <a:ext uri="{FF2B5EF4-FFF2-40B4-BE49-F238E27FC236}">
                  <a16:creationId xmlns:a16="http://schemas.microsoft.com/office/drawing/2014/main" id="{BCFE7599-8B8E-81C3-0470-BFFBA88F5B9E}"/>
                </a:ext>
              </a:extLst>
            </p:cNvPr>
            <p:cNvSpPr txBox="1">
              <a:spLocks noChangeArrowheads="1"/>
            </p:cNvSpPr>
            <p:nvPr/>
          </p:nvSpPr>
          <p:spPr bwMode="auto">
            <a:xfrm>
              <a:off x="9036503" y="2951897"/>
              <a:ext cx="2709299" cy="1141269"/>
            </a:xfrm>
            <a:prstGeom prst="rect">
              <a:avLst/>
            </a:prstGeom>
            <a:solidFill>
              <a:schemeClr val="bg1"/>
            </a:solidFill>
            <a:ln w="19050">
              <a:solidFill>
                <a:srgbClr val="00B0F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Early Detection and Risk of Head and Neck C</a:t>
              </a:r>
              <a:r>
                <a:rPr kumimoji="0" lang="en-US" altLang="en-US" sz="1400" b="1"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ancer</a:t>
              </a:r>
              <a:r>
                <a:rPr kumimoji="0" lang="en-US" altLang="en-US" sz="14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through Immune B</a:t>
              </a:r>
              <a:r>
                <a:rPr kumimoji="0" lang="en-US" altLang="en-US" sz="1400" b="1"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ased</a:t>
              </a:r>
              <a:r>
                <a:rPr kumimoji="0" lang="en-US" altLang="en-US" sz="14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S</a:t>
              </a:r>
              <a:r>
                <a:rPr kumimoji="0" lang="en-US" altLang="en-US" sz="1400" b="1"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patial</a:t>
              </a:r>
              <a:r>
                <a:rPr kumimoji="0" lang="en-US" altLang="en-US" sz="14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Omics</a:t>
              </a:r>
              <a:endPar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Sara Pai (Yale)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endParaRPr kumimoji="0" lang="en-US" altLang="en-US" sz="14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cxnSp>
          <p:nvCxnSpPr>
            <p:cNvPr id="13" name="Straight Arrow Connector 12">
              <a:extLst>
                <a:ext uri="{FF2B5EF4-FFF2-40B4-BE49-F238E27FC236}">
                  <a16:creationId xmlns:a16="http://schemas.microsoft.com/office/drawing/2014/main" id="{853139FE-D1CA-6391-B9AB-DF53CBEC3F0D}"/>
                </a:ext>
              </a:extLst>
            </p:cNvPr>
            <p:cNvCxnSpPr>
              <a:cxnSpLocks/>
            </p:cNvCxnSpPr>
            <p:nvPr/>
          </p:nvCxnSpPr>
          <p:spPr>
            <a:xfrm flipV="1">
              <a:off x="2592162" y="3411109"/>
              <a:ext cx="224809" cy="59041"/>
            </a:xfrm>
            <a:prstGeom prst="straightConnector1">
              <a:avLst/>
            </a:prstGeom>
            <a:noFill/>
            <a:ln w="31750" cap="rnd" cmpd="sng" algn="ctr">
              <a:solidFill>
                <a:srgbClr val="D99694"/>
              </a:solidFill>
              <a:prstDash val="solid"/>
              <a:headEnd type="none" w="med" len="med"/>
              <a:tailEnd type="oval" w="med" len="med"/>
            </a:ln>
            <a:effectLst/>
          </p:spPr>
        </p:cxnSp>
        <p:cxnSp>
          <p:nvCxnSpPr>
            <p:cNvPr id="11" name="Straight Arrow Connector 10">
              <a:extLst>
                <a:ext uri="{FF2B5EF4-FFF2-40B4-BE49-F238E27FC236}">
                  <a16:creationId xmlns:a16="http://schemas.microsoft.com/office/drawing/2014/main" id="{E85C0602-C370-362C-DD33-B68DCA22F6CC}"/>
                </a:ext>
              </a:extLst>
            </p:cNvPr>
            <p:cNvCxnSpPr>
              <a:cxnSpLocks/>
              <a:stCxn id="10" idx="1"/>
            </p:cNvCxnSpPr>
            <p:nvPr/>
          </p:nvCxnSpPr>
          <p:spPr>
            <a:xfrm flipH="1" flipV="1">
              <a:off x="8696825" y="2677600"/>
              <a:ext cx="339678" cy="844932"/>
            </a:xfrm>
            <a:prstGeom prst="straightConnector1">
              <a:avLst/>
            </a:prstGeom>
            <a:noFill/>
            <a:ln w="31750" cap="rnd" cmpd="sng" algn="ctr">
              <a:solidFill>
                <a:srgbClr val="00B0F0"/>
              </a:solidFill>
              <a:prstDash val="solid"/>
              <a:headEnd type="none" w="med" len="med"/>
              <a:tailEnd type="oval" w="med" len="med"/>
            </a:ln>
            <a:effectLst/>
          </p:spPr>
        </p:cxnSp>
      </p:grpSp>
      <p:pic>
        <p:nvPicPr>
          <p:cNvPr id="19" name="Picture 18">
            <a:extLst>
              <a:ext uri="{FF2B5EF4-FFF2-40B4-BE49-F238E27FC236}">
                <a16:creationId xmlns:a16="http://schemas.microsoft.com/office/drawing/2014/main" id="{6E203195-3ECD-A779-6543-7B21923EA57C}"/>
              </a:ext>
            </a:extLst>
          </p:cNvPr>
          <p:cNvPicPr>
            <a:picLocks noChangeAspect="1"/>
          </p:cNvPicPr>
          <p:nvPr/>
        </p:nvPicPr>
        <p:blipFill>
          <a:blip r:embed="rId4"/>
          <a:stretch>
            <a:fillRect/>
          </a:stretch>
        </p:blipFill>
        <p:spPr>
          <a:xfrm>
            <a:off x="10903555" y="209538"/>
            <a:ext cx="1218618" cy="2113540"/>
          </a:xfrm>
          <a:prstGeom prst="rect">
            <a:avLst/>
          </a:prstGeom>
        </p:spPr>
      </p:pic>
      <p:sp>
        <p:nvSpPr>
          <p:cNvPr id="25" name="TextBox 24">
            <a:extLst>
              <a:ext uri="{FF2B5EF4-FFF2-40B4-BE49-F238E27FC236}">
                <a16:creationId xmlns:a16="http://schemas.microsoft.com/office/drawing/2014/main" id="{7194DB5E-C147-E743-D1CC-391D87F22B66}"/>
              </a:ext>
            </a:extLst>
          </p:cNvPr>
          <p:cNvSpPr txBox="1"/>
          <p:nvPr/>
        </p:nvSpPr>
        <p:spPr>
          <a:xfrm>
            <a:off x="69827" y="285511"/>
            <a:ext cx="10856576" cy="430887"/>
          </a:xfrm>
          <a:prstGeom prst="rect">
            <a:avLst/>
          </a:prstGeom>
          <a:noFill/>
        </p:spPr>
        <p:txBody>
          <a:bodyPr wrap="square">
            <a:spAutoFit/>
          </a:bodyPr>
          <a:lstStyle/>
          <a:p>
            <a:r>
              <a:rPr lang="en-US" sz="2200" b="1" dirty="0">
                <a:latin typeface="Arial" panose="020B0604020202020204" pitchFamily="34" charset="0"/>
                <a:cs typeface="Arial" panose="020B0604020202020204" pitchFamily="34" charset="0"/>
              </a:rPr>
              <a:t>ADVANCING  HEAD &amp; NECK CANCER EARLY DETECTION RESEARCH (AHEAD)</a:t>
            </a:r>
          </a:p>
        </p:txBody>
      </p:sp>
      <p:pic>
        <p:nvPicPr>
          <p:cNvPr id="26" name="Picture 25">
            <a:extLst>
              <a:ext uri="{FF2B5EF4-FFF2-40B4-BE49-F238E27FC236}">
                <a16:creationId xmlns:a16="http://schemas.microsoft.com/office/drawing/2014/main" id="{4FB17283-5FE0-008D-7AC5-3749206A5100}"/>
              </a:ext>
            </a:extLst>
          </p:cNvPr>
          <p:cNvPicPr>
            <a:picLocks noChangeAspect="1"/>
          </p:cNvPicPr>
          <p:nvPr/>
        </p:nvPicPr>
        <p:blipFill>
          <a:blip r:embed="rId5"/>
          <a:stretch>
            <a:fillRect/>
          </a:stretch>
        </p:blipFill>
        <p:spPr>
          <a:xfrm>
            <a:off x="10856577" y="3083760"/>
            <a:ext cx="481829" cy="637258"/>
          </a:xfrm>
          <a:prstGeom prst="rect">
            <a:avLst/>
          </a:prstGeom>
        </p:spPr>
      </p:pic>
      <p:pic>
        <p:nvPicPr>
          <p:cNvPr id="27" name="Picture 4" descr="Fatemeh Momen Heravi, DDS, MPH, PhD">
            <a:extLst>
              <a:ext uri="{FF2B5EF4-FFF2-40B4-BE49-F238E27FC236}">
                <a16:creationId xmlns:a16="http://schemas.microsoft.com/office/drawing/2014/main" id="{924C71FB-4B32-6F81-F27C-22A3FCF1C2B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30644" y="3165422"/>
            <a:ext cx="543554" cy="623276"/>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8" descr="J. Silvio Gutkind | Program in Materials Science and Engineering">
            <a:extLst>
              <a:ext uri="{FF2B5EF4-FFF2-40B4-BE49-F238E27FC236}">
                <a16:creationId xmlns:a16="http://schemas.microsoft.com/office/drawing/2014/main" id="{DAF54693-96F5-6663-5C0A-8D44CF0BC36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5750" y="5261608"/>
            <a:ext cx="487013" cy="650187"/>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10" descr="Ludmil Alexandrov | Jacobs School of Engineering">
            <a:extLst>
              <a:ext uri="{FF2B5EF4-FFF2-40B4-BE49-F238E27FC236}">
                <a16:creationId xmlns:a16="http://schemas.microsoft.com/office/drawing/2014/main" id="{F9FE214C-FED7-FCE2-7365-954CCE16D6C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32974" y="5262973"/>
            <a:ext cx="516318" cy="64745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Scott M. Lippman, MD">
            <a:extLst>
              <a:ext uri="{FF2B5EF4-FFF2-40B4-BE49-F238E27FC236}">
                <a16:creationId xmlns:a16="http://schemas.microsoft.com/office/drawing/2014/main" id="{FF391CCC-E4D1-F257-3AEC-5602B893189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79962" y="5271568"/>
            <a:ext cx="647459" cy="64745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Yu L Lei | MD Anderson Cancer Center">
            <a:extLst>
              <a:ext uri="{FF2B5EF4-FFF2-40B4-BE49-F238E27FC236}">
                <a16:creationId xmlns:a16="http://schemas.microsoft.com/office/drawing/2014/main" id="{F8FE9DC7-00FB-DBF2-0D00-EF79B168DEAA}"/>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5007" t="9754" r="16475" b="34949"/>
          <a:stretch/>
        </p:blipFill>
        <p:spPr bwMode="auto">
          <a:xfrm>
            <a:off x="4247678" y="6288530"/>
            <a:ext cx="441436" cy="53535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Anna  Giuliano">
            <a:extLst>
              <a:ext uri="{FF2B5EF4-FFF2-40B4-BE49-F238E27FC236}">
                <a16:creationId xmlns:a16="http://schemas.microsoft.com/office/drawing/2014/main" id="{BF79908E-FD5D-187A-A286-AA1EAD415FC9}"/>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a:stretch>
            <a:fillRect/>
          </a:stretch>
        </p:blipFill>
        <p:spPr bwMode="auto">
          <a:xfrm>
            <a:off x="11046943" y="5848240"/>
            <a:ext cx="555380" cy="65143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descr="Antonio  Amelio">
            <a:extLst>
              <a:ext uri="{FF2B5EF4-FFF2-40B4-BE49-F238E27FC236}">
                <a16:creationId xmlns:a16="http://schemas.microsoft.com/office/drawing/2014/main" id="{91ECB08D-FDD7-4924-A0D8-BDC0CC1B863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638416" y="5857550"/>
            <a:ext cx="513701" cy="64212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aculty &amp; Research - Lombardi Comprehensive Cancer Center">
            <a:extLst>
              <a:ext uri="{FF2B5EF4-FFF2-40B4-BE49-F238E27FC236}">
                <a16:creationId xmlns:a16="http://schemas.microsoft.com/office/drawing/2014/main" id="{B9CAA892-E329-CC01-641D-637E96787AC8}"/>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23525" t="7944" r="21574" b="26307"/>
          <a:stretch/>
        </p:blipFill>
        <p:spPr bwMode="auto">
          <a:xfrm>
            <a:off x="11229122" y="4514282"/>
            <a:ext cx="609936" cy="68748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ua li washington university from radonc.wustl.edu">
            <a:extLst>
              <a:ext uri="{FF2B5EF4-FFF2-40B4-BE49-F238E27FC236}">
                <a16:creationId xmlns:a16="http://schemas.microsoft.com/office/drawing/2014/main" id="{113AA06F-E5B4-0630-5D98-DBC351536109}"/>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881766" y="6150794"/>
            <a:ext cx="707206" cy="70720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Photo of Wang, Xiaowei">
            <a:extLst>
              <a:ext uri="{FF2B5EF4-FFF2-40B4-BE49-F238E27FC236}">
                <a16:creationId xmlns:a16="http://schemas.microsoft.com/office/drawing/2014/main" id="{09FEA903-91D6-63C8-692E-6C73C29CB1A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596161" y="6150794"/>
            <a:ext cx="645889" cy="740509"/>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thomas wang university of michigan from medicine.umich.edu">
            <a:extLst>
              <a:ext uri="{FF2B5EF4-FFF2-40B4-BE49-F238E27FC236}">
                <a16:creationId xmlns:a16="http://schemas.microsoft.com/office/drawing/2014/main" id="{0A250AB4-AD96-DBD9-67BA-1F6DC96F41FB}"/>
              </a:ext>
            </a:extLst>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l="22427" r="12186" b="12077"/>
          <a:stretch/>
        </p:blipFill>
        <p:spPr bwMode="auto">
          <a:xfrm>
            <a:off x="5066861" y="6288530"/>
            <a:ext cx="389115" cy="523223"/>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steven chinn md from aigil.radiology.wisc.edu">
            <a:extLst>
              <a:ext uri="{FF2B5EF4-FFF2-40B4-BE49-F238E27FC236}">
                <a16:creationId xmlns:a16="http://schemas.microsoft.com/office/drawing/2014/main" id="{17447B9D-FEF6-325C-2FBD-AF4B470FA1FA}"/>
              </a:ext>
            </a:extLst>
          </p:cNvPr>
          <p:cNvPicPr>
            <a:picLocks noChangeAspect="1" noChangeArrowheads="1"/>
          </p:cNvPicPr>
          <p:nvPr/>
        </p:nvPicPr>
        <p:blipFill rotWithShape="1">
          <a:blip r:embed="rId17">
            <a:extLst>
              <a:ext uri="{28A0092B-C50C-407E-A947-70E740481C1C}">
                <a14:useLocalDpi xmlns:a14="http://schemas.microsoft.com/office/drawing/2010/main" val="0"/>
              </a:ext>
            </a:extLst>
          </a:blip>
          <a:srcRect l="20036" r="18462" b="10376"/>
          <a:stretch/>
        </p:blipFill>
        <p:spPr bwMode="auto">
          <a:xfrm>
            <a:off x="4689114" y="6300659"/>
            <a:ext cx="359050" cy="523223"/>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Karen S. Anderson, M.D., Ph.D. - Doctors and Medical Staff ...">
            <a:extLst>
              <a:ext uri="{FF2B5EF4-FFF2-40B4-BE49-F238E27FC236}">
                <a16:creationId xmlns:a16="http://schemas.microsoft.com/office/drawing/2014/main" id="{8389305A-2B56-42EB-F401-443C8316F2F3}"/>
              </a:ext>
            </a:extLst>
          </p:cNvPr>
          <p:cNvPicPr>
            <a:picLocks noChangeAspect="1" noChangeArrowheads="1"/>
          </p:cNvPicPr>
          <p:nvPr/>
        </p:nvPicPr>
        <p:blipFill rotWithShape="1">
          <a:blip r:embed="rId18">
            <a:extLst>
              <a:ext uri="{28A0092B-C50C-407E-A947-70E740481C1C}">
                <a14:useLocalDpi xmlns:a14="http://schemas.microsoft.com/office/drawing/2010/main" val="0"/>
              </a:ext>
            </a:extLst>
          </a:blip>
          <a:srcRect l="17230" r="17877" b="19417"/>
          <a:stretch/>
        </p:blipFill>
        <p:spPr bwMode="auto">
          <a:xfrm>
            <a:off x="1663315" y="1928483"/>
            <a:ext cx="578918" cy="683132"/>
          </a:xfrm>
          <a:prstGeom prst="rect">
            <a:avLst/>
          </a:prstGeom>
          <a:noFill/>
          <a:extLst>
            <a:ext uri="{909E8E84-426E-40DD-AFC4-6F175D3DCCD1}">
              <a14:hiddenFill xmlns:a14="http://schemas.microsoft.com/office/drawing/2010/main">
                <a:solidFill>
                  <a:srgbClr val="FFFFFF"/>
                </a:solidFill>
              </a14:hiddenFill>
            </a:ext>
          </a:extLst>
        </p:spPr>
      </p:pic>
      <p:cxnSp>
        <p:nvCxnSpPr>
          <p:cNvPr id="39" name="Straight Arrow Connector 38">
            <a:extLst>
              <a:ext uri="{FF2B5EF4-FFF2-40B4-BE49-F238E27FC236}">
                <a16:creationId xmlns:a16="http://schemas.microsoft.com/office/drawing/2014/main" id="{7EFA3689-6EFE-9DAB-99A0-3F594E5C914B}"/>
              </a:ext>
            </a:extLst>
          </p:cNvPr>
          <p:cNvCxnSpPr>
            <a:cxnSpLocks/>
          </p:cNvCxnSpPr>
          <p:nvPr/>
        </p:nvCxnSpPr>
        <p:spPr>
          <a:xfrm>
            <a:off x="2557391" y="1615380"/>
            <a:ext cx="1402465" cy="2169106"/>
          </a:xfrm>
          <a:prstGeom prst="straightConnector1">
            <a:avLst/>
          </a:prstGeom>
          <a:noFill/>
          <a:ln w="31750" cap="rnd" cmpd="sng" algn="ctr">
            <a:solidFill>
              <a:schemeClr val="tx1"/>
            </a:solidFill>
            <a:prstDash val="solid"/>
            <a:headEnd type="none" w="med" len="med"/>
            <a:tailEnd type="oval" w="med" len="med"/>
          </a:ln>
          <a:effectLst/>
        </p:spPr>
      </p:cxnSp>
      <p:pic>
        <p:nvPicPr>
          <p:cNvPr id="2062" name="Picture 14" descr="erich sturgis md from lsufoundation.org">
            <a:extLst>
              <a:ext uri="{FF2B5EF4-FFF2-40B4-BE49-F238E27FC236}">
                <a16:creationId xmlns:a16="http://schemas.microsoft.com/office/drawing/2014/main" id="{77BFAED3-41A6-DCF0-5051-A48C22BCEDA1}"/>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280995" y="1927433"/>
            <a:ext cx="690022" cy="690022"/>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Ann Eshenaur Spolarich, RDH, PhD -">
            <a:extLst>
              <a:ext uri="{FF2B5EF4-FFF2-40B4-BE49-F238E27FC236}">
                <a16:creationId xmlns:a16="http://schemas.microsoft.com/office/drawing/2014/main" id="{1A092BE6-7F2D-B3AB-FDFD-10DB6A96F9CD}"/>
              </a:ext>
            </a:extLst>
          </p:cNvPr>
          <p:cNvPicPr>
            <a:picLocks noChangeAspect="1" noChangeArrowheads="1"/>
          </p:cNvPicPr>
          <p:nvPr/>
        </p:nvPicPr>
        <p:blipFill rotWithShape="1">
          <a:blip r:embed="rId20">
            <a:extLst>
              <a:ext uri="{28A0092B-C50C-407E-A947-70E740481C1C}">
                <a14:useLocalDpi xmlns:a14="http://schemas.microsoft.com/office/drawing/2010/main" val="0"/>
              </a:ext>
            </a:extLst>
          </a:blip>
          <a:srcRect r="24177" b="28867"/>
          <a:stretch/>
        </p:blipFill>
        <p:spPr bwMode="auto">
          <a:xfrm>
            <a:off x="3033692" y="1925167"/>
            <a:ext cx="542818" cy="672208"/>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43">
            <a:extLst>
              <a:ext uri="{FF2B5EF4-FFF2-40B4-BE49-F238E27FC236}">
                <a16:creationId xmlns:a16="http://schemas.microsoft.com/office/drawing/2014/main" id="{4A0B4795-D3A4-2DAF-5AF9-9F96D8B98840}"/>
              </a:ext>
            </a:extLst>
          </p:cNvPr>
          <p:cNvSpPr/>
          <p:nvPr/>
        </p:nvSpPr>
        <p:spPr>
          <a:xfrm>
            <a:off x="5675558" y="4175939"/>
            <a:ext cx="138834" cy="88387"/>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95F275F-CF6B-85B3-249D-1B3BFBD1DFC3}"/>
              </a:ext>
            </a:extLst>
          </p:cNvPr>
          <p:cNvSpPr txBox="1"/>
          <p:nvPr/>
        </p:nvSpPr>
        <p:spPr>
          <a:xfrm>
            <a:off x="4337204" y="669194"/>
            <a:ext cx="3168217" cy="461665"/>
          </a:xfrm>
          <a:prstGeom prst="rect">
            <a:avLst/>
          </a:prstGeom>
          <a:noFill/>
        </p:spPr>
        <p:txBody>
          <a:bodyPr wrap="square" rtlCol="0">
            <a:spAutoFit/>
          </a:bodyPr>
          <a:lstStyle/>
          <a:p>
            <a:r>
              <a:rPr lang="en-US" sz="2400" dirty="0"/>
              <a:t>16 PIs; 11 Institutions</a:t>
            </a:r>
          </a:p>
        </p:txBody>
      </p:sp>
    </p:spTree>
    <p:extLst>
      <p:ext uri="{BB962C8B-B14F-4D97-AF65-F5344CB8AC3E}">
        <p14:creationId xmlns:p14="http://schemas.microsoft.com/office/powerpoint/2010/main" val="4132049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BFD65-0417-C1DC-C6CC-AD2123D9C77F}"/>
              </a:ext>
            </a:extLst>
          </p:cNvPr>
          <p:cNvSpPr>
            <a:spLocks noGrp="1"/>
          </p:cNvSpPr>
          <p:nvPr>
            <p:ph type="title"/>
          </p:nvPr>
        </p:nvSpPr>
        <p:spPr>
          <a:xfrm>
            <a:off x="94592" y="222055"/>
            <a:ext cx="11693081" cy="1325563"/>
          </a:xfrm>
        </p:spPr>
        <p:txBody>
          <a:bodyPr>
            <a:noAutofit/>
          </a:bodyPr>
          <a:lstStyle/>
          <a:p>
            <a:pPr algn="ctr"/>
            <a:r>
              <a:rPr lang="en-US" sz="3200" b="1" dirty="0">
                <a:solidFill>
                  <a:srgbClr val="BC0E3D"/>
                </a:solidFill>
              </a:rPr>
              <a:t>Oral Cavity &amp; Pharynx Cancers Are Increasing </a:t>
            </a:r>
            <a:br>
              <a:rPr lang="en-US" sz="3200" b="1" dirty="0">
                <a:solidFill>
                  <a:srgbClr val="BC0E3D"/>
                </a:solidFill>
              </a:rPr>
            </a:br>
            <a:r>
              <a:rPr lang="en-US" sz="3200" b="1" dirty="0">
                <a:solidFill>
                  <a:srgbClr val="BC0E3D"/>
                </a:solidFill>
              </a:rPr>
              <a:t>in Incidence Among Both Male and Female</a:t>
            </a:r>
            <a:r>
              <a:rPr lang="en-US" sz="3200" dirty="0">
                <a:solidFill>
                  <a:srgbClr val="FF0000"/>
                </a:solidFill>
              </a:rPr>
              <a:t> </a:t>
            </a:r>
          </a:p>
        </p:txBody>
      </p:sp>
      <p:pic>
        <p:nvPicPr>
          <p:cNvPr id="4" name="Content Placeholder 3">
            <a:extLst>
              <a:ext uri="{FF2B5EF4-FFF2-40B4-BE49-F238E27FC236}">
                <a16:creationId xmlns:a16="http://schemas.microsoft.com/office/drawing/2014/main" id="{70C83759-D985-CC60-6A7D-0D83712B72D5}"/>
              </a:ext>
            </a:extLst>
          </p:cNvPr>
          <p:cNvPicPr>
            <a:picLocks noGrp="1" noChangeAspect="1"/>
          </p:cNvPicPr>
          <p:nvPr>
            <p:ph idx="1"/>
          </p:nvPr>
        </p:nvPicPr>
        <p:blipFill>
          <a:blip r:embed="rId2"/>
          <a:stretch>
            <a:fillRect/>
          </a:stretch>
        </p:blipFill>
        <p:spPr>
          <a:xfrm>
            <a:off x="1853682" y="1434131"/>
            <a:ext cx="7654201" cy="5075197"/>
          </a:xfrm>
          <a:prstGeom prst="rect">
            <a:avLst/>
          </a:prstGeom>
        </p:spPr>
      </p:pic>
      <p:sp>
        <p:nvSpPr>
          <p:cNvPr id="5" name="Rectangle 4">
            <a:extLst>
              <a:ext uri="{FF2B5EF4-FFF2-40B4-BE49-F238E27FC236}">
                <a16:creationId xmlns:a16="http://schemas.microsoft.com/office/drawing/2014/main" id="{C4444832-4A68-3DCB-F688-4A41117EC562}"/>
              </a:ext>
            </a:extLst>
          </p:cNvPr>
          <p:cNvSpPr/>
          <p:nvPr/>
        </p:nvSpPr>
        <p:spPr>
          <a:xfrm>
            <a:off x="3137874" y="2506873"/>
            <a:ext cx="2285464" cy="16275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4A02EAE8-5885-13D4-84E3-9E731D93F7E5}"/>
              </a:ext>
            </a:extLst>
          </p:cNvPr>
          <p:cNvSpPr/>
          <p:nvPr/>
        </p:nvSpPr>
        <p:spPr>
          <a:xfrm>
            <a:off x="7019945" y="3525363"/>
            <a:ext cx="2134565" cy="20580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FF5B1B29-E49A-8A3A-167B-2242F1C7FF5C}"/>
              </a:ext>
            </a:extLst>
          </p:cNvPr>
          <p:cNvSpPr txBox="1"/>
          <p:nvPr/>
        </p:nvSpPr>
        <p:spPr>
          <a:xfrm>
            <a:off x="9507883" y="3864235"/>
            <a:ext cx="2279791" cy="923330"/>
          </a:xfrm>
          <a:prstGeom prst="rect">
            <a:avLst/>
          </a:prstGeom>
          <a:noFill/>
        </p:spPr>
        <p:txBody>
          <a:bodyPr wrap="square" rtlCol="0">
            <a:spAutoFit/>
          </a:bodyPr>
          <a:lstStyle/>
          <a:p>
            <a:r>
              <a:rPr lang="en-US" dirty="0"/>
              <a:t>2025 Annual Report to the Nation on the Status of Cancer</a:t>
            </a:r>
          </a:p>
        </p:txBody>
      </p:sp>
    </p:spTree>
    <p:extLst>
      <p:ext uri="{BB962C8B-B14F-4D97-AF65-F5344CB8AC3E}">
        <p14:creationId xmlns:p14="http://schemas.microsoft.com/office/powerpoint/2010/main" val="619593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34D8D-D6CA-88C4-497E-C150FE33C1DF}"/>
              </a:ext>
            </a:extLst>
          </p:cNvPr>
          <p:cNvSpPr>
            <a:spLocks noGrp="1"/>
          </p:cNvSpPr>
          <p:nvPr>
            <p:ph type="title"/>
          </p:nvPr>
        </p:nvSpPr>
        <p:spPr>
          <a:xfrm>
            <a:off x="59909" y="628417"/>
            <a:ext cx="10887456" cy="423193"/>
          </a:xfrm>
        </p:spPr>
        <p:txBody>
          <a:bodyPr/>
          <a:lstStyle/>
          <a:p>
            <a:r>
              <a:rPr lang="en-US" b="1" dirty="0">
                <a:latin typeface="Calibri" panose="020F0502020204030204" pitchFamily="34" charset="0"/>
                <a:ea typeface="Calibri" panose="020F0502020204030204" pitchFamily="34" charset="0"/>
                <a:cs typeface="Calibri" panose="020F0502020204030204" pitchFamily="34" charset="0"/>
              </a:rPr>
              <a:t>Fiscal Year 2026 Appropriations – House Report Highlights</a:t>
            </a:r>
            <a:br>
              <a:rPr lang="en-US" b="1" dirty="0">
                <a:latin typeface="Calibri" panose="020F0502020204030204" pitchFamily="34" charset="0"/>
                <a:ea typeface="Calibri" panose="020F0502020204030204" pitchFamily="34" charset="0"/>
                <a:cs typeface="Calibri" panose="020F0502020204030204" pitchFamily="34" charset="0"/>
              </a:rPr>
            </a:br>
            <a:endParaRPr lang="en-US" b="1"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8ED5DECB-E3E7-BD31-6E79-D78F5327EDE7}"/>
              </a:ext>
            </a:extLst>
          </p:cNvPr>
          <p:cNvPicPr>
            <a:picLocks noChangeAspect="1"/>
          </p:cNvPicPr>
          <p:nvPr/>
        </p:nvPicPr>
        <p:blipFill>
          <a:blip r:embed="rId2"/>
          <a:stretch>
            <a:fillRect/>
          </a:stretch>
        </p:blipFill>
        <p:spPr>
          <a:xfrm>
            <a:off x="0" y="690544"/>
            <a:ext cx="12132091" cy="2822693"/>
          </a:xfrm>
          <a:prstGeom prst="rect">
            <a:avLst/>
          </a:prstGeom>
        </p:spPr>
      </p:pic>
      <p:sp>
        <p:nvSpPr>
          <p:cNvPr id="15" name="TextBox 14">
            <a:extLst>
              <a:ext uri="{FF2B5EF4-FFF2-40B4-BE49-F238E27FC236}">
                <a16:creationId xmlns:a16="http://schemas.microsoft.com/office/drawing/2014/main" id="{22A5A412-957B-1B66-C48F-6505D9985FB7}"/>
              </a:ext>
            </a:extLst>
          </p:cNvPr>
          <p:cNvSpPr txBox="1"/>
          <p:nvPr/>
        </p:nvSpPr>
        <p:spPr>
          <a:xfrm>
            <a:off x="0" y="3036868"/>
            <a:ext cx="10357597"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23E57"/>
                </a:solidFill>
                <a:effectLst/>
                <a:uLnTx/>
                <a:uFillTx/>
                <a:latin typeface="Calibri" panose="020F0502020204030204" pitchFamily="34" charset="0"/>
                <a:ea typeface="Calibri" panose="020F0502020204030204" pitchFamily="34" charset="0"/>
                <a:cs typeface="Calibri" panose="020F0502020204030204" pitchFamily="34" charset="0"/>
              </a:rPr>
              <a:t>Fiscal Year 2026 Appropriations – Senate Report Highlights</a:t>
            </a: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17" name="Picture 16">
            <a:extLst>
              <a:ext uri="{FF2B5EF4-FFF2-40B4-BE49-F238E27FC236}">
                <a16:creationId xmlns:a16="http://schemas.microsoft.com/office/drawing/2014/main" id="{DE46CF2C-CC70-FFB7-E278-53566FD95743}"/>
              </a:ext>
            </a:extLst>
          </p:cNvPr>
          <p:cNvPicPr>
            <a:picLocks noChangeAspect="1"/>
          </p:cNvPicPr>
          <p:nvPr/>
        </p:nvPicPr>
        <p:blipFill>
          <a:blip r:embed="rId3"/>
          <a:stretch>
            <a:fillRect/>
          </a:stretch>
        </p:blipFill>
        <p:spPr>
          <a:xfrm>
            <a:off x="195088" y="3716631"/>
            <a:ext cx="11741914" cy="4285859"/>
          </a:xfrm>
          <a:prstGeom prst="rect">
            <a:avLst/>
          </a:prstGeom>
        </p:spPr>
      </p:pic>
    </p:spTree>
    <p:extLst>
      <p:ext uri="{BB962C8B-B14F-4D97-AF65-F5344CB8AC3E}">
        <p14:creationId xmlns:p14="http://schemas.microsoft.com/office/powerpoint/2010/main" val="44103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751A8348-55EE-4148-68AA-A4340E13EB6F}"/>
              </a:ext>
            </a:extLst>
          </p:cNvPr>
          <p:cNvGraphicFramePr>
            <a:graphicFrameLocks noGrp="1"/>
          </p:cNvGraphicFramePr>
          <p:nvPr>
            <p:extLst>
              <p:ext uri="{D42A27DB-BD31-4B8C-83A1-F6EECF244321}">
                <p14:modId xmlns:p14="http://schemas.microsoft.com/office/powerpoint/2010/main" val="571199863"/>
              </p:ext>
            </p:extLst>
          </p:nvPr>
        </p:nvGraphicFramePr>
        <p:xfrm>
          <a:off x="486934" y="268919"/>
          <a:ext cx="11220652" cy="5971805"/>
        </p:xfrm>
        <a:graphic>
          <a:graphicData uri="http://schemas.openxmlformats.org/drawingml/2006/table">
            <a:tbl>
              <a:tblPr>
                <a:tableStyleId>{5C22544A-7EE6-4342-B048-85BDC9FD1C3A}</a:tableStyleId>
              </a:tblPr>
              <a:tblGrid>
                <a:gridCol w="1290898">
                  <a:extLst>
                    <a:ext uri="{9D8B030D-6E8A-4147-A177-3AD203B41FA5}">
                      <a16:colId xmlns:a16="http://schemas.microsoft.com/office/drawing/2014/main" val="3565528298"/>
                    </a:ext>
                  </a:extLst>
                </a:gridCol>
                <a:gridCol w="2337230">
                  <a:extLst>
                    <a:ext uri="{9D8B030D-6E8A-4147-A177-3AD203B41FA5}">
                      <a16:colId xmlns:a16="http://schemas.microsoft.com/office/drawing/2014/main" val="1440572249"/>
                    </a:ext>
                  </a:extLst>
                </a:gridCol>
                <a:gridCol w="2065497">
                  <a:extLst>
                    <a:ext uri="{9D8B030D-6E8A-4147-A177-3AD203B41FA5}">
                      <a16:colId xmlns:a16="http://schemas.microsoft.com/office/drawing/2014/main" val="2411401360"/>
                    </a:ext>
                  </a:extLst>
                </a:gridCol>
                <a:gridCol w="4202912">
                  <a:extLst>
                    <a:ext uri="{9D8B030D-6E8A-4147-A177-3AD203B41FA5}">
                      <a16:colId xmlns:a16="http://schemas.microsoft.com/office/drawing/2014/main" val="2019972960"/>
                    </a:ext>
                  </a:extLst>
                </a:gridCol>
                <a:gridCol w="1324115">
                  <a:extLst>
                    <a:ext uri="{9D8B030D-6E8A-4147-A177-3AD203B41FA5}">
                      <a16:colId xmlns:a16="http://schemas.microsoft.com/office/drawing/2014/main" val="1406199803"/>
                    </a:ext>
                  </a:extLst>
                </a:gridCol>
              </a:tblGrid>
              <a:tr h="462255">
                <a:tc>
                  <a:txBody>
                    <a:bodyPr/>
                    <a:lstStyle/>
                    <a:p>
                      <a:pPr algn="ctr" fontAlgn="b"/>
                      <a:r>
                        <a:rPr lang="en-US" sz="1100" b="1" u="none" strike="noStrike" dirty="0">
                          <a:solidFill>
                            <a:schemeClr val="tx1"/>
                          </a:solidFill>
                          <a:effectLst/>
                          <a:latin typeface="+mn-lt"/>
                        </a:rPr>
                        <a:t>Project Number</a:t>
                      </a:r>
                    </a:p>
                    <a:p>
                      <a:pPr algn="ctr" fontAlgn="b"/>
                      <a:r>
                        <a:rPr lang="en-US" sz="1100" b="1" i="0" u="none" strike="noStrike" dirty="0">
                          <a:solidFill>
                            <a:schemeClr val="tx1"/>
                          </a:solidFill>
                          <a:effectLst/>
                          <a:latin typeface="+mn-lt"/>
                        </a:rPr>
                        <a:t>Contact PI</a:t>
                      </a: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100" b="1" u="none" strike="noStrike" dirty="0">
                          <a:solidFill>
                            <a:schemeClr val="tx1"/>
                          </a:solidFill>
                          <a:effectLst/>
                          <a:latin typeface="+mn-lt"/>
                        </a:rPr>
                        <a:t>Goal</a:t>
                      </a:r>
                      <a:endParaRPr lang="en-US" sz="1100" b="1" i="0" u="none" strike="noStrike" dirty="0">
                        <a:solidFill>
                          <a:schemeClr val="tx1"/>
                        </a:solidFill>
                        <a:effectLst/>
                        <a:latin typeface="+mn-lt"/>
                      </a:endParaRP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100" b="1" u="none" strike="noStrike" dirty="0">
                          <a:solidFill>
                            <a:schemeClr val="tx1"/>
                          </a:solidFill>
                          <a:effectLst/>
                          <a:latin typeface="+mn-lt"/>
                        </a:rPr>
                        <a:t>Cohort type</a:t>
                      </a:r>
                    </a:p>
                    <a:p>
                      <a:pPr algn="ctr" fontAlgn="b"/>
                      <a:r>
                        <a:rPr lang="en-US" sz="1100" b="1" i="0" u="none" strike="noStrike" dirty="0">
                          <a:solidFill>
                            <a:schemeClr val="tx1"/>
                          </a:solidFill>
                          <a:effectLst/>
                          <a:latin typeface="+mn-lt"/>
                        </a:rPr>
                        <a:t>Unique aspects</a:t>
                      </a: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100" b="1" u="none" strike="noStrike" dirty="0">
                          <a:solidFill>
                            <a:schemeClr val="tx1"/>
                          </a:solidFill>
                          <a:effectLst/>
                          <a:latin typeface="+mn-lt"/>
                        </a:rPr>
                        <a:t>Biomarker platform</a:t>
                      </a:r>
                      <a:endParaRPr lang="en-US" sz="1100" b="1" i="0" u="none" strike="noStrike" dirty="0">
                        <a:solidFill>
                          <a:schemeClr val="tx1"/>
                        </a:solidFill>
                        <a:effectLst/>
                        <a:latin typeface="+mn-lt"/>
                      </a:endParaRP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100" b="1" u="none" strike="noStrike" dirty="0">
                          <a:solidFill>
                            <a:schemeClr val="tx1"/>
                          </a:solidFill>
                          <a:effectLst/>
                          <a:latin typeface="+mn-lt"/>
                        </a:rPr>
                        <a:t>Biomarker type</a:t>
                      </a:r>
                      <a:endParaRPr lang="en-US" sz="1100" b="1" i="0" u="none" strike="noStrike" dirty="0">
                        <a:solidFill>
                          <a:schemeClr val="tx1"/>
                        </a:solidFill>
                        <a:effectLst/>
                        <a:latin typeface="+mn-lt"/>
                      </a:endParaRP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81495000"/>
                  </a:ext>
                </a:extLst>
              </a:tr>
              <a:tr h="768808">
                <a:tc>
                  <a:txBody>
                    <a:bodyPr/>
                    <a:lstStyle/>
                    <a:p>
                      <a:pPr algn="ctr" fontAlgn="t"/>
                      <a:r>
                        <a:rPr lang="en-US" sz="1100" u="none" strike="noStrike" dirty="0">
                          <a:solidFill>
                            <a:schemeClr val="tx1"/>
                          </a:solidFill>
                          <a:effectLst/>
                          <a:latin typeface="+mn-lt"/>
                        </a:rPr>
                        <a:t>U01CA290479</a:t>
                      </a:r>
                    </a:p>
                    <a:p>
                      <a:pPr marL="0" marR="0" lvl="0" indent="0" algn="ctr" defTabSz="914400" rtl="0" eaLnBrk="1" fontAlgn="t" latinLnBrk="0" hangingPunct="1">
                        <a:lnSpc>
                          <a:spcPct val="100000"/>
                        </a:lnSpc>
                        <a:spcBef>
                          <a:spcPts val="0"/>
                        </a:spcBef>
                        <a:spcAft>
                          <a:spcPts val="0"/>
                        </a:spcAft>
                        <a:buClrTx/>
                        <a:buSzTx/>
                        <a:buFontTx/>
                        <a:buNone/>
                        <a:tabLst/>
                        <a:defRPr/>
                      </a:pPr>
                      <a:r>
                        <a:rPr lang="en-US" sz="1100" u="none" strike="noStrike" dirty="0">
                          <a:solidFill>
                            <a:schemeClr val="tx1"/>
                          </a:solidFill>
                          <a:effectLst/>
                          <a:latin typeface="+mn-lt"/>
                        </a:rPr>
                        <a:t>Alexandrov, </a:t>
                      </a:r>
                      <a:r>
                        <a:rPr lang="en-US" sz="1100" u="none" strike="noStrike" dirty="0" err="1">
                          <a:solidFill>
                            <a:schemeClr val="tx1"/>
                          </a:solidFill>
                          <a:effectLst/>
                          <a:latin typeface="+mn-lt"/>
                        </a:rPr>
                        <a:t>Ludmil</a:t>
                      </a:r>
                      <a:endParaRPr lang="en-US" sz="1100" b="0" i="0" u="none" strike="noStrike" dirty="0">
                        <a:solidFill>
                          <a:schemeClr val="tx1"/>
                        </a:solidFill>
                        <a:effectLst/>
                        <a:latin typeface="+mn-lt"/>
                      </a:endParaRP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F3FF"/>
                    </a:solidFill>
                  </a:tcPr>
                </a:tc>
                <a:tc>
                  <a:txBody>
                    <a:bodyPr/>
                    <a:lstStyle/>
                    <a:p>
                      <a:pPr algn="ctr" fontAlgn="t"/>
                      <a:r>
                        <a:rPr lang="en-US" sz="1100" u="none" strike="noStrike" dirty="0">
                          <a:solidFill>
                            <a:schemeClr val="tx1"/>
                          </a:solidFill>
                          <a:effectLst/>
                          <a:latin typeface="+mn-lt"/>
                        </a:rPr>
                        <a:t>Identify </a:t>
                      </a:r>
                      <a:r>
                        <a:rPr lang="en-US" sz="1100" dirty="0">
                          <a:solidFill>
                            <a:schemeClr val="tx1"/>
                          </a:solidFill>
                        </a:rPr>
                        <a:t>transition from an </a:t>
                      </a:r>
                    </a:p>
                    <a:p>
                      <a:pPr algn="ctr" fontAlgn="t"/>
                      <a:r>
                        <a:rPr lang="en-US" sz="1100" dirty="0">
                          <a:solidFill>
                            <a:schemeClr val="tx1"/>
                          </a:solidFill>
                        </a:rPr>
                        <a:t>OL into OSCC</a:t>
                      </a:r>
                      <a:endParaRPr lang="en-US" sz="1100" b="0" i="0" u="none" strike="noStrike" dirty="0">
                        <a:solidFill>
                          <a:schemeClr val="tx1"/>
                        </a:solidFill>
                        <a:effectLst/>
                        <a:latin typeface="+mn-lt"/>
                      </a:endParaRP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F3FF"/>
                    </a:solidFill>
                  </a:tcPr>
                </a:tc>
                <a:tc>
                  <a:txBody>
                    <a:bodyPr/>
                    <a:lstStyle/>
                    <a:p>
                      <a:pPr algn="ctr" fontAlgn="t"/>
                      <a:r>
                        <a:rPr lang="en-US" sz="1100" u="none" strike="noStrike" dirty="0">
                          <a:solidFill>
                            <a:schemeClr val="tx1"/>
                          </a:solidFill>
                          <a:effectLst/>
                          <a:latin typeface="+mn-lt"/>
                        </a:rPr>
                        <a:t>  300 OL from two existing and one prospective cohorts </a:t>
                      </a:r>
                      <a:endParaRPr lang="en-US" sz="1100" b="0" i="0" u="none" strike="noStrike" dirty="0">
                        <a:solidFill>
                          <a:schemeClr val="tx1"/>
                        </a:solidFill>
                        <a:effectLst/>
                        <a:latin typeface="+mn-lt"/>
                      </a:endParaRP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F3FF"/>
                    </a:solidFill>
                  </a:tcPr>
                </a:tc>
                <a:tc>
                  <a:txBody>
                    <a:bodyPr/>
                    <a:lstStyle/>
                    <a:p>
                      <a:pPr marL="171450" indent="-171450" algn="l" fontAlgn="t">
                        <a:buFont typeface="Arial" panose="020B0604020202020204" pitchFamily="34" charset="0"/>
                        <a:buChar char="•"/>
                      </a:pPr>
                      <a:r>
                        <a:rPr lang="en-US" sz="1100" u="none" strike="noStrike" dirty="0">
                          <a:solidFill>
                            <a:schemeClr val="tx1"/>
                          </a:solidFill>
                          <a:effectLst/>
                          <a:latin typeface="+mn-lt"/>
                        </a:rPr>
                        <a:t>Deep whole-exome sequencing; total RNA sequencing</a:t>
                      </a:r>
                    </a:p>
                    <a:p>
                      <a:pPr marL="171450" indent="-171450" algn="l" fontAlgn="t">
                        <a:buFont typeface="Arial" panose="020B0604020202020204" pitchFamily="34" charset="0"/>
                        <a:buChar char="•"/>
                      </a:pPr>
                      <a:r>
                        <a:rPr lang="en-US" sz="1100" u="none" strike="noStrike" dirty="0">
                          <a:solidFill>
                            <a:schemeClr val="tx1"/>
                          </a:solidFill>
                          <a:effectLst/>
                          <a:latin typeface="+mn-lt"/>
                        </a:rPr>
                        <a:t>Spatial multiplex immune profiling </a:t>
                      </a:r>
                    </a:p>
                    <a:p>
                      <a:pPr marL="171450" indent="-171450" algn="l" fontAlgn="t">
                        <a:buFont typeface="Arial" panose="020B0604020202020204" pitchFamily="34" charset="0"/>
                        <a:buChar char="•"/>
                      </a:pPr>
                      <a:r>
                        <a:rPr lang="en-US" sz="1100" u="none" strike="noStrike" dirty="0">
                          <a:solidFill>
                            <a:schemeClr val="tx1"/>
                          </a:solidFill>
                          <a:effectLst/>
                          <a:latin typeface="+mn-lt"/>
                        </a:rPr>
                        <a:t>Single cell genome, transcriptome, and immune landscape (mouse model)</a:t>
                      </a:r>
                      <a:endParaRPr lang="en-US" sz="1100" b="0" i="0" u="none" strike="noStrike" dirty="0">
                        <a:solidFill>
                          <a:schemeClr val="tx1"/>
                        </a:solidFill>
                        <a:effectLst/>
                        <a:latin typeface="+mn-lt"/>
                      </a:endParaRP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F3FF"/>
                    </a:solidFill>
                  </a:tcPr>
                </a:tc>
                <a:tc>
                  <a:txBody>
                    <a:bodyPr/>
                    <a:lstStyle/>
                    <a:p>
                      <a:pPr marL="0" indent="0" algn="ctr" fontAlgn="t">
                        <a:buNone/>
                      </a:pPr>
                      <a:r>
                        <a:rPr lang="en-US" sz="1100" b="0" i="0" u="none" strike="noStrike" dirty="0">
                          <a:solidFill>
                            <a:schemeClr val="tx1"/>
                          </a:solidFill>
                          <a:effectLst/>
                          <a:latin typeface="+mn-lt"/>
                        </a:rPr>
                        <a:t>Genomics, Transcriptomics &amp; Immune</a:t>
                      </a: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F3FF"/>
                    </a:solidFill>
                  </a:tcPr>
                </a:tc>
                <a:extLst>
                  <a:ext uri="{0D108BD9-81ED-4DB2-BD59-A6C34878D82A}">
                    <a16:rowId xmlns:a16="http://schemas.microsoft.com/office/drawing/2014/main" val="2732303922"/>
                  </a:ext>
                </a:extLst>
              </a:tr>
              <a:tr h="518269">
                <a:tc>
                  <a:txBody>
                    <a:bodyPr/>
                    <a:lstStyle/>
                    <a:p>
                      <a:pPr algn="ctr" fontAlgn="b"/>
                      <a:r>
                        <a:rPr lang="en-US" sz="1100" u="none" strike="noStrike" dirty="0">
                          <a:solidFill>
                            <a:schemeClr val="tx1"/>
                          </a:solidFill>
                          <a:effectLst/>
                          <a:latin typeface="+mn-lt"/>
                        </a:rPr>
                        <a:t>U01DE033351</a:t>
                      </a:r>
                    </a:p>
                    <a:p>
                      <a:pPr marL="0" marR="0" lvl="0" indent="0" algn="ctr" defTabSz="914400" rtl="0" eaLnBrk="1" fontAlgn="b" latinLnBrk="0" hangingPunct="1">
                        <a:lnSpc>
                          <a:spcPct val="100000"/>
                        </a:lnSpc>
                        <a:spcBef>
                          <a:spcPts val="0"/>
                        </a:spcBef>
                        <a:spcAft>
                          <a:spcPts val="0"/>
                        </a:spcAft>
                        <a:buClrTx/>
                        <a:buSzTx/>
                        <a:buFontTx/>
                        <a:buNone/>
                        <a:tabLst/>
                        <a:defRPr/>
                      </a:pPr>
                      <a:r>
                        <a:rPr lang="en-US" sz="1100" u="none" strike="noStrike" dirty="0" err="1">
                          <a:solidFill>
                            <a:schemeClr val="tx1"/>
                          </a:solidFill>
                          <a:effectLst/>
                          <a:latin typeface="+mn-lt"/>
                        </a:rPr>
                        <a:t>Momen</a:t>
                      </a:r>
                      <a:r>
                        <a:rPr lang="en-US" sz="1100" u="none" strike="noStrike" dirty="0">
                          <a:solidFill>
                            <a:schemeClr val="tx1"/>
                          </a:solidFill>
                          <a:effectLst/>
                          <a:latin typeface="+mn-lt"/>
                        </a:rPr>
                        <a:t> </a:t>
                      </a:r>
                      <a:r>
                        <a:rPr lang="en-US" sz="1100" u="none" strike="noStrike" dirty="0" err="1">
                          <a:solidFill>
                            <a:schemeClr val="tx1"/>
                          </a:solidFill>
                          <a:effectLst/>
                          <a:latin typeface="+mn-lt"/>
                        </a:rPr>
                        <a:t>Heravi</a:t>
                      </a:r>
                      <a:r>
                        <a:rPr lang="en-US" sz="1100" u="none" strike="noStrike" dirty="0">
                          <a:solidFill>
                            <a:schemeClr val="tx1"/>
                          </a:solidFill>
                          <a:effectLst/>
                          <a:latin typeface="+mn-lt"/>
                        </a:rPr>
                        <a:t>, Fatemeh </a:t>
                      </a:r>
                      <a:endParaRPr lang="en-US" sz="1100" b="0" i="0" u="none" strike="noStrike" dirty="0">
                        <a:solidFill>
                          <a:schemeClr val="tx1"/>
                        </a:solidFill>
                        <a:effectLst/>
                        <a:latin typeface="+mn-lt"/>
                      </a:endParaRP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F3FF"/>
                    </a:solidFill>
                  </a:tcPr>
                </a:tc>
                <a:tc>
                  <a:txBody>
                    <a:bodyPr/>
                    <a:lstStyle/>
                    <a:p>
                      <a:pPr algn="ctr" fontAlgn="b"/>
                      <a:r>
                        <a:rPr lang="en-US" sz="1100" dirty="0">
                          <a:solidFill>
                            <a:schemeClr val="tx1"/>
                          </a:solidFill>
                        </a:rPr>
                        <a:t>Identify progressive OL with a high risk of OSCC conversion</a:t>
                      </a:r>
                      <a:r>
                        <a:rPr lang="en-US" sz="1100" u="none" strike="noStrike" dirty="0">
                          <a:solidFill>
                            <a:schemeClr val="tx1"/>
                          </a:solidFill>
                          <a:effectLst/>
                          <a:latin typeface="+mn-lt"/>
                        </a:rPr>
                        <a:t> </a:t>
                      </a:r>
                      <a:endParaRPr lang="en-US" sz="1100" b="0" i="0" u="none" strike="noStrike" dirty="0">
                        <a:solidFill>
                          <a:schemeClr val="tx1"/>
                        </a:solidFill>
                        <a:effectLst/>
                        <a:latin typeface="+mn-lt"/>
                      </a:endParaRP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F3FF"/>
                    </a:solidFill>
                  </a:tcPr>
                </a:tc>
                <a:tc>
                  <a:txBody>
                    <a:bodyPr/>
                    <a:lstStyle/>
                    <a:p>
                      <a:pPr algn="ctr" fontAlgn="b"/>
                      <a:r>
                        <a:rPr lang="en-US" sz="1100" dirty="0">
                          <a:solidFill>
                            <a:schemeClr val="tx1"/>
                          </a:solidFill>
                        </a:rPr>
                        <a:t>820 OL from 3 existing cohorts; high racial and gender diversity</a:t>
                      </a: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F3FF"/>
                    </a:solidFill>
                  </a:tcPr>
                </a:tc>
                <a:tc>
                  <a:txBody>
                    <a:bodyPr/>
                    <a:lstStyle/>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US" sz="1100" dirty="0">
                          <a:solidFill>
                            <a:schemeClr val="tx1"/>
                          </a:solidFill>
                        </a:rPr>
                        <a:t>RNA sequencing and spatial transcriptomics </a:t>
                      </a:r>
                    </a:p>
                    <a:p>
                      <a:pPr marL="171450" indent="-171450" algn="l" fontAlgn="t">
                        <a:buFont typeface="Arial" panose="020B0604020202020204" pitchFamily="34" charset="0"/>
                        <a:buChar char="•"/>
                      </a:pPr>
                      <a:r>
                        <a:rPr lang="en-US" sz="1100" dirty="0">
                          <a:solidFill>
                            <a:schemeClr val="tx1"/>
                          </a:solidFill>
                        </a:rPr>
                        <a:t>Multiplex immune fluorescence</a:t>
                      </a: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F3FF"/>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dirty="0">
                          <a:solidFill>
                            <a:schemeClr val="tx1"/>
                          </a:solidFill>
                          <a:effectLst/>
                          <a:latin typeface="+mn-lt"/>
                        </a:rPr>
                        <a:t>Transcriptomics &amp; Immune</a:t>
                      </a: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F3FF"/>
                    </a:solidFill>
                  </a:tcPr>
                </a:tc>
                <a:extLst>
                  <a:ext uri="{0D108BD9-81ED-4DB2-BD59-A6C34878D82A}">
                    <a16:rowId xmlns:a16="http://schemas.microsoft.com/office/drawing/2014/main" val="819746261"/>
                  </a:ext>
                </a:extLst>
              </a:tr>
              <a:tr h="768808">
                <a:tc>
                  <a:txBody>
                    <a:bodyPr/>
                    <a:lstStyle/>
                    <a:p>
                      <a:pPr algn="ctr" fontAlgn="t"/>
                      <a:r>
                        <a:rPr lang="en-US" sz="1100" u="none" strike="noStrike" dirty="0">
                          <a:solidFill>
                            <a:schemeClr val="tx1"/>
                          </a:solidFill>
                          <a:effectLst/>
                          <a:latin typeface="+mn-lt"/>
                        </a:rPr>
                        <a:t>U01DE033330</a:t>
                      </a:r>
                    </a:p>
                    <a:p>
                      <a:pPr marL="0" marR="0" lvl="0" indent="0" algn="ctr" defTabSz="914400" rtl="0" eaLnBrk="1" fontAlgn="t" latinLnBrk="0" hangingPunct="1">
                        <a:lnSpc>
                          <a:spcPct val="100000"/>
                        </a:lnSpc>
                        <a:spcBef>
                          <a:spcPts val="0"/>
                        </a:spcBef>
                        <a:spcAft>
                          <a:spcPts val="0"/>
                        </a:spcAft>
                        <a:buClrTx/>
                        <a:buSzTx/>
                        <a:buFontTx/>
                        <a:buNone/>
                        <a:tabLst/>
                        <a:defRPr/>
                      </a:pPr>
                      <a:r>
                        <a:rPr lang="en-US" sz="1100" u="none" strike="noStrike" dirty="0">
                          <a:solidFill>
                            <a:schemeClr val="tx1"/>
                          </a:solidFill>
                          <a:effectLst/>
                          <a:latin typeface="+mn-lt"/>
                        </a:rPr>
                        <a:t>Lei, Yu Leo</a:t>
                      </a:r>
                      <a:endParaRPr lang="en-US" sz="1100" b="0" i="0" u="none" strike="noStrike" dirty="0">
                        <a:solidFill>
                          <a:schemeClr val="tx1"/>
                        </a:solidFill>
                        <a:effectLst/>
                        <a:latin typeface="+mn-lt"/>
                      </a:endParaRP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3F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100" dirty="0">
                          <a:solidFill>
                            <a:schemeClr val="tx1"/>
                          </a:solidFill>
                        </a:rPr>
                        <a:t>Discover features to capture high-risk OED at the earliest phase</a:t>
                      </a:r>
                      <a:endParaRPr lang="en-US" sz="1100" b="0" i="0" u="none" strike="noStrike" dirty="0">
                        <a:solidFill>
                          <a:schemeClr val="tx1"/>
                        </a:solidFill>
                        <a:effectLst/>
                        <a:latin typeface="+mn-lt"/>
                      </a:endParaRP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3FB"/>
                    </a:solidFill>
                  </a:tcPr>
                </a:tc>
                <a:tc>
                  <a:txBody>
                    <a:bodyPr/>
                    <a:lstStyle/>
                    <a:p>
                      <a:pPr algn="ctr" fontAlgn="t"/>
                      <a:r>
                        <a:rPr lang="en-US" sz="1100" u="none" strike="noStrike" dirty="0">
                          <a:solidFill>
                            <a:schemeClr val="tx1"/>
                          </a:solidFill>
                          <a:effectLst/>
                          <a:latin typeface="+mn-lt"/>
                        </a:rPr>
                        <a:t>100 OED and HNC from existing cohorts</a:t>
                      </a:r>
                      <a:endParaRPr lang="en-US" sz="1100" b="0" i="0" u="none" strike="noStrike" dirty="0">
                        <a:solidFill>
                          <a:schemeClr val="tx1"/>
                        </a:solidFill>
                        <a:effectLst/>
                        <a:latin typeface="+mn-lt"/>
                      </a:endParaRP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3FB"/>
                    </a:solidFill>
                  </a:tcPr>
                </a:tc>
                <a:tc>
                  <a:txBody>
                    <a:bodyPr/>
                    <a:lstStyle/>
                    <a:p>
                      <a:pPr marL="171450" indent="-171450" algn="l" fontAlgn="t">
                        <a:buFont typeface="Arial" panose="020B0604020202020204" pitchFamily="34" charset="0"/>
                        <a:buChar char="•"/>
                      </a:pPr>
                      <a:r>
                        <a:rPr lang="en-US" sz="1100" dirty="0">
                          <a:solidFill>
                            <a:schemeClr val="tx1"/>
                          </a:solidFill>
                        </a:rPr>
                        <a:t>Immunometabolic markers </a:t>
                      </a:r>
                      <a:r>
                        <a:rPr lang="en-US" sz="1100" u="none" strike="noStrike" dirty="0">
                          <a:solidFill>
                            <a:schemeClr val="tx1"/>
                          </a:solidFill>
                          <a:effectLst/>
                          <a:latin typeface="+mn-lt"/>
                        </a:rPr>
                        <a:t>(genetically engineered mouse models) </a:t>
                      </a:r>
                    </a:p>
                    <a:p>
                      <a:pPr marL="171450" indent="-171450" algn="l" fontAlgn="t">
                        <a:buFont typeface="Arial" panose="020B0604020202020204" pitchFamily="34" charset="0"/>
                        <a:buChar char="•"/>
                      </a:pPr>
                      <a:r>
                        <a:rPr lang="en-US" sz="1100" u="none" strike="noStrike" dirty="0">
                          <a:solidFill>
                            <a:schemeClr val="tx1"/>
                          </a:solidFill>
                          <a:effectLst/>
                          <a:latin typeface="+mn-lt"/>
                        </a:rPr>
                        <a:t>Confocal laser endomicroscopy </a:t>
                      </a:r>
                    </a:p>
                    <a:p>
                      <a:pPr marL="171450" indent="-171450" algn="l" fontAlgn="t">
                        <a:buFont typeface="Arial" panose="020B0604020202020204" pitchFamily="34" charset="0"/>
                        <a:buChar char="•"/>
                      </a:pPr>
                      <a:r>
                        <a:rPr lang="en-US" sz="1100" u="none" strike="noStrike" dirty="0">
                          <a:solidFill>
                            <a:schemeClr val="tx1"/>
                          </a:solidFill>
                          <a:effectLst/>
                          <a:latin typeface="+mn-lt"/>
                        </a:rPr>
                        <a:t>On-slide ancillary studies, multiplexed single-cell FISH</a:t>
                      </a:r>
                      <a:endParaRPr lang="en-US" sz="1100" b="0" i="0" u="none" strike="noStrike" dirty="0">
                        <a:solidFill>
                          <a:schemeClr val="tx1"/>
                        </a:solidFill>
                        <a:effectLst/>
                        <a:latin typeface="+mn-lt"/>
                      </a:endParaRP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3FB"/>
                    </a:solidFill>
                  </a:tcPr>
                </a:tc>
                <a:tc>
                  <a:txBody>
                    <a:bodyPr/>
                    <a:lstStyle/>
                    <a:p>
                      <a:pPr algn="ctr" fontAlgn="t"/>
                      <a:r>
                        <a:rPr lang="en-US" sz="1100" dirty="0">
                          <a:solidFill>
                            <a:schemeClr val="tx1"/>
                          </a:solidFill>
                        </a:rPr>
                        <a:t>Immune &amp; Metabolomics</a:t>
                      </a:r>
                      <a:endParaRPr lang="en-US" sz="1100" b="0" i="0" u="none" strike="noStrike" dirty="0">
                        <a:solidFill>
                          <a:schemeClr val="tx1"/>
                        </a:solidFill>
                        <a:effectLst/>
                        <a:latin typeface="+mn-lt"/>
                      </a:endParaRP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3FB"/>
                    </a:solidFill>
                  </a:tcPr>
                </a:tc>
                <a:extLst>
                  <a:ext uri="{0D108BD9-81ED-4DB2-BD59-A6C34878D82A}">
                    <a16:rowId xmlns:a16="http://schemas.microsoft.com/office/drawing/2014/main" val="2009516435"/>
                  </a:ext>
                </a:extLst>
              </a:tr>
              <a:tr h="650420">
                <a:tc>
                  <a:txBody>
                    <a:bodyPr/>
                    <a:lstStyle/>
                    <a:p>
                      <a:pPr algn="ctr" fontAlgn="t"/>
                      <a:r>
                        <a:rPr lang="en-US" sz="1100" u="none" strike="noStrike" dirty="0">
                          <a:solidFill>
                            <a:schemeClr val="tx1"/>
                          </a:solidFill>
                          <a:effectLst/>
                          <a:latin typeface="+mn-lt"/>
                        </a:rPr>
                        <a:t>U01DE033348</a:t>
                      </a:r>
                    </a:p>
                    <a:p>
                      <a:pPr marL="0" marR="0" lvl="0" indent="0" algn="ctr" defTabSz="914400" rtl="0" eaLnBrk="1" fontAlgn="t" latinLnBrk="0" hangingPunct="1">
                        <a:lnSpc>
                          <a:spcPct val="100000"/>
                        </a:lnSpc>
                        <a:spcBef>
                          <a:spcPts val="0"/>
                        </a:spcBef>
                        <a:spcAft>
                          <a:spcPts val="0"/>
                        </a:spcAft>
                        <a:buClrTx/>
                        <a:buSzTx/>
                        <a:buFontTx/>
                        <a:buNone/>
                        <a:tabLst/>
                        <a:defRPr/>
                      </a:pPr>
                      <a:r>
                        <a:rPr lang="en-US" sz="1100" u="none" strike="noStrike" dirty="0" err="1">
                          <a:solidFill>
                            <a:schemeClr val="tx1"/>
                          </a:solidFill>
                          <a:effectLst/>
                          <a:latin typeface="+mn-lt"/>
                        </a:rPr>
                        <a:t>Rozek</a:t>
                      </a:r>
                      <a:r>
                        <a:rPr lang="en-US" sz="1100" u="none" strike="noStrike" dirty="0">
                          <a:solidFill>
                            <a:schemeClr val="tx1"/>
                          </a:solidFill>
                          <a:effectLst/>
                          <a:latin typeface="+mn-lt"/>
                        </a:rPr>
                        <a:t>, Laura </a:t>
                      </a:r>
                      <a:endParaRPr lang="en-US" sz="1100" b="0" i="0" u="none" strike="noStrike" dirty="0">
                        <a:solidFill>
                          <a:schemeClr val="tx1"/>
                        </a:solidFill>
                        <a:effectLst/>
                        <a:latin typeface="+mn-lt"/>
                      </a:endParaRP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3FB"/>
                    </a:solidFill>
                  </a:tcPr>
                </a:tc>
                <a:tc>
                  <a:txBody>
                    <a:bodyPr/>
                    <a:lstStyle/>
                    <a:p>
                      <a:pPr algn="ctr" fontAlgn="t"/>
                      <a:r>
                        <a:rPr lang="en-US" sz="1100" dirty="0">
                          <a:solidFill>
                            <a:schemeClr val="tx1"/>
                          </a:solidFill>
                        </a:rPr>
                        <a:t>Identify those hallmarks of </a:t>
                      </a:r>
                    </a:p>
                    <a:p>
                      <a:pPr algn="ctr" fontAlgn="t"/>
                      <a:r>
                        <a:rPr lang="en-US" sz="1100" dirty="0">
                          <a:solidFill>
                            <a:schemeClr val="tx1"/>
                          </a:solidFill>
                        </a:rPr>
                        <a:t>OED lesions that lead to OSCC</a:t>
                      </a:r>
                      <a:endParaRPr lang="en-US" sz="1100" b="0" i="0" u="none" strike="noStrike" dirty="0">
                        <a:solidFill>
                          <a:schemeClr val="tx1"/>
                        </a:solidFill>
                        <a:effectLst/>
                        <a:latin typeface="+mn-lt"/>
                      </a:endParaRP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3FB"/>
                    </a:solidFill>
                  </a:tcPr>
                </a:tc>
                <a:tc>
                  <a:txBody>
                    <a:bodyPr/>
                    <a:lstStyle/>
                    <a:p>
                      <a:pPr algn="ctr" fontAlgn="t"/>
                      <a:r>
                        <a:rPr lang="en-US" sz="1100" u="none" strike="noStrike" dirty="0">
                          <a:solidFill>
                            <a:schemeClr val="tx1"/>
                          </a:solidFill>
                          <a:effectLst/>
                          <a:latin typeface="+mn-lt"/>
                        </a:rPr>
                        <a:t>833 OED from existing cohorts; followed since 2009 (Greek population)</a:t>
                      </a:r>
                      <a:endParaRPr lang="en-US" sz="1100" b="0" i="0" u="none" strike="noStrike" dirty="0">
                        <a:solidFill>
                          <a:schemeClr val="tx1"/>
                        </a:solidFill>
                        <a:effectLst/>
                        <a:latin typeface="+mn-lt"/>
                      </a:endParaRP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3FB"/>
                    </a:solidFill>
                  </a:tcPr>
                </a:tc>
                <a:tc>
                  <a:txBody>
                    <a:bodyPr/>
                    <a:lstStyle/>
                    <a:p>
                      <a:pPr marL="171450" indent="-171450" algn="l" fontAlgn="t">
                        <a:buFont typeface="Arial" panose="020B0604020202020204" pitchFamily="34" charset="0"/>
                        <a:buChar char="•"/>
                      </a:pPr>
                      <a:r>
                        <a:rPr lang="en-US" sz="1100" u="none" strike="noStrike" dirty="0">
                          <a:solidFill>
                            <a:schemeClr val="tx1"/>
                          </a:solidFill>
                          <a:effectLst/>
                          <a:latin typeface="+mn-lt"/>
                        </a:rPr>
                        <a:t>Histology</a:t>
                      </a:r>
                    </a:p>
                    <a:p>
                      <a:pPr marL="171450" indent="-171450" algn="l" fontAlgn="t">
                        <a:buFont typeface="Arial" panose="020B0604020202020204" pitchFamily="34" charset="0"/>
                        <a:buChar char="•"/>
                      </a:pPr>
                      <a:r>
                        <a:rPr lang="en-US" sz="1100" u="none" strike="noStrike" dirty="0">
                          <a:solidFill>
                            <a:schemeClr val="tx1"/>
                          </a:solidFill>
                          <a:effectLst/>
                          <a:latin typeface="+mn-lt"/>
                        </a:rPr>
                        <a:t>RNA-seq; exome sequencing</a:t>
                      </a:r>
                    </a:p>
                    <a:p>
                      <a:pPr marL="171450" indent="-171450" algn="l" fontAlgn="t">
                        <a:buFont typeface="Arial" panose="020B0604020202020204" pitchFamily="34" charset="0"/>
                        <a:buChar char="•"/>
                      </a:pPr>
                      <a:r>
                        <a:rPr lang="en-US" sz="1100" u="none" strike="noStrike" dirty="0">
                          <a:solidFill>
                            <a:schemeClr val="tx1"/>
                          </a:solidFill>
                          <a:effectLst/>
                          <a:latin typeface="+mn-lt"/>
                        </a:rPr>
                        <a:t>DNA methylation</a:t>
                      </a: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3FB"/>
                    </a:solidFill>
                  </a:tcPr>
                </a:tc>
                <a:tc>
                  <a:txBody>
                    <a:bodyPr/>
                    <a:lstStyle/>
                    <a:p>
                      <a:pPr algn="ctr" fontAlgn="t"/>
                      <a:r>
                        <a:rPr lang="en-US" sz="1100" b="0" i="0" u="none" strike="noStrike" dirty="0">
                          <a:solidFill>
                            <a:schemeClr val="tx1"/>
                          </a:solidFill>
                          <a:effectLst/>
                          <a:latin typeface="+mn-lt"/>
                        </a:rPr>
                        <a:t>Genomics, Transcriptomics &amp; Epigenetics</a:t>
                      </a: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3FB"/>
                    </a:solidFill>
                  </a:tcPr>
                </a:tc>
                <a:extLst>
                  <a:ext uri="{0D108BD9-81ED-4DB2-BD59-A6C34878D82A}">
                    <a16:rowId xmlns:a16="http://schemas.microsoft.com/office/drawing/2014/main" val="2829030230"/>
                  </a:ext>
                </a:extLst>
              </a:tr>
              <a:tr h="658683">
                <a:tc>
                  <a:txBody>
                    <a:bodyPr/>
                    <a:lstStyle/>
                    <a:p>
                      <a:pPr algn="ctr" fontAlgn="t"/>
                      <a:r>
                        <a:rPr lang="en-US" sz="1100" u="none" strike="noStrike" dirty="0">
                          <a:solidFill>
                            <a:schemeClr val="tx1"/>
                          </a:solidFill>
                          <a:effectLst/>
                          <a:latin typeface="+mn-lt"/>
                        </a:rPr>
                        <a:t>U01DE033324</a:t>
                      </a:r>
                    </a:p>
                    <a:p>
                      <a:pPr marL="0" marR="0" lvl="0" indent="0" algn="ctr" defTabSz="914400" rtl="0" eaLnBrk="1" fontAlgn="t" latinLnBrk="0" hangingPunct="1">
                        <a:lnSpc>
                          <a:spcPct val="100000"/>
                        </a:lnSpc>
                        <a:spcBef>
                          <a:spcPts val="0"/>
                        </a:spcBef>
                        <a:spcAft>
                          <a:spcPts val="0"/>
                        </a:spcAft>
                        <a:buClrTx/>
                        <a:buSzTx/>
                        <a:buFontTx/>
                        <a:buNone/>
                        <a:tabLst/>
                        <a:defRPr/>
                      </a:pPr>
                      <a:r>
                        <a:rPr lang="en-US" sz="1100" b="0" i="0" u="none" strike="noStrike">
                          <a:solidFill>
                            <a:schemeClr val="tx1"/>
                          </a:solidFill>
                          <a:effectLst/>
                          <a:latin typeface="+mn-lt"/>
                        </a:rPr>
                        <a:t>Pai, Sara</a:t>
                      </a:r>
                      <a:endParaRPr lang="en-US" sz="1100" b="0" i="0" u="none" strike="noStrike" dirty="0">
                        <a:solidFill>
                          <a:schemeClr val="tx1"/>
                        </a:solidFill>
                        <a:effectLst/>
                        <a:latin typeface="+mn-lt"/>
                      </a:endParaRP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3FB"/>
                    </a:solidFill>
                  </a:tcPr>
                </a:tc>
                <a:tc>
                  <a:txBody>
                    <a:bodyPr/>
                    <a:lstStyle/>
                    <a:p>
                      <a:pPr algn="ctr" fontAlgn="t"/>
                      <a:r>
                        <a:rPr lang="en-US" sz="1100" dirty="0">
                          <a:solidFill>
                            <a:schemeClr val="tx1"/>
                          </a:solidFill>
                        </a:rPr>
                        <a:t>Improve risk assessment for malignant progression of oral lesions</a:t>
                      </a: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3FB"/>
                    </a:solidFill>
                  </a:tcPr>
                </a:tc>
                <a:tc>
                  <a:txBody>
                    <a:bodyPr/>
                    <a:lstStyle/>
                    <a:p>
                      <a:pPr marL="0" indent="0" algn="ctr" fontAlgn="t">
                        <a:buFont typeface="Arial" panose="020B0604020202020204" pitchFamily="34" charset="0"/>
                        <a:buNone/>
                      </a:pPr>
                      <a:r>
                        <a:rPr lang="en-US" sz="1100" u="none" strike="noStrike" dirty="0">
                          <a:solidFill>
                            <a:schemeClr val="tx1"/>
                          </a:solidFill>
                          <a:effectLst/>
                          <a:latin typeface="+mn-lt"/>
                        </a:rPr>
                        <a:t>270 pre and cancer </a:t>
                      </a:r>
                    </a:p>
                    <a:p>
                      <a:pPr marL="0" indent="0" algn="ctr" fontAlgn="t">
                        <a:buFont typeface="Arial" panose="020B0604020202020204" pitchFamily="34" charset="0"/>
                        <a:buNone/>
                      </a:pPr>
                      <a:r>
                        <a:rPr lang="en-US" sz="1100" u="none" strike="noStrike" dirty="0">
                          <a:solidFill>
                            <a:schemeClr val="tx1"/>
                          </a:solidFill>
                          <a:effectLst/>
                          <a:latin typeface="+mn-lt"/>
                        </a:rPr>
                        <a:t>samples from existing &amp; prospective collections</a:t>
                      </a:r>
                      <a:endParaRPr lang="en-US" sz="1100" b="0" i="0" u="none" strike="noStrike" dirty="0">
                        <a:solidFill>
                          <a:schemeClr val="tx1"/>
                        </a:solidFill>
                        <a:effectLst/>
                        <a:latin typeface="+mn-lt"/>
                      </a:endParaRP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3FB"/>
                    </a:solidFill>
                  </a:tcPr>
                </a:tc>
                <a:tc>
                  <a:txBody>
                    <a:bodyPr/>
                    <a:lstStyle/>
                    <a:p>
                      <a:pPr marL="171450" indent="-171450" algn="l" fontAlgn="t">
                        <a:buFont typeface="Arial" panose="020B0604020202020204" pitchFamily="34" charset="0"/>
                        <a:buChar char="•"/>
                      </a:pPr>
                      <a:r>
                        <a:rPr lang="en-US" sz="1100" u="none" strike="noStrike" dirty="0">
                          <a:solidFill>
                            <a:schemeClr val="tx1"/>
                          </a:solidFill>
                          <a:effectLst/>
                          <a:latin typeface="+mn-lt"/>
                        </a:rPr>
                        <a:t>Single-cell profiling; RNA sequencing </a:t>
                      </a:r>
                    </a:p>
                    <a:p>
                      <a:pPr marL="171450" indent="-171450" algn="l" fontAlgn="t">
                        <a:buFont typeface="Arial" panose="020B0604020202020204" pitchFamily="34" charset="0"/>
                        <a:buChar char="•"/>
                      </a:pPr>
                      <a:r>
                        <a:rPr lang="en-US" sz="1100" dirty="0">
                          <a:solidFill>
                            <a:schemeClr val="tx1"/>
                          </a:solidFill>
                        </a:rPr>
                        <a:t>Spatial omics technology using SAFE</a:t>
                      </a:r>
                      <a:r>
                        <a:rPr lang="en-US" sz="1100" dirty="0">
                          <a:solidFill>
                            <a:srgbClr val="0070C0"/>
                          </a:solidFill>
                        </a:rPr>
                        <a:t> </a:t>
                      </a:r>
                      <a:r>
                        <a:rPr lang="en-US" sz="1100" dirty="0">
                          <a:solidFill>
                            <a:schemeClr val="tx1"/>
                          </a:solidFill>
                        </a:rPr>
                        <a:t>(scission-accelerated fluorophore exchange)</a:t>
                      </a:r>
                      <a:r>
                        <a:rPr lang="en-US" sz="1100" dirty="0">
                          <a:solidFill>
                            <a:schemeClr val="tx1"/>
                          </a:solidFill>
                          <a:highlight>
                            <a:srgbClr val="FFFF00"/>
                          </a:highlight>
                        </a:rPr>
                        <a:t> </a:t>
                      </a:r>
                    </a:p>
                    <a:p>
                      <a:pPr marL="171450" indent="-171450" algn="l" fontAlgn="t">
                        <a:buFont typeface="Arial" panose="020B0604020202020204" pitchFamily="34" charset="0"/>
                        <a:buChar char="•"/>
                      </a:pPr>
                      <a:r>
                        <a:rPr lang="en-US" sz="1100" u="none" strike="noStrike" dirty="0">
                          <a:solidFill>
                            <a:schemeClr val="tx1"/>
                          </a:solidFill>
                          <a:effectLst/>
                          <a:latin typeface="+mn-lt"/>
                        </a:rPr>
                        <a:t>Immune-based biomarkers</a:t>
                      </a: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3F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100" b="0" i="0" u="none" strike="noStrike" dirty="0">
                          <a:solidFill>
                            <a:schemeClr val="tx1"/>
                          </a:solidFill>
                          <a:effectLst/>
                          <a:latin typeface="+mn-lt"/>
                        </a:rPr>
                        <a:t>Immune &amp; Transcriptomics</a:t>
                      </a: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3FB"/>
                    </a:solidFill>
                  </a:tcPr>
                </a:tc>
                <a:extLst>
                  <a:ext uri="{0D108BD9-81ED-4DB2-BD59-A6C34878D82A}">
                    <a16:rowId xmlns:a16="http://schemas.microsoft.com/office/drawing/2014/main" val="2812837070"/>
                  </a:ext>
                </a:extLst>
              </a:tr>
              <a:tr h="650420">
                <a:tc>
                  <a:txBody>
                    <a:bodyPr/>
                    <a:lstStyle/>
                    <a:p>
                      <a:pPr algn="ctr" fontAlgn="t"/>
                      <a:r>
                        <a:rPr lang="en-US" sz="1100" u="none" strike="noStrike" dirty="0">
                          <a:solidFill>
                            <a:schemeClr val="tx1"/>
                          </a:solidFill>
                          <a:effectLst/>
                          <a:latin typeface="+mn-lt"/>
                        </a:rPr>
                        <a:t>U01DE033329</a:t>
                      </a:r>
                    </a:p>
                    <a:p>
                      <a:pPr marL="0" marR="0" lvl="0" indent="0" algn="ctr" defTabSz="914400" rtl="0" eaLnBrk="1" fontAlgn="t" latinLnBrk="0" hangingPunct="1">
                        <a:lnSpc>
                          <a:spcPct val="100000"/>
                        </a:lnSpc>
                        <a:spcBef>
                          <a:spcPts val="0"/>
                        </a:spcBef>
                        <a:spcAft>
                          <a:spcPts val="0"/>
                        </a:spcAft>
                        <a:buClrTx/>
                        <a:buSzTx/>
                        <a:buFontTx/>
                        <a:buNone/>
                        <a:tabLst/>
                        <a:defRPr/>
                      </a:pPr>
                      <a:r>
                        <a:rPr lang="en-US" sz="1100" u="none" strike="noStrike" dirty="0">
                          <a:solidFill>
                            <a:schemeClr val="tx1"/>
                          </a:solidFill>
                          <a:effectLst/>
                          <a:latin typeface="+mn-lt"/>
                        </a:rPr>
                        <a:t>Giuliano, Anna </a:t>
                      </a:r>
                      <a:endParaRPr lang="en-US" sz="1100" b="0" i="0" u="none" strike="noStrike" dirty="0">
                        <a:solidFill>
                          <a:schemeClr val="tx1"/>
                        </a:solidFill>
                        <a:effectLst/>
                        <a:latin typeface="+mn-lt"/>
                      </a:endParaRP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F7F7"/>
                    </a:solidFill>
                  </a:tcPr>
                </a:tc>
                <a:tc>
                  <a:txBody>
                    <a:bodyPr/>
                    <a:lstStyle/>
                    <a:p>
                      <a:pPr algn="ctr" fontAlgn="t"/>
                      <a:r>
                        <a:rPr lang="en-US" sz="1100" b="0" i="0" u="none" strike="noStrike" dirty="0">
                          <a:solidFill>
                            <a:schemeClr val="tx1"/>
                          </a:solidFill>
                          <a:effectLst/>
                          <a:latin typeface="+mn-lt"/>
                        </a:rPr>
                        <a:t>Distinguish HPV+ early </a:t>
                      </a:r>
                      <a:r>
                        <a:rPr lang="en-US" sz="1100" dirty="0">
                          <a:solidFill>
                            <a:schemeClr val="tx1"/>
                          </a:solidFill>
                        </a:rPr>
                        <a:t>OPC</a:t>
                      </a:r>
                      <a:r>
                        <a:rPr lang="en-US" sz="1100" b="0" i="0" u="none" strike="noStrike" dirty="0">
                          <a:solidFill>
                            <a:schemeClr val="tx1"/>
                          </a:solidFill>
                          <a:effectLst/>
                          <a:latin typeface="+mn-lt"/>
                        </a:rPr>
                        <a:t> cases from late-stage cancer and controls</a:t>
                      </a: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F7F7"/>
                    </a:solidFill>
                  </a:tcPr>
                </a:tc>
                <a:tc>
                  <a:txBody>
                    <a:bodyPr/>
                    <a:lstStyle/>
                    <a:p>
                      <a:pPr algn="ctr" fontAlgn="t"/>
                      <a:r>
                        <a:rPr lang="en-US" sz="1100" b="0" i="0" u="none" strike="noStrike" dirty="0">
                          <a:solidFill>
                            <a:schemeClr val="tx1"/>
                          </a:solidFill>
                          <a:effectLst/>
                          <a:latin typeface="+mn-lt"/>
                        </a:rPr>
                        <a:t>497 early and late staged OPC from existing &amp; ongoing prospective collections</a:t>
                      </a: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F7F7"/>
                    </a:solidFill>
                  </a:tcPr>
                </a:tc>
                <a:tc>
                  <a:txBody>
                    <a:bodyPr/>
                    <a:lstStyle/>
                    <a:p>
                      <a:pPr marL="171450" indent="-171450" algn="l" fontAlgn="t">
                        <a:buFont typeface="Arial" panose="020B0604020202020204" pitchFamily="34" charset="0"/>
                        <a:buChar char="•"/>
                      </a:pPr>
                      <a:r>
                        <a:rPr lang="en-US" sz="1100" u="none" strike="noStrike" dirty="0">
                          <a:solidFill>
                            <a:schemeClr val="tx1"/>
                          </a:solidFill>
                          <a:effectLst/>
                          <a:latin typeface="+mn-lt"/>
                        </a:rPr>
                        <a:t>Non-invasive HPV16 DNA test</a:t>
                      </a:r>
                    </a:p>
                    <a:p>
                      <a:pPr marL="171450" indent="-171450" algn="l" fontAlgn="t">
                        <a:buFont typeface="Arial" panose="020B0604020202020204" pitchFamily="34" charset="0"/>
                        <a:buChar char="•"/>
                      </a:pPr>
                      <a:r>
                        <a:rPr lang="en-US" sz="1100" u="none" strike="noStrike" dirty="0">
                          <a:solidFill>
                            <a:schemeClr val="tx1"/>
                          </a:solidFill>
                          <a:effectLst/>
                          <a:latin typeface="+mn-lt"/>
                        </a:rPr>
                        <a:t>Host gene methylation oral biomarker panel</a:t>
                      </a:r>
                      <a:endParaRPr lang="en-US" sz="1100" b="0" i="0" u="none" strike="noStrike" dirty="0">
                        <a:solidFill>
                          <a:schemeClr val="tx1"/>
                        </a:solidFill>
                        <a:effectLst/>
                        <a:latin typeface="+mn-lt"/>
                      </a:endParaRP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F7F7"/>
                    </a:solidFill>
                  </a:tcPr>
                </a:tc>
                <a:tc>
                  <a:txBody>
                    <a:bodyPr/>
                    <a:lstStyle/>
                    <a:p>
                      <a:pPr algn="ctr" fontAlgn="t"/>
                      <a:r>
                        <a:rPr lang="en-US" sz="1100" b="0" i="0" u="none" strike="noStrike" dirty="0">
                          <a:solidFill>
                            <a:schemeClr val="tx1"/>
                          </a:solidFill>
                          <a:effectLst/>
                          <a:latin typeface="+mn-lt"/>
                        </a:rPr>
                        <a:t>Epigenetics &amp; Viral genetics</a:t>
                      </a: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F7F7"/>
                    </a:solidFill>
                  </a:tcPr>
                </a:tc>
                <a:extLst>
                  <a:ext uri="{0D108BD9-81ED-4DB2-BD59-A6C34878D82A}">
                    <a16:rowId xmlns:a16="http://schemas.microsoft.com/office/drawing/2014/main" val="3670564991"/>
                  </a:ext>
                </a:extLst>
              </a:tr>
              <a:tr h="812385">
                <a:tc>
                  <a:txBody>
                    <a:bodyPr/>
                    <a:lstStyle/>
                    <a:p>
                      <a:pPr algn="ctr" fontAlgn="t"/>
                      <a:r>
                        <a:rPr lang="en-US" sz="1100" u="none" strike="noStrike" dirty="0">
                          <a:solidFill>
                            <a:schemeClr val="tx1"/>
                          </a:solidFill>
                          <a:effectLst/>
                          <a:latin typeface="+mn-lt"/>
                        </a:rPr>
                        <a:t>R56DE033344</a:t>
                      </a:r>
                    </a:p>
                    <a:p>
                      <a:pPr marL="0" marR="0" lvl="0" indent="0" algn="ctr" defTabSz="914400" rtl="0" eaLnBrk="1" fontAlgn="t" latinLnBrk="0" hangingPunct="1">
                        <a:lnSpc>
                          <a:spcPct val="100000"/>
                        </a:lnSpc>
                        <a:spcBef>
                          <a:spcPts val="0"/>
                        </a:spcBef>
                        <a:spcAft>
                          <a:spcPts val="0"/>
                        </a:spcAft>
                        <a:buClrTx/>
                        <a:buSzTx/>
                        <a:buFontTx/>
                        <a:buNone/>
                        <a:tabLst/>
                        <a:defRPr/>
                      </a:pPr>
                      <a:r>
                        <a:rPr lang="en-US" sz="1100" u="none" strike="noStrike" dirty="0">
                          <a:solidFill>
                            <a:schemeClr val="tx1"/>
                          </a:solidFill>
                          <a:effectLst/>
                          <a:latin typeface="+mn-lt"/>
                        </a:rPr>
                        <a:t>Li, Hua  </a:t>
                      </a: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F7F7"/>
                    </a:solidFill>
                  </a:tcPr>
                </a:tc>
                <a:tc>
                  <a:txBody>
                    <a:bodyPr/>
                    <a:lstStyle/>
                    <a:p>
                      <a:pPr algn="ctr" fontAlgn="t"/>
                      <a:r>
                        <a:rPr lang="en-US" sz="1100" dirty="0">
                          <a:solidFill>
                            <a:schemeClr val="tx1"/>
                          </a:solidFill>
                        </a:rPr>
                        <a:t>Computational model for </a:t>
                      </a:r>
                    </a:p>
                    <a:p>
                      <a:pPr algn="ctr" fontAlgn="t"/>
                      <a:r>
                        <a:rPr lang="en-US" sz="1100" dirty="0">
                          <a:solidFill>
                            <a:schemeClr val="tx1"/>
                          </a:solidFill>
                        </a:rPr>
                        <a:t>early prediction of HNSCC treatment responses and tumor recurrence</a:t>
                      </a:r>
                      <a:endParaRPr lang="en-US" sz="1100" b="0" i="0" u="none" strike="noStrike" dirty="0">
                        <a:solidFill>
                          <a:schemeClr val="tx1"/>
                        </a:solidFill>
                        <a:effectLst/>
                        <a:latin typeface="+mn-lt"/>
                      </a:endParaRP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F7F7"/>
                    </a:solidFill>
                  </a:tcPr>
                </a:tc>
                <a:tc>
                  <a:txBody>
                    <a:bodyPr/>
                    <a:lstStyle/>
                    <a:p>
                      <a:pPr algn="ctr" fontAlgn="t"/>
                      <a:r>
                        <a:rPr lang="en-US" sz="1100" b="0" i="0" u="none" strike="noStrike" dirty="0">
                          <a:solidFill>
                            <a:schemeClr val="tx1"/>
                          </a:solidFill>
                          <a:effectLst/>
                          <a:latin typeface="+mn-lt"/>
                        </a:rPr>
                        <a:t>200 HPV+ and 200 HPV- HNSCC from two existing cohorts</a:t>
                      </a: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F7F7"/>
                    </a:solidFill>
                  </a:tcPr>
                </a:tc>
                <a:tc>
                  <a:txBody>
                    <a:bodyPr/>
                    <a:lstStyle/>
                    <a:p>
                      <a:pPr marL="171450" indent="-171450" algn="l" fontAlgn="t">
                        <a:buFont typeface="Arial" panose="020B0604020202020204" pitchFamily="34" charset="0"/>
                        <a:buChar char="•"/>
                      </a:pPr>
                      <a:r>
                        <a:rPr lang="en-US" sz="1100" dirty="0">
                          <a:solidFill>
                            <a:schemeClr val="tx1"/>
                          </a:solidFill>
                        </a:rPr>
                        <a:t>Radiologic (PET, CT, MRI), histologic and digital pathology imaging </a:t>
                      </a:r>
                    </a:p>
                    <a:p>
                      <a:pPr marL="171450" indent="-171450" algn="l" fontAlgn="t">
                        <a:buFont typeface="Arial" panose="020B0604020202020204" pitchFamily="34" charset="0"/>
                        <a:buChar char="•"/>
                      </a:pPr>
                      <a:r>
                        <a:rPr lang="en-US" sz="1100" dirty="0">
                          <a:solidFill>
                            <a:schemeClr val="tx1"/>
                          </a:solidFill>
                        </a:rPr>
                        <a:t>Host and HPV RNA biomarkers </a:t>
                      </a:r>
                    </a:p>
                    <a:p>
                      <a:pPr marL="171450" indent="-171450" algn="l" fontAlgn="t">
                        <a:buFont typeface="Arial" panose="020B0604020202020204" pitchFamily="34" charset="0"/>
                        <a:buChar char="•"/>
                      </a:pPr>
                      <a:r>
                        <a:rPr lang="en-US" sz="1100" dirty="0">
                          <a:solidFill>
                            <a:schemeClr val="tx1"/>
                          </a:solidFill>
                        </a:rPr>
                        <a:t>Network-based deep learning and belief function theory methods</a:t>
                      </a:r>
                      <a:endParaRPr lang="en-US" sz="1100" b="0" i="0" u="none" strike="noStrike" dirty="0">
                        <a:solidFill>
                          <a:schemeClr val="tx1"/>
                        </a:solidFill>
                        <a:effectLst/>
                        <a:latin typeface="+mn-lt"/>
                      </a:endParaRP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F7F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100" b="0" i="0" u="none" strike="noStrike" dirty="0">
                          <a:solidFill>
                            <a:schemeClr val="tx1"/>
                          </a:solidFill>
                          <a:effectLst/>
                          <a:latin typeface="+mn-lt"/>
                        </a:rPr>
                        <a:t>Imaging, Digital pathology, &amp; Transcriptomics </a:t>
                      </a: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F7F7"/>
                    </a:solidFill>
                  </a:tcPr>
                </a:tc>
                <a:extLst>
                  <a:ext uri="{0D108BD9-81ED-4DB2-BD59-A6C34878D82A}">
                    <a16:rowId xmlns:a16="http://schemas.microsoft.com/office/drawing/2014/main" val="2268806338"/>
                  </a:ext>
                </a:extLst>
              </a:tr>
              <a:tr h="667228">
                <a:tc>
                  <a:txBody>
                    <a:bodyPr/>
                    <a:lstStyle/>
                    <a:p>
                      <a:pPr algn="ctr" fontAlgn="t"/>
                      <a:r>
                        <a:rPr lang="en-US" sz="1050" u="none" strike="noStrike" dirty="0">
                          <a:solidFill>
                            <a:schemeClr val="tx1"/>
                          </a:solidFill>
                          <a:effectLst/>
                          <a:latin typeface="+mn-lt"/>
                        </a:rPr>
                        <a:t>U01CA281660</a:t>
                      </a:r>
                    </a:p>
                    <a:p>
                      <a:pPr algn="ctr" fontAlgn="t"/>
                      <a:r>
                        <a:rPr lang="en-US" sz="1050" u="none" strike="noStrike" dirty="0">
                          <a:solidFill>
                            <a:schemeClr val="tx1"/>
                          </a:solidFill>
                          <a:effectLst/>
                          <a:latin typeface="+mn-lt"/>
                        </a:rPr>
                        <a:t>Anderson, Karen</a:t>
                      </a:r>
                      <a:endParaRPr lang="en-US" sz="1050" b="0" i="0" u="none" strike="noStrike" dirty="0">
                        <a:solidFill>
                          <a:schemeClr val="tx1"/>
                        </a:solidFill>
                        <a:effectLst/>
                        <a:latin typeface="+mn-lt"/>
                      </a:endParaRP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F7F7"/>
                    </a:solidFill>
                  </a:tcPr>
                </a:tc>
                <a:tc>
                  <a:txBody>
                    <a:bodyPr/>
                    <a:lstStyle/>
                    <a:p>
                      <a:pPr algn="ctr" fontAlgn="t"/>
                      <a:r>
                        <a:rPr lang="en-US" sz="1100" b="0" i="0" u="none" strike="noStrike" dirty="0">
                          <a:solidFill>
                            <a:schemeClr val="tx1"/>
                          </a:solidFill>
                          <a:effectLst/>
                          <a:latin typeface="+mn-lt"/>
                        </a:rPr>
                        <a:t>Southwest EDRN Clinical Validation Center for Head and Neck Cancer</a:t>
                      </a: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F7F7"/>
                    </a:solidFill>
                  </a:tcPr>
                </a:tc>
                <a:tc>
                  <a:txBody>
                    <a:bodyPr/>
                    <a:lstStyle/>
                    <a:p>
                      <a:pPr algn="ctr" fontAlgn="t"/>
                      <a:r>
                        <a:rPr lang="en-US" sz="1100" b="0" i="0" u="none" strike="noStrike" dirty="0">
                          <a:solidFill>
                            <a:schemeClr val="tx1"/>
                          </a:solidFill>
                          <a:effectLst/>
                          <a:latin typeface="+mn-lt"/>
                        </a:rPr>
                        <a:t>2,500  Normal individuals for screening of HPV+ HNSCC</a:t>
                      </a: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F7F7"/>
                    </a:solidFill>
                  </a:tcPr>
                </a:tc>
                <a:tc>
                  <a:txBody>
                    <a:bodyPr/>
                    <a:lstStyle/>
                    <a:p>
                      <a:pPr marL="171450" indent="-171450" algn="l" fontAlgn="t">
                        <a:buFont typeface="Arial" panose="020B0604020202020204" pitchFamily="34" charset="0"/>
                        <a:buChar char="•"/>
                      </a:pPr>
                      <a:r>
                        <a:rPr lang="en-US" sz="1100" b="0" i="0" u="none" strike="noStrike" dirty="0">
                          <a:solidFill>
                            <a:schemeClr val="tx1"/>
                          </a:solidFill>
                          <a:effectLst/>
                          <a:latin typeface="+mn-lt"/>
                        </a:rPr>
                        <a:t>Salivary (HPV16 qPCR) and serum (HPV16 E1, E2, E6, E7 and L1 antibodies) Biomarkers</a:t>
                      </a: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F7F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100" b="0" i="0" u="none" strike="noStrike" dirty="0">
                          <a:solidFill>
                            <a:schemeClr val="tx1"/>
                          </a:solidFill>
                          <a:effectLst/>
                          <a:latin typeface="+mn-lt"/>
                        </a:rPr>
                        <a:t>Genomics &amp;</a:t>
                      </a:r>
                    </a:p>
                    <a:p>
                      <a:pPr marL="0" marR="0" lvl="0" indent="0" algn="ctr" defTabSz="914400" rtl="0" eaLnBrk="1" fontAlgn="t" latinLnBrk="0" hangingPunct="1">
                        <a:lnSpc>
                          <a:spcPct val="100000"/>
                        </a:lnSpc>
                        <a:spcBef>
                          <a:spcPts val="0"/>
                        </a:spcBef>
                        <a:spcAft>
                          <a:spcPts val="0"/>
                        </a:spcAft>
                        <a:buClrTx/>
                        <a:buSzTx/>
                        <a:buFontTx/>
                        <a:buNone/>
                        <a:tabLst/>
                        <a:defRPr/>
                      </a:pPr>
                      <a:r>
                        <a:rPr lang="en-US" sz="1100" b="0" i="0" u="none" strike="noStrike" dirty="0">
                          <a:solidFill>
                            <a:schemeClr val="tx1"/>
                          </a:solidFill>
                          <a:effectLst/>
                          <a:latin typeface="+mn-lt"/>
                        </a:rPr>
                        <a:t>Immune</a:t>
                      </a:r>
                    </a:p>
                  </a:txBody>
                  <a:tcPr marL="2652" marR="2652" marT="26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F7F7"/>
                    </a:solidFill>
                  </a:tcPr>
                </a:tc>
                <a:extLst>
                  <a:ext uri="{0D108BD9-81ED-4DB2-BD59-A6C34878D82A}">
                    <a16:rowId xmlns:a16="http://schemas.microsoft.com/office/drawing/2014/main" val="1993638306"/>
                  </a:ext>
                </a:extLst>
              </a:tr>
            </a:tbl>
          </a:graphicData>
        </a:graphic>
      </p:graphicFrame>
      <p:sp>
        <p:nvSpPr>
          <p:cNvPr id="2" name="TextBox 1">
            <a:extLst>
              <a:ext uri="{FF2B5EF4-FFF2-40B4-BE49-F238E27FC236}">
                <a16:creationId xmlns:a16="http://schemas.microsoft.com/office/drawing/2014/main" id="{8B9E1FEC-8369-07E7-A61E-E7E8C4976695}"/>
              </a:ext>
            </a:extLst>
          </p:cNvPr>
          <p:cNvSpPr txBox="1"/>
          <p:nvPr/>
        </p:nvSpPr>
        <p:spPr>
          <a:xfrm>
            <a:off x="268661" y="6396335"/>
            <a:ext cx="861419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OL = oral leukoplakia; OSCC = oral squamous cell carcinoma; OED = oral epithelial dysplasia; HNC = Head and neck cancer;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OPC = </a:t>
            </a:r>
            <a:r>
              <a:rPr kumimoji="0" lang="en-US" sz="1200" b="0" i="0" u="none" strike="noStrike" kern="1200" cap="none" spc="0" normalizeH="0" baseline="0" noProof="0" dirty="0">
                <a:ln>
                  <a:noFill/>
                </a:ln>
                <a:solidFill>
                  <a:srgbClr val="000000"/>
                </a:solidFill>
                <a:effectLst/>
                <a:uLnTx/>
                <a:uFillTx/>
                <a:latin typeface="Aptos" panose="02110004020202020204"/>
                <a:ea typeface="+mn-ea"/>
                <a:cs typeface="+mn-cs"/>
              </a:rPr>
              <a:t>o</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ropharyngeal cancer; </a:t>
            </a:r>
            <a:r>
              <a:rPr kumimoji="0" lang="en-US" sz="1200" b="0" i="0" u="none" strike="noStrike" kern="1200" cap="none" spc="0" normalizeH="0" baseline="0" noProof="0" dirty="0">
                <a:ln>
                  <a:noFill/>
                </a:ln>
                <a:solidFill>
                  <a:srgbClr val="202124"/>
                </a:solidFill>
                <a:effectLst/>
                <a:uLnTx/>
                <a:uFillTx/>
                <a:latin typeface="Aptos" panose="02110004020202020204"/>
                <a:ea typeface="+mn-ea"/>
                <a:cs typeface="+mn-cs"/>
              </a:rPr>
              <a:t>HNSCC = </a:t>
            </a:r>
            <a:r>
              <a:rPr kumimoji="0" lang="en-US" sz="1200" b="0" i="0" u="none" strike="noStrike" kern="1200" cap="none" spc="0" normalizeH="0" baseline="0" noProof="0" dirty="0">
                <a:ln>
                  <a:noFill/>
                </a:ln>
                <a:solidFill>
                  <a:srgbClr val="040C28"/>
                </a:solidFill>
                <a:effectLst/>
                <a:uLnTx/>
                <a:uFillTx/>
                <a:latin typeface="Aptos" panose="02110004020202020204"/>
                <a:ea typeface="+mn-ea"/>
                <a:cs typeface="+mn-cs"/>
              </a:rPr>
              <a:t>Head and neck squamous cell carcinoma; HPV = human papilloma virus</a:t>
            </a: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4" name="Rectangle 3">
            <a:extLst>
              <a:ext uri="{FF2B5EF4-FFF2-40B4-BE49-F238E27FC236}">
                <a16:creationId xmlns:a16="http://schemas.microsoft.com/office/drawing/2014/main" id="{23A00266-B9CE-7FDD-9CE2-53BC8030393A}"/>
              </a:ext>
            </a:extLst>
          </p:cNvPr>
          <p:cNvSpPr/>
          <p:nvPr/>
        </p:nvSpPr>
        <p:spPr>
          <a:xfrm>
            <a:off x="268661" y="4114800"/>
            <a:ext cx="11569553" cy="65314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EA719CD-F6CB-FF8F-5990-F620DE8F9EDE}"/>
              </a:ext>
            </a:extLst>
          </p:cNvPr>
          <p:cNvSpPr/>
          <p:nvPr/>
        </p:nvSpPr>
        <p:spPr>
          <a:xfrm>
            <a:off x="268661" y="5571799"/>
            <a:ext cx="11569553" cy="66892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16122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2A58C-2A72-1DB5-2C1E-4B718B185CAF}"/>
              </a:ext>
            </a:extLst>
          </p:cNvPr>
          <p:cNvSpPr>
            <a:spLocks noGrp="1"/>
          </p:cNvSpPr>
          <p:nvPr>
            <p:ph type="title"/>
          </p:nvPr>
        </p:nvSpPr>
        <p:spPr/>
        <p:txBody>
          <a:bodyPr/>
          <a:lstStyle/>
          <a:p>
            <a:r>
              <a:rPr lang="en-US" dirty="0"/>
              <a:t>Project Aims</a:t>
            </a:r>
          </a:p>
        </p:txBody>
      </p:sp>
      <p:sp>
        <p:nvSpPr>
          <p:cNvPr id="3" name="Content Placeholder 2">
            <a:extLst>
              <a:ext uri="{FF2B5EF4-FFF2-40B4-BE49-F238E27FC236}">
                <a16:creationId xmlns:a16="http://schemas.microsoft.com/office/drawing/2014/main" id="{B7AA3974-F44C-8AF0-2978-99EA1E22F228}"/>
              </a:ext>
            </a:extLst>
          </p:cNvPr>
          <p:cNvSpPr>
            <a:spLocks noGrp="1"/>
          </p:cNvSpPr>
          <p:nvPr>
            <p:ph idx="1"/>
          </p:nvPr>
        </p:nvSpPr>
        <p:spPr>
          <a:xfrm>
            <a:off x="0" y="985663"/>
            <a:ext cx="12192000" cy="5505448"/>
          </a:xfrm>
        </p:spPr>
        <p:txBody>
          <a:bodyPr>
            <a:normAutofit fontScale="92500" lnSpcReduction="20000"/>
          </a:bodyPr>
          <a:lstStyle/>
          <a:p>
            <a:r>
              <a:rPr lang="en-US" dirty="0"/>
              <a:t>3 Broad Primary Aims:</a:t>
            </a:r>
          </a:p>
          <a:p>
            <a:pPr lvl="1"/>
            <a:r>
              <a:rPr lang="en-US" dirty="0"/>
              <a:t>Newly Diagnosed Cancer Patients:</a:t>
            </a:r>
          </a:p>
          <a:p>
            <a:pPr lvl="2"/>
            <a:r>
              <a:rPr lang="en-US" b="1" dirty="0"/>
              <a:t>HPV (-): </a:t>
            </a:r>
            <a:r>
              <a:rPr lang="en-US" dirty="0"/>
              <a:t>Identify at-risk tissue-based biomarkers for progression of dysplasia to oral cancer (</a:t>
            </a:r>
            <a:r>
              <a:rPr lang="en-US" i="1" dirty="0"/>
              <a:t>Georgetown, MD Anderson/Univ of Michigan, UCSD, UCSF, Yale</a:t>
            </a:r>
            <a:r>
              <a:rPr lang="en-US" dirty="0"/>
              <a:t>)</a:t>
            </a:r>
          </a:p>
          <a:p>
            <a:pPr lvl="2"/>
            <a:r>
              <a:rPr lang="en-US" b="1" dirty="0"/>
              <a:t>HPV (+): </a:t>
            </a:r>
            <a:r>
              <a:rPr lang="en-US" dirty="0"/>
              <a:t>Identify liquid biomarkers (serum and saliva/oral gargle-based) for high-risk individuals for developing HNSCC (</a:t>
            </a:r>
            <a:r>
              <a:rPr lang="en-US" i="1" dirty="0"/>
              <a:t>Moffitt, ASU/Baylor</a:t>
            </a:r>
            <a:r>
              <a:rPr lang="en-US" dirty="0"/>
              <a:t>)</a:t>
            </a:r>
          </a:p>
          <a:p>
            <a:pPr lvl="1"/>
            <a:r>
              <a:rPr lang="en-US" dirty="0"/>
              <a:t>Recurrent/Metastatic Patients:</a:t>
            </a:r>
          </a:p>
          <a:p>
            <a:pPr lvl="2"/>
            <a:r>
              <a:rPr lang="en-US" b="1" dirty="0"/>
              <a:t>HPV (+) and HPV (-): </a:t>
            </a:r>
            <a:r>
              <a:rPr lang="en-US" dirty="0"/>
              <a:t>Early prediction of treatment response and recurrence (Wash U/UIC)</a:t>
            </a:r>
          </a:p>
          <a:p>
            <a:pPr lvl="1"/>
            <a:endParaRPr lang="en-US" dirty="0"/>
          </a:p>
          <a:p>
            <a:r>
              <a:rPr lang="en-US" dirty="0"/>
              <a:t>Species studied:</a:t>
            </a:r>
          </a:p>
          <a:p>
            <a:pPr lvl="1"/>
            <a:r>
              <a:rPr lang="en-US" dirty="0"/>
              <a:t>Human Samples (ASU/Baylor, Georgetown, Moffitt, UCSD, UCSF, Wash U/UIC, Yale)</a:t>
            </a:r>
          </a:p>
          <a:p>
            <a:pPr lvl="1"/>
            <a:r>
              <a:rPr lang="en-US" dirty="0"/>
              <a:t>Murine Models (MD Anderson/Univ of </a:t>
            </a:r>
            <a:r>
              <a:rPr lang="en-US" dirty="0" err="1"/>
              <a:t>Mich</a:t>
            </a:r>
            <a:r>
              <a:rPr lang="en-US" dirty="0"/>
              <a:t>; UCSD)</a:t>
            </a:r>
          </a:p>
          <a:p>
            <a:pPr lvl="1"/>
            <a:endParaRPr lang="en-US" dirty="0"/>
          </a:p>
          <a:p>
            <a:pPr lvl="1"/>
            <a:endParaRPr lang="en-US" dirty="0"/>
          </a:p>
        </p:txBody>
      </p:sp>
    </p:spTree>
    <p:extLst>
      <p:ext uri="{BB962C8B-B14F-4D97-AF65-F5344CB8AC3E}">
        <p14:creationId xmlns:p14="http://schemas.microsoft.com/office/powerpoint/2010/main" val="3990660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C9ECB-2240-CCD6-0D37-E5252501ADEA}"/>
              </a:ext>
            </a:extLst>
          </p:cNvPr>
          <p:cNvSpPr>
            <a:spLocks noGrp="1"/>
          </p:cNvSpPr>
          <p:nvPr>
            <p:ph type="title"/>
          </p:nvPr>
        </p:nvSpPr>
        <p:spPr/>
        <p:txBody>
          <a:bodyPr/>
          <a:lstStyle/>
          <a:p>
            <a:r>
              <a:rPr lang="en-US" dirty="0"/>
              <a:t>Accomplishments </a:t>
            </a:r>
          </a:p>
        </p:txBody>
      </p:sp>
      <p:sp>
        <p:nvSpPr>
          <p:cNvPr id="3" name="Content Placeholder 2">
            <a:extLst>
              <a:ext uri="{FF2B5EF4-FFF2-40B4-BE49-F238E27FC236}">
                <a16:creationId xmlns:a16="http://schemas.microsoft.com/office/drawing/2014/main" id="{074AAD7E-3F97-9709-D650-3B4B41D2F2AF}"/>
              </a:ext>
            </a:extLst>
          </p:cNvPr>
          <p:cNvSpPr>
            <a:spLocks noGrp="1"/>
          </p:cNvSpPr>
          <p:nvPr>
            <p:ph idx="1"/>
          </p:nvPr>
        </p:nvSpPr>
        <p:spPr>
          <a:xfrm>
            <a:off x="158161" y="1078077"/>
            <a:ext cx="12192000" cy="4886673"/>
          </a:xfrm>
        </p:spPr>
        <p:txBody>
          <a:bodyPr/>
          <a:lstStyle/>
          <a:p>
            <a:r>
              <a:rPr lang="en-US" dirty="0"/>
              <a:t>Infrastructure Created</a:t>
            </a:r>
          </a:p>
          <a:p>
            <a:pPr lvl="1"/>
            <a:r>
              <a:rPr lang="en-US" dirty="0"/>
              <a:t>Oral pre-malignant disorders clinics created</a:t>
            </a:r>
          </a:p>
          <a:p>
            <a:pPr lvl="1"/>
            <a:r>
              <a:rPr lang="en-US" dirty="0"/>
              <a:t>New multi-disciplinary teams and tumor boards formed (dentists, OMFS, HN surgeons, oral pathologists, HN pathologists, radiation oncologists)</a:t>
            </a:r>
          </a:p>
          <a:p>
            <a:pPr lvl="1"/>
            <a:r>
              <a:rPr lang="en-US" dirty="0"/>
              <a:t>New GEMM preclinical models</a:t>
            </a:r>
          </a:p>
          <a:p>
            <a:pPr lvl="1"/>
            <a:r>
              <a:rPr lang="en-US" dirty="0"/>
              <a:t>New collaborations formed</a:t>
            </a:r>
          </a:p>
          <a:p>
            <a:pPr lvl="0"/>
            <a:endParaRPr lang="en-US" sz="1200" dirty="0"/>
          </a:p>
          <a:p>
            <a:pPr lvl="0"/>
            <a:endParaRPr lang="en-US" sz="1200" dirty="0"/>
          </a:p>
          <a:p>
            <a:pPr lvl="0"/>
            <a:endParaRPr lang="en-US" sz="1200" dirty="0"/>
          </a:p>
          <a:p>
            <a:pPr lvl="1"/>
            <a:endParaRPr lang="en-US" dirty="0"/>
          </a:p>
        </p:txBody>
      </p:sp>
      <p:grpSp>
        <p:nvGrpSpPr>
          <p:cNvPr id="16" name="Group 15">
            <a:extLst>
              <a:ext uri="{FF2B5EF4-FFF2-40B4-BE49-F238E27FC236}">
                <a16:creationId xmlns:a16="http://schemas.microsoft.com/office/drawing/2014/main" id="{BF9998A9-E923-BA7D-2292-444991B7F285}"/>
              </a:ext>
            </a:extLst>
          </p:cNvPr>
          <p:cNvGrpSpPr/>
          <p:nvPr/>
        </p:nvGrpSpPr>
        <p:grpSpPr>
          <a:xfrm>
            <a:off x="201176" y="4779704"/>
            <a:ext cx="2231285" cy="1221801"/>
            <a:chOff x="5522826" y="4296400"/>
            <a:chExt cx="2454438" cy="1271964"/>
          </a:xfrm>
        </p:grpSpPr>
        <p:sp>
          <p:nvSpPr>
            <p:cNvPr id="4" name="Oval 3">
              <a:extLst>
                <a:ext uri="{FF2B5EF4-FFF2-40B4-BE49-F238E27FC236}">
                  <a16:creationId xmlns:a16="http://schemas.microsoft.com/office/drawing/2014/main" id="{E862ACB5-73B6-C8B4-B8D3-E56F4062BAB0}"/>
                </a:ext>
              </a:extLst>
            </p:cNvPr>
            <p:cNvSpPr/>
            <p:nvPr/>
          </p:nvSpPr>
          <p:spPr>
            <a:xfrm>
              <a:off x="5522826" y="4296400"/>
              <a:ext cx="1273935" cy="127196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00171232-6FE4-572F-0E2F-09B5E36A968B}"/>
                </a:ext>
              </a:extLst>
            </p:cNvPr>
            <p:cNvSpPr/>
            <p:nvPr/>
          </p:nvSpPr>
          <p:spPr>
            <a:xfrm>
              <a:off x="6595272" y="4296400"/>
              <a:ext cx="1381992" cy="127196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11F61D2-B01B-C49F-2ECD-6C95BA7D20C2}"/>
                </a:ext>
              </a:extLst>
            </p:cNvPr>
            <p:cNvSpPr txBox="1"/>
            <p:nvPr/>
          </p:nvSpPr>
          <p:spPr>
            <a:xfrm>
              <a:off x="5676132" y="4719782"/>
              <a:ext cx="790601" cy="369331"/>
            </a:xfrm>
            <a:prstGeom prst="rect">
              <a:avLst/>
            </a:prstGeom>
            <a:noFill/>
          </p:spPr>
          <p:txBody>
            <a:bodyPr wrap="none" rtlCol="0">
              <a:spAutoFit/>
            </a:bodyPr>
            <a:lstStyle/>
            <a:p>
              <a:r>
                <a:rPr lang="en-US" dirty="0"/>
                <a:t>UCSD</a:t>
              </a:r>
            </a:p>
          </p:txBody>
        </p:sp>
        <p:sp>
          <p:nvSpPr>
            <p:cNvPr id="7" name="TextBox 6">
              <a:extLst>
                <a:ext uri="{FF2B5EF4-FFF2-40B4-BE49-F238E27FC236}">
                  <a16:creationId xmlns:a16="http://schemas.microsoft.com/office/drawing/2014/main" id="{8E456DDF-9435-706E-986C-2AB669A29EC4}"/>
                </a:ext>
              </a:extLst>
            </p:cNvPr>
            <p:cNvSpPr txBox="1"/>
            <p:nvPr/>
          </p:nvSpPr>
          <p:spPr>
            <a:xfrm>
              <a:off x="6786188" y="4568732"/>
              <a:ext cx="1139414" cy="646331"/>
            </a:xfrm>
            <a:prstGeom prst="rect">
              <a:avLst/>
            </a:prstGeom>
            <a:noFill/>
          </p:spPr>
          <p:txBody>
            <a:bodyPr wrap="none" rtlCol="0">
              <a:spAutoFit/>
            </a:bodyPr>
            <a:lstStyle/>
            <a:p>
              <a:r>
                <a:rPr lang="en-US" dirty="0"/>
                <a:t>MD </a:t>
              </a:r>
            </a:p>
            <a:p>
              <a:r>
                <a:rPr lang="en-US" dirty="0"/>
                <a:t>Anderson</a:t>
              </a:r>
            </a:p>
          </p:txBody>
        </p:sp>
      </p:grpSp>
      <p:grpSp>
        <p:nvGrpSpPr>
          <p:cNvPr id="19" name="Group 18">
            <a:extLst>
              <a:ext uri="{FF2B5EF4-FFF2-40B4-BE49-F238E27FC236}">
                <a16:creationId xmlns:a16="http://schemas.microsoft.com/office/drawing/2014/main" id="{3B72F20A-CAD1-7A61-0EA7-9E22982C5249}"/>
              </a:ext>
            </a:extLst>
          </p:cNvPr>
          <p:cNvGrpSpPr/>
          <p:nvPr/>
        </p:nvGrpSpPr>
        <p:grpSpPr>
          <a:xfrm>
            <a:off x="5300850" y="4059502"/>
            <a:ext cx="3257934" cy="2758034"/>
            <a:chOff x="5624732" y="4106315"/>
            <a:chExt cx="3257934" cy="2758034"/>
          </a:xfrm>
        </p:grpSpPr>
        <p:grpSp>
          <p:nvGrpSpPr>
            <p:cNvPr id="18" name="Group 17">
              <a:extLst>
                <a:ext uri="{FF2B5EF4-FFF2-40B4-BE49-F238E27FC236}">
                  <a16:creationId xmlns:a16="http://schemas.microsoft.com/office/drawing/2014/main" id="{0544B015-1152-1157-9990-2F84B0C05D33}"/>
                </a:ext>
              </a:extLst>
            </p:cNvPr>
            <p:cNvGrpSpPr/>
            <p:nvPr/>
          </p:nvGrpSpPr>
          <p:grpSpPr>
            <a:xfrm>
              <a:off x="5624732" y="4106315"/>
              <a:ext cx="3257934" cy="2415394"/>
              <a:chOff x="1847227" y="4228492"/>
              <a:chExt cx="3257934" cy="2415394"/>
            </a:xfrm>
          </p:grpSpPr>
          <p:sp>
            <p:nvSpPr>
              <p:cNvPr id="8" name="Oval 7">
                <a:extLst>
                  <a:ext uri="{FF2B5EF4-FFF2-40B4-BE49-F238E27FC236}">
                    <a16:creationId xmlns:a16="http://schemas.microsoft.com/office/drawing/2014/main" id="{6C89BD11-A4FA-E384-BCE6-64E02B595502}"/>
                  </a:ext>
                </a:extLst>
              </p:cNvPr>
              <p:cNvSpPr/>
              <p:nvPr/>
            </p:nvSpPr>
            <p:spPr>
              <a:xfrm>
                <a:off x="2985606" y="4962584"/>
                <a:ext cx="1422400" cy="120791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UCSF</a:t>
                </a:r>
              </a:p>
            </p:txBody>
          </p:sp>
          <p:sp>
            <p:nvSpPr>
              <p:cNvPr id="9" name="TextBox 8">
                <a:extLst>
                  <a:ext uri="{FF2B5EF4-FFF2-40B4-BE49-F238E27FC236}">
                    <a16:creationId xmlns:a16="http://schemas.microsoft.com/office/drawing/2014/main" id="{D2DC4B90-3E71-14B1-6807-D782AEA04FC0}"/>
                  </a:ext>
                </a:extLst>
              </p:cNvPr>
              <p:cNvSpPr txBox="1"/>
              <p:nvPr/>
            </p:nvSpPr>
            <p:spPr>
              <a:xfrm>
                <a:off x="3352811" y="5377012"/>
                <a:ext cx="753732" cy="369332"/>
              </a:xfrm>
              <a:prstGeom prst="rect">
                <a:avLst/>
              </a:prstGeom>
              <a:noFill/>
            </p:spPr>
            <p:txBody>
              <a:bodyPr wrap="none" rtlCol="0">
                <a:spAutoFit/>
              </a:bodyPr>
              <a:lstStyle/>
              <a:p>
                <a:r>
                  <a:rPr lang="en-US" dirty="0"/>
                  <a:t>UCSF</a:t>
                </a:r>
              </a:p>
            </p:txBody>
          </p:sp>
          <p:sp>
            <p:nvSpPr>
              <p:cNvPr id="10" name="Oval 9">
                <a:extLst>
                  <a:ext uri="{FF2B5EF4-FFF2-40B4-BE49-F238E27FC236}">
                    <a16:creationId xmlns:a16="http://schemas.microsoft.com/office/drawing/2014/main" id="{68F21DE1-C8BF-5E66-EAB4-50EE8E967EBA}"/>
                  </a:ext>
                </a:extLst>
              </p:cNvPr>
              <p:cNvSpPr/>
              <p:nvPr/>
            </p:nvSpPr>
            <p:spPr>
              <a:xfrm>
                <a:off x="3682761" y="4228492"/>
                <a:ext cx="1422400" cy="120791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UCSF</a:t>
                </a:r>
              </a:p>
            </p:txBody>
          </p:sp>
          <p:sp>
            <p:nvSpPr>
              <p:cNvPr id="12" name="TextBox 11">
                <a:extLst>
                  <a:ext uri="{FF2B5EF4-FFF2-40B4-BE49-F238E27FC236}">
                    <a16:creationId xmlns:a16="http://schemas.microsoft.com/office/drawing/2014/main" id="{ACE88B02-634E-155D-7905-CE3799F8B647}"/>
                  </a:ext>
                </a:extLst>
              </p:cNvPr>
              <p:cNvSpPr txBox="1"/>
              <p:nvPr/>
            </p:nvSpPr>
            <p:spPr>
              <a:xfrm>
                <a:off x="4062544" y="4489466"/>
                <a:ext cx="747897" cy="646331"/>
              </a:xfrm>
              <a:prstGeom prst="rect">
                <a:avLst/>
              </a:prstGeom>
              <a:noFill/>
            </p:spPr>
            <p:txBody>
              <a:bodyPr wrap="none" rtlCol="0">
                <a:spAutoFit/>
              </a:bodyPr>
              <a:lstStyle/>
              <a:p>
                <a:r>
                  <a:rPr lang="en-US" dirty="0"/>
                  <a:t>Loma</a:t>
                </a:r>
              </a:p>
              <a:p>
                <a:r>
                  <a:rPr lang="en-US" dirty="0"/>
                  <a:t>Linda</a:t>
                </a:r>
              </a:p>
            </p:txBody>
          </p:sp>
          <p:sp>
            <p:nvSpPr>
              <p:cNvPr id="13" name="TextBox 12">
                <a:extLst>
                  <a:ext uri="{FF2B5EF4-FFF2-40B4-BE49-F238E27FC236}">
                    <a16:creationId xmlns:a16="http://schemas.microsoft.com/office/drawing/2014/main" id="{402D86D1-9D6E-4B66-BA1C-46237DE16C9C}"/>
                  </a:ext>
                </a:extLst>
              </p:cNvPr>
              <p:cNvSpPr txBox="1"/>
              <p:nvPr/>
            </p:nvSpPr>
            <p:spPr>
              <a:xfrm>
                <a:off x="3664153" y="6274554"/>
                <a:ext cx="947824" cy="369332"/>
              </a:xfrm>
              <a:prstGeom prst="rect">
                <a:avLst/>
              </a:prstGeom>
              <a:noFill/>
            </p:spPr>
            <p:txBody>
              <a:bodyPr wrap="none" rtlCol="0">
                <a:spAutoFit/>
              </a:bodyPr>
              <a:lstStyle/>
              <a:p>
                <a:r>
                  <a:rPr lang="en-US" dirty="0"/>
                  <a:t>Rutgers</a:t>
                </a:r>
              </a:p>
            </p:txBody>
          </p:sp>
          <p:sp>
            <p:nvSpPr>
              <p:cNvPr id="14" name="TextBox 13">
                <a:extLst>
                  <a:ext uri="{FF2B5EF4-FFF2-40B4-BE49-F238E27FC236}">
                    <a16:creationId xmlns:a16="http://schemas.microsoft.com/office/drawing/2014/main" id="{C205128D-B987-F16F-5DA0-52EC6F501C17}"/>
                  </a:ext>
                </a:extLst>
              </p:cNvPr>
              <p:cNvSpPr txBox="1"/>
              <p:nvPr/>
            </p:nvSpPr>
            <p:spPr>
              <a:xfrm>
                <a:off x="2186463" y="5190777"/>
                <a:ext cx="684162" cy="646331"/>
              </a:xfrm>
              <a:prstGeom prst="rect">
                <a:avLst/>
              </a:prstGeom>
              <a:noFill/>
            </p:spPr>
            <p:txBody>
              <a:bodyPr wrap="none" rtlCol="0">
                <a:spAutoFit/>
              </a:bodyPr>
              <a:lstStyle/>
              <a:p>
                <a:r>
                  <a:rPr lang="en-US" dirty="0"/>
                  <a:t>Univ</a:t>
                </a:r>
              </a:p>
              <a:p>
                <a:r>
                  <a:rPr lang="en-US" dirty="0"/>
                  <a:t>Penn</a:t>
                </a:r>
              </a:p>
            </p:txBody>
          </p:sp>
          <p:sp>
            <p:nvSpPr>
              <p:cNvPr id="15" name="Oval 14">
                <a:extLst>
                  <a:ext uri="{FF2B5EF4-FFF2-40B4-BE49-F238E27FC236}">
                    <a16:creationId xmlns:a16="http://schemas.microsoft.com/office/drawing/2014/main" id="{D5ED1F65-BE62-0A34-74C8-94CBB2F82DAF}"/>
                  </a:ext>
                </a:extLst>
              </p:cNvPr>
              <p:cNvSpPr/>
              <p:nvPr/>
            </p:nvSpPr>
            <p:spPr>
              <a:xfrm>
                <a:off x="1847227" y="4908939"/>
                <a:ext cx="1422400" cy="120791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7" name="Oval 16">
              <a:extLst>
                <a:ext uri="{FF2B5EF4-FFF2-40B4-BE49-F238E27FC236}">
                  <a16:creationId xmlns:a16="http://schemas.microsoft.com/office/drawing/2014/main" id="{EC743FFB-5D16-E806-57BD-A74A33F2D83D}"/>
                </a:ext>
              </a:extLst>
            </p:cNvPr>
            <p:cNvSpPr/>
            <p:nvPr/>
          </p:nvSpPr>
          <p:spPr>
            <a:xfrm>
              <a:off x="7204370" y="5656438"/>
              <a:ext cx="1422400" cy="120791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 name="Group 10">
            <a:extLst>
              <a:ext uri="{FF2B5EF4-FFF2-40B4-BE49-F238E27FC236}">
                <a16:creationId xmlns:a16="http://schemas.microsoft.com/office/drawing/2014/main" id="{A6EA718F-1121-1CF8-B746-504A99477C1F}"/>
              </a:ext>
            </a:extLst>
          </p:cNvPr>
          <p:cNvGrpSpPr/>
          <p:nvPr/>
        </p:nvGrpSpPr>
        <p:grpSpPr>
          <a:xfrm>
            <a:off x="9076990" y="4013671"/>
            <a:ext cx="2421017" cy="2758034"/>
            <a:chOff x="6763111" y="4106315"/>
            <a:chExt cx="2421017" cy="2758034"/>
          </a:xfrm>
        </p:grpSpPr>
        <p:grpSp>
          <p:nvGrpSpPr>
            <p:cNvPr id="20" name="Group 19">
              <a:extLst>
                <a:ext uri="{FF2B5EF4-FFF2-40B4-BE49-F238E27FC236}">
                  <a16:creationId xmlns:a16="http://schemas.microsoft.com/office/drawing/2014/main" id="{90DD77EE-4B97-FCC9-132E-CC6EACA73283}"/>
                </a:ext>
              </a:extLst>
            </p:cNvPr>
            <p:cNvGrpSpPr/>
            <p:nvPr/>
          </p:nvGrpSpPr>
          <p:grpSpPr>
            <a:xfrm>
              <a:off x="6763111" y="4106315"/>
              <a:ext cx="2306462" cy="2357166"/>
              <a:chOff x="2985606" y="4228492"/>
              <a:chExt cx="2306462" cy="2357166"/>
            </a:xfrm>
          </p:grpSpPr>
          <p:sp>
            <p:nvSpPr>
              <p:cNvPr id="22" name="Oval 21">
                <a:extLst>
                  <a:ext uri="{FF2B5EF4-FFF2-40B4-BE49-F238E27FC236}">
                    <a16:creationId xmlns:a16="http://schemas.microsoft.com/office/drawing/2014/main" id="{44902837-8FB0-B32B-DFBD-2F7E32538613}"/>
                  </a:ext>
                </a:extLst>
              </p:cNvPr>
              <p:cNvSpPr/>
              <p:nvPr/>
            </p:nvSpPr>
            <p:spPr>
              <a:xfrm>
                <a:off x="2985606" y="4962584"/>
                <a:ext cx="1422400" cy="120791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UCSF</a:t>
                </a:r>
              </a:p>
            </p:txBody>
          </p:sp>
          <p:sp>
            <p:nvSpPr>
              <p:cNvPr id="23" name="TextBox 22">
                <a:extLst>
                  <a:ext uri="{FF2B5EF4-FFF2-40B4-BE49-F238E27FC236}">
                    <a16:creationId xmlns:a16="http://schemas.microsoft.com/office/drawing/2014/main" id="{736255CC-B5DA-8152-32CE-78165245894A}"/>
                  </a:ext>
                </a:extLst>
              </p:cNvPr>
              <p:cNvSpPr txBox="1"/>
              <p:nvPr/>
            </p:nvSpPr>
            <p:spPr>
              <a:xfrm>
                <a:off x="3352811" y="5377012"/>
                <a:ext cx="837089" cy="369332"/>
              </a:xfrm>
              <a:prstGeom prst="rect">
                <a:avLst/>
              </a:prstGeom>
              <a:noFill/>
            </p:spPr>
            <p:txBody>
              <a:bodyPr wrap="none" rtlCol="0">
                <a:spAutoFit/>
              </a:bodyPr>
              <a:lstStyle/>
              <a:p>
                <a:r>
                  <a:rPr lang="en-US" dirty="0"/>
                  <a:t>Moffitt</a:t>
                </a:r>
              </a:p>
            </p:txBody>
          </p:sp>
          <p:sp>
            <p:nvSpPr>
              <p:cNvPr id="24" name="Oval 23">
                <a:extLst>
                  <a:ext uri="{FF2B5EF4-FFF2-40B4-BE49-F238E27FC236}">
                    <a16:creationId xmlns:a16="http://schemas.microsoft.com/office/drawing/2014/main" id="{86603386-E56A-0A25-4352-9E58675F5D72}"/>
                  </a:ext>
                </a:extLst>
              </p:cNvPr>
              <p:cNvSpPr/>
              <p:nvPr/>
            </p:nvSpPr>
            <p:spPr>
              <a:xfrm>
                <a:off x="3682761" y="4228492"/>
                <a:ext cx="1422400" cy="120791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UCSF</a:t>
                </a:r>
              </a:p>
            </p:txBody>
          </p:sp>
          <p:sp>
            <p:nvSpPr>
              <p:cNvPr id="25" name="TextBox 24">
                <a:extLst>
                  <a:ext uri="{FF2B5EF4-FFF2-40B4-BE49-F238E27FC236}">
                    <a16:creationId xmlns:a16="http://schemas.microsoft.com/office/drawing/2014/main" id="{93889CA0-AC1F-BD6E-F718-2C17B3F3AFE4}"/>
                  </a:ext>
                </a:extLst>
              </p:cNvPr>
              <p:cNvSpPr txBox="1"/>
              <p:nvPr/>
            </p:nvSpPr>
            <p:spPr>
              <a:xfrm>
                <a:off x="4071740" y="4647781"/>
                <a:ext cx="817853" cy="369332"/>
              </a:xfrm>
              <a:prstGeom prst="rect">
                <a:avLst/>
              </a:prstGeom>
              <a:noFill/>
            </p:spPr>
            <p:txBody>
              <a:bodyPr wrap="none" rtlCol="0">
                <a:spAutoFit/>
              </a:bodyPr>
              <a:lstStyle/>
              <a:p>
                <a:r>
                  <a:rPr lang="en-US" dirty="0"/>
                  <a:t>UPMC</a:t>
                </a:r>
              </a:p>
            </p:txBody>
          </p:sp>
          <p:sp>
            <p:nvSpPr>
              <p:cNvPr id="26" name="TextBox 25">
                <a:extLst>
                  <a:ext uri="{FF2B5EF4-FFF2-40B4-BE49-F238E27FC236}">
                    <a16:creationId xmlns:a16="http://schemas.microsoft.com/office/drawing/2014/main" id="{CE53E1B8-ACEA-011F-BBBC-5A180612D7F0}"/>
                  </a:ext>
                </a:extLst>
              </p:cNvPr>
              <p:cNvSpPr txBox="1"/>
              <p:nvPr/>
            </p:nvSpPr>
            <p:spPr>
              <a:xfrm>
                <a:off x="3625137" y="6216326"/>
                <a:ext cx="1666931" cy="369332"/>
              </a:xfrm>
              <a:prstGeom prst="rect">
                <a:avLst/>
              </a:prstGeom>
              <a:noFill/>
            </p:spPr>
            <p:txBody>
              <a:bodyPr wrap="none" rtlCol="0">
                <a:spAutoFit/>
              </a:bodyPr>
              <a:lstStyle/>
              <a:p>
                <a:r>
                  <a:rPr lang="en-US" dirty="0" err="1"/>
                  <a:t>TruDiagnostics</a:t>
                </a:r>
                <a:endParaRPr lang="en-US" dirty="0"/>
              </a:p>
            </p:txBody>
          </p:sp>
        </p:grpSp>
        <p:sp>
          <p:nvSpPr>
            <p:cNvPr id="21" name="Oval 20">
              <a:extLst>
                <a:ext uri="{FF2B5EF4-FFF2-40B4-BE49-F238E27FC236}">
                  <a16:creationId xmlns:a16="http://schemas.microsoft.com/office/drawing/2014/main" id="{6ABEE064-6F91-FF4B-EC75-5EFA79C36985}"/>
                </a:ext>
              </a:extLst>
            </p:cNvPr>
            <p:cNvSpPr/>
            <p:nvPr/>
          </p:nvSpPr>
          <p:spPr>
            <a:xfrm>
              <a:off x="7204369" y="5656438"/>
              <a:ext cx="1979759" cy="120791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5" name="Group 34">
            <a:extLst>
              <a:ext uri="{FF2B5EF4-FFF2-40B4-BE49-F238E27FC236}">
                <a16:creationId xmlns:a16="http://schemas.microsoft.com/office/drawing/2014/main" id="{20BD3D38-FE4B-9CC5-FD2E-06A128C8AB14}"/>
              </a:ext>
            </a:extLst>
          </p:cNvPr>
          <p:cNvGrpSpPr/>
          <p:nvPr/>
        </p:nvGrpSpPr>
        <p:grpSpPr>
          <a:xfrm>
            <a:off x="2666366" y="4510505"/>
            <a:ext cx="2480140" cy="2198239"/>
            <a:chOff x="2574646" y="4459733"/>
            <a:chExt cx="2480140" cy="2198239"/>
          </a:xfrm>
        </p:grpSpPr>
        <p:grpSp>
          <p:nvGrpSpPr>
            <p:cNvPr id="27" name="Group 26">
              <a:extLst>
                <a:ext uri="{FF2B5EF4-FFF2-40B4-BE49-F238E27FC236}">
                  <a16:creationId xmlns:a16="http://schemas.microsoft.com/office/drawing/2014/main" id="{1691A75F-6DF8-357A-AE5F-D2F68383137C}"/>
                </a:ext>
              </a:extLst>
            </p:cNvPr>
            <p:cNvGrpSpPr/>
            <p:nvPr/>
          </p:nvGrpSpPr>
          <p:grpSpPr>
            <a:xfrm>
              <a:off x="2574646" y="4459733"/>
              <a:ext cx="2480140" cy="1544429"/>
              <a:chOff x="5522826" y="3617884"/>
              <a:chExt cx="2789220" cy="2112392"/>
            </a:xfrm>
          </p:grpSpPr>
          <p:sp>
            <p:nvSpPr>
              <p:cNvPr id="28" name="Oval 27">
                <a:extLst>
                  <a:ext uri="{FF2B5EF4-FFF2-40B4-BE49-F238E27FC236}">
                    <a16:creationId xmlns:a16="http://schemas.microsoft.com/office/drawing/2014/main" id="{A25935FE-0D86-3E81-623F-3D84D6FA8304}"/>
                  </a:ext>
                </a:extLst>
              </p:cNvPr>
              <p:cNvSpPr/>
              <p:nvPr/>
            </p:nvSpPr>
            <p:spPr>
              <a:xfrm>
                <a:off x="5522826" y="4296400"/>
                <a:ext cx="1422400" cy="1433876"/>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72EA76AD-245B-5B9F-31D6-D7C884276BE2}"/>
                  </a:ext>
                </a:extLst>
              </p:cNvPr>
              <p:cNvSpPr/>
              <p:nvPr/>
            </p:nvSpPr>
            <p:spPr>
              <a:xfrm>
                <a:off x="6510974" y="3617884"/>
                <a:ext cx="1801072" cy="1433876"/>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62A9304B-888B-B7EC-6287-4833A9E9DFC0}"/>
                  </a:ext>
                </a:extLst>
              </p:cNvPr>
              <p:cNvSpPr txBox="1"/>
              <p:nvPr/>
            </p:nvSpPr>
            <p:spPr>
              <a:xfrm>
                <a:off x="5791010" y="4784391"/>
                <a:ext cx="672073" cy="505154"/>
              </a:xfrm>
              <a:prstGeom prst="rect">
                <a:avLst/>
              </a:prstGeom>
              <a:noFill/>
            </p:spPr>
            <p:txBody>
              <a:bodyPr wrap="none" rtlCol="0">
                <a:spAutoFit/>
              </a:bodyPr>
              <a:lstStyle/>
              <a:p>
                <a:r>
                  <a:rPr lang="en-US" dirty="0"/>
                  <a:t>Yale</a:t>
                </a:r>
              </a:p>
            </p:txBody>
          </p:sp>
          <p:sp>
            <p:nvSpPr>
              <p:cNvPr id="31" name="TextBox 30">
                <a:extLst>
                  <a:ext uri="{FF2B5EF4-FFF2-40B4-BE49-F238E27FC236}">
                    <a16:creationId xmlns:a16="http://schemas.microsoft.com/office/drawing/2014/main" id="{E40DA31F-B5A9-E9C9-7A26-A5C47D7EEA20}"/>
                  </a:ext>
                </a:extLst>
              </p:cNvPr>
              <p:cNvSpPr txBox="1"/>
              <p:nvPr/>
            </p:nvSpPr>
            <p:spPr>
              <a:xfrm>
                <a:off x="6845293" y="3912214"/>
                <a:ext cx="1139414" cy="646331"/>
              </a:xfrm>
              <a:prstGeom prst="rect">
                <a:avLst/>
              </a:prstGeom>
              <a:noFill/>
            </p:spPr>
            <p:txBody>
              <a:bodyPr wrap="none" rtlCol="0">
                <a:spAutoFit/>
              </a:bodyPr>
              <a:lstStyle/>
              <a:p>
                <a:r>
                  <a:rPr lang="en-US" dirty="0"/>
                  <a:t>MD </a:t>
                </a:r>
              </a:p>
              <a:p>
                <a:r>
                  <a:rPr lang="en-US" dirty="0"/>
                  <a:t>Anderson</a:t>
                </a:r>
              </a:p>
            </p:txBody>
          </p:sp>
        </p:grpSp>
        <p:grpSp>
          <p:nvGrpSpPr>
            <p:cNvPr id="34" name="Group 33">
              <a:extLst>
                <a:ext uri="{FF2B5EF4-FFF2-40B4-BE49-F238E27FC236}">
                  <a16:creationId xmlns:a16="http://schemas.microsoft.com/office/drawing/2014/main" id="{2F4CBB0D-5886-B5A8-EBE8-CDDDB5C940E1}"/>
                </a:ext>
              </a:extLst>
            </p:cNvPr>
            <p:cNvGrpSpPr/>
            <p:nvPr/>
          </p:nvGrpSpPr>
          <p:grpSpPr>
            <a:xfrm>
              <a:off x="3306160" y="5609625"/>
              <a:ext cx="1450734" cy="1048347"/>
              <a:chOff x="3306160" y="5609625"/>
              <a:chExt cx="1450734" cy="1048347"/>
            </a:xfrm>
          </p:grpSpPr>
          <p:sp>
            <p:nvSpPr>
              <p:cNvPr id="32" name="Oval 31">
                <a:extLst>
                  <a:ext uri="{FF2B5EF4-FFF2-40B4-BE49-F238E27FC236}">
                    <a16:creationId xmlns:a16="http://schemas.microsoft.com/office/drawing/2014/main" id="{4C9CA957-FD8E-17BF-0D56-2EBAC061C5EF}"/>
                  </a:ext>
                </a:extLst>
              </p:cNvPr>
              <p:cNvSpPr/>
              <p:nvPr/>
            </p:nvSpPr>
            <p:spPr>
              <a:xfrm>
                <a:off x="3306160" y="5609625"/>
                <a:ext cx="1450734" cy="1048347"/>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UCSF</a:t>
                </a:r>
              </a:p>
            </p:txBody>
          </p:sp>
          <p:sp>
            <p:nvSpPr>
              <p:cNvPr id="33" name="TextBox 32">
                <a:extLst>
                  <a:ext uri="{FF2B5EF4-FFF2-40B4-BE49-F238E27FC236}">
                    <a16:creationId xmlns:a16="http://schemas.microsoft.com/office/drawing/2014/main" id="{2D6172D7-87ED-BF78-DB08-6D469DCD8172}"/>
                  </a:ext>
                </a:extLst>
              </p:cNvPr>
              <p:cNvSpPr txBox="1"/>
              <p:nvPr/>
            </p:nvSpPr>
            <p:spPr>
              <a:xfrm>
                <a:off x="3668093" y="5942921"/>
                <a:ext cx="753732" cy="369332"/>
              </a:xfrm>
              <a:prstGeom prst="rect">
                <a:avLst/>
              </a:prstGeom>
              <a:noFill/>
            </p:spPr>
            <p:txBody>
              <a:bodyPr wrap="none" rtlCol="0">
                <a:spAutoFit/>
              </a:bodyPr>
              <a:lstStyle/>
              <a:p>
                <a:r>
                  <a:rPr lang="en-US" dirty="0"/>
                  <a:t>UCSF</a:t>
                </a:r>
              </a:p>
            </p:txBody>
          </p:sp>
        </p:grpSp>
      </p:grpSp>
    </p:spTree>
    <p:extLst>
      <p:ext uri="{BB962C8B-B14F-4D97-AF65-F5344CB8AC3E}">
        <p14:creationId xmlns:p14="http://schemas.microsoft.com/office/powerpoint/2010/main" val="939129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83" y="218678"/>
            <a:ext cx="10887456" cy="838737"/>
          </a:xfrm>
        </p:spPr>
        <p:txBody>
          <a:bodyPr/>
          <a:lstStyle/>
          <a:p>
            <a:r>
              <a:rPr lang="en-US" b="1" dirty="0">
                <a:solidFill>
                  <a:srgbClr val="008080"/>
                </a:solidFill>
                <a:latin typeface="Calibri" panose="020F0502020204030204" pitchFamily="34" charset="0"/>
                <a:cs typeface="Calibri" panose="020F0502020204030204" pitchFamily="34" charset="0"/>
              </a:rPr>
              <a:t>Highlights of Major Achievements of AHEAD Group </a:t>
            </a:r>
          </a:p>
        </p:txBody>
      </p:sp>
      <p:sp>
        <p:nvSpPr>
          <p:cNvPr id="3" name="Content Placeholder 2"/>
          <p:cNvSpPr>
            <a:spLocks noGrp="1"/>
          </p:cNvSpPr>
          <p:nvPr>
            <p:ph sz="quarter" idx="11"/>
          </p:nvPr>
        </p:nvSpPr>
        <p:spPr>
          <a:xfrm>
            <a:off x="323746" y="1322886"/>
            <a:ext cx="11544507" cy="5100029"/>
          </a:xfrm>
        </p:spPr>
        <p:txBody>
          <a:bodyPr>
            <a:normAutofit fontScale="92500" lnSpcReduction="20000"/>
          </a:bodyPr>
          <a:lstStyle/>
          <a:p>
            <a:pPr marL="0" indent="0">
              <a:buClrTx/>
              <a:buNone/>
            </a:pPr>
            <a:r>
              <a:rPr lang="en-US" sz="2600" dirty="0">
                <a:solidFill>
                  <a:srgbClr val="C00000"/>
                </a:solidFill>
                <a:latin typeface="Calibri" panose="020F0502020204030204" pitchFamily="34" charset="0"/>
                <a:ea typeface="MS Mincho" panose="02020609040205080304" pitchFamily="49" charset="-128"/>
                <a:cs typeface="Calibri" panose="020F0502020204030204" pitchFamily="34" charset="0"/>
              </a:rPr>
              <a:t>•  </a:t>
            </a:r>
            <a:r>
              <a:rPr lang="en-US" sz="2600" b="1" dirty="0">
                <a:solidFill>
                  <a:srgbClr val="C00000"/>
                </a:solidFill>
                <a:latin typeface="Calibri" panose="020F0502020204030204" pitchFamily="34" charset="0"/>
                <a:ea typeface="MS Mincho" panose="02020609040205080304" pitchFamily="49" charset="-128"/>
                <a:cs typeface="Calibri" panose="020F0502020204030204" pitchFamily="34" charset="0"/>
              </a:rPr>
              <a:t>High-impact publications: </a:t>
            </a:r>
          </a:p>
          <a:p>
            <a:pPr marL="0" indent="0">
              <a:buClrTx/>
              <a:buNone/>
            </a:pPr>
            <a:r>
              <a:rPr lang="en-US" sz="2600" b="1" dirty="0">
                <a:latin typeface="Calibri" panose="020F0502020204030204" pitchFamily="34" charset="0"/>
                <a:ea typeface="MS Mincho" panose="02020609040205080304" pitchFamily="49" charset="-128"/>
                <a:cs typeface="Calibri" panose="020F0502020204030204" pitchFamily="34" charset="0"/>
              </a:rPr>
              <a:t>Ludmil Alexandrov, J. Silvio Gutkind, and Scott Lippman, </a:t>
            </a:r>
            <a:r>
              <a:rPr lang="en-US" sz="2600" dirty="0">
                <a:latin typeface="Calibri" panose="020F0502020204030204" pitchFamily="34" charset="0"/>
                <a:ea typeface="MS Mincho" panose="02020609040205080304" pitchFamily="49" charset="-128"/>
                <a:cs typeface="Calibri" panose="020F0502020204030204" pitchFamily="34" charset="0"/>
              </a:rPr>
              <a:t>UCSD: </a:t>
            </a:r>
            <a:r>
              <a:rPr lang="en-US" sz="2600" b="1" dirty="0">
                <a:latin typeface="Calibri" panose="020F0502020204030204" pitchFamily="34" charset="0"/>
                <a:ea typeface="MS Mincho" panose="02020609040205080304" pitchFamily="49" charset="-128"/>
                <a:cs typeface="Calibri" panose="020F0502020204030204" pitchFamily="34" charset="0"/>
              </a:rPr>
              <a:t>Nature, Nature Communications (2), Nature Genetics.</a:t>
            </a:r>
            <a:r>
              <a:rPr lang="en-US" sz="2600" dirty="0">
                <a:latin typeface="Calibri" panose="020F0502020204030204" pitchFamily="34" charset="0"/>
                <a:ea typeface="MS Mincho" panose="02020609040205080304" pitchFamily="49" charset="-128"/>
                <a:cs typeface="Calibri" panose="020F0502020204030204" pitchFamily="34" charset="0"/>
              </a:rPr>
              <a:t> </a:t>
            </a:r>
          </a:p>
          <a:p>
            <a:pPr marL="0" indent="0">
              <a:buClrTx/>
              <a:buNone/>
            </a:pPr>
            <a:r>
              <a:rPr lang="en-US" sz="2600" b="1" dirty="0">
                <a:latin typeface="Calibri" panose="020F0502020204030204" pitchFamily="34" charset="0"/>
                <a:ea typeface="MS Mincho" panose="02020609040205080304" pitchFamily="49" charset="-128"/>
                <a:cs typeface="Calibri" panose="020F0502020204030204" pitchFamily="34" charset="0"/>
              </a:rPr>
              <a:t>Leo Lei</a:t>
            </a:r>
            <a:r>
              <a:rPr lang="en-US" sz="2600" dirty="0">
                <a:latin typeface="Calibri" panose="020F0502020204030204" pitchFamily="34" charset="0"/>
                <a:ea typeface="MS Mincho" panose="02020609040205080304" pitchFamily="49" charset="-128"/>
                <a:cs typeface="Calibri" panose="020F0502020204030204" pitchFamily="34" charset="0"/>
              </a:rPr>
              <a:t>, MD Anderson:</a:t>
            </a:r>
            <a:r>
              <a:rPr lang="en-US" sz="2600" b="1" dirty="0">
                <a:latin typeface="Calibri" panose="020F0502020204030204" pitchFamily="34" charset="0"/>
                <a:ea typeface="MS Mincho" panose="02020609040205080304" pitchFamily="49" charset="-128"/>
                <a:cs typeface="Calibri" panose="020F0502020204030204" pitchFamily="34" charset="0"/>
              </a:rPr>
              <a:t> Nature Communications</a:t>
            </a:r>
            <a:r>
              <a:rPr lang="en-US" sz="2600" dirty="0">
                <a:latin typeface="Calibri" panose="020F0502020204030204" pitchFamily="34" charset="0"/>
                <a:ea typeface="MS Mincho" panose="02020609040205080304" pitchFamily="49" charset="-128"/>
                <a:cs typeface="Calibri" panose="020F0502020204030204" pitchFamily="34" charset="0"/>
              </a:rPr>
              <a:t>. </a:t>
            </a:r>
          </a:p>
          <a:p>
            <a:pPr marL="0" indent="0">
              <a:buClrTx/>
              <a:buNone/>
            </a:pPr>
            <a:r>
              <a:rPr lang="en-US" sz="2600" b="1" dirty="0">
                <a:latin typeface="Calibri" panose="020F0502020204030204" pitchFamily="34" charset="0"/>
                <a:ea typeface="MS Mincho" panose="02020609040205080304" pitchFamily="49" charset="-128"/>
                <a:cs typeface="Calibri" panose="020F0502020204030204" pitchFamily="34" charset="0"/>
              </a:rPr>
              <a:t>Hua Li</a:t>
            </a:r>
            <a:r>
              <a:rPr lang="en-US" sz="2600" dirty="0">
                <a:latin typeface="Calibri" panose="020F0502020204030204" pitchFamily="34" charset="0"/>
                <a:ea typeface="MS Mincho" panose="02020609040205080304" pitchFamily="49" charset="-128"/>
                <a:cs typeface="Calibri" panose="020F0502020204030204" pitchFamily="34" charset="0"/>
              </a:rPr>
              <a:t>, Wash U/</a:t>
            </a:r>
            <a:r>
              <a:rPr lang="en-US" sz="2600" b="1" dirty="0">
                <a:latin typeface="Calibri" panose="020F0502020204030204" pitchFamily="34" charset="0"/>
                <a:ea typeface="MS Mincho" panose="02020609040205080304" pitchFamily="49" charset="-128"/>
                <a:cs typeface="Calibri" panose="020F0502020204030204" pitchFamily="34" charset="0"/>
              </a:rPr>
              <a:t>Xiaowei Wang</a:t>
            </a:r>
            <a:r>
              <a:rPr lang="en-US" sz="2600" dirty="0">
                <a:latin typeface="Calibri" panose="020F0502020204030204" pitchFamily="34" charset="0"/>
                <a:ea typeface="MS Mincho" panose="02020609040205080304" pitchFamily="49" charset="-128"/>
                <a:cs typeface="Calibri" panose="020F0502020204030204" pitchFamily="34" charset="0"/>
              </a:rPr>
              <a:t>, UIC: </a:t>
            </a:r>
            <a:r>
              <a:rPr lang="en-US" sz="2600" b="1" dirty="0">
                <a:latin typeface="Calibri" panose="020F0502020204030204" pitchFamily="34" charset="0"/>
                <a:ea typeface="MS Mincho" panose="02020609040205080304" pitchFamily="49" charset="-128"/>
                <a:cs typeface="Calibri" panose="020F0502020204030204" pitchFamily="34" charset="0"/>
              </a:rPr>
              <a:t>Cancer Research, Communications Biology, Medical Physics, Engineering Applications of Artificial Intelligence, Journal of Medical Imaging, and Nucleic Acids Research</a:t>
            </a:r>
            <a:r>
              <a:rPr lang="en-US" sz="2600" dirty="0">
                <a:latin typeface="Calibri" panose="020F0502020204030204" pitchFamily="34" charset="0"/>
                <a:ea typeface="MS Mincho" panose="02020609040205080304" pitchFamily="49" charset="-128"/>
                <a:cs typeface="Calibri" panose="020F0502020204030204" pitchFamily="34" charset="0"/>
              </a:rPr>
              <a:t>.</a:t>
            </a:r>
          </a:p>
          <a:p>
            <a:pPr marL="0" indent="0">
              <a:buClrTx/>
              <a:buNone/>
            </a:pPr>
            <a:r>
              <a:rPr lang="en-US" sz="2600" dirty="0">
                <a:latin typeface="Calibri" panose="020F0502020204030204" pitchFamily="34" charset="0"/>
                <a:ea typeface="MS Mincho" panose="02020609040205080304" pitchFamily="49" charset="-128"/>
                <a:cs typeface="Calibri" panose="020F0502020204030204" pitchFamily="34" charset="0"/>
              </a:rPr>
              <a:t>  </a:t>
            </a:r>
          </a:p>
          <a:p>
            <a:pPr marL="0" indent="0">
              <a:buClrTx/>
              <a:buNone/>
            </a:pPr>
            <a:r>
              <a:rPr lang="en-US" sz="2600" dirty="0">
                <a:solidFill>
                  <a:srgbClr val="C00000"/>
                </a:solidFill>
                <a:latin typeface="Calibri" panose="020F0502020204030204" pitchFamily="34" charset="0"/>
                <a:ea typeface="MS Mincho" panose="02020609040205080304" pitchFamily="49" charset="-128"/>
                <a:cs typeface="Calibri" panose="020F0502020204030204" pitchFamily="34" charset="0"/>
              </a:rPr>
              <a:t>•  </a:t>
            </a:r>
            <a:r>
              <a:rPr lang="en-US" sz="2600" b="1" dirty="0">
                <a:solidFill>
                  <a:srgbClr val="C00000"/>
                </a:solidFill>
                <a:latin typeface="Calibri" panose="020F0502020204030204" pitchFamily="34" charset="0"/>
                <a:ea typeface="MS Mincho" panose="02020609040205080304" pitchFamily="49" charset="-128"/>
                <a:cs typeface="Calibri" panose="020F0502020204030204" pitchFamily="34" charset="0"/>
              </a:rPr>
              <a:t>Presentation at major national and international meetings: </a:t>
            </a:r>
          </a:p>
          <a:p>
            <a:pPr marL="0" indent="0">
              <a:buClrTx/>
              <a:buNone/>
            </a:pPr>
            <a:r>
              <a:rPr lang="en-US" sz="2600" b="1" dirty="0">
                <a:latin typeface="Calibri" panose="020F0502020204030204" pitchFamily="34" charset="0"/>
                <a:ea typeface="MS Mincho" panose="02020609040205080304" pitchFamily="49" charset="-128"/>
                <a:cs typeface="Calibri" panose="020F0502020204030204" pitchFamily="34" charset="0"/>
              </a:rPr>
              <a:t>IADR/AADOCR/CADR Annual Meeting “Move AHEAD for Early Detection and Diagnosis of Pre- and Malignant Oral Lesions” San Diego, CA March 25, 2026</a:t>
            </a:r>
          </a:p>
          <a:p>
            <a:pPr marL="0" indent="0">
              <a:buClrTx/>
              <a:buNone/>
            </a:pPr>
            <a:r>
              <a:rPr lang="en-US" sz="2600" b="1" dirty="0">
                <a:latin typeface="Calibri" panose="020F0502020204030204" pitchFamily="34" charset="0"/>
                <a:ea typeface="MS Mincho" panose="02020609040205080304" pitchFamily="49" charset="-128"/>
                <a:cs typeface="Calibri" panose="020F0502020204030204" pitchFamily="34" charset="0"/>
              </a:rPr>
              <a:t>International AHNS Meeting, Instructional Course, “ Advancing Head and Neck cancer Early Detection Research” Boston, MA July 18, 2026</a:t>
            </a:r>
          </a:p>
          <a:p>
            <a:pPr marL="0" indent="0">
              <a:buClrTx/>
              <a:buNone/>
            </a:pPr>
            <a:r>
              <a:rPr lang="en-US" sz="2600" b="1" dirty="0" err="1">
                <a:latin typeface="Calibri" panose="020F0502020204030204" pitchFamily="34" charset="0"/>
                <a:ea typeface="MS Mincho" panose="02020609040205080304" pitchFamily="49" charset="-128"/>
                <a:cs typeface="Calibri" panose="020F0502020204030204" pitchFamily="34" charset="0"/>
              </a:rPr>
              <a:t>Ludmil</a:t>
            </a:r>
            <a:r>
              <a:rPr lang="en-US" sz="2600" b="1" dirty="0">
                <a:latin typeface="Calibri" panose="020F0502020204030204" pitchFamily="34" charset="0"/>
                <a:ea typeface="MS Mincho" panose="02020609040205080304" pitchFamily="49" charset="-128"/>
                <a:cs typeface="Calibri" panose="020F0502020204030204" pitchFamily="34" charset="0"/>
              </a:rPr>
              <a:t> Alexandrov, Plenary Lecture, AACR 2026</a:t>
            </a:r>
          </a:p>
          <a:p>
            <a:pPr marL="0" indent="0">
              <a:buClrTx/>
              <a:buNone/>
            </a:pPr>
            <a:r>
              <a:rPr lang="en-US" sz="2600" b="1" dirty="0">
                <a:latin typeface="Calibri" panose="020F0502020204030204" pitchFamily="34" charset="0"/>
                <a:ea typeface="MS Mincho" panose="02020609040205080304" pitchFamily="49" charset="-128"/>
                <a:cs typeface="Calibri" panose="020F0502020204030204" pitchFamily="34" charset="0"/>
              </a:rPr>
              <a:t>J. Silvio Gutkind, Distinguished Lecture Series Speaker, IADR/AADOCR/CADR 2026</a:t>
            </a:r>
            <a:r>
              <a:rPr lang="en-US" sz="2600" dirty="0">
                <a:latin typeface="Calibri" panose="020F0502020204030204" pitchFamily="34" charset="0"/>
                <a:ea typeface="MS Mincho" panose="02020609040205080304" pitchFamily="49" charset="-128"/>
                <a:cs typeface="Calibri" panose="020F0502020204030204" pitchFamily="34" charset="0"/>
              </a:rPr>
              <a:t>	</a:t>
            </a:r>
          </a:p>
          <a:p>
            <a:pPr marL="0" indent="0">
              <a:buClrTx/>
              <a:buNone/>
            </a:pPr>
            <a:endParaRPr lang="en-US" sz="2600" dirty="0">
              <a:latin typeface="Calibri" panose="020F0502020204030204" pitchFamily="34" charset="0"/>
              <a:ea typeface="MS Mincho" panose="02020609040205080304" pitchFamily="49" charset="-128"/>
              <a:cs typeface="Calibri" panose="020F0502020204030204" pitchFamily="34" charset="0"/>
            </a:endParaRPr>
          </a:p>
          <a:p>
            <a:pPr marL="0" indent="0">
              <a:buClrTx/>
              <a:buNone/>
            </a:pPr>
            <a:endParaRPr lang="en-US" dirty="0"/>
          </a:p>
        </p:txBody>
      </p:sp>
      <p:pic>
        <p:nvPicPr>
          <p:cNvPr id="5" name="Picture 4">
            <a:extLst>
              <a:ext uri="{FF2B5EF4-FFF2-40B4-BE49-F238E27FC236}">
                <a16:creationId xmlns:a16="http://schemas.microsoft.com/office/drawing/2014/main" id="{6E82FE00-2A7C-13C2-0303-3E1C57F85499}"/>
              </a:ext>
            </a:extLst>
          </p:cNvPr>
          <p:cNvPicPr>
            <a:picLocks noChangeAspect="1"/>
          </p:cNvPicPr>
          <p:nvPr/>
        </p:nvPicPr>
        <p:blipFill>
          <a:blip r:embed="rId3"/>
          <a:stretch>
            <a:fillRect/>
          </a:stretch>
        </p:blipFill>
        <p:spPr>
          <a:xfrm>
            <a:off x="190613" y="218678"/>
            <a:ext cx="2383743" cy="243861"/>
          </a:xfrm>
          <a:prstGeom prst="rect">
            <a:avLst/>
          </a:prstGeom>
        </p:spPr>
      </p:pic>
    </p:spTree>
    <p:extLst>
      <p:ext uri="{BB962C8B-B14F-4D97-AF65-F5344CB8AC3E}">
        <p14:creationId xmlns:p14="http://schemas.microsoft.com/office/powerpoint/2010/main" val="1969687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A68DE-74BE-C9AD-CE85-9B1ADB558E50}"/>
              </a:ext>
            </a:extLst>
          </p:cNvPr>
          <p:cNvSpPr>
            <a:spLocks noGrp="1"/>
          </p:cNvSpPr>
          <p:nvPr>
            <p:ph type="title"/>
          </p:nvPr>
        </p:nvSpPr>
        <p:spPr>
          <a:xfrm>
            <a:off x="652272" y="753873"/>
            <a:ext cx="10887456" cy="423193"/>
          </a:xfrm>
        </p:spPr>
        <p:txBody>
          <a:bodyPr/>
          <a:lstStyle/>
          <a:p>
            <a:r>
              <a:rPr lang="en-US" b="1" dirty="0">
                <a:solidFill>
                  <a:srgbClr val="008080"/>
                </a:solidFill>
                <a:latin typeface="Calibri" panose="020F0502020204030204" pitchFamily="34" charset="0"/>
                <a:cs typeface="Calibri" panose="020F0502020204030204" pitchFamily="34" charset="0"/>
              </a:rPr>
              <a:t>Highlights of Major Achievements of AHEAD Group </a:t>
            </a:r>
            <a:endParaRPr lang="en-US" dirty="0"/>
          </a:p>
        </p:txBody>
      </p:sp>
      <p:sp>
        <p:nvSpPr>
          <p:cNvPr id="3" name="Content Placeholder 2">
            <a:extLst>
              <a:ext uri="{FF2B5EF4-FFF2-40B4-BE49-F238E27FC236}">
                <a16:creationId xmlns:a16="http://schemas.microsoft.com/office/drawing/2014/main" id="{F537832E-6670-377E-44EC-66226844F2B1}"/>
              </a:ext>
            </a:extLst>
          </p:cNvPr>
          <p:cNvSpPr>
            <a:spLocks noGrp="1"/>
          </p:cNvSpPr>
          <p:nvPr>
            <p:ph sz="quarter" idx="11"/>
          </p:nvPr>
        </p:nvSpPr>
        <p:spPr>
          <a:xfrm>
            <a:off x="652272" y="1527725"/>
            <a:ext cx="10887456" cy="2560751"/>
          </a:xfrm>
        </p:spPr>
        <p:txBody>
          <a:bodyPr>
            <a:normAutofit/>
          </a:bodyPr>
          <a:lstStyle/>
          <a:p>
            <a:pPr marL="0" indent="0">
              <a:buClrTx/>
              <a:buNone/>
            </a:pPr>
            <a:r>
              <a:rPr lang="en-US" dirty="0">
                <a:solidFill>
                  <a:srgbClr val="C00000"/>
                </a:solidFill>
                <a:latin typeface="Calibri" panose="020F0502020204030204" pitchFamily="34" charset="0"/>
                <a:ea typeface="MS Mincho" panose="02020609040205080304" pitchFamily="49" charset="-128"/>
                <a:cs typeface="Calibri" panose="020F0502020204030204" pitchFamily="34" charset="0"/>
              </a:rPr>
              <a:t>•  </a:t>
            </a:r>
            <a:r>
              <a:rPr lang="en-US" b="1" dirty="0">
                <a:solidFill>
                  <a:srgbClr val="C00000"/>
                </a:solidFill>
                <a:latin typeface="Calibri" panose="020F0502020204030204" pitchFamily="34" charset="0"/>
                <a:ea typeface="MS Mincho" panose="02020609040205080304" pitchFamily="49" charset="-128"/>
                <a:cs typeface="Calibri" panose="020F0502020204030204" pitchFamily="34" charset="0"/>
              </a:rPr>
              <a:t>Biomarker discovery and validation:</a:t>
            </a:r>
          </a:p>
          <a:p>
            <a:pPr marL="0" indent="0">
              <a:buClrTx/>
              <a:buNone/>
            </a:pPr>
            <a:r>
              <a:rPr lang="en-US" b="1" dirty="0">
                <a:latin typeface="Calibri" panose="020F0502020204030204" pitchFamily="34" charset="0"/>
                <a:ea typeface="MS Mincho" panose="02020609040205080304" pitchFamily="49" charset="-128"/>
                <a:cs typeface="Calibri" panose="020F0502020204030204" pitchFamily="34" charset="0"/>
              </a:rPr>
              <a:t>* </a:t>
            </a:r>
            <a:r>
              <a:rPr lang="en-US" dirty="0">
                <a:latin typeface="Calibri" panose="020F0502020204030204" pitchFamily="34" charset="0"/>
                <a:ea typeface="MS Mincho" panose="02020609040205080304" pitchFamily="49" charset="-128"/>
                <a:cs typeface="Calibri" panose="020F0502020204030204" pitchFamily="34" charset="0"/>
              </a:rPr>
              <a:t>Uncovered a new class of tumor suppressors whose function is suppressed by unique metabolic cues in the initiation of oral cancers, a major conceptual advance in understanding how high-risk oral pre-cancers progress (</a:t>
            </a:r>
            <a:r>
              <a:rPr lang="en-US" b="1" dirty="0">
                <a:latin typeface="Calibri" panose="020F0502020204030204" pitchFamily="34" charset="0"/>
                <a:ea typeface="MS Mincho" panose="02020609040205080304" pitchFamily="49" charset="-128"/>
                <a:cs typeface="Calibri" panose="020F0502020204030204" pitchFamily="34" charset="0"/>
              </a:rPr>
              <a:t>LL</a:t>
            </a:r>
            <a:r>
              <a:rPr lang="en-US" dirty="0">
                <a:latin typeface="Calibri" panose="020F0502020204030204" pitchFamily="34" charset="0"/>
                <a:ea typeface="MS Mincho" panose="02020609040205080304" pitchFamily="49" charset="-128"/>
                <a:cs typeface="Calibri" panose="020F0502020204030204" pitchFamily="34" charset="0"/>
              </a:rPr>
              <a:t>).</a:t>
            </a:r>
          </a:p>
          <a:p>
            <a:pPr marL="0" indent="0">
              <a:buClrTx/>
              <a:buNone/>
            </a:pPr>
            <a:r>
              <a:rPr lang="en-US" b="1" dirty="0">
                <a:latin typeface="Calibri" panose="020F0502020204030204" pitchFamily="34" charset="0"/>
                <a:ea typeface="MS Mincho" panose="02020609040205080304" pitchFamily="49" charset="-128"/>
                <a:cs typeface="Calibri" panose="020F0502020204030204" pitchFamily="34" charset="0"/>
              </a:rPr>
              <a:t>*</a:t>
            </a:r>
            <a:r>
              <a:rPr lang="en-US" dirty="0">
                <a:latin typeface="Calibri" panose="020F0502020204030204" pitchFamily="34" charset="0"/>
                <a:ea typeface="MS Mincho" panose="02020609040205080304" pitchFamily="49" charset="-128"/>
                <a:cs typeface="Calibri" panose="020F0502020204030204" pitchFamily="34" charset="0"/>
              </a:rPr>
              <a:t>Developed a suite of deep learning methods that extract predictive PET imaging and histopathological features to forecast HNC recurrence (</a:t>
            </a:r>
            <a:r>
              <a:rPr lang="en-US" b="1" dirty="0">
                <a:latin typeface="Calibri" panose="020F0502020204030204" pitchFamily="34" charset="0"/>
                <a:ea typeface="MS Mincho" panose="02020609040205080304" pitchFamily="49" charset="-128"/>
                <a:cs typeface="Calibri" panose="020F0502020204030204" pitchFamily="34" charset="0"/>
              </a:rPr>
              <a:t>HL/XW</a:t>
            </a:r>
            <a:r>
              <a:rPr lang="en-US" dirty="0">
                <a:latin typeface="Calibri" panose="020F0502020204030204" pitchFamily="34" charset="0"/>
                <a:ea typeface="MS Mincho" panose="02020609040205080304" pitchFamily="49" charset="-128"/>
                <a:cs typeface="Calibri" panose="020F0502020204030204" pitchFamily="34" charset="0"/>
              </a:rPr>
              <a:t>).</a:t>
            </a:r>
          </a:p>
          <a:p>
            <a:pPr marL="0" indent="0">
              <a:buClrTx/>
              <a:buNone/>
            </a:pPr>
            <a:endParaRPr lang="en-US" dirty="0">
              <a:latin typeface="Calibri" panose="020F0502020204030204" pitchFamily="34" charset="0"/>
              <a:ea typeface="MS Mincho" panose="02020609040205080304" pitchFamily="49" charset="-128"/>
              <a:cs typeface="Calibri" panose="020F0502020204030204" pitchFamily="34" charset="0"/>
            </a:endParaRPr>
          </a:p>
          <a:p>
            <a:endParaRPr lang="en-US" dirty="0"/>
          </a:p>
        </p:txBody>
      </p:sp>
      <p:pic>
        <p:nvPicPr>
          <p:cNvPr id="6" name="Picture 5">
            <a:extLst>
              <a:ext uri="{FF2B5EF4-FFF2-40B4-BE49-F238E27FC236}">
                <a16:creationId xmlns:a16="http://schemas.microsoft.com/office/drawing/2014/main" id="{54F3F7D0-11ED-9D46-0767-2F9D5C972E5E}"/>
              </a:ext>
            </a:extLst>
          </p:cNvPr>
          <p:cNvPicPr>
            <a:picLocks noChangeAspect="1"/>
          </p:cNvPicPr>
          <p:nvPr/>
        </p:nvPicPr>
        <p:blipFill>
          <a:blip r:embed="rId2"/>
          <a:stretch>
            <a:fillRect/>
          </a:stretch>
        </p:blipFill>
        <p:spPr>
          <a:xfrm>
            <a:off x="190613" y="218678"/>
            <a:ext cx="2383743" cy="243861"/>
          </a:xfrm>
          <a:prstGeom prst="rect">
            <a:avLst/>
          </a:prstGeom>
        </p:spPr>
      </p:pic>
      <p:sp>
        <p:nvSpPr>
          <p:cNvPr id="4" name="Content Placeholder 2">
            <a:extLst>
              <a:ext uri="{FF2B5EF4-FFF2-40B4-BE49-F238E27FC236}">
                <a16:creationId xmlns:a16="http://schemas.microsoft.com/office/drawing/2014/main" id="{47FD056D-89BD-2245-839A-175CA849B2EA}"/>
              </a:ext>
            </a:extLst>
          </p:cNvPr>
          <p:cNvSpPr txBox="1">
            <a:spLocks/>
          </p:cNvSpPr>
          <p:nvPr/>
        </p:nvSpPr>
        <p:spPr>
          <a:xfrm>
            <a:off x="652272" y="4508675"/>
            <a:ext cx="11387858" cy="14746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v"/>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C00000"/>
                </a:solidFill>
                <a:latin typeface="Calibri" panose="020F0502020204030204" pitchFamily="34" charset="0"/>
                <a:ea typeface="Calibri" panose="020F0502020204030204" pitchFamily="34" charset="0"/>
                <a:cs typeface="Calibri" panose="020F0502020204030204" pitchFamily="34" charset="0"/>
              </a:rPr>
              <a:t> Major collaborations, innovation pipeline, and created resources: </a:t>
            </a:r>
          </a:p>
          <a:p>
            <a:pPr marL="0" indent="0">
              <a:buFont typeface="Arial" panose="020B0604020202020204" pitchFamily="34" charset="0"/>
              <a:buNone/>
            </a:pPr>
            <a:r>
              <a:rPr lang="en-US" dirty="0">
                <a:latin typeface="Calibri" panose="020F0502020204030204" pitchFamily="34" charset="0"/>
                <a:ea typeface="Calibri" panose="020F0502020204030204" pitchFamily="34" charset="0"/>
                <a:cs typeface="Calibri" panose="020F0502020204030204" pitchFamily="34" charset="0"/>
              </a:rPr>
              <a:t>* Filed a United States Patent Application entitled “A biomarker for high-risk epithelial dysplasia”, and generated data repositories at NCBI SRA and the NCBI GEO (</a:t>
            </a:r>
            <a:r>
              <a:rPr lang="en-US" b="1" dirty="0">
                <a:latin typeface="Calibri" panose="020F0502020204030204" pitchFamily="34" charset="0"/>
                <a:ea typeface="Calibri" panose="020F0502020204030204" pitchFamily="34" charset="0"/>
                <a:cs typeface="Calibri" panose="020F0502020204030204" pitchFamily="34" charset="0"/>
              </a:rPr>
              <a:t>LL</a:t>
            </a:r>
            <a:r>
              <a:rPr lang="en-US" dirty="0">
                <a:latin typeface="Calibri" panose="020F0502020204030204" pitchFamily="34" charset="0"/>
                <a:ea typeface="Calibri" panose="020F0502020204030204" pitchFamily="34" charset="0"/>
                <a:cs typeface="Calibri" panose="020F0502020204030204" pitchFamily="34" charset="0"/>
              </a:rPr>
              <a:t>). </a:t>
            </a:r>
          </a:p>
          <a:p>
            <a:endParaRPr lang="en-US" dirty="0">
              <a:latin typeface="Calibri" panose="020F0502020204030204" pitchFamily="34" charset="0"/>
              <a:ea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22986433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IDCR PowerPoint Template_8.1.24" id="{1127B529-E68C-4A63-97DA-957D77F26068}" vid="{19E0B245-92FE-46EE-A52F-1AFA025696E3}"/>
    </a:ext>
  </a:extLst>
</a:theme>
</file>

<file path=ppt/theme/theme4.xml><?xml version="1.0" encoding="utf-8"?>
<a:theme xmlns:a="http://schemas.openxmlformats.org/drawingml/2006/main" name="TribuneVTI">
  <a:themeElements>
    <a:clrScheme name="amasis">
      <a:dk1>
        <a:sysClr val="windowText" lastClr="000000"/>
      </a:dk1>
      <a:lt1>
        <a:sysClr val="window" lastClr="FFFFFF"/>
      </a:lt1>
      <a:dk2>
        <a:srgbClr val="470401"/>
      </a:dk2>
      <a:lt2>
        <a:srgbClr val="EBE2E2"/>
      </a:lt2>
      <a:accent1>
        <a:srgbClr val="BD1209"/>
      </a:accent1>
      <a:accent2>
        <a:srgbClr val="F40600"/>
      </a:accent2>
      <a:accent3>
        <a:srgbClr val="F26216"/>
      </a:accent3>
      <a:accent4>
        <a:srgbClr val="F0800D"/>
      </a:accent4>
      <a:accent5>
        <a:srgbClr val="3EA8B6"/>
      </a:accent5>
      <a:accent6>
        <a:srgbClr val="005B6B"/>
      </a:accent6>
      <a:hlink>
        <a:srgbClr val="F40600"/>
      </a:hlink>
      <a:folHlink>
        <a:srgbClr val="1C7E8E"/>
      </a:folHlink>
    </a:clrScheme>
    <a:fontScheme name="Amasis-Univers">
      <a:majorFont>
        <a:latin typeface="Amasis MT Pro Medium"/>
        <a:ea typeface=""/>
        <a:cs typeface=""/>
      </a:majorFont>
      <a:minorFont>
        <a:latin typeface="Univer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ribuneVTI" id="{4D84C650-59FC-4F6B-ADA6-B11C508FF6CE}" vid="{0E07EAE6-ACBC-4250-8522-FC108A45043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dd8cbebb-2139-4df8-b411-4e3e87abeb5c}" enabled="0" method="" siteId="{dd8cbebb-2139-4df8-b411-4e3e87abeb5c}" removed="1"/>
</clbl:labelList>
</file>

<file path=docProps/app.xml><?xml version="1.0" encoding="utf-8"?>
<Properties xmlns="http://schemas.openxmlformats.org/officeDocument/2006/extended-properties" xmlns:vt="http://schemas.openxmlformats.org/officeDocument/2006/docPropsVTypes">
  <TotalTime>2253</TotalTime>
  <Words>1663</Words>
  <Application>Microsoft Office PowerPoint</Application>
  <PresentationFormat>Widescreen</PresentationFormat>
  <Paragraphs>232</Paragraphs>
  <Slides>14</Slides>
  <Notes>5</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14</vt:i4>
      </vt:variant>
    </vt:vector>
  </HeadingPairs>
  <TitlesOfParts>
    <vt:vector size="26" baseType="lpstr">
      <vt:lpstr>Amasis MT Pro Medium</vt:lpstr>
      <vt:lpstr>Aptos</vt:lpstr>
      <vt:lpstr>Aptos Display</vt:lpstr>
      <vt:lpstr>Arial</vt:lpstr>
      <vt:lpstr>Calibri</vt:lpstr>
      <vt:lpstr>Courier New</vt:lpstr>
      <vt:lpstr>Univers Light</vt:lpstr>
      <vt:lpstr>Wingdings</vt:lpstr>
      <vt:lpstr>Office Theme</vt:lpstr>
      <vt:lpstr>1_Office Theme</vt:lpstr>
      <vt:lpstr>2_Office Theme</vt:lpstr>
      <vt:lpstr>TribuneVTI</vt:lpstr>
      <vt:lpstr>AHEAD Collaborative Group Update</vt:lpstr>
      <vt:lpstr>PowerPoint Presentation</vt:lpstr>
      <vt:lpstr>Oral Cavity &amp; Pharynx Cancers Are Increasing  in Incidence Among Both Male and Female </vt:lpstr>
      <vt:lpstr>Fiscal Year 2026 Appropriations – House Report Highlights </vt:lpstr>
      <vt:lpstr>PowerPoint Presentation</vt:lpstr>
      <vt:lpstr>Project Aims</vt:lpstr>
      <vt:lpstr>Accomplishments </vt:lpstr>
      <vt:lpstr>Highlights of Major Achievements of AHEAD Group </vt:lpstr>
      <vt:lpstr>Highlights of Major Achievements of AHEAD Group </vt:lpstr>
      <vt:lpstr>Ongoing high-value projects advancing toward Phase 3 validation</vt:lpstr>
      <vt:lpstr>PowerPoint Presentation</vt:lpstr>
      <vt:lpstr>Resources for the Public</vt:lpstr>
      <vt:lpstr>Resources for the Public</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Created Resources</dc:title>
  <dc:creator>Schabath, Matthew B</dc:creator>
  <cp:lastModifiedBy>Dahlgren, Jackie</cp:lastModifiedBy>
  <cp:revision>140</cp:revision>
  <dcterms:created xsi:type="dcterms:W3CDTF">2025-08-21T20:41:48Z</dcterms:created>
  <dcterms:modified xsi:type="dcterms:W3CDTF">2026-03-05T21:08:20Z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2c8cef-6f2b-4af1-b4ac-d815ff795cd6_Enabled">
    <vt:lpwstr>true</vt:lpwstr>
  </property>
  <property fmtid="{D5CDD505-2E9C-101B-9397-08002B2CF9AE}" pid="3" name="MSIP_Label_792c8cef-6f2b-4af1-b4ac-d815ff795cd6_SetDate">
    <vt:lpwstr>2025-08-25T18:50:40Z</vt:lpwstr>
  </property>
  <property fmtid="{D5CDD505-2E9C-101B-9397-08002B2CF9AE}" pid="4" name="MSIP_Label_792c8cef-6f2b-4af1-b4ac-d815ff795cd6_Method">
    <vt:lpwstr>Standard</vt:lpwstr>
  </property>
  <property fmtid="{D5CDD505-2E9C-101B-9397-08002B2CF9AE}" pid="5" name="MSIP_Label_792c8cef-6f2b-4af1-b4ac-d815ff795cd6_Name">
    <vt:lpwstr>VUMC General</vt:lpwstr>
  </property>
  <property fmtid="{D5CDD505-2E9C-101B-9397-08002B2CF9AE}" pid="6" name="MSIP_Label_792c8cef-6f2b-4af1-b4ac-d815ff795cd6_SiteId">
    <vt:lpwstr>ef575030-1424-4ed8-b83c-12c533d879ab</vt:lpwstr>
  </property>
  <property fmtid="{D5CDD505-2E9C-101B-9397-08002B2CF9AE}" pid="7" name="MSIP_Label_792c8cef-6f2b-4af1-b4ac-d815ff795cd6_ActionId">
    <vt:lpwstr>3fb5014b-4bd9-429d-b19c-45f123115793</vt:lpwstr>
  </property>
  <property fmtid="{D5CDD505-2E9C-101B-9397-08002B2CF9AE}" pid="8" name="MSIP_Label_792c8cef-6f2b-4af1-b4ac-d815ff795cd6_ContentBits">
    <vt:lpwstr>0</vt:lpwstr>
  </property>
  <property fmtid="{D5CDD505-2E9C-101B-9397-08002B2CF9AE}" pid="9" name="MSIP_Label_792c8cef-6f2b-4af1-b4ac-d815ff795cd6_Tag">
    <vt:lpwstr>10, 3, 0, 1</vt:lpwstr>
  </property>
</Properties>
</file>