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4"/>
  </p:sldMasterIdLst>
  <p:notesMasterIdLst>
    <p:notesMasterId r:id="rId7"/>
  </p:notesMasterIdLst>
  <p:handoutMasterIdLst>
    <p:handoutMasterId r:id="rId8"/>
  </p:handoutMasterIdLst>
  <p:sldIdLst>
    <p:sldId id="358" r:id="rId5"/>
    <p:sldId id="359" r:id="rId6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FFFF00"/>
    <a:srgbClr val="2A5DA5"/>
    <a:srgbClr val="4C4C4C"/>
    <a:srgbClr val="7F7F7F"/>
    <a:srgbClr val="6C6C6C"/>
    <a:srgbClr val="123E57"/>
    <a:srgbClr val="FFCC99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8F6ABF-CA48-49D6-A51A-513A23EFCEE9}" v="1" dt="2026-03-04T22:19:38.7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0" autoAdjust="0"/>
    <p:restoredTop sz="81265" autoAdjust="0"/>
  </p:normalViewPr>
  <p:slideViewPr>
    <p:cSldViewPr snapToGrid="0" snapToObjects="1">
      <p:cViewPr varScale="1">
        <p:scale>
          <a:sx n="50" d="100"/>
          <a:sy n="50" d="100"/>
        </p:scale>
        <p:origin x="1200" y="3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0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hlgren, Jackie" userId="c3e311ba-27fe-4587-b059-741cc3f43417" providerId="ADAL" clId="{EFA74CAF-6CF8-45CB-B511-33753D187F05}"/>
    <pc:docChg chg="addSld delSld modSld">
      <pc:chgData name="Dahlgren, Jackie" userId="c3e311ba-27fe-4587-b059-741cc3f43417" providerId="ADAL" clId="{EFA74CAF-6CF8-45CB-B511-33753D187F05}" dt="2026-03-04T22:19:38.700" v="4"/>
      <pc:docMkLst>
        <pc:docMk/>
      </pc:docMkLst>
      <pc:sldChg chg="modSp add del mod">
        <pc:chgData name="Dahlgren, Jackie" userId="c3e311ba-27fe-4587-b059-741cc3f43417" providerId="ADAL" clId="{EFA74CAF-6CF8-45CB-B511-33753D187F05}" dt="2026-03-04T22:19:38.700" v="4"/>
        <pc:sldMkLst>
          <pc:docMk/>
          <pc:sldMk cId="952276973" sldId="358"/>
        </pc:sldMkLst>
        <pc:spChg chg="mod">
          <ac:chgData name="Dahlgren, Jackie" userId="c3e311ba-27fe-4587-b059-741cc3f43417" providerId="ADAL" clId="{EFA74CAF-6CF8-45CB-B511-33753D187F05}" dt="2026-03-04T22:05:27.927" v="1" actId="20577"/>
          <ac:spMkLst>
            <pc:docMk/>
            <pc:sldMk cId="952276973" sldId="358"/>
            <ac:spMk id="3" creationId="{926D4290-0484-0815-2A93-ED36589C5D68}"/>
          </ac:spMkLst>
        </pc:spChg>
      </pc:sldChg>
      <pc:sldChg chg="add del">
        <pc:chgData name="Dahlgren, Jackie" userId="c3e311ba-27fe-4587-b059-741cc3f43417" providerId="ADAL" clId="{EFA74CAF-6CF8-45CB-B511-33753D187F05}" dt="2026-03-04T22:19:38.700" v="4"/>
        <pc:sldMkLst>
          <pc:docMk/>
          <pc:sldMk cId="3293134722" sldId="35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9F3A4-7CE6-7D4B-82F4-AAB0A89D24A0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3AD1B-1BAA-D548-ACF0-7463C0C7D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062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3C395-96D9-3549-B668-03A5D401BEE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59DD9-C07A-0F4A-BE38-5AFB42BB2A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0538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Scientific Intent: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Preserve well-designed null findings to improve decision quality.</a:t>
            </a:r>
            <a:b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Desired Output: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Agreement on criteria and dissemination pathways for negative results.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59DD9-C07A-0F4A-BE38-5AFB42BB2A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494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59DD9-C07A-0F4A-BE38-5AFB42BB2A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51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entagon 13"/>
          <p:cNvSpPr>
            <a:spLocks noChangeAspect="1"/>
          </p:cNvSpPr>
          <p:nvPr userDrawn="1"/>
        </p:nvSpPr>
        <p:spPr>
          <a:xfrm>
            <a:off x="1166486" y="0"/>
            <a:ext cx="2872114" cy="5148072"/>
          </a:xfrm>
          <a:prstGeom prst="homePlate">
            <a:avLst>
              <a:gd name="adj" fmla="val 36290"/>
            </a:avLst>
          </a:prstGeom>
          <a:solidFill>
            <a:srgbClr val="2A67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entagon 14"/>
          <p:cNvSpPr>
            <a:spLocks noChangeAspect="1"/>
          </p:cNvSpPr>
          <p:nvPr userDrawn="1"/>
        </p:nvSpPr>
        <p:spPr>
          <a:xfrm>
            <a:off x="0" y="0"/>
            <a:ext cx="2872114" cy="5148072"/>
          </a:xfrm>
          <a:prstGeom prst="homePlate">
            <a:avLst>
              <a:gd name="adj" fmla="val 36290"/>
            </a:avLst>
          </a:prstGeom>
          <a:solidFill>
            <a:srgbClr val="2A5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 flipV="1">
            <a:off x="0" y="3776472"/>
            <a:ext cx="9144000" cy="1371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228725"/>
            <a:ext cx="7772400" cy="1370882"/>
          </a:xfrm>
        </p:spPr>
        <p:txBody>
          <a:bodyPr lIns="0" tIns="0" rIns="0" bIns="0" anchor="b">
            <a:noAutofit/>
          </a:bodyPr>
          <a:lstStyle>
            <a:lvl1pPr algn="r">
              <a:defRPr sz="2800" b="0" i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the presentation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2674620"/>
            <a:ext cx="7772400" cy="514782"/>
          </a:xfrm>
        </p:spPr>
        <p:txBody>
          <a:bodyPr lIns="0" tIns="0" rIns="0" bIns="0" anchor="t">
            <a:noAutofit/>
          </a:bodyPr>
          <a:lstStyle>
            <a:lvl1pPr marL="0" indent="0" algn="r">
              <a:buNone/>
              <a:defRPr sz="1400" b="0" i="1" spc="1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 </a:t>
            </a:r>
          </a:p>
        </p:txBody>
      </p:sp>
      <p:pic>
        <p:nvPicPr>
          <p:cNvPr id="13" name="Picture 12" descr="NCI-Logo-Color.pn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4282743"/>
            <a:ext cx="3993515" cy="381000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4295775"/>
            <a:ext cx="2286000" cy="3559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US" sz="1400" smtClean="0"/>
            </a:lvl1pPr>
          </a:lstStyle>
          <a:p>
            <a:pPr>
              <a:defRPr/>
            </a:pPr>
            <a:r>
              <a:rPr lang="en-US" dirty="0"/>
              <a:t>INSERT DATE</a:t>
            </a:r>
          </a:p>
        </p:txBody>
      </p:sp>
    </p:spTree>
    <p:extLst>
      <p:ext uri="{BB962C8B-B14F-4D97-AF65-F5344CB8AC3E}">
        <p14:creationId xmlns:p14="http://schemas.microsoft.com/office/powerpoint/2010/main" val="3125892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Right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4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15" name="Picture 14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quarter" idx="11"/>
          </p:nvPr>
        </p:nvSpPr>
        <p:spPr>
          <a:xfrm>
            <a:off x="4550981" y="1069975"/>
            <a:ext cx="4108387" cy="360045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93776" y="1069975"/>
            <a:ext cx="3897313" cy="360045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3202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Right —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4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quarter" idx="11"/>
          </p:nvPr>
        </p:nvSpPr>
        <p:spPr>
          <a:xfrm>
            <a:off x="4550981" y="1069975"/>
            <a:ext cx="4108387" cy="360045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/>
          </p:nvPr>
        </p:nvSpPr>
        <p:spPr>
          <a:xfrm>
            <a:off x="493776" y="1069975"/>
            <a:ext cx="3897313" cy="360045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3747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Graphic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11" name="Picture 10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14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Graphic —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</p:spTree>
    <p:extLst>
      <p:ext uri="{BB962C8B-B14F-4D97-AF65-F5344CB8AC3E}">
        <p14:creationId xmlns:p14="http://schemas.microsoft.com/office/powerpoint/2010/main" val="1117762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12" name="Picture 11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57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—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07219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 userDrawn="1"/>
        </p:nvSpPr>
        <p:spPr>
          <a:xfrm>
            <a:off x="0" y="0"/>
            <a:ext cx="8458198" cy="5143500"/>
          </a:xfrm>
          <a:prstGeom prst="homePlate">
            <a:avLst>
              <a:gd name="adj" fmla="val 20935"/>
            </a:avLst>
          </a:prstGeom>
          <a:solidFill>
            <a:srgbClr val="2A67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/>
          <p:cNvSpPr/>
          <p:nvPr userDrawn="1"/>
        </p:nvSpPr>
        <p:spPr>
          <a:xfrm>
            <a:off x="0" y="0"/>
            <a:ext cx="7289798" cy="5143500"/>
          </a:xfrm>
          <a:prstGeom prst="homePlate">
            <a:avLst>
              <a:gd name="adj" fmla="val 20935"/>
            </a:avLst>
          </a:prstGeom>
          <a:solidFill>
            <a:srgbClr val="2A5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>
            <a:grpSpLocks noChangeAspect="1"/>
          </p:cNvGrpSpPr>
          <p:nvPr userDrawn="1"/>
        </p:nvGrpSpPr>
        <p:grpSpPr>
          <a:xfrm>
            <a:off x="2994026" y="2148840"/>
            <a:ext cx="3163776" cy="813435"/>
            <a:chOff x="2333626" y="1990725"/>
            <a:chExt cx="4519680" cy="1162050"/>
          </a:xfrm>
        </p:grpSpPr>
        <p:pic>
          <p:nvPicPr>
            <p:cNvPr id="6" name="Picture 5" descr="NCI-Logo-Stack.pn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3805" y="2133600"/>
              <a:ext cx="3119501" cy="852170"/>
            </a:xfrm>
            <a:prstGeom prst="rect">
              <a:avLst/>
            </a:prstGeom>
          </p:spPr>
        </p:pic>
        <p:pic>
          <p:nvPicPr>
            <p:cNvPr id="8" name="Picture 7" descr="4_hhs_logo_white.pn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3626" y="1990725"/>
              <a:ext cx="1162050" cy="1162050"/>
            </a:xfrm>
            <a:prstGeom prst="rect">
              <a:avLst/>
            </a:prstGeom>
          </p:spPr>
        </p:pic>
      </p:grpSp>
      <p:sp>
        <p:nvSpPr>
          <p:cNvPr id="10" name="TextBox 13"/>
          <p:cNvSpPr txBox="1">
            <a:spLocks noChangeArrowheads="1"/>
          </p:cNvSpPr>
          <p:nvPr userDrawn="1"/>
        </p:nvSpPr>
        <p:spPr bwMode="auto">
          <a:xfrm>
            <a:off x="1996889" y="4356100"/>
            <a:ext cx="51867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 dirty="0" err="1">
                <a:solidFill>
                  <a:schemeClr val="bg1"/>
                </a:solidFill>
                <a:latin typeface="Arial" charset="0"/>
              </a:rPr>
              <a:t>www.cancer.gov</a:t>
            </a: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                 </a:t>
            </a:r>
            <a:r>
              <a:rPr lang="en-US" sz="1600" b="1" dirty="0" err="1">
                <a:solidFill>
                  <a:schemeClr val="bg1"/>
                </a:solidFill>
                <a:latin typeface="Arial" charset="0"/>
              </a:rPr>
              <a:t>www.cancer.gov</a:t>
            </a: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/</a:t>
            </a:r>
            <a:r>
              <a:rPr lang="en-US" sz="1600" b="1" dirty="0" err="1">
                <a:solidFill>
                  <a:schemeClr val="bg1"/>
                </a:solidFill>
                <a:latin typeface="Arial" charset="0"/>
              </a:rPr>
              <a:t>espanol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Sub-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>
            <a:spLocks noChangeAspect="1"/>
          </p:cNvSpPr>
          <p:nvPr userDrawn="1"/>
        </p:nvSpPr>
        <p:spPr>
          <a:xfrm>
            <a:off x="1177110" y="0"/>
            <a:ext cx="2872114" cy="5148072"/>
          </a:xfrm>
          <a:prstGeom prst="homePlate">
            <a:avLst>
              <a:gd name="adj" fmla="val 36290"/>
            </a:avLst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/>
          <p:cNvSpPr>
            <a:spLocks noChangeAspect="1"/>
          </p:cNvSpPr>
          <p:nvPr userDrawn="1"/>
        </p:nvSpPr>
        <p:spPr>
          <a:xfrm>
            <a:off x="10624" y="0"/>
            <a:ext cx="2872114" cy="5148072"/>
          </a:xfrm>
          <a:prstGeom prst="homePlate">
            <a:avLst>
              <a:gd name="adj" fmla="val 36290"/>
            </a:avLst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1371600"/>
            <a:ext cx="3017520" cy="1371600"/>
          </a:xfrm>
        </p:spPr>
        <p:txBody>
          <a:bodyPr lIns="0" tIns="0" rIns="0" bIns="0" anchor="b">
            <a:noAutofit/>
          </a:bodyPr>
          <a:lstStyle>
            <a:lvl1pPr algn="r">
              <a:lnSpc>
                <a:spcPct val="90000"/>
              </a:lnSpc>
              <a:defRPr sz="240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9" name="Picture 8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34256" y="0"/>
            <a:ext cx="4297680" cy="5148072"/>
          </a:xfrm>
        </p:spPr>
        <p:txBody>
          <a:bodyPr anchor="ctr">
            <a:noAutofit/>
          </a:bodyPr>
          <a:lstStyle>
            <a:lvl1pPr marL="457200" marR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 i="1">
                <a:solidFill>
                  <a:srgbClr val="000000"/>
                </a:solidFill>
              </a:defRPr>
            </a:lvl1pPr>
            <a:lvl2pPr marL="6858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 lang="en-US" sz="1900" i="1" kern="1200" baseline="0" dirty="0" smtClean="0">
                <a:solidFill>
                  <a:srgbClr val="000000"/>
                </a:solidFill>
                <a:latin typeface="+mn-lt"/>
                <a:ea typeface="ＭＳ Ｐゴシック" charset="0"/>
                <a:cs typeface="SapientCentroSlab-Light"/>
              </a:defRPr>
            </a:lvl2pPr>
          </a:lstStyle>
          <a:p>
            <a:r>
              <a:rPr lang="en-US" dirty="0"/>
              <a:t>Agenda Item 1</a:t>
            </a:r>
          </a:p>
          <a:p>
            <a:pPr lvl="1"/>
            <a:r>
              <a:rPr lang="en-US" dirty="0"/>
              <a:t>Agenda Item 1a</a:t>
            </a:r>
          </a:p>
          <a:p>
            <a:pPr lvl="1"/>
            <a:r>
              <a:rPr lang="en-US" dirty="0"/>
              <a:t>Agenda Item 1b</a:t>
            </a:r>
          </a:p>
          <a:p>
            <a:r>
              <a:rPr lang="en-US" dirty="0"/>
              <a:t>Agenda Item 2</a:t>
            </a:r>
          </a:p>
          <a:p>
            <a:pPr lvl="1"/>
            <a:r>
              <a:rPr lang="en-US" dirty="0"/>
              <a:t>Agenda Item 2a</a:t>
            </a:r>
          </a:p>
          <a:p>
            <a:pPr lvl="1"/>
            <a:r>
              <a:rPr lang="en-US" dirty="0"/>
              <a:t>Agenda Item 2b</a:t>
            </a:r>
          </a:p>
          <a:p>
            <a:r>
              <a:rPr lang="en-US" dirty="0"/>
              <a:t>Agenda Item 3</a:t>
            </a:r>
          </a:p>
          <a:p>
            <a:pPr marL="685800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dirty="0"/>
              <a:t>Agenda Item 3a</a:t>
            </a:r>
          </a:p>
          <a:p>
            <a:pPr marL="685800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dirty="0"/>
              <a:t>Agenda Item 3b</a:t>
            </a:r>
          </a:p>
        </p:txBody>
      </p:sp>
    </p:spTree>
    <p:extLst>
      <p:ext uri="{BB962C8B-B14F-4D97-AF65-F5344CB8AC3E}">
        <p14:creationId xmlns:p14="http://schemas.microsoft.com/office/powerpoint/2010/main" val="985284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ection Brea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ntagon 10"/>
          <p:cNvSpPr/>
          <p:nvPr userDrawn="1"/>
        </p:nvSpPr>
        <p:spPr>
          <a:xfrm>
            <a:off x="0" y="0"/>
            <a:ext cx="8458198" cy="5143500"/>
          </a:xfrm>
          <a:prstGeom prst="homePlate">
            <a:avLst>
              <a:gd name="adj" fmla="val 20935"/>
            </a:avLst>
          </a:prstGeom>
          <a:solidFill>
            <a:srgbClr val="2A67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/>
          <p:cNvSpPr/>
          <p:nvPr userDrawn="1"/>
        </p:nvSpPr>
        <p:spPr>
          <a:xfrm>
            <a:off x="0" y="0"/>
            <a:ext cx="7289798" cy="5143500"/>
          </a:xfrm>
          <a:prstGeom prst="homePlate">
            <a:avLst>
              <a:gd name="adj" fmla="val 20935"/>
            </a:avLst>
          </a:prstGeom>
          <a:solidFill>
            <a:srgbClr val="2A5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429000" y="1817370"/>
            <a:ext cx="5029199" cy="1371600"/>
          </a:xfrm>
        </p:spPr>
        <p:txBody>
          <a:bodyPr lIns="0" tIns="0" rIns="0" bIns="0" anchor="b">
            <a:noAutofit/>
          </a:bodyPr>
          <a:lstStyle>
            <a:lvl1pPr algn="r">
              <a:defRPr sz="2800" spc="-80">
                <a:solidFill>
                  <a:schemeClr val="bg1"/>
                </a:solidFill>
                <a:latin typeface="+mj-lt"/>
                <a:cs typeface="SapientSansBold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28999" y="3257550"/>
            <a:ext cx="5022892" cy="514350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400" b="0" i="1" spc="100">
                <a:solidFill>
                  <a:srgbClr val="FFFFFF"/>
                </a:solidFill>
                <a:latin typeface="+mn-lt"/>
                <a:cs typeface="SapientCentroSlab-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sp>
        <p:nvSpPr>
          <p:cNvPr id="8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FFFFF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FFFFF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+mn-lt"/>
              <a:cs typeface="SapientSansRegular"/>
            </a:endParaRPr>
          </a:p>
        </p:txBody>
      </p:sp>
      <p:pic>
        <p:nvPicPr>
          <p:cNvPr id="13" name="Picture 12" descr="NCI-Logo-White-Knoc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4864608"/>
            <a:ext cx="1916887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5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ection Break 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>
            <a:spLocks noChangeAspect="1"/>
          </p:cNvSpPr>
          <p:nvPr userDrawn="1"/>
        </p:nvSpPr>
        <p:spPr>
          <a:xfrm>
            <a:off x="1523357" y="0"/>
            <a:ext cx="2872114" cy="5148072"/>
          </a:xfrm>
          <a:prstGeom prst="homePlate">
            <a:avLst>
              <a:gd name="adj" fmla="val 36290"/>
            </a:avLst>
          </a:prstGeom>
          <a:solidFill>
            <a:srgbClr val="2A67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entagon 9"/>
          <p:cNvSpPr>
            <a:spLocks noChangeAspect="1"/>
          </p:cNvSpPr>
          <p:nvPr userDrawn="1"/>
        </p:nvSpPr>
        <p:spPr>
          <a:xfrm>
            <a:off x="0" y="0"/>
            <a:ext cx="3228985" cy="5148072"/>
          </a:xfrm>
          <a:prstGeom prst="homePlate">
            <a:avLst>
              <a:gd name="adj" fmla="val 32357"/>
            </a:avLst>
          </a:prstGeom>
          <a:solidFill>
            <a:srgbClr val="2A5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395471" y="1817370"/>
            <a:ext cx="4062728" cy="1371600"/>
          </a:xfrm>
        </p:spPr>
        <p:txBody>
          <a:bodyPr lIns="0" tIns="0" rIns="0" bIns="0" anchor="b">
            <a:noAutofit/>
          </a:bodyPr>
          <a:lstStyle>
            <a:lvl1pPr algn="r">
              <a:defRPr sz="2800" spc="-80">
                <a:solidFill>
                  <a:srgbClr val="BB0E3D"/>
                </a:solidFill>
                <a:latin typeface="+mj-lt"/>
                <a:cs typeface="SapientSansBold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5471" y="3257550"/>
            <a:ext cx="4056420" cy="514350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400" b="0" i="1" spc="100">
                <a:solidFill>
                  <a:schemeClr val="accent3"/>
                </a:solidFill>
                <a:latin typeface="+mn-lt"/>
                <a:cs typeface="SapientCentroSlab-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pic>
        <p:nvPicPr>
          <p:cNvPr id="11" name="Picture 10" descr="NCI-Logo-White-Knoc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4864608"/>
            <a:ext cx="1916887" cy="182880"/>
          </a:xfrm>
          <a:prstGeom prst="rect">
            <a:avLst/>
          </a:prstGeom>
        </p:spPr>
      </p:pic>
      <p:sp>
        <p:nvSpPr>
          <p:cNvPr id="13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</p:spTree>
    <p:extLst>
      <p:ext uri="{BB962C8B-B14F-4D97-AF65-F5344CB8AC3E}">
        <p14:creationId xmlns:p14="http://schemas.microsoft.com/office/powerpoint/2010/main" val="283974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 4"/>
          <p:cNvSpPr/>
          <p:nvPr userDrawn="1"/>
        </p:nvSpPr>
        <p:spPr>
          <a:xfrm>
            <a:off x="0" y="0"/>
            <a:ext cx="8458198" cy="5143500"/>
          </a:xfrm>
          <a:prstGeom prst="homePlate">
            <a:avLst>
              <a:gd name="adj" fmla="val 20935"/>
            </a:avLst>
          </a:prstGeom>
          <a:solidFill>
            <a:srgbClr val="2A67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/>
          <p:cNvSpPr/>
          <p:nvPr userDrawn="1"/>
        </p:nvSpPr>
        <p:spPr>
          <a:xfrm>
            <a:off x="0" y="0"/>
            <a:ext cx="7289798" cy="5143500"/>
          </a:xfrm>
          <a:prstGeom prst="homePlate">
            <a:avLst>
              <a:gd name="adj" fmla="val 20935"/>
            </a:avLst>
          </a:prstGeom>
          <a:solidFill>
            <a:srgbClr val="2A5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1371600"/>
            <a:ext cx="7772400" cy="2400300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 i="1" baseline="0">
                <a:solidFill>
                  <a:srgbClr val="FFFFFF"/>
                </a:solidFill>
                <a:latin typeface="+mn-lt"/>
                <a:cs typeface="SapientCentroSlab-Light"/>
              </a:defRPr>
            </a:lvl1pPr>
          </a:lstStyle>
          <a:p>
            <a:pPr lvl="0"/>
            <a:r>
              <a:rPr lang="en-US" dirty="0"/>
              <a:t>Vision Quote</a:t>
            </a:r>
            <a:br>
              <a:rPr lang="en-US" dirty="0"/>
            </a:br>
            <a:r>
              <a:rPr lang="en-US" dirty="0"/>
              <a:t>“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fugit </a:t>
            </a:r>
            <a:r>
              <a:rPr lang="en-US" dirty="0" err="1"/>
              <a:t>liberavisse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nec</a:t>
            </a:r>
            <a:r>
              <a:rPr lang="en-US" dirty="0"/>
              <a:t> at. </a:t>
            </a:r>
            <a:r>
              <a:rPr lang="en-US" dirty="0" err="1"/>
              <a:t>Essent</a:t>
            </a:r>
            <a:r>
              <a:rPr lang="en-US" dirty="0"/>
              <a:t> </a:t>
            </a:r>
            <a:r>
              <a:rPr lang="en-US" dirty="0" err="1"/>
              <a:t>elaboraret</a:t>
            </a:r>
            <a:r>
              <a:rPr lang="en-US" dirty="0"/>
              <a:t> </a:t>
            </a:r>
            <a:r>
              <a:rPr lang="en-US" dirty="0" err="1"/>
              <a:t>conclusionemque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eam</a:t>
            </a:r>
            <a:r>
              <a:rPr lang="en-US" dirty="0"/>
              <a:t> id. Quo ex </a:t>
            </a:r>
            <a:r>
              <a:rPr lang="en-US" dirty="0" err="1"/>
              <a:t>laboramus</a:t>
            </a:r>
            <a:r>
              <a:rPr lang="en-US" dirty="0"/>
              <a:t> </a:t>
            </a:r>
            <a:r>
              <a:rPr lang="en-US" dirty="0" err="1"/>
              <a:t>accommodare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his </a:t>
            </a:r>
            <a:r>
              <a:rPr lang="en-US" dirty="0" err="1"/>
              <a:t>falli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. </a:t>
            </a:r>
            <a:r>
              <a:rPr lang="en-US" dirty="0" err="1"/>
              <a:t>Illud</a:t>
            </a:r>
            <a:r>
              <a:rPr lang="en-US" dirty="0"/>
              <a:t> postulant </a:t>
            </a:r>
            <a:br>
              <a:rPr lang="en-US" dirty="0"/>
            </a:br>
            <a:r>
              <a:rPr lang="en-US" dirty="0" err="1"/>
              <a:t>adversarium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his.”</a:t>
            </a: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FFFFF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FFFFF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+mn-lt"/>
              <a:cs typeface="SapientSansRegular"/>
            </a:endParaRPr>
          </a:p>
        </p:txBody>
      </p:sp>
      <p:pic>
        <p:nvPicPr>
          <p:cNvPr id="10" name="Picture 9" descr="NCI-Logo-White-Knoc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4864608"/>
            <a:ext cx="1916887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94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15" name="Picture 14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93776" y="1069975"/>
            <a:ext cx="8165592" cy="3600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06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—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quarter" idx="11"/>
          </p:nvPr>
        </p:nvSpPr>
        <p:spPr>
          <a:xfrm>
            <a:off x="493776" y="1069975"/>
            <a:ext cx="8165592" cy="3600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448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Left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4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15" name="Picture 14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quarter" idx="11"/>
          </p:nvPr>
        </p:nvSpPr>
        <p:spPr>
          <a:xfrm>
            <a:off x="493776" y="1069975"/>
            <a:ext cx="4108387" cy="360045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762055" y="1069975"/>
            <a:ext cx="3897313" cy="360045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399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Left —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4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>
          <a:xfrm>
            <a:off x="4762055" y="1069975"/>
            <a:ext cx="3897313" cy="360045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/>
          </p:nvPr>
        </p:nvSpPr>
        <p:spPr>
          <a:xfrm>
            <a:off x="493776" y="1069975"/>
            <a:ext cx="4108387" cy="360045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46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2654"/>
            <a:ext cx="8229600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90378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lang="en-US" sz="900" smtClean="0"/>
            </a:lvl1pPr>
          </a:lstStyle>
          <a:p>
            <a:pPr>
              <a:defRPr/>
            </a:pPr>
            <a:r>
              <a:rPr lang="en-US" dirty="0"/>
              <a:t>INSERT DATE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dirty="0" smtClean="0">
                <a:solidFill>
                  <a:srgbClr val="6C6C6C"/>
                </a:solidFill>
                <a:latin typeface="+mn-lt"/>
                <a:ea typeface="+mn-ea"/>
                <a:cs typeface="SapientSansRegular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="0" i="0" smtClean="0">
                <a:solidFill>
                  <a:srgbClr val="6C6C6C"/>
                </a:solidFill>
                <a:latin typeface="+mn-lt"/>
                <a:ea typeface="+mn-ea"/>
                <a:cs typeface="Sapient Centro Slab"/>
              </a:defRPr>
            </a:lvl1pPr>
          </a:lstStyle>
          <a:p>
            <a:pPr>
              <a:defRPr/>
            </a:pPr>
            <a:fld id="{4F8F9822-CE00-0B4F-ADB5-DBA954363B0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55" r:id="rId2"/>
    <p:sldLayoutId id="2147483790" r:id="rId3"/>
    <p:sldLayoutId id="2147483805" r:id="rId4"/>
    <p:sldLayoutId id="2147483796" r:id="rId5"/>
    <p:sldLayoutId id="2147483770" r:id="rId6"/>
    <p:sldLayoutId id="2147483810" r:id="rId7"/>
    <p:sldLayoutId id="2147483771" r:id="rId8"/>
    <p:sldLayoutId id="2147483812" r:id="rId9"/>
    <p:sldLayoutId id="2147483772" r:id="rId10"/>
    <p:sldLayoutId id="2147483813" r:id="rId11"/>
    <p:sldLayoutId id="2147483773" r:id="rId12"/>
    <p:sldLayoutId id="2147483814" r:id="rId13"/>
    <p:sldLayoutId id="2147483763" r:id="rId14"/>
    <p:sldLayoutId id="2147483807" r:id="rId15"/>
    <p:sldLayoutId id="2147483794" r:id="rId16"/>
  </p:sldLayoutIdLst>
  <p:hf sldNum="0" hdr="0" ft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0" kern="1200">
          <a:solidFill>
            <a:srgbClr val="123E57"/>
          </a:solidFill>
          <a:latin typeface="+mj-lt"/>
          <a:ea typeface="ＭＳ Ｐゴシック" charset="0"/>
          <a:cs typeface="SapientSansBold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9pPr>
    </p:titleStyle>
    <p:bodyStyle>
      <a:lvl1pPr marL="228600" indent="-228600" algn="l" defTabSz="457200" rtl="0" eaLnBrk="1" fontAlgn="base" hangingPunct="1">
        <a:spcBef>
          <a:spcPct val="0"/>
        </a:spcBef>
        <a:spcAft>
          <a:spcPts val="1000"/>
        </a:spcAft>
        <a:buClr>
          <a:schemeClr val="accent1"/>
        </a:buClr>
        <a:buFont typeface="Wingdings" charset="0"/>
        <a:buChar char="§"/>
        <a:defRPr sz="2000" kern="1200">
          <a:solidFill>
            <a:srgbClr val="000000"/>
          </a:solidFill>
          <a:latin typeface="+mn-lt"/>
          <a:ea typeface="ＭＳ Ｐゴシック" charset="0"/>
          <a:cs typeface="SapientCentroSlab-Light"/>
        </a:defRPr>
      </a:lvl1pPr>
      <a:lvl2pPr marL="457200" indent="-228600" algn="l" defTabSz="457200" rtl="0" eaLnBrk="1" fontAlgn="base" hangingPunct="1">
        <a:spcBef>
          <a:spcPct val="0"/>
        </a:spcBef>
        <a:spcAft>
          <a:spcPts val="1000"/>
        </a:spcAft>
        <a:buClr>
          <a:schemeClr val="accent1"/>
        </a:buClr>
        <a:buFont typeface="Wingdings" charset="0"/>
        <a:buChar char="§"/>
        <a:defRPr sz="1900" kern="1200">
          <a:solidFill>
            <a:srgbClr val="000000"/>
          </a:solidFill>
          <a:latin typeface="+mn-lt"/>
          <a:ea typeface="ＭＳ Ｐゴシック" charset="0"/>
          <a:cs typeface="SapientCentroSlab-Light"/>
        </a:defRPr>
      </a:lvl2pPr>
      <a:lvl3pPr marL="685800" indent="-228600" algn="l" defTabSz="457200" rtl="0" eaLnBrk="1" fontAlgn="base" hangingPunct="1">
        <a:spcBef>
          <a:spcPct val="0"/>
        </a:spcBef>
        <a:spcAft>
          <a:spcPts val="1000"/>
        </a:spcAft>
        <a:buClr>
          <a:schemeClr val="accent1"/>
        </a:buClr>
        <a:buFont typeface="Wingdings" charset="0"/>
        <a:buChar char="§"/>
        <a:defRPr sz="1800" kern="1200">
          <a:solidFill>
            <a:srgbClr val="000000"/>
          </a:solidFill>
          <a:latin typeface="+mn-lt"/>
          <a:ea typeface="ＭＳ Ｐゴシック" charset="0"/>
          <a:cs typeface="SapientCentroSlab-Light"/>
        </a:defRPr>
      </a:lvl3pPr>
      <a:lvl4pPr marL="914400" indent="-228600" algn="l" defTabSz="457200" rtl="0" eaLnBrk="1" fontAlgn="base" hangingPunct="1">
        <a:spcBef>
          <a:spcPct val="0"/>
        </a:spcBef>
        <a:spcAft>
          <a:spcPts val="1000"/>
        </a:spcAft>
        <a:buClr>
          <a:schemeClr val="accent1"/>
        </a:buClr>
        <a:buFont typeface="Wingdings" charset="0"/>
        <a:buChar char="§"/>
        <a:defRPr sz="1700" kern="1200">
          <a:solidFill>
            <a:srgbClr val="000000"/>
          </a:solidFill>
          <a:latin typeface="+mn-lt"/>
          <a:ea typeface="ＭＳ Ｐゴシック" charset="0"/>
          <a:cs typeface="SapientCentroSlab-Light"/>
        </a:defRPr>
      </a:lvl4pPr>
      <a:lvl5pPr marL="1143000" indent="-228600" algn="l" defTabSz="457200" rtl="0" eaLnBrk="1" fontAlgn="base" hangingPunct="1">
        <a:spcBef>
          <a:spcPct val="0"/>
        </a:spcBef>
        <a:spcAft>
          <a:spcPts val="1000"/>
        </a:spcAft>
        <a:buClr>
          <a:schemeClr val="accent1"/>
        </a:buClr>
        <a:buFont typeface="Wingdings" charset="0"/>
        <a:buChar char="§"/>
        <a:defRPr sz="1600" kern="1200">
          <a:solidFill>
            <a:srgbClr val="000000"/>
          </a:solidFill>
          <a:latin typeface="+mn-lt"/>
          <a:ea typeface="ＭＳ Ｐゴシック" charset="0"/>
          <a:cs typeface="SapientCentroSlab-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6D4290-0484-0815-2A93-ED36589C5D68}"/>
              </a:ext>
            </a:extLst>
          </p:cNvPr>
          <p:cNvSpPr txBox="1"/>
          <p:nvPr/>
        </p:nvSpPr>
        <p:spPr>
          <a:xfrm>
            <a:off x="441701" y="449060"/>
            <a:ext cx="8159857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Thursday, March 5, 2026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4:30 – 5:30 p.m.  Panel Discussion – Publishing Negative and Null Results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Moderators:   Ziding Feng, PhD - Fred Hutchinson Cancer Center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Steven Skates, PhD - Massachusetts General Hospital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Wendy Wang, PhD – National Cancer Institute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Panelists: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Karen Anderson, MD  PhD -  Arizona State University</a:t>
            </a:r>
            <a:endParaRPr kumimoji="0" lang="sv-SE" sz="1600" b="1" i="0" u="none" strike="noStrike" kern="1200" cap="none" spc="0" normalizeH="0" baseline="0" noProof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Ruth Etzioni, PhD - Fred Hutchinson Cancer Center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James Herman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MD - University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Pittsburgh</a:t>
            </a: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Yu Leo Lei, PhD, DDS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University of Texas, M.D. Anderson Cancer Center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Sara Pai, MD, PhD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Yale University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276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CEEF14-531C-A1FC-632E-CB1D393D916F}"/>
              </a:ext>
            </a:extLst>
          </p:cNvPr>
          <p:cNvSpPr txBox="1"/>
          <p:nvPr/>
        </p:nvSpPr>
        <p:spPr>
          <a:xfrm>
            <a:off x="444500" y="133350"/>
            <a:ext cx="79248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Scientific Intent: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Preserve well-designed null findings to improve decision quality.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Desired Output: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Agreement on criteria and dissemination pathways for negative results.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Short Presentation, Ziding Feng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Short Presentation, Steven Skates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Discussion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incentives could EDRN provide biomarker discovery labs to put their biomarkers under testing and make timely go/no go decision?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a lab’s biomarker failed on EDRN specimens, how EDRN can help the lab to improve beyond just telling them it did not work?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 EDRN have discovery reference sets that allows unblinding so labs can learn from negative results? 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policy should we have on access, unblinding, combining biomarkers from different labs, dissemination, IP?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Aptos" panose="020B0004020202020204" pitchFamily="34" charset="0"/>
              <a:ea typeface="DengXian" panose="02010600030101010101" pitchFamily="2" charset="-122"/>
              <a:cs typeface="Aptos" panose="020B0004020202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Aptos" panose="020B0004020202020204" pitchFamily="34" charset="0"/>
              <a:ea typeface="DengXian" panose="02010600030101010101" pitchFamily="2" charset="-122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134722"/>
      </p:ext>
    </p:extLst>
  </p:cSld>
  <p:clrMapOvr>
    <a:masterClrMapping/>
  </p:clrMapOvr>
</p:sld>
</file>

<file path=ppt/theme/theme1.xml><?xml version="1.0" encoding="utf-8"?>
<a:theme xmlns:a="http://schemas.openxmlformats.org/drawingml/2006/main" name="NCI PPT Template 16x9 BLUE">
  <a:themeElements>
    <a:clrScheme name="NCI Colors Theme">
      <a:dk1>
        <a:srgbClr val="606060"/>
      </a:dk1>
      <a:lt1>
        <a:srgbClr val="FFFFFF"/>
      </a:lt1>
      <a:dk2>
        <a:srgbClr val="BB0E3D"/>
      </a:dk2>
      <a:lt2>
        <a:srgbClr val="FFFFFF"/>
      </a:lt2>
      <a:accent1>
        <a:srgbClr val="BB0E3D"/>
      </a:accent1>
      <a:accent2>
        <a:srgbClr val="606060"/>
      </a:accent2>
      <a:accent3>
        <a:srgbClr val="123E57"/>
      </a:accent3>
      <a:accent4>
        <a:srgbClr val="2A71A5"/>
      </a:accent4>
      <a:accent5>
        <a:srgbClr val="178DA9"/>
      </a:accent5>
      <a:accent6>
        <a:srgbClr val="009999"/>
      </a:accent6>
      <a:hlink>
        <a:srgbClr val="3F54C9"/>
      </a:hlink>
      <a:folHlink>
        <a:srgbClr val="60606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100C7699C73A498CB057F667D9CD99" ma:contentTypeVersion="14" ma:contentTypeDescription="Create a new document." ma:contentTypeScope="" ma:versionID="1f576f0819d3ee040a433f4bb759e206">
  <xsd:schema xmlns:xsd="http://www.w3.org/2001/XMLSchema" xmlns:xs="http://www.w3.org/2001/XMLSchema" xmlns:p="http://schemas.microsoft.com/office/2006/metadata/properties" xmlns:ns1="http://schemas.microsoft.com/sharepoint/v3" xmlns:ns3="0b516ab0-04e4-4c88-99cd-523706b96b1a" xmlns:ns4="589fc4a7-9825-4918-b2d3-6237c872ffbf" targetNamespace="http://schemas.microsoft.com/office/2006/metadata/properties" ma:root="true" ma:fieldsID="9da890b635722503b0a540cca38dc462" ns1:_="" ns3:_="" ns4:_="">
    <xsd:import namespace="http://schemas.microsoft.com/sharepoint/v3"/>
    <xsd:import namespace="0b516ab0-04e4-4c88-99cd-523706b96b1a"/>
    <xsd:import namespace="589fc4a7-9825-4918-b2d3-6237c872ffb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516ab0-04e4-4c88-99cd-523706b96b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9fc4a7-9825-4918-b2d3-6237c872ffb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F8A9E1-6F23-45FF-8CBC-D6B91F36F450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589fc4a7-9825-4918-b2d3-6237c872ffbf"/>
    <ds:schemaRef ds:uri="0b516ab0-04e4-4c88-99cd-523706b96b1a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C17E7B4-935C-48C7-BDB5-DB9414E67A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b516ab0-04e4-4c88-99cd-523706b96b1a"/>
    <ds:schemaRef ds:uri="589fc4a7-9825-4918-b2d3-6237c872ff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30BFA1-EA28-431D-8D45-F7545423B8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25539</TotalTime>
  <Words>259</Words>
  <Application>Microsoft Office PowerPoint</Application>
  <PresentationFormat>On-screen Show (16:9)</PresentationFormat>
  <Paragraphs>26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Arial</vt:lpstr>
      <vt:lpstr>Calibri</vt:lpstr>
      <vt:lpstr>SapientCentroSlab-Light</vt:lpstr>
      <vt:lpstr>Wingdings</vt:lpstr>
      <vt:lpstr>NCI PPT Template 16x9 BLUE</vt:lpstr>
      <vt:lpstr>PowerPoint Presentation</vt:lpstr>
      <vt:lpstr>PowerPoint Presentation</vt:lpstr>
    </vt:vector>
  </TitlesOfParts>
  <Company>Sapient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Sapient</dc:creator>
  <cp:lastModifiedBy>Dahlgren, Jackie</cp:lastModifiedBy>
  <cp:revision>514</cp:revision>
  <dcterms:created xsi:type="dcterms:W3CDTF">2013-05-02T18:01:03Z</dcterms:created>
  <dcterms:modified xsi:type="dcterms:W3CDTF">2026-03-04T22:19:43Z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Jive_LatestUserAccountName">
    <vt:lpwstr>ctompk</vt:lpwstr>
  </property>
  <property fmtid="{D5CDD505-2E9C-101B-9397-08002B2CF9AE}" pid="3" name="Offisync_UpdateToken">
    <vt:lpwstr>6</vt:lpwstr>
  </property>
  <property fmtid="{D5CDD505-2E9C-101B-9397-08002B2CF9AE}" pid="4" name="Jive_VersionGuid">
    <vt:lpwstr>52528687-c425-4c02-aa36-9dee618be8dc</vt:lpwstr>
  </property>
  <property fmtid="{D5CDD505-2E9C-101B-9397-08002B2CF9AE}" pid="5" name="Offisync_ProviderInitializationData">
    <vt:lpwstr>https://vox.sapient.com</vt:lpwstr>
  </property>
  <property fmtid="{D5CDD505-2E9C-101B-9397-08002B2CF9AE}" pid="6" name="Offisync_ServerID">
    <vt:lpwstr>2a760b3e-54a5-418b-9dd9-555cd32dea45</vt:lpwstr>
  </property>
  <property fmtid="{D5CDD505-2E9C-101B-9397-08002B2CF9AE}" pid="7" name="Offisync_UniqueId">
    <vt:lpwstr>79519</vt:lpwstr>
  </property>
  <property fmtid="{D5CDD505-2E9C-101B-9397-08002B2CF9AE}" pid="8" name="ContentTypeId">
    <vt:lpwstr>0x01010027100C7699C73A498CB057F667D9CD99</vt:lpwstr>
  </property>
</Properties>
</file>