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8"/>
  </p:notesMasterIdLst>
  <p:sldIdLst>
    <p:sldId id="381" r:id="rId2"/>
    <p:sldId id="913" r:id="rId3"/>
    <p:sldId id="906" r:id="rId4"/>
    <p:sldId id="907" r:id="rId5"/>
    <p:sldId id="908" r:id="rId6"/>
    <p:sldId id="909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94660" autoAdjust="0"/>
  </p:normalViewPr>
  <p:slideViewPr>
    <p:cSldViewPr>
      <p:cViewPr varScale="1">
        <p:scale>
          <a:sx n="102" d="100"/>
          <a:sy n="102" d="100"/>
        </p:scale>
        <p:origin x="19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hlgren, Jackie" userId="c3e311ba-27fe-4587-b059-741cc3f43417" providerId="ADAL" clId="{EFA74CAF-6CF8-45CB-B511-33753D187F05}"/>
    <pc:docChg chg="modSld">
      <pc:chgData name="Dahlgren, Jackie" userId="c3e311ba-27fe-4587-b059-741cc3f43417" providerId="ADAL" clId="{EFA74CAF-6CF8-45CB-B511-33753D187F05}" dt="2026-03-13T12:44:39.327" v="0" actId="20577"/>
      <pc:docMkLst>
        <pc:docMk/>
      </pc:docMkLst>
      <pc:sldChg chg="modSp mod">
        <pc:chgData name="Dahlgren, Jackie" userId="c3e311ba-27fe-4587-b059-741cc3f43417" providerId="ADAL" clId="{EFA74CAF-6CF8-45CB-B511-33753D187F05}" dt="2026-03-13T12:44:39.327" v="0" actId="20577"/>
        <pc:sldMkLst>
          <pc:docMk/>
          <pc:sldMk cId="3031125383" sldId="906"/>
        </pc:sldMkLst>
        <pc:spChg chg="mod">
          <ac:chgData name="Dahlgren, Jackie" userId="c3e311ba-27fe-4587-b059-741cc3f43417" providerId="ADAL" clId="{EFA74CAF-6CF8-45CB-B511-33753D187F05}" dt="2026-03-13T12:44:39.327" v="0" actId="20577"/>
          <ac:spMkLst>
            <pc:docMk/>
            <pc:sldMk cId="3031125383" sldId="906"/>
            <ac:spMk id="2" creationId="{C3A69770-D073-1E32-55C7-07DA81D6E56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32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41FB3BE9-D894-4931-B8E2-9F89EAEFFE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906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9B7AE43-E304-4BB3-8CC0-746EB8F34C8F}" type="slidenum">
              <a:rPr lang="en-US">
                <a:latin typeface="Times New Roman" pitchFamily="18" charset="0"/>
              </a:rPr>
              <a:pPr eaLnBrk="1" hangingPunct="1"/>
              <a:t>1</a:t>
            </a:fld>
            <a:endParaRPr 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144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257C42-BD41-43A0-8983-5F63528B212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172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DE2502-BC53-48E7-959F-2F7F3FFC14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8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0B5DF2-D330-41A3-9719-31A9C03E40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06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F23C2-AA88-4A22-AE51-2A379261A0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42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E084CD-27FE-4363-A03E-316106C195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70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45C0BC-DDC7-40A8-B0F5-3FA3274484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126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356B93-96BF-499D-8020-C7A7220593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76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40ED78-D39E-46EB-A609-5EFF245B2F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81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52C12D-191C-4744-9FFC-A1F3B1F193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21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DBE291-F503-4433-BB66-E8328C83F8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5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800DA3-ACD0-493B-B9E1-FB78FE3A8E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050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8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68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68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E75090F-D3B6-45E1-A10E-9BBB0CBCDEE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133600"/>
            <a:ext cx="7772400" cy="1470025"/>
          </a:xfrm>
        </p:spPr>
        <p:txBody>
          <a:bodyPr/>
          <a:lstStyle/>
          <a:p>
            <a:pPr eaLnBrk="1" hangingPunct="1"/>
            <a:r>
              <a:rPr lang="en-US" sz="3200" b="1" dirty="0"/>
              <a:t>Get the Most Out of Negative Findings</a:t>
            </a:r>
            <a:endParaRPr lang="en-US" sz="2000" i="1" dirty="0"/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324600" cy="137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/>
              <a:t>Ziding Feng, PhD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Biostatistics Program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Fred Hutchinson Cancer Research Center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March 5, 2026, Houston EDRN SC Meeting</a:t>
            </a:r>
          </a:p>
          <a:p>
            <a:pPr eaLnBrk="1" hangingPunct="1">
              <a:lnSpc>
                <a:spcPct val="90000"/>
              </a:lnSpc>
            </a:pP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7E5DE-B97B-5E42-04AC-382EFD389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Most Biomarker Evaluations Should Be Negative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7DEC1-59F3-5FE0-9613-879AC397C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Early detection is very hard – signal very weak at asymptomatic stage</a:t>
            </a:r>
          </a:p>
          <a:p>
            <a:r>
              <a:rPr lang="en-US" sz="2800" dirty="0"/>
              <a:t>Modern technology can “measure” everything</a:t>
            </a:r>
          </a:p>
          <a:p>
            <a:r>
              <a:rPr lang="en-US" sz="2800" dirty="0"/>
              <a:t>Scarcity of high-quality specimens 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en-US" sz="2800" dirty="0">
                <a:sym typeface="Wingdings" panose="05000000000000000000" pitchFamily="2" charset="2"/>
              </a:rPr>
              <a:t>Most discovery findings should be negative</a:t>
            </a:r>
          </a:p>
          <a:p>
            <a:pPr marL="0" indent="0">
              <a:buNone/>
            </a:pPr>
            <a:endParaRPr lang="en-US" sz="2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That is OK if we have </a:t>
            </a:r>
            <a:r>
              <a:rPr lang="en-US" sz="2800" b="1" dirty="0">
                <a:sym typeface="Wingdings" panose="05000000000000000000" pitchFamily="2" charset="2"/>
              </a:rPr>
              <a:t>positive cycles</a:t>
            </a:r>
            <a:r>
              <a:rPr lang="en-US" sz="2800" dirty="0">
                <a:sym typeface="Wingdings" panose="05000000000000000000" pitchFamily="2" charset="2"/>
              </a:rPr>
              <a:t>: quickly drop the losers, modify strategies, iterate until success.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06501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69770-D073-1E32-55C7-07DA81D6E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Current </a:t>
            </a:r>
            <a:r>
              <a:rPr lang="en-US" b="1" dirty="0" err="1"/>
              <a:t>Delimma</a:t>
            </a:r>
            <a:r>
              <a:rPr lang="en-US" b="1" dirty="0"/>
              <a:t>/Challenges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304816-CA63-12DC-88E6-94DEF80BD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Most biomarkers tested on EDRN reference sets failed</a:t>
            </a:r>
          </a:p>
          <a:p>
            <a:endParaRPr lang="en-US" sz="2400" dirty="0"/>
          </a:p>
          <a:p>
            <a:r>
              <a:rPr lang="en-US" sz="2400" dirty="0"/>
              <a:t>EDRN reference set under-used, validation pipeline weak</a:t>
            </a:r>
          </a:p>
          <a:p>
            <a:pPr lvl="1"/>
            <a:r>
              <a:rPr lang="en-US" sz="2000" dirty="0"/>
              <a:t>People are scared? Not confident? Not enough incentives to put their biomarkers under test, knowing high chance of failure?</a:t>
            </a:r>
          </a:p>
          <a:p>
            <a:pPr lvl="1"/>
            <a:r>
              <a:rPr lang="en-US" sz="2000" dirty="0"/>
              <a:t>Currently we report the validation results back to labs, often stopped here.</a:t>
            </a:r>
          </a:p>
          <a:p>
            <a:endParaRPr lang="en-US" sz="2400" dirty="0"/>
          </a:p>
          <a:p>
            <a:r>
              <a:rPr lang="en-US" sz="2400" dirty="0"/>
              <a:t>Solution: Need a network-wide mechanism to promote a positive cycle 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125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08E63-5F39-1EAD-B30B-39AC5A26D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EDRN </a:t>
            </a:r>
            <a:r>
              <a:rPr lang="en-US" sz="3600" b="1" i="1" dirty="0"/>
              <a:t>Coordinated</a:t>
            </a:r>
            <a:r>
              <a:rPr lang="en-US" sz="3600" b="1" dirty="0"/>
              <a:t> Discovery 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FB273-39D0-7787-BDF1-C33A2056C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Establish discovery sets for prioritized unmet needs, open to EDRN and non-EDRN labs to test their candidates</a:t>
            </a:r>
          </a:p>
          <a:p>
            <a:endParaRPr lang="en-US" sz="2400" dirty="0"/>
          </a:p>
          <a:p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Policies that could promote positive cycle: </a:t>
            </a:r>
          </a:p>
          <a:p>
            <a:pPr lvl="1"/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 protection</a:t>
            </a:r>
          </a:p>
          <a:p>
            <a:pPr lvl="1"/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DMCC works with labs in data analyses/modeling</a:t>
            </a:r>
          </a:p>
          <a:p>
            <a:pPr lvl="1"/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drop losers and publish findings, allows iterative cycles</a:t>
            </a:r>
          </a:p>
          <a:p>
            <a:pPr lvl="1"/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 labs to generate data for R01 grants</a:t>
            </a:r>
          </a:p>
          <a:p>
            <a:pPr lvl="1"/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expedited access to validation reference set</a:t>
            </a:r>
          </a:p>
        </p:txBody>
      </p:sp>
    </p:spTree>
    <p:extLst>
      <p:ext uri="{BB962C8B-B14F-4D97-AF65-F5344CB8AC3E}">
        <p14:creationId xmlns:p14="http://schemas.microsoft.com/office/powerpoint/2010/main" val="1838164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E4E73-FD23-3D65-30A6-48EBD72BE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Incentives for Discovery Labs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CA319-1D47-491E-3413-506FFC418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Access to high quality specimens and DMCC resources, all for free.</a:t>
            </a:r>
          </a:p>
          <a:p>
            <a:endParaRPr lang="en-US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 protected</a:t>
            </a:r>
          </a:p>
          <a:p>
            <a:endParaRPr lang="en-US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negative findings not penalized, positive feedback loops</a:t>
            </a:r>
          </a:p>
          <a:p>
            <a:endParaRPr lang="en-US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Improved funding opportunity</a:t>
            </a:r>
          </a:p>
          <a:p>
            <a:endParaRPr lang="en-US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24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Improved chance for eventual success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45122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9D63D-797C-16BB-7219-81BB12E29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Benefits for EDRN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73510-16AD-6A82-3C4B-1F5698B91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Strengthen discovery to validation pipeline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more are ready for Phase 4&amp;5 CUT</a:t>
            </a:r>
          </a:p>
          <a:p>
            <a:endParaRPr lang="en-US" sz="32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3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Timely publishing negative findings helping the field</a:t>
            </a:r>
          </a:p>
          <a:p>
            <a:endParaRPr lang="en-US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3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Better integrate discovery labs into EDRN mission</a:t>
            </a:r>
          </a:p>
        </p:txBody>
      </p:sp>
    </p:spTree>
    <p:extLst>
      <p:ext uri="{BB962C8B-B14F-4D97-AF65-F5344CB8AC3E}">
        <p14:creationId xmlns:p14="http://schemas.microsoft.com/office/powerpoint/2010/main" val="388512357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9662</TotalTime>
  <Words>280</Words>
  <Application>Microsoft Office PowerPoint</Application>
  <PresentationFormat>On-screen Show (4:3)</PresentationFormat>
  <Paragraphs>47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Times New Roman</vt:lpstr>
      <vt:lpstr>Wingdings</vt:lpstr>
      <vt:lpstr>Default Design</vt:lpstr>
      <vt:lpstr>Get the Most Out of Negative Findings</vt:lpstr>
      <vt:lpstr>Most Biomarker Evaluations Should Be Negative</vt:lpstr>
      <vt:lpstr>Current Delimma/Challenges</vt:lpstr>
      <vt:lpstr>EDRN Coordinated Discovery Sets</vt:lpstr>
      <vt:lpstr>Incentives for Discovery Labs</vt:lpstr>
      <vt:lpstr>Benefits for EDRN</vt:lpstr>
    </vt:vector>
  </TitlesOfParts>
  <Company>FHCRC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CPRP</dc:creator>
  <cp:lastModifiedBy>Dahlgren, Jackie</cp:lastModifiedBy>
  <cp:revision>167</cp:revision>
  <dcterms:created xsi:type="dcterms:W3CDTF">2004-01-16T23:59:43Z</dcterms:created>
  <dcterms:modified xsi:type="dcterms:W3CDTF">2026-03-13T12:44:58Z</dcterms:modified>
</cp:coreProperties>
</file>