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76" r:id="rId2"/>
    <p:sldId id="2147471381" r:id="rId3"/>
    <p:sldId id="2147471630" r:id="rId4"/>
    <p:sldId id="2147471633" r:id="rId5"/>
    <p:sldId id="2147471637" r:id="rId6"/>
    <p:sldId id="2147471636" r:id="rId7"/>
    <p:sldId id="2147471627" r:id="rId8"/>
    <p:sldId id="2147471634" r:id="rId9"/>
    <p:sldId id="2147471639" r:id="rId10"/>
    <p:sldId id="496" r:id="rId11"/>
    <p:sldId id="257" r:id="rId12"/>
    <p:sldId id="2147471635" r:id="rId13"/>
    <p:sldId id="2147471638" r:id="rId14"/>
    <p:sldId id="2147471461" r:id="rId15"/>
    <p:sldId id="433" r:id="rId16"/>
    <p:sldId id="2147471623" r:id="rId17"/>
    <p:sldId id="2147471642" r:id="rId18"/>
    <p:sldId id="2147471643" r:id="rId19"/>
    <p:sldId id="2147471644" r:id="rId20"/>
    <p:sldId id="1513" r:id="rId21"/>
    <p:sldId id="277" r:id="rId22"/>
    <p:sldId id="1511" r:id="rId23"/>
    <p:sldId id="272" r:id="rId24"/>
    <p:sldId id="274" r:id="rId25"/>
    <p:sldId id="281" r:id="rId26"/>
    <p:sldId id="332" r:id="rId27"/>
    <p:sldId id="8689" r:id="rId28"/>
    <p:sldId id="2147471632" r:id="rId29"/>
    <p:sldId id="2147471646" r:id="rId30"/>
    <p:sldId id="2147471640" r:id="rId31"/>
    <p:sldId id="2147471645" r:id="rId32"/>
    <p:sldId id="2147471628" r:id="rId33"/>
    <p:sldId id="2147471562" r:id="rId34"/>
    <p:sldId id="2147471626" r:id="rId35"/>
    <p:sldId id="2147471621" r:id="rId36"/>
    <p:sldId id="2147471647" r:id="rId37"/>
    <p:sldId id="2147471629" r:id="rId38"/>
    <p:sldId id="2147471565" r:id="rId39"/>
    <p:sldId id="2147471624"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08" autoAdjust="0"/>
    <p:restoredTop sz="94660"/>
  </p:normalViewPr>
  <p:slideViewPr>
    <p:cSldViewPr snapToGrid="0">
      <p:cViewPr varScale="1">
        <p:scale>
          <a:sx n="105" d="100"/>
          <a:sy n="105" d="100"/>
        </p:scale>
        <p:origin x="5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3E08C31-3760-4963-BC16-60270C0D6732}" type="datetimeFigureOut">
              <a:rPr lang="en-US" smtClean="0"/>
              <a:t>3/4/2026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84357C9-CA0B-407D-BA79-25A08D7B4188}" type="slidenum">
              <a:rPr lang="en-US" smtClean="0"/>
              <a:t>‹#›</a:t>
            </a:fld>
            <a:endParaRPr lang="en-US"/>
          </a:p>
        </p:txBody>
      </p:sp>
    </p:spTree>
    <p:extLst>
      <p:ext uri="{BB962C8B-B14F-4D97-AF65-F5344CB8AC3E}">
        <p14:creationId xmlns:p14="http://schemas.microsoft.com/office/powerpoint/2010/main" val="540398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4357C9-CA0B-407D-BA79-25A08D7B4188}" type="slidenum">
              <a:rPr lang="en-US" smtClean="0"/>
              <a:t>1</a:t>
            </a:fld>
            <a:endParaRPr lang="en-US"/>
          </a:p>
        </p:txBody>
      </p:sp>
    </p:spTree>
    <p:extLst>
      <p:ext uri="{BB962C8B-B14F-4D97-AF65-F5344CB8AC3E}">
        <p14:creationId xmlns:p14="http://schemas.microsoft.com/office/powerpoint/2010/main" val="729982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2EE296-A4FA-49EC-9CBF-26686C05EDF5}" type="slidenum">
              <a:rPr lang="en-US" smtClean="0"/>
              <a:t>15</a:t>
            </a:fld>
            <a:endParaRPr lang="en-US"/>
          </a:p>
        </p:txBody>
      </p:sp>
    </p:spTree>
    <p:extLst>
      <p:ext uri="{BB962C8B-B14F-4D97-AF65-F5344CB8AC3E}">
        <p14:creationId xmlns:p14="http://schemas.microsoft.com/office/powerpoint/2010/main" val="240782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1DB5F-1A24-BD83-1402-8BD7CF695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078877-9084-4A12-228B-30C3BD0B4B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E403AF-FFC0-9046-024B-A061BAEDDDDF}"/>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5" name="Footer Placeholder 4">
            <a:extLst>
              <a:ext uri="{FF2B5EF4-FFF2-40B4-BE49-F238E27FC236}">
                <a16:creationId xmlns:a16="http://schemas.microsoft.com/office/drawing/2014/main" id="{F26A0894-F213-5EDA-EE83-1ADD9378F2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6CC355-6B3A-CA2D-A4F9-90110CD831C3}"/>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3263238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4137A-52D8-0D22-2021-A21EDFB182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A90AC9-CEF6-EAF7-0AF5-0794C1BDB8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5A5DCF-B2FC-910E-5E9B-B590EC7E2ED2}"/>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5" name="Footer Placeholder 4">
            <a:extLst>
              <a:ext uri="{FF2B5EF4-FFF2-40B4-BE49-F238E27FC236}">
                <a16:creationId xmlns:a16="http://schemas.microsoft.com/office/drawing/2014/main" id="{B555AD00-E357-8F94-7CB0-A6EB2777E0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C6B52-2137-189A-6C6E-99AED53E2533}"/>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136671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3312A9-A513-DF11-2F90-4147760C2C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51E5D5-8B94-01C9-59F0-E5243C009E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B0F39D-20EC-AB8B-AF4C-7A54F546790A}"/>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5" name="Footer Placeholder 4">
            <a:extLst>
              <a:ext uri="{FF2B5EF4-FFF2-40B4-BE49-F238E27FC236}">
                <a16:creationId xmlns:a16="http://schemas.microsoft.com/office/drawing/2014/main" id="{AA4269B8-8D5F-1816-22AC-2D67E3AFB3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B9E93E-C458-91FA-AB1A-06547DBF5145}"/>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3945638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accent6"/>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3A4A3D9-827B-4326-BFEA-8BE74C94B3E2}"/>
              </a:ext>
            </a:extLst>
          </p:cNvPr>
          <p:cNvSpPr>
            <a:spLocks noGrp="1"/>
          </p:cNvSpPr>
          <p:nvPr>
            <p:ph type="pic" sz="quarter" idx="13" hasCustomPrompt="1"/>
          </p:nvPr>
        </p:nvSpPr>
        <p:spPr>
          <a:xfrm>
            <a:off x="0" y="0"/>
            <a:ext cx="12192000" cy="4263063"/>
          </a:xfrm>
          <a:solidFill>
            <a:schemeClr val="bg1">
              <a:lumMod val="75000"/>
            </a:schemeClr>
          </a:solidFill>
        </p:spPr>
        <p:txBody>
          <a:bodyPr anchor="ctr"/>
          <a:lstStyle>
            <a:lvl1pPr algn="ctr">
              <a:defRPr sz="3200"/>
            </a:lvl1pPr>
          </a:lstStyle>
          <a:p>
            <a:r>
              <a:rPr lang="en-US" dirty="0"/>
              <a:t>Click to add Picture</a:t>
            </a:r>
          </a:p>
        </p:txBody>
      </p:sp>
      <p:sp>
        <p:nvSpPr>
          <p:cNvPr id="2" name="Title 1">
            <a:extLst>
              <a:ext uri="{FF2B5EF4-FFF2-40B4-BE49-F238E27FC236}">
                <a16:creationId xmlns:a16="http://schemas.microsoft.com/office/drawing/2014/main" id="{62FB83DB-174F-4885-9E05-78C39B6796D0}"/>
              </a:ext>
            </a:extLst>
          </p:cNvPr>
          <p:cNvSpPr>
            <a:spLocks noGrp="1"/>
          </p:cNvSpPr>
          <p:nvPr>
            <p:ph type="ctrTitle"/>
          </p:nvPr>
        </p:nvSpPr>
        <p:spPr>
          <a:xfrm>
            <a:off x="638176" y="4525595"/>
            <a:ext cx="8005310" cy="1041889"/>
          </a:xfrm>
        </p:spPr>
        <p:txBody>
          <a:bodyPr anchor="b"/>
          <a:lstStyle>
            <a:lvl1pPr algn="l">
              <a:defRPr sz="32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3485F6E0-1A75-41C2-9890-589B0E113276}"/>
              </a:ext>
            </a:extLst>
          </p:cNvPr>
          <p:cNvSpPr>
            <a:spLocks noGrp="1"/>
          </p:cNvSpPr>
          <p:nvPr>
            <p:ph type="subTitle" idx="1"/>
          </p:nvPr>
        </p:nvSpPr>
        <p:spPr>
          <a:xfrm>
            <a:off x="647700" y="5657526"/>
            <a:ext cx="7995786" cy="631040"/>
          </a:xfrm>
        </p:spPr>
        <p:txBody>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17" name="Group 16">
            <a:extLst>
              <a:ext uri="{FF2B5EF4-FFF2-40B4-BE49-F238E27FC236}">
                <a16:creationId xmlns:a16="http://schemas.microsoft.com/office/drawing/2014/main" id="{3F78742F-E753-49DE-B12B-F6B27DE5FEC6}"/>
              </a:ext>
            </a:extLst>
          </p:cNvPr>
          <p:cNvGrpSpPr/>
          <p:nvPr userDrawn="1"/>
        </p:nvGrpSpPr>
        <p:grpSpPr>
          <a:xfrm>
            <a:off x="0" y="4243813"/>
            <a:ext cx="12192000" cy="181305"/>
            <a:chOff x="0" y="3263491"/>
            <a:chExt cx="12192000" cy="271279"/>
          </a:xfrm>
        </p:grpSpPr>
        <p:sp>
          <p:nvSpPr>
            <p:cNvPr id="19" name="Rectangle 18">
              <a:extLst>
                <a:ext uri="{FF2B5EF4-FFF2-40B4-BE49-F238E27FC236}">
                  <a16:creationId xmlns:a16="http://schemas.microsoft.com/office/drawing/2014/main" id="{07863D59-A871-49D7-820C-67C4F9809A82}"/>
                </a:ext>
              </a:extLst>
            </p:cNvPr>
            <p:cNvSpPr/>
            <p:nvPr userDrawn="1"/>
          </p:nvSpPr>
          <p:spPr>
            <a:xfrm>
              <a:off x="0" y="3263491"/>
              <a:ext cx="3048000" cy="27127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0" name="Rectangle 19">
              <a:extLst>
                <a:ext uri="{FF2B5EF4-FFF2-40B4-BE49-F238E27FC236}">
                  <a16:creationId xmlns:a16="http://schemas.microsoft.com/office/drawing/2014/main" id="{71841CA8-FF8C-4DCA-A232-EA11025C6548}"/>
                </a:ext>
              </a:extLst>
            </p:cNvPr>
            <p:cNvSpPr/>
            <p:nvPr userDrawn="1"/>
          </p:nvSpPr>
          <p:spPr>
            <a:xfrm>
              <a:off x="3048000" y="3263491"/>
              <a:ext cx="3048000" cy="2712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1" name="Rectangle 20">
              <a:extLst>
                <a:ext uri="{FF2B5EF4-FFF2-40B4-BE49-F238E27FC236}">
                  <a16:creationId xmlns:a16="http://schemas.microsoft.com/office/drawing/2014/main" id="{FD6B9951-C05D-4EAB-83EB-3C0DBD796D55}"/>
                </a:ext>
              </a:extLst>
            </p:cNvPr>
            <p:cNvSpPr/>
            <p:nvPr userDrawn="1"/>
          </p:nvSpPr>
          <p:spPr>
            <a:xfrm>
              <a:off x="6096000" y="3263491"/>
              <a:ext cx="3048000" cy="27127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2" name="Rectangle 21">
              <a:extLst>
                <a:ext uri="{FF2B5EF4-FFF2-40B4-BE49-F238E27FC236}">
                  <a16:creationId xmlns:a16="http://schemas.microsoft.com/office/drawing/2014/main" id="{47BF7870-3C7E-43EE-BB9B-D4380796B99B}"/>
                </a:ext>
              </a:extLst>
            </p:cNvPr>
            <p:cNvSpPr/>
            <p:nvPr userDrawn="1"/>
          </p:nvSpPr>
          <p:spPr>
            <a:xfrm>
              <a:off x="9144000" y="3263491"/>
              <a:ext cx="3048000" cy="27127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grpSp>
      <p:pic>
        <p:nvPicPr>
          <p:cNvPr id="24" name="Picture 23" descr="A close up of a logo&#10;&#10;Description automatically generated">
            <a:extLst>
              <a:ext uri="{FF2B5EF4-FFF2-40B4-BE49-F238E27FC236}">
                <a16:creationId xmlns:a16="http://schemas.microsoft.com/office/drawing/2014/main" id="{8A910B03-623F-4071-A222-97395EB860F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37" t="-7500" r="-3796" b="-6136"/>
          <a:stretch/>
        </p:blipFill>
        <p:spPr>
          <a:xfrm>
            <a:off x="9006348" y="4886632"/>
            <a:ext cx="2723536" cy="1401934"/>
          </a:xfrm>
          <a:prstGeom prst="rect">
            <a:avLst/>
          </a:prstGeom>
        </p:spPr>
      </p:pic>
    </p:spTree>
    <p:extLst>
      <p:ext uri="{BB962C8B-B14F-4D97-AF65-F5344CB8AC3E}">
        <p14:creationId xmlns:p14="http://schemas.microsoft.com/office/powerpoint/2010/main" val="2227746897"/>
      </p:ext>
    </p:extLst>
  </p:cSld>
  <p:clrMapOvr>
    <a:masterClrMapping/>
  </p:clrMapOvr>
  <p:extLst>
    <p:ext uri="{DCECCB84-F9BA-43D5-87BE-67443E8EF086}">
      <p15:sldGuideLst xmlns:p15="http://schemas.microsoft.com/office/powerpoint/2012/main">
        <p15:guide id="1" pos="5760">
          <p15:clr>
            <a:srgbClr val="FBAE40"/>
          </p15:clr>
        </p15:guide>
        <p15:guide id="2" pos="39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DCBBA-A098-A617-E625-6540BAD249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A602AD-C67A-2120-8E30-6E7B42E213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47F62D-8FF3-D381-E0FE-C1E302CCB94B}"/>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5" name="Footer Placeholder 4">
            <a:extLst>
              <a:ext uri="{FF2B5EF4-FFF2-40B4-BE49-F238E27FC236}">
                <a16:creationId xmlns:a16="http://schemas.microsoft.com/office/drawing/2014/main" id="{F208D8FD-C902-21CF-1AFD-FD63771F95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5BFC6C-393B-0C94-B43C-AF1378C19FF3}"/>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38238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65677-55E6-85EA-BB69-5D01736AE5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3B6BD7-1721-4274-F22D-5F49D929CC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670E3C-DC86-354E-281C-623E2BA8DD37}"/>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5" name="Footer Placeholder 4">
            <a:extLst>
              <a:ext uri="{FF2B5EF4-FFF2-40B4-BE49-F238E27FC236}">
                <a16:creationId xmlns:a16="http://schemas.microsoft.com/office/drawing/2014/main" id="{B05BA317-3A05-CE2E-1556-8190ABE1FC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936BEA-40C0-7030-CADA-21A1A34B30B4}"/>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35157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1B44-5B0C-73B7-D2B9-3B1BADEB6C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DEE113-B80F-3585-F550-85DEAA36EE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EFC055-0C19-2F50-2573-F5BAE214A7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E6E153-8EA0-61B6-7A7B-2152DE0D9CBF}"/>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6" name="Footer Placeholder 5">
            <a:extLst>
              <a:ext uri="{FF2B5EF4-FFF2-40B4-BE49-F238E27FC236}">
                <a16:creationId xmlns:a16="http://schemas.microsoft.com/office/drawing/2014/main" id="{79ED14C5-2763-1142-A0AD-6C73CB0063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6EBE2D-EAE5-F51C-3517-2EA0C81C441E}"/>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942770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0F21-BACF-B374-CE7E-17BA4B89DB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EF3268-F186-86B5-4CE4-E6B1F0BFFA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117BD9-F3DD-05FB-2E1D-289C16E986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02ADFD-8CDB-337B-6AE8-D2F389B1E2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D35683-6E30-8168-BA30-A27B1985A8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0CA258-9600-52B9-B1A3-5A029C8B266F}"/>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8" name="Footer Placeholder 7">
            <a:extLst>
              <a:ext uri="{FF2B5EF4-FFF2-40B4-BE49-F238E27FC236}">
                <a16:creationId xmlns:a16="http://schemas.microsoft.com/office/drawing/2014/main" id="{FF19963F-F8EB-C3BD-605D-204FAE548A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A71FD6-37C9-822B-5F72-B5B3BD6F3E93}"/>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935654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3EAD5-249E-0DEC-68BF-6E6B84ECAE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E7B13-1690-E812-2B97-7B244BAE6E43}"/>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4" name="Footer Placeholder 3">
            <a:extLst>
              <a:ext uri="{FF2B5EF4-FFF2-40B4-BE49-F238E27FC236}">
                <a16:creationId xmlns:a16="http://schemas.microsoft.com/office/drawing/2014/main" id="{7C347BF5-E458-7A64-5176-481BB3CF72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E9F163-182B-5F3A-552F-4B36D3CEC123}"/>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3656415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9EB06D-DA53-A1E9-6172-45EC9A5B5C70}"/>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3" name="Footer Placeholder 2">
            <a:extLst>
              <a:ext uri="{FF2B5EF4-FFF2-40B4-BE49-F238E27FC236}">
                <a16:creationId xmlns:a16="http://schemas.microsoft.com/office/drawing/2014/main" id="{C2A799F5-0A61-1451-0423-CA3D29415C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53DFF8-6263-FB37-3795-AC76EC9348B6}"/>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367836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5EAFF-8BC7-890D-8884-10815AD527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B732852-B785-730A-6E45-C9F6CD363B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87D12B-D4F5-378F-8E7D-878ABEB4FC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13CE3D-7AEC-189F-EA25-838F1E3F8499}"/>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6" name="Footer Placeholder 5">
            <a:extLst>
              <a:ext uri="{FF2B5EF4-FFF2-40B4-BE49-F238E27FC236}">
                <a16:creationId xmlns:a16="http://schemas.microsoft.com/office/drawing/2014/main" id="{B3907FDD-8347-D926-AF55-D216D008F6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7F6021-9D58-A17A-7FA1-6888C98D63CA}"/>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1217522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A28C4-06B4-730A-6706-2F4F971B53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FCB81F-1183-50B6-6A34-CCCF920E8B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4C9EBC-AB6B-C912-FD29-0669ED3952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73442C-6937-76E7-DDDB-D4AFD26924AC}"/>
              </a:ext>
            </a:extLst>
          </p:cNvPr>
          <p:cNvSpPr>
            <a:spLocks noGrp="1"/>
          </p:cNvSpPr>
          <p:nvPr>
            <p:ph type="dt" sz="half" idx="10"/>
          </p:nvPr>
        </p:nvSpPr>
        <p:spPr/>
        <p:txBody>
          <a:bodyPr/>
          <a:lstStyle/>
          <a:p>
            <a:fld id="{9BC61013-96BF-44D2-A5FC-288965C89207}" type="datetimeFigureOut">
              <a:rPr lang="en-US" smtClean="0"/>
              <a:t>3/4/2026</a:t>
            </a:fld>
            <a:endParaRPr lang="en-US"/>
          </a:p>
        </p:txBody>
      </p:sp>
      <p:sp>
        <p:nvSpPr>
          <p:cNvPr id="6" name="Footer Placeholder 5">
            <a:extLst>
              <a:ext uri="{FF2B5EF4-FFF2-40B4-BE49-F238E27FC236}">
                <a16:creationId xmlns:a16="http://schemas.microsoft.com/office/drawing/2014/main" id="{F687032F-AE56-A48E-B8CA-76B35A03DC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181B52-AA0A-FC70-8162-206CA981DAAB}"/>
              </a:ext>
            </a:extLst>
          </p:cNvPr>
          <p:cNvSpPr>
            <a:spLocks noGrp="1"/>
          </p:cNvSpPr>
          <p:nvPr>
            <p:ph type="sldNum" sz="quarter" idx="12"/>
          </p:nvPr>
        </p:nvSpPr>
        <p:spPr/>
        <p:txBody>
          <a:bodyPr/>
          <a:lstStyle/>
          <a:p>
            <a:fld id="{76CADB5F-C5EF-49FE-B186-1F96FA8856E5}" type="slidenum">
              <a:rPr lang="en-US" smtClean="0"/>
              <a:t>‹#›</a:t>
            </a:fld>
            <a:endParaRPr lang="en-US"/>
          </a:p>
        </p:txBody>
      </p:sp>
    </p:spTree>
    <p:extLst>
      <p:ext uri="{BB962C8B-B14F-4D97-AF65-F5344CB8AC3E}">
        <p14:creationId xmlns:p14="http://schemas.microsoft.com/office/powerpoint/2010/main" val="368130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674B99-11E4-FC6E-888F-23910B55CF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BA8D29-5872-95E6-B122-4A554B3480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57F40C-E7C0-CB39-DBF5-B96594A1A2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C61013-96BF-44D2-A5FC-288965C89207}" type="datetimeFigureOut">
              <a:rPr lang="en-US" smtClean="0"/>
              <a:t>3/4/2026</a:t>
            </a:fld>
            <a:endParaRPr lang="en-US"/>
          </a:p>
        </p:txBody>
      </p:sp>
      <p:sp>
        <p:nvSpPr>
          <p:cNvPr id="5" name="Footer Placeholder 4">
            <a:extLst>
              <a:ext uri="{FF2B5EF4-FFF2-40B4-BE49-F238E27FC236}">
                <a16:creationId xmlns:a16="http://schemas.microsoft.com/office/drawing/2014/main" id="{B7DBDAD3-7408-6805-E688-A7FD9FF6FA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629E2D-613D-C5DD-0CA9-6FFD9BE5E0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CADB5F-C5EF-49FE-B186-1F96FA8856E5}" type="slidenum">
              <a:rPr lang="en-US" smtClean="0"/>
              <a:t>‹#›</a:t>
            </a:fld>
            <a:endParaRPr lang="en-US"/>
          </a:p>
        </p:txBody>
      </p:sp>
    </p:spTree>
    <p:extLst>
      <p:ext uri="{BB962C8B-B14F-4D97-AF65-F5344CB8AC3E}">
        <p14:creationId xmlns:p14="http://schemas.microsoft.com/office/powerpoint/2010/main" val="3165570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oleObject" Target="../embeddings/oleObject2.bin"/><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oleObject" Target="../embeddings/oleObject4.bin"/><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oleObject" Target="../embeddings/oleObject5.bin"/><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oleObject" Target="../embeddings/oleObject6.bin"/><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C7B012-3E0C-42C7-A00E-DF30D56EA74E}"/>
              </a:ext>
            </a:extLst>
          </p:cNvPr>
          <p:cNvSpPr>
            <a:spLocks noGrp="1"/>
          </p:cNvSpPr>
          <p:nvPr>
            <p:ph type="pic" sz="quarter" idx="13"/>
          </p:nvPr>
        </p:nvSpPr>
        <p:spPr/>
        <p:txBody>
          <a:bodyPr/>
          <a:lstStyle/>
          <a:p>
            <a:endParaRPr lang="en-US"/>
          </a:p>
        </p:txBody>
      </p:sp>
      <p:sp>
        <p:nvSpPr>
          <p:cNvPr id="2" name="Title 1">
            <a:extLst>
              <a:ext uri="{FF2B5EF4-FFF2-40B4-BE49-F238E27FC236}">
                <a16:creationId xmlns:a16="http://schemas.microsoft.com/office/drawing/2014/main" id="{56795277-FD04-4081-B50C-14E60389C359}"/>
              </a:ext>
            </a:extLst>
          </p:cNvPr>
          <p:cNvSpPr>
            <a:spLocks noGrp="1"/>
          </p:cNvSpPr>
          <p:nvPr>
            <p:ph type="ctrTitle"/>
          </p:nvPr>
        </p:nvSpPr>
        <p:spPr/>
        <p:txBody>
          <a:bodyPr/>
          <a:lstStyle/>
          <a:p>
            <a:r>
              <a:rPr lang="en-US" sz="2900" dirty="0"/>
              <a:t>Multi-Cancer Early Detection and Risk Assessment: Challenges and Paths Forward</a:t>
            </a:r>
          </a:p>
        </p:txBody>
      </p:sp>
      <p:sp>
        <p:nvSpPr>
          <p:cNvPr id="3" name="Subtitle 2">
            <a:extLst>
              <a:ext uri="{FF2B5EF4-FFF2-40B4-BE49-F238E27FC236}">
                <a16:creationId xmlns:a16="http://schemas.microsoft.com/office/drawing/2014/main" id="{657E1D13-9102-411D-931F-B0155D4098CB}"/>
              </a:ext>
            </a:extLst>
          </p:cNvPr>
          <p:cNvSpPr>
            <a:spLocks noGrp="1"/>
          </p:cNvSpPr>
          <p:nvPr>
            <p:ph type="subTitle" idx="1"/>
          </p:nvPr>
        </p:nvSpPr>
        <p:spPr/>
        <p:txBody>
          <a:bodyPr>
            <a:noAutofit/>
          </a:bodyPr>
          <a:lstStyle/>
          <a:p>
            <a:r>
              <a:rPr lang="en-US" sz="1500" dirty="0">
                <a:latin typeface="Arial" panose="020B0604020202020204" pitchFamily="34" charset="0"/>
                <a:cs typeface="Arial" panose="020B0604020202020204" pitchFamily="34" charset="0"/>
              </a:rPr>
              <a:t>Johannes F. Fahrmann, Ph.D.</a:t>
            </a:r>
          </a:p>
          <a:p>
            <a:r>
              <a:rPr lang="en-US" sz="1500" dirty="0">
                <a:latin typeface="Arial" panose="020B0604020202020204" pitchFamily="34" charset="0"/>
                <a:cs typeface="Arial" panose="020B0604020202020204" pitchFamily="34" charset="0"/>
              </a:rPr>
              <a:t>Department of Clinical Cancer Prevention</a:t>
            </a:r>
          </a:p>
          <a:p>
            <a:r>
              <a:rPr lang="en-US" sz="1500" dirty="0">
                <a:latin typeface="Arial" panose="020B0604020202020204" pitchFamily="34" charset="0"/>
                <a:cs typeface="Arial" panose="020B0604020202020204" pitchFamily="34" charset="0"/>
              </a:rPr>
              <a:t>The University of Texas MD Anderson Cancer Center</a:t>
            </a:r>
          </a:p>
        </p:txBody>
      </p:sp>
      <p:pic>
        <p:nvPicPr>
          <p:cNvPr id="5" name="Picture Placeholder 5">
            <a:extLst>
              <a:ext uri="{FF2B5EF4-FFF2-40B4-BE49-F238E27FC236}">
                <a16:creationId xmlns:a16="http://schemas.microsoft.com/office/drawing/2014/main" id="{E538972C-C1A4-5C04-5B6D-9277F8331F74}"/>
              </a:ext>
            </a:extLst>
          </p:cNvPr>
          <p:cNvPicPr>
            <a:picLocks noChangeAspect="1"/>
          </p:cNvPicPr>
          <p:nvPr/>
        </p:nvPicPr>
        <p:blipFill>
          <a:blip r:embed="rId3">
            <a:extLst>
              <a:ext uri="{28A0092B-C50C-407E-A947-70E740481C1C}">
                <a14:useLocalDpi xmlns:a14="http://schemas.microsoft.com/office/drawing/2010/main" val="0"/>
              </a:ext>
            </a:extLst>
          </a:blip>
          <a:srcRect t="23779" b="23779"/>
          <a:stretch>
            <a:fillRect/>
          </a:stretch>
        </p:blipFill>
        <p:spPr>
          <a:xfrm>
            <a:off x="0" y="-1"/>
            <a:ext cx="12192000" cy="4263063"/>
          </a:xfrm>
          <a:prstGeom prst="rect">
            <a:avLst/>
          </a:prstGeom>
          <a:solidFill>
            <a:schemeClr val="bg1">
              <a:lumMod val="75000"/>
            </a:schemeClr>
          </a:solidFill>
        </p:spPr>
      </p:pic>
    </p:spTree>
    <p:extLst>
      <p:ext uri="{BB962C8B-B14F-4D97-AF65-F5344CB8AC3E}">
        <p14:creationId xmlns:p14="http://schemas.microsoft.com/office/powerpoint/2010/main" val="4053561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1C9EE-C16D-498D-9917-03FB44B7F231}"/>
              </a:ext>
            </a:extLst>
          </p:cNvPr>
          <p:cNvSpPr>
            <a:spLocks noGrp="1"/>
          </p:cNvSpPr>
          <p:nvPr>
            <p:ph type="title"/>
          </p:nvPr>
        </p:nvSpPr>
        <p:spPr>
          <a:xfrm>
            <a:off x="736600" y="165100"/>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Types of Biomarkers</a:t>
            </a:r>
          </a:p>
        </p:txBody>
      </p:sp>
      <p:sp>
        <p:nvSpPr>
          <p:cNvPr id="4" name="TextBox 3">
            <a:extLst>
              <a:ext uri="{FF2B5EF4-FFF2-40B4-BE49-F238E27FC236}">
                <a16:creationId xmlns:a16="http://schemas.microsoft.com/office/drawing/2014/main" id="{0B72E035-D2DD-44FA-92DF-334E6625A971}"/>
              </a:ext>
            </a:extLst>
          </p:cNvPr>
          <p:cNvSpPr txBox="1"/>
          <p:nvPr/>
        </p:nvSpPr>
        <p:spPr>
          <a:xfrm>
            <a:off x="232229" y="1652588"/>
            <a:ext cx="5330371" cy="3970318"/>
          </a:xfrm>
          <a:prstGeom prst="rect">
            <a:avLst/>
          </a:prstGeom>
          <a:noFill/>
        </p:spPr>
        <p:txBody>
          <a:bodyPr wrap="square">
            <a:spAutoFit/>
          </a:bodyPr>
          <a:lstStyle/>
          <a:p>
            <a:pPr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  Nucleic acids:</a:t>
            </a:r>
          </a:p>
          <a:p>
            <a:pPr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	- Mutated DNA</a:t>
            </a:r>
          </a:p>
          <a:p>
            <a:pPr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	- Methylated DNA</a:t>
            </a:r>
          </a:p>
          <a:p>
            <a:pPr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	- Non-coding RNA</a:t>
            </a:r>
          </a:p>
          <a:p>
            <a:pPr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	- Fragmented DNA</a:t>
            </a:r>
          </a:p>
          <a:p>
            <a:pPr marL="457200" indent="-457200" eaLnBrk="0" fontAlgn="base" hangingPunct="0">
              <a:spcBef>
                <a:spcPct val="0"/>
              </a:spcBef>
              <a:spcAft>
                <a:spcPct val="0"/>
              </a:spcAft>
              <a:buFontTx/>
              <a:buChar char="-"/>
              <a:defRPr/>
            </a:pPr>
            <a:r>
              <a:rPr lang="en-US" sz="3600" b="1" dirty="0">
                <a:latin typeface="Arial" panose="020B0604020202020204" pitchFamily="34" charset="0"/>
                <a:ea typeface="ＭＳ Ｐゴシック"/>
                <a:cs typeface="Arial" panose="020B0604020202020204" pitchFamily="34" charset="0"/>
              </a:rPr>
              <a:t>Proteins</a:t>
            </a:r>
          </a:p>
          <a:p>
            <a:pPr marL="457200" indent="-457200" eaLnBrk="0" fontAlgn="base" hangingPunct="0">
              <a:spcBef>
                <a:spcPct val="0"/>
              </a:spcBef>
              <a:spcAft>
                <a:spcPct val="0"/>
              </a:spcAft>
              <a:buFontTx/>
              <a:buChar char="-"/>
              <a:defRPr/>
            </a:pPr>
            <a:r>
              <a:rPr lang="en-US" sz="3600" b="1" dirty="0">
                <a:latin typeface="Arial" panose="020B0604020202020204" pitchFamily="34" charset="0"/>
                <a:ea typeface="ＭＳ Ｐゴシック"/>
                <a:cs typeface="Arial" panose="020B0604020202020204" pitchFamily="34" charset="0"/>
              </a:rPr>
              <a:t>Metabolites</a:t>
            </a:r>
          </a:p>
        </p:txBody>
      </p:sp>
      <p:sp>
        <p:nvSpPr>
          <p:cNvPr id="5" name="Rectangle 4">
            <a:extLst>
              <a:ext uri="{FF2B5EF4-FFF2-40B4-BE49-F238E27FC236}">
                <a16:creationId xmlns:a16="http://schemas.microsoft.com/office/drawing/2014/main" id="{314371F6-CFB6-49F1-8D12-E7EBBCC8895B}"/>
              </a:ext>
            </a:extLst>
          </p:cNvPr>
          <p:cNvSpPr/>
          <p:nvPr/>
        </p:nvSpPr>
        <p:spPr>
          <a:xfrm>
            <a:off x="5562600" y="1652588"/>
            <a:ext cx="6637038" cy="3416320"/>
          </a:xfrm>
          <a:prstGeom prst="rect">
            <a:avLst/>
          </a:prstGeom>
        </p:spPr>
        <p:txBody>
          <a:bodyPr wrap="square">
            <a:spAutoFit/>
          </a:bodyPr>
          <a:lstStyle/>
          <a:p>
            <a:pPr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Immune related:</a:t>
            </a:r>
          </a:p>
          <a:p>
            <a:pPr lvl="1"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	- Cytokines/chemokines</a:t>
            </a:r>
          </a:p>
          <a:p>
            <a:pPr lvl="1" eaLnBrk="0" fontAlgn="base" hangingPunct="0">
              <a:spcBef>
                <a:spcPct val="0"/>
              </a:spcBef>
              <a:spcAft>
                <a:spcPct val="0"/>
              </a:spcAft>
              <a:defRPr/>
            </a:pPr>
            <a:r>
              <a:rPr lang="en-US" sz="3600" b="1" dirty="0">
                <a:latin typeface="Arial" panose="020B0604020202020204" pitchFamily="34" charset="0"/>
                <a:ea typeface="ＭＳ Ｐゴシック"/>
                <a:cs typeface="Arial" panose="020B0604020202020204" pitchFamily="34" charset="0"/>
              </a:rPr>
              <a:t>	- Autoantibodies</a:t>
            </a:r>
          </a:p>
          <a:p>
            <a:pPr marL="457200" indent="-457200" eaLnBrk="0" fontAlgn="base" hangingPunct="0">
              <a:spcBef>
                <a:spcPct val="0"/>
              </a:spcBef>
              <a:spcAft>
                <a:spcPct val="0"/>
              </a:spcAft>
              <a:buFontTx/>
              <a:buChar char="-"/>
              <a:defRPr/>
            </a:pPr>
            <a:r>
              <a:rPr lang="en-US" sz="3600" b="1" dirty="0">
                <a:latin typeface="Arial" panose="020B0604020202020204" pitchFamily="34" charset="0"/>
                <a:ea typeface="ＭＳ Ｐゴシック"/>
                <a:cs typeface="Arial" panose="020B0604020202020204" pitchFamily="34" charset="0"/>
              </a:rPr>
              <a:t>Circulating microparticles/exosomes</a:t>
            </a:r>
          </a:p>
          <a:p>
            <a:pPr marL="457200" indent="-457200" eaLnBrk="0" fontAlgn="base" hangingPunct="0">
              <a:spcBef>
                <a:spcPct val="0"/>
              </a:spcBef>
              <a:spcAft>
                <a:spcPct val="0"/>
              </a:spcAft>
              <a:buFontTx/>
              <a:buChar char="-"/>
              <a:defRPr/>
            </a:pPr>
            <a:r>
              <a:rPr lang="en-US" sz="3600" b="1" dirty="0">
                <a:latin typeface="Arial" panose="020B0604020202020204" pitchFamily="34" charset="0"/>
                <a:ea typeface="ＭＳ Ｐゴシック"/>
                <a:cs typeface="Arial" panose="020B0604020202020204" pitchFamily="34" charset="0"/>
              </a:rPr>
              <a:t>Circulating tumor cells</a:t>
            </a:r>
          </a:p>
        </p:txBody>
      </p:sp>
    </p:spTree>
    <p:extLst>
      <p:ext uri="{BB962C8B-B14F-4D97-AF65-F5344CB8AC3E}">
        <p14:creationId xmlns:p14="http://schemas.microsoft.com/office/powerpoint/2010/main" val="190527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B44B8-42E4-4713-ACD0-FBDA6DD47D0D}"/>
              </a:ext>
            </a:extLst>
          </p:cNvPr>
          <p:cNvSpPr txBox="1">
            <a:spLocks/>
          </p:cNvSpPr>
          <p:nvPr/>
        </p:nvSpPr>
        <p:spPr>
          <a:xfrm>
            <a:off x="838200" y="113457"/>
            <a:ext cx="10515600" cy="9064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dirty="0">
                <a:latin typeface="Arial" panose="020B0604020202020204" pitchFamily="34" charset="0"/>
                <a:cs typeface="Arial" panose="020B0604020202020204" pitchFamily="34" charset="0"/>
              </a:rPr>
              <a:t>Feasibility of a biomarker test</a:t>
            </a:r>
          </a:p>
        </p:txBody>
      </p:sp>
      <p:pic>
        <p:nvPicPr>
          <p:cNvPr id="19" name="Picture 18">
            <a:extLst>
              <a:ext uri="{FF2B5EF4-FFF2-40B4-BE49-F238E27FC236}">
                <a16:creationId xmlns:a16="http://schemas.microsoft.com/office/drawing/2014/main" id="{2B59446F-BC7F-CB74-CC09-EC3A8BC7572E}"/>
              </a:ext>
            </a:extLst>
          </p:cNvPr>
          <p:cNvPicPr>
            <a:picLocks noChangeAspect="1"/>
          </p:cNvPicPr>
          <p:nvPr/>
        </p:nvPicPr>
        <p:blipFill>
          <a:blip r:embed="rId2"/>
          <a:stretch>
            <a:fillRect/>
          </a:stretch>
        </p:blipFill>
        <p:spPr>
          <a:xfrm>
            <a:off x="127000" y="1318479"/>
            <a:ext cx="7793369" cy="4576642"/>
          </a:xfrm>
          <a:prstGeom prst="rect">
            <a:avLst/>
          </a:prstGeom>
        </p:spPr>
      </p:pic>
      <p:sp>
        <p:nvSpPr>
          <p:cNvPr id="23" name="TextBox 22">
            <a:extLst>
              <a:ext uri="{FF2B5EF4-FFF2-40B4-BE49-F238E27FC236}">
                <a16:creationId xmlns:a16="http://schemas.microsoft.com/office/drawing/2014/main" id="{D07D85A2-AACE-F941-AB7A-79C9382C8B56}"/>
              </a:ext>
            </a:extLst>
          </p:cNvPr>
          <p:cNvSpPr txBox="1"/>
          <p:nvPr/>
        </p:nvSpPr>
        <p:spPr>
          <a:xfrm>
            <a:off x="8470900" y="2371779"/>
            <a:ext cx="3873500" cy="1815882"/>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End-Goal: </a:t>
            </a:r>
          </a:p>
          <a:p>
            <a:pPr algn="ctr"/>
            <a:r>
              <a:rPr lang="en-US" sz="2800" b="1" dirty="0">
                <a:solidFill>
                  <a:srgbClr val="FF0000"/>
                </a:solidFill>
                <a:latin typeface="Arial" panose="020B0604020202020204" pitchFamily="34" charset="0"/>
                <a:cs typeface="Arial" panose="020B0604020202020204" pitchFamily="34" charset="0"/>
              </a:rPr>
              <a:t>Mortality benefit </a:t>
            </a:r>
          </a:p>
          <a:p>
            <a:pPr algn="ctr"/>
            <a:r>
              <a:rPr lang="en-US" sz="2800" dirty="0">
                <a:latin typeface="Arial" panose="020B0604020202020204" pitchFamily="34" charset="0"/>
                <a:cs typeface="Arial" panose="020B0604020202020204" pitchFamily="34" charset="0"/>
              </a:rPr>
              <a:t>(Potential Surrogate: </a:t>
            </a:r>
          </a:p>
          <a:p>
            <a:pPr algn="ctr"/>
            <a:r>
              <a:rPr lang="en-US" sz="2800" dirty="0">
                <a:latin typeface="Arial" panose="020B0604020202020204" pitchFamily="34" charset="0"/>
                <a:cs typeface="Arial" panose="020B0604020202020204" pitchFamily="34" charset="0"/>
              </a:rPr>
              <a:t>Stage-shift)</a:t>
            </a:r>
          </a:p>
        </p:txBody>
      </p:sp>
      <p:sp>
        <p:nvSpPr>
          <p:cNvPr id="26" name="Arrow: Right 25">
            <a:extLst>
              <a:ext uri="{FF2B5EF4-FFF2-40B4-BE49-F238E27FC236}">
                <a16:creationId xmlns:a16="http://schemas.microsoft.com/office/drawing/2014/main" id="{6D905927-8ABB-81D1-0A86-3CD41D2EB83C}"/>
              </a:ext>
            </a:extLst>
          </p:cNvPr>
          <p:cNvSpPr/>
          <p:nvPr/>
        </p:nvSpPr>
        <p:spPr>
          <a:xfrm>
            <a:off x="8140700" y="2371779"/>
            <a:ext cx="457200" cy="2114441"/>
          </a:xfrm>
          <a:prstGeom prst="rightArrow">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4323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D203-0E6D-4548-C293-4F06095C71A7}"/>
              </a:ext>
            </a:extLst>
          </p:cNvPr>
          <p:cNvSpPr>
            <a:spLocks noGrp="1"/>
          </p:cNvSpPr>
          <p:nvPr>
            <p:ph type="title"/>
          </p:nvPr>
        </p:nvSpPr>
        <p:spPr>
          <a:xfrm>
            <a:off x="0" y="-152400"/>
            <a:ext cx="12192000" cy="1325563"/>
          </a:xfrm>
        </p:spPr>
        <p:txBody>
          <a:bodyPr>
            <a:normAutofit/>
          </a:bodyPr>
          <a:lstStyle/>
          <a:p>
            <a:pPr algn="ctr"/>
            <a:r>
              <a:rPr lang="en-US" sz="3200" b="1" dirty="0">
                <a:latin typeface="Arial" panose="020B0604020202020204" pitchFamily="34" charset="0"/>
                <a:cs typeface="Arial" panose="020B0604020202020204" pitchFamily="34" charset="0"/>
              </a:rPr>
              <a:t>Challenges with MCD: Insights from the GALLERI MCD Test</a:t>
            </a:r>
          </a:p>
        </p:txBody>
      </p:sp>
      <p:pic>
        <p:nvPicPr>
          <p:cNvPr id="5" name="Picture 4">
            <a:extLst>
              <a:ext uri="{FF2B5EF4-FFF2-40B4-BE49-F238E27FC236}">
                <a16:creationId xmlns:a16="http://schemas.microsoft.com/office/drawing/2014/main" id="{DE048B9C-4B09-0E67-7E95-42D745139432}"/>
              </a:ext>
            </a:extLst>
          </p:cNvPr>
          <p:cNvPicPr>
            <a:picLocks noChangeAspect="1"/>
          </p:cNvPicPr>
          <p:nvPr/>
        </p:nvPicPr>
        <p:blipFill>
          <a:blip r:embed="rId2"/>
          <a:stretch>
            <a:fillRect/>
          </a:stretch>
        </p:blipFill>
        <p:spPr>
          <a:xfrm>
            <a:off x="300228" y="999719"/>
            <a:ext cx="6308164" cy="4858561"/>
          </a:xfrm>
          <a:prstGeom prst="rect">
            <a:avLst/>
          </a:prstGeom>
        </p:spPr>
      </p:pic>
      <p:sp>
        <p:nvSpPr>
          <p:cNvPr id="6" name="TextBox 5">
            <a:extLst>
              <a:ext uri="{FF2B5EF4-FFF2-40B4-BE49-F238E27FC236}">
                <a16:creationId xmlns:a16="http://schemas.microsoft.com/office/drawing/2014/main" id="{FB9B2BAD-1BCE-B885-6CA4-212E04E0C81A}"/>
              </a:ext>
            </a:extLst>
          </p:cNvPr>
          <p:cNvSpPr txBox="1"/>
          <p:nvPr/>
        </p:nvSpPr>
        <p:spPr>
          <a:xfrm>
            <a:off x="6697927" y="999719"/>
            <a:ext cx="5008552" cy="341632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“The primary endpoint of statistically significant Stage III-IV reduction was not observed. However, there was a favorable trend toward fewer Stage III-IV cancers in a pre-specified group of 12 deadly cancers* in the intervention arm after the prevalent screening round. ”</a:t>
            </a:r>
          </a:p>
        </p:txBody>
      </p:sp>
      <p:sp>
        <p:nvSpPr>
          <p:cNvPr id="7" name="TextBox 6">
            <a:extLst>
              <a:ext uri="{FF2B5EF4-FFF2-40B4-BE49-F238E27FC236}">
                <a16:creationId xmlns:a16="http://schemas.microsoft.com/office/drawing/2014/main" id="{CBD56743-FFD1-BA6E-F929-FFB9A85A46E4}"/>
              </a:ext>
            </a:extLst>
          </p:cNvPr>
          <p:cNvSpPr txBox="1"/>
          <p:nvPr/>
        </p:nvSpPr>
        <p:spPr>
          <a:xfrm>
            <a:off x="485521" y="5858280"/>
            <a:ext cx="11220958" cy="954107"/>
          </a:xfrm>
          <a:prstGeom prst="rect">
            <a:avLst/>
          </a:prstGeom>
          <a:noFill/>
        </p:spPr>
        <p:txBody>
          <a:bodyPr wrap="square" rtlCol="0">
            <a:spAutoFit/>
          </a:bodyPr>
          <a:lstStyle/>
          <a:p>
            <a:pPr algn="ctr"/>
            <a:r>
              <a:rPr lang="en-US" sz="2800" b="1" i="1" dirty="0">
                <a:latin typeface="Arial" panose="020B0604020202020204" pitchFamily="34" charset="0"/>
                <a:cs typeface="Arial" panose="020B0604020202020204" pitchFamily="34" charset="0"/>
              </a:rPr>
              <a:t>Opinion</a:t>
            </a:r>
            <a:r>
              <a:rPr lang="en-US" sz="2800" dirty="0">
                <a:latin typeface="Arial" panose="020B0604020202020204" pitchFamily="34" charset="0"/>
                <a:cs typeface="Arial" panose="020B0604020202020204" pitchFamily="34" charset="0"/>
              </a:rPr>
              <a:t>: These findings are not a criticism of GRAIL, but rather a reinforcement of the challenges that we face in the context of MCDs</a:t>
            </a:r>
          </a:p>
        </p:txBody>
      </p:sp>
    </p:spTree>
    <p:extLst>
      <p:ext uri="{BB962C8B-B14F-4D97-AF65-F5344CB8AC3E}">
        <p14:creationId xmlns:p14="http://schemas.microsoft.com/office/powerpoint/2010/main" val="639247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E4524-0A91-96E9-FE36-8FAE5305920A}"/>
              </a:ext>
            </a:extLst>
          </p:cNvPr>
          <p:cNvSpPr>
            <a:spLocks noGrp="1"/>
          </p:cNvSpPr>
          <p:nvPr>
            <p:ph type="title"/>
          </p:nvPr>
        </p:nvSpPr>
        <p:spPr>
          <a:xfrm>
            <a:off x="196850" y="390525"/>
            <a:ext cx="11798300" cy="1325563"/>
          </a:xfrm>
        </p:spPr>
        <p:txBody>
          <a:bodyPr>
            <a:normAutofit fontScale="90000"/>
          </a:bodyPr>
          <a:lstStyle/>
          <a:p>
            <a:pPr algn="ctr"/>
            <a:r>
              <a:rPr lang="en-US" b="1" dirty="0">
                <a:latin typeface="Arial" panose="020B0604020202020204" pitchFamily="34" charset="0"/>
                <a:cs typeface="Arial" panose="020B0604020202020204" pitchFamily="34" charset="0"/>
              </a:rPr>
              <a:t>Limitations of a one size fits all approach:</a:t>
            </a:r>
            <a:br>
              <a:rPr lang="en-US" b="1" dirty="0">
                <a:latin typeface="Arial" panose="020B0604020202020204" pitchFamily="34" charset="0"/>
                <a:cs typeface="Arial" panose="020B0604020202020204" pitchFamily="34" charset="0"/>
              </a:rPr>
            </a:br>
            <a:r>
              <a:rPr lang="en-US" b="1" i="1" dirty="0">
                <a:solidFill>
                  <a:srgbClr val="FF0000"/>
                </a:solidFill>
                <a:latin typeface="Arial" panose="020B0604020202020204" pitchFamily="34" charset="0"/>
                <a:cs typeface="Arial" panose="020B0604020202020204" pitchFamily="34" charset="0"/>
              </a:rPr>
              <a:t>Does not consider incidence of disease in the intent to test population </a:t>
            </a:r>
            <a:endParaRPr lang="en-US" b="1" dirty="0">
              <a:solidFill>
                <a:srgbClr val="FF0000"/>
              </a:solidFill>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AB3E8A8A-4314-A8B2-F934-2F9449CB264D}"/>
              </a:ext>
            </a:extLst>
          </p:cNvPr>
          <p:cNvGraphicFramePr>
            <a:graphicFrameLocks noGrp="1"/>
          </p:cNvGraphicFramePr>
          <p:nvPr>
            <p:extLst>
              <p:ext uri="{D42A27DB-BD31-4B8C-83A1-F6EECF244321}">
                <p14:modId xmlns:p14="http://schemas.microsoft.com/office/powerpoint/2010/main" val="109850149"/>
              </p:ext>
            </p:extLst>
          </p:nvPr>
        </p:nvGraphicFramePr>
        <p:xfrm>
          <a:off x="393700" y="2026097"/>
          <a:ext cx="11150600" cy="4368869"/>
        </p:xfrm>
        <a:graphic>
          <a:graphicData uri="http://schemas.openxmlformats.org/drawingml/2006/table">
            <a:tbl>
              <a:tblPr>
                <a:tableStyleId>{5940675A-B579-460E-94D1-54222C63F5DA}</a:tableStyleId>
              </a:tblPr>
              <a:tblGrid>
                <a:gridCol w="5474036">
                  <a:extLst>
                    <a:ext uri="{9D8B030D-6E8A-4147-A177-3AD203B41FA5}">
                      <a16:colId xmlns:a16="http://schemas.microsoft.com/office/drawing/2014/main" val="1302580818"/>
                    </a:ext>
                  </a:extLst>
                </a:gridCol>
                <a:gridCol w="5676564">
                  <a:extLst>
                    <a:ext uri="{9D8B030D-6E8A-4147-A177-3AD203B41FA5}">
                      <a16:colId xmlns:a16="http://schemas.microsoft.com/office/drawing/2014/main" val="1425959449"/>
                    </a:ext>
                  </a:extLst>
                </a:gridCol>
              </a:tblGrid>
              <a:tr h="324853">
                <a:tc>
                  <a:txBody>
                    <a:bodyPr/>
                    <a:lstStyle/>
                    <a:p>
                      <a:pPr algn="ctr" rtl="0" fontAlgn="ctr">
                        <a:buNone/>
                      </a:pPr>
                      <a:r>
                        <a:rPr lang="en-US" sz="2800" b="1" u="none" strike="noStrike" dirty="0">
                          <a:effectLst/>
                        </a:rPr>
                        <a:t>Cancer Type</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9024" marR="9024" marT="9024" marB="0" anchor="ctr">
                    <a:solidFill>
                      <a:schemeClr val="bg2"/>
                    </a:solidFill>
                  </a:tcPr>
                </a:tc>
                <a:tc>
                  <a:txBody>
                    <a:bodyPr/>
                    <a:lstStyle/>
                    <a:p>
                      <a:pPr algn="ctr" rtl="0" fontAlgn="ctr">
                        <a:buNone/>
                      </a:pPr>
                      <a:r>
                        <a:rPr lang="en-US" sz="2800" b="1" u="none" strike="noStrike" dirty="0">
                          <a:effectLst/>
                        </a:rPr>
                        <a:t>Age adjusted incidence </a:t>
                      </a:r>
                    </a:p>
                    <a:p>
                      <a:pPr algn="ctr" rtl="0" fontAlgn="ctr">
                        <a:buNone/>
                      </a:pPr>
                      <a:r>
                        <a:rPr lang="en-US" sz="2800" b="1" u="none" strike="noStrike" dirty="0">
                          <a:effectLst/>
                        </a:rPr>
                        <a:t>(per 100,000)</a:t>
                      </a:r>
                      <a:endParaRPr lang="en-US" sz="2800" b="1" i="0" u="none" strike="noStrike" dirty="0">
                        <a:solidFill>
                          <a:srgbClr val="000000"/>
                        </a:solidFill>
                        <a:effectLst/>
                        <a:latin typeface="Arial" panose="020B0604020202020204" pitchFamily="34" charset="0"/>
                        <a:cs typeface="Arial" panose="020B0604020202020204" pitchFamily="34" charset="0"/>
                      </a:endParaRPr>
                    </a:p>
                  </a:txBody>
                  <a:tcPr marL="9024" marR="9024" marT="9024" marB="0" anchor="ctr">
                    <a:solidFill>
                      <a:schemeClr val="bg2"/>
                    </a:solidFill>
                  </a:tcPr>
                </a:tc>
                <a:extLst>
                  <a:ext uri="{0D108BD9-81ED-4DB2-BD59-A6C34878D82A}">
                    <a16:rowId xmlns:a16="http://schemas.microsoft.com/office/drawing/2014/main" val="1547952099"/>
                  </a:ext>
                </a:extLst>
              </a:tr>
              <a:tr h="456197">
                <a:tc>
                  <a:txBody>
                    <a:bodyPr/>
                    <a:lstStyle/>
                    <a:p>
                      <a:pPr algn="ctr" rtl="0" fontAlgn="ctr">
                        <a:buNone/>
                      </a:pPr>
                      <a:r>
                        <a:rPr lang="en-US" sz="2800" u="none" strike="noStrike" dirty="0">
                          <a:effectLst/>
                        </a:rPr>
                        <a:t>Lung</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a:effectLst/>
                        </a:rPr>
                        <a:t>135.4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336746132"/>
                  </a:ext>
                </a:extLst>
              </a:tr>
              <a:tr h="324853">
                <a:tc>
                  <a:txBody>
                    <a:bodyPr/>
                    <a:lstStyle/>
                    <a:p>
                      <a:pPr algn="ctr" rtl="0" fontAlgn="ctr">
                        <a:buNone/>
                      </a:pPr>
                      <a:r>
                        <a:rPr lang="en-US" sz="2800" u="none" strike="noStrike">
                          <a:effectLst/>
                        </a:rPr>
                        <a:t>Breast</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a:effectLst/>
                        </a:rPr>
                        <a:t>329.6</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1660237648"/>
                  </a:ext>
                </a:extLst>
              </a:tr>
              <a:tr h="324853">
                <a:tc>
                  <a:txBody>
                    <a:bodyPr/>
                    <a:lstStyle/>
                    <a:p>
                      <a:pPr algn="ctr" rtl="0" fontAlgn="ctr">
                        <a:buNone/>
                      </a:pPr>
                      <a:r>
                        <a:rPr lang="en-US" sz="2800" u="none" strike="noStrike">
                          <a:effectLst/>
                        </a:rPr>
                        <a:t>Colorectal</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a:effectLst/>
                        </a:rPr>
                        <a:t>74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3778664320"/>
                  </a:ext>
                </a:extLst>
              </a:tr>
              <a:tr h="324853">
                <a:tc>
                  <a:txBody>
                    <a:bodyPr/>
                    <a:lstStyle/>
                    <a:p>
                      <a:pPr algn="ctr" rtl="0" fontAlgn="ctr">
                        <a:buNone/>
                      </a:pPr>
                      <a:r>
                        <a:rPr lang="en-US" sz="2800" u="none" strike="noStrike">
                          <a:effectLst/>
                        </a:rPr>
                        <a:t>Prostate</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a:effectLst/>
                        </a:rPr>
                        <a:t>374.4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2098713794"/>
                  </a:ext>
                </a:extLst>
              </a:tr>
              <a:tr h="324853">
                <a:tc>
                  <a:txBody>
                    <a:bodyPr/>
                    <a:lstStyle/>
                    <a:p>
                      <a:pPr algn="ctr" rtl="0" fontAlgn="ctr">
                        <a:buNone/>
                      </a:pPr>
                      <a:r>
                        <a:rPr lang="en-US" sz="2800" u="none" strike="noStrike">
                          <a:effectLst/>
                        </a:rPr>
                        <a:t>Pancreatic</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a:effectLst/>
                        </a:rPr>
                        <a:t>34.8</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2650483810"/>
                  </a:ext>
                </a:extLst>
              </a:tr>
              <a:tr h="324853">
                <a:tc>
                  <a:txBody>
                    <a:bodyPr/>
                    <a:lstStyle/>
                    <a:p>
                      <a:pPr algn="ctr" rtl="0" fontAlgn="ctr">
                        <a:buNone/>
                      </a:pPr>
                      <a:r>
                        <a:rPr lang="en-US" sz="2800" u="none" strike="noStrike">
                          <a:effectLst/>
                        </a:rPr>
                        <a:t>Ovarian</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a:effectLst/>
                        </a:rPr>
                        <a:t>24.4</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4279764001"/>
                  </a:ext>
                </a:extLst>
              </a:tr>
              <a:tr h="324853">
                <a:tc>
                  <a:txBody>
                    <a:bodyPr/>
                    <a:lstStyle/>
                    <a:p>
                      <a:pPr algn="ctr" rtl="0" fontAlgn="ctr">
                        <a:buNone/>
                      </a:pPr>
                      <a:r>
                        <a:rPr lang="en-US" sz="2800" u="none" strike="noStrike">
                          <a:effectLst/>
                        </a:rPr>
                        <a:t>Liver</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a:effectLst/>
                        </a:rPr>
                        <a:t>14.5</a:t>
                      </a:r>
                      <a:endParaRPr lang="en-US" sz="2800" b="0" i="0" u="none" strike="noStrike">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267170940"/>
                  </a:ext>
                </a:extLst>
              </a:tr>
              <a:tr h="324853">
                <a:tc>
                  <a:txBody>
                    <a:bodyPr/>
                    <a:lstStyle/>
                    <a:p>
                      <a:pPr algn="ctr" rtl="0" fontAlgn="ctr">
                        <a:buNone/>
                      </a:pPr>
                      <a:r>
                        <a:rPr lang="en-US" sz="2800" u="none" strike="noStrike" dirty="0">
                          <a:effectLst/>
                        </a:rPr>
                        <a:t>Upper GI (Esophagus + Stomach)</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9024" marR="9024" marT="9024" marB="0" anchor="ctr"/>
                </a:tc>
                <a:tc>
                  <a:txBody>
                    <a:bodyPr/>
                    <a:lstStyle/>
                    <a:p>
                      <a:pPr algn="ctr" rtl="0" fontAlgn="ctr">
                        <a:buNone/>
                      </a:pPr>
                      <a:r>
                        <a:rPr lang="en-US" sz="2800" u="none" strike="noStrike" dirty="0">
                          <a:effectLst/>
                        </a:rPr>
                        <a:t>17.2</a:t>
                      </a:r>
                      <a:endParaRPr lang="en-US" sz="2800" b="0" i="0" u="none" strike="noStrike" dirty="0">
                        <a:solidFill>
                          <a:srgbClr val="000000"/>
                        </a:solidFill>
                        <a:effectLst/>
                        <a:latin typeface="Arial" panose="020B0604020202020204" pitchFamily="34" charset="0"/>
                        <a:cs typeface="Arial" panose="020B0604020202020204" pitchFamily="34" charset="0"/>
                      </a:endParaRPr>
                    </a:p>
                  </a:txBody>
                  <a:tcPr marL="9024" marR="9024" marT="9024" marB="0" anchor="ctr"/>
                </a:tc>
                <a:extLst>
                  <a:ext uri="{0D108BD9-81ED-4DB2-BD59-A6C34878D82A}">
                    <a16:rowId xmlns:a16="http://schemas.microsoft.com/office/drawing/2014/main" val="3902181429"/>
                  </a:ext>
                </a:extLst>
              </a:tr>
            </a:tbl>
          </a:graphicData>
        </a:graphic>
      </p:graphicFrame>
      <p:sp>
        <p:nvSpPr>
          <p:cNvPr id="9" name="TextBox 8">
            <a:extLst>
              <a:ext uri="{FF2B5EF4-FFF2-40B4-BE49-F238E27FC236}">
                <a16:creationId xmlns:a16="http://schemas.microsoft.com/office/drawing/2014/main" id="{3AFED5C0-658F-2BF6-D15C-B0B80972EFC0}"/>
              </a:ext>
            </a:extLst>
          </p:cNvPr>
          <p:cNvSpPr txBox="1"/>
          <p:nvPr/>
        </p:nvSpPr>
        <p:spPr>
          <a:xfrm>
            <a:off x="393700" y="6433066"/>
            <a:ext cx="7747000"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Based on SEER data</a:t>
            </a:r>
          </a:p>
        </p:txBody>
      </p:sp>
    </p:spTree>
    <p:extLst>
      <p:ext uri="{BB962C8B-B14F-4D97-AF65-F5344CB8AC3E}">
        <p14:creationId xmlns:p14="http://schemas.microsoft.com/office/powerpoint/2010/main" val="1410966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B3FC2-7068-18B4-1A8E-7A89678AD09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0971B39-6B43-77DF-A799-BB9146EE21C0}"/>
              </a:ext>
            </a:extLst>
          </p:cNvPr>
          <p:cNvSpPr/>
          <p:nvPr/>
        </p:nvSpPr>
        <p:spPr>
          <a:xfrm>
            <a:off x="215899" y="106641"/>
            <a:ext cx="2412999" cy="124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F6967C3-407E-7FBE-A0C2-74F8280EFAD9}"/>
              </a:ext>
            </a:extLst>
          </p:cNvPr>
          <p:cNvGrpSpPr/>
          <p:nvPr/>
        </p:nvGrpSpPr>
        <p:grpSpPr>
          <a:xfrm>
            <a:off x="651940" y="1347498"/>
            <a:ext cx="10888120" cy="5033591"/>
            <a:chOff x="820490" y="1530676"/>
            <a:chExt cx="8885742" cy="4558443"/>
          </a:xfrm>
        </p:grpSpPr>
        <p:grpSp>
          <p:nvGrpSpPr>
            <p:cNvPr id="7" name="Group 6">
              <a:extLst>
                <a:ext uri="{FF2B5EF4-FFF2-40B4-BE49-F238E27FC236}">
                  <a16:creationId xmlns:a16="http://schemas.microsoft.com/office/drawing/2014/main" id="{5BC440B6-1F98-1FCC-65FC-D991C79FD57E}"/>
                </a:ext>
              </a:extLst>
            </p:cNvPr>
            <p:cNvGrpSpPr>
              <a:grpSpLocks/>
            </p:cNvGrpSpPr>
            <p:nvPr/>
          </p:nvGrpSpPr>
          <p:grpSpPr>
            <a:xfrm>
              <a:off x="828505" y="2644780"/>
              <a:ext cx="799368" cy="799367"/>
              <a:chOff x="2427718" y="2581407"/>
              <a:chExt cx="799368" cy="799367"/>
            </a:xfrm>
          </p:grpSpPr>
          <p:sp>
            <p:nvSpPr>
              <p:cNvPr id="61" name="Oval 60">
                <a:extLst>
                  <a:ext uri="{FF2B5EF4-FFF2-40B4-BE49-F238E27FC236}">
                    <a16:creationId xmlns:a16="http://schemas.microsoft.com/office/drawing/2014/main" id="{D85E42EC-1A7A-5F98-7BBF-A4768AFCB143}"/>
                  </a:ext>
                </a:extLst>
              </p:cNvPr>
              <p:cNvSpPr>
                <a:spLocks/>
              </p:cNvSpPr>
              <p:nvPr/>
            </p:nvSpPr>
            <p:spPr>
              <a:xfrm rot="10870054" flipH="1" flipV="1">
                <a:off x="2427718" y="2581407"/>
                <a:ext cx="799368" cy="79936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62" name="Picture 20" descr="Download Free Prostate Good Ware Lineal icon Icons in PNG &amp; SVG">
                <a:extLst>
                  <a:ext uri="{FF2B5EF4-FFF2-40B4-BE49-F238E27FC236}">
                    <a16:creationId xmlns:a16="http://schemas.microsoft.com/office/drawing/2014/main" id="{02977545-DA45-86DF-56FE-BB171469B1E7}"/>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flipH="1">
                <a:off x="2618933" y="2676788"/>
                <a:ext cx="425473" cy="425472"/>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a:extLst>
                  <a:ext uri="{FF2B5EF4-FFF2-40B4-BE49-F238E27FC236}">
                    <a16:creationId xmlns:a16="http://schemas.microsoft.com/office/drawing/2014/main" id="{C7A823EB-2A76-437B-BE7A-07335167166C}"/>
                  </a:ext>
                </a:extLst>
              </p:cNvPr>
              <p:cNvSpPr txBox="1">
                <a:spLocks/>
              </p:cNvSpPr>
              <p:nvPr/>
            </p:nvSpPr>
            <p:spPr>
              <a:xfrm flipH="1">
                <a:off x="2454172" y="3033669"/>
                <a:ext cx="670534" cy="2689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Prostate</a:t>
                </a:r>
              </a:p>
            </p:txBody>
          </p:sp>
        </p:grpSp>
        <p:grpSp>
          <p:nvGrpSpPr>
            <p:cNvPr id="9" name="Group 8">
              <a:extLst>
                <a:ext uri="{FF2B5EF4-FFF2-40B4-BE49-F238E27FC236}">
                  <a16:creationId xmlns:a16="http://schemas.microsoft.com/office/drawing/2014/main" id="{5FEABA29-D227-D39D-CC0D-7ECB3E8AA37A}"/>
                </a:ext>
              </a:extLst>
            </p:cNvPr>
            <p:cNvGrpSpPr>
              <a:grpSpLocks/>
            </p:cNvGrpSpPr>
            <p:nvPr/>
          </p:nvGrpSpPr>
          <p:grpSpPr>
            <a:xfrm>
              <a:off x="820490" y="1790604"/>
              <a:ext cx="795529" cy="795528"/>
              <a:chOff x="1871582" y="1960250"/>
              <a:chExt cx="795529" cy="795528"/>
            </a:xfrm>
          </p:grpSpPr>
          <p:sp>
            <p:nvSpPr>
              <p:cNvPr id="58" name="TextBox 57">
                <a:extLst>
                  <a:ext uri="{FF2B5EF4-FFF2-40B4-BE49-F238E27FC236}">
                    <a16:creationId xmlns:a16="http://schemas.microsoft.com/office/drawing/2014/main" id="{45FF0985-D83F-3986-ED57-78AD17506F7D}"/>
                  </a:ext>
                </a:extLst>
              </p:cNvPr>
              <p:cNvSpPr txBox="1">
                <a:spLocks/>
              </p:cNvSpPr>
              <p:nvPr/>
            </p:nvSpPr>
            <p:spPr>
              <a:xfrm flipH="1">
                <a:off x="2007143" y="2372508"/>
                <a:ext cx="458468" cy="2689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Lung</a:t>
                </a:r>
              </a:p>
            </p:txBody>
          </p:sp>
          <p:sp>
            <p:nvSpPr>
              <p:cNvPr id="59" name="Oval 58">
                <a:extLst>
                  <a:ext uri="{FF2B5EF4-FFF2-40B4-BE49-F238E27FC236}">
                    <a16:creationId xmlns:a16="http://schemas.microsoft.com/office/drawing/2014/main" id="{7A010A13-A8F7-A5A4-35F5-CDAEB9D783F1}"/>
                  </a:ext>
                </a:extLst>
              </p:cNvPr>
              <p:cNvSpPr>
                <a:spLocks/>
              </p:cNvSpPr>
              <p:nvPr/>
            </p:nvSpPr>
            <p:spPr>
              <a:xfrm rot="10905000" flipH="1">
                <a:off x="1871582" y="1960250"/>
                <a:ext cx="795529" cy="79552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60" name="Picture 16" descr="Download Free Lungs Detailed Rounded Lineal icon Icons in PNG &amp; SVG">
                <a:extLst>
                  <a:ext uri="{FF2B5EF4-FFF2-40B4-BE49-F238E27FC236}">
                    <a16:creationId xmlns:a16="http://schemas.microsoft.com/office/drawing/2014/main" id="{8674A325-DF45-0013-62E8-811CEA01093D}"/>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flipH="1">
                <a:off x="2040195" y="2010329"/>
                <a:ext cx="438820" cy="447696"/>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1985AA6D-6070-F258-9935-9C554D660731}"/>
                </a:ext>
              </a:extLst>
            </p:cNvPr>
            <p:cNvGrpSpPr>
              <a:grpSpLocks/>
            </p:cNvGrpSpPr>
            <p:nvPr/>
          </p:nvGrpSpPr>
          <p:grpSpPr>
            <a:xfrm>
              <a:off x="828506" y="3525854"/>
              <a:ext cx="795528" cy="795528"/>
              <a:chOff x="2746610" y="3273864"/>
              <a:chExt cx="795528" cy="795528"/>
            </a:xfrm>
          </p:grpSpPr>
          <p:grpSp>
            <p:nvGrpSpPr>
              <p:cNvPr id="54" name="Group 53">
                <a:extLst>
                  <a:ext uri="{FF2B5EF4-FFF2-40B4-BE49-F238E27FC236}">
                    <a16:creationId xmlns:a16="http://schemas.microsoft.com/office/drawing/2014/main" id="{FA630521-1281-D181-BA9D-F7E636A27609}"/>
                  </a:ext>
                </a:extLst>
              </p:cNvPr>
              <p:cNvGrpSpPr>
                <a:grpSpLocks/>
              </p:cNvGrpSpPr>
              <p:nvPr/>
            </p:nvGrpSpPr>
            <p:grpSpPr>
              <a:xfrm flipH="1">
                <a:off x="2746610" y="3273864"/>
                <a:ext cx="795528" cy="795528"/>
                <a:chOff x="658104" y="3397124"/>
                <a:chExt cx="795528" cy="795528"/>
              </a:xfrm>
            </p:grpSpPr>
            <p:sp>
              <p:nvSpPr>
                <p:cNvPr id="56" name="Oval 55">
                  <a:extLst>
                    <a:ext uri="{FF2B5EF4-FFF2-40B4-BE49-F238E27FC236}">
                      <a16:creationId xmlns:a16="http://schemas.microsoft.com/office/drawing/2014/main" id="{471BE5F4-36DD-07E7-E951-68D4012211C0}"/>
                    </a:ext>
                  </a:extLst>
                </p:cNvPr>
                <p:cNvSpPr>
                  <a:spLocks/>
                </p:cNvSpPr>
                <p:nvPr/>
              </p:nvSpPr>
              <p:spPr>
                <a:xfrm rot="10800000" flipV="1">
                  <a:off x="658104" y="3397124"/>
                  <a:ext cx="795528" cy="79552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57" name="Picture 22" descr="Colon - Free medical icons">
                  <a:extLst>
                    <a:ext uri="{FF2B5EF4-FFF2-40B4-BE49-F238E27FC236}">
                      <a16:creationId xmlns:a16="http://schemas.microsoft.com/office/drawing/2014/main" id="{EC0029DD-1136-D070-CB23-48650FA3A4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3745" y="3499102"/>
                  <a:ext cx="424245" cy="424245"/>
                </a:xfrm>
                <a:prstGeom prst="rect">
                  <a:avLst/>
                </a:prstGeom>
                <a:noFill/>
                <a:extLst>
                  <a:ext uri="{909E8E84-426E-40DD-AFC4-6F175D3DCCD1}">
                    <a14:hiddenFill xmlns:a14="http://schemas.microsoft.com/office/drawing/2010/main">
                      <a:solidFill>
                        <a:srgbClr val="FFFFFF"/>
                      </a:solidFill>
                    </a14:hiddenFill>
                  </a:ext>
                </a:extLst>
              </p:spPr>
            </p:pic>
          </p:grpSp>
          <p:sp>
            <p:nvSpPr>
              <p:cNvPr id="55" name="TextBox 54">
                <a:extLst>
                  <a:ext uri="{FF2B5EF4-FFF2-40B4-BE49-F238E27FC236}">
                    <a16:creationId xmlns:a16="http://schemas.microsoft.com/office/drawing/2014/main" id="{91F612E8-E825-B934-5DBD-33D18E3C4D10}"/>
                  </a:ext>
                </a:extLst>
              </p:cNvPr>
              <p:cNvSpPr txBox="1">
                <a:spLocks/>
              </p:cNvSpPr>
              <p:nvPr/>
            </p:nvSpPr>
            <p:spPr>
              <a:xfrm flipH="1">
                <a:off x="2919294" y="3763966"/>
                <a:ext cx="452156" cy="2689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CRC</a:t>
                </a:r>
              </a:p>
            </p:txBody>
          </p:sp>
        </p:grpSp>
        <p:grpSp>
          <p:nvGrpSpPr>
            <p:cNvPr id="11" name="Group 10">
              <a:extLst>
                <a:ext uri="{FF2B5EF4-FFF2-40B4-BE49-F238E27FC236}">
                  <a16:creationId xmlns:a16="http://schemas.microsoft.com/office/drawing/2014/main" id="{C352A658-AF01-7219-34A2-6D50D03DBAEF}"/>
                </a:ext>
              </a:extLst>
            </p:cNvPr>
            <p:cNvGrpSpPr>
              <a:grpSpLocks/>
            </p:cNvGrpSpPr>
            <p:nvPr/>
          </p:nvGrpSpPr>
          <p:grpSpPr>
            <a:xfrm>
              <a:off x="828506" y="5293591"/>
              <a:ext cx="795528" cy="795528"/>
              <a:chOff x="3405609" y="5191643"/>
              <a:chExt cx="795528" cy="795528"/>
            </a:xfrm>
          </p:grpSpPr>
          <p:sp>
            <p:nvSpPr>
              <p:cNvPr id="51" name="Oval 50">
                <a:extLst>
                  <a:ext uri="{FF2B5EF4-FFF2-40B4-BE49-F238E27FC236}">
                    <a16:creationId xmlns:a16="http://schemas.microsoft.com/office/drawing/2014/main" id="{0B6935FC-5261-33DE-78BD-36210EC9BF3C}"/>
                  </a:ext>
                </a:extLst>
              </p:cNvPr>
              <p:cNvSpPr>
                <a:spLocks/>
              </p:cNvSpPr>
              <p:nvPr/>
            </p:nvSpPr>
            <p:spPr>
              <a:xfrm flipH="1" flipV="1">
                <a:off x="3405609" y="5191643"/>
                <a:ext cx="795528" cy="79552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52" name="Picture 12" descr="Mammogram - Free medical icons">
                <a:extLst>
                  <a:ext uri="{FF2B5EF4-FFF2-40B4-BE49-F238E27FC236}">
                    <a16:creationId xmlns:a16="http://schemas.microsoft.com/office/drawing/2014/main" id="{6CB64498-8010-C878-CC08-7FB53E30627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flipH="1">
                <a:off x="3582631" y="5296074"/>
                <a:ext cx="428350" cy="428350"/>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429FA0D1-2CDA-2558-F3DE-43577D28F84B}"/>
                  </a:ext>
                </a:extLst>
              </p:cNvPr>
              <p:cNvSpPr txBox="1">
                <a:spLocks/>
              </p:cNvSpPr>
              <p:nvPr/>
            </p:nvSpPr>
            <p:spPr>
              <a:xfrm flipH="1">
                <a:off x="3521266" y="5664891"/>
                <a:ext cx="553140" cy="2689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Breast</a:t>
                </a:r>
              </a:p>
            </p:txBody>
          </p:sp>
        </p:grpSp>
        <p:grpSp>
          <p:nvGrpSpPr>
            <p:cNvPr id="12" name="Group 11">
              <a:extLst>
                <a:ext uri="{FF2B5EF4-FFF2-40B4-BE49-F238E27FC236}">
                  <a16:creationId xmlns:a16="http://schemas.microsoft.com/office/drawing/2014/main" id="{18AD2D7C-EE37-2333-F829-9382948A01F5}"/>
                </a:ext>
              </a:extLst>
            </p:cNvPr>
            <p:cNvGrpSpPr>
              <a:grpSpLocks/>
            </p:cNvGrpSpPr>
            <p:nvPr/>
          </p:nvGrpSpPr>
          <p:grpSpPr>
            <a:xfrm>
              <a:off x="828507" y="4398097"/>
              <a:ext cx="795528" cy="799368"/>
              <a:chOff x="3282670" y="4238202"/>
              <a:chExt cx="795528" cy="799368"/>
            </a:xfrm>
          </p:grpSpPr>
          <p:sp>
            <p:nvSpPr>
              <p:cNvPr id="48" name="Oval 47">
                <a:extLst>
                  <a:ext uri="{FF2B5EF4-FFF2-40B4-BE49-F238E27FC236}">
                    <a16:creationId xmlns:a16="http://schemas.microsoft.com/office/drawing/2014/main" id="{647C91B1-5BF6-6FB5-9721-9C22C2924C76}"/>
                  </a:ext>
                </a:extLst>
              </p:cNvPr>
              <p:cNvSpPr>
                <a:spLocks/>
              </p:cNvSpPr>
              <p:nvPr/>
            </p:nvSpPr>
            <p:spPr>
              <a:xfrm flipH="1">
                <a:off x="3282670" y="4238202"/>
                <a:ext cx="795528" cy="799368"/>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49" name="Picture 18" descr="Cervical cancer - Free user icons">
                <a:extLst>
                  <a:ext uri="{FF2B5EF4-FFF2-40B4-BE49-F238E27FC236}">
                    <a16:creationId xmlns:a16="http://schemas.microsoft.com/office/drawing/2014/main" id="{A3C5D6EB-37C4-993D-D52E-CA5AB3DC152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flipH="1">
                <a:off x="3475303" y="4334328"/>
                <a:ext cx="404490" cy="40449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216DD57C-AD43-1ECD-4C22-24FB2065DB3E}"/>
                  </a:ext>
                </a:extLst>
              </p:cNvPr>
              <p:cNvSpPr txBox="1">
                <a:spLocks/>
              </p:cNvSpPr>
              <p:nvPr/>
            </p:nvSpPr>
            <p:spPr>
              <a:xfrm flipH="1">
                <a:off x="3319052" y="4679389"/>
                <a:ext cx="655386" cy="2689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Cervical</a:t>
                </a:r>
              </a:p>
            </p:txBody>
          </p:sp>
        </p:grpSp>
        <p:sp>
          <p:nvSpPr>
            <p:cNvPr id="13" name="TextBox 12">
              <a:extLst>
                <a:ext uri="{FF2B5EF4-FFF2-40B4-BE49-F238E27FC236}">
                  <a16:creationId xmlns:a16="http://schemas.microsoft.com/office/drawing/2014/main" id="{86B11355-64B8-2242-1446-247B912CEDEC}"/>
                </a:ext>
              </a:extLst>
            </p:cNvPr>
            <p:cNvSpPr txBox="1"/>
            <p:nvPr/>
          </p:nvSpPr>
          <p:spPr>
            <a:xfrm>
              <a:off x="1889339" y="1530676"/>
              <a:ext cx="963388" cy="34962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Modality</a:t>
              </a:r>
            </a:p>
          </p:txBody>
        </p:sp>
        <p:sp>
          <p:nvSpPr>
            <p:cNvPr id="14" name="TextBox 13">
              <a:extLst>
                <a:ext uri="{FF2B5EF4-FFF2-40B4-BE49-F238E27FC236}">
                  <a16:creationId xmlns:a16="http://schemas.microsoft.com/office/drawing/2014/main" id="{5337775A-B330-8BF3-1A88-25886CD7D2A8}"/>
                </a:ext>
              </a:extLst>
            </p:cNvPr>
            <p:cNvSpPr txBox="1"/>
            <p:nvPr/>
          </p:nvSpPr>
          <p:spPr>
            <a:xfrm>
              <a:off x="4198891" y="1546841"/>
              <a:ext cx="1167880" cy="34962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Frequency</a:t>
              </a:r>
            </a:p>
          </p:txBody>
        </p:sp>
        <p:sp>
          <p:nvSpPr>
            <p:cNvPr id="15" name="TextBox 14">
              <a:extLst>
                <a:ext uri="{FF2B5EF4-FFF2-40B4-BE49-F238E27FC236}">
                  <a16:creationId xmlns:a16="http://schemas.microsoft.com/office/drawing/2014/main" id="{8E72D827-920D-BCA0-74C6-788826A8C6CB}"/>
                </a:ext>
              </a:extLst>
            </p:cNvPr>
            <p:cNvSpPr txBox="1"/>
            <p:nvPr/>
          </p:nvSpPr>
          <p:spPr>
            <a:xfrm>
              <a:off x="5844001" y="1546841"/>
              <a:ext cx="527894" cy="34962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Age</a:t>
              </a:r>
            </a:p>
          </p:txBody>
        </p:sp>
        <p:sp>
          <p:nvSpPr>
            <p:cNvPr id="16" name="TextBox 15">
              <a:extLst>
                <a:ext uri="{FF2B5EF4-FFF2-40B4-BE49-F238E27FC236}">
                  <a16:creationId xmlns:a16="http://schemas.microsoft.com/office/drawing/2014/main" id="{0FE40701-DA08-411A-EDAC-52B00B0A0A50}"/>
                </a:ext>
              </a:extLst>
            </p:cNvPr>
            <p:cNvSpPr txBox="1">
              <a:spLocks/>
            </p:cNvSpPr>
            <p:nvPr/>
          </p:nvSpPr>
          <p:spPr>
            <a:xfrm>
              <a:off x="4209896" y="2035427"/>
              <a:ext cx="920445"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Annual</a:t>
              </a:r>
            </a:p>
          </p:txBody>
        </p:sp>
        <p:sp>
          <p:nvSpPr>
            <p:cNvPr id="17" name="TextBox 16">
              <a:extLst>
                <a:ext uri="{FF2B5EF4-FFF2-40B4-BE49-F238E27FC236}">
                  <a16:creationId xmlns:a16="http://schemas.microsoft.com/office/drawing/2014/main" id="{E91CD151-D95D-5FB0-2FB8-6199B77EDA26}"/>
                </a:ext>
              </a:extLst>
            </p:cNvPr>
            <p:cNvSpPr txBox="1"/>
            <p:nvPr/>
          </p:nvSpPr>
          <p:spPr>
            <a:xfrm>
              <a:off x="4209896" y="2847684"/>
              <a:ext cx="1606885"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Shared-decision</a:t>
              </a:r>
            </a:p>
          </p:txBody>
        </p:sp>
        <p:sp>
          <p:nvSpPr>
            <p:cNvPr id="18" name="TextBox 17">
              <a:extLst>
                <a:ext uri="{FF2B5EF4-FFF2-40B4-BE49-F238E27FC236}">
                  <a16:creationId xmlns:a16="http://schemas.microsoft.com/office/drawing/2014/main" id="{6C3758F2-5351-C339-B69C-B069B1C794D4}"/>
                </a:ext>
              </a:extLst>
            </p:cNvPr>
            <p:cNvSpPr txBox="1"/>
            <p:nvPr/>
          </p:nvSpPr>
          <p:spPr>
            <a:xfrm>
              <a:off x="4209896" y="3727388"/>
              <a:ext cx="1481816"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Modality-based</a:t>
              </a:r>
            </a:p>
          </p:txBody>
        </p:sp>
        <p:sp>
          <p:nvSpPr>
            <p:cNvPr id="19" name="TextBox 18">
              <a:extLst>
                <a:ext uri="{FF2B5EF4-FFF2-40B4-BE49-F238E27FC236}">
                  <a16:creationId xmlns:a16="http://schemas.microsoft.com/office/drawing/2014/main" id="{7919CC5C-894F-8439-98BC-B36A5E0B228D}"/>
                </a:ext>
              </a:extLst>
            </p:cNvPr>
            <p:cNvSpPr txBox="1"/>
            <p:nvPr/>
          </p:nvSpPr>
          <p:spPr>
            <a:xfrm>
              <a:off x="4209896" y="4611601"/>
              <a:ext cx="774956"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years</a:t>
              </a:r>
            </a:p>
          </p:txBody>
        </p:sp>
        <p:sp>
          <p:nvSpPr>
            <p:cNvPr id="20" name="TextBox 19">
              <a:extLst>
                <a:ext uri="{FF2B5EF4-FFF2-40B4-BE49-F238E27FC236}">
                  <a16:creationId xmlns:a16="http://schemas.microsoft.com/office/drawing/2014/main" id="{05887F73-E080-B580-715F-FEEC7956A46A}"/>
                </a:ext>
              </a:extLst>
            </p:cNvPr>
            <p:cNvSpPr txBox="1"/>
            <p:nvPr/>
          </p:nvSpPr>
          <p:spPr>
            <a:xfrm>
              <a:off x="4209896" y="5495814"/>
              <a:ext cx="851515"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Biennial</a:t>
              </a:r>
            </a:p>
          </p:txBody>
        </p:sp>
        <p:cxnSp>
          <p:nvCxnSpPr>
            <p:cNvPr id="21" name="Straight Connector 20">
              <a:extLst>
                <a:ext uri="{FF2B5EF4-FFF2-40B4-BE49-F238E27FC236}">
                  <a16:creationId xmlns:a16="http://schemas.microsoft.com/office/drawing/2014/main" id="{FEC4B695-8B69-1FB9-0E6F-31F6B8C36E4A}"/>
                </a:ext>
              </a:extLst>
            </p:cNvPr>
            <p:cNvCxnSpPr>
              <a:cxnSpLocks/>
            </p:cNvCxnSpPr>
            <p:nvPr/>
          </p:nvCxnSpPr>
          <p:spPr>
            <a:xfrm>
              <a:off x="4199202" y="1762625"/>
              <a:ext cx="0" cy="43011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7A7160-A834-F873-A651-9962F60E2428}"/>
                </a:ext>
              </a:extLst>
            </p:cNvPr>
            <p:cNvSpPr txBox="1">
              <a:spLocks/>
            </p:cNvSpPr>
            <p:nvPr/>
          </p:nvSpPr>
          <p:spPr>
            <a:xfrm>
              <a:off x="5844677" y="2029445"/>
              <a:ext cx="782587"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50-80</a:t>
              </a:r>
            </a:p>
          </p:txBody>
        </p:sp>
        <p:sp>
          <p:nvSpPr>
            <p:cNvPr id="23" name="TextBox 22">
              <a:extLst>
                <a:ext uri="{FF2B5EF4-FFF2-40B4-BE49-F238E27FC236}">
                  <a16:creationId xmlns:a16="http://schemas.microsoft.com/office/drawing/2014/main" id="{800BB5CB-D45D-F34D-892C-C5597305474F}"/>
                </a:ext>
              </a:extLst>
            </p:cNvPr>
            <p:cNvSpPr txBox="1"/>
            <p:nvPr/>
          </p:nvSpPr>
          <p:spPr>
            <a:xfrm>
              <a:off x="5844677" y="2847671"/>
              <a:ext cx="969068"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55-69</a:t>
              </a:r>
            </a:p>
          </p:txBody>
        </p:sp>
        <p:sp>
          <p:nvSpPr>
            <p:cNvPr id="24" name="TextBox 23">
              <a:extLst>
                <a:ext uri="{FF2B5EF4-FFF2-40B4-BE49-F238E27FC236}">
                  <a16:creationId xmlns:a16="http://schemas.microsoft.com/office/drawing/2014/main" id="{E8440B75-B8D1-544A-A363-6B4D8F7929A0}"/>
                </a:ext>
              </a:extLst>
            </p:cNvPr>
            <p:cNvSpPr txBox="1"/>
            <p:nvPr/>
          </p:nvSpPr>
          <p:spPr>
            <a:xfrm>
              <a:off x="5844677" y="3737425"/>
              <a:ext cx="782587"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45-75</a:t>
              </a:r>
            </a:p>
          </p:txBody>
        </p:sp>
        <p:sp>
          <p:nvSpPr>
            <p:cNvPr id="25" name="TextBox 24">
              <a:extLst>
                <a:ext uri="{FF2B5EF4-FFF2-40B4-BE49-F238E27FC236}">
                  <a16:creationId xmlns:a16="http://schemas.microsoft.com/office/drawing/2014/main" id="{AC4A1F6D-757D-1EC4-B3CF-D1C570121D6F}"/>
                </a:ext>
              </a:extLst>
            </p:cNvPr>
            <p:cNvSpPr txBox="1"/>
            <p:nvPr/>
          </p:nvSpPr>
          <p:spPr>
            <a:xfrm>
              <a:off x="5844677" y="4611588"/>
              <a:ext cx="782587"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21-69</a:t>
              </a:r>
            </a:p>
          </p:txBody>
        </p:sp>
        <p:sp>
          <p:nvSpPr>
            <p:cNvPr id="26" name="TextBox 25">
              <a:extLst>
                <a:ext uri="{FF2B5EF4-FFF2-40B4-BE49-F238E27FC236}">
                  <a16:creationId xmlns:a16="http://schemas.microsoft.com/office/drawing/2014/main" id="{919CF581-DA36-E23E-8406-5BDD47DAC48D}"/>
                </a:ext>
              </a:extLst>
            </p:cNvPr>
            <p:cNvSpPr txBox="1"/>
            <p:nvPr/>
          </p:nvSpPr>
          <p:spPr>
            <a:xfrm>
              <a:off x="5844677" y="5495801"/>
              <a:ext cx="782587"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40-74</a:t>
              </a:r>
            </a:p>
          </p:txBody>
        </p:sp>
        <p:cxnSp>
          <p:nvCxnSpPr>
            <p:cNvPr id="27" name="Straight Connector 26">
              <a:extLst>
                <a:ext uri="{FF2B5EF4-FFF2-40B4-BE49-F238E27FC236}">
                  <a16:creationId xmlns:a16="http://schemas.microsoft.com/office/drawing/2014/main" id="{AB0BCD12-0D6A-A06A-F8DC-5EA6F363212F}"/>
                </a:ext>
              </a:extLst>
            </p:cNvPr>
            <p:cNvCxnSpPr>
              <a:cxnSpLocks/>
            </p:cNvCxnSpPr>
            <p:nvPr/>
          </p:nvCxnSpPr>
          <p:spPr>
            <a:xfrm>
              <a:off x="5844365" y="1762612"/>
              <a:ext cx="0" cy="43011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E2A5AF6-F4B4-8DEB-E078-55FE0B634B79}"/>
                </a:ext>
              </a:extLst>
            </p:cNvPr>
            <p:cNvSpPr txBox="1">
              <a:spLocks/>
            </p:cNvSpPr>
            <p:nvPr/>
          </p:nvSpPr>
          <p:spPr>
            <a:xfrm>
              <a:off x="1897293" y="2026030"/>
              <a:ext cx="1259384"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Low-Dose CT</a:t>
              </a:r>
            </a:p>
          </p:txBody>
        </p:sp>
        <p:sp>
          <p:nvSpPr>
            <p:cNvPr id="29" name="TextBox 28">
              <a:extLst>
                <a:ext uri="{FF2B5EF4-FFF2-40B4-BE49-F238E27FC236}">
                  <a16:creationId xmlns:a16="http://schemas.microsoft.com/office/drawing/2014/main" id="{805419D6-84FE-6BCC-CD74-C0F598ECC209}"/>
                </a:ext>
              </a:extLst>
            </p:cNvPr>
            <p:cNvSpPr txBox="1">
              <a:spLocks/>
            </p:cNvSpPr>
            <p:nvPr/>
          </p:nvSpPr>
          <p:spPr>
            <a:xfrm>
              <a:off x="1897293" y="2840941"/>
              <a:ext cx="2247854" cy="3227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Prostate-specific antigen</a:t>
              </a:r>
            </a:p>
          </p:txBody>
        </p:sp>
        <p:sp>
          <p:nvSpPr>
            <p:cNvPr id="30" name="TextBox 29">
              <a:extLst>
                <a:ext uri="{FF2B5EF4-FFF2-40B4-BE49-F238E27FC236}">
                  <a16:creationId xmlns:a16="http://schemas.microsoft.com/office/drawing/2014/main" id="{E7B6E8B8-CFF6-625A-0E15-A28E2D3FC0CA}"/>
                </a:ext>
              </a:extLst>
            </p:cNvPr>
            <p:cNvSpPr txBox="1">
              <a:spLocks/>
            </p:cNvSpPr>
            <p:nvPr/>
          </p:nvSpPr>
          <p:spPr>
            <a:xfrm>
              <a:off x="1897293" y="3727375"/>
              <a:ext cx="2199833" cy="3227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Colonoscopy, Stool tests</a:t>
              </a:r>
            </a:p>
          </p:txBody>
        </p:sp>
        <p:sp>
          <p:nvSpPr>
            <p:cNvPr id="31" name="TextBox 30">
              <a:extLst>
                <a:ext uri="{FF2B5EF4-FFF2-40B4-BE49-F238E27FC236}">
                  <a16:creationId xmlns:a16="http://schemas.microsoft.com/office/drawing/2014/main" id="{42BFA376-B4A3-1D5E-7C69-0382FD1BD869}"/>
                </a:ext>
              </a:extLst>
            </p:cNvPr>
            <p:cNvSpPr txBox="1">
              <a:spLocks/>
            </p:cNvSpPr>
            <p:nvPr/>
          </p:nvSpPr>
          <p:spPr>
            <a:xfrm>
              <a:off x="1897293" y="4611588"/>
              <a:ext cx="1053878" cy="3227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Pap smear</a:t>
              </a:r>
            </a:p>
          </p:txBody>
        </p:sp>
        <p:sp>
          <p:nvSpPr>
            <p:cNvPr id="32" name="TextBox 31">
              <a:extLst>
                <a:ext uri="{FF2B5EF4-FFF2-40B4-BE49-F238E27FC236}">
                  <a16:creationId xmlns:a16="http://schemas.microsoft.com/office/drawing/2014/main" id="{685E9C83-FEBC-26DB-8AB8-BF11D2F95332}"/>
                </a:ext>
              </a:extLst>
            </p:cNvPr>
            <p:cNvSpPr txBox="1">
              <a:spLocks/>
            </p:cNvSpPr>
            <p:nvPr/>
          </p:nvSpPr>
          <p:spPr>
            <a:xfrm>
              <a:off x="1897293" y="5495801"/>
              <a:ext cx="1318566" cy="3227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Mammogram</a:t>
              </a:r>
            </a:p>
          </p:txBody>
        </p:sp>
        <p:cxnSp>
          <p:nvCxnSpPr>
            <p:cNvPr id="33" name="Straight Connector 32">
              <a:extLst>
                <a:ext uri="{FF2B5EF4-FFF2-40B4-BE49-F238E27FC236}">
                  <a16:creationId xmlns:a16="http://schemas.microsoft.com/office/drawing/2014/main" id="{80E6C25F-1264-9347-AD75-F64FB7F8E7D6}"/>
                </a:ext>
              </a:extLst>
            </p:cNvPr>
            <p:cNvCxnSpPr>
              <a:cxnSpLocks/>
            </p:cNvCxnSpPr>
            <p:nvPr/>
          </p:nvCxnSpPr>
          <p:spPr>
            <a:xfrm>
              <a:off x="1889339" y="1762612"/>
              <a:ext cx="0" cy="43011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F090DC1-B312-3FA7-93EE-42849C8135BD}"/>
                </a:ext>
              </a:extLst>
            </p:cNvPr>
            <p:cNvSpPr txBox="1"/>
            <p:nvPr/>
          </p:nvSpPr>
          <p:spPr>
            <a:xfrm>
              <a:off x="6813745" y="1548329"/>
              <a:ext cx="1040389" cy="34962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Eligibility</a:t>
              </a:r>
            </a:p>
          </p:txBody>
        </p:sp>
        <p:sp>
          <p:nvSpPr>
            <p:cNvPr id="35" name="TextBox 34">
              <a:extLst>
                <a:ext uri="{FF2B5EF4-FFF2-40B4-BE49-F238E27FC236}">
                  <a16:creationId xmlns:a16="http://schemas.microsoft.com/office/drawing/2014/main" id="{B6FFFE05-E433-FCB4-312A-17031AE5CE5A}"/>
                </a:ext>
              </a:extLst>
            </p:cNvPr>
            <p:cNvSpPr txBox="1"/>
            <p:nvPr/>
          </p:nvSpPr>
          <p:spPr>
            <a:xfrm>
              <a:off x="6825920" y="2035427"/>
              <a:ext cx="1074333" cy="463929"/>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(Liu 2025)</a:t>
              </a:r>
            </a:p>
          </p:txBody>
        </p:sp>
        <p:sp>
          <p:nvSpPr>
            <p:cNvPr id="36" name="TextBox 35">
              <a:extLst>
                <a:ext uri="{FF2B5EF4-FFF2-40B4-BE49-F238E27FC236}">
                  <a16:creationId xmlns:a16="http://schemas.microsoft.com/office/drawing/2014/main" id="{4BBCF1A7-1063-C84B-44DB-CDE516BE3FDF}"/>
                </a:ext>
              </a:extLst>
            </p:cNvPr>
            <p:cNvSpPr txBox="1"/>
            <p:nvPr/>
          </p:nvSpPr>
          <p:spPr>
            <a:xfrm>
              <a:off x="6834921" y="2847671"/>
              <a:ext cx="940367"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Males</a:t>
              </a:r>
            </a:p>
          </p:txBody>
        </p:sp>
        <p:sp>
          <p:nvSpPr>
            <p:cNvPr id="37" name="TextBox 36">
              <a:extLst>
                <a:ext uri="{FF2B5EF4-FFF2-40B4-BE49-F238E27FC236}">
                  <a16:creationId xmlns:a16="http://schemas.microsoft.com/office/drawing/2014/main" id="{625AC539-C832-073D-D9C4-A3A4EC16B3DC}"/>
                </a:ext>
              </a:extLst>
            </p:cNvPr>
            <p:cNvSpPr txBox="1"/>
            <p:nvPr/>
          </p:nvSpPr>
          <p:spPr>
            <a:xfrm>
              <a:off x="6834920" y="3737425"/>
              <a:ext cx="452368"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a:t>
              </a:r>
            </a:p>
          </p:txBody>
        </p:sp>
        <p:sp>
          <p:nvSpPr>
            <p:cNvPr id="38" name="TextBox 37">
              <a:extLst>
                <a:ext uri="{FF2B5EF4-FFF2-40B4-BE49-F238E27FC236}">
                  <a16:creationId xmlns:a16="http://schemas.microsoft.com/office/drawing/2014/main" id="{3B375099-23AF-2593-E187-06538A95FAFA}"/>
                </a:ext>
              </a:extLst>
            </p:cNvPr>
            <p:cNvSpPr txBox="1"/>
            <p:nvPr/>
          </p:nvSpPr>
          <p:spPr>
            <a:xfrm>
              <a:off x="6834920" y="4611588"/>
              <a:ext cx="1183989"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Females</a:t>
              </a:r>
            </a:p>
          </p:txBody>
        </p:sp>
        <p:sp>
          <p:nvSpPr>
            <p:cNvPr id="39" name="TextBox 38">
              <a:extLst>
                <a:ext uri="{FF2B5EF4-FFF2-40B4-BE49-F238E27FC236}">
                  <a16:creationId xmlns:a16="http://schemas.microsoft.com/office/drawing/2014/main" id="{4A283C45-BD51-4594-2C44-FDB818D2C706}"/>
                </a:ext>
              </a:extLst>
            </p:cNvPr>
            <p:cNvSpPr txBox="1"/>
            <p:nvPr/>
          </p:nvSpPr>
          <p:spPr>
            <a:xfrm>
              <a:off x="6834919" y="5495801"/>
              <a:ext cx="1157879"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Females</a:t>
              </a:r>
            </a:p>
          </p:txBody>
        </p:sp>
        <p:cxnSp>
          <p:nvCxnSpPr>
            <p:cNvPr id="40" name="Straight Connector 39">
              <a:extLst>
                <a:ext uri="{FF2B5EF4-FFF2-40B4-BE49-F238E27FC236}">
                  <a16:creationId xmlns:a16="http://schemas.microsoft.com/office/drawing/2014/main" id="{BC0DBA1E-9E79-12FD-4A33-A11514B67BFA}"/>
                </a:ext>
              </a:extLst>
            </p:cNvPr>
            <p:cNvCxnSpPr>
              <a:cxnSpLocks/>
            </p:cNvCxnSpPr>
            <p:nvPr/>
          </p:nvCxnSpPr>
          <p:spPr>
            <a:xfrm>
              <a:off x="6819492" y="1762612"/>
              <a:ext cx="0" cy="43011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10C21C8B-AC0A-AA73-75F6-CA171CF0DD09}"/>
                </a:ext>
              </a:extLst>
            </p:cNvPr>
            <p:cNvSpPr txBox="1"/>
            <p:nvPr/>
          </p:nvSpPr>
          <p:spPr>
            <a:xfrm>
              <a:off x="8073101" y="1533700"/>
              <a:ext cx="1290324" cy="34962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Compliance</a:t>
              </a:r>
            </a:p>
          </p:txBody>
        </p:sp>
        <p:sp>
          <p:nvSpPr>
            <p:cNvPr id="42" name="TextBox 41">
              <a:extLst>
                <a:ext uri="{FF2B5EF4-FFF2-40B4-BE49-F238E27FC236}">
                  <a16:creationId xmlns:a16="http://schemas.microsoft.com/office/drawing/2014/main" id="{26C21805-6864-B903-CF0F-A9C2818E3B49}"/>
                </a:ext>
              </a:extLst>
            </p:cNvPr>
            <p:cNvSpPr txBox="1"/>
            <p:nvPr/>
          </p:nvSpPr>
          <p:spPr>
            <a:xfrm>
              <a:off x="8076499" y="2042060"/>
              <a:ext cx="1074333" cy="463929"/>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(Zhang 2024)</a:t>
              </a:r>
            </a:p>
          </p:txBody>
        </p:sp>
        <p:sp>
          <p:nvSpPr>
            <p:cNvPr id="43" name="TextBox 42">
              <a:extLst>
                <a:ext uri="{FF2B5EF4-FFF2-40B4-BE49-F238E27FC236}">
                  <a16:creationId xmlns:a16="http://schemas.microsoft.com/office/drawing/2014/main" id="{C22FE28C-4BAA-A398-59CB-12B8FE7DC33C}"/>
                </a:ext>
              </a:extLst>
            </p:cNvPr>
            <p:cNvSpPr txBox="1"/>
            <p:nvPr/>
          </p:nvSpPr>
          <p:spPr>
            <a:xfrm>
              <a:off x="8076500" y="2873062"/>
              <a:ext cx="812264"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59%</a:t>
              </a:r>
            </a:p>
          </p:txBody>
        </p:sp>
        <p:sp>
          <p:nvSpPr>
            <p:cNvPr id="44" name="TextBox 43">
              <a:extLst>
                <a:ext uri="{FF2B5EF4-FFF2-40B4-BE49-F238E27FC236}">
                  <a16:creationId xmlns:a16="http://schemas.microsoft.com/office/drawing/2014/main" id="{689723A9-A75D-5ECA-F074-667FDA2EF8E8}"/>
                </a:ext>
              </a:extLst>
            </p:cNvPr>
            <p:cNvSpPr txBox="1"/>
            <p:nvPr/>
          </p:nvSpPr>
          <p:spPr>
            <a:xfrm>
              <a:off x="8076497" y="3762816"/>
              <a:ext cx="1629735"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40%</a:t>
              </a:r>
            </a:p>
          </p:txBody>
        </p:sp>
        <p:sp>
          <p:nvSpPr>
            <p:cNvPr id="45" name="TextBox 44">
              <a:extLst>
                <a:ext uri="{FF2B5EF4-FFF2-40B4-BE49-F238E27FC236}">
                  <a16:creationId xmlns:a16="http://schemas.microsoft.com/office/drawing/2014/main" id="{7C1B9F40-E42D-5672-C127-9BC95CB8CA22}"/>
                </a:ext>
              </a:extLst>
            </p:cNvPr>
            <p:cNvSpPr txBox="1"/>
            <p:nvPr/>
          </p:nvSpPr>
          <p:spPr>
            <a:xfrm>
              <a:off x="8076498" y="4636979"/>
              <a:ext cx="1044901"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79%</a:t>
              </a:r>
            </a:p>
          </p:txBody>
        </p:sp>
        <p:sp>
          <p:nvSpPr>
            <p:cNvPr id="46" name="TextBox 45">
              <a:extLst>
                <a:ext uri="{FF2B5EF4-FFF2-40B4-BE49-F238E27FC236}">
                  <a16:creationId xmlns:a16="http://schemas.microsoft.com/office/drawing/2014/main" id="{37ACF928-EF53-3DFB-9BBB-5F71BD19FDAC}"/>
                </a:ext>
              </a:extLst>
            </p:cNvPr>
            <p:cNvSpPr txBox="1"/>
            <p:nvPr/>
          </p:nvSpPr>
          <p:spPr>
            <a:xfrm>
              <a:off x="8076497" y="5521192"/>
              <a:ext cx="1044901" cy="322733"/>
            </a:xfrm>
            <a:prstGeom prst="rect">
              <a:avLst/>
            </a:prstGeom>
            <a:noFill/>
          </p:spPr>
          <p:txBody>
            <a:bodyPr wrap="square" rtlCol="0">
              <a:spAutoFit/>
            </a:bodyPr>
            <a:lstStyle>
              <a:defPPr>
                <a:defRPr lang="en-US"/>
              </a:defPPr>
              <a:lvl1pPr>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80%</a:t>
              </a:r>
            </a:p>
          </p:txBody>
        </p:sp>
        <p:cxnSp>
          <p:nvCxnSpPr>
            <p:cNvPr id="47" name="Straight Connector 46">
              <a:extLst>
                <a:ext uri="{FF2B5EF4-FFF2-40B4-BE49-F238E27FC236}">
                  <a16:creationId xmlns:a16="http://schemas.microsoft.com/office/drawing/2014/main" id="{E0BD1B0D-6D93-0ACD-BC5C-9401206CD5E5}"/>
                </a:ext>
              </a:extLst>
            </p:cNvPr>
            <p:cNvCxnSpPr>
              <a:cxnSpLocks/>
            </p:cNvCxnSpPr>
            <p:nvPr/>
          </p:nvCxnSpPr>
          <p:spPr>
            <a:xfrm>
              <a:off x="8061070" y="1788003"/>
              <a:ext cx="0" cy="43011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Title 1">
            <a:extLst>
              <a:ext uri="{FF2B5EF4-FFF2-40B4-BE49-F238E27FC236}">
                <a16:creationId xmlns:a16="http://schemas.microsoft.com/office/drawing/2014/main" id="{B70EB059-3F5C-9652-B8CF-3C8A12B98CB0}"/>
              </a:ext>
            </a:extLst>
          </p:cNvPr>
          <p:cNvSpPr txBox="1">
            <a:spLocks/>
          </p:cNvSpPr>
          <p:nvPr/>
        </p:nvSpPr>
        <p:spPr>
          <a:xfrm>
            <a:off x="42315" y="-192042"/>
            <a:ext cx="11798300" cy="1325563"/>
          </a:xfrm>
          <a:prstGeom prst="rect">
            <a:avLst/>
          </a:prstGeom>
        </p:spPr>
        <p:txBody>
          <a:bodyPr vert="horz" lIns="91440" tIns="45720" rIns="91440" bIns="45720" rtlCol="0" anchor="b">
            <a:normAutofit fontScale="6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latin typeface="Arial" panose="020B0604020202020204" pitchFamily="34" charset="0"/>
                <a:cs typeface="Arial" panose="020B0604020202020204" pitchFamily="34" charset="0"/>
              </a:rPr>
              <a:t>Limitations of a one size fits all approach:</a:t>
            </a:r>
            <a:br>
              <a:rPr lang="en-US" b="1" dirty="0">
                <a:latin typeface="Arial" panose="020B0604020202020204" pitchFamily="34" charset="0"/>
                <a:cs typeface="Arial" panose="020B0604020202020204" pitchFamily="34" charset="0"/>
              </a:rPr>
            </a:br>
            <a:r>
              <a:rPr lang="en-US" b="1" i="1" dirty="0">
                <a:solidFill>
                  <a:srgbClr val="FF0000"/>
                </a:solidFill>
                <a:latin typeface="Arial" panose="020B0604020202020204" pitchFamily="34" charset="0"/>
                <a:cs typeface="Arial" panose="020B0604020202020204" pitchFamily="34" charset="0"/>
              </a:rPr>
              <a:t>Does not consider existing clinical frameworks</a:t>
            </a:r>
            <a:endParaRPr lang="en-US"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451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C62EE4-6EF8-4CBC-AD02-581653C67C87}"/>
              </a:ext>
            </a:extLst>
          </p:cNvPr>
          <p:cNvPicPr>
            <a:picLocks noChangeAspect="1"/>
          </p:cNvPicPr>
          <p:nvPr/>
        </p:nvPicPr>
        <p:blipFill>
          <a:blip r:embed="rId3"/>
          <a:stretch>
            <a:fillRect/>
          </a:stretch>
        </p:blipFill>
        <p:spPr>
          <a:xfrm>
            <a:off x="261621" y="512199"/>
            <a:ext cx="11668755" cy="5255207"/>
          </a:xfrm>
          <a:prstGeom prst="rect">
            <a:avLst/>
          </a:prstGeom>
        </p:spPr>
      </p:pic>
      <p:sp>
        <p:nvSpPr>
          <p:cNvPr id="4" name="TextBox 3">
            <a:extLst>
              <a:ext uri="{FF2B5EF4-FFF2-40B4-BE49-F238E27FC236}">
                <a16:creationId xmlns:a16="http://schemas.microsoft.com/office/drawing/2014/main" id="{9395442D-A0E5-5345-B6B5-43F83C50BA27}"/>
              </a:ext>
            </a:extLst>
          </p:cNvPr>
          <p:cNvSpPr txBox="1"/>
          <p:nvPr/>
        </p:nvSpPr>
        <p:spPr>
          <a:xfrm>
            <a:off x="1955800" y="5228569"/>
            <a:ext cx="3556001" cy="430887"/>
          </a:xfrm>
          <a:prstGeom prst="rect">
            <a:avLst/>
          </a:prstGeom>
          <a:noFill/>
          <a:ln>
            <a:solidFill>
              <a:srgbClr val="C00000"/>
            </a:solidFill>
          </a:ln>
        </p:spPr>
        <p:txBody>
          <a:bodyPr wrap="square" rtlCol="0">
            <a:spAutoFit/>
          </a:bodyPr>
          <a:lstStyle/>
          <a:p>
            <a:pPr algn="ctr"/>
            <a:r>
              <a:rPr lang="en-US" sz="2200" b="1" dirty="0">
                <a:solidFill>
                  <a:srgbClr val="C00000"/>
                </a:solidFill>
                <a:latin typeface="Arial" panose="020B0604020202020204" pitchFamily="34" charset="0"/>
                <a:cs typeface="Arial" panose="020B0604020202020204" pitchFamily="34" charset="0"/>
              </a:rPr>
              <a:t>e.g. pancreatic cancer</a:t>
            </a:r>
          </a:p>
        </p:txBody>
      </p:sp>
      <p:sp>
        <p:nvSpPr>
          <p:cNvPr id="5" name="TextBox 4">
            <a:extLst>
              <a:ext uri="{FF2B5EF4-FFF2-40B4-BE49-F238E27FC236}">
                <a16:creationId xmlns:a16="http://schemas.microsoft.com/office/drawing/2014/main" id="{0E62809B-7510-A43D-F251-23CB4A8EA15E}"/>
              </a:ext>
            </a:extLst>
          </p:cNvPr>
          <p:cNvSpPr txBox="1"/>
          <p:nvPr/>
        </p:nvSpPr>
        <p:spPr>
          <a:xfrm>
            <a:off x="6680200" y="5551506"/>
            <a:ext cx="2730500" cy="430887"/>
          </a:xfrm>
          <a:prstGeom prst="rect">
            <a:avLst/>
          </a:prstGeom>
          <a:noFill/>
          <a:ln>
            <a:solidFill>
              <a:srgbClr val="C00000"/>
            </a:solidFill>
          </a:ln>
        </p:spPr>
        <p:txBody>
          <a:bodyPr wrap="square" rtlCol="0">
            <a:spAutoFit/>
          </a:bodyPr>
          <a:lstStyle/>
          <a:p>
            <a:pPr algn="ctr"/>
            <a:r>
              <a:rPr lang="en-US" sz="2200" b="1" dirty="0">
                <a:solidFill>
                  <a:srgbClr val="C00000"/>
                </a:solidFill>
                <a:latin typeface="Arial" panose="020B0604020202020204" pitchFamily="34" charset="0"/>
                <a:cs typeface="Arial" panose="020B0604020202020204" pitchFamily="34" charset="0"/>
              </a:rPr>
              <a:t>e.g. lung cancer</a:t>
            </a:r>
          </a:p>
        </p:txBody>
      </p:sp>
    </p:spTree>
    <p:extLst>
      <p:ext uri="{BB962C8B-B14F-4D97-AF65-F5344CB8AC3E}">
        <p14:creationId xmlns:p14="http://schemas.microsoft.com/office/powerpoint/2010/main" val="3747861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55C8A-9A88-1F14-ED21-116C95C09CEE}"/>
              </a:ext>
            </a:extLst>
          </p:cNvPr>
          <p:cNvSpPr>
            <a:spLocks noGrp="1"/>
          </p:cNvSpPr>
          <p:nvPr>
            <p:ph type="title"/>
          </p:nvPr>
        </p:nvSpPr>
        <p:spPr>
          <a:xfrm>
            <a:off x="0" y="-174464"/>
            <a:ext cx="12192000" cy="1325563"/>
          </a:xfrm>
        </p:spPr>
        <p:txBody>
          <a:bodyPr>
            <a:normAutofit/>
          </a:bodyPr>
          <a:lstStyle/>
          <a:p>
            <a:pPr algn="ctr"/>
            <a:r>
              <a:rPr lang="en-US" sz="3200" b="1" dirty="0">
                <a:latin typeface="Arial" panose="020B0604020202020204" pitchFamily="34" charset="0"/>
                <a:cs typeface="Arial" panose="020B0604020202020204" pitchFamily="34" charset="0"/>
              </a:rPr>
              <a:t>4-marker protein panel for risk assessment of lung cancer</a:t>
            </a:r>
          </a:p>
        </p:txBody>
      </p:sp>
      <p:cxnSp>
        <p:nvCxnSpPr>
          <p:cNvPr id="5" name="Straight Arrow Connector 4">
            <a:extLst>
              <a:ext uri="{FF2B5EF4-FFF2-40B4-BE49-F238E27FC236}">
                <a16:creationId xmlns:a16="http://schemas.microsoft.com/office/drawing/2014/main" id="{89D1538A-719F-41B6-7959-C06990981D0A}"/>
              </a:ext>
            </a:extLst>
          </p:cNvPr>
          <p:cNvCxnSpPr/>
          <p:nvPr/>
        </p:nvCxnSpPr>
        <p:spPr>
          <a:xfrm>
            <a:off x="758952" y="1203891"/>
            <a:ext cx="10515600" cy="0"/>
          </a:xfrm>
          <a:prstGeom prst="straightConnector1">
            <a:avLst/>
          </a:prstGeom>
          <a:ln w="63500">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51CA5421-DD4E-F656-AFF8-5879C471B87E}"/>
              </a:ext>
            </a:extLst>
          </p:cNvPr>
          <p:cNvSpPr txBox="1"/>
          <p:nvPr/>
        </p:nvSpPr>
        <p:spPr>
          <a:xfrm>
            <a:off x="592378" y="1489761"/>
            <a:ext cx="1965958" cy="1138773"/>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Guida et al. </a:t>
            </a:r>
          </a:p>
          <a:p>
            <a:r>
              <a:rPr lang="en-US" sz="1600" dirty="0">
                <a:latin typeface="Arial" panose="020B0604020202020204" pitchFamily="34" charset="0"/>
                <a:cs typeface="Arial" panose="020B0604020202020204" pitchFamily="34" charset="0"/>
              </a:rPr>
              <a:t>JAMA </a:t>
            </a:r>
            <a:r>
              <a:rPr lang="en-US" sz="1600" dirty="0" err="1">
                <a:latin typeface="Arial" panose="020B0604020202020204" pitchFamily="34" charset="0"/>
                <a:cs typeface="Arial" panose="020B0604020202020204" pitchFamily="34" charset="0"/>
              </a:rPr>
              <a:t>Onc</a:t>
            </a:r>
            <a:r>
              <a:rPr lang="en-US" sz="1600" dirty="0">
                <a:latin typeface="Arial" panose="020B0604020202020204" pitchFamily="34" charset="0"/>
                <a:cs typeface="Arial" panose="020B0604020202020204" pitchFamily="34" charset="0"/>
              </a:rPr>
              <a:t>, 2018</a:t>
            </a:r>
          </a:p>
          <a:p>
            <a:r>
              <a:rPr lang="en-US" sz="1200" dirty="0">
                <a:latin typeface="Arial" panose="020B0604020202020204" pitchFamily="34" charset="0"/>
                <a:cs typeface="Arial" panose="020B0604020202020204" pitchFamily="34" charset="0"/>
              </a:rPr>
              <a:t>4MP developed in CARET </a:t>
            </a:r>
          </a:p>
          <a:p>
            <a:r>
              <a:rPr lang="en-US" sz="1200" dirty="0">
                <a:latin typeface="Arial" panose="020B0604020202020204" pitchFamily="34" charset="0"/>
                <a:cs typeface="Arial" panose="020B0604020202020204" pitchFamily="34" charset="0"/>
              </a:rPr>
              <a:t>Validated in EPIC/UMEA Cohort</a:t>
            </a:r>
          </a:p>
        </p:txBody>
      </p:sp>
      <p:cxnSp>
        <p:nvCxnSpPr>
          <p:cNvPr id="15" name="Straight Connector 14">
            <a:extLst>
              <a:ext uri="{FF2B5EF4-FFF2-40B4-BE49-F238E27FC236}">
                <a16:creationId xmlns:a16="http://schemas.microsoft.com/office/drawing/2014/main" id="{0852D391-1578-EB07-F575-F1447F215557}"/>
              </a:ext>
            </a:extLst>
          </p:cNvPr>
          <p:cNvCxnSpPr>
            <a:endCxn id="6" idx="0"/>
          </p:cNvCxnSpPr>
          <p:nvPr/>
        </p:nvCxnSpPr>
        <p:spPr>
          <a:xfrm>
            <a:off x="1575357" y="1203891"/>
            <a:ext cx="0" cy="285870"/>
          </a:xfrm>
          <a:prstGeom prst="line">
            <a:avLst/>
          </a:prstGeom>
          <a:ln w="63500"/>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32C09820-8FC8-40CA-26A9-1369F4304D86}"/>
              </a:ext>
            </a:extLst>
          </p:cNvPr>
          <p:cNvSpPr txBox="1"/>
          <p:nvPr/>
        </p:nvSpPr>
        <p:spPr>
          <a:xfrm>
            <a:off x="4176712" y="715829"/>
            <a:ext cx="3838575"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Journey through time </a:t>
            </a:r>
          </a:p>
        </p:txBody>
      </p:sp>
      <p:pic>
        <p:nvPicPr>
          <p:cNvPr id="1026" name="Picture 2">
            <a:extLst>
              <a:ext uri="{FF2B5EF4-FFF2-40B4-BE49-F238E27FC236}">
                <a16:creationId xmlns:a16="http://schemas.microsoft.com/office/drawing/2014/main" id="{5D0F010F-3AAC-E8B0-F831-4172B47BF2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8939"/>
          <a:stretch>
            <a:fillRect/>
          </a:stretch>
        </p:blipFill>
        <p:spPr bwMode="auto">
          <a:xfrm>
            <a:off x="3374741" y="1489761"/>
            <a:ext cx="5168817" cy="5012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713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3387D-8373-9DD4-9813-BE37FAB2B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CCADF-EDB5-E72C-B210-FBBD587519AC}"/>
              </a:ext>
            </a:extLst>
          </p:cNvPr>
          <p:cNvSpPr>
            <a:spLocks noGrp="1"/>
          </p:cNvSpPr>
          <p:nvPr>
            <p:ph type="title"/>
          </p:nvPr>
        </p:nvSpPr>
        <p:spPr>
          <a:xfrm>
            <a:off x="0" y="-174464"/>
            <a:ext cx="12192000" cy="1325563"/>
          </a:xfrm>
        </p:spPr>
        <p:txBody>
          <a:bodyPr>
            <a:normAutofit/>
          </a:bodyPr>
          <a:lstStyle/>
          <a:p>
            <a:pPr algn="ctr"/>
            <a:r>
              <a:rPr lang="en-US" sz="3200" b="1" dirty="0">
                <a:latin typeface="Arial" panose="020B0604020202020204" pitchFamily="34" charset="0"/>
                <a:cs typeface="Arial" panose="020B0604020202020204" pitchFamily="34" charset="0"/>
              </a:rPr>
              <a:t>4-marker protein panel for risk assessment of lung cancer</a:t>
            </a:r>
          </a:p>
        </p:txBody>
      </p:sp>
      <p:cxnSp>
        <p:nvCxnSpPr>
          <p:cNvPr id="5" name="Straight Arrow Connector 4">
            <a:extLst>
              <a:ext uri="{FF2B5EF4-FFF2-40B4-BE49-F238E27FC236}">
                <a16:creationId xmlns:a16="http://schemas.microsoft.com/office/drawing/2014/main" id="{64E7CBB0-0AEE-FDBE-A33A-00CFB0F04669}"/>
              </a:ext>
            </a:extLst>
          </p:cNvPr>
          <p:cNvCxnSpPr/>
          <p:nvPr/>
        </p:nvCxnSpPr>
        <p:spPr>
          <a:xfrm>
            <a:off x="758952" y="1203891"/>
            <a:ext cx="10515600" cy="0"/>
          </a:xfrm>
          <a:prstGeom prst="straightConnector1">
            <a:avLst/>
          </a:prstGeom>
          <a:ln w="63500">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42A96C21-AF87-FD48-6D48-09B1EC53C6D7}"/>
              </a:ext>
            </a:extLst>
          </p:cNvPr>
          <p:cNvSpPr txBox="1"/>
          <p:nvPr/>
        </p:nvSpPr>
        <p:spPr>
          <a:xfrm>
            <a:off x="592378" y="1489761"/>
            <a:ext cx="1965958" cy="1138773"/>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Guida et al. </a:t>
            </a:r>
          </a:p>
          <a:p>
            <a:r>
              <a:rPr lang="en-US" sz="1600" dirty="0">
                <a:latin typeface="Arial" panose="020B0604020202020204" pitchFamily="34" charset="0"/>
                <a:cs typeface="Arial" panose="020B0604020202020204" pitchFamily="34" charset="0"/>
              </a:rPr>
              <a:t>JAMA </a:t>
            </a:r>
            <a:r>
              <a:rPr lang="en-US" sz="1600" dirty="0" err="1">
                <a:latin typeface="Arial" panose="020B0604020202020204" pitchFamily="34" charset="0"/>
                <a:cs typeface="Arial" panose="020B0604020202020204" pitchFamily="34" charset="0"/>
              </a:rPr>
              <a:t>Onc</a:t>
            </a:r>
            <a:r>
              <a:rPr lang="en-US" sz="1600" dirty="0">
                <a:latin typeface="Arial" panose="020B0604020202020204" pitchFamily="34" charset="0"/>
                <a:cs typeface="Arial" panose="020B0604020202020204" pitchFamily="34" charset="0"/>
              </a:rPr>
              <a:t>, 2018</a:t>
            </a:r>
          </a:p>
          <a:p>
            <a:r>
              <a:rPr lang="en-US" sz="1200" dirty="0">
                <a:latin typeface="Arial" panose="020B0604020202020204" pitchFamily="34" charset="0"/>
                <a:cs typeface="Arial" panose="020B0604020202020204" pitchFamily="34" charset="0"/>
              </a:rPr>
              <a:t>4MP developed in CARET </a:t>
            </a:r>
          </a:p>
          <a:p>
            <a:r>
              <a:rPr lang="en-US" sz="1200" dirty="0">
                <a:latin typeface="Arial" panose="020B0604020202020204" pitchFamily="34" charset="0"/>
                <a:cs typeface="Arial" panose="020B0604020202020204" pitchFamily="34" charset="0"/>
              </a:rPr>
              <a:t>Validated in EPIC/UMEA Cohort</a:t>
            </a:r>
          </a:p>
        </p:txBody>
      </p:sp>
      <p:sp>
        <p:nvSpPr>
          <p:cNvPr id="7" name="TextBox 6">
            <a:extLst>
              <a:ext uri="{FF2B5EF4-FFF2-40B4-BE49-F238E27FC236}">
                <a16:creationId xmlns:a16="http://schemas.microsoft.com/office/drawing/2014/main" id="{2CCDB1A2-8985-53B3-25FC-5CEB05B1D363}"/>
              </a:ext>
            </a:extLst>
          </p:cNvPr>
          <p:cNvSpPr txBox="1"/>
          <p:nvPr/>
        </p:nvSpPr>
        <p:spPr>
          <a:xfrm>
            <a:off x="2694113" y="1489760"/>
            <a:ext cx="2396188" cy="954107"/>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Fahrmann et al. </a:t>
            </a:r>
          </a:p>
          <a:p>
            <a:r>
              <a:rPr lang="en-US" sz="1600" dirty="0">
                <a:latin typeface="Arial" panose="020B0604020202020204" pitchFamily="34" charset="0"/>
                <a:cs typeface="Arial" panose="020B0604020202020204" pitchFamily="34" charset="0"/>
              </a:rPr>
              <a:t>JCO, 2022</a:t>
            </a:r>
          </a:p>
          <a:p>
            <a:r>
              <a:rPr lang="en-US" sz="1200" dirty="0">
                <a:latin typeface="Arial" panose="020B0604020202020204" pitchFamily="34" charset="0"/>
                <a:cs typeface="Arial" panose="020B0604020202020204" pitchFamily="34" charset="0"/>
              </a:rPr>
              <a:t>Validation of 4MP for lung cancer risk assessment in PLCO</a:t>
            </a:r>
          </a:p>
        </p:txBody>
      </p:sp>
      <p:cxnSp>
        <p:nvCxnSpPr>
          <p:cNvPr id="15" name="Straight Connector 14">
            <a:extLst>
              <a:ext uri="{FF2B5EF4-FFF2-40B4-BE49-F238E27FC236}">
                <a16:creationId xmlns:a16="http://schemas.microsoft.com/office/drawing/2014/main" id="{EFCAB796-43B6-7586-D593-45A07A91FA70}"/>
              </a:ext>
            </a:extLst>
          </p:cNvPr>
          <p:cNvCxnSpPr>
            <a:endCxn id="6" idx="0"/>
          </p:cNvCxnSpPr>
          <p:nvPr/>
        </p:nvCxnSpPr>
        <p:spPr>
          <a:xfrm>
            <a:off x="1575357" y="1203891"/>
            <a:ext cx="0" cy="285870"/>
          </a:xfrm>
          <a:prstGeom prst="line">
            <a:avLst/>
          </a:prstGeom>
          <a:ln w="63500"/>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D8137BBD-2738-5735-7108-CC45E7F53E81}"/>
              </a:ext>
            </a:extLst>
          </p:cNvPr>
          <p:cNvCxnSpPr>
            <a:endCxn id="7" idx="0"/>
          </p:cNvCxnSpPr>
          <p:nvPr/>
        </p:nvCxnSpPr>
        <p:spPr>
          <a:xfrm>
            <a:off x="3892207" y="1203890"/>
            <a:ext cx="0" cy="285870"/>
          </a:xfrm>
          <a:prstGeom prst="line">
            <a:avLst/>
          </a:prstGeom>
          <a:ln w="63500"/>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9B2443EF-A7EC-ECC1-95CC-2159646A0654}"/>
              </a:ext>
            </a:extLst>
          </p:cNvPr>
          <p:cNvSpPr txBox="1"/>
          <p:nvPr/>
        </p:nvSpPr>
        <p:spPr>
          <a:xfrm>
            <a:off x="4176712" y="715829"/>
            <a:ext cx="3838575"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Journey through time </a:t>
            </a:r>
          </a:p>
        </p:txBody>
      </p:sp>
      <p:pic>
        <p:nvPicPr>
          <p:cNvPr id="1026" name="Picture 2">
            <a:extLst>
              <a:ext uri="{FF2B5EF4-FFF2-40B4-BE49-F238E27FC236}">
                <a16:creationId xmlns:a16="http://schemas.microsoft.com/office/drawing/2014/main" id="{855A74E6-B2F6-394B-0645-2CCB913BB2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8939"/>
          <a:stretch>
            <a:fillRect/>
          </a:stretch>
        </p:blipFill>
        <p:spPr bwMode="auto">
          <a:xfrm>
            <a:off x="3730333" y="2545071"/>
            <a:ext cx="4337465" cy="4206403"/>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60F1CD4E-9141-1B4D-18BD-8F7A9ED716CE}"/>
              </a:ext>
            </a:extLst>
          </p:cNvPr>
          <p:cNvSpPr/>
          <p:nvPr/>
        </p:nvSpPr>
        <p:spPr>
          <a:xfrm>
            <a:off x="3606800" y="2545071"/>
            <a:ext cx="4460998" cy="4206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7C8A7F9B-3A3D-D90E-D43D-4E80FCB5C4D7}"/>
              </a:ext>
            </a:extLst>
          </p:cNvPr>
          <p:cNvPicPr>
            <a:picLocks noChangeAspect="1"/>
          </p:cNvPicPr>
          <p:nvPr/>
        </p:nvPicPr>
        <p:blipFill>
          <a:blip r:embed="rId3"/>
          <a:srcRect t="7532"/>
          <a:stretch>
            <a:fillRect/>
          </a:stretch>
        </p:blipFill>
        <p:spPr>
          <a:xfrm>
            <a:off x="816743" y="2704803"/>
            <a:ext cx="5408167" cy="4069652"/>
          </a:xfrm>
          <a:prstGeom prst="rect">
            <a:avLst/>
          </a:prstGeom>
        </p:spPr>
      </p:pic>
      <p:sp>
        <p:nvSpPr>
          <p:cNvPr id="3" name="TextBox 2">
            <a:extLst>
              <a:ext uri="{FF2B5EF4-FFF2-40B4-BE49-F238E27FC236}">
                <a16:creationId xmlns:a16="http://schemas.microsoft.com/office/drawing/2014/main" id="{9EB966C3-4E8E-2BD3-14A6-FBDB276E9D0F}"/>
              </a:ext>
            </a:extLst>
          </p:cNvPr>
          <p:cNvSpPr txBox="1"/>
          <p:nvPr/>
        </p:nvSpPr>
        <p:spPr>
          <a:xfrm>
            <a:off x="6547700" y="2730232"/>
            <a:ext cx="5408167" cy="2923877"/>
          </a:xfrm>
          <a:prstGeom prst="rect">
            <a:avLst/>
          </a:prstGeom>
          <a:noFill/>
          <a:ln>
            <a:solidFill>
              <a:schemeClr val="dk1"/>
            </a:solidFill>
          </a:ln>
        </p:spPr>
        <p:txBody>
          <a:bodyPr wrap="square" rtlCol="0">
            <a:spAutoFit/>
          </a:bodyPr>
          <a:lstStyle/>
          <a:p>
            <a:pPr lvl="0" algn="just">
              <a:defRPr/>
            </a:pPr>
            <a:r>
              <a:rPr lang="en-US" sz="2400" dirty="0">
                <a:solidFill>
                  <a:prstClr val="black"/>
                </a:solidFill>
                <a:latin typeface="Arial" panose="020B0604020202020204" pitchFamily="34" charset="0"/>
                <a:cs typeface="Arial" panose="020B0604020202020204" pitchFamily="34" charset="0"/>
              </a:rPr>
              <a:t>Take-away: Among subjects with 10+ smoking pack-years, the model would have identified for annual screening </a:t>
            </a:r>
            <a:r>
              <a:rPr lang="en-US" sz="3200" b="1" dirty="0">
                <a:solidFill>
                  <a:srgbClr val="0000FF"/>
                </a:solidFill>
                <a:latin typeface="Arial" panose="020B0604020202020204" pitchFamily="34" charset="0"/>
                <a:cs typeface="Arial" panose="020B0604020202020204" pitchFamily="34" charset="0"/>
              </a:rPr>
              <a:t>9.2%</a:t>
            </a:r>
            <a:r>
              <a:rPr lang="en-US" sz="2400" dirty="0">
                <a:solidFill>
                  <a:prstClr val="black"/>
                </a:solidFill>
                <a:latin typeface="Arial" panose="020B0604020202020204" pitchFamily="34" charset="0"/>
                <a:cs typeface="Arial" panose="020B0604020202020204" pitchFamily="34" charset="0"/>
              </a:rPr>
              <a:t> more lung cancer cases and would have reduced referral by </a:t>
            </a:r>
            <a:r>
              <a:rPr lang="en-US" sz="3200" b="1" dirty="0">
                <a:solidFill>
                  <a:srgbClr val="0000FF"/>
                </a:solidFill>
                <a:latin typeface="Arial" panose="020B0604020202020204" pitchFamily="34" charset="0"/>
                <a:cs typeface="Arial" panose="020B0604020202020204" pitchFamily="34" charset="0"/>
              </a:rPr>
              <a:t>13.7%</a:t>
            </a:r>
            <a:r>
              <a:rPr lang="en-US" sz="2400" dirty="0">
                <a:solidFill>
                  <a:prstClr val="black"/>
                </a:solidFill>
                <a:latin typeface="Arial" panose="020B0604020202020204" pitchFamily="34" charset="0"/>
                <a:cs typeface="Arial" panose="020B0604020202020204" pitchFamily="34" charset="0"/>
              </a:rPr>
              <a:t> among non-cases compared with current USPSTF criteria</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 name="Arrow: Right 3">
            <a:extLst>
              <a:ext uri="{FF2B5EF4-FFF2-40B4-BE49-F238E27FC236}">
                <a16:creationId xmlns:a16="http://schemas.microsoft.com/office/drawing/2014/main" id="{BF75A46F-27C2-E674-36E2-4505263B46A1}"/>
              </a:ext>
            </a:extLst>
          </p:cNvPr>
          <p:cNvSpPr/>
          <p:nvPr/>
        </p:nvSpPr>
        <p:spPr>
          <a:xfrm>
            <a:off x="5723075" y="3632269"/>
            <a:ext cx="600786" cy="1016000"/>
          </a:xfrm>
          <a:prstGeom prst="rightArrow">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8970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FDE8D-B9C3-6DF7-DAC0-6CBB2D2737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E63647-45C1-75C0-03F9-B1BF9CEF3B42}"/>
              </a:ext>
            </a:extLst>
          </p:cNvPr>
          <p:cNvSpPr>
            <a:spLocks noGrp="1"/>
          </p:cNvSpPr>
          <p:nvPr>
            <p:ph type="title"/>
          </p:nvPr>
        </p:nvSpPr>
        <p:spPr>
          <a:xfrm>
            <a:off x="0" y="-174464"/>
            <a:ext cx="12192000" cy="1325563"/>
          </a:xfrm>
        </p:spPr>
        <p:txBody>
          <a:bodyPr>
            <a:normAutofit/>
          </a:bodyPr>
          <a:lstStyle/>
          <a:p>
            <a:pPr algn="ctr"/>
            <a:r>
              <a:rPr lang="en-US" sz="3200" b="1" dirty="0">
                <a:latin typeface="Arial" panose="020B0604020202020204" pitchFamily="34" charset="0"/>
                <a:cs typeface="Arial" panose="020B0604020202020204" pitchFamily="34" charset="0"/>
              </a:rPr>
              <a:t>4-marker protein panel for risk assessment of lung cancer</a:t>
            </a:r>
          </a:p>
        </p:txBody>
      </p:sp>
      <p:cxnSp>
        <p:nvCxnSpPr>
          <p:cNvPr id="5" name="Straight Arrow Connector 4">
            <a:extLst>
              <a:ext uri="{FF2B5EF4-FFF2-40B4-BE49-F238E27FC236}">
                <a16:creationId xmlns:a16="http://schemas.microsoft.com/office/drawing/2014/main" id="{ED52FEC1-BEC3-4FD5-3A77-C1726AC62A99}"/>
              </a:ext>
            </a:extLst>
          </p:cNvPr>
          <p:cNvCxnSpPr/>
          <p:nvPr/>
        </p:nvCxnSpPr>
        <p:spPr>
          <a:xfrm>
            <a:off x="758952" y="1203891"/>
            <a:ext cx="10515600" cy="0"/>
          </a:xfrm>
          <a:prstGeom prst="straightConnector1">
            <a:avLst/>
          </a:prstGeom>
          <a:ln w="63500">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ED371AF8-9D65-74D8-2AD4-C7E634B7FB7D}"/>
              </a:ext>
            </a:extLst>
          </p:cNvPr>
          <p:cNvSpPr txBox="1"/>
          <p:nvPr/>
        </p:nvSpPr>
        <p:spPr>
          <a:xfrm>
            <a:off x="592378" y="1489761"/>
            <a:ext cx="1965958" cy="1138773"/>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Guida et al. </a:t>
            </a:r>
          </a:p>
          <a:p>
            <a:r>
              <a:rPr lang="en-US" sz="1600" dirty="0">
                <a:latin typeface="Arial" panose="020B0604020202020204" pitchFamily="34" charset="0"/>
                <a:cs typeface="Arial" panose="020B0604020202020204" pitchFamily="34" charset="0"/>
              </a:rPr>
              <a:t>JAMA </a:t>
            </a:r>
            <a:r>
              <a:rPr lang="en-US" sz="1600" dirty="0" err="1">
                <a:latin typeface="Arial" panose="020B0604020202020204" pitchFamily="34" charset="0"/>
                <a:cs typeface="Arial" panose="020B0604020202020204" pitchFamily="34" charset="0"/>
              </a:rPr>
              <a:t>Onc</a:t>
            </a:r>
            <a:r>
              <a:rPr lang="en-US" sz="1600" dirty="0">
                <a:latin typeface="Arial" panose="020B0604020202020204" pitchFamily="34" charset="0"/>
                <a:cs typeface="Arial" panose="020B0604020202020204" pitchFamily="34" charset="0"/>
              </a:rPr>
              <a:t>, 2018</a:t>
            </a:r>
          </a:p>
          <a:p>
            <a:r>
              <a:rPr lang="en-US" sz="1200" dirty="0">
                <a:latin typeface="Arial" panose="020B0604020202020204" pitchFamily="34" charset="0"/>
                <a:cs typeface="Arial" panose="020B0604020202020204" pitchFamily="34" charset="0"/>
              </a:rPr>
              <a:t>4MP developed in CARET </a:t>
            </a:r>
          </a:p>
          <a:p>
            <a:r>
              <a:rPr lang="en-US" sz="1200" dirty="0">
                <a:latin typeface="Arial" panose="020B0604020202020204" pitchFamily="34" charset="0"/>
                <a:cs typeface="Arial" panose="020B0604020202020204" pitchFamily="34" charset="0"/>
              </a:rPr>
              <a:t>Validated in EPIC/UMEA Cohort</a:t>
            </a:r>
          </a:p>
        </p:txBody>
      </p:sp>
      <p:sp>
        <p:nvSpPr>
          <p:cNvPr id="7" name="TextBox 6">
            <a:extLst>
              <a:ext uri="{FF2B5EF4-FFF2-40B4-BE49-F238E27FC236}">
                <a16:creationId xmlns:a16="http://schemas.microsoft.com/office/drawing/2014/main" id="{8295A1D1-EC1C-17CD-8913-90089F059CA1}"/>
              </a:ext>
            </a:extLst>
          </p:cNvPr>
          <p:cNvSpPr txBox="1"/>
          <p:nvPr/>
        </p:nvSpPr>
        <p:spPr>
          <a:xfrm>
            <a:off x="2694113" y="1489760"/>
            <a:ext cx="2396188" cy="954107"/>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Fahrmann et al. </a:t>
            </a:r>
          </a:p>
          <a:p>
            <a:r>
              <a:rPr lang="en-US" sz="1600" dirty="0">
                <a:latin typeface="Arial" panose="020B0604020202020204" pitchFamily="34" charset="0"/>
                <a:cs typeface="Arial" panose="020B0604020202020204" pitchFamily="34" charset="0"/>
              </a:rPr>
              <a:t>JCO, 2022</a:t>
            </a:r>
          </a:p>
          <a:p>
            <a:r>
              <a:rPr lang="en-US" sz="1200" dirty="0">
                <a:latin typeface="Arial" panose="020B0604020202020204" pitchFamily="34" charset="0"/>
                <a:cs typeface="Arial" panose="020B0604020202020204" pitchFamily="34" charset="0"/>
              </a:rPr>
              <a:t>Validation of 4MP for lung cancer risk assessment in PLCO</a:t>
            </a:r>
          </a:p>
        </p:txBody>
      </p:sp>
      <p:sp>
        <p:nvSpPr>
          <p:cNvPr id="9" name="TextBox 8">
            <a:extLst>
              <a:ext uri="{FF2B5EF4-FFF2-40B4-BE49-F238E27FC236}">
                <a16:creationId xmlns:a16="http://schemas.microsoft.com/office/drawing/2014/main" id="{A1F4A3ED-7A44-6B1D-EA05-8AE4797A2D9D}"/>
              </a:ext>
            </a:extLst>
          </p:cNvPr>
          <p:cNvSpPr txBox="1"/>
          <p:nvPr/>
        </p:nvSpPr>
        <p:spPr>
          <a:xfrm>
            <a:off x="5226610" y="1489761"/>
            <a:ext cx="1804968" cy="769441"/>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Irajizad et al. </a:t>
            </a:r>
          </a:p>
          <a:p>
            <a:r>
              <a:rPr lang="en-US" sz="1600" dirty="0">
                <a:latin typeface="Arial" panose="020B0604020202020204" pitchFamily="34" charset="0"/>
                <a:cs typeface="Arial" panose="020B0604020202020204" pitchFamily="34" charset="0"/>
              </a:rPr>
              <a:t>JCO, 2023</a:t>
            </a:r>
          </a:p>
          <a:p>
            <a:r>
              <a:rPr lang="en-US" sz="1200" dirty="0">
                <a:latin typeface="Arial" panose="020B0604020202020204" pitchFamily="34" charset="0"/>
                <a:cs typeface="Arial" panose="020B0604020202020204" pitchFamily="34" charset="0"/>
              </a:rPr>
              <a:t>Mortality benefit of 4MP</a:t>
            </a:r>
          </a:p>
        </p:txBody>
      </p:sp>
      <p:cxnSp>
        <p:nvCxnSpPr>
          <p:cNvPr id="15" name="Straight Connector 14">
            <a:extLst>
              <a:ext uri="{FF2B5EF4-FFF2-40B4-BE49-F238E27FC236}">
                <a16:creationId xmlns:a16="http://schemas.microsoft.com/office/drawing/2014/main" id="{A8F48F28-F748-F1DA-74A8-9B86B5297E34}"/>
              </a:ext>
            </a:extLst>
          </p:cNvPr>
          <p:cNvCxnSpPr>
            <a:endCxn id="6" idx="0"/>
          </p:cNvCxnSpPr>
          <p:nvPr/>
        </p:nvCxnSpPr>
        <p:spPr>
          <a:xfrm>
            <a:off x="1575357" y="1203891"/>
            <a:ext cx="0" cy="285870"/>
          </a:xfrm>
          <a:prstGeom prst="line">
            <a:avLst/>
          </a:prstGeom>
          <a:ln w="63500"/>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20C3CB8B-7514-D43B-C2D7-E42FA2EEE6BF}"/>
              </a:ext>
            </a:extLst>
          </p:cNvPr>
          <p:cNvCxnSpPr>
            <a:endCxn id="7" idx="0"/>
          </p:cNvCxnSpPr>
          <p:nvPr/>
        </p:nvCxnSpPr>
        <p:spPr>
          <a:xfrm>
            <a:off x="3892207" y="1203890"/>
            <a:ext cx="0" cy="285870"/>
          </a:xfrm>
          <a:prstGeom prst="line">
            <a:avLst/>
          </a:prstGeom>
          <a:ln w="63500"/>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5EDEFEDA-7509-AA1A-3914-7B4B03F69679}"/>
              </a:ext>
            </a:extLst>
          </p:cNvPr>
          <p:cNvCxnSpPr>
            <a:cxnSpLocks/>
            <a:endCxn id="9" idx="0"/>
          </p:cNvCxnSpPr>
          <p:nvPr/>
        </p:nvCxnSpPr>
        <p:spPr>
          <a:xfrm>
            <a:off x="6129094" y="1203891"/>
            <a:ext cx="0" cy="285870"/>
          </a:xfrm>
          <a:prstGeom prst="line">
            <a:avLst/>
          </a:prstGeom>
          <a:ln w="63500"/>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6CF5BF14-7B50-A85C-77C3-CA923CCC2D1E}"/>
              </a:ext>
            </a:extLst>
          </p:cNvPr>
          <p:cNvSpPr txBox="1"/>
          <p:nvPr/>
        </p:nvSpPr>
        <p:spPr>
          <a:xfrm>
            <a:off x="4176712" y="715829"/>
            <a:ext cx="3838575"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Journey through time </a:t>
            </a:r>
          </a:p>
        </p:txBody>
      </p:sp>
      <p:pic>
        <p:nvPicPr>
          <p:cNvPr id="1026" name="Picture 2">
            <a:extLst>
              <a:ext uri="{FF2B5EF4-FFF2-40B4-BE49-F238E27FC236}">
                <a16:creationId xmlns:a16="http://schemas.microsoft.com/office/drawing/2014/main" id="{7D3F7E3A-DBFB-3286-CB8A-23F5B92D12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8939"/>
          <a:stretch>
            <a:fillRect/>
          </a:stretch>
        </p:blipFill>
        <p:spPr bwMode="auto">
          <a:xfrm>
            <a:off x="3730333" y="2545071"/>
            <a:ext cx="4337465" cy="4206403"/>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22FB0147-301B-AFC1-0358-13649229F20B}"/>
              </a:ext>
            </a:extLst>
          </p:cNvPr>
          <p:cNvSpPr/>
          <p:nvPr/>
        </p:nvSpPr>
        <p:spPr>
          <a:xfrm>
            <a:off x="3606800" y="2545071"/>
            <a:ext cx="4460998" cy="4206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9972814E-4D69-4619-BE79-AF8133765201}"/>
              </a:ext>
            </a:extLst>
          </p:cNvPr>
          <p:cNvPicPr>
            <a:picLocks noChangeAspect="1"/>
          </p:cNvPicPr>
          <p:nvPr/>
        </p:nvPicPr>
        <p:blipFill>
          <a:blip r:embed="rId3"/>
          <a:srcRect l="48542" t="9943" r="5279" b="34251"/>
          <a:stretch>
            <a:fillRect/>
          </a:stretch>
        </p:blipFill>
        <p:spPr>
          <a:xfrm>
            <a:off x="1096506" y="2818929"/>
            <a:ext cx="5032750" cy="3787150"/>
          </a:xfrm>
          <a:prstGeom prst="rect">
            <a:avLst/>
          </a:prstGeom>
        </p:spPr>
      </p:pic>
      <p:pic>
        <p:nvPicPr>
          <p:cNvPr id="10" name="Picture 9">
            <a:extLst>
              <a:ext uri="{FF2B5EF4-FFF2-40B4-BE49-F238E27FC236}">
                <a16:creationId xmlns:a16="http://schemas.microsoft.com/office/drawing/2014/main" id="{526F16BB-2AFC-00C2-F7B7-58B743F0DB8B}"/>
              </a:ext>
            </a:extLst>
          </p:cNvPr>
          <p:cNvPicPr>
            <a:picLocks noChangeAspect="1"/>
          </p:cNvPicPr>
          <p:nvPr/>
        </p:nvPicPr>
        <p:blipFill rotWithShape="1">
          <a:blip r:embed="rId4"/>
          <a:srcRect l="3917" t="67383" r="49383"/>
          <a:stretch>
            <a:fillRect/>
          </a:stretch>
        </p:blipFill>
        <p:spPr>
          <a:xfrm>
            <a:off x="6370758" y="3429000"/>
            <a:ext cx="5200722" cy="2262973"/>
          </a:xfrm>
          <a:prstGeom prst="rect">
            <a:avLst/>
          </a:prstGeom>
        </p:spPr>
      </p:pic>
    </p:spTree>
    <p:extLst>
      <p:ext uri="{BB962C8B-B14F-4D97-AF65-F5344CB8AC3E}">
        <p14:creationId xmlns:p14="http://schemas.microsoft.com/office/powerpoint/2010/main" val="3672049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4C52D-A7EC-F2D1-8FCB-273E9CEC5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BA4BED-7299-EBF3-D3B6-B895D6594657}"/>
              </a:ext>
            </a:extLst>
          </p:cNvPr>
          <p:cNvSpPr>
            <a:spLocks noGrp="1"/>
          </p:cNvSpPr>
          <p:nvPr>
            <p:ph type="title"/>
          </p:nvPr>
        </p:nvSpPr>
        <p:spPr>
          <a:xfrm>
            <a:off x="0" y="-174464"/>
            <a:ext cx="12192000" cy="1325563"/>
          </a:xfrm>
        </p:spPr>
        <p:txBody>
          <a:bodyPr>
            <a:normAutofit/>
          </a:bodyPr>
          <a:lstStyle/>
          <a:p>
            <a:pPr algn="ctr"/>
            <a:r>
              <a:rPr lang="en-US" sz="3200" b="1" dirty="0">
                <a:latin typeface="Arial" panose="020B0604020202020204" pitchFamily="34" charset="0"/>
                <a:cs typeface="Arial" panose="020B0604020202020204" pitchFamily="34" charset="0"/>
              </a:rPr>
              <a:t>4-marker protein panel for risk assessment of lung cancer</a:t>
            </a:r>
          </a:p>
        </p:txBody>
      </p:sp>
      <p:cxnSp>
        <p:nvCxnSpPr>
          <p:cNvPr id="5" name="Straight Arrow Connector 4">
            <a:extLst>
              <a:ext uri="{FF2B5EF4-FFF2-40B4-BE49-F238E27FC236}">
                <a16:creationId xmlns:a16="http://schemas.microsoft.com/office/drawing/2014/main" id="{2BDF4F6A-0671-DAAA-8D03-4A4FC6CE44D8}"/>
              </a:ext>
            </a:extLst>
          </p:cNvPr>
          <p:cNvCxnSpPr/>
          <p:nvPr/>
        </p:nvCxnSpPr>
        <p:spPr>
          <a:xfrm>
            <a:off x="758952" y="1203891"/>
            <a:ext cx="10515600" cy="0"/>
          </a:xfrm>
          <a:prstGeom prst="straightConnector1">
            <a:avLst/>
          </a:prstGeom>
          <a:ln w="63500">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D2EE2E80-5120-926F-A1B8-040CEBDBC708}"/>
              </a:ext>
            </a:extLst>
          </p:cNvPr>
          <p:cNvSpPr txBox="1"/>
          <p:nvPr/>
        </p:nvSpPr>
        <p:spPr>
          <a:xfrm>
            <a:off x="592378" y="1489761"/>
            <a:ext cx="1965958" cy="1138773"/>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Guida et al. </a:t>
            </a:r>
          </a:p>
          <a:p>
            <a:r>
              <a:rPr lang="en-US" sz="1600" dirty="0">
                <a:latin typeface="Arial" panose="020B0604020202020204" pitchFamily="34" charset="0"/>
                <a:cs typeface="Arial" panose="020B0604020202020204" pitchFamily="34" charset="0"/>
              </a:rPr>
              <a:t>JAMA </a:t>
            </a:r>
            <a:r>
              <a:rPr lang="en-US" sz="1600" dirty="0" err="1">
                <a:latin typeface="Arial" panose="020B0604020202020204" pitchFamily="34" charset="0"/>
                <a:cs typeface="Arial" panose="020B0604020202020204" pitchFamily="34" charset="0"/>
              </a:rPr>
              <a:t>Onc</a:t>
            </a:r>
            <a:r>
              <a:rPr lang="en-US" sz="1600" dirty="0">
                <a:latin typeface="Arial" panose="020B0604020202020204" pitchFamily="34" charset="0"/>
                <a:cs typeface="Arial" panose="020B0604020202020204" pitchFamily="34" charset="0"/>
              </a:rPr>
              <a:t>, 2018</a:t>
            </a:r>
          </a:p>
          <a:p>
            <a:r>
              <a:rPr lang="en-US" sz="1200" dirty="0">
                <a:latin typeface="Arial" panose="020B0604020202020204" pitchFamily="34" charset="0"/>
                <a:cs typeface="Arial" panose="020B0604020202020204" pitchFamily="34" charset="0"/>
              </a:rPr>
              <a:t>4MP developed in CARET </a:t>
            </a:r>
          </a:p>
          <a:p>
            <a:r>
              <a:rPr lang="en-US" sz="1200" dirty="0">
                <a:latin typeface="Arial" panose="020B0604020202020204" pitchFamily="34" charset="0"/>
                <a:cs typeface="Arial" panose="020B0604020202020204" pitchFamily="34" charset="0"/>
              </a:rPr>
              <a:t>Validated in EPIC/UMEA Cohort</a:t>
            </a:r>
          </a:p>
        </p:txBody>
      </p:sp>
      <p:sp>
        <p:nvSpPr>
          <p:cNvPr id="7" name="TextBox 6">
            <a:extLst>
              <a:ext uri="{FF2B5EF4-FFF2-40B4-BE49-F238E27FC236}">
                <a16:creationId xmlns:a16="http://schemas.microsoft.com/office/drawing/2014/main" id="{F6C78EE3-2FE0-2EE4-B67B-80162C5DC8CB}"/>
              </a:ext>
            </a:extLst>
          </p:cNvPr>
          <p:cNvSpPr txBox="1"/>
          <p:nvPr/>
        </p:nvSpPr>
        <p:spPr>
          <a:xfrm>
            <a:off x="2694113" y="1489760"/>
            <a:ext cx="2396188" cy="954107"/>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Fahrmann et al. </a:t>
            </a:r>
          </a:p>
          <a:p>
            <a:r>
              <a:rPr lang="en-US" sz="1600" dirty="0">
                <a:latin typeface="Arial" panose="020B0604020202020204" pitchFamily="34" charset="0"/>
                <a:cs typeface="Arial" panose="020B0604020202020204" pitchFamily="34" charset="0"/>
              </a:rPr>
              <a:t>JCO, 2022</a:t>
            </a:r>
          </a:p>
          <a:p>
            <a:r>
              <a:rPr lang="en-US" sz="1200" dirty="0">
                <a:latin typeface="Arial" panose="020B0604020202020204" pitchFamily="34" charset="0"/>
                <a:cs typeface="Arial" panose="020B0604020202020204" pitchFamily="34" charset="0"/>
              </a:rPr>
              <a:t>Validation of 4MP for lung cancer risk assessment in PLCO</a:t>
            </a:r>
          </a:p>
        </p:txBody>
      </p:sp>
      <p:sp>
        <p:nvSpPr>
          <p:cNvPr id="8" name="TextBox 7">
            <a:extLst>
              <a:ext uri="{FF2B5EF4-FFF2-40B4-BE49-F238E27FC236}">
                <a16:creationId xmlns:a16="http://schemas.microsoft.com/office/drawing/2014/main" id="{A5E5F8CA-6DDD-30DD-5EC3-82AA4B62CF6A}"/>
              </a:ext>
            </a:extLst>
          </p:cNvPr>
          <p:cNvSpPr txBox="1"/>
          <p:nvPr/>
        </p:nvSpPr>
        <p:spPr>
          <a:xfrm>
            <a:off x="7167887" y="1489761"/>
            <a:ext cx="2045380" cy="954107"/>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Irajizad et al. </a:t>
            </a:r>
          </a:p>
          <a:p>
            <a:r>
              <a:rPr lang="en-US" sz="1600" dirty="0" err="1">
                <a:latin typeface="Arial" panose="020B0604020202020204" pitchFamily="34" charset="0"/>
                <a:cs typeface="Arial" panose="020B0604020202020204" pitchFamily="34" charset="0"/>
              </a:rPr>
              <a:t>EbioMed</a:t>
            </a:r>
            <a:r>
              <a:rPr lang="en-US" sz="1600" dirty="0">
                <a:latin typeface="Arial" panose="020B0604020202020204" pitchFamily="34" charset="0"/>
                <a:cs typeface="Arial" panose="020B0604020202020204" pitchFamily="34" charset="0"/>
              </a:rPr>
              <a:t>, 2024</a:t>
            </a:r>
          </a:p>
          <a:p>
            <a:r>
              <a:rPr lang="en-US" sz="1200" dirty="0">
                <a:latin typeface="Arial" panose="020B0604020202020204" pitchFamily="34" charset="0"/>
                <a:cs typeface="Arial" panose="020B0604020202020204" pitchFamily="34" charset="0"/>
              </a:rPr>
              <a:t>Longitudinal trajectory of 4MP for risk of lung cancer</a:t>
            </a:r>
          </a:p>
        </p:txBody>
      </p:sp>
      <p:sp>
        <p:nvSpPr>
          <p:cNvPr id="9" name="TextBox 8">
            <a:extLst>
              <a:ext uri="{FF2B5EF4-FFF2-40B4-BE49-F238E27FC236}">
                <a16:creationId xmlns:a16="http://schemas.microsoft.com/office/drawing/2014/main" id="{D84259FA-9678-9D00-4414-DB9F37CDCBBA}"/>
              </a:ext>
            </a:extLst>
          </p:cNvPr>
          <p:cNvSpPr txBox="1"/>
          <p:nvPr/>
        </p:nvSpPr>
        <p:spPr>
          <a:xfrm>
            <a:off x="5226610" y="1489761"/>
            <a:ext cx="1804968" cy="769441"/>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Irajizad et al. </a:t>
            </a:r>
          </a:p>
          <a:p>
            <a:r>
              <a:rPr lang="en-US" sz="1600" dirty="0">
                <a:latin typeface="Arial" panose="020B0604020202020204" pitchFamily="34" charset="0"/>
                <a:cs typeface="Arial" panose="020B0604020202020204" pitchFamily="34" charset="0"/>
              </a:rPr>
              <a:t>JCO, 2023</a:t>
            </a:r>
          </a:p>
          <a:p>
            <a:r>
              <a:rPr lang="en-US" sz="1200" dirty="0">
                <a:latin typeface="Arial" panose="020B0604020202020204" pitchFamily="34" charset="0"/>
                <a:cs typeface="Arial" panose="020B0604020202020204" pitchFamily="34" charset="0"/>
              </a:rPr>
              <a:t>Mortality benefit of 4MP</a:t>
            </a:r>
          </a:p>
        </p:txBody>
      </p:sp>
      <p:sp>
        <p:nvSpPr>
          <p:cNvPr id="11" name="TextBox 10">
            <a:extLst>
              <a:ext uri="{FF2B5EF4-FFF2-40B4-BE49-F238E27FC236}">
                <a16:creationId xmlns:a16="http://schemas.microsoft.com/office/drawing/2014/main" id="{CA6BF03A-8A2E-CF28-9142-C38FFE749F0E}"/>
              </a:ext>
            </a:extLst>
          </p:cNvPr>
          <p:cNvSpPr txBox="1"/>
          <p:nvPr/>
        </p:nvSpPr>
        <p:spPr>
          <a:xfrm>
            <a:off x="9349576" y="1489760"/>
            <a:ext cx="2045380" cy="954107"/>
          </a:xfrm>
          <a:prstGeom prst="rect">
            <a:avLst/>
          </a:prstGeom>
          <a:noFill/>
          <a:ln>
            <a:solidFill>
              <a:schemeClr val="dk1"/>
            </a:solidFill>
          </a:ln>
        </p:spPr>
        <p:txBody>
          <a:bodyPr wrap="square" rtlCol="0">
            <a:spAutoFit/>
          </a:bodyPr>
          <a:lstStyle/>
          <a:p>
            <a:r>
              <a:rPr lang="en-US" sz="1600" dirty="0">
                <a:latin typeface="Arial" panose="020B0604020202020204" pitchFamily="34" charset="0"/>
                <a:cs typeface="Arial" panose="020B0604020202020204" pitchFamily="34" charset="0"/>
              </a:rPr>
              <a:t>Fahrmann et al. </a:t>
            </a:r>
            <a:r>
              <a:rPr lang="en-US" sz="1600" i="1" dirty="0">
                <a:latin typeface="Arial" panose="020B0604020202020204" pitchFamily="34" charset="0"/>
                <a:cs typeface="Arial" panose="020B0604020202020204" pitchFamily="34" charset="0"/>
              </a:rPr>
              <a:t>pending</a:t>
            </a:r>
            <a:endParaRPr lang="en-US" sz="16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Validation of 4MP in the LEAP cohort</a:t>
            </a:r>
          </a:p>
        </p:txBody>
      </p:sp>
      <p:cxnSp>
        <p:nvCxnSpPr>
          <p:cNvPr id="15" name="Straight Connector 14">
            <a:extLst>
              <a:ext uri="{FF2B5EF4-FFF2-40B4-BE49-F238E27FC236}">
                <a16:creationId xmlns:a16="http://schemas.microsoft.com/office/drawing/2014/main" id="{12D0C95A-088E-EF2D-90DA-9B1D7DB57E69}"/>
              </a:ext>
            </a:extLst>
          </p:cNvPr>
          <p:cNvCxnSpPr>
            <a:endCxn id="6" idx="0"/>
          </p:cNvCxnSpPr>
          <p:nvPr/>
        </p:nvCxnSpPr>
        <p:spPr>
          <a:xfrm>
            <a:off x="1575357" y="1203891"/>
            <a:ext cx="0" cy="285870"/>
          </a:xfrm>
          <a:prstGeom prst="line">
            <a:avLst/>
          </a:prstGeom>
          <a:ln w="63500"/>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DA1C42D8-0F45-4B5E-DB1B-74950B87F238}"/>
              </a:ext>
            </a:extLst>
          </p:cNvPr>
          <p:cNvCxnSpPr>
            <a:endCxn id="7" idx="0"/>
          </p:cNvCxnSpPr>
          <p:nvPr/>
        </p:nvCxnSpPr>
        <p:spPr>
          <a:xfrm>
            <a:off x="3892207" y="1203890"/>
            <a:ext cx="0" cy="285870"/>
          </a:xfrm>
          <a:prstGeom prst="line">
            <a:avLst/>
          </a:prstGeom>
          <a:ln w="63500"/>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F836BA3E-F943-8D63-CEBF-12AD22EF714C}"/>
              </a:ext>
            </a:extLst>
          </p:cNvPr>
          <p:cNvCxnSpPr>
            <a:cxnSpLocks/>
            <a:endCxn id="9" idx="0"/>
          </p:cNvCxnSpPr>
          <p:nvPr/>
        </p:nvCxnSpPr>
        <p:spPr>
          <a:xfrm>
            <a:off x="6129094" y="1203891"/>
            <a:ext cx="0" cy="285870"/>
          </a:xfrm>
          <a:prstGeom prst="line">
            <a:avLst/>
          </a:prstGeom>
          <a:ln w="63500"/>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C0562031-5353-CDC8-5F20-DF770656E214}"/>
              </a:ext>
            </a:extLst>
          </p:cNvPr>
          <p:cNvCxnSpPr>
            <a:cxnSpLocks/>
            <a:endCxn id="11" idx="0"/>
          </p:cNvCxnSpPr>
          <p:nvPr/>
        </p:nvCxnSpPr>
        <p:spPr>
          <a:xfrm>
            <a:off x="10372266" y="1203891"/>
            <a:ext cx="0" cy="285869"/>
          </a:xfrm>
          <a:prstGeom prst="line">
            <a:avLst/>
          </a:prstGeom>
          <a:ln w="63500"/>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CD28B795-A163-B648-9EA2-B0F60B00A847}"/>
              </a:ext>
            </a:extLst>
          </p:cNvPr>
          <p:cNvSpPr txBox="1"/>
          <p:nvPr/>
        </p:nvSpPr>
        <p:spPr>
          <a:xfrm>
            <a:off x="4176712" y="715829"/>
            <a:ext cx="3838575"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Journey through time </a:t>
            </a:r>
          </a:p>
        </p:txBody>
      </p:sp>
      <p:pic>
        <p:nvPicPr>
          <p:cNvPr id="1026" name="Picture 2">
            <a:extLst>
              <a:ext uri="{FF2B5EF4-FFF2-40B4-BE49-F238E27FC236}">
                <a16:creationId xmlns:a16="http://schemas.microsoft.com/office/drawing/2014/main" id="{DE7C36E9-2116-E8CC-498C-570A3DEB7C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8939"/>
          <a:stretch>
            <a:fillRect/>
          </a:stretch>
        </p:blipFill>
        <p:spPr bwMode="auto">
          <a:xfrm>
            <a:off x="3730333" y="2545071"/>
            <a:ext cx="4337465" cy="4206403"/>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E42028BC-6DBF-560F-DDF6-866A4526F93D}"/>
              </a:ext>
            </a:extLst>
          </p:cNvPr>
          <p:cNvSpPr/>
          <p:nvPr/>
        </p:nvSpPr>
        <p:spPr>
          <a:xfrm>
            <a:off x="3606800" y="2545071"/>
            <a:ext cx="4460998" cy="4206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6DB89C82-F409-357F-5123-AD0EC5A29C92}"/>
              </a:ext>
            </a:extLst>
          </p:cNvPr>
          <p:cNvPicPr>
            <a:picLocks noChangeAspect="1"/>
          </p:cNvPicPr>
          <p:nvPr/>
        </p:nvPicPr>
        <p:blipFill>
          <a:blip r:embed="rId3"/>
          <a:srcRect t="7532"/>
          <a:stretch>
            <a:fillRect/>
          </a:stretch>
        </p:blipFill>
        <p:spPr>
          <a:xfrm>
            <a:off x="3391915" y="2613443"/>
            <a:ext cx="5408167" cy="4069652"/>
          </a:xfrm>
          <a:prstGeom prst="rect">
            <a:avLst/>
          </a:prstGeom>
        </p:spPr>
      </p:pic>
      <p:sp>
        <p:nvSpPr>
          <p:cNvPr id="37" name="Rectangle 36">
            <a:extLst>
              <a:ext uri="{FF2B5EF4-FFF2-40B4-BE49-F238E27FC236}">
                <a16:creationId xmlns:a16="http://schemas.microsoft.com/office/drawing/2014/main" id="{53FF1751-B4A6-EA48-AED6-E6F0EBE573FA}"/>
              </a:ext>
            </a:extLst>
          </p:cNvPr>
          <p:cNvSpPr/>
          <p:nvPr/>
        </p:nvSpPr>
        <p:spPr>
          <a:xfrm>
            <a:off x="3202340" y="2550353"/>
            <a:ext cx="5787315" cy="41327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132F74D1-94FF-9B89-643C-C17D2FDC5F9A}"/>
              </a:ext>
            </a:extLst>
          </p:cNvPr>
          <p:cNvPicPr>
            <a:picLocks noChangeAspect="1"/>
          </p:cNvPicPr>
          <p:nvPr/>
        </p:nvPicPr>
        <p:blipFill>
          <a:blip r:embed="rId4"/>
          <a:srcRect l="48542" t="9943" r="5279" b="34251"/>
          <a:stretch>
            <a:fillRect/>
          </a:stretch>
        </p:blipFill>
        <p:spPr>
          <a:xfrm>
            <a:off x="3391913" y="2579323"/>
            <a:ext cx="5408167" cy="4069652"/>
          </a:xfrm>
          <a:prstGeom prst="rect">
            <a:avLst/>
          </a:prstGeom>
        </p:spPr>
      </p:pic>
      <p:cxnSp>
        <p:nvCxnSpPr>
          <p:cNvPr id="45" name="Straight Connector 44">
            <a:extLst>
              <a:ext uri="{FF2B5EF4-FFF2-40B4-BE49-F238E27FC236}">
                <a16:creationId xmlns:a16="http://schemas.microsoft.com/office/drawing/2014/main" id="{EAA97895-761B-6986-ECF9-51B74C431F2E}"/>
              </a:ext>
            </a:extLst>
          </p:cNvPr>
          <p:cNvCxnSpPr/>
          <p:nvPr/>
        </p:nvCxnSpPr>
        <p:spPr>
          <a:xfrm>
            <a:off x="8259157" y="1203890"/>
            <a:ext cx="0" cy="285870"/>
          </a:xfrm>
          <a:prstGeom prst="line">
            <a:avLst/>
          </a:prstGeom>
          <a:ln w="63500"/>
        </p:spPr>
        <p:style>
          <a:lnRef idx="2">
            <a:schemeClr val="dk1"/>
          </a:lnRef>
          <a:fillRef idx="0">
            <a:schemeClr val="dk1"/>
          </a:fillRef>
          <a:effectRef idx="1">
            <a:schemeClr val="dk1"/>
          </a:effectRef>
          <a:fontRef idx="minor">
            <a:schemeClr val="tx1"/>
          </a:fontRef>
        </p:style>
      </p:cxnSp>
      <p:sp>
        <p:nvSpPr>
          <p:cNvPr id="46" name="Rectangle 45">
            <a:extLst>
              <a:ext uri="{FF2B5EF4-FFF2-40B4-BE49-F238E27FC236}">
                <a16:creationId xmlns:a16="http://schemas.microsoft.com/office/drawing/2014/main" id="{ECF5B8C3-0ABB-E690-FBBB-A3D0395E4E74}"/>
              </a:ext>
            </a:extLst>
          </p:cNvPr>
          <p:cNvSpPr/>
          <p:nvPr/>
        </p:nvSpPr>
        <p:spPr>
          <a:xfrm>
            <a:off x="3202340" y="2581898"/>
            <a:ext cx="6225376" cy="4132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D6F1D7CB-0A85-6380-4EA2-C4BC213623A2}"/>
              </a:ext>
            </a:extLst>
          </p:cNvPr>
          <p:cNvGrpSpPr/>
          <p:nvPr/>
        </p:nvGrpSpPr>
        <p:grpSpPr>
          <a:xfrm>
            <a:off x="28863" y="2967196"/>
            <a:ext cx="8230294" cy="3511041"/>
            <a:chOff x="8521700" y="5322783"/>
            <a:chExt cx="6666361" cy="2843868"/>
          </a:xfrm>
        </p:grpSpPr>
        <p:pic>
          <p:nvPicPr>
            <p:cNvPr id="48" name="Picture 47">
              <a:extLst>
                <a:ext uri="{FF2B5EF4-FFF2-40B4-BE49-F238E27FC236}">
                  <a16:creationId xmlns:a16="http://schemas.microsoft.com/office/drawing/2014/main" id="{B41E32BC-6846-0664-F129-15205E03A884}"/>
                </a:ext>
              </a:extLst>
            </p:cNvPr>
            <p:cNvPicPr>
              <a:picLocks noChangeAspect="1"/>
            </p:cNvPicPr>
            <p:nvPr/>
          </p:nvPicPr>
          <p:blipFill>
            <a:blip r:embed="rId5"/>
            <a:srcRect b="4045"/>
            <a:stretch>
              <a:fillRect/>
            </a:stretch>
          </p:blipFill>
          <p:spPr>
            <a:xfrm>
              <a:off x="8521700" y="5322783"/>
              <a:ext cx="3773580" cy="2843868"/>
            </a:xfrm>
            <a:prstGeom prst="rect">
              <a:avLst/>
            </a:prstGeom>
          </p:spPr>
        </p:pic>
        <p:pic>
          <p:nvPicPr>
            <p:cNvPr id="49" name="Picture 48">
              <a:extLst>
                <a:ext uri="{FF2B5EF4-FFF2-40B4-BE49-F238E27FC236}">
                  <a16:creationId xmlns:a16="http://schemas.microsoft.com/office/drawing/2014/main" id="{971DC8DB-F360-843A-8C92-5CA01BC39557}"/>
                </a:ext>
              </a:extLst>
            </p:cNvPr>
            <p:cNvPicPr>
              <a:picLocks noChangeAspect="1"/>
            </p:cNvPicPr>
            <p:nvPr/>
          </p:nvPicPr>
          <p:blipFill rotWithShape="1">
            <a:blip r:embed="rId6"/>
            <a:srcRect t="32408"/>
            <a:stretch/>
          </p:blipFill>
          <p:spPr>
            <a:xfrm>
              <a:off x="12203822" y="5365543"/>
              <a:ext cx="2984239" cy="2552092"/>
            </a:xfrm>
            <a:prstGeom prst="rect">
              <a:avLst/>
            </a:prstGeom>
          </p:spPr>
        </p:pic>
      </p:grpSp>
      <p:sp>
        <p:nvSpPr>
          <p:cNvPr id="3" name="TextBox 2">
            <a:extLst>
              <a:ext uri="{FF2B5EF4-FFF2-40B4-BE49-F238E27FC236}">
                <a16:creationId xmlns:a16="http://schemas.microsoft.com/office/drawing/2014/main" id="{EA3D16B9-66A8-A4E0-466F-FF710ED6522C}"/>
              </a:ext>
            </a:extLst>
          </p:cNvPr>
          <p:cNvSpPr txBox="1"/>
          <p:nvPr/>
        </p:nvSpPr>
        <p:spPr>
          <a:xfrm>
            <a:off x="8282682" y="2768580"/>
            <a:ext cx="3684344" cy="3862596"/>
          </a:xfrm>
          <a:prstGeom prst="rect">
            <a:avLst/>
          </a:prstGeom>
          <a:noFill/>
          <a:ln>
            <a:solidFill>
              <a:schemeClr val="accent1">
                <a:shade val="15000"/>
              </a:schemeClr>
            </a:solidFill>
          </a:ln>
        </p:spPr>
        <p:txBody>
          <a:bodyPr wrap="square" rtlCol="0">
            <a:spAutoFit/>
          </a:bodyPr>
          <a:lstStyle/>
          <a:p>
            <a:pPr algn="just"/>
            <a:r>
              <a:rPr lang="en-US" sz="2000" b="1" dirty="0"/>
              <a:t>Take-away: </a:t>
            </a:r>
            <a:r>
              <a:rPr lang="en-US" sz="2000" dirty="0"/>
              <a:t>The PEB algorithm identified </a:t>
            </a:r>
            <a:r>
              <a:rPr lang="en-US" sz="2400" b="1" dirty="0">
                <a:solidFill>
                  <a:srgbClr val="0000FF"/>
                </a:solidFill>
              </a:rPr>
              <a:t>17</a:t>
            </a:r>
            <a:r>
              <a:rPr lang="en-US" sz="2400" dirty="0">
                <a:solidFill>
                  <a:srgbClr val="0000FF"/>
                </a:solidFill>
              </a:rPr>
              <a:t> </a:t>
            </a:r>
            <a:r>
              <a:rPr lang="en-US" sz="2000" dirty="0"/>
              <a:t>of the </a:t>
            </a:r>
            <a:r>
              <a:rPr lang="en-US" sz="2000" b="1" dirty="0"/>
              <a:t>35 </a:t>
            </a:r>
            <a:r>
              <a:rPr lang="en-US" sz="2000" dirty="0"/>
              <a:t>cases that remained ST negative, at an average of </a:t>
            </a:r>
            <a:r>
              <a:rPr lang="en-US" sz="2400" b="1" dirty="0">
                <a:solidFill>
                  <a:srgbClr val="0000FF"/>
                </a:solidFill>
              </a:rPr>
              <a:t>1.26</a:t>
            </a:r>
            <a:r>
              <a:rPr lang="en-US" sz="2000" dirty="0"/>
              <a:t> </a:t>
            </a:r>
            <a:r>
              <a:rPr lang="en-US" sz="2000" b="1" dirty="0">
                <a:solidFill>
                  <a:srgbClr val="0000FF"/>
                </a:solidFill>
              </a:rPr>
              <a:t>years</a:t>
            </a:r>
            <a:r>
              <a:rPr lang="en-US" sz="2000" dirty="0"/>
              <a:t> before diagnosis. </a:t>
            </a:r>
          </a:p>
          <a:p>
            <a:pPr algn="just"/>
            <a:endParaRPr lang="en-US" sz="900" dirty="0"/>
          </a:p>
          <a:p>
            <a:pPr algn="just"/>
            <a:r>
              <a:rPr lang="en-US" sz="2000" dirty="0"/>
              <a:t>Ten case individuals who were positive based on ST at an average of </a:t>
            </a:r>
            <a:r>
              <a:rPr lang="en-US" sz="2400" b="1" dirty="0">
                <a:solidFill>
                  <a:srgbClr val="0000FF"/>
                </a:solidFill>
              </a:rPr>
              <a:t>1.03</a:t>
            </a:r>
            <a:r>
              <a:rPr lang="en-US" sz="2000" dirty="0"/>
              <a:t> </a:t>
            </a:r>
            <a:r>
              <a:rPr lang="en-US" sz="2000" b="1" dirty="0">
                <a:solidFill>
                  <a:srgbClr val="0000FF"/>
                </a:solidFill>
              </a:rPr>
              <a:t>years</a:t>
            </a:r>
            <a:r>
              <a:rPr lang="en-US" sz="2000" dirty="0"/>
              <a:t> prior to diagnosis were identified earlier by PEB, at an average of </a:t>
            </a:r>
            <a:r>
              <a:rPr lang="en-US" sz="2400" b="1" dirty="0">
                <a:solidFill>
                  <a:srgbClr val="0000FF"/>
                </a:solidFill>
              </a:rPr>
              <a:t>2.70 </a:t>
            </a:r>
            <a:r>
              <a:rPr lang="en-US" sz="2000" b="1" dirty="0">
                <a:solidFill>
                  <a:srgbClr val="0000FF"/>
                </a:solidFill>
              </a:rPr>
              <a:t>years</a:t>
            </a:r>
            <a:r>
              <a:rPr lang="en-US" sz="2000" dirty="0"/>
              <a:t>.</a:t>
            </a:r>
          </a:p>
        </p:txBody>
      </p:sp>
    </p:spTree>
    <p:extLst>
      <p:ext uri="{BB962C8B-B14F-4D97-AF65-F5344CB8AC3E}">
        <p14:creationId xmlns:p14="http://schemas.microsoft.com/office/powerpoint/2010/main" val="202159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C3C3A6-DB03-7A81-B58B-5D3993B71615}"/>
              </a:ext>
            </a:extLst>
          </p:cNvPr>
          <p:cNvSpPr>
            <a:spLocks noGrp="1"/>
          </p:cNvSpPr>
          <p:nvPr>
            <p:ph type="title"/>
          </p:nvPr>
        </p:nvSpPr>
        <p:spPr>
          <a:xfrm>
            <a:off x="838200" y="18255"/>
            <a:ext cx="10515600" cy="1325563"/>
          </a:xfrm>
        </p:spPr>
        <p:txBody>
          <a:bodyPr/>
          <a:lstStyle/>
          <a:p>
            <a:pPr algn="ctr"/>
            <a:r>
              <a:rPr lang="en-US" b="1" dirty="0">
                <a:latin typeface="Arial" panose="020B0604020202020204" pitchFamily="34" charset="0"/>
                <a:cs typeface="Arial" panose="020B0604020202020204" pitchFamily="34" charset="0"/>
              </a:rPr>
              <a:t>Disclosures</a:t>
            </a:r>
          </a:p>
        </p:txBody>
      </p:sp>
      <p:sp>
        <p:nvSpPr>
          <p:cNvPr id="6" name="Content Placeholder 5">
            <a:extLst>
              <a:ext uri="{FF2B5EF4-FFF2-40B4-BE49-F238E27FC236}">
                <a16:creationId xmlns:a16="http://schemas.microsoft.com/office/drawing/2014/main" id="{2B8865F0-1AF3-3C64-3303-681B8A4A85FC}"/>
              </a:ext>
            </a:extLst>
          </p:cNvPr>
          <p:cNvSpPr>
            <a:spLocks noGrp="1"/>
          </p:cNvSpPr>
          <p:nvPr>
            <p:ph idx="1"/>
          </p:nvPr>
        </p:nvSpPr>
        <p:spPr>
          <a:xfrm>
            <a:off x="228600" y="1674415"/>
            <a:ext cx="11709400" cy="4351338"/>
          </a:xfrm>
        </p:spPr>
        <p:txBody>
          <a:bodyPr>
            <a:normAutofit/>
          </a:bodyPr>
          <a:lstStyle/>
          <a:p>
            <a:r>
              <a:rPr lang="en-US" sz="3200" b="0" dirty="0">
                <a:latin typeface="Arial" panose="020B0604020202020204" pitchFamily="34" charset="0"/>
                <a:cs typeface="Arial" panose="020B0604020202020204" pitchFamily="34" charset="0"/>
              </a:rPr>
              <a:t>IP on a 4-protein biomarker panel and multi-cancer risk stratification test (</a:t>
            </a:r>
            <a:r>
              <a:rPr lang="en-US" sz="3200" b="0" dirty="0" err="1">
                <a:latin typeface="Arial" panose="020B0604020202020204" pitchFamily="34" charset="0"/>
                <a:cs typeface="Arial" panose="020B0604020202020204" pitchFamily="34" charset="0"/>
              </a:rPr>
              <a:t>MCaST</a:t>
            </a:r>
            <a:r>
              <a:rPr lang="en-US" sz="3200" b="0" dirty="0">
                <a:latin typeface="Arial" panose="020B0604020202020204" pitchFamily="34" charset="0"/>
                <a:cs typeface="Arial" panose="020B0604020202020204" pitchFamily="34" charset="0"/>
              </a:rPr>
              <a:t>)</a:t>
            </a:r>
          </a:p>
          <a:p>
            <a:endParaRPr lang="en-US" sz="3200" b="0" dirty="0">
              <a:latin typeface="Arial" panose="020B0604020202020204" pitchFamily="34" charset="0"/>
              <a:cs typeface="Arial" panose="020B0604020202020204" pitchFamily="34" charset="0"/>
            </a:endParaRPr>
          </a:p>
          <a:p>
            <a:r>
              <a:rPr lang="en-US" sz="3200" b="0" dirty="0">
                <a:latin typeface="Arial" panose="020B0604020202020204" pitchFamily="34" charset="0"/>
                <a:cs typeface="Arial" panose="020B0604020202020204" pitchFamily="34" charset="0"/>
              </a:rPr>
              <a:t>Recent new agreement with Quest Diagnostics (research support for developing cancer early detection blood tests)</a:t>
            </a:r>
          </a:p>
          <a:p>
            <a:endParaRPr lang="en-US" sz="3200" b="0"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48F4D3B7-1264-577E-D625-53F7EAC648CC}"/>
              </a:ext>
            </a:extLst>
          </p:cNvPr>
          <p:cNvSpPr>
            <a:spLocks noGrp="1"/>
          </p:cNvSpPr>
          <p:nvPr>
            <p:ph type="sldNum" sz="quarter" idx="12"/>
          </p:nvPr>
        </p:nvSpPr>
        <p:spPr/>
        <p:txBody>
          <a:bodyPr/>
          <a:lstStyle/>
          <a:p>
            <a:fld id="{425F4DD7-F157-45BC-BAFF-BC6A887892A6}" type="slidenum">
              <a:rPr lang="en-US" smtClean="0">
                <a:latin typeface="Arial" panose="020B0604020202020204" pitchFamily="34" charset="0"/>
                <a:cs typeface="Arial" panose="020B0604020202020204" pitchFamily="34" charset="0"/>
              </a:rPr>
              <a:t>2</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0541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5B0508-B5E1-C1AA-D944-814C48F6C179}"/>
              </a:ext>
            </a:extLst>
          </p:cNvPr>
          <p:cNvSpPr>
            <a:spLocks noGrp="1"/>
          </p:cNvSpPr>
          <p:nvPr>
            <p:ph idx="1"/>
          </p:nvPr>
        </p:nvSpPr>
        <p:spPr>
          <a:xfrm>
            <a:off x="330200" y="1394615"/>
            <a:ext cx="11607800" cy="4525963"/>
          </a:xfrm>
        </p:spPr>
        <p:txBody>
          <a:bodyPr/>
          <a:lstStyle/>
          <a:p>
            <a:r>
              <a:rPr lang="en-US" sz="3200" dirty="0">
                <a:latin typeface="Arial" panose="020B0604020202020204" pitchFamily="34" charset="0"/>
                <a:cs typeface="Arial" panose="020B0604020202020204" pitchFamily="34" charset="0"/>
              </a:rPr>
              <a:t>Biomarker Tests that identify individuals at risk of </a:t>
            </a:r>
            <a:r>
              <a:rPr lang="en-US" sz="3200" b="1" dirty="0">
                <a:latin typeface="Arial" panose="020B0604020202020204" pitchFamily="34" charset="0"/>
                <a:cs typeface="Arial" panose="020B0604020202020204" pitchFamily="34" charset="0"/>
              </a:rPr>
              <a:t>developing</a:t>
            </a:r>
            <a:r>
              <a:rPr lang="en-US" sz="3200" dirty="0">
                <a:latin typeface="Arial" panose="020B0604020202020204" pitchFamily="34" charset="0"/>
                <a:cs typeface="Arial" panose="020B0604020202020204" pitchFamily="34" charset="0"/>
              </a:rPr>
              <a:t> PDAC (Enrichment)</a:t>
            </a:r>
          </a:p>
          <a:p>
            <a:pPr marL="0" indent="0">
              <a:buNone/>
            </a:pPr>
            <a:endParaRPr lang="en-US" sz="16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Biomarker Tests that identify individuals at </a:t>
            </a:r>
            <a:r>
              <a:rPr lang="en-US" sz="3200" b="1" dirty="0">
                <a:latin typeface="Arial" panose="020B0604020202020204" pitchFamily="34" charset="0"/>
                <a:cs typeface="Arial" panose="020B0604020202020204" pitchFamily="34" charset="0"/>
              </a:rPr>
              <a:t>high risk </a:t>
            </a:r>
            <a:r>
              <a:rPr lang="en-US" sz="3200" dirty="0">
                <a:latin typeface="Arial" panose="020B0604020202020204" pitchFamily="34" charset="0"/>
                <a:cs typeface="Arial" panose="020B0604020202020204" pitchFamily="34" charset="0"/>
              </a:rPr>
              <a:t>of </a:t>
            </a:r>
            <a:r>
              <a:rPr lang="en-US" sz="3200" b="1" dirty="0">
                <a:latin typeface="Arial" panose="020B0604020202020204" pitchFamily="34" charset="0"/>
                <a:cs typeface="Arial" panose="020B0604020202020204" pitchFamily="34" charset="0"/>
              </a:rPr>
              <a:t>harboring</a:t>
            </a:r>
            <a:r>
              <a:rPr lang="en-US" sz="3200" dirty="0">
                <a:latin typeface="Arial" panose="020B0604020202020204" pitchFamily="34" charset="0"/>
                <a:cs typeface="Arial" panose="020B0604020202020204" pitchFamily="34" charset="0"/>
              </a:rPr>
              <a:t> PDAC (Surveillance/Screening)</a:t>
            </a:r>
          </a:p>
        </p:txBody>
      </p:sp>
      <p:sp>
        <p:nvSpPr>
          <p:cNvPr id="3" name="Title 2">
            <a:extLst>
              <a:ext uri="{FF2B5EF4-FFF2-40B4-BE49-F238E27FC236}">
                <a16:creationId xmlns:a16="http://schemas.microsoft.com/office/drawing/2014/main" id="{056EEF7F-F96F-9F29-19F8-338288EFCB9E}"/>
              </a:ext>
            </a:extLst>
          </p:cNvPr>
          <p:cNvSpPr>
            <a:spLocks noGrp="1"/>
          </p:cNvSpPr>
          <p:nvPr>
            <p:ph type="title"/>
          </p:nvPr>
        </p:nvSpPr>
        <p:spPr>
          <a:xfrm>
            <a:off x="330200" y="69052"/>
            <a:ext cx="11607800" cy="1325563"/>
          </a:xfrm>
        </p:spPr>
        <p:txBody>
          <a:bodyPr/>
          <a:lstStyle/>
          <a:p>
            <a:pPr algn="ctr"/>
            <a:r>
              <a:rPr lang="en-US" b="1" dirty="0">
                <a:latin typeface="Arial" panose="020B0604020202020204" pitchFamily="34" charset="0"/>
                <a:cs typeface="Arial" panose="020B0604020202020204" pitchFamily="34" charset="0"/>
              </a:rPr>
              <a:t>Two-Tier Strategy for earlier detection of PDAC</a:t>
            </a:r>
          </a:p>
        </p:txBody>
      </p:sp>
      <p:pic>
        <p:nvPicPr>
          <p:cNvPr id="1026" name="Picture 2" descr="Figure 1.">
            <a:extLst>
              <a:ext uri="{FF2B5EF4-FFF2-40B4-BE49-F238E27FC236}">
                <a16:creationId xmlns:a16="http://schemas.microsoft.com/office/drawing/2014/main" id="{42F7AB53-6B6C-8AB4-B2CB-7E4A1C0BDD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 y="3841365"/>
            <a:ext cx="10325099" cy="24414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C30965C-1B11-EB33-2580-CD9AC216F567}"/>
              </a:ext>
            </a:extLst>
          </p:cNvPr>
          <p:cNvSpPr txBox="1"/>
          <p:nvPr/>
        </p:nvSpPr>
        <p:spPr>
          <a:xfrm>
            <a:off x="2786743" y="6518062"/>
            <a:ext cx="6992736" cy="307777"/>
          </a:xfrm>
          <a:prstGeom prst="rect">
            <a:avLst/>
          </a:prstGeom>
          <a:noFill/>
        </p:spPr>
        <p:txBody>
          <a:bodyPr wrap="square" rtlCol="0">
            <a:spAutoFit/>
          </a:bodyPr>
          <a:lstStyle/>
          <a:p>
            <a:pPr algn="ctr"/>
            <a:r>
              <a:rPr lang="en-US" sz="1400" i="1" dirty="0">
                <a:latin typeface="Arial" panose="020B0604020202020204" pitchFamily="34" charset="0"/>
                <a:cs typeface="Arial" panose="020B0604020202020204" pitchFamily="34" charset="0"/>
              </a:rPr>
              <a:t>Reference: Ricardo A León-Letelier, J Cancer Immunol. (2025)</a:t>
            </a:r>
          </a:p>
        </p:txBody>
      </p:sp>
    </p:spTree>
    <p:extLst>
      <p:ext uri="{BB962C8B-B14F-4D97-AF65-F5344CB8AC3E}">
        <p14:creationId xmlns:p14="http://schemas.microsoft.com/office/powerpoint/2010/main" val="3743825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584A7F72-4DF6-0657-453B-A8499F3DE3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779154"/>
            <a:ext cx="5803900" cy="58039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igure 2">
            <a:extLst>
              <a:ext uri="{FF2B5EF4-FFF2-40B4-BE49-F238E27FC236}">
                <a16:creationId xmlns:a16="http://schemas.microsoft.com/office/drawing/2014/main" id="{4ED4E062-3788-0C9F-AB95-6CB392D7CF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2509"/>
          <a:stretch>
            <a:fillRect/>
          </a:stretch>
        </p:blipFill>
        <p:spPr bwMode="auto">
          <a:xfrm>
            <a:off x="6467809" y="1051596"/>
            <a:ext cx="5225382" cy="50577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469D5B4-ED71-9D7F-BFCE-C27D20641E8E}"/>
              </a:ext>
            </a:extLst>
          </p:cNvPr>
          <p:cNvSpPr txBox="1"/>
          <p:nvPr/>
        </p:nvSpPr>
        <p:spPr>
          <a:xfrm>
            <a:off x="146050" y="88900"/>
            <a:ext cx="11918950" cy="690254"/>
          </a:xfrm>
          <a:prstGeom prst="rect">
            <a:avLst/>
          </a:prstGeom>
          <a:noFill/>
        </p:spPr>
        <p:txBody>
          <a:bodyPr wrap="square">
            <a:spAutoFit/>
          </a:bodyPr>
          <a:lstStyle/>
          <a:p>
            <a:pPr algn="ctr">
              <a:lnSpc>
                <a:spcPts val="2250"/>
              </a:lnSpc>
              <a:buNone/>
            </a:pPr>
            <a:r>
              <a:rPr lang="en-US" sz="2800" b="1" i="0" dirty="0">
                <a:solidFill>
                  <a:srgbClr val="1B1B1B"/>
                </a:solidFill>
                <a:effectLst/>
                <a:latin typeface="Arial" panose="020B0604020202020204" pitchFamily="34" charset="0"/>
                <a:cs typeface="Arial" panose="020B0604020202020204" pitchFamily="34" charset="0"/>
              </a:rPr>
              <a:t>A blood-based metabolomic signature predictive of risk for pancreatic cancer</a:t>
            </a:r>
          </a:p>
        </p:txBody>
      </p:sp>
      <p:sp>
        <p:nvSpPr>
          <p:cNvPr id="6" name="TextBox 5">
            <a:extLst>
              <a:ext uri="{FF2B5EF4-FFF2-40B4-BE49-F238E27FC236}">
                <a16:creationId xmlns:a16="http://schemas.microsoft.com/office/drawing/2014/main" id="{59E96CEA-2D2B-618C-BC60-936DCB096826}"/>
              </a:ext>
            </a:extLst>
          </p:cNvPr>
          <p:cNvSpPr txBox="1"/>
          <p:nvPr/>
        </p:nvSpPr>
        <p:spPr>
          <a:xfrm>
            <a:off x="4298950" y="6381814"/>
            <a:ext cx="7766050" cy="366126"/>
          </a:xfrm>
          <a:prstGeom prst="rect">
            <a:avLst/>
          </a:prstGeom>
          <a:noFill/>
        </p:spPr>
        <p:txBody>
          <a:bodyPr wrap="square">
            <a:spAutoFit/>
          </a:bodyPr>
          <a:lstStyle/>
          <a:p>
            <a:pPr algn="r">
              <a:lnSpc>
                <a:spcPts val="2250"/>
              </a:lnSpc>
              <a:buNone/>
            </a:pPr>
            <a:r>
              <a:rPr lang="en-US" sz="1600" b="1" dirty="0">
                <a:solidFill>
                  <a:srgbClr val="1B1B1B"/>
                </a:solidFill>
                <a:latin typeface="Arial" panose="020B0604020202020204" pitchFamily="34" charset="0"/>
                <a:cs typeface="Arial" panose="020B0604020202020204" pitchFamily="34" charset="0"/>
              </a:rPr>
              <a:t>Fahrmann et al. Cell Reports Medicine (2024)</a:t>
            </a:r>
            <a:endParaRPr lang="en-US" sz="1600" b="1" i="0" dirty="0">
              <a:solidFill>
                <a:srgbClr val="1B1B1B"/>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6097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7F273AA-2063-422C-9B36-E00B611F42F8}"/>
              </a:ext>
            </a:extLst>
          </p:cNvPr>
          <p:cNvGraphicFramePr>
            <a:graphicFrameLocks noGrp="1"/>
          </p:cNvGraphicFramePr>
          <p:nvPr>
            <p:extLst>
              <p:ext uri="{D42A27DB-BD31-4B8C-83A1-F6EECF244321}">
                <p14:modId xmlns:p14="http://schemas.microsoft.com/office/powerpoint/2010/main" val="1173406963"/>
              </p:ext>
            </p:extLst>
          </p:nvPr>
        </p:nvGraphicFramePr>
        <p:xfrm>
          <a:off x="6069013" y="1477927"/>
          <a:ext cx="5276253" cy="4090417"/>
        </p:xfrm>
        <a:graphic>
          <a:graphicData uri="http://schemas.openxmlformats.org/drawingml/2006/table">
            <a:tbl>
              <a:tblPr firstRow="1" firstCol="1" bandRow="1">
                <a:tableStyleId>{5940675A-B579-460E-94D1-54222C63F5DA}</a:tableStyleId>
              </a:tblPr>
              <a:tblGrid>
                <a:gridCol w="1389957">
                  <a:extLst>
                    <a:ext uri="{9D8B030D-6E8A-4147-A177-3AD203B41FA5}">
                      <a16:colId xmlns:a16="http://schemas.microsoft.com/office/drawing/2014/main" val="4112410360"/>
                    </a:ext>
                  </a:extLst>
                </a:gridCol>
                <a:gridCol w="1699519">
                  <a:extLst>
                    <a:ext uri="{9D8B030D-6E8A-4147-A177-3AD203B41FA5}">
                      <a16:colId xmlns:a16="http://schemas.microsoft.com/office/drawing/2014/main" val="904195977"/>
                    </a:ext>
                  </a:extLst>
                </a:gridCol>
                <a:gridCol w="2186777">
                  <a:extLst>
                    <a:ext uri="{9D8B030D-6E8A-4147-A177-3AD203B41FA5}">
                      <a16:colId xmlns:a16="http://schemas.microsoft.com/office/drawing/2014/main" val="97006520"/>
                    </a:ext>
                  </a:extLst>
                </a:gridCol>
              </a:tblGrid>
              <a:tr h="511349">
                <a:tc>
                  <a:txBody>
                    <a:bodyPr/>
                    <a:lstStyle/>
                    <a:p>
                      <a:endParaRPr lang="en-US" sz="1700" b="1" dirty="0">
                        <a:effectLst/>
                        <a:latin typeface="Arial" panose="020B0604020202020204" pitchFamily="34" charset="0"/>
                        <a:cs typeface="Arial" panose="020B0604020202020204" pitchFamily="34" charset="0"/>
                      </a:endParaRPr>
                    </a:p>
                  </a:txBody>
                  <a:tcPr marL="73548" marR="73548" marT="0" marB="0"/>
                </a:tc>
                <a:tc gridSpan="2">
                  <a:txBody>
                    <a:bodyPr/>
                    <a:lstStyle/>
                    <a:p>
                      <a:pPr algn="ctr"/>
                      <a:r>
                        <a:rPr lang="en-US" sz="1700" b="1" dirty="0">
                          <a:latin typeface="Arial" panose="020B0604020202020204" pitchFamily="34" charset="0"/>
                          <a:cs typeface="Arial" panose="020B0604020202020204" pitchFamily="34" charset="0"/>
                        </a:rPr>
                        <a:t>5-year absolute risk</a:t>
                      </a:r>
                    </a:p>
                  </a:txBody>
                  <a:tcPr marL="98064" marR="98064" marT="49031" marB="49031"/>
                </a:tc>
                <a:tc hMerge="1">
                  <a:txBody>
                    <a:bodyPr/>
                    <a:lstStyle/>
                    <a:p>
                      <a:pPr algn="ctr"/>
                      <a:endParaRPr lang="en-US" sz="1500" b="1" dirty="0">
                        <a:latin typeface="Arial" panose="020B0604020202020204" pitchFamily="34" charset="0"/>
                        <a:cs typeface="Arial" panose="020B0604020202020204" pitchFamily="34" charset="0"/>
                      </a:endParaRPr>
                    </a:p>
                  </a:txBody>
                  <a:tcPr marL="84423" marR="84423" marT="42211" marB="42211"/>
                </a:tc>
                <a:extLst>
                  <a:ext uri="{0D108BD9-81ED-4DB2-BD59-A6C34878D82A}">
                    <a16:rowId xmlns:a16="http://schemas.microsoft.com/office/drawing/2014/main" val="1081877345"/>
                  </a:ext>
                </a:extLst>
              </a:tr>
              <a:tr h="796611">
                <a:tc>
                  <a:txBody>
                    <a:bodyPr/>
                    <a:lstStyle/>
                    <a:p>
                      <a:pPr marL="0" marR="0" algn="ctr">
                        <a:spcBef>
                          <a:spcPts val="0"/>
                        </a:spcBef>
                        <a:spcAft>
                          <a:spcPts val="0"/>
                        </a:spcAft>
                      </a:pPr>
                      <a:r>
                        <a:rPr lang="en-US" sz="1700" b="1" dirty="0">
                          <a:effectLst/>
                          <a:latin typeface="Arial" panose="020B0604020202020204" pitchFamily="34" charset="0"/>
                          <a:cs typeface="Arial" panose="020B0604020202020204" pitchFamily="34" charset="0"/>
                        </a:rPr>
                        <a:t>Percentiles</a:t>
                      </a:r>
                      <a:endParaRPr lang="en-US" sz="1700" b="1"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a:spcBef>
                          <a:spcPts val="0"/>
                        </a:spcBef>
                        <a:spcAft>
                          <a:spcPts val="0"/>
                        </a:spcAft>
                      </a:pPr>
                      <a:r>
                        <a:rPr lang="en-US" sz="1700" b="1" dirty="0">
                          <a:effectLst/>
                          <a:latin typeface="Arial" panose="020B0604020202020204" pitchFamily="34" charset="0"/>
                          <a:cs typeface="Arial" panose="020B0604020202020204" pitchFamily="34" charset="0"/>
                        </a:rPr>
                        <a:t>Combined Metabolite Panel</a:t>
                      </a:r>
                      <a:endParaRPr lang="en-US" sz="1700" b="1"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a:spcBef>
                          <a:spcPts val="0"/>
                        </a:spcBef>
                        <a:spcAft>
                          <a:spcPts val="0"/>
                        </a:spcAft>
                      </a:pPr>
                      <a:r>
                        <a:rPr lang="en-US" sz="1700" b="1" dirty="0">
                          <a:effectLst/>
                          <a:latin typeface="Arial" panose="020B0604020202020204" pitchFamily="34" charset="0"/>
                          <a:cs typeface="Arial" panose="020B0604020202020204" pitchFamily="34" charset="0"/>
                        </a:rPr>
                        <a:t>Combined Metabolite Panel + CA19-9</a:t>
                      </a:r>
                      <a:endParaRPr lang="en-US" sz="1700" b="1"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840519678"/>
                  </a:ext>
                </a:extLst>
              </a:tr>
              <a:tr h="393976">
                <a:tc>
                  <a:txBody>
                    <a:bodyPr/>
                    <a:lstStyle/>
                    <a:p>
                      <a:pPr marL="0" marR="0" algn="ctr">
                        <a:spcBef>
                          <a:spcPts val="0"/>
                        </a:spcBef>
                        <a:spcAft>
                          <a:spcPts val="0"/>
                        </a:spcAft>
                      </a:pPr>
                      <a:r>
                        <a:rPr lang="en-US" sz="1700" b="1">
                          <a:effectLst/>
                          <a:latin typeface="Arial" panose="020B0604020202020204" pitchFamily="34" charset="0"/>
                          <a:cs typeface="Arial" panose="020B0604020202020204" pitchFamily="34" charset="0"/>
                        </a:rPr>
                        <a:t>20.0%</a:t>
                      </a:r>
                      <a:endParaRPr lang="en-US" sz="1700" b="1">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defTabSz="457200" rtl="0" eaLnBrk="1" latinLnBrk="0" hangingPunct="1">
                        <a:spcBef>
                          <a:spcPts val="0"/>
                        </a:spcBef>
                        <a:spcAft>
                          <a:spcPts val="0"/>
                        </a:spcAft>
                      </a:pPr>
                      <a:r>
                        <a:rPr lang="en-US" sz="1700" b="0" kern="1200" dirty="0">
                          <a:solidFill>
                            <a:schemeClr val="tx1"/>
                          </a:solidFill>
                          <a:effectLst/>
                          <a:latin typeface="Arial" panose="020B0604020202020204" pitchFamily="34" charset="0"/>
                          <a:ea typeface="+mn-ea"/>
                          <a:cs typeface="Arial" panose="020B0604020202020204" pitchFamily="34" charset="0"/>
                        </a:rPr>
                        <a:t>0.26</a:t>
                      </a:r>
                    </a:p>
                  </a:txBody>
                  <a:tcPr marL="79661" marR="79661" marT="0" marB="0" anchor="ctr"/>
                </a:tc>
                <a:tc>
                  <a:txBody>
                    <a:bodyPr/>
                    <a:lstStyle/>
                    <a:p>
                      <a:pPr marL="0" marR="0" algn="ctr">
                        <a:spcBef>
                          <a:spcPts val="0"/>
                        </a:spcBef>
                        <a:spcAft>
                          <a:spcPts val="0"/>
                        </a:spcAft>
                      </a:pPr>
                      <a:r>
                        <a:rPr lang="en-US" sz="1700" b="0" dirty="0">
                          <a:effectLst/>
                          <a:latin typeface="Arial" panose="020B0604020202020204" pitchFamily="34" charset="0"/>
                          <a:cs typeface="Arial" panose="020B0604020202020204" pitchFamily="34" charset="0"/>
                        </a:rPr>
                        <a:t>0.23</a:t>
                      </a:r>
                      <a:endParaRPr lang="en-US" sz="1700" b="0"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1228708831"/>
                  </a:ext>
                </a:extLst>
              </a:tr>
              <a:tr h="393976">
                <a:tc>
                  <a:txBody>
                    <a:bodyPr/>
                    <a:lstStyle/>
                    <a:p>
                      <a:pPr marL="0" marR="0" algn="ctr">
                        <a:spcBef>
                          <a:spcPts val="0"/>
                        </a:spcBef>
                        <a:spcAft>
                          <a:spcPts val="0"/>
                        </a:spcAft>
                      </a:pPr>
                      <a:r>
                        <a:rPr lang="en-US" sz="1700" b="1">
                          <a:effectLst/>
                          <a:latin typeface="Arial" panose="020B0604020202020204" pitchFamily="34" charset="0"/>
                          <a:cs typeface="Arial" panose="020B0604020202020204" pitchFamily="34" charset="0"/>
                        </a:rPr>
                        <a:t>40.0%</a:t>
                      </a:r>
                      <a:endParaRPr lang="en-US" sz="1700" b="1">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defTabSz="457200" rtl="0" eaLnBrk="1" latinLnBrk="0" hangingPunct="1">
                        <a:spcBef>
                          <a:spcPts val="0"/>
                        </a:spcBef>
                        <a:spcAft>
                          <a:spcPts val="0"/>
                        </a:spcAft>
                      </a:pPr>
                      <a:r>
                        <a:rPr lang="en-US" sz="1700" b="0" kern="1200" dirty="0">
                          <a:solidFill>
                            <a:schemeClr val="tx1"/>
                          </a:solidFill>
                          <a:effectLst/>
                          <a:latin typeface="Arial" panose="020B0604020202020204" pitchFamily="34" charset="0"/>
                          <a:ea typeface="+mn-ea"/>
                          <a:cs typeface="Arial" panose="020B0604020202020204" pitchFamily="34" charset="0"/>
                        </a:rPr>
                        <a:t>0.43</a:t>
                      </a:r>
                    </a:p>
                  </a:txBody>
                  <a:tcPr marL="79661" marR="79661" marT="0" marB="0" anchor="ctr"/>
                </a:tc>
                <a:tc>
                  <a:txBody>
                    <a:bodyPr/>
                    <a:lstStyle/>
                    <a:p>
                      <a:pPr marL="0" marR="0" algn="ctr">
                        <a:spcBef>
                          <a:spcPts val="0"/>
                        </a:spcBef>
                        <a:spcAft>
                          <a:spcPts val="0"/>
                        </a:spcAft>
                      </a:pPr>
                      <a:r>
                        <a:rPr lang="en-US" sz="1700" b="0" dirty="0">
                          <a:effectLst/>
                          <a:latin typeface="Arial" panose="020B0604020202020204" pitchFamily="34" charset="0"/>
                          <a:cs typeface="Arial" panose="020B0604020202020204" pitchFamily="34" charset="0"/>
                        </a:rPr>
                        <a:t>0.35</a:t>
                      </a:r>
                      <a:endParaRPr lang="en-US" sz="1700" b="0"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1088866741"/>
                  </a:ext>
                </a:extLst>
              </a:tr>
              <a:tr h="393976">
                <a:tc>
                  <a:txBody>
                    <a:bodyPr/>
                    <a:lstStyle/>
                    <a:p>
                      <a:pPr marL="0" marR="0" algn="ctr">
                        <a:spcBef>
                          <a:spcPts val="0"/>
                        </a:spcBef>
                        <a:spcAft>
                          <a:spcPts val="0"/>
                        </a:spcAft>
                      </a:pPr>
                      <a:r>
                        <a:rPr lang="en-US" sz="1700" b="1">
                          <a:effectLst/>
                          <a:latin typeface="Arial" panose="020B0604020202020204" pitchFamily="34" charset="0"/>
                          <a:cs typeface="Arial" panose="020B0604020202020204" pitchFamily="34" charset="0"/>
                        </a:rPr>
                        <a:t>60.0%</a:t>
                      </a:r>
                      <a:endParaRPr lang="en-US" sz="1700" b="1">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defTabSz="457200" rtl="0" eaLnBrk="1" latinLnBrk="0" hangingPunct="1">
                        <a:spcBef>
                          <a:spcPts val="0"/>
                        </a:spcBef>
                        <a:spcAft>
                          <a:spcPts val="0"/>
                        </a:spcAft>
                      </a:pPr>
                      <a:r>
                        <a:rPr lang="en-US" sz="1700" b="0" kern="1200" dirty="0">
                          <a:solidFill>
                            <a:schemeClr val="tx1"/>
                          </a:solidFill>
                          <a:effectLst/>
                          <a:latin typeface="Arial" panose="020B0604020202020204" pitchFamily="34" charset="0"/>
                          <a:ea typeface="+mn-ea"/>
                          <a:cs typeface="Arial" panose="020B0604020202020204" pitchFamily="34" charset="0"/>
                        </a:rPr>
                        <a:t>0.65</a:t>
                      </a:r>
                    </a:p>
                  </a:txBody>
                  <a:tcPr marL="79661" marR="79661" marT="0" marB="0" anchor="ctr"/>
                </a:tc>
                <a:tc>
                  <a:txBody>
                    <a:bodyPr/>
                    <a:lstStyle/>
                    <a:p>
                      <a:pPr marL="0" marR="0" algn="ctr">
                        <a:spcBef>
                          <a:spcPts val="0"/>
                        </a:spcBef>
                        <a:spcAft>
                          <a:spcPts val="0"/>
                        </a:spcAft>
                      </a:pPr>
                      <a:r>
                        <a:rPr lang="en-US" sz="1700" b="0" dirty="0">
                          <a:effectLst/>
                          <a:latin typeface="Arial" panose="020B0604020202020204" pitchFamily="34" charset="0"/>
                          <a:cs typeface="Arial" panose="020B0604020202020204" pitchFamily="34" charset="0"/>
                        </a:rPr>
                        <a:t>0.53</a:t>
                      </a:r>
                      <a:endParaRPr lang="en-US" sz="1700" b="0"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2447121670"/>
                  </a:ext>
                </a:extLst>
              </a:tr>
              <a:tr h="393976">
                <a:tc>
                  <a:txBody>
                    <a:bodyPr/>
                    <a:lstStyle/>
                    <a:p>
                      <a:pPr marL="0" marR="0" algn="ctr">
                        <a:spcBef>
                          <a:spcPts val="0"/>
                        </a:spcBef>
                        <a:spcAft>
                          <a:spcPts val="0"/>
                        </a:spcAft>
                      </a:pPr>
                      <a:r>
                        <a:rPr lang="en-US" sz="1700" b="1">
                          <a:effectLst/>
                          <a:latin typeface="Arial" panose="020B0604020202020204" pitchFamily="34" charset="0"/>
                          <a:cs typeface="Arial" panose="020B0604020202020204" pitchFamily="34" charset="0"/>
                        </a:rPr>
                        <a:t>80.0%</a:t>
                      </a:r>
                      <a:endParaRPr lang="en-US" sz="1700" b="1">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defTabSz="457200" rtl="0" eaLnBrk="1" latinLnBrk="0" hangingPunct="1">
                        <a:spcBef>
                          <a:spcPts val="0"/>
                        </a:spcBef>
                        <a:spcAft>
                          <a:spcPts val="0"/>
                        </a:spcAft>
                      </a:pPr>
                      <a:r>
                        <a:rPr lang="en-US" sz="1700" b="0" kern="1200" dirty="0">
                          <a:solidFill>
                            <a:schemeClr val="tx1"/>
                          </a:solidFill>
                          <a:effectLst/>
                          <a:latin typeface="Arial" panose="020B0604020202020204" pitchFamily="34" charset="0"/>
                          <a:ea typeface="+mn-ea"/>
                          <a:cs typeface="Arial" panose="020B0604020202020204" pitchFamily="34" charset="0"/>
                        </a:rPr>
                        <a:t>1.25</a:t>
                      </a:r>
                    </a:p>
                  </a:txBody>
                  <a:tcPr marL="79661" marR="79661" marT="0" marB="0" anchor="ctr"/>
                </a:tc>
                <a:tc>
                  <a:txBody>
                    <a:bodyPr/>
                    <a:lstStyle/>
                    <a:p>
                      <a:pPr marL="0" marR="0" algn="ctr">
                        <a:spcBef>
                          <a:spcPts val="0"/>
                        </a:spcBef>
                        <a:spcAft>
                          <a:spcPts val="0"/>
                        </a:spcAft>
                      </a:pPr>
                      <a:r>
                        <a:rPr lang="en-US" sz="1700" b="0" dirty="0">
                          <a:effectLst/>
                          <a:latin typeface="Arial" panose="020B0604020202020204" pitchFamily="34" charset="0"/>
                          <a:cs typeface="Arial" panose="020B0604020202020204" pitchFamily="34" charset="0"/>
                        </a:rPr>
                        <a:t>1.07</a:t>
                      </a:r>
                      <a:endParaRPr lang="en-US" sz="1700" b="0"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4139050337"/>
                  </a:ext>
                </a:extLst>
              </a:tr>
              <a:tr h="393976">
                <a:tc>
                  <a:txBody>
                    <a:bodyPr/>
                    <a:lstStyle/>
                    <a:p>
                      <a:pPr marL="0" marR="0" algn="ctr">
                        <a:spcBef>
                          <a:spcPts val="0"/>
                        </a:spcBef>
                        <a:spcAft>
                          <a:spcPts val="0"/>
                        </a:spcAft>
                      </a:pPr>
                      <a:r>
                        <a:rPr lang="en-US" sz="1700" b="1">
                          <a:effectLst/>
                          <a:latin typeface="Arial" panose="020B0604020202020204" pitchFamily="34" charset="0"/>
                          <a:cs typeface="Arial" panose="020B0604020202020204" pitchFamily="34" charset="0"/>
                        </a:rPr>
                        <a:t>90.0%</a:t>
                      </a:r>
                      <a:endParaRPr lang="en-US" sz="1700" b="1">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defTabSz="457200" rtl="0" eaLnBrk="1" latinLnBrk="0" hangingPunct="1">
                        <a:spcBef>
                          <a:spcPts val="0"/>
                        </a:spcBef>
                        <a:spcAft>
                          <a:spcPts val="0"/>
                        </a:spcAft>
                      </a:pPr>
                      <a:r>
                        <a:rPr lang="en-US" sz="1700" b="0" kern="1200" dirty="0">
                          <a:solidFill>
                            <a:schemeClr val="tx1"/>
                          </a:solidFill>
                          <a:effectLst/>
                          <a:latin typeface="Arial" panose="020B0604020202020204" pitchFamily="34" charset="0"/>
                          <a:ea typeface="+mn-ea"/>
                          <a:cs typeface="Arial" panose="020B0604020202020204" pitchFamily="34" charset="0"/>
                        </a:rPr>
                        <a:t>1.89</a:t>
                      </a:r>
                    </a:p>
                  </a:txBody>
                  <a:tcPr marL="79661" marR="79661" marT="0" marB="0" anchor="ctr"/>
                </a:tc>
                <a:tc>
                  <a:txBody>
                    <a:bodyPr/>
                    <a:lstStyle/>
                    <a:p>
                      <a:pPr marL="0" marR="0" algn="ctr">
                        <a:spcBef>
                          <a:spcPts val="0"/>
                        </a:spcBef>
                        <a:spcAft>
                          <a:spcPts val="0"/>
                        </a:spcAft>
                      </a:pPr>
                      <a:r>
                        <a:rPr lang="en-US" sz="1700" b="0" dirty="0">
                          <a:effectLst/>
                          <a:latin typeface="Arial" panose="020B0604020202020204" pitchFamily="34" charset="0"/>
                          <a:cs typeface="Arial" panose="020B0604020202020204" pitchFamily="34" charset="0"/>
                        </a:rPr>
                        <a:t>2.05</a:t>
                      </a:r>
                      <a:endParaRPr lang="en-US" sz="1700" b="0"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1411870111"/>
                  </a:ext>
                </a:extLst>
              </a:tr>
              <a:tr h="393976">
                <a:tc>
                  <a:txBody>
                    <a:bodyPr/>
                    <a:lstStyle/>
                    <a:p>
                      <a:pPr marL="0" marR="0" algn="ctr">
                        <a:spcBef>
                          <a:spcPts val="0"/>
                        </a:spcBef>
                        <a:spcAft>
                          <a:spcPts val="0"/>
                        </a:spcAft>
                      </a:pPr>
                      <a:r>
                        <a:rPr lang="en-US" sz="1700" b="1">
                          <a:effectLst/>
                          <a:latin typeface="Arial" panose="020B0604020202020204" pitchFamily="34" charset="0"/>
                          <a:cs typeface="Arial" panose="020B0604020202020204" pitchFamily="34" charset="0"/>
                        </a:rPr>
                        <a:t>95.0%</a:t>
                      </a:r>
                      <a:endParaRPr lang="en-US" sz="1700" b="1">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defTabSz="457200" rtl="0" eaLnBrk="1" latinLnBrk="0" hangingPunct="1">
                        <a:spcBef>
                          <a:spcPts val="0"/>
                        </a:spcBef>
                        <a:spcAft>
                          <a:spcPts val="0"/>
                        </a:spcAft>
                      </a:pPr>
                      <a:r>
                        <a:rPr lang="en-US" sz="1700" b="0" kern="1200" dirty="0">
                          <a:solidFill>
                            <a:schemeClr val="tx1"/>
                          </a:solidFill>
                          <a:effectLst/>
                          <a:latin typeface="Arial" panose="020B0604020202020204" pitchFamily="34" charset="0"/>
                          <a:ea typeface="+mn-ea"/>
                          <a:cs typeface="Arial" panose="020B0604020202020204" pitchFamily="34" charset="0"/>
                        </a:rPr>
                        <a:t>2.88</a:t>
                      </a:r>
                    </a:p>
                  </a:txBody>
                  <a:tcPr marL="79661" marR="79661" marT="0" marB="0" anchor="ctr"/>
                </a:tc>
                <a:tc>
                  <a:txBody>
                    <a:bodyPr/>
                    <a:lstStyle/>
                    <a:p>
                      <a:pPr marL="0" marR="0" algn="ctr">
                        <a:spcBef>
                          <a:spcPts val="0"/>
                        </a:spcBef>
                        <a:spcAft>
                          <a:spcPts val="0"/>
                        </a:spcAft>
                      </a:pPr>
                      <a:r>
                        <a:rPr lang="en-US" sz="1700" b="0" dirty="0">
                          <a:effectLst/>
                          <a:latin typeface="Arial" panose="020B0604020202020204" pitchFamily="34" charset="0"/>
                          <a:cs typeface="Arial" panose="020B0604020202020204" pitchFamily="34" charset="0"/>
                        </a:rPr>
                        <a:t>4.52</a:t>
                      </a:r>
                      <a:endParaRPr lang="en-US" sz="1700" b="0"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1662029629"/>
                  </a:ext>
                </a:extLst>
              </a:tr>
              <a:tr h="418601">
                <a:tc>
                  <a:txBody>
                    <a:bodyPr/>
                    <a:lstStyle/>
                    <a:p>
                      <a:pPr marL="0" marR="0" algn="ctr">
                        <a:spcBef>
                          <a:spcPts val="0"/>
                        </a:spcBef>
                        <a:spcAft>
                          <a:spcPts val="0"/>
                        </a:spcAft>
                      </a:pPr>
                      <a:r>
                        <a:rPr lang="en-US" sz="1700" b="1">
                          <a:effectLst/>
                          <a:latin typeface="Arial" panose="020B0604020202020204" pitchFamily="34" charset="0"/>
                          <a:cs typeface="Arial" panose="020B0604020202020204" pitchFamily="34" charset="0"/>
                        </a:rPr>
                        <a:t>97.5%</a:t>
                      </a:r>
                      <a:endParaRPr lang="en-US" sz="1700" b="1">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tc>
                  <a:txBody>
                    <a:bodyPr/>
                    <a:lstStyle/>
                    <a:p>
                      <a:pPr marL="0" marR="0" algn="ctr" defTabSz="457200" rtl="0" eaLnBrk="1" latinLnBrk="0" hangingPunct="1">
                        <a:spcBef>
                          <a:spcPts val="0"/>
                        </a:spcBef>
                        <a:spcAft>
                          <a:spcPts val="0"/>
                        </a:spcAft>
                      </a:pPr>
                      <a:r>
                        <a:rPr lang="en-US" sz="1700" b="0" kern="1200" dirty="0">
                          <a:solidFill>
                            <a:schemeClr val="tx1"/>
                          </a:solidFill>
                          <a:effectLst/>
                          <a:latin typeface="Arial" panose="020B0604020202020204" pitchFamily="34" charset="0"/>
                          <a:ea typeface="+mn-ea"/>
                          <a:cs typeface="Arial" panose="020B0604020202020204" pitchFamily="34" charset="0"/>
                        </a:rPr>
                        <a:t>4.74</a:t>
                      </a:r>
                    </a:p>
                  </a:txBody>
                  <a:tcPr marL="79661" marR="79661" marT="0" marB="0" anchor="ctr"/>
                </a:tc>
                <a:tc>
                  <a:txBody>
                    <a:bodyPr/>
                    <a:lstStyle/>
                    <a:p>
                      <a:pPr marL="0" marR="0" algn="ctr">
                        <a:spcBef>
                          <a:spcPts val="0"/>
                        </a:spcBef>
                        <a:spcAft>
                          <a:spcPts val="0"/>
                        </a:spcAft>
                      </a:pPr>
                      <a:r>
                        <a:rPr lang="en-US" sz="1700" b="0" dirty="0">
                          <a:effectLst/>
                          <a:latin typeface="Arial" panose="020B0604020202020204" pitchFamily="34" charset="0"/>
                          <a:cs typeface="Arial" panose="020B0604020202020204" pitchFamily="34" charset="0"/>
                        </a:rPr>
                        <a:t>13.33</a:t>
                      </a:r>
                      <a:endParaRPr lang="en-US" sz="1700" b="0" dirty="0">
                        <a:effectLst/>
                        <a:latin typeface="Arial" panose="020B0604020202020204" pitchFamily="34" charset="0"/>
                        <a:ea typeface="Calibri" panose="020F0502020204030204" pitchFamily="34" charset="0"/>
                        <a:cs typeface="Arial" panose="020B0604020202020204" pitchFamily="34" charset="0"/>
                      </a:endParaRPr>
                    </a:p>
                  </a:txBody>
                  <a:tcPr marL="73548" marR="73548" marT="0" marB="0" anchor="ctr"/>
                </a:tc>
                <a:extLst>
                  <a:ext uri="{0D108BD9-81ED-4DB2-BD59-A6C34878D82A}">
                    <a16:rowId xmlns:a16="http://schemas.microsoft.com/office/drawing/2014/main" val="3424640765"/>
                  </a:ext>
                </a:extLst>
              </a:tr>
            </a:tbl>
          </a:graphicData>
        </a:graphic>
      </p:graphicFrame>
      <p:sp>
        <p:nvSpPr>
          <p:cNvPr id="6" name="TextBox 5">
            <a:extLst>
              <a:ext uri="{FF2B5EF4-FFF2-40B4-BE49-F238E27FC236}">
                <a16:creationId xmlns:a16="http://schemas.microsoft.com/office/drawing/2014/main" id="{A3FA1977-C51A-4E9F-B10D-231F9898F5A5}"/>
              </a:ext>
            </a:extLst>
          </p:cNvPr>
          <p:cNvSpPr txBox="1"/>
          <p:nvPr/>
        </p:nvSpPr>
        <p:spPr>
          <a:xfrm>
            <a:off x="1631951" y="76164"/>
            <a:ext cx="8874124" cy="1077218"/>
          </a:xfrm>
          <a:prstGeom prst="rect">
            <a:avLst/>
          </a:prstGeom>
          <a:noFill/>
        </p:spPr>
        <p:txBody>
          <a:bodyPr wrap="square" rtlCol="0" anchor="ctr">
            <a:spAutoFit/>
          </a:bodyPr>
          <a:lstStyle/>
          <a:p>
            <a:pPr marL="0" lvl="4" algn="ctr">
              <a:tabLst>
                <a:tab pos="90912" algn="l"/>
              </a:tabLst>
            </a:pPr>
            <a:r>
              <a:rPr lang="en-US" sz="3200" b="1" dirty="0">
                <a:solidFill>
                  <a:schemeClr val="bg1"/>
                </a:solidFill>
                <a:latin typeface="Arial" panose="020B0604020202020204" pitchFamily="34" charset="0"/>
                <a:cs typeface="Arial" panose="020B0604020202020204" pitchFamily="34" charset="0"/>
              </a:rPr>
              <a:t>Estimated absolute 5-year risks based on model scores</a:t>
            </a:r>
          </a:p>
        </p:txBody>
      </p:sp>
      <p:pic>
        <p:nvPicPr>
          <p:cNvPr id="8" name="Picture 7">
            <a:extLst>
              <a:ext uri="{FF2B5EF4-FFF2-40B4-BE49-F238E27FC236}">
                <a16:creationId xmlns:a16="http://schemas.microsoft.com/office/drawing/2014/main" id="{9C859E66-40B6-412F-908F-985472C7CF25}"/>
              </a:ext>
            </a:extLst>
          </p:cNvPr>
          <p:cNvPicPr/>
          <p:nvPr/>
        </p:nvPicPr>
        <p:blipFill>
          <a:blip r:embed="rId2"/>
          <a:stretch>
            <a:fillRect/>
          </a:stretch>
        </p:blipFill>
        <p:spPr>
          <a:xfrm>
            <a:off x="330199" y="1394615"/>
            <a:ext cx="5303347" cy="4682819"/>
          </a:xfrm>
          <a:prstGeom prst="rect">
            <a:avLst/>
          </a:prstGeom>
        </p:spPr>
      </p:pic>
      <p:sp>
        <p:nvSpPr>
          <p:cNvPr id="2" name="TextBox 1">
            <a:extLst>
              <a:ext uri="{FF2B5EF4-FFF2-40B4-BE49-F238E27FC236}">
                <a16:creationId xmlns:a16="http://schemas.microsoft.com/office/drawing/2014/main" id="{180A4ABE-F260-6012-B392-13562C44A60A}"/>
              </a:ext>
            </a:extLst>
          </p:cNvPr>
          <p:cNvSpPr txBox="1"/>
          <p:nvPr/>
        </p:nvSpPr>
        <p:spPr>
          <a:xfrm>
            <a:off x="7413626" y="6481754"/>
            <a:ext cx="4410074" cy="300082"/>
          </a:xfrm>
          <a:prstGeom prst="rect">
            <a:avLst/>
          </a:prstGeom>
          <a:noFill/>
        </p:spPr>
        <p:txBody>
          <a:bodyPr wrap="square" rtlCol="0">
            <a:spAutoFit/>
          </a:bodyPr>
          <a:lstStyle/>
          <a:p>
            <a:pPr algn="r"/>
            <a:r>
              <a:rPr lang="en-US" sz="1350" dirty="0">
                <a:latin typeface="Arial" panose="020B0604020202020204" pitchFamily="34" charset="0"/>
                <a:cs typeface="Arial" panose="020B0604020202020204" pitchFamily="34" charset="0"/>
              </a:rPr>
              <a:t>Irajizad E. et al. </a:t>
            </a:r>
            <a:r>
              <a:rPr lang="en-US" sz="1350" i="1" dirty="0">
                <a:latin typeface="Arial" panose="020B0604020202020204" pitchFamily="34" charset="0"/>
                <a:cs typeface="Arial" panose="020B0604020202020204" pitchFamily="34" charset="0"/>
              </a:rPr>
              <a:t>Cell Reports Medicine (2024)</a:t>
            </a:r>
            <a:endParaRPr lang="en-US" sz="135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5F0F3BD-9F96-80CF-F960-93A1D2D34741}"/>
              </a:ext>
            </a:extLst>
          </p:cNvPr>
          <p:cNvSpPr/>
          <p:nvPr/>
        </p:nvSpPr>
        <p:spPr>
          <a:xfrm>
            <a:off x="6041918" y="4747512"/>
            <a:ext cx="5303347" cy="832647"/>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691363D4-FEE2-6000-759C-3A4A50225ED9}"/>
              </a:ext>
            </a:extLst>
          </p:cNvPr>
          <p:cNvSpPr>
            <a:spLocks noGrp="1"/>
          </p:cNvSpPr>
          <p:nvPr>
            <p:ph type="title"/>
          </p:nvPr>
        </p:nvSpPr>
        <p:spPr>
          <a:xfrm>
            <a:off x="330200" y="69052"/>
            <a:ext cx="11607800" cy="1325563"/>
          </a:xfrm>
        </p:spPr>
        <p:txBody>
          <a:bodyPr>
            <a:normAutofit/>
          </a:bodyPr>
          <a:lstStyle/>
          <a:p>
            <a:pPr algn="ctr"/>
            <a:r>
              <a:rPr lang="en-US" sz="3200" b="1" dirty="0">
                <a:latin typeface="Arial" panose="020B0604020202020204" pitchFamily="34" charset="0"/>
                <a:cs typeface="Arial" panose="020B0604020202020204" pitchFamily="34" charset="0"/>
              </a:rPr>
              <a:t>Estimated absolute 5-year risks based on model scores</a:t>
            </a:r>
          </a:p>
        </p:txBody>
      </p:sp>
    </p:spTree>
    <p:extLst>
      <p:ext uri="{BB962C8B-B14F-4D97-AF65-F5344CB8AC3E}">
        <p14:creationId xmlns:p14="http://schemas.microsoft.com/office/powerpoint/2010/main" val="9870355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B640-52EF-0DEB-06FC-37E930860996}"/>
              </a:ext>
            </a:extLst>
          </p:cNvPr>
          <p:cNvSpPr>
            <a:spLocks noGrp="1"/>
          </p:cNvSpPr>
          <p:nvPr>
            <p:ph type="title"/>
          </p:nvPr>
        </p:nvSpPr>
        <p:spPr>
          <a:xfrm>
            <a:off x="838200" y="18255"/>
            <a:ext cx="10515600" cy="1325563"/>
          </a:xfrm>
        </p:spPr>
        <p:txBody>
          <a:bodyPr/>
          <a:lstStyle/>
          <a:p>
            <a:pPr algn="ctr"/>
            <a:r>
              <a:rPr lang="en-US" b="1" dirty="0">
                <a:latin typeface="Arial" panose="020B0604020202020204" pitchFamily="34" charset="0"/>
                <a:cs typeface="Arial" panose="020B0604020202020204" pitchFamily="34" charset="0"/>
              </a:rPr>
              <a:t>PLCO PDAC longitudinal cohort</a:t>
            </a:r>
          </a:p>
        </p:txBody>
      </p:sp>
      <p:sp>
        <p:nvSpPr>
          <p:cNvPr id="3" name="Content Placeholder 2">
            <a:extLst>
              <a:ext uri="{FF2B5EF4-FFF2-40B4-BE49-F238E27FC236}">
                <a16:creationId xmlns:a16="http://schemas.microsoft.com/office/drawing/2014/main" id="{FD22D4F6-9822-23C7-E811-D53AF28D703D}"/>
              </a:ext>
            </a:extLst>
          </p:cNvPr>
          <p:cNvSpPr>
            <a:spLocks noGrp="1"/>
          </p:cNvSpPr>
          <p:nvPr>
            <p:ph idx="1"/>
          </p:nvPr>
        </p:nvSpPr>
        <p:spPr>
          <a:xfrm>
            <a:off x="838200" y="1114425"/>
            <a:ext cx="10515600" cy="4351338"/>
          </a:xfrm>
        </p:spPr>
        <p:txBody>
          <a:bodyPr/>
          <a:lstStyle/>
          <a:p>
            <a:r>
              <a:rPr lang="en-US" dirty="0">
                <a:latin typeface="Arial" panose="020B0604020202020204" pitchFamily="34" charset="0"/>
                <a:cs typeface="Arial" panose="020B0604020202020204" pitchFamily="34" charset="0"/>
              </a:rPr>
              <a:t>Serially collected pre-diagnostic plasma from 242 PDAC cases and 242 age- and sex-matched non-case control participants in the PLCO cohort</a:t>
            </a:r>
          </a:p>
          <a:p>
            <a:endParaRPr lang="en-US" dirty="0"/>
          </a:p>
        </p:txBody>
      </p:sp>
      <p:graphicFrame>
        <p:nvGraphicFramePr>
          <p:cNvPr id="4" name="Table 3">
            <a:extLst>
              <a:ext uri="{FF2B5EF4-FFF2-40B4-BE49-F238E27FC236}">
                <a16:creationId xmlns:a16="http://schemas.microsoft.com/office/drawing/2014/main" id="{7706EAC3-E55F-AE5E-C352-A5DA162DD0CE}"/>
              </a:ext>
            </a:extLst>
          </p:cNvPr>
          <p:cNvGraphicFramePr>
            <a:graphicFrameLocks noGrp="1"/>
          </p:cNvGraphicFramePr>
          <p:nvPr/>
        </p:nvGraphicFramePr>
        <p:xfrm>
          <a:off x="605915" y="3270229"/>
          <a:ext cx="5925570" cy="1867029"/>
        </p:xfrm>
        <a:graphic>
          <a:graphicData uri="http://schemas.openxmlformats.org/drawingml/2006/table">
            <a:tbl>
              <a:tblPr>
                <a:tableStyleId>{5940675A-B579-460E-94D1-54222C63F5DA}</a:tableStyleId>
              </a:tblPr>
              <a:tblGrid>
                <a:gridCol w="1343025">
                  <a:extLst>
                    <a:ext uri="{9D8B030D-6E8A-4147-A177-3AD203B41FA5}">
                      <a16:colId xmlns:a16="http://schemas.microsoft.com/office/drawing/2014/main" val="2967235237"/>
                    </a:ext>
                  </a:extLst>
                </a:gridCol>
                <a:gridCol w="1416050">
                  <a:extLst>
                    <a:ext uri="{9D8B030D-6E8A-4147-A177-3AD203B41FA5}">
                      <a16:colId xmlns:a16="http://schemas.microsoft.com/office/drawing/2014/main" val="3493820788"/>
                    </a:ext>
                  </a:extLst>
                </a:gridCol>
                <a:gridCol w="1416050">
                  <a:extLst>
                    <a:ext uri="{9D8B030D-6E8A-4147-A177-3AD203B41FA5}">
                      <a16:colId xmlns:a16="http://schemas.microsoft.com/office/drawing/2014/main" val="3648702696"/>
                    </a:ext>
                  </a:extLst>
                </a:gridCol>
                <a:gridCol w="1750445">
                  <a:extLst>
                    <a:ext uri="{9D8B030D-6E8A-4147-A177-3AD203B41FA5}">
                      <a16:colId xmlns:a16="http://schemas.microsoft.com/office/drawing/2014/main" val="3480621617"/>
                    </a:ext>
                  </a:extLst>
                </a:gridCol>
              </a:tblGrid>
              <a:tr h="411480">
                <a:tc>
                  <a:txBody>
                    <a:bodyPr/>
                    <a:lstStyle/>
                    <a:p>
                      <a:pPr marL="0" marR="0" algn="ctr">
                        <a:lnSpc>
                          <a:spcPct val="100000"/>
                        </a:lnSpc>
                        <a:spcAft>
                          <a:spcPts val="0"/>
                        </a:spcAft>
                        <a:buNone/>
                      </a:pPr>
                      <a:r>
                        <a:rPr lang="en-US" sz="2000" kern="100" dirty="0">
                          <a:effectLst/>
                          <a:latin typeface="Arial" panose="020B0604020202020204" pitchFamily="34" charset="0"/>
                          <a:cs typeface="Arial" panose="020B0604020202020204" pitchFamily="34" charset="0"/>
                        </a:rPr>
                        <a:t>Number of </a:t>
                      </a:r>
                    </a:p>
                    <a:p>
                      <a:pPr marL="0" marR="0" algn="ctr">
                        <a:lnSpc>
                          <a:spcPct val="100000"/>
                        </a:lnSpc>
                        <a:spcAft>
                          <a:spcPts val="0"/>
                        </a:spcAft>
                        <a:buNone/>
                      </a:pPr>
                      <a:r>
                        <a:rPr lang="en-US" sz="2000" kern="100" dirty="0">
                          <a:effectLst/>
                          <a:latin typeface="Arial" panose="020B0604020202020204" pitchFamily="34" charset="0"/>
                          <a:cs typeface="Arial" panose="020B0604020202020204" pitchFamily="34" charset="0"/>
                        </a:rPr>
                        <a:t>Tests</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0000"/>
                        </a:lnSpc>
                        <a:spcAft>
                          <a:spcPts val="0"/>
                        </a:spcAft>
                        <a:buNone/>
                      </a:pPr>
                      <a:r>
                        <a:rPr lang="en-US" sz="2000" kern="100" dirty="0">
                          <a:effectLst/>
                          <a:latin typeface="Arial" panose="020B0604020202020204" pitchFamily="34" charset="0"/>
                          <a:cs typeface="Arial" panose="020B0604020202020204" pitchFamily="34" charset="0"/>
                        </a:rPr>
                        <a:t>Case </a:t>
                      </a:r>
                    </a:p>
                    <a:p>
                      <a:pPr marL="0" marR="0" algn="ctr">
                        <a:lnSpc>
                          <a:spcPct val="100000"/>
                        </a:lnSpc>
                        <a:spcAft>
                          <a:spcPts val="0"/>
                        </a:spcAft>
                        <a:buNone/>
                      </a:pPr>
                      <a:r>
                        <a:rPr lang="en-US" sz="2000" kern="100" dirty="0">
                          <a:effectLst/>
                          <a:latin typeface="Arial" panose="020B0604020202020204" pitchFamily="34" charset="0"/>
                          <a:cs typeface="Arial" panose="020B0604020202020204" pitchFamily="34" charset="0"/>
                        </a:rPr>
                        <a:t>Participants</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0000"/>
                        </a:lnSpc>
                        <a:spcAft>
                          <a:spcPts val="0"/>
                        </a:spcAft>
                        <a:buNone/>
                      </a:pPr>
                      <a:r>
                        <a:rPr lang="en-US" sz="2000" kern="100" dirty="0">
                          <a:effectLst/>
                          <a:latin typeface="Arial" panose="020B0604020202020204" pitchFamily="34" charset="0"/>
                          <a:cs typeface="Arial" panose="020B0604020202020204" pitchFamily="34" charset="0"/>
                        </a:rPr>
                        <a:t>Non-case </a:t>
                      </a:r>
                    </a:p>
                    <a:p>
                      <a:pPr marL="0" marR="0" algn="ctr">
                        <a:lnSpc>
                          <a:spcPct val="100000"/>
                        </a:lnSpc>
                        <a:spcAft>
                          <a:spcPts val="0"/>
                        </a:spcAft>
                        <a:buNone/>
                      </a:pPr>
                      <a:r>
                        <a:rPr lang="en-US" sz="2000" kern="100" dirty="0">
                          <a:effectLst/>
                          <a:latin typeface="Arial" panose="020B0604020202020204" pitchFamily="34" charset="0"/>
                          <a:cs typeface="Arial" panose="020B0604020202020204" pitchFamily="34" charset="0"/>
                        </a:rPr>
                        <a:t>Participants</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0000"/>
                        </a:lnSpc>
                        <a:spcAft>
                          <a:spcPts val="0"/>
                        </a:spcAft>
                        <a:buNone/>
                      </a:pPr>
                      <a:r>
                        <a:rPr lang="en-US" sz="2000" kern="100" dirty="0">
                          <a:effectLst/>
                          <a:latin typeface="Arial" panose="020B0604020202020204" pitchFamily="34" charset="0"/>
                          <a:cs typeface="Arial" panose="020B0604020202020204" pitchFamily="34" charset="0"/>
                        </a:rPr>
                        <a:t>Total Participants</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23119704"/>
                  </a:ext>
                </a:extLst>
              </a:tr>
              <a:tr h="228600">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3</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103</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103</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206</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084474006"/>
                  </a:ext>
                </a:extLst>
              </a:tr>
              <a:tr h="228600">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2</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65</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dirty="0">
                          <a:effectLst/>
                          <a:latin typeface="Arial" panose="020B0604020202020204" pitchFamily="34" charset="0"/>
                          <a:cs typeface="Arial" panose="020B0604020202020204" pitchFamily="34" charset="0"/>
                        </a:rPr>
                        <a:t>65</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130</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127161126"/>
                  </a:ext>
                </a:extLst>
              </a:tr>
              <a:tr h="228600">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1</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74</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74</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148</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999478152"/>
                  </a:ext>
                </a:extLst>
              </a:tr>
              <a:tr h="228600">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Total</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a:effectLst/>
                          <a:latin typeface="Arial" panose="020B0604020202020204" pitchFamily="34" charset="0"/>
                          <a:cs typeface="Arial" panose="020B0604020202020204" pitchFamily="34" charset="0"/>
                        </a:rPr>
                        <a:t>242</a:t>
                      </a:r>
                      <a:endParaRPr lang="en-US" sz="2000" kern="10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dirty="0">
                          <a:effectLst/>
                          <a:latin typeface="Arial" panose="020B0604020202020204" pitchFamily="34" charset="0"/>
                          <a:cs typeface="Arial" panose="020B0604020202020204" pitchFamily="34" charset="0"/>
                        </a:rPr>
                        <a:t>242</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tc>
                  <a:txBody>
                    <a:bodyPr/>
                    <a:lstStyle/>
                    <a:p>
                      <a:pPr marL="0" marR="0" algn="ctr">
                        <a:lnSpc>
                          <a:spcPct val="107000"/>
                        </a:lnSpc>
                        <a:spcAft>
                          <a:spcPts val="800"/>
                        </a:spcAft>
                        <a:buNone/>
                      </a:pPr>
                      <a:r>
                        <a:rPr lang="en-US" sz="2000" kern="100" dirty="0">
                          <a:effectLst/>
                          <a:latin typeface="Arial" panose="020B0604020202020204" pitchFamily="34" charset="0"/>
                          <a:cs typeface="Arial" panose="020B0604020202020204" pitchFamily="34" charset="0"/>
                        </a:rPr>
                        <a:t>484</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807919571"/>
                  </a:ext>
                </a:extLst>
              </a:tr>
            </a:tbl>
          </a:graphicData>
        </a:graphic>
      </p:graphicFrame>
      <p:graphicFrame>
        <p:nvGraphicFramePr>
          <p:cNvPr id="5" name="Object 4">
            <a:extLst>
              <a:ext uri="{FF2B5EF4-FFF2-40B4-BE49-F238E27FC236}">
                <a16:creationId xmlns:a16="http://schemas.microsoft.com/office/drawing/2014/main" id="{C7AAC993-7B3F-0A76-E44C-277838E62719}"/>
              </a:ext>
            </a:extLst>
          </p:cNvPr>
          <p:cNvGraphicFramePr>
            <a:graphicFrameLocks noChangeAspect="1"/>
          </p:cNvGraphicFramePr>
          <p:nvPr/>
        </p:nvGraphicFramePr>
        <p:xfrm>
          <a:off x="6763770" y="2192338"/>
          <a:ext cx="5148830" cy="4409286"/>
        </p:xfrm>
        <a:graphic>
          <a:graphicData uri="http://schemas.openxmlformats.org/presentationml/2006/ole">
            <mc:AlternateContent xmlns:mc="http://schemas.openxmlformats.org/markup-compatibility/2006">
              <mc:Choice xmlns:v="urn:schemas-microsoft-com:vml" Requires="v">
                <p:oleObj name="Prism 10" r:id="rId2" imgW="4088981" imgH="3502539" progId="Prism10.Document">
                  <p:embed/>
                </p:oleObj>
              </mc:Choice>
              <mc:Fallback>
                <p:oleObj name="Prism 10" r:id="rId2" imgW="4088981" imgH="3502539" progId="Prism10.Document">
                  <p:embed/>
                  <p:pic>
                    <p:nvPicPr>
                      <p:cNvPr id="5" name="Object 4">
                        <a:extLst>
                          <a:ext uri="{FF2B5EF4-FFF2-40B4-BE49-F238E27FC236}">
                            <a16:creationId xmlns:a16="http://schemas.microsoft.com/office/drawing/2014/main" id="{C7AAC993-7B3F-0A76-E44C-277838E62719}"/>
                          </a:ext>
                        </a:extLst>
                      </p:cNvPr>
                      <p:cNvPicPr/>
                      <p:nvPr/>
                    </p:nvPicPr>
                    <p:blipFill>
                      <a:blip r:embed="rId3"/>
                      <a:stretch>
                        <a:fillRect/>
                      </a:stretch>
                    </p:blipFill>
                    <p:spPr>
                      <a:xfrm>
                        <a:off x="6763770" y="2192338"/>
                        <a:ext cx="5148830" cy="4409286"/>
                      </a:xfrm>
                      <a:prstGeom prst="rect">
                        <a:avLst/>
                      </a:prstGeom>
                    </p:spPr>
                  </p:pic>
                </p:oleObj>
              </mc:Fallback>
            </mc:AlternateContent>
          </a:graphicData>
        </a:graphic>
      </p:graphicFrame>
    </p:spTree>
    <p:extLst>
      <p:ext uri="{BB962C8B-B14F-4D97-AF65-F5344CB8AC3E}">
        <p14:creationId xmlns:p14="http://schemas.microsoft.com/office/powerpoint/2010/main" val="1203756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7996C-EFBD-7F10-34A6-FCE7A98BA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A19D7D-C166-B1C7-B04F-73FCE7C1FCEF}"/>
              </a:ext>
            </a:extLst>
          </p:cNvPr>
          <p:cNvSpPr>
            <a:spLocks noGrp="1"/>
          </p:cNvSpPr>
          <p:nvPr>
            <p:ph type="title"/>
          </p:nvPr>
        </p:nvSpPr>
        <p:spPr>
          <a:xfrm>
            <a:off x="206196" y="186276"/>
            <a:ext cx="11779608" cy="1666082"/>
          </a:xfrm>
        </p:spPr>
        <p:txBody>
          <a:bodyPr>
            <a:noAutofit/>
          </a:bodyPr>
          <a:lstStyle/>
          <a:p>
            <a:pPr algn="ctr">
              <a:spcAft>
                <a:spcPts val="600"/>
              </a:spcAft>
            </a:pPr>
            <a:r>
              <a:rPr lang="en-US" sz="2800" b="1" dirty="0">
                <a:latin typeface="Arial" panose="020B0604020202020204" pitchFamily="34" charset="0"/>
                <a:cs typeface="Arial" panose="020B0604020202020204" pitchFamily="34" charset="0"/>
              </a:rPr>
              <a:t>Longitudinal Trajectory of the </a:t>
            </a:r>
            <a:r>
              <a:rPr lang="en-US" sz="2800" b="1" dirty="0" err="1">
                <a:latin typeface="Arial" panose="020B0604020202020204" pitchFamily="34" charset="0"/>
                <a:cs typeface="Arial" panose="020B0604020202020204" pitchFamily="34" charset="0"/>
              </a:rPr>
              <a:t>Microbiome+Host</a:t>
            </a:r>
            <a:r>
              <a:rPr lang="en-US" sz="2800" b="1" dirty="0">
                <a:latin typeface="Arial" panose="020B0604020202020204" pitchFamily="34" charset="0"/>
                <a:cs typeface="Arial" panose="020B0604020202020204" pitchFamily="34" charset="0"/>
              </a:rPr>
              <a:t> Metabolite Panel for Risk Prediction of PDAC in the PLCO Cohort</a:t>
            </a:r>
            <a:br>
              <a:rPr lang="en-US" sz="28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N= 242 PDAC cases and 242 age- and sex-matched non-case control participants</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Includes serial samples (3-5 per subject)</a:t>
            </a:r>
            <a:br>
              <a:rPr lang="en-US" sz="2000" dirty="0">
                <a:latin typeface="Arial" panose="020B0604020202020204" pitchFamily="34" charset="0"/>
                <a:cs typeface="Arial" panose="020B0604020202020204" pitchFamily="34" charset="0"/>
              </a:rPr>
            </a:br>
            <a:endParaRPr lang="en-US" sz="2800" b="1"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D710913C-F5CB-2D58-5F94-8D6A89C8ACEA}"/>
              </a:ext>
            </a:extLst>
          </p:cNvPr>
          <p:cNvGrpSpPr/>
          <p:nvPr/>
        </p:nvGrpSpPr>
        <p:grpSpPr>
          <a:xfrm>
            <a:off x="925098" y="1560435"/>
            <a:ext cx="10341804" cy="5040923"/>
            <a:chOff x="0" y="3429000"/>
            <a:chExt cx="9556752" cy="4658274"/>
          </a:xfrm>
        </p:grpSpPr>
        <p:graphicFrame>
          <p:nvGraphicFramePr>
            <p:cNvPr id="5" name="Object 4">
              <a:extLst>
                <a:ext uri="{FF2B5EF4-FFF2-40B4-BE49-F238E27FC236}">
                  <a16:creationId xmlns:a16="http://schemas.microsoft.com/office/drawing/2014/main" id="{8455C98A-A10A-141E-D3BD-A2FF08FAFE2C}"/>
                </a:ext>
              </a:extLst>
            </p:cNvPr>
            <p:cNvGraphicFramePr>
              <a:graphicFrameLocks noChangeAspect="1"/>
            </p:cNvGraphicFramePr>
            <p:nvPr/>
          </p:nvGraphicFramePr>
          <p:xfrm>
            <a:off x="0" y="3429000"/>
            <a:ext cx="5100637" cy="4159250"/>
          </p:xfrm>
          <a:graphic>
            <a:graphicData uri="http://schemas.openxmlformats.org/presentationml/2006/ole">
              <mc:AlternateContent xmlns:mc="http://schemas.openxmlformats.org/markup-compatibility/2006">
                <mc:Choice xmlns:v="urn:schemas-microsoft-com:vml" Requires="v">
                  <p:oleObj name="Prism 10" r:id="rId2" imgW="5099882" imgH="4159419" progId="Prism10.Document">
                    <p:embed/>
                  </p:oleObj>
                </mc:Choice>
                <mc:Fallback>
                  <p:oleObj name="Prism 10" r:id="rId2" imgW="5099882" imgH="4159419" progId="Prism10.Document">
                    <p:embed/>
                    <p:pic>
                      <p:nvPicPr>
                        <p:cNvPr id="5" name="Object 4">
                          <a:extLst>
                            <a:ext uri="{FF2B5EF4-FFF2-40B4-BE49-F238E27FC236}">
                              <a16:creationId xmlns:a16="http://schemas.microsoft.com/office/drawing/2014/main" id="{8455C98A-A10A-141E-D3BD-A2FF08FAFE2C}"/>
                            </a:ext>
                          </a:extLst>
                        </p:cNvPr>
                        <p:cNvPicPr/>
                        <p:nvPr/>
                      </p:nvPicPr>
                      <p:blipFill>
                        <a:blip r:embed="rId3"/>
                        <a:stretch>
                          <a:fillRect/>
                        </a:stretch>
                      </p:blipFill>
                      <p:spPr>
                        <a:xfrm>
                          <a:off x="0" y="3429000"/>
                          <a:ext cx="5100637" cy="415925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4EDB6CDE-61FD-374B-C895-6B47AFD2D36C}"/>
                </a:ext>
              </a:extLst>
            </p:cNvPr>
            <p:cNvGraphicFramePr>
              <a:graphicFrameLocks noChangeAspect="1"/>
            </p:cNvGraphicFramePr>
            <p:nvPr/>
          </p:nvGraphicFramePr>
          <p:xfrm>
            <a:off x="4625977" y="3429001"/>
            <a:ext cx="4930775" cy="4159250"/>
          </p:xfrm>
          <a:graphic>
            <a:graphicData uri="http://schemas.openxmlformats.org/presentationml/2006/ole">
              <mc:AlternateContent xmlns:mc="http://schemas.openxmlformats.org/markup-compatibility/2006">
                <mc:Choice xmlns:v="urn:schemas-microsoft-com:vml" Requires="v">
                  <p:oleObj name="Prism 10" r:id="rId4" imgW="4930618" imgH="4159419" progId="Prism10.Document">
                    <p:embed/>
                  </p:oleObj>
                </mc:Choice>
                <mc:Fallback>
                  <p:oleObj name="Prism 10" r:id="rId4" imgW="4930618" imgH="4159419" progId="Prism10.Document">
                    <p:embed/>
                    <p:pic>
                      <p:nvPicPr>
                        <p:cNvPr id="6" name="Object 5">
                          <a:extLst>
                            <a:ext uri="{FF2B5EF4-FFF2-40B4-BE49-F238E27FC236}">
                              <a16:creationId xmlns:a16="http://schemas.microsoft.com/office/drawing/2014/main" id="{4EDB6CDE-61FD-374B-C895-6B47AFD2D36C}"/>
                            </a:ext>
                          </a:extLst>
                        </p:cNvPr>
                        <p:cNvPicPr/>
                        <p:nvPr/>
                      </p:nvPicPr>
                      <p:blipFill>
                        <a:blip r:embed="rId5"/>
                        <a:stretch>
                          <a:fillRect/>
                        </a:stretch>
                      </p:blipFill>
                      <p:spPr>
                        <a:xfrm>
                          <a:off x="4625977" y="3429001"/>
                          <a:ext cx="4930775" cy="4159250"/>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B91638EF-AB77-F161-2E6C-232E29A4B08F}"/>
                </a:ext>
              </a:extLst>
            </p:cNvPr>
            <p:cNvPicPr>
              <a:picLocks noChangeAspect="1"/>
            </p:cNvPicPr>
            <p:nvPr/>
          </p:nvPicPr>
          <p:blipFill>
            <a:blip r:embed="rId6"/>
            <a:stretch>
              <a:fillRect/>
            </a:stretch>
          </p:blipFill>
          <p:spPr>
            <a:xfrm>
              <a:off x="2151335" y="7538986"/>
              <a:ext cx="5683475" cy="548288"/>
            </a:xfrm>
            <a:prstGeom prst="rect">
              <a:avLst/>
            </a:prstGeom>
          </p:spPr>
        </p:pic>
      </p:grpSp>
      <p:sp>
        <p:nvSpPr>
          <p:cNvPr id="4" name="TextBox 3">
            <a:extLst>
              <a:ext uri="{FF2B5EF4-FFF2-40B4-BE49-F238E27FC236}">
                <a16:creationId xmlns:a16="http://schemas.microsoft.com/office/drawing/2014/main" id="{F4A9AC69-81EB-14D4-D348-01E57B4D6FB9}"/>
              </a:ext>
            </a:extLst>
          </p:cNvPr>
          <p:cNvSpPr txBox="1"/>
          <p:nvPr/>
        </p:nvSpPr>
        <p:spPr>
          <a:xfrm>
            <a:off x="9296400" y="6487058"/>
            <a:ext cx="2895600" cy="369332"/>
          </a:xfrm>
          <a:prstGeom prst="rect">
            <a:avLst/>
          </a:prstGeom>
          <a:noFill/>
        </p:spPr>
        <p:txBody>
          <a:bodyPr wrap="square" rtlCol="0">
            <a:spAutoFit/>
          </a:bodyPr>
          <a:lstStyle/>
          <a:p>
            <a:pPr algn="ctr"/>
            <a:r>
              <a:rPr lang="en-US" dirty="0">
                <a:solidFill>
                  <a:srgbClr val="FF0000"/>
                </a:solidFill>
                <a:latin typeface="Arial" panose="020B0604020202020204" pitchFamily="34" charset="0"/>
                <a:cs typeface="Arial" panose="020B0604020202020204" pitchFamily="34" charset="0"/>
              </a:rPr>
              <a:t>Unpublished; confidential</a:t>
            </a:r>
          </a:p>
        </p:txBody>
      </p:sp>
    </p:spTree>
    <p:extLst>
      <p:ext uri="{BB962C8B-B14F-4D97-AF65-F5344CB8AC3E}">
        <p14:creationId xmlns:p14="http://schemas.microsoft.com/office/powerpoint/2010/main" val="979120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microbial metabolite and excretion&#10;&#10;AI-generated content may be incorrect.">
            <a:extLst>
              <a:ext uri="{FF2B5EF4-FFF2-40B4-BE49-F238E27FC236}">
                <a16:creationId xmlns:a16="http://schemas.microsoft.com/office/drawing/2014/main" id="{52ADC1E5-3813-177F-0649-C5930BB4C4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9912" y="154111"/>
            <a:ext cx="10552176" cy="6703889"/>
          </a:xfrm>
        </p:spPr>
      </p:pic>
    </p:spTree>
    <p:extLst>
      <p:ext uri="{BB962C8B-B14F-4D97-AF65-F5344CB8AC3E}">
        <p14:creationId xmlns:p14="http://schemas.microsoft.com/office/powerpoint/2010/main" val="2601341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CB0C620E-2C09-FECE-B0B2-B7D35095A26D}"/>
              </a:ext>
            </a:extLst>
          </p:cNvPr>
          <p:cNvSpPr txBox="1">
            <a:spLocks/>
          </p:cNvSpPr>
          <p:nvPr/>
        </p:nvSpPr>
        <p:spPr>
          <a:xfrm>
            <a:off x="0" y="67973"/>
            <a:ext cx="1196975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atin typeface="Arial" panose="020B0604020202020204" pitchFamily="34" charset="0"/>
                <a:cs typeface="Arial" panose="020B0604020202020204" pitchFamily="34" charset="0"/>
              </a:rPr>
              <a:t>Longitudinal trajectory of CA19-9 for risk of PDAC in the PLCO Cohort</a:t>
            </a:r>
          </a:p>
        </p:txBody>
      </p:sp>
      <p:pic>
        <p:nvPicPr>
          <p:cNvPr id="7" name="Picture 6">
            <a:extLst>
              <a:ext uri="{FF2B5EF4-FFF2-40B4-BE49-F238E27FC236}">
                <a16:creationId xmlns:a16="http://schemas.microsoft.com/office/drawing/2014/main" id="{64EEB982-7545-4763-9554-5A84A526092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87292" y="774700"/>
            <a:ext cx="4232763" cy="3934360"/>
          </a:xfrm>
          <a:prstGeom prst="rect">
            <a:avLst/>
          </a:prstGeom>
          <a:noFill/>
        </p:spPr>
      </p:pic>
      <p:sp>
        <p:nvSpPr>
          <p:cNvPr id="11" name="TextBox 10">
            <a:extLst>
              <a:ext uri="{FF2B5EF4-FFF2-40B4-BE49-F238E27FC236}">
                <a16:creationId xmlns:a16="http://schemas.microsoft.com/office/drawing/2014/main" id="{B3DB5CDE-7812-4DEA-A8D1-809E44BB7E8F}"/>
              </a:ext>
            </a:extLst>
          </p:cNvPr>
          <p:cNvSpPr txBox="1"/>
          <p:nvPr/>
        </p:nvSpPr>
        <p:spPr>
          <a:xfrm>
            <a:off x="1142694" y="6001722"/>
            <a:ext cx="4377361"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Fahrmann et al. Gastroenterology (2020)</a:t>
            </a:r>
          </a:p>
        </p:txBody>
      </p:sp>
      <p:sp>
        <p:nvSpPr>
          <p:cNvPr id="10" name="TextBox 9">
            <a:extLst>
              <a:ext uri="{FF2B5EF4-FFF2-40B4-BE49-F238E27FC236}">
                <a16:creationId xmlns:a16="http://schemas.microsoft.com/office/drawing/2014/main" id="{DE289248-08D8-4560-83F8-09292F2F478C}"/>
              </a:ext>
            </a:extLst>
          </p:cNvPr>
          <p:cNvSpPr txBox="1"/>
          <p:nvPr/>
        </p:nvSpPr>
        <p:spPr>
          <a:xfrm>
            <a:off x="1083652" y="4709060"/>
            <a:ext cx="4495447" cy="1292662"/>
          </a:xfrm>
          <a:prstGeom prst="rect">
            <a:avLst/>
          </a:prstGeom>
          <a:solidFill>
            <a:srgbClr val="0000FF">
              <a:alpha val="5000"/>
            </a:srgbClr>
          </a:solidFill>
        </p:spPr>
        <p:txBody>
          <a:bodyPr wrap="square" rtlCol="0">
            <a:spAutoFit/>
          </a:bodyPr>
          <a:lstStyle/>
          <a:p>
            <a:pPr algn="ctr"/>
            <a:r>
              <a:rPr lang="en-US" b="1" dirty="0">
                <a:latin typeface="Arial" panose="020B0604020202020204" pitchFamily="34" charset="0"/>
                <a:cs typeface="Arial" panose="020B0604020202020204" pitchFamily="34" charset="0"/>
              </a:rPr>
              <a:t>Inclusion of </a:t>
            </a:r>
            <a:r>
              <a:rPr lang="en-US" sz="2100" b="1" dirty="0">
                <a:solidFill>
                  <a:srgbClr val="FF0000"/>
                </a:solidFill>
                <a:latin typeface="Arial" panose="020B0604020202020204" pitchFamily="34" charset="0"/>
                <a:cs typeface="Arial" panose="020B0604020202020204" pitchFamily="34" charset="0"/>
              </a:rPr>
              <a:t>LRG1</a:t>
            </a:r>
            <a:r>
              <a:rPr lang="en-US" b="1" dirty="0">
                <a:latin typeface="Arial" panose="020B0604020202020204" pitchFamily="34" charset="0"/>
                <a:cs typeface="Arial" panose="020B0604020202020204" pitchFamily="34" charset="0"/>
              </a:rPr>
              <a:t> and </a:t>
            </a:r>
            <a:r>
              <a:rPr lang="en-US" sz="2100" b="1" dirty="0">
                <a:solidFill>
                  <a:srgbClr val="FF0000"/>
                </a:solidFill>
                <a:latin typeface="Arial" panose="020B0604020202020204" pitchFamily="34" charset="0"/>
                <a:cs typeface="Arial" panose="020B0604020202020204" pitchFamily="34" charset="0"/>
              </a:rPr>
              <a:t>TIMP1</a:t>
            </a:r>
            <a:r>
              <a:rPr lang="en-US" b="1" dirty="0">
                <a:latin typeface="Arial" panose="020B0604020202020204" pitchFamily="34" charset="0"/>
                <a:cs typeface="Arial" panose="020B0604020202020204" pitchFamily="34" charset="0"/>
              </a:rPr>
              <a:t> increases </a:t>
            </a:r>
            <a:r>
              <a:rPr lang="en-US" sz="2100" b="1" dirty="0">
                <a:solidFill>
                  <a:srgbClr val="FF0000"/>
                </a:solidFill>
                <a:latin typeface="Arial" panose="020B0604020202020204" pitchFamily="34" charset="0"/>
                <a:cs typeface="Arial" panose="020B0604020202020204" pitchFamily="34" charset="0"/>
              </a:rPr>
              <a:t>sensitivity by 13.2% </a:t>
            </a:r>
            <a:r>
              <a:rPr lang="en-US" b="1" dirty="0">
                <a:latin typeface="Arial" panose="020B0604020202020204" pitchFamily="34" charset="0"/>
                <a:cs typeface="Arial" panose="020B0604020202020204" pitchFamily="34" charset="0"/>
              </a:rPr>
              <a:t>without loss of specificity among participants ‘Negative’ for CA19-9</a:t>
            </a:r>
          </a:p>
        </p:txBody>
      </p:sp>
      <p:pic>
        <p:nvPicPr>
          <p:cNvPr id="4" name="Picture 2">
            <a:extLst>
              <a:ext uri="{FF2B5EF4-FFF2-40B4-BE49-F238E27FC236}">
                <a16:creationId xmlns:a16="http://schemas.microsoft.com/office/drawing/2014/main" id="{1838110E-19C2-49CA-067C-C9127AEA999D}"/>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l="6872" b="10753"/>
          <a:stretch>
            <a:fillRect/>
          </a:stretch>
        </p:blipFill>
        <p:spPr bwMode="auto">
          <a:xfrm>
            <a:off x="6434647" y="982895"/>
            <a:ext cx="4232764" cy="30684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1FE7F34-E33B-63BB-86FB-3B8511B44003}"/>
              </a:ext>
            </a:extLst>
          </p:cNvPr>
          <p:cNvSpPr txBox="1"/>
          <p:nvPr/>
        </p:nvSpPr>
        <p:spPr>
          <a:xfrm>
            <a:off x="6425539" y="4346689"/>
            <a:ext cx="4682808" cy="2077492"/>
          </a:xfrm>
          <a:prstGeom prst="rect">
            <a:avLst/>
          </a:prstGeom>
          <a:solidFill>
            <a:srgbClr val="0000FF">
              <a:alpha val="5000"/>
            </a:srgbClr>
          </a:solidFill>
        </p:spPr>
        <p:txBody>
          <a:bodyPr wrap="square" lIns="0" tIns="0" rIns="0" bIns="0" rtlCol="0">
            <a:spAutoFit/>
          </a:bodyPr>
          <a:lstStyle/>
          <a:p>
            <a:pPr algn="ctr">
              <a:spcBef>
                <a:spcPts val="900"/>
              </a:spcBef>
            </a:pPr>
            <a:r>
              <a:rPr lang="en-US" sz="2000" b="1" dirty="0">
                <a:latin typeface="Arial" panose="020B0604020202020204" pitchFamily="34" charset="0"/>
                <a:cs typeface="Arial" panose="020B0604020202020204" pitchFamily="34" charset="0"/>
              </a:rPr>
              <a:t>PEB</a:t>
            </a:r>
            <a:r>
              <a:rPr lang="en-US" sz="2000" dirty="0">
                <a:latin typeface="Arial" panose="020B0604020202020204" pitchFamily="34" charset="0"/>
                <a:cs typeface="Arial" panose="020B0604020202020204" pitchFamily="34" charset="0"/>
              </a:rPr>
              <a:t> signaled ‘positive’ on average </a:t>
            </a:r>
            <a:r>
              <a:rPr lang="en-US" sz="2000" b="1" dirty="0">
                <a:solidFill>
                  <a:srgbClr val="FF0000"/>
                </a:solidFill>
                <a:latin typeface="Arial" panose="020B0604020202020204" pitchFamily="34" charset="0"/>
                <a:cs typeface="Arial" panose="020B0604020202020204" pitchFamily="34" charset="0"/>
              </a:rPr>
              <a:t>1.09 years </a:t>
            </a:r>
            <a:r>
              <a:rPr lang="en-US" sz="2000" dirty="0">
                <a:latin typeface="Arial" panose="020B0604020202020204" pitchFamily="34" charset="0"/>
                <a:cs typeface="Arial" panose="020B0604020202020204" pitchFamily="34" charset="0"/>
              </a:rPr>
              <a:t>before clinical diagnosis</a:t>
            </a:r>
          </a:p>
          <a:p>
            <a:pPr algn="ctr">
              <a:spcBef>
                <a:spcPts val="900"/>
              </a:spcBef>
            </a:pPr>
            <a:r>
              <a:rPr lang="en-US" sz="2000" b="1" dirty="0">
                <a:latin typeface="Arial" panose="020B0604020202020204" pitchFamily="34" charset="0"/>
                <a:cs typeface="Arial" panose="020B0604020202020204" pitchFamily="34" charset="0"/>
              </a:rPr>
              <a:t>ST</a:t>
            </a:r>
            <a:r>
              <a:rPr lang="en-US" sz="2000" dirty="0">
                <a:latin typeface="Arial" panose="020B0604020202020204" pitchFamily="34" charset="0"/>
                <a:cs typeface="Arial" panose="020B0604020202020204" pitchFamily="34" charset="0"/>
              </a:rPr>
              <a:t> signaled ‘positive’ on average </a:t>
            </a:r>
            <a:r>
              <a:rPr lang="en-US" sz="2000" b="1" dirty="0">
                <a:solidFill>
                  <a:srgbClr val="FF0000"/>
                </a:solidFill>
                <a:latin typeface="Arial" panose="020B0604020202020204" pitchFamily="34" charset="0"/>
                <a:cs typeface="Arial" panose="020B0604020202020204" pitchFamily="34" charset="0"/>
              </a:rPr>
              <a:t>0.48 years </a:t>
            </a:r>
            <a:r>
              <a:rPr lang="en-US" sz="2000" dirty="0">
                <a:latin typeface="Arial" panose="020B0604020202020204" pitchFamily="34" charset="0"/>
                <a:cs typeface="Arial" panose="020B0604020202020204" pitchFamily="34" charset="0"/>
              </a:rPr>
              <a:t>prior to clinical diagnosis</a:t>
            </a:r>
          </a:p>
          <a:p>
            <a:pPr algn="ctr">
              <a:spcBef>
                <a:spcPts val="900"/>
              </a:spcBef>
            </a:pPr>
            <a:r>
              <a:rPr lang="en-US" sz="2000" dirty="0">
                <a:latin typeface="Arial" panose="020B0604020202020204" pitchFamily="34" charset="0"/>
                <a:cs typeface="Arial" panose="020B0604020202020204" pitchFamily="34" charset="0"/>
              </a:rPr>
              <a:t>For those individuals low for CA19-9; </a:t>
            </a:r>
            <a:r>
              <a:rPr lang="en-US" sz="2000" u="sng" dirty="0">
                <a:latin typeface="Arial" panose="020B0604020202020204" pitchFamily="34" charset="0"/>
                <a:cs typeface="Arial" panose="020B0604020202020204" pitchFamily="34" charset="0"/>
              </a:rPr>
              <a:t>TIMP1 improved sensitivity by</a:t>
            </a:r>
            <a:r>
              <a:rPr lang="en-US" sz="2000" b="1" u="sng" dirty="0">
                <a:latin typeface="Arial" panose="020B0604020202020204" pitchFamily="34" charset="0"/>
                <a:cs typeface="Arial" panose="020B0604020202020204" pitchFamily="34" charset="0"/>
              </a:rPr>
              <a:t> </a:t>
            </a:r>
            <a:r>
              <a:rPr lang="en-US" sz="2000" b="1" dirty="0">
                <a:solidFill>
                  <a:srgbClr val="FF0000"/>
                </a:solidFill>
                <a:latin typeface="Arial" panose="020B0604020202020204" pitchFamily="34" charset="0"/>
                <a:cs typeface="Arial" panose="020B0604020202020204" pitchFamily="34" charset="0"/>
              </a:rPr>
              <a:t>14%</a:t>
            </a:r>
          </a:p>
        </p:txBody>
      </p:sp>
      <p:sp>
        <p:nvSpPr>
          <p:cNvPr id="6" name="TextBox 5">
            <a:extLst>
              <a:ext uri="{FF2B5EF4-FFF2-40B4-BE49-F238E27FC236}">
                <a16:creationId xmlns:a16="http://schemas.microsoft.com/office/drawing/2014/main" id="{4B7A842D-9537-F4E8-A2A2-0FCC377A9C50}"/>
              </a:ext>
            </a:extLst>
          </p:cNvPr>
          <p:cNvSpPr txBox="1"/>
          <p:nvPr/>
        </p:nvSpPr>
        <p:spPr>
          <a:xfrm>
            <a:off x="6578262" y="6424181"/>
            <a:ext cx="4377361"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Fahrmann et al. Cancer Letters (2025)</a:t>
            </a:r>
          </a:p>
        </p:txBody>
      </p:sp>
      <p:sp>
        <p:nvSpPr>
          <p:cNvPr id="13" name="TextBox 12">
            <a:extLst>
              <a:ext uri="{FF2B5EF4-FFF2-40B4-BE49-F238E27FC236}">
                <a16:creationId xmlns:a16="http://schemas.microsoft.com/office/drawing/2014/main" id="{7AFB9831-CAA4-28A1-27EB-8D2C6E8E1747}"/>
              </a:ext>
            </a:extLst>
          </p:cNvPr>
          <p:cNvSpPr txBox="1"/>
          <p:nvPr/>
        </p:nvSpPr>
        <p:spPr>
          <a:xfrm rot="16200000">
            <a:off x="5815747" y="2091274"/>
            <a:ext cx="11557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TPR</a:t>
            </a:r>
          </a:p>
        </p:txBody>
      </p:sp>
      <p:sp>
        <p:nvSpPr>
          <p:cNvPr id="14" name="TextBox 13">
            <a:extLst>
              <a:ext uri="{FF2B5EF4-FFF2-40B4-BE49-F238E27FC236}">
                <a16:creationId xmlns:a16="http://schemas.microsoft.com/office/drawing/2014/main" id="{CDEB9AD6-ECD1-B3A7-5EBB-77791209F18A}"/>
              </a:ext>
            </a:extLst>
          </p:cNvPr>
          <p:cNvSpPr txBox="1"/>
          <p:nvPr/>
        </p:nvSpPr>
        <p:spPr>
          <a:xfrm>
            <a:off x="8189093" y="3934109"/>
            <a:ext cx="11557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FPR</a:t>
            </a:r>
          </a:p>
        </p:txBody>
      </p:sp>
      <p:sp>
        <p:nvSpPr>
          <p:cNvPr id="17" name="Arrow: Right 16">
            <a:extLst>
              <a:ext uri="{FF2B5EF4-FFF2-40B4-BE49-F238E27FC236}">
                <a16:creationId xmlns:a16="http://schemas.microsoft.com/office/drawing/2014/main" id="{9810727B-A5A0-7315-4E63-B57BCC41C25D}"/>
              </a:ext>
            </a:extLst>
          </p:cNvPr>
          <p:cNvSpPr/>
          <p:nvPr/>
        </p:nvSpPr>
        <p:spPr>
          <a:xfrm>
            <a:off x="5520055" y="1892300"/>
            <a:ext cx="369332" cy="1155700"/>
          </a:xfrm>
          <a:prstGeom prst="rightArrow">
            <a:avLst/>
          </a:prstGeom>
          <a:solidFill>
            <a:srgbClr val="0000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3173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3" grpId="0"/>
      <p:bldP spid="14" grpId="0"/>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34952-4172-29E0-5385-63593F5815DD}"/>
            </a:ext>
          </a:extLst>
        </p:cNvPr>
        <p:cNvGrpSpPr/>
        <p:nvPr/>
      </p:nvGrpSpPr>
      <p:grpSpPr>
        <a:xfrm>
          <a:off x="0" y="0"/>
          <a:ext cx="0" cy="0"/>
          <a:chOff x="0" y="0"/>
          <a:chExt cx="0" cy="0"/>
        </a:xfrm>
      </p:grpSpPr>
      <p:grpSp>
        <p:nvGrpSpPr>
          <p:cNvPr id="36" name="Group 35">
            <a:extLst>
              <a:ext uri="{FF2B5EF4-FFF2-40B4-BE49-F238E27FC236}">
                <a16:creationId xmlns:a16="http://schemas.microsoft.com/office/drawing/2014/main" id="{8286806F-2726-A3D4-0A0D-B1D6DC91E5F0}"/>
              </a:ext>
            </a:extLst>
          </p:cNvPr>
          <p:cNvGrpSpPr/>
          <p:nvPr/>
        </p:nvGrpSpPr>
        <p:grpSpPr>
          <a:xfrm>
            <a:off x="1981201" y="1444861"/>
            <a:ext cx="7887005" cy="4427305"/>
            <a:chOff x="914095" y="1638081"/>
            <a:chExt cx="7887005" cy="4427305"/>
          </a:xfrm>
        </p:grpSpPr>
        <p:pic>
          <p:nvPicPr>
            <p:cNvPr id="4" name="Picture 3">
              <a:extLst>
                <a:ext uri="{FF2B5EF4-FFF2-40B4-BE49-F238E27FC236}">
                  <a16:creationId xmlns:a16="http://schemas.microsoft.com/office/drawing/2014/main" id="{D4A1D850-A3EE-557F-AFF1-DCDAE87EF111}"/>
                </a:ext>
              </a:extLst>
            </p:cNvPr>
            <p:cNvPicPr>
              <a:picLocks noChangeAspect="1"/>
            </p:cNvPicPr>
            <p:nvPr/>
          </p:nvPicPr>
          <p:blipFill>
            <a:blip r:embed="rId2"/>
            <a:stretch>
              <a:fillRect/>
            </a:stretch>
          </p:blipFill>
          <p:spPr>
            <a:xfrm>
              <a:off x="914095" y="1638081"/>
              <a:ext cx="6182030" cy="4427305"/>
            </a:xfrm>
            <a:prstGeom prst="rect">
              <a:avLst/>
            </a:prstGeom>
          </p:spPr>
        </p:pic>
        <p:sp>
          <p:nvSpPr>
            <p:cNvPr id="6" name="TextBox 5">
              <a:extLst>
                <a:ext uri="{FF2B5EF4-FFF2-40B4-BE49-F238E27FC236}">
                  <a16:creationId xmlns:a16="http://schemas.microsoft.com/office/drawing/2014/main" id="{61518B73-E8E7-DB17-3FD1-30AA473C9A81}"/>
                </a:ext>
              </a:extLst>
            </p:cNvPr>
            <p:cNvSpPr txBox="1"/>
            <p:nvPr/>
          </p:nvSpPr>
          <p:spPr>
            <a:xfrm>
              <a:off x="6981825" y="3718383"/>
              <a:ext cx="1819275" cy="646331"/>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1% 1-year risk Cutoff</a:t>
              </a:r>
            </a:p>
          </p:txBody>
        </p:sp>
        <p:sp>
          <p:nvSpPr>
            <p:cNvPr id="9" name="Oval 8">
              <a:extLst>
                <a:ext uri="{FF2B5EF4-FFF2-40B4-BE49-F238E27FC236}">
                  <a16:creationId xmlns:a16="http://schemas.microsoft.com/office/drawing/2014/main" id="{F341BB5C-9527-5228-7B54-F39E77BB436B}"/>
                </a:ext>
              </a:extLst>
            </p:cNvPr>
            <p:cNvSpPr/>
            <p:nvPr/>
          </p:nvSpPr>
          <p:spPr>
            <a:xfrm>
              <a:off x="4343019" y="3803917"/>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716E434-5E2F-E513-BCB2-DD4234F3F500}"/>
                </a:ext>
              </a:extLst>
            </p:cNvPr>
            <p:cNvSpPr/>
            <p:nvPr/>
          </p:nvSpPr>
          <p:spPr>
            <a:xfrm>
              <a:off x="4619244" y="3156217"/>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F54B0650-3E74-8910-5BB0-B48237913A3C}"/>
                </a:ext>
              </a:extLst>
            </p:cNvPr>
            <p:cNvSpPr/>
            <p:nvPr/>
          </p:nvSpPr>
          <p:spPr>
            <a:xfrm>
              <a:off x="5424106" y="2908567"/>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1BC507E7-BF08-CCB2-80D2-3347DEDC3646}"/>
                </a:ext>
              </a:extLst>
            </p:cNvPr>
            <p:cNvSpPr/>
            <p:nvPr/>
          </p:nvSpPr>
          <p:spPr>
            <a:xfrm>
              <a:off x="6178492" y="2826944"/>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13E0A331-7214-06B0-7095-412AE909659E}"/>
                </a:ext>
              </a:extLst>
            </p:cNvPr>
            <p:cNvSpPr/>
            <p:nvPr/>
          </p:nvSpPr>
          <p:spPr>
            <a:xfrm>
              <a:off x="6419792" y="1893494"/>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ED7C0199-16ED-8BFA-4D9B-BB90ECA7D2BA}"/>
                </a:ext>
              </a:extLst>
            </p:cNvPr>
            <p:cNvSpPr/>
            <p:nvPr/>
          </p:nvSpPr>
          <p:spPr>
            <a:xfrm>
              <a:off x="6536339" y="2119632"/>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B8D17BD4-020D-A9BE-A9D4-4EA18EDC0DB0}"/>
                </a:ext>
              </a:extLst>
            </p:cNvPr>
            <p:cNvSpPr/>
            <p:nvPr/>
          </p:nvSpPr>
          <p:spPr>
            <a:xfrm>
              <a:off x="6643929" y="2201254"/>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10B6F13B-1FB7-BCF4-A53F-CB132CE71E58}"/>
                </a:ext>
              </a:extLst>
            </p:cNvPr>
            <p:cNvSpPr/>
            <p:nvPr/>
          </p:nvSpPr>
          <p:spPr>
            <a:xfrm>
              <a:off x="6272019" y="3540852"/>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6E8CCA6C-8D4A-B789-8EB6-FC1841231A38}"/>
                </a:ext>
              </a:extLst>
            </p:cNvPr>
            <p:cNvSpPr/>
            <p:nvPr/>
          </p:nvSpPr>
          <p:spPr>
            <a:xfrm>
              <a:off x="5185703" y="3863492"/>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6B8B16DB-9681-FAE6-3B33-499407BDB2D9}"/>
                </a:ext>
              </a:extLst>
            </p:cNvPr>
            <p:cNvSpPr/>
            <p:nvPr/>
          </p:nvSpPr>
          <p:spPr>
            <a:xfrm>
              <a:off x="6536339" y="3599173"/>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10172358-116F-CD19-964C-26D1AFBA3B94}"/>
                </a:ext>
              </a:extLst>
            </p:cNvPr>
            <p:cNvSpPr/>
            <p:nvPr/>
          </p:nvSpPr>
          <p:spPr>
            <a:xfrm>
              <a:off x="6353641" y="3897817"/>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0CDAF326-BAC1-5356-D029-BD33366CE996}"/>
                </a:ext>
              </a:extLst>
            </p:cNvPr>
            <p:cNvSpPr/>
            <p:nvPr/>
          </p:nvSpPr>
          <p:spPr>
            <a:xfrm>
              <a:off x="6454716" y="3863491"/>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820665C4-04F3-103C-1C6E-0B1C6A2F985C}"/>
                </a:ext>
              </a:extLst>
            </p:cNvPr>
            <p:cNvSpPr/>
            <p:nvPr/>
          </p:nvSpPr>
          <p:spPr>
            <a:xfrm>
              <a:off x="6454716" y="3929947"/>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8E55237-27B0-3FAF-5623-3A752DFF0A01}"/>
                </a:ext>
              </a:extLst>
            </p:cNvPr>
            <p:cNvSpPr/>
            <p:nvPr/>
          </p:nvSpPr>
          <p:spPr>
            <a:xfrm>
              <a:off x="6359958" y="4188852"/>
              <a:ext cx="204862" cy="204862"/>
            </a:xfrm>
            <a:prstGeom prst="rect">
              <a:avLst/>
            </a:prstGeom>
            <a:solidFill>
              <a:schemeClr val="accent3"/>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2A50E322-CF66-97EE-8305-58A248DA750F}"/>
                </a:ext>
              </a:extLst>
            </p:cNvPr>
            <p:cNvSpPr/>
            <p:nvPr/>
          </p:nvSpPr>
          <p:spPr>
            <a:xfrm>
              <a:off x="5684330" y="3959925"/>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6D99316C-9612-C25D-0AF6-6D63F77A4874}"/>
                </a:ext>
              </a:extLst>
            </p:cNvPr>
            <p:cNvSpPr/>
            <p:nvPr/>
          </p:nvSpPr>
          <p:spPr>
            <a:xfrm>
              <a:off x="3480728" y="3979439"/>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8E083AFD-A64E-588F-7ED6-22B45F45A55A}"/>
                </a:ext>
              </a:extLst>
            </p:cNvPr>
            <p:cNvSpPr/>
            <p:nvPr/>
          </p:nvSpPr>
          <p:spPr>
            <a:xfrm>
              <a:off x="2476035" y="3985608"/>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21789228-BAF9-B0EC-D9B8-B75850DB3502}"/>
                </a:ext>
              </a:extLst>
            </p:cNvPr>
            <p:cNvSpPr/>
            <p:nvPr/>
          </p:nvSpPr>
          <p:spPr>
            <a:xfrm>
              <a:off x="1966252" y="4291283"/>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501D0252-BC69-101C-BD83-0C7B16EF2DC4}"/>
                </a:ext>
              </a:extLst>
            </p:cNvPr>
            <p:cNvSpPr/>
            <p:nvPr/>
          </p:nvSpPr>
          <p:spPr>
            <a:xfrm>
              <a:off x="2818739" y="4312091"/>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A12049F9-1F09-F641-B3AD-AC82D688D0A9}"/>
                </a:ext>
              </a:extLst>
            </p:cNvPr>
            <p:cNvSpPr/>
            <p:nvPr/>
          </p:nvSpPr>
          <p:spPr>
            <a:xfrm>
              <a:off x="4364927" y="4123170"/>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E02B9625-0F46-D1EE-5B56-0B60A4468896}"/>
                </a:ext>
              </a:extLst>
            </p:cNvPr>
            <p:cNvSpPr/>
            <p:nvPr/>
          </p:nvSpPr>
          <p:spPr>
            <a:xfrm>
              <a:off x="4665348" y="4054224"/>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E115126D-C16E-8B78-A2BA-266C42088D18}"/>
                </a:ext>
              </a:extLst>
            </p:cNvPr>
            <p:cNvSpPr/>
            <p:nvPr/>
          </p:nvSpPr>
          <p:spPr>
            <a:xfrm>
              <a:off x="1966251" y="4650764"/>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0B4E38A4-E88C-AE8C-7F3E-28E901689BCA}"/>
                </a:ext>
              </a:extLst>
            </p:cNvPr>
            <p:cNvSpPr/>
            <p:nvPr/>
          </p:nvSpPr>
          <p:spPr>
            <a:xfrm>
              <a:off x="4261396" y="5355614"/>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0F398817-96A4-69C1-95B2-48EB6CDA1BC7}"/>
                </a:ext>
              </a:extLst>
            </p:cNvPr>
            <p:cNvSpPr/>
            <p:nvPr/>
          </p:nvSpPr>
          <p:spPr>
            <a:xfrm>
              <a:off x="5128831" y="5103202"/>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Oval 36">
            <a:extLst>
              <a:ext uri="{FF2B5EF4-FFF2-40B4-BE49-F238E27FC236}">
                <a16:creationId xmlns:a16="http://schemas.microsoft.com/office/drawing/2014/main" id="{DB6523BB-4453-4019-D5EC-42FF43D00035}"/>
              </a:ext>
            </a:extLst>
          </p:cNvPr>
          <p:cNvSpPr/>
          <p:nvPr/>
        </p:nvSpPr>
        <p:spPr>
          <a:xfrm>
            <a:off x="8170804" y="1661246"/>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326BED78-F437-079B-0F7D-AB854CF58464}"/>
              </a:ext>
            </a:extLst>
          </p:cNvPr>
          <p:cNvSpPr txBox="1"/>
          <p:nvPr/>
        </p:nvSpPr>
        <p:spPr>
          <a:xfrm>
            <a:off x="8334048" y="1556350"/>
            <a:ext cx="192369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CA19-9 Positive</a:t>
            </a:r>
          </a:p>
        </p:txBody>
      </p:sp>
      <p:sp>
        <p:nvSpPr>
          <p:cNvPr id="39" name="Oval 38">
            <a:extLst>
              <a:ext uri="{FF2B5EF4-FFF2-40B4-BE49-F238E27FC236}">
                <a16:creationId xmlns:a16="http://schemas.microsoft.com/office/drawing/2014/main" id="{796A669F-F06A-A1B6-32C7-AA875D0DFAF9}"/>
              </a:ext>
            </a:extLst>
          </p:cNvPr>
          <p:cNvSpPr/>
          <p:nvPr/>
        </p:nvSpPr>
        <p:spPr>
          <a:xfrm>
            <a:off x="8170804" y="1932248"/>
            <a:ext cx="163245" cy="163245"/>
          </a:xfrm>
          <a:prstGeom prst="ellipse">
            <a:avLst/>
          </a:prstGeom>
          <a:solidFill>
            <a:srgbClr val="E3681D"/>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D83361D2-CA02-E23C-6EA9-9210DF05106E}"/>
              </a:ext>
            </a:extLst>
          </p:cNvPr>
          <p:cNvSpPr txBox="1"/>
          <p:nvPr/>
        </p:nvSpPr>
        <p:spPr>
          <a:xfrm>
            <a:off x="8334048" y="1827352"/>
            <a:ext cx="248665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CA19-9 PEB Positive</a:t>
            </a:r>
          </a:p>
        </p:txBody>
      </p:sp>
      <p:sp>
        <p:nvSpPr>
          <p:cNvPr id="41" name="Oval 40">
            <a:extLst>
              <a:ext uri="{FF2B5EF4-FFF2-40B4-BE49-F238E27FC236}">
                <a16:creationId xmlns:a16="http://schemas.microsoft.com/office/drawing/2014/main" id="{7B4793AA-BA2B-DB36-8601-9439C213A92D}"/>
              </a:ext>
            </a:extLst>
          </p:cNvPr>
          <p:cNvSpPr/>
          <p:nvPr/>
        </p:nvSpPr>
        <p:spPr>
          <a:xfrm>
            <a:off x="8170802" y="2211531"/>
            <a:ext cx="163245" cy="163245"/>
          </a:xfrm>
          <a:prstGeom prst="ellipse">
            <a:avLst/>
          </a:prstGeom>
          <a:solidFill>
            <a:srgbClr val="0000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3F0B7A41-68E0-17BE-FE89-487E4083872A}"/>
              </a:ext>
            </a:extLst>
          </p:cNvPr>
          <p:cNvSpPr txBox="1"/>
          <p:nvPr/>
        </p:nvSpPr>
        <p:spPr>
          <a:xfrm>
            <a:off x="8334046" y="2106635"/>
            <a:ext cx="192369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CA19-9 Negative</a:t>
            </a:r>
          </a:p>
        </p:txBody>
      </p:sp>
      <p:sp>
        <p:nvSpPr>
          <p:cNvPr id="43" name="Rectangle 42">
            <a:extLst>
              <a:ext uri="{FF2B5EF4-FFF2-40B4-BE49-F238E27FC236}">
                <a16:creationId xmlns:a16="http://schemas.microsoft.com/office/drawing/2014/main" id="{AD605AF4-ACA5-7F2E-2E08-C14414D69FD6}"/>
              </a:ext>
            </a:extLst>
          </p:cNvPr>
          <p:cNvSpPr/>
          <p:nvPr/>
        </p:nvSpPr>
        <p:spPr>
          <a:xfrm>
            <a:off x="8162450" y="1921970"/>
            <a:ext cx="179951" cy="179951"/>
          </a:xfrm>
          <a:prstGeom prst="rect">
            <a:avLst/>
          </a:prstGeom>
          <a:solidFill>
            <a:schemeClr val="accent3"/>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a:extLst>
              <a:ext uri="{FF2B5EF4-FFF2-40B4-BE49-F238E27FC236}">
                <a16:creationId xmlns:a16="http://schemas.microsoft.com/office/drawing/2014/main" id="{1EAD2ED5-E6C0-1603-E425-4D4932C58031}"/>
              </a:ext>
            </a:extLst>
          </p:cNvPr>
          <p:cNvCxnSpPr>
            <a:cxnSpLocks/>
          </p:cNvCxnSpPr>
          <p:nvPr/>
        </p:nvCxnSpPr>
        <p:spPr>
          <a:xfrm flipV="1">
            <a:off x="7521821" y="4294298"/>
            <a:ext cx="0" cy="32649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AA7CC280-E51A-4E40-BAAD-AA0BE7361E7B}"/>
              </a:ext>
            </a:extLst>
          </p:cNvPr>
          <p:cNvCxnSpPr>
            <a:cxnSpLocks/>
          </p:cNvCxnSpPr>
          <p:nvPr/>
        </p:nvCxnSpPr>
        <p:spPr>
          <a:xfrm flipV="1">
            <a:off x="3117461" y="4690538"/>
            <a:ext cx="0" cy="32649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26E0C428-3FE3-DEDF-6D12-BB3C6A2F413B}"/>
              </a:ext>
            </a:extLst>
          </p:cNvPr>
          <p:cNvSpPr txBox="1"/>
          <p:nvPr/>
        </p:nvSpPr>
        <p:spPr>
          <a:xfrm>
            <a:off x="233946" y="6094656"/>
            <a:ext cx="11615153" cy="400110"/>
          </a:xfrm>
          <a:prstGeom prst="rect">
            <a:avLst/>
          </a:prstGeom>
          <a:solidFill>
            <a:srgbClr val="FF0000">
              <a:alpha val="15000"/>
            </a:srgbClr>
          </a:solidFill>
        </p:spPr>
        <p:txBody>
          <a:bodyPr wrap="square" rtlCol="0">
            <a:spAutoFit/>
          </a:bodyPr>
          <a:lstStyle/>
          <a:p>
            <a:pPr algn="ctr"/>
            <a:r>
              <a:rPr lang="en-US" sz="2000" i="1" dirty="0">
                <a:latin typeface="Arial" panose="020B0604020202020204" pitchFamily="34" charset="0"/>
                <a:cs typeface="Arial" panose="020B0604020202020204" pitchFamily="34" charset="0"/>
              </a:rPr>
              <a:t>Of the 2 cases missed, 1 (50%) was picked up by an algorithm that considers repeat CA19-9 testing</a:t>
            </a:r>
          </a:p>
        </p:txBody>
      </p:sp>
      <p:sp>
        <p:nvSpPr>
          <p:cNvPr id="5" name="Title 4">
            <a:extLst>
              <a:ext uri="{FF2B5EF4-FFF2-40B4-BE49-F238E27FC236}">
                <a16:creationId xmlns:a16="http://schemas.microsoft.com/office/drawing/2014/main" id="{5D071426-AA86-8711-D8B1-9603F8514B10}"/>
              </a:ext>
            </a:extLst>
          </p:cNvPr>
          <p:cNvSpPr>
            <a:spLocks noGrp="1"/>
          </p:cNvSpPr>
          <p:nvPr>
            <p:ph type="title"/>
          </p:nvPr>
        </p:nvSpPr>
        <p:spPr>
          <a:xfrm>
            <a:off x="233946" y="113077"/>
            <a:ext cx="11831053" cy="1325563"/>
          </a:xfrm>
        </p:spPr>
        <p:txBody>
          <a:bodyPr>
            <a:normAutofit/>
          </a:bodyPr>
          <a:lstStyle/>
          <a:p>
            <a:pPr algn="ctr"/>
            <a:r>
              <a:rPr lang="en-US" sz="2800" b="1" dirty="0">
                <a:latin typeface="Arial" panose="020B0604020202020204" pitchFamily="34" charset="0"/>
                <a:cs typeface="Arial" panose="020B0604020202020204" pitchFamily="34" charset="0"/>
              </a:rPr>
              <a:t>Lead-time of CA19-9 for risk prediction of PDAC among 2,121 NOD patients</a:t>
            </a:r>
            <a:endParaRPr lang="en-US"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695153F-32EB-6F51-42B4-FAC407E37C95}"/>
              </a:ext>
            </a:extLst>
          </p:cNvPr>
          <p:cNvSpPr txBox="1"/>
          <p:nvPr/>
        </p:nvSpPr>
        <p:spPr>
          <a:xfrm>
            <a:off x="9458630" y="6494766"/>
            <a:ext cx="260636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Irajizad et al. </a:t>
            </a:r>
            <a:r>
              <a:rPr lang="en-US" i="1" dirty="0">
                <a:latin typeface="Arial" panose="020B0604020202020204" pitchFamily="34" charset="0"/>
                <a:cs typeface="Arial" panose="020B0604020202020204" pitchFamily="34" charset="0"/>
              </a:rPr>
              <a:t>in revision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993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F93E7E-0E11-D77B-D592-4B7A463A6481}"/>
              </a:ext>
            </a:extLst>
          </p:cNvPr>
          <p:cNvSpPr>
            <a:spLocks noGrp="1"/>
          </p:cNvSpPr>
          <p:nvPr>
            <p:ph idx="1"/>
          </p:nvPr>
        </p:nvSpPr>
        <p:spPr>
          <a:xfrm>
            <a:off x="288471" y="1081776"/>
            <a:ext cx="11615057" cy="4351338"/>
          </a:xfrm>
        </p:spPr>
        <p:txBody>
          <a:bodyPr/>
          <a:lstStyle/>
          <a:p>
            <a:pPr algn="just"/>
            <a:r>
              <a:rPr lang="en-US" dirty="0">
                <a:latin typeface="Arial" panose="020B0604020202020204" pitchFamily="34" charset="0"/>
                <a:cs typeface="Arial" panose="020B0604020202020204" pitchFamily="34" charset="0"/>
              </a:rPr>
              <a:t>Conceptual basis originates from work in lung and pancreatic cancer</a:t>
            </a:r>
          </a:p>
          <a:p>
            <a:pPr algn="just"/>
            <a:endParaRPr lang="en-US" sz="500"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Quantifies levels of 10 cancer-associated biomarkers for assessing the risk of developing or harboring any of nine cancer types: lung, prostate, colorectal, breast, ovarian, pancreatic, esophageal, and stomach cancers. </a:t>
            </a:r>
          </a:p>
        </p:txBody>
      </p:sp>
      <p:pic>
        <p:nvPicPr>
          <p:cNvPr id="4" name="Picture 3" descr="A screenshot of a website&#10;&#10;AI-generated content may be incorrect.">
            <a:extLst>
              <a:ext uri="{FF2B5EF4-FFF2-40B4-BE49-F238E27FC236}">
                <a16:creationId xmlns:a16="http://schemas.microsoft.com/office/drawing/2014/main" id="{AD62CD63-95E8-D2A2-D673-86C99C1C2E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821" y="3549878"/>
            <a:ext cx="9792356" cy="3231922"/>
          </a:xfrm>
          <a:prstGeom prst="rect">
            <a:avLst/>
          </a:prstGeom>
        </p:spPr>
      </p:pic>
      <p:sp>
        <p:nvSpPr>
          <p:cNvPr id="5" name="TextBox 4">
            <a:extLst>
              <a:ext uri="{FF2B5EF4-FFF2-40B4-BE49-F238E27FC236}">
                <a16:creationId xmlns:a16="http://schemas.microsoft.com/office/drawing/2014/main" id="{4A21875A-EFB8-C98B-B663-A9AF5B4DEE50}"/>
              </a:ext>
            </a:extLst>
          </p:cNvPr>
          <p:cNvSpPr txBox="1"/>
          <p:nvPr/>
        </p:nvSpPr>
        <p:spPr>
          <a:xfrm>
            <a:off x="1010401" y="197078"/>
            <a:ext cx="9964366" cy="707886"/>
          </a:xfrm>
          <a:prstGeom prst="rect">
            <a:avLst/>
          </a:prstGeom>
          <a:noFill/>
        </p:spPr>
        <p:txBody>
          <a:bodyPr wrap="square" rtlCol="0">
            <a:spAutoFit/>
          </a:bodyPr>
          <a:lstStyle/>
          <a:p>
            <a:pPr algn="ctr"/>
            <a:r>
              <a:rPr lang="en-US" sz="4000" b="1" u="sng" dirty="0"/>
              <a:t>M</a:t>
            </a:r>
            <a:r>
              <a:rPr lang="en-US" sz="4000" dirty="0"/>
              <a:t>ulti-</a:t>
            </a:r>
            <a:r>
              <a:rPr lang="en-US" sz="4000" b="1" u="sng" dirty="0"/>
              <a:t>C</a:t>
            </a:r>
            <a:r>
              <a:rPr lang="en-US" sz="4000" u="sng" dirty="0"/>
              <a:t>a</a:t>
            </a:r>
            <a:r>
              <a:rPr lang="en-US" sz="4000" dirty="0"/>
              <a:t>ncer risk </a:t>
            </a:r>
            <a:r>
              <a:rPr lang="en-US" sz="4000" b="1" u="sng" dirty="0"/>
              <a:t>S</a:t>
            </a:r>
            <a:r>
              <a:rPr lang="en-US" sz="4000" dirty="0"/>
              <a:t>tratification </a:t>
            </a:r>
            <a:r>
              <a:rPr lang="en-US" sz="4000" b="1" u="sng" dirty="0"/>
              <a:t>T</a:t>
            </a:r>
            <a:r>
              <a:rPr lang="en-US" sz="4000" dirty="0"/>
              <a:t>est (</a:t>
            </a:r>
            <a:r>
              <a:rPr lang="en-US" sz="4000" dirty="0" err="1"/>
              <a:t>MCaST</a:t>
            </a:r>
            <a:r>
              <a:rPr lang="en-US" sz="4000" dirty="0"/>
              <a:t>)</a:t>
            </a:r>
          </a:p>
        </p:txBody>
      </p:sp>
    </p:spTree>
    <p:extLst>
      <p:ext uri="{BB962C8B-B14F-4D97-AF65-F5344CB8AC3E}">
        <p14:creationId xmlns:p14="http://schemas.microsoft.com/office/powerpoint/2010/main" val="2744004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EFCFD4-08D8-1AF1-0A07-1CF673BF74E7}"/>
              </a:ext>
            </a:extLst>
          </p:cNvPr>
          <p:cNvSpPr>
            <a:spLocks noGrp="1"/>
          </p:cNvSpPr>
          <p:nvPr>
            <p:ph idx="1"/>
          </p:nvPr>
        </p:nvSpPr>
        <p:spPr>
          <a:xfrm>
            <a:off x="459166" y="1381124"/>
            <a:ext cx="11377233" cy="5006975"/>
          </a:xfrm>
        </p:spPr>
        <p:txBody>
          <a:bodyPr>
            <a:normAutofit lnSpcReduction="10000"/>
          </a:bodyPr>
          <a:lstStyle/>
          <a:p>
            <a:r>
              <a:rPr lang="en-US" dirty="0">
                <a:latin typeface="Arial" panose="020B0604020202020204" pitchFamily="34" charset="0"/>
                <a:cs typeface="Arial" panose="020B0604020202020204" pitchFamily="34" charset="0"/>
              </a:rPr>
              <a:t>Proprietary </a:t>
            </a:r>
            <a:r>
              <a:rPr lang="en-US" b="1" u="sng" dirty="0">
                <a:latin typeface="Arial" panose="020B0604020202020204" pitchFamily="34" charset="0"/>
                <a:cs typeface="Arial" panose="020B0604020202020204" pitchFamily="34" charset="0"/>
              </a:rPr>
              <a:t>individualized combination rules </a:t>
            </a:r>
            <a:r>
              <a:rPr lang="en-US" dirty="0">
                <a:latin typeface="Arial" panose="020B0604020202020204" pitchFamily="34" charset="0"/>
                <a:cs typeface="Arial" panose="020B0604020202020204" pitchFamily="34" charset="0"/>
              </a:rPr>
              <a:t>based on a broader panel of 10 protein biomarkers for each of the nine specified cancer types </a:t>
            </a:r>
          </a:p>
          <a:p>
            <a:pPr lvl="1"/>
            <a:r>
              <a:rPr lang="en-US" dirty="0">
                <a:latin typeface="Arial" panose="020B0604020202020204" pitchFamily="34" charset="0"/>
                <a:cs typeface="Arial" panose="020B0604020202020204" pitchFamily="34" charset="0"/>
              </a:rPr>
              <a:t>e.g. 4MP for lung cancer</a:t>
            </a:r>
          </a:p>
          <a:p>
            <a:pPr lvl="1"/>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Proprietary </a:t>
            </a:r>
            <a:r>
              <a:rPr lang="en-US" b="1" u="sng" dirty="0">
                <a:latin typeface="Arial" panose="020B0604020202020204" pitchFamily="34" charset="0"/>
                <a:cs typeface="Arial" panose="020B0604020202020204" pitchFamily="34" charset="0"/>
              </a:rPr>
              <a:t>longitudinal algorithms </a:t>
            </a:r>
            <a:r>
              <a:rPr lang="en-US" dirty="0">
                <a:latin typeface="Arial" panose="020B0604020202020204" pitchFamily="34" charset="0"/>
                <a:cs typeface="Arial" panose="020B0604020202020204" pitchFamily="34" charset="0"/>
              </a:rPr>
              <a:t>that consider repeat </a:t>
            </a:r>
            <a:r>
              <a:rPr lang="en-US" dirty="0" err="1">
                <a:latin typeface="Arial" panose="020B0604020202020204" pitchFamily="34" charset="0"/>
                <a:cs typeface="Arial" panose="020B0604020202020204" pitchFamily="34" charset="0"/>
              </a:rPr>
              <a:t>MCaST</a:t>
            </a:r>
            <a:r>
              <a:rPr lang="en-US" dirty="0">
                <a:latin typeface="Arial" panose="020B0604020202020204" pitchFamily="34" charset="0"/>
                <a:cs typeface="Arial" panose="020B0604020202020204" pitchFamily="34" charset="0"/>
              </a:rPr>
              <a:t> measurements</a:t>
            </a:r>
          </a:p>
          <a:p>
            <a:pPr lvl="1"/>
            <a:r>
              <a:rPr lang="en-US" dirty="0">
                <a:latin typeface="Arial" panose="020B0604020202020204" pitchFamily="34" charset="0"/>
                <a:cs typeface="Arial" panose="020B0604020202020204" pitchFamily="34" charset="0"/>
              </a:rPr>
              <a:t>Lung, Breast, Prostate, Pancreas, Colorectal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a:t>
            </a:r>
            <a:r>
              <a:rPr lang="en-US" dirty="0" err="1">
                <a:latin typeface="Arial" panose="020B0604020202020204" pitchFamily="34" charset="0"/>
                <a:cs typeface="Arial" panose="020B0604020202020204" pitchFamily="34" charset="0"/>
              </a:rPr>
              <a:t>MCaST</a:t>
            </a:r>
            <a:r>
              <a:rPr lang="en-US" dirty="0">
                <a:latin typeface="Arial" panose="020B0604020202020204" pitchFamily="34" charset="0"/>
                <a:cs typeface="Arial" panose="020B0604020202020204" pitchFamily="34" charset="0"/>
              </a:rPr>
              <a:t> model was calibrated for the general population and </a:t>
            </a:r>
            <a:r>
              <a:rPr lang="en-US" b="1" u="sng" dirty="0">
                <a:latin typeface="Arial" panose="020B0604020202020204" pitchFamily="34" charset="0"/>
                <a:cs typeface="Arial" panose="020B0604020202020204" pitchFamily="34" charset="0"/>
              </a:rPr>
              <a:t>cancer-specific risk thresholds </a:t>
            </a:r>
            <a:r>
              <a:rPr lang="en-US" dirty="0">
                <a:latin typeface="Arial" panose="020B0604020202020204" pitchFamily="34" charset="0"/>
                <a:cs typeface="Arial" panose="020B0604020202020204" pitchFamily="34" charset="0"/>
              </a:rPr>
              <a:t>for elevated risk were predefined based on established clinical guidelines. </a:t>
            </a:r>
          </a:p>
        </p:txBody>
      </p:sp>
      <p:sp>
        <p:nvSpPr>
          <p:cNvPr id="4" name="TextBox 3">
            <a:extLst>
              <a:ext uri="{FF2B5EF4-FFF2-40B4-BE49-F238E27FC236}">
                <a16:creationId xmlns:a16="http://schemas.microsoft.com/office/drawing/2014/main" id="{53921F3D-ADE7-FD16-798C-416EA2FEDBA0}"/>
              </a:ext>
            </a:extLst>
          </p:cNvPr>
          <p:cNvSpPr txBox="1"/>
          <p:nvPr/>
        </p:nvSpPr>
        <p:spPr>
          <a:xfrm>
            <a:off x="228600" y="197078"/>
            <a:ext cx="11785600" cy="707886"/>
          </a:xfrm>
          <a:prstGeom prst="rect">
            <a:avLst/>
          </a:prstGeom>
          <a:noFill/>
        </p:spPr>
        <p:txBody>
          <a:bodyPr wrap="square" rtlCol="0">
            <a:spAutoFit/>
          </a:bodyPr>
          <a:lstStyle/>
          <a:p>
            <a:pPr algn="ctr"/>
            <a:r>
              <a:rPr lang="en-US" sz="4000" b="1" u="sng" dirty="0">
                <a:latin typeface="Arial" panose="020B0604020202020204" pitchFamily="34" charset="0"/>
                <a:cs typeface="Arial" panose="020B0604020202020204" pitchFamily="34" charset="0"/>
              </a:rPr>
              <a:t>M</a:t>
            </a:r>
            <a:r>
              <a:rPr lang="en-US" sz="4000" dirty="0">
                <a:latin typeface="Arial" panose="020B0604020202020204" pitchFamily="34" charset="0"/>
                <a:cs typeface="Arial" panose="020B0604020202020204" pitchFamily="34" charset="0"/>
              </a:rPr>
              <a:t>ulti-</a:t>
            </a:r>
            <a:r>
              <a:rPr lang="en-US" sz="4000" b="1" u="sng" dirty="0">
                <a:latin typeface="Arial" panose="020B0604020202020204" pitchFamily="34" charset="0"/>
                <a:cs typeface="Arial" panose="020B0604020202020204" pitchFamily="34" charset="0"/>
              </a:rPr>
              <a:t>C</a:t>
            </a:r>
            <a:r>
              <a:rPr lang="en-US" sz="4000" u="sng" dirty="0">
                <a:latin typeface="Arial" panose="020B0604020202020204" pitchFamily="34" charset="0"/>
                <a:cs typeface="Arial" panose="020B0604020202020204" pitchFamily="34" charset="0"/>
              </a:rPr>
              <a:t>a</a:t>
            </a:r>
            <a:r>
              <a:rPr lang="en-US" sz="4000" dirty="0">
                <a:latin typeface="Arial" panose="020B0604020202020204" pitchFamily="34" charset="0"/>
                <a:cs typeface="Arial" panose="020B0604020202020204" pitchFamily="34" charset="0"/>
              </a:rPr>
              <a:t>ncer risk </a:t>
            </a:r>
            <a:r>
              <a:rPr lang="en-US" sz="4000" b="1" u="sng" dirty="0">
                <a:latin typeface="Arial" panose="020B0604020202020204" pitchFamily="34" charset="0"/>
                <a:cs typeface="Arial" panose="020B0604020202020204" pitchFamily="34" charset="0"/>
              </a:rPr>
              <a:t>S</a:t>
            </a:r>
            <a:r>
              <a:rPr lang="en-US" sz="4000" dirty="0">
                <a:latin typeface="Arial" panose="020B0604020202020204" pitchFamily="34" charset="0"/>
                <a:cs typeface="Arial" panose="020B0604020202020204" pitchFamily="34" charset="0"/>
              </a:rPr>
              <a:t>tratification </a:t>
            </a:r>
            <a:r>
              <a:rPr lang="en-US" sz="4000" b="1" u="sng" dirty="0">
                <a:latin typeface="Arial" panose="020B0604020202020204" pitchFamily="34" charset="0"/>
                <a:cs typeface="Arial" panose="020B0604020202020204" pitchFamily="34" charset="0"/>
              </a:rPr>
              <a:t>T</a:t>
            </a:r>
            <a:r>
              <a:rPr lang="en-US" sz="4000" dirty="0">
                <a:latin typeface="Arial" panose="020B0604020202020204" pitchFamily="34" charset="0"/>
                <a:cs typeface="Arial" panose="020B0604020202020204" pitchFamily="34" charset="0"/>
              </a:rPr>
              <a:t>est (</a:t>
            </a:r>
            <a:r>
              <a:rPr lang="en-US" sz="4000" dirty="0" err="1">
                <a:latin typeface="Arial" panose="020B0604020202020204" pitchFamily="34" charset="0"/>
                <a:cs typeface="Arial" panose="020B0604020202020204" pitchFamily="34" charset="0"/>
              </a:rPr>
              <a:t>MCaST</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20021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18A87-5BD4-6929-3962-5AA73857DB0E}"/>
              </a:ext>
            </a:extLst>
          </p:cNvPr>
          <p:cNvSpPr>
            <a:spLocks noGrp="1"/>
          </p:cNvSpPr>
          <p:nvPr>
            <p:ph type="title"/>
          </p:nvPr>
        </p:nvSpPr>
        <p:spPr>
          <a:xfrm>
            <a:off x="635000" y="136525"/>
            <a:ext cx="11061700" cy="1325563"/>
          </a:xfrm>
        </p:spPr>
        <p:txBody>
          <a:bodyPr/>
          <a:lstStyle/>
          <a:p>
            <a:pPr algn="ctr"/>
            <a:r>
              <a:rPr lang="en-US" b="1" dirty="0">
                <a:latin typeface="Arial" panose="020B0604020202020204" pitchFamily="34" charset="0"/>
                <a:cs typeface="Arial" panose="020B0604020202020204" pitchFamily="34" charset="0"/>
              </a:rPr>
              <a:t>EDRN Involvement</a:t>
            </a:r>
          </a:p>
        </p:txBody>
      </p:sp>
      <p:sp>
        <p:nvSpPr>
          <p:cNvPr id="3" name="Content Placeholder 2">
            <a:extLst>
              <a:ext uri="{FF2B5EF4-FFF2-40B4-BE49-F238E27FC236}">
                <a16:creationId xmlns:a16="http://schemas.microsoft.com/office/drawing/2014/main" id="{BA5E0CE8-CDD6-A150-2C3B-7F60AFC155F7}"/>
              </a:ext>
            </a:extLst>
          </p:cNvPr>
          <p:cNvSpPr>
            <a:spLocks noGrp="1"/>
          </p:cNvSpPr>
          <p:nvPr>
            <p:ph idx="1"/>
          </p:nvPr>
        </p:nvSpPr>
        <p:spPr>
          <a:xfrm>
            <a:off x="495300" y="1462088"/>
            <a:ext cx="11506200" cy="5091112"/>
          </a:xfrm>
        </p:spPr>
        <p:txBody>
          <a:bodyPr>
            <a:normAutofit/>
          </a:bodyPr>
          <a:lstStyle/>
          <a:p>
            <a:r>
              <a:rPr lang="en-US" dirty="0">
                <a:latin typeface="Arial" panose="020B0604020202020204" pitchFamily="34" charset="0"/>
                <a:cs typeface="Arial" panose="020B0604020202020204" pitchFamily="34" charset="0"/>
              </a:rPr>
              <a:t>EDRN Young Career Investigator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Clinical Validation Center for Pancreatic Cancer (PI: Maitra; Site PI-Fahrmann)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Clinical Validation Center for Lung Cancer (PI: Hanash)</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Clinical Validation Center for Breast Cancer (PI: Li)</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Clinical Validation Center for Ovarian Cancer (PI: Bast)</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2847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3D8D88F-A577-D9D9-AA7E-563B6C3B549B}"/>
              </a:ext>
            </a:extLst>
          </p:cNvPr>
          <p:cNvGrpSpPr/>
          <p:nvPr/>
        </p:nvGrpSpPr>
        <p:grpSpPr>
          <a:xfrm>
            <a:off x="2540701" y="183831"/>
            <a:ext cx="6742999" cy="6503889"/>
            <a:chOff x="572201" y="1237932"/>
            <a:chExt cx="5701599" cy="5499418"/>
          </a:xfrm>
        </p:grpSpPr>
        <p:pic>
          <p:nvPicPr>
            <p:cNvPr id="4" name="Picture 3">
              <a:extLst>
                <a:ext uri="{FF2B5EF4-FFF2-40B4-BE49-F238E27FC236}">
                  <a16:creationId xmlns:a16="http://schemas.microsoft.com/office/drawing/2014/main" id="{5F1B9F05-BBCE-F525-63D0-B1E90F79331B}"/>
                </a:ext>
              </a:extLst>
            </p:cNvPr>
            <p:cNvPicPr>
              <a:picLocks noChangeAspect="1"/>
            </p:cNvPicPr>
            <p:nvPr/>
          </p:nvPicPr>
          <p:blipFill>
            <a:blip r:embed="rId2"/>
            <a:srcRect r="53024"/>
            <a:stretch>
              <a:fillRect/>
            </a:stretch>
          </p:blipFill>
          <p:spPr>
            <a:xfrm>
              <a:off x="572201" y="1237932"/>
              <a:ext cx="5523800" cy="5499418"/>
            </a:xfrm>
            <a:prstGeom prst="rect">
              <a:avLst/>
            </a:prstGeom>
          </p:spPr>
        </p:pic>
        <p:sp>
          <p:nvSpPr>
            <p:cNvPr id="5" name="Rectangle 4">
              <a:extLst>
                <a:ext uri="{FF2B5EF4-FFF2-40B4-BE49-F238E27FC236}">
                  <a16:creationId xmlns:a16="http://schemas.microsoft.com/office/drawing/2014/main" id="{C92BFB35-8A4B-9D97-DF2E-BBE515AE8970}"/>
                </a:ext>
              </a:extLst>
            </p:cNvPr>
            <p:cNvSpPr/>
            <p:nvPr/>
          </p:nvSpPr>
          <p:spPr>
            <a:xfrm>
              <a:off x="5753100" y="2133600"/>
              <a:ext cx="520700" cy="43592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42820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045C-08F3-A177-3214-BBEF1F014651}"/>
              </a:ext>
            </a:extLst>
          </p:cNvPr>
          <p:cNvSpPr>
            <a:spLocks noGrp="1"/>
          </p:cNvSpPr>
          <p:nvPr>
            <p:ph type="title"/>
          </p:nvPr>
        </p:nvSpPr>
        <p:spPr>
          <a:xfrm>
            <a:off x="0" y="0"/>
            <a:ext cx="12192000" cy="1325563"/>
          </a:xfrm>
        </p:spPr>
        <p:txBody>
          <a:bodyPr>
            <a:noAutofit/>
          </a:bodyPr>
          <a:lstStyle/>
          <a:p>
            <a:pPr algn="ctr"/>
            <a:r>
              <a:rPr lang="en-US" sz="2800" b="1" dirty="0">
                <a:latin typeface="Arial" panose="020B0604020202020204" pitchFamily="34" charset="0"/>
                <a:cs typeface="Arial" panose="020B0604020202020204" pitchFamily="34" charset="0"/>
              </a:rPr>
              <a:t>The LEAP Study: A Multicenter Biospecimen and Imaging Resource for Lung Cancer Screening</a:t>
            </a:r>
            <a:br>
              <a:rPr lang="en-US" sz="2800" b="1"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F92E6DD-00BD-3297-288A-8A5BB547C26F}"/>
              </a:ext>
            </a:extLst>
          </p:cNvPr>
          <p:cNvSpPr>
            <a:spLocks noGrp="1"/>
          </p:cNvSpPr>
          <p:nvPr>
            <p:ph idx="1"/>
          </p:nvPr>
        </p:nvSpPr>
        <p:spPr>
          <a:xfrm>
            <a:off x="482600" y="1086128"/>
            <a:ext cx="6197600" cy="5641976"/>
          </a:xfrm>
        </p:spPr>
        <p:txBody>
          <a:bodyPr>
            <a:normAutofit fontScale="92500" lnSpcReduction="10000"/>
          </a:bodyPr>
          <a:lstStyle/>
          <a:p>
            <a:r>
              <a:rPr lang="en-US" dirty="0">
                <a:latin typeface="Arial" panose="020B0604020202020204" pitchFamily="34" charset="0"/>
                <a:cs typeface="Arial" panose="020B0604020202020204" pitchFamily="34" charset="0"/>
              </a:rPr>
              <a:t>International, prospective, multicenter, longitudinal cohort study launched in 2014 to address needs related to lung cancer screening</a:t>
            </a:r>
          </a:p>
          <a:p>
            <a:pPr lvl="1"/>
            <a:r>
              <a:rPr lang="en-US" dirty="0">
                <a:latin typeface="Arial" panose="020B0604020202020204" pitchFamily="34" charset="0"/>
                <a:cs typeface="Arial" panose="020B0604020202020204" pitchFamily="34" charset="0"/>
              </a:rPr>
              <a:t>United States, France, and Spain</a:t>
            </a:r>
          </a:p>
          <a:p>
            <a:pPr lvl="1"/>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study design included a 2-year active screening phase with annual low-dose chest CT scans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Blood specimens were collected by each center at baseline and at each subsequent annual follow-up visit up until the time of clinical diagnosis of lung cancer or end of study follow-up</a:t>
            </a:r>
          </a:p>
        </p:txBody>
      </p:sp>
      <p:pic>
        <p:nvPicPr>
          <p:cNvPr id="13314" name="Picture 2" descr="CONSORT-style flow diagram of the LEAP study. The diagram shows the number of participants assessed for eligibility, reasons for exclusion, and allocation of enrolled participants into two analysis groups (meeting NLST criteria vs. broadened criteria). It also shows completion of LDCT, biospecimen collection, and spirometry at baseline (initial visit), Y1, and Y2 and the number of participants followed during years 3–5. 1Spirometry was only collected at three centers, one US center (MDACC) and two non-US centers (France and Spain).">
            <a:extLst>
              <a:ext uri="{FF2B5EF4-FFF2-40B4-BE49-F238E27FC236}">
                <a16:creationId xmlns:a16="http://schemas.microsoft.com/office/drawing/2014/main" id="{1940E759-C312-0DEE-BCA4-4EAD13ADCF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2291" y="977900"/>
            <a:ext cx="3617717" cy="55107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0526722-0D34-B3F2-C791-8923037ED3F4}"/>
              </a:ext>
            </a:extLst>
          </p:cNvPr>
          <p:cNvSpPr txBox="1"/>
          <p:nvPr/>
        </p:nvSpPr>
        <p:spPr>
          <a:xfrm>
            <a:off x="8229600" y="6488668"/>
            <a:ext cx="3962400" cy="369332"/>
          </a:xfrm>
          <a:prstGeom prst="rect">
            <a:avLst/>
          </a:prstGeom>
          <a:noFill/>
        </p:spPr>
        <p:txBody>
          <a:bodyPr wrap="square" rtlCol="0">
            <a:spAutoFit/>
          </a:bodyPr>
          <a:lstStyle/>
          <a:p>
            <a:pPr algn="r"/>
            <a:r>
              <a:rPr lang="en-US" dirty="0">
                <a:latin typeface="Arial" panose="020B0604020202020204" pitchFamily="34" charset="0"/>
                <a:cs typeface="Arial" panose="020B0604020202020204" pitchFamily="34" charset="0"/>
              </a:rPr>
              <a:t>Dennison et al. </a:t>
            </a:r>
            <a:r>
              <a:rPr lang="en-US" i="1" dirty="0">
                <a:latin typeface="Arial" panose="020B0604020202020204" pitchFamily="34" charset="0"/>
                <a:cs typeface="Arial" panose="020B0604020202020204" pitchFamily="34" charset="0"/>
              </a:rPr>
              <a:t>CEBP (2026)</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4041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FEA2C6A-AB8B-82BA-EDFA-7B62EA452884}"/>
              </a:ext>
            </a:extLst>
          </p:cNvPr>
          <p:cNvGraphicFramePr>
            <a:graphicFrameLocks noGrp="1"/>
          </p:cNvGraphicFramePr>
          <p:nvPr>
            <p:extLst>
              <p:ext uri="{D42A27DB-BD31-4B8C-83A1-F6EECF244321}">
                <p14:modId xmlns:p14="http://schemas.microsoft.com/office/powerpoint/2010/main" val="2346633341"/>
              </p:ext>
            </p:extLst>
          </p:nvPr>
        </p:nvGraphicFramePr>
        <p:xfrm>
          <a:off x="853036" y="648958"/>
          <a:ext cx="6195464" cy="6013989"/>
        </p:xfrm>
        <a:graphic>
          <a:graphicData uri="http://schemas.openxmlformats.org/drawingml/2006/table">
            <a:tbl>
              <a:tblPr>
                <a:tableStyleId>{5940675A-B579-460E-94D1-54222C63F5DA}</a:tableStyleId>
              </a:tblPr>
              <a:tblGrid>
                <a:gridCol w="2004503">
                  <a:extLst>
                    <a:ext uri="{9D8B030D-6E8A-4147-A177-3AD203B41FA5}">
                      <a16:colId xmlns:a16="http://schemas.microsoft.com/office/drawing/2014/main" val="2405707460"/>
                    </a:ext>
                  </a:extLst>
                </a:gridCol>
                <a:gridCol w="668168">
                  <a:extLst>
                    <a:ext uri="{9D8B030D-6E8A-4147-A177-3AD203B41FA5}">
                      <a16:colId xmlns:a16="http://schemas.microsoft.com/office/drawing/2014/main" val="1155333270"/>
                    </a:ext>
                  </a:extLst>
                </a:gridCol>
                <a:gridCol w="1208071">
                  <a:extLst>
                    <a:ext uri="{9D8B030D-6E8A-4147-A177-3AD203B41FA5}">
                      <a16:colId xmlns:a16="http://schemas.microsoft.com/office/drawing/2014/main" val="1261566860"/>
                    </a:ext>
                  </a:extLst>
                </a:gridCol>
                <a:gridCol w="990319">
                  <a:extLst>
                    <a:ext uri="{9D8B030D-6E8A-4147-A177-3AD203B41FA5}">
                      <a16:colId xmlns:a16="http://schemas.microsoft.com/office/drawing/2014/main" val="2552073857"/>
                    </a:ext>
                  </a:extLst>
                </a:gridCol>
                <a:gridCol w="1324403">
                  <a:extLst>
                    <a:ext uri="{9D8B030D-6E8A-4147-A177-3AD203B41FA5}">
                      <a16:colId xmlns:a16="http://schemas.microsoft.com/office/drawing/2014/main" val="2945389258"/>
                    </a:ext>
                  </a:extLst>
                </a:gridCol>
              </a:tblGrid>
              <a:tr h="411019">
                <a:tc>
                  <a:txBody>
                    <a:bodyPr/>
                    <a:lstStyle/>
                    <a:p>
                      <a:pPr algn="ctr" fontAlgn="ctr">
                        <a:buNone/>
                      </a:pPr>
                      <a:r>
                        <a:rPr lang="en-US" sz="1300" u="none" strike="noStrike">
                          <a:effectLst/>
                          <a:latin typeface="Arial" panose="020B0604020202020204" pitchFamily="34" charset="0"/>
                          <a:cs typeface="Arial" panose="020B0604020202020204" pitchFamily="34" charset="0"/>
                        </a:rPr>
                        <a:t>LEAP US + Europe Sites</a:t>
                      </a:r>
                      <a:endParaRPr lang="en-US" sz="1300" b="1"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Cases, N</a:t>
                      </a:r>
                      <a:endParaRPr lang="en-US" sz="1300" b="1"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Case Samples, N</a:t>
                      </a:r>
                      <a:endParaRPr lang="en-US" sz="1300" b="1"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Non-Cases, N</a:t>
                      </a:r>
                      <a:endParaRPr lang="en-US" sz="1300" b="1"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Non-Case samples</a:t>
                      </a:r>
                      <a:endParaRPr lang="en-US" sz="1300" b="1"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4081108612"/>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All</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170</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319</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336</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506</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601410944"/>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Anal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2164523858"/>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Bladder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13</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30</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2586520902"/>
                  </a:ext>
                </a:extLst>
              </a:tr>
              <a:tr h="208315">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Breast Cancer</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11</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20</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646281801"/>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Colon and Rectal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7</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3050608698"/>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Endocrine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1956202733"/>
                  </a:ext>
                </a:extLst>
              </a:tr>
              <a:tr h="208315">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Upper GI</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3</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779566744"/>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Ovarian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10</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2866023459"/>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Vaginal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3</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 </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 </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481325663"/>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Head and Neck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5</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9</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3394521778"/>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Kidney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1316400304"/>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Leukemia</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3</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6</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938119439"/>
                  </a:ext>
                </a:extLst>
              </a:tr>
              <a:tr h="241315">
                <a:tc>
                  <a:txBody>
                    <a:bodyPr/>
                    <a:lstStyle/>
                    <a:p>
                      <a:pPr algn="ctr" fontAlgn="ctr">
                        <a:buNone/>
                      </a:pPr>
                      <a:r>
                        <a:rPr lang="en-US" sz="1300" u="none" strike="noStrike">
                          <a:effectLst/>
                          <a:latin typeface="Arial" panose="020B0604020202020204" pitchFamily="34" charset="0"/>
                          <a:cs typeface="Arial" panose="020B0604020202020204" pitchFamily="34" charset="0"/>
                        </a:rPr>
                        <a:t>Lung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73</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134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3547132375"/>
                  </a:ext>
                </a:extLst>
              </a:tr>
              <a:tr h="241315">
                <a:tc>
                  <a:txBody>
                    <a:bodyPr/>
                    <a:lstStyle/>
                    <a:p>
                      <a:pPr algn="ctr" fontAlgn="ctr">
                        <a:buNone/>
                      </a:pPr>
                      <a:r>
                        <a:rPr lang="en-US" sz="1300" u="none" strike="noStrike">
                          <a:effectLst/>
                          <a:latin typeface="Arial" panose="020B0604020202020204" pitchFamily="34" charset="0"/>
                          <a:cs typeface="Arial" panose="020B0604020202020204" pitchFamily="34" charset="0"/>
                        </a:rPr>
                        <a:t>Lymphoma</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10</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1658995530"/>
                  </a:ext>
                </a:extLst>
              </a:tr>
              <a:tr h="208315">
                <a:tc>
                  <a:txBody>
                    <a:bodyPr/>
                    <a:lstStyle/>
                    <a:p>
                      <a:pPr algn="ctr" fontAlgn="ctr">
                        <a:buNone/>
                      </a:pPr>
                      <a:r>
                        <a:rPr lang="en-US" sz="1300" u="none" strike="noStrike" dirty="0">
                          <a:effectLst/>
                          <a:latin typeface="Arial" panose="020B0604020202020204" pitchFamily="34" charset="0"/>
                          <a:cs typeface="Arial" panose="020B0604020202020204" pitchFamily="34" charset="0"/>
                        </a:rPr>
                        <a:t>Neuroendocrine tumors</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5</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1447533083"/>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Other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8</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1571822515"/>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Pancreatic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396080792"/>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Prostate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18</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37</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3804652377"/>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Throat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1</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702319117"/>
                  </a:ext>
                </a:extLst>
              </a:tr>
              <a:tr h="208315">
                <a:tc>
                  <a:txBody>
                    <a:bodyPr/>
                    <a:lstStyle/>
                    <a:p>
                      <a:pPr algn="ctr" fontAlgn="ctr">
                        <a:buNone/>
                      </a:pPr>
                      <a:r>
                        <a:rPr lang="en-US" sz="1300" u="none" strike="noStrike">
                          <a:effectLst/>
                          <a:latin typeface="Arial" panose="020B0604020202020204" pitchFamily="34" charset="0"/>
                          <a:cs typeface="Arial" panose="020B0604020202020204" pitchFamily="34" charset="0"/>
                        </a:rPr>
                        <a:t>Thyroid Cancer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2</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4</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a:txBody>
                    <a:bodyPr/>
                    <a:lstStyle/>
                    <a:p>
                      <a:pPr algn="ctr" fontAlgn="ctr">
                        <a:buNone/>
                      </a:pPr>
                      <a:r>
                        <a:rPr lang="en-US" sz="1300" u="none" strike="noStrike">
                          <a:effectLst/>
                          <a:latin typeface="Arial" panose="020B0604020202020204" pitchFamily="34" charset="0"/>
                          <a:cs typeface="Arial" panose="020B0604020202020204" pitchFamily="34" charset="0"/>
                        </a:rPr>
                        <a:t>-</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extLst>
                  <a:ext uri="{0D108BD9-81ED-4DB2-BD59-A6C34878D82A}">
                    <a16:rowId xmlns:a16="http://schemas.microsoft.com/office/drawing/2014/main" val="1330993570"/>
                  </a:ext>
                </a:extLst>
              </a:tr>
              <a:tr h="269482">
                <a:tc>
                  <a:txBody>
                    <a:bodyPr/>
                    <a:lstStyle/>
                    <a:p>
                      <a:pPr algn="ctr" fontAlgn="ctr">
                        <a:buNone/>
                      </a:pPr>
                      <a:r>
                        <a:rPr lang="en-US" sz="1300" u="none" strike="noStrike">
                          <a:effectLst/>
                          <a:latin typeface="Arial" panose="020B0604020202020204" pitchFamily="34" charset="0"/>
                          <a:cs typeface="Arial" panose="020B0604020202020204" pitchFamily="34" charset="0"/>
                        </a:rPr>
                        <a:t>Age (IQR)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gridSpan="2">
                  <a:txBody>
                    <a:bodyPr/>
                    <a:lstStyle/>
                    <a:p>
                      <a:pPr algn="ctr" fontAlgn="ctr">
                        <a:buNone/>
                      </a:pPr>
                      <a:r>
                        <a:rPr lang="en-US" sz="1300" u="none" strike="noStrike">
                          <a:effectLst/>
                          <a:latin typeface="Arial" panose="020B0604020202020204" pitchFamily="34" charset="0"/>
                          <a:cs typeface="Arial" panose="020B0604020202020204" pitchFamily="34" charset="0"/>
                        </a:rPr>
                        <a:t>63 [59-68]</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tc gridSpan="2">
                  <a:txBody>
                    <a:bodyPr/>
                    <a:lstStyle/>
                    <a:p>
                      <a:pPr algn="ctr" fontAlgn="ctr">
                        <a:buNone/>
                      </a:pPr>
                      <a:r>
                        <a:rPr lang="en-US" sz="1300" u="none" strike="noStrike">
                          <a:effectLst/>
                          <a:latin typeface="Arial" panose="020B0604020202020204" pitchFamily="34" charset="0"/>
                          <a:cs typeface="Arial" panose="020B0604020202020204" pitchFamily="34" charset="0"/>
                        </a:rPr>
                        <a:t>60 [56-65]</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extLst>
                  <a:ext uri="{0D108BD9-81ED-4DB2-BD59-A6C34878D82A}">
                    <a16:rowId xmlns:a16="http://schemas.microsoft.com/office/drawing/2014/main" val="1868801998"/>
                  </a:ext>
                </a:extLst>
              </a:tr>
              <a:tr h="269482">
                <a:tc>
                  <a:txBody>
                    <a:bodyPr/>
                    <a:lstStyle/>
                    <a:p>
                      <a:pPr algn="ctr" fontAlgn="ctr">
                        <a:buNone/>
                      </a:pPr>
                      <a:r>
                        <a:rPr lang="en-US" sz="1300" u="none" strike="noStrike">
                          <a:effectLst/>
                          <a:latin typeface="Arial" panose="020B0604020202020204" pitchFamily="34" charset="0"/>
                          <a:cs typeface="Arial" panose="020B0604020202020204" pitchFamily="34" charset="0"/>
                        </a:rPr>
                        <a:t>Sex</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gridSpan="2">
                  <a:txBody>
                    <a:bodyPr/>
                    <a:lstStyle/>
                    <a:p>
                      <a:pPr algn="ctr" fontAlgn="ctr">
                        <a:buNone/>
                      </a:pPr>
                      <a:r>
                        <a:rPr lang="en-US" sz="1300" u="none" strike="noStrike" dirty="0">
                          <a:effectLst/>
                          <a:latin typeface="Arial" panose="020B0604020202020204" pitchFamily="34" charset="0"/>
                          <a:cs typeface="Arial" panose="020B0604020202020204" pitchFamily="34" charset="0"/>
                        </a:rPr>
                        <a:t>Male: 105, Female: 65</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tc gridSpan="2">
                  <a:txBody>
                    <a:bodyPr/>
                    <a:lstStyle/>
                    <a:p>
                      <a:pPr algn="ctr" fontAlgn="ctr">
                        <a:buNone/>
                      </a:pPr>
                      <a:r>
                        <a:rPr lang="en-US" sz="1300" u="none" strike="noStrike">
                          <a:effectLst/>
                          <a:latin typeface="Arial" panose="020B0604020202020204" pitchFamily="34" charset="0"/>
                          <a:cs typeface="Arial" panose="020B0604020202020204" pitchFamily="34" charset="0"/>
                        </a:rPr>
                        <a:t>Male: 297, Female: 229</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extLst>
                  <a:ext uri="{0D108BD9-81ED-4DB2-BD59-A6C34878D82A}">
                    <a16:rowId xmlns:a16="http://schemas.microsoft.com/office/drawing/2014/main" val="756340754"/>
                  </a:ext>
                </a:extLst>
              </a:tr>
              <a:tr h="269482">
                <a:tc rowSpan="2">
                  <a:txBody>
                    <a:bodyPr/>
                    <a:lstStyle/>
                    <a:p>
                      <a:pPr algn="ctr" fontAlgn="ctr">
                        <a:buNone/>
                      </a:pPr>
                      <a:r>
                        <a:rPr lang="en-US" sz="1300" u="none" strike="noStrike">
                          <a:effectLst/>
                          <a:latin typeface="Arial" panose="020B0604020202020204" pitchFamily="34" charset="0"/>
                          <a:cs typeface="Arial" panose="020B0604020202020204" pitchFamily="34" charset="0"/>
                        </a:rPr>
                        <a:t>Smoking Status</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gridSpan="2">
                  <a:txBody>
                    <a:bodyPr/>
                    <a:lstStyle/>
                    <a:p>
                      <a:pPr algn="ctr" fontAlgn="ctr">
                        <a:buNone/>
                      </a:pPr>
                      <a:r>
                        <a:rPr lang="en-US" sz="1300" u="none" strike="noStrike">
                          <a:effectLst/>
                          <a:latin typeface="Arial" panose="020B0604020202020204" pitchFamily="34" charset="0"/>
                          <a:cs typeface="Arial" panose="020B0604020202020204" pitchFamily="34" charset="0"/>
                        </a:rPr>
                        <a:t>Current Smoker: 113</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tc gridSpan="2">
                  <a:txBody>
                    <a:bodyPr/>
                    <a:lstStyle/>
                    <a:p>
                      <a:pPr algn="ctr" fontAlgn="ctr">
                        <a:buNone/>
                      </a:pPr>
                      <a:r>
                        <a:rPr lang="en-US" sz="1300" u="none" strike="noStrike">
                          <a:effectLst/>
                          <a:latin typeface="Arial" panose="020B0604020202020204" pitchFamily="34" charset="0"/>
                          <a:cs typeface="Arial" panose="020B0604020202020204" pitchFamily="34" charset="0"/>
                        </a:rPr>
                        <a:t>Current Smoker: 359</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extLst>
                  <a:ext uri="{0D108BD9-81ED-4DB2-BD59-A6C34878D82A}">
                    <a16:rowId xmlns:a16="http://schemas.microsoft.com/office/drawing/2014/main" val="3567661314"/>
                  </a:ext>
                </a:extLst>
              </a:tr>
              <a:tr h="269482">
                <a:tc vMerge="1">
                  <a:txBody>
                    <a:bodyPr/>
                    <a:lstStyle/>
                    <a:p>
                      <a:endParaRPr lang="en-US"/>
                    </a:p>
                  </a:txBody>
                  <a:tcPr/>
                </a:tc>
                <a:tc gridSpan="2">
                  <a:txBody>
                    <a:bodyPr/>
                    <a:lstStyle/>
                    <a:p>
                      <a:pPr algn="ctr" fontAlgn="ctr">
                        <a:buNone/>
                      </a:pPr>
                      <a:r>
                        <a:rPr lang="en-US" sz="1300" u="none" strike="noStrike">
                          <a:effectLst/>
                          <a:latin typeface="Arial" panose="020B0604020202020204" pitchFamily="34" charset="0"/>
                          <a:cs typeface="Arial" panose="020B0604020202020204" pitchFamily="34" charset="0"/>
                        </a:rPr>
                        <a:t>Former Smoker: 57</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tc gridSpan="2">
                  <a:txBody>
                    <a:bodyPr/>
                    <a:lstStyle/>
                    <a:p>
                      <a:pPr algn="ctr" fontAlgn="ctr">
                        <a:buNone/>
                      </a:pPr>
                      <a:r>
                        <a:rPr lang="en-US" sz="1300" u="none" strike="noStrike">
                          <a:effectLst/>
                          <a:latin typeface="Arial" panose="020B0604020202020204" pitchFamily="34" charset="0"/>
                          <a:cs typeface="Arial" panose="020B0604020202020204" pitchFamily="34" charset="0"/>
                        </a:rPr>
                        <a:t>Former Smoker: 167</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extLst>
                  <a:ext uri="{0D108BD9-81ED-4DB2-BD59-A6C34878D82A}">
                    <a16:rowId xmlns:a16="http://schemas.microsoft.com/office/drawing/2014/main" val="3071557942"/>
                  </a:ext>
                </a:extLst>
              </a:tr>
              <a:tr h="269482">
                <a:tc>
                  <a:txBody>
                    <a:bodyPr/>
                    <a:lstStyle/>
                    <a:p>
                      <a:pPr algn="ctr" fontAlgn="ctr">
                        <a:buNone/>
                      </a:pPr>
                      <a:r>
                        <a:rPr lang="en-US" sz="1300" u="none" strike="noStrike">
                          <a:effectLst/>
                          <a:latin typeface="Arial" panose="020B0604020202020204" pitchFamily="34" charset="0"/>
                          <a:cs typeface="Arial" panose="020B0604020202020204" pitchFamily="34" charset="0"/>
                        </a:rPr>
                        <a:t>Pack Years (IQR)</a:t>
                      </a:r>
                      <a:endParaRPr lang="en-US" sz="1300" b="0" i="0" u="none" strike="noStrike">
                        <a:solidFill>
                          <a:srgbClr val="000000"/>
                        </a:solidFill>
                        <a:effectLst/>
                        <a:latin typeface="Arial" panose="020B0604020202020204" pitchFamily="34" charset="0"/>
                        <a:cs typeface="Arial" panose="020B0604020202020204" pitchFamily="34" charset="0"/>
                      </a:endParaRPr>
                    </a:p>
                  </a:txBody>
                  <a:tcPr marL="5611" marR="5611" marT="5611" marB="0" anchor="ctr"/>
                </a:tc>
                <a:tc gridSpan="2">
                  <a:txBody>
                    <a:bodyPr/>
                    <a:lstStyle/>
                    <a:p>
                      <a:pPr algn="ctr" fontAlgn="ctr">
                        <a:buNone/>
                      </a:pPr>
                      <a:r>
                        <a:rPr lang="en-US" sz="1300" u="none" strike="noStrike" dirty="0">
                          <a:effectLst/>
                          <a:latin typeface="Arial" panose="020B0604020202020204" pitchFamily="34" charset="0"/>
                          <a:cs typeface="Arial" panose="020B0604020202020204" pitchFamily="34" charset="0"/>
                        </a:rPr>
                        <a:t>45.5 [36.0-61.1]</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tc gridSpan="2">
                  <a:txBody>
                    <a:bodyPr/>
                    <a:lstStyle/>
                    <a:p>
                      <a:pPr algn="ctr" fontAlgn="ctr">
                        <a:buNone/>
                      </a:pPr>
                      <a:r>
                        <a:rPr lang="en-US" sz="1300" u="none" strike="noStrike" dirty="0">
                          <a:effectLst/>
                          <a:latin typeface="Arial" panose="020B0604020202020204" pitchFamily="34" charset="0"/>
                          <a:cs typeface="Arial" panose="020B0604020202020204" pitchFamily="34" charset="0"/>
                        </a:rPr>
                        <a:t>42.0 [33.0-52.5]</a:t>
                      </a:r>
                      <a:endParaRPr lang="en-US" sz="1300" b="0" i="0" u="none" strike="noStrike" dirty="0">
                        <a:solidFill>
                          <a:srgbClr val="000000"/>
                        </a:solidFill>
                        <a:effectLst/>
                        <a:latin typeface="Arial" panose="020B0604020202020204" pitchFamily="34" charset="0"/>
                        <a:cs typeface="Arial" panose="020B0604020202020204" pitchFamily="34" charset="0"/>
                      </a:endParaRPr>
                    </a:p>
                  </a:txBody>
                  <a:tcPr marL="76014" marR="76014" marT="38007" marB="38007" anchor="ctr"/>
                </a:tc>
                <a:tc hMerge="1">
                  <a:txBody>
                    <a:bodyPr/>
                    <a:lstStyle/>
                    <a:p>
                      <a:endParaRPr lang="en-US"/>
                    </a:p>
                  </a:txBody>
                  <a:tcPr/>
                </a:tc>
                <a:extLst>
                  <a:ext uri="{0D108BD9-81ED-4DB2-BD59-A6C34878D82A}">
                    <a16:rowId xmlns:a16="http://schemas.microsoft.com/office/drawing/2014/main" val="1560171155"/>
                  </a:ext>
                </a:extLst>
              </a:tr>
            </a:tbl>
          </a:graphicData>
        </a:graphic>
      </p:graphicFrame>
      <p:sp>
        <p:nvSpPr>
          <p:cNvPr id="5" name="TextBox 4">
            <a:extLst>
              <a:ext uri="{FF2B5EF4-FFF2-40B4-BE49-F238E27FC236}">
                <a16:creationId xmlns:a16="http://schemas.microsoft.com/office/drawing/2014/main" id="{1F3B43ED-3801-21EF-EC7C-E38E8001ACEA}"/>
              </a:ext>
            </a:extLst>
          </p:cNvPr>
          <p:cNvSpPr txBox="1"/>
          <p:nvPr/>
        </p:nvSpPr>
        <p:spPr>
          <a:xfrm>
            <a:off x="0" y="74938"/>
            <a:ext cx="12192000" cy="523220"/>
          </a:xfrm>
          <a:prstGeom prst="rect">
            <a:avLst/>
          </a:prstGeom>
          <a:noFill/>
        </p:spPr>
        <p:txBody>
          <a:bodyPr wrap="square" lIns="91440" tIns="45720" rIns="91440" bIns="45720" rtlCol="0" anchor="t">
            <a:spAutoFit/>
          </a:bodyPr>
          <a:lstStyle/>
          <a:p>
            <a:pPr algn="ctr"/>
            <a:r>
              <a:rPr lang="en-US" sz="2800" b="1" dirty="0">
                <a:latin typeface="Arial" panose="020B0604020202020204" pitchFamily="34" charset="0"/>
                <a:cs typeface="Arial" panose="020B0604020202020204" pitchFamily="34" charset="0"/>
              </a:rPr>
              <a:t>Patient characteristics and cancer diagnoses in the LEAP Cohort</a:t>
            </a:r>
          </a:p>
        </p:txBody>
      </p:sp>
      <p:graphicFrame>
        <p:nvGraphicFramePr>
          <p:cNvPr id="8" name="Object 7">
            <a:extLst>
              <a:ext uri="{FF2B5EF4-FFF2-40B4-BE49-F238E27FC236}">
                <a16:creationId xmlns:a16="http://schemas.microsoft.com/office/drawing/2014/main" id="{FFF08935-036F-C54D-E16B-0DF52374C42A}"/>
              </a:ext>
            </a:extLst>
          </p:cNvPr>
          <p:cNvGraphicFramePr>
            <a:graphicFrameLocks noChangeAspect="1"/>
          </p:cNvGraphicFramePr>
          <p:nvPr>
            <p:extLst>
              <p:ext uri="{D42A27DB-BD31-4B8C-83A1-F6EECF244321}">
                <p14:modId xmlns:p14="http://schemas.microsoft.com/office/powerpoint/2010/main" val="593324078"/>
              </p:ext>
            </p:extLst>
          </p:nvPr>
        </p:nvGraphicFramePr>
        <p:xfrm>
          <a:off x="7593012" y="838139"/>
          <a:ext cx="4054475" cy="5534025"/>
        </p:xfrm>
        <a:graphic>
          <a:graphicData uri="http://schemas.openxmlformats.org/presentationml/2006/ole">
            <mc:AlternateContent xmlns:mc="http://schemas.openxmlformats.org/markup-compatibility/2006">
              <mc:Choice xmlns:v="urn:schemas-microsoft-com:vml" Requires="v">
                <p:oleObj name="Prism 10" r:id="rId2" imgW="2782409" imgH="3799265" progId="Prism10.Document">
                  <p:embed/>
                </p:oleObj>
              </mc:Choice>
              <mc:Fallback>
                <p:oleObj name="Prism 10" r:id="rId2" imgW="2782409" imgH="3799265" progId="Prism10.Document">
                  <p:embed/>
                  <p:pic>
                    <p:nvPicPr>
                      <p:cNvPr id="0" name=""/>
                      <p:cNvPicPr/>
                      <p:nvPr/>
                    </p:nvPicPr>
                    <p:blipFill>
                      <a:blip r:embed="rId3"/>
                      <a:stretch>
                        <a:fillRect/>
                      </a:stretch>
                    </p:blipFill>
                    <p:spPr>
                      <a:xfrm>
                        <a:off x="7593012" y="838139"/>
                        <a:ext cx="4054475" cy="5534025"/>
                      </a:xfrm>
                      <a:prstGeom prst="rect">
                        <a:avLst/>
                      </a:prstGeom>
                    </p:spPr>
                  </p:pic>
                </p:oleObj>
              </mc:Fallback>
            </mc:AlternateContent>
          </a:graphicData>
        </a:graphic>
      </p:graphicFrame>
    </p:spTree>
    <p:extLst>
      <p:ext uri="{BB962C8B-B14F-4D97-AF65-F5344CB8AC3E}">
        <p14:creationId xmlns:p14="http://schemas.microsoft.com/office/powerpoint/2010/main" val="45457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7CF70-CECE-DDB5-B7AA-1B49D26A20C4}"/>
              </a:ext>
            </a:extLst>
          </p:cNvPr>
          <p:cNvSpPr>
            <a:spLocks noGrp="1"/>
          </p:cNvSpPr>
          <p:nvPr>
            <p:ph type="title"/>
          </p:nvPr>
        </p:nvSpPr>
        <p:spPr>
          <a:xfrm>
            <a:off x="604266" y="165449"/>
            <a:ext cx="10983468" cy="822960"/>
          </a:xfrm>
        </p:spPr>
        <p:txBody>
          <a:bodyPr/>
          <a:lstStyle/>
          <a:p>
            <a:pPr algn="ctr"/>
            <a:r>
              <a:rPr lang="en-US" b="1" dirty="0">
                <a:latin typeface="Arial" panose="020B0604020202020204" pitchFamily="34" charset="0"/>
                <a:cs typeface="Arial" panose="020B0604020202020204" pitchFamily="34" charset="0"/>
              </a:rPr>
              <a:t>Results – Lung Cancer</a:t>
            </a:r>
          </a:p>
        </p:txBody>
      </p:sp>
      <p:sp>
        <p:nvSpPr>
          <p:cNvPr id="3" name="Content Placeholder 2">
            <a:extLst>
              <a:ext uri="{FF2B5EF4-FFF2-40B4-BE49-F238E27FC236}">
                <a16:creationId xmlns:a16="http://schemas.microsoft.com/office/drawing/2014/main" id="{71EC07E1-A174-E495-0B81-6FC2F0718E5E}"/>
              </a:ext>
            </a:extLst>
          </p:cNvPr>
          <p:cNvSpPr>
            <a:spLocks noGrp="1"/>
          </p:cNvSpPr>
          <p:nvPr>
            <p:ph idx="1"/>
          </p:nvPr>
        </p:nvSpPr>
        <p:spPr>
          <a:xfrm>
            <a:off x="342900" y="1142297"/>
            <a:ext cx="11620500" cy="4417187"/>
          </a:xfrm>
        </p:spPr>
        <p:txBody>
          <a:bodyPr>
            <a:normAutofit/>
          </a:bodyPr>
          <a:lstStyle/>
          <a:p>
            <a:r>
              <a:rPr lang="en-US" sz="2900" dirty="0">
                <a:latin typeface="Arial" panose="020B0604020202020204" pitchFamily="34" charset="0"/>
                <a:cs typeface="Arial" panose="020B0604020202020204" pitchFamily="34" charset="0"/>
              </a:rPr>
              <a:t>On a subject level, </a:t>
            </a:r>
            <a:r>
              <a:rPr lang="en-US" sz="2900" b="1" dirty="0">
                <a:latin typeface="Arial" panose="020B0604020202020204" pitchFamily="34" charset="0"/>
                <a:cs typeface="Arial" panose="020B0604020202020204" pitchFamily="34" charset="0"/>
              </a:rPr>
              <a:t>65 out of 73</a:t>
            </a:r>
            <a:r>
              <a:rPr lang="en-US" sz="2900" dirty="0">
                <a:latin typeface="Arial" panose="020B0604020202020204" pitchFamily="34" charset="0"/>
                <a:cs typeface="Arial" panose="020B0604020202020204" pitchFamily="34" charset="0"/>
              </a:rPr>
              <a:t> lung cancer cases had a positive </a:t>
            </a:r>
            <a:r>
              <a:rPr lang="en-US" sz="2900" dirty="0" err="1">
                <a:latin typeface="Arial" panose="020B0604020202020204" pitchFamily="34" charset="0"/>
                <a:cs typeface="Arial" panose="020B0604020202020204" pitchFamily="34" charset="0"/>
              </a:rPr>
              <a:t>MCaST</a:t>
            </a:r>
            <a:r>
              <a:rPr lang="en-US" sz="2900" dirty="0">
                <a:latin typeface="Arial" panose="020B0604020202020204" pitchFamily="34" charset="0"/>
                <a:cs typeface="Arial" panose="020B0604020202020204" pitchFamily="34" charset="0"/>
              </a:rPr>
              <a:t> (</a:t>
            </a:r>
            <a:r>
              <a:rPr lang="en-US" sz="2900" dirty="0" err="1">
                <a:latin typeface="Arial" panose="020B0604020202020204" pitchFamily="34" charset="0"/>
                <a:cs typeface="Arial" panose="020B0604020202020204" pitchFamily="34" charset="0"/>
              </a:rPr>
              <a:t>i.e</a:t>
            </a:r>
            <a:r>
              <a:rPr lang="en-US" sz="2900" dirty="0">
                <a:latin typeface="Arial" panose="020B0604020202020204" pitchFamily="34" charset="0"/>
                <a:cs typeface="Arial" panose="020B0604020202020204" pitchFamily="34" charset="0"/>
              </a:rPr>
              <a:t> met or exceeded the 0.167% 1-year risk threshold)</a:t>
            </a:r>
          </a:p>
          <a:p>
            <a:pPr lvl="1"/>
            <a:r>
              <a:rPr lang="en-US" sz="2900" dirty="0">
                <a:latin typeface="Arial" panose="020B0604020202020204" pitchFamily="34" charset="0"/>
                <a:cs typeface="Arial" panose="020B0604020202020204" pitchFamily="34" charset="0"/>
              </a:rPr>
              <a:t>Including</a:t>
            </a:r>
            <a:r>
              <a:rPr lang="en-US" sz="2900" b="1" dirty="0">
                <a:latin typeface="Arial" panose="020B0604020202020204" pitchFamily="34" charset="0"/>
                <a:cs typeface="Arial" panose="020B0604020202020204" pitchFamily="34" charset="0"/>
              </a:rPr>
              <a:t> 45 out of 51 stage I-II cases</a:t>
            </a:r>
          </a:p>
          <a:p>
            <a:endParaRPr lang="en-US" sz="2900" b="1" dirty="0">
              <a:latin typeface="Arial" panose="020B0604020202020204" pitchFamily="34" charset="0"/>
              <a:cs typeface="Arial" panose="020B0604020202020204" pitchFamily="34" charset="0"/>
            </a:endParaRPr>
          </a:p>
          <a:p>
            <a:r>
              <a:rPr lang="en-US" sz="2900" dirty="0">
                <a:latin typeface="Arial" panose="020B0604020202020204" pitchFamily="34" charset="0"/>
                <a:cs typeface="Arial" panose="020B0604020202020204" pitchFamily="34" charset="0"/>
              </a:rPr>
              <a:t>Rate of </a:t>
            </a:r>
            <a:r>
              <a:rPr lang="en-US" sz="2900" dirty="0" err="1">
                <a:latin typeface="Arial" panose="020B0604020202020204" pitchFamily="34" charset="0"/>
                <a:cs typeface="Arial" panose="020B0604020202020204" pitchFamily="34" charset="0"/>
              </a:rPr>
              <a:t>MCaST</a:t>
            </a:r>
            <a:r>
              <a:rPr lang="en-US" sz="2900" dirty="0">
                <a:latin typeface="Arial" panose="020B0604020202020204" pitchFamily="34" charset="0"/>
                <a:cs typeface="Arial" panose="020B0604020202020204" pitchFamily="34" charset="0"/>
              </a:rPr>
              <a:t> positivity </a:t>
            </a:r>
            <a:r>
              <a:rPr lang="en-US" sz="2900" b="1" dirty="0">
                <a:latin typeface="Arial" panose="020B0604020202020204" pitchFamily="34" charset="0"/>
                <a:cs typeface="Arial" panose="020B0604020202020204" pitchFamily="34" charset="0"/>
              </a:rPr>
              <a:t>increase</a:t>
            </a:r>
            <a:r>
              <a:rPr lang="en-US" sz="2900" dirty="0">
                <a:latin typeface="Arial" panose="020B0604020202020204" pitchFamily="34" charset="0"/>
                <a:cs typeface="Arial" panose="020B0604020202020204" pitchFamily="34" charset="0"/>
              </a:rPr>
              <a:t> the closer samples were collected prior to a clinical diagnosis of lung cancer</a:t>
            </a:r>
          </a:p>
          <a:p>
            <a:endParaRPr lang="en-US" sz="2900" dirty="0">
              <a:latin typeface="Arial" panose="020B0604020202020204" pitchFamily="34" charset="0"/>
              <a:cs typeface="Arial" panose="020B0604020202020204" pitchFamily="34" charset="0"/>
            </a:endParaRPr>
          </a:p>
          <a:p>
            <a:r>
              <a:rPr lang="en-US" sz="2900" b="1" dirty="0">
                <a:latin typeface="Arial" panose="020B0604020202020204" pitchFamily="34" charset="0"/>
                <a:cs typeface="Arial" panose="020B0604020202020204" pitchFamily="34" charset="0"/>
              </a:rPr>
              <a:t>90% </a:t>
            </a:r>
            <a:r>
              <a:rPr lang="en-US" sz="2900" dirty="0">
                <a:latin typeface="Arial" panose="020B0604020202020204" pitchFamily="34" charset="0"/>
                <a:cs typeface="Arial" panose="020B0604020202020204" pitchFamily="34" charset="0"/>
              </a:rPr>
              <a:t>of lung cancer cases had a positive </a:t>
            </a:r>
            <a:r>
              <a:rPr lang="en-US" sz="2900" dirty="0" err="1">
                <a:latin typeface="Arial" panose="020B0604020202020204" pitchFamily="34" charset="0"/>
                <a:cs typeface="Arial" panose="020B0604020202020204" pitchFamily="34" charset="0"/>
              </a:rPr>
              <a:t>MCaST</a:t>
            </a:r>
            <a:r>
              <a:rPr lang="en-US" sz="2900" dirty="0">
                <a:latin typeface="Arial" panose="020B0604020202020204" pitchFamily="34" charset="0"/>
                <a:cs typeface="Arial" panose="020B0604020202020204" pitchFamily="34" charset="0"/>
              </a:rPr>
              <a:t> within 3 months of a lung cancer diagnosis</a:t>
            </a:r>
          </a:p>
          <a:p>
            <a:pPr marL="0" indent="0">
              <a:buNone/>
            </a:pPr>
            <a:endParaRPr lang="en-US" sz="2900" dirty="0">
              <a:latin typeface="Arial" panose="020B0604020202020204" pitchFamily="34" charset="0"/>
              <a:cs typeface="Arial" panose="020B0604020202020204" pitchFamily="34" charset="0"/>
            </a:endParaRPr>
          </a:p>
          <a:p>
            <a:endParaRPr lang="en-US" sz="2900" b="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30FFAF5-002A-6FA0-C055-C9E7A2DF6F07}"/>
              </a:ext>
            </a:extLst>
          </p:cNvPr>
          <p:cNvSpPr txBox="1"/>
          <p:nvPr/>
        </p:nvSpPr>
        <p:spPr>
          <a:xfrm>
            <a:off x="7902043" y="6538662"/>
            <a:ext cx="4289957"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Fahrmann et al, 2026, submitted (preprint available)</a:t>
            </a:r>
          </a:p>
        </p:txBody>
      </p:sp>
    </p:spTree>
    <p:extLst>
      <p:ext uri="{BB962C8B-B14F-4D97-AF65-F5344CB8AC3E}">
        <p14:creationId xmlns:p14="http://schemas.microsoft.com/office/powerpoint/2010/main" val="3137203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DF02C0-8CAE-6C35-BF9C-CE26CB0A3341}"/>
              </a:ext>
            </a:extLst>
          </p:cNvPr>
          <p:cNvSpPr txBox="1"/>
          <p:nvPr/>
        </p:nvSpPr>
        <p:spPr>
          <a:xfrm>
            <a:off x="142875" y="58697"/>
            <a:ext cx="12049125" cy="830997"/>
          </a:xfrm>
          <a:prstGeom prst="rect">
            <a:avLst/>
          </a:prstGeom>
          <a:noFill/>
        </p:spPr>
        <p:txBody>
          <a:bodyPr wrap="square">
            <a:spAutoFit/>
          </a:bodyPr>
          <a:lstStyle/>
          <a:p>
            <a:pPr algn="ctr"/>
            <a:r>
              <a:rPr lang="en-US" sz="2400" b="1" dirty="0">
                <a:effectLst/>
                <a:latin typeface="Arial" panose="020B0604020202020204" pitchFamily="34" charset="0"/>
                <a:ea typeface="Aptos" panose="020B0004020202020204" pitchFamily="34" charset="0"/>
                <a:cs typeface="Arial" panose="020B0604020202020204" pitchFamily="34" charset="0"/>
              </a:rPr>
              <a:t>Time of the first positive </a:t>
            </a:r>
            <a:r>
              <a:rPr lang="en-US" sz="2400" b="1" dirty="0" err="1">
                <a:effectLst/>
                <a:latin typeface="Arial" panose="020B0604020202020204" pitchFamily="34" charset="0"/>
                <a:ea typeface="Aptos" panose="020B0004020202020204" pitchFamily="34" charset="0"/>
                <a:cs typeface="Arial" panose="020B0604020202020204" pitchFamily="34" charset="0"/>
              </a:rPr>
              <a:t>MCaST</a:t>
            </a:r>
            <a:r>
              <a:rPr lang="en-US" sz="2400" b="1" dirty="0">
                <a:effectLst/>
                <a:latin typeface="Arial" panose="020B0604020202020204" pitchFamily="34" charset="0"/>
                <a:ea typeface="Aptos" panose="020B0004020202020204" pitchFamily="34" charset="0"/>
                <a:cs typeface="Arial" panose="020B0604020202020204" pitchFamily="34" charset="0"/>
              </a:rPr>
              <a:t> for individuals who were later diagnosed with lung cancer in the LEAP Cohort</a:t>
            </a:r>
            <a:endParaRPr lang="en-US" sz="2400" dirty="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BE1FC727-323E-05E2-13C2-08D817E01993}"/>
              </a:ext>
            </a:extLst>
          </p:cNvPr>
          <p:cNvGrpSpPr/>
          <p:nvPr/>
        </p:nvGrpSpPr>
        <p:grpSpPr>
          <a:xfrm>
            <a:off x="381000" y="860281"/>
            <a:ext cx="11176000" cy="5523523"/>
            <a:chOff x="508000" y="860281"/>
            <a:chExt cx="11176000" cy="5523523"/>
          </a:xfrm>
        </p:grpSpPr>
        <p:pic>
          <p:nvPicPr>
            <p:cNvPr id="6" name="Picture 5" descr="A graph with red dots&#10;&#10;AI-generated content may be incorrect.">
              <a:extLst>
                <a:ext uri="{FF2B5EF4-FFF2-40B4-BE49-F238E27FC236}">
                  <a16:creationId xmlns:a16="http://schemas.microsoft.com/office/drawing/2014/main" id="{E7F45A30-546C-D165-B8B5-0DE843CBD912}"/>
                </a:ext>
              </a:extLst>
            </p:cNvPr>
            <p:cNvPicPr>
              <a:picLocks noChangeAspect="1"/>
            </p:cNvPicPr>
            <p:nvPr/>
          </p:nvPicPr>
          <p:blipFill>
            <a:blip r:embed="rId2"/>
            <a:stretch>
              <a:fillRect/>
            </a:stretch>
          </p:blipFill>
          <p:spPr>
            <a:xfrm>
              <a:off x="508000" y="860281"/>
              <a:ext cx="11176000" cy="5523523"/>
            </a:xfrm>
            <a:prstGeom prst="rect">
              <a:avLst/>
            </a:prstGeom>
          </p:spPr>
        </p:pic>
        <p:sp>
          <p:nvSpPr>
            <p:cNvPr id="4" name="TextBox 3">
              <a:extLst>
                <a:ext uri="{FF2B5EF4-FFF2-40B4-BE49-F238E27FC236}">
                  <a16:creationId xmlns:a16="http://schemas.microsoft.com/office/drawing/2014/main" id="{8E9F891F-9628-05AC-A1E7-C5F23FE4D2BA}"/>
                </a:ext>
              </a:extLst>
            </p:cNvPr>
            <p:cNvSpPr txBox="1"/>
            <p:nvPr/>
          </p:nvSpPr>
          <p:spPr>
            <a:xfrm>
              <a:off x="7683500" y="1306859"/>
              <a:ext cx="3835400" cy="646331"/>
            </a:xfrm>
            <a:prstGeom prst="rect">
              <a:avLst/>
            </a:prstGeom>
            <a:solidFill>
              <a:schemeClr val="bg1"/>
            </a:solidFill>
            <a:ln>
              <a:solidFill>
                <a:schemeClr val="dk1"/>
              </a:solidFill>
            </a:ln>
          </p:spPr>
          <p:txBody>
            <a:bodyPr wrap="square" rtlCol="0">
              <a:spAutoFit/>
            </a:bodyPr>
            <a:lstStyle/>
            <a:p>
              <a:pPr algn="ctr"/>
              <a:r>
                <a:rPr lang="en-US" dirty="0"/>
                <a:t>Median (interquartile range) : 12.7 (1.7-27.8) months </a:t>
              </a:r>
            </a:p>
          </p:txBody>
        </p:sp>
      </p:grpSp>
      <p:sp>
        <p:nvSpPr>
          <p:cNvPr id="9" name="TextBox 8">
            <a:extLst>
              <a:ext uri="{FF2B5EF4-FFF2-40B4-BE49-F238E27FC236}">
                <a16:creationId xmlns:a16="http://schemas.microsoft.com/office/drawing/2014/main" id="{B9F92A5C-DB0F-7E4D-0287-DC04A193599A}"/>
              </a:ext>
            </a:extLst>
          </p:cNvPr>
          <p:cNvSpPr txBox="1"/>
          <p:nvPr/>
        </p:nvSpPr>
        <p:spPr>
          <a:xfrm>
            <a:off x="7902043" y="6538662"/>
            <a:ext cx="4289957"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Fahrmann et al, 2026, submitted (preprint available)</a:t>
            </a:r>
          </a:p>
        </p:txBody>
      </p:sp>
    </p:spTree>
    <p:extLst>
      <p:ext uri="{BB962C8B-B14F-4D97-AF65-F5344CB8AC3E}">
        <p14:creationId xmlns:p14="http://schemas.microsoft.com/office/powerpoint/2010/main" val="1336424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79E0B3-EF0C-A05D-602C-672AB9A824BF}"/>
              </a:ext>
            </a:extLst>
          </p:cNvPr>
          <p:cNvSpPr txBox="1"/>
          <p:nvPr/>
        </p:nvSpPr>
        <p:spPr>
          <a:xfrm>
            <a:off x="330200" y="163731"/>
            <a:ext cx="11430000" cy="523220"/>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Example: </a:t>
            </a:r>
            <a:r>
              <a:rPr lang="en-US" sz="2800" b="1" dirty="0" err="1">
                <a:latin typeface="Arial" panose="020B0604020202020204" pitchFamily="34" charset="0"/>
                <a:cs typeface="Arial" panose="020B0604020202020204" pitchFamily="34" charset="0"/>
              </a:rPr>
              <a:t>MCaST</a:t>
            </a:r>
            <a:r>
              <a:rPr lang="en-US" sz="2800" b="1" dirty="0">
                <a:latin typeface="Arial" panose="020B0604020202020204" pitchFamily="34" charset="0"/>
                <a:cs typeface="Arial" panose="020B0604020202020204" pitchFamily="34" charset="0"/>
              </a:rPr>
              <a:t> Positivity in subset of Lung Cancer Cases</a:t>
            </a:r>
          </a:p>
        </p:txBody>
      </p:sp>
      <p:graphicFrame>
        <p:nvGraphicFramePr>
          <p:cNvPr id="21" name="Object 20">
            <a:extLst>
              <a:ext uri="{FF2B5EF4-FFF2-40B4-BE49-F238E27FC236}">
                <a16:creationId xmlns:a16="http://schemas.microsoft.com/office/drawing/2014/main" id="{97E73963-7703-E61D-6802-437FD75C2D44}"/>
              </a:ext>
            </a:extLst>
          </p:cNvPr>
          <p:cNvGraphicFramePr>
            <a:graphicFrameLocks noChangeAspect="1"/>
          </p:cNvGraphicFramePr>
          <p:nvPr>
            <p:extLst>
              <p:ext uri="{D42A27DB-BD31-4B8C-83A1-F6EECF244321}">
                <p14:modId xmlns:p14="http://schemas.microsoft.com/office/powerpoint/2010/main" val="3323814285"/>
              </p:ext>
            </p:extLst>
          </p:nvPr>
        </p:nvGraphicFramePr>
        <p:xfrm>
          <a:off x="547688" y="896938"/>
          <a:ext cx="10996612" cy="5400675"/>
        </p:xfrm>
        <a:graphic>
          <a:graphicData uri="http://schemas.openxmlformats.org/presentationml/2006/ole">
            <mc:AlternateContent xmlns:mc="http://schemas.openxmlformats.org/markup-compatibility/2006">
              <mc:Choice xmlns:v="urn:schemas-microsoft-com:vml" Requires="v">
                <p:oleObj name="Prism 10" r:id="rId2" imgW="6397091" imgH="3143785" progId="Prism10.Document">
                  <p:embed/>
                </p:oleObj>
              </mc:Choice>
              <mc:Fallback>
                <p:oleObj name="Prism 10" r:id="rId2" imgW="6397091" imgH="3143785" progId="Prism10.Document">
                  <p:embed/>
                  <p:pic>
                    <p:nvPicPr>
                      <p:cNvPr id="0" name=""/>
                      <p:cNvPicPr/>
                      <p:nvPr/>
                    </p:nvPicPr>
                    <p:blipFill>
                      <a:blip r:embed="rId3"/>
                      <a:stretch>
                        <a:fillRect/>
                      </a:stretch>
                    </p:blipFill>
                    <p:spPr>
                      <a:xfrm>
                        <a:off x="547688" y="896938"/>
                        <a:ext cx="10996612" cy="5400675"/>
                      </a:xfrm>
                      <a:prstGeom prst="rect">
                        <a:avLst/>
                      </a:prstGeom>
                    </p:spPr>
                  </p:pic>
                </p:oleObj>
              </mc:Fallback>
            </mc:AlternateContent>
          </a:graphicData>
        </a:graphic>
      </p:graphicFrame>
      <p:sp>
        <p:nvSpPr>
          <p:cNvPr id="23" name="TextBox 22">
            <a:extLst>
              <a:ext uri="{FF2B5EF4-FFF2-40B4-BE49-F238E27FC236}">
                <a16:creationId xmlns:a16="http://schemas.microsoft.com/office/drawing/2014/main" id="{0516DDA8-92CD-BB59-9C70-DB3EF3988D62}"/>
              </a:ext>
            </a:extLst>
          </p:cNvPr>
          <p:cNvSpPr txBox="1"/>
          <p:nvPr/>
        </p:nvSpPr>
        <p:spPr>
          <a:xfrm>
            <a:off x="7902043" y="6538662"/>
            <a:ext cx="4289957"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Fahrmann et al, 2026, submitted (preprint available)</a:t>
            </a:r>
          </a:p>
        </p:txBody>
      </p:sp>
    </p:spTree>
    <p:extLst>
      <p:ext uri="{BB962C8B-B14F-4D97-AF65-F5344CB8AC3E}">
        <p14:creationId xmlns:p14="http://schemas.microsoft.com/office/powerpoint/2010/main" val="1902712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EA92E-70B6-BAAD-0E26-59A80FDD560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3F9502D-BBAE-AEE9-1051-5359847A9501}"/>
              </a:ext>
            </a:extLst>
          </p:cNvPr>
          <p:cNvSpPr txBox="1"/>
          <p:nvPr/>
        </p:nvSpPr>
        <p:spPr>
          <a:xfrm>
            <a:off x="330200" y="163731"/>
            <a:ext cx="114300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Example: </a:t>
            </a:r>
            <a:r>
              <a:rPr lang="en-US" sz="2400" b="1" dirty="0" err="1">
                <a:latin typeface="Arial" panose="020B0604020202020204" pitchFamily="34" charset="0"/>
                <a:cs typeface="Arial" panose="020B0604020202020204" pitchFamily="34" charset="0"/>
              </a:rPr>
              <a:t>MCaST</a:t>
            </a:r>
            <a:r>
              <a:rPr lang="en-US" sz="2400" b="1" dirty="0">
                <a:latin typeface="Arial" panose="020B0604020202020204" pitchFamily="34" charset="0"/>
                <a:cs typeface="Arial" panose="020B0604020202020204" pitchFamily="34" charset="0"/>
              </a:rPr>
              <a:t> Positivity in subset of Lung Cancer Cases</a:t>
            </a:r>
          </a:p>
        </p:txBody>
      </p:sp>
      <p:graphicFrame>
        <p:nvGraphicFramePr>
          <p:cNvPr id="21" name="Object 20">
            <a:extLst>
              <a:ext uri="{FF2B5EF4-FFF2-40B4-BE49-F238E27FC236}">
                <a16:creationId xmlns:a16="http://schemas.microsoft.com/office/drawing/2014/main" id="{419F75B1-4E48-67F1-4437-354314E0A7AF}"/>
              </a:ext>
            </a:extLst>
          </p:cNvPr>
          <p:cNvGraphicFramePr>
            <a:graphicFrameLocks noChangeAspect="1"/>
          </p:cNvGraphicFramePr>
          <p:nvPr>
            <p:extLst>
              <p:ext uri="{D42A27DB-BD31-4B8C-83A1-F6EECF244321}">
                <p14:modId xmlns:p14="http://schemas.microsoft.com/office/powerpoint/2010/main" val="2162869054"/>
              </p:ext>
            </p:extLst>
          </p:nvPr>
        </p:nvGraphicFramePr>
        <p:xfrm>
          <a:off x="503238" y="896938"/>
          <a:ext cx="11082337" cy="5400675"/>
        </p:xfrm>
        <a:graphic>
          <a:graphicData uri="http://schemas.openxmlformats.org/presentationml/2006/ole">
            <mc:AlternateContent xmlns:mc="http://schemas.openxmlformats.org/markup-compatibility/2006">
              <mc:Choice xmlns:v="urn:schemas-microsoft-com:vml" Requires="v">
                <p:oleObj name="Prism 10" r:id="rId2" imgW="6448950" imgH="3143785" progId="Prism10.Document">
                  <p:embed/>
                </p:oleObj>
              </mc:Choice>
              <mc:Fallback>
                <p:oleObj name="Prism 10" r:id="rId2" imgW="6448950" imgH="3143785" progId="Prism10.Document">
                  <p:embed/>
                  <p:pic>
                    <p:nvPicPr>
                      <p:cNvPr id="21" name="Object 20">
                        <a:extLst>
                          <a:ext uri="{FF2B5EF4-FFF2-40B4-BE49-F238E27FC236}">
                            <a16:creationId xmlns:a16="http://schemas.microsoft.com/office/drawing/2014/main" id="{97E73963-7703-E61D-6802-437FD75C2D44}"/>
                          </a:ext>
                        </a:extLst>
                      </p:cNvPr>
                      <p:cNvPicPr/>
                      <p:nvPr/>
                    </p:nvPicPr>
                    <p:blipFill>
                      <a:blip r:embed="rId3"/>
                      <a:stretch>
                        <a:fillRect/>
                      </a:stretch>
                    </p:blipFill>
                    <p:spPr>
                      <a:xfrm>
                        <a:off x="503238" y="896938"/>
                        <a:ext cx="11082337" cy="5400675"/>
                      </a:xfrm>
                      <a:prstGeom prst="rect">
                        <a:avLst/>
                      </a:prstGeom>
                    </p:spPr>
                  </p:pic>
                </p:oleObj>
              </mc:Fallback>
            </mc:AlternateContent>
          </a:graphicData>
        </a:graphic>
      </p:graphicFrame>
      <p:sp>
        <p:nvSpPr>
          <p:cNvPr id="23" name="TextBox 22">
            <a:extLst>
              <a:ext uri="{FF2B5EF4-FFF2-40B4-BE49-F238E27FC236}">
                <a16:creationId xmlns:a16="http://schemas.microsoft.com/office/drawing/2014/main" id="{16595E52-F6CD-9C1D-065B-1E2B4231A725}"/>
              </a:ext>
            </a:extLst>
          </p:cNvPr>
          <p:cNvSpPr txBox="1"/>
          <p:nvPr/>
        </p:nvSpPr>
        <p:spPr>
          <a:xfrm>
            <a:off x="7902043" y="6538662"/>
            <a:ext cx="4289957"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Fahrmann et al, 2026, submitted (preprint available)</a:t>
            </a:r>
          </a:p>
        </p:txBody>
      </p:sp>
    </p:spTree>
    <p:extLst>
      <p:ext uri="{BB962C8B-B14F-4D97-AF65-F5344CB8AC3E}">
        <p14:creationId xmlns:p14="http://schemas.microsoft.com/office/powerpoint/2010/main" val="32279617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3AE16-0B1C-2664-79E1-4F88A9E52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37EC4E-A2BB-6F15-3AEE-4ECE87C3DB19}"/>
              </a:ext>
            </a:extLst>
          </p:cNvPr>
          <p:cNvSpPr>
            <a:spLocks noGrp="1"/>
          </p:cNvSpPr>
          <p:nvPr>
            <p:ph type="title"/>
          </p:nvPr>
        </p:nvSpPr>
        <p:spPr>
          <a:xfrm>
            <a:off x="158187" y="165449"/>
            <a:ext cx="11805213" cy="822960"/>
          </a:xfrm>
        </p:spPr>
        <p:txBody>
          <a:bodyPr>
            <a:noAutofit/>
          </a:bodyPr>
          <a:lstStyle/>
          <a:p>
            <a:pPr algn="ctr"/>
            <a:r>
              <a:rPr lang="en-US" sz="3600" b="1" dirty="0">
                <a:latin typeface="Arial" panose="020B0604020202020204" pitchFamily="34" charset="0"/>
                <a:cs typeface="Arial" panose="020B0604020202020204" pitchFamily="34" charset="0"/>
              </a:rPr>
              <a:t>Results – Other common and lethal solid cancers</a:t>
            </a:r>
          </a:p>
        </p:txBody>
      </p:sp>
      <p:sp>
        <p:nvSpPr>
          <p:cNvPr id="3" name="Content Placeholder 2">
            <a:extLst>
              <a:ext uri="{FF2B5EF4-FFF2-40B4-BE49-F238E27FC236}">
                <a16:creationId xmlns:a16="http://schemas.microsoft.com/office/drawing/2014/main" id="{E8630981-4FF7-58AE-AE1B-7554EE0E3D7B}"/>
              </a:ext>
            </a:extLst>
          </p:cNvPr>
          <p:cNvSpPr>
            <a:spLocks noGrp="1"/>
          </p:cNvSpPr>
          <p:nvPr>
            <p:ph idx="1"/>
          </p:nvPr>
        </p:nvSpPr>
        <p:spPr>
          <a:xfrm>
            <a:off x="342900" y="1142297"/>
            <a:ext cx="11620500" cy="5550254"/>
          </a:xfrm>
        </p:spPr>
        <p:txBody>
          <a:bodyPr>
            <a:normAutofit fontScale="85000" lnSpcReduction="20000"/>
          </a:bodyPr>
          <a:lstStyle/>
          <a:p>
            <a:r>
              <a:rPr lang="en-US" sz="3200" dirty="0">
                <a:latin typeface="Arial" panose="020B0604020202020204" pitchFamily="34" charset="0"/>
                <a:cs typeface="Arial" panose="020B0604020202020204" pitchFamily="34" charset="0"/>
              </a:rPr>
              <a:t>On a subject level, </a:t>
            </a:r>
            <a:r>
              <a:rPr lang="en-US" sz="3200" b="1" dirty="0">
                <a:latin typeface="Arial" panose="020B0604020202020204" pitchFamily="34" charset="0"/>
                <a:cs typeface="Arial" panose="020B0604020202020204" pitchFamily="34" charset="0"/>
              </a:rPr>
              <a:t>62 </a:t>
            </a:r>
            <a:r>
              <a:rPr lang="en-US" sz="3200" dirty="0">
                <a:latin typeface="Arial" panose="020B0604020202020204" pitchFamily="34" charset="0"/>
                <a:cs typeface="Arial" panose="020B0604020202020204" pitchFamily="34" charset="0"/>
              </a:rPr>
              <a:t>of </a:t>
            </a:r>
            <a:r>
              <a:rPr lang="en-US" sz="3200" b="1" dirty="0">
                <a:latin typeface="Arial" panose="020B0604020202020204" pitchFamily="34" charset="0"/>
                <a:cs typeface="Arial" panose="020B0604020202020204" pitchFamily="34" charset="0"/>
              </a:rPr>
              <a:t>84</a:t>
            </a:r>
            <a:r>
              <a:rPr lang="en-US" sz="3200" dirty="0">
                <a:latin typeface="Arial" panose="020B0604020202020204" pitchFamily="34" charset="0"/>
                <a:cs typeface="Arial" panose="020B0604020202020204" pitchFamily="34" charset="0"/>
              </a:rPr>
              <a:t> non-lung cancer cases were identified at elevated risk by </a:t>
            </a:r>
            <a:r>
              <a:rPr lang="en-US" sz="3200" dirty="0" err="1">
                <a:latin typeface="Arial" panose="020B0604020202020204" pitchFamily="34" charset="0"/>
                <a:cs typeface="Arial" panose="020B0604020202020204" pitchFamily="34" charset="0"/>
              </a:rPr>
              <a:t>MCaST</a:t>
            </a:r>
            <a:endParaRPr lang="en-US" sz="600" dirty="0">
              <a:latin typeface="Arial" panose="020B0604020202020204" pitchFamily="34" charset="0"/>
              <a:cs typeface="Arial" panose="020B0604020202020204" pitchFamily="34" charset="0"/>
            </a:endParaRPr>
          </a:p>
          <a:p>
            <a:pPr lvl="1"/>
            <a:endParaRPr lang="en-US" sz="1200" dirty="0">
              <a:latin typeface="Arial" panose="020B0604020202020204" pitchFamily="34" charset="0"/>
              <a:cs typeface="Arial" panose="020B0604020202020204" pitchFamily="34" charset="0"/>
            </a:endParaRPr>
          </a:p>
          <a:p>
            <a:pPr lvl="1"/>
            <a:r>
              <a:rPr lang="en-US" sz="3200" dirty="0">
                <a:latin typeface="Arial" panose="020B0604020202020204" pitchFamily="34" charset="0"/>
                <a:cs typeface="Arial" panose="020B0604020202020204" pitchFamily="34" charset="0"/>
              </a:rPr>
              <a:t>16 of 18 prostate cancer cases</a:t>
            </a:r>
          </a:p>
          <a:p>
            <a:pPr lvl="1"/>
            <a:r>
              <a:rPr lang="en-US" sz="3200" dirty="0">
                <a:latin typeface="Arial" panose="020B0604020202020204" pitchFamily="34" charset="0"/>
                <a:cs typeface="Arial" panose="020B0604020202020204" pitchFamily="34" charset="0"/>
              </a:rPr>
              <a:t>5 of 8 invasive breast cancer cases</a:t>
            </a:r>
          </a:p>
          <a:p>
            <a:pPr lvl="1"/>
            <a:r>
              <a:rPr lang="en-US" sz="3200" dirty="0">
                <a:latin typeface="Arial" panose="020B0604020202020204" pitchFamily="34" charset="0"/>
                <a:cs typeface="Arial" panose="020B0604020202020204" pitchFamily="34" charset="0"/>
              </a:rPr>
              <a:t>6 of 7 colorectal cancer cases</a:t>
            </a:r>
          </a:p>
          <a:p>
            <a:pPr lvl="1"/>
            <a:r>
              <a:rPr lang="en-US" sz="3200" dirty="0">
                <a:latin typeface="Arial" panose="020B0604020202020204" pitchFamily="34" charset="0"/>
                <a:cs typeface="Arial" panose="020B0604020202020204" pitchFamily="34" charset="0"/>
              </a:rPr>
              <a:t>2 of 4 ovarian cancer cases</a:t>
            </a:r>
          </a:p>
          <a:p>
            <a:pPr lvl="1"/>
            <a:r>
              <a:rPr lang="en-US" sz="3200" dirty="0">
                <a:latin typeface="Arial" panose="020B0604020202020204" pitchFamily="34" charset="0"/>
                <a:cs typeface="Arial" panose="020B0604020202020204" pitchFamily="34" charset="0"/>
              </a:rPr>
              <a:t>1 of 2 pancreatic cancer cases</a:t>
            </a:r>
          </a:p>
          <a:p>
            <a:pPr lvl="1"/>
            <a:r>
              <a:rPr lang="en-US" sz="3200" dirty="0">
                <a:latin typeface="Arial" panose="020B0604020202020204" pitchFamily="34" charset="0"/>
                <a:cs typeface="Arial" panose="020B0604020202020204" pitchFamily="34" charset="0"/>
              </a:rPr>
              <a:t>2 of 3 upper GI cases</a:t>
            </a:r>
          </a:p>
          <a:p>
            <a:pPr lvl="1"/>
            <a:endParaRPr lang="en-US" sz="28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Median (interquartile range) time from the </a:t>
            </a:r>
            <a:r>
              <a:rPr lang="en-US" sz="3200" b="1" dirty="0">
                <a:latin typeface="Arial" panose="020B0604020202020204" pitchFamily="34" charset="0"/>
                <a:cs typeface="Arial" panose="020B0604020202020204" pitchFamily="34" charset="0"/>
              </a:rPr>
              <a:t>first positive </a:t>
            </a:r>
            <a:r>
              <a:rPr lang="en-US" sz="3200" b="1" dirty="0" err="1">
                <a:latin typeface="Arial" panose="020B0604020202020204" pitchFamily="34" charset="0"/>
                <a:cs typeface="Arial" panose="020B0604020202020204" pitchFamily="34" charset="0"/>
              </a:rPr>
              <a:t>MCaST</a:t>
            </a:r>
            <a:r>
              <a:rPr lang="en-US" sz="3200" b="1"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to a clinical diagnosis was </a:t>
            </a:r>
            <a:r>
              <a:rPr lang="en-US" sz="3200" b="1" dirty="0">
                <a:latin typeface="Arial" panose="020B0604020202020204" pitchFamily="34" charset="0"/>
                <a:cs typeface="Arial" panose="020B0604020202020204" pitchFamily="34" charset="0"/>
              </a:rPr>
              <a:t>20.7 months (10.2-42.8 months)</a:t>
            </a:r>
          </a:p>
          <a:p>
            <a:pPr marL="0" indent="0">
              <a:buNone/>
            </a:pPr>
            <a:endParaRPr lang="en-US" sz="1600"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High risk population</a:t>
            </a:r>
            <a:r>
              <a:rPr lang="en-US" sz="3200" dirty="0">
                <a:latin typeface="Arial" panose="020B0604020202020204" pitchFamily="34" charset="0"/>
                <a:cs typeface="Arial" panose="020B0604020202020204" pitchFamily="34" charset="0"/>
              </a:rPr>
              <a:t>: 346/526 non-case controls also positive</a:t>
            </a:r>
          </a:p>
          <a:p>
            <a:pPr lvl="1"/>
            <a:r>
              <a:rPr lang="en-US" sz="3200" dirty="0">
                <a:latin typeface="Arial" panose="020B0604020202020204" pitchFamily="34" charset="0"/>
                <a:cs typeface="Arial" panose="020B0604020202020204" pitchFamily="34" charset="0"/>
              </a:rPr>
              <a:t>285 of the 346 non-case controls were identified to at elevated risk of lung cancer by </a:t>
            </a:r>
            <a:r>
              <a:rPr lang="en-US" sz="3200" dirty="0" err="1">
                <a:latin typeface="Arial" panose="020B0604020202020204" pitchFamily="34" charset="0"/>
                <a:cs typeface="Arial" panose="020B0604020202020204" pitchFamily="34" charset="0"/>
              </a:rPr>
              <a:t>MCaST</a:t>
            </a:r>
            <a:endParaRPr lang="en-US" sz="3200" dirty="0">
              <a:latin typeface="Arial" panose="020B0604020202020204" pitchFamily="34" charset="0"/>
              <a:cs typeface="Arial" panose="020B0604020202020204" pitchFamily="34" charset="0"/>
            </a:endParaRPr>
          </a:p>
          <a:p>
            <a:endParaRPr lang="en-US" sz="3200" b="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F31AC4F-5758-BADC-8CA5-87E7EB2CB76D}"/>
              </a:ext>
            </a:extLst>
          </p:cNvPr>
          <p:cNvSpPr txBox="1"/>
          <p:nvPr/>
        </p:nvSpPr>
        <p:spPr>
          <a:xfrm>
            <a:off x="7902043" y="6538662"/>
            <a:ext cx="4289957"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Fahrmann et al, 2026, submitted (preprint available)</a:t>
            </a:r>
          </a:p>
        </p:txBody>
      </p:sp>
    </p:spTree>
    <p:extLst>
      <p:ext uri="{BB962C8B-B14F-4D97-AF65-F5344CB8AC3E}">
        <p14:creationId xmlns:p14="http://schemas.microsoft.com/office/powerpoint/2010/main" val="3832929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266C6-A654-2940-7045-B16FF9A6B5A0}"/>
              </a:ext>
            </a:extLst>
          </p:cNvPr>
          <p:cNvSpPr>
            <a:spLocks noGrp="1"/>
          </p:cNvSpPr>
          <p:nvPr>
            <p:ph type="title"/>
          </p:nvPr>
        </p:nvSpPr>
        <p:spPr>
          <a:xfrm>
            <a:off x="881634" y="0"/>
            <a:ext cx="10515600" cy="1325563"/>
          </a:xfrm>
        </p:spPr>
        <p:txBody>
          <a:bodyPr/>
          <a:lstStyle/>
          <a:p>
            <a:pPr algn="ctr"/>
            <a:r>
              <a:rPr lang="en-US" b="1" dirty="0">
                <a:latin typeface="Arial" panose="020B0604020202020204" pitchFamily="34" charset="0"/>
                <a:cs typeface="Arial" panose="020B0604020202020204" pitchFamily="34" charset="0"/>
              </a:rPr>
              <a:t>What comes next?</a:t>
            </a:r>
          </a:p>
        </p:txBody>
      </p:sp>
      <p:sp>
        <p:nvSpPr>
          <p:cNvPr id="3" name="Content Placeholder 2">
            <a:extLst>
              <a:ext uri="{FF2B5EF4-FFF2-40B4-BE49-F238E27FC236}">
                <a16:creationId xmlns:a16="http://schemas.microsoft.com/office/drawing/2014/main" id="{4EC0785A-8C84-D898-E4CF-E3ED13CF5755}"/>
              </a:ext>
            </a:extLst>
          </p:cNvPr>
          <p:cNvSpPr>
            <a:spLocks noGrp="1"/>
          </p:cNvSpPr>
          <p:nvPr>
            <p:ph idx="1"/>
          </p:nvPr>
        </p:nvSpPr>
        <p:spPr>
          <a:xfrm>
            <a:off x="647700" y="1477963"/>
            <a:ext cx="10983468" cy="4884737"/>
          </a:xfrm>
        </p:spPr>
        <p:txBody>
          <a:bodyPr>
            <a:normAutofit lnSpcReduction="10000"/>
          </a:bodyPr>
          <a:lstStyle/>
          <a:p>
            <a:r>
              <a:rPr lang="en-US" dirty="0">
                <a:latin typeface="Arial" panose="020B0604020202020204" pitchFamily="34" charset="0"/>
                <a:cs typeface="Arial" panose="020B0604020202020204" pitchFamily="34" charset="0"/>
              </a:rPr>
              <a:t> Prospective clinical utility trials of </a:t>
            </a:r>
            <a:r>
              <a:rPr lang="en-US" dirty="0" err="1">
                <a:latin typeface="Arial" panose="020B0604020202020204" pitchFamily="34" charset="0"/>
                <a:cs typeface="Arial" panose="020B0604020202020204" pitchFamily="34" charset="0"/>
              </a:rPr>
              <a:t>MCaST</a:t>
            </a: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b="0" dirty="0">
                <a:latin typeface="Arial" panose="020B0604020202020204" pitchFamily="34" charset="0"/>
                <a:cs typeface="Arial" panose="020B0604020202020204" pitchFamily="34" charset="0"/>
              </a:rPr>
              <a:t>Can a biomarker convince those opting out of screening to participate?</a:t>
            </a:r>
          </a:p>
          <a:p>
            <a:pPr marL="342900" indent="-34290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b="0" dirty="0">
                <a:latin typeface="Arial" panose="020B0604020202020204" pitchFamily="34" charset="0"/>
                <a:cs typeface="Arial" panose="020B0604020202020204" pitchFamily="34" charset="0"/>
              </a:rPr>
              <a:t>Can a biomarker identify high-risk individuals among those currently ineligible for screening?</a:t>
            </a:r>
          </a:p>
          <a:p>
            <a:pPr marL="342900" indent="-34290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b="0" dirty="0">
                <a:latin typeface="Arial" panose="020B0604020202020204" pitchFamily="34" charset="0"/>
                <a:cs typeface="Arial" panose="020B0604020202020204" pitchFamily="34" charset="0"/>
              </a:rPr>
              <a:t>Decision making algorithms </a:t>
            </a:r>
          </a:p>
          <a:p>
            <a:pPr marL="342900" indent="-34290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b="0" dirty="0">
                <a:latin typeface="Arial" panose="020B0604020202020204" pitchFamily="34" charset="0"/>
                <a:cs typeface="Arial" panose="020B0604020202020204" pitchFamily="34" charset="0"/>
              </a:rPr>
              <a:t>Impact of comorbidities, cost effectiveness</a:t>
            </a:r>
          </a:p>
          <a:p>
            <a:pPr marL="342900" indent="-34290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6616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5FF8B-7FFC-DEF4-B60E-CF9BD528B9C2}"/>
              </a:ext>
            </a:extLst>
          </p:cNvPr>
          <p:cNvSpPr>
            <a:spLocks noGrp="1"/>
          </p:cNvSpPr>
          <p:nvPr>
            <p:ph type="title"/>
          </p:nvPr>
        </p:nvSpPr>
        <p:spPr>
          <a:xfrm>
            <a:off x="196134" y="9526"/>
            <a:ext cx="11799732" cy="960418"/>
          </a:xfrm>
        </p:spPr>
        <p:txBody>
          <a:bodyPr/>
          <a:lstStyle/>
          <a:p>
            <a:pPr algn="ctr"/>
            <a:r>
              <a:rPr lang="en-US" b="1" dirty="0">
                <a:latin typeface="Arial" panose="020B0604020202020204" pitchFamily="34" charset="0"/>
                <a:cs typeface="Arial" panose="020B0604020202020204" pitchFamily="34" charset="0"/>
              </a:rPr>
              <a:t>Acknowledgements</a:t>
            </a:r>
          </a:p>
        </p:txBody>
      </p:sp>
      <p:pic>
        <p:nvPicPr>
          <p:cNvPr id="3074" name="Picture 2" descr="Portrait of a smiling Gopal-Srivastava, who is wearing a burgundy and gold outfit with gold jewelry.">
            <a:extLst>
              <a:ext uri="{FF2B5EF4-FFF2-40B4-BE49-F238E27FC236}">
                <a16:creationId xmlns:a16="http://schemas.microsoft.com/office/drawing/2014/main" id="{927E9E5C-E0D9-47AD-747C-E0708F4DF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1634" y="4406900"/>
            <a:ext cx="1600200"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DBCB583-5AAC-4BAC-7E72-595B99BFE20A}"/>
              </a:ext>
            </a:extLst>
          </p:cNvPr>
          <p:cNvSpPr txBox="1"/>
          <p:nvPr/>
        </p:nvSpPr>
        <p:spPr>
          <a:xfrm>
            <a:off x="9004300" y="6479143"/>
            <a:ext cx="3250484" cy="369332"/>
          </a:xfrm>
          <a:prstGeom prst="rect">
            <a:avLst/>
          </a:prstGeom>
          <a:noFill/>
        </p:spPr>
        <p:txBody>
          <a:bodyPr wrap="square">
            <a:spAutoFit/>
          </a:bodyPr>
          <a:lstStyle/>
          <a:p>
            <a:r>
              <a:rPr lang="en-US" sz="1800" dirty="0">
                <a:effectLst/>
                <a:latin typeface="Arial" panose="020B0604020202020204" pitchFamily="34" charset="0"/>
                <a:ea typeface="Aptos" panose="020B0004020202020204" pitchFamily="34" charset="0"/>
                <a:cs typeface="Arial" panose="020B0604020202020204" pitchFamily="34" charset="0"/>
              </a:rPr>
              <a:t>Dr. Rashmi Gopal-Srivastava </a:t>
            </a:r>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C953121-32B4-7E36-D195-6CD3BE2455BB}"/>
              </a:ext>
            </a:extLst>
          </p:cNvPr>
          <p:cNvSpPr txBox="1"/>
          <p:nvPr/>
        </p:nvSpPr>
        <p:spPr>
          <a:xfrm>
            <a:off x="196134" y="855643"/>
            <a:ext cx="5956300" cy="452431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RODEO TEAM:</a:t>
            </a:r>
          </a:p>
          <a:p>
            <a:r>
              <a:rPr lang="en-US" sz="2400" dirty="0">
                <a:latin typeface="Arial" panose="020B0604020202020204" pitchFamily="34" charset="0"/>
                <a:cs typeface="Arial" panose="020B0604020202020204" pitchFamily="34" charset="0"/>
              </a:rPr>
              <a:t>Samir Hanash, M.D., Ph.D.</a:t>
            </a:r>
          </a:p>
          <a:p>
            <a:r>
              <a:rPr lang="en-US" sz="2400" dirty="0">
                <a:latin typeface="Arial" panose="020B0604020202020204" pitchFamily="34" charset="0"/>
                <a:cs typeface="Arial" panose="020B0604020202020204" pitchFamily="34" charset="0"/>
              </a:rPr>
              <a:t>Jennifer D. Dennison, Ph.D.</a:t>
            </a:r>
          </a:p>
          <a:p>
            <a:r>
              <a:rPr lang="en-US" sz="2400" dirty="0">
                <a:latin typeface="Arial" panose="020B0604020202020204" pitchFamily="34" charset="0"/>
                <a:cs typeface="Arial" panose="020B0604020202020204" pitchFamily="34" charset="0"/>
              </a:rPr>
              <a:t>Edwin Ostrin, MD. Ph.D.</a:t>
            </a:r>
          </a:p>
          <a:p>
            <a:r>
              <a:rPr lang="en-US" sz="2400" dirty="0">
                <a:latin typeface="Arial" panose="020B0604020202020204" pitchFamily="34" charset="0"/>
                <a:cs typeface="Arial" panose="020B0604020202020204" pitchFamily="34" charset="0"/>
              </a:rPr>
              <a:t>Ehsan Irajizad, Ph.D.</a:t>
            </a:r>
          </a:p>
          <a:p>
            <a:r>
              <a:rPr lang="en-US" sz="2400" dirty="0">
                <a:latin typeface="Arial" panose="020B0604020202020204" pitchFamily="34" charset="0"/>
                <a:cs typeface="Arial" panose="020B0604020202020204" pitchFamily="34" charset="0"/>
              </a:rPr>
              <a:t>Jody Vykoukal, Ph.D. </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Clinical Validation Center for Pancreas:</a:t>
            </a:r>
          </a:p>
          <a:p>
            <a:r>
              <a:rPr lang="en-US" sz="2400" dirty="0">
                <a:latin typeface="Arial" panose="020B0604020202020204" pitchFamily="34" charset="0"/>
                <a:cs typeface="Arial" panose="020B0604020202020204" pitchFamily="34" charset="0"/>
              </a:rPr>
              <a:t>Anirban Maitra, M.D.</a:t>
            </a:r>
          </a:p>
          <a:p>
            <a:r>
              <a:rPr lang="en-US" sz="2400" dirty="0">
                <a:latin typeface="Arial" panose="020B0604020202020204" pitchFamily="34" charset="0"/>
                <a:cs typeface="Arial" panose="020B0604020202020204" pitchFamily="34" charset="0"/>
              </a:rPr>
              <a:t>Eugene Koay, M.D., Ph.D.</a:t>
            </a:r>
          </a:p>
          <a:p>
            <a:r>
              <a:rPr lang="en-US" sz="2400" dirty="0">
                <a:latin typeface="Arial" panose="020B0604020202020204" pitchFamily="34" charset="0"/>
                <a:cs typeface="Arial" panose="020B0604020202020204" pitchFamily="34" charset="0"/>
              </a:rPr>
              <a:t>Ziding Feng, Ph.D.</a:t>
            </a:r>
          </a:p>
          <a:p>
            <a:r>
              <a:rPr lang="en-US" sz="2400" dirty="0">
                <a:latin typeface="Arial" panose="020B0604020202020204" pitchFamily="34" charset="0"/>
                <a:cs typeface="Arial" panose="020B0604020202020204" pitchFamily="34" charset="0"/>
              </a:rPr>
              <a:t>Cameron Lopez, M.S.</a:t>
            </a:r>
          </a:p>
        </p:txBody>
      </p:sp>
      <p:sp>
        <p:nvSpPr>
          <p:cNvPr id="6" name="TextBox 5">
            <a:extLst>
              <a:ext uri="{FF2B5EF4-FFF2-40B4-BE49-F238E27FC236}">
                <a16:creationId xmlns:a16="http://schemas.microsoft.com/office/drawing/2014/main" id="{CFF33D59-6710-08D3-C832-53E74ED75563}"/>
              </a:ext>
            </a:extLst>
          </p:cNvPr>
          <p:cNvSpPr txBox="1"/>
          <p:nvPr/>
        </p:nvSpPr>
        <p:spPr>
          <a:xfrm>
            <a:off x="6152434" y="855643"/>
            <a:ext cx="5067145" cy="6001643"/>
          </a:xfrm>
          <a:prstGeom prst="rect">
            <a:avLst/>
          </a:prstGeom>
          <a:noFill/>
        </p:spPr>
        <p:txBody>
          <a:bodyPr wrap="square">
            <a:spAutoFit/>
          </a:bodyPr>
          <a:lstStyle/>
          <a:p>
            <a:r>
              <a:rPr lang="en-US" sz="2400" b="1" dirty="0">
                <a:latin typeface="Arial" panose="020B0604020202020204" pitchFamily="34" charset="0"/>
                <a:cs typeface="Arial" panose="020B0604020202020204" pitchFamily="34" charset="0"/>
              </a:rPr>
              <a:t>Internal/External Collaborators:</a:t>
            </a:r>
          </a:p>
          <a:p>
            <a:r>
              <a:rPr lang="en-US" sz="2400" dirty="0">
                <a:latin typeface="Arial" panose="020B0604020202020204" pitchFamily="34" charset="0"/>
                <a:cs typeface="Arial" panose="020B0604020202020204" pitchFamily="34" charset="0"/>
              </a:rPr>
              <a:t>Florencia McAllister, M.D.</a:t>
            </a:r>
          </a:p>
          <a:p>
            <a:r>
              <a:rPr lang="en-US" sz="2400" dirty="0">
                <a:latin typeface="Arial" panose="020B0604020202020204" pitchFamily="34" charset="0"/>
                <a:cs typeface="Arial" panose="020B0604020202020204" pitchFamily="34" charset="0"/>
              </a:rPr>
              <a:t>Michael Kim, M.D.</a:t>
            </a:r>
          </a:p>
          <a:p>
            <a:r>
              <a:rPr lang="en-US" sz="2400" dirty="0">
                <a:latin typeface="Arial" panose="020B0604020202020204" pitchFamily="34" charset="0"/>
                <a:cs typeface="Arial" panose="020B0604020202020204" pitchFamily="34" charset="0"/>
              </a:rPr>
              <a:t>Brian Wolpin, M.D.</a:t>
            </a:r>
          </a:p>
          <a:p>
            <a:r>
              <a:rPr lang="en-US" sz="2400" dirty="0">
                <a:latin typeface="Arial" panose="020B0604020202020204" pitchFamily="34" charset="0"/>
                <a:cs typeface="Arial" panose="020B0604020202020204" pitchFamily="34" charset="0"/>
              </a:rPr>
              <a:t>Randy Brand, M.D.</a:t>
            </a:r>
          </a:p>
          <a:p>
            <a:r>
              <a:rPr lang="en-US" sz="2400" dirty="0">
                <a:latin typeface="Arial" panose="020B0604020202020204" pitchFamily="34" charset="0"/>
                <a:cs typeface="Arial" panose="020B0604020202020204" pitchFamily="34" charset="0"/>
              </a:rPr>
              <a:t>Brian Haab, Ph.D.</a:t>
            </a:r>
          </a:p>
          <a:p>
            <a:r>
              <a:rPr lang="en-US" sz="2400" dirty="0">
                <a:latin typeface="Arial" panose="020B0604020202020204" pitchFamily="34" charset="0"/>
                <a:cs typeface="Arial" panose="020B0604020202020204" pitchFamily="34" charset="0"/>
              </a:rPr>
              <a:t>Max C. Schmidt, M.D.</a:t>
            </a: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Funding:</a:t>
            </a:r>
          </a:p>
          <a:p>
            <a:r>
              <a:rPr lang="en-US" sz="2400" dirty="0">
                <a:latin typeface="Arial" panose="020B0604020202020204" pitchFamily="34" charset="0"/>
                <a:cs typeface="Arial" panose="020B0604020202020204" pitchFamily="34" charset="0"/>
              </a:rPr>
              <a:t>U01CA194733</a:t>
            </a:r>
          </a:p>
          <a:p>
            <a:r>
              <a:rPr lang="en-US" sz="2400" dirty="0">
                <a:latin typeface="Arial" panose="020B0604020202020204" pitchFamily="34" charset="0"/>
                <a:cs typeface="Arial" panose="020B0604020202020204" pitchFamily="34" charset="0"/>
              </a:rPr>
              <a:t>U01CA213285</a:t>
            </a:r>
          </a:p>
          <a:p>
            <a:r>
              <a:rPr lang="en-US" sz="2400" dirty="0">
                <a:latin typeface="Arial" panose="020B0604020202020204" pitchFamily="34" charset="0"/>
                <a:cs typeface="Arial" panose="020B0604020202020204" pitchFamily="34" charset="0"/>
              </a:rPr>
              <a:t>U24CA086368</a:t>
            </a:r>
          </a:p>
          <a:p>
            <a:r>
              <a:rPr lang="en-US" sz="2400" dirty="0">
                <a:latin typeface="Arial" panose="020B0604020202020204" pitchFamily="34" charset="0"/>
                <a:cs typeface="Arial" panose="020B0604020202020204" pitchFamily="34" charset="0"/>
              </a:rPr>
              <a:t>U01CA295902</a:t>
            </a:r>
          </a:p>
          <a:p>
            <a:r>
              <a:rPr lang="en-US" sz="2400" dirty="0">
                <a:latin typeface="Arial" panose="020B0604020202020204" pitchFamily="34" charset="0"/>
                <a:cs typeface="Arial" panose="020B0604020202020204" pitchFamily="34" charset="0"/>
              </a:rPr>
              <a:t>CPRIT RP250269</a:t>
            </a:r>
          </a:p>
          <a:p>
            <a:r>
              <a:rPr lang="en-US" sz="2400" dirty="0">
                <a:latin typeface="Arial" panose="020B0604020202020204" pitchFamily="34" charset="0"/>
                <a:cs typeface="Arial" panose="020B0604020202020204" pitchFamily="34" charset="0"/>
              </a:rPr>
              <a:t>NCI U54CA274371</a:t>
            </a:r>
          </a:p>
          <a:p>
            <a:r>
              <a:rPr lang="en-US" sz="2400" dirty="0">
                <a:latin typeface="Arial" panose="020B0604020202020204" pitchFamily="34" charset="0"/>
                <a:cs typeface="Arial" panose="020B0604020202020204" pitchFamily="34" charset="0"/>
              </a:rPr>
              <a:t>U01CA239522</a:t>
            </a:r>
          </a:p>
        </p:txBody>
      </p:sp>
      <p:pic>
        <p:nvPicPr>
          <p:cNvPr id="1026" name="Picture 2" descr="About EDRN — Early Detection Research ...">
            <a:extLst>
              <a:ext uri="{FF2B5EF4-FFF2-40B4-BE49-F238E27FC236}">
                <a16:creationId xmlns:a16="http://schemas.microsoft.com/office/drawing/2014/main" id="{4E86B83C-A9B2-1CD4-5F45-CF8B79A1C9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89946"/>
            <a:ext cx="5505450" cy="8286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ncer Prevention and Research ...">
            <a:extLst>
              <a:ext uri="{FF2B5EF4-FFF2-40B4-BE49-F238E27FC236}">
                <a16:creationId xmlns:a16="http://schemas.microsoft.com/office/drawing/2014/main" id="{50FE90AE-EAFE-11F1-3BD3-8395A07624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134" y="6002357"/>
            <a:ext cx="4317128" cy="712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305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Details are in the caption following the image">
            <a:extLst>
              <a:ext uri="{FF2B5EF4-FFF2-40B4-BE49-F238E27FC236}">
                <a16:creationId xmlns:a16="http://schemas.microsoft.com/office/drawing/2014/main" id="{3AB4D462-B8DC-1949-9ED7-CDD6BE7B1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555287"/>
            <a:ext cx="11582400" cy="60475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8A2442-6495-1DFF-A6C7-028887D660A4}"/>
              </a:ext>
            </a:extLst>
          </p:cNvPr>
          <p:cNvSpPr txBox="1"/>
          <p:nvPr/>
        </p:nvSpPr>
        <p:spPr>
          <a:xfrm>
            <a:off x="2667000" y="87808"/>
            <a:ext cx="68580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Cancer Statistics- 2026</a:t>
            </a:r>
          </a:p>
        </p:txBody>
      </p:sp>
    </p:spTree>
    <p:extLst>
      <p:ext uri="{BB962C8B-B14F-4D97-AF65-F5344CB8AC3E}">
        <p14:creationId xmlns:p14="http://schemas.microsoft.com/office/powerpoint/2010/main" val="2726508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National Trends in Cancer Death Rates graph.">
            <a:extLst>
              <a:ext uri="{FF2B5EF4-FFF2-40B4-BE49-F238E27FC236}">
                <a16:creationId xmlns:a16="http://schemas.microsoft.com/office/drawing/2014/main" id="{8B45431A-847D-6B48-21A4-7C556273F5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21" b="18457"/>
          <a:stretch>
            <a:fillRect/>
          </a:stretch>
        </p:blipFill>
        <p:spPr bwMode="auto">
          <a:xfrm>
            <a:off x="2134847" y="86657"/>
            <a:ext cx="7922305" cy="63431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E74CE4D-B777-73FD-1B8E-6D76029DC966}"/>
              </a:ext>
            </a:extLst>
          </p:cNvPr>
          <p:cNvSpPr txBox="1"/>
          <p:nvPr/>
        </p:nvSpPr>
        <p:spPr>
          <a:xfrm>
            <a:off x="1900746" y="6429831"/>
            <a:ext cx="8622733"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SEER Annual Report to the Nation 2025: National Trends in Cancer Death Rates</a:t>
            </a:r>
          </a:p>
          <a:p>
            <a:pPr algn="ct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FE12BAE-62C6-E63B-8485-1BDA1E688298}"/>
              </a:ext>
            </a:extLst>
          </p:cNvPr>
          <p:cNvSpPr/>
          <p:nvPr/>
        </p:nvSpPr>
        <p:spPr>
          <a:xfrm>
            <a:off x="2487168" y="2377438"/>
            <a:ext cx="7068312" cy="3273553"/>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EF7D373-A5BE-F7F3-1735-4ED1DCD93163}"/>
              </a:ext>
            </a:extLst>
          </p:cNvPr>
          <p:cNvSpPr/>
          <p:nvPr/>
        </p:nvSpPr>
        <p:spPr>
          <a:xfrm>
            <a:off x="2487168" y="1507160"/>
            <a:ext cx="7068312" cy="8702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684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6C8BA10-0906-C199-3BE8-11D08485CC76}"/>
              </a:ext>
            </a:extLst>
          </p:cNvPr>
          <p:cNvGrpSpPr/>
          <p:nvPr/>
        </p:nvGrpSpPr>
        <p:grpSpPr>
          <a:xfrm>
            <a:off x="479878" y="762538"/>
            <a:ext cx="5240281" cy="5730370"/>
            <a:chOff x="247649" y="-877576"/>
            <a:chExt cx="6714566" cy="7342535"/>
          </a:xfrm>
        </p:grpSpPr>
        <p:pic>
          <p:nvPicPr>
            <p:cNvPr id="8200" name="Picture 8" descr="Fig. 1 |">
              <a:extLst>
                <a:ext uri="{FF2B5EF4-FFF2-40B4-BE49-F238E27FC236}">
                  <a16:creationId xmlns:a16="http://schemas.microsoft.com/office/drawing/2014/main" id="{37248042-86BA-63CB-C357-140C69629E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444"/>
            <a:stretch>
              <a:fillRect/>
            </a:stretch>
          </p:blipFill>
          <p:spPr bwMode="auto">
            <a:xfrm>
              <a:off x="247649" y="2501894"/>
              <a:ext cx="6466917" cy="35687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B25BF35-AD4A-1DFC-811B-819FF80D1763}"/>
                </a:ext>
              </a:extLst>
            </p:cNvPr>
            <p:cNvSpPr txBox="1"/>
            <p:nvPr/>
          </p:nvSpPr>
          <p:spPr>
            <a:xfrm>
              <a:off x="1295400" y="6070593"/>
              <a:ext cx="5118100" cy="394366"/>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LoPiccolo et al. </a:t>
              </a:r>
              <a:r>
                <a:rPr lang="en-US" sz="1400" i="1" dirty="0">
                  <a:latin typeface="Arial" panose="020B0604020202020204" pitchFamily="34" charset="0"/>
                  <a:cs typeface="Arial" panose="020B0604020202020204" pitchFamily="34" charset="0"/>
                </a:rPr>
                <a:t>Nat Rev Clin </a:t>
              </a:r>
              <a:r>
                <a:rPr lang="en-US" sz="1400" i="1" dirty="0" err="1">
                  <a:latin typeface="Arial" panose="020B0604020202020204" pitchFamily="34" charset="0"/>
                  <a:cs typeface="Arial" panose="020B0604020202020204" pitchFamily="34" charset="0"/>
                </a:rPr>
                <a:t>Onco</a:t>
              </a:r>
              <a:r>
                <a:rPr lang="en-US" sz="1400" i="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(2024)</a:t>
              </a:r>
            </a:p>
          </p:txBody>
        </p:sp>
        <p:pic>
          <p:nvPicPr>
            <p:cNvPr id="13" name="Picture 12">
              <a:extLst>
                <a:ext uri="{FF2B5EF4-FFF2-40B4-BE49-F238E27FC236}">
                  <a16:creationId xmlns:a16="http://schemas.microsoft.com/office/drawing/2014/main" id="{F05B193A-30DF-5143-169C-6F7E61327CA6}"/>
                </a:ext>
              </a:extLst>
            </p:cNvPr>
            <p:cNvPicPr>
              <a:picLocks noChangeAspect="1"/>
            </p:cNvPicPr>
            <p:nvPr/>
          </p:nvPicPr>
          <p:blipFill>
            <a:blip r:embed="rId3"/>
            <a:srcRect b="9053"/>
            <a:stretch>
              <a:fillRect/>
            </a:stretch>
          </p:blipFill>
          <p:spPr>
            <a:xfrm>
              <a:off x="247649" y="-508244"/>
              <a:ext cx="6714566" cy="2526452"/>
            </a:xfrm>
            <a:prstGeom prst="rect">
              <a:avLst/>
            </a:prstGeom>
          </p:spPr>
        </p:pic>
        <p:sp>
          <p:nvSpPr>
            <p:cNvPr id="14" name="TextBox 13">
              <a:extLst>
                <a:ext uri="{FF2B5EF4-FFF2-40B4-BE49-F238E27FC236}">
                  <a16:creationId xmlns:a16="http://schemas.microsoft.com/office/drawing/2014/main" id="{72B3856B-7E78-749B-4075-D7025145B458}"/>
                </a:ext>
              </a:extLst>
            </p:cNvPr>
            <p:cNvSpPr txBox="1"/>
            <p:nvPr/>
          </p:nvSpPr>
          <p:spPr>
            <a:xfrm>
              <a:off x="1045882" y="2018208"/>
              <a:ext cx="5118100" cy="394366"/>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https://seer.cancer.gov/statfacts/html/lungb.html</a:t>
              </a:r>
            </a:p>
          </p:txBody>
        </p:sp>
        <p:pic>
          <p:nvPicPr>
            <p:cNvPr id="15" name="Picture 14">
              <a:extLst>
                <a:ext uri="{FF2B5EF4-FFF2-40B4-BE49-F238E27FC236}">
                  <a16:creationId xmlns:a16="http://schemas.microsoft.com/office/drawing/2014/main" id="{6F42F1F8-2EC9-B3EF-6A06-D12FC950428E}"/>
                </a:ext>
              </a:extLst>
            </p:cNvPr>
            <p:cNvPicPr>
              <a:picLocks noChangeAspect="1"/>
            </p:cNvPicPr>
            <p:nvPr/>
          </p:nvPicPr>
          <p:blipFill>
            <a:blip r:embed="rId3"/>
            <a:srcRect l="32086" t="90591" r="36570" b="-518"/>
            <a:stretch>
              <a:fillRect/>
            </a:stretch>
          </p:blipFill>
          <p:spPr>
            <a:xfrm>
              <a:off x="1767785" y="-877576"/>
              <a:ext cx="3598954" cy="471586"/>
            </a:xfrm>
            <a:prstGeom prst="rect">
              <a:avLst/>
            </a:prstGeom>
          </p:spPr>
        </p:pic>
        <p:sp>
          <p:nvSpPr>
            <p:cNvPr id="16" name="TextBox 15">
              <a:extLst>
                <a:ext uri="{FF2B5EF4-FFF2-40B4-BE49-F238E27FC236}">
                  <a16:creationId xmlns:a16="http://schemas.microsoft.com/office/drawing/2014/main" id="{6FD81CD3-A0CE-EFFE-19F5-A6E55D486896}"/>
                </a:ext>
              </a:extLst>
            </p:cNvPr>
            <p:cNvSpPr txBox="1"/>
            <p:nvPr/>
          </p:nvSpPr>
          <p:spPr>
            <a:xfrm>
              <a:off x="2197185" y="-794763"/>
              <a:ext cx="1848937" cy="335211"/>
            </a:xfrm>
            <a:prstGeom prst="rect">
              <a:avLst/>
            </a:prstGeom>
            <a:solidFill>
              <a:schemeClr val="bg1"/>
            </a:solidFill>
          </p:spPr>
          <p:txBody>
            <a:bodyPr wrap="square" rtlCol="0">
              <a:spAutoFit/>
            </a:bodyPr>
            <a:lstStyle/>
            <a:p>
              <a:r>
                <a:rPr lang="en-US" sz="1100" b="1" dirty="0">
                  <a:latin typeface="Arial" panose="020B0604020202020204" pitchFamily="34" charset="0"/>
                  <a:cs typeface="Arial" panose="020B0604020202020204" pitchFamily="34" charset="0"/>
                </a:rPr>
                <a:t>Rate of New Cases</a:t>
              </a:r>
            </a:p>
          </p:txBody>
        </p:sp>
        <p:sp>
          <p:nvSpPr>
            <p:cNvPr id="17" name="TextBox 16">
              <a:extLst>
                <a:ext uri="{FF2B5EF4-FFF2-40B4-BE49-F238E27FC236}">
                  <a16:creationId xmlns:a16="http://schemas.microsoft.com/office/drawing/2014/main" id="{E3C74A2F-9B75-347B-6B48-088A5FA740DB}"/>
                </a:ext>
              </a:extLst>
            </p:cNvPr>
            <p:cNvSpPr txBox="1"/>
            <p:nvPr/>
          </p:nvSpPr>
          <p:spPr>
            <a:xfrm>
              <a:off x="4300305" y="-790746"/>
              <a:ext cx="1807899" cy="335211"/>
            </a:xfrm>
            <a:prstGeom prst="rect">
              <a:avLst/>
            </a:prstGeom>
            <a:solidFill>
              <a:schemeClr val="bg1"/>
            </a:solidFill>
          </p:spPr>
          <p:txBody>
            <a:bodyPr wrap="square" rtlCol="0">
              <a:spAutoFit/>
            </a:bodyPr>
            <a:lstStyle/>
            <a:p>
              <a:r>
                <a:rPr lang="en-US" sz="1100" b="1" dirty="0">
                  <a:latin typeface="Arial" panose="020B0604020202020204" pitchFamily="34" charset="0"/>
                  <a:cs typeface="Arial" panose="020B0604020202020204" pitchFamily="34" charset="0"/>
                </a:rPr>
                <a:t>Death Rate</a:t>
              </a:r>
            </a:p>
          </p:txBody>
        </p:sp>
      </p:grpSp>
      <p:sp>
        <p:nvSpPr>
          <p:cNvPr id="19" name="Rectangle 18">
            <a:extLst>
              <a:ext uri="{FF2B5EF4-FFF2-40B4-BE49-F238E27FC236}">
                <a16:creationId xmlns:a16="http://schemas.microsoft.com/office/drawing/2014/main" id="{17DA14C0-78C3-19B0-9CD7-94CDCF311398}"/>
              </a:ext>
            </a:extLst>
          </p:cNvPr>
          <p:cNvSpPr/>
          <p:nvPr/>
        </p:nvSpPr>
        <p:spPr>
          <a:xfrm>
            <a:off x="479878" y="3330286"/>
            <a:ext cx="231322" cy="307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0" name="Picture 2" descr="Image description not available.">
            <a:extLst>
              <a:ext uri="{FF2B5EF4-FFF2-40B4-BE49-F238E27FC236}">
                <a16:creationId xmlns:a16="http://schemas.microsoft.com/office/drawing/2014/main" id="{8BB02C75-65D1-F4A7-8D4D-BCA5D614C6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2367"/>
          <a:stretch>
            <a:fillRect/>
          </a:stretch>
        </p:blipFill>
        <p:spPr bwMode="auto">
          <a:xfrm>
            <a:off x="6286008" y="2875280"/>
            <a:ext cx="5240281" cy="343030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87730400-C106-A3EB-DEA1-8DE65FC2E4D5}"/>
              </a:ext>
            </a:extLst>
          </p:cNvPr>
          <p:cNvSpPr txBox="1"/>
          <p:nvPr/>
        </p:nvSpPr>
        <p:spPr>
          <a:xfrm>
            <a:off x="6626208" y="6289578"/>
            <a:ext cx="4724400"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Antonoff, et al. </a:t>
            </a:r>
            <a:r>
              <a:rPr lang="en-US" i="1" dirty="0">
                <a:latin typeface="Arial" panose="020B0604020202020204" pitchFamily="34" charset="0"/>
                <a:cs typeface="Arial" panose="020B0604020202020204" pitchFamily="34" charset="0"/>
              </a:rPr>
              <a:t>JAMA Network</a:t>
            </a:r>
            <a:r>
              <a:rPr lang="en-US" dirty="0">
                <a:latin typeface="Arial" panose="020B0604020202020204" pitchFamily="34" charset="0"/>
                <a:cs typeface="Arial" panose="020B0604020202020204" pitchFamily="34" charset="0"/>
              </a:rPr>
              <a:t> (2025)</a:t>
            </a:r>
          </a:p>
        </p:txBody>
      </p:sp>
      <p:sp>
        <p:nvSpPr>
          <p:cNvPr id="22" name="TextBox 21">
            <a:extLst>
              <a:ext uri="{FF2B5EF4-FFF2-40B4-BE49-F238E27FC236}">
                <a16:creationId xmlns:a16="http://schemas.microsoft.com/office/drawing/2014/main" id="{98FDCEEA-DFF8-A86C-A60B-739F0107DAB3}"/>
              </a:ext>
            </a:extLst>
          </p:cNvPr>
          <p:cNvSpPr txBox="1"/>
          <p:nvPr/>
        </p:nvSpPr>
        <p:spPr>
          <a:xfrm>
            <a:off x="241632" y="88093"/>
            <a:ext cx="11353800"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Trends in lung cancer incidence and mortality</a:t>
            </a:r>
          </a:p>
        </p:txBody>
      </p:sp>
      <p:grpSp>
        <p:nvGrpSpPr>
          <p:cNvPr id="6" name="Group 5">
            <a:extLst>
              <a:ext uri="{FF2B5EF4-FFF2-40B4-BE49-F238E27FC236}">
                <a16:creationId xmlns:a16="http://schemas.microsoft.com/office/drawing/2014/main" id="{C05C1AF6-CCF4-406D-4A79-5E79E8E4096F}"/>
              </a:ext>
            </a:extLst>
          </p:cNvPr>
          <p:cNvGrpSpPr/>
          <p:nvPr/>
        </p:nvGrpSpPr>
        <p:grpSpPr>
          <a:xfrm>
            <a:off x="6096000" y="872106"/>
            <a:ext cx="5594808" cy="1834518"/>
            <a:chOff x="5526885" y="1095874"/>
            <a:chExt cx="6811327" cy="2233411"/>
          </a:xfrm>
        </p:grpSpPr>
        <p:pic>
          <p:nvPicPr>
            <p:cNvPr id="3" name="Picture 2">
              <a:extLst>
                <a:ext uri="{FF2B5EF4-FFF2-40B4-BE49-F238E27FC236}">
                  <a16:creationId xmlns:a16="http://schemas.microsoft.com/office/drawing/2014/main" id="{580A627F-A668-381E-4F31-3C7F9820B295}"/>
                </a:ext>
              </a:extLst>
            </p:cNvPr>
            <p:cNvPicPr>
              <a:picLocks noChangeAspect="1"/>
            </p:cNvPicPr>
            <p:nvPr/>
          </p:nvPicPr>
          <p:blipFill>
            <a:blip r:embed="rId5"/>
            <a:stretch>
              <a:fillRect/>
            </a:stretch>
          </p:blipFill>
          <p:spPr>
            <a:xfrm>
              <a:off x="5526885" y="1095874"/>
              <a:ext cx="6811326" cy="1219370"/>
            </a:xfrm>
            <a:prstGeom prst="rect">
              <a:avLst/>
            </a:prstGeom>
          </p:spPr>
        </p:pic>
        <p:pic>
          <p:nvPicPr>
            <p:cNvPr id="5" name="Picture 4">
              <a:extLst>
                <a:ext uri="{FF2B5EF4-FFF2-40B4-BE49-F238E27FC236}">
                  <a16:creationId xmlns:a16="http://schemas.microsoft.com/office/drawing/2014/main" id="{383E0CF9-1566-9786-EE2D-FB396D81AFB6}"/>
                </a:ext>
              </a:extLst>
            </p:cNvPr>
            <p:cNvPicPr>
              <a:picLocks noChangeAspect="1"/>
            </p:cNvPicPr>
            <p:nvPr/>
          </p:nvPicPr>
          <p:blipFill>
            <a:blip r:embed="rId6"/>
            <a:stretch>
              <a:fillRect/>
            </a:stretch>
          </p:blipFill>
          <p:spPr>
            <a:xfrm>
              <a:off x="5758208" y="2315244"/>
              <a:ext cx="6580004" cy="1014041"/>
            </a:xfrm>
            <a:prstGeom prst="rect">
              <a:avLst/>
            </a:prstGeom>
          </p:spPr>
        </p:pic>
      </p:grpSp>
    </p:spTree>
    <p:extLst>
      <p:ext uri="{BB962C8B-B14F-4D97-AF65-F5344CB8AC3E}">
        <p14:creationId xmlns:p14="http://schemas.microsoft.com/office/powerpoint/2010/main" val="286320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290A50-7087-4634-3D01-8D59F6B42FF3}"/>
              </a:ext>
            </a:extLst>
          </p:cNvPr>
          <p:cNvSpPr txBox="1"/>
          <p:nvPr/>
        </p:nvSpPr>
        <p:spPr>
          <a:xfrm>
            <a:off x="8382000" y="6311900"/>
            <a:ext cx="36830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Patel, et al. </a:t>
            </a:r>
            <a:r>
              <a:rPr lang="en-US" i="1" dirty="0">
                <a:latin typeface="Arial" panose="020B0604020202020204" pitchFamily="34" charset="0"/>
                <a:cs typeface="Arial" panose="020B0604020202020204" pitchFamily="34" charset="0"/>
              </a:rPr>
              <a:t>JAMA Network</a:t>
            </a:r>
            <a:r>
              <a:rPr lang="en-US" dirty="0">
                <a:latin typeface="Arial" panose="020B0604020202020204" pitchFamily="34" charset="0"/>
                <a:cs typeface="Arial" panose="020B0604020202020204" pitchFamily="34" charset="0"/>
              </a:rPr>
              <a:t> (2025)</a:t>
            </a:r>
          </a:p>
        </p:txBody>
      </p:sp>
      <p:grpSp>
        <p:nvGrpSpPr>
          <p:cNvPr id="6" name="Group 5">
            <a:extLst>
              <a:ext uri="{FF2B5EF4-FFF2-40B4-BE49-F238E27FC236}">
                <a16:creationId xmlns:a16="http://schemas.microsoft.com/office/drawing/2014/main" id="{75F13E58-59B1-A58E-FBF4-A3BE0B561A6E}"/>
              </a:ext>
            </a:extLst>
          </p:cNvPr>
          <p:cNvGrpSpPr/>
          <p:nvPr/>
        </p:nvGrpSpPr>
        <p:grpSpPr>
          <a:xfrm>
            <a:off x="199248" y="1613914"/>
            <a:ext cx="11793504" cy="3976482"/>
            <a:chOff x="257175" y="1299369"/>
            <a:chExt cx="12632177" cy="4259262"/>
          </a:xfrm>
        </p:grpSpPr>
        <p:pic>
          <p:nvPicPr>
            <p:cNvPr id="2050" name="Picture 2">
              <a:extLst>
                <a:ext uri="{FF2B5EF4-FFF2-40B4-BE49-F238E27FC236}">
                  <a16:creationId xmlns:a16="http://schemas.microsoft.com/office/drawing/2014/main" id="{7BC960B2-457F-F1DF-59EE-36D69D7EFC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1299369"/>
              <a:ext cx="6238702" cy="42592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5D4325B-1D91-9182-61AE-9F5D8B300C79}"/>
                </a:ext>
              </a:extLst>
            </p:cNvPr>
            <p:cNvPicPr>
              <a:picLocks noChangeAspect="1"/>
            </p:cNvPicPr>
            <p:nvPr/>
          </p:nvPicPr>
          <p:blipFill>
            <a:blip r:embed="rId3"/>
            <a:srcRect t="8275" r="48830"/>
            <a:stretch>
              <a:fillRect/>
            </a:stretch>
          </p:blipFill>
          <p:spPr>
            <a:xfrm>
              <a:off x="6495879" y="1299369"/>
              <a:ext cx="6393473" cy="4259262"/>
            </a:xfrm>
            <a:prstGeom prst="rect">
              <a:avLst/>
            </a:prstGeom>
          </p:spPr>
        </p:pic>
      </p:grpSp>
      <p:sp>
        <p:nvSpPr>
          <p:cNvPr id="7" name="TextBox 6">
            <a:extLst>
              <a:ext uri="{FF2B5EF4-FFF2-40B4-BE49-F238E27FC236}">
                <a16:creationId xmlns:a16="http://schemas.microsoft.com/office/drawing/2014/main" id="{27F2503D-65BB-3173-3AD9-F27BF25160C5}"/>
              </a:ext>
            </a:extLst>
          </p:cNvPr>
          <p:cNvSpPr txBox="1"/>
          <p:nvPr/>
        </p:nvSpPr>
        <p:spPr>
          <a:xfrm>
            <a:off x="419100" y="267143"/>
            <a:ext cx="11353800" cy="1077218"/>
          </a:xfrm>
          <a:prstGeom prst="rect">
            <a:avLst/>
          </a:prstGeom>
          <a:noFill/>
        </p:spPr>
        <p:txBody>
          <a:bodyPr wrap="square" rtlCol="0">
            <a:spAutoFit/>
          </a:bodyPr>
          <a:lstStyle/>
          <a:p>
            <a:pPr algn="ctr"/>
            <a:r>
              <a:rPr lang="en-US" sz="3200" b="1" dirty="0">
                <a:solidFill>
                  <a:srgbClr val="FF0000"/>
                </a:solidFill>
                <a:latin typeface="Arial" panose="020B0604020202020204" pitchFamily="34" charset="0"/>
                <a:cs typeface="Arial" panose="020B0604020202020204" pitchFamily="34" charset="0"/>
              </a:rPr>
              <a:t>Red Flag: </a:t>
            </a:r>
            <a:r>
              <a:rPr lang="en-US" sz="3200" b="1" dirty="0">
                <a:latin typeface="Arial" panose="020B0604020202020204" pitchFamily="34" charset="0"/>
                <a:cs typeface="Arial" panose="020B0604020202020204" pitchFamily="34" charset="0"/>
              </a:rPr>
              <a:t>The Rise in Early-Onset Cancer in the US Population</a:t>
            </a:r>
          </a:p>
        </p:txBody>
      </p:sp>
    </p:spTree>
    <p:extLst>
      <p:ext uri="{BB962C8B-B14F-4D97-AF65-F5344CB8AC3E}">
        <p14:creationId xmlns:p14="http://schemas.microsoft.com/office/powerpoint/2010/main" val="2302387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03054-9F33-CF6B-639A-B5682013E2B7}"/>
              </a:ext>
            </a:extLst>
          </p:cNvPr>
          <p:cNvSpPr>
            <a:spLocks noGrp="1"/>
          </p:cNvSpPr>
          <p:nvPr>
            <p:ph type="title"/>
          </p:nvPr>
        </p:nvSpPr>
        <p:spPr>
          <a:xfrm>
            <a:off x="0" y="0"/>
            <a:ext cx="12192000" cy="1016000"/>
          </a:xfrm>
        </p:spPr>
        <p:txBody>
          <a:bodyPr/>
          <a:lstStyle/>
          <a:p>
            <a:pPr algn="ctr"/>
            <a:r>
              <a:rPr lang="en-US" dirty="0">
                <a:latin typeface="Arial" panose="020B0604020202020204" pitchFamily="34" charset="0"/>
                <a:cs typeface="Arial" panose="020B0604020202020204" pitchFamily="34" charset="0"/>
              </a:rPr>
              <a:t>The Good, the Bad, and the Ugly…</a:t>
            </a:r>
          </a:p>
        </p:txBody>
      </p:sp>
      <p:pic>
        <p:nvPicPr>
          <p:cNvPr id="10244" name="Picture 4" descr="the Ugly (4KUHD) : Clint Eastwood ...">
            <a:extLst>
              <a:ext uri="{FF2B5EF4-FFF2-40B4-BE49-F238E27FC236}">
                <a16:creationId xmlns:a16="http://schemas.microsoft.com/office/drawing/2014/main" id="{15339F97-8990-9FC5-EB9E-7F43C749EA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99" t="13571" r="65075" b="21344"/>
          <a:stretch>
            <a:fillRect/>
          </a:stretch>
        </p:blipFill>
        <p:spPr bwMode="auto">
          <a:xfrm>
            <a:off x="1579926" y="1285708"/>
            <a:ext cx="1246132" cy="32399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459089D-463D-6483-4EFE-1CC44EB3DE40}"/>
              </a:ext>
            </a:extLst>
          </p:cNvPr>
          <p:cNvSpPr txBox="1"/>
          <p:nvPr/>
        </p:nvSpPr>
        <p:spPr>
          <a:xfrm>
            <a:off x="569455" y="4628365"/>
            <a:ext cx="3267074"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Overall trends in cancer-associated mortality have largely decreased</a:t>
            </a:r>
          </a:p>
        </p:txBody>
      </p:sp>
      <p:pic>
        <p:nvPicPr>
          <p:cNvPr id="6" name="Picture 4" descr="the Ugly (4KUHD) : Clint Eastwood ...">
            <a:extLst>
              <a:ext uri="{FF2B5EF4-FFF2-40B4-BE49-F238E27FC236}">
                <a16:creationId xmlns:a16="http://schemas.microsoft.com/office/drawing/2014/main" id="{F2BE5C7D-1C51-40A1-1989-1DF87D9F20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334" t="17244" r="37777" b="19279"/>
          <a:stretch>
            <a:fillRect/>
          </a:stretch>
        </p:blipFill>
        <p:spPr bwMode="auto">
          <a:xfrm>
            <a:off x="5506757" y="1285707"/>
            <a:ext cx="1091934" cy="315986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3F1266E-D290-73C0-1361-42E2937BAA5F}"/>
              </a:ext>
            </a:extLst>
          </p:cNvPr>
          <p:cNvSpPr txBox="1"/>
          <p:nvPr/>
        </p:nvSpPr>
        <p:spPr>
          <a:xfrm>
            <a:off x="4363861" y="4628365"/>
            <a:ext cx="3377725"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Mortality has increased for a subset of cancers </a:t>
            </a:r>
          </a:p>
          <a:p>
            <a:pPr algn="ctr"/>
            <a:r>
              <a:rPr lang="en-US" dirty="0">
                <a:latin typeface="Arial" panose="020B0604020202020204" pitchFamily="34" charset="0"/>
                <a:cs typeface="Arial" panose="020B0604020202020204" pitchFamily="34" charset="0"/>
              </a:rPr>
              <a:t>(e.g. Pancreas)</a:t>
            </a:r>
          </a:p>
        </p:txBody>
      </p:sp>
      <p:pic>
        <p:nvPicPr>
          <p:cNvPr id="8" name="Picture 4" descr="the Ugly (4KUHD) : Clint Eastwood ...">
            <a:extLst>
              <a:ext uri="{FF2B5EF4-FFF2-40B4-BE49-F238E27FC236}">
                <a16:creationId xmlns:a16="http://schemas.microsoft.com/office/drawing/2014/main" id="{2AA23A08-8BE0-C079-51D3-D9B9E6415B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275" t="20916" r="3892" b="15607"/>
          <a:stretch>
            <a:fillRect/>
          </a:stretch>
        </p:blipFill>
        <p:spPr bwMode="auto">
          <a:xfrm>
            <a:off x="9213850" y="1285707"/>
            <a:ext cx="1324665" cy="315986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834F9CE-BC2D-1133-49A0-B0DA096FB342}"/>
              </a:ext>
            </a:extLst>
          </p:cNvPr>
          <p:cNvSpPr txBox="1"/>
          <p:nvPr/>
        </p:nvSpPr>
        <p:spPr>
          <a:xfrm>
            <a:off x="8089563" y="4628365"/>
            <a:ext cx="3532982" cy="923330"/>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There is an alarming rise in cancer among younger individuals </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117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Accurate role models as hard to find as ...">
            <a:extLst>
              <a:ext uri="{FF2B5EF4-FFF2-40B4-BE49-F238E27FC236}">
                <a16:creationId xmlns:a16="http://schemas.microsoft.com/office/drawing/2014/main" id="{A29E009B-7BB7-3DAC-BFF4-761714879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1703" y="1381125"/>
            <a:ext cx="6528594" cy="43444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AFC4600-709E-A1C3-EB33-E6D8CEEA16D1}"/>
              </a:ext>
            </a:extLst>
          </p:cNvPr>
          <p:cNvSpPr txBox="1"/>
          <p:nvPr/>
        </p:nvSpPr>
        <p:spPr>
          <a:xfrm>
            <a:off x="228600" y="215900"/>
            <a:ext cx="11709400" cy="954107"/>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The holy grail… development of minimally invasive biomarker tests for risk assessment and early detection of cancer</a:t>
            </a:r>
          </a:p>
        </p:txBody>
      </p:sp>
      <p:sp>
        <p:nvSpPr>
          <p:cNvPr id="5" name="TextBox 4">
            <a:extLst>
              <a:ext uri="{FF2B5EF4-FFF2-40B4-BE49-F238E27FC236}">
                <a16:creationId xmlns:a16="http://schemas.microsoft.com/office/drawing/2014/main" id="{7CE6E41B-1DCA-6645-1EFC-494B740301E9}"/>
              </a:ext>
            </a:extLst>
          </p:cNvPr>
          <p:cNvSpPr txBox="1"/>
          <p:nvPr/>
        </p:nvSpPr>
        <p:spPr>
          <a:xfrm>
            <a:off x="203597" y="5936725"/>
            <a:ext cx="11620500" cy="523220"/>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Focused efforts towards a single cancer or multiple cancers</a:t>
            </a:r>
          </a:p>
        </p:txBody>
      </p:sp>
    </p:spTree>
    <p:extLst>
      <p:ext uri="{BB962C8B-B14F-4D97-AF65-F5344CB8AC3E}">
        <p14:creationId xmlns:p14="http://schemas.microsoft.com/office/powerpoint/2010/main" val="1365013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6119</TotalTime>
  <Words>2172</Words>
  <Application>Microsoft Office PowerPoint</Application>
  <PresentationFormat>Widescreen</PresentationFormat>
  <Paragraphs>457</Paragraphs>
  <Slides>39</Slides>
  <Notes>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4" baseType="lpstr">
      <vt:lpstr>Aptos</vt:lpstr>
      <vt:lpstr>Aptos Display</vt:lpstr>
      <vt:lpstr>Arial</vt:lpstr>
      <vt:lpstr>Office Theme</vt:lpstr>
      <vt:lpstr>Prism 10</vt:lpstr>
      <vt:lpstr>Multi-Cancer Early Detection and Risk Assessment: Challenges and Paths Forward</vt:lpstr>
      <vt:lpstr>Disclosures</vt:lpstr>
      <vt:lpstr>EDRN Involvement</vt:lpstr>
      <vt:lpstr>PowerPoint Presentation</vt:lpstr>
      <vt:lpstr>PowerPoint Presentation</vt:lpstr>
      <vt:lpstr>PowerPoint Presentation</vt:lpstr>
      <vt:lpstr>PowerPoint Presentation</vt:lpstr>
      <vt:lpstr>The Good, the Bad, and the Ugly…</vt:lpstr>
      <vt:lpstr>PowerPoint Presentation</vt:lpstr>
      <vt:lpstr>Types of Biomarkers</vt:lpstr>
      <vt:lpstr>PowerPoint Presentation</vt:lpstr>
      <vt:lpstr>Challenges with MCD: Insights from the GALLERI MCD Test</vt:lpstr>
      <vt:lpstr>Limitations of a one size fits all approach: Does not consider incidence of disease in the intent to test population </vt:lpstr>
      <vt:lpstr>PowerPoint Presentation</vt:lpstr>
      <vt:lpstr>PowerPoint Presentation</vt:lpstr>
      <vt:lpstr>4-marker protein panel for risk assessment of lung cancer</vt:lpstr>
      <vt:lpstr>4-marker protein panel for risk assessment of lung cancer</vt:lpstr>
      <vt:lpstr>4-marker protein panel for risk assessment of lung cancer</vt:lpstr>
      <vt:lpstr>4-marker protein panel for risk assessment of lung cancer</vt:lpstr>
      <vt:lpstr>Two-Tier Strategy for earlier detection of PDAC</vt:lpstr>
      <vt:lpstr>PowerPoint Presentation</vt:lpstr>
      <vt:lpstr>Estimated absolute 5-year risks based on model scores</vt:lpstr>
      <vt:lpstr>PLCO PDAC longitudinal cohort</vt:lpstr>
      <vt:lpstr>Longitudinal Trajectory of the Microbiome+Host Metabolite Panel for Risk Prediction of PDAC in the PLCO Cohort N= 242 PDAC cases and 242 age- and sex-matched non-case control participants Includes serial samples (3-5 per subject) </vt:lpstr>
      <vt:lpstr>PowerPoint Presentation</vt:lpstr>
      <vt:lpstr>PowerPoint Presentation</vt:lpstr>
      <vt:lpstr>Lead-time of CA19-9 for risk prediction of PDAC among 2,121 NOD patients</vt:lpstr>
      <vt:lpstr>PowerPoint Presentation</vt:lpstr>
      <vt:lpstr>PowerPoint Presentation</vt:lpstr>
      <vt:lpstr>PowerPoint Presentation</vt:lpstr>
      <vt:lpstr>The LEAP Study: A Multicenter Biospecimen and Imaging Resource for Lung Cancer Screening </vt:lpstr>
      <vt:lpstr>PowerPoint Presentation</vt:lpstr>
      <vt:lpstr>Results – Lung Cancer</vt:lpstr>
      <vt:lpstr>PowerPoint Presentation</vt:lpstr>
      <vt:lpstr>PowerPoint Presentation</vt:lpstr>
      <vt:lpstr>PowerPoint Presentation</vt:lpstr>
      <vt:lpstr>Results – Other common and lethal solid cancers</vt:lpstr>
      <vt:lpstr>What comes next?</vt:lpstr>
      <vt:lpstr>Acknowledgements</vt:lpstr>
    </vt:vector>
  </TitlesOfParts>
  <Company>M.D. Anderson Cancer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Fahrmann,Johannes Francois</dc:creator>
  <cp:lastModifiedBy>Fahrmann,Johannes Francois</cp:lastModifiedBy>
  <cp:revision>117</cp:revision>
  <cp:lastPrinted>2026-03-03T14:02:33Z</cp:lastPrinted>
  <dcterms:created xsi:type="dcterms:W3CDTF">2026-02-21T21:43:23Z</dcterms:created>
  <dcterms:modified xsi:type="dcterms:W3CDTF">2026-03-05T17:36:41Z</dcterms:modified>
</cp:coreProperties>
</file>