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2" r:id="rId4"/>
    <p:sldId id="258" r:id="rId5"/>
    <p:sldId id="259" r:id="rId6"/>
    <p:sldId id="260" r:id="rId7"/>
    <p:sldId id="261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CC4B9F-B119-60D9-05F0-FF91B2A949DE}" v="79" dt="2026-03-06T14:41:10.980"/>
    <p1510:client id="{D4528895-4343-AAB2-91B4-BD495C4C0BF7}" v="159" dt="2026-03-06T14:37:00.2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.anderson.1@asu.edu" userId="S::urn:spo:guest#karen.anderson.1@asu.edu::" providerId="AD" clId="Web-{C0CC4B9F-B119-60D9-05F0-FF91B2A949DE}"/>
    <pc:docChg chg="modSld">
      <pc:chgData name="karen.anderson.1@asu.edu" userId="S::urn:spo:guest#karen.anderson.1@asu.edu::" providerId="AD" clId="Web-{C0CC4B9F-B119-60D9-05F0-FF91B2A949DE}" dt="2026-03-06T14:41:10.980" v="78" actId="20577"/>
      <pc:docMkLst>
        <pc:docMk/>
      </pc:docMkLst>
      <pc:sldChg chg="modSp">
        <pc:chgData name="karen.anderson.1@asu.edu" userId="S::urn:spo:guest#karen.anderson.1@asu.edu::" providerId="AD" clId="Web-{C0CC4B9F-B119-60D9-05F0-FF91B2A949DE}" dt="2026-03-06T14:41:10.980" v="78" actId="20577"/>
        <pc:sldMkLst>
          <pc:docMk/>
          <pc:sldMk cId="4171967615" sldId="263"/>
        </pc:sldMkLst>
        <pc:spChg chg="mod">
          <ac:chgData name="karen.anderson.1@asu.edu" userId="S::urn:spo:guest#karen.anderson.1@asu.edu::" providerId="AD" clId="Web-{C0CC4B9F-B119-60D9-05F0-FF91B2A949DE}" dt="2026-03-06T14:41:10.980" v="78" actId="20577"/>
          <ac:spMkLst>
            <pc:docMk/>
            <pc:sldMk cId="4171967615" sldId="263"/>
            <ac:spMk id="3" creationId="{93A6F094-6D44-AD6B-BEA4-AE17A209000E}"/>
          </ac:spMkLst>
        </pc:spChg>
      </pc:sldChg>
    </pc:docChg>
  </pc:docChgLst>
  <pc:docChgLst>
    <pc:chgData name="karen.anderson.1@asu.edu" userId="S::urn:spo:guest#karen.anderson.1@asu.edu::" providerId="AD" clId="Web-{D4528895-4343-AAB2-91B4-BD495C4C0BF7}"/>
    <pc:docChg chg="addSld modSld sldOrd">
      <pc:chgData name="karen.anderson.1@asu.edu" userId="S::urn:spo:guest#karen.anderson.1@asu.edu::" providerId="AD" clId="Web-{D4528895-4343-AAB2-91B4-BD495C4C0BF7}" dt="2026-03-06T14:37:00.220" v="160" actId="20577"/>
      <pc:docMkLst>
        <pc:docMk/>
      </pc:docMkLst>
      <pc:sldChg chg="modSp">
        <pc:chgData name="karen.anderson.1@asu.edu" userId="S::urn:spo:guest#karen.anderson.1@asu.edu::" providerId="AD" clId="Web-{D4528895-4343-AAB2-91B4-BD495C4C0BF7}" dt="2026-03-06T14:36:17.405" v="156" actId="20577"/>
        <pc:sldMkLst>
          <pc:docMk/>
          <pc:sldMk cId="2383704963" sldId="256"/>
        </pc:sldMkLst>
        <pc:spChg chg="mod">
          <ac:chgData name="karen.anderson.1@asu.edu" userId="S::urn:spo:guest#karen.anderson.1@asu.edu::" providerId="AD" clId="Web-{D4528895-4343-AAB2-91B4-BD495C4C0BF7}" dt="2026-03-06T14:36:17.405" v="156" actId="20577"/>
          <ac:spMkLst>
            <pc:docMk/>
            <pc:sldMk cId="2383704963" sldId="256"/>
            <ac:spMk id="3" creationId="{97EBF23D-15AA-80C2-99DC-EB2EC772588B}"/>
          </ac:spMkLst>
        </pc:spChg>
      </pc:sldChg>
      <pc:sldChg chg="modSp new ord">
        <pc:chgData name="karen.anderson.1@asu.edu" userId="S::urn:spo:guest#karen.anderson.1@asu.edu::" providerId="AD" clId="Web-{D4528895-4343-AAB2-91B4-BD495C4C0BF7}" dt="2026-03-06T14:37:00.220" v="160" actId="20577"/>
        <pc:sldMkLst>
          <pc:docMk/>
          <pc:sldMk cId="2209368503" sldId="264"/>
        </pc:sldMkLst>
        <pc:spChg chg="mod">
          <ac:chgData name="karen.anderson.1@asu.edu" userId="S::urn:spo:guest#karen.anderson.1@asu.edu::" providerId="AD" clId="Web-{D4528895-4343-AAB2-91B4-BD495C4C0BF7}" dt="2026-03-06T14:37:00.220" v="160" actId="20577"/>
          <ac:spMkLst>
            <pc:docMk/>
            <pc:sldMk cId="2209368503" sldId="264"/>
            <ac:spMk id="2" creationId="{E9623E35-5D51-9C75-8E99-924E20C50383}"/>
          </ac:spMkLst>
        </pc:spChg>
        <pc:spChg chg="mod">
          <ac:chgData name="karen.anderson.1@asu.edu" userId="S::urn:spo:guest#karen.anderson.1@asu.edu::" providerId="AD" clId="Web-{D4528895-4343-AAB2-91B4-BD495C4C0BF7}" dt="2026-03-06T14:31:38.151" v="127" actId="20577"/>
          <ac:spMkLst>
            <pc:docMk/>
            <pc:sldMk cId="2209368503" sldId="264"/>
            <ac:spMk id="3" creationId="{FE313402-4F62-14BB-B148-21221F118990}"/>
          </ac:spMkLst>
        </pc:spChg>
      </pc:sldChg>
      <pc:sldChg chg="delSp modSp new">
        <pc:chgData name="karen.anderson.1@asu.edu" userId="S::urn:spo:guest#karen.anderson.1@asu.edu::" providerId="AD" clId="Web-{D4528895-4343-AAB2-91B4-BD495C4C0BF7}" dt="2026-03-06T14:34:53.524" v="148" actId="20577"/>
        <pc:sldMkLst>
          <pc:docMk/>
          <pc:sldMk cId="593074522" sldId="265"/>
        </pc:sldMkLst>
        <pc:spChg chg="mod">
          <ac:chgData name="karen.anderson.1@asu.edu" userId="S::urn:spo:guest#karen.anderson.1@asu.edu::" providerId="AD" clId="Web-{D4528895-4343-AAB2-91B4-BD495C4C0BF7}" dt="2026-03-06T14:34:53.524" v="148" actId="20577"/>
          <ac:spMkLst>
            <pc:docMk/>
            <pc:sldMk cId="593074522" sldId="265"/>
            <ac:spMk id="2" creationId="{1805EB36-D59B-6515-AA0C-16B993BE00F3}"/>
          </ac:spMkLst>
        </pc:spChg>
        <pc:spChg chg="del mod">
          <ac:chgData name="karen.anderson.1@asu.edu" userId="S::urn:spo:guest#karen.anderson.1@asu.edu::" providerId="AD" clId="Web-{D4528895-4343-AAB2-91B4-BD495C4C0BF7}" dt="2026-03-06T14:34:47.992" v="147"/>
          <ac:spMkLst>
            <pc:docMk/>
            <pc:sldMk cId="593074522" sldId="265"/>
            <ac:spMk id="3" creationId="{B30376D5-7FA5-9A71-F855-08616027085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4FE99-F350-67FE-330F-F06B3456B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9F8E93-F35F-6D19-C2B4-3A883815D1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9AC6A-C182-8A6D-3414-9F191EB4B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344A8-3954-DD2B-7FE4-3D82EF7E7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9AB71-A82E-738C-5B3E-379957FBB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5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5E424-1C21-C14D-2206-A184C26EF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690782-7ED5-4700-CE17-7B4EEEFAF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B64D0-6545-8A92-1522-6EBE1DFB7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0A375-109A-3A2D-EC2F-0002B5CC5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F7D38-9D1F-FB85-7B04-4C0B930CC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769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709-2798-9F42-88EA-C6F1B8CF63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985D3D-4518-286E-A6DD-95D518B0A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61A2C-4E32-3FB9-0A44-14AA0BA50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9E030-1727-6488-8D75-3CF1689A6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5E857-0E46-1EE9-F901-4245BC89A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333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ED99B-7703-D1C8-37BB-12A90DE55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BDD28-DFD7-36DC-C21E-A3E05B707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F7F8B-04D0-783F-7489-C5913BEC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9824C1-4068-23B0-347A-8992A5D2A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37546-BDE8-FBB3-C978-7E69C19DE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48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0622D-AEC2-011A-B5D7-C2513C46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E35A1C-53A8-33A6-7D63-51C8472AC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58A57-C761-F22C-2489-215FF47FF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05EAB-9E8B-4529-EC31-0187B32E2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4AEDF-BDDF-032D-36A5-6217F853A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47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D8734-BE18-BE30-08B5-092CF099B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2981C-4706-E3A8-C0B7-AEA4D6C0E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2C20FB-D649-CA56-CA34-9A2C766A5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38037D-7483-4D6E-36B4-4523C8DF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68ED2E-D63E-AADE-22E8-844653B0B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E80883-D0DC-5472-A8DE-64113CF25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053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5D9C2-2122-4E75-F31C-4B713645F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712F2-08EB-FDD8-310B-6A8786660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631AE2-E8FD-FA71-99B9-C99778C24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E7922-29A3-F427-7FEE-49781367EB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84814A-730A-29E8-AB25-AD9ABDBC21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C6FAD9-F600-4CE6-7E4C-C3B631BB0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16CF63-F22F-D2F9-DB4B-872906233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517874-D5C8-5171-29BC-31DD1F3FA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14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0CBFE-B287-16DF-E43C-829278CA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4F63F0-0AC7-6EE7-EB17-53516B42D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1045A1-0474-7C85-60E9-665F72B9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5033BF-F8E6-7878-9596-6393C20DA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0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22515A-06D9-3F76-6B67-D96692487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825841-A73F-16DE-F81B-E2FBE5DA3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32B6E-A423-4143-E9C5-367A25DCF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587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7A0B7-1082-6557-506F-984A4C9C0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776C1-1CA4-B252-92F4-41EE3960D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97A348-334B-F747-0349-C20B8CCB3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36FA6E-C384-9941-0723-5B6279EB6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EAA99A-032D-21D9-A655-B5A733062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3B87-7514-65E0-CA31-CC92EE75B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16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743FB-F2A5-227E-F1B4-3CD71E329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6CF765-6715-D6AC-5860-B492521186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66BA24-D9AA-4F51-DBE7-12F717C42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0E19D1-666E-5371-85A1-5FC905B5C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AB4A8E-967A-E3CB-DAB9-91592C071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78E43-1136-D701-C041-32F235346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487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75324-163E-3B7E-0E25-3C157C177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FF3AC3-E950-D66D-4F23-44BC3236C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E332C-1007-AFB9-1263-1D4A4B98FD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03D6B0-D58F-8242-8552-6B170162CE70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8C77C9-5AEF-48C2-2A04-2C5519C21C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D579B-D54A-F552-2DE9-FCCA6A2D96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2C7391-A4AC-144A-B7DD-70A64E5A9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77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7BC6D-EC15-53D9-7AD7-3A7DDEA989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EDRN Leadership Summit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EBF23D-15AA-80C2-99DC-EB2EC77258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000"/>
              <a:t>NCI Early Detection Research Network</a:t>
            </a:r>
          </a:p>
          <a:p>
            <a:r>
              <a:rPr lang="en-US" sz="2000"/>
              <a:t>Steering Committee Meeting, Houston, March 6, 2026</a:t>
            </a:r>
          </a:p>
          <a:p>
            <a:endParaRPr lang="en-US" sz="2000"/>
          </a:p>
          <a:p>
            <a:r>
              <a:rPr lang="en-US" sz="2000"/>
              <a:t>Moderator: Karen S. Anderson MD PhD, ASU/Mayo</a:t>
            </a:r>
          </a:p>
          <a:p>
            <a:r>
              <a:rPr lang="en-US" sz="2000"/>
              <a:t>Discussant: Larry Norton, MD, MSKCC </a:t>
            </a:r>
          </a:p>
        </p:txBody>
      </p:sp>
    </p:spTree>
    <p:extLst>
      <p:ext uri="{BB962C8B-B14F-4D97-AF65-F5344CB8AC3E}">
        <p14:creationId xmlns:p14="http://schemas.microsoft.com/office/powerpoint/2010/main" val="2383704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23E35-5D51-9C75-8E99-924E20C50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13402-4F62-14BB-B148-21221F118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Scope and Mission</a:t>
            </a:r>
          </a:p>
          <a:p>
            <a:r>
              <a:rPr lang="en-US"/>
              <a:t>Organization and Structure</a:t>
            </a:r>
          </a:p>
          <a:p>
            <a:r>
              <a:rPr lang="en-US"/>
              <a:t>Impact and Clinical Adoption</a:t>
            </a:r>
          </a:p>
          <a:p>
            <a:r>
              <a:rPr lang="en-US"/>
              <a:t>Technologic Advances</a:t>
            </a:r>
          </a:p>
          <a:p>
            <a:r>
              <a:rPr lang="en-US"/>
              <a:t>Collaboration and Integration</a:t>
            </a:r>
          </a:p>
          <a:p>
            <a:r>
              <a:rPr lang="en-US"/>
              <a:t>Open Questions</a:t>
            </a:r>
          </a:p>
        </p:txBody>
      </p:sp>
    </p:spTree>
    <p:extLst>
      <p:ext uri="{BB962C8B-B14F-4D97-AF65-F5344CB8AC3E}">
        <p14:creationId xmlns:p14="http://schemas.microsoft.com/office/powerpoint/2010/main" val="2209368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F5EEC-D441-A268-5CD1-8DDDF9EE5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 1: Scope and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8E245-38C3-16A1-DB2E-89AAE1A8F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i="1">
                <a:solidFill>
                  <a:srgbClr val="212121"/>
                </a:solidFill>
                <a:latin typeface="Aptos" panose="020B0004020202020204" pitchFamily="34" charset="0"/>
              </a:rPr>
              <a:t>Where do we go next over the next five years? Strategy and key decisions (From EDRN today to EDRN in 5 years)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rgbClr val="212121"/>
              </a:solidFill>
              <a:effectLst/>
              <a:latin typeface="Aptos" panose="020B000402020202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48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0D61F-E6DC-A916-B352-8A1396DFF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 2: Organization and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14AFB-C521-946E-E159-8B7005D70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i="1">
                <a:solidFill>
                  <a:srgbClr val="212121"/>
                </a:solidFill>
                <a:latin typeface="Aptos" panose="020B0004020202020204" pitchFamily="34" charset="0"/>
              </a:rPr>
              <a:t>How do we effectively support and move successful programs forward, and how and which programs should we sunset?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rgbClr val="212121"/>
              </a:solidFill>
              <a:effectLst/>
              <a:latin typeface="Aptos" panose="020B000402020202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987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AFAF9-544E-D395-B5A1-AFF3885A0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 3: Impact and Clinical Adoption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5EADD-1CCE-2BCE-1539-5DEBC806E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i="1">
                <a:solidFill>
                  <a:srgbClr val="212121"/>
                </a:solidFill>
                <a:latin typeface="Aptos" panose="020B0004020202020204" pitchFamily="34" charset="0"/>
              </a:rPr>
              <a:t>What does EDRN need to be credible and useful to adopters? (health systems, clinicians, payers, regulators, industry)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rgbClr val="212121"/>
              </a:solidFill>
              <a:effectLst/>
              <a:latin typeface="Aptos" panose="020B000402020202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908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5C1B7-1E11-73FC-C82C-ECFB0ECD3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 4: Technologic Advances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46B21-2440-9FB0-0C56-E13DE2C21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en-US" altLang="en-US" b="0" i="1" u="none" strike="noStrike" cap="none" normalizeH="0" baseline="0">
                <a:ln>
                  <a:noFill/>
                </a:ln>
                <a:solidFill>
                  <a:srgbClr val="212121"/>
                </a:solidFill>
                <a:effectLst/>
                <a:latin typeface="Aptos" panose="020B0004020202020204" pitchFamily="34" charset="0"/>
              </a:rPr>
              <a:t>What’s new: advances in MCED, AI,  integrated imaging + omics, longitudinal data resources, real-world evidence, and emerging technologies to inform EDRN’s strategic direction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rgbClr val="212121"/>
              </a:solidFill>
              <a:effectLst/>
              <a:latin typeface="Aptos" panose="020B000402020202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864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92AE8-3169-613C-F18F-02B9A17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 5: Collaboration and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FD812-145C-AD4E-284C-D8C27516F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i="1">
                <a:solidFill>
                  <a:srgbClr val="212121"/>
                </a:solidFill>
                <a:latin typeface="Aptos" panose="020B0004020202020204" pitchFamily="34" charset="0"/>
              </a:rPr>
              <a:t>How can EDRN be an effective partner for CSRN? For example, feeding a “trial-ready” pipeline of candidates into CSRN and supporting assay standardization, validation, and data harmonization</a:t>
            </a:r>
          </a:p>
          <a:p>
            <a:endParaRPr kumimoji="0" lang="en-US" altLang="en-US" sz="3200" b="0" i="1" u="none" strike="noStrike" cap="none" normalizeH="0" baseline="0">
              <a:ln>
                <a:noFill/>
              </a:ln>
              <a:solidFill>
                <a:srgbClr val="212121"/>
              </a:solidFill>
              <a:effectLst/>
              <a:latin typeface="Aptos" panose="020B0004020202020204" pitchFamily="34" charset="0"/>
            </a:endParaRPr>
          </a:p>
          <a:p>
            <a:r>
              <a:rPr lang="en-US" altLang="en-US" sz="3200" i="1">
                <a:solidFill>
                  <a:srgbClr val="212121"/>
                </a:solidFill>
                <a:latin typeface="Aptos" panose="020B0004020202020204" pitchFamily="34" charset="0"/>
              </a:rPr>
              <a:t>How do we effectively integrate with other scientific and clinical organizations?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rgbClr val="212121"/>
              </a:solidFill>
              <a:effectLst/>
              <a:latin typeface="Aptos" panose="020B000402020202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65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A0BB6-67D8-8549-C470-657D87B2C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 Questions: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6F094-6D44-AD6B-BEA4-AE17A2090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What additional suggestions do you have for EDRN Leadership?</a:t>
            </a:r>
          </a:p>
          <a:p>
            <a:r>
              <a:rPr lang="en-US"/>
              <a:t>What are near and longer-term timelines for these priorities?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67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5EB36-D59B-6515-AA0C-16B993BE0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179" y="26751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>
                <a:solidFill>
                  <a:schemeClr val="accent1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EDRN Leadership Summit</vt:lpstr>
      <vt:lpstr>Topics:</vt:lpstr>
      <vt:lpstr>Question 1: Scope and Mission</vt:lpstr>
      <vt:lpstr>Question 2: Organization and Structure</vt:lpstr>
      <vt:lpstr>Question 3: Impact and Clinical Adoption</vt:lpstr>
      <vt:lpstr>Question 4: Technologic Advances</vt:lpstr>
      <vt:lpstr>Question 5: Collaboration and Integration</vt:lpstr>
      <vt:lpstr>Open Questions: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Karen Anderson</dc:creator>
  <cp:revision>1</cp:revision>
  <dcterms:created xsi:type="dcterms:W3CDTF">2026-03-06T13:17:23Z</dcterms:created>
  <dcterms:modified xsi:type="dcterms:W3CDTF">2026-03-06T14:41:26Z</dcterms:modified>
</cp:coreProperties>
</file>