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5" r:id="rId2"/>
    <p:sldId id="2134959405" r:id="rId3"/>
    <p:sldId id="2134959406" r:id="rId4"/>
    <p:sldId id="2134959407" r:id="rId5"/>
    <p:sldId id="2134959408" r:id="rId6"/>
    <p:sldId id="2134959409" r:id="rId7"/>
    <p:sldId id="2134959410" r:id="rId8"/>
    <p:sldId id="2134959411" r:id="rId9"/>
    <p:sldId id="213495941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278" y="28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BD0D4-C999-4A66-88B9-1115DC1D999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9EBE9-D6B8-4004-8AC7-B7741621B2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214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 infographic retained and enlarged. All data are cumulative from FY2011–FY2026, as shown in the graphic.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Original content:</a:t>
            </a:r>
          </a:p>
          <a:p>
            <a:r>
              <a:t>• The biomarker discovery landscape has changed substantially since EDRN began in 2000.</a:t>
            </a:r>
          </a:p>
          <a:p>
            <a:r>
              <a:t>• Industry participation in liquid biopsy, multi-cancer early detection, and related technologies has expanded.</a:t>
            </a:r>
          </a:p>
          <a:p>
            <a:r>
              <a:t>• The next phase should therefore complement—not compete with—commercial development by addressing scientific and evidence gaps that are unlikely to be solved by the private sector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Original content:</a:t>
            </a:r>
          </a:p>
          <a:p>
            <a:r>
              <a:t>The major unmet need is increasingly not the discovery of additional biomarkers, but rigorous validation and demonstration of clinical utility. Biomarkers that appear promising in case-control studies may perform differently when evaluated with prediagnostic specimens, longitudinal sampling, blinded validation, and real-world populations.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Original content:</a:t>
            </a:r>
          </a:p>
          <a:p>
            <a:r>
              <a:t>• Prediagnostic longitudinal validation: build or expand cohorts with serial blood, urine, saliva, imaging, symptoms, and EHR data collected before diagnosis.</a:t>
            </a:r>
          </a:p>
          <a:p>
            <a:r>
              <a:t>• Cancers without proven screening tests: develop evidence for pancreatic, ovarian, liver, stomach, esophageal, kidney, bladder, brain, and selected hematologic or rare cancers.</a:t>
            </a:r>
          </a:p>
          <a:p>
            <a:r>
              <a:t>• Clinical utility and mortality impact: determine whether biomarkers reduce late-stage diagnosis, mortality, time to diagnosis, unnecessary procedures, or cost.</a:t>
            </a:r>
          </a:p>
          <a:p>
            <a:r>
              <a:t>• Harms and overdiagnosis: quantify false positives, false negatives, unnecessary imaging and biopsy, anxiety, overdiagnosis, overtreatment, and false reassurance.</a:t>
            </a:r>
          </a:p>
          <a:p>
            <a:r>
              <a:t>• Biological confounders: address clonal hematopoiesis, germline variants, inflammation, age-related methylation, infection, trauma, and tissue injury.</a:t>
            </a:r>
          </a:p>
          <a:p>
            <a:r>
              <a:t>• Open standards and benchmarking: develop reference materials, shared blinded specimens, pre-analytical SOPs, reproducibility studies, and cross-platform benchmarks.</a:t>
            </a:r>
          </a:p>
          <a:p>
            <a:r>
              <a:t>• Non-blood and low-cost biomarkers: expand research on urine, saliva, breath, stool, cervicovaginal samples, menstrual blood, sputum, and low-cost testing formats.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59DD9-C07A-0F4A-BE38-5AFB42BB2A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51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Original content:</a:t>
            </a:r>
          </a:p>
          <a:p>
            <a:r>
              <a:t>• Non-cfDNA biomarkers including proteins, metabolites, autoantibodies, extracellular vesicles, microbiome signals, and integrated multi-omic panels.</a:t>
            </a:r>
          </a:p>
          <a:p>
            <a:r>
              <a:t>• Biomarkers that distinguish aggressive or lethal disease from indolent lesions to reduce overdiagnosis and overtreatment.</a:t>
            </a:r>
          </a:p>
          <a:p>
            <a:r>
              <a:t>• Synthetic biomarkers.</a:t>
            </a:r>
          </a:p>
          <a:p>
            <a:r>
              <a:t>• AI-generated in silico biomarker discovery.</a:t>
            </a:r>
          </a:p>
          <a:p>
            <a:r>
              <a:t>• Symptomatic early-diagnosis biomarkers for patients presenting with nonspecific symptoms such as anemia, weight loss, abdominal pain, bloating, hematuria, new-onset diabetes, dyspepsia, thrombosis, or unexplained fatigue.</a:t>
            </a:r>
          </a:p>
          <a:p>
            <a:r>
              <a:t>• Focused high-risk cohorts, including new-onset diabetes, hereditary-risk families, chronic pancreatitis, and suspicious metabolic or weight changes.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Original content:</a:t>
            </a:r>
          </a:p>
          <a:p>
            <a:r>
              <a:t>A reimagined EDRN would extend EDRN’s validation framework into emerging technologies and biological questions that could reshape early detection and interception:</a:t>
            </a:r>
          </a:p>
          <a:p>
            <a:r>
              <a:t>• Liquid biopsy: circulating tumor DNA and RNA, extracellular vesicles, tumor-derived proteins, and other minimally invasive signals.</a:t>
            </a:r>
          </a:p>
          <a:p>
            <a:r>
              <a:t>• Artificial intelligence and machine learning: integration of multi-omics, digital pathology, imaging, and longitudinal clinical information.</a:t>
            </a:r>
          </a:p>
          <a:p>
            <a:r>
              <a:t>• Tumor microenvironment and precancer biology: early molecular and cellular changes, immune responses, and stromal interactions.</a:t>
            </a:r>
          </a:p>
          <a:p>
            <a:r>
              <a:t>• Single-cell and spatial technologies: cellular diversity, tumor evolution, and early malignant transformation.</a:t>
            </a:r>
          </a:p>
          <a:p>
            <a:r>
              <a:t>• Validation science: analytical validation, harmonized protocols, quality assurance, and large longitudinal studies.</a:t>
            </a:r>
          </a:p>
          <a:p>
            <a:r>
              <a:t>• Digital twins: predictive models that integrate biology, technology, and clinical medicine to simulate disease trajectories and support individualized screening.</a:t>
            </a:r>
          </a:p>
          <a:p>
            <a:r>
              <a:t>• Biomimetics: three-dimensional tumor models, organoids, lab-on-a-chip systems, microfluidics, and tissue-mimetic systems, including collaboration with translational science programs.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Original content:</a:t>
            </a:r>
          </a:p>
          <a:p>
            <a:r>
              <a:t>• Independent MCED assay analysis – Examine false negatives, interval cancers, stage III–IV cancers, tissue-of-origin errors, and diagnostic pathways using available specimens where access can be negotiated.</a:t>
            </a:r>
          </a:p>
          <a:p>
            <a:r>
              <a:t>• Blinded MCED verification – Evaluate limit of detection, preanalytical stability, reproducibility, interference, failure rates, and tissue-of-origin accuracy using locked algorithms.</a:t>
            </a:r>
          </a:p>
          <a:p>
            <a:r>
              <a:t>• Longitudinal PRoBE reference sets – Establish serial specimens collected years before diagnosis, including early-stage cancers, interval cancers, and appropriate benign, inflammatory, and hematologic controls.</a:t>
            </a:r>
          </a:p>
          <a:p>
            <a:r>
              <a:t>• Platform-neutral MCED challenge studies – Compare multiple commercial and academic assays using identical blinded specimens at comparable specificity, stratified by cancer type, stage, and time before diagnosis.</a:t>
            </a:r>
          </a:p>
          <a:p>
            <a:r>
              <a:t>• MCED multimodal development – Combine molecular signals such as methylation, fragmentomics, mutations, proteins, autoantibodies, metabolites, imaging, and clinical-risk factors to improve early-stage sensitivity without sacrificing specificity.</a:t>
            </a:r>
          </a:p>
          <a:p>
            <a:r>
              <a:t>• Longitudinal and personalized algorithms – Evaluate within-person biomarker changes rather than treating each annual test independently.</a:t>
            </a:r>
          </a:p>
          <a:p>
            <a:r>
              <a:t>• Equity and generalizability – Evaluate performance across diverse populations, comorbidities, smoking history, socioeconomic settings, and health systems.</a:t>
            </a:r>
          </a:p>
          <a:p>
            <a:r>
              <a:t>• Open benchmarks and data commons – Establish common data elements, assay-version tracking, preserved analysis code, and controlled data sharing to enable independent replication.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Closing summary derived from the presentation: complement commercial development, close the evidence gap through rigorous validation, and demonstrate clinical utility.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7E050-228C-8B96-B6B4-4A03953F9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0BBEC-42D4-2E93-A65F-2D8FFC227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6ACC6-5539-1171-C34A-9823ED86B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F343D-EDFA-B460-932B-5001AC5670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AA926B-CAA4-2E79-7489-424E5C6B2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6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F824A-D8B8-8A7C-5A3D-C0DC69AE5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71455-0180-EECF-4F31-49AFD837A1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B5F37-0E80-3D87-B3B5-435BC15FD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4B7FE-9E66-0592-9608-5831D158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1C783-2227-1CB7-B1D3-B874177EC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83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C620D-41FA-6B21-9B33-C921BAECA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1DEBC9-4F33-99D4-164F-6FB6515F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D564-0B7F-7093-3BDF-FB194EB92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9AB95-4928-9460-3A55-9C4FA61A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FC47F-6029-0EF9-0EC9-4847D04FB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35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F8B2E-10D3-70F1-AD34-E2ACF44F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E8D16-B952-D994-80E2-E7467E35FC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DE4F4-F157-20A2-2CEC-99AE7AB90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8C4EAA-5BA4-D19B-F13D-56F762B1D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096FD-D035-4777-A68B-498A77A1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D174C-60CC-866C-3F1B-113AC038C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C69F-EF0B-2E1B-569D-630E2749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21AB9D-32C7-EF33-6D52-E55485B7C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7841A-7F9F-89DB-1152-818CC038A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A8DE1A-45EB-EB44-6C5D-C24D157199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565DEC-99E8-A9B9-DD01-5783F26C42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9D4EC4-42E2-BF59-8D08-FB1173C56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B9E555-3751-5470-7F34-049C6661C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E9789C-FCFE-A928-28CE-F5D3CEEE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79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7EE94-8D98-6900-6F68-C392E3CD0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9D7908-A449-0538-34DA-4890B0D31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7A5B4E-03C9-DF32-CC6D-D40301C89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AB96B-2495-19A2-ADC2-EABF73634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1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B287E7-B954-725A-7AEE-8B1E07011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5DDE95-14F9-10EA-18F7-53161574D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FC3E8-CC66-DD30-0BC5-89C8FA04B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371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F0AD1-02DA-9B4F-2575-02BC7B6A8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34A6D-E1DC-3CE6-7169-DB104E0D9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BBE8B-251F-091D-92EA-0AE4AC007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4F2B6-043C-7978-99AF-90193D83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6EA10-E500-E54D-8540-26B5FCE07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3B2A3-FCAA-B3E0-1CAE-5548AA5B0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608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2D102-C7A3-EA7D-E857-36AD3781A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A22081-C3F7-78D3-340B-D1A5B6C809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4A04-B71B-38DB-D69C-F4441F727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CD706-6494-5B81-DF05-3053AADE4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D0F81-9F5B-26F4-EA68-7D21045E4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B3155-0CE3-0B95-B8B3-A1B8B5E4B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73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E4D16-823B-374E-4A92-1050BB27F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35BBF7-D49C-F65F-276F-5166810D2A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6B2241-DD18-6F00-E57E-A0A22A32F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6127B-1AEA-1FB4-B160-FA67795A9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312E1-1051-4A56-DFB9-C8760532C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26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121B76-3CA6-B725-D46C-D123EA14B4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D9B88-2DD6-D22C-017D-0C511A024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4F317-3AFB-21F0-64E8-B0FC0F8B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D9D36-CDF9-5353-32D7-FC4061CDA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5F3D7B-7229-099C-1D71-ECCC97CCA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00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>
            <a:spLocks noChangeAspect="1"/>
          </p:cNvSpPr>
          <p:nvPr userDrawn="1"/>
        </p:nvSpPr>
        <p:spPr>
          <a:xfrm>
            <a:off x="1555315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67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Pentagon 14"/>
          <p:cNvSpPr>
            <a:spLocks noChangeAspect="1"/>
          </p:cNvSpPr>
          <p:nvPr userDrawn="1"/>
        </p:nvSpPr>
        <p:spPr>
          <a:xfrm>
            <a:off x="0" y="0"/>
            <a:ext cx="3829485" cy="6864096"/>
          </a:xfrm>
          <a:prstGeom prst="homePlate">
            <a:avLst>
              <a:gd name="adj" fmla="val 36290"/>
            </a:avLst>
          </a:prstGeom>
          <a:solidFill>
            <a:srgbClr val="2A5D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Rectangle 18"/>
          <p:cNvSpPr/>
          <p:nvPr userDrawn="1"/>
        </p:nvSpPr>
        <p:spPr>
          <a:xfrm flipV="1">
            <a:off x="0" y="5035296"/>
            <a:ext cx="12192000" cy="1828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638300"/>
            <a:ext cx="10363200" cy="1827843"/>
          </a:xfrm>
        </p:spPr>
        <p:txBody>
          <a:bodyPr lIns="0" tIns="0" rIns="0" bIns="0" anchor="b">
            <a:noAutofit/>
          </a:bodyPr>
          <a:lstStyle>
            <a:lvl1pPr algn="r">
              <a:defRPr sz="3733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Title of the presentation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66160"/>
            <a:ext cx="10363200" cy="686376"/>
          </a:xfrm>
        </p:spPr>
        <p:txBody>
          <a:bodyPr lIns="0" tIns="0" rIns="0" bIns="0" anchor="t">
            <a:noAutofit/>
          </a:bodyPr>
          <a:lstStyle>
            <a:lvl1pPr marL="0" indent="0" algn="r">
              <a:buNone/>
              <a:defRPr sz="1867" b="0" i="1" spc="133">
                <a:solidFill>
                  <a:schemeClr val="bg1"/>
                </a:solidFill>
                <a:latin typeface="Arial"/>
                <a:cs typeface="Arial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 goes here </a:t>
            </a:r>
          </a:p>
        </p:txBody>
      </p:sp>
      <p:pic>
        <p:nvPicPr>
          <p:cNvPr id="13" name="Picture 12" descr="NCI-Logo-Color.png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2" y="5710324"/>
            <a:ext cx="5324687" cy="508000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5727700"/>
            <a:ext cx="3048000" cy="4745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lang="en-US" sz="1867" smtClean="0"/>
            </a:lvl1pPr>
          </a:lstStyle>
          <a:p>
            <a:pPr>
              <a:defRPr/>
            </a:pPr>
            <a:fld id="{C9A74D91-644D-4129-A84B-1BF7F0C860A1}" type="datetime1">
              <a:rPr lang="en-US" smtClean="0"/>
              <a:t>9/22/2026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7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Column —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58368" y="415545"/>
            <a:ext cx="10887456" cy="423193"/>
          </a:xfrm>
        </p:spPr>
        <p:txBody>
          <a:bodyPr lIns="0" tIns="0" rIns="0" bIns="0" anchor="b">
            <a:noAutofit/>
          </a:bodyPr>
          <a:lstStyle>
            <a:lvl1pPr algn="ctr">
              <a:lnSpc>
                <a:spcPct val="90000"/>
              </a:lnSpc>
              <a:defRPr sz="3733" baseline="0">
                <a:solidFill>
                  <a:srgbClr val="123E57"/>
                </a:solidFill>
                <a:latin typeface="+mj-lt"/>
                <a:cs typeface="SapientSansBold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2" name="Text Box 14"/>
          <p:cNvSpPr txBox="1">
            <a:spLocks noChangeArrowheads="1"/>
          </p:cNvSpPr>
          <p:nvPr userDrawn="1"/>
        </p:nvSpPr>
        <p:spPr bwMode="auto">
          <a:xfrm>
            <a:off x="11545825" y="6466332"/>
            <a:ext cx="410633" cy="24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>
            <a:lvl1pPr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  <a:cs typeface="ＭＳ Ｐゴシック" charset="0"/>
              </a:defRPr>
            </a:lvl1pPr>
            <a:lvl2pPr marL="37931725" indent="-37474525" defTabSz="912813"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2pPr>
            <a:lvl3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3pPr>
            <a:lvl4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4pPr>
            <a:lvl5pPr eaLnBrk="0" hangingPunct="0"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25188" algn="r"/>
              </a:tabLst>
              <a:defRPr sz="2400">
                <a:solidFill>
                  <a:schemeClr val="tx1"/>
                </a:solidFill>
                <a:latin typeface="Georgia" charset="0"/>
                <a:ea typeface="ＭＳ Ｐゴシック" charset="0"/>
              </a:defRPr>
            </a:lvl9pPr>
          </a:lstStyle>
          <a:p>
            <a:pPr algn="r" fontAlgn="auto">
              <a:lnSpc>
                <a:spcPct val="101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333" b="1" dirty="0">
                <a:solidFill>
                  <a:srgbClr val="7F7F7F"/>
                </a:solidFill>
                <a:latin typeface="+mn-lt"/>
                <a:cs typeface="SapientSansRegular"/>
              </a:rPr>
              <a:t> </a:t>
            </a:r>
            <a:fld id="{4225D95B-3580-C74C-AC82-B8FCF626B418}" type="slidenum">
              <a:rPr lang="en-US" sz="1333" b="1" smtClean="0">
                <a:solidFill>
                  <a:srgbClr val="7F7F7F"/>
                </a:solidFill>
                <a:latin typeface="+mn-lt"/>
                <a:cs typeface="SapientSansRegular"/>
              </a:rPr>
              <a:pPr algn="r" fontAlgn="auto">
                <a:lnSpc>
                  <a:spcPct val="101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333" b="1" dirty="0">
              <a:solidFill>
                <a:srgbClr val="7F7F7F"/>
              </a:solidFill>
              <a:latin typeface="+mn-lt"/>
              <a:cs typeface="SapientSansRegular"/>
            </a:endParaRPr>
          </a:p>
        </p:txBody>
      </p:sp>
      <p:pic>
        <p:nvPicPr>
          <p:cNvPr id="15" name="Picture 14" descr="NCI-Logo-Gray-Knock-NE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6466332"/>
            <a:ext cx="2555851" cy="24384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658368" y="1426633"/>
            <a:ext cx="10887456" cy="4800600"/>
          </a:xfrm>
        </p:spPr>
        <p:txBody>
          <a:bodyPr/>
          <a:lstStyle>
            <a:lvl1pPr marL="304792" indent="-304792">
              <a:buClrTx/>
              <a:buFont typeface="Arial" panose="020B0604020202020204" pitchFamily="34" charset="0"/>
              <a:buChar char="•"/>
              <a:defRPr/>
            </a:lvl1pPr>
            <a:lvl2pPr marL="609585" indent="-304792">
              <a:buClrTx/>
              <a:buFont typeface="Arial" panose="020B0604020202020204" pitchFamily="34" charset="0"/>
              <a:buChar char="•"/>
              <a:defRPr/>
            </a:lvl2pPr>
            <a:lvl3pPr marL="914377" indent="-304792">
              <a:buClrTx/>
              <a:buFont typeface="Arial" panose="020B0604020202020204" pitchFamily="34" charset="0"/>
              <a:buChar char="•"/>
              <a:defRPr/>
            </a:lvl3pPr>
            <a:lvl4pPr marL="1219170" indent="-304792">
              <a:buClrTx/>
              <a:buFont typeface="Arial" panose="020B0604020202020204" pitchFamily="34" charset="0"/>
              <a:buChar char="•"/>
              <a:defRPr/>
            </a:lvl4pPr>
            <a:lvl5pPr marL="1523962" indent="-304792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608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10093-44E7-FCF8-35D6-016306E6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FA50D-5B5F-1F5B-EAB1-C24FDECC2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0172-1F16-3B3F-4A12-237047A8B3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226B70-45A4-4E9C-A86F-F208B197B9E6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5AEFB-C8B3-8F67-BE65-F1248C4AA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E6EC9-E286-9E53-A131-19ABE99A0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1CB8B0-53D3-4CE2-8D21-3F656A29C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22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26041" y="3773353"/>
            <a:ext cx="4464171" cy="68637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63E749-1E8D-46CE-94F6-9D051837524E}"/>
              </a:ext>
            </a:extLst>
          </p:cNvPr>
          <p:cNvSpPr txBox="1"/>
          <p:nvPr/>
        </p:nvSpPr>
        <p:spPr>
          <a:xfrm>
            <a:off x="1435371" y="6044120"/>
            <a:ext cx="4085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Division of Cancer Prevention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B83C55-1256-4F88-A1B2-530E7C6A1B06}"/>
              </a:ext>
            </a:extLst>
          </p:cNvPr>
          <p:cNvSpPr txBox="1"/>
          <p:nvPr/>
        </p:nvSpPr>
        <p:spPr>
          <a:xfrm>
            <a:off x="3621742" y="2823883"/>
            <a:ext cx="59033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Sudhir Srivastava, Ph.D., MPH</a:t>
            </a:r>
          </a:p>
          <a:p>
            <a:r>
              <a:rPr lang="en-US" sz="2400" dirty="0">
                <a:solidFill>
                  <a:schemeClr val="bg1"/>
                </a:solidFill>
              </a:rPr>
              <a:t>Chief, Cancer Biomarkers Research Branch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183CDF-71C7-5B75-0AB0-9CD95DE142A6}"/>
              </a:ext>
            </a:extLst>
          </p:cNvPr>
          <p:cNvSpPr txBox="1"/>
          <p:nvPr/>
        </p:nvSpPr>
        <p:spPr>
          <a:xfrm>
            <a:off x="1688892" y="282289"/>
            <a:ext cx="9653667" cy="3520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dirty="0">
                <a:solidFill>
                  <a:srgbClr val="FFFFFF"/>
                </a:solidFill>
                <a:latin typeface="Aptos"/>
              </a:rPr>
              <a:t>Early Detection Research Network</a:t>
            </a:r>
          </a:p>
          <a:p>
            <a:pPr algn="ctr"/>
            <a:r>
              <a:rPr sz="3000" b="1" dirty="0">
                <a:solidFill>
                  <a:srgbClr val="FFFFFF"/>
                </a:solidFill>
                <a:latin typeface="Aptos"/>
              </a:rPr>
              <a:t>15th Scientific Workshop </a:t>
            </a:r>
          </a:p>
          <a:p>
            <a:pPr algn="ctr"/>
            <a:r>
              <a:rPr sz="1700" b="0" dirty="0">
                <a:solidFill>
                  <a:srgbClr val="FFFFFF"/>
                </a:solidFill>
                <a:latin typeface="Aptos"/>
              </a:rPr>
              <a:t>Scientific Theme: Reimagining Early Detection in the Era of Multimodal Science  </a:t>
            </a:r>
          </a:p>
          <a:p>
            <a:pPr algn="ctr"/>
            <a:r>
              <a:rPr sz="1700" b="0" dirty="0">
                <a:solidFill>
                  <a:srgbClr val="FFFFFF"/>
                </a:solidFill>
                <a:latin typeface="Aptos"/>
              </a:rPr>
              <a:t> </a:t>
            </a:r>
          </a:p>
          <a:p>
            <a:pPr algn="ctr"/>
            <a:r>
              <a:rPr sz="1700" b="0" dirty="0">
                <a:solidFill>
                  <a:srgbClr val="FFFFFF"/>
                </a:solidFill>
                <a:latin typeface="Aptos"/>
              </a:rPr>
              <a:t> </a:t>
            </a:r>
          </a:p>
          <a:p>
            <a:pPr algn="ctr"/>
            <a:r>
              <a:rPr sz="1700" b="0" dirty="0">
                <a:solidFill>
                  <a:srgbClr val="FFFFFF"/>
                </a:solidFill>
                <a:latin typeface="Aptos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05020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C8B0E-E56D-374D-6F51-574360BD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37160"/>
            <a:ext cx="10890504" cy="566928"/>
          </a:xfrm>
        </p:spPr>
        <p:txBody>
          <a:bodyPr wrap="square" lIns="0" tIns="0" rIns="0" bIns="0" anchor="ctr"/>
          <a:lstStyle/>
          <a:p>
            <a:pPr algn="ctr"/>
            <a:r>
              <a:rPr sz="2900" b="1">
                <a:solidFill>
                  <a:srgbClr val="123F57"/>
                </a:solidFill>
                <a:latin typeface="Arial"/>
              </a:rPr>
              <a:t>EDRN Milestones Since 2011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D17762-38B7-E075-4937-651B30816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710" y="1225296"/>
            <a:ext cx="8138160" cy="542239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8368" y="758952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703320" y="914400"/>
            <a:ext cx="4800600" cy="301752"/>
          </a:xfrm>
          <a:prstGeom prst="roundRect">
            <a:avLst/>
          </a:prstGeom>
          <a:solidFill>
            <a:srgbClr val="E7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703320" y="923544"/>
            <a:ext cx="4800600" cy="283464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23F57"/>
                </a:solidFill>
                <a:latin typeface="Arial"/>
              </a:rPr>
              <a:t>Scientific, translational, and regulatory impact</a:t>
            </a:r>
          </a:p>
        </p:txBody>
      </p:sp>
    </p:spTree>
    <p:extLst>
      <p:ext uri="{BB962C8B-B14F-4D97-AF65-F5344CB8AC3E}">
        <p14:creationId xmlns:p14="http://schemas.microsoft.com/office/powerpoint/2010/main" val="3096204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4A1F-E08E-D152-8B5E-90AE19DC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37160"/>
            <a:ext cx="10890504" cy="566928"/>
          </a:xfrm>
        </p:spPr>
        <p:txBody>
          <a:bodyPr wrap="square" lIns="0" tIns="0" rIns="0" bIns="0" anchor="ctr"/>
          <a:lstStyle/>
          <a:p>
            <a:pPr algn="ctr"/>
            <a:r>
              <a:rPr sz="2900" b="1">
                <a:solidFill>
                  <a:srgbClr val="123F57"/>
                </a:solidFill>
                <a:latin typeface="Arial"/>
              </a:rPr>
              <a:t>Why Reimagine EDRN?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8368" y="758952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960120"/>
            <a:ext cx="10268712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0" i="0">
                <a:solidFill>
                  <a:srgbClr val="5B6770"/>
                </a:solidFill>
                <a:latin typeface="Arial"/>
              </a:rPr>
              <a:t>The landscape has shifted—and EDRN’s distinctive role should shift with 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7512" y="1536192"/>
            <a:ext cx="3154680" cy="3456432"/>
          </a:xfrm>
          <a:prstGeom prst="roundRect">
            <a:avLst/>
          </a:prstGeom>
          <a:solidFill>
            <a:srgbClr val="EAF4F8"/>
          </a:solidFill>
          <a:ln w="14604">
            <a:solidFill>
              <a:srgbClr val="C9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67512" y="1536192"/>
            <a:ext cx="82296" cy="3456432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673352" y="1792224"/>
            <a:ext cx="1143000" cy="402336"/>
          </a:xfrm>
          <a:prstGeom prst="round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673352" y="1801368"/>
            <a:ext cx="114300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</a:rPr>
              <a:t>2000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377440"/>
            <a:ext cx="2788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123F57"/>
                </a:solidFill>
                <a:latin typeface="Arial"/>
              </a:rPr>
              <a:t>EDRN begins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5256" y="3054096"/>
            <a:ext cx="2679192" cy="1481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80" b="0" i="0">
                <a:solidFill>
                  <a:srgbClr val="1F2933"/>
                </a:solidFill>
                <a:latin typeface="Arial"/>
              </a:rPr>
              <a:t>The biomarker discovery landscape at launch.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07992" y="1536192"/>
            <a:ext cx="3154680" cy="3456432"/>
          </a:xfrm>
          <a:prstGeom prst="roundRect">
            <a:avLst/>
          </a:prstGeom>
          <a:solidFill>
            <a:srgbClr val="FCF1E6"/>
          </a:solidFill>
          <a:ln w="14604">
            <a:solidFill>
              <a:srgbClr val="EDD6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07992" y="1536192"/>
            <a:ext cx="82296" cy="3456432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513831" y="1792224"/>
            <a:ext cx="1143000" cy="402336"/>
          </a:xfrm>
          <a:prstGeom prst="round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513831" y="1801368"/>
            <a:ext cx="114300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</a:rPr>
              <a:t>TODAY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90872" y="2377440"/>
            <a:ext cx="2788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123F57"/>
                </a:solidFill>
                <a:latin typeface="Arial"/>
              </a:rPr>
              <a:t>Industry expands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45736" y="3054096"/>
            <a:ext cx="2679192" cy="1481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1F2933"/>
                </a:solidFill>
                <a:latin typeface="Arial"/>
              </a:rPr>
              <a:t>Participation grows in liquid biopsy, multicancer early detection, and related technologies.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48472" y="1536192"/>
            <a:ext cx="3154680" cy="3456432"/>
          </a:xfrm>
          <a:prstGeom prst="roundRect">
            <a:avLst/>
          </a:prstGeom>
          <a:solidFill>
            <a:srgbClr val="E7F7FA"/>
          </a:solidFill>
          <a:ln w="14604">
            <a:solidFill>
              <a:srgbClr val="C5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348472" y="1536192"/>
            <a:ext cx="82296" cy="3456432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354312" y="1792224"/>
            <a:ext cx="1143000" cy="402336"/>
          </a:xfrm>
          <a:prstGeom prst="round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54312" y="1801368"/>
            <a:ext cx="1143000" cy="38404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</a:rPr>
              <a:t>NEXT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31352" y="2377440"/>
            <a:ext cx="2788920" cy="53035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123F57"/>
                </a:solidFill>
                <a:latin typeface="Arial"/>
              </a:rPr>
              <a:t>EDRN’s next phase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586216" y="3054096"/>
            <a:ext cx="2679192" cy="14813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360" b="0" i="0" dirty="0">
                <a:solidFill>
                  <a:srgbClr val="1F2933"/>
                </a:solidFill>
                <a:latin typeface="Arial"/>
              </a:rPr>
              <a:t>Complement</a:t>
            </a:r>
            <a:r>
              <a:rPr lang="en-US" sz="1360" b="0" i="0" dirty="0">
                <a:solidFill>
                  <a:srgbClr val="1F2933"/>
                </a:solidFill>
                <a:latin typeface="Arial"/>
              </a:rPr>
              <a:t>, </a:t>
            </a:r>
            <a:r>
              <a:rPr sz="1360" b="0" i="0" dirty="0">
                <a:solidFill>
                  <a:srgbClr val="1F2933"/>
                </a:solidFill>
                <a:latin typeface="Arial"/>
              </a:rPr>
              <a:t>not compete with</a:t>
            </a:r>
            <a:r>
              <a:rPr lang="en-US" sz="1360" b="0" i="0" dirty="0">
                <a:solidFill>
                  <a:srgbClr val="1F2933"/>
                </a:solidFill>
                <a:latin typeface="Arial"/>
              </a:rPr>
              <a:t> </a:t>
            </a:r>
            <a:r>
              <a:rPr sz="1360" b="0" i="0" dirty="0">
                <a:solidFill>
                  <a:srgbClr val="1F2933"/>
                </a:solidFill>
                <a:latin typeface="Arial"/>
              </a:rPr>
              <a:t>commercial development by closing scientific and evidence gaps unlikely to be solved by the private sector alone.</a:t>
            </a:r>
          </a:p>
        </p:txBody>
      </p:sp>
      <p:sp>
        <p:nvSpPr>
          <p:cNvPr id="23" name="Chevron 22"/>
          <p:cNvSpPr/>
          <p:nvPr/>
        </p:nvSpPr>
        <p:spPr>
          <a:xfrm>
            <a:off x="3977639" y="2889504"/>
            <a:ext cx="384048" cy="658368"/>
          </a:xfrm>
          <a:prstGeom prst="chevron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hevron 23"/>
          <p:cNvSpPr/>
          <p:nvPr/>
        </p:nvSpPr>
        <p:spPr>
          <a:xfrm>
            <a:off x="7818120" y="2889504"/>
            <a:ext cx="384048" cy="658368"/>
          </a:xfrm>
          <a:prstGeom prst="chevron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883664" y="5285232"/>
            <a:ext cx="8421624" cy="658368"/>
          </a:xfrm>
          <a:prstGeom prst="roundRect">
            <a:avLst/>
          </a:prstGeom>
          <a:solidFill>
            <a:srgbClr val="123F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975104" y="5340096"/>
            <a:ext cx="823874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700" b="1" i="0">
                <a:solidFill>
                  <a:srgbClr val="FFFFFF"/>
                </a:solidFill>
                <a:latin typeface="Arial"/>
              </a:rPr>
              <a:t>Distinctive public role: independent, rigorous evidence generation</a:t>
            </a:r>
          </a:p>
        </p:txBody>
      </p:sp>
    </p:spTree>
    <p:extLst>
      <p:ext uri="{BB962C8B-B14F-4D97-AF65-F5344CB8AC3E}">
        <p14:creationId xmlns:p14="http://schemas.microsoft.com/office/powerpoint/2010/main" val="3245706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75C7F-8242-8A8D-53C7-35674727F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37160"/>
            <a:ext cx="10890504" cy="566928"/>
          </a:xfrm>
        </p:spPr>
        <p:txBody>
          <a:bodyPr wrap="square" lIns="0" tIns="0" rIns="0" bIns="0" anchor="ctr"/>
          <a:lstStyle/>
          <a:p>
            <a:pPr algn="ctr"/>
            <a:r>
              <a:rPr sz="3000" b="1">
                <a:solidFill>
                  <a:srgbClr val="123F57"/>
                </a:solidFill>
                <a:latin typeface="Arial"/>
              </a:rPr>
              <a:t>The Evidence Gap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8368" y="758952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41248" y="950976"/>
            <a:ext cx="10506456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00" b="0" i="0">
                <a:solidFill>
                  <a:srgbClr val="5B6770"/>
                </a:solidFill>
                <a:latin typeface="Arial"/>
              </a:rPr>
              <a:t>Promising performance in case–control studies does not guarantee performance before diagnosis or in practice.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4944" y="1856231"/>
            <a:ext cx="2788920" cy="2240280"/>
          </a:xfrm>
          <a:prstGeom prst="roundRect">
            <a:avLst/>
          </a:prstGeom>
          <a:solidFill>
            <a:srgbClr val="E8F5F4"/>
          </a:solidFill>
          <a:ln w="15240">
            <a:solidFill>
              <a:srgbClr val="BBDD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9536" y="2029968"/>
            <a:ext cx="245973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319A9A"/>
                </a:solidFill>
                <a:latin typeface="Arial"/>
              </a:rPr>
              <a:t>PROMISE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487168"/>
            <a:ext cx="2496312" cy="8595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123F57"/>
                </a:solidFill>
                <a:latin typeface="Arial"/>
              </a:rPr>
              <a:t>Case–control
biomarker performance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2688" y="3456432"/>
            <a:ext cx="2304288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0" i="0">
                <a:solidFill>
                  <a:srgbClr val="5B6770"/>
                </a:solidFill>
                <a:latin typeface="Arial"/>
              </a:rPr>
              <a:t>Discovery signals may look compelling in controlled comparisons.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05088" y="1856231"/>
            <a:ext cx="2788920" cy="2240280"/>
          </a:xfrm>
          <a:prstGeom prst="roundRect">
            <a:avLst/>
          </a:prstGeom>
          <a:solidFill>
            <a:srgbClr val="EAF4F8"/>
          </a:solidFill>
          <a:ln w="15240">
            <a:solidFill>
              <a:srgbClr val="C6D9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0" y="2029968"/>
            <a:ext cx="2459736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2D6E9F"/>
                </a:solidFill>
                <a:latin typeface="Arial"/>
              </a:rPr>
              <a:t>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0536" y="2487168"/>
            <a:ext cx="2478024" cy="85953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123F57"/>
                </a:solidFill>
                <a:latin typeface="Arial"/>
              </a:rPr>
              <a:t>Demonstrated
clinical utility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0" y="3456432"/>
            <a:ext cx="2267712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250" b="0" i="0">
                <a:solidFill>
                  <a:srgbClr val="5B6770"/>
                </a:solidFill>
                <a:latin typeface="Arial"/>
              </a:rPr>
              <a:t>Evidence that a biomarker improves meaningful clinical outcomes.</a:t>
            </a:r>
          </a:p>
        </p:txBody>
      </p:sp>
      <p:sp>
        <p:nvSpPr>
          <p:cNvPr id="13" name="Trapezoid 12"/>
          <p:cNvSpPr/>
          <p:nvPr/>
        </p:nvSpPr>
        <p:spPr>
          <a:xfrm>
            <a:off x="3337560" y="3328416"/>
            <a:ext cx="5513832" cy="1325880"/>
          </a:xfrm>
          <a:prstGeom prst="trapezoid">
            <a:avLst/>
          </a:prstGeom>
          <a:solidFill>
            <a:srgbClr val="F9ECEA"/>
          </a:solidFill>
          <a:ln w="12700">
            <a:solidFill>
              <a:srgbClr val="E7B8B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069080" y="3986784"/>
            <a:ext cx="4050791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C74D45"/>
                </a:solidFill>
                <a:latin typeface="Arial"/>
              </a:rPr>
              <a:t>THE EVIDENCE GAP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227832" y="2980944"/>
            <a:ext cx="5733288" cy="0"/>
          </a:xfrm>
          <a:prstGeom prst="line">
            <a:avLst/>
          </a:prstGeom>
          <a:ln w="38100">
            <a:solidFill>
              <a:srgbClr val="123F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383280" y="2432304"/>
            <a:ext cx="1207008" cy="10789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5A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429000" y="2542032"/>
            <a:ext cx="1115568" cy="8412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23F57"/>
                </a:solidFill>
                <a:latin typeface="Arial"/>
              </a:rPr>
              <a:t>Prediagnostic
specimens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09160" y="2432304"/>
            <a:ext cx="1207008" cy="10789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19A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54880" y="2542032"/>
            <a:ext cx="1115568" cy="8412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23F57"/>
                </a:solidFill>
                <a:latin typeface="Arial"/>
              </a:rPr>
              <a:t>Longitudinal
sampling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35040" y="2432304"/>
            <a:ext cx="1207008" cy="10789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85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080759" y="2542032"/>
            <a:ext cx="1115568" cy="8412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23F57"/>
                </a:solidFill>
                <a:latin typeface="Arial"/>
              </a:rPr>
              <a:t>Blinded
validation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60920" y="2432304"/>
            <a:ext cx="1207008" cy="1078992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D6E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06640" y="2542032"/>
            <a:ext cx="1115568" cy="8412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60" b="1" i="0">
                <a:solidFill>
                  <a:srgbClr val="123F57"/>
                </a:solidFill>
                <a:latin typeface="Arial"/>
              </a:rPr>
              <a:t>Real-world
populations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371600" y="5074920"/>
            <a:ext cx="9445752" cy="713232"/>
          </a:xfrm>
          <a:prstGeom prst="roundRect">
            <a:avLst/>
          </a:prstGeom>
          <a:solidFill>
            <a:srgbClr val="123F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554480" y="5148072"/>
            <a:ext cx="9079992" cy="5394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550" b="1" i="0">
                <a:solidFill>
                  <a:srgbClr val="FFFFFF"/>
                </a:solidFill>
                <a:latin typeface="Arial"/>
              </a:rPr>
              <a:t>The unmet need has shifted from finding more signals to proving that biomarkers work before diagnosis and in practice.</a:t>
            </a:r>
          </a:p>
        </p:txBody>
      </p:sp>
    </p:spTree>
    <p:extLst>
      <p:ext uri="{BB962C8B-B14F-4D97-AF65-F5344CB8AC3E}">
        <p14:creationId xmlns:p14="http://schemas.microsoft.com/office/powerpoint/2010/main" val="4023155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E9E11-A5CA-E20D-5207-1FB2A3A3C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09728"/>
            <a:ext cx="10890504" cy="694944"/>
          </a:xfrm>
        </p:spPr>
        <p:txBody>
          <a:bodyPr wrap="square" lIns="0" tIns="0" rIns="0" bIns="0" anchor="ctr"/>
          <a:lstStyle/>
          <a:p>
            <a:pPr algn="ctr"/>
            <a:r>
              <a:rPr sz="2750" b="1">
                <a:solidFill>
                  <a:srgbClr val="123F57"/>
                </a:solidFill>
                <a:latin typeface="Arial"/>
              </a:rPr>
              <a:t>Where Public Research Adds Distinctive Value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8368" y="859536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941832"/>
            <a:ext cx="10634472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520" b="0" i="0">
                <a:solidFill>
                  <a:srgbClr val="5B6770"/>
                </a:solidFill>
                <a:latin typeface="Arial"/>
              </a:rPr>
              <a:t>Four domains where shared infrastructure, independent evaluation, and long time horizons matter most.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67512" y="1490472"/>
            <a:ext cx="5266944" cy="1975104"/>
          </a:xfrm>
          <a:prstGeom prst="roundRect">
            <a:avLst/>
          </a:prstGeom>
          <a:solidFill>
            <a:srgbClr val="E7F7FA"/>
          </a:solidFill>
          <a:ln w="13970">
            <a:solidFill>
              <a:srgbClr val="C4E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67512" y="1490472"/>
            <a:ext cx="82296" cy="19751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32103" y="1655063"/>
            <a:ext cx="384048" cy="384048"/>
          </a:xfrm>
          <a:prstGeom prst="ellipse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32103" y="1664207"/>
            <a:ext cx="3840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1645919"/>
            <a:ext cx="4443983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>
                <a:solidFill>
                  <a:srgbClr val="123F57"/>
                </a:solidFill>
                <a:latin typeface="Arial"/>
              </a:rPr>
              <a:t>Build longitudinal evidence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148839"/>
            <a:ext cx="4882896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320" b="0" i="0">
                <a:solidFill>
                  <a:srgbClr val="1F2933"/>
                </a:solidFill>
                <a:latin typeface="Arial"/>
              </a:rPr>
              <a:t>Prediagnostic cohorts with serial biospecimens, imaging, symptoms, and EHR data.
Priority cancers: those without proven screening tests.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54496" y="1490472"/>
            <a:ext cx="5266944" cy="1975104"/>
          </a:xfrm>
          <a:prstGeom prst="roundRect">
            <a:avLst/>
          </a:prstGeom>
          <a:solidFill>
            <a:srgbClr val="FCF1E6"/>
          </a:solidFill>
          <a:ln w="13970">
            <a:solidFill>
              <a:srgbClr val="EED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54496" y="1490472"/>
            <a:ext cx="82296" cy="1975104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6419088" y="1655063"/>
            <a:ext cx="384048" cy="384048"/>
          </a:xfrm>
          <a:prstGeom prst="ellipse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1664207"/>
            <a:ext cx="3840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12864" y="1645919"/>
            <a:ext cx="4443983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dirty="0">
                <a:solidFill>
                  <a:srgbClr val="123F57"/>
                </a:solidFill>
                <a:latin typeface="Arial"/>
              </a:rPr>
              <a:t>Prove benefit</a:t>
            </a:r>
            <a:r>
              <a:rPr lang="en-US" sz="1950" b="1" i="0" dirty="0">
                <a:solidFill>
                  <a:srgbClr val="123F57"/>
                </a:solidFill>
                <a:latin typeface="Arial"/>
              </a:rPr>
              <a:t> </a:t>
            </a:r>
            <a:r>
              <a:rPr sz="1950" b="1" i="0" dirty="0">
                <a:solidFill>
                  <a:srgbClr val="123F57"/>
                </a:solidFill>
                <a:latin typeface="Arial"/>
              </a:rPr>
              <a:t>and quantify harm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952" y="2148839"/>
            <a:ext cx="4882896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280" b="0" i="0">
                <a:solidFill>
                  <a:srgbClr val="1F2933"/>
                </a:solidFill>
                <a:latin typeface="Arial"/>
              </a:rPr>
              <a:t>Clinical utility, mortality, late-stage diagnosis, time to diagnosis, procedures, and cost.
False positives/negatives, anxiety, overdiagnosis, overtreatment, and false reassurance.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7512" y="3730752"/>
            <a:ext cx="5266944" cy="1975104"/>
          </a:xfrm>
          <a:prstGeom prst="roundRect">
            <a:avLst/>
          </a:prstGeom>
          <a:solidFill>
            <a:srgbClr val="EAF4F8"/>
          </a:solidFill>
          <a:ln w="13970">
            <a:solidFill>
              <a:srgbClr val="C9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67512" y="3730752"/>
            <a:ext cx="82296" cy="1975104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832103" y="3895344"/>
            <a:ext cx="384048" cy="384048"/>
          </a:xfrm>
          <a:prstGeom prst="ellipse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2103" y="3904488"/>
            <a:ext cx="3840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25880" y="3886200"/>
            <a:ext cx="4443983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>
                <a:solidFill>
                  <a:srgbClr val="123F57"/>
                </a:solidFill>
                <a:latin typeface="Arial"/>
              </a:rPr>
              <a:t>Ensure validity and comparability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6968" y="4389120"/>
            <a:ext cx="4882896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200" b="0" i="0">
                <a:solidFill>
                  <a:srgbClr val="1F2933"/>
                </a:solidFill>
                <a:latin typeface="Arial"/>
              </a:rPr>
              <a:t>Address biological confounders such as clonal hematopoiesis, germline variants, inflammation, infection, trauma, and tissue injury.
Create reference materials, blinded specimens, SOPs, reproducibility studies, and cross-platform benchmarks.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54496" y="3730752"/>
            <a:ext cx="5266944" cy="1975104"/>
          </a:xfrm>
          <a:prstGeom prst="roundRect">
            <a:avLst/>
          </a:prstGeom>
          <a:solidFill>
            <a:srgbClr val="EDF5E9"/>
          </a:solidFill>
          <a:ln w="13970">
            <a:solidFill>
              <a:srgbClr val="D0E3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254496" y="3730752"/>
            <a:ext cx="82296" cy="1975104"/>
          </a:xfrm>
          <a:prstGeom prst="rect">
            <a:avLst/>
          </a:prstGeom>
          <a:solidFill>
            <a:srgbClr val="5B8E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419088" y="3895344"/>
            <a:ext cx="384048" cy="384048"/>
          </a:xfrm>
          <a:prstGeom prst="ellipse">
            <a:avLst/>
          </a:prstGeom>
          <a:solidFill>
            <a:srgbClr val="5B8E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19088" y="3904488"/>
            <a:ext cx="3840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2864" y="3886200"/>
            <a:ext cx="4443983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>
                <a:solidFill>
                  <a:srgbClr val="123F57"/>
                </a:solidFill>
                <a:latin typeface="Arial"/>
              </a:rPr>
              <a:t>Expand access and specimen diversity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3952" y="4527819"/>
            <a:ext cx="4882896" cy="87638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300" b="0" i="0" dirty="0">
                <a:solidFill>
                  <a:srgbClr val="1F2933"/>
                </a:solidFill>
                <a:latin typeface="Arial"/>
              </a:rPr>
              <a:t>Advance non-blood and low-cost biomarkers using urine, saliva, breath, stool, cervicovaginal samples, menstrual blood, and sputum.</a:t>
            </a:r>
          </a:p>
        </p:txBody>
      </p:sp>
    </p:spTree>
    <p:extLst>
      <p:ext uri="{BB962C8B-B14F-4D97-AF65-F5344CB8AC3E}">
        <p14:creationId xmlns:p14="http://schemas.microsoft.com/office/powerpoint/2010/main" val="2703825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39956-9ABD-13CF-0060-59CDF4304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37160"/>
            <a:ext cx="10890504" cy="566928"/>
          </a:xfrm>
        </p:spPr>
        <p:txBody>
          <a:bodyPr wrap="square" lIns="0" tIns="0" rIns="0" bIns="0" anchor="ctr"/>
          <a:lstStyle/>
          <a:p>
            <a:pPr algn="ctr"/>
            <a:r>
              <a:rPr sz="2900" b="1">
                <a:solidFill>
                  <a:srgbClr val="123F57"/>
                </a:solidFill>
                <a:latin typeface="Arial"/>
              </a:rPr>
              <a:t>Broader Biomarker Opportunities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8368" y="758952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58952" y="950976"/>
            <a:ext cx="10671048" cy="3931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550" b="0" i="0">
                <a:solidFill>
                  <a:srgbClr val="5B6770"/>
                </a:solidFill>
                <a:latin typeface="Arial"/>
              </a:rPr>
              <a:t>Opportunity expands when EDRN broadens the signal, sharpens the clinical question, and focuses the population.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" y="1527048"/>
            <a:ext cx="3584448" cy="4343400"/>
          </a:xfrm>
          <a:prstGeom prst="roundRect">
            <a:avLst/>
          </a:prstGeom>
          <a:solidFill>
            <a:srgbClr val="E7F7FA"/>
          </a:solidFill>
          <a:ln w="15240">
            <a:solidFill>
              <a:srgbClr val="05A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32103" y="1700784"/>
            <a:ext cx="475488" cy="475488"/>
          </a:xfrm>
          <a:prstGeom prst="ellipse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2103" y="1737360"/>
            <a:ext cx="47548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719072"/>
            <a:ext cx="2642616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EXPAND THE SIGNAL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41247" y="2395728"/>
            <a:ext cx="3218688" cy="13716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41247" y="2395728"/>
            <a:ext cx="82296" cy="1371600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2551176"/>
            <a:ext cx="2871216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620" b="1" i="0">
                <a:solidFill>
                  <a:srgbClr val="123F57"/>
                </a:solidFill>
                <a:latin typeface="Arial"/>
              </a:rPr>
              <a:t>Non-cfDNA classes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3054096"/>
            <a:ext cx="2834640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080" b="0" i="0" dirty="0">
                <a:solidFill>
                  <a:srgbClr val="1F2933"/>
                </a:solidFill>
                <a:latin typeface="Arial"/>
              </a:rPr>
              <a:t>Proteins • metabolites • autoantibodies • extracellular vesicles • microbiome • integrated multi-omics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7" y="4023360"/>
            <a:ext cx="3218688" cy="149961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41247" y="4023360"/>
            <a:ext cx="82296" cy="1499616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4178808"/>
            <a:ext cx="287121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620" b="1" i="0">
                <a:solidFill>
                  <a:srgbClr val="123F57"/>
                </a:solidFill>
                <a:latin typeface="Arial"/>
              </a:rPr>
              <a:t>New discovery modes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" y="4681728"/>
            <a:ext cx="2834640" cy="7132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060" b="0" i="0">
                <a:solidFill>
                  <a:srgbClr val="1F2933"/>
                </a:solidFill>
                <a:latin typeface="Arial"/>
              </a:rPr>
              <a:t>Synthetic biomarkers • AI-generated in silico biomarkers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97680" y="1527048"/>
            <a:ext cx="3584448" cy="4343400"/>
          </a:xfrm>
          <a:prstGeom prst="roundRect">
            <a:avLst/>
          </a:prstGeom>
          <a:solidFill>
            <a:srgbClr val="FCF1E6"/>
          </a:solidFill>
          <a:ln w="15240">
            <a:solidFill>
              <a:srgbClr val="E985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4471416" y="1700784"/>
            <a:ext cx="475488" cy="475488"/>
          </a:xfrm>
          <a:prstGeom prst="ellipse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71416" y="1737360"/>
            <a:ext cx="47548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10912" y="1719072"/>
            <a:ext cx="2642616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SHARPEN THE QUESTION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80560" y="2395728"/>
            <a:ext cx="3218688" cy="13716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80560" y="2395728"/>
            <a:ext cx="82296" cy="1371600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90872" y="2551176"/>
            <a:ext cx="2871216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620" b="1" i="0">
                <a:solidFill>
                  <a:srgbClr val="123F57"/>
                </a:solidFill>
                <a:latin typeface="Arial"/>
              </a:rPr>
              <a:t>Disease behavior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00016" y="3054096"/>
            <a:ext cx="2834640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Distinguish aggressive or lethal disease from indolent lesions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480560" y="4023360"/>
            <a:ext cx="3218688" cy="149961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480560" y="4023360"/>
            <a:ext cx="82296" cy="1499616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690872" y="4178808"/>
            <a:ext cx="287121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620" b="1" i="0">
                <a:solidFill>
                  <a:srgbClr val="123F57"/>
                </a:solidFill>
                <a:latin typeface="Arial"/>
              </a:rPr>
              <a:t>Symptomatic diagnosis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00016" y="4681728"/>
            <a:ext cx="2834640" cy="7132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060" b="0" i="0">
                <a:solidFill>
                  <a:srgbClr val="1F2933"/>
                </a:solidFill>
                <a:latin typeface="Arial"/>
              </a:rPr>
              <a:t>Evaluate nonspecific presentations such as anemia, weight loss, pain, bloating, hematuria, new-onset diabetes, dyspepsia, thrombosis, or fatigue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936992" y="1527048"/>
            <a:ext cx="3584448" cy="4343400"/>
          </a:xfrm>
          <a:prstGeom prst="roundRect">
            <a:avLst/>
          </a:prstGeom>
          <a:solidFill>
            <a:srgbClr val="EAF4F8"/>
          </a:solidFill>
          <a:ln w="15240">
            <a:solidFill>
              <a:srgbClr val="2D6E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110727" y="1700784"/>
            <a:ext cx="475488" cy="475488"/>
          </a:xfrm>
          <a:prstGeom prst="ellipse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110727" y="1737360"/>
            <a:ext cx="475488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50224" y="1719072"/>
            <a:ext cx="2642616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FOCUS THE POPULATION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19871" y="2395728"/>
            <a:ext cx="3218688" cy="13716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8119871" y="2395728"/>
            <a:ext cx="82296" cy="1371600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330183" y="2551176"/>
            <a:ext cx="2871216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620" b="1" i="0">
                <a:solidFill>
                  <a:srgbClr val="123F57"/>
                </a:solidFill>
                <a:latin typeface="Arial"/>
              </a:rPr>
              <a:t>High-risk cohorts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39327" y="3054096"/>
            <a:ext cx="2834640" cy="5852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New-onset diabetes • hereditary-risk families • chronic pancreatitis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119871" y="4023360"/>
            <a:ext cx="3218688" cy="1499616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119871" y="4023360"/>
            <a:ext cx="82296" cy="1499616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330183" y="4178808"/>
            <a:ext cx="287121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620" b="1" i="0">
                <a:solidFill>
                  <a:srgbClr val="123F57"/>
                </a:solidFill>
                <a:latin typeface="Arial"/>
              </a:rPr>
              <a:t>Dynamic risk signals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39327" y="4681728"/>
            <a:ext cx="2834640" cy="71323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lang="en-US" sz="1060" b="0" i="0" dirty="0">
                <a:solidFill>
                  <a:srgbClr val="1F2933"/>
                </a:solidFill>
                <a:latin typeface="Arial"/>
              </a:rPr>
              <a:t>Metabolic and weight changes (e.g., GLP-1 use and implications for cancer prevention)</a:t>
            </a:r>
            <a:endParaRPr sz="1060" b="0" i="0" dirty="0">
              <a:solidFill>
                <a:srgbClr val="1F2933"/>
              </a:solidFill>
              <a:latin typeface="Arial"/>
            </a:endParaRPr>
          </a:p>
        </p:txBody>
      </p:sp>
      <p:sp>
        <p:nvSpPr>
          <p:cNvPr id="41" name="Chevron 40"/>
          <p:cNvSpPr/>
          <p:nvPr/>
        </p:nvSpPr>
        <p:spPr>
          <a:xfrm>
            <a:off x="4005072" y="3319272"/>
            <a:ext cx="228600" cy="502920"/>
          </a:xfrm>
          <a:prstGeom prst="chevron">
            <a:avLst/>
          </a:prstGeom>
          <a:solidFill>
            <a:srgbClr val="7A81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Chevron 41"/>
          <p:cNvSpPr/>
          <p:nvPr/>
        </p:nvSpPr>
        <p:spPr>
          <a:xfrm>
            <a:off x="7644383" y="3319272"/>
            <a:ext cx="228600" cy="502920"/>
          </a:xfrm>
          <a:prstGeom prst="chevron">
            <a:avLst/>
          </a:prstGeom>
          <a:solidFill>
            <a:srgbClr val="7A818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528822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56BFF-61F7-1FFB-CA83-74467EBB4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37160"/>
            <a:ext cx="10890504" cy="566928"/>
          </a:xfrm>
        </p:spPr>
        <p:txBody>
          <a:bodyPr wrap="square" lIns="0" tIns="0" rIns="0" bIns="0" anchor="ctr"/>
          <a:lstStyle/>
          <a:p>
            <a:pPr algn="ctr"/>
            <a:r>
              <a:rPr sz="2900" b="1">
                <a:solidFill>
                  <a:srgbClr val="123F57"/>
                </a:solidFill>
                <a:latin typeface="Arial"/>
              </a:rPr>
              <a:t>Emerging Frontiers in Early Detection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58368" y="758952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932688"/>
            <a:ext cx="10890504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520" b="0" i="0">
                <a:solidFill>
                  <a:srgbClr val="5B6770"/>
                </a:solidFill>
                <a:latin typeface="Arial"/>
              </a:rPr>
              <a:t>Extend EDRN’s validation framework into technologies and biological questions that could reshape detection and interception.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07691" y="2217420"/>
            <a:ext cx="3986785" cy="1046988"/>
          </a:xfrm>
          <a:prstGeom prst="line">
            <a:avLst/>
          </a:prstGeom>
          <a:ln w="17780">
            <a:solidFill>
              <a:srgbClr val="C5D2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4476" y="2217420"/>
            <a:ext cx="3986784" cy="1046988"/>
          </a:xfrm>
          <a:prstGeom prst="line">
            <a:avLst/>
          </a:prstGeom>
          <a:ln w="17780">
            <a:solidFill>
              <a:srgbClr val="C5D2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2107691" y="3264408"/>
            <a:ext cx="3986785" cy="507492"/>
          </a:xfrm>
          <a:prstGeom prst="line">
            <a:avLst/>
          </a:prstGeom>
          <a:ln w="17780">
            <a:solidFill>
              <a:srgbClr val="C5D2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H="1" flipV="1">
            <a:off x="6094476" y="3264408"/>
            <a:ext cx="3986784" cy="507492"/>
          </a:xfrm>
          <a:prstGeom prst="line">
            <a:avLst/>
          </a:prstGeom>
          <a:ln w="17780">
            <a:solidFill>
              <a:srgbClr val="C5D2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3406139" y="3264408"/>
            <a:ext cx="2688337" cy="2084832"/>
          </a:xfrm>
          <a:prstGeom prst="line">
            <a:avLst/>
          </a:prstGeom>
          <a:ln w="17780">
            <a:solidFill>
              <a:srgbClr val="C5D2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 flipV="1">
            <a:off x="6094476" y="3264408"/>
            <a:ext cx="2688335" cy="2084832"/>
          </a:xfrm>
          <a:prstGeom prst="line">
            <a:avLst/>
          </a:prstGeom>
          <a:ln w="17780">
            <a:solidFill>
              <a:srgbClr val="C5D2D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Hexagon 10"/>
          <p:cNvSpPr/>
          <p:nvPr/>
        </p:nvSpPr>
        <p:spPr>
          <a:xfrm>
            <a:off x="4608576" y="2331720"/>
            <a:ext cx="2971800" cy="1865376"/>
          </a:xfrm>
          <a:prstGeom prst="hexagon">
            <a:avLst/>
          </a:prstGeom>
          <a:solidFill>
            <a:srgbClr val="123F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74920" y="2587752"/>
            <a:ext cx="2039112" cy="6217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150" b="1" i="0">
                <a:solidFill>
                  <a:srgbClr val="FFFFFF"/>
                </a:solidFill>
                <a:latin typeface="Arial"/>
              </a:rPr>
              <a:t>VALIDATION
SCIENCE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2624" y="3273552"/>
            <a:ext cx="2194560" cy="58521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080" b="0" i="0">
                <a:solidFill>
                  <a:srgbClr val="FFFFFF"/>
                </a:solidFill>
                <a:latin typeface="Arial"/>
              </a:rPr>
              <a:t>Analytical validation • harmonized protocols • quality assurance • longitudinal studies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1600200"/>
            <a:ext cx="2788920" cy="1234440"/>
          </a:xfrm>
          <a:prstGeom prst="roundRect">
            <a:avLst/>
          </a:prstGeom>
          <a:solidFill>
            <a:srgbClr val="E7F7FA"/>
          </a:solidFill>
          <a:ln w="13970">
            <a:solidFill>
              <a:srgbClr val="05A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13232" y="1600200"/>
            <a:ext cx="82296" cy="1234440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3544" y="1755648"/>
            <a:ext cx="244144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1" i="0">
                <a:solidFill>
                  <a:srgbClr val="123F57"/>
                </a:solidFill>
                <a:latin typeface="Arial"/>
              </a:rPr>
              <a:t>Liquid biopsy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" y="2258568"/>
            <a:ext cx="2404872" cy="4480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ctDNA/RNA • extracellular vesicles • tumor-derived proteins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686800" y="1600200"/>
            <a:ext cx="2788920" cy="1234440"/>
          </a:xfrm>
          <a:prstGeom prst="roundRect">
            <a:avLst/>
          </a:prstGeom>
          <a:solidFill>
            <a:srgbClr val="EAF4F8"/>
          </a:solidFill>
          <a:ln w="13970">
            <a:solidFill>
              <a:srgbClr val="2D6E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686800" y="1600200"/>
            <a:ext cx="82296" cy="1234440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897112" y="1755648"/>
            <a:ext cx="244144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1" i="0">
                <a:solidFill>
                  <a:srgbClr val="123F57"/>
                </a:solidFill>
                <a:latin typeface="Arial"/>
              </a:rPr>
              <a:t>AI &amp; machine learning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06256" y="2258568"/>
            <a:ext cx="2404872" cy="4480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Integrate multi-omics, pathology, imaging, and longitudinal clinical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13232" y="3154680"/>
            <a:ext cx="2788920" cy="1234440"/>
          </a:xfrm>
          <a:prstGeom prst="roundRect">
            <a:avLst/>
          </a:prstGeom>
          <a:solidFill>
            <a:srgbClr val="E8F5F4"/>
          </a:solidFill>
          <a:ln w="13970">
            <a:solidFill>
              <a:srgbClr val="319A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13232" y="3154680"/>
            <a:ext cx="82296" cy="1234440"/>
          </a:xfrm>
          <a:prstGeom prst="rect">
            <a:avLst/>
          </a:prstGeom>
          <a:solidFill>
            <a:srgbClr val="319A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3544" y="3310128"/>
            <a:ext cx="244144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1" i="0">
                <a:solidFill>
                  <a:srgbClr val="123F57"/>
                </a:solidFill>
                <a:latin typeface="Arial"/>
              </a:rPr>
              <a:t>Precancer biology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" y="3813048"/>
            <a:ext cx="2404872" cy="4480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Early molecular and cellular changes • immune and stromal interactions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86800" y="3154680"/>
            <a:ext cx="2788920" cy="1234440"/>
          </a:xfrm>
          <a:prstGeom prst="roundRect">
            <a:avLst/>
          </a:prstGeom>
          <a:solidFill>
            <a:srgbClr val="FCF1E6"/>
          </a:solidFill>
          <a:ln w="13970">
            <a:solidFill>
              <a:srgbClr val="E985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686800" y="3154680"/>
            <a:ext cx="82296" cy="1234440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97112" y="3310128"/>
            <a:ext cx="244144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1" i="0">
                <a:solidFill>
                  <a:srgbClr val="123F57"/>
                </a:solidFill>
                <a:latin typeface="Arial"/>
              </a:rPr>
              <a:t>Single-cell &amp; spatial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906256" y="3813048"/>
            <a:ext cx="2404872" cy="4480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Cellular diversity • tumor evolution • early malignant transformation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965960" y="4800600"/>
            <a:ext cx="2880360" cy="1097280"/>
          </a:xfrm>
          <a:prstGeom prst="roundRect">
            <a:avLst/>
          </a:prstGeom>
          <a:solidFill>
            <a:srgbClr val="FAF6E9"/>
          </a:solidFill>
          <a:ln w="13970">
            <a:solidFill>
              <a:srgbClr val="D9A6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965960" y="4800600"/>
            <a:ext cx="82296" cy="1097280"/>
          </a:xfrm>
          <a:prstGeom prst="rect">
            <a:avLst/>
          </a:prstGeom>
          <a:solidFill>
            <a:srgbClr val="D9A6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176272" y="4956048"/>
            <a:ext cx="25328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1" i="0">
                <a:solidFill>
                  <a:srgbClr val="123F57"/>
                </a:solidFill>
                <a:latin typeface="Arial"/>
              </a:rPr>
              <a:t>Digital twins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185415" y="5458968"/>
            <a:ext cx="2496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Predict disease trajectories and support individualized screening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342631" y="4800600"/>
            <a:ext cx="2880360" cy="1097280"/>
          </a:xfrm>
          <a:prstGeom prst="roundRect">
            <a:avLst/>
          </a:prstGeom>
          <a:solidFill>
            <a:srgbClr val="EDF5E9"/>
          </a:solidFill>
          <a:ln w="13970">
            <a:solidFill>
              <a:srgbClr val="5B8E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7342631" y="4800600"/>
            <a:ext cx="82296" cy="1097280"/>
          </a:xfrm>
          <a:prstGeom prst="rect">
            <a:avLst/>
          </a:prstGeom>
          <a:solidFill>
            <a:srgbClr val="5B8E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552944" y="4956048"/>
            <a:ext cx="25328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" b="1" i="0">
                <a:solidFill>
                  <a:srgbClr val="123F57"/>
                </a:solidFill>
                <a:latin typeface="Arial"/>
              </a:rPr>
              <a:t>Biomimetics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62088" y="5458968"/>
            <a:ext cx="2496312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sz="1080" b="0" i="0">
                <a:solidFill>
                  <a:srgbClr val="1F2933"/>
                </a:solidFill>
                <a:latin typeface="Arial"/>
              </a:rPr>
              <a:t>Organoids • lab-on-a-chip • microfluidics • tissue-mimetic systems</a:t>
            </a:r>
          </a:p>
        </p:txBody>
      </p:sp>
    </p:spTree>
    <p:extLst>
      <p:ext uri="{BB962C8B-B14F-4D97-AF65-F5344CB8AC3E}">
        <p14:creationId xmlns:p14="http://schemas.microsoft.com/office/powerpoint/2010/main" val="581896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D1635-F564-BB7C-6AC2-3555502FB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368" y="137160"/>
            <a:ext cx="10890504" cy="566928"/>
          </a:xfrm>
        </p:spPr>
        <p:txBody>
          <a:bodyPr wrap="square" lIns="0" tIns="0" rIns="0" bIns="0" anchor="ctr"/>
          <a:lstStyle/>
          <a:p>
            <a:pPr algn="ctr"/>
            <a:r>
              <a:rPr sz="2850" b="1">
                <a:solidFill>
                  <a:srgbClr val="123F57"/>
                </a:solidFill>
                <a:latin typeface="Arial"/>
              </a:rPr>
              <a:t>EDRN’s Role in a Changing MCED Landscape</a:t>
            </a:r>
          </a:p>
        </p:txBody>
      </p:sp>
      <p:sp>
        <p:nvSpPr>
          <p:cNvPr id="3" name="Rectangle 2"/>
          <p:cNvSpPr/>
          <p:nvPr/>
        </p:nvSpPr>
        <p:spPr>
          <a:xfrm>
            <a:off x="658368" y="758952"/>
            <a:ext cx="10890504" cy="32004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932688"/>
            <a:ext cx="10817352" cy="39319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520" b="0" i="0">
                <a:solidFill>
                  <a:srgbClr val="5B6770"/>
                </a:solidFill>
                <a:latin typeface="Arial"/>
              </a:rPr>
              <a:t>A platform-neutral public role spanning failure analysis, independent verification, evidence assets, and method development.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93776" y="1444752"/>
            <a:ext cx="2487168" cy="4087368"/>
          </a:xfrm>
          <a:prstGeom prst="roundRect">
            <a:avLst/>
          </a:prstGeom>
          <a:solidFill>
            <a:srgbClr val="F9ECEA"/>
          </a:solidFill>
          <a:ln w="14604">
            <a:solidFill>
              <a:srgbClr val="C74D4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30936" y="1600200"/>
            <a:ext cx="2212848" cy="457200"/>
          </a:xfrm>
          <a:prstGeom prst="roundRect">
            <a:avLst/>
          </a:prstGeom>
          <a:solidFill>
            <a:srgbClr val="C74D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30936" y="1645920"/>
            <a:ext cx="22128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330" b="1" i="0">
                <a:solidFill>
                  <a:srgbClr val="FFFFFF"/>
                </a:solidFill>
                <a:latin typeface="Arial"/>
              </a:rPr>
              <a:t>INTERROGATE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67712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" y="2267712"/>
            <a:ext cx="82296" cy="1389888"/>
          </a:xfrm>
          <a:prstGeom prst="rect">
            <a:avLst/>
          </a:prstGeom>
          <a:solidFill>
            <a:srgbClr val="C74D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50392" y="2423160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Independent assay analysis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2926080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False negatives • interval cancers • stage III–IV disease • tissue-of-origin errors • diagnostic pathways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886200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0080" y="3886200"/>
            <a:ext cx="82296" cy="1389888"/>
          </a:xfrm>
          <a:prstGeom prst="rect">
            <a:avLst/>
          </a:prstGeom>
          <a:solidFill>
            <a:srgbClr val="C74D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0392" y="4041648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Failure-focused review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" y="4544568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Use available specimens where access can be negotiated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01568" y="1444752"/>
            <a:ext cx="2487168" cy="4087368"/>
          </a:xfrm>
          <a:prstGeom prst="roundRect">
            <a:avLst/>
          </a:prstGeom>
          <a:solidFill>
            <a:srgbClr val="FCF1E6"/>
          </a:solidFill>
          <a:ln w="14604">
            <a:solidFill>
              <a:srgbClr val="E985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3538728" y="1600200"/>
            <a:ext cx="2212848" cy="457200"/>
          </a:xfrm>
          <a:prstGeom prst="round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38728" y="1645920"/>
            <a:ext cx="22128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330" b="1" i="0">
                <a:solidFill>
                  <a:srgbClr val="FFFFFF"/>
                </a:solidFill>
                <a:latin typeface="Arial"/>
              </a:rPr>
              <a:t>VERIFY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47872" y="2267712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3547872" y="2267712"/>
            <a:ext cx="82296" cy="1389888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758184" y="2423160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Blinded MCED verification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67328" y="2926080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Limit of detection • stability • reproducibility • interference • failure rates • tissue-of-origin accuracy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547872" y="3886200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3547872" y="3886200"/>
            <a:ext cx="82296" cy="1389888"/>
          </a:xfrm>
          <a:prstGeom prst="rect">
            <a:avLst/>
          </a:prstGeom>
          <a:solidFill>
            <a:srgbClr val="E985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758184" y="4041648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Platform-neutral challenges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67328" y="4544568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Identical blinded specimens • comparable specificity • stratified by cancer type, stage, and lead time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1444752"/>
            <a:ext cx="2487168" cy="4087368"/>
          </a:xfrm>
          <a:prstGeom prst="roundRect">
            <a:avLst/>
          </a:prstGeom>
          <a:solidFill>
            <a:srgbClr val="EAF4F8"/>
          </a:solidFill>
          <a:ln w="14604">
            <a:solidFill>
              <a:srgbClr val="2D6E9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446520" y="1600200"/>
            <a:ext cx="2212848" cy="457200"/>
          </a:xfrm>
          <a:prstGeom prst="round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46520" y="1645920"/>
            <a:ext cx="22128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330" b="1" i="0">
                <a:solidFill>
                  <a:srgbClr val="FFFFFF"/>
                </a:solidFill>
                <a:latin typeface="Arial"/>
              </a:rPr>
              <a:t>BUILD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55664" y="2267712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455664" y="2267712"/>
            <a:ext cx="82296" cy="1389888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665976" y="2423160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Longitudinal PRoBE sets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75120" y="2926080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Serial prediagnostic specimens • early-stage and interval cancers • benign, inflammatory, and hematologic controls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55664" y="3886200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455664" y="3886200"/>
            <a:ext cx="82296" cy="1389888"/>
          </a:xfrm>
          <a:prstGeom prst="rect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665976" y="4041648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Open benchmarks &amp; data commons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75120" y="4544568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Common data elements • assay-version tracking • preserved code • controlled sharing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217152" y="1444752"/>
            <a:ext cx="2487168" cy="4087368"/>
          </a:xfrm>
          <a:prstGeom prst="roundRect">
            <a:avLst/>
          </a:prstGeom>
          <a:solidFill>
            <a:srgbClr val="E7F7FA"/>
          </a:solidFill>
          <a:ln w="14604">
            <a:solidFill>
              <a:srgbClr val="05A6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9354312" y="1600200"/>
            <a:ext cx="2212848" cy="457200"/>
          </a:xfrm>
          <a:prstGeom prst="round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354312" y="1645920"/>
            <a:ext cx="2212848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330" b="1" i="0">
                <a:solidFill>
                  <a:srgbClr val="FFFFFF"/>
                </a:solidFill>
                <a:latin typeface="Arial"/>
              </a:rPr>
              <a:t>ADVANCE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363456" y="2267712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9363456" y="2267712"/>
            <a:ext cx="82296" cy="1389888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9573768" y="2423160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MCED multimodal development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82912" y="2926080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Methylation • fragmentomics • mutations • proteins • autoantibodies • metabolites • imaging • clinical risk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363456" y="3886200"/>
            <a:ext cx="2194560" cy="1389888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E6EF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9363456" y="3886200"/>
            <a:ext cx="82296" cy="1389888"/>
          </a:xfrm>
          <a:prstGeom prst="rect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573768" y="4041648"/>
            <a:ext cx="1847088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</a:pPr>
            <a:r>
              <a:rPr sz="1420" b="1" i="0">
                <a:solidFill>
                  <a:srgbClr val="123F57"/>
                </a:solidFill>
                <a:latin typeface="Arial"/>
              </a:rPr>
              <a:t>Longitudinal algorithms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582912" y="4544568"/>
            <a:ext cx="1810512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969" b="0" i="0">
                <a:solidFill>
                  <a:srgbClr val="1F2933"/>
                </a:solidFill>
                <a:latin typeface="Arial"/>
              </a:rPr>
              <a:t>Evaluate within-person change rather than treating each annual test independently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58368" y="5669280"/>
            <a:ext cx="10890504" cy="429768"/>
          </a:xfrm>
          <a:prstGeom prst="roundRect">
            <a:avLst/>
          </a:prstGeom>
          <a:solidFill>
            <a:srgbClr val="123F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86384" y="5696712"/>
            <a:ext cx="10634472" cy="3291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280" b="1" i="0">
                <a:solidFill>
                  <a:srgbClr val="FFFFFF"/>
                </a:solidFill>
                <a:latin typeface="Arial"/>
              </a:rPr>
              <a:t>FOUNDATION: Equity &amp; generalizability across diverse populations, comorbidities, smoking history, socioeconomic settings, and health systems</a:t>
            </a:r>
          </a:p>
        </p:txBody>
      </p:sp>
    </p:spTree>
    <p:extLst>
      <p:ext uri="{BB962C8B-B14F-4D97-AF65-F5344CB8AC3E}">
        <p14:creationId xmlns:p14="http://schemas.microsoft.com/office/powerpoint/2010/main" val="2066849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F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0" y="0"/>
            <a:ext cx="3246120" cy="5971032"/>
          </a:xfrm>
          <a:prstGeom prst="parallelogram">
            <a:avLst/>
          </a:prstGeom>
          <a:solidFill>
            <a:srgbClr val="2D6E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1691640" y="0"/>
            <a:ext cx="2971800" cy="5971032"/>
          </a:xfrm>
          <a:prstGeom prst="parallelogram">
            <a:avLst/>
          </a:prstGeom>
          <a:solidFill>
            <a:srgbClr val="05A6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703320" y="1078992"/>
            <a:ext cx="7498079" cy="3931920"/>
          </a:xfrm>
          <a:prstGeom prst="roundRect">
            <a:avLst/>
          </a:prstGeom>
          <a:solidFill>
            <a:srgbClr val="123F57"/>
          </a:solidFill>
          <a:ln w="15240">
            <a:solidFill>
              <a:srgbClr val="4D71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60520" y="1481328"/>
            <a:ext cx="6601968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05A6CF"/>
                </a:solidFill>
                <a:latin typeface="Arial"/>
              </a:rPr>
              <a:t>REIMAGINING EDRN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2112264"/>
            <a:ext cx="6675120" cy="166420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5000"/>
              </a:lnSpc>
            </a:pPr>
            <a:r>
              <a:rPr sz="2700" b="1" i="0">
                <a:solidFill>
                  <a:srgbClr val="FFFFFF"/>
                </a:solidFill>
                <a:latin typeface="Arial"/>
              </a:rPr>
              <a:t>Complement industry.
Close the evidence gap.
Demonstrate clinical utility.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60520" y="4096512"/>
            <a:ext cx="6601968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sz="2600" b="0" i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5971032"/>
            <a:ext cx="12191695" cy="8869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190488"/>
            <a:ext cx="5138928" cy="4937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06440" y="6153912"/>
            <a:ext cx="5806440" cy="42062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sz="1150" b="0" i="0">
                <a:solidFill>
                  <a:srgbClr val="5B6770"/>
                </a:solidFill>
                <a:latin typeface="Arial"/>
              </a:rPr>
              <a:t>Sudhir Srivastava, Ph.D., MPH  |  Chief, Cancer Biomarkers Research Branch</a:t>
            </a:r>
          </a:p>
        </p:txBody>
      </p:sp>
    </p:spTree>
    <p:extLst>
      <p:ext uri="{BB962C8B-B14F-4D97-AF65-F5344CB8AC3E}">
        <p14:creationId xmlns:p14="http://schemas.microsoft.com/office/powerpoint/2010/main" val="3159837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b77578-9773-42d5-8507-251ca2dc2b06}" enabled="0" method="" siteId="{14b77578-9773-42d5-8507-251ca2dc2b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1695</Words>
  <Application>Microsoft Office PowerPoint</Application>
  <PresentationFormat>Widescreen</PresentationFormat>
  <Paragraphs>156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EDRN Milestones Since 2011</vt:lpstr>
      <vt:lpstr>Why Reimagine EDRN?</vt:lpstr>
      <vt:lpstr>The Evidence Gap</vt:lpstr>
      <vt:lpstr>Where Public Research Adds Distinctive Value</vt:lpstr>
      <vt:lpstr>Broader Biomarker Opportunities</vt:lpstr>
      <vt:lpstr>Emerging Frontiers in Early Detection</vt:lpstr>
      <vt:lpstr>EDRN’s Role in a Changing MCED Landscape</vt:lpstr>
      <vt:lpstr>PowerPoint Presentation</vt:lpstr>
    </vt:vector>
  </TitlesOfParts>
  <Company>National Cancer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15th EDRN Scientific Workshop — Reimagining Early Detection</dc:title>
  <dc:subject>Edited presentation with visual frameworks replacing dense text</dc:subject>
  <dc:creator>Sudhir Srivastava, Ph.D., MPH</dc:creator>
  <cp:lastModifiedBy>Fu, Sidney (NIH/NCI) [E]</cp:lastModifiedBy>
  <cp:revision>3</cp:revision>
  <dcterms:created xsi:type="dcterms:W3CDTF">2026-09-22T15:33:57Z</dcterms:created>
  <dcterms:modified xsi:type="dcterms:W3CDTF">2026-09-22T17:15:12Z</dcterms:modified>
</cp:coreProperties>
</file>