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 id="2147483816" r:id="rId2"/>
    <p:sldMasterId id="2147483853" r:id="rId3"/>
    <p:sldMasterId id="2147483880" r:id="rId4"/>
    <p:sldMasterId id="2147483905" r:id="rId5"/>
  </p:sldMasterIdLst>
  <p:notesMasterIdLst>
    <p:notesMasterId r:id="rId43"/>
  </p:notesMasterIdLst>
  <p:handoutMasterIdLst>
    <p:handoutMasterId r:id="rId44"/>
  </p:handoutMasterIdLst>
  <p:sldIdLst>
    <p:sldId id="2134958754" r:id="rId6"/>
    <p:sldId id="1978" r:id="rId7"/>
    <p:sldId id="2134958689" r:id="rId8"/>
    <p:sldId id="2134958690" r:id="rId9"/>
    <p:sldId id="2134958736" r:id="rId10"/>
    <p:sldId id="2134958735" r:id="rId11"/>
    <p:sldId id="371" r:id="rId12"/>
    <p:sldId id="2134958852" r:id="rId13"/>
    <p:sldId id="2134958741" r:id="rId14"/>
    <p:sldId id="2134958855" r:id="rId15"/>
    <p:sldId id="430" r:id="rId16"/>
    <p:sldId id="2134958856" r:id="rId17"/>
    <p:sldId id="2134958709" r:id="rId18"/>
    <p:sldId id="1950" r:id="rId19"/>
    <p:sldId id="2134958728" r:id="rId20"/>
    <p:sldId id="2134958758" r:id="rId21"/>
    <p:sldId id="2134958685" r:id="rId22"/>
    <p:sldId id="2134958737" r:id="rId23"/>
    <p:sldId id="2134958731" r:id="rId24"/>
    <p:sldId id="2134958751" r:id="rId25"/>
    <p:sldId id="2134958707" r:id="rId26"/>
    <p:sldId id="2134958753" r:id="rId27"/>
    <p:sldId id="2134959000" r:id="rId28"/>
    <p:sldId id="2134959001" r:id="rId29"/>
    <p:sldId id="2134958838" r:id="rId30"/>
    <p:sldId id="2134958740" r:id="rId31"/>
    <p:sldId id="2134959002" r:id="rId32"/>
    <p:sldId id="2134959003" r:id="rId33"/>
    <p:sldId id="2134958861" r:id="rId34"/>
    <p:sldId id="2134959004" r:id="rId35"/>
    <p:sldId id="2134958847" r:id="rId36"/>
    <p:sldId id="2134958815" r:id="rId37"/>
    <p:sldId id="2134958999" r:id="rId38"/>
    <p:sldId id="2134958851" r:id="rId39"/>
    <p:sldId id="2134958849" r:id="rId40"/>
    <p:sldId id="2134958850" r:id="rId41"/>
    <p:sldId id="2134958819" r:id="rId4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D5DF"/>
    <a:srgbClr val="B1ABBF"/>
    <a:srgbClr val="D8D5D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910" autoAdjust="0"/>
    <p:restoredTop sz="91649" autoAdjust="0"/>
  </p:normalViewPr>
  <p:slideViewPr>
    <p:cSldViewPr>
      <p:cViewPr varScale="1">
        <p:scale>
          <a:sx n="150" d="100"/>
          <a:sy n="150" d="100"/>
        </p:scale>
        <p:origin x="1584" y="192"/>
      </p:cViewPr>
      <p:guideLst>
        <p:guide orient="horz" pos="2160"/>
        <p:guide pos="3840"/>
      </p:guideLst>
    </p:cSldViewPr>
  </p:slideViewPr>
  <p:notesTextViewPr>
    <p:cViewPr>
      <p:scale>
        <a:sx n="3" d="2"/>
        <a:sy n="3" d="2"/>
      </p:scale>
      <p:origin x="0" y="0"/>
    </p:cViewPr>
  </p:notesTextViewPr>
  <p:sorterViewPr>
    <p:cViewPr>
      <p:scale>
        <a:sx n="1" d="1"/>
        <a:sy n="1" d="1"/>
      </p:scale>
      <p:origin x="0" y="-80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Users\deliavelculescu\Desktop\Cancer-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accent4"/>
                </a:solidFill>
                <a:latin typeface="+mn-lt"/>
                <a:ea typeface="+mn-ea"/>
                <a:cs typeface="+mn-cs"/>
              </a:defRPr>
            </a:pPr>
            <a:r>
              <a:rPr lang="en-US" sz="1800" b="0" dirty="0">
                <a:solidFill>
                  <a:schemeClr val="accent4"/>
                </a:solidFill>
                <a:latin typeface="Montserrat" pitchFamily="2" charset="77"/>
              </a:rPr>
              <a:t>World Cancer</a:t>
            </a:r>
            <a:r>
              <a:rPr lang="en-US" sz="1800" b="0" baseline="0" dirty="0">
                <a:solidFill>
                  <a:schemeClr val="accent4"/>
                </a:solidFill>
                <a:latin typeface="Montserrat" pitchFamily="2" charset="77"/>
              </a:rPr>
              <a:t> Projections</a:t>
            </a:r>
            <a:endParaRPr lang="en-US" sz="1800" b="0" dirty="0">
              <a:solidFill>
                <a:schemeClr val="accent4"/>
              </a:solidFill>
              <a:latin typeface="Montserrat" pitchFamily="2" charset="77"/>
            </a:endParaRPr>
          </a:p>
        </c:rich>
      </c:tx>
      <c:layout>
        <c:manualLayout>
          <c:xMode val="edge"/>
          <c:yMode val="edge"/>
          <c:x val="0.23422763788636256"/>
          <c:y val="1.3208099060742955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accent4"/>
              </a:solidFill>
              <a:latin typeface="+mn-lt"/>
              <a:ea typeface="+mn-ea"/>
              <a:cs typeface="+mn-cs"/>
            </a:defRPr>
          </a:pPr>
          <a:endParaRPr lang="en-US"/>
        </a:p>
      </c:txPr>
    </c:title>
    <c:autoTitleDeleted val="0"/>
    <c:plotArea>
      <c:layout>
        <c:manualLayout>
          <c:layoutTarget val="inner"/>
          <c:xMode val="edge"/>
          <c:yMode val="edge"/>
          <c:x val="0.15857145825109592"/>
          <c:y val="0.17749099634394239"/>
          <c:w val="0.814391076115486"/>
          <c:h val="0.6790983696057683"/>
        </c:manualLayout>
      </c:layout>
      <c:barChart>
        <c:barDir val="col"/>
        <c:grouping val="clustered"/>
        <c:varyColors val="0"/>
        <c:ser>
          <c:idx val="0"/>
          <c:order val="0"/>
          <c:tx>
            <c:strRef>
              <c:f>Sheet1!$A$3:$B$3</c:f>
              <c:strCache>
                <c:ptCount val="2"/>
                <c:pt idx="0">
                  <c:v>New cases</c:v>
                </c:pt>
              </c:strCache>
            </c:strRef>
          </c:tx>
          <c:spPr>
            <a:solidFill>
              <a:schemeClr val="accent1"/>
            </a:solidFill>
            <a:ln>
              <a:noFill/>
            </a:ln>
            <a:effectLst/>
          </c:spPr>
          <c:invertIfNegative val="0"/>
          <c:cat>
            <c:strRef>
              <c:f>Sheet1!$C$2:$G$2</c:f>
              <c:strCache>
                <c:ptCount val="5"/>
                <c:pt idx="0">
                  <c:v>2012 (act.)</c:v>
                </c:pt>
                <c:pt idx="1">
                  <c:v>2020</c:v>
                </c:pt>
                <c:pt idx="2">
                  <c:v>2025</c:v>
                </c:pt>
                <c:pt idx="3">
                  <c:v>2030</c:v>
                </c:pt>
                <c:pt idx="4">
                  <c:v>2035</c:v>
                </c:pt>
              </c:strCache>
            </c:strRef>
          </c:cat>
          <c:val>
            <c:numRef>
              <c:f>Sheet1!$C$3:$G$3</c:f>
              <c:numCache>
                <c:formatCode>#,##0</c:formatCode>
                <c:ptCount val="5"/>
                <c:pt idx="0">
                  <c:v>14067894</c:v>
                </c:pt>
                <c:pt idx="1">
                  <c:v>17113588</c:v>
                </c:pt>
                <c:pt idx="2">
                  <c:v>19279722</c:v>
                </c:pt>
                <c:pt idx="3">
                  <c:v>21645658</c:v>
                </c:pt>
                <c:pt idx="4">
                  <c:v>23980858</c:v>
                </c:pt>
              </c:numCache>
            </c:numRef>
          </c:val>
          <c:extLst>
            <c:ext xmlns:c16="http://schemas.microsoft.com/office/drawing/2014/chart" uri="{C3380CC4-5D6E-409C-BE32-E72D297353CC}">
              <c16:uniqueId val="{00000000-8C86-2446-A589-EB0F1E32BA3A}"/>
            </c:ext>
          </c:extLst>
        </c:ser>
        <c:ser>
          <c:idx val="1"/>
          <c:order val="1"/>
          <c:tx>
            <c:strRef>
              <c:f>Sheet1!$A$4:$B$4</c:f>
              <c:strCache>
                <c:ptCount val="2"/>
                <c:pt idx="0">
                  <c:v>Cancer deaths</c:v>
                </c:pt>
              </c:strCache>
            </c:strRef>
          </c:tx>
          <c:spPr>
            <a:solidFill>
              <a:srgbClr val="FF9300"/>
            </a:solidFill>
            <a:ln>
              <a:noFill/>
            </a:ln>
            <a:effectLst/>
          </c:spPr>
          <c:invertIfNegative val="0"/>
          <c:cat>
            <c:strRef>
              <c:f>Sheet1!$C$2:$G$2</c:f>
              <c:strCache>
                <c:ptCount val="5"/>
                <c:pt idx="0">
                  <c:v>2012 (act.)</c:v>
                </c:pt>
                <c:pt idx="1">
                  <c:v>2020</c:v>
                </c:pt>
                <c:pt idx="2">
                  <c:v>2025</c:v>
                </c:pt>
                <c:pt idx="3">
                  <c:v>2030</c:v>
                </c:pt>
                <c:pt idx="4">
                  <c:v>2035</c:v>
                </c:pt>
              </c:strCache>
            </c:strRef>
          </c:cat>
          <c:val>
            <c:numRef>
              <c:f>Sheet1!$C$4:$G$4</c:f>
              <c:numCache>
                <c:formatCode>#,##0</c:formatCode>
                <c:ptCount val="5"/>
                <c:pt idx="0">
                  <c:v>8201575</c:v>
                </c:pt>
                <c:pt idx="1">
                  <c:v>10046745</c:v>
                </c:pt>
                <c:pt idx="2">
                  <c:v>11443722</c:v>
                </c:pt>
                <c:pt idx="3">
                  <c:v>13040545</c:v>
                </c:pt>
                <c:pt idx="4">
                  <c:v>14634144</c:v>
                </c:pt>
              </c:numCache>
            </c:numRef>
          </c:val>
          <c:extLst>
            <c:ext xmlns:c16="http://schemas.microsoft.com/office/drawing/2014/chart" uri="{C3380CC4-5D6E-409C-BE32-E72D297353CC}">
              <c16:uniqueId val="{00000001-8C86-2446-A589-EB0F1E32BA3A}"/>
            </c:ext>
          </c:extLst>
        </c:ser>
        <c:dLbls>
          <c:showLegendKey val="0"/>
          <c:showVal val="0"/>
          <c:showCatName val="0"/>
          <c:showSerName val="0"/>
          <c:showPercent val="0"/>
          <c:showBubbleSize val="0"/>
        </c:dLbls>
        <c:gapWidth val="34"/>
        <c:overlap val="3"/>
        <c:axId val="111764992"/>
        <c:axId val="111766528"/>
      </c:barChart>
      <c:catAx>
        <c:axId val="111764992"/>
        <c:scaling>
          <c:orientation val="minMax"/>
        </c:scaling>
        <c:delete val="0"/>
        <c:axPos val="b"/>
        <c:numFmt formatCode="General" sourceLinked="1"/>
        <c:majorTickMark val="none"/>
        <c:minorTickMark val="none"/>
        <c:tickLblPos val="nextTo"/>
        <c:spPr>
          <a:noFill/>
          <a:ln w="9525" cap="flat" cmpd="sng" algn="ctr">
            <a:solidFill>
              <a:schemeClr val="accent4"/>
            </a:solidFill>
            <a:round/>
          </a:ln>
          <a:effectLst/>
        </c:spPr>
        <c:txPr>
          <a:bodyPr rot="-60000000" spcFirstLastPara="1" vertOverflow="ellipsis" vert="horz" wrap="square" anchor="ctr" anchorCtr="1"/>
          <a:lstStyle/>
          <a:p>
            <a:pPr>
              <a:defRPr sz="1000" b="0" i="0" u="none" strike="noStrike" kern="1200" baseline="0">
                <a:solidFill>
                  <a:schemeClr val="accent4"/>
                </a:solidFill>
                <a:latin typeface="Montserrat" pitchFamily="2" charset="77"/>
                <a:ea typeface="+mn-ea"/>
                <a:cs typeface="+mn-cs"/>
              </a:defRPr>
            </a:pPr>
            <a:endParaRPr lang="en-US"/>
          </a:p>
        </c:txPr>
        <c:crossAx val="111766528"/>
        <c:crosses val="autoZero"/>
        <c:auto val="1"/>
        <c:lblAlgn val="ctr"/>
        <c:lblOffset val="100"/>
        <c:noMultiLvlLbl val="0"/>
      </c:catAx>
      <c:valAx>
        <c:axId val="111766528"/>
        <c:scaling>
          <c:orientation val="minMax"/>
        </c:scaling>
        <c:delete val="0"/>
        <c:axPos val="l"/>
        <c:numFmt formatCode="#,##0" sourceLinked="1"/>
        <c:majorTickMark val="none"/>
        <c:minorTickMark val="none"/>
        <c:tickLblPos val="nextTo"/>
        <c:spPr>
          <a:noFill/>
          <a:ln>
            <a:solidFill>
              <a:schemeClr val="accent4"/>
            </a:solidFill>
          </a:ln>
          <a:effectLst/>
        </c:spPr>
        <c:txPr>
          <a:bodyPr rot="-60000000" spcFirstLastPara="1" vertOverflow="ellipsis" vert="horz" wrap="square" anchor="ctr" anchorCtr="1"/>
          <a:lstStyle/>
          <a:p>
            <a:pPr>
              <a:defRPr sz="1000" b="0" i="0" u="none" strike="noStrike" kern="1200" baseline="0">
                <a:solidFill>
                  <a:schemeClr val="accent4"/>
                </a:solidFill>
                <a:latin typeface="Montserrat" pitchFamily="2" charset="77"/>
                <a:ea typeface="+mn-ea"/>
                <a:cs typeface="+mn-cs"/>
              </a:defRPr>
            </a:pPr>
            <a:endParaRPr lang="en-US"/>
          </a:p>
        </c:txPr>
        <c:crossAx val="111764992"/>
        <c:crosses val="autoZero"/>
        <c:crossBetween val="between"/>
      </c:valAx>
      <c:spPr>
        <a:noFill/>
        <a:ln>
          <a:noFill/>
        </a:ln>
        <a:effectLst/>
      </c:spPr>
    </c:plotArea>
    <c:legend>
      <c:legendPos val="b"/>
      <c:layout>
        <c:manualLayout>
          <c:xMode val="edge"/>
          <c:yMode val="edge"/>
          <c:x val="0.17579872436789729"/>
          <c:y val="0.17643731339192634"/>
          <c:w val="0.28852181761344614"/>
          <c:h val="0.1249613572101790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accent4"/>
              </a:solidFill>
              <a:latin typeface="Montserrat" pitchFamily="2" charset="77"/>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0.02083</cdr:x>
      <cdr:y>0.66667</cdr:y>
    </cdr:from>
    <cdr:to>
      <cdr:x>0.29792</cdr:x>
      <cdr:y>1</cdr:y>
    </cdr:to>
    <cdr:sp macro="" textlink="">
      <cdr:nvSpPr>
        <cdr:cNvPr id="2" name="TextBox 1">
          <a:extLst xmlns:a="http://schemas.openxmlformats.org/drawingml/2006/main">
            <a:ext uri="{FF2B5EF4-FFF2-40B4-BE49-F238E27FC236}">
              <a16:creationId xmlns:a16="http://schemas.microsoft.com/office/drawing/2014/main" id="{20E9F08E-4FDC-4318-9666-5641A0117D66}"/>
            </a:ext>
          </a:extLst>
        </cdr:cNvPr>
        <cdr:cNvSpPr txBox="1"/>
      </cdr:nvSpPr>
      <cdr:spPr>
        <a:xfrm xmlns:a="http://schemas.openxmlformats.org/drawingml/2006/main">
          <a:off x="95249" y="1828800"/>
          <a:ext cx="1266825"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1440" tIns="45720" rIns="91440" bIns="45720" rtlCol="0"/>
          <a:lstStyle>
            <a:lvl1pPr algn="r">
              <a:defRPr sz="1200"/>
            </a:lvl1pPr>
          </a:lstStyle>
          <a:p>
            <a:fld id="{D6FFFF73-0517-47BC-870B-F5956DE7197E}" type="datetimeFigureOut">
              <a:rPr lang="en-US" smtClean="0"/>
              <a:t>9/22/26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1440" tIns="45720" rIns="91440" bIns="45720" rtlCol="0" anchor="b"/>
          <a:lstStyle>
            <a:lvl1pPr algn="r">
              <a:defRPr sz="1200"/>
            </a:lvl1pPr>
          </a:lstStyle>
          <a:p>
            <a:fld id="{FBFFDD8B-8D50-4CC5-9A32-4DA5A40AA7CA}" type="slidenum">
              <a:rPr lang="en-US" smtClean="0"/>
              <a:t>‹#›</a:t>
            </a:fld>
            <a:endParaRPr lang="en-US"/>
          </a:p>
        </p:txBody>
      </p:sp>
    </p:spTree>
    <p:extLst>
      <p:ext uri="{BB962C8B-B14F-4D97-AF65-F5344CB8AC3E}">
        <p14:creationId xmlns:p14="http://schemas.microsoft.com/office/powerpoint/2010/main" val="3498719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8FFD5580-3F5B-41AF-8AFE-23C31BEF909C}" type="datetimeFigureOut">
              <a:rPr lang="en-US" smtClean="0"/>
              <a:t>9/22/26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B89DB535-2D40-42A6-B399-4EB10AE68E92}" type="slidenum">
              <a:rPr lang="en-US" smtClean="0"/>
              <a:t>‹#›</a:t>
            </a:fld>
            <a:endParaRPr lang="en-US"/>
          </a:p>
        </p:txBody>
      </p:sp>
    </p:spTree>
    <p:extLst>
      <p:ext uri="{BB962C8B-B14F-4D97-AF65-F5344CB8AC3E}">
        <p14:creationId xmlns:p14="http://schemas.microsoft.com/office/powerpoint/2010/main" val="4013558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custDataLst>
              <p:tags r:id="rId1"/>
            </p:custDataLst>
          </p:nvPr>
        </p:nvSpPr>
        <p:spPr/>
        <p:txBody>
          <a:bodyPr>
            <a:normAutofit/>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A6FFD-A31B-4B57-97CC-9515D8DBCA6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9608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5882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work in this area began in the early 2000’s with the first elucidation of the coding genes of a cancer genome in a variety of human cancers, and with that the discovery of the great complexity of this disease and the need for personalized intervention, new gene alterations that led to new avenues for therapeutic intervention, and ultimately new ways to think about diagnosis or screening of these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31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 name="Google Shape;4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As background, I wanted to highlight that despite our best efforts to treat cancer, cancer rates continue to rise world-wide.  By 2035, the estimates are that there will be 25 million new cases world-wide and nearly 15 million will succumb to this disease.  Many lines of evidence now indicate that the largest potential strides against cancer are in early detection.  For screening to work we must find early-stage disease as this has the greatest impact on mortality, and screening has to be a public health effort that is widely accessible at a population scale.  </a:t>
            </a:r>
          </a:p>
        </p:txBody>
      </p:sp>
      <p:sp>
        <p:nvSpPr>
          <p:cNvPr id="49" name="Google Shape;4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Now many of us have been working in liquid biopsies, hoping these would offer a way to achieve these goals.  And of course this work rests on observations of French researchers more than 50 years ago who discovered cell-free DNA in the circulation.  Subsequently, researchers in the US found that such cell-free DNA could arise from cancer cells and could be analyzed through a simple blood draw.  The challenge here though has been to identify the small number of cancer derived molecules from the vast sea of normal cell free DNA.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C3FDA9-D7F9-4E9D-9BD9-20EDC0265D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84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goal in mind, we have developed a next-generation blood-based screening approach called DEFLI which stands for DNA evaluation of fragments for early interception.  This method uses artificial intelligence and whole genome analyses of fragments of DNA in the blood to generate what we call a “fragmentome” profile of cell free DNA.  The profiles of individuals with cancer are different from those without cancer due to the packaging and genomic changes of the genomes of cancer cells compared to blood cells as they are released in the circulation.  We use AI / machine learning to distinguish these profiles and to identify their tissue of origin.  Importantly, the DELFI lab portion is simple and inexpensive, and designed to be accessible to all, regardless of socioeconomic or geographic backgrounds.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9317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led to the definition a new </a:t>
            </a:r>
            <a:r>
              <a:rPr lang="en-US" dirty="0" err="1"/>
              <a:t>ome</a:t>
            </a:r>
            <a:r>
              <a:rPr lang="en-US" dirty="0"/>
              <a:t> – the cfDNA fragmentome which is the genome-wide compendium of cfDNA fragments in the circulation, which we can use to provide an integrated view of the chromatin, genome, and transcriptome of normal and neoplastic cells of an individual</a:t>
            </a:r>
          </a:p>
        </p:txBody>
      </p:sp>
      <p:sp>
        <p:nvSpPr>
          <p:cNvPr id="4" name="Slide Number Placeholder 3"/>
          <p:cNvSpPr>
            <a:spLocks noGrp="1"/>
          </p:cNvSpPr>
          <p:nvPr>
            <p:ph type="sldNum" sz="quarter" idx="5"/>
          </p:nvPr>
        </p:nvSpPr>
        <p:spPr/>
        <p:txBody>
          <a:bodyPr/>
          <a:lstStyle/>
          <a:p>
            <a:fld id="{B89DB535-2D40-42A6-B399-4EB10AE68E92}" type="slidenum">
              <a:rPr lang="en-US" smtClean="0"/>
              <a:t>13</a:t>
            </a:fld>
            <a:endParaRPr lang="en-US"/>
          </a:p>
        </p:txBody>
      </p:sp>
    </p:spTree>
    <p:extLst>
      <p:ext uri="{BB962C8B-B14F-4D97-AF65-F5344CB8AC3E}">
        <p14:creationId xmlns:p14="http://schemas.microsoft.com/office/powerpoint/2010/main" val="2830017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does a fragmentome profile look like? We can see that individuals without cancer have highly consistent fragmentome profiles across the genome, even when they have benign lesions, but these profiles are highly disordered both within and among individuals who have cancer (in this case, of the lung) </a:t>
            </a:r>
          </a:p>
        </p:txBody>
      </p:sp>
      <p:sp>
        <p:nvSpPr>
          <p:cNvPr id="4" name="Slide Number Placeholder 3"/>
          <p:cNvSpPr>
            <a:spLocks noGrp="1"/>
          </p:cNvSpPr>
          <p:nvPr>
            <p:ph type="sldNum" sz="quarter" idx="5"/>
          </p:nvPr>
        </p:nvSpPr>
        <p:spPr/>
        <p:txBody>
          <a:bodyPr/>
          <a:lstStyle/>
          <a:p>
            <a:fld id="{B89DB535-2D40-42A6-B399-4EB10AE68E92}" type="slidenum">
              <a:rPr lang="en-US" smtClean="0"/>
              <a:t>14</a:t>
            </a:fld>
            <a:endParaRPr lang="en-US"/>
          </a:p>
        </p:txBody>
      </p:sp>
    </p:spTree>
    <p:extLst>
      <p:ext uri="{BB962C8B-B14F-4D97-AF65-F5344CB8AC3E}">
        <p14:creationId xmlns:p14="http://schemas.microsoft.com/office/powerpoint/2010/main" val="3879156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process of obtaining fragmentation information through the low coverage genome-wide cfDNA, we capture essentially all of the features in the cfDNA universe, not only cfDNA fragmentation but chr gains and losses, amplifications, deletions, rearrangements, mutational signatures, sequence motifs, transcription factor binding sites, mitochondrial DNA, and even the repeat landscape ..…. And all these can be incorporated into our analyses without the need for additional </a:t>
            </a:r>
            <a:r>
              <a:rPr lang="en-US" dirty="0" err="1"/>
              <a:t>labwork</a:t>
            </a:r>
            <a:endParaRPr lang="en-US" dirty="0"/>
          </a:p>
        </p:txBody>
      </p:sp>
      <p:sp>
        <p:nvSpPr>
          <p:cNvPr id="4" name="Slide Number Placeholder 3"/>
          <p:cNvSpPr>
            <a:spLocks noGrp="1"/>
          </p:cNvSpPr>
          <p:nvPr>
            <p:ph type="sldNum" sz="quarter" idx="5"/>
          </p:nvPr>
        </p:nvSpPr>
        <p:spPr/>
        <p:txBody>
          <a:bodyPr/>
          <a:lstStyle/>
          <a:p>
            <a:fld id="{B89DB535-2D40-42A6-B399-4EB10AE68E92}" type="slidenum">
              <a:rPr lang="en-US" smtClean="0"/>
              <a:t>15</a:t>
            </a:fld>
            <a:endParaRPr lang="en-US"/>
          </a:p>
        </p:txBody>
      </p:sp>
    </p:spTree>
    <p:extLst>
      <p:ext uri="{BB962C8B-B14F-4D97-AF65-F5344CB8AC3E}">
        <p14:creationId xmlns:p14="http://schemas.microsoft.com/office/powerpoint/2010/main" val="3610171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more we learn about molecular changes in cancer, at the genomic, chromatin, </a:t>
            </a:r>
            <a:r>
              <a:rPr lang="en-US" dirty="0" err="1"/>
              <a:t>nucleosomal</a:t>
            </a:r>
            <a:r>
              <a:rPr lang="en-US" dirty="0"/>
              <a:t>, gene expression, repeat and methylation landscapes, and how these are different from healthy cells, we begin to realize that all of these have an impact on the fragments of DNA in the circulation.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6010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Ultimately these fragmentome features are incorporated into artificial intelligence approaches that can be used to identify the best algorithm for cancer detection </a:t>
            </a:r>
          </a:p>
        </p:txBody>
      </p:sp>
      <p:sp>
        <p:nvSpPr>
          <p:cNvPr id="4" name="Slide Number Placeholder 3"/>
          <p:cNvSpPr>
            <a:spLocks noGrp="1"/>
          </p:cNvSpPr>
          <p:nvPr>
            <p:ph type="sldNum" sz="quarter" idx="5"/>
          </p:nvPr>
        </p:nvSpPr>
        <p:spPr/>
        <p:txBody>
          <a:bodyPr/>
          <a:lstStyle/>
          <a:p>
            <a:fld id="{B89DB535-2D40-42A6-B399-4EB10AE68E92}" type="slidenum">
              <a:rPr lang="en-US" smtClean="0"/>
              <a:t>17</a:t>
            </a:fld>
            <a:endParaRPr lang="en-US"/>
          </a:p>
        </p:txBody>
      </p:sp>
    </p:spTree>
    <p:extLst>
      <p:ext uri="{BB962C8B-B14F-4D97-AF65-F5344CB8AC3E}">
        <p14:creationId xmlns:p14="http://schemas.microsoft.com/office/powerpoint/2010/main" val="1761677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the list of genome-wide features continues to grow, starting with our early work in detection of chromosomal gains and losses, rearrangements, both global and local genome-wide fragmentation profiles captured through DELFI, GEMINI which we just discussed, and most recently, changes in representation of the complex repeat elements that make up nearly half of the genome, but which to date have only been poorly evaluated due to technical limitations.  We look forward to the incorporation of these genomic characteristics in combined algorithms to apply these approaches in a variety of disease detection settings.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7002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lung cancer is largest cancer killer world-wide, we initially applied this DELFI approach for early detection of lung cancer in a lung cancer diagnostic study of over 300 individuals in collaboration with colleagues at the University of Copenhagen.  We observed high performance of the DELFI method as can be seen in these sensitivity/specificity graphs across all stages and subtypes of lung cancer in this initial study which was published in 2021.  </a:t>
            </a:r>
          </a:p>
        </p:txBody>
      </p:sp>
      <p:sp>
        <p:nvSpPr>
          <p:cNvPr id="4" name="Slide Number Placeholder 3"/>
          <p:cNvSpPr>
            <a:spLocks noGrp="1"/>
          </p:cNvSpPr>
          <p:nvPr>
            <p:ph type="sldNum" sz="quarter" idx="5"/>
          </p:nvPr>
        </p:nvSpPr>
        <p:spPr/>
        <p:txBody>
          <a:bodyPr/>
          <a:lstStyle/>
          <a:p>
            <a:fld id="{B89DB535-2D40-42A6-B399-4EB10AE68E92}" type="slidenum">
              <a:rPr lang="en-US" smtClean="0"/>
              <a:t>19</a:t>
            </a:fld>
            <a:endParaRPr lang="en-US"/>
          </a:p>
        </p:txBody>
      </p:sp>
    </p:spTree>
    <p:extLst>
      <p:ext uri="{BB962C8B-B14F-4D97-AF65-F5344CB8AC3E}">
        <p14:creationId xmlns:p14="http://schemas.microsoft.com/office/powerpoint/2010/main" val="547722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lung cancer is largest cancer killer world-wide, we initially applied this DELFI approach for early detection of lung cancer in a lung cancer diagnostic study of over 300 individuals in collaboration with colleagues at the University of Copenhagen.  We observed high performance of the DELFI method as can be seen in these sensitivity/specificity graphs across all stages and subtypes of lung cancer in this initial study which was published in 2021.  </a:t>
            </a:r>
          </a:p>
          <a:p>
            <a:endParaRPr lang="en-US" dirty="0"/>
          </a:p>
          <a:p>
            <a:r>
              <a:rPr lang="en-US" dirty="0"/>
              <a:t>I am pleased to say that this work has now been validated in a prospective multi-center case-control study of nearly 1000 individuals in a screening population either with or without cancer, and we can see the same dramatic profiles in individuals with cancer and consistent profiles in those without cancer that you saw earlier.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0733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validation has now led to the launch of the first validated liquid biopsy test for lung cancer screening, </a:t>
            </a:r>
            <a:r>
              <a:rPr lang="en-US" dirty="0" err="1"/>
              <a:t>FirstLook</a:t>
            </a:r>
            <a:r>
              <a:rPr lang="en-US" dirty="0"/>
              <a:t> Lung, where individuals with a smoking history and above age 50 (15 M such individuals in the US) would be eligible to receive this test.  Positive tests would proceed in the usual screening and diagnostic pathway for lung cancer screening today, while negative results would lead to an annual follow-up screening.  </a:t>
            </a:r>
          </a:p>
          <a:p>
            <a:endParaRPr lang="en-US" dirty="0"/>
          </a:p>
          <a:p>
            <a:r>
              <a:rPr lang="en-US" dirty="0"/>
              <a:t>The key in such a screening population is high negative predictive value (or NPV), which is the measure of individuals who are called negative that truly do not have disease and can be safely removed from the usual screening pathway and evaluated again next year. The clinically validated NPV of this test is 99.8%. This is an exciting step for lung cancer screening and we are looking forward to this being used in the clinic.  Population health estimates with a modest uptake of this test in the clinic suggest the potential to save thousands of lung cancer deaths in the US over a five-year period.  </a:t>
            </a:r>
          </a:p>
          <a:p>
            <a:endParaRPr lang="en-US" dirty="0"/>
          </a:p>
          <a:p>
            <a:r>
              <a:rPr lang="en-US" dirty="0"/>
              <a:t>Extra information:</a:t>
            </a:r>
          </a:p>
          <a:p>
            <a:r>
              <a:rPr lang="en-US" dirty="0"/>
              <a:t>When the test is positive, the number needed to screen by LDCT to detect one lung cancer is 76, considerably higher than in the general population where this is 143, and much higher than when the test negative, where the NNS is 414. </a:t>
            </a:r>
          </a:p>
          <a:p>
            <a:r>
              <a:rPr lang="en-US" dirty="0"/>
              <a:t>PPV = 1.3%</a:t>
            </a:r>
          </a:p>
          <a:p>
            <a:r>
              <a:rPr lang="en-US" dirty="0"/>
              <a:t>NNS = 76 for positive, 414 for negative </a:t>
            </a:r>
          </a:p>
        </p:txBody>
      </p:sp>
      <p:sp>
        <p:nvSpPr>
          <p:cNvPr id="4" name="Slide Number Placeholder 3"/>
          <p:cNvSpPr>
            <a:spLocks noGrp="1"/>
          </p:cNvSpPr>
          <p:nvPr>
            <p:ph type="sldNum" sz="quarter" idx="5"/>
          </p:nvPr>
        </p:nvSpPr>
        <p:spPr/>
        <p:txBody>
          <a:bodyPr/>
          <a:lstStyle/>
          <a:p>
            <a:fld id="{B89DB535-2D40-42A6-B399-4EB10AE68E92}" type="slidenum">
              <a:rPr lang="en-US" smtClean="0"/>
              <a:t>21</a:t>
            </a:fld>
            <a:endParaRPr lang="en-US"/>
          </a:p>
        </p:txBody>
      </p:sp>
    </p:spTree>
    <p:extLst>
      <p:ext uri="{BB962C8B-B14F-4D97-AF65-F5344CB8AC3E}">
        <p14:creationId xmlns:p14="http://schemas.microsoft.com/office/powerpoint/2010/main" val="389761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dirty="0"/>
              <a:t>Please note here that we also saw 40.2% LDCT clinical follow-up post-positive blood-testing - consistent with early Cologuard experience for colonoscopy follow-up in CRC</a:t>
            </a:r>
          </a:p>
          <a:p>
            <a:pPr marL="0" lvl="0" indent="0" algn="l" rtl="0">
              <a:lnSpc>
                <a:spcPct val="100000"/>
              </a:lnSpc>
              <a:spcBef>
                <a:spcPts val="0"/>
              </a:spcBef>
              <a:spcAft>
                <a:spcPts val="0"/>
              </a:spcAft>
              <a:buSzPts val="1100"/>
              <a:buNone/>
            </a:pPr>
            <a:r>
              <a:rPr lang="en-US" dirty="0"/>
              <a:t>An additional 5% LDCT clinical follow-up post-negative blood testing.</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(we don’t have time to include a slide on the data here but will be important for the room to hear)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3894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4A16B-3F3A-FADB-3630-404FA7931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5EBFA-1E9F-8B77-7320-BF8F7F3335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7A0A54-D0F9-B625-2EF4-93068BFD5E4C}"/>
              </a:ext>
            </a:extLst>
          </p:cNvPr>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dirty="0"/>
              <a:t>LDCT only is modeled to prevent an average 5980 deaths</a:t>
            </a:r>
          </a:p>
          <a:p>
            <a:pPr marL="0" lvl="0" indent="0" algn="l" rtl="0">
              <a:lnSpc>
                <a:spcPct val="100000"/>
              </a:lnSpc>
              <a:spcBef>
                <a:spcPts val="0"/>
              </a:spcBef>
              <a:spcAft>
                <a:spcPts val="0"/>
              </a:spcAft>
              <a:buSzPts val="1100"/>
              <a:buNone/>
            </a:pPr>
            <a:r>
              <a:rPr lang="en-US" dirty="0"/>
              <a:t>By making the blood test available, a further 3178 deaths could be prevented.</a:t>
            </a:r>
          </a:p>
          <a:p>
            <a:endParaRPr lang="en-US" dirty="0"/>
          </a:p>
        </p:txBody>
      </p:sp>
      <p:sp>
        <p:nvSpPr>
          <p:cNvPr id="4" name="Slide Number Placeholder 3">
            <a:extLst>
              <a:ext uri="{FF2B5EF4-FFF2-40B4-BE49-F238E27FC236}">
                <a16:creationId xmlns:a16="http://schemas.microsoft.com/office/drawing/2014/main" id="{CCBA78A2-1007-C4E1-82BA-5F5D38E535D3}"/>
              </a:ext>
            </a:extLst>
          </p:cNvPr>
          <p:cNvSpPr>
            <a:spLocks noGrp="1"/>
          </p:cNvSpPr>
          <p:nvPr>
            <p:ph type="sldNum" sz="quarter" idx="5"/>
          </p:nvPr>
        </p:nvSpPr>
        <p:spPr/>
        <p:txBody>
          <a:bodyPr/>
          <a:lstStyle/>
          <a:p>
            <a:fld id="{B89DB535-2D40-42A6-B399-4EB10AE68E92}" type="slidenum">
              <a:rPr lang="en-US" smtClean="0"/>
              <a:t>24</a:t>
            </a:fld>
            <a:endParaRPr lang="en-US"/>
          </a:p>
        </p:txBody>
      </p:sp>
    </p:spTree>
    <p:extLst>
      <p:ext uri="{BB962C8B-B14F-4D97-AF65-F5344CB8AC3E}">
        <p14:creationId xmlns:p14="http://schemas.microsoft.com/office/powerpoint/2010/main" val="921117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approach can be used in other cancer detection settings.  One that we have recently explored is the early detection of liver cancer, where there is a high risk population of 400M individuals world-wide.  In this study of over 700 individuals from the US, EU and Asia led by Zack </a:t>
            </a:r>
            <a:r>
              <a:rPr lang="en-US" dirty="0" err="1"/>
              <a:t>Foda</a:t>
            </a:r>
            <a:r>
              <a:rPr lang="en-US" dirty="0"/>
              <a:t>, Akshaya Annapragada and Amy Kim, we see again that those without cancer have consistent profiles, and those with cancer have disorganized fragmentomes genome-wide.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1974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DELFI approach highly sensitive for detection of liver cancer.  You can see the high performance here across different Barcelona Clinic Liver Cancer stages, including stages 0 and A where early detection and intervention is most successful.  High performance can be observed in the screening as well as surveillance settings in a cross validated analysis.  The locked model was evaluated in a population from Hong Kong ad we observed high performance in a surveillance model in these individuals.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1820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Combining clinical risk with the DELFI+AFP classifier improved sensitivities to 95% and 83% in the two studies (89% combined), including 79% in early stage, with a slight decrease in specificity </a:t>
            </a:r>
            <a:r>
              <a:rPr lang="en-US" sz="1200" kern="1200" dirty="0">
                <a:solidFill>
                  <a:schemeClr val="tx1"/>
                </a:solidFill>
                <a:effectLst/>
                <a:latin typeface="+mn-lt"/>
                <a:ea typeface="+mn-ea"/>
                <a:cs typeface="+mn-cs"/>
              </a:rPr>
              <a:t>(Fig</a:t>
            </a:r>
            <a:r>
              <a:rPr lang="en-US" sz="1200" u="sng" kern="1200" dirty="0">
                <a:solidFill>
                  <a:schemeClr val="tx1"/>
                </a:solidFill>
                <a:effectLst/>
                <a:latin typeface="+mn-lt"/>
                <a:ea typeface="+mn-ea"/>
                <a:cs typeface="+mn-cs"/>
              </a:rPr>
              <a:t>ure</a:t>
            </a:r>
            <a:r>
              <a:rPr lang="en-US" sz="1200" strike="sngStrike"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4, Table </a:t>
            </a:r>
            <a:r>
              <a:rPr lang="en-US" sz="1200" strike="sngStrike" kern="1200" dirty="0">
                <a:solidFill>
                  <a:schemeClr val="tx1"/>
                </a:solidFill>
                <a:effectLst/>
                <a:latin typeface="+mn-lt"/>
                <a:ea typeface="+mn-ea"/>
                <a:cs typeface="+mn-cs"/>
              </a:rPr>
              <a:t>2</a:t>
            </a:r>
            <a:r>
              <a:rPr lang="en-US" sz="1200" u="sng" kern="1200" dirty="0">
                <a:solidFill>
                  <a:schemeClr val="tx1"/>
                </a:solidFill>
                <a:effectLst/>
                <a:latin typeface="+mn-lt"/>
                <a:ea typeface="+mn-ea"/>
                <a:cs typeface="+mn-cs"/>
              </a:rPr>
              <a:t>S5</a:t>
            </a:r>
            <a:r>
              <a:rPr lang="en-US" sz="120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9301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a:extLst>
            <a:ext uri="{FF2B5EF4-FFF2-40B4-BE49-F238E27FC236}">
              <a16:creationId xmlns:a16="http://schemas.microsoft.com/office/drawing/2014/main" id="{35FDB787-AE0F-470B-A142-1A7AE04253AC}"/>
            </a:ext>
          </a:extLst>
        </p:cNvPr>
        <p:cNvGrpSpPr/>
        <p:nvPr/>
      </p:nvGrpSpPr>
      <p:grpSpPr>
        <a:xfrm>
          <a:off x="0" y="0"/>
          <a:ext cx="0" cy="0"/>
          <a:chOff x="0" y="0"/>
          <a:chExt cx="0" cy="0"/>
        </a:xfrm>
      </p:grpSpPr>
      <p:sp>
        <p:nvSpPr>
          <p:cNvPr id="549" name="Google Shape;549;p21:notes">
            <a:extLst>
              <a:ext uri="{FF2B5EF4-FFF2-40B4-BE49-F238E27FC236}">
                <a16:creationId xmlns:a16="http://schemas.microsoft.com/office/drawing/2014/main" id="{042B4B22-3DDB-49A4-DC57-FEE8ACAA6F5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We have been able to use this approach not only for single cancer early detection, but for multi-cancer as well.  In the original study published in 2019 we showed high sensitivity across 7 different cancer types and high specificity, and could identify the tumors’ tissue of origin.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This leads to the exciting possibility of using the DELFI approach initially in high risk populations but ultimately in a </a:t>
            </a:r>
            <a:r>
              <a:rPr lang="en-US" dirty="0" err="1"/>
              <a:t>muli</a:t>
            </a:r>
            <a:r>
              <a:rPr lang="en-US" dirty="0"/>
              <a:t>-cancer early detection setting for individuals at general risk of cancer.  </a:t>
            </a:r>
          </a:p>
        </p:txBody>
      </p:sp>
      <p:sp>
        <p:nvSpPr>
          <p:cNvPr id="550" name="Google Shape;550;p21:notes">
            <a:extLst>
              <a:ext uri="{FF2B5EF4-FFF2-40B4-BE49-F238E27FC236}">
                <a16:creationId xmlns:a16="http://schemas.microsoft.com/office/drawing/2014/main" id="{64F1C820-87A2-6563-521E-BFB795666C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68500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that we have described today allows us to see that…</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kumimoji="0" lang="en-US" sz="1200" b="0" i="0" u="none" strike="noStrike" kern="0" cap="none" spc="0" normalizeH="0" baseline="0" noProof="0" dirty="0">
                <a:ln>
                  <a:noFill/>
                </a:ln>
                <a:solidFill>
                  <a:srgbClr val="000000"/>
                </a:solidFill>
                <a:effectLst/>
                <a:uLnTx/>
                <a:uFillTx/>
                <a:latin typeface="Montserrat" pitchFamily="2" charset="77"/>
                <a:sym typeface="Montserrat"/>
              </a:rPr>
              <a:t> and I look forward to the steps ahead that will make this a reality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9704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acknowledge again the individuals who made this work possible in addition to Jamie Medina and Akshaya Annapragada, including members of our group, colleagues at Johns Hopkins, other institutions, </a:t>
            </a:r>
            <a:r>
              <a:rPr lang="en-US" dirty="0" err="1"/>
              <a:t>Delfi</a:t>
            </a:r>
            <a:r>
              <a:rPr lang="en-US" dirty="0"/>
              <a:t> Diagnostics, our funders, including the Adelson Medical research foundation and the Gray Foundation, and…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0611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our L101 study investigators and patients who generously participated in these efforts.</a:t>
            </a:r>
          </a:p>
          <a:p>
            <a:endParaRPr lang="en-US" dirty="0"/>
          </a:p>
          <a:p>
            <a:r>
              <a:rPr lang="en-US" dirty="0"/>
              <a:t>Thank you and glad to take any questions.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1372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DB535-2D40-42A6-B399-4EB10AE68E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18206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18161"/>
            <a:ext cx="12192000" cy="5714999"/>
          </a:xfrm>
          <a:prstGeom prst="rect">
            <a:avLst/>
          </a:prstGeom>
        </p:spPr>
      </p:pic>
      <p:sp>
        <p:nvSpPr>
          <p:cNvPr id="7" name="Rectangle 6"/>
          <p:cNvSpPr/>
          <p:nvPr userDrawn="1"/>
        </p:nvSpPr>
        <p:spPr>
          <a:xfrm>
            <a:off x="-15240" y="6309360"/>
            <a:ext cx="12207240" cy="542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userDrawn="1"/>
        </p:nvSpPr>
        <p:spPr>
          <a:xfrm>
            <a:off x="0" y="0"/>
            <a:ext cx="12192000" cy="2103120"/>
          </a:xfrm>
          <a:prstGeom prst="rect">
            <a:avLst/>
          </a:prstGeom>
          <a:solidFill>
            <a:schemeClr val="bg1"/>
          </a:solidFill>
        </p:spPr>
        <p:txBody>
          <a:bodyPr wrap="square" rtlCol="0">
            <a:spAutoFit/>
          </a:bodyPr>
          <a:lstStyle/>
          <a:p>
            <a:endParaRPr lang="en-US" dirty="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9617" y="6397195"/>
            <a:ext cx="2293467" cy="435837"/>
          </a:xfrm>
          <a:prstGeom prst="rect">
            <a:avLst/>
          </a:prstGeom>
        </p:spPr>
      </p:pic>
      <p:sp>
        <p:nvSpPr>
          <p:cNvPr id="8" name="Footer Placeholder 1"/>
          <p:cNvSpPr txBox="1">
            <a:spLocks/>
          </p:cNvSpPr>
          <p:nvPr userDrawn="1"/>
        </p:nvSpPr>
        <p:spPr>
          <a:xfrm>
            <a:off x="7564843" y="6456753"/>
            <a:ext cx="4496077" cy="36512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defRPr/>
            </a:pPr>
            <a:r>
              <a:rPr lang="en-US" sz="1200" baseline="0" dirty="0">
                <a:solidFill>
                  <a:schemeClr val="tx1"/>
                </a:solidFill>
                <a:latin typeface="Arial" panose="020B0604020202020204" pitchFamily="34" charset="0"/>
                <a:ea typeface="Geneva" charset="-128"/>
                <a:cs typeface="Arial" panose="020B0604020202020204" pitchFamily="34" charset="0"/>
              </a:rPr>
              <a:t>Spring 2022 Group Meeting </a:t>
            </a:r>
            <a:r>
              <a:rPr lang="en-US" sz="1200" dirty="0">
                <a:solidFill>
                  <a:schemeClr val="tx1"/>
                </a:solidFill>
                <a:latin typeface="Arial" panose="020B0604020202020204" pitchFamily="34" charset="0"/>
                <a:ea typeface="Geneva" charset="-128"/>
                <a:cs typeface="Arial" panose="020B0604020202020204" pitchFamily="34" charset="0"/>
              </a:rPr>
              <a:t>• May 4 – 6</a:t>
            </a:r>
          </a:p>
        </p:txBody>
      </p:sp>
      <p:sp>
        <p:nvSpPr>
          <p:cNvPr id="9" name="Rectangle 8"/>
          <p:cNvSpPr/>
          <p:nvPr userDrawn="1"/>
        </p:nvSpPr>
        <p:spPr>
          <a:xfrm>
            <a:off x="2694164" y="6360216"/>
            <a:ext cx="6334539" cy="461665"/>
          </a:xfrm>
          <a:prstGeom prst="rect">
            <a:avLst/>
          </a:prstGeom>
        </p:spPr>
        <p:txBody>
          <a:bodyPr wrap="square">
            <a:spAutoFit/>
          </a:bodyPr>
          <a:lstStyle/>
          <a:p>
            <a:pPr algn="l" defTabSz="457200" fontAlgn="base">
              <a:spcBef>
                <a:spcPct val="0"/>
              </a:spcBef>
              <a:spcAft>
                <a:spcPct val="0"/>
              </a:spcAft>
              <a:defRPr/>
            </a:pPr>
            <a:r>
              <a:rPr lang="en-US" sz="1200" dirty="0">
                <a:solidFill>
                  <a:schemeClr val="tx1"/>
                </a:solidFill>
                <a:latin typeface="Arial" panose="020B0604020202020204" pitchFamily="34" charset="0"/>
                <a:ea typeface="Geneva" charset="-128"/>
                <a:cs typeface="Arial" panose="020B0604020202020204" pitchFamily="34" charset="0"/>
              </a:rPr>
              <a:t>Confidential information and property</a:t>
            </a:r>
            <a:r>
              <a:rPr lang="en-US" sz="1200" baseline="0" dirty="0">
                <a:solidFill>
                  <a:schemeClr val="tx1"/>
                </a:solidFill>
                <a:latin typeface="Arial" panose="020B0604020202020204" pitchFamily="34" charset="0"/>
                <a:ea typeface="Geneva" charset="-128"/>
                <a:cs typeface="Arial" panose="020B0604020202020204" pitchFamily="34" charset="0"/>
              </a:rPr>
              <a:t> of the author; may not be distributed or reproduced without written permission.</a:t>
            </a:r>
            <a:endParaRPr lang="en-US" sz="1200" dirty="0">
              <a:solidFill>
                <a:schemeClr val="tx1"/>
              </a:solidFill>
              <a:latin typeface="Arial" panose="020B0604020202020204" pitchFamily="34" charset="0"/>
              <a:ea typeface="Geneva" charset="-128"/>
              <a:cs typeface="Arial" panose="020B0604020202020204" pitchFamily="34" charset="0"/>
            </a:endParaRPr>
          </a:p>
        </p:txBody>
      </p:sp>
    </p:spTree>
    <p:extLst>
      <p:ext uri="{BB962C8B-B14F-4D97-AF65-F5344CB8AC3E}">
        <p14:creationId xmlns:p14="http://schemas.microsoft.com/office/powerpoint/2010/main" val="3712308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ection Divider">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ormAutofit/>
          </a:bodyPr>
          <a:lstStyle>
            <a:lvl1pPr algn="ctr">
              <a:defRPr sz="54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normAutofit/>
          </a:bodyPr>
          <a:lstStyle>
            <a:lvl1pPr marL="0" indent="0" algn="ctr">
              <a:buNone/>
              <a:defRPr sz="440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261065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atin typeface="Arial" panose="020B0604020202020204" pitchFamily="34" charset="0"/>
                <a:cs typeface="Arial" panose="020B0604020202020204" pitchFamily="34" charset="0"/>
              </a:defRPr>
            </a:lvl1pPr>
          </a:lstStyle>
          <a:p>
            <a:r>
              <a:rPr lang="en-US" dirty="0"/>
              <a:t>Click to edit Master title style</a:t>
            </a:r>
          </a:p>
        </p:txBody>
      </p:sp>
      <p:sp>
        <p:nvSpPr>
          <p:cNvPr id="4" name="Text Placeholder 5"/>
          <p:cNvSpPr>
            <a:spLocks noGrp="1"/>
          </p:cNvSpPr>
          <p:nvPr>
            <p:ph type="body" sz="quarter" idx="11"/>
          </p:nvPr>
        </p:nvSpPr>
        <p:spPr bwMode="blackWhite">
          <a:xfrm>
            <a:off x="438151" y="1335314"/>
            <a:ext cx="11324357" cy="4855936"/>
          </a:xfrm>
          <a:prstGeom prst="rect">
            <a:avLst/>
          </a:prstGeom>
        </p:spPr>
        <p:txBody>
          <a:bodyPr vert="horz">
            <a:normAutofit/>
          </a:bodyPr>
          <a:lstStyle>
            <a:lvl1pPr marL="623888" indent="-623888">
              <a:lnSpc>
                <a:spcPct val="110000"/>
              </a:lnSpc>
              <a:spcBef>
                <a:spcPts val="0"/>
              </a:spcBef>
              <a:spcAft>
                <a:spcPts val="1200"/>
              </a:spcAft>
              <a:buClrTx/>
              <a:buSzPct val="100000"/>
              <a:buFont typeface="Arial" panose="020B0604020202020204" pitchFamily="34" charset="0"/>
              <a:buChar char="•"/>
              <a:defRPr sz="3600" baseline="0">
                <a:solidFill>
                  <a:schemeClr val="tx1"/>
                </a:solidFill>
                <a:latin typeface="Arial" panose="020B0604020202020204" pitchFamily="34" charset="0"/>
                <a:cs typeface="Arial" panose="020B0604020202020204" pitchFamily="34" charset="0"/>
              </a:defRPr>
            </a:lvl1pPr>
            <a:lvl2pPr marL="1371600" indent="-625475">
              <a:lnSpc>
                <a:spcPct val="110000"/>
              </a:lnSpc>
              <a:spcBef>
                <a:spcPts val="0"/>
              </a:spcBef>
              <a:spcAft>
                <a:spcPts val="1200"/>
              </a:spcAft>
              <a:buClrTx/>
              <a:buFont typeface="Calibri" panose="020F0502020204030204" pitchFamily="34" charset="0"/>
              <a:buChar char="–"/>
              <a:defRPr sz="3600" baseline="0">
                <a:solidFill>
                  <a:schemeClr val="tx1"/>
                </a:solidFill>
                <a:latin typeface="Arial" panose="020B0604020202020204" pitchFamily="34" charset="0"/>
                <a:cs typeface="Arial" panose="020B0604020202020204" pitchFamily="34" charset="0"/>
              </a:defRPr>
            </a:lvl2pPr>
            <a:lvl3pPr marL="2120900" indent="-630238">
              <a:lnSpc>
                <a:spcPct val="110000"/>
              </a:lnSpc>
              <a:spcBef>
                <a:spcPts val="0"/>
              </a:spcBef>
              <a:spcAft>
                <a:spcPts val="1200"/>
              </a:spcAft>
              <a:buClrTx/>
              <a:buFont typeface="Arial" panose="020B0604020202020204" pitchFamily="34" charset="0"/>
              <a:buChar char="•"/>
              <a:tabLst/>
              <a:defRPr sz="3600" baseline="0">
                <a:solidFill>
                  <a:schemeClr val="tx1"/>
                </a:solidFill>
                <a:latin typeface="Arial" panose="020B0604020202020204" pitchFamily="34" charset="0"/>
                <a:cs typeface="Arial" panose="020B0604020202020204" pitchFamily="34" charset="0"/>
              </a:defRPr>
            </a:lvl3pPr>
            <a:lvl4pPr>
              <a:defRPr sz="3200" baseline="0">
                <a:solidFill>
                  <a:schemeClr val="tx1">
                    <a:lumMod val="65000"/>
                    <a:lumOff val="35000"/>
                  </a:schemeClr>
                </a:solidFill>
                <a:latin typeface="Arial" panose="020B0604020202020204" pitchFamily="34" charset="0"/>
                <a:cs typeface="Arial" panose="020B0604020202020204" pitchFamily="34" charset="0"/>
              </a:defRPr>
            </a:lvl4pPr>
            <a:lvl5pPr>
              <a:defRPr sz="3200" baseline="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endParaRPr lang="en-US" dirty="0"/>
          </a:p>
        </p:txBody>
      </p:sp>
    </p:spTree>
    <p:extLst>
      <p:ext uri="{BB962C8B-B14F-4D97-AF65-F5344CB8AC3E}">
        <p14:creationId xmlns:p14="http://schemas.microsoft.com/office/powerpoint/2010/main" val="1648711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1.a. Outline">
    <p:spTree>
      <p:nvGrpSpPr>
        <p:cNvPr id="1" name=""/>
        <p:cNvGrpSpPr/>
        <p:nvPr/>
      </p:nvGrpSpPr>
      <p:grpSpPr>
        <a:xfrm>
          <a:off x="0" y="0"/>
          <a:ext cx="0" cy="0"/>
          <a:chOff x="0" y="0"/>
          <a:chExt cx="0" cy="0"/>
        </a:xfrm>
      </p:grpSpPr>
      <p:sp>
        <p:nvSpPr>
          <p:cNvPr id="8" name="TextBox 7"/>
          <p:cNvSpPr txBox="1"/>
          <p:nvPr userDrawn="1"/>
        </p:nvSpPr>
        <p:spPr>
          <a:xfrm>
            <a:off x="6079067" y="6645275"/>
            <a:ext cx="184731" cy="369332"/>
          </a:xfrm>
          <a:prstGeom prst="rect">
            <a:avLst/>
          </a:prstGeom>
          <a:noFill/>
        </p:spPr>
        <p:txBody>
          <a:bodyPr wrap="none">
            <a:spAutoFit/>
          </a:bodyPr>
          <a:lstStyle/>
          <a:p>
            <a:pPr>
              <a:defRPr/>
            </a:pPr>
            <a:endParaRPr lang="en-US" sz="1800" dirty="0">
              <a:solidFill>
                <a:prstClr val="black"/>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p:nvPr>
        </p:nvSpPr>
        <p:spPr>
          <a:xfrm>
            <a:off x="438151" y="283701"/>
            <a:ext cx="11446639" cy="747712"/>
          </a:xfrm>
          <a:prstGeom prst="rect">
            <a:avLst/>
          </a:prstGeom>
        </p:spPr>
        <p:txBody>
          <a:bodyPr vert="horz" anchor="ctr">
            <a:normAutofit/>
          </a:bodyPr>
          <a:lstStyle>
            <a:lvl1pPr marL="0" indent="0" algn="l">
              <a:buFontTx/>
              <a:buNone/>
              <a:defRPr sz="4400" b="1" baseline="0">
                <a:solidFill>
                  <a:srgbClr val="2E398E"/>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6" name="Text Placeholder 5"/>
          <p:cNvSpPr>
            <a:spLocks noGrp="1"/>
          </p:cNvSpPr>
          <p:nvPr>
            <p:ph type="body" sz="quarter" idx="11"/>
          </p:nvPr>
        </p:nvSpPr>
        <p:spPr bwMode="blackWhite">
          <a:xfrm>
            <a:off x="438151" y="1306286"/>
            <a:ext cx="11446933" cy="4884964"/>
          </a:xfrm>
          <a:prstGeom prst="rect">
            <a:avLst/>
          </a:prstGeom>
        </p:spPr>
        <p:txBody>
          <a:bodyPr vert="horz">
            <a:normAutofit/>
          </a:bodyPr>
          <a:lstStyle>
            <a:lvl1pPr marL="681038" indent="-681038">
              <a:lnSpc>
                <a:spcPct val="110000"/>
              </a:lnSpc>
              <a:spcBef>
                <a:spcPts val="0"/>
              </a:spcBef>
              <a:spcAft>
                <a:spcPts val="1200"/>
              </a:spcAft>
              <a:buClrTx/>
              <a:buSzPct val="100000"/>
              <a:buFont typeface="+mj-lt"/>
              <a:buAutoNum type="arabicPeriod"/>
              <a:defRPr sz="3600" baseline="0">
                <a:solidFill>
                  <a:schemeClr val="tx1"/>
                </a:solidFill>
                <a:latin typeface="Arial" panose="020B0604020202020204" pitchFamily="34" charset="0"/>
                <a:cs typeface="Arial" panose="020B0604020202020204" pitchFamily="34" charset="0"/>
              </a:defRPr>
            </a:lvl1pPr>
            <a:lvl2pPr marL="1371600" indent="-625475">
              <a:lnSpc>
                <a:spcPct val="110000"/>
              </a:lnSpc>
              <a:spcBef>
                <a:spcPts val="0"/>
              </a:spcBef>
              <a:spcAft>
                <a:spcPts val="1200"/>
              </a:spcAft>
              <a:buClrTx/>
              <a:buFont typeface="+mj-lt"/>
              <a:buAutoNum type="alphaLcPeriod"/>
              <a:defRPr sz="3600" baseline="0">
                <a:solidFill>
                  <a:schemeClr val="tx1"/>
                </a:solidFill>
                <a:latin typeface="Arial" panose="020B0604020202020204" pitchFamily="34" charset="0"/>
                <a:cs typeface="Arial" panose="020B0604020202020204" pitchFamily="34" charset="0"/>
              </a:defRPr>
            </a:lvl2pPr>
            <a:lvl3pPr marL="2062163" indent="-630238">
              <a:lnSpc>
                <a:spcPct val="110000"/>
              </a:lnSpc>
              <a:spcBef>
                <a:spcPts val="0"/>
              </a:spcBef>
              <a:spcAft>
                <a:spcPts val="1200"/>
              </a:spcAft>
              <a:buClrTx/>
              <a:buFont typeface="+mj-lt"/>
              <a:buAutoNum type="arabicParenR"/>
              <a:defRPr sz="3600" baseline="0">
                <a:solidFill>
                  <a:schemeClr val="tx1"/>
                </a:solidFill>
                <a:latin typeface="Arial" panose="020B0604020202020204" pitchFamily="34" charset="0"/>
                <a:cs typeface="Arial" panose="020B0604020202020204" pitchFamily="34" charset="0"/>
              </a:defRPr>
            </a:lvl3pPr>
            <a:lvl4pPr>
              <a:defRPr sz="3200" baseline="0">
                <a:solidFill>
                  <a:schemeClr val="tx1">
                    <a:lumMod val="65000"/>
                    <a:lumOff val="35000"/>
                  </a:schemeClr>
                </a:solidFill>
              </a:defRPr>
            </a:lvl4pPr>
            <a:lvl5pPr>
              <a:defRPr sz="3200" baseline="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53237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I.A. Outline">
    <p:spTree>
      <p:nvGrpSpPr>
        <p:cNvPr id="1" name=""/>
        <p:cNvGrpSpPr/>
        <p:nvPr/>
      </p:nvGrpSpPr>
      <p:grpSpPr>
        <a:xfrm>
          <a:off x="0" y="0"/>
          <a:ext cx="0" cy="0"/>
          <a:chOff x="0" y="0"/>
          <a:chExt cx="0" cy="0"/>
        </a:xfrm>
      </p:grpSpPr>
      <p:sp>
        <p:nvSpPr>
          <p:cNvPr id="8" name="TextBox 7"/>
          <p:cNvSpPr txBox="1"/>
          <p:nvPr userDrawn="1"/>
        </p:nvSpPr>
        <p:spPr>
          <a:xfrm>
            <a:off x="6079067" y="6645275"/>
            <a:ext cx="184731" cy="369332"/>
          </a:xfrm>
          <a:prstGeom prst="rect">
            <a:avLst/>
          </a:prstGeom>
          <a:noFill/>
        </p:spPr>
        <p:txBody>
          <a:bodyPr wrap="none">
            <a:spAutoFit/>
          </a:bodyPr>
          <a:lstStyle/>
          <a:p>
            <a:pPr>
              <a:defRPr/>
            </a:pPr>
            <a:endParaRPr lang="en-US" sz="1800" dirty="0">
              <a:solidFill>
                <a:prstClr val="black"/>
              </a:solidFill>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p:nvPr>
        </p:nvSpPr>
        <p:spPr>
          <a:xfrm>
            <a:off x="438151" y="283701"/>
            <a:ext cx="11446639" cy="747712"/>
          </a:xfrm>
          <a:prstGeom prst="rect">
            <a:avLst/>
          </a:prstGeom>
        </p:spPr>
        <p:txBody>
          <a:bodyPr vert="horz" anchor="ctr">
            <a:normAutofit/>
          </a:bodyPr>
          <a:lstStyle>
            <a:lvl1pPr marL="0" indent="0" algn="l">
              <a:buFontTx/>
              <a:buNone/>
              <a:defRPr sz="4400" b="1" baseline="0">
                <a:solidFill>
                  <a:srgbClr val="2E398E"/>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6" name="Text Placeholder 5"/>
          <p:cNvSpPr>
            <a:spLocks noGrp="1"/>
          </p:cNvSpPr>
          <p:nvPr>
            <p:ph type="body" sz="quarter" idx="11"/>
          </p:nvPr>
        </p:nvSpPr>
        <p:spPr bwMode="blackWhite">
          <a:xfrm>
            <a:off x="438151" y="1322614"/>
            <a:ext cx="11446933" cy="4868636"/>
          </a:xfrm>
          <a:prstGeom prst="rect">
            <a:avLst/>
          </a:prstGeom>
        </p:spPr>
        <p:txBody>
          <a:bodyPr vert="horz">
            <a:normAutofit/>
          </a:bodyPr>
          <a:lstStyle>
            <a:lvl1pPr marL="582613" indent="-582613">
              <a:lnSpc>
                <a:spcPct val="110000"/>
              </a:lnSpc>
              <a:spcBef>
                <a:spcPts val="0"/>
              </a:spcBef>
              <a:spcAft>
                <a:spcPts val="1200"/>
              </a:spcAft>
              <a:buClrTx/>
              <a:buSzPct val="100000"/>
              <a:buFont typeface="+mj-lt"/>
              <a:buAutoNum type="romanUcPeriod"/>
              <a:defRPr sz="3600" baseline="0">
                <a:solidFill>
                  <a:schemeClr val="tx1"/>
                </a:solidFill>
                <a:latin typeface="Arial" panose="020B0604020202020204" pitchFamily="34" charset="0"/>
                <a:cs typeface="Arial" panose="020B0604020202020204" pitchFamily="34" charset="0"/>
              </a:defRPr>
            </a:lvl1pPr>
            <a:lvl2pPr marL="1371600" indent="-690563">
              <a:lnSpc>
                <a:spcPct val="110000"/>
              </a:lnSpc>
              <a:spcBef>
                <a:spcPts val="0"/>
              </a:spcBef>
              <a:spcAft>
                <a:spcPts val="1200"/>
              </a:spcAft>
              <a:buClrTx/>
              <a:buFont typeface="+mj-lt"/>
              <a:buAutoNum type="alphaUcPeriod"/>
              <a:defRPr sz="3600" baseline="0">
                <a:solidFill>
                  <a:schemeClr val="tx1"/>
                </a:solidFill>
                <a:latin typeface="Arial" panose="020B0604020202020204" pitchFamily="34" charset="0"/>
                <a:cs typeface="Arial" panose="020B0604020202020204" pitchFamily="34" charset="0"/>
              </a:defRPr>
            </a:lvl2pPr>
            <a:lvl3pPr marL="2003425" indent="-525463">
              <a:lnSpc>
                <a:spcPct val="110000"/>
              </a:lnSpc>
              <a:spcBef>
                <a:spcPts val="0"/>
              </a:spcBef>
              <a:spcAft>
                <a:spcPts val="1200"/>
              </a:spcAft>
              <a:buClrTx/>
              <a:buFont typeface="+mj-lt"/>
              <a:buAutoNum type="romanLcPeriod"/>
              <a:defRPr sz="3600" baseline="0">
                <a:solidFill>
                  <a:schemeClr val="tx1"/>
                </a:solidFill>
                <a:latin typeface="Arial" panose="020B0604020202020204" pitchFamily="34" charset="0"/>
                <a:cs typeface="Arial" panose="020B0604020202020204" pitchFamily="34" charset="0"/>
              </a:defRPr>
            </a:lvl3pPr>
            <a:lvl4pPr>
              <a:defRPr sz="3200" baseline="0">
                <a:solidFill>
                  <a:schemeClr val="tx1">
                    <a:lumMod val="65000"/>
                    <a:lumOff val="35000"/>
                  </a:schemeClr>
                </a:solidFill>
              </a:defRPr>
            </a:lvl4pPr>
            <a:lvl5pPr>
              <a:defRPr sz="3200" baseline="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2"/>
            <a:endParaRPr lang="en-US" dirty="0"/>
          </a:p>
          <a:p>
            <a:pPr lvl="2"/>
            <a:endParaRPr lang="en-US" dirty="0"/>
          </a:p>
          <a:p>
            <a:pPr lvl="2"/>
            <a:endParaRPr lang="en-US" dirty="0"/>
          </a:p>
        </p:txBody>
      </p:sp>
    </p:spTree>
    <p:extLst>
      <p:ext uri="{BB962C8B-B14F-4D97-AF65-F5344CB8AC3E}">
        <p14:creationId xmlns:p14="http://schemas.microsoft.com/office/powerpoint/2010/main" val="841221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nk w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580382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5878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
        <p:cNvGrpSpPr/>
        <p:nvPr/>
      </p:nvGrpSpPr>
      <p:grpSpPr>
        <a:xfrm>
          <a:off x="0" y="0"/>
          <a:ext cx="0" cy="0"/>
          <a:chOff x="0" y="0"/>
          <a:chExt cx="0" cy="0"/>
        </a:xfrm>
      </p:grpSpPr>
      <p:pic>
        <p:nvPicPr>
          <p:cNvPr id="11" name="Google Shape;11;p26" descr="Graphical user interface, text, chat or text message&#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886918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6"/>
        <p:cNvGrpSpPr/>
        <p:nvPr/>
      </p:nvGrpSpPr>
      <p:grpSpPr>
        <a:xfrm>
          <a:off x="0" y="0"/>
          <a:ext cx="0" cy="0"/>
          <a:chOff x="0" y="0"/>
          <a:chExt cx="0" cy="0"/>
        </a:xfrm>
      </p:grpSpPr>
      <p:sp>
        <p:nvSpPr>
          <p:cNvPr id="17" name="Google Shape;17;p28"/>
          <p:cNvSpPr txBox="1"/>
          <p:nvPr/>
        </p:nvSpPr>
        <p:spPr>
          <a:xfrm>
            <a:off x="9456023" y="6501343"/>
            <a:ext cx="2642844" cy="410186"/>
          </a:xfrm>
          <a:prstGeom prst="rect">
            <a:avLst/>
          </a:prstGeom>
          <a:noFill/>
          <a:ln>
            <a:noFill/>
          </a:ln>
        </p:spPr>
        <p:txBody>
          <a:bodyPr spcFirstLastPara="1" wrap="square" lIns="121900" tIns="60933" rIns="121900" bIns="60933"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933" b="0" i="0" u="none" strike="noStrike" cap="none">
                <a:solidFill>
                  <a:schemeClr val="lt2"/>
                </a:solidFill>
                <a:latin typeface="Arial"/>
                <a:ea typeface="Arial"/>
                <a:cs typeface="Arial"/>
                <a:sym typeface="Arial"/>
              </a:rPr>
              <a:t>© American Association for Cancer Research</a:t>
            </a:r>
            <a:endParaRPr sz="933" b="0" i="0" u="none" strike="noStrike" cap="none">
              <a:solidFill>
                <a:schemeClr val="lt2"/>
              </a:solidFill>
              <a:latin typeface="Arial"/>
              <a:ea typeface="Arial"/>
              <a:cs typeface="Arial"/>
              <a:sym typeface="Arial"/>
            </a:endParaRPr>
          </a:p>
        </p:txBody>
      </p:sp>
      <p:pic>
        <p:nvPicPr>
          <p:cNvPr id="18" name="Google Shape;18;p28"/>
          <p:cNvPicPr preferRelativeResize="0"/>
          <p:nvPr/>
        </p:nvPicPr>
        <p:blipFill rotWithShape="1">
          <a:blip r:embed="rId2">
            <a:alphaModFix/>
          </a:blip>
          <a:srcRect/>
          <a:stretch/>
        </p:blipFill>
        <p:spPr>
          <a:xfrm>
            <a:off x="8586389" y="213539"/>
            <a:ext cx="3380843" cy="606269"/>
          </a:xfrm>
          <a:prstGeom prst="rect">
            <a:avLst/>
          </a:prstGeom>
          <a:noFill/>
          <a:ln>
            <a:noFill/>
          </a:ln>
        </p:spPr>
      </p:pic>
    </p:spTree>
    <p:extLst>
      <p:ext uri="{BB962C8B-B14F-4D97-AF65-F5344CB8AC3E}">
        <p14:creationId xmlns:p14="http://schemas.microsoft.com/office/powerpoint/2010/main" val="1196624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9"/>
        <p:cNvGrpSpPr/>
        <p:nvPr/>
      </p:nvGrpSpPr>
      <p:grpSpPr>
        <a:xfrm>
          <a:off x="0" y="0"/>
          <a:ext cx="0" cy="0"/>
          <a:chOff x="0" y="0"/>
          <a:chExt cx="0" cy="0"/>
        </a:xfrm>
      </p:grpSpPr>
      <p:sp>
        <p:nvSpPr>
          <p:cNvPr id="30" name="Google Shape;30;p3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6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9pPr>
          </a:lstStyle>
          <a:p>
            <a:endParaRPr/>
          </a:p>
        </p:txBody>
      </p:sp>
      <p:sp>
        <p:nvSpPr>
          <p:cNvPr id="31" name="Google Shape;31;p3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marR="0" lvl="0" indent="-457189" algn="l" rtl="0">
              <a:lnSpc>
                <a:spcPct val="115000"/>
              </a:lnSpc>
              <a:spcBef>
                <a:spcPts val="0"/>
              </a:spcBef>
              <a:spcAft>
                <a:spcPts val="0"/>
              </a:spcAft>
              <a:buClr>
                <a:schemeClr val="accent1"/>
              </a:buClr>
              <a:buSzPts val="1800"/>
              <a:buFont typeface="Noto Sans Symbols"/>
              <a:buChar char="●"/>
              <a:defRPr sz="2667" b="0" i="0" u="none" strike="noStrike" cap="none">
                <a:solidFill>
                  <a:schemeClr val="dk1"/>
                </a:solidFill>
                <a:latin typeface="Arial"/>
                <a:ea typeface="Arial"/>
                <a:cs typeface="Arial"/>
                <a:sym typeface="Arial"/>
              </a:defRPr>
            </a:lvl1pPr>
            <a:lvl2pPr marL="1219170" marR="0" lvl="1" indent="-423323" algn="l" rtl="0">
              <a:lnSpc>
                <a:spcPct val="115000"/>
              </a:lnSpc>
              <a:spcBef>
                <a:spcPts val="0"/>
              </a:spcBef>
              <a:spcAft>
                <a:spcPts val="0"/>
              </a:spcAft>
              <a:buClr>
                <a:schemeClr val="accent1"/>
              </a:buClr>
              <a:buSzPts val="1400"/>
              <a:buFont typeface="Arial"/>
              <a:buChar char="○"/>
              <a:defRPr sz="2400" b="0" i="0" u="none" strike="noStrike" cap="none">
                <a:solidFill>
                  <a:schemeClr val="dk1"/>
                </a:solidFill>
                <a:latin typeface="Arial"/>
                <a:ea typeface="Arial"/>
                <a:cs typeface="Arial"/>
                <a:sym typeface="Arial"/>
              </a:defRPr>
            </a:lvl2pPr>
            <a:lvl3pPr marL="1828754" marR="0" lvl="2" indent="-423323" algn="l" rtl="0">
              <a:lnSpc>
                <a:spcPct val="115000"/>
              </a:lnSpc>
              <a:spcBef>
                <a:spcPts val="0"/>
              </a:spcBef>
              <a:spcAft>
                <a:spcPts val="0"/>
              </a:spcAft>
              <a:buClr>
                <a:schemeClr val="accent1"/>
              </a:buClr>
              <a:buSzPts val="1400"/>
              <a:buFont typeface="Merriweather Sans"/>
              <a:buChar char="■"/>
              <a:defRPr sz="2133" b="0" i="0" u="none" strike="noStrike" cap="none">
                <a:solidFill>
                  <a:schemeClr val="dk1"/>
                </a:solidFill>
                <a:latin typeface="Arial"/>
                <a:ea typeface="Arial"/>
                <a:cs typeface="Arial"/>
                <a:sym typeface="Arial"/>
              </a:defRPr>
            </a:lvl3pPr>
            <a:lvl4pPr marL="2438339" marR="0" lvl="3" indent="-423323" algn="l" rtl="0">
              <a:lnSpc>
                <a:spcPct val="115000"/>
              </a:lnSpc>
              <a:spcBef>
                <a:spcPts val="0"/>
              </a:spcBef>
              <a:spcAft>
                <a:spcPts val="0"/>
              </a:spcAft>
              <a:buClr>
                <a:schemeClr val="accent1"/>
              </a:buClr>
              <a:buSzPts val="1400"/>
              <a:buFont typeface="Noto Sans Symbols"/>
              <a:buChar char="●"/>
              <a:defRPr sz="1867" b="0" i="0" u="none" strike="noStrike" cap="none">
                <a:solidFill>
                  <a:schemeClr val="dk1"/>
                </a:solidFill>
                <a:latin typeface="Arial"/>
                <a:ea typeface="Arial"/>
                <a:cs typeface="Arial"/>
                <a:sym typeface="Arial"/>
              </a:defRPr>
            </a:lvl4pPr>
            <a:lvl5pPr marL="3047924" marR="0" lvl="4" indent="-423323" algn="l" rtl="0">
              <a:lnSpc>
                <a:spcPct val="115000"/>
              </a:lnSpc>
              <a:spcBef>
                <a:spcPts val="0"/>
              </a:spcBef>
              <a:spcAft>
                <a:spcPts val="0"/>
              </a:spcAft>
              <a:buClr>
                <a:schemeClr val="accent1"/>
              </a:buClr>
              <a:buSzPts val="1400"/>
              <a:buFont typeface="Noto Sans Symbols"/>
              <a:buChar char="●"/>
              <a:defRPr sz="2667" b="0" i="0" u="none" strike="noStrike" cap="none">
                <a:solidFill>
                  <a:schemeClr val="dk1"/>
                </a:solidFill>
                <a:latin typeface="Arial"/>
                <a:ea typeface="Arial"/>
                <a:cs typeface="Arial"/>
                <a:sym typeface="Arial"/>
              </a:defRPr>
            </a:lvl5pPr>
            <a:lvl6pPr marL="3657509" marR="0" lvl="5" indent="-423323" algn="l" rtl="0">
              <a:lnSpc>
                <a:spcPct val="115000"/>
              </a:lnSpc>
              <a:spcBef>
                <a:spcPts val="0"/>
              </a:spcBef>
              <a:spcAft>
                <a:spcPts val="0"/>
              </a:spcAft>
              <a:buClr>
                <a:schemeClr val="dk1"/>
              </a:buClr>
              <a:buSzPts val="1400"/>
              <a:buFont typeface="Arial"/>
              <a:buChar char="■"/>
              <a:defRPr sz="2667" b="0" i="0" u="none" strike="noStrike" cap="none">
                <a:solidFill>
                  <a:schemeClr val="dk1"/>
                </a:solidFill>
                <a:latin typeface="Arial"/>
                <a:ea typeface="Arial"/>
                <a:cs typeface="Arial"/>
                <a:sym typeface="Arial"/>
              </a:defRPr>
            </a:lvl6pPr>
            <a:lvl7pPr marL="4267093" marR="0" lvl="6" indent="-423323" algn="l" rtl="0">
              <a:lnSpc>
                <a:spcPct val="115000"/>
              </a:lnSpc>
              <a:spcBef>
                <a:spcPts val="0"/>
              </a:spcBef>
              <a:spcAft>
                <a:spcPts val="0"/>
              </a:spcAft>
              <a:buClr>
                <a:schemeClr val="dk1"/>
              </a:buClr>
              <a:buSzPts val="1400"/>
              <a:buFont typeface="Arial"/>
              <a:buChar char="●"/>
              <a:defRPr sz="2667" b="0" i="0" u="none" strike="noStrike" cap="none">
                <a:solidFill>
                  <a:schemeClr val="dk1"/>
                </a:solidFill>
                <a:latin typeface="Arial"/>
                <a:ea typeface="Arial"/>
                <a:cs typeface="Arial"/>
                <a:sym typeface="Arial"/>
              </a:defRPr>
            </a:lvl7pPr>
            <a:lvl8pPr marL="4876678" marR="0" lvl="7" indent="-423323" algn="l" rtl="0">
              <a:lnSpc>
                <a:spcPct val="115000"/>
              </a:lnSpc>
              <a:spcBef>
                <a:spcPts val="0"/>
              </a:spcBef>
              <a:spcAft>
                <a:spcPts val="0"/>
              </a:spcAft>
              <a:buClr>
                <a:schemeClr val="dk1"/>
              </a:buClr>
              <a:buSzPts val="1400"/>
              <a:buFont typeface="Arial"/>
              <a:buChar char="○"/>
              <a:defRPr sz="2667" b="0" i="0" u="none" strike="noStrike" cap="none">
                <a:solidFill>
                  <a:schemeClr val="dk1"/>
                </a:solidFill>
                <a:latin typeface="Arial"/>
                <a:ea typeface="Arial"/>
                <a:cs typeface="Arial"/>
                <a:sym typeface="Arial"/>
              </a:defRPr>
            </a:lvl8pPr>
            <a:lvl9pPr marL="5486263" marR="0" lvl="8" indent="-423323" algn="l" rtl="0">
              <a:lnSpc>
                <a:spcPct val="115000"/>
              </a:lnSpc>
              <a:spcBef>
                <a:spcPts val="0"/>
              </a:spcBef>
              <a:spcAft>
                <a:spcPts val="0"/>
              </a:spcAft>
              <a:buClr>
                <a:schemeClr val="dk1"/>
              </a:buClr>
              <a:buSzPts val="1400"/>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32" name="Google Shape;32;p3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81586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CC4B23-E6BE-4B7D-BD4D-FADD5BD1B053}" type="datetimeFigureOut">
              <a:rPr lang="en-US" smtClean="0"/>
              <a:t>9/22/26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D0C6F4-5147-4223-9D7E-66D86AF07FAA}" type="slidenum">
              <a:rPr lang="en-US" smtClean="0"/>
              <a:t>‹#›</a:t>
            </a:fld>
            <a:endParaRPr lang="en-US"/>
          </a:p>
        </p:txBody>
      </p:sp>
    </p:spTree>
    <p:extLst>
      <p:ext uri="{BB962C8B-B14F-4D97-AF65-F5344CB8AC3E}">
        <p14:creationId xmlns:p14="http://schemas.microsoft.com/office/powerpoint/2010/main" val="2788193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CC4B23-E6BE-4B7D-BD4D-FADD5BD1B053}" type="datetimeFigureOut">
              <a:rPr lang="en-US" smtClean="0"/>
              <a:t>9/22/26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0C6F4-5147-4223-9D7E-66D86AF07FAA}" type="slidenum">
              <a:rPr lang="en-US" smtClean="0"/>
              <a:t>‹#›</a:t>
            </a:fld>
            <a:endParaRPr lang="en-US"/>
          </a:p>
        </p:txBody>
      </p:sp>
    </p:spTree>
    <p:extLst>
      <p:ext uri="{BB962C8B-B14F-4D97-AF65-F5344CB8AC3E}">
        <p14:creationId xmlns:p14="http://schemas.microsoft.com/office/powerpoint/2010/main" val="2954463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130426"/>
            <a:ext cx="10363200" cy="1470025"/>
          </a:xfrm>
        </p:spPr>
        <p:txBody>
          <a:bodyPr>
            <a:normAutofit/>
          </a:bodyPr>
          <a:lstStyle>
            <a:lvl1pPr>
              <a:defRPr sz="3200" b="1" i="0" cap="none">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normAutofit/>
          </a:bodyPr>
          <a:lstStyle>
            <a:lvl1pPr marL="0" indent="0" algn="ctr">
              <a:buNone/>
              <a:defRPr sz="2400"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846686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99761-2EBC-ED48-8421-93C3DA969FB7}" type="datetimeFigureOut">
              <a:rPr lang="en-US" smtClean="0">
                <a:solidFill>
                  <a:prstClr val="black">
                    <a:tint val="75000"/>
                  </a:prstClr>
                </a:solidFill>
              </a:rPr>
              <a:pPr/>
              <a:t>9/22/26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14C056-413C-A641-A0AD-03006F1178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0552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0" i="0" cap="none">
                <a:latin typeface="Gill Sans"/>
                <a:cs typeface="Gill Sans"/>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66830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14372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065716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1801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451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0" i="0">
                <a:latin typeface="Gill Sans"/>
                <a:cs typeface="Gill Sans"/>
              </a:defRPr>
            </a:lvl1pPr>
          </a:lstStyle>
          <a:p>
            <a:r>
              <a:rPr lang="en-US" dirty="0"/>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799761-2EBC-ED48-8421-93C3DA969FB7}" type="datetimeFigureOut">
              <a:rPr lang="en-US" smtClean="0">
                <a:solidFill>
                  <a:prstClr val="black">
                    <a:tint val="75000"/>
                  </a:prstClr>
                </a:solidFill>
              </a:rPr>
              <a:pPr/>
              <a:t>9/22/26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14C056-413C-A641-A0AD-03006F1178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0414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0" i="0">
                <a:latin typeface="Gill Sans"/>
                <a:cs typeface="Gill Sans"/>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799761-2EBC-ED48-8421-93C3DA969FB7}" type="datetimeFigureOut">
              <a:rPr lang="en-US" smtClean="0">
                <a:solidFill>
                  <a:prstClr val="black">
                    <a:tint val="75000"/>
                  </a:prstClr>
                </a:solidFill>
              </a:rPr>
              <a:pPr/>
              <a:t>9/22/26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014C056-413C-A641-A0AD-03006F1178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3056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99761-2EBC-ED48-8421-93C3DA969FB7}" type="datetimeFigureOut">
              <a:rPr lang="en-US" smtClean="0">
                <a:solidFill>
                  <a:prstClr val="black">
                    <a:tint val="75000"/>
                  </a:prstClr>
                </a:solidFill>
              </a:rPr>
              <a:pPr/>
              <a:t>9/22/26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14C056-413C-A641-A0AD-03006F1178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58802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99761-2EBC-ED48-8421-93C3DA969FB7}" type="datetimeFigureOut">
              <a:rPr lang="en-US" smtClean="0">
                <a:solidFill>
                  <a:prstClr val="black">
                    <a:tint val="75000"/>
                  </a:prstClr>
                </a:solidFill>
              </a:rPr>
              <a:pPr/>
              <a:t>9/22/26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014C056-413C-A641-A0AD-03006F1178C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70640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dirty="0"/>
              <a:t>Click to edit Master title style</a:t>
            </a:r>
          </a:p>
        </p:txBody>
      </p:sp>
      <p:sp>
        <p:nvSpPr>
          <p:cNvPr id="3" name="Content Placeholder 2"/>
          <p:cNvSpPr>
            <a:spLocks noGrp="1"/>
          </p:cNvSpPr>
          <p:nvPr>
            <p:ph idx="1"/>
          </p:nvPr>
        </p:nvSpPr>
        <p:spPr>
          <a:xfrm>
            <a:off x="609600" y="1600201"/>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55621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6828-3036-B746-97CE-FDBBF3ED5F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1D147F-8F9E-D521-DDA6-36AD311573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3E6586-3E21-A6AD-AFCA-5FD2900E9744}"/>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5" name="Footer Placeholder 4">
            <a:extLst>
              <a:ext uri="{FF2B5EF4-FFF2-40B4-BE49-F238E27FC236}">
                <a16:creationId xmlns:a16="http://schemas.microsoft.com/office/drawing/2014/main" id="{AC1AC729-18C2-CCC4-03A8-E340580DBF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6F4DE-CB5C-AFE2-91F9-6036006E1EC7}"/>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26281830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BD01A-4259-4CC9-26E9-9EB385D057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068165-B923-65FD-8F9D-8BCC94D5DD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A1BCA-F436-D962-445F-DB28E21C7D42}"/>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5" name="Footer Placeholder 4">
            <a:extLst>
              <a:ext uri="{FF2B5EF4-FFF2-40B4-BE49-F238E27FC236}">
                <a16:creationId xmlns:a16="http://schemas.microsoft.com/office/drawing/2014/main" id="{77C3C573-AABE-8BB0-33C2-245366F3C5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5DDFC5-2630-7BE2-6434-C826980BFE88}"/>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38738117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04AA1-02A7-A17D-98C3-7C6788D029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5838CA-7FC4-31AB-7050-B01896C034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7BB9A0-402E-177C-D9A7-9E65EF264ED4}"/>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5" name="Footer Placeholder 4">
            <a:extLst>
              <a:ext uri="{FF2B5EF4-FFF2-40B4-BE49-F238E27FC236}">
                <a16:creationId xmlns:a16="http://schemas.microsoft.com/office/drawing/2014/main" id="{756B4860-489B-CEA1-3C5C-803A61DF02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2E616-DF6B-E594-5D2B-428A97BFDA5D}"/>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2730358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9117D-F64F-1CE1-775F-93ACD1F1E0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306228-7220-F668-219A-4E2C7A84B7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60B941-82C7-FF6A-84C6-EFD81128D1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5EE72A-9267-293E-DB75-C54A2C0A3B71}"/>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6" name="Footer Placeholder 5">
            <a:extLst>
              <a:ext uri="{FF2B5EF4-FFF2-40B4-BE49-F238E27FC236}">
                <a16:creationId xmlns:a16="http://schemas.microsoft.com/office/drawing/2014/main" id="{81DA7F17-8647-4D0A-60EA-33310946DB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D23B42-3189-09D2-ADC7-08D70319C3F8}"/>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24544425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D3FA3-6B4B-1984-B077-18F0A06B3D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B8438D-331B-43FE-3EC1-76B8DF38DF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3C24C5-5FF0-95CA-D683-AE770440A6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AB120F-8049-31EB-4B01-E68AD87F6B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602AA8-1A94-9E25-B8C7-BED2BD9EB1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C4BACA-3675-EC6E-879A-303C80C7FBBB}"/>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8" name="Footer Placeholder 7">
            <a:extLst>
              <a:ext uri="{FF2B5EF4-FFF2-40B4-BE49-F238E27FC236}">
                <a16:creationId xmlns:a16="http://schemas.microsoft.com/office/drawing/2014/main" id="{B8466FAE-755B-8108-7D51-615CC8B6C7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6C65D6-0965-57B5-226C-279E7659AF96}"/>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21895813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5FA4F-29A3-7D92-9DDA-71CAD61511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9F6358-5F8D-8485-25A6-F1262619974A}"/>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4" name="Footer Placeholder 3">
            <a:extLst>
              <a:ext uri="{FF2B5EF4-FFF2-40B4-BE49-F238E27FC236}">
                <a16:creationId xmlns:a16="http://schemas.microsoft.com/office/drawing/2014/main" id="{234FEF60-3D07-40B3-0392-D3E81DEB97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0897BC-B069-0880-E8B6-A23CBF8DE3E4}"/>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11678545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B8D28C-A646-D7C2-12A5-E144881D159A}"/>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3" name="Footer Placeholder 2">
            <a:extLst>
              <a:ext uri="{FF2B5EF4-FFF2-40B4-BE49-F238E27FC236}">
                <a16:creationId xmlns:a16="http://schemas.microsoft.com/office/drawing/2014/main" id="{656F64C1-651F-2A19-391A-AD9C1D6C75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01D7DC-EF22-6EA8-9FF2-02F573427CF5}"/>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3627604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7605F-FC43-37F3-2593-4082CB3A7F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7879B5-AAB8-B4F9-9BCD-E5C2690DDB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76F6DC-FD0C-B5EE-1F7F-64FCB6A46C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85D94-EF36-3C73-A4E5-098FEC5804C8}"/>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6" name="Footer Placeholder 5">
            <a:extLst>
              <a:ext uri="{FF2B5EF4-FFF2-40B4-BE49-F238E27FC236}">
                <a16:creationId xmlns:a16="http://schemas.microsoft.com/office/drawing/2014/main" id="{651D6C19-2F12-914E-C749-81336E3154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F17E01-3C13-9E65-9D66-372B97D70A4B}"/>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27228840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1F6EA-AC3E-65E4-8A1A-6C0455C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5AED5A-0933-C5AE-E670-B56E262D68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B52700-237F-D0E3-7CEF-2A9A6F7D7D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F2C59B-0EF9-3EA4-A7B7-3D4D43211EF9}"/>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6" name="Footer Placeholder 5">
            <a:extLst>
              <a:ext uri="{FF2B5EF4-FFF2-40B4-BE49-F238E27FC236}">
                <a16:creationId xmlns:a16="http://schemas.microsoft.com/office/drawing/2014/main" id="{80B69C95-155E-A8EB-0276-F6BBB63163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4972-7C08-333F-70FA-CCFE9029D6AA}"/>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41779077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725D9-87AE-09FE-48F5-68EDBE19EA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772BC4-2795-5E8E-B4AC-C0D44533C2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F35D3C-9167-BD38-E4EF-DA1C7D1887E7}"/>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5" name="Footer Placeholder 4">
            <a:extLst>
              <a:ext uri="{FF2B5EF4-FFF2-40B4-BE49-F238E27FC236}">
                <a16:creationId xmlns:a16="http://schemas.microsoft.com/office/drawing/2014/main" id="{0DE668BD-3A89-7C43-BA3B-AFB4FD3A82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37C8F8-BB80-5288-FA7F-66D39621ED88}"/>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38052830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8B8D58-B721-C1DE-B482-CEA7773044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40227A-022F-9D9D-84C2-6BE2D72B08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F08EB4-E986-A068-425E-432E36DEEA33}"/>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5" name="Footer Placeholder 4">
            <a:extLst>
              <a:ext uri="{FF2B5EF4-FFF2-40B4-BE49-F238E27FC236}">
                <a16:creationId xmlns:a16="http://schemas.microsoft.com/office/drawing/2014/main" id="{497DA61C-D9C3-4998-177C-660639C29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28D0C3-8672-F79C-59E3-B42601169409}"/>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3395642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
        <p:cNvGrpSpPr/>
        <p:nvPr/>
      </p:nvGrpSpPr>
      <p:grpSpPr>
        <a:xfrm>
          <a:off x="0" y="0"/>
          <a:ext cx="0" cy="0"/>
          <a:chOff x="0" y="0"/>
          <a:chExt cx="0" cy="0"/>
        </a:xfrm>
      </p:grpSpPr>
      <p:pic>
        <p:nvPicPr>
          <p:cNvPr id="11" name="Google Shape;11;p26" descr="Graphical user interface, text, chat or text message&#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5180951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6"/>
        <p:cNvGrpSpPr/>
        <p:nvPr/>
      </p:nvGrpSpPr>
      <p:grpSpPr>
        <a:xfrm>
          <a:off x="0" y="0"/>
          <a:ext cx="0" cy="0"/>
          <a:chOff x="0" y="0"/>
          <a:chExt cx="0" cy="0"/>
        </a:xfrm>
      </p:grpSpPr>
      <p:sp>
        <p:nvSpPr>
          <p:cNvPr id="17" name="Google Shape;17;p28"/>
          <p:cNvSpPr txBox="1"/>
          <p:nvPr/>
        </p:nvSpPr>
        <p:spPr>
          <a:xfrm>
            <a:off x="9456023" y="6501343"/>
            <a:ext cx="2642844" cy="410186"/>
          </a:xfrm>
          <a:prstGeom prst="rect">
            <a:avLst/>
          </a:prstGeom>
          <a:noFill/>
          <a:ln>
            <a:noFill/>
          </a:ln>
        </p:spPr>
        <p:txBody>
          <a:bodyPr spcFirstLastPara="1" wrap="square" lIns="121900" tIns="60933" rIns="121900" bIns="60933"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933" b="0" i="0" u="none" strike="noStrike" cap="none">
                <a:solidFill>
                  <a:schemeClr val="lt2"/>
                </a:solidFill>
                <a:latin typeface="Arial"/>
                <a:ea typeface="Arial"/>
                <a:cs typeface="Arial"/>
                <a:sym typeface="Arial"/>
              </a:rPr>
              <a:t>© American Association for Cancer Research</a:t>
            </a:r>
            <a:endParaRPr sz="933" b="0" i="0" u="none" strike="noStrike" cap="none">
              <a:solidFill>
                <a:schemeClr val="lt2"/>
              </a:solidFill>
              <a:latin typeface="Arial"/>
              <a:ea typeface="Arial"/>
              <a:cs typeface="Arial"/>
              <a:sym typeface="Arial"/>
            </a:endParaRPr>
          </a:p>
        </p:txBody>
      </p:sp>
      <p:pic>
        <p:nvPicPr>
          <p:cNvPr id="18" name="Google Shape;18;p28"/>
          <p:cNvPicPr preferRelativeResize="0"/>
          <p:nvPr/>
        </p:nvPicPr>
        <p:blipFill rotWithShape="1">
          <a:blip r:embed="rId2">
            <a:alphaModFix/>
          </a:blip>
          <a:srcRect/>
          <a:stretch/>
        </p:blipFill>
        <p:spPr>
          <a:xfrm>
            <a:off x="8586389" y="213539"/>
            <a:ext cx="3380843" cy="606269"/>
          </a:xfrm>
          <a:prstGeom prst="rect">
            <a:avLst/>
          </a:prstGeom>
          <a:noFill/>
          <a:ln>
            <a:noFill/>
          </a:ln>
        </p:spPr>
      </p:pic>
    </p:spTree>
    <p:extLst>
      <p:ext uri="{BB962C8B-B14F-4D97-AF65-F5344CB8AC3E}">
        <p14:creationId xmlns:p14="http://schemas.microsoft.com/office/powerpoint/2010/main" val="33321617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9"/>
        <p:cNvGrpSpPr/>
        <p:nvPr/>
      </p:nvGrpSpPr>
      <p:grpSpPr>
        <a:xfrm>
          <a:off x="0" y="0"/>
          <a:ext cx="0" cy="0"/>
          <a:chOff x="0" y="0"/>
          <a:chExt cx="0" cy="0"/>
        </a:xfrm>
      </p:grpSpPr>
      <p:sp>
        <p:nvSpPr>
          <p:cNvPr id="30" name="Google Shape;30;p3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6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2400" b="0" i="0" u="none" strike="noStrike" cap="none">
                <a:solidFill>
                  <a:srgbClr val="000000"/>
                </a:solidFill>
                <a:latin typeface="Arial"/>
                <a:ea typeface="Arial"/>
                <a:cs typeface="Arial"/>
                <a:sym typeface="Arial"/>
              </a:defRPr>
            </a:lvl9pPr>
          </a:lstStyle>
          <a:p>
            <a:endParaRPr/>
          </a:p>
        </p:txBody>
      </p:sp>
      <p:sp>
        <p:nvSpPr>
          <p:cNvPr id="31" name="Google Shape;31;p3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marR="0" lvl="0" indent="-457189" algn="l" rtl="0">
              <a:lnSpc>
                <a:spcPct val="115000"/>
              </a:lnSpc>
              <a:spcBef>
                <a:spcPts val="0"/>
              </a:spcBef>
              <a:spcAft>
                <a:spcPts val="0"/>
              </a:spcAft>
              <a:buClr>
                <a:schemeClr val="accent1"/>
              </a:buClr>
              <a:buSzPts val="1800"/>
              <a:buFont typeface="Noto Sans Symbols"/>
              <a:buChar char="●"/>
              <a:defRPr sz="2667" b="0" i="0" u="none" strike="noStrike" cap="none">
                <a:solidFill>
                  <a:schemeClr val="dk1"/>
                </a:solidFill>
                <a:latin typeface="Arial"/>
                <a:ea typeface="Arial"/>
                <a:cs typeface="Arial"/>
                <a:sym typeface="Arial"/>
              </a:defRPr>
            </a:lvl1pPr>
            <a:lvl2pPr marL="1219170" marR="0" lvl="1" indent="-423323" algn="l" rtl="0">
              <a:lnSpc>
                <a:spcPct val="115000"/>
              </a:lnSpc>
              <a:spcBef>
                <a:spcPts val="0"/>
              </a:spcBef>
              <a:spcAft>
                <a:spcPts val="0"/>
              </a:spcAft>
              <a:buClr>
                <a:schemeClr val="accent1"/>
              </a:buClr>
              <a:buSzPts val="1400"/>
              <a:buFont typeface="Arial"/>
              <a:buChar char="○"/>
              <a:defRPr sz="2400" b="0" i="0" u="none" strike="noStrike" cap="none">
                <a:solidFill>
                  <a:schemeClr val="dk1"/>
                </a:solidFill>
                <a:latin typeface="Arial"/>
                <a:ea typeface="Arial"/>
                <a:cs typeface="Arial"/>
                <a:sym typeface="Arial"/>
              </a:defRPr>
            </a:lvl2pPr>
            <a:lvl3pPr marL="1828754" marR="0" lvl="2" indent="-423323" algn="l" rtl="0">
              <a:lnSpc>
                <a:spcPct val="115000"/>
              </a:lnSpc>
              <a:spcBef>
                <a:spcPts val="0"/>
              </a:spcBef>
              <a:spcAft>
                <a:spcPts val="0"/>
              </a:spcAft>
              <a:buClr>
                <a:schemeClr val="accent1"/>
              </a:buClr>
              <a:buSzPts val="1400"/>
              <a:buFont typeface="Merriweather Sans"/>
              <a:buChar char="■"/>
              <a:defRPr sz="2133" b="0" i="0" u="none" strike="noStrike" cap="none">
                <a:solidFill>
                  <a:schemeClr val="dk1"/>
                </a:solidFill>
                <a:latin typeface="Arial"/>
                <a:ea typeface="Arial"/>
                <a:cs typeface="Arial"/>
                <a:sym typeface="Arial"/>
              </a:defRPr>
            </a:lvl3pPr>
            <a:lvl4pPr marL="2438339" marR="0" lvl="3" indent="-423323" algn="l" rtl="0">
              <a:lnSpc>
                <a:spcPct val="115000"/>
              </a:lnSpc>
              <a:spcBef>
                <a:spcPts val="0"/>
              </a:spcBef>
              <a:spcAft>
                <a:spcPts val="0"/>
              </a:spcAft>
              <a:buClr>
                <a:schemeClr val="accent1"/>
              </a:buClr>
              <a:buSzPts val="1400"/>
              <a:buFont typeface="Noto Sans Symbols"/>
              <a:buChar char="●"/>
              <a:defRPr sz="1867" b="0" i="0" u="none" strike="noStrike" cap="none">
                <a:solidFill>
                  <a:schemeClr val="dk1"/>
                </a:solidFill>
                <a:latin typeface="Arial"/>
                <a:ea typeface="Arial"/>
                <a:cs typeface="Arial"/>
                <a:sym typeface="Arial"/>
              </a:defRPr>
            </a:lvl4pPr>
            <a:lvl5pPr marL="3047924" marR="0" lvl="4" indent="-423323" algn="l" rtl="0">
              <a:lnSpc>
                <a:spcPct val="115000"/>
              </a:lnSpc>
              <a:spcBef>
                <a:spcPts val="0"/>
              </a:spcBef>
              <a:spcAft>
                <a:spcPts val="0"/>
              </a:spcAft>
              <a:buClr>
                <a:schemeClr val="accent1"/>
              </a:buClr>
              <a:buSzPts val="1400"/>
              <a:buFont typeface="Noto Sans Symbols"/>
              <a:buChar char="●"/>
              <a:defRPr sz="2667" b="0" i="0" u="none" strike="noStrike" cap="none">
                <a:solidFill>
                  <a:schemeClr val="dk1"/>
                </a:solidFill>
                <a:latin typeface="Arial"/>
                <a:ea typeface="Arial"/>
                <a:cs typeface="Arial"/>
                <a:sym typeface="Arial"/>
              </a:defRPr>
            </a:lvl5pPr>
            <a:lvl6pPr marL="3657509" marR="0" lvl="5" indent="-423323" algn="l" rtl="0">
              <a:lnSpc>
                <a:spcPct val="115000"/>
              </a:lnSpc>
              <a:spcBef>
                <a:spcPts val="0"/>
              </a:spcBef>
              <a:spcAft>
                <a:spcPts val="0"/>
              </a:spcAft>
              <a:buClr>
                <a:schemeClr val="dk1"/>
              </a:buClr>
              <a:buSzPts val="1400"/>
              <a:buFont typeface="Arial"/>
              <a:buChar char="■"/>
              <a:defRPr sz="2667" b="0" i="0" u="none" strike="noStrike" cap="none">
                <a:solidFill>
                  <a:schemeClr val="dk1"/>
                </a:solidFill>
                <a:latin typeface="Arial"/>
                <a:ea typeface="Arial"/>
                <a:cs typeface="Arial"/>
                <a:sym typeface="Arial"/>
              </a:defRPr>
            </a:lvl6pPr>
            <a:lvl7pPr marL="4267093" marR="0" lvl="6" indent="-423323" algn="l" rtl="0">
              <a:lnSpc>
                <a:spcPct val="115000"/>
              </a:lnSpc>
              <a:spcBef>
                <a:spcPts val="0"/>
              </a:spcBef>
              <a:spcAft>
                <a:spcPts val="0"/>
              </a:spcAft>
              <a:buClr>
                <a:schemeClr val="dk1"/>
              </a:buClr>
              <a:buSzPts val="1400"/>
              <a:buFont typeface="Arial"/>
              <a:buChar char="●"/>
              <a:defRPr sz="2667" b="0" i="0" u="none" strike="noStrike" cap="none">
                <a:solidFill>
                  <a:schemeClr val="dk1"/>
                </a:solidFill>
                <a:latin typeface="Arial"/>
                <a:ea typeface="Arial"/>
                <a:cs typeface="Arial"/>
                <a:sym typeface="Arial"/>
              </a:defRPr>
            </a:lvl7pPr>
            <a:lvl8pPr marL="4876678" marR="0" lvl="7" indent="-423323" algn="l" rtl="0">
              <a:lnSpc>
                <a:spcPct val="115000"/>
              </a:lnSpc>
              <a:spcBef>
                <a:spcPts val="0"/>
              </a:spcBef>
              <a:spcAft>
                <a:spcPts val="0"/>
              </a:spcAft>
              <a:buClr>
                <a:schemeClr val="dk1"/>
              </a:buClr>
              <a:buSzPts val="1400"/>
              <a:buFont typeface="Arial"/>
              <a:buChar char="○"/>
              <a:defRPr sz="2667" b="0" i="0" u="none" strike="noStrike" cap="none">
                <a:solidFill>
                  <a:schemeClr val="dk1"/>
                </a:solidFill>
                <a:latin typeface="Arial"/>
                <a:ea typeface="Arial"/>
                <a:cs typeface="Arial"/>
                <a:sym typeface="Arial"/>
              </a:defRPr>
            </a:lvl8pPr>
            <a:lvl9pPr marL="5486263" marR="0" lvl="8" indent="-423323" algn="l" rtl="0">
              <a:lnSpc>
                <a:spcPct val="115000"/>
              </a:lnSpc>
              <a:spcBef>
                <a:spcPts val="0"/>
              </a:spcBef>
              <a:spcAft>
                <a:spcPts val="0"/>
              </a:spcAft>
              <a:buClr>
                <a:schemeClr val="dk1"/>
              </a:buClr>
              <a:buSzPts val="1400"/>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32" name="Google Shape;32;p3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248021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3"/>
        <p:cNvGrpSpPr/>
        <p:nvPr/>
      </p:nvGrpSpPr>
      <p:grpSpPr>
        <a:xfrm>
          <a:off x="0" y="0"/>
          <a:ext cx="0" cy="0"/>
          <a:chOff x="0" y="0"/>
          <a:chExt cx="0" cy="0"/>
        </a:xfrm>
      </p:grpSpPr>
      <p:sp>
        <p:nvSpPr>
          <p:cNvPr id="24" name="Google Shape;24;p30"/>
          <p:cNvSpPr txBox="1">
            <a:spLocks noGrp="1"/>
          </p:cNvSpPr>
          <p:nvPr>
            <p:ph type="ctrTitle"/>
          </p:nvPr>
        </p:nvSpPr>
        <p:spPr>
          <a:xfrm>
            <a:off x="914400" y="2130428"/>
            <a:ext cx="10363200" cy="14700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2000"/>
              <a:buFont typeface="Arial"/>
              <a:buNone/>
              <a:defRPr sz="266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
        <p:nvSpPr>
          <p:cNvPr id="25" name="Google Shape;25;p30"/>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533"/>
              </a:spcBef>
              <a:spcAft>
                <a:spcPts val="0"/>
              </a:spcAft>
              <a:buClr>
                <a:schemeClr val="accent1"/>
              </a:buClr>
              <a:buSzPts val="2000"/>
              <a:buFont typeface="Noto Sans Symbols"/>
              <a:buNone/>
              <a:defRPr sz="2667" b="0" i="0" u="none" strike="noStrike" cap="none">
                <a:solidFill>
                  <a:srgbClr val="888888"/>
                </a:solidFill>
                <a:latin typeface="Arial"/>
                <a:ea typeface="Arial"/>
                <a:cs typeface="Arial"/>
                <a:sym typeface="Arial"/>
              </a:defRPr>
            </a:lvl1pPr>
            <a:lvl2pPr marR="0" lvl="1" algn="ctr" rtl="0">
              <a:lnSpc>
                <a:spcPct val="100000"/>
              </a:lnSpc>
              <a:spcBef>
                <a:spcPts val="480"/>
              </a:spcBef>
              <a:spcAft>
                <a:spcPts val="0"/>
              </a:spcAft>
              <a:buClr>
                <a:schemeClr val="accent1"/>
              </a:buClr>
              <a:buSzPts val="1800"/>
              <a:buFont typeface="Arial"/>
              <a:buNone/>
              <a:defRPr sz="2400" b="0" i="0" u="none" strike="noStrike" cap="none">
                <a:solidFill>
                  <a:srgbClr val="888888"/>
                </a:solidFill>
                <a:latin typeface="Arial"/>
                <a:ea typeface="Arial"/>
                <a:cs typeface="Arial"/>
                <a:sym typeface="Arial"/>
              </a:defRPr>
            </a:lvl2pPr>
            <a:lvl3pPr marR="0" lvl="2" algn="ctr" rtl="0">
              <a:lnSpc>
                <a:spcPct val="100000"/>
              </a:lnSpc>
              <a:spcBef>
                <a:spcPts val="427"/>
              </a:spcBef>
              <a:spcAft>
                <a:spcPts val="0"/>
              </a:spcAft>
              <a:buClr>
                <a:schemeClr val="accent1"/>
              </a:buClr>
              <a:buSzPts val="1600"/>
              <a:buFont typeface="Merriweather Sans"/>
              <a:buNone/>
              <a:defRPr sz="2133" b="0" i="0" u="none" strike="noStrike" cap="none">
                <a:solidFill>
                  <a:srgbClr val="888888"/>
                </a:solidFill>
                <a:latin typeface="Arial"/>
                <a:ea typeface="Arial"/>
                <a:cs typeface="Arial"/>
                <a:sym typeface="Arial"/>
              </a:defRPr>
            </a:lvl3pPr>
            <a:lvl4pPr marR="0" lvl="3" algn="ctr" rtl="0">
              <a:lnSpc>
                <a:spcPct val="100000"/>
              </a:lnSpc>
              <a:spcBef>
                <a:spcPts val="373"/>
              </a:spcBef>
              <a:spcAft>
                <a:spcPts val="0"/>
              </a:spcAft>
              <a:buClr>
                <a:schemeClr val="accent1"/>
              </a:buClr>
              <a:buSzPts val="2100"/>
              <a:buFont typeface="Noto Sans Symbols"/>
              <a:buNone/>
              <a:defRPr sz="1867" b="0" i="0" u="none" strike="noStrike" cap="none">
                <a:solidFill>
                  <a:srgbClr val="888888"/>
                </a:solidFill>
                <a:latin typeface="Arial"/>
                <a:ea typeface="Arial"/>
                <a:cs typeface="Arial"/>
                <a:sym typeface="Arial"/>
              </a:defRPr>
            </a:lvl4pPr>
            <a:lvl5pPr marR="0" lvl="4" algn="ctr" rtl="0">
              <a:lnSpc>
                <a:spcPct val="100000"/>
              </a:lnSpc>
              <a:spcBef>
                <a:spcPts val="533"/>
              </a:spcBef>
              <a:spcAft>
                <a:spcPts val="0"/>
              </a:spcAft>
              <a:buClr>
                <a:schemeClr val="accent1"/>
              </a:buClr>
              <a:buSzPts val="3000"/>
              <a:buFont typeface="Noto Sans Symbols"/>
              <a:buNone/>
              <a:defRPr sz="2667" b="0" i="0" u="none" strike="noStrike" cap="none">
                <a:solidFill>
                  <a:srgbClr val="888888"/>
                </a:solidFill>
                <a:latin typeface="Arial"/>
                <a:ea typeface="Arial"/>
                <a:cs typeface="Arial"/>
                <a:sym typeface="Arial"/>
              </a:defRPr>
            </a:lvl5pPr>
            <a:lvl6pPr marR="0" lvl="5" algn="ctr"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a:ea typeface="Arial"/>
                <a:cs typeface="Arial"/>
                <a:sym typeface="Arial"/>
              </a:defRPr>
            </a:lvl6pPr>
            <a:lvl7pPr marR="0" lvl="6" algn="ctr"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a:ea typeface="Arial"/>
                <a:cs typeface="Arial"/>
                <a:sym typeface="Arial"/>
              </a:defRPr>
            </a:lvl7pPr>
            <a:lvl8pPr marR="0" lvl="7" algn="ctr"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a:ea typeface="Arial"/>
                <a:cs typeface="Arial"/>
                <a:sym typeface="Arial"/>
              </a:defRPr>
            </a:lvl8pPr>
            <a:lvl9pPr marR="0" lvl="8" algn="ctr"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a:ea typeface="Arial"/>
                <a:cs typeface="Arial"/>
                <a:sym typeface="Arial"/>
              </a:defRPr>
            </a:lvl9pPr>
          </a:lstStyle>
          <a:p>
            <a:endParaRPr/>
          </a:p>
        </p:txBody>
      </p:sp>
      <p:sp>
        <p:nvSpPr>
          <p:cNvPr id="26" name="Google Shape;26;p30"/>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
        <p:nvSpPr>
          <p:cNvPr id="27" name="Google Shape;27;p30"/>
          <p:cNvSpPr txBox="1">
            <a:spLocks noGrp="1"/>
          </p:cNvSpPr>
          <p:nvPr>
            <p:ph type="ftr" idx="11"/>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
        <p:nvSpPr>
          <p:cNvPr id="28" name="Google Shape;28;p30"/>
          <p:cNvSpPr txBox="1">
            <a:spLocks noGrp="1"/>
          </p:cNvSpPr>
          <p:nvPr>
            <p:ph type="sldNum" idx="12"/>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24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800"/>
              <a:buFont typeface="Arial"/>
              <a:buNone/>
              <a:defRPr sz="24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800"/>
              <a:buFont typeface="Arial"/>
              <a:buNone/>
              <a:defRPr sz="24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800"/>
              <a:buFont typeface="Arial"/>
              <a:buNone/>
              <a:defRPr sz="24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800"/>
              <a:buFont typeface="Arial"/>
              <a:buNone/>
              <a:defRPr sz="24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800"/>
              <a:buFont typeface="Arial"/>
              <a:buNone/>
              <a:defRPr sz="24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800"/>
              <a:buFont typeface="Arial"/>
              <a:buNone/>
              <a:defRPr sz="24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800"/>
              <a:buFont typeface="Arial"/>
              <a:buNone/>
              <a:defRPr sz="24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800"/>
              <a:buFont typeface="Arial"/>
              <a:buNone/>
              <a:defRPr sz="2400" b="0" i="0" u="none" strike="noStrike" cap="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391146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BD01A-4259-4CC9-26E9-9EB385D057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068165-B923-65FD-8F9D-8BCC94D5DD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A1BCA-F436-D962-445F-DB28E21C7D42}"/>
              </a:ext>
            </a:extLst>
          </p:cNvPr>
          <p:cNvSpPr>
            <a:spLocks noGrp="1"/>
          </p:cNvSpPr>
          <p:nvPr>
            <p:ph type="dt" sz="half" idx="10"/>
          </p:nvPr>
        </p:nvSpPr>
        <p:spPr/>
        <p:txBody>
          <a:bodyPr/>
          <a:lstStyle/>
          <a:p>
            <a:fld id="{5C0EF863-D8D0-A84F-8461-6A8BFB4328D1}" type="datetimeFigureOut">
              <a:rPr lang="en-US" smtClean="0"/>
              <a:t>9/22/26</a:t>
            </a:fld>
            <a:endParaRPr lang="en-US"/>
          </a:p>
        </p:txBody>
      </p:sp>
      <p:sp>
        <p:nvSpPr>
          <p:cNvPr id="5" name="Footer Placeholder 4">
            <a:extLst>
              <a:ext uri="{FF2B5EF4-FFF2-40B4-BE49-F238E27FC236}">
                <a16:creationId xmlns:a16="http://schemas.microsoft.com/office/drawing/2014/main" id="{77C3C573-AABE-8BB0-33C2-245366F3C5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5DDFC5-2630-7BE2-6434-C826980BFE88}"/>
              </a:ext>
            </a:extLst>
          </p:cNvPr>
          <p:cNvSpPr>
            <a:spLocks noGrp="1"/>
          </p:cNvSpPr>
          <p:nvPr>
            <p:ph type="sldNum" sz="quarter" idx="12"/>
          </p:nvPr>
        </p:nvSpPr>
        <p:spPr/>
        <p:txBody>
          <a:bodyPr/>
          <a:lstStyle/>
          <a:p>
            <a:fld id="{AC18D038-CDDE-D54B-BAD7-EB9AF7C8E435}" type="slidenum">
              <a:rPr lang="en-US" smtClean="0"/>
              <a:t>‹#›</a:t>
            </a:fld>
            <a:endParaRPr lang="en-US"/>
          </a:p>
        </p:txBody>
      </p:sp>
    </p:spTree>
    <p:extLst>
      <p:ext uri="{BB962C8B-B14F-4D97-AF65-F5344CB8AC3E}">
        <p14:creationId xmlns:p14="http://schemas.microsoft.com/office/powerpoint/2010/main" val="95248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5.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6417" y="365126"/>
            <a:ext cx="11326091" cy="715529"/>
          </a:xfrm>
          <a:prstGeom prst="rect">
            <a:avLst/>
          </a:prstGeom>
        </p:spPr>
        <p:txBody>
          <a:bodyPr vert="horz" lIns="91440" tIns="45720" rIns="91440" bIns="45720" rtlCol="0" anchor="ctr">
            <a:normAutofit/>
          </a:bodyPr>
          <a:lstStyle/>
          <a:p>
            <a:r>
              <a:rPr lang="en-US" dirty="0"/>
              <a:t>Click to edit Master title style</a:t>
            </a:r>
          </a:p>
        </p:txBody>
      </p:sp>
      <p:pic>
        <p:nvPicPr>
          <p:cNvPr id="4" name="Picture 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69617" y="6348925"/>
            <a:ext cx="2293467" cy="435837"/>
          </a:xfrm>
          <a:prstGeom prst="rect">
            <a:avLst/>
          </a:prstGeom>
        </p:spPr>
      </p:pic>
      <p:sp>
        <p:nvSpPr>
          <p:cNvPr id="6" name="Footer Placeholder 1"/>
          <p:cNvSpPr txBox="1">
            <a:spLocks/>
          </p:cNvSpPr>
          <p:nvPr userDrawn="1"/>
        </p:nvSpPr>
        <p:spPr>
          <a:xfrm>
            <a:off x="7511822" y="6419634"/>
            <a:ext cx="4496077" cy="36512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defRPr/>
            </a:pPr>
            <a:r>
              <a:rPr lang="en-US" sz="1200" baseline="0" dirty="0">
                <a:solidFill>
                  <a:schemeClr val="tx1"/>
                </a:solidFill>
                <a:latin typeface="Arial" panose="020B0604020202020204" pitchFamily="34" charset="0"/>
                <a:ea typeface="Geneva" charset="-128"/>
                <a:cs typeface="Arial" panose="020B0604020202020204" pitchFamily="34" charset="0"/>
              </a:rPr>
              <a:t>Spring 2022 Group Meeting </a:t>
            </a:r>
            <a:r>
              <a:rPr lang="en-US" sz="1200" dirty="0">
                <a:solidFill>
                  <a:schemeClr val="tx1"/>
                </a:solidFill>
                <a:latin typeface="Arial" panose="020B0604020202020204" pitchFamily="34" charset="0"/>
                <a:ea typeface="Geneva" charset="-128"/>
                <a:cs typeface="Arial" panose="020B0604020202020204" pitchFamily="34" charset="0"/>
              </a:rPr>
              <a:t>• May 4 – 6</a:t>
            </a:r>
          </a:p>
        </p:txBody>
      </p:sp>
      <p:sp>
        <p:nvSpPr>
          <p:cNvPr id="7" name="Rectangle 6"/>
          <p:cNvSpPr/>
          <p:nvPr userDrawn="1"/>
        </p:nvSpPr>
        <p:spPr>
          <a:xfrm>
            <a:off x="2641143" y="6323097"/>
            <a:ext cx="6334539" cy="461665"/>
          </a:xfrm>
          <a:prstGeom prst="rect">
            <a:avLst/>
          </a:prstGeom>
        </p:spPr>
        <p:txBody>
          <a:bodyPr wrap="square">
            <a:spAutoFit/>
          </a:bodyPr>
          <a:lstStyle/>
          <a:p>
            <a:pPr algn="l" defTabSz="457200" fontAlgn="base">
              <a:spcBef>
                <a:spcPct val="0"/>
              </a:spcBef>
              <a:spcAft>
                <a:spcPct val="0"/>
              </a:spcAft>
              <a:defRPr/>
            </a:pPr>
            <a:r>
              <a:rPr lang="en-US" sz="1200" dirty="0">
                <a:solidFill>
                  <a:schemeClr val="tx1"/>
                </a:solidFill>
                <a:latin typeface="Arial" panose="020B0604020202020204" pitchFamily="34" charset="0"/>
                <a:ea typeface="Geneva" charset="-128"/>
                <a:cs typeface="Arial" panose="020B0604020202020204" pitchFamily="34" charset="0"/>
              </a:rPr>
              <a:t>Confidential information and property</a:t>
            </a:r>
            <a:r>
              <a:rPr lang="en-US" sz="1200" baseline="0" dirty="0">
                <a:solidFill>
                  <a:schemeClr val="tx1"/>
                </a:solidFill>
                <a:latin typeface="Arial" panose="020B0604020202020204" pitchFamily="34" charset="0"/>
                <a:ea typeface="Geneva" charset="-128"/>
                <a:cs typeface="Arial" panose="020B0604020202020204" pitchFamily="34" charset="0"/>
              </a:rPr>
              <a:t> of the author; may not be distributed or reproduced without written permission.</a:t>
            </a:r>
            <a:endParaRPr lang="en-US" sz="1200" dirty="0">
              <a:solidFill>
                <a:schemeClr val="tx1"/>
              </a:solidFill>
              <a:latin typeface="Arial" panose="020B0604020202020204" pitchFamily="34" charset="0"/>
              <a:ea typeface="Geneva" charset="-128"/>
              <a:cs typeface="Arial" panose="020B0604020202020204" pitchFamily="34" charset="0"/>
            </a:endParaRPr>
          </a:p>
        </p:txBody>
      </p:sp>
    </p:spTree>
    <p:extLst>
      <p:ext uri="{BB962C8B-B14F-4D97-AF65-F5344CB8AC3E}">
        <p14:creationId xmlns:p14="http://schemas.microsoft.com/office/powerpoint/2010/main" val="417814754"/>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Lst>
  <p:hf sldNum="0" hdr="0" ftr="0" dt="0"/>
  <p:txStyles>
    <p:titleStyle>
      <a:lvl1pPr algn="l" defTabSz="914400" rtl="0" eaLnBrk="1" latinLnBrk="0" hangingPunct="1">
        <a:lnSpc>
          <a:spcPct val="90000"/>
        </a:lnSpc>
        <a:spcBef>
          <a:spcPct val="0"/>
        </a:spcBef>
        <a:buNone/>
        <a:defRPr sz="4400" b="1" kern="1200" baseline="0">
          <a:solidFill>
            <a:srgbClr val="2E398E"/>
          </a:solidFill>
          <a:latin typeface="Arial" panose="020B0604020202020204" pitchFamily="34" charset="0"/>
          <a:ea typeface="+mj-ea"/>
          <a:cs typeface="Arial" panose="020B0604020202020204" pitchFamily="34" charset="0"/>
        </a:defRPr>
      </a:lvl1pPr>
    </p:titleStyle>
    <p:bodyStyle>
      <a:lvl1pPr marL="582613" indent="-582613" algn="l" defTabSz="914400" rtl="0" eaLnBrk="1" latinLnBrk="0" hangingPunct="1">
        <a:lnSpc>
          <a:spcPct val="100000"/>
        </a:lnSpc>
        <a:spcBef>
          <a:spcPts val="1000"/>
        </a:spcBef>
        <a:spcAft>
          <a:spcPts val="600"/>
        </a:spcAft>
        <a:buSzPct val="75000"/>
        <a:buFont typeface="Wingdings" panose="05000000000000000000" pitchFamily="2" charset="2"/>
        <a:buChar char="t"/>
        <a:defRPr sz="3600" kern="1200">
          <a:solidFill>
            <a:schemeClr val="tx1"/>
          </a:solidFill>
          <a:latin typeface="+mn-lt"/>
          <a:ea typeface="+mn-ea"/>
          <a:cs typeface="+mn-cs"/>
        </a:defRPr>
      </a:lvl1pPr>
      <a:lvl2pPr marL="1309688" indent="-561975" algn="l" defTabSz="914400" rtl="0" eaLnBrk="1" latinLnBrk="0" hangingPunct="1">
        <a:lnSpc>
          <a:spcPct val="100000"/>
        </a:lnSpc>
        <a:spcBef>
          <a:spcPts val="500"/>
        </a:spcBef>
        <a:spcAft>
          <a:spcPts val="600"/>
        </a:spcAft>
        <a:buFont typeface="Calibri" panose="020F050202020403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362841844"/>
      </p:ext>
    </p:extLst>
  </p:cSld>
  <p:clrMap bg1="lt1" tx1="dk1" bg2="dk2" tx2="lt2" accent1="accent1" accent2="accent2" accent3="accent3" accent4="accent4" accent5="accent5" accent6="accent6" hlink="hlink" folHlink="folHlink"/>
  <p:sldLayoutIdLst>
    <p:sldLayoutId id="2147483817" r:id="rId1"/>
    <p:sldLayoutId id="2147483819" r:id="rId2"/>
    <p:sldLayoutId id="2147483821" r:id="rId3"/>
    <p:sldLayoutId id="2147483851" r:id="rId4"/>
    <p:sldLayoutId id="21474838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2B799761-2EBC-ED48-8421-93C3DA969FB7}" type="datetimeFigureOut">
              <a:rPr lang="en-US" smtClean="0">
                <a:solidFill>
                  <a:prstClr val="black">
                    <a:tint val="75000"/>
                  </a:prstClr>
                </a:solidFill>
              </a:rPr>
              <a:pPr defTabSz="457200"/>
              <a:t>9/22/26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014C056-413C-A641-A0AD-03006F1178C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3011583476"/>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Lst>
  <p:txStyles>
    <p:titleStyle>
      <a:lvl1pPr algn="ctr" defTabSz="457200" rtl="0" eaLnBrk="1" latinLnBrk="0" hangingPunct="1">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400" kern="1200">
          <a:solidFill>
            <a:srgbClr val="0000CC"/>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D4DDCE-9EA0-2867-3455-AA8B3E1644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5D1D42-33CD-CD53-DAB2-ED54AB4EDC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AD7F30-6B9B-EE4F-5EF9-0F2C60E8A3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0EF863-D8D0-A84F-8461-6A8BFB4328D1}" type="datetimeFigureOut">
              <a:rPr lang="en-US" smtClean="0"/>
              <a:t>9/22/26</a:t>
            </a:fld>
            <a:endParaRPr lang="en-US"/>
          </a:p>
        </p:txBody>
      </p:sp>
      <p:sp>
        <p:nvSpPr>
          <p:cNvPr id="5" name="Footer Placeholder 4">
            <a:extLst>
              <a:ext uri="{FF2B5EF4-FFF2-40B4-BE49-F238E27FC236}">
                <a16:creationId xmlns:a16="http://schemas.microsoft.com/office/drawing/2014/main" id="{B05C89BD-5E41-02A3-7566-1DAB550BF2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AC78EF-963A-78B6-AC96-9269EB6413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18D038-CDDE-D54B-BAD7-EB9AF7C8E435}" type="slidenum">
              <a:rPr lang="en-US" smtClean="0"/>
              <a:t>‹#›</a:t>
            </a:fld>
            <a:endParaRPr lang="en-US"/>
          </a:p>
        </p:txBody>
      </p:sp>
    </p:spTree>
    <p:extLst>
      <p:ext uri="{BB962C8B-B14F-4D97-AF65-F5344CB8AC3E}">
        <p14:creationId xmlns:p14="http://schemas.microsoft.com/office/powerpoint/2010/main" val="1280797816"/>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404676372"/>
      </p:ext>
    </p:extLst>
  </p:cSld>
  <p:clrMap bg1="lt1" tx1="dk1" bg2="dk2" tx2="lt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3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0.gif"/><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notesSlide" Target="../notesSlides/notesSlide3.xml"/><Relationship Id="rId16" Type="http://schemas.openxmlformats.org/officeDocument/2006/relationships/image" Target="../media/image23.png"/><Relationship Id="rId1" Type="http://schemas.openxmlformats.org/officeDocument/2006/relationships/slideLayout" Target="../slideLayouts/slideLayout9.xml"/><Relationship Id="rId6" Type="http://schemas.openxmlformats.org/officeDocument/2006/relationships/image" Target="../media/image13.png"/><Relationship Id="rId11" Type="http://schemas.openxmlformats.org/officeDocument/2006/relationships/image" Target="../media/image18.jpeg"/><Relationship Id="rId5" Type="http://schemas.openxmlformats.org/officeDocument/2006/relationships/image" Target="../media/image12.jpeg"/><Relationship Id="rId15" Type="http://schemas.openxmlformats.org/officeDocument/2006/relationships/image" Target="../media/image22.png"/><Relationship Id="rId10" Type="http://schemas.openxmlformats.org/officeDocument/2006/relationships/image" Target="../media/image17.jpeg"/><Relationship Id="rId19" Type="http://schemas.openxmlformats.org/officeDocument/2006/relationships/image" Target="../media/image26.png"/><Relationship Id="rId4" Type="http://schemas.openxmlformats.org/officeDocument/2006/relationships/image" Target="../media/image11.gif"/><Relationship Id="rId9" Type="http://schemas.openxmlformats.org/officeDocument/2006/relationships/image" Target="../media/image16.png"/><Relationship Id="rId1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hyperlink" Target="https://gco.iarc.fr/tomorrow/en/dataviz/isotype"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chart" Target="../charts/chart1.xml"/><Relationship Id="rId4" Type="http://schemas.openxmlformats.org/officeDocument/2006/relationships/hyperlink" Target="https://seer.cancer.gov/statfact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gif"/><Relationship Id="rId1" Type="http://schemas.openxmlformats.org/officeDocument/2006/relationships/slideLayout" Target="../slideLayouts/slideLayout40.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11.xml"/><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1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57.jpg"/></Relationships>
</file>

<file path=ppt/slides/_rels/slide2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65.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g"/><Relationship Id="rId1" Type="http://schemas.openxmlformats.org/officeDocument/2006/relationships/slideLayout" Target="../slideLayouts/slideLayout11.xml"/><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image" Target="../media/image74.jpeg"/><Relationship Id="rId7"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26.xml"/><Relationship Id="rId6" Type="http://schemas.openxmlformats.org/officeDocument/2006/relationships/image" Target="../media/image77.png"/><Relationship Id="rId5" Type="http://schemas.openxmlformats.org/officeDocument/2006/relationships/image" Target="../media/image76.png"/><Relationship Id="rId10" Type="http://schemas.openxmlformats.org/officeDocument/2006/relationships/image" Target="../media/image81.jpg"/><Relationship Id="rId4" Type="http://schemas.openxmlformats.org/officeDocument/2006/relationships/image" Target="../media/image75.emf"/><Relationship Id="rId9"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009775" y="3657600"/>
            <a:ext cx="9296400" cy="1092200"/>
          </a:xfrm>
        </p:spPr>
        <p:txBody>
          <a:bodyPr rtlCol="0">
            <a:noAutofit/>
          </a:bodyPr>
          <a:lstStyle/>
          <a:p>
            <a:pPr>
              <a:spcAft>
                <a:spcPts val="600"/>
              </a:spcAft>
            </a:pPr>
            <a:r>
              <a:rPr lang="en-US" sz="2800" b="0" dirty="0">
                <a:solidFill>
                  <a:schemeClr val="tx1"/>
                </a:solidFill>
                <a:latin typeface="Montserrat" pitchFamily="2" charset="77"/>
              </a:rPr>
              <a:t>Victor Velculescu, MD, PhD</a:t>
            </a:r>
          </a:p>
          <a:p>
            <a:pPr>
              <a:spcAft>
                <a:spcPts val="600"/>
              </a:spcAft>
            </a:pPr>
            <a:endParaRPr lang="en-US" sz="2800" b="0" dirty="0">
              <a:solidFill>
                <a:schemeClr val="tx1"/>
              </a:solidFill>
              <a:latin typeface="Montserrat" pitchFamily="2" charset="77"/>
            </a:endParaRPr>
          </a:p>
          <a:p>
            <a:r>
              <a:rPr lang="en-US" sz="2000" b="0" dirty="0">
                <a:solidFill>
                  <a:srgbClr val="050708"/>
                </a:solidFill>
                <a:latin typeface="Montserrat" pitchFamily="2" charset="77"/>
              </a:rPr>
              <a:t>15</a:t>
            </a:r>
            <a:r>
              <a:rPr lang="en-US" sz="2000" b="0" baseline="30000" dirty="0">
                <a:solidFill>
                  <a:srgbClr val="050708"/>
                </a:solidFill>
                <a:latin typeface="Montserrat" pitchFamily="2" charset="77"/>
              </a:rPr>
              <a:t>th</a:t>
            </a:r>
            <a:r>
              <a:rPr lang="en-US" sz="2000" b="0" dirty="0">
                <a:solidFill>
                  <a:srgbClr val="050708"/>
                </a:solidFill>
                <a:latin typeface="Montserrat" pitchFamily="2" charset="77"/>
              </a:rPr>
              <a:t> EDRN Scientific Workshop Agenda</a:t>
            </a:r>
          </a:p>
          <a:p>
            <a:r>
              <a:rPr lang="en-US" sz="1800" b="0" dirty="0">
                <a:solidFill>
                  <a:srgbClr val="050708"/>
                </a:solidFill>
                <a:latin typeface="Montserrat" pitchFamily="2" charset="77"/>
              </a:rPr>
              <a:t>Gaithersburg, MD, September 23, 2026</a:t>
            </a:r>
            <a:endParaRPr lang="en-US" sz="1800" b="0" dirty="0">
              <a:solidFill>
                <a:schemeClr val="tx1"/>
              </a:solidFill>
              <a:latin typeface="Montserrat" pitchFamily="2" charset="77"/>
            </a:endParaRPr>
          </a:p>
        </p:txBody>
      </p:sp>
      <p:sp>
        <p:nvSpPr>
          <p:cNvPr id="5" name="Title 1"/>
          <p:cNvSpPr>
            <a:spLocks noGrp="1"/>
          </p:cNvSpPr>
          <p:nvPr>
            <p:ph type="ctrTitle"/>
          </p:nvPr>
        </p:nvSpPr>
        <p:spPr>
          <a:xfrm>
            <a:off x="1219200" y="1752600"/>
            <a:ext cx="10877550" cy="1930400"/>
          </a:xfrm>
        </p:spPr>
        <p:txBody>
          <a:bodyPr>
            <a:normAutofit/>
          </a:bodyPr>
          <a:lstStyle/>
          <a:p>
            <a:r>
              <a:rPr lang="en-US" sz="3400" dirty="0">
                <a:solidFill>
                  <a:srgbClr val="000000"/>
                </a:solidFill>
                <a:latin typeface="Montserrat" pitchFamily="2" charset="77"/>
              </a:rPr>
              <a:t>Genome-wide Cell-free DNA Fragmentation </a:t>
            </a:r>
            <a:br>
              <a:rPr lang="en-US" sz="3400" dirty="0">
                <a:solidFill>
                  <a:srgbClr val="000000"/>
                </a:solidFill>
                <a:latin typeface="Montserrat" pitchFamily="2" charset="77"/>
              </a:rPr>
            </a:br>
            <a:r>
              <a:rPr lang="en-US" sz="3400" dirty="0">
                <a:solidFill>
                  <a:srgbClr val="000000"/>
                </a:solidFill>
                <a:latin typeface="Montserrat" pitchFamily="2" charset="77"/>
              </a:rPr>
              <a:t>for Early Detection of Cancer</a:t>
            </a:r>
            <a:endParaRPr lang="en-US" sz="3400" dirty="0">
              <a:latin typeface="Montserrat" pitchFamily="2" charset="77"/>
            </a:endParaRPr>
          </a:p>
        </p:txBody>
      </p:sp>
    </p:spTree>
    <p:extLst>
      <p:ext uri="{BB962C8B-B14F-4D97-AF65-F5344CB8AC3E}">
        <p14:creationId xmlns:p14="http://schemas.microsoft.com/office/powerpoint/2010/main" val="2509859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CF3DDF01-3BA1-6B79-7358-EEE4FEF5E519}"/>
              </a:ext>
            </a:extLst>
          </p:cNvPr>
          <p:cNvSpPr txBox="1">
            <a:spLocks/>
          </p:cNvSpPr>
          <p:nvPr/>
        </p:nvSpPr>
        <p:spPr>
          <a:xfrm>
            <a:off x="436417" y="365126"/>
            <a:ext cx="11326091" cy="7155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baseline="0">
                <a:solidFill>
                  <a:srgbClr val="2E398E"/>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b="0" dirty="0">
                <a:solidFill>
                  <a:srgbClr val="0070C0"/>
                </a:solidFill>
                <a:latin typeface="Montserrat" pitchFamily="2" charset="77"/>
                <a:cs typeface="Calibri Light" panose="020F0302020204030204" pitchFamily="34" charset="0"/>
                <a:sym typeface="Arial"/>
              </a:rPr>
              <a:t>Disclosure Information</a:t>
            </a:r>
          </a:p>
        </p:txBody>
      </p:sp>
      <p:sp>
        <p:nvSpPr>
          <p:cNvPr id="8" name="Text Placeholder 5">
            <a:extLst>
              <a:ext uri="{FF2B5EF4-FFF2-40B4-BE49-F238E27FC236}">
                <a16:creationId xmlns:a16="http://schemas.microsoft.com/office/drawing/2014/main" id="{433265CB-C941-55D2-8F0F-1F5E369B873B}"/>
              </a:ext>
            </a:extLst>
          </p:cNvPr>
          <p:cNvSpPr txBox="1">
            <a:spLocks/>
          </p:cNvSpPr>
          <p:nvPr/>
        </p:nvSpPr>
        <p:spPr bwMode="blackWhite">
          <a:xfrm>
            <a:off x="304800" y="1295400"/>
            <a:ext cx="11324357" cy="4855936"/>
          </a:xfrm>
          <a:prstGeom prst="rect">
            <a:avLst/>
          </a:prstGeom>
        </p:spPr>
        <p:txBody>
          <a:bodyPr vert="horz">
            <a:normAutofit/>
          </a:bodyPr>
          <a:lstStyle>
            <a:lvl1pPr marL="623888" indent="-623888" algn="l" defTabSz="914400" rtl="0" eaLnBrk="1" latinLnBrk="0" hangingPunct="1">
              <a:lnSpc>
                <a:spcPct val="110000"/>
              </a:lnSpc>
              <a:spcBef>
                <a:spcPts val="0"/>
              </a:spcBef>
              <a:spcAft>
                <a:spcPts val="1200"/>
              </a:spcAft>
              <a:buClrTx/>
              <a:buSzPct val="100000"/>
              <a:buFont typeface="Arial" panose="020B0604020202020204" pitchFamily="34" charset="0"/>
              <a:buChar char="•"/>
              <a:defRPr sz="3600" kern="1200" baseline="0">
                <a:solidFill>
                  <a:schemeClr val="tx1"/>
                </a:solidFill>
                <a:latin typeface="Arial" panose="020B0604020202020204" pitchFamily="34" charset="0"/>
                <a:ea typeface="+mn-ea"/>
                <a:cs typeface="Arial" panose="020B0604020202020204" pitchFamily="34" charset="0"/>
              </a:defRPr>
            </a:lvl1pPr>
            <a:lvl2pPr marL="1371600" indent="-625475" algn="l" defTabSz="914400" rtl="0" eaLnBrk="1" latinLnBrk="0" hangingPunct="1">
              <a:lnSpc>
                <a:spcPct val="110000"/>
              </a:lnSpc>
              <a:spcBef>
                <a:spcPts val="0"/>
              </a:spcBef>
              <a:spcAft>
                <a:spcPts val="1200"/>
              </a:spcAft>
              <a:buClrTx/>
              <a:buFont typeface="Calibri" panose="020F0502020204030204" pitchFamily="34" charset="0"/>
              <a:buChar char="–"/>
              <a:defRPr sz="3600" kern="1200" baseline="0">
                <a:solidFill>
                  <a:schemeClr val="tx1"/>
                </a:solidFill>
                <a:latin typeface="Arial" panose="020B0604020202020204" pitchFamily="34" charset="0"/>
                <a:ea typeface="+mn-ea"/>
                <a:cs typeface="Arial" panose="020B0604020202020204" pitchFamily="34" charset="0"/>
              </a:defRPr>
            </a:lvl2pPr>
            <a:lvl3pPr marL="2120900" indent="-630238" algn="l" defTabSz="914400" rtl="0" eaLnBrk="1" latinLnBrk="0" hangingPunct="1">
              <a:lnSpc>
                <a:spcPct val="110000"/>
              </a:lnSpc>
              <a:spcBef>
                <a:spcPts val="0"/>
              </a:spcBef>
              <a:spcAft>
                <a:spcPts val="1200"/>
              </a:spcAft>
              <a:buClrTx/>
              <a:buFont typeface="Arial" panose="020B0604020202020204" pitchFamily="34" charset="0"/>
              <a:buChar char="•"/>
              <a:tabLst/>
              <a:defRPr sz="3600" kern="1200" baseline="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baseline="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baseline="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41853" marR="0" lvl="1" indent="0" algn="l" defTabSz="914400" rtl="0" eaLnBrk="1" fontAlgn="auto" latinLnBrk="0" hangingPunct="1">
              <a:lnSpc>
                <a:spcPct val="80000"/>
              </a:lnSpc>
              <a:spcBef>
                <a:spcPts val="0"/>
              </a:spcBef>
              <a:spcAft>
                <a:spcPts val="1200"/>
              </a:spcAft>
              <a:buClrTx/>
              <a:buSzTx/>
              <a:buFont typeface="Calibri" panose="020F0502020204030204" pitchFamily="34" charset="0"/>
              <a:buNone/>
              <a:tabLst/>
              <a:defRPr/>
            </a:pPr>
            <a:endPar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endParaRPr>
          </a:p>
          <a:p>
            <a:pPr marL="541853" marR="0" lvl="1" indent="0" algn="l" defTabSz="914400" rtl="0" eaLnBrk="1" fontAlgn="auto" latinLnBrk="0" hangingPunct="1">
              <a:lnSpc>
                <a:spcPct val="80000"/>
              </a:lnSpc>
              <a:spcBef>
                <a:spcPts val="0"/>
              </a:spcBef>
              <a:spcAft>
                <a:spcPts val="1200"/>
              </a:spcAft>
              <a:buClrTx/>
              <a:buSzTx/>
              <a:buFont typeface="Calibri" panose="020F0502020204030204" pitchFamily="34" charset="0"/>
              <a:buNone/>
              <a:tabLst/>
              <a:defRPr/>
            </a:pPr>
            <a:r>
              <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rPr>
              <a:t>Founder of </a:t>
            </a:r>
            <a:r>
              <a:rPr kumimoji="0" lang="en-US" sz="2000" b="0" i="0" u="none" strike="noStrike" kern="1200" cap="none" spc="0" normalizeH="0" baseline="0" noProof="0" dirty="0" err="1">
                <a:ln>
                  <a:noFill/>
                </a:ln>
                <a:solidFill>
                  <a:sysClr val="windowText" lastClr="000000"/>
                </a:solidFill>
                <a:effectLst/>
                <a:uLnTx/>
                <a:uFillTx/>
                <a:latin typeface="Montserrat" pitchFamily="2" charset="77"/>
                <a:cs typeface="Arial"/>
              </a:rPr>
              <a:t>Delfi</a:t>
            </a:r>
            <a:r>
              <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rPr>
              <a:t> Diagnostics</a:t>
            </a:r>
          </a:p>
          <a:p>
            <a:pPr marL="541853" marR="0" lvl="1" indent="0" algn="l" defTabSz="914400" rtl="0" eaLnBrk="1" fontAlgn="auto" latinLnBrk="0" hangingPunct="1">
              <a:lnSpc>
                <a:spcPct val="80000"/>
              </a:lnSpc>
              <a:spcBef>
                <a:spcPts val="0"/>
              </a:spcBef>
              <a:spcAft>
                <a:spcPts val="1200"/>
              </a:spcAft>
              <a:buClrTx/>
              <a:buSzTx/>
              <a:buFont typeface="Calibri" panose="020F0502020204030204" pitchFamily="34" charset="0"/>
              <a:buNone/>
              <a:tabLst/>
              <a:defRPr/>
            </a:pPr>
            <a:r>
              <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rPr>
              <a:t>Founder of </a:t>
            </a:r>
            <a:r>
              <a:rPr kumimoji="0" lang="en-US" sz="2000" b="0" i="0" u="none" strike="noStrike" kern="1200" cap="none" spc="0" normalizeH="0" baseline="0" noProof="0" dirty="0" err="1">
                <a:ln>
                  <a:noFill/>
                </a:ln>
                <a:solidFill>
                  <a:sysClr val="windowText" lastClr="000000"/>
                </a:solidFill>
                <a:effectLst/>
                <a:uLnTx/>
                <a:uFillTx/>
                <a:latin typeface="Montserrat" pitchFamily="2" charset="77"/>
                <a:cs typeface="Arial"/>
              </a:rPr>
              <a:t>Artemyx</a:t>
            </a:r>
            <a:endPar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endParaRPr>
          </a:p>
          <a:p>
            <a:pPr marL="541853" marR="0" lvl="1" indent="0" algn="l" defTabSz="914400" rtl="0" eaLnBrk="1" fontAlgn="auto" latinLnBrk="0" hangingPunct="1">
              <a:lnSpc>
                <a:spcPct val="80000"/>
              </a:lnSpc>
              <a:spcBef>
                <a:spcPts val="0"/>
              </a:spcBef>
              <a:spcAft>
                <a:spcPts val="1200"/>
              </a:spcAft>
              <a:buClrTx/>
              <a:buSzTx/>
              <a:buFont typeface="Calibri" panose="020F0502020204030204" pitchFamily="34" charset="0"/>
              <a:buNone/>
              <a:tabLst/>
              <a:defRPr/>
            </a:pPr>
            <a:r>
              <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rPr>
              <a:t>Founder of Personal Genome Diagnostics (acquired by LabCorp in 2022) </a:t>
            </a:r>
          </a:p>
          <a:p>
            <a:pPr marL="541853" marR="0" lvl="1" indent="0" algn="l" defTabSz="914400" rtl="0" eaLnBrk="1" fontAlgn="auto" latinLnBrk="0" hangingPunct="1">
              <a:lnSpc>
                <a:spcPct val="80000"/>
              </a:lnSpc>
              <a:spcBef>
                <a:spcPts val="0"/>
              </a:spcBef>
              <a:spcAft>
                <a:spcPts val="1200"/>
              </a:spcAft>
              <a:buClrTx/>
              <a:buSzTx/>
              <a:buFont typeface="Calibri" panose="020F0502020204030204" pitchFamily="34" charset="0"/>
              <a:buNone/>
              <a:tabLst/>
              <a:defRPr/>
            </a:pPr>
            <a:r>
              <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rPr>
              <a:t>Scientific Advisory Board of Epitope and </a:t>
            </a:r>
            <a:r>
              <a:rPr kumimoji="0" lang="en-US" sz="2000" b="0" i="0" u="none" strike="noStrike" kern="1200" cap="none" spc="0" normalizeH="0" baseline="0" noProof="0" dirty="0" err="1">
                <a:ln>
                  <a:noFill/>
                </a:ln>
                <a:solidFill>
                  <a:sysClr val="windowText" lastClr="000000"/>
                </a:solidFill>
                <a:effectLst/>
                <a:uLnTx/>
                <a:uFillTx/>
                <a:latin typeface="Montserrat" pitchFamily="2" charset="77"/>
                <a:cs typeface="Arial"/>
              </a:rPr>
              <a:t>Viron</a:t>
            </a:r>
            <a:r>
              <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rPr>
              <a:t> Therapeutics.</a:t>
            </a:r>
          </a:p>
          <a:p>
            <a:pPr marL="533387" lvl="1" indent="0" algn="just">
              <a:buNone/>
              <a:defRPr/>
            </a:pPr>
            <a:r>
              <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rPr>
              <a:t>Dr. Velculescu is an inventor on patent applications submitted by Johns Hopkins University related to cancer genomic and cell-free DNA </a:t>
            </a:r>
            <a:r>
              <a:rPr lang="en-US" sz="2000" dirty="0">
                <a:solidFill>
                  <a:sysClr val="windowText" lastClr="000000"/>
                </a:solidFill>
                <a:latin typeface="Montserrat" pitchFamily="2" charset="77"/>
                <a:cs typeface="Arial"/>
              </a:rPr>
              <a:t>analyses </a:t>
            </a:r>
            <a:r>
              <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rPr>
              <a:t>that have been licensed to one or more entities, including Delfi Diagnostics, </a:t>
            </a:r>
            <a:r>
              <a:rPr kumimoji="0" lang="en-US" sz="2000" b="0" i="0" u="none" strike="noStrike" kern="1200" cap="none" spc="0" normalizeH="0" baseline="0" noProof="0" dirty="0" err="1">
                <a:ln>
                  <a:noFill/>
                </a:ln>
                <a:solidFill>
                  <a:sysClr val="windowText" lastClr="000000"/>
                </a:solidFill>
                <a:effectLst/>
                <a:uLnTx/>
                <a:uFillTx/>
                <a:latin typeface="Montserrat" pitchFamily="2" charset="77"/>
                <a:cs typeface="Arial"/>
              </a:rPr>
              <a:t>Artemyx</a:t>
            </a:r>
            <a:r>
              <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rPr>
              <a:t>, LabCorp, Qiagen, Sysmex, Agios, Genzyme, Esoterix, Ventana and </a:t>
            </a:r>
            <a:r>
              <a:rPr kumimoji="0" lang="en-US" sz="2000" b="0" i="0" u="none" strike="noStrike" kern="1200" cap="none" spc="0" normalizeH="0" baseline="0" noProof="0" dirty="0" err="1">
                <a:ln>
                  <a:noFill/>
                </a:ln>
                <a:solidFill>
                  <a:sysClr val="windowText" lastClr="000000"/>
                </a:solidFill>
                <a:effectLst/>
                <a:uLnTx/>
                <a:uFillTx/>
                <a:latin typeface="Montserrat" pitchFamily="2" charset="77"/>
                <a:cs typeface="Arial"/>
              </a:rPr>
              <a:t>ManaT</a:t>
            </a:r>
            <a:r>
              <a:rPr kumimoji="0" lang="en-US" sz="2000" b="0" i="0" u="none" strike="noStrike" kern="1200" cap="none" spc="0" normalizeH="0" baseline="0" noProof="0" dirty="0">
                <a:ln>
                  <a:noFill/>
                </a:ln>
                <a:solidFill>
                  <a:sysClr val="windowText" lastClr="000000"/>
                </a:solidFill>
                <a:effectLst/>
                <a:uLnTx/>
                <a:uFillTx/>
                <a:latin typeface="Montserrat" pitchFamily="2" charset="77"/>
                <a:cs typeface="Arial"/>
              </a:rPr>
              <a:t> Bio. Under the terms of these license agreements, the University and inventors are entitled to fees and royalty distributions. These arrangements have been reviewed and approved by the Johns Hopkins University in accordance with its conflict-of-interest policies.</a:t>
            </a:r>
          </a:p>
        </p:txBody>
      </p:sp>
    </p:spTree>
    <p:extLst>
      <p:ext uri="{BB962C8B-B14F-4D97-AF65-F5344CB8AC3E}">
        <p14:creationId xmlns:p14="http://schemas.microsoft.com/office/powerpoint/2010/main" val="1009643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559;p22">
            <a:extLst>
              <a:ext uri="{FF2B5EF4-FFF2-40B4-BE49-F238E27FC236}">
                <a16:creationId xmlns:a16="http://schemas.microsoft.com/office/drawing/2014/main" id="{7EF946BD-73B3-51F2-B1D1-F550AC8F7C66}"/>
              </a:ext>
            </a:extLst>
          </p:cNvPr>
          <p:cNvSpPr txBox="1">
            <a:spLocks noGrp="1"/>
          </p:cNvSpPr>
          <p:nvPr>
            <p:ph type="title"/>
          </p:nvPr>
        </p:nvSpPr>
        <p:spPr>
          <a:xfrm>
            <a:off x="534638" y="132521"/>
            <a:ext cx="11200161" cy="629479"/>
          </a:xfrm>
          <a:prstGeom prst="rect">
            <a:avLst/>
          </a:prstGeom>
          <a:noFill/>
          <a:ln>
            <a:noFill/>
          </a:ln>
        </p:spPr>
        <p:txBody>
          <a:bodyPr spcFirstLastPara="1" wrap="square" lIns="121900" tIns="60933" rIns="121900" bIns="60933" anchor="b" anchorCtr="0">
            <a:noAutofit/>
          </a:bodyPr>
          <a:lstStyle/>
          <a:p>
            <a:pPr algn="ctr"/>
            <a:r>
              <a:rPr lang="en-US" sz="3200" dirty="0">
                <a:latin typeface="Montserrat" pitchFamily="2" charset="77"/>
              </a:rPr>
              <a:t>EDRN Aims</a:t>
            </a:r>
            <a:endParaRPr sz="3200" dirty="0">
              <a:latin typeface="Montserrat" pitchFamily="2" charset="77"/>
            </a:endParaRPr>
          </a:p>
        </p:txBody>
      </p:sp>
      <p:sp>
        <p:nvSpPr>
          <p:cNvPr id="7" name="TextBox 6">
            <a:extLst>
              <a:ext uri="{FF2B5EF4-FFF2-40B4-BE49-F238E27FC236}">
                <a16:creationId xmlns:a16="http://schemas.microsoft.com/office/drawing/2014/main" id="{C61776C8-FD8F-5989-C572-E3A834FC3F47}"/>
              </a:ext>
            </a:extLst>
          </p:cNvPr>
          <p:cNvSpPr txBox="1"/>
          <p:nvPr/>
        </p:nvSpPr>
        <p:spPr>
          <a:xfrm>
            <a:off x="419100" y="1143000"/>
            <a:ext cx="11353799" cy="500136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14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Aim 1: Characterize genomic and epigenomic changes in </a:t>
            </a:r>
            <a:r>
              <a:rPr kumimoji="0" lang="en-US" sz="1400" b="1" i="0" u="none" strike="noStrike" kern="1200" cap="none" spc="0" normalizeH="0" baseline="0" noProof="0" dirty="0" err="1">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nucleosomal</a:t>
            </a:r>
            <a:r>
              <a:rPr kumimoji="0" lang="en-US" sz="14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 DNA from neoplastic, preneoplastic, and normal tissues in patients with the earliest stages of adenocarcinoma, screen-detected lesions, and interval cancers</a:t>
            </a:r>
            <a:endParaRPr kumimoji="0" lang="en-US" sz="16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Milestone 1A) Assess chromatin accessibility, methylation, and gene expression in lesions and WBCs</a:t>
            </a: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Milestone 1B) Integrate multi-omics data from analyses of lesions and WBCs to identify biomarkers of cancer: </a:t>
            </a: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endPar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14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Aim 2: </a:t>
            </a:r>
            <a:r>
              <a:rPr kumimoji="0" lang="en-US" sz="1400" b="1" i="0" u="none" strike="noStrike" kern="1200" cap="none" spc="0" normalizeH="0" baseline="0" noProof="0" dirty="0">
                <a:ln>
                  <a:noFill/>
                </a:ln>
                <a:solidFill>
                  <a:srgbClr val="000000"/>
                </a:solidFill>
                <a:effectLst/>
                <a:uLnTx/>
                <a:uFillTx/>
                <a:latin typeface="Montserrat" pitchFamily="2" charset="77"/>
                <a:ea typeface="Calibri" panose="020F0502020204030204" pitchFamily="34" charset="0"/>
                <a:cs typeface="Arial" panose="020B0604020202020204" pitchFamily="34" charset="0"/>
              </a:rPr>
              <a:t>Model the contribution of early lesions, tumors, and WBCs to </a:t>
            </a:r>
            <a:r>
              <a:rPr kumimoji="0" lang="en-US" sz="1400" b="1" i="0" u="none" strike="noStrike" kern="1200" cap="none" spc="0" normalizeH="0" baseline="0" noProof="0" dirty="0" err="1">
                <a:ln>
                  <a:noFill/>
                </a:ln>
                <a:solidFill>
                  <a:srgbClr val="000000"/>
                </a:solidFill>
                <a:effectLst/>
                <a:uLnTx/>
                <a:uFillTx/>
                <a:latin typeface="Montserrat" pitchFamily="2" charset="77"/>
                <a:ea typeface="Calibri" panose="020F0502020204030204" pitchFamily="34" charset="0"/>
                <a:cs typeface="Arial" panose="020B0604020202020204" pitchFamily="34" charset="0"/>
              </a:rPr>
              <a:t>cfDNA</a:t>
            </a:r>
            <a:r>
              <a:rPr kumimoji="0" lang="en-US" sz="1400" b="1" i="0" u="none" strike="noStrike" kern="1200" cap="none" spc="0" normalizeH="0" baseline="0" noProof="0" dirty="0">
                <a:ln>
                  <a:noFill/>
                </a:ln>
                <a:solidFill>
                  <a:srgbClr val="000000"/>
                </a:solidFill>
                <a:effectLst/>
                <a:uLnTx/>
                <a:uFillTx/>
                <a:latin typeface="Montserrat" pitchFamily="2" charset="77"/>
                <a:ea typeface="Calibri" panose="020F0502020204030204" pitchFamily="34" charset="0"/>
                <a:cs typeface="Arial" panose="020B0604020202020204" pitchFamily="34" charset="0"/>
              </a:rPr>
              <a:t> fragmentation (Phase II)</a:t>
            </a:r>
            <a:endParaRPr kumimoji="0" lang="en-US" sz="16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1400" b="0" i="0" u="none" strike="noStrike" kern="1200" cap="none" spc="0" normalizeH="0" baseline="0" noProof="0" dirty="0">
                <a:ln>
                  <a:noFill/>
                </a:ln>
                <a:solidFill>
                  <a:srgbClr val="000000"/>
                </a:solidFill>
                <a:effectLst/>
                <a:uLnTx/>
                <a:uFillTx/>
                <a:latin typeface="Montserrat" pitchFamily="2" charset="77"/>
                <a:ea typeface="Calibri" panose="020F0502020204030204" pitchFamily="34" charset="0"/>
                <a:cs typeface="Arial" panose="020B0604020202020204" pitchFamily="34" charset="0"/>
              </a:rPr>
              <a:t>Milestone 2A) Identify </a:t>
            </a:r>
            <a:r>
              <a:rPr kumimoji="0" lang="en-US" sz="1400" b="0" i="0" u="none" strike="noStrike" kern="1200" cap="none" spc="0" normalizeH="0" baseline="0" noProof="0" dirty="0" err="1">
                <a:ln>
                  <a:noFill/>
                </a:ln>
                <a:solidFill>
                  <a:srgbClr val="000000"/>
                </a:solidFill>
                <a:effectLst/>
                <a:uLnTx/>
                <a:uFillTx/>
                <a:latin typeface="Montserrat" pitchFamily="2" charset="77"/>
                <a:ea typeface="Calibri" panose="020F0502020204030204" pitchFamily="34" charset="0"/>
                <a:cs typeface="Arial" panose="020B0604020202020204" pitchFamily="34" charset="0"/>
              </a:rPr>
              <a:t>cfDNA</a:t>
            </a:r>
            <a:r>
              <a:rPr kumimoji="0" lang="en-US" sz="1400" b="0" i="0" u="none" strike="noStrike" kern="1200" cap="none" spc="0" normalizeH="0" baseline="0" noProof="0" dirty="0">
                <a:ln>
                  <a:noFill/>
                </a:ln>
                <a:solidFill>
                  <a:srgbClr val="000000"/>
                </a:solidFill>
                <a:effectLst/>
                <a:uLnTx/>
                <a:uFillTx/>
                <a:latin typeface="Montserrat" pitchFamily="2" charset="77"/>
                <a:ea typeface="Calibri" panose="020F0502020204030204" pitchFamily="34" charset="0"/>
                <a:cs typeface="Arial" panose="020B0604020202020204" pitchFamily="34" charset="0"/>
              </a:rPr>
              <a:t> fragmentation patterns in matched liquid biopsies from individuals with early lesions, tumors, and non-cancer controls using whole genome sequencing (WGS)</a:t>
            </a:r>
            <a:endParaRPr kumimoji="0" lang="en-US" sz="16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Milestone 2B) Correlate genomic and epigenomic features from analyses of lesions and WBCs (M1B) to </a:t>
            </a:r>
            <a:r>
              <a:rPr kumimoji="0" lang="en-US" sz="1400" b="0" i="0" u="none" strike="noStrike" kern="1200" cap="none" spc="0" normalizeH="0" baseline="0" noProof="0" dirty="0" err="1">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cfDNA</a:t>
            </a: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 fragmentation: </a:t>
            </a: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Milestone 2C) Deconvolute </a:t>
            </a:r>
            <a:r>
              <a:rPr kumimoji="0" lang="en-US" sz="1400" b="0" i="0" u="none" strike="noStrike" kern="1200" cap="none" spc="0" normalizeH="0" baseline="0" noProof="0" dirty="0" err="1">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cfDNA</a:t>
            </a: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 fragmentation patterns to identify contributing tissues: </a:t>
            </a:r>
            <a:r>
              <a:rPr kumimoji="0" lang="en-US" sz="5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 </a:t>
            </a:r>
            <a:endParaRPr kumimoji="0" lang="en-US" sz="16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endPar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14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Aim 3: Optimize a highly sensitive machine learning model for early detection of lung cancer using features from integrated genomic and </a:t>
            </a:r>
            <a:r>
              <a:rPr kumimoji="0" lang="en-US" sz="1400" b="1" i="0" u="none" strike="noStrike" kern="1200" cap="none" spc="0" normalizeH="0" baseline="0" noProof="0" dirty="0">
                <a:ln>
                  <a:noFill/>
                </a:ln>
                <a:solidFill>
                  <a:srgbClr val="000000"/>
                </a:solidFill>
                <a:effectLst/>
                <a:uLnTx/>
                <a:uFillTx/>
                <a:latin typeface="Montserrat" pitchFamily="2" charset="77"/>
                <a:ea typeface="+mn-ea"/>
                <a:cs typeface="Arial" panose="020B0604020202020204" pitchFamily="34" charset="0"/>
              </a:rPr>
              <a:t>epigenomic</a:t>
            </a:r>
            <a:r>
              <a:rPr kumimoji="0" lang="en-US" sz="14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 data (Phase III)</a:t>
            </a:r>
            <a:endParaRPr kumimoji="0" lang="en-US" sz="16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Milestone 3A) Identify </a:t>
            </a:r>
            <a:r>
              <a:rPr kumimoji="0" lang="en-US" sz="1400" b="0" i="0" u="none" strike="noStrike" kern="1200" cap="none" spc="0" normalizeH="0" baseline="0" noProof="0" dirty="0" err="1">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cfDNA</a:t>
            </a: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 fragmentation patterns in liquid biopsies from 300 individuals with lung cancer, 500 individuals with other cancer, and 1500 without cancer</a:t>
            </a:r>
            <a:endParaRPr kumimoji="0" lang="en-US" sz="16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Milestone 3B) Apply machine-learning to identify the combination of </a:t>
            </a:r>
            <a:r>
              <a:rPr kumimoji="0" lang="en-US" sz="1400" b="0" i="0" u="none" strike="noStrike" kern="1200" cap="none" spc="0" normalizeH="0" baseline="0" noProof="0" dirty="0" err="1">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cfDNA</a:t>
            </a: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 features that provide the highest accuracy for cancer classification</a:t>
            </a:r>
            <a:endParaRPr kumimoji="0" lang="en-US" sz="16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914400" algn="l"/>
              </a:tabLst>
              <a:defRPr/>
            </a:pPr>
            <a:r>
              <a:rPr kumimoji="0" lang="en-US" sz="5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 </a:t>
            </a:r>
            <a:endParaRPr kumimoji="0" lang="en-US" sz="16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Aim 4: Apply the optimized DELFI approach for early detection of lung cancer in a prospectively collected cohort of 1000 high-risk individuals undergoing screening for lung cancer (Phase 4 Futility Study)</a:t>
            </a:r>
            <a:endParaRPr kumimoji="0" lang="en-US" sz="16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Milestone 4A) Identify </a:t>
            </a:r>
            <a:r>
              <a:rPr kumimoji="0" lang="en-US" sz="1400" b="0" i="0" u="none" strike="noStrike" kern="1200" cap="none" spc="0" normalizeH="0" baseline="0" noProof="0" dirty="0" err="1">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cfDNA</a:t>
            </a: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 fragmentation patterns in liquid biopsies from 1000 individuals</a:t>
            </a:r>
            <a:endParaRPr kumimoji="0" lang="en-US" sz="16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Milestone 4B) Apply the DELFI approach for early detection of lung cancer and assess performance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rPr>
              <a:t>Milestone 4C) Assess the feasibility of combining the DELFI approach in tandem with LDCT</a:t>
            </a:r>
            <a:endParaRPr kumimoji="0" lang="en-US" sz="16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77475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639" y="132521"/>
            <a:ext cx="10946161" cy="1018579"/>
          </a:xfrm>
        </p:spPr>
        <p:txBody>
          <a:bodyPr/>
          <a:lstStyle/>
          <a:p>
            <a:pPr algn="ctr"/>
            <a:r>
              <a:rPr lang="en-US" sz="3200" dirty="0">
                <a:latin typeface="Montserrat"/>
              </a:rPr>
              <a:t>JHU EDRN Team</a:t>
            </a:r>
          </a:p>
        </p:txBody>
      </p:sp>
      <p:sp>
        <p:nvSpPr>
          <p:cNvPr id="3" name="Text Placeholder 2"/>
          <p:cNvSpPr>
            <a:spLocks noGrp="1"/>
          </p:cNvSpPr>
          <p:nvPr>
            <p:ph type="body" idx="1"/>
          </p:nvPr>
        </p:nvSpPr>
        <p:spPr>
          <a:xfrm>
            <a:off x="508000" y="1676400"/>
            <a:ext cx="10972800" cy="4837044"/>
          </a:xfrm>
        </p:spPr>
        <p:txBody>
          <a:bodyPr/>
          <a:lstStyle/>
          <a:p>
            <a:pPr marL="135464" indent="0" algn="ctr">
              <a:buNone/>
            </a:pPr>
            <a:r>
              <a:rPr lang="en-US" dirty="0">
                <a:latin typeface="Montserrat"/>
              </a:rPr>
              <a:t>Mariana Brait</a:t>
            </a:r>
          </a:p>
          <a:p>
            <a:pPr marL="135464" indent="0" algn="ctr">
              <a:buNone/>
            </a:pPr>
            <a:r>
              <a:rPr lang="en-US" dirty="0">
                <a:latin typeface="Montserrat"/>
              </a:rPr>
              <a:t>Otis Brawley</a:t>
            </a:r>
          </a:p>
          <a:p>
            <a:pPr marL="135464" indent="0" algn="ctr">
              <a:buNone/>
            </a:pPr>
            <a:r>
              <a:rPr lang="en-US" dirty="0">
                <a:latin typeface="Montserrat"/>
              </a:rPr>
              <a:t>Zack </a:t>
            </a:r>
            <a:r>
              <a:rPr lang="en-US" dirty="0" err="1">
                <a:latin typeface="Montserrat"/>
              </a:rPr>
              <a:t>Foda</a:t>
            </a:r>
            <a:endParaRPr lang="en-US" dirty="0">
              <a:latin typeface="Montserrat"/>
            </a:endParaRPr>
          </a:p>
          <a:p>
            <a:pPr marL="135464" indent="0" algn="ctr">
              <a:buNone/>
            </a:pPr>
            <a:r>
              <a:rPr lang="en-US" dirty="0">
                <a:latin typeface="Montserrat"/>
              </a:rPr>
              <a:t>Jill Phallen</a:t>
            </a:r>
          </a:p>
          <a:p>
            <a:pPr marL="135464" indent="0" algn="ctr">
              <a:buNone/>
            </a:pPr>
            <a:r>
              <a:rPr lang="en-US" dirty="0">
                <a:latin typeface="Montserrat"/>
              </a:rPr>
              <a:t>Rob Scharpf</a:t>
            </a:r>
          </a:p>
          <a:p>
            <a:pPr marL="135464" indent="0" algn="ctr">
              <a:buNone/>
            </a:pPr>
            <a:r>
              <a:rPr lang="en-US" dirty="0">
                <a:latin typeface="Montserrat"/>
              </a:rPr>
              <a:t>David Sidransky</a:t>
            </a:r>
          </a:p>
          <a:p>
            <a:pPr marL="135464" indent="0" algn="ctr">
              <a:buNone/>
            </a:pPr>
            <a:r>
              <a:rPr lang="en-US" dirty="0">
                <a:latin typeface="Montserrat"/>
              </a:rPr>
              <a:t>Victor Velculescu</a:t>
            </a:r>
          </a:p>
        </p:txBody>
      </p:sp>
      <p:pic>
        <p:nvPicPr>
          <p:cNvPr id="4" name="Picture 3">
            <a:extLst>
              <a:ext uri="{FF2B5EF4-FFF2-40B4-BE49-F238E27FC236}">
                <a16:creationId xmlns:a16="http://schemas.microsoft.com/office/drawing/2014/main" id="{25EEF238-1C43-424E-98E4-33AFEA52ED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5054" y="4766751"/>
            <a:ext cx="1813092" cy="1595210"/>
          </a:xfrm>
          <a:prstGeom prst="rect">
            <a:avLst/>
          </a:prstGeom>
        </p:spPr>
      </p:pic>
      <p:pic>
        <p:nvPicPr>
          <p:cNvPr id="5" name="Picture 4">
            <a:extLst>
              <a:ext uri="{FF2B5EF4-FFF2-40B4-BE49-F238E27FC236}">
                <a16:creationId xmlns:a16="http://schemas.microsoft.com/office/drawing/2014/main" id="{0CBB39BD-6B41-4E16-8F19-0E6C93CB9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5105400"/>
            <a:ext cx="2853177" cy="917912"/>
          </a:xfrm>
          <a:prstGeom prst="rect">
            <a:avLst/>
          </a:prstGeom>
        </p:spPr>
      </p:pic>
    </p:spTree>
    <p:extLst>
      <p:ext uri="{BB962C8B-B14F-4D97-AF65-F5344CB8AC3E}">
        <p14:creationId xmlns:p14="http://schemas.microsoft.com/office/powerpoint/2010/main" val="969683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a:extLst>
              <a:ext uri="{FF2B5EF4-FFF2-40B4-BE49-F238E27FC236}">
                <a16:creationId xmlns:a16="http://schemas.microsoft.com/office/drawing/2014/main" id="{FD265C13-B35A-F82C-1197-013D75A41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994146"/>
            <a:ext cx="1239520"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a:extLst>
              <a:ext uri="{FF2B5EF4-FFF2-40B4-BE49-F238E27FC236}">
                <a16:creationId xmlns:a16="http://schemas.microsoft.com/office/drawing/2014/main" id="{0DCB9FE0-E557-599A-715D-14211B3590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120" y="994146"/>
            <a:ext cx="1222218"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a:extLst>
              <a:ext uri="{FF2B5EF4-FFF2-40B4-BE49-F238E27FC236}">
                <a16:creationId xmlns:a16="http://schemas.microsoft.com/office/drawing/2014/main" id="{D8654E8B-4293-C427-0360-2E03E9CA0A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994146"/>
            <a:ext cx="1293876"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8288C2E6-6625-7DC8-E3E6-D41ACE86CC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994146"/>
            <a:ext cx="1256427"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925E3379-0F6B-F437-06E4-CD557CB345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1969" y="994146"/>
            <a:ext cx="1329755"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0AECABA5-9E94-CC2C-8181-B7509FCD550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12124" y="994146"/>
            <a:ext cx="1225088"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30EEE560-2CF3-774E-9CD4-117213977AE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97924" y="994146"/>
            <a:ext cx="1218167"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a:extLst>
              <a:ext uri="{FF2B5EF4-FFF2-40B4-BE49-F238E27FC236}">
                <a16:creationId xmlns:a16="http://schemas.microsoft.com/office/drawing/2014/main" id="{32CA3767-2E67-8F30-DC56-B7E85081D97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60671" y="994146"/>
            <a:ext cx="1293876"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a:extLst>
              <a:ext uri="{FF2B5EF4-FFF2-40B4-BE49-F238E27FC236}">
                <a16:creationId xmlns:a16="http://schemas.microsoft.com/office/drawing/2014/main" id="{A5F57CF8-C846-8832-0569-ED74980C6FB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29793" y="994146"/>
            <a:ext cx="1293876"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597AF52B-273B-B490-EB7E-00E97CC378E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5324" y="994146"/>
            <a:ext cx="1376249"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ADDF03A8-278E-E0CB-FAD6-971D530892B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44158" y="994146"/>
            <a:ext cx="1297015"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C98B6B8-216F-66AC-9E89-6024565A3A6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33203" y="994146"/>
            <a:ext cx="1293770"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B412E14A-3E3D-B922-07C3-90A83FCB424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210915" y="994146"/>
            <a:ext cx="1301858"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a:extLst>
              <a:ext uri="{FF2B5EF4-FFF2-40B4-BE49-F238E27FC236}">
                <a16:creationId xmlns:a16="http://schemas.microsoft.com/office/drawing/2014/main" id="{8A8E4250-FD5A-5EC2-4344-17EB1382089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887330" y="994146"/>
            <a:ext cx="1255363"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a:extLst>
              <a:ext uri="{FF2B5EF4-FFF2-40B4-BE49-F238E27FC236}">
                <a16:creationId xmlns:a16="http://schemas.microsoft.com/office/drawing/2014/main" id="{08923ED1-CDA2-3AA2-17CA-9652E577E7C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49969" y="994146"/>
            <a:ext cx="1292559"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FE8C274D-E8DD-D464-955A-588AD45837A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235769" y="994146"/>
            <a:ext cx="1255363" cy="1645920"/>
          </a:xfrm>
          <a:prstGeom prst="rect">
            <a:avLst/>
          </a:prstGeom>
          <a:noFill/>
          <a:extLst>
            <a:ext uri="{909E8E84-426E-40DD-AFC4-6F175D3DCCD1}">
              <a14:hiddenFill xmlns:a14="http://schemas.microsoft.com/office/drawing/2010/main">
                <a:solidFill>
                  <a:srgbClr val="FFFFFF"/>
                </a:solidFill>
              </a14:hiddenFill>
            </a:ext>
          </a:extLst>
        </p:spPr>
      </p:pic>
      <p:sp>
        <p:nvSpPr>
          <p:cNvPr id="21" name="Title 1">
            <a:extLst>
              <a:ext uri="{FF2B5EF4-FFF2-40B4-BE49-F238E27FC236}">
                <a16:creationId xmlns:a16="http://schemas.microsoft.com/office/drawing/2014/main" id="{F2763BED-5901-ECBA-B89F-0E0D57461432}"/>
              </a:ext>
            </a:extLst>
          </p:cNvPr>
          <p:cNvSpPr txBox="1">
            <a:spLocks/>
          </p:cNvSpPr>
          <p:nvPr/>
        </p:nvSpPr>
        <p:spPr>
          <a:xfrm>
            <a:off x="304801" y="198069"/>
            <a:ext cx="11506200" cy="79253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0" i="0" u="none" strike="noStrike" kern="1200" cap="none" spc="0" normalizeH="0" baseline="0" noProof="0" dirty="0">
                <a:ln>
                  <a:noFill/>
                </a:ln>
                <a:solidFill>
                  <a:srgbClr val="0070C0"/>
                </a:solidFill>
                <a:effectLst/>
                <a:uLnTx/>
                <a:uFillTx/>
                <a:latin typeface="Montserrat" pitchFamily="2" charset="77"/>
                <a:cs typeface="Calibri Light" panose="020F0302020204030204" pitchFamily="34" charset="0"/>
                <a:sym typeface="Arial"/>
              </a:rPr>
              <a:t>Sequence Analysis of the First 100 Cancer Genomes and Beyond</a:t>
            </a:r>
            <a:endParaRPr kumimoji="0" lang="en-US" sz="2600" b="0" i="0" u="none" strike="noStrike" kern="0" cap="none" spc="0" normalizeH="0" baseline="0" noProof="0" dirty="0">
              <a:ln>
                <a:noFill/>
              </a:ln>
              <a:solidFill>
                <a:srgbClr val="0070C0"/>
              </a:solidFill>
              <a:effectLst/>
              <a:uLnTx/>
              <a:uFillTx/>
              <a:latin typeface="Montserrat" pitchFamily="2" charset="77"/>
              <a:cs typeface="Arial"/>
              <a:sym typeface="Arial"/>
            </a:endParaRPr>
          </a:p>
        </p:txBody>
      </p:sp>
      <p:sp>
        <p:nvSpPr>
          <p:cNvPr id="23" name="TextBox 22">
            <a:extLst>
              <a:ext uri="{FF2B5EF4-FFF2-40B4-BE49-F238E27FC236}">
                <a16:creationId xmlns:a16="http://schemas.microsoft.com/office/drawing/2014/main" id="{93904CB3-2634-C48C-5BC2-CF97694B02F7}"/>
              </a:ext>
            </a:extLst>
          </p:cNvPr>
          <p:cNvSpPr txBox="1"/>
          <p:nvPr/>
        </p:nvSpPr>
        <p:spPr>
          <a:xfrm>
            <a:off x="228600" y="2764572"/>
            <a:ext cx="11963400" cy="40934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Montserrat" pitchFamily="2" charset="77"/>
                <a:ea typeface="+mn-ea"/>
                <a:cs typeface="+mn-cs"/>
              </a:rPr>
              <a:t>Cancers analyzed:  </a:t>
            </a:r>
            <a:r>
              <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rPr>
              <a:t>colon, breast, pancreatic, GBM, medulloblastoma, ovarian clear cell, H&amp;N (refs 1-10)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Montserrat" pitchFamily="2" charset="77"/>
                <a:ea typeface="+mn-ea"/>
                <a:cs typeface="+mn-cs"/>
              </a:rPr>
              <a:t>Technologies developed:  </a:t>
            </a:r>
            <a:r>
              <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rPr>
              <a:t>SAGE </a:t>
            </a:r>
            <a:r>
              <a:rPr lang="en-US" sz="1600" dirty="0">
                <a:solidFill>
                  <a:srgbClr val="000000"/>
                </a:solidFill>
                <a:latin typeface="Montserrat" pitchFamily="2" charset="77"/>
              </a:rPr>
              <a:t>(</a:t>
            </a:r>
            <a:r>
              <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rPr>
              <a:t>transcriptome) (11), Digital Karyotyping (CNVs) (12), PARE (rearrangements) (13), automated mutation calling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Montserrat" pitchFamily="2" charset="77"/>
                <a:ea typeface="+mn-ea"/>
                <a:cs typeface="+mn-cs"/>
              </a:rPr>
              <a:t>Examples of new driver genes/pathways:  </a:t>
            </a:r>
            <a:r>
              <a:rPr kumimoji="0" lang="en-US" sz="1600" b="0" i="1" u="none" strike="noStrike" kern="1200" cap="none" spc="0" normalizeH="0" baseline="0" noProof="0" dirty="0">
                <a:ln>
                  <a:noFill/>
                </a:ln>
                <a:solidFill>
                  <a:srgbClr val="000000"/>
                </a:solidFill>
                <a:effectLst/>
                <a:uLnTx/>
                <a:uFillTx/>
                <a:latin typeface="Montserrat" pitchFamily="2" charset="77"/>
                <a:ea typeface="+mn-ea"/>
                <a:cs typeface="+mn-cs"/>
              </a:rPr>
              <a:t>PIK3CA</a:t>
            </a:r>
            <a:r>
              <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rPr>
              <a:t> in colorectal, breast and other cancers; </a:t>
            </a:r>
            <a:r>
              <a:rPr kumimoji="0" lang="en-US" sz="1600" b="0" i="1" u="none" strike="noStrike" kern="1200" cap="none" spc="0" normalizeH="0" baseline="0" noProof="0" dirty="0">
                <a:ln>
                  <a:noFill/>
                </a:ln>
                <a:solidFill>
                  <a:srgbClr val="000000"/>
                </a:solidFill>
                <a:effectLst/>
                <a:uLnTx/>
                <a:uFillTx/>
                <a:latin typeface="Montserrat" pitchFamily="2" charset="77"/>
                <a:ea typeface="+mn-ea"/>
                <a:cs typeface="+mn-cs"/>
              </a:rPr>
              <a:t>IDH1/IDH2</a:t>
            </a:r>
            <a:r>
              <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rPr>
              <a:t> in gliomas; chromatin modifying genes in medulloblastoma, ovarian clear cell (OCC), and others; tyrosine kinases and phosphatases in colorectal and other cancers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Montserrat" pitchFamily="2" charset="77"/>
                <a:ea typeface="+mn-ea"/>
                <a:cs typeface="+mn-cs"/>
              </a:rPr>
              <a:t>Genomic landscape of human cancers opened new avenues for understanding and targeting cancer: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rPr>
              <a:t>	1)  Personalized therapies for new driver genes / pathways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rPr>
              <a:t>	2) Tumor evolution and resistance for targeted and immune therapies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ontserrat" pitchFamily="2" charset="77"/>
                <a:ea typeface="+mn-ea"/>
                <a:cs typeface="+mn-cs"/>
              </a:rPr>
              <a:t>	3) New approaches for diagnosis and screening of cancer using noninvasive liquid biopsies</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kumimoji="0" lang="en-US" sz="1600" b="1" i="0" u="none" strike="noStrike" kern="1200" cap="none" spc="0" normalizeH="0" baseline="0" noProof="0" dirty="0">
              <a:ln>
                <a:noFill/>
              </a:ln>
              <a:solidFill>
                <a:srgbClr val="000000"/>
              </a:solidFill>
              <a:effectLst/>
              <a:uLnTx/>
              <a:uFillTx/>
              <a:latin typeface="Montserra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kumimoji="0" lang="en-US" sz="1200" b="1" i="0" u="none" strike="noStrike" kern="1200" cap="none" spc="0" normalizeH="0" baseline="0" noProof="0" dirty="0">
                <a:ln>
                  <a:noFill/>
                </a:ln>
                <a:solidFill>
                  <a:srgbClr val="000000"/>
                </a:solidFill>
                <a:effectLst/>
                <a:uLnTx/>
                <a:uFillTx/>
                <a:latin typeface="Montserrat" pitchFamily="2" charset="77"/>
                <a:ea typeface="+mn-ea"/>
                <a:cs typeface="+mn-cs"/>
              </a:rPr>
              <a:t>References:  (1) </a:t>
            </a:r>
            <a:r>
              <a:rPr kumimoji="0" lang="en-US" sz="1200" b="0" i="1"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Nature</a:t>
            </a:r>
            <a:r>
              <a:rPr kumimoji="0" lang="en-US" sz="12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 418(6901):934, 2002; </a:t>
            </a:r>
            <a:r>
              <a:rPr kumimoji="0" lang="en-US" sz="1200" b="1" i="0" u="none" strike="noStrike" kern="1200" cap="none" spc="0" normalizeH="0" baseline="0" noProof="0" dirty="0">
                <a:ln>
                  <a:noFill/>
                </a:ln>
                <a:solidFill>
                  <a:srgbClr val="000000"/>
                </a:solidFill>
                <a:effectLst/>
                <a:uLnTx/>
                <a:uFillTx/>
                <a:latin typeface="Montserrat" pitchFamily="2" charset="77"/>
                <a:ea typeface="+mn-ea"/>
                <a:cs typeface="+mn-cs"/>
              </a:rPr>
              <a:t>(2) </a:t>
            </a:r>
            <a:r>
              <a:rPr kumimoji="0" lang="en-US" sz="1200" b="0" i="1"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 300(5621):949, 2003; </a:t>
            </a:r>
            <a:r>
              <a:rPr kumimoji="0" lang="en-US" sz="12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(3)</a:t>
            </a:r>
            <a:r>
              <a:rPr kumimoji="0" lang="en-US" sz="12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 </a:t>
            </a:r>
            <a:r>
              <a:rPr kumimoji="0" lang="en-US" sz="1200" b="0" i="1"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 304(5674):1164-6, 2004: </a:t>
            </a:r>
            <a:r>
              <a:rPr kumimoji="0" lang="en-US" sz="1200" b="1" i="0" u="none" strike="noStrike" kern="1200" cap="none" spc="0" normalizeH="0" baseline="0" noProof="0" dirty="0">
                <a:ln>
                  <a:noFill/>
                </a:ln>
                <a:solidFill>
                  <a:srgbClr val="000000"/>
                </a:solidFill>
                <a:effectLst/>
                <a:uLnTx/>
                <a:uFillTx/>
                <a:latin typeface="Montserrat" pitchFamily="2" charset="77"/>
                <a:ea typeface="+mn-ea"/>
                <a:cs typeface="+mn-cs"/>
              </a:rPr>
              <a:t>(4) </a:t>
            </a:r>
            <a:r>
              <a:rPr kumimoji="0" lang="en-US" sz="1200" b="0" i="1" u="none" strike="noStrike" kern="1200" cap="none" spc="0" normalizeH="0" baseline="0" noProof="0" dirty="0">
                <a:ln>
                  <a:noFill/>
                </a:ln>
                <a:solidFill>
                  <a:srgbClr val="000000"/>
                </a:solidFill>
                <a:effectLst/>
                <a:uLnTx/>
                <a:uFillTx/>
                <a:latin typeface="Montserrat" pitchFamily="2" charset="77"/>
                <a:ea typeface="+mn-ea"/>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mn-ea"/>
                <a:cs typeface="+mn-cs"/>
              </a:rPr>
              <a:t> 314(5797):268-74, 2006; </a:t>
            </a:r>
            <a:r>
              <a:rPr kumimoji="0" lang="en-US" sz="1200" b="1" i="0" u="none" strike="noStrike" kern="1200" cap="none" spc="0" normalizeH="0" baseline="0" noProof="0" dirty="0">
                <a:ln>
                  <a:noFill/>
                </a:ln>
                <a:solidFill>
                  <a:srgbClr val="000000"/>
                </a:solidFill>
                <a:effectLst/>
                <a:uLnTx/>
                <a:uFillTx/>
                <a:latin typeface="Montserrat" pitchFamily="2" charset="77"/>
                <a:ea typeface="+mn-ea"/>
                <a:cs typeface="+mn-cs"/>
              </a:rPr>
              <a:t>(5) </a:t>
            </a:r>
            <a:r>
              <a:rPr kumimoji="0" lang="en-US" sz="1200" b="0" i="1" u="none" strike="noStrike" kern="1200" cap="none" spc="0" normalizeH="0" baseline="0" noProof="0" dirty="0">
                <a:ln>
                  <a:noFill/>
                </a:ln>
                <a:solidFill>
                  <a:srgbClr val="000000"/>
                </a:solidFill>
                <a:effectLst/>
                <a:uLnTx/>
                <a:uFillTx/>
                <a:latin typeface="Montserrat" pitchFamily="2" charset="77"/>
                <a:ea typeface="+mn-ea"/>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mn-ea"/>
                <a:cs typeface="+mn-cs"/>
              </a:rPr>
              <a:t> 318(5853):1108-13, 2007; </a:t>
            </a:r>
            <a:r>
              <a:rPr kumimoji="0" lang="en-US" sz="1200" b="1" i="0" u="none" strike="noStrike" kern="1200" cap="none" spc="0" normalizeH="0" baseline="0" noProof="0" dirty="0">
                <a:ln>
                  <a:noFill/>
                </a:ln>
                <a:solidFill>
                  <a:srgbClr val="000000"/>
                </a:solidFill>
                <a:effectLst/>
                <a:uLnTx/>
                <a:uFillTx/>
                <a:latin typeface="Montserrat" pitchFamily="2" charset="77"/>
                <a:ea typeface="+mn-ea"/>
                <a:cs typeface="+mn-cs"/>
              </a:rPr>
              <a:t>(6) </a:t>
            </a:r>
            <a:r>
              <a:rPr kumimoji="0" lang="en-US" sz="1200" b="0" i="1" u="none" strike="noStrike" kern="1200" cap="none" spc="0" normalizeH="0" baseline="0" noProof="0" dirty="0">
                <a:ln>
                  <a:noFill/>
                </a:ln>
                <a:solidFill>
                  <a:srgbClr val="000000"/>
                </a:solidFill>
                <a:effectLst/>
                <a:uLnTx/>
                <a:uFillTx/>
                <a:latin typeface="Montserrat" pitchFamily="2" charset="77"/>
                <a:ea typeface="+mn-ea"/>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mn-ea"/>
                <a:cs typeface="+mn-cs"/>
              </a:rPr>
              <a:t> 321(5897):1801-6, 2008; </a:t>
            </a:r>
            <a:r>
              <a:rPr kumimoji="0" lang="en-US" sz="1200" b="1" i="0" u="none" strike="noStrike" kern="1200" cap="none" spc="0" normalizeH="0" baseline="0" noProof="0" dirty="0">
                <a:ln>
                  <a:noFill/>
                </a:ln>
                <a:solidFill>
                  <a:srgbClr val="000000"/>
                </a:solidFill>
                <a:effectLst/>
                <a:uLnTx/>
                <a:uFillTx/>
                <a:latin typeface="Montserrat" pitchFamily="2" charset="77"/>
                <a:ea typeface="+mn-ea"/>
                <a:cs typeface="+mn-cs"/>
              </a:rPr>
              <a:t>(7) </a:t>
            </a:r>
            <a:r>
              <a:rPr kumimoji="0" lang="en-US" sz="1200" b="0" i="1" u="none" strike="noStrike" kern="1200" cap="none" spc="0" normalizeH="0" baseline="0" noProof="0" dirty="0">
                <a:ln>
                  <a:noFill/>
                </a:ln>
                <a:solidFill>
                  <a:srgbClr val="000000"/>
                </a:solidFill>
                <a:effectLst/>
                <a:uLnTx/>
                <a:uFillTx/>
                <a:latin typeface="Montserrat" pitchFamily="2" charset="77"/>
                <a:ea typeface="+mn-ea"/>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mn-ea"/>
                <a:cs typeface="+mn-cs"/>
              </a:rPr>
              <a:t> 321(5897):1807-12, 2008; </a:t>
            </a:r>
            <a:r>
              <a:rPr kumimoji="0" lang="en-US" sz="1200" b="1" i="0" u="none" strike="noStrike" kern="1200" cap="none" spc="0" normalizeH="0" baseline="0" noProof="0" dirty="0">
                <a:ln>
                  <a:noFill/>
                </a:ln>
                <a:solidFill>
                  <a:srgbClr val="000000"/>
                </a:solidFill>
                <a:effectLst/>
                <a:uLnTx/>
                <a:uFillTx/>
                <a:latin typeface="Montserrat" pitchFamily="2" charset="77"/>
                <a:ea typeface="+mn-ea"/>
                <a:cs typeface="+mn-cs"/>
              </a:rPr>
              <a:t>(8) </a:t>
            </a:r>
            <a:r>
              <a:rPr kumimoji="0" lang="en-US" sz="1200" b="0" i="1" u="none" strike="noStrike" kern="1200" cap="none" spc="0" normalizeH="0" baseline="0" noProof="0" dirty="0">
                <a:ln>
                  <a:noFill/>
                </a:ln>
                <a:solidFill>
                  <a:srgbClr val="000000"/>
                </a:solidFill>
                <a:effectLst/>
                <a:uLnTx/>
                <a:uFillTx/>
                <a:latin typeface="Montserrat" pitchFamily="2" charset="77"/>
                <a:ea typeface="+mn-ea"/>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mn-ea"/>
                <a:cs typeface="+mn-cs"/>
              </a:rPr>
              <a:t> 331: 435-9, 2010; </a:t>
            </a:r>
            <a:r>
              <a:rPr kumimoji="0" lang="en-US" sz="1200" b="1" i="0" u="none" strike="noStrike" kern="1200" cap="none" spc="0" normalizeH="0" baseline="0" noProof="0" dirty="0">
                <a:ln>
                  <a:noFill/>
                </a:ln>
                <a:solidFill>
                  <a:srgbClr val="000000"/>
                </a:solidFill>
                <a:effectLst/>
                <a:uLnTx/>
                <a:uFillTx/>
                <a:latin typeface="Montserrat" pitchFamily="2" charset="77"/>
                <a:ea typeface="+mn-ea"/>
                <a:cs typeface="+mn-cs"/>
              </a:rPr>
              <a:t>(9) </a:t>
            </a:r>
            <a:r>
              <a:rPr kumimoji="0" lang="en-US" sz="1200" b="0" i="1" u="none" strike="noStrike" kern="1200" cap="none" spc="0" normalizeH="0" baseline="0" noProof="0" dirty="0">
                <a:ln>
                  <a:noFill/>
                </a:ln>
                <a:solidFill>
                  <a:srgbClr val="000000"/>
                </a:solidFill>
                <a:effectLst/>
                <a:uLnTx/>
                <a:uFillTx/>
                <a:latin typeface="Montserrat" pitchFamily="2" charset="77"/>
                <a:ea typeface="+mn-ea"/>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mn-ea"/>
                <a:cs typeface="+mn-cs"/>
              </a:rPr>
              <a:t>, 330(6001):228-31, 2010; </a:t>
            </a:r>
            <a:r>
              <a:rPr kumimoji="0" lang="en-US" sz="1200" b="1" i="0" u="none" strike="noStrike" kern="1200" cap="none" spc="0" normalizeH="0" baseline="0" noProof="0" dirty="0">
                <a:ln>
                  <a:noFill/>
                </a:ln>
                <a:solidFill>
                  <a:srgbClr val="000000"/>
                </a:solidFill>
                <a:effectLst/>
                <a:uLnTx/>
                <a:uFillTx/>
                <a:latin typeface="Montserrat" pitchFamily="2" charset="77"/>
                <a:ea typeface="+mn-ea"/>
                <a:cs typeface="+mn-cs"/>
              </a:rPr>
              <a:t>(10) </a:t>
            </a:r>
            <a:r>
              <a:rPr kumimoji="0" lang="en-US" sz="1200" b="0" i="1" u="none" strike="noStrike" kern="1200" cap="none" spc="0" normalizeH="0" baseline="0" noProof="0" dirty="0">
                <a:ln>
                  <a:noFill/>
                </a:ln>
                <a:solidFill>
                  <a:srgbClr val="000000"/>
                </a:solidFill>
                <a:effectLst/>
                <a:uLnTx/>
                <a:uFillTx/>
                <a:latin typeface="Montserrat" pitchFamily="2" charset="77"/>
                <a:ea typeface="+mn-ea"/>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mn-ea"/>
                <a:cs typeface="+mn-cs"/>
              </a:rPr>
              <a:t> 333: 1154-7, 2011;  </a:t>
            </a:r>
            <a:r>
              <a:rPr kumimoji="0" lang="en-US" sz="12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(11) </a:t>
            </a:r>
            <a:r>
              <a:rPr kumimoji="0" lang="en-US" sz="1200" b="0" i="1"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 270:484-7, 1995; </a:t>
            </a:r>
            <a:r>
              <a:rPr kumimoji="0" lang="en-US" sz="12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(12)</a:t>
            </a:r>
            <a:r>
              <a:rPr kumimoji="0" lang="en-US" sz="12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 </a:t>
            </a:r>
            <a:r>
              <a:rPr kumimoji="0" lang="en-US" sz="1200" b="0" i="1"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PNAS</a:t>
            </a:r>
            <a:r>
              <a:rPr kumimoji="0" lang="en-US" sz="12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 99:16156-161, 2002; </a:t>
            </a:r>
            <a:r>
              <a:rPr kumimoji="0" lang="en-US" sz="1200" b="1"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(13)</a:t>
            </a:r>
            <a:r>
              <a:rPr kumimoji="0" lang="en-US" sz="12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 </a:t>
            </a:r>
            <a:r>
              <a:rPr kumimoji="0" lang="en-US" sz="1200" b="0" i="1"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Science</a:t>
            </a:r>
            <a:r>
              <a:rPr kumimoji="0" lang="en-US" sz="1200" b="0" i="0" u="none" strike="noStrike" kern="1200" cap="none" spc="0" normalizeH="0" baseline="0" noProof="0" dirty="0">
                <a:ln>
                  <a:noFill/>
                </a:ln>
                <a:solidFill>
                  <a:srgbClr val="000000"/>
                </a:solidFill>
                <a:effectLst/>
                <a:uLnTx/>
                <a:uFillTx/>
                <a:latin typeface="Montserrat" pitchFamily="2" charset="77"/>
                <a:ea typeface="Times New Roman" panose="02020603050405020304" pitchFamily="18" charset="0"/>
                <a:cs typeface="+mn-cs"/>
              </a:rPr>
              <a:t> TM, 2: 20ra14, 2010</a:t>
            </a:r>
            <a:endParaRPr kumimoji="0" lang="en-US" sz="1200" b="0" i="0" u="none" strike="noStrike" kern="1200" cap="none" spc="0" normalizeH="0" baseline="0" noProof="0" dirty="0">
              <a:ln>
                <a:noFill/>
              </a:ln>
              <a:solidFill>
                <a:srgbClr val="000000"/>
              </a:solidFill>
              <a:effectLst/>
              <a:uLnTx/>
              <a:uFillTx/>
              <a:latin typeface="Montserrat" pitchFamily="2" charset="77"/>
              <a:ea typeface="+mn-ea"/>
              <a:cs typeface="+mn-cs"/>
            </a:endParaRPr>
          </a:p>
        </p:txBody>
      </p:sp>
      <p:pic>
        <p:nvPicPr>
          <p:cNvPr id="1030" name="Picture 6">
            <a:extLst>
              <a:ext uri="{FF2B5EF4-FFF2-40B4-BE49-F238E27FC236}">
                <a16:creationId xmlns:a16="http://schemas.microsoft.com/office/drawing/2014/main" id="{531833E1-D0BF-10F7-919D-AB5BCCA91416}"/>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989" t="1732" r="2084" b="4729"/>
          <a:stretch/>
        </p:blipFill>
        <p:spPr bwMode="auto">
          <a:xfrm>
            <a:off x="10843699" y="994146"/>
            <a:ext cx="1299911" cy="1645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809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3"/>
          <p:cNvSpPr txBox="1">
            <a:spLocks noGrp="1"/>
          </p:cNvSpPr>
          <p:nvPr>
            <p:ph type="title" idx="4294967295"/>
          </p:nvPr>
        </p:nvSpPr>
        <p:spPr>
          <a:xfrm>
            <a:off x="0" y="0"/>
            <a:ext cx="12060960" cy="1017588"/>
          </a:xfrm>
          <a:prstGeom prst="rect">
            <a:avLst/>
          </a:prstGeom>
          <a:noFill/>
          <a:ln>
            <a:noFill/>
          </a:ln>
        </p:spPr>
        <p:txBody>
          <a:bodyPr spcFirstLastPara="1" wrap="square" lIns="121900" tIns="60933" rIns="121900" bIns="60933" anchor="b" anchorCtr="0">
            <a:noAutofit/>
          </a:bodyPr>
          <a:lstStyle/>
          <a:p>
            <a:pPr algn="ctr"/>
            <a:r>
              <a:rPr lang="en-US" sz="3200" dirty="0">
                <a:solidFill>
                  <a:srgbClr val="0070C0"/>
                </a:solidFill>
                <a:latin typeface="Montserrat" pitchFamily="2" charset="77"/>
              </a:rPr>
              <a:t>Early Cancer Detection has Great Public Health Potential</a:t>
            </a:r>
          </a:p>
        </p:txBody>
      </p:sp>
      <p:sp>
        <p:nvSpPr>
          <p:cNvPr id="53" name="Google Shape;53;p3"/>
          <p:cNvSpPr txBox="1"/>
          <p:nvPr/>
        </p:nvSpPr>
        <p:spPr>
          <a:xfrm>
            <a:off x="0" y="6567294"/>
            <a:ext cx="10150549" cy="287268"/>
          </a:xfrm>
          <a:prstGeom prst="rect">
            <a:avLst/>
          </a:prstGeom>
          <a:noFill/>
          <a:ln>
            <a:noFill/>
          </a:ln>
        </p:spPr>
        <p:txBody>
          <a:bodyPr spcFirstLastPara="1" wrap="square" lIns="121900" tIns="60933" rIns="121900" bIns="60933" anchor="b"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800"/>
              <a:buFontTx/>
              <a:buNone/>
              <a:tabLst/>
              <a:defRPr/>
            </a:pPr>
            <a:r>
              <a:rPr kumimoji="0" lang="en-US" sz="1067" b="0" i="0" u="none" strike="noStrike" kern="0" cap="none" spc="0" normalizeH="0" baseline="0" noProof="0" dirty="0">
                <a:ln>
                  <a:noFill/>
                </a:ln>
                <a:solidFill>
                  <a:srgbClr val="000000"/>
                </a:solidFill>
                <a:effectLst/>
                <a:uLnTx/>
                <a:uFillTx/>
                <a:latin typeface="Montserrat" pitchFamily="2" charset="77"/>
                <a:ea typeface="+mn-ea"/>
                <a:cs typeface="Arial"/>
                <a:sym typeface="Arial"/>
              </a:rPr>
              <a:t>1. Global Cancer Observatory. </a:t>
            </a:r>
            <a:r>
              <a:rPr kumimoji="0" lang="en-US" sz="1067" b="0" i="0" u="sng" strike="noStrike" kern="0" cap="none" spc="0" normalizeH="0" baseline="0" noProof="0" dirty="0">
                <a:ln>
                  <a:noFill/>
                </a:ln>
                <a:solidFill>
                  <a:srgbClr val="000000"/>
                </a:solidFill>
                <a:effectLst/>
                <a:uLnTx/>
                <a:uFillTx/>
                <a:latin typeface="Montserrat" pitchFamily="2" charset="77"/>
                <a:ea typeface="+mn-ea"/>
                <a:cs typeface="Arial"/>
                <a:sym typeface="Arial"/>
                <a:hlinkClick r:id="rId3">
                  <a:extLst>
                    <a:ext uri="{A12FA001-AC4F-418D-AE19-62706E023703}">
                      <ahyp:hlinkClr xmlns:ahyp="http://schemas.microsoft.com/office/drawing/2018/hyperlinkcolor" val="tx"/>
                    </a:ext>
                  </a:extLst>
                </a:hlinkClick>
              </a:rPr>
              <a:t>https://gco.iarc.fr/tomorrow/en/dataviz/isotype</a:t>
            </a:r>
            <a:r>
              <a:rPr kumimoji="0" lang="en-US" sz="1067" b="0" i="0" u="none" strike="noStrike" kern="0" cap="none" spc="0" normalizeH="0" baseline="0" noProof="0" dirty="0">
                <a:ln>
                  <a:noFill/>
                </a:ln>
                <a:solidFill>
                  <a:srgbClr val="000000"/>
                </a:solidFill>
                <a:effectLst/>
                <a:uLnTx/>
                <a:uFillTx/>
                <a:latin typeface="Montserrat" pitchFamily="2" charset="77"/>
                <a:ea typeface="+mn-ea"/>
                <a:cs typeface="Arial"/>
                <a:sym typeface="Arial"/>
              </a:rPr>
              <a:t>.  2. NCI SEER Cancer Stat Facts. </a:t>
            </a:r>
            <a:r>
              <a:rPr kumimoji="0" lang="en-US" sz="1067" b="0" i="0" u="sng" strike="noStrike" kern="0" cap="none" spc="0" normalizeH="0" baseline="0" noProof="0" dirty="0">
                <a:ln>
                  <a:noFill/>
                </a:ln>
                <a:solidFill>
                  <a:srgbClr val="000000"/>
                </a:solidFill>
                <a:effectLst/>
                <a:uLnTx/>
                <a:uFillTx/>
                <a:latin typeface="Montserrat" pitchFamily="2" charset="77"/>
                <a:ea typeface="+mn-ea"/>
                <a:cs typeface="Arial"/>
                <a:sym typeface="Arial"/>
                <a:hlinkClick r:id="rId4">
                  <a:extLst>
                    <a:ext uri="{A12FA001-AC4F-418D-AE19-62706E023703}">
                      <ahyp:hlinkClr xmlns:ahyp="http://schemas.microsoft.com/office/drawing/2018/hyperlinkcolor" val="tx"/>
                    </a:ext>
                  </a:extLst>
                </a:hlinkClick>
              </a:rPr>
              <a:t>https://seer.cancer.gov/statfacts/</a:t>
            </a:r>
            <a:r>
              <a:rPr kumimoji="0" lang="en-US" sz="1067" b="0" i="0" u="none" strike="noStrike" kern="0" cap="none" spc="0" normalizeH="0" baseline="0" noProof="0" dirty="0">
                <a:ln>
                  <a:noFill/>
                </a:ln>
                <a:solidFill>
                  <a:srgbClr val="000000"/>
                </a:solidFill>
                <a:effectLst/>
                <a:uLnTx/>
                <a:uFillTx/>
                <a:latin typeface="Montserrat" pitchFamily="2" charset="77"/>
                <a:ea typeface="+mn-ea"/>
                <a:cs typeface="Arial"/>
                <a:sym typeface="Arial"/>
              </a:rPr>
              <a:t>. </a:t>
            </a:r>
            <a:endParaRPr kumimoji="0" sz="1867" b="0" i="0" u="none" strike="noStrike" kern="0" cap="none" spc="0" normalizeH="0" baseline="0" noProof="0" dirty="0">
              <a:ln>
                <a:noFill/>
              </a:ln>
              <a:solidFill>
                <a:srgbClr val="000000"/>
              </a:solidFill>
              <a:effectLst/>
              <a:uLnTx/>
              <a:uFillTx/>
              <a:latin typeface="Montserrat" pitchFamily="2" charset="77"/>
              <a:ea typeface="+mn-ea"/>
              <a:cs typeface="Arial"/>
              <a:sym typeface="Arial"/>
            </a:endParaRPr>
          </a:p>
        </p:txBody>
      </p:sp>
      <p:graphicFrame>
        <p:nvGraphicFramePr>
          <p:cNvPr id="3" name="Chart 2">
            <a:extLst>
              <a:ext uri="{FF2B5EF4-FFF2-40B4-BE49-F238E27FC236}">
                <a16:creationId xmlns:a16="http://schemas.microsoft.com/office/drawing/2014/main" id="{43797C95-988E-7086-5DA7-09C68736E8DB}"/>
              </a:ext>
            </a:extLst>
          </p:cNvPr>
          <p:cNvGraphicFramePr>
            <a:graphicFrameLocks/>
          </p:cNvGraphicFramePr>
          <p:nvPr/>
        </p:nvGraphicFramePr>
        <p:xfrm>
          <a:off x="374815" y="1507783"/>
          <a:ext cx="6768935" cy="5128167"/>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7FC8DF2C-1D24-3D9D-AC8A-9FC8B27E10B1}"/>
              </a:ext>
            </a:extLst>
          </p:cNvPr>
          <p:cNvSpPr txBox="1"/>
          <p:nvPr/>
        </p:nvSpPr>
        <p:spPr>
          <a:xfrm>
            <a:off x="7759893" y="1717290"/>
            <a:ext cx="4301067" cy="3827523"/>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Montserrat" pitchFamily="2" charset="77"/>
                <a:ea typeface="+mn-ea"/>
                <a:cs typeface="Arial"/>
                <a:sym typeface="Arial"/>
              </a:rPr>
              <a:t>Cancer rates continue to rise world-wide</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b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br>
            <a:r>
              <a:rPr kumimoji="0" lang="en-US" sz="1867" b="0" i="0" u="none" strike="noStrike" kern="0" cap="none" spc="0" normalizeH="0" baseline="0" noProof="0" dirty="0">
                <a:ln>
                  <a:noFill/>
                </a:ln>
                <a:solidFill>
                  <a:srgbClr val="000000"/>
                </a:solidFill>
                <a:effectLst/>
                <a:uLnTx/>
                <a:uFillTx/>
                <a:latin typeface="Montserrat" pitchFamily="2" charset="77"/>
                <a:ea typeface="+mn-ea"/>
                <a:cs typeface="Arial"/>
                <a:sym typeface="Arial"/>
              </a:rPr>
              <a:t>Largest potential strides against cancer are in early detection</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b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br>
            <a:r>
              <a:rPr kumimoji="0" lang="en-US" sz="1867" b="0" i="0" u="none" strike="noStrike" kern="0" cap="none" spc="0" normalizeH="0" baseline="0" noProof="0" dirty="0">
                <a:ln>
                  <a:noFill/>
                </a:ln>
                <a:solidFill>
                  <a:srgbClr val="000000"/>
                </a:solidFill>
                <a:effectLst/>
                <a:uLnTx/>
                <a:uFillTx/>
                <a:latin typeface="Montserrat" pitchFamily="2" charset="77"/>
                <a:ea typeface="+mn-ea"/>
                <a:cs typeface="Arial"/>
                <a:sym typeface="Arial"/>
              </a:rPr>
              <a:t>For screening to work it must find early-stage disease as this has greatest impact on mortality</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b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br>
            <a:r>
              <a:rPr kumimoji="0" lang="en-US" sz="1867" b="0" i="0" u="none" strike="noStrike" kern="0" cap="none" spc="0" normalizeH="0" baseline="0" noProof="0" dirty="0">
                <a:ln>
                  <a:noFill/>
                </a:ln>
                <a:solidFill>
                  <a:srgbClr val="000000"/>
                </a:solidFill>
                <a:effectLst/>
                <a:uLnTx/>
                <a:uFillTx/>
                <a:latin typeface="Montserrat" pitchFamily="2" charset="77"/>
                <a:ea typeface="+mn-ea"/>
                <a:cs typeface="Arial"/>
                <a:sym typeface="Arial"/>
              </a:rPr>
              <a:t>Screening has to be a public health effort that is widely accessible at population scale</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TextBox 342"/>
          <p:cNvSpPr txBox="1"/>
          <p:nvPr/>
        </p:nvSpPr>
        <p:spPr>
          <a:xfrm>
            <a:off x="-10598" y="373624"/>
            <a:ext cx="12202598" cy="646331"/>
          </a:xfrm>
          <a:prstGeom prst="rect">
            <a:avLst/>
          </a:prstGeom>
          <a:noFill/>
        </p:spPr>
        <p:txBody>
          <a:bodyPr wrap="square" rtlCol="0" anchor="ctr" anchorCtr="0">
            <a:spAutoFit/>
          </a:bodyPr>
          <a:lstStyle>
            <a:defPPr>
              <a:defRPr lang="en-US"/>
            </a:defPPr>
            <a:lvl1pPr marR="0" lvl="0" indent="0" algn="ctr" fontAlgn="auto">
              <a:lnSpc>
                <a:spcPct val="100000"/>
              </a:lnSpc>
              <a:spcBef>
                <a:spcPts val="0"/>
              </a:spcBef>
              <a:spcAft>
                <a:spcPts val="0"/>
              </a:spcAft>
              <a:buClrTx/>
              <a:buSzTx/>
              <a:buFontTx/>
              <a:buNone/>
              <a:tabLst/>
              <a:defRPr sz="3600" b="1">
                <a:solidFill>
                  <a:srgbClr val="171C8C"/>
                </a:solidFill>
                <a:latin typeface="+mj-lt"/>
                <a:ea typeface="+mj-ea"/>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Montserrat" pitchFamily="2" charset="77"/>
                <a:ea typeface="+mj-ea"/>
                <a:cs typeface="Calibri Light" panose="020F0302020204030204" pitchFamily="34" charset="0"/>
              </a:rPr>
              <a:t>Liquid Biopsy Approaches for Detection of Cancer</a:t>
            </a:r>
          </a:p>
        </p:txBody>
      </p:sp>
      <p:sp>
        <p:nvSpPr>
          <p:cNvPr id="5" name="TextBox 4"/>
          <p:cNvSpPr txBox="1"/>
          <p:nvPr/>
        </p:nvSpPr>
        <p:spPr>
          <a:xfrm>
            <a:off x="8769587" y="6519446"/>
            <a:ext cx="309014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Calibri Light" panose="020F0302020204030204" pitchFamily="34" charset="0"/>
              </a:rPr>
              <a:t>Husain and Velculescu, </a:t>
            </a:r>
            <a:r>
              <a:rPr kumimoji="0" lang="en-US" sz="1600" b="0" i="1" u="none" strike="noStrike" kern="1200" cap="none" spc="0" normalizeH="0" baseline="0" noProof="0" dirty="0">
                <a:ln>
                  <a:noFill/>
                </a:ln>
                <a:solidFill>
                  <a:srgbClr val="000000"/>
                </a:solidFill>
                <a:effectLst/>
                <a:uLnTx/>
                <a:uFillTx/>
                <a:latin typeface="Calibri Light" panose="020F0302020204030204" pitchFamily="34" charset="0"/>
                <a:ea typeface="+mn-ea"/>
                <a:cs typeface="Calibri Light" panose="020F0302020204030204" pitchFamily="34" charset="0"/>
              </a:rPr>
              <a:t>JAMA</a:t>
            </a:r>
            <a:r>
              <a:rPr kumimoji="0" lang="en-US" sz="1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Calibri Light" panose="020F0302020204030204" pitchFamily="34" charset="0"/>
              </a:rPr>
              <a:t>, 2017</a:t>
            </a:r>
          </a:p>
        </p:txBody>
      </p:sp>
      <p:pic>
        <p:nvPicPr>
          <p:cNvPr id="2" name="Picture 1">
            <a:extLst>
              <a:ext uri="{FF2B5EF4-FFF2-40B4-BE49-F238E27FC236}">
                <a16:creationId xmlns:a16="http://schemas.microsoft.com/office/drawing/2014/main" id="{86AD7E8D-342A-1689-E6D0-FC1A76F8EFF7}"/>
              </a:ext>
            </a:extLst>
          </p:cNvPr>
          <p:cNvPicPr>
            <a:picLocks noChangeAspect="1"/>
          </p:cNvPicPr>
          <p:nvPr/>
        </p:nvPicPr>
        <p:blipFill>
          <a:blip r:embed="rId3"/>
          <a:stretch>
            <a:fillRect/>
          </a:stretch>
        </p:blipFill>
        <p:spPr>
          <a:xfrm>
            <a:off x="3402001" y="1154329"/>
            <a:ext cx="5377399" cy="5230742"/>
          </a:xfrm>
          <a:prstGeom prst="rect">
            <a:avLst/>
          </a:prstGeom>
        </p:spPr>
      </p:pic>
    </p:spTree>
    <p:extLst>
      <p:ext uri="{BB962C8B-B14F-4D97-AF65-F5344CB8AC3E}">
        <p14:creationId xmlns:p14="http://schemas.microsoft.com/office/powerpoint/2010/main" val="2113903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F9BA0-CF39-0FE3-12EB-897390E53D9A}"/>
              </a:ext>
            </a:extLst>
          </p:cNvPr>
          <p:cNvSpPr>
            <a:spLocks noGrp="1"/>
          </p:cNvSpPr>
          <p:nvPr>
            <p:ph type="title"/>
          </p:nvPr>
        </p:nvSpPr>
        <p:spPr>
          <a:xfrm>
            <a:off x="534639" y="198068"/>
            <a:ext cx="11276361" cy="1018579"/>
          </a:xfrm>
        </p:spPr>
        <p:txBody>
          <a:bodyPr>
            <a:noAutofit/>
          </a:bodyPr>
          <a:lstStyle/>
          <a:p>
            <a:pPr algn="ctr"/>
            <a:r>
              <a:rPr lang="en-US" sz="3200" kern="1200" dirty="0">
                <a:solidFill>
                  <a:srgbClr val="0070C0"/>
                </a:solidFill>
                <a:latin typeface="Montserrat" pitchFamily="2" charset="77"/>
                <a:cs typeface="Calibri Light" panose="020F0302020204030204" pitchFamily="34" charset="0"/>
              </a:rPr>
              <a:t>Mutations in </a:t>
            </a:r>
            <a:r>
              <a:rPr lang="en-US" sz="3200" kern="1200" dirty="0" err="1">
                <a:solidFill>
                  <a:srgbClr val="0070C0"/>
                </a:solidFill>
                <a:latin typeface="Montserrat" pitchFamily="2" charset="77"/>
                <a:cs typeface="Calibri Light" panose="020F0302020204030204" pitchFamily="34" charset="0"/>
              </a:rPr>
              <a:t>cfDNA</a:t>
            </a:r>
            <a:r>
              <a:rPr lang="en-US" sz="3200" kern="1200" dirty="0">
                <a:solidFill>
                  <a:srgbClr val="0070C0"/>
                </a:solidFill>
                <a:latin typeface="Montserrat" pitchFamily="2" charset="77"/>
                <a:cs typeface="Calibri Light" panose="020F0302020204030204" pitchFamily="34" charset="0"/>
              </a:rPr>
              <a:t> Provide an Avenue for Noninvasive Cancer Detection</a:t>
            </a:r>
            <a:endParaRPr lang="en-US" sz="3200" dirty="0">
              <a:solidFill>
                <a:srgbClr val="0070C0"/>
              </a:solidFill>
              <a:latin typeface="Montserrat" pitchFamily="2" charset="77"/>
            </a:endParaRPr>
          </a:p>
        </p:txBody>
      </p:sp>
      <p:pic>
        <p:nvPicPr>
          <p:cNvPr id="6" name="Picture 2" descr="Cover image expansion">
            <a:extLst>
              <a:ext uri="{FF2B5EF4-FFF2-40B4-BE49-F238E27FC236}">
                <a16:creationId xmlns:a16="http://schemas.microsoft.com/office/drawing/2014/main" id="{070F293E-2D1C-7F2B-7FDE-8144598959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722076"/>
            <a:ext cx="3810000" cy="48311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6E17887-69D7-E5D9-2535-3C5D3F315CA4}"/>
              </a:ext>
            </a:extLst>
          </p:cNvPr>
          <p:cNvPicPr>
            <a:picLocks noChangeAspect="1"/>
          </p:cNvPicPr>
          <p:nvPr/>
        </p:nvPicPr>
        <p:blipFill rotWithShape="1">
          <a:blip r:embed="rId3"/>
          <a:srcRect r="16298"/>
          <a:stretch/>
        </p:blipFill>
        <p:spPr>
          <a:xfrm>
            <a:off x="4495800" y="1722076"/>
            <a:ext cx="7467600" cy="3265955"/>
          </a:xfrm>
          <a:prstGeom prst="rect">
            <a:avLst/>
          </a:prstGeom>
        </p:spPr>
      </p:pic>
      <p:sp>
        <p:nvSpPr>
          <p:cNvPr id="8" name="TextBox 7">
            <a:extLst>
              <a:ext uri="{FF2B5EF4-FFF2-40B4-BE49-F238E27FC236}">
                <a16:creationId xmlns:a16="http://schemas.microsoft.com/office/drawing/2014/main" id="{AAFE03AB-6EE2-1837-676D-09F61D6A5487}"/>
              </a:ext>
            </a:extLst>
          </p:cNvPr>
          <p:cNvSpPr txBox="1"/>
          <p:nvPr/>
        </p:nvSpPr>
        <p:spPr>
          <a:xfrm>
            <a:off x="4495800" y="5360627"/>
            <a:ext cx="7467600" cy="748795"/>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70C0"/>
                </a:solidFill>
                <a:effectLst/>
                <a:uLnTx/>
                <a:uFillTx/>
                <a:latin typeface="Montserrat" pitchFamily="2" charset="77"/>
                <a:ea typeface="+mn-ea"/>
                <a:cs typeface="+mn-cs"/>
              </a:rPr>
              <a:t>First systematic analysis of sequence alterations in </a:t>
            </a:r>
            <a:r>
              <a:rPr kumimoji="0" lang="en-US" sz="2133" b="0" i="0" u="none" strike="noStrike" kern="1200" cap="none" spc="0" normalizeH="0" baseline="0" noProof="0" dirty="0" err="1">
                <a:ln>
                  <a:noFill/>
                </a:ln>
                <a:solidFill>
                  <a:srgbClr val="0070C0"/>
                </a:solidFill>
                <a:effectLst/>
                <a:uLnTx/>
                <a:uFillTx/>
                <a:latin typeface="Montserrat" pitchFamily="2" charset="77"/>
                <a:ea typeface="+mn-ea"/>
                <a:cs typeface="+mn-cs"/>
              </a:rPr>
              <a:t>cfDNA</a:t>
            </a:r>
            <a:r>
              <a:rPr kumimoji="0" lang="en-US" sz="2133" b="0" i="0" u="none" strike="noStrike" kern="1200" cap="none" spc="0" normalizeH="0" baseline="0" noProof="0" dirty="0">
                <a:ln>
                  <a:noFill/>
                </a:ln>
                <a:solidFill>
                  <a:srgbClr val="0070C0"/>
                </a:solidFill>
                <a:effectLst/>
                <a:uLnTx/>
                <a:uFillTx/>
                <a:latin typeface="Montserrat" pitchFamily="2" charset="77"/>
                <a:ea typeface="+mn-ea"/>
                <a:cs typeface="+mn-cs"/>
              </a:rPr>
              <a:t> for direct detection of early-stage cancers</a:t>
            </a:r>
          </a:p>
        </p:txBody>
      </p:sp>
      <p:pic>
        <p:nvPicPr>
          <p:cNvPr id="4" name="Picture 3">
            <a:extLst>
              <a:ext uri="{FF2B5EF4-FFF2-40B4-BE49-F238E27FC236}">
                <a16:creationId xmlns:a16="http://schemas.microsoft.com/office/drawing/2014/main" id="{5436FF65-D9C8-F6C9-3CEF-E40CA9D9DFDC}"/>
              </a:ext>
            </a:extLst>
          </p:cNvPr>
          <p:cNvPicPr>
            <a:picLocks noChangeAspect="1"/>
          </p:cNvPicPr>
          <p:nvPr/>
        </p:nvPicPr>
        <p:blipFill>
          <a:blip r:embed="rId4"/>
          <a:stretch>
            <a:fillRect/>
          </a:stretch>
        </p:blipFill>
        <p:spPr>
          <a:xfrm>
            <a:off x="10744200" y="1509098"/>
            <a:ext cx="1288181" cy="1288181"/>
          </a:xfrm>
          <a:prstGeom prst="rect">
            <a:avLst/>
          </a:prstGeom>
        </p:spPr>
      </p:pic>
    </p:spTree>
    <p:extLst>
      <p:ext uri="{BB962C8B-B14F-4D97-AF65-F5344CB8AC3E}">
        <p14:creationId xmlns:p14="http://schemas.microsoft.com/office/powerpoint/2010/main" val="3007925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47;p25">
            <a:extLst>
              <a:ext uri="{FF2B5EF4-FFF2-40B4-BE49-F238E27FC236}">
                <a16:creationId xmlns:a16="http://schemas.microsoft.com/office/drawing/2014/main" id="{22045560-60D3-F887-DCEF-D5B9DBD9C9EF}"/>
              </a:ext>
            </a:extLst>
          </p:cNvPr>
          <p:cNvSpPr txBox="1"/>
          <p:nvPr/>
        </p:nvSpPr>
        <p:spPr>
          <a:xfrm>
            <a:off x="6248233" y="6550264"/>
            <a:ext cx="5930800" cy="307736"/>
          </a:xfrm>
          <a:prstGeom prst="rect">
            <a:avLst/>
          </a:prstGeom>
          <a:noFill/>
          <a:ln>
            <a:noFill/>
          </a:ln>
        </p:spPr>
        <p:txBody>
          <a:bodyPr spcFirstLastPara="1" wrap="square" lIns="91433" tIns="45700" rIns="91433" bIns="45700" anchor="t" anchorCtr="0">
            <a:spAutoFit/>
          </a:bodyPr>
          <a:lstStyle/>
          <a:p>
            <a:pPr marL="0" marR="0" lvl="0" indent="0" algn="r" defTabSz="1219170" rtl="0" eaLnBrk="1" fontAlgn="auto" latinLnBrk="0" hangingPunct="1">
              <a:lnSpc>
                <a:spcPct val="100000"/>
              </a:lnSpc>
              <a:spcBef>
                <a:spcPts val="0"/>
              </a:spcBef>
              <a:spcAft>
                <a:spcPts val="0"/>
              </a:spcAft>
              <a:buClr>
                <a:srgbClr val="000000"/>
              </a:buClr>
              <a:buSzPts val="1200"/>
              <a:buFontTx/>
              <a:buNone/>
              <a:tabLst/>
              <a:defRPr/>
            </a:pPr>
            <a:r>
              <a:rPr kumimoji="0" lang="en" sz="1400" b="0" i="0" u="none" strike="noStrike" kern="0" cap="none" spc="0" normalizeH="0" baseline="0" noProof="0" dirty="0">
                <a:ln>
                  <a:noFill/>
                </a:ln>
                <a:solidFill>
                  <a:srgbClr val="000000"/>
                </a:solidFill>
                <a:effectLst/>
                <a:uLnTx/>
                <a:uFillTx/>
                <a:latin typeface="Montserrat" pitchFamily="2" charset="77"/>
                <a:ea typeface="Arial"/>
                <a:cs typeface="Arial"/>
                <a:sym typeface="Arial"/>
              </a:rPr>
              <a:t>Leal, van </a:t>
            </a:r>
            <a:r>
              <a:rPr kumimoji="0" lang="en" sz="1400" b="0" i="0" u="none" strike="noStrike" kern="0" cap="none" spc="0" normalizeH="0" baseline="0" noProof="0" dirty="0" err="1">
                <a:ln>
                  <a:noFill/>
                </a:ln>
                <a:solidFill>
                  <a:srgbClr val="000000"/>
                </a:solidFill>
                <a:effectLst/>
                <a:uLnTx/>
                <a:uFillTx/>
                <a:latin typeface="Montserrat" pitchFamily="2" charset="77"/>
                <a:ea typeface="Arial"/>
                <a:cs typeface="Arial"/>
                <a:sym typeface="Arial"/>
              </a:rPr>
              <a:t>Grieken</a:t>
            </a:r>
            <a:r>
              <a:rPr kumimoji="0" lang="en" sz="1400" b="0" i="0" u="none" strike="noStrike" kern="0" cap="none" spc="0" normalizeH="0" baseline="0" noProof="0" dirty="0">
                <a:ln>
                  <a:noFill/>
                </a:ln>
                <a:solidFill>
                  <a:srgbClr val="000000"/>
                </a:solidFill>
                <a:effectLst/>
                <a:uLnTx/>
                <a:uFillTx/>
                <a:latin typeface="Montserrat" pitchFamily="2" charset="77"/>
                <a:ea typeface="Arial"/>
                <a:cs typeface="Arial"/>
                <a:sym typeface="Arial"/>
              </a:rPr>
              <a:t>, Meijer, et al, </a:t>
            </a:r>
            <a:r>
              <a:rPr kumimoji="0" lang="en" sz="1400" b="0" i="1" u="none" strike="noStrike" kern="0" cap="none" spc="0" normalizeH="0" baseline="0" noProof="0" dirty="0">
                <a:ln>
                  <a:noFill/>
                </a:ln>
                <a:solidFill>
                  <a:srgbClr val="000000"/>
                </a:solidFill>
                <a:effectLst/>
                <a:uLnTx/>
                <a:uFillTx/>
                <a:latin typeface="Montserrat" pitchFamily="2" charset="77"/>
                <a:ea typeface="Arial"/>
                <a:cs typeface="Arial"/>
                <a:sym typeface="Arial"/>
              </a:rPr>
              <a:t>Nature Communications</a:t>
            </a:r>
            <a:r>
              <a:rPr kumimoji="0" lang="en" sz="1400" b="0" i="0" u="none" strike="noStrike" kern="0" cap="none" spc="0" normalizeH="0" baseline="0" noProof="0" dirty="0">
                <a:ln>
                  <a:noFill/>
                </a:ln>
                <a:solidFill>
                  <a:srgbClr val="000000"/>
                </a:solidFill>
                <a:effectLst/>
                <a:uLnTx/>
                <a:uFillTx/>
                <a:latin typeface="Montserrat" pitchFamily="2" charset="77"/>
                <a:ea typeface="Arial"/>
                <a:cs typeface="Arial"/>
                <a:sym typeface="Arial"/>
              </a:rPr>
              <a:t>, 2020</a:t>
            </a:r>
            <a:endParaRPr kumimoji="0" sz="1400" b="0" i="0" u="none" strike="noStrike" kern="0" cap="none" spc="0" normalizeH="0" baseline="0" noProof="0" dirty="0">
              <a:ln>
                <a:noFill/>
              </a:ln>
              <a:solidFill>
                <a:srgbClr val="000000"/>
              </a:solidFill>
              <a:effectLst/>
              <a:uLnTx/>
              <a:uFillTx/>
              <a:latin typeface="Montserrat" pitchFamily="2" charset="77"/>
              <a:ea typeface="+mn-ea"/>
              <a:cs typeface="Arial"/>
              <a:sym typeface="Arial"/>
            </a:endParaRPr>
          </a:p>
        </p:txBody>
      </p:sp>
      <p:pic>
        <p:nvPicPr>
          <p:cNvPr id="5" name="Google Shape;148;p25">
            <a:extLst>
              <a:ext uri="{FF2B5EF4-FFF2-40B4-BE49-F238E27FC236}">
                <a16:creationId xmlns:a16="http://schemas.microsoft.com/office/drawing/2014/main" id="{2CCE8032-B110-DB37-62D9-B5921CC8A73E}"/>
              </a:ext>
            </a:extLst>
          </p:cNvPr>
          <p:cNvPicPr preferRelativeResize="0"/>
          <p:nvPr/>
        </p:nvPicPr>
        <p:blipFill rotWithShape="1">
          <a:blip r:embed="rId2">
            <a:alphaModFix/>
          </a:blip>
          <a:srcRect r="1195"/>
          <a:stretch/>
        </p:blipFill>
        <p:spPr>
          <a:xfrm>
            <a:off x="5118303" y="1777554"/>
            <a:ext cx="6928991" cy="2133600"/>
          </a:xfrm>
          <a:prstGeom prst="rect">
            <a:avLst/>
          </a:prstGeom>
          <a:noFill/>
          <a:ln>
            <a:noFill/>
          </a:ln>
        </p:spPr>
      </p:pic>
      <p:sp>
        <p:nvSpPr>
          <p:cNvPr id="15" name="Google Shape;158;p25">
            <a:extLst>
              <a:ext uri="{FF2B5EF4-FFF2-40B4-BE49-F238E27FC236}">
                <a16:creationId xmlns:a16="http://schemas.microsoft.com/office/drawing/2014/main" id="{97749933-153F-A18C-6EF0-AD2014FD75C6}"/>
              </a:ext>
            </a:extLst>
          </p:cNvPr>
          <p:cNvSpPr txBox="1">
            <a:spLocks noGrp="1"/>
          </p:cNvSpPr>
          <p:nvPr>
            <p:ph type="title"/>
          </p:nvPr>
        </p:nvSpPr>
        <p:spPr>
          <a:xfrm>
            <a:off x="581067" y="166367"/>
            <a:ext cx="11360800" cy="763600"/>
          </a:xfrm>
          <a:prstGeom prst="rect">
            <a:avLst/>
          </a:prstGeom>
        </p:spPr>
        <p:txBody>
          <a:bodyPr spcFirstLastPara="1" wrap="square" lIns="121900" tIns="121900" rIns="121900" bIns="121900" anchor="t" anchorCtr="0">
            <a:normAutofit fontScale="90000"/>
          </a:bodyPr>
          <a:lstStyle/>
          <a:p>
            <a:pPr algn="ctr"/>
            <a:r>
              <a:rPr lang="en-US" sz="3600" b="0">
                <a:solidFill>
                  <a:srgbClr val="0070C0"/>
                </a:solidFill>
                <a:latin typeface="Montserrat" pitchFamily="2" charset="77"/>
                <a:cs typeface="Arial"/>
                <a:sym typeface="Arial"/>
              </a:rPr>
              <a:t>But First-Gen </a:t>
            </a:r>
            <a:r>
              <a:rPr lang="en-US" sz="3600" b="0" dirty="0">
                <a:solidFill>
                  <a:srgbClr val="0070C0"/>
                </a:solidFill>
                <a:latin typeface="Montserrat" pitchFamily="2" charset="77"/>
                <a:cs typeface="Arial"/>
                <a:sym typeface="Arial"/>
              </a:rPr>
              <a:t>Liquid Biopsies Have Limitations</a:t>
            </a:r>
            <a:endParaRPr sz="3600" b="0" dirty="0">
              <a:solidFill>
                <a:srgbClr val="0070C0"/>
              </a:solidFill>
              <a:latin typeface="Montserrat" pitchFamily="2" charset="77"/>
              <a:cs typeface="Arial"/>
              <a:sym typeface="Arial"/>
            </a:endParaRPr>
          </a:p>
          <a:p>
            <a:pPr algn="ctr"/>
            <a:endParaRPr dirty="0">
              <a:solidFill>
                <a:srgbClr val="0070C0"/>
              </a:solidFill>
            </a:endParaRPr>
          </a:p>
        </p:txBody>
      </p:sp>
      <p:sp>
        <p:nvSpPr>
          <p:cNvPr id="17" name="Google Shape;149;p25">
            <a:extLst>
              <a:ext uri="{FF2B5EF4-FFF2-40B4-BE49-F238E27FC236}">
                <a16:creationId xmlns:a16="http://schemas.microsoft.com/office/drawing/2014/main" id="{247CD4D6-BC61-6AE8-9AAA-35D2F7D64118}"/>
              </a:ext>
            </a:extLst>
          </p:cNvPr>
          <p:cNvSpPr/>
          <p:nvPr/>
        </p:nvSpPr>
        <p:spPr>
          <a:xfrm>
            <a:off x="963216" y="1599653"/>
            <a:ext cx="3456400" cy="3458400"/>
          </a:xfrm>
          <a:prstGeom prst="ellipse">
            <a:avLst/>
          </a:prstGeom>
          <a:solidFill>
            <a:srgbClr val="4285F4"/>
          </a:solidFill>
          <a:ln w="25400" cap="flat" cmpd="sng">
            <a:solidFill>
              <a:srgbClr val="395E89"/>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defTabSz="1219170" rtl="0" eaLnBrk="1" fontAlgn="auto" latinLnBrk="0" hangingPunct="1">
              <a:lnSpc>
                <a:spcPct val="100000"/>
              </a:lnSpc>
              <a:spcBef>
                <a:spcPts val="0"/>
              </a:spcBef>
              <a:spcAft>
                <a:spcPts val="0"/>
              </a:spcAft>
              <a:buClr>
                <a:srgbClr val="FFFFFF"/>
              </a:buClr>
              <a:buSzPts val="1400"/>
              <a:buFontTx/>
              <a:buNone/>
              <a:tabLst/>
              <a:defRPr/>
            </a:pPr>
            <a:endParaRPr kumimoji="0" sz="1600" b="0" i="0" u="none" strike="noStrike" kern="0" cap="none" spc="0" normalizeH="0" baseline="0" noProof="0">
              <a:ln>
                <a:noFill/>
              </a:ln>
              <a:solidFill>
                <a:srgbClr val="FFFFFF"/>
              </a:solidFill>
              <a:effectLst/>
              <a:uLnTx/>
              <a:uFillTx/>
              <a:latin typeface="Montserrat" pitchFamily="2" charset="77"/>
              <a:ea typeface="Calibri"/>
              <a:cs typeface="Calibri"/>
              <a:sym typeface="Calibri"/>
            </a:endParaRPr>
          </a:p>
        </p:txBody>
      </p:sp>
      <p:sp>
        <p:nvSpPr>
          <p:cNvPr id="18" name="Google Shape;150;p25">
            <a:extLst>
              <a:ext uri="{FF2B5EF4-FFF2-40B4-BE49-F238E27FC236}">
                <a16:creationId xmlns:a16="http://schemas.microsoft.com/office/drawing/2014/main" id="{8194C180-19A7-5B0A-EAB7-B0357B9F7F89}"/>
              </a:ext>
            </a:extLst>
          </p:cNvPr>
          <p:cNvSpPr/>
          <p:nvPr/>
        </p:nvSpPr>
        <p:spPr>
          <a:xfrm>
            <a:off x="2438400" y="3200273"/>
            <a:ext cx="1290400" cy="1290400"/>
          </a:xfrm>
          <a:prstGeom prst="ellipse">
            <a:avLst/>
          </a:prstGeom>
          <a:solidFill>
            <a:srgbClr val="B7CCE4"/>
          </a:solidFill>
          <a:ln w="25400" cap="flat" cmpd="sng">
            <a:solidFill>
              <a:srgbClr val="395E89"/>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defTabSz="1219170" rtl="0" eaLnBrk="1" fontAlgn="auto" latinLnBrk="0" hangingPunct="1">
              <a:lnSpc>
                <a:spcPct val="100000"/>
              </a:lnSpc>
              <a:spcBef>
                <a:spcPts val="0"/>
              </a:spcBef>
              <a:spcAft>
                <a:spcPts val="0"/>
              </a:spcAft>
              <a:buClr>
                <a:srgbClr val="FFFFFF"/>
              </a:buClr>
              <a:buSzPts val="1400"/>
              <a:buFontTx/>
              <a:buNone/>
              <a:tabLst/>
              <a:defRPr/>
            </a:pPr>
            <a:endParaRPr kumimoji="0" sz="1600" b="0" i="0" u="none" strike="noStrike" kern="0" cap="none" spc="0" normalizeH="0" baseline="0" noProof="0">
              <a:ln>
                <a:noFill/>
              </a:ln>
              <a:solidFill>
                <a:srgbClr val="FFFFFF"/>
              </a:solidFill>
              <a:effectLst/>
              <a:uLnTx/>
              <a:uFillTx/>
              <a:latin typeface="Montserrat" pitchFamily="2" charset="77"/>
              <a:ea typeface="Calibri"/>
              <a:cs typeface="Calibri"/>
              <a:sym typeface="Calibri"/>
            </a:endParaRPr>
          </a:p>
        </p:txBody>
      </p:sp>
      <p:sp>
        <p:nvSpPr>
          <p:cNvPr id="19" name="Google Shape;151;p25">
            <a:extLst>
              <a:ext uri="{FF2B5EF4-FFF2-40B4-BE49-F238E27FC236}">
                <a16:creationId xmlns:a16="http://schemas.microsoft.com/office/drawing/2014/main" id="{DD3D8032-766B-D921-983C-A751EF980F4A}"/>
              </a:ext>
            </a:extLst>
          </p:cNvPr>
          <p:cNvSpPr/>
          <p:nvPr/>
        </p:nvSpPr>
        <p:spPr>
          <a:xfrm>
            <a:off x="3375484" y="4049488"/>
            <a:ext cx="91600" cy="91600"/>
          </a:xfrm>
          <a:prstGeom prst="ellipse">
            <a:avLst/>
          </a:prstGeom>
          <a:solidFill>
            <a:srgbClr val="FFFFFF"/>
          </a:solidFill>
          <a:ln w="25400" cap="flat" cmpd="sng">
            <a:solidFill>
              <a:srgbClr val="395E89"/>
            </a:solidFill>
            <a:prstDash val="solid"/>
            <a:round/>
            <a:headEnd type="none" w="sm" len="sm"/>
            <a:tailEnd type="none" w="sm" len="sm"/>
          </a:ln>
        </p:spPr>
        <p:txBody>
          <a:bodyPr spcFirstLastPara="1" wrap="square" lIns="91433" tIns="45700" rIns="91433" bIns="45700" anchor="ctr" anchorCtr="0">
            <a:noAutofit/>
          </a:bodyPr>
          <a:lstStyle/>
          <a:p>
            <a:pPr marL="0" marR="0" lvl="0" indent="0" algn="ctr" defTabSz="1219170" rtl="0" eaLnBrk="1" fontAlgn="auto" latinLnBrk="0" hangingPunct="1">
              <a:lnSpc>
                <a:spcPct val="100000"/>
              </a:lnSpc>
              <a:spcBef>
                <a:spcPts val="0"/>
              </a:spcBef>
              <a:spcAft>
                <a:spcPts val="0"/>
              </a:spcAft>
              <a:buClr>
                <a:srgbClr val="FFFFFF"/>
              </a:buClr>
              <a:buSzPts val="1400"/>
              <a:buFontTx/>
              <a:buNone/>
              <a:tabLst/>
              <a:defRPr/>
            </a:pPr>
            <a:endParaRPr kumimoji="0" sz="1600" b="0" i="0" u="none" strike="noStrike" kern="0" cap="none" spc="0" normalizeH="0" baseline="0" noProof="0">
              <a:ln>
                <a:noFill/>
              </a:ln>
              <a:solidFill>
                <a:srgbClr val="FFFFFF"/>
              </a:solidFill>
              <a:effectLst/>
              <a:uLnTx/>
              <a:uFillTx/>
              <a:latin typeface="Montserrat" pitchFamily="2" charset="77"/>
              <a:ea typeface="Calibri"/>
              <a:cs typeface="Calibri"/>
              <a:sym typeface="Calibri"/>
            </a:endParaRPr>
          </a:p>
        </p:txBody>
      </p:sp>
      <p:sp>
        <p:nvSpPr>
          <p:cNvPr id="20" name="Google Shape;152;p25">
            <a:extLst>
              <a:ext uri="{FF2B5EF4-FFF2-40B4-BE49-F238E27FC236}">
                <a16:creationId xmlns:a16="http://schemas.microsoft.com/office/drawing/2014/main" id="{7893763E-009E-6D33-2135-E4DA22F2958E}"/>
              </a:ext>
            </a:extLst>
          </p:cNvPr>
          <p:cNvSpPr txBox="1"/>
          <p:nvPr/>
        </p:nvSpPr>
        <p:spPr>
          <a:xfrm>
            <a:off x="1724473" y="2012534"/>
            <a:ext cx="1974800" cy="861734"/>
          </a:xfrm>
          <a:prstGeom prst="rect">
            <a:avLst/>
          </a:prstGeom>
          <a:no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FFFFFF"/>
              </a:buClr>
              <a:buSzPts val="1400"/>
              <a:buFontTx/>
              <a:buNone/>
              <a:tabLst/>
              <a:defRPr/>
            </a:pPr>
            <a:r>
              <a:rPr kumimoji="0" lang="en" sz="1600" b="0" i="0" u="none" strike="noStrike" kern="0" cap="none" spc="0" normalizeH="0" baseline="0" noProof="0" dirty="0">
                <a:ln>
                  <a:noFill/>
                </a:ln>
                <a:solidFill>
                  <a:srgbClr val="FFFFFF"/>
                </a:solidFill>
                <a:effectLst/>
                <a:uLnTx/>
                <a:uFillTx/>
                <a:latin typeface="Montserrat" pitchFamily="2" charset="77"/>
                <a:ea typeface="Calibri"/>
                <a:cs typeface="Calibri"/>
                <a:sym typeface="Calibri"/>
              </a:rPr>
              <a:t>cfDNA from cancer patient</a:t>
            </a:r>
            <a:endParaRPr kumimoji="0" sz="1200" b="0" i="0" u="none" strike="noStrike" kern="0" cap="none" spc="0" normalizeH="0" baseline="0" noProof="0" dirty="0">
              <a:ln>
                <a:noFill/>
              </a:ln>
              <a:solidFill>
                <a:srgbClr val="000000"/>
              </a:solidFill>
              <a:effectLst/>
              <a:uLnTx/>
              <a:uFillTx/>
              <a:latin typeface="Montserrat" pitchFamily="2" charset="77"/>
              <a:ea typeface="+mn-ea"/>
              <a:cs typeface="Arial"/>
              <a:sym typeface="Arial"/>
            </a:endParaRPr>
          </a:p>
          <a:p>
            <a:pPr marL="0" marR="0" lvl="0" indent="0" algn="ctr" defTabSz="1219170" rtl="0" eaLnBrk="1" fontAlgn="auto" latinLnBrk="0" hangingPunct="1">
              <a:lnSpc>
                <a:spcPct val="100000"/>
              </a:lnSpc>
              <a:spcBef>
                <a:spcPts val="0"/>
              </a:spcBef>
              <a:spcAft>
                <a:spcPts val="0"/>
              </a:spcAft>
              <a:buClr>
                <a:srgbClr val="FFFFFF"/>
              </a:buClr>
              <a:buSzPts val="1400"/>
              <a:buFontTx/>
              <a:buNone/>
              <a:tabLst/>
              <a:defRPr/>
            </a:pPr>
            <a:r>
              <a:rPr kumimoji="0" lang="en" sz="1600" b="0" i="0" u="none" strike="noStrike" kern="0" cap="none" spc="0" normalizeH="0" baseline="0" noProof="0" dirty="0">
                <a:ln>
                  <a:noFill/>
                </a:ln>
                <a:solidFill>
                  <a:srgbClr val="FFFFFF"/>
                </a:solidFill>
                <a:effectLst/>
                <a:uLnTx/>
                <a:uFillTx/>
                <a:latin typeface="Montserrat" pitchFamily="2" charset="77"/>
                <a:ea typeface="Calibri"/>
                <a:cs typeface="Calibri"/>
                <a:sym typeface="Calibri"/>
              </a:rPr>
              <a:t>6x10</a:t>
            </a:r>
            <a:r>
              <a:rPr kumimoji="0" lang="en" sz="1600" b="0" i="0" u="none" strike="noStrike" kern="0" cap="none" spc="0" normalizeH="0" baseline="30000" noProof="0" dirty="0">
                <a:ln>
                  <a:noFill/>
                </a:ln>
                <a:solidFill>
                  <a:srgbClr val="FFFFFF"/>
                </a:solidFill>
                <a:effectLst/>
                <a:uLnTx/>
                <a:uFillTx/>
                <a:latin typeface="Montserrat" pitchFamily="2" charset="77"/>
                <a:ea typeface="Calibri"/>
                <a:cs typeface="Calibri"/>
                <a:sym typeface="Calibri"/>
              </a:rPr>
              <a:t>10</a:t>
            </a:r>
            <a:endParaRPr kumimoji="0" sz="1200" b="0" i="0" u="none" strike="noStrike" kern="0" cap="none" spc="0" normalizeH="0" baseline="0" noProof="0" dirty="0">
              <a:ln>
                <a:noFill/>
              </a:ln>
              <a:solidFill>
                <a:srgbClr val="000000"/>
              </a:solidFill>
              <a:effectLst/>
              <a:uLnTx/>
              <a:uFillTx/>
              <a:latin typeface="Montserrat" pitchFamily="2" charset="77"/>
              <a:ea typeface="+mn-ea"/>
              <a:cs typeface="Arial"/>
              <a:sym typeface="Arial"/>
            </a:endParaRPr>
          </a:p>
        </p:txBody>
      </p:sp>
      <p:sp>
        <p:nvSpPr>
          <p:cNvPr id="21" name="Google Shape;153;p25">
            <a:extLst>
              <a:ext uri="{FF2B5EF4-FFF2-40B4-BE49-F238E27FC236}">
                <a16:creationId xmlns:a16="http://schemas.microsoft.com/office/drawing/2014/main" id="{D3AD1EDD-8B84-FA6E-A546-E8EB91367040}"/>
              </a:ext>
            </a:extLst>
          </p:cNvPr>
          <p:cNvSpPr txBox="1"/>
          <p:nvPr/>
        </p:nvSpPr>
        <p:spPr>
          <a:xfrm>
            <a:off x="816959" y="5092339"/>
            <a:ext cx="1864400" cy="861734"/>
          </a:xfrm>
          <a:prstGeom prst="rect">
            <a:avLst/>
          </a:prstGeom>
          <a:no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Pts val="1400"/>
              <a:buFontTx/>
              <a:buNone/>
              <a:tabLst/>
              <a:defRPr/>
            </a:pPr>
            <a:r>
              <a:rPr kumimoji="0" lang="en" sz="1600" b="0" i="0" u="none" strike="noStrike" kern="0" cap="none" spc="0" normalizeH="0" baseline="0" noProof="0">
                <a:ln>
                  <a:noFill/>
                </a:ln>
                <a:solidFill>
                  <a:srgbClr val="000000"/>
                </a:solidFill>
                <a:effectLst/>
                <a:uLnTx/>
                <a:uFillTx/>
                <a:latin typeface="Montserrat" pitchFamily="2" charset="77"/>
                <a:ea typeface="Calibri"/>
                <a:cs typeface="Calibri"/>
                <a:sym typeface="Calibri"/>
              </a:rPr>
              <a:t>ctDNA without mutations</a:t>
            </a:r>
            <a:endParaRPr kumimoji="0" sz="1200" b="0" i="0" u="none" strike="noStrike" kern="0" cap="none" spc="0" normalizeH="0" baseline="0" noProof="0">
              <a:ln>
                <a:noFill/>
              </a:ln>
              <a:solidFill>
                <a:srgbClr val="000000"/>
              </a:solidFill>
              <a:effectLst/>
              <a:uLnTx/>
              <a:uFillTx/>
              <a:latin typeface="Montserrat" pitchFamily="2" charset="77"/>
              <a:ea typeface="+mn-ea"/>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Pts val="1400"/>
              <a:buFontTx/>
              <a:buNone/>
              <a:tabLst/>
              <a:defRPr/>
            </a:pPr>
            <a:r>
              <a:rPr kumimoji="0" lang="en" sz="1600" b="0" i="0" u="none" strike="noStrike" kern="0" cap="none" spc="0" normalizeH="0" baseline="0" noProof="0">
                <a:ln>
                  <a:noFill/>
                </a:ln>
                <a:solidFill>
                  <a:srgbClr val="000000"/>
                </a:solidFill>
                <a:effectLst/>
                <a:uLnTx/>
                <a:uFillTx/>
                <a:latin typeface="Montserrat" pitchFamily="2" charset="77"/>
                <a:ea typeface="Calibri"/>
                <a:cs typeface="Calibri"/>
                <a:sym typeface="Calibri"/>
              </a:rPr>
              <a:t>6x10</a:t>
            </a:r>
            <a:r>
              <a:rPr kumimoji="0" lang="en" sz="1600" b="0" i="0" u="none" strike="noStrike" kern="0" cap="none" spc="0" normalizeH="0" baseline="30000" noProof="0">
                <a:ln>
                  <a:noFill/>
                </a:ln>
                <a:solidFill>
                  <a:srgbClr val="000000"/>
                </a:solidFill>
                <a:effectLst/>
                <a:uLnTx/>
                <a:uFillTx/>
                <a:latin typeface="Montserrat" pitchFamily="2" charset="77"/>
                <a:ea typeface="Calibri"/>
                <a:cs typeface="Calibri"/>
                <a:sym typeface="Calibri"/>
              </a:rPr>
              <a:t>8</a:t>
            </a:r>
            <a:endParaRPr kumimoji="0" sz="1200" b="0" i="0" u="none" strike="noStrike" kern="0" cap="none" spc="0" normalizeH="0" baseline="0" noProof="0">
              <a:ln>
                <a:noFill/>
              </a:ln>
              <a:solidFill>
                <a:srgbClr val="000000"/>
              </a:solidFill>
              <a:effectLst/>
              <a:uLnTx/>
              <a:uFillTx/>
              <a:latin typeface="Montserrat" pitchFamily="2" charset="77"/>
              <a:ea typeface="+mn-ea"/>
              <a:cs typeface="Arial"/>
              <a:sym typeface="Arial"/>
            </a:endParaRPr>
          </a:p>
        </p:txBody>
      </p:sp>
      <p:sp>
        <p:nvSpPr>
          <p:cNvPr id="22" name="Google Shape;154;p25">
            <a:extLst>
              <a:ext uri="{FF2B5EF4-FFF2-40B4-BE49-F238E27FC236}">
                <a16:creationId xmlns:a16="http://schemas.microsoft.com/office/drawing/2014/main" id="{0D12CB6A-7EDA-CD14-6FEA-20E8776F5429}"/>
              </a:ext>
            </a:extLst>
          </p:cNvPr>
          <p:cNvSpPr txBox="1"/>
          <p:nvPr/>
        </p:nvSpPr>
        <p:spPr>
          <a:xfrm>
            <a:off x="3080545" y="5092339"/>
            <a:ext cx="1282800" cy="1107955"/>
          </a:xfrm>
          <a:prstGeom prst="rect">
            <a:avLst/>
          </a:prstGeom>
          <a:no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Pts val="1400"/>
              <a:buFontTx/>
              <a:buNone/>
              <a:tabLst/>
              <a:defRPr/>
            </a:pPr>
            <a:r>
              <a:rPr kumimoji="0" lang="en" sz="1600" b="0" i="0" u="none" strike="noStrike" kern="0" cap="none" spc="0" normalizeH="0" baseline="0" noProof="0">
                <a:ln>
                  <a:noFill/>
                </a:ln>
                <a:solidFill>
                  <a:srgbClr val="000000"/>
                </a:solidFill>
                <a:effectLst/>
                <a:uLnTx/>
                <a:uFillTx/>
                <a:latin typeface="Montserrat" pitchFamily="2" charset="77"/>
                <a:ea typeface="Calibri"/>
                <a:cs typeface="Calibri"/>
                <a:sym typeface="Calibri"/>
              </a:rPr>
              <a:t>ctDNA with</a:t>
            </a:r>
            <a:endParaRPr kumimoji="0" sz="1200" b="0" i="0" u="none" strike="noStrike" kern="0" cap="none" spc="0" normalizeH="0" baseline="0" noProof="0">
              <a:ln>
                <a:noFill/>
              </a:ln>
              <a:solidFill>
                <a:srgbClr val="000000"/>
              </a:solidFill>
              <a:effectLst/>
              <a:uLnTx/>
              <a:uFillTx/>
              <a:latin typeface="Montserrat" pitchFamily="2" charset="77"/>
              <a:ea typeface="+mn-ea"/>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Pts val="1400"/>
              <a:buFontTx/>
              <a:buNone/>
              <a:tabLst/>
              <a:defRPr/>
            </a:pPr>
            <a:r>
              <a:rPr kumimoji="0" lang="en" sz="1600" b="0" i="0" u="none" strike="noStrike" kern="0" cap="none" spc="0" normalizeH="0" baseline="0" noProof="0">
                <a:ln>
                  <a:noFill/>
                </a:ln>
                <a:solidFill>
                  <a:srgbClr val="000000"/>
                </a:solidFill>
                <a:effectLst/>
                <a:uLnTx/>
                <a:uFillTx/>
                <a:latin typeface="Montserrat" pitchFamily="2" charset="77"/>
                <a:ea typeface="Calibri"/>
                <a:cs typeface="Calibri"/>
                <a:sym typeface="Calibri"/>
              </a:rPr>
              <a:t>mutations</a:t>
            </a:r>
            <a:endParaRPr kumimoji="0" sz="1200" b="0" i="0" u="none" strike="noStrike" kern="0" cap="none" spc="0" normalizeH="0" baseline="0" noProof="0">
              <a:ln>
                <a:noFill/>
              </a:ln>
              <a:solidFill>
                <a:srgbClr val="000000"/>
              </a:solidFill>
              <a:effectLst/>
              <a:uLnTx/>
              <a:uFillTx/>
              <a:latin typeface="Montserrat" pitchFamily="2" charset="77"/>
              <a:ea typeface="+mn-ea"/>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Pts val="1400"/>
              <a:buFontTx/>
              <a:buNone/>
              <a:tabLst/>
              <a:defRPr/>
            </a:pPr>
            <a:r>
              <a:rPr kumimoji="0" lang="en" sz="1600" b="0" i="0" u="none" strike="noStrike" kern="0" cap="none" spc="0" normalizeH="0" baseline="0" noProof="0">
                <a:ln>
                  <a:noFill/>
                </a:ln>
                <a:solidFill>
                  <a:srgbClr val="000000"/>
                </a:solidFill>
                <a:effectLst/>
                <a:uLnTx/>
                <a:uFillTx/>
                <a:latin typeface="Montserrat" pitchFamily="2" charset="77"/>
                <a:ea typeface="Calibri"/>
                <a:cs typeface="Calibri"/>
                <a:sym typeface="Calibri"/>
              </a:rPr>
              <a:t>6x10</a:t>
            </a:r>
            <a:r>
              <a:rPr kumimoji="0" lang="en" sz="1600" b="0" i="0" u="none" strike="noStrike" kern="0" cap="none" spc="0" normalizeH="0" baseline="30000" noProof="0">
                <a:ln>
                  <a:noFill/>
                </a:ln>
                <a:solidFill>
                  <a:srgbClr val="000000"/>
                </a:solidFill>
                <a:effectLst/>
                <a:uLnTx/>
                <a:uFillTx/>
                <a:latin typeface="Montserrat" pitchFamily="2" charset="77"/>
                <a:ea typeface="Calibri"/>
                <a:cs typeface="Calibri"/>
                <a:sym typeface="Calibri"/>
              </a:rPr>
              <a:t>5</a:t>
            </a:r>
            <a:endParaRPr kumimoji="0" sz="1200" b="0" i="0" u="none" strike="noStrike" kern="0" cap="none" spc="0" normalizeH="0" baseline="0" noProof="0">
              <a:ln>
                <a:noFill/>
              </a:ln>
              <a:solidFill>
                <a:srgbClr val="000000"/>
              </a:solidFill>
              <a:effectLst/>
              <a:uLnTx/>
              <a:uFillTx/>
              <a:latin typeface="Montserrat" pitchFamily="2" charset="77"/>
              <a:ea typeface="+mn-ea"/>
              <a:cs typeface="Arial"/>
              <a:sym typeface="Arial"/>
            </a:endParaRPr>
          </a:p>
        </p:txBody>
      </p:sp>
      <p:cxnSp>
        <p:nvCxnSpPr>
          <p:cNvPr id="23" name="Google Shape;155;p25">
            <a:extLst>
              <a:ext uri="{FF2B5EF4-FFF2-40B4-BE49-F238E27FC236}">
                <a16:creationId xmlns:a16="http://schemas.microsoft.com/office/drawing/2014/main" id="{0314D3F3-C0E7-951C-B0E4-1095B30E2984}"/>
              </a:ext>
            </a:extLst>
          </p:cNvPr>
          <p:cNvCxnSpPr>
            <a:stCxn id="22" idx="0"/>
          </p:cNvCxnSpPr>
          <p:nvPr/>
        </p:nvCxnSpPr>
        <p:spPr>
          <a:xfrm flipH="1" flipV="1">
            <a:off x="3455945" y="4121539"/>
            <a:ext cx="266000" cy="970800"/>
          </a:xfrm>
          <a:prstGeom prst="straightConnector1">
            <a:avLst/>
          </a:prstGeom>
          <a:noFill/>
          <a:ln w="38100" cap="flat" cmpd="sng">
            <a:solidFill>
              <a:srgbClr val="000000"/>
            </a:solidFill>
            <a:prstDash val="solid"/>
            <a:round/>
            <a:headEnd type="none" w="sm" len="sm"/>
            <a:tailEnd type="triangle" w="med" len="med"/>
          </a:ln>
          <a:effectLst>
            <a:outerShdw blurRad="40000" dist="23000" dir="5400000" rotWithShape="0">
              <a:srgbClr val="000000">
                <a:alpha val="34900"/>
              </a:srgbClr>
            </a:outerShdw>
          </a:effectLst>
        </p:spPr>
      </p:cxnSp>
      <p:cxnSp>
        <p:nvCxnSpPr>
          <p:cNvPr id="24" name="Google Shape;156;p25">
            <a:extLst>
              <a:ext uri="{FF2B5EF4-FFF2-40B4-BE49-F238E27FC236}">
                <a16:creationId xmlns:a16="http://schemas.microsoft.com/office/drawing/2014/main" id="{D0E58246-6345-66E6-654D-2FFC0B0AB887}"/>
              </a:ext>
            </a:extLst>
          </p:cNvPr>
          <p:cNvCxnSpPr>
            <a:stCxn id="21" idx="0"/>
          </p:cNvCxnSpPr>
          <p:nvPr/>
        </p:nvCxnSpPr>
        <p:spPr>
          <a:xfrm flipV="1">
            <a:off x="1749159" y="3921939"/>
            <a:ext cx="1098400" cy="1170400"/>
          </a:xfrm>
          <a:prstGeom prst="straightConnector1">
            <a:avLst/>
          </a:prstGeom>
          <a:noFill/>
          <a:ln w="38100" cap="flat" cmpd="sng">
            <a:solidFill>
              <a:srgbClr val="000000"/>
            </a:solidFill>
            <a:prstDash val="solid"/>
            <a:round/>
            <a:headEnd type="none" w="sm" len="sm"/>
            <a:tailEnd type="triangle" w="med" len="med"/>
          </a:ln>
          <a:effectLst>
            <a:outerShdw blurRad="40000" dist="23000" dir="5400000" rotWithShape="0">
              <a:srgbClr val="000000">
                <a:alpha val="34900"/>
              </a:srgbClr>
            </a:outerShdw>
          </a:effectLst>
        </p:spPr>
      </p:cxnSp>
      <p:sp>
        <p:nvSpPr>
          <p:cNvPr id="25" name="Google Shape;157;p25">
            <a:extLst>
              <a:ext uri="{FF2B5EF4-FFF2-40B4-BE49-F238E27FC236}">
                <a16:creationId xmlns:a16="http://schemas.microsoft.com/office/drawing/2014/main" id="{DF5205D4-0709-1998-4B3C-CB4881F11E91}"/>
              </a:ext>
            </a:extLst>
          </p:cNvPr>
          <p:cNvSpPr txBox="1"/>
          <p:nvPr/>
        </p:nvSpPr>
        <p:spPr>
          <a:xfrm>
            <a:off x="621200" y="6246934"/>
            <a:ext cx="4255600" cy="584735"/>
          </a:xfrm>
          <a:prstGeom prst="rect">
            <a:avLst/>
          </a:prstGeom>
          <a:noFill/>
          <a:ln>
            <a:noFill/>
          </a:ln>
        </p:spPr>
        <p:txBody>
          <a:bodyPr spcFirstLastPara="1" wrap="square" lIns="91433" tIns="45700" rIns="91433" bIns="457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Pts val="1400"/>
              <a:buFontTx/>
              <a:buNone/>
              <a:tabLst/>
              <a:defRPr/>
            </a:pPr>
            <a:r>
              <a:rPr kumimoji="0" lang="en" sz="1600" b="0" i="0" u="none" strike="noStrike" kern="0" cap="none" spc="0" normalizeH="0" baseline="0" noProof="0" dirty="0">
                <a:ln>
                  <a:noFill/>
                </a:ln>
                <a:solidFill>
                  <a:srgbClr val="000000"/>
                </a:solidFill>
                <a:effectLst/>
                <a:uLnTx/>
                <a:uFillTx/>
                <a:latin typeface="Montserrat" pitchFamily="2" charset="77"/>
                <a:ea typeface="Calibri"/>
                <a:cs typeface="Calibri"/>
                <a:sym typeface="Calibri"/>
              </a:rPr>
              <a:t>Estimated number of 150bp</a:t>
            </a:r>
            <a:endParaRPr kumimoji="0" sz="1200" b="0" i="0" u="none" strike="noStrike" kern="0" cap="none" spc="0" normalizeH="0" baseline="0" noProof="0" dirty="0">
              <a:ln>
                <a:noFill/>
              </a:ln>
              <a:solidFill>
                <a:srgbClr val="000000"/>
              </a:solidFill>
              <a:effectLst/>
              <a:uLnTx/>
              <a:uFillTx/>
              <a:latin typeface="Montserrat" pitchFamily="2" charset="77"/>
              <a:ea typeface="+mn-ea"/>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Pts val="1400"/>
              <a:buFontTx/>
              <a:buNone/>
              <a:tabLst/>
              <a:defRPr/>
            </a:pPr>
            <a:r>
              <a:rPr kumimoji="0" lang="en" sz="1600" b="0" i="0" u="none" strike="noStrike" kern="0" cap="none" spc="0" normalizeH="0" baseline="0" noProof="0" dirty="0">
                <a:ln>
                  <a:noFill/>
                </a:ln>
                <a:solidFill>
                  <a:srgbClr val="000000"/>
                </a:solidFill>
                <a:effectLst/>
                <a:uLnTx/>
                <a:uFillTx/>
                <a:latin typeface="Montserrat" pitchFamily="2" charset="77"/>
                <a:ea typeface="Calibri"/>
                <a:cs typeface="Calibri"/>
                <a:sym typeface="Calibri"/>
              </a:rPr>
              <a:t>fragments in 10ng cfDNA</a:t>
            </a:r>
            <a:endParaRPr kumimoji="0" sz="1600" b="0" i="0" u="none" strike="noStrike" kern="0" cap="none" spc="0" normalizeH="0" baseline="0" noProof="0" dirty="0">
              <a:ln>
                <a:noFill/>
              </a:ln>
              <a:solidFill>
                <a:srgbClr val="000000"/>
              </a:solidFill>
              <a:effectLst/>
              <a:uLnTx/>
              <a:uFillTx/>
              <a:latin typeface="Montserrat" pitchFamily="2" charset="77"/>
              <a:ea typeface="Calibri"/>
              <a:cs typeface="Calibri"/>
              <a:sym typeface="Calibri"/>
            </a:endParaRPr>
          </a:p>
        </p:txBody>
      </p:sp>
      <p:pic>
        <p:nvPicPr>
          <p:cNvPr id="3" name="Picture 2">
            <a:extLst>
              <a:ext uri="{FF2B5EF4-FFF2-40B4-BE49-F238E27FC236}">
                <a16:creationId xmlns:a16="http://schemas.microsoft.com/office/drawing/2014/main" id="{7DDE5BB7-4040-D474-BCCC-692F5D924C45}"/>
              </a:ext>
            </a:extLst>
          </p:cNvPr>
          <p:cNvPicPr>
            <a:picLocks noChangeAspect="1"/>
          </p:cNvPicPr>
          <p:nvPr/>
        </p:nvPicPr>
        <p:blipFill>
          <a:blip r:embed="rId3"/>
          <a:stretch>
            <a:fillRect/>
          </a:stretch>
        </p:blipFill>
        <p:spPr>
          <a:xfrm>
            <a:off x="10896600" y="5365751"/>
            <a:ext cx="1184949" cy="1187449"/>
          </a:xfrm>
          <a:prstGeom prst="rect">
            <a:avLst/>
          </a:prstGeom>
        </p:spPr>
      </p:pic>
      <p:sp>
        <p:nvSpPr>
          <p:cNvPr id="6" name="TextBox 5">
            <a:extLst>
              <a:ext uri="{FF2B5EF4-FFF2-40B4-BE49-F238E27FC236}">
                <a16:creationId xmlns:a16="http://schemas.microsoft.com/office/drawing/2014/main" id="{C6D18D24-0939-6748-4AF2-2A69546AA9C2}"/>
              </a:ext>
            </a:extLst>
          </p:cNvPr>
          <p:cNvSpPr txBox="1"/>
          <p:nvPr/>
        </p:nvSpPr>
        <p:spPr>
          <a:xfrm>
            <a:off x="5102882" y="4307509"/>
            <a:ext cx="5793718" cy="1569660"/>
          </a:xfrm>
          <a:prstGeom prst="rect">
            <a:avLst/>
          </a:prstGeom>
          <a:noFill/>
        </p:spPr>
        <p:txBody>
          <a:bodyPr wrap="square">
            <a:spAutoFit/>
          </a:bodyPr>
          <a:lstStyle/>
          <a:p>
            <a:pPr marL="457200" indent="-304800" defTabSz="1219170">
              <a:buClr>
                <a:srgbClr val="000000"/>
              </a:buClr>
              <a:buSzPts val="1800"/>
              <a:buFont typeface="Montserrat"/>
              <a:buChar char="●"/>
            </a:pPr>
            <a:r>
              <a:rPr lang="en-US" sz="1600" kern="0" dirty="0">
                <a:solidFill>
                  <a:srgbClr val="000000"/>
                </a:solidFill>
                <a:latin typeface="Montserrat"/>
                <a:ea typeface="Montserrat"/>
                <a:cs typeface="Montserrat"/>
                <a:sym typeface="Montserrat"/>
              </a:rPr>
              <a:t>Only detected a tiny fraction of ctDNA, missing ctDNA without mutations or other changes</a:t>
            </a:r>
          </a:p>
          <a:p>
            <a:pPr marL="457200" indent="-304800" defTabSz="1219170">
              <a:buClr>
                <a:srgbClr val="000000"/>
              </a:buClr>
              <a:buSzPts val="1800"/>
              <a:buFont typeface="Montserrat"/>
              <a:buChar char="●"/>
            </a:pPr>
            <a:r>
              <a:rPr lang="en-US" sz="1600" kern="0" dirty="0">
                <a:solidFill>
                  <a:srgbClr val="000000"/>
                </a:solidFill>
                <a:latin typeface="Montserrat"/>
                <a:ea typeface="Montserrat"/>
                <a:cs typeface="Montserrat"/>
                <a:sym typeface="Montserrat"/>
              </a:rPr>
              <a:t>Missed many cancers, especially early stage </a:t>
            </a:r>
          </a:p>
          <a:p>
            <a:pPr marL="457200" indent="-304800" defTabSz="1219170">
              <a:buClr>
                <a:srgbClr val="000000"/>
              </a:buClr>
              <a:buSzPts val="1800"/>
              <a:buFont typeface="Montserrat"/>
              <a:buChar char="●"/>
            </a:pPr>
            <a:r>
              <a:rPr lang="en-US" sz="1600" kern="0" dirty="0">
                <a:solidFill>
                  <a:srgbClr val="000000"/>
                </a:solidFill>
                <a:latin typeface="Montserrat"/>
                <a:ea typeface="Montserrat"/>
                <a:cs typeface="Montserrat"/>
                <a:sym typeface="Montserrat"/>
              </a:rPr>
              <a:t>cfDNA mutations occur in normal blood cells, confounding analyses</a:t>
            </a:r>
          </a:p>
          <a:p>
            <a:pPr marL="457200" indent="-304800" defTabSz="1219170">
              <a:buClr>
                <a:srgbClr val="000000"/>
              </a:buClr>
              <a:buSzPts val="1800"/>
              <a:buFont typeface="Montserrat"/>
              <a:buChar char="●"/>
            </a:pPr>
            <a:r>
              <a:rPr lang="en-US" sz="1600" kern="0" dirty="0">
                <a:solidFill>
                  <a:srgbClr val="000000"/>
                </a:solidFill>
                <a:latin typeface="Montserrat"/>
                <a:ea typeface="Montserrat"/>
                <a:cs typeface="Montserrat"/>
                <a:sym typeface="Montserrat"/>
              </a:rPr>
              <a:t>Too expensive for broad screening</a:t>
            </a:r>
            <a:endParaRPr lang="en-US" kern="0" dirty="0">
              <a:solidFill>
                <a:srgbClr val="000000"/>
              </a:solidFill>
              <a:latin typeface="Montserrat"/>
              <a:ea typeface="Montserrat"/>
              <a:cs typeface="Montserrat"/>
              <a:sym typeface="Montserrat"/>
            </a:endParaRPr>
          </a:p>
        </p:txBody>
      </p:sp>
    </p:spTree>
    <p:extLst>
      <p:ext uri="{BB962C8B-B14F-4D97-AF65-F5344CB8AC3E}">
        <p14:creationId xmlns:p14="http://schemas.microsoft.com/office/powerpoint/2010/main" val="3270779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C7771-69F3-D3A1-0F5F-0931D45DD7DD}"/>
            </a:ext>
          </a:extLst>
        </p:cNvPr>
        <p:cNvGrpSpPr/>
        <p:nvPr/>
      </p:nvGrpSpPr>
      <p:grpSpPr>
        <a:xfrm>
          <a:off x="0" y="0"/>
          <a:ext cx="0" cy="0"/>
          <a:chOff x="0" y="0"/>
          <a:chExt cx="0" cy="0"/>
        </a:xfrm>
      </p:grpSpPr>
      <p:sp>
        <p:nvSpPr>
          <p:cNvPr id="5" name="Google Shape;330;p59">
            <a:extLst>
              <a:ext uri="{FF2B5EF4-FFF2-40B4-BE49-F238E27FC236}">
                <a16:creationId xmlns:a16="http://schemas.microsoft.com/office/drawing/2014/main" id="{230C2F4C-30BC-BD14-7B66-86E3E12728D7}"/>
              </a:ext>
            </a:extLst>
          </p:cNvPr>
          <p:cNvSpPr txBox="1">
            <a:spLocks/>
          </p:cNvSpPr>
          <p:nvPr/>
        </p:nvSpPr>
        <p:spPr>
          <a:xfrm>
            <a:off x="590617" y="190767"/>
            <a:ext cx="113608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marL="0" marR="0" lvl="0" indent="0" algn="ctr" defTabSz="914400" rtl="0" eaLnBrk="1" fontAlgn="auto" latinLnBrk="0" hangingPunct="1">
              <a:lnSpc>
                <a:spcPct val="100000"/>
              </a:lnSpc>
              <a:spcBef>
                <a:spcPts val="0"/>
              </a:spcBef>
              <a:spcAft>
                <a:spcPts val="0"/>
              </a:spcAft>
              <a:buClr>
                <a:srgbClr val="2E83B7"/>
              </a:buClr>
              <a:buSzPts val="990"/>
              <a:buFont typeface="Montserrat Medium"/>
              <a:buNone/>
              <a:tabLst/>
              <a:defRPr/>
            </a:pPr>
            <a:r>
              <a:rPr kumimoji="0" lang="en-US" sz="3067" b="0" i="0" u="none" strike="noStrike" kern="0" cap="none" spc="0" normalizeH="0" baseline="0" noProof="0" dirty="0">
                <a:ln>
                  <a:noFill/>
                </a:ln>
                <a:solidFill>
                  <a:srgbClr val="2E83B7"/>
                </a:solidFill>
                <a:effectLst/>
                <a:uLnTx/>
                <a:uFillTx/>
                <a:latin typeface="Montserrat" pitchFamily="2" charset="77"/>
                <a:sym typeface="Montserrat Medium"/>
              </a:rPr>
              <a:t>Moving Beyond Mutations or Methylation in cfDNA</a:t>
            </a:r>
          </a:p>
        </p:txBody>
      </p:sp>
      <p:pic>
        <p:nvPicPr>
          <p:cNvPr id="6" name="Google Shape;331;p59">
            <a:extLst>
              <a:ext uri="{FF2B5EF4-FFF2-40B4-BE49-F238E27FC236}">
                <a16:creationId xmlns:a16="http://schemas.microsoft.com/office/drawing/2014/main" id="{712D3EEE-7B0D-0DDC-9A78-05F8694547AB}"/>
              </a:ext>
            </a:extLst>
          </p:cNvPr>
          <p:cNvPicPr preferRelativeResize="0"/>
          <p:nvPr/>
        </p:nvPicPr>
        <p:blipFill rotWithShape="1">
          <a:blip r:embed="rId2">
            <a:alphaModFix/>
          </a:blip>
          <a:srcRect/>
          <a:stretch/>
        </p:blipFill>
        <p:spPr>
          <a:xfrm>
            <a:off x="3303385" y="1199867"/>
            <a:ext cx="5935300" cy="5399300"/>
          </a:xfrm>
          <a:prstGeom prst="rect">
            <a:avLst/>
          </a:prstGeom>
          <a:noFill/>
          <a:ln>
            <a:noFill/>
          </a:ln>
        </p:spPr>
      </p:pic>
    </p:spTree>
    <p:extLst>
      <p:ext uri="{BB962C8B-B14F-4D97-AF65-F5344CB8AC3E}">
        <p14:creationId xmlns:p14="http://schemas.microsoft.com/office/powerpoint/2010/main" val="2976025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9">
            <a:extLst>
              <a:ext uri="{FF2B5EF4-FFF2-40B4-BE49-F238E27FC236}">
                <a16:creationId xmlns:a16="http://schemas.microsoft.com/office/drawing/2014/main" id="{557C75CC-9704-C844-BF8A-66E1F333FC84}"/>
              </a:ext>
            </a:extLst>
          </p:cNvPr>
          <p:cNvSpPr/>
          <p:nvPr/>
        </p:nvSpPr>
        <p:spPr>
          <a:xfrm>
            <a:off x="0" y="118373"/>
            <a:ext cx="12192000" cy="707886"/>
          </a:xfrm>
          <a:prstGeom prst="rect">
            <a:avLst/>
          </a:prstGeom>
        </p:spPr>
        <p:txBody>
          <a:bodyPr wrap="square">
            <a:spAutoFit/>
          </a:bodyPr>
          <a:lstStyle/>
          <a:p>
            <a:pPr marL="17463" marR="0" lvl="1" indent="0" algn="ctr" defTabSz="81281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70C0"/>
                </a:solidFill>
                <a:effectLst/>
                <a:uLnTx/>
                <a:uFillTx/>
                <a:latin typeface="Montserrat" pitchFamily="2" charset="77"/>
              </a:rPr>
              <a:t>DELFI Approach for Detection of ctDNA</a:t>
            </a:r>
          </a:p>
        </p:txBody>
      </p:sp>
      <p:pic>
        <p:nvPicPr>
          <p:cNvPr id="5" name="Picture 4">
            <a:extLst>
              <a:ext uri="{FF2B5EF4-FFF2-40B4-BE49-F238E27FC236}">
                <a16:creationId xmlns:a16="http://schemas.microsoft.com/office/drawing/2014/main" id="{CF812064-192D-4647-BE89-96C0402467C7}"/>
              </a:ext>
            </a:extLst>
          </p:cNvPr>
          <p:cNvPicPr>
            <a:picLocks noChangeAspect="1"/>
          </p:cNvPicPr>
          <p:nvPr/>
        </p:nvPicPr>
        <p:blipFill>
          <a:blip r:embed="rId3"/>
          <a:stretch>
            <a:fillRect/>
          </a:stretch>
        </p:blipFill>
        <p:spPr>
          <a:xfrm>
            <a:off x="3175370" y="727952"/>
            <a:ext cx="5841260" cy="5766691"/>
          </a:xfrm>
          <a:prstGeom prst="rect">
            <a:avLst/>
          </a:prstGeom>
        </p:spPr>
      </p:pic>
      <p:sp>
        <p:nvSpPr>
          <p:cNvPr id="7" name="TextBox 6">
            <a:extLst>
              <a:ext uri="{FF2B5EF4-FFF2-40B4-BE49-F238E27FC236}">
                <a16:creationId xmlns:a16="http://schemas.microsoft.com/office/drawing/2014/main" id="{26067828-2FF1-8B4E-BF5B-A1F2FD872BDB}"/>
              </a:ext>
            </a:extLst>
          </p:cNvPr>
          <p:cNvSpPr txBox="1"/>
          <p:nvPr/>
        </p:nvSpPr>
        <p:spPr>
          <a:xfrm>
            <a:off x="8915400" y="5791200"/>
            <a:ext cx="321400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Montserrat" pitchFamily="2" charset="77"/>
              </a:rPr>
              <a:t>Cristiano, Leal, </a:t>
            </a:r>
            <a:r>
              <a:rPr kumimoji="0" lang="en-US" sz="1600" b="0" i="0" u="none" strike="noStrike" kern="1200" cap="none" spc="0" normalizeH="0" baseline="0" noProof="0" dirty="0" err="1">
                <a:ln>
                  <a:noFill/>
                </a:ln>
                <a:solidFill>
                  <a:prstClr val="black"/>
                </a:solidFill>
                <a:effectLst/>
                <a:uLnTx/>
                <a:uFillTx/>
                <a:latin typeface="Montserrat" pitchFamily="2" charset="77"/>
              </a:rPr>
              <a:t>Phallen</a:t>
            </a:r>
            <a:r>
              <a:rPr kumimoji="0" lang="en-US" sz="1600" b="0" i="0" u="none" strike="noStrike" kern="1200" cap="none" spc="0" normalizeH="0" baseline="0" noProof="0" dirty="0">
                <a:ln>
                  <a:noFill/>
                </a:ln>
                <a:solidFill>
                  <a:prstClr val="black"/>
                </a:solidFill>
                <a:effectLst/>
                <a:uLnTx/>
                <a:uFillTx/>
                <a:latin typeface="Montserrat" pitchFamily="2" charset="77"/>
              </a:rPr>
              <a:t>, </a:t>
            </a:r>
            <a:r>
              <a:rPr kumimoji="0" lang="en-US" sz="1600" b="0" i="0" u="none" strike="noStrike" kern="1200" cap="none" spc="0" normalizeH="0" baseline="0" noProof="0" dirty="0" err="1">
                <a:ln>
                  <a:noFill/>
                </a:ln>
                <a:solidFill>
                  <a:prstClr val="black"/>
                </a:solidFill>
                <a:effectLst/>
                <a:uLnTx/>
                <a:uFillTx/>
                <a:latin typeface="Montserrat" pitchFamily="2" charset="77"/>
              </a:rPr>
              <a:t>Fiksel</a:t>
            </a:r>
            <a:r>
              <a:rPr kumimoji="0" lang="en-US" sz="1600" b="0" i="0" u="none" strike="noStrike" kern="1200" cap="none" spc="0" normalizeH="0" baseline="0" noProof="0" dirty="0">
                <a:ln>
                  <a:noFill/>
                </a:ln>
                <a:solidFill>
                  <a:prstClr val="black"/>
                </a:solidFill>
                <a:effectLst/>
                <a:uLnTx/>
                <a:uFillTx/>
                <a:latin typeface="Montserrat" pitchFamily="2" charset="77"/>
              </a:rPr>
              <a:t>, </a:t>
            </a:r>
            <a:r>
              <a:rPr kumimoji="0" lang="en-US" sz="1600" b="0" i="0" u="none" strike="noStrike" kern="1200" cap="none" spc="0" normalizeH="0" baseline="0" noProof="0" dirty="0" err="1">
                <a:ln>
                  <a:noFill/>
                </a:ln>
                <a:solidFill>
                  <a:prstClr val="black"/>
                </a:solidFill>
                <a:effectLst/>
                <a:uLnTx/>
                <a:uFillTx/>
                <a:latin typeface="Montserrat" pitchFamily="2" charset="77"/>
              </a:rPr>
              <a:t>Scharpf</a:t>
            </a:r>
            <a:r>
              <a:rPr kumimoji="0" lang="en-US" sz="1600" b="0" i="0" u="none" strike="noStrike" kern="1200" cap="none" spc="0" normalizeH="0" baseline="0" noProof="0" dirty="0">
                <a:ln>
                  <a:noFill/>
                </a:ln>
                <a:solidFill>
                  <a:prstClr val="black"/>
                </a:solidFill>
                <a:effectLst/>
                <a:uLnTx/>
                <a:uFillTx/>
                <a:latin typeface="Montserrat" pitchFamily="2" charset="77"/>
              </a:rPr>
              <a:t> et al., </a:t>
            </a:r>
            <a:r>
              <a:rPr kumimoji="0" lang="en-US" sz="1600" b="0" i="1" u="none" strike="noStrike" kern="1200" cap="none" spc="0" normalizeH="0" baseline="0" noProof="0" dirty="0">
                <a:ln>
                  <a:noFill/>
                </a:ln>
                <a:solidFill>
                  <a:prstClr val="black"/>
                </a:solidFill>
                <a:effectLst/>
                <a:uLnTx/>
                <a:uFillTx/>
                <a:latin typeface="Montserrat" pitchFamily="2" charset="77"/>
              </a:rPr>
              <a:t>Nature</a:t>
            </a:r>
            <a:r>
              <a:rPr kumimoji="0" lang="en-US" sz="1600" b="0" i="0" u="none" strike="noStrike" kern="1200" cap="none" spc="0" normalizeH="0" baseline="0" noProof="0" dirty="0">
                <a:ln>
                  <a:noFill/>
                </a:ln>
                <a:solidFill>
                  <a:prstClr val="black"/>
                </a:solidFill>
                <a:effectLst/>
                <a:uLnTx/>
                <a:uFillTx/>
                <a:latin typeface="Montserrat" pitchFamily="2" charset="77"/>
              </a:rPr>
              <a:t>, 2019</a:t>
            </a:r>
          </a:p>
        </p:txBody>
      </p:sp>
      <p:sp>
        <p:nvSpPr>
          <p:cNvPr id="2" name="TextBox 1">
            <a:extLst>
              <a:ext uri="{FF2B5EF4-FFF2-40B4-BE49-F238E27FC236}">
                <a16:creationId xmlns:a16="http://schemas.microsoft.com/office/drawing/2014/main" id="{162D852B-F9F4-A174-8489-27FC597FB8AB}"/>
              </a:ext>
            </a:extLst>
          </p:cNvPr>
          <p:cNvSpPr txBox="1"/>
          <p:nvPr/>
        </p:nvSpPr>
        <p:spPr>
          <a:xfrm>
            <a:off x="990600" y="6396335"/>
            <a:ext cx="10210800" cy="461665"/>
          </a:xfrm>
          <a:prstGeom prst="rect">
            <a:avLst/>
          </a:prstGeom>
          <a:noFill/>
        </p:spPr>
        <p:txBody>
          <a:bodyPr wrap="square" rtlCol="0">
            <a:spAutoFit/>
          </a:bodyPr>
          <a:lstStyle/>
          <a:p>
            <a:pPr algn="ctr"/>
            <a:r>
              <a:rPr lang="en-US" sz="2400" dirty="0">
                <a:solidFill>
                  <a:schemeClr val="accent1"/>
                </a:solidFill>
                <a:latin typeface="Montserrat" pitchFamily="2" charset="77"/>
              </a:rPr>
              <a:t>DELFI: DNA Evaluation of Fragments for early Interception</a:t>
            </a:r>
          </a:p>
        </p:txBody>
      </p:sp>
      <p:pic>
        <p:nvPicPr>
          <p:cNvPr id="3" name="Picture 2">
            <a:extLst>
              <a:ext uri="{FF2B5EF4-FFF2-40B4-BE49-F238E27FC236}">
                <a16:creationId xmlns:a16="http://schemas.microsoft.com/office/drawing/2014/main" id="{5CCA8D1E-9BA0-68AE-9B50-840568E238BE}"/>
              </a:ext>
            </a:extLst>
          </p:cNvPr>
          <p:cNvPicPr>
            <a:picLocks noChangeAspect="1"/>
          </p:cNvPicPr>
          <p:nvPr/>
        </p:nvPicPr>
        <p:blipFill>
          <a:blip r:embed="rId4"/>
          <a:stretch>
            <a:fillRect/>
          </a:stretch>
        </p:blipFill>
        <p:spPr>
          <a:xfrm>
            <a:off x="10663330" y="4495800"/>
            <a:ext cx="1275040" cy="1275040"/>
          </a:xfrm>
          <a:prstGeom prst="rect">
            <a:avLst/>
          </a:prstGeom>
        </p:spPr>
      </p:pic>
    </p:spTree>
    <p:extLst>
      <p:ext uri="{BB962C8B-B14F-4D97-AF65-F5344CB8AC3E}">
        <p14:creationId xmlns:p14="http://schemas.microsoft.com/office/powerpoint/2010/main" val="2565175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oogle Shape;1296;p7">
            <a:extLst>
              <a:ext uri="{FF2B5EF4-FFF2-40B4-BE49-F238E27FC236}">
                <a16:creationId xmlns:a16="http://schemas.microsoft.com/office/drawing/2014/main" id="{3D52391A-09EF-F0FD-8E4D-235162004281}"/>
              </a:ext>
            </a:extLst>
          </p:cNvPr>
          <p:cNvSpPr/>
          <p:nvPr/>
        </p:nvSpPr>
        <p:spPr>
          <a:xfrm>
            <a:off x="5162200" y="1743000"/>
            <a:ext cx="6344000" cy="4429200"/>
          </a:xfrm>
          <a:prstGeom prst="roundRect">
            <a:avLst>
              <a:gd name="adj" fmla="val 3711"/>
            </a:avLst>
          </a:prstGeom>
          <a:solidFill>
            <a:schemeClr val="accent3">
              <a:lumMod val="20000"/>
              <a:lumOff val="80000"/>
            </a:schemeClr>
          </a:solidFill>
          <a:ln>
            <a:noFill/>
          </a:ln>
          <a:effectLst>
            <a:outerShdw blurRad="57150" dist="19050" dir="5400000" algn="bl" rotWithShape="0">
              <a:srgbClr val="004766">
                <a:alpha val="5490"/>
              </a:srgbClr>
            </a:outerShdw>
          </a:effectLst>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Pts val="1400"/>
              <a:buFontTx/>
              <a:buNone/>
              <a:tabLst/>
              <a:defRPr/>
            </a:pPr>
            <a:endParaRPr kumimoji="0" sz="1867" b="0" i="0" u="none" strike="noStrike" kern="0" cap="none" spc="0" normalizeH="0" baseline="0" noProof="0">
              <a:ln>
                <a:noFill/>
              </a:ln>
              <a:solidFill>
                <a:srgbClr val="000000"/>
              </a:solidFill>
              <a:effectLst/>
              <a:uLnTx/>
              <a:uFillTx/>
              <a:ea typeface="Arial"/>
              <a:cs typeface="Arial"/>
              <a:sym typeface="Arial"/>
            </a:endParaRPr>
          </a:p>
        </p:txBody>
      </p:sp>
      <p:sp>
        <p:nvSpPr>
          <p:cNvPr id="29" name="Google Shape;1297;p7">
            <a:extLst>
              <a:ext uri="{FF2B5EF4-FFF2-40B4-BE49-F238E27FC236}">
                <a16:creationId xmlns:a16="http://schemas.microsoft.com/office/drawing/2014/main" id="{22E80555-F089-CD94-DB22-D0AD1C800054}"/>
              </a:ext>
            </a:extLst>
          </p:cNvPr>
          <p:cNvSpPr/>
          <p:nvPr/>
        </p:nvSpPr>
        <p:spPr>
          <a:xfrm>
            <a:off x="1681952" y="1743000"/>
            <a:ext cx="3330800" cy="4429200"/>
          </a:xfrm>
          <a:prstGeom prst="roundRect">
            <a:avLst>
              <a:gd name="adj" fmla="val 5295"/>
            </a:avLst>
          </a:prstGeom>
          <a:solidFill>
            <a:schemeClr val="accent3">
              <a:lumMod val="20000"/>
              <a:lumOff val="80000"/>
            </a:schemeClr>
          </a:solidFill>
          <a:ln>
            <a:noFill/>
          </a:ln>
          <a:effectLst>
            <a:outerShdw blurRad="57150" dist="19050" dir="5400000" algn="bl" rotWithShape="0">
              <a:srgbClr val="004766">
                <a:alpha val="5490"/>
              </a:srgbClr>
            </a:outerShdw>
          </a:effectLst>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Pts val="1400"/>
              <a:buFontTx/>
              <a:buNone/>
              <a:tabLst/>
              <a:defRPr/>
            </a:pPr>
            <a:endParaRPr kumimoji="0" sz="1867" b="0" i="0" u="none" strike="noStrike" kern="0" cap="none" spc="0" normalizeH="0" baseline="0" noProof="0">
              <a:ln>
                <a:noFill/>
              </a:ln>
              <a:solidFill>
                <a:srgbClr val="000000"/>
              </a:solidFill>
              <a:effectLst/>
              <a:uLnTx/>
              <a:uFillTx/>
              <a:ea typeface="Arial"/>
              <a:cs typeface="Arial"/>
              <a:sym typeface="Arial"/>
            </a:endParaRPr>
          </a:p>
        </p:txBody>
      </p:sp>
      <p:sp>
        <p:nvSpPr>
          <p:cNvPr id="30" name="Google Shape;1299;p7">
            <a:extLst>
              <a:ext uri="{FF2B5EF4-FFF2-40B4-BE49-F238E27FC236}">
                <a16:creationId xmlns:a16="http://schemas.microsoft.com/office/drawing/2014/main" id="{A8228F7B-1B7E-8168-2A9D-FA2177BE4F5F}"/>
              </a:ext>
            </a:extLst>
          </p:cNvPr>
          <p:cNvSpPr/>
          <p:nvPr/>
        </p:nvSpPr>
        <p:spPr>
          <a:xfrm>
            <a:off x="3304004" y="2878806"/>
            <a:ext cx="1229200" cy="1215200"/>
          </a:xfrm>
          <a:prstGeom prst="ellipse">
            <a:avLst/>
          </a:prstGeom>
          <a:gradFill>
            <a:gsLst>
              <a:gs pos="0">
                <a:srgbClr val="F5F8F8"/>
              </a:gs>
              <a:gs pos="100000">
                <a:srgbClr val="D8D8D8"/>
              </a:gs>
            </a:gsLst>
            <a:lin ang="5400012" scaled="0"/>
          </a:gradFill>
          <a:ln>
            <a:noFill/>
          </a:ln>
        </p:spPr>
        <p:txBody>
          <a:bodyPr spcFirstLastPara="1" wrap="square" lIns="121900" tIns="60933" rIns="121900" bIns="60933" anchor="ctr" anchorCtr="0">
            <a:noAutofit/>
          </a:bodyPr>
          <a:lstStyle/>
          <a:p>
            <a:pPr algn="ctr" defTabSz="1219170">
              <a:buClr>
                <a:srgbClr val="FFFFFF"/>
              </a:buClr>
              <a:buSzPts val="1400"/>
            </a:pPr>
            <a:r>
              <a:rPr lang="en" sz="3333" b="1" kern="0">
                <a:solidFill>
                  <a:srgbClr val="004766"/>
                </a:solidFill>
                <a:latin typeface="Montserrat SemiBold"/>
                <a:ea typeface="Montserrat SemiBold"/>
                <a:cs typeface="Montserrat SemiBold"/>
                <a:sym typeface="Montserrat SemiBold"/>
              </a:rPr>
              <a:t>10</a:t>
            </a:r>
            <a:r>
              <a:rPr lang="en" sz="3333" b="1" kern="0" baseline="30000">
                <a:solidFill>
                  <a:srgbClr val="004766"/>
                </a:solidFill>
                <a:latin typeface="Montserrat SemiBold"/>
                <a:ea typeface="Montserrat SemiBold"/>
                <a:cs typeface="Montserrat SemiBold"/>
                <a:sym typeface="Montserrat SemiBold"/>
              </a:rPr>
              <a:t>3</a:t>
            </a:r>
            <a:endParaRPr sz="3333" b="1" kern="0">
              <a:solidFill>
                <a:srgbClr val="004766"/>
              </a:solidFill>
              <a:latin typeface="Montserrat SemiBold"/>
              <a:ea typeface="Montserrat SemiBold"/>
              <a:cs typeface="Montserrat SemiBold"/>
              <a:sym typeface="Montserrat SemiBold"/>
            </a:endParaRPr>
          </a:p>
        </p:txBody>
      </p:sp>
      <p:sp>
        <p:nvSpPr>
          <p:cNvPr id="31" name="Google Shape;1300;p7">
            <a:extLst>
              <a:ext uri="{FF2B5EF4-FFF2-40B4-BE49-F238E27FC236}">
                <a16:creationId xmlns:a16="http://schemas.microsoft.com/office/drawing/2014/main" id="{AF517B40-6643-1D22-3227-AE5CC9DFD7FD}"/>
              </a:ext>
            </a:extLst>
          </p:cNvPr>
          <p:cNvSpPr/>
          <p:nvPr/>
        </p:nvSpPr>
        <p:spPr>
          <a:xfrm>
            <a:off x="2182778" y="3675906"/>
            <a:ext cx="422800" cy="422800"/>
          </a:xfrm>
          <a:prstGeom prst="ellipse">
            <a:avLst/>
          </a:prstGeom>
          <a:gradFill>
            <a:gsLst>
              <a:gs pos="0">
                <a:srgbClr val="F5F8F8"/>
              </a:gs>
              <a:gs pos="100000">
                <a:srgbClr val="D8D8D8"/>
              </a:gs>
            </a:gsLst>
            <a:lin ang="5400012" scaled="0"/>
          </a:gradFill>
          <a:ln>
            <a:noFill/>
          </a:ln>
        </p:spPr>
        <p:txBody>
          <a:bodyPr spcFirstLastPara="1" wrap="square" lIns="0" tIns="0" rIns="0" bIns="0" anchor="ctr" anchorCtr="0">
            <a:noAutofit/>
          </a:bodyPr>
          <a:lstStyle/>
          <a:p>
            <a:pPr algn="ctr" defTabSz="1219170">
              <a:buClr>
                <a:srgbClr val="FFFFFF"/>
              </a:buClr>
              <a:buSzPts val="1400"/>
            </a:pPr>
            <a:r>
              <a:rPr lang="en" sz="1200" b="1" kern="0">
                <a:solidFill>
                  <a:srgbClr val="004766"/>
                </a:solidFill>
                <a:latin typeface="Montserrat SemiBold"/>
                <a:ea typeface="Montserrat SemiBold"/>
                <a:cs typeface="Montserrat SemiBold"/>
                <a:sym typeface="Montserrat SemiBold"/>
              </a:rPr>
              <a:t>10</a:t>
            </a:r>
            <a:r>
              <a:rPr lang="en" sz="1200" b="1" kern="0" baseline="30000">
                <a:solidFill>
                  <a:srgbClr val="004766"/>
                </a:solidFill>
                <a:latin typeface="Montserrat SemiBold"/>
                <a:ea typeface="Montserrat SemiBold"/>
                <a:cs typeface="Montserrat SemiBold"/>
                <a:sym typeface="Montserrat SemiBold"/>
              </a:rPr>
              <a:t>2</a:t>
            </a:r>
            <a:endParaRPr sz="1200" b="1" kern="0">
              <a:solidFill>
                <a:srgbClr val="004766"/>
              </a:solidFill>
              <a:latin typeface="Montserrat SemiBold"/>
              <a:ea typeface="Montserrat SemiBold"/>
              <a:cs typeface="Montserrat SemiBold"/>
              <a:sym typeface="Montserrat SemiBold"/>
            </a:endParaRPr>
          </a:p>
        </p:txBody>
      </p:sp>
      <p:sp>
        <p:nvSpPr>
          <p:cNvPr id="32" name="Google Shape;1301;p7">
            <a:extLst>
              <a:ext uri="{FF2B5EF4-FFF2-40B4-BE49-F238E27FC236}">
                <a16:creationId xmlns:a16="http://schemas.microsoft.com/office/drawing/2014/main" id="{E3951255-8A45-E708-E5CD-E6E8E96E4C16}"/>
              </a:ext>
            </a:extLst>
          </p:cNvPr>
          <p:cNvSpPr txBox="1"/>
          <p:nvPr/>
        </p:nvSpPr>
        <p:spPr>
          <a:xfrm>
            <a:off x="71619" y="2895600"/>
            <a:ext cx="1391200" cy="1179600"/>
          </a:xfrm>
          <a:prstGeom prst="rect">
            <a:avLst/>
          </a:prstGeom>
          <a:noFill/>
          <a:ln>
            <a:noFill/>
          </a:ln>
        </p:spPr>
        <p:txBody>
          <a:bodyPr spcFirstLastPara="1" wrap="square" lIns="0" tIns="0" rIns="0" bIns="0" anchor="b" anchorCtr="0">
            <a:noAutofit/>
          </a:bodyPr>
          <a:lstStyle/>
          <a:p>
            <a:pPr algn="r" defTabSz="1219170">
              <a:buClr>
                <a:srgbClr val="69615C"/>
              </a:buClr>
              <a:buSzPts val="1400"/>
            </a:pPr>
            <a:r>
              <a:rPr lang="en" sz="1200" b="1" kern="0" dirty="0">
                <a:solidFill>
                  <a:srgbClr val="004766"/>
                </a:solidFill>
                <a:latin typeface="Montserrat"/>
                <a:ea typeface="Montserrat"/>
                <a:cs typeface="Montserrat"/>
                <a:sym typeface="Montserrat"/>
              </a:rPr>
              <a:t>Differences between cancer and normal cells:</a:t>
            </a:r>
            <a:endParaRPr sz="1200" b="1" kern="0" dirty="0">
              <a:solidFill>
                <a:srgbClr val="004766"/>
              </a:solidFill>
              <a:latin typeface="Montserrat"/>
              <a:ea typeface="Montserrat"/>
              <a:cs typeface="Montserrat"/>
              <a:sym typeface="Montserrat"/>
            </a:endParaRPr>
          </a:p>
        </p:txBody>
      </p:sp>
      <p:sp>
        <p:nvSpPr>
          <p:cNvPr id="33" name="Google Shape;1302;p7">
            <a:extLst>
              <a:ext uri="{FF2B5EF4-FFF2-40B4-BE49-F238E27FC236}">
                <a16:creationId xmlns:a16="http://schemas.microsoft.com/office/drawing/2014/main" id="{B843579D-339A-2FF1-C50F-90BEAB1616F6}"/>
              </a:ext>
            </a:extLst>
          </p:cNvPr>
          <p:cNvSpPr/>
          <p:nvPr/>
        </p:nvSpPr>
        <p:spPr>
          <a:xfrm>
            <a:off x="2182780" y="3164694"/>
            <a:ext cx="838000" cy="369600"/>
          </a:xfrm>
          <a:prstGeom prst="rect">
            <a:avLst/>
          </a:prstGeom>
          <a:noFill/>
          <a:ln>
            <a:noFill/>
          </a:ln>
        </p:spPr>
        <p:txBody>
          <a:bodyPr spcFirstLastPara="1" wrap="square" lIns="0" tIns="0" rIns="0" bIns="0" anchor="b" anchorCtr="0">
            <a:noAutofit/>
          </a:bodyPr>
          <a:lstStyle/>
          <a:p>
            <a:pPr defTabSz="1219170">
              <a:lnSpc>
                <a:spcPct val="90000"/>
              </a:lnSpc>
              <a:buClr>
                <a:srgbClr val="69615C"/>
              </a:buClr>
              <a:buSzPts val="1400"/>
            </a:pPr>
            <a:r>
              <a:rPr lang="en" sz="1067" kern="0">
                <a:solidFill>
                  <a:srgbClr val="004766"/>
                </a:solidFill>
                <a:latin typeface="Montserrat Medium"/>
                <a:ea typeface="Montserrat Medium"/>
                <a:cs typeface="Montserrat Medium"/>
                <a:sym typeface="Montserrat Medium"/>
              </a:rPr>
              <a:t>Known</a:t>
            </a:r>
            <a:endParaRPr sz="1067" kern="0">
              <a:solidFill>
                <a:srgbClr val="004766"/>
              </a:solidFill>
              <a:latin typeface="Montserrat Medium"/>
              <a:ea typeface="Montserrat Medium"/>
              <a:cs typeface="Montserrat Medium"/>
              <a:sym typeface="Montserrat Medium"/>
            </a:endParaRPr>
          </a:p>
          <a:p>
            <a:pPr defTabSz="1219170">
              <a:lnSpc>
                <a:spcPct val="90000"/>
              </a:lnSpc>
              <a:buClr>
                <a:srgbClr val="69615C"/>
              </a:buClr>
              <a:buSzPts val="1400"/>
            </a:pPr>
            <a:r>
              <a:rPr lang="en" sz="1067" kern="0">
                <a:solidFill>
                  <a:srgbClr val="004766"/>
                </a:solidFill>
                <a:latin typeface="Montserrat Medium"/>
                <a:ea typeface="Montserrat Medium"/>
                <a:cs typeface="Montserrat Medium"/>
                <a:sym typeface="Montserrat Medium"/>
              </a:rPr>
              <a:t>mutations</a:t>
            </a:r>
            <a:endParaRPr sz="1067" kern="0">
              <a:solidFill>
                <a:srgbClr val="004766"/>
              </a:solidFill>
              <a:latin typeface="Montserrat Medium"/>
              <a:ea typeface="Montserrat Medium"/>
              <a:cs typeface="Montserrat Medium"/>
              <a:sym typeface="Montserrat Medium"/>
            </a:endParaRPr>
          </a:p>
        </p:txBody>
      </p:sp>
      <p:sp>
        <p:nvSpPr>
          <p:cNvPr id="34" name="Google Shape;1303;p7">
            <a:extLst>
              <a:ext uri="{FF2B5EF4-FFF2-40B4-BE49-F238E27FC236}">
                <a16:creationId xmlns:a16="http://schemas.microsoft.com/office/drawing/2014/main" id="{3A36D996-BC4E-7801-58FB-BB75B50858A4}"/>
              </a:ext>
            </a:extLst>
          </p:cNvPr>
          <p:cNvSpPr/>
          <p:nvPr/>
        </p:nvSpPr>
        <p:spPr>
          <a:xfrm>
            <a:off x="3304019" y="2122800"/>
            <a:ext cx="1229200" cy="614400"/>
          </a:xfrm>
          <a:prstGeom prst="rect">
            <a:avLst/>
          </a:prstGeom>
          <a:noFill/>
          <a:ln>
            <a:noFill/>
          </a:ln>
        </p:spPr>
        <p:txBody>
          <a:bodyPr spcFirstLastPara="1" wrap="square" lIns="0" tIns="0" rIns="0" bIns="0" anchor="b" anchorCtr="0">
            <a:noAutofit/>
          </a:bodyPr>
          <a:lstStyle/>
          <a:p>
            <a:pPr defTabSz="1219170">
              <a:lnSpc>
                <a:spcPct val="90000"/>
              </a:lnSpc>
              <a:buClr>
                <a:srgbClr val="69615C"/>
              </a:buClr>
              <a:buSzPts val="1400"/>
            </a:pPr>
            <a:r>
              <a:rPr lang="en" sz="1067" kern="0">
                <a:solidFill>
                  <a:srgbClr val="004766"/>
                </a:solidFill>
                <a:latin typeface="Montserrat Medium"/>
                <a:ea typeface="Montserrat Medium"/>
                <a:cs typeface="Montserrat Medium"/>
                <a:sym typeface="Montserrat Medium"/>
              </a:rPr>
              <a:t>Known differences in DNA methylation</a:t>
            </a:r>
            <a:endParaRPr sz="1067" kern="0">
              <a:solidFill>
                <a:srgbClr val="004766"/>
              </a:solidFill>
              <a:latin typeface="Montserrat Medium"/>
              <a:ea typeface="Montserrat Medium"/>
              <a:cs typeface="Montserrat Medium"/>
              <a:sym typeface="Montserrat Medium"/>
            </a:endParaRPr>
          </a:p>
        </p:txBody>
      </p:sp>
      <p:sp>
        <p:nvSpPr>
          <p:cNvPr id="35" name="Google Shape;1304;p7">
            <a:extLst>
              <a:ext uri="{FF2B5EF4-FFF2-40B4-BE49-F238E27FC236}">
                <a16:creationId xmlns:a16="http://schemas.microsoft.com/office/drawing/2014/main" id="{66321F5D-81FD-4B8B-D6A3-D630AA056318}"/>
              </a:ext>
            </a:extLst>
          </p:cNvPr>
          <p:cNvSpPr txBox="1"/>
          <p:nvPr/>
        </p:nvSpPr>
        <p:spPr>
          <a:xfrm>
            <a:off x="-211981" y="4436946"/>
            <a:ext cx="1674800" cy="369600"/>
          </a:xfrm>
          <a:prstGeom prst="rect">
            <a:avLst/>
          </a:prstGeom>
          <a:noFill/>
          <a:ln>
            <a:noFill/>
          </a:ln>
        </p:spPr>
        <p:txBody>
          <a:bodyPr spcFirstLastPara="1" wrap="square" lIns="0" tIns="0" rIns="0" bIns="0" anchor="ctr" anchorCtr="0">
            <a:noAutofit/>
          </a:bodyPr>
          <a:lstStyle/>
          <a:p>
            <a:pPr algn="r" defTabSz="1219170">
              <a:buClr>
                <a:srgbClr val="69615C"/>
              </a:buClr>
              <a:buSzPts val="1400"/>
            </a:pPr>
            <a:r>
              <a:rPr lang="en" sz="1333" kern="0" dirty="0">
                <a:solidFill>
                  <a:srgbClr val="004766"/>
                </a:solidFill>
                <a:latin typeface="Montserrat SemiBold"/>
                <a:ea typeface="Montserrat SemiBold"/>
                <a:cs typeface="Montserrat SemiBold"/>
                <a:sym typeface="Montserrat SemiBold"/>
              </a:rPr>
              <a:t>Sequencing </a:t>
            </a:r>
            <a:endParaRPr sz="1333" kern="0" dirty="0">
              <a:solidFill>
                <a:srgbClr val="004766"/>
              </a:solidFill>
              <a:latin typeface="Montserrat SemiBold"/>
              <a:ea typeface="Montserrat SemiBold"/>
              <a:cs typeface="Montserrat SemiBold"/>
              <a:sym typeface="Montserrat SemiBold"/>
            </a:endParaRPr>
          </a:p>
          <a:p>
            <a:pPr algn="r" defTabSz="1219170">
              <a:buClr>
                <a:srgbClr val="69615C"/>
              </a:buClr>
              <a:buSzPts val="1400"/>
            </a:pPr>
            <a:r>
              <a:rPr lang="en" sz="1333" kern="0" dirty="0">
                <a:solidFill>
                  <a:srgbClr val="004766"/>
                </a:solidFill>
                <a:latin typeface="Montserrat SemiBold"/>
                <a:ea typeface="Montserrat SemiBold"/>
                <a:cs typeface="Montserrat SemiBold"/>
                <a:sym typeface="Montserrat SemiBold"/>
              </a:rPr>
              <a:t>depth:</a:t>
            </a:r>
            <a:endParaRPr sz="1333" kern="0" dirty="0">
              <a:solidFill>
                <a:srgbClr val="004766"/>
              </a:solidFill>
              <a:latin typeface="Montserrat SemiBold"/>
              <a:ea typeface="Montserrat SemiBold"/>
              <a:cs typeface="Montserrat SemiBold"/>
              <a:sym typeface="Montserrat SemiBold"/>
            </a:endParaRPr>
          </a:p>
        </p:txBody>
      </p:sp>
      <p:sp>
        <p:nvSpPr>
          <p:cNvPr id="36" name="Google Shape;1305;p7">
            <a:extLst>
              <a:ext uri="{FF2B5EF4-FFF2-40B4-BE49-F238E27FC236}">
                <a16:creationId xmlns:a16="http://schemas.microsoft.com/office/drawing/2014/main" id="{C445AB3A-9BDF-C720-80D9-88438116612B}"/>
              </a:ext>
            </a:extLst>
          </p:cNvPr>
          <p:cNvSpPr/>
          <p:nvPr/>
        </p:nvSpPr>
        <p:spPr>
          <a:xfrm>
            <a:off x="8410006" y="2764318"/>
            <a:ext cx="2733200" cy="1398400"/>
          </a:xfrm>
          <a:prstGeom prst="rect">
            <a:avLst/>
          </a:prstGeom>
          <a:noFill/>
          <a:ln>
            <a:noFill/>
          </a:ln>
        </p:spPr>
        <p:txBody>
          <a:bodyPr spcFirstLastPara="1" wrap="square" lIns="0" tIns="0" rIns="0" bIns="0" anchor="t" anchorCtr="0">
            <a:noAutofit/>
          </a:bodyPr>
          <a:lstStyle/>
          <a:p>
            <a:pPr defTabSz="1219170">
              <a:buClr>
                <a:srgbClr val="21338F"/>
              </a:buClr>
              <a:buSzPts val="1400"/>
            </a:pPr>
            <a:r>
              <a:rPr lang="en" sz="2267" kern="0">
                <a:solidFill>
                  <a:srgbClr val="2E83B7"/>
                </a:solidFill>
                <a:latin typeface="Montserrat Medium"/>
                <a:ea typeface="Montserrat Medium"/>
                <a:cs typeface="Montserrat Medium"/>
                <a:sym typeface="Montserrat Medium"/>
              </a:rPr>
              <a:t>Genome-wide </a:t>
            </a:r>
            <a:br>
              <a:rPr lang="en" sz="2267" kern="0">
                <a:solidFill>
                  <a:srgbClr val="2E83B7"/>
                </a:solidFill>
                <a:latin typeface="Montserrat Medium"/>
                <a:ea typeface="Montserrat Medium"/>
                <a:cs typeface="Montserrat Medium"/>
                <a:sym typeface="Montserrat Medium"/>
              </a:rPr>
            </a:br>
            <a:r>
              <a:rPr lang="en" sz="2267" kern="0">
                <a:solidFill>
                  <a:srgbClr val="2E83B7"/>
                </a:solidFill>
                <a:latin typeface="Montserrat Medium"/>
                <a:ea typeface="Montserrat Medium"/>
                <a:cs typeface="Montserrat Medium"/>
                <a:sym typeface="Montserrat Medium"/>
              </a:rPr>
              <a:t>fragmentation differences</a:t>
            </a:r>
            <a:endParaRPr sz="2267" kern="0">
              <a:solidFill>
                <a:srgbClr val="2E83B7"/>
              </a:solidFill>
              <a:latin typeface="Montserrat Medium"/>
              <a:ea typeface="Montserrat Medium"/>
              <a:cs typeface="Montserrat Medium"/>
              <a:sym typeface="Montserrat Medium"/>
            </a:endParaRPr>
          </a:p>
        </p:txBody>
      </p:sp>
      <p:sp>
        <p:nvSpPr>
          <p:cNvPr id="37" name="Google Shape;1306;p7">
            <a:extLst>
              <a:ext uri="{FF2B5EF4-FFF2-40B4-BE49-F238E27FC236}">
                <a16:creationId xmlns:a16="http://schemas.microsoft.com/office/drawing/2014/main" id="{A2E3A4E4-79E0-7649-3A4B-6AEFD54923C0}"/>
              </a:ext>
            </a:extLst>
          </p:cNvPr>
          <p:cNvSpPr/>
          <p:nvPr/>
        </p:nvSpPr>
        <p:spPr>
          <a:xfrm>
            <a:off x="5391034" y="4472866"/>
            <a:ext cx="5900800" cy="314400"/>
          </a:xfrm>
          <a:prstGeom prst="roundRect">
            <a:avLst>
              <a:gd name="adj" fmla="val 50000"/>
            </a:avLst>
          </a:prstGeom>
          <a:solidFill>
            <a:srgbClr val="004766"/>
          </a:solidFill>
          <a:ln>
            <a:noFill/>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FFFFFF"/>
              </a:buClr>
              <a:buSzPts val="1400"/>
              <a:buFontTx/>
              <a:buNone/>
              <a:tabLst/>
              <a:defRPr/>
            </a:pPr>
            <a:r>
              <a:rPr kumimoji="0" lang="en" sz="1467" b="0" i="0" u="none" strike="noStrike" kern="0" cap="none" spc="0" normalizeH="0" baseline="0" noProof="0">
                <a:ln>
                  <a:noFill/>
                </a:ln>
                <a:solidFill>
                  <a:srgbClr val="15FFFF"/>
                </a:solidFill>
                <a:effectLst/>
                <a:uLnTx/>
                <a:uFillTx/>
                <a:latin typeface="Montserrat SemiBold"/>
                <a:ea typeface="Montserrat SemiBold"/>
                <a:cs typeface="Montserrat SemiBold"/>
                <a:sym typeface="Montserrat SemiBold"/>
              </a:rPr>
              <a:t>&lt;4</a:t>
            </a:r>
            <a:r>
              <a:rPr kumimoji="0" lang="en" sz="1467" b="0" i="0" u="none" strike="noStrike" kern="0" cap="none" spc="0" normalizeH="0" baseline="0" noProof="0">
                <a:ln>
                  <a:noFill/>
                </a:ln>
                <a:solidFill>
                  <a:srgbClr val="15FFFF"/>
                </a:solidFill>
                <a:effectLst/>
                <a:uLnTx/>
                <a:uFillTx/>
                <a:latin typeface="Montserrat SemiBold"/>
                <a:ea typeface="Montserrat SemiBold"/>
                <a:cs typeface="Montserrat SemiBold"/>
                <a:sym typeface="Montserrat SemiBold"/>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x</a:t>
            </a:r>
            <a:endParaRPr kumimoji="0" sz="1467" b="0" i="0" u="none" strike="noStrike" kern="0" cap="none" spc="0" normalizeH="0" baseline="0" noProof="0">
              <a:ln>
                <a:noFill/>
              </a:ln>
              <a:solidFill>
                <a:srgbClr val="15FFFF"/>
              </a:solidFill>
              <a:effectLst/>
              <a:uLnTx/>
              <a:uFillTx/>
              <a:latin typeface="Montserrat SemiBold"/>
              <a:ea typeface="Montserrat SemiBold"/>
              <a:cs typeface="Montserrat SemiBold"/>
              <a:sym typeface="Montserrat SemiBold"/>
            </a:endParaRPr>
          </a:p>
        </p:txBody>
      </p:sp>
      <p:sp>
        <p:nvSpPr>
          <p:cNvPr id="38" name="Google Shape;1307;p7">
            <a:extLst>
              <a:ext uri="{FF2B5EF4-FFF2-40B4-BE49-F238E27FC236}">
                <a16:creationId xmlns:a16="http://schemas.microsoft.com/office/drawing/2014/main" id="{5243BD6B-E948-FEF4-25BB-E5ACBB7B237C}"/>
              </a:ext>
            </a:extLst>
          </p:cNvPr>
          <p:cNvSpPr/>
          <p:nvPr/>
        </p:nvSpPr>
        <p:spPr>
          <a:xfrm>
            <a:off x="2034892" y="4967133"/>
            <a:ext cx="2667200" cy="707200"/>
          </a:xfrm>
          <a:prstGeom prst="rect">
            <a:avLst/>
          </a:prstGeom>
          <a:noFill/>
          <a:ln>
            <a:noFill/>
          </a:ln>
        </p:spPr>
        <p:txBody>
          <a:bodyPr spcFirstLastPara="1" wrap="square" lIns="0" tIns="0" rIns="0" bIns="0" anchor="t" anchorCtr="0">
            <a:noAutofit/>
          </a:bodyPr>
          <a:lstStyle/>
          <a:p>
            <a:pPr defTabSz="1219170">
              <a:buClr>
                <a:srgbClr val="69615C"/>
              </a:buClr>
              <a:buSzPts val="1400"/>
            </a:pPr>
            <a:r>
              <a:rPr lang="en" sz="1067" kern="0" dirty="0">
                <a:solidFill>
                  <a:srgbClr val="004766"/>
                </a:solidFill>
                <a:latin typeface="Montserrat Medium"/>
                <a:ea typeface="Montserrat Medium"/>
                <a:cs typeface="Montserrat Medium"/>
                <a:sym typeface="Montserrat Medium"/>
              </a:rPr>
              <a:t>Legacy approaches look for few mutations or methylation changes, in </a:t>
            </a:r>
            <a:r>
              <a:rPr lang="en" sz="1067" i="1" kern="0" dirty="0">
                <a:solidFill>
                  <a:srgbClr val="004766"/>
                </a:solidFill>
                <a:latin typeface="Montserrat Medium"/>
                <a:ea typeface="Montserrat Medium"/>
                <a:cs typeface="Montserrat Medium"/>
                <a:sym typeface="Montserrat Medium"/>
              </a:rPr>
              <a:t>a priori </a:t>
            </a:r>
            <a:r>
              <a:rPr lang="en" sz="1067" kern="0" dirty="0">
                <a:solidFill>
                  <a:srgbClr val="004766"/>
                </a:solidFill>
                <a:latin typeface="Montserrat Medium"/>
                <a:ea typeface="Montserrat Medium"/>
                <a:cs typeface="Montserrat Medium"/>
                <a:sym typeface="Montserrat Medium"/>
              </a:rPr>
              <a:t>targeted panels, representing an incomplete picture of cancer</a:t>
            </a:r>
            <a:endParaRPr sz="1067" kern="0" dirty="0">
              <a:solidFill>
                <a:srgbClr val="004766"/>
              </a:solidFill>
              <a:latin typeface="Montserrat Medium"/>
              <a:ea typeface="Montserrat Medium"/>
              <a:cs typeface="Montserrat Medium"/>
              <a:sym typeface="Montserrat Medium"/>
            </a:endParaRPr>
          </a:p>
        </p:txBody>
      </p:sp>
      <p:sp>
        <p:nvSpPr>
          <p:cNvPr id="39" name="Google Shape;1308;p7">
            <a:extLst>
              <a:ext uri="{FF2B5EF4-FFF2-40B4-BE49-F238E27FC236}">
                <a16:creationId xmlns:a16="http://schemas.microsoft.com/office/drawing/2014/main" id="{DB580021-24AA-0600-8CA2-C0CB10DDDBA7}"/>
              </a:ext>
            </a:extLst>
          </p:cNvPr>
          <p:cNvSpPr/>
          <p:nvPr/>
        </p:nvSpPr>
        <p:spPr>
          <a:xfrm>
            <a:off x="5520734" y="4953014"/>
            <a:ext cx="2193200" cy="656800"/>
          </a:xfrm>
          <a:prstGeom prst="rect">
            <a:avLst/>
          </a:prstGeom>
          <a:noFill/>
          <a:ln>
            <a:noFill/>
          </a:ln>
        </p:spPr>
        <p:txBody>
          <a:bodyPr spcFirstLastPara="1" wrap="square" lIns="0" tIns="45700" rIns="0" bIns="45700" anchor="t" anchorCtr="0">
            <a:noAutofit/>
          </a:bodyPr>
          <a:lstStyle/>
          <a:p>
            <a:pPr defTabSz="1219170">
              <a:spcAft>
                <a:spcPts val="400"/>
              </a:spcAft>
              <a:buClr>
                <a:srgbClr val="000000"/>
              </a:buClr>
              <a:buSzPts val="700"/>
            </a:pPr>
            <a:r>
              <a:rPr lang="en" sz="1067" kern="0" dirty="0">
                <a:solidFill>
                  <a:srgbClr val="004766"/>
                </a:solidFill>
                <a:latin typeface="Montserrat Medium"/>
                <a:ea typeface="Montserrat Medium"/>
                <a:cs typeface="Montserrat Medium"/>
                <a:sym typeface="Montserrat Medium"/>
              </a:rPr>
              <a:t>More genomic differences even at lower sequencing depths results in high performance</a:t>
            </a:r>
            <a:endParaRPr sz="1067" kern="0" dirty="0">
              <a:solidFill>
                <a:srgbClr val="004766"/>
              </a:solidFill>
              <a:latin typeface="Montserrat Medium"/>
              <a:ea typeface="Montserrat Medium"/>
              <a:cs typeface="Montserrat Medium"/>
              <a:sym typeface="Montserrat Medium"/>
            </a:endParaRPr>
          </a:p>
        </p:txBody>
      </p:sp>
      <p:sp>
        <p:nvSpPr>
          <p:cNvPr id="40" name="Google Shape;1309;p7">
            <a:extLst>
              <a:ext uri="{FF2B5EF4-FFF2-40B4-BE49-F238E27FC236}">
                <a16:creationId xmlns:a16="http://schemas.microsoft.com/office/drawing/2014/main" id="{844B835A-CD26-181C-5602-AAA4C8890514}"/>
              </a:ext>
            </a:extLst>
          </p:cNvPr>
          <p:cNvSpPr/>
          <p:nvPr/>
        </p:nvSpPr>
        <p:spPr>
          <a:xfrm>
            <a:off x="8409996" y="2254416"/>
            <a:ext cx="2138800" cy="360000"/>
          </a:xfrm>
          <a:prstGeom prst="rect">
            <a:avLst/>
          </a:prstGeom>
          <a:noFill/>
          <a:ln>
            <a:noFill/>
          </a:ln>
        </p:spPr>
        <p:txBody>
          <a:bodyPr spcFirstLastPara="1" wrap="square" lIns="0" tIns="0" rIns="0" bIns="0" anchor="b" anchorCtr="0">
            <a:noAutofit/>
          </a:bodyPr>
          <a:lstStyle/>
          <a:p>
            <a:pPr defTabSz="1219170">
              <a:buClr>
                <a:srgbClr val="21338F"/>
              </a:buClr>
              <a:buSzPts val="1400"/>
            </a:pPr>
            <a:endParaRPr sz="1467" kern="0" dirty="0">
              <a:solidFill>
                <a:srgbClr val="004766"/>
              </a:solidFill>
              <a:latin typeface="Montserrat SemiBold"/>
              <a:ea typeface="Montserrat SemiBold"/>
              <a:cs typeface="Montserrat SemiBold"/>
              <a:sym typeface="Montserrat SemiBold"/>
            </a:endParaRPr>
          </a:p>
        </p:txBody>
      </p:sp>
      <p:sp>
        <p:nvSpPr>
          <p:cNvPr id="41" name="Google Shape;1311;p7">
            <a:extLst>
              <a:ext uri="{FF2B5EF4-FFF2-40B4-BE49-F238E27FC236}">
                <a16:creationId xmlns:a16="http://schemas.microsoft.com/office/drawing/2014/main" id="{480CC374-D5FF-A44F-A1B0-F9847C1021CE}"/>
              </a:ext>
            </a:extLst>
          </p:cNvPr>
          <p:cNvSpPr/>
          <p:nvPr/>
        </p:nvSpPr>
        <p:spPr>
          <a:xfrm>
            <a:off x="3049780" y="4472873"/>
            <a:ext cx="1760000" cy="314400"/>
          </a:xfrm>
          <a:prstGeom prst="roundRect">
            <a:avLst>
              <a:gd name="adj" fmla="val 50000"/>
            </a:avLst>
          </a:prstGeom>
          <a:solidFill>
            <a:srgbClr val="EEEEEE"/>
          </a:solidFill>
          <a:ln>
            <a:noFill/>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FFFFFF"/>
              </a:buClr>
              <a:buSzPts val="1400"/>
              <a:buFontTx/>
              <a:buNone/>
              <a:tabLst/>
              <a:defRPr/>
            </a:pPr>
            <a:r>
              <a:rPr lang="en" sz="1200" kern="0" dirty="0">
                <a:solidFill>
                  <a:srgbClr val="004766"/>
                </a:solidFill>
                <a:latin typeface="Montserrat SemiBold"/>
                <a:ea typeface="Montserrat SemiBold"/>
                <a:cs typeface="Montserrat SemiBold"/>
                <a:sym typeface="Montserrat SemiBold"/>
              </a:rPr>
              <a:t>&gt;</a:t>
            </a:r>
            <a:r>
              <a:rPr kumimoji="0" lang="en" sz="1200" b="0" i="0" u="none" strike="noStrike" kern="0" cap="none" spc="0" normalizeH="0" baseline="0" noProof="0" dirty="0">
                <a:ln>
                  <a:noFill/>
                </a:ln>
                <a:solidFill>
                  <a:srgbClr val="004766"/>
                </a:solidFill>
                <a:effectLst/>
                <a:uLnTx/>
                <a:uFillTx/>
                <a:latin typeface="Montserrat SemiBold"/>
                <a:ea typeface="Montserrat SemiBold"/>
                <a:cs typeface="Montserrat SemiBold"/>
                <a:sym typeface="Montserrat SemiBold"/>
              </a:rPr>
              <a:t>130</a:t>
            </a:r>
            <a:r>
              <a:rPr kumimoji="0" lang="en" sz="1200" b="0" i="0" u="none" strike="noStrike" kern="0" cap="none" spc="0" normalizeH="0" baseline="0" noProof="0" dirty="0">
                <a:ln>
                  <a:noFill/>
                </a:ln>
                <a:solidFill>
                  <a:srgbClr val="004766"/>
                </a:solidFill>
                <a:effectLst/>
                <a:uLnTx/>
                <a:uFillTx/>
                <a:latin typeface="Montserrat SemiBold"/>
                <a:ea typeface="Montserrat SemiBold"/>
                <a:cs typeface="Montserrat SemiBold"/>
                <a:sym typeface="Montserrat SemiBold"/>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x</a:t>
            </a:r>
            <a:endParaRPr kumimoji="0" sz="1200" b="0" i="0" u="none" strike="noStrike" kern="0" cap="none" spc="0" normalizeH="0" baseline="0" noProof="0" dirty="0">
              <a:ln>
                <a:noFill/>
              </a:ln>
              <a:solidFill>
                <a:srgbClr val="004766"/>
              </a:solidFill>
              <a:effectLst/>
              <a:uLnTx/>
              <a:uFillTx/>
              <a:latin typeface="Montserrat SemiBold"/>
              <a:ea typeface="Montserrat SemiBold"/>
              <a:cs typeface="Montserrat SemiBold"/>
              <a:sym typeface="Montserrat SemiBold"/>
            </a:endParaRPr>
          </a:p>
        </p:txBody>
      </p:sp>
      <p:sp>
        <p:nvSpPr>
          <p:cNvPr id="42" name="Google Shape;1312;p7">
            <a:extLst>
              <a:ext uri="{FF2B5EF4-FFF2-40B4-BE49-F238E27FC236}">
                <a16:creationId xmlns:a16="http://schemas.microsoft.com/office/drawing/2014/main" id="{0E839B0B-8E81-B744-EF40-C000C1C7B1F5}"/>
              </a:ext>
            </a:extLst>
          </p:cNvPr>
          <p:cNvSpPr/>
          <p:nvPr/>
        </p:nvSpPr>
        <p:spPr>
          <a:xfrm>
            <a:off x="1899739" y="4472873"/>
            <a:ext cx="988800" cy="314400"/>
          </a:xfrm>
          <a:prstGeom prst="roundRect">
            <a:avLst>
              <a:gd name="adj" fmla="val 50000"/>
            </a:avLst>
          </a:prstGeom>
          <a:solidFill>
            <a:srgbClr val="EEEEEE"/>
          </a:solidFill>
          <a:ln>
            <a:noFill/>
          </a:ln>
        </p:spPr>
        <p:txBody>
          <a:bodyPr spcFirstLastPara="1" wrap="square" lIns="0" tIns="121900" rIns="0" bIns="121900" anchor="ctr" anchorCtr="0">
            <a:noAutofit/>
          </a:bodyPr>
          <a:lstStyle/>
          <a:p>
            <a:pPr marL="0" marR="0" lvl="0" indent="0" algn="ctr" defTabSz="1219170" eaLnBrk="1" fontAlgn="auto" latinLnBrk="0" hangingPunct="1">
              <a:lnSpc>
                <a:spcPct val="100000"/>
              </a:lnSpc>
              <a:spcBef>
                <a:spcPts val="0"/>
              </a:spcBef>
              <a:spcAft>
                <a:spcPts val="0"/>
              </a:spcAft>
              <a:buClr>
                <a:srgbClr val="FFFFFF"/>
              </a:buClr>
              <a:buSzPts val="1400"/>
              <a:buFontTx/>
              <a:buNone/>
              <a:tabLst/>
              <a:defRPr/>
            </a:pPr>
            <a:r>
              <a:rPr lang="en" sz="1200" kern="0" dirty="0">
                <a:solidFill>
                  <a:srgbClr val="004766"/>
                </a:solidFill>
                <a:latin typeface="Montserrat SemiBold"/>
                <a:ea typeface="Montserrat SemiBold"/>
                <a:cs typeface="Montserrat SemiBold"/>
                <a:sym typeface="Montserrat SemiBold"/>
              </a:rPr>
              <a:t>&gt;</a:t>
            </a:r>
            <a:r>
              <a:rPr kumimoji="0" lang="en" sz="1200" b="0" i="0" u="none" strike="noStrike" kern="0" cap="none" spc="0" normalizeH="0" baseline="0" noProof="0" dirty="0">
                <a:ln>
                  <a:noFill/>
                </a:ln>
                <a:solidFill>
                  <a:srgbClr val="004766"/>
                </a:solidFill>
                <a:effectLst/>
                <a:uLnTx/>
                <a:uFillTx/>
                <a:latin typeface="Montserrat SemiBold"/>
                <a:ea typeface="Montserrat SemiBold"/>
                <a:cs typeface="Montserrat SemiBold"/>
                <a:sym typeface="Montserrat SemiBold"/>
              </a:rPr>
              <a:t>30,000</a:t>
            </a:r>
            <a:r>
              <a:rPr kumimoji="0" lang="en" sz="1200" b="0" i="0" u="none" strike="noStrike" kern="0" cap="none" spc="0" normalizeH="0" baseline="0" noProof="0" dirty="0">
                <a:ln>
                  <a:noFill/>
                </a:ln>
                <a:solidFill>
                  <a:srgbClr val="004766"/>
                </a:solidFill>
                <a:effectLst/>
                <a:uLnTx/>
                <a:uFillTx/>
                <a:latin typeface="Montserrat SemiBold"/>
                <a:ea typeface="Montserrat SemiBold"/>
                <a:cs typeface="Montserrat SemiBold"/>
                <a:sym typeface="Montserrat SemiBold"/>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x</a:t>
            </a:r>
            <a:endParaRPr kumimoji="0" sz="1200" b="0" i="0" u="none" strike="noStrike" kern="0" cap="none" spc="0" normalizeH="0" baseline="0" noProof="0" dirty="0">
              <a:ln>
                <a:noFill/>
              </a:ln>
              <a:solidFill>
                <a:srgbClr val="004766"/>
              </a:solidFill>
              <a:effectLst/>
              <a:uLnTx/>
              <a:uFillTx/>
              <a:latin typeface="Montserrat SemiBold"/>
              <a:ea typeface="Montserrat SemiBold"/>
              <a:cs typeface="Montserrat SemiBold"/>
              <a:sym typeface="Montserrat SemiBold"/>
            </a:endParaRPr>
          </a:p>
        </p:txBody>
      </p:sp>
      <p:sp>
        <p:nvSpPr>
          <p:cNvPr id="43" name="Google Shape;1313;p7">
            <a:extLst>
              <a:ext uri="{FF2B5EF4-FFF2-40B4-BE49-F238E27FC236}">
                <a16:creationId xmlns:a16="http://schemas.microsoft.com/office/drawing/2014/main" id="{5967660B-D119-2405-5B2C-15EF040D9379}"/>
              </a:ext>
            </a:extLst>
          </p:cNvPr>
          <p:cNvSpPr/>
          <p:nvPr/>
        </p:nvSpPr>
        <p:spPr>
          <a:xfrm rot="5523569">
            <a:off x="5955376" y="2060632"/>
            <a:ext cx="2092552" cy="2092552"/>
          </a:xfrm>
          <a:prstGeom prst="ellipse">
            <a:avLst/>
          </a:prstGeom>
          <a:gradFill>
            <a:gsLst>
              <a:gs pos="0">
                <a:srgbClr val="79FFC9"/>
              </a:gs>
              <a:gs pos="48000">
                <a:srgbClr val="77C8DD"/>
              </a:gs>
              <a:gs pos="72000">
                <a:srgbClr val="2E83B7"/>
              </a:gs>
              <a:gs pos="100000">
                <a:srgbClr val="004766"/>
              </a:gs>
            </a:gsLst>
            <a:path path="circle">
              <a:fillToRect t="100000" r="100000"/>
            </a:path>
            <a:tileRect l="-100000" b="-100000"/>
          </a:gradFill>
          <a:ln>
            <a:noFill/>
          </a:ln>
        </p:spPr>
        <p:txBody>
          <a:bodyPr spcFirstLastPara="1" wrap="square" lIns="121900" tIns="60933" rIns="121900" bIns="60933" anchor="ctr" anchorCtr="0">
            <a:noAutofit/>
          </a:bodyPr>
          <a:lstStyle/>
          <a:p>
            <a:pPr algn="ctr" defTabSz="1219170">
              <a:buClr>
                <a:srgbClr val="000000"/>
              </a:buClr>
              <a:buSzPts val="1400"/>
            </a:pPr>
            <a:endParaRPr sz="1867" kern="0">
              <a:solidFill>
                <a:srgbClr val="FFFFFF"/>
              </a:solidFill>
              <a:ea typeface="Arial"/>
              <a:cs typeface="Arial"/>
              <a:sym typeface="Arial"/>
            </a:endParaRPr>
          </a:p>
        </p:txBody>
      </p:sp>
      <p:sp>
        <p:nvSpPr>
          <p:cNvPr id="44" name="Google Shape;1314;p7">
            <a:extLst>
              <a:ext uri="{FF2B5EF4-FFF2-40B4-BE49-F238E27FC236}">
                <a16:creationId xmlns:a16="http://schemas.microsoft.com/office/drawing/2014/main" id="{7F782605-DAFE-DA9C-A39A-B64707565DB3}"/>
              </a:ext>
            </a:extLst>
          </p:cNvPr>
          <p:cNvSpPr/>
          <p:nvPr/>
        </p:nvSpPr>
        <p:spPr>
          <a:xfrm>
            <a:off x="6208735" y="2747200"/>
            <a:ext cx="1569600" cy="748400"/>
          </a:xfrm>
          <a:prstGeom prst="rect">
            <a:avLst/>
          </a:prstGeom>
          <a:noFill/>
          <a:ln>
            <a:noFill/>
          </a:ln>
        </p:spPr>
        <p:txBody>
          <a:bodyPr spcFirstLastPara="1" wrap="square" lIns="0" tIns="0" rIns="0" bIns="0" anchor="ctr" anchorCtr="0">
            <a:noAutofit/>
          </a:bodyPr>
          <a:lstStyle/>
          <a:p>
            <a:pPr algn="ctr" defTabSz="1219170">
              <a:buClr>
                <a:srgbClr val="21338F"/>
              </a:buClr>
              <a:buSzPts val="1400"/>
            </a:pPr>
            <a:r>
              <a:rPr lang="en" sz="5600" b="1" kern="0" dirty="0">
                <a:solidFill>
                  <a:srgbClr val="FFFFFF"/>
                </a:solidFill>
                <a:latin typeface="Montserrat SemiBold"/>
                <a:ea typeface="Montserrat SemiBold"/>
                <a:cs typeface="Montserrat SemiBold"/>
                <a:sym typeface="Montserrat SemiBold"/>
              </a:rPr>
              <a:t>10</a:t>
            </a:r>
            <a:r>
              <a:rPr lang="en" sz="5600" b="1" kern="0" baseline="30000" dirty="0">
                <a:solidFill>
                  <a:srgbClr val="FFFFFF"/>
                </a:solidFill>
                <a:latin typeface="Montserrat SemiBold"/>
                <a:ea typeface="Montserrat SemiBold"/>
                <a:cs typeface="Montserrat SemiBold"/>
                <a:sym typeface="Montserrat SemiBold"/>
              </a:rPr>
              <a:t>6</a:t>
            </a:r>
            <a:endParaRPr sz="5600" b="1" kern="0" dirty="0">
              <a:solidFill>
                <a:srgbClr val="FFFFFF"/>
              </a:solidFill>
              <a:latin typeface="Montserrat SemiBold"/>
              <a:ea typeface="Montserrat SemiBold"/>
              <a:cs typeface="Montserrat SemiBold"/>
              <a:sym typeface="Montserrat SemiBold"/>
            </a:endParaRPr>
          </a:p>
        </p:txBody>
      </p:sp>
      <p:sp>
        <p:nvSpPr>
          <p:cNvPr id="46" name="Google Shape;1316;p7">
            <a:extLst>
              <a:ext uri="{FF2B5EF4-FFF2-40B4-BE49-F238E27FC236}">
                <a16:creationId xmlns:a16="http://schemas.microsoft.com/office/drawing/2014/main" id="{90B76950-A82E-ED1D-7694-D77B6CD501CD}"/>
              </a:ext>
            </a:extLst>
          </p:cNvPr>
          <p:cNvSpPr/>
          <p:nvPr/>
        </p:nvSpPr>
        <p:spPr>
          <a:xfrm>
            <a:off x="7947958" y="4953000"/>
            <a:ext cx="1489200" cy="656800"/>
          </a:xfrm>
          <a:prstGeom prst="rect">
            <a:avLst/>
          </a:prstGeom>
          <a:noFill/>
          <a:ln>
            <a:noFill/>
          </a:ln>
        </p:spPr>
        <p:txBody>
          <a:bodyPr spcFirstLastPara="1" wrap="square" lIns="0" tIns="45700" rIns="0" bIns="45700" anchor="t" anchorCtr="0">
            <a:noAutofit/>
          </a:bodyPr>
          <a:lstStyle/>
          <a:p>
            <a:pPr defTabSz="1219170">
              <a:spcAft>
                <a:spcPts val="400"/>
              </a:spcAft>
              <a:buClr>
                <a:srgbClr val="000000"/>
              </a:buClr>
              <a:buSzPts val="700"/>
            </a:pPr>
            <a:r>
              <a:rPr lang="en" sz="1067" kern="0" dirty="0">
                <a:solidFill>
                  <a:srgbClr val="004766"/>
                </a:solidFill>
                <a:latin typeface="Montserrat Medium"/>
                <a:ea typeface="Montserrat Medium"/>
                <a:cs typeface="Montserrat Medium"/>
                <a:sym typeface="Montserrat Medium"/>
              </a:rPr>
              <a:t>Machine learning to continuously improve classifiers</a:t>
            </a:r>
            <a:endParaRPr sz="1067" kern="0" dirty="0">
              <a:solidFill>
                <a:srgbClr val="004766"/>
              </a:solidFill>
              <a:latin typeface="Montserrat Medium"/>
              <a:ea typeface="Montserrat Medium"/>
              <a:cs typeface="Montserrat Medium"/>
              <a:sym typeface="Montserrat Medium"/>
            </a:endParaRPr>
          </a:p>
        </p:txBody>
      </p:sp>
      <p:sp>
        <p:nvSpPr>
          <p:cNvPr id="47" name="Google Shape;1317;p7">
            <a:extLst>
              <a:ext uri="{FF2B5EF4-FFF2-40B4-BE49-F238E27FC236}">
                <a16:creationId xmlns:a16="http://schemas.microsoft.com/office/drawing/2014/main" id="{BFA6952B-7145-0345-9B8F-895915B07802}"/>
              </a:ext>
            </a:extLst>
          </p:cNvPr>
          <p:cNvSpPr/>
          <p:nvPr/>
        </p:nvSpPr>
        <p:spPr>
          <a:xfrm>
            <a:off x="9855332" y="4953014"/>
            <a:ext cx="1512800" cy="656800"/>
          </a:xfrm>
          <a:prstGeom prst="rect">
            <a:avLst/>
          </a:prstGeom>
          <a:noFill/>
          <a:ln>
            <a:noFill/>
          </a:ln>
        </p:spPr>
        <p:txBody>
          <a:bodyPr spcFirstLastPara="1" wrap="square" lIns="0" tIns="45700" rIns="0" bIns="45700" anchor="t" anchorCtr="0">
            <a:noAutofit/>
          </a:bodyPr>
          <a:lstStyle/>
          <a:p>
            <a:pPr defTabSz="1219170">
              <a:spcAft>
                <a:spcPts val="400"/>
              </a:spcAft>
              <a:buClr>
                <a:srgbClr val="000000"/>
              </a:buClr>
              <a:buSzPts val="700"/>
            </a:pPr>
            <a:r>
              <a:rPr lang="en" sz="1067" kern="0" dirty="0">
                <a:solidFill>
                  <a:srgbClr val="004766"/>
                </a:solidFill>
                <a:latin typeface="Montserrat Medium"/>
                <a:ea typeface="Montserrat Medium"/>
                <a:cs typeface="Montserrat Medium"/>
                <a:sym typeface="Montserrat Medium"/>
              </a:rPr>
              <a:t>Low COGS; scalable for </a:t>
            </a:r>
            <a:r>
              <a:rPr lang="en" sz="1067" kern="0" dirty="0" err="1">
                <a:solidFill>
                  <a:srgbClr val="004766"/>
                </a:solidFill>
                <a:latin typeface="Montserrat Medium"/>
                <a:ea typeface="Montserrat Medium"/>
                <a:cs typeface="Montserrat Medium"/>
                <a:sym typeface="Montserrat Medium"/>
              </a:rPr>
              <a:t>populati</a:t>
            </a:r>
            <a:r>
              <a:rPr lang="en-US" sz="1067" kern="0" dirty="0">
                <a:solidFill>
                  <a:srgbClr val="004766"/>
                </a:solidFill>
                <a:latin typeface="Montserrat Medium"/>
                <a:ea typeface="Montserrat Medium"/>
                <a:cs typeface="Montserrat Medium"/>
                <a:sym typeface="Montserrat Medium"/>
              </a:rPr>
              <a:t>on</a:t>
            </a:r>
            <a:r>
              <a:rPr lang="en" sz="1067" kern="0" dirty="0">
                <a:solidFill>
                  <a:srgbClr val="004766"/>
                </a:solidFill>
                <a:latin typeface="Montserrat Medium"/>
                <a:ea typeface="Montserrat Medium"/>
                <a:cs typeface="Montserrat Medium"/>
                <a:sym typeface="Montserrat Medium"/>
              </a:rPr>
              <a:t> health</a:t>
            </a:r>
            <a:endParaRPr sz="1067" kern="0" dirty="0">
              <a:solidFill>
                <a:srgbClr val="004766"/>
              </a:solidFill>
              <a:latin typeface="Montserrat Medium"/>
              <a:ea typeface="Montserrat Medium"/>
              <a:cs typeface="Montserrat Medium"/>
              <a:sym typeface="Montserrat Medium"/>
            </a:endParaRPr>
          </a:p>
        </p:txBody>
      </p:sp>
      <p:cxnSp>
        <p:nvCxnSpPr>
          <p:cNvPr id="51" name="Google Shape;1321;p7">
            <a:extLst>
              <a:ext uri="{FF2B5EF4-FFF2-40B4-BE49-F238E27FC236}">
                <a16:creationId xmlns:a16="http://schemas.microsoft.com/office/drawing/2014/main" id="{4E4D56D3-7C5D-6B6A-9486-A6178B78C204}"/>
              </a:ext>
            </a:extLst>
          </p:cNvPr>
          <p:cNvCxnSpPr/>
          <p:nvPr/>
        </p:nvCxnSpPr>
        <p:spPr>
          <a:xfrm>
            <a:off x="2394152" y="4172984"/>
            <a:ext cx="0" cy="225600"/>
          </a:xfrm>
          <a:prstGeom prst="straightConnector1">
            <a:avLst/>
          </a:prstGeom>
          <a:noFill/>
          <a:ln w="9525" cap="flat" cmpd="sng">
            <a:solidFill>
              <a:srgbClr val="004766"/>
            </a:solidFill>
            <a:prstDash val="solid"/>
            <a:round/>
            <a:headEnd type="none" w="sm" len="sm"/>
            <a:tailEnd type="none" w="sm" len="sm"/>
          </a:ln>
        </p:spPr>
      </p:cxnSp>
      <p:cxnSp>
        <p:nvCxnSpPr>
          <p:cNvPr id="52" name="Google Shape;1322;p7">
            <a:extLst>
              <a:ext uri="{FF2B5EF4-FFF2-40B4-BE49-F238E27FC236}">
                <a16:creationId xmlns:a16="http://schemas.microsoft.com/office/drawing/2014/main" id="{4758729F-18C8-2828-CF9C-CE4CA339F7F4}"/>
              </a:ext>
            </a:extLst>
          </p:cNvPr>
          <p:cNvCxnSpPr/>
          <p:nvPr/>
        </p:nvCxnSpPr>
        <p:spPr>
          <a:xfrm>
            <a:off x="3918619" y="4172984"/>
            <a:ext cx="0" cy="225600"/>
          </a:xfrm>
          <a:prstGeom prst="straightConnector1">
            <a:avLst/>
          </a:prstGeom>
          <a:noFill/>
          <a:ln w="9525" cap="flat" cmpd="sng">
            <a:solidFill>
              <a:srgbClr val="004766"/>
            </a:solidFill>
            <a:prstDash val="solid"/>
            <a:round/>
            <a:headEnd type="none" w="sm" len="sm"/>
            <a:tailEnd type="none" w="sm" len="sm"/>
          </a:ln>
        </p:spPr>
      </p:cxnSp>
      <p:cxnSp>
        <p:nvCxnSpPr>
          <p:cNvPr id="53" name="Google Shape;1323;p7">
            <a:extLst>
              <a:ext uri="{FF2B5EF4-FFF2-40B4-BE49-F238E27FC236}">
                <a16:creationId xmlns:a16="http://schemas.microsoft.com/office/drawing/2014/main" id="{4A8476A8-52A9-F617-106F-CAA470D509E0}"/>
              </a:ext>
            </a:extLst>
          </p:cNvPr>
          <p:cNvCxnSpPr/>
          <p:nvPr/>
        </p:nvCxnSpPr>
        <p:spPr>
          <a:xfrm>
            <a:off x="6992967" y="4228742"/>
            <a:ext cx="0" cy="166800"/>
          </a:xfrm>
          <a:prstGeom prst="straightConnector1">
            <a:avLst/>
          </a:prstGeom>
          <a:noFill/>
          <a:ln w="9525" cap="flat" cmpd="sng">
            <a:solidFill>
              <a:srgbClr val="004766"/>
            </a:solidFill>
            <a:prstDash val="solid"/>
            <a:round/>
            <a:headEnd type="none" w="sm" len="sm"/>
            <a:tailEnd type="none" w="sm" len="sm"/>
          </a:ln>
        </p:spPr>
      </p:cxnSp>
      <p:sp>
        <p:nvSpPr>
          <p:cNvPr id="55" name="Rechthoek 9">
            <a:extLst>
              <a:ext uri="{FF2B5EF4-FFF2-40B4-BE49-F238E27FC236}">
                <a16:creationId xmlns:a16="http://schemas.microsoft.com/office/drawing/2014/main" id="{AFEC34CF-ADBC-24ED-DBB5-A14105CD4868}"/>
              </a:ext>
            </a:extLst>
          </p:cNvPr>
          <p:cNvSpPr/>
          <p:nvPr/>
        </p:nvSpPr>
        <p:spPr>
          <a:xfrm>
            <a:off x="0" y="118373"/>
            <a:ext cx="12192000" cy="646331"/>
          </a:xfrm>
          <a:prstGeom prst="rect">
            <a:avLst/>
          </a:prstGeom>
        </p:spPr>
        <p:txBody>
          <a:bodyPr wrap="square">
            <a:spAutoFit/>
          </a:bodyPr>
          <a:lstStyle/>
          <a:p>
            <a:pPr marL="17463" marR="0" lvl="1" indent="0" algn="ctr" defTabSz="81281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Montserrat" pitchFamily="2" charset="77"/>
              </a:rPr>
              <a:t>From First Gen to Next-Gen Liquid Biopsies</a:t>
            </a:r>
          </a:p>
        </p:txBody>
      </p:sp>
      <p:sp>
        <p:nvSpPr>
          <p:cNvPr id="57" name="TextBox 56">
            <a:extLst>
              <a:ext uri="{FF2B5EF4-FFF2-40B4-BE49-F238E27FC236}">
                <a16:creationId xmlns:a16="http://schemas.microsoft.com/office/drawing/2014/main" id="{271CF2C3-534D-5773-9C9F-54F838326004}"/>
              </a:ext>
            </a:extLst>
          </p:cNvPr>
          <p:cNvSpPr txBox="1"/>
          <p:nvPr/>
        </p:nvSpPr>
        <p:spPr>
          <a:xfrm>
            <a:off x="1248098" y="1070813"/>
            <a:ext cx="9764667" cy="461665"/>
          </a:xfrm>
          <a:prstGeom prst="rect">
            <a:avLst/>
          </a:prstGeom>
          <a:noFill/>
        </p:spPr>
        <p:txBody>
          <a:bodyPr wrap="square" rtlCol="0">
            <a:spAutoFit/>
          </a:bodyPr>
          <a:lstStyle/>
          <a:p>
            <a:pPr algn="ctr"/>
            <a:r>
              <a:rPr lang="en-US" sz="2400" dirty="0">
                <a:latin typeface="Montserrat" pitchFamily="2" charset="77"/>
              </a:rPr>
              <a:t>Orders of magnitude more data at lower cost</a:t>
            </a:r>
          </a:p>
        </p:txBody>
      </p:sp>
      <p:sp>
        <p:nvSpPr>
          <p:cNvPr id="58" name="TextBox 57">
            <a:extLst>
              <a:ext uri="{FF2B5EF4-FFF2-40B4-BE49-F238E27FC236}">
                <a16:creationId xmlns:a16="http://schemas.microsoft.com/office/drawing/2014/main" id="{31492452-0FAB-1DB0-CBFD-AF94EEBE3B76}"/>
              </a:ext>
            </a:extLst>
          </p:cNvPr>
          <p:cNvSpPr txBox="1"/>
          <p:nvPr/>
        </p:nvSpPr>
        <p:spPr>
          <a:xfrm>
            <a:off x="2819023" y="5788223"/>
            <a:ext cx="990977" cy="307777"/>
          </a:xfrm>
          <a:prstGeom prst="rect">
            <a:avLst/>
          </a:prstGeom>
          <a:noFill/>
        </p:spPr>
        <p:txBody>
          <a:bodyPr wrap="none" rtlCol="0">
            <a:spAutoFit/>
          </a:bodyPr>
          <a:lstStyle/>
          <a:p>
            <a:r>
              <a:rPr lang="en-US" sz="1400" dirty="0">
                <a:latin typeface="Montserrat" pitchFamily="2" charset="77"/>
              </a:rPr>
              <a:t>&gt;$1000’s </a:t>
            </a:r>
          </a:p>
        </p:txBody>
      </p:sp>
      <p:sp>
        <p:nvSpPr>
          <p:cNvPr id="59" name="TextBox 58">
            <a:extLst>
              <a:ext uri="{FF2B5EF4-FFF2-40B4-BE49-F238E27FC236}">
                <a16:creationId xmlns:a16="http://schemas.microsoft.com/office/drawing/2014/main" id="{1007CF24-D23F-7339-65C5-15B085DA871F}"/>
              </a:ext>
            </a:extLst>
          </p:cNvPr>
          <p:cNvSpPr txBox="1"/>
          <p:nvPr/>
        </p:nvSpPr>
        <p:spPr>
          <a:xfrm>
            <a:off x="7924800" y="5788223"/>
            <a:ext cx="825867" cy="307777"/>
          </a:xfrm>
          <a:prstGeom prst="rect">
            <a:avLst/>
          </a:prstGeom>
          <a:noFill/>
        </p:spPr>
        <p:txBody>
          <a:bodyPr wrap="none" rtlCol="0">
            <a:spAutoFit/>
          </a:bodyPr>
          <a:lstStyle/>
          <a:p>
            <a:r>
              <a:rPr lang="en-US" sz="1400" dirty="0">
                <a:latin typeface="Montserrat" pitchFamily="2" charset="77"/>
              </a:rPr>
              <a:t>&lt;$100’s</a:t>
            </a:r>
          </a:p>
        </p:txBody>
      </p:sp>
      <p:sp>
        <p:nvSpPr>
          <p:cNvPr id="60" name="Google Shape;1304;p7">
            <a:extLst>
              <a:ext uri="{FF2B5EF4-FFF2-40B4-BE49-F238E27FC236}">
                <a16:creationId xmlns:a16="http://schemas.microsoft.com/office/drawing/2014/main" id="{03C0739B-8A3B-200F-B184-8508DD4F4BC0}"/>
              </a:ext>
            </a:extLst>
          </p:cNvPr>
          <p:cNvSpPr txBox="1"/>
          <p:nvPr/>
        </p:nvSpPr>
        <p:spPr>
          <a:xfrm>
            <a:off x="-211981" y="5774536"/>
            <a:ext cx="1674800" cy="369600"/>
          </a:xfrm>
          <a:prstGeom prst="rect">
            <a:avLst/>
          </a:prstGeom>
          <a:noFill/>
          <a:ln>
            <a:noFill/>
          </a:ln>
        </p:spPr>
        <p:txBody>
          <a:bodyPr spcFirstLastPara="1" wrap="square" lIns="0" tIns="0" rIns="0" bIns="0" anchor="ctr" anchorCtr="0">
            <a:noAutofit/>
          </a:bodyPr>
          <a:lstStyle/>
          <a:p>
            <a:pPr algn="r" defTabSz="1219170">
              <a:buClr>
                <a:srgbClr val="69615C"/>
              </a:buClr>
              <a:buSzPts val="1400"/>
            </a:pPr>
            <a:r>
              <a:rPr lang="en-US" sz="1333" kern="0" dirty="0">
                <a:solidFill>
                  <a:srgbClr val="004766"/>
                </a:solidFill>
                <a:latin typeface="Montserrat SemiBold"/>
                <a:ea typeface="Montserrat SemiBold"/>
                <a:cs typeface="Montserrat SemiBold"/>
                <a:sym typeface="Montserrat SemiBold"/>
              </a:rPr>
              <a:t>Assay Cost:</a:t>
            </a:r>
            <a:endParaRPr sz="1333" kern="0" dirty="0">
              <a:solidFill>
                <a:srgbClr val="004766"/>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4041629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AA9D1E-A1E2-7049-8867-E27FBC729171}"/>
              </a:ext>
            </a:extLst>
          </p:cNvPr>
          <p:cNvSpPr txBox="1"/>
          <p:nvPr/>
        </p:nvSpPr>
        <p:spPr>
          <a:xfrm>
            <a:off x="853054" y="2209800"/>
            <a:ext cx="10591800" cy="2862322"/>
          </a:xfrm>
          <a:prstGeom prst="rect">
            <a:avLst/>
          </a:prstGeom>
          <a:noFill/>
        </p:spPr>
        <p:txBody>
          <a:bodyPr wrap="square" rtlCol="0">
            <a:spAutoFit/>
          </a:bodyPr>
          <a:lstStyle/>
          <a:p>
            <a:pPr algn="ctr"/>
            <a:r>
              <a:rPr lang="en-US" sz="3600" dirty="0">
                <a:latin typeface="Montserrat" pitchFamily="2" charset="77"/>
              </a:rPr>
              <a:t>The genome-wide compendium of cfDNA fragments in the circulation, providing an integrated view of the chromatin, genome, epigenome, and transcriptome states of normal and cancer cells of an individual </a:t>
            </a:r>
          </a:p>
        </p:txBody>
      </p:sp>
      <p:sp>
        <p:nvSpPr>
          <p:cNvPr id="6" name="Google Shape;110;p6">
            <a:extLst>
              <a:ext uri="{FF2B5EF4-FFF2-40B4-BE49-F238E27FC236}">
                <a16:creationId xmlns:a16="http://schemas.microsoft.com/office/drawing/2014/main" id="{D093103D-2F3B-0523-AE5B-DC6E9D1F964E}"/>
              </a:ext>
            </a:extLst>
          </p:cNvPr>
          <p:cNvSpPr txBox="1">
            <a:spLocks/>
          </p:cNvSpPr>
          <p:nvPr/>
        </p:nvSpPr>
        <p:spPr>
          <a:xfrm>
            <a:off x="348591" y="152400"/>
            <a:ext cx="11494818" cy="1018579"/>
          </a:xfrm>
          <a:prstGeom prst="rect">
            <a:avLst/>
          </a:prstGeom>
          <a:noFill/>
          <a:ln>
            <a:noFill/>
          </a:ln>
        </p:spPr>
        <p:txBody>
          <a:bodyPr spcFirstLastPara="1" wrap="square" lIns="121900" tIns="60933" rIns="121900" bIns="60933"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dirty="0">
                <a:solidFill>
                  <a:srgbClr val="0070C0"/>
                </a:solidFill>
                <a:latin typeface="Montserrat" pitchFamily="2" charset="77"/>
              </a:rPr>
              <a:t>cfDNA Fragmentome</a:t>
            </a:r>
          </a:p>
        </p:txBody>
      </p:sp>
    </p:spTree>
    <p:extLst>
      <p:ext uri="{BB962C8B-B14F-4D97-AF65-F5344CB8AC3E}">
        <p14:creationId xmlns:p14="http://schemas.microsoft.com/office/powerpoint/2010/main" val="1569567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A3D632-2D6C-C482-B365-81B12E642BA7}"/>
              </a:ext>
            </a:extLst>
          </p:cNvPr>
          <p:cNvPicPr>
            <a:picLocks noChangeAspect="1"/>
          </p:cNvPicPr>
          <p:nvPr/>
        </p:nvPicPr>
        <p:blipFill>
          <a:blip r:embed="rId3"/>
          <a:srcRect l="1966"/>
          <a:stretch>
            <a:fillRect/>
          </a:stretch>
        </p:blipFill>
        <p:spPr>
          <a:xfrm>
            <a:off x="1140037" y="1191743"/>
            <a:ext cx="9880310" cy="5132857"/>
          </a:xfrm>
          <a:prstGeom prst="rect">
            <a:avLst/>
          </a:prstGeom>
        </p:spPr>
      </p:pic>
      <p:sp>
        <p:nvSpPr>
          <p:cNvPr id="6" name="TextBox 5"/>
          <p:cNvSpPr txBox="1"/>
          <p:nvPr/>
        </p:nvSpPr>
        <p:spPr>
          <a:xfrm>
            <a:off x="-21107" y="308766"/>
            <a:ext cx="12202598" cy="584775"/>
          </a:xfrm>
          <a:prstGeom prst="rect">
            <a:avLst/>
          </a:prstGeom>
          <a:noFill/>
        </p:spPr>
        <p:txBody>
          <a:bodyPr wrap="square" rtlCol="0" anchor="ctr" anchorCtr="0">
            <a:spAutoFit/>
          </a:bodyPr>
          <a:lstStyle/>
          <a:p>
            <a:pPr marL="0" marR="0" lvl="0" indent="0" algn="ctr" defTabSz="290596" rtl="0" eaLnBrk="1" fontAlgn="auto" latinLnBrk="0" hangingPunct="1">
              <a:lnSpc>
                <a:spcPct val="100000"/>
              </a:lnSpc>
              <a:spcBef>
                <a:spcPts val="0"/>
              </a:spcBef>
              <a:spcAft>
                <a:spcPts val="0"/>
              </a:spcAft>
              <a:buClrTx/>
              <a:buSzTx/>
              <a:buFontTx/>
              <a:buNone/>
              <a:tabLst/>
              <a:defRPr/>
            </a:pPr>
            <a:r>
              <a:rPr lang="en" sz="3200" dirty="0">
                <a:solidFill>
                  <a:srgbClr val="0070C0"/>
                </a:solidFill>
                <a:latin typeface="Montserrat" pitchFamily="2" charset="77"/>
              </a:rPr>
              <a:t>cfDNA Fragmentomes are Altered in Cancer Patients</a:t>
            </a:r>
            <a:endParaRPr kumimoji="0" lang="en-US" sz="3200" b="1" u="none" strike="noStrike" kern="1200" cap="none" spc="0" normalizeH="0" baseline="0" noProof="0" dirty="0">
              <a:ln>
                <a:noFill/>
              </a:ln>
              <a:solidFill>
                <a:srgbClr val="0070C0"/>
              </a:solidFill>
              <a:effectLst/>
              <a:uLnTx/>
              <a:uFillTx/>
              <a:latin typeface="Montserrat" pitchFamily="2" charset="77"/>
              <a:cs typeface="Calibri Light" panose="020F0302020204030204" pitchFamily="34" charset="0"/>
            </a:endParaRPr>
          </a:p>
        </p:txBody>
      </p:sp>
      <p:sp>
        <p:nvSpPr>
          <p:cNvPr id="12" name="Google Shape;548;p31">
            <a:extLst>
              <a:ext uri="{FF2B5EF4-FFF2-40B4-BE49-F238E27FC236}">
                <a16:creationId xmlns:a16="http://schemas.microsoft.com/office/drawing/2014/main" id="{A24726E9-3490-194D-9979-F0D942BF7D23}"/>
              </a:ext>
            </a:extLst>
          </p:cNvPr>
          <p:cNvSpPr txBox="1"/>
          <p:nvPr/>
        </p:nvSpPr>
        <p:spPr>
          <a:xfrm>
            <a:off x="1833687" y="1513209"/>
            <a:ext cx="2313134" cy="184666"/>
          </a:xfrm>
          <a:prstGeom prst="rect">
            <a:avLst/>
          </a:prstGeom>
          <a:solidFill>
            <a:schemeClr val="lt1"/>
          </a:solid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dirty="0">
                <a:solidFill>
                  <a:srgbClr val="000000"/>
                </a:solidFill>
                <a:latin typeface="Montserrat"/>
                <a:ea typeface="Montserrat"/>
                <a:cs typeface="Montserrat"/>
                <a:sym typeface="Montserrat"/>
              </a:rPr>
              <a:t>Non-cancer; no biopsy (n=91)</a:t>
            </a:r>
            <a:endParaRPr sz="1200" b="1" i="0" u="none" strike="noStrike" cap="none" dirty="0">
              <a:solidFill>
                <a:srgbClr val="000000"/>
              </a:solidFill>
              <a:latin typeface="Montserrat"/>
              <a:ea typeface="Montserrat"/>
              <a:cs typeface="Montserrat"/>
              <a:sym typeface="Montserrat"/>
            </a:endParaRPr>
          </a:p>
        </p:txBody>
      </p:sp>
      <p:sp>
        <p:nvSpPr>
          <p:cNvPr id="13" name="Google Shape;549;p31">
            <a:extLst>
              <a:ext uri="{FF2B5EF4-FFF2-40B4-BE49-F238E27FC236}">
                <a16:creationId xmlns:a16="http://schemas.microsoft.com/office/drawing/2014/main" id="{4DD77F0A-96E3-4E43-9DA3-C373870AE01E}"/>
              </a:ext>
            </a:extLst>
          </p:cNvPr>
          <p:cNvSpPr txBox="1"/>
          <p:nvPr/>
        </p:nvSpPr>
        <p:spPr>
          <a:xfrm>
            <a:off x="1833687" y="2986286"/>
            <a:ext cx="2739533" cy="184666"/>
          </a:xfrm>
          <a:prstGeom prst="rect">
            <a:avLst/>
          </a:prstGeom>
          <a:solidFill>
            <a:schemeClr val="lt1"/>
          </a:solid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dirty="0">
                <a:solidFill>
                  <a:srgbClr val="000000"/>
                </a:solidFill>
                <a:latin typeface="Montserrat"/>
                <a:ea typeface="Montserrat"/>
                <a:cs typeface="Montserrat"/>
                <a:sym typeface="Montserrat"/>
              </a:rPr>
              <a:t>Non-cancer; benign lesions (n=67)</a:t>
            </a:r>
            <a:endParaRPr sz="1200" b="1" i="0" u="none" strike="noStrike" cap="none" dirty="0">
              <a:solidFill>
                <a:srgbClr val="000000"/>
              </a:solidFill>
              <a:latin typeface="Montserrat"/>
              <a:ea typeface="Montserrat"/>
              <a:cs typeface="Montserrat"/>
              <a:sym typeface="Montserrat"/>
            </a:endParaRPr>
          </a:p>
        </p:txBody>
      </p:sp>
      <p:sp>
        <p:nvSpPr>
          <p:cNvPr id="14" name="Google Shape;550;p31">
            <a:extLst>
              <a:ext uri="{FF2B5EF4-FFF2-40B4-BE49-F238E27FC236}">
                <a16:creationId xmlns:a16="http://schemas.microsoft.com/office/drawing/2014/main" id="{674AB31B-1FF6-3445-8D41-DD031E7F9289}"/>
              </a:ext>
            </a:extLst>
          </p:cNvPr>
          <p:cNvSpPr txBox="1"/>
          <p:nvPr/>
        </p:nvSpPr>
        <p:spPr>
          <a:xfrm>
            <a:off x="1833687" y="4463534"/>
            <a:ext cx="1603003" cy="184666"/>
          </a:xfrm>
          <a:prstGeom prst="rect">
            <a:avLst/>
          </a:prstGeom>
          <a:solidFill>
            <a:schemeClr val="lt1"/>
          </a:solid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dirty="0">
                <a:solidFill>
                  <a:schemeClr val="accent1"/>
                </a:solidFill>
                <a:latin typeface="Montserrat"/>
                <a:ea typeface="Montserrat"/>
                <a:cs typeface="Montserrat"/>
                <a:sym typeface="Montserrat"/>
              </a:rPr>
              <a:t>Lung cancer (n=129)</a:t>
            </a:r>
            <a:endParaRPr sz="1200" b="1" i="0" u="none" strike="noStrike" cap="none" dirty="0">
              <a:solidFill>
                <a:schemeClr val="accent1"/>
              </a:solidFill>
              <a:latin typeface="Montserrat"/>
              <a:ea typeface="Montserrat"/>
              <a:cs typeface="Montserrat"/>
              <a:sym typeface="Montserrat"/>
            </a:endParaRPr>
          </a:p>
        </p:txBody>
      </p:sp>
      <p:sp>
        <p:nvSpPr>
          <p:cNvPr id="15" name="Google Shape;551;p31">
            <a:extLst>
              <a:ext uri="{FF2B5EF4-FFF2-40B4-BE49-F238E27FC236}">
                <a16:creationId xmlns:a16="http://schemas.microsoft.com/office/drawing/2014/main" id="{A3ADCC32-3D8D-B443-94FF-733955624C64}"/>
              </a:ext>
            </a:extLst>
          </p:cNvPr>
          <p:cNvSpPr txBox="1"/>
          <p:nvPr/>
        </p:nvSpPr>
        <p:spPr>
          <a:xfrm rot="16200000">
            <a:off x="133491" y="3657175"/>
            <a:ext cx="1699135" cy="184666"/>
          </a:xfrm>
          <a:prstGeom prst="rect">
            <a:avLst/>
          </a:prstGeom>
          <a:solidFill>
            <a:schemeClr val="bg1"/>
          </a:solid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400"/>
              <a:buFont typeface="Twentieth Century"/>
              <a:buNone/>
            </a:pPr>
            <a:r>
              <a:rPr lang="en" sz="1200" b="0" i="0" u="none" strike="noStrike" cap="none" dirty="0">
                <a:solidFill>
                  <a:srgbClr val="000000"/>
                </a:solidFill>
                <a:latin typeface="Montserrat"/>
                <a:ea typeface="Montserrat"/>
                <a:cs typeface="Montserrat"/>
                <a:sym typeface="Montserrat"/>
              </a:rPr>
              <a:t>Fragmentation Profile</a:t>
            </a:r>
            <a:endParaRPr sz="1050" b="0" i="0" u="none" strike="noStrike" cap="none" dirty="0">
              <a:solidFill>
                <a:srgbClr val="000000"/>
              </a:solidFill>
              <a:latin typeface="Montserrat"/>
              <a:ea typeface="Montserrat"/>
              <a:cs typeface="Montserrat"/>
              <a:sym typeface="Montserrat"/>
            </a:endParaRPr>
          </a:p>
        </p:txBody>
      </p:sp>
      <p:sp>
        <p:nvSpPr>
          <p:cNvPr id="2" name="Google Shape;547;p37">
            <a:extLst>
              <a:ext uri="{FF2B5EF4-FFF2-40B4-BE49-F238E27FC236}">
                <a16:creationId xmlns:a16="http://schemas.microsoft.com/office/drawing/2014/main" id="{2450F574-5262-8484-6F85-952C39D7FBF6}"/>
              </a:ext>
            </a:extLst>
          </p:cNvPr>
          <p:cNvSpPr txBox="1"/>
          <p:nvPr/>
        </p:nvSpPr>
        <p:spPr>
          <a:xfrm>
            <a:off x="4006000" y="6462115"/>
            <a:ext cx="8186000" cy="369277"/>
          </a:xfrm>
          <a:prstGeom prst="rect">
            <a:avLst/>
          </a:prstGeom>
          <a:noFill/>
          <a:ln>
            <a:noFill/>
          </a:ln>
        </p:spPr>
        <p:txBody>
          <a:bodyPr spcFirstLastPara="1" wrap="square" lIns="121900" tIns="60933" rIns="121900" bIns="60933" anchor="b" anchorCtr="0">
            <a:spAutoFit/>
          </a:bodyPr>
          <a:lstStyle/>
          <a:p>
            <a:pPr algn="r" defTabSz="1219170">
              <a:buClr>
                <a:srgbClr val="000000"/>
              </a:buClr>
              <a:buSzPts val="800"/>
            </a:pPr>
            <a:r>
              <a:rPr lang="en" sz="1600" kern="0" dirty="0" err="1">
                <a:solidFill>
                  <a:srgbClr val="000000"/>
                </a:solidFill>
                <a:latin typeface="Montserrat"/>
                <a:ea typeface="Montserrat"/>
                <a:cs typeface="Montserrat"/>
                <a:sym typeface="Montserrat"/>
              </a:rPr>
              <a:t>Mathios</a:t>
            </a:r>
            <a:r>
              <a:rPr lang="en" sz="1600" kern="0" dirty="0">
                <a:solidFill>
                  <a:srgbClr val="000000"/>
                </a:solidFill>
                <a:latin typeface="Montserrat"/>
                <a:ea typeface="Montserrat"/>
                <a:cs typeface="Montserrat"/>
                <a:sym typeface="Montserrat"/>
              </a:rPr>
              <a:t> D, et al. </a:t>
            </a:r>
            <a:r>
              <a:rPr lang="en" sz="1600" i="1" kern="0" dirty="0">
                <a:solidFill>
                  <a:srgbClr val="000000"/>
                </a:solidFill>
                <a:latin typeface="Montserrat"/>
                <a:ea typeface="Montserrat"/>
                <a:cs typeface="Montserrat"/>
                <a:sym typeface="Montserrat"/>
              </a:rPr>
              <a:t>Nature Communications</a:t>
            </a:r>
            <a:r>
              <a:rPr lang="en" sz="1600" kern="0" dirty="0">
                <a:solidFill>
                  <a:srgbClr val="000000"/>
                </a:solidFill>
                <a:latin typeface="Montserrat"/>
                <a:ea typeface="Montserrat"/>
                <a:cs typeface="Montserrat"/>
                <a:sym typeface="Montserrat"/>
              </a:rPr>
              <a:t>, 2021</a:t>
            </a:r>
            <a:endParaRPr sz="1600" kern="0" dirty="0">
              <a:solidFill>
                <a:srgbClr val="000000"/>
              </a:solidFill>
              <a:latin typeface="Montserrat"/>
              <a:ea typeface="Montserrat"/>
              <a:cs typeface="Montserrat"/>
              <a:sym typeface="Montserrat"/>
            </a:endParaRPr>
          </a:p>
        </p:txBody>
      </p:sp>
    </p:spTree>
    <p:extLst>
      <p:ext uri="{BB962C8B-B14F-4D97-AF65-F5344CB8AC3E}">
        <p14:creationId xmlns:p14="http://schemas.microsoft.com/office/powerpoint/2010/main" val="3398733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17;p58">
            <a:extLst>
              <a:ext uri="{FF2B5EF4-FFF2-40B4-BE49-F238E27FC236}">
                <a16:creationId xmlns:a16="http://schemas.microsoft.com/office/drawing/2014/main" id="{FFD2B1C2-D7FB-3209-20FA-294FED7CB23B}"/>
              </a:ext>
            </a:extLst>
          </p:cNvPr>
          <p:cNvSpPr/>
          <p:nvPr/>
        </p:nvSpPr>
        <p:spPr>
          <a:xfrm>
            <a:off x="6324600" y="5103391"/>
            <a:ext cx="4307600" cy="850400"/>
          </a:xfrm>
          <a:prstGeom prst="rect">
            <a:avLst/>
          </a:prstGeom>
          <a:noFill/>
          <a:ln w="9525" cap="flat" cmpd="sng">
            <a:solidFill>
              <a:schemeClr val="dk1"/>
            </a:solidFill>
            <a:prstDash val="solid"/>
            <a:round/>
            <a:headEnd type="none" w="sm" len="sm"/>
            <a:tailEnd type="none" w="sm" len="sm"/>
          </a:ln>
        </p:spPr>
        <p:txBody>
          <a:bodyPr spcFirstLastPara="1" wrap="square" lIns="91433" tIns="45700" rIns="91433" bIns="45700" anchor="ctr" anchorCtr="0">
            <a:noAutofit/>
          </a:bodyPr>
          <a:lstStyle/>
          <a:p>
            <a:pPr algn="ctr" defTabSz="1219170">
              <a:buClr>
                <a:srgbClr val="FFFFFF"/>
              </a:buClr>
              <a:buSzPts val="1400"/>
            </a:pPr>
            <a:endParaRPr sz="1867" kern="0">
              <a:solidFill>
                <a:srgbClr val="FFFFFF"/>
              </a:solidFill>
              <a:latin typeface="Twentieth Century"/>
              <a:ea typeface="Twentieth Century"/>
              <a:cs typeface="Twentieth Century"/>
              <a:sym typeface="Twentieth Century"/>
            </a:endParaRPr>
          </a:p>
        </p:txBody>
      </p:sp>
      <p:sp>
        <p:nvSpPr>
          <p:cNvPr id="3" name="Google Shape;319;p58">
            <a:extLst>
              <a:ext uri="{FF2B5EF4-FFF2-40B4-BE49-F238E27FC236}">
                <a16:creationId xmlns:a16="http://schemas.microsoft.com/office/drawing/2014/main" id="{31BBBFBF-1579-0961-6508-F39667AAE92C}"/>
              </a:ext>
            </a:extLst>
          </p:cNvPr>
          <p:cNvSpPr txBox="1">
            <a:spLocks/>
          </p:cNvSpPr>
          <p:nvPr/>
        </p:nvSpPr>
        <p:spPr>
          <a:xfrm>
            <a:off x="0" y="76200"/>
            <a:ext cx="12191999" cy="949600"/>
          </a:xfrm>
          <a:prstGeom prst="rect">
            <a:avLst/>
          </a:prstGeom>
        </p:spPr>
        <p:txBody>
          <a:bodyPr spcFirstLastPara="1" wrap="square" lIns="121900" tIns="121900" rIns="121900" bIns="1219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solidFill>
                  <a:srgbClr val="0070C0"/>
                </a:solidFill>
                <a:latin typeface="Montserrat" pitchFamily="2" charset="77"/>
              </a:rPr>
              <a:t>The Fragmentome Captures Many Features of the cfDNA Universe</a:t>
            </a:r>
          </a:p>
        </p:txBody>
      </p:sp>
      <p:sp>
        <p:nvSpPr>
          <p:cNvPr id="4" name="Google Shape;320;p58">
            <a:extLst>
              <a:ext uri="{FF2B5EF4-FFF2-40B4-BE49-F238E27FC236}">
                <a16:creationId xmlns:a16="http://schemas.microsoft.com/office/drawing/2014/main" id="{6FDF491B-F58A-42A2-5F81-4FD9C6FE613F}"/>
              </a:ext>
            </a:extLst>
          </p:cNvPr>
          <p:cNvSpPr/>
          <p:nvPr/>
        </p:nvSpPr>
        <p:spPr>
          <a:xfrm>
            <a:off x="5763700" y="1969830"/>
            <a:ext cx="978400" cy="365600"/>
          </a:xfrm>
          <a:prstGeom prst="leftArrow">
            <a:avLst>
              <a:gd name="adj1" fmla="val 50000"/>
              <a:gd name="adj2" fmla="val 50000"/>
            </a:avLst>
          </a:prstGeom>
          <a:solidFill>
            <a:srgbClr val="BCD7E6"/>
          </a:solidFill>
          <a:ln>
            <a:noFill/>
          </a:ln>
        </p:spPr>
        <p:txBody>
          <a:bodyPr spcFirstLastPara="1" wrap="square" lIns="91433" tIns="45700" rIns="91433" bIns="45700" anchor="ctr" anchorCtr="0">
            <a:noAutofit/>
          </a:bodyPr>
          <a:lstStyle/>
          <a:p>
            <a:pPr algn="ctr" defTabSz="1219170">
              <a:buClr>
                <a:srgbClr val="FFFFFF"/>
              </a:buClr>
              <a:buSzPts val="1400"/>
            </a:pPr>
            <a:endParaRPr sz="1867" kern="0">
              <a:solidFill>
                <a:srgbClr val="FFFFFF"/>
              </a:solidFill>
              <a:latin typeface="Twentieth Century"/>
              <a:ea typeface="Twentieth Century"/>
              <a:cs typeface="Twentieth Century"/>
              <a:sym typeface="Twentieth Century"/>
            </a:endParaRPr>
          </a:p>
        </p:txBody>
      </p:sp>
      <p:grpSp>
        <p:nvGrpSpPr>
          <p:cNvPr id="5" name="Google Shape;321;p58">
            <a:extLst>
              <a:ext uri="{FF2B5EF4-FFF2-40B4-BE49-F238E27FC236}">
                <a16:creationId xmlns:a16="http://schemas.microsoft.com/office/drawing/2014/main" id="{F1A299DA-2F33-7858-7AA5-0E80E5F98EA6}"/>
              </a:ext>
            </a:extLst>
          </p:cNvPr>
          <p:cNvGrpSpPr/>
          <p:nvPr/>
        </p:nvGrpSpPr>
        <p:grpSpPr>
          <a:xfrm>
            <a:off x="4678905" y="3097879"/>
            <a:ext cx="1360487" cy="458788"/>
            <a:chOff x="4297364" y="3021013"/>
            <a:chExt cx="1360487" cy="458788"/>
          </a:xfrm>
        </p:grpSpPr>
        <p:sp>
          <p:nvSpPr>
            <p:cNvPr id="6" name="Google Shape;322;p58">
              <a:extLst>
                <a:ext uri="{FF2B5EF4-FFF2-40B4-BE49-F238E27FC236}">
                  <a16:creationId xmlns:a16="http://schemas.microsoft.com/office/drawing/2014/main" id="{68F97A93-BFFB-1DC4-AA15-85723DFD2F67}"/>
                </a:ext>
              </a:extLst>
            </p:cNvPr>
            <p:cNvSpPr/>
            <p:nvPr/>
          </p:nvSpPr>
          <p:spPr>
            <a:xfrm>
              <a:off x="5467351" y="32877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7" name="Google Shape;323;p58">
              <a:extLst>
                <a:ext uri="{FF2B5EF4-FFF2-40B4-BE49-F238E27FC236}">
                  <a16:creationId xmlns:a16="http://schemas.microsoft.com/office/drawing/2014/main" id="{66BFFEDD-2291-295F-3C2D-17D40D923EEB}"/>
                </a:ext>
              </a:extLst>
            </p:cNvPr>
            <p:cNvSpPr/>
            <p:nvPr/>
          </p:nvSpPr>
          <p:spPr>
            <a:xfrm>
              <a:off x="4741864" y="33258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8" name="Google Shape;324;p58">
              <a:extLst>
                <a:ext uri="{FF2B5EF4-FFF2-40B4-BE49-F238E27FC236}">
                  <a16:creationId xmlns:a16="http://schemas.microsoft.com/office/drawing/2014/main" id="{BC1409E4-FF20-1737-D090-5707CA0A4229}"/>
                </a:ext>
              </a:extLst>
            </p:cNvPr>
            <p:cNvSpPr/>
            <p:nvPr/>
          </p:nvSpPr>
          <p:spPr>
            <a:xfrm>
              <a:off x="5033964" y="34671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9" name="Google Shape;325;p58">
              <a:extLst>
                <a:ext uri="{FF2B5EF4-FFF2-40B4-BE49-F238E27FC236}">
                  <a16:creationId xmlns:a16="http://schemas.microsoft.com/office/drawing/2014/main" id="{B6D072E7-4A27-4FA5-AD73-18F470A56629}"/>
                </a:ext>
              </a:extLst>
            </p:cNvPr>
            <p:cNvSpPr/>
            <p:nvPr/>
          </p:nvSpPr>
          <p:spPr>
            <a:xfrm>
              <a:off x="5148264" y="3340101"/>
              <a:ext cx="115888"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0" name="Google Shape;326;p58">
              <a:extLst>
                <a:ext uri="{FF2B5EF4-FFF2-40B4-BE49-F238E27FC236}">
                  <a16:creationId xmlns:a16="http://schemas.microsoft.com/office/drawing/2014/main" id="{CFFD4543-DEC6-6FE1-215B-BA7012E3DCA1}"/>
                </a:ext>
              </a:extLst>
            </p:cNvPr>
            <p:cNvSpPr/>
            <p:nvPr/>
          </p:nvSpPr>
          <p:spPr>
            <a:xfrm>
              <a:off x="5264151" y="31480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1" name="Google Shape;327;p58">
              <a:extLst>
                <a:ext uri="{FF2B5EF4-FFF2-40B4-BE49-F238E27FC236}">
                  <a16:creationId xmlns:a16="http://schemas.microsoft.com/office/drawing/2014/main" id="{8F76B75B-51F0-7C0D-B04F-31827AEA2D7C}"/>
                </a:ext>
              </a:extLst>
            </p:cNvPr>
            <p:cNvSpPr/>
            <p:nvPr/>
          </p:nvSpPr>
          <p:spPr>
            <a:xfrm>
              <a:off x="4805364" y="33782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6EE8B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2" name="Google Shape;328;p58">
              <a:extLst>
                <a:ext uri="{FF2B5EF4-FFF2-40B4-BE49-F238E27FC236}">
                  <a16:creationId xmlns:a16="http://schemas.microsoft.com/office/drawing/2014/main" id="{3F36B6B5-0CCD-7CB0-3E15-D6D097CEA80C}"/>
                </a:ext>
              </a:extLst>
            </p:cNvPr>
            <p:cNvSpPr/>
            <p:nvPr/>
          </p:nvSpPr>
          <p:spPr>
            <a:xfrm>
              <a:off x="4805364" y="32115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6EE8B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3" name="Google Shape;329;p58">
              <a:extLst>
                <a:ext uri="{FF2B5EF4-FFF2-40B4-BE49-F238E27FC236}">
                  <a16:creationId xmlns:a16="http://schemas.microsoft.com/office/drawing/2014/main" id="{8A715D3B-F864-2D89-DF69-0DCD1DC727AE}"/>
                </a:ext>
              </a:extLst>
            </p:cNvPr>
            <p:cNvSpPr/>
            <p:nvPr/>
          </p:nvSpPr>
          <p:spPr>
            <a:xfrm>
              <a:off x="4437064" y="34290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6EE8B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4" name="Google Shape;330;p58">
              <a:extLst>
                <a:ext uri="{FF2B5EF4-FFF2-40B4-BE49-F238E27FC236}">
                  <a16:creationId xmlns:a16="http://schemas.microsoft.com/office/drawing/2014/main" id="{44C666E8-D5E9-CCB7-0ADA-9862297EAE18}"/>
                </a:ext>
              </a:extLst>
            </p:cNvPr>
            <p:cNvSpPr/>
            <p:nvPr/>
          </p:nvSpPr>
          <p:spPr>
            <a:xfrm>
              <a:off x="5429251" y="31353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5" name="Google Shape;331;p58">
              <a:extLst>
                <a:ext uri="{FF2B5EF4-FFF2-40B4-BE49-F238E27FC236}">
                  <a16:creationId xmlns:a16="http://schemas.microsoft.com/office/drawing/2014/main" id="{F6D0DA33-DAD3-D74E-73E0-F1F3B79B4107}"/>
                </a:ext>
              </a:extLst>
            </p:cNvPr>
            <p:cNvSpPr/>
            <p:nvPr/>
          </p:nvSpPr>
          <p:spPr>
            <a:xfrm>
              <a:off x="4627564" y="32242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6" name="Google Shape;332;p58">
              <a:extLst>
                <a:ext uri="{FF2B5EF4-FFF2-40B4-BE49-F238E27FC236}">
                  <a16:creationId xmlns:a16="http://schemas.microsoft.com/office/drawing/2014/main" id="{9198E662-543A-909C-464F-EE41849CEF9C}"/>
                </a:ext>
              </a:extLst>
            </p:cNvPr>
            <p:cNvSpPr/>
            <p:nvPr/>
          </p:nvSpPr>
          <p:spPr>
            <a:xfrm>
              <a:off x="5086351" y="33782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7" name="Google Shape;333;p58">
              <a:extLst>
                <a:ext uri="{FF2B5EF4-FFF2-40B4-BE49-F238E27FC236}">
                  <a16:creationId xmlns:a16="http://schemas.microsoft.com/office/drawing/2014/main" id="{C67B6C1D-F04C-A4A3-AD7B-20D33F143F48}"/>
                </a:ext>
              </a:extLst>
            </p:cNvPr>
            <p:cNvSpPr/>
            <p:nvPr/>
          </p:nvSpPr>
          <p:spPr>
            <a:xfrm>
              <a:off x="5492751" y="34798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8" name="Google Shape;334;p58">
              <a:extLst>
                <a:ext uri="{FF2B5EF4-FFF2-40B4-BE49-F238E27FC236}">
                  <a16:creationId xmlns:a16="http://schemas.microsoft.com/office/drawing/2014/main" id="{193556E0-0C4E-4A89-1F56-9636C0E6C3B9}"/>
                </a:ext>
              </a:extLst>
            </p:cNvPr>
            <p:cNvSpPr/>
            <p:nvPr/>
          </p:nvSpPr>
          <p:spPr>
            <a:xfrm>
              <a:off x="5543551" y="32369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9" name="Google Shape;335;p58">
              <a:extLst>
                <a:ext uri="{FF2B5EF4-FFF2-40B4-BE49-F238E27FC236}">
                  <a16:creationId xmlns:a16="http://schemas.microsoft.com/office/drawing/2014/main" id="{7A6CD01C-1D8F-5CB0-D149-1A51E8E3CB6A}"/>
                </a:ext>
              </a:extLst>
            </p:cNvPr>
            <p:cNvSpPr/>
            <p:nvPr/>
          </p:nvSpPr>
          <p:spPr>
            <a:xfrm>
              <a:off x="5148264" y="3097213"/>
              <a:ext cx="115888"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0" name="Google Shape;336;p58">
              <a:extLst>
                <a:ext uri="{FF2B5EF4-FFF2-40B4-BE49-F238E27FC236}">
                  <a16:creationId xmlns:a16="http://schemas.microsoft.com/office/drawing/2014/main" id="{3784071F-A72C-14DD-1F46-2D9211843859}"/>
                </a:ext>
              </a:extLst>
            </p:cNvPr>
            <p:cNvSpPr/>
            <p:nvPr/>
          </p:nvSpPr>
          <p:spPr>
            <a:xfrm>
              <a:off x="5378451" y="32115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1" name="Google Shape;337;p58">
              <a:extLst>
                <a:ext uri="{FF2B5EF4-FFF2-40B4-BE49-F238E27FC236}">
                  <a16:creationId xmlns:a16="http://schemas.microsoft.com/office/drawing/2014/main" id="{886CAE0B-7CCC-8675-2230-3301B8B1F1F9}"/>
                </a:ext>
              </a:extLst>
            </p:cNvPr>
            <p:cNvSpPr/>
            <p:nvPr/>
          </p:nvSpPr>
          <p:spPr>
            <a:xfrm>
              <a:off x="4627564" y="33639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2" name="Google Shape;338;p58">
              <a:extLst>
                <a:ext uri="{FF2B5EF4-FFF2-40B4-BE49-F238E27FC236}">
                  <a16:creationId xmlns:a16="http://schemas.microsoft.com/office/drawing/2014/main" id="{6E3E494B-CC11-E32E-754D-5E5E1224651C}"/>
                </a:ext>
              </a:extLst>
            </p:cNvPr>
            <p:cNvSpPr/>
            <p:nvPr/>
          </p:nvSpPr>
          <p:spPr>
            <a:xfrm>
              <a:off x="4972051" y="32242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3" name="Google Shape;339;p58">
              <a:extLst>
                <a:ext uri="{FF2B5EF4-FFF2-40B4-BE49-F238E27FC236}">
                  <a16:creationId xmlns:a16="http://schemas.microsoft.com/office/drawing/2014/main" id="{F05BFA84-6E4B-E1D6-2427-24B052FEF811}"/>
                </a:ext>
              </a:extLst>
            </p:cNvPr>
            <p:cNvSpPr/>
            <p:nvPr/>
          </p:nvSpPr>
          <p:spPr>
            <a:xfrm>
              <a:off x="5264151" y="33909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4" name="Google Shape;340;p58">
              <a:extLst>
                <a:ext uri="{FF2B5EF4-FFF2-40B4-BE49-F238E27FC236}">
                  <a16:creationId xmlns:a16="http://schemas.microsoft.com/office/drawing/2014/main" id="{EA31FC95-64E9-B82A-7A55-65FE531368F3}"/>
                </a:ext>
              </a:extLst>
            </p:cNvPr>
            <p:cNvSpPr/>
            <p:nvPr/>
          </p:nvSpPr>
          <p:spPr>
            <a:xfrm>
              <a:off x="5429251" y="33782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37609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5" name="Google Shape;341;p58">
              <a:extLst>
                <a:ext uri="{FF2B5EF4-FFF2-40B4-BE49-F238E27FC236}">
                  <a16:creationId xmlns:a16="http://schemas.microsoft.com/office/drawing/2014/main" id="{E14FF620-ACB4-FFA2-8E73-FA6E4568E45A}"/>
                </a:ext>
              </a:extLst>
            </p:cNvPr>
            <p:cNvSpPr/>
            <p:nvPr/>
          </p:nvSpPr>
          <p:spPr>
            <a:xfrm>
              <a:off x="4627564" y="31480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37609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6" name="Google Shape;342;p58">
              <a:extLst>
                <a:ext uri="{FF2B5EF4-FFF2-40B4-BE49-F238E27FC236}">
                  <a16:creationId xmlns:a16="http://schemas.microsoft.com/office/drawing/2014/main" id="{8B10ACB4-AF6D-66DF-C469-D3EEFC27336C}"/>
                </a:ext>
              </a:extLst>
            </p:cNvPr>
            <p:cNvSpPr/>
            <p:nvPr/>
          </p:nvSpPr>
          <p:spPr>
            <a:xfrm>
              <a:off x="5086351" y="31480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37609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7" name="Google Shape;343;p58">
              <a:extLst>
                <a:ext uri="{FF2B5EF4-FFF2-40B4-BE49-F238E27FC236}">
                  <a16:creationId xmlns:a16="http://schemas.microsoft.com/office/drawing/2014/main" id="{D432E0ED-B417-1C57-D2DB-4FE527CC863B}"/>
                </a:ext>
              </a:extLst>
            </p:cNvPr>
            <p:cNvSpPr/>
            <p:nvPr/>
          </p:nvSpPr>
          <p:spPr>
            <a:xfrm>
              <a:off x="5340351" y="32496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37609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8" name="Google Shape;344;p58">
              <a:extLst>
                <a:ext uri="{FF2B5EF4-FFF2-40B4-BE49-F238E27FC236}">
                  <a16:creationId xmlns:a16="http://schemas.microsoft.com/office/drawing/2014/main" id="{0B9809B2-BA96-9D9D-51A3-512A2B6B4543}"/>
                </a:ext>
              </a:extLst>
            </p:cNvPr>
            <p:cNvSpPr/>
            <p:nvPr/>
          </p:nvSpPr>
          <p:spPr>
            <a:xfrm>
              <a:off x="4741864" y="30972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37609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9" name="Google Shape;345;p58">
              <a:extLst>
                <a:ext uri="{FF2B5EF4-FFF2-40B4-BE49-F238E27FC236}">
                  <a16:creationId xmlns:a16="http://schemas.microsoft.com/office/drawing/2014/main" id="{80992483-EE4B-B54D-2318-A44F0EF3D3DD}"/>
                </a:ext>
              </a:extLst>
            </p:cNvPr>
            <p:cNvSpPr/>
            <p:nvPr/>
          </p:nvSpPr>
          <p:spPr>
            <a:xfrm>
              <a:off x="4995864" y="30337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37609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30" name="Google Shape;346;p58">
              <a:extLst>
                <a:ext uri="{FF2B5EF4-FFF2-40B4-BE49-F238E27FC236}">
                  <a16:creationId xmlns:a16="http://schemas.microsoft.com/office/drawing/2014/main" id="{47376867-AE1E-E993-9E8A-F715C582FF0D}"/>
                </a:ext>
              </a:extLst>
            </p:cNvPr>
            <p:cNvSpPr/>
            <p:nvPr/>
          </p:nvSpPr>
          <p:spPr>
            <a:xfrm>
              <a:off x="5010151" y="33131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37609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31" name="Google Shape;347;p58">
              <a:extLst>
                <a:ext uri="{FF2B5EF4-FFF2-40B4-BE49-F238E27FC236}">
                  <a16:creationId xmlns:a16="http://schemas.microsoft.com/office/drawing/2014/main" id="{3995FE50-B3D3-3D92-A883-467754F193FF}"/>
                </a:ext>
              </a:extLst>
            </p:cNvPr>
            <p:cNvSpPr/>
            <p:nvPr/>
          </p:nvSpPr>
          <p:spPr>
            <a:xfrm>
              <a:off x="4983164" y="3416301"/>
              <a:ext cx="115888" cy="0"/>
            </a:xfrm>
            <a:custGeom>
              <a:avLst/>
              <a:gdLst/>
              <a:ahLst/>
              <a:cxnLst/>
              <a:rect l="l" t="t" r="r" b="b"/>
              <a:pathLst>
                <a:path w="120" h="120000" extrusionOk="0">
                  <a:moveTo>
                    <a:pt x="0" y="0"/>
                  </a:moveTo>
                  <a:lnTo>
                    <a:pt x="0" y="0"/>
                  </a:lnTo>
                  <a:lnTo>
                    <a:pt x="120" y="0"/>
                  </a:lnTo>
                </a:path>
              </a:pathLst>
            </a:custGeom>
            <a:noFill/>
            <a:ln w="38100" cap="flat" cmpd="sng">
              <a:solidFill>
                <a:srgbClr val="8A78CA"/>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32" name="Google Shape;348;p58">
              <a:extLst>
                <a:ext uri="{FF2B5EF4-FFF2-40B4-BE49-F238E27FC236}">
                  <a16:creationId xmlns:a16="http://schemas.microsoft.com/office/drawing/2014/main" id="{2C7D05EE-712F-AA00-9D53-74D6E43B4E56}"/>
                </a:ext>
              </a:extLst>
            </p:cNvPr>
            <p:cNvSpPr/>
            <p:nvPr/>
          </p:nvSpPr>
          <p:spPr>
            <a:xfrm>
              <a:off x="4691064" y="34290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8A78CA"/>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33" name="Google Shape;349;p58">
              <a:extLst>
                <a:ext uri="{FF2B5EF4-FFF2-40B4-BE49-F238E27FC236}">
                  <a16:creationId xmlns:a16="http://schemas.microsoft.com/office/drawing/2014/main" id="{68CC1FF4-65B4-6B48-B757-A136B5F83383}"/>
                </a:ext>
              </a:extLst>
            </p:cNvPr>
            <p:cNvSpPr/>
            <p:nvPr/>
          </p:nvSpPr>
          <p:spPr>
            <a:xfrm>
              <a:off x="4805364" y="31480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8A78CA"/>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34" name="Google Shape;350;p58">
              <a:extLst>
                <a:ext uri="{FF2B5EF4-FFF2-40B4-BE49-F238E27FC236}">
                  <a16:creationId xmlns:a16="http://schemas.microsoft.com/office/drawing/2014/main" id="{A08A667C-B1BD-1D5B-CADF-BCBA94235169}"/>
                </a:ext>
              </a:extLst>
            </p:cNvPr>
            <p:cNvSpPr/>
            <p:nvPr/>
          </p:nvSpPr>
          <p:spPr>
            <a:xfrm>
              <a:off x="5224464" y="3211513"/>
              <a:ext cx="115888" cy="0"/>
            </a:xfrm>
            <a:custGeom>
              <a:avLst/>
              <a:gdLst/>
              <a:ahLst/>
              <a:cxnLst/>
              <a:rect l="l" t="t" r="r" b="b"/>
              <a:pathLst>
                <a:path w="120" h="120000" extrusionOk="0">
                  <a:moveTo>
                    <a:pt x="0" y="0"/>
                  </a:moveTo>
                  <a:lnTo>
                    <a:pt x="0" y="0"/>
                  </a:lnTo>
                  <a:lnTo>
                    <a:pt x="120" y="0"/>
                  </a:lnTo>
                </a:path>
              </a:pathLst>
            </a:custGeom>
            <a:noFill/>
            <a:ln w="38100" cap="flat" cmpd="sng">
              <a:solidFill>
                <a:srgbClr val="8A78CA"/>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35" name="Google Shape;351;p58">
              <a:extLst>
                <a:ext uri="{FF2B5EF4-FFF2-40B4-BE49-F238E27FC236}">
                  <a16:creationId xmlns:a16="http://schemas.microsoft.com/office/drawing/2014/main" id="{8597F947-BEC9-B8C8-B662-4C6300577FAD}"/>
                </a:ext>
              </a:extLst>
            </p:cNvPr>
            <p:cNvSpPr/>
            <p:nvPr/>
          </p:nvSpPr>
          <p:spPr>
            <a:xfrm>
              <a:off x="4360864" y="31480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8A78CA"/>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36" name="Google Shape;352;p58">
              <a:extLst>
                <a:ext uri="{FF2B5EF4-FFF2-40B4-BE49-F238E27FC236}">
                  <a16:creationId xmlns:a16="http://schemas.microsoft.com/office/drawing/2014/main" id="{AE537121-42C0-8700-8F9C-38B6B978CBF9}"/>
                </a:ext>
              </a:extLst>
            </p:cNvPr>
            <p:cNvSpPr/>
            <p:nvPr/>
          </p:nvSpPr>
          <p:spPr>
            <a:xfrm>
              <a:off x="5314951" y="30972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C9C9"/>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37" name="Google Shape;353;p58">
              <a:extLst>
                <a:ext uri="{FF2B5EF4-FFF2-40B4-BE49-F238E27FC236}">
                  <a16:creationId xmlns:a16="http://schemas.microsoft.com/office/drawing/2014/main" id="{70D7875B-311E-65D9-118A-5BF715FD0720}"/>
                </a:ext>
              </a:extLst>
            </p:cNvPr>
            <p:cNvSpPr/>
            <p:nvPr/>
          </p:nvSpPr>
          <p:spPr>
            <a:xfrm>
              <a:off x="4856164" y="3454401"/>
              <a:ext cx="115888"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38" name="Google Shape;354;p58">
              <a:extLst>
                <a:ext uri="{FF2B5EF4-FFF2-40B4-BE49-F238E27FC236}">
                  <a16:creationId xmlns:a16="http://schemas.microsoft.com/office/drawing/2014/main" id="{731532C5-3737-4086-E570-44B2DF2B7FEB}"/>
                </a:ext>
              </a:extLst>
            </p:cNvPr>
            <p:cNvSpPr/>
            <p:nvPr/>
          </p:nvSpPr>
          <p:spPr>
            <a:xfrm>
              <a:off x="4576764" y="32877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C9C9"/>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39" name="Google Shape;355;p58">
              <a:extLst>
                <a:ext uri="{FF2B5EF4-FFF2-40B4-BE49-F238E27FC236}">
                  <a16:creationId xmlns:a16="http://schemas.microsoft.com/office/drawing/2014/main" id="{B3B84731-9E22-AC76-EC52-6C37D9540A08}"/>
                </a:ext>
              </a:extLst>
            </p:cNvPr>
            <p:cNvSpPr/>
            <p:nvPr/>
          </p:nvSpPr>
          <p:spPr>
            <a:xfrm>
              <a:off x="5314951" y="33258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40" name="Google Shape;356;p58">
              <a:extLst>
                <a:ext uri="{FF2B5EF4-FFF2-40B4-BE49-F238E27FC236}">
                  <a16:creationId xmlns:a16="http://schemas.microsoft.com/office/drawing/2014/main" id="{80CD7708-1181-F779-5B3B-ECA16A08FE4A}"/>
                </a:ext>
              </a:extLst>
            </p:cNvPr>
            <p:cNvSpPr/>
            <p:nvPr/>
          </p:nvSpPr>
          <p:spPr>
            <a:xfrm>
              <a:off x="5302251" y="3325813"/>
              <a:ext cx="57150" cy="0"/>
            </a:xfrm>
            <a:custGeom>
              <a:avLst/>
              <a:gdLst/>
              <a:ahLst/>
              <a:cxnLst/>
              <a:rect l="l" t="t" r="r" b="b"/>
              <a:pathLst>
                <a:path w="60" h="120000" extrusionOk="0">
                  <a:moveTo>
                    <a:pt x="0" y="0"/>
                  </a:moveTo>
                  <a:lnTo>
                    <a:pt x="0" y="0"/>
                  </a:lnTo>
                  <a:lnTo>
                    <a:pt x="60" y="0"/>
                  </a:lnTo>
                </a:path>
              </a:pathLst>
            </a:custGeom>
            <a:noFill/>
            <a:ln w="38100" cap="flat" cmpd="sng">
              <a:solidFill>
                <a:srgbClr val="21C9C9"/>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41" name="Google Shape;357;p58">
              <a:extLst>
                <a:ext uri="{FF2B5EF4-FFF2-40B4-BE49-F238E27FC236}">
                  <a16:creationId xmlns:a16="http://schemas.microsoft.com/office/drawing/2014/main" id="{40022FD0-2BF0-17DE-B385-259E25EF8F7F}"/>
                </a:ext>
              </a:extLst>
            </p:cNvPr>
            <p:cNvSpPr/>
            <p:nvPr/>
          </p:nvSpPr>
          <p:spPr>
            <a:xfrm>
              <a:off x="4716464" y="32639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C9C9"/>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42" name="Google Shape;358;p58">
              <a:extLst>
                <a:ext uri="{FF2B5EF4-FFF2-40B4-BE49-F238E27FC236}">
                  <a16:creationId xmlns:a16="http://schemas.microsoft.com/office/drawing/2014/main" id="{2014E4EA-D1D5-206E-B6FD-72483F1ED799}"/>
                </a:ext>
              </a:extLst>
            </p:cNvPr>
            <p:cNvSpPr/>
            <p:nvPr/>
          </p:nvSpPr>
          <p:spPr>
            <a:xfrm>
              <a:off x="4779964" y="3263901"/>
              <a:ext cx="57150" cy="0"/>
            </a:xfrm>
            <a:custGeom>
              <a:avLst/>
              <a:gdLst/>
              <a:ahLst/>
              <a:cxnLst/>
              <a:rect l="l" t="t" r="r" b="b"/>
              <a:pathLst>
                <a:path w="60" h="120000" extrusionOk="0">
                  <a:moveTo>
                    <a:pt x="60" y="0"/>
                  </a:moveTo>
                  <a:lnTo>
                    <a:pt x="60" y="0"/>
                  </a:lnTo>
                  <a:lnTo>
                    <a:pt x="0" y="0"/>
                  </a:lnTo>
                </a:path>
              </a:pathLst>
            </a:custGeom>
            <a:noFill/>
            <a:ln w="38100" cap="flat" cmpd="sng">
              <a:solidFill>
                <a:srgbClr val="EC8D02"/>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43" name="Google Shape;359;p58">
              <a:extLst>
                <a:ext uri="{FF2B5EF4-FFF2-40B4-BE49-F238E27FC236}">
                  <a16:creationId xmlns:a16="http://schemas.microsoft.com/office/drawing/2014/main" id="{717C9AFF-FD77-9F7A-6993-25210B6E52B9}"/>
                </a:ext>
              </a:extLst>
            </p:cNvPr>
            <p:cNvSpPr/>
            <p:nvPr/>
          </p:nvSpPr>
          <p:spPr>
            <a:xfrm>
              <a:off x="4933951" y="31226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C9C9"/>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44" name="Google Shape;360;p58">
              <a:extLst>
                <a:ext uri="{FF2B5EF4-FFF2-40B4-BE49-F238E27FC236}">
                  <a16:creationId xmlns:a16="http://schemas.microsoft.com/office/drawing/2014/main" id="{259711EB-ECBA-E836-520D-86A232F12D36}"/>
                </a:ext>
              </a:extLst>
            </p:cNvPr>
            <p:cNvSpPr/>
            <p:nvPr/>
          </p:nvSpPr>
          <p:spPr>
            <a:xfrm>
              <a:off x="5543551" y="33401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6EE8B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45" name="Google Shape;361;p58">
              <a:extLst>
                <a:ext uri="{FF2B5EF4-FFF2-40B4-BE49-F238E27FC236}">
                  <a16:creationId xmlns:a16="http://schemas.microsoft.com/office/drawing/2014/main" id="{FAA76791-BD86-E83B-163F-018FE5809418}"/>
                </a:ext>
              </a:extLst>
            </p:cNvPr>
            <p:cNvSpPr/>
            <p:nvPr/>
          </p:nvSpPr>
          <p:spPr>
            <a:xfrm>
              <a:off x="4906964" y="30718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46" name="Google Shape;362;p58">
              <a:extLst>
                <a:ext uri="{FF2B5EF4-FFF2-40B4-BE49-F238E27FC236}">
                  <a16:creationId xmlns:a16="http://schemas.microsoft.com/office/drawing/2014/main" id="{6831FDE7-1476-32AC-4422-298C53AD1702}"/>
                </a:ext>
              </a:extLst>
            </p:cNvPr>
            <p:cNvSpPr/>
            <p:nvPr/>
          </p:nvSpPr>
          <p:spPr>
            <a:xfrm>
              <a:off x="5010151" y="3059113"/>
              <a:ext cx="0" cy="26988"/>
            </a:xfrm>
            <a:custGeom>
              <a:avLst/>
              <a:gdLst/>
              <a:ahLst/>
              <a:cxnLst/>
              <a:rect l="l" t="t" r="r" b="b"/>
              <a:pathLst>
                <a:path w="120000" h="29" extrusionOk="0">
                  <a:moveTo>
                    <a:pt x="0" y="0"/>
                  </a:moveTo>
                  <a:lnTo>
                    <a:pt x="0" y="0"/>
                  </a:lnTo>
                  <a:lnTo>
                    <a:pt x="0" y="29"/>
                  </a:lnTo>
                </a:path>
              </a:pathLst>
            </a:custGeom>
            <a:noFill/>
            <a:ln w="38100" cap="flat" cmpd="sng">
              <a:solidFill>
                <a:srgbClr val="3333FF"/>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47" name="Google Shape;363;p58">
              <a:extLst>
                <a:ext uri="{FF2B5EF4-FFF2-40B4-BE49-F238E27FC236}">
                  <a16:creationId xmlns:a16="http://schemas.microsoft.com/office/drawing/2014/main" id="{E194A0AB-5CF0-C7B4-1C2B-083D5B00C288}"/>
                </a:ext>
              </a:extLst>
            </p:cNvPr>
            <p:cNvSpPr/>
            <p:nvPr/>
          </p:nvSpPr>
          <p:spPr>
            <a:xfrm>
              <a:off x="4957764" y="31734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48" name="Google Shape;364;p58">
              <a:extLst>
                <a:ext uri="{FF2B5EF4-FFF2-40B4-BE49-F238E27FC236}">
                  <a16:creationId xmlns:a16="http://schemas.microsoft.com/office/drawing/2014/main" id="{825837D0-006D-3086-699F-A62B1A9AA961}"/>
                </a:ext>
              </a:extLst>
            </p:cNvPr>
            <p:cNvSpPr/>
            <p:nvPr/>
          </p:nvSpPr>
          <p:spPr>
            <a:xfrm>
              <a:off x="4983164" y="3148013"/>
              <a:ext cx="0" cy="26988"/>
            </a:xfrm>
            <a:custGeom>
              <a:avLst/>
              <a:gdLst/>
              <a:ahLst/>
              <a:cxnLst/>
              <a:rect l="l" t="t" r="r" b="b"/>
              <a:pathLst>
                <a:path w="120000" h="28" extrusionOk="0">
                  <a:moveTo>
                    <a:pt x="0" y="0"/>
                  </a:moveTo>
                  <a:lnTo>
                    <a:pt x="0" y="0"/>
                  </a:lnTo>
                  <a:lnTo>
                    <a:pt x="0" y="28"/>
                  </a:lnTo>
                </a:path>
              </a:pathLst>
            </a:custGeom>
            <a:noFill/>
            <a:ln w="38100" cap="flat" cmpd="sng">
              <a:solidFill>
                <a:srgbClr val="3333FF"/>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49" name="Google Shape;365;p58">
              <a:extLst>
                <a:ext uri="{FF2B5EF4-FFF2-40B4-BE49-F238E27FC236}">
                  <a16:creationId xmlns:a16="http://schemas.microsoft.com/office/drawing/2014/main" id="{BBCD27D0-F244-7B95-5550-B36230F59C6F}"/>
                </a:ext>
              </a:extLst>
            </p:cNvPr>
            <p:cNvSpPr/>
            <p:nvPr/>
          </p:nvSpPr>
          <p:spPr>
            <a:xfrm>
              <a:off x="5505451" y="31861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50" name="Google Shape;366;p58">
              <a:extLst>
                <a:ext uri="{FF2B5EF4-FFF2-40B4-BE49-F238E27FC236}">
                  <a16:creationId xmlns:a16="http://schemas.microsoft.com/office/drawing/2014/main" id="{114E5226-2252-8B16-D5B2-7EF396066877}"/>
                </a:ext>
              </a:extLst>
            </p:cNvPr>
            <p:cNvSpPr/>
            <p:nvPr/>
          </p:nvSpPr>
          <p:spPr>
            <a:xfrm>
              <a:off x="5492751" y="34163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51" name="Google Shape;367;p58">
              <a:extLst>
                <a:ext uri="{FF2B5EF4-FFF2-40B4-BE49-F238E27FC236}">
                  <a16:creationId xmlns:a16="http://schemas.microsoft.com/office/drawing/2014/main" id="{7A3C395E-7E8A-07FD-DDFF-2B1C32112ECD}"/>
                </a:ext>
              </a:extLst>
            </p:cNvPr>
            <p:cNvSpPr/>
            <p:nvPr/>
          </p:nvSpPr>
          <p:spPr>
            <a:xfrm>
              <a:off x="4475164" y="30845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52" name="Google Shape;368;p58">
              <a:extLst>
                <a:ext uri="{FF2B5EF4-FFF2-40B4-BE49-F238E27FC236}">
                  <a16:creationId xmlns:a16="http://schemas.microsoft.com/office/drawing/2014/main" id="{FDD8DE8C-4E95-C58F-DEF2-7CBD0BF366B8}"/>
                </a:ext>
              </a:extLst>
            </p:cNvPr>
            <p:cNvSpPr/>
            <p:nvPr/>
          </p:nvSpPr>
          <p:spPr>
            <a:xfrm>
              <a:off x="5302251" y="32877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53" name="Google Shape;369;p58">
              <a:extLst>
                <a:ext uri="{FF2B5EF4-FFF2-40B4-BE49-F238E27FC236}">
                  <a16:creationId xmlns:a16="http://schemas.microsoft.com/office/drawing/2014/main" id="{82705B57-AC06-29CD-FBF8-CC098AE9C6A3}"/>
                </a:ext>
              </a:extLst>
            </p:cNvPr>
            <p:cNvSpPr/>
            <p:nvPr/>
          </p:nvSpPr>
          <p:spPr>
            <a:xfrm>
              <a:off x="4906964" y="32750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54" name="Google Shape;370;p58">
              <a:extLst>
                <a:ext uri="{FF2B5EF4-FFF2-40B4-BE49-F238E27FC236}">
                  <a16:creationId xmlns:a16="http://schemas.microsoft.com/office/drawing/2014/main" id="{C01076CE-7471-CAA4-C519-C927795BEEE4}"/>
                </a:ext>
              </a:extLst>
            </p:cNvPr>
            <p:cNvSpPr/>
            <p:nvPr/>
          </p:nvSpPr>
          <p:spPr>
            <a:xfrm>
              <a:off x="4945064" y="3363913"/>
              <a:ext cx="69850" cy="0"/>
            </a:xfrm>
            <a:custGeom>
              <a:avLst/>
              <a:gdLst/>
              <a:ahLst/>
              <a:cxnLst/>
              <a:rect l="l" t="t" r="r" b="b"/>
              <a:pathLst>
                <a:path w="72" h="120000" extrusionOk="0">
                  <a:moveTo>
                    <a:pt x="0" y="0"/>
                  </a:moveTo>
                  <a:lnTo>
                    <a:pt x="0" y="0"/>
                  </a:lnTo>
                  <a:lnTo>
                    <a:pt x="72" y="0"/>
                  </a:lnTo>
                </a:path>
              </a:pathLst>
            </a:custGeom>
            <a:noFill/>
            <a:ln w="38100" cap="flat" cmpd="sng">
              <a:solidFill>
                <a:srgbClr val="21338F"/>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55" name="Google Shape;371;p58">
              <a:extLst>
                <a:ext uri="{FF2B5EF4-FFF2-40B4-BE49-F238E27FC236}">
                  <a16:creationId xmlns:a16="http://schemas.microsoft.com/office/drawing/2014/main" id="{9CEE573D-07E9-30EC-B921-38EA3ED9F5AB}"/>
                </a:ext>
              </a:extLst>
            </p:cNvPr>
            <p:cNvSpPr/>
            <p:nvPr/>
          </p:nvSpPr>
          <p:spPr>
            <a:xfrm>
              <a:off x="5072064" y="3263901"/>
              <a:ext cx="206375" cy="0"/>
            </a:xfrm>
            <a:custGeom>
              <a:avLst/>
              <a:gdLst/>
              <a:ahLst/>
              <a:cxnLst/>
              <a:rect l="l" t="t" r="r" b="b"/>
              <a:pathLst>
                <a:path w="216" h="120000" extrusionOk="0">
                  <a:moveTo>
                    <a:pt x="0" y="0"/>
                  </a:moveTo>
                  <a:lnTo>
                    <a:pt x="0" y="0"/>
                  </a:lnTo>
                  <a:lnTo>
                    <a:pt x="216" y="0"/>
                  </a:lnTo>
                </a:path>
              </a:pathLst>
            </a:custGeom>
            <a:noFill/>
            <a:ln w="38100" cap="flat" cmpd="sng">
              <a:solidFill>
                <a:srgbClr val="21338F"/>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56" name="Google Shape;372;p58">
              <a:extLst>
                <a:ext uri="{FF2B5EF4-FFF2-40B4-BE49-F238E27FC236}">
                  <a16:creationId xmlns:a16="http://schemas.microsoft.com/office/drawing/2014/main" id="{6F603531-8AF8-0A53-52CC-E733385622B4}"/>
                </a:ext>
              </a:extLst>
            </p:cNvPr>
            <p:cNvSpPr/>
            <p:nvPr/>
          </p:nvSpPr>
          <p:spPr>
            <a:xfrm>
              <a:off x="4627564" y="3084513"/>
              <a:ext cx="69850" cy="0"/>
            </a:xfrm>
            <a:custGeom>
              <a:avLst/>
              <a:gdLst/>
              <a:ahLst/>
              <a:cxnLst/>
              <a:rect l="l" t="t" r="r" b="b"/>
              <a:pathLst>
                <a:path w="72" h="120000" extrusionOk="0">
                  <a:moveTo>
                    <a:pt x="0" y="0"/>
                  </a:moveTo>
                  <a:lnTo>
                    <a:pt x="0" y="0"/>
                  </a:lnTo>
                  <a:lnTo>
                    <a:pt x="72" y="0"/>
                  </a:lnTo>
                </a:path>
              </a:pathLst>
            </a:custGeom>
            <a:noFill/>
            <a:ln w="38100" cap="flat" cmpd="sng">
              <a:solidFill>
                <a:srgbClr val="21338F"/>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57" name="Google Shape;373;p58">
              <a:extLst>
                <a:ext uri="{FF2B5EF4-FFF2-40B4-BE49-F238E27FC236}">
                  <a16:creationId xmlns:a16="http://schemas.microsoft.com/office/drawing/2014/main" id="{5F08B2DF-0A00-4412-DBDD-A65D9358FEEC}"/>
                </a:ext>
              </a:extLst>
            </p:cNvPr>
            <p:cNvSpPr/>
            <p:nvPr/>
          </p:nvSpPr>
          <p:spPr>
            <a:xfrm>
              <a:off x="5200651" y="3033713"/>
              <a:ext cx="206375" cy="0"/>
            </a:xfrm>
            <a:custGeom>
              <a:avLst/>
              <a:gdLst/>
              <a:ahLst/>
              <a:cxnLst/>
              <a:rect l="l" t="t" r="r" b="b"/>
              <a:pathLst>
                <a:path w="216" h="120000" extrusionOk="0">
                  <a:moveTo>
                    <a:pt x="0" y="0"/>
                  </a:moveTo>
                  <a:lnTo>
                    <a:pt x="0" y="0"/>
                  </a:lnTo>
                  <a:lnTo>
                    <a:pt x="216" y="0"/>
                  </a:lnTo>
                </a:path>
              </a:pathLst>
            </a:custGeom>
            <a:noFill/>
            <a:ln w="38100" cap="flat" cmpd="sng">
              <a:solidFill>
                <a:srgbClr val="21338F"/>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58" name="Google Shape;374;p58">
              <a:extLst>
                <a:ext uri="{FF2B5EF4-FFF2-40B4-BE49-F238E27FC236}">
                  <a16:creationId xmlns:a16="http://schemas.microsoft.com/office/drawing/2014/main" id="{DCBAC91A-6D04-536A-CA7B-7455488D06BD}"/>
                </a:ext>
              </a:extLst>
            </p:cNvPr>
            <p:cNvSpPr/>
            <p:nvPr/>
          </p:nvSpPr>
          <p:spPr>
            <a:xfrm>
              <a:off x="5175251" y="3440113"/>
              <a:ext cx="68263" cy="0"/>
            </a:xfrm>
            <a:custGeom>
              <a:avLst/>
              <a:gdLst/>
              <a:ahLst/>
              <a:cxnLst/>
              <a:rect l="l" t="t" r="r" b="b"/>
              <a:pathLst>
                <a:path w="72" h="120000" extrusionOk="0">
                  <a:moveTo>
                    <a:pt x="0" y="0"/>
                  </a:moveTo>
                  <a:lnTo>
                    <a:pt x="0" y="0"/>
                  </a:lnTo>
                  <a:lnTo>
                    <a:pt x="72" y="0"/>
                  </a:lnTo>
                </a:path>
              </a:pathLst>
            </a:custGeom>
            <a:noFill/>
            <a:ln w="38100" cap="flat" cmpd="sng">
              <a:solidFill>
                <a:srgbClr val="21338F"/>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59" name="Google Shape;375;p58">
              <a:extLst>
                <a:ext uri="{FF2B5EF4-FFF2-40B4-BE49-F238E27FC236}">
                  <a16:creationId xmlns:a16="http://schemas.microsoft.com/office/drawing/2014/main" id="{EF2BD6A4-6B5F-781C-35E0-4C0FAEA9732D}"/>
                </a:ext>
              </a:extLst>
            </p:cNvPr>
            <p:cNvSpPr/>
            <p:nvPr/>
          </p:nvSpPr>
          <p:spPr>
            <a:xfrm>
              <a:off x="4297364" y="3363913"/>
              <a:ext cx="206375" cy="0"/>
            </a:xfrm>
            <a:custGeom>
              <a:avLst/>
              <a:gdLst/>
              <a:ahLst/>
              <a:cxnLst/>
              <a:rect l="l" t="t" r="r" b="b"/>
              <a:pathLst>
                <a:path w="216" h="120000" extrusionOk="0">
                  <a:moveTo>
                    <a:pt x="0" y="0"/>
                  </a:moveTo>
                  <a:lnTo>
                    <a:pt x="0" y="0"/>
                  </a:lnTo>
                  <a:lnTo>
                    <a:pt x="216" y="0"/>
                  </a:lnTo>
                </a:path>
              </a:pathLst>
            </a:custGeom>
            <a:noFill/>
            <a:ln w="38100" cap="flat" cmpd="sng">
              <a:solidFill>
                <a:srgbClr val="21338F"/>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60" name="Google Shape;376;p58">
              <a:extLst>
                <a:ext uri="{FF2B5EF4-FFF2-40B4-BE49-F238E27FC236}">
                  <a16:creationId xmlns:a16="http://schemas.microsoft.com/office/drawing/2014/main" id="{8C004016-3DF9-E7B5-D026-0A37D1E62FB8}"/>
                </a:ext>
              </a:extLst>
            </p:cNvPr>
            <p:cNvSpPr/>
            <p:nvPr/>
          </p:nvSpPr>
          <p:spPr>
            <a:xfrm>
              <a:off x="5467351" y="30718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62C04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61" name="Google Shape;377;p58">
              <a:extLst>
                <a:ext uri="{FF2B5EF4-FFF2-40B4-BE49-F238E27FC236}">
                  <a16:creationId xmlns:a16="http://schemas.microsoft.com/office/drawing/2014/main" id="{6557E53D-C729-20BB-05A9-DC464C32A5D6}"/>
                </a:ext>
              </a:extLst>
            </p:cNvPr>
            <p:cNvSpPr/>
            <p:nvPr/>
          </p:nvSpPr>
          <p:spPr>
            <a:xfrm>
              <a:off x="4741864" y="30337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62C04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62" name="Google Shape;378;p58">
              <a:extLst>
                <a:ext uri="{FF2B5EF4-FFF2-40B4-BE49-F238E27FC236}">
                  <a16:creationId xmlns:a16="http://schemas.microsoft.com/office/drawing/2014/main" id="{F07B6B2C-5DA2-96FD-640D-29CB69F25FC7}"/>
                </a:ext>
              </a:extLst>
            </p:cNvPr>
            <p:cNvSpPr/>
            <p:nvPr/>
          </p:nvSpPr>
          <p:spPr>
            <a:xfrm>
              <a:off x="4462464" y="32115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62C04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63" name="Google Shape;379;p58">
              <a:extLst>
                <a:ext uri="{FF2B5EF4-FFF2-40B4-BE49-F238E27FC236}">
                  <a16:creationId xmlns:a16="http://schemas.microsoft.com/office/drawing/2014/main" id="{AE367E33-583D-4418-DEC8-492930725755}"/>
                </a:ext>
              </a:extLst>
            </p:cNvPr>
            <p:cNvSpPr/>
            <p:nvPr/>
          </p:nvSpPr>
          <p:spPr>
            <a:xfrm>
              <a:off x="4373564" y="3263901"/>
              <a:ext cx="114300" cy="0"/>
            </a:xfrm>
            <a:custGeom>
              <a:avLst/>
              <a:gdLst/>
              <a:ahLst/>
              <a:cxnLst/>
              <a:rect l="l" t="t" r="r" b="b"/>
              <a:pathLst>
                <a:path w="120" h="120000" extrusionOk="0">
                  <a:moveTo>
                    <a:pt x="0" y="0"/>
                  </a:moveTo>
                  <a:lnTo>
                    <a:pt x="0" y="0"/>
                  </a:lnTo>
                  <a:lnTo>
                    <a:pt x="120" y="0"/>
                  </a:lnTo>
                </a:path>
              </a:pathLst>
            </a:custGeom>
            <a:noFill/>
            <a:ln w="38100" cap="flat" cmpd="sng">
              <a:solidFill>
                <a:srgbClr val="189696"/>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64" name="Google Shape;380;p58">
              <a:extLst>
                <a:ext uri="{FF2B5EF4-FFF2-40B4-BE49-F238E27FC236}">
                  <a16:creationId xmlns:a16="http://schemas.microsoft.com/office/drawing/2014/main" id="{0DF4B2D8-A030-EAFA-FE03-4AB034494B56}"/>
                </a:ext>
              </a:extLst>
            </p:cNvPr>
            <p:cNvSpPr/>
            <p:nvPr/>
          </p:nvSpPr>
          <p:spPr>
            <a:xfrm>
              <a:off x="4551364" y="3033713"/>
              <a:ext cx="114300" cy="0"/>
            </a:xfrm>
            <a:custGeom>
              <a:avLst/>
              <a:gdLst/>
              <a:ahLst/>
              <a:cxnLst/>
              <a:rect l="l" t="t" r="r" b="b"/>
              <a:pathLst>
                <a:path w="120" h="120000" extrusionOk="0">
                  <a:moveTo>
                    <a:pt x="0" y="0"/>
                  </a:moveTo>
                  <a:lnTo>
                    <a:pt x="0" y="0"/>
                  </a:lnTo>
                  <a:lnTo>
                    <a:pt x="120" y="0"/>
                  </a:lnTo>
                </a:path>
              </a:pathLst>
            </a:custGeom>
            <a:noFill/>
            <a:ln w="38100" cap="flat" cmpd="sng">
              <a:solidFill>
                <a:srgbClr val="189696"/>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65" name="Google Shape;381;p58">
              <a:extLst>
                <a:ext uri="{FF2B5EF4-FFF2-40B4-BE49-F238E27FC236}">
                  <a16:creationId xmlns:a16="http://schemas.microsoft.com/office/drawing/2014/main" id="{CD491525-C276-DB22-43FE-6D2E90FCB71F}"/>
                </a:ext>
              </a:extLst>
            </p:cNvPr>
            <p:cNvSpPr/>
            <p:nvPr/>
          </p:nvSpPr>
          <p:spPr>
            <a:xfrm>
              <a:off x="4386264" y="3249613"/>
              <a:ext cx="0" cy="28575"/>
            </a:xfrm>
            <a:custGeom>
              <a:avLst/>
              <a:gdLst/>
              <a:ahLst/>
              <a:cxnLst/>
              <a:rect l="l" t="t" r="r" b="b"/>
              <a:pathLst>
                <a:path w="1" h="29" extrusionOk="0">
                  <a:moveTo>
                    <a:pt x="0" y="0"/>
                  </a:moveTo>
                  <a:lnTo>
                    <a:pt x="0" y="0"/>
                  </a:lnTo>
                  <a:lnTo>
                    <a:pt x="0" y="29"/>
                  </a:lnTo>
                </a:path>
              </a:pathLst>
            </a:custGeom>
            <a:noFill/>
            <a:ln w="38100" cap="flat" cmpd="sng">
              <a:solidFill>
                <a:srgbClr val="00000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66" name="Google Shape;382;p58">
              <a:extLst>
                <a:ext uri="{FF2B5EF4-FFF2-40B4-BE49-F238E27FC236}">
                  <a16:creationId xmlns:a16="http://schemas.microsoft.com/office/drawing/2014/main" id="{C57D3E84-47C8-C802-5B9A-BF310B3090A8}"/>
                </a:ext>
              </a:extLst>
            </p:cNvPr>
            <p:cNvSpPr/>
            <p:nvPr/>
          </p:nvSpPr>
          <p:spPr>
            <a:xfrm>
              <a:off x="4665664" y="3021013"/>
              <a:ext cx="0" cy="26988"/>
            </a:xfrm>
            <a:custGeom>
              <a:avLst/>
              <a:gdLst/>
              <a:ahLst/>
              <a:cxnLst/>
              <a:rect l="l" t="t" r="r" b="b"/>
              <a:pathLst>
                <a:path w="120000" h="29" extrusionOk="0">
                  <a:moveTo>
                    <a:pt x="0" y="0"/>
                  </a:moveTo>
                  <a:lnTo>
                    <a:pt x="0" y="0"/>
                  </a:lnTo>
                  <a:lnTo>
                    <a:pt x="0" y="29"/>
                  </a:lnTo>
                </a:path>
              </a:pathLst>
            </a:custGeom>
            <a:noFill/>
            <a:ln w="38100" cap="flat" cmpd="sng">
              <a:solidFill>
                <a:srgbClr val="000000"/>
              </a:solidFill>
              <a:prstDash val="solid"/>
              <a:round/>
              <a:headEnd type="none" w="med" len="med"/>
              <a:tailEnd type="none" w="med" len="med"/>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sp>
        <p:nvSpPr>
          <p:cNvPr id="67" name="Google Shape;383;p58">
            <a:extLst>
              <a:ext uri="{FF2B5EF4-FFF2-40B4-BE49-F238E27FC236}">
                <a16:creationId xmlns:a16="http://schemas.microsoft.com/office/drawing/2014/main" id="{E66AD916-B72A-2DF4-A139-A58288EB48A8}"/>
              </a:ext>
            </a:extLst>
          </p:cNvPr>
          <p:cNvSpPr txBox="1"/>
          <p:nvPr/>
        </p:nvSpPr>
        <p:spPr>
          <a:xfrm>
            <a:off x="4507681" y="1172902"/>
            <a:ext cx="1702800" cy="387886"/>
          </a:xfrm>
          <a:prstGeom prst="rect">
            <a:avLst/>
          </a:prstGeom>
          <a:noFill/>
          <a:ln>
            <a:noFill/>
          </a:ln>
        </p:spPr>
        <p:txBody>
          <a:bodyPr spcFirstLastPara="1" wrap="square" lIns="91433" tIns="45700" rIns="91433" bIns="45700" anchor="t" anchorCtr="0">
            <a:spAutoFit/>
          </a:bodyPr>
          <a:lstStyle/>
          <a:p>
            <a:pPr algn="ctr" defTabSz="1219170">
              <a:lnSpc>
                <a:spcPct val="90000"/>
              </a:lnSpc>
              <a:buClr>
                <a:srgbClr val="000000"/>
              </a:buClr>
              <a:buSzPts val="1100"/>
            </a:pPr>
            <a:r>
              <a:rPr lang="en" sz="1067" kern="0">
                <a:solidFill>
                  <a:srgbClr val="000000"/>
                </a:solidFill>
                <a:latin typeface="Montserrat"/>
                <a:ea typeface="Montserrat"/>
                <a:cs typeface="Montserrat"/>
                <a:sym typeface="Montserrat"/>
              </a:rPr>
              <a:t>Cell-free DNA isolated from plasma</a:t>
            </a:r>
            <a:endParaRPr sz="1067" kern="0">
              <a:solidFill>
                <a:srgbClr val="000000"/>
              </a:solidFill>
              <a:latin typeface="Montserrat"/>
              <a:ea typeface="Montserrat"/>
              <a:cs typeface="Montserrat"/>
              <a:sym typeface="Montserrat"/>
            </a:endParaRPr>
          </a:p>
        </p:txBody>
      </p:sp>
      <p:sp>
        <p:nvSpPr>
          <p:cNvPr id="68" name="Google Shape;384;p58">
            <a:extLst>
              <a:ext uri="{FF2B5EF4-FFF2-40B4-BE49-F238E27FC236}">
                <a16:creationId xmlns:a16="http://schemas.microsoft.com/office/drawing/2014/main" id="{AB10B9A5-E670-0531-C009-94E2C2F0AE37}"/>
              </a:ext>
            </a:extLst>
          </p:cNvPr>
          <p:cNvSpPr txBox="1"/>
          <p:nvPr/>
        </p:nvSpPr>
        <p:spPr>
          <a:xfrm>
            <a:off x="2531627" y="3146395"/>
            <a:ext cx="2038000" cy="387886"/>
          </a:xfrm>
          <a:prstGeom prst="rect">
            <a:avLst/>
          </a:prstGeom>
          <a:noFill/>
          <a:ln>
            <a:noFill/>
          </a:ln>
        </p:spPr>
        <p:txBody>
          <a:bodyPr spcFirstLastPara="1" wrap="square" lIns="91433" tIns="45700" rIns="91433" bIns="45700" anchor="t" anchorCtr="0">
            <a:spAutoFit/>
          </a:bodyPr>
          <a:lstStyle/>
          <a:p>
            <a:pPr algn="r" defTabSz="1219170">
              <a:lnSpc>
                <a:spcPct val="90000"/>
              </a:lnSpc>
              <a:buClr>
                <a:srgbClr val="000000"/>
              </a:buClr>
              <a:buSzPts val="1100"/>
            </a:pPr>
            <a:r>
              <a:rPr lang="en" sz="1067" kern="0">
                <a:solidFill>
                  <a:srgbClr val="000000"/>
                </a:solidFill>
                <a:latin typeface="Montserrat"/>
                <a:ea typeface="Montserrat"/>
                <a:cs typeface="Montserrat"/>
                <a:sym typeface="Montserrat"/>
              </a:rPr>
              <a:t>Genome-wide massively parallel sequencing</a:t>
            </a:r>
            <a:endParaRPr sz="1067" kern="0">
              <a:solidFill>
                <a:srgbClr val="000000"/>
              </a:solidFill>
              <a:latin typeface="Montserrat"/>
              <a:ea typeface="Montserrat"/>
              <a:cs typeface="Montserrat"/>
              <a:sym typeface="Montserrat"/>
            </a:endParaRPr>
          </a:p>
        </p:txBody>
      </p:sp>
      <p:cxnSp>
        <p:nvCxnSpPr>
          <p:cNvPr id="69" name="Google Shape;385;p58">
            <a:extLst>
              <a:ext uri="{FF2B5EF4-FFF2-40B4-BE49-F238E27FC236}">
                <a16:creationId xmlns:a16="http://schemas.microsoft.com/office/drawing/2014/main" id="{74CE588E-933C-17C9-8432-AF5E5A261CD7}"/>
              </a:ext>
            </a:extLst>
          </p:cNvPr>
          <p:cNvCxnSpPr/>
          <p:nvPr/>
        </p:nvCxnSpPr>
        <p:spPr>
          <a:xfrm>
            <a:off x="3895533" y="2122461"/>
            <a:ext cx="1150800" cy="6800"/>
          </a:xfrm>
          <a:prstGeom prst="straightConnector1">
            <a:avLst/>
          </a:prstGeom>
          <a:noFill/>
          <a:ln w="9525" cap="flat" cmpd="sng">
            <a:solidFill>
              <a:schemeClr val="dk1"/>
            </a:solidFill>
            <a:prstDash val="solid"/>
            <a:round/>
            <a:headEnd type="none" w="sm" len="sm"/>
            <a:tailEnd type="stealth" w="med" len="med"/>
          </a:ln>
        </p:spPr>
      </p:cxnSp>
      <p:grpSp>
        <p:nvGrpSpPr>
          <p:cNvPr id="70" name="Google Shape;386;p58">
            <a:extLst>
              <a:ext uri="{FF2B5EF4-FFF2-40B4-BE49-F238E27FC236}">
                <a16:creationId xmlns:a16="http://schemas.microsoft.com/office/drawing/2014/main" id="{3F102D72-D9AF-98EE-95F8-E77E18261826}"/>
              </a:ext>
            </a:extLst>
          </p:cNvPr>
          <p:cNvGrpSpPr/>
          <p:nvPr/>
        </p:nvGrpSpPr>
        <p:grpSpPr>
          <a:xfrm>
            <a:off x="5208272" y="1785860"/>
            <a:ext cx="301752" cy="709803"/>
            <a:chOff x="5327016" y="2025650"/>
            <a:chExt cx="301752" cy="709803"/>
          </a:xfrm>
        </p:grpSpPr>
        <p:sp>
          <p:nvSpPr>
            <p:cNvPr id="71" name="Google Shape;387;p58">
              <a:extLst>
                <a:ext uri="{FF2B5EF4-FFF2-40B4-BE49-F238E27FC236}">
                  <a16:creationId xmlns:a16="http://schemas.microsoft.com/office/drawing/2014/main" id="{9E836D8F-708F-D0CF-A7DF-DEC7357C489A}"/>
                </a:ext>
              </a:extLst>
            </p:cNvPr>
            <p:cNvSpPr/>
            <p:nvPr/>
          </p:nvSpPr>
          <p:spPr>
            <a:xfrm>
              <a:off x="5327016" y="2025650"/>
              <a:ext cx="301752" cy="709803"/>
            </a:xfrm>
            <a:custGeom>
              <a:avLst/>
              <a:gdLst/>
              <a:ahLst/>
              <a:cxnLst/>
              <a:rect l="l" t="t" r="r" b="b"/>
              <a:pathLst>
                <a:path w="457200" h="228600" extrusionOk="0">
                  <a:moveTo>
                    <a:pt x="0" y="0"/>
                  </a:moveTo>
                  <a:lnTo>
                    <a:pt x="457200" y="0"/>
                  </a:lnTo>
                  <a:cubicBezTo>
                    <a:pt x="457200" y="126252"/>
                    <a:pt x="354852" y="228600"/>
                    <a:pt x="228600" y="228600"/>
                  </a:cubicBezTo>
                  <a:cubicBezTo>
                    <a:pt x="102348" y="228600"/>
                    <a:pt x="0" y="126252"/>
                    <a:pt x="0" y="0"/>
                  </a:cubicBezTo>
                  <a:close/>
                </a:path>
              </a:pathLst>
            </a:custGeom>
            <a:noFill/>
            <a:ln w="12700" cap="flat" cmpd="sng">
              <a:solidFill>
                <a:srgbClr val="A5A5A5"/>
              </a:solidFill>
              <a:prstDash val="solid"/>
              <a:round/>
              <a:headEnd type="none" w="sm" len="sm"/>
              <a:tailEnd type="none" w="sm" len="sm"/>
            </a:ln>
          </p:spPr>
          <p:txBody>
            <a:bodyPr spcFirstLastPara="1" wrap="square" lIns="91433" tIns="45700" rIns="91433" bIns="45700" anchor="ctr" anchorCtr="0">
              <a:noAutofit/>
            </a:bodyPr>
            <a:lstStyle/>
            <a:p>
              <a:pPr algn="ctr" defTabSz="1219170">
                <a:buClr>
                  <a:srgbClr val="FFFFFF"/>
                </a:buClr>
                <a:buSzPts val="1400"/>
              </a:pPr>
              <a:endParaRPr sz="1867" kern="0">
                <a:solidFill>
                  <a:srgbClr val="FFFFFF"/>
                </a:solidFill>
                <a:latin typeface="Twentieth Century"/>
                <a:ea typeface="Twentieth Century"/>
                <a:cs typeface="Twentieth Century"/>
                <a:sym typeface="Twentieth Century"/>
              </a:endParaRPr>
            </a:p>
          </p:txBody>
        </p:sp>
        <p:sp>
          <p:nvSpPr>
            <p:cNvPr id="72" name="Google Shape;388;p58">
              <a:extLst>
                <a:ext uri="{FF2B5EF4-FFF2-40B4-BE49-F238E27FC236}">
                  <a16:creationId xmlns:a16="http://schemas.microsoft.com/office/drawing/2014/main" id="{061DD653-A2DE-908F-0E65-2F0430DC0B4B}"/>
                </a:ext>
              </a:extLst>
            </p:cNvPr>
            <p:cNvSpPr/>
            <p:nvPr/>
          </p:nvSpPr>
          <p:spPr>
            <a:xfrm>
              <a:off x="5382599" y="2482553"/>
              <a:ext cx="190819" cy="226680"/>
            </a:xfrm>
            <a:custGeom>
              <a:avLst/>
              <a:gdLst/>
              <a:ahLst/>
              <a:cxnLst/>
              <a:rect l="l" t="t" r="r" b="b"/>
              <a:pathLst>
                <a:path w="333308" h="226680" extrusionOk="0">
                  <a:moveTo>
                    <a:pt x="0" y="0"/>
                  </a:moveTo>
                  <a:lnTo>
                    <a:pt x="333308" y="0"/>
                  </a:lnTo>
                  <a:lnTo>
                    <a:pt x="328299" y="18847"/>
                  </a:lnTo>
                  <a:cubicBezTo>
                    <a:pt x="286930" y="147257"/>
                    <a:pt x="229780" y="226680"/>
                    <a:pt x="166654" y="226680"/>
                  </a:cubicBezTo>
                  <a:cubicBezTo>
                    <a:pt x="103528" y="226680"/>
                    <a:pt x="46378" y="147257"/>
                    <a:pt x="5010" y="18847"/>
                  </a:cubicBezTo>
                  <a:close/>
                </a:path>
              </a:pathLst>
            </a:custGeom>
            <a:solidFill>
              <a:srgbClr val="EF9E7A"/>
            </a:solidFill>
            <a:ln>
              <a:noFill/>
            </a:ln>
          </p:spPr>
          <p:txBody>
            <a:bodyPr spcFirstLastPara="1" wrap="square" lIns="91433" tIns="45700" rIns="91433" bIns="45700" anchor="ctr" anchorCtr="0">
              <a:noAutofit/>
            </a:bodyPr>
            <a:lstStyle/>
            <a:p>
              <a:pPr algn="ctr" defTabSz="1219170">
                <a:buClr>
                  <a:srgbClr val="FFFFFF"/>
                </a:buClr>
                <a:buSzPts val="1400"/>
              </a:pPr>
              <a:endParaRPr sz="1867" kern="0">
                <a:solidFill>
                  <a:srgbClr val="FFFFFF"/>
                </a:solidFill>
                <a:latin typeface="Twentieth Century"/>
                <a:ea typeface="Twentieth Century"/>
                <a:cs typeface="Twentieth Century"/>
                <a:sym typeface="Twentieth Century"/>
              </a:endParaRPr>
            </a:p>
          </p:txBody>
        </p:sp>
      </p:grpSp>
      <p:sp>
        <p:nvSpPr>
          <p:cNvPr id="73" name="Google Shape;389;p58">
            <a:extLst>
              <a:ext uri="{FF2B5EF4-FFF2-40B4-BE49-F238E27FC236}">
                <a16:creationId xmlns:a16="http://schemas.microsoft.com/office/drawing/2014/main" id="{36948F47-E29E-779A-F47E-5DCF0CA9D331}"/>
              </a:ext>
            </a:extLst>
          </p:cNvPr>
          <p:cNvSpPr/>
          <p:nvPr/>
        </p:nvSpPr>
        <p:spPr>
          <a:xfrm>
            <a:off x="1067800" y="1943004"/>
            <a:ext cx="2566000" cy="439600"/>
          </a:xfrm>
          <a:prstGeom prst="rect">
            <a:avLst/>
          </a:prstGeom>
          <a:solidFill>
            <a:srgbClr val="F0EAE4"/>
          </a:solidFill>
          <a:ln>
            <a:noFill/>
          </a:ln>
        </p:spPr>
        <p:txBody>
          <a:bodyPr spcFirstLastPara="1" wrap="square" lIns="91433" tIns="45700" rIns="91433" bIns="45700" anchor="ctr" anchorCtr="0">
            <a:noAutofit/>
          </a:bodyPr>
          <a:lstStyle/>
          <a:p>
            <a:pPr algn="ctr" defTabSz="1219170">
              <a:buClr>
                <a:srgbClr val="FFFFFF"/>
              </a:buClr>
              <a:buSzPts val="1400"/>
            </a:pPr>
            <a:endParaRPr sz="1867" kern="0">
              <a:solidFill>
                <a:srgbClr val="FFFFFF"/>
              </a:solidFill>
              <a:latin typeface="Twentieth Century"/>
              <a:ea typeface="Twentieth Century"/>
              <a:cs typeface="Twentieth Century"/>
              <a:sym typeface="Twentieth Century"/>
            </a:endParaRPr>
          </a:p>
        </p:txBody>
      </p:sp>
      <p:sp>
        <p:nvSpPr>
          <p:cNvPr id="74" name="Google Shape;390;p58">
            <a:extLst>
              <a:ext uri="{FF2B5EF4-FFF2-40B4-BE49-F238E27FC236}">
                <a16:creationId xmlns:a16="http://schemas.microsoft.com/office/drawing/2014/main" id="{A226177B-D027-A0A1-06F2-BAD580D01A0F}"/>
              </a:ext>
            </a:extLst>
          </p:cNvPr>
          <p:cNvSpPr/>
          <p:nvPr/>
        </p:nvSpPr>
        <p:spPr>
          <a:xfrm>
            <a:off x="1991365" y="1190625"/>
            <a:ext cx="349249" cy="395288"/>
          </a:xfrm>
          <a:custGeom>
            <a:avLst/>
            <a:gdLst/>
            <a:ahLst/>
            <a:cxnLst/>
            <a:rect l="l" t="t" r="r" b="b"/>
            <a:pathLst>
              <a:path w="366" h="414" extrusionOk="0">
                <a:moveTo>
                  <a:pt x="366" y="202"/>
                </a:moveTo>
                <a:lnTo>
                  <a:pt x="366" y="202"/>
                </a:lnTo>
                <a:lnTo>
                  <a:pt x="366" y="202"/>
                </a:lnTo>
                <a:lnTo>
                  <a:pt x="337" y="332"/>
                </a:lnTo>
                <a:lnTo>
                  <a:pt x="298" y="383"/>
                </a:lnTo>
                <a:lnTo>
                  <a:pt x="229" y="414"/>
                </a:lnTo>
                <a:lnTo>
                  <a:pt x="142" y="399"/>
                </a:lnTo>
                <a:lnTo>
                  <a:pt x="86" y="374"/>
                </a:lnTo>
                <a:lnTo>
                  <a:pt x="78" y="323"/>
                </a:lnTo>
                <a:lnTo>
                  <a:pt x="0" y="164"/>
                </a:lnTo>
                <a:lnTo>
                  <a:pt x="65" y="93"/>
                </a:lnTo>
                <a:lnTo>
                  <a:pt x="141" y="41"/>
                </a:lnTo>
                <a:lnTo>
                  <a:pt x="162" y="0"/>
                </a:lnTo>
                <a:lnTo>
                  <a:pt x="225" y="39"/>
                </a:lnTo>
                <a:lnTo>
                  <a:pt x="322" y="61"/>
                </a:lnTo>
                <a:lnTo>
                  <a:pt x="366" y="202"/>
                </a:lnTo>
                <a:lnTo>
                  <a:pt x="366" y="202"/>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75" name="Google Shape;391;p58">
            <a:extLst>
              <a:ext uri="{FF2B5EF4-FFF2-40B4-BE49-F238E27FC236}">
                <a16:creationId xmlns:a16="http://schemas.microsoft.com/office/drawing/2014/main" id="{A529F097-13EA-AE8F-F2A0-ED949F11FAC9}"/>
              </a:ext>
            </a:extLst>
          </p:cNvPr>
          <p:cNvSpPr/>
          <p:nvPr/>
        </p:nvSpPr>
        <p:spPr>
          <a:xfrm>
            <a:off x="1705616" y="1304925"/>
            <a:ext cx="349249" cy="395288"/>
          </a:xfrm>
          <a:custGeom>
            <a:avLst/>
            <a:gdLst/>
            <a:ahLst/>
            <a:cxnLst/>
            <a:rect l="l" t="t" r="r" b="b"/>
            <a:pathLst>
              <a:path w="366" h="414" extrusionOk="0">
                <a:moveTo>
                  <a:pt x="366" y="202"/>
                </a:moveTo>
                <a:lnTo>
                  <a:pt x="366" y="202"/>
                </a:lnTo>
                <a:lnTo>
                  <a:pt x="366" y="202"/>
                </a:lnTo>
                <a:lnTo>
                  <a:pt x="337" y="332"/>
                </a:lnTo>
                <a:lnTo>
                  <a:pt x="298" y="383"/>
                </a:lnTo>
                <a:lnTo>
                  <a:pt x="229" y="414"/>
                </a:lnTo>
                <a:lnTo>
                  <a:pt x="142" y="399"/>
                </a:lnTo>
                <a:lnTo>
                  <a:pt x="86" y="374"/>
                </a:lnTo>
                <a:lnTo>
                  <a:pt x="78" y="323"/>
                </a:lnTo>
                <a:lnTo>
                  <a:pt x="0" y="164"/>
                </a:lnTo>
                <a:lnTo>
                  <a:pt x="65" y="93"/>
                </a:lnTo>
                <a:lnTo>
                  <a:pt x="141" y="41"/>
                </a:lnTo>
                <a:lnTo>
                  <a:pt x="162" y="0"/>
                </a:lnTo>
                <a:lnTo>
                  <a:pt x="225" y="39"/>
                </a:lnTo>
                <a:lnTo>
                  <a:pt x="322" y="61"/>
                </a:lnTo>
                <a:lnTo>
                  <a:pt x="366" y="202"/>
                </a:lnTo>
                <a:lnTo>
                  <a:pt x="366" y="202"/>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76" name="Google Shape;392;p58">
            <a:extLst>
              <a:ext uri="{FF2B5EF4-FFF2-40B4-BE49-F238E27FC236}">
                <a16:creationId xmlns:a16="http://schemas.microsoft.com/office/drawing/2014/main" id="{AD0397AD-1B47-F65D-7416-D56534F3B66B}"/>
              </a:ext>
            </a:extLst>
          </p:cNvPr>
          <p:cNvSpPr/>
          <p:nvPr/>
        </p:nvSpPr>
        <p:spPr>
          <a:xfrm>
            <a:off x="1758855" y="1655329"/>
            <a:ext cx="398464" cy="334963"/>
          </a:xfrm>
          <a:custGeom>
            <a:avLst/>
            <a:gdLst/>
            <a:ahLst/>
            <a:cxnLst/>
            <a:rect l="l" t="t" r="r" b="b"/>
            <a:pathLst>
              <a:path w="419" h="350" extrusionOk="0">
                <a:moveTo>
                  <a:pt x="179" y="350"/>
                </a:moveTo>
                <a:lnTo>
                  <a:pt x="179" y="350"/>
                </a:lnTo>
                <a:lnTo>
                  <a:pt x="179" y="350"/>
                </a:lnTo>
                <a:lnTo>
                  <a:pt x="57" y="295"/>
                </a:lnTo>
                <a:lnTo>
                  <a:pt x="15" y="246"/>
                </a:lnTo>
                <a:lnTo>
                  <a:pt x="0" y="172"/>
                </a:lnTo>
                <a:lnTo>
                  <a:pt x="33" y="90"/>
                </a:lnTo>
                <a:lnTo>
                  <a:pt x="69" y="41"/>
                </a:lnTo>
                <a:lnTo>
                  <a:pt x="120" y="43"/>
                </a:lnTo>
                <a:lnTo>
                  <a:pt x="292" y="0"/>
                </a:lnTo>
                <a:lnTo>
                  <a:pt x="348" y="79"/>
                </a:lnTo>
                <a:lnTo>
                  <a:pt x="383" y="164"/>
                </a:lnTo>
                <a:lnTo>
                  <a:pt x="419" y="193"/>
                </a:lnTo>
                <a:lnTo>
                  <a:pt x="367" y="247"/>
                </a:lnTo>
                <a:lnTo>
                  <a:pt x="326" y="337"/>
                </a:lnTo>
                <a:lnTo>
                  <a:pt x="179" y="350"/>
                </a:lnTo>
                <a:lnTo>
                  <a:pt x="179" y="350"/>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77" name="Google Shape;393;p58">
            <a:extLst>
              <a:ext uri="{FF2B5EF4-FFF2-40B4-BE49-F238E27FC236}">
                <a16:creationId xmlns:a16="http://schemas.microsoft.com/office/drawing/2014/main" id="{F3B5D1E8-68F8-3BC9-C7A4-03E816BED2DC}"/>
              </a:ext>
            </a:extLst>
          </p:cNvPr>
          <p:cNvSpPr/>
          <p:nvPr/>
        </p:nvSpPr>
        <p:spPr>
          <a:xfrm>
            <a:off x="2121541" y="1630363"/>
            <a:ext cx="396876" cy="328613"/>
          </a:xfrm>
          <a:custGeom>
            <a:avLst/>
            <a:gdLst/>
            <a:ahLst/>
            <a:cxnLst/>
            <a:rect l="l" t="t" r="r" b="b"/>
            <a:pathLst>
              <a:path w="417" h="344" extrusionOk="0">
                <a:moveTo>
                  <a:pt x="247" y="0"/>
                </a:moveTo>
                <a:lnTo>
                  <a:pt x="247" y="0"/>
                </a:lnTo>
                <a:lnTo>
                  <a:pt x="247" y="0"/>
                </a:lnTo>
                <a:lnTo>
                  <a:pt x="366" y="61"/>
                </a:lnTo>
                <a:lnTo>
                  <a:pt x="406" y="112"/>
                </a:lnTo>
                <a:lnTo>
                  <a:pt x="417" y="187"/>
                </a:lnTo>
                <a:lnTo>
                  <a:pt x="381" y="267"/>
                </a:lnTo>
                <a:lnTo>
                  <a:pt x="342" y="314"/>
                </a:lnTo>
                <a:lnTo>
                  <a:pt x="291" y="310"/>
                </a:lnTo>
                <a:lnTo>
                  <a:pt x="117" y="344"/>
                </a:lnTo>
                <a:lnTo>
                  <a:pt x="65" y="262"/>
                </a:lnTo>
                <a:lnTo>
                  <a:pt x="34" y="176"/>
                </a:lnTo>
                <a:lnTo>
                  <a:pt x="0" y="145"/>
                </a:lnTo>
                <a:lnTo>
                  <a:pt x="54" y="94"/>
                </a:lnTo>
                <a:lnTo>
                  <a:pt x="100" y="6"/>
                </a:lnTo>
                <a:lnTo>
                  <a:pt x="247" y="0"/>
                </a:lnTo>
                <a:lnTo>
                  <a:pt x="247" y="0"/>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78" name="Google Shape;394;p58">
            <a:extLst>
              <a:ext uri="{FF2B5EF4-FFF2-40B4-BE49-F238E27FC236}">
                <a16:creationId xmlns:a16="http://schemas.microsoft.com/office/drawing/2014/main" id="{FF1F6A21-7917-5377-D622-CB1C9E58300E}"/>
              </a:ext>
            </a:extLst>
          </p:cNvPr>
          <p:cNvSpPr/>
          <p:nvPr/>
        </p:nvSpPr>
        <p:spPr>
          <a:xfrm>
            <a:off x="1380968" y="1533526"/>
            <a:ext cx="349249" cy="396876"/>
          </a:xfrm>
          <a:custGeom>
            <a:avLst/>
            <a:gdLst/>
            <a:ahLst/>
            <a:cxnLst/>
            <a:rect l="l" t="t" r="r" b="b"/>
            <a:pathLst>
              <a:path w="366" h="414" extrusionOk="0">
                <a:moveTo>
                  <a:pt x="366" y="202"/>
                </a:moveTo>
                <a:lnTo>
                  <a:pt x="366" y="202"/>
                </a:lnTo>
                <a:lnTo>
                  <a:pt x="366" y="202"/>
                </a:lnTo>
                <a:lnTo>
                  <a:pt x="337" y="332"/>
                </a:lnTo>
                <a:lnTo>
                  <a:pt x="298" y="383"/>
                </a:lnTo>
                <a:lnTo>
                  <a:pt x="229" y="414"/>
                </a:lnTo>
                <a:lnTo>
                  <a:pt x="142" y="399"/>
                </a:lnTo>
                <a:lnTo>
                  <a:pt x="86" y="374"/>
                </a:lnTo>
                <a:lnTo>
                  <a:pt x="78" y="323"/>
                </a:lnTo>
                <a:lnTo>
                  <a:pt x="0" y="164"/>
                </a:lnTo>
                <a:lnTo>
                  <a:pt x="65" y="93"/>
                </a:lnTo>
                <a:lnTo>
                  <a:pt x="141" y="41"/>
                </a:lnTo>
                <a:lnTo>
                  <a:pt x="162" y="0"/>
                </a:lnTo>
                <a:lnTo>
                  <a:pt x="225" y="39"/>
                </a:lnTo>
                <a:lnTo>
                  <a:pt x="322" y="61"/>
                </a:lnTo>
                <a:lnTo>
                  <a:pt x="366" y="202"/>
                </a:lnTo>
                <a:lnTo>
                  <a:pt x="366" y="202"/>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79" name="Google Shape;395;p58">
            <a:extLst>
              <a:ext uri="{FF2B5EF4-FFF2-40B4-BE49-F238E27FC236}">
                <a16:creationId xmlns:a16="http://schemas.microsoft.com/office/drawing/2014/main" id="{3BAFBC8A-1458-8733-AC38-9C5370B32CAF}"/>
              </a:ext>
            </a:extLst>
          </p:cNvPr>
          <p:cNvSpPr/>
          <p:nvPr/>
        </p:nvSpPr>
        <p:spPr>
          <a:xfrm>
            <a:off x="1591316" y="1533526"/>
            <a:ext cx="349249" cy="396876"/>
          </a:xfrm>
          <a:custGeom>
            <a:avLst/>
            <a:gdLst/>
            <a:ahLst/>
            <a:cxnLst/>
            <a:rect l="l" t="t" r="r" b="b"/>
            <a:pathLst>
              <a:path w="366" h="414" extrusionOk="0">
                <a:moveTo>
                  <a:pt x="366" y="202"/>
                </a:moveTo>
                <a:lnTo>
                  <a:pt x="366" y="202"/>
                </a:lnTo>
                <a:lnTo>
                  <a:pt x="366" y="202"/>
                </a:lnTo>
                <a:lnTo>
                  <a:pt x="337" y="332"/>
                </a:lnTo>
                <a:lnTo>
                  <a:pt x="298" y="383"/>
                </a:lnTo>
                <a:lnTo>
                  <a:pt x="229" y="414"/>
                </a:lnTo>
                <a:lnTo>
                  <a:pt x="142" y="399"/>
                </a:lnTo>
                <a:lnTo>
                  <a:pt x="86" y="374"/>
                </a:lnTo>
                <a:lnTo>
                  <a:pt x="78" y="323"/>
                </a:lnTo>
                <a:lnTo>
                  <a:pt x="0" y="164"/>
                </a:lnTo>
                <a:lnTo>
                  <a:pt x="65" y="93"/>
                </a:lnTo>
                <a:lnTo>
                  <a:pt x="141" y="41"/>
                </a:lnTo>
                <a:lnTo>
                  <a:pt x="162" y="0"/>
                </a:lnTo>
                <a:lnTo>
                  <a:pt x="225" y="39"/>
                </a:lnTo>
                <a:lnTo>
                  <a:pt x="322" y="61"/>
                </a:lnTo>
                <a:lnTo>
                  <a:pt x="366" y="202"/>
                </a:lnTo>
                <a:lnTo>
                  <a:pt x="366" y="202"/>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nvGrpSpPr>
          <p:cNvPr id="80" name="Google Shape;396;p58">
            <a:extLst>
              <a:ext uri="{FF2B5EF4-FFF2-40B4-BE49-F238E27FC236}">
                <a16:creationId xmlns:a16="http://schemas.microsoft.com/office/drawing/2014/main" id="{5F0A6D2A-5414-1E63-7097-D2B10A453C21}"/>
              </a:ext>
            </a:extLst>
          </p:cNvPr>
          <p:cNvGrpSpPr/>
          <p:nvPr/>
        </p:nvGrpSpPr>
        <p:grpSpPr>
          <a:xfrm>
            <a:off x="1077501" y="1885951"/>
            <a:ext cx="393700" cy="114300"/>
            <a:chOff x="1612901" y="2090738"/>
            <a:chExt cx="393699" cy="114300"/>
          </a:xfrm>
        </p:grpSpPr>
        <p:sp>
          <p:nvSpPr>
            <p:cNvPr id="81" name="Google Shape;397;p58">
              <a:extLst>
                <a:ext uri="{FF2B5EF4-FFF2-40B4-BE49-F238E27FC236}">
                  <a16:creationId xmlns:a16="http://schemas.microsoft.com/office/drawing/2014/main" id="{57BDE6E4-6E9F-6ACC-95B0-FCAC58F2C494}"/>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82" name="Google Shape;398;p58">
              <a:extLst>
                <a:ext uri="{FF2B5EF4-FFF2-40B4-BE49-F238E27FC236}">
                  <a16:creationId xmlns:a16="http://schemas.microsoft.com/office/drawing/2014/main" id="{566B8EFA-920F-8267-C9AE-41F236E5C7BD}"/>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sp>
        <p:nvSpPr>
          <p:cNvPr id="83" name="Google Shape;399;p58">
            <a:extLst>
              <a:ext uri="{FF2B5EF4-FFF2-40B4-BE49-F238E27FC236}">
                <a16:creationId xmlns:a16="http://schemas.microsoft.com/office/drawing/2014/main" id="{26B62BCD-057B-3976-703C-84ADAD6E8935}"/>
              </a:ext>
            </a:extLst>
          </p:cNvPr>
          <p:cNvSpPr/>
          <p:nvPr/>
        </p:nvSpPr>
        <p:spPr>
          <a:xfrm>
            <a:off x="2115189" y="1490663"/>
            <a:ext cx="355600" cy="331788"/>
          </a:xfrm>
          <a:custGeom>
            <a:avLst/>
            <a:gdLst/>
            <a:ahLst/>
            <a:cxnLst/>
            <a:rect l="l" t="t" r="r" b="b"/>
            <a:pathLst>
              <a:path w="374" h="346" extrusionOk="0">
                <a:moveTo>
                  <a:pt x="149" y="346"/>
                </a:moveTo>
                <a:lnTo>
                  <a:pt x="149" y="346"/>
                </a:lnTo>
                <a:lnTo>
                  <a:pt x="6" y="277"/>
                </a:lnTo>
                <a:lnTo>
                  <a:pt x="0" y="122"/>
                </a:lnTo>
                <a:lnTo>
                  <a:pt x="72" y="0"/>
                </a:lnTo>
                <a:lnTo>
                  <a:pt x="204" y="16"/>
                </a:lnTo>
                <a:lnTo>
                  <a:pt x="324" y="90"/>
                </a:lnTo>
                <a:lnTo>
                  <a:pt x="374" y="224"/>
                </a:lnTo>
                <a:lnTo>
                  <a:pt x="280" y="261"/>
                </a:lnTo>
                <a:lnTo>
                  <a:pt x="275" y="330"/>
                </a:lnTo>
                <a:lnTo>
                  <a:pt x="149" y="346"/>
                </a:lnTo>
                <a:lnTo>
                  <a:pt x="149" y="346"/>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84" name="Google Shape;400;p58">
            <a:extLst>
              <a:ext uri="{FF2B5EF4-FFF2-40B4-BE49-F238E27FC236}">
                <a16:creationId xmlns:a16="http://schemas.microsoft.com/office/drawing/2014/main" id="{D4BACD44-0000-B961-68EA-9FEFD7B289CF}"/>
              </a:ext>
            </a:extLst>
          </p:cNvPr>
          <p:cNvSpPr/>
          <p:nvPr/>
        </p:nvSpPr>
        <p:spPr>
          <a:xfrm>
            <a:off x="1918068" y="1662376"/>
            <a:ext cx="281000" cy="291311"/>
          </a:xfrm>
          <a:custGeom>
            <a:avLst/>
            <a:gdLst/>
            <a:ahLst/>
            <a:cxnLst/>
            <a:rect l="l" t="t" r="r" b="b"/>
            <a:pathLst>
              <a:path w="10000" h="8935" extrusionOk="0">
                <a:moveTo>
                  <a:pt x="6087" y="8935"/>
                </a:moveTo>
                <a:lnTo>
                  <a:pt x="3636" y="8685"/>
                </a:lnTo>
                <a:lnTo>
                  <a:pt x="2789" y="6598"/>
                </a:lnTo>
                <a:lnTo>
                  <a:pt x="0" y="3548"/>
                </a:lnTo>
                <a:lnTo>
                  <a:pt x="1497" y="0"/>
                </a:lnTo>
                <a:lnTo>
                  <a:pt x="8503" y="792"/>
                </a:lnTo>
                <a:lnTo>
                  <a:pt x="10000" y="6774"/>
                </a:lnTo>
                <a:lnTo>
                  <a:pt x="6087" y="8935"/>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85" name="Google Shape;401;p58">
            <a:extLst>
              <a:ext uri="{FF2B5EF4-FFF2-40B4-BE49-F238E27FC236}">
                <a16:creationId xmlns:a16="http://schemas.microsoft.com/office/drawing/2014/main" id="{6AF3A142-CB16-6217-0464-E73DB8CBA455}"/>
              </a:ext>
            </a:extLst>
          </p:cNvPr>
          <p:cNvSpPr/>
          <p:nvPr/>
        </p:nvSpPr>
        <p:spPr>
          <a:xfrm>
            <a:off x="1491301" y="1427163"/>
            <a:ext cx="446088" cy="317500"/>
          </a:xfrm>
          <a:custGeom>
            <a:avLst/>
            <a:gdLst/>
            <a:ahLst/>
            <a:cxnLst/>
            <a:rect l="l" t="t" r="r" b="b"/>
            <a:pathLst>
              <a:path w="467" h="333" extrusionOk="0">
                <a:moveTo>
                  <a:pt x="212" y="333"/>
                </a:moveTo>
                <a:lnTo>
                  <a:pt x="212" y="333"/>
                </a:lnTo>
                <a:lnTo>
                  <a:pt x="37" y="253"/>
                </a:lnTo>
                <a:lnTo>
                  <a:pt x="0" y="107"/>
                </a:lnTo>
                <a:lnTo>
                  <a:pt x="212" y="113"/>
                </a:lnTo>
                <a:lnTo>
                  <a:pt x="281" y="0"/>
                </a:lnTo>
                <a:lnTo>
                  <a:pt x="467" y="258"/>
                </a:lnTo>
                <a:lnTo>
                  <a:pt x="212" y="333"/>
                </a:lnTo>
                <a:lnTo>
                  <a:pt x="212" y="333"/>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86" name="Google Shape;402;p58">
            <a:extLst>
              <a:ext uri="{FF2B5EF4-FFF2-40B4-BE49-F238E27FC236}">
                <a16:creationId xmlns:a16="http://schemas.microsoft.com/office/drawing/2014/main" id="{9A0B09CB-0775-2FDF-66D2-2A625F9B4852}"/>
              </a:ext>
            </a:extLst>
          </p:cNvPr>
          <p:cNvSpPr/>
          <p:nvPr/>
        </p:nvSpPr>
        <p:spPr>
          <a:xfrm>
            <a:off x="1835789" y="1376362"/>
            <a:ext cx="381000" cy="344488"/>
          </a:xfrm>
          <a:custGeom>
            <a:avLst/>
            <a:gdLst/>
            <a:ahLst/>
            <a:cxnLst/>
            <a:rect l="l" t="t" r="r" b="b"/>
            <a:pathLst>
              <a:path w="400" h="360" extrusionOk="0">
                <a:moveTo>
                  <a:pt x="128" y="332"/>
                </a:moveTo>
                <a:lnTo>
                  <a:pt x="128" y="332"/>
                </a:lnTo>
                <a:lnTo>
                  <a:pt x="128" y="332"/>
                </a:lnTo>
                <a:lnTo>
                  <a:pt x="27" y="245"/>
                </a:lnTo>
                <a:lnTo>
                  <a:pt x="0" y="185"/>
                </a:lnTo>
                <a:lnTo>
                  <a:pt x="5" y="109"/>
                </a:lnTo>
                <a:lnTo>
                  <a:pt x="59" y="38"/>
                </a:lnTo>
                <a:lnTo>
                  <a:pt x="107" y="0"/>
                </a:lnTo>
                <a:lnTo>
                  <a:pt x="155" y="16"/>
                </a:lnTo>
                <a:lnTo>
                  <a:pt x="331" y="21"/>
                </a:lnTo>
                <a:lnTo>
                  <a:pt x="363" y="114"/>
                </a:lnTo>
                <a:lnTo>
                  <a:pt x="373" y="207"/>
                </a:lnTo>
                <a:lnTo>
                  <a:pt x="400" y="245"/>
                </a:lnTo>
                <a:lnTo>
                  <a:pt x="336" y="283"/>
                </a:lnTo>
                <a:lnTo>
                  <a:pt x="272" y="360"/>
                </a:lnTo>
                <a:lnTo>
                  <a:pt x="128" y="332"/>
                </a:lnTo>
                <a:lnTo>
                  <a:pt x="128" y="332"/>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87" name="Google Shape;403;p58">
            <a:extLst>
              <a:ext uri="{FF2B5EF4-FFF2-40B4-BE49-F238E27FC236}">
                <a16:creationId xmlns:a16="http://schemas.microsoft.com/office/drawing/2014/main" id="{94522CD0-F012-4EFF-0CC6-584177E43BC7}"/>
              </a:ext>
            </a:extLst>
          </p:cNvPr>
          <p:cNvSpPr/>
          <p:nvPr/>
        </p:nvSpPr>
        <p:spPr>
          <a:xfrm>
            <a:off x="1542102" y="1262062"/>
            <a:ext cx="357188" cy="330200"/>
          </a:xfrm>
          <a:custGeom>
            <a:avLst/>
            <a:gdLst/>
            <a:ahLst/>
            <a:cxnLst/>
            <a:rect l="l" t="t" r="r" b="b"/>
            <a:pathLst>
              <a:path w="374" h="346" extrusionOk="0">
                <a:moveTo>
                  <a:pt x="149" y="346"/>
                </a:moveTo>
                <a:lnTo>
                  <a:pt x="149" y="346"/>
                </a:lnTo>
                <a:lnTo>
                  <a:pt x="6" y="277"/>
                </a:lnTo>
                <a:lnTo>
                  <a:pt x="0" y="122"/>
                </a:lnTo>
                <a:lnTo>
                  <a:pt x="72" y="0"/>
                </a:lnTo>
                <a:lnTo>
                  <a:pt x="204" y="16"/>
                </a:lnTo>
                <a:lnTo>
                  <a:pt x="324" y="90"/>
                </a:lnTo>
                <a:lnTo>
                  <a:pt x="374" y="224"/>
                </a:lnTo>
                <a:lnTo>
                  <a:pt x="280" y="261"/>
                </a:lnTo>
                <a:lnTo>
                  <a:pt x="275" y="330"/>
                </a:lnTo>
                <a:lnTo>
                  <a:pt x="149" y="346"/>
                </a:lnTo>
                <a:lnTo>
                  <a:pt x="149" y="346"/>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88" name="Google Shape;404;p58">
            <a:extLst>
              <a:ext uri="{FF2B5EF4-FFF2-40B4-BE49-F238E27FC236}">
                <a16:creationId xmlns:a16="http://schemas.microsoft.com/office/drawing/2014/main" id="{64282B0F-C175-A318-A077-4A6FCF568AEA}"/>
              </a:ext>
            </a:extLst>
          </p:cNvPr>
          <p:cNvSpPr/>
          <p:nvPr/>
        </p:nvSpPr>
        <p:spPr>
          <a:xfrm>
            <a:off x="2005653" y="1066800"/>
            <a:ext cx="342900" cy="360363"/>
          </a:xfrm>
          <a:custGeom>
            <a:avLst/>
            <a:gdLst/>
            <a:ahLst/>
            <a:cxnLst/>
            <a:rect l="l" t="t" r="r" b="b"/>
            <a:pathLst>
              <a:path w="360" h="377" extrusionOk="0">
                <a:moveTo>
                  <a:pt x="247" y="21"/>
                </a:moveTo>
                <a:lnTo>
                  <a:pt x="247" y="21"/>
                </a:lnTo>
                <a:lnTo>
                  <a:pt x="360" y="128"/>
                </a:lnTo>
                <a:lnTo>
                  <a:pt x="320" y="279"/>
                </a:lnTo>
                <a:lnTo>
                  <a:pt x="216" y="377"/>
                </a:lnTo>
                <a:lnTo>
                  <a:pt x="98" y="323"/>
                </a:lnTo>
                <a:lnTo>
                  <a:pt x="7" y="217"/>
                </a:lnTo>
                <a:lnTo>
                  <a:pt x="0" y="74"/>
                </a:lnTo>
                <a:lnTo>
                  <a:pt x="99" y="65"/>
                </a:lnTo>
                <a:lnTo>
                  <a:pt x="124" y="0"/>
                </a:lnTo>
                <a:lnTo>
                  <a:pt x="247" y="21"/>
                </a:lnTo>
                <a:lnTo>
                  <a:pt x="247" y="21"/>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89" name="Google Shape;405;p58">
            <a:extLst>
              <a:ext uri="{FF2B5EF4-FFF2-40B4-BE49-F238E27FC236}">
                <a16:creationId xmlns:a16="http://schemas.microsoft.com/office/drawing/2014/main" id="{BD820616-239B-C6B0-771F-0105A58D570A}"/>
              </a:ext>
            </a:extLst>
          </p:cNvPr>
          <p:cNvSpPr/>
          <p:nvPr/>
        </p:nvSpPr>
        <p:spPr>
          <a:xfrm>
            <a:off x="1765941" y="1119188"/>
            <a:ext cx="349249" cy="395288"/>
          </a:xfrm>
          <a:custGeom>
            <a:avLst/>
            <a:gdLst/>
            <a:ahLst/>
            <a:cxnLst/>
            <a:rect l="l" t="t" r="r" b="b"/>
            <a:pathLst>
              <a:path w="366" h="414" extrusionOk="0">
                <a:moveTo>
                  <a:pt x="366" y="202"/>
                </a:moveTo>
                <a:lnTo>
                  <a:pt x="366" y="202"/>
                </a:lnTo>
                <a:lnTo>
                  <a:pt x="366" y="202"/>
                </a:lnTo>
                <a:lnTo>
                  <a:pt x="337" y="332"/>
                </a:lnTo>
                <a:lnTo>
                  <a:pt x="298" y="383"/>
                </a:lnTo>
                <a:lnTo>
                  <a:pt x="229" y="414"/>
                </a:lnTo>
                <a:lnTo>
                  <a:pt x="142" y="399"/>
                </a:lnTo>
                <a:lnTo>
                  <a:pt x="86" y="374"/>
                </a:lnTo>
                <a:lnTo>
                  <a:pt x="78" y="323"/>
                </a:lnTo>
                <a:lnTo>
                  <a:pt x="0" y="164"/>
                </a:lnTo>
                <a:lnTo>
                  <a:pt x="65" y="93"/>
                </a:lnTo>
                <a:lnTo>
                  <a:pt x="141" y="41"/>
                </a:lnTo>
                <a:lnTo>
                  <a:pt x="162" y="0"/>
                </a:lnTo>
                <a:lnTo>
                  <a:pt x="225" y="39"/>
                </a:lnTo>
                <a:lnTo>
                  <a:pt x="322" y="61"/>
                </a:lnTo>
                <a:lnTo>
                  <a:pt x="366" y="202"/>
                </a:lnTo>
                <a:lnTo>
                  <a:pt x="366" y="202"/>
                </a:lnTo>
                <a:close/>
              </a:path>
            </a:pathLst>
          </a:custGeom>
          <a:solidFill>
            <a:srgbClr val="EF9D78"/>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nvGrpSpPr>
          <p:cNvPr id="90" name="Google Shape;406;p58">
            <a:extLst>
              <a:ext uri="{FF2B5EF4-FFF2-40B4-BE49-F238E27FC236}">
                <a16:creationId xmlns:a16="http://schemas.microsoft.com/office/drawing/2014/main" id="{7A101CED-CFA0-49FE-02E2-F6554F625011}"/>
              </a:ext>
            </a:extLst>
          </p:cNvPr>
          <p:cNvGrpSpPr/>
          <p:nvPr/>
        </p:nvGrpSpPr>
        <p:grpSpPr>
          <a:xfrm>
            <a:off x="1491302" y="1218403"/>
            <a:ext cx="966788" cy="654847"/>
            <a:chOff x="1930401" y="1423191"/>
            <a:chExt cx="966788" cy="654847"/>
          </a:xfrm>
        </p:grpSpPr>
        <p:sp>
          <p:nvSpPr>
            <p:cNvPr id="91" name="Google Shape;407;p58">
              <a:extLst>
                <a:ext uri="{FF2B5EF4-FFF2-40B4-BE49-F238E27FC236}">
                  <a16:creationId xmlns:a16="http://schemas.microsoft.com/office/drawing/2014/main" id="{ECAA66C2-1E04-3E68-9ABB-B5AFA0E6A54F}"/>
                </a:ext>
              </a:extLst>
            </p:cNvPr>
            <p:cNvSpPr/>
            <p:nvPr/>
          </p:nvSpPr>
          <p:spPr>
            <a:xfrm>
              <a:off x="2082801" y="1581151"/>
              <a:ext cx="50800" cy="88900"/>
            </a:xfrm>
            <a:custGeom>
              <a:avLst/>
              <a:gdLst/>
              <a:ahLst/>
              <a:cxnLst/>
              <a:rect l="l" t="t" r="r" b="b"/>
              <a:pathLst>
                <a:path w="53" h="93" extrusionOk="0">
                  <a:moveTo>
                    <a:pt x="0" y="46"/>
                  </a:moveTo>
                  <a:lnTo>
                    <a:pt x="0" y="46"/>
                  </a:lnTo>
                  <a:cubicBezTo>
                    <a:pt x="0" y="20"/>
                    <a:pt x="12" y="0"/>
                    <a:pt x="27" y="0"/>
                  </a:cubicBezTo>
                  <a:cubicBezTo>
                    <a:pt x="42" y="0"/>
                    <a:pt x="53" y="20"/>
                    <a:pt x="53" y="46"/>
                  </a:cubicBezTo>
                  <a:cubicBezTo>
                    <a:pt x="53" y="72"/>
                    <a:pt x="42" y="93"/>
                    <a:pt x="27" y="93"/>
                  </a:cubicBezTo>
                  <a:cubicBezTo>
                    <a:pt x="12" y="93"/>
                    <a:pt x="0" y="72"/>
                    <a:pt x="0" y="46"/>
                  </a:cubicBezTo>
                  <a:lnTo>
                    <a:pt x="0" y="46"/>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92" name="Google Shape;408;p58">
              <a:extLst>
                <a:ext uri="{FF2B5EF4-FFF2-40B4-BE49-F238E27FC236}">
                  <a16:creationId xmlns:a16="http://schemas.microsoft.com/office/drawing/2014/main" id="{BF6DCD62-BF97-7FF6-9B4B-E6A9D4A26972}"/>
                </a:ext>
              </a:extLst>
            </p:cNvPr>
            <p:cNvSpPr/>
            <p:nvPr/>
          </p:nvSpPr>
          <p:spPr>
            <a:xfrm>
              <a:off x="2312989" y="1452563"/>
              <a:ext cx="49213" cy="90488"/>
            </a:xfrm>
            <a:custGeom>
              <a:avLst/>
              <a:gdLst/>
              <a:ahLst/>
              <a:cxnLst/>
              <a:rect l="l" t="t" r="r" b="b"/>
              <a:pathLst>
                <a:path w="53" h="94" extrusionOk="0">
                  <a:moveTo>
                    <a:pt x="0" y="47"/>
                  </a:moveTo>
                  <a:lnTo>
                    <a:pt x="0" y="47"/>
                  </a:lnTo>
                  <a:cubicBezTo>
                    <a:pt x="0" y="21"/>
                    <a:pt x="12" y="0"/>
                    <a:pt x="27" y="0"/>
                  </a:cubicBezTo>
                  <a:cubicBezTo>
                    <a:pt x="42" y="0"/>
                    <a:pt x="53" y="21"/>
                    <a:pt x="53" y="47"/>
                  </a:cubicBezTo>
                  <a:cubicBezTo>
                    <a:pt x="53" y="73"/>
                    <a:pt x="42" y="94"/>
                    <a:pt x="27" y="94"/>
                  </a:cubicBezTo>
                  <a:cubicBezTo>
                    <a:pt x="12" y="94"/>
                    <a:pt x="0" y="73"/>
                    <a:pt x="0" y="47"/>
                  </a:cubicBezTo>
                  <a:lnTo>
                    <a:pt x="0" y="47"/>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93" name="Google Shape;409;p58">
              <a:extLst>
                <a:ext uri="{FF2B5EF4-FFF2-40B4-BE49-F238E27FC236}">
                  <a16:creationId xmlns:a16="http://schemas.microsoft.com/office/drawing/2014/main" id="{6C949BAD-79EE-937B-990D-3A32B09789BC}"/>
                </a:ext>
              </a:extLst>
            </p:cNvPr>
            <p:cNvSpPr/>
            <p:nvPr/>
          </p:nvSpPr>
          <p:spPr>
            <a:xfrm>
              <a:off x="2573602" y="1423191"/>
              <a:ext cx="63500" cy="101600"/>
            </a:xfrm>
            <a:custGeom>
              <a:avLst/>
              <a:gdLst/>
              <a:ahLst/>
              <a:cxnLst/>
              <a:rect l="l" t="t" r="r" b="b"/>
              <a:pathLst>
                <a:path w="67" h="107" extrusionOk="0">
                  <a:moveTo>
                    <a:pt x="0" y="53"/>
                  </a:moveTo>
                  <a:lnTo>
                    <a:pt x="0" y="53"/>
                  </a:lnTo>
                  <a:cubicBezTo>
                    <a:pt x="0" y="24"/>
                    <a:pt x="15" y="0"/>
                    <a:pt x="34" y="0"/>
                  </a:cubicBezTo>
                  <a:cubicBezTo>
                    <a:pt x="52" y="0"/>
                    <a:pt x="67" y="24"/>
                    <a:pt x="67" y="53"/>
                  </a:cubicBezTo>
                  <a:cubicBezTo>
                    <a:pt x="67" y="83"/>
                    <a:pt x="52" y="107"/>
                    <a:pt x="34" y="107"/>
                  </a:cubicBezTo>
                  <a:cubicBezTo>
                    <a:pt x="15" y="107"/>
                    <a:pt x="0" y="83"/>
                    <a:pt x="0" y="53"/>
                  </a:cubicBezTo>
                  <a:lnTo>
                    <a:pt x="0" y="53"/>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94" name="Google Shape;410;p58">
              <a:extLst>
                <a:ext uri="{FF2B5EF4-FFF2-40B4-BE49-F238E27FC236}">
                  <a16:creationId xmlns:a16="http://schemas.microsoft.com/office/drawing/2014/main" id="{F3672C43-A15E-0807-D8F6-C4B2F6C563C2}"/>
                </a:ext>
              </a:extLst>
            </p:cNvPr>
            <p:cNvSpPr/>
            <p:nvPr/>
          </p:nvSpPr>
          <p:spPr>
            <a:xfrm>
              <a:off x="2706689" y="1593851"/>
              <a:ext cx="50800" cy="88900"/>
            </a:xfrm>
            <a:custGeom>
              <a:avLst/>
              <a:gdLst/>
              <a:ahLst/>
              <a:cxnLst/>
              <a:rect l="l" t="t" r="r" b="b"/>
              <a:pathLst>
                <a:path w="54" h="93" extrusionOk="0">
                  <a:moveTo>
                    <a:pt x="0" y="47"/>
                  </a:moveTo>
                  <a:lnTo>
                    <a:pt x="0" y="47"/>
                  </a:lnTo>
                  <a:cubicBezTo>
                    <a:pt x="0" y="21"/>
                    <a:pt x="12" y="0"/>
                    <a:pt x="27" y="0"/>
                  </a:cubicBezTo>
                  <a:cubicBezTo>
                    <a:pt x="42" y="0"/>
                    <a:pt x="54" y="21"/>
                    <a:pt x="54" y="47"/>
                  </a:cubicBezTo>
                  <a:cubicBezTo>
                    <a:pt x="54" y="72"/>
                    <a:pt x="42" y="93"/>
                    <a:pt x="27" y="93"/>
                  </a:cubicBezTo>
                  <a:cubicBezTo>
                    <a:pt x="12" y="93"/>
                    <a:pt x="0" y="72"/>
                    <a:pt x="0" y="47"/>
                  </a:cubicBezTo>
                  <a:lnTo>
                    <a:pt x="0" y="47"/>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95" name="Google Shape;411;p58">
              <a:extLst>
                <a:ext uri="{FF2B5EF4-FFF2-40B4-BE49-F238E27FC236}">
                  <a16:creationId xmlns:a16="http://schemas.microsoft.com/office/drawing/2014/main" id="{1D47BB0E-DFF5-EC0C-5D74-53DB01474817}"/>
                </a:ext>
              </a:extLst>
            </p:cNvPr>
            <p:cNvSpPr/>
            <p:nvPr/>
          </p:nvSpPr>
          <p:spPr>
            <a:xfrm>
              <a:off x="2732089" y="1811338"/>
              <a:ext cx="50800" cy="88900"/>
            </a:xfrm>
            <a:custGeom>
              <a:avLst/>
              <a:gdLst/>
              <a:ahLst/>
              <a:cxnLst/>
              <a:rect l="l" t="t" r="r" b="b"/>
              <a:pathLst>
                <a:path w="53" h="93" extrusionOk="0">
                  <a:moveTo>
                    <a:pt x="0" y="46"/>
                  </a:moveTo>
                  <a:lnTo>
                    <a:pt x="0" y="46"/>
                  </a:lnTo>
                  <a:cubicBezTo>
                    <a:pt x="0" y="20"/>
                    <a:pt x="12" y="0"/>
                    <a:pt x="27" y="0"/>
                  </a:cubicBezTo>
                  <a:cubicBezTo>
                    <a:pt x="42" y="0"/>
                    <a:pt x="53" y="20"/>
                    <a:pt x="53" y="46"/>
                  </a:cubicBezTo>
                  <a:cubicBezTo>
                    <a:pt x="53" y="72"/>
                    <a:pt x="42" y="93"/>
                    <a:pt x="27" y="93"/>
                  </a:cubicBezTo>
                  <a:cubicBezTo>
                    <a:pt x="12" y="93"/>
                    <a:pt x="0" y="72"/>
                    <a:pt x="0" y="46"/>
                  </a:cubicBezTo>
                  <a:lnTo>
                    <a:pt x="0" y="46"/>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96" name="Google Shape;412;p58">
              <a:extLst>
                <a:ext uri="{FF2B5EF4-FFF2-40B4-BE49-F238E27FC236}">
                  <a16:creationId xmlns:a16="http://schemas.microsoft.com/office/drawing/2014/main" id="{F3E961E9-F5FE-B8D3-9317-530875DC7C2F}"/>
                </a:ext>
              </a:extLst>
            </p:cNvPr>
            <p:cNvSpPr/>
            <p:nvPr/>
          </p:nvSpPr>
          <p:spPr>
            <a:xfrm>
              <a:off x="2437883" y="1726411"/>
              <a:ext cx="49213" cy="103188"/>
            </a:xfrm>
            <a:custGeom>
              <a:avLst/>
              <a:gdLst/>
              <a:ahLst/>
              <a:cxnLst/>
              <a:rect l="l" t="t" r="r" b="b"/>
              <a:pathLst>
                <a:path w="53" h="107" extrusionOk="0">
                  <a:moveTo>
                    <a:pt x="0" y="53"/>
                  </a:moveTo>
                  <a:lnTo>
                    <a:pt x="0" y="53"/>
                  </a:lnTo>
                  <a:cubicBezTo>
                    <a:pt x="0" y="24"/>
                    <a:pt x="12" y="0"/>
                    <a:pt x="27" y="0"/>
                  </a:cubicBezTo>
                  <a:cubicBezTo>
                    <a:pt x="42" y="0"/>
                    <a:pt x="53" y="24"/>
                    <a:pt x="53" y="53"/>
                  </a:cubicBezTo>
                  <a:cubicBezTo>
                    <a:pt x="53" y="83"/>
                    <a:pt x="42" y="107"/>
                    <a:pt x="27" y="107"/>
                  </a:cubicBezTo>
                  <a:cubicBezTo>
                    <a:pt x="12" y="107"/>
                    <a:pt x="0" y="83"/>
                    <a:pt x="0" y="53"/>
                  </a:cubicBezTo>
                  <a:lnTo>
                    <a:pt x="0" y="53"/>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97" name="Google Shape;413;p58">
              <a:extLst>
                <a:ext uri="{FF2B5EF4-FFF2-40B4-BE49-F238E27FC236}">
                  <a16:creationId xmlns:a16="http://schemas.microsoft.com/office/drawing/2014/main" id="{F1E41073-8BAD-6FD3-D361-94C2909E09D9}"/>
                </a:ext>
              </a:extLst>
            </p:cNvPr>
            <p:cNvSpPr/>
            <p:nvPr/>
          </p:nvSpPr>
          <p:spPr>
            <a:xfrm>
              <a:off x="2511147" y="1897078"/>
              <a:ext cx="65088" cy="101600"/>
            </a:xfrm>
            <a:custGeom>
              <a:avLst/>
              <a:gdLst/>
              <a:ahLst/>
              <a:cxnLst/>
              <a:rect l="l" t="t" r="r" b="b"/>
              <a:pathLst>
                <a:path w="67" h="107" extrusionOk="0">
                  <a:moveTo>
                    <a:pt x="0" y="53"/>
                  </a:moveTo>
                  <a:lnTo>
                    <a:pt x="0" y="53"/>
                  </a:lnTo>
                  <a:cubicBezTo>
                    <a:pt x="0" y="24"/>
                    <a:pt x="15" y="0"/>
                    <a:pt x="34" y="0"/>
                  </a:cubicBezTo>
                  <a:cubicBezTo>
                    <a:pt x="52" y="0"/>
                    <a:pt x="67" y="24"/>
                    <a:pt x="67" y="53"/>
                  </a:cubicBezTo>
                  <a:cubicBezTo>
                    <a:pt x="67" y="83"/>
                    <a:pt x="52" y="107"/>
                    <a:pt x="34" y="107"/>
                  </a:cubicBezTo>
                  <a:cubicBezTo>
                    <a:pt x="15" y="107"/>
                    <a:pt x="0" y="83"/>
                    <a:pt x="0" y="53"/>
                  </a:cubicBezTo>
                  <a:lnTo>
                    <a:pt x="0" y="53"/>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98" name="Google Shape;414;p58">
              <a:extLst>
                <a:ext uri="{FF2B5EF4-FFF2-40B4-BE49-F238E27FC236}">
                  <a16:creationId xmlns:a16="http://schemas.microsoft.com/office/drawing/2014/main" id="{0DD890F2-0CED-A777-76B0-CAADC653D848}"/>
                </a:ext>
              </a:extLst>
            </p:cNvPr>
            <p:cNvSpPr/>
            <p:nvPr/>
          </p:nvSpPr>
          <p:spPr>
            <a:xfrm>
              <a:off x="2274889" y="1976438"/>
              <a:ext cx="49213" cy="101600"/>
            </a:xfrm>
            <a:custGeom>
              <a:avLst/>
              <a:gdLst/>
              <a:ahLst/>
              <a:cxnLst/>
              <a:rect l="l" t="t" r="r" b="b"/>
              <a:pathLst>
                <a:path w="53" h="107" extrusionOk="0">
                  <a:moveTo>
                    <a:pt x="0" y="53"/>
                  </a:moveTo>
                  <a:lnTo>
                    <a:pt x="0" y="53"/>
                  </a:lnTo>
                  <a:cubicBezTo>
                    <a:pt x="0" y="24"/>
                    <a:pt x="12" y="0"/>
                    <a:pt x="27" y="0"/>
                  </a:cubicBezTo>
                  <a:cubicBezTo>
                    <a:pt x="42" y="0"/>
                    <a:pt x="53" y="24"/>
                    <a:pt x="53" y="53"/>
                  </a:cubicBezTo>
                  <a:cubicBezTo>
                    <a:pt x="53" y="83"/>
                    <a:pt x="42" y="107"/>
                    <a:pt x="27" y="107"/>
                  </a:cubicBezTo>
                  <a:cubicBezTo>
                    <a:pt x="12" y="107"/>
                    <a:pt x="0" y="83"/>
                    <a:pt x="0" y="53"/>
                  </a:cubicBezTo>
                  <a:lnTo>
                    <a:pt x="0" y="53"/>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99" name="Google Shape;415;p58">
              <a:extLst>
                <a:ext uri="{FF2B5EF4-FFF2-40B4-BE49-F238E27FC236}">
                  <a16:creationId xmlns:a16="http://schemas.microsoft.com/office/drawing/2014/main" id="{5868533A-4384-3998-99F5-939B86FCF6F5}"/>
                </a:ext>
              </a:extLst>
            </p:cNvPr>
            <p:cNvSpPr/>
            <p:nvPr/>
          </p:nvSpPr>
          <p:spPr>
            <a:xfrm>
              <a:off x="2159001" y="1811338"/>
              <a:ext cx="50800" cy="88900"/>
            </a:xfrm>
            <a:custGeom>
              <a:avLst/>
              <a:gdLst/>
              <a:ahLst/>
              <a:cxnLst/>
              <a:rect l="l" t="t" r="r" b="b"/>
              <a:pathLst>
                <a:path w="53" h="93" extrusionOk="0">
                  <a:moveTo>
                    <a:pt x="0" y="46"/>
                  </a:moveTo>
                  <a:lnTo>
                    <a:pt x="0" y="46"/>
                  </a:lnTo>
                  <a:cubicBezTo>
                    <a:pt x="0" y="20"/>
                    <a:pt x="12" y="0"/>
                    <a:pt x="27" y="0"/>
                  </a:cubicBezTo>
                  <a:cubicBezTo>
                    <a:pt x="42" y="0"/>
                    <a:pt x="53" y="20"/>
                    <a:pt x="53" y="46"/>
                  </a:cubicBezTo>
                  <a:cubicBezTo>
                    <a:pt x="53" y="72"/>
                    <a:pt x="42" y="93"/>
                    <a:pt x="27" y="93"/>
                  </a:cubicBezTo>
                  <a:cubicBezTo>
                    <a:pt x="12" y="93"/>
                    <a:pt x="0" y="72"/>
                    <a:pt x="0" y="46"/>
                  </a:cubicBezTo>
                  <a:lnTo>
                    <a:pt x="0" y="46"/>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00" name="Google Shape;416;p58">
              <a:extLst>
                <a:ext uri="{FF2B5EF4-FFF2-40B4-BE49-F238E27FC236}">
                  <a16:creationId xmlns:a16="http://schemas.microsoft.com/office/drawing/2014/main" id="{CDAE3E33-6D61-AF00-5AE4-446A37BD6009}"/>
                </a:ext>
              </a:extLst>
            </p:cNvPr>
            <p:cNvSpPr/>
            <p:nvPr/>
          </p:nvSpPr>
          <p:spPr>
            <a:xfrm>
              <a:off x="1930401" y="1925638"/>
              <a:ext cx="50800" cy="88900"/>
            </a:xfrm>
            <a:custGeom>
              <a:avLst/>
              <a:gdLst/>
              <a:ahLst/>
              <a:cxnLst/>
              <a:rect l="l" t="t" r="r" b="b"/>
              <a:pathLst>
                <a:path w="53" h="93" extrusionOk="0">
                  <a:moveTo>
                    <a:pt x="0" y="46"/>
                  </a:moveTo>
                  <a:lnTo>
                    <a:pt x="0" y="46"/>
                  </a:lnTo>
                  <a:cubicBezTo>
                    <a:pt x="0" y="20"/>
                    <a:pt x="12" y="0"/>
                    <a:pt x="27" y="0"/>
                  </a:cubicBezTo>
                  <a:cubicBezTo>
                    <a:pt x="42" y="0"/>
                    <a:pt x="53" y="20"/>
                    <a:pt x="53" y="46"/>
                  </a:cubicBezTo>
                  <a:cubicBezTo>
                    <a:pt x="53" y="72"/>
                    <a:pt x="42" y="93"/>
                    <a:pt x="27" y="93"/>
                  </a:cubicBezTo>
                  <a:cubicBezTo>
                    <a:pt x="12" y="93"/>
                    <a:pt x="0" y="72"/>
                    <a:pt x="0" y="46"/>
                  </a:cubicBezTo>
                  <a:lnTo>
                    <a:pt x="0" y="46"/>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01" name="Google Shape;417;p58">
              <a:extLst>
                <a:ext uri="{FF2B5EF4-FFF2-40B4-BE49-F238E27FC236}">
                  <a16:creationId xmlns:a16="http://schemas.microsoft.com/office/drawing/2014/main" id="{9890D531-5BF6-F869-5682-D21F36D72C26}"/>
                </a:ext>
              </a:extLst>
            </p:cNvPr>
            <p:cNvSpPr/>
            <p:nvPr/>
          </p:nvSpPr>
          <p:spPr>
            <a:xfrm>
              <a:off x="2846389" y="1976438"/>
              <a:ext cx="50800" cy="101600"/>
            </a:xfrm>
            <a:custGeom>
              <a:avLst/>
              <a:gdLst/>
              <a:ahLst/>
              <a:cxnLst/>
              <a:rect l="l" t="t" r="r" b="b"/>
              <a:pathLst>
                <a:path w="53" h="107" extrusionOk="0">
                  <a:moveTo>
                    <a:pt x="0" y="53"/>
                  </a:moveTo>
                  <a:lnTo>
                    <a:pt x="0" y="53"/>
                  </a:lnTo>
                  <a:cubicBezTo>
                    <a:pt x="0" y="24"/>
                    <a:pt x="12" y="0"/>
                    <a:pt x="27" y="0"/>
                  </a:cubicBezTo>
                  <a:cubicBezTo>
                    <a:pt x="42" y="0"/>
                    <a:pt x="53" y="24"/>
                    <a:pt x="53" y="53"/>
                  </a:cubicBezTo>
                  <a:cubicBezTo>
                    <a:pt x="53" y="83"/>
                    <a:pt x="42" y="107"/>
                    <a:pt x="27" y="107"/>
                  </a:cubicBezTo>
                  <a:cubicBezTo>
                    <a:pt x="12" y="107"/>
                    <a:pt x="0" y="83"/>
                    <a:pt x="0" y="53"/>
                  </a:cubicBezTo>
                  <a:lnTo>
                    <a:pt x="0" y="53"/>
                  </a:lnTo>
                  <a:close/>
                </a:path>
              </a:pathLst>
            </a:custGeom>
            <a:solidFill>
              <a:srgbClr val="E55E21"/>
            </a:solidFill>
            <a:ln w="9525" cap="flat" cmpd="sng">
              <a:solidFill>
                <a:schemeClr val="accent3"/>
              </a:solidFill>
              <a:prstDash val="solid"/>
              <a:round/>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sp>
        <p:nvSpPr>
          <p:cNvPr id="102" name="Google Shape;418;p58">
            <a:extLst>
              <a:ext uri="{FF2B5EF4-FFF2-40B4-BE49-F238E27FC236}">
                <a16:creationId xmlns:a16="http://schemas.microsoft.com/office/drawing/2014/main" id="{4DD23606-942E-91E6-29D8-07C5C4AEDD20}"/>
              </a:ext>
            </a:extLst>
          </p:cNvPr>
          <p:cNvSpPr txBox="1"/>
          <p:nvPr/>
        </p:nvSpPr>
        <p:spPr>
          <a:xfrm>
            <a:off x="2617896" y="1186129"/>
            <a:ext cx="1529600" cy="387886"/>
          </a:xfrm>
          <a:prstGeom prst="rect">
            <a:avLst/>
          </a:prstGeom>
          <a:noFill/>
          <a:ln>
            <a:noFill/>
          </a:ln>
        </p:spPr>
        <p:txBody>
          <a:bodyPr spcFirstLastPara="1" wrap="square" lIns="91433" tIns="45700" rIns="91433" bIns="45700" anchor="t" anchorCtr="0">
            <a:spAutoFit/>
          </a:bodyPr>
          <a:lstStyle/>
          <a:p>
            <a:pPr defTabSz="1219170">
              <a:lnSpc>
                <a:spcPct val="90000"/>
              </a:lnSpc>
              <a:buClr>
                <a:srgbClr val="000000"/>
              </a:buClr>
              <a:buSzPts val="1100"/>
            </a:pPr>
            <a:r>
              <a:rPr lang="en" sz="1067" kern="0" dirty="0">
                <a:solidFill>
                  <a:srgbClr val="000000"/>
                </a:solidFill>
                <a:latin typeface="Montserrat"/>
                <a:ea typeface="Montserrat"/>
                <a:cs typeface="Montserrat"/>
                <a:sym typeface="Montserrat"/>
              </a:rPr>
              <a:t>Tumor DNA</a:t>
            </a:r>
            <a:br>
              <a:rPr lang="en" sz="1067" kern="0" dirty="0">
                <a:solidFill>
                  <a:srgbClr val="000000"/>
                </a:solidFill>
                <a:latin typeface="Montserrat"/>
                <a:ea typeface="Montserrat"/>
                <a:cs typeface="Montserrat"/>
                <a:sym typeface="Montserrat"/>
              </a:rPr>
            </a:br>
            <a:r>
              <a:rPr lang="en" sz="1067" kern="0" dirty="0">
                <a:solidFill>
                  <a:srgbClr val="000000"/>
                </a:solidFill>
                <a:latin typeface="Montserrat"/>
                <a:ea typeface="Montserrat"/>
                <a:cs typeface="Montserrat"/>
                <a:sym typeface="Montserrat"/>
              </a:rPr>
              <a:t>entering circulation</a:t>
            </a:r>
            <a:endParaRPr sz="1067" kern="0" dirty="0">
              <a:solidFill>
                <a:srgbClr val="000000"/>
              </a:solidFill>
              <a:latin typeface="Montserrat"/>
              <a:ea typeface="Montserrat"/>
              <a:cs typeface="Montserrat"/>
              <a:sym typeface="Montserrat"/>
            </a:endParaRPr>
          </a:p>
        </p:txBody>
      </p:sp>
      <p:grpSp>
        <p:nvGrpSpPr>
          <p:cNvPr id="103" name="Google Shape;419;p58">
            <a:extLst>
              <a:ext uri="{FF2B5EF4-FFF2-40B4-BE49-F238E27FC236}">
                <a16:creationId xmlns:a16="http://schemas.microsoft.com/office/drawing/2014/main" id="{1FB2A397-E5D5-79D1-78BC-B2C8F6476080}"/>
              </a:ext>
            </a:extLst>
          </p:cNvPr>
          <p:cNvGrpSpPr/>
          <p:nvPr/>
        </p:nvGrpSpPr>
        <p:grpSpPr>
          <a:xfrm rot="2343396">
            <a:off x="2179854" y="2010998"/>
            <a:ext cx="73689" cy="251113"/>
            <a:chOff x="5305413" y="2855119"/>
            <a:chExt cx="569937" cy="1141414"/>
          </a:xfrm>
        </p:grpSpPr>
        <p:sp>
          <p:nvSpPr>
            <p:cNvPr id="104" name="Google Shape;420;p58">
              <a:extLst>
                <a:ext uri="{FF2B5EF4-FFF2-40B4-BE49-F238E27FC236}">
                  <a16:creationId xmlns:a16="http://schemas.microsoft.com/office/drawing/2014/main" id="{2DF2436A-5151-12FB-F4F4-8F0673164CF9}"/>
                </a:ext>
              </a:extLst>
            </p:cNvPr>
            <p:cNvSpPr/>
            <p:nvPr/>
          </p:nvSpPr>
          <p:spPr>
            <a:xfrm flipH="1">
              <a:off x="5305413"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cxnSp>
          <p:nvCxnSpPr>
            <p:cNvPr id="105" name="Google Shape;421;p58">
              <a:extLst>
                <a:ext uri="{FF2B5EF4-FFF2-40B4-BE49-F238E27FC236}">
                  <a16:creationId xmlns:a16="http://schemas.microsoft.com/office/drawing/2014/main" id="{ED6C4D04-5760-36B9-772F-215CA7454886}"/>
                </a:ext>
              </a:extLst>
            </p:cNvPr>
            <p:cNvCxnSpPr/>
            <p:nvPr/>
          </p:nvCxnSpPr>
          <p:spPr>
            <a:xfrm>
              <a:off x="5346700" y="2941638"/>
              <a:ext cx="487500" cy="0"/>
            </a:xfrm>
            <a:prstGeom prst="straightConnector1">
              <a:avLst/>
            </a:prstGeom>
            <a:noFill/>
            <a:ln w="12700" cap="flat" cmpd="sng">
              <a:solidFill>
                <a:srgbClr val="E55E21"/>
              </a:solidFill>
              <a:prstDash val="solid"/>
              <a:miter lim="800000"/>
              <a:headEnd type="none" w="med" len="med"/>
              <a:tailEnd type="none" w="med" len="med"/>
            </a:ln>
          </p:spPr>
        </p:cxnSp>
        <p:cxnSp>
          <p:nvCxnSpPr>
            <p:cNvPr id="106" name="Google Shape;422;p58">
              <a:extLst>
                <a:ext uri="{FF2B5EF4-FFF2-40B4-BE49-F238E27FC236}">
                  <a16:creationId xmlns:a16="http://schemas.microsoft.com/office/drawing/2014/main" id="{2583B44A-5AF0-AF44-C817-8840099FB0B7}"/>
                </a:ext>
              </a:extLst>
            </p:cNvPr>
            <p:cNvCxnSpPr/>
            <p:nvPr/>
          </p:nvCxnSpPr>
          <p:spPr>
            <a:xfrm>
              <a:off x="5346700" y="3898901"/>
              <a:ext cx="487500" cy="0"/>
            </a:xfrm>
            <a:prstGeom prst="straightConnector1">
              <a:avLst/>
            </a:prstGeom>
            <a:noFill/>
            <a:ln w="12700" cap="flat" cmpd="sng">
              <a:solidFill>
                <a:srgbClr val="E55E21"/>
              </a:solidFill>
              <a:prstDash val="solid"/>
              <a:miter lim="800000"/>
              <a:headEnd type="none" w="med" len="med"/>
              <a:tailEnd type="none" w="med" len="med"/>
            </a:ln>
          </p:spPr>
        </p:cxnSp>
        <p:cxnSp>
          <p:nvCxnSpPr>
            <p:cNvPr id="107" name="Google Shape;423;p58">
              <a:extLst>
                <a:ext uri="{FF2B5EF4-FFF2-40B4-BE49-F238E27FC236}">
                  <a16:creationId xmlns:a16="http://schemas.microsoft.com/office/drawing/2014/main" id="{27D00033-8CF1-88BD-FA59-A1C70B580EB1}"/>
                </a:ext>
              </a:extLst>
            </p:cNvPr>
            <p:cNvCxnSpPr/>
            <p:nvPr/>
          </p:nvCxnSpPr>
          <p:spPr>
            <a:xfrm>
              <a:off x="5346700" y="3344863"/>
              <a:ext cx="487500" cy="0"/>
            </a:xfrm>
            <a:prstGeom prst="straightConnector1">
              <a:avLst/>
            </a:prstGeom>
            <a:noFill/>
            <a:ln w="12700" cap="flat" cmpd="sng">
              <a:solidFill>
                <a:srgbClr val="E55E21"/>
              </a:solidFill>
              <a:prstDash val="solid"/>
              <a:miter lim="800000"/>
              <a:headEnd type="none" w="med" len="med"/>
              <a:tailEnd type="none" w="med" len="med"/>
            </a:ln>
          </p:spPr>
        </p:cxnSp>
        <p:cxnSp>
          <p:nvCxnSpPr>
            <p:cNvPr id="108" name="Google Shape;424;p58">
              <a:extLst>
                <a:ext uri="{FF2B5EF4-FFF2-40B4-BE49-F238E27FC236}">
                  <a16:creationId xmlns:a16="http://schemas.microsoft.com/office/drawing/2014/main" id="{6058EBA2-EB0A-62E5-6002-E42B047CD9F6}"/>
                </a:ext>
              </a:extLst>
            </p:cNvPr>
            <p:cNvCxnSpPr/>
            <p:nvPr/>
          </p:nvCxnSpPr>
          <p:spPr>
            <a:xfrm>
              <a:off x="5346700" y="3513138"/>
              <a:ext cx="487500" cy="0"/>
            </a:xfrm>
            <a:prstGeom prst="straightConnector1">
              <a:avLst/>
            </a:prstGeom>
            <a:noFill/>
            <a:ln w="12700" cap="flat" cmpd="sng">
              <a:solidFill>
                <a:srgbClr val="E55E21"/>
              </a:solidFill>
              <a:prstDash val="solid"/>
              <a:miter lim="800000"/>
              <a:headEnd type="none" w="med" len="med"/>
              <a:tailEnd type="none" w="med" len="med"/>
            </a:ln>
          </p:spPr>
        </p:cxnSp>
        <p:sp>
          <p:nvSpPr>
            <p:cNvPr id="109" name="Google Shape;425;p58">
              <a:extLst>
                <a:ext uri="{FF2B5EF4-FFF2-40B4-BE49-F238E27FC236}">
                  <a16:creationId xmlns:a16="http://schemas.microsoft.com/office/drawing/2014/main" id="{C7EEC378-F1E7-BE4B-C5BA-A9D74294285C}"/>
                </a:ext>
              </a:extLst>
            </p:cNvPr>
            <p:cNvSpPr/>
            <p:nvPr/>
          </p:nvSpPr>
          <p:spPr>
            <a:xfrm rot="10800000" flipH="1">
              <a:off x="5305425"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10" name="Google Shape;426;p58">
              <a:extLst>
                <a:ext uri="{FF2B5EF4-FFF2-40B4-BE49-F238E27FC236}">
                  <a16:creationId xmlns:a16="http://schemas.microsoft.com/office/drawing/2014/main" id="{E49E9DC4-57E5-B398-29C7-CF7F63FEA946}"/>
                </a:ext>
              </a:extLst>
            </p:cNvPr>
            <p:cNvSpPr/>
            <p:nvPr/>
          </p:nvSpPr>
          <p:spPr>
            <a:xfrm>
              <a:off x="5305425"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11" name="Google Shape;427;p58">
              <a:extLst>
                <a:ext uri="{FF2B5EF4-FFF2-40B4-BE49-F238E27FC236}">
                  <a16:creationId xmlns:a16="http://schemas.microsoft.com/office/drawing/2014/main" id="{928DBCD7-E44D-3704-D076-E90D787DD7F6}"/>
                </a:ext>
              </a:extLst>
            </p:cNvPr>
            <p:cNvSpPr/>
            <p:nvPr/>
          </p:nvSpPr>
          <p:spPr>
            <a:xfrm rot="10800000">
              <a:off x="5305413"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12" name="Google Shape;428;p58">
            <a:extLst>
              <a:ext uri="{FF2B5EF4-FFF2-40B4-BE49-F238E27FC236}">
                <a16:creationId xmlns:a16="http://schemas.microsoft.com/office/drawing/2014/main" id="{5FF4E4C6-6688-E457-3626-D502C65B317C}"/>
              </a:ext>
            </a:extLst>
          </p:cNvPr>
          <p:cNvGrpSpPr/>
          <p:nvPr/>
        </p:nvGrpSpPr>
        <p:grpSpPr>
          <a:xfrm>
            <a:off x="1468421" y="1885951"/>
            <a:ext cx="393700" cy="114300"/>
            <a:chOff x="1612901" y="2090738"/>
            <a:chExt cx="393699" cy="114300"/>
          </a:xfrm>
        </p:grpSpPr>
        <p:sp>
          <p:nvSpPr>
            <p:cNvPr id="113" name="Google Shape;429;p58">
              <a:extLst>
                <a:ext uri="{FF2B5EF4-FFF2-40B4-BE49-F238E27FC236}">
                  <a16:creationId xmlns:a16="http://schemas.microsoft.com/office/drawing/2014/main" id="{A9779116-5EAD-8955-203B-317210AB7883}"/>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14" name="Google Shape;430;p58">
              <a:extLst>
                <a:ext uri="{FF2B5EF4-FFF2-40B4-BE49-F238E27FC236}">
                  <a16:creationId xmlns:a16="http://schemas.microsoft.com/office/drawing/2014/main" id="{E56332FD-6050-F0E9-ACE9-7CE67C40A5FA}"/>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15" name="Google Shape;431;p58">
            <a:extLst>
              <a:ext uri="{FF2B5EF4-FFF2-40B4-BE49-F238E27FC236}">
                <a16:creationId xmlns:a16="http://schemas.microsoft.com/office/drawing/2014/main" id="{37664ED5-DB35-8715-E5F6-12A7D9905494}"/>
              </a:ext>
            </a:extLst>
          </p:cNvPr>
          <p:cNvGrpSpPr/>
          <p:nvPr/>
        </p:nvGrpSpPr>
        <p:grpSpPr>
          <a:xfrm>
            <a:off x="1860257" y="1885951"/>
            <a:ext cx="393700" cy="114300"/>
            <a:chOff x="1612901" y="2090738"/>
            <a:chExt cx="393699" cy="114300"/>
          </a:xfrm>
        </p:grpSpPr>
        <p:sp>
          <p:nvSpPr>
            <p:cNvPr id="116" name="Google Shape;432;p58">
              <a:extLst>
                <a:ext uri="{FF2B5EF4-FFF2-40B4-BE49-F238E27FC236}">
                  <a16:creationId xmlns:a16="http://schemas.microsoft.com/office/drawing/2014/main" id="{C254C956-2381-46E8-DB4A-5100CB534F90}"/>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17" name="Google Shape;433;p58">
              <a:extLst>
                <a:ext uri="{FF2B5EF4-FFF2-40B4-BE49-F238E27FC236}">
                  <a16:creationId xmlns:a16="http://schemas.microsoft.com/office/drawing/2014/main" id="{F571605B-A1C7-96E0-9D7A-CDEA1635F41D}"/>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18" name="Google Shape;434;p58">
            <a:extLst>
              <a:ext uri="{FF2B5EF4-FFF2-40B4-BE49-F238E27FC236}">
                <a16:creationId xmlns:a16="http://schemas.microsoft.com/office/drawing/2014/main" id="{743BC96D-11DF-8FB2-C47A-B3305E273036}"/>
              </a:ext>
            </a:extLst>
          </p:cNvPr>
          <p:cNvGrpSpPr/>
          <p:nvPr/>
        </p:nvGrpSpPr>
        <p:grpSpPr>
          <a:xfrm>
            <a:off x="2448859" y="1885951"/>
            <a:ext cx="393700" cy="114300"/>
            <a:chOff x="1612901" y="2090738"/>
            <a:chExt cx="393699" cy="114300"/>
          </a:xfrm>
        </p:grpSpPr>
        <p:sp>
          <p:nvSpPr>
            <p:cNvPr id="119" name="Google Shape;435;p58">
              <a:extLst>
                <a:ext uri="{FF2B5EF4-FFF2-40B4-BE49-F238E27FC236}">
                  <a16:creationId xmlns:a16="http://schemas.microsoft.com/office/drawing/2014/main" id="{5F1124E0-89C4-7129-46D5-F6822DBB7709}"/>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20" name="Google Shape;436;p58">
              <a:extLst>
                <a:ext uri="{FF2B5EF4-FFF2-40B4-BE49-F238E27FC236}">
                  <a16:creationId xmlns:a16="http://schemas.microsoft.com/office/drawing/2014/main" id="{FFF49355-12AE-17B7-D404-E1C2C42FAEDA}"/>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21" name="Google Shape;437;p58">
            <a:extLst>
              <a:ext uri="{FF2B5EF4-FFF2-40B4-BE49-F238E27FC236}">
                <a16:creationId xmlns:a16="http://schemas.microsoft.com/office/drawing/2014/main" id="{5FC7837C-C747-2D1C-B124-4A95F5B17627}"/>
              </a:ext>
            </a:extLst>
          </p:cNvPr>
          <p:cNvGrpSpPr/>
          <p:nvPr/>
        </p:nvGrpSpPr>
        <p:grpSpPr>
          <a:xfrm>
            <a:off x="2841471" y="1885951"/>
            <a:ext cx="393700" cy="114300"/>
            <a:chOff x="1612901" y="2090738"/>
            <a:chExt cx="393699" cy="114300"/>
          </a:xfrm>
        </p:grpSpPr>
        <p:sp>
          <p:nvSpPr>
            <p:cNvPr id="122" name="Google Shape;438;p58">
              <a:extLst>
                <a:ext uri="{FF2B5EF4-FFF2-40B4-BE49-F238E27FC236}">
                  <a16:creationId xmlns:a16="http://schemas.microsoft.com/office/drawing/2014/main" id="{8FA592F6-BBD0-1B33-EB69-49AD7BCCAE6F}"/>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23" name="Google Shape;439;p58">
              <a:extLst>
                <a:ext uri="{FF2B5EF4-FFF2-40B4-BE49-F238E27FC236}">
                  <a16:creationId xmlns:a16="http://schemas.microsoft.com/office/drawing/2014/main" id="{C628293A-D881-968E-3D27-3B0A9884251D}"/>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24" name="Google Shape;440;p58">
            <a:extLst>
              <a:ext uri="{FF2B5EF4-FFF2-40B4-BE49-F238E27FC236}">
                <a16:creationId xmlns:a16="http://schemas.microsoft.com/office/drawing/2014/main" id="{3F97C897-8181-F720-B831-11933FB86196}"/>
              </a:ext>
            </a:extLst>
          </p:cNvPr>
          <p:cNvGrpSpPr/>
          <p:nvPr/>
        </p:nvGrpSpPr>
        <p:grpSpPr>
          <a:xfrm>
            <a:off x="3235226" y="1885951"/>
            <a:ext cx="393700" cy="114300"/>
            <a:chOff x="1612901" y="2090738"/>
            <a:chExt cx="393699" cy="114300"/>
          </a:xfrm>
        </p:grpSpPr>
        <p:sp>
          <p:nvSpPr>
            <p:cNvPr id="125" name="Google Shape;441;p58">
              <a:extLst>
                <a:ext uri="{FF2B5EF4-FFF2-40B4-BE49-F238E27FC236}">
                  <a16:creationId xmlns:a16="http://schemas.microsoft.com/office/drawing/2014/main" id="{AA0030B0-A6A2-D84D-6193-3D51BD468159}"/>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26" name="Google Shape;442;p58">
              <a:extLst>
                <a:ext uri="{FF2B5EF4-FFF2-40B4-BE49-F238E27FC236}">
                  <a16:creationId xmlns:a16="http://schemas.microsoft.com/office/drawing/2014/main" id="{73AED2E7-0B05-8449-3B65-F82B50686393}"/>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27" name="Google Shape;443;p58">
            <a:extLst>
              <a:ext uri="{FF2B5EF4-FFF2-40B4-BE49-F238E27FC236}">
                <a16:creationId xmlns:a16="http://schemas.microsoft.com/office/drawing/2014/main" id="{A1D3A6BF-39B3-E119-4767-256DC884B8EF}"/>
              </a:ext>
            </a:extLst>
          </p:cNvPr>
          <p:cNvGrpSpPr/>
          <p:nvPr/>
        </p:nvGrpSpPr>
        <p:grpSpPr>
          <a:xfrm>
            <a:off x="1168522" y="2316748"/>
            <a:ext cx="393700" cy="114300"/>
            <a:chOff x="1612901" y="2090738"/>
            <a:chExt cx="393699" cy="114300"/>
          </a:xfrm>
        </p:grpSpPr>
        <p:sp>
          <p:nvSpPr>
            <p:cNvPr id="128" name="Google Shape;444;p58">
              <a:extLst>
                <a:ext uri="{FF2B5EF4-FFF2-40B4-BE49-F238E27FC236}">
                  <a16:creationId xmlns:a16="http://schemas.microsoft.com/office/drawing/2014/main" id="{A3DE6DBA-B727-2666-FA3A-53E29EEECE2E}"/>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29" name="Google Shape;445;p58">
              <a:extLst>
                <a:ext uri="{FF2B5EF4-FFF2-40B4-BE49-F238E27FC236}">
                  <a16:creationId xmlns:a16="http://schemas.microsoft.com/office/drawing/2014/main" id="{164A3307-9122-92EA-E68A-A79EFF3BEFDC}"/>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30" name="Google Shape;446;p58">
            <a:extLst>
              <a:ext uri="{FF2B5EF4-FFF2-40B4-BE49-F238E27FC236}">
                <a16:creationId xmlns:a16="http://schemas.microsoft.com/office/drawing/2014/main" id="{BE93A454-080A-D404-3B64-D477B0937F17}"/>
              </a:ext>
            </a:extLst>
          </p:cNvPr>
          <p:cNvGrpSpPr/>
          <p:nvPr/>
        </p:nvGrpSpPr>
        <p:grpSpPr>
          <a:xfrm>
            <a:off x="1559443" y="2316748"/>
            <a:ext cx="393700" cy="114300"/>
            <a:chOff x="1612901" y="2090738"/>
            <a:chExt cx="393699" cy="114300"/>
          </a:xfrm>
        </p:grpSpPr>
        <p:sp>
          <p:nvSpPr>
            <p:cNvPr id="131" name="Google Shape;447;p58">
              <a:extLst>
                <a:ext uri="{FF2B5EF4-FFF2-40B4-BE49-F238E27FC236}">
                  <a16:creationId xmlns:a16="http://schemas.microsoft.com/office/drawing/2014/main" id="{26B580C9-9E00-48B3-E7AA-17F72E94832B}"/>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32" name="Google Shape;448;p58">
              <a:extLst>
                <a:ext uri="{FF2B5EF4-FFF2-40B4-BE49-F238E27FC236}">
                  <a16:creationId xmlns:a16="http://schemas.microsoft.com/office/drawing/2014/main" id="{7D1DFED4-C8C8-BE79-931A-C3D97FF4DFFC}"/>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33" name="Google Shape;449;p58">
            <a:extLst>
              <a:ext uri="{FF2B5EF4-FFF2-40B4-BE49-F238E27FC236}">
                <a16:creationId xmlns:a16="http://schemas.microsoft.com/office/drawing/2014/main" id="{4A4239BB-F560-A028-83C3-BF1D68C8C207}"/>
              </a:ext>
            </a:extLst>
          </p:cNvPr>
          <p:cNvGrpSpPr/>
          <p:nvPr/>
        </p:nvGrpSpPr>
        <p:grpSpPr>
          <a:xfrm>
            <a:off x="1956042" y="2316748"/>
            <a:ext cx="393700" cy="114300"/>
            <a:chOff x="1612901" y="2090738"/>
            <a:chExt cx="393699" cy="114300"/>
          </a:xfrm>
        </p:grpSpPr>
        <p:sp>
          <p:nvSpPr>
            <p:cNvPr id="134" name="Google Shape;450;p58">
              <a:extLst>
                <a:ext uri="{FF2B5EF4-FFF2-40B4-BE49-F238E27FC236}">
                  <a16:creationId xmlns:a16="http://schemas.microsoft.com/office/drawing/2014/main" id="{DE2A2959-08D8-26D5-30CA-60B61D4FB532}"/>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35" name="Google Shape;451;p58">
              <a:extLst>
                <a:ext uri="{FF2B5EF4-FFF2-40B4-BE49-F238E27FC236}">
                  <a16:creationId xmlns:a16="http://schemas.microsoft.com/office/drawing/2014/main" id="{622AB4F8-8855-69D6-380D-469FB60EBF3C}"/>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36" name="Google Shape;452;p58">
            <a:extLst>
              <a:ext uri="{FF2B5EF4-FFF2-40B4-BE49-F238E27FC236}">
                <a16:creationId xmlns:a16="http://schemas.microsoft.com/office/drawing/2014/main" id="{0C2C2192-456E-3DFE-A7C4-44AF96CC8D44}"/>
              </a:ext>
            </a:extLst>
          </p:cNvPr>
          <p:cNvGrpSpPr/>
          <p:nvPr/>
        </p:nvGrpSpPr>
        <p:grpSpPr>
          <a:xfrm>
            <a:off x="2351921" y="2316748"/>
            <a:ext cx="393700" cy="114300"/>
            <a:chOff x="1612901" y="2090738"/>
            <a:chExt cx="393699" cy="114300"/>
          </a:xfrm>
        </p:grpSpPr>
        <p:sp>
          <p:nvSpPr>
            <p:cNvPr id="137" name="Google Shape;453;p58">
              <a:extLst>
                <a:ext uri="{FF2B5EF4-FFF2-40B4-BE49-F238E27FC236}">
                  <a16:creationId xmlns:a16="http://schemas.microsoft.com/office/drawing/2014/main" id="{2FE08CC2-24D7-1F16-96C0-E91E68CC2958}"/>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38" name="Google Shape;454;p58">
              <a:extLst>
                <a:ext uri="{FF2B5EF4-FFF2-40B4-BE49-F238E27FC236}">
                  <a16:creationId xmlns:a16="http://schemas.microsoft.com/office/drawing/2014/main" id="{F83EAD39-932E-7181-5737-5D9F9F0CF593}"/>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39" name="Google Shape;455;p58">
            <a:extLst>
              <a:ext uri="{FF2B5EF4-FFF2-40B4-BE49-F238E27FC236}">
                <a16:creationId xmlns:a16="http://schemas.microsoft.com/office/drawing/2014/main" id="{7E023CBB-5DE1-1EB7-6A52-EACAAE96F635}"/>
              </a:ext>
            </a:extLst>
          </p:cNvPr>
          <p:cNvGrpSpPr/>
          <p:nvPr/>
        </p:nvGrpSpPr>
        <p:grpSpPr>
          <a:xfrm>
            <a:off x="2747605" y="2316748"/>
            <a:ext cx="393700" cy="114300"/>
            <a:chOff x="1612901" y="2090738"/>
            <a:chExt cx="393699" cy="114300"/>
          </a:xfrm>
        </p:grpSpPr>
        <p:sp>
          <p:nvSpPr>
            <p:cNvPr id="140" name="Google Shape;456;p58">
              <a:extLst>
                <a:ext uri="{FF2B5EF4-FFF2-40B4-BE49-F238E27FC236}">
                  <a16:creationId xmlns:a16="http://schemas.microsoft.com/office/drawing/2014/main" id="{88A9E8CB-7DFC-8F6E-7AC0-02520E1BE9A8}"/>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41" name="Google Shape;457;p58">
              <a:extLst>
                <a:ext uri="{FF2B5EF4-FFF2-40B4-BE49-F238E27FC236}">
                  <a16:creationId xmlns:a16="http://schemas.microsoft.com/office/drawing/2014/main" id="{C956D3B8-F726-0EA2-DE39-70307CD8FB9D}"/>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42" name="Google Shape;458;p58">
            <a:extLst>
              <a:ext uri="{FF2B5EF4-FFF2-40B4-BE49-F238E27FC236}">
                <a16:creationId xmlns:a16="http://schemas.microsoft.com/office/drawing/2014/main" id="{52FE625C-0FC0-ECF3-A126-A77A65360795}"/>
              </a:ext>
            </a:extLst>
          </p:cNvPr>
          <p:cNvGrpSpPr/>
          <p:nvPr/>
        </p:nvGrpSpPr>
        <p:grpSpPr>
          <a:xfrm>
            <a:off x="3139441" y="2316748"/>
            <a:ext cx="393700" cy="114300"/>
            <a:chOff x="1612901" y="2090738"/>
            <a:chExt cx="393699" cy="114300"/>
          </a:xfrm>
        </p:grpSpPr>
        <p:sp>
          <p:nvSpPr>
            <p:cNvPr id="143" name="Google Shape;459;p58">
              <a:extLst>
                <a:ext uri="{FF2B5EF4-FFF2-40B4-BE49-F238E27FC236}">
                  <a16:creationId xmlns:a16="http://schemas.microsoft.com/office/drawing/2014/main" id="{F8B9CEED-C0E0-9BA6-43A7-0589AAA1267C}"/>
                </a:ext>
              </a:extLst>
            </p:cNvPr>
            <p:cNvSpPr/>
            <p:nvPr/>
          </p:nvSpPr>
          <p:spPr>
            <a:xfrm>
              <a:off x="1612901" y="2090738"/>
              <a:ext cx="393699" cy="114300"/>
            </a:xfrm>
            <a:custGeom>
              <a:avLst/>
              <a:gdLst/>
              <a:ahLst/>
              <a:cxnLst/>
              <a:rect l="l" t="t" r="r" b="b"/>
              <a:pathLst>
                <a:path w="413" h="120" extrusionOk="0">
                  <a:moveTo>
                    <a:pt x="0" y="20"/>
                  </a:moveTo>
                  <a:lnTo>
                    <a:pt x="0" y="20"/>
                  </a:lnTo>
                  <a:cubicBezTo>
                    <a:pt x="0" y="9"/>
                    <a:pt x="9" y="0"/>
                    <a:pt x="20" y="0"/>
                  </a:cubicBezTo>
                  <a:lnTo>
                    <a:pt x="393" y="0"/>
                  </a:lnTo>
                  <a:cubicBezTo>
                    <a:pt x="404" y="0"/>
                    <a:pt x="413" y="9"/>
                    <a:pt x="413" y="20"/>
                  </a:cubicBezTo>
                  <a:lnTo>
                    <a:pt x="413" y="100"/>
                  </a:lnTo>
                  <a:cubicBezTo>
                    <a:pt x="413" y="111"/>
                    <a:pt x="404" y="120"/>
                    <a:pt x="393" y="120"/>
                  </a:cubicBezTo>
                  <a:lnTo>
                    <a:pt x="20" y="120"/>
                  </a:lnTo>
                  <a:cubicBezTo>
                    <a:pt x="9" y="120"/>
                    <a:pt x="0" y="111"/>
                    <a:pt x="0" y="100"/>
                  </a:cubicBezTo>
                  <a:lnTo>
                    <a:pt x="0" y="20"/>
                  </a:lnTo>
                  <a:close/>
                </a:path>
              </a:pathLst>
            </a:custGeom>
            <a:gradFill>
              <a:gsLst>
                <a:gs pos="0">
                  <a:srgbClr val="E7E5E4"/>
                </a:gs>
                <a:gs pos="100000">
                  <a:srgbClr val="B9B3B0"/>
                </a:gs>
              </a:gsLst>
              <a:path path="circle">
                <a:fillToRect r="100000" b="100000"/>
              </a:path>
              <a:tileRect l="-100000" t="-100000"/>
            </a:gra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44" name="Google Shape;460;p58">
              <a:extLst>
                <a:ext uri="{FF2B5EF4-FFF2-40B4-BE49-F238E27FC236}">
                  <a16:creationId xmlns:a16="http://schemas.microsoft.com/office/drawing/2014/main" id="{5A925004-EC8D-6FCF-3760-C3CAAD143C70}"/>
                </a:ext>
              </a:extLst>
            </p:cNvPr>
            <p:cNvSpPr/>
            <p:nvPr/>
          </p:nvSpPr>
          <p:spPr>
            <a:xfrm>
              <a:off x="1652678" y="2117418"/>
              <a:ext cx="161199" cy="60940"/>
            </a:xfrm>
            <a:custGeom>
              <a:avLst/>
              <a:gdLst/>
              <a:ahLst/>
              <a:cxnLst/>
              <a:rect l="l" t="t" r="r" b="b"/>
              <a:pathLst>
                <a:path w="120" h="40" extrusionOk="0">
                  <a:moveTo>
                    <a:pt x="0" y="20"/>
                  </a:moveTo>
                  <a:lnTo>
                    <a:pt x="0" y="20"/>
                  </a:lnTo>
                  <a:cubicBezTo>
                    <a:pt x="0" y="8"/>
                    <a:pt x="27" y="0"/>
                    <a:pt x="60" y="0"/>
                  </a:cubicBezTo>
                  <a:cubicBezTo>
                    <a:pt x="93" y="0"/>
                    <a:pt x="120" y="8"/>
                    <a:pt x="120" y="20"/>
                  </a:cubicBezTo>
                  <a:cubicBezTo>
                    <a:pt x="120" y="31"/>
                    <a:pt x="93" y="40"/>
                    <a:pt x="60" y="40"/>
                  </a:cubicBezTo>
                  <a:cubicBezTo>
                    <a:pt x="27" y="40"/>
                    <a:pt x="0" y="31"/>
                    <a:pt x="0" y="20"/>
                  </a:cubicBezTo>
                  <a:lnTo>
                    <a:pt x="0" y="20"/>
                  </a:lnTo>
                  <a:close/>
                </a:path>
              </a:pathLst>
            </a:custGeom>
            <a:solidFill>
              <a:srgbClr val="8C827C">
                <a:alpha val="69800"/>
              </a:srgbClr>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45" name="Google Shape;461;p58">
            <a:extLst>
              <a:ext uri="{FF2B5EF4-FFF2-40B4-BE49-F238E27FC236}">
                <a16:creationId xmlns:a16="http://schemas.microsoft.com/office/drawing/2014/main" id="{C3E03C8D-7504-BD0D-D3B5-EDF10BE145DF}"/>
              </a:ext>
            </a:extLst>
          </p:cNvPr>
          <p:cNvGrpSpPr/>
          <p:nvPr/>
        </p:nvGrpSpPr>
        <p:grpSpPr>
          <a:xfrm rot="5955499">
            <a:off x="2869013" y="2086240"/>
            <a:ext cx="73684" cy="251048"/>
            <a:chOff x="5305413" y="2855119"/>
            <a:chExt cx="569937" cy="1141414"/>
          </a:xfrm>
        </p:grpSpPr>
        <p:sp>
          <p:nvSpPr>
            <p:cNvPr id="146" name="Google Shape;462;p58">
              <a:extLst>
                <a:ext uri="{FF2B5EF4-FFF2-40B4-BE49-F238E27FC236}">
                  <a16:creationId xmlns:a16="http://schemas.microsoft.com/office/drawing/2014/main" id="{1EB59685-6F91-FB34-0B21-857377656D5E}"/>
                </a:ext>
              </a:extLst>
            </p:cNvPr>
            <p:cNvSpPr/>
            <p:nvPr/>
          </p:nvSpPr>
          <p:spPr>
            <a:xfrm flipH="1">
              <a:off x="5305413"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cxnSp>
          <p:nvCxnSpPr>
            <p:cNvPr id="147" name="Google Shape;463;p58">
              <a:extLst>
                <a:ext uri="{FF2B5EF4-FFF2-40B4-BE49-F238E27FC236}">
                  <a16:creationId xmlns:a16="http://schemas.microsoft.com/office/drawing/2014/main" id="{0A14B23F-84A0-6CB9-F393-2C188573A1AE}"/>
                </a:ext>
              </a:extLst>
            </p:cNvPr>
            <p:cNvCxnSpPr/>
            <p:nvPr/>
          </p:nvCxnSpPr>
          <p:spPr>
            <a:xfrm>
              <a:off x="5346700" y="2941638"/>
              <a:ext cx="487500" cy="0"/>
            </a:xfrm>
            <a:prstGeom prst="straightConnector1">
              <a:avLst/>
            </a:prstGeom>
            <a:noFill/>
            <a:ln w="12700" cap="flat" cmpd="sng">
              <a:solidFill>
                <a:srgbClr val="E55E21"/>
              </a:solidFill>
              <a:prstDash val="solid"/>
              <a:miter lim="800000"/>
              <a:headEnd type="none" w="med" len="med"/>
              <a:tailEnd type="none" w="med" len="med"/>
            </a:ln>
          </p:spPr>
        </p:cxnSp>
        <p:cxnSp>
          <p:nvCxnSpPr>
            <p:cNvPr id="148" name="Google Shape;464;p58">
              <a:extLst>
                <a:ext uri="{FF2B5EF4-FFF2-40B4-BE49-F238E27FC236}">
                  <a16:creationId xmlns:a16="http://schemas.microsoft.com/office/drawing/2014/main" id="{E54C09DC-FFC8-4858-F523-699D09A004D0}"/>
                </a:ext>
              </a:extLst>
            </p:cNvPr>
            <p:cNvCxnSpPr/>
            <p:nvPr/>
          </p:nvCxnSpPr>
          <p:spPr>
            <a:xfrm>
              <a:off x="5346700" y="3898901"/>
              <a:ext cx="487500" cy="0"/>
            </a:xfrm>
            <a:prstGeom prst="straightConnector1">
              <a:avLst/>
            </a:prstGeom>
            <a:noFill/>
            <a:ln w="12700" cap="flat" cmpd="sng">
              <a:solidFill>
                <a:srgbClr val="E55E21"/>
              </a:solidFill>
              <a:prstDash val="solid"/>
              <a:miter lim="800000"/>
              <a:headEnd type="none" w="med" len="med"/>
              <a:tailEnd type="none" w="med" len="med"/>
            </a:ln>
          </p:spPr>
        </p:cxnSp>
        <p:cxnSp>
          <p:nvCxnSpPr>
            <p:cNvPr id="149" name="Google Shape;465;p58">
              <a:extLst>
                <a:ext uri="{FF2B5EF4-FFF2-40B4-BE49-F238E27FC236}">
                  <a16:creationId xmlns:a16="http://schemas.microsoft.com/office/drawing/2014/main" id="{7A9E1249-6E35-4E16-FAAB-BEE397ADDA9C}"/>
                </a:ext>
              </a:extLst>
            </p:cNvPr>
            <p:cNvCxnSpPr/>
            <p:nvPr/>
          </p:nvCxnSpPr>
          <p:spPr>
            <a:xfrm>
              <a:off x="5346700" y="3344863"/>
              <a:ext cx="487500" cy="0"/>
            </a:xfrm>
            <a:prstGeom prst="straightConnector1">
              <a:avLst/>
            </a:prstGeom>
            <a:noFill/>
            <a:ln w="12700" cap="flat" cmpd="sng">
              <a:solidFill>
                <a:srgbClr val="E55E21"/>
              </a:solidFill>
              <a:prstDash val="solid"/>
              <a:miter lim="800000"/>
              <a:headEnd type="none" w="med" len="med"/>
              <a:tailEnd type="none" w="med" len="med"/>
            </a:ln>
          </p:spPr>
        </p:cxnSp>
        <p:cxnSp>
          <p:nvCxnSpPr>
            <p:cNvPr id="150" name="Google Shape;466;p58">
              <a:extLst>
                <a:ext uri="{FF2B5EF4-FFF2-40B4-BE49-F238E27FC236}">
                  <a16:creationId xmlns:a16="http://schemas.microsoft.com/office/drawing/2014/main" id="{54253866-0889-217E-2143-C8D3D7C05B74}"/>
                </a:ext>
              </a:extLst>
            </p:cNvPr>
            <p:cNvCxnSpPr/>
            <p:nvPr/>
          </p:nvCxnSpPr>
          <p:spPr>
            <a:xfrm>
              <a:off x="5346700" y="3513138"/>
              <a:ext cx="487500" cy="0"/>
            </a:xfrm>
            <a:prstGeom prst="straightConnector1">
              <a:avLst/>
            </a:prstGeom>
            <a:noFill/>
            <a:ln w="12700" cap="flat" cmpd="sng">
              <a:solidFill>
                <a:srgbClr val="E55E21"/>
              </a:solidFill>
              <a:prstDash val="solid"/>
              <a:miter lim="800000"/>
              <a:headEnd type="none" w="med" len="med"/>
              <a:tailEnd type="none" w="med" len="med"/>
            </a:ln>
          </p:spPr>
        </p:cxnSp>
        <p:sp>
          <p:nvSpPr>
            <p:cNvPr id="151" name="Google Shape;467;p58">
              <a:extLst>
                <a:ext uri="{FF2B5EF4-FFF2-40B4-BE49-F238E27FC236}">
                  <a16:creationId xmlns:a16="http://schemas.microsoft.com/office/drawing/2014/main" id="{33041E1F-7D44-79DD-68A0-C64956099C42}"/>
                </a:ext>
              </a:extLst>
            </p:cNvPr>
            <p:cNvSpPr/>
            <p:nvPr/>
          </p:nvSpPr>
          <p:spPr>
            <a:xfrm rot="10800000" flipH="1">
              <a:off x="5305425"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52" name="Google Shape;468;p58">
              <a:extLst>
                <a:ext uri="{FF2B5EF4-FFF2-40B4-BE49-F238E27FC236}">
                  <a16:creationId xmlns:a16="http://schemas.microsoft.com/office/drawing/2014/main" id="{2ED930C4-B04C-F383-6F89-5B88BF1FD5AE}"/>
                </a:ext>
              </a:extLst>
            </p:cNvPr>
            <p:cNvSpPr/>
            <p:nvPr/>
          </p:nvSpPr>
          <p:spPr>
            <a:xfrm>
              <a:off x="5305425"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53" name="Google Shape;469;p58">
              <a:extLst>
                <a:ext uri="{FF2B5EF4-FFF2-40B4-BE49-F238E27FC236}">
                  <a16:creationId xmlns:a16="http://schemas.microsoft.com/office/drawing/2014/main" id="{FF766580-1080-9A2C-52E9-384190EA1FBA}"/>
                </a:ext>
              </a:extLst>
            </p:cNvPr>
            <p:cNvSpPr/>
            <p:nvPr/>
          </p:nvSpPr>
          <p:spPr>
            <a:xfrm rot="10800000">
              <a:off x="5305413"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54" name="Google Shape;470;p58">
            <a:extLst>
              <a:ext uri="{FF2B5EF4-FFF2-40B4-BE49-F238E27FC236}">
                <a16:creationId xmlns:a16="http://schemas.microsoft.com/office/drawing/2014/main" id="{97F220F2-6E24-966A-A3A8-492415B76C68}"/>
              </a:ext>
            </a:extLst>
          </p:cNvPr>
          <p:cNvGrpSpPr/>
          <p:nvPr/>
        </p:nvGrpSpPr>
        <p:grpSpPr>
          <a:xfrm rot="6865464">
            <a:off x="3423724" y="2067321"/>
            <a:ext cx="73696" cy="251187"/>
            <a:chOff x="5305413" y="2855119"/>
            <a:chExt cx="569937" cy="1141414"/>
          </a:xfrm>
        </p:grpSpPr>
        <p:sp>
          <p:nvSpPr>
            <p:cNvPr id="155" name="Google Shape;471;p58">
              <a:extLst>
                <a:ext uri="{FF2B5EF4-FFF2-40B4-BE49-F238E27FC236}">
                  <a16:creationId xmlns:a16="http://schemas.microsoft.com/office/drawing/2014/main" id="{3A7F4BE2-5750-ECF2-707F-8EE35583085D}"/>
                </a:ext>
              </a:extLst>
            </p:cNvPr>
            <p:cNvSpPr/>
            <p:nvPr/>
          </p:nvSpPr>
          <p:spPr>
            <a:xfrm flipH="1">
              <a:off x="5305413"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cxnSp>
          <p:nvCxnSpPr>
            <p:cNvPr id="156" name="Google Shape;472;p58">
              <a:extLst>
                <a:ext uri="{FF2B5EF4-FFF2-40B4-BE49-F238E27FC236}">
                  <a16:creationId xmlns:a16="http://schemas.microsoft.com/office/drawing/2014/main" id="{351E1DD1-CEB8-62CF-01C9-669FB1F29E95}"/>
                </a:ext>
              </a:extLst>
            </p:cNvPr>
            <p:cNvCxnSpPr/>
            <p:nvPr/>
          </p:nvCxnSpPr>
          <p:spPr>
            <a:xfrm>
              <a:off x="5346700" y="2941638"/>
              <a:ext cx="487500" cy="0"/>
            </a:xfrm>
            <a:prstGeom prst="straightConnector1">
              <a:avLst/>
            </a:prstGeom>
            <a:noFill/>
            <a:ln w="12700" cap="flat" cmpd="sng">
              <a:solidFill>
                <a:srgbClr val="E55E21"/>
              </a:solidFill>
              <a:prstDash val="solid"/>
              <a:miter lim="800000"/>
              <a:headEnd type="none" w="med" len="med"/>
              <a:tailEnd type="none" w="med" len="med"/>
            </a:ln>
          </p:spPr>
        </p:cxnSp>
        <p:cxnSp>
          <p:nvCxnSpPr>
            <p:cNvPr id="157" name="Google Shape;473;p58">
              <a:extLst>
                <a:ext uri="{FF2B5EF4-FFF2-40B4-BE49-F238E27FC236}">
                  <a16:creationId xmlns:a16="http://schemas.microsoft.com/office/drawing/2014/main" id="{5AE3C19C-75DF-71CB-74FF-DABC97BBDE66}"/>
                </a:ext>
              </a:extLst>
            </p:cNvPr>
            <p:cNvCxnSpPr/>
            <p:nvPr/>
          </p:nvCxnSpPr>
          <p:spPr>
            <a:xfrm>
              <a:off x="5346700" y="3898901"/>
              <a:ext cx="487500" cy="0"/>
            </a:xfrm>
            <a:prstGeom prst="straightConnector1">
              <a:avLst/>
            </a:prstGeom>
            <a:noFill/>
            <a:ln w="12700" cap="flat" cmpd="sng">
              <a:solidFill>
                <a:srgbClr val="E55E21"/>
              </a:solidFill>
              <a:prstDash val="solid"/>
              <a:miter lim="800000"/>
              <a:headEnd type="none" w="med" len="med"/>
              <a:tailEnd type="none" w="med" len="med"/>
            </a:ln>
          </p:spPr>
        </p:cxnSp>
        <p:cxnSp>
          <p:nvCxnSpPr>
            <p:cNvPr id="158" name="Google Shape;474;p58">
              <a:extLst>
                <a:ext uri="{FF2B5EF4-FFF2-40B4-BE49-F238E27FC236}">
                  <a16:creationId xmlns:a16="http://schemas.microsoft.com/office/drawing/2014/main" id="{7FF1CDED-2A34-9863-BEB4-FBE2F021656D}"/>
                </a:ext>
              </a:extLst>
            </p:cNvPr>
            <p:cNvCxnSpPr/>
            <p:nvPr/>
          </p:nvCxnSpPr>
          <p:spPr>
            <a:xfrm>
              <a:off x="5346700" y="3344863"/>
              <a:ext cx="487500" cy="0"/>
            </a:xfrm>
            <a:prstGeom prst="straightConnector1">
              <a:avLst/>
            </a:prstGeom>
            <a:noFill/>
            <a:ln w="12700" cap="flat" cmpd="sng">
              <a:solidFill>
                <a:srgbClr val="E55E21"/>
              </a:solidFill>
              <a:prstDash val="solid"/>
              <a:miter lim="800000"/>
              <a:headEnd type="none" w="med" len="med"/>
              <a:tailEnd type="none" w="med" len="med"/>
            </a:ln>
          </p:spPr>
        </p:cxnSp>
        <p:cxnSp>
          <p:nvCxnSpPr>
            <p:cNvPr id="159" name="Google Shape;475;p58">
              <a:extLst>
                <a:ext uri="{FF2B5EF4-FFF2-40B4-BE49-F238E27FC236}">
                  <a16:creationId xmlns:a16="http://schemas.microsoft.com/office/drawing/2014/main" id="{E606A8F1-F0C5-EC1B-9E90-5854718D97CE}"/>
                </a:ext>
              </a:extLst>
            </p:cNvPr>
            <p:cNvCxnSpPr/>
            <p:nvPr/>
          </p:nvCxnSpPr>
          <p:spPr>
            <a:xfrm>
              <a:off x="5346700" y="3513138"/>
              <a:ext cx="487500" cy="0"/>
            </a:xfrm>
            <a:prstGeom prst="straightConnector1">
              <a:avLst/>
            </a:prstGeom>
            <a:noFill/>
            <a:ln w="12700" cap="flat" cmpd="sng">
              <a:solidFill>
                <a:srgbClr val="E55E21"/>
              </a:solidFill>
              <a:prstDash val="solid"/>
              <a:miter lim="800000"/>
              <a:headEnd type="none" w="med" len="med"/>
              <a:tailEnd type="none" w="med" len="med"/>
            </a:ln>
          </p:spPr>
        </p:cxnSp>
        <p:sp>
          <p:nvSpPr>
            <p:cNvPr id="160" name="Google Shape;476;p58">
              <a:extLst>
                <a:ext uri="{FF2B5EF4-FFF2-40B4-BE49-F238E27FC236}">
                  <a16:creationId xmlns:a16="http://schemas.microsoft.com/office/drawing/2014/main" id="{1D1915E6-F9F9-F522-ED32-751F07213D45}"/>
                </a:ext>
              </a:extLst>
            </p:cNvPr>
            <p:cNvSpPr/>
            <p:nvPr/>
          </p:nvSpPr>
          <p:spPr>
            <a:xfrm rot="10800000" flipH="1">
              <a:off x="5305425"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61" name="Google Shape;477;p58">
              <a:extLst>
                <a:ext uri="{FF2B5EF4-FFF2-40B4-BE49-F238E27FC236}">
                  <a16:creationId xmlns:a16="http://schemas.microsoft.com/office/drawing/2014/main" id="{8FEB5D32-4D60-3359-7C18-DB70573904BD}"/>
                </a:ext>
              </a:extLst>
            </p:cNvPr>
            <p:cNvSpPr/>
            <p:nvPr/>
          </p:nvSpPr>
          <p:spPr>
            <a:xfrm>
              <a:off x="5305425"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62" name="Google Shape;478;p58">
              <a:extLst>
                <a:ext uri="{FF2B5EF4-FFF2-40B4-BE49-F238E27FC236}">
                  <a16:creationId xmlns:a16="http://schemas.microsoft.com/office/drawing/2014/main" id="{9AFE18DE-DC3C-1300-71CA-F92CFF65C412}"/>
                </a:ext>
              </a:extLst>
            </p:cNvPr>
            <p:cNvSpPr/>
            <p:nvPr/>
          </p:nvSpPr>
          <p:spPr>
            <a:xfrm rot="10800000">
              <a:off x="5305413"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E55E21"/>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63" name="Google Shape;479;p58">
            <a:extLst>
              <a:ext uri="{FF2B5EF4-FFF2-40B4-BE49-F238E27FC236}">
                <a16:creationId xmlns:a16="http://schemas.microsoft.com/office/drawing/2014/main" id="{F81308BC-81CE-346B-C083-1F6B5CC0C2AE}"/>
              </a:ext>
            </a:extLst>
          </p:cNvPr>
          <p:cNvGrpSpPr/>
          <p:nvPr/>
        </p:nvGrpSpPr>
        <p:grpSpPr>
          <a:xfrm rot="7390939">
            <a:off x="2415260" y="2076049"/>
            <a:ext cx="73728" cy="251115"/>
            <a:chOff x="5305413" y="2855119"/>
            <a:chExt cx="569937" cy="1141414"/>
          </a:xfrm>
        </p:grpSpPr>
        <p:sp>
          <p:nvSpPr>
            <p:cNvPr id="164" name="Google Shape;480;p58">
              <a:extLst>
                <a:ext uri="{FF2B5EF4-FFF2-40B4-BE49-F238E27FC236}">
                  <a16:creationId xmlns:a16="http://schemas.microsoft.com/office/drawing/2014/main" id="{8C0F7722-E208-438E-7DF2-CF017ECBB2DB}"/>
                </a:ext>
              </a:extLst>
            </p:cNvPr>
            <p:cNvSpPr/>
            <p:nvPr/>
          </p:nvSpPr>
          <p:spPr>
            <a:xfrm flipH="1">
              <a:off x="5305413"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cxnSp>
          <p:nvCxnSpPr>
            <p:cNvPr id="165" name="Google Shape;481;p58">
              <a:extLst>
                <a:ext uri="{FF2B5EF4-FFF2-40B4-BE49-F238E27FC236}">
                  <a16:creationId xmlns:a16="http://schemas.microsoft.com/office/drawing/2014/main" id="{64780A60-9AFF-A887-DA62-98AE8F44EF17}"/>
                </a:ext>
              </a:extLst>
            </p:cNvPr>
            <p:cNvCxnSpPr/>
            <p:nvPr/>
          </p:nvCxnSpPr>
          <p:spPr>
            <a:xfrm>
              <a:off x="5346700" y="2941638"/>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66" name="Google Shape;482;p58">
              <a:extLst>
                <a:ext uri="{FF2B5EF4-FFF2-40B4-BE49-F238E27FC236}">
                  <a16:creationId xmlns:a16="http://schemas.microsoft.com/office/drawing/2014/main" id="{1ACC5015-4BB6-180C-CA23-C998123AB8B8}"/>
                </a:ext>
              </a:extLst>
            </p:cNvPr>
            <p:cNvCxnSpPr/>
            <p:nvPr/>
          </p:nvCxnSpPr>
          <p:spPr>
            <a:xfrm>
              <a:off x="5346700" y="3898901"/>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67" name="Google Shape;483;p58">
              <a:extLst>
                <a:ext uri="{FF2B5EF4-FFF2-40B4-BE49-F238E27FC236}">
                  <a16:creationId xmlns:a16="http://schemas.microsoft.com/office/drawing/2014/main" id="{B710DD72-FE77-AC33-034F-8F85AF2CE8B3}"/>
                </a:ext>
              </a:extLst>
            </p:cNvPr>
            <p:cNvCxnSpPr/>
            <p:nvPr/>
          </p:nvCxnSpPr>
          <p:spPr>
            <a:xfrm>
              <a:off x="5346700" y="3344863"/>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68" name="Google Shape;484;p58">
              <a:extLst>
                <a:ext uri="{FF2B5EF4-FFF2-40B4-BE49-F238E27FC236}">
                  <a16:creationId xmlns:a16="http://schemas.microsoft.com/office/drawing/2014/main" id="{817D964C-F5D1-FDDA-54D1-DBDCDAB5F520}"/>
                </a:ext>
              </a:extLst>
            </p:cNvPr>
            <p:cNvCxnSpPr/>
            <p:nvPr/>
          </p:nvCxnSpPr>
          <p:spPr>
            <a:xfrm>
              <a:off x="5346700" y="3513138"/>
              <a:ext cx="487500" cy="0"/>
            </a:xfrm>
            <a:prstGeom prst="straightConnector1">
              <a:avLst/>
            </a:prstGeom>
            <a:noFill/>
            <a:ln w="12700" cap="flat" cmpd="sng">
              <a:solidFill>
                <a:srgbClr val="8C827C"/>
              </a:solidFill>
              <a:prstDash val="solid"/>
              <a:miter lim="800000"/>
              <a:headEnd type="none" w="med" len="med"/>
              <a:tailEnd type="none" w="med" len="med"/>
            </a:ln>
          </p:spPr>
        </p:cxnSp>
        <p:sp>
          <p:nvSpPr>
            <p:cNvPr id="169" name="Google Shape;485;p58">
              <a:extLst>
                <a:ext uri="{FF2B5EF4-FFF2-40B4-BE49-F238E27FC236}">
                  <a16:creationId xmlns:a16="http://schemas.microsoft.com/office/drawing/2014/main" id="{3610992A-C680-0280-CBE0-FB0523B87A59}"/>
                </a:ext>
              </a:extLst>
            </p:cNvPr>
            <p:cNvSpPr/>
            <p:nvPr/>
          </p:nvSpPr>
          <p:spPr>
            <a:xfrm rot="10800000" flipH="1">
              <a:off x="5305425"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70" name="Google Shape;486;p58">
              <a:extLst>
                <a:ext uri="{FF2B5EF4-FFF2-40B4-BE49-F238E27FC236}">
                  <a16:creationId xmlns:a16="http://schemas.microsoft.com/office/drawing/2014/main" id="{FB367367-C5E2-3EDC-8D91-E23BF25B67A5}"/>
                </a:ext>
              </a:extLst>
            </p:cNvPr>
            <p:cNvSpPr/>
            <p:nvPr/>
          </p:nvSpPr>
          <p:spPr>
            <a:xfrm>
              <a:off x="5305425"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71" name="Google Shape;487;p58">
              <a:extLst>
                <a:ext uri="{FF2B5EF4-FFF2-40B4-BE49-F238E27FC236}">
                  <a16:creationId xmlns:a16="http://schemas.microsoft.com/office/drawing/2014/main" id="{CA2D3564-9665-FC70-B736-BE06B7A2B239}"/>
                </a:ext>
              </a:extLst>
            </p:cNvPr>
            <p:cNvSpPr/>
            <p:nvPr/>
          </p:nvSpPr>
          <p:spPr>
            <a:xfrm rot="10800000">
              <a:off x="5305413"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72" name="Google Shape;488;p58">
            <a:extLst>
              <a:ext uri="{FF2B5EF4-FFF2-40B4-BE49-F238E27FC236}">
                <a16:creationId xmlns:a16="http://schemas.microsoft.com/office/drawing/2014/main" id="{5F253421-D4D9-0826-6EF2-7B8799B64085}"/>
              </a:ext>
            </a:extLst>
          </p:cNvPr>
          <p:cNvGrpSpPr/>
          <p:nvPr/>
        </p:nvGrpSpPr>
        <p:grpSpPr>
          <a:xfrm rot="-10042892">
            <a:off x="2646841" y="2027407"/>
            <a:ext cx="73745" cy="251108"/>
            <a:chOff x="5305413" y="2855119"/>
            <a:chExt cx="569937" cy="1141414"/>
          </a:xfrm>
        </p:grpSpPr>
        <p:sp>
          <p:nvSpPr>
            <p:cNvPr id="173" name="Google Shape;489;p58">
              <a:extLst>
                <a:ext uri="{FF2B5EF4-FFF2-40B4-BE49-F238E27FC236}">
                  <a16:creationId xmlns:a16="http://schemas.microsoft.com/office/drawing/2014/main" id="{847A92CB-E6DE-879C-7DA6-DE855BC6DF86}"/>
                </a:ext>
              </a:extLst>
            </p:cNvPr>
            <p:cNvSpPr/>
            <p:nvPr/>
          </p:nvSpPr>
          <p:spPr>
            <a:xfrm flipH="1">
              <a:off x="5305413"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cxnSp>
          <p:nvCxnSpPr>
            <p:cNvPr id="174" name="Google Shape;490;p58">
              <a:extLst>
                <a:ext uri="{FF2B5EF4-FFF2-40B4-BE49-F238E27FC236}">
                  <a16:creationId xmlns:a16="http://schemas.microsoft.com/office/drawing/2014/main" id="{0F78D2D5-9B86-D13C-0B18-E60A67C4E85C}"/>
                </a:ext>
              </a:extLst>
            </p:cNvPr>
            <p:cNvCxnSpPr/>
            <p:nvPr/>
          </p:nvCxnSpPr>
          <p:spPr>
            <a:xfrm>
              <a:off x="5346700" y="2941638"/>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75" name="Google Shape;491;p58">
              <a:extLst>
                <a:ext uri="{FF2B5EF4-FFF2-40B4-BE49-F238E27FC236}">
                  <a16:creationId xmlns:a16="http://schemas.microsoft.com/office/drawing/2014/main" id="{27DF994A-9C23-C640-0C63-9CE04A350442}"/>
                </a:ext>
              </a:extLst>
            </p:cNvPr>
            <p:cNvCxnSpPr/>
            <p:nvPr/>
          </p:nvCxnSpPr>
          <p:spPr>
            <a:xfrm>
              <a:off x="5346700" y="3898901"/>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76" name="Google Shape;492;p58">
              <a:extLst>
                <a:ext uri="{FF2B5EF4-FFF2-40B4-BE49-F238E27FC236}">
                  <a16:creationId xmlns:a16="http://schemas.microsoft.com/office/drawing/2014/main" id="{BA529801-5982-9EF2-523E-454463B73519}"/>
                </a:ext>
              </a:extLst>
            </p:cNvPr>
            <p:cNvCxnSpPr/>
            <p:nvPr/>
          </p:nvCxnSpPr>
          <p:spPr>
            <a:xfrm>
              <a:off x="5346700" y="3344863"/>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77" name="Google Shape;493;p58">
              <a:extLst>
                <a:ext uri="{FF2B5EF4-FFF2-40B4-BE49-F238E27FC236}">
                  <a16:creationId xmlns:a16="http://schemas.microsoft.com/office/drawing/2014/main" id="{9595BDFC-1C78-658C-430A-18AEA937CC96}"/>
                </a:ext>
              </a:extLst>
            </p:cNvPr>
            <p:cNvCxnSpPr/>
            <p:nvPr/>
          </p:nvCxnSpPr>
          <p:spPr>
            <a:xfrm>
              <a:off x="5346700" y="3513138"/>
              <a:ext cx="487500" cy="0"/>
            </a:xfrm>
            <a:prstGeom prst="straightConnector1">
              <a:avLst/>
            </a:prstGeom>
            <a:noFill/>
            <a:ln w="12700" cap="flat" cmpd="sng">
              <a:solidFill>
                <a:srgbClr val="8C827C"/>
              </a:solidFill>
              <a:prstDash val="solid"/>
              <a:miter lim="800000"/>
              <a:headEnd type="none" w="med" len="med"/>
              <a:tailEnd type="none" w="med" len="med"/>
            </a:ln>
          </p:spPr>
        </p:cxnSp>
        <p:sp>
          <p:nvSpPr>
            <p:cNvPr id="178" name="Google Shape;494;p58">
              <a:extLst>
                <a:ext uri="{FF2B5EF4-FFF2-40B4-BE49-F238E27FC236}">
                  <a16:creationId xmlns:a16="http://schemas.microsoft.com/office/drawing/2014/main" id="{D9DE7D44-FF02-6DD4-3E89-EC3165918861}"/>
                </a:ext>
              </a:extLst>
            </p:cNvPr>
            <p:cNvSpPr/>
            <p:nvPr/>
          </p:nvSpPr>
          <p:spPr>
            <a:xfrm rot="10800000" flipH="1">
              <a:off x="5305425"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79" name="Google Shape;495;p58">
              <a:extLst>
                <a:ext uri="{FF2B5EF4-FFF2-40B4-BE49-F238E27FC236}">
                  <a16:creationId xmlns:a16="http://schemas.microsoft.com/office/drawing/2014/main" id="{B47AA32C-BC88-7FBE-E675-BFCCC47B0751}"/>
                </a:ext>
              </a:extLst>
            </p:cNvPr>
            <p:cNvSpPr/>
            <p:nvPr/>
          </p:nvSpPr>
          <p:spPr>
            <a:xfrm>
              <a:off x="5305425"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80" name="Google Shape;496;p58">
              <a:extLst>
                <a:ext uri="{FF2B5EF4-FFF2-40B4-BE49-F238E27FC236}">
                  <a16:creationId xmlns:a16="http://schemas.microsoft.com/office/drawing/2014/main" id="{DC2F03E8-0B1C-F267-DA51-3FBE5C6DFC59}"/>
                </a:ext>
              </a:extLst>
            </p:cNvPr>
            <p:cNvSpPr/>
            <p:nvPr/>
          </p:nvSpPr>
          <p:spPr>
            <a:xfrm rot="10800000">
              <a:off x="5305413"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81" name="Google Shape;497;p58">
            <a:extLst>
              <a:ext uri="{FF2B5EF4-FFF2-40B4-BE49-F238E27FC236}">
                <a16:creationId xmlns:a16="http://schemas.microsoft.com/office/drawing/2014/main" id="{BD918003-7DA1-F222-48DF-8F6EE6EABB1F}"/>
              </a:ext>
            </a:extLst>
          </p:cNvPr>
          <p:cNvGrpSpPr/>
          <p:nvPr/>
        </p:nvGrpSpPr>
        <p:grpSpPr>
          <a:xfrm rot="-7607233">
            <a:off x="3158287" y="2027400"/>
            <a:ext cx="73727" cy="251172"/>
            <a:chOff x="5305413" y="2855119"/>
            <a:chExt cx="569937" cy="1141414"/>
          </a:xfrm>
        </p:grpSpPr>
        <p:sp>
          <p:nvSpPr>
            <p:cNvPr id="182" name="Google Shape;498;p58">
              <a:extLst>
                <a:ext uri="{FF2B5EF4-FFF2-40B4-BE49-F238E27FC236}">
                  <a16:creationId xmlns:a16="http://schemas.microsoft.com/office/drawing/2014/main" id="{311D6B16-5F0B-17CD-2078-4AE08533F240}"/>
                </a:ext>
              </a:extLst>
            </p:cNvPr>
            <p:cNvSpPr/>
            <p:nvPr/>
          </p:nvSpPr>
          <p:spPr>
            <a:xfrm flipH="1">
              <a:off x="5305413"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cxnSp>
          <p:nvCxnSpPr>
            <p:cNvPr id="183" name="Google Shape;499;p58">
              <a:extLst>
                <a:ext uri="{FF2B5EF4-FFF2-40B4-BE49-F238E27FC236}">
                  <a16:creationId xmlns:a16="http://schemas.microsoft.com/office/drawing/2014/main" id="{CD492B8E-66B4-A3CA-5D9B-29A16F0C9AF9}"/>
                </a:ext>
              </a:extLst>
            </p:cNvPr>
            <p:cNvCxnSpPr/>
            <p:nvPr/>
          </p:nvCxnSpPr>
          <p:spPr>
            <a:xfrm>
              <a:off x="5346700" y="2941638"/>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84" name="Google Shape;500;p58">
              <a:extLst>
                <a:ext uri="{FF2B5EF4-FFF2-40B4-BE49-F238E27FC236}">
                  <a16:creationId xmlns:a16="http://schemas.microsoft.com/office/drawing/2014/main" id="{AA3189AD-8CDC-CF4A-5C82-2B78ECC31179}"/>
                </a:ext>
              </a:extLst>
            </p:cNvPr>
            <p:cNvCxnSpPr/>
            <p:nvPr/>
          </p:nvCxnSpPr>
          <p:spPr>
            <a:xfrm>
              <a:off x="5346700" y="3898901"/>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85" name="Google Shape;501;p58">
              <a:extLst>
                <a:ext uri="{FF2B5EF4-FFF2-40B4-BE49-F238E27FC236}">
                  <a16:creationId xmlns:a16="http://schemas.microsoft.com/office/drawing/2014/main" id="{021ADFEC-4355-46DA-79B1-6997FAD17C49}"/>
                </a:ext>
              </a:extLst>
            </p:cNvPr>
            <p:cNvCxnSpPr/>
            <p:nvPr/>
          </p:nvCxnSpPr>
          <p:spPr>
            <a:xfrm>
              <a:off x="5346700" y="3344863"/>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86" name="Google Shape;502;p58">
              <a:extLst>
                <a:ext uri="{FF2B5EF4-FFF2-40B4-BE49-F238E27FC236}">
                  <a16:creationId xmlns:a16="http://schemas.microsoft.com/office/drawing/2014/main" id="{F972AB27-0586-F775-38E4-18B9A4C9C53D}"/>
                </a:ext>
              </a:extLst>
            </p:cNvPr>
            <p:cNvCxnSpPr/>
            <p:nvPr/>
          </p:nvCxnSpPr>
          <p:spPr>
            <a:xfrm>
              <a:off x="5346700" y="3513138"/>
              <a:ext cx="487500" cy="0"/>
            </a:xfrm>
            <a:prstGeom prst="straightConnector1">
              <a:avLst/>
            </a:prstGeom>
            <a:noFill/>
            <a:ln w="12700" cap="flat" cmpd="sng">
              <a:solidFill>
                <a:srgbClr val="8C827C"/>
              </a:solidFill>
              <a:prstDash val="solid"/>
              <a:miter lim="800000"/>
              <a:headEnd type="none" w="med" len="med"/>
              <a:tailEnd type="none" w="med" len="med"/>
            </a:ln>
          </p:spPr>
        </p:cxnSp>
        <p:sp>
          <p:nvSpPr>
            <p:cNvPr id="187" name="Google Shape;503;p58">
              <a:extLst>
                <a:ext uri="{FF2B5EF4-FFF2-40B4-BE49-F238E27FC236}">
                  <a16:creationId xmlns:a16="http://schemas.microsoft.com/office/drawing/2014/main" id="{42FAFC58-2F91-0F3A-677D-BF847461DAA7}"/>
                </a:ext>
              </a:extLst>
            </p:cNvPr>
            <p:cNvSpPr/>
            <p:nvPr/>
          </p:nvSpPr>
          <p:spPr>
            <a:xfrm rot="10800000" flipH="1">
              <a:off x="5305425"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88" name="Google Shape;504;p58">
              <a:extLst>
                <a:ext uri="{FF2B5EF4-FFF2-40B4-BE49-F238E27FC236}">
                  <a16:creationId xmlns:a16="http://schemas.microsoft.com/office/drawing/2014/main" id="{2AA10777-C387-AAEF-9AC7-307F4FFF6C52}"/>
                </a:ext>
              </a:extLst>
            </p:cNvPr>
            <p:cNvSpPr/>
            <p:nvPr/>
          </p:nvSpPr>
          <p:spPr>
            <a:xfrm>
              <a:off x="5305425"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89" name="Google Shape;505;p58">
              <a:extLst>
                <a:ext uri="{FF2B5EF4-FFF2-40B4-BE49-F238E27FC236}">
                  <a16:creationId xmlns:a16="http://schemas.microsoft.com/office/drawing/2014/main" id="{6EE59BE5-0845-01BB-9184-CF3D8055857A}"/>
                </a:ext>
              </a:extLst>
            </p:cNvPr>
            <p:cNvSpPr/>
            <p:nvPr/>
          </p:nvSpPr>
          <p:spPr>
            <a:xfrm rot="10800000">
              <a:off x="5305413"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90" name="Google Shape;506;p58">
            <a:extLst>
              <a:ext uri="{FF2B5EF4-FFF2-40B4-BE49-F238E27FC236}">
                <a16:creationId xmlns:a16="http://schemas.microsoft.com/office/drawing/2014/main" id="{9F72DE40-D835-E263-DAB1-C7A3A55AECEB}"/>
              </a:ext>
            </a:extLst>
          </p:cNvPr>
          <p:cNvGrpSpPr/>
          <p:nvPr/>
        </p:nvGrpSpPr>
        <p:grpSpPr>
          <a:xfrm rot="4411626">
            <a:off x="1913152" y="2000083"/>
            <a:ext cx="73697" cy="251033"/>
            <a:chOff x="5305413" y="2855119"/>
            <a:chExt cx="569937" cy="1141414"/>
          </a:xfrm>
        </p:grpSpPr>
        <p:sp>
          <p:nvSpPr>
            <p:cNvPr id="191" name="Google Shape;507;p58">
              <a:extLst>
                <a:ext uri="{FF2B5EF4-FFF2-40B4-BE49-F238E27FC236}">
                  <a16:creationId xmlns:a16="http://schemas.microsoft.com/office/drawing/2014/main" id="{A133E358-E6DF-E3B0-F747-54886ACA86CB}"/>
                </a:ext>
              </a:extLst>
            </p:cNvPr>
            <p:cNvSpPr/>
            <p:nvPr/>
          </p:nvSpPr>
          <p:spPr>
            <a:xfrm flipH="1">
              <a:off x="5305413"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cxnSp>
          <p:nvCxnSpPr>
            <p:cNvPr id="192" name="Google Shape;508;p58">
              <a:extLst>
                <a:ext uri="{FF2B5EF4-FFF2-40B4-BE49-F238E27FC236}">
                  <a16:creationId xmlns:a16="http://schemas.microsoft.com/office/drawing/2014/main" id="{5ACCC715-F278-CC49-D601-D6A885C98E54}"/>
                </a:ext>
              </a:extLst>
            </p:cNvPr>
            <p:cNvCxnSpPr/>
            <p:nvPr/>
          </p:nvCxnSpPr>
          <p:spPr>
            <a:xfrm>
              <a:off x="5346700" y="2941638"/>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93" name="Google Shape;509;p58">
              <a:extLst>
                <a:ext uri="{FF2B5EF4-FFF2-40B4-BE49-F238E27FC236}">
                  <a16:creationId xmlns:a16="http://schemas.microsoft.com/office/drawing/2014/main" id="{697FCA34-6FAF-F1CF-4E7B-139758E53B0B}"/>
                </a:ext>
              </a:extLst>
            </p:cNvPr>
            <p:cNvCxnSpPr/>
            <p:nvPr/>
          </p:nvCxnSpPr>
          <p:spPr>
            <a:xfrm>
              <a:off x="5346700" y="3898901"/>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94" name="Google Shape;510;p58">
              <a:extLst>
                <a:ext uri="{FF2B5EF4-FFF2-40B4-BE49-F238E27FC236}">
                  <a16:creationId xmlns:a16="http://schemas.microsoft.com/office/drawing/2014/main" id="{3B778F2E-F3E2-6C92-6158-F6C01CE04973}"/>
                </a:ext>
              </a:extLst>
            </p:cNvPr>
            <p:cNvCxnSpPr/>
            <p:nvPr/>
          </p:nvCxnSpPr>
          <p:spPr>
            <a:xfrm>
              <a:off x="5346700" y="3344863"/>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195" name="Google Shape;511;p58">
              <a:extLst>
                <a:ext uri="{FF2B5EF4-FFF2-40B4-BE49-F238E27FC236}">
                  <a16:creationId xmlns:a16="http://schemas.microsoft.com/office/drawing/2014/main" id="{68CF69D6-A7B6-F684-FA79-1F0FD0E8E8A1}"/>
                </a:ext>
              </a:extLst>
            </p:cNvPr>
            <p:cNvCxnSpPr/>
            <p:nvPr/>
          </p:nvCxnSpPr>
          <p:spPr>
            <a:xfrm>
              <a:off x="5346700" y="3513138"/>
              <a:ext cx="487500" cy="0"/>
            </a:xfrm>
            <a:prstGeom prst="straightConnector1">
              <a:avLst/>
            </a:prstGeom>
            <a:noFill/>
            <a:ln w="12700" cap="flat" cmpd="sng">
              <a:solidFill>
                <a:srgbClr val="8C827C"/>
              </a:solidFill>
              <a:prstDash val="solid"/>
              <a:miter lim="800000"/>
              <a:headEnd type="none" w="med" len="med"/>
              <a:tailEnd type="none" w="med" len="med"/>
            </a:ln>
          </p:spPr>
        </p:cxnSp>
        <p:sp>
          <p:nvSpPr>
            <p:cNvPr id="196" name="Google Shape;512;p58">
              <a:extLst>
                <a:ext uri="{FF2B5EF4-FFF2-40B4-BE49-F238E27FC236}">
                  <a16:creationId xmlns:a16="http://schemas.microsoft.com/office/drawing/2014/main" id="{ECFE85A1-CF5C-8928-F486-1EC4E17429B8}"/>
                </a:ext>
              </a:extLst>
            </p:cNvPr>
            <p:cNvSpPr/>
            <p:nvPr/>
          </p:nvSpPr>
          <p:spPr>
            <a:xfrm rot="10800000" flipH="1">
              <a:off x="5305425"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97" name="Google Shape;513;p58">
              <a:extLst>
                <a:ext uri="{FF2B5EF4-FFF2-40B4-BE49-F238E27FC236}">
                  <a16:creationId xmlns:a16="http://schemas.microsoft.com/office/drawing/2014/main" id="{7067F2A0-2D04-C95A-493B-5879E97E8C11}"/>
                </a:ext>
              </a:extLst>
            </p:cNvPr>
            <p:cNvSpPr/>
            <p:nvPr/>
          </p:nvSpPr>
          <p:spPr>
            <a:xfrm>
              <a:off x="5305425"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198" name="Google Shape;514;p58">
              <a:extLst>
                <a:ext uri="{FF2B5EF4-FFF2-40B4-BE49-F238E27FC236}">
                  <a16:creationId xmlns:a16="http://schemas.microsoft.com/office/drawing/2014/main" id="{408A7130-875C-37AE-12CE-2E7C8E8E62ED}"/>
                </a:ext>
              </a:extLst>
            </p:cNvPr>
            <p:cNvSpPr/>
            <p:nvPr/>
          </p:nvSpPr>
          <p:spPr>
            <a:xfrm rot="10800000">
              <a:off x="5305413"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199" name="Google Shape;515;p58">
            <a:extLst>
              <a:ext uri="{FF2B5EF4-FFF2-40B4-BE49-F238E27FC236}">
                <a16:creationId xmlns:a16="http://schemas.microsoft.com/office/drawing/2014/main" id="{D209667A-4120-798B-D410-36E3ED1A353F}"/>
              </a:ext>
            </a:extLst>
          </p:cNvPr>
          <p:cNvGrpSpPr/>
          <p:nvPr/>
        </p:nvGrpSpPr>
        <p:grpSpPr>
          <a:xfrm rot="8557334">
            <a:off x="1605570" y="2029521"/>
            <a:ext cx="73729" cy="251029"/>
            <a:chOff x="5305413" y="2855119"/>
            <a:chExt cx="569937" cy="1141414"/>
          </a:xfrm>
        </p:grpSpPr>
        <p:sp>
          <p:nvSpPr>
            <p:cNvPr id="200" name="Google Shape;516;p58">
              <a:extLst>
                <a:ext uri="{FF2B5EF4-FFF2-40B4-BE49-F238E27FC236}">
                  <a16:creationId xmlns:a16="http://schemas.microsoft.com/office/drawing/2014/main" id="{6829A60E-B943-857C-6771-E8DBD73823BA}"/>
                </a:ext>
              </a:extLst>
            </p:cNvPr>
            <p:cNvSpPr/>
            <p:nvPr/>
          </p:nvSpPr>
          <p:spPr>
            <a:xfrm flipH="1">
              <a:off x="5305413"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cxnSp>
          <p:nvCxnSpPr>
            <p:cNvPr id="201" name="Google Shape;517;p58">
              <a:extLst>
                <a:ext uri="{FF2B5EF4-FFF2-40B4-BE49-F238E27FC236}">
                  <a16:creationId xmlns:a16="http://schemas.microsoft.com/office/drawing/2014/main" id="{C4874681-5D6A-AE75-B6C3-50D62B2FEB1A}"/>
                </a:ext>
              </a:extLst>
            </p:cNvPr>
            <p:cNvCxnSpPr/>
            <p:nvPr/>
          </p:nvCxnSpPr>
          <p:spPr>
            <a:xfrm>
              <a:off x="5346700" y="2941638"/>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202" name="Google Shape;518;p58">
              <a:extLst>
                <a:ext uri="{FF2B5EF4-FFF2-40B4-BE49-F238E27FC236}">
                  <a16:creationId xmlns:a16="http://schemas.microsoft.com/office/drawing/2014/main" id="{0A6E9832-B963-96FA-C782-B3F7FEF4FC84}"/>
                </a:ext>
              </a:extLst>
            </p:cNvPr>
            <p:cNvCxnSpPr/>
            <p:nvPr/>
          </p:nvCxnSpPr>
          <p:spPr>
            <a:xfrm>
              <a:off x="5346700" y="3898901"/>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203" name="Google Shape;519;p58">
              <a:extLst>
                <a:ext uri="{FF2B5EF4-FFF2-40B4-BE49-F238E27FC236}">
                  <a16:creationId xmlns:a16="http://schemas.microsoft.com/office/drawing/2014/main" id="{6F38967B-1329-8FAC-5A43-C9BF038E761B}"/>
                </a:ext>
              </a:extLst>
            </p:cNvPr>
            <p:cNvCxnSpPr/>
            <p:nvPr/>
          </p:nvCxnSpPr>
          <p:spPr>
            <a:xfrm>
              <a:off x="5346700" y="3344863"/>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204" name="Google Shape;520;p58">
              <a:extLst>
                <a:ext uri="{FF2B5EF4-FFF2-40B4-BE49-F238E27FC236}">
                  <a16:creationId xmlns:a16="http://schemas.microsoft.com/office/drawing/2014/main" id="{CE0203CD-603C-908F-B3CC-8EECEFEE794C}"/>
                </a:ext>
              </a:extLst>
            </p:cNvPr>
            <p:cNvCxnSpPr/>
            <p:nvPr/>
          </p:nvCxnSpPr>
          <p:spPr>
            <a:xfrm>
              <a:off x="5346700" y="3513138"/>
              <a:ext cx="487500" cy="0"/>
            </a:xfrm>
            <a:prstGeom prst="straightConnector1">
              <a:avLst/>
            </a:prstGeom>
            <a:noFill/>
            <a:ln w="12700" cap="flat" cmpd="sng">
              <a:solidFill>
                <a:srgbClr val="8C827C"/>
              </a:solidFill>
              <a:prstDash val="solid"/>
              <a:miter lim="800000"/>
              <a:headEnd type="none" w="med" len="med"/>
              <a:tailEnd type="none" w="med" len="med"/>
            </a:ln>
          </p:spPr>
        </p:cxnSp>
        <p:sp>
          <p:nvSpPr>
            <p:cNvPr id="205" name="Google Shape;521;p58">
              <a:extLst>
                <a:ext uri="{FF2B5EF4-FFF2-40B4-BE49-F238E27FC236}">
                  <a16:creationId xmlns:a16="http://schemas.microsoft.com/office/drawing/2014/main" id="{9B32F4F1-802A-72EA-B3F5-7D081816FFAA}"/>
                </a:ext>
              </a:extLst>
            </p:cNvPr>
            <p:cNvSpPr/>
            <p:nvPr/>
          </p:nvSpPr>
          <p:spPr>
            <a:xfrm rot="10800000" flipH="1">
              <a:off x="5305425"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06" name="Google Shape;522;p58">
              <a:extLst>
                <a:ext uri="{FF2B5EF4-FFF2-40B4-BE49-F238E27FC236}">
                  <a16:creationId xmlns:a16="http://schemas.microsoft.com/office/drawing/2014/main" id="{A9822558-3F0A-292C-2C0A-F4D7FC988684}"/>
                </a:ext>
              </a:extLst>
            </p:cNvPr>
            <p:cNvSpPr/>
            <p:nvPr/>
          </p:nvSpPr>
          <p:spPr>
            <a:xfrm>
              <a:off x="5305425"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07" name="Google Shape;523;p58">
              <a:extLst>
                <a:ext uri="{FF2B5EF4-FFF2-40B4-BE49-F238E27FC236}">
                  <a16:creationId xmlns:a16="http://schemas.microsoft.com/office/drawing/2014/main" id="{D1A20377-DB88-8FC6-0D96-90DC8AC278E9}"/>
                </a:ext>
              </a:extLst>
            </p:cNvPr>
            <p:cNvSpPr/>
            <p:nvPr/>
          </p:nvSpPr>
          <p:spPr>
            <a:xfrm rot="10800000">
              <a:off x="5305413"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grpSp>
        <p:nvGrpSpPr>
          <p:cNvPr id="208" name="Google Shape;524;p58">
            <a:extLst>
              <a:ext uri="{FF2B5EF4-FFF2-40B4-BE49-F238E27FC236}">
                <a16:creationId xmlns:a16="http://schemas.microsoft.com/office/drawing/2014/main" id="{70EEE4AD-C186-B1B9-85AA-56DCB878FE6E}"/>
              </a:ext>
            </a:extLst>
          </p:cNvPr>
          <p:cNvGrpSpPr/>
          <p:nvPr/>
        </p:nvGrpSpPr>
        <p:grpSpPr>
          <a:xfrm rot="3766493">
            <a:off x="1301218" y="2058013"/>
            <a:ext cx="73751" cy="251093"/>
            <a:chOff x="5305413" y="2855119"/>
            <a:chExt cx="569937" cy="1141414"/>
          </a:xfrm>
        </p:grpSpPr>
        <p:sp>
          <p:nvSpPr>
            <p:cNvPr id="209" name="Google Shape;525;p58">
              <a:extLst>
                <a:ext uri="{FF2B5EF4-FFF2-40B4-BE49-F238E27FC236}">
                  <a16:creationId xmlns:a16="http://schemas.microsoft.com/office/drawing/2014/main" id="{A34830C6-6FC5-E77B-E877-1F4B348A99D7}"/>
                </a:ext>
              </a:extLst>
            </p:cNvPr>
            <p:cNvSpPr/>
            <p:nvPr/>
          </p:nvSpPr>
          <p:spPr>
            <a:xfrm flipH="1">
              <a:off x="5305413"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cxnSp>
          <p:nvCxnSpPr>
            <p:cNvPr id="210" name="Google Shape;526;p58">
              <a:extLst>
                <a:ext uri="{FF2B5EF4-FFF2-40B4-BE49-F238E27FC236}">
                  <a16:creationId xmlns:a16="http://schemas.microsoft.com/office/drawing/2014/main" id="{EF9E9C97-5F2C-3E15-9EB2-B3CA68A35863}"/>
                </a:ext>
              </a:extLst>
            </p:cNvPr>
            <p:cNvCxnSpPr/>
            <p:nvPr/>
          </p:nvCxnSpPr>
          <p:spPr>
            <a:xfrm>
              <a:off x="5346700" y="2941638"/>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211" name="Google Shape;527;p58">
              <a:extLst>
                <a:ext uri="{FF2B5EF4-FFF2-40B4-BE49-F238E27FC236}">
                  <a16:creationId xmlns:a16="http://schemas.microsoft.com/office/drawing/2014/main" id="{2F54CFDA-8C3B-7843-CEBE-93995EA61617}"/>
                </a:ext>
              </a:extLst>
            </p:cNvPr>
            <p:cNvCxnSpPr/>
            <p:nvPr/>
          </p:nvCxnSpPr>
          <p:spPr>
            <a:xfrm>
              <a:off x="5346700" y="3898901"/>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212" name="Google Shape;528;p58">
              <a:extLst>
                <a:ext uri="{FF2B5EF4-FFF2-40B4-BE49-F238E27FC236}">
                  <a16:creationId xmlns:a16="http://schemas.microsoft.com/office/drawing/2014/main" id="{D86B87A2-33C4-73B0-2B0B-C132B8D7D03A}"/>
                </a:ext>
              </a:extLst>
            </p:cNvPr>
            <p:cNvCxnSpPr/>
            <p:nvPr/>
          </p:nvCxnSpPr>
          <p:spPr>
            <a:xfrm>
              <a:off x="5346700" y="3344863"/>
              <a:ext cx="487500" cy="0"/>
            </a:xfrm>
            <a:prstGeom prst="straightConnector1">
              <a:avLst/>
            </a:prstGeom>
            <a:noFill/>
            <a:ln w="12700" cap="flat" cmpd="sng">
              <a:solidFill>
                <a:srgbClr val="8C827C"/>
              </a:solidFill>
              <a:prstDash val="solid"/>
              <a:miter lim="800000"/>
              <a:headEnd type="none" w="med" len="med"/>
              <a:tailEnd type="none" w="med" len="med"/>
            </a:ln>
          </p:spPr>
        </p:cxnSp>
        <p:cxnSp>
          <p:nvCxnSpPr>
            <p:cNvPr id="213" name="Google Shape;529;p58">
              <a:extLst>
                <a:ext uri="{FF2B5EF4-FFF2-40B4-BE49-F238E27FC236}">
                  <a16:creationId xmlns:a16="http://schemas.microsoft.com/office/drawing/2014/main" id="{0B8B8251-66DC-3D91-48C8-ABA069B625F6}"/>
                </a:ext>
              </a:extLst>
            </p:cNvPr>
            <p:cNvCxnSpPr/>
            <p:nvPr/>
          </p:nvCxnSpPr>
          <p:spPr>
            <a:xfrm>
              <a:off x="5346700" y="3513138"/>
              <a:ext cx="487500" cy="0"/>
            </a:xfrm>
            <a:prstGeom prst="straightConnector1">
              <a:avLst/>
            </a:prstGeom>
            <a:noFill/>
            <a:ln w="12700" cap="flat" cmpd="sng">
              <a:solidFill>
                <a:srgbClr val="8C827C"/>
              </a:solidFill>
              <a:prstDash val="solid"/>
              <a:miter lim="800000"/>
              <a:headEnd type="none" w="med" len="med"/>
              <a:tailEnd type="none" w="med" len="med"/>
            </a:ln>
          </p:spPr>
        </p:cxnSp>
        <p:sp>
          <p:nvSpPr>
            <p:cNvPr id="214" name="Google Shape;530;p58">
              <a:extLst>
                <a:ext uri="{FF2B5EF4-FFF2-40B4-BE49-F238E27FC236}">
                  <a16:creationId xmlns:a16="http://schemas.microsoft.com/office/drawing/2014/main" id="{E84702CC-3548-A110-42C0-065947D760F4}"/>
                </a:ext>
              </a:extLst>
            </p:cNvPr>
            <p:cNvSpPr/>
            <p:nvPr/>
          </p:nvSpPr>
          <p:spPr>
            <a:xfrm rot="10800000" flipH="1">
              <a:off x="5305425"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15" name="Google Shape;531;p58">
              <a:extLst>
                <a:ext uri="{FF2B5EF4-FFF2-40B4-BE49-F238E27FC236}">
                  <a16:creationId xmlns:a16="http://schemas.microsoft.com/office/drawing/2014/main" id="{B00EB5D4-94DB-9DCB-EF06-5EB9C6578B82}"/>
                </a:ext>
              </a:extLst>
            </p:cNvPr>
            <p:cNvSpPr/>
            <p:nvPr/>
          </p:nvSpPr>
          <p:spPr>
            <a:xfrm>
              <a:off x="5305425" y="3425211"/>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sp>
          <p:nvSpPr>
            <p:cNvPr id="216" name="Google Shape;532;p58">
              <a:extLst>
                <a:ext uri="{FF2B5EF4-FFF2-40B4-BE49-F238E27FC236}">
                  <a16:creationId xmlns:a16="http://schemas.microsoft.com/office/drawing/2014/main" id="{D927D27A-0CF5-5970-5954-B39B1560EC10}"/>
                </a:ext>
              </a:extLst>
            </p:cNvPr>
            <p:cNvSpPr/>
            <p:nvPr/>
          </p:nvSpPr>
          <p:spPr>
            <a:xfrm rot="10800000">
              <a:off x="5305413" y="2855119"/>
              <a:ext cx="569925" cy="571322"/>
            </a:xfrm>
            <a:custGeom>
              <a:avLst/>
              <a:gdLst/>
              <a:ahLst/>
              <a:cxnLst/>
              <a:rect l="l" t="t" r="r" b="b"/>
              <a:pathLst>
                <a:path w="10000" h="6640" extrusionOk="0">
                  <a:moveTo>
                    <a:pt x="0" y="0"/>
                  </a:moveTo>
                  <a:cubicBezTo>
                    <a:pt x="0" y="1640"/>
                    <a:pt x="2530" y="2480"/>
                    <a:pt x="5000" y="3280"/>
                  </a:cubicBezTo>
                  <a:cubicBezTo>
                    <a:pt x="7470" y="4120"/>
                    <a:pt x="10000" y="4960"/>
                    <a:pt x="10000" y="6640"/>
                  </a:cubicBezTo>
                </a:path>
              </a:pathLst>
            </a:custGeom>
            <a:noFill/>
            <a:ln w="12700" cap="flat" cmpd="sng">
              <a:solidFill>
                <a:srgbClr val="8C827C"/>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Twentieth Century"/>
                <a:ea typeface="Twentieth Century"/>
                <a:cs typeface="Twentieth Century"/>
                <a:sym typeface="Twentieth Century"/>
              </a:endParaRPr>
            </a:p>
          </p:txBody>
        </p:sp>
      </p:grpSp>
      <p:cxnSp>
        <p:nvCxnSpPr>
          <p:cNvPr id="217" name="Google Shape;533;p58">
            <a:extLst>
              <a:ext uri="{FF2B5EF4-FFF2-40B4-BE49-F238E27FC236}">
                <a16:creationId xmlns:a16="http://schemas.microsoft.com/office/drawing/2014/main" id="{5808EB55-01BC-1E93-9BE3-86B3DA1BDC81}"/>
              </a:ext>
            </a:extLst>
          </p:cNvPr>
          <p:cNvCxnSpPr/>
          <p:nvPr/>
        </p:nvCxnSpPr>
        <p:spPr>
          <a:xfrm flipH="1">
            <a:off x="2301633" y="1560328"/>
            <a:ext cx="456400" cy="462000"/>
          </a:xfrm>
          <a:prstGeom prst="straightConnector1">
            <a:avLst/>
          </a:prstGeom>
          <a:noFill/>
          <a:ln w="9525" cap="flat" cmpd="sng">
            <a:solidFill>
              <a:schemeClr val="dk1"/>
            </a:solidFill>
            <a:prstDash val="solid"/>
            <a:round/>
            <a:headEnd type="none" w="sm" len="sm"/>
            <a:tailEnd type="stealth" w="med" len="med"/>
          </a:ln>
        </p:spPr>
      </p:cxnSp>
      <p:cxnSp>
        <p:nvCxnSpPr>
          <p:cNvPr id="218" name="Google Shape;534;p58">
            <a:extLst>
              <a:ext uri="{FF2B5EF4-FFF2-40B4-BE49-F238E27FC236}">
                <a16:creationId xmlns:a16="http://schemas.microsoft.com/office/drawing/2014/main" id="{BC9CADAD-B9D8-C4B3-C9AF-E867626F3867}"/>
              </a:ext>
            </a:extLst>
          </p:cNvPr>
          <p:cNvCxnSpPr/>
          <p:nvPr/>
        </p:nvCxnSpPr>
        <p:spPr>
          <a:xfrm>
            <a:off x="5373565" y="2595861"/>
            <a:ext cx="0" cy="365600"/>
          </a:xfrm>
          <a:prstGeom prst="straightConnector1">
            <a:avLst/>
          </a:prstGeom>
          <a:noFill/>
          <a:ln w="9525" cap="flat" cmpd="sng">
            <a:solidFill>
              <a:schemeClr val="dk1"/>
            </a:solidFill>
            <a:prstDash val="solid"/>
            <a:round/>
            <a:headEnd type="none" w="sm" len="sm"/>
            <a:tailEnd type="stealth" w="med" len="med"/>
          </a:ln>
        </p:spPr>
      </p:cxnSp>
      <p:cxnSp>
        <p:nvCxnSpPr>
          <p:cNvPr id="221" name="Google Shape;537;p58">
            <a:extLst>
              <a:ext uri="{FF2B5EF4-FFF2-40B4-BE49-F238E27FC236}">
                <a16:creationId xmlns:a16="http://schemas.microsoft.com/office/drawing/2014/main" id="{5C49DF8D-4B3C-0FEA-6EC5-3479DAB9B9D3}"/>
              </a:ext>
            </a:extLst>
          </p:cNvPr>
          <p:cNvCxnSpPr/>
          <p:nvPr/>
        </p:nvCxnSpPr>
        <p:spPr>
          <a:xfrm>
            <a:off x="5334000" y="3696248"/>
            <a:ext cx="0" cy="360000"/>
          </a:xfrm>
          <a:prstGeom prst="straightConnector1">
            <a:avLst/>
          </a:prstGeom>
          <a:noFill/>
          <a:ln w="9525" cap="flat" cmpd="sng">
            <a:solidFill>
              <a:schemeClr val="dk1"/>
            </a:solidFill>
            <a:prstDash val="solid"/>
            <a:round/>
            <a:headEnd type="none" w="sm" len="sm"/>
            <a:tailEnd type="stealth" w="sm" len="sm"/>
          </a:ln>
        </p:spPr>
      </p:cxnSp>
      <p:sp>
        <p:nvSpPr>
          <p:cNvPr id="222" name="Google Shape;538;p58">
            <a:extLst>
              <a:ext uri="{FF2B5EF4-FFF2-40B4-BE49-F238E27FC236}">
                <a16:creationId xmlns:a16="http://schemas.microsoft.com/office/drawing/2014/main" id="{B3CD5D62-8529-8C6E-49B6-980B2C9D158F}"/>
              </a:ext>
            </a:extLst>
          </p:cNvPr>
          <p:cNvSpPr txBox="1"/>
          <p:nvPr/>
        </p:nvSpPr>
        <p:spPr>
          <a:xfrm>
            <a:off x="6551600" y="1869224"/>
            <a:ext cx="4878400" cy="574604"/>
          </a:xfrm>
          <a:prstGeom prst="rect">
            <a:avLst/>
          </a:prstGeom>
          <a:solidFill>
            <a:srgbClr val="BCD7E6"/>
          </a:solidFill>
          <a:ln>
            <a:noFill/>
          </a:ln>
        </p:spPr>
        <p:txBody>
          <a:bodyPr spcFirstLastPara="1" wrap="square" lIns="121900" tIns="121900" rIns="121900" bIns="121900" anchor="ctr" anchorCtr="0">
            <a:spAutoFit/>
          </a:bodyPr>
          <a:lstStyle/>
          <a:p>
            <a:pPr defTabSz="1219170">
              <a:buClr>
                <a:srgbClr val="2D83B4"/>
              </a:buClr>
              <a:buSzPts val="1200"/>
            </a:pPr>
            <a:r>
              <a:rPr lang="en" sz="1067" kern="0">
                <a:solidFill>
                  <a:srgbClr val="000000"/>
                </a:solidFill>
                <a:latin typeface="Montserrat"/>
                <a:ea typeface="Montserrat"/>
                <a:cs typeface="Montserrat"/>
                <a:sym typeface="Montserrat"/>
              </a:rPr>
              <a:t>cfDNA contains a multitude of tumor-specific changes comprising genomic, epigenomic, and other alterations </a:t>
            </a:r>
            <a:endParaRPr sz="1333" kern="0">
              <a:solidFill>
                <a:srgbClr val="000000"/>
              </a:solidFill>
              <a:latin typeface="Montserrat"/>
              <a:ea typeface="Montserrat"/>
              <a:cs typeface="Montserrat"/>
              <a:sym typeface="Montserrat"/>
            </a:endParaRPr>
          </a:p>
        </p:txBody>
      </p:sp>
      <p:pic>
        <p:nvPicPr>
          <p:cNvPr id="224" name="Google Shape;540;p58">
            <a:extLst>
              <a:ext uri="{FF2B5EF4-FFF2-40B4-BE49-F238E27FC236}">
                <a16:creationId xmlns:a16="http://schemas.microsoft.com/office/drawing/2014/main" id="{2F77910A-9A37-F8DD-4604-D691EC85C2DD}"/>
              </a:ext>
            </a:extLst>
          </p:cNvPr>
          <p:cNvPicPr preferRelativeResize="0"/>
          <p:nvPr/>
        </p:nvPicPr>
        <p:blipFill rotWithShape="1">
          <a:blip r:embed="rId3">
            <a:alphaModFix/>
          </a:blip>
          <a:srcRect/>
          <a:stretch/>
        </p:blipFill>
        <p:spPr>
          <a:xfrm>
            <a:off x="6467831" y="5277147"/>
            <a:ext cx="4021139" cy="420688"/>
          </a:xfrm>
          <a:prstGeom prst="rect">
            <a:avLst/>
          </a:prstGeom>
          <a:noFill/>
          <a:ln>
            <a:noFill/>
          </a:ln>
        </p:spPr>
      </p:pic>
      <p:sp>
        <p:nvSpPr>
          <p:cNvPr id="234" name="Google Shape;550;p58">
            <a:extLst>
              <a:ext uri="{FF2B5EF4-FFF2-40B4-BE49-F238E27FC236}">
                <a16:creationId xmlns:a16="http://schemas.microsoft.com/office/drawing/2014/main" id="{3B3DB413-F83F-B6BE-1111-4724CCE2F74D}"/>
              </a:ext>
            </a:extLst>
          </p:cNvPr>
          <p:cNvSpPr txBox="1"/>
          <p:nvPr/>
        </p:nvSpPr>
        <p:spPr>
          <a:xfrm>
            <a:off x="6938756" y="5743981"/>
            <a:ext cx="3054800" cy="147797"/>
          </a:xfrm>
          <a:prstGeom prst="rect">
            <a:avLst/>
          </a:prstGeom>
          <a:noFill/>
          <a:ln>
            <a:noFill/>
          </a:ln>
        </p:spPr>
        <p:txBody>
          <a:bodyPr spcFirstLastPara="1" wrap="square" lIns="0" tIns="0" rIns="0" bIns="0" anchor="t" anchorCtr="0">
            <a:spAutoFit/>
          </a:bodyPr>
          <a:lstStyle/>
          <a:p>
            <a:pPr algn="ctr" defTabSz="1219170">
              <a:lnSpc>
                <a:spcPct val="90000"/>
              </a:lnSpc>
              <a:buClr>
                <a:srgbClr val="21338F"/>
              </a:buClr>
              <a:buSzPts val="900"/>
            </a:pPr>
            <a:r>
              <a:rPr lang="en" sz="1067" b="1" kern="0">
                <a:solidFill>
                  <a:srgbClr val="21338F"/>
                </a:solidFill>
                <a:latin typeface="Montserrat"/>
                <a:ea typeface="Montserrat"/>
                <a:cs typeface="Montserrat"/>
                <a:sym typeface="Montserrat"/>
              </a:rPr>
              <a:t>Genome-wide cfDNA fragmentation</a:t>
            </a:r>
            <a:endParaRPr sz="1333" b="1" kern="0">
              <a:solidFill>
                <a:srgbClr val="000000"/>
              </a:solidFill>
              <a:latin typeface="Montserrat"/>
              <a:ea typeface="Montserrat"/>
              <a:cs typeface="Montserrat"/>
              <a:sym typeface="Montserrat"/>
            </a:endParaRPr>
          </a:p>
        </p:txBody>
      </p:sp>
      <p:sp>
        <p:nvSpPr>
          <p:cNvPr id="351" name="TextBox 350">
            <a:extLst>
              <a:ext uri="{FF2B5EF4-FFF2-40B4-BE49-F238E27FC236}">
                <a16:creationId xmlns:a16="http://schemas.microsoft.com/office/drawing/2014/main" id="{175A7092-857A-80F9-797D-3F2E2F2DB9E6}"/>
              </a:ext>
            </a:extLst>
          </p:cNvPr>
          <p:cNvSpPr txBox="1"/>
          <p:nvPr/>
        </p:nvSpPr>
        <p:spPr>
          <a:xfrm>
            <a:off x="2743200" y="6135469"/>
            <a:ext cx="4179822" cy="646331"/>
          </a:xfrm>
          <a:prstGeom prst="rect">
            <a:avLst/>
          </a:prstGeom>
          <a:noFill/>
        </p:spPr>
        <p:txBody>
          <a:bodyPr wrap="square" rtlCol="0">
            <a:spAutoFit/>
          </a:bodyPr>
          <a:lstStyle/>
          <a:p>
            <a:r>
              <a:rPr lang="en-US" sz="1200" dirty="0">
                <a:latin typeface="Montserrat" pitchFamily="2" charset="77"/>
              </a:rPr>
              <a:t>Cristiano, et al., </a:t>
            </a:r>
            <a:r>
              <a:rPr lang="en-US" sz="1200" i="1" dirty="0">
                <a:latin typeface="Montserrat" pitchFamily="2" charset="77"/>
              </a:rPr>
              <a:t>Nature</a:t>
            </a:r>
            <a:r>
              <a:rPr lang="en-US" sz="1200" dirty="0">
                <a:latin typeface="Montserrat" pitchFamily="2" charset="77"/>
              </a:rPr>
              <a:t>, 2019</a:t>
            </a:r>
          </a:p>
          <a:p>
            <a:r>
              <a:rPr lang="en-US" sz="1200" dirty="0">
                <a:latin typeface="Montserrat" pitchFamily="2" charset="77"/>
              </a:rPr>
              <a:t>Leal et al., </a:t>
            </a:r>
            <a:r>
              <a:rPr lang="en-US" sz="1200" i="1" dirty="0">
                <a:latin typeface="Montserrat" pitchFamily="2" charset="77"/>
              </a:rPr>
              <a:t>Nature Comm</a:t>
            </a:r>
            <a:r>
              <a:rPr lang="en-US" sz="1200" dirty="0">
                <a:latin typeface="Montserrat" pitchFamily="2" charset="77"/>
              </a:rPr>
              <a:t>, 2021</a:t>
            </a:r>
          </a:p>
          <a:p>
            <a:r>
              <a:rPr lang="en-US" sz="1200" dirty="0" err="1">
                <a:latin typeface="Montserrat" pitchFamily="2" charset="77"/>
              </a:rPr>
              <a:t>Mathios</a:t>
            </a:r>
            <a:r>
              <a:rPr lang="en-US" sz="1200" dirty="0">
                <a:latin typeface="Montserrat" pitchFamily="2" charset="77"/>
              </a:rPr>
              <a:t> et al., </a:t>
            </a:r>
            <a:r>
              <a:rPr lang="en-US" sz="1200" i="1" dirty="0">
                <a:latin typeface="Montserrat" pitchFamily="2" charset="77"/>
              </a:rPr>
              <a:t>Nature Comm</a:t>
            </a:r>
            <a:r>
              <a:rPr lang="en-US" sz="1200" dirty="0">
                <a:latin typeface="Montserrat" pitchFamily="2" charset="77"/>
              </a:rPr>
              <a:t>, 2021</a:t>
            </a:r>
          </a:p>
        </p:txBody>
      </p:sp>
      <p:sp>
        <p:nvSpPr>
          <p:cNvPr id="353" name="TextBox 352">
            <a:extLst>
              <a:ext uri="{FF2B5EF4-FFF2-40B4-BE49-F238E27FC236}">
                <a16:creationId xmlns:a16="http://schemas.microsoft.com/office/drawing/2014/main" id="{101D44F2-E5DF-A303-8FE2-FDDCB15D6360}"/>
              </a:ext>
            </a:extLst>
          </p:cNvPr>
          <p:cNvSpPr txBox="1"/>
          <p:nvPr/>
        </p:nvSpPr>
        <p:spPr>
          <a:xfrm>
            <a:off x="152400" y="6135469"/>
            <a:ext cx="3080739" cy="646331"/>
          </a:xfrm>
          <a:prstGeom prst="rect">
            <a:avLst/>
          </a:prstGeom>
          <a:noFill/>
        </p:spPr>
        <p:txBody>
          <a:bodyPr wrap="square">
            <a:spAutoFit/>
          </a:bodyPr>
          <a:lstStyle/>
          <a:p>
            <a:r>
              <a:rPr lang="en-US" sz="1200" dirty="0">
                <a:latin typeface="Montserrat" pitchFamily="2" charset="77"/>
              </a:rPr>
              <a:t>Leary et al., </a:t>
            </a:r>
            <a:r>
              <a:rPr lang="en-US" sz="1200" i="1" dirty="0">
                <a:latin typeface="Montserrat" pitchFamily="2" charset="77"/>
              </a:rPr>
              <a:t>Science TM</a:t>
            </a:r>
            <a:r>
              <a:rPr lang="en-US" sz="1200" dirty="0">
                <a:latin typeface="Montserrat" pitchFamily="2" charset="77"/>
              </a:rPr>
              <a:t>, 2010 </a:t>
            </a:r>
          </a:p>
          <a:p>
            <a:r>
              <a:rPr lang="en-US" sz="1200" dirty="0">
                <a:latin typeface="Montserrat" pitchFamily="2" charset="77"/>
              </a:rPr>
              <a:t>Leary et al., </a:t>
            </a:r>
            <a:r>
              <a:rPr lang="en-US" sz="1200" i="1" dirty="0">
                <a:latin typeface="Montserrat" pitchFamily="2" charset="77"/>
              </a:rPr>
              <a:t>Science TM</a:t>
            </a:r>
            <a:r>
              <a:rPr lang="en-US" sz="1200" dirty="0">
                <a:latin typeface="Montserrat" pitchFamily="2" charset="77"/>
              </a:rPr>
              <a:t>, 2012</a:t>
            </a:r>
          </a:p>
          <a:p>
            <a:r>
              <a:rPr lang="en-US" sz="1200" dirty="0" err="1">
                <a:latin typeface="Montserrat" pitchFamily="2" charset="77"/>
              </a:rPr>
              <a:t>Phallen</a:t>
            </a:r>
            <a:r>
              <a:rPr lang="en-US" sz="1200" dirty="0">
                <a:latin typeface="Montserrat" pitchFamily="2" charset="77"/>
              </a:rPr>
              <a:t> et al., </a:t>
            </a:r>
            <a:r>
              <a:rPr lang="en-US" sz="1200" i="1" dirty="0">
                <a:latin typeface="Montserrat" pitchFamily="2" charset="77"/>
              </a:rPr>
              <a:t>Science TM</a:t>
            </a:r>
            <a:r>
              <a:rPr lang="en-US" sz="1200" dirty="0">
                <a:latin typeface="Montserrat" pitchFamily="2" charset="77"/>
              </a:rPr>
              <a:t>, 2017</a:t>
            </a:r>
          </a:p>
        </p:txBody>
      </p:sp>
      <p:sp>
        <p:nvSpPr>
          <p:cNvPr id="249" name="TextBox 248">
            <a:extLst>
              <a:ext uri="{FF2B5EF4-FFF2-40B4-BE49-F238E27FC236}">
                <a16:creationId xmlns:a16="http://schemas.microsoft.com/office/drawing/2014/main" id="{12615422-F4DE-77F6-8512-1E00A76B6AAD}"/>
              </a:ext>
            </a:extLst>
          </p:cNvPr>
          <p:cNvSpPr txBox="1"/>
          <p:nvPr/>
        </p:nvSpPr>
        <p:spPr>
          <a:xfrm>
            <a:off x="5657764" y="6135469"/>
            <a:ext cx="3462206" cy="646331"/>
          </a:xfrm>
          <a:prstGeom prst="rect">
            <a:avLst/>
          </a:prstGeom>
          <a:noFill/>
        </p:spPr>
        <p:txBody>
          <a:bodyPr wrap="square">
            <a:spAutoFit/>
          </a:bodyPr>
          <a:lstStyle/>
          <a:p>
            <a:r>
              <a:rPr lang="en-US" sz="1200" dirty="0" err="1">
                <a:latin typeface="Montserrat" pitchFamily="2" charset="77"/>
              </a:rPr>
              <a:t>Foda</a:t>
            </a:r>
            <a:r>
              <a:rPr lang="en-US" sz="1200" dirty="0">
                <a:latin typeface="Montserrat" pitchFamily="2" charset="77"/>
              </a:rPr>
              <a:t> et al., </a:t>
            </a:r>
            <a:r>
              <a:rPr lang="en-US" sz="1200" i="1" dirty="0">
                <a:latin typeface="Montserrat" pitchFamily="2" charset="77"/>
              </a:rPr>
              <a:t>Cancer Discovery</a:t>
            </a:r>
            <a:r>
              <a:rPr lang="en-US" sz="1200" dirty="0">
                <a:latin typeface="Montserrat" pitchFamily="2" charset="77"/>
              </a:rPr>
              <a:t>, 2022</a:t>
            </a:r>
          </a:p>
          <a:p>
            <a:r>
              <a:rPr lang="en-US" sz="1200" dirty="0">
                <a:latin typeface="Montserrat" pitchFamily="2" charset="77"/>
              </a:rPr>
              <a:t>Bruhm et al., </a:t>
            </a:r>
            <a:r>
              <a:rPr lang="en-US" sz="1200" i="1" dirty="0">
                <a:latin typeface="Montserrat" pitchFamily="2" charset="77"/>
              </a:rPr>
              <a:t>Nature Genetics</a:t>
            </a:r>
            <a:r>
              <a:rPr lang="en-US" sz="1200" dirty="0">
                <a:latin typeface="Montserrat" pitchFamily="2" charset="77"/>
              </a:rPr>
              <a:t>, 2023</a:t>
            </a:r>
          </a:p>
          <a:p>
            <a:r>
              <a:rPr lang="en-US" sz="1200" dirty="0">
                <a:latin typeface="Montserrat" pitchFamily="2" charset="77"/>
              </a:rPr>
              <a:t>Annapragada et al., </a:t>
            </a:r>
            <a:r>
              <a:rPr lang="en-US" sz="1200" i="1" dirty="0">
                <a:latin typeface="Montserrat" pitchFamily="2" charset="77"/>
              </a:rPr>
              <a:t>Science TM</a:t>
            </a:r>
            <a:r>
              <a:rPr lang="en-US" sz="1200" dirty="0">
                <a:latin typeface="Montserrat" pitchFamily="2" charset="77"/>
              </a:rPr>
              <a:t>, 2024</a:t>
            </a:r>
            <a:endParaRPr lang="en-US" sz="1200" dirty="0"/>
          </a:p>
        </p:txBody>
      </p:sp>
      <p:sp>
        <p:nvSpPr>
          <p:cNvPr id="247" name="Google Shape;567;p58">
            <a:extLst>
              <a:ext uri="{FF2B5EF4-FFF2-40B4-BE49-F238E27FC236}">
                <a16:creationId xmlns:a16="http://schemas.microsoft.com/office/drawing/2014/main" id="{CDB772E6-34F9-D6D4-E74F-41EB581EF540}"/>
              </a:ext>
            </a:extLst>
          </p:cNvPr>
          <p:cNvSpPr/>
          <p:nvPr/>
        </p:nvSpPr>
        <p:spPr>
          <a:xfrm>
            <a:off x="1333470" y="4209415"/>
            <a:ext cx="114096" cy="0"/>
          </a:xfrm>
          <a:custGeom>
            <a:avLst/>
            <a:gdLst/>
            <a:ahLst/>
            <a:cxnLst/>
            <a:rect l="l" t="t" r="r" b="b"/>
            <a:pathLst>
              <a:path w="120" h="120000" extrusionOk="0">
                <a:moveTo>
                  <a:pt x="0" y="0"/>
                </a:moveTo>
                <a:lnTo>
                  <a:pt x="0" y="0"/>
                </a:lnTo>
                <a:lnTo>
                  <a:pt x="120" y="0"/>
                </a:lnTo>
              </a:path>
            </a:pathLst>
          </a:custGeom>
          <a:noFill/>
          <a:ln w="38100" cap="flat" cmpd="sng">
            <a:solidFill>
              <a:schemeClr val="accent2">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349" name="Google Shape;541;p58">
            <a:extLst>
              <a:ext uri="{FF2B5EF4-FFF2-40B4-BE49-F238E27FC236}">
                <a16:creationId xmlns:a16="http://schemas.microsoft.com/office/drawing/2014/main" id="{0C2866B4-527B-8E88-5E22-17DA20B3760B}"/>
              </a:ext>
            </a:extLst>
          </p:cNvPr>
          <p:cNvGrpSpPr/>
          <p:nvPr/>
        </p:nvGrpSpPr>
        <p:grpSpPr>
          <a:xfrm>
            <a:off x="9243736" y="4163025"/>
            <a:ext cx="545128" cy="210763"/>
            <a:chOff x="7070726" y="4268788"/>
            <a:chExt cx="546100" cy="211138"/>
          </a:xfrm>
        </p:grpSpPr>
        <p:sp>
          <p:nvSpPr>
            <p:cNvPr id="358" name="Google Shape;542;p58">
              <a:extLst>
                <a:ext uri="{FF2B5EF4-FFF2-40B4-BE49-F238E27FC236}">
                  <a16:creationId xmlns:a16="http://schemas.microsoft.com/office/drawing/2014/main" id="{C3DB5330-42EF-9063-7B49-E9B946E26CFC}"/>
                </a:ext>
              </a:extLst>
            </p:cNvPr>
            <p:cNvSpPr/>
            <p:nvPr/>
          </p:nvSpPr>
          <p:spPr>
            <a:xfrm>
              <a:off x="7070726"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62C04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68" name="Google Shape;543;p58">
              <a:extLst>
                <a:ext uri="{FF2B5EF4-FFF2-40B4-BE49-F238E27FC236}">
                  <a16:creationId xmlns:a16="http://schemas.microsoft.com/office/drawing/2014/main" id="{100586C4-70BC-551C-E178-2F198170F5B9}"/>
                </a:ext>
              </a:extLst>
            </p:cNvPr>
            <p:cNvSpPr/>
            <p:nvPr/>
          </p:nvSpPr>
          <p:spPr>
            <a:xfrm>
              <a:off x="7299326"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62C04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78" name="Google Shape;544;p58">
              <a:extLst>
                <a:ext uri="{FF2B5EF4-FFF2-40B4-BE49-F238E27FC236}">
                  <a16:creationId xmlns:a16="http://schemas.microsoft.com/office/drawing/2014/main" id="{FA36527A-F2BA-53BC-2C5E-7858FBAC8FE1}"/>
                </a:ext>
              </a:extLst>
            </p:cNvPr>
            <p:cNvSpPr/>
            <p:nvPr/>
          </p:nvSpPr>
          <p:spPr>
            <a:xfrm>
              <a:off x="7502526"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62C04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79" name="Google Shape;545;p58">
              <a:extLst>
                <a:ext uri="{FF2B5EF4-FFF2-40B4-BE49-F238E27FC236}">
                  <a16:creationId xmlns:a16="http://schemas.microsoft.com/office/drawing/2014/main" id="{6741E70A-8CF2-92FA-57C7-4268025516B1}"/>
                </a:ext>
              </a:extLst>
            </p:cNvPr>
            <p:cNvSpPr/>
            <p:nvPr/>
          </p:nvSpPr>
          <p:spPr>
            <a:xfrm>
              <a:off x="7426326" y="42687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62C04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81" name="Google Shape;546;p58">
              <a:extLst>
                <a:ext uri="{FF2B5EF4-FFF2-40B4-BE49-F238E27FC236}">
                  <a16:creationId xmlns:a16="http://schemas.microsoft.com/office/drawing/2014/main" id="{D49D4700-F909-56A4-86A8-8BFC1F033483}"/>
                </a:ext>
              </a:extLst>
            </p:cNvPr>
            <p:cNvSpPr/>
            <p:nvPr/>
          </p:nvSpPr>
          <p:spPr>
            <a:xfrm>
              <a:off x="7235826" y="42687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62C04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82" name="Google Shape;547;p58">
              <a:extLst>
                <a:ext uri="{FF2B5EF4-FFF2-40B4-BE49-F238E27FC236}">
                  <a16:creationId xmlns:a16="http://schemas.microsoft.com/office/drawing/2014/main" id="{D6AAC7EA-0EAC-20A7-EFF4-C2009C8FCF33}"/>
                </a:ext>
              </a:extLst>
            </p:cNvPr>
            <p:cNvSpPr/>
            <p:nvPr/>
          </p:nvSpPr>
          <p:spPr>
            <a:xfrm>
              <a:off x="7108826" y="42687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62C04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83" name="Google Shape;548;p58">
              <a:extLst>
                <a:ext uri="{FF2B5EF4-FFF2-40B4-BE49-F238E27FC236}">
                  <a16:creationId xmlns:a16="http://schemas.microsoft.com/office/drawing/2014/main" id="{9F5046C9-4DA9-5B21-432F-234103A88EB2}"/>
                </a:ext>
              </a:extLst>
            </p:cNvPr>
            <p:cNvSpPr/>
            <p:nvPr/>
          </p:nvSpPr>
          <p:spPr>
            <a:xfrm>
              <a:off x="7089776" y="4365626"/>
              <a:ext cx="508000" cy="114300"/>
            </a:xfrm>
            <a:custGeom>
              <a:avLst/>
              <a:gdLst/>
              <a:ahLst/>
              <a:cxnLst/>
              <a:rect l="l" t="t" r="r" b="b"/>
              <a:pathLst>
                <a:path w="533" h="120" extrusionOk="0">
                  <a:moveTo>
                    <a:pt x="0" y="60"/>
                  </a:moveTo>
                  <a:lnTo>
                    <a:pt x="0" y="60"/>
                  </a:lnTo>
                  <a:cubicBezTo>
                    <a:pt x="0" y="27"/>
                    <a:pt x="119" y="0"/>
                    <a:pt x="266" y="0"/>
                  </a:cubicBezTo>
                  <a:cubicBezTo>
                    <a:pt x="414" y="0"/>
                    <a:pt x="533" y="27"/>
                    <a:pt x="533" y="60"/>
                  </a:cubicBezTo>
                  <a:cubicBezTo>
                    <a:pt x="533" y="93"/>
                    <a:pt x="414" y="120"/>
                    <a:pt x="266" y="120"/>
                  </a:cubicBezTo>
                  <a:cubicBezTo>
                    <a:pt x="119" y="120"/>
                    <a:pt x="0" y="93"/>
                    <a:pt x="0" y="60"/>
                  </a:cubicBezTo>
                  <a:lnTo>
                    <a:pt x="0" y="60"/>
                  </a:lnTo>
                  <a:close/>
                </a:path>
              </a:pathLst>
            </a:custGeom>
            <a:noFill/>
            <a:ln w="25400" cap="flat" cmpd="sng">
              <a:solidFill>
                <a:srgbClr val="62C040"/>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sp>
        <p:nvSpPr>
          <p:cNvPr id="384" name="Google Shape;549;p58">
            <a:extLst>
              <a:ext uri="{FF2B5EF4-FFF2-40B4-BE49-F238E27FC236}">
                <a16:creationId xmlns:a16="http://schemas.microsoft.com/office/drawing/2014/main" id="{CE5992F4-FEFF-7F7A-17E6-85ACE3483A9B}"/>
              </a:ext>
            </a:extLst>
          </p:cNvPr>
          <p:cNvSpPr txBox="1"/>
          <p:nvPr/>
        </p:nvSpPr>
        <p:spPr>
          <a:xfrm>
            <a:off x="9010711" y="4577044"/>
            <a:ext cx="1010997" cy="249299"/>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a:solidFill>
                  <a:srgbClr val="000000"/>
                </a:solidFill>
                <a:latin typeface="Montserrat"/>
                <a:ea typeface="Montserrat"/>
                <a:cs typeface="Montserrat"/>
                <a:sym typeface="Montserrat"/>
              </a:rPr>
              <a:t>Mitochondrial representation</a:t>
            </a:r>
            <a:endParaRPr sz="1050" kern="0">
              <a:solidFill>
                <a:srgbClr val="000000"/>
              </a:solidFill>
              <a:latin typeface="Montserrat"/>
              <a:ea typeface="Montserrat"/>
              <a:cs typeface="Montserrat"/>
              <a:sym typeface="Montserrat"/>
            </a:endParaRPr>
          </a:p>
        </p:txBody>
      </p:sp>
      <p:sp>
        <p:nvSpPr>
          <p:cNvPr id="385" name="Google Shape;551;p58">
            <a:extLst>
              <a:ext uri="{FF2B5EF4-FFF2-40B4-BE49-F238E27FC236}">
                <a16:creationId xmlns:a16="http://schemas.microsoft.com/office/drawing/2014/main" id="{B4E31299-3AB0-E695-46BD-66DB1D9DDB92}"/>
              </a:ext>
            </a:extLst>
          </p:cNvPr>
          <p:cNvSpPr txBox="1"/>
          <p:nvPr/>
        </p:nvSpPr>
        <p:spPr>
          <a:xfrm>
            <a:off x="113167" y="4577044"/>
            <a:ext cx="1010997" cy="249299"/>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dirty="0">
                <a:solidFill>
                  <a:srgbClr val="000000"/>
                </a:solidFill>
                <a:latin typeface="Montserrat"/>
                <a:ea typeface="Montserrat"/>
                <a:cs typeface="Montserrat"/>
                <a:sym typeface="Montserrat"/>
              </a:rPr>
              <a:t>No </a:t>
            </a:r>
            <a:br>
              <a:rPr lang="en" sz="900" kern="0" dirty="0">
                <a:solidFill>
                  <a:srgbClr val="000000"/>
                </a:solidFill>
                <a:latin typeface="Montserrat"/>
                <a:ea typeface="Montserrat"/>
                <a:cs typeface="Montserrat"/>
                <a:sym typeface="Montserrat"/>
              </a:rPr>
            </a:br>
            <a:r>
              <a:rPr lang="en" sz="900" kern="0" dirty="0">
                <a:solidFill>
                  <a:srgbClr val="000000"/>
                </a:solidFill>
                <a:latin typeface="Montserrat"/>
                <a:ea typeface="Montserrat"/>
                <a:cs typeface="Montserrat"/>
                <a:sym typeface="Montserrat"/>
              </a:rPr>
              <a:t>alteration</a:t>
            </a:r>
            <a:endParaRPr sz="1050" kern="0" dirty="0">
              <a:solidFill>
                <a:srgbClr val="000000"/>
              </a:solidFill>
              <a:latin typeface="Montserrat"/>
              <a:ea typeface="Montserrat"/>
              <a:cs typeface="Montserrat"/>
              <a:sym typeface="Montserrat"/>
            </a:endParaRPr>
          </a:p>
        </p:txBody>
      </p:sp>
      <p:grpSp>
        <p:nvGrpSpPr>
          <p:cNvPr id="386" name="Google Shape;552;p58">
            <a:extLst>
              <a:ext uri="{FF2B5EF4-FFF2-40B4-BE49-F238E27FC236}">
                <a16:creationId xmlns:a16="http://schemas.microsoft.com/office/drawing/2014/main" id="{80B5B68B-DDF2-7A9D-6525-36D9D8011426}"/>
              </a:ext>
            </a:extLst>
          </p:cNvPr>
          <p:cNvGrpSpPr/>
          <p:nvPr/>
        </p:nvGrpSpPr>
        <p:grpSpPr>
          <a:xfrm>
            <a:off x="335220" y="4157894"/>
            <a:ext cx="567230" cy="260671"/>
            <a:chOff x="548086" y="4268788"/>
            <a:chExt cx="568241" cy="261136"/>
          </a:xfrm>
        </p:grpSpPr>
        <p:sp>
          <p:nvSpPr>
            <p:cNvPr id="387" name="Google Shape;553;p58">
              <a:extLst>
                <a:ext uri="{FF2B5EF4-FFF2-40B4-BE49-F238E27FC236}">
                  <a16:creationId xmlns:a16="http://schemas.microsoft.com/office/drawing/2014/main" id="{2545FC42-3914-BDB2-FE77-C7342CAE1DC0}"/>
                </a:ext>
              </a:extLst>
            </p:cNvPr>
            <p:cNvSpPr/>
            <p:nvPr/>
          </p:nvSpPr>
          <p:spPr>
            <a:xfrm>
              <a:off x="568326" y="4319588"/>
              <a:ext cx="115888"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89" name="Google Shape;554;p58">
              <a:extLst>
                <a:ext uri="{FF2B5EF4-FFF2-40B4-BE49-F238E27FC236}">
                  <a16:creationId xmlns:a16="http://schemas.microsoft.com/office/drawing/2014/main" id="{06D7F7A7-F509-F487-EDA9-36A5116531EE}"/>
                </a:ext>
              </a:extLst>
            </p:cNvPr>
            <p:cNvSpPr/>
            <p:nvPr/>
          </p:nvSpPr>
          <p:spPr>
            <a:xfrm>
              <a:off x="798514"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90" name="Google Shape;555;p58">
              <a:extLst>
                <a:ext uri="{FF2B5EF4-FFF2-40B4-BE49-F238E27FC236}">
                  <a16:creationId xmlns:a16="http://schemas.microsoft.com/office/drawing/2014/main" id="{51C32E52-A625-D398-5A87-949FEC5C8FAB}"/>
                </a:ext>
              </a:extLst>
            </p:cNvPr>
            <p:cNvSpPr/>
            <p:nvPr/>
          </p:nvSpPr>
          <p:spPr>
            <a:xfrm>
              <a:off x="1001714"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91" name="Google Shape;556;p58">
              <a:extLst>
                <a:ext uri="{FF2B5EF4-FFF2-40B4-BE49-F238E27FC236}">
                  <a16:creationId xmlns:a16="http://schemas.microsoft.com/office/drawing/2014/main" id="{1D015749-C5F4-A985-5F99-3AF397BCE89B}"/>
                </a:ext>
              </a:extLst>
            </p:cNvPr>
            <p:cNvSpPr/>
            <p:nvPr/>
          </p:nvSpPr>
          <p:spPr>
            <a:xfrm>
              <a:off x="925514" y="42687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92" name="Google Shape;557;p58">
              <a:extLst>
                <a:ext uri="{FF2B5EF4-FFF2-40B4-BE49-F238E27FC236}">
                  <a16:creationId xmlns:a16="http://schemas.microsoft.com/office/drawing/2014/main" id="{93EF0839-FB2C-6F20-F396-4EF82841FDC8}"/>
                </a:ext>
              </a:extLst>
            </p:cNvPr>
            <p:cNvSpPr/>
            <p:nvPr/>
          </p:nvSpPr>
          <p:spPr>
            <a:xfrm>
              <a:off x="735014" y="42687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93" name="Google Shape;558;p58">
              <a:extLst>
                <a:ext uri="{FF2B5EF4-FFF2-40B4-BE49-F238E27FC236}">
                  <a16:creationId xmlns:a16="http://schemas.microsoft.com/office/drawing/2014/main" id="{E2E64275-A784-D4C1-AE30-6DE4B06A390F}"/>
                </a:ext>
              </a:extLst>
            </p:cNvPr>
            <p:cNvSpPr/>
            <p:nvPr/>
          </p:nvSpPr>
          <p:spPr>
            <a:xfrm>
              <a:off x="608014" y="42687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B9B3B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394" name="Google Shape;559;p58">
              <a:extLst>
                <a:ext uri="{FF2B5EF4-FFF2-40B4-BE49-F238E27FC236}">
                  <a16:creationId xmlns:a16="http://schemas.microsoft.com/office/drawing/2014/main" id="{719E52F4-1D82-EAE9-207E-38EACB2D8C0A}"/>
                </a:ext>
              </a:extLst>
            </p:cNvPr>
            <p:cNvGrpSpPr/>
            <p:nvPr/>
          </p:nvGrpSpPr>
          <p:grpSpPr>
            <a:xfrm rot="-5400000">
              <a:off x="758396" y="4171993"/>
              <a:ext cx="147621" cy="568241"/>
              <a:chOff x="889487" y="3181532"/>
              <a:chExt cx="353923" cy="764176"/>
            </a:xfrm>
          </p:grpSpPr>
          <p:sp>
            <p:nvSpPr>
              <p:cNvPr id="395" name="Google Shape;560;p58">
                <a:extLst>
                  <a:ext uri="{FF2B5EF4-FFF2-40B4-BE49-F238E27FC236}">
                    <a16:creationId xmlns:a16="http://schemas.microsoft.com/office/drawing/2014/main" id="{24DD875A-BB02-DA37-AA52-198285E3DF28}"/>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B9B3B0"/>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396" name="Google Shape;561;p58">
                <a:extLst>
                  <a:ext uri="{FF2B5EF4-FFF2-40B4-BE49-F238E27FC236}">
                    <a16:creationId xmlns:a16="http://schemas.microsoft.com/office/drawing/2014/main" id="{6DDC7B41-E6DB-7281-82BB-997849205235}"/>
                  </a:ext>
                </a:extLst>
              </p:cNvPr>
              <p:cNvSpPr/>
              <p:nvPr/>
            </p:nvSpPr>
            <p:spPr>
              <a:xfrm flipH="1">
                <a:off x="889487"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B9B3B0"/>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grpSp>
      </p:grpSp>
      <p:sp>
        <p:nvSpPr>
          <p:cNvPr id="397" name="Google Shape;562;p58">
            <a:extLst>
              <a:ext uri="{FF2B5EF4-FFF2-40B4-BE49-F238E27FC236}">
                <a16:creationId xmlns:a16="http://schemas.microsoft.com/office/drawing/2014/main" id="{F2720CDA-9983-2E87-A555-1E3B35C1A547}"/>
              </a:ext>
            </a:extLst>
          </p:cNvPr>
          <p:cNvSpPr txBox="1"/>
          <p:nvPr/>
        </p:nvSpPr>
        <p:spPr>
          <a:xfrm>
            <a:off x="1647977" y="4623127"/>
            <a:ext cx="1010997" cy="249299"/>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dirty="0">
                <a:solidFill>
                  <a:srgbClr val="000000"/>
                </a:solidFill>
                <a:latin typeface="Montserrat"/>
                <a:ea typeface="Montserrat"/>
                <a:cs typeface="Montserrat"/>
                <a:sym typeface="Montserrat"/>
              </a:rPr>
              <a:t>Mutation signatures</a:t>
            </a:r>
            <a:endParaRPr sz="1050" kern="0" dirty="0">
              <a:solidFill>
                <a:srgbClr val="000000"/>
              </a:solidFill>
              <a:latin typeface="Montserrat"/>
              <a:ea typeface="Montserrat"/>
              <a:cs typeface="Montserrat"/>
              <a:sym typeface="Montserrat"/>
            </a:endParaRPr>
          </a:p>
        </p:txBody>
      </p:sp>
      <p:sp>
        <p:nvSpPr>
          <p:cNvPr id="398" name="Google Shape;564;p58">
            <a:extLst>
              <a:ext uri="{FF2B5EF4-FFF2-40B4-BE49-F238E27FC236}">
                <a16:creationId xmlns:a16="http://schemas.microsoft.com/office/drawing/2014/main" id="{E2964604-DA50-7DB7-CCC8-3CAB04E8F4BE}"/>
              </a:ext>
            </a:extLst>
          </p:cNvPr>
          <p:cNvSpPr/>
          <p:nvPr/>
        </p:nvSpPr>
        <p:spPr>
          <a:xfrm>
            <a:off x="1885653" y="4205665"/>
            <a:ext cx="114096"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399" name="Google Shape;566;p58">
            <a:extLst>
              <a:ext uri="{FF2B5EF4-FFF2-40B4-BE49-F238E27FC236}">
                <a16:creationId xmlns:a16="http://schemas.microsoft.com/office/drawing/2014/main" id="{2676D808-7AED-2CAD-DD73-DE10DD3F3697}"/>
              </a:ext>
            </a:extLst>
          </p:cNvPr>
          <p:cNvSpPr/>
          <p:nvPr/>
        </p:nvSpPr>
        <p:spPr>
          <a:xfrm>
            <a:off x="2316684" y="4205665"/>
            <a:ext cx="114096"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00" name="Google Shape;567;p58">
            <a:extLst>
              <a:ext uri="{FF2B5EF4-FFF2-40B4-BE49-F238E27FC236}">
                <a16:creationId xmlns:a16="http://schemas.microsoft.com/office/drawing/2014/main" id="{B1D0C43D-289E-5A58-243E-7A535DCB167F}"/>
              </a:ext>
            </a:extLst>
          </p:cNvPr>
          <p:cNvSpPr/>
          <p:nvPr/>
        </p:nvSpPr>
        <p:spPr>
          <a:xfrm>
            <a:off x="2227943" y="4154955"/>
            <a:ext cx="114096"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01" name="Google Shape;568;p58">
            <a:extLst>
              <a:ext uri="{FF2B5EF4-FFF2-40B4-BE49-F238E27FC236}">
                <a16:creationId xmlns:a16="http://schemas.microsoft.com/office/drawing/2014/main" id="{BBD93911-C9BD-5CB6-D7BC-B118BBC4C5B5}"/>
              </a:ext>
            </a:extLst>
          </p:cNvPr>
          <p:cNvSpPr/>
          <p:nvPr/>
        </p:nvSpPr>
        <p:spPr>
          <a:xfrm>
            <a:off x="2050459" y="4154955"/>
            <a:ext cx="114096"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21" name="Google Shape;569;p58">
            <a:extLst>
              <a:ext uri="{FF2B5EF4-FFF2-40B4-BE49-F238E27FC236}">
                <a16:creationId xmlns:a16="http://schemas.microsoft.com/office/drawing/2014/main" id="{1B371B3D-7ADA-3FE8-704A-D6E3C5B7E6D2}"/>
              </a:ext>
            </a:extLst>
          </p:cNvPr>
          <p:cNvSpPr/>
          <p:nvPr/>
        </p:nvSpPr>
        <p:spPr>
          <a:xfrm>
            <a:off x="1911008" y="4154955"/>
            <a:ext cx="114096"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22" name="Google Shape;570;p58">
            <a:extLst>
              <a:ext uri="{FF2B5EF4-FFF2-40B4-BE49-F238E27FC236}">
                <a16:creationId xmlns:a16="http://schemas.microsoft.com/office/drawing/2014/main" id="{C2A8AB84-1C27-6B4F-55A0-2A6B2F99F38B}"/>
              </a:ext>
            </a:extLst>
          </p:cNvPr>
          <p:cNvSpPr/>
          <p:nvPr/>
        </p:nvSpPr>
        <p:spPr>
          <a:xfrm>
            <a:off x="2342039" y="4192987"/>
            <a:ext cx="0" cy="28524"/>
          </a:xfrm>
          <a:custGeom>
            <a:avLst/>
            <a:gdLst/>
            <a:ahLst/>
            <a:cxnLst/>
            <a:rect l="l" t="t" r="r" b="b"/>
            <a:pathLst>
              <a:path w="120000" h="29" extrusionOk="0">
                <a:moveTo>
                  <a:pt x="0" y="0"/>
                </a:moveTo>
                <a:lnTo>
                  <a:pt x="0" y="0"/>
                </a:lnTo>
                <a:lnTo>
                  <a:pt x="0" y="29"/>
                </a:lnTo>
              </a:path>
            </a:pathLst>
          </a:custGeom>
          <a:noFill/>
          <a:ln w="38100" cap="flat" cmpd="sng">
            <a:solidFill>
              <a:srgbClr val="3333F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23" name="Google Shape;571;p58">
            <a:extLst>
              <a:ext uri="{FF2B5EF4-FFF2-40B4-BE49-F238E27FC236}">
                <a16:creationId xmlns:a16="http://schemas.microsoft.com/office/drawing/2014/main" id="{0D3691CC-6B1B-BD38-FE3D-07CC5830DA11}"/>
              </a:ext>
            </a:extLst>
          </p:cNvPr>
          <p:cNvSpPr/>
          <p:nvPr/>
        </p:nvSpPr>
        <p:spPr>
          <a:xfrm>
            <a:off x="2342039" y="4143863"/>
            <a:ext cx="0" cy="25355"/>
          </a:xfrm>
          <a:custGeom>
            <a:avLst/>
            <a:gdLst/>
            <a:ahLst/>
            <a:cxnLst/>
            <a:rect l="l" t="t" r="r" b="b"/>
            <a:pathLst>
              <a:path w="120000" h="28" extrusionOk="0">
                <a:moveTo>
                  <a:pt x="0" y="0"/>
                </a:moveTo>
                <a:lnTo>
                  <a:pt x="0" y="0"/>
                </a:lnTo>
                <a:lnTo>
                  <a:pt x="0" y="28"/>
                </a:lnTo>
              </a:path>
            </a:pathLst>
          </a:custGeom>
          <a:noFill/>
          <a:ln w="38100" cap="flat" cmpd="sng">
            <a:solidFill>
              <a:srgbClr val="3333F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424" name="Google Shape;572;p58">
            <a:extLst>
              <a:ext uri="{FF2B5EF4-FFF2-40B4-BE49-F238E27FC236}">
                <a16:creationId xmlns:a16="http://schemas.microsoft.com/office/drawing/2014/main" id="{028C29E2-4B62-DB15-9D26-F34425F1E3FE}"/>
              </a:ext>
            </a:extLst>
          </p:cNvPr>
          <p:cNvGrpSpPr/>
          <p:nvPr/>
        </p:nvGrpSpPr>
        <p:grpSpPr>
          <a:xfrm rot="16200000">
            <a:off x="2068885" y="4061272"/>
            <a:ext cx="147358" cy="567230"/>
            <a:chOff x="889487" y="3181532"/>
            <a:chExt cx="353923" cy="764176"/>
          </a:xfrm>
        </p:grpSpPr>
        <p:sp>
          <p:nvSpPr>
            <p:cNvPr id="425" name="Google Shape;573;p58">
              <a:extLst>
                <a:ext uri="{FF2B5EF4-FFF2-40B4-BE49-F238E27FC236}">
                  <a16:creationId xmlns:a16="http://schemas.microsoft.com/office/drawing/2014/main" id="{C7CD5802-E1FE-04E0-7E54-7F43B6D45038}"/>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FFCC11"/>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426" name="Google Shape;574;p58">
              <a:extLst>
                <a:ext uri="{FF2B5EF4-FFF2-40B4-BE49-F238E27FC236}">
                  <a16:creationId xmlns:a16="http://schemas.microsoft.com/office/drawing/2014/main" id="{8877EDBC-FDC6-3798-5588-0AB089200ACF}"/>
                </a:ext>
              </a:extLst>
            </p:cNvPr>
            <p:cNvSpPr/>
            <p:nvPr/>
          </p:nvSpPr>
          <p:spPr>
            <a:xfrm flipH="1">
              <a:off x="889487"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FFCC11"/>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grpSp>
      <p:sp>
        <p:nvSpPr>
          <p:cNvPr id="427" name="Google Shape;575;p58">
            <a:extLst>
              <a:ext uri="{FF2B5EF4-FFF2-40B4-BE49-F238E27FC236}">
                <a16:creationId xmlns:a16="http://schemas.microsoft.com/office/drawing/2014/main" id="{E75D3155-181D-0941-C93F-91C395E3B9A3}"/>
              </a:ext>
            </a:extLst>
          </p:cNvPr>
          <p:cNvSpPr/>
          <p:nvPr/>
        </p:nvSpPr>
        <p:spPr>
          <a:xfrm>
            <a:off x="2342039" y="4248653"/>
            <a:ext cx="0" cy="47541"/>
          </a:xfrm>
          <a:custGeom>
            <a:avLst/>
            <a:gdLst/>
            <a:ahLst/>
            <a:cxnLst/>
            <a:rect l="l" t="t" r="r" b="b"/>
            <a:pathLst>
              <a:path w="120000" h="50" extrusionOk="0">
                <a:moveTo>
                  <a:pt x="0" y="0"/>
                </a:moveTo>
                <a:lnTo>
                  <a:pt x="0" y="0"/>
                </a:lnTo>
                <a:lnTo>
                  <a:pt x="0" y="50"/>
                </a:lnTo>
              </a:path>
            </a:pathLst>
          </a:custGeom>
          <a:noFill/>
          <a:ln w="38100" cap="flat" cmpd="sng">
            <a:solidFill>
              <a:srgbClr val="3333F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28" name="Google Shape;576;p58">
            <a:extLst>
              <a:ext uri="{FF2B5EF4-FFF2-40B4-BE49-F238E27FC236}">
                <a16:creationId xmlns:a16="http://schemas.microsoft.com/office/drawing/2014/main" id="{649F15D7-6E58-E211-AD4D-19FE225A6C63}"/>
              </a:ext>
            </a:extLst>
          </p:cNvPr>
          <p:cNvSpPr txBox="1"/>
          <p:nvPr/>
        </p:nvSpPr>
        <p:spPr>
          <a:xfrm>
            <a:off x="2551025" y="4623127"/>
            <a:ext cx="1010997" cy="124650"/>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dirty="0">
                <a:solidFill>
                  <a:srgbClr val="000000"/>
                </a:solidFill>
                <a:latin typeface="Montserrat"/>
                <a:ea typeface="Montserrat"/>
                <a:cs typeface="Montserrat"/>
                <a:sym typeface="Montserrat"/>
              </a:rPr>
              <a:t>Translocation</a:t>
            </a:r>
            <a:endParaRPr sz="1050" kern="0" dirty="0">
              <a:solidFill>
                <a:srgbClr val="000000"/>
              </a:solidFill>
              <a:latin typeface="Montserrat"/>
              <a:ea typeface="Montserrat"/>
              <a:cs typeface="Montserrat"/>
              <a:sym typeface="Montserrat"/>
            </a:endParaRPr>
          </a:p>
        </p:txBody>
      </p:sp>
      <p:grpSp>
        <p:nvGrpSpPr>
          <p:cNvPr id="429" name="Google Shape;577;p58">
            <a:extLst>
              <a:ext uri="{FF2B5EF4-FFF2-40B4-BE49-F238E27FC236}">
                <a16:creationId xmlns:a16="http://schemas.microsoft.com/office/drawing/2014/main" id="{8D029A2F-FA43-652A-4F1E-9FD1B86CE932}"/>
              </a:ext>
            </a:extLst>
          </p:cNvPr>
          <p:cNvGrpSpPr/>
          <p:nvPr/>
        </p:nvGrpSpPr>
        <p:grpSpPr>
          <a:xfrm>
            <a:off x="2736408" y="4180668"/>
            <a:ext cx="648131" cy="274702"/>
            <a:chOff x="2133601" y="4257676"/>
            <a:chExt cx="649287" cy="275191"/>
          </a:xfrm>
        </p:grpSpPr>
        <p:sp>
          <p:nvSpPr>
            <p:cNvPr id="430" name="Google Shape;578;p58">
              <a:extLst>
                <a:ext uri="{FF2B5EF4-FFF2-40B4-BE49-F238E27FC236}">
                  <a16:creationId xmlns:a16="http://schemas.microsoft.com/office/drawing/2014/main" id="{F90F0811-2323-A38A-300B-1C20E56AD0F0}"/>
                </a:ext>
              </a:extLst>
            </p:cNvPr>
            <p:cNvSpPr/>
            <p:nvPr/>
          </p:nvSpPr>
          <p:spPr>
            <a:xfrm>
              <a:off x="2133601"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C9C9"/>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31" name="Google Shape;579;p58">
              <a:extLst>
                <a:ext uri="{FF2B5EF4-FFF2-40B4-BE49-F238E27FC236}">
                  <a16:creationId xmlns:a16="http://schemas.microsoft.com/office/drawing/2014/main" id="{68A055A3-7BBC-8430-1AF4-AA52EFEAF6D9}"/>
                </a:ext>
              </a:extLst>
            </p:cNvPr>
            <p:cNvSpPr/>
            <p:nvPr/>
          </p:nvSpPr>
          <p:spPr>
            <a:xfrm>
              <a:off x="2668588"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32" name="Google Shape;580;p58">
              <a:extLst>
                <a:ext uri="{FF2B5EF4-FFF2-40B4-BE49-F238E27FC236}">
                  <a16:creationId xmlns:a16="http://schemas.microsoft.com/office/drawing/2014/main" id="{76082972-6FC0-4A13-A420-A02E393ECABC}"/>
                </a:ext>
              </a:extLst>
            </p:cNvPr>
            <p:cNvSpPr/>
            <p:nvPr/>
          </p:nvSpPr>
          <p:spPr>
            <a:xfrm>
              <a:off x="2235201" y="4268788"/>
              <a:ext cx="115888" cy="0"/>
            </a:xfrm>
            <a:custGeom>
              <a:avLst/>
              <a:gdLst/>
              <a:ahLst/>
              <a:cxnLst/>
              <a:rect l="l" t="t" r="r" b="b"/>
              <a:pathLst>
                <a:path w="120" h="120000" extrusionOk="0">
                  <a:moveTo>
                    <a:pt x="0" y="0"/>
                  </a:moveTo>
                  <a:lnTo>
                    <a:pt x="0" y="0"/>
                  </a:lnTo>
                  <a:lnTo>
                    <a:pt x="120" y="0"/>
                  </a:lnTo>
                </a:path>
              </a:pathLst>
            </a:custGeom>
            <a:noFill/>
            <a:ln w="38100" cap="flat" cmpd="sng">
              <a:solidFill>
                <a:srgbClr val="21C9C9"/>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33" name="Google Shape;581;p58">
              <a:extLst>
                <a:ext uri="{FF2B5EF4-FFF2-40B4-BE49-F238E27FC236}">
                  <a16:creationId xmlns:a16="http://schemas.microsoft.com/office/drawing/2014/main" id="{021D8B3C-BB7B-E772-D36B-A542E40AE282}"/>
                </a:ext>
              </a:extLst>
            </p:cNvPr>
            <p:cNvSpPr/>
            <p:nvPr/>
          </p:nvSpPr>
          <p:spPr>
            <a:xfrm>
              <a:off x="2516188" y="43068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34" name="Google Shape;582;p58">
              <a:extLst>
                <a:ext uri="{FF2B5EF4-FFF2-40B4-BE49-F238E27FC236}">
                  <a16:creationId xmlns:a16="http://schemas.microsoft.com/office/drawing/2014/main" id="{AC0C3D2D-0388-47EC-B5C3-FDA8036D9335}"/>
                </a:ext>
              </a:extLst>
            </p:cNvPr>
            <p:cNvSpPr/>
            <p:nvPr/>
          </p:nvSpPr>
          <p:spPr>
            <a:xfrm>
              <a:off x="2503488" y="4306888"/>
              <a:ext cx="57150" cy="0"/>
            </a:xfrm>
            <a:custGeom>
              <a:avLst/>
              <a:gdLst/>
              <a:ahLst/>
              <a:cxnLst/>
              <a:rect l="l" t="t" r="r" b="b"/>
              <a:pathLst>
                <a:path w="60" h="120000" extrusionOk="0">
                  <a:moveTo>
                    <a:pt x="0" y="0"/>
                  </a:moveTo>
                  <a:lnTo>
                    <a:pt x="0" y="0"/>
                  </a:lnTo>
                  <a:lnTo>
                    <a:pt x="60" y="0"/>
                  </a:lnTo>
                </a:path>
              </a:pathLst>
            </a:custGeom>
            <a:noFill/>
            <a:ln w="38100" cap="flat" cmpd="sng">
              <a:solidFill>
                <a:srgbClr val="21C9C9"/>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35" name="Google Shape;583;p58">
              <a:extLst>
                <a:ext uri="{FF2B5EF4-FFF2-40B4-BE49-F238E27FC236}">
                  <a16:creationId xmlns:a16="http://schemas.microsoft.com/office/drawing/2014/main" id="{22110877-362E-9987-F983-55C5CD667E42}"/>
                </a:ext>
              </a:extLst>
            </p:cNvPr>
            <p:cNvSpPr/>
            <p:nvPr/>
          </p:nvSpPr>
          <p:spPr>
            <a:xfrm>
              <a:off x="2490788" y="4257676"/>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C9C9"/>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36" name="Google Shape;584;p58">
              <a:extLst>
                <a:ext uri="{FF2B5EF4-FFF2-40B4-BE49-F238E27FC236}">
                  <a16:creationId xmlns:a16="http://schemas.microsoft.com/office/drawing/2014/main" id="{D37CA871-6AA8-9E7F-7327-0777DA5F74B0}"/>
                </a:ext>
              </a:extLst>
            </p:cNvPr>
            <p:cNvSpPr/>
            <p:nvPr/>
          </p:nvSpPr>
          <p:spPr>
            <a:xfrm>
              <a:off x="2554288" y="4257676"/>
              <a:ext cx="57150" cy="0"/>
            </a:xfrm>
            <a:custGeom>
              <a:avLst/>
              <a:gdLst/>
              <a:ahLst/>
              <a:cxnLst/>
              <a:rect l="l" t="t" r="r" b="b"/>
              <a:pathLst>
                <a:path w="60" h="120000" extrusionOk="0">
                  <a:moveTo>
                    <a:pt x="60" y="0"/>
                  </a:moveTo>
                  <a:lnTo>
                    <a:pt x="60" y="0"/>
                  </a:lnTo>
                  <a:lnTo>
                    <a:pt x="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37" name="Google Shape;585;p58">
              <a:extLst>
                <a:ext uri="{FF2B5EF4-FFF2-40B4-BE49-F238E27FC236}">
                  <a16:creationId xmlns:a16="http://schemas.microsoft.com/office/drawing/2014/main" id="{EDB5D72B-25B9-B770-FA29-083A41A3F5E3}"/>
                </a:ext>
              </a:extLst>
            </p:cNvPr>
            <p:cNvSpPr/>
            <p:nvPr/>
          </p:nvSpPr>
          <p:spPr>
            <a:xfrm>
              <a:off x="2324101"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C9C9"/>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438" name="Google Shape;586;p58">
              <a:extLst>
                <a:ext uri="{FF2B5EF4-FFF2-40B4-BE49-F238E27FC236}">
                  <a16:creationId xmlns:a16="http://schemas.microsoft.com/office/drawing/2014/main" id="{B4A726A8-F525-B143-01A9-1E4FDB24C069}"/>
                </a:ext>
              </a:extLst>
            </p:cNvPr>
            <p:cNvGrpSpPr/>
            <p:nvPr/>
          </p:nvGrpSpPr>
          <p:grpSpPr>
            <a:xfrm rot="-5400000">
              <a:off x="2387527" y="4174898"/>
              <a:ext cx="147621" cy="568318"/>
              <a:chOff x="889487" y="3181532"/>
              <a:chExt cx="353923" cy="764176"/>
            </a:xfrm>
          </p:grpSpPr>
          <p:sp>
            <p:nvSpPr>
              <p:cNvPr id="439" name="Google Shape;587;p58">
                <a:extLst>
                  <a:ext uri="{FF2B5EF4-FFF2-40B4-BE49-F238E27FC236}">
                    <a16:creationId xmlns:a16="http://schemas.microsoft.com/office/drawing/2014/main" id="{186A83D8-E1F5-13B4-3AE6-08EAEBFD6C65}"/>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21C9C9"/>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440" name="Google Shape;588;p58">
                <a:extLst>
                  <a:ext uri="{FF2B5EF4-FFF2-40B4-BE49-F238E27FC236}">
                    <a16:creationId xmlns:a16="http://schemas.microsoft.com/office/drawing/2014/main" id="{A69CCC92-32B8-2BE9-0191-584150B25E96}"/>
                  </a:ext>
                </a:extLst>
              </p:cNvPr>
              <p:cNvSpPr/>
              <p:nvPr/>
            </p:nvSpPr>
            <p:spPr>
              <a:xfrm flipH="1">
                <a:off x="889487"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21C9C9"/>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441" name="Google Shape;589;p58">
                <a:extLst>
                  <a:ext uri="{FF2B5EF4-FFF2-40B4-BE49-F238E27FC236}">
                    <a16:creationId xmlns:a16="http://schemas.microsoft.com/office/drawing/2014/main" id="{5C3DB31F-D2A6-AD06-D4BD-BDB3A484D0C1}"/>
                  </a:ext>
                </a:extLst>
              </p:cNvPr>
              <p:cNvSpPr/>
              <p:nvPr/>
            </p:nvSpPr>
            <p:spPr>
              <a:xfrm>
                <a:off x="1206247" y="3735033"/>
                <a:ext cx="36914" cy="210184"/>
              </a:xfrm>
              <a:custGeom>
                <a:avLst/>
                <a:gdLst/>
                <a:ahLst/>
                <a:cxnLst/>
                <a:rect l="l" t="t" r="r" b="b"/>
                <a:pathLst>
                  <a:path w="36279" h="206569" extrusionOk="0">
                    <a:moveTo>
                      <a:pt x="-1" y="0"/>
                    </a:moveTo>
                    <a:cubicBezTo>
                      <a:pt x="22009" y="65610"/>
                      <a:pt x="36279" y="206569"/>
                      <a:pt x="36279" y="206569"/>
                    </a:cubicBezTo>
                  </a:path>
                </a:pathLst>
              </a:custGeom>
              <a:noFill/>
              <a:ln w="63500" cap="rnd" cmpd="sng">
                <a:solidFill>
                  <a:srgbClr val="EC8D02"/>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grpSp>
      </p:grpSp>
      <p:sp>
        <p:nvSpPr>
          <p:cNvPr id="442" name="Google Shape;590;p58">
            <a:extLst>
              <a:ext uri="{FF2B5EF4-FFF2-40B4-BE49-F238E27FC236}">
                <a16:creationId xmlns:a16="http://schemas.microsoft.com/office/drawing/2014/main" id="{9E34A9A1-D8DD-36B9-0217-4F6EFF8EEA75}"/>
              </a:ext>
            </a:extLst>
          </p:cNvPr>
          <p:cNvSpPr txBox="1"/>
          <p:nvPr/>
        </p:nvSpPr>
        <p:spPr>
          <a:xfrm>
            <a:off x="3509649" y="4623127"/>
            <a:ext cx="1010997" cy="124650"/>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a:solidFill>
                  <a:srgbClr val="000000"/>
                </a:solidFill>
                <a:latin typeface="Montserrat"/>
                <a:ea typeface="Montserrat"/>
                <a:cs typeface="Montserrat"/>
                <a:sym typeface="Montserrat"/>
              </a:rPr>
              <a:t>Amplification</a:t>
            </a:r>
            <a:endParaRPr sz="1050" kern="0">
              <a:solidFill>
                <a:srgbClr val="000000"/>
              </a:solidFill>
              <a:latin typeface="Montserrat"/>
              <a:ea typeface="Montserrat"/>
              <a:cs typeface="Montserrat"/>
              <a:sym typeface="Montserrat"/>
            </a:endParaRPr>
          </a:p>
        </p:txBody>
      </p:sp>
      <p:grpSp>
        <p:nvGrpSpPr>
          <p:cNvPr id="443" name="Google Shape;591;p58">
            <a:extLst>
              <a:ext uri="{FF2B5EF4-FFF2-40B4-BE49-F238E27FC236}">
                <a16:creationId xmlns:a16="http://schemas.microsoft.com/office/drawing/2014/main" id="{68BE43F1-1269-AC0D-71DE-72DFDAA0054A}"/>
              </a:ext>
            </a:extLst>
          </p:cNvPr>
          <p:cNvGrpSpPr/>
          <p:nvPr/>
        </p:nvGrpSpPr>
        <p:grpSpPr>
          <a:xfrm>
            <a:off x="3719968" y="4076438"/>
            <a:ext cx="578975" cy="415740"/>
            <a:chOff x="3036888" y="4116388"/>
            <a:chExt cx="580007" cy="416481"/>
          </a:xfrm>
        </p:grpSpPr>
        <p:sp>
          <p:nvSpPr>
            <p:cNvPr id="444" name="Google Shape;592;p58">
              <a:extLst>
                <a:ext uri="{FF2B5EF4-FFF2-40B4-BE49-F238E27FC236}">
                  <a16:creationId xmlns:a16="http://schemas.microsoft.com/office/drawing/2014/main" id="{58BD9602-391F-2497-0017-824E77CB80C2}"/>
                </a:ext>
              </a:extLst>
            </p:cNvPr>
            <p:cNvSpPr/>
            <p:nvPr/>
          </p:nvSpPr>
          <p:spPr>
            <a:xfrm>
              <a:off x="3036888"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6287"/>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45" name="Google Shape;593;p58">
              <a:extLst>
                <a:ext uri="{FF2B5EF4-FFF2-40B4-BE49-F238E27FC236}">
                  <a16:creationId xmlns:a16="http://schemas.microsoft.com/office/drawing/2014/main" id="{2ED4BADA-B373-DE9F-DB30-AC6CD7C6F584}"/>
                </a:ext>
              </a:extLst>
            </p:cNvPr>
            <p:cNvSpPr/>
            <p:nvPr/>
          </p:nvSpPr>
          <p:spPr>
            <a:xfrm>
              <a:off x="3316288" y="4268788"/>
              <a:ext cx="115888" cy="0"/>
            </a:xfrm>
            <a:custGeom>
              <a:avLst/>
              <a:gdLst/>
              <a:ahLst/>
              <a:cxnLst/>
              <a:rect l="l" t="t" r="r" b="b"/>
              <a:pathLst>
                <a:path w="120" h="120000" extrusionOk="0">
                  <a:moveTo>
                    <a:pt x="0" y="0"/>
                  </a:moveTo>
                  <a:lnTo>
                    <a:pt x="0" y="0"/>
                  </a:lnTo>
                  <a:lnTo>
                    <a:pt x="120" y="0"/>
                  </a:lnTo>
                </a:path>
              </a:pathLst>
            </a:custGeom>
            <a:noFill/>
            <a:ln w="38100" cap="flat" cmpd="sng">
              <a:solidFill>
                <a:srgbClr val="216287"/>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46" name="Google Shape;594;p58">
              <a:extLst>
                <a:ext uri="{FF2B5EF4-FFF2-40B4-BE49-F238E27FC236}">
                  <a16:creationId xmlns:a16="http://schemas.microsoft.com/office/drawing/2014/main" id="{AB3B0BB3-1C4A-3C3A-AD5C-4C56DC84E136}"/>
                </a:ext>
              </a:extLst>
            </p:cNvPr>
            <p:cNvSpPr/>
            <p:nvPr/>
          </p:nvSpPr>
          <p:spPr>
            <a:xfrm>
              <a:off x="3470276" y="42687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6287"/>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47" name="Google Shape;595;p58">
              <a:extLst>
                <a:ext uri="{FF2B5EF4-FFF2-40B4-BE49-F238E27FC236}">
                  <a16:creationId xmlns:a16="http://schemas.microsoft.com/office/drawing/2014/main" id="{F0FA919D-1535-C2D1-9AC4-EC87B34C0470}"/>
                </a:ext>
              </a:extLst>
            </p:cNvPr>
            <p:cNvSpPr/>
            <p:nvPr/>
          </p:nvSpPr>
          <p:spPr>
            <a:xfrm>
              <a:off x="3394076" y="42179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6287"/>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48" name="Google Shape;596;p58">
              <a:extLst>
                <a:ext uri="{FF2B5EF4-FFF2-40B4-BE49-F238E27FC236}">
                  <a16:creationId xmlns:a16="http://schemas.microsoft.com/office/drawing/2014/main" id="{5A95F189-CA30-4BEF-B939-CDE9A22187E7}"/>
                </a:ext>
              </a:extLst>
            </p:cNvPr>
            <p:cNvSpPr/>
            <p:nvPr/>
          </p:nvSpPr>
          <p:spPr>
            <a:xfrm>
              <a:off x="3406776" y="41671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6287"/>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49" name="Google Shape;597;p58">
              <a:extLst>
                <a:ext uri="{FF2B5EF4-FFF2-40B4-BE49-F238E27FC236}">
                  <a16:creationId xmlns:a16="http://schemas.microsoft.com/office/drawing/2014/main" id="{57EE2BB9-E3D2-F03F-F947-1E38BA1BC15C}"/>
                </a:ext>
              </a:extLst>
            </p:cNvPr>
            <p:cNvSpPr/>
            <p:nvPr/>
          </p:nvSpPr>
          <p:spPr>
            <a:xfrm>
              <a:off x="3163888" y="42814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6287"/>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50" name="Google Shape;598;p58">
              <a:extLst>
                <a:ext uri="{FF2B5EF4-FFF2-40B4-BE49-F238E27FC236}">
                  <a16:creationId xmlns:a16="http://schemas.microsoft.com/office/drawing/2014/main" id="{C1B8C8CB-E251-42E0-562B-24DBAD5A1E18}"/>
                </a:ext>
              </a:extLst>
            </p:cNvPr>
            <p:cNvSpPr/>
            <p:nvPr/>
          </p:nvSpPr>
          <p:spPr>
            <a:xfrm>
              <a:off x="3381376" y="41163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6287"/>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451" name="Google Shape;599;p58">
              <a:extLst>
                <a:ext uri="{FF2B5EF4-FFF2-40B4-BE49-F238E27FC236}">
                  <a16:creationId xmlns:a16="http://schemas.microsoft.com/office/drawing/2014/main" id="{94BBE6B5-040A-31D5-19A9-58AD20AACC30}"/>
                </a:ext>
              </a:extLst>
            </p:cNvPr>
            <p:cNvGrpSpPr/>
            <p:nvPr/>
          </p:nvGrpSpPr>
          <p:grpSpPr>
            <a:xfrm>
              <a:off x="3048578" y="4329473"/>
              <a:ext cx="568318" cy="203396"/>
              <a:chOff x="3048578" y="4481873"/>
              <a:chExt cx="568318" cy="203396"/>
            </a:xfrm>
          </p:grpSpPr>
          <p:grpSp>
            <p:nvGrpSpPr>
              <p:cNvPr id="452" name="Google Shape;600;p58">
                <a:extLst>
                  <a:ext uri="{FF2B5EF4-FFF2-40B4-BE49-F238E27FC236}">
                    <a16:creationId xmlns:a16="http://schemas.microsoft.com/office/drawing/2014/main" id="{AD9C1A7B-EE49-749F-400F-118467CC44D1}"/>
                  </a:ext>
                </a:extLst>
              </p:cNvPr>
              <p:cNvGrpSpPr/>
              <p:nvPr/>
            </p:nvGrpSpPr>
            <p:grpSpPr>
              <a:xfrm rot="-5400000">
                <a:off x="3258926" y="4327299"/>
                <a:ext cx="147621" cy="568318"/>
                <a:chOff x="889487" y="3181532"/>
                <a:chExt cx="353923" cy="764176"/>
              </a:xfrm>
            </p:grpSpPr>
            <p:sp>
              <p:nvSpPr>
                <p:cNvPr id="454" name="Google Shape;601;p58">
                  <a:extLst>
                    <a:ext uri="{FF2B5EF4-FFF2-40B4-BE49-F238E27FC236}">
                      <a16:creationId xmlns:a16="http://schemas.microsoft.com/office/drawing/2014/main" id="{2C50F0B2-F8C3-5DDF-2BCD-CF99A7FF1920}"/>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216287"/>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455" name="Google Shape;602;p58">
                  <a:extLst>
                    <a:ext uri="{FF2B5EF4-FFF2-40B4-BE49-F238E27FC236}">
                      <a16:creationId xmlns:a16="http://schemas.microsoft.com/office/drawing/2014/main" id="{A0303227-8A0F-38C9-E54B-7317BE10DB0D}"/>
                    </a:ext>
                  </a:extLst>
                </p:cNvPr>
                <p:cNvSpPr/>
                <p:nvPr/>
              </p:nvSpPr>
              <p:spPr>
                <a:xfrm flipH="1">
                  <a:off x="889487"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216287"/>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grpSp>
          <p:sp>
            <p:nvSpPr>
              <p:cNvPr id="453" name="Google Shape;603;p58">
                <a:extLst>
                  <a:ext uri="{FF2B5EF4-FFF2-40B4-BE49-F238E27FC236}">
                    <a16:creationId xmlns:a16="http://schemas.microsoft.com/office/drawing/2014/main" id="{0657BD24-447F-90E1-2A8F-C122703C875C}"/>
                  </a:ext>
                </a:extLst>
              </p:cNvPr>
              <p:cNvSpPr/>
              <p:nvPr/>
            </p:nvSpPr>
            <p:spPr>
              <a:xfrm rot="4500000">
                <a:off x="3443794" y="4503954"/>
                <a:ext cx="45720" cy="0"/>
              </a:xfrm>
              <a:custGeom>
                <a:avLst/>
                <a:gdLst/>
                <a:ahLst/>
                <a:cxnLst/>
                <a:rect l="l" t="t" r="r" b="b"/>
                <a:pathLst>
                  <a:path w="120" h="120000" extrusionOk="0">
                    <a:moveTo>
                      <a:pt x="0" y="0"/>
                    </a:moveTo>
                    <a:lnTo>
                      <a:pt x="0" y="0"/>
                    </a:lnTo>
                    <a:lnTo>
                      <a:pt x="120" y="0"/>
                    </a:lnTo>
                  </a:path>
                </a:pathLst>
              </a:custGeom>
              <a:noFill/>
              <a:ln w="63500" cap="rnd" cmpd="sng">
                <a:solidFill>
                  <a:srgbClr val="216287"/>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grpSp>
      <p:sp>
        <p:nvSpPr>
          <p:cNvPr id="456" name="Google Shape;604;p58">
            <a:extLst>
              <a:ext uri="{FF2B5EF4-FFF2-40B4-BE49-F238E27FC236}">
                <a16:creationId xmlns:a16="http://schemas.microsoft.com/office/drawing/2014/main" id="{397FA565-FA1E-CEB2-9918-566A700F354E}"/>
              </a:ext>
            </a:extLst>
          </p:cNvPr>
          <p:cNvSpPr txBox="1"/>
          <p:nvPr/>
        </p:nvSpPr>
        <p:spPr>
          <a:xfrm>
            <a:off x="4286939" y="4623127"/>
            <a:ext cx="1010997" cy="124650"/>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dirty="0">
                <a:solidFill>
                  <a:srgbClr val="000000"/>
                </a:solidFill>
                <a:latin typeface="Montserrat"/>
                <a:ea typeface="Montserrat"/>
                <a:cs typeface="Montserrat"/>
                <a:sym typeface="Montserrat"/>
              </a:rPr>
              <a:t>Deletion</a:t>
            </a:r>
            <a:endParaRPr sz="1050" kern="0" dirty="0">
              <a:solidFill>
                <a:srgbClr val="000000"/>
              </a:solidFill>
              <a:latin typeface="Montserrat"/>
              <a:ea typeface="Montserrat"/>
              <a:cs typeface="Montserrat"/>
              <a:sym typeface="Montserrat"/>
            </a:endParaRPr>
          </a:p>
        </p:txBody>
      </p:sp>
      <p:grpSp>
        <p:nvGrpSpPr>
          <p:cNvPr id="457" name="Google Shape;605;p58">
            <a:extLst>
              <a:ext uri="{FF2B5EF4-FFF2-40B4-BE49-F238E27FC236}">
                <a16:creationId xmlns:a16="http://schemas.microsoft.com/office/drawing/2014/main" id="{00C971CF-D4C7-B4FD-3D09-D95B8E28DC5B}"/>
              </a:ext>
            </a:extLst>
          </p:cNvPr>
          <p:cNvGrpSpPr/>
          <p:nvPr/>
        </p:nvGrpSpPr>
        <p:grpSpPr>
          <a:xfrm>
            <a:off x="4547026" y="4216986"/>
            <a:ext cx="567230" cy="275189"/>
            <a:chOff x="3821041" y="4257676"/>
            <a:chExt cx="568241" cy="275680"/>
          </a:xfrm>
        </p:grpSpPr>
        <p:sp>
          <p:nvSpPr>
            <p:cNvPr id="458" name="Google Shape;606;p58">
              <a:extLst>
                <a:ext uri="{FF2B5EF4-FFF2-40B4-BE49-F238E27FC236}">
                  <a16:creationId xmlns:a16="http://schemas.microsoft.com/office/drawing/2014/main" id="{936B64B9-B44E-A6EE-A5F8-B7D22DE79EBE}"/>
                </a:ext>
              </a:extLst>
            </p:cNvPr>
            <p:cNvSpPr/>
            <p:nvPr/>
          </p:nvSpPr>
          <p:spPr>
            <a:xfrm>
              <a:off x="3825876" y="4319588"/>
              <a:ext cx="115888" cy="0"/>
            </a:xfrm>
            <a:custGeom>
              <a:avLst/>
              <a:gdLst/>
              <a:ahLst/>
              <a:cxnLst/>
              <a:rect l="l" t="t" r="r" b="b"/>
              <a:pathLst>
                <a:path w="120" h="120000" extrusionOk="0">
                  <a:moveTo>
                    <a:pt x="0" y="0"/>
                  </a:moveTo>
                  <a:lnTo>
                    <a:pt x="0" y="0"/>
                  </a:lnTo>
                  <a:lnTo>
                    <a:pt x="120" y="0"/>
                  </a:lnTo>
                </a:path>
              </a:pathLst>
            </a:custGeom>
            <a:noFill/>
            <a:ln w="38100" cap="flat" cmpd="sng">
              <a:solidFill>
                <a:srgbClr val="8A78CA"/>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59" name="Google Shape;607;p58">
              <a:extLst>
                <a:ext uri="{FF2B5EF4-FFF2-40B4-BE49-F238E27FC236}">
                  <a16:creationId xmlns:a16="http://schemas.microsoft.com/office/drawing/2014/main" id="{5EC74499-BA43-485A-D0D0-F029FEBF2FE7}"/>
                </a:ext>
              </a:extLst>
            </p:cNvPr>
            <p:cNvSpPr/>
            <p:nvPr/>
          </p:nvSpPr>
          <p:spPr>
            <a:xfrm>
              <a:off x="4041776" y="4257676"/>
              <a:ext cx="114300" cy="0"/>
            </a:xfrm>
            <a:custGeom>
              <a:avLst/>
              <a:gdLst/>
              <a:ahLst/>
              <a:cxnLst/>
              <a:rect l="l" t="t" r="r" b="b"/>
              <a:pathLst>
                <a:path w="120" h="120000" extrusionOk="0">
                  <a:moveTo>
                    <a:pt x="0" y="0"/>
                  </a:moveTo>
                  <a:lnTo>
                    <a:pt x="0" y="0"/>
                  </a:lnTo>
                  <a:lnTo>
                    <a:pt x="120" y="0"/>
                  </a:lnTo>
                </a:path>
              </a:pathLst>
            </a:custGeom>
            <a:noFill/>
            <a:ln w="38100" cap="flat" cmpd="sng">
              <a:solidFill>
                <a:srgbClr val="8A78CA"/>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60" name="Google Shape;608;p58">
              <a:extLst>
                <a:ext uri="{FF2B5EF4-FFF2-40B4-BE49-F238E27FC236}">
                  <a16:creationId xmlns:a16="http://schemas.microsoft.com/office/drawing/2014/main" id="{5E643ABD-596E-42A0-35E0-2FF68C07175D}"/>
                </a:ext>
              </a:extLst>
            </p:cNvPr>
            <p:cNvSpPr/>
            <p:nvPr/>
          </p:nvSpPr>
          <p:spPr>
            <a:xfrm>
              <a:off x="3965576" y="43068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8A78CA"/>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61" name="Google Shape;609;p58">
              <a:extLst>
                <a:ext uri="{FF2B5EF4-FFF2-40B4-BE49-F238E27FC236}">
                  <a16:creationId xmlns:a16="http://schemas.microsoft.com/office/drawing/2014/main" id="{565BDC3C-688B-B72F-FC8C-63AA665A8118}"/>
                </a:ext>
              </a:extLst>
            </p:cNvPr>
            <p:cNvSpPr/>
            <p:nvPr/>
          </p:nvSpPr>
          <p:spPr>
            <a:xfrm>
              <a:off x="3863976" y="4268788"/>
              <a:ext cx="115888" cy="0"/>
            </a:xfrm>
            <a:custGeom>
              <a:avLst/>
              <a:gdLst/>
              <a:ahLst/>
              <a:cxnLst/>
              <a:rect l="l" t="t" r="r" b="b"/>
              <a:pathLst>
                <a:path w="120" h="120000" extrusionOk="0">
                  <a:moveTo>
                    <a:pt x="0" y="0"/>
                  </a:moveTo>
                  <a:lnTo>
                    <a:pt x="0" y="0"/>
                  </a:lnTo>
                  <a:lnTo>
                    <a:pt x="120" y="0"/>
                  </a:lnTo>
                </a:path>
              </a:pathLst>
            </a:custGeom>
            <a:noFill/>
            <a:ln w="38100" cap="flat" cmpd="sng">
              <a:solidFill>
                <a:srgbClr val="8A78CA"/>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62" name="Google Shape;610;p58">
              <a:extLst>
                <a:ext uri="{FF2B5EF4-FFF2-40B4-BE49-F238E27FC236}">
                  <a16:creationId xmlns:a16="http://schemas.microsoft.com/office/drawing/2014/main" id="{5253C4E9-08BD-F687-2461-24DBF6BB7996}"/>
                </a:ext>
              </a:extLst>
            </p:cNvPr>
            <p:cNvSpPr/>
            <p:nvPr/>
          </p:nvSpPr>
          <p:spPr>
            <a:xfrm>
              <a:off x="4270376" y="4319588"/>
              <a:ext cx="115888" cy="0"/>
            </a:xfrm>
            <a:custGeom>
              <a:avLst/>
              <a:gdLst/>
              <a:ahLst/>
              <a:cxnLst/>
              <a:rect l="l" t="t" r="r" b="b"/>
              <a:pathLst>
                <a:path w="120" h="120000" extrusionOk="0">
                  <a:moveTo>
                    <a:pt x="0" y="0"/>
                  </a:moveTo>
                  <a:lnTo>
                    <a:pt x="0" y="0"/>
                  </a:lnTo>
                  <a:lnTo>
                    <a:pt x="120" y="0"/>
                  </a:lnTo>
                </a:path>
              </a:pathLst>
            </a:custGeom>
            <a:noFill/>
            <a:ln w="38100" cap="flat" cmpd="sng">
              <a:solidFill>
                <a:srgbClr val="8A78CA"/>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463" name="Google Shape;611;p58">
              <a:extLst>
                <a:ext uri="{FF2B5EF4-FFF2-40B4-BE49-F238E27FC236}">
                  <a16:creationId xmlns:a16="http://schemas.microsoft.com/office/drawing/2014/main" id="{702B731C-1C9B-23B5-8A18-36EBCBD98655}"/>
                </a:ext>
              </a:extLst>
            </p:cNvPr>
            <p:cNvGrpSpPr/>
            <p:nvPr/>
          </p:nvGrpSpPr>
          <p:grpSpPr>
            <a:xfrm rot="-5400000">
              <a:off x="4031351" y="4175425"/>
              <a:ext cx="147621" cy="568241"/>
              <a:chOff x="889487" y="3181532"/>
              <a:chExt cx="353923" cy="764176"/>
            </a:xfrm>
          </p:grpSpPr>
          <p:sp>
            <p:nvSpPr>
              <p:cNvPr id="465" name="Google Shape;612;p58">
                <a:extLst>
                  <a:ext uri="{FF2B5EF4-FFF2-40B4-BE49-F238E27FC236}">
                    <a16:creationId xmlns:a16="http://schemas.microsoft.com/office/drawing/2014/main" id="{71F9F89F-881E-56C4-C9F6-2C3C6BA4FB80}"/>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8A78CA"/>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466" name="Google Shape;613;p58">
                <a:extLst>
                  <a:ext uri="{FF2B5EF4-FFF2-40B4-BE49-F238E27FC236}">
                    <a16:creationId xmlns:a16="http://schemas.microsoft.com/office/drawing/2014/main" id="{C47E0372-D412-7574-1DCB-3158DF5AB7D0}"/>
                  </a:ext>
                </a:extLst>
              </p:cNvPr>
              <p:cNvSpPr/>
              <p:nvPr/>
            </p:nvSpPr>
            <p:spPr>
              <a:xfrm flipH="1">
                <a:off x="889487"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8A78CA"/>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grpSp>
        <p:sp>
          <p:nvSpPr>
            <p:cNvPr id="464" name="Google Shape;614;p58">
              <a:extLst>
                <a:ext uri="{FF2B5EF4-FFF2-40B4-BE49-F238E27FC236}">
                  <a16:creationId xmlns:a16="http://schemas.microsoft.com/office/drawing/2014/main" id="{8D01FC3C-EF2E-884D-93C2-D1A56A6B337F}"/>
                </a:ext>
              </a:extLst>
            </p:cNvPr>
            <p:cNvSpPr/>
            <p:nvPr/>
          </p:nvSpPr>
          <p:spPr>
            <a:xfrm>
              <a:off x="4212120" y="4326298"/>
              <a:ext cx="60865" cy="133736"/>
            </a:xfrm>
            <a:custGeom>
              <a:avLst/>
              <a:gdLst/>
              <a:ahLst/>
              <a:cxnLst/>
              <a:rect l="l" t="t" r="r" b="b"/>
              <a:pathLst>
                <a:path w="135" h="171" extrusionOk="0">
                  <a:moveTo>
                    <a:pt x="135" y="0"/>
                  </a:moveTo>
                  <a:lnTo>
                    <a:pt x="135" y="0"/>
                  </a:lnTo>
                  <a:lnTo>
                    <a:pt x="0" y="171"/>
                  </a:lnTo>
                </a:path>
              </a:pathLst>
            </a:custGeom>
            <a:noFill/>
            <a:ln w="50800" cap="flat" cmpd="sng">
              <a:solidFill>
                <a:srgbClr val="FFFFF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sp>
        <p:nvSpPr>
          <p:cNvPr id="467" name="Google Shape;615;p58">
            <a:extLst>
              <a:ext uri="{FF2B5EF4-FFF2-40B4-BE49-F238E27FC236}">
                <a16:creationId xmlns:a16="http://schemas.microsoft.com/office/drawing/2014/main" id="{3EA2429D-05F6-7A81-F6AE-2A70D41909EB}"/>
              </a:ext>
            </a:extLst>
          </p:cNvPr>
          <p:cNvSpPr txBox="1"/>
          <p:nvPr/>
        </p:nvSpPr>
        <p:spPr>
          <a:xfrm>
            <a:off x="5352067" y="4577044"/>
            <a:ext cx="883487" cy="249299"/>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dirty="0">
                <a:solidFill>
                  <a:srgbClr val="000000"/>
                </a:solidFill>
                <a:latin typeface="Montserrat"/>
                <a:ea typeface="Montserrat"/>
                <a:cs typeface="Montserrat"/>
                <a:sym typeface="Montserrat"/>
              </a:rPr>
              <a:t>Chromosome arm loss</a:t>
            </a:r>
            <a:endParaRPr sz="1050" kern="0" dirty="0">
              <a:solidFill>
                <a:srgbClr val="000000"/>
              </a:solidFill>
              <a:latin typeface="Montserrat"/>
              <a:ea typeface="Montserrat"/>
              <a:cs typeface="Montserrat"/>
              <a:sym typeface="Montserrat"/>
            </a:endParaRPr>
          </a:p>
        </p:txBody>
      </p:sp>
      <p:grpSp>
        <p:nvGrpSpPr>
          <p:cNvPr id="468" name="Google Shape;616;p58">
            <a:extLst>
              <a:ext uri="{FF2B5EF4-FFF2-40B4-BE49-F238E27FC236}">
                <a16:creationId xmlns:a16="http://schemas.microsoft.com/office/drawing/2014/main" id="{4A04ABCF-0A8B-D32C-411C-4BE1B875D3D8}"/>
              </a:ext>
            </a:extLst>
          </p:cNvPr>
          <p:cNvGrpSpPr/>
          <p:nvPr/>
        </p:nvGrpSpPr>
        <p:grpSpPr>
          <a:xfrm>
            <a:off x="5435710" y="4142201"/>
            <a:ext cx="567230" cy="264028"/>
            <a:chOff x="4646195" y="4268788"/>
            <a:chExt cx="568241" cy="264499"/>
          </a:xfrm>
        </p:grpSpPr>
        <p:sp>
          <p:nvSpPr>
            <p:cNvPr id="469" name="Google Shape;617;p58">
              <a:extLst>
                <a:ext uri="{FF2B5EF4-FFF2-40B4-BE49-F238E27FC236}">
                  <a16:creationId xmlns:a16="http://schemas.microsoft.com/office/drawing/2014/main" id="{5A31720A-F84F-BC4F-4919-8B1AC78EF8A4}"/>
                </a:ext>
              </a:extLst>
            </p:cNvPr>
            <p:cNvSpPr/>
            <p:nvPr/>
          </p:nvSpPr>
          <p:spPr>
            <a:xfrm>
              <a:off x="5099051"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6EE8B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70" name="Google Shape;618;p58">
              <a:extLst>
                <a:ext uri="{FF2B5EF4-FFF2-40B4-BE49-F238E27FC236}">
                  <a16:creationId xmlns:a16="http://schemas.microsoft.com/office/drawing/2014/main" id="{36AA2479-9743-7357-EBB2-CA622EE37253}"/>
                </a:ext>
              </a:extLst>
            </p:cNvPr>
            <p:cNvSpPr/>
            <p:nvPr/>
          </p:nvSpPr>
          <p:spPr>
            <a:xfrm>
              <a:off x="4919663"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6EE8B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71" name="Google Shape;619;p58">
              <a:extLst>
                <a:ext uri="{FF2B5EF4-FFF2-40B4-BE49-F238E27FC236}">
                  <a16:creationId xmlns:a16="http://schemas.microsoft.com/office/drawing/2014/main" id="{465286E8-6239-9084-B852-45D05D617021}"/>
                </a:ext>
              </a:extLst>
            </p:cNvPr>
            <p:cNvSpPr/>
            <p:nvPr/>
          </p:nvSpPr>
          <p:spPr>
            <a:xfrm>
              <a:off x="4678363"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6EE8B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72" name="Google Shape;620;p58">
              <a:extLst>
                <a:ext uri="{FF2B5EF4-FFF2-40B4-BE49-F238E27FC236}">
                  <a16:creationId xmlns:a16="http://schemas.microsoft.com/office/drawing/2014/main" id="{CC83174F-B821-128F-9E59-EC894090A334}"/>
                </a:ext>
              </a:extLst>
            </p:cNvPr>
            <p:cNvSpPr/>
            <p:nvPr/>
          </p:nvSpPr>
          <p:spPr>
            <a:xfrm>
              <a:off x="5010151" y="42687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6EE8B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473" name="Google Shape;621;p58">
              <a:extLst>
                <a:ext uri="{FF2B5EF4-FFF2-40B4-BE49-F238E27FC236}">
                  <a16:creationId xmlns:a16="http://schemas.microsoft.com/office/drawing/2014/main" id="{7CCC726B-3F6F-184D-221E-0E5256A6834C}"/>
                </a:ext>
              </a:extLst>
            </p:cNvPr>
            <p:cNvGrpSpPr/>
            <p:nvPr/>
          </p:nvGrpSpPr>
          <p:grpSpPr>
            <a:xfrm rot="-5400000">
              <a:off x="4856539" y="4175390"/>
              <a:ext cx="147553" cy="568241"/>
              <a:chOff x="889652" y="3181532"/>
              <a:chExt cx="353759" cy="764176"/>
            </a:xfrm>
          </p:grpSpPr>
          <p:sp>
            <p:nvSpPr>
              <p:cNvPr id="474" name="Google Shape;622;p58">
                <a:extLst>
                  <a:ext uri="{FF2B5EF4-FFF2-40B4-BE49-F238E27FC236}">
                    <a16:creationId xmlns:a16="http://schemas.microsoft.com/office/drawing/2014/main" id="{FD331997-0123-2BD5-7A7B-7637F1F34904}"/>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6EE8B1"/>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475" name="Google Shape;623;p58">
                <a:extLst>
                  <a:ext uri="{FF2B5EF4-FFF2-40B4-BE49-F238E27FC236}">
                    <a16:creationId xmlns:a16="http://schemas.microsoft.com/office/drawing/2014/main" id="{B494816E-8F19-C37F-EC58-35A039078C41}"/>
                  </a:ext>
                </a:extLst>
              </p:cNvPr>
              <p:cNvSpPr/>
              <p:nvPr/>
            </p:nvSpPr>
            <p:spPr>
              <a:xfrm flipH="1">
                <a:off x="889652" y="3544839"/>
                <a:ext cx="134368" cy="400546"/>
              </a:xfrm>
              <a:custGeom>
                <a:avLst/>
                <a:gdLst/>
                <a:ahLst/>
                <a:cxnLst/>
                <a:rect l="l" t="t" r="r" b="b"/>
                <a:pathLst>
                  <a:path w="132057" h="393657" extrusionOk="0">
                    <a:moveTo>
                      <a:pt x="0" y="0"/>
                    </a:moveTo>
                    <a:cubicBezTo>
                      <a:pt x="35414" y="56948"/>
                      <a:pt x="73768" y="121479"/>
                      <a:pt x="95777" y="187088"/>
                    </a:cubicBezTo>
                    <a:cubicBezTo>
                      <a:pt x="117787" y="252698"/>
                      <a:pt x="132057" y="393657"/>
                      <a:pt x="132057" y="393657"/>
                    </a:cubicBezTo>
                  </a:path>
                </a:pathLst>
              </a:custGeom>
              <a:noFill/>
              <a:ln w="63500" cap="rnd" cmpd="sng">
                <a:solidFill>
                  <a:srgbClr val="6EE8B1"/>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grpSp>
      </p:grpSp>
      <p:sp>
        <p:nvSpPr>
          <p:cNvPr id="476" name="Google Shape;624;p58">
            <a:extLst>
              <a:ext uri="{FF2B5EF4-FFF2-40B4-BE49-F238E27FC236}">
                <a16:creationId xmlns:a16="http://schemas.microsoft.com/office/drawing/2014/main" id="{239B3A4E-15BB-E169-74EB-315B451346E2}"/>
              </a:ext>
            </a:extLst>
          </p:cNvPr>
          <p:cNvSpPr txBox="1"/>
          <p:nvPr/>
        </p:nvSpPr>
        <p:spPr>
          <a:xfrm>
            <a:off x="6302716" y="4577044"/>
            <a:ext cx="891506" cy="249299"/>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dirty="0">
                <a:solidFill>
                  <a:srgbClr val="000000"/>
                </a:solidFill>
                <a:latin typeface="Montserrat"/>
                <a:ea typeface="Montserrat"/>
                <a:cs typeface="Montserrat"/>
                <a:sym typeface="Montserrat"/>
              </a:rPr>
              <a:t>Chromosome arm gain</a:t>
            </a:r>
            <a:endParaRPr sz="1050" kern="0" dirty="0">
              <a:solidFill>
                <a:srgbClr val="000000"/>
              </a:solidFill>
              <a:latin typeface="Montserrat"/>
              <a:ea typeface="Montserrat"/>
              <a:cs typeface="Montserrat"/>
              <a:sym typeface="Montserrat"/>
            </a:endParaRPr>
          </a:p>
        </p:txBody>
      </p:sp>
      <p:grpSp>
        <p:nvGrpSpPr>
          <p:cNvPr id="477" name="Google Shape;625;p58">
            <a:extLst>
              <a:ext uri="{FF2B5EF4-FFF2-40B4-BE49-F238E27FC236}">
                <a16:creationId xmlns:a16="http://schemas.microsoft.com/office/drawing/2014/main" id="{8C30B34E-47D8-3D7E-2A6A-A12305821892}"/>
              </a:ext>
            </a:extLst>
          </p:cNvPr>
          <p:cNvGrpSpPr/>
          <p:nvPr/>
        </p:nvGrpSpPr>
        <p:grpSpPr>
          <a:xfrm>
            <a:off x="6431983" y="3976166"/>
            <a:ext cx="579565" cy="466935"/>
            <a:chOff x="5483653" y="4065588"/>
            <a:chExt cx="580599" cy="467768"/>
          </a:xfrm>
        </p:grpSpPr>
        <p:sp>
          <p:nvSpPr>
            <p:cNvPr id="478" name="Google Shape;626;p58">
              <a:extLst>
                <a:ext uri="{FF2B5EF4-FFF2-40B4-BE49-F238E27FC236}">
                  <a16:creationId xmlns:a16="http://schemas.microsoft.com/office/drawing/2014/main" id="{8021D3BC-4622-D777-5ACD-C5BF64FFDC83}"/>
                </a:ext>
              </a:extLst>
            </p:cNvPr>
            <p:cNvSpPr/>
            <p:nvPr/>
          </p:nvSpPr>
          <p:spPr>
            <a:xfrm>
              <a:off x="5949951" y="42179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79" name="Google Shape;627;p58">
              <a:extLst>
                <a:ext uri="{FF2B5EF4-FFF2-40B4-BE49-F238E27FC236}">
                  <a16:creationId xmlns:a16="http://schemas.microsoft.com/office/drawing/2014/main" id="{2E12FAE8-2F48-3D48-EC7B-E6BBE5CE7682}"/>
                </a:ext>
              </a:extLst>
            </p:cNvPr>
            <p:cNvSpPr/>
            <p:nvPr/>
          </p:nvSpPr>
          <p:spPr>
            <a:xfrm>
              <a:off x="5670551" y="42179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80" name="Google Shape;628;p58">
              <a:extLst>
                <a:ext uri="{FF2B5EF4-FFF2-40B4-BE49-F238E27FC236}">
                  <a16:creationId xmlns:a16="http://schemas.microsoft.com/office/drawing/2014/main" id="{2683346C-712B-1A75-29C7-AA862E3CF0E5}"/>
                </a:ext>
              </a:extLst>
            </p:cNvPr>
            <p:cNvSpPr/>
            <p:nvPr/>
          </p:nvSpPr>
          <p:spPr>
            <a:xfrm>
              <a:off x="5492751" y="42179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81" name="Google Shape;629;p58">
              <a:extLst>
                <a:ext uri="{FF2B5EF4-FFF2-40B4-BE49-F238E27FC236}">
                  <a16:creationId xmlns:a16="http://schemas.microsoft.com/office/drawing/2014/main" id="{D1E8B979-5777-5EED-F39E-03AE8F83A6FF}"/>
                </a:ext>
              </a:extLst>
            </p:cNvPr>
            <p:cNvSpPr/>
            <p:nvPr/>
          </p:nvSpPr>
          <p:spPr>
            <a:xfrm>
              <a:off x="5926139" y="41671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82" name="Google Shape;630;p58">
              <a:extLst>
                <a:ext uri="{FF2B5EF4-FFF2-40B4-BE49-F238E27FC236}">
                  <a16:creationId xmlns:a16="http://schemas.microsoft.com/office/drawing/2014/main" id="{F9B6F5D5-A2F7-E7DC-422A-B11A27EC060D}"/>
                </a:ext>
              </a:extLst>
            </p:cNvPr>
            <p:cNvSpPr/>
            <p:nvPr/>
          </p:nvSpPr>
          <p:spPr>
            <a:xfrm>
              <a:off x="5759451" y="41798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83" name="Google Shape;631;p58">
              <a:extLst>
                <a:ext uri="{FF2B5EF4-FFF2-40B4-BE49-F238E27FC236}">
                  <a16:creationId xmlns:a16="http://schemas.microsoft.com/office/drawing/2014/main" id="{2C7CE05B-C0A8-B2DF-AE1B-AE62E252B335}"/>
                </a:ext>
              </a:extLst>
            </p:cNvPr>
            <p:cNvSpPr/>
            <p:nvPr/>
          </p:nvSpPr>
          <p:spPr>
            <a:xfrm>
              <a:off x="5568951" y="41671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84" name="Google Shape;632;p58">
              <a:extLst>
                <a:ext uri="{FF2B5EF4-FFF2-40B4-BE49-F238E27FC236}">
                  <a16:creationId xmlns:a16="http://schemas.microsoft.com/office/drawing/2014/main" id="{5547223E-065C-35D3-A98C-2E3A547B4C02}"/>
                </a:ext>
              </a:extLst>
            </p:cNvPr>
            <p:cNvSpPr/>
            <p:nvPr/>
          </p:nvSpPr>
          <p:spPr>
            <a:xfrm>
              <a:off x="5888039" y="41163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85" name="Google Shape;633;p58">
              <a:extLst>
                <a:ext uri="{FF2B5EF4-FFF2-40B4-BE49-F238E27FC236}">
                  <a16:creationId xmlns:a16="http://schemas.microsoft.com/office/drawing/2014/main" id="{72022DFB-C00E-C334-F4C0-1C43E1ECC5CE}"/>
                </a:ext>
              </a:extLst>
            </p:cNvPr>
            <p:cNvSpPr/>
            <p:nvPr/>
          </p:nvSpPr>
          <p:spPr>
            <a:xfrm>
              <a:off x="5772151" y="4065588"/>
              <a:ext cx="115888"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86" name="Google Shape;634;p58">
              <a:extLst>
                <a:ext uri="{FF2B5EF4-FFF2-40B4-BE49-F238E27FC236}">
                  <a16:creationId xmlns:a16="http://schemas.microsoft.com/office/drawing/2014/main" id="{6ECA2B53-6975-82E7-7619-B5515DC492E2}"/>
                </a:ext>
              </a:extLst>
            </p:cNvPr>
            <p:cNvSpPr/>
            <p:nvPr/>
          </p:nvSpPr>
          <p:spPr>
            <a:xfrm>
              <a:off x="5734051" y="4116388"/>
              <a:ext cx="115888" cy="0"/>
            </a:xfrm>
            <a:custGeom>
              <a:avLst/>
              <a:gdLst/>
              <a:ahLst/>
              <a:cxnLst/>
              <a:rect l="l" t="t" r="r" b="b"/>
              <a:pathLst>
                <a:path w="120" h="120000" extrusionOk="0">
                  <a:moveTo>
                    <a:pt x="0" y="0"/>
                  </a:moveTo>
                  <a:lnTo>
                    <a:pt x="0" y="0"/>
                  </a:lnTo>
                  <a:lnTo>
                    <a:pt x="120" y="0"/>
                  </a:lnTo>
                </a:path>
              </a:pathLst>
            </a:custGeom>
            <a:noFill/>
            <a:ln w="38100" cap="flat" cmpd="sng">
              <a:solidFill>
                <a:srgbClr val="EC8D02"/>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487" name="Google Shape;635;p58">
              <a:extLst>
                <a:ext uri="{FF2B5EF4-FFF2-40B4-BE49-F238E27FC236}">
                  <a16:creationId xmlns:a16="http://schemas.microsoft.com/office/drawing/2014/main" id="{FACA7F22-CD46-AC1D-981E-9FE5A1044B5F}"/>
                </a:ext>
              </a:extLst>
            </p:cNvPr>
            <p:cNvGrpSpPr/>
            <p:nvPr/>
          </p:nvGrpSpPr>
          <p:grpSpPr>
            <a:xfrm rot="-5400000">
              <a:off x="5641234" y="4122619"/>
              <a:ext cx="253155" cy="568318"/>
              <a:chOff x="889487" y="3181532"/>
              <a:chExt cx="606941" cy="764176"/>
            </a:xfrm>
          </p:grpSpPr>
          <p:sp>
            <p:nvSpPr>
              <p:cNvPr id="488" name="Google Shape;636;p58">
                <a:extLst>
                  <a:ext uri="{FF2B5EF4-FFF2-40B4-BE49-F238E27FC236}">
                    <a16:creationId xmlns:a16="http://schemas.microsoft.com/office/drawing/2014/main" id="{667CE0C4-2F43-BF4D-869C-5FEDDA47C85D}"/>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EC8D02"/>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489" name="Google Shape;637;p58">
                <a:extLst>
                  <a:ext uri="{FF2B5EF4-FFF2-40B4-BE49-F238E27FC236}">
                    <a16:creationId xmlns:a16="http://schemas.microsoft.com/office/drawing/2014/main" id="{388BE65B-C0FF-A9C0-96D7-0EEC6047A2C0}"/>
                  </a:ext>
                </a:extLst>
              </p:cNvPr>
              <p:cNvSpPr/>
              <p:nvPr/>
            </p:nvSpPr>
            <p:spPr>
              <a:xfrm flipH="1">
                <a:off x="889487"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EC8D02"/>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490" name="Google Shape;638;p58">
                <a:extLst>
                  <a:ext uri="{FF2B5EF4-FFF2-40B4-BE49-F238E27FC236}">
                    <a16:creationId xmlns:a16="http://schemas.microsoft.com/office/drawing/2014/main" id="{898292EB-2A98-B01F-455B-EE29385171A9}"/>
                  </a:ext>
                </a:extLst>
              </p:cNvPr>
              <p:cNvSpPr/>
              <p:nvPr/>
            </p:nvSpPr>
            <p:spPr>
              <a:xfrm>
                <a:off x="1362060" y="3544841"/>
                <a:ext cx="134368" cy="400546"/>
              </a:xfrm>
              <a:custGeom>
                <a:avLst/>
                <a:gdLst/>
                <a:ahLst/>
                <a:cxnLst/>
                <a:rect l="l" t="t" r="r" b="b"/>
                <a:pathLst>
                  <a:path w="132057" h="393657" extrusionOk="0">
                    <a:moveTo>
                      <a:pt x="0" y="0"/>
                    </a:moveTo>
                    <a:cubicBezTo>
                      <a:pt x="35414" y="56948"/>
                      <a:pt x="73768" y="121479"/>
                      <a:pt x="95777" y="187088"/>
                    </a:cubicBezTo>
                    <a:cubicBezTo>
                      <a:pt x="117787" y="252698"/>
                      <a:pt x="132057" y="393657"/>
                      <a:pt x="132057" y="393657"/>
                    </a:cubicBezTo>
                  </a:path>
                </a:pathLst>
              </a:custGeom>
              <a:noFill/>
              <a:ln w="63500" cap="rnd" cmpd="sng">
                <a:solidFill>
                  <a:srgbClr val="EC8D02"/>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grpSp>
      </p:grpSp>
      <p:sp>
        <p:nvSpPr>
          <p:cNvPr id="491" name="Google Shape;639;p58">
            <a:extLst>
              <a:ext uri="{FF2B5EF4-FFF2-40B4-BE49-F238E27FC236}">
                <a16:creationId xmlns:a16="http://schemas.microsoft.com/office/drawing/2014/main" id="{ACE033C0-8285-D972-8BDE-9FC859C9B0C6}"/>
              </a:ext>
            </a:extLst>
          </p:cNvPr>
          <p:cNvSpPr txBox="1"/>
          <p:nvPr/>
        </p:nvSpPr>
        <p:spPr>
          <a:xfrm>
            <a:off x="7957074" y="4577044"/>
            <a:ext cx="1010997" cy="249299"/>
          </a:xfrm>
          <a:prstGeom prst="rect">
            <a:avLst/>
          </a:prstGeom>
          <a:noFill/>
          <a:ln>
            <a:noFill/>
          </a:ln>
        </p:spPr>
        <p:txBody>
          <a:bodyPr spcFirstLastPara="1" wrap="square" lIns="0" tIns="0" rIns="0" bIns="0" anchor="t" anchorCtr="0">
            <a:spAutoFit/>
          </a:bodyPr>
          <a:lstStyle/>
          <a:p>
            <a:pPr algn="ctr" defTabSz="914378">
              <a:lnSpc>
                <a:spcPct val="90000"/>
              </a:lnSpc>
              <a:buClr>
                <a:srgbClr val="21338F"/>
              </a:buClr>
              <a:buSzPts val="900"/>
              <a:defRPr/>
            </a:pPr>
            <a:r>
              <a:rPr lang="en" sz="900" b="1" kern="0">
                <a:solidFill>
                  <a:srgbClr val="21338F"/>
                </a:solidFill>
                <a:latin typeface="Montserrat"/>
                <a:ea typeface="Montserrat"/>
                <a:cs typeface="Montserrat"/>
                <a:sym typeface="Montserrat"/>
              </a:rPr>
              <a:t>Fragment size changes</a:t>
            </a:r>
            <a:endParaRPr sz="1050" kern="0">
              <a:solidFill>
                <a:srgbClr val="000000"/>
              </a:solidFill>
              <a:latin typeface="Montserrat"/>
              <a:ea typeface="Montserrat"/>
              <a:cs typeface="Montserrat"/>
              <a:sym typeface="Montserrat"/>
            </a:endParaRPr>
          </a:p>
        </p:txBody>
      </p:sp>
      <p:grpSp>
        <p:nvGrpSpPr>
          <p:cNvPr id="492" name="Google Shape;640;p58">
            <a:extLst>
              <a:ext uri="{FF2B5EF4-FFF2-40B4-BE49-F238E27FC236}">
                <a16:creationId xmlns:a16="http://schemas.microsoft.com/office/drawing/2014/main" id="{47D50B21-3807-B2CD-C1E8-0E38B3676578}"/>
              </a:ext>
            </a:extLst>
          </p:cNvPr>
          <p:cNvGrpSpPr/>
          <p:nvPr/>
        </p:nvGrpSpPr>
        <p:grpSpPr>
          <a:xfrm>
            <a:off x="8178594" y="4129931"/>
            <a:ext cx="580254" cy="264097"/>
            <a:chOff x="6249724" y="4268788"/>
            <a:chExt cx="581289" cy="264568"/>
          </a:xfrm>
        </p:grpSpPr>
        <p:sp>
          <p:nvSpPr>
            <p:cNvPr id="493" name="Google Shape;641;p58">
              <a:extLst>
                <a:ext uri="{FF2B5EF4-FFF2-40B4-BE49-F238E27FC236}">
                  <a16:creationId xmlns:a16="http://schemas.microsoft.com/office/drawing/2014/main" id="{61DCBCB4-2D85-6151-82E4-D65FBA974068}"/>
                </a:ext>
              </a:extLst>
            </p:cNvPr>
            <p:cNvSpPr/>
            <p:nvPr/>
          </p:nvSpPr>
          <p:spPr>
            <a:xfrm>
              <a:off x="6269038" y="4319588"/>
              <a:ext cx="206375" cy="0"/>
            </a:xfrm>
            <a:custGeom>
              <a:avLst/>
              <a:gdLst/>
              <a:ahLst/>
              <a:cxnLst/>
              <a:rect l="l" t="t" r="r" b="b"/>
              <a:pathLst>
                <a:path w="216" h="120000" extrusionOk="0">
                  <a:moveTo>
                    <a:pt x="0" y="0"/>
                  </a:moveTo>
                  <a:lnTo>
                    <a:pt x="0" y="0"/>
                  </a:lnTo>
                  <a:lnTo>
                    <a:pt x="216" y="0"/>
                  </a:lnTo>
                </a:path>
              </a:pathLst>
            </a:custGeom>
            <a:noFill/>
            <a:ln w="38100" cap="flat" cmpd="sng">
              <a:solidFill>
                <a:srgbClr val="21338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94" name="Google Shape;642;p58">
              <a:extLst>
                <a:ext uri="{FF2B5EF4-FFF2-40B4-BE49-F238E27FC236}">
                  <a16:creationId xmlns:a16="http://schemas.microsoft.com/office/drawing/2014/main" id="{5E386E7C-DC54-964A-DAD2-5E4071A0257A}"/>
                </a:ext>
              </a:extLst>
            </p:cNvPr>
            <p:cNvSpPr/>
            <p:nvPr/>
          </p:nvSpPr>
          <p:spPr>
            <a:xfrm>
              <a:off x="6497638" y="43195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338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95" name="Google Shape;643;p58">
              <a:extLst>
                <a:ext uri="{FF2B5EF4-FFF2-40B4-BE49-F238E27FC236}">
                  <a16:creationId xmlns:a16="http://schemas.microsoft.com/office/drawing/2014/main" id="{C68133AE-7DC8-33BC-30D6-FCDB381D6AF6}"/>
                </a:ext>
              </a:extLst>
            </p:cNvPr>
            <p:cNvSpPr/>
            <p:nvPr/>
          </p:nvSpPr>
          <p:spPr>
            <a:xfrm>
              <a:off x="6700838" y="4319588"/>
              <a:ext cx="69850" cy="0"/>
            </a:xfrm>
            <a:custGeom>
              <a:avLst/>
              <a:gdLst/>
              <a:ahLst/>
              <a:cxnLst/>
              <a:rect l="l" t="t" r="r" b="b"/>
              <a:pathLst>
                <a:path w="72" h="120000" extrusionOk="0">
                  <a:moveTo>
                    <a:pt x="0" y="0"/>
                  </a:moveTo>
                  <a:lnTo>
                    <a:pt x="0" y="0"/>
                  </a:lnTo>
                  <a:lnTo>
                    <a:pt x="72" y="0"/>
                  </a:lnTo>
                </a:path>
              </a:pathLst>
            </a:custGeom>
            <a:noFill/>
            <a:ln w="38100" cap="flat" cmpd="sng">
              <a:solidFill>
                <a:srgbClr val="21338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96" name="Google Shape;644;p58">
              <a:extLst>
                <a:ext uri="{FF2B5EF4-FFF2-40B4-BE49-F238E27FC236}">
                  <a16:creationId xmlns:a16="http://schemas.microsoft.com/office/drawing/2014/main" id="{442A5371-6AB6-5885-04CB-6EF91B18874D}"/>
                </a:ext>
              </a:extLst>
            </p:cNvPr>
            <p:cNvSpPr/>
            <p:nvPr/>
          </p:nvSpPr>
          <p:spPr>
            <a:xfrm>
              <a:off x="6624638" y="4268788"/>
              <a:ext cx="206375" cy="0"/>
            </a:xfrm>
            <a:custGeom>
              <a:avLst/>
              <a:gdLst/>
              <a:ahLst/>
              <a:cxnLst/>
              <a:rect l="l" t="t" r="r" b="b"/>
              <a:pathLst>
                <a:path w="216" h="120000" extrusionOk="0">
                  <a:moveTo>
                    <a:pt x="0" y="0"/>
                  </a:moveTo>
                  <a:lnTo>
                    <a:pt x="0" y="0"/>
                  </a:lnTo>
                  <a:lnTo>
                    <a:pt x="216" y="0"/>
                  </a:lnTo>
                </a:path>
              </a:pathLst>
            </a:custGeom>
            <a:noFill/>
            <a:ln w="38100" cap="flat" cmpd="sng">
              <a:solidFill>
                <a:srgbClr val="21338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97" name="Google Shape;645;p58">
              <a:extLst>
                <a:ext uri="{FF2B5EF4-FFF2-40B4-BE49-F238E27FC236}">
                  <a16:creationId xmlns:a16="http://schemas.microsoft.com/office/drawing/2014/main" id="{C0C5A52E-44E6-21DC-D82B-F64AC3A95BC1}"/>
                </a:ext>
              </a:extLst>
            </p:cNvPr>
            <p:cNvSpPr/>
            <p:nvPr/>
          </p:nvSpPr>
          <p:spPr>
            <a:xfrm>
              <a:off x="6434138" y="42687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21338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498" name="Google Shape;646;p58">
              <a:extLst>
                <a:ext uri="{FF2B5EF4-FFF2-40B4-BE49-F238E27FC236}">
                  <a16:creationId xmlns:a16="http://schemas.microsoft.com/office/drawing/2014/main" id="{CB2A0A03-EBF6-55A5-D336-B6C4B20073F9}"/>
                </a:ext>
              </a:extLst>
            </p:cNvPr>
            <p:cNvSpPr/>
            <p:nvPr/>
          </p:nvSpPr>
          <p:spPr>
            <a:xfrm>
              <a:off x="6307138" y="4268788"/>
              <a:ext cx="68263" cy="0"/>
            </a:xfrm>
            <a:custGeom>
              <a:avLst/>
              <a:gdLst/>
              <a:ahLst/>
              <a:cxnLst/>
              <a:rect l="l" t="t" r="r" b="b"/>
              <a:pathLst>
                <a:path w="72" h="120000" extrusionOk="0">
                  <a:moveTo>
                    <a:pt x="0" y="0"/>
                  </a:moveTo>
                  <a:lnTo>
                    <a:pt x="0" y="0"/>
                  </a:lnTo>
                  <a:lnTo>
                    <a:pt x="72" y="0"/>
                  </a:lnTo>
                </a:path>
              </a:pathLst>
            </a:custGeom>
            <a:noFill/>
            <a:ln w="38100" cap="flat" cmpd="sng">
              <a:solidFill>
                <a:srgbClr val="21338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499" name="Google Shape;647;p58">
              <a:extLst>
                <a:ext uri="{FF2B5EF4-FFF2-40B4-BE49-F238E27FC236}">
                  <a16:creationId xmlns:a16="http://schemas.microsoft.com/office/drawing/2014/main" id="{D3E30F65-D660-51B5-38EC-AD0DD64E0EA6}"/>
                </a:ext>
              </a:extLst>
            </p:cNvPr>
            <p:cNvGrpSpPr/>
            <p:nvPr/>
          </p:nvGrpSpPr>
          <p:grpSpPr>
            <a:xfrm rot="-5400000">
              <a:off x="6460034" y="4175425"/>
              <a:ext cx="147621" cy="568241"/>
              <a:chOff x="889487" y="3181532"/>
              <a:chExt cx="353923" cy="764176"/>
            </a:xfrm>
          </p:grpSpPr>
          <p:sp>
            <p:nvSpPr>
              <p:cNvPr id="500" name="Google Shape;648;p58">
                <a:extLst>
                  <a:ext uri="{FF2B5EF4-FFF2-40B4-BE49-F238E27FC236}">
                    <a16:creationId xmlns:a16="http://schemas.microsoft.com/office/drawing/2014/main" id="{B9F262C9-03A6-54C5-48DF-21F5B1E366A1}"/>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76200" cap="rnd" cmpd="sng">
                <a:solidFill>
                  <a:srgbClr val="21338F"/>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501" name="Google Shape;649;p58">
                <a:extLst>
                  <a:ext uri="{FF2B5EF4-FFF2-40B4-BE49-F238E27FC236}">
                    <a16:creationId xmlns:a16="http://schemas.microsoft.com/office/drawing/2014/main" id="{447E8113-DBB8-A23C-3F41-673F9300227F}"/>
                  </a:ext>
                </a:extLst>
              </p:cNvPr>
              <p:cNvSpPr/>
              <p:nvPr/>
            </p:nvSpPr>
            <p:spPr>
              <a:xfrm flipH="1">
                <a:off x="889487"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50800" cap="rnd" cmpd="sng">
                <a:solidFill>
                  <a:srgbClr val="21338F"/>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grpSp>
      </p:grpSp>
      <p:sp>
        <p:nvSpPr>
          <p:cNvPr id="502" name="Google Shape;650;p58">
            <a:extLst>
              <a:ext uri="{FF2B5EF4-FFF2-40B4-BE49-F238E27FC236}">
                <a16:creationId xmlns:a16="http://schemas.microsoft.com/office/drawing/2014/main" id="{9DA8E895-888B-014E-6ADC-3DAA96FD972A}"/>
              </a:ext>
            </a:extLst>
          </p:cNvPr>
          <p:cNvSpPr txBox="1"/>
          <p:nvPr/>
        </p:nvSpPr>
        <p:spPr>
          <a:xfrm>
            <a:off x="10039272" y="4577044"/>
            <a:ext cx="1010997" cy="249299"/>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dirty="0">
                <a:solidFill>
                  <a:srgbClr val="000000"/>
                </a:solidFill>
                <a:latin typeface="Montserrat"/>
                <a:ea typeface="Montserrat"/>
                <a:cs typeface="Montserrat"/>
                <a:sym typeface="Montserrat"/>
              </a:rPr>
              <a:t>Cell-free DNA sequence motifs</a:t>
            </a:r>
            <a:endParaRPr sz="1050" kern="0" dirty="0">
              <a:solidFill>
                <a:srgbClr val="000000"/>
              </a:solidFill>
              <a:latin typeface="Montserrat"/>
              <a:ea typeface="Montserrat"/>
              <a:cs typeface="Montserrat"/>
              <a:sym typeface="Montserrat"/>
            </a:endParaRPr>
          </a:p>
        </p:txBody>
      </p:sp>
      <p:grpSp>
        <p:nvGrpSpPr>
          <p:cNvPr id="503" name="Google Shape;651;p58">
            <a:extLst>
              <a:ext uri="{FF2B5EF4-FFF2-40B4-BE49-F238E27FC236}">
                <a16:creationId xmlns:a16="http://schemas.microsoft.com/office/drawing/2014/main" id="{2370198E-60B9-42C6-AD7F-E90F84A9D222}"/>
              </a:ext>
            </a:extLst>
          </p:cNvPr>
          <p:cNvGrpSpPr/>
          <p:nvPr/>
        </p:nvGrpSpPr>
        <p:grpSpPr>
          <a:xfrm>
            <a:off x="10238505" y="4129113"/>
            <a:ext cx="587666" cy="289452"/>
            <a:chOff x="7885114" y="4243388"/>
            <a:chExt cx="588714" cy="289968"/>
          </a:xfrm>
        </p:grpSpPr>
        <p:sp>
          <p:nvSpPr>
            <p:cNvPr id="504" name="Google Shape;652;p58">
              <a:extLst>
                <a:ext uri="{FF2B5EF4-FFF2-40B4-BE49-F238E27FC236}">
                  <a16:creationId xmlns:a16="http://schemas.microsoft.com/office/drawing/2014/main" id="{59AD16E9-A4D6-8451-9FD6-358BDB030C81}"/>
                </a:ext>
              </a:extLst>
            </p:cNvPr>
            <p:cNvSpPr/>
            <p:nvPr/>
          </p:nvSpPr>
          <p:spPr>
            <a:xfrm>
              <a:off x="7885114" y="43068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189696"/>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05" name="Google Shape;653;p58">
              <a:extLst>
                <a:ext uri="{FF2B5EF4-FFF2-40B4-BE49-F238E27FC236}">
                  <a16:creationId xmlns:a16="http://schemas.microsoft.com/office/drawing/2014/main" id="{B274DE96-79F6-C4FF-6797-3F4D8A083D8A}"/>
                </a:ext>
              </a:extLst>
            </p:cNvPr>
            <p:cNvSpPr/>
            <p:nvPr/>
          </p:nvSpPr>
          <p:spPr>
            <a:xfrm>
              <a:off x="8113714" y="43068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189696"/>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06" name="Google Shape;654;p58">
              <a:extLst>
                <a:ext uri="{FF2B5EF4-FFF2-40B4-BE49-F238E27FC236}">
                  <a16:creationId xmlns:a16="http://schemas.microsoft.com/office/drawing/2014/main" id="{E9DFE657-0D41-7182-F799-6C776E9FD010}"/>
                </a:ext>
              </a:extLst>
            </p:cNvPr>
            <p:cNvSpPr/>
            <p:nvPr/>
          </p:nvSpPr>
          <p:spPr>
            <a:xfrm>
              <a:off x="8316914" y="4306888"/>
              <a:ext cx="114300" cy="0"/>
            </a:xfrm>
            <a:custGeom>
              <a:avLst/>
              <a:gdLst/>
              <a:ahLst/>
              <a:cxnLst/>
              <a:rect l="l" t="t" r="r" b="b"/>
              <a:pathLst>
                <a:path w="120" h="120000" extrusionOk="0">
                  <a:moveTo>
                    <a:pt x="0" y="0"/>
                  </a:moveTo>
                  <a:lnTo>
                    <a:pt x="0" y="0"/>
                  </a:lnTo>
                  <a:lnTo>
                    <a:pt x="120" y="0"/>
                  </a:lnTo>
                </a:path>
              </a:pathLst>
            </a:custGeom>
            <a:noFill/>
            <a:ln w="38100" cap="flat" cmpd="sng">
              <a:solidFill>
                <a:srgbClr val="189696"/>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07" name="Google Shape;655;p58">
              <a:extLst>
                <a:ext uri="{FF2B5EF4-FFF2-40B4-BE49-F238E27FC236}">
                  <a16:creationId xmlns:a16="http://schemas.microsoft.com/office/drawing/2014/main" id="{15763AAF-6E3F-07EA-4512-30C7B0B263D0}"/>
                </a:ext>
              </a:extLst>
            </p:cNvPr>
            <p:cNvSpPr/>
            <p:nvPr/>
          </p:nvSpPr>
          <p:spPr>
            <a:xfrm>
              <a:off x="8240714" y="4257676"/>
              <a:ext cx="114300" cy="0"/>
            </a:xfrm>
            <a:custGeom>
              <a:avLst/>
              <a:gdLst/>
              <a:ahLst/>
              <a:cxnLst/>
              <a:rect l="l" t="t" r="r" b="b"/>
              <a:pathLst>
                <a:path w="120" h="120000" extrusionOk="0">
                  <a:moveTo>
                    <a:pt x="0" y="0"/>
                  </a:moveTo>
                  <a:lnTo>
                    <a:pt x="0" y="0"/>
                  </a:lnTo>
                  <a:lnTo>
                    <a:pt x="120" y="0"/>
                  </a:lnTo>
                </a:path>
              </a:pathLst>
            </a:custGeom>
            <a:noFill/>
            <a:ln w="38100" cap="flat" cmpd="sng">
              <a:solidFill>
                <a:srgbClr val="189696"/>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08" name="Google Shape;656;p58">
              <a:extLst>
                <a:ext uri="{FF2B5EF4-FFF2-40B4-BE49-F238E27FC236}">
                  <a16:creationId xmlns:a16="http://schemas.microsoft.com/office/drawing/2014/main" id="{9D5E0CED-FB9B-C61A-BC74-96561B6108C6}"/>
                </a:ext>
              </a:extLst>
            </p:cNvPr>
            <p:cNvSpPr/>
            <p:nvPr/>
          </p:nvSpPr>
          <p:spPr>
            <a:xfrm>
              <a:off x="8050214" y="4257676"/>
              <a:ext cx="114300" cy="0"/>
            </a:xfrm>
            <a:custGeom>
              <a:avLst/>
              <a:gdLst/>
              <a:ahLst/>
              <a:cxnLst/>
              <a:rect l="l" t="t" r="r" b="b"/>
              <a:pathLst>
                <a:path w="120" h="120000" extrusionOk="0">
                  <a:moveTo>
                    <a:pt x="0" y="0"/>
                  </a:moveTo>
                  <a:lnTo>
                    <a:pt x="0" y="0"/>
                  </a:lnTo>
                  <a:lnTo>
                    <a:pt x="120" y="0"/>
                  </a:lnTo>
                </a:path>
              </a:pathLst>
            </a:custGeom>
            <a:noFill/>
            <a:ln w="38100" cap="flat" cmpd="sng">
              <a:solidFill>
                <a:srgbClr val="189696"/>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09" name="Google Shape;657;p58">
              <a:extLst>
                <a:ext uri="{FF2B5EF4-FFF2-40B4-BE49-F238E27FC236}">
                  <a16:creationId xmlns:a16="http://schemas.microsoft.com/office/drawing/2014/main" id="{78950344-B276-9315-9904-DF43F7FC82B5}"/>
                </a:ext>
              </a:extLst>
            </p:cNvPr>
            <p:cNvSpPr/>
            <p:nvPr/>
          </p:nvSpPr>
          <p:spPr>
            <a:xfrm>
              <a:off x="7910514" y="4257676"/>
              <a:ext cx="114300" cy="0"/>
            </a:xfrm>
            <a:custGeom>
              <a:avLst/>
              <a:gdLst/>
              <a:ahLst/>
              <a:cxnLst/>
              <a:rect l="l" t="t" r="r" b="b"/>
              <a:pathLst>
                <a:path w="120" h="120000" extrusionOk="0">
                  <a:moveTo>
                    <a:pt x="0" y="0"/>
                  </a:moveTo>
                  <a:lnTo>
                    <a:pt x="0" y="0"/>
                  </a:lnTo>
                  <a:lnTo>
                    <a:pt x="120" y="0"/>
                  </a:lnTo>
                </a:path>
              </a:pathLst>
            </a:custGeom>
            <a:noFill/>
            <a:ln w="38100" cap="flat" cmpd="sng">
              <a:solidFill>
                <a:srgbClr val="189696"/>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10" name="Google Shape;658;p58">
              <a:extLst>
                <a:ext uri="{FF2B5EF4-FFF2-40B4-BE49-F238E27FC236}">
                  <a16:creationId xmlns:a16="http://schemas.microsoft.com/office/drawing/2014/main" id="{8D9E3C7B-4C48-6537-2997-1007864CAE43}"/>
                </a:ext>
              </a:extLst>
            </p:cNvPr>
            <p:cNvSpPr/>
            <p:nvPr/>
          </p:nvSpPr>
          <p:spPr>
            <a:xfrm>
              <a:off x="7923214" y="4243388"/>
              <a:ext cx="0" cy="28575"/>
            </a:xfrm>
            <a:custGeom>
              <a:avLst/>
              <a:gdLst/>
              <a:ahLst/>
              <a:cxnLst/>
              <a:rect l="l" t="t" r="r" b="b"/>
              <a:pathLst>
                <a:path w="120000" h="29" extrusionOk="0">
                  <a:moveTo>
                    <a:pt x="0" y="0"/>
                  </a:moveTo>
                  <a:lnTo>
                    <a:pt x="0" y="0"/>
                  </a:lnTo>
                  <a:lnTo>
                    <a:pt x="0" y="29"/>
                  </a:lnTo>
                </a:path>
              </a:pathLst>
            </a:custGeom>
            <a:noFill/>
            <a:ln w="38100" cap="flat" cmpd="sng">
              <a:solidFill>
                <a:srgbClr val="00000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11" name="Google Shape;659;p58">
              <a:extLst>
                <a:ext uri="{FF2B5EF4-FFF2-40B4-BE49-F238E27FC236}">
                  <a16:creationId xmlns:a16="http://schemas.microsoft.com/office/drawing/2014/main" id="{C7AEE9C8-394F-A9F7-F36E-58449A35A43D}"/>
                </a:ext>
              </a:extLst>
            </p:cNvPr>
            <p:cNvSpPr/>
            <p:nvPr/>
          </p:nvSpPr>
          <p:spPr>
            <a:xfrm>
              <a:off x="8151814" y="4243388"/>
              <a:ext cx="0" cy="28575"/>
            </a:xfrm>
            <a:custGeom>
              <a:avLst/>
              <a:gdLst/>
              <a:ahLst/>
              <a:cxnLst/>
              <a:rect l="l" t="t" r="r" b="b"/>
              <a:pathLst>
                <a:path w="120000" h="29" extrusionOk="0">
                  <a:moveTo>
                    <a:pt x="0" y="0"/>
                  </a:moveTo>
                  <a:lnTo>
                    <a:pt x="0" y="0"/>
                  </a:lnTo>
                  <a:lnTo>
                    <a:pt x="0" y="29"/>
                  </a:lnTo>
                </a:path>
              </a:pathLst>
            </a:custGeom>
            <a:noFill/>
            <a:ln w="38100" cap="flat" cmpd="sng">
              <a:solidFill>
                <a:srgbClr val="00000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12" name="Google Shape;660;p58">
              <a:extLst>
                <a:ext uri="{FF2B5EF4-FFF2-40B4-BE49-F238E27FC236}">
                  <a16:creationId xmlns:a16="http://schemas.microsoft.com/office/drawing/2014/main" id="{B738D30F-B84D-E6B1-DDDE-2AE145E32EF5}"/>
                </a:ext>
              </a:extLst>
            </p:cNvPr>
            <p:cNvSpPr/>
            <p:nvPr/>
          </p:nvSpPr>
          <p:spPr>
            <a:xfrm>
              <a:off x="8431214" y="4295776"/>
              <a:ext cx="1588" cy="25400"/>
            </a:xfrm>
            <a:custGeom>
              <a:avLst/>
              <a:gdLst/>
              <a:ahLst/>
              <a:cxnLst/>
              <a:rect l="l" t="t" r="r" b="b"/>
              <a:pathLst>
                <a:path w="1" h="28" extrusionOk="0">
                  <a:moveTo>
                    <a:pt x="0" y="0"/>
                  </a:moveTo>
                  <a:lnTo>
                    <a:pt x="0" y="0"/>
                  </a:lnTo>
                  <a:lnTo>
                    <a:pt x="1" y="28"/>
                  </a:lnTo>
                </a:path>
              </a:pathLst>
            </a:custGeom>
            <a:noFill/>
            <a:ln w="38100" cap="flat" cmpd="sng">
              <a:solidFill>
                <a:srgbClr val="00000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513" name="Google Shape;661;p58">
              <a:extLst>
                <a:ext uri="{FF2B5EF4-FFF2-40B4-BE49-F238E27FC236}">
                  <a16:creationId xmlns:a16="http://schemas.microsoft.com/office/drawing/2014/main" id="{54883B7C-E49B-34E6-5ECB-B7ABB9A69D58}"/>
                </a:ext>
              </a:extLst>
            </p:cNvPr>
            <p:cNvGrpSpPr/>
            <p:nvPr/>
          </p:nvGrpSpPr>
          <p:grpSpPr>
            <a:xfrm rot="-5400000">
              <a:off x="8115897" y="4175425"/>
              <a:ext cx="147621" cy="568241"/>
              <a:chOff x="889487" y="3181532"/>
              <a:chExt cx="353923" cy="764176"/>
            </a:xfrm>
          </p:grpSpPr>
          <p:sp>
            <p:nvSpPr>
              <p:cNvPr id="514" name="Google Shape;662;p58">
                <a:extLst>
                  <a:ext uri="{FF2B5EF4-FFF2-40B4-BE49-F238E27FC236}">
                    <a16:creationId xmlns:a16="http://schemas.microsoft.com/office/drawing/2014/main" id="{A5AF521F-B454-F82D-FC7A-DE9A6E9A067A}"/>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189696"/>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515" name="Google Shape;663;p58">
                <a:extLst>
                  <a:ext uri="{FF2B5EF4-FFF2-40B4-BE49-F238E27FC236}">
                    <a16:creationId xmlns:a16="http://schemas.microsoft.com/office/drawing/2014/main" id="{AA6A4771-3F7A-745F-4BF1-6BEBEDD12277}"/>
                  </a:ext>
                </a:extLst>
              </p:cNvPr>
              <p:cNvSpPr/>
              <p:nvPr/>
            </p:nvSpPr>
            <p:spPr>
              <a:xfrm flipH="1">
                <a:off x="889487"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rgbClr val="189696"/>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grpSp>
      </p:grpSp>
      <p:sp>
        <p:nvSpPr>
          <p:cNvPr id="516" name="Google Shape;567;p58">
            <a:extLst>
              <a:ext uri="{FF2B5EF4-FFF2-40B4-BE49-F238E27FC236}">
                <a16:creationId xmlns:a16="http://schemas.microsoft.com/office/drawing/2014/main" id="{F1B57AC2-1113-AC83-D2CC-3721019C5334}"/>
              </a:ext>
            </a:extLst>
          </p:cNvPr>
          <p:cNvSpPr/>
          <p:nvPr/>
        </p:nvSpPr>
        <p:spPr>
          <a:xfrm>
            <a:off x="2105771" y="4211715"/>
            <a:ext cx="114096" cy="0"/>
          </a:xfrm>
          <a:custGeom>
            <a:avLst/>
            <a:gdLst/>
            <a:ahLst/>
            <a:cxnLst/>
            <a:rect l="l" t="t" r="r" b="b"/>
            <a:pathLst>
              <a:path w="120" h="120000" extrusionOk="0">
                <a:moveTo>
                  <a:pt x="0" y="0"/>
                </a:moveTo>
                <a:lnTo>
                  <a:pt x="0" y="0"/>
                </a:lnTo>
                <a:lnTo>
                  <a:pt x="120" y="0"/>
                </a:lnTo>
              </a:path>
            </a:pathLst>
          </a:custGeom>
          <a:noFill/>
          <a:ln w="38100" cap="flat" cmpd="sng">
            <a:solidFill>
              <a:srgbClr val="FFCC1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17" name="Google Shape;571;p58">
            <a:extLst>
              <a:ext uri="{FF2B5EF4-FFF2-40B4-BE49-F238E27FC236}">
                <a16:creationId xmlns:a16="http://schemas.microsoft.com/office/drawing/2014/main" id="{1D9A8FEA-CE8C-68FE-3E45-528F22772B97}"/>
              </a:ext>
            </a:extLst>
          </p:cNvPr>
          <p:cNvSpPr/>
          <p:nvPr/>
        </p:nvSpPr>
        <p:spPr>
          <a:xfrm>
            <a:off x="2143804" y="4200623"/>
            <a:ext cx="0" cy="25355"/>
          </a:xfrm>
          <a:custGeom>
            <a:avLst/>
            <a:gdLst/>
            <a:ahLst/>
            <a:cxnLst/>
            <a:rect l="l" t="t" r="r" b="b"/>
            <a:pathLst>
              <a:path w="120000" h="28" extrusionOk="0">
                <a:moveTo>
                  <a:pt x="0" y="0"/>
                </a:moveTo>
                <a:lnTo>
                  <a:pt x="0" y="0"/>
                </a:lnTo>
                <a:lnTo>
                  <a:pt x="0" y="28"/>
                </a:lnTo>
              </a:path>
            </a:pathLst>
          </a:custGeom>
          <a:noFill/>
          <a:ln w="38100" cap="flat" cmpd="sng">
            <a:solidFill>
              <a:srgbClr val="3333F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18" name="Google Shape;575;p58">
            <a:extLst>
              <a:ext uri="{FF2B5EF4-FFF2-40B4-BE49-F238E27FC236}">
                <a16:creationId xmlns:a16="http://schemas.microsoft.com/office/drawing/2014/main" id="{840399A9-DB93-FAE4-B10B-0FD53D481080}"/>
              </a:ext>
            </a:extLst>
          </p:cNvPr>
          <p:cNvSpPr/>
          <p:nvPr/>
        </p:nvSpPr>
        <p:spPr>
          <a:xfrm>
            <a:off x="2219868" y="4276689"/>
            <a:ext cx="0" cy="47541"/>
          </a:xfrm>
          <a:custGeom>
            <a:avLst/>
            <a:gdLst/>
            <a:ahLst/>
            <a:cxnLst/>
            <a:rect l="l" t="t" r="r" b="b"/>
            <a:pathLst>
              <a:path w="120000" h="50" extrusionOk="0">
                <a:moveTo>
                  <a:pt x="0" y="0"/>
                </a:moveTo>
                <a:lnTo>
                  <a:pt x="0" y="0"/>
                </a:lnTo>
                <a:lnTo>
                  <a:pt x="0" y="50"/>
                </a:lnTo>
              </a:path>
            </a:pathLst>
          </a:custGeom>
          <a:noFill/>
          <a:ln w="38100" cap="flat" cmpd="sng">
            <a:solidFill>
              <a:srgbClr val="3333F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19" name="Google Shape;575;p58">
            <a:extLst>
              <a:ext uri="{FF2B5EF4-FFF2-40B4-BE49-F238E27FC236}">
                <a16:creationId xmlns:a16="http://schemas.microsoft.com/office/drawing/2014/main" id="{CFFA977F-E68E-E401-B083-DC6EC48CA5D4}"/>
              </a:ext>
            </a:extLst>
          </p:cNvPr>
          <p:cNvSpPr/>
          <p:nvPr/>
        </p:nvSpPr>
        <p:spPr>
          <a:xfrm>
            <a:off x="1915611" y="4381277"/>
            <a:ext cx="0" cy="47541"/>
          </a:xfrm>
          <a:custGeom>
            <a:avLst/>
            <a:gdLst/>
            <a:ahLst/>
            <a:cxnLst/>
            <a:rect l="l" t="t" r="r" b="b"/>
            <a:pathLst>
              <a:path w="120000" h="50" extrusionOk="0">
                <a:moveTo>
                  <a:pt x="0" y="0"/>
                </a:moveTo>
                <a:lnTo>
                  <a:pt x="0" y="0"/>
                </a:lnTo>
                <a:lnTo>
                  <a:pt x="0" y="50"/>
                </a:lnTo>
              </a:path>
            </a:pathLst>
          </a:custGeom>
          <a:noFill/>
          <a:ln w="38100" cap="flat" cmpd="sng">
            <a:solidFill>
              <a:srgbClr val="3333F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20" name="Google Shape;575;p58">
            <a:extLst>
              <a:ext uri="{FF2B5EF4-FFF2-40B4-BE49-F238E27FC236}">
                <a16:creationId xmlns:a16="http://schemas.microsoft.com/office/drawing/2014/main" id="{CD673699-1D88-87CD-CBAB-026FD1A28707}"/>
              </a:ext>
            </a:extLst>
          </p:cNvPr>
          <p:cNvSpPr/>
          <p:nvPr/>
        </p:nvSpPr>
        <p:spPr>
          <a:xfrm>
            <a:off x="1991675" y="4276689"/>
            <a:ext cx="0" cy="47541"/>
          </a:xfrm>
          <a:custGeom>
            <a:avLst/>
            <a:gdLst/>
            <a:ahLst/>
            <a:cxnLst/>
            <a:rect l="l" t="t" r="r" b="b"/>
            <a:pathLst>
              <a:path w="120000" h="50" extrusionOk="0">
                <a:moveTo>
                  <a:pt x="0" y="0"/>
                </a:moveTo>
                <a:lnTo>
                  <a:pt x="0" y="0"/>
                </a:lnTo>
                <a:lnTo>
                  <a:pt x="0" y="50"/>
                </a:lnTo>
              </a:path>
            </a:pathLst>
          </a:custGeom>
          <a:noFill/>
          <a:ln w="38100" cap="flat" cmpd="sng">
            <a:solidFill>
              <a:srgbClr val="3333F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21" name="Google Shape;575;p58">
            <a:extLst>
              <a:ext uri="{FF2B5EF4-FFF2-40B4-BE49-F238E27FC236}">
                <a16:creationId xmlns:a16="http://schemas.microsoft.com/office/drawing/2014/main" id="{B471279F-F99C-543F-A69C-DBA6A5777D61}"/>
              </a:ext>
            </a:extLst>
          </p:cNvPr>
          <p:cNvSpPr/>
          <p:nvPr/>
        </p:nvSpPr>
        <p:spPr>
          <a:xfrm>
            <a:off x="2295932" y="4381277"/>
            <a:ext cx="0" cy="47541"/>
          </a:xfrm>
          <a:custGeom>
            <a:avLst/>
            <a:gdLst/>
            <a:ahLst/>
            <a:cxnLst/>
            <a:rect l="l" t="t" r="r" b="b"/>
            <a:pathLst>
              <a:path w="120000" h="50" extrusionOk="0">
                <a:moveTo>
                  <a:pt x="0" y="0"/>
                </a:moveTo>
                <a:lnTo>
                  <a:pt x="0" y="0"/>
                </a:lnTo>
                <a:lnTo>
                  <a:pt x="0" y="50"/>
                </a:lnTo>
              </a:path>
            </a:pathLst>
          </a:custGeom>
          <a:noFill/>
          <a:ln w="38100" cap="flat" cmpd="sng">
            <a:solidFill>
              <a:srgbClr val="3333F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22" name="Google Shape;571;p58">
            <a:extLst>
              <a:ext uri="{FF2B5EF4-FFF2-40B4-BE49-F238E27FC236}">
                <a16:creationId xmlns:a16="http://schemas.microsoft.com/office/drawing/2014/main" id="{53C3DD3E-B253-F038-4A9E-241187AA0F36}"/>
              </a:ext>
            </a:extLst>
          </p:cNvPr>
          <p:cNvSpPr/>
          <p:nvPr/>
        </p:nvSpPr>
        <p:spPr>
          <a:xfrm>
            <a:off x="1988506" y="4139127"/>
            <a:ext cx="0" cy="30680"/>
          </a:xfrm>
          <a:custGeom>
            <a:avLst/>
            <a:gdLst/>
            <a:ahLst/>
            <a:cxnLst/>
            <a:rect l="l" t="t" r="r" b="b"/>
            <a:pathLst>
              <a:path w="120000" h="28" extrusionOk="0">
                <a:moveTo>
                  <a:pt x="0" y="0"/>
                </a:moveTo>
                <a:lnTo>
                  <a:pt x="0" y="0"/>
                </a:lnTo>
                <a:lnTo>
                  <a:pt x="0" y="28"/>
                </a:lnTo>
              </a:path>
            </a:pathLst>
          </a:custGeom>
          <a:noFill/>
          <a:ln w="38100" cap="flat" cmpd="sng">
            <a:solidFill>
              <a:srgbClr val="3333FF"/>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23" name="Google Shape;562;p58">
            <a:extLst>
              <a:ext uri="{FF2B5EF4-FFF2-40B4-BE49-F238E27FC236}">
                <a16:creationId xmlns:a16="http://schemas.microsoft.com/office/drawing/2014/main" id="{6C3ADAF7-4C08-C45C-0294-B1FB63A0D88A}"/>
              </a:ext>
            </a:extLst>
          </p:cNvPr>
          <p:cNvSpPr txBox="1"/>
          <p:nvPr/>
        </p:nvSpPr>
        <p:spPr>
          <a:xfrm>
            <a:off x="920958" y="4623127"/>
            <a:ext cx="858869" cy="249299"/>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dirty="0">
                <a:solidFill>
                  <a:srgbClr val="000000"/>
                </a:solidFill>
                <a:latin typeface="Montserrat"/>
                <a:ea typeface="Montserrat"/>
                <a:cs typeface="Montserrat"/>
                <a:sym typeface="Montserrat"/>
              </a:rPr>
              <a:t>TF binding sites</a:t>
            </a:r>
            <a:endParaRPr sz="1050" kern="0" dirty="0">
              <a:solidFill>
                <a:srgbClr val="000000"/>
              </a:solidFill>
              <a:latin typeface="Montserrat"/>
              <a:ea typeface="Montserrat"/>
              <a:cs typeface="Montserrat"/>
              <a:sym typeface="Montserrat"/>
            </a:endParaRPr>
          </a:p>
        </p:txBody>
      </p:sp>
      <p:sp>
        <p:nvSpPr>
          <p:cNvPr id="524" name="Google Shape;564;p58">
            <a:extLst>
              <a:ext uri="{FF2B5EF4-FFF2-40B4-BE49-F238E27FC236}">
                <a16:creationId xmlns:a16="http://schemas.microsoft.com/office/drawing/2014/main" id="{74CB8030-953B-E59A-5740-F00233BDDC81}"/>
              </a:ext>
            </a:extLst>
          </p:cNvPr>
          <p:cNvSpPr/>
          <p:nvPr/>
        </p:nvSpPr>
        <p:spPr>
          <a:xfrm>
            <a:off x="1113354" y="4203364"/>
            <a:ext cx="114096" cy="0"/>
          </a:xfrm>
          <a:custGeom>
            <a:avLst/>
            <a:gdLst/>
            <a:ahLst/>
            <a:cxnLst/>
            <a:rect l="l" t="t" r="r" b="b"/>
            <a:pathLst>
              <a:path w="120" h="120000" extrusionOk="0">
                <a:moveTo>
                  <a:pt x="0" y="0"/>
                </a:moveTo>
                <a:lnTo>
                  <a:pt x="0" y="0"/>
                </a:lnTo>
                <a:lnTo>
                  <a:pt x="120" y="0"/>
                </a:lnTo>
              </a:path>
            </a:pathLst>
          </a:custGeom>
          <a:noFill/>
          <a:ln w="38100" cap="flat" cmpd="sng">
            <a:solidFill>
              <a:schemeClr val="accent2">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25" name="Google Shape;566;p58">
            <a:extLst>
              <a:ext uri="{FF2B5EF4-FFF2-40B4-BE49-F238E27FC236}">
                <a16:creationId xmlns:a16="http://schemas.microsoft.com/office/drawing/2014/main" id="{42819C62-0BCD-489D-8411-298AABD369D8}"/>
              </a:ext>
            </a:extLst>
          </p:cNvPr>
          <p:cNvSpPr/>
          <p:nvPr/>
        </p:nvSpPr>
        <p:spPr>
          <a:xfrm>
            <a:off x="1513601" y="4203364"/>
            <a:ext cx="114096" cy="0"/>
          </a:xfrm>
          <a:custGeom>
            <a:avLst/>
            <a:gdLst/>
            <a:ahLst/>
            <a:cxnLst/>
            <a:rect l="l" t="t" r="r" b="b"/>
            <a:pathLst>
              <a:path w="120" h="120000" extrusionOk="0">
                <a:moveTo>
                  <a:pt x="0" y="0"/>
                </a:moveTo>
                <a:lnTo>
                  <a:pt x="0" y="0"/>
                </a:lnTo>
                <a:lnTo>
                  <a:pt x="120" y="0"/>
                </a:lnTo>
              </a:path>
            </a:pathLst>
          </a:custGeom>
          <a:noFill/>
          <a:ln w="38100" cap="flat" cmpd="sng">
            <a:solidFill>
              <a:schemeClr val="accent2">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26" name="Google Shape;567;p58">
            <a:extLst>
              <a:ext uri="{FF2B5EF4-FFF2-40B4-BE49-F238E27FC236}">
                <a16:creationId xmlns:a16="http://schemas.microsoft.com/office/drawing/2014/main" id="{1CFC8397-97A1-1107-1331-1CF7900A7BE4}"/>
              </a:ext>
            </a:extLst>
          </p:cNvPr>
          <p:cNvSpPr/>
          <p:nvPr/>
        </p:nvSpPr>
        <p:spPr>
          <a:xfrm>
            <a:off x="1455643" y="4152654"/>
            <a:ext cx="114096" cy="0"/>
          </a:xfrm>
          <a:custGeom>
            <a:avLst/>
            <a:gdLst/>
            <a:ahLst/>
            <a:cxnLst/>
            <a:rect l="l" t="t" r="r" b="b"/>
            <a:pathLst>
              <a:path w="120" h="120000" extrusionOk="0">
                <a:moveTo>
                  <a:pt x="0" y="0"/>
                </a:moveTo>
                <a:lnTo>
                  <a:pt x="0" y="0"/>
                </a:lnTo>
                <a:lnTo>
                  <a:pt x="120" y="0"/>
                </a:lnTo>
              </a:path>
            </a:pathLst>
          </a:custGeom>
          <a:noFill/>
          <a:ln w="38100" cap="flat" cmpd="sng">
            <a:solidFill>
              <a:schemeClr val="accent2">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27" name="Google Shape;568;p58">
            <a:extLst>
              <a:ext uri="{FF2B5EF4-FFF2-40B4-BE49-F238E27FC236}">
                <a16:creationId xmlns:a16="http://schemas.microsoft.com/office/drawing/2014/main" id="{0A7BB665-BA3F-87A7-C10C-8A99C1E7A547}"/>
              </a:ext>
            </a:extLst>
          </p:cNvPr>
          <p:cNvSpPr/>
          <p:nvPr/>
        </p:nvSpPr>
        <p:spPr>
          <a:xfrm>
            <a:off x="1278160" y="4152654"/>
            <a:ext cx="114096" cy="0"/>
          </a:xfrm>
          <a:custGeom>
            <a:avLst/>
            <a:gdLst/>
            <a:ahLst/>
            <a:cxnLst/>
            <a:rect l="l" t="t" r="r" b="b"/>
            <a:pathLst>
              <a:path w="120" h="120000" extrusionOk="0">
                <a:moveTo>
                  <a:pt x="0" y="0"/>
                </a:moveTo>
                <a:lnTo>
                  <a:pt x="0" y="0"/>
                </a:lnTo>
                <a:lnTo>
                  <a:pt x="120" y="0"/>
                </a:lnTo>
              </a:path>
            </a:pathLst>
          </a:custGeom>
          <a:noFill/>
          <a:ln w="38100" cap="flat" cmpd="sng">
            <a:solidFill>
              <a:schemeClr val="accent2">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28" name="Google Shape;569;p58">
            <a:extLst>
              <a:ext uri="{FF2B5EF4-FFF2-40B4-BE49-F238E27FC236}">
                <a16:creationId xmlns:a16="http://schemas.microsoft.com/office/drawing/2014/main" id="{DE6FF4DB-C5BC-726F-5A38-A5BAB4DA5D13}"/>
              </a:ext>
            </a:extLst>
          </p:cNvPr>
          <p:cNvSpPr/>
          <p:nvPr/>
        </p:nvSpPr>
        <p:spPr>
          <a:xfrm>
            <a:off x="1138708" y="4152654"/>
            <a:ext cx="114096" cy="0"/>
          </a:xfrm>
          <a:custGeom>
            <a:avLst/>
            <a:gdLst/>
            <a:ahLst/>
            <a:cxnLst/>
            <a:rect l="l" t="t" r="r" b="b"/>
            <a:pathLst>
              <a:path w="120" h="120000" extrusionOk="0">
                <a:moveTo>
                  <a:pt x="0" y="0"/>
                </a:moveTo>
                <a:lnTo>
                  <a:pt x="0" y="0"/>
                </a:lnTo>
                <a:lnTo>
                  <a:pt x="120" y="0"/>
                </a:lnTo>
              </a:path>
            </a:pathLst>
          </a:custGeom>
          <a:noFill/>
          <a:ln w="38100" cap="flat" cmpd="sng">
            <a:solidFill>
              <a:schemeClr val="accent2">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29" name="Google Shape;570;p58">
            <a:extLst>
              <a:ext uri="{FF2B5EF4-FFF2-40B4-BE49-F238E27FC236}">
                <a16:creationId xmlns:a16="http://schemas.microsoft.com/office/drawing/2014/main" id="{2F36793E-CF24-A13C-C5CB-D9C96CD43C63}"/>
              </a:ext>
            </a:extLst>
          </p:cNvPr>
          <p:cNvSpPr/>
          <p:nvPr/>
        </p:nvSpPr>
        <p:spPr>
          <a:xfrm>
            <a:off x="1399505" y="4190688"/>
            <a:ext cx="0" cy="28524"/>
          </a:xfrm>
          <a:custGeom>
            <a:avLst/>
            <a:gdLst/>
            <a:ahLst/>
            <a:cxnLst/>
            <a:rect l="l" t="t" r="r" b="b"/>
            <a:pathLst>
              <a:path w="120000" h="29" extrusionOk="0">
                <a:moveTo>
                  <a:pt x="0" y="0"/>
                </a:moveTo>
                <a:lnTo>
                  <a:pt x="0" y="0"/>
                </a:lnTo>
                <a:lnTo>
                  <a:pt x="0" y="29"/>
                </a:lnTo>
              </a:path>
            </a:pathLst>
          </a:custGeom>
          <a:noFill/>
          <a:ln w="38100" cap="flat" cmpd="sng">
            <a:solidFill>
              <a:schemeClr val="accent3">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30" name="Google Shape;571;p58">
            <a:extLst>
              <a:ext uri="{FF2B5EF4-FFF2-40B4-BE49-F238E27FC236}">
                <a16:creationId xmlns:a16="http://schemas.microsoft.com/office/drawing/2014/main" id="{0A639C0B-73A0-BA80-70AA-19D5C9F433D3}"/>
              </a:ext>
            </a:extLst>
          </p:cNvPr>
          <p:cNvSpPr/>
          <p:nvPr/>
        </p:nvSpPr>
        <p:spPr>
          <a:xfrm>
            <a:off x="1569740" y="4141562"/>
            <a:ext cx="0" cy="25355"/>
          </a:xfrm>
          <a:custGeom>
            <a:avLst/>
            <a:gdLst/>
            <a:ahLst/>
            <a:cxnLst/>
            <a:rect l="l" t="t" r="r" b="b"/>
            <a:pathLst>
              <a:path w="120000" h="28" extrusionOk="0">
                <a:moveTo>
                  <a:pt x="0" y="0"/>
                </a:moveTo>
                <a:lnTo>
                  <a:pt x="0" y="0"/>
                </a:lnTo>
                <a:lnTo>
                  <a:pt x="0" y="28"/>
                </a:lnTo>
              </a:path>
            </a:pathLst>
          </a:custGeom>
          <a:noFill/>
          <a:ln w="38100" cap="flat" cmpd="sng">
            <a:solidFill>
              <a:schemeClr val="accent3">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31" name="Google Shape;573;p58">
            <a:extLst>
              <a:ext uri="{FF2B5EF4-FFF2-40B4-BE49-F238E27FC236}">
                <a16:creationId xmlns:a16="http://schemas.microsoft.com/office/drawing/2014/main" id="{148C1F3A-2A2A-F93F-B539-4B87D3F3ECB9}"/>
              </a:ext>
            </a:extLst>
          </p:cNvPr>
          <p:cNvSpPr/>
          <p:nvPr/>
        </p:nvSpPr>
        <p:spPr>
          <a:xfrm rot="16200000">
            <a:off x="1304021" y="4051534"/>
            <a:ext cx="132485" cy="567230"/>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noFill/>
          <a:ln w="63500" cap="rnd" cmpd="sng">
            <a:solidFill>
              <a:schemeClr val="accent2">
                <a:lumMod val="60000"/>
                <a:lumOff val="40000"/>
              </a:schemeClr>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532" name="Google Shape;574;p58">
            <a:extLst>
              <a:ext uri="{FF2B5EF4-FFF2-40B4-BE49-F238E27FC236}">
                <a16:creationId xmlns:a16="http://schemas.microsoft.com/office/drawing/2014/main" id="{C9C2EA49-679E-8776-0015-F3E0267C9C51}"/>
              </a:ext>
            </a:extLst>
          </p:cNvPr>
          <p:cNvSpPr/>
          <p:nvPr/>
        </p:nvSpPr>
        <p:spPr>
          <a:xfrm rot="16200000" flipH="1">
            <a:off x="1304021" y="4066408"/>
            <a:ext cx="132485" cy="567230"/>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solidFill>
            <a:schemeClr val="accent2">
              <a:lumMod val="60000"/>
              <a:lumOff val="40000"/>
            </a:schemeClr>
          </a:solidFill>
          <a:ln w="63500" cap="rnd" cmpd="sng">
            <a:solidFill>
              <a:schemeClr val="accent2">
                <a:lumMod val="60000"/>
                <a:lumOff val="40000"/>
              </a:schemeClr>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000000"/>
              </a:solidFill>
              <a:latin typeface="Arial"/>
              <a:ea typeface="Arial"/>
              <a:cs typeface="Arial"/>
              <a:sym typeface="Arial"/>
            </a:endParaRPr>
          </a:p>
        </p:txBody>
      </p:sp>
      <p:sp>
        <p:nvSpPr>
          <p:cNvPr id="533" name="Google Shape;575;p58">
            <a:extLst>
              <a:ext uri="{FF2B5EF4-FFF2-40B4-BE49-F238E27FC236}">
                <a16:creationId xmlns:a16="http://schemas.microsoft.com/office/drawing/2014/main" id="{81DFEF3B-B293-7644-BF46-8941EBBCB2B3}"/>
              </a:ext>
            </a:extLst>
          </p:cNvPr>
          <p:cNvSpPr/>
          <p:nvPr/>
        </p:nvSpPr>
        <p:spPr>
          <a:xfrm>
            <a:off x="1569740" y="4246352"/>
            <a:ext cx="0" cy="47541"/>
          </a:xfrm>
          <a:custGeom>
            <a:avLst/>
            <a:gdLst/>
            <a:ahLst/>
            <a:cxnLst/>
            <a:rect l="l" t="t" r="r" b="b"/>
            <a:pathLst>
              <a:path w="120000" h="50" extrusionOk="0">
                <a:moveTo>
                  <a:pt x="0" y="0"/>
                </a:moveTo>
                <a:lnTo>
                  <a:pt x="0" y="0"/>
                </a:lnTo>
                <a:lnTo>
                  <a:pt x="0" y="50"/>
                </a:lnTo>
              </a:path>
            </a:pathLst>
          </a:custGeom>
          <a:noFill/>
          <a:ln w="38100" cap="flat" cmpd="sng">
            <a:solidFill>
              <a:schemeClr val="accent3">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34" name="Google Shape;571;p58">
            <a:extLst>
              <a:ext uri="{FF2B5EF4-FFF2-40B4-BE49-F238E27FC236}">
                <a16:creationId xmlns:a16="http://schemas.microsoft.com/office/drawing/2014/main" id="{8BC52E1C-6A5B-1F92-2883-99D4224AA841}"/>
              </a:ext>
            </a:extLst>
          </p:cNvPr>
          <p:cNvSpPr/>
          <p:nvPr/>
        </p:nvSpPr>
        <p:spPr>
          <a:xfrm>
            <a:off x="1171312" y="4198323"/>
            <a:ext cx="0" cy="25355"/>
          </a:xfrm>
          <a:custGeom>
            <a:avLst/>
            <a:gdLst/>
            <a:ahLst/>
            <a:cxnLst/>
            <a:rect l="l" t="t" r="r" b="b"/>
            <a:pathLst>
              <a:path w="120000" h="28" extrusionOk="0">
                <a:moveTo>
                  <a:pt x="0" y="0"/>
                </a:moveTo>
                <a:lnTo>
                  <a:pt x="0" y="0"/>
                </a:lnTo>
                <a:lnTo>
                  <a:pt x="0" y="28"/>
                </a:lnTo>
              </a:path>
            </a:pathLst>
          </a:custGeom>
          <a:noFill/>
          <a:ln w="38100" cap="flat" cmpd="sng">
            <a:solidFill>
              <a:schemeClr val="accent3">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35" name="Google Shape;575;p58">
            <a:extLst>
              <a:ext uri="{FF2B5EF4-FFF2-40B4-BE49-F238E27FC236}">
                <a16:creationId xmlns:a16="http://schemas.microsoft.com/office/drawing/2014/main" id="{A8A54E6D-FABE-355D-37C3-7D87E12B801F}"/>
              </a:ext>
            </a:extLst>
          </p:cNvPr>
          <p:cNvSpPr/>
          <p:nvPr/>
        </p:nvSpPr>
        <p:spPr>
          <a:xfrm>
            <a:off x="1399505" y="4288956"/>
            <a:ext cx="0" cy="47541"/>
          </a:xfrm>
          <a:custGeom>
            <a:avLst/>
            <a:gdLst/>
            <a:ahLst/>
            <a:cxnLst/>
            <a:rect l="l" t="t" r="r" b="b"/>
            <a:pathLst>
              <a:path w="120000" h="50" extrusionOk="0">
                <a:moveTo>
                  <a:pt x="0" y="0"/>
                </a:moveTo>
                <a:lnTo>
                  <a:pt x="0" y="0"/>
                </a:lnTo>
                <a:lnTo>
                  <a:pt x="0" y="50"/>
                </a:lnTo>
              </a:path>
            </a:pathLst>
          </a:custGeom>
          <a:noFill/>
          <a:ln w="38100" cap="flat" cmpd="sng">
            <a:solidFill>
              <a:schemeClr val="accent3">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36" name="Google Shape;575;p58">
            <a:extLst>
              <a:ext uri="{FF2B5EF4-FFF2-40B4-BE49-F238E27FC236}">
                <a16:creationId xmlns:a16="http://schemas.microsoft.com/office/drawing/2014/main" id="{A59356F3-6370-0E90-3E7A-6419AE6F6627}"/>
              </a:ext>
            </a:extLst>
          </p:cNvPr>
          <p:cNvSpPr/>
          <p:nvPr/>
        </p:nvSpPr>
        <p:spPr>
          <a:xfrm>
            <a:off x="1171312" y="4365021"/>
            <a:ext cx="0" cy="47541"/>
          </a:xfrm>
          <a:custGeom>
            <a:avLst/>
            <a:gdLst/>
            <a:ahLst/>
            <a:cxnLst/>
            <a:rect l="l" t="t" r="r" b="b"/>
            <a:pathLst>
              <a:path w="120000" h="50" extrusionOk="0">
                <a:moveTo>
                  <a:pt x="0" y="0"/>
                </a:moveTo>
                <a:lnTo>
                  <a:pt x="0" y="0"/>
                </a:lnTo>
                <a:lnTo>
                  <a:pt x="0" y="50"/>
                </a:lnTo>
              </a:path>
            </a:pathLst>
          </a:custGeom>
          <a:noFill/>
          <a:ln w="38100" cap="flat" cmpd="sng">
            <a:solidFill>
              <a:schemeClr val="accent3">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37" name="Google Shape;575;p58">
            <a:extLst>
              <a:ext uri="{FF2B5EF4-FFF2-40B4-BE49-F238E27FC236}">
                <a16:creationId xmlns:a16="http://schemas.microsoft.com/office/drawing/2014/main" id="{D8886538-9031-6ECD-5C03-93F277AC2E5E}"/>
              </a:ext>
            </a:extLst>
          </p:cNvPr>
          <p:cNvSpPr/>
          <p:nvPr/>
        </p:nvSpPr>
        <p:spPr>
          <a:xfrm>
            <a:off x="1247376" y="4288956"/>
            <a:ext cx="0" cy="47541"/>
          </a:xfrm>
          <a:custGeom>
            <a:avLst/>
            <a:gdLst/>
            <a:ahLst/>
            <a:cxnLst/>
            <a:rect l="l" t="t" r="r" b="b"/>
            <a:pathLst>
              <a:path w="120000" h="50" extrusionOk="0">
                <a:moveTo>
                  <a:pt x="0" y="0"/>
                </a:moveTo>
                <a:lnTo>
                  <a:pt x="0" y="0"/>
                </a:lnTo>
                <a:lnTo>
                  <a:pt x="0" y="50"/>
                </a:lnTo>
              </a:path>
            </a:pathLst>
          </a:custGeom>
          <a:noFill/>
          <a:ln w="38100" cap="flat" cmpd="sng">
            <a:solidFill>
              <a:schemeClr val="accent3">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38" name="Google Shape;575;p58">
            <a:extLst>
              <a:ext uri="{FF2B5EF4-FFF2-40B4-BE49-F238E27FC236}">
                <a16:creationId xmlns:a16="http://schemas.microsoft.com/office/drawing/2014/main" id="{C3EA8916-A239-9BDE-31D3-9A2C44C0F59F}"/>
              </a:ext>
            </a:extLst>
          </p:cNvPr>
          <p:cNvSpPr/>
          <p:nvPr/>
        </p:nvSpPr>
        <p:spPr>
          <a:xfrm>
            <a:off x="1551633" y="4378976"/>
            <a:ext cx="0" cy="47541"/>
          </a:xfrm>
          <a:custGeom>
            <a:avLst/>
            <a:gdLst/>
            <a:ahLst/>
            <a:cxnLst/>
            <a:rect l="l" t="t" r="r" b="b"/>
            <a:pathLst>
              <a:path w="120000" h="50" extrusionOk="0">
                <a:moveTo>
                  <a:pt x="0" y="0"/>
                </a:moveTo>
                <a:lnTo>
                  <a:pt x="0" y="0"/>
                </a:lnTo>
                <a:lnTo>
                  <a:pt x="0" y="50"/>
                </a:lnTo>
              </a:path>
            </a:pathLst>
          </a:custGeom>
          <a:noFill/>
          <a:ln w="38100" cap="flat" cmpd="sng">
            <a:solidFill>
              <a:schemeClr val="accent3">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39" name="Google Shape;571;p58">
            <a:extLst>
              <a:ext uri="{FF2B5EF4-FFF2-40B4-BE49-F238E27FC236}">
                <a16:creationId xmlns:a16="http://schemas.microsoft.com/office/drawing/2014/main" id="{1819D6BA-DE98-36B4-7631-69F7DE64F546}"/>
              </a:ext>
            </a:extLst>
          </p:cNvPr>
          <p:cNvSpPr/>
          <p:nvPr/>
        </p:nvSpPr>
        <p:spPr>
          <a:xfrm>
            <a:off x="1323440" y="4136828"/>
            <a:ext cx="0" cy="30680"/>
          </a:xfrm>
          <a:custGeom>
            <a:avLst/>
            <a:gdLst/>
            <a:ahLst/>
            <a:cxnLst/>
            <a:rect l="l" t="t" r="r" b="b"/>
            <a:pathLst>
              <a:path w="120000" h="28" extrusionOk="0">
                <a:moveTo>
                  <a:pt x="0" y="0"/>
                </a:moveTo>
                <a:lnTo>
                  <a:pt x="0" y="0"/>
                </a:lnTo>
                <a:lnTo>
                  <a:pt x="0" y="28"/>
                </a:lnTo>
              </a:path>
            </a:pathLst>
          </a:custGeom>
          <a:noFill/>
          <a:ln w="38100" cap="flat" cmpd="sng">
            <a:solidFill>
              <a:schemeClr val="accent3">
                <a:lumMod val="60000"/>
                <a:lumOff val="40000"/>
              </a:schemeClr>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40" name="Google Shape;650;p58">
            <a:extLst>
              <a:ext uri="{FF2B5EF4-FFF2-40B4-BE49-F238E27FC236}">
                <a16:creationId xmlns:a16="http://schemas.microsoft.com/office/drawing/2014/main" id="{CFF9668F-18FC-5A8E-3EDB-19A841CDA441}"/>
              </a:ext>
            </a:extLst>
          </p:cNvPr>
          <p:cNvSpPr txBox="1"/>
          <p:nvPr/>
        </p:nvSpPr>
        <p:spPr>
          <a:xfrm>
            <a:off x="11067833" y="4577042"/>
            <a:ext cx="1010997" cy="373949"/>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US" sz="900" kern="0" dirty="0">
                <a:solidFill>
                  <a:srgbClr val="000000"/>
                </a:solidFill>
                <a:latin typeface="Montserrat"/>
                <a:ea typeface="Montserrat"/>
                <a:cs typeface="Montserrat"/>
                <a:sym typeface="Montserrat"/>
              </a:rPr>
              <a:t>C</a:t>
            </a:r>
            <a:r>
              <a:rPr lang="en" sz="900" kern="0" dirty="0">
                <a:solidFill>
                  <a:srgbClr val="000000"/>
                </a:solidFill>
                <a:latin typeface="Montserrat"/>
                <a:ea typeface="Montserrat"/>
                <a:cs typeface="Montserrat"/>
                <a:sym typeface="Montserrat"/>
              </a:rPr>
              <a:t>ell-free DNA repeat landscapes</a:t>
            </a:r>
            <a:endParaRPr sz="1050" kern="0" dirty="0">
              <a:solidFill>
                <a:srgbClr val="000000"/>
              </a:solidFill>
              <a:latin typeface="Montserrat"/>
              <a:ea typeface="Montserrat"/>
              <a:cs typeface="Montserrat"/>
              <a:sym typeface="Montserrat"/>
            </a:endParaRPr>
          </a:p>
        </p:txBody>
      </p:sp>
      <p:sp>
        <p:nvSpPr>
          <p:cNvPr id="541" name="Google Shape;650;p58">
            <a:extLst>
              <a:ext uri="{FF2B5EF4-FFF2-40B4-BE49-F238E27FC236}">
                <a16:creationId xmlns:a16="http://schemas.microsoft.com/office/drawing/2014/main" id="{29E07E2E-8767-E495-6D47-F8C7B331B496}"/>
              </a:ext>
            </a:extLst>
          </p:cNvPr>
          <p:cNvSpPr txBox="1"/>
          <p:nvPr/>
        </p:nvSpPr>
        <p:spPr>
          <a:xfrm>
            <a:off x="7025831" y="4577044"/>
            <a:ext cx="1010997" cy="249299"/>
          </a:xfrm>
          <a:prstGeom prst="rect">
            <a:avLst/>
          </a:prstGeom>
          <a:noFill/>
          <a:ln>
            <a:noFill/>
          </a:ln>
        </p:spPr>
        <p:txBody>
          <a:bodyPr spcFirstLastPara="1" wrap="square" lIns="0" tIns="0" rIns="0" bIns="0" anchor="t" anchorCtr="0">
            <a:spAutoFit/>
          </a:bodyPr>
          <a:lstStyle/>
          <a:p>
            <a:pPr algn="ctr" defTabSz="914378">
              <a:lnSpc>
                <a:spcPct val="90000"/>
              </a:lnSpc>
              <a:buClr>
                <a:srgbClr val="000000"/>
              </a:buClr>
              <a:buSzPts val="900"/>
              <a:defRPr/>
            </a:pPr>
            <a:r>
              <a:rPr lang="en" sz="900" kern="0" dirty="0">
                <a:solidFill>
                  <a:srgbClr val="000000"/>
                </a:solidFill>
                <a:latin typeface="Montserrat"/>
                <a:ea typeface="Montserrat"/>
                <a:cs typeface="Montserrat"/>
              </a:rPr>
              <a:t>Epigenetic</a:t>
            </a:r>
          </a:p>
          <a:p>
            <a:pPr algn="ctr" defTabSz="914378">
              <a:lnSpc>
                <a:spcPct val="90000"/>
              </a:lnSpc>
              <a:buSzPts val="900"/>
              <a:defRPr/>
            </a:pPr>
            <a:r>
              <a:rPr lang="en" sz="900" kern="0" dirty="0">
                <a:solidFill>
                  <a:srgbClr val="000000"/>
                </a:solidFill>
                <a:latin typeface="Montserrat"/>
                <a:ea typeface="Montserrat"/>
                <a:cs typeface="Montserrat"/>
              </a:rPr>
              <a:t>Marks</a:t>
            </a:r>
          </a:p>
        </p:txBody>
      </p:sp>
      <p:sp>
        <p:nvSpPr>
          <p:cNvPr id="542" name="Google Shape;564;p58">
            <a:extLst>
              <a:ext uri="{FF2B5EF4-FFF2-40B4-BE49-F238E27FC236}">
                <a16:creationId xmlns:a16="http://schemas.microsoft.com/office/drawing/2014/main" id="{03027A4A-3713-1744-B4D6-3A32D242D3DF}"/>
              </a:ext>
            </a:extLst>
          </p:cNvPr>
          <p:cNvSpPr/>
          <p:nvPr/>
        </p:nvSpPr>
        <p:spPr>
          <a:xfrm>
            <a:off x="7243507" y="4245752"/>
            <a:ext cx="114096" cy="0"/>
          </a:xfrm>
          <a:custGeom>
            <a:avLst/>
            <a:gdLst/>
            <a:ahLst/>
            <a:cxnLst/>
            <a:rect l="l" t="t" r="r" b="b"/>
            <a:pathLst>
              <a:path w="120" h="120000" extrusionOk="0">
                <a:moveTo>
                  <a:pt x="0" y="0"/>
                </a:moveTo>
                <a:lnTo>
                  <a:pt x="0" y="0"/>
                </a:lnTo>
                <a:lnTo>
                  <a:pt x="120" y="0"/>
                </a:lnTo>
              </a:path>
            </a:pathLst>
          </a:custGeom>
          <a:noFill/>
          <a:ln w="38100" cap="flat" cmpd="sng">
            <a:solidFill>
              <a:srgbClr val="00B0F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43" name="Google Shape;566;p58">
            <a:extLst>
              <a:ext uri="{FF2B5EF4-FFF2-40B4-BE49-F238E27FC236}">
                <a16:creationId xmlns:a16="http://schemas.microsoft.com/office/drawing/2014/main" id="{9D790826-8F87-E8E5-1A5C-39140DE16E8C}"/>
              </a:ext>
            </a:extLst>
          </p:cNvPr>
          <p:cNvSpPr/>
          <p:nvPr/>
        </p:nvSpPr>
        <p:spPr>
          <a:xfrm>
            <a:off x="7670950" y="4245752"/>
            <a:ext cx="114096" cy="0"/>
          </a:xfrm>
          <a:custGeom>
            <a:avLst/>
            <a:gdLst/>
            <a:ahLst/>
            <a:cxnLst/>
            <a:rect l="l" t="t" r="r" b="b"/>
            <a:pathLst>
              <a:path w="120" h="120000" extrusionOk="0">
                <a:moveTo>
                  <a:pt x="0" y="0"/>
                </a:moveTo>
                <a:lnTo>
                  <a:pt x="0" y="0"/>
                </a:lnTo>
                <a:lnTo>
                  <a:pt x="120" y="0"/>
                </a:lnTo>
              </a:path>
            </a:pathLst>
          </a:custGeom>
          <a:noFill/>
          <a:ln w="38100" cap="flat" cmpd="sng">
            <a:solidFill>
              <a:srgbClr val="00B0F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44" name="Google Shape;567;p58">
            <a:extLst>
              <a:ext uri="{FF2B5EF4-FFF2-40B4-BE49-F238E27FC236}">
                <a16:creationId xmlns:a16="http://schemas.microsoft.com/office/drawing/2014/main" id="{AB372C65-A540-9590-CFE0-20B6A44853E6}"/>
              </a:ext>
            </a:extLst>
          </p:cNvPr>
          <p:cNvSpPr/>
          <p:nvPr/>
        </p:nvSpPr>
        <p:spPr>
          <a:xfrm>
            <a:off x="7610912" y="4191455"/>
            <a:ext cx="114096" cy="0"/>
          </a:xfrm>
          <a:custGeom>
            <a:avLst/>
            <a:gdLst/>
            <a:ahLst/>
            <a:cxnLst/>
            <a:rect l="l" t="t" r="r" b="b"/>
            <a:pathLst>
              <a:path w="120" h="120000" extrusionOk="0">
                <a:moveTo>
                  <a:pt x="0" y="0"/>
                </a:moveTo>
                <a:lnTo>
                  <a:pt x="0" y="0"/>
                </a:lnTo>
                <a:lnTo>
                  <a:pt x="120" y="0"/>
                </a:lnTo>
              </a:path>
            </a:pathLst>
          </a:custGeom>
          <a:noFill/>
          <a:ln w="38100" cap="flat" cmpd="sng">
            <a:solidFill>
              <a:srgbClr val="00B0F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45" name="Google Shape;568;p58">
            <a:extLst>
              <a:ext uri="{FF2B5EF4-FFF2-40B4-BE49-F238E27FC236}">
                <a16:creationId xmlns:a16="http://schemas.microsoft.com/office/drawing/2014/main" id="{4A36463E-8958-35D8-88D5-A1D333B7A4D6}"/>
              </a:ext>
            </a:extLst>
          </p:cNvPr>
          <p:cNvSpPr/>
          <p:nvPr/>
        </p:nvSpPr>
        <p:spPr>
          <a:xfrm>
            <a:off x="7408313" y="4195044"/>
            <a:ext cx="114096" cy="0"/>
          </a:xfrm>
          <a:custGeom>
            <a:avLst/>
            <a:gdLst/>
            <a:ahLst/>
            <a:cxnLst/>
            <a:rect l="l" t="t" r="r" b="b"/>
            <a:pathLst>
              <a:path w="120" h="120000" extrusionOk="0">
                <a:moveTo>
                  <a:pt x="0" y="0"/>
                </a:moveTo>
                <a:lnTo>
                  <a:pt x="0" y="0"/>
                </a:lnTo>
                <a:lnTo>
                  <a:pt x="120" y="0"/>
                </a:lnTo>
              </a:path>
            </a:pathLst>
          </a:custGeom>
          <a:noFill/>
          <a:ln w="38100" cap="flat" cmpd="sng">
            <a:solidFill>
              <a:srgbClr val="00B0F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46" name="Google Shape;569;p58">
            <a:extLst>
              <a:ext uri="{FF2B5EF4-FFF2-40B4-BE49-F238E27FC236}">
                <a16:creationId xmlns:a16="http://schemas.microsoft.com/office/drawing/2014/main" id="{3E028357-6798-2751-6FF7-11539B42B5A2}"/>
              </a:ext>
            </a:extLst>
          </p:cNvPr>
          <p:cNvSpPr/>
          <p:nvPr/>
        </p:nvSpPr>
        <p:spPr>
          <a:xfrm>
            <a:off x="7268860" y="4195044"/>
            <a:ext cx="114096" cy="0"/>
          </a:xfrm>
          <a:custGeom>
            <a:avLst/>
            <a:gdLst/>
            <a:ahLst/>
            <a:cxnLst/>
            <a:rect l="l" t="t" r="r" b="b"/>
            <a:pathLst>
              <a:path w="120" h="120000" extrusionOk="0">
                <a:moveTo>
                  <a:pt x="0" y="0"/>
                </a:moveTo>
                <a:lnTo>
                  <a:pt x="0" y="0"/>
                </a:lnTo>
                <a:lnTo>
                  <a:pt x="120" y="0"/>
                </a:lnTo>
              </a:path>
            </a:pathLst>
          </a:custGeom>
          <a:noFill/>
          <a:ln w="38100" cap="flat" cmpd="sng">
            <a:solidFill>
              <a:srgbClr val="00B0F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47" name="Google Shape;570;p58">
            <a:extLst>
              <a:ext uri="{FF2B5EF4-FFF2-40B4-BE49-F238E27FC236}">
                <a16:creationId xmlns:a16="http://schemas.microsoft.com/office/drawing/2014/main" id="{2704789D-A756-E7F9-88A3-350BBE1D6774}"/>
              </a:ext>
            </a:extLst>
          </p:cNvPr>
          <p:cNvSpPr/>
          <p:nvPr/>
        </p:nvSpPr>
        <p:spPr>
          <a:xfrm>
            <a:off x="7699893" y="4233076"/>
            <a:ext cx="0" cy="28524"/>
          </a:xfrm>
          <a:custGeom>
            <a:avLst/>
            <a:gdLst/>
            <a:ahLst/>
            <a:cxnLst/>
            <a:rect l="l" t="t" r="r" b="b"/>
            <a:pathLst>
              <a:path w="120000" h="29" extrusionOk="0">
                <a:moveTo>
                  <a:pt x="0" y="0"/>
                </a:moveTo>
                <a:lnTo>
                  <a:pt x="0" y="0"/>
                </a:lnTo>
                <a:lnTo>
                  <a:pt x="0" y="29"/>
                </a:lnTo>
              </a:path>
            </a:pathLst>
          </a:custGeom>
          <a:noFill/>
          <a:ln w="38100" cap="flat" cmpd="sng">
            <a:solidFill>
              <a:srgbClr val="F244C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48" name="Google Shape;571;p58">
            <a:extLst>
              <a:ext uri="{FF2B5EF4-FFF2-40B4-BE49-F238E27FC236}">
                <a16:creationId xmlns:a16="http://schemas.microsoft.com/office/drawing/2014/main" id="{1B85D6D6-00C3-5E2F-7130-9128D3115E87}"/>
              </a:ext>
            </a:extLst>
          </p:cNvPr>
          <p:cNvSpPr/>
          <p:nvPr/>
        </p:nvSpPr>
        <p:spPr>
          <a:xfrm>
            <a:off x="7696305" y="4180363"/>
            <a:ext cx="0" cy="25355"/>
          </a:xfrm>
          <a:custGeom>
            <a:avLst/>
            <a:gdLst/>
            <a:ahLst/>
            <a:cxnLst/>
            <a:rect l="l" t="t" r="r" b="b"/>
            <a:pathLst>
              <a:path w="120000" h="28" extrusionOk="0">
                <a:moveTo>
                  <a:pt x="0" y="0"/>
                </a:moveTo>
                <a:lnTo>
                  <a:pt x="0" y="0"/>
                </a:lnTo>
                <a:lnTo>
                  <a:pt x="0" y="28"/>
                </a:lnTo>
              </a:path>
            </a:pathLst>
          </a:custGeom>
          <a:noFill/>
          <a:ln w="38100" cap="flat" cmpd="sng">
            <a:solidFill>
              <a:srgbClr val="F244C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549" name="Google Shape;572;p58">
            <a:extLst>
              <a:ext uri="{FF2B5EF4-FFF2-40B4-BE49-F238E27FC236}">
                <a16:creationId xmlns:a16="http://schemas.microsoft.com/office/drawing/2014/main" id="{4064238D-8C8F-D7B8-3447-DCF50918AA79}"/>
              </a:ext>
            </a:extLst>
          </p:cNvPr>
          <p:cNvGrpSpPr/>
          <p:nvPr/>
        </p:nvGrpSpPr>
        <p:grpSpPr>
          <a:xfrm rot="16200000">
            <a:off x="7426739" y="4101361"/>
            <a:ext cx="147358" cy="567230"/>
            <a:chOff x="889487" y="3181532"/>
            <a:chExt cx="353924" cy="764176"/>
          </a:xfrm>
          <a:solidFill>
            <a:schemeClr val="accent2"/>
          </a:solidFill>
        </p:grpSpPr>
        <p:sp>
          <p:nvSpPr>
            <p:cNvPr id="550" name="Google Shape;573;p58">
              <a:extLst>
                <a:ext uri="{FF2B5EF4-FFF2-40B4-BE49-F238E27FC236}">
                  <a16:creationId xmlns:a16="http://schemas.microsoft.com/office/drawing/2014/main" id="{B4BB42F8-2523-C2B9-F852-D2FA289D3656}"/>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grpFill/>
            <a:ln w="63500" cap="rnd" cmpd="sng">
              <a:solidFill>
                <a:srgbClr val="00B0F0"/>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FFFF00"/>
                </a:solidFill>
                <a:latin typeface="Arial"/>
                <a:ea typeface="Arial"/>
                <a:cs typeface="Arial"/>
                <a:sym typeface="Arial"/>
              </a:endParaRPr>
            </a:p>
          </p:txBody>
        </p:sp>
        <p:sp>
          <p:nvSpPr>
            <p:cNvPr id="551" name="Google Shape;574;p58">
              <a:extLst>
                <a:ext uri="{FF2B5EF4-FFF2-40B4-BE49-F238E27FC236}">
                  <a16:creationId xmlns:a16="http://schemas.microsoft.com/office/drawing/2014/main" id="{6E3224B8-0A22-2C53-03C9-19F2E05AD00A}"/>
                </a:ext>
              </a:extLst>
            </p:cNvPr>
            <p:cNvSpPr/>
            <p:nvPr/>
          </p:nvSpPr>
          <p:spPr>
            <a:xfrm flipH="1">
              <a:off x="889487"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solidFill>
              <a:schemeClr val="accent2"/>
            </a:solidFill>
            <a:ln w="63500" cap="rnd" cmpd="sng">
              <a:solidFill>
                <a:srgbClr val="00B0F0"/>
              </a:solidFill>
              <a:prstDash val="solid"/>
              <a:round/>
              <a:headEnd type="none" w="sm" len="sm"/>
              <a:tailEnd type="none" w="sm" len="sm"/>
            </a:ln>
          </p:spPr>
          <p:txBody>
            <a:bodyPr spcFirstLastPara="1" wrap="square" lIns="68575" tIns="34275" rIns="68575" bIns="34275" anchor="t" anchorCtr="0">
              <a:noAutofit/>
            </a:bodyPr>
            <a:lstStyle/>
            <a:p>
              <a:pPr defTabSz="914378">
                <a:buClr>
                  <a:srgbClr val="000000"/>
                </a:buClr>
                <a:buSzPts val="2700"/>
                <a:defRPr/>
              </a:pPr>
              <a:endParaRPr sz="3200" b="1" kern="0" baseline="-25000">
                <a:solidFill>
                  <a:srgbClr val="FFFF00"/>
                </a:solidFill>
                <a:latin typeface="Arial"/>
                <a:ea typeface="Arial"/>
                <a:cs typeface="Arial"/>
                <a:sym typeface="Arial"/>
              </a:endParaRPr>
            </a:p>
          </p:txBody>
        </p:sp>
      </p:grpSp>
      <p:sp>
        <p:nvSpPr>
          <p:cNvPr id="552" name="Google Shape;575;p58">
            <a:extLst>
              <a:ext uri="{FF2B5EF4-FFF2-40B4-BE49-F238E27FC236}">
                <a16:creationId xmlns:a16="http://schemas.microsoft.com/office/drawing/2014/main" id="{DC52EBFE-9A00-1ACA-DBE2-700ED39E3FC7}"/>
              </a:ext>
            </a:extLst>
          </p:cNvPr>
          <p:cNvSpPr/>
          <p:nvPr/>
        </p:nvSpPr>
        <p:spPr>
          <a:xfrm>
            <a:off x="7699893" y="4292329"/>
            <a:ext cx="0" cy="47541"/>
          </a:xfrm>
          <a:custGeom>
            <a:avLst/>
            <a:gdLst/>
            <a:ahLst/>
            <a:cxnLst/>
            <a:rect l="l" t="t" r="r" b="b"/>
            <a:pathLst>
              <a:path w="120000" h="50" extrusionOk="0">
                <a:moveTo>
                  <a:pt x="0" y="0"/>
                </a:moveTo>
                <a:lnTo>
                  <a:pt x="0" y="0"/>
                </a:lnTo>
                <a:lnTo>
                  <a:pt x="0" y="50"/>
                </a:lnTo>
              </a:path>
            </a:pathLst>
          </a:custGeom>
          <a:noFill/>
          <a:ln w="38100" cap="flat" cmpd="sng">
            <a:solidFill>
              <a:srgbClr val="F244C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53" name="Google Shape;567;p58">
            <a:extLst>
              <a:ext uri="{FF2B5EF4-FFF2-40B4-BE49-F238E27FC236}">
                <a16:creationId xmlns:a16="http://schemas.microsoft.com/office/drawing/2014/main" id="{D4F61A46-2591-B332-CAB9-76E868C08250}"/>
              </a:ext>
            </a:extLst>
          </p:cNvPr>
          <p:cNvSpPr/>
          <p:nvPr/>
        </p:nvSpPr>
        <p:spPr>
          <a:xfrm>
            <a:off x="7463624" y="4251804"/>
            <a:ext cx="114096" cy="0"/>
          </a:xfrm>
          <a:custGeom>
            <a:avLst/>
            <a:gdLst/>
            <a:ahLst/>
            <a:cxnLst/>
            <a:rect l="l" t="t" r="r" b="b"/>
            <a:pathLst>
              <a:path w="120" h="120000" extrusionOk="0">
                <a:moveTo>
                  <a:pt x="0" y="0"/>
                </a:moveTo>
                <a:lnTo>
                  <a:pt x="0" y="0"/>
                </a:lnTo>
                <a:lnTo>
                  <a:pt x="120" y="0"/>
                </a:lnTo>
              </a:path>
            </a:pathLst>
          </a:custGeom>
          <a:noFill/>
          <a:ln w="38100" cap="flat" cmpd="sng">
            <a:solidFill>
              <a:srgbClr val="00B0F0"/>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54" name="Google Shape;571;p58">
            <a:extLst>
              <a:ext uri="{FF2B5EF4-FFF2-40B4-BE49-F238E27FC236}">
                <a16:creationId xmlns:a16="http://schemas.microsoft.com/office/drawing/2014/main" id="{C537DDC2-3E3D-7D4F-2ACE-FF970029193A}"/>
              </a:ext>
            </a:extLst>
          </p:cNvPr>
          <p:cNvSpPr/>
          <p:nvPr/>
        </p:nvSpPr>
        <p:spPr>
          <a:xfrm>
            <a:off x="7501656" y="4240712"/>
            <a:ext cx="0" cy="25355"/>
          </a:xfrm>
          <a:custGeom>
            <a:avLst/>
            <a:gdLst/>
            <a:ahLst/>
            <a:cxnLst/>
            <a:rect l="l" t="t" r="r" b="b"/>
            <a:pathLst>
              <a:path w="120000" h="28" extrusionOk="0">
                <a:moveTo>
                  <a:pt x="0" y="0"/>
                </a:moveTo>
                <a:lnTo>
                  <a:pt x="0" y="0"/>
                </a:lnTo>
                <a:lnTo>
                  <a:pt x="0" y="28"/>
                </a:lnTo>
              </a:path>
            </a:pathLst>
          </a:custGeom>
          <a:noFill/>
          <a:ln w="38100" cap="flat" cmpd="sng">
            <a:solidFill>
              <a:srgbClr val="F244C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55" name="Google Shape;575;p58">
            <a:extLst>
              <a:ext uri="{FF2B5EF4-FFF2-40B4-BE49-F238E27FC236}">
                <a16:creationId xmlns:a16="http://schemas.microsoft.com/office/drawing/2014/main" id="{A85B3883-DC6D-8492-A980-729BD6349E5F}"/>
              </a:ext>
            </a:extLst>
          </p:cNvPr>
          <p:cNvSpPr/>
          <p:nvPr/>
        </p:nvSpPr>
        <p:spPr>
          <a:xfrm>
            <a:off x="7577720" y="4316777"/>
            <a:ext cx="0" cy="47541"/>
          </a:xfrm>
          <a:custGeom>
            <a:avLst/>
            <a:gdLst/>
            <a:ahLst/>
            <a:cxnLst/>
            <a:rect l="l" t="t" r="r" b="b"/>
            <a:pathLst>
              <a:path w="120000" h="50" extrusionOk="0">
                <a:moveTo>
                  <a:pt x="0" y="0"/>
                </a:moveTo>
                <a:lnTo>
                  <a:pt x="0" y="0"/>
                </a:lnTo>
                <a:lnTo>
                  <a:pt x="0" y="50"/>
                </a:lnTo>
              </a:path>
            </a:pathLst>
          </a:custGeom>
          <a:noFill/>
          <a:ln w="38100" cap="flat" cmpd="sng">
            <a:solidFill>
              <a:srgbClr val="F244C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56" name="Google Shape;575;p58">
            <a:extLst>
              <a:ext uri="{FF2B5EF4-FFF2-40B4-BE49-F238E27FC236}">
                <a16:creationId xmlns:a16="http://schemas.microsoft.com/office/drawing/2014/main" id="{88F31D52-0145-8C30-9F3D-3CDE47AAAB1B}"/>
              </a:ext>
            </a:extLst>
          </p:cNvPr>
          <p:cNvSpPr/>
          <p:nvPr/>
        </p:nvSpPr>
        <p:spPr>
          <a:xfrm>
            <a:off x="7273463" y="4421365"/>
            <a:ext cx="0" cy="47541"/>
          </a:xfrm>
          <a:custGeom>
            <a:avLst/>
            <a:gdLst/>
            <a:ahLst/>
            <a:cxnLst/>
            <a:rect l="l" t="t" r="r" b="b"/>
            <a:pathLst>
              <a:path w="120000" h="50" extrusionOk="0">
                <a:moveTo>
                  <a:pt x="0" y="0"/>
                </a:moveTo>
                <a:lnTo>
                  <a:pt x="0" y="0"/>
                </a:lnTo>
                <a:lnTo>
                  <a:pt x="0" y="50"/>
                </a:lnTo>
              </a:path>
            </a:pathLst>
          </a:custGeom>
          <a:noFill/>
          <a:ln w="38100" cap="flat" cmpd="sng">
            <a:solidFill>
              <a:srgbClr val="F244C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57" name="Google Shape;575;p58">
            <a:extLst>
              <a:ext uri="{FF2B5EF4-FFF2-40B4-BE49-F238E27FC236}">
                <a16:creationId xmlns:a16="http://schemas.microsoft.com/office/drawing/2014/main" id="{7FA0608C-EFEF-967B-FD4A-58F7F548FD15}"/>
              </a:ext>
            </a:extLst>
          </p:cNvPr>
          <p:cNvSpPr/>
          <p:nvPr/>
        </p:nvSpPr>
        <p:spPr>
          <a:xfrm>
            <a:off x="7349527" y="4316777"/>
            <a:ext cx="0" cy="47541"/>
          </a:xfrm>
          <a:custGeom>
            <a:avLst/>
            <a:gdLst/>
            <a:ahLst/>
            <a:cxnLst/>
            <a:rect l="l" t="t" r="r" b="b"/>
            <a:pathLst>
              <a:path w="120000" h="50" extrusionOk="0">
                <a:moveTo>
                  <a:pt x="0" y="0"/>
                </a:moveTo>
                <a:lnTo>
                  <a:pt x="0" y="0"/>
                </a:lnTo>
                <a:lnTo>
                  <a:pt x="0" y="50"/>
                </a:lnTo>
              </a:path>
            </a:pathLst>
          </a:custGeom>
          <a:solidFill>
            <a:schemeClr val="accent2"/>
          </a:solidFill>
          <a:ln w="38100" cap="flat" cmpd="sng">
            <a:solidFill>
              <a:srgbClr val="F244C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58" name="Google Shape;575;p58">
            <a:extLst>
              <a:ext uri="{FF2B5EF4-FFF2-40B4-BE49-F238E27FC236}">
                <a16:creationId xmlns:a16="http://schemas.microsoft.com/office/drawing/2014/main" id="{3017CA91-20DF-E287-4B2B-95AB12A87164}"/>
              </a:ext>
            </a:extLst>
          </p:cNvPr>
          <p:cNvSpPr/>
          <p:nvPr/>
        </p:nvSpPr>
        <p:spPr>
          <a:xfrm>
            <a:off x="7653784" y="4421365"/>
            <a:ext cx="0" cy="47541"/>
          </a:xfrm>
          <a:custGeom>
            <a:avLst/>
            <a:gdLst/>
            <a:ahLst/>
            <a:cxnLst/>
            <a:rect l="l" t="t" r="r" b="b"/>
            <a:pathLst>
              <a:path w="120000" h="50" extrusionOk="0">
                <a:moveTo>
                  <a:pt x="0" y="0"/>
                </a:moveTo>
                <a:lnTo>
                  <a:pt x="0" y="0"/>
                </a:lnTo>
                <a:lnTo>
                  <a:pt x="0" y="50"/>
                </a:lnTo>
              </a:path>
            </a:pathLst>
          </a:custGeom>
          <a:noFill/>
          <a:ln w="38100" cap="flat" cmpd="sng">
            <a:solidFill>
              <a:srgbClr val="F244C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sp>
        <p:nvSpPr>
          <p:cNvPr id="559" name="Google Shape;571;p58">
            <a:extLst>
              <a:ext uri="{FF2B5EF4-FFF2-40B4-BE49-F238E27FC236}">
                <a16:creationId xmlns:a16="http://schemas.microsoft.com/office/drawing/2014/main" id="{F0CB062D-A5B1-3E5F-D0DA-92FFAB88FA64}"/>
              </a:ext>
            </a:extLst>
          </p:cNvPr>
          <p:cNvSpPr/>
          <p:nvPr/>
        </p:nvSpPr>
        <p:spPr>
          <a:xfrm>
            <a:off x="7346358" y="4179216"/>
            <a:ext cx="0" cy="30680"/>
          </a:xfrm>
          <a:custGeom>
            <a:avLst/>
            <a:gdLst/>
            <a:ahLst/>
            <a:cxnLst/>
            <a:rect l="l" t="t" r="r" b="b"/>
            <a:pathLst>
              <a:path w="120000" h="28" extrusionOk="0">
                <a:moveTo>
                  <a:pt x="0" y="0"/>
                </a:moveTo>
                <a:lnTo>
                  <a:pt x="0" y="0"/>
                </a:lnTo>
                <a:lnTo>
                  <a:pt x="0" y="28"/>
                </a:lnTo>
              </a:path>
            </a:pathLst>
          </a:custGeom>
          <a:solidFill>
            <a:schemeClr val="accent2"/>
          </a:solidFill>
          <a:ln w="38100" cap="flat" cmpd="sng">
            <a:solidFill>
              <a:srgbClr val="F244C1"/>
            </a:solidFill>
            <a:prstDash val="solid"/>
            <a:round/>
            <a:headEnd type="none" w="med" len="med"/>
            <a:tailEnd type="none" w="med" len="med"/>
          </a:ln>
        </p:spPr>
        <p:txBody>
          <a:bodyPr spcFirstLastPara="1" wrap="square" lIns="68575" tIns="34275" rIns="68575" bIns="34275" anchor="t" anchorCtr="0">
            <a:noAutofit/>
          </a:bodyPr>
          <a:lstStyle/>
          <a:p>
            <a:pPr defTabSz="914378">
              <a:buClr>
                <a:srgbClr val="000000"/>
              </a:buClr>
              <a:buSzPts val="1400"/>
              <a:defRPr/>
            </a:pPr>
            <a:endParaRPr sz="1600" kern="0">
              <a:solidFill>
                <a:srgbClr val="000000"/>
              </a:solidFill>
              <a:latin typeface="Twentieth Century"/>
              <a:ea typeface="Twentieth Century"/>
              <a:cs typeface="Twentieth Century"/>
              <a:sym typeface="Twentieth Century"/>
            </a:endParaRPr>
          </a:p>
        </p:txBody>
      </p:sp>
      <p:grpSp>
        <p:nvGrpSpPr>
          <p:cNvPr id="560" name="Group 559">
            <a:extLst>
              <a:ext uri="{FF2B5EF4-FFF2-40B4-BE49-F238E27FC236}">
                <a16:creationId xmlns:a16="http://schemas.microsoft.com/office/drawing/2014/main" id="{AECEBD34-C771-A8C1-1C21-768F402CF403}"/>
              </a:ext>
            </a:extLst>
          </p:cNvPr>
          <p:cNvGrpSpPr/>
          <p:nvPr/>
        </p:nvGrpSpPr>
        <p:grpSpPr>
          <a:xfrm>
            <a:off x="11228551" y="3962400"/>
            <a:ext cx="618044" cy="523220"/>
            <a:chOff x="8347134" y="2608214"/>
            <a:chExt cx="576643" cy="488171"/>
          </a:xfrm>
        </p:grpSpPr>
        <p:sp>
          <p:nvSpPr>
            <p:cNvPr id="561" name="TextBox 560">
              <a:extLst>
                <a:ext uri="{FF2B5EF4-FFF2-40B4-BE49-F238E27FC236}">
                  <a16:creationId xmlns:a16="http://schemas.microsoft.com/office/drawing/2014/main" id="{E81BBB04-0332-7092-B72C-27A0364F9A23}"/>
                </a:ext>
              </a:extLst>
            </p:cNvPr>
            <p:cNvSpPr txBox="1"/>
            <p:nvPr/>
          </p:nvSpPr>
          <p:spPr>
            <a:xfrm>
              <a:off x="8661539" y="2608214"/>
              <a:ext cx="172356" cy="48817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2" name="Google Shape;564;p58">
              <a:extLst>
                <a:ext uri="{FF2B5EF4-FFF2-40B4-BE49-F238E27FC236}">
                  <a16:creationId xmlns:a16="http://schemas.microsoft.com/office/drawing/2014/main" id="{C273F9CC-3A5B-7DB7-A092-C913BBE6B878}"/>
                </a:ext>
              </a:extLst>
            </p:cNvPr>
            <p:cNvSpPr/>
            <p:nvPr/>
          </p:nvSpPr>
          <p:spPr>
            <a:xfrm>
              <a:off x="8373886" y="2832741"/>
              <a:ext cx="114300" cy="0"/>
            </a:xfrm>
            <a:custGeom>
              <a:avLst/>
              <a:gdLst/>
              <a:ahLst/>
              <a:cxnLst/>
              <a:rect l="l" t="t" r="r" b="b"/>
              <a:pathLst>
                <a:path w="120" h="120000" extrusionOk="0">
                  <a:moveTo>
                    <a:pt x="0" y="0"/>
                  </a:moveTo>
                  <a:lnTo>
                    <a:pt x="0" y="0"/>
                  </a:lnTo>
                  <a:lnTo>
                    <a:pt x="120" y="0"/>
                  </a:lnTo>
                </a:path>
              </a:pathLst>
            </a:custGeom>
            <a:noFill/>
            <a:ln w="38100" cap="flat" cmpd="sng">
              <a:solidFill>
                <a:schemeClr val="accent2"/>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63" name="Google Shape;566;p58">
              <a:extLst>
                <a:ext uri="{FF2B5EF4-FFF2-40B4-BE49-F238E27FC236}">
                  <a16:creationId xmlns:a16="http://schemas.microsoft.com/office/drawing/2014/main" id="{22F03299-54E3-F19D-6E55-7302065062D7}"/>
                </a:ext>
              </a:extLst>
            </p:cNvPr>
            <p:cNvSpPr/>
            <p:nvPr/>
          </p:nvSpPr>
          <p:spPr>
            <a:xfrm>
              <a:off x="8805686" y="2832741"/>
              <a:ext cx="114300" cy="0"/>
            </a:xfrm>
            <a:custGeom>
              <a:avLst/>
              <a:gdLst/>
              <a:ahLst/>
              <a:cxnLst/>
              <a:rect l="l" t="t" r="r" b="b"/>
              <a:pathLst>
                <a:path w="120" h="120000" extrusionOk="0">
                  <a:moveTo>
                    <a:pt x="0" y="0"/>
                  </a:moveTo>
                  <a:lnTo>
                    <a:pt x="0" y="0"/>
                  </a:lnTo>
                  <a:lnTo>
                    <a:pt x="120" y="0"/>
                  </a:lnTo>
                </a:path>
              </a:pathLst>
            </a:custGeom>
            <a:noFill/>
            <a:ln w="38100" cap="flat" cmpd="sng">
              <a:solidFill>
                <a:schemeClr val="accent2"/>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64" name="Google Shape;567;p58">
              <a:extLst>
                <a:ext uri="{FF2B5EF4-FFF2-40B4-BE49-F238E27FC236}">
                  <a16:creationId xmlns:a16="http://schemas.microsoft.com/office/drawing/2014/main" id="{6CEC4E2F-A22A-B8B5-ECBB-B8E8490645AB}"/>
                </a:ext>
              </a:extLst>
            </p:cNvPr>
            <p:cNvSpPr/>
            <p:nvPr/>
          </p:nvSpPr>
          <p:spPr>
            <a:xfrm>
              <a:off x="8716786" y="2781941"/>
              <a:ext cx="114300" cy="0"/>
            </a:xfrm>
            <a:custGeom>
              <a:avLst/>
              <a:gdLst/>
              <a:ahLst/>
              <a:cxnLst/>
              <a:rect l="l" t="t" r="r" b="b"/>
              <a:pathLst>
                <a:path w="120" h="120000" extrusionOk="0">
                  <a:moveTo>
                    <a:pt x="0" y="0"/>
                  </a:moveTo>
                  <a:lnTo>
                    <a:pt x="0" y="0"/>
                  </a:lnTo>
                  <a:lnTo>
                    <a:pt x="120" y="0"/>
                  </a:lnTo>
                </a:path>
              </a:pathLst>
            </a:custGeom>
            <a:noFill/>
            <a:ln w="38100" cap="flat" cmpd="sng">
              <a:solidFill>
                <a:schemeClr val="accent2"/>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65" name="Google Shape;568;p58">
              <a:extLst>
                <a:ext uri="{FF2B5EF4-FFF2-40B4-BE49-F238E27FC236}">
                  <a16:creationId xmlns:a16="http://schemas.microsoft.com/office/drawing/2014/main" id="{7A9B61CC-6EA7-098A-EF9A-C8E3445F757A}"/>
                </a:ext>
              </a:extLst>
            </p:cNvPr>
            <p:cNvSpPr/>
            <p:nvPr/>
          </p:nvSpPr>
          <p:spPr>
            <a:xfrm>
              <a:off x="8538986" y="2781941"/>
              <a:ext cx="114300" cy="0"/>
            </a:xfrm>
            <a:custGeom>
              <a:avLst/>
              <a:gdLst/>
              <a:ahLst/>
              <a:cxnLst/>
              <a:rect l="l" t="t" r="r" b="b"/>
              <a:pathLst>
                <a:path w="120" h="120000" extrusionOk="0">
                  <a:moveTo>
                    <a:pt x="0" y="0"/>
                  </a:moveTo>
                  <a:lnTo>
                    <a:pt x="0" y="0"/>
                  </a:lnTo>
                  <a:lnTo>
                    <a:pt x="120" y="0"/>
                  </a:lnTo>
                </a:path>
              </a:pathLst>
            </a:custGeom>
            <a:noFill/>
            <a:ln w="38100" cap="flat" cmpd="sng">
              <a:solidFill>
                <a:schemeClr val="accent2"/>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66" name="Google Shape;569;p58">
              <a:extLst>
                <a:ext uri="{FF2B5EF4-FFF2-40B4-BE49-F238E27FC236}">
                  <a16:creationId xmlns:a16="http://schemas.microsoft.com/office/drawing/2014/main" id="{1FF6728D-B3A7-BCCF-914D-8D17823BAA0C}"/>
                </a:ext>
              </a:extLst>
            </p:cNvPr>
            <p:cNvSpPr/>
            <p:nvPr/>
          </p:nvSpPr>
          <p:spPr>
            <a:xfrm>
              <a:off x="8399286" y="2781941"/>
              <a:ext cx="114300" cy="0"/>
            </a:xfrm>
            <a:custGeom>
              <a:avLst/>
              <a:gdLst/>
              <a:ahLst/>
              <a:cxnLst/>
              <a:rect l="l" t="t" r="r" b="b"/>
              <a:pathLst>
                <a:path w="120" h="120000" extrusionOk="0">
                  <a:moveTo>
                    <a:pt x="0" y="0"/>
                  </a:moveTo>
                  <a:lnTo>
                    <a:pt x="0" y="0"/>
                  </a:lnTo>
                  <a:lnTo>
                    <a:pt x="120" y="0"/>
                  </a:lnTo>
                </a:path>
              </a:pathLst>
            </a:custGeom>
            <a:noFill/>
            <a:ln w="38100" cap="flat" cmpd="sng">
              <a:solidFill>
                <a:schemeClr val="accent2"/>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67" name="Google Shape;570;p58">
              <a:extLst>
                <a:ext uri="{FF2B5EF4-FFF2-40B4-BE49-F238E27FC236}">
                  <a16:creationId xmlns:a16="http://schemas.microsoft.com/office/drawing/2014/main" id="{1B5D4B0C-7FCC-BCC9-6016-73FF974EB76A}"/>
                </a:ext>
              </a:extLst>
            </p:cNvPr>
            <p:cNvSpPr/>
            <p:nvPr/>
          </p:nvSpPr>
          <p:spPr>
            <a:xfrm>
              <a:off x="8831086" y="2820041"/>
              <a:ext cx="0" cy="28575"/>
            </a:xfrm>
            <a:custGeom>
              <a:avLst/>
              <a:gdLst/>
              <a:ahLst/>
              <a:cxnLst/>
              <a:rect l="l" t="t" r="r" b="b"/>
              <a:pathLst>
                <a:path w="120000" h="29" extrusionOk="0">
                  <a:moveTo>
                    <a:pt x="0" y="0"/>
                  </a:moveTo>
                  <a:lnTo>
                    <a:pt x="0" y="0"/>
                  </a:lnTo>
                  <a:lnTo>
                    <a:pt x="0" y="29"/>
                  </a:lnTo>
                </a:path>
              </a:pathLst>
            </a:custGeom>
            <a:noFill/>
            <a:ln w="38100" cap="flat" cmpd="sng">
              <a:solidFill>
                <a:schemeClr val="accent1"/>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68" name="Google Shape;571;p58">
              <a:extLst>
                <a:ext uri="{FF2B5EF4-FFF2-40B4-BE49-F238E27FC236}">
                  <a16:creationId xmlns:a16="http://schemas.microsoft.com/office/drawing/2014/main" id="{2534E5CB-D13D-94D2-74E6-34CA1BF36D97}"/>
                </a:ext>
              </a:extLst>
            </p:cNvPr>
            <p:cNvSpPr/>
            <p:nvPr/>
          </p:nvSpPr>
          <p:spPr>
            <a:xfrm>
              <a:off x="8831086" y="2770829"/>
              <a:ext cx="0" cy="25400"/>
            </a:xfrm>
            <a:custGeom>
              <a:avLst/>
              <a:gdLst/>
              <a:ahLst/>
              <a:cxnLst/>
              <a:rect l="l" t="t" r="r" b="b"/>
              <a:pathLst>
                <a:path w="120000" h="28" extrusionOk="0">
                  <a:moveTo>
                    <a:pt x="0" y="0"/>
                  </a:moveTo>
                  <a:lnTo>
                    <a:pt x="0" y="0"/>
                  </a:lnTo>
                  <a:lnTo>
                    <a:pt x="0" y="28"/>
                  </a:lnTo>
                </a:path>
              </a:pathLst>
            </a:custGeom>
            <a:noFill/>
            <a:ln w="38100" cap="flat" cmpd="sng">
              <a:solidFill>
                <a:schemeClr val="accent1"/>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grpSp>
          <p:nvGrpSpPr>
            <p:cNvPr id="569" name="Google Shape;572;p58">
              <a:extLst>
                <a:ext uri="{FF2B5EF4-FFF2-40B4-BE49-F238E27FC236}">
                  <a16:creationId xmlns:a16="http://schemas.microsoft.com/office/drawing/2014/main" id="{CEB531AD-3D6A-82E6-788D-8D519D00E2C6}"/>
                </a:ext>
              </a:extLst>
            </p:cNvPr>
            <p:cNvGrpSpPr/>
            <p:nvPr/>
          </p:nvGrpSpPr>
          <p:grpSpPr>
            <a:xfrm rot="16200000">
              <a:off x="8557444" y="2688090"/>
              <a:ext cx="147621" cy="568241"/>
              <a:chOff x="889487" y="3181532"/>
              <a:chExt cx="353923" cy="764176"/>
            </a:xfrm>
            <a:solidFill>
              <a:schemeClr val="accent2"/>
            </a:solidFill>
          </p:grpSpPr>
          <p:sp>
            <p:nvSpPr>
              <p:cNvPr id="578" name="Google Shape;573;p58">
                <a:extLst>
                  <a:ext uri="{FF2B5EF4-FFF2-40B4-BE49-F238E27FC236}">
                    <a16:creationId xmlns:a16="http://schemas.microsoft.com/office/drawing/2014/main" id="{542212D4-237D-D90C-A0CB-C2F47E912437}"/>
                  </a:ext>
                </a:extLst>
              </p:cNvPr>
              <p:cNvSpPr/>
              <p:nvPr/>
            </p:nvSpPr>
            <p:spPr>
              <a:xfrm>
                <a:off x="925211"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grpFill/>
              <a:ln w="63500" cap="rnd" cmpd="sng">
                <a:solidFill>
                  <a:schemeClr val="accent2"/>
                </a:solidFill>
                <a:prstDash val="solid"/>
                <a:round/>
                <a:headEnd type="none" w="sm" len="sm"/>
                <a:tailEnd type="none" w="sm" len="sm"/>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700"/>
                  <a:buFontTx/>
                  <a:buNone/>
                  <a:tabLst/>
                  <a:defRPr/>
                </a:pPr>
                <a:endParaRPr kumimoji="0" sz="4800" b="1" i="0" u="none" strike="noStrike" kern="0" cap="none" spc="0" normalizeH="0" baseline="-25000" noProof="0">
                  <a:ln>
                    <a:noFill/>
                  </a:ln>
                  <a:solidFill>
                    <a:srgbClr val="FF0000"/>
                  </a:solidFill>
                  <a:effectLst/>
                  <a:uLnTx/>
                  <a:uFillTx/>
                  <a:latin typeface="Arial"/>
                  <a:ea typeface="Arial"/>
                  <a:cs typeface="Arial"/>
                  <a:sym typeface="Arial"/>
                </a:endParaRPr>
              </a:p>
            </p:txBody>
          </p:sp>
          <p:sp>
            <p:nvSpPr>
              <p:cNvPr id="579" name="Google Shape;574;p58">
                <a:extLst>
                  <a:ext uri="{FF2B5EF4-FFF2-40B4-BE49-F238E27FC236}">
                    <a16:creationId xmlns:a16="http://schemas.microsoft.com/office/drawing/2014/main" id="{2A8E5D38-E9DF-1159-35B1-E69DFE5A7085}"/>
                  </a:ext>
                </a:extLst>
              </p:cNvPr>
              <p:cNvSpPr/>
              <p:nvPr/>
            </p:nvSpPr>
            <p:spPr>
              <a:xfrm flipH="1">
                <a:off x="889487" y="3181532"/>
                <a:ext cx="318200" cy="764176"/>
              </a:xfrm>
              <a:custGeom>
                <a:avLst/>
                <a:gdLst/>
                <a:ahLst/>
                <a:cxnLst/>
                <a:rect l="l" t="t" r="r" b="b"/>
                <a:pathLst>
                  <a:path w="312727" h="751033" extrusionOk="0">
                    <a:moveTo>
                      <a:pt x="0" y="0"/>
                    </a:moveTo>
                    <a:cubicBezTo>
                      <a:pt x="20674" y="89195"/>
                      <a:pt x="33852" y="143211"/>
                      <a:pt x="63964" y="202774"/>
                    </a:cubicBezTo>
                    <a:cubicBezTo>
                      <a:pt x="94076" y="262337"/>
                      <a:pt x="145256" y="300428"/>
                      <a:pt x="180670" y="357376"/>
                    </a:cubicBezTo>
                    <a:cubicBezTo>
                      <a:pt x="216084" y="414324"/>
                      <a:pt x="254438" y="478855"/>
                      <a:pt x="276447" y="544464"/>
                    </a:cubicBezTo>
                    <a:cubicBezTo>
                      <a:pt x="298457" y="610074"/>
                      <a:pt x="312727" y="751033"/>
                      <a:pt x="312727" y="751033"/>
                    </a:cubicBezTo>
                  </a:path>
                </a:pathLst>
              </a:custGeom>
              <a:solidFill>
                <a:schemeClr val="accent2"/>
              </a:solidFill>
              <a:ln w="63500" cap="rnd" cmpd="sng">
                <a:solidFill>
                  <a:schemeClr val="accent2"/>
                </a:solidFill>
                <a:prstDash val="solid"/>
                <a:round/>
                <a:headEnd type="none" w="sm" len="sm"/>
                <a:tailEnd type="none" w="sm" len="sm"/>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2700"/>
                  <a:buFontTx/>
                  <a:buNone/>
                  <a:tabLst/>
                  <a:defRPr/>
                </a:pPr>
                <a:endParaRPr kumimoji="0" sz="4800" b="1" i="0" u="none" strike="noStrike" kern="0" cap="none" spc="0" normalizeH="0" baseline="-25000" noProof="0">
                  <a:ln>
                    <a:noFill/>
                  </a:ln>
                  <a:solidFill>
                    <a:srgbClr val="FF0000"/>
                  </a:solidFill>
                  <a:effectLst/>
                  <a:uLnTx/>
                  <a:uFillTx/>
                  <a:latin typeface="Arial"/>
                  <a:ea typeface="Arial"/>
                  <a:cs typeface="Arial"/>
                  <a:sym typeface="Arial"/>
                </a:endParaRPr>
              </a:p>
            </p:txBody>
          </p:sp>
        </p:grpSp>
        <p:sp>
          <p:nvSpPr>
            <p:cNvPr id="570" name="Google Shape;575;p58">
              <a:extLst>
                <a:ext uri="{FF2B5EF4-FFF2-40B4-BE49-F238E27FC236}">
                  <a16:creationId xmlns:a16="http://schemas.microsoft.com/office/drawing/2014/main" id="{59F3272F-2542-8C23-262E-7B99B76EF706}"/>
                </a:ext>
              </a:extLst>
            </p:cNvPr>
            <p:cNvSpPr/>
            <p:nvPr/>
          </p:nvSpPr>
          <p:spPr>
            <a:xfrm>
              <a:off x="8831086" y="2875806"/>
              <a:ext cx="0" cy="47625"/>
            </a:xfrm>
            <a:custGeom>
              <a:avLst/>
              <a:gdLst/>
              <a:ahLst/>
              <a:cxnLst/>
              <a:rect l="l" t="t" r="r" b="b"/>
              <a:pathLst>
                <a:path w="120000" h="50" extrusionOk="0">
                  <a:moveTo>
                    <a:pt x="0" y="0"/>
                  </a:moveTo>
                  <a:lnTo>
                    <a:pt x="0" y="0"/>
                  </a:lnTo>
                  <a:lnTo>
                    <a:pt x="0" y="50"/>
                  </a:lnTo>
                </a:path>
              </a:pathLst>
            </a:custGeom>
            <a:noFill/>
            <a:ln w="38100" cap="flat" cmpd="sng">
              <a:solidFill>
                <a:schemeClr val="accent1"/>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71" name="Google Shape;567;p58">
              <a:extLst>
                <a:ext uri="{FF2B5EF4-FFF2-40B4-BE49-F238E27FC236}">
                  <a16:creationId xmlns:a16="http://schemas.microsoft.com/office/drawing/2014/main" id="{1E2EFA9A-968A-96F3-BEDF-8506CEA06549}"/>
                </a:ext>
              </a:extLst>
            </p:cNvPr>
            <p:cNvSpPr/>
            <p:nvPr/>
          </p:nvSpPr>
          <p:spPr>
            <a:xfrm>
              <a:off x="8594396" y="2838803"/>
              <a:ext cx="114300" cy="0"/>
            </a:xfrm>
            <a:custGeom>
              <a:avLst/>
              <a:gdLst/>
              <a:ahLst/>
              <a:cxnLst/>
              <a:rect l="l" t="t" r="r" b="b"/>
              <a:pathLst>
                <a:path w="120" h="120000" extrusionOk="0">
                  <a:moveTo>
                    <a:pt x="0" y="0"/>
                  </a:moveTo>
                  <a:lnTo>
                    <a:pt x="0" y="0"/>
                  </a:lnTo>
                  <a:lnTo>
                    <a:pt x="120" y="0"/>
                  </a:lnTo>
                </a:path>
              </a:pathLst>
            </a:custGeom>
            <a:noFill/>
            <a:ln w="38100" cap="flat" cmpd="sng">
              <a:solidFill>
                <a:schemeClr val="accent2"/>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72" name="Google Shape;571;p58">
              <a:extLst>
                <a:ext uri="{FF2B5EF4-FFF2-40B4-BE49-F238E27FC236}">
                  <a16:creationId xmlns:a16="http://schemas.microsoft.com/office/drawing/2014/main" id="{5B95F68C-67A8-664D-E349-FB34AADF77A7}"/>
                </a:ext>
              </a:extLst>
            </p:cNvPr>
            <p:cNvSpPr/>
            <p:nvPr/>
          </p:nvSpPr>
          <p:spPr>
            <a:xfrm>
              <a:off x="8632496" y="2827691"/>
              <a:ext cx="0" cy="25400"/>
            </a:xfrm>
            <a:custGeom>
              <a:avLst/>
              <a:gdLst/>
              <a:ahLst/>
              <a:cxnLst/>
              <a:rect l="l" t="t" r="r" b="b"/>
              <a:pathLst>
                <a:path w="120000" h="28" extrusionOk="0">
                  <a:moveTo>
                    <a:pt x="0" y="0"/>
                  </a:moveTo>
                  <a:lnTo>
                    <a:pt x="0" y="0"/>
                  </a:lnTo>
                  <a:lnTo>
                    <a:pt x="0" y="28"/>
                  </a:lnTo>
                </a:path>
              </a:pathLst>
            </a:custGeom>
            <a:noFill/>
            <a:ln w="38100" cap="flat" cmpd="sng">
              <a:solidFill>
                <a:schemeClr val="accent1"/>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73" name="Google Shape;575;p58">
              <a:extLst>
                <a:ext uri="{FF2B5EF4-FFF2-40B4-BE49-F238E27FC236}">
                  <a16:creationId xmlns:a16="http://schemas.microsoft.com/office/drawing/2014/main" id="{AFB44AEB-79D4-5D37-8752-100261BF5FBB}"/>
                </a:ext>
              </a:extLst>
            </p:cNvPr>
            <p:cNvSpPr/>
            <p:nvPr/>
          </p:nvSpPr>
          <p:spPr>
            <a:xfrm>
              <a:off x="8923777" y="2903891"/>
              <a:ext cx="0" cy="47625"/>
            </a:xfrm>
            <a:custGeom>
              <a:avLst/>
              <a:gdLst/>
              <a:ahLst/>
              <a:cxnLst/>
              <a:rect l="l" t="t" r="r" b="b"/>
              <a:pathLst>
                <a:path w="120000" h="50" extrusionOk="0">
                  <a:moveTo>
                    <a:pt x="0" y="0"/>
                  </a:moveTo>
                  <a:lnTo>
                    <a:pt x="0" y="0"/>
                  </a:lnTo>
                  <a:lnTo>
                    <a:pt x="0" y="50"/>
                  </a:lnTo>
                </a:path>
              </a:pathLst>
            </a:custGeom>
            <a:noFill/>
            <a:ln w="38100" cap="flat" cmpd="sng">
              <a:solidFill>
                <a:schemeClr val="accent1"/>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74" name="Google Shape;575;p58">
              <a:extLst>
                <a:ext uri="{FF2B5EF4-FFF2-40B4-BE49-F238E27FC236}">
                  <a16:creationId xmlns:a16="http://schemas.microsoft.com/office/drawing/2014/main" id="{0F51BE14-7641-EBEA-DB51-6F77D0297E60}"/>
                </a:ext>
              </a:extLst>
            </p:cNvPr>
            <p:cNvSpPr/>
            <p:nvPr/>
          </p:nvSpPr>
          <p:spPr>
            <a:xfrm>
              <a:off x="8403896" y="3008666"/>
              <a:ext cx="0" cy="47625"/>
            </a:xfrm>
            <a:custGeom>
              <a:avLst/>
              <a:gdLst/>
              <a:ahLst/>
              <a:cxnLst/>
              <a:rect l="l" t="t" r="r" b="b"/>
              <a:pathLst>
                <a:path w="120000" h="50" extrusionOk="0">
                  <a:moveTo>
                    <a:pt x="0" y="0"/>
                  </a:moveTo>
                  <a:lnTo>
                    <a:pt x="0" y="0"/>
                  </a:lnTo>
                  <a:lnTo>
                    <a:pt x="0" y="50"/>
                  </a:lnTo>
                </a:path>
              </a:pathLst>
            </a:custGeom>
            <a:noFill/>
            <a:ln w="38100" cap="flat" cmpd="sng">
              <a:solidFill>
                <a:schemeClr val="accent1"/>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75" name="Google Shape;575;p58">
              <a:extLst>
                <a:ext uri="{FF2B5EF4-FFF2-40B4-BE49-F238E27FC236}">
                  <a16:creationId xmlns:a16="http://schemas.microsoft.com/office/drawing/2014/main" id="{7792A538-1D7E-DE6C-2BAA-2A4E068CC9E6}"/>
                </a:ext>
              </a:extLst>
            </p:cNvPr>
            <p:cNvSpPr/>
            <p:nvPr/>
          </p:nvSpPr>
          <p:spPr>
            <a:xfrm>
              <a:off x="8480096" y="2903891"/>
              <a:ext cx="0" cy="47625"/>
            </a:xfrm>
            <a:custGeom>
              <a:avLst/>
              <a:gdLst/>
              <a:ahLst/>
              <a:cxnLst/>
              <a:rect l="l" t="t" r="r" b="b"/>
              <a:pathLst>
                <a:path w="120000" h="50" extrusionOk="0">
                  <a:moveTo>
                    <a:pt x="0" y="0"/>
                  </a:moveTo>
                  <a:lnTo>
                    <a:pt x="0" y="0"/>
                  </a:lnTo>
                  <a:lnTo>
                    <a:pt x="0" y="50"/>
                  </a:lnTo>
                </a:path>
              </a:pathLst>
            </a:custGeom>
            <a:solidFill>
              <a:schemeClr val="accent2"/>
            </a:solidFill>
            <a:ln w="38100" cap="flat" cmpd="sng">
              <a:solidFill>
                <a:schemeClr val="accent1"/>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76" name="Google Shape;575;p58">
              <a:extLst>
                <a:ext uri="{FF2B5EF4-FFF2-40B4-BE49-F238E27FC236}">
                  <a16:creationId xmlns:a16="http://schemas.microsoft.com/office/drawing/2014/main" id="{EEA46A31-D8ED-DDC4-DEBD-9779A840B785}"/>
                </a:ext>
              </a:extLst>
            </p:cNvPr>
            <p:cNvSpPr/>
            <p:nvPr/>
          </p:nvSpPr>
          <p:spPr>
            <a:xfrm>
              <a:off x="8784896" y="3008666"/>
              <a:ext cx="0" cy="47625"/>
            </a:xfrm>
            <a:custGeom>
              <a:avLst/>
              <a:gdLst/>
              <a:ahLst/>
              <a:cxnLst/>
              <a:rect l="l" t="t" r="r" b="b"/>
              <a:pathLst>
                <a:path w="120000" h="50" extrusionOk="0">
                  <a:moveTo>
                    <a:pt x="0" y="0"/>
                  </a:moveTo>
                  <a:lnTo>
                    <a:pt x="0" y="0"/>
                  </a:lnTo>
                  <a:lnTo>
                    <a:pt x="0" y="50"/>
                  </a:lnTo>
                </a:path>
              </a:pathLst>
            </a:custGeom>
            <a:noFill/>
            <a:ln w="38100" cap="flat" cmpd="sng">
              <a:solidFill>
                <a:schemeClr val="accent1"/>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sp>
          <p:nvSpPr>
            <p:cNvPr id="577" name="Google Shape;571;p58">
              <a:extLst>
                <a:ext uri="{FF2B5EF4-FFF2-40B4-BE49-F238E27FC236}">
                  <a16:creationId xmlns:a16="http://schemas.microsoft.com/office/drawing/2014/main" id="{59439BD1-393C-CA34-A33C-D5ABCC62B804}"/>
                </a:ext>
              </a:extLst>
            </p:cNvPr>
            <p:cNvSpPr/>
            <p:nvPr/>
          </p:nvSpPr>
          <p:spPr>
            <a:xfrm>
              <a:off x="8476921" y="2766086"/>
              <a:ext cx="0" cy="30734"/>
            </a:xfrm>
            <a:custGeom>
              <a:avLst/>
              <a:gdLst/>
              <a:ahLst/>
              <a:cxnLst/>
              <a:rect l="l" t="t" r="r" b="b"/>
              <a:pathLst>
                <a:path w="120000" h="28" extrusionOk="0">
                  <a:moveTo>
                    <a:pt x="0" y="0"/>
                  </a:moveTo>
                  <a:lnTo>
                    <a:pt x="0" y="0"/>
                  </a:lnTo>
                  <a:lnTo>
                    <a:pt x="0" y="28"/>
                  </a:lnTo>
                </a:path>
              </a:pathLst>
            </a:custGeom>
            <a:solidFill>
              <a:schemeClr val="accent2"/>
            </a:solidFill>
            <a:ln w="38100" cap="flat" cmpd="sng">
              <a:solidFill>
                <a:schemeClr val="accent1"/>
              </a:solidFill>
              <a:prstDash val="solid"/>
              <a:round/>
              <a:headEnd type="none" w="med" len="med"/>
              <a:tailEnd type="none" w="med" len="med"/>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400"/>
                <a:buFontTx/>
                <a:buNone/>
                <a:tabLst/>
                <a:defRPr/>
              </a:pPr>
              <a:endParaRPr kumimoji="0" sz="2800" b="0" i="0" u="none" strike="noStrike" kern="0" cap="none" spc="0" normalizeH="0" baseline="0" noProof="0">
                <a:ln>
                  <a:noFill/>
                </a:ln>
                <a:solidFill>
                  <a:srgbClr val="000000"/>
                </a:solidFill>
                <a:effectLst/>
                <a:uLnTx/>
                <a:uFillTx/>
                <a:latin typeface="Twentieth Century"/>
                <a:ea typeface="Twentieth Century"/>
                <a:cs typeface="Twentieth Century"/>
                <a:sym typeface="Twentieth Century"/>
              </a:endParaRPr>
            </a:p>
          </p:txBody>
        </p:sp>
      </p:grpSp>
      <p:cxnSp>
        <p:nvCxnSpPr>
          <p:cNvPr id="580" name="Google Shape;537;p58">
            <a:extLst>
              <a:ext uri="{FF2B5EF4-FFF2-40B4-BE49-F238E27FC236}">
                <a16:creationId xmlns:a16="http://schemas.microsoft.com/office/drawing/2014/main" id="{B6B50B68-D20A-9426-78C2-E8E296D9B051}"/>
              </a:ext>
            </a:extLst>
          </p:cNvPr>
          <p:cNvCxnSpPr/>
          <p:nvPr/>
        </p:nvCxnSpPr>
        <p:spPr>
          <a:xfrm>
            <a:off x="8458200" y="4874791"/>
            <a:ext cx="0" cy="184737"/>
          </a:xfrm>
          <a:prstGeom prst="straightConnector1">
            <a:avLst/>
          </a:prstGeom>
          <a:noFill/>
          <a:ln w="9525" cap="flat" cmpd="sng">
            <a:solidFill>
              <a:schemeClr val="dk1"/>
            </a:solidFill>
            <a:prstDash val="solid"/>
            <a:round/>
            <a:headEnd type="none" w="sm" len="sm"/>
            <a:tailEnd type="stealth" w="sm" len="sm"/>
          </a:ln>
        </p:spPr>
      </p:cxnSp>
      <p:sp>
        <p:nvSpPr>
          <p:cNvPr id="581" name="TextBox 580">
            <a:extLst>
              <a:ext uri="{FF2B5EF4-FFF2-40B4-BE49-F238E27FC236}">
                <a16:creationId xmlns:a16="http://schemas.microsoft.com/office/drawing/2014/main" id="{DEA91F66-5657-60A7-BF63-B88B862C09C3}"/>
              </a:ext>
            </a:extLst>
          </p:cNvPr>
          <p:cNvSpPr txBox="1"/>
          <p:nvPr/>
        </p:nvSpPr>
        <p:spPr>
          <a:xfrm>
            <a:off x="8729794" y="6135469"/>
            <a:ext cx="3462206" cy="646331"/>
          </a:xfrm>
          <a:prstGeom prst="rect">
            <a:avLst/>
          </a:prstGeom>
          <a:noFill/>
        </p:spPr>
        <p:txBody>
          <a:bodyPr wrap="square">
            <a:spAutoFit/>
          </a:bodyPr>
          <a:lstStyle/>
          <a:p>
            <a:r>
              <a:rPr lang="en-US" sz="1200" dirty="0">
                <a:latin typeface="Montserrat" pitchFamily="2" charset="77"/>
              </a:rPr>
              <a:t>Noe et al., </a:t>
            </a:r>
            <a:r>
              <a:rPr lang="en-US" sz="1200" i="1" dirty="0">
                <a:latin typeface="Montserrat" pitchFamily="2" charset="77"/>
              </a:rPr>
              <a:t>Nature Comm</a:t>
            </a:r>
            <a:r>
              <a:rPr lang="en-US" sz="1200" dirty="0">
                <a:latin typeface="Montserrat" pitchFamily="2" charset="77"/>
              </a:rPr>
              <a:t>, 2024</a:t>
            </a:r>
          </a:p>
          <a:p>
            <a:r>
              <a:rPr lang="en-US" sz="1200" dirty="0">
                <a:latin typeface="Montserrat" pitchFamily="2" charset="77"/>
              </a:rPr>
              <a:t>Medina et al., </a:t>
            </a:r>
            <a:r>
              <a:rPr lang="en-US" sz="1200" i="1" dirty="0">
                <a:latin typeface="Montserrat" pitchFamily="2" charset="77"/>
              </a:rPr>
              <a:t>Cancer Discovery</a:t>
            </a:r>
            <a:r>
              <a:rPr lang="en-US" sz="1200" dirty="0">
                <a:latin typeface="Montserrat" pitchFamily="2" charset="77"/>
              </a:rPr>
              <a:t>, 2025</a:t>
            </a:r>
          </a:p>
          <a:p>
            <a:r>
              <a:rPr lang="en-US" sz="1200" dirty="0">
                <a:latin typeface="Montserrat" pitchFamily="2" charset="77"/>
              </a:rPr>
              <a:t>Bruhm et al., </a:t>
            </a:r>
            <a:r>
              <a:rPr lang="en-US" sz="1200" i="1" dirty="0">
                <a:latin typeface="Montserrat" pitchFamily="2" charset="77"/>
              </a:rPr>
              <a:t>Nature Reviews Cancer</a:t>
            </a:r>
            <a:r>
              <a:rPr lang="en-US" sz="1200" dirty="0">
                <a:latin typeface="Montserrat" pitchFamily="2" charset="77"/>
              </a:rPr>
              <a:t>, 2025</a:t>
            </a:r>
          </a:p>
        </p:txBody>
      </p:sp>
    </p:spTree>
    <p:extLst>
      <p:ext uri="{BB962C8B-B14F-4D97-AF65-F5344CB8AC3E}">
        <p14:creationId xmlns:p14="http://schemas.microsoft.com/office/powerpoint/2010/main" val="3004537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DD0A3D-08B7-3A68-42EE-4418AACCCCB5}"/>
              </a:ext>
            </a:extLst>
          </p:cNvPr>
          <p:cNvPicPr>
            <a:picLocks noChangeAspect="1"/>
          </p:cNvPicPr>
          <p:nvPr/>
        </p:nvPicPr>
        <p:blipFill>
          <a:blip r:embed="rId3"/>
          <a:stretch>
            <a:fillRect/>
          </a:stretch>
        </p:blipFill>
        <p:spPr>
          <a:xfrm>
            <a:off x="699670" y="1371600"/>
            <a:ext cx="10792656" cy="4953000"/>
          </a:xfrm>
          <a:prstGeom prst="rect">
            <a:avLst/>
          </a:prstGeom>
        </p:spPr>
      </p:pic>
      <p:sp>
        <p:nvSpPr>
          <p:cNvPr id="4" name="Google Shape;576;p39">
            <a:extLst>
              <a:ext uri="{FF2B5EF4-FFF2-40B4-BE49-F238E27FC236}">
                <a16:creationId xmlns:a16="http://schemas.microsoft.com/office/drawing/2014/main" id="{7E64665B-FD35-5CCF-65A0-C2BB169F90A3}"/>
              </a:ext>
            </a:extLst>
          </p:cNvPr>
          <p:cNvSpPr txBox="1"/>
          <p:nvPr/>
        </p:nvSpPr>
        <p:spPr>
          <a:xfrm>
            <a:off x="3929800" y="6462116"/>
            <a:ext cx="8186000" cy="369277"/>
          </a:xfrm>
          <a:prstGeom prst="rect">
            <a:avLst/>
          </a:prstGeom>
          <a:noFill/>
          <a:ln>
            <a:noFill/>
          </a:ln>
        </p:spPr>
        <p:txBody>
          <a:bodyPr spcFirstLastPara="1" wrap="square" lIns="121900" tIns="60933" rIns="121900" bIns="60933" anchor="b" anchorCtr="0">
            <a:sp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Bruhm et al., </a:t>
            </a:r>
            <a:r>
              <a:rPr kumimoji="0" lang="en" sz="1600" b="0" i="1" u="none" strike="noStrike" kern="0" cap="none" spc="0" normalizeH="0" baseline="0" noProof="0" dirty="0">
                <a:ln>
                  <a:noFill/>
                </a:ln>
                <a:solidFill>
                  <a:srgbClr val="000000"/>
                </a:solidFill>
                <a:effectLst/>
                <a:uLnTx/>
                <a:uFillTx/>
                <a:latin typeface="Montserrat"/>
                <a:ea typeface="Montserrat"/>
                <a:cs typeface="Montserrat"/>
                <a:sym typeface="Montserrat"/>
              </a:rPr>
              <a:t>Nature Reviews Cancer</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 2025</a:t>
            </a:r>
            <a:endParaRPr kumimoji="0" sz="16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sp>
        <p:nvSpPr>
          <p:cNvPr id="2" name="Google Shape;319;p58">
            <a:extLst>
              <a:ext uri="{FF2B5EF4-FFF2-40B4-BE49-F238E27FC236}">
                <a16:creationId xmlns:a16="http://schemas.microsoft.com/office/drawing/2014/main" id="{952DDADA-A75D-97CC-30A7-F2B38E94A9AF}"/>
              </a:ext>
            </a:extLst>
          </p:cNvPr>
          <p:cNvSpPr txBox="1">
            <a:spLocks/>
          </p:cNvSpPr>
          <p:nvPr/>
        </p:nvSpPr>
        <p:spPr>
          <a:xfrm>
            <a:off x="228600" y="76200"/>
            <a:ext cx="11658600" cy="949600"/>
          </a:xfrm>
          <a:prstGeom prst="rect">
            <a:avLst/>
          </a:prstGeom>
        </p:spPr>
        <p:txBody>
          <a:bodyPr spcFirstLastPara="1" wrap="square" lIns="121900" tIns="121900" rIns="121900" bIns="1219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Montserrat" pitchFamily="2" charset="77"/>
                <a:ea typeface="+mj-ea"/>
                <a:cs typeface="+mj-cs"/>
              </a:rPr>
              <a:t>Cancer Biology Exposed Through Fragmentomic Landscapes of cfDNA</a:t>
            </a:r>
          </a:p>
        </p:txBody>
      </p:sp>
    </p:spTree>
    <p:extLst>
      <p:ext uri="{BB962C8B-B14F-4D97-AF65-F5344CB8AC3E}">
        <p14:creationId xmlns:p14="http://schemas.microsoft.com/office/powerpoint/2010/main" val="177322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525;p35">
            <a:extLst>
              <a:ext uri="{FF2B5EF4-FFF2-40B4-BE49-F238E27FC236}">
                <a16:creationId xmlns:a16="http://schemas.microsoft.com/office/drawing/2014/main" id="{DD3DC034-28D3-DCC0-A587-4CF2B466C27A}"/>
              </a:ext>
            </a:extLst>
          </p:cNvPr>
          <p:cNvSpPr txBox="1"/>
          <p:nvPr/>
        </p:nvSpPr>
        <p:spPr>
          <a:xfrm>
            <a:off x="609600" y="154852"/>
            <a:ext cx="10972800" cy="1006000"/>
          </a:xfrm>
          <a:prstGeom prst="rect">
            <a:avLst/>
          </a:prstGeom>
          <a:noFill/>
          <a:ln>
            <a:noFill/>
          </a:ln>
        </p:spPr>
        <p:txBody>
          <a:bodyPr spcFirstLastPara="1" wrap="square" lIns="91433" tIns="45700" rIns="91433" bIns="45700" anchor="t" anchorCtr="0">
            <a:normAutofit/>
          </a:bodyPr>
          <a:lstStyle/>
          <a:p>
            <a:pPr algn="ctr" defTabSz="1219170">
              <a:buClr>
                <a:srgbClr val="000000"/>
              </a:buClr>
              <a:buSzPts val="3300"/>
            </a:pPr>
            <a:endParaRPr sz="4400" kern="0">
              <a:solidFill>
                <a:srgbClr val="000000"/>
              </a:solidFill>
              <a:latin typeface="Arial"/>
              <a:ea typeface="Arial"/>
              <a:cs typeface="Arial"/>
              <a:sym typeface="Arial"/>
            </a:endParaRPr>
          </a:p>
        </p:txBody>
      </p:sp>
      <p:sp>
        <p:nvSpPr>
          <p:cNvPr id="8" name="Google Shape;526;p35">
            <a:extLst>
              <a:ext uri="{FF2B5EF4-FFF2-40B4-BE49-F238E27FC236}">
                <a16:creationId xmlns:a16="http://schemas.microsoft.com/office/drawing/2014/main" id="{2F0327D1-A2BB-97E9-EB95-0F77BB0A192C}"/>
              </a:ext>
            </a:extLst>
          </p:cNvPr>
          <p:cNvSpPr txBox="1">
            <a:spLocks/>
          </p:cNvSpPr>
          <p:nvPr/>
        </p:nvSpPr>
        <p:spPr>
          <a:xfrm>
            <a:off x="0" y="154867"/>
            <a:ext cx="1219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marL="0" marR="0" lvl="0" indent="0" algn="ctr" defTabSz="914400" rtl="0" eaLnBrk="1" fontAlgn="auto" latinLnBrk="0" hangingPunct="1">
              <a:lnSpc>
                <a:spcPct val="100000"/>
              </a:lnSpc>
              <a:spcBef>
                <a:spcPts val="0"/>
              </a:spcBef>
              <a:spcAft>
                <a:spcPts val="0"/>
              </a:spcAft>
              <a:buClr>
                <a:srgbClr val="000000"/>
              </a:buClr>
              <a:buSzPts val="990"/>
              <a:buFont typeface="Montserrat Medium"/>
              <a:buNone/>
              <a:tabLst/>
              <a:defRPr/>
            </a:pPr>
            <a:r>
              <a:rPr kumimoji="0" lang="en-US" sz="3467" b="0" i="0" u="none" strike="noStrike" kern="0" cap="none" spc="0" normalizeH="0" baseline="0" noProof="0" dirty="0">
                <a:ln>
                  <a:noFill/>
                </a:ln>
                <a:solidFill>
                  <a:srgbClr val="0070C0"/>
                </a:solidFill>
                <a:effectLst/>
                <a:uLnTx/>
                <a:uFillTx/>
                <a:latin typeface="Montserrat" pitchFamily="2" charset="77"/>
                <a:sym typeface="Montserrat Medium"/>
              </a:rPr>
              <a:t>Machine Learning to Incorporate Genome-wide cfDNA Fragmentation Features for Non-invasive Cancer Detection</a:t>
            </a:r>
          </a:p>
          <a:p>
            <a:pPr marL="0" marR="0" lvl="0" indent="0" algn="ctr" defTabSz="914400" rtl="0" eaLnBrk="1" fontAlgn="auto" latinLnBrk="0" hangingPunct="1">
              <a:lnSpc>
                <a:spcPct val="100000"/>
              </a:lnSpc>
              <a:spcBef>
                <a:spcPts val="0"/>
              </a:spcBef>
              <a:spcAft>
                <a:spcPts val="0"/>
              </a:spcAft>
              <a:buClr>
                <a:srgbClr val="000000"/>
              </a:buClr>
              <a:buSzPts val="990"/>
              <a:buFont typeface="Montserrat Medium"/>
              <a:buNone/>
              <a:tabLst/>
              <a:defRPr/>
            </a:pPr>
            <a:endParaRPr kumimoji="0" lang="en-US" sz="3467" b="0" i="0" u="none" strike="noStrike" kern="0" cap="none" spc="0" normalizeH="0" baseline="0" noProof="0" dirty="0">
              <a:ln>
                <a:noFill/>
              </a:ln>
              <a:solidFill>
                <a:srgbClr val="0070C0"/>
              </a:solidFill>
              <a:effectLst/>
              <a:uLnTx/>
              <a:uFillTx/>
              <a:latin typeface="Montserrat" pitchFamily="2" charset="77"/>
              <a:sym typeface="Montserrat Medium"/>
            </a:endParaRPr>
          </a:p>
          <a:p>
            <a:pPr marL="0" marR="0" lvl="0" indent="0" algn="ctr" defTabSz="914400" rtl="0" eaLnBrk="1" fontAlgn="auto" latinLnBrk="0" hangingPunct="1">
              <a:lnSpc>
                <a:spcPct val="100000"/>
              </a:lnSpc>
              <a:spcBef>
                <a:spcPts val="0"/>
              </a:spcBef>
              <a:spcAft>
                <a:spcPts val="0"/>
              </a:spcAft>
              <a:buClr>
                <a:srgbClr val="2E83B7"/>
              </a:buClr>
              <a:buSzPts val="990"/>
              <a:buFont typeface="Montserrat Medium"/>
              <a:buNone/>
              <a:tabLst/>
              <a:defRPr/>
            </a:pPr>
            <a:endParaRPr kumimoji="0" lang="en-US" sz="3467" b="0" i="0" u="none" strike="noStrike" kern="0" cap="none" spc="0" normalizeH="0" baseline="0" noProof="0" dirty="0">
              <a:ln>
                <a:noFill/>
              </a:ln>
              <a:solidFill>
                <a:srgbClr val="0070C0"/>
              </a:solidFill>
              <a:effectLst/>
              <a:uLnTx/>
              <a:uFillTx/>
              <a:latin typeface="Montserrat" pitchFamily="2" charset="77"/>
              <a:sym typeface="Montserrat Medium"/>
            </a:endParaRPr>
          </a:p>
        </p:txBody>
      </p:sp>
      <p:pic>
        <p:nvPicPr>
          <p:cNvPr id="9" name="Google Shape;528;p35">
            <a:extLst>
              <a:ext uri="{FF2B5EF4-FFF2-40B4-BE49-F238E27FC236}">
                <a16:creationId xmlns:a16="http://schemas.microsoft.com/office/drawing/2014/main" id="{684BE145-1384-C678-C292-209BEEBE6C27}"/>
              </a:ext>
            </a:extLst>
          </p:cNvPr>
          <p:cNvPicPr preferRelativeResize="0"/>
          <p:nvPr/>
        </p:nvPicPr>
        <p:blipFill rotWithShape="1">
          <a:blip r:embed="rId3">
            <a:alphaModFix/>
          </a:blip>
          <a:srcRect b="49284"/>
          <a:stretch/>
        </p:blipFill>
        <p:spPr>
          <a:xfrm>
            <a:off x="1828800" y="2286000"/>
            <a:ext cx="8074535" cy="2437932"/>
          </a:xfrm>
          <a:prstGeom prst="rect">
            <a:avLst/>
          </a:prstGeom>
          <a:noFill/>
          <a:ln>
            <a:noFill/>
          </a:ln>
        </p:spPr>
      </p:pic>
      <p:sp>
        <p:nvSpPr>
          <p:cNvPr id="10" name="Google Shape;530;p35">
            <a:extLst>
              <a:ext uri="{FF2B5EF4-FFF2-40B4-BE49-F238E27FC236}">
                <a16:creationId xmlns:a16="http://schemas.microsoft.com/office/drawing/2014/main" id="{21E3AF52-DDB1-FAFF-B785-6B3D668B702B}"/>
              </a:ext>
            </a:extLst>
          </p:cNvPr>
          <p:cNvSpPr txBox="1"/>
          <p:nvPr/>
        </p:nvSpPr>
        <p:spPr>
          <a:xfrm>
            <a:off x="3929643" y="5491933"/>
            <a:ext cx="5299200" cy="574412"/>
          </a:xfrm>
          <a:prstGeom prst="rect">
            <a:avLst/>
          </a:prstGeom>
          <a:solidFill>
            <a:srgbClr val="4285F4"/>
          </a:solidFill>
          <a:ln>
            <a:noFill/>
          </a:ln>
        </p:spPr>
        <p:txBody>
          <a:bodyPr spcFirstLastPara="1" wrap="square" lIns="121900" tIns="121900" rIns="121900" bIns="121900" anchor="t" anchorCtr="0">
            <a:sp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 sz="2133" b="0" i="0" u="none" strike="noStrike" kern="0" cap="none" spc="0" normalizeH="0" baseline="0" noProof="0" dirty="0">
                <a:ln>
                  <a:noFill/>
                </a:ln>
                <a:solidFill>
                  <a:srgbClr val="FFFFFF"/>
                </a:solidFill>
                <a:effectLst/>
                <a:uLnTx/>
                <a:uFillTx/>
                <a:latin typeface="Montserrat Medium"/>
                <a:ea typeface="Montserrat Medium"/>
                <a:cs typeface="Montserrat Medium"/>
                <a:sym typeface="Montserrat Medium"/>
              </a:rPr>
              <a:t>Classifier for cancer detection </a:t>
            </a:r>
            <a:endParaRPr kumimoji="0" sz="2133" b="0" i="0" u="none" strike="noStrike" kern="0" cap="none" spc="0" normalizeH="0" baseline="0" noProof="0" dirty="0">
              <a:ln>
                <a:noFill/>
              </a:ln>
              <a:solidFill>
                <a:srgbClr val="FFFFFF"/>
              </a:solidFill>
              <a:effectLst/>
              <a:uLnTx/>
              <a:uFillTx/>
              <a:latin typeface="Montserrat Medium"/>
              <a:ea typeface="Montserrat Medium"/>
              <a:cs typeface="Montserrat Medium"/>
              <a:sym typeface="Montserrat Medium"/>
            </a:endParaRPr>
          </a:p>
        </p:txBody>
      </p:sp>
      <p:sp>
        <p:nvSpPr>
          <p:cNvPr id="11" name="Google Shape;531;p35">
            <a:extLst>
              <a:ext uri="{FF2B5EF4-FFF2-40B4-BE49-F238E27FC236}">
                <a16:creationId xmlns:a16="http://schemas.microsoft.com/office/drawing/2014/main" id="{E7D3777D-93D6-E0CC-334C-0263ED645C91}"/>
              </a:ext>
            </a:extLst>
          </p:cNvPr>
          <p:cNvSpPr/>
          <p:nvPr/>
        </p:nvSpPr>
        <p:spPr>
          <a:xfrm>
            <a:off x="6262666" y="4832266"/>
            <a:ext cx="629200" cy="524800"/>
          </a:xfrm>
          <a:prstGeom prst="downArrow">
            <a:avLst>
              <a:gd name="adj1" fmla="val 50000"/>
              <a:gd name="adj2" fmla="val 50000"/>
            </a:avLst>
          </a:prstGeom>
          <a:solidFill>
            <a:srgbClr val="EEEEEE"/>
          </a:solidFill>
          <a:ln w="9525"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TextBox 12">
            <a:extLst>
              <a:ext uri="{FF2B5EF4-FFF2-40B4-BE49-F238E27FC236}">
                <a16:creationId xmlns:a16="http://schemas.microsoft.com/office/drawing/2014/main" id="{D5436FD0-FDBD-539B-16D9-7AAA2CCE1760}"/>
              </a:ext>
            </a:extLst>
          </p:cNvPr>
          <p:cNvSpPr txBox="1"/>
          <p:nvPr/>
        </p:nvSpPr>
        <p:spPr>
          <a:xfrm>
            <a:off x="6172200" y="6519446"/>
            <a:ext cx="598433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Montserrat" pitchFamily="2" charset="77"/>
              </a:rPr>
              <a:t>Cristiano, Leal, </a:t>
            </a:r>
            <a:r>
              <a:rPr kumimoji="0" lang="en-US" sz="1600" b="0" i="0" u="none" strike="noStrike" kern="1200" cap="none" spc="0" normalizeH="0" baseline="0" noProof="0" dirty="0" err="1">
                <a:ln>
                  <a:noFill/>
                </a:ln>
                <a:solidFill>
                  <a:prstClr val="black"/>
                </a:solidFill>
                <a:effectLst/>
                <a:uLnTx/>
                <a:uFillTx/>
                <a:latin typeface="Montserrat" pitchFamily="2" charset="77"/>
              </a:rPr>
              <a:t>Phallen</a:t>
            </a:r>
            <a:r>
              <a:rPr kumimoji="0" lang="en-US" sz="1600" b="0" i="0" u="none" strike="noStrike" kern="1200" cap="none" spc="0" normalizeH="0" baseline="0" noProof="0" dirty="0">
                <a:ln>
                  <a:noFill/>
                </a:ln>
                <a:solidFill>
                  <a:prstClr val="black"/>
                </a:solidFill>
                <a:effectLst/>
                <a:uLnTx/>
                <a:uFillTx/>
                <a:latin typeface="Montserrat" pitchFamily="2" charset="77"/>
              </a:rPr>
              <a:t>, </a:t>
            </a:r>
            <a:r>
              <a:rPr kumimoji="0" lang="en-US" sz="1600" b="0" i="0" u="none" strike="noStrike" kern="1200" cap="none" spc="0" normalizeH="0" baseline="0" noProof="0" dirty="0" err="1">
                <a:ln>
                  <a:noFill/>
                </a:ln>
                <a:solidFill>
                  <a:prstClr val="black"/>
                </a:solidFill>
                <a:effectLst/>
                <a:uLnTx/>
                <a:uFillTx/>
                <a:latin typeface="Montserrat" pitchFamily="2" charset="77"/>
              </a:rPr>
              <a:t>Fiksel</a:t>
            </a:r>
            <a:r>
              <a:rPr kumimoji="0" lang="en-US" sz="1600" b="0" i="0" u="none" strike="noStrike" kern="1200" cap="none" spc="0" normalizeH="0" baseline="0" noProof="0" dirty="0">
                <a:ln>
                  <a:noFill/>
                </a:ln>
                <a:solidFill>
                  <a:prstClr val="black"/>
                </a:solidFill>
                <a:effectLst/>
                <a:uLnTx/>
                <a:uFillTx/>
                <a:latin typeface="Montserrat" pitchFamily="2" charset="77"/>
              </a:rPr>
              <a:t>, </a:t>
            </a:r>
            <a:r>
              <a:rPr kumimoji="0" lang="en-US" sz="1600" b="0" i="0" u="none" strike="noStrike" kern="1200" cap="none" spc="0" normalizeH="0" baseline="0" noProof="0" dirty="0" err="1">
                <a:ln>
                  <a:noFill/>
                </a:ln>
                <a:solidFill>
                  <a:prstClr val="black"/>
                </a:solidFill>
                <a:effectLst/>
                <a:uLnTx/>
                <a:uFillTx/>
                <a:latin typeface="Montserrat" pitchFamily="2" charset="77"/>
              </a:rPr>
              <a:t>Scharpf</a:t>
            </a:r>
            <a:r>
              <a:rPr kumimoji="0" lang="en-US" sz="1600" b="0" i="0" u="none" strike="noStrike" kern="1200" cap="none" spc="0" normalizeH="0" baseline="0" noProof="0" dirty="0">
                <a:ln>
                  <a:noFill/>
                </a:ln>
                <a:solidFill>
                  <a:prstClr val="black"/>
                </a:solidFill>
                <a:effectLst/>
                <a:uLnTx/>
                <a:uFillTx/>
                <a:latin typeface="Montserrat" pitchFamily="2" charset="77"/>
              </a:rPr>
              <a:t> et al., </a:t>
            </a:r>
            <a:r>
              <a:rPr kumimoji="0" lang="en-US" sz="1600" b="0" i="1" u="none" strike="noStrike" kern="1200" cap="none" spc="0" normalizeH="0" baseline="0" noProof="0" dirty="0">
                <a:ln>
                  <a:noFill/>
                </a:ln>
                <a:solidFill>
                  <a:prstClr val="black"/>
                </a:solidFill>
                <a:effectLst/>
                <a:uLnTx/>
                <a:uFillTx/>
                <a:latin typeface="Montserrat" pitchFamily="2" charset="77"/>
              </a:rPr>
              <a:t>Nature</a:t>
            </a:r>
            <a:r>
              <a:rPr kumimoji="0" lang="en-US" sz="1600" b="0" i="0" u="none" strike="noStrike" kern="1200" cap="none" spc="0" normalizeH="0" baseline="0" noProof="0" dirty="0">
                <a:ln>
                  <a:noFill/>
                </a:ln>
                <a:solidFill>
                  <a:prstClr val="black"/>
                </a:solidFill>
                <a:effectLst/>
                <a:uLnTx/>
                <a:uFillTx/>
                <a:latin typeface="Montserrat" pitchFamily="2" charset="77"/>
              </a:rPr>
              <a:t>, 2019</a:t>
            </a:r>
          </a:p>
        </p:txBody>
      </p:sp>
      <p:pic>
        <p:nvPicPr>
          <p:cNvPr id="2" name="Picture 6" descr="https://www.rits.onc.jhmi.edu/dbb/members/photos/rscharp1.jpg">
            <a:extLst>
              <a:ext uri="{FF2B5EF4-FFF2-40B4-BE49-F238E27FC236}">
                <a16:creationId xmlns:a16="http://schemas.microsoft.com/office/drawing/2014/main" id="{6BCCAFE8-CB32-0D89-5BC6-29EEE92285B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28" t="1563" r="2219" b="20847"/>
          <a:stretch/>
        </p:blipFill>
        <p:spPr bwMode="auto">
          <a:xfrm>
            <a:off x="10933833" y="5181600"/>
            <a:ext cx="1053951" cy="1278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808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FAB4B-586D-E4C6-83D5-449B8517A730}"/>
              </a:ext>
            </a:extLst>
          </p:cNvPr>
          <p:cNvSpPr txBox="1">
            <a:spLocks/>
          </p:cNvSpPr>
          <p:nvPr/>
        </p:nvSpPr>
        <p:spPr>
          <a:xfrm>
            <a:off x="304801" y="198069"/>
            <a:ext cx="11506200" cy="792532"/>
          </a:xfrm>
          <a:prstGeom prst="rect">
            <a:avLst/>
          </a:prstGeo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1200" cap="none" spc="0" normalizeH="0" baseline="0" noProof="0" dirty="0">
                <a:ln>
                  <a:noFill/>
                </a:ln>
                <a:solidFill>
                  <a:srgbClr val="0070C0"/>
                </a:solidFill>
                <a:effectLst/>
                <a:uLnTx/>
                <a:uFillTx/>
                <a:latin typeface="Montserrat" pitchFamily="2" charset="77"/>
                <a:cs typeface="Calibri Light" panose="020F0302020204030204" pitchFamily="34" charset="0"/>
                <a:sym typeface="Arial"/>
              </a:rPr>
              <a:t>Genome-wide Methodologies for Liquid B</a:t>
            </a:r>
            <a:r>
              <a:rPr kumimoji="0" lang="en-US" sz="2800" b="0" i="0" u="none" strike="noStrike" kern="1200" cap="none" spc="0" normalizeH="0" baseline="0" noProof="0" dirty="0" err="1">
                <a:ln>
                  <a:noFill/>
                </a:ln>
                <a:solidFill>
                  <a:srgbClr val="0070C0"/>
                </a:solidFill>
                <a:effectLst/>
                <a:uLnTx/>
                <a:uFillTx/>
                <a:latin typeface="Montserrat" pitchFamily="2" charset="77"/>
                <a:cs typeface="Calibri Light" panose="020F0302020204030204" pitchFamily="34" charset="0"/>
                <a:sym typeface="Arial"/>
              </a:rPr>
              <a:t>iopsy</a:t>
            </a:r>
            <a:r>
              <a:rPr kumimoji="0" lang="en-US" sz="2800" b="0" i="0" u="none" strike="noStrike" kern="1200" cap="none" spc="0" normalizeH="0" baseline="0" noProof="0" dirty="0">
                <a:ln>
                  <a:noFill/>
                </a:ln>
                <a:solidFill>
                  <a:srgbClr val="0070C0"/>
                </a:solidFill>
                <a:effectLst/>
                <a:uLnTx/>
                <a:uFillTx/>
                <a:latin typeface="Montserrat" pitchFamily="2" charset="77"/>
                <a:cs typeface="Calibri Light" panose="020F0302020204030204" pitchFamily="34" charset="0"/>
                <a:sym typeface="Arial"/>
              </a:rPr>
              <a:t> A</a:t>
            </a:r>
            <a:r>
              <a:rPr kumimoji="0" lang="en-US" sz="2800" b="0" i="0" u="none" strike="noStrike" kern="1200" cap="none" spc="0" normalizeH="0" baseline="0" noProof="0" dirty="0" err="1">
                <a:ln>
                  <a:noFill/>
                </a:ln>
                <a:solidFill>
                  <a:srgbClr val="0070C0"/>
                </a:solidFill>
                <a:effectLst/>
                <a:uLnTx/>
                <a:uFillTx/>
                <a:latin typeface="Montserrat" pitchFamily="2" charset="77"/>
                <a:cs typeface="Calibri Light" panose="020F0302020204030204" pitchFamily="34" charset="0"/>
                <a:sym typeface="Arial"/>
              </a:rPr>
              <a:t>nalyses</a:t>
            </a:r>
            <a:endParaRPr kumimoji="0" lang="en-US" sz="2800" b="0" i="0" u="none" strike="noStrike" kern="0" cap="none" spc="0" normalizeH="0" baseline="0" noProof="0" dirty="0">
              <a:ln>
                <a:noFill/>
              </a:ln>
              <a:solidFill>
                <a:srgbClr val="0070C0"/>
              </a:solidFill>
              <a:effectLst/>
              <a:uLnTx/>
              <a:uFillTx/>
              <a:latin typeface="Montserrat" pitchFamily="2" charset="77"/>
              <a:cs typeface="Arial"/>
              <a:sym typeface="Arial"/>
            </a:endParaRPr>
          </a:p>
        </p:txBody>
      </p:sp>
      <p:graphicFrame>
        <p:nvGraphicFramePr>
          <p:cNvPr id="3" name="Table 2">
            <a:extLst>
              <a:ext uri="{FF2B5EF4-FFF2-40B4-BE49-F238E27FC236}">
                <a16:creationId xmlns:a16="http://schemas.microsoft.com/office/drawing/2014/main" id="{65988789-7C39-1004-1D91-AAC0B29832D1}"/>
              </a:ext>
            </a:extLst>
          </p:cNvPr>
          <p:cNvGraphicFramePr>
            <a:graphicFrameLocks noGrp="1"/>
          </p:cNvGraphicFramePr>
          <p:nvPr/>
        </p:nvGraphicFramePr>
        <p:xfrm>
          <a:off x="156209" y="1371600"/>
          <a:ext cx="11879578" cy="5013959"/>
        </p:xfrm>
        <a:graphic>
          <a:graphicData uri="http://schemas.openxmlformats.org/drawingml/2006/table">
            <a:tbl>
              <a:tblPr firstRow="1" bandRow="1">
                <a:tableStyleId>{5C22544A-7EE6-4342-B048-85BDC9FD1C3A}</a:tableStyleId>
              </a:tblPr>
              <a:tblGrid>
                <a:gridCol w="2183316">
                  <a:extLst>
                    <a:ext uri="{9D8B030D-6E8A-4147-A177-3AD203B41FA5}">
                      <a16:colId xmlns:a16="http://schemas.microsoft.com/office/drawing/2014/main" val="338235647"/>
                    </a:ext>
                  </a:extLst>
                </a:gridCol>
                <a:gridCol w="1993602">
                  <a:extLst>
                    <a:ext uri="{9D8B030D-6E8A-4147-A177-3AD203B41FA5}">
                      <a16:colId xmlns:a16="http://schemas.microsoft.com/office/drawing/2014/main" val="2292962728"/>
                    </a:ext>
                  </a:extLst>
                </a:gridCol>
                <a:gridCol w="1991473">
                  <a:extLst>
                    <a:ext uri="{9D8B030D-6E8A-4147-A177-3AD203B41FA5}">
                      <a16:colId xmlns:a16="http://schemas.microsoft.com/office/drawing/2014/main" val="1394849516"/>
                    </a:ext>
                  </a:extLst>
                </a:gridCol>
                <a:gridCol w="1905000">
                  <a:extLst>
                    <a:ext uri="{9D8B030D-6E8A-4147-A177-3AD203B41FA5}">
                      <a16:colId xmlns:a16="http://schemas.microsoft.com/office/drawing/2014/main" val="628096285"/>
                    </a:ext>
                  </a:extLst>
                </a:gridCol>
                <a:gridCol w="1752600">
                  <a:extLst>
                    <a:ext uri="{9D8B030D-6E8A-4147-A177-3AD203B41FA5}">
                      <a16:colId xmlns:a16="http://schemas.microsoft.com/office/drawing/2014/main" val="248766746"/>
                    </a:ext>
                  </a:extLst>
                </a:gridCol>
                <a:gridCol w="2053587">
                  <a:extLst>
                    <a:ext uri="{9D8B030D-6E8A-4147-A177-3AD203B41FA5}">
                      <a16:colId xmlns:a16="http://schemas.microsoft.com/office/drawing/2014/main" val="4180326934"/>
                    </a:ext>
                  </a:extLst>
                </a:gridCol>
              </a:tblGrid>
              <a:tr h="838200">
                <a:tc>
                  <a:txBody>
                    <a:bodyPr/>
                    <a:lstStyle/>
                    <a:p>
                      <a:pPr algn="ctr"/>
                      <a:r>
                        <a:rPr lang="en-US" sz="1800" dirty="0">
                          <a:latin typeface="Montserrat" pitchFamily="2" charset="77"/>
                        </a:rPr>
                        <a:t>Structural Changes</a:t>
                      </a:r>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dirty="0">
                          <a:latin typeface="Montserrat" pitchFamily="2" charset="77"/>
                        </a:rPr>
                        <a:t>Global Fragmentation</a:t>
                      </a:r>
                    </a:p>
                  </a:txBody>
                  <a:tcPr anchor="ctr"/>
                </a:tc>
                <a:tc>
                  <a:txBody>
                    <a:bodyPr/>
                    <a:lstStyle/>
                    <a:p>
                      <a:pPr algn="ctr"/>
                      <a:r>
                        <a:rPr lang="en-US" sz="1800" dirty="0">
                          <a:latin typeface="Montserrat" pitchFamily="2" charset="77"/>
                        </a:rPr>
                        <a:t>Local Fragmentation</a:t>
                      </a:r>
                    </a:p>
                  </a:txBody>
                  <a:tcPr anchor="ctr"/>
                </a:tc>
                <a:tc>
                  <a:txBody>
                    <a:bodyPr/>
                    <a:lstStyle/>
                    <a:p>
                      <a:pPr algn="ctr"/>
                      <a:r>
                        <a:rPr lang="en-US" sz="1800" dirty="0">
                          <a:latin typeface="Montserrat" pitchFamily="2" charset="77"/>
                        </a:rPr>
                        <a:t>Mutational Signatures</a:t>
                      </a:r>
                    </a:p>
                  </a:txBody>
                  <a:tcPr anchor="ctr"/>
                </a:tc>
                <a:tc>
                  <a:txBody>
                    <a:bodyPr/>
                    <a:lstStyle/>
                    <a:p>
                      <a:pPr algn="ctr"/>
                      <a:r>
                        <a:rPr lang="en-US" sz="1800" dirty="0">
                          <a:latin typeface="Montserrat" pitchFamily="2" charset="77"/>
                        </a:rPr>
                        <a:t>Repeat Landscapes</a:t>
                      </a:r>
                    </a:p>
                  </a:txBody>
                  <a:tcPr anchor="ctr"/>
                </a:tc>
                <a:tc>
                  <a:txBody>
                    <a:bodyPr/>
                    <a:lstStyle/>
                    <a:p>
                      <a:pPr algn="ctr"/>
                      <a:r>
                        <a:rPr lang="en-US" sz="1800" dirty="0">
                          <a:latin typeface="Montserrat" pitchFamily="2" charset="77"/>
                        </a:rPr>
                        <a:t>Epigenetic Changes</a:t>
                      </a:r>
                    </a:p>
                  </a:txBody>
                  <a:tcPr anchor="ctr"/>
                </a:tc>
                <a:extLst>
                  <a:ext uri="{0D108BD9-81ED-4DB2-BD59-A6C34878D82A}">
                    <a16:rowId xmlns:a16="http://schemas.microsoft.com/office/drawing/2014/main" val="253653619"/>
                  </a:ext>
                </a:extLst>
              </a:tr>
              <a:tr h="1127760">
                <a:tc>
                  <a:txBody>
                    <a:bodyPr/>
                    <a:lstStyle/>
                    <a:p>
                      <a:pPr algn="ctr"/>
                      <a:r>
                        <a:rPr lang="en-US" sz="1400" dirty="0">
                          <a:latin typeface="Montserrat" pitchFamily="2" charset="77"/>
                        </a:rPr>
                        <a:t>Digital Karyotyping,  Plasma Aneuploidy Score,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latin typeface="Montserrat" pitchFamily="2" charset="77"/>
                        </a:rPr>
                        <a:t>Personalized Analyses of Rearranged Ends</a:t>
                      </a:r>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latin typeface="Montserrat" pitchFamily="2" charset="77"/>
                        </a:rPr>
                        <a:t>DNA Evaluation of Fragments for Early Interception </a:t>
                      </a:r>
                    </a:p>
                  </a:txBody>
                  <a:tcPr anchor="ctr"/>
                </a:tc>
                <a:tc>
                  <a:txBody>
                    <a:bodyPr/>
                    <a:lstStyle/>
                    <a:p>
                      <a:pPr algn="ctr"/>
                      <a:r>
                        <a:rPr lang="en-US" sz="1400" dirty="0">
                          <a:latin typeface="Montserrat" pitchFamily="2" charset="77"/>
                        </a:rPr>
                        <a:t>DNA Evaluation of Fragments for Early Interception </a:t>
                      </a:r>
                    </a:p>
                  </a:txBody>
                  <a:tcPr anchor="ctr"/>
                </a:tc>
                <a:tc>
                  <a:txBody>
                    <a:bodyPr/>
                    <a:lstStyle/>
                    <a:p>
                      <a:pPr algn="ctr"/>
                      <a:r>
                        <a:rPr lang="en-US" sz="1400" b="0" u="none" strike="noStrike" cap="none" dirty="0" err="1">
                          <a:solidFill>
                            <a:schemeClr val="dk1"/>
                          </a:solidFill>
                          <a:latin typeface="Montserrat" pitchFamily="2" charset="77"/>
                          <a:sym typeface="Arial"/>
                        </a:rPr>
                        <a:t>GEnome</a:t>
                      </a:r>
                      <a:r>
                        <a:rPr lang="en-US" sz="1400" b="0" u="none" strike="noStrike" cap="none" dirty="0">
                          <a:solidFill>
                            <a:schemeClr val="dk1"/>
                          </a:solidFill>
                          <a:latin typeface="Montserrat" pitchFamily="2" charset="77"/>
                          <a:sym typeface="Arial"/>
                        </a:rPr>
                        <a:t>-wide Mutational Incidence for Non-Invasive detection of cancer</a:t>
                      </a:r>
                      <a:endParaRPr lang="en-US" sz="1400" b="0" i="0" u="none" strike="noStrike" cap="none" dirty="0">
                        <a:solidFill>
                          <a:schemeClr val="dk1"/>
                        </a:solidFill>
                        <a:latin typeface="Montserrat" pitchFamily="2" charset="77"/>
                        <a:ea typeface="+mn-ea"/>
                        <a:cs typeface="+mn-cs"/>
                        <a:sym typeface="Arial"/>
                      </a:endParaRPr>
                    </a:p>
                  </a:txBody>
                  <a:tcPr anchor="ctr"/>
                </a:tc>
                <a:tc>
                  <a:txBody>
                    <a:bodyPr/>
                    <a:lstStyle/>
                    <a:p>
                      <a:pPr algn="ctr"/>
                      <a:r>
                        <a:rPr lang="en-US" sz="1400" b="0" u="none" strike="noStrike" cap="none" dirty="0">
                          <a:solidFill>
                            <a:schemeClr val="dk1"/>
                          </a:solidFill>
                          <a:latin typeface="Montserrat" pitchFamily="2" charset="77"/>
                          <a:sym typeface="Arial"/>
                        </a:rPr>
                        <a:t>Analysis of </a:t>
                      </a:r>
                      <a:r>
                        <a:rPr lang="en-US" sz="1400" b="0" u="none" strike="noStrike" cap="none" dirty="0" err="1">
                          <a:solidFill>
                            <a:schemeClr val="dk1"/>
                          </a:solidFill>
                          <a:latin typeface="Montserrat" pitchFamily="2" charset="77"/>
                          <a:sym typeface="Arial"/>
                        </a:rPr>
                        <a:t>RepeaT</a:t>
                      </a:r>
                      <a:r>
                        <a:rPr lang="en-US" sz="1400" b="0" u="none" strike="noStrike" cap="none" dirty="0">
                          <a:solidFill>
                            <a:schemeClr val="dk1"/>
                          </a:solidFill>
                          <a:latin typeface="Montserrat" pitchFamily="2" charset="77"/>
                          <a:sym typeface="Arial"/>
                        </a:rPr>
                        <a:t> </a:t>
                      </a:r>
                      <a:r>
                        <a:rPr lang="en-US" sz="1400" b="0" u="none" strike="noStrike" cap="none" dirty="0" err="1">
                          <a:solidFill>
                            <a:schemeClr val="dk1"/>
                          </a:solidFill>
                          <a:latin typeface="Montserrat" pitchFamily="2" charset="77"/>
                          <a:sym typeface="Arial"/>
                        </a:rPr>
                        <a:t>EleMents</a:t>
                      </a:r>
                      <a:r>
                        <a:rPr lang="en-US" sz="1400" b="0" u="none" strike="noStrike" cap="none" dirty="0">
                          <a:solidFill>
                            <a:schemeClr val="dk1"/>
                          </a:solidFill>
                          <a:latin typeface="Montserrat" pitchFamily="2" charset="77"/>
                          <a:sym typeface="Arial"/>
                        </a:rPr>
                        <a:t> in </a:t>
                      </a:r>
                      <a:r>
                        <a:rPr lang="en-US" sz="1400" b="0" u="none" strike="noStrike" cap="none" dirty="0" err="1">
                          <a:solidFill>
                            <a:schemeClr val="dk1"/>
                          </a:solidFill>
                          <a:latin typeface="Montserrat" pitchFamily="2" charset="77"/>
                          <a:sym typeface="Arial"/>
                        </a:rPr>
                        <a:t>dISease</a:t>
                      </a:r>
                      <a:r>
                        <a:rPr lang="en-US" sz="1400" b="0" u="none" strike="noStrike" cap="none" dirty="0">
                          <a:solidFill>
                            <a:schemeClr val="dk1"/>
                          </a:solidFill>
                          <a:latin typeface="Montserrat" pitchFamily="2" charset="77"/>
                          <a:sym typeface="Arial"/>
                        </a:rPr>
                        <a:t> </a:t>
                      </a:r>
                      <a:endParaRPr lang="en-US" sz="1400" b="0" i="0" u="none" strike="noStrike" cap="none" dirty="0">
                        <a:solidFill>
                          <a:schemeClr val="dk1"/>
                        </a:solidFill>
                        <a:latin typeface="Montserrat" pitchFamily="2" charset="77"/>
                        <a:ea typeface="+mn-ea"/>
                        <a:cs typeface="+mn-cs"/>
                        <a:sym typeface="Aria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0" u="none" strike="noStrike" cap="none" dirty="0">
                          <a:solidFill>
                            <a:schemeClr val="dk1"/>
                          </a:solidFill>
                          <a:latin typeface="Montserrat" pitchFamily="2" charset="77"/>
                          <a:sym typeface="Arial"/>
                        </a:rPr>
                        <a:t>Analysis of </a:t>
                      </a:r>
                      <a:r>
                        <a:rPr lang="en-US" sz="1400" b="0" u="none" strike="noStrike" cap="none" dirty="0" err="1">
                          <a:solidFill>
                            <a:schemeClr val="dk1"/>
                          </a:solidFill>
                          <a:latin typeface="Montserrat" pitchFamily="2" charset="77"/>
                          <a:sym typeface="Arial"/>
                        </a:rPr>
                        <a:t>RepeaT</a:t>
                      </a:r>
                      <a:r>
                        <a:rPr lang="en-US" sz="1400" b="0" u="none" strike="noStrike" cap="none" dirty="0">
                          <a:solidFill>
                            <a:schemeClr val="dk1"/>
                          </a:solidFill>
                          <a:latin typeface="Montserrat" pitchFamily="2" charset="77"/>
                          <a:sym typeface="Arial"/>
                        </a:rPr>
                        <a:t> </a:t>
                      </a:r>
                      <a:r>
                        <a:rPr lang="en-US" sz="1400" b="0" u="none" strike="noStrike" cap="none" dirty="0" err="1">
                          <a:solidFill>
                            <a:schemeClr val="dk1"/>
                          </a:solidFill>
                          <a:latin typeface="Montserrat" pitchFamily="2" charset="77"/>
                          <a:sym typeface="Arial"/>
                        </a:rPr>
                        <a:t>EleMents</a:t>
                      </a:r>
                      <a:r>
                        <a:rPr lang="en-US" sz="1400" b="0" u="none" strike="noStrike" cap="none" dirty="0">
                          <a:solidFill>
                            <a:schemeClr val="dk1"/>
                          </a:solidFill>
                          <a:latin typeface="Montserrat" pitchFamily="2" charset="77"/>
                          <a:sym typeface="Arial"/>
                        </a:rPr>
                        <a:t> in </a:t>
                      </a:r>
                      <a:r>
                        <a:rPr lang="en-US" sz="1400" b="0" u="none" strike="noStrike" cap="none" dirty="0" err="1">
                          <a:solidFill>
                            <a:schemeClr val="dk1"/>
                          </a:solidFill>
                          <a:latin typeface="Montserrat" pitchFamily="2" charset="77"/>
                          <a:sym typeface="Arial"/>
                        </a:rPr>
                        <a:t>dISease</a:t>
                      </a:r>
                      <a:r>
                        <a:rPr lang="en-US" sz="1400" b="0" u="none" strike="noStrike" cap="none" dirty="0">
                          <a:solidFill>
                            <a:schemeClr val="dk1"/>
                          </a:solidFill>
                          <a:latin typeface="Montserrat" pitchFamily="2" charset="77"/>
                          <a:sym typeface="Arial"/>
                        </a:rPr>
                        <a:t>, preferred fragment end site frequencies </a:t>
                      </a:r>
                      <a:endParaRPr lang="en-US" sz="1400" b="0" i="0" u="none" strike="noStrike" cap="none" dirty="0">
                        <a:solidFill>
                          <a:schemeClr val="dk1"/>
                        </a:solidFill>
                        <a:latin typeface="Montserrat" pitchFamily="2" charset="77"/>
                        <a:ea typeface="+mn-ea"/>
                        <a:cs typeface="+mn-cs"/>
                        <a:sym typeface="Arial"/>
                      </a:endParaRPr>
                    </a:p>
                  </a:txBody>
                  <a:tcPr anchor="ctr"/>
                </a:tc>
                <a:extLst>
                  <a:ext uri="{0D108BD9-81ED-4DB2-BD59-A6C34878D82A}">
                    <a16:rowId xmlns:a16="http://schemas.microsoft.com/office/drawing/2014/main" val="710464522"/>
                  </a:ext>
                </a:extLst>
              </a:tr>
              <a:tr h="487679">
                <a:tc>
                  <a:txBody>
                    <a:bodyPr/>
                    <a:lstStyle/>
                    <a:p>
                      <a:pPr algn="ctr"/>
                      <a:r>
                        <a:rPr lang="en-US" sz="1400" b="1" dirty="0">
                          <a:latin typeface="Montserrat" pitchFamily="2" charset="77"/>
                        </a:rPr>
                        <a:t>DK, PAS, PARE</a:t>
                      </a:r>
                    </a:p>
                  </a:txBody>
                  <a:tcPr anchor="ctr"/>
                </a:tc>
                <a:tc>
                  <a:txBody>
                    <a:bodyPr/>
                    <a:lstStyle/>
                    <a:p>
                      <a:pPr algn="ctr"/>
                      <a:r>
                        <a:rPr lang="en-US" sz="1400" b="1" dirty="0">
                          <a:latin typeface="Montserrat" pitchFamily="2" charset="77"/>
                        </a:rPr>
                        <a:t>DELFI</a:t>
                      </a:r>
                    </a:p>
                  </a:txBody>
                  <a:tcPr anchor="ctr"/>
                </a:tc>
                <a:tc>
                  <a:txBody>
                    <a:bodyPr/>
                    <a:lstStyle/>
                    <a:p>
                      <a:pPr algn="ctr"/>
                      <a:r>
                        <a:rPr lang="en-US" sz="1400" b="1" dirty="0">
                          <a:latin typeface="Montserrat" pitchFamily="2" charset="77"/>
                        </a:rPr>
                        <a:t>DELFI</a:t>
                      </a:r>
                    </a:p>
                  </a:txBody>
                  <a:tcPr anchor="ctr"/>
                </a:tc>
                <a:tc>
                  <a:txBody>
                    <a:bodyPr/>
                    <a:lstStyle/>
                    <a:p>
                      <a:pPr algn="ctr"/>
                      <a:r>
                        <a:rPr lang="en-US" sz="1400" b="1" dirty="0">
                          <a:latin typeface="Montserrat" pitchFamily="2" charset="77"/>
                        </a:rPr>
                        <a:t>GEMINI</a:t>
                      </a:r>
                    </a:p>
                  </a:txBody>
                  <a:tcPr anchor="ctr"/>
                </a:tc>
                <a:tc>
                  <a:txBody>
                    <a:bodyPr/>
                    <a:lstStyle/>
                    <a:p>
                      <a:pPr algn="ctr"/>
                      <a:r>
                        <a:rPr lang="en-US" sz="1400" b="1" dirty="0">
                          <a:latin typeface="Montserrat" pitchFamily="2" charset="77"/>
                        </a:rPr>
                        <a:t>ARTEMIS</a:t>
                      </a:r>
                    </a:p>
                  </a:txBody>
                  <a:tcPr anchor="ctr"/>
                </a:tc>
                <a:tc>
                  <a:txBody>
                    <a:bodyPr/>
                    <a:lstStyle/>
                    <a:p>
                      <a:pPr algn="ctr"/>
                      <a:r>
                        <a:rPr lang="en-US" sz="1400" b="1" dirty="0">
                          <a:latin typeface="Montserrat" pitchFamily="2" charset="77"/>
                        </a:rPr>
                        <a:t>ARTEMIS, others</a:t>
                      </a:r>
                    </a:p>
                  </a:txBody>
                  <a:tcPr anchor="ctr"/>
                </a:tc>
                <a:extLst>
                  <a:ext uri="{0D108BD9-81ED-4DB2-BD59-A6C34878D82A}">
                    <a16:rowId xmlns:a16="http://schemas.microsoft.com/office/drawing/2014/main" val="3120600644"/>
                  </a:ext>
                </a:extLst>
              </a:tr>
              <a:tr h="883921">
                <a:tc>
                  <a:txBody>
                    <a:bodyPr/>
                    <a:lstStyle/>
                    <a:p>
                      <a:pPr algn="ctr"/>
                      <a:r>
                        <a:rPr lang="en-US" sz="1400" dirty="0">
                          <a:latin typeface="Montserrat" pitchFamily="2" charset="77"/>
                        </a:rPr>
                        <a:t>Wang, </a:t>
                      </a:r>
                      <a:r>
                        <a:rPr lang="en-US" sz="1400" i="1" dirty="0">
                          <a:latin typeface="Montserrat" pitchFamily="2" charset="77"/>
                        </a:rPr>
                        <a:t>PNAS</a:t>
                      </a:r>
                      <a:r>
                        <a:rPr lang="en-US" sz="1400" dirty="0">
                          <a:latin typeface="Montserrat" pitchFamily="2" charset="77"/>
                        </a:rPr>
                        <a:t>, 2002</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latin typeface="Montserrat" pitchFamily="2" charset="77"/>
                        </a:rPr>
                        <a:t>Leary,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i="1" dirty="0">
                          <a:latin typeface="Montserrat" pitchFamily="2" charset="77"/>
                        </a:rPr>
                        <a:t>Science TM</a:t>
                      </a:r>
                      <a:r>
                        <a:rPr lang="en-US" sz="1400" dirty="0">
                          <a:latin typeface="Montserrat" pitchFamily="2" charset="77"/>
                        </a:rPr>
                        <a:t>, 2010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latin typeface="Montserrat" pitchFamily="2" charset="77"/>
                        </a:rPr>
                        <a:t>Leary,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i="1" dirty="0">
                          <a:latin typeface="Montserrat" pitchFamily="2" charset="77"/>
                        </a:rPr>
                        <a:t>Science TM</a:t>
                      </a:r>
                      <a:r>
                        <a:rPr lang="en-US" sz="1400" dirty="0">
                          <a:latin typeface="Montserrat" pitchFamily="2" charset="77"/>
                        </a:rPr>
                        <a:t>, 2012</a:t>
                      </a:r>
                    </a:p>
                  </a:txBody>
                  <a:tcPr anchor="ctr"/>
                </a:tc>
                <a:tc>
                  <a:txBody>
                    <a:bodyPr/>
                    <a:lstStyle/>
                    <a:p>
                      <a:pPr algn="ctr"/>
                      <a:r>
                        <a:rPr lang="en-US" sz="1400" dirty="0">
                          <a:latin typeface="Montserrat" pitchFamily="2" charset="77"/>
                        </a:rPr>
                        <a:t>Cristiano, </a:t>
                      </a:r>
                    </a:p>
                    <a:p>
                      <a:pPr algn="ctr"/>
                      <a:r>
                        <a:rPr lang="en-US" sz="1400" i="1" dirty="0">
                          <a:latin typeface="Montserrat" pitchFamily="2" charset="77"/>
                        </a:rPr>
                        <a:t>Nature</a:t>
                      </a:r>
                      <a:r>
                        <a:rPr lang="en-US" sz="1400" dirty="0">
                          <a:latin typeface="Montserrat" pitchFamily="2" charset="77"/>
                        </a:rPr>
                        <a:t>, 2019</a:t>
                      </a:r>
                    </a:p>
                  </a:txBody>
                  <a:tcPr anchor="ctr"/>
                </a:tc>
                <a:tc>
                  <a:txBody>
                    <a:bodyPr/>
                    <a:lstStyle/>
                    <a:p>
                      <a:pPr algn="ctr"/>
                      <a:r>
                        <a:rPr lang="en-US" sz="1400" dirty="0" err="1">
                          <a:latin typeface="Montserrat" pitchFamily="2" charset="77"/>
                        </a:rPr>
                        <a:t>Mathios</a:t>
                      </a:r>
                      <a:r>
                        <a:rPr lang="en-US" sz="1400" dirty="0">
                          <a:latin typeface="Montserrat" pitchFamily="2" charset="77"/>
                        </a:rPr>
                        <a:t>, </a:t>
                      </a:r>
                    </a:p>
                    <a:p>
                      <a:pPr algn="ctr"/>
                      <a:r>
                        <a:rPr lang="en-US" sz="1400" i="1" dirty="0">
                          <a:latin typeface="Montserrat" pitchFamily="2" charset="77"/>
                        </a:rPr>
                        <a:t>Nat Comm</a:t>
                      </a:r>
                      <a:r>
                        <a:rPr lang="en-US" sz="1400" dirty="0">
                          <a:latin typeface="Montserrat" pitchFamily="2" charset="77"/>
                        </a:rPr>
                        <a:t>, 2021</a:t>
                      </a:r>
                    </a:p>
                    <a:p>
                      <a:pPr algn="ctr"/>
                      <a:r>
                        <a:rPr lang="en-US" sz="1400" dirty="0" err="1">
                          <a:latin typeface="Montserrat" pitchFamily="2" charset="77"/>
                        </a:rPr>
                        <a:t>Foda</a:t>
                      </a:r>
                      <a:r>
                        <a:rPr lang="en-US" sz="1400" dirty="0">
                          <a:latin typeface="Montserrat" pitchFamily="2" charset="77"/>
                        </a:rPr>
                        <a:t>, Annapragada</a:t>
                      </a:r>
                    </a:p>
                    <a:p>
                      <a:pPr algn="ctr"/>
                      <a:r>
                        <a:rPr lang="en-US" sz="1400" i="1" dirty="0">
                          <a:latin typeface="Montserrat" pitchFamily="2" charset="77"/>
                        </a:rPr>
                        <a:t>Cancer Disc</a:t>
                      </a:r>
                      <a:r>
                        <a:rPr lang="en-US" sz="1400" dirty="0">
                          <a:latin typeface="Montserrat" pitchFamily="2" charset="77"/>
                        </a:rPr>
                        <a:t>, 2023</a:t>
                      </a:r>
                    </a:p>
                  </a:txBody>
                  <a:tcPr anchor="ctr"/>
                </a:tc>
                <a:tc>
                  <a:txBody>
                    <a:bodyPr/>
                    <a:lstStyle/>
                    <a:p>
                      <a:pPr algn="ctr"/>
                      <a:r>
                        <a:rPr lang="en-US" sz="1400" dirty="0">
                          <a:latin typeface="Montserrat" pitchFamily="2" charset="77"/>
                        </a:rPr>
                        <a:t>Bruhm, </a:t>
                      </a:r>
                    </a:p>
                    <a:p>
                      <a:pPr algn="ctr"/>
                      <a:r>
                        <a:rPr lang="en-US" sz="1400" i="1" dirty="0">
                          <a:latin typeface="Montserrat" pitchFamily="2" charset="77"/>
                        </a:rPr>
                        <a:t>Nat Genetics</a:t>
                      </a:r>
                      <a:r>
                        <a:rPr lang="en-US" sz="1400" dirty="0">
                          <a:latin typeface="Montserrat" pitchFamily="2" charset="77"/>
                        </a:rPr>
                        <a:t>, 2023</a:t>
                      </a:r>
                    </a:p>
                  </a:txBody>
                  <a:tcPr anchor="ctr"/>
                </a:tc>
                <a:tc>
                  <a:txBody>
                    <a:bodyPr/>
                    <a:lstStyle/>
                    <a:p>
                      <a:pPr algn="ctr"/>
                      <a:r>
                        <a:rPr lang="en-US" sz="1400" dirty="0" err="1">
                          <a:latin typeface="Montserrat" pitchFamily="2" charset="77"/>
                        </a:rPr>
                        <a:t>Annapragada</a:t>
                      </a:r>
                      <a:r>
                        <a:rPr lang="en-US" sz="1400" dirty="0">
                          <a:latin typeface="Montserrat" pitchFamily="2" charset="77"/>
                        </a:rPr>
                        <a:t>, </a:t>
                      </a:r>
                    </a:p>
                    <a:p>
                      <a:pPr algn="ctr"/>
                      <a:r>
                        <a:rPr lang="en-US" sz="1400" i="1" dirty="0">
                          <a:latin typeface="Montserrat" pitchFamily="2" charset="77"/>
                        </a:rPr>
                        <a:t>Science TM</a:t>
                      </a:r>
                      <a:r>
                        <a:rPr lang="en-US" sz="1400" dirty="0">
                          <a:latin typeface="Montserrat" pitchFamily="2" charset="77"/>
                        </a:rPr>
                        <a:t>, 2024</a:t>
                      </a:r>
                    </a:p>
                  </a:txBody>
                  <a:tcPr anchor="ctr"/>
                </a:tc>
                <a:tc>
                  <a:txBody>
                    <a:bodyPr/>
                    <a:lstStyle/>
                    <a:p>
                      <a:pPr algn="ctr"/>
                      <a:r>
                        <a:rPr lang="en-US" sz="1400" dirty="0">
                          <a:latin typeface="Montserrat" pitchFamily="2" charset="77"/>
                        </a:rPr>
                        <a:t>Annapragada, </a:t>
                      </a:r>
                    </a:p>
                    <a:p>
                      <a:pPr algn="ctr"/>
                      <a:r>
                        <a:rPr lang="en-US" sz="1400" i="1" dirty="0">
                          <a:latin typeface="Montserrat" pitchFamily="2" charset="77"/>
                        </a:rPr>
                        <a:t>Science TM</a:t>
                      </a:r>
                      <a:r>
                        <a:rPr lang="en-US" sz="1400" dirty="0">
                          <a:latin typeface="Montserrat" pitchFamily="2" charset="77"/>
                        </a:rPr>
                        <a:t>, 2024</a:t>
                      </a:r>
                    </a:p>
                    <a:p>
                      <a:pPr algn="ctr"/>
                      <a:r>
                        <a:rPr lang="en-US" sz="1400" dirty="0">
                          <a:latin typeface="Montserrat" pitchFamily="2" charset="77"/>
                        </a:rPr>
                        <a:t>Noe, </a:t>
                      </a:r>
                    </a:p>
                    <a:p>
                      <a:pPr algn="ctr"/>
                      <a:r>
                        <a:rPr lang="en-US" sz="1400" i="1" dirty="0">
                          <a:latin typeface="Montserrat" pitchFamily="2" charset="77"/>
                        </a:rPr>
                        <a:t>Nat Comm</a:t>
                      </a:r>
                      <a:r>
                        <a:rPr lang="en-US" sz="1400" dirty="0">
                          <a:latin typeface="Montserrat" pitchFamily="2" charset="77"/>
                        </a:rPr>
                        <a:t>, 2024</a:t>
                      </a:r>
                    </a:p>
                  </a:txBody>
                  <a:tcPr anchor="ctr"/>
                </a:tc>
                <a:extLst>
                  <a:ext uri="{0D108BD9-81ED-4DB2-BD59-A6C34878D82A}">
                    <a16:rowId xmlns:a16="http://schemas.microsoft.com/office/drawing/2014/main" val="469908143"/>
                  </a:ext>
                </a:extLst>
              </a:tr>
              <a:tr h="564594">
                <a:tc>
                  <a:txBody>
                    <a:bodyPr/>
                    <a:lstStyle/>
                    <a:p>
                      <a:pPr algn="ctr"/>
                      <a:r>
                        <a:rPr lang="en-US" sz="1400" dirty="0">
                          <a:latin typeface="Montserrat" pitchFamily="2" charset="77"/>
                        </a:rPr>
                        <a:t>Single chromosome or focal gains and losses,</a:t>
                      </a:r>
                    </a:p>
                    <a:p>
                      <a:pPr algn="ctr"/>
                      <a:r>
                        <a:rPr lang="en-US" sz="1400" dirty="0">
                          <a:latin typeface="Montserrat" pitchFamily="2" charset="77"/>
                        </a:rPr>
                        <a:t>top arm changes, rearrangements</a:t>
                      </a:r>
                    </a:p>
                  </a:txBody>
                  <a:tcPr anchor="ctr"/>
                </a:tc>
                <a:tc>
                  <a:txBody>
                    <a:bodyPr/>
                    <a:lstStyle/>
                    <a:p>
                      <a:pPr algn="ctr"/>
                      <a:r>
                        <a:rPr lang="en-US" sz="1400" dirty="0">
                          <a:latin typeface="Montserrat" pitchFamily="2" charset="77"/>
                        </a:rPr>
                        <a:t>Chromatin and chromosomal changes - multi-feature; machine learning</a:t>
                      </a:r>
                    </a:p>
                  </a:txBody>
                  <a:tcPr anchor="ctr"/>
                </a:tc>
                <a:tc>
                  <a:txBody>
                    <a:bodyPr/>
                    <a:lstStyle/>
                    <a:p>
                      <a:pPr algn="ctr"/>
                      <a:r>
                        <a:rPr lang="en-US" sz="1400" dirty="0">
                          <a:latin typeface="Montserrat" pitchFamily="2" charset="77"/>
                        </a:rPr>
                        <a:t>Transcription factor biding sites; multi-feature, machine learning</a:t>
                      </a:r>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latin typeface="Montserrat" pitchFamily="2" charset="77"/>
                        </a:rPr>
                        <a:t>Regional genome-wide changes in mutation profiles - multi-feature, machine learning</a:t>
                      </a:r>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latin typeface="Montserrat" pitchFamily="2" charset="77"/>
                        </a:rPr>
                        <a:t>Repeat element representation - multi-feature, machine learning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dirty="0">
                        <a:latin typeface="Montserrat" pitchFamily="2" charset="77"/>
                      </a:endParaRPr>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latin typeface="Montserrat" pitchFamily="2" charset="77"/>
                        </a:rPr>
                        <a:t>Sites of DNA methylation, histone modification, gene expression - multi-feature, machine learning</a:t>
                      </a:r>
                    </a:p>
                  </a:txBody>
                  <a:tcPr anchor="ctr"/>
                </a:tc>
                <a:extLst>
                  <a:ext uri="{0D108BD9-81ED-4DB2-BD59-A6C34878D82A}">
                    <a16:rowId xmlns:a16="http://schemas.microsoft.com/office/drawing/2014/main" val="711183179"/>
                  </a:ext>
                </a:extLst>
              </a:tr>
            </a:tbl>
          </a:graphicData>
        </a:graphic>
      </p:graphicFrame>
    </p:spTree>
    <p:extLst>
      <p:ext uri="{BB962C8B-B14F-4D97-AF65-F5344CB8AC3E}">
        <p14:creationId xmlns:p14="http://schemas.microsoft.com/office/powerpoint/2010/main" val="3203609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543;p37">
            <a:extLst>
              <a:ext uri="{FF2B5EF4-FFF2-40B4-BE49-F238E27FC236}">
                <a16:creationId xmlns:a16="http://schemas.microsoft.com/office/drawing/2014/main" id="{9C3C2BF8-841C-0F26-00D1-D1F8CA735BEC}"/>
              </a:ext>
            </a:extLst>
          </p:cNvPr>
          <p:cNvSpPr txBox="1">
            <a:spLocks/>
          </p:cNvSpPr>
          <p:nvPr/>
        </p:nvSpPr>
        <p:spPr>
          <a:xfrm>
            <a:off x="163800" y="224000"/>
            <a:ext cx="11952000" cy="763600"/>
          </a:xfrm>
          <a:prstGeom prst="rect">
            <a:avLst/>
          </a:prstGeom>
          <a:noFill/>
          <a:ln>
            <a:noFill/>
          </a:ln>
        </p:spPr>
        <p:txBody>
          <a:bodyPr spcFirstLastPara="1" wrap="square" lIns="121900" tIns="60933" rIns="121900" bIns="60933"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marL="0" marR="0" lvl="0" indent="0" algn="ctr" defTabSz="914400" rtl="0" eaLnBrk="1" fontAlgn="auto" latinLnBrk="0" hangingPunct="1">
              <a:lnSpc>
                <a:spcPct val="100000"/>
              </a:lnSpc>
              <a:spcBef>
                <a:spcPts val="0"/>
              </a:spcBef>
              <a:spcAft>
                <a:spcPts val="0"/>
              </a:spcAft>
              <a:buClr>
                <a:srgbClr val="2E83B7"/>
              </a:buClr>
              <a:buSzPts val="3000"/>
              <a:buFont typeface="Montserrat Medium"/>
              <a:buNone/>
              <a:tabLst/>
              <a:defRPr/>
            </a:pPr>
            <a:r>
              <a:rPr kumimoji="0" lang="en-US" sz="3200" b="0" i="0" u="none" strike="noStrike" kern="0" cap="none" spc="0" normalizeH="0" baseline="0" noProof="0" dirty="0">
                <a:ln>
                  <a:noFill/>
                </a:ln>
                <a:solidFill>
                  <a:srgbClr val="0070C0"/>
                </a:solidFill>
                <a:effectLst/>
                <a:uLnTx/>
                <a:uFillTx/>
                <a:latin typeface="Montserrat" pitchFamily="2" charset="77"/>
                <a:sym typeface="Montserrat Medium"/>
              </a:rPr>
              <a:t>Detection of Lung Cancer: Historic Prospective Cohort</a:t>
            </a:r>
          </a:p>
        </p:txBody>
      </p:sp>
      <p:sp>
        <p:nvSpPr>
          <p:cNvPr id="11" name="Google Shape;544;p37">
            <a:extLst>
              <a:ext uri="{FF2B5EF4-FFF2-40B4-BE49-F238E27FC236}">
                <a16:creationId xmlns:a16="http://schemas.microsoft.com/office/drawing/2014/main" id="{CA2E07A9-83A1-6E58-0B18-4A5E9C57DD92}"/>
              </a:ext>
            </a:extLst>
          </p:cNvPr>
          <p:cNvSpPr txBox="1"/>
          <p:nvPr/>
        </p:nvSpPr>
        <p:spPr>
          <a:xfrm>
            <a:off x="2559563" y="1262889"/>
            <a:ext cx="7072800" cy="451287"/>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600"/>
            </a:pPr>
            <a:r>
              <a:rPr lang="en" sz="2133" kern="0">
                <a:solidFill>
                  <a:srgbClr val="3EAC8B"/>
                </a:solidFill>
                <a:latin typeface="Arial"/>
                <a:ea typeface="Arial"/>
                <a:cs typeface="Arial"/>
                <a:sym typeface="Arial"/>
              </a:rPr>
              <a:t>▬</a:t>
            </a:r>
            <a:r>
              <a:rPr lang="en" sz="1333" kern="0">
                <a:solidFill>
                  <a:srgbClr val="000000"/>
                </a:solidFill>
                <a:latin typeface="Arial"/>
                <a:ea typeface="Arial"/>
                <a:cs typeface="Arial"/>
                <a:sym typeface="Arial"/>
              </a:rPr>
              <a:t> Full cohort    </a:t>
            </a:r>
            <a:r>
              <a:rPr lang="en" sz="2133" kern="0">
                <a:solidFill>
                  <a:srgbClr val="DD6627"/>
                </a:solidFill>
                <a:latin typeface="Arial"/>
                <a:ea typeface="Arial"/>
                <a:cs typeface="Arial"/>
                <a:sym typeface="Arial"/>
              </a:rPr>
              <a:t>▬</a:t>
            </a:r>
            <a:r>
              <a:rPr lang="en" sz="1333" kern="0">
                <a:solidFill>
                  <a:srgbClr val="000000"/>
                </a:solidFill>
                <a:latin typeface="Arial"/>
                <a:ea typeface="Arial"/>
                <a:cs typeface="Arial"/>
                <a:sym typeface="Arial"/>
              </a:rPr>
              <a:t> Without prior cancer    </a:t>
            </a:r>
            <a:r>
              <a:rPr lang="en" sz="2133" kern="0">
                <a:solidFill>
                  <a:srgbClr val="726DB1"/>
                </a:solidFill>
                <a:latin typeface="Arial"/>
                <a:ea typeface="Arial"/>
                <a:cs typeface="Arial"/>
                <a:sym typeface="Arial"/>
              </a:rPr>
              <a:t>▬</a:t>
            </a:r>
            <a:r>
              <a:rPr lang="en" sz="1333" kern="0">
                <a:solidFill>
                  <a:srgbClr val="000000"/>
                </a:solidFill>
                <a:latin typeface="Arial"/>
                <a:ea typeface="Arial"/>
                <a:cs typeface="Arial"/>
                <a:sym typeface="Arial"/>
              </a:rPr>
              <a:t> Without prior cancer, 50-80 years, smoker</a:t>
            </a:r>
            <a:endParaRPr sz="1867" kern="0">
              <a:solidFill>
                <a:srgbClr val="000000"/>
              </a:solidFill>
              <a:latin typeface="Arial"/>
              <a:ea typeface="Arial"/>
              <a:cs typeface="Arial"/>
              <a:sym typeface="Arial"/>
            </a:endParaRPr>
          </a:p>
        </p:txBody>
      </p:sp>
      <p:pic>
        <p:nvPicPr>
          <p:cNvPr id="12" name="Google Shape;545;p37">
            <a:extLst>
              <a:ext uri="{FF2B5EF4-FFF2-40B4-BE49-F238E27FC236}">
                <a16:creationId xmlns:a16="http://schemas.microsoft.com/office/drawing/2014/main" id="{CCC2DD5D-9B1F-9753-6E82-5C7ED6E84264}"/>
              </a:ext>
            </a:extLst>
          </p:cNvPr>
          <p:cNvPicPr preferRelativeResize="0"/>
          <p:nvPr/>
        </p:nvPicPr>
        <p:blipFill rotWithShape="1">
          <a:blip r:embed="rId3">
            <a:alphaModFix/>
          </a:blip>
          <a:srcRect t="7732"/>
          <a:stretch/>
        </p:blipFill>
        <p:spPr>
          <a:xfrm>
            <a:off x="1264875" y="1700289"/>
            <a:ext cx="9662253" cy="4876800"/>
          </a:xfrm>
          <a:prstGeom prst="rect">
            <a:avLst/>
          </a:prstGeom>
          <a:noFill/>
          <a:ln>
            <a:noFill/>
          </a:ln>
        </p:spPr>
      </p:pic>
      <p:sp>
        <p:nvSpPr>
          <p:cNvPr id="13" name="Google Shape;547;p37">
            <a:extLst>
              <a:ext uri="{FF2B5EF4-FFF2-40B4-BE49-F238E27FC236}">
                <a16:creationId xmlns:a16="http://schemas.microsoft.com/office/drawing/2014/main" id="{9B0AB858-41B3-351B-E664-2BF77E0D6F90}"/>
              </a:ext>
            </a:extLst>
          </p:cNvPr>
          <p:cNvSpPr txBox="1"/>
          <p:nvPr/>
        </p:nvSpPr>
        <p:spPr>
          <a:xfrm>
            <a:off x="4006000" y="6488723"/>
            <a:ext cx="8186000" cy="369277"/>
          </a:xfrm>
          <a:prstGeom prst="rect">
            <a:avLst/>
          </a:prstGeom>
          <a:noFill/>
          <a:ln>
            <a:noFill/>
          </a:ln>
        </p:spPr>
        <p:txBody>
          <a:bodyPr spcFirstLastPara="1" wrap="square" lIns="121900" tIns="60933" rIns="121900" bIns="60933" anchor="b" anchorCtr="0">
            <a:spAutoFit/>
          </a:bodyPr>
          <a:lstStyle/>
          <a:p>
            <a:pPr algn="r" defTabSz="1219170">
              <a:buClr>
                <a:srgbClr val="000000"/>
              </a:buClr>
              <a:buSzPts val="800"/>
            </a:pPr>
            <a:r>
              <a:rPr lang="en" sz="1600" kern="0" dirty="0" err="1">
                <a:solidFill>
                  <a:srgbClr val="000000"/>
                </a:solidFill>
                <a:latin typeface="Montserrat"/>
                <a:ea typeface="Montserrat"/>
                <a:cs typeface="Montserrat"/>
                <a:sym typeface="Montserrat"/>
              </a:rPr>
              <a:t>Mathios</a:t>
            </a:r>
            <a:r>
              <a:rPr lang="en" sz="1600" kern="0" dirty="0">
                <a:solidFill>
                  <a:srgbClr val="000000"/>
                </a:solidFill>
                <a:latin typeface="Montserrat"/>
                <a:ea typeface="Montserrat"/>
                <a:cs typeface="Montserrat"/>
                <a:sym typeface="Montserrat"/>
              </a:rPr>
              <a:t> D, Johansen J, et al. </a:t>
            </a:r>
            <a:r>
              <a:rPr lang="en" sz="1600" i="1" kern="0" dirty="0">
                <a:solidFill>
                  <a:srgbClr val="000000"/>
                </a:solidFill>
                <a:latin typeface="Montserrat"/>
                <a:ea typeface="Montserrat"/>
                <a:cs typeface="Montserrat"/>
                <a:sym typeface="Montserrat"/>
              </a:rPr>
              <a:t>Nature Communications</a:t>
            </a:r>
            <a:r>
              <a:rPr lang="en" sz="1600" kern="0" dirty="0">
                <a:solidFill>
                  <a:srgbClr val="000000"/>
                </a:solidFill>
                <a:latin typeface="Montserrat"/>
                <a:ea typeface="Montserrat"/>
                <a:cs typeface="Montserrat"/>
                <a:sym typeface="Montserrat"/>
              </a:rPr>
              <a:t>, 2021</a:t>
            </a:r>
            <a:endParaRPr sz="1600" kern="0" dirty="0">
              <a:solidFill>
                <a:srgbClr val="000000"/>
              </a:solidFill>
              <a:latin typeface="Montserrat"/>
              <a:ea typeface="Montserrat"/>
              <a:cs typeface="Montserrat"/>
              <a:sym typeface="Montserrat"/>
            </a:endParaRPr>
          </a:p>
        </p:txBody>
      </p:sp>
      <p:pic>
        <p:nvPicPr>
          <p:cNvPr id="2" name="Picture 1">
            <a:extLst>
              <a:ext uri="{FF2B5EF4-FFF2-40B4-BE49-F238E27FC236}">
                <a16:creationId xmlns:a16="http://schemas.microsoft.com/office/drawing/2014/main" id="{6871F258-BF7E-F6FB-A1E5-E53E45972363}"/>
              </a:ext>
            </a:extLst>
          </p:cNvPr>
          <p:cNvPicPr>
            <a:picLocks noChangeAspect="1"/>
          </p:cNvPicPr>
          <p:nvPr/>
        </p:nvPicPr>
        <p:blipFill>
          <a:blip r:embed="rId4"/>
          <a:stretch>
            <a:fillRect/>
          </a:stretch>
        </p:blipFill>
        <p:spPr>
          <a:xfrm>
            <a:off x="11097404" y="5181600"/>
            <a:ext cx="934830" cy="1288730"/>
          </a:xfrm>
          <a:prstGeom prst="rect">
            <a:avLst/>
          </a:prstGeom>
        </p:spPr>
      </p:pic>
    </p:spTree>
    <p:extLst>
      <p:ext uri="{BB962C8B-B14F-4D97-AF65-F5344CB8AC3E}">
        <p14:creationId xmlns:p14="http://schemas.microsoft.com/office/powerpoint/2010/main" val="580186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52;p38">
            <a:extLst>
              <a:ext uri="{FF2B5EF4-FFF2-40B4-BE49-F238E27FC236}">
                <a16:creationId xmlns:a16="http://schemas.microsoft.com/office/drawing/2014/main" id="{38538FEE-D2E8-A9D9-67EA-ACDAE607BFD2}"/>
              </a:ext>
            </a:extLst>
          </p:cNvPr>
          <p:cNvSpPr txBox="1">
            <a:spLocks/>
          </p:cNvSpPr>
          <p:nvPr/>
        </p:nvSpPr>
        <p:spPr>
          <a:xfrm>
            <a:off x="381000" y="150800"/>
            <a:ext cx="115883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marL="0" marR="0" lvl="0" indent="0" algn="ctr" defTabSz="914400" rtl="0" eaLnBrk="1" fontAlgn="auto" latinLnBrk="0" hangingPunct="1">
              <a:lnSpc>
                <a:spcPct val="100000"/>
              </a:lnSpc>
              <a:spcBef>
                <a:spcPts val="0"/>
              </a:spcBef>
              <a:spcAft>
                <a:spcPts val="0"/>
              </a:spcAft>
              <a:buClr>
                <a:srgbClr val="2E83B7"/>
              </a:buClr>
              <a:buSzPts val="3000"/>
              <a:buFont typeface="Montserrat Medium"/>
              <a:buNone/>
              <a:tabLst/>
              <a:defRPr/>
            </a:pPr>
            <a:r>
              <a:rPr kumimoji="0" lang="en-US" sz="3200" b="0" i="0" u="none" strike="noStrike" kern="0" cap="none" spc="0" normalizeH="0" baseline="0" noProof="0" dirty="0">
                <a:ln>
                  <a:noFill/>
                </a:ln>
                <a:solidFill>
                  <a:srgbClr val="0070C0"/>
                </a:solidFill>
                <a:effectLst/>
                <a:uLnTx/>
                <a:uFillTx/>
                <a:latin typeface="Montserrat" pitchFamily="2" charset="77"/>
                <a:sym typeface="Montserrat Medium"/>
              </a:rPr>
              <a:t>Clinical Validation of Lung Cancer cfDNA Fragmentome Assay in Prospective Cohort</a:t>
            </a:r>
          </a:p>
        </p:txBody>
      </p:sp>
      <p:sp>
        <p:nvSpPr>
          <p:cNvPr id="3" name="AutoShape 2">
            <a:extLst>
              <a:ext uri="{FF2B5EF4-FFF2-40B4-BE49-F238E27FC236}">
                <a16:creationId xmlns:a16="http://schemas.microsoft.com/office/drawing/2014/main" id="{CD3658D1-A5CD-0E16-07A4-456FDBC82E3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 name="Google Shape;547;p37">
            <a:extLst>
              <a:ext uri="{FF2B5EF4-FFF2-40B4-BE49-F238E27FC236}">
                <a16:creationId xmlns:a16="http://schemas.microsoft.com/office/drawing/2014/main" id="{8E8B8918-5AE3-E0EE-5535-0A21516F38A0}"/>
              </a:ext>
            </a:extLst>
          </p:cNvPr>
          <p:cNvSpPr txBox="1"/>
          <p:nvPr/>
        </p:nvSpPr>
        <p:spPr>
          <a:xfrm>
            <a:off x="4228700" y="6488723"/>
            <a:ext cx="7963300" cy="369277"/>
          </a:xfrm>
          <a:prstGeom prst="rect">
            <a:avLst/>
          </a:prstGeom>
          <a:noFill/>
          <a:ln>
            <a:noFill/>
          </a:ln>
        </p:spPr>
        <p:txBody>
          <a:bodyPr spcFirstLastPara="1" wrap="square" lIns="121900" tIns="60933" rIns="121900" bIns="60933" anchor="b" anchorCtr="0">
            <a:spAutoFit/>
          </a:bodyPr>
          <a:lstStyle/>
          <a:p>
            <a:pPr marL="0" marR="0" lvl="0" indent="0" algn="r" defTabSz="1219170" rtl="0" eaLnBrk="1" fontAlgn="auto" latinLnBrk="0" hangingPunct="1">
              <a:lnSpc>
                <a:spcPct val="100000"/>
              </a:lnSpc>
              <a:spcBef>
                <a:spcPts val="0"/>
              </a:spcBef>
              <a:spcAft>
                <a:spcPts val="0"/>
              </a:spcAft>
              <a:buClr>
                <a:srgbClr val="000000"/>
              </a:buClr>
              <a:buSzPts val="800"/>
              <a:buFontTx/>
              <a:buNone/>
              <a:tabLst/>
              <a:defRPr/>
            </a:pP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Mazzone, Bach et al., </a:t>
            </a:r>
            <a:r>
              <a:rPr kumimoji="0" lang="en" sz="1600" b="0" i="1" u="none" strike="noStrike" kern="0" cap="none" spc="0" normalizeH="0" baseline="0" noProof="0" dirty="0">
                <a:ln>
                  <a:noFill/>
                </a:ln>
                <a:solidFill>
                  <a:srgbClr val="000000"/>
                </a:solidFill>
                <a:effectLst/>
                <a:uLnTx/>
                <a:uFillTx/>
                <a:latin typeface="Montserrat"/>
                <a:ea typeface="Montserrat"/>
                <a:cs typeface="Montserrat"/>
                <a:sym typeface="Montserrat"/>
              </a:rPr>
              <a:t>Cancer Discovery, 2024</a:t>
            </a:r>
            <a:endParaRPr kumimoji="0" sz="16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pic>
        <p:nvPicPr>
          <p:cNvPr id="5" name="Picture 4">
            <a:extLst>
              <a:ext uri="{FF2B5EF4-FFF2-40B4-BE49-F238E27FC236}">
                <a16:creationId xmlns:a16="http://schemas.microsoft.com/office/drawing/2014/main" id="{28ED540E-1BB7-4250-1B34-EAA59D3B1451}"/>
              </a:ext>
            </a:extLst>
          </p:cNvPr>
          <p:cNvPicPr>
            <a:picLocks noChangeAspect="1"/>
          </p:cNvPicPr>
          <p:nvPr/>
        </p:nvPicPr>
        <p:blipFill>
          <a:blip r:embed="rId3"/>
          <a:stretch>
            <a:fillRect/>
          </a:stretch>
        </p:blipFill>
        <p:spPr>
          <a:xfrm>
            <a:off x="9906000" y="5226050"/>
            <a:ext cx="1000117" cy="1250950"/>
          </a:xfrm>
          <a:prstGeom prst="rect">
            <a:avLst/>
          </a:prstGeom>
        </p:spPr>
      </p:pic>
      <p:pic>
        <p:nvPicPr>
          <p:cNvPr id="7" name="Picture 6">
            <a:extLst>
              <a:ext uri="{FF2B5EF4-FFF2-40B4-BE49-F238E27FC236}">
                <a16:creationId xmlns:a16="http://schemas.microsoft.com/office/drawing/2014/main" id="{72500BFA-3ED8-0BC5-3FE0-DE3A1CBE39D8}"/>
              </a:ext>
            </a:extLst>
          </p:cNvPr>
          <p:cNvPicPr>
            <a:picLocks noChangeAspect="1"/>
          </p:cNvPicPr>
          <p:nvPr/>
        </p:nvPicPr>
        <p:blipFill>
          <a:blip r:embed="rId4"/>
          <a:srcRect l="24684" r="31012" b="17069"/>
          <a:stretch/>
        </p:blipFill>
        <p:spPr>
          <a:xfrm>
            <a:off x="11037176" y="5226050"/>
            <a:ext cx="1002424" cy="1250950"/>
          </a:xfrm>
          <a:prstGeom prst="rect">
            <a:avLst/>
          </a:prstGeom>
        </p:spPr>
      </p:pic>
      <p:sp>
        <p:nvSpPr>
          <p:cNvPr id="8" name="TextBox 7">
            <a:extLst>
              <a:ext uri="{FF2B5EF4-FFF2-40B4-BE49-F238E27FC236}">
                <a16:creationId xmlns:a16="http://schemas.microsoft.com/office/drawing/2014/main" id="{42909A70-F701-A5D8-0F6A-1C0517FC28AE}"/>
              </a:ext>
            </a:extLst>
          </p:cNvPr>
          <p:cNvSpPr txBox="1"/>
          <p:nvPr/>
        </p:nvSpPr>
        <p:spPr>
          <a:xfrm>
            <a:off x="3050381" y="3287196"/>
            <a:ext cx="610076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 </a:t>
            </a:r>
          </a:p>
        </p:txBody>
      </p:sp>
      <p:pic>
        <p:nvPicPr>
          <p:cNvPr id="11" name="Google Shape;1868;g322b831dbb5_3_0">
            <a:extLst>
              <a:ext uri="{FF2B5EF4-FFF2-40B4-BE49-F238E27FC236}">
                <a16:creationId xmlns:a16="http://schemas.microsoft.com/office/drawing/2014/main" id="{E3AFB536-F638-6EDF-B6A0-795F7B8A4DD5}"/>
              </a:ext>
            </a:extLst>
          </p:cNvPr>
          <p:cNvPicPr preferRelativeResize="0">
            <a:picLocks noChangeAspect="1"/>
          </p:cNvPicPr>
          <p:nvPr/>
        </p:nvPicPr>
        <p:blipFill rotWithShape="1">
          <a:blip r:embed="rId5">
            <a:alphaModFix/>
          </a:blip>
          <a:srcRect/>
          <a:stretch/>
        </p:blipFill>
        <p:spPr>
          <a:xfrm>
            <a:off x="405228" y="2266089"/>
            <a:ext cx="5410200" cy="2951554"/>
          </a:xfrm>
          <a:prstGeom prst="rect">
            <a:avLst/>
          </a:prstGeom>
          <a:noFill/>
          <a:ln>
            <a:noFill/>
          </a:ln>
        </p:spPr>
      </p:pic>
      <p:pic>
        <p:nvPicPr>
          <p:cNvPr id="12" name="Google Shape;1858;g322b831dbb5_3_0">
            <a:extLst>
              <a:ext uri="{FF2B5EF4-FFF2-40B4-BE49-F238E27FC236}">
                <a16:creationId xmlns:a16="http://schemas.microsoft.com/office/drawing/2014/main" id="{A95D5410-5EE3-3A30-02DC-A68111828F6F}"/>
              </a:ext>
            </a:extLst>
          </p:cNvPr>
          <p:cNvPicPr preferRelativeResize="0">
            <a:picLocks noChangeAspect="1"/>
          </p:cNvPicPr>
          <p:nvPr/>
        </p:nvPicPr>
        <p:blipFill rotWithShape="1">
          <a:blip r:embed="rId6">
            <a:alphaModFix/>
          </a:blip>
          <a:srcRect/>
          <a:stretch/>
        </p:blipFill>
        <p:spPr>
          <a:xfrm>
            <a:off x="6334541" y="2133600"/>
            <a:ext cx="5552659" cy="3084043"/>
          </a:xfrm>
          <a:prstGeom prst="rect">
            <a:avLst/>
          </a:prstGeom>
          <a:noFill/>
          <a:ln>
            <a:noFill/>
          </a:ln>
        </p:spPr>
      </p:pic>
      <p:sp>
        <p:nvSpPr>
          <p:cNvPr id="13" name="Google Shape;547;p37">
            <a:extLst>
              <a:ext uri="{FF2B5EF4-FFF2-40B4-BE49-F238E27FC236}">
                <a16:creationId xmlns:a16="http://schemas.microsoft.com/office/drawing/2014/main" id="{C3C03D6F-0578-AB8C-B69E-2D97925B0611}"/>
              </a:ext>
            </a:extLst>
          </p:cNvPr>
          <p:cNvSpPr txBox="1"/>
          <p:nvPr/>
        </p:nvSpPr>
        <p:spPr>
          <a:xfrm>
            <a:off x="152400" y="6462115"/>
            <a:ext cx="8186000" cy="369277"/>
          </a:xfrm>
          <a:prstGeom prst="rect">
            <a:avLst/>
          </a:prstGeom>
          <a:noFill/>
          <a:ln>
            <a:noFill/>
          </a:ln>
        </p:spPr>
        <p:txBody>
          <a:bodyPr spcFirstLastPara="1" wrap="square" lIns="121900" tIns="60933" rIns="121900" bIns="60933" anchor="b"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800"/>
              <a:buFontTx/>
              <a:buNone/>
              <a:tabLst/>
              <a:defRPr/>
            </a:pPr>
            <a:r>
              <a:rPr kumimoji="0" lang="en" sz="1600" b="0" i="0" u="none" strike="noStrike" kern="0" cap="none" spc="0" normalizeH="0" baseline="0" noProof="0" dirty="0" err="1">
                <a:ln>
                  <a:noFill/>
                </a:ln>
                <a:solidFill>
                  <a:srgbClr val="000000"/>
                </a:solidFill>
                <a:effectLst/>
                <a:uLnTx/>
                <a:uFillTx/>
                <a:latin typeface="Montserrat"/>
                <a:ea typeface="Montserrat"/>
                <a:cs typeface="Montserrat"/>
                <a:sym typeface="Montserrat"/>
              </a:rPr>
              <a:t>Mathios</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 D, et al. </a:t>
            </a:r>
            <a:r>
              <a:rPr kumimoji="0" lang="en" sz="1600" b="0" i="1" u="none" strike="noStrike" kern="0" cap="none" spc="0" normalizeH="0" baseline="0" noProof="0" dirty="0">
                <a:ln>
                  <a:noFill/>
                </a:ln>
                <a:solidFill>
                  <a:srgbClr val="000000"/>
                </a:solidFill>
                <a:effectLst/>
                <a:uLnTx/>
                <a:uFillTx/>
                <a:latin typeface="Montserrat"/>
                <a:ea typeface="Montserrat"/>
                <a:cs typeface="Montserrat"/>
                <a:sym typeface="Montserrat"/>
              </a:rPr>
              <a:t>Nature Communications</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 2021</a:t>
            </a:r>
            <a:endParaRPr kumimoji="0" sz="16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sp>
        <p:nvSpPr>
          <p:cNvPr id="15" name="TextBox 14">
            <a:extLst>
              <a:ext uri="{FF2B5EF4-FFF2-40B4-BE49-F238E27FC236}">
                <a16:creationId xmlns:a16="http://schemas.microsoft.com/office/drawing/2014/main" id="{2E326B2A-00F2-53DA-F5EB-4E19112F6EAF}"/>
              </a:ext>
            </a:extLst>
          </p:cNvPr>
          <p:cNvSpPr txBox="1"/>
          <p:nvPr/>
        </p:nvSpPr>
        <p:spPr>
          <a:xfrm>
            <a:off x="1756406" y="1698188"/>
            <a:ext cx="334899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5CAB"/>
                </a:solidFill>
                <a:effectLst/>
                <a:uLnTx/>
                <a:uFillTx/>
                <a:latin typeface="Montserrat" pitchFamily="2" charset="77"/>
                <a:ea typeface="+mn-ea"/>
                <a:cs typeface="+mn-cs"/>
              </a:rPr>
              <a:t>Historic Prospective Cohort</a:t>
            </a:r>
          </a:p>
        </p:txBody>
      </p:sp>
      <p:sp>
        <p:nvSpPr>
          <p:cNvPr id="16" name="TextBox 15">
            <a:extLst>
              <a:ext uri="{FF2B5EF4-FFF2-40B4-BE49-F238E27FC236}">
                <a16:creationId xmlns:a16="http://schemas.microsoft.com/office/drawing/2014/main" id="{C090C166-80C1-5E96-ED06-6816DBCA6171}"/>
              </a:ext>
            </a:extLst>
          </p:cNvPr>
          <p:cNvSpPr txBox="1"/>
          <p:nvPr/>
        </p:nvSpPr>
        <p:spPr>
          <a:xfrm>
            <a:off x="7476646" y="1698188"/>
            <a:ext cx="36776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5CAB"/>
                </a:solidFill>
                <a:effectLst/>
                <a:uLnTx/>
                <a:uFillTx/>
                <a:latin typeface="Montserrat" pitchFamily="2" charset="77"/>
                <a:ea typeface="+mn-ea"/>
                <a:cs typeface="+mn-cs"/>
              </a:rPr>
              <a:t>Prospective Clinical Validation</a:t>
            </a:r>
          </a:p>
        </p:txBody>
      </p:sp>
    </p:spTree>
    <p:extLst>
      <p:ext uri="{BB962C8B-B14F-4D97-AF65-F5344CB8AC3E}">
        <p14:creationId xmlns:p14="http://schemas.microsoft.com/office/powerpoint/2010/main" val="221302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C3D25061-3961-59CF-FC9B-870B6A8398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00" y="1600200"/>
            <a:ext cx="10871200" cy="32766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1C711B5A-A6CD-3E51-0148-9D939768C6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400" y="4612216"/>
            <a:ext cx="2403355" cy="1900767"/>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a:extLst>
              <a:ext uri="{FF2B5EF4-FFF2-40B4-BE49-F238E27FC236}">
                <a16:creationId xmlns:a16="http://schemas.microsoft.com/office/drawing/2014/main" id="{B8B0045A-BAA9-9A44-181C-CCDE6E23F3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6297899"/>
            <a:ext cx="3276600" cy="5815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281692A-1E49-18AF-2304-FC318A4BC635}"/>
              </a:ext>
            </a:extLst>
          </p:cNvPr>
          <p:cNvSpPr txBox="1"/>
          <p:nvPr/>
        </p:nvSpPr>
        <p:spPr>
          <a:xfrm>
            <a:off x="3048000" y="5419634"/>
            <a:ext cx="8763000" cy="461665"/>
          </a:xfrm>
          <a:prstGeom prst="rect">
            <a:avLst/>
          </a:prstGeom>
          <a:noFill/>
        </p:spPr>
        <p:txBody>
          <a:bodyPr wrap="square">
            <a:spAutoFit/>
          </a:bodyPr>
          <a:lstStyle/>
          <a:p>
            <a:pPr algn="l" rtl="0">
              <a:spcBef>
                <a:spcPts val="0"/>
              </a:spcBef>
              <a:spcAft>
                <a:spcPts val="0"/>
              </a:spcAft>
            </a:pPr>
            <a:r>
              <a:rPr lang="en-US" sz="2400" b="0" i="0" u="none" strike="noStrike" dirty="0" err="1">
                <a:solidFill>
                  <a:srgbClr val="2D83B4"/>
                </a:solidFill>
                <a:effectLst/>
                <a:latin typeface="Montserrat" pitchFamily="2" charset="77"/>
              </a:rPr>
              <a:t>FirstLook</a:t>
            </a:r>
            <a:r>
              <a:rPr lang="en-US" sz="2400" b="0" i="0" u="none" strike="noStrike" dirty="0">
                <a:solidFill>
                  <a:srgbClr val="2D83B4"/>
                </a:solidFill>
                <a:effectLst/>
                <a:latin typeface="Montserrat" pitchFamily="2" charset="77"/>
              </a:rPr>
              <a:t> Lung clinical test launched Oct 9, 2023</a:t>
            </a:r>
            <a:endParaRPr lang="en-US" sz="2400" dirty="0"/>
          </a:p>
        </p:txBody>
      </p:sp>
      <p:sp>
        <p:nvSpPr>
          <p:cNvPr id="4" name="Google Shape;552;p38">
            <a:extLst>
              <a:ext uri="{FF2B5EF4-FFF2-40B4-BE49-F238E27FC236}">
                <a16:creationId xmlns:a16="http://schemas.microsoft.com/office/drawing/2014/main" id="{9CD91A2C-38BA-DA27-F11A-0B284CB14C76}"/>
              </a:ext>
            </a:extLst>
          </p:cNvPr>
          <p:cNvSpPr txBox="1">
            <a:spLocks/>
          </p:cNvSpPr>
          <p:nvPr/>
        </p:nvSpPr>
        <p:spPr>
          <a:xfrm>
            <a:off x="381000" y="150800"/>
            <a:ext cx="115883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marL="0" marR="0" lvl="0" indent="0" algn="ctr" defTabSz="914400" rtl="0" eaLnBrk="1" fontAlgn="auto" latinLnBrk="0" hangingPunct="1">
              <a:lnSpc>
                <a:spcPct val="100000"/>
              </a:lnSpc>
              <a:spcBef>
                <a:spcPts val="0"/>
              </a:spcBef>
              <a:spcAft>
                <a:spcPts val="0"/>
              </a:spcAft>
              <a:buClr>
                <a:srgbClr val="2E83B7"/>
              </a:buClr>
              <a:buSzPts val="3000"/>
              <a:buFont typeface="Montserrat Medium"/>
              <a:buNone/>
              <a:tabLst/>
              <a:defRPr/>
            </a:pPr>
            <a:r>
              <a:rPr kumimoji="0" lang="en-US" sz="3200" b="0" i="0" u="none" strike="noStrike" kern="0" cap="none" spc="0" normalizeH="0" baseline="0" noProof="0" dirty="0">
                <a:ln>
                  <a:noFill/>
                </a:ln>
                <a:solidFill>
                  <a:srgbClr val="0070C0"/>
                </a:solidFill>
                <a:effectLst/>
                <a:uLnTx/>
                <a:uFillTx/>
                <a:latin typeface="Montserrat" pitchFamily="2" charset="77"/>
                <a:sym typeface="Montserrat Medium"/>
              </a:rPr>
              <a:t>cfDNA Fragmentome Assay for Augmentation of Lung Cancer Early Detection</a:t>
            </a:r>
          </a:p>
        </p:txBody>
      </p:sp>
    </p:spTree>
    <p:extLst>
      <p:ext uri="{BB962C8B-B14F-4D97-AF65-F5344CB8AC3E}">
        <p14:creationId xmlns:p14="http://schemas.microsoft.com/office/powerpoint/2010/main" val="1235083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oogle Shape;1106;p149">
            <a:extLst>
              <a:ext uri="{FF2B5EF4-FFF2-40B4-BE49-F238E27FC236}">
                <a16:creationId xmlns:a16="http://schemas.microsoft.com/office/drawing/2014/main" id="{B87181E1-E553-6E15-663C-BC1AA512F0BB}"/>
              </a:ext>
            </a:extLst>
          </p:cNvPr>
          <p:cNvGraphicFramePr/>
          <p:nvPr>
            <p:extLst>
              <p:ext uri="{D42A27DB-BD31-4B8C-83A1-F6EECF244321}">
                <p14:modId xmlns:p14="http://schemas.microsoft.com/office/powerpoint/2010/main" val="1580366021"/>
              </p:ext>
            </p:extLst>
          </p:nvPr>
        </p:nvGraphicFramePr>
        <p:xfrm>
          <a:off x="914400" y="1015995"/>
          <a:ext cx="10087967" cy="5427547"/>
        </p:xfrm>
        <a:graphic>
          <a:graphicData uri="http://schemas.openxmlformats.org/drawingml/2006/table">
            <a:tbl>
              <a:tblPr>
                <a:noFill/>
              </a:tblPr>
              <a:tblGrid>
                <a:gridCol w="1259833">
                  <a:extLst>
                    <a:ext uri="{9D8B030D-6E8A-4147-A177-3AD203B41FA5}">
                      <a16:colId xmlns:a16="http://schemas.microsoft.com/office/drawing/2014/main" val="20000"/>
                    </a:ext>
                  </a:extLst>
                </a:gridCol>
                <a:gridCol w="1638133">
                  <a:extLst>
                    <a:ext uri="{9D8B030D-6E8A-4147-A177-3AD203B41FA5}">
                      <a16:colId xmlns:a16="http://schemas.microsoft.com/office/drawing/2014/main" val="20001"/>
                    </a:ext>
                  </a:extLst>
                </a:gridCol>
                <a:gridCol w="2262500">
                  <a:extLst>
                    <a:ext uri="{9D8B030D-6E8A-4147-A177-3AD203B41FA5}">
                      <a16:colId xmlns:a16="http://schemas.microsoft.com/office/drawing/2014/main" val="20002"/>
                    </a:ext>
                  </a:extLst>
                </a:gridCol>
                <a:gridCol w="1235467">
                  <a:extLst>
                    <a:ext uri="{9D8B030D-6E8A-4147-A177-3AD203B41FA5}">
                      <a16:colId xmlns:a16="http://schemas.microsoft.com/office/drawing/2014/main" val="20003"/>
                    </a:ext>
                  </a:extLst>
                </a:gridCol>
                <a:gridCol w="1904267">
                  <a:extLst>
                    <a:ext uri="{9D8B030D-6E8A-4147-A177-3AD203B41FA5}">
                      <a16:colId xmlns:a16="http://schemas.microsoft.com/office/drawing/2014/main" val="20004"/>
                    </a:ext>
                  </a:extLst>
                </a:gridCol>
                <a:gridCol w="1787767">
                  <a:extLst>
                    <a:ext uri="{9D8B030D-6E8A-4147-A177-3AD203B41FA5}">
                      <a16:colId xmlns:a16="http://schemas.microsoft.com/office/drawing/2014/main" val="20005"/>
                    </a:ext>
                  </a:extLst>
                </a:gridCol>
              </a:tblGrid>
              <a:tr h="489633">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1100" u="none" strike="noStrike" cap="none" dirty="0">
                          <a:solidFill>
                            <a:schemeClr val="accent3"/>
                          </a:solidFill>
                          <a:latin typeface="Montserrat SemiBold"/>
                          <a:ea typeface="Montserrat SemiBold"/>
                          <a:cs typeface="Montserrat SemiBold"/>
                          <a:sym typeface="Montserrat SemiBold"/>
                        </a:rPr>
                        <a:t>Study</a:t>
                      </a:r>
                      <a:endParaRPr sz="1600" u="none" strike="noStrike" cap="none" dirty="0">
                        <a:solidFill>
                          <a:schemeClr val="accent3"/>
                        </a:solidFill>
                        <a:latin typeface="Montserrat SemiBold"/>
                        <a:ea typeface="Montserrat SemiBold"/>
                        <a:cs typeface="Montserrat SemiBold"/>
                        <a:sym typeface="Montserrat SemiBold"/>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rgbClr val="000000"/>
                        </a:buClr>
                        <a:buSzPts val="800"/>
                        <a:buFont typeface="Arial"/>
                        <a:buNone/>
                      </a:pPr>
                      <a:r>
                        <a:rPr lang="en" sz="1100" u="none" strike="noStrike" cap="none">
                          <a:solidFill>
                            <a:schemeClr val="accent3"/>
                          </a:solidFill>
                          <a:latin typeface="Montserrat SemiBold"/>
                          <a:ea typeface="Montserrat SemiBold"/>
                          <a:cs typeface="Montserrat SemiBold"/>
                          <a:sym typeface="Montserrat SemiBold"/>
                        </a:rPr>
                        <a:t>Description</a:t>
                      </a:r>
                      <a:endParaRPr sz="1900" u="none" strike="noStrike" cap="none">
                        <a:solidFill>
                          <a:schemeClr val="accent3"/>
                        </a:solidFill>
                        <a:latin typeface="Montserrat SemiBold"/>
                        <a:ea typeface="Montserrat SemiBold"/>
                        <a:cs typeface="Montserrat SemiBold"/>
                        <a:sym typeface="Montserrat SemiBold"/>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1100" u="none" strike="noStrike" cap="none">
                          <a:solidFill>
                            <a:schemeClr val="accent3"/>
                          </a:solidFill>
                          <a:latin typeface="Montserrat SemiBold"/>
                          <a:ea typeface="Montserrat SemiBold"/>
                          <a:cs typeface="Montserrat SemiBold"/>
                          <a:sym typeface="Montserrat SemiBold"/>
                        </a:rPr>
                        <a:t>Purpose</a:t>
                      </a:r>
                      <a:endParaRPr sz="1900" u="none" strike="noStrike" cap="none">
                        <a:solidFill>
                          <a:schemeClr val="accent3"/>
                        </a:solidFill>
                        <a:latin typeface="Montserrat SemiBold"/>
                        <a:ea typeface="Montserrat SemiBold"/>
                        <a:cs typeface="Montserrat SemiBold"/>
                        <a:sym typeface="Montserrat SemiBold"/>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1100" u="none" strike="noStrike" cap="none">
                          <a:solidFill>
                            <a:schemeClr val="accent3"/>
                          </a:solidFill>
                          <a:latin typeface="Montserrat SemiBold"/>
                          <a:ea typeface="Montserrat SemiBold"/>
                          <a:cs typeface="Montserrat SemiBold"/>
                          <a:sym typeface="Montserrat SemiBold"/>
                        </a:rPr>
                        <a:t>Locations</a:t>
                      </a:r>
                      <a:endParaRPr sz="1900" u="none" strike="noStrike" cap="none">
                        <a:solidFill>
                          <a:schemeClr val="accent3"/>
                        </a:solidFill>
                        <a:latin typeface="Montserrat SemiBold"/>
                        <a:ea typeface="Montserrat SemiBold"/>
                        <a:cs typeface="Montserrat SemiBold"/>
                        <a:sym typeface="Montserrat SemiBold"/>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1100" u="none" strike="noStrike" cap="none">
                          <a:solidFill>
                            <a:schemeClr val="accent3"/>
                          </a:solidFill>
                          <a:latin typeface="Montserrat SemiBold"/>
                          <a:ea typeface="Montserrat SemiBold"/>
                          <a:cs typeface="Montserrat SemiBold"/>
                          <a:sym typeface="Montserrat SemiBold"/>
                        </a:rPr>
                        <a:t>Population</a:t>
                      </a:r>
                      <a:endParaRPr sz="1900" u="none" strike="noStrike" cap="none">
                        <a:solidFill>
                          <a:schemeClr val="accent3"/>
                        </a:solidFill>
                        <a:latin typeface="Montserrat SemiBold"/>
                        <a:ea typeface="Montserrat SemiBold"/>
                        <a:cs typeface="Montserrat SemiBold"/>
                        <a:sym typeface="Montserrat SemiBold"/>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1100" u="none" strike="noStrike" cap="none">
                          <a:solidFill>
                            <a:schemeClr val="accent3"/>
                          </a:solidFill>
                          <a:latin typeface="Montserrat SemiBold"/>
                          <a:ea typeface="Montserrat SemiBold"/>
                          <a:cs typeface="Montserrat SemiBold"/>
                          <a:sym typeface="Montserrat SemiBold"/>
                        </a:rPr>
                        <a:t>Inclusion Criteria</a:t>
                      </a:r>
                      <a:endParaRPr sz="1900" u="none" strike="noStrike" cap="none">
                        <a:solidFill>
                          <a:schemeClr val="accent3"/>
                        </a:solidFill>
                        <a:latin typeface="Montserrat SemiBold"/>
                        <a:ea typeface="Montserrat SemiBold"/>
                        <a:cs typeface="Montserrat SemiBold"/>
                        <a:sym typeface="Montserrat SemiBold"/>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317233">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Clr>
                          <a:schemeClr val="dk1"/>
                        </a:buClr>
                        <a:buSzPts val="1400"/>
                        <a:buFont typeface="Arial"/>
                        <a:buNone/>
                      </a:pPr>
                      <a:r>
                        <a:rPr lang="en" sz="1300" b="1" i="0" u="none" strike="noStrike" cap="none" dirty="0">
                          <a:solidFill>
                            <a:schemeClr val="accent2"/>
                          </a:solidFill>
                          <a:latin typeface="Montserrat"/>
                          <a:ea typeface="Montserrat"/>
                          <a:cs typeface="Montserrat"/>
                          <a:sym typeface="Montserrat"/>
                        </a:rPr>
                        <a:t>L101</a:t>
                      </a:r>
                      <a:endParaRPr sz="1300" b="1" i="0" u="none" strike="noStrike" cap="none" dirty="0">
                        <a:solidFill>
                          <a:schemeClr val="accent2"/>
                        </a:solidFill>
                        <a:latin typeface="Montserrat"/>
                        <a:ea typeface="Montserrat"/>
                        <a:cs typeface="Montserrat"/>
                        <a:sym typeface="Montserrat"/>
                      </a:endParaRPr>
                    </a:p>
                    <a:p>
                      <a:pPr marL="0" marR="0" lvl="0" indent="0" algn="l" rtl="0">
                        <a:lnSpc>
                          <a:spcPct val="100000"/>
                        </a:lnSpc>
                        <a:spcBef>
                          <a:spcPts val="0"/>
                        </a:spcBef>
                        <a:spcAft>
                          <a:spcPts val="0"/>
                        </a:spcAft>
                        <a:buClr>
                          <a:schemeClr val="dk1"/>
                        </a:buClr>
                        <a:buSzPts val="1400"/>
                        <a:buFont typeface="Arial"/>
                        <a:buNone/>
                      </a:pPr>
                      <a:endParaRPr sz="1300" b="1" u="none" strike="noStrike" cap="none" dirty="0">
                        <a:solidFill>
                          <a:schemeClr val="accent1"/>
                        </a:solidFill>
                        <a:latin typeface="Montserrat"/>
                        <a:ea typeface="Montserrat"/>
                        <a:cs typeface="Montserrat"/>
                        <a:sym typeface="Montserrat"/>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u="none" strike="noStrike" cap="none" dirty="0">
                          <a:solidFill>
                            <a:schemeClr val="dk1"/>
                          </a:solidFill>
                          <a:latin typeface="Montserrat Medium"/>
                          <a:ea typeface="Montserrat Medium"/>
                          <a:cs typeface="Montserrat Medium"/>
                          <a:sym typeface="Montserrat Medium"/>
                        </a:rPr>
                        <a:t>Prospective,</a:t>
                      </a:r>
                      <a:endParaRPr sz="900" u="none" strike="noStrike" cap="none" dirty="0">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chemeClr val="dk1"/>
                        </a:buClr>
                        <a:buSzPts val="1100"/>
                        <a:buFont typeface="Arial"/>
                        <a:buNone/>
                      </a:pPr>
                      <a:r>
                        <a:rPr lang="en" sz="900" u="none" strike="noStrike" cap="none" dirty="0">
                          <a:solidFill>
                            <a:schemeClr val="dk1"/>
                          </a:solidFill>
                          <a:latin typeface="Montserrat Medium"/>
                          <a:ea typeface="Montserrat Medium"/>
                          <a:cs typeface="Montserrat Medium"/>
                          <a:sym typeface="Montserrat Medium"/>
                        </a:rPr>
                        <a:t>observational case-control</a:t>
                      </a:r>
                      <a:endParaRPr sz="1600" u="none" strike="noStrike" cap="none" dirty="0">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b="0" i="1" u="none" strike="noStrike" cap="none" dirty="0">
                          <a:solidFill>
                            <a:schemeClr val="accent2"/>
                          </a:solidFill>
                          <a:latin typeface="Montserrat SemiBold"/>
                          <a:ea typeface="Montserrat SemiBold"/>
                          <a:cs typeface="Montserrat SemiBold"/>
                          <a:sym typeface="Montserrat SemiBold"/>
                        </a:rPr>
                        <a:t>Train and validate </a:t>
                      </a:r>
                      <a:r>
                        <a:rPr lang="en" sz="900" u="none" strike="noStrike" cap="none" dirty="0">
                          <a:solidFill>
                            <a:schemeClr val="dk1"/>
                          </a:solidFill>
                          <a:latin typeface="Montserrat Medium"/>
                          <a:ea typeface="Montserrat Medium"/>
                          <a:cs typeface="Montserrat Medium"/>
                          <a:sym typeface="Montserrat Medium"/>
                        </a:rPr>
                        <a:t>classifier for L</a:t>
                      </a:r>
                      <a:r>
                        <a:rPr lang="en" sz="900" dirty="0">
                          <a:solidFill>
                            <a:schemeClr val="dk1"/>
                          </a:solidFill>
                          <a:latin typeface="Montserrat Medium"/>
                          <a:ea typeface="Montserrat Medium"/>
                          <a:cs typeface="Montserrat Medium"/>
                          <a:sym typeface="Montserrat Medium"/>
                        </a:rPr>
                        <a:t>DT </a:t>
                      </a:r>
                      <a:r>
                        <a:rPr lang="en" sz="900" u="none" strike="noStrike" cap="none" dirty="0">
                          <a:solidFill>
                            <a:schemeClr val="dk1"/>
                          </a:solidFill>
                          <a:latin typeface="Montserrat Medium"/>
                          <a:ea typeface="Montserrat Medium"/>
                          <a:cs typeface="Montserrat Medium"/>
                          <a:sym typeface="Montserrat Medium"/>
                        </a:rPr>
                        <a:t>lung cancer detection and multi-cancer detection</a:t>
                      </a:r>
                      <a:endParaRPr sz="1600" u="none" strike="noStrike" cap="none" dirty="0">
                        <a:latin typeface="Montserrat Medium"/>
                        <a:ea typeface="Montserrat Medium"/>
                        <a:cs typeface="Montserrat Medium"/>
                        <a:sym typeface="Montserrat Medium"/>
                      </a:endParaRPr>
                    </a:p>
                  </a:txBody>
                  <a:tcPr marL="121900" marR="243833"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rgbClr val="000000"/>
                        </a:buClr>
                        <a:buSzPts val="700"/>
                        <a:buFont typeface="Arial"/>
                        <a:buNone/>
                      </a:pPr>
                      <a:r>
                        <a:rPr lang="en" sz="900" u="none" strike="noStrike" cap="none">
                          <a:solidFill>
                            <a:schemeClr val="dk1"/>
                          </a:solidFill>
                          <a:latin typeface="Montserrat SemiBold"/>
                          <a:ea typeface="Montserrat SemiBold"/>
                          <a:cs typeface="Montserrat SemiBold"/>
                          <a:sym typeface="Montserrat SemiBold"/>
                        </a:rPr>
                        <a:t>  </a:t>
                      </a:r>
                      <a:r>
                        <a:rPr lang="en" sz="900">
                          <a:solidFill>
                            <a:schemeClr val="dk1"/>
                          </a:solidFill>
                          <a:latin typeface="Montserrat SemiBold"/>
                          <a:ea typeface="Montserrat SemiBold"/>
                          <a:cs typeface="Montserrat SemiBold"/>
                          <a:sym typeface="Montserrat SemiBold"/>
                        </a:rPr>
                        <a:t>20+</a:t>
                      </a:r>
                      <a:r>
                        <a:rPr lang="en" sz="900">
                          <a:solidFill>
                            <a:schemeClr val="dk1"/>
                          </a:solidFill>
                          <a:latin typeface="Montserrat Medium"/>
                          <a:ea typeface="Montserrat Medium"/>
                          <a:cs typeface="Montserrat Medium"/>
                          <a:sym typeface="Montserrat Medium"/>
                        </a:rPr>
                        <a:t> sites</a:t>
                      </a: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rgbClr val="000000"/>
                        </a:buClr>
                        <a:buSzPts val="700"/>
                        <a:buFont typeface="Arial"/>
                        <a:buNone/>
                      </a:pP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rgbClr val="000000"/>
                        </a:buClr>
                        <a:buSzPts val="700"/>
                        <a:buFont typeface="Arial"/>
                        <a:buNone/>
                      </a:pP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rgbClr val="000000"/>
                        </a:buClr>
                        <a:buSzPts val="700"/>
                        <a:buFont typeface="Arial"/>
                        <a:buNone/>
                      </a:pP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rgbClr val="000000"/>
                        </a:buClr>
                        <a:buSzPts val="700"/>
                        <a:buFont typeface="Arial"/>
                        <a:buNone/>
                      </a:pP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chemeClr val="dk1"/>
                        </a:buClr>
                        <a:buSzPts val="1100"/>
                        <a:buFont typeface="Arial"/>
                        <a:buNone/>
                      </a:pPr>
                      <a:endParaRPr sz="900" u="none" strike="noStrike" cap="none">
                        <a:solidFill>
                          <a:schemeClr val="dk1"/>
                        </a:solidFill>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SemiBold"/>
                          <a:ea typeface="Montserrat SemiBold"/>
                          <a:cs typeface="Montserrat SemiBold"/>
                          <a:sym typeface="Montserrat SemiBold"/>
                        </a:rPr>
                        <a:t>N=2,500</a:t>
                      </a:r>
                      <a:endParaRPr sz="900" u="none" strike="noStrike" cap="none">
                        <a:solidFill>
                          <a:schemeClr val="dk1"/>
                        </a:solidFill>
                        <a:latin typeface="Montserrat SemiBold"/>
                        <a:ea typeface="Montserrat SemiBold"/>
                        <a:cs typeface="Montserrat SemiBold"/>
                        <a:sym typeface="Montserrat SemiBold"/>
                      </a:endParaRPr>
                    </a:p>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Medium"/>
                          <a:ea typeface="Montserrat Medium"/>
                          <a:cs typeface="Montserrat Medium"/>
                          <a:sym typeface="Montserrat Medium"/>
                        </a:rPr>
                        <a:t>participants with lung cancer, non-lung cancers*, and no cancer</a:t>
                      </a:r>
                      <a:endParaRPr sz="1600" u="none" strike="noStrike" cap="none">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SemiBold"/>
                          <a:ea typeface="Montserrat SemiBold"/>
                          <a:cs typeface="Montserrat SemiBold"/>
                          <a:sym typeface="Montserrat SemiBold"/>
                        </a:rPr>
                        <a:t>≥50</a:t>
                      </a:r>
                      <a:r>
                        <a:rPr lang="en" sz="900" u="none" strike="noStrike" cap="none">
                          <a:solidFill>
                            <a:schemeClr val="dk1"/>
                          </a:solidFill>
                          <a:latin typeface="Montserrat Medium"/>
                          <a:ea typeface="Montserrat Medium"/>
                          <a:cs typeface="Montserrat Medium"/>
                          <a:sym typeface="Montserrat Medium"/>
                        </a:rPr>
                        <a:t> years of age; </a:t>
                      </a:r>
                      <a:br>
                        <a:rPr lang="en" sz="900" u="none" strike="noStrike" cap="none">
                          <a:solidFill>
                            <a:schemeClr val="dk1"/>
                          </a:solidFill>
                          <a:latin typeface="Montserrat Medium"/>
                          <a:ea typeface="Montserrat Medium"/>
                          <a:cs typeface="Montserrat Medium"/>
                          <a:sym typeface="Montserrat Medium"/>
                        </a:rPr>
                      </a:br>
                      <a:r>
                        <a:rPr lang="en" sz="900" u="none" strike="noStrike" cap="none">
                          <a:solidFill>
                            <a:schemeClr val="dk1"/>
                          </a:solidFill>
                          <a:latin typeface="Montserrat Medium"/>
                          <a:ea typeface="Montserrat Medium"/>
                          <a:cs typeface="Montserrat Medium"/>
                          <a:sym typeface="Montserrat Medium"/>
                        </a:rPr>
                        <a:t>current or former smoker</a:t>
                      </a:r>
                      <a:br>
                        <a:rPr lang="en" sz="900" u="none" strike="noStrike" cap="none">
                          <a:solidFill>
                            <a:schemeClr val="dk1"/>
                          </a:solidFill>
                          <a:latin typeface="Montserrat Medium"/>
                          <a:ea typeface="Montserrat Medium"/>
                          <a:cs typeface="Montserrat Medium"/>
                          <a:sym typeface="Montserrat Medium"/>
                        </a:rPr>
                      </a:br>
                      <a:br>
                        <a:rPr lang="en" sz="900" u="none" strike="noStrike" cap="none">
                          <a:solidFill>
                            <a:schemeClr val="dk1"/>
                          </a:solidFill>
                          <a:latin typeface="Montserrat Medium"/>
                          <a:ea typeface="Montserrat Medium"/>
                          <a:cs typeface="Montserrat Medium"/>
                          <a:sym typeface="Montserrat Medium"/>
                        </a:rPr>
                      </a:br>
                      <a:r>
                        <a:rPr lang="en" sz="900" u="none" strike="noStrike" cap="none">
                          <a:solidFill>
                            <a:schemeClr val="dk1"/>
                          </a:solidFill>
                          <a:latin typeface="Montserrat SemiBold"/>
                          <a:ea typeface="Montserrat SemiBold"/>
                          <a:cs typeface="Montserrat SemiBold"/>
                          <a:sym typeface="Montserrat SemiBold"/>
                        </a:rPr>
                        <a:t>≥20</a:t>
                      </a:r>
                      <a:r>
                        <a:rPr lang="en" sz="900" u="none" strike="noStrike" cap="none">
                          <a:solidFill>
                            <a:schemeClr val="dk1"/>
                          </a:solidFill>
                          <a:latin typeface="Montserrat Medium"/>
                          <a:ea typeface="Montserrat Medium"/>
                          <a:cs typeface="Montserrat Medium"/>
                          <a:sym typeface="Montserrat Medium"/>
                        </a:rPr>
                        <a:t> pack-years</a:t>
                      </a:r>
                      <a:endParaRPr sz="1600" u="none" strike="noStrike" cap="none">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77233">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Clr>
                          <a:schemeClr val="dk1"/>
                        </a:buClr>
                        <a:buSzPts val="1100"/>
                        <a:buFont typeface="Arial"/>
                        <a:buNone/>
                      </a:pPr>
                      <a:r>
                        <a:rPr lang="en" sz="1300" b="1" i="0" u="none" strike="noStrike" cap="none" dirty="0">
                          <a:solidFill>
                            <a:schemeClr val="accent2"/>
                          </a:solidFill>
                          <a:latin typeface="Montserrat"/>
                          <a:ea typeface="Montserrat"/>
                          <a:cs typeface="Montserrat"/>
                          <a:sym typeface="Montserrat"/>
                        </a:rPr>
                        <a:t>CASCADE - LUNG</a:t>
                      </a:r>
                      <a:endParaRPr sz="1300" b="1" i="0" u="none" strike="noStrike" cap="none" dirty="0">
                        <a:solidFill>
                          <a:schemeClr val="accent2"/>
                        </a:solidFill>
                        <a:latin typeface="Montserrat"/>
                        <a:ea typeface="Montserrat"/>
                        <a:cs typeface="Montserrat"/>
                        <a:sym typeface="Montserrat"/>
                      </a:endParaRPr>
                    </a:p>
                    <a:p>
                      <a:pPr marL="0" marR="0" lvl="0" indent="0" algn="l" rtl="0">
                        <a:lnSpc>
                          <a:spcPct val="100000"/>
                        </a:lnSpc>
                        <a:spcBef>
                          <a:spcPts val="0"/>
                        </a:spcBef>
                        <a:spcAft>
                          <a:spcPts val="0"/>
                        </a:spcAft>
                        <a:buClr>
                          <a:schemeClr val="dk1"/>
                        </a:buClr>
                        <a:buSzPts val="1100"/>
                        <a:buFont typeface="Arial"/>
                        <a:buNone/>
                      </a:pPr>
                      <a:endParaRPr sz="1300" b="1" u="none" strike="noStrike" cap="none" dirty="0">
                        <a:solidFill>
                          <a:schemeClr val="accent1"/>
                        </a:solidFill>
                        <a:latin typeface="Montserrat"/>
                        <a:ea typeface="Montserrat"/>
                        <a:cs typeface="Montserrat"/>
                        <a:sym typeface="Montserrat"/>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Medium"/>
                          <a:ea typeface="Montserrat Medium"/>
                          <a:cs typeface="Montserrat Medium"/>
                          <a:sym typeface="Montserrat Medium"/>
                        </a:rPr>
                        <a:t>Prospective,</a:t>
                      </a: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Medium"/>
                          <a:ea typeface="Montserrat Medium"/>
                          <a:cs typeface="Montserrat Medium"/>
                          <a:sym typeface="Montserrat Medium"/>
                        </a:rPr>
                        <a:t>observational cohort</a:t>
                      </a:r>
                      <a:endParaRPr sz="1600" u="none" strike="noStrike" cap="none">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b="0" i="1" u="none" strike="noStrike" cap="none" dirty="0">
                          <a:solidFill>
                            <a:schemeClr val="accent2"/>
                          </a:solidFill>
                          <a:latin typeface="Montserrat SemiBold"/>
                          <a:ea typeface="Montserrat SemiBold"/>
                          <a:cs typeface="Montserrat SemiBold"/>
                          <a:sym typeface="Montserrat SemiBold"/>
                        </a:rPr>
                        <a:t>Validate</a:t>
                      </a:r>
                      <a:r>
                        <a:rPr lang="en" sz="900" u="none" strike="noStrike" cap="none" dirty="0">
                          <a:solidFill>
                            <a:schemeClr val="dk1"/>
                          </a:solidFill>
                          <a:latin typeface="Montserrat Medium"/>
                          <a:ea typeface="Montserrat Medium"/>
                          <a:cs typeface="Montserrat Medium"/>
                          <a:sym typeface="Montserrat Medium"/>
                        </a:rPr>
                        <a:t> clinical performance of the DELFI lung cancer screening test and </a:t>
                      </a:r>
                      <a:r>
                        <a:rPr lang="en" sz="900" dirty="0">
                          <a:solidFill>
                            <a:schemeClr val="dk1"/>
                          </a:solidFill>
                          <a:latin typeface="Montserrat Medium"/>
                          <a:ea typeface="Montserrat Medium"/>
                          <a:cs typeface="Montserrat Medium"/>
                          <a:sym typeface="Montserrat Medium"/>
                        </a:rPr>
                        <a:t>other </a:t>
                      </a:r>
                      <a:r>
                        <a:rPr lang="en" sz="900" u="none" strike="noStrike" cap="none" dirty="0">
                          <a:solidFill>
                            <a:schemeClr val="dk1"/>
                          </a:solidFill>
                          <a:latin typeface="Montserrat Medium"/>
                          <a:ea typeface="Montserrat Medium"/>
                          <a:cs typeface="Montserrat Medium"/>
                          <a:sym typeface="Montserrat Medium"/>
                        </a:rPr>
                        <a:t>high-risk </a:t>
                      </a:r>
                      <a:r>
                        <a:rPr lang="en" sz="900" dirty="0">
                          <a:solidFill>
                            <a:schemeClr val="dk1"/>
                          </a:solidFill>
                          <a:latin typeface="Montserrat Medium"/>
                          <a:ea typeface="Montserrat Medium"/>
                          <a:cs typeface="Montserrat Medium"/>
                          <a:sym typeface="Montserrat Medium"/>
                        </a:rPr>
                        <a:t>cancer detection</a:t>
                      </a:r>
                      <a:endParaRPr sz="1600" u="none" strike="noStrike" cap="none" dirty="0">
                        <a:latin typeface="Montserrat Medium"/>
                        <a:ea typeface="Montserrat Medium"/>
                        <a:cs typeface="Montserrat Medium"/>
                        <a:sym typeface="Montserrat Medium"/>
                      </a:endParaRPr>
                    </a:p>
                  </a:txBody>
                  <a:tcPr marL="121900" marR="243833"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rgbClr val="000000"/>
                        </a:buClr>
                        <a:buSzPts val="700"/>
                        <a:buFont typeface="Arial"/>
                        <a:buNone/>
                      </a:pPr>
                      <a:endParaRPr sz="900">
                        <a:solidFill>
                          <a:schemeClr val="dk1"/>
                        </a:solidFill>
                        <a:latin typeface="Montserrat SemiBold"/>
                        <a:ea typeface="Montserrat SemiBold"/>
                        <a:cs typeface="Montserrat SemiBold"/>
                        <a:sym typeface="Montserrat SemiBold"/>
                      </a:endParaRPr>
                    </a:p>
                    <a:p>
                      <a:pPr marL="0" marR="0" lvl="0" indent="0" algn="l" rtl="0">
                        <a:lnSpc>
                          <a:spcPct val="115000"/>
                        </a:lnSpc>
                        <a:spcBef>
                          <a:spcPts val="0"/>
                        </a:spcBef>
                        <a:spcAft>
                          <a:spcPts val="0"/>
                        </a:spcAft>
                        <a:buClr>
                          <a:srgbClr val="000000"/>
                        </a:buClr>
                        <a:buSzPts val="700"/>
                        <a:buFont typeface="Arial"/>
                        <a:buNone/>
                      </a:pPr>
                      <a:r>
                        <a:rPr lang="en" sz="900" u="none" strike="noStrike" cap="none">
                          <a:solidFill>
                            <a:schemeClr val="dk1"/>
                          </a:solidFill>
                          <a:latin typeface="Montserrat SemiBold"/>
                          <a:ea typeface="Montserrat SemiBold"/>
                          <a:cs typeface="Montserrat SemiBold"/>
                          <a:sym typeface="Montserrat SemiBold"/>
                        </a:rPr>
                        <a:t>  90</a:t>
                      </a:r>
                      <a:r>
                        <a:rPr lang="en" sz="900" u="none" strike="noStrike" cap="none">
                          <a:solidFill>
                            <a:schemeClr val="dk1"/>
                          </a:solidFill>
                          <a:latin typeface="Montserrat Medium"/>
                          <a:ea typeface="Montserrat Medium"/>
                          <a:cs typeface="Montserrat Medium"/>
                          <a:sym typeface="Montserrat Medium"/>
                        </a:rPr>
                        <a:t> sites</a:t>
                      </a: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rgbClr val="000000"/>
                        </a:buClr>
                        <a:buSzPts val="700"/>
                        <a:buFont typeface="Arial"/>
                        <a:buNone/>
                      </a:pP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rgbClr val="000000"/>
                        </a:buClr>
                        <a:buSzPts val="700"/>
                        <a:buFont typeface="Arial"/>
                        <a:buNone/>
                      </a:pP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rgbClr val="000000"/>
                        </a:buClr>
                        <a:buSzPts val="700"/>
                        <a:buFont typeface="Arial"/>
                        <a:buNone/>
                      </a:pP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rgbClr val="000000"/>
                        </a:buClr>
                        <a:buSzPts val="700"/>
                        <a:buFont typeface="Arial"/>
                        <a:buNone/>
                      </a:pP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chemeClr val="dk1"/>
                        </a:buClr>
                        <a:buSzPts val="1100"/>
                        <a:buFont typeface="Arial"/>
                        <a:buNone/>
                      </a:pPr>
                      <a:endParaRPr sz="900" u="none" strike="noStrike" cap="none">
                        <a:solidFill>
                          <a:schemeClr val="dk1"/>
                        </a:solidFill>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rgbClr val="000000"/>
                        </a:buClr>
                        <a:buSzPts val="700"/>
                        <a:buFont typeface="Arial"/>
                        <a:buNone/>
                      </a:pPr>
                      <a:r>
                        <a:rPr lang="en" sz="900" u="none" strike="noStrike" cap="none">
                          <a:solidFill>
                            <a:schemeClr val="dk1"/>
                          </a:solidFill>
                          <a:latin typeface="Montserrat SemiBold"/>
                          <a:ea typeface="Montserrat SemiBold"/>
                          <a:cs typeface="Montserrat SemiBold"/>
                          <a:sym typeface="Montserrat SemiBold"/>
                        </a:rPr>
                        <a:t>N≈12,000 </a:t>
                      </a:r>
                      <a:endParaRPr sz="900" u="none" strike="noStrike" cap="none">
                        <a:solidFill>
                          <a:schemeClr val="dk1"/>
                        </a:solidFill>
                        <a:latin typeface="Montserrat SemiBold"/>
                        <a:ea typeface="Montserrat SemiBold"/>
                        <a:cs typeface="Montserrat SemiBold"/>
                        <a:sym typeface="Montserrat SemiBold"/>
                      </a:endParaRPr>
                    </a:p>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Medium"/>
                          <a:ea typeface="Montserrat Medium"/>
                          <a:cs typeface="Montserrat Medium"/>
                          <a:sym typeface="Montserrat Medium"/>
                        </a:rPr>
                        <a:t>participants, (70 with cancer) undergoing LDCT screening</a:t>
                      </a:r>
                      <a:endParaRPr sz="1600" u="none" strike="noStrike" cap="none">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SemiBold"/>
                          <a:ea typeface="Montserrat SemiBold"/>
                          <a:cs typeface="Montserrat SemiBold"/>
                          <a:sym typeface="Montserrat SemiBold"/>
                        </a:rPr>
                        <a:t>≥50</a:t>
                      </a:r>
                      <a:r>
                        <a:rPr lang="en" sz="900" u="none" strike="noStrike" cap="none">
                          <a:solidFill>
                            <a:schemeClr val="dk1"/>
                          </a:solidFill>
                          <a:latin typeface="Montserrat Medium"/>
                          <a:ea typeface="Montserrat Medium"/>
                          <a:cs typeface="Montserrat Medium"/>
                          <a:sym typeface="Montserrat Medium"/>
                        </a:rPr>
                        <a:t> years of age; </a:t>
                      </a:r>
                      <a:br>
                        <a:rPr lang="en" sz="900" u="none" strike="noStrike" cap="none">
                          <a:solidFill>
                            <a:schemeClr val="dk1"/>
                          </a:solidFill>
                          <a:latin typeface="Montserrat Medium"/>
                          <a:ea typeface="Montserrat Medium"/>
                          <a:cs typeface="Montserrat Medium"/>
                          <a:sym typeface="Montserrat Medium"/>
                        </a:rPr>
                      </a:br>
                      <a:r>
                        <a:rPr lang="en" sz="900" u="none" strike="noStrike" cap="none">
                          <a:solidFill>
                            <a:schemeClr val="dk1"/>
                          </a:solidFill>
                          <a:latin typeface="Montserrat Medium"/>
                          <a:ea typeface="Montserrat Medium"/>
                          <a:cs typeface="Montserrat Medium"/>
                          <a:sym typeface="Montserrat Medium"/>
                        </a:rPr>
                        <a:t>current or former smoker</a:t>
                      </a:r>
                      <a:br>
                        <a:rPr lang="en" sz="900" u="none" strike="noStrike" cap="none">
                          <a:solidFill>
                            <a:schemeClr val="dk1"/>
                          </a:solidFill>
                          <a:latin typeface="Montserrat Medium"/>
                          <a:ea typeface="Montserrat Medium"/>
                          <a:cs typeface="Montserrat Medium"/>
                          <a:sym typeface="Montserrat Medium"/>
                        </a:rPr>
                      </a:br>
                      <a:br>
                        <a:rPr lang="en" sz="900" u="none" strike="noStrike" cap="none">
                          <a:solidFill>
                            <a:schemeClr val="dk1"/>
                          </a:solidFill>
                          <a:latin typeface="Montserrat Medium"/>
                          <a:ea typeface="Montserrat Medium"/>
                          <a:cs typeface="Montserrat Medium"/>
                          <a:sym typeface="Montserrat Medium"/>
                        </a:rPr>
                      </a:br>
                      <a:r>
                        <a:rPr lang="en" sz="900" u="none" strike="noStrike" cap="none">
                          <a:solidFill>
                            <a:schemeClr val="dk1"/>
                          </a:solidFill>
                          <a:latin typeface="Montserrat SemiBold"/>
                          <a:ea typeface="Montserrat SemiBold"/>
                          <a:cs typeface="Montserrat SemiBold"/>
                          <a:sym typeface="Montserrat SemiBold"/>
                        </a:rPr>
                        <a:t>≥20</a:t>
                      </a:r>
                      <a:r>
                        <a:rPr lang="en" sz="900" u="none" strike="noStrike" cap="none">
                          <a:solidFill>
                            <a:schemeClr val="dk1"/>
                          </a:solidFill>
                          <a:latin typeface="Montserrat Medium"/>
                          <a:ea typeface="Montserrat Medium"/>
                          <a:cs typeface="Montserrat Medium"/>
                          <a:sym typeface="Montserrat Medium"/>
                        </a:rPr>
                        <a:t> pack-years</a:t>
                      </a:r>
                      <a:endParaRPr sz="1600" u="none" strike="noStrike" cap="none">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933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Clr>
                          <a:schemeClr val="dk1"/>
                        </a:buClr>
                        <a:buSzPts val="1100"/>
                        <a:buFont typeface="Arial"/>
                        <a:buNone/>
                      </a:pPr>
                      <a:r>
                        <a:rPr lang="en" sz="1300" b="1" u="none" strike="noStrike" cap="none" dirty="0">
                          <a:solidFill>
                            <a:schemeClr val="accent2"/>
                          </a:solidFill>
                          <a:latin typeface="Montserrat"/>
                          <a:ea typeface="Montserrat"/>
                          <a:cs typeface="Montserrat"/>
                          <a:sym typeface="Montserrat"/>
                        </a:rPr>
                        <a:t>4-ITLR</a:t>
                      </a:r>
                      <a:endParaRPr sz="1300" b="1" u="none" strike="noStrike" cap="none" dirty="0">
                        <a:solidFill>
                          <a:schemeClr val="accent2"/>
                        </a:solidFill>
                        <a:latin typeface="Montserrat"/>
                        <a:ea typeface="Montserrat"/>
                        <a:cs typeface="Montserrat"/>
                        <a:sym typeface="Montserrat"/>
                      </a:endParaRPr>
                    </a:p>
                    <a:p>
                      <a:pPr marL="0" marR="0" lvl="0" indent="0" algn="l" rtl="0">
                        <a:lnSpc>
                          <a:spcPct val="100000"/>
                        </a:lnSpc>
                        <a:spcBef>
                          <a:spcPts val="0"/>
                        </a:spcBef>
                        <a:spcAft>
                          <a:spcPts val="0"/>
                        </a:spcAft>
                        <a:buClr>
                          <a:schemeClr val="dk1"/>
                        </a:buClr>
                        <a:buSzPts val="1100"/>
                        <a:buFont typeface="Arial"/>
                        <a:buNone/>
                      </a:pPr>
                      <a:endParaRPr sz="1300" b="1" u="none" strike="noStrike" cap="none" dirty="0">
                        <a:solidFill>
                          <a:schemeClr val="accent1"/>
                        </a:solidFill>
                        <a:latin typeface="Montserrat"/>
                        <a:ea typeface="Montserrat"/>
                        <a:cs typeface="Montserrat"/>
                        <a:sym typeface="Montserrat"/>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Medium"/>
                          <a:ea typeface="Montserrat Medium"/>
                          <a:cs typeface="Montserrat Medium"/>
                          <a:sym typeface="Montserrat Medium"/>
                        </a:rPr>
                        <a:t>Prospective observational analysis of randomized trial of annual v. </a:t>
                      </a:r>
                      <a:r>
                        <a:rPr lang="en" sz="900">
                          <a:solidFill>
                            <a:schemeClr val="dk1"/>
                          </a:solidFill>
                          <a:latin typeface="Montserrat Medium"/>
                          <a:ea typeface="Montserrat Medium"/>
                          <a:cs typeface="Montserrat Medium"/>
                          <a:sym typeface="Montserrat Medium"/>
                        </a:rPr>
                        <a:t>biennial</a:t>
                      </a:r>
                      <a:r>
                        <a:rPr lang="en" sz="900" u="none" strike="noStrike" cap="none">
                          <a:solidFill>
                            <a:schemeClr val="dk1"/>
                          </a:solidFill>
                          <a:latin typeface="Montserrat Medium"/>
                          <a:ea typeface="Montserrat Medium"/>
                          <a:cs typeface="Montserrat Medium"/>
                          <a:sym typeface="Montserrat Medium"/>
                        </a:rPr>
                        <a:t> LDCT screening</a:t>
                      </a:r>
                      <a:endParaRPr sz="1600" u="none" strike="noStrike" cap="none">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i="1" u="none" strike="noStrike" cap="none" dirty="0">
                          <a:solidFill>
                            <a:schemeClr val="accent2"/>
                          </a:solidFill>
                          <a:latin typeface="Montserrat SemiBold"/>
                          <a:ea typeface="Montserrat SemiBold"/>
                          <a:cs typeface="Montserrat SemiBold"/>
                          <a:sym typeface="Montserrat SemiBold"/>
                        </a:rPr>
                        <a:t>Validate</a:t>
                      </a:r>
                      <a:r>
                        <a:rPr lang="en" sz="900" u="none" strike="noStrike" cap="none" dirty="0">
                          <a:solidFill>
                            <a:schemeClr val="dk1"/>
                          </a:solidFill>
                          <a:latin typeface="Montserrat Medium"/>
                          <a:ea typeface="Montserrat Medium"/>
                          <a:cs typeface="Montserrat Medium"/>
                          <a:sym typeface="Montserrat Medium"/>
                        </a:rPr>
                        <a:t> clinical performance of the DELFI lung cancer screening test and </a:t>
                      </a:r>
                      <a:r>
                        <a:rPr lang="en" sz="900" dirty="0">
                          <a:solidFill>
                            <a:schemeClr val="dk1"/>
                          </a:solidFill>
                          <a:latin typeface="Montserrat Medium"/>
                          <a:ea typeface="Montserrat Medium"/>
                          <a:cs typeface="Montserrat Medium"/>
                          <a:sym typeface="Montserrat Medium"/>
                        </a:rPr>
                        <a:t>other high-risk cancer detection</a:t>
                      </a:r>
                      <a:endParaRPr sz="1600" dirty="0">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chemeClr val="dk1"/>
                        </a:buClr>
                        <a:buSzPts val="1100"/>
                        <a:buFont typeface="Arial"/>
                        <a:buNone/>
                      </a:pPr>
                      <a:endParaRPr sz="900" dirty="0">
                        <a:solidFill>
                          <a:schemeClr val="dk1"/>
                        </a:solidFill>
                        <a:latin typeface="Montserrat Medium"/>
                        <a:ea typeface="Montserrat Medium"/>
                        <a:cs typeface="Montserrat Medium"/>
                        <a:sym typeface="Montserrat Medium"/>
                      </a:endParaRPr>
                    </a:p>
                  </a:txBody>
                  <a:tcPr marL="121900" marR="243833"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endParaRPr sz="900" u="none" strike="noStrike" cap="none">
                        <a:solidFill>
                          <a:schemeClr val="dk1"/>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Clr>
                          <a:schemeClr val="dk1"/>
                        </a:buClr>
                        <a:buSzPts val="1100"/>
                        <a:buFont typeface="Arial"/>
                        <a:buNone/>
                      </a:pPr>
                      <a:endParaRPr sz="900" u="none" strike="noStrike" cap="none">
                        <a:solidFill>
                          <a:schemeClr val="dk1"/>
                        </a:solidFill>
                        <a:latin typeface="Montserrat Medium"/>
                        <a:ea typeface="Montserrat Medium"/>
                        <a:cs typeface="Montserrat Medium"/>
                        <a:sym typeface="Montserrat Medium"/>
                      </a:endParaRPr>
                    </a:p>
                    <a:p>
                      <a:pPr marL="0" marR="0" lvl="0" indent="353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Medium"/>
                          <a:ea typeface="Montserrat Medium"/>
                          <a:cs typeface="Montserrat Medium"/>
                          <a:sym typeface="Montserrat Medium"/>
                        </a:rPr>
                        <a:t>PI is Harry de Koning (PI on NELSON Trial)</a:t>
                      </a:r>
                      <a:endParaRPr sz="1600" u="none" strike="noStrike" cap="none">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SemiBold"/>
                          <a:ea typeface="Montserrat SemiBold"/>
                          <a:cs typeface="Montserrat SemiBold"/>
                          <a:sym typeface="Montserrat SemiBold"/>
                        </a:rPr>
                        <a:t>N≈9,000</a:t>
                      </a:r>
                      <a:endParaRPr sz="900" u="none" strike="noStrike" cap="none">
                        <a:solidFill>
                          <a:schemeClr val="dk1"/>
                        </a:solidFill>
                        <a:latin typeface="Montserrat SemiBold"/>
                        <a:ea typeface="Montserrat SemiBold"/>
                        <a:cs typeface="Montserrat SemiBold"/>
                        <a:sym typeface="Montserrat SemiBold"/>
                      </a:endParaRPr>
                    </a:p>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Medium"/>
                          <a:ea typeface="Montserrat Medium"/>
                          <a:cs typeface="Montserrat Medium"/>
                          <a:sym typeface="Montserrat Medium"/>
                        </a:rPr>
                        <a:t>participants undergoing LDCT screening</a:t>
                      </a:r>
                      <a:endParaRPr sz="1600" u="none" strike="noStrike" cap="none">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Clr>
                          <a:schemeClr val="dk1"/>
                        </a:buClr>
                        <a:buSzPts val="1100"/>
                        <a:buFont typeface="Arial"/>
                        <a:buNone/>
                      </a:pPr>
                      <a:r>
                        <a:rPr lang="en" sz="900" u="none" strike="noStrike" cap="none">
                          <a:solidFill>
                            <a:schemeClr val="dk1"/>
                          </a:solidFill>
                          <a:latin typeface="Montserrat SemiBold"/>
                          <a:ea typeface="Montserrat SemiBold"/>
                          <a:cs typeface="Montserrat SemiBold"/>
                          <a:sym typeface="Montserrat SemiBold"/>
                        </a:rPr>
                        <a:t>60-79</a:t>
                      </a:r>
                      <a:r>
                        <a:rPr lang="en" sz="900" u="none" strike="noStrike" cap="none">
                          <a:solidFill>
                            <a:schemeClr val="dk1"/>
                          </a:solidFill>
                          <a:latin typeface="Montserrat Medium"/>
                          <a:ea typeface="Montserrat Medium"/>
                          <a:cs typeface="Montserrat Medium"/>
                          <a:sym typeface="Montserrat Medium"/>
                        </a:rPr>
                        <a:t> years of age; current or former smoker</a:t>
                      </a:r>
                      <a:br>
                        <a:rPr lang="en" sz="900" u="none" strike="noStrike" cap="none">
                          <a:solidFill>
                            <a:schemeClr val="dk1"/>
                          </a:solidFill>
                          <a:latin typeface="Montserrat Medium"/>
                          <a:ea typeface="Montserrat Medium"/>
                          <a:cs typeface="Montserrat Medium"/>
                          <a:sym typeface="Montserrat Medium"/>
                        </a:rPr>
                      </a:br>
                      <a:br>
                        <a:rPr lang="en" sz="900" u="none" strike="noStrike" cap="none">
                          <a:solidFill>
                            <a:schemeClr val="dk1"/>
                          </a:solidFill>
                          <a:latin typeface="Montserrat Medium"/>
                          <a:ea typeface="Montserrat Medium"/>
                          <a:cs typeface="Montserrat Medium"/>
                          <a:sym typeface="Montserrat Medium"/>
                        </a:rPr>
                      </a:br>
                      <a:r>
                        <a:rPr lang="en" sz="900" u="none" strike="noStrike" cap="none">
                          <a:solidFill>
                            <a:schemeClr val="dk1"/>
                          </a:solidFill>
                          <a:latin typeface="Montserrat SemiBold"/>
                          <a:ea typeface="Montserrat SemiBold"/>
                          <a:cs typeface="Montserrat SemiBold"/>
                          <a:sym typeface="Montserrat SemiBold"/>
                        </a:rPr>
                        <a:t>≥40</a:t>
                      </a:r>
                      <a:r>
                        <a:rPr lang="en" sz="900" u="none" strike="noStrike" cap="none">
                          <a:solidFill>
                            <a:schemeClr val="dk1"/>
                          </a:solidFill>
                          <a:latin typeface="Montserrat Medium"/>
                          <a:ea typeface="Montserrat Medium"/>
                          <a:cs typeface="Montserrat Medium"/>
                          <a:sym typeface="Montserrat Medium"/>
                        </a:rPr>
                        <a:t> pack-years</a:t>
                      </a:r>
                      <a:endParaRPr sz="1600" u="none" strike="noStrike" cap="none">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D1DCD8"/>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050081">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00000"/>
                        </a:lnSpc>
                        <a:spcBef>
                          <a:spcPts val="0"/>
                        </a:spcBef>
                        <a:spcAft>
                          <a:spcPts val="0"/>
                        </a:spcAft>
                        <a:buClr>
                          <a:schemeClr val="dk1"/>
                        </a:buClr>
                        <a:buSzPts val="1100"/>
                        <a:buFont typeface="Arial"/>
                        <a:buNone/>
                      </a:pPr>
                      <a:r>
                        <a:rPr lang="en" sz="1300" b="1" i="0" u="none" strike="noStrike" cap="none" dirty="0">
                          <a:solidFill>
                            <a:schemeClr val="accent2"/>
                          </a:solidFill>
                          <a:latin typeface="Montserrat"/>
                          <a:ea typeface="Montserrat"/>
                          <a:cs typeface="Montserrat"/>
                          <a:sym typeface="Montserrat"/>
                        </a:rPr>
                        <a:t>Clinical Utility</a:t>
                      </a:r>
                      <a:endParaRPr sz="1300" b="1" i="0" u="none" strike="noStrike" cap="none" dirty="0">
                        <a:solidFill>
                          <a:schemeClr val="accent2"/>
                        </a:solidFill>
                        <a:latin typeface="Montserrat"/>
                        <a:ea typeface="Montserrat"/>
                        <a:cs typeface="Montserrat"/>
                        <a:sym typeface="Montserrat"/>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None/>
                      </a:pPr>
                      <a:r>
                        <a:rPr lang="en" sz="900">
                          <a:solidFill>
                            <a:schemeClr val="dk1"/>
                          </a:solidFill>
                          <a:latin typeface="Montserrat Medium"/>
                          <a:ea typeface="Montserrat Medium"/>
                          <a:cs typeface="Montserrat Medium"/>
                          <a:sym typeface="Montserrat Medium"/>
                        </a:rPr>
                        <a:t>Cluster randomized trial (cluster = primary care practice) of First Look ordering availability</a:t>
                      </a:r>
                      <a:endParaRPr sz="900" u="none" strike="noStrike" cap="none">
                        <a:solidFill>
                          <a:schemeClr val="dk1"/>
                        </a:solidFill>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None/>
                      </a:pPr>
                      <a:r>
                        <a:rPr lang="en" sz="900" i="1">
                          <a:solidFill>
                            <a:schemeClr val="accent2"/>
                          </a:solidFill>
                          <a:latin typeface="Montserrat SemiBold"/>
                          <a:ea typeface="Montserrat SemiBold"/>
                          <a:cs typeface="Montserrat SemiBold"/>
                          <a:sym typeface="Montserrat SemiBold"/>
                        </a:rPr>
                        <a:t>Demonstrate </a:t>
                      </a:r>
                      <a:r>
                        <a:rPr lang="en" sz="900">
                          <a:solidFill>
                            <a:schemeClr val="dk1"/>
                          </a:solidFill>
                          <a:latin typeface="Montserrat Medium"/>
                          <a:ea typeface="Montserrat Medium"/>
                          <a:cs typeface="Montserrat Medium"/>
                          <a:sym typeface="Montserrat Medium"/>
                        </a:rPr>
                        <a:t> that availability to order First Look cancer screening test improves LDCT screening uptake </a:t>
                      </a:r>
                      <a:endParaRPr sz="900" i="1" u="none" strike="noStrike" cap="none">
                        <a:solidFill>
                          <a:schemeClr val="accent2"/>
                        </a:solidFill>
                        <a:latin typeface="Montserrat SemiBold"/>
                        <a:ea typeface="Montserrat SemiBold"/>
                        <a:cs typeface="Montserrat SemiBold"/>
                        <a:sym typeface="Montserrat SemiBold"/>
                      </a:endParaRPr>
                    </a:p>
                  </a:txBody>
                  <a:tcPr marL="121900" marR="243833"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lvl="0" indent="0" algn="l" rtl="0">
                        <a:lnSpc>
                          <a:spcPct val="115000"/>
                        </a:lnSpc>
                        <a:spcBef>
                          <a:spcPts val="0"/>
                        </a:spcBef>
                        <a:spcAft>
                          <a:spcPts val="0"/>
                        </a:spcAft>
                        <a:buNone/>
                      </a:pPr>
                      <a:r>
                        <a:rPr lang="en" sz="900">
                          <a:solidFill>
                            <a:schemeClr val="dk1"/>
                          </a:solidFill>
                          <a:latin typeface="Montserrat SemiBold"/>
                          <a:ea typeface="Montserrat SemiBold"/>
                          <a:cs typeface="Montserrat SemiBold"/>
                          <a:sym typeface="Montserrat SemiBold"/>
                        </a:rPr>
                        <a:t> 60-70 practices</a:t>
                      </a:r>
                      <a:endParaRPr sz="900">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endParaRPr sz="900">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endParaRPr sz="900">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Clr>
                          <a:schemeClr val="dk1"/>
                        </a:buClr>
                        <a:buSzPts val="700"/>
                        <a:buFont typeface="Arial"/>
                        <a:buNone/>
                      </a:pPr>
                      <a:endParaRPr sz="900">
                        <a:solidFill>
                          <a:schemeClr val="dk1"/>
                        </a:solidFill>
                        <a:latin typeface="Montserrat Medium"/>
                        <a:ea typeface="Montserrat Medium"/>
                        <a:cs typeface="Montserrat Medium"/>
                        <a:sym typeface="Montserrat Medium"/>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lvl="0" indent="0" algn="l" rtl="0">
                        <a:lnSpc>
                          <a:spcPct val="115000"/>
                        </a:lnSpc>
                        <a:spcBef>
                          <a:spcPts val="0"/>
                        </a:spcBef>
                        <a:spcAft>
                          <a:spcPts val="0"/>
                        </a:spcAft>
                        <a:buNone/>
                      </a:pPr>
                      <a:r>
                        <a:rPr lang="en" sz="900">
                          <a:solidFill>
                            <a:schemeClr val="dk1"/>
                          </a:solidFill>
                          <a:latin typeface="Montserrat Medium"/>
                          <a:ea typeface="Montserrat Medium"/>
                          <a:cs typeface="Montserrat Medium"/>
                          <a:sym typeface="Montserrat Medium"/>
                        </a:rPr>
                        <a:t>Primary care practices with patients eligible (per USPSTF) for screening but not receiving (15+ months out of compliance)</a:t>
                      </a:r>
                      <a:endParaRPr sz="900">
                        <a:solidFill>
                          <a:schemeClr val="dk1"/>
                        </a:solidFill>
                        <a:latin typeface="Montserrat SemiBold"/>
                        <a:ea typeface="Montserrat SemiBold"/>
                        <a:cs typeface="Montserrat SemiBold"/>
                        <a:sym typeface="Montserrat SemiBold"/>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Arial"/>
                          <a:sym typeface="Arial"/>
                        </a:defRPr>
                      </a:lvl9pPr>
                    </a:lstStyle>
                    <a:p>
                      <a:pPr marL="0" marR="0" lvl="0" indent="0" algn="l" rtl="0">
                        <a:lnSpc>
                          <a:spcPct val="115000"/>
                        </a:lnSpc>
                        <a:spcBef>
                          <a:spcPts val="0"/>
                        </a:spcBef>
                        <a:spcAft>
                          <a:spcPts val="0"/>
                        </a:spcAft>
                        <a:buNone/>
                      </a:pPr>
                      <a:r>
                        <a:rPr lang="en" sz="900" dirty="0">
                          <a:solidFill>
                            <a:schemeClr val="dk1"/>
                          </a:solidFill>
                          <a:latin typeface="Montserrat SemiBold"/>
                          <a:ea typeface="Montserrat SemiBold"/>
                          <a:cs typeface="Montserrat SemiBold"/>
                          <a:sym typeface="Montserrat SemiBold"/>
                        </a:rPr>
                        <a:t>Practices: Have eligible patients, have access to phlebotomy, can order LDCT’s Patients: USPSTF eligible</a:t>
                      </a:r>
                      <a:endParaRPr sz="900" dirty="0">
                        <a:solidFill>
                          <a:schemeClr val="dk1"/>
                        </a:solidFill>
                        <a:latin typeface="Montserrat SemiBold"/>
                        <a:ea typeface="Montserrat SemiBold"/>
                        <a:cs typeface="Montserrat SemiBold"/>
                        <a:sym typeface="Montserrat SemiBold"/>
                      </a:endParaRPr>
                    </a:p>
                  </a:txBody>
                  <a:tcPr marL="121900" marR="121900" marT="121900" marB="121900"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D1DCD8"/>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pic>
        <p:nvPicPr>
          <p:cNvPr id="9" name="Google Shape;1107;p149">
            <a:extLst>
              <a:ext uri="{FF2B5EF4-FFF2-40B4-BE49-F238E27FC236}">
                <a16:creationId xmlns:a16="http://schemas.microsoft.com/office/drawing/2014/main" id="{5D9C91D4-758C-CA14-B11D-61C030E2DB63}"/>
              </a:ext>
            </a:extLst>
          </p:cNvPr>
          <p:cNvPicPr preferRelativeResize="0"/>
          <p:nvPr/>
        </p:nvPicPr>
        <p:blipFill rotWithShape="1">
          <a:blip r:embed="rId2">
            <a:alphaModFix/>
          </a:blip>
          <a:srcRect l="2143" t="10321"/>
          <a:stretch/>
        </p:blipFill>
        <p:spPr>
          <a:xfrm>
            <a:off x="5941158" y="1949308"/>
            <a:ext cx="1267700" cy="735867"/>
          </a:xfrm>
          <a:prstGeom prst="rect">
            <a:avLst/>
          </a:prstGeom>
          <a:noFill/>
          <a:ln>
            <a:noFill/>
          </a:ln>
        </p:spPr>
      </p:pic>
      <p:pic>
        <p:nvPicPr>
          <p:cNvPr id="10" name="Google Shape;1108;p149">
            <a:extLst>
              <a:ext uri="{FF2B5EF4-FFF2-40B4-BE49-F238E27FC236}">
                <a16:creationId xmlns:a16="http://schemas.microsoft.com/office/drawing/2014/main" id="{25437611-A2C1-8D36-D23E-7CB947CE8FA1}"/>
              </a:ext>
            </a:extLst>
          </p:cNvPr>
          <p:cNvPicPr preferRelativeResize="0"/>
          <p:nvPr/>
        </p:nvPicPr>
        <p:blipFill rotWithShape="1">
          <a:blip r:embed="rId3">
            <a:alphaModFix/>
          </a:blip>
          <a:srcRect/>
          <a:stretch/>
        </p:blipFill>
        <p:spPr>
          <a:xfrm>
            <a:off x="6139300" y="3559435"/>
            <a:ext cx="434967" cy="228859"/>
          </a:xfrm>
          <a:prstGeom prst="rect">
            <a:avLst/>
          </a:prstGeom>
          <a:noFill/>
          <a:ln>
            <a:noFill/>
          </a:ln>
        </p:spPr>
      </p:pic>
      <p:sp>
        <p:nvSpPr>
          <p:cNvPr id="11" name="Google Shape;1109;p149">
            <a:extLst>
              <a:ext uri="{FF2B5EF4-FFF2-40B4-BE49-F238E27FC236}">
                <a16:creationId xmlns:a16="http://schemas.microsoft.com/office/drawing/2014/main" id="{EC306941-B547-85B0-D6A3-807385DB0EDB}"/>
              </a:ext>
            </a:extLst>
          </p:cNvPr>
          <p:cNvSpPr/>
          <p:nvPr/>
        </p:nvSpPr>
        <p:spPr>
          <a:xfrm>
            <a:off x="1035000" y="2250917"/>
            <a:ext cx="321200" cy="148800"/>
          </a:xfrm>
          <a:prstGeom prst="roundRect">
            <a:avLst>
              <a:gd name="adj" fmla="val 50000"/>
            </a:avLst>
          </a:prstGeom>
          <a:solidFill>
            <a:srgbClr val="2E83B7"/>
          </a:solidFill>
          <a:ln>
            <a:noFill/>
          </a:ln>
        </p:spPr>
        <p:txBody>
          <a:bodyPr spcFirstLastPara="1" wrap="square" lIns="0" tIns="121900" rIns="0" bIns="121900" anchor="ctr" anchorCtr="0">
            <a:noAutofit/>
          </a:bodyPr>
          <a:lstStyle/>
          <a:p>
            <a:pPr marL="0" marR="0" lvl="0" indent="0" algn="ctr" defTabSz="1219170" eaLnBrk="1" fontAlgn="auto" latinLnBrk="0" hangingPunct="1">
              <a:lnSpc>
                <a:spcPct val="115000"/>
              </a:lnSpc>
              <a:spcBef>
                <a:spcPts val="0"/>
              </a:spcBef>
              <a:spcAft>
                <a:spcPts val="0"/>
              </a:spcAft>
              <a:buClr>
                <a:srgbClr val="000000"/>
              </a:buClr>
              <a:buSzPts val="1100"/>
              <a:buFontTx/>
              <a:buNone/>
              <a:tabLst/>
              <a:defRPr/>
            </a:pPr>
            <a:r>
              <a:rPr kumimoji="0" lang="en" sz="800" b="0" i="0" u="none" strike="noStrike" kern="0" cap="none" spc="0" normalizeH="0" baseline="0" noProof="0">
                <a:ln>
                  <a:noFill/>
                </a:ln>
                <a:solidFill>
                  <a:srgbClr val="FFFFFF"/>
                </a:solidFill>
                <a:effectLst/>
                <a:uLnTx/>
                <a:uFillTx/>
                <a:latin typeface="Montserrat Medium"/>
                <a:ea typeface="Montserrat Medium"/>
                <a:cs typeface="Montserrat Medium"/>
                <a:sym typeface="Montserrat Medium"/>
              </a:rPr>
              <a:t>US</a:t>
            </a:r>
            <a:endParaRPr kumimoji="0" sz="800" b="0" i="0" u="none" strike="noStrike" kern="0" cap="none" spc="0" normalizeH="0" baseline="0" noProof="0">
              <a:ln>
                <a:noFill/>
              </a:ln>
              <a:solidFill>
                <a:srgbClr val="FFFFFF"/>
              </a:solidFill>
              <a:effectLst/>
              <a:uLnTx/>
              <a:uFillTx/>
              <a:latin typeface="Montserrat Medium"/>
              <a:ea typeface="Montserrat Medium"/>
              <a:cs typeface="Montserrat Medium"/>
              <a:sym typeface="Montserrat Medium"/>
            </a:endParaRPr>
          </a:p>
        </p:txBody>
      </p:sp>
      <p:sp>
        <p:nvSpPr>
          <p:cNvPr id="12" name="Google Shape;1110;p149">
            <a:extLst>
              <a:ext uri="{FF2B5EF4-FFF2-40B4-BE49-F238E27FC236}">
                <a16:creationId xmlns:a16="http://schemas.microsoft.com/office/drawing/2014/main" id="{5DFC006B-8108-7DB2-3152-F8471AACC775}"/>
              </a:ext>
            </a:extLst>
          </p:cNvPr>
          <p:cNvSpPr/>
          <p:nvPr/>
        </p:nvSpPr>
        <p:spPr>
          <a:xfrm>
            <a:off x="1035000" y="3718663"/>
            <a:ext cx="321200" cy="148800"/>
          </a:xfrm>
          <a:prstGeom prst="roundRect">
            <a:avLst>
              <a:gd name="adj" fmla="val 50000"/>
            </a:avLst>
          </a:prstGeom>
          <a:solidFill>
            <a:srgbClr val="2E83B7"/>
          </a:solidFill>
          <a:ln>
            <a:noFill/>
          </a:ln>
        </p:spPr>
        <p:txBody>
          <a:bodyPr spcFirstLastPara="1" wrap="square" lIns="0" tIns="121900" rIns="0" bIns="121900" anchor="ctr" anchorCtr="0">
            <a:noAutofit/>
          </a:bodyPr>
          <a:lstStyle/>
          <a:p>
            <a:pPr marL="0" marR="0" lvl="0" indent="0" algn="ctr" defTabSz="1219170" eaLnBrk="1" fontAlgn="auto" latinLnBrk="0" hangingPunct="1">
              <a:lnSpc>
                <a:spcPct val="115000"/>
              </a:lnSpc>
              <a:spcBef>
                <a:spcPts val="0"/>
              </a:spcBef>
              <a:spcAft>
                <a:spcPts val="0"/>
              </a:spcAft>
              <a:buClr>
                <a:srgbClr val="000000"/>
              </a:buClr>
              <a:buSzPts val="1100"/>
              <a:buFontTx/>
              <a:buNone/>
              <a:tabLst/>
              <a:defRPr/>
            </a:pPr>
            <a:r>
              <a:rPr kumimoji="0" lang="en" sz="800" b="0" i="0" u="none" strike="noStrike" kern="0" cap="none" spc="0" normalizeH="0" baseline="0" noProof="0">
                <a:ln>
                  <a:noFill/>
                </a:ln>
                <a:solidFill>
                  <a:srgbClr val="FFFFFF"/>
                </a:solidFill>
                <a:effectLst/>
                <a:uLnTx/>
                <a:uFillTx/>
                <a:latin typeface="Montserrat Medium"/>
                <a:ea typeface="Montserrat Medium"/>
                <a:cs typeface="Montserrat Medium"/>
                <a:sym typeface="Montserrat Medium"/>
              </a:rPr>
              <a:t>US</a:t>
            </a:r>
            <a:endParaRPr kumimoji="0" sz="800" b="0" i="0" u="none" strike="noStrike" kern="0" cap="none" spc="0" normalizeH="0" baseline="0" noProof="0">
              <a:ln>
                <a:noFill/>
              </a:ln>
              <a:solidFill>
                <a:srgbClr val="FFFFFF"/>
              </a:solidFill>
              <a:effectLst/>
              <a:uLnTx/>
              <a:uFillTx/>
              <a:latin typeface="Montserrat Medium"/>
              <a:ea typeface="Montserrat Medium"/>
              <a:cs typeface="Montserrat Medium"/>
              <a:sym typeface="Montserrat Medium"/>
            </a:endParaRPr>
          </a:p>
        </p:txBody>
      </p:sp>
      <p:sp>
        <p:nvSpPr>
          <p:cNvPr id="13" name="Google Shape;1111;p149">
            <a:extLst>
              <a:ext uri="{FF2B5EF4-FFF2-40B4-BE49-F238E27FC236}">
                <a16:creationId xmlns:a16="http://schemas.microsoft.com/office/drawing/2014/main" id="{3CBF550B-4E28-2DFE-7D45-1F0BC3D143B4}"/>
              </a:ext>
            </a:extLst>
          </p:cNvPr>
          <p:cNvSpPr/>
          <p:nvPr/>
        </p:nvSpPr>
        <p:spPr>
          <a:xfrm>
            <a:off x="1035000" y="4895851"/>
            <a:ext cx="321200" cy="148800"/>
          </a:xfrm>
          <a:prstGeom prst="roundRect">
            <a:avLst>
              <a:gd name="adj" fmla="val 50000"/>
            </a:avLst>
          </a:prstGeom>
          <a:solidFill>
            <a:srgbClr val="007878"/>
          </a:solidFill>
          <a:ln>
            <a:noFill/>
          </a:ln>
        </p:spPr>
        <p:txBody>
          <a:bodyPr spcFirstLastPara="1" wrap="square" lIns="0" tIns="121900" rIns="0" bIns="121900" anchor="ctr" anchorCtr="0">
            <a:noAutofit/>
          </a:bodyPr>
          <a:lstStyle/>
          <a:p>
            <a:pPr marL="0" marR="0" lvl="0" indent="0" algn="ctr" defTabSz="1219170" eaLnBrk="1" fontAlgn="auto" latinLnBrk="0" hangingPunct="1">
              <a:lnSpc>
                <a:spcPct val="115000"/>
              </a:lnSpc>
              <a:spcBef>
                <a:spcPts val="0"/>
              </a:spcBef>
              <a:spcAft>
                <a:spcPts val="0"/>
              </a:spcAft>
              <a:buClr>
                <a:srgbClr val="000000"/>
              </a:buClr>
              <a:buSzPts val="1100"/>
              <a:buFontTx/>
              <a:buNone/>
              <a:tabLst/>
              <a:defRPr/>
            </a:pPr>
            <a:r>
              <a:rPr kumimoji="0" lang="en" sz="800" b="0" i="0" u="none" strike="noStrike" kern="0" cap="none" spc="0" normalizeH="0" baseline="0" noProof="0">
                <a:ln>
                  <a:noFill/>
                </a:ln>
                <a:solidFill>
                  <a:srgbClr val="FFFFFF"/>
                </a:solidFill>
                <a:effectLst/>
                <a:uLnTx/>
                <a:uFillTx/>
                <a:latin typeface="Montserrat Medium"/>
                <a:ea typeface="Montserrat Medium"/>
                <a:cs typeface="Montserrat Medium"/>
                <a:sym typeface="Montserrat Medium"/>
              </a:rPr>
              <a:t>EU</a:t>
            </a:r>
            <a:endParaRPr kumimoji="0" sz="800" b="0" i="0" u="none" strike="noStrike" kern="0" cap="none" spc="0" normalizeH="0" baseline="0" noProof="0">
              <a:ln>
                <a:noFill/>
              </a:ln>
              <a:solidFill>
                <a:srgbClr val="FFFFFF"/>
              </a:solidFill>
              <a:effectLst/>
              <a:uLnTx/>
              <a:uFillTx/>
              <a:latin typeface="Montserrat Medium"/>
              <a:ea typeface="Montserrat Medium"/>
              <a:cs typeface="Montserrat Medium"/>
              <a:sym typeface="Montserrat Medium"/>
            </a:endParaRPr>
          </a:p>
        </p:txBody>
      </p:sp>
      <p:pic>
        <p:nvPicPr>
          <p:cNvPr id="14" name="Google Shape;1112;p149">
            <a:extLst>
              <a:ext uri="{FF2B5EF4-FFF2-40B4-BE49-F238E27FC236}">
                <a16:creationId xmlns:a16="http://schemas.microsoft.com/office/drawing/2014/main" id="{B6DBBE97-2EC6-98B9-5EEE-AA12F8FDBC95}"/>
              </a:ext>
            </a:extLst>
          </p:cNvPr>
          <p:cNvPicPr preferRelativeResize="0"/>
          <p:nvPr/>
        </p:nvPicPr>
        <p:blipFill>
          <a:blip r:embed="rId4">
            <a:alphaModFix/>
          </a:blip>
          <a:stretch>
            <a:fillRect/>
          </a:stretch>
        </p:blipFill>
        <p:spPr>
          <a:xfrm>
            <a:off x="6167982" y="4404410"/>
            <a:ext cx="377267" cy="224351"/>
          </a:xfrm>
          <a:prstGeom prst="rect">
            <a:avLst/>
          </a:prstGeom>
          <a:noFill/>
          <a:ln>
            <a:noFill/>
          </a:ln>
        </p:spPr>
      </p:pic>
      <p:pic>
        <p:nvPicPr>
          <p:cNvPr id="15" name="Google Shape;1113;p149">
            <a:extLst>
              <a:ext uri="{FF2B5EF4-FFF2-40B4-BE49-F238E27FC236}">
                <a16:creationId xmlns:a16="http://schemas.microsoft.com/office/drawing/2014/main" id="{333E14F4-B21F-3E68-8B53-06376824754C}"/>
              </a:ext>
            </a:extLst>
          </p:cNvPr>
          <p:cNvPicPr preferRelativeResize="0"/>
          <p:nvPr/>
        </p:nvPicPr>
        <p:blipFill>
          <a:blip r:embed="rId5">
            <a:alphaModFix/>
          </a:blip>
          <a:stretch>
            <a:fillRect/>
          </a:stretch>
        </p:blipFill>
        <p:spPr>
          <a:xfrm>
            <a:off x="6644720" y="4402877"/>
            <a:ext cx="434967" cy="224367"/>
          </a:xfrm>
          <a:prstGeom prst="rect">
            <a:avLst/>
          </a:prstGeom>
          <a:noFill/>
          <a:ln>
            <a:noFill/>
          </a:ln>
        </p:spPr>
      </p:pic>
      <p:pic>
        <p:nvPicPr>
          <p:cNvPr id="16" name="Google Shape;1114;p149">
            <a:extLst>
              <a:ext uri="{FF2B5EF4-FFF2-40B4-BE49-F238E27FC236}">
                <a16:creationId xmlns:a16="http://schemas.microsoft.com/office/drawing/2014/main" id="{3CCFCCB8-B051-FE56-C00A-5E6D04BF02B0}"/>
              </a:ext>
            </a:extLst>
          </p:cNvPr>
          <p:cNvPicPr preferRelativeResize="0"/>
          <p:nvPr/>
        </p:nvPicPr>
        <p:blipFill>
          <a:blip r:embed="rId6">
            <a:alphaModFix/>
          </a:blip>
          <a:stretch>
            <a:fillRect/>
          </a:stretch>
        </p:blipFill>
        <p:spPr>
          <a:xfrm>
            <a:off x="6641767" y="3551400"/>
            <a:ext cx="434968" cy="247357"/>
          </a:xfrm>
          <a:prstGeom prst="rect">
            <a:avLst/>
          </a:prstGeom>
          <a:noFill/>
          <a:ln>
            <a:noFill/>
          </a:ln>
        </p:spPr>
      </p:pic>
      <p:sp>
        <p:nvSpPr>
          <p:cNvPr id="17" name="Google Shape;1115;p149">
            <a:extLst>
              <a:ext uri="{FF2B5EF4-FFF2-40B4-BE49-F238E27FC236}">
                <a16:creationId xmlns:a16="http://schemas.microsoft.com/office/drawing/2014/main" id="{F0AC399F-C7E1-036F-1578-C400D04B8F0E}"/>
              </a:ext>
            </a:extLst>
          </p:cNvPr>
          <p:cNvSpPr/>
          <p:nvPr/>
        </p:nvSpPr>
        <p:spPr>
          <a:xfrm>
            <a:off x="1035000" y="6183627"/>
            <a:ext cx="321200" cy="148800"/>
          </a:xfrm>
          <a:prstGeom prst="roundRect">
            <a:avLst>
              <a:gd name="adj" fmla="val 50000"/>
            </a:avLst>
          </a:prstGeom>
          <a:solidFill>
            <a:srgbClr val="2E83B7"/>
          </a:solidFill>
          <a:ln>
            <a:noFill/>
          </a:ln>
        </p:spPr>
        <p:txBody>
          <a:bodyPr spcFirstLastPara="1" wrap="square" lIns="0" tIns="121900" rIns="0" bIns="121900" anchor="ctr" anchorCtr="0">
            <a:noAutofit/>
          </a:bodyPr>
          <a:lstStyle/>
          <a:p>
            <a:pPr marL="0" marR="0" lvl="0" indent="0" algn="ctr" defTabSz="1219170" eaLnBrk="1" fontAlgn="auto" latinLnBrk="0" hangingPunct="1">
              <a:lnSpc>
                <a:spcPct val="115000"/>
              </a:lnSpc>
              <a:spcBef>
                <a:spcPts val="0"/>
              </a:spcBef>
              <a:spcAft>
                <a:spcPts val="0"/>
              </a:spcAft>
              <a:buClr>
                <a:srgbClr val="000000"/>
              </a:buClr>
              <a:buSzPts val="1100"/>
              <a:buFontTx/>
              <a:buNone/>
              <a:tabLst/>
              <a:defRPr/>
            </a:pPr>
            <a:r>
              <a:rPr kumimoji="0" lang="en" sz="800" b="0" i="0" u="none" strike="noStrike" kern="0" cap="none" spc="0" normalizeH="0" baseline="0" noProof="0">
                <a:ln>
                  <a:noFill/>
                </a:ln>
                <a:solidFill>
                  <a:srgbClr val="FFFFFF"/>
                </a:solidFill>
                <a:effectLst/>
                <a:uLnTx/>
                <a:uFillTx/>
                <a:latin typeface="Montserrat Medium"/>
                <a:ea typeface="Montserrat Medium"/>
                <a:cs typeface="Montserrat Medium"/>
                <a:sym typeface="Montserrat Medium"/>
              </a:rPr>
              <a:t>US</a:t>
            </a:r>
            <a:endParaRPr kumimoji="0" sz="800" b="0" i="0" u="none" strike="noStrike" kern="0" cap="none" spc="0" normalizeH="0" baseline="0" noProof="0">
              <a:ln>
                <a:noFill/>
              </a:ln>
              <a:solidFill>
                <a:srgbClr val="FFFFFF"/>
              </a:solidFill>
              <a:effectLst/>
              <a:uLnTx/>
              <a:uFillTx/>
              <a:latin typeface="Montserrat Medium"/>
              <a:ea typeface="Montserrat Medium"/>
              <a:cs typeface="Montserrat Medium"/>
              <a:sym typeface="Montserrat Medium"/>
            </a:endParaRPr>
          </a:p>
        </p:txBody>
      </p:sp>
      <p:pic>
        <p:nvPicPr>
          <p:cNvPr id="18" name="Google Shape;1116;p149">
            <a:extLst>
              <a:ext uri="{FF2B5EF4-FFF2-40B4-BE49-F238E27FC236}">
                <a16:creationId xmlns:a16="http://schemas.microsoft.com/office/drawing/2014/main" id="{BF94D69F-D9C5-063A-AFD2-55064F42DB4E}"/>
              </a:ext>
            </a:extLst>
          </p:cNvPr>
          <p:cNvPicPr preferRelativeResize="0"/>
          <p:nvPr/>
        </p:nvPicPr>
        <p:blipFill>
          <a:blip r:embed="rId7">
            <a:alphaModFix/>
          </a:blip>
          <a:stretch>
            <a:fillRect/>
          </a:stretch>
        </p:blipFill>
        <p:spPr>
          <a:xfrm>
            <a:off x="6139301" y="5780300"/>
            <a:ext cx="1040033" cy="643733"/>
          </a:xfrm>
          <a:prstGeom prst="rect">
            <a:avLst/>
          </a:prstGeom>
          <a:noFill/>
          <a:ln>
            <a:noFill/>
          </a:ln>
        </p:spPr>
      </p:pic>
      <p:sp>
        <p:nvSpPr>
          <p:cNvPr id="21" name="Google Shape;552;p38">
            <a:extLst>
              <a:ext uri="{FF2B5EF4-FFF2-40B4-BE49-F238E27FC236}">
                <a16:creationId xmlns:a16="http://schemas.microsoft.com/office/drawing/2014/main" id="{EF234AEC-982F-A3ED-7053-821043A497D7}"/>
              </a:ext>
            </a:extLst>
          </p:cNvPr>
          <p:cNvSpPr txBox="1">
            <a:spLocks/>
          </p:cNvSpPr>
          <p:nvPr/>
        </p:nvSpPr>
        <p:spPr>
          <a:xfrm>
            <a:off x="76200" y="150800"/>
            <a:ext cx="119634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algn="ctr"/>
            <a:r>
              <a:rPr lang="en-US" sz="2800" b="0" i="0" u="none" strike="noStrike" dirty="0">
                <a:solidFill>
                  <a:srgbClr val="2E83B7"/>
                </a:solidFill>
                <a:effectLst/>
                <a:latin typeface="Montserrat" pitchFamily="2" charset="77"/>
              </a:rPr>
              <a:t>Clinical Trials for Validation of cfDNA Fragmentome Test</a:t>
            </a:r>
            <a:endParaRPr lang="en-US" sz="1200" dirty="0"/>
          </a:p>
        </p:txBody>
      </p:sp>
    </p:spTree>
    <p:extLst>
      <p:ext uri="{BB962C8B-B14F-4D97-AF65-F5344CB8AC3E}">
        <p14:creationId xmlns:p14="http://schemas.microsoft.com/office/powerpoint/2010/main" val="3527688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279;g39a9477a9b9_2_305">
            <a:extLst>
              <a:ext uri="{FF2B5EF4-FFF2-40B4-BE49-F238E27FC236}">
                <a16:creationId xmlns:a16="http://schemas.microsoft.com/office/drawing/2014/main" id="{984D656C-D4A8-3319-909F-DE57933D48F5}"/>
              </a:ext>
            </a:extLst>
          </p:cNvPr>
          <p:cNvGrpSpPr>
            <a:grpSpLocks noChangeAspect="1"/>
          </p:cNvGrpSpPr>
          <p:nvPr/>
        </p:nvGrpSpPr>
        <p:grpSpPr>
          <a:xfrm>
            <a:off x="2590978" y="1600200"/>
            <a:ext cx="7010043" cy="4191454"/>
            <a:chOff x="273300" y="1471300"/>
            <a:chExt cx="5883926" cy="3518125"/>
          </a:xfrm>
        </p:grpSpPr>
        <p:pic>
          <p:nvPicPr>
            <p:cNvPr id="3" name="Google Shape;280;g39a9477a9b9_2_305">
              <a:extLst>
                <a:ext uri="{FF2B5EF4-FFF2-40B4-BE49-F238E27FC236}">
                  <a16:creationId xmlns:a16="http://schemas.microsoft.com/office/drawing/2014/main" id="{53C0566A-F960-5BAB-5881-FC06A38AA7E9}"/>
                </a:ext>
              </a:extLst>
            </p:cNvPr>
            <p:cNvPicPr preferRelativeResize="0"/>
            <p:nvPr/>
          </p:nvPicPr>
          <p:blipFill rotWithShape="1">
            <a:blip r:embed="rId3">
              <a:alphaModFix/>
            </a:blip>
            <a:srcRect t="5909"/>
            <a:stretch/>
          </p:blipFill>
          <p:spPr>
            <a:xfrm>
              <a:off x="273300" y="1471300"/>
              <a:ext cx="5028925" cy="3518125"/>
            </a:xfrm>
            <a:prstGeom prst="rect">
              <a:avLst/>
            </a:prstGeom>
            <a:noFill/>
            <a:ln>
              <a:noFill/>
            </a:ln>
          </p:spPr>
        </p:pic>
        <p:sp>
          <p:nvSpPr>
            <p:cNvPr id="4" name="Google Shape;281;g39a9477a9b9_2_305">
              <a:extLst>
                <a:ext uri="{FF2B5EF4-FFF2-40B4-BE49-F238E27FC236}">
                  <a16:creationId xmlns:a16="http://schemas.microsoft.com/office/drawing/2014/main" id="{34E0E6B0-0AEA-0CBA-A2E6-B054654A7E44}"/>
                </a:ext>
              </a:extLst>
            </p:cNvPr>
            <p:cNvSpPr txBox="1"/>
            <p:nvPr/>
          </p:nvSpPr>
          <p:spPr>
            <a:xfrm>
              <a:off x="5090822" y="2774907"/>
              <a:ext cx="744000" cy="408132"/>
            </a:xfrm>
            <a:prstGeom prst="rect">
              <a:avLst/>
            </a:prstGeom>
            <a:noFill/>
            <a:ln>
              <a:noFill/>
            </a:ln>
          </p:spPr>
          <p:txBody>
            <a:bodyPr spcFirstLastPara="1" wrap="square" lIns="89175" tIns="89175" rIns="89175" bIns="891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951"/>
                <a:buFont typeface="Arial"/>
                <a:buNone/>
                <a:tabLst/>
                <a:defRPr/>
              </a:pPr>
              <a:r>
                <a:rPr kumimoji="0" lang="en-US" sz="1951" b="0" i="0" u="none" strike="noStrike" kern="0" cap="none" spc="0" normalizeH="0" baseline="0" noProof="0" dirty="0">
                  <a:ln>
                    <a:noFill/>
                  </a:ln>
                  <a:solidFill>
                    <a:srgbClr val="000000"/>
                  </a:solidFill>
                  <a:effectLst/>
                  <a:uLnTx/>
                  <a:uFillTx/>
                  <a:latin typeface="Montserrat" pitchFamily="2" charset="77"/>
                  <a:ea typeface="Trebuchet MS"/>
                  <a:cs typeface="Trebuchet MS"/>
                  <a:sym typeface="Trebuchet MS"/>
                </a:rPr>
                <a:t>8.4%</a:t>
              </a:r>
              <a:endParaRPr kumimoji="0" sz="1951" b="0" i="0" u="none" strike="noStrike" kern="0" cap="none" spc="0" normalizeH="0" baseline="0" noProof="0" dirty="0">
                <a:ln>
                  <a:noFill/>
                </a:ln>
                <a:solidFill>
                  <a:srgbClr val="000000"/>
                </a:solidFill>
                <a:effectLst/>
                <a:uLnTx/>
                <a:uFillTx/>
                <a:latin typeface="Montserrat" pitchFamily="2" charset="77"/>
                <a:ea typeface="Trebuchet MS"/>
                <a:cs typeface="Trebuchet MS"/>
                <a:sym typeface="Trebuchet MS"/>
              </a:endParaRPr>
            </a:p>
          </p:txBody>
        </p:sp>
        <p:sp>
          <p:nvSpPr>
            <p:cNvPr id="5" name="Google Shape;282;g39a9477a9b9_2_305">
              <a:extLst>
                <a:ext uri="{FF2B5EF4-FFF2-40B4-BE49-F238E27FC236}">
                  <a16:creationId xmlns:a16="http://schemas.microsoft.com/office/drawing/2014/main" id="{D9538119-5915-808B-7AC8-F2FD9EDAA336}"/>
                </a:ext>
              </a:extLst>
            </p:cNvPr>
            <p:cNvSpPr txBox="1"/>
            <p:nvPr/>
          </p:nvSpPr>
          <p:spPr>
            <a:xfrm>
              <a:off x="4969226" y="1532930"/>
              <a:ext cx="1188000" cy="408132"/>
            </a:xfrm>
            <a:prstGeom prst="rect">
              <a:avLst/>
            </a:prstGeom>
            <a:noFill/>
            <a:ln>
              <a:noFill/>
            </a:ln>
          </p:spPr>
          <p:txBody>
            <a:bodyPr spcFirstLastPara="1" wrap="square" lIns="89175" tIns="89175" rIns="89175" bIns="891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951"/>
                <a:buFont typeface="Arial"/>
                <a:buNone/>
                <a:tabLst/>
                <a:defRPr/>
              </a:pPr>
              <a:r>
                <a:rPr kumimoji="0" lang="en-US" sz="1951" b="0" i="0" u="none" strike="noStrike" kern="0" cap="none" spc="0" normalizeH="0" baseline="0" noProof="0" dirty="0">
                  <a:ln>
                    <a:noFill/>
                  </a:ln>
                  <a:solidFill>
                    <a:srgbClr val="000000"/>
                  </a:solidFill>
                  <a:effectLst/>
                  <a:uLnTx/>
                  <a:uFillTx/>
                  <a:latin typeface="Montserrat" pitchFamily="2" charset="77"/>
                  <a:ea typeface="Trebuchet MS"/>
                  <a:cs typeface="Trebuchet MS"/>
                  <a:sym typeface="Trebuchet MS"/>
                </a:rPr>
                <a:t>20.9%</a:t>
              </a:r>
              <a:endParaRPr kumimoji="0" sz="1951" b="0" i="0" u="none" strike="noStrike" kern="0" cap="none" spc="0" normalizeH="0" baseline="0" noProof="0" dirty="0">
                <a:ln>
                  <a:noFill/>
                </a:ln>
                <a:solidFill>
                  <a:srgbClr val="000000"/>
                </a:solidFill>
                <a:effectLst/>
                <a:uLnTx/>
                <a:uFillTx/>
                <a:latin typeface="Montserrat" pitchFamily="2" charset="77"/>
                <a:ea typeface="Trebuchet MS"/>
                <a:cs typeface="Trebuchet MS"/>
                <a:sym typeface="Trebuchet MS"/>
              </a:endParaRPr>
            </a:p>
          </p:txBody>
        </p:sp>
        <p:sp>
          <p:nvSpPr>
            <p:cNvPr id="6" name="Google Shape;283;g39a9477a9b9_2_305">
              <a:extLst>
                <a:ext uri="{FF2B5EF4-FFF2-40B4-BE49-F238E27FC236}">
                  <a16:creationId xmlns:a16="http://schemas.microsoft.com/office/drawing/2014/main" id="{CF45B7B1-E0F4-A5FF-6BA6-68649744174D}"/>
                </a:ext>
              </a:extLst>
            </p:cNvPr>
            <p:cNvSpPr txBox="1"/>
            <p:nvPr/>
          </p:nvSpPr>
          <p:spPr>
            <a:xfrm>
              <a:off x="1073262" y="1609742"/>
              <a:ext cx="1753500" cy="688841"/>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89175" tIns="89175" rIns="89175" bIns="891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366"/>
                <a:buFont typeface="Arial"/>
                <a:buNone/>
                <a:tabLst/>
                <a:defRPr/>
              </a:pPr>
              <a:r>
                <a:rPr kumimoji="0" lang="en-US" sz="1366" b="0" i="0" u="none" strike="noStrike" kern="0" cap="none" spc="0" normalizeH="0" baseline="0" noProof="0" dirty="0">
                  <a:ln>
                    <a:noFill/>
                  </a:ln>
                  <a:solidFill>
                    <a:srgbClr val="44546A"/>
                  </a:solidFill>
                  <a:effectLst/>
                  <a:uLnTx/>
                  <a:uFillTx/>
                  <a:latin typeface="Montserrat" pitchFamily="2" charset="77"/>
                  <a:ea typeface="Trebuchet MS"/>
                  <a:cs typeface="Trebuchet MS"/>
                  <a:sym typeface="Trebuchet MS"/>
                </a:rPr>
                <a:t>Adjusted HR 2.73 </a:t>
              </a:r>
            </a:p>
            <a:p>
              <a:pPr marL="0" marR="0" lvl="0" indent="0" algn="l" defTabSz="914400" rtl="0" eaLnBrk="1" fontAlgn="auto" latinLnBrk="0" hangingPunct="1">
                <a:lnSpc>
                  <a:spcPct val="100000"/>
                </a:lnSpc>
                <a:spcBef>
                  <a:spcPts val="0"/>
                </a:spcBef>
                <a:spcAft>
                  <a:spcPts val="0"/>
                </a:spcAft>
                <a:buClr>
                  <a:srgbClr val="000000"/>
                </a:buClr>
                <a:buSzPts val="1366"/>
                <a:buFont typeface="Arial"/>
                <a:buNone/>
                <a:tabLst/>
                <a:defRPr/>
              </a:pPr>
              <a:r>
                <a:rPr kumimoji="0" lang="en-US" sz="1366" b="0" i="0" u="none" strike="noStrike" kern="0" cap="none" spc="0" normalizeH="0" baseline="0" noProof="0" dirty="0">
                  <a:ln>
                    <a:noFill/>
                  </a:ln>
                  <a:solidFill>
                    <a:srgbClr val="44546A"/>
                  </a:solidFill>
                  <a:effectLst/>
                  <a:uLnTx/>
                  <a:uFillTx/>
                  <a:latin typeface="Montserrat" pitchFamily="2" charset="77"/>
                  <a:ea typeface="Trebuchet MS"/>
                  <a:cs typeface="Trebuchet MS"/>
                  <a:sym typeface="Trebuchet MS"/>
                </a:rPr>
                <a:t>[95% CI=1.91–3.89] </a:t>
              </a:r>
            </a:p>
            <a:p>
              <a:pPr marL="0" marR="0" lvl="0" indent="0" algn="l" defTabSz="914400" rtl="0" eaLnBrk="1" fontAlgn="auto" latinLnBrk="0" hangingPunct="1">
                <a:lnSpc>
                  <a:spcPct val="100000"/>
                </a:lnSpc>
                <a:spcBef>
                  <a:spcPts val="0"/>
                </a:spcBef>
                <a:spcAft>
                  <a:spcPts val="0"/>
                </a:spcAft>
                <a:buClr>
                  <a:srgbClr val="000000"/>
                </a:buClr>
                <a:buSzPts val="1366"/>
                <a:buFont typeface="Arial"/>
                <a:buNone/>
                <a:tabLst/>
                <a:defRPr/>
              </a:pPr>
              <a:r>
                <a:rPr kumimoji="0" lang="en-US" sz="1366" b="0" i="0" u="none" strike="noStrike" kern="0" cap="none" spc="0" normalizeH="0" baseline="0" noProof="0" dirty="0">
                  <a:ln>
                    <a:noFill/>
                  </a:ln>
                  <a:solidFill>
                    <a:srgbClr val="44546A"/>
                  </a:solidFill>
                  <a:effectLst/>
                  <a:uLnTx/>
                  <a:uFillTx/>
                  <a:latin typeface="Montserrat" pitchFamily="2" charset="77"/>
                  <a:ea typeface="Trebuchet MS"/>
                  <a:cs typeface="Trebuchet MS"/>
                  <a:sym typeface="Trebuchet MS"/>
                </a:rPr>
                <a:t>P &lt; 0.001</a:t>
              </a:r>
              <a:endParaRPr kumimoji="0" sz="1366" b="0" i="0" u="none" strike="noStrike" kern="0" cap="none" spc="0" normalizeH="0" baseline="0" noProof="0" dirty="0">
                <a:ln>
                  <a:noFill/>
                </a:ln>
                <a:solidFill>
                  <a:srgbClr val="000000"/>
                </a:solidFill>
                <a:effectLst/>
                <a:uLnTx/>
                <a:uFillTx/>
                <a:latin typeface="Montserrat" pitchFamily="2" charset="77"/>
                <a:ea typeface="Trebuchet MS"/>
                <a:cs typeface="Trebuchet MS"/>
                <a:sym typeface="Trebuchet MS"/>
              </a:endParaRPr>
            </a:p>
          </p:txBody>
        </p:sp>
      </p:grpSp>
      <p:sp>
        <p:nvSpPr>
          <p:cNvPr id="9" name="Google Shape;278;g39a9477a9b9_2_305">
            <a:extLst>
              <a:ext uri="{FF2B5EF4-FFF2-40B4-BE49-F238E27FC236}">
                <a16:creationId xmlns:a16="http://schemas.microsoft.com/office/drawing/2014/main" id="{254A68F8-C975-8249-0F9E-E77223CC23A4}"/>
              </a:ext>
            </a:extLst>
          </p:cNvPr>
          <p:cNvSpPr txBox="1">
            <a:spLocks/>
          </p:cNvSpPr>
          <p:nvPr/>
        </p:nvSpPr>
        <p:spPr>
          <a:xfrm>
            <a:off x="533400" y="210388"/>
            <a:ext cx="11125200" cy="108501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1877F9"/>
              </a:buClr>
              <a:buSzPts val="3960"/>
              <a:buFont typeface="Trebuchet MS"/>
              <a:buNone/>
              <a:tabLst/>
              <a:defRPr/>
            </a:pPr>
            <a:r>
              <a:rPr kumimoji="0" lang="en-US" sz="3600" b="0" i="0" u="none" strike="noStrike" kern="0" cap="none" spc="0" normalizeH="0" baseline="0" noProof="0" dirty="0">
                <a:ln>
                  <a:noFill/>
                </a:ln>
                <a:solidFill>
                  <a:srgbClr val="0070C0"/>
                </a:solidFill>
                <a:effectLst/>
                <a:uLnTx/>
                <a:uFillTx/>
                <a:latin typeface="Montserrat" pitchFamily="2" charset="77"/>
                <a:ea typeface="+mn-ea"/>
                <a:cs typeface="Arial"/>
                <a:sym typeface="Arial"/>
              </a:rPr>
              <a:t>Access to FirstLook Lung Blood Test </a:t>
            </a:r>
          </a:p>
          <a:p>
            <a:pPr marL="0" marR="0" lvl="0" indent="0" algn="ctr" defTabSz="914400" rtl="0" eaLnBrk="1" fontAlgn="auto" latinLnBrk="0" hangingPunct="1">
              <a:lnSpc>
                <a:spcPct val="90000"/>
              </a:lnSpc>
              <a:spcBef>
                <a:spcPts val="0"/>
              </a:spcBef>
              <a:spcAft>
                <a:spcPts val="0"/>
              </a:spcAft>
              <a:buClr>
                <a:srgbClr val="1877F9"/>
              </a:buClr>
              <a:buSzPts val="3960"/>
              <a:buFont typeface="Trebuchet MS"/>
              <a:buNone/>
              <a:tabLst/>
              <a:defRPr/>
            </a:pPr>
            <a:r>
              <a:rPr kumimoji="0" lang="en-US" sz="3600" b="0" i="0" u="none" strike="noStrike" kern="0" cap="none" spc="0" normalizeH="0" baseline="0" noProof="0" dirty="0">
                <a:ln>
                  <a:noFill/>
                </a:ln>
                <a:solidFill>
                  <a:srgbClr val="0070C0"/>
                </a:solidFill>
                <a:effectLst/>
                <a:uLnTx/>
                <a:uFillTx/>
                <a:latin typeface="Montserrat" pitchFamily="2" charset="77"/>
                <a:ea typeface="+mn-ea"/>
                <a:cs typeface="Arial"/>
                <a:sym typeface="Arial"/>
              </a:rPr>
              <a:t>Increases Lung Cancer Screening</a:t>
            </a:r>
          </a:p>
        </p:txBody>
      </p:sp>
      <p:sp>
        <p:nvSpPr>
          <p:cNvPr id="10" name="Google Shape;547;p37">
            <a:extLst>
              <a:ext uri="{FF2B5EF4-FFF2-40B4-BE49-F238E27FC236}">
                <a16:creationId xmlns:a16="http://schemas.microsoft.com/office/drawing/2014/main" id="{D9FE03F1-B679-3115-8C04-BBD10EF38073}"/>
              </a:ext>
            </a:extLst>
          </p:cNvPr>
          <p:cNvSpPr txBox="1"/>
          <p:nvPr/>
        </p:nvSpPr>
        <p:spPr>
          <a:xfrm>
            <a:off x="4228700" y="6488723"/>
            <a:ext cx="7963300" cy="369277"/>
          </a:xfrm>
          <a:prstGeom prst="rect">
            <a:avLst/>
          </a:prstGeom>
          <a:noFill/>
          <a:ln>
            <a:noFill/>
          </a:ln>
        </p:spPr>
        <p:txBody>
          <a:bodyPr spcFirstLastPara="1" wrap="square" lIns="121900" tIns="60933" rIns="121900" bIns="60933" anchor="b" anchorCtr="0">
            <a:spAutoFit/>
          </a:bodyPr>
          <a:lstStyle/>
          <a:p>
            <a:pPr marL="0" marR="0" lvl="0" indent="0" algn="r" defTabSz="1219170" rtl="0" eaLnBrk="1" fontAlgn="auto" latinLnBrk="0" hangingPunct="1">
              <a:lnSpc>
                <a:spcPct val="100000"/>
              </a:lnSpc>
              <a:spcBef>
                <a:spcPts val="0"/>
              </a:spcBef>
              <a:spcAft>
                <a:spcPts val="0"/>
              </a:spcAft>
              <a:buClr>
                <a:srgbClr val="000000"/>
              </a:buClr>
              <a:buSzPts val="800"/>
              <a:buFontTx/>
              <a:buNone/>
              <a:tabLst/>
              <a:defRPr/>
            </a:pP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Davis, Bach et al., ATS Meeting 2026</a:t>
            </a:r>
            <a:endParaRPr kumimoji="0" sz="16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sp>
        <p:nvSpPr>
          <p:cNvPr id="11" name="Google Shape;291;g39a9477a9b9_2_305">
            <a:extLst>
              <a:ext uri="{FF2B5EF4-FFF2-40B4-BE49-F238E27FC236}">
                <a16:creationId xmlns:a16="http://schemas.microsoft.com/office/drawing/2014/main" id="{43442BAC-4C12-F539-AD3C-25E067FB3C96}"/>
              </a:ext>
            </a:extLst>
          </p:cNvPr>
          <p:cNvSpPr txBox="1"/>
          <p:nvPr/>
        </p:nvSpPr>
        <p:spPr>
          <a:xfrm>
            <a:off x="2478416" y="5732775"/>
            <a:ext cx="7109476" cy="609367"/>
          </a:xfrm>
          <a:prstGeom prst="rect">
            <a:avLst/>
          </a:prstGeom>
          <a:solidFill>
            <a:srgbClr val="EFEFEF"/>
          </a:solidFill>
          <a:ln w="9525" cap="flat" cmpd="sng">
            <a:solidFill>
              <a:schemeClr val="lt2"/>
            </a:solidFill>
            <a:prstDash val="solid"/>
            <a:round/>
            <a:headEnd type="none" w="sm" len="sm"/>
            <a:tailEnd type="none" w="sm" len="sm"/>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ontserrat" pitchFamily="2" charset="77"/>
                <a:ea typeface="Trebuchet MS"/>
                <a:cs typeface="Trebuchet MS"/>
                <a:sym typeface="Trebuchet MS"/>
              </a:rPr>
              <a:t>Cumulative incidence of study outcomes over time. Point Estimate shown at 11 months.</a:t>
            </a:r>
            <a:endParaRPr kumimoji="0" sz="1200" b="0" i="0" u="none" strike="noStrike" kern="0" cap="none" spc="0" normalizeH="0" baseline="0" noProof="0" dirty="0">
              <a:ln>
                <a:noFill/>
              </a:ln>
              <a:solidFill>
                <a:srgbClr val="000000"/>
              </a:solidFill>
              <a:effectLst/>
              <a:uLnTx/>
              <a:uFillTx/>
              <a:latin typeface="Montserrat" pitchFamily="2" charset="77"/>
              <a:ea typeface="Trebuchet MS"/>
              <a:cs typeface="Trebuchet MS"/>
              <a:sym typeface="Trebuchet MS"/>
            </a:endParaRPr>
          </a:p>
          <a:p>
            <a:pPr marL="0" marR="0" lvl="0" indent="0" algn="l" defTabSz="914400" rtl="0" eaLnBrk="1" fontAlgn="auto" latinLnBrk="0" hangingPunct="1">
              <a:lnSpc>
                <a:spcPct val="115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ontserrat" pitchFamily="2" charset="77"/>
                <a:ea typeface="Trebuchet MS"/>
                <a:cs typeface="Trebuchet MS"/>
                <a:sym typeface="Trebuchet MS"/>
              </a:rPr>
              <a:t>The P values refer to the strength of the association in the pre-specified multivariable test.</a:t>
            </a:r>
            <a:endParaRPr kumimoji="0" sz="1200" b="0" i="0" u="none" strike="noStrike" kern="0" cap="none" spc="0" normalizeH="0" baseline="0" noProof="0" dirty="0">
              <a:ln>
                <a:noFill/>
              </a:ln>
              <a:solidFill>
                <a:srgbClr val="000000"/>
              </a:solidFill>
              <a:effectLst/>
              <a:uLnTx/>
              <a:uFillTx/>
              <a:latin typeface="Montserrat" pitchFamily="2" charset="77"/>
              <a:ea typeface="Trebuchet MS"/>
              <a:cs typeface="Trebuchet MS"/>
              <a:sym typeface="Trebuchet MS"/>
            </a:endParaRPr>
          </a:p>
        </p:txBody>
      </p:sp>
      <p:pic>
        <p:nvPicPr>
          <p:cNvPr id="8" name="Picture 7">
            <a:extLst>
              <a:ext uri="{FF2B5EF4-FFF2-40B4-BE49-F238E27FC236}">
                <a16:creationId xmlns:a16="http://schemas.microsoft.com/office/drawing/2014/main" id="{D9228D75-A58A-5FCC-0478-470643F5D5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3740" y="5905550"/>
            <a:ext cx="2322892" cy="583173"/>
          </a:xfrm>
          <a:prstGeom prst="rect">
            <a:avLst/>
          </a:prstGeom>
        </p:spPr>
      </p:pic>
      <p:sp>
        <p:nvSpPr>
          <p:cNvPr id="7" name="TextBox 6">
            <a:extLst>
              <a:ext uri="{FF2B5EF4-FFF2-40B4-BE49-F238E27FC236}">
                <a16:creationId xmlns:a16="http://schemas.microsoft.com/office/drawing/2014/main" id="{67A84084-1988-1C70-EBD2-F111A21184BC}"/>
              </a:ext>
            </a:extLst>
          </p:cNvPr>
          <p:cNvSpPr txBox="1"/>
          <p:nvPr/>
        </p:nvSpPr>
        <p:spPr>
          <a:xfrm>
            <a:off x="228600" y="6430954"/>
            <a:ext cx="202010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Montserrat" pitchFamily="2" charset="77"/>
                <a:ea typeface="+mn-ea"/>
                <a:cs typeface="+mn-cs"/>
              </a:rPr>
              <a:t>DO NOT POST</a:t>
            </a:r>
          </a:p>
        </p:txBody>
      </p:sp>
    </p:spTree>
    <p:extLst>
      <p:ext uri="{BB962C8B-B14F-4D97-AF65-F5344CB8AC3E}">
        <p14:creationId xmlns:p14="http://schemas.microsoft.com/office/powerpoint/2010/main" val="736318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E074C-55F7-0A86-747F-ACD5F4087FFA}"/>
            </a:ext>
          </a:extLst>
        </p:cNvPr>
        <p:cNvGrpSpPr/>
        <p:nvPr/>
      </p:nvGrpSpPr>
      <p:grpSpPr>
        <a:xfrm>
          <a:off x="0" y="0"/>
          <a:ext cx="0" cy="0"/>
          <a:chOff x="0" y="0"/>
          <a:chExt cx="0" cy="0"/>
        </a:xfrm>
      </p:grpSpPr>
      <p:sp>
        <p:nvSpPr>
          <p:cNvPr id="8" name="Google Shape;318;g39a9477a9b9_2_571">
            <a:extLst>
              <a:ext uri="{FF2B5EF4-FFF2-40B4-BE49-F238E27FC236}">
                <a16:creationId xmlns:a16="http://schemas.microsoft.com/office/drawing/2014/main" id="{E81B7173-F874-2A4A-E33A-CF4D35DE8710}"/>
              </a:ext>
            </a:extLst>
          </p:cNvPr>
          <p:cNvSpPr/>
          <p:nvPr/>
        </p:nvSpPr>
        <p:spPr>
          <a:xfrm>
            <a:off x="2588202" y="1357049"/>
            <a:ext cx="7125058" cy="4331100"/>
          </a:xfrm>
          <a:prstGeom prst="roundRect">
            <a:avLst>
              <a:gd name="adj" fmla="val 5821"/>
            </a:avLst>
          </a:prstGeom>
          <a:solidFill>
            <a:srgbClr val="E3ECEC"/>
          </a:solidFill>
          <a:ln>
            <a:noFill/>
          </a:ln>
        </p:spPr>
        <p:txBody>
          <a:bodyPr spcFirstLastPara="1" wrap="square" lIns="110375" tIns="110375" rIns="110375" bIns="110375" anchor="ctr" anchorCtr="0">
            <a:noAutofit/>
          </a:bodyPr>
          <a:lstStyle/>
          <a:p>
            <a:pPr>
              <a:buClr>
                <a:srgbClr val="000000"/>
              </a:buClr>
              <a:buSzPts val="1720"/>
              <a:buFont typeface="Arial"/>
              <a:buNone/>
            </a:pPr>
            <a:endParaRPr sz="1720" kern="0">
              <a:solidFill>
                <a:srgbClr val="000000"/>
              </a:solidFill>
              <a:ea typeface="Arial"/>
              <a:cs typeface="Arial"/>
              <a:sym typeface="Arial"/>
            </a:endParaRPr>
          </a:p>
        </p:txBody>
      </p:sp>
      <p:sp>
        <p:nvSpPr>
          <p:cNvPr id="9" name="Google Shape;320;g39a9477a9b9_2_571">
            <a:extLst>
              <a:ext uri="{FF2B5EF4-FFF2-40B4-BE49-F238E27FC236}">
                <a16:creationId xmlns:a16="http://schemas.microsoft.com/office/drawing/2014/main" id="{E007FEFC-8BBD-43F9-F907-07D1EF98F5A5}"/>
              </a:ext>
            </a:extLst>
          </p:cNvPr>
          <p:cNvSpPr/>
          <p:nvPr/>
        </p:nvSpPr>
        <p:spPr>
          <a:xfrm>
            <a:off x="6193296" y="1520250"/>
            <a:ext cx="3293100" cy="4004700"/>
          </a:xfrm>
          <a:prstGeom prst="roundRect">
            <a:avLst>
              <a:gd name="adj" fmla="val 4837"/>
            </a:avLst>
          </a:prstGeom>
          <a:solidFill>
            <a:srgbClr val="FFFFFF"/>
          </a:solidFill>
          <a:ln>
            <a:noFill/>
          </a:ln>
          <a:effectLst>
            <a:outerShdw blurRad="68987" dist="22996" dir="5400000" algn="bl" rotWithShape="0">
              <a:srgbClr val="A5A5A5">
                <a:alpha val="4705"/>
              </a:srgbClr>
            </a:outerShdw>
          </a:effectLst>
        </p:spPr>
        <p:txBody>
          <a:bodyPr spcFirstLastPara="1" wrap="square" lIns="110375" tIns="110375" rIns="110375" bIns="110375" anchor="b"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r>
              <a:rPr kumimoji="0" lang="en-US" sz="325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rPr>
              <a:t>~3178</a:t>
            </a:r>
            <a:endParaRPr kumimoji="0" sz="1449" b="0" i="0" u="none" strike="noStrike" kern="0" cap="none" spc="0" normalizeH="0" baseline="0" noProof="0" dirty="0">
              <a:ln>
                <a:noFill/>
              </a:ln>
              <a:solidFill>
                <a:srgbClr val="44546A"/>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1449" b="0" i="0" u="none" strike="noStrike" kern="0" cap="none" spc="0" normalizeH="0" baseline="0" noProof="0" dirty="0">
              <a:ln>
                <a:noFill/>
              </a:ln>
              <a:solidFill>
                <a:srgbClr val="A5A5A5"/>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1720"/>
              <a:buFont typeface="Arial"/>
              <a:buNone/>
              <a:tabLst/>
              <a:defRPr/>
            </a:pPr>
            <a:r>
              <a:rPr kumimoji="0" lang="en-US" sz="1901" b="1" i="0" u="none" strike="noStrike" kern="0" cap="none" spc="0" normalizeH="0" baseline="0" noProof="0" dirty="0">
                <a:ln>
                  <a:noFill/>
                </a:ln>
                <a:solidFill>
                  <a:srgbClr val="4472C4"/>
                </a:solidFill>
                <a:effectLst/>
                <a:uLnTx/>
                <a:uFillTx/>
                <a:latin typeface="Roboto"/>
                <a:ea typeface="Roboto"/>
                <a:cs typeface="Roboto"/>
                <a:sym typeface="Roboto"/>
              </a:rPr>
              <a:t>Lung Cancer Deaths Preventable</a:t>
            </a:r>
            <a:endParaRPr kumimoji="0" sz="1901" b="1" i="0" u="none" strike="noStrike" kern="0" cap="none" spc="0" normalizeH="0" baseline="0" noProof="0" dirty="0">
              <a:ln>
                <a:noFill/>
              </a:ln>
              <a:solidFill>
                <a:srgbClr val="4472C4"/>
              </a:solidFill>
              <a:effectLst/>
              <a:uLnTx/>
              <a:uFillTx/>
              <a:latin typeface="Roboto"/>
              <a:ea typeface="Roboto"/>
              <a:cs typeface="Roboto"/>
              <a:sym typeface="Roboto"/>
            </a:endParaRPr>
          </a:p>
          <a:p>
            <a:pPr marL="0" marR="0" lvl="0" indent="0" defTabSz="914400" eaLnBrk="1" fontAlgn="auto" latinLnBrk="0" hangingPunct="1">
              <a:lnSpc>
                <a:spcPct val="100000"/>
              </a:lnSpc>
              <a:spcBef>
                <a:spcPts val="0"/>
              </a:spcBef>
              <a:spcAft>
                <a:spcPts val="0"/>
              </a:spcAft>
              <a:buClr>
                <a:srgbClr val="000000"/>
              </a:buClr>
              <a:buSzPts val="1720"/>
              <a:buFont typeface="Arial"/>
              <a:buNone/>
              <a:tabLst/>
              <a:defRPr/>
            </a:pPr>
            <a:endParaRPr kumimoji="0" sz="1720" b="0" i="0" u="none" strike="noStrike" kern="0" cap="none" spc="0" normalizeH="0" baseline="0" noProof="0" dirty="0">
              <a:ln>
                <a:noFill/>
              </a:ln>
              <a:solidFill>
                <a:srgbClr val="000000"/>
              </a:solidFill>
              <a:effectLst/>
              <a:uLnTx/>
              <a:uFillTx/>
              <a:latin typeface="Roboto"/>
              <a:ea typeface="Roboto"/>
              <a:cs typeface="Roboto"/>
              <a:sym typeface="Roboto"/>
            </a:endParaRPr>
          </a:p>
          <a:p>
            <a:pPr marL="0" marR="0" lvl="0" indent="0" algn="ctr" defTabSz="914400" eaLnBrk="1" fontAlgn="auto" latinLnBrk="0" hangingPunct="1">
              <a:lnSpc>
                <a:spcPct val="100000"/>
              </a:lnSpc>
              <a:spcBef>
                <a:spcPts val="0"/>
              </a:spcBef>
              <a:spcAft>
                <a:spcPts val="0"/>
              </a:spcAft>
              <a:buClr>
                <a:srgbClr val="000000"/>
              </a:buClr>
              <a:buSzPts val="1720"/>
              <a:buFont typeface="Arial"/>
              <a:buNone/>
              <a:tabLst/>
              <a:defRPr/>
            </a:pPr>
            <a:r>
              <a:rPr kumimoji="0" lang="en-US" sz="1358" b="0" i="0" u="none" strike="noStrike" kern="0" cap="none" spc="0" normalizeH="0" baseline="0" noProof="0" dirty="0">
                <a:ln>
                  <a:noFill/>
                </a:ln>
                <a:solidFill>
                  <a:srgbClr val="000000"/>
                </a:solidFill>
                <a:effectLst/>
                <a:uLnTx/>
                <a:uFillTx/>
                <a:latin typeface="Roboto"/>
                <a:ea typeface="Roboto"/>
                <a:cs typeface="Roboto"/>
                <a:sym typeface="Roboto"/>
              </a:rPr>
              <a:t>Projected over 5 years with 3% annual uptake increase across 15 million (2,975 - 5,489)</a:t>
            </a:r>
            <a:endParaRPr kumimoji="0" sz="1358" b="0" i="0" u="none" strike="noStrike" kern="0" cap="none" spc="0" normalizeH="0" baseline="0" noProof="0" dirty="0">
              <a:ln>
                <a:noFill/>
              </a:ln>
              <a:solidFill>
                <a:srgbClr val="000000"/>
              </a:solidFill>
              <a:effectLst/>
              <a:uLnTx/>
              <a:uFillTx/>
              <a:latin typeface="Roboto"/>
              <a:ea typeface="Roboto"/>
              <a:cs typeface="Roboto"/>
              <a:sym typeface="Roboto"/>
            </a:endParaRPr>
          </a:p>
          <a:p>
            <a:pPr marL="0" marR="0" lvl="0" indent="0" defTabSz="914400" eaLnBrk="1" fontAlgn="auto" latinLnBrk="0" hangingPunct="1">
              <a:lnSpc>
                <a:spcPct val="100000"/>
              </a:lnSpc>
              <a:spcBef>
                <a:spcPts val="0"/>
              </a:spcBef>
              <a:spcAft>
                <a:spcPts val="0"/>
              </a:spcAft>
              <a:buClr>
                <a:srgbClr val="000000"/>
              </a:buClr>
              <a:buSzPts val="1720"/>
              <a:buFont typeface="Arial"/>
              <a:buNone/>
              <a:tabLst/>
              <a:defRPr/>
            </a:pPr>
            <a:endParaRPr kumimoji="0" sz="1720" b="0" i="0" u="none" strike="noStrike" kern="0" cap="none" spc="0" normalizeH="0" baseline="0" noProof="0" dirty="0">
              <a:ln>
                <a:noFill/>
              </a:ln>
              <a:solidFill>
                <a:srgbClr val="44546A"/>
              </a:solidFill>
              <a:effectLst/>
              <a:uLnTx/>
              <a:uFillTx/>
              <a:latin typeface="Roboto"/>
              <a:ea typeface="Roboto"/>
              <a:cs typeface="Roboto"/>
              <a:sym typeface="Roboto"/>
            </a:endParaRPr>
          </a:p>
          <a:p>
            <a:pPr marL="0" marR="0" lvl="0" indent="0" algn="ctr" defTabSz="914400" eaLnBrk="1" fontAlgn="auto" latinLnBrk="0" hangingPunct="1">
              <a:lnSpc>
                <a:spcPct val="100000"/>
              </a:lnSpc>
              <a:spcBef>
                <a:spcPts val="0"/>
              </a:spcBef>
              <a:spcAft>
                <a:spcPts val="0"/>
              </a:spcAft>
              <a:buClr>
                <a:srgbClr val="000000"/>
              </a:buClr>
              <a:buSzPts val="1720"/>
              <a:buFont typeface="Arial"/>
              <a:buNone/>
              <a:tabLst/>
              <a:defRPr/>
            </a:pPr>
            <a:endParaRPr kumimoji="0" sz="1720" b="0" i="0" u="none" strike="noStrike" kern="0" cap="none" spc="0" normalizeH="0" baseline="0" noProof="0" dirty="0">
              <a:ln>
                <a:noFill/>
              </a:ln>
              <a:solidFill>
                <a:srgbClr val="44546A"/>
              </a:solidFill>
              <a:effectLst/>
              <a:uLnTx/>
              <a:uFillTx/>
              <a:latin typeface="Roboto"/>
              <a:ea typeface="Roboto"/>
              <a:cs typeface="Roboto"/>
              <a:sym typeface="Roboto"/>
            </a:endParaRPr>
          </a:p>
        </p:txBody>
      </p:sp>
      <p:sp>
        <p:nvSpPr>
          <p:cNvPr id="10" name="Google Shape;321;g39a9477a9b9_2_571">
            <a:extLst>
              <a:ext uri="{FF2B5EF4-FFF2-40B4-BE49-F238E27FC236}">
                <a16:creationId xmlns:a16="http://schemas.microsoft.com/office/drawing/2014/main" id="{7DC60737-2C30-4018-CFAB-55C88E36377E}"/>
              </a:ext>
            </a:extLst>
          </p:cNvPr>
          <p:cNvSpPr txBox="1"/>
          <p:nvPr/>
        </p:nvSpPr>
        <p:spPr>
          <a:xfrm>
            <a:off x="6518008" y="5206370"/>
            <a:ext cx="2736000" cy="706800"/>
          </a:xfrm>
          <a:prstGeom prst="rect">
            <a:avLst/>
          </a:prstGeom>
          <a:solidFill>
            <a:srgbClr val="E2EBEB"/>
          </a:solidFill>
          <a:ln>
            <a:noFill/>
          </a:ln>
        </p:spPr>
        <p:txBody>
          <a:bodyPr spcFirstLastPara="1" wrap="square" lIns="110375" tIns="110375" rIns="110375" bIns="110375" anchor="t" anchorCtr="0">
            <a:noAutofit/>
          </a:bodyPr>
          <a:lstStyle/>
          <a:p>
            <a:pPr algn="ctr">
              <a:lnSpc>
                <a:spcPct val="115000"/>
              </a:lnSpc>
              <a:buClr>
                <a:srgbClr val="000000"/>
              </a:buClr>
              <a:buSzPts val="1200"/>
              <a:buFont typeface="Arial"/>
              <a:buNone/>
            </a:pPr>
            <a:r>
              <a:rPr lang="en-US" sz="1200" b="1" kern="0" dirty="0">
                <a:solidFill>
                  <a:srgbClr val="000000"/>
                </a:solidFill>
                <a:latin typeface="Trebuchet MS"/>
                <a:ea typeface="Trebuchet MS"/>
                <a:cs typeface="Trebuchet MS"/>
                <a:sym typeface="Trebuchet MS"/>
              </a:rPr>
              <a:t>Potential to prevent ~3,178 more deaths than LDCT Only*</a:t>
            </a:r>
            <a:endParaRPr sz="1400" kern="0" dirty="0">
              <a:solidFill>
                <a:srgbClr val="000000"/>
              </a:solidFill>
              <a:ea typeface="Arial"/>
              <a:cs typeface="Arial"/>
              <a:sym typeface="Arial"/>
            </a:endParaRPr>
          </a:p>
          <a:p>
            <a:pPr algn="ctr">
              <a:lnSpc>
                <a:spcPct val="115000"/>
              </a:lnSpc>
              <a:buClr>
                <a:srgbClr val="000000"/>
              </a:buClr>
              <a:buSzPts val="1200"/>
              <a:buFont typeface="Arial"/>
              <a:buNone/>
            </a:pPr>
            <a:endParaRPr sz="1200" b="1" kern="0" dirty="0">
              <a:solidFill>
                <a:srgbClr val="FFFFFF"/>
              </a:solidFill>
              <a:latin typeface="Trebuchet MS"/>
              <a:ea typeface="Trebuchet MS"/>
              <a:cs typeface="Trebuchet MS"/>
              <a:sym typeface="Trebuchet MS"/>
            </a:endParaRPr>
          </a:p>
        </p:txBody>
      </p:sp>
      <p:sp>
        <p:nvSpPr>
          <p:cNvPr id="11" name="Google Shape;322;g39a9477a9b9_2_571">
            <a:extLst>
              <a:ext uri="{FF2B5EF4-FFF2-40B4-BE49-F238E27FC236}">
                <a16:creationId xmlns:a16="http://schemas.microsoft.com/office/drawing/2014/main" id="{2241F6DD-2B0B-E14F-6953-5AEC32CC3810}"/>
              </a:ext>
            </a:extLst>
          </p:cNvPr>
          <p:cNvSpPr/>
          <p:nvPr/>
        </p:nvSpPr>
        <p:spPr>
          <a:xfrm>
            <a:off x="2758203" y="1520249"/>
            <a:ext cx="3293100" cy="4004700"/>
          </a:xfrm>
          <a:prstGeom prst="roundRect">
            <a:avLst>
              <a:gd name="adj" fmla="val 4837"/>
            </a:avLst>
          </a:prstGeom>
          <a:solidFill>
            <a:srgbClr val="FFFFFF"/>
          </a:solidFill>
          <a:ln>
            <a:noFill/>
          </a:ln>
          <a:effectLst>
            <a:outerShdw blurRad="68987" dist="22996" dir="5400000" algn="bl" rotWithShape="0">
              <a:srgbClr val="A5A5A5">
                <a:alpha val="4705"/>
              </a:srgbClr>
            </a:outerShdw>
          </a:effectLst>
        </p:spPr>
        <p:txBody>
          <a:bodyPr spcFirstLastPara="1" wrap="square" lIns="110375" tIns="110375" rIns="110375" bIns="110375" anchor="b"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3259" b="0" i="0" u="none" strike="noStrike" kern="0" cap="none" spc="0" normalizeH="0" baseline="0" noProof="0" dirty="0">
              <a:ln>
                <a:noFill/>
              </a:ln>
              <a:solidFill>
                <a:srgbClr val="A5A5A5"/>
              </a:solidFill>
              <a:effectLst/>
              <a:uLnTx/>
              <a:uFillTx/>
              <a:latin typeface="Roboto SemiBold"/>
              <a:ea typeface="Roboto SemiBold"/>
              <a:cs typeface="Roboto SemiBold"/>
              <a:sym typeface="Roboto SemiBold"/>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r>
              <a:rPr kumimoji="0" lang="en-US" sz="3259" b="0" i="0" u="none" strike="noStrike" kern="0" cap="none" spc="0" normalizeH="0" baseline="0" noProof="0" dirty="0">
                <a:ln>
                  <a:noFill/>
                </a:ln>
                <a:solidFill>
                  <a:srgbClr val="44546A"/>
                </a:solidFill>
                <a:effectLst/>
                <a:uLnTx/>
                <a:uFillTx/>
                <a:latin typeface="Trebuchet MS"/>
                <a:ea typeface="Trebuchet MS"/>
                <a:cs typeface="Trebuchet MS"/>
                <a:sym typeface="Trebuchet MS"/>
              </a:rPr>
              <a:t>2.7X</a:t>
            </a:r>
            <a:endParaRPr kumimoji="0" sz="1449" b="0" i="0" u="none" strike="noStrike" kern="0" cap="none" spc="0" normalizeH="0" baseline="0" noProof="0" dirty="0">
              <a:ln>
                <a:noFill/>
              </a:ln>
              <a:solidFill>
                <a:srgbClr val="44546A"/>
              </a:solidFill>
              <a:effectLst/>
              <a:uLnTx/>
              <a:uFillTx/>
              <a:latin typeface="Trebuchet MS"/>
              <a:ea typeface="Trebuchet MS"/>
              <a:cs typeface="Trebuchet MS"/>
              <a:sym typeface="Trebuchet MS"/>
            </a:endParaRPr>
          </a:p>
          <a:p>
            <a:pPr marL="0" marR="0" lvl="0" indent="0" algn="ctr" defTabSz="914400" eaLnBrk="1" fontAlgn="auto" latinLnBrk="0" hangingPunct="1">
              <a:lnSpc>
                <a:spcPct val="100000"/>
              </a:lnSpc>
              <a:spcBef>
                <a:spcPts val="0"/>
              </a:spcBef>
              <a:spcAft>
                <a:spcPts val="0"/>
              </a:spcAft>
              <a:buClr>
                <a:srgbClr val="000000"/>
              </a:buClr>
              <a:buSzPts val="2444"/>
              <a:buFont typeface="Arial"/>
              <a:buNone/>
              <a:tabLst/>
              <a:defRPr/>
            </a:pPr>
            <a:endParaRPr kumimoji="0" sz="1449" b="0" i="0" u="none" strike="noStrike" kern="0" cap="none" spc="0" normalizeH="0" baseline="0" noProof="0" dirty="0">
              <a:ln>
                <a:noFill/>
              </a:ln>
              <a:solidFill>
                <a:srgbClr val="A5A5A5"/>
              </a:solidFill>
              <a:effectLst/>
              <a:uLnTx/>
              <a:uFillTx/>
              <a:latin typeface="Trebuchet MS"/>
              <a:ea typeface="Trebuchet MS"/>
              <a:cs typeface="Trebuchet MS"/>
              <a:sym typeface="Trebuchet MS"/>
            </a:endParaRPr>
          </a:p>
          <a:p>
            <a:pPr marL="0" marR="0" lvl="0" indent="0" algn="ctr" defTabSz="914400" eaLnBrk="1" fontAlgn="auto" latinLnBrk="0" hangingPunct="1">
              <a:lnSpc>
                <a:spcPct val="100000"/>
              </a:lnSpc>
              <a:spcBef>
                <a:spcPts val="0"/>
              </a:spcBef>
              <a:spcAft>
                <a:spcPts val="0"/>
              </a:spcAft>
              <a:buClr>
                <a:srgbClr val="000000"/>
              </a:buClr>
              <a:buSzPts val="1720"/>
              <a:buFont typeface="Arial"/>
              <a:buNone/>
              <a:tabLst/>
              <a:defRPr/>
            </a:pPr>
            <a:r>
              <a:rPr kumimoji="0" lang="en-US" sz="1901" b="1" i="0" u="none" strike="noStrike" kern="0" cap="none" spc="0" normalizeH="0" baseline="0" noProof="0" dirty="0">
                <a:ln>
                  <a:noFill/>
                </a:ln>
                <a:solidFill>
                  <a:srgbClr val="4472C4"/>
                </a:solidFill>
                <a:effectLst/>
                <a:uLnTx/>
                <a:uFillTx/>
                <a:latin typeface="Trebuchet MS"/>
                <a:ea typeface="Trebuchet MS"/>
                <a:cs typeface="Trebuchet MS"/>
                <a:sym typeface="Trebuchet MS"/>
              </a:rPr>
              <a:t>Screening Rate Increase</a:t>
            </a:r>
            <a:endParaRPr kumimoji="0" sz="1901" b="1" i="0" u="none" strike="noStrike" kern="0" cap="none" spc="0" normalizeH="0" baseline="0" noProof="0" dirty="0">
              <a:ln>
                <a:noFill/>
              </a:ln>
              <a:solidFill>
                <a:srgbClr val="4472C4"/>
              </a:solidFill>
              <a:effectLst/>
              <a:uLnTx/>
              <a:uFillTx/>
              <a:latin typeface="Trebuchet MS"/>
              <a:ea typeface="Trebuchet MS"/>
              <a:cs typeface="Trebuchet MS"/>
              <a:sym typeface="Trebuchet MS"/>
            </a:endParaRPr>
          </a:p>
          <a:p>
            <a:pPr marL="0" marR="0" lvl="0" indent="0" defTabSz="914400" eaLnBrk="1" fontAlgn="auto" latinLnBrk="0" hangingPunct="1">
              <a:lnSpc>
                <a:spcPct val="100000"/>
              </a:lnSpc>
              <a:spcBef>
                <a:spcPts val="0"/>
              </a:spcBef>
              <a:spcAft>
                <a:spcPts val="0"/>
              </a:spcAft>
              <a:buClr>
                <a:srgbClr val="000000"/>
              </a:buClr>
              <a:buSzPts val="1720"/>
              <a:buFont typeface="Arial"/>
              <a:buNone/>
              <a:tabLst/>
              <a:defRPr/>
            </a:pPr>
            <a:endParaRPr kumimoji="0" sz="1720" b="0" i="0" u="none" strike="noStrike" kern="0" cap="none" spc="0" normalizeH="0" baseline="0" noProof="0" dirty="0">
              <a:ln>
                <a:noFill/>
              </a:ln>
              <a:solidFill>
                <a:srgbClr val="000000"/>
              </a:solidFill>
              <a:effectLst/>
              <a:uLnTx/>
              <a:uFillTx/>
              <a:latin typeface="Trebuchet MS"/>
              <a:ea typeface="Trebuchet MS"/>
              <a:cs typeface="Trebuchet MS"/>
              <a:sym typeface="Trebuchet MS"/>
            </a:endParaRPr>
          </a:p>
          <a:p>
            <a:pPr marL="0" marR="0" lvl="0" indent="0" algn="ctr" defTabSz="914400" eaLnBrk="1" fontAlgn="auto" latinLnBrk="0" hangingPunct="1">
              <a:lnSpc>
                <a:spcPct val="100000"/>
              </a:lnSpc>
              <a:spcBef>
                <a:spcPts val="0"/>
              </a:spcBef>
              <a:spcAft>
                <a:spcPts val="0"/>
              </a:spcAft>
              <a:buClr>
                <a:srgbClr val="000000"/>
              </a:buClr>
              <a:buSzPts val="1720"/>
              <a:buFont typeface="Arial"/>
              <a:buNone/>
              <a:tabLst/>
              <a:defRPr/>
            </a:pPr>
            <a:r>
              <a:rPr kumimoji="0" lang="en-US" sz="1720" b="1" i="0" u="none" strike="noStrike" kern="0" cap="none" spc="0" normalizeH="0" baseline="0" noProof="0" dirty="0">
                <a:ln>
                  <a:noFill/>
                </a:ln>
                <a:solidFill>
                  <a:srgbClr val="000000"/>
                </a:solidFill>
                <a:effectLst/>
                <a:uLnTx/>
                <a:uFillTx/>
                <a:latin typeface="Trebuchet MS"/>
                <a:ea typeface="Trebuchet MS"/>
                <a:cs typeface="Trebuchet MS"/>
                <a:sym typeface="Trebuchet MS"/>
              </a:rPr>
              <a:t>LCS:</a:t>
            </a:r>
            <a:r>
              <a:rPr kumimoji="0" lang="en-US" sz="1720" b="0" i="0" u="none" strike="noStrike" kern="0" cap="none" spc="0" normalizeH="0" baseline="0" noProof="0" dirty="0">
                <a:ln>
                  <a:noFill/>
                </a:ln>
                <a:solidFill>
                  <a:srgbClr val="000000"/>
                </a:solidFill>
                <a:effectLst/>
                <a:uLnTx/>
                <a:uFillTx/>
                <a:latin typeface="Trebuchet MS"/>
                <a:ea typeface="Trebuchet MS"/>
                <a:cs typeface="Trebuchet MS"/>
                <a:sym typeface="Trebuchet MS"/>
              </a:rPr>
              <a:t> 20.9% (intervention) </a:t>
            </a:r>
          </a:p>
          <a:p>
            <a:pPr marL="0" marR="0" lvl="0" indent="0" algn="ctr" defTabSz="914400" eaLnBrk="1" fontAlgn="auto" latinLnBrk="0" hangingPunct="1">
              <a:lnSpc>
                <a:spcPct val="100000"/>
              </a:lnSpc>
              <a:spcBef>
                <a:spcPts val="0"/>
              </a:spcBef>
              <a:spcAft>
                <a:spcPts val="0"/>
              </a:spcAft>
              <a:buClr>
                <a:srgbClr val="000000"/>
              </a:buClr>
              <a:buSzPts val="1720"/>
              <a:buFont typeface="Arial"/>
              <a:buNone/>
              <a:tabLst/>
              <a:defRPr/>
            </a:pPr>
            <a:r>
              <a:rPr kumimoji="0" lang="en-US" sz="1720" b="0" i="0" u="none" strike="noStrike" kern="0" cap="none" spc="0" normalizeH="0" baseline="0" noProof="0" dirty="0">
                <a:ln>
                  <a:noFill/>
                </a:ln>
                <a:solidFill>
                  <a:srgbClr val="000000"/>
                </a:solidFill>
                <a:effectLst/>
                <a:uLnTx/>
                <a:uFillTx/>
                <a:latin typeface="Trebuchet MS"/>
                <a:ea typeface="Trebuchet MS"/>
                <a:cs typeface="Trebuchet MS"/>
                <a:sym typeface="Trebuchet MS"/>
              </a:rPr>
              <a:t>vs. 8.4% (usual care)</a:t>
            </a:r>
            <a:endParaRPr kumimoji="0" sz="1720" b="0" i="0" u="none" strike="noStrike" kern="0" cap="none" spc="0" normalizeH="0" baseline="0" noProof="0" dirty="0">
              <a:ln>
                <a:noFill/>
              </a:ln>
              <a:solidFill>
                <a:srgbClr val="000000"/>
              </a:solidFill>
              <a:effectLst/>
              <a:uLnTx/>
              <a:uFillTx/>
              <a:latin typeface="Trebuchet MS"/>
              <a:ea typeface="Trebuchet MS"/>
              <a:cs typeface="Trebuchet MS"/>
              <a:sym typeface="Trebuchet MS"/>
            </a:endParaRPr>
          </a:p>
          <a:p>
            <a:pPr marL="0" marR="0" lvl="0" indent="0" algn="ctr" defTabSz="914400" eaLnBrk="1" fontAlgn="auto" latinLnBrk="0" hangingPunct="1">
              <a:lnSpc>
                <a:spcPct val="100000"/>
              </a:lnSpc>
              <a:spcBef>
                <a:spcPts val="0"/>
              </a:spcBef>
              <a:spcAft>
                <a:spcPts val="0"/>
              </a:spcAft>
              <a:buClr>
                <a:srgbClr val="000000"/>
              </a:buClr>
              <a:buSzPts val="1720"/>
              <a:buFont typeface="Arial"/>
              <a:buNone/>
              <a:tabLst/>
              <a:defRPr/>
            </a:pPr>
            <a:endParaRPr kumimoji="0" sz="1720" b="0" i="0" u="none" strike="noStrike" kern="0" cap="none" spc="0" normalizeH="0" baseline="0" noProof="0" dirty="0">
              <a:ln>
                <a:noFill/>
              </a:ln>
              <a:solidFill>
                <a:srgbClr val="000000"/>
              </a:solidFill>
              <a:effectLst/>
              <a:uLnTx/>
              <a:uFillTx/>
              <a:latin typeface="Trebuchet MS"/>
              <a:ea typeface="Trebuchet MS"/>
              <a:cs typeface="Trebuchet MS"/>
              <a:sym typeface="Trebuchet MS"/>
            </a:endParaRPr>
          </a:p>
          <a:p>
            <a:pPr marL="0" marR="0" lvl="0" indent="0" algn="ctr" defTabSz="914400" eaLnBrk="1" fontAlgn="auto" latinLnBrk="0" hangingPunct="1">
              <a:lnSpc>
                <a:spcPct val="100000"/>
              </a:lnSpc>
              <a:spcBef>
                <a:spcPts val="0"/>
              </a:spcBef>
              <a:spcAft>
                <a:spcPts val="0"/>
              </a:spcAft>
              <a:buClr>
                <a:srgbClr val="000000"/>
              </a:buClr>
              <a:buSzPts val="1720"/>
              <a:buFont typeface="Arial"/>
              <a:buNone/>
              <a:tabLst/>
              <a:defRPr/>
            </a:pPr>
            <a:r>
              <a:rPr kumimoji="0" lang="en-US" sz="1720" b="0" i="0" u="none" strike="noStrike" kern="0" cap="none" spc="0" normalizeH="0" baseline="0" noProof="0" dirty="0">
                <a:ln>
                  <a:noFill/>
                </a:ln>
                <a:solidFill>
                  <a:srgbClr val="000000"/>
                </a:solidFill>
                <a:effectLst/>
                <a:uLnTx/>
                <a:uFillTx/>
                <a:latin typeface="Trebuchet MS"/>
                <a:ea typeface="Trebuchet MS"/>
                <a:cs typeface="Trebuchet MS"/>
                <a:sym typeface="Trebuchet MS"/>
              </a:rPr>
              <a:t>Adjusted HR 2.73; P &lt; 0.001</a:t>
            </a:r>
            <a:endParaRPr kumimoji="0" sz="1720" b="0" i="0" u="none" strike="noStrike" kern="0" cap="none" spc="0" normalizeH="0" baseline="0" noProof="0" dirty="0">
              <a:ln>
                <a:noFill/>
              </a:ln>
              <a:solidFill>
                <a:srgbClr val="000000"/>
              </a:solidFill>
              <a:effectLst/>
              <a:uLnTx/>
              <a:uFillTx/>
              <a:latin typeface="Trebuchet MS"/>
              <a:ea typeface="Trebuchet MS"/>
              <a:cs typeface="Trebuchet MS"/>
              <a:sym typeface="Trebuchet MS"/>
            </a:endParaRPr>
          </a:p>
          <a:p>
            <a:pPr marL="0" marR="0" lvl="0" indent="0" algn="ctr" defTabSz="914400" eaLnBrk="1" fontAlgn="auto" latinLnBrk="0" hangingPunct="1">
              <a:lnSpc>
                <a:spcPct val="100000"/>
              </a:lnSpc>
              <a:spcBef>
                <a:spcPts val="0"/>
              </a:spcBef>
              <a:spcAft>
                <a:spcPts val="0"/>
              </a:spcAft>
              <a:buClr>
                <a:srgbClr val="000000"/>
              </a:buClr>
              <a:buSzPts val="1720"/>
              <a:buFont typeface="Arial"/>
              <a:buNone/>
              <a:tabLst/>
              <a:defRPr/>
            </a:pPr>
            <a:endParaRPr kumimoji="0" sz="1720" b="0" i="0" u="none" strike="noStrike" kern="0" cap="none" spc="0" normalizeH="0" baseline="0" noProof="0" dirty="0">
              <a:ln>
                <a:noFill/>
              </a:ln>
              <a:solidFill>
                <a:srgbClr val="44546A"/>
              </a:solidFill>
              <a:effectLst/>
              <a:uLnTx/>
              <a:uFillTx/>
              <a:latin typeface="Trebuchet MS"/>
              <a:ea typeface="Trebuchet MS"/>
              <a:cs typeface="Trebuchet MS"/>
              <a:sym typeface="Trebuchet MS"/>
            </a:endParaRPr>
          </a:p>
        </p:txBody>
      </p:sp>
      <p:sp>
        <p:nvSpPr>
          <p:cNvPr id="12" name="Google Shape;324;g39a9477a9b9_2_571">
            <a:extLst>
              <a:ext uri="{FF2B5EF4-FFF2-40B4-BE49-F238E27FC236}">
                <a16:creationId xmlns:a16="http://schemas.microsoft.com/office/drawing/2014/main" id="{33C28B2D-E28E-3E97-BE15-C8468BA149A1}"/>
              </a:ext>
            </a:extLst>
          </p:cNvPr>
          <p:cNvSpPr/>
          <p:nvPr/>
        </p:nvSpPr>
        <p:spPr>
          <a:xfrm>
            <a:off x="2817147" y="1697445"/>
            <a:ext cx="3172500" cy="864000"/>
          </a:xfrm>
          <a:prstGeom prst="roundRect">
            <a:avLst>
              <a:gd name="adj" fmla="val 50000"/>
            </a:avLst>
          </a:prstGeom>
          <a:solidFill>
            <a:srgbClr val="FFC000"/>
          </a:solidFill>
          <a:ln>
            <a:noFill/>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554"/>
              <a:buFont typeface="Arial"/>
              <a:buNone/>
              <a:tabLst/>
              <a:defRPr/>
            </a:pPr>
            <a:r>
              <a:rPr kumimoji="0" lang="en-US" sz="2025" b="1" i="0" u="none" strike="noStrike" kern="0" cap="none" spc="0" normalizeH="0" baseline="0" noProof="0" dirty="0">
                <a:ln>
                  <a:noFill/>
                </a:ln>
                <a:solidFill>
                  <a:srgbClr val="000000"/>
                </a:solidFill>
                <a:effectLst/>
                <a:uLnTx/>
                <a:uFillTx/>
                <a:latin typeface="Trebuchet MS"/>
                <a:ea typeface="Trebuchet MS"/>
                <a:cs typeface="Trebuchet MS"/>
                <a:sym typeface="Trebuchet MS"/>
              </a:rPr>
              <a:t>Primary Outcome: Lung Cancer Screening</a:t>
            </a:r>
            <a:endParaRPr kumimoji="0" sz="2025" b="1" i="0" u="none" strike="noStrike" kern="0" cap="none" spc="0" normalizeH="0" baseline="0" noProof="0" dirty="0">
              <a:ln>
                <a:noFill/>
              </a:ln>
              <a:solidFill>
                <a:srgbClr val="000000"/>
              </a:solidFill>
              <a:effectLst/>
              <a:uLnTx/>
              <a:uFillTx/>
              <a:latin typeface="Trebuchet MS"/>
              <a:ea typeface="Trebuchet MS"/>
              <a:cs typeface="Trebuchet MS"/>
              <a:sym typeface="Trebuchet MS"/>
            </a:endParaRPr>
          </a:p>
        </p:txBody>
      </p:sp>
      <p:sp>
        <p:nvSpPr>
          <p:cNvPr id="13" name="Google Shape;326;g39a9477a9b9_2_571">
            <a:extLst>
              <a:ext uri="{FF2B5EF4-FFF2-40B4-BE49-F238E27FC236}">
                <a16:creationId xmlns:a16="http://schemas.microsoft.com/office/drawing/2014/main" id="{F489F60A-F00D-A7DC-83DA-518DF5175E10}"/>
              </a:ext>
            </a:extLst>
          </p:cNvPr>
          <p:cNvSpPr/>
          <p:nvPr/>
        </p:nvSpPr>
        <p:spPr>
          <a:xfrm>
            <a:off x="6257253" y="1697445"/>
            <a:ext cx="3172500" cy="864000"/>
          </a:xfrm>
          <a:prstGeom prst="roundRect">
            <a:avLst>
              <a:gd name="adj" fmla="val 50000"/>
            </a:avLst>
          </a:prstGeom>
          <a:solidFill>
            <a:srgbClr val="44546A"/>
          </a:solidFill>
          <a:ln>
            <a:noFill/>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554"/>
              <a:buFont typeface="Arial"/>
              <a:buNone/>
              <a:tabLst/>
              <a:defRPr/>
            </a:pPr>
            <a:r>
              <a:rPr kumimoji="0" lang="en-US" sz="2025" b="1" i="0" u="none" strike="noStrike" kern="0" cap="none" spc="0" normalizeH="0" baseline="0" noProof="0" dirty="0">
                <a:ln>
                  <a:noFill/>
                </a:ln>
                <a:solidFill>
                  <a:srgbClr val="FFFFFF"/>
                </a:solidFill>
                <a:effectLst/>
                <a:uLnTx/>
                <a:uFillTx/>
                <a:latin typeface="Trebuchet MS"/>
                <a:ea typeface="Trebuchet MS"/>
                <a:cs typeface="Trebuchet MS"/>
                <a:sym typeface="Trebuchet MS"/>
              </a:rPr>
              <a:t>Projected Population Health Impact</a:t>
            </a:r>
            <a:endParaRPr kumimoji="0" sz="2025" b="1" i="0" u="none" strike="noStrike" kern="0" cap="none" spc="0" normalizeH="0" baseline="0" noProof="0" dirty="0">
              <a:ln>
                <a:noFill/>
              </a:ln>
              <a:solidFill>
                <a:srgbClr val="FFFFFF"/>
              </a:solidFill>
              <a:effectLst/>
              <a:uLnTx/>
              <a:uFillTx/>
              <a:latin typeface="Trebuchet MS"/>
              <a:ea typeface="Trebuchet MS"/>
              <a:cs typeface="Trebuchet MS"/>
              <a:sym typeface="Trebuchet MS"/>
            </a:endParaRPr>
          </a:p>
        </p:txBody>
      </p:sp>
      <p:sp>
        <p:nvSpPr>
          <p:cNvPr id="15" name="Google Shape;547;p37">
            <a:extLst>
              <a:ext uri="{FF2B5EF4-FFF2-40B4-BE49-F238E27FC236}">
                <a16:creationId xmlns:a16="http://schemas.microsoft.com/office/drawing/2014/main" id="{E2942614-4C81-D719-9D7D-EDDA81B7588A}"/>
              </a:ext>
            </a:extLst>
          </p:cNvPr>
          <p:cNvSpPr txBox="1"/>
          <p:nvPr/>
        </p:nvSpPr>
        <p:spPr>
          <a:xfrm>
            <a:off x="4228700" y="6488723"/>
            <a:ext cx="7963300" cy="369277"/>
          </a:xfrm>
          <a:prstGeom prst="rect">
            <a:avLst/>
          </a:prstGeom>
          <a:noFill/>
          <a:ln>
            <a:noFill/>
          </a:ln>
        </p:spPr>
        <p:txBody>
          <a:bodyPr spcFirstLastPara="1" wrap="square" lIns="121900" tIns="60933" rIns="121900" bIns="60933" anchor="b" anchorCtr="0">
            <a:spAutoFit/>
          </a:bodyPr>
          <a:lstStyle/>
          <a:p>
            <a:pPr marL="0" marR="0" lvl="0" indent="0" algn="r" defTabSz="1219170" rtl="0" eaLnBrk="1" fontAlgn="auto" latinLnBrk="0" hangingPunct="1">
              <a:lnSpc>
                <a:spcPct val="100000"/>
              </a:lnSpc>
              <a:spcBef>
                <a:spcPts val="0"/>
              </a:spcBef>
              <a:spcAft>
                <a:spcPts val="0"/>
              </a:spcAft>
              <a:buClr>
                <a:srgbClr val="000000"/>
              </a:buClr>
              <a:buSzPts val="800"/>
              <a:buFontTx/>
              <a:buNone/>
              <a:tabLst/>
              <a:defRPr/>
            </a:pP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Davis, Bach et al., </a:t>
            </a:r>
            <a:r>
              <a:rPr kumimoji="0" lang="en" sz="1600" b="0" u="none" strike="noStrike" kern="0" cap="none" spc="0" normalizeH="0" baseline="0" noProof="0" dirty="0">
                <a:ln>
                  <a:noFill/>
                </a:ln>
                <a:solidFill>
                  <a:srgbClr val="000000"/>
                </a:solidFill>
                <a:effectLst/>
                <a:uLnTx/>
                <a:uFillTx/>
                <a:latin typeface="Montserrat"/>
                <a:ea typeface="Montserrat"/>
                <a:cs typeface="Montserrat"/>
                <a:sym typeface="Montserrat"/>
              </a:rPr>
              <a:t>ATS Meeting 2026</a:t>
            </a:r>
            <a:endParaRPr kumimoji="0" sz="1600" b="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pic>
        <p:nvPicPr>
          <p:cNvPr id="2" name="Picture 1">
            <a:extLst>
              <a:ext uri="{FF2B5EF4-FFF2-40B4-BE49-F238E27FC236}">
                <a16:creationId xmlns:a16="http://schemas.microsoft.com/office/drawing/2014/main" id="{3428CB1C-49B4-9ED2-E779-6E14A65BE5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3740" y="5905550"/>
            <a:ext cx="2322892" cy="583173"/>
          </a:xfrm>
          <a:prstGeom prst="rect">
            <a:avLst/>
          </a:prstGeom>
        </p:spPr>
      </p:pic>
      <p:sp>
        <p:nvSpPr>
          <p:cNvPr id="3" name="Google Shape;552;p38">
            <a:extLst>
              <a:ext uri="{FF2B5EF4-FFF2-40B4-BE49-F238E27FC236}">
                <a16:creationId xmlns:a16="http://schemas.microsoft.com/office/drawing/2014/main" id="{87F52F53-F540-5AA5-816A-EE86DEB1C22D}"/>
              </a:ext>
            </a:extLst>
          </p:cNvPr>
          <p:cNvSpPr txBox="1">
            <a:spLocks/>
          </p:cNvSpPr>
          <p:nvPr/>
        </p:nvSpPr>
        <p:spPr>
          <a:xfrm>
            <a:off x="381000" y="76200"/>
            <a:ext cx="115883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marL="0" marR="0" lvl="0" indent="0" algn="ctr" defTabSz="914400" rtl="0" eaLnBrk="1" fontAlgn="auto" latinLnBrk="0" hangingPunct="1">
              <a:lnSpc>
                <a:spcPct val="100000"/>
              </a:lnSpc>
              <a:spcBef>
                <a:spcPts val="0"/>
              </a:spcBef>
              <a:spcAft>
                <a:spcPts val="0"/>
              </a:spcAft>
              <a:buClr>
                <a:srgbClr val="2E83B7"/>
              </a:buClr>
              <a:buSzPts val="3000"/>
              <a:buFont typeface="Montserrat Medium"/>
              <a:buNone/>
              <a:tabLst/>
              <a:defRPr/>
            </a:pPr>
            <a:r>
              <a:rPr kumimoji="0" lang="en-US" sz="3200" b="0" i="0" u="none" strike="noStrike" kern="0" cap="none" spc="0" normalizeH="0" baseline="0" noProof="0" dirty="0">
                <a:ln>
                  <a:noFill/>
                </a:ln>
                <a:solidFill>
                  <a:srgbClr val="0070C0"/>
                </a:solidFill>
                <a:effectLst/>
                <a:uLnTx/>
                <a:uFillTx/>
                <a:latin typeface="Montserrat" pitchFamily="2" charset="77"/>
                <a:sym typeface="Montserrat Medium"/>
              </a:rPr>
              <a:t>Population Health Benefits of cfDNA Fragmentome Test in Lung Cancer Screening</a:t>
            </a:r>
          </a:p>
        </p:txBody>
      </p:sp>
      <p:sp>
        <p:nvSpPr>
          <p:cNvPr id="4" name="TextBox 3">
            <a:extLst>
              <a:ext uri="{FF2B5EF4-FFF2-40B4-BE49-F238E27FC236}">
                <a16:creationId xmlns:a16="http://schemas.microsoft.com/office/drawing/2014/main" id="{977C7873-BEF9-9392-FF11-13334349EB97}"/>
              </a:ext>
            </a:extLst>
          </p:cNvPr>
          <p:cNvSpPr txBox="1"/>
          <p:nvPr/>
        </p:nvSpPr>
        <p:spPr>
          <a:xfrm>
            <a:off x="228600" y="6430954"/>
            <a:ext cx="202010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Montserrat" pitchFamily="2" charset="77"/>
                <a:ea typeface="+mn-ea"/>
                <a:cs typeface="+mn-cs"/>
              </a:rPr>
              <a:t>DO NOT POST</a:t>
            </a:r>
          </a:p>
        </p:txBody>
      </p:sp>
    </p:spTree>
    <p:extLst>
      <p:ext uri="{BB962C8B-B14F-4D97-AF65-F5344CB8AC3E}">
        <p14:creationId xmlns:p14="http://schemas.microsoft.com/office/powerpoint/2010/main" val="30730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in graphic">
            <a:extLst>
              <a:ext uri="{FF2B5EF4-FFF2-40B4-BE49-F238E27FC236}">
                <a16:creationId xmlns:a16="http://schemas.microsoft.com/office/drawing/2014/main" id="{BC066642-C381-0C3A-3053-3C11FC9CB16F}"/>
              </a:ext>
            </a:extLst>
          </p:cNvPr>
          <p:cNvPicPr/>
          <p:nvPr/>
        </p:nvPicPr>
        <p:blipFill rotWithShape="1">
          <a:blip r:embed="rId2"/>
          <a:srcRect l="1" t="47781" r="16966"/>
          <a:stretch/>
        </p:blipFill>
        <p:spPr>
          <a:xfrm>
            <a:off x="422988" y="1671099"/>
            <a:ext cx="6595880" cy="4424901"/>
          </a:xfrm>
          <a:prstGeom prst="rect">
            <a:avLst/>
          </a:prstGeom>
          <a:ln>
            <a:noFill/>
          </a:ln>
        </p:spPr>
      </p:pic>
      <p:pic>
        <p:nvPicPr>
          <p:cNvPr id="3" name="Picture 2">
            <a:extLst>
              <a:ext uri="{FF2B5EF4-FFF2-40B4-BE49-F238E27FC236}">
                <a16:creationId xmlns:a16="http://schemas.microsoft.com/office/drawing/2014/main" id="{EC7DC915-7119-5368-588D-2DDC898D78FF}"/>
              </a:ext>
            </a:extLst>
          </p:cNvPr>
          <p:cNvPicPr>
            <a:picLocks noChangeAspect="1"/>
          </p:cNvPicPr>
          <p:nvPr/>
        </p:nvPicPr>
        <p:blipFill>
          <a:blip r:embed="rId3"/>
          <a:stretch>
            <a:fillRect/>
          </a:stretch>
        </p:blipFill>
        <p:spPr>
          <a:xfrm>
            <a:off x="7270907" y="2050297"/>
            <a:ext cx="4743099" cy="4182218"/>
          </a:xfrm>
          <a:prstGeom prst="rect">
            <a:avLst/>
          </a:prstGeom>
        </p:spPr>
      </p:pic>
      <p:sp>
        <p:nvSpPr>
          <p:cNvPr id="4" name="Rechthoek 9">
            <a:extLst>
              <a:ext uri="{FF2B5EF4-FFF2-40B4-BE49-F238E27FC236}">
                <a16:creationId xmlns:a16="http://schemas.microsoft.com/office/drawing/2014/main" id="{259D73A7-D899-1D69-817F-546497452FD8}"/>
              </a:ext>
            </a:extLst>
          </p:cNvPr>
          <p:cNvSpPr/>
          <p:nvPr/>
        </p:nvSpPr>
        <p:spPr>
          <a:xfrm>
            <a:off x="0" y="118373"/>
            <a:ext cx="12192000" cy="1323439"/>
          </a:xfrm>
          <a:prstGeom prst="rect">
            <a:avLst/>
          </a:prstGeom>
        </p:spPr>
        <p:txBody>
          <a:bodyPr wrap="square">
            <a:spAutoFit/>
          </a:bodyPr>
          <a:lstStyle/>
          <a:p>
            <a:pPr marL="17463" marR="0" lvl="1" indent="0" algn="ctr" defTabSz="81281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70C0"/>
                </a:solidFill>
                <a:effectLst/>
                <a:uLnTx/>
                <a:uFillTx/>
                <a:latin typeface="Montserrat" pitchFamily="2" charset="77"/>
                <a:ea typeface="+mn-ea"/>
                <a:cs typeface="+mn-cs"/>
              </a:rPr>
              <a:t>Hepatocellular Carcinoma (HCC) is a Major Cause of Cancer Mortality Worldwide</a:t>
            </a:r>
          </a:p>
        </p:txBody>
      </p:sp>
    </p:spTree>
    <p:extLst>
      <p:ext uri="{BB962C8B-B14F-4D97-AF65-F5344CB8AC3E}">
        <p14:creationId xmlns:p14="http://schemas.microsoft.com/office/powerpoint/2010/main" val="2839765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569;p39">
            <a:extLst>
              <a:ext uri="{FF2B5EF4-FFF2-40B4-BE49-F238E27FC236}">
                <a16:creationId xmlns:a16="http://schemas.microsoft.com/office/drawing/2014/main" id="{F3B702FE-D42E-0B3B-B882-6D8D175FBBCF}"/>
              </a:ext>
            </a:extLst>
          </p:cNvPr>
          <p:cNvPicPr preferRelativeResize="0"/>
          <p:nvPr/>
        </p:nvPicPr>
        <p:blipFill rotWithShape="1">
          <a:blip r:embed="rId3">
            <a:alphaModFix/>
          </a:blip>
          <a:srcRect b="57188"/>
          <a:stretch/>
        </p:blipFill>
        <p:spPr>
          <a:xfrm>
            <a:off x="975359" y="1412918"/>
            <a:ext cx="9997441" cy="5096121"/>
          </a:xfrm>
          <a:prstGeom prst="rect">
            <a:avLst/>
          </a:prstGeom>
          <a:noFill/>
          <a:ln>
            <a:noFill/>
          </a:ln>
        </p:spPr>
      </p:pic>
      <p:sp>
        <p:nvSpPr>
          <p:cNvPr id="11" name="Google Shape;570;p39">
            <a:extLst>
              <a:ext uri="{FF2B5EF4-FFF2-40B4-BE49-F238E27FC236}">
                <a16:creationId xmlns:a16="http://schemas.microsoft.com/office/drawing/2014/main" id="{BCAB5778-FDF5-150A-663F-EF76B980C8C5}"/>
              </a:ext>
            </a:extLst>
          </p:cNvPr>
          <p:cNvSpPr txBox="1"/>
          <p:nvPr/>
        </p:nvSpPr>
        <p:spPr>
          <a:xfrm>
            <a:off x="2393241" y="1831018"/>
            <a:ext cx="2956000" cy="205121"/>
          </a:xfrm>
          <a:prstGeom prst="rect">
            <a:avLst/>
          </a:prstGeom>
          <a:solidFill>
            <a:srgbClr val="FFFFFF"/>
          </a:solidFill>
          <a:ln>
            <a:noFill/>
          </a:ln>
        </p:spPr>
        <p:txBody>
          <a:bodyPr spcFirstLastPara="1" wrap="square" lIns="0" tIns="0" rIns="0" bIns="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1000"/>
              <a:buFontTx/>
              <a:buNone/>
              <a:tabLst/>
              <a:defRPr/>
            </a:pPr>
            <a:r>
              <a:rPr kumimoji="0" lang="en" sz="1333" b="1" i="0" u="none" strike="noStrike" kern="0" cap="none" spc="0" normalizeH="0" baseline="0" noProof="0">
                <a:ln>
                  <a:noFill/>
                </a:ln>
                <a:solidFill>
                  <a:srgbClr val="000000"/>
                </a:solidFill>
                <a:effectLst/>
                <a:uLnTx/>
                <a:uFillTx/>
                <a:latin typeface="Arial"/>
                <a:ea typeface="Arial"/>
                <a:cs typeface="Arial"/>
                <a:sym typeface="Arial"/>
              </a:rPr>
              <a:t>No cancer, no liver disease (n=293)</a:t>
            </a: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 name="Google Shape;571;p39">
            <a:extLst>
              <a:ext uri="{FF2B5EF4-FFF2-40B4-BE49-F238E27FC236}">
                <a16:creationId xmlns:a16="http://schemas.microsoft.com/office/drawing/2014/main" id="{E5AA98AC-167C-D935-E072-82ABB5F63D3A}"/>
              </a:ext>
            </a:extLst>
          </p:cNvPr>
          <p:cNvSpPr txBox="1"/>
          <p:nvPr/>
        </p:nvSpPr>
        <p:spPr>
          <a:xfrm>
            <a:off x="2393241" y="2796573"/>
            <a:ext cx="2684400" cy="205121"/>
          </a:xfrm>
          <a:prstGeom prst="rect">
            <a:avLst/>
          </a:prstGeom>
          <a:solidFill>
            <a:srgbClr val="FFFFFF"/>
          </a:solidFill>
          <a:ln>
            <a:noFill/>
          </a:ln>
        </p:spPr>
        <p:txBody>
          <a:bodyPr spcFirstLastPara="1" wrap="square" lIns="0" tIns="0" rIns="0" bIns="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1000"/>
              <a:buFontTx/>
              <a:buNone/>
              <a:tabLst/>
              <a:defRPr/>
            </a:pPr>
            <a:r>
              <a:rPr kumimoji="0" lang="en" sz="1333" b="1" i="0" u="none" strike="noStrike" kern="0" cap="none" spc="0" normalizeH="0" baseline="0" noProof="0">
                <a:ln>
                  <a:noFill/>
                </a:ln>
                <a:solidFill>
                  <a:srgbClr val="000000"/>
                </a:solidFill>
                <a:effectLst/>
                <a:uLnTx/>
                <a:uFillTx/>
                <a:latin typeface="Arial"/>
                <a:ea typeface="Arial"/>
                <a:cs typeface="Arial"/>
                <a:sym typeface="Arial"/>
              </a:rPr>
              <a:t>No cancer, viral hepatitis (n=55)</a:t>
            </a: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 name="Google Shape;572;p39">
            <a:extLst>
              <a:ext uri="{FF2B5EF4-FFF2-40B4-BE49-F238E27FC236}">
                <a16:creationId xmlns:a16="http://schemas.microsoft.com/office/drawing/2014/main" id="{7D9A0A64-3B63-80B4-E396-CD8F53E7D016}"/>
              </a:ext>
            </a:extLst>
          </p:cNvPr>
          <p:cNvSpPr txBox="1"/>
          <p:nvPr/>
        </p:nvSpPr>
        <p:spPr>
          <a:xfrm>
            <a:off x="2393241" y="3978967"/>
            <a:ext cx="2306000" cy="205121"/>
          </a:xfrm>
          <a:prstGeom prst="rect">
            <a:avLst/>
          </a:prstGeom>
          <a:solidFill>
            <a:srgbClr val="FFFFFF"/>
          </a:solidFill>
          <a:ln>
            <a:noFill/>
          </a:ln>
        </p:spPr>
        <p:txBody>
          <a:bodyPr spcFirstLastPara="1" wrap="square" lIns="0" tIns="0" rIns="0" bIns="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1000"/>
              <a:buFontTx/>
              <a:buNone/>
              <a:tabLst/>
              <a:defRPr/>
            </a:pPr>
            <a:r>
              <a:rPr kumimoji="0" lang="en" sz="1333" b="1" i="0" u="none" strike="noStrike" kern="0" cap="none" spc="0" normalizeH="0" baseline="0" noProof="0">
                <a:ln>
                  <a:noFill/>
                </a:ln>
                <a:solidFill>
                  <a:srgbClr val="000000"/>
                </a:solidFill>
                <a:effectLst/>
                <a:uLnTx/>
                <a:uFillTx/>
                <a:latin typeface="Arial"/>
                <a:ea typeface="Arial"/>
                <a:cs typeface="Arial"/>
                <a:sym typeface="Arial"/>
              </a:rPr>
              <a:t>No cancer, cirrhosis (n=78)</a:t>
            </a: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 name="Google Shape;573;p39">
            <a:extLst>
              <a:ext uri="{FF2B5EF4-FFF2-40B4-BE49-F238E27FC236}">
                <a16:creationId xmlns:a16="http://schemas.microsoft.com/office/drawing/2014/main" id="{77B18761-125D-E0E2-881C-39F4EC3C022C}"/>
              </a:ext>
            </a:extLst>
          </p:cNvPr>
          <p:cNvSpPr txBox="1"/>
          <p:nvPr/>
        </p:nvSpPr>
        <p:spPr>
          <a:xfrm>
            <a:off x="2393241" y="5117426"/>
            <a:ext cx="927600" cy="205121"/>
          </a:xfrm>
          <a:prstGeom prst="rect">
            <a:avLst/>
          </a:prstGeom>
          <a:solidFill>
            <a:srgbClr val="FFFFFF"/>
          </a:solidFill>
          <a:ln>
            <a:noFill/>
          </a:ln>
        </p:spPr>
        <p:txBody>
          <a:bodyPr spcFirstLastPara="1" wrap="square" lIns="0" tIns="0" rIns="0" bIns="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1000"/>
              <a:buFontTx/>
              <a:buNone/>
              <a:tabLst/>
              <a:defRPr/>
            </a:pPr>
            <a:r>
              <a:rPr kumimoji="0" lang="en" sz="1333" b="1" i="0" u="none" strike="noStrike" kern="0" cap="none" spc="0" normalizeH="0" baseline="0" noProof="0">
                <a:ln>
                  <a:noFill/>
                </a:ln>
                <a:solidFill>
                  <a:srgbClr val="51B747"/>
                </a:solidFill>
                <a:effectLst/>
                <a:uLnTx/>
                <a:uFillTx/>
                <a:latin typeface="Arial"/>
                <a:ea typeface="Arial"/>
                <a:cs typeface="Arial"/>
                <a:sym typeface="Arial"/>
              </a:rPr>
              <a:t>HCC (n=75)</a:t>
            </a: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 name="Google Shape;574;p39">
            <a:extLst>
              <a:ext uri="{FF2B5EF4-FFF2-40B4-BE49-F238E27FC236}">
                <a16:creationId xmlns:a16="http://schemas.microsoft.com/office/drawing/2014/main" id="{3490064D-CBCA-8BCA-407A-C53B1DC9A367}"/>
              </a:ext>
            </a:extLst>
          </p:cNvPr>
          <p:cNvSpPr txBox="1">
            <a:spLocks/>
          </p:cNvSpPr>
          <p:nvPr/>
        </p:nvSpPr>
        <p:spPr>
          <a:xfrm>
            <a:off x="590600" y="467500"/>
            <a:ext cx="11360800" cy="763600"/>
          </a:xfrm>
          <a:prstGeom prst="rect">
            <a:avLst/>
          </a:prstGeom>
          <a:noFill/>
          <a:ln>
            <a:noFill/>
          </a:ln>
        </p:spPr>
        <p:txBody>
          <a:bodyPr spcFirstLastPara="1" wrap="square" lIns="121900" tIns="60933" rIns="121900" bIns="60933"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marL="0" marR="0" lvl="0" indent="0" algn="ctr" defTabSz="914400" rtl="0" eaLnBrk="1" fontAlgn="auto" latinLnBrk="0" hangingPunct="1">
              <a:lnSpc>
                <a:spcPct val="100000"/>
              </a:lnSpc>
              <a:spcBef>
                <a:spcPts val="0"/>
              </a:spcBef>
              <a:spcAft>
                <a:spcPts val="0"/>
              </a:spcAft>
              <a:buClr>
                <a:srgbClr val="000000"/>
              </a:buClr>
              <a:buSzPts val="2000"/>
              <a:buFont typeface="Montserrat Medium"/>
              <a:buNone/>
              <a:tabLst/>
              <a:defRPr/>
            </a:pPr>
            <a:r>
              <a:rPr kumimoji="0" lang="en-US" sz="3200" b="0" i="0" u="none" strike="noStrike" kern="0" cap="none" spc="0" normalizeH="0" baseline="0" noProof="0" dirty="0">
                <a:ln>
                  <a:noFill/>
                </a:ln>
                <a:solidFill>
                  <a:srgbClr val="0070C0"/>
                </a:solidFill>
                <a:effectLst/>
                <a:uLnTx/>
                <a:uFillTx/>
                <a:latin typeface="Montserrat" pitchFamily="2" charset="77"/>
                <a:sym typeface="Montserrat Medium"/>
              </a:rPr>
              <a:t>cfDNA Fragmentomes are Altered in Patients with Liver Cancer (HCC)</a:t>
            </a:r>
          </a:p>
        </p:txBody>
      </p:sp>
      <p:sp>
        <p:nvSpPr>
          <p:cNvPr id="17" name="Google Shape;576;p39">
            <a:extLst>
              <a:ext uri="{FF2B5EF4-FFF2-40B4-BE49-F238E27FC236}">
                <a16:creationId xmlns:a16="http://schemas.microsoft.com/office/drawing/2014/main" id="{CA56770B-8318-A8DD-7CE0-A5B4124142D8}"/>
              </a:ext>
            </a:extLst>
          </p:cNvPr>
          <p:cNvSpPr txBox="1"/>
          <p:nvPr/>
        </p:nvSpPr>
        <p:spPr>
          <a:xfrm>
            <a:off x="3929800" y="6462116"/>
            <a:ext cx="8186000" cy="369277"/>
          </a:xfrm>
          <a:prstGeom prst="rect">
            <a:avLst/>
          </a:prstGeom>
          <a:noFill/>
          <a:ln>
            <a:noFill/>
          </a:ln>
        </p:spPr>
        <p:txBody>
          <a:bodyPr spcFirstLastPara="1" wrap="square" lIns="121900" tIns="60933" rIns="121900" bIns="60933" anchor="b" anchorCtr="0">
            <a:sp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err="1">
                <a:ln>
                  <a:noFill/>
                </a:ln>
                <a:solidFill>
                  <a:srgbClr val="000000"/>
                </a:solidFill>
                <a:effectLst/>
                <a:uLnTx/>
                <a:uFillTx/>
                <a:latin typeface="Montserrat"/>
                <a:ea typeface="Montserrat"/>
                <a:cs typeface="Montserrat"/>
                <a:sym typeface="Montserrat"/>
              </a:rPr>
              <a:t>Foda</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 Annapragada, Kim, et al., </a:t>
            </a:r>
            <a:r>
              <a:rPr kumimoji="0" lang="en" sz="1600" b="0" i="1" u="none" strike="noStrike" kern="0" cap="none" spc="0" normalizeH="0" baseline="0" noProof="0" dirty="0">
                <a:ln>
                  <a:noFill/>
                </a:ln>
                <a:solidFill>
                  <a:srgbClr val="000000"/>
                </a:solidFill>
                <a:effectLst/>
                <a:uLnTx/>
                <a:uFillTx/>
                <a:latin typeface="Montserrat"/>
                <a:ea typeface="Montserrat"/>
                <a:cs typeface="Montserrat"/>
                <a:sym typeface="Montserrat"/>
              </a:rPr>
              <a:t>Cancer Discovery</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 2023</a:t>
            </a:r>
            <a:endParaRPr kumimoji="0" sz="16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pic>
        <p:nvPicPr>
          <p:cNvPr id="3" name="Picture 2">
            <a:extLst>
              <a:ext uri="{FF2B5EF4-FFF2-40B4-BE49-F238E27FC236}">
                <a16:creationId xmlns:a16="http://schemas.microsoft.com/office/drawing/2014/main" id="{01F4DFF3-891E-4465-7C1F-6132B901C555}"/>
              </a:ext>
            </a:extLst>
          </p:cNvPr>
          <p:cNvPicPr>
            <a:picLocks noChangeAspect="1"/>
          </p:cNvPicPr>
          <p:nvPr/>
        </p:nvPicPr>
        <p:blipFill>
          <a:blip r:embed="rId4"/>
          <a:stretch>
            <a:fillRect/>
          </a:stretch>
        </p:blipFill>
        <p:spPr>
          <a:xfrm>
            <a:off x="10874505" y="3940305"/>
            <a:ext cx="1241295" cy="1241295"/>
          </a:xfrm>
          <a:prstGeom prst="rect">
            <a:avLst/>
          </a:prstGeom>
        </p:spPr>
      </p:pic>
      <p:pic>
        <p:nvPicPr>
          <p:cNvPr id="4" name="Picture 3">
            <a:extLst>
              <a:ext uri="{FF2B5EF4-FFF2-40B4-BE49-F238E27FC236}">
                <a16:creationId xmlns:a16="http://schemas.microsoft.com/office/drawing/2014/main" id="{19A9B87D-449B-9B6F-B65C-89071560506D}"/>
              </a:ext>
            </a:extLst>
          </p:cNvPr>
          <p:cNvPicPr>
            <a:picLocks noChangeAspect="1"/>
          </p:cNvPicPr>
          <p:nvPr/>
        </p:nvPicPr>
        <p:blipFill>
          <a:blip r:embed="rId5"/>
          <a:stretch>
            <a:fillRect/>
          </a:stretch>
        </p:blipFill>
        <p:spPr>
          <a:xfrm>
            <a:off x="10865870" y="5244726"/>
            <a:ext cx="1241295" cy="1241295"/>
          </a:xfrm>
          <a:prstGeom prst="rect">
            <a:avLst/>
          </a:prstGeom>
        </p:spPr>
      </p:pic>
    </p:spTree>
    <p:extLst>
      <p:ext uri="{BB962C8B-B14F-4D97-AF65-F5344CB8AC3E}">
        <p14:creationId xmlns:p14="http://schemas.microsoft.com/office/powerpoint/2010/main" val="3643321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91;p41">
            <a:extLst>
              <a:ext uri="{FF2B5EF4-FFF2-40B4-BE49-F238E27FC236}">
                <a16:creationId xmlns:a16="http://schemas.microsoft.com/office/drawing/2014/main" id="{C910FF09-8E71-704A-D3BE-DCEAC267BB1E}"/>
              </a:ext>
            </a:extLst>
          </p:cNvPr>
          <p:cNvSpPr txBox="1"/>
          <p:nvPr/>
        </p:nvSpPr>
        <p:spPr>
          <a:xfrm>
            <a:off x="556704" y="5667"/>
            <a:ext cx="11168800" cy="1143200"/>
          </a:xfrm>
          <a:prstGeom prst="rect">
            <a:avLst/>
          </a:prstGeom>
          <a:noFill/>
          <a:ln>
            <a:noFill/>
          </a:ln>
        </p:spPr>
        <p:txBody>
          <a:bodyPr spcFirstLastPara="1" wrap="square" lIns="121900" tIns="60933" rIns="121900" bIns="60933" anchor="b" anchorCtr="0">
            <a:noAutofit/>
          </a:bodyPr>
          <a:lstStyle/>
          <a:p>
            <a:pPr marL="0" marR="0" lvl="0" indent="0" algn="ctr" defTabSz="1219170" rtl="0" eaLnBrk="1" fontAlgn="auto" latinLnBrk="0" hangingPunct="1">
              <a:lnSpc>
                <a:spcPct val="100000"/>
              </a:lnSpc>
              <a:spcBef>
                <a:spcPts val="0"/>
              </a:spcBef>
              <a:spcAft>
                <a:spcPts val="0"/>
              </a:spcAft>
              <a:buClr>
                <a:srgbClr val="000000"/>
              </a:buClr>
              <a:buSzPts val="2000"/>
              <a:buFontTx/>
              <a:buNone/>
              <a:tabLst/>
              <a:defRPr/>
            </a:pPr>
            <a:r>
              <a:rPr kumimoji="0" lang="en" sz="3200" b="0" i="0" u="none" strike="noStrike" kern="0" cap="none" spc="0" normalizeH="0" baseline="0" noProof="0" dirty="0">
                <a:ln>
                  <a:noFill/>
                </a:ln>
                <a:solidFill>
                  <a:srgbClr val="0070C0"/>
                </a:solidFill>
                <a:effectLst/>
                <a:uLnTx/>
                <a:uFillTx/>
                <a:latin typeface="Montserrat" pitchFamily="2" charset="77"/>
                <a:ea typeface="Montserrat Medium"/>
                <a:cs typeface="Montserrat Medium"/>
                <a:sym typeface="Montserrat Medium"/>
              </a:rPr>
              <a:t>Detection of Liver Cancer: Screening and Surveillance Contexts and External Validation</a:t>
            </a:r>
            <a:endParaRPr kumimoji="0" sz="3200" b="0" i="0" u="none" strike="noStrike" kern="0" cap="none" spc="0" normalizeH="0" baseline="0" noProof="0" dirty="0">
              <a:ln>
                <a:noFill/>
              </a:ln>
              <a:solidFill>
                <a:srgbClr val="0070C0"/>
              </a:solidFill>
              <a:effectLst/>
              <a:uLnTx/>
              <a:uFillTx/>
              <a:latin typeface="Montserrat" pitchFamily="2" charset="77"/>
              <a:ea typeface="Montserrat Medium"/>
              <a:cs typeface="Montserrat Medium"/>
              <a:sym typeface="Montserrat Medium"/>
            </a:endParaRPr>
          </a:p>
        </p:txBody>
      </p:sp>
      <p:grpSp>
        <p:nvGrpSpPr>
          <p:cNvPr id="3" name="Google Shape;592;p41">
            <a:extLst>
              <a:ext uri="{FF2B5EF4-FFF2-40B4-BE49-F238E27FC236}">
                <a16:creationId xmlns:a16="http://schemas.microsoft.com/office/drawing/2014/main" id="{843E9D3E-CF0C-53AA-A3F4-32EC5E11E984}"/>
              </a:ext>
            </a:extLst>
          </p:cNvPr>
          <p:cNvGrpSpPr/>
          <p:nvPr/>
        </p:nvGrpSpPr>
        <p:grpSpPr>
          <a:xfrm>
            <a:off x="895951" y="1166549"/>
            <a:ext cx="10829700" cy="5409349"/>
            <a:chOff x="600323" y="1219200"/>
            <a:chExt cx="10829700" cy="5409349"/>
          </a:xfrm>
        </p:grpSpPr>
        <p:grpSp>
          <p:nvGrpSpPr>
            <p:cNvPr id="4" name="Google Shape;593;p41">
              <a:extLst>
                <a:ext uri="{FF2B5EF4-FFF2-40B4-BE49-F238E27FC236}">
                  <a16:creationId xmlns:a16="http://schemas.microsoft.com/office/drawing/2014/main" id="{FB72960D-9311-12C0-3D83-FE58FAA736B8}"/>
                </a:ext>
              </a:extLst>
            </p:cNvPr>
            <p:cNvGrpSpPr/>
            <p:nvPr/>
          </p:nvGrpSpPr>
          <p:grpSpPr>
            <a:xfrm>
              <a:off x="600323" y="1219200"/>
              <a:ext cx="10829700" cy="2710961"/>
              <a:chOff x="222636" y="1454846"/>
              <a:chExt cx="10829700" cy="2710961"/>
            </a:xfrm>
          </p:grpSpPr>
          <p:pic>
            <p:nvPicPr>
              <p:cNvPr id="16" name="Google Shape;594;p41">
                <a:extLst>
                  <a:ext uri="{FF2B5EF4-FFF2-40B4-BE49-F238E27FC236}">
                    <a16:creationId xmlns:a16="http://schemas.microsoft.com/office/drawing/2014/main" id="{609770D1-424F-C716-3B67-5A7A14C64854}"/>
                  </a:ext>
                </a:extLst>
              </p:cNvPr>
              <p:cNvPicPr preferRelativeResize="0"/>
              <p:nvPr/>
            </p:nvPicPr>
            <p:blipFill rotWithShape="1">
              <a:blip r:embed="rId3">
                <a:alphaModFix/>
              </a:blip>
              <a:srcRect/>
              <a:stretch/>
            </p:blipFill>
            <p:spPr>
              <a:xfrm>
                <a:off x="1261469" y="1454846"/>
                <a:ext cx="9036199" cy="2710961"/>
              </a:xfrm>
              <a:prstGeom prst="rect">
                <a:avLst/>
              </a:prstGeom>
              <a:noFill/>
              <a:ln>
                <a:noFill/>
              </a:ln>
            </p:spPr>
          </p:pic>
          <p:sp>
            <p:nvSpPr>
              <p:cNvPr id="17" name="Google Shape;595;p41">
                <a:extLst>
                  <a:ext uri="{FF2B5EF4-FFF2-40B4-BE49-F238E27FC236}">
                    <a16:creationId xmlns:a16="http://schemas.microsoft.com/office/drawing/2014/main" id="{ACC29667-5850-0078-39D3-F93FF495CDB6}"/>
                  </a:ext>
                </a:extLst>
              </p:cNvPr>
              <p:cNvSpPr txBox="1"/>
              <p:nvPr/>
            </p:nvSpPr>
            <p:spPr>
              <a:xfrm>
                <a:off x="222636" y="1740330"/>
                <a:ext cx="10829700" cy="300567"/>
              </a:xfrm>
              <a:prstGeom prst="rect">
                <a:avLst/>
              </a:prstGeom>
              <a:solidFill>
                <a:srgbClr val="FFFFFF"/>
              </a:solidFill>
              <a:ln>
                <a:noFill/>
              </a:ln>
            </p:spPr>
            <p:txBody>
              <a:bodyPr spcFirstLastPara="1" wrap="square" lIns="121900" tIns="60933" rIns="121900" bIns="60933"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dirty="0">
                    <a:ln>
                      <a:noFill/>
                    </a:ln>
                    <a:solidFill>
                      <a:srgbClr val="000000"/>
                    </a:solidFill>
                    <a:effectLst/>
                    <a:uLnTx/>
                    <a:uFillTx/>
                    <a:latin typeface="Calibri"/>
                    <a:ea typeface="Calibri"/>
                    <a:cs typeface="Calibri"/>
                    <a:sym typeface="Calibri"/>
                  </a:rPr>
                  <a:t>BCLC Stage               	 0	                A	           	          B		       C</a:t>
                </a:r>
                <a:endParaRPr kumimoji="0"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 name="Google Shape;596;p41">
                <a:extLst>
                  <a:ext uri="{FF2B5EF4-FFF2-40B4-BE49-F238E27FC236}">
                    <a16:creationId xmlns:a16="http://schemas.microsoft.com/office/drawing/2014/main" id="{97693B28-F2DE-4AA5-8C77-4B955A556EF3}"/>
                  </a:ext>
                </a:extLst>
              </p:cNvPr>
              <p:cNvSpPr txBox="1"/>
              <p:nvPr/>
            </p:nvSpPr>
            <p:spPr>
              <a:xfrm>
                <a:off x="2548843" y="3087002"/>
                <a:ext cx="1372800" cy="646331"/>
              </a:xfrm>
              <a:prstGeom prst="rect">
                <a:avLst/>
              </a:prstGeom>
              <a:solidFill>
                <a:srgbClr val="FFFFFF"/>
              </a:solidFill>
              <a:ln>
                <a:noFill/>
              </a:ln>
            </p:spPr>
            <p:txBody>
              <a:bodyPr spcFirstLastPara="1" wrap="square" lIns="0" tIns="0" rIns="0" bIns="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AUC (95% CI)</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0.99 (0.99-1.00)</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0.90 (0.84-0.96)</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597;p41">
                <a:extLst>
                  <a:ext uri="{FF2B5EF4-FFF2-40B4-BE49-F238E27FC236}">
                    <a16:creationId xmlns:a16="http://schemas.microsoft.com/office/drawing/2014/main" id="{688B481B-CE8D-B852-D4F6-819E642CCFC1}"/>
                  </a:ext>
                </a:extLst>
              </p:cNvPr>
              <p:cNvSpPr txBox="1"/>
              <p:nvPr/>
            </p:nvSpPr>
            <p:spPr>
              <a:xfrm>
                <a:off x="4629793" y="3105834"/>
                <a:ext cx="1372800" cy="646331"/>
              </a:xfrm>
              <a:prstGeom prst="rect">
                <a:avLst/>
              </a:prstGeom>
              <a:solidFill>
                <a:srgbClr val="FFFFFF"/>
              </a:solidFill>
              <a:ln>
                <a:noFill/>
              </a:ln>
            </p:spPr>
            <p:txBody>
              <a:bodyPr spcFirstLastPara="1" wrap="square" lIns="0" tIns="0" rIns="0" bIns="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AUC (95% CI)</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0.98 (0.96-0.99)</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0.81 (0.71-0.96)</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598;p41">
                <a:extLst>
                  <a:ext uri="{FF2B5EF4-FFF2-40B4-BE49-F238E27FC236}">
                    <a16:creationId xmlns:a16="http://schemas.microsoft.com/office/drawing/2014/main" id="{54DC9006-0736-BA22-6172-83BC282C13B6}"/>
                  </a:ext>
                </a:extLst>
              </p:cNvPr>
              <p:cNvSpPr txBox="1"/>
              <p:nvPr/>
            </p:nvSpPr>
            <p:spPr>
              <a:xfrm>
                <a:off x="6691635" y="3105834"/>
                <a:ext cx="1372800" cy="646331"/>
              </a:xfrm>
              <a:prstGeom prst="rect">
                <a:avLst/>
              </a:prstGeom>
              <a:solidFill>
                <a:srgbClr val="FFFFFF"/>
              </a:solidFill>
              <a:ln>
                <a:noFill/>
              </a:ln>
            </p:spPr>
            <p:txBody>
              <a:bodyPr spcFirstLastPara="1" wrap="square" lIns="0" tIns="0" rIns="0" bIns="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AUC (95% CI)</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0.98 (0.96-1.00)</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0.90 (0.86-0.95)</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 name="Google Shape;599;p41">
                <a:extLst>
                  <a:ext uri="{FF2B5EF4-FFF2-40B4-BE49-F238E27FC236}">
                    <a16:creationId xmlns:a16="http://schemas.microsoft.com/office/drawing/2014/main" id="{C9430A9C-50B4-E658-D01A-33FF1FC61BB7}"/>
                  </a:ext>
                </a:extLst>
              </p:cNvPr>
              <p:cNvSpPr txBox="1"/>
              <p:nvPr/>
            </p:nvSpPr>
            <p:spPr>
              <a:xfrm>
                <a:off x="8760800" y="3101711"/>
                <a:ext cx="1372800" cy="646331"/>
              </a:xfrm>
              <a:prstGeom prst="rect">
                <a:avLst/>
              </a:prstGeom>
              <a:solidFill>
                <a:srgbClr val="FFFFFF"/>
              </a:solidFill>
              <a:ln>
                <a:noFill/>
              </a:ln>
            </p:spPr>
            <p:txBody>
              <a:bodyPr spcFirstLastPara="1" wrap="square" lIns="0" tIns="0" rIns="0" bIns="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AUC (95% CI)</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1.00 (0.99-1.00)</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0.97 (0.94-0.99)</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 name="Google Shape;600;p41">
              <a:extLst>
                <a:ext uri="{FF2B5EF4-FFF2-40B4-BE49-F238E27FC236}">
                  <a16:creationId xmlns:a16="http://schemas.microsoft.com/office/drawing/2014/main" id="{25658CD2-3045-656C-DEFA-8FC8DEC7AAB1}"/>
                </a:ext>
              </a:extLst>
            </p:cNvPr>
            <p:cNvGrpSpPr/>
            <p:nvPr/>
          </p:nvGrpSpPr>
          <p:grpSpPr>
            <a:xfrm>
              <a:off x="2046759" y="3963249"/>
              <a:ext cx="3703994" cy="2645809"/>
              <a:chOff x="1622548" y="4157770"/>
              <a:chExt cx="3703994" cy="2645809"/>
            </a:xfrm>
          </p:grpSpPr>
          <p:pic>
            <p:nvPicPr>
              <p:cNvPr id="12" name="Google Shape;601;p41">
                <a:extLst>
                  <a:ext uri="{FF2B5EF4-FFF2-40B4-BE49-F238E27FC236}">
                    <a16:creationId xmlns:a16="http://schemas.microsoft.com/office/drawing/2014/main" id="{CC59D9B5-7C1D-98E1-7BDF-7B7A84BE98A7}"/>
                  </a:ext>
                </a:extLst>
              </p:cNvPr>
              <p:cNvPicPr preferRelativeResize="0"/>
              <p:nvPr/>
            </p:nvPicPr>
            <p:blipFill rotWithShape="1">
              <a:blip r:embed="rId4">
                <a:alphaModFix/>
              </a:blip>
              <a:srcRect/>
              <a:stretch/>
            </p:blipFill>
            <p:spPr>
              <a:xfrm>
                <a:off x="1622548" y="4157770"/>
                <a:ext cx="3703994" cy="2645809"/>
              </a:xfrm>
              <a:prstGeom prst="rect">
                <a:avLst/>
              </a:prstGeom>
              <a:noFill/>
              <a:ln>
                <a:noFill/>
              </a:ln>
            </p:spPr>
          </p:pic>
          <p:sp>
            <p:nvSpPr>
              <p:cNvPr id="13" name="Google Shape;602;p41">
                <a:extLst>
                  <a:ext uri="{FF2B5EF4-FFF2-40B4-BE49-F238E27FC236}">
                    <a16:creationId xmlns:a16="http://schemas.microsoft.com/office/drawing/2014/main" id="{FB268DF0-B459-CD77-5EAA-AD210991E0B1}"/>
                  </a:ext>
                </a:extLst>
              </p:cNvPr>
              <p:cNvSpPr/>
              <p:nvPr/>
            </p:nvSpPr>
            <p:spPr>
              <a:xfrm>
                <a:off x="3365369" y="5656082"/>
                <a:ext cx="933300" cy="241800"/>
              </a:xfrm>
              <a:prstGeom prst="roundRect">
                <a:avLst>
                  <a:gd name="adj" fmla="val 16667"/>
                </a:avLst>
              </a:prstGeom>
              <a:solidFill>
                <a:srgbClr val="FFFFFF"/>
              </a:solidFill>
              <a:ln w="9525" cap="flat" cmpd="sng">
                <a:solidFill>
                  <a:srgbClr val="FFFFFF"/>
                </a:solidFill>
                <a:prstDash val="solid"/>
                <a:round/>
                <a:headEnd type="none" w="sm" len="sm"/>
                <a:tailEnd type="none" w="sm" len="sm"/>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Times"/>
                  <a:ea typeface="Times"/>
                  <a:cs typeface="Times"/>
                  <a:sym typeface="Times"/>
                </a:endParaRPr>
              </a:p>
            </p:txBody>
          </p:sp>
          <p:sp>
            <p:nvSpPr>
              <p:cNvPr id="14" name="Google Shape;603;p41">
                <a:extLst>
                  <a:ext uri="{FF2B5EF4-FFF2-40B4-BE49-F238E27FC236}">
                    <a16:creationId xmlns:a16="http://schemas.microsoft.com/office/drawing/2014/main" id="{36F589F3-94A9-92C2-B2A7-308BF1AB380B}"/>
                  </a:ext>
                </a:extLst>
              </p:cNvPr>
              <p:cNvSpPr txBox="1"/>
              <p:nvPr/>
            </p:nvSpPr>
            <p:spPr>
              <a:xfrm>
                <a:off x="3612269" y="5605619"/>
                <a:ext cx="1372800" cy="646331"/>
              </a:xfrm>
              <a:prstGeom prst="rect">
                <a:avLst/>
              </a:prstGeom>
              <a:solidFill>
                <a:srgbClr val="FFFFFF"/>
              </a:solidFill>
              <a:ln>
                <a:noFill/>
              </a:ln>
            </p:spPr>
            <p:txBody>
              <a:bodyPr spcFirstLastPara="1" wrap="square" lIns="0" tIns="0" rIns="0" bIns="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AUC (95% CI)</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0.98 (0.97-0.99)</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0.90 (0.86-0.94)</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 name="Google Shape;604;p41">
                <a:extLst>
                  <a:ext uri="{FF2B5EF4-FFF2-40B4-BE49-F238E27FC236}">
                    <a16:creationId xmlns:a16="http://schemas.microsoft.com/office/drawing/2014/main" id="{DAD04F0C-E037-7318-FA7B-6003F0E9C823}"/>
                  </a:ext>
                </a:extLst>
              </p:cNvPr>
              <p:cNvSpPr txBox="1"/>
              <p:nvPr/>
            </p:nvSpPr>
            <p:spPr>
              <a:xfrm>
                <a:off x="2593421" y="5006670"/>
                <a:ext cx="2733000" cy="338500"/>
              </a:xfrm>
              <a:prstGeom prst="rect">
                <a:avLst/>
              </a:prstGeom>
              <a:noFill/>
              <a:ln>
                <a:noFill/>
              </a:ln>
            </p:spPr>
            <p:txBody>
              <a:bodyPr spcFirstLastPara="1" wrap="square" lIns="121900" tIns="60933" rIns="121900" bIns="60933"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CROSS VALIDATED COHORT</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 name="Google Shape;605;p41">
              <a:extLst>
                <a:ext uri="{FF2B5EF4-FFF2-40B4-BE49-F238E27FC236}">
                  <a16:creationId xmlns:a16="http://schemas.microsoft.com/office/drawing/2014/main" id="{9042A0D3-3D02-A035-8BD1-CB568D008706}"/>
                </a:ext>
              </a:extLst>
            </p:cNvPr>
            <p:cNvGrpSpPr/>
            <p:nvPr/>
          </p:nvGrpSpPr>
          <p:grpSpPr>
            <a:xfrm>
              <a:off x="6657956" y="3700120"/>
              <a:ext cx="4635175" cy="2928429"/>
              <a:chOff x="6413959" y="3951874"/>
              <a:chExt cx="4391034" cy="2774184"/>
            </a:xfrm>
          </p:grpSpPr>
          <p:pic>
            <p:nvPicPr>
              <p:cNvPr id="8" name="Google Shape;606;p41">
                <a:extLst>
                  <a:ext uri="{FF2B5EF4-FFF2-40B4-BE49-F238E27FC236}">
                    <a16:creationId xmlns:a16="http://schemas.microsoft.com/office/drawing/2014/main" id="{0C437597-B2F1-05AD-E831-580019A9A6A7}"/>
                  </a:ext>
                </a:extLst>
              </p:cNvPr>
              <p:cNvPicPr preferRelativeResize="0"/>
              <p:nvPr/>
            </p:nvPicPr>
            <p:blipFill rotWithShape="1">
              <a:blip r:embed="rId5">
                <a:alphaModFix/>
              </a:blip>
              <a:srcRect/>
              <a:stretch/>
            </p:blipFill>
            <p:spPr>
              <a:xfrm>
                <a:off x="6413959" y="3951874"/>
                <a:ext cx="3883711" cy="2774184"/>
              </a:xfrm>
              <a:prstGeom prst="rect">
                <a:avLst/>
              </a:prstGeom>
              <a:noFill/>
              <a:ln>
                <a:noFill/>
              </a:ln>
            </p:spPr>
          </p:pic>
          <p:sp>
            <p:nvSpPr>
              <p:cNvPr id="9" name="Google Shape;607;p41">
                <a:extLst>
                  <a:ext uri="{FF2B5EF4-FFF2-40B4-BE49-F238E27FC236}">
                    <a16:creationId xmlns:a16="http://schemas.microsoft.com/office/drawing/2014/main" id="{BDC73D77-C65E-21BA-9699-641AC6339968}"/>
                  </a:ext>
                </a:extLst>
              </p:cNvPr>
              <p:cNvSpPr/>
              <p:nvPr/>
            </p:nvSpPr>
            <p:spPr>
              <a:xfrm>
                <a:off x="8205746" y="5664426"/>
                <a:ext cx="976500" cy="218100"/>
              </a:xfrm>
              <a:prstGeom prst="roundRect">
                <a:avLst>
                  <a:gd name="adj" fmla="val 16667"/>
                </a:avLst>
              </a:prstGeom>
              <a:solidFill>
                <a:srgbClr val="FFFFFF"/>
              </a:solidFill>
              <a:ln w="9525" cap="flat" cmpd="sng">
                <a:solidFill>
                  <a:srgbClr val="FFFFFF"/>
                </a:solidFill>
                <a:prstDash val="solid"/>
                <a:round/>
                <a:headEnd type="none" w="sm" len="sm"/>
                <a:tailEnd type="none" w="sm" len="sm"/>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Times"/>
                  <a:ea typeface="Times"/>
                  <a:cs typeface="Times"/>
                  <a:sym typeface="Times"/>
                </a:endParaRPr>
              </a:p>
            </p:txBody>
          </p:sp>
          <p:sp>
            <p:nvSpPr>
              <p:cNvPr id="10" name="Google Shape;608;p41">
                <a:extLst>
                  <a:ext uri="{FF2B5EF4-FFF2-40B4-BE49-F238E27FC236}">
                    <a16:creationId xmlns:a16="http://schemas.microsoft.com/office/drawing/2014/main" id="{E781150F-D71A-7E85-7229-5274A69A61C3}"/>
                  </a:ext>
                </a:extLst>
              </p:cNvPr>
              <p:cNvSpPr txBox="1"/>
              <p:nvPr/>
            </p:nvSpPr>
            <p:spPr>
              <a:xfrm>
                <a:off x="8495745" y="5633143"/>
                <a:ext cx="1372801" cy="408191"/>
              </a:xfrm>
              <a:prstGeom prst="rect">
                <a:avLst/>
              </a:prstGeom>
              <a:solidFill>
                <a:srgbClr val="FFFFFF"/>
              </a:solidFill>
              <a:ln>
                <a:noFill/>
              </a:ln>
            </p:spPr>
            <p:txBody>
              <a:bodyPr spcFirstLastPara="1" wrap="square" lIns="0" tIns="0" rIns="0" bIns="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AUC (95% CI)</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0.97 (0.95-0.99)</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609;p41">
                <a:extLst>
                  <a:ext uri="{FF2B5EF4-FFF2-40B4-BE49-F238E27FC236}">
                    <a16:creationId xmlns:a16="http://schemas.microsoft.com/office/drawing/2014/main" id="{5567033F-6D7C-4FA4-BB2E-11D2F47922DD}"/>
                  </a:ext>
                </a:extLst>
              </p:cNvPr>
              <p:cNvSpPr txBox="1"/>
              <p:nvPr/>
            </p:nvSpPr>
            <p:spPr>
              <a:xfrm>
                <a:off x="7892593" y="4892968"/>
                <a:ext cx="2912400" cy="320671"/>
              </a:xfrm>
              <a:prstGeom prst="rect">
                <a:avLst/>
              </a:prstGeom>
              <a:noFill/>
              <a:ln>
                <a:noFill/>
              </a:ln>
            </p:spPr>
            <p:txBody>
              <a:bodyPr spcFirstLastPara="1" wrap="square" lIns="121900" tIns="60933" rIns="121900" bIns="60933"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libri"/>
                    <a:ea typeface="Calibri"/>
                    <a:cs typeface="Calibri"/>
                    <a:sym typeface="Calibri"/>
                  </a:rPr>
                  <a:t>VALIDATION COHORT</a:t>
                </a: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7" name="Google Shape;610;p41">
              <a:extLst>
                <a:ext uri="{FF2B5EF4-FFF2-40B4-BE49-F238E27FC236}">
                  <a16:creationId xmlns:a16="http://schemas.microsoft.com/office/drawing/2014/main" id="{00114B78-B507-BCB7-64AE-027A62D0BAA4}"/>
                </a:ext>
              </a:extLst>
            </p:cNvPr>
            <p:cNvSpPr/>
            <p:nvPr/>
          </p:nvSpPr>
          <p:spPr>
            <a:xfrm>
              <a:off x="8463676" y="3776246"/>
              <a:ext cx="985200" cy="255300"/>
            </a:xfrm>
            <a:prstGeom prst="roundRect">
              <a:avLst>
                <a:gd name="adj" fmla="val 16667"/>
              </a:avLst>
            </a:prstGeom>
            <a:solidFill>
              <a:srgbClr val="FFFFFF"/>
            </a:solidFill>
            <a:ln w="9525" cap="flat" cmpd="sng">
              <a:solidFill>
                <a:srgbClr val="FFFFFF"/>
              </a:solidFill>
              <a:prstDash val="solid"/>
              <a:round/>
              <a:headEnd type="none" w="sm" len="sm"/>
              <a:tailEnd type="none" w="sm" len="sm"/>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Times"/>
                <a:ea typeface="Times"/>
                <a:cs typeface="Times"/>
                <a:sym typeface="Times"/>
              </a:endParaRPr>
            </a:p>
          </p:txBody>
        </p:sp>
      </p:grpSp>
      <p:sp>
        <p:nvSpPr>
          <p:cNvPr id="22" name="Google Shape;576;p39">
            <a:extLst>
              <a:ext uri="{FF2B5EF4-FFF2-40B4-BE49-F238E27FC236}">
                <a16:creationId xmlns:a16="http://schemas.microsoft.com/office/drawing/2014/main" id="{D12E2FB4-DF92-EE29-4998-11531AB27DB2}"/>
              </a:ext>
            </a:extLst>
          </p:cNvPr>
          <p:cNvSpPr txBox="1"/>
          <p:nvPr/>
        </p:nvSpPr>
        <p:spPr>
          <a:xfrm>
            <a:off x="3929800" y="6462116"/>
            <a:ext cx="8186000" cy="369277"/>
          </a:xfrm>
          <a:prstGeom prst="rect">
            <a:avLst/>
          </a:prstGeom>
          <a:noFill/>
          <a:ln>
            <a:noFill/>
          </a:ln>
        </p:spPr>
        <p:txBody>
          <a:bodyPr spcFirstLastPara="1" wrap="square" lIns="121900" tIns="60933" rIns="121900" bIns="60933" anchor="b" anchorCtr="0">
            <a:sp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err="1">
                <a:ln>
                  <a:noFill/>
                </a:ln>
                <a:solidFill>
                  <a:srgbClr val="000000"/>
                </a:solidFill>
                <a:effectLst/>
                <a:uLnTx/>
                <a:uFillTx/>
                <a:latin typeface="Montserrat"/>
                <a:ea typeface="Montserrat"/>
                <a:cs typeface="Montserrat"/>
                <a:sym typeface="Montserrat"/>
              </a:rPr>
              <a:t>Foda</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 Annapragada, Kim, et al., </a:t>
            </a:r>
            <a:r>
              <a:rPr kumimoji="0" lang="en" sz="1600" b="0" i="1" u="none" strike="noStrike" kern="0" cap="none" spc="0" normalizeH="0" baseline="0" noProof="0" dirty="0">
                <a:ln>
                  <a:noFill/>
                </a:ln>
                <a:solidFill>
                  <a:srgbClr val="000000"/>
                </a:solidFill>
                <a:effectLst/>
                <a:uLnTx/>
                <a:uFillTx/>
                <a:latin typeface="Montserrat"/>
                <a:ea typeface="Montserrat"/>
                <a:cs typeface="Montserrat"/>
                <a:sym typeface="Montserrat"/>
              </a:rPr>
              <a:t>Cancer Discovery</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 2023</a:t>
            </a:r>
            <a:endParaRPr kumimoji="0" sz="16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spTree>
    <p:extLst>
      <p:ext uri="{BB962C8B-B14F-4D97-AF65-F5344CB8AC3E}">
        <p14:creationId xmlns:p14="http://schemas.microsoft.com/office/powerpoint/2010/main" val="3196623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n the cover: In this issue, &lt;a href=&quot;https://www.cell.com/cell-press-blue/fulltext/S3051-3839(26)00084-8&quot; target=&quot;_blank&quot;&gt;Orjuela et al.&lt;/a&gt; analyze the cell-free DNA fragmentome in patients with liver cancer. The cover art&#10;shows a tessellation of hexagonal hepatocytes, with several cancerous cells highlighted&#10;in red. These cells gradually transform into DNA fragments, illustrating how dying&#10;cells release DNA into the bloodstream. Because cancerous and healthy cells have distinct&#10;DNA fragment patterns, the fragmentome offers a promising non-invasive diagnostic&#10;approach. Artist credit: Carolyn Hruban.">
            <a:extLst>
              <a:ext uri="{FF2B5EF4-FFF2-40B4-BE49-F238E27FC236}">
                <a16:creationId xmlns:a16="http://schemas.microsoft.com/office/drawing/2014/main" id="{994DB2F2-B7D3-DB63-1C15-60643364F4FD}"/>
              </a:ext>
            </a:extLst>
          </p:cNvPr>
          <p:cNvPicPr>
            <a:picLocks noChangeAspect="1"/>
          </p:cNvPicPr>
          <p:nvPr/>
        </p:nvPicPr>
        <p:blipFill>
          <a:blip r:embed="rId2"/>
          <a:stretch>
            <a:fillRect/>
          </a:stretch>
        </p:blipFill>
        <p:spPr>
          <a:xfrm>
            <a:off x="990600" y="243227"/>
            <a:ext cx="4835359" cy="6309973"/>
          </a:xfrm>
          <a:prstGeom prst="rect">
            <a:avLst/>
          </a:prstGeom>
        </p:spPr>
      </p:pic>
      <p:pic>
        <p:nvPicPr>
          <p:cNvPr id="5" name="Picture 4">
            <a:extLst>
              <a:ext uri="{FF2B5EF4-FFF2-40B4-BE49-F238E27FC236}">
                <a16:creationId xmlns:a16="http://schemas.microsoft.com/office/drawing/2014/main" id="{12006F93-708F-140D-5404-FD56774718D4}"/>
              </a:ext>
            </a:extLst>
          </p:cNvPr>
          <p:cNvPicPr>
            <a:picLocks noChangeAspect="1"/>
          </p:cNvPicPr>
          <p:nvPr/>
        </p:nvPicPr>
        <p:blipFill>
          <a:blip r:embed="rId3"/>
          <a:stretch>
            <a:fillRect/>
          </a:stretch>
        </p:blipFill>
        <p:spPr>
          <a:xfrm>
            <a:off x="6570131" y="1707662"/>
            <a:ext cx="4876800" cy="4845538"/>
          </a:xfrm>
          <a:prstGeom prst="rect">
            <a:avLst/>
          </a:prstGeom>
        </p:spPr>
      </p:pic>
      <p:pic>
        <p:nvPicPr>
          <p:cNvPr id="7" name="Picture 6">
            <a:extLst>
              <a:ext uri="{FF2B5EF4-FFF2-40B4-BE49-F238E27FC236}">
                <a16:creationId xmlns:a16="http://schemas.microsoft.com/office/drawing/2014/main" id="{BE9C56BB-D0C9-41C8-F2F5-39E0ED5B8B4C}"/>
              </a:ext>
            </a:extLst>
          </p:cNvPr>
          <p:cNvPicPr>
            <a:picLocks noChangeAspect="1"/>
          </p:cNvPicPr>
          <p:nvPr/>
        </p:nvPicPr>
        <p:blipFill>
          <a:blip r:embed="rId4"/>
          <a:stretch>
            <a:fillRect/>
          </a:stretch>
        </p:blipFill>
        <p:spPr>
          <a:xfrm>
            <a:off x="6477000" y="92267"/>
            <a:ext cx="5257800" cy="1615395"/>
          </a:xfrm>
          <a:prstGeom prst="rect">
            <a:avLst/>
          </a:prstGeom>
        </p:spPr>
      </p:pic>
      <p:sp>
        <p:nvSpPr>
          <p:cNvPr id="8" name="Google Shape;576;p39">
            <a:extLst>
              <a:ext uri="{FF2B5EF4-FFF2-40B4-BE49-F238E27FC236}">
                <a16:creationId xmlns:a16="http://schemas.microsoft.com/office/drawing/2014/main" id="{F61670B6-AA29-9776-4B9E-9B4472C77865}"/>
              </a:ext>
            </a:extLst>
          </p:cNvPr>
          <p:cNvSpPr txBox="1"/>
          <p:nvPr/>
        </p:nvSpPr>
        <p:spPr>
          <a:xfrm>
            <a:off x="6781800" y="6462116"/>
            <a:ext cx="5334000" cy="369277"/>
          </a:xfrm>
          <a:prstGeom prst="rect">
            <a:avLst/>
          </a:prstGeom>
          <a:noFill/>
          <a:ln>
            <a:noFill/>
          </a:ln>
        </p:spPr>
        <p:txBody>
          <a:bodyPr spcFirstLastPara="1" wrap="square" lIns="121900" tIns="60933" rIns="121900" bIns="60933" anchor="b" anchorCtr="0">
            <a:sp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Orjuela, Norton, </a:t>
            </a:r>
            <a:r>
              <a:rPr kumimoji="0" lang="en" sz="1600" b="0" i="0" u="none" strike="noStrike" kern="0" cap="none" spc="0" normalizeH="0" baseline="0" noProof="0" dirty="0" err="1">
                <a:ln>
                  <a:noFill/>
                </a:ln>
                <a:solidFill>
                  <a:srgbClr val="000000"/>
                </a:solidFill>
                <a:effectLst/>
                <a:uLnTx/>
                <a:uFillTx/>
                <a:latin typeface="Montserrat"/>
                <a:ea typeface="Montserrat"/>
                <a:cs typeface="Montserrat"/>
                <a:sym typeface="Montserrat"/>
              </a:rPr>
              <a:t>Foda</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 et al., </a:t>
            </a:r>
            <a:r>
              <a:rPr kumimoji="0" lang="en" sz="1600" b="0" i="1" u="none" strike="noStrike" kern="0" cap="none" spc="0" normalizeH="0" baseline="0" noProof="0" dirty="0">
                <a:ln>
                  <a:noFill/>
                </a:ln>
                <a:solidFill>
                  <a:srgbClr val="000000"/>
                </a:solidFill>
                <a:effectLst/>
                <a:uLnTx/>
                <a:uFillTx/>
                <a:latin typeface="Montserrat"/>
                <a:ea typeface="Montserrat"/>
                <a:cs typeface="Montserrat"/>
                <a:sym typeface="Montserrat"/>
              </a:rPr>
              <a:t>Cell Press Blue, 2026</a:t>
            </a:r>
            <a:endParaRPr kumimoji="0" sz="16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spTree>
    <p:extLst>
      <p:ext uri="{BB962C8B-B14F-4D97-AF65-F5344CB8AC3E}">
        <p14:creationId xmlns:p14="http://schemas.microsoft.com/office/powerpoint/2010/main" val="2246690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5FB6A-D84D-F1EE-52F8-25035DE34CCB}"/>
            </a:ext>
          </a:extLst>
        </p:cNvPr>
        <p:cNvGrpSpPr/>
        <p:nvPr/>
      </p:nvGrpSpPr>
      <p:grpSpPr>
        <a:xfrm>
          <a:off x="0" y="0"/>
          <a:ext cx="0" cy="0"/>
          <a:chOff x="0" y="0"/>
          <a:chExt cx="0" cy="0"/>
        </a:xfrm>
      </p:grpSpPr>
      <p:sp>
        <p:nvSpPr>
          <p:cNvPr id="4" name="Google Shape;574;p39">
            <a:extLst>
              <a:ext uri="{FF2B5EF4-FFF2-40B4-BE49-F238E27FC236}">
                <a16:creationId xmlns:a16="http://schemas.microsoft.com/office/drawing/2014/main" id="{F4D326E8-1300-986B-18A7-EB364D262BB9}"/>
              </a:ext>
            </a:extLst>
          </p:cNvPr>
          <p:cNvSpPr txBox="1">
            <a:spLocks/>
          </p:cNvSpPr>
          <p:nvPr/>
        </p:nvSpPr>
        <p:spPr>
          <a:xfrm>
            <a:off x="590600" y="-77800"/>
            <a:ext cx="11360800" cy="763600"/>
          </a:xfrm>
          <a:prstGeom prst="rect">
            <a:avLst/>
          </a:prstGeom>
          <a:noFill/>
          <a:ln>
            <a:noFill/>
          </a:ln>
        </p:spPr>
        <p:txBody>
          <a:bodyPr spcFirstLastPara="1" wrap="square" lIns="121900" tIns="60933" rIns="121900" bIns="60933"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marL="0" marR="0" lvl="0" indent="0" algn="ctr" defTabSz="914400" rtl="0" eaLnBrk="1" fontAlgn="auto" latinLnBrk="0" hangingPunct="1">
              <a:lnSpc>
                <a:spcPct val="100000"/>
              </a:lnSpc>
              <a:spcBef>
                <a:spcPts val="0"/>
              </a:spcBef>
              <a:spcAft>
                <a:spcPts val="0"/>
              </a:spcAft>
              <a:buClr>
                <a:srgbClr val="000000"/>
              </a:buClr>
              <a:buSzPts val="2000"/>
              <a:buFont typeface="Montserrat Medium"/>
              <a:buNone/>
              <a:tabLst/>
              <a:defRPr/>
            </a:pPr>
            <a:r>
              <a:rPr kumimoji="0" lang="en-US" sz="3200" b="0" i="0" u="none" strike="noStrike" kern="0" cap="none" spc="0" normalizeH="0" baseline="0" noProof="0" dirty="0">
                <a:ln>
                  <a:noFill/>
                </a:ln>
                <a:solidFill>
                  <a:srgbClr val="0070C0"/>
                </a:solidFill>
                <a:effectLst/>
                <a:uLnTx/>
                <a:uFillTx/>
                <a:latin typeface="Montserrat" pitchFamily="2" charset="77"/>
                <a:sym typeface="Montserrat Medium"/>
              </a:rPr>
              <a:t>Chromosomal Changes are Biologically Consistent</a:t>
            </a:r>
          </a:p>
        </p:txBody>
      </p:sp>
      <p:sp>
        <p:nvSpPr>
          <p:cNvPr id="2" name="Rectangle 1">
            <a:extLst>
              <a:ext uri="{FF2B5EF4-FFF2-40B4-BE49-F238E27FC236}">
                <a16:creationId xmlns:a16="http://schemas.microsoft.com/office/drawing/2014/main" id="{E86DDB9E-F02D-02F1-28E4-0F4D6CA5082C}"/>
              </a:ext>
            </a:extLst>
          </p:cNvPr>
          <p:cNvSpPr/>
          <p:nvPr/>
        </p:nvSpPr>
        <p:spPr>
          <a:xfrm>
            <a:off x="2248705" y="685800"/>
            <a:ext cx="1256495" cy="609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Google Shape;576;p39">
            <a:extLst>
              <a:ext uri="{FF2B5EF4-FFF2-40B4-BE49-F238E27FC236}">
                <a16:creationId xmlns:a16="http://schemas.microsoft.com/office/drawing/2014/main" id="{C1D142D9-9A50-E221-9A66-EF5E43F6B45E}"/>
              </a:ext>
            </a:extLst>
          </p:cNvPr>
          <p:cNvSpPr txBox="1"/>
          <p:nvPr/>
        </p:nvSpPr>
        <p:spPr>
          <a:xfrm>
            <a:off x="9067800" y="6215894"/>
            <a:ext cx="3048000" cy="615499"/>
          </a:xfrm>
          <a:prstGeom prst="rect">
            <a:avLst/>
          </a:prstGeom>
          <a:noFill/>
          <a:ln>
            <a:noFill/>
          </a:ln>
        </p:spPr>
        <p:txBody>
          <a:bodyPr spcFirstLastPara="1" wrap="square" lIns="121900" tIns="60933" rIns="121900" bIns="60933" anchor="b" anchorCtr="0">
            <a:sp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Orjuela, Norton, </a:t>
            </a:r>
            <a:r>
              <a:rPr kumimoji="0" lang="en" sz="1600" b="0" i="0" u="none" strike="noStrike" kern="0" cap="none" spc="0" normalizeH="0" baseline="0" noProof="0" dirty="0" err="1">
                <a:ln>
                  <a:noFill/>
                </a:ln>
                <a:solidFill>
                  <a:srgbClr val="000000"/>
                </a:solidFill>
                <a:effectLst/>
                <a:uLnTx/>
                <a:uFillTx/>
                <a:latin typeface="Montserrat"/>
                <a:ea typeface="Montserrat"/>
                <a:cs typeface="Montserrat"/>
                <a:sym typeface="Montserrat"/>
              </a:rPr>
              <a:t>Foda</a:t>
            </a:r>
            <a:r>
              <a:rPr lang="en" sz="1600" kern="0" dirty="0">
                <a:solidFill>
                  <a:srgbClr val="000000"/>
                </a:solidFill>
                <a:latin typeface="Montserrat"/>
                <a:ea typeface="Montserrat"/>
                <a:cs typeface="Montserrat"/>
                <a:sym typeface="Montserrat"/>
              </a:rPr>
              <a:t>, </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et al., </a:t>
            </a:r>
            <a:r>
              <a:rPr kumimoji="0" lang="en" sz="1600" b="0" i="1" u="none" strike="noStrike" kern="0" cap="none" spc="0" normalizeH="0" baseline="0" noProof="0" dirty="0">
                <a:ln>
                  <a:noFill/>
                </a:ln>
                <a:solidFill>
                  <a:srgbClr val="000000"/>
                </a:solidFill>
                <a:effectLst/>
                <a:uLnTx/>
                <a:uFillTx/>
                <a:latin typeface="Montserrat"/>
                <a:ea typeface="Montserrat"/>
                <a:cs typeface="Montserrat"/>
                <a:sym typeface="Montserrat"/>
              </a:rPr>
              <a:t>Cell Press Blue, 2026</a:t>
            </a:r>
            <a:endParaRPr kumimoji="0" sz="16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pic>
        <p:nvPicPr>
          <p:cNvPr id="3" name="Picture 2">
            <a:extLst>
              <a:ext uri="{FF2B5EF4-FFF2-40B4-BE49-F238E27FC236}">
                <a16:creationId xmlns:a16="http://schemas.microsoft.com/office/drawing/2014/main" id="{9B2C8857-FB5C-7836-F7DC-B099BBA4CE0F}"/>
              </a:ext>
            </a:extLst>
          </p:cNvPr>
          <p:cNvPicPr>
            <a:picLocks noChangeAspect="1"/>
          </p:cNvPicPr>
          <p:nvPr/>
        </p:nvPicPr>
        <p:blipFill>
          <a:blip r:embed="rId2"/>
          <a:stretch>
            <a:fillRect/>
          </a:stretch>
        </p:blipFill>
        <p:spPr>
          <a:xfrm>
            <a:off x="2487963" y="685800"/>
            <a:ext cx="6656037" cy="6172200"/>
          </a:xfrm>
          <a:prstGeom prst="rect">
            <a:avLst/>
          </a:prstGeom>
        </p:spPr>
      </p:pic>
    </p:spTree>
    <p:extLst>
      <p:ext uri="{BB962C8B-B14F-4D97-AF65-F5344CB8AC3E}">
        <p14:creationId xmlns:p14="http://schemas.microsoft.com/office/powerpoint/2010/main" val="2371392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48A771-4866-69B7-3EE6-ECD644458931}"/>
              </a:ext>
            </a:extLst>
          </p:cNvPr>
          <p:cNvPicPr>
            <a:picLocks noChangeAspect="1"/>
          </p:cNvPicPr>
          <p:nvPr/>
        </p:nvPicPr>
        <p:blipFill>
          <a:blip r:embed="rId2"/>
          <a:stretch>
            <a:fillRect/>
          </a:stretch>
        </p:blipFill>
        <p:spPr>
          <a:xfrm>
            <a:off x="349392" y="1447800"/>
            <a:ext cx="11493216" cy="3962400"/>
          </a:xfrm>
          <a:prstGeom prst="rect">
            <a:avLst/>
          </a:prstGeom>
        </p:spPr>
      </p:pic>
      <p:sp>
        <p:nvSpPr>
          <p:cNvPr id="3" name="Google Shape;576;p39">
            <a:extLst>
              <a:ext uri="{FF2B5EF4-FFF2-40B4-BE49-F238E27FC236}">
                <a16:creationId xmlns:a16="http://schemas.microsoft.com/office/drawing/2014/main" id="{CFE699F8-DD72-1156-3825-E9C7A8627B2C}"/>
              </a:ext>
            </a:extLst>
          </p:cNvPr>
          <p:cNvSpPr txBox="1"/>
          <p:nvPr/>
        </p:nvSpPr>
        <p:spPr>
          <a:xfrm>
            <a:off x="6781800" y="6462116"/>
            <a:ext cx="5334000" cy="369277"/>
          </a:xfrm>
          <a:prstGeom prst="rect">
            <a:avLst/>
          </a:prstGeom>
          <a:noFill/>
          <a:ln>
            <a:noFill/>
          </a:ln>
        </p:spPr>
        <p:txBody>
          <a:bodyPr spcFirstLastPara="1" wrap="square" lIns="121900" tIns="60933" rIns="121900" bIns="60933" anchor="b" anchorCtr="0">
            <a:sp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Orjuela, Norton, </a:t>
            </a:r>
            <a:r>
              <a:rPr kumimoji="0" lang="en" sz="1600" b="0" i="0" u="none" strike="noStrike" kern="0" cap="none" spc="0" normalizeH="0" baseline="0" noProof="0" dirty="0" err="1">
                <a:ln>
                  <a:noFill/>
                </a:ln>
                <a:solidFill>
                  <a:srgbClr val="000000"/>
                </a:solidFill>
                <a:effectLst/>
                <a:uLnTx/>
                <a:uFillTx/>
                <a:latin typeface="Montserrat"/>
                <a:ea typeface="Montserrat"/>
                <a:cs typeface="Montserrat"/>
                <a:sym typeface="Montserrat"/>
              </a:rPr>
              <a:t>Foda</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 et al., </a:t>
            </a:r>
            <a:r>
              <a:rPr kumimoji="0" lang="en" sz="1600" b="0" i="1" u="none" strike="noStrike" kern="0" cap="none" spc="0" normalizeH="0" baseline="0" noProof="0" dirty="0">
                <a:ln>
                  <a:noFill/>
                </a:ln>
                <a:solidFill>
                  <a:srgbClr val="000000"/>
                </a:solidFill>
                <a:effectLst/>
                <a:uLnTx/>
                <a:uFillTx/>
                <a:latin typeface="Montserrat"/>
                <a:ea typeface="Montserrat"/>
                <a:cs typeface="Montserrat"/>
                <a:sym typeface="Montserrat"/>
              </a:rPr>
              <a:t>Cell Press Blue, 2026</a:t>
            </a:r>
            <a:endParaRPr kumimoji="0" sz="16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sp>
        <p:nvSpPr>
          <p:cNvPr id="4" name="Google Shape;574;p39">
            <a:extLst>
              <a:ext uri="{FF2B5EF4-FFF2-40B4-BE49-F238E27FC236}">
                <a16:creationId xmlns:a16="http://schemas.microsoft.com/office/drawing/2014/main" id="{AF9A588B-417F-B803-97F4-F67DE59BB572}"/>
              </a:ext>
            </a:extLst>
          </p:cNvPr>
          <p:cNvSpPr txBox="1">
            <a:spLocks/>
          </p:cNvSpPr>
          <p:nvPr/>
        </p:nvSpPr>
        <p:spPr>
          <a:xfrm>
            <a:off x="590600" y="467500"/>
            <a:ext cx="11360800" cy="763600"/>
          </a:xfrm>
          <a:prstGeom prst="rect">
            <a:avLst/>
          </a:prstGeom>
          <a:noFill/>
          <a:ln>
            <a:noFill/>
          </a:ln>
        </p:spPr>
        <p:txBody>
          <a:bodyPr spcFirstLastPara="1" wrap="square" lIns="121900" tIns="60933" rIns="121900" bIns="60933"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marL="0" marR="0" lvl="0" indent="0" algn="ctr" defTabSz="914400" rtl="0" eaLnBrk="1" fontAlgn="auto" latinLnBrk="0" hangingPunct="1">
              <a:lnSpc>
                <a:spcPct val="100000"/>
              </a:lnSpc>
              <a:spcBef>
                <a:spcPts val="0"/>
              </a:spcBef>
              <a:spcAft>
                <a:spcPts val="0"/>
              </a:spcAft>
              <a:buClr>
                <a:srgbClr val="000000"/>
              </a:buClr>
              <a:buSzPts val="2000"/>
              <a:buFont typeface="Montserrat Medium"/>
              <a:buNone/>
              <a:tabLst/>
              <a:defRPr/>
            </a:pPr>
            <a:r>
              <a:rPr kumimoji="0" lang="en-US" sz="3200" b="0" i="0" u="none" strike="noStrike" kern="0" cap="none" spc="0" normalizeH="0" baseline="0" noProof="0" dirty="0">
                <a:ln>
                  <a:noFill/>
                </a:ln>
                <a:solidFill>
                  <a:srgbClr val="0070C0"/>
                </a:solidFill>
                <a:effectLst/>
                <a:uLnTx/>
                <a:uFillTx/>
                <a:latin typeface="Montserrat" pitchFamily="2" charset="77"/>
                <a:sym typeface="Montserrat Medium"/>
              </a:rPr>
              <a:t>cfDNA Fragmentomes are Altered in HCC Patients from Diverse Worldwide Regions</a:t>
            </a:r>
          </a:p>
        </p:txBody>
      </p:sp>
    </p:spTree>
    <p:extLst>
      <p:ext uri="{BB962C8B-B14F-4D97-AF65-F5344CB8AC3E}">
        <p14:creationId xmlns:p14="http://schemas.microsoft.com/office/powerpoint/2010/main" val="3662306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591;p41">
            <a:extLst>
              <a:ext uri="{FF2B5EF4-FFF2-40B4-BE49-F238E27FC236}">
                <a16:creationId xmlns:a16="http://schemas.microsoft.com/office/drawing/2014/main" id="{C4A2E4BD-4842-ACB3-5CFA-91B292CFED15}"/>
              </a:ext>
            </a:extLst>
          </p:cNvPr>
          <p:cNvSpPr txBox="1"/>
          <p:nvPr/>
        </p:nvSpPr>
        <p:spPr>
          <a:xfrm>
            <a:off x="76200" y="5667"/>
            <a:ext cx="11887200" cy="1297645"/>
          </a:xfrm>
          <a:prstGeom prst="rect">
            <a:avLst/>
          </a:prstGeom>
          <a:noFill/>
          <a:ln>
            <a:noFill/>
          </a:ln>
        </p:spPr>
        <p:txBody>
          <a:bodyPr spcFirstLastPara="1" wrap="square" lIns="121900" tIns="60933" rIns="121900" bIns="60933"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Pts val="2000"/>
              <a:buFontTx/>
              <a:buNone/>
              <a:tabLst/>
              <a:defRPr/>
            </a:pPr>
            <a:r>
              <a:rPr kumimoji="0" lang="en" sz="3200" b="0" i="0" u="none" strike="noStrike" kern="0" cap="none" spc="0" normalizeH="0" baseline="0" noProof="0" dirty="0">
                <a:ln>
                  <a:noFill/>
                </a:ln>
                <a:solidFill>
                  <a:srgbClr val="0070C0"/>
                </a:solidFill>
                <a:effectLst/>
                <a:uLnTx/>
                <a:uFillTx/>
                <a:latin typeface="Montserrat" pitchFamily="2" charset="77"/>
                <a:ea typeface="Montserrat Medium"/>
                <a:cs typeface="Montserrat Medium"/>
                <a:sym typeface="Montserrat Medium"/>
              </a:rPr>
              <a:t>cfDNA Fragmentome Assay has High Performance for Detection of HCC in External Validation Cohorts</a:t>
            </a:r>
            <a:endParaRPr kumimoji="0" sz="3200" b="0" i="0" u="none" strike="noStrike" kern="0" cap="none" spc="0" normalizeH="0" baseline="0" noProof="0" dirty="0">
              <a:ln>
                <a:noFill/>
              </a:ln>
              <a:solidFill>
                <a:srgbClr val="0070C0"/>
              </a:solidFill>
              <a:effectLst/>
              <a:uLnTx/>
              <a:uFillTx/>
              <a:latin typeface="Montserrat" pitchFamily="2" charset="77"/>
              <a:ea typeface="Montserrat Medium"/>
              <a:cs typeface="Montserrat Medium"/>
              <a:sym typeface="Montserrat Medium"/>
            </a:endParaRPr>
          </a:p>
        </p:txBody>
      </p:sp>
      <p:sp>
        <p:nvSpPr>
          <p:cNvPr id="9" name="Google Shape;576;p39">
            <a:extLst>
              <a:ext uri="{FF2B5EF4-FFF2-40B4-BE49-F238E27FC236}">
                <a16:creationId xmlns:a16="http://schemas.microsoft.com/office/drawing/2014/main" id="{7E11E0F3-0456-D21C-4175-87F22ADEB31D}"/>
              </a:ext>
            </a:extLst>
          </p:cNvPr>
          <p:cNvSpPr txBox="1"/>
          <p:nvPr/>
        </p:nvSpPr>
        <p:spPr>
          <a:xfrm>
            <a:off x="9067800" y="6215894"/>
            <a:ext cx="3048000" cy="615499"/>
          </a:xfrm>
          <a:prstGeom prst="rect">
            <a:avLst/>
          </a:prstGeom>
          <a:noFill/>
          <a:ln>
            <a:noFill/>
          </a:ln>
        </p:spPr>
        <p:txBody>
          <a:bodyPr spcFirstLastPara="1" wrap="square" lIns="121900" tIns="60933" rIns="121900" bIns="60933" anchor="b" anchorCtr="0">
            <a:sp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Orjuela, Norton, </a:t>
            </a:r>
            <a:r>
              <a:rPr kumimoji="0" lang="en" sz="1600" b="0" i="0" u="none" strike="noStrike" kern="0" cap="none" spc="0" normalizeH="0" baseline="0" noProof="0" dirty="0" err="1">
                <a:ln>
                  <a:noFill/>
                </a:ln>
                <a:solidFill>
                  <a:srgbClr val="000000"/>
                </a:solidFill>
                <a:effectLst/>
                <a:uLnTx/>
                <a:uFillTx/>
                <a:latin typeface="Montserrat"/>
                <a:ea typeface="Montserrat"/>
                <a:cs typeface="Montserrat"/>
                <a:sym typeface="Montserrat"/>
              </a:rPr>
              <a:t>Foda</a:t>
            </a:r>
            <a:r>
              <a:rPr lang="en" sz="1600" kern="0" dirty="0">
                <a:solidFill>
                  <a:srgbClr val="000000"/>
                </a:solidFill>
                <a:latin typeface="Montserrat"/>
                <a:ea typeface="Montserrat"/>
                <a:cs typeface="Montserrat"/>
                <a:sym typeface="Montserrat"/>
              </a:rPr>
              <a:t>, </a:t>
            </a:r>
            <a:r>
              <a:rPr kumimoji="0" lang="en" sz="1600" b="0" i="0" u="none" strike="noStrike" kern="0" cap="none" spc="0" normalizeH="0" baseline="0" noProof="0" dirty="0">
                <a:ln>
                  <a:noFill/>
                </a:ln>
                <a:solidFill>
                  <a:srgbClr val="000000"/>
                </a:solidFill>
                <a:effectLst/>
                <a:uLnTx/>
                <a:uFillTx/>
                <a:latin typeface="Montserrat"/>
                <a:ea typeface="Montserrat"/>
                <a:cs typeface="Montserrat"/>
                <a:sym typeface="Montserrat"/>
              </a:rPr>
              <a:t>et al., </a:t>
            </a:r>
            <a:r>
              <a:rPr kumimoji="0" lang="en" sz="1600" b="0" i="1" u="none" strike="noStrike" kern="0" cap="none" spc="0" normalizeH="0" baseline="0" noProof="0" dirty="0">
                <a:ln>
                  <a:noFill/>
                </a:ln>
                <a:solidFill>
                  <a:srgbClr val="000000"/>
                </a:solidFill>
                <a:effectLst/>
                <a:uLnTx/>
                <a:uFillTx/>
                <a:latin typeface="Montserrat"/>
                <a:ea typeface="Montserrat"/>
                <a:cs typeface="Montserrat"/>
                <a:sym typeface="Montserrat"/>
              </a:rPr>
              <a:t>Cell Press Blue, 2026</a:t>
            </a:r>
            <a:endParaRPr kumimoji="0" sz="16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pic>
        <p:nvPicPr>
          <p:cNvPr id="10" name="Picture 9">
            <a:extLst>
              <a:ext uri="{FF2B5EF4-FFF2-40B4-BE49-F238E27FC236}">
                <a16:creationId xmlns:a16="http://schemas.microsoft.com/office/drawing/2014/main" id="{F4045AE2-B895-E445-FF73-6EA42A2834B3}"/>
              </a:ext>
            </a:extLst>
          </p:cNvPr>
          <p:cNvPicPr>
            <a:picLocks noChangeAspect="1"/>
          </p:cNvPicPr>
          <p:nvPr/>
        </p:nvPicPr>
        <p:blipFill>
          <a:blip r:embed="rId3"/>
          <a:stretch>
            <a:fillRect/>
          </a:stretch>
        </p:blipFill>
        <p:spPr>
          <a:xfrm>
            <a:off x="1752600" y="1447800"/>
            <a:ext cx="7772400" cy="4874915"/>
          </a:xfrm>
          <a:prstGeom prst="rect">
            <a:avLst/>
          </a:prstGeom>
        </p:spPr>
      </p:pic>
      <p:sp>
        <p:nvSpPr>
          <p:cNvPr id="13" name="Rectangle 12">
            <a:extLst>
              <a:ext uri="{FF2B5EF4-FFF2-40B4-BE49-F238E27FC236}">
                <a16:creationId xmlns:a16="http://schemas.microsoft.com/office/drawing/2014/main" id="{D9F9A3DC-F7DD-0671-5D52-DA1C99258876}"/>
              </a:ext>
            </a:extLst>
          </p:cNvPr>
          <p:cNvSpPr/>
          <p:nvPr/>
        </p:nvSpPr>
        <p:spPr>
          <a:xfrm>
            <a:off x="1754177" y="1396843"/>
            <a:ext cx="457200"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8420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51">
          <a:extLst>
            <a:ext uri="{FF2B5EF4-FFF2-40B4-BE49-F238E27FC236}">
              <a16:creationId xmlns:a16="http://schemas.microsoft.com/office/drawing/2014/main" id="{52A25007-E6AE-8B49-A7B1-D2739FE049E5}"/>
            </a:ext>
          </a:extLst>
        </p:cNvPr>
        <p:cNvGrpSpPr/>
        <p:nvPr/>
      </p:nvGrpSpPr>
      <p:grpSpPr>
        <a:xfrm>
          <a:off x="0" y="0"/>
          <a:ext cx="0" cy="0"/>
          <a:chOff x="0" y="0"/>
          <a:chExt cx="0" cy="0"/>
        </a:xfrm>
      </p:grpSpPr>
      <p:sp>
        <p:nvSpPr>
          <p:cNvPr id="553" name="Google Shape;553;p21">
            <a:extLst>
              <a:ext uri="{FF2B5EF4-FFF2-40B4-BE49-F238E27FC236}">
                <a16:creationId xmlns:a16="http://schemas.microsoft.com/office/drawing/2014/main" id="{15D299DB-7DCB-3905-4B36-4E8BCBCC5221}"/>
              </a:ext>
            </a:extLst>
          </p:cNvPr>
          <p:cNvSpPr txBox="1">
            <a:spLocks noGrp="1"/>
          </p:cNvSpPr>
          <p:nvPr>
            <p:ph type="title"/>
          </p:nvPr>
        </p:nvSpPr>
        <p:spPr>
          <a:xfrm>
            <a:off x="304800" y="132521"/>
            <a:ext cx="11582400" cy="1018579"/>
          </a:xfrm>
          <a:prstGeom prst="rect">
            <a:avLst/>
          </a:prstGeom>
          <a:noFill/>
          <a:ln>
            <a:noFill/>
          </a:ln>
        </p:spPr>
        <p:txBody>
          <a:bodyPr spcFirstLastPara="1" wrap="square" lIns="121900" tIns="60933" rIns="121900" bIns="60933" anchor="b" anchorCtr="0">
            <a:noAutofit/>
          </a:bodyPr>
          <a:lstStyle/>
          <a:p>
            <a:pPr algn="ctr"/>
            <a:r>
              <a:rPr lang="en-US" sz="2800" dirty="0">
                <a:solidFill>
                  <a:srgbClr val="0070C0"/>
                </a:solidFill>
                <a:latin typeface="Montserrat" pitchFamily="2" charset="77"/>
              </a:rPr>
              <a:t>After Key Single Cancer Screening Tests, Potential for Multi-Cancer Early Detection</a:t>
            </a:r>
            <a:endParaRPr sz="2800" dirty="0">
              <a:solidFill>
                <a:srgbClr val="0070C0"/>
              </a:solidFill>
              <a:latin typeface="Montserrat" pitchFamily="2" charset="77"/>
            </a:endParaRPr>
          </a:p>
        </p:txBody>
      </p:sp>
      <p:pic>
        <p:nvPicPr>
          <p:cNvPr id="2" name="Picture 1">
            <a:extLst>
              <a:ext uri="{FF2B5EF4-FFF2-40B4-BE49-F238E27FC236}">
                <a16:creationId xmlns:a16="http://schemas.microsoft.com/office/drawing/2014/main" id="{6D53677E-7B72-8CC2-D670-7E25B20E3161}"/>
              </a:ext>
            </a:extLst>
          </p:cNvPr>
          <p:cNvPicPr>
            <a:picLocks noChangeAspect="1"/>
          </p:cNvPicPr>
          <p:nvPr/>
        </p:nvPicPr>
        <p:blipFill>
          <a:blip r:embed="rId3"/>
          <a:stretch>
            <a:fillRect/>
          </a:stretch>
        </p:blipFill>
        <p:spPr>
          <a:xfrm>
            <a:off x="780351" y="1506347"/>
            <a:ext cx="10631299" cy="4563435"/>
          </a:xfrm>
          <a:prstGeom prst="rect">
            <a:avLst/>
          </a:prstGeom>
        </p:spPr>
      </p:pic>
      <p:sp>
        <p:nvSpPr>
          <p:cNvPr id="3" name="TextBox 2">
            <a:extLst>
              <a:ext uri="{FF2B5EF4-FFF2-40B4-BE49-F238E27FC236}">
                <a16:creationId xmlns:a16="http://schemas.microsoft.com/office/drawing/2014/main" id="{8FA0E51F-2FD5-2722-4700-3E1D386E2F60}"/>
              </a:ext>
            </a:extLst>
          </p:cNvPr>
          <p:cNvSpPr txBox="1"/>
          <p:nvPr/>
        </p:nvSpPr>
        <p:spPr>
          <a:xfrm>
            <a:off x="6172200" y="6477000"/>
            <a:ext cx="5984331"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Montserrat" pitchFamily="2" charset="77"/>
                <a:ea typeface="+mn-ea"/>
                <a:cs typeface="+mn-cs"/>
              </a:rPr>
              <a:t>Cristiano, Leal, </a:t>
            </a:r>
            <a:r>
              <a:rPr kumimoji="0" lang="en-US" sz="1600" b="0" i="0" u="none" strike="noStrike" kern="1200" cap="none" spc="0" normalizeH="0" baseline="0" noProof="0" dirty="0" err="1">
                <a:ln>
                  <a:noFill/>
                </a:ln>
                <a:solidFill>
                  <a:prstClr val="black"/>
                </a:solidFill>
                <a:effectLst/>
                <a:uLnTx/>
                <a:uFillTx/>
                <a:latin typeface="Montserrat" pitchFamily="2" charset="77"/>
                <a:ea typeface="+mn-ea"/>
                <a:cs typeface="+mn-cs"/>
              </a:rPr>
              <a:t>Phallen</a:t>
            </a:r>
            <a:r>
              <a:rPr kumimoji="0" lang="en-US" sz="1600" b="0" i="0" u="none" strike="noStrike" kern="1200" cap="none" spc="0" normalizeH="0" baseline="0" noProof="0" dirty="0">
                <a:ln>
                  <a:noFill/>
                </a:ln>
                <a:solidFill>
                  <a:prstClr val="black"/>
                </a:solidFill>
                <a:effectLst/>
                <a:uLnTx/>
                <a:uFillTx/>
                <a:latin typeface="Montserrat" pitchFamily="2" charset="77"/>
                <a:ea typeface="+mn-ea"/>
                <a:cs typeface="+mn-cs"/>
              </a:rPr>
              <a:t>, </a:t>
            </a:r>
            <a:r>
              <a:rPr kumimoji="0" lang="en-US" sz="1600" b="0" i="0" u="none" strike="noStrike" kern="1200" cap="none" spc="0" normalizeH="0" baseline="0" noProof="0" dirty="0" err="1">
                <a:ln>
                  <a:noFill/>
                </a:ln>
                <a:solidFill>
                  <a:prstClr val="black"/>
                </a:solidFill>
                <a:effectLst/>
                <a:uLnTx/>
                <a:uFillTx/>
                <a:latin typeface="Montserrat" pitchFamily="2" charset="77"/>
                <a:ea typeface="+mn-ea"/>
                <a:cs typeface="+mn-cs"/>
              </a:rPr>
              <a:t>Fiksel</a:t>
            </a:r>
            <a:r>
              <a:rPr kumimoji="0" lang="en-US" sz="1600" b="0" i="0" u="none" strike="noStrike" kern="1200" cap="none" spc="0" normalizeH="0" baseline="0" noProof="0" dirty="0">
                <a:ln>
                  <a:noFill/>
                </a:ln>
                <a:solidFill>
                  <a:prstClr val="black"/>
                </a:solidFill>
                <a:effectLst/>
                <a:uLnTx/>
                <a:uFillTx/>
                <a:latin typeface="Montserrat" pitchFamily="2" charset="77"/>
                <a:ea typeface="+mn-ea"/>
                <a:cs typeface="+mn-cs"/>
              </a:rPr>
              <a:t>, </a:t>
            </a:r>
            <a:r>
              <a:rPr kumimoji="0" lang="en-US" sz="1600" b="0" i="0" u="none" strike="noStrike" kern="1200" cap="none" spc="0" normalizeH="0" baseline="0" noProof="0" dirty="0" err="1">
                <a:ln>
                  <a:noFill/>
                </a:ln>
                <a:solidFill>
                  <a:prstClr val="black"/>
                </a:solidFill>
                <a:effectLst/>
                <a:uLnTx/>
                <a:uFillTx/>
                <a:latin typeface="Montserrat" pitchFamily="2" charset="77"/>
                <a:ea typeface="+mn-ea"/>
                <a:cs typeface="+mn-cs"/>
              </a:rPr>
              <a:t>Scharpf</a:t>
            </a:r>
            <a:r>
              <a:rPr kumimoji="0" lang="en-US" sz="1600" b="0" i="0" u="none" strike="noStrike" kern="1200" cap="none" spc="0" normalizeH="0" baseline="0" noProof="0" dirty="0">
                <a:ln>
                  <a:noFill/>
                </a:ln>
                <a:solidFill>
                  <a:prstClr val="black"/>
                </a:solidFill>
                <a:effectLst/>
                <a:uLnTx/>
                <a:uFillTx/>
                <a:latin typeface="Montserrat" pitchFamily="2" charset="77"/>
                <a:ea typeface="+mn-ea"/>
                <a:cs typeface="+mn-cs"/>
              </a:rPr>
              <a:t> et al., </a:t>
            </a:r>
            <a:r>
              <a:rPr kumimoji="0" lang="en-US" sz="1600" b="0" i="1" u="none" strike="noStrike" kern="1200" cap="none" spc="0" normalizeH="0" baseline="0" noProof="0" dirty="0">
                <a:ln>
                  <a:noFill/>
                </a:ln>
                <a:solidFill>
                  <a:prstClr val="black"/>
                </a:solidFill>
                <a:effectLst/>
                <a:uLnTx/>
                <a:uFillTx/>
                <a:latin typeface="Montserrat" pitchFamily="2" charset="77"/>
                <a:ea typeface="+mn-ea"/>
                <a:cs typeface="+mn-cs"/>
              </a:rPr>
              <a:t>Nature</a:t>
            </a:r>
            <a:r>
              <a:rPr kumimoji="0" lang="en-US" sz="1600" b="0" i="0" u="none" strike="noStrike" kern="1200" cap="none" spc="0" normalizeH="0" baseline="0" noProof="0" dirty="0">
                <a:ln>
                  <a:noFill/>
                </a:ln>
                <a:solidFill>
                  <a:prstClr val="black"/>
                </a:solidFill>
                <a:effectLst/>
                <a:uLnTx/>
                <a:uFillTx/>
                <a:latin typeface="Montserrat" pitchFamily="2" charset="77"/>
                <a:ea typeface="+mn-ea"/>
                <a:cs typeface="+mn-cs"/>
              </a:rPr>
              <a:t>, 2019</a:t>
            </a:r>
          </a:p>
        </p:txBody>
      </p:sp>
    </p:spTree>
    <p:extLst>
      <p:ext uri="{BB962C8B-B14F-4D97-AF65-F5344CB8AC3E}">
        <p14:creationId xmlns:p14="http://schemas.microsoft.com/office/powerpoint/2010/main" val="6332717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633;p43">
            <a:extLst>
              <a:ext uri="{FF2B5EF4-FFF2-40B4-BE49-F238E27FC236}">
                <a16:creationId xmlns:a16="http://schemas.microsoft.com/office/drawing/2014/main" id="{BD1FF2A8-5CF4-505B-ED46-03B46244B125}"/>
              </a:ext>
            </a:extLst>
          </p:cNvPr>
          <p:cNvSpPr txBox="1">
            <a:spLocks/>
          </p:cNvSpPr>
          <p:nvPr/>
        </p:nvSpPr>
        <p:spPr>
          <a:xfrm>
            <a:off x="838200" y="1616800"/>
            <a:ext cx="10744200" cy="4250600"/>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rgbClr val="367273"/>
              </a:buClr>
              <a:buSzPts val="1600"/>
              <a:buFont typeface="Montserrat"/>
              <a:buChar char="●"/>
              <a:defRPr sz="1600" b="0" i="0" u="none" strike="noStrike" cap="none">
                <a:solidFill>
                  <a:srgbClr val="000000"/>
                </a:solidFill>
                <a:latin typeface="Montserrat"/>
                <a:ea typeface="Montserrat"/>
                <a:cs typeface="Montserrat"/>
                <a:sym typeface="Montserrat"/>
              </a:defRPr>
            </a:lvl1pPr>
            <a:lvl2pPr marL="914400" marR="0" lvl="1" indent="-311150" algn="l" rtl="0">
              <a:lnSpc>
                <a:spcPct val="100000"/>
              </a:lnSpc>
              <a:spcBef>
                <a:spcPts val="0"/>
              </a:spcBef>
              <a:spcAft>
                <a:spcPts val="0"/>
              </a:spcAft>
              <a:buClr>
                <a:srgbClr val="000000"/>
              </a:buClr>
              <a:buSzPts val="1300"/>
              <a:buFont typeface="Montserrat"/>
              <a:buChar char="○"/>
              <a:defRPr sz="1300" b="0" i="0" u="none" strike="noStrike" cap="none">
                <a:solidFill>
                  <a:srgbClr val="000000"/>
                </a:solidFill>
                <a:latin typeface="Montserrat"/>
                <a:ea typeface="Montserrat"/>
                <a:cs typeface="Montserrat"/>
                <a:sym typeface="Montserrat"/>
              </a:defRPr>
            </a:lvl2pPr>
            <a:lvl3pPr marL="1371600" marR="0" lvl="2" indent="-317500" algn="l" rtl="0">
              <a:lnSpc>
                <a:spcPct val="100000"/>
              </a:lnSpc>
              <a:spcBef>
                <a:spcPts val="0"/>
              </a:spcBef>
              <a:spcAft>
                <a:spcPts val="0"/>
              </a:spcAft>
              <a:buClr>
                <a:srgbClr val="000000"/>
              </a:buClr>
              <a:buSzPts val="1400"/>
              <a:buFont typeface="Montserrat"/>
              <a:buChar char="-"/>
              <a:defRPr sz="1867" b="0" i="0" u="none" strike="noStrike" cap="none">
                <a:solidFill>
                  <a:srgbClr val="000000"/>
                </a:solidFill>
                <a:latin typeface="Montserrat"/>
                <a:ea typeface="Montserrat"/>
                <a:cs typeface="Montserrat"/>
                <a:sym typeface="Montserrat"/>
              </a:defRPr>
            </a:lvl3pPr>
            <a:lvl4pPr marL="1828800" marR="0" lvl="3" indent="-311150" algn="l" rtl="0">
              <a:lnSpc>
                <a:spcPct val="100000"/>
              </a:lnSpc>
              <a:spcBef>
                <a:spcPts val="0"/>
              </a:spcBef>
              <a:spcAft>
                <a:spcPts val="0"/>
              </a:spcAft>
              <a:buClr>
                <a:srgbClr val="000000"/>
              </a:buClr>
              <a:buSzPts val="1300"/>
              <a:buFont typeface="Montserrat"/>
              <a:buChar char="-"/>
              <a:defRPr sz="1300" b="0" i="0" u="none" strike="noStrike" cap="none">
                <a:solidFill>
                  <a:srgbClr val="000000"/>
                </a:solidFill>
                <a:latin typeface="Montserrat"/>
                <a:ea typeface="Montserrat"/>
                <a:cs typeface="Montserrat"/>
                <a:sym typeface="Montserrat"/>
              </a:defRPr>
            </a:lvl4pPr>
            <a:lvl5pPr marL="2286000" marR="0" lvl="4" indent="-311150" algn="l" rtl="0">
              <a:lnSpc>
                <a:spcPct val="100000"/>
              </a:lnSpc>
              <a:spcBef>
                <a:spcPts val="0"/>
              </a:spcBef>
              <a:spcAft>
                <a:spcPts val="0"/>
              </a:spcAft>
              <a:buClr>
                <a:srgbClr val="000000"/>
              </a:buClr>
              <a:buSzPts val="1300"/>
              <a:buFont typeface="Montserrat"/>
              <a:buChar char="○"/>
              <a:defRPr sz="1300" b="0" i="0" u="none" strike="noStrike" cap="none">
                <a:solidFill>
                  <a:srgbClr val="000000"/>
                </a:solidFill>
                <a:latin typeface="Montserrat"/>
                <a:ea typeface="Montserrat"/>
                <a:cs typeface="Montserrat"/>
                <a:sym typeface="Montserrat"/>
              </a:defRPr>
            </a:lvl5pPr>
            <a:lvl6pPr marL="2743200" marR="0" lvl="5" indent="-311150" algn="l" rtl="0">
              <a:lnSpc>
                <a:spcPct val="100000"/>
              </a:lnSpc>
              <a:spcBef>
                <a:spcPts val="0"/>
              </a:spcBef>
              <a:spcAft>
                <a:spcPts val="0"/>
              </a:spcAft>
              <a:buClr>
                <a:srgbClr val="000000"/>
              </a:buClr>
              <a:buSzPts val="1300"/>
              <a:buFont typeface="Montserrat"/>
              <a:buChar char="■"/>
              <a:defRPr sz="1300" b="0" i="0" u="none" strike="noStrike" cap="none">
                <a:solidFill>
                  <a:srgbClr val="000000"/>
                </a:solidFill>
                <a:latin typeface="Montserrat"/>
                <a:ea typeface="Montserrat"/>
                <a:cs typeface="Montserrat"/>
                <a:sym typeface="Montserrat"/>
              </a:defRPr>
            </a:lvl6pPr>
            <a:lvl7pPr marL="3200400" marR="0" lvl="6" indent="-311150" algn="l" rtl="0">
              <a:lnSpc>
                <a:spcPct val="100000"/>
              </a:lnSpc>
              <a:spcBef>
                <a:spcPts val="0"/>
              </a:spcBef>
              <a:spcAft>
                <a:spcPts val="0"/>
              </a:spcAft>
              <a:buClr>
                <a:srgbClr val="000000"/>
              </a:buClr>
              <a:buSzPts val="1300"/>
              <a:buFont typeface="Montserrat"/>
              <a:buChar char="●"/>
              <a:defRPr sz="1300" b="0" i="0" u="none" strike="noStrike" cap="none">
                <a:solidFill>
                  <a:srgbClr val="000000"/>
                </a:solidFill>
                <a:latin typeface="Montserrat"/>
                <a:ea typeface="Montserrat"/>
                <a:cs typeface="Montserrat"/>
                <a:sym typeface="Montserrat"/>
              </a:defRPr>
            </a:lvl7pPr>
            <a:lvl8pPr marL="3657600" marR="0" lvl="7" indent="-311150" algn="l" rtl="0">
              <a:lnSpc>
                <a:spcPct val="100000"/>
              </a:lnSpc>
              <a:spcBef>
                <a:spcPts val="0"/>
              </a:spcBef>
              <a:spcAft>
                <a:spcPts val="0"/>
              </a:spcAft>
              <a:buClr>
                <a:srgbClr val="000000"/>
              </a:buClr>
              <a:buSzPts val="1300"/>
              <a:buFont typeface="Montserrat"/>
              <a:buChar char="○"/>
              <a:defRPr sz="1300" b="0" i="0" u="none" strike="noStrike" cap="none">
                <a:solidFill>
                  <a:srgbClr val="000000"/>
                </a:solidFill>
                <a:latin typeface="Montserrat"/>
                <a:ea typeface="Montserrat"/>
                <a:cs typeface="Montserrat"/>
                <a:sym typeface="Montserrat"/>
              </a:defRPr>
            </a:lvl8pPr>
            <a:lvl9pPr marL="4114800" marR="0" lvl="8" indent="-311150" algn="l" rtl="0">
              <a:lnSpc>
                <a:spcPct val="100000"/>
              </a:lnSpc>
              <a:spcBef>
                <a:spcPts val="0"/>
              </a:spcBef>
              <a:spcAft>
                <a:spcPts val="0"/>
              </a:spcAft>
              <a:buClr>
                <a:srgbClr val="000000"/>
              </a:buClr>
              <a:buSzPts val="1300"/>
              <a:buFont typeface="Montserrat"/>
              <a:buChar char="■"/>
              <a:defRPr sz="1300" b="0" i="0" u="none" strike="noStrike" cap="none">
                <a:solidFill>
                  <a:srgbClr val="000000"/>
                </a:solidFill>
                <a:latin typeface="Montserrat"/>
                <a:ea typeface="Montserrat"/>
                <a:cs typeface="Montserrat"/>
                <a:sym typeface="Montserrat"/>
              </a:defRPr>
            </a:lvl9pPr>
          </a:lstStyle>
          <a:p>
            <a:pPr marL="457189" marR="0" lvl="0" indent="-457189" algn="l" defTabSz="914400" rtl="0" eaLnBrk="1" fontAlgn="auto" latinLnBrk="0" hangingPunct="1">
              <a:lnSpc>
                <a:spcPct val="100000"/>
              </a:lnSpc>
              <a:spcBef>
                <a:spcPts val="0"/>
              </a:spcBef>
              <a:spcAft>
                <a:spcPts val="0"/>
              </a:spcAft>
              <a:buClr>
                <a:srgbClr val="367273"/>
              </a:buClr>
              <a:buSzPts val="2000"/>
              <a:buFont typeface="Montserrat"/>
              <a:buChar char="▪"/>
              <a:tabLst/>
              <a:defRPr/>
            </a:pPr>
            <a:r>
              <a:rPr kumimoji="0" lang="en-US" sz="2500" b="0" i="0" u="none" strike="noStrike" kern="0" cap="none" spc="0" normalizeH="0" baseline="0" noProof="0" dirty="0">
                <a:ln>
                  <a:noFill/>
                </a:ln>
                <a:solidFill>
                  <a:srgbClr val="000000"/>
                </a:solidFill>
                <a:effectLst/>
                <a:uLnTx/>
                <a:uFillTx/>
                <a:latin typeface="Montserrat" pitchFamily="2" charset="77"/>
                <a:sym typeface="Montserrat"/>
              </a:rPr>
              <a:t>First gen liquid biopsies have limitations that may prevent their broad use in cancer screening.</a:t>
            </a:r>
          </a:p>
          <a:p>
            <a:pPr marL="457189" marR="0" lvl="0" indent="-457189" algn="l" defTabSz="914400" rtl="0" eaLnBrk="1" fontAlgn="auto" latinLnBrk="0" hangingPunct="1">
              <a:lnSpc>
                <a:spcPct val="100000"/>
              </a:lnSpc>
              <a:spcBef>
                <a:spcPts val="0"/>
              </a:spcBef>
              <a:spcAft>
                <a:spcPts val="0"/>
              </a:spcAft>
              <a:buClr>
                <a:srgbClr val="367273"/>
              </a:buClr>
              <a:buSzPts val="2000"/>
              <a:buFont typeface="Montserrat"/>
              <a:buChar char="▪"/>
              <a:tabLst/>
              <a:defRPr/>
            </a:pPr>
            <a:r>
              <a:rPr kumimoji="0" lang="en-US" sz="2500" b="0" i="0" u="none" strike="noStrike" kern="0" cap="none" spc="0" normalizeH="0" baseline="0" noProof="0" dirty="0">
                <a:ln>
                  <a:noFill/>
                </a:ln>
                <a:solidFill>
                  <a:srgbClr val="000000"/>
                </a:solidFill>
                <a:effectLst/>
                <a:uLnTx/>
                <a:uFillTx/>
                <a:latin typeface="Montserrat" pitchFamily="2" charset="77"/>
                <a:sym typeface="Montserrat"/>
              </a:rPr>
              <a:t>Machine learning cfDNA fragmentome classifiers detect cancer with high sensitivity, including in early-stage disease.</a:t>
            </a:r>
          </a:p>
          <a:p>
            <a:pPr marL="457189" lvl="0" indent="-457189">
              <a:spcBef>
                <a:spcPts val="533"/>
              </a:spcBef>
              <a:buSzPts val="2000"/>
              <a:buFont typeface="Montserrat"/>
              <a:buChar char="▪"/>
              <a:defRPr/>
            </a:pPr>
            <a:r>
              <a:rPr lang="en-US" sz="2500" kern="0" dirty="0">
                <a:latin typeface="Montserrat" pitchFamily="2" charset="77"/>
              </a:rPr>
              <a:t>The clinically validated DELFI test for lung cancer screening has high performance and increases lung screening rates in primary care setting.  </a:t>
            </a:r>
          </a:p>
          <a:p>
            <a:pPr marL="457189" marR="0" lvl="0" indent="-457189" algn="l" defTabSz="914400" rtl="0" eaLnBrk="1" fontAlgn="auto" latinLnBrk="0" hangingPunct="1">
              <a:lnSpc>
                <a:spcPct val="100000"/>
              </a:lnSpc>
              <a:spcBef>
                <a:spcPts val="533"/>
              </a:spcBef>
              <a:spcAft>
                <a:spcPts val="0"/>
              </a:spcAft>
              <a:buClr>
                <a:srgbClr val="367273"/>
              </a:buClr>
              <a:buSzPts val="2000"/>
              <a:buFont typeface="Montserrat"/>
              <a:buChar char="▪"/>
              <a:tabLst/>
              <a:defRPr/>
            </a:pPr>
            <a:r>
              <a:rPr kumimoji="0" lang="en-US" sz="2500" b="0" i="0" u="none" strike="noStrike" kern="0" cap="none" spc="0" normalizeH="0" baseline="0" noProof="0" dirty="0">
                <a:ln>
                  <a:noFill/>
                </a:ln>
                <a:solidFill>
                  <a:srgbClr val="000000"/>
                </a:solidFill>
                <a:effectLst/>
                <a:uLnTx/>
                <a:uFillTx/>
                <a:latin typeface="Montserrat" pitchFamily="2" charset="77"/>
                <a:sym typeface="Montserrat"/>
              </a:rPr>
              <a:t>The cfDNA fragmentome approach shows promise for early detection of liver, ovarian, brain, and other cancers.</a:t>
            </a:r>
          </a:p>
          <a:p>
            <a:pPr marL="457189" marR="0" lvl="0" indent="-457189" algn="l" defTabSz="914400" rtl="0" eaLnBrk="1" fontAlgn="auto" latinLnBrk="0" hangingPunct="1">
              <a:lnSpc>
                <a:spcPct val="100000"/>
              </a:lnSpc>
              <a:spcBef>
                <a:spcPts val="533"/>
              </a:spcBef>
              <a:spcAft>
                <a:spcPts val="0"/>
              </a:spcAft>
              <a:buClr>
                <a:srgbClr val="367273"/>
              </a:buClr>
              <a:buSzPts val="2000"/>
              <a:buFont typeface="Montserrat"/>
              <a:buChar char="▪"/>
              <a:tabLst/>
              <a:defRPr/>
            </a:pPr>
            <a:r>
              <a:rPr kumimoji="0" lang="en-US" sz="2500" b="0" i="0" u="none" strike="noStrike" kern="0" cap="none" spc="0" normalizeH="0" baseline="0" noProof="0" dirty="0">
                <a:ln>
                  <a:noFill/>
                </a:ln>
                <a:solidFill>
                  <a:srgbClr val="000000"/>
                </a:solidFill>
                <a:effectLst/>
                <a:uLnTx/>
                <a:uFillTx/>
                <a:latin typeface="Montserrat" pitchFamily="2" charset="77"/>
                <a:sym typeface="Montserrat"/>
              </a:rPr>
              <a:t>Accessible cfDNA analyses provide a path for disease detection that could be implemented worldwide.</a:t>
            </a:r>
          </a:p>
          <a:p>
            <a:pPr marL="457189" marR="0" lvl="0" indent="-457189" algn="l" defTabSz="914400" rtl="0" eaLnBrk="1" fontAlgn="auto" latinLnBrk="0" hangingPunct="1">
              <a:lnSpc>
                <a:spcPct val="100000"/>
              </a:lnSpc>
              <a:spcBef>
                <a:spcPts val="533"/>
              </a:spcBef>
              <a:spcAft>
                <a:spcPts val="0"/>
              </a:spcAft>
              <a:buClr>
                <a:srgbClr val="367273"/>
              </a:buClr>
              <a:buSzPts val="2000"/>
              <a:buFont typeface="Montserrat"/>
              <a:buChar char="▪"/>
              <a:tabLst/>
              <a:defRPr/>
            </a:pPr>
            <a:endParaRPr kumimoji="0" lang="en-US" sz="2500" b="0" i="0" u="none" strike="noStrike" kern="0" cap="none" spc="0" normalizeH="0" baseline="0" noProof="0" dirty="0">
              <a:ln>
                <a:noFill/>
              </a:ln>
              <a:solidFill>
                <a:prstClr val="black"/>
              </a:solidFill>
              <a:effectLst/>
              <a:uLnTx/>
              <a:uFillTx/>
              <a:latin typeface="Montserrat" pitchFamily="2" charset="77"/>
              <a:ea typeface="+mn-ea"/>
              <a:cs typeface="+mn-cs"/>
              <a:sym typeface="Montserrat"/>
            </a:endParaRPr>
          </a:p>
          <a:p>
            <a:pPr marL="0" marR="0" lvl="0" indent="0" algn="l" defTabSz="914400" rtl="0" eaLnBrk="1" fontAlgn="auto" latinLnBrk="0" hangingPunct="1">
              <a:lnSpc>
                <a:spcPct val="100000"/>
              </a:lnSpc>
              <a:spcBef>
                <a:spcPts val="533"/>
              </a:spcBef>
              <a:spcAft>
                <a:spcPts val="0"/>
              </a:spcAft>
              <a:buClr>
                <a:srgbClr val="367273"/>
              </a:buClr>
              <a:buSzPts val="2000"/>
              <a:buFont typeface="Montserrat"/>
              <a:buNone/>
              <a:tabLst/>
              <a:defRPr/>
            </a:pPr>
            <a:endParaRPr kumimoji="0" lang="en-US" sz="2500" b="0" i="0" u="none" strike="noStrike" kern="0" cap="none" spc="0" normalizeH="0" baseline="0" noProof="0" dirty="0">
              <a:ln>
                <a:noFill/>
              </a:ln>
              <a:solidFill>
                <a:srgbClr val="000000"/>
              </a:solidFill>
              <a:effectLst/>
              <a:uLnTx/>
              <a:uFillTx/>
              <a:latin typeface="Montserrat" pitchFamily="2" charset="77"/>
              <a:sym typeface="Montserrat"/>
            </a:endParaRPr>
          </a:p>
          <a:p>
            <a:pPr marL="342900" marR="0" lvl="0" indent="-342900" algn="l" defTabSz="914400" rtl="0" eaLnBrk="1" fontAlgn="auto" latinLnBrk="0" hangingPunct="1">
              <a:lnSpc>
                <a:spcPct val="100000"/>
              </a:lnSpc>
              <a:spcBef>
                <a:spcPts val="533"/>
              </a:spcBef>
              <a:spcAft>
                <a:spcPts val="0"/>
              </a:spcAft>
              <a:buClr>
                <a:srgbClr val="367273"/>
              </a:buClr>
              <a:buSzPts val="2000"/>
              <a:buFont typeface="Montserrat"/>
              <a:buChar char="●"/>
              <a:tabLst/>
              <a:defRPr/>
            </a:pPr>
            <a:endParaRPr kumimoji="0" lang="en-US" sz="2500" b="0" i="0" u="none" strike="noStrike" kern="0" cap="none" spc="0" normalizeH="0" baseline="0" noProof="0" dirty="0">
              <a:ln>
                <a:noFill/>
              </a:ln>
              <a:solidFill>
                <a:srgbClr val="000000"/>
              </a:solidFill>
              <a:effectLst/>
              <a:uLnTx/>
              <a:uFillTx/>
              <a:latin typeface="Montserrat" pitchFamily="2" charset="77"/>
              <a:sym typeface="Montserrat"/>
            </a:endParaRPr>
          </a:p>
        </p:txBody>
      </p:sp>
      <p:sp>
        <p:nvSpPr>
          <p:cNvPr id="7" name="Google Shape;634;p43">
            <a:extLst>
              <a:ext uri="{FF2B5EF4-FFF2-40B4-BE49-F238E27FC236}">
                <a16:creationId xmlns:a16="http://schemas.microsoft.com/office/drawing/2014/main" id="{20AD84DB-348F-887E-195C-DFC5F88932FB}"/>
              </a:ext>
            </a:extLst>
          </p:cNvPr>
          <p:cNvSpPr txBox="1">
            <a:spLocks/>
          </p:cNvSpPr>
          <p:nvPr/>
        </p:nvSpPr>
        <p:spPr>
          <a:xfrm>
            <a:off x="590600" y="303200"/>
            <a:ext cx="11110000" cy="763600"/>
          </a:xfrm>
          <a:prstGeom prst="rect">
            <a:avLst/>
          </a:prstGeom>
          <a:noFill/>
          <a:ln>
            <a:noFill/>
          </a:ln>
        </p:spPr>
        <p:txBody>
          <a:bodyPr spcFirstLastPara="1" wrap="square" lIns="121900" tIns="60933" rIns="121900" bIns="60933"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E83B7"/>
              </a:buClr>
              <a:buSzPts val="3000"/>
              <a:buFont typeface="Montserrat Medium"/>
              <a:buNone/>
              <a:defRPr sz="4000" b="0" i="0" u="none" strike="noStrike" cap="none">
                <a:solidFill>
                  <a:srgbClr val="2E83B7"/>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2pPr>
            <a:lvl3pPr marR="0" lvl="2"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3pPr>
            <a:lvl4pPr marR="0" lvl="3"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4pPr>
            <a:lvl5pPr marR="0" lvl="4"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5pPr>
            <a:lvl6pPr marR="0" lvl="5"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6pPr>
            <a:lvl7pPr marR="0" lvl="6"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7pPr>
            <a:lvl8pPr marR="0" lvl="7"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8pPr>
            <a:lvl9pPr marR="0" lvl="8" algn="l" rtl="0">
              <a:lnSpc>
                <a:spcPct val="100000"/>
              </a:lnSpc>
              <a:spcBef>
                <a:spcPts val="0"/>
              </a:spcBef>
              <a:spcAft>
                <a:spcPts val="0"/>
              </a:spcAft>
              <a:buClr>
                <a:schemeClr val="dk1"/>
              </a:buClr>
              <a:buSzPts val="2800"/>
              <a:buFont typeface="Montserrat Medium"/>
              <a:buNone/>
              <a:defRPr sz="3733" b="0" i="0" u="none" strike="noStrike" cap="none">
                <a:solidFill>
                  <a:schemeClr val="dk1"/>
                </a:solidFill>
                <a:latin typeface="Montserrat Medium"/>
                <a:ea typeface="Montserrat Medium"/>
                <a:cs typeface="Montserrat Medium"/>
                <a:sym typeface="Montserrat Medium"/>
              </a:defRPr>
            </a:lvl9pPr>
          </a:lstStyle>
          <a:p>
            <a:pPr marL="0" marR="0" lvl="0" indent="0" algn="ctr" defTabSz="914400" rtl="0" eaLnBrk="1" fontAlgn="auto" latinLnBrk="0" hangingPunct="1">
              <a:lnSpc>
                <a:spcPct val="100000"/>
              </a:lnSpc>
              <a:spcBef>
                <a:spcPts val="0"/>
              </a:spcBef>
              <a:spcAft>
                <a:spcPts val="0"/>
              </a:spcAft>
              <a:buClr>
                <a:srgbClr val="000000"/>
              </a:buClr>
              <a:buSzPts val="2000"/>
              <a:buFont typeface="Montserrat Medium"/>
              <a:buNone/>
              <a:tabLst/>
              <a:defRPr/>
            </a:pPr>
            <a:r>
              <a:rPr kumimoji="0" lang="en-US" sz="3600" b="0" i="0" u="none" strike="noStrike" kern="0" cap="none" spc="0" normalizeH="0" baseline="0" noProof="0" dirty="0">
                <a:ln>
                  <a:noFill/>
                </a:ln>
                <a:solidFill>
                  <a:srgbClr val="0070C0"/>
                </a:solidFill>
                <a:effectLst/>
                <a:uLnTx/>
                <a:uFillTx/>
                <a:latin typeface="Montserrat" pitchFamily="2" charset="77"/>
                <a:sym typeface="Montserrat Medium"/>
              </a:rPr>
              <a:t>Conclusions and Opportunities</a:t>
            </a:r>
          </a:p>
        </p:txBody>
      </p:sp>
    </p:spTree>
    <p:extLst>
      <p:ext uri="{BB962C8B-B14F-4D97-AF65-F5344CB8AC3E}">
        <p14:creationId xmlns:p14="http://schemas.microsoft.com/office/powerpoint/2010/main" val="37675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AF2C6-0C77-521A-F5E5-610E099F18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19F008-EB4B-6CFA-727D-58907677EC7B}"/>
              </a:ext>
            </a:extLst>
          </p:cNvPr>
          <p:cNvSpPr>
            <a:spLocks noGrp="1"/>
          </p:cNvSpPr>
          <p:nvPr>
            <p:ph type="title"/>
          </p:nvPr>
        </p:nvSpPr>
        <p:spPr>
          <a:xfrm>
            <a:off x="534639" y="132521"/>
            <a:ext cx="10946161" cy="1018579"/>
          </a:xfrm>
        </p:spPr>
        <p:txBody>
          <a:bodyPr/>
          <a:lstStyle/>
          <a:p>
            <a:pPr algn="ctr"/>
            <a:r>
              <a:rPr lang="en-US" sz="3200" dirty="0">
                <a:latin typeface="Montserrat"/>
              </a:rPr>
              <a:t>JHU EDRN Team</a:t>
            </a:r>
          </a:p>
        </p:txBody>
      </p:sp>
      <p:sp>
        <p:nvSpPr>
          <p:cNvPr id="3" name="Text Placeholder 2">
            <a:extLst>
              <a:ext uri="{FF2B5EF4-FFF2-40B4-BE49-F238E27FC236}">
                <a16:creationId xmlns:a16="http://schemas.microsoft.com/office/drawing/2014/main" id="{FE86A442-1AAF-E5E8-782F-8DE2BC3B2BE0}"/>
              </a:ext>
            </a:extLst>
          </p:cNvPr>
          <p:cNvSpPr>
            <a:spLocks noGrp="1"/>
          </p:cNvSpPr>
          <p:nvPr>
            <p:ph type="body" idx="1"/>
          </p:nvPr>
        </p:nvSpPr>
        <p:spPr>
          <a:xfrm>
            <a:off x="508000" y="1600200"/>
            <a:ext cx="10972800" cy="4379844"/>
          </a:xfrm>
        </p:spPr>
        <p:txBody>
          <a:bodyPr>
            <a:normAutofit/>
          </a:bodyPr>
          <a:lstStyle/>
          <a:p>
            <a:pPr marL="135464" indent="0" algn="ctr">
              <a:buNone/>
            </a:pPr>
            <a:r>
              <a:rPr lang="en-US" sz="2400" dirty="0">
                <a:latin typeface="Montserrat"/>
              </a:rPr>
              <a:t>Mariana Brait</a:t>
            </a:r>
          </a:p>
          <a:p>
            <a:pPr marL="135464" indent="0" algn="ctr">
              <a:buNone/>
            </a:pPr>
            <a:r>
              <a:rPr lang="en-US" sz="2400" dirty="0">
                <a:latin typeface="Montserrat"/>
              </a:rPr>
              <a:t>Otis Brawley</a:t>
            </a:r>
          </a:p>
          <a:p>
            <a:pPr marL="135464" indent="0" algn="ctr">
              <a:buNone/>
            </a:pPr>
            <a:r>
              <a:rPr lang="en-US" sz="2400" dirty="0">
                <a:latin typeface="Montserrat"/>
              </a:rPr>
              <a:t>Zack </a:t>
            </a:r>
            <a:r>
              <a:rPr lang="en-US" sz="2400" dirty="0" err="1">
                <a:latin typeface="Montserrat"/>
              </a:rPr>
              <a:t>Foda</a:t>
            </a:r>
            <a:endParaRPr lang="en-US" sz="2400" dirty="0">
              <a:latin typeface="Montserrat"/>
            </a:endParaRPr>
          </a:p>
          <a:p>
            <a:pPr marL="135464" indent="0" algn="ctr">
              <a:buNone/>
            </a:pPr>
            <a:r>
              <a:rPr lang="en-US" sz="2400" dirty="0">
                <a:latin typeface="Montserrat"/>
              </a:rPr>
              <a:t>Jill Phallen</a:t>
            </a:r>
          </a:p>
          <a:p>
            <a:pPr marL="135464" indent="0" algn="ctr">
              <a:buNone/>
            </a:pPr>
            <a:r>
              <a:rPr lang="en-US" sz="2400" dirty="0">
                <a:latin typeface="Montserrat"/>
              </a:rPr>
              <a:t>Rob Scharpf</a:t>
            </a:r>
          </a:p>
          <a:p>
            <a:pPr marL="135464" indent="0" algn="ctr">
              <a:buNone/>
            </a:pPr>
            <a:r>
              <a:rPr lang="en-US" sz="2400" dirty="0">
                <a:latin typeface="Montserrat"/>
              </a:rPr>
              <a:t>David Sidransky</a:t>
            </a:r>
          </a:p>
          <a:p>
            <a:pPr marL="135464" indent="0" algn="ctr">
              <a:buNone/>
            </a:pPr>
            <a:r>
              <a:rPr lang="en-US" sz="2400" dirty="0">
                <a:latin typeface="Montserrat"/>
              </a:rPr>
              <a:t>Victor Velculescu</a:t>
            </a:r>
          </a:p>
        </p:txBody>
      </p:sp>
      <p:pic>
        <p:nvPicPr>
          <p:cNvPr id="4" name="Picture 3">
            <a:extLst>
              <a:ext uri="{FF2B5EF4-FFF2-40B4-BE49-F238E27FC236}">
                <a16:creationId xmlns:a16="http://schemas.microsoft.com/office/drawing/2014/main" id="{AFCAFC14-709A-8FF0-2665-6DC25C7685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5054" y="4766751"/>
            <a:ext cx="1813092" cy="1595210"/>
          </a:xfrm>
          <a:prstGeom prst="rect">
            <a:avLst/>
          </a:prstGeom>
        </p:spPr>
      </p:pic>
      <p:pic>
        <p:nvPicPr>
          <p:cNvPr id="5" name="Picture 4">
            <a:extLst>
              <a:ext uri="{FF2B5EF4-FFF2-40B4-BE49-F238E27FC236}">
                <a16:creationId xmlns:a16="http://schemas.microsoft.com/office/drawing/2014/main" id="{999951D7-00A8-64E7-7389-B65B91D4FC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5105400"/>
            <a:ext cx="2853177" cy="917912"/>
          </a:xfrm>
          <a:prstGeom prst="rect">
            <a:avLst/>
          </a:prstGeom>
        </p:spPr>
      </p:pic>
    </p:spTree>
    <p:extLst>
      <p:ext uri="{BB962C8B-B14F-4D97-AF65-F5344CB8AC3E}">
        <p14:creationId xmlns:p14="http://schemas.microsoft.com/office/powerpoint/2010/main" val="31743804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7" descr="http://images.fineartamerica.com/images-medium-large/sunrise-over-the-chesapeake-bay--maryland-brendan-reals.jpg"/>
          <p:cNvPicPr>
            <a:picLocks noChangeAspect="1" noChangeArrowheads="1"/>
          </p:cNvPicPr>
          <p:nvPr/>
        </p:nvPicPr>
        <p:blipFill rotWithShape="1">
          <a:blip r:embed="rId3">
            <a:extLst>
              <a:ext uri="{28A0092B-C50C-407E-A947-70E740481C1C}">
                <a14:useLocalDpi xmlns:a14="http://schemas.microsoft.com/office/drawing/2010/main" val="0"/>
              </a:ext>
            </a:extLst>
          </a:blip>
          <a:srcRect t="6705" b="11890"/>
          <a:stretch/>
        </p:blipFill>
        <p:spPr bwMode="auto">
          <a:xfrm>
            <a:off x="0" y="0"/>
            <a:ext cx="12192000" cy="688019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txBox="1">
            <a:spLocks noChangeArrowheads="1"/>
          </p:cNvSpPr>
          <p:nvPr/>
        </p:nvSpPr>
        <p:spPr>
          <a:xfrm>
            <a:off x="2406" y="0"/>
            <a:ext cx="12192000" cy="609600"/>
          </a:xfrm>
          <a:prstGeom prst="rect">
            <a:avLst/>
          </a:prstGeom>
        </p:spPr>
        <p:txBody>
          <a:bodyPr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Montserrat" pitchFamily="2" charset="77"/>
                <a:ea typeface="+mj-ea"/>
                <a:cs typeface="+mj-cs"/>
                <a:sym typeface="Montserrat Medium"/>
              </a:rPr>
              <a:t>Acknowledgements</a:t>
            </a:r>
          </a:p>
        </p:txBody>
      </p:sp>
      <p:sp>
        <p:nvSpPr>
          <p:cNvPr id="7" name="Rectangle 6"/>
          <p:cNvSpPr/>
          <p:nvPr/>
        </p:nvSpPr>
        <p:spPr>
          <a:xfrm>
            <a:off x="-76200" y="649605"/>
            <a:ext cx="3352799" cy="70019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Johns Hopkins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Cancer Genomics Lab</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Akshaya Annapragada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rgbClr val="FFFFFF"/>
                </a:solidFill>
                <a:latin typeface="Montserrat" pitchFamily="2" charset="77"/>
                <a:cs typeface="Arial" panose="020B0604020202020204" pitchFamily="34" charset="0"/>
              </a:rPr>
              <a:t>Adrianna</a:t>
            </a: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 Bartolomucci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Saoirse Bodnar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Daniel Bruhm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Chris Cherry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Anissa Dallmann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Dan Du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Alice Eastman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Vish Girish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rgbClr val="FFFFFF"/>
                </a:solidFill>
                <a:latin typeface="Montserrat" pitchFamily="2" charset="77"/>
                <a:cs typeface="Arial" panose="020B0604020202020204" pitchFamily="34" charset="0"/>
              </a:rPr>
              <a:t>Janvi Huria</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Kaui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Lebarbenchon</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Shashi Koul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Noushin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Niknafs</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Carter Norton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Hope Orjuela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Sarah Short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Nick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Vulpescu</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James White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Jason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Zavras</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Zach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Foda</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Jill Phallen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Rob Scharpf</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Recent Alumni</a:t>
            </a:r>
          </a:p>
          <a:p>
            <a:pPr algn="ctr">
              <a:defRPr/>
            </a:pPr>
            <a:r>
              <a:rPr lang="en-US" sz="1300" dirty="0">
                <a:solidFill>
                  <a:srgbClr val="FFFFFF"/>
                </a:solidFill>
                <a:latin typeface="Montserrat" pitchFamily="2" charset="77"/>
                <a:cs typeface="Arial" panose="020B0604020202020204" pitchFamily="34" charset="0"/>
              </a:rPr>
              <a:t>Valsamo Anagnostou</a:t>
            </a:r>
          </a:p>
          <a:p>
            <a:pPr lvl="0" algn="ctr">
              <a:defRPr/>
            </a:pPr>
            <a:r>
              <a:rPr lang="en-US" sz="1300" dirty="0">
                <a:solidFill>
                  <a:srgbClr val="FFFFFF"/>
                </a:solidFill>
                <a:latin typeface="Montserrat" pitchFamily="2" charset="77"/>
                <a:cs typeface="Arial" panose="020B0604020202020204" pitchFamily="34" charset="0"/>
              </a:rPr>
              <a:t>Stephen Cristiano</a:t>
            </a:r>
          </a:p>
          <a:p>
            <a:pPr lvl="0" algn="ctr">
              <a:defRPr/>
            </a:pPr>
            <a:r>
              <a:rPr lang="en-US" sz="1300" dirty="0">
                <a:solidFill>
                  <a:srgbClr val="FFFFFF"/>
                </a:solidFill>
                <a:latin typeface="Montserrat" pitchFamily="2" charset="77"/>
                <a:cs typeface="Arial" panose="020B0604020202020204" pitchFamily="34" charset="0"/>
              </a:rPr>
              <a:t>Carlie </a:t>
            </a:r>
            <a:r>
              <a:rPr lang="en-US" sz="1300" dirty="0" err="1">
                <a:solidFill>
                  <a:srgbClr val="FFFFFF"/>
                </a:solidFill>
                <a:latin typeface="Montserrat" pitchFamily="2" charset="77"/>
                <a:cs typeface="Arial" panose="020B0604020202020204" pitchFamily="34" charset="0"/>
              </a:rPr>
              <a:t>Hruban</a:t>
            </a:r>
            <a:endParaRPr lang="en-US" sz="1300" dirty="0">
              <a:solidFill>
                <a:srgbClr val="FFFFFF"/>
              </a:solidFill>
              <a:latin typeface="Montserrat" pitchFamily="2" charset="77"/>
              <a:cs typeface="Arial" panose="020B0604020202020204" pitchFamily="34" charset="0"/>
            </a:endParaRPr>
          </a:p>
          <a:p>
            <a:pPr lvl="0" algn="ctr">
              <a:defRPr/>
            </a:pPr>
            <a:r>
              <a:rPr lang="en-US" sz="1300" dirty="0">
                <a:solidFill>
                  <a:srgbClr val="FFFFFF"/>
                </a:solidFill>
                <a:latin typeface="Montserrat" pitchFamily="2" charset="77"/>
                <a:cs typeface="Arial" panose="020B0604020202020204" pitchFamily="34" charset="0"/>
              </a:rPr>
              <a:t>Alessandro Leal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p:txBody>
      </p:sp>
      <p:sp>
        <p:nvSpPr>
          <p:cNvPr id="8" name="Rectangle 7"/>
          <p:cNvSpPr/>
          <p:nvPr/>
        </p:nvSpPr>
        <p:spPr>
          <a:xfrm>
            <a:off x="2669235" y="658133"/>
            <a:ext cx="4114800" cy="63709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Johns Hopkins Kimmel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Cancer Center</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Valsamo Anagnostou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Steve Baylin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Julie Brahmer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Mariana Brait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Hari Easwaran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John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Groopman</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Ralph Hruban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Elizabeth Jaffee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Rachel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Karchin</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Amy Kim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David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Sidransky</a:t>
            </a:r>
            <a:b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b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Kala Visvanathan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NCI, INCAP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Katherine A. McGlynn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Manuel Ramírez-Zea </a:t>
            </a: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7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MSKCC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Luis Diaz</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a:rPr>
              <a:t>Allegheny Health Network</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a:rPr>
              <a:t>Ali Zaidi</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Recent Alumni</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algn="ctr">
              <a:defRPr/>
            </a:pPr>
            <a:r>
              <a:rPr lang="en-US" sz="1300" dirty="0">
                <a:solidFill>
                  <a:srgbClr val="FFFFFF"/>
                </a:solidFill>
                <a:latin typeface="Montserrat" pitchFamily="2" charset="77"/>
                <a:cs typeface="Arial" panose="020B0604020202020204" pitchFamily="34" charset="0"/>
              </a:rPr>
              <a:t>Dimitris </a:t>
            </a:r>
            <a:r>
              <a:rPr lang="en-US" sz="1300" dirty="0" err="1">
                <a:solidFill>
                  <a:srgbClr val="FFFFFF"/>
                </a:solidFill>
                <a:latin typeface="Montserrat" pitchFamily="2" charset="77"/>
                <a:cs typeface="Arial" panose="020B0604020202020204" pitchFamily="34" charset="0"/>
              </a:rPr>
              <a:t>Mathios</a:t>
            </a:r>
            <a:endParaRPr lang="en-US" sz="1300" dirty="0">
              <a:solidFill>
                <a:srgbClr val="FFFFFF"/>
              </a:solidFill>
              <a:latin typeface="Montserrat" pitchFamily="2" charset="77"/>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Jamie Medina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Michael Noe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Mark Sausen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p:txBody>
      </p:sp>
      <p:sp>
        <p:nvSpPr>
          <p:cNvPr id="9" name="TextBox 8"/>
          <p:cNvSpPr txBox="1"/>
          <p:nvPr/>
        </p:nvSpPr>
        <p:spPr>
          <a:xfrm>
            <a:off x="8897736" y="650900"/>
            <a:ext cx="3449923" cy="48628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NKI, AMC,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MUMC and VUMC</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Beatriz Carvalho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Remond</a:t>
            </a: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Fijneman</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Miriam Koopman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Kim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Monkhorst</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Pien</a:t>
            </a: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Lof</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Christianne</a:t>
            </a: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 Lok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Gerrit Meijer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Cornelis Punt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Suzanna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Schraa</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Daan</a:t>
            </a: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 van den Broek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Iris van </a:t>
            </a:r>
            <a:r>
              <a:rPr kumimoji="0" lang="en-US" sz="1300" b="0"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rPr>
              <a:t>‘t </a:t>
            </a:r>
            <a:r>
              <a:rPr kumimoji="0" lang="en-US" sz="1300" b="0" i="0" u="none" strike="noStrike" kern="1200" cap="none" spc="0" normalizeH="0" baseline="0" noProof="0" dirty="0" err="1">
                <a:ln>
                  <a:noFill/>
                </a:ln>
                <a:solidFill>
                  <a:srgbClr val="FFFFFF"/>
                </a:solidFill>
                <a:effectLst/>
                <a:uLnTx/>
                <a:uFillTx/>
                <a:latin typeface="Montserrat" pitchFamily="2" charset="77"/>
                <a:ea typeface="Arial" charset="0"/>
                <a:cs typeface="Arial" panose="020B0604020202020204" pitchFamily="34" charset="0"/>
              </a:rPr>
              <a:t>Erve</a:t>
            </a:r>
            <a:endParaRPr kumimoji="0" lang="en-US" sz="1300" b="0"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rPr>
              <a:t>Geraldine Vink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FFFFFF"/>
                </a:solidFill>
                <a:effectLst/>
                <a:uLnTx/>
                <a:uFillTx/>
                <a:latin typeface="Montserrat" pitchFamily="2" charset="77"/>
                <a:ea typeface="Arial" charset="0"/>
                <a:cs typeface="Arial" panose="020B0604020202020204" pitchFamily="34" charset="0"/>
              </a:rPr>
              <a:t>Meike</a:t>
            </a:r>
            <a:r>
              <a:rPr kumimoji="0" lang="en-US" sz="1300" b="0"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rPr>
              <a:t> de Wit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1" dirty="0">
              <a:solidFill>
                <a:srgbClr val="FFFFFF"/>
              </a:solidFill>
              <a:latin typeface="Montserrat" pitchFamily="2" charset="77"/>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Delfi Diagnostics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Peter Bach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Nic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Dracopoli</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Laurel Keefer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Sian Jones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Keith Lumbard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Lorenzo Rinaldi</a:t>
            </a:r>
          </a:p>
        </p:txBody>
      </p:sp>
      <p:sp>
        <p:nvSpPr>
          <p:cNvPr id="10" name="Rectangle 9"/>
          <p:cNvSpPr/>
          <p:nvPr/>
        </p:nvSpPr>
        <p:spPr>
          <a:xfrm>
            <a:off x="5612366" y="660291"/>
            <a:ext cx="4114800" cy="65864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UCLA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rPr>
              <a:t>Dennis </a:t>
            </a:r>
            <a:r>
              <a:rPr kumimoji="0" lang="en-US" sz="1300" b="0" i="0" u="none" strike="noStrike" kern="1200" cap="none" spc="0" normalizeH="0" baseline="0" noProof="0" dirty="0" err="1">
                <a:ln>
                  <a:noFill/>
                </a:ln>
                <a:solidFill>
                  <a:prstClr val="white"/>
                </a:solidFill>
                <a:effectLst/>
                <a:uLnTx/>
                <a:uFillTx/>
                <a:latin typeface="Montserrat" pitchFamily="2" charset="77"/>
                <a:ea typeface="Arial" charset="0"/>
                <a:cs typeface="Arial" panose="020B0604020202020204" pitchFamily="34" charset="0"/>
              </a:rPr>
              <a:t>Slamon</a:t>
            </a:r>
            <a:endParaRPr kumimoji="0" lang="en-US" sz="13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Gottfried</a:t>
            </a:r>
            <a:r>
              <a:rPr kumimoji="0" lang="en-US" sz="13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rPr>
              <a:t> </a:t>
            </a:r>
            <a:r>
              <a:rPr kumimoji="0" lang="en-US" sz="1300" b="0" i="0" u="none" strike="noStrike" kern="1200" cap="none" spc="0" normalizeH="0" baseline="0" noProof="0" dirty="0" err="1">
                <a:ln>
                  <a:noFill/>
                </a:ln>
                <a:solidFill>
                  <a:prstClr val="white"/>
                </a:solidFill>
                <a:effectLst/>
                <a:uLnTx/>
                <a:uFillTx/>
                <a:latin typeface="Montserrat" pitchFamily="2" charset="77"/>
                <a:ea typeface="Arial" charset="0"/>
                <a:cs typeface="Arial" panose="020B0604020202020204" pitchFamily="34" charset="0"/>
              </a:rPr>
              <a:t>Konecny</a:t>
            </a:r>
            <a:endParaRPr kumimoji="0" lang="en-US" sz="13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rPr>
              <a:t>Beth </a:t>
            </a:r>
            <a:r>
              <a:rPr kumimoji="0" lang="en-US" sz="1300" b="0" i="0" u="none" strike="noStrike" kern="1200" cap="none" spc="0" normalizeH="0" baseline="0" noProof="0" dirty="0" err="1">
                <a:ln>
                  <a:noFill/>
                </a:ln>
                <a:solidFill>
                  <a:prstClr val="white"/>
                </a:solidFill>
                <a:effectLst/>
                <a:uLnTx/>
                <a:uFillTx/>
                <a:latin typeface="Montserrat" pitchFamily="2" charset="77"/>
                <a:ea typeface="Arial" charset="0"/>
                <a:cs typeface="Arial" panose="020B0604020202020204" pitchFamily="34" charset="0"/>
              </a:rPr>
              <a:t>Karlan</a:t>
            </a:r>
            <a:endParaRPr kumimoji="0" lang="en-US" sz="13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FFFF"/>
              </a:solidFill>
              <a:effectLst/>
              <a:uLnTx/>
              <a:uFillTx/>
              <a:latin typeface="Montserrat" pitchFamily="2" charset="77"/>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a:rPr>
              <a:t>University of Pennsylvania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a:rPr>
              <a:t>Ronny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a:rPr>
              <a:t>Drapkin</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a:rPr>
              <a:t>Susan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Domchek</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Ehay</a:t>
            </a: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 Jung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USC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a:rPr>
              <a:t>Michael Press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rPr>
              <a:t>Aarhus University</a:t>
            </a:r>
            <a:endParaRPr kumimoji="0" lang="en-US" sz="1300" b="0"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rPr>
              <a:t>Claus </a:t>
            </a:r>
            <a:r>
              <a:rPr kumimoji="0" lang="en-US" sz="1300" b="0" i="0" u="none" strike="noStrike" kern="1200" cap="none" spc="0" normalizeH="0" baseline="0" noProof="0" dirty="0" err="1">
                <a:ln>
                  <a:noFill/>
                </a:ln>
                <a:solidFill>
                  <a:srgbClr val="FFFFFF"/>
                </a:solidFill>
                <a:effectLst/>
                <a:uLnTx/>
                <a:uFillTx/>
                <a:latin typeface="Montserrat" pitchFamily="2" charset="77"/>
                <a:ea typeface="Arial" charset="0"/>
                <a:cs typeface="Arial" panose="020B0604020202020204" pitchFamily="34" charset="0"/>
              </a:rPr>
              <a:t>Lindbjerg</a:t>
            </a:r>
            <a:r>
              <a:rPr kumimoji="0" lang="en-US" sz="1300" b="0"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rPr>
              <a:t> Andersen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rPr>
              <a:t>Hvidovre Hospital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rPr>
              <a:t>University of Copenhagen</a:t>
            </a:r>
            <a:endParaRPr kumimoji="0" lang="en-US" sz="1300" b="0" i="0" u="none" strike="noStrike" kern="1200" cap="none" spc="0" normalizeH="0" baseline="0" noProof="0" dirty="0">
              <a:ln>
                <a:noFill/>
              </a:ln>
              <a:solidFill>
                <a:srgbClr val="FFFFFF"/>
              </a:solidFill>
              <a:effectLst/>
              <a:uLnTx/>
              <a:uFillTx/>
              <a:latin typeface="Montserrat" pitchFamily="2" charset="77"/>
              <a:ea typeface="Arial"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rPr>
              <a:t>Inna Chen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rPr>
              <a:t>Astrid Johansen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rPr>
              <a:t>Jakob Johansen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rPr>
              <a:t>Julia Johansen</a:t>
            </a:r>
            <a:endParaRPr kumimoji="0" lang="en-US" sz="800" b="0" i="0" u="none" strike="noStrike" kern="1200" cap="none" spc="0" normalizeH="0" baseline="0" noProof="0" dirty="0">
              <a:ln>
                <a:noFill/>
              </a:ln>
              <a:solidFill>
                <a:prstClr val="white"/>
              </a:solidFill>
              <a:effectLst/>
              <a:uLnTx/>
              <a:uFillTx/>
              <a:latin typeface="Montserrat" pitchFamily="2" charset="77"/>
              <a:ea typeface="Arial"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Montserrat" pitchFamily="2" charset="77"/>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a:rPr>
              <a:t>University of Bucharest,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err="1">
                <a:ln>
                  <a:noFill/>
                </a:ln>
                <a:solidFill>
                  <a:srgbClr val="FFFFFF"/>
                </a:solidFill>
                <a:effectLst/>
                <a:uLnTx/>
                <a:uFillTx/>
                <a:latin typeface="Montserrat" pitchFamily="2" charset="77"/>
                <a:ea typeface="+mn-ea"/>
                <a:cs typeface="Arial"/>
              </a:rPr>
              <a:t>Fundeni</a:t>
            </a:r>
            <a:r>
              <a:rPr kumimoji="0" lang="en-US" sz="1300" b="1" i="0" u="none" strike="noStrike" kern="1200" cap="none" spc="0" normalizeH="0" baseline="0" noProof="0" dirty="0">
                <a:ln>
                  <a:noFill/>
                </a:ln>
                <a:solidFill>
                  <a:srgbClr val="FFFFFF"/>
                </a:solidFill>
                <a:effectLst/>
                <a:uLnTx/>
                <a:uFillTx/>
                <a:latin typeface="Montserrat" pitchFamily="2" charset="77"/>
                <a:ea typeface="+mn-ea"/>
                <a:cs typeface="Arial"/>
              </a:rPr>
              <a:t> Institute, ICDG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Simona Dima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Liana Gheorghe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Razvan Iacob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Speranta</a:t>
            </a: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 Iacob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Andrei </a:t>
            </a:r>
            <a:r>
              <a:rPr kumimoji="0" lang="en-US" sz="1300" b="0" i="0" u="none" strike="noStrike" kern="1200" cap="none" spc="0" normalizeH="0" baseline="0" noProof="0" dirty="0" err="1">
                <a:ln>
                  <a:noFill/>
                </a:ln>
                <a:solidFill>
                  <a:srgbClr val="FFFFFF"/>
                </a:solidFill>
                <a:effectLst/>
                <a:uLnTx/>
                <a:uFillTx/>
                <a:latin typeface="Montserrat" pitchFamily="2" charset="77"/>
                <a:ea typeface="+mn-ea"/>
                <a:cs typeface="Arial" panose="020B0604020202020204" pitchFamily="34" charset="0"/>
              </a:rPr>
              <a:t>Sorop</a:t>
            </a:r>
            <a:endPar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rPr>
              <a:t>Octavian Bucur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Montserrat" pitchFamily="2" charset="77"/>
              <a:ea typeface="+mn-ea"/>
              <a:cs typeface="Arial"/>
            </a:endParaRPr>
          </a:p>
        </p:txBody>
      </p:sp>
      <p:sp>
        <p:nvSpPr>
          <p:cNvPr id="2" name="TextBox 1">
            <a:extLst>
              <a:ext uri="{FF2B5EF4-FFF2-40B4-BE49-F238E27FC236}">
                <a16:creationId xmlns:a16="http://schemas.microsoft.com/office/drawing/2014/main" id="{3E7F30B3-4253-FC46-ED5A-33381FA9CA7B}"/>
              </a:ext>
            </a:extLst>
          </p:cNvPr>
          <p:cNvSpPr txBox="1"/>
          <p:nvPr/>
        </p:nvSpPr>
        <p:spPr>
          <a:xfrm>
            <a:off x="1138028" y="6550223"/>
            <a:ext cx="1005595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Montserrat" pitchFamily="2" charset="77"/>
                <a:ea typeface="+mn-ea"/>
                <a:cs typeface="+mn-cs"/>
              </a:rPr>
              <a:t>Funders: AMRF, NCI, EDRN, SU2C/AACR, Gray Foundation, Commonwealth Foundation, Delfi Diagnostics </a:t>
            </a:r>
          </a:p>
        </p:txBody>
      </p:sp>
    </p:spTree>
    <p:extLst>
      <p:ext uri="{BB962C8B-B14F-4D97-AF65-F5344CB8AC3E}">
        <p14:creationId xmlns:p14="http://schemas.microsoft.com/office/powerpoint/2010/main" val="1571966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7" descr="http://images.fineartamerica.com/images-medium-large/sunrise-over-the-chesapeake-bay--maryland-brendan-reals.jpg"/>
          <p:cNvPicPr>
            <a:picLocks noChangeAspect="1" noChangeArrowheads="1"/>
          </p:cNvPicPr>
          <p:nvPr/>
        </p:nvPicPr>
        <p:blipFill rotWithShape="1">
          <a:blip r:embed="rId3">
            <a:extLst>
              <a:ext uri="{28A0092B-C50C-407E-A947-70E740481C1C}">
                <a14:useLocalDpi xmlns:a14="http://schemas.microsoft.com/office/drawing/2010/main" val="0"/>
              </a:ext>
            </a:extLst>
          </a:blip>
          <a:srcRect t="6705" b="11890"/>
          <a:stretch/>
        </p:blipFill>
        <p:spPr bwMode="auto">
          <a:xfrm>
            <a:off x="8562" y="-7442"/>
            <a:ext cx="12192000" cy="688019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99062" y="681004"/>
            <a:ext cx="11811000" cy="1941557"/>
          </a:xfrm>
          <a:prstGeom prst="rect">
            <a:avLst/>
          </a:prstGeom>
        </p:spPr>
        <p:txBody>
          <a:bodyPr wrap="square">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Montserrat" pitchFamily="2" charset="77"/>
                <a:ea typeface="+mn-ea"/>
                <a:cs typeface="+mn-cs"/>
                <a:sym typeface="Montserrat Medium"/>
              </a:rPr>
              <a:t>L101 Study Investigators and Researchers</a:t>
            </a:r>
          </a:p>
          <a:p>
            <a:pPr marL="0" marR="0" lvl="0" indent="0" algn="ctr" defTabSz="914400" rtl="0" eaLnBrk="1" fontAlgn="auto" latinLnBrk="0" hangingPunct="1">
              <a:lnSpc>
                <a:spcPct val="114000"/>
              </a:lnSpc>
              <a:spcBef>
                <a:spcPts val="0"/>
              </a:spcBef>
              <a:spcAft>
                <a:spcPts val="0"/>
              </a:spcAft>
              <a:buClrTx/>
              <a:buSzTx/>
              <a:buFontTx/>
              <a:buNone/>
              <a:tabLst/>
              <a:defRPr/>
            </a:pPr>
            <a:endParaRPr kumimoji="0" lang="en-US" sz="1300" b="0" i="0" u="none" strike="noStrike" kern="0" cap="none" spc="0" normalizeH="0" baseline="0" noProof="0" dirty="0">
              <a:ln>
                <a:noFill/>
              </a:ln>
              <a:solidFill>
                <a:prstClr val="white"/>
              </a:solidFill>
              <a:effectLst/>
              <a:uLnTx/>
              <a:uFillTx/>
              <a:latin typeface="Montserrat" pitchFamily="2" charset="77"/>
              <a:ea typeface="+mn-ea"/>
              <a:cs typeface="Arial" panose="020B0604020202020204" pitchFamily="34" charset="0"/>
              <a:sym typeface="Montserrat Medium"/>
            </a:endParaRP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Peter J Mazzone</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1</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Peter B. Bach</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Jacob Carey</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Caitlin A. Schonewolf</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Katalin Bognar</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3</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Marcia Cruz-Correa</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4</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David Gierada</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5</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Sonali Kotagiri</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Kathryn Lloyd</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6</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Fabien Maldonado</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7</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Jesse D. Ortendahl</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8</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Lecia Sequist</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9</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Gerard Silvestri</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10</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Nichole Tanner</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11</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Jeffrey C. Thompson</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12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Anil Vachani</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12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Kwok-Kin Wong</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13</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Ali Zaidi</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14</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Joseph Catallini</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Ariel Gershman</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Keith Lumbard</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Laurel Millberg</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Jeff Nawrocki</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Carter Portwood</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a:t>
            </a:r>
            <a:r>
              <a:rPr kumimoji="0" lang="en-US" sz="1300" b="0" i="0" u="none" strike="noStrike" kern="1200" cap="none" spc="0" normalizeH="0" baseline="0" noProof="0" dirty="0" err="1">
                <a:ln>
                  <a:noFill/>
                </a:ln>
                <a:solidFill>
                  <a:prstClr val="white"/>
                </a:solidFill>
                <a:effectLst/>
                <a:uLnTx/>
                <a:uFillTx/>
                <a:latin typeface="Montserrat" pitchFamily="2" charset="77"/>
                <a:ea typeface="Times" panose="020F0502020204030204" pitchFamily="34" charset="0"/>
                <a:cs typeface="Times" panose="020F0502020204030204" pitchFamily="34" charset="0"/>
              </a:rPr>
              <a:t>Aakanksha</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Rangnekar</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Carolina Campos Sheridan</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a:t>
            </a:r>
            <a:r>
              <a:rPr kumimoji="0" lang="en-US" sz="1300" b="0" i="0" u="none" strike="noStrike" kern="1200" cap="none" spc="0" normalizeH="0" baseline="0" noProof="0" dirty="0" err="1">
                <a:ln>
                  <a:noFill/>
                </a:ln>
                <a:solidFill>
                  <a:prstClr val="white"/>
                </a:solidFill>
                <a:effectLst/>
                <a:uLnTx/>
                <a:uFillTx/>
                <a:latin typeface="Montserrat" pitchFamily="2" charset="77"/>
                <a:ea typeface="Times" panose="020F0502020204030204" pitchFamily="34" charset="0"/>
                <a:cs typeface="Times" panose="020F0502020204030204" pitchFamily="34" charset="0"/>
              </a:rPr>
              <a:t>Niti</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Trivedi</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Tony Wu</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Sara Zong</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Lindsey Cotton</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Allison Ryan</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Christopher Cisar</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Alessandro Leal</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Nicholas Dracopoli</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Robert B. Scharpf</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2,15</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Victor E. Velculescu</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2,15*</a:t>
            </a:r>
            <a:r>
              <a:rPr kumimoji="0" lang="en-US" sz="1300" b="0" i="0" u="none" strike="noStrike" kern="1200" cap="none" spc="0" normalizeH="0" baseline="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 Luke Pike</a:t>
            </a:r>
            <a:r>
              <a:rPr kumimoji="0" lang="en-US" sz="1300" b="0" i="0" u="none" strike="noStrike" kern="1200" cap="none" spc="0" normalizeH="0" baseline="30000" noProof="0" dirty="0">
                <a:ln>
                  <a:noFill/>
                </a:ln>
                <a:solidFill>
                  <a:prstClr val="white"/>
                </a:solidFill>
                <a:effectLst/>
                <a:uLnTx/>
                <a:uFillTx/>
                <a:latin typeface="Montserrat" pitchFamily="2" charset="77"/>
                <a:ea typeface="Times" panose="020F0502020204030204" pitchFamily="34" charset="0"/>
                <a:cs typeface="Times" panose="020F0502020204030204" pitchFamily="34" charset="0"/>
              </a:rPr>
              <a:t>16</a:t>
            </a:r>
            <a:endParaRPr kumimoji="0" lang="en-US" sz="1300" b="0" i="0" u="none" strike="noStrike" kern="1200" cap="none" spc="0" normalizeH="0" baseline="0" noProof="0" dirty="0">
              <a:ln>
                <a:noFill/>
              </a:ln>
              <a:solidFill>
                <a:prstClr val="white"/>
              </a:solidFill>
              <a:effectLst/>
              <a:uLnTx/>
              <a:uFillTx/>
              <a:latin typeface="Montserrat" pitchFamily="2" charset="77"/>
              <a:ea typeface="Arial" panose="020B060402020202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white"/>
              </a:solidFill>
              <a:effectLst/>
              <a:uLnTx/>
              <a:uFillTx/>
              <a:latin typeface="Montserrat" pitchFamily="2" charset="77"/>
              <a:ea typeface="+mn-ea"/>
              <a:cs typeface="Arial" panose="020B0604020202020204" pitchFamily="34" charset="0"/>
            </a:endParaRPr>
          </a:p>
        </p:txBody>
      </p:sp>
      <p:sp>
        <p:nvSpPr>
          <p:cNvPr id="6" name="TextBox 5">
            <a:extLst>
              <a:ext uri="{FF2B5EF4-FFF2-40B4-BE49-F238E27FC236}">
                <a16:creationId xmlns:a16="http://schemas.microsoft.com/office/drawing/2014/main" id="{5B03E4EB-4C21-04BF-02B3-B74D1E9E3698}"/>
              </a:ext>
            </a:extLst>
          </p:cNvPr>
          <p:cNvSpPr txBox="1"/>
          <p:nvPr/>
        </p:nvSpPr>
        <p:spPr>
          <a:xfrm>
            <a:off x="3657600" y="2635240"/>
            <a:ext cx="5410200" cy="1708160"/>
          </a:xfrm>
          <a:prstGeom prst="rect">
            <a:avLst/>
          </a:prstGeom>
          <a:noFill/>
        </p:spPr>
        <p:txBody>
          <a:bodyPr wrap="square">
            <a:spAutoFit/>
          </a:bodyPr>
          <a:lstStyle/>
          <a:p>
            <a:pPr algn="ctr">
              <a:lnSpc>
                <a:spcPct val="115000"/>
              </a:lnSpc>
              <a:buClr>
                <a:srgbClr val="000000"/>
              </a:buClr>
              <a:buSzPts val="1400"/>
              <a:defRPr/>
            </a:pPr>
            <a:r>
              <a:rPr lang="en-US" sz="1400" b="1" kern="0" dirty="0">
                <a:solidFill>
                  <a:prstClr val="white"/>
                </a:solidFill>
                <a:latin typeface="Montserrat" pitchFamily="2" charset="77"/>
                <a:sym typeface="Montserrat Medium"/>
              </a:rPr>
              <a:t>L301 </a:t>
            </a:r>
            <a:r>
              <a:rPr lang="en-US" sz="1400" b="1" kern="0" dirty="0">
                <a:solidFill>
                  <a:prstClr val="white"/>
                </a:solidFill>
                <a:latin typeface="Montserrat" pitchFamily="2" charset="77"/>
                <a:sym typeface="Trebuchet MS"/>
              </a:rPr>
              <a:t>FIRSTLUNG </a:t>
            </a:r>
            <a:r>
              <a:rPr lang="en-US" sz="1400" b="1" kern="0" dirty="0">
                <a:solidFill>
                  <a:prstClr val="white"/>
                </a:solidFill>
                <a:latin typeface="Montserrat" pitchFamily="2" charset="77"/>
                <a:sym typeface="Montserrat Medium"/>
              </a:rPr>
              <a:t>Study Investigators and Researchers</a:t>
            </a:r>
          </a:p>
          <a:p>
            <a:pPr marL="0" marR="0" lvl="0" indent="0" algn="ctr" defTabSz="914400" rtl="0" eaLnBrk="1" fontAlgn="auto" latinLnBrk="0" hangingPunct="1">
              <a:lnSpc>
                <a:spcPct val="115000"/>
              </a:lnSpc>
              <a:spcBef>
                <a:spcPts val="0"/>
              </a:spcBef>
              <a:spcAft>
                <a:spcPts val="0"/>
              </a:spcAft>
              <a:buClr>
                <a:srgbClr val="000000"/>
              </a:buClr>
              <a:buSzPts val="1400"/>
              <a:buFont typeface="Arial"/>
              <a:buNone/>
              <a:tabLst/>
              <a:defRPr/>
            </a:pPr>
            <a:endParaRPr lang="en-US" sz="1200" dirty="0">
              <a:solidFill>
                <a:prstClr val="white"/>
              </a:solidFill>
              <a:latin typeface="Montserrat" pitchFamily="2" charset="77"/>
              <a:sym typeface="Trebuchet MS"/>
            </a:endParaRPr>
          </a:p>
          <a:p>
            <a:pPr marL="0" marR="0" lvl="0" indent="0" algn="ctr" defTabSz="914400" rtl="0" eaLnBrk="1" fontAlgn="auto" latinLnBrk="0" hangingPunct="1">
              <a:lnSpc>
                <a:spcPct val="115000"/>
              </a:lnSpc>
              <a:spcBef>
                <a:spcPts val="0"/>
              </a:spcBef>
              <a:spcAft>
                <a:spcPts val="0"/>
              </a:spcAft>
              <a:buClr>
                <a:srgbClr val="000000"/>
              </a:buClr>
              <a:buSzPts val="1400"/>
              <a:buFont typeface="Arial"/>
              <a:buNone/>
              <a:tabLst/>
              <a:defRPr/>
            </a:pPr>
            <a:r>
              <a:rPr lang="en-US" sz="1300" dirty="0">
                <a:solidFill>
                  <a:prstClr val="white"/>
                </a:solidFill>
                <a:latin typeface="Montserrat" pitchFamily="2" charset="77"/>
                <a:sym typeface="Trebuchet MS"/>
              </a:rPr>
              <a:t>James M. Davis, Pradeep Khanna, Niti U. Trivedi, David Morgenstern, Carolina Sheridan, Kendall R. Kirsch, Sarah L. Moseley, Chris Cisar, Peter B Bach, Clinics, Staff and Physician Participants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white"/>
              </a:solidFill>
              <a:effectLst/>
              <a:uLnTx/>
              <a:uFillTx/>
              <a:latin typeface="Montserrat" pitchFamily="2" charset="77"/>
              <a:ea typeface="Arial" panose="020B0604020202020204" pitchFamily="34" charset="0"/>
              <a:cs typeface="+mn-cs"/>
            </a:endParaRPr>
          </a:p>
        </p:txBody>
      </p:sp>
      <p:sp>
        <p:nvSpPr>
          <p:cNvPr id="11" name="Rectangle 3">
            <a:extLst>
              <a:ext uri="{FF2B5EF4-FFF2-40B4-BE49-F238E27FC236}">
                <a16:creationId xmlns:a16="http://schemas.microsoft.com/office/drawing/2014/main" id="{4377BA6E-9993-572B-B184-4C52CEF96A69}"/>
              </a:ext>
            </a:extLst>
          </p:cNvPr>
          <p:cNvSpPr txBox="1">
            <a:spLocks noChangeArrowheads="1"/>
          </p:cNvSpPr>
          <p:nvPr/>
        </p:nvSpPr>
        <p:spPr>
          <a:xfrm>
            <a:off x="0" y="56388"/>
            <a:ext cx="12192000" cy="477012"/>
          </a:xfrm>
          <a:prstGeom prst="rect">
            <a:avLst/>
          </a:prstGeom>
        </p:spPr>
        <p:txBody>
          <a:bodyPr anchor="ctr" anchorCtr="0">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Montserrat" pitchFamily="2" charset="77"/>
                <a:ea typeface="+mj-ea"/>
                <a:cs typeface="+mj-cs"/>
                <a:sym typeface="Montserrat Medium"/>
              </a:rPr>
              <a:t>Acknowledgements</a:t>
            </a:r>
          </a:p>
        </p:txBody>
      </p:sp>
      <p:sp>
        <p:nvSpPr>
          <p:cNvPr id="12" name="TextBox 11">
            <a:extLst>
              <a:ext uri="{FF2B5EF4-FFF2-40B4-BE49-F238E27FC236}">
                <a16:creationId xmlns:a16="http://schemas.microsoft.com/office/drawing/2014/main" id="{062EF88A-4E58-C3FA-198A-CA58FE440555}"/>
              </a:ext>
            </a:extLst>
          </p:cNvPr>
          <p:cNvSpPr txBox="1"/>
          <p:nvPr/>
        </p:nvSpPr>
        <p:spPr>
          <a:xfrm>
            <a:off x="2756535" y="5977060"/>
            <a:ext cx="6696064"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Montserrat" pitchFamily="2" charset="77"/>
                <a:ea typeface="+mn-ea"/>
                <a:cs typeface="+mn-cs"/>
                <a:sym typeface="Montserrat Medium"/>
              </a:rPr>
              <a:t>Thank you to the generous participants in our studies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72792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in a meeting room&#10;&#10;Description automatically generated">
            <a:extLst>
              <a:ext uri="{FF2B5EF4-FFF2-40B4-BE49-F238E27FC236}">
                <a16:creationId xmlns:a16="http://schemas.microsoft.com/office/drawing/2014/main" id="{E056FA8A-39AC-F06C-6449-39AB6F34C6D9}"/>
              </a:ext>
            </a:extLst>
          </p:cNvPr>
          <p:cNvPicPr>
            <a:picLocks noChangeAspect="1"/>
          </p:cNvPicPr>
          <p:nvPr/>
        </p:nvPicPr>
        <p:blipFill>
          <a:blip r:embed="rId3">
            <a:extLst>
              <a:ext uri="{28A0092B-C50C-407E-A947-70E740481C1C}">
                <a14:useLocalDpi xmlns:a14="http://schemas.microsoft.com/office/drawing/2010/main" val="0"/>
              </a:ext>
            </a:extLst>
          </a:blip>
          <a:srcRect l="4378" t="16162" r="6733" b="6455"/>
          <a:stretch/>
        </p:blipFill>
        <p:spPr>
          <a:xfrm>
            <a:off x="5728687" y="1353297"/>
            <a:ext cx="5396513" cy="3523503"/>
          </a:xfrm>
          <a:prstGeom prst="rect">
            <a:avLst/>
          </a:prstGeom>
        </p:spPr>
      </p:pic>
      <p:pic>
        <p:nvPicPr>
          <p:cNvPr id="19" name="Picture 18">
            <a:extLst>
              <a:ext uri="{FF2B5EF4-FFF2-40B4-BE49-F238E27FC236}">
                <a16:creationId xmlns:a16="http://schemas.microsoft.com/office/drawing/2014/main" id="{F366AA6F-CC06-AB64-7A5F-1BADD22BEC95}"/>
              </a:ext>
            </a:extLst>
          </p:cNvPr>
          <p:cNvPicPr>
            <a:picLocks noChangeAspect="1"/>
          </p:cNvPicPr>
          <p:nvPr/>
        </p:nvPicPr>
        <p:blipFill>
          <a:blip r:embed="rId4"/>
          <a:srcRect l="19878" r="21584" b="54703"/>
          <a:stretch/>
        </p:blipFill>
        <p:spPr>
          <a:xfrm>
            <a:off x="9846937" y="380599"/>
            <a:ext cx="1964063" cy="854902"/>
          </a:xfrm>
          <a:prstGeom prst="rect">
            <a:avLst/>
          </a:prstGeom>
        </p:spPr>
      </p:pic>
      <p:sp>
        <p:nvSpPr>
          <p:cNvPr id="20" name="Google Shape;110;p6">
            <a:extLst>
              <a:ext uri="{FF2B5EF4-FFF2-40B4-BE49-F238E27FC236}">
                <a16:creationId xmlns:a16="http://schemas.microsoft.com/office/drawing/2014/main" id="{EB59AF54-A5BF-711D-38F3-161961058488}"/>
              </a:ext>
            </a:extLst>
          </p:cNvPr>
          <p:cNvSpPr txBox="1">
            <a:spLocks/>
          </p:cNvSpPr>
          <p:nvPr/>
        </p:nvSpPr>
        <p:spPr>
          <a:xfrm>
            <a:off x="690754" y="152400"/>
            <a:ext cx="9901046" cy="1018579"/>
          </a:xfrm>
          <a:prstGeom prst="rect">
            <a:avLst/>
          </a:prstGeom>
          <a:noFill/>
          <a:ln>
            <a:noFill/>
          </a:ln>
        </p:spPr>
        <p:txBody>
          <a:bodyPr spcFirstLastPara="1" wrap="square" lIns="121900" tIns="60933" rIns="121900" bIns="60933"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Montserrat" pitchFamily="2" charset="77"/>
                <a:ea typeface="+mj-ea"/>
                <a:cs typeface="+mj-cs"/>
              </a:rPr>
              <a:t>Johns Hopkins Cancer Genomics Laboratory</a:t>
            </a:r>
          </a:p>
        </p:txBody>
      </p:sp>
      <p:pic>
        <p:nvPicPr>
          <p:cNvPr id="24" name="Picture 23" descr="A black background with pink text&#10;&#10;AI-generated content may be incorrect.">
            <a:extLst>
              <a:ext uri="{FF2B5EF4-FFF2-40B4-BE49-F238E27FC236}">
                <a16:creationId xmlns:a16="http://schemas.microsoft.com/office/drawing/2014/main" id="{54D9C6CE-E169-5A76-2A69-59A90D31598F}"/>
              </a:ext>
            </a:extLst>
          </p:cNvPr>
          <p:cNvPicPr>
            <a:picLocks noChangeAspect="1"/>
          </p:cNvPicPr>
          <p:nvPr/>
        </p:nvPicPr>
        <p:blipFill>
          <a:blip r:embed="rId5">
            <a:extLst>
              <a:ext uri="{28A0092B-C50C-407E-A947-70E740481C1C}">
                <a14:useLocalDpi xmlns:a14="http://schemas.microsoft.com/office/drawing/2010/main" val="0"/>
              </a:ext>
            </a:extLst>
          </a:blip>
          <a:srcRect r="21730"/>
          <a:stretch/>
        </p:blipFill>
        <p:spPr>
          <a:xfrm>
            <a:off x="1066800" y="5116810"/>
            <a:ext cx="4283979" cy="826790"/>
          </a:xfrm>
          <a:prstGeom prst="rect">
            <a:avLst/>
          </a:prstGeom>
        </p:spPr>
      </p:pic>
      <p:pic>
        <p:nvPicPr>
          <p:cNvPr id="26" name="Picture 25" descr="A grey and blue logo&#10;&#10;AI-generated content may be incorrect.">
            <a:extLst>
              <a:ext uri="{FF2B5EF4-FFF2-40B4-BE49-F238E27FC236}">
                <a16:creationId xmlns:a16="http://schemas.microsoft.com/office/drawing/2014/main" id="{17192BB9-4971-B7FC-49F2-3212522AA7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11549" y="5943600"/>
            <a:ext cx="1469851" cy="826790"/>
          </a:xfrm>
          <a:prstGeom prst="rect">
            <a:avLst/>
          </a:prstGeom>
        </p:spPr>
      </p:pic>
      <p:pic>
        <p:nvPicPr>
          <p:cNvPr id="32" name="Picture 31" descr="A black background with text&#10;&#10;AI-generated content may be incorrect.">
            <a:extLst>
              <a:ext uri="{FF2B5EF4-FFF2-40B4-BE49-F238E27FC236}">
                <a16:creationId xmlns:a16="http://schemas.microsoft.com/office/drawing/2014/main" id="{16702182-6C0C-AB63-EC90-ECA89936CE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0995" y="5149205"/>
            <a:ext cx="1406105" cy="826790"/>
          </a:xfrm>
          <a:prstGeom prst="rect">
            <a:avLst/>
          </a:prstGeom>
        </p:spPr>
      </p:pic>
      <p:pic>
        <p:nvPicPr>
          <p:cNvPr id="34" name="Picture 33" descr="A close-up of a logo&#10;&#10;AI-generated content may be incorrect.">
            <a:extLst>
              <a:ext uri="{FF2B5EF4-FFF2-40B4-BE49-F238E27FC236}">
                <a16:creationId xmlns:a16="http://schemas.microsoft.com/office/drawing/2014/main" id="{1998BE4A-D65F-0478-AC73-A8029FA686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88561" y="5059118"/>
            <a:ext cx="3021514" cy="1303795"/>
          </a:xfrm>
          <a:prstGeom prst="rect">
            <a:avLst/>
          </a:prstGeom>
        </p:spPr>
      </p:pic>
      <p:sp>
        <p:nvSpPr>
          <p:cNvPr id="8" name="TextBox 7">
            <a:extLst>
              <a:ext uri="{FF2B5EF4-FFF2-40B4-BE49-F238E27FC236}">
                <a16:creationId xmlns:a16="http://schemas.microsoft.com/office/drawing/2014/main" id="{AEDEAFB2-2A81-E729-F639-886CF1079B8A}"/>
              </a:ext>
            </a:extLst>
          </p:cNvPr>
          <p:cNvSpPr txBox="1"/>
          <p:nvPr/>
        </p:nvSpPr>
        <p:spPr>
          <a:xfrm>
            <a:off x="6669801" y="6248400"/>
            <a:ext cx="4706738" cy="46166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Montserrat" pitchFamily="2" charset="77"/>
                <a:ea typeface="+mn-ea"/>
                <a:cs typeface="+mn-cs"/>
              </a:rPr>
              <a:t>www.cancergenomicslab.org</a:t>
            </a:r>
            <a:endParaRPr kumimoji="0" lang="en-US" sz="2400" b="0" i="0" u="none" strike="noStrike" kern="1200" cap="none" spc="0" normalizeH="0" baseline="0" noProof="0" dirty="0">
              <a:ln>
                <a:noFill/>
              </a:ln>
              <a:solidFill>
                <a:prstClr val="black"/>
              </a:solidFill>
              <a:effectLst/>
              <a:uLnTx/>
              <a:uFillTx/>
              <a:latin typeface="Montserrat" pitchFamily="2" charset="77"/>
              <a:ea typeface="+mn-ea"/>
              <a:cs typeface="+mn-cs"/>
            </a:endParaRPr>
          </a:p>
        </p:txBody>
      </p:sp>
      <p:pic>
        <p:nvPicPr>
          <p:cNvPr id="28" name="Picture 27" descr="A group of logos on a black background&#10;&#10;AI-generated content may be incorrect.">
            <a:extLst>
              <a:ext uri="{FF2B5EF4-FFF2-40B4-BE49-F238E27FC236}">
                <a16:creationId xmlns:a16="http://schemas.microsoft.com/office/drawing/2014/main" id="{D035B2EE-F639-58F6-7DCE-C2E9F1FA80F2}"/>
              </a:ext>
            </a:extLst>
          </p:cNvPr>
          <p:cNvPicPr>
            <a:picLocks noChangeAspect="1"/>
          </p:cNvPicPr>
          <p:nvPr/>
        </p:nvPicPr>
        <p:blipFill>
          <a:blip r:embed="rId9">
            <a:extLst>
              <a:ext uri="{28A0092B-C50C-407E-A947-70E740481C1C}">
                <a14:useLocalDpi xmlns:a14="http://schemas.microsoft.com/office/drawing/2010/main" val="0"/>
              </a:ext>
            </a:extLst>
          </a:blip>
          <a:srcRect l="20496" r="18515" b="65000"/>
          <a:stretch/>
        </p:blipFill>
        <p:spPr>
          <a:xfrm>
            <a:off x="4123653" y="5849370"/>
            <a:ext cx="1406105" cy="798060"/>
          </a:xfrm>
          <a:prstGeom prst="rect">
            <a:avLst/>
          </a:prstGeom>
        </p:spPr>
      </p:pic>
      <p:pic>
        <p:nvPicPr>
          <p:cNvPr id="2" name="Picture 1" descr="A group of people posing for a photo&#10;&#10;AI-generated content may be incorrect.">
            <a:extLst>
              <a:ext uri="{FF2B5EF4-FFF2-40B4-BE49-F238E27FC236}">
                <a16:creationId xmlns:a16="http://schemas.microsoft.com/office/drawing/2014/main" id="{C19DA370-325B-BD70-D0F8-B40BBF87A320}"/>
              </a:ext>
            </a:extLst>
          </p:cNvPr>
          <p:cNvPicPr>
            <a:picLocks noChangeAspect="1"/>
          </p:cNvPicPr>
          <p:nvPr/>
        </p:nvPicPr>
        <p:blipFill>
          <a:blip r:embed="rId10"/>
          <a:srcRect l="17117" t="9762" r="13766" b="8553"/>
          <a:stretch>
            <a:fillRect/>
          </a:stretch>
        </p:blipFill>
        <p:spPr>
          <a:xfrm>
            <a:off x="1283942" y="1295400"/>
            <a:ext cx="4082416" cy="3618505"/>
          </a:xfrm>
          <a:prstGeom prst="rect">
            <a:avLst/>
          </a:prstGeom>
        </p:spPr>
      </p:pic>
    </p:spTree>
    <p:extLst>
      <p:ext uri="{BB962C8B-B14F-4D97-AF65-F5344CB8AC3E}">
        <p14:creationId xmlns:p14="http://schemas.microsoft.com/office/powerpoint/2010/main" val="37211559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1_EA White Background Lt Bl Titl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AACR 2014 Theme">
      <a:dk1>
        <a:srgbClr val="000000"/>
      </a:dk1>
      <a:lt1>
        <a:srgbClr val="FFFFFF"/>
      </a:lt1>
      <a:dk2>
        <a:srgbClr val="6A737B"/>
      </a:dk2>
      <a:lt2>
        <a:srgbClr val="F2F2F2"/>
      </a:lt2>
      <a:accent1>
        <a:srgbClr val="50B848"/>
      </a:accent1>
      <a:accent2>
        <a:srgbClr val="005CAB"/>
      </a:accent2>
      <a:accent3>
        <a:srgbClr val="00A4E4"/>
      </a:accent3>
      <a:accent4>
        <a:srgbClr val="6A737B"/>
      </a:accent4>
      <a:accent5>
        <a:srgbClr val="ED1849"/>
      </a:accent5>
      <a:accent6>
        <a:srgbClr val="FFC425"/>
      </a:accent6>
      <a:hlink>
        <a:srgbClr val="50B848"/>
      </a:hlink>
      <a:folHlink>
        <a:srgbClr val="C1D8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5_Office Theme">
  <a:themeElements>
    <a:clrScheme name="AACR 2014 Theme">
      <a:dk1>
        <a:srgbClr val="000000"/>
      </a:dk1>
      <a:lt1>
        <a:srgbClr val="FFFFFF"/>
      </a:lt1>
      <a:dk2>
        <a:srgbClr val="6A737B"/>
      </a:dk2>
      <a:lt2>
        <a:srgbClr val="F2F2F2"/>
      </a:lt2>
      <a:accent1>
        <a:srgbClr val="50B848"/>
      </a:accent1>
      <a:accent2>
        <a:srgbClr val="005CAB"/>
      </a:accent2>
      <a:accent3>
        <a:srgbClr val="00A4E4"/>
      </a:accent3>
      <a:accent4>
        <a:srgbClr val="6A737B"/>
      </a:accent4>
      <a:accent5>
        <a:srgbClr val="ED1849"/>
      </a:accent5>
      <a:accent6>
        <a:srgbClr val="FFC425"/>
      </a:accent6>
      <a:hlink>
        <a:srgbClr val="50B848"/>
      </a:hlink>
      <a:folHlink>
        <a:srgbClr val="C1D8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4D4D4D"/>
    </a:dk1>
    <a:lt1>
      <a:srgbClr val="FFFFFF"/>
    </a:lt1>
    <a:dk2>
      <a:srgbClr val="4D4D4D"/>
    </a:dk2>
    <a:lt2>
      <a:srgbClr val="00246D"/>
    </a:lt2>
    <a:accent1>
      <a:srgbClr val="225FB3"/>
    </a:accent1>
    <a:accent2>
      <a:srgbClr val="FED401"/>
    </a:accent2>
    <a:accent3>
      <a:srgbClr val="FFFFFF"/>
    </a:accent3>
    <a:accent4>
      <a:srgbClr val="404040"/>
    </a:accent4>
    <a:accent5>
      <a:srgbClr val="ABB6D6"/>
    </a:accent5>
    <a:accent6>
      <a:srgbClr val="E6C001"/>
    </a:accent6>
    <a:hlink>
      <a:srgbClr val="FE7F01"/>
    </a:hlink>
    <a:folHlink>
      <a:srgbClr val="DDDDDD"/>
    </a:folHlink>
  </a:clrScheme>
  <a:fontScheme nam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30383</TotalTime>
  <Words>4761</Words>
  <Application>Microsoft Macintosh PowerPoint</Application>
  <PresentationFormat>Widescreen</PresentationFormat>
  <Paragraphs>547</Paragraphs>
  <Slides>37</Slides>
  <Notes>25</Notes>
  <HiddenSlides>0</HiddenSlides>
  <MMClips>0</MMClips>
  <ScaleCrop>false</ScaleCrop>
  <HeadingPairs>
    <vt:vector size="6" baseType="variant">
      <vt:variant>
        <vt:lpstr>Fonts Used</vt:lpstr>
      </vt:variant>
      <vt:variant>
        <vt:i4>18</vt:i4>
      </vt:variant>
      <vt:variant>
        <vt:lpstr>Theme</vt:lpstr>
      </vt:variant>
      <vt:variant>
        <vt:i4>5</vt:i4>
      </vt:variant>
      <vt:variant>
        <vt:lpstr>Slide Titles</vt:lpstr>
      </vt:variant>
      <vt:variant>
        <vt:i4>37</vt:i4>
      </vt:variant>
    </vt:vector>
  </HeadingPairs>
  <TitlesOfParts>
    <vt:vector size="60" baseType="lpstr">
      <vt:lpstr>Aptos</vt:lpstr>
      <vt:lpstr>Aptos Display</vt:lpstr>
      <vt:lpstr>Arial</vt:lpstr>
      <vt:lpstr>Calibri</vt:lpstr>
      <vt:lpstr>Calibri Light</vt:lpstr>
      <vt:lpstr>Courier New</vt:lpstr>
      <vt:lpstr>Gill Sans</vt:lpstr>
      <vt:lpstr>Merriweather Sans</vt:lpstr>
      <vt:lpstr>Montserrat</vt:lpstr>
      <vt:lpstr>Montserrat Medium</vt:lpstr>
      <vt:lpstr>Montserrat SemiBold</vt:lpstr>
      <vt:lpstr>Noto Sans Symbols</vt:lpstr>
      <vt:lpstr>Roboto</vt:lpstr>
      <vt:lpstr>Roboto SemiBold</vt:lpstr>
      <vt:lpstr>Times</vt:lpstr>
      <vt:lpstr>Trebuchet MS</vt:lpstr>
      <vt:lpstr>Twentieth Century</vt:lpstr>
      <vt:lpstr>Wingdings</vt:lpstr>
      <vt:lpstr>1_EA White Background Lt Bl Title</vt:lpstr>
      <vt:lpstr>4_Office Theme</vt:lpstr>
      <vt:lpstr>2_Office Theme</vt:lpstr>
      <vt:lpstr>1_Office Theme</vt:lpstr>
      <vt:lpstr>5_Office Theme</vt:lpstr>
      <vt:lpstr>Genome-wide Cell-free DNA Fragmentation  for Early Detection of Cancer</vt:lpstr>
      <vt:lpstr>PowerPoint Presentation</vt:lpstr>
      <vt:lpstr>EDRN Aims</vt:lpstr>
      <vt:lpstr>JHU EDRN Team</vt:lpstr>
      <vt:lpstr>PowerPoint Presentation</vt:lpstr>
      <vt:lpstr>Early Cancer Detection has Great Public Health Potential</vt:lpstr>
      <vt:lpstr>PowerPoint Presentation</vt:lpstr>
      <vt:lpstr>Mutations in cfDNA Provide an Avenue for Noninvasive Cancer Detection</vt:lpstr>
      <vt:lpstr>But First-Gen Liquid Biopsies Have Limitations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After Key Single Cancer Screening Tests, Potential for Multi-Cancer Early Detection</vt:lpstr>
      <vt:lpstr>PowerPoint Presentation</vt:lpstr>
      <vt:lpstr>JHU EDRN Team</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Jillian Phallen</dc:creator>
  <cp:lastModifiedBy>Victor Velculescu</cp:lastModifiedBy>
  <cp:revision>916</cp:revision>
  <cp:lastPrinted>2020-10-19T12:34:09Z</cp:lastPrinted>
  <dcterms:created xsi:type="dcterms:W3CDTF">2017-03-14T18:14:24Z</dcterms:created>
  <dcterms:modified xsi:type="dcterms:W3CDTF">2026-09-23T00:40:19Z</dcterms:modified>
</cp:coreProperties>
</file>