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4.jpg" ContentType="image/jpe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80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62" r:id="rId2"/>
    <p:sldId id="263" r:id="rId3"/>
    <p:sldId id="258" r:id="rId4"/>
    <p:sldId id="259" r:id="rId5"/>
    <p:sldId id="469" r:id="rId6"/>
    <p:sldId id="470" r:id="rId7"/>
    <p:sldId id="267" r:id="rId8"/>
    <p:sldId id="274" r:id="rId9"/>
    <p:sldId id="265" r:id="rId10"/>
    <p:sldId id="471" r:id="rId11"/>
    <p:sldId id="271" r:id="rId12"/>
    <p:sldId id="272" r:id="rId13"/>
    <p:sldId id="273" r:id="rId14"/>
    <p:sldId id="266" r:id="rId15"/>
    <p:sldId id="268" r:id="rId16"/>
    <p:sldId id="269" r:id="rId17"/>
    <p:sldId id="468" r:id="rId18"/>
    <p:sldId id="467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6EF5"/>
    <a:srgbClr val="FF5B6C"/>
    <a:srgbClr val="009F44"/>
    <a:srgbClr val="00F1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42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9147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talk around a simple question: how can AI combine tissue imaging, spatial biology, and clinical context to make early detection and risk stratification more actionable?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EDRN’s 2026 theme emphasizes multimodal science. Position the lab’s work at the intersection of tissue imaging, spatial multi-omics, clinical data, and 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804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69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92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274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911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971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738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36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31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89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262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445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57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054a73f87a_3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3" name="Google Shape;563;g3054a73f87a_3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64" name="Google Shape;564;g3054a73f87a_3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4176C-C976-C845-9FC1-59431A83B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2655B-7E2D-6441-AD27-8FB706016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D386B-3C86-A945-BB23-CC339BF6A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3E774-C597-5E42-8A12-0BED7FBFABDE}" type="datetime1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9AA9B-F8B4-0F4E-8CF8-53E1ED3E9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4D00E-1D4D-174D-A42F-860174F5D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B05E-0447-BC4A-AAF1-3EB2FE0282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432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5" Type="http://schemas.openxmlformats.org/officeDocument/2006/relationships/image" Target="../media/image33.pn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10" Type="http://schemas.openxmlformats.org/officeDocument/2006/relationships/image" Target="../media/image42.jpe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tiff"/><Relationship Id="rId3" Type="http://schemas.openxmlformats.org/officeDocument/2006/relationships/image" Target="../media/image54.tiff"/><Relationship Id="rId7" Type="http://schemas.openxmlformats.org/officeDocument/2006/relationships/image" Target="../media/image5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tiff"/><Relationship Id="rId5" Type="http://schemas.openxmlformats.org/officeDocument/2006/relationships/image" Target="../media/image56.tiff"/><Relationship Id="rId10" Type="http://schemas.openxmlformats.org/officeDocument/2006/relationships/image" Target="../media/image61.tiff"/><Relationship Id="rId4" Type="http://schemas.openxmlformats.org/officeDocument/2006/relationships/image" Target="../media/image55.tiff"/><Relationship Id="rId9" Type="http://schemas.openxmlformats.org/officeDocument/2006/relationships/image" Target="../media/image60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10" Type="http://schemas.openxmlformats.org/officeDocument/2006/relationships/image" Target="../media/image75.png"/><Relationship Id="rId4" Type="http://schemas.openxmlformats.org/officeDocument/2006/relationships/image" Target="../media/image69.jpeg"/><Relationship Id="rId9" Type="http://schemas.openxmlformats.org/officeDocument/2006/relationships/image" Target="../media/image7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84.png"/><Relationship Id="rId18" Type="http://schemas.openxmlformats.org/officeDocument/2006/relationships/image" Target="../media/image89.png"/><Relationship Id="rId3" Type="http://schemas.openxmlformats.org/officeDocument/2006/relationships/image" Target="../media/image76.png"/><Relationship Id="rId21" Type="http://schemas.openxmlformats.org/officeDocument/2006/relationships/image" Target="../media/image92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7.png"/><Relationship Id="rId20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achimittal.com/" TargetMode="External"/><Relationship Id="rId11" Type="http://schemas.openxmlformats.org/officeDocument/2006/relationships/image" Target="../media/image82.png"/><Relationship Id="rId24" Type="http://schemas.openxmlformats.org/officeDocument/2006/relationships/image" Target="../media/image95.png"/><Relationship Id="rId5" Type="http://schemas.openxmlformats.org/officeDocument/2006/relationships/hyperlink" Target="mailto:shmittal@uw.edu" TargetMode="External"/><Relationship Id="rId15" Type="http://schemas.openxmlformats.org/officeDocument/2006/relationships/image" Target="../media/image86.png"/><Relationship Id="rId23" Type="http://schemas.openxmlformats.org/officeDocument/2006/relationships/image" Target="../media/image94.png"/><Relationship Id="rId10" Type="http://schemas.openxmlformats.org/officeDocument/2006/relationships/image" Target="../media/image81.png"/><Relationship Id="rId19" Type="http://schemas.openxmlformats.org/officeDocument/2006/relationships/image" Target="../media/image90.png"/><Relationship Id="rId4" Type="http://schemas.openxmlformats.org/officeDocument/2006/relationships/image" Target="../media/image77.png"/><Relationship Id="rId9" Type="http://schemas.openxmlformats.org/officeDocument/2006/relationships/image" Target="../media/image80.jpg"/><Relationship Id="rId14" Type="http://schemas.openxmlformats.org/officeDocument/2006/relationships/image" Target="../media/image85.png"/><Relationship Id="rId22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ver_16x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623560" cy="6858000"/>
          </a:xfrm>
          <a:prstGeom prst="rect">
            <a:avLst/>
          </a:prstGeom>
          <a:solidFill>
            <a:srgbClr val="081826">
              <a:alpha val="88000"/>
            </a:srgbClr>
          </a:solidFill>
          <a:ln w="12700">
            <a:solidFill>
              <a:srgbClr val="08182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594360" y="438912"/>
            <a:ext cx="4800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A9EFFF"/>
                </a:solidFill>
              </a:rPr>
              <a:t>15th EDRN Scientific Workshop  •  Sept 23–25, 2026  •  Gaithersburg, MD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339756" y="1239012"/>
            <a:ext cx="6562535" cy="1965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200" b="1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AI-Assisted Cancer Risk Stratification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Shape 3"/>
          <p:cNvSpPr/>
          <p:nvPr/>
        </p:nvSpPr>
        <p:spPr>
          <a:xfrm>
            <a:off x="603504" y="3547872"/>
            <a:ext cx="1143000" cy="0"/>
          </a:xfrm>
          <a:prstGeom prst="line">
            <a:avLst/>
          </a:prstGeom>
          <a:noFill/>
          <a:ln w="50800">
            <a:solidFill>
              <a:srgbClr val="FF5C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03504" y="3822192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D3ECFF"/>
                </a:solidFill>
              </a:rPr>
              <a:t>From tissue imaging to immune microenvironments across organ sites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03504" y="5650992"/>
            <a:ext cx="30175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</a:rPr>
              <a:t>Shachi Mittal, Ph.D.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303461" y="5877303"/>
            <a:ext cx="5254371" cy="7235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Professor, Department of Chemical Engineering, University of Washington</a:t>
            </a:r>
          </a:p>
          <a:p>
            <a:pPr marL="0" indent="0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Adjunct Assistant Professor, Department of Pathology, School of Medicine, University of Washington</a:t>
            </a:r>
          </a:p>
          <a:p>
            <a:pPr marL="0" indent="0">
              <a:buNone/>
            </a:pPr>
            <a:r>
              <a:rPr lang="en-US" sz="1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Affiliate, Fred Hutch Cancer Center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B84005-DE1F-A689-D528-A932C0CD5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61" y="4469458"/>
            <a:ext cx="1960527" cy="91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5C240A03-D175-FE0F-6F58-8F01BF3D9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905" y="4416552"/>
            <a:ext cx="910318" cy="91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F7535095-7B6A-19B6-5E80-E431EA32895E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" name="Text 1"/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4" name="Text 2"/>
          <p:cNvSpPr/>
          <p:nvPr/>
        </p:nvSpPr>
        <p:spPr>
          <a:xfrm>
            <a:off x="512064" y="400689"/>
            <a:ext cx="667512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1122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multimodal now?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12064" y="769693"/>
            <a:ext cx="649224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395066"/>
                </a:solidFill>
              </a:rPr>
              <a:t>A field-wide shift from isolated measurements to integrated, predictive risk models.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2064" y="1307592"/>
            <a:ext cx="1143000" cy="0"/>
          </a:xfrm>
          <a:prstGeom prst="line">
            <a:avLst/>
          </a:prstGeom>
          <a:noFill/>
          <a:ln w="38100">
            <a:solidFill>
              <a:srgbClr val="FF5C6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/mnt/data/fusion_13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184" y="1444752"/>
            <a:ext cx="6743696" cy="470701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320040" y="1256544"/>
            <a:ext cx="4534853" cy="1216152"/>
          </a:xfrm>
          <a:prstGeom prst="roundRect">
            <a:avLst>
              <a:gd name="adj" fmla="val 9655"/>
            </a:avLst>
          </a:prstGeom>
          <a:solidFill>
            <a:srgbClr val="FFFFFF">
              <a:alpha val="97000"/>
            </a:srgbClr>
          </a:solidFill>
          <a:ln w="38100">
            <a:solidFill>
              <a:srgbClr val="D5E5F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12064" y="1489716"/>
            <a:ext cx="4248341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112233"/>
                </a:solidFill>
              </a:rPr>
              <a:t>Biomarkers for Prognostication, Early detection, and accurate risk stratification are the strongest drivers of improving cancer outcomes.</a:t>
            </a:r>
            <a:endParaRPr lang="en-US" dirty="0"/>
          </a:p>
        </p:txBody>
      </p:sp>
      <p:sp>
        <p:nvSpPr>
          <p:cNvPr id="27" name="Text 24"/>
          <p:cNvSpPr/>
          <p:nvPr/>
        </p:nvSpPr>
        <p:spPr>
          <a:xfrm>
            <a:off x="4983480" y="6327647"/>
            <a:ext cx="6647688" cy="339879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indent="0">
              <a:buNone/>
            </a:pPr>
            <a:r>
              <a:rPr lang="en-US" sz="1400" dirty="0"/>
              <a:t>The opportunity: models that see biology at multiple scales and connect it to outcomes.</a:t>
            </a:r>
          </a:p>
        </p:txBody>
      </p:sp>
      <p:sp>
        <p:nvSpPr>
          <p:cNvPr id="28" name="Text 25"/>
          <p:cNvSpPr/>
          <p:nvPr/>
        </p:nvSpPr>
        <p:spPr>
          <a:xfrm>
            <a:off x="11631168" y="6473952"/>
            <a:ext cx="228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7D8FA3"/>
                </a:solidFill>
              </a:rPr>
              <a:t>2</a:t>
            </a:r>
            <a:endParaRPr lang="en-US" sz="750" dirty="0"/>
          </a:p>
        </p:txBody>
      </p:sp>
      <p:sp>
        <p:nvSpPr>
          <p:cNvPr id="29" name="Shape 3">
            <a:extLst>
              <a:ext uri="{FF2B5EF4-FFF2-40B4-BE49-F238E27FC236}">
                <a16:creationId xmlns:a16="http://schemas.microsoft.com/office/drawing/2014/main" id="{3AF30DA1-9D9C-98AC-3EAE-71BA68D1E06A}"/>
              </a:ext>
            </a:extLst>
          </p:cNvPr>
          <p:cNvSpPr/>
          <p:nvPr/>
        </p:nvSpPr>
        <p:spPr>
          <a:xfrm>
            <a:off x="609412" y="2534027"/>
            <a:ext cx="3939731" cy="4166798"/>
          </a:xfrm>
          <a:prstGeom prst="roundRect">
            <a:avLst>
              <a:gd name="adj" fmla="val 2581"/>
            </a:avLst>
          </a:prstGeom>
          <a:solidFill>
            <a:srgbClr val="F4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45EEF66C-1579-AFF1-622E-8C4CAD938E90}"/>
              </a:ext>
            </a:extLst>
          </p:cNvPr>
          <p:cNvSpPr txBox="1"/>
          <p:nvPr/>
        </p:nvSpPr>
        <p:spPr>
          <a:xfrm>
            <a:off x="838012" y="2762627"/>
            <a:ext cx="3516104" cy="3676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Multimodal Data Layers</a:t>
            </a:r>
            <a:endParaRPr lang="en-US" sz="1600" dirty="0"/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D4EC942F-517F-B718-DA4B-6C97D6F6AF98}"/>
              </a:ext>
            </a:extLst>
          </p:cNvPr>
          <p:cNvSpPr/>
          <p:nvPr/>
        </p:nvSpPr>
        <p:spPr>
          <a:xfrm>
            <a:off x="929452" y="3356987"/>
            <a:ext cx="576133" cy="555573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0" descr="microscope_white.png">
            <a:extLst>
              <a:ext uri="{FF2B5EF4-FFF2-40B4-BE49-F238E27FC236}">
                <a16:creationId xmlns:a16="http://schemas.microsoft.com/office/drawing/2014/main" id="{785FB0E3-762A-D206-FC0F-13AB257A7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067" y="3431602"/>
            <a:ext cx="437861" cy="437861"/>
          </a:xfrm>
          <a:prstGeom prst="rect">
            <a:avLst/>
          </a:prstGeom>
        </p:spPr>
      </p:pic>
      <p:sp>
        <p:nvSpPr>
          <p:cNvPr id="33" name="Text 6">
            <a:extLst>
              <a:ext uri="{FF2B5EF4-FFF2-40B4-BE49-F238E27FC236}">
                <a16:creationId xmlns:a16="http://schemas.microsoft.com/office/drawing/2014/main" id="{09DD2205-27CF-F975-A422-B3D7EC9BF29F}"/>
              </a:ext>
            </a:extLst>
          </p:cNvPr>
          <p:cNvSpPr txBox="1"/>
          <p:nvPr/>
        </p:nvSpPr>
        <p:spPr>
          <a:xfrm>
            <a:off x="1752412" y="3338699"/>
            <a:ext cx="2711213" cy="285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6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 Imaging</a:t>
            </a:r>
            <a:endParaRPr lang="en-US" dirty="0"/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1CC7A9ED-C7D1-E254-76EC-7C2B3FBF04F7}"/>
              </a:ext>
            </a:extLst>
          </p:cNvPr>
          <p:cNvSpPr txBox="1"/>
          <p:nvPr/>
        </p:nvSpPr>
        <p:spPr>
          <a:xfrm>
            <a:off x="1752412" y="3631307"/>
            <a:ext cx="2711213" cy="245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H&amp;E, multiplex IF</a:t>
            </a:r>
            <a:endParaRPr lang="en-US" sz="1600" dirty="0"/>
          </a:p>
        </p:txBody>
      </p:sp>
      <p:sp>
        <p:nvSpPr>
          <p:cNvPr id="35" name="Shape 8">
            <a:extLst>
              <a:ext uri="{FF2B5EF4-FFF2-40B4-BE49-F238E27FC236}">
                <a16:creationId xmlns:a16="http://schemas.microsoft.com/office/drawing/2014/main" id="{35CF50EA-EC86-B26C-ADDC-4B01ECFB15CD}"/>
              </a:ext>
            </a:extLst>
          </p:cNvPr>
          <p:cNvSpPr/>
          <p:nvPr/>
        </p:nvSpPr>
        <p:spPr>
          <a:xfrm>
            <a:off x="929452" y="4289675"/>
            <a:ext cx="576133" cy="555573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1" descr="dna_white.png">
            <a:extLst>
              <a:ext uri="{FF2B5EF4-FFF2-40B4-BE49-F238E27FC236}">
                <a16:creationId xmlns:a16="http://schemas.microsoft.com/office/drawing/2014/main" id="{AEBE69A7-F79A-8003-C76B-4E7CFDCD0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067" y="4364290"/>
            <a:ext cx="437861" cy="437861"/>
          </a:xfrm>
          <a:prstGeom prst="rect">
            <a:avLst/>
          </a:prstGeom>
        </p:spPr>
      </p:pic>
      <p:sp>
        <p:nvSpPr>
          <p:cNvPr id="37" name="Text 9">
            <a:extLst>
              <a:ext uri="{FF2B5EF4-FFF2-40B4-BE49-F238E27FC236}">
                <a16:creationId xmlns:a16="http://schemas.microsoft.com/office/drawing/2014/main" id="{07264824-9548-1144-8CD6-B978FCFC4C68}"/>
              </a:ext>
            </a:extLst>
          </p:cNvPr>
          <p:cNvSpPr txBox="1"/>
          <p:nvPr/>
        </p:nvSpPr>
        <p:spPr>
          <a:xfrm>
            <a:off x="1752412" y="4271387"/>
            <a:ext cx="2711213" cy="285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6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Spatial Multi-Omics</a:t>
            </a:r>
            <a:endParaRPr lang="en-US" dirty="0"/>
          </a:p>
        </p:txBody>
      </p:sp>
      <p:sp>
        <p:nvSpPr>
          <p:cNvPr id="38" name="Text 10">
            <a:extLst>
              <a:ext uri="{FF2B5EF4-FFF2-40B4-BE49-F238E27FC236}">
                <a16:creationId xmlns:a16="http://schemas.microsoft.com/office/drawing/2014/main" id="{6FFBC13A-3BB2-5A99-AD2C-C1DF84C6BB28}"/>
              </a:ext>
            </a:extLst>
          </p:cNvPr>
          <p:cNvSpPr txBox="1"/>
          <p:nvPr/>
        </p:nvSpPr>
        <p:spPr>
          <a:xfrm>
            <a:off x="1752412" y="4563995"/>
            <a:ext cx="2711213" cy="245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Genome, epigenome</a:t>
            </a:r>
            <a:endParaRPr lang="en-US" sz="1600" dirty="0"/>
          </a:p>
        </p:txBody>
      </p:sp>
      <p:sp>
        <p:nvSpPr>
          <p:cNvPr id="39" name="Shape 11">
            <a:extLst>
              <a:ext uri="{FF2B5EF4-FFF2-40B4-BE49-F238E27FC236}">
                <a16:creationId xmlns:a16="http://schemas.microsoft.com/office/drawing/2014/main" id="{308DC364-DB4A-E4B6-CCEA-0EB90395FD84}"/>
              </a:ext>
            </a:extLst>
          </p:cNvPr>
          <p:cNvSpPr/>
          <p:nvPr/>
        </p:nvSpPr>
        <p:spPr>
          <a:xfrm>
            <a:off x="929452" y="5222363"/>
            <a:ext cx="576133" cy="555573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2" descr="clipboard_white.png">
            <a:extLst>
              <a:ext uri="{FF2B5EF4-FFF2-40B4-BE49-F238E27FC236}">
                <a16:creationId xmlns:a16="http://schemas.microsoft.com/office/drawing/2014/main" id="{9083716D-C0E1-00D7-588F-F49ACF5229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067" y="5296978"/>
            <a:ext cx="437861" cy="437861"/>
          </a:xfrm>
          <a:prstGeom prst="rect">
            <a:avLst/>
          </a:prstGeom>
        </p:spPr>
      </p:pic>
      <p:sp>
        <p:nvSpPr>
          <p:cNvPr id="41" name="Text 12">
            <a:extLst>
              <a:ext uri="{FF2B5EF4-FFF2-40B4-BE49-F238E27FC236}">
                <a16:creationId xmlns:a16="http://schemas.microsoft.com/office/drawing/2014/main" id="{45D505B8-7EDB-DE17-A85D-DE1BB00665A6}"/>
              </a:ext>
            </a:extLst>
          </p:cNvPr>
          <p:cNvSpPr txBox="1"/>
          <p:nvPr/>
        </p:nvSpPr>
        <p:spPr>
          <a:xfrm>
            <a:off x="1752412" y="5204075"/>
            <a:ext cx="2711213" cy="285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6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</a:t>
            </a:r>
            <a:endParaRPr lang="en-US" dirty="0"/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6862D0E3-75A1-F0D3-5C07-B64850B5A666}"/>
              </a:ext>
            </a:extLst>
          </p:cNvPr>
          <p:cNvSpPr txBox="1"/>
          <p:nvPr/>
        </p:nvSpPr>
        <p:spPr>
          <a:xfrm>
            <a:off x="1752412" y="5496683"/>
            <a:ext cx="2711213" cy="245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Outcomes </a:t>
            </a:r>
            <a:endParaRPr lang="en-US" sz="1600" dirty="0"/>
          </a:p>
        </p:txBody>
      </p:sp>
      <p:sp>
        <p:nvSpPr>
          <p:cNvPr id="43" name="Shape 14">
            <a:extLst>
              <a:ext uri="{FF2B5EF4-FFF2-40B4-BE49-F238E27FC236}">
                <a16:creationId xmlns:a16="http://schemas.microsoft.com/office/drawing/2014/main" id="{35EA439D-8772-8627-B62D-3E5AF6E75EAD}"/>
              </a:ext>
            </a:extLst>
          </p:cNvPr>
          <p:cNvSpPr/>
          <p:nvPr/>
        </p:nvSpPr>
        <p:spPr>
          <a:xfrm>
            <a:off x="929452" y="6155051"/>
            <a:ext cx="576133" cy="555573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4" name="Image 3" descr="brain_white.png">
            <a:extLst>
              <a:ext uri="{FF2B5EF4-FFF2-40B4-BE49-F238E27FC236}">
                <a16:creationId xmlns:a16="http://schemas.microsoft.com/office/drawing/2014/main" id="{3B89D921-ED4D-4AA5-60F4-3F5E4D08A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4067" y="6229666"/>
            <a:ext cx="437861" cy="437861"/>
          </a:xfrm>
          <a:prstGeom prst="rect">
            <a:avLst/>
          </a:prstGeom>
        </p:spPr>
      </p:pic>
      <p:sp>
        <p:nvSpPr>
          <p:cNvPr id="45" name="Text 15">
            <a:extLst>
              <a:ext uri="{FF2B5EF4-FFF2-40B4-BE49-F238E27FC236}">
                <a16:creationId xmlns:a16="http://schemas.microsoft.com/office/drawing/2014/main" id="{C9E4ED0A-FFA8-6479-2E2D-66DA9AFCE79A}"/>
              </a:ext>
            </a:extLst>
          </p:cNvPr>
          <p:cNvSpPr txBox="1"/>
          <p:nvPr/>
        </p:nvSpPr>
        <p:spPr>
          <a:xfrm>
            <a:off x="1752412" y="6136763"/>
            <a:ext cx="2711213" cy="285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6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/ Deep Learning</a:t>
            </a:r>
            <a:endParaRPr lang="en-US" dirty="0"/>
          </a:p>
        </p:txBody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22AB8960-93D2-E63D-D7CA-1ADEF6B49871}"/>
              </a:ext>
            </a:extLst>
          </p:cNvPr>
          <p:cNvSpPr txBox="1"/>
          <p:nvPr/>
        </p:nvSpPr>
        <p:spPr>
          <a:xfrm>
            <a:off x="1752412" y="6429371"/>
            <a:ext cx="2711213" cy="2451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&amp; inference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Missing Gaps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234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6E7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current tools fall short of the multimodal, cross-organ integration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212080" cy="1965960"/>
          </a:xfrm>
          <a:prstGeom prst="roundRect">
            <a:avLst>
              <a:gd name="adj" fmla="val 4651"/>
            </a:avLst>
          </a:prstGeom>
          <a:solidFill>
            <a:srgbClr val="F4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2240280"/>
            <a:ext cx="658368" cy="65836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searchplu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04" y="2319284"/>
            <a:ext cx="500360" cy="5003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737360" y="22219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reproducibility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932688" y="2953512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Manual assessment (e.g., TIL scoring, immune profiling) suffers from low inter-observer agreement and does not scale to large cohorts.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172200" y="1965960"/>
            <a:ext cx="5212080" cy="1965960"/>
          </a:xfrm>
          <a:prstGeom prst="roundRect">
            <a:avLst>
              <a:gd name="adj" fmla="val 4651"/>
            </a:avLst>
          </a:prstGeom>
          <a:solidFill>
            <a:srgbClr val="F4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46520" y="2240280"/>
            <a:ext cx="658368" cy="65836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networ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524" y="2319284"/>
            <a:ext cx="500360" cy="5003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269480" y="222199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Single-modality blind spots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6464808" y="2953512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Imaging-only or genomics-only tools miss complementary signals that jointly predict risk of malignant progression.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40080" y="4069080"/>
            <a:ext cx="5212080" cy="1965960"/>
          </a:xfrm>
          <a:prstGeom prst="roundRect">
            <a:avLst>
              <a:gd name="adj" fmla="val 4651"/>
            </a:avLst>
          </a:prstGeom>
          <a:solidFill>
            <a:srgbClr val="F4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914400" y="4343400"/>
            <a:ext cx="658368" cy="65836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diagram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404" y="4422404"/>
            <a:ext cx="500360" cy="5003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737360" y="432511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cross-organ validation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932688" y="5056632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Few computational tools have been validated and translated across multiple cancer types and clinical settings.</a:t>
            </a:r>
            <a:endParaRPr lang="en-US" sz="1600" dirty="0"/>
          </a:p>
        </p:txBody>
      </p:sp>
      <p:sp>
        <p:nvSpPr>
          <p:cNvPr id="20" name="Shape 15"/>
          <p:cNvSpPr/>
          <p:nvPr/>
        </p:nvSpPr>
        <p:spPr>
          <a:xfrm>
            <a:off x="6172200" y="4069080"/>
            <a:ext cx="5212080" cy="1965960"/>
          </a:xfrm>
          <a:prstGeom prst="roundRect">
            <a:avLst>
              <a:gd name="adj" fmla="val 4651"/>
            </a:avLst>
          </a:prstGeom>
          <a:solidFill>
            <a:srgbClr val="F4F6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6446520" y="4343400"/>
            <a:ext cx="658368" cy="658368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bullsey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5524" y="4422404"/>
            <a:ext cx="500360" cy="50036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7269480" y="432511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Imprecise risk stratification</a:t>
            </a:r>
            <a:endParaRPr lang="en-US" sz="2000" dirty="0"/>
          </a:p>
        </p:txBody>
      </p:sp>
      <p:sp>
        <p:nvSpPr>
          <p:cNvPr id="24" name="Text 18"/>
          <p:cNvSpPr txBox="1"/>
          <p:nvPr/>
        </p:nvSpPr>
        <p:spPr>
          <a:xfrm>
            <a:off x="6464808" y="5056632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As a result, patients are frequently over- or under-treated because existing tools lack precision and scalability.</a:t>
            </a:r>
            <a:endParaRPr lang="en-US" sz="16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4BD401-3249-1A1F-2EAA-EA4DAA5A9F01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27" name="Shape 0">
              <a:extLst>
                <a:ext uri="{FF2B5EF4-FFF2-40B4-BE49-F238E27FC236}">
                  <a16:creationId xmlns:a16="http://schemas.microsoft.com/office/drawing/2014/main" id="{2BC65349-34D9-BE23-72AC-77A478F883F8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1">
              <a:extLst>
                <a:ext uri="{FF2B5EF4-FFF2-40B4-BE49-F238E27FC236}">
                  <a16:creationId xmlns:a16="http://schemas.microsoft.com/office/drawing/2014/main" id="{A61C4662-A692-A9ED-82DB-1341C6D25253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4326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Solution: Three Pillars, One Mission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26305" y="948458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E7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Multimodal AI applied across organ systems and the tumor-immune continuum </a:t>
            </a:r>
            <a:endParaRPr lang="en-US" sz="1500" dirty="0"/>
          </a:p>
        </p:txBody>
      </p:sp>
      <p:pic>
        <p:nvPicPr>
          <p:cNvPr id="45" name="Picture 44" descr="A computer screen with images of a cell&#10;&#10;Description automatically generated with medium confidence">
            <a:extLst>
              <a:ext uri="{FF2B5EF4-FFF2-40B4-BE49-F238E27FC236}">
                <a16:creationId xmlns:a16="http://schemas.microsoft.com/office/drawing/2014/main" id="{98C45841-4A05-32E5-2C82-ADB971F34D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6915"/>
          <a:stretch/>
        </p:blipFill>
        <p:spPr>
          <a:xfrm>
            <a:off x="0" y="1584132"/>
            <a:ext cx="11606981" cy="2859073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107D63D5-A0A3-CFFD-D75D-7B716CCB0DB6}"/>
              </a:ext>
            </a:extLst>
          </p:cNvPr>
          <p:cNvGrpSpPr/>
          <p:nvPr/>
        </p:nvGrpSpPr>
        <p:grpSpPr>
          <a:xfrm>
            <a:off x="807743" y="4602949"/>
            <a:ext cx="3248061" cy="1706348"/>
            <a:chOff x="502918" y="4859760"/>
            <a:chExt cx="3248061" cy="1706348"/>
          </a:xfrm>
        </p:grpSpPr>
        <p:sp>
          <p:nvSpPr>
            <p:cNvPr id="48" name="Shape 5">
              <a:extLst>
                <a:ext uri="{FF2B5EF4-FFF2-40B4-BE49-F238E27FC236}">
                  <a16:creationId xmlns:a16="http://schemas.microsoft.com/office/drawing/2014/main" id="{ACDE1315-0FF5-2AA7-361C-0EFEEF07A59D}"/>
                </a:ext>
              </a:extLst>
            </p:cNvPr>
            <p:cNvSpPr/>
            <p:nvPr/>
          </p:nvSpPr>
          <p:spPr>
            <a:xfrm>
              <a:off x="502918" y="4859760"/>
              <a:ext cx="3248061" cy="1706348"/>
            </a:xfrm>
            <a:prstGeom prst="roundRect">
              <a:avLst>
                <a:gd name="adj" fmla="val 8276"/>
              </a:avLst>
            </a:prstGeom>
            <a:solidFill>
              <a:srgbClr val="FFFFFF"/>
            </a:solidFill>
            <a:ln w="28575">
              <a:solidFill>
                <a:srgbClr val="FF5B6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Shape 6">
              <a:extLst>
                <a:ext uri="{FF2B5EF4-FFF2-40B4-BE49-F238E27FC236}">
                  <a16:creationId xmlns:a16="http://schemas.microsoft.com/office/drawing/2014/main" id="{4E03FAE2-F439-84B8-F034-FA89C9E98B93}"/>
                </a:ext>
              </a:extLst>
            </p:cNvPr>
            <p:cNvSpPr/>
            <p:nvPr/>
          </p:nvSpPr>
          <p:spPr>
            <a:xfrm>
              <a:off x="553893" y="4873466"/>
              <a:ext cx="3185419" cy="131793"/>
            </a:xfrm>
            <a:prstGeom prst="roundRect">
              <a:avLst/>
            </a:prstGeom>
            <a:solidFill>
              <a:srgbClr val="FF5C6C"/>
            </a:solidFill>
            <a:ln w="12700">
              <a:solidFill>
                <a:srgbClr val="FF5C6C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7">
              <a:extLst>
                <a:ext uri="{FF2B5EF4-FFF2-40B4-BE49-F238E27FC236}">
                  <a16:creationId xmlns:a16="http://schemas.microsoft.com/office/drawing/2014/main" id="{5A207523-CDB9-9D66-15A5-B90ED6A204BF}"/>
                </a:ext>
              </a:extLst>
            </p:cNvPr>
            <p:cNvSpPr/>
            <p:nvPr/>
          </p:nvSpPr>
          <p:spPr>
            <a:xfrm>
              <a:off x="625750" y="6128266"/>
              <a:ext cx="2304288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FF5C6C"/>
                  </a:solidFill>
                </a:rPr>
                <a:t>BREAST CANCER</a:t>
              </a:r>
              <a:endParaRPr lang="en-US" sz="1400" dirty="0"/>
            </a:p>
          </p:txBody>
        </p:sp>
        <p:sp>
          <p:nvSpPr>
            <p:cNvPr id="51" name="Text 8">
              <a:extLst>
                <a:ext uri="{FF2B5EF4-FFF2-40B4-BE49-F238E27FC236}">
                  <a16:creationId xmlns:a16="http://schemas.microsoft.com/office/drawing/2014/main" id="{596BB279-4765-AC3D-F357-12624D285595}"/>
                </a:ext>
              </a:extLst>
            </p:cNvPr>
            <p:cNvSpPr/>
            <p:nvPr/>
          </p:nvSpPr>
          <p:spPr>
            <a:xfrm>
              <a:off x="604869" y="5164972"/>
              <a:ext cx="3083468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112233"/>
                  </a:solidFill>
                </a:rPr>
                <a:t>Early Detection Platform and Spatial Immune Profiling </a:t>
              </a:r>
              <a:endParaRPr lang="en-US" sz="1400" dirty="0"/>
            </a:p>
          </p:txBody>
        </p:sp>
        <p:sp>
          <p:nvSpPr>
            <p:cNvPr id="52" name="Text 9">
              <a:extLst>
                <a:ext uri="{FF2B5EF4-FFF2-40B4-BE49-F238E27FC236}">
                  <a16:creationId xmlns:a16="http://schemas.microsoft.com/office/drawing/2014/main" id="{F8BE1739-BF4D-BD46-63BB-C7D85A1F974F}"/>
                </a:ext>
              </a:extLst>
            </p:cNvPr>
            <p:cNvSpPr/>
            <p:nvPr/>
          </p:nvSpPr>
          <p:spPr>
            <a:xfrm>
              <a:off x="646631" y="5530679"/>
              <a:ext cx="304170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200" dirty="0"/>
                <a:t>Scalable detection of early-stage cancer and immune microenvironment from routine H&amp;E images.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DE3318-01D5-4EBF-0D3B-27312E0AF7CA}"/>
              </a:ext>
            </a:extLst>
          </p:cNvPr>
          <p:cNvGrpSpPr/>
          <p:nvPr/>
        </p:nvGrpSpPr>
        <p:grpSpPr>
          <a:xfrm>
            <a:off x="4471969" y="4602949"/>
            <a:ext cx="3248061" cy="1706348"/>
            <a:chOff x="502918" y="4859760"/>
            <a:chExt cx="3248061" cy="1706348"/>
          </a:xfrm>
        </p:grpSpPr>
        <p:sp>
          <p:nvSpPr>
            <p:cNvPr id="55" name="Shape 5">
              <a:extLst>
                <a:ext uri="{FF2B5EF4-FFF2-40B4-BE49-F238E27FC236}">
                  <a16:creationId xmlns:a16="http://schemas.microsoft.com/office/drawing/2014/main" id="{6ECB0828-23FD-C07C-EFB1-73519DE1BC4B}"/>
                </a:ext>
              </a:extLst>
            </p:cNvPr>
            <p:cNvSpPr/>
            <p:nvPr/>
          </p:nvSpPr>
          <p:spPr>
            <a:xfrm>
              <a:off x="502918" y="4859760"/>
              <a:ext cx="3248061" cy="1706348"/>
            </a:xfrm>
            <a:prstGeom prst="roundRect">
              <a:avLst>
                <a:gd name="adj" fmla="val 8276"/>
              </a:avLst>
            </a:prstGeom>
            <a:solidFill>
              <a:srgbClr val="FFFFFF"/>
            </a:solidFill>
            <a:ln w="28575">
              <a:solidFill>
                <a:srgbClr val="009F4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Shape 6">
              <a:extLst>
                <a:ext uri="{FF2B5EF4-FFF2-40B4-BE49-F238E27FC236}">
                  <a16:creationId xmlns:a16="http://schemas.microsoft.com/office/drawing/2014/main" id="{2A8CB717-D522-1790-771A-4060A94399F3}"/>
                </a:ext>
              </a:extLst>
            </p:cNvPr>
            <p:cNvSpPr/>
            <p:nvPr/>
          </p:nvSpPr>
          <p:spPr>
            <a:xfrm>
              <a:off x="553893" y="4873466"/>
              <a:ext cx="3185419" cy="131793"/>
            </a:xfrm>
            <a:prstGeom prst="roundRect">
              <a:avLst/>
            </a:prstGeom>
            <a:solidFill>
              <a:srgbClr val="009F44"/>
            </a:solidFill>
            <a:ln w="12700">
              <a:solidFill>
                <a:srgbClr val="009F4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 7">
              <a:extLst>
                <a:ext uri="{FF2B5EF4-FFF2-40B4-BE49-F238E27FC236}">
                  <a16:creationId xmlns:a16="http://schemas.microsoft.com/office/drawing/2014/main" id="{667E4499-CB37-CB2D-F69E-3896D454C45E}"/>
                </a:ext>
              </a:extLst>
            </p:cNvPr>
            <p:cNvSpPr/>
            <p:nvPr/>
          </p:nvSpPr>
          <p:spPr>
            <a:xfrm>
              <a:off x="625750" y="6128266"/>
              <a:ext cx="2304288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009F44"/>
                  </a:solidFill>
                </a:rPr>
                <a:t>ESOPHAGEAL CANCER</a:t>
              </a:r>
              <a:endParaRPr lang="en-US" sz="1400" dirty="0">
                <a:solidFill>
                  <a:srgbClr val="009F44"/>
                </a:solidFill>
              </a:endParaRPr>
            </a:p>
          </p:txBody>
        </p:sp>
        <p:sp>
          <p:nvSpPr>
            <p:cNvPr id="58" name="Text 8">
              <a:extLst>
                <a:ext uri="{FF2B5EF4-FFF2-40B4-BE49-F238E27FC236}">
                  <a16:creationId xmlns:a16="http://schemas.microsoft.com/office/drawing/2014/main" id="{683211D4-6516-77C0-45F1-8EC3F3796A5E}"/>
                </a:ext>
              </a:extLst>
            </p:cNvPr>
            <p:cNvSpPr/>
            <p:nvPr/>
          </p:nvSpPr>
          <p:spPr>
            <a:xfrm>
              <a:off x="604869" y="5077791"/>
              <a:ext cx="3083468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112233"/>
                  </a:solidFill>
                </a:rPr>
                <a:t>Multi-omics Progression Mapping </a:t>
              </a:r>
              <a:endParaRPr lang="en-US" sz="1400" dirty="0"/>
            </a:p>
          </p:txBody>
        </p:sp>
        <p:sp>
          <p:nvSpPr>
            <p:cNvPr id="59" name="Text 9">
              <a:extLst>
                <a:ext uri="{FF2B5EF4-FFF2-40B4-BE49-F238E27FC236}">
                  <a16:creationId xmlns:a16="http://schemas.microsoft.com/office/drawing/2014/main" id="{C6E1E2F4-E4F8-64B6-24FD-011F2A6217CB}"/>
                </a:ext>
              </a:extLst>
            </p:cNvPr>
            <p:cNvSpPr/>
            <p:nvPr/>
          </p:nvSpPr>
          <p:spPr>
            <a:xfrm>
              <a:off x="604869" y="5388222"/>
              <a:ext cx="304170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200" dirty="0"/>
                <a:t>Single-cell spatial profiling of Barrett’s esophagus progression to adenocarcinoma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83ADE07-1079-5E8A-BF0C-834A9F76A55B}"/>
              </a:ext>
            </a:extLst>
          </p:cNvPr>
          <p:cNvGrpSpPr/>
          <p:nvPr/>
        </p:nvGrpSpPr>
        <p:grpSpPr>
          <a:xfrm>
            <a:off x="8158318" y="4602949"/>
            <a:ext cx="3248061" cy="1706348"/>
            <a:chOff x="502918" y="4859760"/>
            <a:chExt cx="3248061" cy="1706348"/>
          </a:xfrm>
        </p:grpSpPr>
        <p:sp>
          <p:nvSpPr>
            <p:cNvPr id="61" name="Shape 5">
              <a:extLst>
                <a:ext uri="{FF2B5EF4-FFF2-40B4-BE49-F238E27FC236}">
                  <a16:creationId xmlns:a16="http://schemas.microsoft.com/office/drawing/2014/main" id="{4462292D-1CFB-F68E-DA66-3FAE24C806C5}"/>
                </a:ext>
              </a:extLst>
            </p:cNvPr>
            <p:cNvSpPr/>
            <p:nvPr/>
          </p:nvSpPr>
          <p:spPr>
            <a:xfrm>
              <a:off x="502918" y="4859760"/>
              <a:ext cx="3248061" cy="1706348"/>
            </a:xfrm>
            <a:prstGeom prst="roundRect">
              <a:avLst>
                <a:gd name="adj" fmla="val 8276"/>
              </a:avLst>
            </a:prstGeom>
            <a:solidFill>
              <a:srgbClr val="FFFFFF"/>
            </a:solidFill>
            <a:ln w="28575">
              <a:solidFill>
                <a:srgbClr val="876EF5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Shape 6">
              <a:extLst>
                <a:ext uri="{FF2B5EF4-FFF2-40B4-BE49-F238E27FC236}">
                  <a16:creationId xmlns:a16="http://schemas.microsoft.com/office/drawing/2014/main" id="{AB8F497E-E8E9-C51B-C8D6-783958282EDD}"/>
                </a:ext>
              </a:extLst>
            </p:cNvPr>
            <p:cNvSpPr/>
            <p:nvPr/>
          </p:nvSpPr>
          <p:spPr>
            <a:xfrm>
              <a:off x="553893" y="4873466"/>
              <a:ext cx="3185419" cy="131793"/>
            </a:xfrm>
            <a:prstGeom prst="roundRect">
              <a:avLst/>
            </a:prstGeom>
            <a:solidFill>
              <a:srgbClr val="876EF5"/>
            </a:solidFill>
            <a:ln w="12700">
              <a:solidFill>
                <a:srgbClr val="876EF5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 7">
              <a:extLst>
                <a:ext uri="{FF2B5EF4-FFF2-40B4-BE49-F238E27FC236}">
                  <a16:creationId xmlns:a16="http://schemas.microsoft.com/office/drawing/2014/main" id="{21F67889-8425-EA8B-2AC3-1942D8E0F1B1}"/>
                </a:ext>
              </a:extLst>
            </p:cNvPr>
            <p:cNvSpPr/>
            <p:nvPr/>
          </p:nvSpPr>
          <p:spPr>
            <a:xfrm>
              <a:off x="625750" y="6128266"/>
              <a:ext cx="2304288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876EF5"/>
                  </a:solidFill>
                </a:rPr>
                <a:t>COLORECTAL CANCER</a:t>
              </a:r>
              <a:endParaRPr lang="en-US" sz="1400" dirty="0">
                <a:solidFill>
                  <a:srgbClr val="876EF5"/>
                </a:solidFill>
              </a:endParaRPr>
            </a:p>
          </p:txBody>
        </p:sp>
        <p:sp>
          <p:nvSpPr>
            <p:cNvPr id="64" name="Text 8">
              <a:extLst>
                <a:ext uri="{FF2B5EF4-FFF2-40B4-BE49-F238E27FC236}">
                  <a16:creationId xmlns:a16="http://schemas.microsoft.com/office/drawing/2014/main" id="{AD7496BD-BA1A-C419-963C-CA7604A5D55E}"/>
                </a:ext>
              </a:extLst>
            </p:cNvPr>
            <p:cNvSpPr/>
            <p:nvPr/>
          </p:nvSpPr>
          <p:spPr>
            <a:xfrm>
              <a:off x="585214" y="5077791"/>
              <a:ext cx="3083468" cy="2103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112233"/>
                  </a:solidFill>
                </a:rPr>
                <a:t>Therapy-Guiding Biomarkers</a:t>
              </a:r>
              <a:endParaRPr lang="en-US" sz="1400" dirty="0"/>
            </a:p>
          </p:txBody>
        </p:sp>
        <p:sp>
          <p:nvSpPr>
            <p:cNvPr id="65" name="Text 9">
              <a:extLst>
                <a:ext uri="{FF2B5EF4-FFF2-40B4-BE49-F238E27FC236}">
                  <a16:creationId xmlns:a16="http://schemas.microsoft.com/office/drawing/2014/main" id="{E5D48C9A-48EC-C7C9-89DA-38831B1A5D78}"/>
                </a:ext>
              </a:extLst>
            </p:cNvPr>
            <p:cNvSpPr/>
            <p:nvPr/>
          </p:nvSpPr>
          <p:spPr>
            <a:xfrm>
              <a:off x="626976" y="5415661"/>
              <a:ext cx="304170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indent="0">
                <a:buNone/>
              </a:pPr>
              <a:r>
                <a:rPr lang="en-US" sz="1200" dirty="0"/>
                <a:t>H&amp;E-based image analysis to identify patients likely to benefit from selected therapies.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79" y="457200"/>
            <a:ext cx="1089315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Spatial Immune Markers : Breast Cancer Risk Profiling 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58368" y="1170432"/>
            <a:ext cx="1280160" cy="0"/>
          </a:xfrm>
          <a:prstGeom prst="line">
            <a:avLst/>
          </a:prstGeom>
          <a:noFill/>
          <a:ln w="381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pic>
        <p:nvPicPr>
          <p:cNvPr id="4" name="Picture 3" descr="A graph of multivariate cox regression&#10;&#10;Description automatically generated">
            <a:extLst>
              <a:ext uri="{FF2B5EF4-FFF2-40B4-BE49-F238E27FC236}">
                <a16:creationId xmlns:a16="http://schemas.microsoft.com/office/drawing/2014/main" id="{CDF97F40-FC0A-3124-745E-F50846E22D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206" r="49456"/>
          <a:stretch/>
        </p:blipFill>
        <p:spPr>
          <a:xfrm>
            <a:off x="6531104" y="3174323"/>
            <a:ext cx="2896319" cy="3073557"/>
          </a:xfrm>
          <a:prstGeom prst="rect">
            <a:avLst/>
          </a:prstGeom>
        </p:spPr>
      </p:pic>
      <p:pic>
        <p:nvPicPr>
          <p:cNvPr id="5" name="Picture 4" descr="A graph of multivariate cox regression&#10;&#10;Description automatically generated">
            <a:extLst>
              <a:ext uri="{FF2B5EF4-FFF2-40B4-BE49-F238E27FC236}">
                <a16:creationId xmlns:a16="http://schemas.microsoft.com/office/drawing/2014/main" id="{F0A8FC57-41A2-708A-3F19-620BEEE37F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58" t="39870" r="-1102" b="-664"/>
          <a:stretch/>
        </p:blipFill>
        <p:spPr>
          <a:xfrm>
            <a:off x="9427423" y="3269722"/>
            <a:ext cx="2764272" cy="29334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409855-D57A-2D60-F023-B774E7D625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08"/>
          <a:stretch/>
        </p:blipFill>
        <p:spPr>
          <a:xfrm>
            <a:off x="6413277" y="1364864"/>
            <a:ext cx="5526506" cy="163727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5BD2511-A677-00A9-2D0D-6CD2CD6DF09F}"/>
              </a:ext>
            </a:extLst>
          </p:cNvPr>
          <p:cNvSpPr/>
          <p:nvPr/>
        </p:nvSpPr>
        <p:spPr>
          <a:xfrm>
            <a:off x="6531104" y="3174323"/>
            <a:ext cx="240086" cy="2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E24359-A97B-96DC-E18A-0AAF99B8B0B2}"/>
              </a:ext>
            </a:extLst>
          </p:cNvPr>
          <p:cNvSpPr/>
          <p:nvPr/>
        </p:nvSpPr>
        <p:spPr>
          <a:xfrm>
            <a:off x="9381124" y="3174323"/>
            <a:ext cx="240086" cy="2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5F4FB0-445C-D2E6-86D9-09B78ACB69F7}"/>
              </a:ext>
            </a:extLst>
          </p:cNvPr>
          <p:cNvSpPr txBox="1"/>
          <p:nvPr/>
        </p:nvSpPr>
        <p:spPr>
          <a:xfrm>
            <a:off x="6617871" y="6343279"/>
            <a:ext cx="55265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Carr, Lisa L., et al. </a:t>
            </a:r>
            <a:r>
              <a:rPr lang="en-US" sz="1200" b="0" i="1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medRxiv</a:t>
            </a:r>
            <a:r>
              <a:rPr lang="en-US" sz="12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(2026) : Accepted Cancer Immunology Research (In press) 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7C4CF1-E2FA-A4DE-03AE-CA085638F7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70432"/>
            <a:ext cx="6096000" cy="543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4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79" y="457200"/>
            <a:ext cx="1089315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Spatial Immune Markers : Breast Cancer Risk Profiling 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58368" y="1170432"/>
            <a:ext cx="1280160" cy="0"/>
          </a:xfrm>
          <a:prstGeom prst="line">
            <a:avLst/>
          </a:prstGeom>
          <a:noFill/>
          <a:ln w="381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5BD2511-A677-00A9-2D0D-6CD2CD6DF09F}"/>
              </a:ext>
            </a:extLst>
          </p:cNvPr>
          <p:cNvSpPr/>
          <p:nvPr/>
        </p:nvSpPr>
        <p:spPr>
          <a:xfrm>
            <a:off x="6531104" y="3174323"/>
            <a:ext cx="240086" cy="2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E24359-A97B-96DC-E18A-0AAF99B8B0B2}"/>
              </a:ext>
            </a:extLst>
          </p:cNvPr>
          <p:cNvSpPr/>
          <p:nvPr/>
        </p:nvSpPr>
        <p:spPr>
          <a:xfrm>
            <a:off x="9381124" y="3174323"/>
            <a:ext cx="240086" cy="2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5F4FB0-445C-D2E6-86D9-09B78ACB69F7}"/>
              </a:ext>
            </a:extLst>
          </p:cNvPr>
          <p:cNvSpPr txBox="1"/>
          <p:nvPr/>
        </p:nvSpPr>
        <p:spPr>
          <a:xfrm>
            <a:off x="5580998" y="5344997"/>
            <a:ext cx="61045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Carr, Lisa L., et al. </a:t>
            </a:r>
            <a:r>
              <a:rPr lang="en-US" sz="1200" b="0" i="1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medRxiv</a:t>
            </a:r>
            <a:r>
              <a:rPr lang="en-US" sz="12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(2026) : Accepted Cancer Immunology Research (In press) 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E8176A-C535-738F-D58E-693FA65EC6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" b="18"/>
          <a:stretch/>
        </p:blipFill>
        <p:spPr>
          <a:xfrm>
            <a:off x="169334" y="1065175"/>
            <a:ext cx="5411664" cy="29518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1A4B0A-5A4C-7358-A2D5-DC126AF628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16" r="1316"/>
          <a:stretch/>
        </p:blipFill>
        <p:spPr>
          <a:xfrm>
            <a:off x="5580998" y="1097280"/>
            <a:ext cx="6223612" cy="3992160"/>
          </a:xfrm>
          <a:prstGeom prst="rect">
            <a:avLst/>
          </a:prstGeom>
        </p:spPr>
      </p:pic>
      <p:pic>
        <p:nvPicPr>
          <p:cNvPr id="12" name="Picture 11" descr="A screenshot of a medical report&#10;&#10;Description automatically generated">
            <a:extLst>
              <a:ext uri="{FF2B5EF4-FFF2-40B4-BE49-F238E27FC236}">
                <a16:creationId xmlns:a16="http://schemas.microsoft.com/office/drawing/2014/main" id="{143E0803-15D0-F848-2A0A-DB5D972303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667" r="49489" b="33016"/>
          <a:stretch/>
        </p:blipFill>
        <p:spPr>
          <a:xfrm>
            <a:off x="169335" y="4080323"/>
            <a:ext cx="2611786" cy="2777677"/>
          </a:xfrm>
          <a:prstGeom prst="rect">
            <a:avLst/>
          </a:prstGeom>
        </p:spPr>
      </p:pic>
      <p:pic>
        <p:nvPicPr>
          <p:cNvPr id="13" name="Picture 12" descr="A comparison of a number of patients with a number of patients with a number of patients with a number of patients with a number of patients with a number of patients with a number of patients with a&#10;&#10;Description automatically generated">
            <a:extLst>
              <a:ext uri="{FF2B5EF4-FFF2-40B4-BE49-F238E27FC236}">
                <a16:creationId xmlns:a16="http://schemas.microsoft.com/office/drawing/2014/main" id="{F9DA31F7-0F5D-E7F6-17C5-A8108074A4C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316" r="50136"/>
          <a:stretch/>
        </p:blipFill>
        <p:spPr>
          <a:xfrm>
            <a:off x="2951359" y="4272549"/>
            <a:ext cx="2340351" cy="257898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DAD3E5D-A860-8CAD-4651-51CBECBD83AB}"/>
              </a:ext>
            </a:extLst>
          </p:cNvPr>
          <p:cNvSpPr/>
          <p:nvPr/>
        </p:nvSpPr>
        <p:spPr>
          <a:xfrm>
            <a:off x="169335" y="4080323"/>
            <a:ext cx="235779" cy="318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8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18891" y="177767"/>
            <a:ext cx="97280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Detection and Risk Profiling: Breast Cancer </a:t>
            </a:r>
            <a:endParaRPr lang="en-US" sz="3400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717960F-E2D6-F5C4-E37A-A6E7B0C5ACB3}"/>
              </a:ext>
            </a:extLst>
          </p:cNvPr>
          <p:cNvSpPr txBox="1"/>
          <p:nvPr/>
        </p:nvSpPr>
        <p:spPr>
          <a:xfrm>
            <a:off x="1078838" y="725919"/>
            <a:ext cx="1541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Clinic 1 </a:t>
            </a:r>
          </a:p>
          <a:p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818C6C-7040-CFA3-7E59-FA7680FDFC31}"/>
              </a:ext>
            </a:extLst>
          </p:cNvPr>
          <p:cNvSpPr txBox="1"/>
          <p:nvPr/>
        </p:nvSpPr>
        <p:spPr>
          <a:xfrm>
            <a:off x="5155143" y="776698"/>
            <a:ext cx="15416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Clinic 2 </a:t>
            </a:r>
          </a:p>
          <a:p>
            <a:endParaRPr lang="en-US" dirty="0">
              <a:latin typeface="Garamond" panose="02020404030301010803" pitchFamily="18" charset="0"/>
            </a:endParaRP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36DB75B1-7E12-89D2-97B6-35C218FB2F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63" y="3806623"/>
            <a:ext cx="1707053" cy="1371600"/>
          </a:xfrm>
          <a:prstGeom prst="rect">
            <a:avLst/>
          </a:prstGeom>
        </p:spPr>
      </p:pic>
      <p:pic>
        <p:nvPicPr>
          <p:cNvPr id="7" name="Picture 6" descr="A picture containing graffiti&#10;&#10;Description automatically generated">
            <a:extLst>
              <a:ext uri="{FF2B5EF4-FFF2-40B4-BE49-F238E27FC236}">
                <a16:creationId xmlns:a16="http://schemas.microsoft.com/office/drawing/2014/main" id="{45336300-FF46-9277-4FE2-5E8E4FB45E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30" y="4657366"/>
            <a:ext cx="1707054" cy="1371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930CB7-229B-69FC-0924-A60916B791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946" y="5203510"/>
            <a:ext cx="1707054" cy="1371600"/>
          </a:xfrm>
          <a:prstGeom prst="rect">
            <a:avLst/>
          </a:prstGeom>
        </p:spPr>
      </p:pic>
      <p:pic>
        <p:nvPicPr>
          <p:cNvPr id="9" name="Picture 8" descr="A close up of a red wall&#10;&#10;Description automatically generated">
            <a:extLst>
              <a:ext uri="{FF2B5EF4-FFF2-40B4-BE49-F238E27FC236}">
                <a16:creationId xmlns:a16="http://schemas.microsoft.com/office/drawing/2014/main" id="{C4EF9F73-A54E-FB80-B0BB-BAFBC0150C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946" y="3806623"/>
            <a:ext cx="1707054" cy="1371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7685E0-6C93-4D0E-66E2-88259D8BBB96}"/>
              </a:ext>
            </a:extLst>
          </p:cNvPr>
          <p:cNvSpPr txBox="1"/>
          <p:nvPr/>
        </p:nvSpPr>
        <p:spPr>
          <a:xfrm>
            <a:off x="146386" y="4103368"/>
            <a:ext cx="21933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Target Image </a:t>
            </a:r>
          </a:p>
          <a:p>
            <a:endParaRPr lang="en-US" dirty="0">
              <a:latin typeface="Garamond" panose="020204040303010108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CBC2CE-B970-8852-767A-65DB60FAB1B5}"/>
              </a:ext>
            </a:extLst>
          </p:cNvPr>
          <p:cNvSpPr txBox="1"/>
          <p:nvPr/>
        </p:nvSpPr>
        <p:spPr>
          <a:xfrm>
            <a:off x="2490054" y="3347871"/>
            <a:ext cx="379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Synthetically altered images </a:t>
            </a:r>
          </a:p>
        </p:txBody>
      </p:sp>
      <p:pic>
        <p:nvPicPr>
          <p:cNvPr id="12" name="Picture 11" descr="A picture containing fabric, graffiti&#10;&#10;Description automatically generated">
            <a:extLst>
              <a:ext uri="{FF2B5EF4-FFF2-40B4-BE49-F238E27FC236}">
                <a16:creationId xmlns:a16="http://schemas.microsoft.com/office/drawing/2014/main" id="{B1C103B6-AE63-D8EE-A6E2-A2A8D7B9B9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62" y="5203510"/>
            <a:ext cx="1707054" cy="13716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40C95DF-574C-3887-8CBA-8D7E596CBBAF}"/>
              </a:ext>
            </a:extLst>
          </p:cNvPr>
          <p:cNvCxnSpPr>
            <a:cxnSpLocks/>
          </p:cNvCxnSpPr>
          <p:nvPr/>
        </p:nvCxnSpPr>
        <p:spPr>
          <a:xfrm>
            <a:off x="2204427" y="5343166"/>
            <a:ext cx="39530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wheel&#10;&#10;Description automatically generated">
            <a:extLst>
              <a:ext uri="{FF2B5EF4-FFF2-40B4-BE49-F238E27FC236}">
                <a16:creationId xmlns:a16="http://schemas.microsoft.com/office/drawing/2014/main" id="{43326D2C-21CD-1626-B462-DD8E1027AF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148" y="5140984"/>
            <a:ext cx="1883444" cy="1371600"/>
          </a:xfrm>
          <a:prstGeom prst="rect">
            <a:avLst/>
          </a:prstGeom>
        </p:spPr>
      </p:pic>
      <p:pic>
        <p:nvPicPr>
          <p:cNvPr id="15" name="Picture 14" descr="A picture containing wheel&#10;&#10;Description automatically generated">
            <a:extLst>
              <a:ext uri="{FF2B5EF4-FFF2-40B4-BE49-F238E27FC236}">
                <a16:creationId xmlns:a16="http://schemas.microsoft.com/office/drawing/2014/main" id="{715D3A65-C21B-F0A7-CACB-FFC709C4A8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662" y="3170634"/>
            <a:ext cx="1883444" cy="1371600"/>
          </a:xfrm>
          <a:prstGeom prst="rect">
            <a:avLst/>
          </a:prstGeom>
        </p:spPr>
      </p:pic>
      <p:pic>
        <p:nvPicPr>
          <p:cNvPr id="16" name="Picture 15" descr="A picture containing fabric, coral, animal&#10;&#10;Description automatically generated">
            <a:extLst>
              <a:ext uri="{FF2B5EF4-FFF2-40B4-BE49-F238E27FC236}">
                <a16:creationId xmlns:a16="http://schemas.microsoft.com/office/drawing/2014/main" id="{11BC341A-3ECC-D2FC-E9CF-2E0000A703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150" y="5128129"/>
            <a:ext cx="1256816" cy="1371600"/>
          </a:xfrm>
          <a:prstGeom prst="rect">
            <a:avLst/>
          </a:prstGeom>
        </p:spPr>
      </p:pic>
      <p:pic>
        <p:nvPicPr>
          <p:cNvPr id="17" name="Picture 16" descr="A picture containing fabric&#10;&#10;Description automatically generated">
            <a:extLst>
              <a:ext uri="{FF2B5EF4-FFF2-40B4-BE49-F238E27FC236}">
                <a16:creationId xmlns:a16="http://schemas.microsoft.com/office/drawing/2014/main" id="{A8FA9799-4827-E172-71E0-2E1F923B9D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150" y="3178324"/>
            <a:ext cx="1256816" cy="1371600"/>
          </a:xfrm>
          <a:prstGeom prst="rect">
            <a:avLst/>
          </a:prstGeom>
        </p:spPr>
      </p:pic>
      <p:pic>
        <p:nvPicPr>
          <p:cNvPr id="18" name="Picture 17" descr="A close up of a turtle&#10;&#10;Description automatically generated">
            <a:extLst>
              <a:ext uri="{FF2B5EF4-FFF2-40B4-BE49-F238E27FC236}">
                <a16:creationId xmlns:a16="http://schemas.microsoft.com/office/drawing/2014/main" id="{E511F056-2E31-96DB-3EEA-B843379AFC6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374" y="3170634"/>
            <a:ext cx="1636424" cy="1371600"/>
          </a:xfrm>
          <a:prstGeom prst="rect">
            <a:avLst/>
          </a:prstGeom>
        </p:spPr>
      </p:pic>
      <p:pic>
        <p:nvPicPr>
          <p:cNvPr id="19" name="Picture 18" descr="A close up of a fabric surface&#10;&#10;Description automatically generated">
            <a:extLst>
              <a:ext uri="{FF2B5EF4-FFF2-40B4-BE49-F238E27FC236}">
                <a16:creationId xmlns:a16="http://schemas.microsoft.com/office/drawing/2014/main" id="{346777D4-9169-D9B5-CA0A-CC36294E12D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374" y="5128129"/>
            <a:ext cx="1636424" cy="1371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65D367A-EB6D-DACB-E7A2-24EAEC832542}"/>
              </a:ext>
            </a:extLst>
          </p:cNvPr>
          <p:cNvSpPr txBox="1"/>
          <p:nvPr/>
        </p:nvSpPr>
        <p:spPr>
          <a:xfrm>
            <a:off x="9511112" y="735672"/>
            <a:ext cx="1541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Clinic 3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D2C517B-8B69-FF04-698A-CCAA4985D3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1057" y="1186167"/>
            <a:ext cx="2780615" cy="15371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C2BAEC5-0711-31CC-F6CA-0A2D4173B3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15861" y="1246741"/>
            <a:ext cx="3290983" cy="13808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66F967D-10A2-4908-7700-6A6941ADBD1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65379" y="1269713"/>
            <a:ext cx="3089365" cy="1392442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8064022-93BA-E05E-D817-C6CA023A40B6}"/>
              </a:ext>
            </a:extLst>
          </p:cNvPr>
          <p:cNvCxnSpPr>
            <a:cxnSpLocks/>
          </p:cNvCxnSpPr>
          <p:nvPr/>
        </p:nvCxnSpPr>
        <p:spPr>
          <a:xfrm>
            <a:off x="9087592" y="4542234"/>
            <a:ext cx="0" cy="53181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50A59F-A36F-B67D-948C-42300EA3A873}"/>
              </a:ext>
            </a:extLst>
          </p:cNvPr>
          <p:cNvSpPr txBox="1"/>
          <p:nvPr/>
        </p:nvSpPr>
        <p:spPr>
          <a:xfrm>
            <a:off x="9263768" y="2761610"/>
            <a:ext cx="379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Input images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6CA0CA-F347-3360-0DC3-D2024C4922D3}"/>
              </a:ext>
            </a:extLst>
          </p:cNvPr>
          <p:cNvSpPr txBox="1"/>
          <p:nvPr/>
        </p:nvSpPr>
        <p:spPr>
          <a:xfrm>
            <a:off x="8863575" y="4701871"/>
            <a:ext cx="3797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Normalized images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4BDA6F-2A60-48F4-AE34-E9461DDD7019}"/>
              </a:ext>
            </a:extLst>
          </p:cNvPr>
          <p:cNvSpPr txBox="1"/>
          <p:nvPr/>
        </p:nvSpPr>
        <p:spPr>
          <a:xfrm>
            <a:off x="2558125" y="2580791"/>
            <a:ext cx="6406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Inter-clinical variations in clinical images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35D64CA-84ED-4B82-3A4B-D335D4082EE3}"/>
              </a:ext>
            </a:extLst>
          </p:cNvPr>
          <p:cNvSpPr txBox="1"/>
          <p:nvPr/>
        </p:nvSpPr>
        <p:spPr>
          <a:xfrm>
            <a:off x="7718320" y="4573616"/>
            <a:ext cx="1671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Garamond" panose="02020404030301010803" pitchFamily="18" charset="0"/>
              </a:rPr>
              <a:t>NormNet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1A77075-F6B9-06DF-57E0-145C48860440}"/>
              </a:ext>
            </a:extLst>
          </p:cNvPr>
          <p:cNvGrpSpPr/>
          <p:nvPr/>
        </p:nvGrpSpPr>
        <p:grpSpPr>
          <a:xfrm>
            <a:off x="1087417" y="5644652"/>
            <a:ext cx="846998" cy="338554"/>
            <a:chOff x="1086778" y="5623200"/>
            <a:chExt cx="846998" cy="33855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51FA961-7184-9B9B-0811-7FEA201DBBAA}"/>
                </a:ext>
              </a:extLst>
            </p:cNvPr>
            <p:cNvCxnSpPr/>
            <p:nvPr/>
          </p:nvCxnSpPr>
          <p:spPr>
            <a:xfrm>
              <a:off x="1264596" y="5894962"/>
              <a:ext cx="5029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10032B6-CFA0-8D12-0012-4A681C3C7F79}"/>
                </a:ext>
              </a:extLst>
            </p:cNvPr>
            <p:cNvSpPr txBox="1"/>
            <p:nvPr/>
          </p:nvSpPr>
          <p:spPr>
            <a:xfrm>
              <a:off x="1086778" y="5623200"/>
              <a:ext cx="846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0.5 mm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E0ECD1-D941-32C9-B899-9A7D6A2CBDBB}"/>
              </a:ext>
            </a:extLst>
          </p:cNvPr>
          <p:cNvGrpSpPr/>
          <p:nvPr/>
        </p:nvGrpSpPr>
        <p:grpSpPr>
          <a:xfrm>
            <a:off x="5355333" y="6226164"/>
            <a:ext cx="846998" cy="338554"/>
            <a:chOff x="1086778" y="5623200"/>
            <a:chExt cx="846998" cy="338554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8936B5F-9F13-C46D-1916-3E356030B88F}"/>
                </a:ext>
              </a:extLst>
            </p:cNvPr>
            <p:cNvCxnSpPr/>
            <p:nvPr/>
          </p:nvCxnSpPr>
          <p:spPr>
            <a:xfrm>
              <a:off x="1264596" y="5894962"/>
              <a:ext cx="5029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C5E9ED-5104-C4C1-325A-6D6FCF38EEC9}"/>
                </a:ext>
              </a:extLst>
            </p:cNvPr>
            <p:cNvSpPr txBox="1"/>
            <p:nvPr/>
          </p:nvSpPr>
          <p:spPr>
            <a:xfrm>
              <a:off x="1086778" y="5623200"/>
              <a:ext cx="8469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0.5 mm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B1EE996-9E5E-36AB-085C-18268BFB9AD5}"/>
              </a:ext>
            </a:extLst>
          </p:cNvPr>
          <p:cNvGrpSpPr/>
          <p:nvPr/>
        </p:nvGrpSpPr>
        <p:grpSpPr>
          <a:xfrm>
            <a:off x="8302710" y="4158118"/>
            <a:ext cx="849664" cy="338554"/>
            <a:chOff x="5528719" y="2678820"/>
            <a:chExt cx="849664" cy="338554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6A35AFF-EFAF-1E93-9CA9-3FC405DC5EF9}"/>
                </a:ext>
              </a:extLst>
            </p:cNvPr>
            <p:cNvCxnSpPr/>
            <p:nvPr/>
          </p:nvCxnSpPr>
          <p:spPr>
            <a:xfrm>
              <a:off x="5577195" y="2968489"/>
              <a:ext cx="64008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99BFD2E-2665-84CE-35F8-C4A16E4EC83B}"/>
                </a:ext>
              </a:extLst>
            </p:cNvPr>
            <p:cNvSpPr txBox="1"/>
            <p:nvPr/>
          </p:nvSpPr>
          <p:spPr>
            <a:xfrm>
              <a:off x="5528719" y="2678820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0.5 mm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6D3B932-7193-B147-073F-3600D767156E}"/>
              </a:ext>
            </a:extLst>
          </p:cNvPr>
          <p:cNvGrpSpPr/>
          <p:nvPr/>
        </p:nvGrpSpPr>
        <p:grpSpPr>
          <a:xfrm>
            <a:off x="11412093" y="4158118"/>
            <a:ext cx="849664" cy="338554"/>
            <a:chOff x="11412093" y="4158118"/>
            <a:chExt cx="849664" cy="338554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DBA7B44-FC97-DD15-E172-2478C36C6565}"/>
                </a:ext>
              </a:extLst>
            </p:cNvPr>
            <p:cNvCxnSpPr/>
            <p:nvPr/>
          </p:nvCxnSpPr>
          <p:spPr>
            <a:xfrm>
              <a:off x="11836925" y="4463603"/>
              <a:ext cx="2834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9E420BC-90D5-FAF3-C904-01C19289172B}"/>
                </a:ext>
              </a:extLst>
            </p:cNvPr>
            <p:cNvSpPr txBox="1"/>
            <p:nvPr/>
          </p:nvSpPr>
          <p:spPr>
            <a:xfrm>
              <a:off x="11412093" y="4158118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0.1 mm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CF9939E-422E-727B-B6C9-4C1D584767F9}"/>
              </a:ext>
            </a:extLst>
          </p:cNvPr>
          <p:cNvGrpSpPr/>
          <p:nvPr/>
        </p:nvGrpSpPr>
        <p:grpSpPr>
          <a:xfrm>
            <a:off x="10021732" y="4158118"/>
            <a:ext cx="849664" cy="338554"/>
            <a:chOff x="10021732" y="4142832"/>
            <a:chExt cx="849664" cy="338554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1F049F-5642-5C02-624E-A61C200627BD}"/>
                </a:ext>
              </a:extLst>
            </p:cNvPr>
            <p:cNvCxnSpPr/>
            <p:nvPr/>
          </p:nvCxnSpPr>
          <p:spPr>
            <a:xfrm>
              <a:off x="10346927" y="4453061"/>
              <a:ext cx="3017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A68B3B-DDC3-C2BA-3F72-B61B9852ACAD}"/>
                </a:ext>
              </a:extLst>
            </p:cNvPr>
            <p:cNvSpPr txBox="1"/>
            <p:nvPr/>
          </p:nvSpPr>
          <p:spPr>
            <a:xfrm>
              <a:off x="10021732" y="4142832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0.1 mm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AD5D9B0-3A2A-B190-314A-5C96BF2AB396}"/>
              </a:ext>
            </a:extLst>
          </p:cNvPr>
          <p:cNvGrpSpPr/>
          <p:nvPr/>
        </p:nvGrpSpPr>
        <p:grpSpPr>
          <a:xfrm>
            <a:off x="10896426" y="2121813"/>
            <a:ext cx="849664" cy="338554"/>
            <a:chOff x="10021732" y="4142832"/>
            <a:chExt cx="849664" cy="338554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2BAD635-3193-6332-DC37-A11525B5815C}"/>
                </a:ext>
              </a:extLst>
            </p:cNvPr>
            <p:cNvCxnSpPr/>
            <p:nvPr/>
          </p:nvCxnSpPr>
          <p:spPr>
            <a:xfrm>
              <a:off x="10346927" y="4453061"/>
              <a:ext cx="30175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889CF80-9913-B3F3-7D8D-057EF5CC8D75}"/>
                </a:ext>
              </a:extLst>
            </p:cNvPr>
            <p:cNvSpPr txBox="1"/>
            <p:nvPr/>
          </p:nvSpPr>
          <p:spPr>
            <a:xfrm>
              <a:off x="10021732" y="4142832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0.1 mm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CE9C435-2044-9FEA-1274-544395354584}"/>
              </a:ext>
            </a:extLst>
          </p:cNvPr>
          <p:cNvSpPr txBox="1"/>
          <p:nvPr/>
        </p:nvSpPr>
        <p:spPr>
          <a:xfrm>
            <a:off x="6287838" y="6564718"/>
            <a:ext cx="5423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Bhargava, R., &amp; Mittal, S. (2025). </a:t>
            </a:r>
            <a:r>
              <a:rPr lang="en-US" sz="14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U.S. Patent No. 12,346,410</a:t>
            </a:r>
            <a:r>
              <a:rPr lang="en-U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</a:t>
            </a:r>
            <a:endParaRPr lang="en-US" sz="14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71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5" grpId="0"/>
      <p:bldP spid="26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18891" y="177767"/>
            <a:ext cx="97280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Detection and Risk Profiling: Breast Cancer </a:t>
            </a:r>
            <a:endParaRPr lang="en-US" sz="3400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7058937-C03C-8574-50B1-FAC6FDC290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34"/>
          <a:stretch/>
        </p:blipFill>
        <p:spPr>
          <a:xfrm>
            <a:off x="1668218" y="3429000"/>
            <a:ext cx="2372776" cy="18288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BF74EDE-2A5D-0339-458E-E6B9983C8C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7179" y="3429000"/>
            <a:ext cx="1979689" cy="18331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C146326-6118-8668-E61A-40310790A4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8"/>
          <a:stretch/>
        </p:blipFill>
        <p:spPr>
          <a:xfrm rot="5400000">
            <a:off x="9992715" y="3476176"/>
            <a:ext cx="1852694" cy="175834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1924FC4-0E20-0983-56C8-081D70E3499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9"/>
          <a:stretch/>
        </p:blipFill>
        <p:spPr>
          <a:xfrm rot="5400000">
            <a:off x="10012437" y="1479319"/>
            <a:ext cx="1799114" cy="1744206"/>
          </a:xfrm>
          <a:prstGeom prst="rect">
            <a:avLst/>
          </a:prstGeom>
        </p:spPr>
      </p:pic>
      <p:pic>
        <p:nvPicPr>
          <p:cNvPr id="51" name="Picture 50" descr="A picture containing fabric, rug&#10;&#10;Description automatically generated">
            <a:extLst>
              <a:ext uri="{FF2B5EF4-FFF2-40B4-BE49-F238E27FC236}">
                <a16:creationId xmlns:a16="http://schemas.microsoft.com/office/drawing/2014/main" id="{547E946F-8A6B-2D42-734F-E24C9D4B744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65"/>
          <a:stretch/>
        </p:blipFill>
        <p:spPr>
          <a:xfrm>
            <a:off x="1668942" y="1451865"/>
            <a:ext cx="2372775" cy="1828800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E1A3E5EE-72C5-8037-964C-BC776E815CB5}"/>
              </a:ext>
            </a:extLst>
          </p:cNvPr>
          <p:cNvGrpSpPr/>
          <p:nvPr/>
        </p:nvGrpSpPr>
        <p:grpSpPr>
          <a:xfrm>
            <a:off x="3431572" y="2942111"/>
            <a:ext cx="849664" cy="338554"/>
            <a:chOff x="3431572" y="2844106"/>
            <a:chExt cx="849664" cy="338554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D10C439-4658-41A5-4F7C-90E9A7B0E06B}"/>
                </a:ext>
              </a:extLst>
            </p:cNvPr>
            <p:cNvCxnSpPr>
              <a:cxnSpLocks/>
            </p:cNvCxnSpPr>
            <p:nvPr/>
          </p:nvCxnSpPr>
          <p:spPr>
            <a:xfrm>
              <a:off x="3633477" y="3131826"/>
              <a:ext cx="3200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59215F2-B668-5833-D6B4-C0671F8CB153}"/>
                </a:ext>
              </a:extLst>
            </p:cNvPr>
            <p:cNvSpPr txBox="1"/>
            <p:nvPr/>
          </p:nvSpPr>
          <p:spPr>
            <a:xfrm>
              <a:off x="3431572" y="2844106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1 mm</a:t>
              </a:r>
            </a:p>
          </p:txBody>
        </p:sp>
      </p:grpSp>
      <p:pic>
        <p:nvPicPr>
          <p:cNvPr id="55" name="Picture 54" descr="A fabric surface&#10;&#10;Description automatically generated">
            <a:extLst>
              <a:ext uri="{FF2B5EF4-FFF2-40B4-BE49-F238E27FC236}">
                <a16:creationId xmlns:a16="http://schemas.microsoft.com/office/drawing/2014/main" id="{F1A6F57F-5C73-4EF1-9E4D-1C7578E995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37" y="1451865"/>
            <a:ext cx="1974773" cy="182880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C758EC86-2870-5D32-A22B-6BAD223DDB70}"/>
              </a:ext>
            </a:extLst>
          </p:cNvPr>
          <p:cNvGrpSpPr/>
          <p:nvPr/>
        </p:nvGrpSpPr>
        <p:grpSpPr>
          <a:xfrm>
            <a:off x="8609394" y="2942111"/>
            <a:ext cx="877248" cy="338554"/>
            <a:chOff x="8609394" y="2899590"/>
            <a:chExt cx="877248" cy="338554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B84CE6D-7998-1D1E-ED52-9B097C67D86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961438" y="2820707"/>
              <a:ext cx="0" cy="7040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ADE383A-784D-D8B6-0FD8-D70C81B0FAE6}"/>
                </a:ext>
              </a:extLst>
            </p:cNvPr>
            <p:cNvSpPr txBox="1"/>
            <p:nvPr/>
          </p:nvSpPr>
          <p:spPr>
            <a:xfrm>
              <a:off x="8636978" y="2899590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1 mm</a:t>
              </a:r>
            </a:p>
          </p:txBody>
        </p:sp>
      </p:grpSp>
      <p:pic>
        <p:nvPicPr>
          <p:cNvPr id="59" name="Picture 58" descr="A close up of a map&#10;&#10;Description automatically generated">
            <a:extLst>
              <a:ext uri="{FF2B5EF4-FFF2-40B4-BE49-F238E27FC236}">
                <a16:creationId xmlns:a16="http://schemas.microsoft.com/office/drawing/2014/main" id="{A3A41D1C-06FF-77D5-39C8-7E968B03813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85" b="23453"/>
          <a:stretch/>
        </p:blipFill>
        <p:spPr>
          <a:xfrm>
            <a:off x="4750100" y="3429000"/>
            <a:ext cx="2126513" cy="1820618"/>
          </a:xfrm>
          <a:prstGeom prst="rect">
            <a:avLst/>
          </a:prstGeom>
        </p:spPr>
      </p:pic>
      <p:pic>
        <p:nvPicPr>
          <p:cNvPr id="60" name="Picture 59" descr="A fabric surface&#10;&#10;Description automatically generated">
            <a:extLst>
              <a:ext uri="{FF2B5EF4-FFF2-40B4-BE49-F238E27FC236}">
                <a16:creationId xmlns:a16="http://schemas.microsoft.com/office/drawing/2014/main" id="{B0DA0F56-9435-0C9E-9FEE-A5567E1FCCD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363" b="25918"/>
          <a:stretch/>
        </p:blipFill>
        <p:spPr>
          <a:xfrm>
            <a:off x="4750100" y="1451865"/>
            <a:ext cx="2126513" cy="183737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98D4C2FC-AB5D-40FA-7953-3478C5D68D41}"/>
              </a:ext>
            </a:extLst>
          </p:cNvPr>
          <p:cNvSpPr/>
          <p:nvPr/>
        </p:nvSpPr>
        <p:spPr>
          <a:xfrm>
            <a:off x="3004863" y="792046"/>
            <a:ext cx="494566" cy="283787"/>
          </a:xfrm>
          <a:prstGeom prst="rect">
            <a:avLst/>
          </a:prstGeom>
          <a:solidFill>
            <a:srgbClr val="96549C"/>
          </a:solidFill>
          <a:ln>
            <a:solidFill>
              <a:srgbClr val="9654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0FBB0FE-4DBB-9F0B-A5F3-1068E1FEACF0}"/>
              </a:ext>
            </a:extLst>
          </p:cNvPr>
          <p:cNvSpPr txBox="1"/>
          <p:nvPr/>
        </p:nvSpPr>
        <p:spPr>
          <a:xfrm>
            <a:off x="3484865" y="743323"/>
            <a:ext cx="139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Stroma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F5C57FE-D241-DDAB-2DB1-964192B555C8}"/>
              </a:ext>
            </a:extLst>
          </p:cNvPr>
          <p:cNvSpPr/>
          <p:nvPr/>
        </p:nvSpPr>
        <p:spPr>
          <a:xfrm>
            <a:off x="4409623" y="792046"/>
            <a:ext cx="494566" cy="283787"/>
          </a:xfrm>
          <a:prstGeom prst="rect">
            <a:avLst/>
          </a:prstGeom>
          <a:solidFill>
            <a:srgbClr val="C83449"/>
          </a:solidFill>
          <a:ln>
            <a:solidFill>
              <a:srgbClr val="C834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2A77EE-C653-B55A-0D76-07721464D497}"/>
              </a:ext>
            </a:extLst>
          </p:cNvPr>
          <p:cNvSpPr txBox="1"/>
          <p:nvPr/>
        </p:nvSpPr>
        <p:spPr>
          <a:xfrm>
            <a:off x="4889625" y="743323"/>
            <a:ext cx="139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DCIS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C9D45C1-854C-593C-C1E1-6719F004D634}"/>
              </a:ext>
            </a:extLst>
          </p:cNvPr>
          <p:cNvSpPr/>
          <p:nvPr/>
        </p:nvSpPr>
        <p:spPr>
          <a:xfrm>
            <a:off x="5642300" y="798219"/>
            <a:ext cx="494566" cy="283787"/>
          </a:xfrm>
          <a:prstGeom prst="rect">
            <a:avLst/>
          </a:prstGeom>
          <a:solidFill>
            <a:srgbClr val="1D865E"/>
          </a:solidFill>
          <a:ln>
            <a:solidFill>
              <a:srgbClr val="1D86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B33BD6-5B68-2A56-FE4D-3C93AFD4FE0D}"/>
              </a:ext>
            </a:extLst>
          </p:cNvPr>
          <p:cNvSpPr txBox="1"/>
          <p:nvPr/>
        </p:nvSpPr>
        <p:spPr>
          <a:xfrm>
            <a:off x="6122302" y="749496"/>
            <a:ext cx="139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Benign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2B9B48B-A618-0157-499A-4661F202EC89}"/>
              </a:ext>
            </a:extLst>
          </p:cNvPr>
          <p:cNvSpPr/>
          <p:nvPr/>
        </p:nvSpPr>
        <p:spPr>
          <a:xfrm>
            <a:off x="6956647" y="790698"/>
            <a:ext cx="494566" cy="283787"/>
          </a:xfrm>
          <a:prstGeom prst="rect">
            <a:avLst/>
          </a:prstGeom>
          <a:solidFill>
            <a:srgbClr val="5CA0D7"/>
          </a:solidFill>
          <a:ln>
            <a:solidFill>
              <a:srgbClr val="5CA0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BBFDEB3-2308-3AD5-694D-D0667DAAED06}"/>
              </a:ext>
            </a:extLst>
          </p:cNvPr>
          <p:cNvSpPr txBox="1"/>
          <p:nvPr/>
        </p:nvSpPr>
        <p:spPr>
          <a:xfrm>
            <a:off x="7436649" y="741975"/>
            <a:ext cx="139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Others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1054F7C-CB9F-1FB1-4070-5CD1B3BD7342}"/>
              </a:ext>
            </a:extLst>
          </p:cNvPr>
          <p:cNvSpPr txBox="1"/>
          <p:nvPr/>
        </p:nvSpPr>
        <p:spPr>
          <a:xfrm>
            <a:off x="897041" y="5552191"/>
            <a:ext cx="10762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Garamond" panose="02020404030301010803" pitchFamily="18" charset="0"/>
              </a:rPr>
              <a:t>Early-stage cancer and benign cells can be digitally identified on stained slides with ~ 85% accuracy.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7012BDC-DB1F-5F83-691E-100A428D6FCC}"/>
              </a:ext>
            </a:extLst>
          </p:cNvPr>
          <p:cNvGrpSpPr/>
          <p:nvPr/>
        </p:nvGrpSpPr>
        <p:grpSpPr>
          <a:xfrm>
            <a:off x="6140936" y="2942111"/>
            <a:ext cx="849664" cy="338554"/>
            <a:chOff x="6140936" y="2942111"/>
            <a:chExt cx="849664" cy="338554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760E11F-9FA0-6586-41A7-2ED755FA7EA2}"/>
                </a:ext>
              </a:extLst>
            </p:cNvPr>
            <p:cNvCxnSpPr>
              <a:cxnSpLocks/>
            </p:cNvCxnSpPr>
            <p:nvPr/>
          </p:nvCxnSpPr>
          <p:spPr>
            <a:xfrm>
              <a:off x="6380870" y="3215680"/>
              <a:ext cx="43891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2BF47BE-67FD-6A13-CE9C-D36CF0D6724C}"/>
                </a:ext>
              </a:extLst>
            </p:cNvPr>
            <p:cNvSpPr txBox="1"/>
            <p:nvPr/>
          </p:nvSpPr>
          <p:spPr>
            <a:xfrm>
              <a:off x="6140936" y="2942111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0.2 mm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A244080-707A-A485-F918-947DF1CBF159}"/>
              </a:ext>
            </a:extLst>
          </p:cNvPr>
          <p:cNvGrpSpPr/>
          <p:nvPr/>
        </p:nvGrpSpPr>
        <p:grpSpPr>
          <a:xfrm>
            <a:off x="11023446" y="2942111"/>
            <a:ext cx="849664" cy="338554"/>
            <a:chOff x="11023446" y="2899590"/>
            <a:chExt cx="849664" cy="338554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728BBEB-0348-3CCF-267C-8BF558846072}"/>
                </a:ext>
              </a:extLst>
            </p:cNvPr>
            <p:cNvCxnSpPr/>
            <p:nvPr/>
          </p:nvCxnSpPr>
          <p:spPr>
            <a:xfrm>
              <a:off x="11123561" y="3153916"/>
              <a:ext cx="57607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7D7D2AF-14EE-BE31-D906-A3F789F1F0A8}"/>
                </a:ext>
              </a:extLst>
            </p:cNvPr>
            <p:cNvSpPr txBox="1"/>
            <p:nvPr/>
          </p:nvSpPr>
          <p:spPr>
            <a:xfrm>
              <a:off x="11023446" y="2899590"/>
              <a:ext cx="8496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latin typeface="Garamond" panose="02020404030301010803" pitchFamily="18" charset="0"/>
                </a:rPr>
                <a:t>0.5 mm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44122B63-7050-DD4A-A065-059CE3069183}"/>
              </a:ext>
            </a:extLst>
          </p:cNvPr>
          <p:cNvSpPr txBox="1"/>
          <p:nvPr/>
        </p:nvSpPr>
        <p:spPr>
          <a:xfrm>
            <a:off x="5813356" y="6404878"/>
            <a:ext cx="5423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Bhargava, R., &amp; Mittal, S. (2025). </a:t>
            </a:r>
            <a:r>
              <a:rPr lang="en-US" sz="1400" b="0" i="1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U.S. Patent No. 12,346,410</a:t>
            </a:r>
            <a:r>
              <a:rPr lang="en-U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</a:t>
            </a:r>
            <a:endParaRPr lang="en-US" sz="14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18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7280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Detection and Risk Profiling: Breast Cancer 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58368" y="1170432"/>
            <a:ext cx="1280160" cy="0"/>
          </a:xfrm>
          <a:prstGeom prst="line">
            <a:avLst/>
          </a:prstGeom>
          <a:noFill/>
          <a:ln w="381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34AA21A-395D-A370-093D-2692E013F3A7}"/>
              </a:ext>
            </a:extLst>
          </p:cNvPr>
          <p:cNvSpPr/>
          <p:nvPr/>
        </p:nvSpPr>
        <p:spPr>
          <a:xfrm>
            <a:off x="4579069" y="1989051"/>
            <a:ext cx="3545917" cy="422492"/>
          </a:xfrm>
          <a:prstGeom prst="roundRect">
            <a:avLst/>
          </a:prstGeom>
          <a:solidFill>
            <a:srgbClr val="F9E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Clinical Data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604F677-25F0-8A29-888D-4FC3A58E1A8E}"/>
              </a:ext>
            </a:extLst>
          </p:cNvPr>
          <p:cNvSpPr/>
          <p:nvPr/>
        </p:nvSpPr>
        <p:spPr>
          <a:xfrm>
            <a:off x="8408848" y="1998358"/>
            <a:ext cx="2582656" cy="422492"/>
          </a:xfrm>
          <a:prstGeom prst="roundRect">
            <a:avLst/>
          </a:prstGeom>
          <a:solidFill>
            <a:srgbClr val="F9E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Images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D62BF58-BA3A-2B2C-7EE6-8BCD3FF66C4F}"/>
              </a:ext>
            </a:extLst>
          </p:cNvPr>
          <p:cNvSpPr/>
          <p:nvPr/>
        </p:nvSpPr>
        <p:spPr>
          <a:xfrm>
            <a:off x="4579069" y="2432476"/>
            <a:ext cx="3545917" cy="331707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WSI-level histologic grade of DCIS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BE43DC0-6CC1-D702-7B49-3455E0076312}"/>
              </a:ext>
            </a:extLst>
          </p:cNvPr>
          <p:cNvSpPr/>
          <p:nvPr/>
        </p:nvSpPr>
        <p:spPr>
          <a:xfrm>
            <a:off x="4579065" y="2764183"/>
            <a:ext cx="3545917" cy="331707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Pathology result at surgery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BEDAE57-398C-428E-C81A-6491884B0F5A}"/>
              </a:ext>
            </a:extLst>
          </p:cNvPr>
          <p:cNvSpPr/>
          <p:nvPr/>
        </p:nvSpPr>
        <p:spPr>
          <a:xfrm>
            <a:off x="4579065" y="3095889"/>
            <a:ext cx="3545917" cy="331707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Oncotype DX score + risk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D1A8388-DD9C-0D7C-58D4-FD88369EEFF8}"/>
              </a:ext>
            </a:extLst>
          </p:cNvPr>
          <p:cNvSpPr/>
          <p:nvPr/>
        </p:nvSpPr>
        <p:spPr>
          <a:xfrm>
            <a:off x="4579064" y="3429000"/>
            <a:ext cx="3545917" cy="331707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Molecular subtype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462C6EC-881D-CA01-94D5-DECD0FEAB695}"/>
              </a:ext>
            </a:extLst>
          </p:cNvPr>
          <p:cNvSpPr/>
          <p:nvPr/>
        </p:nvSpPr>
        <p:spPr>
          <a:xfrm>
            <a:off x="8408841" y="2439447"/>
            <a:ext cx="2582656" cy="334044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H&amp;E surgical resections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B42869F-FF5F-225D-7467-74B5EBDF1FE4}"/>
              </a:ext>
            </a:extLst>
          </p:cNvPr>
          <p:cNvSpPr/>
          <p:nvPr/>
        </p:nvSpPr>
        <p:spPr>
          <a:xfrm>
            <a:off x="8408837" y="2773491"/>
            <a:ext cx="2582656" cy="343975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Ki67 + scored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C7D781A-387C-9F68-073D-7FD2015E0161}"/>
              </a:ext>
            </a:extLst>
          </p:cNvPr>
          <p:cNvSpPr/>
          <p:nvPr/>
        </p:nvSpPr>
        <p:spPr>
          <a:xfrm>
            <a:off x="8408832" y="3111642"/>
            <a:ext cx="2582656" cy="343975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p53 + scored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1BCF5C7-A090-6E5F-BD6E-7C8465775ABA}"/>
              </a:ext>
            </a:extLst>
          </p:cNvPr>
          <p:cNvSpPr/>
          <p:nvPr/>
        </p:nvSpPr>
        <p:spPr>
          <a:xfrm>
            <a:off x="8408832" y="3461795"/>
            <a:ext cx="2582656" cy="343975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p16 + scored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CF5AA32-DEE2-39E7-F474-D353058209E0}"/>
              </a:ext>
            </a:extLst>
          </p:cNvPr>
          <p:cNvSpPr/>
          <p:nvPr/>
        </p:nvSpPr>
        <p:spPr>
          <a:xfrm>
            <a:off x="8408832" y="3805770"/>
            <a:ext cx="2582656" cy="343975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ER, PR, HER2 + scored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8DCBEAE-5A18-6099-01CD-6F444297048D}"/>
              </a:ext>
            </a:extLst>
          </p:cNvPr>
          <p:cNvSpPr/>
          <p:nvPr/>
        </p:nvSpPr>
        <p:spPr>
          <a:xfrm>
            <a:off x="4599740" y="1520923"/>
            <a:ext cx="6426924" cy="4224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PILOT STUDY: n = 56 (n = 14 progressed to invasive cancer)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AF84089-19E5-1A28-D32B-7E00524AADEB}"/>
              </a:ext>
            </a:extLst>
          </p:cNvPr>
          <p:cNvSpPr/>
          <p:nvPr/>
        </p:nvSpPr>
        <p:spPr>
          <a:xfrm>
            <a:off x="5968105" y="5375749"/>
            <a:ext cx="3732055" cy="4876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INSTITUTIONAL STUDY: n = 600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9BCDF00-B5DF-5962-565D-B4B2319C1283}"/>
              </a:ext>
            </a:extLst>
          </p:cNvPr>
          <p:cNvSpPr/>
          <p:nvPr/>
        </p:nvSpPr>
        <p:spPr>
          <a:xfrm>
            <a:off x="5349775" y="4673411"/>
            <a:ext cx="4638321" cy="4224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Preliminary Clinical &amp; Biological Insights</a:t>
            </a: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676F3300-DF3D-3415-BE4C-819490D3F187}"/>
              </a:ext>
            </a:extLst>
          </p:cNvPr>
          <p:cNvSpPr/>
          <p:nvPr/>
        </p:nvSpPr>
        <p:spPr>
          <a:xfrm rot="10800000">
            <a:off x="6929040" y="4317725"/>
            <a:ext cx="1479792" cy="288513"/>
          </a:xfrm>
          <a:prstGeom prst="triangle">
            <a:avLst>
              <a:gd name="adj" fmla="val 4748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D7328FFD-E3F7-E5E3-2433-65DA60EAE3F0}"/>
              </a:ext>
            </a:extLst>
          </p:cNvPr>
          <p:cNvSpPr/>
          <p:nvPr/>
        </p:nvSpPr>
        <p:spPr>
          <a:xfrm rot="10800000">
            <a:off x="6929040" y="5147074"/>
            <a:ext cx="1479792" cy="28851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4A74B46-2676-854A-5E90-EDC3B221743E}"/>
              </a:ext>
            </a:extLst>
          </p:cNvPr>
          <p:cNvSpPr/>
          <p:nvPr/>
        </p:nvSpPr>
        <p:spPr>
          <a:xfrm>
            <a:off x="525095" y="1404464"/>
            <a:ext cx="2972821" cy="42249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PUBLICLY ANNOTATED H&amp;E DATASETS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896F061-FC93-7952-608E-6F1D7989EEA2}"/>
              </a:ext>
            </a:extLst>
          </p:cNvPr>
          <p:cNvSpPr/>
          <p:nvPr/>
        </p:nvSpPr>
        <p:spPr>
          <a:xfrm>
            <a:off x="589999" y="2411063"/>
            <a:ext cx="2843014" cy="422492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1100" dirty="0">
                <a:solidFill>
                  <a:schemeClr val="tx1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</a:rPr>
              <a:t>n = </a:t>
            </a:r>
            <a:r>
              <a:rPr lang="en-US" b="1" dirty="0">
                <a:solidFill>
                  <a:schemeClr val="accent1"/>
                </a:solidFill>
              </a:rPr>
              <a:t>151</a:t>
            </a:r>
            <a:r>
              <a:rPr lang="en-US" dirty="0">
                <a:solidFill>
                  <a:schemeClr val="tx1"/>
                </a:solidFill>
              </a:rPr>
              <a:t> WSIs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DE8EBA1-5254-59C5-427C-E48BB65AB219}"/>
              </a:ext>
            </a:extLst>
          </p:cNvPr>
          <p:cNvSpPr/>
          <p:nvPr/>
        </p:nvSpPr>
        <p:spPr>
          <a:xfrm>
            <a:off x="589999" y="3494519"/>
            <a:ext cx="2843014" cy="422491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 = </a:t>
            </a:r>
            <a:r>
              <a:rPr lang="en-US" b="1" dirty="0">
                <a:solidFill>
                  <a:schemeClr val="accent1"/>
                </a:solidFill>
              </a:rPr>
              <a:t>370</a:t>
            </a:r>
            <a:r>
              <a:rPr lang="en-US" dirty="0">
                <a:solidFill>
                  <a:schemeClr val="tx1"/>
                </a:solidFill>
              </a:rPr>
              <a:t> WSIs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E936327-014F-9E1E-681B-BE391AE794A9}"/>
              </a:ext>
            </a:extLst>
          </p:cNvPr>
          <p:cNvSpPr/>
          <p:nvPr/>
        </p:nvSpPr>
        <p:spPr>
          <a:xfrm>
            <a:off x="589999" y="4589670"/>
            <a:ext cx="2843014" cy="422492"/>
          </a:xfrm>
          <a:prstGeom prst="roundRect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 = </a:t>
            </a:r>
            <a:r>
              <a:rPr lang="en-US" b="1" dirty="0">
                <a:solidFill>
                  <a:schemeClr val="accent1"/>
                </a:solidFill>
              </a:rPr>
              <a:t>547</a:t>
            </a:r>
            <a:r>
              <a:rPr lang="en-US" dirty="0">
                <a:solidFill>
                  <a:schemeClr val="tx1"/>
                </a:solidFill>
              </a:rPr>
              <a:t> WSIs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14B39918-0037-300E-4E6E-B771D8C5A677}"/>
              </a:ext>
            </a:extLst>
          </p:cNvPr>
          <p:cNvSpPr/>
          <p:nvPr/>
        </p:nvSpPr>
        <p:spPr>
          <a:xfrm>
            <a:off x="590000" y="1977271"/>
            <a:ext cx="2843014" cy="422492"/>
          </a:xfrm>
          <a:prstGeom prst="roundRect">
            <a:avLst/>
          </a:prstGeom>
          <a:solidFill>
            <a:srgbClr val="F9E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BEETLE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885AE5F-C7D3-AA8B-CB20-AC7BB97FE7FF}"/>
              </a:ext>
            </a:extLst>
          </p:cNvPr>
          <p:cNvSpPr/>
          <p:nvPr/>
        </p:nvSpPr>
        <p:spPr>
          <a:xfrm>
            <a:off x="589999" y="3044376"/>
            <a:ext cx="2843014" cy="422492"/>
          </a:xfrm>
          <a:prstGeom prst="roundRect">
            <a:avLst/>
          </a:prstGeom>
          <a:solidFill>
            <a:srgbClr val="F9E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TIGER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607705D-53C7-B102-A291-1622F32B5E05}"/>
              </a:ext>
            </a:extLst>
          </p:cNvPr>
          <p:cNvSpPr/>
          <p:nvPr/>
        </p:nvSpPr>
        <p:spPr>
          <a:xfrm>
            <a:off x="589999" y="4147717"/>
            <a:ext cx="2843014" cy="422492"/>
          </a:xfrm>
          <a:prstGeom prst="roundRect">
            <a:avLst/>
          </a:prstGeom>
          <a:solidFill>
            <a:srgbClr val="F9E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BCSS</a:t>
            </a:r>
          </a:p>
        </p:txBody>
      </p:sp>
    </p:spTree>
    <p:extLst>
      <p:ext uri="{BB962C8B-B14F-4D97-AF65-F5344CB8AC3E}">
        <p14:creationId xmlns:p14="http://schemas.microsoft.com/office/powerpoint/2010/main" val="393787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97280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Detection and Risk Profiling: Breast Cancer </a:t>
            </a:r>
            <a:endParaRPr lang="en-US" sz="3400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CB5C204-CBE2-CD39-B8CC-52C8BF987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27" y="1331456"/>
            <a:ext cx="10562948" cy="506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52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12127" y="225351"/>
            <a:ext cx="1089315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Spatial Immune Markers : Breast Cancer Risk Profiling 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22578" y="863123"/>
            <a:ext cx="1280160" cy="0"/>
          </a:xfrm>
          <a:prstGeom prst="line">
            <a:avLst/>
          </a:prstGeom>
          <a:noFill/>
          <a:ln w="381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5BD2511-A677-00A9-2D0D-6CD2CD6DF09F}"/>
              </a:ext>
            </a:extLst>
          </p:cNvPr>
          <p:cNvSpPr/>
          <p:nvPr/>
        </p:nvSpPr>
        <p:spPr>
          <a:xfrm>
            <a:off x="6531104" y="3174323"/>
            <a:ext cx="240086" cy="2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E24359-A97B-96DC-E18A-0AAF99B8B0B2}"/>
              </a:ext>
            </a:extLst>
          </p:cNvPr>
          <p:cNvSpPr/>
          <p:nvPr/>
        </p:nvSpPr>
        <p:spPr>
          <a:xfrm>
            <a:off x="9381124" y="2722909"/>
            <a:ext cx="240086" cy="2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3DAA874-A20F-721C-38A5-926C91C9A2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" y="1013058"/>
            <a:ext cx="7597044" cy="3446615"/>
          </a:xfrm>
          <a:prstGeom prst="rect">
            <a:avLst/>
          </a:prstGeom>
        </p:spPr>
      </p:pic>
      <p:pic>
        <p:nvPicPr>
          <p:cNvPr id="48" name="Image 51" descr="preencoded.png">
            <a:extLst>
              <a:ext uri="{FF2B5EF4-FFF2-40B4-BE49-F238E27FC236}">
                <a16:creationId xmlns:a16="http://schemas.microsoft.com/office/drawing/2014/main" id="{24CDD52C-EF0D-5C57-52E2-A8CD031F155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274008" y="4912618"/>
            <a:ext cx="1691160" cy="1720031"/>
          </a:xfrm>
          <a:prstGeom prst="rect">
            <a:avLst/>
          </a:prstGeom>
        </p:spPr>
      </p:pic>
      <p:sp>
        <p:nvSpPr>
          <p:cNvPr id="49" name="Text 46">
            <a:extLst>
              <a:ext uri="{FF2B5EF4-FFF2-40B4-BE49-F238E27FC236}">
                <a16:creationId xmlns:a16="http://schemas.microsoft.com/office/drawing/2014/main" id="{BC691FFE-B8D3-DD0C-D189-7FE078A7DEF6}"/>
              </a:ext>
            </a:extLst>
          </p:cNvPr>
          <p:cNvSpPr/>
          <p:nvPr/>
        </p:nvSpPr>
        <p:spPr>
          <a:xfrm>
            <a:off x="8203186" y="4330713"/>
            <a:ext cx="3810000" cy="4914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76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Imaging platform, tissue type</a:t>
            </a:r>
          </a:p>
          <a:p>
            <a:pPr marL="0" indent="0" algn="ctr">
              <a:lnSpc>
                <a:spcPct val="8376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&amp; </a:t>
            </a:r>
            <a:r>
              <a:rPr lang="en-US" sz="1400" b="1" dirty="0"/>
              <a:t> </a:t>
            </a:r>
            <a:r>
              <a:rPr lang="en-US" sz="1400" b="1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data source</a:t>
            </a:r>
            <a:endParaRPr lang="en-US" sz="1400" b="1" dirty="0"/>
          </a:p>
        </p:txBody>
      </p:sp>
      <p:sp>
        <p:nvSpPr>
          <p:cNvPr id="50" name="Text 72">
            <a:extLst>
              <a:ext uri="{FF2B5EF4-FFF2-40B4-BE49-F238E27FC236}">
                <a16:creationId xmlns:a16="http://schemas.microsoft.com/office/drawing/2014/main" id="{325CD602-21E7-6E54-B0BD-B1E49F87B89E}"/>
              </a:ext>
            </a:extLst>
          </p:cNvPr>
          <p:cNvSpPr/>
          <p:nvPr/>
        </p:nvSpPr>
        <p:spPr>
          <a:xfrm>
            <a:off x="10965168" y="5195183"/>
            <a:ext cx="966469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Vectra</a:t>
            </a:r>
            <a:endParaRPr lang="en-US" sz="1200" dirty="0"/>
          </a:p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Colon </a:t>
            </a:r>
            <a:endParaRPr lang="en-US" sz="1200" dirty="0"/>
          </a:p>
        </p:txBody>
      </p:sp>
      <p:sp>
        <p:nvSpPr>
          <p:cNvPr id="51" name="Text 73">
            <a:extLst>
              <a:ext uri="{FF2B5EF4-FFF2-40B4-BE49-F238E27FC236}">
                <a16:creationId xmlns:a16="http://schemas.microsoft.com/office/drawing/2014/main" id="{B52F537C-A216-720D-A990-91CA49553C9A}"/>
              </a:ext>
            </a:extLst>
          </p:cNvPr>
          <p:cNvSpPr/>
          <p:nvPr/>
        </p:nvSpPr>
        <p:spPr>
          <a:xfrm>
            <a:off x="10876636" y="6089334"/>
            <a:ext cx="1257300" cy="633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Vectra</a:t>
            </a:r>
            <a:endParaRPr lang="en-US" sz="1200" dirty="0"/>
          </a:p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Pancreas</a:t>
            </a:r>
            <a:endParaRPr lang="en-US" sz="1200" dirty="0"/>
          </a:p>
        </p:txBody>
      </p:sp>
      <p:sp>
        <p:nvSpPr>
          <p:cNvPr id="52" name="Text 74">
            <a:extLst>
              <a:ext uri="{FF2B5EF4-FFF2-40B4-BE49-F238E27FC236}">
                <a16:creationId xmlns:a16="http://schemas.microsoft.com/office/drawing/2014/main" id="{ABB6FFB0-AE2F-BD0B-071A-3DBB3F37BB43}"/>
              </a:ext>
            </a:extLst>
          </p:cNvPr>
          <p:cNvSpPr/>
          <p:nvPr/>
        </p:nvSpPr>
        <p:spPr>
          <a:xfrm>
            <a:off x="9089866" y="6309428"/>
            <a:ext cx="1154430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Vectra</a:t>
            </a:r>
            <a:endParaRPr lang="en-US" sz="1200" dirty="0"/>
          </a:p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Breast</a:t>
            </a:r>
            <a:endParaRPr lang="en-US" sz="1200" dirty="0"/>
          </a:p>
        </p:txBody>
      </p:sp>
      <p:sp>
        <p:nvSpPr>
          <p:cNvPr id="53" name="Text 75">
            <a:extLst>
              <a:ext uri="{FF2B5EF4-FFF2-40B4-BE49-F238E27FC236}">
                <a16:creationId xmlns:a16="http://schemas.microsoft.com/office/drawing/2014/main" id="{F1F4ACCC-49CC-A5A5-8DC2-7E926AA4BB7A}"/>
              </a:ext>
            </a:extLst>
          </p:cNvPr>
          <p:cNvSpPr/>
          <p:nvPr/>
        </p:nvSpPr>
        <p:spPr>
          <a:xfrm>
            <a:off x="9089866" y="4860363"/>
            <a:ext cx="1154430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MIBI</a:t>
            </a:r>
          </a:p>
          <a:p>
            <a:pPr marL="0" indent="0" algn="l">
              <a:lnSpc>
                <a:spcPct val="81672"/>
              </a:lnSpc>
              <a:buNone/>
            </a:pPr>
            <a:r>
              <a:rPr lang="en-US" sz="12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Decidua</a:t>
            </a:r>
            <a:endParaRPr lang="en-US" sz="1200" dirty="0"/>
          </a:p>
        </p:txBody>
      </p:sp>
      <p:pic>
        <p:nvPicPr>
          <p:cNvPr id="55" name="Image 116" descr="preencoded.png">
            <a:extLst>
              <a:ext uri="{FF2B5EF4-FFF2-40B4-BE49-F238E27FC236}">
                <a16:creationId xmlns:a16="http://schemas.microsoft.com/office/drawing/2014/main" id="{74CD66EE-2517-82F9-37FA-FFBE9B43267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569708" y="841055"/>
            <a:ext cx="2194747" cy="3197700"/>
          </a:xfrm>
          <a:prstGeom prst="rect">
            <a:avLst/>
          </a:prstGeom>
        </p:spPr>
      </p:pic>
      <p:sp>
        <p:nvSpPr>
          <p:cNvPr id="56" name="Text 78">
            <a:extLst>
              <a:ext uri="{FF2B5EF4-FFF2-40B4-BE49-F238E27FC236}">
                <a16:creationId xmlns:a16="http://schemas.microsoft.com/office/drawing/2014/main" id="{DCB7F762-9569-23B6-F87F-8516791785AB}"/>
              </a:ext>
            </a:extLst>
          </p:cNvPr>
          <p:cNvSpPr/>
          <p:nvPr/>
        </p:nvSpPr>
        <p:spPr>
          <a:xfrm rot="16200000">
            <a:off x="7287839" y="1873398"/>
            <a:ext cx="2352382" cy="288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1672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Marker Cell Type</a:t>
            </a:r>
            <a:endParaRPr lang="en-US" sz="1400" dirty="0"/>
          </a:p>
        </p:txBody>
      </p:sp>
      <p:sp>
        <p:nvSpPr>
          <p:cNvPr id="57" name="Text 79">
            <a:extLst>
              <a:ext uri="{FF2B5EF4-FFF2-40B4-BE49-F238E27FC236}">
                <a16:creationId xmlns:a16="http://schemas.microsoft.com/office/drawing/2014/main" id="{9DB0AAF8-1093-DF29-1754-7A1B0F3480AD}"/>
              </a:ext>
            </a:extLst>
          </p:cNvPr>
          <p:cNvSpPr/>
          <p:nvPr/>
        </p:nvSpPr>
        <p:spPr>
          <a:xfrm>
            <a:off x="9274008" y="3957733"/>
            <a:ext cx="1668356" cy="3797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1672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% of</a:t>
            </a:r>
            <a:endParaRPr lang="en-US" sz="1400" dirty="0"/>
          </a:p>
          <a:p>
            <a:pPr marL="0" indent="0" algn="ctr">
              <a:lnSpc>
                <a:spcPct val="81672"/>
              </a:lnSpc>
              <a:buNone/>
            </a:pPr>
            <a:r>
              <a:rPr lang="en-US" sz="1400" dirty="0">
                <a:solidFill>
                  <a:srgbClr val="000000"/>
                </a:solidFill>
                <a:ea typeface="Arial" pitchFamily="34" charset="-122"/>
                <a:cs typeface="Arial" pitchFamily="34" charset="-120"/>
              </a:rPr>
              <a:t>Training Annotations</a:t>
            </a:r>
            <a:endParaRPr lang="en-US" sz="14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613F0BE-BAB3-4FBD-8FD5-16F4E97AECA8}"/>
              </a:ext>
            </a:extLst>
          </p:cNvPr>
          <p:cNvSpPr txBox="1"/>
          <p:nvPr/>
        </p:nvSpPr>
        <p:spPr>
          <a:xfrm>
            <a:off x="1640314" y="4352363"/>
            <a:ext cx="5842000" cy="508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n=233,576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cell marker expression labels for training</a:t>
            </a:r>
            <a:endParaRPr lang="en-US" sz="1600" dirty="0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27DE9F98-6603-0210-B4FF-2B501A3773D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68" t="24543"/>
          <a:stretch/>
        </p:blipFill>
        <p:spPr>
          <a:xfrm>
            <a:off x="320040" y="5001066"/>
            <a:ext cx="8088920" cy="76393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4E26167-23D7-6786-FD29-C24BA2CB8BE8}"/>
              </a:ext>
            </a:extLst>
          </p:cNvPr>
          <p:cNvSpPr txBox="1"/>
          <p:nvPr/>
        </p:nvSpPr>
        <p:spPr>
          <a:xfrm>
            <a:off x="223630" y="5848510"/>
            <a:ext cx="87342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Curated and released the largest manually annotated, quality-controlled cell expression dataset, consisting of approximately 1.4 million gold-standard cell marker expression labels.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79FCD5A-B375-57AF-2B2A-DD225CB87EE0}"/>
              </a:ext>
            </a:extLst>
          </p:cNvPr>
          <p:cNvSpPr txBox="1"/>
          <p:nvPr/>
        </p:nvSpPr>
        <p:spPr>
          <a:xfrm>
            <a:off x="1561612" y="6412798"/>
            <a:ext cx="68473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Sankaranarayanan, Abishek, et al. </a:t>
            </a:r>
            <a:r>
              <a:rPr lang="en-US" sz="1400" b="0" i="1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bioRxiv</a:t>
            </a:r>
            <a:r>
              <a:rPr lang="en-US" sz="14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 (2026). Manuscript in review.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6389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12127" y="225351"/>
            <a:ext cx="1089315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Spatial Immune Markers : Breast Cancer Risk Profiling 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22578" y="863123"/>
            <a:ext cx="1280160" cy="0"/>
          </a:xfrm>
          <a:prstGeom prst="line">
            <a:avLst/>
          </a:prstGeom>
          <a:noFill/>
          <a:ln w="3810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11C48599-5446-5018-9614-66F3C0A881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03" y="815969"/>
            <a:ext cx="6715283" cy="32336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FF7F2A-3919-AA6B-D5A0-35EBCC44D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195" y="777969"/>
            <a:ext cx="4889500" cy="3200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F27713-0CB0-982C-2EAE-02D297A27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862" y="5084237"/>
            <a:ext cx="2896537" cy="15216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C225C1-5DBB-E35C-1E4D-FA9CA34F1E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2399" y="4947095"/>
            <a:ext cx="1623041" cy="16587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D6D251-7BB9-6512-1B33-A48DF64EF666}"/>
              </a:ext>
            </a:extLst>
          </p:cNvPr>
          <p:cNvSpPr txBox="1"/>
          <p:nvPr/>
        </p:nvSpPr>
        <p:spPr>
          <a:xfrm>
            <a:off x="185862" y="4520759"/>
            <a:ext cx="4519578" cy="3745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Pre-print published (Manuscript in review)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8CF87C-B1AC-71C4-5FD4-D2161262F03A}"/>
              </a:ext>
            </a:extLst>
          </p:cNvPr>
          <p:cNvSpPr txBox="1"/>
          <p:nvPr/>
        </p:nvSpPr>
        <p:spPr>
          <a:xfrm>
            <a:off x="7708769" y="4409840"/>
            <a:ext cx="1932009" cy="3745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Datasets released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ED70D3-7C1C-C5EB-3D50-CE117CA26B01}"/>
              </a:ext>
            </a:extLst>
          </p:cNvPr>
          <p:cNvSpPr txBox="1"/>
          <p:nvPr/>
        </p:nvSpPr>
        <p:spPr>
          <a:xfrm>
            <a:off x="7708769" y="6479244"/>
            <a:ext cx="1932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Hugging Face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C68561-2D4A-C2B4-A7B0-56AC9D5423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6238" y="4836176"/>
            <a:ext cx="1717069" cy="17170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0BB2A64-3ADD-0321-D434-9FD79DCD86BA}"/>
              </a:ext>
            </a:extLst>
          </p:cNvPr>
          <p:cNvSpPr txBox="1"/>
          <p:nvPr/>
        </p:nvSpPr>
        <p:spPr>
          <a:xfrm>
            <a:off x="9906659" y="4396736"/>
            <a:ext cx="1932009" cy="3745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Model released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0F162F3-73A9-F4DF-7CDF-E2D24E90D3F4}"/>
              </a:ext>
            </a:extLst>
          </p:cNvPr>
          <p:cNvSpPr txBox="1"/>
          <p:nvPr/>
        </p:nvSpPr>
        <p:spPr>
          <a:xfrm>
            <a:off x="9906659" y="6466140"/>
            <a:ext cx="19320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Hugging Face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60B68DB-FFF0-41B6-5371-1AC2E54411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74446" y="4784411"/>
            <a:ext cx="1796433" cy="179643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15D1B39-9DAD-613E-74AD-8E8043C0CD16}"/>
              </a:ext>
            </a:extLst>
          </p:cNvPr>
          <p:cNvSpPr txBox="1"/>
          <p:nvPr/>
        </p:nvSpPr>
        <p:spPr>
          <a:xfrm>
            <a:off x="898357" y="3978369"/>
            <a:ext cx="5358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F1 – score of 0.88 across the entire dataset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84F826-7F49-E44E-21D3-E87F41CD4DC8}"/>
              </a:ext>
            </a:extLst>
          </p:cNvPr>
          <p:cNvSpPr txBox="1"/>
          <p:nvPr/>
        </p:nvSpPr>
        <p:spPr>
          <a:xfrm>
            <a:off x="4971321" y="4413704"/>
            <a:ext cx="2564536" cy="3745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QuPath extension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A57EF28-ADC7-6437-2851-EC5CBD0B439A}"/>
              </a:ext>
            </a:extLst>
          </p:cNvPr>
          <p:cNvSpPr txBox="1"/>
          <p:nvPr/>
        </p:nvSpPr>
        <p:spPr>
          <a:xfrm>
            <a:off x="5374561" y="6479244"/>
            <a:ext cx="1717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GitHub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21B4B8B-AE59-8598-2335-27E2F9E927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8110" y="4931317"/>
            <a:ext cx="1558593" cy="155859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99601C0-D761-A9AB-37AA-5CED746EF426}"/>
              </a:ext>
            </a:extLst>
          </p:cNvPr>
          <p:cNvSpPr txBox="1"/>
          <p:nvPr/>
        </p:nvSpPr>
        <p:spPr>
          <a:xfrm>
            <a:off x="242134" y="844105"/>
            <a:ext cx="134178" cy="182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14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9" grpId="0" animBg="1"/>
      <p:bldP spid="20" grpId="0"/>
      <p:bldP spid="23" grpId="0" animBg="1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48966" y="564009"/>
            <a:ext cx="1089315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00" b="1" dirty="0">
                <a:solidFill>
                  <a:srgbClr val="1E2761"/>
                </a:solidFill>
                <a:latin typeface="Cambria" pitchFamily="34" charset="0"/>
              </a:rPr>
              <a:t>PhenoBIC-derived Spatial Immune Metrics Correlate with Clinical Outcomes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AA19CF2D-B3A2-58E2-2D54-9A2BBA1F82C3}"/>
              </a:ext>
            </a:extLst>
          </p:cNvPr>
          <p:cNvSpPr txBox="1"/>
          <p:nvPr/>
        </p:nvSpPr>
        <p:spPr>
          <a:xfrm>
            <a:off x="9754940" y="1747838"/>
            <a:ext cx="1569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 </a:t>
            </a:r>
            <a:r>
              <a:rPr lang="en-US" sz="1600" b="1" dirty="0">
                <a:sym typeface="Wingdings" pitchFamily="2" charset="2"/>
              </a:rPr>
              <a:t> T</a:t>
            </a:r>
            <a:endParaRPr lang="en-US" sz="1600" b="1" dirty="0"/>
          </a:p>
        </p:txBody>
      </p:sp>
      <p:sp>
        <p:nvSpPr>
          <p:cNvPr id="8" name="Left Bracket 7">
            <a:extLst>
              <a:ext uri="{FF2B5EF4-FFF2-40B4-BE49-F238E27FC236}">
                <a16:creationId xmlns:a16="http://schemas.microsoft.com/office/drawing/2014/main" id="{1218B769-9D30-CA29-13B4-3C5146DF47FA}"/>
              </a:ext>
            </a:extLst>
          </p:cNvPr>
          <p:cNvSpPr/>
          <p:nvPr/>
        </p:nvSpPr>
        <p:spPr>
          <a:xfrm rot="16200000">
            <a:off x="10684273" y="4837164"/>
            <a:ext cx="66102" cy="793215"/>
          </a:xfrm>
          <a:prstGeom prst="leftBracket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1B277F-6BF8-E0A3-389E-E792A3935514}"/>
              </a:ext>
            </a:extLst>
          </p:cNvPr>
          <p:cNvSpPr txBox="1"/>
          <p:nvPr/>
        </p:nvSpPr>
        <p:spPr>
          <a:xfrm>
            <a:off x="10262010" y="5260900"/>
            <a:ext cx="91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p</a:t>
            </a:r>
            <a:r>
              <a:rPr lang="en-US" sz="1200" dirty="0"/>
              <a:t> = 0.031</a:t>
            </a:r>
          </a:p>
          <a:p>
            <a:pPr algn="ctr"/>
            <a:r>
              <a:rPr lang="en-US" sz="1200" dirty="0"/>
              <a:t>AUC = 0.71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6C752F-3042-C35B-9F96-18F08ECA1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377" y="1970861"/>
            <a:ext cx="1572768" cy="31997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0245E7-764E-3FB1-BD15-DF5E917B54F7}"/>
              </a:ext>
            </a:extLst>
          </p:cNvPr>
          <p:cNvSpPr txBox="1"/>
          <p:nvPr/>
        </p:nvSpPr>
        <p:spPr>
          <a:xfrm rot="16200000">
            <a:off x="6598631" y="3370032"/>
            <a:ext cx="302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Average number of cells (r &lt; 25 µm)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4085C9-6919-6709-AD28-F5ADF1707CC5}"/>
              </a:ext>
            </a:extLst>
          </p:cNvPr>
          <p:cNvSpPr txBox="1"/>
          <p:nvPr/>
        </p:nvSpPr>
        <p:spPr>
          <a:xfrm>
            <a:off x="10112103" y="6332240"/>
            <a:ext cx="910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p</a:t>
            </a:r>
            <a:r>
              <a:rPr lang="en-US" sz="1400" dirty="0"/>
              <a:t> = 0.085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379412B-D774-4A7B-4A7D-DF7514693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9545" y="5716259"/>
            <a:ext cx="1774232" cy="56452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9C8EB1B-F5E2-CE89-31BD-7EDBE4B3350F}"/>
              </a:ext>
            </a:extLst>
          </p:cNvPr>
          <p:cNvSpPr txBox="1"/>
          <p:nvPr/>
        </p:nvSpPr>
        <p:spPr>
          <a:xfrm>
            <a:off x="8210313" y="1753298"/>
            <a:ext cx="1569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MCT </a:t>
            </a:r>
            <a:r>
              <a:rPr lang="en-US" sz="1600" b="1" dirty="0">
                <a:sym typeface="Wingdings" pitchFamily="2" charset="2"/>
              </a:rPr>
              <a:t> T</a:t>
            </a:r>
            <a:endParaRPr lang="en-US" sz="1600" b="1" dirty="0"/>
          </a:p>
        </p:txBody>
      </p:sp>
      <p:sp>
        <p:nvSpPr>
          <p:cNvPr id="28" name="Left Bracket 27">
            <a:extLst>
              <a:ext uri="{FF2B5EF4-FFF2-40B4-BE49-F238E27FC236}">
                <a16:creationId xmlns:a16="http://schemas.microsoft.com/office/drawing/2014/main" id="{76B75A82-FC7E-7C3B-B48A-082DEFBBE3B7}"/>
              </a:ext>
            </a:extLst>
          </p:cNvPr>
          <p:cNvSpPr/>
          <p:nvPr/>
        </p:nvSpPr>
        <p:spPr>
          <a:xfrm rot="16200000">
            <a:off x="9139646" y="4842624"/>
            <a:ext cx="66102" cy="793215"/>
          </a:xfrm>
          <a:prstGeom prst="leftBracket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A8BA8D-5B2C-D9AF-E48D-823BF164B124}"/>
              </a:ext>
            </a:extLst>
          </p:cNvPr>
          <p:cNvSpPr txBox="1"/>
          <p:nvPr/>
        </p:nvSpPr>
        <p:spPr>
          <a:xfrm>
            <a:off x="8717383" y="5266360"/>
            <a:ext cx="91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p</a:t>
            </a:r>
            <a:r>
              <a:rPr lang="en-US" sz="1200" dirty="0"/>
              <a:t> = 0.022</a:t>
            </a:r>
          </a:p>
          <a:p>
            <a:pPr algn="ctr"/>
            <a:r>
              <a:rPr lang="en-US" sz="1200" dirty="0"/>
              <a:t>AUC = 0.73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3D2ABE3-4AE7-2FD0-5A82-FC1CB8D0D27C}"/>
              </a:ext>
            </a:extLst>
          </p:cNvPr>
          <p:cNvSpPr txBox="1"/>
          <p:nvPr/>
        </p:nvSpPr>
        <p:spPr>
          <a:xfrm>
            <a:off x="8554642" y="6311228"/>
            <a:ext cx="910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p</a:t>
            </a:r>
            <a:r>
              <a:rPr lang="en-US" sz="1400" dirty="0"/>
              <a:t> = 0.065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136B4B9-B21B-417C-8420-433A1A274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8531" y="2011723"/>
            <a:ext cx="1572768" cy="319976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E67A00A-D64A-0E17-3073-DA5C5EAFF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1222" y="5695795"/>
            <a:ext cx="1784435" cy="58643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5496AFD-5B8D-BF04-BCC0-FFEAECA01D26}"/>
              </a:ext>
            </a:extLst>
          </p:cNvPr>
          <p:cNvSpPr txBox="1"/>
          <p:nvPr/>
        </p:nvSpPr>
        <p:spPr>
          <a:xfrm>
            <a:off x="4322778" y="1744505"/>
            <a:ext cx="1569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 </a:t>
            </a:r>
            <a:r>
              <a:rPr lang="en-US" sz="1600" b="1" dirty="0">
                <a:sym typeface="Wingdings" pitchFamily="2" charset="2"/>
              </a:rPr>
              <a:t> T</a:t>
            </a:r>
            <a:endParaRPr lang="en-US" sz="1600" b="1" dirty="0"/>
          </a:p>
        </p:txBody>
      </p:sp>
      <p:sp>
        <p:nvSpPr>
          <p:cNvPr id="34" name="Left Bracket 33">
            <a:extLst>
              <a:ext uri="{FF2B5EF4-FFF2-40B4-BE49-F238E27FC236}">
                <a16:creationId xmlns:a16="http://schemas.microsoft.com/office/drawing/2014/main" id="{4DAA59D7-562F-F971-3A77-F8CCB8D94873}"/>
              </a:ext>
            </a:extLst>
          </p:cNvPr>
          <p:cNvSpPr/>
          <p:nvPr/>
        </p:nvSpPr>
        <p:spPr>
          <a:xfrm rot="16200000">
            <a:off x="5228942" y="4833616"/>
            <a:ext cx="66102" cy="793215"/>
          </a:xfrm>
          <a:prstGeom prst="leftBracket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543C77-6433-7003-B393-13760EB8902B}"/>
              </a:ext>
            </a:extLst>
          </p:cNvPr>
          <p:cNvSpPr txBox="1"/>
          <p:nvPr/>
        </p:nvSpPr>
        <p:spPr>
          <a:xfrm>
            <a:off x="4806679" y="5257352"/>
            <a:ext cx="91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p</a:t>
            </a:r>
            <a:r>
              <a:rPr lang="en-US" sz="1200" dirty="0"/>
              <a:t> = 0.015</a:t>
            </a:r>
          </a:p>
          <a:p>
            <a:pPr algn="ctr"/>
            <a:r>
              <a:rPr lang="en-US" sz="1200" dirty="0"/>
              <a:t>AUC = 0.74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D81D753-CE73-0DE2-1611-9890819A4310}"/>
              </a:ext>
            </a:extLst>
          </p:cNvPr>
          <p:cNvSpPr txBox="1"/>
          <p:nvPr/>
        </p:nvSpPr>
        <p:spPr>
          <a:xfrm>
            <a:off x="4604112" y="6280787"/>
            <a:ext cx="910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p</a:t>
            </a:r>
            <a:r>
              <a:rPr lang="en-US" sz="1400" dirty="0"/>
              <a:t> = 0.007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9232D630-829A-4B85-3614-EC51996279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041" y="1989006"/>
            <a:ext cx="1572768" cy="319976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2DD39CA-3D80-C68A-6C20-D5C97232A9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8652" y="5699038"/>
            <a:ext cx="1886894" cy="60037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7C8724D4-386E-BC76-8594-A7F6CD61A77B}"/>
              </a:ext>
            </a:extLst>
          </p:cNvPr>
          <p:cNvSpPr txBox="1"/>
          <p:nvPr/>
        </p:nvSpPr>
        <p:spPr>
          <a:xfrm>
            <a:off x="5854385" y="1749918"/>
            <a:ext cx="15692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 </a:t>
            </a:r>
            <a:r>
              <a:rPr lang="en-US" sz="1600" b="1" dirty="0">
                <a:sym typeface="Wingdings" pitchFamily="2" charset="2"/>
              </a:rPr>
              <a:t> CT</a:t>
            </a:r>
            <a:endParaRPr lang="en-US" sz="1600" b="1" dirty="0"/>
          </a:p>
        </p:txBody>
      </p:sp>
      <p:sp>
        <p:nvSpPr>
          <p:cNvPr id="40" name="Left Bracket 39">
            <a:extLst>
              <a:ext uri="{FF2B5EF4-FFF2-40B4-BE49-F238E27FC236}">
                <a16:creationId xmlns:a16="http://schemas.microsoft.com/office/drawing/2014/main" id="{504BB387-6B6B-B6AE-09D6-2D4916CCFDC9}"/>
              </a:ext>
            </a:extLst>
          </p:cNvPr>
          <p:cNvSpPr/>
          <p:nvPr/>
        </p:nvSpPr>
        <p:spPr>
          <a:xfrm rot="16200000">
            <a:off x="6778047" y="4846044"/>
            <a:ext cx="66102" cy="793215"/>
          </a:xfrm>
          <a:prstGeom prst="leftBracket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282448D-A947-5635-1BD4-97023B63B5DA}"/>
              </a:ext>
            </a:extLst>
          </p:cNvPr>
          <p:cNvSpPr txBox="1"/>
          <p:nvPr/>
        </p:nvSpPr>
        <p:spPr>
          <a:xfrm>
            <a:off x="6355784" y="5269780"/>
            <a:ext cx="910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p</a:t>
            </a:r>
            <a:r>
              <a:rPr lang="en-US" sz="1200" dirty="0"/>
              <a:t> = 0.104</a:t>
            </a:r>
          </a:p>
          <a:p>
            <a:pPr algn="ctr"/>
            <a:r>
              <a:rPr lang="en-US" sz="1200" dirty="0"/>
              <a:t>AUC = 0.66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22C82F7-609C-6A5B-A181-9FE764178421}"/>
              </a:ext>
            </a:extLst>
          </p:cNvPr>
          <p:cNvSpPr txBox="1"/>
          <p:nvPr/>
        </p:nvSpPr>
        <p:spPr>
          <a:xfrm>
            <a:off x="6203261" y="6311228"/>
            <a:ext cx="910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p</a:t>
            </a:r>
            <a:r>
              <a:rPr lang="en-US" sz="1400" dirty="0"/>
              <a:t> = 0.047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EAB7F22-6B55-5F16-8700-61EDE2BE8E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9874" y="1997403"/>
            <a:ext cx="1572768" cy="3199769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4DD6A26-426F-9B2D-34AE-778F09D092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7589" y="5643756"/>
            <a:ext cx="2002534" cy="64007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C4D605A-D569-3656-75A2-727F9D47CC0F}"/>
              </a:ext>
            </a:extLst>
          </p:cNvPr>
          <p:cNvSpPr txBox="1"/>
          <p:nvPr/>
        </p:nvSpPr>
        <p:spPr>
          <a:xfrm>
            <a:off x="565845" y="1825853"/>
            <a:ext cx="25824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Patient Groups:</a:t>
            </a:r>
          </a:p>
          <a:p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Low Risk</a:t>
            </a:r>
            <a:r>
              <a:rPr lang="en-US" sz="1600" dirty="0"/>
              <a:t>: RFS &lt; 3 years</a:t>
            </a:r>
          </a:p>
          <a:p>
            <a:r>
              <a:rPr lang="en-US" sz="1600" dirty="0">
                <a:solidFill>
                  <a:srgbClr val="FF665A"/>
                </a:solidFill>
              </a:rPr>
              <a:t>High Risk</a:t>
            </a:r>
            <a:r>
              <a:rPr lang="en-US" sz="1600" dirty="0"/>
              <a:t>: RFS &gt; 3 years 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0CF8D29-DAE4-80A8-DD45-AECBCDBB488A}"/>
              </a:ext>
            </a:extLst>
          </p:cNvPr>
          <p:cNvSpPr txBox="1"/>
          <p:nvPr/>
        </p:nvSpPr>
        <p:spPr>
          <a:xfrm>
            <a:off x="506055" y="3088771"/>
            <a:ext cx="294525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Cell Phenotype Key:</a:t>
            </a:r>
          </a:p>
          <a:p>
            <a:r>
              <a:rPr lang="en-US" sz="1600" b="1" dirty="0"/>
              <a:t>N:</a:t>
            </a:r>
            <a:r>
              <a:rPr lang="en-US" sz="1600" dirty="0"/>
              <a:t> CD66b+ neutrophils</a:t>
            </a:r>
          </a:p>
          <a:p>
            <a:r>
              <a:rPr lang="en-US" sz="1600" b="1" dirty="0"/>
              <a:t>T:</a:t>
            </a:r>
            <a:r>
              <a:rPr lang="en-US" sz="1600" dirty="0"/>
              <a:t> CD3+ T cells</a:t>
            </a:r>
          </a:p>
          <a:p>
            <a:r>
              <a:rPr lang="en-US" sz="1600" b="1" dirty="0"/>
              <a:t>CT: </a:t>
            </a:r>
            <a:r>
              <a:rPr lang="en-US" sz="1600" dirty="0"/>
              <a:t>CD3+CD8+ Cytotoxic T cells</a:t>
            </a:r>
          </a:p>
          <a:p>
            <a:r>
              <a:rPr lang="en-US" sz="1600" b="1" dirty="0"/>
              <a:t>MCT: </a:t>
            </a:r>
            <a:r>
              <a:rPr lang="en-US" sz="1600" dirty="0"/>
              <a:t>CD3+CD45RO+CD8+ Memory Cytotoxic T cells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930DB4-08E1-0568-E7E3-1FE366D115E2}"/>
              </a:ext>
            </a:extLst>
          </p:cNvPr>
          <p:cNvSpPr txBox="1"/>
          <p:nvPr/>
        </p:nvSpPr>
        <p:spPr>
          <a:xfrm>
            <a:off x="4322778" y="1387191"/>
            <a:ext cx="3129864" cy="3745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Median NND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7125227-286F-F75E-C50A-0172A2F5142E}"/>
              </a:ext>
            </a:extLst>
          </p:cNvPr>
          <p:cNvSpPr txBox="1"/>
          <p:nvPr/>
        </p:nvSpPr>
        <p:spPr>
          <a:xfrm>
            <a:off x="7839511" y="1370534"/>
            <a:ext cx="3564026" cy="37457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Avg. Proximal (r &lt; 25 µm) Abundance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1B0275-ABFA-FEA1-360D-762F15E45F6B}"/>
              </a:ext>
            </a:extLst>
          </p:cNvPr>
          <p:cNvSpPr txBox="1"/>
          <p:nvPr/>
        </p:nvSpPr>
        <p:spPr>
          <a:xfrm>
            <a:off x="2787606" y="5146382"/>
            <a:ext cx="1317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Mann-Whitney U test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1A5AFBA-7E2E-21F2-25FE-A5CB36A9950B}"/>
              </a:ext>
            </a:extLst>
          </p:cNvPr>
          <p:cNvSpPr txBox="1"/>
          <p:nvPr/>
        </p:nvSpPr>
        <p:spPr>
          <a:xfrm>
            <a:off x="2600592" y="5866802"/>
            <a:ext cx="1317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Univariate Cox Model (n=42)</a:t>
            </a:r>
          </a:p>
        </p:txBody>
      </p:sp>
      <p:sp>
        <p:nvSpPr>
          <p:cNvPr id="51" name="Left Brace 50">
            <a:extLst>
              <a:ext uri="{FF2B5EF4-FFF2-40B4-BE49-F238E27FC236}">
                <a16:creationId xmlns:a16="http://schemas.microsoft.com/office/drawing/2014/main" id="{D61C0F32-ED97-4BFA-103F-673ACAC27565}"/>
              </a:ext>
            </a:extLst>
          </p:cNvPr>
          <p:cNvSpPr/>
          <p:nvPr/>
        </p:nvSpPr>
        <p:spPr>
          <a:xfrm>
            <a:off x="4016286" y="5100838"/>
            <a:ext cx="279172" cy="5982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eft Brace 51">
            <a:extLst>
              <a:ext uri="{FF2B5EF4-FFF2-40B4-BE49-F238E27FC236}">
                <a16:creationId xmlns:a16="http://schemas.microsoft.com/office/drawing/2014/main" id="{E2C168CD-E803-6D3F-D3CD-C1D707E610D2}"/>
              </a:ext>
            </a:extLst>
          </p:cNvPr>
          <p:cNvSpPr/>
          <p:nvPr/>
        </p:nvSpPr>
        <p:spPr>
          <a:xfrm>
            <a:off x="3768343" y="5791822"/>
            <a:ext cx="279172" cy="765964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228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10258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Multi-omics Disease Mapping: Esophageal Cancer </a:t>
            </a:r>
            <a:endParaRPr lang="en-US" sz="3400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3ADCD81-9DC5-E16F-2193-2DEB25ED2C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"/>
          <a:stretch>
            <a:fillRect/>
          </a:stretch>
        </p:blipFill>
        <p:spPr>
          <a:xfrm>
            <a:off x="6357321" y="1173384"/>
            <a:ext cx="5372556" cy="539183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Google Shape;89;p17">
            <a:extLst>
              <a:ext uri="{FF2B5EF4-FFF2-40B4-BE49-F238E27FC236}">
                <a16:creationId xmlns:a16="http://schemas.microsoft.com/office/drawing/2014/main" id="{47C30249-8755-C8DD-1365-697ED37B82A3}"/>
              </a:ext>
            </a:extLst>
          </p:cNvPr>
          <p:cNvSpPr txBox="1"/>
          <p:nvPr/>
        </p:nvSpPr>
        <p:spPr>
          <a:xfrm>
            <a:off x="811687" y="1426243"/>
            <a:ext cx="4195111" cy="1542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b="1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n </a:t>
            </a:r>
            <a:r>
              <a:rPr lang="en-US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= 367 patients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n</a:t>
            </a:r>
            <a:r>
              <a:rPr lang="en-US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= 79 </a:t>
            </a:r>
            <a:r>
              <a:rPr lang="en-US" b="1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progressed</a:t>
            </a:r>
            <a:r>
              <a:rPr lang="en-US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 to high-grade dysplasia (HGD) or EAC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H&amp;E + CODEX + Xenium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1B0BA91-22B3-53EB-54BD-758C36759117}"/>
              </a:ext>
            </a:extLst>
          </p:cNvPr>
          <p:cNvGrpSpPr/>
          <p:nvPr/>
        </p:nvGrpSpPr>
        <p:grpSpPr>
          <a:xfrm>
            <a:off x="653870" y="2968280"/>
            <a:ext cx="5016710" cy="2880750"/>
            <a:chOff x="242541" y="2320834"/>
            <a:chExt cx="4257520" cy="234238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8A77B7-9C64-4406-EF6C-20D46C05A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4614" t="11359" r="13343" b="3965"/>
            <a:stretch>
              <a:fillRect/>
            </a:stretch>
          </p:blipFill>
          <p:spPr>
            <a:xfrm>
              <a:off x="242541" y="2320834"/>
              <a:ext cx="4145278" cy="2188160"/>
            </a:xfrm>
            <a:prstGeom prst="rect">
              <a:avLst/>
            </a:prstGeom>
          </p:spPr>
        </p:pic>
        <p:sp>
          <p:nvSpPr>
            <p:cNvPr id="9" name="Google Shape;65;p14">
              <a:extLst>
                <a:ext uri="{FF2B5EF4-FFF2-40B4-BE49-F238E27FC236}">
                  <a16:creationId xmlns:a16="http://schemas.microsoft.com/office/drawing/2014/main" id="{FC7183C8-4EB7-130B-0C8F-D73BDD0F958A}"/>
                </a:ext>
              </a:extLst>
            </p:cNvPr>
            <p:cNvSpPr/>
            <p:nvPr/>
          </p:nvSpPr>
          <p:spPr>
            <a:xfrm>
              <a:off x="2512113" y="2663513"/>
              <a:ext cx="1987948" cy="1999704"/>
            </a:xfrm>
            <a:prstGeom prst="flowChartAlternateProcess">
              <a:avLst/>
            </a:prstGeom>
            <a:solidFill>
              <a:schemeClr val="bg1"/>
            </a:solidFill>
            <a:ln w="19050">
              <a:solidFill>
                <a:schemeClr val="bg2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-US" sz="1400" dirty="0"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</a:rPr>
                <a:t>Overall patient grade</a:t>
              </a:r>
            </a:p>
            <a:p>
              <a:pPr algn="ctr"/>
              <a:endParaRPr lang="en-US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  <a:sym typeface="Verdana"/>
              </a:endParaRPr>
            </a:p>
            <a:p>
              <a:pPr algn="ctr"/>
              <a:r>
                <a:rPr lang="en-US" sz="1400" dirty="0"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  <a:sym typeface="Verdana"/>
                </a:rPr>
                <a:t>Core-level grade</a:t>
              </a:r>
            </a:p>
            <a:p>
              <a:pPr algn="ctr"/>
              <a:endParaRPr lang="en-US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  <a:sym typeface="Verdana"/>
              </a:endParaRPr>
            </a:p>
            <a:p>
              <a:pPr algn="ctr"/>
              <a:r>
                <a:rPr lang="en-US" sz="1400" dirty="0"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  <a:sym typeface="Verdana"/>
                </a:rPr>
                <a:t>Distance of biopsy from incisors</a:t>
              </a:r>
            </a:p>
            <a:p>
              <a:pPr algn="ctr"/>
              <a:endParaRPr lang="en-US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  <a:sym typeface="Verdana"/>
              </a:endParaRPr>
            </a:p>
            <a:p>
              <a:pPr algn="ctr"/>
              <a:r>
                <a:rPr lang="en-US" sz="1400" dirty="0">
                  <a:latin typeface="Times New Roman" panose="02020603050405020304" pitchFamily="18" charset="0"/>
                  <a:ea typeface="Roboto" panose="02000000000000000000" pitchFamily="2" charset="0"/>
                  <a:cs typeface="Times New Roman" panose="02020603050405020304" pitchFamily="18" charset="0"/>
                  <a:sym typeface="Verdana"/>
                </a:rPr>
                <a:t>Time point since diagnosis (weeks)</a:t>
              </a:r>
              <a:endParaRPr lang="en" sz="1400" dirty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  <a:sym typeface="Verdana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9A99442-C146-65A1-3915-813163B411F1}"/>
                </a:ext>
              </a:extLst>
            </p:cNvPr>
            <p:cNvSpPr/>
            <p:nvPr/>
          </p:nvSpPr>
          <p:spPr>
            <a:xfrm>
              <a:off x="442761" y="2458791"/>
              <a:ext cx="490889" cy="529389"/>
            </a:xfrm>
            <a:prstGeom prst="ellipse">
              <a:avLst/>
            </a:prstGeom>
            <a:noFill/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CFD2F94-9190-773C-BA42-AD70835F855A}"/>
                </a:ext>
              </a:extLst>
            </p:cNvPr>
            <p:cNvCxnSpPr>
              <a:cxnSpLocks/>
              <a:stCxn id="10" idx="0"/>
              <a:endCxn id="9" idx="0"/>
            </p:cNvCxnSpPr>
            <p:nvPr/>
          </p:nvCxnSpPr>
          <p:spPr>
            <a:xfrm>
              <a:off x="688206" y="2458791"/>
              <a:ext cx="2817881" cy="204722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5B3C168-4AAD-FC63-37D2-D033D0A460FF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514650" y="2910653"/>
              <a:ext cx="2136475" cy="1696272"/>
            </a:xfrm>
            <a:prstGeom prst="line">
              <a:avLst/>
            </a:prstGeom>
            <a:ln w="127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236F457-5C9D-70B3-E408-5E4E2FE78953}"/>
              </a:ext>
            </a:extLst>
          </p:cNvPr>
          <p:cNvSpPr txBox="1"/>
          <p:nvPr/>
        </p:nvSpPr>
        <p:spPr>
          <a:xfrm>
            <a:off x="94126" y="5806433"/>
            <a:ext cx="610537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3825" lvl="0">
              <a:buClr>
                <a:srgbClr val="CCCCCC"/>
              </a:buClr>
              <a:buSzPts val="1650"/>
            </a:pPr>
            <a:r>
              <a:rPr lang="en-US" dirty="0"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</a:rPr>
              <a:t>Histologic progression of BE to EAC is well established, but the underlying cellular interactions and molecular signaling remain largely undefined.</a:t>
            </a:r>
          </a:p>
        </p:txBody>
      </p:sp>
    </p:spTree>
    <p:extLst>
      <p:ext uri="{BB962C8B-B14F-4D97-AF65-F5344CB8AC3E}">
        <p14:creationId xmlns:p14="http://schemas.microsoft.com/office/powerpoint/2010/main" val="381469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2860" y="370332"/>
            <a:ext cx="1166597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Multi-omics Disease Mapping: Esophageal Cancer </a:t>
            </a:r>
            <a:endParaRPr lang="en-US" sz="3400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DB52CD5-95C2-2DE0-E28C-E08184991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11" y="921301"/>
            <a:ext cx="9079699" cy="585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356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040" y="276167"/>
            <a:ext cx="110258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Multi-omics disease Mapping: Esophageal Cancer </a:t>
            </a:r>
            <a:endParaRPr lang="en-US" sz="3400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8B26010-2486-D276-D3EE-1526E4DA9C85}"/>
              </a:ext>
            </a:extLst>
          </p:cNvPr>
          <p:cNvSpPr txBox="1"/>
          <p:nvPr/>
        </p:nvSpPr>
        <p:spPr>
          <a:xfrm>
            <a:off x="5363745" y="1207624"/>
            <a:ext cx="4716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PhenoBIC classifications on Xenium UMAP: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D6BC28-20BD-06F2-C0CA-05CB6795C4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314"/>
          <a:stretch>
            <a:fillRect/>
          </a:stretch>
        </p:blipFill>
        <p:spPr>
          <a:xfrm>
            <a:off x="137849" y="1545907"/>
            <a:ext cx="4486526" cy="3373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DA50CC-23DB-E5D3-1237-DFA920A60D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228" r="24186" b="67407"/>
          <a:stretch/>
        </p:blipFill>
        <p:spPr>
          <a:xfrm>
            <a:off x="4624375" y="1495615"/>
            <a:ext cx="3873150" cy="26004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685DDA-9FA4-B1F0-5682-8734C7B6DD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800" t="32455" r="49614" b="33429"/>
          <a:stretch>
            <a:fillRect/>
          </a:stretch>
        </p:blipFill>
        <p:spPr>
          <a:xfrm>
            <a:off x="4715495" y="4001436"/>
            <a:ext cx="3873150" cy="27218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64EE987-37EA-8CC8-F918-C4006C9C262D}"/>
              </a:ext>
            </a:extLst>
          </p:cNvPr>
          <p:cNvSpPr txBox="1"/>
          <p:nvPr/>
        </p:nvSpPr>
        <p:spPr>
          <a:xfrm>
            <a:off x="589503" y="1192414"/>
            <a:ext cx="2957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Xenium Cell Type Annotation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C99249-784F-9183-29BE-E197131172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538" b="66147"/>
          <a:stretch/>
        </p:blipFill>
        <p:spPr>
          <a:xfrm>
            <a:off x="8679765" y="1629631"/>
            <a:ext cx="3470438" cy="26391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6DE88BA-235D-1259-2DD7-5E6312458E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402" y="4001436"/>
            <a:ext cx="2999163" cy="26302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0DFF5D5-8DEC-FF7E-9DE0-7453945BF0B3}"/>
              </a:ext>
            </a:extLst>
          </p:cNvPr>
          <p:cNvSpPr txBox="1"/>
          <p:nvPr/>
        </p:nvSpPr>
        <p:spPr>
          <a:xfrm>
            <a:off x="9448549" y="3993580"/>
            <a:ext cx="1262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PCF to H&amp;E</a:t>
            </a:r>
          </a:p>
        </p:txBody>
      </p:sp>
    </p:spTree>
    <p:extLst>
      <p:ext uri="{BB962C8B-B14F-4D97-AF65-F5344CB8AC3E}">
        <p14:creationId xmlns:p14="http://schemas.microsoft.com/office/powerpoint/2010/main" val="10807820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040" y="276167"/>
            <a:ext cx="110258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 and Conclusion</a:t>
            </a:r>
            <a:endParaRPr lang="en-US" sz="3400" dirty="0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ADA873-1A65-84B6-5F29-AB5FA2CDB059}"/>
              </a:ext>
            </a:extLst>
          </p:cNvPr>
          <p:cNvGrpSpPr/>
          <p:nvPr/>
        </p:nvGrpSpPr>
        <p:grpSpPr>
          <a:xfrm>
            <a:off x="0" y="0"/>
            <a:ext cx="12191695" cy="292608"/>
            <a:chOff x="0" y="0"/>
            <a:chExt cx="12191695" cy="292608"/>
          </a:xfrm>
        </p:grpSpPr>
        <p:sp>
          <p:nvSpPr>
            <p:cNvPr id="67" name="Shape 0">
              <a:extLst>
                <a:ext uri="{FF2B5EF4-FFF2-40B4-BE49-F238E27FC236}">
                  <a16:creationId xmlns:a16="http://schemas.microsoft.com/office/drawing/2014/main" id="{0462C191-EA58-1204-7483-8BDDDB4AEB41}"/>
                </a:ext>
              </a:extLst>
            </p:cNvPr>
            <p:cNvSpPr/>
            <p:nvPr/>
          </p:nvSpPr>
          <p:spPr>
            <a:xfrm>
              <a:off x="0" y="0"/>
              <a:ext cx="12191695" cy="292608"/>
            </a:xfrm>
            <a:prstGeom prst="rect">
              <a:avLst/>
            </a:prstGeom>
            <a:solidFill>
              <a:srgbClr val="081826"/>
            </a:solidFill>
            <a:ln w="12700">
              <a:solidFill>
                <a:srgbClr val="081826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1">
              <a:extLst>
                <a:ext uri="{FF2B5EF4-FFF2-40B4-BE49-F238E27FC236}">
                  <a16:creationId xmlns:a16="http://schemas.microsoft.com/office/drawing/2014/main" id="{DA21F730-F4C9-2B0E-84C2-446FD4716800}"/>
                </a:ext>
              </a:extLst>
            </p:cNvPr>
            <p:cNvSpPr/>
            <p:nvPr/>
          </p:nvSpPr>
          <p:spPr>
            <a:xfrm>
              <a:off x="320040" y="77724"/>
              <a:ext cx="731520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50" b="1" dirty="0">
                  <a:solidFill>
                    <a:srgbClr val="B9E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15th EDRN Scientific Workshop  •  Sept 23–25, 2026</a:t>
              </a:r>
              <a:endParaRPr lang="en-US" sz="750" dirty="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D5E5645-771A-E4FF-36AB-71CA64A5579F}"/>
              </a:ext>
            </a:extLst>
          </p:cNvPr>
          <p:cNvSpPr txBox="1"/>
          <p:nvPr/>
        </p:nvSpPr>
        <p:spPr>
          <a:xfrm>
            <a:off x="320040" y="1388670"/>
            <a:ext cx="6105378" cy="2989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15000"/>
              </a:lnSpc>
              <a:spcAft>
                <a:spcPts val="1800"/>
              </a:spcAft>
              <a:buSzPct val="100000"/>
              <a:buChar char="•"/>
            </a:pPr>
            <a:r>
              <a:rPr lang="en-US" sz="1800" dirty="0"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Reproducible, scalable AI tools spanning tissue imaging, spatial multi-omics, and clinical data.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lnSpc>
                <a:spcPct val="115000"/>
              </a:lnSpc>
              <a:spcAft>
                <a:spcPts val="1800"/>
              </a:spcAft>
              <a:buSzPct val="10000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AI-assisted immune scoring and spatial analysis </a:t>
            </a:r>
            <a:r>
              <a:rPr lang="en-US" sz="1800" dirty="0">
                <a:latin typeface="Calibri" panose="020F0502020204030204" pitchFamily="34" charset="0"/>
                <a:ea typeface="Calibri" pitchFamily="34" charset="-122"/>
                <a:cs typeface="Calibri" panose="020F0502020204030204" pitchFamily="34" charset="0"/>
              </a:rPr>
              <a:t>validated across breast, esophageal, and colorectal cancer</a:t>
            </a:r>
          </a:p>
          <a:p>
            <a:pPr marL="228600" indent="-228600">
              <a:lnSpc>
                <a:spcPct val="115000"/>
              </a:lnSpc>
              <a:spcAft>
                <a:spcPts val="1800"/>
              </a:spcAft>
              <a:buSzPct val="100000"/>
              <a:buFontTx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Precise Risk Stratification and triaging for efficient treatment planning and managing clinician workloads </a:t>
            </a:r>
          </a:p>
          <a:p>
            <a:pPr marL="228600" indent="-228600">
              <a:lnSpc>
                <a:spcPct val="115000"/>
              </a:lnSpc>
              <a:spcAft>
                <a:spcPts val="1800"/>
              </a:spcAft>
              <a:buSzPct val="10000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A blue and green light on a black background&#10;&#10;AI-generated content may be incorrect.">
            <a:extLst>
              <a:ext uri="{FF2B5EF4-FFF2-40B4-BE49-F238E27FC236}">
                <a16:creationId xmlns:a16="http://schemas.microsoft.com/office/drawing/2014/main" id="{B376B65C-E532-20DD-8986-A480E9FAC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458" y="8532"/>
            <a:ext cx="4387490" cy="361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ike">
            <a:extLst>
              <a:ext uri="{FF2B5EF4-FFF2-40B4-BE49-F238E27FC236}">
                <a16:creationId xmlns:a16="http://schemas.microsoft.com/office/drawing/2014/main" id="{493FFEB6-E778-725C-96C8-CB0495A9F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6521" y="3404405"/>
            <a:ext cx="1073749" cy="107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Lisa Carr - University of Washington | LinkedIn">
            <a:extLst>
              <a:ext uri="{FF2B5EF4-FFF2-40B4-BE49-F238E27FC236}">
                <a16:creationId xmlns:a16="http://schemas.microsoft.com/office/drawing/2014/main" id="{75866465-E7BE-D9A3-024D-3FE8A7F14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62" y="3404405"/>
            <a:ext cx="1189798" cy="118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583;p48">
            <a:extLst>
              <a:ext uri="{FF2B5EF4-FFF2-40B4-BE49-F238E27FC236}">
                <a16:creationId xmlns:a16="http://schemas.microsoft.com/office/drawing/2014/main" id="{3172A13B-87D9-A886-11CB-4E0C7D7BC77C}"/>
              </a:ext>
            </a:extLst>
          </p:cNvPr>
          <p:cNvSpPr txBox="1"/>
          <p:nvPr/>
        </p:nvSpPr>
        <p:spPr>
          <a:xfrm>
            <a:off x="7937402" y="4549973"/>
            <a:ext cx="2171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Lisa Carr </a:t>
            </a:r>
            <a:endParaRPr b="1" dirty="0"/>
          </a:p>
        </p:txBody>
      </p:sp>
      <p:sp>
        <p:nvSpPr>
          <p:cNvPr id="14" name="Google Shape;583;p48">
            <a:extLst>
              <a:ext uri="{FF2B5EF4-FFF2-40B4-BE49-F238E27FC236}">
                <a16:creationId xmlns:a16="http://schemas.microsoft.com/office/drawing/2014/main" id="{6AFC7758-8B56-13C7-2151-FDC682C3D7E0}"/>
              </a:ext>
            </a:extLst>
          </p:cNvPr>
          <p:cNvSpPr txBox="1"/>
          <p:nvPr/>
        </p:nvSpPr>
        <p:spPr>
          <a:xfrm>
            <a:off x="9190136" y="4521396"/>
            <a:ext cx="390651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Abishek Sankaranarayanan</a:t>
            </a:r>
            <a:endParaRPr b="1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4CB0C9F4-01D2-EE49-63FC-C7BA42361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8711734" y="5195044"/>
            <a:ext cx="1073749" cy="91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Google Shape;583;p48">
            <a:extLst>
              <a:ext uri="{FF2B5EF4-FFF2-40B4-BE49-F238E27FC236}">
                <a16:creationId xmlns:a16="http://schemas.microsoft.com/office/drawing/2014/main" id="{D8164BD1-68D4-86D8-6295-27413144BE2D}"/>
              </a:ext>
            </a:extLst>
          </p:cNvPr>
          <p:cNvSpPr txBox="1"/>
          <p:nvPr/>
        </p:nvSpPr>
        <p:spPr>
          <a:xfrm>
            <a:off x="7990245" y="6239072"/>
            <a:ext cx="250704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Rachel Ware </a:t>
            </a:r>
            <a:endParaRPr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ABA80EE-5DB0-424A-9582-E24982656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6894255" y="3525771"/>
            <a:ext cx="1161769" cy="158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583;p48">
            <a:extLst>
              <a:ext uri="{FF2B5EF4-FFF2-40B4-BE49-F238E27FC236}">
                <a16:creationId xmlns:a16="http://schemas.microsoft.com/office/drawing/2014/main" id="{4C05256F-7CBF-349E-46F5-6557D0A98E44}"/>
              </a:ext>
            </a:extLst>
          </p:cNvPr>
          <p:cNvSpPr txBox="1"/>
          <p:nvPr/>
        </p:nvSpPr>
        <p:spPr>
          <a:xfrm>
            <a:off x="6024472" y="5107754"/>
            <a:ext cx="304429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Sergio Mayta</a:t>
            </a:r>
            <a:endParaRPr b="1" dirty="0"/>
          </a:p>
        </p:txBody>
      </p:sp>
      <p:pic>
        <p:nvPicPr>
          <p:cNvPr id="23" name="Picture 22" descr="A person with long hair smiling&#10;&#10;Description automatically generated">
            <a:extLst>
              <a:ext uri="{FF2B5EF4-FFF2-40B4-BE49-F238E27FC236}">
                <a16:creationId xmlns:a16="http://schemas.microsoft.com/office/drawing/2014/main" id="{3F41E3A3-554E-44C9-5A9E-C8C79EB024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98211" y="5195044"/>
            <a:ext cx="1073749" cy="1073749"/>
          </a:xfrm>
          <a:prstGeom prst="rect">
            <a:avLst/>
          </a:prstGeom>
        </p:spPr>
      </p:pic>
      <p:sp>
        <p:nvSpPr>
          <p:cNvPr id="24" name="Google Shape;583;p48">
            <a:extLst>
              <a:ext uri="{FF2B5EF4-FFF2-40B4-BE49-F238E27FC236}">
                <a16:creationId xmlns:a16="http://schemas.microsoft.com/office/drawing/2014/main" id="{8DB66EB3-C84E-0033-6CAA-5052593C38EF}"/>
              </a:ext>
            </a:extLst>
          </p:cNvPr>
          <p:cNvSpPr txBox="1"/>
          <p:nvPr/>
        </p:nvSpPr>
        <p:spPr>
          <a:xfrm>
            <a:off x="10249486" y="6346335"/>
            <a:ext cx="21712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b="1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Lena, Allen</a:t>
            </a:r>
            <a:endParaRPr b="1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559B54-34E1-B138-7E15-225426D4F527}"/>
              </a:ext>
            </a:extLst>
          </p:cNvPr>
          <p:cNvCxnSpPr>
            <a:cxnSpLocks/>
          </p:cNvCxnSpPr>
          <p:nvPr/>
        </p:nvCxnSpPr>
        <p:spPr>
          <a:xfrm>
            <a:off x="4413288" y="4181674"/>
            <a:ext cx="299367" cy="0"/>
          </a:xfrm>
          <a:prstGeom prst="line">
            <a:avLst/>
          </a:prstGeom>
          <a:ln w="28575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582EFE9-21EE-80EF-D7F1-8A50F60E4758}"/>
              </a:ext>
            </a:extLst>
          </p:cNvPr>
          <p:cNvSpPr txBox="1"/>
          <p:nvPr/>
        </p:nvSpPr>
        <p:spPr>
          <a:xfrm>
            <a:off x="448148" y="3832007"/>
            <a:ext cx="5743719" cy="233042"/>
          </a:xfrm>
          <a:prstGeom prst="rect">
            <a:avLst/>
          </a:prstGeom>
          <a:solidFill>
            <a:srgbClr val="EEF4F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600" b="1" i="0" u="none" strike="noStrike" cap="none">
                <a:solidFill>
                  <a:schemeClr val="dk1"/>
                </a:solidFill>
                <a:latin typeface="+mj-lt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dk1"/>
                </a:solidFill>
              </a:defRPr>
            </a:lvl9pPr>
          </a:lstStyle>
          <a:p>
            <a:pPr algn="ctr"/>
            <a:r>
              <a:rPr lang="en-US" sz="1400" dirty="0"/>
              <a:t>ASSOCIATION OF TIL SCORES WITH MSI STATUS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0ECE0CC-AE7F-A4AA-6751-793B2398509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9907" y="4214109"/>
            <a:ext cx="2728494" cy="20546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E3C89C9-159D-427A-88B8-BE6C674343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703" y="4155174"/>
            <a:ext cx="2884954" cy="205468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D998D65-548E-C1B7-539D-514C756730D1}"/>
              </a:ext>
            </a:extLst>
          </p:cNvPr>
          <p:cNvSpPr txBox="1"/>
          <p:nvPr/>
        </p:nvSpPr>
        <p:spPr>
          <a:xfrm>
            <a:off x="6575878" y="5423005"/>
            <a:ext cx="1985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Stop by his poster (#20), Thursday 11:50 – 2:00 pm </a:t>
            </a:r>
          </a:p>
        </p:txBody>
      </p:sp>
    </p:spTree>
    <p:extLst>
      <p:ext uri="{BB962C8B-B14F-4D97-AF65-F5344CB8AC3E}">
        <p14:creationId xmlns:p14="http://schemas.microsoft.com/office/powerpoint/2010/main" val="2845049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8"/>
          <p:cNvSpPr/>
          <p:nvPr/>
        </p:nvSpPr>
        <p:spPr>
          <a:xfrm flipH="1">
            <a:off x="0" y="11652"/>
            <a:ext cx="12192000" cy="437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r>
              <a:rPr lang="en" sz="2800" b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Thank you for listening! </a:t>
            </a:r>
            <a:endParaRPr sz="1467"/>
          </a:p>
        </p:txBody>
      </p:sp>
      <p:pic>
        <p:nvPicPr>
          <p:cNvPr id="569" name="Google Shape;56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7211" y="2707021"/>
            <a:ext cx="4114801" cy="705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48" descr="Department of Laboratory Medicine &amp;amp; Pathology News | &amp;lt;i class=&amp;quot;fa  fa-newspaper-o&amp;quot;&amp;gt;&amp;lt;/i&amp;gt; Department News | Dept. of Laboratory Medicine &amp;amp;  Pathology | UW Medicine"/>
          <p:cNvPicPr preferRelativeResize="0"/>
          <p:nvPr/>
        </p:nvPicPr>
        <p:blipFill rotWithShape="1">
          <a:blip r:embed="rId4">
            <a:alphaModFix/>
          </a:blip>
          <a:srcRect t="18285" b="20001"/>
          <a:stretch/>
        </p:blipFill>
        <p:spPr>
          <a:xfrm>
            <a:off x="1714601" y="865499"/>
            <a:ext cx="1519351" cy="753231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8"/>
          <p:cNvSpPr/>
          <p:nvPr/>
        </p:nvSpPr>
        <p:spPr>
          <a:xfrm>
            <a:off x="3433309" y="713249"/>
            <a:ext cx="3918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r>
              <a:rPr lang="en" sz="24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Email: </a:t>
            </a:r>
            <a:r>
              <a:rPr lang="en" sz="2400" u="sng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shmittal@uw.edu</a:t>
            </a:r>
            <a:endParaRPr sz="24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endParaRPr sz="24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r>
              <a:rPr lang="en" sz="24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Mittal Lab: </a:t>
            </a:r>
            <a:r>
              <a:rPr lang="en" sz="2400" u="sng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shachimittal.com</a:t>
            </a:r>
            <a:endParaRPr sz="24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endParaRPr sz="24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r>
              <a:rPr lang="en" sz="2400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Twitter: @ShachiMittal2</a:t>
            </a:r>
            <a:endParaRPr sz="1467" dirty="0"/>
          </a:p>
          <a:p>
            <a:endParaRPr sz="24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endParaRPr sz="24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endParaRPr sz="2400" dirty="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75" name="Google Shape;575;p48"/>
          <p:cNvSpPr txBox="1"/>
          <p:nvPr/>
        </p:nvSpPr>
        <p:spPr>
          <a:xfrm>
            <a:off x="7033265" y="6339764"/>
            <a:ext cx="1908000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Mark Kilgore, MD</a:t>
            </a:r>
            <a:endParaRPr sz="1467" dirty="0"/>
          </a:p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UW Medicine</a:t>
            </a:r>
            <a:endParaRPr sz="1467" dirty="0"/>
          </a:p>
        </p:txBody>
      </p:sp>
      <p:sp>
        <p:nvSpPr>
          <p:cNvPr id="577" name="Google Shape;577;p48"/>
          <p:cNvSpPr txBox="1"/>
          <p:nvPr/>
        </p:nvSpPr>
        <p:spPr>
          <a:xfrm>
            <a:off x="8779504" y="6368430"/>
            <a:ext cx="1983600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Daniel Reiter, MD, </a:t>
            </a:r>
          </a:p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UW Medicine</a:t>
            </a:r>
          </a:p>
        </p:txBody>
      </p:sp>
      <p:pic>
        <p:nvPicPr>
          <p:cNvPr id="579" name="Google Shape;579;p48"/>
          <p:cNvPicPr preferRelativeResize="0"/>
          <p:nvPr/>
        </p:nvPicPr>
        <p:blipFill rotWithShape="1">
          <a:blip r:embed="rId7"/>
          <a:srcRect l="21924" r="21924"/>
          <a:stretch/>
        </p:blipFill>
        <p:spPr>
          <a:xfrm>
            <a:off x="5054395" y="4884510"/>
            <a:ext cx="1300800" cy="1296951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0" name="Google Shape;580;p48"/>
          <p:cNvSpPr txBox="1"/>
          <p:nvPr/>
        </p:nvSpPr>
        <p:spPr>
          <a:xfrm>
            <a:off x="5141356" y="6314174"/>
            <a:ext cx="1965600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Lynn Symonds, MD,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Fred Hutch</a:t>
            </a:r>
            <a:endParaRPr lang="en-US" sz="1467" dirty="0"/>
          </a:p>
        </p:txBody>
      </p:sp>
      <p:pic>
        <p:nvPicPr>
          <p:cNvPr id="581" name="Google Shape;581;p48"/>
          <p:cNvPicPr preferRelativeResize="0"/>
          <p:nvPr/>
        </p:nvPicPr>
        <p:blipFill rotWithShape="1">
          <a:blip r:embed="rId8">
            <a:alphaModFix/>
          </a:blip>
          <a:srcRect t="25417" b="23181"/>
          <a:stretch/>
        </p:blipFill>
        <p:spPr>
          <a:xfrm>
            <a:off x="8742143" y="493955"/>
            <a:ext cx="3167754" cy="2788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48"/>
          <p:cNvPicPr preferRelativeResize="0"/>
          <p:nvPr/>
        </p:nvPicPr>
        <p:blipFill rotWithShape="1">
          <a:blip r:embed="rId9">
            <a:alphaModFix/>
          </a:blip>
          <a:srcRect l="99" r="99"/>
          <a:stretch/>
        </p:blipFill>
        <p:spPr>
          <a:xfrm>
            <a:off x="3398334" y="4877125"/>
            <a:ext cx="1228400" cy="1311722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3" name="Google Shape;583;p48"/>
          <p:cNvSpPr txBox="1"/>
          <p:nvPr/>
        </p:nvSpPr>
        <p:spPr>
          <a:xfrm>
            <a:off x="3165635" y="6258572"/>
            <a:ext cx="2171200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Prof. Savannah Partridge</a:t>
            </a:r>
            <a:endParaRPr sz="1467" dirty="0"/>
          </a:p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PhD</a:t>
            </a:r>
            <a:r>
              <a:rPr lang="en" sz="1467" dirty="0">
                <a:sym typeface="Garamond"/>
              </a:rPr>
              <a:t>, </a:t>
            </a:r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Radiology</a:t>
            </a:r>
            <a:endParaRPr sz="1467" dirty="0"/>
          </a:p>
        </p:txBody>
      </p:sp>
      <p:pic>
        <p:nvPicPr>
          <p:cNvPr id="584" name="Google Shape;584;p4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64514" y="1307768"/>
            <a:ext cx="1105384" cy="1106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64865" y="403943"/>
            <a:ext cx="2001968" cy="819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6805D1-415C-AB49-2AB4-08D40877B1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103" y="2294594"/>
            <a:ext cx="2731964" cy="542683"/>
          </a:xfrm>
          <a:prstGeom prst="rect">
            <a:avLst/>
          </a:prstGeom>
        </p:spPr>
      </p:pic>
      <p:pic>
        <p:nvPicPr>
          <p:cNvPr id="2050" name="Picture 2" descr="History of the NIH Logo | National Institutes of Health (NIH)">
            <a:extLst>
              <a:ext uri="{FF2B5EF4-FFF2-40B4-BE49-F238E27FC236}">
                <a16:creationId xmlns:a16="http://schemas.microsoft.com/office/drawing/2014/main" id="{0ABD8783-362C-FE61-AAD2-D145CC17C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77" y="493955"/>
            <a:ext cx="1594971" cy="150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Early Detection Research Network — Early Detection Research Network">
            <a:extLst>
              <a:ext uri="{FF2B5EF4-FFF2-40B4-BE49-F238E27FC236}">
                <a16:creationId xmlns:a16="http://schemas.microsoft.com/office/drawing/2014/main" id="{85449992-DDD2-26B2-7C0A-95677959B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5424"/>
            <a:ext cx="4673462" cy="70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oogle Shape;579;p48">
            <a:extLst>
              <a:ext uri="{FF2B5EF4-FFF2-40B4-BE49-F238E27FC236}">
                <a16:creationId xmlns:a16="http://schemas.microsoft.com/office/drawing/2014/main" id="{FBE2EB9B-515E-0106-8E9D-2CA53EA47D71}"/>
              </a:ext>
            </a:extLst>
          </p:cNvPr>
          <p:cNvPicPr preferRelativeResize="0"/>
          <p:nvPr/>
        </p:nvPicPr>
        <p:blipFill rotWithShape="1">
          <a:blip r:embed="rId15"/>
          <a:srcRect l="6477" r="6477"/>
          <a:stretch/>
        </p:blipFill>
        <p:spPr>
          <a:xfrm>
            <a:off x="1841331" y="4877125"/>
            <a:ext cx="1194418" cy="1296951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" name="Google Shape;580;p48">
            <a:extLst>
              <a:ext uri="{FF2B5EF4-FFF2-40B4-BE49-F238E27FC236}">
                <a16:creationId xmlns:a16="http://schemas.microsoft.com/office/drawing/2014/main" id="{9A339832-D320-6D87-47A1-6174F81E7356}"/>
              </a:ext>
            </a:extLst>
          </p:cNvPr>
          <p:cNvSpPr txBox="1"/>
          <p:nvPr/>
        </p:nvSpPr>
        <p:spPr>
          <a:xfrm>
            <a:off x="1522461" y="6343191"/>
            <a:ext cx="1832159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Dan </a:t>
            </a:r>
            <a:r>
              <a:rPr lang="en" sz="1467" dirty="0" err="1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Hippe</a:t>
            </a:r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, MD,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Fred Hutch</a:t>
            </a:r>
            <a:endParaRPr lang="en-US" sz="1467" dirty="0"/>
          </a:p>
        </p:txBody>
      </p:sp>
      <p:pic>
        <p:nvPicPr>
          <p:cNvPr id="15" name="Google Shape;579;p48">
            <a:extLst>
              <a:ext uri="{FF2B5EF4-FFF2-40B4-BE49-F238E27FC236}">
                <a16:creationId xmlns:a16="http://schemas.microsoft.com/office/drawing/2014/main" id="{089FCA92-F2C5-246F-4D29-66984616F7B1}"/>
              </a:ext>
            </a:extLst>
          </p:cNvPr>
          <p:cNvPicPr preferRelativeResize="0"/>
          <p:nvPr/>
        </p:nvPicPr>
        <p:blipFill rotWithShape="1">
          <a:blip r:embed="rId16"/>
          <a:srcRect l="6477" r="6477"/>
          <a:stretch/>
        </p:blipFill>
        <p:spPr>
          <a:xfrm>
            <a:off x="6782856" y="4891907"/>
            <a:ext cx="1387042" cy="136666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" name="Google Shape;579;p48">
            <a:extLst>
              <a:ext uri="{FF2B5EF4-FFF2-40B4-BE49-F238E27FC236}">
                <a16:creationId xmlns:a16="http://schemas.microsoft.com/office/drawing/2014/main" id="{86B0B4BA-78B1-4CBA-7FDA-FFAE85601ED6}"/>
              </a:ext>
            </a:extLst>
          </p:cNvPr>
          <p:cNvPicPr preferRelativeResize="0"/>
          <p:nvPr/>
        </p:nvPicPr>
        <p:blipFill rotWithShape="1">
          <a:blip r:embed="rId17"/>
          <a:srcRect l="6477" r="6477"/>
          <a:stretch/>
        </p:blipFill>
        <p:spPr>
          <a:xfrm>
            <a:off x="8648878" y="4915768"/>
            <a:ext cx="1384962" cy="1423995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" name="Google Shape;579;p48">
            <a:extLst>
              <a:ext uri="{FF2B5EF4-FFF2-40B4-BE49-F238E27FC236}">
                <a16:creationId xmlns:a16="http://schemas.microsoft.com/office/drawing/2014/main" id="{6257FC88-1147-80CD-1892-DECD78C51517}"/>
              </a:ext>
            </a:extLst>
          </p:cNvPr>
          <p:cNvPicPr preferRelativeResize="0"/>
          <p:nvPr/>
        </p:nvPicPr>
        <p:blipFill rotWithShape="1">
          <a:blip r:embed="rId18"/>
          <a:srcRect l="6477" r="6477"/>
          <a:stretch/>
        </p:blipFill>
        <p:spPr>
          <a:xfrm>
            <a:off x="10512820" y="4947678"/>
            <a:ext cx="1127432" cy="1204157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8" name="Google Shape;580;p48">
            <a:extLst>
              <a:ext uri="{FF2B5EF4-FFF2-40B4-BE49-F238E27FC236}">
                <a16:creationId xmlns:a16="http://schemas.microsoft.com/office/drawing/2014/main" id="{F088C934-5727-2B2E-524C-8380341D7C6D}"/>
              </a:ext>
            </a:extLst>
          </p:cNvPr>
          <p:cNvSpPr txBox="1"/>
          <p:nvPr/>
        </p:nvSpPr>
        <p:spPr>
          <a:xfrm>
            <a:off x="10326020" y="6157316"/>
            <a:ext cx="1690897" cy="769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Anum Kazerouni,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PhD, UW Medicine</a:t>
            </a:r>
            <a:endParaRPr lang="en-US" sz="1467" dirty="0"/>
          </a:p>
        </p:txBody>
      </p:sp>
      <p:pic>
        <p:nvPicPr>
          <p:cNvPr id="2" name="Google Shape;579;p48">
            <a:extLst>
              <a:ext uri="{FF2B5EF4-FFF2-40B4-BE49-F238E27FC236}">
                <a16:creationId xmlns:a16="http://schemas.microsoft.com/office/drawing/2014/main" id="{F0565FF9-9F59-30E9-7F89-2A7A1632D84C}"/>
              </a:ext>
            </a:extLst>
          </p:cNvPr>
          <p:cNvPicPr preferRelativeResize="0"/>
          <p:nvPr/>
        </p:nvPicPr>
        <p:blipFill rotWithShape="1">
          <a:blip r:embed="rId19"/>
          <a:srcRect l="21924" r="21924"/>
          <a:stretch/>
        </p:blipFill>
        <p:spPr>
          <a:xfrm>
            <a:off x="186491" y="4854884"/>
            <a:ext cx="1176982" cy="1296951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" name="Google Shape;580;p48">
            <a:extLst>
              <a:ext uri="{FF2B5EF4-FFF2-40B4-BE49-F238E27FC236}">
                <a16:creationId xmlns:a16="http://schemas.microsoft.com/office/drawing/2014/main" id="{19C1DAC4-B750-0049-7364-52F40C70E1D0}"/>
              </a:ext>
            </a:extLst>
          </p:cNvPr>
          <p:cNvSpPr txBox="1"/>
          <p:nvPr/>
        </p:nvSpPr>
        <p:spPr>
          <a:xfrm>
            <a:off x="-65556" y="6313568"/>
            <a:ext cx="1770622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Jennifer Specht, MD,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Fred Hutch</a:t>
            </a:r>
            <a:endParaRPr lang="en-US" sz="1467" dirty="0"/>
          </a:p>
        </p:txBody>
      </p:sp>
      <p:pic>
        <p:nvPicPr>
          <p:cNvPr id="9" name="Google Shape;579;p48">
            <a:extLst>
              <a:ext uri="{FF2B5EF4-FFF2-40B4-BE49-F238E27FC236}">
                <a16:creationId xmlns:a16="http://schemas.microsoft.com/office/drawing/2014/main" id="{42B39EBE-4EDE-2481-9C8E-9B21F986144C}"/>
              </a:ext>
            </a:extLst>
          </p:cNvPr>
          <p:cNvPicPr preferRelativeResize="0"/>
          <p:nvPr/>
        </p:nvPicPr>
        <p:blipFill rotWithShape="1">
          <a:blip r:embed="rId20"/>
          <a:srcRect l="681" r="681"/>
          <a:stretch/>
        </p:blipFill>
        <p:spPr>
          <a:xfrm>
            <a:off x="2948231" y="3497601"/>
            <a:ext cx="1110910" cy="1126252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" name="Google Shape;580;p48">
            <a:extLst>
              <a:ext uri="{FF2B5EF4-FFF2-40B4-BE49-F238E27FC236}">
                <a16:creationId xmlns:a16="http://schemas.microsoft.com/office/drawing/2014/main" id="{1C5CBF62-600A-9802-5A4F-FBDC6AE7F332}"/>
              </a:ext>
            </a:extLst>
          </p:cNvPr>
          <p:cNvSpPr txBox="1"/>
          <p:nvPr/>
        </p:nvSpPr>
        <p:spPr>
          <a:xfrm>
            <a:off x="3949162" y="3726036"/>
            <a:ext cx="1690897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Ming Yu,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PhD, Fred Hutch</a:t>
            </a:r>
            <a:endParaRPr lang="en-US" sz="1467" dirty="0"/>
          </a:p>
        </p:txBody>
      </p:sp>
      <p:pic>
        <p:nvPicPr>
          <p:cNvPr id="11" name="Google Shape;579;p48">
            <a:extLst>
              <a:ext uri="{FF2B5EF4-FFF2-40B4-BE49-F238E27FC236}">
                <a16:creationId xmlns:a16="http://schemas.microsoft.com/office/drawing/2014/main" id="{5D09651D-6B87-A5F9-A024-48A62DF2E7EE}"/>
              </a:ext>
            </a:extLst>
          </p:cNvPr>
          <p:cNvPicPr preferRelativeResize="0"/>
          <p:nvPr/>
        </p:nvPicPr>
        <p:blipFill rotWithShape="1">
          <a:blip r:embed="rId21"/>
          <a:srcRect l="18185" r="18185"/>
          <a:stretch/>
        </p:blipFill>
        <p:spPr>
          <a:xfrm>
            <a:off x="5709961" y="3483172"/>
            <a:ext cx="1110910" cy="1126252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" name="Google Shape;580;p48">
            <a:extLst>
              <a:ext uri="{FF2B5EF4-FFF2-40B4-BE49-F238E27FC236}">
                <a16:creationId xmlns:a16="http://schemas.microsoft.com/office/drawing/2014/main" id="{AB99E641-0F48-4E08-2DE5-47EC0856F0FE}"/>
              </a:ext>
            </a:extLst>
          </p:cNvPr>
          <p:cNvSpPr txBox="1"/>
          <p:nvPr/>
        </p:nvSpPr>
        <p:spPr>
          <a:xfrm>
            <a:off x="6771757" y="3695465"/>
            <a:ext cx="1690897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William Grady,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PhD, Fred Hutch</a:t>
            </a:r>
            <a:endParaRPr lang="en-US" sz="1467" dirty="0"/>
          </a:p>
        </p:txBody>
      </p:sp>
      <p:pic>
        <p:nvPicPr>
          <p:cNvPr id="14" name="Picture 1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75D270DB-6AB8-547B-3E6C-44066AF3B71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94246" y="2584401"/>
            <a:ext cx="1537627" cy="866850"/>
          </a:xfrm>
          <a:prstGeom prst="rect">
            <a:avLst/>
          </a:prstGeom>
        </p:spPr>
      </p:pic>
      <p:pic>
        <p:nvPicPr>
          <p:cNvPr id="19" name="Google Shape;579;p48">
            <a:extLst>
              <a:ext uri="{FF2B5EF4-FFF2-40B4-BE49-F238E27FC236}">
                <a16:creationId xmlns:a16="http://schemas.microsoft.com/office/drawing/2014/main" id="{99E27A5B-E12E-6B3A-992A-7441FAF846D6}"/>
              </a:ext>
            </a:extLst>
          </p:cNvPr>
          <p:cNvPicPr preferRelativeResize="0"/>
          <p:nvPr/>
        </p:nvPicPr>
        <p:blipFill rotWithShape="1">
          <a:blip r:embed="rId23"/>
          <a:srcRect l="18244" r="18244"/>
          <a:stretch/>
        </p:blipFill>
        <p:spPr>
          <a:xfrm>
            <a:off x="8542068" y="3497601"/>
            <a:ext cx="1110910" cy="1126252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" name="Google Shape;580;p48">
            <a:extLst>
              <a:ext uri="{FF2B5EF4-FFF2-40B4-BE49-F238E27FC236}">
                <a16:creationId xmlns:a16="http://schemas.microsoft.com/office/drawing/2014/main" id="{5D4E826F-AC45-4AE7-D5A3-1E99CFD3FB3D}"/>
              </a:ext>
            </a:extLst>
          </p:cNvPr>
          <p:cNvSpPr txBox="1"/>
          <p:nvPr/>
        </p:nvSpPr>
        <p:spPr>
          <a:xfrm>
            <a:off x="9681601" y="3695465"/>
            <a:ext cx="1690897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Cecilia Yeung,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PhD, Fred Hutch</a:t>
            </a:r>
            <a:endParaRPr lang="en-US" sz="1467" dirty="0"/>
          </a:p>
        </p:txBody>
      </p:sp>
      <p:pic>
        <p:nvPicPr>
          <p:cNvPr id="7" name="Google Shape;579;p48">
            <a:extLst>
              <a:ext uri="{FF2B5EF4-FFF2-40B4-BE49-F238E27FC236}">
                <a16:creationId xmlns:a16="http://schemas.microsoft.com/office/drawing/2014/main" id="{219EB71F-89CA-4499-7E9A-7EE98405F2DD}"/>
              </a:ext>
            </a:extLst>
          </p:cNvPr>
          <p:cNvPicPr preferRelativeResize="0"/>
          <p:nvPr/>
        </p:nvPicPr>
        <p:blipFill rotWithShape="1">
          <a:blip r:embed="rId24"/>
          <a:srcRect l="681" r="681"/>
          <a:stretch/>
        </p:blipFill>
        <p:spPr>
          <a:xfrm>
            <a:off x="186501" y="3496936"/>
            <a:ext cx="1110910" cy="1126252"/>
          </a:xfrm>
          <a:prstGeom prst="ellipse">
            <a:avLst/>
          </a:prstGeom>
          <a:noFill/>
          <a:ln w="63500" cap="rnd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" name="Google Shape;580;p48">
            <a:extLst>
              <a:ext uri="{FF2B5EF4-FFF2-40B4-BE49-F238E27FC236}">
                <a16:creationId xmlns:a16="http://schemas.microsoft.com/office/drawing/2014/main" id="{613B4A21-E688-D865-551D-ED4429A77558}"/>
              </a:ext>
            </a:extLst>
          </p:cNvPr>
          <p:cNvSpPr txBox="1"/>
          <p:nvPr/>
        </p:nvSpPr>
        <p:spPr>
          <a:xfrm>
            <a:off x="1269531" y="3822261"/>
            <a:ext cx="1690897" cy="543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spAutoFit/>
          </a:bodyPr>
          <a:lstStyle/>
          <a:p>
            <a:pPr algn="ctr"/>
            <a:r>
              <a:rPr lang="en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Dr. Chris Li, </a:t>
            </a:r>
            <a:r>
              <a:rPr lang="en-US" sz="1467" dirty="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PhD, Fred Hutch</a:t>
            </a:r>
            <a:endParaRPr lang="en-US" sz="1467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207e804f92562fb67d3ada"/>
  <p:tag name="FIGURESLIDEID" val="cbb51873-7836-4a46-8ad0-1fff8f78ac49"/>
  <p:tag name="SELECTIONIDS" val="6f20111d-272f-4d38-9b3d-48a1fc2e465c"/>
  <p:tag name="TRANSPARENTBACKGROUND" val="true"/>
  <p:tag name="VERSION" val="1789705889319"/>
  <p:tag name="TITLE" val="CiP2_overview&amp;datasets"/>
  <p:tag name="CREATORNAME" val="Abishek Sankaranarayanan"/>
  <p:tag name="DATEINSERTED" val="1789705894753"/>
  <p:tag name="DPI" val="300"/>
  <p:tag name="BIOJSON" val="{&quot;id&quot;:&quot;718af536-7132-4a4b-94dc-3c1b0408dbd2&quot;,&quot;objects&quot;:{&quot;6f20111d-272f-4d38-9b3d-48a1fc2e465c&quot;:{&quot;type&quot;:&quot;FIGURE_OBJECT&quot;,&quot;id&quot;:&quot;6f20111d-272f-4d38-9b3d-48a1fc2e465c&quot;,&quot;parent&quot;:{&quot;type&quot;:&quot;CHILD&quot;,&quot;parentId&quot;:&quot;cbb51873-7836-4a46-8ad0-1fff8f78ac49&quot;,&quot;order&quot;:&quot;562&quot;},&quot;relativeTransform&quot;:{&quot;translate&quot;:{&quot;x&quot;:7.876775889119084,&quot;y&quot;:242.9549713553541},&quot;rotate&quot;:0,&quot;skewX&quot;:0,&quot;scale&quot;:{&quot;x&quot;:1,&quot;y&quot;:1}}},&quot;a8bc9a90-c806-46d8-b174-3689d40af0e1&quot;:{&quot;id&quot;:&quot;a8bc9a90-c806-46d8-b174-3689d40af0e1&quot;,&quot;name&quot;:&quot;train_PlatformTissue_split.png&quot;,&quot;type&quot;:&quot;FIGURE_OBJECT&quot;,&quot;relativeTransform&quot;:{&quot;translate&quot;:{&quot;x&quot;:-395.0677093071345,&quot;y&quot;:-200.04128810475822},&quot;rotate&quot;:0,&quot;skewX&quot;:0,&quot;scale&quot;:{&quot;x&quot;:0.5249547646812169,&quot;y&quot;:0.5249547646812169}},&quot;image&quot;:{&quot;url&quot;:&quot;https://core.services.biorender.com/api/uploads/noredirect/6984fc2c0f8b5a8e37369fc7/1770322988017_0c65df48-b551-4150-9be7-08e32327c32b_icon.png&quot;,&quot;isPremium&quot;:false,&quot;isSignedURL&quot;:true,&quot;size&quot;:{&quot;x&quot;:300,&quot;y&quot;:231.7766497461929}},&quot;source&quot;:{&quot;id&quot;:&quot;6984fc2c0f8b5a8e37369fc7&quot;,&quot;type&quot;:&quot;UPLOADS&quot;},&quot;isPremium&quot;:false,&quot;parent&quot;:{&quot;type&quot;:&quot;CHILD&quot;,&quot;parentId&quot;:&quot;6f20111d-272f-4d38-9b3d-48a1fc2e465c&quot;,&quot;order&quot;:&quot;5&quot;}},&quot;d6248d31-e159-4444-a0dc-e2ea3adb77be&quot;:{&quot;type&quot;:&quot;FIGURE_OBJECT&quot;,&quot;id&quot;:&quot;d6248d31-e159-4444-a0dc-e2ea3adb77be&quot;,&quot;parent&quot;:{&quot;type&quot;:&quot;CROP&quot;,&quot;parentId&quot;:&quot;6f20111d-272f-4d38-9b3d-48a1fc2e465c&quot;,&quot;order&quot;:&quot;5&quot;},&quot;relativeTransform&quot;:{&quot;translate&quot;:{&quot;x&quot;:-401.38196952853525,&quot;y&quot;:-199.38304364381992},&quot;rotate&quot;:0,&quot;skewX&quot;:0,&quot;scale&quot;:{&quot;x&quot;:46.94475582597513,&quot;y&quot;:47.69368935723468}},&quot;path&quot;:{&quot;type&quot;:&quot;ELLIPSE&quot;,&quot;size&quot;:{&quot;x&quot;:2,&quot;y&quot;:2}},&quot;pathStyles&quot;:[{&quot;type&quot;:&quot;FILL&quot;,&quot;fillStyle&quot;:&quot;#fff&quot;}],&quot;isFrozen&quot;:true},&quot;cbb51873-7836-4a46-8ad0-1fff8f78ac49&quot;:{&quot;id&quot;:&quot;cbb51873-7836-4a46-8ad0-1fff8f78ac49&quot;,&quot;type&quot;:&quot;FIGURE_OBJECT&quot;,&quot;document&quot;:{&quot;type&quot;:&quot;FIGURE&quot;,&quot;canvasType&quot;:&quot;FIGURE&quot;,&quot;units&quot;:&quot;in&quot;},&quot;parent&quot;:{&quot;parentId&quot;:&quot;718af536-7132-4a4b-94dc-3c1b0408dbd2&quot;,&quot;type&quot;:&quot;DOCUMENT&quot;,&quot;order&quot;:&quot;5&quot;}},&quot;718af536-7132-4a4b-94dc-3c1b0408dbd2&quot;:{&quot;id&quot;:&quot;718af536-7132-4a4b-94dc-3c1b0408dbd2&quot;,&quot;type&quot;:&quot;FIGURE_OBJECT&quot;,&quot;document&quot;:{&quot;type&quot;:&quot;DOCUMENT_GROUP&quot;,&quot;canvasType&quot;:&quot;FIGURE&quot;,&quot;units&quot;:&quot;in&quot;}}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207e804f92562fb67d3ada"/>
  <p:tag name="FIGURESLIDEID" val="cbb51873-7836-4a46-8ad0-1fff8f78ac49"/>
  <p:tag name="SELECTIONIDS" val="333dbddf-6397-467f-b12d-df084d723508"/>
  <p:tag name="TRANSPARENTBACKGROUND" val="true"/>
  <p:tag name="VERSION" val="1789705889319"/>
  <p:tag name="TITLE" val="CiP2_overview&amp;datasets"/>
  <p:tag name="CREATORNAME" val="Abishek Sankaranarayanan"/>
  <p:tag name="DATEINSERTED" val="1789705894753"/>
  <p:tag name="DPI" val="300"/>
  <p:tag name="BIOJSON" val="{&quot;id&quot;:&quot;718af536-7132-4a4b-94dc-3c1b0408dbd2&quot;,&quot;objects&quot;:{&quot;333dbddf-6397-467f-b12d-df084d723508&quot;:{&quot;type&quot;:&quot;FIGURE_OBJECT&quot;,&quot;id&quot;:&quot;333dbddf-6397-467f-b12d-df084d723508&quot;,&quot;parent&quot;:{&quot;type&quot;:&quot;CHILD&quot;,&quot;parentId&quot;:&quot;cbb51873-7836-4a46-8ad0-1fff8f78ac49&quot;,&quot;order&quot;:&quot;96&quot;},&quot;relativeTransform&quot;:{&quot;translate&quot;:{&quot;x&quot;:-1.010485081767765,&quot;y&quot;:212.9980469909161},&quot;rotate&quot;:0,&quot;skewX&quot;:0,&quot;scale&quot;:{&quot;x&quot;:1,&quot;y&quot;:1}}},&quot;cc6b0b61-581c-4ae2-9da6-5e69d5d54877&quot;:{&quot;id&quot;:&quot;cc6b0b61-581c-4ae2-9da6-5e69d5d54877&quot;,&quot;name&quot;:&quot;train_markers_cellType.png&quot;,&quot;type&quot;:&quot;FIGURE_OBJECT&quot;,&quot;relativeTransform&quot;:{&quot;translate&quot;:{&quot;x&quot;:20.922955937654063,&quot;y&quot;:-159.2923358279717},&quot;rotate&quot;:0,&quot;skewX&quot;:0,&quot;scale&quot;:{&quot;x&quot;:0.6058973922007304,&quot;y&quot;:0.6058973922007304}},&quot;image&quot;:{&quot;url&quot;:&quot;https://core.services.biorender.com/api/uploads/noredirect/698c05ba116401ac2b86a10d/1770784186063_4162c21e-4d6b-45b7-8970-65851b01b44a_icon.png&quot;,&quot;fallbackUrl&quot;:&quot;https://core.services.biorender.com/api/uploads/noredirect/698c05ba116401ac2b86a10d/1770784186063_4162c21e-4d6b-45b7-8970-65851b01b44a_icon.png&quot;,&quot;isPremium&quot;:false,&quot;isSignedURL&quot;:true,&quot;size&quot;:{&quot;x&quot;:300,&quot;y&quot;:442.56425948592414}},&quot;source&quot;:{&quot;id&quot;:&quot;698c05ba116401ac2b86a10d&quot;,&quot;type&quot;:&quot;UPLOADS&quot;},&quot;isPremium&quot;:false,&quot;parent&quot;:{&quot;type&quot;:&quot;CHILD&quot;,&quot;parentId&quot;:&quot;333dbddf-6397-467f-b12d-df084d723508&quot;,&quot;order&quot;:&quot;5&quot;}},&quot;0d8f6c0b-949c-4685-8376-a235e9c3b77e&quot;:{&quot;type&quot;:&quot;FIGURE_OBJECT&quot;,&quot;id&quot;:&quot;0d8f6c0b-949c-4685-8376-a235e9c3b77e&quot;,&quot;parent&quot;:{&quot;type&quot;:&quot;CROP&quot;,&quot;parentId&quot;:&quot;333dbddf-6397-467f-b12d-df084d723508&quot;,&quot;order&quot;:&quot;5&quot;},&quot;relativeTransform&quot;:{&quot;translate&quot;:{&quot;x&quot;:28.15193444596536,&quot;y&quot;:-171.45016331922247},&quot;rotate&quot;:0,&quot;skewX&quot;:0,&quot;scale&quot;:{&quot;x&quot;:83.65563032179826,&quot;y&quot;:121.91643786063361}},&quot;path&quot;:{&quot;type&quot;:&quot;RECT&quot;,&quot;size&quot;:{&quot;x&quot;:2,&quot;y&quot;:2}},&quot;pathStyles&quot;:[{&quot;type&quot;:&quot;FILL&quot;,&quot;fillStyle&quot;:&quot;#fff&quot;}],&quot;isFrozen&quot;:true},&quot;cbb51873-7836-4a46-8ad0-1fff8f78ac49&quot;:{&quot;id&quot;:&quot;cbb51873-7836-4a46-8ad0-1fff8f78ac49&quot;,&quot;type&quot;:&quot;FIGURE_OBJECT&quot;,&quot;document&quot;:{&quot;type&quot;:&quot;FIGURE&quot;,&quot;canvasType&quot;:&quot;FIGURE&quot;,&quot;units&quot;:&quot;in&quot;},&quot;parent&quot;:{&quot;parentId&quot;:&quot;718af536-7132-4a4b-94dc-3c1b0408dbd2&quot;,&quot;type&quot;:&quot;DOCUMENT&quot;,&quot;order&quot;:&quot;5&quot;}},&quot;718af536-7132-4a4b-94dc-3c1b0408dbd2&quot;:{&quot;id&quot;:&quot;718af536-7132-4a4b-94dc-3c1b0408dbd2&quot;,&quot;type&quot;:&quot;FIGURE_OBJECT&quot;,&quot;document&quot;:{&quot;type&quot;:&quot;DOCUMENT_GROUP&quot;,&quot;canvasType&quot;:&quot;FIGURE&quot;,&quot;units&quot;:&quot;in&quot;}}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2945</TotalTime>
  <Words>1363</Words>
  <Application>Microsoft Macintosh PowerPoint</Application>
  <PresentationFormat>Widescreen</PresentationFormat>
  <Paragraphs>238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Cambria</vt:lpstr>
      <vt:lpstr>Garamond</vt:lpstr>
      <vt:lpstr>Roboto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Shachi Mittal</cp:lastModifiedBy>
  <cp:revision>30</cp:revision>
  <dcterms:created xsi:type="dcterms:W3CDTF">2026-09-18T22:11:11Z</dcterms:created>
  <dcterms:modified xsi:type="dcterms:W3CDTF">2026-09-23T15:11:13Z</dcterms:modified>
</cp:coreProperties>
</file>