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5" r:id="rId2"/>
  </p:sldMasterIdLst>
  <p:notesMasterIdLst>
    <p:notesMasterId r:id="rId18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768">
          <p15:clr>
            <a:srgbClr val="A4A3A4"/>
          </p15:clr>
        </p15:guide>
        <p15:guide id="2" pos="3839">
          <p15:clr>
            <a:srgbClr val="A4A3A4"/>
          </p15:clr>
        </p15:guide>
        <p15:guide id="3" pos="288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2" roundtripDataSignature="AMtx7mghpRseKUrkyw877JhY1PeD4pFlv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05AA88B-774A-42D0-A226-A32B4CCF8DBF}" v="1" dt="2026-09-22T18:43:04.961"/>
  </p1510:revLst>
</p1510:revInfo>
</file>

<file path=ppt/tableStyles.xml><?xml version="1.0" encoding="utf-8"?>
<a:tblStyleLst xmlns:a="http://schemas.openxmlformats.org/drawingml/2006/main" def="{55B1A675-D7E0-423B-A58A-8428538E4493}">
  <a:tblStyle styleId="{55B1A675-D7E0-423B-A58A-8428538E4493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 b="off" i="off"/>
      <a:tcStyle>
        <a:tcBdr/>
        <a:fill>
          <a:solidFill>
            <a:srgbClr val="CDD4EA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DD4EA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4285F4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/>
        <a:fill>
          <a:solidFill>
            <a:srgbClr val="4285F4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top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4285F4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bottom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4285F4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1806" y="102"/>
      </p:cViewPr>
      <p:guideLst>
        <p:guide orient="horz" pos="768"/>
        <p:guide pos="3839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customschemas.google.com/relationships/presentationmetadata" Target="metadata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hlgren, Jackie" userId="c3e311ba-27fe-4587-b059-741cc3f43417" providerId="ADAL" clId="{EFA74CAF-6CF8-45CB-B511-33753D187F05}"/>
    <pc:docChg chg="addSld modSld">
      <pc:chgData name="Dahlgren, Jackie" userId="c3e311ba-27fe-4587-b059-741cc3f43417" providerId="ADAL" clId="{EFA74CAF-6CF8-45CB-B511-33753D187F05}" dt="2026-09-22T18:43:04.958" v="0"/>
      <pc:docMkLst>
        <pc:docMk/>
      </pc:docMkLst>
      <pc:sldChg chg="add">
        <pc:chgData name="Dahlgren, Jackie" userId="c3e311ba-27fe-4587-b059-741cc3f43417" providerId="ADAL" clId="{EFA74CAF-6CF8-45CB-B511-33753D187F05}" dt="2026-09-22T18:43:04.958" v="0"/>
        <pc:sldMkLst>
          <pc:docMk/>
          <pc:sldMk cId="0" sldId="27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7" name="Google Shape;16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8" name="Google Shape;168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7" name="Google Shape;177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Aligned with the AHEAD mission</a:t>
            </a:r>
            <a:endParaRPr/>
          </a:p>
        </p:txBody>
      </p:sp>
      <p:sp>
        <p:nvSpPr>
          <p:cNvPr id="178" name="Google Shape;178;p3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5" name="Google Shape;185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Talk about how our study is different from other studies (talk with Elham about details)</a:t>
            </a:r>
            <a:endParaRPr/>
          </a:p>
        </p:txBody>
      </p:sp>
      <p:sp>
        <p:nvSpPr>
          <p:cNvPr id="186" name="Google Shape;186;p3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fbbfd8c149_0_1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9" name="Google Shape;199;g3fbbfd8c149_0_1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Please include in this slide where your biomarkers are in the Phase and what is needed to get them to the next phase.</a:t>
            </a:r>
            <a:endParaRPr/>
          </a:p>
        </p:txBody>
      </p:sp>
      <p:sp>
        <p:nvSpPr>
          <p:cNvPr id="200" name="Google Shape;200;g3fbbfd8c149_0_15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f685316bf5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2" name="Google Shape;232;g3f685316bf5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Explain the slide (**practice)</a:t>
            </a:r>
            <a:endParaRPr/>
          </a:p>
        </p:txBody>
      </p:sp>
      <p:sp>
        <p:nvSpPr>
          <p:cNvPr id="233" name="Google Shape;233;g3f685316bf5_0_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3f685316bf5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9" name="Google Shape;239;g3f685316bf5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make sure arrows point to correct location</a:t>
            </a:r>
            <a:endParaRPr/>
          </a:p>
        </p:txBody>
      </p:sp>
      <p:sp>
        <p:nvSpPr>
          <p:cNvPr id="240" name="Google Shape;240;g3f685316bf5_0_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3f685316bf5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0" name="Google Shape;250;g3f685316bf5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1" name="Google Shape;251;g3f685316bf5_0_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3fa5929062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3fa5929062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g3fa5929062d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3f74383541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9" name="Google Shape;289;g3f74383541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Short quick sentences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Innate immune: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Interferon / cytokine response: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MHC I antigen presentation: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Chemokine signaling:</a:t>
            </a:r>
            <a:endParaRPr/>
          </a:p>
        </p:txBody>
      </p:sp>
      <p:sp>
        <p:nvSpPr>
          <p:cNvPr id="290" name="Google Shape;290;g3f74383541e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3f685316bf5_0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7" name="Google Shape;327;g3f685316bf5_0_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8" name="Google Shape;328;g3f685316bf5_0_8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3f685316bf5_0_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6" name="Google Shape;366;g3f685316bf5_0_1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7" name="Google Shape;367;g3f685316bf5_0_14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3fa5929062d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" name="Google Shape;398;g3fa5929062d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Advantage– regions are from same location (same sample)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 modules were generated using genes significantly upregulated in surface above invasion vs surface adjacent to invasion.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Activated/Stressed Epithelial Module:  "KRT17", "KRT6B", "KRT16", "KRT14", "PI3", "S100A7", "DEFB4B", "SPRR2G", "KRT75"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Interferon Module:  "IFI6", "IFITM3", "IFI44", "ISG15",  "GBP5"</a:t>
            </a:r>
            <a:endParaRPr/>
          </a:p>
        </p:txBody>
      </p:sp>
      <p:sp>
        <p:nvSpPr>
          <p:cNvPr id="399" name="Google Shape;399;g3fa5929062d_0_3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3fbbfd8c149_0_2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2" name="Google Shape;432;g3fbbfd8c149_0_2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Please include in this slide where your biomarkers are in the Phase and what is needed to get them to the next phase.</a:t>
            </a:r>
            <a:endParaRPr/>
          </a:p>
        </p:txBody>
      </p:sp>
      <p:sp>
        <p:nvSpPr>
          <p:cNvPr id="433" name="Google Shape;433;g3fbbfd8c149_0_26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g3fb53603c54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6" name="Google Shape;466;g3fb53603c54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NIDCR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longitudinal samples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verified diagnoses; rigor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carefully designed comparisons</a:t>
            </a:r>
            <a:endParaRPr/>
          </a:p>
        </p:txBody>
      </p:sp>
      <p:sp>
        <p:nvSpPr>
          <p:cNvPr id="467" name="Google Shape;467;g3fb53603c54_1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g3fbbfd8c149_0_2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4" name="Google Shape;474;g3fbbfd8c149_0_2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5" name="Google Shape;475;g3fbbfd8c149_0_29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15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 1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2"/>
          <p:cNvSpPr txBox="1">
            <a:spLocks noGrp="1"/>
          </p:cNvSpPr>
          <p:nvPr>
            <p:ph type="sldNum" idx="12"/>
          </p:nvPr>
        </p:nvSpPr>
        <p:spPr>
          <a:xfrm>
            <a:off x="8544450" y="6376803"/>
            <a:ext cx="39309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" name="Google Shape;18;p22"/>
          <p:cNvSpPr/>
          <p:nvPr/>
        </p:nvSpPr>
        <p:spPr>
          <a:xfrm>
            <a:off x="-2" y="0"/>
            <a:ext cx="9162288" cy="6858000"/>
          </a:xfrm>
          <a:prstGeom prst="rect">
            <a:avLst/>
          </a:prstGeom>
          <a:solidFill>
            <a:srgbClr val="041E4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" name="Google Shape;19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31445" y="2632953"/>
            <a:ext cx="3822114" cy="4928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4"/>
          <p:cNvSpPr txBox="1">
            <a:spLocks noGrp="1"/>
          </p:cNvSpPr>
          <p:nvPr>
            <p:ph type="title"/>
          </p:nvPr>
        </p:nvSpPr>
        <p:spPr>
          <a:xfrm>
            <a:off x="227469" y="4800600"/>
            <a:ext cx="8680165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D50"/>
              </a:buClr>
              <a:buSzPts val="2000"/>
              <a:buFont typeface="Arial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4"/>
          <p:cNvSpPr>
            <a:spLocks noGrp="1"/>
          </p:cNvSpPr>
          <p:nvPr>
            <p:ph type="pic" idx="2"/>
          </p:nvPr>
        </p:nvSpPr>
        <p:spPr>
          <a:xfrm>
            <a:off x="227469" y="1225685"/>
            <a:ext cx="8680165" cy="3501890"/>
          </a:xfrm>
          <a:prstGeom prst="rect">
            <a:avLst/>
          </a:prstGeom>
          <a:noFill/>
          <a:ln>
            <a:noFill/>
          </a:ln>
        </p:spPr>
      </p:sp>
      <p:sp>
        <p:nvSpPr>
          <p:cNvPr id="23" name="Google Shape;23;p24"/>
          <p:cNvSpPr txBox="1">
            <a:spLocks noGrp="1"/>
          </p:cNvSpPr>
          <p:nvPr>
            <p:ph type="body" idx="1"/>
          </p:nvPr>
        </p:nvSpPr>
        <p:spPr>
          <a:xfrm>
            <a:off x="227469" y="5367338"/>
            <a:ext cx="8680165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24" name="Google Shape;24;p24"/>
          <p:cNvSpPr txBox="1">
            <a:spLocks noGrp="1"/>
          </p:cNvSpPr>
          <p:nvPr>
            <p:ph type="sldNum" idx="12"/>
          </p:nvPr>
        </p:nvSpPr>
        <p:spPr>
          <a:xfrm>
            <a:off x="8544450" y="6376803"/>
            <a:ext cx="39309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5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5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8" name="Google Shape;28;p55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>
  <p:cSld name="Title Slide 2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6"/>
          <p:cNvSpPr/>
          <p:nvPr/>
        </p:nvSpPr>
        <p:spPr>
          <a:xfrm>
            <a:off x="-2" y="1458323"/>
            <a:ext cx="9162288" cy="5409154"/>
          </a:xfrm>
          <a:prstGeom prst="rect">
            <a:avLst/>
          </a:prstGeom>
          <a:solidFill>
            <a:srgbClr val="041E4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" name="Google Shape;31;p56" descr="GU-MedStarHealth_KO.eps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514600" y="5964048"/>
            <a:ext cx="3207700" cy="5551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9547" y="517970"/>
            <a:ext cx="3828627" cy="4937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 3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7"/>
          <p:cNvSpPr txBox="1">
            <a:spLocks noGrp="1"/>
          </p:cNvSpPr>
          <p:nvPr>
            <p:ph type="sldNum" idx="12"/>
          </p:nvPr>
        </p:nvSpPr>
        <p:spPr>
          <a:xfrm>
            <a:off x="8544450" y="6376803"/>
            <a:ext cx="39309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5" name="Google Shape;35;p57"/>
          <p:cNvSpPr/>
          <p:nvPr/>
        </p:nvSpPr>
        <p:spPr>
          <a:xfrm>
            <a:off x="-2" y="0"/>
            <a:ext cx="9162288" cy="6858000"/>
          </a:xfrm>
          <a:prstGeom prst="rect">
            <a:avLst/>
          </a:prstGeom>
          <a:solidFill>
            <a:srgbClr val="041E4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" name="Google Shape;36;p57" descr="GU-MedStarHealth_KO.eps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543469" y="6159248"/>
            <a:ext cx="2393007" cy="414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5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3429893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5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34163" y="6182853"/>
            <a:ext cx="2729102" cy="3519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 4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58"/>
          <p:cNvSpPr txBox="1">
            <a:spLocks noGrp="1"/>
          </p:cNvSpPr>
          <p:nvPr>
            <p:ph type="sldNum" idx="12"/>
          </p:nvPr>
        </p:nvSpPr>
        <p:spPr>
          <a:xfrm>
            <a:off x="8544450" y="6376803"/>
            <a:ext cx="39309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1" name="Google Shape;41;p58"/>
          <p:cNvSpPr/>
          <p:nvPr/>
        </p:nvSpPr>
        <p:spPr>
          <a:xfrm>
            <a:off x="-2" y="0"/>
            <a:ext cx="9162288" cy="6858000"/>
          </a:xfrm>
          <a:prstGeom prst="rect">
            <a:avLst/>
          </a:prstGeom>
          <a:solidFill>
            <a:srgbClr val="041E4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" name="Google Shape;42;p5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22832" y="0"/>
            <a:ext cx="3436916" cy="6872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58" descr="GU-MedStarHealth_KO.ep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24461" y="6243760"/>
            <a:ext cx="2393007" cy="414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5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5155" y="6267365"/>
            <a:ext cx="2729102" cy="3519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 5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oogle Shape;46;p5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59"/>
          <p:cNvSpPr/>
          <p:nvPr/>
        </p:nvSpPr>
        <p:spPr>
          <a:xfrm>
            <a:off x="1" y="5199235"/>
            <a:ext cx="9143999" cy="1214203"/>
          </a:xfrm>
          <a:prstGeom prst="rect">
            <a:avLst/>
          </a:prstGeom>
          <a:solidFill>
            <a:srgbClr val="041E4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8" name="Google Shape;48;p59" descr="GU-MedStarHealth_KO.ep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35810" y="5519092"/>
            <a:ext cx="3281468" cy="567946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49;p5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3243" y="5565810"/>
            <a:ext cx="3742346" cy="4825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ustom Layout">
  <p:cSld name="1_Custom Layou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6"/>
          <p:cNvSpPr txBox="1">
            <a:spLocks noGrp="1"/>
          </p:cNvSpPr>
          <p:nvPr>
            <p:ph type="title"/>
          </p:nvPr>
        </p:nvSpPr>
        <p:spPr>
          <a:xfrm>
            <a:off x="243737" y="1150093"/>
            <a:ext cx="8686426" cy="779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D5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6"/>
          <p:cNvSpPr txBox="1">
            <a:spLocks noGrp="1"/>
          </p:cNvSpPr>
          <p:nvPr>
            <p:ph type="sldNum" idx="12"/>
          </p:nvPr>
        </p:nvSpPr>
        <p:spPr>
          <a:xfrm>
            <a:off x="8544450" y="6376803"/>
            <a:ext cx="39309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7"/>
          <p:cNvSpPr txBox="1">
            <a:spLocks noGrp="1"/>
          </p:cNvSpPr>
          <p:nvPr>
            <p:ph type="title"/>
          </p:nvPr>
        </p:nvSpPr>
        <p:spPr>
          <a:xfrm>
            <a:off x="227469" y="4406904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D50"/>
              </a:buClr>
              <a:buSzPts val="4000"/>
              <a:buFont typeface="Arial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7"/>
          <p:cNvSpPr txBox="1">
            <a:spLocks noGrp="1"/>
          </p:cNvSpPr>
          <p:nvPr>
            <p:ph type="body" idx="1"/>
          </p:nvPr>
        </p:nvSpPr>
        <p:spPr>
          <a:xfrm>
            <a:off x="227469" y="2906717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27"/>
          <p:cNvSpPr txBox="1">
            <a:spLocks noGrp="1"/>
          </p:cNvSpPr>
          <p:nvPr>
            <p:ph type="sldNum" idx="12"/>
          </p:nvPr>
        </p:nvSpPr>
        <p:spPr>
          <a:xfrm>
            <a:off x="8544450" y="6376803"/>
            <a:ext cx="39309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8"/>
          <p:cNvSpPr txBox="1">
            <a:spLocks noGrp="1"/>
          </p:cNvSpPr>
          <p:nvPr>
            <p:ph type="title"/>
          </p:nvPr>
        </p:nvSpPr>
        <p:spPr>
          <a:xfrm>
            <a:off x="243737" y="1150093"/>
            <a:ext cx="8686426" cy="779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D5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8"/>
          <p:cNvSpPr txBox="1">
            <a:spLocks noGrp="1"/>
          </p:cNvSpPr>
          <p:nvPr>
            <p:ph type="sldNum" idx="12"/>
          </p:nvPr>
        </p:nvSpPr>
        <p:spPr>
          <a:xfrm>
            <a:off x="8544450" y="6376803"/>
            <a:ext cx="39309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9"/>
          <p:cNvSpPr txBox="1">
            <a:spLocks noGrp="1"/>
          </p:cNvSpPr>
          <p:nvPr>
            <p:ph type="title"/>
          </p:nvPr>
        </p:nvSpPr>
        <p:spPr>
          <a:xfrm>
            <a:off x="243737" y="1150093"/>
            <a:ext cx="8686426" cy="779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D5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29"/>
          <p:cNvSpPr txBox="1">
            <a:spLocks noGrp="1"/>
          </p:cNvSpPr>
          <p:nvPr>
            <p:ph type="body" idx="1"/>
          </p:nvPr>
        </p:nvSpPr>
        <p:spPr>
          <a:xfrm>
            <a:off x="231233" y="1600204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63" name="Google Shape;63;p29"/>
          <p:cNvSpPr txBox="1">
            <a:spLocks noGrp="1"/>
          </p:cNvSpPr>
          <p:nvPr>
            <p:ph type="body" idx="2"/>
          </p:nvPr>
        </p:nvSpPr>
        <p:spPr>
          <a:xfrm>
            <a:off x="4422233" y="1600204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64" name="Google Shape;64;p29"/>
          <p:cNvSpPr txBox="1">
            <a:spLocks noGrp="1"/>
          </p:cNvSpPr>
          <p:nvPr>
            <p:ph type="sldNum" idx="12"/>
          </p:nvPr>
        </p:nvSpPr>
        <p:spPr>
          <a:xfrm>
            <a:off x="8544450" y="6376803"/>
            <a:ext cx="39309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0"/>
          <p:cNvSpPr txBox="1">
            <a:spLocks noGrp="1"/>
          </p:cNvSpPr>
          <p:nvPr>
            <p:ph type="title"/>
          </p:nvPr>
        </p:nvSpPr>
        <p:spPr>
          <a:xfrm>
            <a:off x="243737" y="1150093"/>
            <a:ext cx="8686426" cy="779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D50"/>
              </a:buClr>
              <a:buSzPts val="36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0"/>
          <p:cNvSpPr txBox="1">
            <a:spLocks noGrp="1"/>
          </p:cNvSpPr>
          <p:nvPr>
            <p:ph type="body" idx="1"/>
          </p:nvPr>
        </p:nvSpPr>
        <p:spPr>
          <a:xfrm>
            <a:off x="243736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8" name="Google Shape;68;p30"/>
          <p:cNvSpPr txBox="1">
            <a:spLocks noGrp="1"/>
          </p:cNvSpPr>
          <p:nvPr>
            <p:ph type="body" idx="2"/>
          </p:nvPr>
        </p:nvSpPr>
        <p:spPr>
          <a:xfrm>
            <a:off x="243736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69" name="Google Shape;69;p30"/>
          <p:cNvSpPr txBox="1">
            <a:spLocks noGrp="1"/>
          </p:cNvSpPr>
          <p:nvPr>
            <p:ph type="body" idx="3"/>
          </p:nvPr>
        </p:nvSpPr>
        <p:spPr>
          <a:xfrm>
            <a:off x="4431562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0" name="Google Shape;70;p30"/>
          <p:cNvSpPr txBox="1">
            <a:spLocks noGrp="1"/>
          </p:cNvSpPr>
          <p:nvPr>
            <p:ph type="body" idx="4"/>
          </p:nvPr>
        </p:nvSpPr>
        <p:spPr>
          <a:xfrm>
            <a:off x="4431562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71" name="Google Shape;71;p30"/>
          <p:cNvSpPr txBox="1">
            <a:spLocks noGrp="1"/>
          </p:cNvSpPr>
          <p:nvPr>
            <p:ph type="sldNum" idx="12"/>
          </p:nvPr>
        </p:nvSpPr>
        <p:spPr>
          <a:xfrm>
            <a:off x="8544450" y="6376803"/>
            <a:ext cx="39309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1"/>
          <p:cNvSpPr txBox="1">
            <a:spLocks noGrp="1"/>
          </p:cNvSpPr>
          <p:nvPr>
            <p:ph type="title"/>
          </p:nvPr>
        </p:nvSpPr>
        <p:spPr>
          <a:xfrm>
            <a:off x="243737" y="1150093"/>
            <a:ext cx="8686426" cy="779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D5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1"/>
          <p:cNvSpPr txBox="1">
            <a:spLocks noGrp="1"/>
          </p:cNvSpPr>
          <p:nvPr>
            <p:ph type="sldNum" idx="12"/>
          </p:nvPr>
        </p:nvSpPr>
        <p:spPr>
          <a:xfrm>
            <a:off x="8544450" y="6376803"/>
            <a:ext cx="39309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2"/>
          <p:cNvSpPr txBox="1">
            <a:spLocks noGrp="1"/>
          </p:cNvSpPr>
          <p:nvPr>
            <p:ph type="title"/>
          </p:nvPr>
        </p:nvSpPr>
        <p:spPr>
          <a:xfrm>
            <a:off x="227469" y="273053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D50"/>
              </a:buClr>
              <a:buSzPts val="2000"/>
              <a:buFont typeface="Arial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2"/>
          <p:cNvSpPr txBox="1">
            <a:spLocks noGrp="1"/>
          </p:cNvSpPr>
          <p:nvPr>
            <p:ph type="body" idx="1"/>
          </p:nvPr>
        </p:nvSpPr>
        <p:spPr>
          <a:xfrm>
            <a:off x="3575050" y="273054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78" name="Google Shape;78;p32"/>
          <p:cNvSpPr txBox="1">
            <a:spLocks noGrp="1"/>
          </p:cNvSpPr>
          <p:nvPr>
            <p:ph type="body" idx="2"/>
          </p:nvPr>
        </p:nvSpPr>
        <p:spPr>
          <a:xfrm>
            <a:off x="227469" y="1435107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9" name="Google Shape;79;p32"/>
          <p:cNvSpPr txBox="1">
            <a:spLocks noGrp="1"/>
          </p:cNvSpPr>
          <p:nvPr>
            <p:ph type="sldNum" idx="12"/>
          </p:nvPr>
        </p:nvSpPr>
        <p:spPr>
          <a:xfrm>
            <a:off x="8544450" y="6376803"/>
            <a:ext cx="39309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3"/>
          <p:cNvSpPr txBox="1">
            <a:spLocks noGrp="1"/>
          </p:cNvSpPr>
          <p:nvPr>
            <p:ph type="title"/>
          </p:nvPr>
        </p:nvSpPr>
        <p:spPr>
          <a:xfrm>
            <a:off x="243737" y="1150093"/>
            <a:ext cx="8686426" cy="779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D5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3"/>
          <p:cNvSpPr txBox="1">
            <a:spLocks noGrp="1"/>
          </p:cNvSpPr>
          <p:nvPr>
            <p:ph type="body" idx="1"/>
          </p:nvPr>
        </p:nvSpPr>
        <p:spPr>
          <a:xfrm rot="5400000">
            <a:off x="2568804" y="-306922"/>
            <a:ext cx="4036289" cy="86864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33"/>
          <p:cNvSpPr txBox="1">
            <a:spLocks noGrp="1"/>
          </p:cNvSpPr>
          <p:nvPr>
            <p:ph type="sldNum" idx="12"/>
          </p:nvPr>
        </p:nvSpPr>
        <p:spPr>
          <a:xfrm>
            <a:off x="8544450" y="6376803"/>
            <a:ext cx="39309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34"/>
          <p:cNvSpPr txBox="1">
            <a:spLocks noGrp="1"/>
          </p:cNvSpPr>
          <p:nvPr>
            <p:ph type="title"/>
          </p:nvPr>
        </p:nvSpPr>
        <p:spPr>
          <a:xfrm rot="5400000">
            <a:off x="4732337" y="2171705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D5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34"/>
          <p:cNvSpPr txBox="1">
            <a:spLocks noGrp="1"/>
          </p:cNvSpPr>
          <p:nvPr>
            <p:ph type="body" idx="1"/>
          </p:nvPr>
        </p:nvSpPr>
        <p:spPr>
          <a:xfrm rot="5400000">
            <a:off x="426472" y="75639"/>
            <a:ext cx="5851525" cy="62495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34"/>
          <p:cNvSpPr txBox="1">
            <a:spLocks noGrp="1"/>
          </p:cNvSpPr>
          <p:nvPr>
            <p:ph type="sldNum" idx="12"/>
          </p:nvPr>
        </p:nvSpPr>
        <p:spPr>
          <a:xfrm>
            <a:off x="8544450" y="6376803"/>
            <a:ext cx="39309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 1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fbbfd8c149_0_191"/>
          <p:cNvSpPr txBox="1">
            <a:spLocks noGrp="1"/>
          </p:cNvSpPr>
          <p:nvPr>
            <p:ph type="sldNum" idx="12"/>
          </p:nvPr>
        </p:nvSpPr>
        <p:spPr>
          <a:xfrm>
            <a:off x="8544450" y="6376803"/>
            <a:ext cx="393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7" name="Google Shape;97;g3fbbfd8c149_0_191"/>
          <p:cNvSpPr/>
          <p:nvPr/>
        </p:nvSpPr>
        <p:spPr>
          <a:xfrm>
            <a:off x="-2" y="0"/>
            <a:ext cx="9162300" cy="6858000"/>
          </a:xfrm>
          <a:prstGeom prst="rect">
            <a:avLst/>
          </a:prstGeom>
          <a:solidFill>
            <a:srgbClr val="041E4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8" name="Google Shape;98;g3fbbfd8c149_0_19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31445" y="2632953"/>
            <a:ext cx="3822112" cy="4928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fbbfd8c149_0_195"/>
          <p:cNvSpPr txBox="1">
            <a:spLocks noGrp="1"/>
          </p:cNvSpPr>
          <p:nvPr>
            <p:ph type="title"/>
          </p:nvPr>
        </p:nvSpPr>
        <p:spPr>
          <a:xfrm>
            <a:off x="243737" y="1150093"/>
            <a:ext cx="8686500" cy="7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D5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g3fbbfd8c149_0_195"/>
          <p:cNvSpPr txBox="1">
            <a:spLocks noGrp="1"/>
          </p:cNvSpPr>
          <p:nvPr>
            <p:ph type="body" idx="1"/>
          </p:nvPr>
        </p:nvSpPr>
        <p:spPr>
          <a:xfrm>
            <a:off x="243736" y="2018146"/>
            <a:ext cx="8686500" cy="403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2" name="Google Shape;102;g3fbbfd8c149_0_195"/>
          <p:cNvSpPr txBox="1">
            <a:spLocks noGrp="1"/>
          </p:cNvSpPr>
          <p:nvPr>
            <p:ph type="sldNum" idx="12"/>
          </p:nvPr>
        </p:nvSpPr>
        <p:spPr>
          <a:xfrm>
            <a:off x="8544450" y="6376803"/>
            <a:ext cx="393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ustom Layout">
  <p:cSld name="2_Custom Layout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fbbfd8c149_0_199"/>
          <p:cNvSpPr txBox="1">
            <a:spLocks noGrp="1"/>
          </p:cNvSpPr>
          <p:nvPr>
            <p:ph type="title"/>
          </p:nvPr>
        </p:nvSpPr>
        <p:spPr>
          <a:xfrm>
            <a:off x="243737" y="1150093"/>
            <a:ext cx="8686500" cy="7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g3fbbfd8c149_0_199"/>
          <p:cNvSpPr txBox="1">
            <a:spLocks noGrp="1"/>
          </p:cNvSpPr>
          <p:nvPr>
            <p:ph type="sldNum" idx="12"/>
          </p:nvPr>
        </p:nvSpPr>
        <p:spPr>
          <a:xfrm>
            <a:off x="8544450" y="6376803"/>
            <a:ext cx="393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ustom Layout">
  <p:cSld name="1_Custom Layout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fbbfd8c149_0_202"/>
          <p:cNvSpPr txBox="1">
            <a:spLocks noGrp="1"/>
          </p:cNvSpPr>
          <p:nvPr>
            <p:ph type="title"/>
          </p:nvPr>
        </p:nvSpPr>
        <p:spPr>
          <a:xfrm>
            <a:off x="243737" y="1150093"/>
            <a:ext cx="8686500" cy="7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D5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g3fbbfd8c149_0_202"/>
          <p:cNvSpPr txBox="1">
            <a:spLocks noGrp="1"/>
          </p:cNvSpPr>
          <p:nvPr>
            <p:ph type="sldNum" idx="12"/>
          </p:nvPr>
        </p:nvSpPr>
        <p:spPr>
          <a:xfrm>
            <a:off x="8544450" y="6376803"/>
            <a:ext cx="393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>
  <p:cSld name="Title Slide 2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fbbfd8c149_0_205"/>
          <p:cNvSpPr/>
          <p:nvPr/>
        </p:nvSpPr>
        <p:spPr>
          <a:xfrm>
            <a:off x="-2" y="1458323"/>
            <a:ext cx="9162300" cy="5409300"/>
          </a:xfrm>
          <a:prstGeom prst="rect">
            <a:avLst/>
          </a:prstGeom>
          <a:solidFill>
            <a:srgbClr val="041E4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g3fbbfd8c149_0_205" descr="GU-MedStarHealth_KO.eps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514600" y="5964048"/>
            <a:ext cx="3207699" cy="5551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g3fbbfd8c149_0_20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9547" y="517970"/>
            <a:ext cx="3828626" cy="4937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 3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fbbfd8c149_0_209"/>
          <p:cNvSpPr txBox="1">
            <a:spLocks noGrp="1"/>
          </p:cNvSpPr>
          <p:nvPr>
            <p:ph type="sldNum" idx="12"/>
          </p:nvPr>
        </p:nvSpPr>
        <p:spPr>
          <a:xfrm>
            <a:off x="8544450" y="6376803"/>
            <a:ext cx="393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5" name="Google Shape;115;g3fbbfd8c149_0_209"/>
          <p:cNvSpPr/>
          <p:nvPr/>
        </p:nvSpPr>
        <p:spPr>
          <a:xfrm>
            <a:off x="-2" y="0"/>
            <a:ext cx="9162300" cy="6858000"/>
          </a:xfrm>
          <a:prstGeom prst="rect">
            <a:avLst/>
          </a:prstGeom>
          <a:solidFill>
            <a:srgbClr val="041E4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g3fbbfd8c149_0_209" descr="GU-MedStarHealth_KO.eps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543469" y="6159248"/>
            <a:ext cx="2393010" cy="414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g3fbbfd8c149_0_2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3429893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g3fbbfd8c149_0_20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34163" y="6182853"/>
            <a:ext cx="2729100" cy="3519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 4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fbbfd8c149_0_215"/>
          <p:cNvSpPr txBox="1">
            <a:spLocks noGrp="1"/>
          </p:cNvSpPr>
          <p:nvPr>
            <p:ph type="sldNum" idx="12"/>
          </p:nvPr>
        </p:nvSpPr>
        <p:spPr>
          <a:xfrm>
            <a:off x="8544450" y="6376803"/>
            <a:ext cx="393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1" name="Google Shape;121;g3fbbfd8c149_0_215"/>
          <p:cNvSpPr/>
          <p:nvPr/>
        </p:nvSpPr>
        <p:spPr>
          <a:xfrm>
            <a:off x="-2" y="0"/>
            <a:ext cx="9162300" cy="6858000"/>
          </a:xfrm>
          <a:prstGeom prst="rect">
            <a:avLst/>
          </a:prstGeom>
          <a:solidFill>
            <a:srgbClr val="041E4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2" name="Google Shape;122;g3fbbfd8c149_0_2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22832" y="0"/>
            <a:ext cx="3436917" cy="6872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g3fbbfd8c149_0_215" descr="GU-MedStarHealth_KO.ep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24461" y="6243760"/>
            <a:ext cx="2393010" cy="414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g3fbbfd8c149_0_2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5155" y="6267365"/>
            <a:ext cx="2729100" cy="3519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 5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g3fbbfd8c149_0_2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g3fbbfd8c149_0_221"/>
          <p:cNvSpPr/>
          <p:nvPr/>
        </p:nvSpPr>
        <p:spPr>
          <a:xfrm>
            <a:off x="1" y="5199235"/>
            <a:ext cx="9144000" cy="1214100"/>
          </a:xfrm>
          <a:prstGeom prst="rect">
            <a:avLst/>
          </a:prstGeom>
          <a:solidFill>
            <a:srgbClr val="041E4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8" name="Google Shape;128;g3fbbfd8c149_0_221" descr="GU-MedStarHealth_KO.ep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35810" y="5519092"/>
            <a:ext cx="3281471" cy="5679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g3fbbfd8c149_0_2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3243" y="5565810"/>
            <a:ext cx="3742343" cy="4825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fbbfd8c149_0_226"/>
          <p:cNvSpPr txBox="1">
            <a:spLocks noGrp="1"/>
          </p:cNvSpPr>
          <p:nvPr>
            <p:ph type="title"/>
          </p:nvPr>
        </p:nvSpPr>
        <p:spPr>
          <a:xfrm>
            <a:off x="227469" y="4406904"/>
            <a:ext cx="7772400" cy="13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D50"/>
              </a:buClr>
              <a:buSzPts val="4000"/>
              <a:buFont typeface="Arial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g3fbbfd8c149_0_226"/>
          <p:cNvSpPr txBox="1">
            <a:spLocks noGrp="1"/>
          </p:cNvSpPr>
          <p:nvPr>
            <p:ph type="body" idx="1"/>
          </p:nvPr>
        </p:nvSpPr>
        <p:spPr>
          <a:xfrm>
            <a:off x="227469" y="2906717"/>
            <a:ext cx="77724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33" name="Google Shape;133;g3fbbfd8c149_0_226"/>
          <p:cNvSpPr txBox="1">
            <a:spLocks noGrp="1"/>
          </p:cNvSpPr>
          <p:nvPr>
            <p:ph type="sldNum" idx="12"/>
          </p:nvPr>
        </p:nvSpPr>
        <p:spPr>
          <a:xfrm>
            <a:off x="8544450" y="6376803"/>
            <a:ext cx="393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fbbfd8c149_0_230"/>
          <p:cNvSpPr txBox="1">
            <a:spLocks noGrp="1"/>
          </p:cNvSpPr>
          <p:nvPr>
            <p:ph type="title"/>
          </p:nvPr>
        </p:nvSpPr>
        <p:spPr>
          <a:xfrm>
            <a:off x="243737" y="1150093"/>
            <a:ext cx="8686500" cy="7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D5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g3fbbfd8c149_0_230"/>
          <p:cNvSpPr txBox="1">
            <a:spLocks noGrp="1"/>
          </p:cNvSpPr>
          <p:nvPr>
            <p:ph type="sldNum" idx="12"/>
          </p:nvPr>
        </p:nvSpPr>
        <p:spPr>
          <a:xfrm>
            <a:off x="8544450" y="6376803"/>
            <a:ext cx="393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fbbfd8c149_0_233"/>
          <p:cNvSpPr txBox="1">
            <a:spLocks noGrp="1"/>
          </p:cNvSpPr>
          <p:nvPr>
            <p:ph type="title"/>
          </p:nvPr>
        </p:nvSpPr>
        <p:spPr>
          <a:xfrm>
            <a:off x="243737" y="1150093"/>
            <a:ext cx="8686500" cy="7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D5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g3fbbfd8c149_0_233"/>
          <p:cNvSpPr txBox="1">
            <a:spLocks noGrp="1"/>
          </p:cNvSpPr>
          <p:nvPr>
            <p:ph type="body" idx="1"/>
          </p:nvPr>
        </p:nvSpPr>
        <p:spPr>
          <a:xfrm>
            <a:off x="231233" y="1600204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140" name="Google Shape;140;g3fbbfd8c149_0_233"/>
          <p:cNvSpPr txBox="1">
            <a:spLocks noGrp="1"/>
          </p:cNvSpPr>
          <p:nvPr>
            <p:ph type="body" idx="2"/>
          </p:nvPr>
        </p:nvSpPr>
        <p:spPr>
          <a:xfrm>
            <a:off x="4422233" y="1600204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141" name="Google Shape;141;g3fbbfd8c149_0_233"/>
          <p:cNvSpPr txBox="1">
            <a:spLocks noGrp="1"/>
          </p:cNvSpPr>
          <p:nvPr>
            <p:ph type="sldNum" idx="12"/>
          </p:nvPr>
        </p:nvSpPr>
        <p:spPr>
          <a:xfrm>
            <a:off x="8544450" y="6376803"/>
            <a:ext cx="393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fbbfd8c149_0_238"/>
          <p:cNvSpPr txBox="1">
            <a:spLocks noGrp="1"/>
          </p:cNvSpPr>
          <p:nvPr>
            <p:ph type="title"/>
          </p:nvPr>
        </p:nvSpPr>
        <p:spPr>
          <a:xfrm>
            <a:off x="243737" y="1150093"/>
            <a:ext cx="8686500" cy="7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D50"/>
              </a:buClr>
              <a:buSzPts val="36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g3fbbfd8c149_0_238"/>
          <p:cNvSpPr txBox="1">
            <a:spLocks noGrp="1"/>
          </p:cNvSpPr>
          <p:nvPr>
            <p:ph type="body" idx="1"/>
          </p:nvPr>
        </p:nvSpPr>
        <p:spPr>
          <a:xfrm>
            <a:off x="243736" y="1535113"/>
            <a:ext cx="4040100" cy="6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45" name="Google Shape;145;g3fbbfd8c149_0_238"/>
          <p:cNvSpPr txBox="1">
            <a:spLocks noGrp="1"/>
          </p:cNvSpPr>
          <p:nvPr>
            <p:ph type="body" idx="2"/>
          </p:nvPr>
        </p:nvSpPr>
        <p:spPr>
          <a:xfrm>
            <a:off x="243736" y="2174875"/>
            <a:ext cx="4040100" cy="3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46" name="Google Shape;146;g3fbbfd8c149_0_238"/>
          <p:cNvSpPr txBox="1">
            <a:spLocks noGrp="1"/>
          </p:cNvSpPr>
          <p:nvPr>
            <p:ph type="body" idx="3"/>
          </p:nvPr>
        </p:nvSpPr>
        <p:spPr>
          <a:xfrm>
            <a:off x="4431562" y="1535113"/>
            <a:ext cx="4041900" cy="6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47" name="Google Shape;147;g3fbbfd8c149_0_238"/>
          <p:cNvSpPr txBox="1">
            <a:spLocks noGrp="1"/>
          </p:cNvSpPr>
          <p:nvPr>
            <p:ph type="body" idx="4"/>
          </p:nvPr>
        </p:nvSpPr>
        <p:spPr>
          <a:xfrm>
            <a:off x="4431562" y="2174875"/>
            <a:ext cx="4041900" cy="3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48" name="Google Shape;148;g3fbbfd8c149_0_238"/>
          <p:cNvSpPr txBox="1">
            <a:spLocks noGrp="1"/>
          </p:cNvSpPr>
          <p:nvPr>
            <p:ph type="sldNum" idx="12"/>
          </p:nvPr>
        </p:nvSpPr>
        <p:spPr>
          <a:xfrm>
            <a:off x="8544450" y="6376803"/>
            <a:ext cx="393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fbbfd8c149_0_245"/>
          <p:cNvSpPr txBox="1">
            <a:spLocks noGrp="1"/>
          </p:cNvSpPr>
          <p:nvPr>
            <p:ph type="title"/>
          </p:nvPr>
        </p:nvSpPr>
        <p:spPr>
          <a:xfrm>
            <a:off x="243737" y="1150093"/>
            <a:ext cx="8686500" cy="7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D5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g3fbbfd8c149_0_245"/>
          <p:cNvSpPr txBox="1">
            <a:spLocks noGrp="1"/>
          </p:cNvSpPr>
          <p:nvPr>
            <p:ph type="sldNum" idx="12"/>
          </p:nvPr>
        </p:nvSpPr>
        <p:spPr>
          <a:xfrm>
            <a:off x="8544450" y="6376803"/>
            <a:ext cx="393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fbbfd8c149_0_248"/>
          <p:cNvSpPr txBox="1">
            <a:spLocks noGrp="1"/>
          </p:cNvSpPr>
          <p:nvPr>
            <p:ph type="title"/>
          </p:nvPr>
        </p:nvSpPr>
        <p:spPr>
          <a:xfrm>
            <a:off x="227469" y="273053"/>
            <a:ext cx="3008400" cy="11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D50"/>
              </a:buClr>
              <a:buSzPts val="2000"/>
              <a:buFont typeface="Arial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g3fbbfd8c149_0_248"/>
          <p:cNvSpPr txBox="1">
            <a:spLocks noGrp="1"/>
          </p:cNvSpPr>
          <p:nvPr>
            <p:ph type="body" idx="1"/>
          </p:nvPr>
        </p:nvSpPr>
        <p:spPr>
          <a:xfrm>
            <a:off x="3575050" y="273054"/>
            <a:ext cx="5111700" cy="58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55" name="Google Shape;155;g3fbbfd8c149_0_248"/>
          <p:cNvSpPr txBox="1">
            <a:spLocks noGrp="1"/>
          </p:cNvSpPr>
          <p:nvPr>
            <p:ph type="body" idx="2"/>
          </p:nvPr>
        </p:nvSpPr>
        <p:spPr>
          <a:xfrm>
            <a:off x="227469" y="1435107"/>
            <a:ext cx="3008400" cy="469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56" name="Google Shape;156;g3fbbfd8c149_0_248"/>
          <p:cNvSpPr txBox="1">
            <a:spLocks noGrp="1"/>
          </p:cNvSpPr>
          <p:nvPr>
            <p:ph type="sldNum" idx="12"/>
          </p:nvPr>
        </p:nvSpPr>
        <p:spPr>
          <a:xfrm>
            <a:off x="8544450" y="6376803"/>
            <a:ext cx="393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fbbfd8c149_0_253"/>
          <p:cNvSpPr txBox="1">
            <a:spLocks noGrp="1"/>
          </p:cNvSpPr>
          <p:nvPr>
            <p:ph type="title"/>
          </p:nvPr>
        </p:nvSpPr>
        <p:spPr>
          <a:xfrm>
            <a:off x="243737" y="1150093"/>
            <a:ext cx="8686500" cy="7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D5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g3fbbfd8c149_0_253"/>
          <p:cNvSpPr txBox="1">
            <a:spLocks noGrp="1"/>
          </p:cNvSpPr>
          <p:nvPr>
            <p:ph type="body" idx="1"/>
          </p:nvPr>
        </p:nvSpPr>
        <p:spPr>
          <a:xfrm rot="5400000">
            <a:off x="2568812" y="-307004"/>
            <a:ext cx="4036200" cy="868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0" name="Google Shape;160;g3fbbfd8c149_0_253"/>
          <p:cNvSpPr txBox="1">
            <a:spLocks noGrp="1"/>
          </p:cNvSpPr>
          <p:nvPr>
            <p:ph type="sldNum" idx="12"/>
          </p:nvPr>
        </p:nvSpPr>
        <p:spPr>
          <a:xfrm>
            <a:off x="8544450" y="6376803"/>
            <a:ext cx="393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fbbfd8c149_0_257"/>
          <p:cNvSpPr txBox="1">
            <a:spLocks noGrp="1"/>
          </p:cNvSpPr>
          <p:nvPr>
            <p:ph type="title"/>
          </p:nvPr>
        </p:nvSpPr>
        <p:spPr>
          <a:xfrm rot="5400000">
            <a:off x="4732349" y="2171693"/>
            <a:ext cx="585150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D5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g3fbbfd8c149_0_257"/>
          <p:cNvSpPr txBox="1">
            <a:spLocks noGrp="1"/>
          </p:cNvSpPr>
          <p:nvPr>
            <p:ph type="body" idx="1"/>
          </p:nvPr>
        </p:nvSpPr>
        <p:spPr>
          <a:xfrm rot="5400000">
            <a:off x="426450" y="75592"/>
            <a:ext cx="5851500" cy="62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4" name="Google Shape;164;g3fbbfd8c149_0_257"/>
          <p:cNvSpPr txBox="1">
            <a:spLocks noGrp="1"/>
          </p:cNvSpPr>
          <p:nvPr>
            <p:ph type="sldNum" idx="12"/>
          </p:nvPr>
        </p:nvSpPr>
        <p:spPr>
          <a:xfrm>
            <a:off x="8544450" y="6376803"/>
            <a:ext cx="393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1"/>
          <p:cNvSpPr/>
          <p:nvPr/>
        </p:nvSpPr>
        <p:spPr>
          <a:xfrm>
            <a:off x="-1" y="6254301"/>
            <a:ext cx="9162288" cy="613544"/>
          </a:xfrm>
          <a:prstGeom prst="rect">
            <a:avLst/>
          </a:prstGeom>
          <a:solidFill>
            <a:srgbClr val="041E4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21"/>
          <p:cNvSpPr txBox="1">
            <a:spLocks noGrp="1"/>
          </p:cNvSpPr>
          <p:nvPr>
            <p:ph type="title"/>
          </p:nvPr>
        </p:nvSpPr>
        <p:spPr>
          <a:xfrm>
            <a:off x="243737" y="1150093"/>
            <a:ext cx="8686426" cy="779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D50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002D5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21"/>
          <p:cNvSpPr txBox="1">
            <a:spLocks noGrp="1"/>
          </p:cNvSpPr>
          <p:nvPr>
            <p:ph type="body" idx="1"/>
          </p:nvPr>
        </p:nvSpPr>
        <p:spPr>
          <a:xfrm>
            <a:off x="243736" y="2018146"/>
            <a:ext cx="8686426" cy="4036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1"/>
          <p:cNvSpPr txBox="1">
            <a:spLocks noGrp="1"/>
          </p:cNvSpPr>
          <p:nvPr>
            <p:ph type="sldNum" idx="12"/>
          </p:nvPr>
        </p:nvSpPr>
        <p:spPr>
          <a:xfrm>
            <a:off x="8544450" y="6376803"/>
            <a:ext cx="39309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" name="Google Shape;14;p21"/>
          <p:cNvSpPr/>
          <p:nvPr/>
        </p:nvSpPr>
        <p:spPr>
          <a:xfrm>
            <a:off x="0" y="-1"/>
            <a:ext cx="9144001" cy="994305"/>
          </a:xfrm>
          <a:prstGeom prst="rect">
            <a:avLst/>
          </a:prstGeom>
          <a:solidFill>
            <a:srgbClr val="041E4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" name="Google Shape;15;p21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281362" y="255860"/>
            <a:ext cx="3799313" cy="489927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176">
          <p15:clr>
            <a:srgbClr val="F26B43"/>
          </p15:clr>
        </p15:guide>
        <p15:guide id="2" pos="19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fbbfd8c149_0_184"/>
          <p:cNvSpPr/>
          <p:nvPr/>
        </p:nvSpPr>
        <p:spPr>
          <a:xfrm>
            <a:off x="-1" y="6254301"/>
            <a:ext cx="9162300" cy="613500"/>
          </a:xfrm>
          <a:prstGeom prst="rect">
            <a:avLst/>
          </a:prstGeom>
          <a:solidFill>
            <a:srgbClr val="041E4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g3fbbfd8c149_0_184"/>
          <p:cNvSpPr txBox="1">
            <a:spLocks noGrp="1"/>
          </p:cNvSpPr>
          <p:nvPr>
            <p:ph type="title"/>
          </p:nvPr>
        </p:nvSpPr>
        <p:spPr>
          <a:xfrm>
            <a:off x="243737" y="1150093"/>
            <a:ext cx="8686500" cy="7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D50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002D5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1" name="Google Shape;91;g3fbbfd8c149_0_184"/>
          <p:cNvSpPr txBox="1">
            <a:spLocks noGrp="1"/>
          </p:cNvSpPr>
          <p:nvPr>
            <p:ph type="body" idx="1"/>
          </p:nvPr>
        </p:nvSpPr>
        <p:spPr>
          <a:xfrm>
            <a:off x="243736" y="2018146"/>
            <a:ext cx="8686500" cy="403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" name="Google Shape;92;g3fbbfd8c149_0_184"/>
          <p:cNvSpPr txBox="1">
            <a:spLocks noGrp="1"/>
          </p:cNvSpPr>
          <p:nvPr>
            <p:ph type="sldNum" idx="12"/>
          </p:nvPr>
        </p:nvSpPr>
        <p:spPr>
          <a:xfrm>
            <a:off x="8544450" y="6376803"/>
            <a:ext cx="393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3" name="Google Shape;93;g3fbbfd8c149_0_184"/>
          <p:cNvSpPr/>
          <p:nvPr/>
        </p:nvSpPr>
        <p:spPr>
          <a:xfrm>
            <a:off x="0" y="-1"/>
            <a:ext cx="9144000" cy="994200"/>
          </a:xfrm>
          <a:prstGeom prst="rect">
            <a:avLst/>
          </a:prstGeom>
          <a:solidFill>
            <a:srgbClr val="041E4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4" name="Google Shape;94;g3fbbfd8c149_0_184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281362" y="255860"/>
            <a:ext cx="3799311" cy="489927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176">
          <p15:clr>
            <a:srgbClr val="F26B43"/>
          </p15:clr>
        </p15:guide>
        <p15:guide id="2" pos="19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"/>
          <p:cNvSpPr txBox="1">
            <a:spLocks noGrp="1"/>
          </p:cNvSpPr>
          <p:nvPr>
            <p:ph type="ctrTitle" idx="4294967295"/>
          </p:nvPr>
        </p:nvSpPr>
        <p:spPr>
          <a:xfrm>
            <a:off x="261800" y="-22222"/>
            <a:ext cx="8882100" cy="28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D50"/>
              </a:buClr>
              <a:buSzPts val="3600"/>
              <a:buFont typeface="Arial"/>
              <a:buNone/>
            </a:pPr>
            <a:r>
              <a:rPr lang="en-US" sz="4300" b="1" i="0" u="none" strike="noStrike" cap="none">
                <a:solidFill>
                  <a:srgbClr val="EFEFEF"/>
                </a:solidFill>
                <a:latin typeface="Arial"/>
                <a:ea typeface="Arial"/>
                <a:cs typeface="Arial"/>
                <a:sym typeface="Arial"/>
              </a:rPr>
              <a:t>Single cell spatial transcriptomic profiling of progression from oral epithelial dysplasia to oral</a:t>
            </a:r>
            <a:br>
              <a:rPr lang="en-US" sz="6300" b="1" i="0" u="none" strike="noStrike" cap="none">
                <a:solidFill>
                  <a:srgbClr val="EFEFE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300" b="1" i="0" u="none" strike="noStrike" cap="none">
                <a:solidFill>
                  <a:srgbClr val="EFEFEF"/>
                </a:solidFill>
                <a:latin typeface="Arial"/>
                <a:ea typeface="Arial"/>
                <a:cs typeface="Arial"/>
                <a:sym typeface="Arial"/>
              </a:rPr>
              <a:t>squamous cell carcinoma</a:t>
            </a:r>
            <a:br>
              <a:rPr lang="en-US" sz="6300" b="0" i="0" u="none" strike="noStrike" cap="none">
                <a:solidFill>
                  <a:srgbClr val="C2C5C2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US" sz="6300" b="1" i="0" u="none" strike="noStrike" cap="none">
                <a:solidFill>
                  <a:srgbClr val="C2C5C2"/>
                </a:solidFill>
                <a:latin typeface="Arial"/>
                <a:ea typeface="Arial"/>
                <a:cs typeface="Arial"/>
                <a:sym typeface="Arial"/>
              </a:rPr>
            </a:br>
            <a:endParaRPr sz="6900" b="1" i="0" u="none" strike="noStrike" cap="none">
              <a:solidFill>
                <a:srgbClr val="C2C5C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1" name="Google Shape;171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4961" y="5930886"/>
            <a:ext cx="2858990" cy="5838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" descr="GU-MedStarHealth_KO.ep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64915" y="5935182"/>
            <a:ext cx="3207700" cy="555179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1"/>
          <p:cNvSpPr/>
          <p:nvPr/>
        </p:nvSpPr>
        <p:spPr>
          <a:xfrm>
            <a:off x="261797" y="2636875"/>
            <a:ext cx="4310203" cy="903768"/>
          </a:xfrm>
          <a:prstGeom prst="rect">
            <a:avLst/>
          </a:prstGeom>
          <a:solidFill>
            <a:srgbClr val="041E42"/>
          </a:solidFill>
          <a:ln w="25400" cap="flat" cmpd="sng">
            <a:solidFill>
              <a:srgbClr val="041E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1"/>
          <p:cNvSpPr txBox="1">
            <a:spLocks noGrp="1"/>
          </p:cNvSpPr>
          <p:nvPr>
            <p:ph type="subTitle" idx="4294967295"/>
          </p:nvPr>
        </p:nvSpPr>
        <p:spPr>
          <a:xfrm>
            <a:off x="314950" y="2977427"/>
            <a:ext cx="8882100" cy="305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17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Emily Hoskins, P</a:t>
            </a:r>
            <a:r>
              <a:rPr lang="en-US" sz="1700">
                <a:solidFill>
                  <a:srgbClr val="FFFFFF"/>
                </a:solidFill>
              </a:rPr>
              <a:t>h.D</a:t>
            </a:r>
            <a:endParaRPr sz="1700">
              <a:solidFill>
                <a:srgbClr val="FFFF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1700">
                <a:solidFill>
                  <a:srgbClr val="FFFFFF"/>
                </a:solidFill>
              </a:rPr>
              <a:t>T32 Postdoctoral Scholar</a:t>
            </a:r>
            <a:endParaRPr sz="1700">
              <a:solidFill>
                <a:srgbClr val="FFFF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1700">
                <a:solidFill>
                  <a:srgbClr val="FFFFFF"/>
                </a:solidFill>
              </a:rPr>
              <a:t>Georgetown University</a:t>
            </a:r>
            <a:endParaRPr sz="1700">
              <a:solidFill>
                <a:srgbClr val="FFFF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endParaRPr sz="1700">
              <a:solidFill>
                <a:srgbClr val="FFFF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1700">
                <a:solidFill>
                  <a:srgbClr val="FFFFFF"/>
                </a:solidFill>
              </a:rPr>
              <a:t>PIs: Laura Rozek, Ph.D, Eleni Gagari, D.D.S., DMSc,  Maureen Sartor, Ph.D, Nisha D’Silva, BDS, MSD, Ph.D</a:t>
            </a:r>
            <a:endParaRPr sz="1700">
              <a:solidFill>
                <a:srgbClr val="FFFF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endParaRPr sz="1700">
              <a:solidFill>
                <a:srgbClr val="FFFF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1700">
                <a:solidFill>
                  <a:srgbClr val="FFFFFF"/>
                </a:solidFill>
              </a:rPr>
              <a:t>NIH Grant #: 1U01DE033348-01</a:t>
            </a:r>
            <a:endParaRPr sz="1700">
              <a:solidFill>
                <a:srgbClr val="FFFF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1700">
                <a:solidFill>
                  <a:srgbClr val="FFFFFF"/>
                </a:solidFill>
              </a:rPr>
              <a:t>Grant title: Oral Dysplasias to Carcinomas: Multi-omics Study of Progression</a:t>
            </a:r>
            <a:endParaRPr sz="1700">
              <a:solidFill>
                <a:srgbClr val="FFFF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endParaRPr sz="1700">
              <a:solidFill>
                <a:srgbClr val="FFFF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17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r>
              <a:rPr lang="en-US" sz="1700">
                <a:solidFill>
                  <a:srgbClr val="FFFFFF"/>
                </a:solidFill>
              </a:rPr>
              <a:t>9</a:t>
            </a:r>
            <a:r>
              <a:rPr lang="en-US" sz="17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lang="en-US" sz="1700">
                <a:solidFill>
                  <a:srgbClr val="FFFFFF"/>
                </a:solidFill>
              </a:rPr>
              <a:t>23</a:t>
            </a:r>
            <a:r>
              <a:rPr lang="en-US" sz="17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/2026</a:t>
            </a:r>
            <a:endParaRPr sz="17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endParaRPr sz="1700">
              <a:solidFill>
                <a:srgbClr val="FFFF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endParaRPr sz="17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5"/>
          <p:cNvSpPr txBox="1"/>
          <p:nvPr/>
        </p:nvSpPr>
        <p:spPr>
          <a:xfrm>
            <a:off x="67750" y="2819600"/>
            <a:ext cx="8869800" cy="139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60"/>
              <a:buFont typeface="Arial"/>
              <a:buNone/>
            </a:pPr>
            <a:r>
              <a:rPr lang="en-US" sz="236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Identify biomarkers that indicate whether an oral epithelial dysplasia will progress to oral squamous cell carcinoma (OSCC)</a:t>
            </a:r>
            <a:endParaRPr sz="2360" b="0" i="0" u="none" strike="noStrike" cap="non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60"/>
              <a:buFont typeface="Arial"/>
              <a:buNone/>
            </a:pPr>
            <a:r>
              <a:rPr lang="en-US" sz="236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360" b="0" i="0" u="none" strike="noStrike" cap="non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60"/>
              <a:buFont typeface="Arial"/>
              <a:buNone/>
            </a:pPr>
            <a:endParaRPr sz="2360" b="0" i="0" u="none" strike="noStrike" cap="non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35"/>
          <p:cNvSpPr txBox="1"/>
          <p:nvPr/>
        </p:nvSpPr>
        <p:spPr>
          <a:xfrm>
            <a:off x="262150" y="1234333"/>
            <a:ext cx="8229600" cy="674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D50"/>
              </a:buClr>
              <a:buSzPts val="3600"/>
              <a:buFont typeface="Arial"/>
              <a:buNone/>
            </a:pPr>
            <a:r>
              <a:rPr lang="en-US" sz="3600" b="1" i="0" u="none" strike="noStrike" cap="none">
                <a:solidFill>
                  <a:srgbClr val="002D50"/>
                </a:solidFill>
                <a:latin typeface="Arial"/>
                <a:ea typeface="Arial"/>
                <a:cs typeface="Arial"/>
                <a:sym typeface="Arial"/>
              </a:rPr>
              <a:t>Project objective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35"/>
          <p:cNvSpPr txBox="1"/>
          <p:nvPr/>
        </p:nvSpPr>
        <p:spPr>
          <a:xfrm>
            <a:off x="8544450" y="6318189"/>
            <a:ext cx="39309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-US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7"/>
          <p:cNvSpPr txBox="1"/>
          <p:nvPr/>
        </p:nvSpPr>
        <p:spPr>
          <a:xfrm>
            <a:off x="-33458" y="1074368"/>
            <a:ext cx="9564130" cy="14632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D50"/>
              </a:buClr>
              <a:buSzPts val="3600"/>
              <a:buFont typeface="Arial"/>
              <a:buNone/>
            </a:pPr>
            <a:r>
              <a:rPr lang="en-US" sz="3600" b="1" i="0" u="none" strike="noStrike" cap="none">
                <a:solidFill>
                  <a:srgbClr val="002D50"/>
                </a:solidFill>
                <a:latin typeface="Arial"/>
                <a:ea typeface="Arial"/>
                <a:cs typeface="Arial"/>
                <a:sym typeface="Arial"/>
              </a:rPr>
              <a:t>Oral Epithelial Dysplasia Cohort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37"/>
          <p:cNvSpPr txBox="1"/>
          <p:nvPr/>
        </p:nvSpPr>
        <p:spPr>
          <a:xfrm>
            <a:off x="8544450" y="6318189"/>
            <a:ext cx="39309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-US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0" name="Google Shape;190;p37" descr="A diagram of a patient's mouth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r="20617" b="48287"/>
          <a:stretch/>
        </p:blipFill>
        <p:spPr>
          <a:xfrm>
            <a:off x="303217" y="3377425"/>
            <a:ext cx="5930908" cy="270453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37"/>
          <p:cNvSpPr txBox="1"/>
          <p:nvPr/>
        </p:nvSpPr>
        <p:spPr>
          <a:xfrm>
            <a:off x="130425" y="1783550"/>
            <a:ext cx="7343400" cy="157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Cohort: 668 individuals from University of Athens</a:t>
            </a:r>
            <a:endParaRPr sz="2000" b="0" i="0" u="none" strike="noStrike" cap="non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Frequent follow-ups for precise timing of disease progression</a:t>
            </a:r>
            <a:endParaRPr sz="1600" b="0" i="0" u="none" strike="noStrike" cap="non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Patients either progressed to OSCC or remained with oral epithelial dysplasia</a:t>
            </a:r>
            <a:endParaRPr sz="2800" b="0" i="0" u="none" strike="noStrike" cap="non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37"/>
          <p:cNvSpPr/>
          <p:nvPr/>
        </p:nvSpPr>
        <p:spPr>
          <a:xfrm>
            <a:off x="6343525" y="3599250"/>
            <a:ext cx="393000" cy="2204400"/>
          </a:xfrm>
          <a:prstGeom prst="rightBrace">
            <a:avLst>
              <a:gd name="adj1" fmla="val 50000"/>
              <a:gd name="adj2" fmla="val 50000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193" name="Google Shape;193;p37"/>
          <p:cNvSpPr/>
          <p:nvPr/>
        </p:nvSpPr>
        <p:spPr>
          <a:xfrm>
            <a:off x="6736525" y="3962675"/>
            <a:ext cx="1897800" cy="1572600"/>
          </a:xfrm>
          <a:prstGeom prst="rect">
            <a:avLst/>
          </a:prstGeom>
          <a:solidFill>
            <a:srgbClr val="EEF4FB"/>
          </a:solidFill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</a:rPr>
              <a:t>18 samples from 10 patients selected for CosMx WTX</a:t>
            </a:r>
            <a:endParaRPr sz="1600">
              <a:solidFill>
                <a:schemeClr val="dk1"/>
              </a:solidFill>
            </a:endParaRPr>
          </a:p>
        </p:txBody>
      </p:sp>
      <p:pic>
        <p:nvPicPr>
          <p:cNvPr id="194" name="Google Shape;194;p37"/>
          <p:cNvPicPr preferRelativeResize="0"/>
          <p:nvPr/>
        </p:nvPicPr>
        <p:blipFill rotWithShape="1">
          <a:blip r:embed="rId4">
            <a:alphaModFix/>
          </a:blip>
          <a:srcRect b="9420"/>
          <a:stretch/>
        </p:blipFill>
        <p:spPr>
          <a:xfrm>
            <a:off x="7528552" y="1074374"/>
            <a:ext cx="1615448" cy="1463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42363" y="1074375"/>
            <a:ext cx="1186275" cy="1657450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37"/>
          <p:cNvSpPr txBox="1"/>
          <p:nvPr/>
        </p:nvSpPr>
        <p:spPr>
          <a:xfrm>
            <a:off x="7686150" y="2655900"/>
            <a:ext cx="1615500" cy="7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Dr. Eleni Gagari 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fbbfd8c149_0_150"/>
          <p:cNvSpPr txBox="1">
            <a:spLocks noGrp="1"/>
          </p:cNvSpPr>
          <p:nvPr>
            <p:ph type="title"/>
          </p:nvPr>
        </p:nvSpPr>
        <p:spPr>
          <a:xfrm>
            <a:off x="0" y="950317"/>
            <a:ext cx="9144000" cy="7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D50"/>
              </a:buClr>
              <a:buSzPct val="83333"/>
              <a:buNone/>
            </a:pPr>
            <a:r>
              <a:rPr lang="en-US" sz="2400"/>
              <a:t>Ongoing high-value projects advancing toward Phase 3 validation</a:t>
            </a:r>
            <a:endParaRPr/>
          </a:p>
        </p:txBody>
      </p:sp>
      <p:grpSp>
        <p:nvGrpSpPr>
          <p:cNvPr id="203" name="Google Shape;203;g3fbbfd8c149_0_150"/>
          <p:cNvGrpSpPr/>
          <p:nvPr/>
        </p:nvGrpSpPr>
        <p:grpSpPr>
          <a:xfrm>
            <a:off x="227155" y="1510589"/>
            <a:ext cx="8047200" cy="3594819"/>
            <a:chOff x="0" y="38035"/>
            <a:chExt cx="8047200" cy="3594819"/>
          </a:xfrm>
        </p:grpSpPr>
        <p:sp>
          <p:nvSpPr>
            <p:cNvPr id="204" name="Google Shape;204;g3fbbfd8c149_0_150"/>
            <p:cNvSpPr/>
            <p:nvPr/>
          </p:nvSpPr>
          <p:spPr>
            <a:xfrm>
              <a:off x="0" y="2653058"/>
              <a:ext cx="8047200" cy="391200"/>
            </a:xfrm>
            <a:prstGeom prst="roundRect">
              <a:avLst>
                <a:gd name="adj" fmla="val 10000"/>
              </a:avLst>
            </a:prstGeom>
            <a:solidFill>
              <a:srgbClr val="CACD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g3fbbfd8c149_0_150"/>
            <p:cNvSpPr txBox="1"/>
            <p:nvPr/>
          </p:nvSpPr>
          <p:spPr>
            <a:xfrm>
              <a:off x="0" y="2653058"/>
              <a:ext cx="2414100" cy="391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0675" tIns="170675" rIns="170675" bIns="170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Testing</a:t>
              </a:r>
              <a:endParaRPr/>
            </a:p>
          </p:txBody>
        </p:sp>
        <p:sp>
          <p:nvSpPr>
            <p:cNvPr id="206" name="Google Shape;206;g3fbbfd8c149_0_150"/>
            <p:cNvSpPr/>
            <p:nvPr/>
          </p:nvSpPr>
          <p:spPr>
            <a:xfrm>
              <a:off x="0" y="1402627"/>
              <a:ext cx="8047200" cy="498900"/>
            </a:xfrm>
            <a:prstGeom prst="roundRect">
              <a:avLst>
                <a:gd name="adj" fmla="val 10000"/>
              </a:avLst>
            </a:prstGeom>
            <a:solidFill>
              <a:srgbClr val="CACD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g3fbbfd8c149_0_150"/>
            <p:cNvSpPr txBox="1"/>
            <p:nvPr/>
          </p:nvSpPr>
          <p:spPr>
            <a:xfrm>
              <a:off x="0" y="1402627"/>
              <a:ext cx="2414100" cy="49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0675" tIns="170675" rIns="170675" bIns="170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Biomarker Discovery </a:t>
              </a:r>
              <a:endParaRPr/>
            </a:p>
          </p:txBody>
        </p:sp>
        <p:sp>
          <p:nvSpPr>
            <p:cNvPr id="208" name="Google Shape;208;g3fbbfd8c149_0_150"/>
            <p:cNvSpPr/>
            <p:nvPr/>
          </p:nvSpPr>
          <p:spPr>
            <a:xfrm>
              <a:off x="0" y="38035"/>
              <a:ext cx="8047200" cy="725400"/>
            </a:xfrm>
            <a:prstGeom prst="roundRect">
              <a:avLst>
                <a:gd name="adj" fmla="val 10000"/>
              </a:avLst>
            </a:prstGeom>
            <a:solidFill>
              <a:srgbClr val="CACD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g3fbbfd8c149_0_150"/>
            <p:cNvSpPr txBox="1"/>
            <p:nvPr/>
          </p:nvSpPr>
          <p:spPr>
            <a:xfrm>
              <a:off x="0" y="38035"/>
              <a:ext cx="2414100" cy="72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7575" tIns="227575" rIns="227575" bIns="227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lang="en-US" sz="32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AHEAD </a:t>
              </a:r>
              <a:endParaRPr/>
            </a:p>
          </p:txBody>
        </p:sp>
        <p:sp>
          <p:nvSpPr>
            <p:cNvPr id="210" name="Google Shape;210;g3fbbfd8c149_0_150"/>
            <p:cNvSpPr/>
            <p:nvPr/>
          </p:nvSpPr>
          <p:spPr>
            <a:xfrm>
              <a:off x="3906080" y="65785"/>
              <a:ext cx="1970100" cy="1016400"/>
            </a:xfrm>
            <a:prstGeom prst="roundRect">
              <a:avLst>
                <a:gd name="adj" fmla="val 10000"/>
              </a:avLst>
            </a:prstGeom>
            <a:solidFill>
              <a:srgbClr val="00397C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g3fbbfd8c149_0_150"/>
            <p:cNvSpPr txBox="1"/>
            <p:nvPr/>
          </p:nvSpPr>
          <p:spPr>
            <a:xfrm>
              <a:off x="3935850" y="95555"/>
              <a:ext cx="1910400" cy="95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Annotated Discovery, Test and Validation Sets 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Oral Dysplasia</a:t>
              </a:r>
              <a:endParaRPr/>
            </a:p>
          </p:txBody>
        </p:sp>
        <p:sp>
          <p:nvSpPr>
            <p:cNvPr id="212" name="Google Shape;212;g3fbbfd8c149_0_150"/>
            <p:cNvSpPr/>
            <p:nvPr/>
          </p:nvSpPr>
          <p:spPr>
            <a:xfrm>
              <a:off x="3766420" y="1082198"/>
              <a:ext cx="1124700" cy="114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0"/>
                  </a:moveTo>
                  <a:lnTo>
                    <a:pt x="120000" y="60000"/>
                  </a:lnTo>
                  <a:lnTo>
                    <a:pt x="0" y="60000"/>
                  </a:lnTo>
                  <a:lnTo>
                    <a:pt x="0" y="120000"/>
                  </a:lnTo>
                </a:path>
              </a:pathLst>
            </a:custGeom>
            <a:noFill/>
            <a:ln w="25400" cap="flat" cmpd="sng">
              <a:solidFill>
                <a:srgbClr val="002B6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3" name="Google Shape;213;g3fbbfd8c149_0_150"/>
            <p:cNvSpPr/>
            <p:nvPr/>
          </p:nvSpPr>
          <p:spPr>
            <a:xfrm>
              <a:off x="2978325" y="1197027"/>
              <a:ext cx="1576200" cy="1061400"/>
            </a:xfrm>
            <a:prstGeom prst="roundRect">
              <a:avLst>
                <a:gd name="adj" fmla="val 10000"/>
              </a:avLst>
            </a:prstGeom>
            <a:solidFill>
              <a:srgbClr val="00397C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g3fbbfd8c149_0_150"/>
            <p:cNvSpPr txBox="1"/>
            <p:nvPr/>
          </p:nvSpPr>
          <p:spPr>
            <a:xfrm>
              <a:off x="3009409" y="1228111"/>
              <a:ext cx="1514100" cy="999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76200" rIns="76200" bIns="762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Epigenetic and Genetic Studies</a:t>
              </a:r>
              <a:endParaRPr/>
            </a:p>
          </p:txBody>
        </p:sp>
        <p:sp>
          <p:nvSpPr>
            <p:cNvPr id="215" name="Google Shape;215;g3fbbfd8c149_0_150"/>
            <p:cNvSpPr/>
            <p:nvPr/>
          </p:nvSpPr>
          <p:spPr>
            <a:xfrm>
              <a:off x="2962810" y="2258325"/>
              <a:ext cx="803700" cy="308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0"/>
                  </a:moveTo>
                  <a:lnTo>
                    <a:pt x="120000" y="60000"/>
                  </a:lnTo>
                  <a:lnTo>
                    <a:pt x="0" y="60000"/>
                  </a:lnTo>
                  <a:lnTo>
                    <a:pt x="0" y="120000"/>
                  </a:lnTo>
                </a:path>
              </a:pathLst>
            </a:custGeom>
            <a:noFill/>
            <a:ln w="25400" cap="flat" cmpd="sng">
              <a:solidFill>
                <a:srgbClr val="00327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6" name="Google Shape;216;g3fbbfd8c149_0_150"/>
            <p:cNvSpPr/>
            <p:nvPr/>
          </p:nvSpPr>
          <p:spPr>
            <a:xfrm>
              <a:off x="2156830" y="2566453"/>
              <a:ext cx="1611900" cy="997200"/>
            </a:xfrm>
            <a:prstGeom prst="roundRect">
              <a:avLst>
                <a:gd name="adj" fmla="val 10000"/>
              </a:avLst>
            </a:prstGeom>
            <a:solidFill>
              <a:srgbClr val="00397C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g3fbbfd8c149_0_150"/>
            <p:cNvSpPr txBox="1"/>
            <p:nvPr/>
          </p:nvSpPr>
          <p:spPr>
            <a:xfrm>
              <a:off x="2186036" y="2595659"/>
              <a:ext cx="1553400" cy="93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Test Set: Longitudinal Cohort </a:t>
              </a:r>
              <a:endParaRPr/>
            </a:p>
          </p:txBody>
        </p:sp>
        <p:sp>
          <p:nvSpPr>
            <p:cNvPr id="218" name="Google Shape;218;g3fbbfd8c149_0_150"/>
            <p:cNvSpPr/>
            <p:nvPr/>
          </p:nvSpPr>
          <p:spPr>
            <a:xfrm>
              <a:off x="3766420" y="2258325"/>
              <a:ext cx="853800" cy="282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60000"/>
                  </a:lnTo>
                  <a:lnTo>
                    <a:pt x="120000" y="60000"/>
                  </a:lnTo>
                  <a:lnTo>
                    <a:pt x="120000" y="120000"/>
                  </a:lnTo>
                </a:path>
              </a:pathLst>
            </a:custGeom>
            <a:noFill/>
            <a:ln w="25400" cap="flat" cmpd="sng">
              <a:solidFill>
                <a:srgbClr val="00327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9" name="Google Shape;219;g3fbbfd8c149_0_150"/>
            <p:cNvSpPr/>
            <p:nvPr/>
          </p:nvSpPr>
          <p:spPr>
            <a:xfrm>
              <a:off x="3832345" y="2540854"/>
              <a:ext cx="1575600" cy="1092000"/>
            </a:xfrm>
            <a:prstGeom prst="roundRect">
              <a:avLst>
                <a:gd name="adj" fmla="val 10000"/>
              </a:avLst>
            </a:prstGeom>
            <a:solidFill>
              <a:srgbClr val="00397C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g3fbbfd8c149_0_150"/>
            <p:cNvSpPr txBox="1"/>
            <p:nvPr/>
          </p:nvSpPr>
          <p:spPr>
            <a:xfrm>
              <a:off x="3864333" y="2572842"/>
              <a:ext cx="1511700" cy="1028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Validation Set: </a:t>
              </a:r>
              <a:r>
                <a:rPr lang="en-US" sz="16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Retrospective Cohorts</a:t>
              </a:r>
              <a:endParaRPr/>
            </a:p>
          </p:txBody>
        </p:sp>
        <p:sp>
          <p:nvSpPr>
            <p:cNvPr id="221" name="Google Shape;221;g3fbbfd8c149_0_150"/>
            <p:cNvSpPr/>
            <p:nvPr/>
          </p:nvSpPr>
          <p:spPr>
            <a:xfrm>
              <a:off x="4891064" y="1082198"/>
              <a:ext cx="1570800" cy="116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60000"/>
                  </a:lnTo>
                  <a:lnTo>
                    <a:pt x="120000" y="60000"/>
                  </a:lnTo>
                  <a:lnTo>
                    <a:pt x="120000" y="120000"/>
                  </a:lnTo>
                </a:path>
              </a:pathLst>
            </a:custGeom>
            <a:noFill/>
            <a:ln w="25400" cap="flat" cmpd="sng">
              <a:solidFill>
                <a:srgbClr val="002B6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2" name="Google Shape;222;g3fbbfd8c149_0_150"/>
            <p:cNvSpPr/>
            <p:nvPr/>
          </p:nvSpPr>
          <p:spPr>
            <a:xfrm>
              <a:off x="5360390" y="1198167"/>
              <a:ext cx="2202600" cy="918900"/>
            </a:xfrm>
            <a:prstGeom prst="roundRect">
              <a:avLst>
                <a:gd name="adj" fmla="val 10000"/>
              </a:avLst>
            </a:prstGeom>
            <a:solidFill>
              <a:srgbClr val="00397C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g3fbbfd8c149_0_150"/>
            <p:cNvSpPr txBox="1"/>
            <p:nvPr/>
          </p:nvSpPr>
          <p:spPr>
            <a:xfrm>
              <a:off x="5387301" y="1225078"/>
              <a:ext cx="2148900" cy="86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76200" rIns="76200" bIns="762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Spatial Transcriptomics</a:t>
              </a:r>
              <a:endPara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Google Shape;224;g3fbbfd8c149_0_150"/>
            <p:cNvSpPr/>
            <p:nvPr/>
          </p:nvSpPr>
          <p:spPr>
            <a:xfrm>
              <a:off x="6416001" y="2116960"/>
              <a:ext cx="91500" cy="388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0"/>
                  </a:moveTo>
                  <a:lnTo>
                    <a:pt x="60000" y="60000"/>
                  </a:lnTo>
                  <a:lnTo>
                    <a:pt x="68436" y="60000"/>
                  </a:lnTo>
                  <a:lnTo>
                    <a:pt x="68436" y="120000"/>
                  </a:lnTo>
                </a:path>
              </a:pathLst>
            </a:custGeom>
            <a:noFill/>
            <a:ln w="25400" cap="flat" cmpd="sng">
              <a:solidFill>
                <a:srgbClr val="00327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" name="Google Shape;225;g3fbbfd8c149_0_150"/>
            <p:cNvSpPr/>
            <p:nvPr/>
          </p:nvSpPr>
          <p:spPr>
            <a:xfrm>
              <a:off x="5416795" y="2505046"/>
              <a:ext cx="2202600" cy="1117200"/>
            </a:xfrm>
            <a:prstGeom prst="roundRect">
              <a:avLst>
                <a:gd name="adj" fmla="val 10000"/>
              </a:avLst>
            </a:prstGeom>
            <a:solidFill>
              <a:srgbClr val="00397C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g3fbbfd8c149_0_150"/>
            <p:cNvSpPr txBox="1"/>
            <p:nvPr/>
          </p:nvSpPr>
          <p:spPr>
            <a:xfrm>
              <a:off x="5374801" y="2519100"/>
              <a:ext cx="2319300" cy="105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Histomorphometric Studies (FFPE) in annotated samples</a:t>
              </a:r>
              <a:endParaRPr/>
            </a:p>
          </p:txBody>
        </p:sp>
      </p:grpSp>
      <p:pic>
        <p:nvPicPr>
          <p:cNvPr id="227" name="Google Shape;227;g3fbbfd8c149_0_150" descr="Checkmark with solid fill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88652" y="1595136"/>
            <a:ext cx="685800" cy="685800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g3fbbfd8c149_0_150"/>
          <p:cNvSpPr txBox="1"/>
          <p:nvPr/>
        </p:nvSpPr>
        <p:spPr>
          <a:xfrm>
            <a:off x="1831366" y="5608596"/>
            <a:ext cx="66096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Phase 2 Validation Studies of Biomarker Performance</a:t>
            </a:r>
            <a:endParaRPr/>
          </a:p>
        </p:txBody>
      </p:sp>
      <p:sp>
        <p:nvSpPr>
          <p:cNvPr id="229" name="Google Shape;229;g3fbbfd8c149_0_150"/>
          <p:cNvSpPr/>
          <p:nvPr/>
        </p:nvSpPr>
        <p:spPr>
          <a:xfrm>
            <a:off x="5305041" y="5179056"/>
            <a:ext cx="170700" cy="3924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5400" cap="flat" cmpd="sng">
            <a:solidFill>
              <a:srgbClr val="00183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Google Shape;235;g3f685316bf5_0_11" title="image (1).png"/>
          <p:cNvPicPr preferRelativeResize="0"/>
          <p:nvPr/>
        </p:nvPicPr>
        <p:blipFill rotWithShape="1">
          <a:blip r:embed="rId3">
            <a:alphaModFix/>
          </a:blip>
          <a:srcRect l="13480" t="18826" b="11057"/>
          <a:stretch/>
        </p:blipFill>
        <p:spPr>
          <a:xfrm>
            <a:off x="0" y="2005600"/>
            <a:ext cx="9144000" cy="4005370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g3f685316bf5_0_11"/>
          <p:cNvSpPr txBox="1"/>
          <p:nvPr/>
        </p:nvSpPr>
        <p:spPr>
          <a:xfrm>
            <a:off x="97150" y="1082075"/>
            <a:ext cx="8855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60"/>
              <a:buFont typeface="Arial"/>
              <a:buNone/>
            </a:pPr>
            <a:r>
              <a:rPr lang="en-US" sz="2060" b="1" i="0" u="none" strike="noStrike" cap="none">
                <a:solidFill>
                  <a:srgbClr val="000000"/>
                </a:solidFill>
              </a:rPr>
              <a:t>CosMx WTX Cohort Trajectories of Oral Dysplasia Patients Over Time</a:t>
            </a:r>
            <a:endParaRPr sz="2060" b="1" i="0" u="none" strike="noStrike" cap="none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f685316bf5_0_20"/>
          <p:cNvSpPr txBox="1"/>
          <p:nvPr/>
        </p:nvSpPr>
        <p:spPr>
          <a:xfrm>
            <a:off x="0" y="1118125"/>
            <a:ext cx="3312000" cy="185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90"/>
              <a:buFont typeface="Arial"/>
              <a:buNone/>
            </a:pPr>
            <a:r>
              <a:rPr lang="en-US" sz="2790" b="1"/>
              <a:t>Patient timeline and biopsy sample selection for CosMx assay</a:t>
            </a:r>
            <a:endParaRPr sz="2790" b="1"/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90"/>
              <a:buFont typeface="Arial"/>
              <a:buNone/>
            </a:pPr>
            <a:endParaRPr sz="2590" b="1"/>
          </a:p>
        </p:txBody>
      </p:sp>
      <p:sp>
        <p:nvSpPr>
          <p:cNvPr id="243" name="Google Shape;243;g3f685316bf5_0_20"/>
          <p:cNvSpPr txBox="1"/>
          <p:nvPr/>
        </p:nvSpPr>
        <p:spPr>
          <a:xfrm>
            <a:off x="2297600" y="3364025"/>
            <a:ext cx="1202100" cy="6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90"/>
              <a:buFont typeface="Arial"/>
              <a:buNone/>
            </a:pPr>
            <a:r>
              <a:rPr lang="en-US" sz="2790"/>
              <a:t>H&amp;E</a:t>
            </a:r>
            <a:endParaRPr sz="2790"/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90"/>
              <a:buFont typeface="Arial"/>
              <a:buNone/>
            </a:pPr>
            <a:endParaRPr sz="2590"/>
          </a:p>
        </p:txBody>
      </p:sp>
      <p:sp>
        <p:nvSpPr>
          <p:cNvPr id="244" name="Google Shape;244;g3f685316bf5_0_20"/>
          <p:cNvSpPr txBox="1"/>
          <p:nvPr/>
        </p:nvSpPr>
        <p:spPr>
          <a:xfrm>
            <a:off x="781125" y="4368275"/>
            <a:ext cx="2949600" cy="6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90"/>
              <a:buFont typeface="Arial"/>
              <a:buNone/>
            </a:pPr>
            <a:r>
              <a:rPr lang="en-US" sz="2790"/>
              <a:t>CosMx Imaging</a:t>
            </a:r>
            <a:endParaRPr sz="2590"/>
          </a:p>
        </p:txBody>
      </p:sp>
      <p:sp>
        <p:nvSpPr>
          <p:cNvPr id="245" name="Google Shape;245;g3f685316bf5_0_20"/>
          <p:cNvSpPr txBox="1"/>
          <p:nvPr/>
        </p:nvSpPr>
        <p:spPr>
          <a:xfrm>
            <a:off x="1515200" y="5372525"/>
            <a:ext cx="1984500" cy="6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90"/>
              <a:buFont typeface="Arial"/>
              <a:buNone/>
            </a:pPr>
            <a:r>
              <a:rPr lang="en-US" sz="2790"/>
              <a:t>Cell typing </a:t>
            </a:r>
            <a:endParaRPr sz="2590"/>
          </a:p>
        </p:txBody>
      </p:sp>
      <p:pic>
        <p:nvPicPr>
          <p:cNvPr id="246" name="Google Shape;246;g3f685316bf5_0_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182" y="4965175"/>
            <a:ext cx="1080443" cy="108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g3f685316bf5_0_20" title="Figure 2 (4).png"/>
          <p:cNvPicPr preferRelativeResize="0"/>
          <p:nvPr/>
        </p:nvPicPr>
        <p:blipFill rotWithShape="1">
          <a:blip r:embed="rId4">
            <a:alphaModFix/>
          </a:blip>
          <a:srcRect b="30652"/>
          <a:stretch/>
        </p:blipFill>
        <p:spPr>
          <a:xfrm>
            <a:off x="3380638" y="985457"/>
            <a:ext cx="5678373" cy="52504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Google Shape;253;g3f685316bf5_0_29"/>
          <p:cNvPicPr preferRelativeResize="0"/>
          <p:nvPr/>
        </p:nvPicPr>
        <p:blipFill rotWithShape="1">
          <a:blip r:embed="rId3">
            <a:alphaModFix/>
          </a:blip>
          <a:srcRect l="5903" t="4844" r="8172" b="7406"/>
          <a:stretch/>
        </p:blipFill>
        <p:spPr>
          <a:xfrm>
            <a:off x="1154238" y="1561825"/>
            <a:ext cx="6111375" cy="4159336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g3f685316bf5_0_29"/>
          <p:cNvSpPr txBox="1"/>
          <p:nvPr/>
        </p:nvSpPr>
        <p:spPr>
          <a:xfrm>
            <a:off x="5881706" y="3385798"/>
            <a:ext cx="1383900" cy="4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4950" tIns="84950" rIns="84950" bIns="849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94"/>
              <a:buFont typeface="Arial"/>
              <a:buNone/>
            </a:pPr>
            <a:r>
              <a:rPr lang="en-US" sz="1994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 cells</a:t>
            </a:r>
            <a:endParaRPr sz="1994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g3f685316bf5_0_29"/>
          <p:cNvSpPr txBox="1"/>
          <p:nvPr/>
        </p:nvSpPr>
        <p:spPr>
          <a:xfrm>
            <a:off x="5275538" y="4344525"/>
            <a:ext cx="1623000" cy="4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4950" tIns="84950" rIns="84950" bIns="849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</a:pPr>
            <a:r>
              <a:rPr lang="en-US" sz="2087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Fibroblasts</a:t>
            </a:r>
            <a:endParaRPr sz="2087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g3f685316bf5_0_29"/>
          <p:cNvSpPr txBox="1"/>
          <p:nvPr/>
        </p:nvSpPr>
        <p:spPr>
          <a:xfrm>
            <a:off x="6232804" y="5059264"/>
            <a:ext cx="1383900" cy="4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4950" tIns="84950" rIns="84950" bIns="849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7"/>
              <a:buFont typeface="Arial"/>
              <a:buNone/>
            </a:pPr>
            <a:r>
              <a:rPr lang="en-US" sz="2087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 cells</a:t>
            </a:r>
            <a:endParaRPr sz="2087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g3f685316bf5_0_29"/>
          <p:cNvSpPr txBox="1"/>
          <p:nvPr/>
        </p:nvSpPr>
        <p:spPr>
          <a:xfrm>
            <a:off x="1099454" y="2844175"/>
            <a:ext cx="2335800" cy="4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4950" tIns="84950" rIns="84950" bIns="8495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94"/>
              <a:buFont typeface="Arial"/>
              <a:buNone/>
            </a:pPr>
            <a:r>
              <a:rPr lang="en-US" sz="1994" b="1"/>
              <a:t>Differentiated </a:t>
            </a:r>
            <a:r>
              <a:rPr lang="en-US" sz="1994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epithelial</a:t>
            </a:r>
            <a:endParaRPr sz="1994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g3f685316bf5_0_29"/>
          <p:cNvSpPr txBox="1"/>
          <p:nvPr/>
        </p:nvSpPr>
        <p:spPr>
          <a:xfrm>
            <a:off x="3901886" y="3209150"/>
            <a:ext cx="1983300" cy="4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4950" tIns="84950" rIns="84950" bIns="849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94"/>
              <a:buFont typeface="Arial"/>
              <a:buNone/>
            </a:pPr>
            <a:r>
              <a:rPr lang="en-US" sz="1994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Macrophages</a:t>
            </a:r>
            <a:endParaRPr sz="1994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g3f685316bf5_0_29"/>
          <p:cNvSpPr txBox="1"/>
          <p:nvPr/>
        </p:nvSpPr>
        <p:spPr>
          <a:xfrm>
            <a:off x="4237575" y="1765685"/>
            <a:ext cx="1311900" cy="1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4950" tIns="84950" rIns="84950" bIns="8495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94"/>
              <a:buFont typeface="Arial"/>
              <a:buNone/>
            </a:pPr>
            <a:r>
              <a:rPr lang="en-US" sz="1994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Basal epithelial</a:t>
            </a:r>
            <a:endParaRPr sz="1994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g3f685316bf5_0_29"/>
          <p:cNvSpPr txBox="1"/>
          <p:nvPr/>
        </p:nvSpPr>
        <p:spPr>
          <a:xfrm>
            <a:off x="3720460" y="4862300"/>
            <a:ext cx="1623000" cy="4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4950" tIns="84950" rIns="84950" bIns="849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94"/>
              <a:buFont typeface="Arial"/>
              <a:buNone/>
            </a:pPr>
            <a:r>
              <a:rPr lang="en-US" sz="1994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Endothelial cells</a:t>
            </a:r>
            <a:endParaRPr sz="1994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g3f685316bf5_0_29"/>
          <p:cNvSpPr txBox="1"/>
          <p:nvPr/>
        </p:nvSpPr>
        <p:spPr>
          <a:xfrm>
            <a:off x="2754588" y="2024150"/>
            <a:ext cx="1623000" cy="4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4950" tIns="84950" rIns="84950" bIns="849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94"/>
              <a:buFont typeface="Arial"/>
              <a:buNone/>
            </a:pPr>
            <a:r>
              <a:rPr lang="en-US" sz="1994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Suprabasal epithelial</a:t>
            </a:r>
            <a:endParaRPr sz="1994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g3f685316bf5_0_29"/>
          <p:cNvSpPr txBox="1"/>
          <p:nvPr/>
        </p:nvSpPr>
        <p:spPr>
          <a:xfrm>
            <a:off x="1154248" y="4026252"/>
            <a:ext cx="1874100" cy="4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4950" tIns="84950" rIns="84950" bIns="849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15"/>
              <a:buFont typeface="Arial"/>
              <a:buNone/>
            </a:pPr>
            <a:r>
              <a:rPr lang="en-US" sz="1715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Terminally differentiated epithelial</a:t>
            </a:r>
            <a:endParaRPr sz="1715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g3f685316bf5_0_29"/>
          <p:cNvSpPr txBox="1"/>
          <p:nvPr/>
        </p:nvSpPr>
        <p:spPr>
          <a:xfrm>
            <a:off x="2963850" y="4394143"/>
            <a:ext cx="1874100" cy="29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4950" tIns="84950" rIns="84950" bIns="849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15"/>
              <a:buFont typeface="Arial"/>
              <a:buNone/>
            </a:pPr>
            <a:r>
              <a:rPr lang="en-US" sz="1715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Skeletal muscle</a:t>
            </a:r>
            <a:endParaRPr sz="1715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g3f685316bf5_0_29"/>
          <p:cNvSpPr txBox="1"/>
          <p:nvPr/>
        </p:nvSpPr>
        <p:spPr>
          <a:xfrm>
            <a:off x="2679812" y="3566258"/>
            <a:ext cx="1874100" cy="29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4950" tIns="84950" rIns="84950" bIns="849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15"/>
              <a:buFont typeface="Arial"/>
              <a:buNone/>
            </a:pPr>
            <a:r>
              <a:rPr lang="en-US" sz="1715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Inflammatory myeloid</a:t>
            </a:r>
            <a:endParaRPr sz="1715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g3f685316bf5_0_29"/>
          <p:cNvSpPr txBox="1"/>
          <p:nvPr/>
        </p:nvSpPr>
        <p:spPr>
          <a:xfrm>
            <a:off x="20313" y="1008350"/>
            <a:ext cx="90912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US" sz="2100" b="1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UMAP of 554,859 filtered cells for cell typing and analysis</a:t>
            </a:r>
            <a:endParaRPr sz="2100" b="1" i="0" u="none" strike="noStrike" cap="non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g3f685316bf5_0_29"/>
          <p:cNvSpPr txBox="1"/>
          <p:nvPr/>
        </p:nvSpPr>
        <p:spPr>
          <a:xfrm>
            <a:off x="5253988" y="1957675"/>
            <a:ext cx="2145600" cy="7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US" sz="21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Basal proliferative </a:t>
            </a:r>
            <a:endParaRPr sz="21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g3f685316bf5_0_29"/>
          <p:cNvSpPr txBox="1"/>
          <p:nvPr/>
        </p:nvSpPr>
        <p:spPr>
          <a:xfrm>
            <a:off x="7970988" y="2219325"/>
            <a:ext cx="11646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g3f685316bf5_0_29"/>
          <p:cNvSpPr/>
          <p:nvPr/>
        </p:nvSpPr>
        <p:spPr>
          <a:xfrm>
            <a:off x="3637113" y="5767400"/>
            <a:ext cx="1311900" cy="23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UMAP 1</a:t>
            </a:r>
            <a:endParaRPr sz="20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g3f685316bf5_0_29"/>
          <p:cNvSpPr/>
          <p:nvPr/>
        </p:nvSpPr>
        <p:spPr>
          <a:xfrm rot="-5400000">
            <a:off x="195738" y="3433675"/>
            <a:ext cx="1311900" cy="23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UMAP 2</a:t>
            </a:r>
            <a:endParaRPr sz="20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70" name="Google Shape;270;g3f685316bf5_0_29"/>
          <p:cNvCxnSpPr/>
          <p:nvPr/>
        </p:nvCxnSpPr>
        <p:spPr>
          <a:xfrm rot="10800000" flipH="1">
            <a:off x="4172313" y="3799163"/>
            <a:ext cx="381600" cy="3570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71" name="Google Shape;271;g3f685316bf5_0_29"/>
          <p:cNvSpPr/>
          <p:nvPr/>
        </p:nvSpPr>
        <p:spPr>
          <a:xfrm>
            <a:off x="956781" y="2119806"/>
            <a:ext cx="234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g3f685316bf5_0_29"/>
          <p:cNvSpPr/>
          <p:nvPr/>
        </p:nvSpPr>
        <p:spPr>
          <a:xfrm>
            <a:off x="966306" y="3141363"/>
            <a:ext cx="234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g3f685316bf5_0_29"/>
          <p:cNvSpPr/>
          <p:nvPr/>
        </p:nvSpPr>
        <p:spPr>
          <a:xfrm>
            <a:off x="882991" y="4162950"/>
            <a:ext cx="3816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-5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g3f685316bf5_0_29"/>
          <p:cNvSpPr/>
          <p:nvPr/>
        </p:nvSpPr>
        <p:spPr>
          <a:xfrm>
            <a:off x="722779" y="5208337"/>
            <a:ext cx="589500" cy="4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-10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g3f685316bf5_0_29"/>
          <p:cNvSpPr/>
          <p:nvPr/>
        </p:nvSpPr>
        <p:spPr>
          <a:xfrm>
            <a:off x="6574169" y="5570213"/>
            <a:ext cx="234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g3f685316bf5_0_29"/>
          <p:cNvSpPr/>
          <p:nvPr/>
        </p:nvSpPr>
        <p:spPr>
          <a:xfrm>
            <a:off x="4913300" y="5570213"/>
            <a:ext cx="234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g3f685316bf5_0_29"/>
          <p:cNvSpPr/>
          <p:nvPr/>
        </p:nvSpPr>
        <p:spPr>
          <a:xfrm>
            <a:off x="3176211" y="5563775"/>
            <a:ext cx="381600" cy="4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-5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g3f685316bf5_0_29"/>
          <p:cNvSpPr/>
          <p:nvPr/>
        </p:nvSpPr>
        <p:spPr>
          <a:xfrm>
            <a:off x="1483138" y="5570225"/>
            <a:ext cx="4692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-10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" name="Google Shape;284;g3fa5929062d_0_0" title="Figure 3 (1).png"/>
          <p:cNvPicPr preferRelativeResize="0"/>
          <p:nvPr/>
        </p:nvPicPr>
        <p:blipFill rotWithShape="1">
          <a:blip r:embed="rId3">
            <a:alphaModFix/>
          </a:blip>
          <a:srcRect l="4485" r="2845" b="79807"/>
          <a:stretch/>
        </p:blipFill>
        <p:spPr>
          <a:xfrm>
            <a:off x="0" y="2674025"/>
            <a:ext cx="9144000" cy="2656548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g3fa5929062d_0_0"/>
          <p:cNvSpPr txBox="1"/>
          <p:nvPr/>
        </p:nvSpPr>
        <p:spPr>
          <a:xfrm>
            <a:off x="52200" y="1061425"/>
            <a:ext cx="9039600" cy="23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20"/>
              <a:buFont typeface="Arial"/>
              <a:buNone/>
            </a:pPr>
            <a:endParaRPr sz="232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g3fa5929062d_0_0"/>
          <p:cNvSpPr txBox="1"/>
          <p:nvPr/>
        </p:nvSpPr>
        <p:spPr>
          <a:xfrm>
            <a:off x="-33458" y="1074368"/>
            <a:ext cx="9564000" cy="14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D50"/>
              </a:buClr>
              <a:buSzPts val="3600"/>
              <a:buFont typeface="Arial"/>
              <a:buNone/>
            </a:pPr>
            <a:r>
              <a:rPr lang="en-US" sz="3000" b="1">
                <a:solidFill>
                  <a:srgbClr val="002D50"/>
                </a:solidFill>
              </a:rPr>
              <a:t>Workflow analysis to uncover transcriptomic biomarkers of malignant transformation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3f74383541e_0_0"/>
          <p:cNvSpPr txBox="1"/>
          <p:nvPr/>
        </p:nvSpPr>
        <p:spPr>
          <a:xfrm>
            <a:off x="-31051" y="937625"/>
            <a:ext cx="9047700" cy="23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20"/>
              <a:buFont typeface="Arial"/>
              <a:buNone/>
            </a:pPr>
            <a:r>
              <a:rPr lang="en-US" sz="2320"/>
              <a:t>OED that underwent malignant transformation</a:t>
            </a:r>
            <a:r>
              <a:rPr lang="en-US" sz="232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shows upregulated expression of</a:t>
            </a:r>
            <a:r>
              <a:rPr lang="en-US" sz="2320"/>
              <a:t> </a:t>
            </a:r>
            <a:r>
              <a:rPr lang="en-US" sz="232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interferon-induced inflammation and </a:t>
            </a:r>
            <a:r>
              <a:rPr lang="en-US" sz="2320"/>
              <a:t>MHC processing</a:t>
            </a:r>
            <a:endParaRPr sz="232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g3f74383541e_0_0"/>
          <p:cNvSpPr/>
          <p:nvPr/>
        </p:nvSpPr>
        <p:spPr>
          <a:xfrm>
            <a:off x="7719400" y="4805625"/>
            <a:ext cx="679200" cy="1158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294" name="Google Shape;294;g3f74383541e_0_0"/>
          <p:cNvSpPr txBox="1"/>
          <p:nvPr/>
        </p:nvSpPr>
        <p:spPr>
          <a:xfrm>
            <a:off x="6307650" y="1609610"/>
            <a:ext cx="15990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800" b="1"/>
              <a:t>log2 fold change</a:t>
            </a:r>
            <a:endParaRPr sz="2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5" name="Google Shape;295;g3f74383541e_0_0"/>
          <p:cNvGrpSpPr/>
          <p:nvPr/>
        </p:nvGrpSpPr>
        <p:grpSpPr>
          <a:xfrm>
            <a:off x="927100" y="1971225"/>
            <a:ext cx="8216899" cy="4158750"/>
            <a:chOff x="927100" y="1971225"/>
            <a:chExt cx="8216899" cy="4158750"/>
          </a:xfrm>
        </p:grpSpPr>
        <p:pic>
          <p:nvPicPr>
            <p:cNvPr id="296" name="Google Shape;296;g3f74383541e_0_0" title="file_show (2).png"/>
            <p:cNvPicPr preferRelativeResize="0"/>
            <p:nvPr/>
          </p:nvPicPr>
          <p:blipFill rotWithShape="1">
            <a:blip r:embed="rId3">
              <a:alphaModFix/>
            </a:blip>
            <a:srcRect t="7413" r="6942" b="22520"/>
            <a:stretch/>
          </p:blipFill>
          <p:spPr>
            <a:xfrm>
              <a:off x="927100" y="1971225"/>
              <a:ext cx="8216899" cy="41237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7" name="Google Shape;297;g3f74383541e_0_0"/>
            <p:cNvSpPr/>
            <p:nvPr/>
          </p:nvSpPr>
          <p:spPr>
            <a:xfrm>
              <a:off x="1934625" y="5647275"/>
              <a:ext cx="4089300" cy="482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lt1"/>
                </a:solidFill>
              </a:endParaRPr>
            </a:p>
          </p:txBody>
        </p:sp>
      </p:grpSp>
      <p:sp>
        <p:nvSpPr>
          <p:cNvPr id="298" name="Google Shape;298;g3f74383541e_0_0"/>
          <p:cNvSpPr txBox="1"/>
          <p:nvPr/>
        </p:nvSpPr>
        <p:spPr>
          <a:xfrm>
            <a:off x="0" y="4810750"/>
            <a:ext cx="1388400" cy="7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000"/>
              <a:t>GO classification for each gene assigned using Gene Ontology Analysis (gProfiler)</a:t>
            </a:r>
            <a:endParaRPr sz="3100" i="0" u="none" strike="noStrike" cap="none">
              <a:solidFill>
                <a:srgbClr val="000000"/>
              </a:solidFill>
            </a:endParaRPr>
          </a:p>
        </p:txBody>
      </p:sp>
      <p:sp>
        <p:nvSpPr>
          <p:cNvPr id="299" name="Google Shape;299;g3f74383541e_0_0"/>
          <p:cNvSpPr txBox="1"/>
          <p:nvPr/>
        </p:nvSpPr>
        <p:spPr>
          <a:xfrm>
            <a:off x="-35100" y="3876350"/>
            <a:ext cx="1458600" cy="6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Model: 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design = ~ Patient.No. + Patient.Status + Epithelial.Celltype</a:t>
            </a:r>
            <a:endParaRPr sz="3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g3f74383541e_0_0"/>
          <p:cNvSpPr/>
          <p:nvPr/>
        </p:nvSpPr>
        <p:spPr>
          <a:xfrm>
            <a:off x="7191375" y="3448050"/>
            <a:ext cx="781200" cy="320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301" name="Google Shape;301;g3f74383541e_0_0"/>
          <p:cNvSpPr txBox="1"/>
          <p:nvPr/>
        </p:nvSpPr>
        <p:spPr>
          <a:xfrm>
            <a:off x="7143750" y="3400322"/>
            <a:ext cx="15990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800"/>
              <a:t>Malignant transformation</a:t>
            </a:r>
            <a:endParaRPr sz="800"/>
          </a:p>
        </p:txBody>
      </p:sp>
      <p:sp>
        <p:nvSpPr>
          <p:cNvPr id="302" name="Google Shape;302;g3f74383541e_0_0"/>
          <p:cNvSpPr txBox="1"/>
          <p:nvPr/>
        </p:nvSpPr>
        <p:spPr>
          <a:xfrm>
            <a:off x="7136325" y="3250322"/>
            <a:ext cx="1599000" cy="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800"/>
              <a:t>No malignant transformation</a:t>
            </a:r>
            <a:endParaRPr sz="800"/>
          </a:p>
        </p:txBody>
      </p:sp>
      <p:sp>
        <p:nvSpPr>
          <p:cNvPr id="303" name="Google Shape;303;g3f74383541e_0_0"/>
          <p:cNvSpPr/>
          <p:nvPr/>
        </p:nvSpPr>
        <p:spPr>
          <a:xfrm>
            <a:off x="7445800" y="2143125"/>
            <a:ext cx="679200" cy="1158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pic>
        <p:nvPicPr>
          <p:cNvPr id="304" name="Google Shape;304;g3f74383541e_0_0" title="file_show (2).png"/>
          <p:cNvPicPr preferRelativeResize="0"/>
          <p:nvPr/>
        </p:nvPicPr>
        <p:blipFill rotWithShape="1">
          <a:blip r:embed="rId3">
            <a:alphaModFix/>
          </a:blip>
          <a:srcRect l="78020" t="17616" r="17055" b="79777"/>
          <a:stretch/>
        </p:blipFill>
        <p:spPr>
          <a:xfrm>
            <a:off x="7461045" y="2131945"/>
            <a:ext cx="434852" cy="153399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g3f74383541e_0_0"/>
          <p:cNvSpPr txBox="1"/>
          <p:nvPr/>
        </p:nvSpPr>
        <p:spPr>
          <a:xfrm>
            <a:off x="1704192" y="1777928"/>
            <a:ext cx="1388400" cy="2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93300" rIns="93300" bIns="933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20" b="1">
                <a:solidFill>
                  <a:schemeClr val="dk1"/>
                </a:solidFill>
              </a:rPr>
              <a:t>Basal proliferative</a:t>
            </a:r>
            <a:endParaRPr sz="1020" b="1">
              <a:solidFill>
                <a:schemeClr val="dk1"/>
              </a:solidFill>
            </a:endParaRPr>
          </a:p>
        </p:txBody>
      </p:sp>
      <p:sp>
        <p:nvSpPr>
          <p:cNvPr id="306" name="Google Shape;306;g3f74383541e_0_0"/>
          <p:cNvSpPr txBox="1"/>
          <p:nvPr/>
        </p:nvSpPr>
        <p:spPr>
          <a:xfrm>
            <a:off x="2823709" y="1768925"/>
            <a:ext cx="1229700" cy="2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93300" rIns="93300" bIns="933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20" b="1">
                <a:solidFill>
                  <a:schemeClr val="dk1"/>
                </a:solidFill>
              </a:rPr>
              <a:t>Basal</a:t>
            </a:r>
            <a:endParaRPr sz="1020" b="1">
              <a:solidFill>
                <a:schemeClr val="dk1"/>
              </a:solidFill>
            </a:endParaRPr>
          </a:p>
        </p:txBody>
      </p:sp>
      <p:sp>
        <p:nvSpPr>
          <p:cNvPr id="307" name="Google Shape;307;g3f74383541e_0_0"/>
          <p:cNvSpPr txBox="1"/>
          <p:nvPr/>
        </p:nvSpPr>
        <p:spPr>
          <a:xfrm>
            <a:off x="3845317" y="1768925"/>
            <a:ext cx="1229700" cy="2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93300" rIns="93300" bIns="933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20" b="1">
                <a:solidFill>
                  <a:schemeClr val="dk1"/>
                </a:solidFill>
              </a:rPr>
              <a:t>Suprabasal</a:t>
            </a:r>
            <a:endParaRPr sz="1020" b="1">
              <a:solidFill>
                <a:schemeClr val="dk1"/>
              </a:solidFill>
            </a:endParaRPr>
          </a:p>
        </p:txBody>
      </p:sp>
      <p:sp>
        <p:nvSpPr>
          <p:cNvPr id="308" name="Google Shape;308;g3f74383541e_0_0"/>
          <p:cNvSpPr txBox="1"/>
          <p:nvPr/>
        </p:nvSpPr>
        <p:spPr>
          <a:xfrm>
            <a:off x="4864759" y="1768925"/>
            <a:ext cx="1229700" cy="2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93300" rIns="93300" bIns="933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20" b="1">
                <a:solidFill>
                  <a:schemeClr val="dk1"/>
                </a:solidFill>
              </a:rPr>
              <a:t>Differentiated</a:t>
            </a:r>
            <a:endParaRPr sz="1020" b="1">
              <a:solidFill>
                <a:schemeClr val="dk1"/>
              </a:solidFill>
            </a:endParaRPr>
          </a:p>
        </p:txBody>
      </p:sp>
      <p:sp>
        <p:nvSpPr>
          <p:cNvPr id="309" name="Google Shape;309;g3f74383541e_0_0"/>
          <p:cNvSpPr/>
          <p:nvPr/>
        </p:nvSpPr>
        <p:spPr>
          <a:xfrm>
            <a:off x="1930925" y="2527050"/>
            <a:ext cx="991500" cy="3100500"/>
          </a:xfrm>
          <a:prstGeom prst="rect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cxnSp>
        <p:nvCxnSpPr>
          <p:cNvPr id="310" name="Google Shape;310;g3f74383541e_0_0"/>
          <p:cNvCxnSpPr/>
          <p:nvPr/>
        </p:nvCxnSpPr>
        <p:spPr>
          <a:xfrm>
            <a:off x="2310042" y="2527050"/>
            <a:ext cx="0" cy="3100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11" name="Google Shape;311;g3f74383541e_0_0"/>
          <p:cNvSpPr/>
          <p:nvPr/>
        </p:nvSpPr>
        <p:spPr>
          <a:xfrm>
            <a:off x="2967775" y="2527050"/>
            <a:ext cx="974100" cy="3100500"/>
          </a:xfrm>
          <a:prstGeom prst="rect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cxnSp>
        <p:nvCxnSpPr>
          <p:cNvPr id="312" name="Google Shape;312;g3f74383541e_0_0"/>
          <p:cNvCxnSpPr/>
          <p:nvPr/>
        </p:nvCxnSpPr>
        <p:spPr>
          <a:xfrm>
            <a:off x="3337184" y="2527050"/>
            <a:ext cx="0" cy="3100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13" name="Google Shape;313;g3f74383541e_0_0"/>
          <p:cNvSpPr/>
          <p:nvPr/>
        </p:nvSpPr>
        <p:spPr>
          <a:xfrm>
            <a:off x="3982844" y="2527050"/>
            <a:ext cx="974100" cy="3100500"/>
          </a:xfrm>
          <a:prstGeom prst="rect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cxnSp>
        <p:nvCxnSpPr>
          <p:cNvPr id="314" name="Google Shape;314;g3f74383541e_0_0"/>
          <p:cNvCxnSpPr/>
          <p:nvPr/>
        </p:nvCxnSpPr>
        <p:spPr>
          <a:xfrm>
            <a:off x="4352254" y="2527050"/>
            <a:ext cx="0" cy="3100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15" name="Google Shape;315;g3f74383541e_0_0"/>
          <p:cNvSpPr/>
          <p:nvPr/>
        </p:nvSpPr>
        <p:spPr>
          <a:xfrm>
            <a:off x="4997919" y="2527050"/>
            <a:ext cx="974100" cy="3100500"/>
          </a:xfrm>
          <a:prstGeom prst="rect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cxnSp>
        <p:nvCxnSpPr>
          <p:cNvPr id="316" name="Google Shape;316;g3f74383541e_0_0"/>
          <p:cNvCxnSpPr/>
          <p:nvPr/>
        </p:nvCxnSpPr>
        <p:spPr>
          <a:xfrm>
            <a:off x="5367329" y="2527050"/>
            <a:ext cx="0" cy="3100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17" name="Google Shape;317;g3f74383541e_0_0"/>
          <p:cNvSpPr/>
          <p:nvPr/>
        </p:nvSpPr>
        <p:spPr>
          <a:xfrm>
            <a:off x="2310046" y="5627550"/>
            <a:ext cx="435000" cy="320100"/>
          </a:xfrm>
          <a:prstGeom prst="bentUpArrow">
            <a:avLst>
              <a:gd name="adj1" fmla="val 25000"/>
              <a:gd name="adj2" fmla="val 25000"/>
              <a:gd name="adj3" fmla="val 25000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318" name="Google Shape;318;g3f74383541e_0_0"/>
          <p:cNvSpPr/>
          <p:nvPr/>
        </p:nvSpPr>
        <p:spPr>
          <a:xfrm flipH="1">
            <a:off x="2001855" y="5627697"/>
            <a:ext cx="531600" cy="320100"/>
          </a:xfrm>
          <a:prstGeom prst="bentUpArrow">
            <a:avLst>
              <a:gd name="adj1" fmla="val 25000"/>
              <a:gd name="adj2" fmla="val 25000"/>
              <a:gd name="adj3" fmla="val 25000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319" name="Google Shape;319;g3f74383541e_0_0"/>
          <p:cNvSpPr/>
          <p:nvPr/>
        </p:nvSpPr>
        <p:spPr>
          <a:xfrm>
            <a:off x="3375146" y="5627625"/>
            <a:ext cx="435000" cy="320100"/>
          </a:xfrm>
          <a:prstGeom prst="bentUpArrow">
            <a:avLst>
              <a:gd name="adj1" fmla="val 25000"/>
              <a:gd name="adj2" fmla="val 25000"/>
              <a:gd name="adj3" fmla="val 25000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320" name="Google Shape;320;g3f74383541e_0_0"/>
          <p:cNvSpPr/>
          <p:nvPr/>
        </p:nvSpPr>
        <p:spPr>
          <a:xfrm flipH="1">
            <a:off x="3066955" y="5627772"/>
            <a:ext cx="531600" cy="320100"/>
          </a:xfrm>
          <a:prstGeom prst="bentUpArrow">
            <a:avLst>
              <a:gd name="adj1" fmla="val 25000"/>
              <a:gd name="adj2" fmla="val 25000"/>
              <a:gd name="adj3" fmla="val 25000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321" name="Google Shape;321;g3f74383541e_0_0"/>
          <p:cNvSpPr/>
          <p:nvPr/>
        </p:nvSpPr>
        <p:spPr>
          <a:xfrm>
            <a:off x="4396771" y="5627700"/>
            <a:ext cx="435000" cy="320100"/>
          </a:xfrm>
          <a:prstGeom prst="bentUpArrow">
            <a:avLst>
              <a:gd name="adj1" fmla="val 25000"/>
              <a:gd name="adj2" fmla="val 25000"/>
              <a:gd name="adj3" fmla="val 25000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322" name="Google Shape;322;g3f74383541e_0_0"/>
          <p:cNvSpPr/>
          <p:nvPr/>
        </p:nvSpPr>
        <p:spPr>
          <a:xfrm flipH="1">
            <a:off x="4088580" y="5627847"/>
            <a:ext cx="531600" cy="320100"/>
          </a:xfrm>
          <a:prstGeom prst="bentUpArrow">
            <a:avLst>
              <a:gd name="adj1" fmla="val 25000"/>
              <a:gd name="adj2" fmla="val 25000"/>
              <a:gd name="adj3" fmla="val 25000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323" name="Google Shape;323;g3f74383541e_0_0"/>
          <p:cNvSpPr/>
          <p:nvPr/>
        </p:nvSpPr>
        <p:spPr>
          <a:xfrm>
            <a:off x="5418396" y="5627775"/>
            <a:ext cx="435000" cy="320100"/>
          </a:xfrm>
          <a:prstGeom prst="bentUpArrow">
            <a:avLst>
              <a:gd name="adj1" fmla="val 25000"/>
              <a:gd name="adj2" fmla="val 25000"/>
              <a:gd name="adj3" fmla="val 25000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324" name="Google Shape;324;g3f74383541e_0_0"/>
          <p:cNvSpPr/>
          <p:nvPr/>
        </p:nvSpPr>
        <p:spPr>
          <a:xfrm flipH="1">
            <a:off x="5110205" y="5627922"/>
            <a:ext cx="531600" cy="320100"/>
          </a:xfrm>
          <a:prstGeom prst="bentUpArrow">
            <a:avLst>
              <a:gd name="adj1" fmla="val 25000"/>
              <a:gd name="adj2" fmla="val 25000"/>
              <a:gd name="adj3" fmla="val 25000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3f685316bf5_0_87"/>
          <p:cNvSpPr/>
          <p:nvPr/>
        </p:nvSpPr>
        <p:spPr>
          <a:xfrm>
            <a:off x="4577854" y="3317121"/>
            <a:ext cx="228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g3f685316bf5_0_87"/>
          <p:cNvSpPr txBox="1"/>
          <p:nvPr/>
        </p:nvSpPr>
        <p:spPr>
          <a:xfrm>
            <a:off x="6921596" y="3353729"/>
            <a:ext cx="13887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</a:rPr>
              <a:t>2 vs 3</a:t>
            </a:r>
            <a:endParaRPr sz="1100" b="1" i="0" u="none" strike="noStrike" cap="none">
              <a:solidFill>
                <a:srgbClr val="000000"/>
              </a:solidFill>
            </a:endParaRPr>
          </a:p>
        </p:txBody>
      </p:sp>
      <p:grpSp>
        <p:nvGrpSpPr>
          <p:cNvPr id="332" name="Google Shape;332;g3f685316bf5_0_87"/>
          <p:cNvGrpSpPr/>
          <p:nvPr/>
        </p:nvGrpSpPr>
        <p:grpSpPr>
          <a:xfrm>
            <a:off x="468551" y="1787064"/>
            <a:ext cx="1993936" cy="1595325"/>
            <a:chOff x="3593358" y="1461772"/>
            <a:chExt cx="2300873" cy="1894460"/>
          </a:xfrm>
        </p:grpSpPr>
        <p:pic>
          <p:nvPicPr>
            <p:cNvPr id="333" name="Google Shape;333;g3f685316bf5_0_87" descr="A close-up of a map&#10;&#10;Description automatically generated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10800000">
              <a:off x="3593358" y="1466563"/>
              <a:ext cx="2300762" cy="1889588"/>
            </a:xfrm>
            <a:prstGeom prst="rect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334" name="Google Shape;334;g3f685316bf5_0_87"/>
            <p:cNvSpPr/>
            <p:nvPr/>
          </p:nvSpPr>
          <p:spPr>
            <a:xfrm>
              <a:off x="3593360" y="2093232"/>
              <a:ext cx="522300" cy="1263000"/>
            </a:xfrm>
            <a:prstGeom prst="rect">
              <a:avLst/>
            </a:prstGeom>
            <a:noFill/>
            <a:ln w="21425" cap="flat" cmpd="sng">
              <a:solidFill>
                <a:srgbClr val="000000"/>
              </a:solidFill>
              <a:prstDash val="dash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5" name="Google Shape;335;g3f685316bf5_0_87"/>
            <p:cNvSpPr/>
            <p:nvPr/>
          </p:nvSpPr>
          <p:spPr>
            <a:xfrm>
              <a:off x="4543331" y="1461772"/>
              <a:ext cx="1350900" cy="497700"/>
            </a:xfrm>
            <a:prstGeom prst="rect">
              <a:avLst/>
            </a:prstGeom>
            <a:noFill/>
            <a:ln w="21425" cap="flat" cmpd="sng">
              <a:solidFill>
                <a:srgbClr val="000000"/>
              </a:solidFill>
              <a:prstDash val="dash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36" name="Google Shape;336;g3f685316bf5_0_87"/>
          <p:cNvGrpSpPr/>
          <p:nvPr/>
        </p:nvGrpSpPr>
        <p:grpSpPr>
          <a:xfrm>
            <a:off x="3022109" y="1799350"/>
            <a:ext cx="3346617" cy="1417190"/>
            <a:chOff x="6095998" y="1466565"/>
            <a:chExt cx="4462156" cy="1889586"/>
          </a:xfrm>
        </p:grpSpPr>
        <p:pic>
          <p:nvPicPr>
            <p:cNvPr id="337" name="Google Shape;337;g3f685316bf5_0_8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10800000">
              <a:off x="6095998" y="1466565"/>
              <a:ext cx="4462156" cy="1889586"/>
            </a:xfrm>
            <a:prstGeom prst="rect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338" name="Google Shape;338;g3f685316bf5_0_87"/>
            <p:cNvSpPr/>
            <p:nvPr/>
          </p:nvSpPr>
          <p:spPr>
            <a:xfrm>
              <a:off x="6123826" y="2713913"/>
              <a:ext cx="2145300" cy="608400"/>
            </a:xfrm>
            <a:prstGeom prst="rect">
              <a:avLst/>
            </a:prstGeom>
            <a:noFill/>
            <a:ln w="21425" cap="flat" cmpd="sng">
              <a:solidFill>
                <a:srgbClr val="000000"/>
              </a:solidFill>
              <a:prstDash val="dash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9" name="Google Shape;339;g3f685316bf5_0_87"/>
            <p:cNvSpPr/>
            <p:nvPr/>
          </p:nvSpPr>
          <p:spPr>
            <a:xfrm>
              <a:off x="8301154" y="1925947"/>
              <a:ext cx="688800" cy="570000"/>
            </a:xfrm>
            <a:prstGeom prst="rect">
              <a:avLst/>
            </a:prstGeom>
            <a:noFill/>
            <a:ln w="21425" cap="flat" cmpd="sng">
              <a:solidFill>
                <a:srgbClr val="000000"/>
              </a:solidFill>
              <a:prstDash val="dash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0" name="Google Shape;340;g3f685316bf5_0_87"/>
            <p:cNvSpPr/>
            <p:nvPr/>
          </p:nvSpPr>
          <p:spPr>
            <a:xfrm>
              <a:off x="8770804" y="2474076"/>
              <a:ext cx="485100" cy="494100"/>
            </a:xfrm>
            <a:prstGeom prst="rect">
              <a:avLst/>
            </a:prstGeom>
            <a:noFill/>
            <a:ln w="21425" cap="flat" cmpd="sng">
              <a:solidFill>
                <a:srgbClr val="000000"/>
              </a:solidFill>
              <a:prstDash val="dash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1" name="Google Shape;341;g3f685316bf5_0_87"/>
            <p:cNvSpPr/>
            <p:nvPr/>
          </p:nvSpPr>
          <p:spPr>
            <a:xfrm>
              <a:off x="8989925" y="1724923"/>
              <a:ext cx="485100" cy="391200"/>
            </a:xfrm>
            <a:prstGeom prst="rect">
              <a:avLst/>
            </a:prstGeom>
            <a:noFill/>
            <a:ln w="21425" cap="flat" cmpd="sng">
              <a:solidFill>
                <a:srgbClr val="000000"/>
              </a:solidFill>
              <a:prstDash val="dash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2" name="Google Shape;342;g3f685316bf5_0_87"/>
            <p:cNvSpPr/>
            <p:nvPr/>
          </p:nvSpPr>
          <p:spPr>
            <a:xfrm>
              <a:off x="9434359" y="2068556"/>
              <a:ext cx="485100" cy="282900"/>
            </a:xfrm>
            <a:prstGeom prst="rect">
              <a:avLst/>
            </a:prstGeom>
            <a:noFill/>
            <a:ln w="21425" cap="flat" cmpd="sng">
              <a:solidFill>
                <a:srgbClr val="000000"/>
              </a:solidFill>
              <a:prstDash val="dash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3" name="Google Shape;343;g3f685316bf5_0_87"/>
            <p:cNvSpPr/>
            <p:nvPr/>
          </p:nvSpPr>
          <p:spPr>
            <a:xfrm>
              <a:off x="9968115" y="2306725"/>
              <a:ext cx="485100" cy="282900"/>
            </a:xfrm>
            <a:prstGeom prst="rect">
              <a:avLst/>
            </a:prstGeom>
            <a:noFill/>
            <a:ln w="21425" cap="flat" cmpd="sng">
              <a:solidFill>
                <a:srgbClr val="000000"/>
              </a:solidFill>
              <a:prstDash val="dash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4" name="Google Shape;344;g3f685316bf5_0_87"/>
            <p:cNvSpPr/>
            <p:nvPr/>
          </p:nvSpPr>
          <p:spPr>
            <a:xfrm rot="5400000">
              <a:off x="9218701" y="647126"/>
              <a:ext cx="220200" cy="2055000"/>
            </a:xfrm>
            <a:prstGeom prst="leftBrace">
              <a:avLst>
                <a:gd name="adj1" fmla="val 8333"/>
                <a:gd name="adj2" fmla="val 50000"/>
              </a:avLst>
            </a:prstGeom>
            <a:noFill/>
            <a:ln w="21425" cap="flat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5" name="Google Shape;345;g3f685316bf5_0_87"/>
            <p:cNvSpPr/>
            <p:nvPr/>
          </p:nvSpPr>
          <p:spPr>
            <a:xfrm>
              <a:off x="9740111" y="2617560"/>
              <a:ext cx="741000" cy="304800"/>
            </a:xfrm>
            <a:prstGeom prst="rect">
              <a:avLst/>
            </a:prstGeom>
            <a:noFill/>
            <a:ln w="21425" cap="flat" cmpd="sng">
              <a:solidFill>
                <a:srgbClr val="000000"/>
              </a:solidFill>
              <a:prstDash val="dash"/>
              <a:miter lim="8000"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6" name="Google Shape;346;g3f685316bf5_0_87"/>
          <p:cNvSpPr txBox="1"/>
          <p:nvPr/>
        </p:nvSpPr>
        <p:spPr>
          <a:xfrm>
            <a:off x="3811496" y="3353725"/>
            <a:ext cx="13887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</a:rPr>
              <a:t>1 vs 3</a:t>
            </a:r>
            <a:endParaRPr sz="1100" b="1" i="0" u="none" strike="noStrike" cap="none">
              <a:solidFill>
                <a:srgbClr val="000000"/>
              </a:solidFill>
            </a:endParaRPr>
          </a:p>
        </p:txBody>
      </p:sp>
      <p:sp>
        <p:nvSpPr>
          <p:cNvPr id="347" name="Google Shape;347;g3f685316bf5_0_87"/>
          <p:cNvSpPr txBox="1"/>
          <p:nvPr/>
        </p:nvSpPr>
        <p:spPr>
          <a:xfrm>
            <a:off x="771155" y="3409747"/>
            <a:ext cx="13887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</a:rPr>
              <a:t>1 vs 2</a:t>
            </a:r>
            <a:endParaRPr sz="1100" b="1" i="0" u="none" strike="noStrike" cap="none">
              <a:solidFill>
                <a:srgbClr val="000000"/>
              </a:solidFill>
            </a:endParaRPr>
          </a:p>
        </p:txBody>
      </p:sp>
      <p:sp>
        <p:nvSpPr>
          <p:cNvPr id="348" name="Google Shape;348;g3f685316bf5_0_87"/>
          <p:cNvSpPr txBox="1"/>
          <p:nvPr/>
        </p:nvSpPr>
        <p:spPr>
          <a:xfrm>
            <a:off x="0" y="891709"/>
            <a:ext cx="8310300" cy="79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D50"/>
              </a:buClr>
              <a:buSzPts val="2200"/>
              <a:buFont typeface="Arial"/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Genes associated with interferon signaling and epithelial differentiation are enriched in OSCC surface and tumor islands (Patient 302)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Google Shape;349;g3f685316bf5_0_87"/>
          <p:cNvSpPr/>
          <p:nvPr/>
        </p:nvSpPr>
        <p:spPr>
          <a:xfrm>
            <a:off x="2709194" y="1555505"/>
            <a:ext cx="330000" cy="3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" name="Google Shape;350;g3f685316bf5_0_87"/>
          <p:cNvSpPr/>
          <p:nvPr/>
        </p:nvSpPr>
        <p:spPr>
          <a:xfrm>
            <a:off x="946367" y="2046529"/>
            <a:ext cx="320700" cy="319200"/>
          </a:xfrm>
          <a:prstGeom prst="rect">
            <a:avLst/>
          </a:prstGeom>
          <a:solidFill>
            <a:srgbClr val="FFFFFF"/>
          </a:solidFill>
          <a:ln w="21425" cap="flat" cmpd="sng">
            <a:solidFill>
              <a:srgbClr val="1C305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Google Shape;351;g3f685316bf5_0_87"/>
          <p:cNvSpPr/>
          <p:nvPr/>
        </p:nvSpPr>
        <p:spPr>
          <a:xfrm>
            <a:off x="3052401" y="2395339"/>
            <a:ext cx="320700" cy="319200"/>
          </a:xfrm>
          <a:prstGeom prst="rect">
            <a:avLst/>
          </a:prstGeom>
          <a:solidFill>
            <a:srgbClr val="FFFFFF"/>
          </a:solidFill>
          <a:ln w="21425" cap="flat" cmpd="sng">
            <a:solidFill>
              <a:srgbClr val="1C305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" name="Google Shape;352;g3f685316bf5_0_87"/>
          <p:cNvSpPr/>
          <p:nvPr/>
        </p:nvSpPr>
        <p:spPr>
          <a:xfrm>
            <a:off x="5313713" y="1518366"/>
            <a:ext cx="320700" cy="319200"/>
          </a:xfrm>
          <a:prstGeom prst="rect">
            <a:avLst/>
          </a:prstGeom>
          <a:solidFill>
            <a:srgbClr val="FFFFFF"/>
          </a:solidFill>
          <a:ln w="21425" cap="flat" cmpd="sng">
            <a:solidFill>
              <a:srgbClr val="1C305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3" name="Google Shape;353;g3f685316bf5_0_87"/>
          <p:cNvSpPr/>
          <p:nvPr/>
        </p:nvSpPr>
        <p:spPr>
          <a:xfrm>
            <a:off x="6057003" y="2806068"/>
            <a:ext cx="320700" cy="319200"/>
          </a:xfrm>
          <a:prstGeom prst="rect">
            <a:avLst/>
          </a:prstGeom>
          <a:solidFill>
            <a:srgbClr val="FFFFFF"/>
          </a:solidFill>
          <a:ln w="21425" cap="flat" cmpd="sng">
            <a:solidFill>
              <a:srgbClr val="1C305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54" name="Google Shape;354;g3f685316bf5_0_87"/>
          <p:cNvCxnSpPr>
            <a:stCxn id="353" idx="1"/>
          </p:cNvCxnSpPr>
          <p:nvPr/>
        </p:nvCxnSpPr>
        <p:spPr>
          <a:xfrm rot="10800000">
            <a:off x="5926203" y="2806068"/>
            <a:ext cx="130800" cy="159600"/>
          </a:xfrm>
          <a:prstGeom prst="bentConnector2">
            <a:avLst/>
          </a:prstGeom>
          <a:noFill/>
          <a:ln w="21425" cap="flat" cmpd="sng">
            <a:solidFill>
              <a:srgbClr val="000000"/>
            </a:solidFill>
            <a:prstDash val="solid"/>
            <a:miter lim="8000"/>
            <a:headEnd type="none" w="sm" len="sm"/>
            <a:tailEnd type="triangle" w="med" len="med"/>
          </a:ln>
        </p:spPr>
      </p:cxnSp>
      <p:graphicFrame>
        <p:nvGraphicFramePr>
          <p:cNvPr id="355" name="Google Shape;355;g3f685316bf5_0_87"/>
          <p:cNvGraphicFramePr/>
          <p:nvPr/>
        </p:nvGraphicFramePr>
        <p:xfrm>
          <a:off x="6763900" y="1725761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{55B1A675-D7E0-423B-A58A-8428538E4493}</a:tableStyleId>
              </a:tblPr>
              <a:tblGrid>
                <a:gridCol w="1123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3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74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Key</a:t>
                      </a:r>
                      <a:endParaRPr sz="1100" u="none" strike="noStrike" cap="none"/>
                    </a:p>
                  </a:txBody>
                  <a:tcPr marL="68600" marR="68600" marT="34300" marB="343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Region</a:t>
                      </a:r>
                      <a:endParaRPr sz="1100" u="none" strike="noStrike" cap="none"/>
                    </a:p>
                  </a:txBody>
                  <a:tcPr marL="68600" marR="68600" marT="34300" marB="343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4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sz="1100" u="none" strike="noStrike" cap="none"/>
                    </a:p>
                  </a:txBody>
                  <a:tcPr marL="68600" marR="68600" marT="34300" marB="343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OED surface epithelium</a:t>
                      </a:r>
                      <a:endParaRPr sz="1100" u="none" strike="noStrike" cap="none"/>
                    </a:p>
                  </a:txBody>
                  <a:tcPr marL="68600" marR="68600" marT="34300" marB="343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74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sz="1100" u="none" strike="noStrike" cap="none"/>
                    </a:p>
                  </a:txBody>
                  <a:tcPr marL="68600" marR="68600" marT="34300" marB="343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OSCC surface epithelium</a:t>
                      </a:r>
                      <a:endParaRPr sz="1100" u="none" strike="noStrike" cap="none"/>
                    </a:p>
                  </a:txBody>
                  <a:tcPr marL="68600" marR="68600" marT="34300" marB="343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74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sz="1100" u="none" strike="noStrike" cap="none"/>
                    </a:p>
                  </a:txBody>
                  <a:tcPr marL="68600" marR="68600" marT="34300" marB="343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Tumor Islands</a:t>
                      </a:r>
                      <a:endParaRPr sz="1100" u="none" strike="noStrike" cap="none"/>
                    </a:p>
                  </a:txBody>
                  <a:tcPr marL="68600" marR="68600" marT="34300" marB="343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56" name="Google Shape;356;g3f685316bf5_0_87"/>
          <p:cNvSpPr txBox="1"/>
          <p:nvPr/>
        </p:nvSpPr>
        <p:spPr>
          <a:xfrm>
            <a:off x="468543" y="1441461"/>
            <a:ext cx="1975200" cy="3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Moderate Dysplasia</a:t>
            </a:r>
            <a:endParaRPr sz="15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g3f685316bf5_0_87"/>
          <p:cNvSpPr txBox="1"/>
          <p:nvPr/>
        </p:nvSpPr>
        <p:spPr>
          <a:xfrm>
            <a:off x="3022093" y="1445336"/>
            <a:ext cx="1975200" cy="3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OSCC</a:t>
            </a:r>
            <a:endParaRPr sz="15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" name="Google Shape;358;g3f685316bf5_0_87"/>
          <p:cNvSpPr txBox="1"/>
          <p:nvPr/>
        </p:nvSpPr>
        <p:spPr>
          <a:xfrm>
            <a:off x="1" y="5923758"/>
            <a:ext cx="1975200" cy="3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1">
                <a:solidFill>
                  <a:schemeClr val="dk1"/>
                </a:solidFill>
              </a:rPr>
              <a:t>Upregulated in 2</a:t>
            </a:r>
            <a:endParaRPr sz="15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" name="Google Shape;359;g3f685316bf5_0_87"/>
          <p:cNvSpPr txBox="1"/>
          <p:nvPr/>
        </p:nvSpPr>
        <p:spPr>
          <a:xfrm>
            <a:off x="3047126" y="5923758"/>
            <a:ext cx="1975200" cy="3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1">
                <a:solidFill>
                  <a:schemeClr val="dk1"/>
                </a:solidFill>
              </a:rPr>
              <a:t>Upregulated in 3</a:t>
            </a:r>
            <a:endParaRPr sz="15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g3f685316bf5_0_87"/>
          <p:cNvSpPr txBox="1"/>
          <p:nvPr/>
        </p:nvSpPr>
        <p:spPr>
          <a:xfrm>
            <a:off x="6125311" y="5920846"/>
            <a:ext cx="1975200" cy="3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1">
                <a:solidFill>
                  <a:schemeClr val="dk1"/>
                </a:solidFill>
              </a:rPr>
              <a:t>Upregulated in 3</a:t>
            </a:r>
            <a:endParaRPr sz="15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1" name="Google Shape;361;g3f685316bf5_0_8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47625" y="3695825"/>
            <a:ext cx="2780051" cy="2316701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62" name="Google Shape;362;g3f685316bf5_0_8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15813" y="3702329"/>
            <a:ext cx="2780068" cy="2316724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63" name="Google Shape;363;g3f685316bf5_0_8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30735" y="3702325"/>
            <a:ext cx="2780051" cy="2316724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3f685316bf5_0_148"/>
          <p:cNvSpPr txBox="1"/>
          <p:nvPr/>
        </p:nvSpPr>
        <p:spPr>
          <a:xfrm>
            <a:off x="0" y="936528"/>
            <a:ext cx="8310300" cy="79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D50"/>
              </a:buClr>
              <a:buSzPts val="2200"/>
              <a:buFont typeface="Arial"/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Genes associated with interferon signaling and epithelial differentiation are enriched in OSCC surface and tumor islands (Patient 293)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0" name="Google Shape;370;g3f685316bf5_0_148" descr="A close-up of a microscop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>
            <a:off x="2689404" y="1951487"/>
            <a:ext cx="3783466" cy="124955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71" name="Google Shape;371;g3f685316bf5_0_148" descr="A close up of a microscop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>
            <a:off x="759836" y="1508783"/>
            <a:ext cx="1163014" cy="2160472"/>
          </a:xfrm>
          <a:prstGeom prst="rect">
            <a:avLst/>
          </a:prstGeom>
          <a:noFill/>
          <a:ln w="107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72" name="Google Shape;372;g3f685316bf5_0_148"/>
          <p:cNvSpPr/>
          <p:nvPr/>
        </p:nvSpPr>
        <p:spPr>
          <a:xfrm>
            <a:off x="256775" y="1996644"/>
            <a:ext cx="2191500" cy="787800"/>
          </a:xfrm>
          <a:prstGeom prst="rect">
            <a:avLst/>
          </a:prstGeom>
          <a:noFill/>
          <a:ln w="24150" cap="flat" cmpd="sng">
            <a:solidFill>
              <a:srgbClr val="000000"/>
            </a:solidFill>
            <a:prstDash val="dash"/>
            <a:miter lim="8000"/>
            <a:headEnd type="none" w="sm" len="sm"/>
            <a:tailEnd type="none" w="sm" len="sm"/>
          </a:ln>
        </p:spPr>
        <p:txBody>
          <a:bodyPr spcFirstLastPara="1" wrap="square" lIns="77275" tIns="38625" rIns="77275" bIns="38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8"/>
              <a:buFont typeface="Arial"/>
              <a:buNone/>
            </a:pPr>
            <a:endParaRPr sz="1578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g3f685316bf5_0_148"/>
          <p:cNvSpPr/>
          <p:nvPr/>
        </p:nvSpPr>
        <p:spPr>
          <a:xfrm>
            <a:off x="5172989" y="2396459"/>
            <a:ext cx="900900" cy="591000"/>
          </a:xfrm>
          <a:prstGeom prst="rect">
            <a:avLst/>
          </a:prstGeom>
          <a:noFill/>
          <a:ln w="21425" cap="flat" cmpd="sng">
            <a:solidFill>
              <a:srgbClr val="000000"/>
            </a:solidFill>
            <a:prstDash val="dash"/>
            <a:miter lim="8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4" name="Google Shape;374;g3f685316bf5_0_148"/>
          <p:cNvSpPr/>
          <p:nvPr/>
        </p:nvSpPr>
        <p:spPr>
          <a:xfrm>
            <a:off x="3352163" y="2282591"/>
            <a:ext cx="167400" cy="206700"/>
          </a:xfrm>
          <a:prstGeom prst="rect">
            <a:avLst/>
          </a:prstGeom>
          <a:noFill/>
          <a:ln w="21425" cap="flat" cmpd="sng">
            <a:solidFill>
              <a:srgbClr val="000000"/>
            </a:solidFill>
            <a:prstDash val="dash"/>
            <a:miter lim="8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g3f685316bf5_0_148"/>
          <p:cNvSpPr/>
          <p:nvPr/>
        </p:nvSpPr>
        <p:spPr>
          <a:xfrm>
            <a:off x="3213065" y="1973358"/>
            <a:ext cx="433500" cy="289200"/>
          </a:xfrm>
          <a:prstGeom prst="rect">
            <a:avLst/>
          </a:prstGeom>
          <a:noFill/>
          <a:ln w="21425" cap="flat" cmpd="sng">
            <a:solidFill>
              <a:srgbClr val="000000"/>
            </a:solidFill>
            <a:prstDash val="dash"/>
            <a:miter lim="8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6" name="Google Shape;376;g3f685316bf5_0_148"/>
          <p:cNvSpPr/>
          <p:nvPr/>
        </p:nvSpPr>
        <p:spPr>
          <a:xfrm>
            <a:off x="3646309" y="2138036"/>
            <a:ext cx="623700" cy="435600"/>
          </a:xfrm>
          <a:prstGeom prst="rect">
            <a:avLst/>
          </a:prstGeom>
          <a:noFill/>
          <a:ln w="21425" cap="flat" cmpd="sng">
            <a:solidFill>
              <a:srgbClr val="000000"/>
            </a:solidFill>
            <a:prstDash val="dash"/>
            <a:miter lim="8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g3f685316bf5_0_148"/>
          <p:cNvSpPr/>
          <p:nvPr/>
        </p:nvSpPr>
        <p:spPr>
          <a:xfrm>
            <a:off x="3797859" y="1635010"/>
            <a:ext cx="320700" cy="319200"/>
          </a:xfrm>
          <a:prstGeom prst="rect">
            <a:avLst/>
          </a:prstGeom>
          <a:solidFill>
            <a:srgbClr val="FFFFFF"/>
          </a:solidFill>
          <a:ln w="21425" cap="flat" cmpd="sng">
            <a:solidFill>
              <a:srgbClr val="1C305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g3f685316bf5_0_148"/>
          <p:cNvSpPr/>
          <p:nvPr/>
        </p:nvSpPr>
        <p:spPr>
          <a:xfrm>
            <a:off x="3007525" y="2502735"/>
            <a:ext cx="320700" cy="319200"/>
          </a:xfrm>
          <a:prstGeom prst="rect">
            <a:avLst/>
          </a:prstGeom>
          <a:solidFill>
            <a:srgbClr val="FFFFFF"/>
          </a:solidFill>
          <a:ln w="21425" cap="flat" cmpd="sng">
            <a:solidFill>
              <a:srgbClr val="1C305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g3f685316bf5_0_148"/>
          <p:cNvSpPr/>
          <p:nvPr/>
        </p:nvSpPr>
        <p:spPr>
          <a:xfrm>
            <a:off x="5753168" y="2057900"/>
            <a:ext cx="320700" cy="319200"/>
          </a:xfrm>
          <a:prstGeom prst="rect">
            <a:avLst/>
          </a:prstGeom>
          <a:solidFill>
            <a:srgbClr val="FFFFFF"/>
          </a:solidFill>
          <a:ln w="21425" cap="flat" cmpd="sng">
            <a:solidFill>
              <a:srgbClr val="1C305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g3f685316bf5_0_148"/>
          <p:cNvSpPr/>
          <p:nvPr/>
        </p:nvSpPr>
        <p:spPr>
          <a:xfrm>
            <a:off x="1352553" y="2398863"/>
            <a:ext cx="361500" cy="359700"/>
          </a:xfrm>
          <a:prstGeom prst="rect">
            <a:avLst/>
          </a:prstGeom>
          <a:solidFill>
            <a:srgbClr val="FFFFFF"/>
          </a:solidFill>
          <a:ln w="24150" cap="flat" cmpd="sng">
            <a:solidFill>
              <a:srgbClr val="1C305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77275" tIns="38625" rIns="77275" bIns="386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29"/>
              <a:buFont typeface="Arial"/>
              <a:buNone/>
            </a:pPr>
            <a:r>
              <a:rPr lang="en-US" sz="2029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124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Google Shape;381;g3f685316bf5_0_148"/>
          <p:cNvSpPr txBox="1"/>
          <p:nvPr/>
        </p:nvSpPr>
        <p:spPr>
          <a:xfrm>
            <a:off x="6921596" y="3235144"/>
            <a:ext cx="13887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</a:rPr>
              <a:t>2 vs 3</a:t>
            </a:r>
            <a:endParaRPr sz="1100" b="1" i="0" u="none" strike="noStrike" cap="none">
              <a:solidFill>
                <a:srgbClr val="000000"/>
              </a:solidFill>
            </a:endParaRPr>
          </a:p>
        </p:txBody>
      </p:sp>
      <p:sp>
        <p:nvSpPr>
          <p:cNvPr id="382" name="Google Shape;382;g3f685316bf5_0_148"/>
          <p:cNvSpPr txBox="1"/>
          <p:nvPr/>
        </p:nvSpPr>
        <p:spPr>
          <a:xfrm>
            <a:off x="3793893" y="3255906"/>
            <a:ext cx="13887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</a:rPr>
              <a:t>1 vs 3</a:t>
            </a:r>
            <a:endParaRPr sz="1100" b="1" i="0" u="none" strike="noStrike" cap="none">
              <a:solidFill>
                <a:srgbClr val="000000"/>
              </a:solidFill>
            </a:endParaRPr>
          </a:p>
        </p:txBody>
      </p:sp>
      <p:sp>
        <p:nvSpPr>
          <p:cNvPr id="383" name="Google Shape;383;g3f685316bf5_0_148"/>
          <p:cNvSpPr txBox="1"/>
          <p:nvPr/>
        </p:nvSpPr>
        <p:spPr>
          <a:xfrm>
            <a:off x="832463" y="3235141"/>
            <a:ext cx="13887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</a:rPr>
              <a:t>1 vs 2</a:t>
            </a:r>
            <a:endParaRPr sz="1100" b="1" i="0" u="none" strike="noStrike" cap="none">
              <a:solidFill>
                <a:srgbClr val="000000"/>
              </a:solidFill>
            </a:endParaRPr>
          </a:p>
        </p:txBody>
      </p:sp>
      <p:cxnSp>
        <p:nvCxnSpPr>
          <p:cNvPr id="384" name="Google Shape;384;g3f685316bf5_0_148"/>
          <p:cNvCxnSpPr>
            <a:stCxn id="377" idx="1"/>
            <a:endCxn id="375" idx="0"/>
          </p:cNvCxnSpPr>
          <p:nvPr/>
        </p:nvCxnSpPr>
        <p:spPr>
          <a:xfrm flipH="1">
            <a:off x="3429759" y="1794610"/>
            <a:ext cx="368100" cy="178800"/>
          </a:xfrm>
          <a:prstGeom prst="bentConnector2">
            <a:avLst/>
          </a:prstGeom>
          <a:noFill/>
          <a:ln w="14300" cap="flat" cmpd="sng">
            <a:solidFill>
              <a:srgbClr val="000000"/>
            </a:solidFill>
            <a:prstDash val="solid"/>
            <a:miter lim="8000"/>
            <a:headEnd type="none" w="sm" len="sm"/>
            <a:tailEnd type="triangle" w="med" len="med"/>
          </a:ln>
        </p:spPr>
      </p:cxnSp>
      <p:cxnSp>
        <p:nvCxnSpPr>
          <p:cNvPr id="385" name="Google Shape;385;g3f685316bf5_0_148"/>
          <p:cNvCxnSpPr>
            <a:endCxn id="376" idx="0"/>
          </p:cNvCxnSpPr>
          <p:nvPr/>
        </p:nvCxnSpPr>
        <p:spPr>
          <a:xfrm>
            <a:off x="3958159" y="1963736"/>
            <a:ext cx="0" cy="174300"/>
          </a:xfrm>
          <a:prstGeom prst="straightConnector1">
            <a:avLst/>
          </a:prstGeom>
          <a:noFill/>
          <a:ln w="14300" cap="flat" cmpd="sng">
            <a:solidFill>
              <a:srgbClr val="000000"/>
            </a:solidFill>
            <a:prstDash val="solid"/>
            <a:miter lim="8000"/>
            <a:headEnd type="none" w="sm" len="sm"/>
            <a:tailEnd type="triangle" w="med" len="med"/>
          </a:ln>
        </p:spPr>
      </p:cxnSp>
      <p:cxnSp>
        <p:nvCxnSpPr>
          <p:cNvPr id="386" name="Google Shape;386;g3f685316bf5_0_148"/>
          <p:cNvCxnSpPr/>
          <p:nvPr/>
        </p:nvCxnSpPr>
        <p:spPr>
          <a:xfrm rot="-5400000">
            <a:off x="3306864" y="2562835"/>
            <a:ext cx="174300" cy="83700"/>
          </a:xfrm>
          <a:prstGeom prst="bentConnector3">
            <a:avLst>
              <a:gd name="adj1" fmla="val -5064"/>
            </a:avLst>
          </a:prstGeom>
          <a:noFill/>
          <a:ln w="14300" cap="flat" cmpd="sng">
            <a:solidFill>
              <a:srgbClr val="000000"/>
            </a:solidFill>
            <a:prstDash val="solid"/>
            <a:miter lim="8000"/>
            <a:headEnd type="none" w="sm" len="sm"/>
            <a:tailEnd type="triangle" w="med" len="med"/>
          </a:ln>
        </p:spPr>
      </p:cxnSp>
      <p:graphicFrame>
        <p:nvGraphicFramePr>
          <p:cNvPr id="387" name="Google Shape;387;g3f685316bf5_0_148"/>
          <p:cNvGraphicFramePr/>
          <p:nvPr/>
        </p:nvGraphicFramePr>
        <p:xfrm>
          <a:off x="6791145" y="1645756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{55B1A675-D7E0-423B-A58A-8428538E4493}</a:tableStyleId>
              </a:tblPr>
              <a:tblGrid>
                <a:gridCol w="1123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3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74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Key</a:t>
                      </a:r>
                      <a:endParaRPr sz="1100" u="none" strike="noStrike" cap="none"/>
                    </a:p>
                  </a:txBody>
                  <a:tcPr marL="68600" marR="68600" marT="34300" marB="343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Region</a:t>
                      </a:r>
                      <a:endParaRPr sz="1100" u="none" strike="noStrike" cap="none"/>
                    </a:p>
                  </a:txBody>
                  <a:tcPr marL="68600" marR="68600" marT="34300" marB="343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4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sz="1100" u="none" strike="noStrike" cap="none"/>
                    </a:p>
                  </a:txBody>
                  <a:tcPr marL="68600" marR="68600" marT="34300" marB="343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OED surface epithelium</a:t>
                      </a:r>
                      <a:endParaRPr sz="1100" u="none" strike="noStrike" cap="none"/>
                    </a:p>
                  </a:txBody>
                  <a:tcPr marL="68600" marR="68600" marT="34300" marB="343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74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sz="1100" u="none" strike="noStrike" cap="none"/>
                    </a:p>
                  </a:txBody>
                  <a:tcPr marL="68600" marR="68600" marT="34300" marB="343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OSCC surface epithelium</a:t>
                      </a:r>
                      <a:endParaRPr sz="1100" u="none" strike="noStrike" cap="none"/>
                    </a:p>
                  </a:txBody>
                  <a:tcPr marL="68600" marR="68600" marT="34300" marB="343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74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sz="1100" u="none" strike="noStrike" cap="none"/>
                    </a:p>
                  </a:txBody>
                  <a:tcPr marL="68600" marR="68600" marT="34300" marB="343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Tumor Islands</a:t>
                      </a:r>
                      <a:endParaRPr sz="1100" u="none" strike="noStrike" cap="none"/>
                    </a:p>
                  </a:txBody>
                  <a:tcPr marL="68600" marR="68600" marT="34300" marB="343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88" name="Google Shape;388;g3f685316bf5_0_148"/>
          <p:cNvSpPr txBox="1"/>
          <p:nvPr/>
        </p:nvSpPr>
        <p:spPr>
          <a:xfrm>
            <a:off x="278324" y="1646125"/>
            <a:ext cx="2226000" cy="4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3025" tIns="103025" rIns="103025" bIns="1030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90"/>
              <a:buFont typeface="Arial"/>
              <a:buNone/>
            </a:pPr>
            <a:r>
              <a:rPr lang="en-US" sz="169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Mild Dysplasia</a:t>
            </a:r>
            <a:endParaRPr sz="169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9" name="Google Shape;389;g3f685316bf5_0_148"/>
          <p:cNvSpPr txBox="1"/>
          <p:nvPr/>
        </p:nvSpPr>
        <p:spPr>
          <a:xfrm>
            <a:off x="2657451" y="1650758"/>
            <a:ext cx="1975200" cy="3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OSCC</a:t>
            </a:r>
            <a:endParaRPr sz="15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0" name="Google Shape;390;g3f685316bf5_0_148"/>
          <p:cNvSpPr txBox="1"/>
          <p:nvPr/>
        </p:nvSpPr>
        <p:spPr>
          <a:xfrm>
            <a:off x="1" y="5923758"/>
            <a:ext cx="1975200" cy="3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1">
                <a:solidFill>
                  <a:schemeClr val="dk1"/>
                </a:solidFill>
              </a:rPr>
              <a:t>Upregulated in 2</a:t>
            </a:r>
            <a:endParaRPr sz="15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1" name="Google Shape;391;g3f685316bf5_0_148"/>
          <p:cNvSpPr txBox="1"/>
          <p:nvPr/>
        </p:nvSpPr>
        <p:spPr>
          <a:xfrm>
            <a:off x="2987595" y="5923758"/>
            <a:ext cx="1975200" cy="3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1">
                <a:solidFill>
                  <a:schemeClr val="dk1"/>
                </a:solidFill>
              </a:rPr>
              <a:t>Upregulated in 3</a:t>
            </a:r>
            <a:endParaRPr sz="15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2" name="Google Shape;392;g3f685316bf5_0_148"/>
          <p:cNvSpPr txBox="1"/>
          <p:nvPr/>
        </p:nvSpPr>
        <p:spPr>
          <a:xfrm>
            <a:off x="6021778" y="5894316"/>
            <a:ext cx="1975200" cy="3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1">
                <a:solidFill>
                  <a:schemeClr val="dk1"/>
                </a:solidFill>
              </a:rPr>
              <a:t>Upregulated in 3</a:t>
            </a:r>
            <a:endParaRPr sz="15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3" name="Google Shape;393;g3f685316bf5_0_1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47125" y="3578550"/>
            <a:ext cx="2882250" cy="2401868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94" name="Google Shape;394;g3f685316bf5_0_14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94249" y="3573339"/>
            <a:ext cx="2867350" cy="238947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95" name="Google Shape;395;g3f685316bf5_0_14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4648" y="3587856"/>
            <a:ext cx="2882250" cy="2401875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1" name="Google Shape;401;g3fa5929062d_0_39"/>
          <p:cNvGrpSpPr/>
          <p:nvPr/>
        </p:nvGrpSpPr>
        <p:grpSpPr>
          <a:xfrm>
            <a:off x="195476" y="1297037"/>
            <a:ext cx="4309226" cy="2827625"/>
            <a:chOff x="4647401" y="1711175"/>
            <a:chExt cx="4309226" cy="2827625"/>
          </a:xfrm>
        </p:grpSpPr>
        <p:pic>
          <p:nvPicPr>
            <p:cNvPr id="402" name="Google Shape;402;g3fa5929062d_0_39" title="Screen Shot 2026-07-10 at 7.50.07 AM.png"/>
            <p:cNvPicPr preferRelativeResize="0"/>
            <p:nvPr/>
          </p:nvPicPr>
          <p:blipFill rotWithShape="1">
            <a:blip r:embed="rId3">
              <a:alphaModFix/>
            </a:blip>
            <a:srcRect r="48003"/>
            <a:stretch/>
          </p:blipFill>
          <p:spPr>
            <a:xfrm>
              <a:off x="4647401" y="1711175"/>
              <a:ext cx="4309226" cy="2827625"/>
            </a:xfrm>
            <a:prstGeom prst="rect">
              <a:avLst/>
            </a:prstGeom>
            <a:noFill/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403" name="Google Shape;403;g3fa5929062d_0_39"/>
            <p:cNvSpPr txBox="1"/>
            <p:nvPr/>
          </p:nvSpPr>
          <p:spPr>
            <a:xfrm>
              <a:off x="4793525" y="1711175"/>
              <a:ext cx="1235400" cy="6564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-US" sz="1200" b="0" i="0" u="none" strike="noStrike" cap="none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Surface epithelium above invasion </a:t>
              </a:r>
              <a:endParaRPr sz="12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4" name="Google Shape;404;g3fa5929062d_0_39"/>
            <p:cNvSpPr txBox="1"/>
            <p:nvPr/>
          </p:nvSpPr>
          <p:spPr>
            <a:xfrm>
              <a:off x="7287050" y="1711175"/>
              <a:ext cx="1590000" cy="572700"/>
            </a:xfrm>
            <a:prstGeom prst="rect">
              <a:avLst/>
            </a:prstGeom>
            <a:solidFill>
              <a:srgbClr val="FFFFFF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lang="en-US" sz="1200" b="0" i="0" u="none" strike="noStrike" cap="none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Surface epithelium </a:t>
              </a:r>
              <a:r>
                <a:rPr lang="en-US" sz="1200">
                  <a:solidFill>
                    <a:srgbClr val="595959"/>
                  </a:solidFill>
                </a:rPr>
                <a:t>adjacent</a:t>
              </a:r>
              <a:r>
                <a:rPr lang="en-US" sz="1200" b="0" i="0" u="none" strike="noStrike" cap="none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 invasion </a:t>
              </a:r>
              <a:endParaRPr sz="12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5" name="Google Shape;405;g3fa5929062d_0_39"/>
            <p:cNvSpPr/>
            <p:nvPr/>
          </p:nvSpPr>
          <p:spPr>
            <a:xfrm>
              <a:off x="7248195" y="2288644"/>
              <a:ext cx="893175" cy="600825"/>
            </a:xfrm>
            <a:custGeom>
              <a:avLst/>
              <a:gdLst/>
              <a:ahLst/>
              <a:cxnLst/>
              <a:rect l="l" t="t" r="r" b="b"/>
              <a:pathLst>
                <a:path w="35727" h="24033" extrusionOk="0">
                  <a:moveTo>
                    <a:pt x="5930" y="13999"/>
                  </a:moveTo>
                  <a:cubicBezTo>
                    <a:pt x="1059" y="17181"/>
                    <a:pt x="215" y="17895"/>
                    <a:pt x="85" y="19454"/>
                  </a:cubicBezTo>
                  <a:cubicBezTo>
                    <a:pt x="-45" y="21013"/>
                    <a:pt x="-499" y="25559"/>
                    <a:pt x="5151" y="23351"/>
                  </a:cubicBezTo>
                  <a:cubicBezTo>
                    <a:pt x="10801" y="21143"/>
                    <a:pt x="29960" y="10038"/>
                    <a:pt x="33986" y="6206"/>
                  </a:cubicBezTo>
                  <a:cubicBezTo>
                    <a:pt x="38013" y="2374"/>
                    <a:pt x="33986" y="-938"/>
                    <a:pt x="29310" y="361"/>
                  </a:cubicBezTo>
                  <a:cubicBezTo>
                    <a:pt x="24634" y="1660"/>
                    <a:pt x="10801" y="10817"/>
                    <a:pt x="5930" y="13999"/>
                  </a:cubicBezTo>
                  <a:close/>
                </a:path>
              </a:pathLst>
            </a:custGeom>
            <a:noFill/>
            <a:ln w="2857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6" name="Google Shape;406;g3fa5929062d_0_39"/>
            <p:cNvSpPr/>
            <p:nvPr/>
          </p:nvSpPr>
          <p:spPr>
            <a:xfrm>
              <a:off x="5060025" y="1985950"/>
              <a:ext cx="1810414" cy="1899618"/>
            </a:xfrm>
            <a:custGeom>
              <a:avLst/>
              <a:gdLst/>
              <a:ahLst/>
              <a:cxnLst/>
              <a:rect l="l" t="t" r="r" b="b"/>
              <a:pathLst>
                <a:path w="73902" h="76428" extrusionOk="0">
                  <a:moveTo>
                    <a:pt x="7732" y="49932"/>
                  </a:moveTo>
                  <a:cubicBezTo>
                    <a:pt x="5081" y="50310"/>
                    <a:pt x="978" y="50451"/>
                    <a:pt x="329" y="53049"/>
                  </a:cubicBezTo>
                  <a:cubicBezTo>
                    <a:pt x="-986" y="58315"/>
                    <a:pt x="3746" y="63392"/>
                    <a:pt x="6174" y="68246"/>
                  </a:cubicBezTo>
                  <a:cubicBezTo>
                    <a:pt x="7552" y="70999"/>
                    <a:pt x="7381" y="76428"/>
                    <a:pt x="10460" y="76428"/>
                  </a:cubicBezTo>
                  <a:cubicBezTo>
                    <a:pt x="12040" y="76428"/>
                    <a:pt x="11239" y="73333"/>
                    <a:pt x="11239" y="71753"/>
                  </a:cubicBezTo>
                  <a:cubicBezTo>
                    <a:pt x="11239" y="69075"/>
                    <a:pt x="7399" y="65854"/>
                    <a:pt x="9291" y="63959"/>
                  </a:cubicBezTo>
                  <a:cubicBezTo>
                    <a:pt x="10946" y="62302"/>
                    <a:pt x="15455" y="63917"/>
                    <a:pt x="15915" y="61621"/>
                  </a:cubicBezTo>
                  <a:cubicBezTo>
                    <a:pt x="16257" y="59912"/>
                    <a:pt x="12611" y="58395"/>
                    <a:pt x="13577" y="56945"/>
                  </a:cubicBezTo>
                  <a:cubicBezTo>
                    <a:pt x="14188" y="56028"/>
                    <a:pt x="15648" y="55677"/>
                    <a:pt x="15915" y="54608"/>
                  </a:cubicBezTo>
                  <a:cubicBezTo>
                    <a:pt x="16356" y="52844"/>
                    <a:pt x="14096" y="49152"/>
                    <a:pt x="15915" y="49152"/>
                  </a:cubicBezTo>
                  <a:cubicBezTo>
                    <a:pt x="17682" y="49152"/>
                    <a:pt x="18469" y="51923"/>
                    <a:pt x="20201" y="52270"/>
                  </a:cubicBezTo>
                  <a:cubicBezTo>
                    <a:pt x="22095" y="52649"/>
                    <a:pt x="22583" y="48055"/>
                    <a:pt x="24488" y="48373"/>
                  </a:cubicBezTo>
                  <a:cubicBezTo>
                    <a:pt x="28590" y="49057"/>
                    <a:pt x="34017" y="50923"/>
                    <a:pt x="36957" y="47983"/>
                  </a:cubicBezTo>
                  <a:cubicBezTo>
                    <a:pt x="40268" y="44672"/>
                    <a:pt x="30188" y="38924"/>
                    <a:pt x="32281" y="34735"/>
                  </a:cubicBezTo>
                  <a:cubicBezTo>
                    <a:pt x="34151" y="30993"/>
                    <a:pt x="41430" y="43777"/>
                    <a:pt x="43581" y="40190"/>
                  </a:cubicBezTo>
                  <a:cubicBezTo>
                    <a:pt x="46857" y="34728"/>
                    <a:pt x="38181" y="22644"/>
                    <a:pt x="44360" y="21097"/>
                  </a:cubicBezTo>
                  <a:cubicBezTo>
                    <a:pt x="45723" y="20756"/>
                    <a:pt x="46489" y="23711"/>
                    <a:pt x="47867" y="23435"/>
                  </a:cubicBezTo>
                  <a:cubicBezTo>
                    <a:pt x="50314" y="22945"/>
                    <a:pt x="50176" y="16802"/>
                    <a:pt x="52543" y="17590"/>
                  </a:cubicBezTo>
                  <a:cubicBezTo>
                    <a:pt x="53645" y="17957"/>
                    <a:pt x="52940" y="20707"/>
                    <a:pt x="54102" y="20707"/>
                  </a:cubicBezTo>
                  <a:cubicBezTo>
                    <a:pt x="57131" y="20707"/>
                    <a:pt x="59754" y="18174"/>
                    <a:pt x="61895" y="16031"/>
                  </a:cubicBezTo>
                  <a:cubicBezTo>
                    <a:pt x="63610" y="14315"/>
                    <a:pt x="62387" y="10958"/>
                    <a:pt x="63843" y="9017"/>
                  </a:cubicBezTo>
                  <a:cubicBezTo>
                    <a:pt x="65248" y="7144"/>
                    <a:pt x="68763" y="9676"/>
                    <a:pt x="70857" y="8628"/>
                  </a:cubicBezTo>
                  <a:cubicBezTo>
                    <a:pt x="73394" y="7358"/>
                    <a:pt x="74768" y="2806"/>
                    <a:pt x="73195" y="445"/>
                  </a:cubicBezTo>
                  <a:cubicBezTo>
                    <a:pt x="71514" y="-2078"/>
                    <a:pt x="69544" y="7273"/>
                    <a:pt x="66571" y="6679"/>
                  </a:cubicBezTo>
                  <a:cubicBezTo>
                    <a:pt x="62897" y="5945"/>
                    <a:pt x="60965" y="445"/>
                    <a:pt x="57219" y="445"/>
                  </a:cubicBezTo>
                  <a:cubicBezTo>
                    <a:pt x="53949" y="445"/>
                    <a:pt x="58362" y="7874"/>
                    <a:pt x="56050" y="10186"/>
                  </a:cubicBezTo>
                  <a:cubicBezTo>
                    <a:pt x="53464" y="12772"/>
                    <a:pt x="48275" y="7135"/>
                    <a:pt x="45139" y="9017"/>
                  </a:cubicBezTo>
                  <a:cubicBezTo>
                    <a:pt x="39782" y="12232"/>
                    <a:pt x="37159" y="18751"/>
                    <a:pt x="32281" y="22655"/>
                  </a:cubicBezTo>
                  <a:cubicBezTo>
                    <a:pt x="28419" y="25745"/>
                    <a:pt x="22140" y="25003"/>
                    <a:pt x="18643" y="28500"/>
                  </a:cubicBezTo>
                  <a:cubicBezTo>
                    <a:pt x="16065" y="31078"/>
                    <a:pt x="19885" y="36377"/>
                    <a:pt x="17863" y="39411"/>
                  </a:cubicBezTo>
                  <a:cubicBezTo>
                    <a:pt x="15784" y="42530"/>
                    <a:pt x="9604" y="39487"/>
                    <a:pt x="6953" y="42138"/>
                  </a:cubicBezTo>
                  <a:cubicBezTo>
                    <a:pt x="5208" y="43883"/>
                    <a:pt x="9160" y="48437"/>
                    <a:pt x="6953" y="49542"/>
                  </a:cubicBezTo>
                </a:path>
              </a:pathLst>
            </a:custGeom>
            <a:noFill/>
            <a:ln w="28575" cap="flat" cmpd="sng">
              <a:solidFill>
                <a:srgbClr val="595959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07" name="Google Shape;407;g3fa5929062d_0_39"/>
          <p:cNvSpPr/>
          <p:nvPr/>
        </p:nvSpPr>
        <p:spPr>
          <a:xfrm>
            <a:off x="-93100" y="6185875"/>
            <a:ext cx="9286800" cy="7032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pic>
        <p:nvPicPr>
          <p:cNvPr id="408" name="Google Shape;408;g3fa5929062d_0_39" title="Screen Shot 2026-09-09 at 4.57.59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 flipH="1">
            <a:off x="160375" y="4218756"/>
            <a:ext cx="4379426" cy="2670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" name="Google Shape;409;g3fa5929062d_0_39" title="Screen Shot 2026-09-09 at 4.59.45 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800000" flipH="1">
            <a:off x="4669425" y="4218749"/>
            <a:ext cx="4432049" cy="2668326"/>
          </a:xfrm>
          <a:prstGeom prst="rect">
            <a:avLst/>
          </a:prstGeom>
          <a:noFill/>
          <a:ln>
            <a:noFill/>
          </a:ln>
        </p:spPr>
      </p:pic>
      <p:sp>
        <p:nvSpPr>
          <p:cNvPr id="410" name="Google Shape;410;g3fa5929062d_0_39"/>
          <p:cNvSpPr/>
          <p:nvPr/>
        </p:nvSpPr>
        <p:spPr>
          <a:xfrm>
            <a:off x="160375" y="4218852"/>
            <a:ext cx="1631700" cy="1902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Interferon Module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11" name="Google Shape;411;g3fa5929062d_0_39"/>
          <p:cNvSpPr/>
          <p:nvPr/>
        </p:nvSpPr>
        <p:spPr>
          <a:xfrm>
            <a:off x="4669425" y="4218750"/>
            <a:ext cx="1425000" cy="3312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</a:rPr>
              <a:t>Activated/Stressed Epithelial Module</a:t>
            </a:r>
            <a:endParaRPr sz="1100">
              <a:solidFill>
                <a:schemeClr val="dk1"/>
              </a:solidFill>
            </a:endParaRPr>
          </a:p>
        </p:txBody>
      </p:sp>
      <p:pic>
        <p:nvPicPr>
          <p:cNvPr id="412" name="Google Shape;412;g3fa5929062d_0_39"/>
          <p:cNvPicPr preferRelativeResize="0"/>
          <p:nvPr/>
        </p:nvPicPr>
        <p:blipFill rotWithShape="1">
          <a:blip r:embed="rId6">
            <a:alphaModFix/>
          </a:blip>
          <a:srcRect l="4310" t="4299" r="26848" b="3441"/>
          <a:stretch/>
        </p:blipFill>
        <p:spPr>
          <a:xfrm>
            <a:off x="6388174" y="1456325"/>
            <a:ext cx="1535524" cy="2572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g3fa5929062d_0_39"/>
          <p:cNvPicPr preferRelativeResize="0"/>
          <p:nvPr/>
        </p:nvPicPr>
        <p:blipFill rotWithShape="1">
          <a:blip r:embed="rId7">
            <a:alphaModFix/>
          </a:blip>
          <a:srcRect l="4381" t="4299" r="27693" b="3254"/>
          <a:stretch/>
        </p:blipFill>
        <p:spPr>
          <a:xfrm>
            <a:off x="4644162" y="1297025"/>
            <a:ext cx="1605638" cy="2731525"/>
          </a:xfrm>
          <a:prstGeom prst="rect">
            <a:avLst/>
          </a:prstGeom>
          <a:noFill/>
          <a:ln>
            <a:noFill/>
          </a:ln>
        </p:spPr>
      </p:pic>
      <p:sp>
        <p:nvSpPr>
          <p:cNvPr id="414" name="Google Shape;414;g3fa5929062d_0_39"/>
          <p:cNvSpPr/>
          <p:nvPr/>
        </p:nvSpPr>
        <p:spPr>
          <a:xfrm>
            <a:off x="0" y="737225"/>
            <a:ext cx="9286800" cy="465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415" name="Google Shape;415;g3fa5929062d_0_39"/>
          <p:cNvSpPr txBox="1"/>
          <p:nvPr/>
        </p:nvSpPr>
        <p:spPr>
          <a:xfrm>
            <a:off x="0" y="633692"/>
            <a:ext cx="9144000" cy="79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D50"/>
              </a:buClr>
              <a:buSzPts val="2200"/>
              <a:buFont typeface="Arial"/>
              <a:buNone/>
            </a:pPr>
            <a:r>
              <a:rPr lang="en-US" sz="1800"/>
              <a:t>Tumor surface above invasion shows a stressed, interferon-enriched epithelial program compared to tumor surface adjacent to invasion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" name="Google Shape;416;g3fa5929062d_0_39"/>
          <p:cNvSpPr txBox="1"/>
          <p:nvPr/>
        </p:nvSpPr>
        <p:spPr>
          <a:xfrm>
            <a:off x="7846700" y="1436388"/>
            <a:ext cx="1347000" cy="232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</a:rPr>
              <a:t>Module scores were calculated using AddModuleScore developed by Tirosh et al. (Science, 2016). Gene lists for module were selected from significant differentially expressed genes</a:t>
            </a:r>
            <a:endParaRPr sz="1100">
              <a:solidFill>
                <a:schemeClr val="dk1"/>
              </a:solidFill>
            </a:endParaRPr>
          </a:p>
        </p:txBody>
      </p:sp>
      <p:pic>
        <p:nvPicPr>
          <p:cNvPr id="417" name="Google Shape;417;g3fa5929062d_0_39" title="Screen Shot 2026-09-10 at 4.07.23 PM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736194" y="5851182"/>
            <a:ext cx="357600" cy="1016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g3fa5929062d_0_39" title="Screen Shot 2026-09-10 at 4.07.23 PM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162975" y="5843513"/>
            <a:ext cx="357600" cy="1016751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g3fa5929062d_0_39"/>
          <p:cNvSpPr/>
          <p:nvPr/>
        </p:nvSpPr>
        <p:spPr>
          <a:xfrm>
            <a:off x="3553726" y="5666775"/>
            <a:ext cx="1064700" cy="1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chemeClr val="lt1"/>
                </a:solidFill>
              </a:rPr>
              <a:t>Module score</a:t>
            </a:r>
            <a:endParaRPr sz="1000" b="1">
              <a:solidFill>
                <a:schemeClr val="lt1"/>
              </a:solidFill>
            </a:endParaRPr>
          </a:p>
        </p:txBody>
      </p:sp>
      <p:sp>
        <p:nvSpPr>
          <p:cNvPr id="420" name="Google Shape;420;g3fa5929062d_0_39"/>
          <p:cNvSpPr/>
          <p:nvPr/>
        </p:nvSpPr>
        <p:spPr>
          <a:xfrm>
            <a:off x="8044652" y="5666775"/>
            <a:ext cx="1143300" cy="1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chemeClr val="lt1"/>
                </a:solidFill>
              </a:rPr>
              <a:t>Module score</a:t>
            </a:r>
            <a:endParaRPr sz="1000" b="1">
              <a:solidFill>
                <a:schemeClr val="lt1"/>
              </a:solidFill>
            </a:endParaRPr>
          </a:p>
        </p:txBody>
      </p:sp>
      <p:sp>
        <p:nvSpPr>
          <p:cNvPr id="421" name="Google Shape;421;g3fa5929062d_0_39"/>
          <p:cNvSpPr/>
          <p:nvPr/>
        </p:nvSpPr>
        <p:spPr>
          <a:xfrm>
            <a:off x="6146060" y="3990143"/>
            <a:ext cx="1096200" cy="1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chemeClr val="dk1"/>
                </a:solidFill>
              </a:rPr>
              <a:t>Above invasion</a:t>
            </a:r>
            <a:endParaRPr sz="800">
              <a:solidFill>
                <a:schemeClr val="dk1"/>
              </a:solidFill>
            </a:endParaRPr>
          </a:p>
        </p:txBody>
      </p:sp>
      <p:sp>
        <p:nvSpPr>
          <p:cNvPr id="422" name="Google Shape;422;g3fa5929062d_0_39"/>
          <p:cNvSpPr/>
          <p:nvPr/>
        </p:nvSpPr>
        <p:spPr>
          <a:xfrm>
            <a:off x="6922342" y="3990150"/>
            <a:ext cx="1194300" cy="1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chemeClr val="dk1"/>
                </a:solidFill>
              </a:rPr>
              <a:t>Adjacent invasion</a:t>
            </a:r>
            <a:endParaRPr sz="800">
              <a:solidFill>
                <a:schemeClr val="dk1"/>
              </a:solidFill>
            </a:endParaRPr>
          </a:p>
        </p:txBody>
      </p:sp>
      <p:sp>
        <p:nvSpPr>
          <p:cNvPr id="423" name="Google Shape;423;g3fa5929062d_0_39"/>
          <p:cNvSpPr/>
          <p:nvPr/>
        </p:nvSpPr>
        <p:spPr>
          <a:xfrm>
            <a:off x="4389672" y="3990143"/>
            <a:ext cx="1096200" cy="1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chemeClr val="dk1"/>
                </a:solidFill>
              </a:rPr>
              <a:t>Above invasion</a:t>
            </a:r>
            <a:endParaRPr sz="800">
              <a:solidFill>
                <a:schemeClr val="dk1"/>
              </a:solidFill>
            </a:endParaRPr>
          </a:p>
        </p:txBody>
      </p:sp>
      <p:sp>
        <p:nvSpPr>
          <p:cNvPr id="424" name="Google Shape;424;g3fa5929062d_0_39"/>
          <p:cNvSpPr/>
          <p:nvPr/>
        </p:nvSpPr>
        <p:spPr>
          <a:xfrm>
            <a:off x="5192829" y="3990150"/>
            <a:ext cx="1194300" cy="1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chemeClr val="dk1"/>
                </a:solidFill>
              </a:rPr>
              <a:t>Adjacent invasion</a:t>
            </a:r>
            <a:endParaRPr sz="800">
              <a:solidFill>
                <a:schemeClr val="dk1"/>
              </a:solidFill>
            </a:endParaRPr>
          </a:p>
        </p:txBody>
      </p:sp>
      <p:sp>
        <p:nvSpPr>
          <p:cNvPr id="425" name="Google Shape;425;g3fa5929062d_0_39"/>
          <p:cNvSpPr/>
          <p:nvPr/>
        </p:nvSpPr>
        <p:spPr>
          <a:xfrm rot="-5400000">
            <a:off x="5629924" y="2616575"/>
            <a:ext cx="1326300" cy="1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chemeClr val="dk1"/>
                </a:solidFill>
              </a:rPr>
              <a:t>Activated/Stressed Epithelial Module Score</a:t>
            </a:r>
            <a:endParaRPr sz="800">
              <a:solidFill>
                <a:schemeClr val="dk1"/>
              </a:solidFill>
            </a:endParaRPr>
          </a:p>
        </p:txBody>
      </p:sp>
      <p:sp>
        <p:nvSpPr>
          <p:cNvPr id="426" name="Google Shape;426;g3fa5929062d_0_39"/>
          <p:cNvSpPr/>
          <p:nvPr/>
        </p:nvSpPr>
        <p:spPr>
          <a:xfrm rot="-5400000">
            <a:off x="3945028" y="2501388"/>
            <a:ext cx="1326300" cy="1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chemeClr val="dk1"/>
                </a:solidFill>
              </a:rPr>
              <a:t>Interferon Module Score</a:t>
            </a:r>
            <a:endParaRPr sz="800">
              <a:solidFill>
                <a:schemeClr val="dk1"/>
              </a:solidFill>
            </a:endParaRPr>
          </a:p>
        </p:txBody>
      </p:sp>
      <p:sp>
        <p:nvSpPr>
          <p:cNvPr id="427" name="Google Shape;427;g3fa5929062d_0_39"/>
          <p:cNvSpPr/>
          <p:nvPr/>
        </p:nvSpPr>
        <p:spPr>
          <a:xfrm>
            <a:off x="5291575" y="1456325"/>
            <a:ext cx="704100" cy="1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dk1"/>
                </a:solidFill>
              </a:rPr>
              <a:t>***</a:t>
            </a:r>
            <a:endParaRPr sz="1500">
              <a:solidFill>
                <a:schemeClr val="dk1"/>
              </a:solidFill>
            </a:endParaRPr>
          </a:p>
        </p:txBody>
      </p:sp>
      <p:sp>
        <p:nvSpPr>
          <p:cNvPr id="428" name="Google Shape;428;g3fa5929062d_0_39"/>
          <p:cNvSpPr/>
          <p:nvPr/>
        </p:nvSpPr>
        <p:spPr>
          <a:xfrm>
            <a:off x="6969200" y="1456325"/>
            <a:ext cx="704100" cy="1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dk1"/>
                </a:solidFill>
              </a:rPr>
              <a:t>***</a:t>
            </a:r>
            <a:endParaRPr sz="1500">
              <a:solidFill>
                <a:schemeClr val="dk1"/>
              </a:solidFill>
            </a:endParaRPr>
          </a:p>
        </p:txBody>
      </p:sp>
      <p:sp>
        <p:nvSpPr>
          <p:cNvPr id="429" name="Google Shape;429;g3fa5929062d_0_39"/>
          <p:cNvSpPr/>
          <p:nvPr/>
        </p:nvSpPr>
        <p:spPr>
          <a:xfrm>
            <a:off x="8168150" y="3838350"/>
            <a:ext cx="890100" cy="2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</a:rPr>
              <a:t>*** p&lt; 0.01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3fbbfd8c149_0_261"/>
          <p:cNvSpPr txBox="1">
            <a:spLocks noGrp="1"/>
          </p:cNvSpPr>
          <p:nvPr>
            <p:ph type="title"/>
          </p:nvPr>
        </p:nvSpPr>
        <p:spPr>
          <a:xfrm>
            <a:off x="0" y="950317"/>
            <a:ext cx="9144000" cy="7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D50"/>
              </a:buClr>
              <a:buSzPct val="83333"/>
              <a:buNone/>
            </a:pPr>
            <a:r>
              <a:rPr lang="en-US" sz="2400"/>
              <a:t>Ongoing high-value projects advancing toward Phase 3 validation</a:t>
            </a:r>
            <a:endParaRPr/>
          </a:p>
        </p:txBody>
      </p:sp>
      <p:grpSp>
        <p:nvGrpSpPr>
          <p:cNvPr id="436" name="Google Shape;436;g3fbbfd8c149_0_261"/>
          <p:cNvGrpSpPr/>
          <p:nvPr/>
        </p:nvGrpSpPr>
        <p:grpSpPr>
          <a:xfrm>
            <a:off x="227155" y="1510589"/>
            <a:ext cx="8047200" cy="3594819"/>
            <a:chOff x="0" y="38035"/>
            <a:chExt cx="8047200" cy="3594819"/>
          </a:xfrm>
        </p:grpSpPr>
        <p:sp>
          <p:nvSpPr>
            <p:cNvPr id="437" name="Google Shape;437;g3fbbfd8c149_0_261"/>
            <p:cNvSpPr/>
            <p:nvPr/>
          </p:nvSpPr>
          <p:spPr>
            <a:xfrm>
              <a:off x="0" y="2653058"/>
              <a:ext cx="8047200" cy="391200"/>
            </a:xfrm>
            <a:prstGeom prst="roundRect">
              <a:avLst>
                <a:gd name="adj" fmla="val 10000"/>
              </a:avLst>
            </a:prstGeom>
            <a:solidFill>
              <a:srgbClr val="CACD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g3fbbfd8c149_0_261"/>
            <p:cNvSpPr txBox="1"/>
            <p:nvPr/>
          </p:nvSpPr>
          <p:spPr>
            <a:xfrm>
              <a:off x="0" y="2653058"/>
              <a:ext cx="2414100" cy="391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0675" tIns="170675" rIns="170675" bIns="170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Testing</a:t>
              </a:r>
              <a:endParaRPr/>
            </a:p>
          </p:txBody>
        </p:sp>
        <p:sp>
          <p:nvSpPr>
            <p:cNvPr id="439" name="Google Shape;439;g3fbbfd8c149_0_261"/>
            <p:cNvSpPr/>
            <p:nvPr/>
          </p:nvSpPr>
          <p:spPr>
            <a:xfrm>
              <a:off x="0" y="1402627"/>
              <a:ext cx="8047200" cy="498900"/>
            </a:xfrm>
            <a:prstGeom prst="roundRect">
              <a:avLst>
                <a:gd name="adj" fmla="val 10000"/>
              </a:avLst>
            </a:prstGeom>
            <a:solidFill>
              <a:srgbClr val="CACD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g3fbbfd8c149_0_261"/>
            <p:cNvSpPr txBox="1"/>
            <p:nvPr/>
          </p:nvSpPr>
          <p:spPr>
            <a:xfrm>
              <a:off x="0" y="1402627"/>
              <a:ext cx="2414100" cy="49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0675" tIns="170675" rIns="170675" bIns="170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Biomarker Discovery </a:t>
              </a:r>
              <a:endParaRPr/>
            </a:p>
          </p:txBody>
        </p:sp>
        <p:sp>
          <p:nvSpPr>
            <p:cNvPr id="441" name="Google Shape;441;g3fbbfd8c149_0_261"/>
            <p:cNvSpPr/>
            <p:nvPr/>
          </p:nvSpPr>
          <p:spPr>
            <a:xfrm>
              <a:off x="0" y="38035"/>
              <a:ext cx="8047200" cy="725400"/>
            </a:xfrm>
            <a:prstGeom prst="roundRect">
              <a:avLst>
                <a:gd name="adj" fmla="val 10000"/>
              </a:avLst>
            </a:prstGeom>
            <a:solidFill>
              <a:srgbClr val="CACD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g3fbbfd8c149_0_261"/>
            <p:cNvSpPr txBox="1"/>
            <p:nvPr/>
          </p:nvSpPr>
          <p:spPr>
            <a:xfrm>
              <a:off x="0" y="38035"/>
              <a:ext cx="2414100" cy="72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7575" tIns="227575" rIns="227575" bIns="227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lang="en-US" sz="32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AHEAD </a:t>
              </a:r>
              <a:endParaRPr/>
            </a:p>
          </p:txBody>
        </p:sp>
        <p:sp>
          <p:nvSpPr>
            <p:cNvPr id="443" name="Google Shape;443;g3fbbfd8c149_0_261"/>
            <p:cNvSpPr/>
            <p:nvPr/>
          </p:nvSpPr>
          <p:spPr>
            <a:xfrm>
              <a:off x="3906080" y="65785"/>
              <a:ext cx="1970100" cy="1016400"/>
            </a:xfrm>
            <a:prstGeom prst="roundRect">
              <a:avLst>
                <a:gd name="adj" fmla="val 10000"/>
              </a:avLst>
            </a:prstGeom>
            <a:solidFill>
              <a:srgbClr val="00397C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g3fbbfd8c149_0_261"/>
            <p:cNvSpPr txBox="1"/>
            <p:nvPr/>
          </p:nvSpPr>
          <p:spPr>
            <a:xfrm>
              <a:off x="3935850" y="95555"/>
              <a:ext cx="1910400" cy="95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Annotated Discovery, Test and Validation Sets 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Oral Dysplasia</a:t>
              </a:r>
              <a:endParaRPr/>
            </a:p>
          </p:txBody>
        </p:sp>
        <p:sp>
          <p:nvSpPr>
            <p:cNvPr id="445" name="Google Shape;445;g3fbbfd8c149_0_261"/>
            <p:cNvSpPr/>
            <p:nvPr/>
          </p:nvSpPr>
          <p:spPr>
            <a:xfrm>
              <a:off x="3766420" y="1082198"/>
              <a:ext cx="1124700" cy="114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0"/>
                  </a:moveTo>
                  <a:lnTo>
                    <a:pt x="120000" y="60000"/>
                  </a:lnTo>
                  <a:lnTo>
                    <a:pt x="0" y="60000"/>
                  </a:lnTo>
                  <a:lnTo>
                    <a:pt x="0" y="120000"/>
                  </a:lnTo>
                </a:path>
              </a:pathLst>
            </a:custGeom>
            <a:noFill/>
            <a:ln w="25400" cap="flat" cmpd="sng">
              <a:solidFill>
                <a:srgbClr val="002B6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6" name="Google Shape;446;g3fbbfd8c149_0_261"/>
            <p:cNvSpPr/>
            <p:nvPr/>
          </p:nvSpPr>
          <p:spPr>
            <a:xfrm>
              <a:off x="2978325" y="1197027"/>
              <a:ext cx="1576200" cy="1061400"/>
            </a:xfrm>
            <a:prstGeom prst="roundRect">
              <a:avLst>
                <a:gd name="adj" fmla="val 10000"/>
              </a:avLst>
            </a:prstGeom>
            <a:solidFill>
              <a:srgbClr val="00397C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g3fbbfd8c149_0_261"/>
            <p:cNvSpPr txBox="1"/>
            <p:nvPr/>
          </p:nvSpPr>
          <p:spPr>
            <a:xfrm>
              <a:off x="3009409" y="1228111"/>
              <a:ext cx="1514100" cy="999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76200" rIns="76200" bIns="762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Epigenetic and Genetic Studies</a:t>
              </a:r>
              <a:endParaRPr/>
            </a:p>
          </p:txBody>
        </p:sp>
        <p:sp>
          <p:nvSpPr>
            <p:cNvPr id="448" name="Google Shape;448;g3fbbfd8c149_0_261"/>
            <p:cNvSpPr/>
            <p:nvPr/>
          </p:nvSpPr>
          <p:spPr>
            <a:xfrm>
              <a:off x="2962810" y="2258325"/>
              <a:ext cx="803700" cy="308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0"/>
                  </a:moveTo>
                  <a:lnTo>
                    <a:pt x="120000" y="60000"/>
                  </a:lnTo>
                  <a:lnTo>
                    <a:pt x="0" y="60000"/>
                  </a:lnTo>
                  <a:lnTo>
                    <a:pt x="0" y="120000"/>
                  </a:lnTo>
                </a:path>
              </a:pathLst>
            </a:custGeom>
            <a:noFill/>
            <a:ln w="25400" cap="flat" cmpd="sng">
              <a:solidFill>
                <a:srgbClr val="00327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9" name="Google Shape;449;g3fbbfd8c149_0_261"/>
            <p:cNvSpPr/>
            <p:nvPr/>
          </p:nvSpPr>
          <p:spPr>
            <a:xfrm>
              <a:off x="2156830" y="2566453"/>
              <a:ext cx="1611900" cy="997200"/>
            </a:xfrm>
            <a:prstGeom prst="roundRect">
              <a:avLst>
                <a:gd name="adj" fmla="val 10000"/>
              </a:avLst>
            </a:prstGeom>
            <a:solidFill>
              <a:srgbClr val="00397C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g3fbbfd8c149_0_261"/>
            <p:cNvSpPr txBox="1"/>
            <p:nvPr/>
          </p:nvSpPr>
          <p:spPr>
            <a:xfrm>
              <a:off x="2186036" y="2595659"/>
              <a:ext cx="1553400" cy="93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Test Set: Longitudinal Cohort </a:t>
              </a:r>
              <a:endParaRPr/>
            </a:p>
          </p:txBody>
        </p:sp>
        <p:sp>
          <p:nvSpPr>
            <p:cNvPr id="451" name="Google Shape;451;g3fbbfd8c149_0_261"/>
            <p:cNvSpPr/>
            <p:nvPr/>
          </p:nvSpPr>
          <p:spPr>
            <a:xfrm>
              <a:off x="3766420" y="2258325"/>
              <a:ext cx="853800" cy="2826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60000"/>
                  </a:lnTo>
                  <a:lnTo>
                    <a:pt x="120000" y="60000"/>
                  </a:lnTo>
                  <a:lnTo>
                    <a:pt x="120000" y="120000"/>
                  </a:lnTo>
                </a:path>
              </a:pathLst>
            </a:custGeom>
            <a:noFill/>
            <a:ln w="25400" cap="flat" cmpd="sng">
              <a:solidFill>
                <a:srgbClr val="00327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" name="Google Shape;452;g3fbbfd8c149_0_261"/>
            <p:cNvSpPr/>
            <p:nvPr/>
          </p:nvSpPr>
          <p:spPr>
            <a:xfrm>
              <a:off x="3832345" y="2540854"/>
              <a:ext cx="1575600" cy="1092000"/>
            </a:xfrm>
            <a:prstGeom prst="roundRect">
              <a:avLst>
                <a:gd name="adj" fmla="val 10000"/>
              </a:avLst>
            </a:prstGeom>
            <a:solidFill>
              <a:srgbClr val="00397C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g3fbbfd8c149_0_261"/>
            <p:cNvSpPr txBox="1"/>
            <p:nvPr/>
          </p:nvSpPr>
          <p:spPr>
            <a:xfrm>
              <a:off x="3864333" y="2572842"/>
              <a:ext cx="1511700" cy="1028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Validation Set: </a:t>
              </a:r>
              <a:r>
                <a:rPr lang="en-US" sz="16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Retrospective Cohorts</a:t>
              </a:r>
              <a:endParaRPr/>
            </a:p>
          </p:txBody>
        </p:sp>
        <p:sp>
          <p:nvSpPr>
            <p:cNvPr id="454" name="Google Shape;454;g3fbbfd8c149_0_261"/>
            <p:cNvSpPr/>
            <p:nvPr/>
          </p:nvSpPr>
          <p:spPr>
            <a:xfrm>
              <a:off x="4891064" y="1082198"/>
              <a:ext cx="1570800" cy="1161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60000"/>
                  </a:lnTo>
                  <a:lnTo>
                    <a:pt x="120000" y="60000"/>
                  </a:lnTo>
                  <a:lnTo>
                    <a:pt x="120000" y="120000"/>
                  </a:lnTo>
                </a:path>
              </a:pathLst>
            </a:custGeom>
            <a:noFill/>
            <a:ln w="25400" cap="flat" cmpd="sng">
              <a:solidFill>
                <a:srgbClr val="002B6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" name="Google Shape;455;g3fbbfd8c149_0_261"/>
            <p:cNvSpPr/>
            <p:nvPr/>
          </p:nvSpPr>
          <p:spPr>
            <a:xfrm>
              <a:off x="5360390" y="1198167"/>
              <a:ext cx="2202600" cy="918900"/>
            </a:xfrm>
            <a:prstGeom prst="roundRect">
              <a:avLst>
                <a:gd name="adj" fmla="val 10000"/>
              </a:avLst>
            </a:prstGeom>
            <a:solidFill>
              <a:srgbClr val="00397C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g3fbbfd8c149_0_261"/>
            <p:cNvSpPr txBox="1"/>
            <p:nvPr/>
          </p:nvSpPr>
          <p:spPr>
            <a:xfrm>
              <a:off x="5387301" y="1225078"/>
              <a:ext cx="2148900" cy="86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76200" rIns="76200" bIns="762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Spatial Transcriptomics</a:t>
              </a:r>
              <a:endPara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7" name="Google Shape;457;g3fbbfd8c149_0_261"/>
            <p:cNvSpPr/>
            <p:nvPr/>
          </p:nvSpPr>
          <p:spPr>
            <a:xfrm>
              <a:off x="6416001" y="2116960"/>
              <a:ext cx="91500" cy="388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0"/>
                  </a:moveTo>
                  <a:lnTo>
                    <a:pt x="60000" y="60000"/>
                  </a:lnTo>
                  <a:lnTo>
                    <a:pt x="68436" y="60000"/>
                  </a:lnTo>
                  <a:lnTo>
                    <a:pt x="68436" y="120000"/>
                  </a:lnTo>
                </a:path>
              </a:pathLst>
            </a:custGeom>
            <a:noFill/>
            <a:ln w="25400" cap="flat" cmpd="sng">
              <a:solidFill>
                <a:srgbClr val="00327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" name="Google Shape;458;g3fbbfd8c149_0_261"/>
            <p:cNvSpPr/>
            <p:nvPr/>
          </p:nvSpPr>
          <p:spPr>
            <a:xfrm>
              <a:off x="5416795" y="2505046"/>
              <a:ext cx="2202600" cy="1117200"/>
            </a:xfrm>
            <a:prstGeom prst="roundRect">
              <a:avLst>
                <a:gd name="adj" fmla="val 10000"/>
              </a:avLst>
            </a:prstGeom>
            <a:solidFill>
              <a:srgbClr val="00397C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g3fbbfd8c149_0_261"/>
            <p:cNvSpPr txBox="1"/>
            <p:nvPr/>
          </p:nvSpPr>
          <p:spPr>
            <a:xfrm>
              <a:off x="5374801" y="2519100"/>
              <a:ext cx="2319300" cy="105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Histomorphometric Studies (FFPE) in annotated samples</a:t>
              </a:r>
              <a:endParaRPr/>
            </a:p>
          </p:txBody>
        </p:sp>
      </p:grpSp>
      <p:pic>
        <p:nvPicPr>
          <p:cNvPr id="460" name="Google Shape;460;g3fbbfd8c149_0_261" descr="Checkmark with solid fill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88652" y="1595136"/>
            <a:ext cx="685800" cy="685800"/>
          </a:xfrm>
          <a:prstGeom prst="rect">
            <a:avLst/>
          </a:prstGeom>
          <a:noFill/>
          <a:ln>
            <a:noFill/>
          </a:ln>
        </p:spPr>
      </p:pic>
      <p:sp>
        <p:nvSpPr>
          <p:cNvPr id="461" name="Google Shape;461;g3fbbfd8c149_0_261"/>
          <p:cNvSpPr txBox="1"/>
          <p:nvPr/>
        </p:nvSpPr>
        <p:spPr>
          <a:xfrm>
            <a:off x="1831366" y="5608596"/>
            <a:ext cx="66096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Phase 2 Validation Studies of Biomarker Performance</a:t>
            </a:r>
            <a:endParaRPr/>
          </a:p>
        </p:txBody>
      </p:sp>
      <p:sp>
        <p:nvSpPr>
          <p:cNvPr id="462" name="Google Shape;462;g3fbbfd8c149_0_261"/>
          <p:cNvSpPr/>
          <p:nvPr/>
        </p:nvSpPr>
        <p:spPr>
          <a:xfrm>
            <a:off x="5305041" y="5179056"/>
            <a:ext cx="170700" cy="3924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5400" cap="flat" cmpd="sng">
            <a:solidFill>
              <a:srgbClr val="00183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3" name="Google Shape;463;g3fbbfd8c149_0_261"/>
          <p:cNvSpPr/>
          <p:nvPr/>
        </p:nvSpPr>
        <p:spPr>
          <a:xfrm rot="10800000">
            <a:off x="7956831" y="4155275"/>
            <a:ext cx="893100" cy="6549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8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g3fb53603c54_1_0"/>
          <p:cNvSpPr txBox="1">
            <a:spLocks noGrp="1"/>
          </p:cNvSpPr>
          <p:nvPr>
            <p:ph type="title"/>
          </p:nvPr>
        </p:nvSpPr>
        <p:spPr>
          <a:xfrm>
            <a:off x="231894" y="889668"/>
            <a:ext cx="8680200" cy="566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US" sz="2120">
                <a:solidFill>
                  <a:schemeClr val="dk1"/>
                </a:solidFill>
              </a:rPr>
              <a:t>Acknowledgements</a:t>
            </a:r>
            <a:endParaRPr sz="1400"/>
          </a:p>
        </p:txBody>
      </p:sp>
      <p:sp>
        <p:nvSpPr>
          <p:cNvPr id="470" name="Google Shape;470;g3fb53603c54_1_0"/>
          <p:cNvSpPr txBox="1"/>
          <p:nvPr/>
        </p:nvSpPr>
        <p:spPr>
          <a:xfrm>
            <a:off x="112850" y="1456375"/>
            <a:ext cx="5529300" cy="476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>
                <a:solidFill>
                  <a:srgbClr val="003B7C"/>
                </a:solidFill>
              </a:rPr>
              <a:t>Georgetown University</a:t>
            </a:r>
            <a:r>
              <a:rPr lang="en-US" sz="1900">
                <a:solidFill>
                  <a:schemeClr val="dk1"/>
                </a:solidFill>
              </a:rPr>
              <a:t>                       </a:t>
            </a:r>
            <a:endParaRPr sz="1900">
              <a:solidFill>
                <a:srgbClr val="003B7C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500">
                <a:solidFill>
                  <a:schemeClr val="dk1"/>
                </a:solidFill>
              </a:rPr>
              <a:t>Laura Rozek, Ph.D.  					       </a:t>
            </a:r>
            <a:endParaRPr sz="1500">
              <a:solidFill>
                <a:schemeClr val="dk1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500">
                <a:solidFill>
                  <a:schemeClr val="dk1"/>
                </a:solidFill>
              </a:rPr>
              <a:t>Siddhi Patil, M.P.H.  						</a:t>
            </a:r>
            <a:endParaRPr sz="1500">
              <a:solidFill>
                <a:schemeClr val="dk1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500">
                <a:solidFill>
                  <a:schemeClr val="dk1"/>
                </a:solidFill>
              </a:rPr>
              <a:t>Elham Mohebbi, Ph.D.</a:t>
            </a:r>
            <a:endParaRPr sz="1500">
              <a:solidFill>
                <a:schemeClr val="dk1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500">
                <a:solidFill>
                  <a:schemeClr val="dk1"/>
                </a:solidFill>
              </a:rPr>
              <a:t>Emily Hoskins, Ph.D.</a:t>
            </a:r>
            <a:endParaRPr sz="1500">
              <a:solidFill>
                <a:schemeClr val="dk1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500">
                <a:solidFill>
                  <a:schemeClr val="dk1"/>
                </a:solidFill>
              </a:rPr>
              <a:t>Matthew Witek, M.D.</a:t>
            </a:r>
            <a:endParaRPr sz="1500">
              <a:solidFill>
                <a:schemeClr val="dk1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500">
                <a:solidFill>
                  <a:schemeClr val="dk1"/>
                </a:solidFill>
              </a:rPr>
              <a:t>Peter Ahn, M.D.</a:t>
            </a:r>
            <a:endParaRPr sz="1500">
              <a:solidFill>
                <a:schemeClr val="dk1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dk1"/>
                </a:solidFill>
              </a:rPr>
              <a:t>Jonathan Giurintano, M.D.</a:t>
            </a:r>
            <a:endParaRPr sz="1500">
              <a:solidFill>
                <a:schemeClr val="dk1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dk1"/>
                </a:solidFill>
              </a:rPr>
              <a:t>Candy Promprasert</a:t>
            </a:r>
            <a:endParaRPr sz="1500">
              <a:solidFill>
                <a:schemeClr val="dk1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>
              <a:solidFill>
                <a:schemeClr val="dk1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>
                <a:solidFill>
                  <a:srgbClr val="003B7C"/>
                </a:solidFill>
              </a:rPr>
              <a:t>N.K. University of Athens</a:t>
            </a:r>
            <a:endParaRPr sz="1900">
              <a:solidFill>
                <a:srgbClr val="003B7C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500">
                <a:solidFill>
                  <a:schemeClr val="dk1"/>
                </a:solidFill>
              </a:rPr>
              <a:t>Eleni Gagari, DMD, DMSc</a:t>
            </a:r>
            <a:endParaRPr sz="1500">
              <a:solidFill>
                <a:schemeClr val="dk1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500">
                <a:solidFill>
                  <a:schemeClr val="dk1"/>
                </a:solidFill>
              </a:rPr>
              <a:t>Vasiliki Lasithiotaki, D.D.S.</a:t>
            </a:r>
            <a:endParaRPr sz="15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500">
                <a:solidFill>
                  <a:schemeClr val="dk1"/>
                </a:solidFill>
              </a:rPr>
              <a:t>  Eleni Tsekeri, DMD</a:t>
            </a:r>
            <a:endParaRPr sz="15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500">
                <a:solidFill>
                  <a:schemeClr val="dk1"/>
                </a:solidFill>
              </a:rPr>
              <a:t>  Patients</a:t>
            </a:r>
            <a:endParaRPr sz="1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</a:endParaRPr>
          </a:p>
        </p:txBody>
      </p:sp>
      <p:sp>
        <p:nvSpPr>
          <p:cNvPr id="471" name="Google Shape;471;g3fb53603c54_1_0"/>
          <p:cNvSpPr txBox="1"/>
          <p:nvPr/>
        </p:nvSpPr>
        <p:spPr>
          <a:xfrm>
            <a:off x="6094425" y="1561025"/>
            <a:ext cx="2996400" cy="44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accent1"/>
                </a:solidFill>
              </a:rPr>
              <a:t>University of Michigan</a:t>
            </a:r>
            <a:endParaRPr sz="1500">
              <a:solidFill>
                <a:schemeClr val="dk1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dk1"/>
                </a:solidFill>
              </a:rPr>
              <a:t>Nisha D'Silva BDS, MSD, PhD</a:t>
            </a:r>
            <a:endParaRPr sz="1500">
              <a:solidFill>
                <a:schemeClr val="dk1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dk1"/>
                </a:solidFill>
              </a:rPr>
              <a:t>Maureen Sartor, Ph.D</a:t>
            </a:r>
            <a:endParaRPr sz="1500">
              <a:solidFill>
                <a:schemeClr val="dk1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dk1"/>
                </a:solidFill>
              </a:rPr>
              <a:t>Tingting Qin, Ph.D </a:t>
            </a:r>
            <a:endParaRPr sz="1500">
              <a:solidFill>
                <a:schemeClr val="dk1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dk1"/>
                </a:solidFill>
              </a:rPr>
              <a:t>Min Liu, MD</a:t>
            </a:r>
            <a:endParaRPr sz="1500">
              <a:solidFill>
                <a:schemeClr val="dk1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dk1"/>
                </a:solidFill>
              </a:rPr>
              <a:t>Garett Maag</a:t>
            </a:r>
            <a:endParaRPr sz="1500">
              <a:solidFill>
                <a:schemeClr val="dk1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500">
              <a:solidFill>
                <a:schemeClr val="dk1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accent1"/>
                </a:solidFill>
              </a:rPr>
              <a:t>Western University</a:t>
            </a:r>
            <a:endParaRPr sz="1900">
              <a:solidFill>
                <a:schemeClr val="accent1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dk1"/>
                </a:solidFill>
              </a:rPr>
              <a:t>Dr. Mark Darling, DDS,  Ph.D</a:t>
            </a:r>
            <a:endParaRPr sz="1500">
              <a:solidFill>
                <a:schemeClr val="dk1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5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accent1"/>
                </a:solidFill>
              </a:rPr>
              <a:t> Miami Baptist University</a:t>
            </a:r>
            <a:endParaRPr sz="1900">
              <a:solidFill>
                <a:schemeClr val="accent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dk1"/>
                </a:solidFill>
              </a:rPr>
              <a:t>  Alessandro Villa, DDS, Ph.D</a:t>
            </a:r>
            <a:endParaRPr sz="15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900">
              <a:solidFill>
                <a:schemeClr val="accent1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500">
              <a:solidFill>
                <a:schemeClr val="dk1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500">
              <a:solidFill>
                <a:schemeClr val="dk1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500">
              <a:solidFill>
                <a:schemeClr val="dk1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500">
              <a:solidFill>
                <a:schemeClr val="dk1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500">
              <a:solidFill>
                <a:schemeClr val="dk1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g3fbbfd8c149_0_294"/>
          <p:cNvSpPr txBox="1">
            <a:spLocks noGrp="1"/>
          </p:cNvSpPr>
          <p:nvPr>
            <p:ph type="title"/>
          </p:nvPr>
        </p:nvSpPr>
        <p:spPr>
          <a:xfrm>
            <a:off x="227469" y="3054369"/>
            <a:ext cx="8680200" cy="566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00"/>
              <a:t>Questions?</a:t>
            </a:r>
            <a:endParaRPr sz="4600"/>
          </a:p>
        </p:txBody>
      </p:sp>
      <p:sp>
        <p:nvSpPr>
          <p:cNvPr id="478" name="Google Shape;478;g3fbbfd8c149_0_294"/>
          <p:cNvSpPr txBox="1">
            <a:spLocks noGrp="1"/>
          </p:cNvSpPr>
          <p:nvPr>
            <p:ph type="title"/>
          </p:nvPr>
        </p:nvSpPr>
        <p:spPr>
          <a:xfrm>
            <a:off x="231894" y="3941000"/>
            <a:ext cx="8680200" cy="566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/>
              <a:t>eh1102@georgetown.edu</a:t>
            </a:r>
            <a:endParaRPr sz="19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eorgetown University OA">
      <a:dk1>
        <a:srgbClr val="000000"/>
      </a:dk1>
      <a:lt1>
        <a:srgbClr val="FFFFFF"/>
      </a:lt1>
      <a:dk2>
        <a:srgbClr val="011B39"/>
      </a:dk2>
      <a:lt2>
        <a:srgbClr val="4A4C4D"/>
      </a:lt2>
      <a:accent1>
        <a:srgbClr val="003B7C"/>
      </a:accent1>
      <a:accent2>
        <a:srgbClr val="9CA09C"/>
      </a:accent2>
      <a:accent3>
        <a:srgbClr val="00A4CC"/>
      </a:accent3>
      <a:accent4>
        <a:srgbClr val="46A536"/>
      </a:accent4>
      <a:accent5>
        <a:srgbClr val="CD0032"/>
      </a:accent5>
      <a:accent6>
        <a:srgbClr val="580A1D"/>
      </a:accent6>
      <a:hlink>
        <a:srgbClr val="003D81"/>
      </a:hlink>
      <a:folHlink>
        <a:srgbClr val="00A4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Georgetown University OA">
      <a:dk1>
        <a:srgbClr val="000000"/>
      </a:dk1>
      <a:lt1>
        <a:srgbClr val="FFFFFF"/>
      </a:lt1>
      <a:dk2>
        <a:srgbClr val="011B39"/>
      </a:dk2>
      <a:lt2>
        <a:srgbClr val="4A4C4D"/>
      </a:lt2>
      <a:accent1>
        <a:srgbClr val="003B7C"/>
      </a:accent1>
      <a:accent2>
        <a:srgbClr val="9CA09C"/>
      </a:accent2>
      <a:accent3>
        <a:srgbClr val="00A4CC"/>
      </a:accent3>
      <a:accent4>
        <a:srgbClr val="46A536"/>
      </a:accent4>
      <a:accent5>
        <a:srgbClr val="CD0032"/>
      </a:accent5>
      <a:accent6>
        <a:srgbClr val="580A1D"/>
      </a:accent6>
      <a:hlink>
        <a:srgbClr val="003D81"/>
      </a:hlink>
      <a:folHlink>
        <a:srgbClr val="00A4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965</Words>
  <Application>Microsoft Office PowerPoint</Application>
  <PresentationFormat>On-screen Show (4:3)</PresentationFormat>
  <Paragraphs>218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Office Theme</vt:lpstr>
      <vt:lpstr>Office Theme</vt:lpstr>
      <vt:lpstr>Single cell spatial transcriptomic profiling of progression from oral epithelial dysplasia to oral squamous cell carcinoma  </vt:lpstr>
      <vt:lpstr>PowerPoint Presentation</vt:lpstr>
      <vt:lpstr>PowerPoint Presentation</vt:lpstr>
      <vt:lpstr>Ongoing high-value projects advancing toward Phase 3 validation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Ongoing high-value projects advancing toward Phase 3 validation</vt:lpstr>
      <vt:lpstr>Acknowledgements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MEDSTAR HEALTH</dc:creator>
  <cp:lastModifiedBy>Dahlgren, Jackie</cp:lastModifiedBy>
  <cp:revision>1</cp:revision>
  <dcterms:created xsi:type="dcterms:W3CDTF">2018-11-16T21:17:35Z</dcterms:created>
  <dcterms:modified xsi:type="dcterms:W3CDTF">2026-09-22T18:43:08Z</dcterms:modified>
</cp:coreProperties>
</file>