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7" r:id="rId2"/>
    <p:sldId id="319" r:id="rId3"/>
    <p:sldId id="260" r:id="rId4"/>
    <p:sldId id="2277" r:id="rId5"/>
    <p:sldId id="2278" r:id="rId6"/>
    <p:sldId id="283" r:id="rId7"/>
    <p:sldId id="1407" r:id="rId8"/>
    <p:sldId id="1408" r:id="rId9"/>
    <p:sldId id="2265" r:id="rId10"/>
    <p:sldId id="2299" r:id="rId11"/>
    <p:sldId id="2300" r:id="rId12"/>
    <p:sldId id="2303" r:id="rId13"/>
    <p:sldId id="1434" r:id="rId14"/>
    <p:sldId id="2243" r:id="rId15"/>
    <p:sldId id="1429" r:id="rId16"/>
    <p:sldId id="280" r:id="rId17"/>
    <p:sldId id="2327" r:id="rId18"/>
    <p:sldId id="2340" r:id="rId19"/>
    <p:sldId id="2341" r:id="rId20"/>
    <p:sldId id="2342" r:id="rId21"/>
    <p:sldId id="2343" r:id="rId22"/>
    <p:sldId id="290" r:id="rId23"/>
    <p:sldId id="291" r:id="rId24"/>
    <p:sldId id="292" r:id="rId25"/>
    <p:sldId id="2328" r:id="rId26"/>
    <p:sldId id="2329" r:id="rId27"/>
    <p:sldId id="2330" r:id="rId28"/>
    <p:sldId id="1436" r:id="rId29"/>
    <p:sldId id="2331" r:id="rId30"/>
    <p:sldId id="2332" r:id="rId31"/>
    <p:sldId id="2296" r:id="rId32"/>
    <p:sldId id="2333" r:id="rId33"/>
    <p:sldId id="2334" r:id="rId34"/>
    <p:sldId id="2293" r:id="rId35"/>
    <p:sldId id="2335" r:id="rId36"/>
    <p:sldId id="2336" r:id="rId37"/>
    <p:sldId id="2292" r:id="rId38"/>
    <p:sldId id="2273" r:id="rId39"/>
    <p:sldId id="2337" r:id="rId40"/>
    <p:sldId id="2289" r:id="rId41"/>
    <p:sldId id="2290" r:id="rId42"/>
    <p:sldId id="1451" r:id="rId43"/>
    <p:sldId id="2275" r:id="rId44"/>
    <p:sldId id="2276" r:id="rId45"/>
    <p:sldId id="2338" r:id="rId46"/>
    <p:sldId id="2339" r:id="rId47"/>
    <p:sldId id="2304" r:id="rId48"/>
    <p:sldId id="2249" r:id="rId49"/>
    <p:sldId id="2325" r:id="rId50"/>
    <p:sldId id="2279" r:id="rId51"/>
    <p:sldId id="2326" r:id="rId52"/>
    <p:sldId id="1399" r:id="rId53"/>
    <p:sldId id="2236" r:id="rId54"/>
    <p:sldId id="1424" r:id="rId55"/>
    <p:sldId id="2287" r:id="rId56"/>
    <p:sldId id="2268" r:id="rId57"/>
    <p:sldId id="288" r:id="rId58"/>
    <p:sldId id="2294" r:id="rId59"/>
    <p:sldId id="287" r:id="rId60"/>
    <p:sldId id="289"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82B4"/>
    <a:srgbClr val="2E8B57"/>
    <a:srgbClr val="FF8C00"/>
    <a:srgbClr val="D1ECE8"/>
    <a:srgbClr val="009086"/>
    <a:srgbClr val="1957AC"/>
    <a:srgbClr val="E97132"/>
    <a:srgbClr val="672F09"/>
    <a:srgbClr val="F6780C"/>
    <a:srgbClr val="5E1E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0167CD-7927-4058-9F47-30F5BB284817}" v="2" dt="2026-09-22T16:04:07.3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40" autoAdjust="0"/>
    <p:restoredTop sz="83414" autoAdjust="0"/>
  </p:normalViewPr>
  <p:slideViewPr>
    <p:cSldViewPr snapToGrid="0">
      <p:cViewPr>
        <p:scale>
          <a:sx n="75" d="100"/>
          <a:sy n="75" d="100"/>
        </p:scale>
        <p:origin x="128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5/10/relationships/revisionInfo" Target="revisionInfo.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AB2D7E-9961-A748-9AA4-5268D3EEF767}" type="doc">
      <dgm:prSet loTypeId="urn:microsoft.com/office/officeart/2005/8/layout/lProcess2" loCatId="" qsTypeId="urn:microsoft.com/office/officeart/2005/8/quickstyle/simple1#1" qsCatId="simple" csTypeId="urn:microsoft.com/office/officeart/2005/8/colors/accent0_2#1" csCatId="mainScheme" phldr="1"/>
      <dgm:spPr/>
      <dgm:t>
        <a:bodyPr/>
        <a:lstStyle/>
        <a:p>
          <a:endParaRPr lang="en-US"/>
        </a:p>
      </dgm:t>
    </dgm:pt>
    <dgm:pt modelId="{BDFA0A3D-069F-1247-8911-06DB5088C318}">
      <dgm:prSet phldrT="[Text]" custT="1"/>
      <dgm:spPr/>
      <dgm:t>
        <a:bodyPr/>
        <a:lstStyle/>
        <a:p>
          <a:r>
            <a:rPr lang="en-US" sz="3400" b="1" dirty="0"/>
            <a:t>CYFRA 21-1</a:t>
          </a:r>
        </a:p>
      </dgm:t>
    </dgm:pt>
    <dgm:pt modelId="{88719F90-22D4-0B46-8109-96F0E8254F6E}" type="parTrans" cxnId="{386902AF-A45D-884E-952D-72F30E21546C}">
      <dgm:prSet/>
      <dgm:spPr/>
      <dgm:t>
        <a:bodyPr/>
        <a:lstStyle/>
        <a:p>
          <a:endParaRPr lang="en-US"/>
        </a:p>
      </dgm:t>
    </dgm:pt>
    <dgm:pt modelId="{EC1ED19F-0530-C44A-9B99-963A859BEBB7}" type="sibTrans" cxnId="{386902AF-A45D-884E-952D-72F30E21546C}">
      <dgm:prSet/>
      <dgm:spPr/>
      <dgm:t>
        <a:bodyPr/>
        <a:lstStyle/>
        <a:p>
          <a:endParaRPr lang="en-US"/>
        </a:p>
      </dgm:t>
    </dgm:pt>
    <dgm:pt modelId="{0FC851A6-B3B4-5644-9059-57BBAF7FF0C5}">
      <dgm:prSet phldrT="[Text]" custT="1"/>
      <dgm:spPr/>
      <dgm:t>
        <a:bodyPr/>
        <a:lstStyle/>
        <a:p>
          <a:r>
            <a:rPr lang="en-US" sz="1800" b="1" u="sng" dirty="0">
              <a:solidFill>
                <a:schemeClr val="tx1"/>
              </a:solidFill>
            </a:rPr>
            <a:t>Lung Cancer</a:t>
          </a:r>
        </a:p>
        <a:p>
          <a:r>
            <a:rPr lang="en-US" sz="1800" b="0" u="none" dirty="0">
              <a:solidFill>
                <a:schemeClr val="tx1"/>
              </a:solidFill>
            </a:rPr>
            <a:t>Disease progression</a:t>
          </a:r>
        </a:p>
      </dgm:t>
    </dgm:pt>
    <dgm:pt modelId="{9185A15E-ECB2-8D43-BAD9-D39AC7FE9EAC}" type="parTrans" cxnId="{78B36AF3-F5B5-0941-AD41-D673B3D2146E}">
      <dgm:prSet/>
      <dgm:spPr/>
      <dgm:t>
        <a:bodyPr/>
        <a:lstStyle/>
        <a:p>
          <a:endParaRPr lang="en-US"/>
        </a:p>
      </dgm:t>
    </dgm:pt>
    <dgm:pt modelId="{36985DCA-9F43-8D48-8452-2DBA67026917}" type="sibTrans" cxnId="{78B36AF3-F5B5-0941-AD41-D673B3D2146E}">
      <dgm:prSet/>
      <dgm:spPr/>
      <dgm:t>
        <a:bodyPr/>
        <a:lstStyle/>
        <a:p>
          <a:endParaRPr lang="en-US"/>
        </a:p>
      </dgm:t>
    </dgm:pt>
    <dgm:pt modelId="{E4E213EB-5146-504A-B0A4-7D597143918E}">
      <dgm:prSet phldrT="[Text]" custT="1"/>
      <dgm:spPr/>
      <dgm:t>
        <a:bodyPr/>
        <a:lstStyle/>
        <a:p>
          <a:r>
            <a:rPr lang="en-US" sz="3400" b="1" dirty="0"/>
            <a:t>CEA</a:t>
          </a:r>
        </a:p>
      </dgm:t>
    </dgm:pt>
    <dgm:pt modelId="{7F0BB17D-A5C3-3A4D-9C26-2390100A17D7}" type="parTrans" cxnId="{DEFDA906-B5A1-5148-A035-5D349300C347}">
      <dgm:prSet/>
      <dgm:spPr/>
      <dgm:t>
        <a:bodyPr/>
        <a:lstStyle/>
        <a:p>
          <a:endParaRPr lang="en-US"/>
        </a:p>
      </dgm:t>
    </dgm:pt>
    <dgm:pt modelId="{509ADEC3-7557-EE47-A0FE-082AFC3FD1AA}" type="sibTrans" cxnId="{DEFDA906-B5A1-5148-A035-5D349300C347}">
      <dgm:prSet/>
      <dgm:spPr/>
      <dgm:t>
        <a:bodyPr/>
        <a:lstStyle/>
        <a:p>
          <a:endParaRPr lang="en-US"/>
        </a:p>
      </dgm:t>
    </dgm:pt>
    <dgm:pt modelId="{EFA797DF-ED00-DF42-AC07-A67805D2AFB9}">
      <dgm:prSet phldrT="[Text]" custT="1"/>
      <dgm:spPr/>
      <dgm:t>
        <a:bodyPr/>
        <a:lstStyle/>
        <a:p>
          <a:r>
            <a:rPr lang="en-US" sz="1800" b="1" u="sng" dirty="0">
              <a:solidFill>
                <a:schemeClr val="tx1"/>
              </a:solidFill>
            </a:rPr>
            <a:t>Colorectal Cancer</a:t>
          </a:r>
        </a:p>
        <a:p>
          <a:r>
            <a:rPr lang="en-US" sz="1800" dirty="0">
              <a:solidFill>
                <a:schemeClr val="tx1"/>
              </a:solidFill>
            </a:rPr>
            <a:t>Disease surveillance and treatment response</a:t>
          </a:r>
        </a:p>
      </dgm:t>
    </dgm:pt>
    <dgm:pt modelId="{E88CE191-700E-1041-98B9-66288C706212}" type="parTrans" cxnId="{FCAD4C45-8EFE-2040-AC80-08ED7C1A0ABF}">
      <dgm:prSet/>
      <dgm:spPr/>
      <dgm:t>
        <a:bodyPr/>
        <a:lstStyle/>
        <a:p>
          <a:endParaRPr lang="en-US"/>
        </a:p>
      </dgm:t>
    </dgm:pt>
    <dgm:pt modelId="{F08635A6-B362-394B-ADB6-88B51F4DF666}" type="sibTrans" cxnId="{FCAD4C45-8EFE-2040-AC80-08ED7C1A0ABF}">
      <dgm:prSet/>
      <dgm:spPr/>
      <dgm:t>
        <a:bodyPr/>
        <a:lstStyle/>
        <a:p>
          <a:endParaRPr lang="en-US"/>
        </a:p>
      </dgm:t>
    </dgm:pt>
    <dgm:pt modelId="{554602AB-1EDA-7943-8884-723AA40AAB92}">
      <dgm:prSet phldrT="[Text]" custT="1"/>
      <dgm:spPr/>
      <dgm:t>
        <a:bodyPr/>
        <a:lstStyle/>
        <a:p>
          <a:r>
            <a:rPr lang="en-US" sz="3400" b="1" dirty="0"/>
            <a:t>CA-125</a:t>
          </a:r>
        </a:p>
      </dgm:t>
    </dgm:pt>
    <dgm:pt modelId="{A35DD9E0-558E-E249-BC15-C6775BAFBB92}" type="parTrans" cxnId="{1BB91706-7437-7B42-A340-0DDD07A7DD09}">
      <dgm:prSet/>
      <dgm:spPr/>
      <dgm:t>
        <a:bodyPr/>
        <a:lstStyle/>
        <a:p>
          <a:endParaRPr lang="en-US"/>
        </a:p>
      </dgm:t>
    </dgm:pt>
    <dgm:pt modelId="{5CF4810C-5BDC-EC48-AFD3-0D270591D079}" type="sibTrans" cxnId="{1BB91706-7437-7B42-A340-0DDD07A7DD09}">
      <dgm:prSet/>
      <dgm:spPr/>
      <dgm:t>
        <a:bodyPr/>
        <a:lstStyle/>
        <a:p>
          <a:endParaRPr lang="en-US"/>
        </a:p>
      </dgm:t>
    </dgm:pt>
    <dgm:pt modelId="{07442540-1284-C347-9097-AD73CE19F0EF}">
      <dgm:prSet phldrT="[Text]" custT="1"/>
      <dgm:spPr/>
      <dgm:t>
        <a:bodyPr/>
        <a:lstStyle/>
        <a:p>
          <a:r>
            <a:rPr lang="en-US" sz="1800" b="1" u="sng" dirty="0">
              <a:solidFill>
                <a:schemeClr val="tx1"/>
              </a:solidFill>
            </a:rPr>
            <a:t>Ovarian Cancer</a:t>
          </a:r>
        </a:p>
        <a:p>
          <a:r>
            <a:rPr lang="en-US" sz="1800" dirty="0">
              <a:solidFill>
                <a:schemeClr val="tx1"/>
              </a:solidFill>
            </a:rPr>
            <a:t>Disease surveillance and treatment response</a:t>
          </a:r>
        </a:p>
      </dgm:t>
    </dgm:pt>
    <dgm:pt modelId="{04C5197F-AFE4-F241-80AE-C00DF254E9F3}" type="parTrans" cxnId="{3E283C43-6F6A-034A-91B5-90FF9A257CD0}">
      <dgm:prSet/>
      <dgm:spPr/>
      <dgm:t>
        <a:bodyPr/>
        <a:lstStyle/>
        <a:p>
          <a:endParaRPr lang="en-US"/>
        </a:p>
      </dgm:t>
    </dgm:pt>
    <dgm:pt modelId="{564BC2F7-3863-8F45-A3E9-7FEA0E52343C}" type="sibTrans" cxnId="{3E283C43-6F6A-034A-91B5-90FF9A257CD0}">
      <dgm:prSet/>
      <dgm:spPr/>
      <dgm:t>
        <a:bodyPr/>
        <a:lstStyle/>
        <a:p>
          <a:endParaRPr lang="en-US"/>
        </a:p>
      </dgm:t>
    </dgm:pt>
    <dgm:pt modelId="{EA3FA6DA-88EC-BD43-9974-DEAED6A2E853}">
      <dgm:prSet phldrT="[Text]" custT="1"/>
      <dgm:spPr/>
      <dgm:t>
        <a:bodyPr/>
        <a:lstStyle/>
        <a:p>
          <a:r>
            <a:rPr lang="en-US" sz="3400" b="1" dirty="0"/>
            <a:t>HE-4</a:t>
          </a:r>
        </a:p>
      </dgm:t>
    </dgm:pt>
    <dgm:pt modelId="{58B9AD69-3CB5-FC4E-81F6-DB3962E1C82A}" type="parTrans" cxnId="{16AEE6D6-85AE-5245-89F0-F2DD0929F1A4}">
      <dgm:prSet/>
      <dgm:spPr/>
      <dgm:t>
        <a:bodyPr/>
        <a:lstStyle/>
        <a:p>
          <a:endParaRPr lang="en-US"/>
        </a:p>
      </dgm:t>
    </dgm:pt>
    <dgm:pt modelId="{C44ACC48-2F87-C240-8DA6-7EE44C489EE0}" type="sibTrans" cxnId="{16AEE6D6-85AE-5245-89F0-F2DD0929F1A4}">
      <dgm:prSet/>
      <dgm:spPr/>
      <dgm:t>
        <a:bodyPr/>
        <a:lstStyle/>
        <a:p>
          <a:endParaRPr lang="en-US"/>
        </a:p>
      </dgm:t>
    </dgm:pt>
    <dgm:pt modelId="{DF1E41C2-266E-8041-B292-1D38338C7C8B}">
      <dgm:prSet phldrT="[Text]" custT="1"/>
      <dgm:spPr/>
      <dgm:t>
        <a:bodyPr/>
        <a:lstStyle/>
        <a:p>
          <a:r>
            <a:rPr lang="en-US" sz="1800" b="1" u="sng" dirty="0">
              <a:solidFill>
                <a:schemeClr val="tx1"/>
              </a:solidFill>
            </a:rPr>
            <a:t>Ovarian Cancer</a:t>
          </a:r>
        </a:p>
        <a:p>
          <a:r>
            <a:rPr lang="en-US" sz="1800" dirty="0">
              <a:solidFill>
                <a:schemeClr val="tx1"/>
              </a:solidFill>
            </a:rPr>
            <a:t>Disease surveillance</a:t>
          </a:r>
          <a:endParaRPr lang="en-US" sz="1800" b="0" u="none" dirty="0">
            <a:solidFill>
              <a:schemeClr val="tx1"/>
            </a:solidFill>
          </a:endParaRPr>
        </a:p>
      </dgm:t>
    </dgm:pt>
    <dgm:pt modelId="{0FB54554-BA51-7B41-81B0-ACB59C1F96FC}" type="parTrans" cxnId="{74896DE5-CE64-AD4A-BDEF-C2ED11425E69}">
      <dgm:prSet/>
      <dgm:spPr/>
      <dgm:t>
        <a:bodyPr/>
        <a:lstStyle/>
        <a:p>
          <a:endParaRPr lang="en-US"/>
        </a:p>
      </dgm:t>
    </dgm:pt>
    <dgm:pt modelId="{9E737B20-234D-4348-A878-E9EE08CD3548}" type="sibTrans" cxnId="{74896DE5-CE64-AD4A-BDEF-C2ED11425E69}">
      <dgm:prSet/>
      <dgm:spPr/>
      <dgm:t>
        <a:bodyPr/>
        <a:lstStyle/>
        <a:p>
          <a:endParaRPr lang="en-US"/>
        </a:p>
      </dgm:t>
    </dgm:pt>
    <dgm:pt modelId="{77076E4D-A3B7-7048-B867-829CC3EA5BB3}" type="pres">
      <dgm:prSet presAssocID="{79AB2D7E-9961-A748-9AA4-5268D3EEF767}" presName="theList" presStyleCnt="0">
        <dgm:presLayoutVars>
          <dgm:dir/>
          <dgm:animLvl val="lvl"/>
          <dgm:resizeHandles val="exact"/>
        </dgm:presLayoutVars>
      </dgm:prSet>
      <dgm:spPr/>
    </dgm:pt>
    <dgm:pt modelId="{9B5A8A0E-BC64-4547-89D0-8E3FEBB18E5E}" type="pres">
      <dgm:prSet presAssocID="{BDFA0A3D-069F-1247-8911-06DB5088C318}" presName="compNode" presStyleCnt="0"/>
      <dgm:spPr/>
    </dgm:pt>
    <dgm:pt modelId="{B6F14D9D-1BE2-D645-9BEE-C73D3E927A8B}" type="pres">
      <dgm:prSet presAssocID="{BDFA0A3D-069F-1247-8911-06DB5088C318}" presName="aNode" presStyleLbl="bgShp" presStyleIdx="0" presStyleCnt="4" custLinFactNeighborX="3325"/>
      <dgm:spPr/>
    </dgm:pt>
    <dgm:pt modelId="{408E123D-CFE3-0A4C-BDAB-37CA675165A3}" type="pres">
      <dgm:prSet presAssocID="{BDFA0A3D-069F-1247-8911-06DB5088C318}" presName="textNode" presStyleLbl="bgShp" presStyleIdx="0" presStyleCnt="4"/>
      <dgm:spPr/>
    </dgm:pt>
    <dgm:pt modelId="{DE4BDF3D-E8D5-5F44-8CAA-3A26FA50544F}" type="pres">
      <dgm:prSet presAssocID="{BDFA0A3D-069F-1247-8911-06DB5088C318}" presName="compChildNode" presStyleCnt="0"/>
      <dgm:spPr/>
    </dgm:pt>
    <dgm:pt modelId="{19282746-1182-BA41-A5E4-1AE429754148}" type="pres">
      <dgm:prSet presAssocID="{BDFA0A3D-069F-1247-8911-06DB5088C318}" presName="theInnerList" presStyleCnt="0"/>
      <dgm:spPr/>
    </dgm:pt>
    <dgm:pt modelId="{3A29DFBE-A54A-8D45-8E43-F4AA07BB59B8}" type="pres">
      <dgm:prSet presAssocID="{0FC851A6-B3B4-5644-9059-57BBAF7FF0C5}" presName="childNode" presStyleLbl="node1" presStyleIdx="0" presStyleCnt="4">
        <dgm:presLayoutVars>
          <dgm:bulletEnabled val="1"/>
        </dgm:presLayoutVars>
      </dgm:prSet>
      <dgm:spPr/>
    </dgm:pt>
    <dgm:pt modelId="{C53DF6B7-AB78-5A41-8D27-6AF0BAFA3A0A}" type="pres">
      <dgm:prSet presAssocID="{BDFA0A3D-069F-1247-8911-06DB5088C318}" presName="aSpace" presStyleCnt="0"/>
      <dgm:spPr/>
    </dgm:pt>
    <dgm:pt modelId="{59D4E275-DAD5-6041-B3C6-D2D8EB66D2DE}" type="pres">
      <dgm:prSet presAssocID="{E4E213EB-5146-504A-B0A4-7D597143918E}" presName="compNode" presStyleCnt="0"/>
      <dgm:spPr/>
    </dgm:pt>
    <dgm:pt modelId="{8A63E611-7C82-0749-BC2E-F173492CF69A}" type="pres">
      <dgm:prSet presAssocID="{E4E213EB-5146-504A-B0A4-7D597143918E}" presName="aNode" presStyleLbl="bgShp" presStyleIdx="1" presStyleCnt="4" custLinFactNeighborX="2268"/>
      <dgm:spPr/>
    </dgm:pt>
    <dgm:pt modelId="{7EB02CF4-A8A9-A341-8F2D-380826FBA676}" type="pres">
      <dgm:prSet presAssocID="{E4E213EB-5146-504A-B0A4-7D597143918E}" presName="textNode" presStyleLbl="bgShp" presStyleIdx="1" presStyleCnt="4"/>
      <dgm:spPr/>
    </dgm:pt>
    <dgm:pt modelId="{ECD3AB91-4D39-394C-A114-01299A8A8ED4}" type="pres">
      <dgm:prSet presAssocID="{E4E213EB-5146-504A-B0A4-7D597143918E}" presName="compChildNode" presStyleCnt="0"/>
      <dgm:spPr/>
    </dgm:pt>
    <dgm:pt modelId="{EDFD4158-3371-3840-A3A3-B48FEC92B260}" type="pres">
      <dgm:prSet presAssocID="{E4E213EB-5146-504A-B0A4-7D597143918E}" presName="theInnerList" presStyleCnt="0"/>
      <dgm:spPr/>
    </dgm:pt>
    <dgm:pt modelId="{46037251-3AEB-804D-B990-41320EFEFA6A}" type="pres">
      <dgm:prSet presAssocID="{EFA797DF-ED00-DF42-AC07-A67805D2AFB9}" presName="childNode" presStyleLbl="node1" presStyleIdx="1" presStyleCnt="4" custScaleX="112089" custLinFactNeighborX="1416">
        <dgm:presLayoutVars>
          <dgm:bulletEnabled val="1"/>
        </dgm:presLayoutVars>
      </dgm:prSet>
      <dgm:spPr/>
    </dgm:pt>
    <dgm:pt modelId="{9DC38722-F346-B04C-9F77-D756D02210E5}" type="pres">
      <dgm:prSet presAssocID="{E4E213EB-5146-504A-B0A4-7D597143918E}" presName="aSpace" presStyleCnt="0"/>
      <dgm:spPr/>
    </dgm:pt>
    <dgm:pt modelId="{887F793A-DBA9-7843-95A8-5EB1175F4738}" type="pres">
      <dgm:prSet presAssocID="{554602AB-1EDA-7943-8884-723AA40AAB92}" presName="compNode" presStyleCnt="0"/>
      <dgm:spPr/>
    </dgm:pt>
    <dgm:pt modelId="{44595525-CC68-B345-A13E-0B18BAAAD275}" type="pres">
      <dgm:prSet presAssocID="{554602AB-1EDA-7943-8884-723AA40AAB92}" presName="aNode" presStyleLbl="bgShp" presStyleIdx="2" presStyleCnt="4" custLinFactNeighborX="1134"/>
      <dgm:spPr/>
    </dgm:pt>
    <dgm:pt modelId="{B8B3EC4B-CF58-D049-9C85-DCECDEB2578C}" type="pres">
      <dgm:prSet presAssocID="{554602AB-1EDA-7943-8884-723AA40AAB92}" presName="textNode" presStyleLbl="bgShp" presStyleIdx="2" presStyleCnt="4"/>
      <dgm:spPr/>
    </dgm:pt>
    <dgm:pt modelId="{12DD1BFE-74C6-814E-AE50-8E7F56903DC5}" type="pres">
      <dgm:prSet presAssocID="{554602AB-1EDA-7943-8884-723AA40AAB92}" presName="compChildNode" presStyleCnt="0"/>
      <dgm:spPr/>
    </dgm:pt>
    <dgm:pt modelId="{8C2E5D99-5063-174E-A4EF-756E68D08B33}" type="pres">
      <dgm:prSet presAssocID="{554602AB-1EDA-7943-8884-723AA40AAB92}" presName="theInnerList" presStyleCnt="0"/>
      <dgm:spPr/>
    </dgm:pt>
    <dgm:pt modelId="{C3A2D48F-9189-9545-8D53-8B6BD38E5F19}" type="pres">
      <dgm:prSet presAssocID="{07442540-1284-C347-9097-AD73CE19F0EF}" presName="childNode" presStyleLbl="node1" presStyleIdx="2" presStyleCnt="4">
        <dgm:presLayoutVars>
          <dgm:bulletEnabled val="1"/>
        </dgm:presLayoutVars>
      </dgm:prSet>
      <dgm:spPr/>
    </dgm:pt>
    <dgm:pt modelId="{053AAD7E-CA3D-E649-B7EF-2160854298BE}" type="pres">
      <dgm:prSet presAssocID="{554602AB-1EDA-7943-8884-723AA40AAB92}" presName="aSpace" presStyleCnt="0"/>
      <dgm:spPr/>
    </dgm:pt>
    <dgm:pt modelId="{A1240B7B-C149-DF41-9061-903F19823157}" type="pres">
      <dgm:prSet presAssocID="{EA3FA6DA-88EC-BD43-9974-DEAED6A2E853}" presName="compNode" presStyleCnt="0"/>
      <dgm:spPr/>
    </dgm:pt>
    <dgm:pt modelId="{EE4682FB-8888-8F4A-B8B7-F2101303BC8F}" type="pres">
      <dgm:prSet presAssocID="{EA3FA6DA-88EC-BD43-9974-DEAED6A2E853}" presName="aNode" presStyleLbl="bgShp" presStyleIdx="3" presStyleCnt="4"/>
      <dgm:spPr/>
    </dgm:pt>
    <dgm:pt modelId="{B15B0FFE-3B2E-2A45-B210-D724835A490A}" type="pres">
      <dgm:prSet presAssocID="{EA3FA6DA-88EC-BD43-9974-DEAED6A2E853}" presName="textNode" presStyleLbl="bgShp" presStyleIdx="3" presStyleCnt="4"/>
      <dgm:spPr/>
    </dgm:pt>
    <dgm:pt modelId="{A7E4F8C9-653F-EA41-8E94-A04395F2F8DA}" type="pres">
      <dgm:prSet presAssocID="{EA3FA6DA-88EC-BD43-9974-DEAED6A2E853}" presName="compChildNode" presStyleCnt="0"/>
      <dgm:spPr/>
    </dgm:pt>
    <dgm:pt modelId="{09775FA2-4DD7-3645-BAC7-C255B6164754}" type="pres">
      <dgm:prSet presAssocID="{EA3FA6DA-88EC-BD43-9974-DEAED6A2E853}" presName="theInnerList" presStyleCnt="0"/>
      <dgm:spPr/>
    </dgm:pt>
    <dgm:pt modelId="{4B4D64DB-E5E5-154A-BEE5-30AC07F321D1}" type="pres">
      <dgm:prSet presAssocID="{DF1E41C2-266E-8041-B292-1D38338C7C8B}" presName="childNode" presStyleLbl="node1" presStyleIdx="3" presStyleCnt="4">
        <dgm:presLayoutVars>
          <dgm:bulletEnabled val="1"/>
        </dgm:presLayoutVars>
      </dgm:prSet>
      <dgm:spPr/>
    </dgm:pt>
  </dgm:ptLst>
  <dgm:cxnLst>
    <dgm:cxn modelId="{A50FD305-81DF-8D45-BC7C-ED1F8783A9F6}" type="presOf" srcId="{BDFA0A3D-069F-1247-8911-06DB5088C318}" destId="{B6F14D9D-1BE2-D645-9BEE-C73D3E927A8B}" srcOrd="0" destOrd="0" presId="urn:microsoft.com/office/officeart/2005/8/layout/lProcess2"/>
    <dgm:cxn modelId="{1BB91706-7437-7B42-A340-0DDD07A7DD09}" srcId="{79AB2D7E-9961-A748-9AA4-5268D3EEF767}" destId="{554602AB-1EDA-7943-8884-723AA40AAB92}" srcOrd="2" destOrd="0" parTransId="{A35DD9E0-558E-E249-BC15-C6775BAFBB92}" sibTransId="{5CF4810C-5BDC-EC48-AFD3-0D270591D079}"/>
    <dgm:cxn modelId="{DEFDA906-B5A1-5148-A035-5D349300C347}" srcId="{79AB2D7E-9961-A748-9AA4-5268D3EEF767}" destId="{E4E213EB-5146-504A-B0A4-7D597143918E}" srcOrd="1" destOrd="0" parTransId="{7F0BB17D-A5C3-3A4D-9C26-2390100A17D7}" sibTransId="{509ADEC3-7557-EE47-A0FE-082AFC3FD1AA}"/>
    <dgm:cxn modelId="{C6D5A320-3523-CB4E-880A-109AAC1EB9EA}" type="presOf" srcId="{79AB2D7E-9961-A748-9AA4-5268D3EEF767}" destId="{77076E4D-A3B7-7048-B867-829CC3EA5BB3}" srcOrd="0" destOrd="0" presId="urn:microsoft.com/office/officeart/2005/8/layout/lProcess2"/>
    <dgm:cxn modelId="{13607F28-277C-F743-ACAA-DF6836BB229F}" type="presOf" srcId="{E4E213EB-5146-504A-B0A4-7D597143918E}" destId="{7EB02CF4-A8A9-A341-8F2D-380826FBA676}" srcOrd="1" destOrd="0" presId="urn:microsoft.com/office/officeart/2005/8/layout/lProcess2"/>
    <dgm:cxn modelId="{38B8E65B-710F-E944-86ED-ABD965954CD1}" type="presOf" srcId="{BDFA0A3D-069F-1247-8911-06DB5088C318}" destId="{408E123D-CFE3-0A4C-BDAB-37CA675165A3}" srcOrd="1" destOrd="0" presId="urn:microsoft.com/office/officeart/2005/8/layout/lProcess2"/>
    <dgm:cxn modelId="{3E283C43-6F6A-034A-91B5-90FF9A257CD0}" srcId="{554602AB-1EDA-7943-8884-723AA40AAB92}" destId="{07442540-1284-C347-9097-AD73CE19F0EF}" srcOrd="0" destOrd="0" parTransId="{04C5197F-AFE4-F241-80AE-C00DF254E9F3}" sibTransId="{564BC2F7-3863-8F45-A3E9-7FEA0E52343C}"/>
    <dgm:cxn modelId="{FCAD4C45-8EFE-2040-AC80-08ED7C1A0ABF}" srcId="{E4E213EB-5146-504A-B0A4-7D597143918E}" destId="{EFA797DF-ED00-DF42-AC07-A67805D2AFB9}" srcOrd="0" destOrd="0" parTransId="{E88CE191-700E-1041-98B9-66288C706212}" sibTransId="{F08635A6-B362-394B-ADB6-88B51F4DF666}"/>
    <dgm:cxn modelId="{1A34B066-44BC-F048-8345-D286276B3698}" type="presOf" srcId="{DF1E41C2-266E-8041-B292-1D38338C7C8B}" destId="{4B4D64DB-E5E5-154A-BEE5-30AC07F321D1}" srcOrd="0" destOrd="0" presId="urn:microsoft.com/office/officeart/2005/8/layout/lProcess2"/>
    <dgm:cxn modelId="{04B9F87C-9485-434E-8440-D552667986FC}" type="presOf" srcId="{554602AB-1EDA-7943-8884-723AA40AAB92}" destId="{44595525-CC68-B345-A13E-0B18BAAAD275}" srcOrd="0" destOrd="0" presId="urn:microsoft.com/office/officeart/2005/8/layout/lProcess2"/>
    <dgm:cxn modelId="{F661B37F-1052-0643-B4BD-80B2FE01C9F2}" type="presOf" srcId="{07442540-1284-C347-9097-AD73CE19F0EF}" destId="{C3A2D48F-9189-9545-8D53-8B6BD38E5F19}" srcOrd="0" destOrd="0" presId="urn:microsoft.com/office/officeart/2005/8/layout/lProcess2"/>
    <dgm:cxn modelId="{AFE5B6A4-FFE5-8D4A-B50B-8C22FE08BC77}" type="presOf" srcId="{EA3FA6DA-88EC-BD43-9974-DEAED6A2E853}" destId="{B15B0FFE-3B2E-2A45-B210-D724835A490A}" srcOrd="1" destOrd="0" presId="urn:microsoft.com/office/officeart/2005/8/layout/lProcess2"/>
    <dgm:cxn modelId="{E80801A6-D9B6-EF4D-997D-C94A6A045A33}" type="presOf" srcId="{EA3FA6DA-88EC-BD43-9974-DEAED6A2E853}" destId="{EE4682FB-8888-8F4A-B8B7-F2101303BC8F}" srcOrd="0" destOrd="0" presId="urn:microsoft.com/office/officeart/2005/8/layout/lProcess2"/>
    <dgm:cxn modelId="{386902AF-A45D-884E-952D-72F30E21546C}" srcId="{79AB2D7E-9961-A748-9AA4-5268D3EEF767}" destId="{BDFA0A3D-069F-1247-8911-06DB5088C318}" srcOrd="0" destOrd="0" parTransId="{88719F90-22D4-0B46-8109-96F0E8254F6E}" sibTransId="{EC1ED19F-0530-C44A-9B99-963A859BEBB7}"/>
    <dgm:cxn modelId="{C1652DB0-8AEE-3243-BF31-DD78D7EF99C2}" type="presOf" srcId="{554602AB-1EDA-7943-8884-723AA40AAB92}" destId="{B8B3EC4B-CF58-D049-9C85-DCECDEB2578C}" srcOrd="1" destOrd="0" presId="urn:microsoft.com/office/officeart/2005/8/layout/lProcess2"/>
    <dgm:cxn modelId="{C5699ECF-F689-CA41-AB7B-DC1A7979D71D}" type="presOf" srcId="{E4E213EB-5146-504A-B0A4-7D597143918E}" destId="{8A63E611-7C82-0749-BC2E-F173492CF69A}" srcOrd="0" destOrd="0" presId="urn:microsoft.com/office/officeart/2005/8/layout/lProcess2"/>
    <dgm:cxn modelId="{400658D2-C7D9-344E-9A5D-EC2C4CDF73B6}" type="presOf" srcId="{EFA797DF-ED00-DF42-AC07-A67805D2AFB9}" destId="{46037251-3AEB-804D-B990-41320EFEFA6A}" srcOrd="0" destOrd="0" presId="urn:microsoft.com/office/officeart/2005/8/layout/lProcess2"/>
    <dgm:cxn modelId="{16AEE6D6-85AE-5245-89F0-F2DD0929F1A4}" srcId="{79AB2D7E-9961-A748-9AA4-5268D3EEF767}" destId="{EA3FA6DA-88EC-BD43-9974-DEAED6A2E853}" srcOrd="3" destOrd="0" parTransId="{58B9AD69-3CB5-FC4E-81F6-DB3962E1C82A}" sibTransId="{C44ACC48-2F87-C240-8DA6-7EE44C489EE0}"/>
    <dgm:cxn modelId="{E35A09D8-3F99-6648-A8D4-6147B4F6F2C5}" type="presOf" srcId="{0FC851A6-B3B4-5644-9059-57BBAF7FF0C5}" destId="{3A29DFBE-A54A-8D45-8E43-F4AA07BB59B8}" srcOrd="0" destOrd="0" presId="urn:microsoft.com/office/officeart/2005/8/layout/lProcess2"/>
    <dgm:cxn modelId="{74896DE5-CE64-AD4A-BDEF-C2ED11425E69}" srcId="{EA3FA6DA-88EC-BD43-9974-DEAED6A2E853}" destId="{DF1E41C2-266E-8041-B292-1D38338C7C8B}" srcOrd="0" destOrd="0" parTransId="{0FB54554-BA51-7B41-81B0-ACB59C1F96FC}" sibTransId="{9E737B20-234D-4348-A878-E9EE08CD3548}"/>
    <dgm:cxn modelId="{78B36AF3-F5B5-0941-AD41-D673B3D2146E}" srcId="{BDFA0A3D-069F-1247-8911-06DB5088C318}" destId="{0FC851A6-B3B4-5644-9059-57BBAF7FF0C5}" srcOrd="0" destOrd="0" parTransId="{9185A15E-ECB2-8D43-BAD9-D39AC7FE9EAC}" sibTransId="{36985DCA-9F43-8D48-8452-2DBA67026917}"/>
    <dgm:cxn modelId="{78783649-D7BB-AC48-9E8C-8149BA9F311A}" type="presParOf" srcId="{77076E4D-A3B7-7048-B867-829CC3EA5BB3}" destId="{9B5A8A0E-BC64-4547-89D0-8E3FEBB18E5E}" srcOrd="0" destOrd="0" presId="urn:microsoft.com/office/officeart/2005/8/layout/lProcess2"/>
    <dgm:cxn modelId="{7F9A64C1-5223-8343-A9CE-C1EF4166BA00}" type="presParOf" srcId="{9B5A8A0E-BC64-4547-89D0-8E3FEBB18E5E}" destId="{B6F14D9D-1BE2-D645-9BEE-C73D3E927A8B}" srcOrd="0" destOrd="0" presId="urn:microsoft.com/office/officeart/2005/8/layout/lProcess2"/>
    <dgm:cxn modelId="{C0E27FD5-4806-D94D-9AFF-9683C8899E6B}" type="presParOf" srcId="{9B5A8A0E-BC64-4547-89D0-8E3FEBB18E5E}" destId="{408E123D-CFE3-0A4C-BDAB-37CA675165A3}" srcOrd="1" destOrd="0" presId="urn:microsoft.com/office/officeart/2005/8/layout/lProcess2"/>
    <dgm:cxn modelId="{E73545A0-0E69-B443-9302-C1BD33EC6F51}" type="presParOf" srcId="{9B5A8A0E-BC64-4547-89D0-8E3FEBB18E5E}" destId="{DE4BDF3D-E8D5-5F44-8CAA-3A26FA50544F}" srcOrd="2" destOrd="0" presId="urn:microsoft.com/office/officeart/2005/8/layout/lProcess2"/>
    <dgm:cxn modelId="{833A80D3-9687-FE44-A62E-375D679637AD}" type="presParOf" srcId="{DE4BDF3D-E8D5-5F44-8CAA-3A26FA50544F}" destId="{19282746-1182-BA41-A5E4-1AE429754148}" srcOrd="0" destOrd="0" presId="urn:microsoft.com/office/officeart/2005/8/layout/lProcess2"/>
    <dgm:cxn modelId="{7E4900C3-E492-6D47-B406-17915298E6FB}" type="presParOf" srcId="{19282746-1182-BA41-A5E4-1AE429754148}" destId="{3A29DFBE-A54A-8D45-8E43-F4AA07BB59B8}" srcOrd="0" destOrd="0" presId="urn:microsoft.com/office/officeart/2005/8/layout/lProcess2"/>
    <dgm:cxn modelId="{B6DD7982-45CC-D943-A887-7705FA66CF11}" type="presParOf" srcId="{77076E4D-A3B7-7048-B867-829CC3EA5BB3}" destId="{C53DF6B7-AB78-5A41-8D27-6AF0BAFA3A0A}" srcOrd="1" destOrd="0" presId="urn:microsoft.com/office/officeart/2005/8/layout/lProcess2"/>
    <dgm:cxn modelId="{D06E47DA-C5EA-F24A-ADFC-4DBC0CC327BE}" type="presParOf" srcId="{77076E4D-A3B7-7048-B867-829CC3EA5BB3}" destId="{59D4E275-DAD5-6041-B3C6-D2D8EB66D2DE}" srcOrd="2" destOrd="0" presId="urn:microsoft.com/office/officeart/2005/8/layout/lProcess2"/>
    <dgm:cxn modelId="{46158FE2-F68A-7745-BC71-9672C5E07FF0}" type="presParOf" srcId="{59D4E275-DAD5-6041-B3C6-D2D8EB66D2DE}" destId="{8A63E611-7C82-0749-BC2E-F173492CF69A}" srcOrd="0" destOrd="0" presId="urn:microsoft.com/office/officeart/2005/8/layout/lProcess2"/>
    <dgm:cxn modelId="{75FBBC73-66FA-D147-AEF9-B1F2E497356F}" type="presParOf" srcId="{59D4E275-DAD5-6041-B3C6-D2D8EB66D2DE}" destId="{7EB02CF4-A8A9-A341-8F2D-380826FBA676}" srcOrd="1" destOrd="0" presId="urn:microsoft.com/office/officeart/2005/8/layout/lProcess2"/>
    <dgm:cxn modelId="{E3CB1FE3-5AB8-FE44-8691-CF5090478958}" type="presParOf" srcId="{59D4E275-DAD5-6041-B3C6-D2D8EB66D2DE}" destId="{ECD3AB91-4D39-394C-A114-01299A8A8ED4}" srcOrd="2" destOrd="0" presId="urn:microsoft.com/office/officeart/2005/8/layout/lProcess2"/>
    <dgm:cxn modelId="{E4831450-7E40-6447-9593-1884CEEE2BC1}" type="presParOf" srcId="{ECD3AB91-4D39-394C-A114-01299A8A8ED4}" destId="{EDFD4158-3371-3840-A3A3-B48FEC92B260}" srcOrd="0" destOrd="0" presId="urn:microsoft.com/office/officeart/2005/8/layout/lProcess2"/>
    <dgm:cxn modelId="{CDA77903-06EB-E04F-BAEC-6CE6726149AF}" type="presParOf" srcId="{EDFD4158-3371-3840-A3A3-B48FEC92B260}" destId="{46037251-3AEB-804D-B990-41320EFEFA6A}" srcOrd="0" destOrd="0" presId="urn:microsoft.com/office/officeart/2005/8/layout/lProcess2"/>
    <dgm:cxn modelId="{5882E9DB-A4A7-634B-9E70-BC6BAEFD4A3B}" type="presParOf" srcId="{77076E4D-A3B7-7048-B867-829CC3EA5BB3}" destId="{9DC38722-F346-B04C-9F77-D756D02210E5}" srcOrd="3" destOrd="0" presId="urn:microsoft.com/office/officeart/2005/8/layout/lProcess2"/>
    <dgm:cxn modelId="{7ACBDFF0-9906-804A-A7C0-9877353AD271}" type="presParOf" srcId="{77076E4D-A3B7-7048-B867-829CC3EA5BB3}" destId="{887F793A-DBA9-7843-95A8-5EB1175F4738}" srcOrd="4" destOrd="0" presId="urn:microsoft.com/office/officeart/2005/8/layout/lProcess2"/>
    <dgm:cxn modelId="{EF2261E5-3B80-BA43-81B8-E472E02B929C}" type="presParOf" srcId="{887F793A-DBA9-7843-95A8-5EB1175F4738}" destId="{44595525-CC68-B345-A13E-0B18BAAAD275}" srcOrd="0" destOrd="0" presId="urn:microsoft.com/office/officeart/2005/8/layout/lProcess2"/>
    <dgm:cxn modelId="{79BCB55C-8170-BA47-87D9-B1382469E953}" type="presParOf" srcId="{887F793A-DBA9-7843-95A8-5EB1175F4738}" destId="{B8B3EC4B-CF58-D049-9C85-DCECDEB2578C}" srcOrd="1" destOrd="0" presId="urn:microsoft.com/office/officeart/2005/8/layout/lProcess2"/>
    <dgm:cxn modelId="{BC39C391-C2D2-E445-90BD-1AA6D67C4563}" type="presParOf" srcId="{887F793A-DBA9-7843-95A8-5EB1175F4738}" destId="{12DD1BFE-74C6-814E-AE50-8E7F56903DC5}" srcOrd="2" destOrd="0" presId="urn:microsoft.com/office/officeart/2005/8/layout/lProcess2"/>
    <dgm:cxn modelId="{1B79186D-C7DA-4F41-9985-021A7A20D75C}" type="presParOf" srcId="{12DD1BFE-74C6-814E-AE50-8E7F56903DC5}" destId="{8C2E5D99-5063-174E-A4EF-756E68D08B33}" srcOrd="0" destOrd="0" presId="urn:microsoft.com/office/officeart/2005/8/layout/lProcess2"/>
    <dgm:cxn modelId="{041B436A-5C45-DD41-9C65-728B7DBE0708}" type="presParOf" srcId="{8C2E5D99-5063-174E-A4EF-756E68D08B33}" destId="{C3A2D48F-9189-9545-8D53-8B6BD38E5F19}" srcOrd="0" destOrd="0" presId="urn:microsoft.com/office/officeart/2005/8/layout/lProcess2"/>
    <dgm:cxn modelId="{2E7583DF-3077-F846-81B6-9CAD55DC3085}" type="presParOf" srcId="{77076E4D-A3B7-7048-B867-829CC3EA5BB3}" destId="{053AAD7E-CA3D-E649-B7EF-2160854298BE}" srcOrd="5" destOrd="0" presId="urn:microsoft.com/office/officeart/2005/8/layout/lProcess2"/>
    <dgm:cxn modelId="{D0AD5481-1007-E44D-90E1-706A6A615B0E}" type="presParOf" srcId="{77076E4D-A3B7-7048-B867-829CC3EA5BB3}" destId="{A1240B7B-C149-DF41-9061-903F19823157}" srcOrd="6" destOrd="0" presId="urn:microsoft.com/office/officeart/2005/8/layout/lProcess2"/>
    <dgm:cxn modelId="{25C811A1-7A53-6B4E-9FDE-07152D65C2F9}" type="presParOf" srcId="{A1240B7B-C149-DF41-9061-903F19823157}" destId="{EE4682FB-8888-8F4A-B8B7-F2101303BC8F}" srcOrd="0" destOrd="0" presId="urn:microsoft.com/office/officeart/2005/8/layout/lProcess2"/>
    <dgm:cxn modelId="{BE7FDBF3-0631-DB40-875C-23A445362112}" type="presParOf" srcId="{A1240B7B-C149-DF41-9061-903F19823157}" destId="{B15B0FFE-3B2E-2A45-B210-D724835A490A}" srcOrd="1" destOrd="0" presId="urn:microsoft.com/office/officeart/2005/8/layout/lProcess2"/>
    <dgm:cxn modelId="{77EEC8EC-BD21-914A-9892-21509D1FFB40}" type="presParOf" srcId="{A1240B7B-C149-DF41-9061-903F19823157}" destId="{A7E4F8C9-653F-EA41-8E94-A04395F2F8DA}" srcOrd="2" destOrd="0" presId="urn:microsoft.com/office/officeart/2005/8/layout/lProcess2"/>
    <dgm:cxn modelId="{C25C5EDF-C265-BB40-B3D5-12BAEE12055A}" type="presParOf" srcId="{A7E4F8C9-653F-EA41-8E94-A04395F2F8DA}" destId="{09775FA2-4DD7-3645-BAC7-C255B6164754}" srcOrd="0" destOrd="0" presId="urn:microsoft.com/office/officeart/2005/8/layout/lProcess2"/>
    <dgm:cxn modelId="{46287AC5-7C84-3744-9F3B-8ADF23853C81}" type="presParOf" srcId="{09775FA2-4DD7-3645-BAC7-C255B6164754}" destId="{4B4D64DB-E5E5-154A-BEE5-30AC07F321D1}" srcOrd="0"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F14D9D-1BE2-D645-9BEE-C73D3E927A8B}">
      <dsp:nvSpPr>
        <dsp:cNvPr id="0" name=""/>
        <dsp:cNvSpPr/>
      </dsp:nvSpPr>
      <dsp:spPr>
        <a:xfrm>
          <a:off x="89141" y="0"/>
          <a:ext cx="2601219" cy="337959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dirty="0"/>
            <a:t>CYFRA 21-1</a:t>
          </a:r>
        </a:p>
      </dsp:txBody>
      <dsp:txXfrm>
        <a:off x="89141" y="0"/>
        <a:ext cx="2601219" cy="1013877"/>
      </dsp:txXfrm>
    </dsp:sp>
    <dsp:sp modelId="{3A29DFBE-A54A-8D45-8E43-F4AA07BB59B8}">
      <dsp:nvSpPr>
        <dsp:cNvPr id="0" name=""/>
        <dsp:cNvSpPr/>
      </dsp:nvSpPr>
      <dsp:spPr>
        <a:xfrm>
          <a:off x="262772" y="1013877"/>
          <a:ext cx="2080975" cy="2196733"/>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Lung Cancer</a:t>
          </a:r>
        </a:p>
        <a:p>
          <a:pPr marL="0" lvl="0" indent="0" algn="ctr" defTabSz="800100">
            <a:lnSpc>
              <a:spcPct val="90000"/>
            </a:lnSpc>
            <a:spcBef>
              <a:spcPct val="0"/>
            </a:spcBef>
            <a:spcAft>
              <a:spcPct val="35000"/>
            </a:spcAft>
            <a:buNone/>
          </a:pPr>
          <a:r>
            <a:rPr lang="en-US" sz="1800" b="0" u="none" kern="1200" dirty="0">
              <a:solidFill>
                <a:schemeClr val="tx1"/>
              </a:solidFill>
            </a:rPr>
            <a:t>Disease progression</a:t>
          </a:r>
        </a:p>
      </dsp:txBody>
      <dsp:txXfrm>
        <a:off x="323722" y="1074827"/>
        <a:ext cx="1959075" cy="2074833"/>
      </dsp:txXfrm>
    </dsp:sp>
    <dsp:sp modelId="{8A63E611-7C82-0749-BC2E-F173492CF69A}">
      <dsp:nvSpPr>
        <dsp:cNvPr id="0" name=""/>
        <dsp:cNvSpPr/>
      </dsp:nvSpPr>
      <dsp:spPr>
        <a:xfrm>
          <a:off x="2857957" y="0"/>
          <a:ext cx="2601219" cy="337959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dirty="0"/>
            <a:t>CEA</a:t>
          </a:r>
        </a:p>
      </dsp:txBody>
      <dsp:txXfrm>
        <a:off x="2857957" y="0"/>
        <a:ext cx="2601219" cy="1013877"/>
      </dsp:txXfrm>
    </dsp:sp>
    <dsp:sp modelId="{46037251-3AEB-804D-B990-41320EFEFA6A}">
      <dsp:nvSpPr>
        <dsp:cNvPr id="0" name=""/>
        <dsp:cNvSpPr/>
      </dsp:nvSpPr>
      <dsp:spPr>
        <a:xfrm>
          <a:off x="2962765" y="1013877"/>
          <a:ext cx="2332544" cy="2196733"/>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Colorectal Cancer</a:t>
          </a:r>
        </a:p>
        <a:p>
          <a:pPr marL="0" lvl="0" indent="0" algn="ctr" defTabSz="800100">
            <a:lnSpc>
              <a:spcPct val="90000"/>
            </a:lnSpc>
            <a:spcBef>
              <a:spcPct val="0"/>
            </a:spcBef>
            <a:spcAft>
              <a:spcPct val="35000"/>
            </a:spcAft>
            <a:buNone/>
          </a:pPr>
          <a:r>
            <a:rPr lang="en-US" sz="1800" kern="1200" dirty="0">
              <a:solidFill>
                <a:schemeClr val="tx1"/>
              </a:solidFill>
            </a:rPr>
            <a:t>Disease surveillance and treatment response</a:t>
          </a:r>
        </a:p>
      </dsp:txBody>
      <dsp:txXfrm>
        <a:off x="3027105" y="1078217"/>
        <a:ext cx="2203864" cy="2068053"/>
      </dsp:txXfrm>
    </dsp:sp>
    <dsp:sp modelId="{44595525-CC68-B345-A13E-0B18BAAAD275}">
      <dsp:nvSpPr>
        <dsp:cNvPr id="0" name=""/>
        <dsp:cNvSpPr/>
      </dsp:nvSpPr>
      <dsp:spPr>
        <a:xfrm>
          <a:off x="5624770" y="0"/>
          <a:ext cx="2601219" cy="337959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dirty="0"/>
            <a:t>CA-125</a:t>
          </a:r>
        </a:p>
      </dsp:txBody>
      <dsp:txXfrm>
        <a:off x="5624770" y="0"/>
        <a:ext cx="2601219" cy="1013877"/>
      </dsp:txXfrm>
    </dsp:sp>
    <dsp:sp modelId="{C3A2D48F-9189-9545-8D53-8B6BD38E5F19}">
      <dsp:nvSpPr>
        <dsp:cNvPr id="0" name=""/>
        <dsp:cNvSpPr/>
      </dsp:nvSpPr>
      <dsp:spPr>
        <a:xfrm>
          <a:off x="5855394" y="1013877"/>
          <a:ext cx="2080975" cy="2196733"/>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Ovarian Cancer</a:t>
          </a:r>
        </a:p>
        <a:p>
          <a:pPr marL="0" lvl="0" indent="0" algn="ctr" defTabSz="800100">
            <a:lnSpc>
              <a:spcPct val="90000"/>
            </a:lnSpc>
            <a:spcBef>
              <a:spcPct val="0"/>
            </a:spcBef>
            <a:spcAft>
              <a:spcPct val="35000"/>
            </a:spcAft>
            <a:buNone/>
          </a:pPr>
          <a:r>
            <a:rPr lang="en-US" sz="1800" kern="1200" dirty="0">
              <a:solidFill>
                <a:schemeClr val="tx1"/>
              </a:solidFill>
            </a:rPr>
            <a:t>Disease surveillance and treatment response</a:t>
          </a:r>
        </a:p>
      </dsp:txBody>
      <dsp:txXfrm>
        <a:off x="5916344" y="1074827"/>
        <a:ext cx="1959075" cy="2074833"/>
      </dsp:txXfrm>
    </dsp:sp>
    <dsp:sp modelId="{EE4682FB-8888-8F4A-B8B7-F2101303BC8F}">
      <dsp:nvSpPr>
        <dsp:cNvPr id="0" name=""/>
        <dsp:cNvSpPr/>
      </dsp:nvSpPr>
      <dsp:spPr>
        <a:xfrm>
          <a:off x="8391583" y="0"/>
          <a:ext cx="2601219" cy="3379590"/>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1" kern="1200" dirty="0"/>
            <a:t>HE-4</a:t>
          </a:r>
        </a:p>
      </dsp:txBody>
      <dsp:txXfrm>
        <a:off x="8391583" y="0"/>
        <a:ext cx="2601219" cy="1013877"/>
      </dsp:txXfrm>
    </dsp:sp>
    <dsp:sp modelId="{4B4D64DB-E5E5-154A-BEE5-30AC07F321D1}">
      <dsp:nvSpPr>
        <dsp:cNvPr id="0" name=""/>
        <dsp:cNvSpPr/>
      </dsp:nvSpPr>
      <dsp:spPr>
        <a:xfrm>
          <a:off x="8651705" y="1013877"/>
          <a:ext cx="2080975" cy="2196733"/>
        </a:xfrm>
        <a:prstGeom prst="roundRect">
          <a:avLst>
            <a:gd name="adj" fmla="val 10000"/>
          </a:avLst>
        </a:prstGeom>
        <a:solidFill>
          <a:schemeClr val="lt1">
            <a:hueOff val="0"/>
            <a:satOff val="0"/>
            <a:lumOff val="0"/>
            <a:alphaOff val="0"/>
          </a:schemeClr>
        </a:solidFill>
        <a:ln w="1905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4290" rIns="45720" bIns="34290" numCol="1" spcCol="1270" anchor="ctr" anchorCtr="0">
          <a:noAutofit/>
        </a:bodyPr>
        <a:lstStyle/>
        <a:p>
          <a:pPr marL="0" lvl="0" indent="0" algn="ctr" defTabSz="800100">
            <a:lnSpc>
              <a:spcPct val="90000"/>
            </a:lnSpc>
            <a:spcBef>
              <a:spcPct val="0"/>
            </a:spcBef>
            <a:spcAft>
              <a:spcPct val="35000"/>
            </a:spcAft>
            <a:buNone/>
          </a:pPr>
          <a:r>
            <a:rPr lang="en-US" sz="1800" b="1" u="sng" kern="1200" dirty="0">
              <a:solidFill>
                <a:schemeClr val="tx1"/>
              </a:solidFill>
            </a:rPr>
            <a:t>Ovarian Cancer</a:t>
          </a:r>
        </a:p>
        <a:p>
          <a:pPr marL="0" lvl="0" indent="0" algn="ctr" defTabSz="800100">
            <a:lnSpc>
              <a:spcPct val="90000"/>
            </a:lnSpc>
            <a:spcBef>
              <a:spcPct val="0"/>
            </a:spcBef>
            <a:spcAft>
              <a:spcPct val="35000"/>
            </a:spcAft>
            <a:buNone/>
          </a:pPr>
          <a:r>
            <a:rPr lang="en-US" sz="1800" kern="1200" dirty="0">
              <a:solidFill>
                <a:schemeClr val="tx1"/>
              </a:solidFill>
            </a:rPr>
            <a:t>Disease surveillance</a:t>
          </a:r>
          <a:endParaRPr lang="en-US" sz="1800" b="0" u="none" kern="1200" dirty="0">
            <a:solidFill>
              <a:schemeClr val="tx1"/>
            </a:solidFill>
          </a:endParaRPr>
        </a:p>
      </dsp:txBody>
      <dsp:txXfrm>
        <a:off x="8712655" y="1074827"/>
        <a:ext cx="1959075" cy="2074833"/>
      </dsp:txXfrm>
    </dsp:sp>
  </dsp:spTree>
</dsp:drawing>
</file>

<file path=ppt/diagrams/layout1.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40E8A8-472E-4223-80F6-3EC1887F8C6A}" type="datetimeFigureOut">
              <a:rPr lang="en-US" smtClean="0"/>
              <a:t>9/18/2026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E02FB-1405-47ED-A5A7-E1539F6F4C33}" type="slidenum">
              <a:rPr lang="en-US" smtClean="0"/>
              <a:t>‹#›</a:t>
            </a:fld>
            <a:endParaRPr lang="en-US"/>
          </a:p>
        </p:txBody>
      </p:sp>
    </p:spTree>
    <p:extLst>
      <p:ext uri="{BB962C8B-B14F-4D97-AF65-F5344CB8AC3E}">
        <p14:creationId xmlns:p14="http://schemas.microsoft.com/office/powerpoint/2010/main" val="40578298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thank you to the program committee for the opportunity to present some of the work from the lung team at Vanderbilt</a:t>
            </a:r>
          </a:p>
        </p:txBody>
      </p:sp>
      <p:sp>
        <p:nvSpPr>
          <p:cNvPr id="4" name="Slide Number Placeholder 3"/>
          <p:cNvSpPr>
            <a:spLocks noGrp="1"/>
          </p:cNvSpPr>
          <p:nvPr>
            <p:ph type="sldNum" sz="quarter" idx="5"/>
          </p:nvPr>
        </p:nvSpPr>
        <p:spPr/>
        <p:txBody>
          <a:bodyPr/>
          <a:lstStyle/>
          <a:p>
            <a:fld id="{4FDE02FB-1405-47ED-A5A7-E1539F6F4C33}" type="slidenum">
              <a:rPr lang="en-US" smtClean="0"/>
              <a:t>1</a:t>
            </a:fld>
            <a:endParaRPr lang="en-US"/>
          </a:p>
        </p:txBody>
      </p:sp>
    </p:spTree>
    <p:extLst>
      <p:ext uri="{BB962C8B-B14F-4D97-AF65-F5344CB8AC3E}">
        <p14:creationId xmlns:p14="http://schemas.microsoft.com/office/powerpoint/2010/main" val="91649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I have no financial conflicts of interest; this work was funded through these sources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6C0819-B19A-E644-B953-B5161B5EAD2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80513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lab has long been committed to improving the early detection of lung cancer. More specifically, after a nodule has been identified on imaging – we aim to improve the way in which a nodule is diagnosed as cancerous or benign. Take Ms. Jones (left) and Ms. Smith (right). Both presented with pulmonary nodules that were suspicious enough to require invasive tissue sampling to receive a final diagnosis. Ms. Jones was ultimately diagnosed with squamous cell carcinoma and Ms. Smith with a benign granuloma. It can be extremely difficult to differentiate IPNs with clinical history and imaging data alone. And yet, clinicians are faced with this balancing act daily: how do we determine which patients to biopsy and/or resect with a cost effective and safe approach?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3</a:t>
            </a:fld>
            <a:endParaRPr lang="en-US"/>
          </a:p>
        </p:txBody>
      </p:sp>
    </p:spTree>
    <p:extLst>
      <p:ext uri="{BB962C8B-B14F-4D97-AF65-F5344CB8AC3E}">
        <p14:creationId xmlns:p14="http://schemas.microsoft.com/office/powerpoint/2010/main" val="1691654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Current nodule management recommendations from the American college of chest physicians are shown. When a nodule is observed on CT scan, the physician makes an “assessment” of the nodule’s probability of cancer. Management hinges on categorical risk thresholds, where those less than 5% are recommended for CT surveillance, those between 5-65% are considered intermediate risk and should undergo further testing with either PET or biopsy, and those greater than 65% are considered high risk and referred to thoracic surgery. </a:t>
            </a:r>
          </a:p>
        </p:txBody>
      </p:sp>
      <p:sp>
        <p:nvSpPr>
          <p:cNvPr id="4" name="Slide Number Placeholder 3"/>
          <p:cNvSpPr>
            <a:spLocks noGrp="1"/>
          </p:cNvSpPr>
          <p:nvPr>
            <p:ph type="sldNum" sz="quarter" idx="5"/>
          </p:nvPr>
        </p:nvSpPr>
        <p:spPr/>
        <p:txBody>
          <a:bodyPr/>
          <a:lstStyle/>
          <a:p>
            <a:fld id="{4FDE02FB-1405-47ED-A5A7-E1539F6F4C33}" type="slidenum">
              <a:rPr lang="en-US" smtClean="0"/>
              <a:t>4</a:t>
            </a:fld>
            <a:endParaRPr lang="en-US"/>
          </a:p>
        </p:txBody>
      </p:sp>
    </p:spTree>
    <p:extLst>
      <p:ext uri="{BB962C8B-B14F-4D97-AF65-F5344CB8AC3E}">
        <p14:creationId xmlns:p14="http://schemas.microsoft.com/office/powerpoint/2010/main" val="4107426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assessment comes in one of two ways: either through physician expertise or use of a validated prediction model. The most widely used and validated is the Mayo clinic model – a simple logistic regression model that consists of the clinical and radiographical features shown. It has an AUC of around 0.7 in the general population.</a:t>
            </a:r>
          </a:p>
        </p:txBody>
      </p:sp>
      <p:sp>
        <p:nvSpPr>
          <p:cNvPr id="4" name="Slide Number Placeholder 3"/>
          <p:cNvSpPr>
            <a:spLocks noGrp="1"/>
          </p:cNvSpPr>
          <p:nvPr>
            <p:ph type="sldNum" sz="quarter" idx="5"/>
          </p:nvPr>
        </p:nvSpPr>
        <p:spPr/>
        <p:txBody>
          <a:bodyPr/>
          <a:lstStyle/>
          <a:p>
            <a:fld id="{4FDE02FB-1405-47ED-A5A7-E1539F6F4C33}" type="slidenum">
              <a:rPr lang="en-US" smtClean="0"/>
              <a:t>5</a:t>
            </a:fld>
            <a:endParaRPr lang="en-US"/>
          </a:p>
        </p:txBody>
      </p:sp>
    </p:spTree>
    <p:extLst>
      <p:ext uri="{BB962C8B-B14F-4D97-AF65-F5344CB8AC3E}">
        <p14:creationId xmlns:p14="http://schemas.microsoft.com/office/powerpoint/2010/main" val="2117986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r>
              <a:rPr lang="en-US" dirty="0"/>
              <a:t>current risk assessment leaves most individuals in the intermediate risk category – so when thinking about where biomarkers could be useful in lung cancer diagnosis…</a:t>
            </a:r>
          </a:p>
        </p:txBody>
      </p:sp>
      <p:sp>
        <p:nvSpPr>
          <p:cNvPr id="4" name="Slide Number Placeholder 3"/>
          <p:cNvSpPr>
            <a:spLocks noGrp="1"/>
          </p:cNvSpPr>
          <p:nvPr>
            <p:ph type="sldNum" sz="quarter" idx="5"/>
          </p:nvPr>
        </p:nvSpPr>
        <p:spPr/>
        <p:txBody>
          <a:bodyPr/>
          <a:lstStyle/>
          <a:p>
            <a:fld id="{0227DAA1-5216-4639-BA84-C860A35376DB}" type="slidenum">
              <a:rPr lang="en-US" smtClean="0"/>
              <a:t>6</a:t>
            </a:fld>
            <a:endParaRPr lang="en-US"/>
          </a:p>
        </p:txBody>
      </p:sp>
    </p:spTree>
    <p:extLst>
      <p:ext uri="{BB962C8B-B14F-4D97-AF65-F5344CB8AC3E}">
        <p14:creationId xmlns:p14="http://schemas.microsoft.com/office/powerpoint/2010/main" val="102093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it is precisely there – to help accurately refine risk estimation; driving people out of the intermediate category and into high and low risk, appropriately. </a:t>
            </a:r>
            <a:endParaRPr lang="en-US" strike="sngStrike" dirty="0"/>
          </a:p>
        </p:txBody>
      </p:sp>
      <p:sp>
        <p:nvSpPr>
          <p:cNvPr id="4" name="Slide Number Placeholder 3"/>
          <p:cNvSpPr>
            <a:spLocks noGrp="1"/>
          </p:cNvSpPr>
          <p:nvPr>
            <p:ph type="sldNum" sz="quarter" idx="5"/>
          </p:nvPr>
        </p:nvSpPr>
        <p:spPr/>
        <p:txBody>
          <a:bodyPr/>
          <a:lstStyle/>
          <a:p>
            <a:fld id="{4FDE02FB-1405-47ED-A5A7-E1539F6F4C33}" type="slidenum">
              <a:rPr lang="en-US" smtClean="0"/>
              <a:t>7</a:t>
            </a:fld>
            <a:endParaRPr lang="en-US"/>
          </a:p>
        </p:txBody>
      </p:sp>
    </p:spTree>
    <p:extLst>
      <p:ext uri="{BB962C8B-B14F-4D97-AF65-F5344CB8AC3E}">
        <p14:creationId xmlns:p14="http://schemas.microsoft.com/office/powerpoint/2010/main" val="14475433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But, to date, no noninvasive biomarkers are used routinely for the detection of lung cancer, although many have been described and are actively being studied</a:t>
            </a:r>
          </a:p>
        </p:txBody>
      </p:sp>
      <p:sp>
        <p:nvSpPr>
          <p:cNvPr id="4" name="Slide Number Placeholder 3"/>
          <p:cNvSpPr>
            <a:spLocks noGrp="1"/>
          </p:cNvSpPr>
          <p:nvPr>
            <p:ph type="sldNum" sz="quarter" idx="5"/>
          </p:nvPr>
        </p:nvSpPr>
        <p:spPr/>
        <p:txBody>
          <a:bodyPr/>
          <a:lstStyle/>
          <a:p>
            <a:fld id="{4FDE02FB-1405-47ED-A5A7-E1539F6F4C33}" type="slidenum">
              <a:rPr lang="en-US" smtClean="0"/>
              <a:t>8</a:t>
            </a:fld>
            <a:endParaRPr lang="en-US"/>
          </a:p>
        </p:txBody>
      </p:sp>
    </p:spTree>
    <p:extLst>
      <p:ext uri="{BB962C8B-B14F-4D97-AF65-F5344CB8AC3E}">
        <p14:creationId xmlns:p14="http://schemas.microsoft.com/office/powerpoint/2010/main" val="2186212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Our lab currently focuses primarily on protein, fungal and radiomic biomarkers</a:t>
            </a:r>
          </a:p>
        </p:txBody>
      </p:sp>
      <p:sp>
        <p:nvSpPr>
          <p:cNvPr id="4" name="Slide Number Placeholder 3"/>
          <p:cNvSpPr>
            <a:spLocks noGrp="1"/>
          </p:cNvSpPr>
          <p:nvPr>
            <p:ph type="sldNum" sz="quarter" idx="5"/>
          </p:nvPr>
        </p:nvSpPr>
        <p:spPr/>
        <p:txBody>
          <a:bodyPr/>
          <a:lstStyle/>
          <a:p>
            <a:fld id="{4FDE02FB-1405-47ED-A5A7-E1539F6F4C33}" type="slidenum">
              <a:rPr lang="en-US" smtClean="0"/>
              <a:t>9</a:t>
            </a:fld>
            <a:endParaRPr lang="en-US"/>
          </a:p>
        </p:txBody>
      </p:sp>
    </p:spTree>
    <p:extLst>
      <p:ext uri="{BB962C8B-B14F-4D97-AF65-F5344CB8AC3E}">
        <p14:creationId xmlns:p14="http://schemas.microsoft.com/office/powerpoint/2010/main" val="28576838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Specifically - these are four commercially available cancer proteins for other cancer indications (CYFRA, CEA, CA125 and HE4). In a study published in Cancer Epidemiology, Biomarkers &amp; Prevention earlier this year, our lab applied these four markers to a lung nodule population and demonstrated their elevation in early-stage lung cancer as well, utilizing the multicenter LTP-2 cohort created by the EDRN as a validation set. The FDA clearance of these proteins uniquely positions them for immediate clinical impact. Perhaps by applying noninvasive biomarkers such as these, we can more quickly identify Ms. Jones’ squamous cell carcinoma. </a:t>
            </a:r>
          </a:p>
        </p:txBody>
      </p:sp>
      <p:sp>
        <p:nvSpPr>
          <p:cNvPr id="4" name="Slide Number Placeholder 3"/>
          <p:cNvSpPr>
            <a:spLocks noGrp="1"/>
          </p:cNvSpPr>
          <p:nvPr>
            <p:ph type="sldNum" sz="quarter" idx="5"/>
          </p:nvPr>
        </p:nvSpPr>
        <p:spPr/>
        <p:txBody>
          <a:bodyPr/>
          <a:lstStyle/>
          <a:p>
            <a:fld id="{4FDE02FB-1405-47ED-A5A7-E1539F6F4C33}" type="slidenum">
              <a:rPr lang="en-US" smtClean="0"/>
              <a:t>10</a:t>
            </a:fld>
            <a:endParaRPr lang="en-US"/>
          </a:p>
        </p:txBody>
      </p:sp>
    </p:spTree>
    <p:extLst>
      <p:ext uri="{BB962C8B-B14F-4D97-AF65-F5344CB8AC3E}">
        <p14:creationId xmlns:p14="http://schemas.microsoft.com/office/powerpoint/2010/main" val="4112491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BEE4C-322D-0E65-9B5E-06716A6095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6F3BE-D142-2A25-7D65-E7C36CDBC4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93BDE-0A35-C189-1D30-85B268A8931E}"/>
              </a:ext>
            </a:extLst>
          </p:cNvPr>
          <p:cNvSpPr>
            <a:spLocks noGrp="1"/>
          </p:cNvSpPr>
          <p:nvPr>
            <p:ph type="body" idx="1"/>
          </p:nvPr>
        </p:nvSpPr>
        <p:spPr/>
        <p:txBody>
          <a:bodyPr/>
          <a:lstStyle/>
          <a:p>
            <a:r>
              <a:rPr lang="en-US" dirty="0"/>
              <a:t>Fungal granulomas are also a notorious diagnostic challenge. As I showed, they often appear PET avid and are a significant source of invasive sampling for benign disease. We’ve shown that applying Histoplasma IgM and IgG antibody measurements, which represent important acute and chronic markers of fungal infection</a:t>
            </a:r>
          </a:p>
        </p:txBody>
      </p:sp>
      <p:sp>
        <p:nvSpPr>
          <p:cNvPr id="4" name="Slide Number Placeholder 3">
            <a:extLst>
              <a:ext uri="{FF2B5EF4-FFF2-40B4-BE49-F238E27FC236}">
                <a16:creationId xmlns:a16="http://schemas.microsoft.com/office/drawing/2014/main" id="{285505F2-3D3D-D05C-B960-7F6841D521D1}"/>
              </a:ext>
            </a:extLst>
          </p:cNvPr>
          <p:cNvSpPr>
            <a:spLocks noGrp="1"/>
          </p:cNvSpPr>
          <p:nvPr>
            <p:ph type="sldNum" sz="quarter" idx="5"/>
          </p:nvPr>
        </p:nvSpPr>
        <p:spPr/>
        <p:txBody>
          <a:bodyPr/>
          <a:lstStyle/>
          <a:p>
            <a:fld id="{4FDE02FB-1405-47ED-A5A7-E1539F6F4C33}" type="slidenum">
              <a:rPr lang="en-US" smtClean="0"/>
              <a:t>11</a:t>
            </a:fld>
            <a:endParaRPr lang="en-US"/>
          </a:p>
        </p:txBody>
      </p:sp>
    </p:spTree>
    <p:extLst>
      <p:ext uri="{BB962C8B-B14F-4D97-AF65-F5344CB8AC3E}">
        <p14:creationId xmlns:p14="http://schemas.microsoft.com/office/powerpoint/2010/main" val="18003210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3E970-B68E-04D0-B9E2-6CACF01E3F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E04A18-47E7-3D12-7722-6299D94017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C7186-CAFF-EF49-9B62-180F616C3771}"/>
              </a:ext>
            </a:extLst>
          </p:cNvPr>
          <p:cNvSpPr>
            <a:spLocks noGrp="1"/>
          </p:cNvSpPr>
          <p:nvPr>
            <p:ph type="body" idx="1"/>
          </p:nvPr>
        </p:nvSpPr>
        <p:spPr/>
        <p:txBody>
          <a:bodyPr/>
          <a:lstStyle/>
          <a:p>
            <a:r>
              <a:rPr lang="en-US" dirty="0"/>
              <a:t> in combination with clinical variables, we improve diagnostic performance for benign nodules.</a:t>
            </a:r>
          </a:p>
        </p:txBody>
      </p:sp>
      <p:sp>
        <p:nvSpPr>
          <p:cNvPr id="4" name="Slide Number Placeholder 3">
            <a:extLst>
              <a:ext uri="{FF2B5EF4-FFF2-40B4-BE49-F238E27FC236}">
                <a16:creationId xmlns:a16="http://schemas.microsoft.com/office/drawing/2014/main" id="{9F10E1AF-E414-E865-761A-F624775EDBC0}"/>
              </a:ext>
            </a:extLst>
          </p:cNvPr>
          <p:cNvSpPr>
            <a:spLocks noGrp="1"/>
          </p:cNvSpPr>
          <p:nvPr>
            <p:ph type="sldNum" sz="quarter" idx="5"/>
          </p:nvPr>
        </p:nvSpPr>
        <p:spPr/>
        <p:txBody>
          <a:bodyPr/>
          <a:lstStyle/>
          <a:p>
            <a:fld id="{4FDE02FB-1405-47ED-A5A7-E1539F6F4C33}" type="slidenum">
              <a:rPr lang="en-US" smtClean="0"/>
              <a:t>12</a:t>
            </a:fld>
            <a:endParaRPr lang="en-US"/>
          </a:p>
        </p:txBody>
      </p:sp>
    </p:spTree>
    <p:extLst>
      <p:ext uri="{BB962C8B-B14F-4D97-AF65-F5344CB8AC3E}">
        <p14:creationId xmlns:p14="http://schemas.microsoft.com/office/powerpoint/2010/main" val="2902559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Our goal, ultimately, is to develop a combination biomarker approach to improve the detection of lung cancer.</a:t>
            </a:r>
          </a:p>
        </p:txBody>
      </p:sp>
      <p:sp>
        <p:nvSpPr>
          <p:cNvPr id="4" name="Slide Number Placeholder 3"/>
          <p:cNvSpPr>
            <a:spLocks noGrp="1"/>
          </p:cNvSpPr>
          <p:nvPr>
            <p:ph type="sldNum" sz="quarter" idx="5"/>
          </p:nvPr>
        </p:nvSpPr>
        <p:spPr/>
        <p:txBody>
          <a:bodyPr/>
          <a:lstStyle/>
          <a:p>
            <a:fld id="{4FDE02FB-1405-47ED-A5A7-E1539F6F4C33}" type="slidenum">
              <a:rPr lang="en-US" smtClean="0"/>
              <a:t>13</a:t>
            </a:fld>
            <a:endParaRPr lang="en-US"/>
          </a:p>
        </p:txBody>
      </p:sp>
    </p:spTree>
    <p:extLst>
      <p:ext uri="{BB962C8B-B14F-4D97-AF65-F5344CB8AC3E}">
        <p14:creationId xmlns:p14="http://schemas.microsoft.com/office/powerpoint/2010/main" val="2510094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We aim to identify meaningful data from multimodal inputs: including clinical data, blood-based cancer biomarker testing, benign fungal markers, and imaging features</a:t>
            </a:r>
          </a:p>
          <a:p>
            <a:r>
              <a:rPr lang="en-US" dirty="0"/>
              <a:t>Take that data and apply various modeling techniques</a:t>
            </a:r>
          </a:p>
          <a:p>
            <a:r>
              <a:rPr lang="en-US" dirty="0"/>
              <a:t>To provide accurate, individualized risk estimations for patients. </a:t>
            </a:r>
          </a:p>
          <a:p>
            <a:r>
              <a:rPr lang="en-US" dirty="0"/>
              <a:t>And get the information in the hands of clinicians for real patient impact.</a:t>
            </a:r>
          </a:p>
          <a:p>
            <a:r>
              <a:rPr lang="en-US" dirty="0"/>
              <a:t>I’ll spend my remaining time highlighting a project from the past year where we attempted to further this vision.</a:t>
            </a:r>
          </a:p>
        </p:txBody>
      </p:sp>
      <p:sp>
        <p:nvSpPr>
          <p:cNvPr id="4" name="Slide Number Placeholder 3"/>
          <p:cNvSpPr>
            <a:spLocks noGrp="1"/>
          </p:cNvSpPr>
          <p:nvPr>
            <p:ph type="sldNum" sz="quarter" idx="5"/>
          </p:nvPr>
        </p:nvSpPr>
        <p:spPr/>
        <p:txBody>
          <a:bodyPr/>
          <a:lstStyle/>
          <a:p>
            <a:fld id="{4FDE02FB-1405-47ED-A5A7-E1539F6F4C33}" type="slidenum">
              <a:rPr lang="en-US" smtClean="0"/>
              <a:t>14</a:t>
            </a:fld>
            <a:endParaRPr lang="en-US"/>
          </a:p>
        </p:txBody>
      </p:sp>
    </p:spTree>
    <p:extLst>
      <p:ext uri="{BB962C8B-B14F-4D97-AF65-F5344CB8AC3E}">
        <p14:creationId xmlns:p14="http://schemas.microsoft.com/office/powerpoint/2010/main" val="1670387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trike="noStrike" dirty="0"/>
              <a:t>In this study, </a:t>
            </a:r>
            <a:r>
              <a:rPr lang="en-US" dirty="0"/>
              <a:t>we wanted develop and test models that incorporated blood data and commonly used clinical variables. We hypothesized that by both applying blood-based biomarkers and machine learning methods, we could create a model to improve IPN risk estimation.</a:t>
            </a:r>
          </a:p>
        </p:txBody>
      </p:sp>
      <p:sp>
        <p:nvSpPr>
          <p:cNvPr id="4" name="Slide Number Placeholder 3"/>
          <p:cNvSpPr>
            <a:spLocks noGrp="1"/>
          </p:cNvSpPr>
          <p:nvPr>
            <p:ph type="sldNum" sz="quarter" idx="5"/>
          </p:nvPr>
        </p:nvSpPr>
        <p:spPr/>
        <p:txBody>
          <a:bodyPr/>
          <a:lstStyle/>
          <a:p>
            <a:fld id="{4FDE02FB-1405-47ED-A5A7-E1539F6F4C33}" type="slidenum">
              <a:rPr lang="en-US" smtClean="0"/>
              <a:t>15</a:t>
            </a:fld>
            <a:endParaRPr lang="en-US"/>
          </a:p>
        </p:txBody>
      </p:sp>
    </p:spTree>
    <p:extLst>
      <p:ext uri="{BB962C8B-B14F-4D97-AF65-F5344CB8AC3E}">
        <p14:creationId xmlns:p14="http://schemas.microsoft.com/office/powerpoint/2010/main" val="730934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Recruitment occurred from 3 institutions: Vanderbilt, Colorado, and Washington University St. Louis</a:t>
            </a:r>
          </a:p>
        </p:txBody>
      </p:sp>
      <p:sp>
        <p:nvSpPr>
          <p:cNvPr id="4" name="Slide Number Placeholder 3"/>
          <p:cNvSpPr>
            <a:spLocks noGrp="1"/>
          </p:cNvSpPr>
          <p:nvPr>
            <p:ph type="sldNum" sz="quarter" idx="5"/>
          </p:nvPr>
        </p:nvSpPr>
        <p:spPr/>
        <p:txBody>
          <a:bodyPr/>
          <a:lstStyle/>
          <a:p>
            <a:fld id="{B57B1FED-3B2B-41F4-AB82-5D6548F5B279}" type="slidenum">
              <a:rPr lang="en-US" smtClean="0"/>
              <a:t>16</a:t>
            </a:fld>
            <a:endParaRPr lang="en-US"/>
          </a:p>
        </p:txBody>
      </p:sp>
    </p:spTree>
    <p:extLst>
      <p:ext uri="{BB962C8B-B14F-4D97-AF65-F5344CB8AC3E}">
        <p14:creationId xmlns:p14="http://schemas.microsoft.com/office/powerpoint/2010/main" val="14910517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Clinical data and blood samples were collected prospectively prior to treatment at the time of nodule identification</a:t>
            </a:r>
          </a:p>
        </p:txBody>
      </p:sp>
      <p:sp>
        <p:nvSpPr>
          <p:cNvPr id="4" name="Slide Number Placeholder 3"/>
          <p:cNvSpPr>
            <a:spLocks noGrp="1"/>
          </p:cNvSpPr>
          <p:nvPr>
            <p:ph type="sldNum" sz="quarter" idx="5"/>
          </p:nvPr>
        </p:nvSpPr>
        <p:spPr/>
        <p:txBody>
          <a:bodyPr/>
          <a:lstStyle/>
          <a:p>
            <a:fld id="{B57B1FED-3B2B-41F4-AB82-5D6548F5B279}" type="slidenum">
              <a:rPr lang="en-US" smtClean="0"/>
              <a:t>17</a:t>
            </a:fld>
            <a:endParaRPr lang="en-US"/>
          </a:p>
        </p:txBody>
      </p:sp>
    </p:spTree>
    <p:extLst>
      <p:ext uri="{BB962C8B-B14F-4D97-AF65-F5344CB8AC3E}">
        <p14:creationId xmlns:p14="http://schemas.microsoft.com/office/powerpoint/2010/main" val="25174268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C2083-8F63-C82B-E1DA-071F9B050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ED2B8-DCE9-FCDB-A470-87D2B0ECCF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AA92B6-D5F7-71AA-3E9A-4665D9EC2D37}"/>
              </a:ext>
            </a:extLst>
          </p:cNvPr>
          <p:cNvSpPr>
            <a:spLocks noGrp="1"/>
          </p:cNvSpPr>
          <p:nvPr>
            <p:ph type="body" idx="1"/>
          </p:nvPr>
        </p:nvSpPr>
        <p:spPr/>
        <p:txBody>
          <a:bodyPr/>
          <a:lstStyle/>
          <a:p>
            <a:r>
              <a:rPr lang="en-US" dirty="0"/>
              <a:t>Then patients were followed for final outcome adjudication of benign or malignant nodule.</a:t>
            </a:r>
          </a:p>
        </p:txBody>
      </p:sp>
      <p:sp>
        <p:nvSpPr>
          <p:cNvPr id="4" name="Slide Number Placeholder 3">
            <a:extLst>
              <a:ext uri="{FF2B5EF4-FFF2-40B4-BE49-F238E27FC236}">
                <a16:creationId xmlns:a16="http://schemas.microsoft.com/office/drawing/2014/main" id="{C90FA2A7-CBEF-7A55-B2FF-A584EF57D96F}"/>
              </a:ext>
            </a:extLst>
          </p:cNvPr>
          <p:cNvSpPr>
            <a:spLocks noGrp="1"/>
          </p:cNvSpPr>
          <p:nvPr>
            <p:ph type="sldNum" sz="quarter" idx="5"/>
          </p:nvPr>
        </p:nvSpPr>
        <p:spPr/>
        <p:txBody>
          <a:bodyPr/>
          <a:lstStyle/>
          <a:p>
            <a:fld id="{B57B1FED-3B2B-41F4-AB82-5D6548F5B279}" type="slidenum">
              <a:rPr lang="en-US" smtClean="0"/>
              <a:t>18</a:t>
            </a:fld>
            <a:endParaRPr lang="en-US"/>
          </a:p>
        </p:txBody>
      </p:sp>
    </p:spTree>
    <p:extLst>
      <p:ext uri="{BB962C8B-B14F-4D97-AF65-F5344CB8AC3E}">
        <p14:creationId xmlns:p14="http://schemas.microsoft.com/office/powerpoint/2010/main" val="5556256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AA995-F8A1-FCB7-4EFD-3C1E16868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F8FB85-2F59-AF19-8739-007BDD8A8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895BE6-7CD8-BF65-E429-21C06350ED10}"/>
              </a:ext>
            </a:extLst>
          </p:cNvPr>
          <p:cNvSpPr>
            <a:spLocks noGrp="1"/>
          </p:cNvSpPr>
          <p:nvPr>
            <p:ph type="body" idx="1"/>
          </p:nvPr>
        </p:nvSpPr>
        <p:spPr/>
        <p:txBody>
          <a:bodyPr/>
          <a:lstStyle/>
          <a:p>
            <a:r>
              <a:rPr lang="en-US" dirty="0"/>
              <a:t>Benign diagnosis was defined as either tissue diagnosis of benign disease or 2 years of nodule stability on radiology. Malignancy was defined as a tissue diagnosis of cancer.</a:t>
            </a:r>
          </a:p>
        </p:txBody>
      </p:sp>
      <p:sp>
        <p:nvSpPr>
          <p:cNvPr id="4" name="Slide Number Placeholder 3">
            <a:extLst>
              <a:ext uri="{FF2B5EF4-FFF2-40B4-BE49-F238E27FC236}">
                <a16:creationId xmlns:a16="http://schemas.microsoft.com/office/drawing/2014/main" id="{6A51AF6F-48DB-1259-110C-07D339E0E880}"/>
              </a:ext>
            </a:extLst>
          </p:cNvPr>
          <p:cNvSpPr>
            <a:spLocks noGrp="1"/>
          </p:cNvSpPr>
          <p:nvPr>
            <p:ph type="sldNum" sz="quarter" idx="5"/>
          </p:nvPr>
        </p:nvSpPr>
        <p:spPr/>
        <p:txBody>
          <a:bodyPr/>
          <a:lstStyle/>
          <a:p>
            <a:fld id="{B57B1FED-3B2B-41F4-AB82-5D6548F5B279}" type="slidenum">
              <a:rPr lang="en-US" smtClean="0"/>
              <a:t>19</a:t>
            </a:fld>
            <a:endParaRPr lang="en-US"/>
          </a:p>
        </p:txBody>
      </p:sp>
    </p:spTree>
    <p:extLst>
      <p:ext uri="{BB962C8B-B14F-4D97-AF65-F5344CB8AC3E}">
        <p14:creationId xmlns:p14="http://schemas.microsoft.com/office/powerpoint/2010/main" val="14784143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06524-28B8-C0FC-1F18-2FE4665502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8D0383-A804-5403-C857-F18089DF6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2C51ED-57C9-8844-3DC6-CC8B98F07D64}"/>
              </a:ext>
            </a:extLst>
          </p:cNvPr>
          <p:cNvSpPr>
            <a:spLocks noGrp="1"/>
          </p:cNvSpPr>
          <p:nvPr>
            <p:ph type="body" idx="1"/>
          </p:nvPr>
        </p:nvSpPr>
        <p:spPr/>
        <p:txBody>
          <a:bodyPr/>
          <a:lstStyle/>
          <a:p>
            <a:r>
              <a:rPr lang="en-US" dirty="0"/>
              <a:t>Blood samples were then sent for assay measurements of the 4 protein panel and fungal antibodies in CAP certified labs.</a:t>
            </a:r>
          </a:p>
        </p:txBody>
      </p:sp>
      <p:sp>
        <p:nvSpPr>
          <p:cNvPr id="4" name="Slide Number Placeholder 3">
            <a:extLst>
              <a:ext uri="{FF2B5EF4-FFF2-40B4-BE49-F238E27FC236}">
                <a16:creationId xmlns:a16="http://schemas.microsoft.com/office/drawing/2014/main" id="{425B93D3-E627-BA65-CF14-B3EC397F4DF5}"/>
              </a:ext>
            </a:extLst>
          </p:cNvPr>
          <p:cNvSpPr>
            <a:spLocks noGrp="1"/>
          </p:cNvSpPr>
          <p:nvPr>
            <p:ph type="sldNum" sz="quarter" idx="5"/>
          </p:nvPr>
        </p:nvSpPr>
        <p:spPr/>
        <p:txBody>
          <a:bodyPr/>
          <a:lstStyle/>
          <a:p>
            <a:fld id="{B57B1FED-3B2B-41F4-AB82-5D6548F5B279}" type="slidenum">
              <a:rPr lang="en-US" smtClean="0"/>
              <a:t>20</a:t>
            </a:fld>
            <a:endParaRPr lang="en-US"/>
          </a:p>
        </p:txBody>
      </p:sp>
    </p:spTree>
    <p:extLst>
      <p:ext uri="{BB962C8B-B14F-4D97-AF65-F5344CB8AC3E}">
        <p14:creationId xmlns:p14="http://schemas.microsoft.com/office/powerpoint/2010/main" val="37676145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6334B-237B-A9FD-8909-9B18138AB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DE15F-7F9D-E3B1-A1ED-DA7C5D2E5F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87C247-B697-C803-C141-F3652991FF0B}"/>
              </a:ext>
            </a:extLst>
          </p:cNvPr>
          <p:cNvSpPr>
            <a:spLocks noGrp="1"/>
          </p:cNvSpPr>
          <p:nvPr>
            <p:ph type="body" idx="1"/>
          </p:nvPr>
        </p:nvSpPr>
        <p:spPr/>
        <p:txBody>
          <a:bodyPr/>
          <a:lstStyle/>
          <a:p>
            <a:r>
              <a:rPr lang="en-US" dirty="0"/>
              <a:t>Mayo risk scores were also calculated for each patient. </a:t>
            </a:r>
          </a:p>
        </p:txBody>
      </p:sp>
      <p:sp>
        <p:nvSpPr>
          <p:cNvPr id="4" name="Slide Number Placeholder 3">
            <a:extLst>
              <a:ext uri="{FF2B5EF4-FFF2-40B4-BE49-F238E27FC236}">
                <a16:creationId xmlns:a16="http://schemas.microsoft.com/office/drawing/2014/main" id="{BDC8D8A4-B57D-C36F-5A50-518C80D2312F}"/>
              </a:ext>
            </a:extLst>
          </p:cNvPr>
          <p:cNvSpPr>
            <a:spLocks noGrp="1"/>
          </p:cNvSpPr>
          <p:nvPr>
            <p:ph type="sldNum" sz="quarter" idx="5"/>
          </p:nvPr>
        </p:nvSpPr>
        <p:spPr/>
        <p:txBody>
          <a:bodyPr/>
          <a:lstStyle/>
          <a:p>
            <a:fld id="{B57B1FED-3B2B-41F4-AB82-5D6548F5B279}" type="slidenum">
              <a:rPr lang="en-US" smtClean="0"/>
              <a:t>21</a:t>
            </a:fld>
            <a:endParaRPr lang="en-US"/>
          </a:p>
        </p:txBody>
      </p:sp>
    </p:spTree>
    <p:extLst>
      <p:ext uri="{BB962C8B-B14F-4D97-AF65-F5344CB8AC3E}">
        <p14:creationId xmlns:p14="http://schemas.microsoft.com/office/powerpoint/2010/main" val="3786802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Cohorts were split into TRAIN and TEST, with individuals from Vanderbilt and Colorado comprising the TRAIN and internal validation set and patients from WashU comprising the external test set.</a:t>
            </a:r>
          </a:p>
        </p:txBody>
      </p:sp>
      <p:sp>
        <p:nvSpPr>
          <p:cNvPr id="4" name="Slide Number Placeholder 3"/>
          <p:cNvSpPr>
            <a:spLocks noGrp="1"/>
          </p:cNvSpPr>
          <p:nvPr>
            <p:ph type="sldNum" sz="quarter" idx="5"/>
          </p:nvPr>
        </p:nvSpPr>
        <p:spPr/>
        <p:txBody>
          <a:bodyPr/>
          <a:lstStyle/>
          <a:p>
            <a:fld id="{4FDE02FB-1405-47ED-A5A7-E1539F6F4C33}" type="slidenum">
              <a:rPr lang="en-US" smtClean="0"/>
              <a:t>22</a:t>
            </a:fld>
            <a:endParaRPr lang="en-US"/>
          </a:p>
        </p:txBody>
      </p:sp>
    </p:spTree>
    <p:extLst>
      <p:ext uri="{BB962C8B-B14F-4D97-AF65-F5344CB8AC3E}">
        <p14:creationId xmlns:p14="http://schemas.microsoft.com/office/powerpoint/2010/main" val="10148766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machine learning models were then developed</a:t>
            </a:r>
          </a:p>
        </p:txBody>
      </p:sp>
      <p:sp>
        <p:nvSpPr>
          <p:cNvPr id="4" name="Slide Number Placeholder 3"/>
          <p:cNvSpPr>
            <a:spLocks noGrp="1"/>
          </p:cNvSpPr>
          <p:nvPr>
            <p:ph type="sldNum" sz="quarter" idx="5"/>
          </p:nvPr>
        </p:nvSpPr>
        <p:spPr/>
        <p:txBody>
          <a:bodyPr/>
          <a:lstStyle/>
          <a:p>
            <a:fld id="{4FDE02FB-1405-47ED-A5A7-E1539F6F4C33}" type="slidenum">
              <a:rPr lang="en-US" smtClean="0"/>
              <a:t>23</a:t>
            </a:fld>
            <a:endParaRPr lang="en-US"/>
          </a:p>
        </p:txBody>
      </p:sp>
    </p:spTree>
    <p:extLst>
      <p:ext uri="{BB962C8B-B14F-4D97-AF65-F5344CB8AC3E}">
        <p14:creationId xmlns:p14="http://schemas.microsoft.com/office/powerpoint/2010/main" val="9658160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-’Refit Mayo’ was a logistic regression model using only the original mayo model variables but re-estimated on our training data</a:t>
            </a:r>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24</a:t>
            </a:fld>
            <a:endParaRPr lang="en-US"/>
          </a:p>
        </p:txBody>
      </p:sp>
    </p:spTree>
    <p:extLst>
      <p:ext uri="{BB962C8B-B14F-4D97-AF65-F5344CB8AC3E}">
        <p14:creationId xmlns:p14="http://schemas.microsoft.com/office/powerpoint/2010/main" val="2355588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-’Regress-bio’ was a penalized logistic regression model that included the mayo variables as well as our blood protein and fungal biomarkers</a:t>
            </a:r>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25</a:t>
            </a:fld>
            <a:endParaRPr lang="en-US"/>
          </a:p>
        </p:txBody>
      </p:sp>
    </p:spTree>
    <p:extLst>
      <p:ext uri="{BB962C8B-B14F-4D97-AF65-F5344CB8AC3E}">
        <p14:creationId xmlns:p14="http://schemas.microsoft.com/office/powerpoint/2010/main" val="30500329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lastly:</a:t>
            </a:r>
          </a:p>
          <a:p>
            <a:r>
              <a:rPr lang="en-US" dirty="0"/>
              <a:t>-’RF-bio’ was a random forest classifier model that used the same expanded variable set as Regress-bio.</a:t>
            </a:r>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26</a:t>
            </a:fld>
            <a:endParaRPr lang="en-US"/>
          </a:p>
        </p:txBody>
      </p:sp>
    </p:spTree>
    <p:extLst>
      <p:ext uri="{BB962C8B-B14F-4D97-AF65-F5344CB8AC3E}">
        <p14:creationId xmlns:p14="http://schemas.microsoft.com/office/powerpoint/2010/main" val="2267504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training and internal testing occurred via nested cross validation</a:t>
            </a:r>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27</a:t>
            </a:fld>
            <a:endParaRPr lang="en-US"/>
          </a:p>
        </p:txBody>
      </p:sp>
    </p:spTree>
    <p:extLst>
      <p:ext uri="{BB962C8B-B14F-4D97-AF65-F5344CB8AC3E}">
        <p14:creationId xmlns:p14="http://schemas.microsoft.com/office/powerpoint/2010/main" val="1607475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after internal testing, models were re-trained on the entire training data, locked, and applied to the external test cohort</a:t>
            </a:r>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28</a:t>
            </a:fld>
            <a:endParaRPr lang="en-US"/>
          </a:p>
        </p:txBody>
      </p:sp>
    </p:spTree>
    <p:extLst>
      <p:ext uri="{BB962C8B-B14F-4D97-AF65-F5344CB8AC3E}">
        <p14:creationId xmlns:p14="http://schemas.microsoft.com/office/powerpoint/2010/main" val="42467638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Model comparisons are shown against the next simplest model as a reference. The unadjusted mayo score was the least complex &gt; followed by refit mayo &gt; then the regress-bio model &gt; and lastly RF-bio representing the most complex model.</a:t>
            </a:r>
          </a:p>
        </p:txBody>
      </p:sp>
      <p:sp>
        <p:nvSpPr>
          <p:cNvPr id="4" name="Slide Number Placeholder 3"/>
          <p:cNvSpPr>
            <a:spLocks noGrp="1"/>
          </p:cNvSpPr>
          <p:nvPr>
            <p:ph type="sldNum" sz="quarter" idx="5"/>
          </p:nvPr>
        </p:nvSpPr>
        <p:spPr/>
        <p:txBody>
          <a:bodyPr/>
          <a:lstStyle/>
          <a:p>
            <a:fld id="{B57B1FED-3B2B-41F4-AB82-5D6548F5B279}" type="slidenum">
              <a:rPr lang="en-US" smtClean="0"/>
              <a:t>29</a:t>
            </a:fld>
            <a:endParaRPr lang="en-US"/>
          </a:p>
        </p:txBody>
      </p:sp>
    </p:spTree>
    <p:extLst>
      <p:ext uri="{BB962C8B-B14F-4D97-AF65-F5344CB8AC3E}">
        <p14:creationId xmlns:p14="http://schemas.microsoft.com/office/powerpoint/2010/main" val="7540475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3B663-EF9C-764F-7611-20543D557A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969356-7FD0-6D0F-D58E-4A3562F1D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78981-5CFA-9725-609C-BE89685FC4FE}"/>
              </a:ext>
            </a:extLst>
          </p:cNvPr>
          <p:cNvSpPr>
            <a:spLocks noGrp="1"/>
          </p:cNvSpPr>
          <p:nvPr>
            <p:ph type="body" idx="1"/>
          </p:nvPr>
        </p:nvSpPr>
        <p:spPr/>
        <p:txBody>
          <a:bodyPr/>
          <a:lstStyle/>
          <a:p>
            <a:r>
              <a:rPr lang="en-US" dirty="0"/>
              <a:t>AUC was calculated to assess model discrimination. And overall performance was assessed using log loss. Log loss may not be familiar to all in the room, but it is a metric used in machine learning that we favored here for a few reasons. </a:t>
            </a:r>
          </a:p>
          <a:p>
            <a:endParaRPr lang="en-US" dirty="0"/>
          </a:p>
        </p:txBody>
      </p:sp>
      <p:sp>
        <p:nvSpPr>
          <p:cNvPr id="4" name="Slide Number Placeholder 3">
            <a:extLst>
              <a:ext uri="{FF2B5EF4-FFF2-40B4-BE49-F238E27FC236}">
                <a16:creationId xmlns:a16="http://schemas.microsoft.com/office/drawing/2014/main" id="{07E226F8-1FC4-C8A9-41E0-C205E2D30DB8}"/>
              </a:ext>
            </a:extLst>
          </p:cNvPr>
          <p:cNvSpPr>
            <a:spLocks noGrp="1"/>
          </p:cNvSpPr>
          <p:nvPr>
            <p:ph type="sldNum" sz="quarter" idx="5"/>
          </p:nvPr>
        </p:nvSpPr>
        <p:spPr/>
        <p:txBody>
          <a:bodyPr/>
          <a:lstStyle/>
          <a:p>
            <a:fld id="{B57B1FED-3B2B-41F4-AB82-5D6548F5B279}" type="slidenum">
              <a:rPr lang="en-US" smtClean="0"/>
              <a:t>30</a:t>
            </a:fld>
            <a:endParaRPr lang="en-US"/>
          </a:p>
        </p:txBody>
      </p:sp>
    </p:spTree>
    <p:extLst>
      <p:ext uri="{BB962C8B-B14F-4D97-AF65-F5344CB8AC3E}">
        <p14:creationId xmlns:p14="http://schemas.microsoft.com/office/powerpoint/2010/main" val="28374553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B3B50-7219-E111-F211-61BF13EA4C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C45C88-DDFE-7BD4-645D-77AA15C3E3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103C11-AC4F-452B-037F-3CAEE657BFA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 It incorporates discrimination, calibration, and confidence in its score. </a:t>
            </a:r>
          </a:p>
          <a:p>
            <a:endParaRPr lang="en-US" dirty="0"/>
          </a:p>
        </p:txBody>
      </p:sp>
      <p:sp>
        <p:nvSpPr>
          <p:cNvPr id="4" name="Slide Number Placeholder 3">
            <a:extLst>
              <a:ext uri="{FF2B5EF4-FFF2-40B4-BE49-F238E27FC236}">
                <a16:creationId xmlns:a16="http://schemas.microsoft.com/office/drawing/2014/main" id="{DE84C49C-7F56-AECA-1689-059013B3A45E}"/>
              </a:ext>
            </a:extLst>
          </p:cNvPr>
          <p:cNvSpPr>
            <a:spLocks noGrp="1"/>
          </p:cNvSpPr>
          <p:nvPr>
            <p:ph type="sldNum" sz="quarter" idx="5"/>
          </p:nvPr>
        </p:nvSpPr>
        <p:spPr/>
        <p:txBody>
          <a:bodyPr/>
          <a:lstStyle/>
          <a:p>
            <a:fld id="{B57B1FED-3B2B-41F4-AB82-5D6548F5B279}" type="slidenum">
              <a:rPr lang="en-US" smtClean="0"/>
              <a:t>31</a:t>
            </a:fld>
            <a:endParaRPr lang="en-US"/>
          </a:p>
        </p:txBody>
      </p:sp>
    </p:spTree>
    <p:extLst>
      <p:ext uri="{BB962C8B-B14F-4D97-AF65-F5344CB8AC3E}">
        <p14:creationId xmlns:p14="http://schemas.microsoft.com/office/powerpoint/2010/main" val="10456144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7CECBA-A280-D428-9988-403FCA1B0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1E680-58DA-5C04-3D1C-61CA5DFD30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C97C09-A4BA-F10C-9760-92E4B223EF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 it emphasizes accurate probability estimation</a:t>
            </a:r>
          </a:p>
          <a:p>
            <a:endParaRPr lang="en-US" dirty="0"/>
          </a:p>
        </p:txBody>
      </p:sp>
      <p:sp>
        <p:nvSpPr>
          <p:cNvPr id="4" name="Slide Number Placeholder 3">
            <a:extLst>
              <a:ext uri="{FF2B5EF4-FFF2-40B4-BE49-F238E27FC236}">
                <a16:creationId xmlns:a16="http://schemas.microsoft.com/office/drawing/2014/main" id="{C00AF88D-4148-7705-D796-78D2A2B6A772}"/>
              </a:ext>
            </a:extLst>
          </p:cNvPr>
          <p:cNvSpPr>
            <a:spLocks noGrp="1"/>
          </p:cNvSpPr>
          <p:nvPr>
            <p:ph type="sldNum" sz="quarter" idx="5"/>
          </p:nvPr>
        </p:nvSpPr>
        <p:spPr/>
        <p:txBody>
          <a:bodyPr/>
          <a:lstStyle/>
          <a:p>
            <a:fld id="{B57B1FED-3B2B-41F4-AB82-5D6548F5B279}" type="slidenum">
              <a:rPr lang="en-US" smtClean="0"/>
              <a:t>32</a:t>
            </a:fld>
            <a:endParaRPr lang="en-US"/>
          </a:p>
        </p:txBody>
      </p:sp>
    </p:spTree>
    <p:extLst>
      <p:ext uri="{BB962C8B-B14F-4D97-AF65-F5344CB8AC3E}">
        <p14:creationId xmlns:p14="http://schemas.microsoft.com/office/powerpoint/2010/main" val="28189246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CC967-416E-8731-F25D-679B2BBE1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CA8A28-263C-A9F0-F154-E72E659D43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C6CB8E-AC37-F441-6C84-84F51ECAF1F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#3 – it heavily penalizes confident but incorrect predictions.</a:t>
            </a:r>
          </a:p>
          <a:p>
            <a:endParaRPr lang="en-US" dirty="0"/>
          </a:p>
        </p:txBody>
      </p:sp>
      <p:sp>
        <p:nvSpPr>
          <p:cNvPr id="4" name="Slide Number Placeholder 3">
            <a:extLst>
              <a:ext uri="{FF2B5EF4-FFF2-40B4-BE49-F238E27FC236}">
                <a16:creationId xmlns:a16="http://schemas.microsoft.com/office/drawing/2014/main" id="{70DF07E4-3C1D-14B9-EB70-729B1FEFDABA}"/>
              </a:ext>
            </a:extLst>
          </p:cNvPr>
          <p:cNvSpPr>
            <a:spLocks noGrp="1"/>
          </p:cNvSpPr>
          <p:nvPr>
            <p:ph type="sldNum" sz="quarter" idx="5"/>
          </p:nvPr>
        </p:nvSpPr>
        <p:spPr/>
        <p:txBody>
          <a:bodyPr/>
          <a:lstStyle/>
          <a:p>
            <a:fld id="{B57B1FED-3B2B-41F4-AB82-5D6548F5B279}" type="slidenum">
              <a:rPr lang="en-US" smtClean="0"/>
              <a:t>33</a:t>
            </a:fld>
            <a:endParaRPr lang="en-US"/>
          </a:p>
        </p:txBody>
      </p:sp>
    </p:spTree>
    <p:extLst>
      <p:ext uri="{BB962C8B-B14F-4D97-AF65-F5344CB8AC3E}">
        <p14:creationId xmlns:p14="http://schemas.microsoft.com/office/powerpoint/2010/main" val="34701660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table shows the basic cohort demographics. The salient points are:</a:t>
            </a:r>
          </a:p>
          <a:p>
            <a:pPr marL="228600" indent="-228600">
              <a:buAutoNum type="arabicParenBoth"/>
            </a:pPr>
            <a:r>
              <a:rPr lang="en-US" dirty="0"/>
              <a:t>Cancer prevalence was higher in train (51%) versus test (33%)</a:t>
            </a:r>
          </a:p>
          <a:p>
            <a:pPr marL="228600" indent="-228600">
              <a:buAutoNum type="arabicParenBoth"/>
            </a:pPr>
            <a:r>
              <a:rPr lang="en-US" dirty="0"/>
              <a:t>Nodule size tended to be similar between the two cohorts and</a:t>
            </a:r>
          </a:p>
          <a:p>
            <a:pPr marL="228600" indent="-228600">
              <a:buAutoNum type="arabicParenBoth"/>
            </a:pPr>
            <a:r>
              <a:rPr lang="en-US" dirty="0"/>
              <a:t>Mayo scores were unsurprisingly higher in TRAIN than TEST</a:t>
            </a:r>
          </a:p>
        </p:txBody>
      </p:sp>
      <p:sp>
        <p:nvSpPr>
          <p:cNvPr id="4" name="Slide Number Placeholder 3"/>
          <p:cNvSpPr>
            <a:spLocks noGrp="1"/>
          </p:cNvSpPr>
          <p:nvPr>
            <p:ph type="sldNum" sz="quarter" idx="5"/>
          </p:nvPr>
        </p:nvSpPr>
        <p:spPr/>
        <p:txBody>
          <a:bodyPr/>
          <a:lstStyle/>
          <a:p>
            <a:fld id="{4FDE02FB-1405-47ED-A5A7-E1539F6F4C33}" type="slidenum">
              <a:rPr lang="en-US" smtClean="0"/>
              <a:t>34</a:t>
            </a:fld>
            <a:endParaRPr lang="en-US"/>
          </a:p>
        </p:txBody>
      </p:sp>
    </p:spTree>
    <p:extLst>
      <p:ext uri="{BB962C8B-B14F-4D97-AF65-F5344CB8AC3E}">
        <p14:creationId xmlns:p14="http://schemas.microsoft.com/office/powerpoint/2010/main" val="27132252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table shows the biomarker distributions in each cohort. Anything with a green arrow denotes elevation in benign nodules, and anything with a red arrow denotes elevation in cancerous nodules. As expected, we can see that the fungal antibody positivity was higher in benign disease and the cancer protein markers were elevated in cancerous nodules – aside from CA125 in the test cohort. </a:t>
            </a:r>
          </a:p>
        </p:txBody>
      </p:sp>
      <p:sp>
        <p:nvSpPr>
          <p:cNvPr id="4" name="Slide Number Placeholder 3"/>
          <p:cNvSpPr>
            <a:spLocks noGrp="1"/>
          </p:cNvSpPr>
          <p:nvPr>
            <p:ph type="sldNum" sz="quarter" idx="5"/>
          </p:nvPr>
        </p:nvSpPr>
        <p:spPr/>
        <p:txBody>
          <a:bodyPr/>
          <a:lstStyle/>
          <a:p>
            <a:fld id="{B57B1FED-3B2B-41F4-AB82-5D6548F5B279}" type="slidenum">
              <a:rPr lang="en-US" smtClean="0"/>
              <a:t>35</a:t>
            </a:fld>
            <a:endParaRPr lang="en-US"/>
          </a:p>
        </p:txBody>
      </p:sp>
    </p:spTree>
    <p:extLst>
      <p:ext uri="{BB962C8B-B14F-4D97-AF65-F5344CB8AC3E}">
        <p14:creationId xmlns:p14="http://schemas.microsoft.com/office/powerpoint/2010/main" val="245607889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internal validation set, unadjusted mayo had AUC of 0.77, Refit Mayo had an AUC of 0.76, Regress-bio and RF-bio both had AUCs of 0.8. What we see is that the models that included blood biomarkers in general had better discrimination than those that only used the clinical and radiographic variables from the Mayo model. </a:t>
            </a:r>
          </a:p>
          <a:p>
            <a:endParaRPr lang="en-US" dirty="0"/>
          </a:p>
        </p:txBody>
      </p:sp>
      <p:sp>
        <p:nvSpPr>
          <p:cNvPr id="4" name="Slide Number Placeholder 3"/>
          <p:cNvSpPr>
            <a:spLocks noGrp="1"/>
          </p:cNvSpPr>
          <p:nvPr>
            <p:ph type="sldNum" sz="quarter" idx="5"/>
          </p:nvPr>
        </p:nvSpPr>
        <p:spPr/>
        <p:txBody>
          <a:bodyPr/>
          <a:lstStyle/>
          <a:p>
            <a:fld id="{B57B1FED-3B2B-41F4-AB82-5D6548F5B279}" type="slidenum">
              <a:rPr lang="en-US" smtClean="0"/>
              <a:t>36</a:t>
            </a:fld>
            <a:endParaRPr lang="en-US"/>
          </a:p>
        </p:txBody>
      </p:sp>
    </p:spTree>
    <p:extLst>
      <p:ext uri="{BB962C8B-B14F-4D97-AF65-F5344CB8AC3E}">
        <p14:creationId xmlns:p14="http://schemas.microsoft.com/office/powerpoint/2010/main" val="10515656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15B85-2C31-6B9E-EE7B-50DF9F083A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A4307-9A8A-24D6-BF50-CA50BDC53A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B6F2C6-F68A-3826-42F5-2F1A4F3A6BE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Comparing between models, Regress-bio exhibited a statistically significantly better AUC than Refit Mayo. No other statistically significant differences were observed in between model comparisons. Importantly, use of a random forest classifier did not demonstrate better discrimination than a logistic regression model when the same variables were included.</a:t>
            </a:r>
          </a:p>
          <a:p>
            <a:endParaRPr lang="en-US" dirty="0"/>
          </a:p>
        </p:txBody>
      </p:sp>
      <p:sp>
        <p:nvSpPr>
          <p:cNvPr id="4" name="Slide Number Placeholder 3">
            <a:extLst>
              <a:ext uri="{FF2B5EF4-FFF2-40B4-BE49-F238E27FC236}">
                <a16:creationId xmlns:a16="http://schemas.microsoft.com/office/drawing/2014/main" id="{B496308A-BEF4-B35C-407B-2FA3D7796440}"/>
              </a:ext>
            </a:extLst>
          </p:cNvPr>
          <p:cNvSpPr>
            <a:spLocks noGrp="1"/>
          </p:cNvSpPr>
          <p:nvPr>
            <p:ph type="sldNum" sz="quarter" idx="5"/>
          </p:nvPr>
        </p:nvSpPr>
        <p:spPr/>
        <p:txBody>
          <a:bodyPr/>
          <a:lstStyle/>
          <a:p>
            <a:fld id="{B57B1FED-3B2B-41F4-AB82-5D6548F5B279}" type="slidenum">
              <a:rPr lang="en-US" smtClean="0"/>
              <a:t>37</a:t>
            </a:fld>
            <a:endParaRPr lang="en-US"/>
          </a:p>
        </p:txBody>
      </p:sp>
    </p:spTree>
    <p:extLst>
      <p:ext uri="{BB962C8B-B14F-4D97-AF65-F5344CB8AC3E}">
        <p14:creationId xmlns:p14="http://schemas.microsoft.com/office/powerpoint/2010/main" val="25378097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In the External Test set – we see an analogous pattern. While results were statistically inconclusive because of the small sample size, discrimination generally favored models that included blood biomarkers.</a:t>
            </a:r>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38</a:t>
            </a:fld>
            <a:endParaRPr lang="en-US"/>
          </a:p>
        </p:txBody>
      </p:sp>
    </p:spTree>
    <p:extLst>
      <p:ext uri="{BB962C8B-B14F-4D97-AF65-F5344CB8AC3E}">
        <p14:creationId xmlns:p14="http://schemas.microsoft.com/office/powerpoint/2010/main" val="20413057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Then for our assessment of overall performance. This forest plot here shows the log loss for each model in the internal validation set. </a:t>
            </a:r>
          </a:p>
          <a:p>
            <a:endParaRPr lang="en-US" dirty="0"/>
          </a:p>
        </p:txBody>
      </p:sp>
      <p:sp>
        <p:nvSpPr>
          <p:cNvPr id="4" name="Slide Number Placeholder 3"/>
          <p:cNvSpPr>
            <a:spLocks noGrp="1"/>
          </p:cNvSpPr>
          <p:nvPr>
            <p:ph type="sldNum" sz="quarter" idx="5"/>
          </p:nvPr>
        </p:nvSpPr>
        <p:spPr/>
        <p:txBody>
          <a:bodyPr/>
          <a:lstStyle/>
          <a:p>
            <a:fld id="{B57B1FED-3B2B-41F4-AB82-5D6548F5B279}" type="slidenum">
              <a:rPr lang="en-US" smtClean="0"/>
              <a:t>39</a:t>
            </a:fld>
            <a:endParaRPr lang="en-US"/>
          </a:p>
        </p:txBody>
      </p:sp>
    </p:spTree>
    <p:extLst>
      <p:ext uri="{BB962C8B-B14F-4D97-AF65-F5344CB8AC3E}">
        <p14:creationId xmlns:p14="http://schemas.microsoft.com/office/powerpoint/2010/main" val="34938221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0A35C-D496-A4C8-8935-D52B2EAF8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EB68CB-2FC4-C797-806E-EB2F48834A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513403-A56E-B6DB-CF6F-137A7FA8ACE8}"/>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Like golf, lower log loss indicates better performance. The original Mayo model had the highest log loss at 0.64. Performance improved to 0.61 after refitting mayo and improved further to 0.56 when blood-based biomarkers were added. Interestingly, RF-bio did not outperform Regress-bio according to this metric, either.</a:t>
            </a:r>
          </a:p>
        </p:txBody>
      </p:sp>
      <p:sp>
        <p:nvSpPr>
          <p:cNvPr id="4" name="Slide Number Placeholder 3">
            <a:extLst>
              <a:ext uri="{FF2B5EF4-FFF2-40B4-BE49-F238E27FC236}">
                <a16:creationId xmlns:a16="http://schemas.microsoft.com/office/drawing/2014/main" id="{8BE75D91-BC22-E905-AC64-2775174DFAC4}"/>
              </a:ext>
            </a:extLst>
          </p:cNvPr>
          <p:cNvSpPr>
            <a:spLocks noGrp="1"/>
          </p:cNvSpPr>
          <p:nvPr>
            <p:ph type="sldNum" sz="quarter" idx="5"/>
          </p:nvPr>
        </p:nvSpPr>
        <p:spPr/>
        <p:txBody>
          <a:bodyPr/>
          <a:lstStyle/>
          <a:p>
            <a:fld id="{B57B1FED-3B2B-41F4-AB82-5D6548F5B279}" type="slidenum">
              <a:rPr lang="en-US" smtClean="0"/>
              <a:t>40</a:t>
            </a:fld>
            <a:endParaRPr lang="en-US"/>
          </a:p>
        </p:txBody>
      </p:sp>
    </p:spTree>
    <p:extLst>
      <p:ext uri="{BB962C8B-B14F-4D97-AF65-F5344CB8AC3E}">
        <p14:creationId xmlns:p14="http://schemas.microsoft.com/office/powerpoint/2010/main" val="61131136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A16BE-89DB-C3A0-AEEB-B09314B259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ED822-22BA-73F5-9522-F31A290A90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FF08ED-C740-2E7E-D6B8-66A7228B06C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when we formally compared models against one another, the only statistically significant improvement observed was between Regress-bio and Refit Mayo. </a:t>
            </a:r>
          </a:p>
          <a:p>
            <a:endParaRPr lang="en-US" dirty="0"/>
          </a:p>
        </p:txBody>
      </p:sp>
      <p:sp>
        <p:nvSpPr>
          <p:cNvPr id="4" name="Slide Number Placeholder 3">
            <a:extLst>
              <a:ext uri="{FF2B5EF4-FFF2-40B4-BE49-F238E27FC236}">
                <a16:creationId xmlns:a16="http://schemas.microsoft.com/office/drawing/2014/main" id="{BF9BFAD8-DFAB-740B-6B26-14BA5FA89CB4}"/>
              </a:ext>
            </a:extLst>
          </p:cNvPr>
          <p:cNvSpPr>
            <a:spLocks noGrp="1"/>
          </p:cNvSpPr>
          <p:nvPr>
            <p:ph type="sldNum" sz="quarter" idx="5"/>
          </p:nvPr>
        </p:nvSpPr>
        <p:spPr/>
        <p:txBody>
          <a:bodyPr/>
          <a:lstStyle/>
          <a:p>
            <a:fld id="{B57B1FED-3B2B-41F4-AB82-5D6548F5B279}" type="slidenum">
              <a:rPr lang="en-US" smtClean="0"/>
              <a:t>41</a:t>
            </a:fld>
            <a:endParaRPr lang="en-US"/>
          </a:p>
        </p:txBody>
      </p:sp>
    </p:spTree>
    <p:extLst>
      <p:ext uri="{BB962C8B-B14F-4D97-AF65-F5344CB8AC3E}">
        <p14:creationId xmlns:p14="http://schemas.microsoft.com/office/powerpoint/2010/main" val="2058451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329F0-CB3F-CE56-2D3E-D72A9ECDB1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D68CD-41C1-6344-EE33-51951B4187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E52ED8-45CD-0850-E20C-B9F6469F86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Looking at the external test cohort on the right, we see the same pattern. Performance improves as we move from the Mayo model to Refit Mayo and then to Regress-bio, and then there is no apparent benefit from the more complex random forest classifier. Again, because of the sample size, none of these differences were statistically significant, so these results should be interpreted cautiously.</a:t>
            </a:r>
          </a:p>
          <a:p>
            <a:endParaRPr lang="en-US" dirty="0"/>
          </a:p>
        </p:txBody>
      </p:sp>
      <p:sp>
        <p:nvSpPr>
          <p:cNvPr id="4" name="Slide Number Placeholder 3">
            <a:extLst>
              <a:ext uri="{FF2B5EF4-FFF2-40B4-BE49-F238E27FC236}">
                <a16:creationId xmlns:a16="http://schemas.microsoft.com/office/drawing/2014/main" id="{CC8192AE-0B11-E19C-5387-FA09E86194B7}"/>
              </a:ext>
            </a:extLst>
          </p:cNvPr>
          <p:cNvSpPr>
            <a:spLocks noGrp="1"/>
          </p:cNvSpPr>
          <p:nvPr>
            <p:ph type="sldNum" sz="quarter" idx="5"/>
          </p:nvPr>
        </p:nvSpPr>
        <p:spPr/>
        <p:txBody>
          <a:bodyPr/>
          <a:lstStyle/>
          <a:p>
            <a:fld id="{B57B1FED-3B2B-41F4-AB82-5D6548F5B279}" type="slidenum">
              <a:rPr lang="en-US" smtClean="0"/>
              <a:t>42</a:t>
            </a:fld>
            <a:endParaRPr lang="en-US"/>
          </a:p>
        </p:txBody>
      </p:sp>
    </p:spTree>
    <p:extLst>
      <p:ext uri="{BB962C8B-B14F-4D97-AF65-F5344CB8AC3E}">
        <p14:creationId xmlns:p14="http://schemas.microsoft.com/office/powerpoint/2010/main" val="380130988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study suggests that blood data improved lung cancer prediction models</a:t>
            </a:r>
          </a:p>
          <a:p>
            <a:endParaRPr lang="en-US" dirty="0"/>
          </a:p>
        </p:txBody>
      </p:sp>
      <p:sp>
        <p:nvSpPr>
          <p:cNvPr id="4" name="Slide Number Placeholder 3"/>
          <p:cNvSpPr>
            <a:spLocks noGrp="1"/>
          </p:cNvSpPr>
          <p:nvPr>
            <p:ph type="sldNum" sz="quarter" idx="5"/>
          </p:nvPr>
        </p:nvSpPr>
        <p:spPr/>
        <p:txBody>
          <a:bodyPr/>
          <a:lstStyle/>
          <a:p>
            <a:fld id="{B57B1FED-3B2B-41F4-AB82-5D6548F5B279}" type="slidenum">
              <a:rPr lang="en-US" smtClean="0"/>
              <a:t>43</a:t>
            </a:fld>
            <a:endParaRPr lang="en-US"/>
          </a:p>
        </p:txBody>
      </p:sp>
    </p:spTree>
    <p:extLst>
      <p:ext uri="{BB962C8B-B14F-4D97-AF65-F5344CB8AC3E}">
        <p14:creationId xmlns:p14="http://schemas.microsoft.com/office/powerpoint/2010/main" val="8013389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5060B-AF3D-5E04-1F16-849D944AD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2BBBF-31BE-0FA3-83FE-B56D131E3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A69F4-C1BA-BD90-C838-8B53E389BFD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than fine-tuning existing models by adjusting for population prevalence</a:t>
            </a:r>
          </a:p>
          <a:p>
            <a:endParaRPr lang="en-US" dirty="0"/>
          </a:p>
        </p:txBody>
      </p:sp>
      <p:sp>
        <p:nvSpPr>
          <p:cNvPr id="4" name="Slide Number Placeholder 3">
            <a:extLst>
              <a:ext uri="{FF2B5EF4-FFF2-40B4-BE49-F238E27FC236}">
                <a16:creationId xmlns:a16="http://schemas.microsoft.com/office/drawing/2014/main" id="{23194616-4C19-EBE3-F0BF-29B75CFFE61B}"/>
              </a:ext>
            </a:extLst>
          </p:cNvPr>
          <p:cNvSpPr>
            <a:spLocks noGrp="1"/>
          </p:cNvSpPr>
          <p:nvPr>
            <p:ph type="sldNum" sz="quarter" idx="5"/>
          </p:nvPr>
        </p:nvSpPr>
        <p:spPr/>
        <p:txBody>
          <a:bodyPr/>
          <a:lstStyle/>
          <a:p>
            <a:fld id="{B57B1FED-3B2B-41F4-AB82-5D6548F5B279}" type="slidenum">
              <a:rPr lang="en-US" smtClean="0"/>
              <a:t>44</a:t>
            </a:fld>
            <a:endParaRPr lang="en-US"/>
          </a:p>
        </p:txBody>
      </p:sp>
    </p:spTree>
    <p:extLst>
      <p:ext uri="{BB962C8B-B14F-4D97-AF65-F5344CB8AC3E}">
        <p14:creationId xmlns:p14="http://schemas.microsoft.com/office/powerpoint/2010/main" val="18917828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57042-5D52-2111-96F6-6D5C3BFCF3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7E6B2-B15C-BC84-50CE-5D95B3C07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3E3DBE-F873-8603-A843-E29436F954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than employing sophisticated algorithms</a:t>
            </a:r>
          </a:p>
          <a:p>
            <a:endParaRPr lang="en-US" dirty="0"/>
          </a:p>
        </p:txBody>
      </p:sp>
      <p:sp>
        <p:nvSpPr>
          <p:cNvPr id="4" name="Slide Number Placeholder 3">
            <a:extLst>
              <a:ext uri="{FF2B5EF4-FFF2-40B4-BE49-F238E27FC236}">
                <a16:creationId xmlns:a16="http://schemas.microsoft.com/office/drawing/2014/main" id="{9E364A38-2746-D2A5-1EA9-0252D10F75CC}"/>
              </a:ext>
            </a:extLst>
          </p:cNvPr>
          <p:cNvSpPr>
            <a:spLocks noGrp="1"/>
          </p:cNvSpPr>
          <p:nvPr>
            <p:ph type="sldNum" sz="quarter" idx="5"/>
          </p:nvPr>
        </p:nvSpPr>
        <p:spPr/>
        <p:txBody>
          <a:bodyPr/>
          <a:lstStyle/>
          <a:p>
            <a:fld id="{B57B1FED-3B2B-41F4-AB82-5D6548F5B279}" type="slidenum">
              <a:rPr lang="en-US" smtClean="0"/>
              <a:t>45</a:t>
            </a:fld>
            <a:endParaRPr lang="en-US"/>
          </a:p>
        </p:txBody>
      </p:sp>
    </p:spTree>
    <p:extLst>
      <p:ext uri="{BB962C8B-B14F-4D97-AF65-F5344CB8AC3E}">
        <p14:creationId xmlns:p14="http://schemas.microsoft.com/office/powerpoint/2010/main" val="158580480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FEAE6F-CE63-8DD8-DF73-B042F8BCD5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C70F0-35B0-C15C-3AEC-F8318F3F8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53C8CC-B9FC-B7C1-9C8E-DE1257B8FA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Ultimately that current model performance may be limited more by available biological information than algorithm selection</a:t>
            </a:r>
          </a:p>
          <a:p>
            <a:endParaRPr lang="en-US" dirty="0"/>
          </a:p>
        </p:txBody>
      </p:sp>
      <p:sp>
        <p:nvSpPr>
          <p:cNvPr id="4" name="Slide Number Placeholder 3">
            <a:extLst>
              <a:ext uri="{FF2B5EF4-FFF2-40B4-BE49-F238E27FC236}">
                <a16:creationId xmlns:a16="http://schemas.microsoft.com/office/drawing/2014/main" id="{AAAC46C4-8D37-767D-A652-0507EDCFBB33}"/>
              </a:ext>
            </a:extLst>
          </p:cNvPr>
          <p:cNvSpPr>
            <a:spLocks noGrp="1"/>
          </p:cNvSpPr>
          <p:nvPr>
            <p:ph type="sldNum" sz="quarter" idx="5"/>
          </p:nvPr>
        </p:nvSpPr>
        <p:spPr/>
        <p:txBody>
          <a:bodyPr/>
          <a:lstStyle/>
          <a:p>
            <a:fld id="{B57B1FED-3B2B-41F4-AB82-5D6548F5B279}" type="slidenum">
              <a:rPr lang="en-US" smtClean="0"/>
              <a:t>46</a:t>
            </a:fld>
            <a:endParaRPr lang="en-US"/>
          </a:p>
        </p:txBody>
      </p:sp>
    </p:spTree>
    <p:extLst>
      <p:ext uri="{BB962C8B-B14F-4D97-AF65-F5344CB8AC3E}">
        <p14:creationId xmlns:p14="http://schemas.microsoft.com/office/powerpoint/2010/main" val="22350532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fontAlgn="t"/>
            <a:r>
              <a:rPr lang="en-US" sz="1200" b="0" i="0" kern="1200" dirty="0">
                <a:solidFill>
                  <a:schemeClr val="tx1"/>
                </a:solidFill>
                <a:effectLst/>
                <a:latin typeface="+mn-lt"/>
                <a:ea typeface="+mn-ea"/>
                <a:cs typeface="+mn-cs"/>
              </a:rPr>
              <a:t>What have we taken away from all this? With our current markers, we see performance gains beyond existing models, but likely not enough to change clinical standard of practice. If we want to make the next leap forward, this will likely be driven by additional blood based and radiomic biomarkers</a:t>
            </a:r>
          </a:p>
        </p:txBody>
      </p:sp>
      <p:sp>
        <p:nvSpPr>
          <p:cNvPr id="4" name="Slide Number Placeholder 3"/>
          <p:cNvSpPr>
            <a:spLocks noGrp="1"/>
          </p:cNvSpPr>
          <p:nvPr>
            <p:ph type="sldNum" sz="quarter" idx="5"/>
          </p:nvPr>
        </p:nvSpPr>
        <p:spPr/>
        <p:txBody>
          <a:bodyPr/>
          <a:lstStyle/>
          <a:p>
            <a:fld id="{4FDE02FB-1405-47ED-A5A7-E1539F6F4C33}" type="slidenum">
              <a:rPr lang="en-US" smtClean="0"/>
              <a:t>47</a:t>
            </a:fld>
            <a:endParaRPr lang="en-US"/>
          </a:p>
        </p:txBody>
      </p:sp>
    </p:spTree>
    <p:extLst>
      <p:ext uri="{BB962C8B-B14F-4D97-AF65-F5344CB8AC3E}">
        <p14:creationId xmlns:p14="http://schemas.microsoft.com/office/powerpoint/2010/main" val="6939349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To that end, we have a few active, ongoing projects looking at</a:t>
            </a:r>
          </a:p>
        </p:txBody>
      </p:sp>
      <p:sp>
        <p:nvSpPr>
          <p:cNvPr id="4" name="Slide Number Placeholder 3"/>
          <p:cNvSpPr>
            <a:spLocks noGrp="1"/>
          </p:cNvSpPr>
          <p:nvPr>
            <p:ph type="sldNum" sz="quarter" idx="5"/>
          </p:nvPr>
        </p:nvSpPr>
        <p:spPr/>
        <p:txBody>
          <a:bodyPr/>
          <a:lstStyle/>
          <a:p>
            <a:fld id="{4FDE02FB-1405-47ED-A5A7-E1539F6F4C33}" type="slidenum">
              <a:rPr lang="en-US" smtClean="0"/>
              <a:t>48</a:t>
            </a:fld>
            <a:endParaRPr lang="en-US"/>
          </a:p>
        </p:txBody>
      </p:sp>
    </p:spTree>
    <p:extLst>
      <p:ext uri="{BB962C8B-B14F-4D97-AF65-F5344CB8AC3E}">
        <p14:creationId xmlns:p14="http://schemas.microsoft.com/office/powerpoint/2010/main" val="33543476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Expanded protein assays in collaboration with MD Anderson. </a:t>
            </a:r>
          </a:p>
          <a:p>
            <a:r>
              <a:rPr lang="en-US" dirty="0"/>
              <a:t>Combining molecular markers such as addition of ctDNA in collaboration with Dr. Hermann at UPMC</a:t>
            </a:r>
          </a:p>
          <a:p>
            <a:endParaRPr lang="en-US" dirty="0"/>
          </a:p>
          <a:p>
            <a:r>
              <a:rPr lang="en-US" dirty="0"/>
              <a:t>MDACC</a:t>
            </a:r>
          </a:p>
          <a:p>
            <a:r>
              <a:rPr lang="en-US" dirty="0"/>
              <a:t>-Pro-surfactant B</a:t>
            </a:r>
          </a:p>
          <a:p>
            <a:r>
              <a:rPr lang="en-US" dirty="0"/>
              <a:t>Carcinoid specific</a:t>
            </a:r>
          </a:p>
          <a:p>
            <a:r>
              <a:rPr lang="en-US" dirty="0"/>
              <a:t>-</a:t>
            </a:r>
            <a:r>
              <a:rPr lang="en-US" dirty="0" err="1"/>
              <a:t>ProGRP</a:t>
            </a:r>
            <a:endParaRPr lang="en-US" dirty="0"/>
          </a:p>
          <a:p>
            <a:r>
              <a:rPr lang="en-US" dirty="0"/>
              <a:t>-NSE</a:t>
            </a:r>
          </a:p>
        </p:txBody>
      </p:sp>
      <p:sp>
        <p:nvSpPr>
          <p:cNvPr id="4" name="Slide Number Placeholder 3"/>
          <p:cNvSpPr>
            <a:spLocks noGrp="1"/>
          </p:cNvSpPr>
          <p:nvPr>
            <p:ph type="sldNum" sz="quarter" idx="5"/>
          </p:nvPr>
        </p:nvSpPr>
        <p:spPr/>
        <p:txBody>
          <a:bodyPr/>
          <a:lstStyle/>
          <a:p>
            <a:fld id="{4FDE02FB-1405-47ED-A5A7-E1539F6F4C33}" type="slidenum">
              <a:rPr lang="en-US" smtClean="0"/>
              <a:t>49</a:t>
            </a:fld>
            <a:endParaRPr lang="en-US"/>
          </a:p>
        </p:txBody>
      </p:sp>
    </p:spTree>
    <p:extLst>
      <p:ext uri="{BB962C8B-B14F-4D97-AF65-F5344CB8AC3E}">
        <p14:creationId xmlns:p14="http://schemas.microsoft.com/office/powerpoint/2010/main" val="343469754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also working with Dr. Skates and Dr. Schwartz from the Harvard team to look at biologic factors that drive derangements in some of our current markers. </a:t>
            </a:r>
          </a:p>
        </p:txBody>
      </p:sp>
      <p:sp>
        <p:nvSpPr>
          <p:cNvPr id="4" name="Slide Number Placeholder 3"/>
          <p:cNvSpPr>
            <a:spLocks noGrp="1"/>
          </p:cNvSpPr>
          <p:nvPr>
            <p:ph type="sldNum" sz="quarter" idx="5"/>
          </p:nvPr>
        </p:nvSpPr>
        <p:spPr/>
        <p:txBody>
          <a:bodyPr/>
          <a:lstStyle/>
          <a:p>
            <a:fld id="{4FDE02FB-1405-47ED-A5A7-E1539F6F4C33}" type="slidenum">
              <a:rPr lang="en-US" smtClean="0"/>
              <a:t>50</a:t>
            </a:fld>
            <a:endParaRPr lang="en-US"/>
          </a:p>
        </p:txBody>
      </p:sp>
    </p:spTree>
    <p:extLst>
      <p:ext uri="{BB962C8B-B14F-4D97-AF65-F5344CB8AC3E}">
        <p14:creationId xmlns:p14="http://schemas.microsoft.com/office/powerpoint/2010/main" val="1544494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Lastly, regarding radiomics, this is another frontier we’re very excited about.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piloting multiple open source and commercially available AI radiomic models, actually finishing up a pragmatic clinical trial with one commercially available tool called Optellum. Hopefully those results will be out in 2027.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-we’re also working with Dr. </a:t>
            </a:r>
            <a:r>
              <a:rPr lang="en-US" dirty="0" err="1"/>
              <a:t>Schabath</a:t>
            </a:r>
            <a:r>
              <a:rPr lang="en-US" dirty="0"/>
              <a:t> at Moffitt to look at a federated learning model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 we’re investigating interesting performance variations of a radiomic model when fungal granulomas are present. </a:t>
            </a:r>
          </a:p>
        </p:txBody>
      </p:sp>
      <p:sp>
        <p:nvSpPr>
          <p:cNvPr id="4" name="Slide Number Placeholder 3"/>
          <p:cNvSpPr>
            <a:spLocks noGrp="1"/>
          </p:cNvSpPr>
          <p:nvPr>
            <p:ph type="sldNum" sz="quarter" idx="5"/>
          </p:nvPr>
        </p:nvSpPr>
        <p:spPr/>
        <p:txBody>
          <a:bodyPr/>
          <a:lstStyle/>
          <a:p>
            <a:fld id="{4FDE02FB-1405-47ED-A5A7-E1539F6F4C33}" type="slidenum">
              <a:rPr lang="en-US" smtClean="0"/>
              <a:t>51</a:t>
            </a:fld>
            <a:endParaRPr lang="en-US"/>
          </a:p>
        </p:txBody>
      </p:sp>
    </p:spTree>
    <p:extLst>
      <p:ext uri="{BB962C8B-B14F-4D97-AF65-F5344CB8AC3E}">
        <p14:creationId xmlns:p14="http://schemas.microsoft.com/office/powerpoint/2010/main" val="398570277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that, I’ll conclude by saying thank you to my mentors, Dr. Grogan and Dr. Deppen, and to the rest of the MASLAB team. </a:t>
            </a:r>
          </a:p>
          <a:p>
            <a:r>
              <a:rPr lang="en-US" dirty="0"/>
              <a:t>And of course, thank you to the EDRN for this platform and to all of our phenomenal collaborators.</a:t>
            </a:r>
          </a:p>
          <a:p>
            <a:endParaRPr lang="en-US" dirty="0"/>
          </a:p>
          <a:p>
            <a:r>
              <a:rPr lang="en-US" dirty="0"/>
              <a:t>I’d be happy to take any questions.</a:t>
            </a:r>
          </a:p>
        </p:txBody>
      </p:sp>
      <p:sp>
        <p:nvSpPr>
          <p:cNvPr id="4" name="Slide Number Placeholder 3"/>
          <p:cNvSpPr>
            <a:spLocks noGrp="1"/>
          </p:cNvSpPr>
          <p:nvPr>
            <p:ph type="sldNum" sz="quarter" idx="5"/>
          </p:nvPr>
        </p:nvSpPr>
        <p:spPr/>
        <p:txBody>
          <a:bodyPr/>
          <a:lstStyle/>
          <a:p>
            <a:fld id="{4FDE02FB-1405-47ED-A5A7-E1539F6F4C33}" type="slidenum">
              <a:rPr lang="en-US" smtClean="0"/>
              <a:t>52</a:t>
            </a:fld>
            <a:endParaRPr lang="en-US"/>
          </a:p>
        </p:txBody>
      </p:sp>
    </p:spTree>
    <p:extLst>
      <p:ext uri="{BB962C8B-B14F-4D97-AF65-F5344CB8AC3E}">
        <p14:creationId xmlns:p14="http://schemas.microsoft.com/office/powerpoint/2010/main" val="18697023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eaLnBrk="1" fontAlgn="ctr" latinLnBrk="0" hangingPunct="1"/>
            <a:r>
              <a:rPr lang="en-US" sz="1200" b="0" i="0" u="none" strike="noStrike" kern="1200" dirty="0">
                <a:solidFill>
                  <a:schemeClr val="tx1"/>
                </a:solidFill>
                <a:effectLst/>
                <a:latin typeface="+mn-lt"/>
                <a:ea typeface="+mn-ea"/>
                <a:cs typeface="+mn-cs"/>
              </a:rPr>
              <a:t>CYFRA21-1, ng/mL (Q1, Q3)</a:t>
            </a:r>
          </a:p>
          <a:p>
            <a:pPr rtl="0" eaLnBrk="1" fontAlgn="ctr" latinLnBrk="0" hangingPunct="1"/>
            <a:r>
              <a:rPr lang="en-US" sz="1200" b="0" i="0" u="none" strike="noStrike" kern="1200" dirty="0">
                <a:solidFill>
                  <a:schemeClr val="tx1"/>
                </a:solidFill>
                <a:effectLst/>
                <a:latin typeface="+mn-lt"/>
                <a:ea typeface="+mn-ea"/>
                <a:cs typeface="+mn-cs"/>
              </a:rPr>
              <a:t>CEA, ng/mL (Q1, Q3)</a:t>
            </a:r>
          </a:p>
          <a:p>
            <a:pPr rtl="0" eaLnBrk="1" fontAlgn="ctr" latinLnBrk="0" hangingPunct="1"/>
            <a:r>
              <a:rPr lang="en-US" sz="1200" b="0" i="0" u="none" strike="noStrike" kern="1200" dirty="0">
                <a:solidFill>
                  <a:schemeClr val="tx1"/>
                </a:solidFill>
                <a:effectLst/>
                <a:latin typeface="+mn-lt"/>
                <a:ea typeface="+mn-ea"/>
                <a:cs typeface="+mn-cs"/>
              </a:rPr>
              <a:t>CA-125, U/mL (Q1, Q3)</a:t>
            </a:r>
          </a:p>
          <a:p>
            <a:pPr rtl="0" eaLnBrk="1" fontAlgn="ctr" latinLnBrk="0" hangingPunct="1"/>
            <a:r>
              <a:rPr lang="en-US" sz="1200" b="0" i="0" u="none" strike="noStrike" kern="1200" dirty="0">
                <a:solidFill>
                  <a:schemeClr val="tx1"/>
                </a:solidFill>
                <a:effectLst/>
                <a:latin typeface="+mn-lt"/>
                <a:ea typeface="+mn-ea"/>
                <a:cs typeface="+mn-cs"/>
              </a:rPr>
              <a:t>HE-4, </a:t>
            </a:r>
            <a:r>
              <a:rPr lang="en-US" sz="1200" b="0" i="0" u="none" strike="noStrike" kern="1200" dirty="0" err="1">
                <a:solidFill>
                  <a:schemeClr val="tx1"/>
                </a:solidFill>
                <a:effectLst/>
                <a:latin typeface="+mn-lt"/>
                <a:ea typeface="+mn-ea"/>
                <a:cs typeface="+mn-cs"/>
              </a:rPr>
              <a:t>pmol</a:t>
            </a:r>
            <a:r>
              <a:rPr lang="en-US" sz="1200" b="0" i="0" u="none" strike="noStrike" kern="1200" dirty="0">
                <a:solidFill>
                  <a:schemeClr val="tx1"/>
                </a:solidFill>
                <a:effectLst/>
                <a:latin typeface="+mn-lt"/>
                <a:ea typeface="+mn-ea"/>
                <a:cs typeface="+mn-cs"/>
              </a:rPr>
              <a:t>/L (Q1, Q3)</a:t>
            </a:r>
          </a:p>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53</a:t>
            </a:fld>
            <a:endParaRPr lang="en-US"/>
          </a:p>
        </p:txBody>
      </p:sp>
    </p:spTree>
    <p:extLst>
      <p:ext uri="{BB962C8B-B14F-4D97-AF65-F5344CB8AC3E}">
        <p14:creationId xmlns:p14="http://schemas.microsoft.com/office/powerpoint/2010/main" val="29996960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Next, we went a step beyond discrimination and assess clinical utility. Because nodule management is threshold based, we built reclassification plots to see how many nodules would be correctly reclassified if a “full model” estimation was applied versus Mayo model estimations. To orient ourselves, this plot is showing all individuals from both cohorts with a final diagnosis of cancer. The x-axis represents the cancer probability by mayo, and the y-axis represents the cancer probability by the full model. The black lines represent the categorical thresholds that separates nodules into low-, intermediate-, and high risk. </a:t>
            </a:r>
          </a:p>
        </p:txBody>
      </p:sp>
      <p:sp>
        <p:nvSpPr>
          <p:cNvPr id="4" name="Slide Number Placeholder 3"/>
          <p:cNvSpPr>
            <a:spLocks noGrp="1"/>
          </p:cNvSpPr>
          <p:nvPr>
            <p:ph type="sldNum" sz="quarter" idx="5"/>
          </p:nvPr>
        </p:nvSpPr>
        <p:spPr/>
        <p:txBody>
          <a:bodyPr/>
          <a:lstStyle/>
          <a:p>
            <a:fld id="{4FDE02FB-1405-47ED-A5A7-E1539F6F4C33}" type="slidenum">
              <a:rPr lang="en-US" smtClean="0"/>
              <a:t>54</a:t>
            </a:fld>
            <a:endParaRPr lang="en-US"/>
          </a:p>
        </p:txBody>
      </p:sp>
    </p:spTree>
    <p:extLst>
      <p:ext uri="{BB962C8B-B14F-4D97-AF65-F5344CB8AC3E}">
        <p14:creationId xmlns:p14="http://schemas.microsoft.com/office/powerpoint/2010/main" val="305198408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DCEE2-3220-E44C-6B25-5302FC51F8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2851E-637B-0334-0238-E8FEDF88A75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93D05455-8623-6F94-4341-D3046C5688E0}"/>
              </a:ext>
            </a:extLst>
          </p:cNvPr>
          <p:cNvSpPr>
            <a:spLocks noGrp="1"/>
          </p:cNvSpPr>
          <p:nvPr>
            <p:ph type="body" idx="1"/>
          </p:nvPr>
        </p:nvSpPr>
        <p:spPr/>
        <p:txBody>
          <a:bodyPr/>
          <a:lstStyle/>
          <a:p>
            <a:r>
              <a:rPr lang="en-US" dirty="0"/>
              <a:t>So, for example, anything to the left of the first vertical black line would be low risk by Mayo score. Anything between the vertical black lines would be intermediate risk by mayo score. Finally anything to the right of the second vertical black line would be high risk by Mayo. The horizontal black lines do the same thing for the full model.</a:t>
            </a:r>
          </a:p>
        </p:txBody>
      </p:sp>
      <p:sp>
        <p:nvSpPr>
          <p:cNvPr id="4" name="Slide Number Placeholder 3">
            <a:extLst>
              <a:ext uri="{FF2B5EF4-FFF2-40B4-BE49-F238E27FC236}">
                <a16:creationId xmlns:a16="http://schemas.microsoft.com/office/drawing/2014/main" id="{13DB1DB1-2116-B21C-3627-53680317DD9C}"/>
              </a:ext>
            </a:extLst>
          </p:cNvPr>
          <p:cNvSpPr>
            <a:spLocks noGrp="1"/>
          </p:cNvSpPr>
          <p:nvPr>
            <p:ph type="sldNum" sz="quarter" idx="5"/>
          </p:nvPr>
        </p:nvSpPr>
        <p:spPr/>
        <p:txBody>
          <a:bodyPr/>
          <a:lstStyle/>
          <a:p>
            <a:fld id="{4FDE02FB-1405-47ED-A5A7-E1539F6F4C33}" type="slidenum">
              <a:rPr lang="en-US" smtClean="0"/>
              <a:t>55</a:t>
            </a:fld>
            <a:endParaRPr lang="en-US"/>
          </a:p>
        </p:txBody>
      </p:sp>
    </p:spTree>
    <p:extLst>
      <p:ext uri="{BB962C8B-B14F-4D97-AF65-F5344CB8AC3E}">
        <p14:creationId xmlns:p14="http://schemas.microsoft.com/office/powerpoint/2010/main" val="191825909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DE02FB-1405-47ED-A5A7-E1539F6F4C33}" type="slidenum">
              <a:rPr lang="en-US" smtClean="0"/>
              <a:t>56</a:t>
            </a:fld>
            <a:endParaRPr lang="en-US"/>
          </a:p>
        </p:txBody>
      </p:sp>
    </p:spTree>
    <p:extLst>
      <p:ext uri="{BB962C8B-B14F-4D97-AF65-F5344CB8AC3E}">
        <p14:creationId xmlns:p14="http://schemas.microsoft.com/office/powerpoint/2010/main" val="219037319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9C95F-A46E-5982-B074-A20A95E88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B01B37-856B-1D95-4EB1-0F2A75CF56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CBBDA8-1DF0-3DA5-1535-3799634932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54D479-A5EA-34A3-3645-2960401A9101}"/>
              </a:ext>
            </a:extLst>
          </p:cNvPr>
          <p:cNvSpPr>
            <a:spLocks noGrp="1"/>
          </p:cNvSpPr>
          <p:nvPr>
            <p:ph type="sldNum" sz="quarter" idx="5"/>
          </p:nvPr>
        </p:nvSpPr>
        <p:spPr/>
        <p:txBody>
          <a:bodyPr/>
          <a:lstStyle/>
          <a:p>
            <a:fld id="{B57B1FED-3B2B-41F4-AB82-5D6548F5B279}" type="slidenum">
              <a:rPr lang="en-US" smtClean="0"/>
              <a:t>58</a:t>
            </a:fld>
            <a:endParaRPr lang="en-US"/>
          </a:p>
        </p:txBody>
      </p:sp>
    </p:spTree>
    <p:extLst>
      <p:ext uri="{BB962C8B-B14F-4D97-AF65-F5344CB8AC3E}">
        <p14:creationId xmlns:p14="http://schemas.microsoft.com/office/powerpoint/2010/main" val="24871598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6EECC-0C6B-48FC-6D0B-A98C469C29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A43E5F-A0E4-53C9-3C08-344F9B67AD99}"/>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0131CA-19B2-6DCC-2C85-0D6318D02EC1}"/>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5" name="Footer Placeholder 4">
            <a:extLst>
              <a:ext uri="{FF2B5EF4-FFF2-40B4-BE49-F238E27FC236}">
                <a16:creationId xmlns:a16="http://schemas.microsoft.com/office/drawing/2014/main" id="{11843B03-E99C-7C98-55C4-D41F96BD98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831DD4E-F618-88D4-BB9C-03BD8E7B8F5C}"/>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3181821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1FC0-72A7-1FA8-6F4A-78A1A659045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727EB0-BCF2-8122-449C-80F1225A4E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0D76B8-48A5-20F3-01FC-A92E8C5C2485}"/>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5" name="Footer Placeholder 4">
            <a:extLst>
              <a:ext uri="{FF2B5EF4-FFF2-40B4-BE49-F238E27FC236}">
                <a16:creationId xmlns:a16="http://schemas.microsoft.com/office/drawing/2014/main" id="{B4A155AA-5E76-5423-045E-209E393D2C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838601D-385D-030E-FEAA-C30B8C88556A}"/>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1492443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9A288-A2E5-FC4B-FD5E-FFB28E306A54}"/>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394B08-BD76-C703-A1B8-484E98726918}"/>
              </a:ext>
            </a:extLst>
          </p:cNvPr>
          <p:cNvSpPr>
            <a:spLocks noGrp="1"/>
          </p:cNvSpPr>
          <p:nvPr>
            <p:ph type="body" idx="1"/>
          </p:nvPr>
        </p:nvSpPr>
        <p:spPr>
          <a:xfrm>
            <a:off x="831851" y="4589465"/>
            <a:ext cx="10515600" cy="1500187"/>
          </a:xfrm>
        </p:spPr>
        <p:txBody>
          <a:bodyPr/>
          <a:lstStyle>
            <a:lvl1pPr marL="0" indent="0">
              <a:buNone/>
              <a:defRPr sz="2400">
                <a:solidFill>
                  <a:schemeClr val="tx1">
                    <a:tint val="82000"/>
                  </a:schemeClr>
                </a:solidFill>
              </a:defRPr>
            </a:lvl1pPr>
            <a:lvl2pPr marL="457189" indent="0">
              <a:buNone/>
              <a:defRPr sz="2000">
                <a:solidFill>
                  <a:schemeClr val="tx1">
                    <a:tint val="82000"/>
                  </a:schemeClr>
                </a:solidFill>
              </a:defRPr>
            </a:lvl2pPr>
            <a:lvl3pPr marL="914377" indent="0">
              <a:buNone/>
              <a:defRPr sz="1800">
                <a:solidFill>
                  <a:schemeClr val="tx1">
                    <a:tint val="82000"/>
                  </a:schemeClr>
                </a:solidFill>
              </a:defRPr>
            </a:lvl3pPr>
            <a:lvl4pPr marL="1371566" indent="0">
              <a:buNone/>
              <a:defRPr sz="1600">
                <a:solidFill>
                  <a:schemeClr val="tx1">
                    <a:tint val="82000"/>
                  </a:schemeClr>
                </a:solidFill>
              </a:defRPr>
            </a:lvl4pPr>
            <a:lvl5pPr marL="1828754" indent="0">
              <a:buNone/>
              <a:defRPr sz="1600">
                <a:solidFill>
                  <a:schemeClr val="tx1">
                    <a:tint val="82000"/>
                  </a:schemeClr>
                </a:solidFill>
              </a:defRPr>
            </a:lvl5pPr>
            <a:lvl6pPr marL="2285943" indent="0">
              <a:buNone/>
              <a:defRPr sz="1600">
                <a:solidFill>
                  <a:schemeClr val="tx1">
                    <a:tint val="82000"/>
                  </a:schemeClr>
                </a:solidFill>
              </a:defRPr>
            </a:lvl6pPr>
            <a:lvl7pPr marL="2743131" indent="0">
              <a:buNone/>
              <a:defRPr sz="1600">
                <a:solidFill>
                  <a:schemeClr val="tx1">
                    <a:tint val="82000"/>
                  </a:schemeClr>
                </a:solidFill>
              </a:defRPr>
            </a:lvl7pPr>
            <a:lvl8pPr marL="3200320" indent="0">
              <a:buNone/>
              <a:defRPr sz="1600">
                <a:solidFill>
                  <a:schemeClr val="tx1">
                    <a:tint val="82000"/>
                  </a:schemeClr>
                </a:solidFill>
              </a:defRPr>
            </a:lvl8pPr>
            <a:lvl9pPr marL="3657509"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BF88721-AFEC-48D9-E082-0238E2E8D0CD}"/>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5" name="Footer Placeholder 4">
            <a:extLst>
              <a:ext uri="{FF2B5EF4-FFF2-40B4-BE49-F238E27FC236}">
                <a16:creationId xmlns:a16="http://schemas.microsoft.com/office/drawing/2014/main" id="{D5209B49-A89E-9ED0-C2C2-289FEA8DDA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A7B5FD-1C4B-6DDD-1640-CE7B6989AE2C}"/>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1836337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E67D3-E623-578C-6B3C-5012D99E52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6295C23-E7E9-F371-FCDC-C02AF074C7C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7332424-A934-E9EC-7734-EA38592C05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902FD4-7CA5-8A20-605C-3D1CDBFBFB3F}"/>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6" name="Footer Placeholder 5">
            <a:extLst>
              <a:ext uri="{FF2B5EF4-FFF2-40B4-BE49-F238E27FC236}">
                <a16:creationId xmlns:a16="http://schemas.microsoft.com/office/drawing/2014/main" id="{F235ED5E-16F6-EC0F-0D73-C82D6733B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56C5A1-C7DF-4970-1697-1AC27D311AAC}"/>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791924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2DD4B-A522-4390-27C0-F809C2EFA578}"/>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CDC71B-A10E-21EB-4B3E-5F59C2C55621}"/>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A6B73E8-A51A-7365-8D3C-8BF024F679F8}"/>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04198C-CFD5-BE9F-9AF3-EFE7475CB2F3}"/>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851426-AF4F-94C0-E6E7-AB6481259B0D}"/>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E8F10BB-2AB2-3DBD-919C-F577B29D274C}"/>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8" name="Footer Placeholder 7">
            <a:extLst>
              <a:ext uri="{FF2B5EF4-FFF2-40B4-BE49-F238E27FC236}">
                <a16:creationId xmlns:a16="http://schemas.microsoft.com/office/drawing/2014/main" id="{96455BCA-69EC-8C7B-532F-052F065A15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ED3E66-6FFE-B9CD-00C1-777555F5EDD2}"/>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2351186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2A866-744D-A63A-8A7D-62D6337DF5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3BF9E0-3C15-F58A-C8A5-B9D564ED7AD7}"/>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4" name="Footer Placeholder 3">
            <a:extLst>
              <a:ext uri="{FF2B5EF4-FFF2-40B4-BE49-F238E27FC236}">
                <a16:creationId xmlns:a16="http://schemas.microsoft.com/office/drawing/2014/main" id="{1C2F8F4B-F5EE-E507-35C1-957A85899F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A7AC70-03F8-E3B2-E8C9-8388FF8B5218}"/>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3591483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0F21616-6066-0C20-E318-F4BA1D4AAE4C}"/>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3" name="Footer Placeholder 2">
            <a:extLst>
              <a:ext uri="{FF2B5EF4-FFF2-40B4-BE49-F238E27FC236}">
                <a16:creationId xmlns:a16="http://schemas.microsoft.com/office/drawing/2014/main" id="{82FEBD14-F7CF-0DB8-C56C-65AE80FAB6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F1C170-B220-AB53-13EF-7B2566FC134C}"/>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3031116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5302C-09B6-7A70-3EBD-58AAEAF3B4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23D8E8-ED06-1E98-ECD4-CD16699D4FF6}"/>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776872-7767-B667-DFF5-F11501A58854}"/>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895F52-96EC-6871-11A9-C040FC5EB1F9}"/>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6" name="Footer Placeholder 5">
            <a:extLst>
              <a:ext uri="{FF2B5EF4-FFF2-40B4-BE49-F238E27FC236}">
                <a16:creationId xmlns:a16="http://schemas.microsoft.com/office/drawing/2014/main" id="{50AC1D5F-7537-8560-471D-DAC78C61E3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4DE1E5-A791-FCBA-17BC-1BFEB578CDFE}"/>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4225695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B6112-7C1C-0DF2-4510-3E49BEBB97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64F785-0C19-0DAF-F461-F540BD95F0A9}"/>
              </a:ext>
            </a:extLst>
          </p:cNvPr>
          <p:cNvSpPr>
            <a:spLocks noGrp="1"/>
          </p:cNvSpPr>
          <p:nvPr>
            <p:ph type="pic" idx="1"/>
          </p:nvPr>
        </p:nvSpPr>
        <p:spPr>
          <a:xfrm>
            <a:off x="5183188" y="987427"/>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EA50A8D2-C178-B1AE-C140-68E44DBD436D}"/>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CA641C-BC65-A2E0-037D-FBD35D44B874}"/>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6" name="Footer Placeholder 5">
            <a:extLst>
              <a:ext uri="{FF2B5EF4-FFF2-40B4-BE49-F238E27FC236}">
                <a16:creationId xmlns:a16="http://schemas.microsoft.com/office/drawing/2014/main" id="{FE49DB19-B139-11B2-6E9D-9FBF7F9C76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B5C4D5-1488-AA6D-5EC1-E2383FDA2AA2}"/>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8474566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1323B-211C-02CB-27A3-29DEB0173B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C238490-89FA-5CB3-C69E-846408D2339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3AEBAD-0FB3-4DA5-160A-3F45DF81A30A}"/>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5" name="Footer Placeholder 4">
            <a:extLst>
              <a:ext uri="{FF2B5EF4-FFF2-40B4-BE49-F238E27FC236}">
                <a16:creationId xmlns:a16="http://schemas.microsoft.com/office/drawing/2014/main" id="{2C6F4314-3C1E-486E-FC3A-B661FDA2A5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03269-54FF-4463-2957-0CB4698D5495}"/>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1271579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F76D20-082B-5340-C6E1-3DA5E43130BB}"/>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18CC35-9DC7-BA42-A6BB-12018CD8D578}"/>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70FBC2-A623-408F-2506-D91331427F3B}"/>
              </a:ext>
            </a:extLst>
          </p:cNvPr>
          <p:cNvSpPr>
            <a:spLocks noGrp="1"/>
          </p:cNvSpPr>
          <p:nvPr>
            <p:ph type="dt" sz="half" idx="10"/>
          </p:nvPr>
        </p:nvSpPr>
        <p:spPr/>
        <p:txBody>
          <a:bodyPr/>
          <a:lstStyle/>
          <a:p>
            <a:fld id="{F37A7EC4-0E10-4448-B99E-9A8DD1B57FE2}" type="datetimeFigureOut">
              <a:rPr lang="en-US" smtClean="0"/>
              <a:t>9/18/2026</a:t>
            </a:fld>
            <a:endParaRPr lang="en-US"/>
          </a:p>
        </p:txBody>
      </p:sp>
      <p:sp>
        <p:nvSpPr>
          <p:cNvPr id="5" name="Footer Placeholder 4">
            <a:extLst>
              <a:ext uri="{FF2B5EF4-FFF2-40B4-BE49-F238E27FC236}">
                <a16:creationId xmlns:a16="http://schemas.microsoft.com/office/drawing/2014/main" id="{43A35312-B118-F4AD-0756-64164F1B26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9682A-B075-4679-DE33-9D625AD1ACA3}"/>
              </a:ext>
            </a:extLst>
          </p:cNvPr>
          <p:cNvSpPr>
            <a:spLocks noGrp="1"/>
          </p:cNvSpPr>
          <p:nvPr>
            <p:ph type="sldNum" sz="quarter" idx="12"/>
          </p:nvPr>
        </p:nvSpPr>
        <p:spPr/>
        <p:txBody>
          <a:bodyPr/>
          <a:lstStyle/>
          <a:p>
            <a:fld id="{3BA09F9A-BA21-4310-AEBA-EB8E39DD0111}" type="slidenum">
              <a:rPr lang="en-US" smtClean="0"/>
              <a:t>‹#›</a:t>
            </a:fld>
            <a:endParaRPr lang="en-US"/>
          </a:p>
        </p:txBody>
      </p:sp>
    </p:spTree>
    <p:extLst>
      <p:ext uri="{BB962C8B-B14F-4D97-AF65-F5344CB8AC3E}">
        <p14:creationId xmlns:p14="http://schemas.microsoft.com/office/powerpoint/2010/main" val="14892761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3CE648-84C0-9985-B0EB-C41E95C36742}"/>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3F2DAC7-A775-889D-BACC-994B84E13C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8AB202-D558-DECA-5A9D-D0D71705C1CF}"/>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37A7EC4-0E10-4448-B99E-9A8DD1B57FE2}" type="datetimeFigureOut">
              <a:rPr lang="en-US" smtClean="0"/>
              <a:t>9/18/2026</a:t>
            </a:fld>
            <a:endParaRPr lang="en-US"/>
          </a:p>
        </p:txBody>
      </p:sp>
      <p:sp>
        <p:nvSpPr>
          <p:cNvPr id="5" name="Footer Placeholder 4">
            <a:extLst>
              <a:ext uri="{FF2B5EF4-FFF2-40B4-BE49-F238E27FC236}">
                <a16:creationId xmlns:a16="http://schemas.microsoft.com/office/drawing/2014/main" id="{0FC4521B-B093-09EA-1F0B-25065D543009}"/>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C0E14D3-B573-ACCF-5C26-9F1FD72AB7DF}"/>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BA09F9A-BA21-4310-AEBA-EB8E39DD0111}" type="slidenum">
              <a:rPr lang="en-US" smtClean="0"/>
              <a:t>‹#›</a:t>
            </a:fld>
            <a:endParaRPr lang="en-US"/>
          </a:p>
        </p:txBody>
      </p:sp>
    </p:spTree>
    <p:extLst>
      <p:ext uri="{BB962C8B-B14F-4D97-AF65-F5344CB8AC3E}">
        <p14:creationId xmlns:p14="http://schemas.microsoft.com/office/powerpoint/2010/main" val="41302445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 Id="rId9" Type="http://schemas.openxmlformats.org/officeDocument/2006/relationships/image" Target="../media/image16.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svg"/><Relationship Id="rId4" Type="http://schemas.openxmlformats.org/officeDocument/2006/relationships/image" Target="../media/image26.svg"/></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36.svg"/><Relationship Id="rId5" Type="http://schemas.openxmlformats.org/officeDocument/2006/relationships/image" Target="../media/image24.png"/><Relationship Id="rId4" Type="http://schemas.openxmlformats.org/officeDocument/2006/relationships/image" Target="../media/image23.svg"/></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8.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9.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51.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5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5.png"/><Relationship Id="rId3" Type="http://schemas.openxmlformats.org/officeDocument/2006/relationships/image" Target="../media/image42.png"/><Relationship Id="rId21" Type="http://schemas.openxmlformats.org/officeDocument/2006/relationships/image" Target="../media/image57.jpe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4.png"/><Relationship Id="rId2" Type="http://schemas.openxmlformats.org/officeDocument/2006/relationships/notesSlide" Target="../notesSlides/notesSlide52.xml"/><Relationship Id="rId16" Type="http://schemas.openxmlformats.org/officeDocument/2006/relationships/image" Target="../media/image2.png"/><Relationship Id="rId20"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jpg"/><Relationship Id="rId11" Type="http://schemas.openxmlformats.org/officeDocument/2006/relationships/image" Target="../media/image49.png"/><Relationship Id="rId5" Type="http://schemas.openxmlformats.org/officeDocument/2006/relationships/image" Target="../media/image43.png"/><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56.jpeg"/><Relationship Id="rId4" Type="http://schemas.openxmlformats.org/officeDocument/2006/relationships/image" Target="../media/image1.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58.jpe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5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5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4.png"/></Relationships>
</file>

<file path=ppt/slides/_rels/slide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25136-D357-43B8-6C3D-56F5DC178F23}"/>
              </a:ext>
            </a:extLst>
          </p:cNvPr>
          <p:cNvSpPr>
            <a:spLocks noGrp="1"/>
          </p:cNvSpPr>
          <p:nvPr>
            <p:ph type="ctrTitle"/>
          </p:nvPr>
        </p:nvSpPr>
        <p:spPr/>
        <p:txBody>
          <a:bodyPr>
            <a:normAutofit fontScale="90000"/>
          </a:bodyPr>
          <a:lstStyle/>
          <a:p>
            <a:r>
              <a:rPr lang="en-US" dirty="0"/>
              <a:t>Combining Noninvasive Biomarkers for Lung Cancer Diagnosis</a:t>
            </a:r>
          </a:p>
        </p:txBody>
      </p:sp>
      <p:sp>
        <p:nvSpPr>
          <p:cNvPr id="3" name="Subtitle 2">
            <a:extLst>
              <a:ext uri="{FF2B5EF4-FFF2-40B4-BE49-F238E27FC236}">
                <a16:creationId xmlns:a16="http://schemas.microsoft.com/office/drawing/2014/main" id="{D10DB042-8C35-B03E-3A94-F2AEDD75DDE2}"/>
              </a:ext>
            </a:extLst>
          </p:cNvPr>
          <p:cNvSpPr>
            <a:spLocks noGrp="1"/>
          </p:cNvSpPr>
          <p:nvPr>
            <p:ph type="subTitle" idx="1"/>
          </p:nvPr>
        </p:nvSpPr>
        <p:spPr>
          <a:xfrm>
            <a:off x="1524000" y="3982856"/>
            <a:ext cx="9144000" cy="1655762"/>
          </a:xfrm>
        </p:spPr>
        <p:txBody>
          <a:bodyPr>
            <a:normAutofit lnSpcReduction="10000"/>
          </a:bodyPr>
          <a:lstStyle/>
          <a:p>
            <a:r>
              <a:rPr lang="en-US" dirty="0"/>
              <a:t>Hudson M. Holmes, MD</a:t>
            </a:r>
          </a:p>
          <a:p>
            <a:r>
              <a:rPr lang="en-US" dirty="0"/>
              <a:t>EDRN Annual Symposium – September 2026</a:t>
            </a:r>
          </a:p>
          <a:p>
            <a:r>
              <a:rPr lang="en-US" dirty="0"/>
              <a:t>MASLAB Team – Vanderbilt University Medical Center</a:t>
            </a:r>
          </a:p>
          <a:p>
            <a:r>
              <a:rPr lang="en-US" dirty="0"/>
              <a:t>PIs: Eric Grogan &amp; Stephen Deppen</a:t>
            </a:r>
          </a:p>
        </p:txBody>
      </p:sp>
      <p:pic>
        <p:nvPicPr>
          <p:cNvPr id="5" name="Picture 4" descr="Logo, company name&#10;&#10;Description automatically generated">
            <a:extLst>
              <a:ext uri="{FF2B5EF4-FFF2-40B4-BE49-F238E27FC236}">
                <a16:creationId xmlns:a16="http://schemas.microsoft.com/office/drawing/2014/main" id="{CBA62C90-EDA7-2F5E-6B12-30FB04F45C1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533" r="14393"/>
          <a:stretch/>
        </p:blipFill>
        <p:spPr>
          <a:xfrm>
            <a:off x="9569633" y="5638618"/>
            <a:ext cx="2557237" cy="1171586"/>
          </a:xfrm>
          <a:prstGeom prst="rect">
            <a:avLst/>
          </a:prstGeom>
          <a:ln>
            <a:solidFill>
              <a:schemeClr val="bg2">
                <a:lumMod val="10000"/>
              </a:schemeClr>
            </a:solidFill>
          </a:ln>
        </p:spPr>
      </p:pic>
      <p:pic>
        <p:nvPicPr>
          <p:cNvPr id="7" name="Picture 6">
            <a:extLst>
              <a:ext uri="{FF2B5EF4-FFF2-40B4-BE49-F238E27FC236}">
                <a16:creationId xmlns:a16="http://schemas.microsoft.com/office/drawing/2014/main" id="{DE7E2803-9DF9-C301-FE12-761096C1FD08}"/>
              </a:ext>
            </a:extLst>
          </p:cNvPr>
          <p:cNvPicPr>
            <a:picLocks noChangeAspect="1"/>
          </p:cNvPicPr>
          <p:nvPr/>
        </p:nvPicPr>
        <p:blipFill>
          <a:blip r:embed="rId4"/>
          <a:stretch>
            <a:fillRect/>
          </a:stretch>
        </p:blipFill>
        <p:spPr>
          <a:xfrm>
            <a:off x="65130" y="5638618"/>
            <a:ext cx="1170792" cy="1166503"/>
          </a:xfrm>
          <a:prstGeom prst="rect">
            <a:avLst/>
          </a:prstGeom>
        </p:spPr>
      </p:pic>
    </p:spTree>
    <p:extLst>
      <p:ext uri="{BB962C8B-B14F-4D97-AF65-F5344CB8AC3E}">
        <p14:creationId xmlns:p14="http://schemas.microsoft.com/office/powerpoint/2010/main" val="148034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158DE-D4B8-FF44-0E4F-D66103D6A222}"/>
              </a:ext>
            </a:extLst>
          </p:cNvPr>
          <p:cNvSpPr>
            <a:spLocks noGrp="1"/>
          </p:cNvSpPr>
          <p:nvPr>
            <p:ph type="title"/>
          </p:nvPr>
        </p:nvSpPr>
        <p:spPr/>
        <p:txBody>
          <a:bodyPr/>
          <a:lstStyle/>
          <a:p>
            <a:r>
              <a:rPr lang="en-US" dirty="0"/>
              <a:t>Disclosures </a:t>
            </a:r>
          </a:p>
        </p:txBody>
      </p:sp>
      <p:sp>
        <p:nvSpPr>
          <p:cNvPr id="3" name="Content Placeholder 2">
            <a:extLst>
              <a:ext uri="{FF2B5EF4-FFF2-40B4-BE49-F238E27FC236}">
                <a16:creationId xmlns:a16="http://schemas.microsoft.com/office/drawing/2014/main" id="{CDA676A6-10D9-43FD-A8A1-0D1F7DB9A350}"/>
              </a:ext>
            </a:extLst>
          </p:cNvPr>
          <p:cNvSpPr>
            <a:spLocks noGrp="1"/>
          </p:cNvSpPr>
          <p:nvPr>
            <p:ph idx="1"/>
          </p:nvPr>
        </p:nvSpPr>
        <p:spPr/>
        <p:txBody>
          <a:bodyPr/>
          <a:lstStyle/>
          <a:p>
            <a:r>
              <a:rPr lang="en-US" dirty="0">
                <a:ea typeface="Times New Roman" panose="02020603050405020304" pitchFamily="18" charset="0"/>
                <a:cs typeface="Times New Roman" panose="02020603050405020304" pitchFamily="18" charset="0"/>
              </a:rPr>
              <a:t>This work is supported by the following grants: </a:t>
            </a:r>
          </a:p>
          <a:p>
            <a:pPr lvl="1"/>
            <a:r>
              <a:rPr lang="en-US" dirty="0">
                <a:ea typeface="Times New Roman" panose="02020603050405020304" pitchFamily="18" charset="0"/>
                <a:cs typeface="Times New Roman" panose="02020603050405020304" pitchFamily="18" charset="0"/>
              </a:rPr>
              <a:t>R01CA252964, U01CA152662 (Drs. Grogan &amp; Deppen)</a:t>
            </a:r>
          </a:p>
          <a:p>
            <a:pPr lvl="1"/>
            <a:endParaRPr lang="en-US" dirty="0">
              <a:ea typeface="Times New Roman" panose="02020603050405020304" pitchFamily="18" charset="0"/>
              <a:cs typeface="Times New Roman" panose="02020603050405020304" pitchFamily="18" charset="0"/>
            </a:endParaRPr>
          </a:p>
          <a:p>
            <a:pPr lvl="1"/>
            <a:r>
              <a:rPr lang="en-US" dirty="0">
                <a:ea typeface="Times New Roman" panose="02020603050405020304" pitchFamily="18" charset="0"/>
                <a:cs typeface="Times New Roman" panose="02020603050405020304" pitchFamily="18" charset="0"/>
              </a:rPr>
              <a:t>5T32CA106183-20 (Dr. </a:t>
            </a:r>
            <a:r>
              <a:rPr lang="en-US" dirty="0" err="1">
                <a:ea typeface="Times New Roman" panose="02020603050405020304" pitchFamily="18" charset="0"/>
                <a:cs typeface="Times New Roman" panose="02020603050405020304" pitchFamily="18" charset="0"/>
              </a:rPr>
              <a:t>Goldenring</a:t>
            </a:r>
            <a:r>
              <a:rPr lang="en-US" dirty="0">
                <a:ea typeface="Times New Roman" panose="02020603050405020304" pitchFamily="18" charset="0"/>
                <a:cs typeface="Times New Roman" panose="02020603050405020304" pitchFamily="18" charset="0"/>
              </a:rPr>
              <a:t>) </a:t>
            </a:r>
          </a:p>
          <a:p>
            <a:pPr lvl="1"/>
            <a:endParaRPr lang="en-US" dirty="0">
              <a:ea typeface="Times New Roman" panose="02020603050405020304" pitchFamily="18" charset="0"/>
              <a:cs typeface="Times New Roman" panose="02020603050405020304" pitchFamily="18" charset="0"/>
            </a:endParaRPr>
          </a:p>
          <a:p>
            <a:pPr lvl="1"/>
            <a:r>
              <a:rPr lang="en-US" dirty="0">
                <a:cs typeface="Times New Roman" panose="02020603050405020304" pitchFamily="18" charset="0"/>
              </a:rPr>
              <a:t>AATS Foundations David J. Sugarbaker Resident Surgical Investigator Award (Holmes)</a:t>
            </a:r>
          </a:p>
          <a:p>
            <a:pPr lvl="1"/>
            <a:endParaRPr lang="en-US" dirty="0">
              <a:cs typeface="Times New Roman" panose="02020603050405020304" pitchFamily="18" charset="0"/>
            </a:endParaRPr>
          </a:p>
          <a:p>
            <a:r>
              <a:rPr lang="en-US" dirty="0">
                <a:cs typeface="Times New Roman" panose="02020603050405020304" pitchFamily="18" charset="0"/>
              </a:rPr>
              <a:t>No conflicts of interest</a:t>
            </a:r>
            <a:endParaRPr lang="en-US" dirty="0"/>
          </a:p>
          <a:p>
            <a:pPr marL="0" indent="0">
              <a:buNone/>
            </a:pPr>
            <a:endParaRPr lang="en-US" dirty="0"/>
          </a:p>
        </p:txBody>
      </p:sp>
    </p:spTree>
    <p:extLst>
      <p:ext uri="{BB962C8B-B14F-4D97-AF65-F5344CB8AC3E}">
        <p14:creationId xmlns:p14="http://schemas.microsoft.com/office/powerpoint/2010/main" val="1444752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A44CD-56B9-087B-780A-A0C16B859B81}"/>
              </a:ext>
            </a:extLst>
          </p:cNvPr>
          <p:cNvSpPr>
            <a:spLocks noGrp="1"/>
          </p:cNvSpPr>
          <p:nvPr>
            <p:ph type="title"/>
          </p:nvPr>
        </p:nvSpPr>
        <p:spPr>
          <a:xfrm>
            <a:off x="34477" y="28000"/>
            <a:ext cx="10515600" cy="1325563"/>
          </a:xfrm>
        </p:spPr>
        <p:txBody>
          <a:bodyPr/>
          <a:lstStyle/>
          <a:p>
            <a:r>
              <a:rPr lang="en-US" b="1" dirty="0"/>
              <a:t>The Problem</a:t>
            </a:r>
          </a:p>
        </p:txBody>
      </p:sp>
      <p:grpSp>
        <p:nvGrpSpPr>
          <p:cNvPr id="21" name="Group 20">
            <a:extLst>
              <a:ext uri="{FF2B5EF4-FFF2-40B4-BE49-F238E27FC236}">
                <a16:creationId xmlns:a16="http://schemas.microsoft.com/office/drawing/2014/main" id="{526C3352-C58D-E50D-33F0-C7496AA05E69}"/>
              </a:ext>
            </a:extLst>
          </p:cNvPr>
          <p:cNvGrpSpPr/>
          <p:nvPr/>
        </p:nvGrpSpPr>
        <p:grpSpPr>
          <a:xfrm>
            <a:off x="3559248" y="1399595"/>
            <a:ext cx="5188528" cy="5188528"/>
            <a:chOff x="2957945" y="1304347"/>
            <a:chExt cx="5188528" cy="5188528"/>
          </a:xfrm>
        </p:grpSpPr>
        <p:pic>
          <p:nvPicPr>
            <p:cNvPr id="7" name="Graphic 6" descr="Weights Uneven with solid fill">
              <a:extLst>
                <a:ext uri="{FF2B5EF4-FFF2-40B4-BE49-F238E27FC236}">
                  <a16:creationId xmlns:a16="http://schemas.microsoft.com/office/drawing/2014/main" id="{F50FEC31-AA07-3821-845B-C07D37AB64E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7945" y="1304347"/>
              <a:ext cx="5188528" cy="5188528"/>
            </a:xfrm>
            <a:prstGeom prst="rect">
              <a:avLst/>
            </a:prstGeom>
          </p:spPr>
        </p:pic>
        <p:sp>
          <p:nvSpPr>
            <p:cNvPr id="8" name="TextBox 7">
              <a:extLst>
                <a:ext uri="{FF2B5EF4-FFF2-40B4-BE49-F238E27FC236}">
                  <a16:creationId xmlns:a16="http://schemas.microsoft.com/office/drawing/2014/main" id="{B52440B7-F718-86A4-67D7-B72A9F99AE20}"/>
                </a:ext>
              </a:extLst>
            </p:cNvPr>
            <p:cNvSpPr txBox="1"/>
            <p:nvPr/>
          </p:nvSpPr>
          <p:spPr>
            <a:xfrm>
              <a:off x="3182332" y="5106410"/>
              <a:ext cx="1773380" cy="369332"/>
            </a:xfrm>
            <a:prstGeom prst="rect">
              <a:avLst/>
            </a:prstGeom>
            <a:solidFill>
              <a:schemeClr val="bg1"/>
            </a:solidFill>
            <a:ln>
              <a:solidFill>
                <a:schemeClr val="tx1"/>
              </a:solidFill>
            </a:ln>
          </p:spPr>
          <p:txBody>
            <a:bodyPr wrap="square" rtlCol="0">
              <a:spAutoFit/>
            </a:bodyPr>
            <a:lstStyle/>
            <a:p>
              <a:r>
                <a:rPr lang="en-US" b="1" dirty="0"/>
                <a:t>Missing cancer</a:t>
              </a:r>
            </a:p>
          </p:txBody>
        </p:sp>
        <p:cxnSp>
          <p:nvCxnSpPr>
            <p:cNvPr id="10" name="Straight Connector 9">
              <a:extLst>
                <a:ext uri="{FF2B5EF4-FFF2-40B4-BE49-F238E27FC236}">
                  <a16:creationId xmlns:a16="http://schemas.microsoft.com/office/drawing/2014/main" id="{3F7B7D22-AA76-0395-4E11-AF3C812770CE}"/>
                </a:ext>
              </a:extLst>
            </p:cNvPr>
            <p:cNvCxnSpPr>
              <a:cxnSpLocks/>
              <a:endCxn id="8" idx="0"/>
            </p:cNvCxnSpPr>
            <p:nvPr/>
          </p:nvCxnSpPr>
          <p:spPr>
            <a:xfrm>
              <a:off x="4069021" y="4870174"/>
              <a:ext cx="1" cy="236236"/>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E1672B0-842B-9466-1DBA-E088FEE611CF}"/>
                </a:ext>
              </a:extLst>
            </p:cNvPr>
            <p:cNvSpPr txBox="1"/>
            <p:nvPr/>
          </p:nvSpPr>
          <p:spPr>
            <a:xfrm>
              <a:off x="6096000" y="3907115"/>
              <a:ext cx="1901687" cy="369332"/>
            </a:xfrm>
            <a:prstGeom prst="rect">
              <a:avLst/>
            </a:prstGeom>
            <a:solidFill>
              <a:schemeClr val="bg1"/>
            </a:solidFill>
            <a:ln>
              <a:solidFill>
                <a:schemeClr val="tx1"/>
              </a:solidFill>
            </a:ln>
          </p:spPr>
          <p:txBody>
            <a:bodyPr wrap="square" rtlCol="0">
              <a:spAutoFit/>
            </a:bodyPr>
            <a:lstStyle/>
            <a:p>
              <a:r>
                <a:rPr lang="en-US" b="1" dirty="0"/>
                <a:t>Benign sampling</a:t>
              </a:r>
            </a:p>
          </p:txBody>
        </p:sp>
        <p:cxnSp>
          <p:nvCxnSpPr>
            <p:cNvPr id="14" name="Straight Connector 13">
              <a:extLst>
                <a:ext uri="{FF2B5EF4-FFF2-40B4-BE49-F238E27FC236}">
                  <a16:creationId xmlns:a16="http://schemas.microsoft.com/office/drawing/2014/main" id="{292F5CA6-675B-7C72-33AA-C50A9033FB35}"/>
                </a:ext>
              </a:extLst>
            </p:cNvPr>
            <p:cNvCxnSpPr>
              <a:cxnSpLocks/>
              <a:endCxn id="13" idx="0"/>
            </p:cNvCxnSpPr>
            <p:nvPr/>
          </p:nvCxnSpPr>
          <p:spPr>
            <a:xfrm>
              <a:off x="7046844" y="3704010"/>
              <a:ext cx="0" cy="203105"/>
            </a:xfrm>
            <a:prstGeom prst="line">
              <a:avLst/>
            </a:prstGeom>
            <a:ln>
              <a:solidFill>
                <a:schemeClr val="tx1"/>
              </a:solidFill>
              <a:prstDash val="sysDot"/>
            </a:ln>
          </p:spPr>
          <p:style>
            <a:lnRef idx="2">
              <a:schemeClr val="accent1"/>
            </a:lnRef>
            <a:fillRef idx="0">
              <a:schemeClr val="accent1"/>
            </a:fillRef>
            <a:effectRef idx="1">
              <a:schemeClr val="accent1"/>
            </a:effectRef>
            <a:fontRef idx="minor">
              <a:schemeClr val="tx1"/>
            </a:fontRef>
          </p:style>
        </p:cxnSp>
      </p:grpSp>
      <p:pic>
        <p:nvPicPr>
          <p:cNvPr id="3" name="Picture 2" descr="Macintosh HD:Users:kimsandler:Desktop:histo A.tiff">
            <a:extLst>
              <a:ext uri="{FF2B5EF4-FFF2-40B4-BE49-F238E27FC236}">
                <a16:creationId xmlns:a16="http://schemas.microsoft.com/office/drawing/2014/main" id="{C80E2C87-5F07-C07B-5468-96AB64E7DB2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942633" y="1304925"/>
            <a:ext cx="3192006" cy="2228816"/>
          </a:xfrm>
          <a:prstGeom prst="rect">
            <a:avLst/>
          </a:prstGeom>
          <a:noFill/>
          <a:ln>
            <a:noFill/>
          </a:ln>
        </p:spPr>
      </p:pic>
      <p:pic>
        <p:nvPicPr>
          <p:cNvPr id="4" name="Picture 3" descr="Macintosh HD:Users:kimsandler:Desktop:SCC2 C.tiff">
            <a:extLst>
              <a:ext uri="{FF2B5EF4-FFF2-40B4-BE49-F238E27FC236}">
                <a16:creationId xmlns:a16="http://schemas.microsoft.com/office/drawing/2014/main" id="{94EA75F1-9AB0-7D4F-4034-98E207EEE76E}"/>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57361" y="1310082"/>
            <a:ext cx="3307031" cy="2228815"/>
          </a:xfrm>
          <a:prstGeom prst="rect">
            <a:avLst/>
          </a:prstGeom>
          <a:noFill/>
          <a:ln>
            <a:noFill/>
          </a:ln>
        </p:spPr>
      </p:pic>
      <p:cxnSp>
        <p:nvCxnSpPr>
          <p:cNvPr id="5" name="Straight Arrow Connector 4">
            <a:extLst>
              <a:ext uri="{FF2B5EF4-FFF2-40B4-BE49-F238E27FC236}">
                <a16:creationId xmlns:a16="http://schemas.microsoft.com/office/drawing/2014/main" id="{D0D5CBCF-B1F2-107B-9BED-8ED0180CA064}"/>
              </a:ext>
            </a:extLst>
          </p:cNvPr>
          <p:cNvCxnSpPr/>
          <p:nvPr/>
        </p:nvCxnSpPr>
        <p:spPr>
          <a:xfrm flipV="1">
            <a:off x="9690026" y="1958845"/>
            <a:ext cx="296780" cy="380612"/>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7C212B37-AFAB-69DB-9E91-939BF3A71E4F}"/>
              </a:ext>
            </a:extLst>
          </p:cNvPr>
          <p:cNvCxnSpPr/>
          <p:nvPr/>
        </p:nvCxnSpPr>
        <p:spPr>
          <a:xfrm flipV="1">
            <a:off x="636326" y="2208783"/>
            <a:ext cx="296780" cy="380612"/>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FF16E78-5A14-413B-380E-8EF771BE95F5}"/>
              </a:ext>
            </a:extLst>
          </p:cNvPr>
          <p:cNvSpPr txBox="1"/>
          <p:nvPr/>
        </p:nvSpPr>
        <p:spPr>
          <a:xfrm>
            <a:off x="9975430" y="5783912"/>
            <a:ext cx="1172180" cy="369332"/>
          </a:xfrm>
          <a:prstGeom prst="rect">
            <a:avLst/>
          </a:prstGeom>
          <a:noFill/>
        </p:spPr>
        <p:txBody>
          <a:bodyPr wrap="none" rtlCol="0">
            <a:spAutoFit/>
          </a:bodyPr>
          <a:lstStyle/>
          <a:p>
            <a:r>
              <a:rPr lang="en-US" dirty="0"/>
              <a:t>Ms. Smith</a:t>
            </a:r>
          </a:p>
        </p:txBody>
      </p:sp>
      <p:sp>
        <p:nvSpPr>
          <p:cNvPr id="11" name="TextBox 10">
            <a:extLst>
              <a:ext uri="{FF2B5EF4-FFF2-40B4-BE49-F238E27FC236}">
                <a16:creationId xmlns:a16="http://schemas.microsoft.com/office/drawing/2014/main" id="{BEBEB11F-1FE8-4F0C-4916-E70EA99506E2}"/>
              </a:ext>
            </a:extLst>
          </p:cNvPr>
          <p:cNvSpPr txBox="1"/>
          <p:nvPr/>
        </p:nvSpPr>
        <p:spPr>
          <a:xfrm>
            <a:off x="1134404" y="5783912"/>
            <a:ext cx="1152944" cy="369332"/>
          </a:xfrm>
          <a:prstGeom prst="rect">
            <a:avLst/>
          </a:prstGeom>
          <a:noFill/>
        </p:spPr>
        <p:txBody>
          <a:bodyPr wrap="none" rtlCol="0">
            <a:spAutoFit/>
          </a:bodyPr>
          <a:lstStyle/>
          <a:p>
            <a:r>
              <a:rPr lang="en-US" dirty="0"/>
              <a:t>Ms. Jones</a:t>
            </a:r>
          </a:p>
        </p:txBody>
      </p:sp>
      <p:sp>
        <p:nvSpPr>
          <p:cNvPr id="15" name="TextBox 14">
            <a:extLst>
              <a:ext uri="{FF2B5EF4-FFF2-40B4-BE49-F238E27FC236}">
                <a16:creationId xmlns:a16="http://schemas.microsoft.com/office/drawing/2014/main" id="{DFEB7A4E-FF6E-6E1D-1472-1888DFBF047C}"/>
              </a:ext>
            </a:extLst>
          </p:cNvPr>
          <p:cNvSpPr txBox="1"/>
          <p:nvPr/>
        </p:nvSpPr>
        <p:spPr>
          <a:xfrm>
            <a:off x="499470" y="6027003"/>
            <a:ext cx="2422811" cy="830997"/>
          </a:xfrm>
          <a:prstGeom prst="rect">
            <a:avLst/>
          </a:prstGeom>
          <a:noFill/>
        </p:spPr>
        <p:txBody>
          <a:bodyPr wrap="square" rtlCol="0">
            <a:spAutoFit/>
          </a:bodyPr>
          <a:lstStyle/>
          <a:p>
            <a:pPr algn="ctr"/>
            <a:r>
              <a:rPr lang="en-US" sz="2400" b="1" dirty="0">
                <a:solidFill>
                  <a:srgbClr val="FF0000"/>
                </a:solidFill>
              </a:rPr>
              <a:t>Squamous Cell Carcinoma</a:t>
            </a:r>
          </a:p>
        </p:txBody>
      </p:sp>
      <p:sp>
        <p:nvSpPr>
          <p:cNvPr id="17" name="TextBox 16">
            <a:extLst>
              <a:ext uri="{FF2B5EF4-FFF2-40B4-BE49-F238E27FC236}">
                <a16:creationId xmlns:a16="http://schemas.microsoft.com/office/drawing/2014/main" id="{D67F6B85-9E5F-5434-E32E-BD769714A572}"/>
              </a:ext>
            </a:extLst>
          </p:cNvPr>
          <p:cNvSpPr txBox="1"/>
          <p:nvPr/>
        </p:nvSpPr>
        <p:spPr>
          <a:xfrm>
            <a:off x="9123921" y="6126458"/>
            <a:ext cx="2875198" cy="461665"/>
          </a:xfrm>
          <a:prstGeom prst="rect">
            <a:avLst/>
          </a:prstGeom>
          <a:noFill/>
        </p:spPr>
        <p:txBody>
          <a:bodyPr wrap="square">
            <a:spAutoFit/>
          </a:bodyPr>
          <a:lstStyle/>
          <a:p>
            <a:pPr algn="ctr"/>
            <a:r>
              <a:rPr lang="en-US" sz="2400" b="1" dirty="0"/>
              <a:t>Benign Granuloma</a:t>
            </a:r>
          </a:p>
        </p:txBody>
      </p:sp>
      <p:sp>
        <p:nvSpPr>
          <p:cNvPr id="18" name="Rectangle 17">
            <a:extLst>
              <a:ext uri="{FF2B5EF4-FFF2-40B4-BE49-F238E27FC236}">
                <a16:creationId xmlns:a16="http://schemas.microsoft.com/office/drawing/2014/main" id="{DA477383-B2F6-7D2E-ECF6-10D76819D945}"/>
              </a:ext>
            </a:extLst>
          </p:cNvPr>
          <p:cNvSpPr/>
          <p:nvPr/>
        </p:nvSpPr>
        <p:spPr>
          <a:xfrm>
            <a:off x="3476625" y="1304925"/>
            <a:ext cx="5352635" cy="5362575"/>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descr="Macintosh HD:Users:kimsandler:Desktop:histo B.tiff">
            <a:extLst>
              <a:ext uri="{FF2B5EF4-FFF2-40B4-BE49-F238E27FC236}">
                <a16:creationId xmlns:a16="http://schemas.microsoft.com/office/drawing/2014/main" id="{E13ABC95-3AA1-6971-A971-D17265C29538}"/>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8942633" y="3602686"/>
            <a:ext cx="3169122" cy="2093264"/>
          </a:xfrm>
          <a:prstGeom prst="rect">
            <a:avLst/>
          </a:prstGeom>
          <a:noFill/>
          <a:ln>
            <a:noFill/>
          </a:ln>
        </p:spPr>
      </p:pic>
      <p:pic>
        <p:nvPicPr>
          <p:cNvPr id="20" name="Picture 19" descr="Macintosh HD:Users:kimsandler:Desktop:SCC2A.tiff">
            <a:extLst>
              <a:ext uri="{FF2B5EF4-FFF2-40B4-BE49-F238E27FC236}">
                <a16:creationId xmlns:a16="http://schemas.microsoft.com/office/drawing/2014/main" id="{EDF291B7-ED9A-6AB8-F27F-92F6A2368006}"/>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57361" y="3568489"/>
            <a:ext cx="3307030" cy="2127461"/>
          </a:xfrm>
          <a:prstGeom prst="rect">
            <a:avLst/>
          </a:prstGeom>
          <a:noFill/>
          <a:ln>
            <a:noFill/>
          </a:ln>
        </p:spPr>
      </p:pic>
      <p:sp>
        <p:nvSpPr>
          <p:cNvPr id="23" name="TextBox 22">
            <a:extLst>
              <a:ext uri="{FF2B5EF4-FFF2-40B4-BE49-F238E27FC236}">
                <a16:creationId xmlns:a16="http://schemas.microsoft.com/office/drawing/2014/main" id="{7B6D89E0-AD79-8849-6127-871DB7BE0614}"/>
              </a:ext>
            </a:extLst>
          </p:cNvPr>
          <p:cNvSpPr txBox="1"/>
          <p:nvPr/>
        </p:nvSpPr>
        <p:spPr>
          <a:xfrm>
            <a:off x="8524875" y="28000"/>
            <a:ext cx="3632648" cy="369332"/>
          </a:xfrm>
          <a:prstGeom prst="rect">
            <a:avLst/>
          </a:prstGeom>
          <a:noFill/>
        </p:spPr>
        <p:txBody>
          <a:bodyPr wrap="square" rtlCol="0">
            <a:spAutoFit/>
          </a:bodyPr>
          <a:lstStyle/>
          <a:p>
            <a:pPr algn="r"/>
            <a:r>
              <a:rPr lang="en-US" i="1" dirty="0"/>
              <a:t>Images courtesy of Dr. Kim Sandler</a:t>
            </a:r>
          </a:p>
        </p:txBody>
      </p:sp>
    </p:spTree>
    <p:extLst>
      <p:ext uri="{BB962C8B-B14F-4D97-AF65-F5344CB8AC3E}">
        <p14:creationId xmlns:p14="http://schemas.microsoft.com/office/powerpoint/2010/main" val="1483861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a:xfrm>
            <a:off x="513522" y="150624"/>
            <a:ext cx="11164957" cy="838200"/>
          </a:xfrm>
        </p:spPr>
        <p:txBody>
          <a:bodyPr>
            <a:noAutofit/>
          </a:bodyPr>
          <a:lstStyle/>
          <a:p>
            <a:pPr algn="ctr">
              <a:defRPr/>
            </a:pPr>
            <a:r>
              <a:rPr lang="en-US" b="1" dirty="0"/>
              <a:t>Current Practice</a:t>
            </a:r>
            <a:endParaRPr lang="en-US" sz="2000" b="1" baseline="30000" dirty="0"/>
          </a:p>
        </p:txBody>
      </p:sp>
      <p:pic>
        <p:nvPicPr>
          <p:cNvPr id="7" name="Picture 6">
            <a:extLst>
              <a:ext uri="{FF2B5EF4-FFF2-40B4-BE49-F238E27FC236}">
                <a16:creationId xmlns:a16="http://schemas.microsoft.com/office/drawing/2014/main" id="{DC9F962D-6987-BC4A-60AD-19F2D76FFE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097" y="1165253"/>
            <a:ext cx="8637995" cy="5245072"/>
          </a:xfrm>
          <a:prstGeom prst="rect">
            <a:avLst/>
          </a:prstGeom>
          <a:ln>
            <a:solidFill>
              <a:schemeClr val="tx1"/>
            </a:solidFill>
          </a:ln>
        </p:spPr>
      </p:pic>
      <p:sp>
        <p:nvSpPr>
          <p:cNvPr id="10" name="TextBox 9">
            <a:extLst>
              <a:ext uri="{FF2B5EF4-FFF2-40B4-BE49-F238E27FC236}">
                <a16:creationId xmlns:a16="http://schemas.microsoft.com/office/drawing/2014/main" id="{FDDE300E-EC07-CD55-54AD-32F470DDCA21}"/>
              </a:ext>
            </a:extLst>
          </p:cNvPr>
          <p:cNvSpPr txBox="1"/>
          <p:nvPr/>
        </p:nvSpPr>
        <p:spPr>
          <a:xfrm>
            <a:off x="1452276" y="6410326"/>
            <a:ext cx="8820133" cy="369332"/>
          </a:xfrm>
          <a:prstGeom prst="rect">
            <a:avLst/>
          </a:prstGeom>
          <a:noFill/>
        </p:spPr>
        <p:txBody>
          <a:bodyPr wrap="square" rtlCol="0">
            <a:spAutoFit/>
          </a:bodyPr>
          <a:lstStyle/>
          <a:p>
            <a:r>
              <a:rPr lang="en-US" i="1" dirty="0"/>
              <a:t>American College of Chest Physicians Guidelines: Algorithm for suspicious lung nodules</a:t>
            </a:r>
          </a:p>
        </p:txBody>
      </p:sp>
    </p:spTree>
    <p:extLst>
      <p:ext uri="{BB962C8B-B14F-4D97-AF65-F5344CB8AC3E}">
        <p14:creationId xmlns:p14="http://schemas.microsoft.com/office/powerpoint/2010/main" val="8973134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6FB11-840C-3977-ED66-642CEA457A0F}"/>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D9985F9F-849A-8981-E3F8-F637BB717B26}"/>
              </a:ext>
            </a:extLst>
          </p:cNvPr>
          <p:cNvSpPr>
            <a:spLocks noGrp="1" noChangeArrowheads="1"/>
          </p:cNvSpPr>
          <p:nvPr>
            <p:ph type="title"/>
          </p:nvPr>
        </p:nvSpPr>
        <p:spPr>
          <a:xfrm>
            <a:off x="513522" y="150624"/>
            <a:ext cx="11164957" cy="838200"/>
          </a:xfrm>
        </p:spPr>
        <p:txBody>
          <a:bodyPr>
            <a:noAutofit/>
          </a:bodyPr>
          <a:lstStyle/>
          <a:p>
            <a:pPr algn="ctr">
              <a:defRPr/>
            </a:pPr>
            <a:r>
              <a:rPr lang="en-US" b="1" dirty="0"/>
              <a:t>Current Practice</a:t>
            </a:r>
            <a:endParaRPr lang="en-US" sz="2000" b="1" baseline="30000" dirty="0"/>
          </a:p>
        </p:txBody>
      </p:sp>
      <p:sp>
        <p:nvSpPr>
          <p:cNvPr id="10" name="TextBox 9">
            <a:extLst>
              <a:ext uri="{FF2B5EF4-FFF2-40B4-BE49-F238E27FC236}">
                <a16:creationId xmlns:a16="http://schemas.microsoft.com/office/drawing/2014/main" id="{96738BC0-B7FD-B5F9-999C-2FD406E31568}"/>
              </a:ext>
            </a:extLst>
          </p:cNvPr>
          <p:cNvSpPr txBox="1"/>
          <p:nvPr/>
        </p:nvSpPr>
        <p:spPr>
          <a:xfrm>
            <a:off x="1452276" y="6410326"/>
            <a:ext cx="8820133" cy="369332"/>
          </a:xfrm>
          <a:prstGeom prst="rect">
            <a:avLst/>
          </a:prstGeom>
          <a:noFill/>
        </p:spPr>
        <p:txBody>
          <a:bodyPr wrap="square" rtlCol="0">
            <a:spAutoFit/>
          </a:bodyPr>
          <a:lstStyle/>
          <a:p>
            <a:r>
              <a:rPr lang="en-US" i="1" dirty="0"/>
              <a:t>American College of Chest Physicians Guidelines: Algorithm for suspicious lung nodules</a:t>
            </a:r>
          </a:p>
        </p:txBody>
      </p:sp>
      <p:pic>
        <p:nvPicPr>
          <p:cNvPr id="2" name="Picture 1">
            <a:extLst>
              <a:ext uri="{FF2B5EF4-FFF2-40B4-BE49-F238E27FC236}">
                <a16:creationId xmlns:a16="http://schemas.microsoft.com/office/drawing/2014/main" id="{C133014B-54BE-5CFA-AE67-EE0F1DFD33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0097" y="1165253"/>
            <a:ext cx="8637995" cy="5245072"/>
          </a:xfrm>
          <a:prstGeom prst="rect">
            <a:avLst/>
          </a:prstGeom>
          <a:ln>
            <a:solidFill>
              <a:schemeClr val="tx1"/>
            </a:solidFill>
          </a:ln>
        </p:spPr>
      </p:pic>
      <p:grpSp>
        <p:nvGrpSpPr>
          <p:cNvPr id="3" name="Group 2">
            <a:extLst>
              <a:ext uri="{FF2B5EF4-FFF2-40B4-BE49-F238E27FC236}">
                <a16:creationId xmlns:a16="http://schemas.microsoft.com/office/drawing/2014/main" id="{993B10A3-08B5-16D9-6342-9470042A741D}"/>
              </a:ext>
            </a:extLst>
          </p:cNvPr>
          <p:cNvGrpSpPr/>
          <p:nvPr/>
        </p:nvGrpSpPr>
        <p:grpSpPr>
          <a:xfrm>
            <a:off x="1530095" y="1165253"/>
            <a:ext cx="8637996" cy="5245072"/>
            <a:chOff x="1530095" y="1165253"/>
            <a:chExt cx="8637996" cy="5245072"/>
          </a:xfrm>
        </p:grpSpPr>
        <p:sp>
          <p:nvSpPr>
            <p:cNvPr id="4" name="Rectangle 3">
              <a:extLst>
                <a:ext uri="{FF2B5EF4-FFF2-40B4-BE49-F238E27FC236}">
                  <a16:creationId xmlns:a16="http://schemas.microsoft.com/office/drawing/2014/main" id="{C40A0CEB-55FE-4E9C-AAFE-2AA473D80AF5}"/>
                </a:ext>
              </a:extLst>
            </p:cNvPr>
            <p:cNvSpPr/>
            <p:nvPr/>
          </p:nvSpPr>
          <p:spPr>
            <a:xfrm>
              <a:off x="1530096" y="1165253"/>
              <a:ext cx="8637995" cy="11874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00679ED-D27A-7E75-A634-24FA1362F032}"/>
                </a:ext>
              </a:extLst>
            </p:cNvPr>
            <p:cNvSpPr/>
            <p:nvPr/>
          </p:nvSpPr>
          <p:spPr>
            <a:xfrm>
              <a:off x="1530097" y="1809750"/>
              <a:ext cx="2575178" cy="46005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7AA84EB-2642-6F2E-F061-BA61526572E1}"/>
                </a:ext>
              </a:extLst>
            </p:cNvPr>
            <p:cNvSpPr/>
            <p:nvPr/>
          </p:nvSpPr>
          <p:spPr>
            <a:xfrm>
              <a:off x="1530095" y="3390899"/>
              <a:ext cx="8637995" cy="3019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63875F08-8384-9D85-186D-6A4BF1F7B11A}"/>
                </a:ext>
              </a:extLst>
            </p:cNvPr>
            <p:cNvSpPr/>
            <p:nvPr/>
          </p:nvSpPr>
          <p:spPr>
            <a:xfrm>
              <a:off x="7664197" y="1809749"/>
              <a:ext cx="2503893" cy="46005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TextBox 10">
            <a:extLst>
              <a:ext uri="{FF2B5EF4-FFF2-40B4-BE49-F238E27FC236}">
                <a16:creationId xmlns:a16="http://schemas.microsoft.com/office/drawing/2014/main" id="{EA579590-FDCF-F6C8-3F41-7689514E54FC}"/>
              </a:ext>
            </a:extLst>
          </p:cNvPr>
          <p:cNvSpPr txBox="1"/>
          <p:nvPr/>
        </p:nvSpPr>
        <p:spPr>
          <a:xfrm>
            <a:off x="2279243" y="3787789"/>
            <a:ext cx="2674891" cy="461665"/>
          </a:xfrm>
          <a:prstGeom prst="rect">
            <a:avLst/>
          </a:prstGeom>
          <a:noFill/>
          <a:ln>
            <a:solidFill>
              <a:schemeClr val="tx1">
                <a:lumMod val="95000"/>
                <a:lumOff val="5000"/>
              </a:schemeClr>
            </a:solidFill>
          </a:ln>
        </p:spPr>
        <p:txBody>
          <a:bodyPr wrap="square" rtlCol="0">
            <a:spAutoFit/>
          </a:bodyPr>
          <a:lstStyle/>
          <a:p>
            <a:pPr algn="ctr"/>
            <a:r>
              <a:rPr lang="en-US" sz="2400" dirty="0">
                <a:latin typeface="Arial" panose="020B0604020202020204" pitchFamily="34" charset="0"/>
                <a:cs typeface="Arial" panose="020B0604020202020204" pitchFamily="34" charset="0"/>
              </a:rPr>
              <a:t>Clinician estimate</a:t>
            </a:r>
          </a:p>
        </p:txBody>
      </p:sp>
      <p:sp>
        <p:nvSpPr>
          <p:cNvPr id="12" name="TextBox 11">
            <a:extLst>
              <a:ext uri="{FF2B5EF4-FFF2-40B4-BE49-F238E27FC236}">
                <a16:creationId xmlns:a16="http://schemas.microsoft.com/office/drawing/2014/main" id="{5EC448A5-E258-5EEC-46B0-B6706D2A5B61}"/>
              </a:ext>
            </a:extLst>
          </p:cNvPr>
          <p:cNvSpPr txBox="1"/>
          <p:nvPr/>
        </p:nvSpPr>
        <p:spPr>
          <a:xfrm>
            <a:off x="6749281" y="3787790"/>
            <a:ext cx="2674891" cy="461665"/>
          </a:xfrm>
          <a:prstGeom prst="rect">
            <a:avLst/>
          </a:prstGeom>
          <a:noFill/>
          <a:ln>
            <a:solidFill>
              <a:schemeClr val="tx1">
                <a:lumMod val="95000"/>
                <a:lumOff val="5000"/>
              </a:schemeClr>
            </a:solidFill>
          </a:ln>
        </p:spPr>
        <p:txBody>
          <a:bodyPr wrap="square" rtlCol="0">
            <a:spAutoFit/>
          </a:bodyPr>
          <a:lstStyle/>
          <a:p>
            <a:pPr algn="ctr"/>
            <a:r>
              <a:rPr lang="en-US" sz="2400" dirty="0">
                <a:latin typeface="Arial" panose="020B0604020202020204" pitchFamily="34" charset="0"/>
                <a:cs typeface="Arial" panose="020B0604020202020204" pitchFamily="34" charset="0"/>
              </a:rPr>
              <a:t>Prediction models</a:t>
            </a:r>
          </a:p>
        </p:txBody>
      </p:sp>
      <p:sp>
        <p:nvSpPr>
          <p:cNvPr id="13" name="TextBox 12">
            <a:extLst>
              <a:ext uri="{FF2B5EF4-FFF2-40B4-BE49-F238E27FC236}">
                <a16:creationId xmlns:a16="http://schemas.microsoft.com/office/drawing/2014/main" id="{FE00151C-8685-71A3-BBAC-AEA86DECFD81}"/>
              </a:ext>
            </a:extLst>
          </p:cNvPr>
          <p:cNvSpPr txBox="1"/>
          <p:nvPr/>
        </p:nvSpPr>
        <p:spPr>
          <a:xfrm>
            <a:off x="6430647" y="4677084"/>
            <a:ext cx="3474719" cy="1569660"/>
          </a:xfrm>
          <a:prstGeom prst="rect">
            <a:avLst/>
          </a:prstGeom>
          <a:noFill/>
          <a:ln>
            <a:solidFill>
              <a:schemeClr val="tx1">
                <a:lumMod val="95000"/>
                <a:lumOff val="5000"/>
              </a:schemeClr>
            </a:solidFill>
          </a:ln>
        </p:spPr>
        <p:txBody>
          <a:bodyPr wrap="square" rtlCol="0">
            <a:spAutoFit/>
          </a:bodyPr>
          <a:lstStyle/>
          <a:p>
            <a:pPr algn="ctr"/>
            <a:r>
              <a:rPr lang="en-US" sz="2400" b="1" u="sng" dirty="0">
                <a:latin typeface="Arial" panose="020B0604020202020204" pitchFamily="34" charset="0"/>
                <a:cs typeface="Arial" panose="020B0604020202020204" pitchFamily="34" charset="0"/>
              </a:rPr>
              <a:t>Mayo Model</a:t>
            </a:r>
          </a:p>
          <a:p>
            <a:pPr marL="342891" indent="-342891">
              <a:buFont typeface="Arial" panose="020B0604020202020204" pitchFamily="34" charset="0"/>
              <a:buChar char="•"/>
            </a:pPr>
            <a:r>
              <a:rPr lang="en-US" dirty="0">
                <a:latin typeface="Arial" panose="020B0604020202020204" pitchFamily="34" charset="0"/>
                <a:cs typeface="Arial" panose="020B0604020202020204" pitchFamily="34" charset="0"/>
              </a:rPr>
              <a:t>Age, smoking, cancer history</a:t>
            </a:r>
          </a:p>
          <a:p>
            <a:pPr marL="342891" indent="-342891">
              <a:buFont typeface="Arial" panose="020B0604020202020204" pitchFamily="34" charset="0"/>
              <a:buChar char="•"/>
            </a:pPr>
            <a:r>
              <a:rPr lang="en-US" dirty="0">
                <a:latin typeface="Arial" panose="020B0604020202020204" pitchFamily="34" charset="0"/>
                <a:cs typeface="Arial" panose="020B0604020202020204" pitchFamily="34" charset="0"/>
              </a:rPr>
              <a:t>Size, spiculation, location</a:t>
            </a:r>
          </a:p>
          <a:p>
            <a:pPr marL="342891" indent="-342891">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 AUC: 0.65 – 0.75</a:t>
            </a:r>
          </a:p>
        </p:txBody>
      </p:sp>
      <p:cxnSp>
        <p:nvCxnSpPr>
          <p:cNvPr id="14" name="Straight Connector 13">
            <a:extLst>
              <a:ext uri="{FF2B5EF4-FFF2-40B4-BE49-F238E27FC236}">
                <a16:creationId xmlns:a16="http://schemas.microsoft.com/office/drawing/2014/main" id="{372B8647-9C46-FE0B-0237-831AAFCCE3D1}"/>
              </a:ext>
            </a:extLst>
          </p:cNvPr>
          <p:cNvCxnSpPr>
            <a:stCxn id="12" idx="2"/>
          </p:cNvCxnSpPr>
          <p:nvPr/>
        </p:nvCxnSpPr>
        <p:spPr>
          <a:xfrm>
            <a:off x="8086727" y="4249455"/>
            <a:ext cx="0" cy="427629"/>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7" name="Arrow: Right 6">
            <a:extLst>
              <a:ext uri="{FF2B5EF4-FFF2-40B4-BE49-F238E27FC236}">
                <a16:creationId xmlns:a16="http://schemas.microsoft.com/office/drawing/2014/main" id="{A0491362-0704-DAD1-74D8-53A0910ABBDB}"/>
              </a:ext>
            </a:extLst>
          </p:cNvPr>
          <p:cNvSpPr/>
          <p:nvPr/>
        </p:nvSpPr>
        <p:spPr>
          <a:xfrm rot="19315436">
            <a:off x="3452839" y="3413771"/>
            <a:ext cx="542600" cy="231316"/>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Right 20">
            <a:extLst>
              <a:ext uri="{FF2B5EF4-FFF2-40B4-BE49-F238E27FC236}">
                <a16:creationId xmlns:a16="http://schemas.microsoft.com/office/drawing/2014/main" id="{F47FC0CE-D7AC-12EC-689A-4E93B403E043}"/>
              </a:ext>
            </a:extLst>
          </p:cNvPr>
          <p:cNvSpPr/>
          <p:nvPr/>
        </p:nvSpPr>
        <p:spPr>
          <a:xfrm rot="13064193">
            <a:off x="7773588" y="3414619"/>
            <a:ext cx="542600" cy="231316"/>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23390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BAB4C-D0DB-1E3D-54D1-64CA6AFE4614}"/>
              </a:ext>
            </a:extLst>
          </p:cNvPr>
          <p:cNvSpPr>
            <a:spLocks noGrp="1"/>
          </p:cNvSpPr>
          <p:nvPr>
            <p:ph type="title"/>
          </p:nvPr>
        </p:nvSpPr>
        <p:spPr>
          <a:xfrm>
            <a:off x="546503" y="391319"/>
            <a:ext cx="10515600" cy="1325563"/>
          </a:xfrm>
        </p:spPr>
        <p:txBody>
          <a:bodyPr/>
          <a:lstStyle/>
          <a:p>
            <a:r>
              <a:rPr lang="en-US" b="1" dirty="0"/>
              <a:t>Where are Biomarkers Useful?</a:t>
            </a:r>
          </a:p>
        </p:txBody>
      </p:sp>
      <p:pic>
        <p:nvPicPr>
          <p:cNvPr id="4" name="Picture 3">
            <a:extLst>
              <a:ext uri="{FF2B5EF4-FFF2-40B4-BE49-F238E27FC236}">
                <a16:creationId xmlns:a16="http://schemas.microsoft.com/office/drawing/2014/main" id="{650764D3-CC60-8ACF-1A7F-9F781BFFD01B}"/>
              </a:ext>
            </a:extLst>
          </p:cNvPr>
          <p:cNvPicPr>
            <a:picLocks noChangeAspect="1"/>
          </p:cNvPicPr>
          <p:nvPr/>
        </p:nvPicPr>
        <p:blipFill>
          <a:blip r:embed="rId3"/>
          <a:srcRect b="25035"/>
          <a:stretch>
            <a:fillRect/>
          </a:stretch>
        </p:blipFill>
        <p:spPr>
          <a:xfrm>
            <a:off x="1654629" y="1950773"/>
            <a:ext cx="7990115" cy="3993208"/>
          </a:xfrm>
          <a:prstGeom prst="rect">
            <a:avLst/>
          </a:prstGeom>
        </p:spPr>
      </p:pic>
      <p:pic>
        <p:nvPicPr>
          <p:cNvPr id="5" name="Picture 4">
            <a:extLst>
              <a:ext uri="{FF2B5EF4-FFF2-40B4-BE49-F238E27FC236}">
                <a16:creationId xmlns:a16="http://schemas.microsoft.com/office/drawing/2014/main" id="{F13A7377-0777-D397-3AFA-16F6AA5567F2}"/>
              </a:ext>
            </a:extLst>
          </p:cNvPr>
          <p:cNvPicPr>
            <a:picLocks noChangeAspect="1"/>
          </p:cNvPicPr>
          <p:nvPr/>
        </p:nvPicPr>
        <p:blipFill>
          <a:blip r:embed="rId4" cstate="print">
            <a:extLst>
              <a:ext uri="{28A0092B-C50C-407E-A947-70E740481C1C}">
                <a14:useLocalDpi xmlns:a14="http://schemas.microsoft.com/office/drawing/2010/main" val="0"/>
              </a:ext>
            </a:extLst>
          </a:blip>
          <a:srcRect l="3274" t="15898" r="3249"/>
          <a:stretch>
            <a:fillRect/>
          </a:stretch>
        </p:blipFill>
        <p:spPr>
          <a:xfrm>
            <a:off x="8911994" y="110384"/>
            <a:ext cx="3203807" cy="1750272"/>
          </a:xfrm>
          <a:prstGeom prst="rect">
            <a:avLst/>
          </a:prstGeom>
          <a:ln>
            <a:solidFill>
              <a:schemeClr val="tx1"/>
            </a:solidFill>
          </a:ln>
        </p:spPr>
      </p:pic>
    </p:spTree>
    <p:extLst>
      <p:ext uri="{BB962C8B-B14F-4D97-AF65-F5344CB8AC3E}">
        <p14:creationId xmlns:p14="http://schemas.microsoft.com/office/powerpoint/2010/main" val="143824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2B40A9C-4B59-F8CB-ADD5-27B4A4599B97}"/>
              </a:ext>
            </a:extLst>
          </p:cNvPr>
          <p:cNvPicPr>
            <a:picLocks noChangeAspect="1"/>
          </p:cNvPicPr>
          <p:nvPr/>
        </p:nvPicPr>
        <p:blipFill>
          <a:blip r:embed="rId3"/>
          <a:srcRect b="25035"/>
          <a:stretch>
            <a:fillRect/>
          </a:stretch>
        </p:blipFill>
        <p:spPr>
          <a:xfrm>
            <a:off x="141449" y="988199"/>
            <a:ext cx="10021091" cy="5008227"/>
          </a:xfrm>
          <a:prstGeom prst="rect">
            <a:avLst/>
          </a:prstGeom>
        </p:spPr>
      </p:pic>
      <p:sp>
        <p:nvSpPr>
          <p:cNvPr id="17" name="Rectangle 16">
            <a:extLst>
              <a:ext uri="{FF2B5EF4-FFF2-40B4-BE49-F238E27FC236}">
                <a16:creationId xmlns:a16="http://schemas.microsoft.com/office/drawing/2014/main" id="{40535790-40A9-59DA-BE33-05066BDF3687}"/>
              </a:ext>
            </a:extLst>
          </p:cNvPr>
          <p:cNvSpPr/>
          <p:nvPr/>
        </p:nvSpPr>
        <p:spPr>
          <a:xfrm>
            <a:off x="7724139" y="2654872"/>
            <a:ext cx="2426107" cy="1941361"/>
          </a:xfrm>
          <a:prstGeom prst="rect">
            <a:avLst/>
          </a:prstGeom>
          <a:solidFill>
            <a:srgbClr val="E7F4FF"/>
          </a:solidFill>
          <a:ln>
            <a:solidFill>
              <a:srgbClr val="E7F4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sp>
        <p:nvSpPr>
          <p:cNvPr id="16" name="Right Arrow 15">
            <a:extLst>
              <a:ext uri="{FF2B5EF4-FFF2-40B4-BE49-F238E27FC236}">
                <a16:creationId xmlns:a16="http://schemas.microsoft.com/office/drawing/2014/main" id="{A37ADA90-D06C-7960-507C-D9AE3B4D9DEE}"/>
              </a:ext>
            </a:extLst>
          </p:cNvPr>
          <p:cNvSpPr/>
          <p:nvPr/>
        </p:nvSpPr>
        <p:spPr>
          <a:xfrm>
            <a:off x="7900413" y="3608040"/>
            <a:ext cx="464457" cy="240913"/>
          </a:xfrm>
          <a:prstGeom prst="rightArrow">
            <a:avLst/>
          </a:prstGeom>
          <a:solidFill>
            <a:srgbClr val="FFEFC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sp>
        <p:nvSpPr>
          <p:cNvPr id="8" name="Oval 7">
            <a:extLst>
              <a:ext uri="{FF2B5EF4-FFF2-40B4-BE49-F238E27FC236}">
                <a16:creationId xmlns:a16="http://schemas.microsoft.com/office/drawing/2014/main" id="{6B496026-BD22-2C28-3800-4F151BCD4C3C}"/>
              </a:ext>
            </a:extLst>
          </p:cNvPr>
          <p:cNvSpPr/>
          <p:nvPr/>
        </p:nvSpPr>
        <p:spPr>
          <a:xfrm>
            <a:off x="7587586" y="186511"/>
            <a:ext cx="2807889" cy="2536892"/>
          </a:xfrm>
          <a:prstGeom prst="ellipse">
            <a:avLst/>
          </a:prstGeom>
          <a:solidFill>
            <a:srgbClr val="C556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sp>
        <p:nvSpPr>
          <p:cNvPr id="7" name="Arrow: Up 6">
            <a:extLst>
              <a:ext uri="{FF2B5EF4-FFF2-40B4-BE49-F238E27FC236}">
                <a16:creationId xmlns:a16="http://schemas.microsoft.com/office/drawing/2014/main" id="{776C593F-22EE-C360-484A-D8018E7194B7}"/>
              </a:ext>
            </a:extLst>
          </p:cNvPr>
          <p:cNvSpPr/>
          <p:nvPr/>
        </p:nvSpPr>
        <p:spPr>
          <a:xfrm rot="3243086">
            <a:off x="6957433" y="1976648"/>
            <a:ext cx="1147167" cy="832587"/>
          </a:xfrm>
          <a:prstGeom prst="upArrow">
            <a:avLst/>
          </a:prstGeom>
          <a:solidFill>
            <a:srgbClr val="C5567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sp>
        <p:nvSpPr>
          <p:cNvPr id="5" name="Oval 4">
            <a:extLst>
              <a:ext uri="{FF2B5EF4-FFF2-40B4-BE49-F238E27FC236}">
                <a16:creationId xmlns:a16="http://schemas.microsoft.com/office/drawing/2014/main" id="{C09D00BC-5EF1-1F79-F9B6-63D943EE6E9A}"/>
              </a:ext>
            </a:extLst>
          </p:cNvPr>
          <p:cNvSpPr/>
          <p:nvPr/>
        </p:nvSpPr>
        <p:spPr>
          <a:xfrm>
            <a:off x="8204751" y="4136213"/>
            <a:ext cx="2254032" cy="2180873"/>
          </a:xfrm>
          <a:prstGeom prst="ellipse">
            <a:avLst/>
          </a:prstGeom>
          <a:solidFill>
            <a:srgbClr val="BFD2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sp>
        <p:nvSpPr>
          <p:cNvPr id="3" name="Arrow: Up 6">
            <a:extLst>
              <a:ext uri="{FF2B5EF4-FFF2-40B4-BE49-F238E27FC236}">
                <a16:creationId xmlns:a16="http://schemas.microsoft.com/office/drawing/2014/main" id="{9ECD0CD2-D2D7-3DEE-2746-996E1D1D0C92}"/>
              </a:ext>
            </a:extLst>
          </p:cNvPr>
          <p:cNvSpPr/>
          <p:nvPr/>
        </p:nvSpPr>
        <p:spPr>
          <a:xfrm rot="7123298">
            <a:off x="7093717" y="4578398"/>
            <a:ext cx="1343563" cy="1026519"/>
          </a:xfrm>
          <a:prstGeom prst="upArrow">
            <a:avLst/>
          </a:prstGeom>
          <a:solidFill>
            <a:srgbClr val="BFD2A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sp>
        <p:nvSpPr>
          <p:cNvPr id="18" name="Oval 17">
            <a:extLst>
              <a:ext uri="{FF2B5EF4-FFF2-40B4-BE49-F238E27FC236}">
                <a16:creationId xmlns:a16="http://schemas.microsoft.com/office/drawing/2014/main" id="{27098BC8-DCF7-5C02-46ED-C9E726C3EC23}"/>
              </a:ext>
            </a:extLst>
          </p:cNvPr>
          <p:cNvSpPr/>
          <p:nvPr/>
        </p:nvSpPr>
        <p:spPr>
          <a:xfrm>
            <a:off x="8480819" y="3530571"/>
            <a:ext cx="365760" cy="365760"/>
          </a:xfrm>
          <a:prstGeom prst="ellipse">
            <a:avLst/>
          </a:prstGeom>
          <a:solidFill>
            <a:srgbClr val="FFEFC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pic>
        <p:nvPicPr>
          <p:cNvPr id="22" name="Content Placeholder 4" descr="Man with solid fill">
            <a:extLst>
              <a:ext uri="{FF2B5EF4-FFF2-40B4-BE49-F238E27FC236}">
                <a16:creationId xmlns:a16="http://schemas.microsoft.com/office/drawing/2014/main" id="{1404D9C7-A65E-3B15-5EF1-A1DFB39684AC}"/>
              </a:ext>
            </a:extLst>
          </p:cNvPr>
          <p:cNvPicPr>
            <a:picLocks noGrp="1" noChangeAspect="1"/>
          </p:cNvPicPr>
          <p:nvPr>
            <p:ph idx="1"/>
          </p:nvPr>
        </p:nvPicPr>
        <p:blipFill>
          <a:blip>
            <a:extLst>
              <a:ext uri="{96DAC541-7B7A-43D3-8B79-37D633B846F1}">
                <asvg:svgBlip xmlns:asvg="http://schemas.microsoft.com/office/drawing/2016/SVG/main" r:embed="rId4"/>
              </a:ext>
            </a:extLst>
          </a:blip>
          <a:stretch>
            <a:fillRect/>
          </a:stretch>
        </p:blipFill>
        <p:spPr>
          <a:xfrm>
            <a:off x="8193443" y="4573425"/>
            <a:ext cx="652340" cy="652340"/>
          </a:xfrm>
        </p:spPr>
      </p:pic>
      <p:pic>
        <p:nvPicPr>
          <p:cNvPr id="23" name="Content Placeholder 4" descr="Man with solid fill">
            <a:extLst>
              <a:ext uri="{FF2B5EF4-FFF2-40B4-BE49-F238E27FC236}">
                <a16:creationId xmlns:a16="http://schemas.microsoft.com/office/drawing/2014/main" id="{843D0A03-545E-9258-632E-2D682EE9BF2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59929" y="4269807"/>
            <a:ext cx="652340" cy="652340"/>
          </a:xfrm>
          <a:prstGeom prst="rect">
            <a:avLst/>
          </a:prstGeom>
        </p:spPr>
      </p:pic>
      <p:pic>
        <p:nvPicPr>
          <p:cNvPr id="24" name="Content Placeholder 4" descr="Man with solid fill">
            <a:extLst>
              <a:ext uri="{FF2B5EF4-FFF2-40B4-BE49-F238E27FC236}">
                <a16:creationId xmlns:a16="http://schemas.microsoft.com/office/drawing/2014/main" id="{2CEAF13D-64B6-82E8-8C5B-CDA4E6C924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22651" y="4188375"/>
            <a:ext cx="652340" cy="652340"/>
          </a:xfrm>
          <a:prstGeom prst="rect">
            <a:avLst/>
          </a:prstGeom>
        </p:spPr>
      </p:pic>
      <p:pic>
        <p:nvPicPr>
          <p:cNvPr id="25" name="Content Placeholder 4" descr="Man with solid fill">
            <a:extLst>
              <a:ext uri="{FF2B5EF4-FFF2-40B4-BE49-F238E27FC236}">
                <a16:creationId xmlns:a16="http://schemas.microsoft.com/office/drawing/2014/main" id="{F5964EA6-CC7B-929C-EA56-31A9EE56E6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485375" y="4282241"/>
            <a:ext cx="652340" cy="652340"/>
          </a:xfrm>
          <a:prstGeom prst="rect">
            <a:avLst/>
          </a:prstGeom>
        </p:spPr>
      </p:pic>
      <p:pic>
        <p:nvPicPr>
          <p:cNvPr id="26" name="Content Placeholder 4" descr="Man with solid fill">
            <a:extLst>
              <a:ext uri="{FF2B5EF4-FFF2-40B4-BE49-F238E27FC236}">
                <a16:creationId xmlns:a16="http://schemas.microsoft.com/office/drawing/2014/main" id="{421E154C-4D99-16E0-91C7-B6DFFF3397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55489" y="4609419"/>
            <a:ext cx="652340" cy="652340"/>
          </a:xfrm>
          <a:prstGeom prst="rect">
            <a:avLst/>
          </a:prstGeom>
        </p:spPr>
      </p:pic>
      <p:pic>
        <p:nvPicPr>
          <p:cNvPr id="27" name="Content Placeholder 4" descr="Man with solid fill">
            <a:extLst>
              <a:ext uri="{FF2B5EF4-FFF2-40B4-BE49-F238E27FC236}">
                <a16:creationId xmlns:a16="http://schemas.microsoft.com/office/drawing/2014/main" id="{C7B604DC-3316-010C-95CC-9DB4DCE2314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37630" y="4776235"/>
            <a:ext cx="652340" cy="652340"/>
          </a:xfrm>
          <a:prstGeom prst="rect">
            <a:avLst/>
          </a:prstGeom>
        </p:spPr>
      </p:pic>
      <p:pic>
        <p:nvPicPr>
          <p:cNvPr id="28" name="Content Placeholder 4" descr="Man with solid fill">
            <a:extLst>
              <a:ext uri="{FF2B5EF4-FFF2-40B4-BE49-F238E27FC236}">
                <a16:creationId xmlns:a16="http://schemas.microsoft.com/office/drawing/2014/main" id="{317AD31E-DA46-A4B6-2467-A087D19AAB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07743" y="4587609"/>
            <a:ext cx="652340" cy="652340"/>
          </a:xfrm>
          <a:prstGeom prst="rect">
            <a:avLst/>
          </a:prstGeom>
        </p:spPr>
      </p:pic>
      <p:pic>
        <p:nvPicPr>
          <p:cNvPr id="29" name="Content Placeholder 4" descr="Man with solid fill">
            <a:extLst>
              <a:ext uri="{FF2B5EF4-FFF2-40B4-BE49-F238E27FC236}">
                <a16:creationId xmlns:a16="http://schemas.microsoft.com/office/drawing/2014/main" id="{8359EB61-D9ED-0350-7298-317F4833BC2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264285" y="4628771"/>
            <a:ext cx="652340" cy="652340"/>
          </a:xfrm>
          <a:prstGeom prst="rect">
            <a:avLst/>
          </a:prstGeom>
        </p:spPr>
      </p:pic>
      <p:pic>
        <p:nvPicPr>
          <p:cNvPr id="30" name="Content Placeholder 4" descr="Man with solid fill">
            <a:extLst>
              <a:ext uri="{FF2B5EF4-FFF2-40B4-BE49-F238E27FC236}">
                <a16:creationId xmlns:a16="http://schemas.microsoft.com/office/drawing/2014/main" id="{D8137413-F3F3-88EA-E80F-B001B1674A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79277" y="5121757"/>
            <a:ext cx="652340" cy="652340"/>
          </a:xfrm>
          <a:prstGeom prst="rect">
            <a:avLst/>
          </a:prstGeom>
        </p:spPr>
      </p:pic>
      <p:pic>
        <p:nvPicPr>
          <p:cNvPr id="31" name="Content Placeholder 4" descr="Man with solid fill">
            <a:extLst>
              <a:ext uri="{FF2B5EF4-FFF2-40B4-BE49-F238E27FC236}">
                <a16:creationId xmlns:a16="http://schemas.microsoft.com/office/drawing/2014/main" id="{7C08D2AB-FC98-D7BF-A3EF-26103F2AE06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28834" y="4941499"/>
            <a:ext cx="652340" cy="652340"/>
          </a:xfrm>
          <a:prstGeom prst="rect">
            <a:avLst/>
          </a:prstGeom>
        </p:spPr>
      </p:pic>
      <p:pic>
        <p:nvPicPr>
          <p:cNvPr id="15" name="Content Placeholder 4" descr="Man with solid fill">
            <a:extLst>
              <a:ext uri="{FF2B5EF4-FFF2-40B4-BE49-F238E27FC236}">
                <a16:creationId xmlns:a16="http://schemas.microsoft.com/office/drawing/2014/main" id="{9BAA5F85-CE8E-4E17-8CE7-23641CF2E6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867273" y="629081"/>
            <a:ext cx="652340" cy="652340"/>
          </a:xfrm>
          <a:prstGeom prst="rect">
            <a:avLst/>
          </a:prstGeom>
        </p:spPr>
      </p:pic>
      <p:pic>
        <p:nvPicPr>
          <p:cNvPr id="32" name="Content Placeholder 4" descr="Man with solid fill">
            <a:extLst>
              <a:ext uri="{FF2B5EF4-FFF2-40B4-BE49-F238E27FC236}">
                <a16:creationId xmlns:a16="http://schemas.microsoft.com/office/drawing/2014/main" id="{26FAF3A1-BEE7-70F2-E4AC-DE2D87CD13C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33759" y="325463"/>
            <a:ext cx="652340" cy="652340"/>
          </a:xfrm>
          <a:prstGeom prst="rect">
            <a:avLst/>
          </a:prstGeom>
        </p:spPr>
      </p:pic>
      <p:pic>
        <p:nvPicPr>
          <p:cNvPr id="33" name="Content Placeholder 4" descr="Man with solid fill">
            <a:extLst>
              <a:ext uri="{FF2B5EF4-FFF2-40B4-BE49-F238E27FC236}">
                <a16:creationId xmlns:a16="http://schemas.microsoft.com/office/drawing/2014/main" id="{D1AE1DB3-0079-ECD5-E130-7DD94C039CC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696482" y="244031"/>
            <a:ext cx="652340" cy="652340"/>
          </a:xfrm>
          <a:prstGeom prst="rect">
            <a:avLst/>
          </a:prstGeom>
        </p:spPr>
      </p:pic>
      <p:pic>
        <p:nvPicPr>
          <p:cNvPr id="34" name="Content Placeholder 4" descr="Man with solid fill">
            <a:extLst>
              <a:ext uri="{FF2B5EF4-FFF2-40B4-BE49-F238E27FC236}">
                <a16:creationId xmlns:a16="http://schemas.microsoft.com/office/drawing/2014/main" id="{FF2CB880-12C3-2753-1688-71FD5A24D12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59205" y="337897"/>
            <a:ext cx="652340" cy="652340"/>
          </a:xfrm>
          <a:prstGeom prst="rect">
            <a:avLst/>
          </a:prstGeom>
        </p:spPr>
      </p:pic>
      <p:pic>
        <p:nvPicPr>
          <p:cNvPr id="35" name="Content Placeholder 4" descr="Man with solid fill">
            <a:extLst>
              <a:ext uri="{FF2B5EF4-FFF2-40B4-BE49-F238E27FC236}">
                <a16:creationId xmlns:a16="http://schemas.microsoft.com/office/drawing/2014/main" id="{68022C04-CA74-D263-8670-0E57D08CEA5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529319" y="665075"/>
            <a:ext cx="652340" cy="652340"/>
          </a:xfrm>
          <a:prstGeom prst="rect">
            <a:avLst/>
          </a:prstGeom>
        </p:spPr>
      </p:pic>
      <p:pic>
        <p:nvPicPr>
          <p:cNvPr id="36" name="Content Placeholder 4" descr="Man with solid fill">
            <a:extLst>
              <a:ext uri="{FF2B5EF4-FFF2-40B4-BE49-F238E27FC236}">
                <a16:creationId xmlns:a16="http://schemas.microsoft.com/office/drawing/2014/main" id="{B9A1485E-7290-CCE2-9508-5D9F7DD78D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47303" y="1019677"/>
            <a:ext cx="652340" cy="652340"/>
          </a:xfrm>
          <a:prstGeom prst="rect">
            <a:avLst/>
          </a:prstGeom>
        </p:spPr>
      </p:pic>
      <p:pic>
        <p:nvPicPr>
          <p:cNvPr id="37" name="Content Placeholder 4" descr="Man with solid fill">
            <a:extLst>
              <a:ext uri="{FF2B5EF4-FFF2-40B4-BE49-F238E27FC236}">
                <a16:creationId xmlns:a16="http://schemas.microsoft.com/office/drawing/2014/main" id="{44974C54-9894-A526-26B1-782BDB63E8F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717257" y="955251"/>
            <a:ext cx="652340" cy="652340"/>
          </a:xfrm>
          <a:prstGeom prst="rect">
            <a:avLst/>
          </a:prstGeom>
        </p:spPr>
      </p:pic>
      <p:pic>
        <p:nvPicPr>
          <p:cNvPr id="38" name="Content Placeholder 4" descr="Man with solid fill">
            <a:extLst>
              <a:ext uri="{FF2B5EF4-FFF2-40B4-BE49-F238E27FC236}">
                <a16:creationId xmlns:a16="http://schemas.microsoft.com/office/drawing/2014/main" id="{4CEACB23-74B6-65E1-C92F-6447E0B3B18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72750" y="1012073"/>
            <a:ext cx="652340" cy="652340"/>
          </a:xfrm>
          <a:prstGeom prst="rect">
            <a:avLst/>
          </a:prstGeom>
        </p:spPr>
      </p:pic>
      <p:pic>
        <p:nvPicPr>
          <p:cNvPr id="39" name="Content Placeholder 4" descr="Man with solid fill">
            <a:extLst>
              <a:ext uri="{FF2B5EF4-FFF2-40B4-BE49-F238E27FC236}">
                <a16:creationId xmlns:a16="http://schemas.microsoft.com/office/drawing/2014/main" id="{8CD11E9F-A737-7485-E277-E141978763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27995" y="1535558"/>
            <a:ext cx="652340" cy="652340"/>
          </a:xfrm>
          <a:prstGeom prst="rect">
            <a:avLst/>
          </a:prstGeom>
        </p:spPr>
      </p:pic>
      <p:pic>
        <p:nvPicPr>
          <p:cNvPr id="40" name="Content Placeholder 4" descr="Man with solid fill">
            <a:extLst>
              <a:ext uri="{FF2B5EF4-FFF2-40B4-BE49-F238E27FC236}">
                <a16:creationId xmlns:a16="http://schemas.microsoft.com/office/drawing/2014/main" id="{7C08AF66-8639-6404-BC2A-AF49AFE7AA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28661" y="1543110"/>
            <a:ext cx="652340" cy="652340"/>
          </a:xfrm>
          <a:prstGeom prst="rect">
            <a:avLst/>
          </a:prstGeom>
        </p:spPr>
      </p:pic>
      <p:pic>
        <p:nvPicPr>
          <p:cNvPr id="41" name="Content Placeholder 4" descr="Man with solid fill">
            <a:extLst>
              <a:ext uri="{FF2B5EF4-FFF2-40B4-BE49-F238E27FC236}">
                <a16:creationId xmlns:a16="http://schemas.microsoft.com/office/drawing/2014/main" id="{0E3AC9A0-185A-C98A-44B7-C50F76F17F3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517411" y="3561383"/>
            <a:ext cx="293659" cy="293659"/>
          </a:xfrm>
          <a:prstGeom prst="rect">
            <a:avLst/>
          </a:prstGeom>
        </p:spPr>
      </p:pic>
      <p:sp>
        <p:nvSpPr>
          <p:cNvPr id="43" name="Oval 42">
            <a:extLst>
              <a:ext uri="{FF2B5EF4-FFF2-40B4-BE49-F238E27FC236}">
                <a16:creationId xmlns:a16="http://schemas.microsoft.com/office/drawing/2014/main" id="{75BFB95E-41CB-4688-E4D6-F8B1C9BA1329}"/>
              </a:ext>
            </a:extLst>
          </p:cNvPr>
          <p:cNvSpPr/>
          <p:nvPr/>
        </p:nvSpPr>
        <p:spPr>
          <a:xfrm>
            <a:off x="4432389" y="2078812"/>
            <a:ext cx="3342553" cy="3355325"/>
          </a:xfrm>
          <a:prstGeom prst="ellipse">
            <a:avLst/>
          </a:prstGeom>
          <a:solidFill>
            <a:schemeClr val="tx1">
              <a:lumMod val="50000"/>
              <a:lumOff val="50000"/>
              <a:alpha val="94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defRPr/>
            </a:pPr>
            <a:endParaRPr lang="en-US">
              <a:solidFill>
                <a:schemeClr val="tx1"/>
              </a:solidFill>
              <a:latin typeface="Aptos" panose="02110004020202020204"/>
            </a:endParaRPr>
          </a:p>
        </p:txBody>
      </p:sp>
      <p:pic>
        <p:nvPicPr>
          <p:cNvPr id="42" name="Content Placeholder 4" descr="Man with solid fill">
            <a:extLst>
              <a:ext uri="{FF2B5EF4-FFF2-40B4-BE49-F238E27FC236}">
                <a16:creationId xmlns:a16="http://schemas.microsoft.com/office/drawing/2014/main" id="{696798E6-4AAA-BAE1-B57D-AB787DBB73E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69629" y="1236395"/>
            <a:ext cx="652340" cy="652340"/>
          </a:xfrm>
          <a:prstGeom prst="rect">
            <a:avLst/>
          </a:prstGeom>
        </p:spPr>
      </p:pic>
      <p:pic>
        <p:nvPicPr>
          <p:cNvPr id="45" name="Content Placeholder 4" descr="Man with solid fill">
            <a:extLst>
              <a:ext uri="{FF2B5EF4-FFF2-40B4-BE49-F238E27FC236}">
                <a16:creationId xmlns:a16="http://schemas.microsoft.com/office/drawing/2014/main" id="{91417A2A-985B-A805-9672-1D23BD426D6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50721" y="1262858"/>
            <a:ext cx="652340" cy="652340"/>
          </a:xfrm>
          <a:prstGeom prst="rect">
            <a:avLst/>
          </a:prstGeom>
        </p:spPr>
      </p:pic>
      <p:pic>
        <p:nvPicPr>
          <p:cNvPr id="47" name="Content Placeholder 4" descr="Man with solid fill">
            <a:extLst>
              <a:ext uri="{FF2B5EF4-FFF2-40B4-BE49-F238E27FC236}">
                <a16:creationId xmlns:a16="http://schemas.microsoft.com/office/drawing/2014/main" id="{BB527E01-2BD4-B3A9-FF8A-35B25E47BA3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349393" y="1779699"/>
            <a:ext cx="652340" cy="652340"/>
          </a:xfrm>
          <a:prstGeom prst="rect">
            <a:avLst/>
          </a:prstGeom>
        </p:spPr>
      </p:pic>
      <p:pic>
        <p:nvPicPr>
          <p:cNvPr id="49" name="Content Placeholder 4" descr="Man with solid fill">
            <a:extLst>
              <a:ext uri="{FF2B5EF4-FFF2-40B4-BE49-F238E27FC236}">
                <a16:creationId xmlns:a16="http://schemas.microsoft.com/office/drawing/2014/main" id="{708D99C0-507A-8193-717B-2FBC23A8DFC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995799" y="1698498"/>
            <a:ext cx="652340" cy="652340"/>
          </a:xfrm>
          <a:prstGeom prst="rect">
            <a:avLst/>
          </a:prstGeom>
        </p:spPr>
      </p:pic>
      <p:pic>
        <p:nvPicPr>
          <p:cNvPr id="51" name="Content Placeholder 4" descr="Man with solid fill">
            <a:extLst>
              <a:ext uri="{FF2B5EF4-FFF2-40B4-BE49-F238E27FC236}">
                <a16:creationId xmlns:a16="http://schemas.microsoft.com/office/drawing/2014/main" id="{89FAEF38-1066-B7F5-E849-2233FD35ED1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658071" y="2038805"/>
            <a:ext cx="652340" cy="652340"/>
          </a:xfrm>
          <a:prstGeom prst="rect">
            <a:avLst/>
          </a:prstGeom>
        </p:spPr>
      </p:pic>
      <p:pic>
        <p:nvPicPr>
          <p:cNvPr id="53" name="Content Placeholder 4" descr="Man with solid fill">
            <a:extLst>
              <a:ext uri="{FF2B5EF4-FFF2-40B4-BE49-F238E27FC236}">
                <a16:creationId xmlns:a16="http://schemas.microsoft.com/office/drawing/2014/main" id="{3E91A4D5-CED3-377D-0C89-A664F99E5FB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08630" y="5084894"/>
            <a:ext cx="652340" cy="652340"/>
          </a:xfrm>
          <a:prstGeom prst="rect">
            <a:avLst/>
          </a:prstGeom>
        </p:spPr>
      </p:pic>
      <p:pic>
        <p:nvPicPr>
          <p:cNvPr id="55" name="Content Placeholder 4" descr="Man with solid fill">
            <a:extLst>
              <a:ext uri="{FF2B5EF4-FFF2-40B4-BE49-F238E27FC236}">
                <a16:creationId xmlns:a16="http://schemas.microsoft.com/office/drawing/2014/main" id="{2A6D6417-E519-BFBE-C9B0-16F9976A875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59482" y="5254133"/>
            <a:ext cx="652340" cy="652340"/>
          </a:xfrm>
          <a:prstGeom prst="rect">
            <a:avLst/>
          </a:prstGeom>
        </p:spPr>
      </p:pic>
      <p:pic>
        <p:nvPicPr>
          <p:cNvPr id="57" name="Content Placeholder 4" descr="Man with solid fill">
            <a:extLst>
              <a:ext uri="{FF2B5EF4-FFF2-40B4-BE49-F238E27FC236}">
                <a16:creationId xmlns:a16="http://schemas.microsoft.com/office/drawing/2014/main" id="{3A95764C-A5DE-E5DD-E7DC-8063AAACB67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310411" y="5144551"/>
            <a:ext cx="652340" cy="652340"/>
          </a:xfrm>
          <a:prstGeom prst="rect">
            <a:avLst/>
          </a:prstGeom>
        </p:spPr>
      </p:pic>
      <p:pic>
        <p:nvPicPr>
          <p:cNvPr id="59" name="Content Placeholder 4" descr="Man with solid fill">
            <a:extLst>
              <a:ext uri="{FF2B5EF4-FFF2-40B4-BE49-F238E27FC236}">
                <a16:creationId xmlns:a16="http://schemas.microsoft.com/office/drawing/2014/main" id="{D23E9544-4391-0F19-E2EE-49610803D4A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576094" y="4913779"/>
            <a:ext cx="652340" cy="652340"/>
          </a:xfrm>
          <a:prstGeom prst="rect">
            <a:avLst/>
          </a:prstGeom>
        </p:spPr>
      </p:pic>
      <p:pic>
        <p:nvPicPr>
          <p:cNvPr id="61" name="Content Placeholder 4" descr="Man with solid fill">
            <a:extLst>
              <a:ext uri="{FF2B5EF4-FFF2-40B4-BE49-F238E27FC236}">
                <a16:creationId xmlns:a16="http://schemas.microsoft.com/office/drawing/2014/main" id="{1832C904-56CF-03A7-B9F8-D66788C92B5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855489" y="5153659"/>
            <a:ext cx="652340" cy="652340"/>
          </a:xfrm>
          <a:prstGeom prst="rect">
            <a:avLst/>
          </a:prstGeom>
        </p:spPr>
      </p:pic>
      <p:pic>
        <p:nvPicPr>
          <p:cNvPr id="63" name="Content Placeholder 4" descr="Man with solid fill">
            <a:extLst>
              <a:ext uri="{FF2B5EF4-FFF2-40B4-BE49-F238E27FC236}">
                <a16:creationId xmlns:a16="http://schemas.microsoft.com/office/drawing/2014/main" id="{6A077899-3FB8-B590-3916-1648641D483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533659" y="5422478"/>
            <a:ext cx="652340" cy="652340"/>
          </a:xfrm>
          <a:prstGeom prst="rect">
            <a:avLst/>
          </a:prstGeom>
        </p:spPr>
      </p:pic>
      <p:pic>
        <p:nvPicPr>
          <p:cNvPr id="65" name="Content Placeholder 4" descr="Man with solid fill">
            <a:extLst>
              <a:ext uri="{FF2B5EF4-FFF2-40B4-BE49-F238E27FC236}">
                <a16:creationId xmlns:a16="http://schemas.microsoft.com/office/drawing/2014/main" id="{232B923D-45FA-D9F8-0C48-7D4F7D1150F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41619" y="5524343"/>
            <a:ext cx="652340" cy="652340"/>
          </a:xfrm>
          <a:prstGeom prst="rect">
            <a:avLst/>
          </a:prstGeom>
        </p:spPr>
      </p:pic>
      <p:pic>
        <p:nvPicPr>
          <p:cNvPr id="67" name="Content Placeholder 4" descr="Man with solid fill">
            <a:extLst>
              <a:ext uri="{FF2B5EF4-FFF2-40B4-BE49-F238E27FC236}">
                <a16:creationId xmlns:a16="http://schemas.microsoft.com/office/drawing/2014/main" id="{987A61EF-8324-78F3-A6DC-776D8ECF5D5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86889" y="5477682"/>
            <a:ext cx="652340" cy="652340"/>
          </a:xfrm>
          <a:prstGeom prst="rect">
            <a:avLst/>
          </a:prstGeom>
        </p:spPr>
      </p:pic>
      <p:pic>
        <p:nvPicPr>
          <p:cNvPr id="69" name="Content Placeholder 4" descr="Man with solid fill">
            <a:extLst>
              <a:ext uri="{FF2B5EF4-FFF2-40B4-BE49-F238E27FC236}">
                <a16:creationId xmlns:a16="http://schemas.microsoft.com/office/drawing/2014/main" id="{D9756451-F627-6E6F-BF5E-A9F3BE0B7C1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849541" y="4142207"/>
            <a:ext cx="652340" cy="652340"/>
          </a:xfrm>
          <a:prstGeom prst="rect">
            <a:avLst/>
          </a:prstGeom>
        </p:spPr>
      </p:pic>
      <p:pic>
        <p:nvPicPr>
          <p:cNvPr id="71" name="Content Placeholder 4" descr="Man with solid fill">
            <a:extLst>
              <a:ext uri="{FF2B5EF4-FFF2-40B4-BE49-F238E27FC236}">
                <a16:creationId xmlns:a16="http://schemas.microsoft.com/office/drawing/2014/main" id="{2DB9140B-15EA-9085-168E-149CA3F1ABF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75593" y="4174191"/>
            <a:ext cx="652340" cy="652340"/>
          </a:xfrm>
          <a:prstGeom prst="rect">
            <a:avLst/>
          </a:prstGeom>
        </p:spPr>
      </p:pic>
      <p:pic>
        <p:nvPicPr>
          <p:cNvPr id="73" name="Content Placeholder 4" descr="Man with solid fill">
            <a:extLst>
              <a:ext uri="{FF2B5EF4-FFF2-40B4-BE49-F238E27FC236}">
                <a16:creationId xmlns:a16="http://schemas.microsoft.com/office/drawing/2014/main" id="{1E02F0BF-3C2F-9B98-F48B-663EB6F1147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243033" y="5304079"/>
            <a:ext cx="652340" cy="652340"/>
          </a:xfrm>
          <a:prstGeom prst="rect">
            <a:avLst/>
          </a:prstGeom>
        </p:spPr>
      </p:pic>
      <p:pic>
        <p:nvPicPr>
          <p:cNvPr id="75" name="Content Placeholder 4" descr="Man with solid fill">
            <a:extLst>
              <a:ext uri="{FF2B5EF4-FFF2-40B4-BE49-F238E27FC236}">
                <a16:creationId xmlns:a16="http://schemas.microsoft.com/office/drawing/2014/main" id="{9FE9F7DB-9744-6C39-A528-FEB6D1A6DF9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635007" y="5577573"/>
            <a:ext cx="652340" cy="652340"/>
          </a:xfrm>
          <a:prstGeom prst="rect">
            <a:avLst/>
          </a:prstGeom>
        </p:spPr>
      </p:pic>
      <p:pic>
        <p:nvPicPr>
          <p:cNvPr id="77" name="Content Placeholder 4" descr="Man with solid fill">
            <a:extLst>
              <a:ext uri="{FF2B5EF4-FFF2-40B4-BE49-F238E27FC236}">
                <a16:creationId xmlns:a16="http://schemas.microsoft.com/office/drawing/2014/main" id="{854C5113-76A5-2828-8F50-83A5951956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274587" y="5626207"/>
            <a:ext cx="652340" cy="652340"/>
          </a:xfrm>
          <a:prstGeom prst="rect">
            <a:avLst/>
          </a:prstGeom>
        </p:spPr>
      </p:pic>
      <p:pic>
        <p:nvPicPr>
          <p:cNvPr id="79" name="Content Placeholder 4" descr="Man with solid fill">
            <a:extLst>
              <a:ext uri="{FF2B5EF4-FFF2-40B4-BE49-F238E27FC236}">
                <a16:creationId xmlns:a16="http://schemas.microsoft.com/office/drawing/2014/main" id="{7750CEC8-AA8E-BA6C-09EC-DFB831B455A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66779" y="5408775"/>
            <a:ext cx="652340" cy="652340"/>
          </a:xfrm>
          <a:prstGeom prst="rect">
            <a:avLst/>
          </a:prstGeom>
        </p:spPr>
      </p:pic>
      <p:pic>
        <p:nvPicPr>
          <p:cNvPr id="81" name="Content Placeholder 4" descr="Man with solid fill">
            <a:extLst>
              <a:ext uri="{FF2B5EF4-FFF2-40B4-BE49-F238E27FC236}">
                <a16:creationId xmlns:a16="http://schemas.microsoft.com/office/drawing/2014/main" id="{642EEDFA-C7B5-1BC7-8B2B-9679699514B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06465" y="4449479"/>
            <a:ext cx="652340" cy="652340"/>
          </a:xfrm>
          <a:prstGeom prst="rect">
            <a:avLst/>
          </a:prstGeom>
        </p:spPr>
      </p:pic>
      <p:pic>
        <p:nvPicPr>
          <p:cNvPr id="83" name="Content Placeholder 4" descr="Man with solid fill">
            <a:extLst>
              <a:ext uri="{FF2B5EF4-FFF2-40B4-BE49-F238E27FC236}">
                <a16:creationId xmlns:a16="http://schemas.microsoft.com/office/drawing/2014/main" id="{955B1261-508B-5CF2-46CE-19090AAB608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422050" y="4330125"/>
            <a:ext cx="652340" cy="652340"/>
          </a:xfrm>
          <a:prstGeom prst="rect">
            <a:avLst/>
          </a:prstGeom>
        </p:spPr>
      </p:pic>
      <p:sp>
        <p:nvSpPr>
          <p:cNvPr id="87" name="TextBox 86">
            <a:extLst>
              <a:ext uri="{FF2B5EF4-FFF2-40B4-BE49-F238E27FC236}">
                <a16:creationId xmlns:a16="http://schemas.microsoft.com/office/drawing/2014/main" id="{DCBBCE72-8F1A-23E1-47F7-2AFB04F76339}"/>
              </a:ext>
            </a:extLst>
          </p:cNvPr>
          <p:cNvSpPr txBox="1"/>
          <p:nvPr/>
        </p:nvSpPr>
        <p:spPr>
          <a:xfrm>
            <a:off x="4601312" y="3151810"/>
            <a:ext cx="3004016" cy="1200329"/>
          </a:xfrm>
          <a:prstGeom prst="rect">
            <a:avLst/>
          </a:prstGeom>
          <a:solidFill>
            <a:srgbClr val="FFC000"/>
          </a:solidFill>
        </p:spPr>
        <p:txBody>
          <a:bodyPr wrap="square" rtlCol="0">
            <a:spAutoFit/>
          </a:bodyPr>
          <a:lstStyle/>
          <a:p>
            <a:pPr algn="ctr"/>
            <a:r>
              <a:rPr lang="en-US" sz="3600" b="1" dirty="0"/>
              <a:t>BIOMARKER APPLICATION</a:t>
            </a:r>
          </a:p>
        </p:txBody>
      </p:sp>
      <p:cxnSp>
        <p:nvCxnSpPr>
          <p:cNvPr id="89" name="Straight Connector 88">
            <a:extLst>
              <a:ext uri="{FF2B5EF4-FFF2-40B4-BE49-F238E27FC236}">
                <a16:creationId xmlns:a16="http://schemas.microsoft.com/office/drawing/2014/main" id="{FAA46011-E699-B82D-F1AE-9D0D0AC5E73E}"/>
              </a:ext>
            </a:extLst>
          </p:cNvPr>
          <p:cNvCxnSpPr>
            <a:stCxn id="8" idx="7"/>
          </p:cNvCxnSpPr>
          <p:nvPr/>
        </p:nvCxnSpPr>
        <p:spPr>
          <a:xfrm flipV="1">
            <a:off x="9984268" y="411481"/>
            <a:ext cx="474515" cy="146551"/>
          </a:xfrm>
          <a:prstGeom prst="line">
            <a:avLst/>
          </a:prstGeom>
          <a:ln w="38100">
            <a:solidFill>
              <a:srgbClr val="00B050"/>
            </a:solidFill>
            <a:prstDash val="sysDash"/>
          </a:ln>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D582F129-E624-67D9-BC04-9543CB58415A}"/>
              </a:ext>
            </a:extLst>
          </p:cNvPr>
          <p:cNvCxnSpPr>
            <a:cxnSpLocks/>
          </p:cNvCxnSpPr>
          <p:nvPr/>
        </p:nvCxnSpPr>
        <p:spPr>
          <a:xfrm flipV="1">
            <a:off x="8857103" y="3101672"/>
            <a:ext cx="1501702" cy="566589"/>
          </a:xfrm>
          <a:prstGeom prst="line">
            <a:avLst/>
          </a:prstGeom>
          <a:ln w="38100">
            <a:solidFill>
              <a:srgbClr val="00B050"/>
            </a:solidFill>
            <a:prstDash val="sysDash"/>
          </a:ln>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CDDD0C21-1BA1-AF58-6857-3254FBB6B37E}"/>
              </a:ext>
            </a:extLst>
          </p:cNvPr>
          <p:cNvCxnSpPr/>
          <p:nvPr/>
        </p:nvCxnSpPr>
        <p:spPr>
          <a:xfrm flipV="1">
            <a:off x="10466001" y="5051610"/>
            <a:ext cx="474515" cy="146551"/>
          </a:xfrm>
          <a:prstGeom prst="line">
            <a:avLst/>
          </a:prstGeom>
          <a:ln w="38100">
            <a:solidFill>
              <a:srgbClr val="00B050"/>
            </a:solidFill>
            <a:prstDash val="sysDash"/>
          </a:ln>
        </p:spPr>
        <p:style>
          <a:lnRef idx="2">
            <a:schemeClr val="accent1"/>
          </a:lnRef>
          <a:fillRef idx="0">
            <a:schemeClr val="accent1"/>
          </a:fillRef>
          <a:effectRef idx="1">
            <a:schemeClr val="accent1"/>
          </a:effectRef>
          <a:fontRef idx="minor">
            <a:schemeClr val="tx1"/>
          </a:fontRef>
        </p:style>
      </p:cxnSp>
      <p:sp>
        <p:nvSpPr>
          <p:cNvPr id="93" name="TextBox 92">
            <a:extLst>
              <a:ext uri="{FF2B5EF4-FFF2-40B4-BE49-F238E27FC236}">
                <a16:creationId xmlns:a16="http://schemas.microsoft.com/office/drawing/2014/main" id="{EDA55E7B-083A-33A8-0BBA-1B808FAA1124}"/>
              </a:ext>
            </a:extLst>
          </p:cNvPr>
          <p:cNvSpPr txBox="1"/>
          <p:nvPr/>
        </p:nvSpPr>
        <p:spPr>
          <a:xfrm>
            <a:off x="10466002" y="337896"/>
            <a:ext cx="1680279" cy="923330"/>
          </a:xfrm>
          <a:prstGeom prst="rect">
            <a:avLst/>
          </a:prstGeom>
          <a:noFill/>
          <a:ln w="38100">
            <a:solidFill>
              <a:srgbClr val="00B050"/>
            </a:solidFill>
          </a:ln>
        </p:spPr>
        <p:txBody>
          <a:bodyPr wrap="square" rtlCol="0">
            <a:spAutoFit/>
          </a:bodyPr>
          <a:lstStyle/>
          <a:p>
            <a:r>
              <a:rPr lang="en-US" dirty="0"/>
              <a:t>EXPEDITED DEFINITIVE MANAGEMENT </a:t>
            </a:r>
          </a:p>
        </p:txBody>
      </p:sp>
      <p:sp>
        <p:nvSpPr>
          <p:cNvPr id="95" name="TextBox 94">
            <a:extLst>
              <a:ext uri="{FF2B5EF4-FFF2-40B4-BE49-F238E27FC236}">
                <a16:creationId xmlns:a16="http://schemas.microsoft.com/office/drawing/2014/main" id="{6F2D02F5-45BC-CF40-1B1C-A6AA5992D6EF}"/>
              </a:ext>
            </a:extLst>
          </p:cNvPr>
          <p:cNvSpPr txBox="1"/>
          <p:nvPr/>
        </p:nvSpPr>
        <p:spPr>
          <a:xfrm>
            <a:off x="10403034" y="2509789"/>
            <a:ext cx="1680279" cy="646331"/>
          </a:xfrm>
          <a:prstGeom prst="rect">
            <a:avLst/>
          </a:prstGeom>
          <a:noFill/>
          <a:ln w="38100">
            <a:solidFill>
              <a:srgbClr val="00B050"/>
            </a:solidFill>
          </a:ln>
        </p:spPr>
        <p:txBody>
          <a:bodyPr wrap="square" rtlCol="0">
            <a:spAutoFit/>
          </a:bodyPr>
          <a:lstStyle/>
          <a:p>
            <a:r>
              <a:rPr lang="en-US" dirty="0"/>
              <a:t>REDUCED UNCERTAINTY</a:t>
            </a:r>
          </a:p>
        </p:txBody>
      </p:sp>
      <p:sp>
        <p:nvSpPr>
          <p:cNvPr id="97" name="TextBox 96">
            <a:extLst>
              <a:ext uri="{FF2B5EF4-FFF2-40B4-BE49-F238E27FC236}">
                <a16:creationId xmlns:a16="http://schemas.microsoft.com/office/drawing/2014/main" id="{89353026-6752-55AC-9200-67B7AAA0DAA9}"/>
              </a:ext>
            </a:extLst>
          </p:cNvPr>
          <p:cNvSpPr txBox="1"/>
          <p:nvPr/>
        </p:nvSpPr>
        <p:spPr>
          <a:xfrm>
            <a:off x="10480274" y="3825362"/>
            <a:ext cx="1680279" cy="1200329"/>
          </a:xfrm>
          <a:prstGeom prst="rect">
            <a:avLst/>
          </a:prstGeom>
          <a:noFill/>
          <a:ln w="38100">
            <a:solidFill>
              <a:srgbClr val="00B050"/>
            </a:solidFill>
          </a:ln>
        </p:spPr>
        <p:txBody>
          <a:bodyPr wrap="square" rtlCol="0">
            <a:spAutoFit/>
          </a:bodyPr>
          <a:lstStyle/>
          <a:p>
            <a:r>
              <a:rPr lang="en-US" dirty="0"/>
              <a:t>LESS INVASIVE WORKUP FOR BENIGN DISEASE</a:t>
            </a:r>
          </a:p>
        </p:txBody>
      </p:sp>
      <p:sp>
        <p:nvSpPr>
          <p:cNvPr id="100" name="TextBox 99">
            <a:extLst>
              <a:ext uri="{FF2B5EF4-FFF2-40B4-BE49-F238E27FC236}">
                <a16:creationId xmlns:a16="http://schemas.microsoft.com/office/drawing/2014/main" id="{92D32C3D-193D-3EAE-3BBD-5B30F41CFC0B}"/>
              </a:ext>
            </a:extLst>
          </p:cNvPr>
          <p:cNvSpPr txBox="1"/>
          <p:nvPr/>
        </p:nvSpPr>
        <p:spPr>
          <a:xfrm>
            <a:off x="141450" y="6391026"/>
            <a:ext cx="6027439" cy="369332"/>
          </a:xfrm>
          <a:prstGeom prst="rect">
            <a:avLst/>
          </a:prstGeom>
          <a:noFill/>
          <a:ln w="38100">
            <a:solidFill>
              <a:schemeClr val="tx1"/>
            </a:solidFill>
          </a:ln>
        </p:spPr>
        <p:txBody>
          <a:bodyPr wrap="square" rtlCol="0">
            <a:spAutoFit/>
          </a:bodyPr>
          <a:lstStyle/>
          <a:p>
            <a:r>
              <a:rPr lang="en-US" b="1" dirty="0"/>
              <a:t>Early Detection is the key to improving survival in NSCLC</a:t>
            </a:r>
          </a:p>
        </p:txBody>
      </p:sp>
      <p:pic>
        <p:nvPicPr>
          <p:cNvPr id="6" name="Graphic 5" descr="Weights Uneven with solid fill">
            <a:extLst>
              <a:ext uri="{FF2B5EF4-FFF2-40B4-BE49-F238E27FC236}">
                <a16:creationId xmlns:a16="http://schemas.microsoft.com/office/drawing/2014/main" id="{441B5030-36B7-8EEF-9A51-8678F41BB13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flipH="1">
            <a:off x="45719" y="73799"/>
            <a:ext cx="914400" cy="914400"/>
          </a:xfrm>
          <a:prstGeom prst="rect">
            <a:avLst/>
          </a:prstGeom>
        </p:spPr>
      </p:pic>
    </p:spTree>
    <p:extLst>
      <p:ext uri="{BB962C8B-B14F-4D97-AF65-F5344CB8AC3E}">
        <p14:creationId xmlns:p14="http://schemas.microsoft.com/office/powerpoint/2010/main" val="29505823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18893-697C-AEF8-197A-B369028D435B}"/>
              </a:ext>
            </a:extLst>
          </p:cNvPr>
          <p:cNvSpPr>
            <a:spLocks noGrp="1"/>
          </p:cNvSpPr>
          <p:nvPr>
            <p:ph type="title"/>
          </p:nvPr>
        </p:nvSpPr>
        <p:spPr>
          <a:xfrm>
            <a:off x="255104" y="345248"/>
            <a:ext cx="10515600" cy="1325563"/>
          </a:xfrm>
        </p:spPr>
        <p:txBody>
          <a:bodyPr/>
          <a:lstStyle/>
          <a:p>
            <a:r>
              <a:rPr lang="en-US" b="1" dirty="0"/>
              <a:t>Biomarkers described for lung cancer </a:t>
            </a:r>
          </a:p>
        </p:txBody>
      </p:sp>
      <p:sp>
        <p:nvSpPr>
          <p:cNvPr id="3" name="Content Placeholder 2">
            <a:extLst>
              <a:ext uri="{FF2B5EF4-FFF2-40B4-BE49-F238E27FC236}">
                <a16:creationId xmlns:a16="http://schemas.microsoft.com/office/drawing/2014/main" id="{3FB70A40-0A4E-7F7D-FF48-D61A3D7609EE}"/>
              </a:ext>
            </a:extLst>
          </p:cNvPr>
          <p:cNvSpPr>
            <a:spLocks noGrp="1"/>
          </p:cNvSpPr>
          <p:nvPr>
            <p:ph idx="1"/>
          </p:nvPr>
        </p:nvSpPr>
        <p:spPr/>
        <p:txBody>
          <a:bodyPr/>
          <a:lstStyle/>
          <a:p>
            <a:r>
              <a:rPr lang="en-US" dirty="0"/>
              <a:t>Proteins</a:t>
            </a:r>
          </a:p>
          <a:p>
            <a:r>
              <a:rPr lang="en-US" dirty="0"/>
              <a:t>Radiomics </a:t>
            </a:r>
          </a:p>
          <a:p>
            <a:r>
              <a:rPr lang="en-US" dirty="0"/>
              <a:t>Fungal (Benign) Biomarkers</a:t>
            </a:r>
          </a:p>
          <a:p>
            <a:r>
              <a:rPr lang="en-US" dirty="0"/>
              <a:t>CTCs</a:t>
            </a:r>
          </a:p>
          <a:p>
            <a:r>
              <a:rPr lang="en-US" dirty="0"/>
              <a:t>DNA-based, </a:t>
            </a:r>
            <a:r>
              <a:rPr lang="en-US" dirty="0" err="1"/>
              <a:t>fragmentomics</a:t>
            </a:r>
            <a:r>
              <a:rPr lang="en-US" dirty="0"/>
              <a:t> </a:t>
            </a:r>
          </a:p>
          <a:p>
            <a:r>
              <a:rPr lang="en-US" dirty="0"/>
              <a:t>miRNA</a:t>
            </a:r>
          </a:p>
          <a:p>
            <a:r>
              <a:rPr lang="en-US" dirty="0"/>
              <a:t>Metabolomics / </a:t>
            </a:r>
            <a:r>
              <a:rPr lang="en-US" dirty="0" err="1"/>
              <a:t>Breathomics</a:t>
            </a:r>
            <a:endParaRPr lang="en-US" dirty="0"/>
          </a:p>
          <a:p>
            <a:r>
              <a:rPr lang="en-US" dirty="0"/>
              <a:t>…and more</a:t>
            </a:r>
          </a:p>
          <a:p>
            <a:endParaRPr lang="en-US" dirty="0"/>
          </a:p>
        </p:txBody>
      </p:sp>
    </p:spTree>
    <p:extLst>
      <p:ext uri="{BB962C8B-B14F-4D97-AF65-F5344CB8AC3E}">
        <p14:creationId xmlns:p14="http://schemas.microsoft.com/office/powerpoint/2010/main" val="809962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3D181-28A6-8734-0F9A-E90E24FD3FE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A60567-14E2-9CAE-EB21-DC3831BBED2D}"/>
              </a:ext>
            </a:extLst>
          </p:cNvPr>
          <p:cNvSpPr>
            <a:spLocks noGrp="1"/>
          </p:cNvSpPr>
          <p:nvPr>
            <p:ph idx="1"/>
          </p:nvPr>
        </p:nvSpPr>
        <p:spPr/>
        <p:txBody>
          <a:bodyPr/>
          <a:lstStyle/>
          <a:p>
            <a:r>
              <a:rPr lang="en-US" dirty="0"/>
              <a:t>Proteins</a:t>
            </a:r>
          </a:p>
          <a:p>
            <a:r>
              <a:rPr lang="en-US" dirty="0"/>
              <a:t>Radiomics </a:t>
            </a:r>
          </a:p>
          <a:p>
            <a:r>
              <a:rPr lang="en-US" dirty="0"/>
              <a:t>Fungal (Benign) Biomarkers</a:t>
            </a:r>
          </a:p>
          <a:p>
            <a:r>
              <a:rPr lang="en-US" dirty="0"/>
              <a:t>CTCs</a:t>
            </a:r>
          </a:p>
          <a:p>
            <a:r>
              <a:rPr lang="en-US" dirty="0"/>
              <a:t>DNA-based, </a:t>
            </a:r>
            <a:r>
              <a:rPr lang="en-US" dirty="0" err="1"/>
              <a:t>fragmentomics</a:t>
            </a:r>
            <a:r>
              <a:rPr lang="en-US" dirty="0"/>
              <a:t> </a:t>
            </a:r>
          </a:p>
          <a:p>
            <a:r>
              <a:rPr lang="en-US" dirty="0"/>
              <a:t>miRNA</a:t>
            </a:r>
          </a:p>
          <a:p>
            <a:r>
              <a:rPr lang="en-US" dirty="0"/>
              <a:t>Metabolomics / </a:t>
            </a:r>
            <a:r>
              <a:rPr lang="en-US" dirty="0" err="1"/>
              <a:t>Breathomics</a:t>
            </a:r>
            <a:endParaRPr lang="en-US" dirty="0"/>
          </a:p>
          <a:p>
            <a:r>
              <a:rPr lang="en-US" dirty="0"/>
              <a:t>…and more</a:t>
            </a:r>
          </a:p>
          <a:p>
            <a:endParaRPr lang="en-US" dirty="0"/>
          </a:p>
        </p:txBody>
      </p:sp>
      <p:sp>
        <p:nvSpPr>
          <p:cNvPr id="4" name="Rectangle 3">
            <a:extLst>
              <a:ext uri="{FF2B5EF4-FFF2-40B4-BE49-F238E27FC236}">
                <a16:creationId xmlns:a16="http://schemas.microsoft.com/office/drawing/2014/main" id="{0B81C8F7-E4BC-EABB-7E41-6BEB7640CF4A}"/>
              </a:ext>
            </a:extLst>
          </p:cNvPr>
          <p:cNvSpPr/>
          <p:nvPr/>
        </p:nvSpPr>
        <p:spPr>
          <a:xfrm>
            <a:off x="838200" y="1690689"/>
            <a:ext cx="5120640" cy="165449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6F9E88B-AD62-A3F6-5757-261D2816F0F5}"/>
              </a:ext>
            </a:extLst>
          </p:cNvPr>
          <p:cNvSpPr txBox="1">
            <a:spLocks/>
          </p:cNvSpPr>
          <p:nvPr/>
        </p:nvSpPr>
        <p:spPr>
          <a:xfrm>
            <a:off x="255104" y="345248"/>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t>Biomarkers described for lung cancer </a:t>
            </a:r>
            <a:endParaRPr lang="en-US" b="1" dirty="0"/>
          </a:p>
        </p:txBody>
      </p:sp>
    </p:spTree>
    <p:extLst>
      <p:ext uri="{BB962C8B-B14F-4D97-AF65-F5344CB8AC3E}">
        <p14:creationId xmlns:p14="http://schemas.microsoft.com/office/powerpoint/2010/main" val="1026935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CEB0E-C36D-44E2-A47D-9F41C8BC64B9}"/>
              </a:ext>
            </a:extLst>
          </p:cNvPr>
          <p:cNvSpPr>
            <a:spLocks noGrp="1"/>
          </p:cNvSpPr>
          <p:nvPr>
            <p:ph type="title"/>
          </p:nvPr>
        </p:nvSpPr>
        <p:spPr>
          <a:xfrm>
            <a:off x="0" y="0"/>
            <a:ext cx="10515600" cy="1325563"/>
          </a:xfrm>
        </p:spPr>
        <p:txBody>
          <a:bodyPr/>
          <a:lstStyle/>
          <a:p>
            <a:r>
              <a:rPr lang="en-US" b="1" dirty="0"/>
              <a:t>Protein (Cancer) Biomarkers</a:t>
            </a:r>
            <a:r>
              <a:rPr lang="en-US" b="1" baseline="50000" dirty="0">
                <a:solidFill>
                  <a:srgbClr val="0070C0"/>
                </a:solidFill>
              </a:rPr>
              <a:t>1</a:t>
            </a:r>
          </a:p>
        </p:txBody>
      </p:sp>
      <p:graphicFrame>
        <p:nvGraphicFramePr>
          <p:cNvPr id="4" name="Content Placeholder 5">
            <a:extLst>
              <a:ext uri="{FF2B5EF4-FFF2-40B4-BE49-F238E27FC236}">
                <a16:creationId xmlns:a16="http://schemas.microsoft.com/office/drawing/2014/main" id="{9ECB52D4-5ADF-FEBA-F5F1-29854A3DCA09}"/>
              </a:ext>
            </a:extLst>
          </p:cNvPr>
          <p:cNvGraphicFramePr>
            <a:graphicFrameLocks noGrp="1"/>
          </p:cNvGraphicFramePr>
          <p:nvPr>
            <p:ph idx="1"/>
            <p:extLst>
              <p:ext uri="{D42A27DB-BD31-4B8C-83A1-F6EECF244321}">
                <p14:modId xmlns:p14="http://schemas.microsoft.com/office/powerpoint/2010/main" val="3077100834"/>
              </p:ext>
            </p:extLst>
          </p:nvPr>
        </p:nvGraphicFramePr>
        <p:xfrm>
          <a:off x="1075967" y="1830436"/>
          <a:ext cx="10995454" cy="3379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ight Arrow 9">
            <a:extLst>
              <a:ext uri="{FF2B5EF4-FFF2-40B4-BE49-F238E27FC236}">
                <a16:creationId xmlns:a16="http://schemas.microsoft.com/office/drawing/2014/main" id="{2582254C-2237-74D3-BACE-2AFBBC209336}"/>
              </a:ext>
            </a:extLst>
          </p:cNvPr>
          <p:cNvSpPr/>
          <p:nvPr/>
        </p:nvSpPr>
        <p:spPr>
          <a:xfrm>
            <a:off x="120579" y="3520231"/>
            <a:ext cx="1376980" cy="814086"/>
          </a:xfrm>
          <a:prstGeom prst="rightArrow">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Indication</a:t>
            </a:r>
          </a:p>
        </p:txBody>
      </p:sp>
      <p:pic>
        <p:nvPicPr>
          <p:cNvPr id="8" name="Picture 7" descr="Macintosh HD:Users:kimsandler:Desktop:SCC2 C.tiff">
            <a:extLst>
              <a:ext uri="{FF2B5EF4-FFF2-40B4-BE49-F238E27FC236}">
                <a16:creationId xmlns:a16="http://schemas.microsoft.com/office/drawing/2014/main" id="{8FA9E44A-3DF1-A1FA-F1C7-10E059F1D62F}"/>
              </a:ext>
            </a:extLst>
          </p:cNvPr>
          <p:cNvPicPr/>
          <p:nvPr/>
        </p:nvPicPr>
        <p:blipFill>
          <a:blip r:embed="rId8">
            <a:extLst>
              <a:ext uri="{28A0092B-C50C-407E-A947-70E740481C1C}">
                <a14:useLocalDpi xmlns:a14="http://schemas.microsoft.com/office/drawing/2010/main" val="0"/>
              </a:ext>
            </a:extLst>
          </a:blip>
          <a:srcRect/>
          <a:stretch>
            <a:fillRect/>
          </a:stretch>
        </p:blipFill>
        <p:spPr bwMode="auto">
          <a:xfrm>
            <a:off x="10088964" y="95032"/>
            <a:ext cx="1982457" cy="1358897"/>
          </a:xfrm>
          <a:prstGeom prst="rect">
            <a:avLst/>
          </a:prstGeom>
          <a:noFill/>
          <a:ln>
            <a:noFill/>
          </a:ln>
        </p:spPr>
      </p:pic>
      <p:sp>
        <p:nvSpPr>
          <p:cNvPr id="10" name="TextBox 9">
            <a:extLst>
              <a:ext uri="{FF2B5EF4-FFF2-40B4-BE49-F238E27FC236}">
                <a16:creationId xmlns:a16="http://schemas.microsoft.com/office/drawing/2014/main" id="{056FD919-382D-61EE-B118-8AAD1AA57908}"/>
              </a:ext>
            </a:extLst>
          </p:cNvPr>
          <p:cNvSpPr txBox="1"/>
          <p:nvPr/>
        </p:nvSpPr>
        <p:spPr>
          <a:xfrm>
            <a:off x="10539561" y="1461102"/>
            <a:ext cx="1152944" cy="369332"/>
          </a:xfrm>
          <a:prstGeom prst="rect">
            <a:avLst/>
          </a:prstGeom>
          <a:noFill/>
        </p:spPr>
        <p:txBody>
          <a:bodyPr wrap="none" rtlCol="0">
            <a:spAutoFit/>
          </a:bodyPr>
          <a:lstStyle/>
          <a:p>
            <a:r>
              <a:rPr lang="en-US" dirty="0"/>
              <a:t>Ms. Jones</a:t>
            </a:r>
          </a:p>
        </p:txBody>
      </p:sp>
      <p:sp>
        <p:nvSpPr>
          <p:cNvPr id="18" name="TextBox 17">
            <a:extLst>
              <a:ext uri="{FF2B5EF4-FFF2-40B4-BE49-F238E27FC236}">
                <a16:creationId xmlns:a16="http://schemas.microsoft.com/office/drawing/2014/main" id="{7348FD21-362E-BAD0-7574-6A4C8363A99A}"/>
              </a:ext>
            </a:extLst>
          </p:cNvPr>
          <p:cNvSpPr txBox="1"/>
          <p:nvPr/>
        </p:nvSpPr>
        <p:spPr>
          <a:xfrm>
            <a:off x="7217596" y="6419048"/>
            <a:ext cx="4974404" cy="400110"/>
          </a:xfrm>
          <a:prstGeom prst="rect">
            <a:avLst/>
          </a:prstGeom>
          <a:noFill/>
        </p:spPr>
        <p:txBody>
          <a:bodyPr wrap="square">
            <a:spAutoFit/>
          </a:bodyPr>
          <a:lstStyle/>
          <a:p>
            <a:pPr algn="r"/>
            <a:r>
              <a:rPr lang="en-US" sz="2000" b="1" baseline="30000" dirty="0">
                <a:solidFill>
                  <a:srgbClr val="0070C0"/>
                </a:solidFill>
              </a:rPr>
              <a:t>1</a:t>
            </a:r>
            <a:r>
              <a:rPr lang="en-US" sz="2000" b="1" dirty="0">
                <a:solidFill>
                  <a:srgbClr val="0070C0"/>
                </a:solidFill>
              </a:rPr>
              <a:t>McGann, Holmes….Grogan.  CEBP. 2026</a:t>
            </a:r>
          </a:p>
        </p:txBody>
      </p:sp>
      <p:pic>
        <p:nvPicPr>
          <p:cNvPr id="20" name="Picture 19" descr="Dr. Kevin McGann">
            <a:extLst>
              <a:ext uri="{FF2B5EF4-FFF2-40B4-BE49-F238E27FC236}">
                <a16:creationId xmlns:a16="http://schemas.microsoft.com/office/drawing/2014/main" id="{9BBA7C82-B535-B277-7376-3B05F9775017}"/>
              </a:ext>
            </a:extLst>
          </p:cNvPr>
          <p:cNvPicPr>
            <a:picLocks noChangeAspect="1"/>
          </p:cNvPicPr>
          <p:nvPr/>
        </p:nvPicPr>
        <p:blipFill>
          <a:blip r:embed="rId9"/>
          <a:srcRect r="5255" b="8549"/>
          <a:stretch>
            <a:fillRect/>
          </a:stretch>
        </p:blipFill>
        <p:spPr>
          <a:xfrm>
            <a:off x="11196958" y="5293637"/>
            <a:ext cx="874463" cy="1125411"/>
          </a:xfrm>
          <a:prstGeom prst="rect">
            <a:avLst/>
          </a:prstGeom>
        </p:spPr>
      </p:pic>
      <p:sp>
        <p:nvSpPr>
          <p:cNvPr id="21" name="TextBox 20">
            <a:extLst>
              <a:ext uri="{FF2B5EF4-FFF2-40B4-BE49-F238E27FC236}">
                <a16:creationId xmlns:a16="http://schemas.microsoft.com/office/drawing/2014/main" id="{4830071C-8B4D-0FF0-E0E6-717E2ABB9819}"/>
              </a:ext>
            </a:extLst>
          </p:cNvPr>
          <p:cNvSpPr txBox="1"/>
          <p:nvPr/>
        </p:nvSpPr>
        <p:spPr>
          <a:xfrm>
            <a:off x="452061" y="5834273"/>
            <a:ext cx="3431569" cy="646986"/>
          </a:xfrm>
          <a:prstGeom prst="roundRect">
            <a:avLst/>
          </a:prstGeom>
          <a:noFill/>
          <a:ln w="57150">
            <a:solidFill>
              <a:srgbClr val="0070C0"/>
            </a:solidFill>
            <a:prstDash val="sysDash"/>
          </a:ln>
        </p:spPr>
        <p:txBody>
          <a:bodyPr wrap="square" rtlCol="0">
            <a:spAutoFit/>
          </a:bodyPr>
          <a:lstStyle/>
          <a:p>
            <a:pPr algn="ctr"/>
            <a:r>
              <a:rPr lang="en-US" sz="3200" b="1" dirty="0">
                <a:solidFill>
                  <a:srgbClr val="0070C0"/>
                </a:solidFill>
              </a:rPr>
              <a:t>Validated in LTP2</a:t>
            </a:r>
          </a:p>
        </p:txBody>
      </p:sp>
    </p:spTree>
    <p:extLst>
      <p:ext uri="{BB962C8B-B14F-4D97-AF65-F5344CB8AC3E}">
        <p14:creationId xmlns:p14="http://schemas.microsoft.com/office/powerpoint/2010/main" val="3061285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6EDF4-986F-B167-4A51-332453A19E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EA63DC-20EF-0220-7339-7669E05B3E26}"/>
              </a:ext>
            </a:extLst>
          </p:cNvPr>
          <p:cNvSpPr>
            <a:spLocks noGrp="1"/>
          </p:cNvSpPr>
          <p:nvPr>
            <p:ph type="title"/>
          </p:nvPr>
        </p:nvSpPr>
        <p:spPr>
          <a:xfrm>
            <a:off x="0" y="0"/>
            <a:ext cx="10515600" cy="1325563"/>
          </a:xfrm>
        </p:spPr>
        <p:txBody>
          <a:bodyPr/>
          <a:lstStyle/>
          <a:p>
            <a:r>
              <a:rPr lang="en-US" b="1" dirty="0"/>
              <a:t>Fungal (Benign) Biomarkers</a:t>
            </a:r>
          </a:p>
        </p:txBody>
      </p:sp>
      <p:sp>
        <p:nvSpPr>
          <p:cNvPr id="20" name="TextBox 19">
            <a:extLst>
              <a:ext uri="{FF2B5EF4-FFF2-40B4-BE49-F238E27FC236}">
                <a16:creationId xmlns:a16="http://schemas.microsoft.com/office/drawing/2014/main" id="{64E3FD27-9203-6E67-40D3-5005C405FB6F}"/>
              </a:ext>
            </a:extLst>
          </p:cNvPr>
          <p:cNvSpPr txBox="1"/>
          <p:nvPr/>
        </p:nvSpPr>
        <p:spPr>
          <a:xfrm>
            <a:off x="10165104" y="1981935"/>
            <a:ext cx="1225657" cy="369332"/>
          </a:xfrm>
          <a:prstGeom prst="rect">
            <a:avLst/>
          </a:prstGeom>
          <a:noFill/>
        </p:spPr>
        <p:txBody>
          <a:bodyPr wrap="none" rtlCol="0">
            <a:spAutoFit/>
          </a:bodyPr>
          <a:lstStyle/>
          <a:p>
            <a:r>
              <a:rPr lang="en-US" b="1" dirty="0"/>
              <a:t>Ms. Smith</a:t>
            </a:r>
          </a:p>
        </p:txBody>
      </p:sp>
      <p:pic>
        <p:nvPicPr>
          <p:cNvPr id="22" name="Picture 21" descr="Macintosh HD:Users:kimsandler:Desktop:histo B.tiff">
            <a:extLst>
              <a:ext uri="{FF2B5EF4-FFF2-40B4-BE49-F238E27FC236}">
                <a16:creationId xmlns:a16="http://schemas.microsoft.com/office/drawing/2014/main" id="{78ADCC79-659B-47F0-3F53-B90435F519B0}"/>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591140" y="20099"/>
            <a:ext cx="2574248" cy="1916668"/>
          </a:xfrm>
          <a:prstGeom prst="rect">
            <a:avLst/>
          </a:prstGeom>
          <a:noFill/>
          <a:ln>
            <a:noFill/>
          </a:ln>
        </p:spPr>
      </p:pic>
      <p:pic>
        <p:nvPicPr>
          <p:cNvPr id="27" name="Picture 26">
            <a:extLst>
              <a:ext uri="{FF2B5EF4-FFF2-40B4-BE49-F238E27FC236}">
                <a16:creationId xmlns:a16="http://schemas.microsoft.com/office/drawing/2014/main" id="{21588478-AC8E-4528-528B-68DE483A5D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560" y="3033766"/>
            <a:ext cx="4020812" cy="3683968"/>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FA6C14EB-7BBC-A76F-37B8-197B5BBED30F}"/>
              </a:ext>
            </a:extLst>
          </p:cNvPr>
          <p:cNvSpPr/>
          <p:nvPr/>
        </p:nvSpPr>
        <p:spPr>
          <a:xfrm>
            <a:off x="2524044" y="5192099"/>
            <a:ext cx="2035628" cy="4774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5A6BB6B0-F933-9B44-1664-EB838F133A36}"/>
              </a:ext>
            </a:extLst>
          </p:cNvPr>
          <p:cNvPicPr>
            <a:picLocks noChangeAspect="1"/>
          </p:cNvPicPr>
          <p:nvPr/>
        </p:nvPicPr>
        <p:blipFill>
          <a:blip r:embed="rId5"/>
          <a:srcRect t="39934"/>
          <a:stretch>
            <a:fillRect/>
          </a:stretch>
        </p:blipFill>
        <p:spPr>
          <a:xfrm>
            <a:off x="109162" y="1229398"/>
            <a:ext cx="4518953" cy="1717439"/>
          </a:xfrm>
          <a:prstGeom prst="rect">
            <a:avLst/>
          </a:prstGeom>
        </p:spPr>
      </p:pic>
      <p:pic>
        <p:nvPicPr>
          <p:cNvPr id="49" name="Picture 48">
            <a:extLst>
              <a:ext uri="{FF2B5EF4-FFF2-40B4-BE49-F238E27FC236}">
                <a16:creationId xmlns:a16="http://schemas.microsoft.com/office/drawing/2014/main" id="{1C1FEF70-C09E-69E2-CC6E-2B0CC6F12EC4}"/>
              </a:ext>
            </a:extLst>
          </p:cNvPr>
          <p:cNvPicPr>
            <a:picLocks noChangeAspect="1"/>
          </p:cNvPicPr>
          <p:nvPr/>
        </p:nvPicPr>
        <p:blipFill>
          <a:blip r:embed="rId6"/>
          <a:srcRect t="17475" b="16002"/>
          <a:stretch>
            <a:fillRect/>
          </a:stretch>
        </p:blipFill>
        <p:spPr>
          <a:xfrm>
            <a:off x="5162549" y="3285086"/>
            <a:ext cx="6696075" cy="2969593"/>
          </a:xfrm>
          <a:prstGeom prst="rect">
            <a:avLst/>
          </a:prstGeom>
        </p:spPr>
      </p:pic>
      <p:sp>
        <p:nvSpPr>
          <p:cNvPr id="54" name="Rectangle 53">
            <a:extLst>
              <a:ext uri="{FF2B5EF4-FFF2-40B4-BE49-F238E27FC236}">
                <a16:creationId xmlns:a16="http://schemas.microsoft.com/office/drawing/2014/main" id="{C487D5CE-6D4A-374A-7638-3652FB5D6314}"/>
              </a:ext>
            </a:extLst>
          </p:cNvPr>
          <p:cNvSpPr/>
          <p:nvPr/>
        </p:nvSpPr>
        <p:spPr>
          <a:xfrm>
            <a:off x="0" y="971550"/>
            <a:ext cx="5162549" cy="5886450"/>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7A2236F1-DB5A-25FB-7857-7F3CCAD68ADA}"/>
              </a:ext>
            </a:extLst>
          </p:cNvPr>
          <p:cNvSpPr txBox="1"/>
          <p:nvPr/>
        </p:nvSpPr>
        <p:spPr>
          <a:xfrm>
            <a:off x="5631932" y="6343650"/>
            <a:ext cx="6086474" cy="461665"/>
          </a:xfrm>
          <a:prstGeom prst="rect">
            <a:avLst/>
          </a:prstGeom>
          <a:noFill/>
        </p:spPr>
        <p:txBody>
          <a:bodyPr wrap="square" rtlCol="0">
            <a:spAutoFit/>
          </a:bodyPr>
          <a:lstStyle/>
          <a:p>
            <a:pPr algn="ctr"/>
            <a:r>
              <a:rPr lang="en-US" sz="2400" b="1" u="sng" dirty="0"/>
              <a:t>Histoplasma</a:t>
            </a:r>
            <a:r>
              <a:rPr lang="en-US" dirty="0"/>
              <a:t> infectious markers</a:t>
            </a:r>
          </a:p>
        </p:txBody>
      </p:sp>
      <p:sp>
        <p:nvSpPr>
          <p:cNvPr id="56" name="TextBox 55">
            <a:extLst>
              <a:ext uri="{FF2B5EF4-FFF2-40B4-BE49-F238E27FC236}">
                <a16:creationId xmlns:a16="http://schemas.microsoft.com/office/drawing/2014/main" id="{1180566D-A7EE-E4D0-6D96-B82467DCE16D}"/>
              </a:ext>
            </a:extLst>
          </p:cNvPr>
          <p:cNvSpPr txBox="1"/>
          <p:nvPr/>
        </p:nvSpPr>
        <p:spPr>
          <a:xfrm>
            <a:off x="6562725" y="3285086"/>
            <a:ext cx="1047750" cy="400110"/>
          </a:xfrm>
          <a:prstGeom prst="rect">
            <a:avLst/>
          </a:prstGeom>
          <a:solidFill>
            <a:schemeClr val="bg1"/>
          </a:solidFill>
          <a:ln w="38100">
            <a:solidFill>
              <a:srgbClr val="F6780C"/>
            </a:solidFill>
          </a:ln>
        </p:spPr>
        <p:txBody>
          <a:bodyPr wrap="square" rtlCol="0">
            <a:spAutoFit/>
          </a:bodyPr>
          <a:lstStyle/>
          <a:p>
            <a:pPr algn="ctr"/>
            <a:r>
              <a:rPr lang="en-US" sz="2000" b="1" dirty="0">
                <a:solidFill>
                  <a:srgbClr val="F6780C"/>
                </a:solidFill>
              </a:rPr>
              <a:t>IgM EIA</a:t>
            </a:r>
          </a:p>
        </p:txBody>
      </p:sp>
      <p:sp>
        <p:nvSpPr>
          <p:cNvPr id="58" name="TextBox 57">
            <a:extLst>
              <a:ext uri="{FF2B5EF4-FFF2-40B4-BE49-F238E27FC236}">
                <a16:creationId xmlns:a16="http://schemas.microsoft.com/office/drawing/2014/main" id="{0E87053B-F614-E4F0-C3E7-E51976D9163D}"/>
              </a:ext>
            </a:extLst>
          </p:cNvPr>
          <p:cNvSpPr txBox="1"/>
          <p:nvPr/>
        </p:nvSpPr>
        <p:spPr>
          <a:xfrm>
            <a:off x="10082554" y="4102918"/>
            <a:ext cx="1047750" cy="400110"/>
          </a:xfrm>
          <a:prstGeom prst="rect">
            <a:avLst/>
          </a:prstGeom>
          <a:solidFill>
            <a:schemeClr val="bg1"/>
          </a:solidFill>
          <a:ln w="38100">
            <a:solidFill>
              <a:srgbClr val="672F09"/>
            </a:solidFill>
          </a:ln>
        </p:spPr>
        <p:txBody>
          <a:bodyPr wrap="square" rtlCol="0">
            <a:spAutoFit/>
          </a:bodyPr>
          <a:lstStyle/>
          <a:p>
            <a:pPr algn="ctr"/>
            <a:r>
              <a:rPr lang="en-US" sz="2000" b="1" dirty="0">
                <a:solidFill>
                  <a:srgbClr val="672F09"/>
                </a:solidFill>
              </a:rPr>
              <a:t>IgG EIA</a:t>
            </a:r>
          </a:p>
        </p:txBody>
      </p:sp>
    </p:spTree>
    <p:extLst>
      <p:ext uri="{BB962C8B-B14F-4D97-AF65-F5344CB8AC3E}">
        <p14:creationId xmlns:p14="http://schemas.microsoft.com/office/powerpoint/2010/main" val="497055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A25F5-1494-283C-8007-64F74CA36C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2E721B-3BB0-968D-3B11-7D5F2C39A4E7}"/>
              </a:ext>
            </a:extLst>
          </p:cNvPr>
          <p:cNvSpPr>
            <a:spLocks noGrp="1"/>
          </p:cNvSpPr>
          <p:nvPr>
            <p:ph type="title"/>
          </p:nvPr>
        </p:nvSpPr>
        <p:spPr>
          <a:xfrm>
            <a:off x="0" y="0"/>
            <a:ext cx="10515600" cy="1325563"/>
          </a:xfrm>
        </p:spPr>
        <p:txBody>
          <a:bodyPr/>
          <a:lstStyle/>
          <a:p>
            <a:r>
              <a:rPr lang="en-US" b="1" dirty="0"/>
              <a:t>Fungal (Benign) Biomarkers</a:t>
            </a:r>
          </a:p>
        </p:txBody>
      </p:sp>
      <p:sp>
        <p:nvSpPr>
          <p:cNvPr id="20" name="TextBox 19">
            <a:extLst>
              <a:ext uri="{FF2B5EF4-FFF2-40B4-BE49-F238E27FC236}">
                <a16:creationId xmlns:a16="http://schemas.microsoft.com/office/drawing/2014/main" id="{B78BA408-940C-5C0A-A48E-5C424A6C7918}"/>
              </a:ext>
            </a:extLst>
          </p:cNvPr>
          <p:cNvSpPr txBox="1"/>
          <p:nvPr/>
        </p:nvSpPr>
        <p:spPr>
          <a:xfrm>
            <a:off x="10177804" y="1974118"/>
            <a:ext cx="1225657" cy="369332"/>
          </a:xfrm>
          <a:prstGeom prst="rect">
            <a:avLst/>
          </a:prstGeom>
          <a:noFill/>
        </p:spPr>
        <p:txBody>
          <a:bodyPr wrap="none" rtlCol="0">
            <a:spAutoFit/>
          </a:bodyPr>
          <a:lstStyle/>
          <a:p>
            <a:r>
              <a:rPr lang="en-US" b="1" dirty="0"/>
              <a:t>Ms. Smith</a:t>
            </a:r>
          </a:p>
        </p:txBody>
      </p:sp>
      <p:pic>
        <p:nvPicPr>
          <p:cNvPr id="22" name="Picture 21" descr="Macintosh HD:Users:kimsandler:Desktop:histo B.tiff">
            <a:extLst>
              <a:ext uri="{FF2B5EF4-FFF2-40B4-BE49-F238E27FC236}">
                <a16:creationId xmlns:a16="http://schemas.microsoft.com/office/drawing/2014/main" id="{BDA1E443-B392-2B7A-C81A-70120901EEC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9603840" y="12282"/>
            <a:ext cx="2574248" cy="1916668"/>
          </a:xfrm>
          <a:prstGeom prst="rect">
            <a:avLst/>
          </a:prstGeom>
          <a:noFill/>
          <a:ln>
            <a:noFill/>
          </a:ln>
        </p:spPr>
      </p:pic>
      <p:pic>
        <p:nvPicPr>
          <p:cNvPr id="27" name="Picture 26">
            <a:extLst>
              <a:ext uri="{FF2B5EF4-FFF2-40B4-BE49-F238E27FC236}">
                <a16:creationId xmlns:a16="http://schemas.microsoft.com/office/drawing/2014/main" id="{1A93BA2D-4D2D-BCBF-6050-A79D4F5B4D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560" y="3033766"/>
            <a:ext cx="4020812" cy="3683968"/>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a:extLst>
              <a:ext uri="{FF2B5EF4-FFF2-40B4-BE49-F238E27FC236}">
                <a16:creationId xmlns:a16="http://schemas.microsoft.com/office/drawing/2014/main" id="{44480306-C2EF-7653-5E57-4F9B81C0ED73}"/>
              </a:ext>
            </a:extLst>
          </p:cNvPr>
          <p:cNvSpPr/>
          <p:nvPr/>
        </p:nvSpPr>
        <p:spPr>
          <a:xfrm>
            <a:off x="2524044" y="5192099"/>
            <a:ext cx="2035628" cy="477455"/>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1EE6AFBC-6BF3-C6A6-9981-569943800FD2}"/>
              </a:ext>
            </a:extLst>
          </p:cNvPr>
          <p:cNvPicPr>
            <a:picLocks noChangeAspect="1"/>
          </p:cNvPicPr>
          <p:nvPr/>
        </p:nvPicPr>
        <p:blipFill>
          <a:blip r:embed="rId5"/>
          <a:srcRect t="39934"/>
          <a:stretch>
            <a:fillRect/>
          </a:stretch>
        </p:blipFill>
        <p:spPr>
          <a:xfrm>
            <a:off x="109162" y="1229398"/>
            <a:ext cx="4518953" cy="1717439"/>
          </a:xfrm>
          <a:prstGeom prst="rect">
            <a:avLst/>
          </a:prstGeom>
        </p:spPr>
      </p:pic>
      <p:pic>
        <p:nvPicPr>
          <p:cNvPr id="49" name="Picture 48">
            <a:extLst>
              <a:ext uri="{FF2B5EF4-FFF2-40B4-BE49-F238E27FC236}">
                <a16:creationId xmlns:a16="http://schemas.microsoft.com/office/drawing/2014/main" id="{0BD4AB1A-0B61-B410-D33E-B3BD9AF5932E}"/>
              </a:ext>
            </a:extLst>
          </p:cNvPr>
          <p:cNvPicPr>
            <a:picLocks noChangeAspect="1"/>
          </p:cNvPicPr>
          <p:nvPr/>
        </p:nvPicPr>
        <p:blipFill>
          <a:blip r:embed="rId6"/>
          <a:srcRect t="17475" b="16002"/>
          <a:stretch>
            <a:fillRect/>
          </a:stretch>
        </p:blipFill>
        <p:spPr>
          <a:xfrm>
            <a:off x="5162549" y="3285086"/>
            <a:ext cx="6696075" cy="2969593"/>
          </a:xfrm>
          <a:prstGeom prst="rect">
            <a:avLst/>
          </a:prstGeom>
        </p:spPr>
      </p:pic>
      <p:sp>
        <p:nvSpPr>
          <p:cNvPr id="51" name="Rectangle 50">
            <a:extLst>
              <a:ext uri="{FF2B5EF4-FFF2-40B4-BE49-F238E27FC236}">
                <a16:creationId xmlns:a16="http://schemas.microsoft.com/office/drawing/2014/main" id="{E64BB472-EEF1-7A81-D495-17E258EFD47B}"/>
              </a:ext>
            </a:extLst>
          </p:cNvPr>
          <p:cNvSpPr/>
          <p:nvPr/>
        </p:nvSpPr>
        <p:spPr>
          <a:xfrm>
            <a:off x="6553200" y="3457576"/>
            <a:ext cx="498190" cy="190500"/>
          </a:xfrm>
          <a:prstGeom prst="rect">
            <a:avLst/>
          </a:prstGeom>
          <a:noFill/>
          <a:ln w="19050">
            <a:solidFill>
              <a:srgbClr val="F57F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EE6CD54-65E2-6D95-1F7F-74867D52B080}"/>
              </a:ext>
            </a:extLst>
          </p:cNvPr>
          <p:cNvSpPr/>
          <p:nvPr/>
        </p:nvSpPr>
        <p:spPr>
          <a:xfrm>
            <a:off x="10017410" y="4283623"/>
            <a:ext cx="498190" cy="190500"/>
          </a:xfrm>
          <a:prstGeom prst="rect">
            <a:avLst/>
          </a:prstGeom>
          <a:noFill/>
          <a:ln w="19050">
            <a:solidFill>
              <a:srgbClr val="5E1E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00E0207-8140-BD71-A315-1F1801653C05}"/>
              </a:ext>
            </a:extLst>
          </p:cNvPr>
          <p:cNvSpPr txBox="1"/>
          <p:nvPr/>
        </p:nvSpPr>
        <p:spPr>
          <a:xfrm>
            <a:off x="5631932" y="6343650"/>
            <a:ext cx="6086474" cy="461665"/>
          </a:xfrm>
          <a:prstGeom prst="rect">
            <a:avLst/>
          </a:prstGeom>
          <a:noFill/>
        </p:spPr>
        <p:txBody>
          <a:bodyPr wrap="square" rtlCol="0">
            <a:spAutoFit/>
          </a:bodyPr>
          <a:lstStyle/>
          <a:p>
            <a:pPr algn="ctr"/>
            <a:r>
              <a:rPr lang="en-US" sz="2400" b="1" u="sng" dirty="0"/>
              <a:t>Histoplasma</a:t>
            </a:r>
            <a:r>
              <a:rPr lang="en-US" dirty="0"/>
              <a:t> infectious markers</a:t>
            </a:r>
          </a:p>
        </p:txBody>
      </p:sp>
      <p:sp>
        <p:nvSpPr>
          <p:cNvPr id="6" name="TextBox 5">
            <a:extLst>
              <a:ext uri="{FF2B5EF4-FFF2-40B4-BE49-F238E27FC236}">
                <a16:creationId xmlns:a16="http://schemas.microsoft.com/office/drawing/2014/main" id="{6DC9D388-CA19-57A5-A6F0-D7446F600FF2}"/>
              </a:ext>
            </a:extLst>
          </p:cNvPr>
          <p:cNvSpPr txBox="1"/>
          <p:nvPr/>
        </p:nvSpPr>
        <p:spPr>
          <a:xfrm>
            <a:off x="6562725" y="3285086"/>
            <a:ext cx="1047750" cy="400110"/>
          </a:xfrm>
          <a:prstGeom prst="rect">
            <a:avLst/>
          </a:prstGeom>
          <a:solidFill>
            <a:schemeClr val="bg1"/>
          </a:solidFill>
          <a:ln w="38100">
            <a:solidFill>
              <a:srgbClr val="F6780C"/>
            </a:solidFill>
          </a:ln>
        </p:spPr>
        <p:txBody>
          <a:bodyPr wrap="square" rtlCol="0">
            <a:spAutoFit/>
          </a:bodyPr>
          <a:lstStyle/>
          <a:p>
            <a:pPr algn="ctr"/>
            <a:r>
              <a:rPr lang="en-US" sz="2000" b="1" dirty="0">
                <a:solidFill>
                  <a:srgbClr val="F6780C"/>
                </a:solidFill>
              </a:rPr>
              <a:t>IgM EIA</a:t>
            </a:r>
          </a:p>
        </p:txBody>
      </p:sp>
      <p:sp>
        <p:nvSpPr>
          <p:cNvPr id="8" name="TextBox 7">
            <a:extLst>
              <a:ext uri="{FF2B5EF4-FFF2-40B4-BE49-F238E27FC236}">
                <a16:creationId xmlns:a16="http://schemas.microsoft.com/office/drawing/2014/main" id="{BC532339-8712-DDE0-CBFA-FB9D13EB5F9A}"/>
              </a:ext>
            </a:extLst>
          </p:cNvPr>
          <p:cNvSpPr txBox="1"/>
          <p:nvPr/>
        </p:nvSpPr>
        <p:spPr>
          <a:xfrm>
            <a:off x="10017410" y="4074013"/>
            <a:ext cx="1047750" cy="400110"/>
          </a:xfrm>
          <a:prstGeom prst="rect">
            <a:avLst/>
          </a:prstGeom>
          <a:solidFill>
            <a:schemeClr val="bg1"/>
          </a:solidFill>
          <a:ln w="38100">
            <a:solidFill>
              <a:srgbClr val="672F09"/>
            </a:solidFill>
          </a:ln>
        </p:spPr>
        <p:txBody>
          <a:bodyPr wrap="square" rtlCol="0">
            <a:spAutoFit/>
          </a:bodyPr>
          <a:lstStyle/>
          <a:p>
            <a:pPr algn="ctr"/>
            <a:r>
              <a:rPr lang="en-US" sz="2000" b="1" dirty="0">
                <a:solidFill>
                  <a:srgbClr val="672F09"/>
                </a:solidFill>
              </a:rPr>
              <a:t>IgG EIA</a:t>
            </a:r>
          </a:p>
        </p:txBody>
      </p:sp>
      <p:sp>
        <p:nvSpPr>
          <p:cNvPr id="5" name="Rectangle 4">
            <a:extLst>
              <a:ext uri="{FF2B5EF4-FFF2-40B4-BE49-F238E27FC236}">
                <a16:creationId xmlns:a16="http://schemas.microsoft.com/office/drawing/2014/main" id="{4C59DE8A-FD71-83B8-12A3-CC157DE65688}"/>
              </a:ext>
            </a:extLst>
          </p:cNvPr>
          <p:cNvSpPr/>
          <p:nvPr/>
        </p:nvSpPr>
        <p:spPr>
          <a:xfrm>
            <a:off x="5057775" y="2628900"/>
            <a:ext cx="7134225" cy="4216818"/>
          </a:xfrm>
          <a:prstGeom prst="rect">
            <a:avLst/>
          </a:prstGeom>
          <a:solidFill>
            <a:schemeClr val="bg1">
              <a:alpha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7710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Picture 42">
            <a:extLst>
              <a:ext uri="{FF2B5EF4-FFF2-40B4-BE49-F238E27FC236}">
                <a16:creationId xmlns:a16="http://schemas.microsoft.com/office/drawing/2014/main" id="{06561558-2575-025B-79C8-CB2515A135DD}"/>
              </a:ext>
            </a:extLst>
          </p:cNvPr>
          <p:cNvPicPr>
            <a:picLocks noChangeAspect="1"/>
          </p:cNvPicPr>
          <p:nvPr/>
        </p:nvPicPr>
        <p:blipFill>
          <a:blip r:embed="rId3">
            <a:alphaModFix amt="4000"/>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blurRad="50800" dist="50800" dir="5400000" algn="ctr" rotWithShape="0">
              <a:srgbClr val="000000">
                <a:alpha val="0"/>
              </a:srgbClr>
            </a:outerShdw>
          </a:effectLst>
        </p:spPr>
      </p:pic>
      <p:sp>
        <p:nvSpPr>
          <p:cNvPr id="2" name="Title 1">
            <a:extLst>
              <a:ext uri="{FF2B5EF4-FFF2-40B4-BE49-F238E27FC236}">
                <a16:creationId xmlns:a16="http://schemas.microsoft.com/office/drawing/2014/main" id="{95B0498E-2576-02DE-A2FA-7F243A2B7B12}"/>
              </a:ext>
            </a:extLst>
          </p:cNvPr>
          <p:cNvSpPr>
            <a:spLocks noGrp="1"/>
          </p:cNvSpPr>
          <p:nvPr>
            <p:ph type="title"/>
          </p:nvPr>
        </p:nvSpPr>
        <p:spPr>
          <a:xfrm>
            <a:off x="838200" y="2905969"/>
            <a:ext cx="10515600" cy="1325563"/>
          </a:xfrm>
          <a:solidFill>
            <a:schemeClr val="bg1"/>
          </a:solidFill>
        </p:spPr>
        <p:txBody>
          <a:bodyPr>
            <a:normAutofit fontScale="90000"/>
          </a:bodyPr>
          <a:lstStyle/>
          <a:p>
            <a:pPr algn="ctr"/>
            <a:r>
              <a:rPr lang="en-US" sz="9800" b="1" u="sng" dirty="0"/>
              <a:t>THE GOAL</a:t>
            </a:r>
            <a:r>
              <a:rPr lang="en-US" sz="8000" dirty="0"/>
              <a:t>: </a:t>
            </a:r>
            <a:br>
              <a:rPr lang="en-US" sz="8000" dirty="0"/>
            </a:br>
            <a:r>
              <a:rPr lang="en-US" sz="8000" dirty="0"/>
              <a:t>a combination biomarker approach</a:t>
            </a:r>
          </a:p>
        </p:txBody>
      </p:sp>
    </p:spTree>
    <p:extLst>
      <p:ext uri="{BB962C8B-B14F-4D97-AF65-F5344CB8AC3E}">
        <p14:creationId xmlns:p14="http://schemas.microsoft.com/office/powerpoint/2010/main" val="26957728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BF28E5-E358-2E8C-0009-900BE0BFD894}"/>
            </a:ext>
          </a:extLst>
        </p:cNvPr>
        <p:cNvGrpSpPr/>
        <p:nvPr/>
      </p:nvGrpSpPr>
      <p:grpSpPr>
        <a:xfrm>
          <a:off x="0" y="0"/>
          <a:ext cx="0" cy="0"/>
          <a:chOff x="0" y="0"/>
          <a:chExt cx="0" cy="0"/>
        </a:xfrm>
      </p:grpSpPr>
      <p:pic>
        <p:nvPicPr>
          <p:cNvPr id="43" name="Picture 42">
            <a:extLst>
              <a:ext uri="{FF2B5EF4-FFF2-40B4-BE49-F238E27FC236}">
                <a16:creationId xmlns:a16="http://schemas.microsoft.com/office/drawing/2014/main" id="{B7FAEB4F-8AFF-316F-37C9-ABBB7CBE4B24}"/>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0" y="139751"/>
            <a:ext cx="12192000" cy="6858000"/>
          </a:xfrm>
          <a:prstGeom prst="rect">
            <a:avLst/>
          </a:prstGeom>
          <a:effectLst>
            <a:outerShdw blurRad="50800" dist="50800" dir="5400000" algn="ctr" rotWithShape="0">
              <a:srgbClr val="000000">
                <a:alpha val="0"/>
              </a:srgbClr>
            </a:outerShdw>
          </a:effectLst>
        </p:spPr>
      </p:pic>
    </p:spTree>
    <p:extLst>
      <p:ext uri="{BB962C8B-B14F-4D97-AF65-F5344CB8AC3E}">
        <p14:creationId xmlns:p14="http://schemas.microsoft.com/office/powerpoint/2010/main" val="9689357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25842787-EBA3-FC12-6662-83AB5C71C1F0}"/>
              </a:ext>
            </a:extLst>
          </p:cNvPr>
          <p:cNvSpPr txBox="1"/>
          <p:nvPr/>
        </p:nvSpPr>
        <p:spPr>
          <a:xfrm>
            <a:off x="449246" y="822291"/>
            <a:ext cx="11293509" cy="3908762"/>
          </a:xfrm>
          <a:prstGeom prst="rect">
            <a:avLst/>
          </a:prstGeom>
          <a:noFill/>
        </p:spPr>
        <p:txBody>
          <a:bodyPr wrap="square" rtlCol="0">
            <a:spAutoFit/>
          </a:bodyPr>
          <a:lstStyle/>
          <a:p>
            <a:pPr algn="ctr"/>
            <a:endParaRPr lang="en-US" sz="2400" b="1" dirty="0">
              <a:solidFill>
                <a:srgbClr val="FF0000"/>
              </a:solidFill>
            </a:endParaRPr>
          </a:p>
          <a:p>
            <a:pPr algn="ctr"/>
            <a:r>
              <a:rPr lang="en-US" sz="4800" b="1" u="sng" dirty="0"/>
              <a:t>Hypothesis:</a:t>
            </a:r>
          </a:p>
          <a:p>
            <a:pPr algn="ctr"/>
            <a:r>
              <a:rPr lang="en-US" sz="4400" b="1" u="sng" dirty="0"/>
              <a:t> </a:t>
            </a:r>
          </a:p>
          <a:p>
            <a:pPr algn="ctr"/>
            <a:r>
              <a:rPr lang="en-US" sz="4400" b="1" dirty="0">
                <a:latin typeface="Arial"/>
                <a:cs typeface="Arial"/>
              </a:rPr>
              <a:t>Blood-based biomarkers and machine learning methods will improve IPN risk estimation</a:t>
            </a:r>
          </a:p>
        </p:txBody>
      </p:sp>
      <p:sp>
        <p:nvSpPr>
          <p:cNvPr id="3" name="TextBox 2">
            <a:extLst>
              <a:ext uri="{FF2B5EF4-FFF2-40B4-BE49-F238E27FC236}">
                <a16:creationId xmlns:a16="http://schemas.microsoft.com/office/drawing/2014/main" id="{DA91B73F-EFB8-B4A2-8BBD-B369D7F8CA57}"/>
              </a:ext>
            </a:extLst>
          </p:cNvPr>
          <p:cNvSpPr txBox="1"/>
          <p:nvPr/>
        </p:nvSpPr>
        <p:spPr>
          <a:xfrm>
            <a:off x="137159" y="5909650"/>
            <a:ext cx="10540365" cy="646331"/>
          </a:xfrm>
          <a:prstGeom prst="rect">
            <a:avLst/>
          </a:prstGeom>
          <a:noFill/>
        </p:spPr>
        <p:txBody>
          <a:bodyPr wrap="square" rtlCol="0">
            <a:spAutoFit/>
          </a:bodyPr>
          <a:lstStyle/>
          <a:p>
            <a:r>
              <a:rPr lang="en-US" i="1" dirty="0"/>
              <a:t>**Abstract accepted for oral presentation at 2026 AATS International Thoracic Surgical Oncology Summit</a:t>
            </a:r>
          </a:p>
          <a:p>
            <a:r>
              <a:rPr lang="en-US" i="1" dirty="0"/>
              <a:t>***Manuscript in preparation for JTCVS</a:t>
            </a:r>
          </a:p>
        </p:txBody>
      </p:sp>
      <p:grpSp>
        <p:nvGrpSpPr>
          <p:cNvPr id="21" name="Group 20">
            <a:extLst>
              <a:ext uri="{FF2B5EF4-FFF2-40B4-BE49-F238E27FC236}">
                <a16:creationId xmlns:a16="http://schemas.microsoft.com/office/drawing/2014/main" id="{494EA403-6229-FD93-FB24-0FF9A513826B}"/>
              </a:ext>
            </a:extLst>
          </p:cNvPr>
          <p:cNvGrpSpPr/>
          <p:nvPr/>
        </p:nvGrpSpPr>
        <p:grpSpPr>
          <a:xfrm>
            <a:off x="8763000" y="136137"/>
            <a:ext cx="3550920" cy="2295144"/>
            <a:chOff x="8763000" y="136137"/>
            <a:chExt cx="3550920" cy="2295144"/>
          </a:xfrm>
        </p:grpSpPr>
        <p:pic>
          <p:nvPicPr>
            <p:cNvPr id="6" name="Graphic 5" descr="Robot with solid fill">
              <a:extLst>
                <a:ext uri="{FF2B5EF4-FFF2-40B4-BE49-F238E27FC236}">
                  <a16:creationId xmlns:a16="http://schemas.microsoft.com/office/drawing/2014/main" id="{598074B2-2FE9-9F35-2247-EEB31A3719A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18776" y="136137"/>
              <a:ext cx="2295144" cy="2295144"/>
            </a:xfrm>
            <a:prstGeom prst="rect">
              <a:avLst/>
            </a:prstGeom>
          </p:spPr>
        </p:pic>
        <p:pic>
          <p:nvPicPr>
            <p:cNvPr id="17" name="Picture 16">
              <a:extLst>
                <a:ext uri="{FF2B5EF4-FFF2-40B4-BE49-F238E27FC236}">
                  <a16:creationId xmlns:a16="http://schemas.microsoft.com/office/drawing/2014/main" id="{16FE12CA-A85A-C424-4443-EE2FBE90E11C}"/>
                </a:ext>
              </a:extLst>
            </p:cNvPr>
            <p:cNvPicPr>
              <a:picLocks noChangeAspect="1"/>
            </p:cNvPicPr>
            <p:nvPr/>
          </p:nvPicPr>
          <p:blipFill>
            <a:blip r:embed="rId4"/>
            <a:srcRect l="15040" t="7496" r="62034" b="30148"/>
            <a:stretch>
              <a:fillRect/>
            </a:stretch>
          </p:blipFill>
          <p:spPr>
            <a:xfrm>
              <a:off x="8889203" y="298810"/>
              <a:ext cx="1027754" cy="1969798"/>
            </a:xfrm>
            <a:prstGeom prst="rect">
              <a:avLst/>
            </a:prstGeom>
          </p:spPr>
        </p:pic>
        <p:sp>
          <p:nvSpPr>
            <p:cNvPr id="20" name="Rectangle 19">
              <a:extLst>
                <a:ext uri="{FF2B5EF4-FFF2-40B4-BE49-F238E27FC236}">
                  <a16:creationId xmlns:a16="http://schemas.microsoft.com/office/drawing/2014/main" id="{A935E5D2-CAA3-2C8E-95BF-13A7F650474F}"/>
                </a:ext>
              </a:extLst>
            </p:cNvPr>
            <p:cNvSpPr/>
            <p:nvPr/>
          </p:nvSpPr>
          <p:spPr>
            <a:xfrm>
              <a:off x="8763000" y="239769"/>
              <a:ext cx="3337560" cy="2087880"/>
            </a:xfrm>
            <a:prstGeom prst="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52607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D6ADE-3F5E-7A4B-5EFC-CDD86F990F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FAEBA4-B007-F446-5BB8-5E6757D57B15}"/>
              </a:ext>
            </a:extLst>
          </p:cNvPr>
          <p:cNvSpPr>
            <a:spLocks noGrp="1"/>
          </p:cNvSpPr>
          <p:nvPr>
            <p:ph type="title"/>
          </p:nvPr>
        </p:nvSpPr>
        <p:spPr>
          <a:xfrm>
            <a:off x="146304" y="73152"/>
            <a:ext cx="10515600" cy="1325563"/>
          </a:xfrm>
        </p:spPr>
        <p:txBody>
          <a:bodyPr/>
          <a:lstStyle/>
          <a:p>
            <a:r>
              <a:rPr lang="en-US" dirty="0"/>
              <a:t>Methods</a:t>
            </a:r>
          </a:p>
        </p:txBody>
      </p:sp>
      <p:sp>
        <p:nvSpPr>
          <p:cNvPr id="3" name="Content Placeholder 2">
            <a:extLst>
              <a:ext uri="{FF2B5EF4-FFF2-40B4-BE49-F238E27FC236}">
                <a16:creationId xmlns:a16="http://schemas.microsoft.com/office/drawing/2014/main" id="{E93C56CA-3363-B321-4C86-9F2B56C8949E}"/>
              </a:ext>
            </a:extLst>
          </p:cNvPr>
          <p:cNvSpPr>
            <a:spLocks noGrp="1"/>
          </p:cNvSpPr>
          <p:nvPr>
            <p:ph idx="1"/>
          </p:nvPr>
        </p:nvSpPr>
        <p:spPr>
          <a:xfrm>
            <a:off x="2293034" y="1554480"/>
            <a:ext cx="9898966" cy="4351338"/>
          </a:xfrm>
        </p:spPr>
        <p:txBody>
          <a:bodyPr/>
          <a:lstStyle/>
          <a:p>
            <a:r>
              <a:rPr lang="en-US" b="1" dirty="0"/>
              <a:t>Patients with IPNs from </a:t>
            </a:r>
            <a:r>
              <a:rPr lang="en-US" b="1" u="sng" dirty="0"/>
              <a:t>three</a:t>
            </a:r>
            <a:r>
              <a:rPr lang="en-US" b="1" dirty="0"/>
              <a:t> institutions </a:t>
            </a:r>
          </a:p>
          <a:p>
            <a:endParaRPr lang="en-US" dirty="0"/>
          </a:p>
        </p:txBody>
      </p:sp>
      <p:pic>
        <p:nvPicPr>
          <p:cNvPr id="5" name="Picture 4" descr="Academic Medical Center | Master of Public Health | Vanderbilt University">
            <a:extLst>
              <a:ext uri="{FF2B5EF4-FFF2-40B4-BE49-F238E27FC236}">
                <a16:creationId xmlns:a16="http://schemas.microsoft.com/office/drawing/2014/main" id="{C524102E-A564-A292-41C4-CEED6E2E788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a:extLst>
              <a:ext uri="{FF2B5EF4-FFF2-40B4-BE49-F238E27FC236}">
                <a16:creationId xmlns:a16="http://schemas.microsoft.com/office/drawing/2014/main" id="{AA175943-E8A3-2728-B0F6-FB9ED836214D}"/>
              </a:ext>
            </a:extLst>
          </p:cNvPr>
          <p:cNvGrpSpPr/>
          <p:nvPr/>
        </p:nvGrpSpPr>
        <p:grpSpPr>
          <a:xfrm>
            <a:off x="-740313" y="1465537"/>
            <a:ext cx="3771900" cy="2894426"/>
            <a:chOff x="5638800" y="2971800"/>
            <a:chExt cx="1296517" cy="914400"/>
          </a:xfrm>
        </p:grpSpPr>
        <p:pic>
          <p:nvPicPr>
            <p:cNvPr id="6" name="Graphic 5" descr="Woman outline">
              <a:extLst>
                <a:ext uri="{FF2B5EF4-FFF2-40B4-BE49-F238E27FC236}">
                  <a16:creationId xmlns:a16="http://schemas.microsoft.com/office/drawing/2014/main" id="{F4595D3C-8794-D7C6-DC2F-D4B838652E4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8800" y="2971800"/>
              <a:ext cx="914400" cy="914400"/>
            </a:xfrm>
            <a:prstGeom prst="rect">
              <a:avLst/>
            </a:prstGeom>
          </p:spPr>
        </p:pic>
        <p:pic>
          <p:nvPicPr>
            <p:cNvPr id="8" name="Graphic 7" descr="Man outline">
              <a:extLst>
                <a:ext uri="{FF2B5EF4-FFF2-40B4-BE49-F238E27FC236}">
                  <a16:creationId xmlns:a16="http://schemas.microsoft.com/office/drawing/2014/main" id="{1F1DB18A-A559-1429-9A55-1BB226DBCA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20917" y="2971800"/>
              <a:ext cx="914400" cy="914400"/>
            </a:xfrm>
            <a:prstGeom prst="rect">
              <a:avLst/>
            </a:prstGeom>
          </p:spPr>
        </p:pic>
      </p:grpSp>
      <p:sp>
        <p:nvSpPr>
          <p:cNvPr id="4" name="TextBox 3">
            <a:extLst>
              <a:ext uri="{FF2B5EF4-FFF2-40B4-BE49-F238E27FC236}">
                <a16:creationId xmlns:a16="http://schemas.microsoft.com/office/drawing/2014/main" id="{0A5716F8-3D92-F8EA-C6E1-206B991A151F}"/>
              </a:ext>
            </a:extLst>
          </p:cNvPr>
          <p:cNvSpPr txBox="1"/>
          <p:nvPr/>
        </p:nvSpPr>
        <p:spPr>
          <a:xfrm>
            <a:off x="3105591" y="2421254"/>
            <a:ext cx="2412609" cy="769441"/>
          </a:xfrm>
          <a:prstGeom prst="rect">
            <a:avLst/>
          </a:prstGeom>
          <a:noFill/>
          <a:ln w="12700">
            <a:solidFill>
              <a:schemeClr val="tx1"/>
            </a:solidFill>
          </a:ln>
        </p:spPr>
        <p:txBody>
          <a:bodyPr wrap="square" rtlCol="0">
            <a:spAutoFit/>
          </a:bodyPr>
          <a:lstStyle/>
          <a:p>
            <a:pPr algn="ctr"/>
            <a:r>
              <a:rPr lang="en-US" sz="2400" b="1" dirty="0">
                <a:latin typeface="Arial" panose="020B0604020202020204" pitchFamily="34" charset="0"/>
                <a:cs typeface="Arial" panose="020B0604020202020204" pitchFamily="34" charset="0"/>
              </a:rPr>
              <a:t>Vanderbilt (TN)</a:t>
            </a:r>
          </a:p>
          <a:p>
            <a:pPr algn="ctr"/>
            <a:r>
              <a:rPr lang="en-US" sz="2000" dirty="0">
                <a:latin typeface="Arial" panose="020B0604020202020204" pitchFamily="34" charset="0"/>
                <a:cs typeface="Arial" panose="020B0604020202020204" pitchFamily="34" charset="0"/>
              </a:rPr>
              <a:t>N=359</a:t>
            </a:r>
          </a:p>
        </p:txBody>
      </p:sp>
      <p:sp>
        <p:nvSpPr>
          <p:cNvPr id="10" name="TextBox 9">
            <a:extLst>
              <a:ext uri="{FF2B5EF4-FFF2-40B4-BE49-F238E27FC236}">
                <a16:creationId xmlns:a16="http://schemas.microsoft.com/office/drawing/2014/main" id="{3D24CAD1-D2E1-C888-31A5-8DE4C33E6A32}"/>
              </a:ext>
            </a:extLst>
          </p:cNvPr>
          <p:cNvSpPr txBox="1"/>
          <p:nvPr/>
        </p:nvSpPr>
        <p:spPr>
          <a:xfrm>
            <a:off x="5667077" y="2421253"/>
            <a:ext cx="2412609" cy="769441"/>
          </a:xfrm>
          <a:prstGeom prst="rect">
            <a:avLst/>
          </a:prstGeom>
          <a:noFill/>
          <a:ln w="12700">
            <a:solidFill>
              <a:schemeClr val="tx1"/>
            </a:solidFill>
          </a:ln>
        </p:spPr>
        <p:txBody>
          <a:bodyPr wrap="square" rtlCol="0">
            <a:spAutoFit/>
          </a:bodyPr>
          <a:lstStyle/>
          <a:p>
            <a:pPr algn="ctr"/>
            <a:r>
              <a:rPr lang="en-US" sz="2400" b="1" dirty="0">
                <a:latin typeface="Arial" panose="020B0604020202020204" pitchFamily="34" charset="0"/>
                <a:cs typeface="Arial" panose="020B0604020202020204" pitchFamily="34" charset="0"/>
              </a:rPr>
              <a:t>Colorado (CO)</a:t>
            </a:r>
          </a:p>
          <a:p>
            <a:pPr algn="ctr"/>
            <a:r>
              <a:rPr lang="en-US" sz="2000" dirty="0">
                <a:latin typeface="Arial" panose="020B0604020202020204" pitchFamily="34" charset="0"/>
                <a:cs typeface="Arial" panose="020B0604020202020204" pitchFamily="34" charset="0"/>
              </a:rPr>
              <a:t>N=84</a:t>
            </a:r>
          </a:p>
        </p:txBody>
      </p:sp>
      <p:sp>
        <p:nvSpPr>
          <p:cNvPr id="12" name="TextBox 11">
            <a:extLst>
              <a:ext uri="{FF2B5EF4-FFF2-40B4-BE49-F238E27FC236}">
                <a16:creationId xmlns:a16="http://schemas.microsoft.com/office/drawing/2014/main" id="{692CCCE4-7E85-AB4C-F091-CCA6E74DE85D}"/>
              </a:ext>
            </a:extLst>
          </p:cNvPr>
          <p:cNvSpPr txBox="1"/>
          <p:nvPr/>
        </p:nvSpPr>
        <p:spPr>
          <a:xfrm>
            <a:off x="8228563" y="2421253"/>
            <a:ext cx="2412609" cy="769441"/>
          </a:xfrm>
          <a:prstGeom prst="rect">
            <a:avLst/>
          </a:prstGeom>
          <a:noFill/>
          <a:ln w="12700">
            <a:solidFill>
              <a:schemeClr val="tx1"/>
            </a:solidFill>
          </a:ln>
        </p:spPr>
        <p:txBody>
          <a:bodyPr wrap="square" rtlCol="0">
            <a:spAutoFit/>
          </a:bodyPr>
          <a:lstStyle/>
          <a:p>
            <a:pPr algn="ctr"/>
            <a:r>
              <a:rPr lang="en-US" sz="2400" b="1" dirty="0">
                <a:latin typeface="Arial" panose="020B0604020202020204" pitchFamily="34" charset="0"/>
                <a:cs typeface="Arial" panose="020B0604020202020204" pitchFamily="34" charset="0"/>
              </a:rPr>
              <a:t>WashU (MO)</a:t>
            </a:r>
          </a:p>
          <a:p>
            <a:pPr algn="ctr"/>
            <a:r>
              <a:rPr lang="en-US" sz="2000" dirty="0">
                <a:latin typeface="Arial" panose="020B0604020202020204" pitchFamily="34" charset="0"/>
                <a:cs typeface="Arial" panose="020B0604020202020204" pitchFamily="34" charset="0"/>
              </a:rPr>
              <a:t>N=86</a:t>
            </a:r>
          </a:p>
        </p:txBody>
      </p:sp>
      <p:cxnSp>
        <p:nvCxnSpPr>
          <p:cNvPr id="14" name="Straight Connector 13">
            <a:extLst>
              <a:ext uri="{FF2B5EF4-FFF2-40B4-BE49-F238E27FC236}">
                <a16:creationId xmlns:a16="http://schemas.microsoft.com/office/drawing/2014/main" id="{56C79BA6-4648-8C1A-E8DA-95895EFBE47B}"/>
              </a:ext>
            </a:extLst>
          </p:cNvPr>
          <p:cNvCxnSpPr>
            <a:cxnSpLocks/>
          </p:cNvCxnSpPr>
          <p:nvPr/>
        </p:nvCxnSpPr>
        <p:spPr>
          <a:xfrm flipH="1">
            <a:off x="4476023" y="1928885"/>
            <a:ext cx="2400292" cy="429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18F9BEB-380E-4D52-3418-FE92BFF54893}"/>
              </a:ext>
            </a:extLst>
          </p:cNvPr>
          <p:cNvCxnSpPr>
            <a:cxnSpLocks/>
          </p:cNvCxnSpPr>
          <p:nvPr/>
        </p:nvCxnSpPr>
        <p:spPr>
          <a:xfrm>
            <a:off x="6880400" y="1928885"/>
            <a:ext cx="0" cy="429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ED2852B-916E-81B2-D261-946B153D0A01}"/>
              </a:ext>
            </a:extLst>
          </p:cNvPr>
          <p:cNvCxnSpPr>
            <a:cxnSpLocks/>
          </p:cNvCxnSpPr>
          <p:nvPr/>
        </p:nvCxnSpPr>
        <p:spPr>
          <a:xfrm>
            <a:off x="6876315" y="1928885"/>
            <a:ext cx="2475330" cy="42906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0900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5FFA4-6F2B-6211-4FF7-24AF9B0688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04489F-76D1-EFEF-6312-50C00C9C2939}"/>
              </a:ext>
            </a:extLst>
          </p:cNvPr>
          <p:cNvSpPr>
            <a:spLocks noGrp="1"/>
          </p:cNvSpPr>
          <p:nvPr>
            <p:ph type="title"/>
          </p:nvPr>
        </p:nvSpPr>
        <p:spPr>
          <a:xfrm>
            <a:off x="146304" y="73152"/>
            <a:ext cx="10515600" cy="1325563"/>
          </a:xfrm>
        </p:spPr>
        <p:txBody>
          <a:bodyPr/>
          <a:lstStyle/>
          <a:p>
            <a:r>
              <a:rPr lang="en-US" dirty="0"/>
              <a:t>Methods – Variable Collection</a:t>
            </a:r>
          </a:p>
        </p:txBody>
      </p:sp>
      <p:pic>
        <p:nvPicPr>
          <p:cNvPr id="5" name="Picture 4" descr="Academic Medical Center | Master of Public Health | Vanderbilt University">
            <a:extLst>
              <a:ext uri="{FF2B5EF4-FFF2-40B4-BE49-F238E27FC236}">
                <a16:creationId xmlns:a16="http://schemas.microsoft.com/office/drawing/2014/main" id="{CFA11804-FDE5-F102-2E33-0062B2BF3D1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6B36D35C-D652-AFF0-B8D1-9719C7A24492}"/>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8075DD0D-B908-AD23-2FF7-1CD5422B9630}"/>
                </a:ext>
              </a:extLst>
            </p:cNvPr>
            <p:cNvPicPr>
              <a:picLocks noChangeAspect="1"/>
            </p:cNvPicPr>
            <p:nvPr/>
          </p:nvPicPr>
          <p:blipFill>
            <a:blip r:embed="rId4"/>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1D11A751-9BB5-D3FF-9034-C0C1084DE65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E995C67C-189A-845D-2FD9-DCFF2F36C037}"/>
              </a:ext>
            </a:extLst>
          </p:cNvPr>
          <p:cNvSpPr>
            <a:spLocks noGrp="1"/>
          </p:cNvSpPr>
          <p:nvPr>
            <p:ph idx="1"/>
          </p:nvPr>
        </p:nvSpPr>
        <p:spPr>
          <a:xfrm>
            <a:off x="2295144" y="1554480"/>
            <a:ext cx="9902952" cy="4351338"/>
          </a:xfrm>
        </p:spPr>
        <p:txBody>
          <a:bodyPr/>
          <a:lstStyle/>
          <a:p>
            <a:r>
              <a:rPr lang="en-US" b="1" dirty="0"/>
              <a:t>Clinical data and blood samples collected prospectively prior to treatment</a:t>
            </a:r>
          </a:p>
        </p:txBody>
      </p:sp>
    </p:spTree>
    <p:extLst>
      <p:ext uri="{BB962C8B-B14F-4D97-AF65-F5344CB8AC3E}">
        <p14:creationId xmlns:p14="http://schemas.microsoft.com/office/powerpoint/2010/main" val="193041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6866A-AF88-7C0E-1F3E-E5E61A1780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D6E707-E38E-9422-3941-31F3D986D466}"/>
              </a:ext>
            </a:extLst>
          </p:cNvPr>
          <p:cNvSpPr>
            <a:spLocks noGrp="1"/>
          </p:cNvSpPr>
          <p:nvPr>
            <p:ph type="title"/>
          </p:nvPr>
        </p:nvSpPr>
        <p:spPr>
          <a:xfrm>
            <a:off x="146304" y="73152"/>
            <a:ext cx="10515600" cy="1325563"/>
          </a:xfrm>
        </p:spPr>
        <p:txBody>
          <a:bodyPr/>
          <a:lstStyle/>
          <a:p>
            <a:r>
              <a:rPr lang="en-US" dirty="0"/>
              <a:t>Methods – Variable Collection</a:t>
            </a:r>
          </a:p>
        </p:txBody>
      </p:sp>
      <p:pic>
        <p:nvPicPr>
          <p:cNvPr id="5" name="Picture 4" descr="Academic Medical Center | Master of Public Health | Vanderbilt University">
            <a:extLst>
              <a:ext uri="{FF2B5EF4-FFF2-40B4-BE49-F238E27FC236}">
                <a16:creationId xmlns:a16="http://schemas.microsoft.com/office/drawing/2014/main" id="{B01AFD64-FEEB-15F5-2DF9-C7D20B8CEBE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AE634BE7-F803-F6CC-1290-E1B689030F4A}"/>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1F084B73-9379-3255-EEC4-A54B9324473A}"/>
                </a:ext>
              </a:extLst>
            </p:cNvPr>
            <p:cNvPicPr>
              <a:picLocks noChangeAspect="1"/>
            </p:cNvPicPr>
            <p:nvPr/>
          </p:nvPicPr>
          <p:blipFill>
            <a:blip r:embed="rId4"/>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6D806D0D-8F6C-A4F1-406F-0B8B54F1C38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431EEF51-E2F5-A035-9622-AE954A24BADA}"/>
              </a:ext>
            </a:extLst>
          </p:cNvPr>
          <p:cNvSpPr>
            <a:spLocks noGrp="1"/>
          </p:cNvSpPr>
          <p:nvPr>
            <p:ph idx="1"/>
          </p:nvPr>
        </p:nvSpPr>
        <p:spPr>
          <a:xfrm>
            <a:off x="2295144" y="1143000"/>
            <a:ext cx="9902952" cy="4351338"/>
          </a:xfrm>
        </p:spPr>
        <p:txBody>
          <a:bodyPr/>
          <a:lstStyle/>
          <a:p>
            <a:pPr>
              <a:lnSpc>
                <a:spcPct val="150000"/>
              </a:lnSpc>
            </a:pPr>
            <a:r>
              <a:rPr lang="en-US" dirty="0">
                <a:solidFill>
                  <a:schemeClr val="bg2">
                    <a:lumMod val="90000"/>
                  </a:schemeClr>
                </a:solidFill>
              </a:rPr>
              <a:t>Clinical data and blood samples collected prospectively</a:t>
            </a:r>
          </a:p>
          <a:p>
            <a:pPr>
              <a:lnSpc>
                <a:spcPct val="150000"/>
              </a:lnSpc>
            </a:pPr>
            <a:r>
              <a:rPr lang="en-US" b="1" dirty="0"/>
              <a:t>Patients followed for final </a:t>
            </a:r>
            <a:r>
              <a:rPr lang="en-US" b="1" u="sng" dirty="0"/>
              <a:t>outcome</a:t>
            </a:r>
            <a:r>
              <a:rPr lang="en-US" b="1" dirty="0"/>
              <a:t> adjudication</a:t>
            </a:r>
          </a:p>
        </p:txBody>
      </p:sp>
    </p:spTree>
    <p:extLst>
      <p:ext uri="{BB962C8B-B14F-4D97-AF65-F5344CB8AC3E}">
        <p14:creationId xmlns:p14="http://schemas.microsoft.com/office/powerpoint/2010/main" val="2063992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4E8A0-E2E0-C36E-C5E8-396FDD3FD6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857D2A-5E22-F5D7-62CB-C8EA6873FC45}"/>
              </a:ext>
            </a:extLst>
          </p:cNvPr>
          <p:cNvSpPr>
            <a:spLocks noGrp="1"/>
          </p:cNvSpPr>
          <p:nvPr>
            <p:ph type="title"/>
          </p:nvPr>
        </p:nvSpPr>
        <p:spPr>
          <a:xfrm>
            <a:off x="146304" y="73152"/>
            <a:ext cx="10515600" cy="1325563"/>
          </a:xfrm>
        </p:spPr>
        <p:txBody>
          <a:bodyPr/>
          <a:lstStyle/>
          <a:p>
            <a:r>
              <a:rPr lang="en-US" dirty="0"/>
              <a:t>Methods – Variable Collection</a:t>
            </a:r>
          </a:p>
        </p:txBody>
      </p:sp>
      <p:pic>
        <p:nvPicPr>
          <p:cNvPr id="5" name="Picture 4" descr="Academic Medical Center | Master of Public Health | Vanderbilt University">
            <a:extLst>
              <a:ext uri="{FF2B5EF4-FFF2-40B4-BE49-F238E27FC236}">
                <a16:creationId xmlns:a16="http://schemas.microsoft.com/office/drawing/2014/main" id="{3AB35C9E-BDB1-A2CD-FFE4-C704D4F67A7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D23140F3-2DFE-C946-A183-0CE6FF537DCF}"/>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45045F31-DC38-A050-3172-73592DA8A460}"/>
                </a:ext>
              </a:extLst>
            </p:cNvPr>
            <p:cNvPicPr>
              <a:picLocks noChangeAspect="1"/>
            </p:cNvPicPr>
            <p:nvPr/>
          </p:nvPicPr>
          <p:blipFill>
            <a:blip r:embed="rId4"/>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6ED4969B-31C4-C6BE-6858-7AF493E90A0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1AB2FBDD-F510-0219-D8D3-7910EA968B91}"/>
              </a:ext>
            </a:extLst>
          </p:cNvPr>
          <p:cNvSpPr>
            <a:spLocks noGrp="1"/>
          </p:cNvSpPr>
          <p:nvPr>
            <p:ph idx="1"/>
          </p:nvPr>
        </p:nvSpPr>
        <p:spPr>
          <a:xfrm>
            <a:off x="2295144" y="1143000"/>
            <a:ext cx="9902952" cy="4351338"/>
          </a:xfrm>
        </p:spPr>
        <p:txBody>
          <a:bodyPr/>
          <a:lstStyle/>
          <a:p>
            <a:pPr>
              <a:lnSpc>
                <a:spcPct val="150000"/>
              </a:lnSpc>
            </a:pPr>
            <a:r>
              <a:rPr lang="en-US" dirty="0">
                <a:solidFill>
                  <a:schemeClr val="bg2">
                    <a:lumMod val="90000"/>
                  </a:schemeClr>
                </a:solidFill>
              </a:rPr>
              <a:t>Clinical data and blood samples collected prospectively</a:t>
            </a:r>
          </a:p>
          <a:p>
            <a:pPr>
              <a:lnSpc>
                <a:spcPct val="150000"/>
              </a:lnSpc>
            </a:pPr>
            <a:r>
              <a:rPr lang="en-US" b="1" dirty="0"/>
              <a:t>Patients followed for final </a:t>
            </a:r>
            <a:r>
              <a:rPr lang="en-US" b="1" u="sng" dirty="0"/>
              <a:t>outcome</a:t>
            </a:r>
            <a:r>
              <a:rPr lang="en-US" b="1" dirty="0"/>
              <a:t> adjudication</a:t>
            </a:r>
          </a:p>
        </p:txBody>
      </p:sp>
      <p:sp>
        <p:nvSpPr>
          <p:cNvPr id="3" name="TextBox 2">
            <a:extLst>
              <a:ext uri="{FF2B5EF4-FFF2-40B4-BE49-F238E27FC236}">
                <a16:creationId xmlns:a16="http://schemas.microsoft.com/office/drawing/2014/main" id="{F63BCBC4-338D-D0A3-289D-77F9CBE94FB4}"/>
              </a:ext>
            </a:extLst>
          </p:cNvPr>
          <p:cNvSpPr txBox="1"/>
          <p:nvPr/>
        </p:nvSpPr>
        <p:spPr>
          <a:xfrm>
            <a:off x="1532110" y="4602956"/>
            <a:ext cx="4979963" cy="1477328"/>
          </a:xfrm>
          <a:prstGeom prst="rect">
            <a:avLst/>
          </a:prstGeom>
          <a:noFill/>
          <a:ln w="12700">
            <a:solidFill>
              <a:schemeClr val="tx1"/>
            </a:solidFill>
          </a:ln>
        </p:spPr>
        <p:txBody>
          <a:bodyPr wrap="square" rtlCol="0">
            <a:spAutoFit/>
          </a:bodyPr>
          <a:lstStyle/>
          <a:p>
            <a:pPr algn="ctr"/>
            <a:r>
              <a:rPr lang="en-US" b="1" u="sng" dirty="0">
                <a:latin typeface="Arial" panose="020B0604020202020204" pitchFamily="34" charset="0"/>
                <a:cs typeface="Arial" panose="020B0604020202020204" pitchFamily="34" charset="0"/>
              </a:rPr>
              <a:t>Benign</a:t>
            </a:r>
            <a:r>
              <a:rPr lang="en-US" b="1" dirty="0">
                <a:latin typeface="Arial" panose="020B0604020202020204" pitchFamily="34" charset="0"/>
                <a:cs typeface="Arial" panose="020B0604020202020204" pitchFamily="34" charset="0"/>
              </a:rPr>
              <a:t>:</a:t>
            </a:r>
          </a:p>
          <a:p>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Tissue diagnosis of benign disease</a:t>
            </a:r>
          </a:p>
          <a:p>
            <a:pPr algn="ctr"/>
            <a:r>
              <a:rPr lang="en-US" b="1" u="sng" dirty="0">
                <a:latin typeface="Arial" panose="020B0604020202020204" pitchFamily="34" charset="0"/>
                <a:cs typeface="Arial" panose="020B0604020202020204" pitchFamily="34" charset="0"/>
              </a:rPr>
              <a:t>OR</a:t>
            </a:r>
          </a:p>
          <a:p>
            <a:pPr algn="ctr"/>
            <a:r>
              <a:rPr lang="en-US" b="1" dirty="0">
                <a:latin typeface="Arial" panose="020B0604020202020204" pitchFamily="34" charset="0"/>
                <a:cs typeface="Arial" panose="020B0604020202020204" pitchFamily="34" charset="0"/>
              </a:rPr>
              <a:t>2 years documented radiologic follow-up</a:t>
            </a:r>
          </a:p>
        </p:txBody>
      </p:sp>
      <p:sp>
        <p:nvSpPr>
          <p:cNvPr id="4" name="TextBox 3">
            <a:extLst>
              <a:ext uri="{FF2B5EF4-FFF2-40B4-BE49-F238E27FC236}">
                <a16:creationId xmlns:a16="http://schemas.microsoft.com/office/drawing/2014/main" id="{EEF90AE4-B5BA-7B8E-A5EF-B9DDD12AD306}"/>
              </a:ext>
            </a:extLst>
          </p:cNvPr>
          <p:cNvSpPr txBox="1"/>
          <p:nvPr/>
        </p:nvSpPr>
        <p:spPr>
          <a:xfrm>
            <a:off x="7001511" y="4563546"/>
            <a:ext cx="4979963" cy="923330"/>
          </a:xfrm>
          <a:prstGeom prst="rect">
            <a:avLst/>
          </a:prstGeom>
          <a:noFill/>
          <a:ln w="12700">
            <a:solidFill>
              <a:schemeClr val="tx1"/>
            </a:solidFill>
          </a:ln>
        </p:spPr>
        <p:txBody>
          <a:bodyPr wrap="square" rtlCol="0">
            <a:spAutoFit/>
          </a:bodyPr>
          <a:lstStyle/>
          <a:p>
            <a:pPr algn="ctr"/>
            <a:r>
              <a:rPr lang="en-US" b="1" u="sng" dirty="0">
                <a:latin typeface="Arial" panose="020B0604020202020204" pitchFamily="34" charset="0"/>
                <a:cs typeface="Arial" panose="020B0604020202020204" pitchFamily="34" charset="0"/>
              </a:rPr>
              <a:t>Malignant</a:t>
            </a:r>
            <a:r>
              <a:rPr lang="en-US" b="1" dirty="0">
                <a:latin typeface="Arial" panose="020B0604020202020204" pitchFamily="34" charset="0"/>
                <a:cs typeface="Arial" panose="020B0604020202020204" pitchFamily="34" charset="0"/>
              </a:rPr>
              <a:t>:</a:t>
            </a:r>
          </a:p>
          <a:p>
            <a:pPr algn="ctr"/>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Tissue diagnosis of cancer</a:t>
            </a:r>
          </a:p>
        </p:txBody>
      </p:sp>
      <p:cxnSp>
        <p:nvCxnSpPr>
          <p:cNvPr id="6" name="Straight Connector 5">
            <a:extLst>
              <a:ext uri="{FF2B5EF4-FFF2-40B4-BE49-F238E27FC236}">
                <a16:creationId xmlns:a16="http://schemas.microsoft.com/office/drawing/2014/main" id="{B5FBC46A-DA2F-95FC-AF52-4B3B80982411}"/>
              </a:ext>
            </a:extLst>
          </p:cNvPr>
          <p:cNvCxnSpPr>
            <a:cxnSpLocks/>
            <a:endCxn id="3" idx="0"/>
          </p:cNvCxnSpPr>
          <p:nvPr/>
        </p:nvCxnSpPr>
        <p:spPr>
          <a:xfrm flipH="1">
            <a:off x="4022092" y="2476500"/>
            <a:ext cx="3333859" cy="212645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27783DD-2953-F759-156F-41928A5B922A}"/>
              </a:ext>
            </a:extLst>
          </p:cNvPr>
          <p:cNvCxnSpPr>
            <a:cxnSpLocks/>
            <a:endCxn id="4" idx="0"/>
          </p:cNvCxnSpPr>
          <p:nvPr/>
        </p:nvCxnSpPr>
        <p:spPr>
          <a:xfrm>
            <a:off x="7355951" y="2476500"/>
            <a:ext cx="2135542" cy="20870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9696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C6C34-A809-444F-16C0-F6A841DA5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81EA9F-1841-AEA7-C2DB-C83F7F8EDF3A}"/>
              </a:ext>
            </a:extLst>
          </p:cNvPr>
          <p:cNvSpPr>
            <a:spLocks noGrp="1"/>
          </p:cNvSpPr>
          <p:nvPr>
            <p:ph type="title"/>
          </p:nvPr>
        </p:nvSpPr>
        <p:spPr>
          <a:xfrm>
            <a:off x="146304" y="73152"/>
            <a:ext cx="10515600" cy="1325563"/>
          </a:xfrm>
        </p:spPr>
        <p:txBody>
          <a:bodyPr/>
          <a:lstStyle/>
          <a:p>
            <a:r>
              <a:rPr lang="en-US" dirty="0"/>
              <a:t>Methods – Variable Collection</a:t>
            </a:r>
          </a:p>
        </p:txBody>
      </p:sp>
      <p:grpSp>
        <p:nvGrpSpPr>
          <p:cNvPr id="13" name="Group 12">
            <a:extLst>
              <a:ext uri="{FF2B5EF4-FFF2-40B4-BE49-F238E27FC236}">
                <a16:creationId xmlns:a16="http://schemas.microsoft.com/office/drawing/2014/main" id="{AD255D5C-2F09-49BD-37FB-FEC1807DE5F1}"/>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341B147B-03C1-4EDE-3E6C-75B35BAD7503}"/>
                </a:ext>
              </a:extLst>
            </p:cNvPr>
            <p:cNvPicPr>
              <a:picLocks noChangeAspect="1"/>
            </p:cNvPicPr>
            <p:nvPr/>
          </p:nvPicPr>
          <p:blipFill>
            <a:blip r:embed="rId3"/>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5F218A0D-B198-BA49-D729-0436255673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6860B897-8A6F-CEE7-FDE6-6C4DBDF69048}"/>
              </a:ext>
            </a:extLst>
          </p:cNvPr>
          <p:cNvSpPr>
            <a:spLocks noGrp="1"/>
          </p:cNvSpPr>
          <p:nvPr>
            <p:ph idx="1"/>
          </p:nvPr>
        </p:nvSpPr>
        <p:spPr>
          <a:xfrm>
            <a:off x="2295144" y="1143610"/>
            <a:ext cx="9902952" cy="4351338"/>
          </a:xfrm>
        </p:spPr>
        <p:txBody>
          <a:bodyPr/>
          <a:lstStyle/>
          <a:p>
            <a:pPr>
              <a:lnSpc>
                <a:spcPct val="150000"/>
              </a:lnSpc>
            </a:pPr>
            <a:r>
              <a:rPr lang="en-US" dirty="0">
                <a:solidFill>
                  <a:schemeClr val="bg2">
                    <a:lumMod val="90000"/>
                  </a:schemeClr>
                </a:solidFill>
              </a:rPr>
              <a:t>Clinical data and blood samples collected prospectively</a:t>
            </a:r>
          </a:p>
          <a:p>
            <a:pPr>
              <a:lnSpc>
                <a:spcPct val="150000"/>
              </a:lnSpc>
            </a:pPr>
            <a:r>
              <a:rPr lang="en-US" dirty="0">
                <a:solidFill>
                  <a:schemeClr val="bg2">
                    <a:lumMod val="90000"/>
                  </a:schemeClr>
                </a:solidFill>
              </a:rPr>
              <a:t>Patients followed for final outcome adjudication</a:t>
            </a:r>
          </a:p>
          <a:p>
            <a:pPr>
              <a:lnSpc>
                <a:spcPct val="150000"/>
              </a:lnSpc>
            </a:pPr>
            <a:r>
              <a:rPr lang="en-US" b="1" dirty="0"/>
              <a:t>Blood-</a:t>
            </a:r>
            <a:r>
              <a:rPr lang="en-US" b="1" u="sng" dirty="0"/>
              <a:t>biomarker</a:t>
            </a:r>
            <a:r>
              <a:rPr lang="en-US" b="1" dirty="0"/>
              <a:t> levels were measured</a:t>
            </a:r>
          </a:p>
        </p:txBody>
      </p:sp>
      <p:sp>
        <p:nvSpPr>
          <p:cNvPr id="10" name="TextBox 9">
            <a:extLst>
              <a:ext uri="{FF2B5EF4-FFF2-40B4-BE49-F238E27FC236}">
                <a16:creationId xmlns:a16="http://schemas.microsoft.com/office/drawing/2014/main" id="{F64A41E3-8255-9CCE-873C-297B504CBC05}"/>
              </a:ext>
            </a:extLst>
          </p:cNvPr>
          <p:cNvSpPr txBox="1"/>
          <p:nvPr/>
        </p:nvSpPr>
        <p:spPr>
          <a:xfrm>
            <a:off x="146303" y="5767211"/>
            <a:ext cx="4535203" cy="738664"/>
          </a:xfrm>
          <a:prstGeom prst="rect">
            <a:avLst/>
          </a:prstGeom>
          <a:noFill/>
        </p:spPr>
        <p:txBody>
          <a:bodyPr wrap="square" rtlCol="0">
            <a:spAutoFit/>
          </a:bodyPr>
          <a:lstStyle/>
          <a:p>
            <a:pPr algn="ctr"/>
            <a:r>
              <a:rPr lang="en-US" sz="2400" b="1" dirty="0">
                <a:latin typeface="Arial" panose="020B0604020202020204" pitchFamily="34" charset="0"/>
                <a:ea typeface="Calibri" panose="020F0502020204030204" pitchFamily="34" charset="0"/>
                <a:cs typeface="Arial" panose="020B0604020202020204" pitchFamily="34" charset="0"/>
              </a:rPr>
              <a:t>Blood protein </a:t>
            </a:r>
            <a:r>
              <a:rPr lang="en-US" dirty="0">
                <a:latin typeface="Arial" panose="020B0604020202020204" pitchFamily="34" charset="0"/>
                <a:ea typeface="Calibri" panose="020F0502020204030204" pitchFamily="34" charset="0"/>
                <a:cs typeface="Arial" panose="020B0604020202020204" pitchFamily="34" charset="0"/>
              </a:rPr>
              <a:t>assay measurements in CAP-certified clinical lab</a:t>
            </a:r>
            <a:endParaRPr lang="en-US" dirty="0"/>
          </a:p>
        </p:txBody>
      </p:sp>
      <p:cxnSp>
        <p:nvCxnSpPr>
          <p:cNvPr id="14" name="Straight Arrow Connector 13">
            <a:extLst>
              <a:ext uri="{FF2B5EF4-FFF2-40B4-BE49-F238E27FC236}">
                <a16:creationId xmlns:a16="http://schemas.microsoft.com/office/drawing/2014/main" id="{504D7E79-57AB-BEB5-DECB-BE30AD29EEF4}"/>
              </a:ext>
            </a:extLst>
          </p:cNvPr>
          <p:cNvCxnSpPr>
            <a:cxnSpLocks/>
          </p:cNvCxnSpPr>
          <p:nvPr/>
        </p:nvCxnSpPr>
        <p:spPr>
          <a:xfrm>
            <a:off x="5092024" y="3252063"/>
            <a:ext cx="1746926" cy="6519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8EAA01B3-2559-D2C8-EF3C-4BAFAF523F84}"/>
              </a:ext>
            </a:extLst>
          </p:cNvPr>
          <p:cNvSpPr txBox="1"/>
          <p:nvPr/>
        </p:nvSpPr>
        <p:spPr>
          <a:xfrm>
            <a:off x="6467240" y="5789730"/>
            <a:ext cx="4194663" cy="738664"/>
          </a:xfrm>
          <a:prstGeom prst="rect">
            <a:avLst/>
          </a:prstGeom>
          <a:noFill/>
        </p:spPr>
        <p:txBody>
          <a:bodyPr wrap="square" rtlCol="0">
            <a:spAutoFit/>
          </a:bodyPr>
          <a:lstStyle/>
          <a:p>
            <a:pPr algn="ctr"/>
            <a:r>
              <a:rPr lang="en-US" sz="2400" b="1" dirty="0">
                <a:latin typeface="Arial" panose="020B0604020202020204" pitchFamily="34" charset="0"/>
                <a:ea typeface="Calibri" panose="020F0502020204030204" pitchFamily="34" charset="0"/>
                <a:cs typeface="Arial" panose="020B0604020202020204" pitchFamily="34" charset="0"/>
              </a:rPr>
              <a:t>Fungal Antibody </a:t>
            </a:r>
            <a:r>
              <a:rPr lang="en-US" dirty="0">
                <a:latin typeface="Arial" panose="020B0604020202020204" pitchFamily="34" charset="0"/>
                <a:ea typeface="Calibri" panose="020F0502020204030204" pitchFamily="34" charset="0"/>
                <a:cs typeface="Arial" panose="020B0604020202020204" pitchFamily="34" charset="0"/>
              </a:rPr>
              <a:t>measurements in commercial lab</a:t>
            </a:r>
            <a:endParaRPr lang="en-US" dirty="0"/>
          </a:p>
        </p:txBody>
      </p:sp>
      <p:pic>
        <p:nvPicPr>
          <p:cNvPr id="17" name="Picture 16">
            <a:extLst>
              <a:ext uri="{FF2B5EF4-FFF2-40B4-BE49-F238E27FC236}">
                <a16:creationId xmlns:a16="http://schemas.microsoft.com/office/drawing/2014/main" id="{4CC341CB-3D5B-B85E-6A7D-007A5889E398}"/>
              </a:ext>
            </a:extLst>
          </p:cNvPr>
          <p:cNvPicPr>
            <a:picLocks noChangeAspect="1"/>
          </p:cNvPicPr>
          <p:nvPr/>
        </p:nvPicPr>
        <p:blipFill>
          <a:blip r:embed="rId5"/>
          <a:srcRect b="14489"/>
          <a:stretch>
            <a:fillRect/>
          </a:stretch>
        </p:blipFill>
        <p:spPr>
          <a:xfrm>
            <a:off x="6453651" y="4040580"/>
            <a:ext cx="2046371" cy="1749885"/>
          </a:xfrm>
          <a:prstGeom prst="rect">
            <a:avLst/>
          </a:prstGeom>
        </p:spPr>
      </p:pic>
      <p:sp>
        <p:nvSpPr>
          <p:cNvPr id="18" name="TextBox 17">
            <a:extLst>
              <a:ext uri="{FF2B5EF4-FFF2-40B4-BE49-F238E27FC236}">
                <a16:creationId xmlns:a16="http://schemas.microsoft.com/office/drawing/2014/main" id="{9D8E77CD-F66C-930E-25AA-4213F258FC27}"/>
              </a:ext>
            </a:extLst>
          </p:cNvPr>
          <p:cNvSpPr txBox="1"/>
          <p:nvPr/>
        </p:nvSpPr>
        <p:spPr>
          <a:xfrm>
            <a:off x="8430156" y="4431229"/>
            <a:ext cx="2933113" cy="830997"/>
          </a:xfrm>
          <a:prstGeom prst="rect">
            <a:avLst/>
          </a:prstGeom>
          <a:noFill/>
        </p:spPr>
        <p:txBody>
          <a:bodyPr wrap="square" rtlCol="0">
            <a:spAutoFit/>
          </a:bodyPr>
          <a:lstStyle/>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Histoplasma IgG</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Histoplasma IgM</a:t>
            </a:r>
          </a:p>
        </p:txBody>
      </p:sp>
      <p:pic>
        <p:nvPicPr>
          <p:cNvPr id="20" name="Picture 19">
            <a:extLst>
              <a:ext uri="{FF2B5EF4-FFF2-40B4-BE49-F238E27FC236}">
                <a16:creationId xmlns:a16="http://schemas.microsoft.com/office/drawing/2014/main" id="{187F9F2E-159C-3916-1436-EBA239DF104E}"/>
              </a:ext>
            </a:extLst>
          </p:cNvPr>
          <p:cNvPicPr>
            <a:picLocks noChangeAspect="1"/>
          </p:cNvPicPr>
          <p:nvPr/>
        </p:nvPicPr>
        <p:blipFill>
          <a:blip r:embed="rId3"/>
          <a:srcRect l="45226" r="3767" b="11244"/>
          <a:stretch/>
        </p:blipFill>
        <p:spPr>
          <a:xfrm>
            <a:off x="779054" y="3892691"/>
            <a:ext cx="1644806" cy="1908075"/>
          </a:xfrm>
          <a:prstGeom prst="rect">
            <a:avLst/>
          </a:prstGeom>
        </p:spPr>
      </p:pic>
      <p:cxnSp>
        <p:nvCxnSpPr>
          <p:cNvPr id="9" name="Straight Arrow Connector 8">
            <a:extLst>
              <a:ext uri="{FF2B5EF4-FFF2-40B4-BE49-F238E27FC236}">
                <a16:creationId xmlns:a16="http://schemas.microsoft.com/office/drawing/2014/main" id="{A763F92B-29F6-A50D-294F-22AC3A07FC36}"/>
              </a:ext>
            </a:extLst>
          </p:cNvPr>
          <p:cNvCxnSpPr>
            <a:cxnSpLocks/>
          </p:cNvCxnSpPr>
          <p:nvPr/>
        </p:nvCxnSpPr>
        <p:spPr>
          <a:xfrm flipH="1">
            <a:off x="3483678" y="3252063"/>
            <a:ext cx="1608346" cy="6519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31D3AB6-7248-5320-C763-91A61B7E8402}"/>
              </a:ext>
            </a:extLst>
          </p:cNvPr>
          <p:cNvSpPr txBox="1"/>
          <p:nvPr/>
        </p:nvSpPr>
        <p:spPr>
          <a:xfrm>
            <a:off x="2359569" y="4061898"/>
            <a:ext cx="2321938" cy="1569660"/>
          </a:xfrm>
          <a:prstGeom prst="rect">
            <a:avLst/>
          </a:prstGeom>
          <a:noFill/>
        </p:spPr>
        <p:txBody>
          <a:bodyPr wrap="square" rtlCol="0">
            <a:spAutoFit/>
          </a:bodyPr>
          <a:lstStyle/>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CYFRA 21-1</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CEA</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CA-125</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HE-4</a:t>
            </a:r>
          </a:p>
        </p:txBody>
      </p:sp>
    </p:spTree>
    <p:extLst>
      <p:ext uri="{BB962C8B-B14F-4D97-AF65-F5344CB8AC3E}">
        <p14:creationId xmlns:p14="http://schemas.microsoft.com/office/powerpoint/2010/main" val="13935545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87B80-FF08-E1A5-97D0-2BBD97C0AE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00D674-1469-DECE-11F7-8F6CA1CF41B7}"/>
              </a:ext>
            </a:extLst>
          </p:cNvPr>
          <p:cNvSpPr>
            <a:spLocks noGrp="1"/>
          </p:cNvSpPr>
          <p:nvPr>
            <p:ph type="title"/>
          </p:nvPr>
        </p:nvSpPr>
        <p:spPr>
          <a:xfrm>
            <a:off x="146304" y="73152"/>
            <a:ext cx="10515600" cy="1325563"/>
          </a:xfrm>
        </p:spPr>
        <p:txBody>
          <a:bodyPr/>
          <a:lstStyle/>
          <a:p>
            <a:r>
              <a:rPr lang="en-US" dirty="0"/>
              <a:t>Methods – Variable Collection</a:t>
            </a:r>
          </a:p>
        </p:txBody>
      </p:sp>
      <p:grpSp>
        <p:nvGrpSpPr>
          <p:cNvPr id="13" name="Group 12">
            <a:extLst>
              <a:ext uri="{FF2B5EF4-FFF2-40B4-BE49-F238E27FC236}">
                <a16:creationId xmlns:a16="http://schemas.microsoft.com/office/drawing/2014/main" id="{E1D1A8D5-8464-E3B5-4EDC-F959EEACFD1D}"/>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06348B6E-822D-30B8-473F-7BE64799E803}"/>
                </a:ext>
              </a:extLst>
            </p:cNvPr>
            <p:cNvPicPr>
              <a:picLocks noChangeAspect="1"/>
            </p:cNvPicPr>
            <p:nvPr/>
          </p:nvPicPr>
          <p:blipFill>
            <a:blip r:embed="rId3"/>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6DBE3BCD-227F-202E-20E1-7AF3C8E183E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17B1E9F5-A056-B5DD-037C-BDE8C3362D2F}"/>
              </a:ext>
            </a:extLst>
          </p:cNvPr>
          <p:cNvSpPr>
            <a:spLocks noGrp="1"/>
          </p:cNvSpPr>
          <p:nvPr>
            <p:ph idx="1"/>
          </p:nvPr>
        </p:nvSpPr>
        <p:spPr>
          <a:xfrm>
            <a:off x="2295144" y="1143000"/>
            <a:ext cx="9902952" cy="4351338"/>
          </a:xfrm>
        </p:spPr>
        <p:txBody>
          <a:bodyPr/>
          <a:lstStyle/>
          <a:p>
            <a:pPr>
              <a:lnSpc>
                <a:spcPct val="150000"/>
              </a:lnSpc>
            </a:pPr>
            <a:r>
              <a:rPr lang="en-US" dirty="0">
                <a:solidFill>
                  <a:schemeClr val="bg2">
                    <a:lumMod val="90000"/>
                  </a:schemeClr>
                </a:solidFill>
              </a:rPr>
              <a:t>Clinical data and blood samples collected prospectively</a:t>
            </a:r>
          </a:p>
          <a:p>
            <a:pPr>
              <a:lnSpc>
                <a:spcPct val="150000"/>
              </a:lnSpc>
            </a:pPr>
            <a:r>
              <a:rPr lang="en-US" dirty="0">
                <a:solidFill>
                  <a:schemeClr val="bg2">
                    <a:lumMod val="90000"/>
                  </a:schemeClr>
                </a:solidFill>
              </a:rPr>
              <a:t>Patients followed for final outcome adjudication</a:t>
            </a:r>
          </a:p>
          <a:p>
            <a:pPr>
              <a:lnSpc>
                <a:spcPct val="150000"/>
              </a:lnSpc>
            </a:pPr>
            <a:r>
              <a:rPr lang="en-US" dirty="0">
                <a:solidFill>
                  <a:schemeClr val="bg2">
                    <a:lumMod val="90000"/>
                  </a:schemeClr>
                </a:solidFill>
              </a:rPr>
              <a:t>Blood-biomarker levels were measured</a:t>
            </a:r>
          </a:p>
          <a:p>
            <a:pPr>
              <a:lnSpc>
                <a:spcPct val="150000"/>
              </a:lnSpc>
            </a:pPr>
            <a:r>
              <a:rPr lang="en-US" b="1" u="sng" dirty="0"/>
              <a:t>Mayo Model</a:t>
            </a:r>
            <a:r>
              <a:rPr lang="en-US" b="1" dirty="0"/>
              <a:t> risk scores were generated for each patient</a:t>
            </a:r>
          </a:p>
        </p:txBody>
      </p:sp>
      <p:sp>
        <p:nvSpPr>
          <p:cNvPr id="4" name="TextBox 3">
            <a:extLst>
              <a:ext uri="{FF2B5EF4-FFF2-40B4-BE49-F238E27FC236}">
                <a16:creationId xmlns:a16="http://schemas.microsoft.com/office/drawing/2014/main" id="{8E45A303-61B2-3F4E-5AE4-D8761A72C935}"/>
              </a:ext>
            </a:extLst>
          </p:cNvPr>
          <p:cNvSpPr txBox="1"/>
          <p:nvPr/>
        </p:nvSpPr>
        <p:spPr>
          <a:xfrm>
            <a:off x="4491843" y="4956957"/>
            <a:ext cx="3474719" cy="1569660"/>
          </a:xfrm>
          <a:prstGeom prst="rect">
            <a:avLst/>
          </a:prstGeom>
          <a:noFill/>
          <a:ln w="12700">
            <a:solidFill>
              <a:schemeClr val="tx1">
                <a:lumMod val="95000"/>
                <a:lumOff val="5000"/>
              </a:schemeClr>
            </a:solidFill>
          </a:ln>
        </p:spPr>
        <p:txBody>
          <a:bodyPr wrap="square" rtlCol="0">
            <a:spAutoFit/>
          </a:bodyPr>
          <a:lstStyle/>
          <a:p>
            <a:pPr algn="ctr"/>
            <a:r>
              <a:rPr lang="en-US" sz="2400" b="1" u="sng" dirty="0">
                <a:latin typeface="Arial" panose="020B0604020202020204" pitchFamily="34" charset="0"/>
                <a:cs typeface="Arial" panose="020B0604020202020204" pitchFamily="34" charset="0"/>
              </a:rPr>
              <a:t>Mayo Model</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Age, smoking, cancer history</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Size, spiculation, location</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 AUC: 0.65 – 0.75</a:t>
            </a:r>
          </a:p>
        </p:txBody>
      </p:sp>
      <p:cxnSp>
        <p:nvCxnSpPr>
          <p:cNvPr id="5" name="Straight Arrow Connector 4">
            <a:extLst>
              <a:ext uri="{FF2B5EF4-FFF2-40B4-BE49-F238E27FC236}">
                <a16:creationId xmlns:a16="http://schemas.microsoft.com/office/drawing/2014/main" id="{AC31C26E-F747-E4AA-CBCD-C9CF8F140146}"/>
              </a:ext>
            </a:extLst>
          </p:cNvPr>
          <p:cNvCxnSpPr>
            <a:cxnSpLocks/>
          </p:cNvCxnSpPr>
          <p:nvPr/>
        </p:nvCxnSpPr>
        <p:spPr>
          <a:xfrm>
            <a:off x="3495675" y="4086225"/>
            <a:ext cx="904875" cy="77152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472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4C448-4675-5AC0-4F6A-B28D8E60D473}"/>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BDE42BB9-C421-A23F-D599-466C7FA5A41E}"/>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77A5D4-CB56-396B-7748-E6CDF47F2B6D}"/>
              </a:ext>
            </a:extLst>
          </p:cNvPr>
          <p:cNvSpPr>
            <a:spLocks noGrp="1"/>
          </p:cNvSpPr>
          <p:nvPr>
            <p:ph type="title"/>
          </p:nvPr>
        </p:nvSpPr>
        <p:spPr>
          <a:xfrm>
            <a:off x="146304" y="73152"/>
            <a:ext cx="10515600" cy="1325563"/>
          </a:xfrm>
        </p:spPr>
        <p:txBody>
          <a:bodyPr/>
          <a:lstStyle/>
          <a:p>
            <a:r>
              <a:rPr lang="en-US" dirty="0"/>
              <a:t>Methods – Model Development</a:t>
            </a:r>
          </a:p>
        </p:txBody>
      </p:sp>
      <p:pic>
        <p:nvPicPr>
          <p:cNvPr id="5" name="Picture 4" descr="Academic Medical Center | Master of Public Health | Vanderbilt University">
            <a:extLst>
              <a:ext uri="{FF2B5EF4-FFF2-40B4-BE49-F238E27FC236}">
                <a16:creationId xmlns:a16="http://schemas.microsoft.com/office/drawing/2014/main" id="{28BAD70A-C33F-2CA3-F786-B615D898239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818AF354-AF0C-6370-106A-6D3AB1F646D8}"/>
              </a:ext>
            </a:extLst>
          </p:cNvPr>
          <p:cNvSpPr>
            <a:spLocks noGrp="1"/>
          </p:cNvSpPr>
          <p:nvPr>
            <p:ph idx="1"/>
          </p:nvPr>
        </p:nvSpPr>
        <p:spPr>
          <a:xfrm>
            <a:off x="2295144" y="1252728"/>
            <a:ext cx="9902952" cy="4351338"/>
          </a:xfrm>
        </p:spPr>
        <p:txBody>
          <a:bodyPr/>
          <a:lstStyle/>
          <a:p>
            <a:r>
              <a:rPr lang="en-US" b="1" dirty="0"/>
              <a:t>Cohorts split into </a:t>
            </a:r>
            <a:r>
              <a:rPr lang="en-US" b="1" u="sng" dirty="0"/>
              <a:t>TRAIN</a:t>
            </a:r>
            <a:r>
              <a:rPr lang="en-US" b="1" dirty="0"/>
              <a:t> and </a:t>
            </a:r>
            <a:r>
              <a:rPr lang="en-US" b="1" u="sng" dirty="0"/>
              <a:t>TEST</a:t>
            </a:r>
          </a:p>
        </p:txBody>
      </p:sp>
      <p:cxnSp>
        <p:nvCxnSpPr>
          <p:cNvPr id="12" name="Straight Connector 11">
            <a:extLst>
              <a:ext uri="{FF2B5EF4-FFF2-40B4-BE49-F238E27FC236}">
                <a16:creationId xmlns:a16="http://schemas.microsoft.com/office/drawing/2014/main" id="{D1786A19-2C87-4D0C-6EA8-BDF8C57401EA}"/>
              </a:ext>
            </a:extLst>
          </p:cNvPr>
          <p:cNvCxnSpPr>
            <a:cxnSpLocks/>
          </p:cNvCxnSpPr>
          <p:nvPr/>
        </p:nvCxnSpPr>
        <p:spPr>
          <a:xfrm flipH="1">
            <a:off x="4946015" y="1651000"/>
            <a:ext cx="892810" cy="157480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75317D-6EF8-3831-AFED-651D858D5524}"/>
              </a:ext>
            </a:extLst>
          </p:cNvPr>
          <p:cNvCxnSpPr>
            <a:cxnSpLocks/>
          </p:cNvCxnSpPr>
          <p:nvPr/>
        </p:nvCxnSpPr>
        <p:spPr>
          <a:xfrm>
            <a:off x="7686675" y="1651000"/>
            <a:ext cx="675554" cy="16546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D0DF35A-93D6-024C-2728-8AF74440C5CD}"/>
              </a:ext>
            </a:extLst>
          </p:cNvPr>
          <p:cNvSpPr txBox="1"/>
          <p:nvPr/>
        </p:nvSpPr>
        <p:spPr>
          <a:xfrm>
            <a:off x="4093982" y="3349149"/>
            <a:ext cx="1616378" cy="769441"/>
          </a:xfrm>
          <a:prstGeom prst="rect">
            <a:avLst/>
          </a:prstGeom>
          <a:solidFill>
            <a:schemeClr val="bg1"/>
          </a:solidFill>
          <a:ln w="12700">
            <a:solidFill>
              <a:schemeClr val="tx1"/>
            </a:solidFill>
          </a:ln>
        </p:spPr>
        <p:txBody>
          <a:bodyPr wrap="square" rtlCol="0">
            <a:spAutoFit/>
          </a:bodyPr>
          <a:lstStyle/>
          <a:p>
            <a:pPr algn="ctr"/>
            <a:r>
              <a:rPr lang="en-US" sz="2400" b="1" dirty="0">
                <a:latin typeface="Arial" panose="020B0604020202020204" pitchFamily="34" charset="0"/>
                <a:cs typeface="Arial" panose="020B0604020202020204" pitchFamily="34" charset="0"/>
              </a:rPr>
              <a:t>TN + CO</a:t>
            </a:r>
          </a:p>
          <a:p>
            <a:pPr algn="ctr"/>
            <a:r>
              <a:rPr lang="en-US" sz="2000" dirty="0">
                <a:latin typeface="Arial" panose="020B0604020202020204" pitchFamily="34" charset="0"/>
                <a:cs typeface="Arial" panose="020B0604020202020204" pitchFamily="34" charset="0"/>
              </a:rPr>
              <a:t>N=443</a:t>
            </a:r>
          </a:p>
        </p:txBody>
      </p:sp>
      <p:sp>
        <p:nvSpPr>
          <p:cNvPr id="20" name="TextBox 19">
            <a:extLst>
              <a:ext uri="{FF2B5EF4-FFF2-40B4-BE49-F238E27FC236}">
                <a16:creationId xmlns:a16="http://schemas.microsoft.com/office/drawing/2014/main" id="{B032333A-D4D8-CDF0-3798-B7A189AAA4CD}"/>
              </a:ext>
            </a:extLst>
          </p:cNvPr>
          <p:cNvSpPr txBox="1"/>
          <p:nvPr/>
        </p:nvSpPr>
        <p:spPr>
          <a:xfrm>
            <a:off x="7480622" y="3349148"/>
            <a:ext cx="1616377" cy="769441"/>
          </a:xfrm>
          <a:prstGeom prst="rect">
            <a:avLst/>
          </a:prstGeom>
          <a:solidFill>
            <a:schemeClr val="bg1"/>
          </a:solidFill>
          <a:ln w="12700">
            <a:solidFill>
              <a:schemeClr val="tx1"/>
            </a:solidFill>
          </a:ln>
        </p:spPr>
        <p:txBody>
          <a:bodyPr wrap="square" rtlCol="0">
            <a:spAutoFit/>
          </a:bodyPr>
          <a:lstStyle/>
          <a:p>
            <a:pPr algn="ctr"/>
            <a:r>
              <a:rPr lang="en-US" sz="2400" b="1" dirty="0">
                <a:latin typeface="Arial" panose="020B0604020202020204" pitchFamily="34" charset="0"/>
                <a:cs typeface="Arial" panose="020B0604020202020204" pitchFamily="34" charset="0"/>
              </a:rPr>
              <a:t>MO</a:t>
            </a:r>
          </a:p>
          <a:p>
            <a:pPr algn="ctr"/>
            <a:r>
              <a:rPr lang="en-US" sz="2000" dirty="0">
                <a:latin typeface="Arial" panose="020B0604020202020204" pitchFamily="34" charset="0"/>
                <a:cs typeface="Arial" panose="020B0604020202020204" pitchFamily="34" charset="0"/>
              </a:rPr>
              <a:t>N=86</a:t>
            </a:r>
          </a:p>
        </p:txBody>
      </p:sp>
      <p:pic>
        <p:nvPicPr>
          <p:cNvPr id="22" name="Picture 21">
            <a:extLst>
              <a:ext uri="{FF2B5EF4-FFF2-40B4-BE49-F238E27FC236}">
                <a16:creationId xmlns:a16="http://schemas.microsoft.com/office/drawing/2014/main" id="{A8BB7023-EF0A-9328-1CAB-2378044999BE}"/>
              </a:ext>
              <a:ext uri="{C183D7F6-B498-43B3-948B-1728B52AA6E4}">
                <adec:decorative xmlns:adec="http://schemas.microsoft.com/office/drawing/2017/decorative" val="1"/>
              </a:ext>
            </a:extLst>
          </p:cNvPr>
          <p:cNvPicPr>
            <a:picLocks noChangeAspect="1"/>
          </p:cNvPicPr>
          <p:nvPr/>
        </p:nvPicPr>
        <p:blipFill>
          <a:blip r:embed="rId4"/>
          <a:srcRect l="11187" t="10328" r="11239" b="11941"/>
          <a:stretch>
            <a:fillRect/>
          </a:stretch>
        </p:blipFill>
        <p:spPr>
          <a:xfrm>
            <a:off x="1" y="1511535"/>
            <a:ext cx="2295144" cy="2299789"/>
          </a:xfrm>
          <a:prstGeom prst="rect">
            <a:avLst/>
          </a:prstGeom>
        </p:spPr>
      </p:pic>
    </p:spTree>
    <p:extLst>
      <p:ext uri="{BB962C8B-B14F-4D97-AF65-F5344CB8AC3E}">
        <p14:creationId xmlns:p14="http://schemas.microsoft.com/office/powerpoint/2010/main" val="2762090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F119E-3917-D74B-C867-141FA7B6E79A}"/>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9D46B21-541A-1DF0-6D22-D5477FC2FF82}"/>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9DB5D1-B4D8-77C7-784B-50FC089818B0}"/>
              </a:ext>
            </a:extLst>
          </p:cNvPr>
          <p:cNvSpPr>
            <a:spLocks noGrp="1"/>
          </p:cNvSpPr>
          <p:nvPr>
            <p:ph type="title"/>
          </p:nvPr>
        </p:nvSpPr>
        <p:spPr>
          <a:xfrm>
            <a:off x="146304" y="73152"/>
            <a:ext cx="10515600" cy="1325563"/>
          </a:xfrm>
        </p:spPr>
        <p:txBody>
          <a:bodyPr/>
          <a:lstStyle/>
          <a:p>
            <a:r>
              <a:rPr lang="en-US" dirty="0"/>
              <a:t>Methods – Model Development</a:t>
            </a:r>
          </a:p>
        </p:txBody>
      </p:sp>
      <p:pic>
        <p:nvPicPr>
          <p:cNvPr id="5" name="Picture 4" descr="Academic Medical Center | Master of Public Health | Vanderbilt University">
            <a:extLst>
              <a:ext uri="{FF2B5EF4-FFF2-40B4-BE49-F238E27FC236}">
                <a16:creationId xmlns:a16="http://schemas.microsoft.com/office/drawing/2014/main" id="{23F145CA-9DF2-100B-675D-E813119D10F9}"/>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B14345CC-E660-AD6A-F4D0-6BD035964036}"/>
              </a:ext>
            </a:extLst>
          </p:cNvPr>
          <p:cNvSpPr>
            <a:spLocks noGrp="1"/>
          </p:cNvSpPr>
          <p:nvPr>
            <p:ph idx="1"/>
          </p:nvPr>
        </p:nvSpPr>
        <p:spPr>
          <a:xfrm>
            <a:off x="2295144" y="1252728"/>
            <a:ext cx="9902952" cy="4351338"/>
          </a:xfrm>
        </p:spPr>
        <p:txBody>
          <a:bodyPr/>
          <a:lstStyle/>
          <a:p>
            <a:pPr>
              <a:lnSpc>
                <a:spcPct val="125000"/>
              </a:lnSpc>
              <a:buClr>
                <a:schemeClr val="bg2">
                  <a:lumMod val="90000"/>
                </a:schemeClr>
              </a:buClr>
            </a:pPr>
            <a:r>
              <a:rPr lang="en-US" dirty="0">
                <a:solidFill>
                  <a:schemeClr val="bg2">
                    <a:lumMod val="90000"/>
                  </a:schemeClr>
                </a:solidFill>
              </a:rPr>
              <a:t>Cohorts split into </a:t>
            </a:r>
            <a:r>
              <a:rPr lang="en-US" u="sng" dirty="0">
                <a:solidFill>
                  <a:schemeClr val="bg2">
                    <a:lumMod val="90000"/>
                  </a:schemeClr>
                </a:solidFill>
              </a:rPr>
              <a:t>TRAIN</a:t>
            </a:r>
            <a:r>
              <a:rPr lang="en-US" dirty="0">
                <a:solidFill>
                  <a:schemeClr val="bg2">
                    <a:lumMod val="90000"/>
                  </a:schemeClr>
                </a:solidFill>
              </a:rPr>
              <a:t> and </a:t>
            </a:r>
            <a:r>
              <a:rPr lang="en-US" u="sng" dirty="0">
                <a:solidFill>
                  <a:schemeClr val="bg2">
                    <a:lumMod val="90000"/>
                  </a:schemeClr>
                </a:solidFill>
              </a:rPr>
              <a:t>TEST</a:t>
            </a:r>
            <a:endParaRPr lang="en-US" u="sng" dirty="0"/>
          </a:p>
          <a:p>
            <a:pPr>
              <a:lnSpc>
                <a:spcPct val="125000"/>
              </a:lnSpc>
            </a:pPr>
            <a:r>
              <a:rPr lang="en-US" b="1" u="sng" dirty="0"/>
              <a:t>Three</a:t>
            </a:r>
            <a:r>
              <a:rPr lang="en-US" b="1" dirty="0"/>
              <a:t> models were developed</a:t>
            </a:r>
            <a:r>
              <a:rPr lang="en-US" dirty="0"/>
              <a:t>:</a:t>
            </a:r>
            <a:endParaRPr lang="en-US" u="sng" dirty="0"/>
          </a:p>
        </p:txBody>
      </p:sp>
      <p:pic>
        <p:nvPicPr>
          <p:cNvPr id="22" name="Picture 21">
            <a:extLst>
              <a:ext uri="{FF2B5EF4-FFF2-40B4-BE49-F238E27FC236}">
                <a16:creationId xmlns:a16="http://schemas.microsoft.com/office/drawing/2014/main" id="{9F48DF03-9EC4-B3A7-3C1D-098862BDAB91}"/>
              </a:ext>
              <a:ext uri="{C183D7F6-B498-43B3-948B-1728B52AA6E4}">
                <adec:decorative xmlns:adec="http://schemas.microsoft.com/office/drawing/2017/decorative" val="1"/>
              </a:ext>
            </a:extLst>
          </p:cNvPr>
          <p:cNvPicPr>
            <a:picLocks noChangeAspect="1"/>
          </p:cNvPicPr>
          <p:nvPr/>
        </p:nvPicPr>
        <p:blipFill>
          <a:blip r:embed="rId4"/>
          <a:srcRect l="11187" t="10328" r="11239" b="11941"/>
          <a:stretch>
            <a:fillRect/>
          </a:stretch>
        </p:blipFill>
        <p:spPr>
          <a:xfrm>
            <a:off x="1" y="1511535"/>
            <a:ext cx="2295144" cy="2299789"/>
          </a:xfrm>
          <a:prstGeom prst="rect">
            <a:avLst/>
          </a:prstGeom>
        </p:spPr>
      </p:pic>
    </p:spTree>
    <p:extLst>
      <p:ext uri="{BB962C8B-B14F-4D97-AF65-F5344CB8AC3E}">
        <p14:creationId xmlns:p14="http://schemas.microsoft.com/office/powerpoint/2010/main" val="3127851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F3529-2A72-D456-7679-02B7EBFAE734}"/>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AAA7331E-B994-E399-5A51-7D73ED8A9ABA}"/>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2496C8-1A0F-8CC3-FE31-61654E05C967}"/>
              </a:ext>
            </a:extLst>
          </p:cNvPr>
          <p:cNvSpPr>
            <a:spLocks noGrp="1"/>
          </p:cNvSpPr>
          <p:nvPr>
            <p:ph type="title"/>
          </p:nvPr>
        </p:nvSpPr>
        <p:spPr>
          <a:xfrm>
            <a:off x="146304" y="73152"/>
            <a:ext cx="10515600" cy="1325563"/>
          </a:xfrm>
        </p:spPr>
        <p:txBody>
          <a:bodyPr/>
          <a:lstStyle/>
          <a:p>
            <a:r>
              <a:rPr lang="en-US" dirty="0"/>
              <a:t>Methods – Model Development</a:t>
            </a:r>
          </a:p>
        </p:txBody>
      </p:sp>
      <p:pic>
        <p:nvPicPr>
          <p:cNvPr id="5" name="Picture 4" descr="Academic Medical Center | Master of Public Health | Vanderbilt University">
            <a:extLst>
              <a:ext uri="{FF2B5EF4-FFF2-40B4-BE49-F238E27FC236}">
                <a16:creationId xmlns:a16="http://schemas.microsoft.com/office/drawing/2014/main" id="{F76C9F51-7ED9-1CF2-5261-31BBAA2FF70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4AE5A0D6-3186-BCE2-3970-A6118A643886}"/>
              </a:ext>
            </a:extLst>
          </p:cNvPr>
          <p:cNvSpPr>
            <a:spLocks noGrp="1"/>
          </p:cNvSpPr>
          <p:nvPr>
            <p:ph idx="1"/>
          </p:nvPr>
        </p:nvSpPr>
        <p:spPr>
          <a:xfrm>
            <a:off x="2295144" y="1252728"/>
            <a:ext cx="9902952" cy="4351338"/>
          </a:xfrm>
        </p:spPr>
        <p:txBody>
          <a:bodyPr/>
          <a:lstStyle/>
          <a:p>
            <a:pPr>
              <a:lnSpc>
                <a:spcPct val="125000"/>
              </a:lnSpc>
              <a:buClr>
                <a:schemeClr val="bg2">
                  <a:lumMod val="90000"/>
                </a:schemeClr>
              </a:buClr>
            </a:pPr>
            <a:r>
              <a:rPr lang="en-US" dirty="0">
                <a:solidFill>
                  <a:schemeClr val="bg2">
                    <a:lumMod val="90000"/>
                  </a:schemeClr>
                </a:solidFill>
              </a:rPr>
              <a:t>Cohorts split into </a:t>
            </a:r>
            <a:r>
              <a:rPr lang="en-US" u="sng" dirty="0">
                <a:solidFill>
                  <a:schemeClr val="bg2">
                    <a:lumMod val="90000"/>
                  </a:schemeClr>
                </a:solidFill>
              </a:rPr>
              <a:t>TRAIN</a:t>
            </a:r>
            <a:r>
              <a:rPr lang="en-US" dirty="0">
                <a:solidFill>
                  <a:schemeClr val="bg2">
                    <a:lumMod val="90000"/>
                  </a:schemeClr>
                </a:solidFill>
              </a:rPr>
              <a:t> and </a:t>
            </a:r>
            <a:r>
              <a:rPr lang="en-US" u="sng" dirty="0">
                <a:solidFill>
                  <a:schemeClr val="bg2">
                    <a:lumMod val="90000"/>
                  </a:schemeClr>
                </a:solidFill>
              </a:rPr>
              <a:t>TEST</a:t>
            </a:r>
            <a:endParaRPr lang="en-US" u="sng" dirty="0"/>
          </a:p>
          <a:p>
            <a:pPr>
              <a:lnSpc>
                <a:spcPct val="125000"/>
              </a:lnSpc>
            </a:pPr>
            <a:r>
              <a:rPr lang="en-US" b="1" u="sng" dirty="0"/>
              <a:t>Three</a:t>
            </a:r>
            <a:r>
              <a:rPr lang="en-US" b="1" dirty="0"/>
              <a:t> models were developed</a:t>
            </a:r>
            <a:r>
              <a:rPr lang="en-US" dirty="0"/>
              <a:t>:</a:t>
            </a:r>
            <a:endParaRPr lang="en-US" u="sng" dirty="0"/>
          </a:p>
          <a:p>
            <a:pPr lvl="1">
              <a:lnSpc>
                <a:spcPct val="125000"/>
              </a:lnSpc>
              <a:buClr>
                <a:srgbClr val="FF8C00"/>
              </a:buClr>
            </a:pPr>
            <a:r>
              <a:rPr lang="en-US" sz="2800" b="1" dirty="0">
                <a:solidFill>
                  <a:srgbClr val="FF8C00"/>
                </a:solidFill>
              </a:rPr>
              <a:t>‘Refit Mayo’ </a:t>
            </a:r>
            <a:r>
              <a:rPr lang="en-US" sz="2800" dirty="0">
                <a:solidFill>
                  <a:srgbClr val="FF8C00"/>
                </a:solidFill>
              </a:rPr>
              <a:t>– </a:t>
            </a:r>
            <a:r>
              <a:rPr lang="en-US" sz="2800" b="1" u="sng" dirty="0">
                <a:solidFill>
                  <a:srgbClr val="FF8C00"/>
                </a:solidFill>
              </a:rPr>
              <a:t>Mayo variables</a:t>
            </a:r>
            <a:r>
              <a:rPr lang="en-US" sz="2800" b="1" dirty="0">
                <a:solidFill>
                  <a:srgbClr val="FF8C00"/>
                </a:solidFill>
              </a:rPr>
              <a:t> re-estimated on TRAIN</a:t>
            </a:r>
            <a:endParaRPr lang="en-US" sz="2800" dirty="0">
              <a:solidFill>
                <a:srgbClr val="FF8C00"/>
              </a:solidFill>
            </a:endParaRPr>
          </a:p>
          <a:p>
            <a:pPr lvl="1">
              <a:lnSpc>
                <a:spcPct val="125000"/>
              </a:lnSpc>
            </a:pPr>
            <a:endParaRPr lang="en-US" dirty="0">
              <a:solidFill>
                <a:srgbClr val="FF8C00"/>
              </a:solidFill>
            </a:endParaRPr>
          </a:p>
        </p:txBody>
      </p:sp>
      <p:pic>
        <p:nvPicPr>
          <p:cNvPr id="22" name="Picture 21">
            <a:extLst>
              <a:ext uri="{FF2B5EF4-FFF2-40B4-BE49-F238E27FC236}">
                <a16:creationId xmlns:a16="http://schemas.microsoft.com/office/drawing/2014/main" id="{E15801CF-202E-33EA-5D50-B69D335C2EF6}"/>
              </a:ext>
              <a:ext uri="{C183D7F6-B498-43B3-948B-1728B52AA6E4}">
                <adec:decorative xmlns:adec="http://schemas.microsoft.com/office/drawing/2017/decorative" val="1"/>
              </a:ext>
            </a:extLst>
          </p:cNvPr>
          <p:cNvPicPr>
            <a:picLocks noChangeAspect="1"/>
          </p:cNvPicPr>
          <p:nvPr/>
        </p:nvPicPr>
        <p:blipFill>
          <a:blip r:embed="rId4"/>
          <a:srcRect l="11187" t="10328" r="11239" b="11941"/>
          <a:stretch>
            <a:fillRect/>
          </a:stretch>
        </p:blipFill>
        <p:spPr>
          <a:xfrm>
            <a:off x="1" y="1511535"/>
            <a:ext cx="2295144" cy="2299789"/>
          </a:xfrm>
          <a:prstGeom prst="rect">
            <a:avLst/>
          </a:prstGeom>
        </p:spPr>
      </p:pic>
      <p:sp>
        <p:nvSpPr>
          <p:cNvPr id="3" name="TextBox 2">
            <a:extLst>
              <a:ext uri="{FF2B5EF4-FFF2-40B4-BE49-F238E27FC236}">
                <a16:creationId xmlns:a16="http://schemas.microsoft.com/office/drawing/2014/main" id="{1F653E6D-FA04-376F-F30B-367164601BC6}"/>
              </a:ext>
            </a:extLst>
          </p:cNvPr>
          <p:cNvSpPr txBox="1"/>
          <p:nvPr/>
        </p:nvSpPr>
        <p:spPr>
          <a:xfrm>
            <a:off x="8585981" y="1511535"/>
            <a:ext cx="3382987" cy="646331"/>
          </a:xfrm>
          <a:prstGeom prst="rect">
            <a:avLst/>
          </a:prstGeom>
          <a:solidFill>
            <a:schemeClr val="bg1"/>
          </a:solidFill>
          <a:ln w="19050">
            <a:solidFill>
              <a:srgbClr val="FF8C00"/>
            </a:solidFill>
          </a:ln>
        </p:spPr>
        <p:txBody>
          <a:bodyPr wrap="square" rtlCol="0">
            <a:spAutoFit/>
          </a:bodyPr>
          <a:lstStyle/>
          <a:p>
            <a:r>
              <a:rPr lang="en-US" i="1" dirty="0">
                <a:latin typeface="Arial" panose="020B0604020202020204" pitchFamily="34" charset="0"/>
                <a:cs typeface="Arial" panose="020B0604020202020204" pitchFamily="34" charset="0"/>
              </a:rPr>
              <a:t>Age, smoking, cancer history</a:t>
            </a:r>
          </a:p>
          <a:p>
            <a:r>
              <a:rPr lang="en-US" i="1" dirty="0">
                <a:latin typeface="Arial" panose="020B0604020202020204" pitchFamily="34" charset="0"/>
                <a:cs typeface="Arial" panose="020B0604020202020204" pitchFamily="34" charset="0"/>
              </a:rPr>
              <a:t>Size, spiculation, location</a:t>
            </a:r>
          </a:p>
        </p:txBody>
      </p:sp>
      <p:cxnSp>
        <p:nvCxnSpPr>
          <p:cNvPr id="6" name="Straight Connector 5">
            <a:extLst>
              <a:ext uri="{FF2B5EF4-FFF2-40B4-BE49-F238E27FC236}">
                <a16:creationId xmlns:a16="http://schemas.microsoft.com/office/drawing/2014/main" id="{6FF74766-BA04-64D5-2825-B24863985F1C}"/>
              </a:ext>
            </a:extLst>
          </p:cNvPr>
          <p:cNvCxnSpPr>
            <a:cxnSpLocks/>
            <a:endCxn id="3" idx="1"/>
          </p:cNvCxnSpPr>
          <p:nvPr/>
        </p:nvCxnSpPr>
        <p:spPr>
          <a:xfrm flipV="1">
            <a:off x="7467600" y="1834701"/>
            <a:ext cx="1118381" cy="816742"/>
          </a:xfrm>
          <a:prstGeom prst="line">
            <a:avLst/>
          </a:prstGeom>
          <a:ln w="19050">
            <a:solidFill>
              <a:srgbClr val="FF8C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12975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D63ED-5748-57B3-FAB4-D16682F5BBCE}"/>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566529F-E8CE-6573-9360-3F61B7385B84}"/>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BCBBDB-8DC5-DFCF-45F0-438171ECA1B3}"/>
              </a:ext>
            </a:extLst>
          </p:cNvPr>
          <p:cNvSpPr>
            <a:spLocks noGrp="1"/>
          </p:cNvSpPr>
          <p:nvPr>
            <p:ph type="title"/>
          </p:nvPr>
        </p:nvSpPr>
        <p:spPr>
          <a:xfrm>
            <a:off x="146304" y="73152"/>
            <a:ext cx="10515600" cy="1325563"/>
          </a:xfrm>
        </p:spPr>
        <p:txBody>
          <a:bodyPr/>
          <a:lstStyle/>
          <a:p>
            <a:r>
              <a:rPr lang="en-US" dirty="0"/>
              <a:t>Methods – Model Development</a:t>
            </a:r>
          </a:p>
        </p:txBody>
      </p:sp>
      <p:pic>
        <p:nvPicPr>
          <p:cNvPr id="5" name="Picture 4" descr="Academic Medical Center | Master of Public Health | Vanderbilt University">
            <a:extLst>
              <a:ext uri="{FF2B5EF4-FFF2-40B4-BE49-F238E27FC236}">
                <a16:creationId xmlns:a16="http://schemas.microsoft.com/office/drawing/2014/main" id="{31DC6BF5-27DA-9748-0BA1-17CDF262E40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2F86B3B3-9D8E-2AF8-2D6C-719BD4C09D24}"/>
              </a:ext>
            </a:extLst>
          </p:cNvPr>
          <p:cNvSpPr>
            <a:spLocks noGrp="1"/>
          </p:cNvSpPr>
          <p:nvPr>
            <p:ph idx="1"/>
          </p:nvPr>
        </p:nvSpPr>
        <p:spPr>
          <a:xfrm>
            <a:off x="2295144" y="1252728"/>
            <a:ext cx="9902952" cy="4351338"/>
          </a:xfrm>
        </p:spPr>
        <p:txBody>
          <a:bodyPr/>
          <a:lstStyle/>
          <a:p>
            <a:pPr>
              <a:lnSpc>
                <a:spcPct val="125000"/>
              </a:lnSpc>
              <a:buClr>
                <a:schemeClr val="bg2">
                  <a:lumMod val="90000"/>
                </a:schemeClr>
              </a:buClr>
            </a:pPr>
            <a:r>
              <a:rPr lang="en-US" dirty="0">
                <a:solidFill>
                  <a:schemeClr val="bg2">
                    <a:lumMod val="90000"/>
                  </a:schemeClr>
                </a:solidFill>
              </a:rPr>
              <a:t>Cohorts split into </a:t>
            </a:r>
            <a:r>
              <a:rPr lang="en-US" u="sng" dirty="0">
                <a:solidFill>
                  <a:schemeClr val="bg2">
                    <a:lumMod val="90000"/>
                  </a:schemeClr>
                </a:solidFill>
              </a:rPr>
              <a:t>TRAIN</a:t>
            </a:r>
            <a:r>
              <a:rPr lang="en-US" dirty="0">
                <a:solidFill>
                  <a:schemeClr val="bg2">
                    <a:lumMod val="90000"/>
                  </a:schemeClr>
                </a:solidFill>
              </a:rPr>
              <a:t> and </a:t>
            </a:r>
            <a:r>
              <a:rPr lang="en-US" u="sng" dirty="0">
                <a:solidFill>
                  <a:schemeClr val="bg2">
                    <a:lumMod val="90000"/>
                  </a:schemeClr>
                </a:solidFill>
              </a:rPr>
              <a:t>TEST</a:t>
            </a:r>
            <a:endParaRPr lang="en-US" u="sng" dirty="0"/>
          </a:p>
          <a:p>
            <a:pPr>
              <a:lnSpc>
                <a:spcPct val="125000"/>
              </a:lnSpc>
            </a:pPr>
            <a:r>
              <a:rPr lang="en-US" b="1" u="sng" dirty="0"/>
              <a:t>Three</a:t>
            </a:r>
            <a:r>
              <a:rPr lang="en-US" b="1" dirty="0"/>
              <a:t> models were developed</a:t>
            </a:r>
            <a:r>
              <a:rPr lang="en-US" dirty="0"/>
              <a:t>:</a:t>
            </a:r>
            <a:endParaRPr lang="en-US" u="sng" dirty="0"/>
          </a:p>
          <a:p>
            <a:pPr lvl="1">
              <a:lnSpc>
                <a:spcPct val="125000"/>
              </a:lnSpc>
              <a:buClr>
                <a:schemeClr val="bg2">
                  <a:lumMod val="90000"/>
                </a:schemeClr>
              </a:buClr>
            </a:pPr>
            <a:r>
              <a:rPr lang="en-US" sz="2800" dirty="0">
                <a:solidFill>
                  <a:schemeClr val="bg2">
                    <a:lumMod val="90000"/>
                  </a:schemeClr>
                </a:solidFill>
              </a:rPr>
              <a:t>‘Refit Mayo’ – </a:t>
            </a:r>
            <a:r>
              <a:rPr lang="en-US" sz="2800" u="sng" dirty="0">
                <a:solidFill>
                  <a:schemeClr val="bg2">
                    <a:lumMod val="90000"/>
                  </a:schemeClr>
                </a:solidFill>
              </a:rPr>
              <a:t>Mayo variables</a:t>
            </a:r>
            <a:r>
              <a:rPr lang="en-US" sz="2800" dirty="0">
                <a:solidFill>
                  <a:schemeClr val="bg2">
                    <a:lumMod val="90000"/>
                  </a:schemeClr>
                </a:solidFill>
              </a:rPr>
              <a:t> re-estimated on TRAIN</a:t>
            </a:r>
            <a:endParaRPr lang="en-US" sz="2800" dirty="0">
              <a:solidFill>
                <a:srgbClr val="FF8C00"/>
              </a:solidFill>
            </a:endParaRPr>
          </a:p>
          <a:p>
            <a:pPr lvl="1">
              <a:lnSpc>
                <a:spcPct val="125000"/>
              </a:lnSpc>
              <a:buClr>
                <a:srgbClr val="2E8B57"/>
              </a:buClr>
            </a:pPr>
            <a:r>
              <a:rPr lang="en-US" sz="2800" b="1" dirty="0">
                <a:solidFill>
                  <a:srgbClr val="2E8B57"/>
                </a:solidFill>
              </a:rPr>
              <a:t>‘Regress-bio’ – Penalized LR using Mayo variables plus </a:t>
            </a:r>
            <a:r>
              <a:rPr lang="en-US" sz="2800" b="1" u="sng" dirty="0">
                <a:solidFill>
                  <a:srgbClr val="2E8B57"/>
                </a:solidFill>
              </a:rPr>
              <a:t>blood biomarkers</a:t>
            </a:r>
            <a:endParaRPr lang="en-US" sz="2800" dirty="0">
              <a:solidFill>
                <a:srgbClr val="FF8C00"/>
              </a:solidFill>
            </a:endParaRPr>
          </a:p>
          <a:p>
            <a:pPr lvl="1">
              <a:lnSpc>
                <a:spcPct val="125000"/>
              </a:lnSpc>
            </a:pPr>
            <a:endParaRPr lang="en-US" dirty="0">
              <a:solidFill>
                <a:srgbClr val="FF8C00"/>
              </a:solidFill>
            </a:endParaRPr>
          </a:p>
        </p:txBody>
      </p:sp>
      <p:pic>
        <p:nvPicPr>
          <p:cNvPr id="22" name="Picture 21">
            <a:extLst>
              <a:ext uri="{FF2B5EF4-FFF2-40B4-BE49-F238E27FC236}">
                <a16:creationId xmlns:a16="http://schemas.microsoft.com/office/drawing/2014/main" id="{F2FAFA30-C318-37E4-32D7-C6069E327904}"/>
              </a:ext>
              <a:ext uri="{C183D7F6-B498-43B3-948B-1728B52AA6E4}">
                <adec:decorative xmlns:adec="http://schemas.microsoft.com/office/drawing/2017/decorative" val="1"/>
              </a:ext>
            </a:extLst>
          </p:cNvPr>
          <p:cNvPicPr>
            <a:picLocks noChangeAspect="1"/>
          </p:cNvPicPr>
          <p:nvPr/>
        </p:nvPicPr>
        <p:blipFill>
          <a:blip r:embed="rId4"/>
          <a:srcRect l="11187" t="10328" r="11239" b="11941"/>
          <a:stretch>
            <a:fillRect/>
          </a:stretch>
        </p:blipFill>
        <p:spPr>
          <a:xfrm>
            <a:off x="1" y="1511535"/>
            <a:ext cx="2295144" cy="2299789"/>
          </a:xfrm>
          <a:prstGeom prst="rect">
            <a:avLst/>
          </a:prstGeom>
        </p:spPr>
      </p:pic>
      <p:sp>
        <p:nvSpPr>
          <p:cNvPr id="3" name="TextBox 2">
            <a:extLst>
              <a:ext uri="{FF2B5EF4-FFF2-40B4-BE49-F238E27FC236}">
                <a16:creationId xmlns:a16="http://schemas.microsoft.com/office/drawing/2014/main" id="{D13643B5-385A-A972-7924-878ABE74218E}"/>
              </a:ext>
            </a:extLst>
          </p:cNvPr>
          <p:cNvSpPr txBox="1"/>
          <p:nvPr/>
        </p:nvSpPr>
        <p:spPr>
          <a:xfrm>
            <a:off x="7461504" y="4855845"/>
            <a:ext cx="3200400" cy="1200329"/>
          </a:xfrm>
          <a:prstGeom prst="rect">
            <a:avLst/>
          </a:prstGeom>
          <a:solidFill>
            <a:schemeClr val="bg1"/>
          </a:solidFill>
          <a:ln w="19050">
            <a:solidFill>
              <a:srgbClr val="2E8B57"/>
            </a:solidFill>
          </a:ln>
        </p:spPr>
        <p:txBody>
          <a:bodyPr wrap="square" rtlCol="0">
            <a:spAutoFit/>
          </a:bodyPr>
          <a:lstStyle/>
          <a:p>
            <a:r>
              <a:rPr lang="en-US" i="1" dirty="0">
                <a:solidFill>
                  <a:schemeClr val="bg2">
                    <a:lumMod val="90000"/>
                  </a:schemeClr>
                </a:solidFill>
                <a:latin typeface="Arial" panose="020B0604020202020204" pitchFamily="34" charset="0"/>
                <a:cs typeface="Arial" panose="020B0604020202020204" pitchFamily="34" charset="0"/>
              </a:rPr>
              <a:t>Age, smoking, cancer history</a:t>
            </a:r>
          </a:p>
          <a:p>
            <a:r>
              <a:rPr lang="en-US" i="1" dirty="0">
                <a:solidFill>
                  <a:schemeClr val="bg2">
                    <a:lumMod val="90000"/>
                  </a:schemeClr>
                </a:solidFill>
                <a:latin typeface="Arial" panose="020B0604020202020204" pitchFamily="34" charset="0"/>
                <a:cs typeface="Arial" panose="020B0604020202020204" pitchFamily="34" charset="0"/>
              </a:rPr>
              <a:t>Size, spiculation, location</a:t>
            </a:r>
          </a:p>
          <a:p>
            <a:r>
              <a:rPr lang="en-US" i="1" dirty="0">
                <a:latin typeface="Arial" panose="020B0604020202020204" pitchFamily="34" charset="0"/>
                <a:cs typeface="Arial" panose="020B0604020202020204" pitchFamily="34" charset="0"/>
              </a:rPr>
              <a:t>CEA, CYFRA, HE4, CA125</a:t>
            </a:r>
          </a:p>
          <a:p>
            <a:r>
              <a:rPr lang="en-US" i="1" dirty="0">
                <a:latin typeface="Arial" panose="020B0604020202020204" pitchFamily="34" charset="0"/>
                <a:cs typeface="Arial" panose="020B0604020202020204" pitchFamily="34" charset="0"/>
              </a:rPr>
              <a:t>Histoplasma IgG &amp; IgM</a:t>
            </a:r>
          </a:p>
        </p:txBody>
      </p:sp>
      <p:cxnSp>
        <p:nvCxnSpPr>
          <p:cNvPr id="6" name="Straight Connector 5">
            <a:extLst>
              <a:ext uri="{FF2B5EF4-FFF2-40B4-BE49-F238E27FC236}">
                <a16:creationId xmlns:a16="http://schemas.microsoft.com/office/drawing/2014/main" id="{0442788E-315E-72B1-E5BB-0E05C0E1D98D}"/>
              </a:ext>
            </a:extLst>
          </p:cNvPr>
          <p:cNvCxnSpPr>
            <a:cxnSpLocks/>
          </p:cNvCxnSpPr>
          <p:nvPr/>
        </p:nvCxnSpPr>
        <p:spPr>
          <a:xfrm flipH="1" flipV="1">
            <a:off x="5651373" y="4181475"/>
            <a:ext cx="1804035" cy="984449"/>
          </a:xfrm>
          <a:prstGeom prst="line">
            <a:avLst/>
          </a:prstGeom>
          <a:ln w="19050">
            <a:solidFill>
              <a:srgbClr val="2E8B57"/>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5029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AB92A-70ED-2292-56F8-134174338CCC}"/>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C4503F9B-357B-180B-E216-35BA0A384841}"/>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507087-2775-3F36-4AE9-9766CDBDEF26}"/>
              </a:ext>
            </a:extLst>
          </p:cNvPr>
          <p:cNvSpPr>
            <a:spLocks noGrp="1"/>
          </p:cNvSpPr>
          <p:nvPr>
            <p:ph type="title"/>
          </p:nvPr>
        </p:nvSpPr>
        <p:spPr>
          <a:xfrm>
            <a:off x="146304" y="73152"/>
            <a:ext cx="10515600" cy="1325563"/>
          </a:xfrm>
        </p:spPr>
        <p:txBody>
          <a:bodyPr/>
          <a:lstStyle/>
          <a:p>
            <a:r>
              <a:rPr lang="en-US" dirty="0"/>
              <a:t>Methods – Model Development</a:t>
            </a:r>
          </a:p>
        </p:txBody>
      </p:sp>
      <p:pic>
        <p:nvPicPr>
          <p:cNvPr id="5" name="Picture 4" descr="Academic Medical Center | Master of Public Health | Vanderbilt University">
            <a:extLst>
              <a:ext uri="{FF2B5EF4-FFF2-40B4-BE49-F238E27FC236}">
                <a16:creationId xmlns:a16="http://schemas.microsoft.com/office/drawing/2014/main" id="{65055E92-82C7-126D-1D49-BE8991D7DCF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A186F604-82D7-D440-AA5C-F2FF2680CDDB}"/>
              </a:ext>
            </a:extLst>
          </p:cNvPr>
          <p:cNvSpPr>
            <a:spLocks noGrp="1"/>
          </p:cNvSpPr>
          <p:nvPr>
            <p:ph idx="1"/>
          </p:nvPr>
        </p:nvSpPr>
        <p:spPr>
          <a:xfrm>
            <a:off x="2295145" y="1253331"/>
            <a:ext cx="9902952" cy="4351338"/>
          </a:xfrm>
        </p:spPr>
        <p:txBody>
          <a:bodyPr>
            <a:normAutofit/>
          </a:bodyPr>
          <a:lstStyle/>
          <a:p>
            <a:pPr>
              <a:lnSpc>
                <a:spcPct val="125000"/>
              </a:lnSpc>
              <a:buClr>
                <a:schemeClr val="bg2">
                  <a:lumMod val="90000"/>
                </a:schemeClr>
              </a:buClr>
            </a:pPr>
            <a:r>
              <a:rPr lang="en-US" dirty="0">
                <a:solidFill>
                  <a:schemeClr val="bg2">
                    <a:lumMod val="90000"/>
                  </a:schemeClr>
                </a:solidFill>
              </a:rPr>
              <a:t>Cohorts split into </a:t>
            </a:r>
            <a:r>
              <a:rPr lang="en-US" u="sng" dirty="0">
                <a:solidFill>
                  <a:schemeClr val="bg2">
                    <a:lumMod val="90000"/>
                  </a:schemeClr>
                </a:solidFill>
              </a:rPr>
              <a:t>TRAIN</a:t>
            </a:r>
            <a:r>
              <a:rPr lang="en-US" dirty="0">
                <a:solidFill>
                  <a:schemeClr val="bg2">
                    <a:lumMod val="90000"/>
                  </a:schemeClr>
                </a:solidFill>
              </a:rPr>
              <a:t> and </a:t>
            </a:r>
            <a:r>
              <a:rPr lang="en-US" u="sng" dirty="0">
                <a:solidFill>
                  <a:schemeClr val="bg2">
                    <a:lumMod val="90000"/>
                  </a:schemeClr>
                </a:solidFill>
              </a:rPr>
              <a:t>TEST</a:t>
            </a:r>
            <a:endParaRPr lang="en-US" u="sng" dirty="0"/>
          </a:p>
          <a:p>
            <a:pPr>
              <a:lnSpc>
                <a:spcPct val="125000"/>
              </a:lnSpc>
            </a:pPr>
            <a:r>
              <a:rPr lang="en-US" b="1" u="sng" dirty="0"/>
              <a:t>Three</a:t>
            </a:r>
            <a:r>
              <a:rPr lang="en-US" b="1" dirty="0"/>
              <a:t> models were developed</a:t>
            </a:r>
            <a:r>
              <a:rPr lang="en-US" dirty="0"/>
              <a:t>:</a:t>
            </a:r>
            <a:endParaRPr lang="en-US" u="sng" dirty="0"/>
          </a:p>
          <a:p>
            <a:pPr lvl="1">
              <a:lnSpc>
                <a:spcPct val="125000"/>
              </a:lnSpc>
              <a:buClr>
                <a:schemeClr val="bg2">
                  <a:lumMod val="90000"/>
                </a:schemeClr>
              </a:buClr>
            </a:pPr>
            <a:r>
              <a:rPr lang="en-US" sz="2800" dirty="0">
                <a:solidFill>
                  <a:schemeClr val="bg2">
                    <a:lumMod val="90000"/>
                  </a:schemeClr>
                </a:solidFill>
              </a:rPr>
              <a:t>‘Refit Mayo’ – </a:t>
            </a:r>
            <a:r>
              <a:rPr lang="en-US" sz="2800" u="sng" dirty="0">
                <a:solidFill>
                  <a:schemeClr val="bg2">
                    <a:lumMod val="90000"/>
                  </a:schemeClr>
                </a:solidFill>
              </a:rPr>
              <a:t>Mayo variables</a:t>
            </a:r>
            <a:r>
              <a:rPr lang="en-US" sz="2800" dirty="0">
                <a:solidFill>
                  <a:schemeClr val="bg2">
                    <a:lumMod val="90000"/>
                  </a:schemeClr>
                </a:solidFill>
              </a:rPr>
              <a:t> re-estimated on TRAIN</a:t>
            </a:r>
            <a:endParaRPr lang="en-US" sz="2800" dirty="0">
              <a:solidFill>
                <a:srgbClr val="FF8C00"/>
              </a:solidFill>
            </a:endParaRPr>
          </a:p>
          <a:p>
            <a:pPr lvl="1">
              <a:lnSpc>
                <a:spcPct val="125000"/>
              </a:lnSpc>
              <a:buClr>
                <a:schemeClr val="bg2">
                  <a:lumMod val="90000"/>
                </a:schemeClr>
              </a:buClr>
            </a:pPr>
            <a:r>
              <a:rPr lang="en-US" sz="2800" dirty="0">
                <a:solidFill>
                  <a:schemeClr val="bg2">
                    <a:lumMod val="90000"/>
                  </a:schemeClr>
                </a:solidFill>
              </a:rPr>
              <a:t>‘Regress-bio’ – Regression; includes </a:t>
            </a:r>
            <a:r>
              <a:rPr lang="en-US" sz="2800" u="sng" dirty="0">
                <a:solidFill>
                  <a:schemeClr val="bg2">
                    <a:lumMod val="90000"/>
                  </a:schemeClr>
                </a:solidFill>
              </a:rPr>
              <a:t>blood biomarkers</a:t>
            </a:r>
            <a:endParaRPr lang="en-US" sz="2800" dirty="0">
              <a:solidFill>
                <a:srgbClr val="2E8B57"/>
              </a:solidFill>
            </a:endParaRPr>
          </a:p>
          <a:p>
            <a:pPr lvl="1">
              <a:lnSpc>
                <a:spcPct val="125000"/>
              </a:lnSpc>
              <a:buClr>
                <a:srgbClr val="4682B4"/>
              </a:buClr>
            </a:pPr>
            <a:r>
              <a:rPr lang="en-US" sz="2800" b="1" dirty="0">
                <a:solidFill>
                  <a:srgbClr val="4682B4"/>
                </a:solidFill>
              </a:rPr>
              <a:t>‘RF-bio’ – Random Forest model, with </a:t>
            </a:r>
            <a:r>
              <a:rPr lang="en-US" sz="2800" b="1" u="sng" dirty="0">
                <a:solidFill>
                  <a:srgbClr val="4682B4"/>
                </a:solidFill>
              </a:rPr>
              <a:t>same variables</a:t>
            </a:r>
            <a:r>
              <a:rPr lang="en-US" sz="2800" b="1" dirty="0">
                <a:solidFill>
                  <a:srgbClr val="4682B4"/>
                </a:solidFill>
              </a:rPr>
              <a:t> as Regress-Bio</a:t>
            </a:r>
          </a:p>
          <a:p>
            <a:pPr lvl="1"/>
            <a:endParaRPr lang="en-US" dirty="0">
              <a:solidFill>
                <a:srgbClr val="FF8C00"/>
              </a:solidFill>
            </a:endParaRPr>
          </a:p>
          <a:p>
            <a:pPr lvl="1"/>
            <a:endParaRPr lang="en-US" dirty="0">
              <a:solidFill>
                <a:srgbClr val="FF8C00"/>
              </a:solidFill>
            </a:endParaRPr>
          </a:p>
        </p:txBody>
      </p:sp>
      <p:pic>
        <p:nvPicPr>
          <p:cNvPr id="22" name="Picture 21">
            <a:extLst>
              <a:ext uri="{FF2B5EF4-FFF2-40B4-BE49-F238E27FC236}">
                <a16:creationId xmlns:a16="http://schemas.microsoft.com/office/drawing/2014/main" id="{F0FB943F-F7E8-44F7-89EC-2DCCB726D0D2}"/>
              </a:ext>
              <a:ext uri="{C183D7F6-B498-43B3-948B-1728B52AA6E4}">
                <adec:decorative xmlns:adec="http://schemas.microsoft.com/office/drawing/2017/decorative" val="1"/>
              </a:ext>
            </a:extLst>
          </p:cNvPr>
          <p:cNvPicPr>
            <a:picLocks noChangeAspect="1"/>
          </p:cNvPicPr>
          <p:nvPr/>
        </p:nvPicPr>
        <p:blipFill>
          <a:blip r:embed="rId4"/>
          <a:srcRect l="11187" t="10328" r="11239" b="11941"/>
          <a:stretch>
            <a:fillRect/>
          </a:stretch>
        </p:blipFill>
        <p:spPr>
          <a:xfrm>
            <a:off x="1" y="1511535"/>
            <a:ext cx="2295144" cy="2299789"/>
          </a:xfrm>
          <a:prstGeom prst="rect">
            <a:avLst/>
          </a:prstGeom>
        </p:spPr>
      </p:pic>
      <p:sp>
        <p:nvSpPr>
          <p:cNvPr id="3" name="TextBox 2">
            <a:extLst>
              <a:ext uri="{FF2B5EF4-FFF2-40B4-BE49-F238E27FC236}">
                <a16:creationId xmlns:a16="http://schemas.microsoft.com/office/drawing/2014/main" id="{CEE941FC-2BC9-DA5F-798B-BA9FBDC21B8A}"/>
              </a:ext>
            </a:extLst>
          </p:cNvPr>
          <p:cNvSpPr txBox="1"/>
          <p:nvPr/>
        </p:nvSpPr>
        <p:spPr>
          <a:xfrm>
            <a:off x="5692212" y="4895423"/>
            <a:ext cx="3200400" cy="1200329"/>
          </a:xfrm>
          <a:prstGeom prst="rect">
            <a:avLst/>
          </a:prstGeom>
          <a:solidFill>
            <a:schemeClr val="bg1"/>
          </a:solidFill>
          <a:ln w="19050">
            <a:solidFill>
              <a:srgbClr val="4682B4"/>
            </a:solidFill>
          </a:ln>
        </p:spPr>
        <p:txBody>
          <a:bodyPr wrap="square" rtlCol="0">
            <a:spAutoFit/>
          </a:bodyPr>
          <a:lstStyle/>
          <a:p>
            <a:r>
              <a:rPr lang="en-US" i="1" dirty="0">
                <a:latin typeface="Arial" panose="020B0604020202020204" pitchFamily="34" charset="0"/>
                <a:cs typeface="Arial" panose="020B0604020202020204" pitchFamily="34" charset="0"/>
              </a:rPr>
              <a:t>Age, smoking, cancer history</a:t>
            </a:r>
          </a:p>
          <a:p>
            <a:r>
              <a:rPr lang="en-US" i="1" dirty="0">
                <a:latin typeface="Arial" panose="020B0604020202020204" pitchFamily="34" charset="0"/>
                <a:cs typeface="Arial" panose="020B0604020202020204" pitchFamily="34" charset="0"/>
              </a:rPr>
              <a:t>Size, spiculation, location</a:t>
            </a:r>
          </a:p>
          <a:p>
            <a:r>
              <a:rPr lang="en-US" i="1" dirty="0">
                <a:latin typeface="Arial" panose="020B0604020202020204" pitchFamily="34" charset="0"/>
                <a:cs typeface="Arial" panose="020B0604020202020204" pitchFamily="34" charset="0"/>
              </a:rPr>
              <a:t>CEA, CYFRA, HE4, CA125</a:t>
            </a:r>
          </a:p>
          <a:p>
            <a:r>
              <a:rPr lang="en-US" i="1" dirty="0">
                <a:latin typeface="Arial" panose="020B0604020202020204" pitchFamily="34" charset="0"/>
                <a:cs typeface="Arial" panose="020B0604020202020204" pitchFamily="34" charset="0"/>
              </a:rPr>
              <a:t>Histoplasma IgG &amp; IgM</a:t>
            </a:r>
          </a:p>
        </p:txBody>
      </p:sp>
      <p:cxnSp>
        <p:nvCxnSpPr>
          <p:cNvPr id="6" name="Straight Connector 5">
            <a:extLst>
              <a:ext uri="{FF2B5EF4-FFF2-40B4-BE49-F238E27FC236}">
                <a16:creationId xmlns:a16="http://schemas.microsoft.com/office/drawing/2014/main" id="{1FE4EBAF-3B33-558B-D4D5-F87D55F80BEC}"/>
              </a:ext>
            </a:extLst>
          </p:cNvPr>
          <p:cNvCxnSpPr>
            <a:cxnSpLocks/>
          </p:cNvCxnSpPr>
          <p:nvPr/>
        </p:nvCxnSpPr>
        <p:spPr>
          <a:xfrm flipH="1">
            <a:off x="8892612" y="4200525"/>
            <a:ext cx="1626417" cy="1276012"/>
          </a:xfrm>
          <a:prstGeom prst="line">
            <a:avLst/>
          </a:prstGeom>
          <a:ln w="19050">
            <a:solidFill>
              <a:srgbClr val="4682B4"/>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0124183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72EAE-ACB1-520A-AAF2-8D208E53C397}"/>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5E298F61-CA18-8974-2AFE-A194D895DD16}"/>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DD89AB-0272-905C-C277-DD2913D613F4}"/>
              </a:ext>
            </a:extLst>
          </p:cNvPr>
          <p:cNvSpPr>
            <a:spLocks noGrp="1"/>
          </p:cNvSpPr>
          <p:nvPr>
            <p:ph type="title"/>
          </p:nvPr>
        </p:nvSpPr>
        <p:spPr>
          <a:xfrm>
            <a:off x="146304" y="73152"/>
            <a:ext cx="10515600" cy="1325563"/>
          </a:xfrm>
        </p:spPr>
        <p:txBody>
          <a:bodyPr/>
          <a:lstStyle/>
          <a:p>
            <a:r>
              <a:rPr lang="en-US" dirty="0"/>
              <a:t>Methods – Model Development</a:t>
            </a:r>
          </a:p>
        </p:txBody>
      </p:sp>
      <p:pic>
        <p:nvPicPr>
          <p:cNvPr id="5" name="Picture 4" descr="Academic Medical Center | Master of Public Health | Vanderbilt University">
            <a:extLst>
              <a:ext uri="{FF2B5EF4-FFF2-40B4-BE49-F238E27FC236}">
                <a16:creationId xmlns:a16="http://schemas.microsoft.com/office/drawing/2014/main" id="{3280B663-CB08-10C4-6E1A-AFC6ACE5D93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B7F1EE03-FF4E-E551-3ED4-17E8FB90531A}"/>
              </a:ext>
            </a:extLst>
          </p:cNvPr>
          <p:cNvSpPr>
            <a:spLocks noGrp="1"/>
          </p:cNvSpPr>
          <p:nvPr>
            <p:ph idx="1"/>
          </p:nvPr>
        </p:nvSpPr>
        <p:spPr>
          <a:xfrm>
            <a:off x="2295144" y="1252728"/>
            <a:ext cx="9902952" cy="5303520"/>
          </a:xfrm>
        </p:spPr>
        <p:txBody>
          <a:bodyPr/>
          <a:lstStyle/>
          <a:p>
            <a:pPr>
              <a:lnSpc>
                <a:spcPct val="125000"/>
              </a:lnSpc>
              <a:buClr>
                <a:schemeClr val="bg2">
                  <a:lumMod val="90000"/>
                </a:schemeClr>
              </a:buClr>
            </a:pPr>
            <a:r>
              <a:rPr lang="en-US" dirty="0">
                <a:solidFill>
                  <a:schemeClr val="bg2">
                    <a:lumMod val="90000"/>
                  </a:schemeClr>
                </a:solidFill>
              </a:rPr>
              <a:t>Cohorts split into </a:t>
            </a:r>
            <a:r>
              <a:rPr lang="en-US" u="sng" dirty="0">
                <a:solidFill>
                  <a:schemeClr val="bg2">
                    <a:lumMod val="90000"/>
                  </a:schemeClr>
                </a:solidFill>
              </a:rPr>
              <a:t>TRAIN</a:t>
            </a:r>
            <a:r>
              <a:rPr lang="en-US" dirty="0">
                <a:solidFill>
                  <a:schemeClr val="bg2">
                    <a:lumMod val="90000"/>
                  </a:schemeClr>
                </a:solidFill>
              </a:rPr>
              <a:t> and </a:t>
            </a:r>
            <a:r>
              <a:rPr lang="en-US" u="sng" dirty="0">
                <a:solidFill>
                  <a:schemeClr val="bg2">
                    <a:lumMod val="90000"/>
                  </a:schemeClr>
                </a:solidFill>
              </a:rPr>
              <a:t>TEST</a:t>
            </a:r>
            <a:endParaRPr lang="en-US" u="sng" dirty="0"/>
          </a:p>
          <a:p>
            <a:pPr>
              <a:lnSpc>
                <a:spcPct val="125000"/>
              </a:lnSpc>
              <a:buClr>
                <a:schemeClr val="bg2">
                  <a:lumMod val="90000"/>
                </a:schemeClr>
              </a:buClr>
            </a:pPr>
            <a:r>
              <a:rPr lang="en-US" u="sng" dirty="0">
                <a:solidFill>
                  <a:schemeClr val="bg2">
                    <a:lumMod val="90000"/>
                  </a:schemeClr>
                </a:solidFill>
              </a:rPr>
              <a:t>Three</a:t>
            </a:r>
            <a:r>
              <a:rPr lang="en-US" dirty="0">
                <a:solidFill>
                  <a:schemeClr val="bg2">
                    <a:lumMod val="90000"/>
                  </a:schemeClr>
                </a:solidFill>
              </a:rPr>
              <a:t> models were developed:</a:t>
            </a:r>
            <a:endParaRPr lang="en-US" u="sng" dirty="0"/>
          </a:p>
          <a:p>
            <a:pPr lvl="1">
              <a:lnSpc>
                <a:spcPct val="125000"/>
              </a:lnSpc>
              <a:buClr>
                <a:schemeClr val="bg2">
                  <a:lumMod val="90000"/>
                </a:schemeClr>
              </a:buClr>
            </a:pPr>
            <a:r>
              <a:rPr lang="en-US" sz="2800" dirty="0">
                <a:solidFill>
                  <a:schemeClr val="bg2">
                    <a:lumMod val="90000"/>
                  </a:schemeClr>
                </a:solidFill>
              </a:rPr>
              <a:t>‘Refit Mayo’ – </a:t>
            </a:r>
            <a:r>
              <a:rPr lang="en-US" sz="2800" u="sng" dirty="0">
                <a:solidFill>
                  <a:schemeClr val="bg2">
                    <a:lumMod val="90000"/>
                  </a:schemeClr>
                </a:solidFill>
              </a:rPr>
              <a:t>Mayo variables</a:t>
            </a:r>
            <a:r>
              <a:rPr lang="en-US" sz="2800" dirty="0">
                <a:solidFill>
                  <a:schemeClr val="bg2">
                    <a:lumMod val="90000"/>
                  </a:schemeClr>
                </a:solidFill>
              </a:rPr>
              <a:t> re-estimated on TRAIN</a:t>
            </a:r>
            <a:endParaRPr lang="en-US" sz="2800" dirty="0">
              <a:solidFill>
                <a:srgbClr val="FF8C00"/>
              </a:solidFill>
            </a:endParaRPr>
          </a:p>
          <a:p>
            <a:pPr lvl="1">
              <a:lnSpc>
                <a:spcPct val="125000"/>
              </a:lnSpc>
              <a:buClr>
                <a:schemeClr val="bg2">
                  <a:lumMod val="90000"/>
                </a:schemeClr>
              </a:buClr>
            </a:pPr>
            <a:r>
              <a:rPr lang="en-US" sz="2800" dirty="0">
                <a:solidFill>
                  <a:schemeClr val="bg2">
                    <a:lumMod val="90000"/>
                  </a:schemeClr>
                </a:solidFill>
              </a:rPr>
              <a:t>‘Regress-bio’ – Regression; includes </a:t>
            </a:r>
            <a:r>
              <a:rPr lang="en-US" sz="2800" u="sng" dirty="0">
                <a:solidFill>
                  <a:schemeClr val="bg2">
                    <a:lumMod val="90000"/>
                  </a:schemeClr>
                </a:solidFill>
              </a:rPr>
              <a:t>blood biomarkers</a:t>
            </a:r>
            <a:endParaRPr lang="en-US" sz="2800" dirty="0">
              <a:solidFill>
                <a:srgbClr val="2E8B57"/>
              </a:solidFill>
            </a:endParaRPr>
          </a:p>
          <a:p>
            <a:pPr lvl="1">
              <a:lnSpc>
                <a:spcPct val="125000"/>
              </a:lnSpc>
              <a:buClr>
                <a:schemeClr val="bg2">
                  <a:lumMod val="90000"/>
                </a:schemeClr>
              </a:buClr>
            </a:pPr>
            <a:r>
              <a:rPr lang="en-US" sz="2800" dirty="0">
                <a:solidFill>
                  <a:schemeClr val="bg2">
                    <a:lumMod val="90000"/>
                  </a:schemeClr>
                </a:solidFill>
              </a:rPr>
              <a:t>‘RF-bio’ – Random Forest; includes </a:t>
            </a:r>
            <a:r>
              <a:rPr lang="en-US" sz="2800" u="sng" dirty="0">
                <a:solidFill>
                  <a:schemeClr val="bg2">
                    <a:lumMod val="90000"/>
                  </a:schemeClr>
                </a:solidFill>
              </a:rPr>
              <a:t>blood biomarkers</a:t>
            </a:r>
            <a:endParaRPr lang="en-US" u="sng" dirty="0">
              <a:solidFill>
                <a:srgbClr val="4682B4"/>
              </a:solidFill>
            </a:endParaRPr>
          </a:p>
          <a:p>
            <a:pPr>
              <a:lnSpc>
                <a:spcPct val="125000"/>
              </a:lnSpc>
            </a:pPr>
            <a:r>
              <a:rPr lang="en-US" dirty="0"/>
              <a:t>Model training &amp; internal testing via </a:t>
            </a:r>
            <a:r>
              <a:rPr lang="en-US" b="1" dirty="0"/>
              <a:t>nested cross-validation</a:t>
            </a:r>
          </a:p>
        </p:txBody>
      </p:sp>
      <p:pic>
        <p:nvPicPr>
          <p:cNvPr id="22" name="Picture 21">
            <a:extLst>
              <a:ext uri="{FF2B5EF4-FFF2-40B4-BE49-F238E27FC236}">
                <a16:creationId xmlns:a16="http://schemas.microsoft.com/office/drawing/2014/main" id="{B9DF2751-F1AB-971B-F668-BB2FA565CC82}"/>
              </a:ext>
              <a:ext uri="{C183D7F6-B498-43B3-948B-1728B52AA6E4}">
                <adec:decorative xmlns:adec="http://schemas.microsoft.com/office/drawing/2017/decorative" val="1"/>
              </a:ext>
            </a:extLst>
          </p:cNvPr>
          <p:cNvPicPr>
            <a:picLocks noChangeAspect="1"/>
          </p:cNvPicPr>
          <p:nvPr/>
        </p:nvPicPr>
        <p:blipFill>
          <a:blip r:embed="rId4"/>
          <a:srcRect l="11187" t="10328" r="11239" b="11941"/>
          <a:stretch>
            <a:fillRect/>
          </a:stretch>
        </p:blipFill>
        <p:spPr>
          <a:xfrm>
            <a:off x="1" y="1511535"/>
            <a:ext cx="2295144" cy="2299789"/>
          </a:xfrm>
          <a:prstGeom prst="rect">
            <a:avLst/>
          </a:prstGeom>
        </p:spPr>
      </p:pic>
    </p:spTree>
    <p:extLst>
      <p:ext uri="{BB962C8B-B14F-4D97-AF65-F5344CB8AC3E}">
        <p14:creationId xmlns:p14="http://schemas.microsoft.com/office/powerpoint/2010/main" val="29063354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36F0F-B001-410F-F48A-B48E1026E5E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3099776-5D7F-DA7A-3BBB-8E8613095F63}"/>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130A107-C8CA-FA8F-3A3C-04E68DC1055D}"/>
              </a:ext>
            </a:extLst>
          </p:cNvPr>
          <p:cNvSpPr>
            <a:spLocks noGrp="1"/>
          </p:cNvSpPr>
          <p:nvPr>
            <p:ph type="title"/>
          </p:nvPr>
        </p:nvSpPr>
        <p:spPr>
          <a:xfrm>
            <a:off x="146304" y="73152"/>
            <a:ext cx="10515600" cy="1325563"/>
          </a:xfrm>
        </p:spPr>
        <p:txBody>
          <a:bodyPr/>
          <a:lstStyle/>
          <a:p>
            <a:r>
              <a:rPr lang="en-US" dirty="0"/>
              <a:t>Methods – Model Development</a:t>
            </a:r>
          </a:p>
        </p:txBody>
      </p:sp>
      <p:pic>
        <p:nvPicPr>
          <p:cNvPr id="5" name="Picture 4" descr="Academic Medical Center | Master of Public Health | Vanderbilt University">
            <a:extLst>
              <a:ext uri="{FF2B5EF4-FFF2-40B4-BE49-F238E27FC236}">
                <a16:creationId xmlns:a16="http://schemas.microsoft.com/office/drawing/2014/main" id="{18010177-DF44-5AAE-22FD-050705C1F79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F4EB13BB-34F6-A0E0-B546-C4118019723B}"/>
              </a:ext>
            </a:extLst>
          </p:cNvPr>
          <p:cNvSpPr>
            <a:spLocks noGrp="1"/>
          </p:cNvSpPr>
          <p:nvPr>
            <p:ph idx="1"/>
          </p:nvPr>
        </p:nvSpPr>
        <p:spPr>
          <a:xfrm>
            <a:off x="2295144" y="1252728"/>
            <a:ext cx="9902952" cy="5303520"/>
          </a:xfrm>
        </p:spPr>
        <p:txBody>
          <a:bodyPr>
            <a:normAutofit/>
          </a:bodyPr>
          <a:lstStyle/>
          <a:p>
            <a:pPr>
              <a:lnSpc>
                <a:spcPct val="125000"/>
              </a:lnSpc>
              <a:buClr>
                <a:schemeClr val="bg2">
                  <a:lumMod val="90000"/>
                </a:schemeClr>
              </a:buClr>
            </a:pPr>
            <a:r>
              <a:rPr lang="en-US" dirty="0">
                <a:solidFill>
                  <a:schemeClr val="bg2">
                    <a:lumMod val="90000"/>
                  </a:schemeClr>
                </a:solidFill>
              </a:rPr>
              <a:t>Cohorts split into </a:t>
            </a:r>
            <a:r>
              <a:rPr lang="en-US" u="sng" dirty="0">
                <a:solidFill>
                  <a:schemeClr val="bg2">
                    <a:lumMod val="90000"/>
                  </a:schemeClr>
                </a:solidFill>
              </a:rPr>
              <a:t>TRAIN</a:t>
            </a:r>
            <a:r>
              <a:rPr lang="en-US" dirty="0">
                <a:solidFill>
                  <a:schemeClr val="bg2">
                    <a:lumMod val="90000"/>
                  </a:schemeClr>
                </a:solidFill>
              </a:rPr>
              <a:t> and </a:t>
            </a:r>
            <a:r>
              <a:rPr lang="en-US" u="sng" dirty="0">
                <a:solidFill>
                  <a:schemeClr val="bg2">
                    <a:lumMod val="90000"/>
                  </a:schemeClr>
                </a:solidFill>
              </a:rPr>
              <a:t>TEST</a:t>
            </a:r>
            <a:endParaRPr lang="en-US" u="sng" dirty="0"/>
          </a:p>
          <a:p>
            <a:pPr>
              <a:lnSpc>
                <a:spcPct val="125000"/>
              </a:lnSpc>
              <a:buClr>
                <a:schemeClr val="bg2">
                  <a:lumMod val="90000"/>
                </a:schemeClr>
              </a:buClr>
            </a:pPr>
            <a:r>
              <a:rPr lang="en-US" u="sng" dirty="0">
                <a:solidFill>
                  <a:schemeClr val="bg2">
                    <a:lumMod val="90000"/>
                  </a:schemeClr>
                </a:solidFill>
              </a:rPr>
              <a:t>Three</a:t>
            </a:r>
            <a:r>
              <a:rPr lang="en-US" dirty="0">
                <a:solidFill>
                  <a:schemeClr val="bg2">
                    <a:lumMod val="90000"/>
                  </a:schemeClr>
                </a:solidFill>
              </a:rPr>
              <a:t> models were developed:</a:t>
            </a:r>
            <a:endParaRPr lang="en-US" u="sng" dirty="0"/>
          </a:p>
          <a:p>
            <a:pPr lvl="1">
              <a:lnSpc>
                <a:spcPct val="125000"/>
              </a:lnSpc>
              <a:buClr>
                <a:schemeClr val="bg2">
                  <a:lumMod val="90000"/>
                </a:schemeClr>
              </a:buClr>
            </a:pPr>
            <a:r>
              <a:rPr lang="en-US" sz="2800" dirty="0">
                <a:solidFill>
                  <a:schemeClr val="bg2">
                    <a:lumMod val="90000"/>
                  </a:schemeClr>
                </a:solidFill>
              </a:rPr>
              <a:t>‘Refit Mayo’ – </a:t>
            </a:r>
            <a:r>
              <a:rPr lang="en-US" sz="2800" u="sng" dirty="0">
                <a:solidFill>
                  <a:schemeClr val="bg2">
                    <a:lumMod val="90000"/>
                  </a:schemeClr>
                </a:solidFill>
              </a:rPr>
              <a:t>Mayo variables</a:t>
            </a:r>
            <a:r>
              <a:rPr lang="en-US" sz="2800" dirty="0">
                <a:solidFill>
                  <a:schemeClr val="bg2">
                    <a:lumMod val="90000"/>
                  </a:schemeClr>
                </a:solidFill>
              </a:rPr>
              <a:t> re-estimated on TRAIN</a:t>
            </a:r>
            <a:endParaRPr lang="en-US" sz="2800" dirty="0">
              <a:solidFill>
                <a:srgbClr val="FF8C00"/>
              </a:solidFill>
            </a:endParaRPr>
          </a:p>
          <a:p>
            <a:pPr lvl="1">
              <a:lnSpc>
                <a:spcPct val="125000"/>
              </a:lnSpc>
              <a:buClr>
                <a:schemeClr val="bg2">
                  <a:lumMod val="90000"/>
                </a:schemeClr>
              </a:buClr>
            </a:pPr>
            <a:r>
              <a:rPr lang="en-US" sz="2800" dirty="0">
                <a:solidFill>
                  <a:schemeClr val="bg2">
                    <a:lumMod val="90000"/>
                  </a:schemeClr>
                </a:solidFill>
              </a:rPr>
              <a:t>‘Regress-bio’ – Regression; includes </a:t>
            </a:r>
            <a:r>
              <a:rPr lang="en-US" sz="2800" u="sng" dirty="0">
                <a:solidFill>
                  <a:schemeClr val="bg2">
                    <a:lumMod val="90000"/>
                  </a:schemeClr>
                </a:solidFill>
              </a:rPr>
              <a:t>blood biomarkers</a:t>
            </a:r>
            <a:endParaRPr lang="en-US" sz="2800" dirty="0">
              <a:solidFill>
                <a:srgbClr val="2E8B57"/>
              </a:solidFill>
            </a:endParaRPr>
          </a:p>
          <a:p>
            <a:pPr lvl="1">
              <a:lnSpc>
                <a:spcPct val="125000"/>
              </a:lnSpc>
              <a:buClr>
                <a:schemeClr val="bg2">
                  <a:lumMod val="90000"/>
                </a:schemeClr>
              </a:buClr>
            </a:pPr>
            <a:r>
              <a:rPr lang="en-US" sz="2800" dirty="0">
                <a:solidFill>
                  <a:schemeClr val="bg2">
                    <a:lumMod val="90000"/>
                  </a:schemeClr>
                </a:solidFill>
              </a:rPr>
              <a:t>‘RF-bio’ – Random Forest; includes </a:t>
            </a:r>
            <a:r>
              <a:rPr lang="en-US" sz="2800" u="sng" dirty="0">
                <a:solidFill>
                  <a:schemeClr val="bg2">
                    <a:lumMod val="90000"/>
                  </a:schemeClr>
                </a:solidFill>
              </a:rPr>
              <a:t>blood biomarkers</a:t>
            </a:r>
            <a:endParaRPr lang="en-US" sz="2800" u="sng" dirty="0">
              <a:solidFill>
                <a:srgbClr val="4682B4"/>
              </a:solidFill>
            </a:endParaRPr>
          </a:p>
          <a:p>
            <a:pPr>
              <a:lnSpc>
                <a:spcPct val="125000"/>
              </a:lnSpc>
              <a:buClr>
                <a:schemeClr val="bg2">
                  <a:lumMod val="90000"/>
                </a:schemeClr>
              </a:buClr>
            </a:pPr>
            <a:r>
              <a:rPr lang="en-US" dirty="0">
                <a:solidFill>
                  <a:schemeClr val="bg2">
                    <a:lumMod val="90000"/>
                  </a:schemeClr>
                </a:solidFill>
              </a:rPr>
              <a:t>Model Training and Internal Testing via nested cross-validation</a:t>
            </a:r>
            <a:endParaRPr lang="en-US" dirty="0">
              <a:solidFill>
                <a:srgbClr val="FF8C00"/>
              </a:solidFill>
            </a:endParaRPr>
          </a:p>
          <a:p>
            <a:pPr>
              <a:lnSpc>
                <a:spcPct val="125000"/>
              </a:lnSpc>
            </a:pPr>
            <a:r>
              <a:rPr lang="en-US" dirty="0"/>
              <a:t>Models were locked on </a:t>
            </a:r>
            <a:r>
              <a:rPr lang="en-US" b="1" u="sng" dirty="0"/>
              <a:t>TRAIN</a:t>
            </a:r>
            <a:r>
              <a:rPr lang="en-US" dirty="0"/>
              <a:t> data and applied to </a:t>
            </a:r>
            <a:r>
              <a:rPr lang="en-US" b="1" u="sng" dirty="0"/>
              <a:t>TEST</a:t>
            </a:r>
          </a:p>
        </p:txBody>
      </p:sp>
      <p:pic>
        <p:nvPicPr>
          <p:cNvPr id="22" name="Picture 21">
            <a:extLst>
              <a:ext uri="{FF2B5EF4-FFF2-40B4-BE49-F238E27FC236}">
                <a16:creationId xmlns:a16="http://schemas.microsoft.com/office/drawing/2014/main" id="{47460009-8E95-DA37-BC0D-E3BC70DF2BD6}"/>
              </a:ext>
              <a:ext uri="{C183D7F6-B498-43B3-948B-1728B52AA6E4}">
                <adec:decorative xmlns:adec="http://schemas.microsoft.com/office/drawing/2017/decorative" val="1"/>
              </a:ext>
            </a:extLst>
          </p:cNvPr>
          <p:cNvPicPr>
            <a:picLocks noChangeAspect="1"/>
          </p:cNvPicPr>
          <p:nvPr/>
        </p:nvPicPr>
        <p:blipFill>
          <a:blip r:embed="rId4"/>
          <a:srcRect l="11187" t="10328" r="11239" b="11941"/>
          <a:stretch>
            <a:fillRect/>
          </a:stretch>
        </p:blipFill>
        <p:spPr>
          <a:xfrm>
            <a:off x="1" y="1511535"/>
            <a:ext cx="2295144" cy="2299789"/>
          </a:xfrm>
          <a:prstGeom prst="rect">
            <a:avLst/>
          </a:prstGeom>
        </p:spPr>
      </p:pic>
      <p:cxnSp>
        <p:nvCxnSpPr>
          <p:cNvPr id="3" name="Straight Connector 2">
            <a:extLst>
              <a:ext uri="{FF2B5EF4-FFF2-40B4-BE49-F238E27FC236}">
                <a16:creationId xmlns:a16="http://schemas.microsoft.com/office/drawing/2014/main" id="{64A9038E-41F5-8E88-45DB-456F1AC0C04D}"/>
              </a:ext>
            </a:extLst>
          </p:cNvPr>
          <p:cNvCxnSpPr/>
          <p:nvPr/>
        </p:nvCxnSpPr>
        <p:spPr>
          <a:xfrm flipV="1">
            <a:off x="5932610" y="752886"/>
            <a:ext cx="3312941" cy="56974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CE7075C8-16F4-25EE-9F54-2B06A696252A}"/>
              </a:ext>
            </a:extLst>
          </p:cNvPr>
          <p:cNvCxnSpPr>
            <a:cxnSpLocks/>
          </p:cNvCxnSpPr>
          <p:nvPr/>
        </p:nvCxnSpPr>
        <p:spPr>
          <a:xfrm flipV="1">
            <a:off x="7892709" y="1238222"/>
            <a:ext cx="1877129" cy="28838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4B9AB626-601C-19E9-68E8-EA443223383F}"/>
              </a:ext>
            </a:extLst>
          </p:cNvPr>
          <p:cNvSpPr txBox="1"/>
          <p:nvPr/>
        </p:nvSpPr>
        <p:spPr>
          <a:xfrm>
            <a:off x="9245551" y="383554"/>
            <a:ext cx="1616378" cy="461665"/>
          </a:xfrm>
          <a:prstGeom prst="rect">
            <a:avLst/>
          </a:prstGeom>
          <a:solidFill>
            <a:schemeClr val="bg1"/>
          </a:solidFill>
          <a:ln w="12700">
            <a:solidFill>
              <a:schemeClr val="tx1"/>
            </a:solidFill>
          </a:ln>
        </p:spPr>
        <p:txBody>
          <a:bodyPr wrap="square" rtlCol="0">
            <a:spAutoFit/>
          </a:bodyPr>
          <a:lstStyle/>
          <a:p>
            <a:pPr algn="ctr"/>
            <a:r>
              <a:rPr lang="en-US" sz="2400" b="1" dirty="0">
                <a:latin typeface="Arial" panose="020B0604020202020204" pitchFamily="34" charset="0"/>
                <a:cs typeface="Arial" panose="020B0604020202020204" pitchFamily="34" charset="0"/>
              </a:rPr>
              <a:t>TN + CO</a:t>
            </a:r>
          </a:p>
        </p:txBody>
      </p:sp>
      <p:sp>
        <p:nvSpPr>
          <p:cNvPr id="7" name="TextBox 6">
            <a:extLst>
              <a:ext uri="{FF2B5EF4-FFF2-40B4-BE49-F238E27FC236}">
                <a16:creationId xmlns:a16="http://schemas.microsoft.com/office/drawing/2014/main" id="{5A6FA24B-1D13-7069-3785-6EE15B79631D}"/>
              </a:ext>
            </a:extLst>
          </p:cNvPr>
          <p:cNvSpPr txBox="1"/>
          <p:nvPr/>
        </p:nvSpPr>
        <p:spPr>
          <a:xfrm>
            <a:off x="9769837" y="1167882"/>
            <a:ext cx="1616377" cy="461665"/>
          </a:xfrm>
          <a:prstGeom prst="rect">
            <a:avLst/>
          </a:prstGeom>
          <a:solidFill>
            <a:schemeClr val="bg1"/>
          </a:solidFill>
          <a:ln w="12700">
            <a:solidFill>
              <a:schemeClr val="tx1"/>
            </a:solidFill>
          </a:ln>
        </p:spPr>
        <p:txBody>
          <a:bodyPr wrap="square" rtlCol="0">
            <a:spAutoFit/>
          </a:bodyPr>
          <a:lstStyle/>
          <a:p>
            <a:pPr algn="ctr"/>
            <a:r>
              <a:rPr lang="en-US" sz="2400" b="1" dirty="0">
                <a:latin typeface="Arial" panose="020B0604020202020204" pitchFamily="34" charset="0"/>
                <a:cs typeface="Arial" panose="020B0604020202020204" pitchFamily="34" charset="0"/>
              </a:rPr>
              <a:t>MO</a:t>
            </a:r>
          </a:p>
        </p:txBody>
      </p:sp>
    </p:spTree>
    <p:extLst>
      <p:ext uri="{BB962C8B-B14F-4D97-AF65-F5344CB8AC3E}">
        <p14:creationId xmlns:p14="http://schemas.microsoft.com/office/powerpoint/2010/main" val="763034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17DE2-F33C-00B3-E9FC-4B7AC961AE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E830C1-847A-47E1-960C-711F7FC3F9F4}"/>
              </a:ext>
            </a:extLst>
          </p:cNvPr>
          <p:cNvSpPr>
            <a:spLocks noGrp="1"/>
          </p:cNvSpPr>
          <p:nvPr>
            <p:ph type="title"/>
          </p:nvPr>
        </p:nvSpPr>
        <p:spPr>
          <a:xfrm>
            <a:off x="146304" y="73152"/>
            <a:ext cx="10515600" cy="1325563"/>
          </a:xfrm>
        </p:spPr>
        <p:txBody>
          <a:bodyPr/>
          <a:lstStyle/>
          <a:p>
            <a:r>
              <a:rPr lang="en-US" dirty="0"/>
              <a:t>Methods – Model Comparisons</a:t>
            </a:r>
          </a:p>
        </p:txBody>
      </p:sp>
      <p:pic>
        <p:nvPicPr>
          <p:cNvPr id="5" name="Picture 4" descr="Academic Medical Center | Master of Public Health | Vanderbilt University">
            <a:extLst>
              <a:ext uri="{FF2B5EF4-FFF2-40B4-BE49-F238E27FC236}">
                <a16:creationId xmlns:a16="http://schemas.microsoft.com/office/drawing/2014/main" id="{87AAC56F-8E0C-5D38-CE62-DEDF3C0B8E2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36EEACD-1770-7A6A-2F00-353153EE1A4B}"/>
              </a:ext>
            </a:extLst>
          </p:cNvPr>
          <p:cNvSpPr txBox="1"/>
          <p:nvPr/>
        </p:nvSpPr>
        <p:spPr>
          <a:xfrm>
            <a:off x="447707" y="3028890"/>
            <a:ext cx="1741580" cy="400110"/>
          </a:xfrm>
          <a:prstGeom prst="rect">
            <a:avLst/>
          </a:prstGeom>
          <a:noFill/>
          <a:ln w="127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28F1638C-FB69-C2DB-A239-4586C77B9664}"/>
              </a:ext>
            </a:extLst>
          </p:cNvPr>
          <p:cNvSpPr txBox="1"/>
          <p:nvPr/>
        </p:nvSpPr>
        <p:spPr>
          <a:xfrm>
            <a:off x="447707" y="2628780"/>
            <a:ext cx="1741580" cy="400110"/>
          </a:xfrm>
          <a:prstGeom prst="rect">
            <a:avLst/>
          </a:prstGeom>
          <a:noFill/>
          <a:ln w="12700">
            <a:solidFill>
              <a:schemeClr val="tx1"/>
            </a:solidFill>
          </a:ln>
        </p:spPr>
        <p:txBody>
          <a:bodyPr wrap="square" rtlCol="0">
            <a:spAutoFit/>
          </a:bodyPr>
          <a:lstStyle/>
          <a:p>
            <a:pPr algn="ctr"/>
            <a:r>
              <a:rPr lang="en-US" sz="2000" dirty="0">
                <a:solidFill>
                  <a:srgbClr val="FF8C00"/>
                </a:solidFill>
                <a:latin typeface="Arial" panose="020B0604020202020204" pitchFamily="34" charset="0"/>
                <a:cs typeface="Arial" panose="020B0604020202020204" pitchFamily="34" charset="0"/>
              </a:rPr>
              <a:t>Refit Mayo</a:t>
            </a:r>
          </a:p>
        </p:txBody>
      </p:sp>
      <p:sp>
        <p:nvSpPr>
          <p:cNvPr id="8" name="TextBox 7">
            <a:extLst>
              <a:ext uri="{FF2B5EF4-FFF2-40B4-BE49-F238E27FC236}">
                <a16:creationId xmlns:a16="http://schemas.microsoft.com/office/drawing/2014/main" id="{CDD8552D-C062-E4DD-DA64-59AFEDAC453E}"/>
              </a:ext>
            </a:extLst>
          </p:cNvPr>
          <p:cNvSpPr txBox="1"/>
          <p:nvPr/>
        </p:nvSpPr>
        <p:spPr>
          <a:xfrm>
            <a:off x="447707" y="2228670"/>
            <a:ext cx="1741580" cy="400110"/>
          </a:xfrm>
          <a:prstGeom prst="rect">
            <a:avLst/>
          </a:prstGeom>
          <a:noFill/>
          <a:ln w="12700">
            <a:solidFill>
              <a:schemeClr val="tx1"/>
            </a:solidFill>
          </a:ln>
        </p:spPr>
        <p:txBody>
          <a:bodyPr wrap="square" rtlCol="0">
            <a:spAutoFit/>
          </a:bodyPr>
          <a:lstStyle/>
          <a:p>
            <a:pPr algn="ctr"/>
            <a:r>
              <a:rPr lang="en-US" sz="2000" dirty="0">
                <a:solidFill>
                  <a:srgbClr val="2E8B57"/>
                </a:solidFill>
                <a:latin typeface="Arial" panose="020B0604020202020204" pitchFamily="34" charset="0"/>
                <a:cs typeface="Arial" panose="020B0604020202020204" pitchFamily="34" charset="0"/>
              </a:rPr>
              <a:t>Regress-bio</a:t>
            </a:r>
          </a:p>
        </p:txBody>
      </p:sp>
      <p:sp>
        <p:nvSpPr>
          <p:cNvPr id="10" name="TextBox 9">
            <a:extLst>
              <a:ext uri="{FF2B5EF4-FFF2-40B4-BE49-F238E27FC236}">
                <a16:creationId xmlns:a16="http://schemas.microsoft.com/office/drawing/2014/main" id="{DAD9160C-E01C-7BE0-1483-2B4371767FD5}"/>
              </a:ext>
            </a:extLst>
          </p:cNvPr>
          <p:cNvSpPr txBox="1"/>
          <p:nvPr/>
        </p:nvSpPr>
        <p:spPr>
          <a:xfrm>
            <a:off x="447707" y="1828560"/>
            <a:ext cx="1741580" cy="400110"/>
          </a:xfrm>
          <a:prstGeom prst="rect">
            <a:avLst/>
          </a:prstGeom>
          <a:noFill/>
          <a:ln w="12700">
            <a:solidFill>
              <a:schemeClr val="tx1"/>
            </a:solidFill>
          </a:ln>
        </p:spPr>
        <p:txBody>
          <a:bodyPr wrap="square" rtlCol="0">
            <a:spAutoFit/>
          </a:bodyPr>
          <a:lstStyle/>
          <a:p>
            <a:pPr algn="ctr"/>
            <a:r>
              <a:rPr lang="en-US" sz="2000" dirty="0">
                <a:solidFill>
                  <a:srgbClr val="4682B4"/>
                </a:solidFill>
                <a:latin typeface="Arial" panose="020B0604020202020204" pitchFamily="34" charset="0"/>
                <a:cs typeface="Arial" panose="020B0604020202020204" pitchFamily="34" charset="0"/>
              </a:rPr>
              <a:t>RF-bio</a:t>
            </a:r>
          </a:p>
        </p:txBody>
      </p:sp>
      <p:grpSp>
        <p:nvGrpSpPr>
          <p:cNvPr id="19" name="Group 18">
            <a:extLst>
              <a:ext uri="{FF2B5EF4-FFF2-40B4-BE49-F238E27FC236}">
                <a16:creationId xmlns:a16="http://schemas.microsoft.com/office/drawing/2014/main" id="{8F9FB594-F8E3-D524-7AC9-F311F168D0FD}"/>
              </a:ext>
            </a:extLst>
          </p:cNvPr>
          <p:cNvGrpSpPr/>
          <p:nvPr/>
        </p:nvGrpSpPr>
        <p:grpSpPr>
          <a:xfrm>
            <a:off x="-1179" y="1490058"/>
            <a:ext cx="521686" cy="2148840"/>
            <a:chOff x="33991" y="1490058"/>
            <a:chExt cx="521686" cy="2148840"/>
          </a:xfrm>
        </p:grpSpPr>
        <p:sp>
          <p:nvSpPr>
            <p:cNvPr id="13" name="Arrow: Right 12">
              <a:extLst>
                <a:ext uri="{FF2B5EF4-FFF2-40B4-BE49-F238E27FC236}">
                  <a16:creationId xmlns:a16="http://schemas.microsoft.com/office/drawing/2014/main" id="{C6A54544-DEF0-8C79-9873-37E9C157F9B4}"/>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B455DA8E-6A43-C3B7-AFD3-37F08C0388AF}"/>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sp>
        <p:nvSpPr>
          <p:cNvPr id="4" name="Content Placeholder 14">
            <a:extLst>
              <a:ext uri="{FF2B5EF4-FFF2-40B4-BE49-F238E27FC236}">
                <a16:creationId xmlns:a16="http://schemas.microsoft.com/office/drawing/2014/main" id="{21D8A412-FE02-B346-9E1F-FA6EE9CAC979}"/>
              </a:ext>
            </a:extLst>
          </p:cNvPr>
          <p:cNvSpPr>
            <a:spLocks noGrp="1"/>
          </p:cNvSpPr>
          <p:nvPr>
            <p:ph idx="1"/>
          </p:nvPr>
        </p:nvSpPr>
        <p:spPr>
          <a:xfrm>
            <a:off x="2295144" y="1554480"/>
            <a:ext cx="9902952" cy="4351338"/>
          </a:xfrm>
        </p:spPr>
        <p:txBody>
          <a:bodyPr/>
          <a:lstStyle/>
          <a:p>
            <a:r>
              <a:rPr lang="en-US" dirty="0"/>
              <a:t>Models were compared against next simplest model</a:t>
            </a:r>
          </a:p>
        </p:txBody>
      </p:sp>
    </p:spTree>
    <p:extLst>
      <p:ext uri="{BB962C8B-B14F-4D97-AF65-F5344CB8AC3E}">
        <p14:creationId xmlns:p14="http://schemas.microsoft.com/office/powerpoint/2010/main" val="579154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6CBF4B-EBE3-4FAA-30D4-CBB31703D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BD60CE-3590-76A4-1CB3-41CB86C795E0}"/>
              </a:ext>
            </a:extLst>
          </p:cNvPr>
          <p:cNvSpPr>
            <a:spLocks noGrp="1"/>
          </p:cNvSpPr>
          <p:nvPr>
            <p:ph type="title"/>
          </p:nvPr>
        </p:nvSpPr>
        <p:spPr>
          <a:xfrm>
            <a:off x="146304" y="73152"/>
            <a:ext cx="10515600" cy="1325563"/>
          </a:xfrm>
        </p:spPr>
        <p:txBody>
          <a:bodyPr/>
          <a:lstStyle/>
          <a:p>
            <a:r>
              <a:rPr lang="en-US" dirty="0"/>
              <a:t>Methods – Model Comparisons</a:t>
            </a:r>
          </a:p>
        </p:txBody>
      </p:sp>
      <p:pic>
        <p:nvPicPr>
          <p:cNvPr id="5" name="Picture 4" descr="Academic Medical Center | Master of Public Health | Vanderbilt University">
            <a:extLst>
              <a:ext uri="{FF2B5EF4-FFF2-40B4-BE49-F238E27FC236}">
                <a16:creationId xmlns:a16="http://schemas.microsoft.com/office/drawing/2014/main" id="{BEADC8A2-72DB-A00E-5AA2-D92F82002BC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15" name="Content Placeholder 14">
            <a:extLst>
              <a:ext uri="{FF2B5EF4-FFF2-40B4-BE49-F238E27FC236}">
                <a16:creationId xmlns:a16="http://schemas.microsoft.com/office/drawing/2014/main" id="{8FAB417C-F20B-A8FA-7F34-1D836783CB73}"/>
              </a:ext>
            </a:extLst>
          </p:cNvPr>
          <p:cNvSpPr>
            <a:spLocks noGrp="1"/>
          </p:cNvSpPr>
          <p:nvPr>
            <p:ph idx="1"/>
          </p:nvPr>
        </p:nvSpPr>
        <p:spPr>
          <a:xfrm>
            <a:off x="2295144" y="1554480"/>
            <a:ext cx="9902952" cy="4351338"/>
          </a:xfrm>
        </p:spPr>
        <p:txBody>
          <a:bodyPr/>
          <a:lstStyle/>
          <a:p>
            <a:r>
              <a:rPr lang="en-US" dirty="0"/>
              <a:t>Performance was assessed using </a:t>
            </a:r>
            <a:r>
              <a:rPr lang="en-US" b="1" dirty="0"/>
              <a:t>AUC</a:t>
            </a:r>
            <a:r>
              <a:rPr lang="en-US" dirty="0"/>
              <a:t> and </a:t>
            </a:r>
            <a:r>
              <a:rPr lang="en-US" b="1" u="sng" dirty="0"/>
              <a:t>log loss</a:t>
            </a:r>
          </a:p>
        </p:txBody>
      </p:sp>
      <p:sp>
        <p:nvSpPr>
          <p:cNvPr id="3" name="TextBox 2">
            <a:extLst>
              <a:ext uri="{FF2B5EF4-FFF2-40B4-BE49-F238E27FC236}">
                <a16:creationId xmlns:a16="http://schemas.microsoft.com/office/drawing/2014/main" id="{01DA4E26-9CC8-D22E-5A81-DF239ECA5DFA}"/>
              </a:ext>
            </a:extLst>
          </p:cNvPr>
          <p:cNvSpPr txBox="1"/>
          <p:nvPr/>
        </p:nvSpPr>
        <p:spPr>
          <a:xfrm>
            <a:off x="447707" y="3028890"/>
            <a:ext cx="1741580" cy="400110"/>
          </a:xfrm>
          <a:prstGeom prst="rect">
            <a:avLst/>
          </a:prstGeom>
          <a:noFill/>
          <a:ln w="127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BD5BE590-E220-8CF0-552E-0D8F12DB0029}"/>
              </a:ext>
            </a:extLst>
          </p:cNvPr>
          <p:cNvSpPr txBox="1"/>
          <p:nvPr/>
        </p:nvSpPr>
        <p:spPr>
          <a:xfrm>
            <a:off x="447707" y="2628780"/>
            <a:ext cx="1741580" cy="400110"/>
          </a:xfrm>
          <a:prstGeom prst="rect">
            <a:avLst/>
          </a:prstGeom>
          <a:noFill/>
          <a:ln w="12700">
            <a:solidFill>
              <a:schemeClr val="tx1"/>
            </a:solidFill>
          </a:ln>
        </p:spPr>
        <p:txBody>
          <a:bodyPr wrap="square" rtlCol="0">
            <a:spAutoFit/>
          </a:bodyPr>
          <a:lstStyle/>
          <a:p>
            <a:pPr algn="ctr"/>
            <a:r>
              <a:rPr lang="en-US" sz="2000" dirty="0">
                <a:solidFill>
                  <a:srgbClr val="FF8C00"/>
                </a:solidFill>
                <a:latin typeface="Arial" panose="020B0604020202020204" pitchFamily="34" charset="0"/>
                <a:cs typeface="Arial" panose="020B0604020202020204" pitchFamily="34" charset="0"/>
              </a:rPr>
              <a:t>Refit Mayo</a:t>
            </a:r>
          </a:p>
        </p:txBody>
      </p:sp>
      <p:sp>
        <p:nvSpPr>
          <p:cNvPr id="8" name="TextBox 7">
            <a:extLst>
              <a:ext uri="{FF2B5EF4-FFF2-40B4-BE49-F238E27FC236}">
                <a16:creationId xmlns:a16="http://schemas.microsoft.com/office/drawing/2014/main" id="{0CF35698-5EB5-9828-1991-26F5B30DC6FD}"/>
              </a:ext>
            </a:extLst>
          </p:cNvPr>
          <p:cNvSpPr txBox="1"/>
          <p:nvPr/>
        </p:nvSpPr>
        <p:spPr>
          <a:xfrm>
            <a:off x="447707" y="2228670"/>
            <a:ext cx="1741580" cy="400110"/>
          </a:xfrm>
          <a:prstGeom prst="rect">
            <a:avLst/>
          </a:prstGeom>
          <a:noFill/>
          <a:ln w="12700">
            <a:solidFill>
              <a:schemeClr val="tx1"/>
            </a:solidFill>
          </a:ln>
        </p:spPr>
        <p:txBody>
          <a:bodyPr wrap="square" rtlCol="0">
            <a:spAutoFit/>
          </a:bodyPr>
          <a:lstStyle/>
          <a:p>
            <a:pPr algn="ctr"/>
            <a:r>
              <a:rPr lang="en-US" sz="2000" dirty="0">
                <a:solidFill>
                  <a:srgbClr val="2E8B57"/>
                </a:solidFill>
                <a:latin typeface="Arial" panose="020B0604020202020204" pitchFamily="34" charset="0"/>
                <a:cs typeface="Arial" panose="020B0604020202020204" pitchFamily="34" charset="0"/>
              </a:rPr>
              <a:t>Regress-bio</a:t>
            </a:r>
          </a:p>
        </p:txBody>
      </p:sp>
      <p:sp>
        <p:nvSpPr>
          <p:cNvPr id="10" name="TextBox 9">
            <a:extLst>
              <a:ext uri="{FF2B5EF4-FFF2-40B4-BE49-F238E27FC236}">
                <a16:creationId xmlns:a16="http://schemas.microsoft.com/office/drawing/2014/main" id="{427C48A1-0C7A-2728-1B7A-7817BCF0A0E7}"/>
              </a:ext>
            </a:extLst>
          </p:cNvPr>
          <p:cNvSpPr txBox="1"/>
          <p:nvPr/>
        </p:nvSpPr>
        <p:spPr>
          <a:xfrm>
            <a:off x="447707" y="1828560"/>
            <a:ext cx="1741580" cy="400110"/>
          </a:xfrm>
          <a:prstGeom prst="rect">
            <a:avLst/>
          </a:prstGeom>
          <a:noFill/>
          <a:ln w="12700">
            <a:solidFill>
              <a:schemeClr val="tx1"/>
            </a:solidFill>
          </a:ln>
        </p:spPr>
        <p:txBody>
          <a:bodyPr wrap="square" rtlCol="0">
            <a:spAutoFit/>
          </a:bodyPr>
          <a:lstStyle/>
          <a:p>
            <a:pPr algn="ctr"/>
            <a:r>
              <a:rPr lang="en-US" sz="2000" dirty="0">
                <a:solidFill>
                  <a:srgbClr val="4682B4"/>
                </a:solidFill>
                <a:latin typeface="Arial" panose="020B0604020202020204" pitchFamily="34" charset="0"/>
                <a:cs typeface="Arial" panose="020B0604020202020204" pitchFamily="34" charset="0"/>
              </a:rPr>
              <a:t>RF-bio</a:t>
            </a:r>
          </a:p>
        </p:txBody>
      </p:sp>
      <p:grpSp>
        <p:nvGrpSpPr>
          <p:cNvPr id="19" name="Group 18">
            <a:extLst>
              <a:ext uri="{FF2B5EF4-FFF2-40B4-BE49-F238E27FC236}">
                <a16:creationId xmlns:a16="http://schemas.microsoft.com/office/drawing/2014/main" id="{AA2632FA-8272-1A7D-F484-5C4FCDF8FAFD}"/>
              </a:ext>
            </a:extLst>
          </p:cNvPr>
          <p:cNvGrpSpPr/>
          <p:nvPr/>
        </p:nvGrpSpPr>
        <p:grpSpPr>
          <a:xfrm>
            <a:off x="-1179" y="1490058"/>
            <a:ext cx="521686" cy="2148840"/>
            <a:chOff x="33991" y="1490058"/>
            <a:chExt cx="521686" cy="2148840"/>
          </a:xfrm>
        </p:grpSpPr>
        <p:sp>
          <p:nvSpPr>
            <p:cNvPr id="13" name="Arrow: Right 12">
              <a:extLst>
                <a:ext uri="{FF2B5EF4-FFF2-40B4-BE49-F238E27FC236}">
                  <a16:creationId xmlns:a16="http://schemas.microsoft.com/office/drawing/2014/main" id="{B0D32924-D1C4-3CBF-42FC-DB54CF0AD4DE}"/>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624CD656-7A0C-79B9-F229-8F072C70ECDF}"/>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spTree>
    <p:extLst>
      <p:ext uri="{BB962C8B-B14F-4D97-AF65-F5344CB8AC3E}">
        <p14:creationId xmlns:p14="http://schemas.microsoft.com/office/powerpoint/2010/main" val="15412676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53E4E-EE2D-10AE-6B4B-0F2F6D3FFC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7B007-4688-4656-2608-1F5162B448E7}"/>
              </a:ext>
            </a:extLst>
          </p:cNvPr>
          <p:cNvSpPr>
            <a:spLocks noGrp="1"/>
          </p:cNvSpPr>
          <p:nvPr>
            <p:ph type="title"/>
          </p:nvPr>
        </p:nvSpPr>
        <p:spPr>
          <a:xfrm>
            <a:off x="146304" y="73152"/>
            <a:ext cx="10515600" cy="1325563"/>
          </a:xfrm>
        </p:spPr>
        <p:txBody>
          <a:bodyPr/>
          <a:lstStyle/>
          <a:p>
            <a:r>
              <a:rPr lang="en-US" dirty="0"/>
              <a:t>Methods – Model Comparisons</a:t>
            </a:r>
          </a:p>
        </p:txBody>
      </p:sp>
      <p:pic>
        <p:nvPicPr>
          <p:cNvPr id="5" name="Picture 4" descr="Academic Medical Center | Master of Public Health | Vanderbilt University">
            <a:extLst>
              <a:ext uri="{FF2B5EF4-FFF2-40B4-BE49-F238E27FC236}">
                <a16:creationId xmlns:a16="http://schemas.microsoft.com/office/drawing/2014/main" id="{AEEDA531-369A-274C-E060-2238A71ED11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72C39FFA-AC55-84E8-7A81-39A66F5F7B47}"/>
              </a:ext>
            </a:extLst>
          </p:cNvPr>
          <p:cNvSpPr txBox="1"/>
          <p:nvPr/>
        </p:nvSpPr>
        <p:spPr>
          <a:xfrm>
            <a:off x="447707" y="3028890"/>
            <a:ext cx="1741580" cy="400110"/>
          </a:xfrm>
          <a:prstGeom prst="rect">
            <a:avLst/>
          </a:prstGeom>
          <a:noFill/>
          <a:ln w="127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12BB3D53-E728-05A2-5049-82F25FCAF432}"/>
              </a:ext>
            </a:extLst>
          </p:cNvPr>
          <p:cNvSpPr txBox="1"/>
          <p:nvPr/>
        </p:nvSpPr>
        <p:spPr>
          <a:xfrm>
            <a:off x="447707" y="2628780"/>
            <a:ext cx="1741580" cy="400110"/>
          </a:xfrm>
          <a:prstGeom prst="rect">
            <a:avLst/>
          </a:prstGeom>
          <a:noFill/>
          <a:ln w="12700">
            <a:solidFill>
              <a:schemeClr val="tx1"/>
            </a:solidFill>
          </a:ln>
        </p:spPr>
        <p:txBody>
          <a:bodyPr wrap="square" rtlCol="0">
            <a:spAutoFit/>
          </a:bodyPr>
          <a:lstStyle/>
          <a:p>
            <a:pPr algn="ctr"/>
            <a:r>
              <a:rPr lang="en-US" sz="2000" dirty="0">
                <a:solidFill>
                  <a:srgbClr val="FF8C00"/>
                </a:solidFill>
                <a:latin typeface="Arial" panose="020B0604020202020204" pitchFamily="34" charset="0"/>
                <a:cs typeface="Arial" panose="020B0604020202020204" pitchFamily="34" charset="0"/>
              </a:rPr>
              <a:t>Refit Mayo</a:t>
            </a:r>
          </a:p>
        </p:txBody>
      </p:sp>
      <p:sp>
        <p:nvSpPr>
          <p:cNvPr id="8" name="TextBox 7">
            <a:extLst>
              <a:ext uri="{FF2B5EF4-FFF2-40B4-BE49-F238E27FC236}">
                <a16:creationId xmlns:a16="http://schemas.microsoft.com/office/drawing/2014/main" id="{57472FF7-A587-6E1A-4550-65DAE5F08F3B}"/>
              </a:ext>
            </a:extLst>
          </p:cNvPr>
          <p:cNvSpPr txBox="1"/>
          <p:nvPr/>
        </p:nvSpPr>
        <p:spPr>
          <a:xfrm>
            <a:off x="447707" y="2228670"/>
            <a:ext cx="1741580" cy="400110"/>
          </a:xfrm>
          <a:prstGeom prst="rect">
            <a:avLst/>
          </a:prstGeom>
          <a:noFill/>
          <a:ln w="12700">
            <a:solidFill>
              <a:schemeClr val="tx1"/>
            </a:solidFill>
          </a:ln>
        </p:spPr>
        <p:txBody>
          <a:bodyPr wrap="square" rtlCol="0">
            <a:spAutoFit/>
          </a:bodyPr>
          <a:lstStyle/>
          <a:p>
            <a:pPr algn="ctr"/>
            <a:r>
              <a:rPr lang="en-US" sz="2000" dirty="0">
                <a:solidFill>
                  <a:srgbClr val="2E8B57"/>
                </a:solidFill>
                <a:latin typeface="Arial" panose="020B0604020202020204" pitchFamily="34" charset="0"/>
                <a:cs typeface="Arial" panose="020B0604020202020204" pitchFamily="34" charset="0"/>
              </a:rPr>
              <a:t>Regress-bio</a:t>
            </a:r>
          </a:p>
        </p:txBody>
      </p:sp>
      <p:sp>
        <p:nvSpPr>
          <p:cNvPr id="10" name="TextBox 9">
            <a:extLst>
              <a:ext uri="{FF2B5EF4-FFF2-40B4-BE49-F238E27FC236}">
                <a16:creationId xmlns:a16="http://schemas.microsoft.com/office/drawing/2014/main" id="{0515472E-2DFA-859B-4ABC-3E48F28AA4FD}"/>
              </a:ext>
            </a:extLst>
          </p:cNvPr>
          <p:cNvSpPr txBox="1"/>
          <p:nvPr/>
        </p:nvSpPr>
        <p:spPr>
          <a:xfrm>
            <a:off x="447707" y="1828560"/>
            <a:ext cx="1741580" cy="400110"/>
          </a:xfrm>
          <a:prstGeom prst="rect">
            <a:avLst/>
          </a:prstGeom>
          <a:noFill/>
          <a:ln w="12700">
            <a:solidFill>
              <a:schemeClr val="tx1"/>
            </a:solidFill>
          </a:ln>
        </p:spPr>
        <p:txBody>
          <a:bodyPr wrap="square" rtlCol="0">
            <a:spAutoFit/>
          </a:bodyPr>
          <a:lstStyle/>
          <a:p>
            <a:pPr algn="ctr"/>
            <a:r>
              <a:rPr lang="en-US" sz="2000" dirty="0">
                <a:solidFill>
                  <a:srgbClr val="4682B4"/>
                </a:solidFill>
                <a:latin typeface="Arial" panose="020B0604020202020204" pitchFamily="34" charset="0"/>
                <a:cs typeface="Arial" panose="020B0604020202020204" pitchFamily="34" charset="0"/>
              </a:rPr>
              <a:t>RF-bio</a:t>
            </a:r>
          </a:p>
        </p:txBody>
      </p:sp>
      <p:grpSp>
        <p:nvGrpSpPr>
          <p:cNvPr id="19" name="Group 18">
            <a:extLst>
              <a:ext uri="{FF2B5EF4-FFF2-40B4-BE49-F238E27FC236}">
                <a16:creationId xmlns:a16="http://schemas.microsoft.com/office/drawing/2014/main" id="{D27F7F51-C618-008E-24E7-99B5A2EBF1A0}"/>
              </a:ext>
            </a:extLst>
          </p:cNvPr>
          <p:cNvGrpSpPr/>
          <p:nvPr/>
        </p:nvGrpSpPr>
        <p:grpSpPr>
          <a:xfrm>
            <a:off x="-1179" y="1490058"/>
            <a:ext cx="521686" cy="2148840"/>
            <a:chOff x="33991" y="1490058"/>
            <a:chExt cx="521686" cy="2148840"/>
          </a:xfrm>
        </p:grpSpPr>
        <p:sp>
          <p:nvSpPr>
            <p:cNvPr id="13" name="Arrow: Right 12">
              <a:extLst>
                <a:ext uri="{FF2B5EF4-FFF2-40B4-BE49-F238E27FC236}">
                  <a16:creationId xmlns:a16="http://schemas.microsoft.com/office/drawing/2014/main" id="{90CCD71A-48E6-D5C7-F3D5-672105A9C82D}"/>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C119830F-7287-A19B-E8DF-4BE5F73F86A4}"/>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cxnSp>
        <p:nvCxnSpPr>
          <p:cNvPr id="4" name="Straight Connector 3">
            <a:extLst>
              <a:ext uri="{FF2B5EF4-FFF2-40B4-BE49-F238E27FC236}">
                <a16:creationId xmlns:a16="http://schemas.microsoft.com/office/drawing/2014/main" id="{D747CA5E-6895-2A05-8506-D2B0C82DD76F}"/>
              </a:ext>
            </a:extLst>
          </p:cNvPr>
          <p:cNvCxnSpPr>
            <a:cxnSpLocks/>
            <a:stCxn id="9" idx="7"/>
          </p:cNvCxnSpPr>
          <p:nvPr/>
        </p:nvCxnSpPr>
        <p:spPr>
          <a:xfrm flipV="1">
            <a:off x="6296422" y="1909507"/>
            <a:ext cx="3241473" cy="107773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69E85C9B-3DC5-5C07-252C-E27393E7B138}"/>
              </a:ext>
            </a:extLst>
          </p:cNvPr>
          <p:cNvGrpSpPr/>
          <p:nvPr/>
        </p:nvGrpSpPr>
        <p:grpSpPr>
          <a:xfrm>
            <a:off x="2295144" y="2764741"/>
            <a:ext cx="4687789" cy="1519310"/>
            <a:chOff x="4649888" y="3499270"/>
            <a:chExt cx="3475416" cy="1019592"/>
          </a:xfrm>
        </p:grpSpPr>
        <p:sp>
          <p:nvSpPr>
            <p:cNvPr id="9" name="Oval 8">
              <a:extLst>
                <a:ext uri="{FF2B5EF4-FFF2-40B4-BE49-F238E27FC236}">
                  <a16:creationId xmlns:a16="http://schemas.microsoft.com/office/drawing/2014/main" id="{ABCB388C-D8AD-C44B-4585-C0122F9E0B77}"/>
                </a:ext>
              </a:extLst>
            </p:cNvPr>
            <p:cNvSpPr/>
            <p:nvPr/>
          </p:nvSpPr>
          <p:spPr>
            <a:xfrm>
              <a:off x="4649888" y="3499270"/>
              <a:ext cx="3475416" cy="1019592"/>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3666A"/>
                </a:solidFill>
              </a:endParaRPr>
            </a:p>
          </p:txBody>
        </p:sp>
        <p:sp>
          <p:nvSpPr>
            <p:cNvPr id="11" name="TextBox 10">
              <a:extLst>
                <a:ext uri="{FF2B5EF4-FFF2-40B4-BE49-F238E27FC236}">
                  <a16:creationId xmlns:a16="http://schemas.microsoft.com/office/drawing/2014/main" id="{888D19A6-3DA5-8569-042A-817714F72EB8}"/>
                </a:ext>
              </a:extLst>
            </p:cNvPr>
            <p:cNvSpPr txBox="1"/>
            <p:nvPr/>
          </p:nvSpPr>
          <p:spPr>
            <a:xfrm>
              <a:off x="4795118" y="3730229"/>
              <a:ext cx="3184956" cy="557673"/>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Incorporates discrimination, calibration, and confidence</a:t>
              </a:r>
            </a:p>
          </p:txBody>
        </p:sp>
      </p:grpSp>
      <p:sp>
        <p:nvSpPr>
          <p:cNvPr id="15" name="Content Placeholder 14">
            <a:extLst>
              <a:ext uri="{FF2B5EF4-FFF2-40B4-BE49-F238E27FC236}">
                <a16:creationId xmlns:a16="http://schemas.microsoft.com/office/drawing/2014/main" id="{60987DF1-F243-3EA0-0336-C554871F5BB5}"/>
              </a:ext>
            </a:extLst>
          </p:cNvPr>
          <p:cNvSpPr>
            <a:spLocks noGrp="1"/>
          </p:cNvSpPr>
          <p:nvPr>
            <p:ph idx="1"/>
          </p:nvPr>
        </p:nvSpPr>
        <p:spPr>
          <a:xfrm>
            <a:off x="2295144" y="1554480"/>
            <a:ext cx="9902952" cy="4351338"/>
          </a:xfrm>
        </p:spPr>
        <p:txBody>
          <a:bodyPr/>
          <a:lstStyle/>
          <a:p>
            <a:r>
              <a:rPr lang="en-US" dirty="0"/>
              <a:t>Performance was assessed using AUC and </a:t>
            </a:r>
            <a:r>
              <a:rPr lang="en-US" b="1" u="sng" dirty="0"/>
              <a:t>log loss</a:t>
            </a:r>
          </a:p>
        </p:txBody>
      </p:sp>
    </p:spTree>
    <p:extLst>
      <p:ext uri="{BB962C8B-B14F-4D97-AF65-F5344CB8AC3E}">
        <p14:creationId xmlns:p14="http://schemas.microsoft.com/office/powerpoint/2010/main" val="3022596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B9185-DE05-2DBD-687D-0BF4EA2F1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E9E27-B53F-D6C2-4A6F-58FE91316CE4}"/>
              </a:ext>
            </a:extLst>
          </p:cNvPr>
          <p:cNvSpPr>
            <a:spLocks noGrp="1"/>
          </p:cNvSpPr>
          <p:nvPr>
            <p:ph type="title"/>
          </p:nvPr>
        </p:nvSpPr>
        <p:spPr>
          <a:xfrm>
            <a:off x="146304" y="73152"/>
            <a:ext cx="10515600" cy="1325563"/>
          </a:xfrm>
        </p:spPr>
        <p:txBody>
          <a:bodyPr/>
          <a:lstStyle/>
          <a:p>
            <a:r>
              <a:rPr lang="en-US" dirty="0"/>
              <a:t>Methods – Model Comparisons</a:t>
            </a:r>
          </a:p>
        </p:txBody>
      </p:sp>
      <p:pic>
        <p:nvPicPr>
          <p:cNvPr id="5" name="Picture 4" descr="Academic Medical Center | Master of Public Health | Vanderbilt University">
            <a:extLst>
              <a:ext uri="{FF2B5EF4-FFF2-40B4-BE49-F238E27FC236}">
                <a16:creationId xmlns:a16="http://schemas.microsoft.com/office/drawing/2014/main" id="{A2513D5E-B5CA-FF21-5985-181503AC34F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2110964-CB4E-FFE3-C53C-29F6DDA00E72}"/>
              </a:ext>
            </a:extLst>
          </p:cNvPr>
          <p:cNvSpPr txBox="1"/>
          <p:nvPr/>
        </p:nvSpPr>
        <p:spPr>
          <a:xfrm>
            <a:off x="447707" y="3028890"/>
            <a:ext cx="1741580" cy="400110"/>
          </a:xfrm>
          <a:prstGeom prst="rect">
            <a:avLst/>
          </a:prstGeom>
          <a:noFill/>
          <a:ln w="127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B47B51F8-F81F-BC24-699A-5A1A75C769A8}"/>
              </a:ext>
            </a:extLst>
          </p:cNvPr>
          <p:cNvSpPr txBox="1"/>
          <p:nvPr/>
        </p:nvSpPr>
        <p:spPr>
          <a:xfrm>
            <a:off x="447707" y="2628780"/>
            <a:ext cx="1741580" cy="400110"/>
          </a:xfrm>
          <a:prstGeom prst="rect">
            <a:avLst/>
          </a:prstGeom>
          <a:noFill/>
          <a:ln w="12700">
            <a:solidFill>
              <a:schemeClr val="tx1"/>
            </a:solidFill>
          </a:ln>
        </p:spPr>
        <p:txBody>
          <a:bodyPr wrap="square" rtlCol="0">
            <a:spAutoFit/>
          </a:bodyPr>
          <a:lstStyle/>
          <a:p>
            <a:pPr algn="ctr"/>
            <a:r>
              <a:rPr lang="en-US" sz="2000" dirty="0">
                <a:solidFill>
                  <a:srgbClr val="FF8C00"/>
                </a:solidFill>
                <a:latin typeface="Arial" panose="020B0604020202020204" pitchFamily="34" charset="0"/>
                <a:cs typeface="Arial" panose="020B0604020202020204" pitchFamily="34" charset="0"/>
              </a:rPr>
              <a:t>Refit Mayo</a:t>
            </a:r>
          </a:p>
        </p:txBody>
      </p:sp>
      <p:sp>
        <p:nvSpPr>
          <p:cNvPr id="8" name="TextBox 7">
            <a:extLst>
              <a:ext uri="{FF2B5EF4-FFF2-40B4-BE49-F238E27FC236}">
                <a16:creationId xmlns:a16="http://schemas.microsoft.com/office/drawing/2014/main" id="{BFAFF2D5-BCD2-FA71-7EF6-7C7E76F9A013}"/>
              </a:ext>
            </a:extLst>
          </p:cNvPr>
          <p:cNvSpPr txBox="1"/>
          <p:nvPr/>
        </p:nvSpPr>
        <p:spPr>
          <a:xfrm>
            <a:off x="447707" y="2228670"/>
            <a:ext cx="1741580" cy="400110"/>
          </a:xfrm>
          <a:prstGeom prst="rect">
            <a:avLst/>
          </a:prstGeom>
          <a:noFill/>
          <a:ln w="12700">
            <a:solidFill>
              <a:schemeClr val="tx1"/>
            </a:solidFill>
          </a:ln>
        </p:spPr>
        <p:txBody>
          <a:bodyPr wrap="square" rtlCol="0">
            <a:spAutoFit/>
          </a:bodyPr>
          <a:lstStyle/>
          <a:p>
            <a:pPr algn="ctr"/>
            <a:r>
              <a:rPr lang="en-US" sz="2000" dirty="0">
                <a:solidFill>
                  <a:srgbClr val="2E8B57"/>
                </a:solidFill>
                <a:latin typeface="Arial" panose="020B0604020202020204" pitchFamily="34" charset="0"/>
                <a:cs typeface="Arial" panose="020B0604020202020204" pitchFamily="34" charset="0"/>
              </a:rPr>
              <a:t>Regress-bio</a:t>
            </a:r>
          </a:p>
        </p:txBody>
      </p:sp>
      <p:sp>
        <p:nvSpPr>
          <p:cNvPr id="10" name="TextBox 9">
            <a:extLst>
              <a:ext uri="{FF2B5EF4-FFF2-40B4-BE49-F238E27FC236}">
                <a16:creationId xmlns:a16="http://schemas.microsoft.com/office/drawing/2014/main" id="{31A29E8D-FD49-B8E7-0B1E-055247301351}"/>
              </a:ext>
            </a:extLst>
          </p:cNvPr>
          <p:cNvSpPr txBox="1"/>
          <p:nvPr/>
        </p:nvSpPr>
        <p:spPr>
          <a:xfrm>
            <a:off x="447707" y="1828560"/>
            <a:ext cx="1741580" cy="400110"/>
          </a:xfrm>
          <a:prstGeom prst="rect">
            <a:avLst/>
          </a:prstGeom>
          <a:noFill/>
          <a:ln w="12700">
            <a:solidFill>
              <a:schemeClr val="tx1"/>
            </a:solidFill>
          </a:ln>
        </p:spPr>
        <p:txBody>
          <a:bodyPr wrap="square" rtlCol="0">
            <a:spAutoFit/>
          </a:bodyPr>
          <a:lstStyle/>
          <a:p>
            <a:pPr algn="ctr"/>
            <a:r>
              <a:rPr lang="en-US" sz="2000" dirty="0">
                <a:solidFill>
                  <a:srgbClr val="4682B4"/>
                </a:solidFill>
                <a:latin typeface="Arial" panose="020B0604020202020204" pitchFamily="34" charset="0"/>
                <a:cs typeface="Arial" panose="020B0604020202020204" pitchFamily="34" charset="0"/>
              </a:rPr>
              <a:t>RF-bio</a:t>
            </a:r>
          </a:p>
        </p:txBody>
      </p:sp>
      <p:grpSp>
        <p:nvGrpSpPr>
          <p:cNvPr id="19" name="Group 18">
            <a:extLst>
              <a:ext uri="{FF2B5EF4-FFF2-40B4-BE49-F238E27FC236}">
                <a16:creationId xmlns:a16="http://schemas.microsoft.com/office/drawing/2014/main" id="{C0DC86BD-7C16-F9E5-A795-95240BB50A42}"/>
              </a:ext>
            </a:extLst>
          </p:cNvPr>
          <p:cNvGrpSpPr/>
          <p:nvPr/>
        </p:nvGrpSpPr>
        <p:grpSpPr>
          <a:xfrm>
            <a:off x="-1179" y="1490058"/>
            <a:ext cx="521686" cy="2148840"/>
            <a:chOff x="33991" y="1490058"/>
            <a:chExt cx="521686" cy="2148840"/>
          </a:xfrm>
        </p:grpSpPr>
        <p:sp>
          <p:nvSpPr>
            <p:cNvPr id="13" name="Arrow: Right 12">
              <a:extLst>
                <a:ext uri="{FF2B5EF4-FFF2-40B4-BE49-F238E27FC236}">
                  <a16:creationId xmlns:a16="http://schemas.microsoft.com/office/drawing/2014/main" id="{1DDBAE05-3086-1166-9D48-6F3DD328707F}"/>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926C3D62-18AA-9FE2-1C17-B9755C75F104}"/>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cxnSp>
        <p:nvCxnSpPr>
          <p:cNvPr id="4" name="Straight Connector 3">
            <a:extLst>
              <a:ext uri="{FF2B5EF4-FFF2-40B4-BE49-F238E27FC236}">
                <a16:creationId xmlns:a16="http://schemas.microsoft.com/office/drawing/2014/main" id="{19D8625D-260B-3AA3-6955-A9D2139B83A0}"/>
              </a:ext>
            </a:extLst>
          </p:cNvPr>
          <p:cNvCxnSpPr>
            <a:cxnSpLocks/>
            <a:stCxn id="11" idx="7"/>
          </p:cNvCxnSpPr>
          <p:nvPr/>
        </p:nvCxnSpPr>
        <p:spPr>
          <a:xfrm flipV="1">
            <a:off x="6296422" y="1909507"/>
            <a:ext cx="3241473" cy="1077732"/>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9C7E728-8832-6258-7490-3063172F8D63}"/>
              </a:ext>
            </a:extLst>
          </p:cNvPr>
          <p:cNvCxnSpPr>
            <a:cxnSpLocks/>
            <a:stCxn id="16" idx="7"/>
          </p:cNvCxnSpPr>
          <p:nvPr/>
        </p:nvCxnSpPr>
        <p:spPr>
          <a:xfrm flipV="1">
            <a:off x="6222324" y="1909507"/>
            <a:ext cx="3315571" cy="313569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2A5D03C3-62EA-4B8F-E99B-072192874B95}"/>
              </a:ext>
            </a:extLst>
          </p:cNvPr>
          <p:cNvGrpSpPr/>
          <p:nvPr/>
        </p:nvGrpSpPr>
        <p:grpSpPr>
          <a:xfrm>
            <a:off x="2295144" y="2764741"/>
            <a:ext cx="4687789" cy="1519310"/>
            <a:chOff x="4649888" y="3499270"/>
            <a:chExt cx="3475416" cy="1019592"/>
          </a:xfrm>
        </p:grpSpPr>
        <p:sp>
          <p:nvSpPr>
            <p:cNvPr id="11" name="Oval 10">
              <a:extLst>
                <a:ext uri="{FF2B5EF4-FFF2-40B4-BE49-F238E27FC236}">
                  <a16:creationId xmlns:a16="http://schemas.microsoft.com/office/drawing/2014/main" id="{D78EB438-0DC6-A3C2-C4F0-0CEDBDC03835}"/>
                </a:ext>
              </a:extLst>
            </p:cNvPr>
            <p:cNvSpPr/>
            <p:nvPr/>
          </p:nvSpPr>
          <p:spPr>
            <a:xfrm>
              <a:off x="4649888" y="3499270"/>
              <a:ext cx="3475416" cy="1019592"/>
            </a:xfrm>
            <a:prstGeom prst="ellipse">
              <a:avLst/>
            </a:prstGeom>
            <a:solidFill>
              <a:schemeClr val="bg1"/>
            </a:solidFill>
            <a:ln w="127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3666A"/>
                </a:solidFill>
              </a:endParaRPr>
            </a:p>
          </p:txBody>
        </p:sp>
        <p:sp>
          <p:nvSpPr>
            <p:cNvPr id="12" name="TextBox 11">
              <a:extLst>
                <a:ext uri="{FF2B5EF4-FFF2-40B4-BE49-F238E27FC236}">
                  <a16:creationId xmlns:a16="http://schemas.microsoft.com/office/drawing/2014/main" id="{DC98ED33-E14D-E483-CEF0-111C2DBFAB83}"/>
                </a:ext>
              </a:extLst>
            </p:cNvPr>
            <p:cNvSpPr txBox="1"/>
            <p:nvPr/>
          </p:nvSpPr>
          <p:spPr>
            <a:xfrm>
              <a:off x="4888522" y="3716719"/>
              <a:ext cx="3038622" cy="557673"/>
            </a:xfrm>
            <a:prstGeom prst="rect">
              <a:avLst/>
            </a:prstGeom>
            <a:noFill/>
          </p:spPr>
          <p:txBody>
            <a:bodyPr wrap="square" rtlCol="0">
              <a:spAutoFit/>
            </a:bodyPr>
            <a:lstStyle/>
            <a:p>
              <a:pPr algn="ctr"/>
              <a:r>
                <a:rPr lang="en-US" sz="2400" dirty="0">
                  <a:solidFill>
                    <a:schemeClr val="bg2">
                      <a:lumMod val="90000"/>
                    </a:schemeClr>
                  </a:solidFill>
                  <a:latin typeface="Arial" panose="020B0604020202020204" pitchFamily="34" charset="0"/>
                  <a:cs typeface="Arial" panose="020B0604020202020204" pitchFamily="34" charset="0"/>
                </a:rPr>
                <a:t>Incorporates discrimination, calibration, and confidence</a:t>
              </a:r>
            </a:p>
          </p:txBody>
        </p:sp>
      </p:grpSp>
      <p:grpSp>
        <p:nvGrpSpPr>
          <p:cNvPr id="14" name="Group 13">
            <a:extLst>
              <a:ext uri="{FF2B5EF4-FFF2-40B4-BE49-F238E27FC236}">
                <a16:creationId xmlns:a16="http://schemas.microsoft.com/office/drawing/2014/main" id="{227518A4-9E12-7820-6732-36DF44AFC499}"/>
              </a:ext>
            </a:extLst>
          </p:cNvPr>
          <p:cNvGrpSpPr/>
          <p:nvPr/>
        </p:nvGrpSpPr>
        <p:grpSpPr>
          <a:xfrm>
            <a:off x="2295144" y="4822700"/>
            <a:ext cx="4600978" cy="1519310"/>
            <a:chOff x="4888522" y="3324892"/>
            <a:chExt cx="2982351" cy="1429987"/>
          </a:xfrm>
        </p:grpSpPr>
        <p:sp>
          <p:nvSpPr>
            <p:cNvPr id="16" name="Oval 15">
              <a:extLst>
                <a:ext uri="{FF2B5EF4-FFF2-40B4-BE49-F238E27FC236}">
                  <a16:creationId xmlns:a16="http://schemas.microsoft.com/office/drawing/2014/main" id="{8893BE28-2C67-B54C-E0DF-65540E4EF4B7}"/>
                </a:ext>
              </a:extLst>
            </p:cNvPr>
            <p:cNvSpPr/>
            <p:nvPr/>
          </p:nvSpPr>
          <p:spPr>
            <a:xfrm>
              <a:off x="4888522" y="3324892"/>
              <a:ext cx="2982351" cy="1429987"/>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3666A"/>
                </a:solidFill>
              </a:endParaRPr>
            </a:p>
          </p:txBody>
        </p:sp>
        <p:sp>
          <p:nvSpPr>
            <p:cNvPr id="18" name="TextBox 17">
              <a:extLst>
                <a:ext uri="{FF2B5EF4-FFF2-40B4-BE49-F238E27FC236}">
                  <a16:creationId xmlns:a16="http://schemas.microsoft.com/office/drawing/2014/main" id="{2A7C3F2D-7966-7FA2-C721-947F5039DDED}"/>
                </a:ext>
              </a:extLst>
            </p:cNvPr>
            <p:cNvSpPr txBox="1"/>
            <p:nvPr/>
          </p:nvSpPr>
          <p:spPr>
            <a:xfrm>
              <a:off x="4916137" y="3643422"/>
              <a:ext cx="2927121" cy="782141"/>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Emphasizes accurate probability estimation</a:t>
              </a:r>
            </a:p>
          </p:txBody>
        </p:sp>
      </p:grpSp>
      <p:sp>
        <p:nvSpPr>
          <p:cNvPr id="15" name="Content Placeholder 14">
            <a:extLst>
              <a:ext uri="{FF2B5EF4-FFF2-40B4-BE49-F238E27FC236}">
                <a16:creationId xmlns:a16="http://schemas.microsoft.com/office/drawing/2014/main" id="{E6FE34A3-B4ED-F4E1-46A4-9F8B616BFD00}"/>
              </a:ext>
            </a:extLst>
          </p:cNvPr>
          <p:cNvSpPr>
            <a:spLocks noGrp="1"/>
          </p:cNvSpPr>
          <p:nvPr>
            <p:ph idx="1"/>
          </p:nvPr>
        </p:nvSpPr>
        <p:spPr>
          <a:xfrm>
            <a:off x="2295144" y="1554480"/>
            <a:ext cx="9902952" cy="1210261"/>
          </a:xfrm>
        </p:spPr>
        <p:txBody>
          <a:bodyPr/>
          <a:lstStyle/>
          <a:p>
            <a:r>
              <a:rPr lang="en-US" dirty="0"/>
              <a:t>Performance was assessed using AUC and </a:t>
            </a:r>
            <a:r>
              <a:rPr lang="en-US" b="1" u="sng" dirty="0"/>
              <a:t>log loss</a:t>
            </a:r>
          </a:p>
        </p:txBody>
      </p:sp>
    </p:spTree>
    <p:extLst>
      <p:ext uri="{BB962C8B-B14F-4D97-AF65-F5344CB8AC3E}">
        <p14:creationId xmlns:p14="http://schemas.microsoft.com/office/powerpoint/2010/main" val="1029172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08F85-CAA1-430C-5DBB-E8252D9D08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D29E1A-72F7-AFED-7E98-57441C4FD6F2}"/>
              </a:ext>
            </a:extLst>
          </p:cNvPr>
          <p:cNvSpPr>
            <a:spLocks noGrp="1"/>
          </p:cNvSpPr>
          <p:nvPr>
            <p:ph type="title"/>
          </p:nvPr>
        </p:nvSpPr>
        <p:spPr>
          <a:xfrm>
            <a:off x="146304" y="73152"/>
            <a:ext cx="10515600" cy="1325563"/>
          </a:xfrm>
        </p:spPr>
        <p:txBody>
          <a:bodyPr/>
          <a:lstStyle/>
          <a:p>
            <a:r>
              <a:rPr lang="en-US" dirty="0"/>
              <a:t>Methods – Model Comparisons</a:t>
            </a:r>
          </a:p>
        </p:txBody>
      </p:sp>
      <p:pic>
        <p:nvPicPr>
          <p:cNvPr id="5" name="Picture 4" descr="Academic Medical Center | Master of Public Health | Vanderbilt University">
            <a:extLst>
              <a:ext uri="{FF2B5EF4-FFF2-40B4-BE49-F238E27FC236}">
                <a16:creationId xmlns:a16="http://schemas.microsoft.com/office/drawing/2014/main" id="{BC66005B-2EEA-810D-40A4-C41A775EC344}"/>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97F5B2A-F1AD-3DAD-E74B-13D4E5BF4BCD}"/>
              </a:ext>
            </a:extLst>
          </p:cNvPr>
          <p:cNvSpPr txBox="1"/>
          <p:nvPr/>
        </p:nvSpPr>
        <p:spPr>
          <a:xfrm>
            <a:off x="447707" y="3028890"/>
            <a:ext cx="1741580" cy="400110"/>
          </a:xfrm>
          <a:prstGeom prst="rect">
            <a:avLst/>
          </a:prstGeom>
          <a:noFill/>
          <a:ln w="12700">
            <a:solidFill>
              <a:schemeClr val="tx1"/>
            </a:solidFill>
          </a:ln>
        </p:spPr>
        <p:txBody>
          <a:bodyPr wrap="square" rtlCol="0">
            <a:spAutoFit/>
          </a:bodyPr>
          <a:lstStyle/>
          <a:p>
            <a:pPr algn="ctr"/>
            <a:r>
              <a:rPr lang="en-US" sz="2000" dirty="0">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180F7A5F-B876-0F01-563B-7ACB9EB34EBE}"/>
              </a:ext>
            </a:extLst>
          </p:cNvPr>
          <p:cNvSpPr txBox="1"/>
          <p:nvPr/>
        </p:nvSpPr>
        <p:spPr>
          <a:xfrm>
            <a:off x="447707" y="2628780"/>
            <a:ext cx="1741580" cy="400110"/>
          </a:xfrm>
          <a:prstGeom prst="rect">
            <a:avLst/>
          </a:prstGeom>
          <a:noFill/>
          <a:ln w="12700">
            <a:solidFill>
              <a:schemeClr val="tx1"/>
            </a:solidFill>
          </a:ln>
        </p:spPr>
        <p:txBody>
          <a:bodyPr wrap="square" rtlCol="0">
            <a:spAutoFit/>
          </a:bodyPr>
          <a:lstStyle/>
          <a:p>
            <a:pPr algn="ctr"/>
            <a:r>
              <a:rPr lang="en-US" sz="2000" dirty="0">
                <a:solidFill>
                  <a:srgbClr val="FF8C00"/>
                </a:solidFill>
                <a:latin typeface="Arial" panose="020B0604020202020204" pitchFamily="34" charset="0"/>
                <a:cs typeface="Arial" panose="020B0604020202020204" pitchFamily="34" charset="0"/>
              </a:rPr>
              <a:t>Refit Mayo</a:t>
            </a:r>
          </a:p>
        </p:txBody>
      </p:sp>
      <p:sp>
        <p:nvSpPr>
          <p:cNvPr id="8" name="TextBox 7">
            <a:extLst>
              <a:ext uri="{FF2B5EF4-FFF2-40B4-BE49-F238E27FC236}">
                <a16:creationId xmlns:a16="http://schemas.microsoft.com/office/drawing/2014/main" id="{12493658-5E9F-11ED-C68E-7463BA27515D}"/>
              </a:ext>
            </a:extLst>
          </p:cNvPr>
          <p:cNvSpPr txBox="1"/>
          <p:nvPr/>
        </p:nvSpPr>
        <p:spPr>
          <a:xfrm>
            <a:off x="447707" y="2228670"/>
            <a:ext cx="1741580" cy="400110"/>
          </a:xfrm>
          <a:prstGeom prst="rect">
            <a:avLst/>
          </a:prstGeom>
          <a:noFill/>
          <a:ln w="12700">
            <a:solidFill>
              <a:schemeClr val="tx1"/>
            </a:solidFill>
          </a:ln>
        </p:spPr>
        <p:txBody>
          <a:bodyPr wrap="square" rtlCol="0">
            <a:spAutoFit/>
          </a:bodyPr>
          <a:lstStyle/>
          <a:p>
            <a:pPr algn="ctr"/>
            <a:r>
              <a:rPr lang="en-US" sz="2000" dirty="0">
                <a:solidFill>
                  <a:srgbClr val="2E8B57"/>
                </a:solidFill>
                <a:latin typeface="Arial" panose="020B0604020202020204" pitchFamily="34" charset="0"/>
                <a:cs typeface="Arial" panose="020B0604020202020204" pitchFamily="34" charset="0"/>
              </a:rPr>
              <a:t>Regress-bio</a:t>
            </a:r>
          </a:p>
        </p:txBody>
      </p:sp>
      <p:sp>
        <p:nvSpPr>
          <p:cNvPr id="10" name="TextBox 9">
            <a:extLst>
              <a:ext uri="{FF2B5EF4-FFF2-40B4-BE49-F238E27FC236}">
                <a16:creationId xmlns:a16="http://schemas.microsoft.com/office/drawing/2014/main" id="{D7CC05D2-AF47-384D-D479-A39E248F035A}"/>
              </a:ext>
            </a:extLst>
          </p:cNvPr>
          <p:cNvSpPr txBox="1"/>
          <p:nvPr/>
        </p:nvSpPr>
        <p:spPr>
          <a:xfrm>
            <a:off x="447707" y="1828560"/>
            <a:ext cx="1741580" cy="400110"/>
          </a:xfrm>
          <a:prstGeom prst="rect">
            <a:avLst/>
          </a:prstGeom>
          <a:noFill/>
          <a:ln w="12700">
            <a:solidFill>
              <a:schemeClr val="tx1"/>
            </a:solidFill>
          </a:ln>
        </p:spPr>
        <p:txBody>
          <a:bodyPr wrap="square" rtlCol="0">
            <a:spAutoFit/>
          </a:bodyPr>
          <a:lstStyle/>
          <a:p>
            <a:pPr algn="ctr"/>
            <a:r>
              <a:rPr lang="en-US" sz="2000" dirty="0">
                <a:solidFill>
                  <a:srgbClr val="4682B4"/>
                </a:solidFill>
                <a:latin typeface="Arial" panose="020B0604020202020204" pitchFamily="34" charset="0"/>
                <a:cs typeface="Arial" panose="020B0604020202020204" pitchFamily="34" charset="0"/>
              </a:rPr>
              <a:t>RF-bio</a:t>
            </a:r>
          </a:p>
        </p:txBody>
      </p:sp>
      <p:grpSp>
        <p:nvGrpSpPr>
          <p:cNvPr id="19" name="Group 18">
            <a:extLst>
              <a:ext uri="{FF2B5EF4-FFF2-40B4-BE49-F238E27FC236}">
                <a16:creationId xmlns:a16="http://schemas.microsoft.com/office/drawing/2014/main" id="{105ADA86-9CB2-5AFE-52CA-763B3CAE2A1C}"/>
              </a:ext>
            </a:extLst>
          </p:cNvPr>
          <p:cNvGrpSpPr/>
          <p:nvPr/>
        </p:nvGrpSpPr>
        <p:grpSpPr>
          <a:xfrm>
            <a:off x="-1179" y="1490058"/>
            <a:ext cx="521686" cy="2148840"/>
            <a:chOff x="33991" y="1490058"/>
            <a:chExt cx="521686" cy="2148840"/>
          </a:xfrm>
        </p:grpSpPr>
        <p:sp>
          <p:nvSpPr>
            <p:cNvPr id="13" name="Arrow: Right 12">
              <a:extLst>
                <a:ext uri="{FF2B5EF4-FFF2-40B4-BE49-F238E27FC236}">
                  <a16:creationId xmlns:a16="http://schemas.microsoft.com/office/drawing/2014/main" id="{9BEAAE6E-104F-680E-7760-5AE24C76CF95}"/>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34BFED1-98A6-9D91-E2AF-B47DF30708DA}"/>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cxnSp>
        <p:nvCxnSpPr>
          <p:cNvPr id="4" name="Straight Connector 3">
            <a:extLst>
              <a:ext uri="{FF2B5EF4-FFF2-40B4-BE49-F238E27FC236}">
                <a16:creationId xmlns:a16="http://schemas.microsoft.com/office/drawing/2014/main" id="{721596E2-E1CA-C493-FCEE-B7AF1F5B87FB}"/>
              </a:ext>
            </a:extLst>
          </p:cNvPr>
          <p:cNvCxnSpPr>
            <a:cxnSpLocks/>
            <a:stCxn id="12" idx="0"/>
          </p:cNvCxnSpPr>
          <p:nvPr/>
        </p:nvCxnSpPr>
        <p:spPr>
          <a:xfrm flipH="1" flipV="1">
            <a:off x="9537895" y="1911866"/>
            <a:ext cx="167738" cy="322506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869A838-4AE7-5293-1E9F-0C8EEB6DFA02}"/>
              </a:ext>
            </a:extLst>
          </p:cNvPr>
          <p:cNvCxnSpPr>
            <a:cxnSpLocks/>
            <a:stCxn id="18" idx="7"/>
          </p:cNvCxnSpPr>
          <p:nvPr/>
        </p:nvCxnSpPr>
        <p:spPr>
          <a:xfrm flipV="1">
            <a:off x="6296422" y="1909507"/>
            <a:ext cx="3241473" cy="1077732"/>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5889C0D-992C-7C54-D32A-5B8534B92074}"/>
              </a:ext>
            </a:extLst>
          </p:cNvPr>
          <p:cNvCxnSpPr>
            <a:cxnSpLocks/>
            <a:stCxn id="22" idx="7"/>
          </p:cNvCxnSpPr>
          <p:nvPr/>
        </p:nvCxnSpPr>
        <p:spPr>
          <a:xfrm flipV="1">
            <a:off x="6222324" y="1909507"/>
            <a:ext cx="3315571" cy="3135691"/>
          </a:xfrm>
          <a:prstGeom prst="line">
            <a:avLst/>
          </a:prstGeom>
          <a:ln w="1270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57A3A5F5-AB14-4BD6-ECB4-929104348A74}"/>
              </a:ext>
            </a:extLst>
          </p:cNvPr>
          <p:cNvGrpSpPr/>
          <p:nvPr/>
        </p:nvGrpSpPr>
        <p:grpSpPr>
          <a:xfrm>
            <a:off x="7447746" y="5136927"/>
            <a:ext cx="4600978" cy="1519266"/>
            <a:chOff x="4888522" y="3324892"/>
            <a:chExt cx="3038622" cy="1429987"/>
          </a:xfrm>
        </p:grpSpPr>
        <p:sp>
          <p:nvSpPr>
            <p:cNvPr id="12" name="Oval 11">
              <a:extLst>
                <a:ext uri="{FF2B5EF4-FFF2-40B4-BE49-F238E27FC236}">
                  <a16:creationId xmlns:a16="http://schemas.microsoft.com/office/drawing/2014/main" id="{5891E17D-C98C-1575-E487-BBC77BD0472C}"/>
                </a:ext>
              </a:extLst>
            </p:cNvPr>
            <p:cNvSpPr/>
            <p:nvPr/>
          </p:nvSpPr>
          <p:spPr>
            <a:xfrm>
              <a:off x="4888522" y="3324892"/>
              <a:ext cx="2982351" cy="1429987"/>
            </a:xfrm>
            <a:prstGeom prst="ellipse">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3666A"/>
                </a:solidFill>
              </a:endParaRPr>
            </a:p>
          </p:txBody>
        </p:sp>
        <p:sp>
          <p:nvSpPr>
            <p:cNvPr id="14" name="TextBox 13">
              <a:extLst>
                <a:ext uri="{FF2B5EF4-FFF2-40B4-BE49-F238E27FC236}">
                  <a16:creationId xmlns:a16="http://schemas.microsoft.com/office/drawing/2014/main" id="{5C4DF0FF-509F-00D5-F34E-63C4A4CDD261}"/>
                </a:ext>
              </a:extLst>
            </p:cNvPr>
            <p:cNvSpPr txBox="1"/>
            <p:nvPr/>
          </p:nvSpPr>
          <p:spPr>
            <a:xfrm>
              <a:off x="4888522" y="3676995"/>
              <a:ext cx="3038622" cy="782164"/>
            </a:xfrm>
            <a:prstGeom prst="rect">
              <a:avLst/>
            </a:prstGeom>
            <a:noFill/>
          </p:spPr>
          <p:txBody>
            <a:bodyPr wrap="square" rtlCol="0">
              <a:spAutoFit/>
            </a:bodyPr>
            <a:lstStyle/>
            <a:p>
              <a:pPr algn="ctr"/>
              <a:r>
                <a:rPr lang="en-US" sz="2400" b="1" dirty="0">
                  <a:latin typeface="Arial" panose="020B0604020202020204" pitchFamily="34" charset="0"/>
                  <a:cs typeface="Arial" panose="020B0604020202020204" pitchFamily="34" charset="0"/>
                </a:rPr>
                <a:t>Heavily penalizes confident but incorrect predictions</a:t>
              </a:r>
            </a:p>
          </p:txBody>
        </p:sp>
      </p:grpSp>
      <p:grpSp>
        <p:nvGrpSpPr>
          <p:cNvPr id="16" name="Group 15">
            <a:extLst>
              <a:ext uri="{FF2B5EF4-FFF2-40B4-BE49-F238E27FC236}">
                <a16:creationId xmlns:a16="http://schemas.microsoft.com/office/drawing/2014/main" id="{A2D0B91C-BAE6-905C-3633-B78177B28FB3}"/>
              </a:ext>
            </a:extLst>
          </p:cNvPr>
          <p:cNvGrpSpPr/>
          <p:nvPr/>
        </p:nvGrpSpPr>
        <p:grpSpPr>
          <a:xfrm>
            <a:off x="2295144" y="2764741"/>
            <a:ext cx="4687789" cy="1519310"/>
            <a:chOff x="4649888" y="3499270"/>
            <a:chExt cx="3475416" cy="1019592"/>
          </a:xfrm>
        </p:grpSpPr>
        <p:sp>
          <p:nvSpPr>
            <p:cNvPr id="18" name="Oval 17">
              <a:extLst>
                <a:ext uri="{FF2B5EF4-FFF2-40B4-BE49-F238E27FC236}">
                  <a16:creationId xmlns:a16="http://schemas.microsoft.com/office/drawing/2014/main" id="{3A0531C9-7A28-79A0-F162-BF4FC7A04781}"/>
                </a:ext>
              </a:extLst>
            </p:cNvPr>
            <p:cNvSpPr/>
            <p:nvPr/>
          </p:nvSpPr>
          <p:spPr>
            <a:xfrm>
              <a:off x="4649888" y="3499270"/>
              <a:ext cx="3475416" cy="1019592"/>
            </a:xfrm>
            <a:prstGeom prst="ellipse">
              <a:avLst/>
            </a:prstGeom>
            <a:solidFill>
              <a:schemeClr val="bg1"/>
            </a:solidFill>
            <a:ln w="127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3666A"/>
                </a:solidFill>
              </a:endParaRPr>
            </a:p>
          </p:txBody>
        </p:sp>
        <p:sp>
          <p:nvSpPr>
            <p:cNvPr id="20" name="TextBox 19">
              <a:extLst>
                <a:ext uri="{FF2B5EF4-FFF2-40B4-BE49-F238E27FC236}">
                  <a16:creationId xmlns:a16="http://schemas.microsoft.com/office/drawing/2014/main" id="{302450E1-9DD3-2C56-129B-68726AD31F40}"/>
                </a:ext>
              </a:extLst>
            </p:cNvPr>
            <p:cNvSpPr txBox="1"/>
            <p:nvPr/>
          </p:nvSpPr>
          <p:spPr>
            <a:xfrm>
              <a:off x="4888522" y="3716719"/>
              <a:ext cx="3038622" cy="557673"/>
            </a:xfrm>
            <a:prstGeom prst="rect">
              <a:avLst/>
            </a:prstGeom>
            <a:noFill/>
          </p:spPr>
          <p:txBody>
            <a:bodyPr wrap="square" rtlCol="0">
              <a:spAutoFit/>
            </a:bodyPr>
            <a:lstStyle/>
            <a:p>
              <a:pPr algn="ctr"/>
              <a:r>
                <a:rPr lang="en-US" sz="2400" dirty="0">
                  <a:solidFill>
                    <a:schemeClr val="bg2">
                      <a:lumMod val="90000"/>
                    </a:schemeClr>
                  </a:solidFill>
                  <a:latin typeface="Arial" panose="020B0604020202020204" pitchFamily="34" charset="0"/>
                  <a:cs typeface="Arial" panose="020B0604020202020204" pitchFamily="34" charset="0"/>
                </a:rPr>
                <a:t>Incorporates discrimination, calibration, and confidence</a:t>
              </a:r>
            </a:p>
          </p:txBody>
        </p:sp>
      </p:grpSp>
      <p:grpSp>
        <p:nvGrpSpPr>
          <p:cNvPr id="21" name="Group 20">
            <a:extLst>
              <a:ext uri="{FF2B5EF4-FFF2-40B4-BE49-F238E27FC236}">
                <a16:creationId xmlns:a16="http://schemas.microsoft.com/office/drawing/2014/main" id="{760B9CD5-274E-8534-01E5-1AD6D5833EBC}"/>
              </a:ext>
            </a:extLst>
          </p:cNvPr>
          <p:cNvGrpSpPr/>
          <p:nvPr/>
        </p:nvGrpSpPr>
        <p:grpSpPr>
          <a:xfrm>
            <a:off x="2295144" y="4822700"/>
            <a:ext cx="4600978" cy="1519310"/>
            <a:chOff x="4888522" y="3324892"/>
            <a:chExt cx="2982351" cy="1429987"/>
          </a:xfrm>
        </p:grpSpPr>
        <p:sp>
          <p:nvSpPr>
            <p:cNvPr id="22" name="Oval 21">
              <a:extLst>
                <a:ext uri="{FF2B5EF4-FFF2-40B4-BE49-F238E27FC236}">
                  <a16:creationId xmlns:a16="http://schemas.microsoft.com/office/drawing/2014/main" id="{401E62C6-76F2-D36B-12BD-033EF5FA8D4E}"/>
                </a:ext>
              </a:extLst>
            </p:cNvPr>
            <p:cNvSpPr/>
            <p:nvPr/>
          </p:nvSpPr>
          <p:spPr>
            <a:xfrm>
              <a:off x="4888522" y="3324892"/>
              <a:ext cx="2982351" cy="1429987"/>
            </a:xfrm>
            <a:prstGeom prst="ellipse">
              <a:avLst/>
            </a:prstGeom>
            <a:solidFill>
              <a:schemeClr val="bg1"/>
            </a:solidFill>
            <a:ln w="12700">
              <a:solidFill>
                <a:schemeClr val="bg2">
                  <a:lumMod val="9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63666A"/>
                </a:solidFill>
              </a:endParaRPr>
            </a:p>
          </p:txBody>
        </p:sp>
        <p:sp>
          <p:nvSpPr>
            <p:cNvPr id="23" name="TextBox 22">
              <a:extLst>
                <a:ext uri="{FF2B5EF4-FFF2-40B4-BE49-F238E27FC236}">
                  <a16:creationId xmlns:a16="http://schemas.microsoft.com/office/drawing/2014/main" id="{AFD4760F-1C5F-D354-A8AD-14204C46F376}"/>
                </a:ext>
              </a:extLst>
            </p:cNvPr>
            <p:cNvSpPr txBox="1"/>
            <p:nvPr/>
          </p:nvSpPr>
          <p:spPr>
            <a:xfrm>
              <a:off x="4888522" y="3618243"/>
              <a:ext cx="2927121" cy="782141"/>
            </a:xfrm>
            <a:prstGeom prst="rect">
              <a:avLst/>
            </a:prstGeom>
            <a:noFill/>
          </p:spPr>
          <p:txBody>
            <a:bodyPr wrap="square" rtlCol="0">
              <a:spAutoFit/>
            </a:bodyPr>
            <a:lstStyle/>
            <a:p>
              <a:pPr algn="ctr"/>
              <a:r>
                <a:rPr lang="en-US" sz="2400" dirty="0">
                  <a:solidFill>
                    <a:schemeClr val="bg2">
                      <a:lumMod val="90000"/>
                    </a:schemeClr>
                  </a:solidFill>
                  <a:latin typeface="Arial" panose="020B0604020202020204" pitchFamily="34" charset="0"/>
                  <a:cs typeface="Arial" panose="020B0604020202020204" pitchFamily="34" charset="0"/>
                </a:rPr>
                <a:t>Emphasizes accurate probability estimation</a:t>
              </a:r>
            </a:p>
          </p:txBody>
        </p:sp>
      </p:grpSp>
      <p:sp>
        <p:nvSpPr>
          <p:cNvPr id="15" name="Content Placeholder 14">
            <a:extLst>
              <a:ext uri="{FF2B5EF4-FFF2-40B4-BE49-F238E27FC236}">
                <a16:creationId xmlns:a16="http://schemas.microsoft.com/office/drawing/2014/main" id="{328F4136-CDFD-E2B7-D579-256CC90F0B83}"/>
              </a:ext>
            </a:extLst>
          </p:cNvPr>
          <p:cNvSpPr>
            <a:spLocks noGrp="1"/>
          </p:cNvSpPr>
          <p:nvPr>
            <p:ph idx="1"/>
          </p:nvPr>
        </p:nvSpPr>
        <p:spPr>
          <a:xfrm>
            <a:off x="2295144" y="1554480"/>
            <a:ext cx="9902952" cy="4351338"/>
          </a:xfrm>
        </p:spPr>
        <p:txBody>
          <a:bodyPr/>
          <a:lstStyle/>
          <a:p>
            <a:r>
              <a:rPr lang="en-US" dirty="0"/>
              <a:t>Performance was assessed using AUC and </a:t>
            </a:r>
            <a:r>
              <a:rPr lang="en-US" b="1" u="sng" dirty="0"/>
              <a:t>log loss</a:t>
            </a:r>
          </a:p>
        </p:txBody>
      </p:sp>
    </p:spTree>
    <p:extLst>
      <p:ext uri="{BB962C8B-B14F-4D97-AF65-F5344CB8AC3E}">
        <p14:creationId xmlns:p14="http://schemas.microsoft.com/office/powerpoint/2010/main" val="26310960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98FE2-702A-E55F-9DCA-968E8DE8DF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AEA07C-4688-5299-F74F-07EDE0B7F297}"/>
              </a:ext>
            </a:extLst>
          </p:cNvPr>
          <p:cNvSpPr>
            <a:spLocks noGrp="1"/>
          </p:cNvSpPr>
          <p:nvPr>
            <p:ph type="title"/>
          </p:nvPr>
        </p:nvSpPr>
        <p:spPr>
          <a:xfrm>
            <a:off x="146304" y="73152"/>
            <a:ext cx="10515600" cy="1325563"/>
          </a:xfrm>
        </p:spPr>
        <p:txBody>
          <a:bodyPr/>
          <a:lstStyle/>
          <a:p>
            <a:r>
              <a:rPr lang="en-US" dirty="0"/>
              <a:t>Results</a:t>
            </a:r>
          </a:p>
        </p:txBody>
      </p:sp>
      <p:pic>
        <p:nvPicPr>
          <p:cNvPr id="5" name="Picture 4" descr="Academic Medical Center | Master of Public Health | Vanderbilt University">
            <a:extLst>
              <a:ext uri="{FF2B5EF4-FFF2-40B4-BE49-F238E27FC236}">
                <a16:creationId xmlns:a16="http://schemas.microsoft.com/office/drawing/2014/main" id="{7A1FF18F-0402-C4E2-9378-54F5266B4B5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Table 17">
            <a:extLst>
              <a:ext uri="{FF2B5EF4-FFF2-40B4-BE49-F238E27FC236}">
                <a16:creationId xmlns:a16="http://schemas.microsoft.com/office/drawing/2014/main" id="{B56B22E6-F74E-181D-C9EC-62AC2D0DCD2E}"/>
              </a:ext>
            </a:extLst>
          </p:cNvPr>
          <p:cNvGraphicFramePr>
            <a:graphicFrameLocks noGrp="1"/>
          </p:cNvGraphicFramePr>
          <p:nvPr/>
        </p:nvGraphicFramePr>
        <p:xfrm>
          <a:off x="2808137" y="225082"/>
          <a:ext cx="8481185" cy="6555695"/>
        </p:xfrm>
        <a:graphic>
          <a:graphicData uri="http://schemas.openxmlformats.org/drawingml/2006/table">
            <a:tbl>
              <a:tblPr firstRow="1" firstCol="1" bandRow="1">
                <a:tableStyleId>{5940675A-B579-460E-94D1-54222C63F5DA}</a:tableStyleId>
              </a:tblPr>
              <a:tblGrid>
                <a:gridCol w="3937693">
                  <a:extLst>
                    <a:ext uri="{9D8B030D-6E8A-4147-A177-3AD203B41FA5}">
                      <a16:colId xmlns:a16="http://schemas.microsoft.com/office/drawing/2014/main" val="694446886"/>
                    </a:ext>
                  </a:extLst>
                </a:gridCol>
                <a:gridCol w="2221263">
                  <a:extLst>
                    <a:ext uri="{9D8B030D-6E8A-4147-A177-3AD203B41FA5}">
                      <a16:colId xmlns:a16="http://schemas.microsoft.com/office/drawing/2014/main" val="3184307557"/>
                    </a:ext>
                  </a:extLst>
                </a:gridCol>
                <a:gridCol w="2322229">
                  <a:extLst>
                    <a:ext uri="{9D8B030D-6E8A-4147-A177-3AD203B41FA5}">
                      <a16:colId xmlns:a16="http://schemas.microsoft.com/office/drawing/2014/main" val="2835474400"/>
                    </a:ext>
                  </a:extLst>
                </a:gridCol>
              </a:tblGrid>
              <a:tr h="740188">
                <a:tc>
                  <a:txBody>
                    <a:bodyPr/>
                    <a:lstStyle/>
                    <a:p>
                      <a:pPr marL="0" marR="0">
                        <a:lnSpc>
                          <a:spcPct val="100000"/>
                        </a:lnSpc>
                        <a:spcAft>
                          <a:spcPts val="800"/>
                        </a:spcAft>
                        <a:buNone/>
                      </a:pPr>
                      <a:r>
                        <a:rPr lang="en-US" sz="1800" b="1" kern="100" dirty="0">
                          <a:effectLst/>
                          <a:latin typeface="Arial" panose="020B0604020202020204" pitchFamily="34" charset="0"/>
                          <a:cs typeface="Arial" panose="020B0604020202020204" pitchFamily="34" charset="0"/>
                        </a:rPr>
                        <a:t> </a:t>
                      </a:r>
                      <a:endParaRPr lang="en-US" sz="1800" b="1"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nchor="ctr">
                    <a:solidFill>
                      <a:schemeClr val="bg1"/>
                    </a:solidFill>
                  </a:tcPr>
                </a:tc>
                <a:tc>
                  <a:txBody>
                    <a:bodyPr/>
                    <a:lstStyle/>
                    <a:p>
                      <a:pPr marL="0" marR="0" algn="ctr">
                        <a:lnSpc>
                          <a:spcPct val="100000"/>
                        </a:lnSpc>
                        <a:spcAft>
                          <a:spcPts val="800"/>
                        </a:spcAft>
                        <a:buNone/>
                      </a:pPr>
                      <a:r>
                        <a:rPr lang="en-US" sz="1800" b="1" kern="100" dirty="0">
                          <a:effectLst/>
                          <a:latin typeface="Arial" panose="020B0604020202020204" pitchFamily="34" charset="0"/>
                          <a:cs typeface="Arial" panose="020B0604020202020204" pitchFamily="34" charset="0"/>
                        </a:rPr>
                        <a:t>TRAIN</a:t>
                      </a:r>
                      <a:endParaRPr lang="en-US" sz="1800" b="1"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nchor="ctr">
                    <a:solidFill>
                      <a:schemeClr val="bg1"/>
                    </a:solidFill>
                  </a:tcPr>
                </a:tc>
                <a:tc>
                  <a:txBody>
                    <a:bodyPr/>
                    <a:lstStyle/>
                    <a:p>
                      <a:pPr marL="0" marR="0" algn="ctr">
                        <a:lnSpc>
                          <a:spcPct val="100000"/>
                        </a:lnSpc>
                        <a:spcAft>
                          <a:spcPts val="800"/>
                        </a:spcAft>
                        <a:buNone/>
                      </a:pPr>
                      <a:r>
                        <a:rPr lang="en-US" sz="1800" b="1" kern="100" dirty="0">
                          <a:effectLst/>
                          <a:latin typeface="Arial" panose="020B0604020202020204" pitchFamily="34" charset="0"/>
                          <a:cs typeface="Arial" panose="020B0604020202020204" pitchFamily="34" charset="0"/>
                        </a:rPr>
                        <a:t>TEST</a:t>
                      </a:r>
                      <a:endParaRPr lang="en-US" sz="1800" b="1"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nchor="ctr">
                    <a:solidFill>
                      <a:schemeClr val="bg1"/>
                    </a:solidFill>
                  </a:tcPr>
                </a:tc>
                <a:extLst>
                  <a:ext uri="{0D108BD9-81ED-4DB2-BD59-A6C34878D82A}">
                    <a16:rowId xmlns:a16="http://schemas.microsoft.com/office/drawing/2014/main" val="1031438818"/>
                  </a:ext>
                </a:extLst>
              </a:tr>
              <a:tr h="370093">
                <a:tc>
                  <a:txBody>
                    <a:bodyPr/>
                    <a:lstStyle/>
                    <a:p>
                      <a:pPr marL="0" marR="0">
                        <a:lnSpc>
                          <a:spcPct val="100000"/>
                        </a:lnSpc>
                        <a:spcAft>
                          <a:spcPts val="800"/>
                        </a:spcAft>
                        <a:buNone/>
                      </a:pPr>
                      <a:r>
                        <a:rPr lang="en-US" sz="1800" kern="100" dirty="0">
                          <a:effectLst/>
                          <a:latin typeface="Arial" panose="020B0604020202020204" pitchFamily="34" charset="0"/>
                          <a:cs typeface="Arial" panose="020B0604020202020204" pitchFamily="34" charset="0"/>
                        </a:rPr>
                        <a:t>Number of Subjects</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443</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86</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1692252527"/>
                  </a:ext>
                </a:extLst>
              </a:tr>
              <a:tr h="370093">
                <a:tc>
                  <a:txBody>
                    <a:bodyPr/>
                    <a:lstStyle/>
                    <a:p>
                      <a:pPr marL="0" marR="0">
                        <a:lnSpc>
                          <a:spcPct val="100000"/>
                        </a:lnSpc>
                        <a:spcAft>
                          <a:spcPts val="800"/>
                        </a:spcAft>
                        <a:buNone/>
                      </a:pPr>
                      <a:r>
                        <a:rPr lang="en-US" sz="1800" kern="100" dirty="0">
                          <a:effectLst/>
                          <a:latin typeface="Arial" panose="020B0604020202020204" pitchFamily="34" charset="0"/>
                          <a:cs typeface="Arial" panose="020B0604020202020204" pitchFamily="34" charset="0"/>
                        </a:rPr>
                        <a:t>Cancer Prevalence (%)</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224 (51%)</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dirty="0">
                          <a:effectLst/>
                          <a:latin typeface="Arial" panose="020B0604020202020204" pitchFamily="34" charset="0"/>
                          <a:cs typeface="Arial" panose="020B0604020202020204" pitchFamily="34" charset="0"/>
                        </a:rPr>
                        <a:t>28 (33%)</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1592351808"/>
                  </a:ext>
                </a:extLst>
              </a:tr>
              <a:tr h="370093">
                <a:tc>
                  <a:txBody>
                    <a:bodyPr/>
                    <a:lstStyle/>
                    <a:p>
                      <a:pPr marL="0" marR="0">
                        <a:lnSpc>
                          <a:spcPct val="100000"/>
                        </a:lnSpc>
                        <a:spcAft>
                          <a:spcPts val="800"/>
                        </a:spcAft>
                        <a:buNone/>
                      </a:pPr>
                      <a:r>
                        <a:rPr lang="en-US" sz="1800" kern="100" dirty="0">
                          <a:effectLst/>
                          <a:latin typeface="Arial" panose="020B0604020202020204" pitchFamily="34" charset="0"/>
                          <a:cs typeface="Arial" panose="020B0604020202020204" pitchFamily="34" charset="0"/>
                        </a:rPr>
                        <a:t>Median age in years (Q1, Q3)</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65 (60, 70)</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dirty="0">
                          <a:effectLst/>
                          <a:latin typeface="Arial" panose="020B0604020202020204" pitchFamily="34" charset="0"/>
                          <a:cs typeface="Arial" panose="020B0604020202020204" pitchFamily="34" charset="0"/>
                        </a:rPr>
                        <a:t>64 (58, 70)</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1818342453"/>
                  </a:ext>
                </a:extLst>
              </a:tr>
              <a:tr h="370093">
                <a:tc>
                  <a:txBody>
                    <a:bodyPr/>
                    <a:lstStyle/>
                    <a:p>
                      <a:pPr marL="0" marR="0">
                        <a:lnSpc>
                          <a:spcPct val="100000"/>
                        </a:lnSpc>
                        <a:spcAft>
                          <a:spcPts val="800"/>
                        </a:spcAft>
                        <a:buNone/>
                      </a:pPr>
                      <a:r>
                        <a:rPr lang="en-US" sz="1800" kern="100">
                          <a:effectLst/>
                          <a:latin typeface="Arial" panose="020B0604020202020204" pitchFamily="34" charset="0"/>
                          <a:cs typeface="Arial" panose="020B0604020202020204" pitchFamily="34" charset="0"/>
                        </a:rPr>
                        <a:t>Smoking history (%)</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375 (85%)</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68 (79%)</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745987737"/>
                  </a:ext>
                </a:extLst>
              </a:tr>
              <a:tr h="370093">
                <a:tc>
                  <a:txBody>
                    <a:bodyPr/>
                    <a:lstStyle/>
                    <a:p>
                      <a:pPr marL="0" marR="0">
                        <a:lnSpc>
                          <a:spcPct val="100000"/>
                        </a:lnSpc>
                        <a:spcAft>
                          <a:spcPts val="800"/>
                        </a:spcAft>
                        <a:buNone/>
                      </a:pPr>
                      <a:r>
                        <a:rPr lang="en-US" sz="1800" kern="100">
                          <a:effectLst/>
                          <a:latin typeface="Arial" panose="020B0604020202020204" pitchFamily="34" charset="0"/>
                          <a:cs typeface="Arial" panose="020B0604020202020204" pitchFamily="34" charset="0"/>
                        </a:rPr>
                        <a:t>Pack years (Q1, Q3) </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43 (22, 62)</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29 (5, 45)</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1436058893"/>
                  </a:ext>
                </a:extLst>
              </a:tr>
              <a:tr h="370093">
                <a:tc>
                  <a:txBody>
                    <a:bodyPr/>
                    <a:lstStyle/>
                    <a:p>
                      <a:pPr marL="0" marR="0">
                        <a:lnSpc>
                          <a:spcPct val="100000"/>
                        </a:lnSpc>
                        <a:spcAft>
                          <a:spcPts val="800"/>
                        </a:spcAft>
                        <a:buNone/>
                      </a:pPr>
                      <a:r>
                        <a:rPr lang="en-US" sz="1800" kern="100">
                          <a:effectLst/>
                          <a:latin typeface="Arial" panose="020B0604020202020204" pitchFamily="34" charset="0"/>
                          <a:cs typeface="Arial" panose="020B0604020202020204" pitchFamily="34" charset="0"/>
                        </a:rPr>
                        <a:t>Personal Cancer History (%)</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169 (38%)</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20 (24%)</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2806738836"/>
                  </a:ext>
                </a:extLst>
              </a:tr>
              <a:tr h="370093">
                <a:tc>
                  <a:txBody>
                    <a:bodyPr/>
                    <a:lstStyle/>
                    <a:p>
                      <a:pPr marL="0" marR="0">
                        <a:lnSpc>
                          <a:spcPct val="100000"/>
                        </a:lnSpc>
                        <a:spcAft>
                          <a:spcPts val="800"/>
                        </a:spcAft>
                        <a:buNone/>
                      </a:pPr>
                      <a:r>
                        <a:rPr lang="en-US" sz="1800" kern="100">
                          <a:effectLst/>
                          <a:latin typeface="Arial" panose="020B0604020202020204" pitchFamily="34" charset="0"/>
                          <a:cs typeface="Arial" panose="020B0604020202020204" pitchFamily="34" charset="0"/>
                        </a:rPr>
                        <a:t>Male Sex (%) </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253 (57%)</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38 (44%)</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3691967873"/>
                  </a:ext>
                </a:extLst>
              </a:tr>
              <a:tr h="332110">
                <a:tc rowSpan="3">
                  <a:txBody>
                    <a:bodyPr/>
                    <a:lstStyle/>
                    <a:p>
                      <a:pPr marL="0" marR="0">
                        <a:lnSpc>
                          <a:spcPct val="100000"/>
                        </a:lnSpc>
                        <a:spcAft>
                          <a:spcPts val="800"/>
                        </a:spcAft>
                        <a:buNone/>
                      </a:pPr>
                      <a:r>
                        <a:rPr lang="en-US" sz="1800" kern="100" dirty="0">
                          <a:effectLst/>
                          <a:latin typeface="Arial" panose="020B0604020202020204" pitchFamily="34" charset="0"/>
                          <a:cs typeface="Arial" panose="020B0604020202020204" pitchFamily="34" charset="0"/>
                        </a:rPr>
                        <a:t>Nodule size, mm (Q1, Q3)</a:t>
                      </a:r>
                    </a:p>
                    <a:p>
                      <a:pPr marL="0" marR="0" algn="r">
                        <a:lnSpc>
                          <a:spcPct val="100000"/>
                        </a:lnSpc>
                        <a:spcAft>
                          <a:spcPts val="800"/>
                        </a:spcAft>
                        <a:buNone/>
                      </a:pPr>
                      <a:r>
                        <a:rPr lang="en-US" sz="1800" kern="100" dirty="0">
                          <a:effectLst/>
                          <a:latin typeface="Arial" panose="020B0604020202020204" pitchFamily="34" charset="0"/>
                          <a:cs typeface="Arial" panose="020B0604020202020204" pitchFamily="34" charset="0"/>
                        </a:rPr>
                        <a:t>Benign</a:t>
                      </a:r>
                    </a:p>
                    <a:p>
                      <a:pPr marL="0" marR="0" algn="r">
                        <a:lnSpc>
                          <a:spcPct val="100000"/>
                        </a:lnSpc>
                        <a:spcAft>
                          <a:spcPts val="800"/>
                        </a:spcAft>
                        <a:buNone/>
                      </a:pPr>
                      <a:r>
                        <a:rPr lang="en-US" sz="1800" kern="100" dirty="0">
                          <a:effectLst/>
                          <a:latin typeface="Arial" panose="020B0604020202020204" pitchFamily="34" charset="0"/>
                          <a:cs typeface="Arial" panose="020B0604020202020204" pitchFamily="34" charset="0"/>
                        </a:rPr>
                        <a:t>Malignant</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3400107576"/>
                  </a:ext>
                </a:extLst>
              </a:tr>
              <a:tr h="461474">
                <a:tc v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11 (7, 16)</a:t>
                      </a:r>
                    </a:p>
                  </a:txBody>
                  <a:tcPr marL="45269" marR="45269" marT="0" marB="0">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9 (7, 12)</a:t>
                      </a:r>
                    </a:p>
                  </a:txBody>
                  <a:tcPr marL="45269" marR="45269" marT="0" marB="0">
                    <a:solidFill>
                      <a:schemeClr val="bg1"/>
                    </a:solidFill>
                  </a:tcPr>
                </a:tc>
                <a:extLst>
                  <a:ext uri="{0D108BD9-81ED-4DB2-BD59-A6C34878D82A}">
                    <a16:rowId xmlns:a16="http://schemas.microsoft.com/office/drawing/2014/main" val="4260211852"/>
                  </a:ext>
                </a:extLst>
              </a:tr>
              <a:tr h="448751">
                <a:tc v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18 (14, 23)</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15 (10, 18)</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2236640856"/>
                  </a:ext>
                </a:extLst>
              </a:tr>
              <a:tr h="370093">
                <a:tc>
                  <a:txBody>
                    <a:bodyPr/>
                    <a:lstStyle/>
                    <a:p>
                      <a:pPr marL="0" marR="0">
                        <a:lnSpc>
                          <a:spcPct val="100000"/>
                        </a:lnSpc>
                        <a:spcAft>
                          <a:spcPts val="800"/>
                        </a:spcAft>
                        <a:buNone/>
                      </a:pPr>
                      <a:r>
                        <a:rPr lang="en-US" sz="1800" kern="100">
                          <a:effectLst/>
                          <a:latin typeface="Arial" panose="020B0604020202020204" pitchFamily="34" charset="0"/>
                          <a:cs typeface="Arial" panose="020B0604020202020204" pitchFamily="34" charset="0"/>
                        </a:rPr>
                        <a:t>Spiculated (%)</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105 (24%)</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16 (19%)</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2177172764"/>
                  </a:ext>
                </a:extLst>
              </a:tr>
              <a:tr h="370093">
                <a:tc>
                  <a:txBody>
                    <a:bodyPr/>
                    <a:lstStyle/>
                    <a:p>
                      <a:pPr marL="0" marR="0">
                        <a:lnSpc>
                          <a:spcPct val="100000"/>
                        </a:lnSpc>
                        <a:spcAft>
                          <a:spcPts val="800"/>
                        </a:spcAft>
                        <a:buNone/>
                      </a:pPr>
                      <a:r>
                        <a:rPr lang="en-US" sz="1800" kern="100" dirty="0">
                          <a:effectLst/>
                          <a:latin typeface="Arial" panose="020B0604020202020204" pitchFamily="34" charset="0"/>
                          <a:cs typeface="Arial" panose="020B0604020202020204" pitchFamily="34" charset="0"/>
                        </a:rPr>
                        <a:t>Upper lobe location (%)</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232 (52%)</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r>
                        <a:rPr lang="en-US" sz="1800" kern="100">
                          <a:effectLst/>
                          <a:latin typeface="Arial" panose="020B0604020202020204" pitchFamily="34" charset="0"/>
                          <a:cs typeface="Arial" panose="020B0604020202020204" pitchFamily="34" charset="0"/>
                        </a:rPr>
                        <a:t>44 (51%)</a:t>
                      </a:r>
                      <a:endParaRPr lang="en-US" sz="1800" kern="10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extLst>
                  <a:ext uri="{0D108BD9-81ED-4DB2-BD59-A6C34878D82A}">
                    <a16:rowId xmlns:a16="http://schemas.microsoft.com/office/drawing/2014/main" val="748008962"/>
                  </a:ext>
                </a:extLst>
              </a:tr>
              <a:tr h="332110">
                <a:tc rowSpan="3">
                  <a:txBody>
                    <a:bodyPr/>
                    <a:lstStyle/>
                    <a:p>
                      <a:pPr marL="0" marR="0">
                        <a:lnSpc>
                          <a:spcPct val="100000"/>
                        </a:lnSpc>
                        <a:spcAft>
                          <a:spcPts val="800"/>
                        </a:spcAft>
                        <a:buNone/>
                      </a:pPr>
                      <a:r>
                        <a:rPr lang="en-US" sz="1800" kern="100" dirty="0">
                          <a:effectLst/>
                          <a:latin typeface="Arial" panose="020B0604020202020204" pitchFamily="34" charset="0"/>
                          <a:cs typeface="Arial" panose="020B0604020202020204" pitchFamily="34" charset="0"/>
                        </a:rPr>
                        <a:t>Mayo Score (Q1, Q3)</a:t>
                      </a:r>
                    </a:p>
                    <a:p>
                      <a:pPr marL="0" marR="0" algn="r">
                        <a:lnSpc>
                          <a:spcPct val="100000"/>
                        </a:lnSpc>
                        <a:spcAft>
                          <a:spcPts val="800"/>
                        </a:spcAft>
                        <a:buNone/>
                      </a:pPr>
                      <a:r>
                        <a:rPr lang="en-US" sz="1800" kern="100" dirty="0">
                          <a:effectLst/>
                          <a:latin typeface="Arial" panose="020B0604020202020204" pitchFamily="34" charset="0"/>
                          <a:cs typeface="Arial" panose="020B0604020202020204" pitchFamily="34" charset="0"/>
                        </a:rPr>
                        <a:t>Benign</a:t>
                      </a:r>
                    </a:p>
                    <a:p>
                      <a:pPr marL="0" marR="0" algn="r">
                        <a:lnSpc>
                          <a:spcPct val="100000"/>
                        </a:lnSpc>
                        <a:spcAft>
                          <a:spcPts val="800"/>
                        </a:spcAft>
                        <a:buNone/>
                      </a:pPr>
                      <a:r>
                        <a:rPr lang="en-US" sz="1800" kern="100" dirty="0">
                          <a:effectLst/>
                          <a:latin typeface="Arial" panose="020B0604020202020204" pitchFamily="34" charset="0"/>
                          <a:cs typeface="Arial" panose="020B0604020202020204" pitchFamily="34" charset="0"/>
                        </a:rPr>
                        <a:t>Malignant</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solidFill>
                      <a:schemeClr val="bg1"/>
                    </a:solidFill>
                  </a:tcPr>
                </a:tc>
                <a:tc>
                  <a:txBody>
                    <a:bodyPr/>
                    <a:lstStyle/>
                    <a:p>
                      <a:pPr marL="0" marR="0" algn="ctr">
                        <a:lnSpc>
                          <a:spcPct val="100000"/>
                        </a:lnSpc>
                        <a:spcAft>
                          <a:spcPts val="800"/>
                        </a:spcAft>
                        <a:buNone/>
                      </a:pPr>
                      <a:endParaRPr lang="en-US" sz="1800" kern="100" dirty="0">
                        <a:effectLst/>
                        <a:latin typeface="Arial" panose="020B0604020202020204" pitchFamily="34" charset="0"/>
                        <a:cs typeface="Arial" panose="020B0604020202020204" pitchFamily="34" charset="0"/>
                      </a:endParaRPr>
                    </a:p>
                  </a:txBody>
                  <a:tcPr marL="45269" marR="45269" marT="0" marB="0" anchor="ctr">
                    <a:solidFill>
                      <a:schemeClr val="bg1"/>
                    </a:solidFill>
                  </a:tcPr>
                </a:tc>
                <a:tc>
                  <a:txBody>
                    <a:bodyPr/>
                    <a:lstStyle/>
                    <a:p>
                      <a:pPr marL="0" marR="0" algn="ctr">
                        <a:lnSpc>
                          <a:spcPct val="100000"/>
                        </a:lnSpc>
                        <a:spcAft>
                          <a:spcPts val="800"/>
                        </a:spcAft>
                        <a:buNone/>
                      </a:pPr>
                      <a:endParaRPr lang="en-US" sz="1800" kern="100" dirty="0">
                        <a:effectLst/>
                        <a:latin typeface="Arial" panose="020B0604020202020204" pitchFamily="34" charset="0"/>
                        <a:cs typeface="Arial" panose="020B0604020202020204" pitchFamily="34" charset="0"/>
                      </a:endParaRPr>
                    </a:p>
                  </a:txBody>
                  <a:tcPr marL="45269" marR="45269" marT="0" marB="0" anchor="ctr">
                    <a:solidFill>
                      <a:schemeClr val="bg1"/>
                    </a:solidFill>
                  </a:tcPr>
                </a:tc>
                <a:extLst>
                  <a:ext uri="{0D108BD9-81ED-4DB2-BD59-A6C34878D82A}">
                    <a16:rowId xmlns:a16="http://schemas.microsoft.com/office/drawing/2014/main" val="2896102154"/>
                  </a:ext>
                </a:extLst>
              </a:tr>
              <a:tr h="461474">
                <a:tc v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0.20 (0.09, 0.40)</a:t>
                      </a:r>
                    </a:p>
                  </a:txBody>
                  <a:tcPr marL="45269" marR="45269" marT="0" marB="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0.13 (0.07, 0.24)</a:t>
                      </a:r>
                    </a:p>
                  </a:txBody>
                  <a:tcPr marL="45269" marR="45269" marT="0" marB="0" anchor="ctr">
                    <a:solidFill>
                      <a:schemeClr val="bg1"/>
                    </a:solidFill>
                  </a:tcPr>
                </a:tc>
                <a:extLst>
                  <a:ext uri="{0D108BD9-81ED-4DB2-BD59-A6C34878D82A}">
                    <a16:rowId xmlns:a16="http://schemas.microsoft.com/office/drawing/2014/main" val="1733533735"/>
                  </a:ext>
                </a:extLst>
              </a:tr>
              <a:tr h="448751">
                <a:tc v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0.55 (0.31, 0.83)</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nchor="ctr">
                    <a:solidFill>
                      <a:schemeClr val="bg1"/>
                    </a:solidFill>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n-US" sz="1800" kern="100" dirty="0">
                          <a:effectLst/>
                          <a:latin typeface="Arial" panose="020B0604020202020204" pitchFamily="34" charset="0"/>
                          <a:cs typeface="Arial" panose="020B0604020202020204" pitchFamily="34" charset="0"/>
                        </a:rPr>
                        <a:t>0.32 (0.15, 0.66)</a:t>
                      </a: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45269" marR="45269" marT="0" marB="0" anchor="ctr">
                    <a:solidFill>
                      <a:schemeClr val="bg1"/>
                    </a:solidFill>
                  </a:tcPr>
                </a:tc>
                <a:extLst>
                  <a:ext uri="{0D108BD9-81ED-4DB2-BD59-A6C34878D82A}">
                    <a16:rowId xmlns:a16="http://schemas.microsoft.com/office/drawing/2014/main" val="2084232628"/>
                  </a:ext>
                </a:extLst>
              </a:tr>
            </a:tbl>
          </a:graphicData>
        </a:graphic>
      </p:graphicFrame>
      <p:sp>
        <p:nvSpPr>
          <p:cNvPr id="3" name="Rectangle 2">
            <a:extLst>
              <a:ext uri="{FF2B5EF4-FFF2-40B4-BE49-F238E27FC236}">
                <a16:creationId xmlns:a16="http://schemas.microsoft.com/office/drawing/2014/main" id="{F515B1DC-CC1A-01F6-A3EE-0F32AFCE5CBB}"/>
              </a:ext>
            </a:extLst>
          </p:cNvPr>
          <p:cNvSpPr/>
          <p:nvPr/>
        </p:nvSpPr>
        <p:spPr>
          <a:xfrm>
            <a:off x="2808137" y="1329397"/>
            <a:ext cx="8481185" cy="379828"/>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42BC3A8-149A-9D05-F754-2104446FC821}"/>
              </a:ext>
            </a:extLst>
          </p:cNvPr>
          <p:cNvSpPr/>
          <p:nvPr/>
        </p:nvSpPr>
        <p:spPr>
          <a:xfrm>
            <a:off x="5676314" y="3865173"/>
            <a:ext cx="5613007" cy="93191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296C44-A7BF-6FD1-0A65-F80228543A46}"/>
              </a:ext>
            </a:extLst>
          </p:cNvPr>
          <p:cNvSpPr/>
          <p:nvPr/>
        </p:nvSpPr>
        <p:spPr>
          <a:xfrm>
            <a:off x="5676314" y="5848867"/>
            <a:ext cx="5613007" cy="931910"/>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9420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96EDB-9A83-3445-24FC-39F6CF260A1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CBBDCA5-C016-357D-A9A2-DBBA2725FA46}"/>
              </a:ext>
            </a:extLst>
          </p:cNvPr>
          <p:cNvSpPr/>
          <p:nvPr/>
        </p:nvSpPr>
        <p:spPr>
          <a:xfrm>
            <a:off x="7040880" y="0"/>
            <a:ext cx="515112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4D2C45-471F-692D-6B23-9F41C07A2F54}"/>
              </a:ext>
            </a:extLst>
          </p:cNvPr>
          <p:cNvSpPr>
            <a:spLocks noGrp="1"/>
          </p:cNvSpPr>
          <p:nvPr>
            <p:ph type="title"/>
          </p:nvPr>
        </p:nvSpPr>
        <p:spPr>
          <a:xfrm>
            <a:off x="146304" y="73152"/>
            <a:ext cx="10515600" cy="1325563"/>
          </a:xfrm>
        </p:spPr>
        <p:txBody>
          <a:bodyPr/>
          <a:lstStyle/>
          <a:p>
            <a:r>
              <a:rPr lang="en-US" dirty="0"/>
              <a:t>Results</a:t>
            </a:r>
          </a:p>
        </p:txBody>
      </p:sp>
      <p:graphicFrame>
        <p:nvGraphicFramePr>
          <p:cNvPr id="4" name="Table 3">
            <a:extLst>
              <a:ext uri="{FF2B5EF4-FFF2-40B4-BE49-F238E27FC236}">
                <a16:creationId xmlns:a16="http://schemas.microsoft.com/office/drawing/2014/main" id="{A7E8FC19-CB3D-038E-CC0D-5CD899252F64}"/>
              </a:ext>
            </a:extLst>
          </p:cNvPr>
          <p:cNvGraphicFramePr>
            <a:graphicFrameLocks noGrp="1"/>
          </p:cNvGraphicFramePr>
          <p:nvPr/>
        </p:nvGraphicFramePr>
        <p:xfrm>
          <a:off x="190473" y="1398715"/>
          <a:ext cx="11811053" cy="5004120"/>
        </p:xfrm>
        <a:graphic>
          <a:graphicData uri="http://schemas.openxmlformats.org/drawingml/2006/table">
            <a:tbl>
              <a:tblPr firstRow="1" firstCol="1" bandRow="1">
                <a:tableStyleId>{5940675A-B579-460E-94D1-54222C63F5DA}</a:tableStyleId>
              </a:tblPr>
              <a:tblGrid>
                <a:gridCol w="3082671">
                  <a:extLst>
                    <a:ext uri="{9D8B030D-6E8A-4147-A177-3AD203B41FA5}">
                      <a16:colId xmlns:a16="http://schemas.microsoft.com/office/drawing/2014/main" val="2867972027"/>
                    </a:ext>
                  </a:extLst>
                </a:gridCol>
                <a:gridCol w="2305050">
                  <a:extLst>
                    <a:ext uri="{9D8B030D-6E8A-4147-A177-3AD203B41FA5}">
                      <a16:colId xmlns:a16="http://schemas.microsoft.com/office/drawing/2014/main" val="2595435189"/>
                    </a:ext>
                  </a:extLst>
                </a:gridCol>
                <a:gridCol w="2217092">
                  <a:extLst>
                    <a:ext uri="{9D8B030D-6E8A-4147-A177-3AD203B41FA5}">
                      <a16:colId xmlns:a16="http://schemas.microsoft.com/office/drawing/2014/main" val="1271224942"/>
                    </a:ext>
                  </a:extLst>
                </a:gridCol>
                <a:gridCol w="2103120">
                  <a:extLst>
                    <a:ext uri="{9D8B030D-6E8A-4147-A177-3AD203B41FA5}">
                      <a16:colId xmlns:a16="http://schemas.microsoft.com/office/drawing/2014/main" val="2517225325"/>
                    </a:ext>
                  </a:extLst>
                </a:gridCol>
                <a:gridCol w="2103120">
                  <a:extLst>
                    <a:ext uri="{9D8B030D-6E8A-4147-A177-3AD203B41FA5}">
                      <a16:colId xmlns:a16="http://schemas.microsoft.com/office/drawing/2014/main" val="2956884898"/>
                    </a:ext>
                  </a:extLst>
                </a:gridCol>
              </a:tblGrid>
              <a:tr h="485741">
                <a:tc rowSpan="2">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Biomarker</a:t>
                      </a:r>
                      <a:r>
                        <a:rPr lang="en-US" sz="2400" kern="100" dirty="0">
                          <a:effectLst/>
                          <a:latin typeface="Arial" panose="020B0604020202020204" pitchFamily="34" charset="0"/>
                          <a:cs typeface="Arial" panose="020B0604020202020204" pitchFamily="34" charset="0"/>
                        </a:rPr>
                        <a:t> </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solidFill>
                      <a:schemeClr val="bg1"/>
                    </a:solidFill>
                  </a:tcPr>
                </a:tc>
                <a:tc gridSpan="2">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TRAIN (n = 443)</a:t>
                      </a:r>
                      <a:endParaRPr lang="en-US" sz="24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bg1"/>
                    </a:solidFill>
                  </a:tcPr>
                </a:tc>
                <a:tc hMerge="1">
                  <a:txBody>
                    <a:bodyPr/>
                    <a:lstStyle/>
                    <a:p>
                      <a:endParaRPr lang="en-US"/>
                    </a:p>
                  </a:txBody>
                  <a:tcPr/>
                </a:tc>
                <a:tc gridSpan="2">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TEST (n = 86)</a:t>
                      </a:r>
                      <a:endParaRPr lang="en-US" sz="2400" b="1"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bg1"/>
                    </a:solidFill>
                  </a:tcPr>
                </a:tc>
                <a:tc hMerge="1">
                  <a:txBody>
                    <a:bodyPr/>
                    <a:lstStyle/>
                    <a:p>
                      <a:endParaRPr lang="en-US"/>
                    </a:p>
                  </a:txBody>
                  <a:tcPr/>
                </a:tc>
                <a:extLst>
                  <a:ext uri="{0D108BD9-81ED-4DB2-BD59-A6C34878D82A}">
                    <a16:rowId xmlns:a16="http://schemas.microsoft.com/office/drawing/2014/main" val="4205005188"/>
                  </a:ext>
                </a:extLst>
              </a:tr>
              <a:tr h="652155">
                <a:tc vMerge="1">
                  <a:txBody>
                    <a:bodyPr/>
                    <a:lstStyle/>
                    <a:p>
                      <a:pPr marL="0" marR="0" algn="r">
                        <a:lnSpc>
                          <a:spcPct val="115000"/>
                        </a:lnSpc>
                        <a:spcAft>
                          <a:spcPts val="800"/>
                        </a:spcAft>
                        <a:buNone/>
                      </a:pPr>
                      <a:endParaRPr lang="en-US" sz="1800" kern="100" dirty="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15000"/>
                        </a:lnSpc>
                        <a:spcAft>
                          <a:spcPts val="800"/>
                        </a:spcAft>
                        <a:buNone/>
                      </a:pPr>
                      <a:r>
                        <a:rPr lang="en-US" sz="1800" kern="100" dirty="0">
                          <a:effectLst/>
                          <a:latin typeface="Arial" panose="020B0604020202020204" pitchFamily="34" charset="0"/>
                          <a:ea typeface="Aptos" panose="020B0004020202020204" pitchFamily="34" charset="0"/>
                          <a:cs typeface="Arial" panose="020B0604020202020204" pitchFamily="34" charset="0"/>
                        </a:rPr>
                        <a:t>Benign</a:t>
                      </a:r>
                    </a:p>
                  </a:txBody>
                  <a:tcPr marL="68580" marR="68580" marT="0" marB="0"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1800" kern="100" dirty="0">
                          <a:effectLst/>
                          <a:latin typeface="Arial" panose="020B0604020202020204" pitchFamily="34" charset="0"/>
                          <a:ea typeface="Aptos" panose="020B0004020202020204" pitchFamily="34" charset="0"/>
                          <a:cs typeface="Arial" panose="020B0604020202020204" pitchFamily="34" charset="0"/>
                        </a:rPr>
                        <a:t>Malignant</a:t>
                      </a:r>
                    </a:p>
                  </a:txBody>
                  <a:tcPr marL="68580" marR="68580" marT="0" marB="0"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1800" b="0" kern="100" dirty="0">
                          <a:effectLst/>
                          <a:latin typeface="Arial" panose="020B0604020202020204" pitchFamily="34" charset="0"/>
                          <a:ea typeface="Aptos" panose="020B0004020202020204" pitchFamily="34" charset="0"/>
                          <a:cs typeface="Arial" panose="020B0604020202020204" pitchFamily="34" charset="0"/>
                        </a:rPr>
                        <a:t>Benign</a:t>
                      </a:r>
                    </a:p>
                  </a:txBody>
                  <a:tcPr marL="68580" marR="68580" marT="0" marB="0"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1800" kern="100" dirty="0">
                          <a:effectLst/>
                          <a:latin typeface="Arial" panose="020B0604020202020204" pitchFamily="34" charset="0"/>
                          <a:ea typeface="Aptos" panose="020B0004020202020204" pitchFamily="34" charset="0"/>
                          <a:cs typeface="Arial" panose="020B0604020202020204" pitchFamily="34" charset="0"/>
                        </a:rPr>
                        <a:t>Malignant</a:t>
                      </a:r>
                    </a:p>
                  </a:txBody>
                  <a:tcPr marL="68580" marR="68580" marT="0" marB="0"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2797972030"/>
                  </a:ext>
                </a:extLst>
              </a:tr>
              <a:tr h="652155">
                <a:tc>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Histoplasma IgG+</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96*</a:t>
                      </a:r>
                    </a:p>
                  </a:txBody>
                  <a:tcPr marL="68580" marR="68580" marT="0" marB="0"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66</a:t>
                      </a:r>
                    </a:p>
                  </a:txBody>
                  <a:tcPr marL="68580" marR="68580" marT="0" marB="0"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18*</a:t>
                      </a:r>
                    </a:p>
                  </a:txBody>
                  <a:tcPr marL="68580" marR="68580" marT="0" marB="0"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a:t>
                      </a:r>
                    </a:p>
                  </a:txBody>
                  <a:tcPr marL="68580" marR="68580" marT="0" marB="0"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66779359"/>
                  </a:ext>
                </a:extLst>
              </a:tr>
              <a:tr h="641873">
                <a:tc>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Histoplasma IgM+</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14</a:t>
                      </a:r>
                    </a:p>
                  </a:txBody>
                  <a:tcPr marL="68580" marR="68580" marT="0" marB="0" anchor="ctr">
                    <a:lnL w="38100" cap="flat" cmpd="sng" algn="ctr">
                      <a:solidFill>
                        <a:schemeClr val="tx1"/>
                      </a:solidFill>
                      <a:prstDash val="solid"/>
                      <a:round/>
                      <a:headEnd type="none" w="med" len="med"/>
                      <a:tailEnd type="none" w="med" len="med"/>
                    </a:lnL>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6</a:t>
                      </a:r>
                    </a:p>
                  </a:txBody>
                  <a:tcPr marL="68580" marR="68580" marT="0" marB="0" anchor="ctr">
                    <a:lnR w="381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a:t>
                      </a:r>
                    </a:p>
                  </a:txBody>
                  <a:tcPr marL="68580" marR="68580" marT="0" marB="0" anchor="ctr">
                    <a:lnL w="38100" cap="flat" cmpd="sng" algn="ctr">
                      <a:solidFill>
                        <a:schemeClr val="tx1"/>
                      </a:solidFill>
                      <a:prstDash val="solid"/>
                      <a:round/>
                      <a:headEnd type="none" w="med" len="med"/>
                      <a:tailEnd type="none" w="med" len="med"/>
                    </a:lnL>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0</a:t>
                      </a:r>
                    </a:p>
                  </a:txBody>
                  <a:tcPr marL="68580" marR="68580" marT="0" marB="0" anchor="ctr">
                    <a:lnR w="381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642466546"/>
                  </a:ext>
                </a:extLst>
              </a:tr>
              <a:tr h="641873">
                <a:tc>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CYFRA21-1</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2.0</a:t>
                      </a:r>
                    </a:p>
                  </a:txBody>
                  <a:tcPr marL="68580" marR="68580" marT="0" marB="0" anchor="ctr">
                    <a:lnL w="38100" cap="flat" cmpd="sng" algn="ctr">
                      <a:solidFill>
                        <a:schemeClr val="tx1"/>
                      </a:solidFill>
                      <a:prstDash val="solid"/>
                      <a:round/>
                      <a:headEnd type="none" w="med" len="med"/>
                      <a:tailEnd type="none" w="med" len="med"/>
                    </a:lnL>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2.3*</a:t>
                      </a:r>
                    </a:p>
                  </a:txBody>
                  <a:tcPr marL="68580" marR="68580" marT="0" marB="0" anchor="ctr">
                    <a:lnR w="381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1.7</a:t>
                      </a:r>
                    </a:p>
                  </a:txBody>
                  <a:tcPr marL="68580" marR="68580" marT="0" marB="0" anchor="ctr">
                    <a:lnL w="38100" cap="flat" cmpd="sng" algn="ctr">
                      <a:solidFill>
                        <a:schemeClr val="tx1"/>
                      </a:solidFill>
                      <a:prstDash val="solid"/>
                      <a:round/>
                      <a:headEnd type="none" w="med" len="med"/>
                      <a:tailEnd type="none" w="med" len="med"/>
                    </a:lnL>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2.0</a:t>
                      </a:r>
                    </a:p>
                  </a:txBody>
                  <a:tcPr marL="68580" marR="68580" marT="0" marB="0" anchor="ctr">
                    <a:lnR w="381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724471143"/>
                  </a:ext>
                </a:extLst>
              </a:tr>
              <a:tr h="646577">
                <a:tc>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CEA</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2.5</a:t>
                      </a:r>
                    </a:p>
                  </a:txBody>
                  <a:tcPr marL="68580" marR="68580" marT="0" marB="0" anchor="ctr">
                    <a:lnL w="38100" cap="flat" cmpd="sng" algn="ctr">
                      <a:solidFill>
                        <a:schemeClr val="tx1"/>
                      </a:solidFill>
                      <a:prstDash val="solid"/>
                      <a:round/>
                      <a:headEnd type="none" w="med" len="med"/>
                      <a:tailEnd type="none" w="med" len="med"/>
                    </a:lnL>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3.6*</a:t>
                      </a:r>
                    </a:p>
                  </a:txBody>
                  <a:tcPr marL="68580" marR="68580" marT="0" marB="0" anchor="ctr">
                    <a:lnR w="38100" cap="flat" cmpd="sng" algn="ctr">
                      <a:solidFill>
                        <a:schemeClr val="tx1"/>
                      </a:solidFill>
                      <a:prstDash val="solid"/>
                      <a:round/>
                      <a:headEnd type="none" w="med" len="med"/>
                      <a:tailEnd type="none" w="med" len="med"/>
                    </a:lnR>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3.0</a:t>
                      </a:r>
                    </a:p>
                  </a:txBody>
                  <a:tcPr marL="68580" marR="68580" marT="0" marB="0" anchor="ctr">
                    <a:lnL w="38100" cap="flat" cmpd="sng" algn="ctr">
                      <a:solidFill>
                        <a:schemeClr val="tx1"/>
                      </a:solidFill>
                      <a:prstDash val="solid"/>
                      <a:round/>
                      <a:headEnd type="none" w="med" len="med"/>
                      <a:tailEnd type="none" w="med" len="med"/>
                    </a:lnL>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3.4</a:t>
                      </a:r>
                    </a:p>
                  </a:txBody>
                  <a:tcPr marL="68580" marR="68580" marT="0" marB="0" anchor="ctr">
                    <a:lnR w="38100" cap="flat" cmpd="sng" algn="ctr">
                      <a:solidFill>
                        <a:schemeClr val="tx1"/>
                      </a:solidFill>
                      <a:prstDash val="solid"/>
                      <a:round/>
                      <a:headEnd type="none" w="med" len="med"/>
                      <a:tailEnd type="none" w="med" len="med"/>
                    </a:lnR>
                    <a:solidFill>
                      <a:schemeClr val="bg1">
                        <a:lumMod val="85000"/>
                      </a:schemeClr>
                    </a:solidFill>
                  </a:tcPr>
                </a:tc>
                <a:extLst>
                  <a:ext uri="{0D108BD9-81ED-4DB2-BD59-A6C34878D82A}">
                    <a16:rowId xmlns:a16="http://schemas.microsoft.com/office/drawing/2014/main" val="2805161082"/>
                  </a:ext>
                </a:extLst>
              </a:tr>
              <a:tr h="641873">
                <a:tc>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CA-125</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10.8</a:t>
                      </a:r>
                    </a:p>
                  </a:txBody>
                  <a:tcPr marL="68580" marR="68580" marT="0" marB="0" anchor="ctr">
                    <a:lnL w="38100" cap="flat" cmpd="sng" algn="ctr">
                      <a:solidFill>
                        <a:schemeClr val="tx1"/>
                      </a:solidFill>
                      <a:prstDash val="solid"/>
                      <a:round/>
                      <a:headEnd type="none" w="med" len="med"/>
                      <a:tailEnd type="none" w="med" len="med"/>
                    </a:lnL>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14.4*</a:t>
                      </a:r>
                    </a:p>
                  </a:txBody>
                  <a:tcPr marL="68580" marR="68580" marT="0" marB="0" anchor="ctr">
                    <a:lnR w="38100" cap="flat" cmpd="sng" algn="ctr">
                      <a:solidFill>
                        <a:schemeClr val="tx1"/>
                      </a:solidFill>
                      <a:prstDash val="solid"/>
                      <a:round/>
                      <a:headEnd type="none" w="med" len="med"/>
                      <a:tailEnd type="none" w="med" len="med"/>
                    </a:lnR>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11.2</a:t>
                      </a:r>
                    </a:p>
                  </a:txBody>
                  <a:tcPr marL="68580" marR="68580" marT="0" marB="0" anchor="ctr">
                    <a:lnL w="38100" cap="flat" cmpd="sng" algn="ctr">
                      <a:solidFill>
                        <a:schemeClr val="tx1"/>
                      </a:solidFill>
                      <a:prstDash val="solid"/>
                      <a:round/>
                      <a:headEnd type="none" w="med" len="med"/>
                      <a:tailEnd type="none" w="med" len="med"/>
                    </a:lnL>
                    <a:solidFill>
                      <a:schemeClr val="bg1"/>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10.5</a:t>
                      </a:r>
                    </a:p>
                  </a:txBody>
                  <a:tcPr marL="68580" marR="68580" marT="0" marB="0" anchor="ctr">
                    <a:lnR w="38100" cap="flat" cmpd="sng" algn="ctr">
                      <a:solidFill>
                        <a:schemeClr val="tx1"/>
                      </a:solidFill>
                      <a:prstDash val="solid"/>
                      <a:round/>
                      <a:headEnd type="none" w="med" len="med"/>
                      <a:tailEnd type="none" w="med" len="med"/>
                    </a:lnR>
                    <a:solidFill>
                      <a:schemeClr val="bg1"/>
                    </a:solidFill>
                  </a:tcPr>
                </a:tc>
                <a:extLst>
                  <a:ext uri="{0D108BD9-81ED-4DB2-BD59-A6C34878D82A}">
                    <a16:rowId xmlns:a16="http://schemas.microsoft.com/office/drawing/2014/main" val="3841511103"/>
                  </a:ext>
                </a:extLst>
              </a:tr>
              <a:tr h="641873">
                <a:tc>
                  <a:txBody>
                    <a:bodyPr/>
                    <a:lstStyle/>
                    <a:p>
                      <a:pPr marL="0" marR="0" algn="ctr">
                        <a:lnSpc>
                          <a:spcPct val="115000"/>
                        </a:lnSpc>
                        <a:spcAft>
                          <a:spcPts val="800"/>
                        </a:spcAft>
                        <a:buNone/>
                      </a:pPr>
                      <a:r>
                        <a:rPr lang="en-US" sz="2400" b="1" kern="100" dirty="0">
                          <a:effectLst/>
                          <a:latin typeface="Arial" panose="020B0604020202020204" pitchFamily="34" charset="0"/>
                          <a:cs typeface="Arial" panose="020B0604020202020204" pitchFamily="34" charset="0"/>
                        </a:rPr>
                        <a:t>HE-4</a:t>
                      </a:r>
                    </a:p>
                  </a:txBody>
                  <a:tcPr marL="68580" marR="68580" marT="0" marB="0" anchor="ct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75.2</a:t>
                      </a:r>
                    </a:p>
                  </a:txBody>
                  <a:tcPr marL="68580" marR="68580" marT="0" marB="0"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99.0*</a:t>
                      </a:r>
                    </a:p>
                  </a:txBody>
                  <a:tcPr marL="68580" marR="68580" marT="0" marB="0"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79.5</a:t>
                      </a:r>
                    </a:p>
                  </a:txBody>
                  <a:tcPr marL="68580" marR="68580" marT="0" marB="0"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96.2</a:t>
                      </a:r>
                    </a:p>
                  </a:txBody>
                  <a:tcPr marL="68580" marR="68580" marT="0" marB="0"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839886334"/>
                  </a:ext>
                </a:extLst>
              </a:tr>
            </a:tbl>
          </a:graphicData>
        </a:graphic>
      </p:graphicFrame>
      <p:sp>
        <p:nvSpPr>
          <p:cNvPr id="5" name="Arrow: Right 4">
            <a:extLst>
              <a:ext uri="{FF2B5EF4-FFF2-40B4-BE49-F238E27FC236}">
                <a16:creationId xmlns:a16="http://schemas.microsoft.com/office/drawing/2014/main" id="{223009F9-93D6-4820-D368-7F17C3313C6B}"/>
              </a:ext>
            </a:extLst>
          </p:cNvPr>
          <p:cNvSpPr/>
          <p:nvPr/>
        </p:nvSpPr>
        <p:spPr>
          <a:xfrm rot="16200000">
            <a:off x="7139940" y="4038609"/>
            <a:ext cx="304800" cy="274320"/>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BB6859C7-AC76-D504-1484-C1FD74B8D704}"/>
              </a:ext>
            </a:extLst>
          </p:cNvPr>
          <p:cNvSpPr/>
          <p:nvPr/>
        </p:nvSpPr>
        <p:spPr>
          <a:xfrm rot="16200000">
            <a:off x="11444609" y="4023378"/>
            <a:ext cx="304800" cy="274320"/>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088BD7C2-5969-23D8-A955-14C9D1D6503A}"/>
              </a:ext>
            </a:extLst>
          </p:cNvPr>
          <p:cNvSpPr/>
          <p:nvPr/>
        </p:nvSpPr>
        <p:spPr>
          <a:xfrm rot="16200000">
            <a:off x="7139940" y="4648210"/>
            <a:ext cx="304800" cy="274320"/>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Right 11">
            <a:extLst>
              <a:ext uri="{FF2B5EF4-FFF2-40B4-BE49-F238E27FC236}">
                <a16:creationId xmlns:a16="http://schemas.microsoft.com/office/drawing/2014/main" id="{A3CE1077-740A-D124-EBBD-1CDB6AB922D5}"/>
              </a:ext>
            </a:extLst>
          </p:cNvPr>
          <p:cNvSpPr/>
          <p:nvPr/>
        </p:nvSpPr>
        <p:spPr>
          <a:xfrm rot="16200000">
            <a:off x="11444609" y="4632979"/>
            <a:ext cx="304800" cy="274320"/>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57FB4D57-D40F-2F64-C280-4D1A0B9D8CE3}"/>
              </a:ext>
            </a:extLst>
          </p:cNvPr>
          <p:cNvSpPr/>
          <p:nvPr/>
        </p:nvSpPr>
        <p:spPr>
          <a:xfrm rot="16200000">
            <a:off x="7139940" y="5322125"/>
            <a:ext cx="304800" cy="274320"/>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821AC532-B34F-1EA2-CED2-C5D26A2C9215}"/>
              </a:ext>
            </a:extLst>
          </p:cNvPr>
          <p:cNvSpPr/>
          <p:nvPr/>
        </p:nvSpPr>
        <p:spPr>
          <a:xfrm rot="16200000">
            <a:off x="7139940" y="5969817"/>
            <a:ext cx="304800" cy="274320"/>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A53EC4F7-D16F-3FEA-FED1-C309DCD12C5F}"/>
              </a:ext>
            </a:extLst>
          </p:cNvPr>
          <p:cNvSpPr/>
          <p:nvPr/>
        </p:nvSpPr>
        <p:spPr>
          <a:xfrm rot="16200000">
            <a:off x="11444609" y="5969816"/>
            <a:ext cx="304800" cy="274320"/>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Right 19">
            <a:extLst>
              <a:ext uri="{FF2B5EF4-FFF2-40B4-BE49-F238E27FC236}">
                <a16:creationId xmlns:a16="http://schemas.microsoft.com/office/drawing/2014/main" id="{79C0A6AC-1296-60F3-97BC-BEA4F2FB20C7}"/>
              </a:ext>
            </a:extLst>
          </p:cNvPr>
          <p:cNvSpPr/>
          <p:nvPr/>
        </p:nvSpPr>
        <p:spPr>
          <a:xfrm rot="16200000">
            <a:off x="4733596" y="3387087"/>
            <a:ext cx="304800" cy="274320"/>
          </a:xfrm>
          <a:prstGeom prst="rightArrow">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Right 21">
            <a:extLst>
              <a:ext uri="{FF2B5EF4-FFF2-40B4-BE49-F238E27FC236}">
                <a16:creationId xmlns:a16="http://schemas.microsoft.com/office/drawing/2014/main" id="{1427D26E-DD96-C1CB-8973-0164CE5763B6}"/>
              </a:ext>
            </a:extLst>
          </p:cNvPr>
          <p:cNvSpPr/>
          <p:nvPr/>
        </p:nvSpPr>
        <p:spPr>
          <a:xfrm rot="16200000">
            <a:off x="9130034" y="3387087"/>
            <a:ext cx="304800" cy="274320"/>
          </a:xfrm>
          <a:prstGeom prst="rightArrow">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D1031AB0-3F85-D829-28B7-83C99BD11774}"/>
              </a:ext>
            </a:extLst>
          </p:cNvPr>
          <p:cNvSpPr/>
          <p:nvPr/>
        </p:nvSpPr>
        <p:spPr>
          <a:xfrm rot="16200000">
            <a:off x="4733596" y="2726282"/>
            <a:ext cx="304800" cy="274320"/>
          </a:xfrm>
          <a:prstGeom prst="rightArrow">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Right 25">
            <a:extLst>
              <a:ext uri="{FF2B5EF4-FFF2-40B4-BE49-F238E27FC236}">
                <a16:creationId xmlns:a16="http://schemas.microsoft.com/office/drawing/2014/main" id="{D669C0A2-116B-BF8A-6B08-ED3D99C5AC11}"/>
              </a:ext>
            </a:extLst>
          </p:cNvPr>
          <p:cNvSpPr/>
          <p:nvPr/>
        </p:nvSpPr>
        <p:spPr>
          <a:xfrm rot="16200000">
            <a:off x="9130034" y="2726282"/>
            <a:ext cx="304800" cy="274320"/>
          </a:xfrm>
          <a:prstGeom prst="rightArrow">
            <a:avLst/>
          </a:prstGeom>
          <a:solidFill>
            <a:srgbClr val="92D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89B45C9-19EE-3F08-D09F-45CEFF0FA91E}"/>
              </a:ext>
            </a:extLst>
          </p:cNvPr>
          <p:cNvSpPr txBox="1"/>
          <p:nvPr/>
        </p:nvSpPr>
        <p:spPr>
          <a:xfrm>
            <a:off x="3936432" y="6426890"/>
            <a:ext cx="4319133" cy="369332"/>
          </a:xfrm>
          <a:prstGeom prst="rect">
            <a:avLst/>
          </a:prstGeom>
          <a:noFill/>
        </p:spPr>
        <p:txBody>
          <a:bodyPr wrap="square" rtlCol="0">
            <a:spAutoFit/>
          </a:bodyPr>
          <a:lstStyle/>
          <a:p>
            <a:r>
              <a:rPr lang="en-US" i="1" dirty="0"/>
              <a:t>* denotes statistical significance (p &lt; 0.05)</a:t>
            </a:r>
          </a:p>
        </p:txBody>
      </p:sp>
    </p:spTree>
    <p:extLst>
      <p:ext uri="{BB962C8B-B14F-4D97-AF65-F5344CB8AC3E}">
        <p14:creationId xmlns:p14="http://schemas.microsoft.com/office/powerpoint/2010/main" val="37583811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168E6-0E24-2C37-17E2-9C944E6E8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DDA6E4-C66F-8F6A-2D9C-7D15115C857D}"/>
              </a:ext>
            </a:extLst>
          </p:cNvPr>
          <p:cNvSpPr>
            <a:spLocks noGrp="1"/>
          </p:cNvSpPr>
          <p:nvPr>
            <p:ph type="title"/>
          </p:nvPr>
        </p:nvSpPr>
        <p:spPr>
          <a:xfrm>
            <a:off x="146304" y="73152"/>
            <a:ext cx="10515600" cy="1325563"/>
          </a:xfrm>
        </p:spPr>
        <p:txBody>
          <a:bodyPr/>
          <a:lstStyle/>
          <a:p>
            <a:r>
              <a:rPr lang="en-US" dirty="0"/>
              <a:t>Results – Discrimination</a:t>
            </a:r>
          </a:p>
        </p:txBody>
      </p:sp>
      <p:grpSp>
        <p:nvGrpSpPr>
          <p:cNvPr id="36" name="Group 35">
            <a:extLst>
              <a:ext uri="{FF2B5EF4-FFF2-40B4-BE49-F238E27FC236}">
                <a16:creationId xmlns:a16="http://schemas.microsoft.com/office/drawing/2014/main" id="{359EB863-549A-64EA-2041-7CC7D11449B4}"/>
              </a:ext>
            </a:extLst>
          </p:cNvPr>
          <p:cNvGrpSpPr/>
          <p:nvPr/>
        </p:nvGrpSpPr>
        <p:grpSpPr>
          <a:xfrm>
            <a:off x="0" y="1115568"/>
            <a:ext cx="12192000" cy="5742432"/>
            <a:chOff x="0" y="1115568"/>
            <a:chExt cx="12192000" cy="5742432"/>
          </a:xfrm>
        </p:grpSpPr>
        <p:sp>
          <p:nvSpPr>
            <p:cNvPr id="21" name="Rectangle 20">
              <a:extLst>
                <a:ext uri="{FF2B5EF4-FFF2-40B4-BE49-F238E27FC236}">
                  <a16:creationId xmlns:a16="http://schemas.microsoft.com/office/drawing/2014/main" id="{66B85D1C-94C5-98D4-5277-88C90D128688}"/>
                </a:ext>
              </a:extLst>
            </p:cNvPr>
            <p:cNvSpPr/>
            <p:nvPr/>
          </p:nvSpPr>
          <p:spPr>
            <a:xfrm>
              <a:off x="0" y="1117474"/>
              <a:ext cx="12192000" cy="57405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5A8FD17A-9AF5-74CE-3B54-460A7A2772D0}"/>
                </a:ext>
              </a:extLst>
            </p:cNvPr>
            <p:cNvPicPr>
              <a:picLocks noChangeAspect="1"/>
            </p:cNvPicPr>
            <p:nvPr/>
          </p:nvPicPr>
          <p:blipFill>
            <a:blip r:embed="rId3"/>
            <a:stretch>
              <a:fillRect/>
            </a:stretch>
          </p:blipFill>
          <p:spPr>
            <a:xfrm>
              <a:off x="49323" y="1316766"/>
              <a:ext cx="5512279" cy="5512279"/>
            </a:xfrm>
            <a:prstGeom prst="rect">
              <a:avLst/>
            </a:prstGeom>
          </p:spPr>
        </p:pic>
        <p:pic>
          <p:nvPicPr>
            <p:cNvPr id="14" name="Picture 13">
              <a:extLst>
                <a:ext uri="{FF2B5EF4-FFF2-40B4-BE49-F238E27FC236}">
                  <a16:creationId xmlns:a16="http://schemas.microsoft.com/office/drawing/2014/main" id="{905B9FE3-B54B-8AB7-BFAE-255B5542279B}"/>
                </a:ext>
              </a:extLst>
            </p:cNvPr>
            <p:cNvPicPr>
              <a:picLocks noChangeAspect="1"/>
            </p:cNvPicPr>
            <p:nvPr/>
          </p:nvPicPr>
          <p:blipFill>
            <a:blip r:embed="rId4"/>
            <a:stretch>
              <a:fillRect/>
            </a:stretch>
          </p:blipFill>
          <p:spPr>
            <a:xfrm>
              <a:off x="5798366" y="1316766"/>
              <a:ext cx="6344311" cy="5541234"/>
            </a:xfrm>
            <a:prstGeom prst="rect">
              <a:avLst/>
            </a:prstGeom>
          </p:spPr>
        </p:pic>
        <p:sp>
          <p:nvSpPr>
            <p:cNvPr id="18" name="TextBox 17">
              <a:extLst>
                <a:ext uri="{FF2B5EF4-FFF2-40B4-BE49-F238E27FC236}">
                  <a16:creationId xmlns:a16="http://schemas.microsoft.com/office/drawing/2014/main" id="{D9A502E6-1654-85DA-0592-6D4A0F83D9A6}"/>
                </a:ext>
              </a:extLst>
            </p:cNvPr>
            <p:cNvSpPr txBox="1"/>
            <p:nvPr/>
          </p:nvSpPr>
          <p:spPr>
            <a:xfrm>
              <a:off x="1207008" y="1115568"/>
              <a:ext cx="3749040" cy="466344"/>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Internal Validation (N = 443)</a:t>
              </a:r>
            </a:p>
          </p:txBody>
        </p:sp>
        <p:sp>
          <p:nvSpPr>
            <p:cNvPr id="20" name="TextBox 19">
              <a:extLst>
                <a:ext uri="{FF2B5EF4-FFF2-40B4-BE49-F238E27FC236}">
                  <a16:creationId xmlns:a16="http://schemas.microsoft.com/office/drawing/2014/main" id="{07BBD50A-0C48-CBBC-66A6-F15F6BD48942}"/>
                </a:ext>
              </a:extLst>
            </p:cNvPr>
            <p:cNvSpPr txBox="1"/>
            <p:nvPr/>
          </p:nvSpPr>
          <p:spPr>
            <a:xfrm>
              <a:off x="8138047" y="1117475"/>
              <a:ext cx="1846988"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External Test</a:t>
              </a:r>
            </a:p>
          </p:txBody>
        </p:sp>
        <p:cxnSp>
          <p:nvCxnSpPr>
            <p:cNvPr id="23" name="Straight Connector 22">
              <a:extLst>
                <a:ext uri="{FF2B5EF4-FFF2-40B4-BE49-F238E27FC236}">
                  <a16:creationId xmlns:a16="http://schemas.microsoft.com/office/drawing/2014/main" id="{5FC71E94-F9CC-5CCC-421A-1BA0AB335161}"/>
                </a:ext>
              </a:extLst>
            </p:cNvPr>
            <p:cNvCxnSpPr/>
            <p:nvPr/>
          </p:nvCxnSpPr>
          <p:spPr>
            <a:xfrm>
              <a:off x="0" y="1117474"/>
              <a:ext cx="121920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FFCCE7CB-BAC4-D930-54D5-1AC1DD0BB6BD}"/>
                </a:ext>
              </a:extLst>
            </p:cNvPr>
            <p:cNvSpPr txBox="1"/>
            <p:nvPr/>
          </p:nvSpPr>
          <p:spPr>
            <a:xfrm rot="16200000">
              <a:off x="-769604" y="3707550"/>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True Positive Rate</a:t>
              </a:r>
            </a:p>
          </p:txBody>
        </p:sp>
        <p:sp>
          <p:nvSpPr>
            <p:cNvPr id="31" name="TextBox 30">
              <a:extLst>
                <a:ext uri="{FF2B5EF4-FFF2-40B4-BE49-F238E27FC236}">
                  <a16:creationId xmlns:a16="http://schemas.microsoft.com/office/drawing/2014/main" id="{28CE217E-9696-9BD3-8863-4A897714F634}"/>
                </a:ext>
              </a:extLst>
            </p:cNvPr>
            <p:cNvSpPr txBox="1"/>
            <p:nvPr/>
          </p:nvSpPr>
          <p:spPr>
            <a:xfrm rot="16200000">
              <a:off x="4979438" y="3707550"/>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True Positive Rate</a:t>
              </a:r>
            </a:p>
          </p:txBody>
        </p:sp>
        <p:cxnSp>
          <p:nvCxnSpPr>
            <p:cNvPr id="24" name="Straight Connector 23">
              <a:extLst>
                <a:ext uri="{FF2B5EF4-FFF2-40B4-BE49-F238E27FC236}">
                  <a16:creationId xmlns:a16="http://schemas.microsoft.com/office/drawing/2014/main" id="{76EC934E-F63B-4796-E5AA-F05805420D1E}"/>
                </a:ext>
              </a:extLst>
            </p:cNvPr>
            <p:cNvCxnSpPr>
              <a:cxnSpLocks/>
            </p:cNvCxnSpPr>
            <p:nvPr/>
          </p:nvCxnSpPr>
          <p:spPr>
            <a:xfrm flipV="1">
              <a:off x="5788857" y="1117474"/>
              <a:ext cx="0" cy="5740526"/>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D6DA03CB-D927-42C4-1C45-1F3C6C8B864F}"/>
                </a:ext>
              </a:extLst>
            </p:cNvPr>
            <p:cNvSpPr txBox="1"/>
            <p:nvPr/>
          </p:nvSpPr>
          <p:spPr>
            <a:xfrm>
              <a:off x="1983608" y="6570283"/>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False Positive Rate</a:t>
              </a:r>
            </a:p>
          </p:txBody>
        </p:sp>
        <p:sp>
          <p:nvSpPr>
            <p:cNvPr id="35" name="TextBox 34">
              <a:extLst>
                <a:ext uri="{FF2B5EF4-FFF2-40B4-BE49-F238E27FC236}">
                  <a16:creationId xmlns:a16="http://schemas.microsoft.com/office/drawing/2014/main" id="{AE000E68-BA04-EABA-0281-81B92D5DD41E}"/>
                </a:ext>
              </a:extLst>
            </p:cNvPr>
            <p:cNvSpPr txBox="1"/>
            <p:nvPr/>
          </p:nvSpPr>
          <p:spPr>
            <a:xfrm>
              <a:off x="8138047" y="6581001"/>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False Positive Rate</a:t>
              </a:r>
            </a:p>
          </p:txBody>
        </p:sp>
      </p:grpSp>
      <p:sp>
        <p:nvSpPr>
          <p:cNvPr id="37" name="Rectangle 36">
            <a:extLst>
              <a:ext uri="{FF2B5EF4-FFF2-40B4-BE49-F238E27FC236}">
                <a16:creationId xmlns:a16="http://schemas.microsoft.com/office/drawing/2014/main" id="{A1B104B0-1C44-C25E-820F-4E841FE0968D}"/>
              </a:ext>
            </a:extLst>
          </p:cNvPr>
          <p:cNvSpPr/>
          <p:nvPr/>
        </p:nvSpPr>
        <p:spPr>
          <a:xfrm>
            <a:off x="5820317" y="1160584"/>
            <a:ext cx="6363327" cy="56833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2C64C46-E6DC-1CEF-ADF9-17C2FE0DE168}"/>
              </a:ext>
            </a:extLst>
          </p:cNvPr>
          <p:cNvGrpSpPr/>
          <p:nvPr/>
        </p:nvGrpSpPr>
        <p:grpSpPr>
          <a:xfrm>
            <a:off x="2654419" y="4986589"/>
            <a:ext cx="2961521" cy="1364168"/>
            <a:chOff x="2662039" y="4816301"/>
            <a:chExt cx="2961521" cy="1364168"/>
          </a:xfrm>
        </p:grpSpPr>
        <p:sp>
          <p:nvSpPr>
            <p:cNvPr id="4" name="Rectangle 3">
              <a:extLst>
                <a:ext uri="{FF2B5EF4-FFF2-40B4-BE49-F238E27FC236}">
                  <a16:creationId xmlns:a16="http://schemas.microsoft.com/office/drawing/2014/main" id="{5F3D0F57-1DBF-040F-AF21-B36547A8DAED}"/>
                </a:ext>
              </a:extLst>
            </p:cNvPr>
            <p:cNvSpPr/>
            <p:nvPr/>
          </p:nvSpPr>
          <p:spPr>
            <a:xfrm>
              <a:off x="2662039" y="4816301"/>
              <a:ext cx="2808111" cy="1364168"/>
            </a:xfrm>
            <a:prstGeom prst="rect">
              <a:avLst/>
            </a:prstGeom>
            <a:solidFill>
              <a:schemeClr val="bg1"/>
            </a:solidFill>
            <a:ln w="19050">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5" name="Straight Connector 4">
              <a:extLst>
                <a:ext uri="{FF2B5EF4-FFF2-40B4-BE49-F238E27FC236}">
                  <a16:creationId xmlns:a16="http://schemas.microsoft.com/office/drawing/2014/main" id="{A7F0D22A-A147-026E-9290-0B4D3AF4E23B}"/>
                </a:ext>
              </a:extLst>
            </p:cNvPr>
            <p:cNvCxnSpPr>
              <a:cxnSpLocks/>
            </p:cNvCxnSpPr>
            <p:nvPr/>
          </p:nvCxnSpPr>
          <p:spPr>
            <a:xfrm>
              <a:off x="2703443" y="4953506"/>
              <a:ext cx="440956" cy="0"/>
            </a:xfrm>
            <a:prstGeom prst="line">
              <a:avLst/>
            </a:prstGeom>
            <a:ln w="50800">
              <a:solidFill>
                <a:srgbClr val="407DB2"/>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ED6C3A15-54BA-69D7-0EC8-C35C8BCBEF9C}"/>
                </a:ext>
              </a:extLst>
            </p:cNvPr>
            <p:cNvCxnSpPr>
              <a:cxnSpLocks/>
            </p:cNvCxnSpPr>
            <p:nvPr/>
          </p:nvCxnSpPr>
          <p:spPr>
            <a:xfrm>
              <a:off x="2703443" y="5309795"/>
              <a:ext cx="440955" cy="0"/>
            </a:xfrm>
            <a:prstGeom prst="line">
              <a:avLst/>
            </a:prstGeom>
            <a:ln w="50800">
              <a:solidFill>
                <a:srgbClr val="288752"/>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5A6D687-8BF8-40DA-F22E-E7C2EB007E85}"/>
                </a:ext>
              </a:extLst>
            </p:cNvPr>
            <p:cNvCxnSpPr>
              <a:cxnSpLocks/>
            </p:cNvCxnSpPr>
            <p:nvPr/>
          </p:nvCxnSpPr>
          <p:spPr>
            <a:xfrm>
              <a:off x="2703443" y="5652169"/>
              <a:ext cx="440957" cy="0"/>
            </a:xfrm>
            <a:prstGeom prst="line">
              <a:avLst/>
            </a:prstGeom>
            <a:ln w="50800">
              <a:solidFill>
                <a:srgbClr val="FF8B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F5366964-187A-397A-0C06-29F899C06842}"/>
                </a:ext>
              </a:extLst>
            </p:cNvPr>
            <p:cNvCxnSpPr>
              <a:cxnSpLocks/>
            </p:cNvCxnSpPr>
            <p:nvPr/>
          </p:nvCxnSpPr>
          <p:spPr>
            <a:xfrm>
              <a:off x="2703443" y="6011486"/>
              <a:ext cx="438912" cy="0"/>
            </a:xfrm>
            <a:prstGeom prst="line">
              <a:avLst/>
            </a:prstGeom>
            <a:ln w="50800">
              <a:solidFill>
                <a:srgbClr val="000000"/>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E1E85E74-86E2-D5DE-99BE-E37E6FA018B9}"/>
                </a:ext>
              </a:extLst>
            </p:cNvPr>
            <p:cNvSpPr txBox="1"/>
            <p:nvPr/>
          </p:nvSpPr>
          <p:spPr>
            <a:xfrm>
              <a:off x="3144400" y="4816301"/>
              <a:ext cx="2143897" cy="338554"/>
            </a:xfrm>
            <a:prstGeom prst="rect">
              <a:avLst/>
            </a:prstGeom>
            <a:noFill/>
            <a:ln>
              <a:noFill/>
            </a:ln>
          </p:spPr>
          <p:txBody>
            <a:bodyPr wrap="square" rtlCol="0">
              <a:spAutoFit/>
            </a:bodyPr>
            <a:lstStyle/>
            <a:p>
              <a:r>
                <a:rPr lang="en-US" sz="1600" dirty="0"/>
                <a:t>RF-bio (AUC=0.796)</a:t>
              </a:r>
            </a:p>
          </p:txBody>
        </p:sp>
        <p:sp>
          <p:nvSpPr>
            <p:cNvPr id="11" name="TextBox 10">
              <a:extLst>
                <a:ext uri="{FF2B5EF4-FFF2-40B4-BE49-F238E27FC236}">
                  <a16:creationId xmlns:a16="http://schemas.microsoft.com/office/drawing/2014/main" id="{0C4A41DB-F1EC-2ED7-4B30-93F83D511AF6}"/>
                </a:ext>
              </a:extLst>
            </p:cNvPr>
            <p:cNvSpPr txBox="1"/>
            <p:nvPr/>
          </p:nvSpPr>
          <p:spPr>
            <a:xfrm>
              <a:off x="3144399" y="5162861"/>
              <a:ext cx="2479161" cy="338554"/>
            </a:xfrm>
            <a:prstGeom prst="rect">
              <a:avLst/>
            </a:prstGeom>
            <a:noFill/>
            <a:ln>
              <a:noFill/>
            </a:ln>
          </p:spPr>
          <p:txBody>
            <a:bodyPr wrap="square" rtlCol="0">
              <a:spAutoFit/>
            </a:bodyPr>
            <a:lstStyle/>
            <a:p>
              <a:r>
                <a:rPr lang="en-US" sz="1600" dirty="0"/>
                <a:t>Regress-bio (AUC=0.798)</a:t>
              </a:r>
            </a:p>
          </p:txBody>
        </p:sp>
        <p:sp>
          <p:nvSpPr>
            <p:cNvPr id="12" name="TextBox 11">
              <a:extLst>
                <a:ext uri="{FF2B5EF4-FFF2-40B4-BE49-F238E27FC236}">
                  <a16:creationId xmlns:a16="http://schemas.microsoft.com/office/drawing/2014/main" id="{4AE215F9-6A7B-9C08-D298-4C249B4E2C35}"/>
                </a:ext>
              </a:extLst>
            </p:cNvPr>
            <p:cNvSpPr txBox="1"/>
            <p:nvPr/>
          </p:nvSpPr>
          <p:spPr>
            <a:xfrm>
              <a:off x="3144398" y="5501488"/>
              <a:ext cx="2264761" cy="338554"/>
            </a:xfrm>
            <a:prstGeom prst="rect">
              <a:avLst/>
            </a:prstGeom>
            <a:noFill/>
            <a:ln>
              <a:noFill/>
            </a:ln>
          </p:spPr>
          <p:txBody>
            <a:bodyPr wrap="square" rtlCol="0">
              <a:spAutoFit/>
            </a:bodyPr>
            <a:lstStyle/>
            <a:p>
              <a:r>
                <a:rPr lang="en-US" sz="1600" dirty="0"/>
                <a:t>Refit Mayo (AUC=0.756)</a:t>
              </a:r>
            </a:p>
          </p:txBody>
        </p:sp>
        <p:sp>
          <p:nvSpPr>
            <p:cNvPr id="13" name="TextBox 12">
              <a:extLst>
                <a:ext uri="{FF2B5EF4-FFF2-40B4-BE49-F238E27FC236}">
                  <a16:creationId xmlns:a16="http://schemas.microsoft.com/office/drawing/2014/main" id="{DDC8F733-F6C0-9AAA-48C7-372DC77FAAEB}"/>
                </a:ext>
              </a:extLst>
            </p:cNvPr>
            <p:cNvSpPr txBox="1"/>
            <p:nvPr/>
          </p:nvSpPr>
          <p:spPr>
            <a:xfrm>
              <a:off x="3144399" y="5841915"/>
              <a:ext cx="2143897" cy="338554"/>
            </a:xfrm>
            <a:prstGeom prst="rect">
              <a:avLst/>
            </a:prstGeom>
            <a:noFill/>
            <a:ln>
              <a:noFill/>
            </a:ln>
          </p:spPr>
          <p:txBody>
            <a:bodyPr wrap="square" rtlCol="0">
              <a:spAutoFit/>
            </a:bodyPr>
            <a:lstStyle/>
            <a:p>
              <a:r>
                <a:rPr lang="en-US" sz="1600" dirty="0"/>
                <a:t>Mayo (AUC=0.769)</a:t>
              </a:r>
            </a:p>
          </p:txBody>
        </p:sp>
      </p:grpSp>
      <p:cxnSp>
        <p:nvCxnSpPr>
          <p:cNvPr id="15" name="Straight Connector 14">
            <a:extLst>
              <a:ext uri="{FF2B5EF4-FFF2-40B4-BE49-F238E27FC236}">
                <a16:creationId xmlns:a16="http://schemas.microsoft.com/office/drawing/2014/main" id="{A18AE923-A372-97C1-7B7F-B68CAC525406}"/>
              </a:ext>
            </a:extLst>
          </p:cNvPr>
          <p:cNvCxnSpPr>
            <a:cxnSpLocks/>
          </p:cNvCxnSpPr>
          <p:nvPr/>
        </p:nvCxnSpPr>
        <p:spPr>
          <a:xfrm flipV="1">
            <a:off x="5462530" y="4670474"/>
            <a:ext cx="1491485" cy="37338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9E1832E-9DA6-7816-FC55-4DAE593D7AA2}"/>
              </a:ext>
            </a:extLst>
          </p:cNvPr>
          <p:cNvCxnSpPr>
            <a:cxnSpLocks/>
          </p:cNvCxnSpPr>
          <p:nvPr/>
        </p:nvCxnSpPr>
        <p:spPr>
          <a:xfrm>
            <a:off x="5462530" y="6274191"/>
            <a:ext cx="1491485" cy="296092"/>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0E20CA55-A8FA-C575-3A61-88D92BD6DC80}"/>
              </a:ext>
            </a:extLst>
          </p:cNvPr>
          <p:cNvGrpSpPr/>
          <p:nvPr/>
        </p:nvGrpSpPr>
        <p:grpSpPr>
          <a:xfrm>
            <a:off x="6954015" y="3756073"/>
            <a:ext cx="4958729" cy="2954215"/>
            <a:chOff x="2662039" y="4816301"/>
            <a:chExt cx="2808111" cy="1364168"/>
          </a:xfrm>
        </p:grpSpPr>
        <p:sp>
          <p:nvSpPr>
            <p:cNvPr id="19" name="Rectangle 18">
              <a:extLst>
                <a:ext uri="{FF2B5EF4-FFF2-40B4-BE49-F238E27FC236}">
                  <a16:creationId xmlns:a16="http://schemas.microsoft.com/office/drawing/2014/main" id="{42064A48-D82D-7024-57C7-BE3836C241BE}"/>
                </a:ext>
              </a:extLst>
            </p:cNvPr>
            <p:cNvSpPr/>
            <p:nvPr/>
          </p:nvSpPr>
          <p:spPr>
            <a:xfrm>
              <a:off x="2662039" y="4816301"/>
              <a:ext cx="2808111" cy="1364168"/>
            </a:xfrm>
            <a:prstGeom prst="rect">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22" name="Straight Connector 21">
              <a:extLst>
                <a:ext uri="{FF2B5EF4-FFF2-40B4-BE49-F238E27FC236}">
                  <a16:creationId xmlns:a16="http://schemas.microsoft.com/office/drawing/2014/main" id="{0BBC23AE-4D3A-6C3B-A119-99294A815C3D}"/>
                </a:ext>
              </a:extLst>
            </p:cNvPr>
            <p:cNvCxnSpPr>
              <a:cxnSpLocks/>
            </p:cNvCxnSpPr>
            <p:nvPr/>
          </p:nvCxnSpPr>
          <p:spPr>
            <a:xfrm>
              <a:off x="2703443" y="4953506"/>
              <a:ext cx="440956" cy="0"/>
            </a:xfrm>
            <a:prstGeom prst="line">
              <a:avLst/>
            </a:prstGeom>
            <a:ln w="127000">
              <a:solidFill>
                <a:srgbClr val="407DB2"/>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27ED7F9E-944D-958B-4EBC-8BD70CE07D1F}"/>
                </a:ext>
              </a:extLst>
            </p:cNvPr>
            <p:cNvCxnSpPr>
              <a:cxnSpLocks/>
            </p:cNvCxnSpPr>
            <p:nvPr/>
          </p:nvCxnSpPr>
          <p:spPr>
            <a:xfrm>
              <a:off x="2703443" y="5309795"/>
              <a:ext cx="440955" cy="0"/>
            </a:xfrm>
            <a:prstGeom prst="line">
              <a:avLst/>
            </a:prstGeom>
            <a:ln w="127000">
              <a:solidFill>
                <a:srgbClr val="288752"/>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1C8611F-6B43-B49D-E26A-1A4F720F0B99}"/>
                </a:ext>
              </a:extLst>
            </p:cNvPr>
            <p:cNvCxnSpPr>
              <a:cxnSpLocks/>
            </p:cNvCxnSpPr>
            <p:nvPr/>
          </p:nvCxnSpPr>
          <p:spPr>
            <a:xfrm>
              <a:off x="2703443" y="5652169"/>
              <a:ext cx="440957" cy="0"/>
            </a:xfrm>
            <a:prstGeom prst="line">
              <a:avLst/>
            </a:prstGeom>
            <a:ln w="127000">
              <a:solidFill>
                <a:srgbClr val="FF8B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A85AD635-8EF5-B3FD-FF9A-993DA8BC26A3}"/>
                </a:ext>
              </a:extLst>
            </p:cNvPr>
            <p:cNvCxnSpPr>
              <a:cxnSpLocks/>
            </p:cNvCxnSpPr>
            <p:nvPr/>
          </p:nvCxnSpPr>
          <p:spPr>
            <a:xfrm>
              <a:off x="2703443" y="6011486"/>
              <a:ext cx="438912" cy="0"/>
            </a:xfrm>
            <a:prstGeom prst="line">
              <a:avLst/>
            </a:prstGeom>
            <a:ln w="127000">
              <a:solidFill>
                <a:srgbClr val="000000"/>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CF5E6CA7-F805-BBB0-3D6E-4C4A3B66E79D}"/>
                </a:ext>
              </a:extLst>
            </p:cNvPr>
            <p:cNvSpPr txBox="1"/>
            <p:nvPr/>
          </p:nvSpPr>
          <p:spPr>
            <a:xfrm>
              <a:off x="3144400" y="4816301"/>
              <a:ext cx="2143897" cy="241607"/>
            </a:xfrm>
            <a:prstGeom prst="rect">
              <a:avLst/>
            </a:prstGeom>
            <a:noFill/>
            <a:ln>
              <a:noFill/>
            </a:ln>
          </p:spPr>
          <p:txBody>
            <a:bodyPr wrap="square" rtlCol="0">
              <a:spAutoFit/>
            </a:bodyPr>
            <a:lstStyle/>
            <a:p>
              <a:r>
                <a:rPr lang="en-US" sz="2800" dirty="0"/>
                <a:t>RF-bio (AUC=0.80)</a:t>
              </a:r>
            </a:p>
          </p:txBody>
        </p:sp>
        <p:sp>
          <p:nvSpPr>
            <p:cNvPr id="30" name="TextBox 29">
              <a:extLst>
                <a:ext uri="{FF2B5EF4-FFF2-40B4-BE49-F238E27FC236}">
                  <a16:creationId xmlns:a16="http://schemas.microsoft.com/office/drawing/2014/main" id="{E72998A9-0F69-AE66-5F8B-882CCDF99719}"/>
                </a:ext>
              </a:extLst>
            </p:cNvPr>
            <p:cNvSpPr txBox="1"/>
            <p:nvPr/>
          </p:nvSpPr>
          <p:spPr>
            <a:xfrm>
              <a:off x="3144399" y="5169357"/>
              <a:ext cx="2325751" cy="241607"/>
            </a:xfrm>
            <a:prstGeom prst="rect">
              <a:avLst/>
            </a:prstGeom>
            <a:noFill/>
            <a:ln>
              <a:noFill/>
            </a:ln>
          </p:spPr>
          <p:txBody>
            <a:bodyPr wrap="square" rtlCol="0">
              <a:spAutoFit/>
            </a:bodyPr>
            <a:lstStyle/>
            <a:p>
              <a:r>
                <a:rPr lang="en-US" sz="2800" dirty="0"/>
                <a:t>Regress-bio (AUC=0.80)</a:t>
              </a:r>
            </a:p>
          </p:txBody>
        </p:sp>
        <p:sp>
          <p:nvSpPr>
            <p:cNvPr id="32" name="TextBox 31">
              <a:extLst>
                <a:ext uri="{FF2B5EF4-FFF2-40B4-BE49-F238E27FC236}">
                  <a16:creationId xmlns:a16="http://schemas.microsoft.com/office/drawing/2014/main" id="{E92A31D7-09CB-7EAC-9983-F4E1018431B5}"/>
                </a:ext>
              </a:extLst>
            </p:cNvPr>
            <p:cNvSpPr txBox="1"/>
            <p:nvPr/>
          </p:nvSpPr>
          <p:spPr>
            <a:xfrm>
              <a:off x="3144398" y="5514480"/>
              <a:ext cx="2264761" cy="241607"/>
            </a:xfrm>
            <a:prstGeom prst="rect">
              <a:avLst/>
            </a:prstGeom>
            <a:noFill/>
            <a:ln>
              <a:noFill/>
            </a:ln>
          </p:spPr>
          <p:txBody>
            <a:bodyPr wrap="square" rtlCol="0">
              <a:spAutoFit/>
            </a:bodyPr>
            <a:lstStyle/>
            <a:p>
              <a:r>
                <a:rPr lang="en-US" sz="2800" dirty="0"/>
                <a:t>Refit Mayo (AUC=0.76)</a:t>
              </a:r>
            </a:p>
          </p:txBody>
        </p:sp>
        <p:sp>
          <p:nvSpPr>
            <p:cNvPr id="34" name="TextBox 33">
              <a:extLst>
                <a:ext uri="{FF2B5EF4-FFF2-40B4-BE49-F238E27FC236}">
                  <a16:creationId xmlns:a16="http://schemas.microsoft.com/office/drawing/2014/main" id="{C84BDDCA-B50A-3C39-2251-EBE1609363D8}"/>
                </a:ext>
              </a:extLst>
            </p:cNvPr>
            <p:cNvSpPr txBox="1"/>
            <p:nvPr/>
          </p:nvSpPr>
          <p:spPr>
            <a:xfrm>
              <a:off x="3144399" y="5884139"/>
              <a:ext cx="2143897" cy="241607"/>
            </a:xfrm>
            <a:prstGeom prst="rect">
              <a:avLst/>
            </a:prstGeom>
            <a:noFill/>
            <a:ln>
              <a:noFill/>
            </a:ln>
          </p:spPr>
          <p:txBody>
            <a:bodyPr wrap="square" rtlCol="0">
              <a:spAutoFit/>
            </a:bodyPr>
            <a:lstStyle/>
            <a:p>
              <a:r>
                <a:rPr lang="en-US" sz="2800" dirty="0"/>
                <a:t>Mayo (AUC=0.77)</a:t>
              </a:r>
            </a:p>
          </p:txBody>
        </p:sp>
      </p:grpSp>
    </p:spTree>
    <p:extLst>
      <p:ext uri="{BB962C8B-B14F-4D97-AF65-F5344CB8AC3E}">
        <p14:creationId xmlns:p14="http://schemas.microsoft.com/office/powerpoint/2010/main" val="153764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7F71A-B298-E183-599D-271D07EEBC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1C0F66-895D-5421-085D-A88CE768C23F}"/>
              </a:ext>
            </a:extLst>
          </p:cNvPr>
          <p:cNvSpPr>
            <a:spLocks noGrp="1"/>
          </p:cNvSpPr>
          <p:nvPr>
            <p:ph type="title"/>
          </p:nvPr>
        </p:nvSpPr>
        <p:spPr>
          <a:xfrm>
            <a:off x="146304" y="73152"/>
            <a:ext cx="10515600" cy="1325563"/>
          </a:xfrm>
        </p:spPr>
        <p:txBody>
          <a:bodyPr/>
          <a:lstStyle/>
          <a:p>
            <a:r>
              <a:rPr lang="en-US" dirty="0"/>
              <a:t>Results – Discrimination</a:t>
            </a:r>
          </a:p>
        </p:txBody>
      </p:sp>
      <p:grpSp>
        <p:nvGrpSpPr>
          <p:cNvPr id="36" name="Group 35">
            <a:extLst>
              <a:ext uri="{FF2B5EF4-FFF2-40B4-BE49-F238E27FC236}">
                <a16:creationId xmlns:a16="http://schemas.microsoft.com/office/drawing/2014/main" id="{B0B6F751-136E-6B6C-EDEC-D4F89CA55B2D}"/>
              </a:ext>
            </a:extLst>
          </p:cNvPr>
          <p:cNvGrpSpPr/>
          <p:nvPr/>
        </p:nvGrpSpPr>
        <p:grpSpPr>
          <a:xfrm>
            <a:off x="0" y="1115568"/>
            <a:ext cx="12192000" cy="5742432"/>
            <a:chOff x="0" y="1115568"/>
            <a:chExt cx="12192000" cy="5742432"/>
          </a:xfrm>
        </p:grpSpPr>
        <p:sp>
          <p:nvSpPr>
            <p:cNvPr id="21" name="Rectangle 20">
              <a:extLst>
                <a:ext uri="{FF2B5EF4-FFF2-40B4-BE49-F238E27FC236}">
                  <a16:creationId xmlns:a16="http://schemas.microsoft.com/office/drawing/2014/main" id="{000EE2BF-4C74-4F77-5068-AE793CC49367}"/>
                </a:ext>
              </a:extLst>
            </p:cNvPr>
            <p:cNvSpPr/>
            <p:nvPr/>
          </p:nvSpPr>
          <p:spPr>
            <a:xfrm>
              <a:off x="0" y="1117474"/>
              <a:ext cx="12192000" cy="57405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43DD7E-77C8-25F4-9BF3-FC7A900178B7}"/>
                </a:ext>
              </a:extLst>
            </p:cNvPr>
            <p:cNvPicPr>
              <a:picLocks noChangeAspect="1"/>
            </p:cNvPicPr>
            <p:nvPr/>
          </p:nvPicPr>
          <p:blipFill>
            <a:blip r:embed="rId3"/>
            <a:stretch>
              <a:fillRect/>
            </a:stretch>
          </p:blipFill>
          <p:spPr>
            <a:xfrm>
              <a:off x="49323" y="1316766"/>
              <a:ext cx="5512279" cy="5512279"/>
            </a:xfrm>
            <a:prstGeom prst="rect">
              <a:avLst/>
            </a:prstGeom>
          </p:spPr>
        </p:pic>
        <p:pic>
          <p:nvPicPr>
            <p:cNvPr id="14" name="Picture 13">
              <a:extLst>
                <a:ext uri="{FF2B5EF4-FFF2-40B4-BE49-F238E27FC236}">
                  <a16:creationId xmlns:a16="http://schemas.microsoft.com/office/drawing/2014/main" id="{CBD9A35B-4842-517C-A9AE-00E7CA9D92D1}"/>
                </a:ext>
              </a:extLst>
            </p:cNvPr>
            <p:cNvPicPr>
              <a:picLocks noChangeAspect="1"/>
            </p:cNvPicPr>
            <p:nvPr/>
          </p:nvPicPr>
          <p:blipFill>
            <a:blip r:embed="rId4"/>
            <a:stretch>
              <a:fillRect/>
            </a:stretch>
          </p:blipFill>
          <p:spPr>
            <a:xfrm>
              <a:off x="5798366" y="1316766"/>
              <a:ext cx="6344311" cy="5541234"/>
            </a:xfrm>
            <a:prstGeom prst="rect">
              <a:avLst/>
            </a:prstGeom>
          </p:spPr>
        </p:pic>
        <p:sp>
          <p:nvSpPr>
            <p:cNvPr id="18" name="TextBox 17">
              <a:extLst>
                <a:ext uri="{FF2B5EF4-FFF2-40B4-BE49-F238E27FC236}">
                  <a16:creationId xmlns:a16="http://schemas.microsoft.com/office/drawing/2014/main" id="{402D1B91-23EF-AF87-BE91-EAE10AE5BC1A}"/>
                </a:ext>
              </a:extLst>
            </p:cNvPr>
            <p:cNvSpPr txBox="1"/>
            <p:nvPr/>
          </p:nvSpPr>
          <p:spPr>
            <a:xfrm>
              <a:off x="1207008" y="1115568"/>
              <a:ext cx="3749040" cy="466344"/>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Internal Validation (N = 443)</a:t>
              </a:r>
            </a:p>
          </p:txBody>
        </p:sp>
        <p:sp>
          <p:nvSpPr>
            <p:cNvPr id="20" name="TextBox 19">
              <a:extLst>
                <a:ext uri="{FF2B5EF4-FFF2-40B4-BE49-F238E27FC236}">
                  <a16:creationId xmlns:a16="http://schemas.microsoft.com/office/drawing/2014/main" id="{F01945BF-ED7D-9744-3032-7E794C6EC580}"/>
                </a:ext>
              </a:extLst>
            </p:cNvPr>
            <p:cNvSpPr txBox="1"/>
            <p:nvPr/>
          </p:nvSpPr>
          <p:spPr>
            <a:xfrm>
              <a:off x="8138047" y="1117475"/>
              <a:ext cx="1846988"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External Test</a:t>
              </a:r>
            </a:p>
          </p:txBody>
        </p:sp>
        <p:cxnSp>
          <p:nvCxnSpPr>
            <p:cNvPr id="23" name="Straight Connector 22">
              <a:extLst>
                <a:ext uri="{FF2B5EF4-FFF2-40B4-BE49-F238E27FC236}">
                  <a16:creationId xmlns:a16="http://schemas.microsoft.com/office/drawing/2014/main" id="{F0284E9C-CEAB-A72C-E9D4-2D7F70A2734F}"/>
                </a:ext>
              </a:extLst>
            </p:cNvPr>
            <p:cNvCxnSpPr/>
            <p:nvPr/>
          </p:nvCxnSpPr>
          <p:spPr>
            <a:xfrm>
              <a:off x="0" y="1117474"/>
              <a:ext cx="121920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1C47628E-2B2D-C09A-7128-8A7CCA31CE3A}"/>
                </a:ext>
              </a:extLst>
            </p:cNvPr>
            <p:cNvSpPr txBox="1"/>
            <p:nvPr/>
          </p:nvSpPr>
          <p:spPr>
            <a:xfrm rot="16200000">
              <a:off x="-769604" y="3707550"/>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True Positive Rate</a:t>
              </a:r>
            </a:p>
          </p:txBody>
        </p:sp>
        <p:sp>
          <p:nvSpPr>
            <p:cNvPr id="31" name="TextBox 30">
              <a:extLst>
                <a:ext uri="{FF2B5EF4-FFF2-40B4-BE49-F238E27FC236}">
                  <a16:creationId xmlns:a16="http://schemas.microsoft.com/office/drawing/2014/main" id="{4D20B5EA-6332-7983-2F3C-52042D02B990}"/>
                </a:ext>
              </a:extLst>
            </p:cNvPr>
            <p:cNvSpPr txBox="1"/>
            <p:nvPr/>
          </p:nvSpPr>
          <p:spPr>
            <a:xfrm rot="16200000">
              <a:off x="4979438" y="3707550"/>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True Positive Rate</a:t>
              </a:r>
            </a:p>
          </p:txBody>
        </p:sp>
        <p:cxnSp>
          <p:nvCxnSpPr>
            <p:cNvPr id="24" name="Straight Connector 23">
              <a:extLst>
                <a:ext uri="{FF2B5EF4-FFF2-40B4-BE49-F238E27FC236}">
                  <a16:creationId xmlns:a16="http://schemas.microsoft.com/office/drawing/2014/main" id="{C8C97F28-4AD1-74F0-A71A-A8701BAD6AAA}"/>
                </a:ext>
              </a:extLst>
            </p:cNvPr>
            <p:cNvCxnSpPr>
              <a:cxnSpLocks/>
            </p:cNvCxnSpPr>
            <p:nvPr/>
          </p:nvCxnSpPr>
          <p:spPr>
            <a:xfrm flipV="1">
              <a:off x="5788857" y="1117474"/>
              <a:ext cx="0" cy="5740526"/>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0DEA9B88-36C1-B1FE-8D09-1F56B5A5DE24}"/>
                </a:ext>
              </a:extLst>
            </p:cNvPr>
            <p:cNvSpPr txBox="1"/>
            <p:nvPr/>
          </p:nvSpPr>
          <p:spPr>
            <a:xfrm>
              <a:off x="1983608" y="6570283"/>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False Positive Rate</a:t>
              </a:r>
            </a:p>
          </p:txBody>
        </p:sp>
        <p:sp>
          <p:nvSpPr>
            <p:cNvPr id="35" name="TextBox 34">
              <a:extLst>
                <a:ext uri="{FF2B5EF4-FFF2-40B4-BE49-F238E27FC236}">
                  <a16:creationId xmlns:a16="http://schemas.microsoft.com/office/drawing/2014/main" id="{0B492560-9AB7-16DC-9053-FE49152B7639}"/>
                </a:ext>
              </a:extLst>
            </p:cNvPr>
            <p:cNvSpPr txBox="1"/>
            <p:nvPr/>
          </p:nvSpPr>
          <p:spPr>
            <a:xfrm>
              <a:off x="8138047" y="6581001"/>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False Positive Rate</a:t>
              </a:r>
            </a:p>
          </p:txBody>
        </p:sp>
      </p:grpSp>
      <p:sp>
        <p:nvSpPr>
          <p:cNvPr id="37" name="Rectangle 36">
            <a:extLst>
              <a:ext uri="{FF2B5EF4-FFF2-40B4-BE49-F238E27FC236}">
                <a16:creationId xmlns:a16="http://schemas.microsoft.com/office/drawing/2014/main" id="{24A9E1FD-671E-34AF-EFDE-A477BCD7148E}"/>
              </a:ext>
            </a:extLst>
          </p:cNvPr>
          <p:cNvSpPr/>
          <p:nvPr/>
        </p:nvSpPr>
        <p:spPr>
          <a:xfrm>
            <a:off x="5820317" y="1160584"/>
            <a:ext cx="6363327" cy="56833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2D3C910F-2C16-DF6C-B5FF-18C8F7FCEF8E}"/>
              </a:ext>
            </a:extLst>
          </p:cNvPr>
          <p:cNvGrpSpPr/>
          <p:nvPr/>
        </p:nvGrpSpPr>
        <p:grpSpPr>
          <a:xfrm>
            <a:off x="2654419" y="4986589"/>
            <a:ext cx="2961521" cy="1364168"/>
            <a:chOff x="2662039" y="4816301"/>
            <a:chExt cx="2961521" cy="1364168"/>
          </a:xfrm>
        </p:grpSpPr>
        <p:sp>
          <p:nvSpPr>
            <p:cNvPr id="4" name="Rectangle 3">
              <a:extLst>
                <a:ext uri="{FF2B5EF4-FFF2-40B4-BE49-F238E27FC236}">
                  <a16:creationId xmlns:a16="http://schemas.microsoft.com/office/drawing/2014/main" id="{F88B2E49-42A6-AD6E-046C-DB7AC2ACF9C2}"/>
                </a:ext>
              </a:extLst>
            </p:cNvPr>
            <p:cNvSpPr/>
            <p:nvPr/>
          </p:nvSpPr>
          <p:spPr>
            <a:xfrm>
              <a:off x="2662039" y="4816301"/>
              <a:ext cx="2808111" cy="1364168"/>
            </a:xfrm>
            <a:prstGeom prst="rect">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5" name="Straight Connector 4">
              <a:extLst>
                <a:ext uri="{FF2B5EF4-FFF2-40B4-BE49-F238E27FC236}">
                  <a16:creationId xmlns:a16="http://schemas.microsoft.com/office/drawing/2014/main" id="{94C52695-73D4-3D5E-324D-68766F2F81B2}"/>
                </a:ext>
              </a:extLst>
            </p:cNvPr>
            <p:cNvCxnSpPr>
              <a:cxnSpLocks/>
            </p:cNvCxnSpPr>
            <p:nvPr/>
          </p:nvCxnSpPr>
          <p:spPr>
            <a:xfrm>
              <a:off x="2703443" y="4953506"/>
              <a:ext cx="440956" cy="0"/>
            </a:xfrm>
            <a:prstGeom prst="line">
              <a:avLst/>
            </a:prstGeom>
            <a:ln w="50800">
              <a:solidFill>
                <a:srgbClr val="407DB2"/>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7F98AFB7-9BDB-B5AC-9130-5AF66F068D08}"/>
                </a:ext>
              </a:extLst>
            </p:cNvPr>
            <p:cNvCxnSpPr>
              <a:cxnSpLocks/>
            </p:cNvCxnSpPr>
            <p:nvPr/>
          </p:nvCxnSpPr>
          <p:spPr>
            <a:xfrm>
              <a:off x="2703443" y="5309795"/>
              <a:ext cx="440955" cy="0"/>
            </a:xfrm>
            <a:prstGeom prst="line">
              <a:avLst/>
            </a:prstGeom>
            <a:ln w="50800">
              <a:solidFill>
                <a:srgbClr val="288752"/>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3B0F5363-D924-D9D6-3228-B7599FF18CF2}"/>
                </a:ext>
              </a:extLst>
            </p:cNvPr>
            <p:cNvCxnSpPr>
              <a:cxnSpLocks/>
            </p:cNvCxnSpPr>
            <p:nvPr/>
          </p:nvCxnSpPr>
          <p:spPr>
            <a:xfrm>
              <a:off x="2703443" y="5652169"/>
              <a:ext cx="440957" cy="0"/>
            </a:xfrm>
            <a:prstGeom prst="line">
              <a:avLst/>
            </a:prstGeom>
            <a:ln w="50800">
              <a:solidFill>
                <a:srgbClr val="FF8B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04AC642B-9915-558D-4A75-D248E8CB0270}"/>
                </a:ext>
              </a:extLst>
            </p:cNvPr>
            <p:cNvCxnSpPr>
              <a:cxnSpLocks/>
            </p:cNvCxnSpPr>
            <p:nvPr/>
          </p:nvCxnSpPr>
          <p:spPr>
            <a:xfrm>
              <a:off x="2703443" y="6011486"/>
              <a:ext cx="438912" cy="0"/>
            </a:xfrm>
            <a:prstGeom prst="line">
              <a:avLst/>
            </a:prstGeom>
            <a:ln w="50800">
              <a:solidFill>
                <a:srgbClr val="000000"/>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854C9B19-7472-1965-0A48-2C3311453CAC}"/>
                </a:ext>
              </a:extLst>
            </p:cNvPr>
            <p:cNvSpPr txBox="1"/>
            <p:nvPr/>
          </p:nvSpPr>
          <p:spPr>
            <a:xfrm>
              <a:off x="3144400" y="4816301"/>
              <a:ext cx="2143897" cy="338554"/>
            </a:xfrm>
            <a:prstGeom prst="rect">
              <a:avLst/>
            </a:prstGeom>
            <a:noFill/>
            <a:ln>
              <a:noFill/>
            </a:ln>
          </p:spPr>
          <p:txBody>
            <a:bodyPr wrap="square" rtlCol="0">
              <a:spAutoFit/>
            </a:bodyPr>
            <a:lstStyle/>
            <a:p>
              <a:r>
                <a:rPr lang="en-US" sz="1600" dirty="0"/>
                <a:t>RF-bio (AUC=0.796)</a:t>
              </a:r>
            </a:p>
          </p:txBody>
        </p:sp>
        <p:sp>
          <p:nvSpPr>
            <p:cNvPr id="11" name="TextBox 10">
              <a:extLst>
                <a:ext uri="{FF2B5EF4-FFF2-40B4-BE49-F238E27FC236}">
                  <a16:creationId xmlns:a16="http://schemas.microsoft.com/office/drawing/2014/main" id="{8E454807-1B32-5D1E-BD66-D73C11B6FE82}"/>
                </a:ext>
              </a:extLst>
            </p:cNvPr>
            <p:cNvSpPr txBox="1"/>
            <p:nvPr/>
          </p:nvSpPr>
          <p:spPr>
            <a:xfrm>
              <a:off x="3144399" y="5162861"/>
              <a:ext cx="2479161" cy="338554"/>
            </a:xfrm>
            <a:prstGeom prst="rect">
              <a:avLst/>
            </a:prstGeom>
            <a:noFill/>
            <a:ln>
              <a:noFill/>
            </a:ln>
          </p:spPr>
          <p:txBody>
            <a:bodyPr wrap="square" rtlCol="0">
              <a:spAutoFit/>
            </a:bodyPr>
            <a:lstStyle/>
            <a:p>
              <a:r>
                <a:rPr lang="en-US" sz="1600" dirty="0"/>
                <a:t>Regress-bio (AUC=0.798)</a:t>
              </a:r>
            </a:p>
          </p:txBody>
        </p:sp>
        <p:sp>
          <p:nvSpPr>
            <p:cNvPr id="12" name="TextBox 11">
              <a:extLst>
                <a:ext uri="{FF2B5EF4-FFF2-40B4-BE49-F238E27FC236}">
                  <a16:creationId xmlns:a16="http://schemas.microsoft.com/office/drawing/2014/main" id="{AED86FE1-74DF-0B2F-5E37-A794B27814C5}"/>
                </a:ext>
              </a:extLst>
            </p:cNvPr>
            <p:cNvSpPr txBox="1"/>
            <p:nvPr/>
          </p:nvSpPr>
          <p:spPr>
            <a:xfrm>
              <a:off x="3144398" y="5501488"/>
              <a:ext cx="2264761" cy="338554"/>
            </a:xfrm>
            <a:prstGeom prst="rect">
              <a:avLst/>
            </a:prstGeom>
            <a:noFill/>
            <a:ln>
              <a:noFill/>
            </a:ln>
          </p:spPr>
          <p:txBody>
            <a:bodyPr wrap="square" rtlCol="0">
              <a:spAutoFit/>
            </a:bodyPr>
            <a:lstStyle/>
            <a:p>
              <a:r>
                <a:rPr lang="en-US" sz="1600" dirty="0"/>
                <a:t>Refit Mayo (AUC=0.756)</a:t>
              </a:r>
            </a:p>
          </p:txBody>
        </p:sp>
        <p:sp>
          <p:nvSpPr>
            <p:cNvPr id="13" name="TextBox 12">
              <a:extLst>
                <a:ext uri="{FF2B5EF4-FFF2-40B4-BE49-F238E27FC236}">
                  <a16:creationId xmlns:a16="http://schemas.microsoft.com/office/drawing/2014/main" id="{9508B0C4-8367-2F09-191E-023743F712EB}"/>
                </a:ext>
              </a:extLst>
            </p:cNvPr>
            <p:cNvSpPr txBox="1"/>
            <p:nvPr/>
          </p:nvSpPr>
          <p:spPr>
            <a:xfrm>
              <a:off x="3144399" y="5841915"/>
              <a:ext cx="2143897" cy="338554"/>
            </a:xfrm>
            <a:prstGeom prst="rect">
              <a:avLst/>
            </a:prstGeom>
            <a:noFill/>
            <a:ln>
              <a:noFill/>
            </a:ln>
          </p:spPr>
          <p:txBody>
            <a:bodyPr wrap="square" rtlCol="0">
              <a:spAutoFit/>
            </a:bodyPr>
            <a:lstStyle/>
            <a:p>
              <a:r>
                <a:rPr lang="en-US" sz="1600" dirty="0"/>
                <a:t>Mayo (AUC=0.769)</a:t>
              </a:r>
            </a:p>
          </p:txBody>
        </p:sp>
      </p:grpSp>
      <p:grpSp>
        <p:nvGrpSpPr>
          <p:cNvPr id="17" name="Group 16">
            <a:extLst>
              <a:ext uri="{FF2B5EF4-FFF2-40B4-BE49-F238E27FC236}">
                <a16:creationId xmlns:a16="http://schemas.microsoft.com/office/drawing/2014/main" id="{649F7F6F-BAE3-AD86-DE26-30567B3BEBA8}"/>
              </a:ext>
            </a:extLst>
          </p:cNvPr>
          <p:cNvGrpSpPr/>
          <p:nvPr/>
        </p:nvGrpSpPr>
        <p:grpSpPr>
          <a:xfrm>
            <a:off x="6954015" y="3756073"/>
            <a:ext cx="4958729" cy="2954215"/>
            <a:chOff x="2662039" y="4816301"/>
            <a:chExt cx="2808111" cy="1364168"/>
          </a:xfrm>
        </p:grpSpPr>
        <p:sp>
          <p:nvSpPr>
            <p:cNvPr id="19" name="Rectangle 18">
              <a:extLst>
                <a:ext uri="{FF2B5EF4-FFF2-40B4-BE49-F238E27FC236}">
                  <a16:creationId xmlns:a16="http://schemas.microsoft.com/office/drawing/2014/main" id="{0B350582-5476-1456-6FD8-08CB0FED8372}"/>
                </a:ext>
              </a:extLst>
            </p:cNvPr>
            <p:cNvSpPr/>
            <p:nvPr/>
          </p:nvSpPr>
          <p:spPr>
            <a:xfrm>
              <a:off x="2662039" y="4816301"/>
              <a:ext cx="2808111" cy="1364168"/>
            </a:xfrm>
            <a:prstGeom prst="rect">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22" name="Straight Connector 21">
              <a:extLst>
                <a:ext uri="{FF2B5EF4-FFF2-40B4-BE49-F238E27FC236}">
                  <a16:creationId xmlns:a16="http://schemas.microsoft.com/office/drawing/2014/main" id="{C8F4365B-44F5-6FAC-CDD5-F1CB80E98526}"/>
                </a:ext>
              </a:extLst>
            </p:cNvPr>
            <p:cNvCxnSpPr>
              <a:cxnSpLocks/>
            </p:cNvCxnSpPr>
            <p:nvPr/>
          </p:nvCxnSpPr>
          <p:spPr>
            <a:xfrm>
              <a:off x="2703443" y="4953506"/>
              <a:ext cx="440956" cy="0"/>
            </a:xfrm>
            <a:prstGeom prst="line">
              <a:avLst/>
            </a:prstGeom>
            <a:ln w="127000">
              <a:solidFill>
                <a:srgbClr val="407DB2"/>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9798C33F-86B8-8662-3EC9-43FC248B15CA}"/>
                </a:ext>
              </a:extLst>
            </p:cNvPr>
            <p:cNvCxnSpPr>
              <a:cxnSpLocks/>
            </p:cNvCxnSpPr>
            <p:nvPr/>
          </p:nvCxnSpPr>
          <p:spPr>
            <a:xfrm>
              <a:off x="2703443" y="5309795"/>
              <a:ext cx="440955" cy="0"/>
            </a:xfrm>
            <a:prstGeom prst="line">
              <a:avLst/>
            </a:prstGeom>
            <a:ln w="127000">
              <a:solidFill>
                <a:srgbClr val="288752"/>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6D26476D-EC4B-DBA5-3812-E5987069CB0B}"/>
                </a:ext>
              </a:extLst>
            </p:cNvPr>
            <p:cNvCxnSpPr>
              <a:cxnSpLocks/>
            </p:cNvCxnSpPr>
            <p:nvPr/>
          </p:nvCxnSpPr>
          <p:spPr>
            <a:xfrm>
              <a:off x="2703443" y="5652169"/>
              <a:ext cx="440957" cy="0"/>
            </a:xfrm>
            <a:prstGeom prst="line">
              <a:avLst/>
            </a:prstGeom>
            <a:ln w="127000">
              <a:solidFill>
                <a:srgbClr val="FF8B00"/>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E53C47D3-DB3C-2855-7F34-DD37B824C478}"/>
                </a:ext>
              </a:extLst>
            </p:cNvPr>
            <p:cNvCxnSpPr>
              <a:cxnSpLocks/>
            </p:cNvCxnSpPr>
            <p:nvPr/>
          </p:nvCxnSpPr>
          <p:spPr>
            <a:xfrm>
              <a:off x="2703443" y="6011486"/>
              <a:ext cx="438912" cy="0"/>
            </a:xfrm>
            <a:prstGeom prst="line">
              <a:avLst/>
            </a:prstGeom>
            <a:ln w="127000">
              <a:solidFill>
                <a:srgbClr val="000000"/>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9F468E10-0822-AB8B-5513-1A6F10E85456}"/>
                </a:ext>
              </a:extLst>
            </p:cNvPr>
            <p:cNvSpPr txBox="1"/>
            <p:nvPr/>
          </p:nvSpPr>
          <p:spPr>
            <a:xfrm>
              <a:off x="3144400" y="4816301"/>
              <a:ext cx="2143897" cy="241607"/>
            </a:xfrm>
            <a:prstGeom prst="rect">
              <a:avLst/>
            </a:prstGeom>
            <a:noFill/>
            <a:ln>
              <a:noFill/>
            </a:ln>
          </p:spPr>
          <p:txBody>
            <a:bodyPr wrap="square" rtlCol="0">
              <a:spAutoFit/>
            </a:bodyPr>
            <a:lstStyle/>
            <a:p>
              <a:r>
                <a:rPr lang="en-US" sz="2800" dirty="0"/>
                <a:t>RF-bio (AUC=0.80)</a:t>
              </a:r>
            </a:p>
          </p:txBody>
        </p:sp>
        <p:sp>
          <p:nvSpPr>
            <p:cNvPr id="30" name="TextBox 29">
              <a:extLst>
                <a:ext uri="{FF2B5EF4-FFF2-40B4-BE49-F238E27FC236}">
                  <a16:creationId xmlns:a16="http://schemas.microsoft.com/office/drawing/2014/main" id="{5503C2DC-CB4D-4B43-0A26-6E4E0C00196F}"/>
                </a:ext>
              </a:extLst>
            </p:cNvPr>
            <p:cNvSpPr txBox="1"/>
            <p:nvPr/>
          </p:nvSpPr>
          <p:spPr>
            <a:xfrm>
              <a:off x="3144399" y="5169357"/>
              <a:ext cx="2325751" cy="241607"/>
            </a:xfrm>
            <a:prstGeom prst="rect">
              <a:avLst/>
            </a:prstGeom>
            <a:noFill/>
            <a:ln>
              <a:noFill/>
            </a:ln>
          </p:spPr>
          <p:txBody>
            <a:bodyPr wrap="square" rtlCol="0">
              <a:spAutoFit/>
            </a:bodyPr>
            <a:lstStyle/>
            <a:p>
              <a:r>
                <a:rPr lang="en-US" sz="2800" dirty="0"/>
                <a:t>Regress-bio (AUC=0.80)</a:t>
              </a:r>
            </a:p>
          </p:txBody>
        </p:sp>
        <p:sp>
          <p:nvSpPr>
            <p:cNvPr id="32" name="TextBox 31">
              <a:extLst>
                <a:ext uri="{FF2B5EF4-FFF2-40B4-BE49-F238E27FC236}">
                  <a16:creationId xmlns:a16="http://schemas.microsoft.com/office/drawing/2014/main" id="{7F81407A-9DED-D354-52B1-D68B60F41E7B}"/>
                </a:ext>
              </a:extLst>
            </p:cNvPr>
            <p:cNvSpPr txBox="1"/>
            <p:nvPr/>
          </p:nvSpPr>
          <p:spPr>
            <a:xfrm>
              <a:off x="3144398" y="5514480"/>
              <a:ext cx="2264761" cy="241607"/>
            </a:xfrm>
            <a:prstGeom prst="rect">
              <a:avLst/>
            </a:prstGeom>
            <a:noFill/>
            <a:ln>
              <a:noFill/>
            </a:ln>
          </p:spPr>
          <p:txBody>
            <a:bodyPr wrap="square" rtlCol="0">
              <a:spAutoFit/>
            </a:bodyPr>
            <a:lstStyle/>
            <a:p>
              <a:r>
                <a:rPr lang="en-US" sz="2800" dirty="0"/>
                <a:t>Refit Mayo (AUC=0.76)</a:t>
              </a:r>
            </a:p>
          </p:txBody>
        </p:sp>
        <p:sp>
          <p:nvSpPr>
            <p:cNvPr id="34" name="TextBox 33">
              <a:extLst>
                <a:ext uri="{FF2B5EF4-FFF2-40B4-BE49-F238E27FC236}">
                  <a16:creationId xmlns:a16="http://schemas.microsoft.com/office/drawing/2014/main" id="{44F7D990-51A4-7F00-F58E-5AFF275029DD}"/>
                </a:ext>
              </a:extLst>
            </p:cNvPr>
            <p:cNvSpPr txBox="1"/>
            <p:nvPr/>
          </p:nvSpPr>
          <p:spPr>
            <a:xfrm>
              <a:off x="3144399" y="5884139"/>
              <a:ext cx="2143897" cy="241607"/>
            </a:xfrm>
            <a:prstGeom prst="rect">
              <a:avLst/>
            </a:prstGeom>
            <a:noFill/>
            <a:ln>
              <a:noFill/>
            </a:ln>
          </p:spPr>
          <p:txBody>
            <a:bodyPr wrap="square" rtlCol="0">
              <a:spAutoFit/>
            </a:bodyPr>
            <a:lstStyle/>
            <a:p>
              <a:r>
                <a:rPr lang="en-US" sz="2800" dirty="0"/>
                <a:t>Mayo (AUC=0.77)</a:t>
              </a:r>
            </a:p>
          </p:txBody>
        </p:sp>
      </p:grpSp>
      <p:sp>
        <p:nvSpPr>
          <p:cNvPr id="39" name="Oval 38">
            <a:extLst>
              <a:ext uri="{FF2B5EF4-FFF2-40B4-BE49-F238E27FC236}">
                <a16:creationId xmlns:a16="http://schemas.microsoft.com/office/drawing/2014/main" id="{E8DB8C3B-D847-D102-5FD0-DB1E086E6099}"/>
              </a:ext>
            </a:extLst>
          </p:cNvPr>
          <p:cNvSpPr/>
          <p:nvPr/>
        </p:nvSpPr>
        <p:spPr>
          <a:xfrm>
            <a:off x="7831528" y="4322401"/>
            <a:ext cx="3785821" cy="931566"/>
          </a:xfrm>
          <a:prstGeom prst="ellipse">
            <a:avLst/>
          </a:prstGeom>
          <a:noFill/>
          <a:ln w="41275">
            <a:solidFill>
              <a:srgbClr val="2E8B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5C809359-E6FC-FD1D-FB4B-6AAF33569FF2}"/>
              </a:ext>
            </a:extLst>
          </p:cNvPr>
          <p:cNvCxnSpPr>
            <a:cxnSpLocks/>
          </p:cNvCxnSpPr>
          <p:nvPr/>
        </p:nvCxnSpPr>
        <p:spPr>
          <a:xfrm flipV="1">
            <a:off x="5462530" y="4670474"/>
            <a:ext cx="1491485" cy="373389"/>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2B7C878-9861-B673-8320-C9A324E566CD}"/>
              </a:ext>
            </a:extLst>
          </p:cNvPr>
          <p:cNvCxnSpPr>
            <a:cxnSpLocks/>
          </p:cNvCxnSpPr>
          <p:nvPr/>
        </p:nvCxnSpPr>
        <p:spPr>
          <a:xfrm>
            <a:off x="5462530" y="6274191"/>
            <a:ext cx="1491485" cy="296092"/>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980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218A0-8148-7DB6-065A-5F94306D6D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504E7B-9294-6CE0-C484-D3C7C895092E}"/>
              </a:ext>
            </a:extLst>
          </p:cNvPr>
          <p:cNvSpPr>
            <a:spLocks noGrp="1"/>
          </p:cNvSpPr>
          <p:nvPr>
            <p:ph type="title"/>
          </p:nvPr>
        </p:nvSpPr>
        <p:spPr>
          <a:xfrm>
            <a:off x="146304" y="73152"/>
            <a:ext cx="10515600" cy="1325563"/>
          </a:xfrm>
        </p:spPr>
        <p:txBody>
          <a:bodyPr/>
          <a:lstStyle/>
          <a:p>
            <a:r>
              <a:rPr lang="en-US" dirty="0"/>
              <a:t>Results – Discrimination</a:t>
            </a:r>
          </a:p>
        </p:txBody>
      </p:sp>
      <p:grpSp>
        <p:nvGrpSpPr>
          <p:cNvPr id="36" name="Group 35">
            <a:extLst>
              <a:ext uri="{FF2B5EF4-FFF2-40B4-BE49-F238E27FC236}">
                <a16:creationId xmlns:a16="http://schemas.microsoft.com/office/drawing/2014/main" id="{7C4E414D-55E4-5CF2-0A19-EC5F09E8F66C}"/>
              </a:ext>
            </a:extLst>
          </p:cNvPr>
          <p:cNvGrpSpPr/>
          <p:nvPr/>
        </p:nvGrpSpPr>
        <p:grpSpPr>
          <a:xfrm>
            <a:off x="0" y="1117474"/>
            <a:ext cx="12192000" cy="5740526"/>
            <a:chOff x="0" y="1117474"/>
            <a:chExt cx="12192000" cy="5740526"/>
          </a:xfrm>
        </p:grpSpPr>
        <p:sp>
          <p:nvSpPr>
            <p:cNvPr id="21" name="Rectangle 20">
              <a:extLst>
                <a:ext uri="{FF2B5EF4-FFF2-40B4-BE49-F238E27FC236}">
                  <a16:creationId xmlns:a16="http://schemas.microsoft.com/office/drawing/2014/main" id="{2E166B68-7D1E-9B26-1156-77AF9E7E484D}"/>
                </a:ext>
              </a:extLst>
            </p:cNvPr>
            <p:cNvSpPr/>
            <p:nvPr/>
          </p:nvSpPr>
          <p:spPr>
            <a:xfrm>
              <a:off x="0" y="1117474"/>
              <a:ext cx="12192000" cy="57405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26E7D29D-E34E-DAD6-324F-A3C99856733B}"/>
                </a:ext>
              </a:extLst>
            </p:cNvPr>
            <p:cNvPicPr>
              <a:picLocks noChangeAspect="1"/>
            </p:cNvPicPr>
            <p:nvPr/>
          </p:nvPicPr>
          <p:blipFill>
            <a:blip r:embed="rId3"/>
            <a:stretch>
              <a:fillRect/>
            </a:stretch>
          </p:blipFill>
          <p:spPr>
            <a:xfrm>
              <a:off x="49323" y="1316766"/>
              <a:ext cx="5512279" cy="5512279"/>
            </a:xfrm>
            <a:prstGeom prst="rect">
              <a:avLst/>
            </a:prstGeom>
          </p:spPr>
        </p:pic>
        <p:pic>
          <p:nvPicPr>
            <p:cNvPr id="14" name="Picture 13">
              <a:extLst>
                <a:ext uri="{FF2B5EF4-FFF2-40B4-BE49-F238E27FC236}">
                  <a16:creationId xmlns:a16="http://schemas.microsoft.com/office/drawing/2014/main" id="{6782C918-2031-024E-9723-4A32C089EB63}"/>
                </a:ext>
              </a:extLst>
            </p:cNvPr>
            <p:cNvPicPr>
              <a:picLocks noChangeAspect="1"/>
            </p:cNvPicPr>
            <p:nvPr/>
          </p:nvPicPr>
          <p:blipFill>
            <a:blip r:embed="rId4"/>
            <a:stretch>
              <a:fillRect/>
            </a:stretch>
          </p:blipFill>
          <p:spPr>
            <a:xfrm>
              <a:off x="5798366" y="1316766"/>
              <a:ext cx="6344311" cy="5541234"/>
            </a:xfrm>
            <a:prstGeom prst="rect">
              <a:avLst/>
            </a:prstGeom>
          </p:spPr>
        </p:pic>
        <p:sp>
          <p:nvSpPr>
            <p:cNvPr id="18" name="TextBox 17">
              <a:extLst>
                <a:ext uri="{FF2B5EF4-FFF2-40B4-BE49-F238E27FC236}">
                  <a16:creationId xmlns:a16="http://schemas.microsoft.com/office/drawing/2014/main" id="{A4EF8E19-C258-BF76-F92F-4BDA712E4B24}"/>
                </a:ext>
              </a:extLst>
            </p:cNvPr>
            <p:cNvSpPr txBox="1"/>
            <p:nvPr/>
          </p:nvSpPr>
          <p:spPr>
            <a:xfrm>
              <a:off x="1209825" y="1117474"/>
              <a:ext cx="3749040"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Internal Validation (N = 443)</a:t>
              </a:r>
            </a:p>
          </p:txBody>
        </p:sp>
        <p:sp>
          <p:nvSpPr>
            <p:cNvPr id="20" name="TextBox 19">
              <a:extLst>
                <a:ext uri="{FF2B5EF4-FFF2-40B4-BE49-F238E27FC236}">
                  <a16:creationId xmlns:a16="http://schemas.microsoft.com/office/drawing/2014/main" id="{72D691E0-489B-D91E-9AC3-C6C32376708F}"/>
                </a:ext>
              </a:extLst>
            </p:cNvPr>
            <p:cNvSpPr txBox="1"/>
            <p:nvPr/>
          </p:nvSpPr>
          <p:spPr>
            <a:xfrm>
              <a:off x="7624689" y="1117475"/>
              <a:ext cx="3264470"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External Test (N = 86)</a:t>
              </a:r>
            </a:p>
          </p:txBody>
        </p:sp>
        <p:cxnSp>
          <p:nvCxnSpPr>
            <p:cNvPr id="23" name="Straight Connector 22">
              <a:extLst>
                <a:ext uri="{FF2B5EF4-FFF2-40B4-BE49-F238E27FC236}">
                  <a16:creationId xmlns:a16="http://schemas.microsoft.com/office/drawing/2014/main" id="{9BCB125D-F37C-BA65-726B-F2DCCD969F2B}"/>
                </a:ext>
              </a:extLst>
            </p:cNvPr>
            <p:cNvCxnSpPr/>
            <p:nvPr/>
          </p:nvCxnSpPr>
          <p:spPr>
            <a:xfrm>
              <a:off x="0" y="1117474"/>
              <a:ext cx="12192000" cy="0"/>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4F707269-17E7-31C7-F6A3-2293D64970B6}"/>
                </a:ext>
              </a:extLst>
            </p:cNvPr>
            <p:cNvSpPr txBox="1"/>
            <p:nvPr/>
          </p:nvSpPr>
          <p:spPr>
            <a:xfrm rot="16200000">
              <a:off x="-769604" y="3707550"/>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True Positive Rate</a:t>
              </a:r>
            </a:p>
          </p:txBody>
        </p:sp>
        <p:sp>
          <p:nvSpPr>
            <p:cNvPr id="31" name="TextBox 30">
              <a:extLst>
                <a:ext uri="{FF2B5EF4-FFF2-40B4-BE49-F238E27FC236}">
                  <a16:creationId xmlns:a16="http://schemas.microsoft.com/office/drawing/2014/main" id="{608C9BDC-6795-8081-ED9B-2A854F8FCACE}"/>
                </a:ext>
              </a:extLst>
            </p:cNvPr>
            <p:cNvSpPr txBox="1"/>
            <p:nvPr/>
          </p:nvSpPr>
          <p:spPr>
            <a:xfrm rot="16200000">
              <a:off x="4979438" y="3707550"/>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True Positive Rate</a:t>
              </a:r>
            </a:p>
          </p:txBody>
        </p:sp>
        <p:cxnSp>
          <p:nvCxnSpPr>
            <p:cNvPr id="24" name="Straight Connector 23">
              <a:extLst>
                <a:ext uri="{FF2B5EF4-FFF2-40B4-BE49-F238E27FC236}">
                  <a16:creationId xmlns:a16="http://schemas.microsoft.com/office/drawing/2014/main" id="{7750ADB1-B374-3CD2-9A5E-9EF668BF1532}"/>
                </a:ext>
              </a:extLst>
            </p:cNvPr>
            <p:cNvCxnSpPr>
              <a:cxnSpLocks/>
            </p:cNvCxnSpPr>
            <p:nvPr/>
          </p:nvCxnSpPr>
          <p:spPr>
            <a:xfrm flipV="1">
              <a:off x="5788857" y="1117474"/>
              <a:ext cx="0" cy="5740526"/>
            </a:xfrm>
            <a:prstGeom prst="line">
              <a:avLst/>
            </a:prstGeom>
            <a:ln w="28575">
              <a:solidFill>
                <a:schemeClr val="tx1"/>
              </a:solidFill>
            </a:ln>
          </p:spPr>
          <p:style>
            <a:lnRef idx="1">
              <a:schemeClr val="dk1"/>
            </a:lnRef>
            <a:fillRef idx="0">
              <a:schemeClr val="dk1"/>
            </a:fillRef>
            <a:effectRef idx="0">
              <a:schemeClr val="dk1"/>
            </a:effectRef>
            <a:fontRef idx="minor">
              <a:schemeClr val="tx1"/>
            </a:fontRef>
          </p:style>
        </p:cxnSp>
        <p:sp>
          <p:nvSpPr>
            <p:cNvPr id="33" name="TextBox 32">
              <a:extLst>
                <a:ext uri="{FF2B5EF4-FFF2-40B4-BE49-F238E27FC236}">
                  <a16:creationId xmlns:a16="http://schemas.microsoft.com/office/drawing/2014/main" id="{1495AF86-D891-4513-61CA-E4E8C8A7810E}"/>
                </a:ext>
              </a:extLst>
            </p:cNvPr>
            <p:cNvSpPr txBox="1"/>
            <p:nvPr/>
          </p:nvSpPr>
          <p:spPr>
            <a:xfrm>
              <a:off x="1983608" y="6570283"/>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False Positive Rate</a:t>
              </a:r>
            </a:p>
          </p:txBody>
        </p:sp>
        <p:sp>
          <p:nvSpPr>
            <p:cNvPr id="35" name="TextBox 34">
              <a:extLst>
                <a:ext uri="{FF2B5EF4-FFF2-40B4-BE49-F238E27FC236}">
                  <a16:creationId xmlns:a16="http://schemas.microsoft.com/office/drawing/2014/main" id="{84800AE1-FC7A-AA64-0591-FA964F8F7D71}"/>
                </a:ext>
              </a:extLst>
            </p:cNvPr>
            <p:cNvSpPr txBox="1"/>
            <p:nvPr/>
          </p:nvSpPr>
          <p:spPr>
            <a:xfrm>
              <a:off x="8138047" y="6581001"/>
              <a:ext cx="1846988" cy="276999"/>
            </a:xfrm>
            <a:prstGeom prst="rect">
              <a:avLst/>
            </a:prstGeom>
            <a:solidFill>
              <a:schemeClr val="bg1"/>
            </a:solidFill>
          </p:spPr>
          <p:txBody>
            <a:bodyPr wrap="square" rtlCol="0">
              <a:spAutoFit/>
            </a:bodyPr>
            <a:lstStyle/>
            <a:p>
              <a:pPr algn="ctr"/>
              <a:r>
                <a:rPr lang="en-US" sz="1200" dirty="0">
                  <a:latin typeface="Calibri" panose="020F0502020204030204" pitchFamily="34" charset="0"/>
                  <a:ea typeface="Calibri" panose="020F0502020204030204" pitchFamily="34" charset="0"/>
                  <a:cs typeface="Calibri" panose="020F0502020204030204" pitchFamily="34" charset="0"/>
                </a:rPr>
                <a:t>False Positive Rate</a:t>
              </a:r>
            </a:p>
          </p:txBody>
        </p:sp>
      </p:grpSp>
      <p:grpSp>
        <p:nvGrpSpPr>
          <p:cNvPr id="3" name="Group 2">
            <a:extLst>
              <a:ext uri="{FF2B5EF4-FFF2-40B4-BE49-F238E27FC236}">
                <a16:creationId xmlns:a16="http://schemas.microsoft.com/office/drawing/2014/main" id="{CFE74BED-A8CD-9809-64BC-B9DC0848A7D5}"/>
              </a:ext>
            </a:extLst>
          </p:cNvPr>
          <p:cNvGrpSpPr/>
          <p:nvPr/>
        </p:nvGrpSpPr>
        <p:grpSpPr>
          <a:xfrm>
            <a:off x="2654419" y="4986589"/>
            <a:ext cx="2961521" cy="1364168"/>
            <a:chOff x="2662039" y="4816301"/>
            <a:chExt cx="2961521" cy="1364168"/>
          </a:xfrm>
        </p:grpSpPr>
        <p:sp>
          <p:nvSpPr>
            <p:cNvPr id="4" name="Rectangle 3">
              <a:extLst>
                <a:ext uri="{FF2B5EF4-FFF2-40B4-BE49-F238E27FC236}">
                  <a16:creationId xmlns:a16="http://schemas.microsoft.com/office/drawing/2014/main" id="{FC10C495-2232-22F0-4819-D347CCB76925}"/>
                </a:ext>
              </a:extLst>
            </p:cNvPr>
            <p:cNvSpPr/>
            <p:nvPr/>
          </p:nvSpPr>
          <p:spPr>
            <a:xfrm>
              <a:off x="2662039" y="4816301"/>
              <a:ext cx="2808111" cy="1364168"/>
            </a:xfrm>
            <a:prstGeom prst="rect">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a:p>
          </p:txBody>
        </p:sp>
        <p:cxnSp>
          <p:nvCxnSpPr>
            <p:cNvPr id="5" name="Straight Connector 4">
              <a:extLst>
                <a:ext uri="{FF2B5EF4-FFF2-40B4-BE49-F238E27FC236}">
                  <a16:creationId xmlns:a16="http://schemas.microsoft.com/office/drawing/2014/main" id="{0D501065-CF9C-89CA-8B31-58FB20A9D453}"/>
                </a:ext>
              </a:extLst>
            </p:cNvPr>
            <p:cNvCxnSpPr>
              <a:cxnSpLocks/>
            </p:cNvCxnSpPr>
            <p:nvPr/>
          </p:nvCxnSpPr>
          <p:spPr>
            <a:xfrm>
              <a:off x="2703443" y="4953506"/>
              <a:ext cx="440956" cy="0"/>
            </a:xfrm>
            <a:prstGeom prst="line">
              <a:avLst/>
            </a:prstGeom>
            <a:ln w="50800">
              <a:solidFill>
                <a:srgbClr val="407DB2"/>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CC6EB74B-CE48-BFC9-A59C-9C30FA604A15}"/>
                </a:ext>
              </a:extLst>
            </p:cNvPr>
            <p:cNvCxnSpPr>
              <a:cxnSpLocks/>
            </p:cNvCxnSpPr>
            <p:nvPr/>
          </p:nvCxnSpPr>
          <p:spPr>
            <a:xfrm>
              <a:off x="2703443" y="5309795"/>
              <a:ext cx="440955" cy="0"/>
            </a:xfrm>
            <a:prstGeom prst="line">
              <a:avLst/>
            </a:prstGeom>
            <a:ln w="50800">
              <a:solidFill>
                <a:srgbClr val="288752"/>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4A09F372-F467-857F-AC79-0357ABAF18F1}"/>
                </a:ext>
              </a:extLst>
            </p:cNvPr>
            <p:cNvCxnSpPr>
              <a:cxnSpLocks/>
            </p:cNvCxnSpPr>
            <p:nvPr/>
          </p:nvCxnSpPr>
          <p:spPr>
            <a:xfrm>
              <a:off x="2703443" y="5652169"/>
              <a:ext cx="440957" cy="0"/>
            </a:xfrm>
            <a:prstGeom prst="line">
              <a:avLst/>
            </a:prstGeom>
            <a:ln w="50800">
              <a:solidFill>
                <a:srgbClr val="FF8B00"/>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A00BE58A-7D6D-44D1-B676-70347D1F26A9}"/>
                </a:ext>
              </a:extLst>
            </p:cNvPr>
            <p:cNvCxnSpPr>
              <a:cxnSpLocks/>
            </p:cNvCxnSpPr>
            <p:nvPr/>
          </p:nvCxnSpPr>
          <p:spPr>
            <a:xfrm>
              <a:off x="2703443" y="6011486"/>
              <a:ext cx="438912" cy="0"/>
            </a:xfrm>
            <a:prstGeom prst="line">
              <a:avLst/>
            </a:prstGeom>
            <a:ln w="50800">
              <a:solidFill>
                <a:srgbClr val="000000"/>
              </a:solidFill>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A32B9CA2-EBD4-B36B-D28D-6DAAC24F1584}"/>
                </a:ext>
              </a:extLst>
            </p:cNvPr>
            <p:cNvSpPr txBox="1"/>
            <p:nvPr/>
          </p:nvSpPr>
          <p:spPr>
            <a:xfrm>
              <a:off x="3144400" y="4816301"/>
              <a:ext cx="2143897" cy="338554"/>
            </a:xfrm>
            <a:prstGeom prst="rect">
              <a:avLst/>
            </a:prstGeom>
            <a:noFill/>
            <a:ln>
              <a:noFill/>
            </a:ln>
          </p:spPr>
          <p:txBody>
            <a:bodyPr wrap="square" rtlCol="0">
              <a:spAutoFit/>
            </a:bodyPr>
            <a:lstStyle/>
            <a:p>
              <a:r>
                <a:rPr lang="en-US" sz="1600" dirty="0"/>
                <a:t>RF-bio (AUC=0.796)</a:t>
              </a:r>
            </a:p>
          </p:txBody>
        </p:sp>
        <p:sp>
          <p:nvSpPr>
            <p:cNvPr id="11" name="TextBox 10">
              <a:extLst>
                <a:ext uri="{FF2B5EF4-FFF2-40B4-BE49-F238E27FC236}">
                  <a16:creationId xmlns:a16="http://schemas.microsoft.com/office/drawing/2014/main" id="{D3C88C2B-8C9D-BDCC-49E3-8565AD48B37E}"/>
                </a:ext>
              </a:extLst>
            </p:cNvPr>
            <p:cNvSpPr txBox="1"/>
            <p:nvPr/>
          </p:nvSpPr>
          <p:spPr>
            <a:xfrm>
              <a:off x="3144399" y="5162861"/>
              <a:ext cx="2479161" cy="338554"/>
            </a:xfrm>
            <a:prstGeom prst="rect">
              <a:avLst/>
            </a:prstGeom>
            <a:noFill/>
            <a:ln>
              <a:noFill/>
            </a:ln>
          </p:spPr>
          <p:txBody>
            <a:bodyPr wrap="square" rtlCol="0">
              <a:spAutoFit/>
            </a:bodyPr>
            <a:lstStyle/>
            <a:p>
              <a:r>
                <a:rPr lang="en-US" sz="1600" dirty="0"/>
                <a:t>Regress-bio (AUC=0.798)</a:t>
              </a:r>
            </a:p>
          </p:txBody>
        </p:sp>
        <p:sp>
          <p:nvSpPr>
            <p:cNvPr id="12" name="TextBox 11">
              <a:extLst>
                <a:ext uri="{FF2B5EF4-FFF2-40B4-BE49-F238E27FC236}">
                  <a16:creationId xmlns:a16="http://schemas.microsoft.com/office/drawing/2014/main" id="{259BF6D5-1132-8B96-3D87-EB1A501FFE8A}"/>
                </a:ext>
              </a:extLst>
            </p:cNvPr>
            <p:cNvSpPr txBox="1"/>
            <p:nvPr/>
          </p:nvSpPr>
          <p:spPr>
            <a:xfrm>
              <a:off x="3144398" y="5501488"/>
              <a:ext cx="2264761" cy="338554"/>
            </a:xfrm>
            <a:prstGeom prst="rect">
              <a:avLst/>
            </a:prstGeom>
            <a:noFill/>
            <a:ln>
              <a:noFill/>
            </a:ln>
          </p:spPr>
          <p:txBody>
            <a:bodyPr wrap="square" rtlCol="0">
              <a:spAutoFit/>
            </a:bodyPr>
            <a:lstStyle/>
            <a:p>
              <a:r>
                <a:rPr lang="en-US" sz="1600" dirty="0"/>
                <a:t>Refit Mayo (AUC=0.756)</a:t>
              </a:r>
            </a:p>
          </p:txBody>
        </p:sp>
        <p:sp>
          <p:nvSpPr>
            <p:cNvPr id="13" name="TextBox 12">
              <a:extLst>
                <a:ext uri="{FF2B5EF4-FFF2-40B4-BE49-F238E27FC236}">
                  <a16:creationId xmlns:a16="http://schemas.microsoft.com/office/drawing/2014/main" id="{F8FB43C0-8FB7-696F-F09C-8979B5B7BAF2}"/>
                </a:ext>
              </a:extLst>
            </p:cNvPr>
            <p:cNvSpPr txBox="1"/>
            <p:nvPr/>
          </p:nvSpPr>
          <p:spPr>
            <a:xfrm>
              <a:off x="3144399" y="5841915"/>
              <a:ext cx="2143897" cy="338554"/>
            </a:xfrm>
            <a:prstGeom prst="rect">
              <a:avLst/>
            </a:prstGeom>
            <a:noFill/>
            <a:ln>
              <a:noFill/>
            </a:ln>
          </p:spPr>
          <p:txBody>
            <a:bodyPr wrap="square" rtlCol="0">
              <a:spAutoFit/>
            </a:bodyPr>
            <a:lstStyle/>
            <a:p>
              <a:r>
                <a:rPr lang="en-US" sz="1600" dirty="0"/>
                <a:t>Mayo (AUC=0.769)</a:t>
              </a:r>
            </a:p>
          </p:txBody>
        </p:sp>
      </p:grpSp>
      <p:grpSp>
        <p:nvGrpSpPr>
          <p:cNvPr id="15" name="Group 14">
            <a:extLst>
              <a:ext uri="{FF2B5EF4-FFF2-40B4-BE49-F238E27FC236}">
                <a16:creationId xmlns:a16="http://schemas.microsoft.com/office/drawing/2014/main" id="{66065B49-2874-DE1C-B439-35E75C9AFEDC}"/>
              </a:ext>
            </a:extLst>
          </p:cNvPr>
          <p:cNvGrpSpPr/>
          <p:nvPr/>
        </p:nvGrpSpPr>
        <p:grpSpPr>
          <a:xfrm>
            <a:off x="9224747" y="5009449"/>
            <a:ext cx="2976761" cy="1364168"/>
            <a:chOff x="1686250" y="3880022"/>
            <a:chExt cx="2961521" cy="1364168"/>
          </a:xfrm>
        </p:grpSpPr>
        <p:sp>
          <p:nvSpPr>
            <p:cNvPr id="16" name="Rectangle 15">
              <a:extLst>
                <a:ext uri="{FF2B5EF4-FFF2-40B4-BE49-F238E27FC236}">
                  <a16:creationId xmlns:a16="http://schemas.microsoft.com/office/drawing/2014/main" id="{A62480ED-1ECD-9771-B3D3-6F8905A90732}"/>
                </a:ext>
              </a:extLst>
            </p:cNvPr>
            <p:cNvSpPr/>
            <p:nvPr/>
          </p:nvSpPr>
          <p:spPr>
            <a:xfrm>
              <a:off x="1686250" y="3880022"/>
              <a:ext cx="2808111" cy="1364168"/>
            </a:xfrm>
            <a:prstGeom prst="rect">
              <a:avLst/>
            </a:prstGeom>
            <a:solidFill>
              <a:schemeClr val="bg1"/>
            </a:solidFill>
            <a:ln>
              <a:solidFill>
                <a:schemeClr val="bg2">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cxnSp>
          <p:nvCxnSpPr>
            <p:cNvPr id="17" name="Straight Connector 16">
              <a:extLst>
                <a:ext uri="{FF2B5EF4-FFF2-40B4-BE49-F238E27FC236}">
                  <a16:creationId xmlns:a16="http://schemas.microsoft.com/office/drawing/2014/main" id="{EA31451C-2D2A-CBD7-C6E3-0FF8D1A0383C}"/>
                </a:ext>
              </a:extLst>
            </p:cNvPr>
            <p:cNvCxnSpPr>
              <a:cxnSpLocks/>
            </p:cNvCxnSpPr>
            <p:nvPr/>
          </p:nvCxnSpPr>
          <p:spPr>
            <a:xfrm>
              <a:off x="1726992" y="4017227"/>
              <a:ext cx="441618" cy="0"/>
            </a:xfrm>
            <a:prstGeom prst="line">
              <a:avLst/>
            </a:prstGeom>
            <a:ln w="50800">
              <a:solidFill>
                <a:srgbClr val="407DB2"/>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7EFB9F4E-03BD-CB1A-7B68-53317298E3C4}"/>
                </a:ext>
              </a:extLst>
            </p:cNvPr>
            <p:cNvCxnSpPr>
              <a:cxnSpLocks/>
            </p:cNvCxnSpPr>
            <p:nvPr/>
          </p:nvCxnSpPr>
          <p:spPr>
            <a:xfrm>
              <a:off x="1726992" y="4373516"/>
              <a:ext cx="441617" cy="0"/>
            </a:xfrm>
            <a:prstGeom prst="line">
              <a:avLst/>
            </a:prstGeom>
            <a:ln w="50800">
              <a:solidFill>
                <a:srgbClr val="288752"/>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25894BEF-6470-AF8B-AA25-84BC9D689942}"/>
                </a:ext>
              </a:extLst>
            </p:cNvPr>
            <p:cNvCxnSpPr>
              <a:cxnSpLocks/>
            </p:cNvCxnSpPr>
            <p:nvPr/>
          </p:nvCxnSpPr>
          <p:spPr>
            <a:xfrm>
              <a:off x="1726992" y="4715890"/>
              <a:ext cx="441619" cy="0"/>
            </a:xfrm>
            <a:prstGeom prst="line">
              <a:avLst/>
            </a:prstGeom>
            <a:ln w="50800">
              <a:solidFill>
                <a:srgbClr val="FF8B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2D74F7C4-0369-6ED5-FC6B-8F6A2D99FC24}"/>
                </a:ext>
              </a:extLst>
            </p:cNvPr>
            <p:cNvCxnSpPr>
              <a:cxnSpLocks/>
            </p:cNvCxnSpPr>
            <p:nvPr/>
          </p:nvCxnSpPr>
          <p:spPr>
            <a:xfrm>
              <a:off x="1726992" y="5072179"/>
              <a:ext cx="441618" cy="0"/>
            </a:xfrm>
            <a:prstGeom prst="line">
              <a:avLst/>
            </a:prstGeom>
            <a:ln w="50800">
              <a:solidFill>
                <a:srgbClr val="000000"/>
              </a:solidFill>
            </a:ln>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E6F4AC04-8A19-273C-BEFE-A1E540312A25}"/>
                </a:ext>
              </a:extLst>
            </p:cNvPr>
            <p:cNvSpPr txBox="1"/>
            <p:nvPr/>
          </p:nvSpPr>
          <p:spPr>
            <a:xfrm>
              <a:off x="2168611" y="3880022"/>
              <a:ext cx="2143897" cy="338554"/>
            </a:xfrm>
            <a:prstGeom prst="rect">
              <a:avLst/>
            </a:prstGeom>
            <a:noFill/>
            <a:ln>
              <a:noFill/>
            </a:ln>
          </p:spPr>
          <p:txBody>
            <a:bodyPr wrap="square" rtlCol="0">
              <a:spAutoFit/>
            </a:bodyPr>
            <a:lstStyle/>
            <a:p>
              <a:r>
                <a:rPr lang="en-US" sz="1600" dirty="0"/>
                <a:t>RF-bio (AUC=0.788)</a:t>
              </a:r>
            </a:p>
          </p:txBody>
        </p:sp>
        <p:sp>
          <p:nvSpPr>
            <p:cNvPr id="27" name="TextBox 26">
              <a:extLst>
                <a:ext uri="{FF2B5EF4-FFF2-40B4-BE49-F238E27FC236}">
                  <a16:creationId xmlns:a16="http://schemas.microsoft.com/office/drawing/2014/main" id="{20AD2D63-248A-EAE0-7505-D3373D07D5B2}"/>
                </a:ext>
              </a:extLst>
            </p:cNvPr>
            <p:cNvSpPr txBox="1"/>
            <p:nvPr/>
          </p:nvSpPr>
          <p:spPr>
            <a:xfrm>
              <a:off x="2168610" y="4226582"/>
              <a:ext cx="2479161" cy="338554"/>
            </a:xfrm>
            <a:prstGeom prst="rect">
              <a:avLst/>
            </a:prstGeom>
            <a:noFill/>
            <a:ln>
              <a:noFill/>
            </a:ln>
          </p:spPr>
          <p:txBody>
            <a:bodyPr wrap="square" rtlCol="0">
              <a:spAutoFit/>
            </a:bodyPr>
            <a:lstStyle/>
            <a:p>
              <a:r>
                <a:rPr lang="en-US" sz="1600" dirty="0"/>
                <a:t>Regress-bio (AUC=0.781)</a:t>
              </a:r>
            </a:p>
          </p:txBody>
        </p:sp>
        <p:sp>
          <p:nvSpPr>
            <p:cNvPr id="28" name="TextBox 27">
              <a:extLst>
                <a:ext uri="{FF2B5EF4-FFF2-40B4-BE49-F238E27FC236}">
                  <a16:creationId xmlns:a16="http://schemas.microsoft.com/office/drawing/2014/main" id="{219841A0-79F0-D559-08C1-97E58A6269A5}"/>
                </a:ext>
              </a:extLst>
            </p:cNvPr>
            <p:cNvSpPr txBox="1"/>
            <p:nvPr/>
          </p:nvSpPr>
          <p:spPr>
            <a:xfrm>
              <a:off x="2168609" y="4565209"/>
              <a:ext cx="2264761" cy="338554"/>
            </a:xfrm>
            <a:prstGeom prst="rect">
              <a:avLst/>
            </a:prstGeom>
            <a:noFill/>
            <a:ln>
              <a:noFill/>
            </a:ln>
          </p:spPr>
          <p:txBody>
            <a:bodyPr wrap="square" rtlCol="0">
              <a:spAutoFit/>
            </a:bodyPr>
            <a:lstStyle/>
            <a:p>
              <a:r>
                <a:rPr lang="en-US" sz="1600" dirty="0"/>
                <a:t>Refit Mayo (AUC=0.768)</a:t>
              </a:r>
            </a:p>
          </p:txBody>
        </p:sp>
        <p:sp>
          <p:nvSpPr>
            <p:cNvPr id="30" name="TextBox 29">
              <a:extLst>
                <a:ext uri="{FF2B5EF4-FFF2-40B4-BE49-F238E27FC236}">
                  <a16:creationId xmlns:a16="http://schemas.microsoft.com/office/drawing/2014/main" id="{87EBA7A5-AC24-A425-41A3-78AF864AC44C}"/>
                </a:ext>
              </a:extLst>
            </p:cNvPr>
            <p:cNvSpPr txBox="1"/>
            <p:nvPr/>
          </p:nvSpPr>
          <p:spPr>
            <a:xfrm>
              <a:off x="2168610" y="4905636"/>
              <a:ext cx="2143897" cy="338554"/>
            </a:xfrm>
            <a:prstGeom prst="rect">
              <a:avLst/>
            </a:prstGeom>
            <a:noFill/>
            <a:ln>
              <a:noFill/>
            </a:ln>
          </p:spPr>
          <p:txBody>
            <a:bodyPr wrap="square" rtlCol="0">
              <a:spAutoFit/>
            </a:bodyPr>
            <a:lstStyle/>
            <a:p>
              <a:r>
                <a:rPr lang="en-US" sz="1600" dirty="0"/>
                <a:t>Mayo (AUC=0.730)</a:t>
              </a:r>
            </a:p>
          </p:txBody>
        </p:sp>
      </p:grpSp>
    </p:spTree>
    <p:extLst>
      <p:ext uri="{BB962C8B-B14F-4D97-AF65-F5344CB8AC3E}">
        <p14:creationId xmlns:p14="http://schemas.microsoft.com/office/powerpoint/2010/main" val="17556035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8077A-A286-22FF-3A47-79194776D8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ECA968-0CE4-1FC1-4C68-B4B58493992F}"/>
              </a:ext>
            </a:extLst>
          </p:cNvPr>
          <p:cNvSpPr>
            <a:spLocks noGrp="1"/>
          </p:cNvSpPr>
          <p:nvPr>
            <p:ph type="title"/>
          </p:nvPr>
        </p:nvSpPr>
        <p:spPr>
          <a:xfrm>
            <a:off x="146304" y="73152"/>
            <a:ext cx="10515600" cy="1325563"/>
          </a:xfrm>
        </p:spPr>
        <p:txBody>
          <a:bodyPr/>
          <a:lstStyle/>
          <a:p>
            <a:r>
              <a:rPr lang="en-US" dirty="0"/>
              <a:t>Results – log loss</a:t>
            </a:r>
          </a:p>
        </p:txBody>
      </p:sp>
      <p:grpSp>
        <p:nvGrpSpPr>
          <p:cNvPr id="26" name="Group 25">
            <a:extLst>
              <a:ext uri="{FF2B5EF4-FFF2-40B4-BE49-F238E27FC236}">
                <a16:creationId xmlns:a16="http://schemas.microsoft.com/office/drawing/2014/main" id="{E17E1BDF-673F-6B4A-FADD-185F8B2D4D72}"/>
              </a:ext>
            </a:extLst>
          </p:cNvPr>
          <p:cNvGrpSpPr/>
          <p:nvPr/>
        </p:nvGrpSpPr>
        <p:grpSpPr>
          <a:xfrm>
            <a:off x="0" y="1728216"/>
            <a:ext cx="12199576" cy="3637727"/>
            <a:chOff x="0" y="1972738"/>
            <a:chExt cx="12199576" cy="3637727"/>
          </a:xfrm>
        </p:grpSpPr>
        <p:grpSp>
          <p:nvGrpSpPr>
            <p:cNvPr id="22" name="Group 21">
              <a:extLst>
                <a:ext uri="{FF2B5EF4-FFF2-40B4-BE49-F238E27FC236}">
                  <a16:creationId xmlns:a16="http://schemas.microsoft.com/office/drawing/2014/main" id="{63B14F2D-E8E9-D5C1-377F-01F817C3B0E8}"/>
                </a:ext>
              </a:extLst>
            </p:cNvPr>
            <p:cNvGrpSpPr/>
            <p:nvPr/>
          </p:nvGrpSpPr>
          <p:grpSpPr>
            <a:xfrm>
              <a:off x="0" y="1972738"/>
              <a:ext cx="12192002" cy="3637727"/>
              <a:chOff x="0" y="2549513"/>
              <a:chExt cx="12192002" cy="3637727"/>
            </a:xfrm>
          </p:grpSpPr>
          <p:sp>
            <p:nvSpPr>
              <p:cNvPr id="21" name="Rectangle 20">
                <a:extLst>
                  <a:ext uri="{FF2B5EF4-FFF2-40B4-BE49-F238E27FC236}">
                    <a16:creationId xmlns:a16="http://schemas.microsoft.com/office/drawing/2014/main" id="{BA12DB2E-6BAA-2D8F-95B9-33B0F8D3DF10}"/>
                  </a:ext>
                </a:extLst>
              </p:cNvPr>
              <p:cNvSpPr/>
              <p:nvPr/>
            </p:nvSpPr>
            <p:spPr>
              <a:xfrm>
                <a:off x="0" y="2549513"/>
                <a:ext cx="12192000" cy="36350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B342E9EE-0DB8-F334-6F86-42A3AEB3790F}"/>
                  </a:ext>
                </a:extLst>
              </p:cNvPr>
              <p:cNvPicPr>
                <a:picLocks noChangeAspect="1"/>
              </p:cNvPicPr>
              <p:nvPr/>
            </p:nvPicPr>
            <p:blipFill>
              <a:blip r:embed="rId3"/>
              <a:stretch>
                <a:fillRect/>
              </a:stretch>
            </p:blipFill>
            <p:spPr>
              <a:xfrm>
                <a:off x="6170633" y="2996085"/>
                <a:ext cx="6021367" cy="2674639"/>
              </a:xfrm>
              <a:prstGeom prst="rect">
                <a:avLst/>
              </a:prstGeom>
            </p:spPr>
          </p:pic>
          <p:pic>
            <p:nvPicPr>
              <p:cNvPr id="4" name="Picture 3">
                <a:extLst>
                  <a:ext uri="{FF2B5EF4-FFF2-40B4-BE49-F238E27FC236}">
                    <a16:creationId xmlns:a16="http://schemas.microsoft.com/office/drawing/2014/main" id="{C5396F4C-C6D3-165F-6A60-1A1B56781F34}"/>
                  </a:ext>
                </a:extLst>
              </p:cNvPr>
              <p:cNvPicPr>
                <a:picLocks noChangeAspect="1"/>
              </p:cNvPicPr>
              <p:nvPr/>
            </p:nvPicPr>
            <p:blipFill>
              <a:blip r:embed="rId4"/>
              <a:stretch>
                <a:fillRect/>
              </a:stretch>
            </p:blipFill>
            <p:spPr>
              <a:xfrm>
                <a:off x="77250" y="2990809"/>
                <a:ext cx="6095333" cy="2673993"/>
              </a:xfrm>
              <a:prstGeom prst="rect">
                <a:avLst/>
              </a:prstGeom>
            </p:spPr>
          </p:pic>
          <p:cxnSp>
            <p:nvCxnSpPr>
              <p:cNvPr id="9" name="Straight Connector 8">
                <a:extLst>
                  <a:ext uri="{FF2B5EF4-FFF2-40B4-BE49-F238E27FC236}">
                    <a16:creationId xmlns:a16="http://schemas.microsoft.com/office/drawing/2014/main" id="{6E910CB9-E482-C82D-85C4-030DAA1148F0}"/>
                  </a:ext>
                </a:extLst>
              </p:cNvPr>
              <p:cNvCxnSpPr>
                <a:cxnSpLocks/>
              </p:cNvCxnSpPr>
              <p:nvPr/>
            </p:nvCxnSpPr>
            <p:spPr>
              <a:xfrm>
                <a:off x="0" y="2549513"/>
                <a:ext cx="12192000"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4C3735A5-9BAF-B722-DF0B-796606DBDBA7}"/>
                  </a:ext>
                </a:extLst>
              </p:cNvPr>
              <p:cNvCxnSpPr>
                <a:cxnSpLocks/>
              </p:cNvCxnSpPr>
              <p:nvPr/>
            </p:nvCxnSpPr>
            <p:spPr>
              <a:xfrm flipH="1">
                <a:off x="6163057" y="2549513"/>
                <a:ext cx="7576" cy="3635071"/>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6FFA9AE5-D00C-B51F-C30E-50C6FCBF0EC4}"/>
                  </a:ext>
                </a:extLst>
              </p:cNvPr>
              <p:cNvCxnSpPr>
                <a:cxnSpLocks/>
              </p:cNvCxnSpPr>
              <p:nvPr/>
            </p:nvCxnSpPr>
            <p:spPr>
              <a:xfrm>
                <a:off x="2" y="6187240"/>
                <a:ext cx="12192000" cy="0"/>
              </a:xfrm>
              <a:prstGeom prst="line">
                <a:avLst/>
              </a:prstGeom>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43E3CDA5-E4DD-BD23-AEE2-9B2B6B573DDC}"/>
                  </a:ext>
                </a:extLst>
              </p:cNvPr>
              <p:cNvSpPr txBox="1"/>
              <p:nvPr/>
            </p:nvSpPr>
            <p:spPr>
              <a:xfrm>
                <a:off x="1841114" y="2763579"/>
                <a:ext cx="2570197"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Internal Validation</a:t>
                </a:r>
              </a:p>
            </p:txBody>
          </p:sp>
          <p:sp>
            <p:nvSpPr>
              <p:cNvPr id="17" name="TextBox 16">
                <a:extLst>
                  <a:ext uri="{FF2B5EF4-FFF2-40B4-BE49-F238E27FC236}">
                    <a16:creationId xmlns:a16="http://schemas.microsoft.com/office/drawing/2014/main" id="{A41BD3D3-E67C-EEB8-D70A-3B8DE1F0BF15}"/>
                  </a:ext>
                </a:extLst>
              </p:cNvPr>
              <p:cNvSpPr txBox="1"/>
              <p:nvPr/>
            </p:nvSpPr>
            <p:spPr>
              <a:xfrm>
                <a:off x="8494127" y="2896753"/>
                <a:ext cx="1498593" cy="338554"/>
              </a:xfrm>
              <a:prstGeom prst="rect">
                <a:avLst/>
              </a:prstGeom>
              <a:solidFill>
                <a:schemeClr val="bg1"/>
              </a:solidFill>
            </p:spPr>
            <p:txBody>
              <a:bodyPr wrap="square" rtlCol="0">
                <a:spAutoFit/>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External Test</a:t>
                </a:r>
              </a:p>
            </p:txBody>
          </p:sp>
        </p:grpSp>
        <p:sp>
          <p:nvSpPr>
            <p:cNvPr id="25" name="Rectangle 24">
              <a:extLst>
                <a:ext uri="{FF2B5EF4-FFF2-40B4-BE49-F238E27FC236}">
                  <a16:creationId xmlns:a16="http://schemas.microsoft.com/office/drawing/2014/main" id="{8CFBBB61-6042-2F89-866C-EAD0A9B38C76}"/>
                </a:ext>
              </a:extLst>
            </p:cNvPr>
            <p:cNvSpPr/>
            <p:nvPr/>
          </p:nvSpPr>
          <p:spPr>
            <a:xfrm>
              <a:off x="6161107" y="1972739"/>
              <a:ext cx="6038469" cy="363505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5585B2BA-BF40-10C8-E7BF-6186DB603EC8}"/>
              </a:ext>
            </a:extLst>
          </p:cNvPr>
          <p:cNvPicPr>
            <a:picLocks noChangeAspect="1"/>
          </p:cNvPicPr>
          <p:nvPr/>
        </p:nvPicPr>
        <p:blipFill>
          <a:blip r:embed="rId5"/>
          <a:srcRect r="20986"/>
          <a:stretch>
            <a:fillRect/>
          </a:stretch>
        </p:blipFill>
        <p:spPr>
          <a:xfrm>
            <a:off x="7564786" y="1757165"/>
            <a:ext cx="2553094" cy="2154121"/>
          </a:xfrm>
          <a:prstGeom prst="roundRect">
            <a:avLst>
              <a:gd name="adj" fmla="val 1193"/>
            </a:avLst>
          </a:prstGeom>
          <a:ln>
            <a:solidFill>
              <a:schemeClr val="tx1">
                <a:lumMod val="50000"/>
                <a:lumOff val="50000"/>
              </a:schemeClr>
            </a:solidFill>
          </a:ln>
        </p:spPr>
      </p:pic>
      <p:cxnSp>
        <p:nvCxnSpPr>
          <p:cNvPr id="12" name="Straight Connector 11">
            <a:extLst>
              <a:ext uri="{FF2B5EF4-FFF2-40B4-BE49-F238E27FC236}">
                <a16:creationId xmlns:a16="http://schemas.microsoft.com/office/drawing/2014/main" id="{684FDF59-F7D5-2A08-D0E0-69964AF8B0EF}"/>
              </a:ext>
            </a:extLst>
          </p:cNvPr>
          <p:cNvCxnSpPr>
            <a:cxnSpLocks/>
          </p:cNvCxnSpPr>
          <p:nvPr/>
        </p:nvCxnSpPr>
        <p:spPr>
          <a:xfrm flipV="1">
            <a:off x="5929532" y="1840010"/>
            <a:ext cx="1627678" cy="66403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C4BF0EE-5BA4-1344-F55F-80619E76BC76}"/>
              </a:ext>
            </a:extLst>
          </p:cNvPr>
          <p:cNvCxnSpPr>
            <a:cxnSpLocks/>
          </p:cNvCxnSpPr>
          <p:nvPr/>
        </p:nvCxnSpPr>
        <p:spPr>
          <a:xfrm>
            <a:off x="5929532" y="3225708"/>
            <a:ext cx="1627678" cy="6147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24F34695-507C-EA89-1B96-ADCE684E7725}"/>
              </a:ext>
            </a:extLst>
          </p:cNvPr>
          <p:cNvSpPr txBox="1"/>
          <p:nvPr/>
        </p:nvSpPr>
        <p:spPr>
          <a:xfrm>
            <a:off x="2536211" y="4582314"/>
            <a:ext cx="1568998" cy="400110"/>
          </a:xfrm>
          <a:prstGeom prst="rect">
            <a:avLst/>
          </a:prstGeom>
          <a:solidFill>
            <a:schemeClr val="bg1"/>
          </a:solidFill>
        </p:spPr>
        <p:txBody>
          <a:bodyPr wrap="square" rtlCol="0">
            <a:spAutoFit/>
          </a:bodyPr>
          <a:lstStyle/>
          <a:p>
            <a:pPr algn="ctr"/>
            <a:r>
              <a:rPr lang="en-US" sz="2000" dirty="0">
                <a:latin typeface="Arial" panose="020B0604020202020204" pitchFamily="34" charset="0"/>
                <a:cs typeface="Arial" panose="020B0604020202020204" pitchFamily="34" charset="0"/>
              </a:rPr>
              <a:t>Log Loss</a:t>
            </a:r>
          </a:p>
        </p:txBody>
      </p:sp>
      <p:sp>
        <p:nvSpPr>
          <p:cNvPr id="29" name="TextBox 28">
            <a:extLst>
              <a:ext uri="{FF2B5EF4-FFF2-40B4-BE49-F238E27FC236}">
                <a16:creationId xmlns:a16="http://schemas.microsoft.com/office/drawing/2014/main" id="{3AFCE95D-9748-E4EA-B3FD-51EF55796661}"/>
              </a:ext>
            </a:extLst>
          </p:cNvPr>
          <p:cNvSpPr txBox="1"/>
          <p:nvPr/>
        </p:nvSpPr>
        <p:spPr>
          <a:xfrm>
            <a:off x="2340417" y="4633823"/>
            <a:ext cx="1568998" cy="400110"/>
          </a:xfrm>
          <a:prstGeom prst="rect">
            <a:avLst/>
          </a:prstGeom>
          <a:solidFill>
            <a:schemeClr val="bg1"/>
          </a:solidFill>
        </p:spPr>
        <p:txBody>
          <a:bodyPr wrap="square" rtlCol="0">
            <a:spAutoFit/>
          </a:bodyPr>
          <a:lstStyle/>
          <a:p>
            <a:pPr algn="ctr"/>
            <a:r>
              <a:rPr lang="en-US" sz="2000" dirty="0">
                <a:latin typeface="Arial" panose="020B0604020202020204" pitchFamily="34" charset="0"/>
                <a:cs typeface="Arial" panose="020B0604020202020204" pitchFamily="34" charset="0"/>
              </a:rPr>
              <a:t>Log Loss</a:t>
            </a:r>
          </a:p>
        </p:txBody>
      </p:sp>
      <p:sp>
        <p:nvSpPr>
          <p:cNvPr id="5" name="TextBox 4">
            <a:extLst>
              <a:ext uri="{FF2B5EF4-FFF2-40B4-BE49-F238E27FC236}">
                <a16:creationId xmlns:a16="http://schemas.microsoft.com/office/drawing/2014/main" id="{F5659650-8458-81B7-299B-BA3CE35D937A}"/>
              </a:ext>
            </a:extLst>
          </p:cNvPr>
          <p:cNvSpPr txBox="1"/>
          <p:nvPr/>
        </p:nvSpPr>
        <p:spPr>
          <a:xfrm>
            <a:off x="2756725" y="2431358"/>
            <a:ext cx="1786229" cy="338554"/>
          </a:xfrm>
          <a:prstGeom prst="rect">
            <a:avLst/>
          </a:prstGeom>
          <a:solidFill>
            <a:schemeClr val="bg1"/>
          </a:solidFill>
        </p:spPr>
        <p:txBody>
          <a:bodyPr wrap="square" rtlCol="0">
            <a:spAutoFit/>
          </a:bodyPr>
          <a:lstStyle/>
          <a:p>
            <a:r>
              <a:rPr lang="en-US" sz="1600" dirty="0">
                <a:solidFill>
                  <a:srgbClr val="4682B4"/>
                </a:solidFill>
              </a:rPr>
              <a:t>0.56 (0.53-0.59)</a:t>
            </a:r>
          </a:p>
        </p:txBody>
      </p:sp>
      <p:sp>
        <p:nvSpPr>
          <p:cNvPr id="16" name="TextBox 15">
            <a:extLst>
              <a:ext uri="{FF2B5EF4-FFF2-40B4-BE49-F238E27FC236}">
                <a16:creationId xmlns:a16="http://schemas.microsoft.com/office/drawing/2014/main" id="{91E062CF-B817-08E7-AF69-0977DD6DD092}"/>
              </a:ext>
            </a:extLst>
          </p:cNvPr>
          <p:cNvSpPr txBox="1"/>
          <p:nvPr/>
        </p:nvSpPr>
        <p:spPr>
          <a:xfrm>
            <a:off x="3344811" y="3533094"/>
            <a:ext cx="1800339" cy="338554"/>
          </a:xfrm>
          <a:prstGeom prst="rect">
            <a:avLst/>
          </a:prstGeom>
          <a:solidFill>
            <a:schemeClr val="bg1"/>
          </a:solidFill>
        </p:spPr>
        <p:txBody>
          <a:bodyPr wrap="square" rtlCol="0">
            <a:spAutoFit/>
          </a:bodyPr>
          <a:lstStyle/>
          <a:p>
            <a:r>
              <a:rPr lang="en-US" sz="1600" dirty="0">
                <a:solidFill>
                  <a:srgbClr val="FF8C00"/>
                </a:solidFill>
              </a:rPr>
              <a:t>0.61 (0.58-0.64)</a:t>
            </a:r>
          </a:p>
        </p:txBody>
      </p:sp>
      <p:sp>
        <p:nvSpPr>
          <p:cNvPr id="19" name="TextBox 18">
            <a:extLst>
              <a:ext uri="{FF2B5EF4-FFF2-40B4-BE49-F238E27FC236}">
                <a16:creationId xmlns:a16="http://schemas.microsoft.com/office/drawing/2014/main" id="{F36C7CAF-5A6E-2CD4-B67B-B698C464AEA4}"/>
              </a:ext>
            </a:extLst>
          </p:cNvPr>
          <p:cNvSpPr txBox="1"/>
          <p:nvPr/>
        </p:nvSpPr>
        <p:spPr>
          <a:xfrm>
            <a:off x="4295661" y="4039355"/>
            <a:ext cx="1633871" cy="338554"/>
          </a:xfrm>
          <a:prstGeom prst="rect">
            <a:avLst/>
          </a:prstGeom>
          <a:solidFill>
            <a:schemeClr val="bg1"/>
          </a:solidFill>
        </p:spPr>
        <p:txBody>
          <a:bodyPr wrap="square" rtlCol="0">
            <a:spAutoFit/>
          </a:bodyPr>
          <a:lstStyle/>
          <a:p>
            <a:r>
              <a:rPr lang="en-US" sz="1600" dirty="0"/>
              <a:t>0.64 (0.57-0.72)</a:t>
            </a:r>
          </a:p>
        </p:txBody>
      </p:sp>
      <p:sp>
        <p:nvSpPr>
          <p:cNvPr id="38" name="Rectangle 37">
            <a:extLst>
              <a:ext uri="{FF2B5EF4-FFF2-40B4-BE49-F238E27FC236}">
                <a16:creationId xmlns:a16="http://schemas.microsoft.com/office/drawing/2014/main" id="{3E17D6D2-A507-7FB9-358B-FA4011007BBB}"/>
              </a:ext>
            </a:extLst>
          </p:cNvPr>
          <p:cNvSpPr/>
          <p:nvPr/>
        </p:nvSpPr>
        <p:spPr>
          <a:xfrm>
            <a:off x="4863256" y="2504049"/>
            <a:ext cx="1058699" cy="712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353DE285-F070-28BE-FDC7-33008635E3A5}"/>
              </a:ext>
            </a:extLst>
          </p:cNvPr>
          <p:cNvGrpSpPr/>
          <p:nvPr/>
        </p:nvGrpSpPr>
        <p:grpSpPr>
          <a:xfrm>
            <a:off x="10226303" y="73151"/>
            <a:ext cx="1862744" cy="1600904"/>
            <a:chOff x="10226305" y="73150"/>
            <a:chExt cx="1862744" cy="1600905"/>
          </a:xfrm>
        </p:grpSpPr>
        <p:sp>
          <p:nvSpPr>
            <p:cNvPr id="11" name="TextBox 10">
              <a:extLst>
                <a:ext uri="{FF2B5EF4-FFF2-40B4-BE49-F238E27FC236}">
                  <a16:creationId xmlns:a16="http://schemas.microsoft.com/office/drawing/2014/main" id="{E5103075-FC47-D372-380F-7B874CB1CB00}"/>
                </a:ext>
              </a:extLst>
            </p:cNvPr>
            <p:cNvSpPr txBox="1"/>
            <p:nvPr/>
          </p:nvSpPr>
          <p:spPr>
            <a:xfrm>
              <a:off x="10626902" y="1276743"/>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latin typeface="Arial" panose="020B0604020202020204" pitchFamily="34" charset="0"/>
                  <a:cs typeface="Arial" panose="020B0604020202020204" pitchFamily="34" charset="0"/>
                </a:rPr>
                <a:t>Mayo Model</a:t>
              </a:r>
            </a:p>
          </p:txBody>
        </p:sp>
        <p:sp>
          <p:nvSpPr>
            <p:cNvPr id="18" name="TextBox 17">
              <a:extLst>
                <a:ext uri="{FF2B5EF4-FFF2-40B4-BE49-F238E27FC236}">
                  <a16:creationId xmlns:a16="http://schemas.microsoft.com/office/drawing/2014/main" id="{D65AAFB9-83FB-4DF9-FF4B-B72AB0210EF6}"/>
                </a:ext>
              </a:extLst>
            </p:cNvPr>
            <p:cNvSpPr txBox="1"/>
            <p:nvPr/>
          </p:nvSpPr>
          <p:spPr>
            <a:xfrm>
              <a:off x="10626902" y="940061"/>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FF8C00"/>
                  </a:solidFill>
                  <a:latin typeface="Arial" panose="020B0604020202020204" pitchFamily="34" charset="0"/>
                  <a:cs typeface="Arial" panose="020B0604020202020204" pitchFamily="34" charset="0"/>
                </a:rPr>
                <a:t>Refit Mayo</a:t>
              </a:r>
            </a:p>
          </p:txBody>
        </p:sp>
        <p:sp>
          <p:nvSpPr>
            <p:cNvPr id="20" name="TextBox 19">
              <a:extLst>
                <a:ext uri="{FF2B5EF4-FFF2-40B4-BE49-F238E27FC236}">
                  <a16:creationId xmlns:a16="http://schemas.microsoft.com/office/drawing/2014/main" id="{425F24AA-B3B4-7341-6F3D-8C753B17F2C3}"/>
                </a:ext>
              </a:extLst>
            </p:cNvPr>
            <p:cNvSpPr txBox="1"/>
            <p:nvPr/>
          </p:nvSpPr>
          <p:spPr>
            <a:xfrm>
              <a:off x="10626902" y="601507"/>
              <a:ext cx="146214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2E8B57"/>
                  </a:solidFill>
                  <a:latin typeface="Arial" panose="020B0604020202020204" pitchFamily="34" charset="0"/>
                  <a:cs typeface="Arial" panose="020B0604020202020204" pitchFamily="34" charset="0"/>
                </a:rPr>
                <a:t>Regress-bio</a:t>
              </a:r>
            </a:p>
          </p:txBody>
        </p:sp>
        <p:sp>
          <p:nvSpPr>
            <p:cNvPr id="23" name="TextBox 22">
              <a:extLst>
                <a:ext uri="{FF2B5EF4-FFF2-40B4-BE49-F238E27FC236}">
                  <a16:creationId xmlns:a16="http://schemas.microsoft.com/office/drawing/2014/main" id="{E9577038-197F-6C69-E5AC-094A352232DA}"/>
                </a:ext>
              </a:extLst>
            </p:cNvPr>
            <p:cNvSpPr txBox="1"/>
            <p:nvPr/>
          </p:nvSpPr>
          <p:spPr>
            <a:xfrm>
              <a:off x="10626902" y="267758"/>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4682B4"/>
                  </a:solidFill>
                  <a:latin typeface="Arial" panose="020B0604020202020204" pitchFamily="34" charset="0"/>
                  <a:cs typeface="Arial" panose="020B0604020202020204" pitchFamily="34" charset="0"/>
                </a:rPr>
                <a:t>RF-bio</a:t>
              </a:r>
            </a:p>
          </p:txBody>
        </p:sp>
        <p:grpSp>
          <p:nvGrpSpPr>
            <p:cNvPr id="24" name="Group 23">
              <a:extLst>
                <a:ext uri="{FF2B5EF4-FFF2-40B4-BE49-F238E27FC236}">
                  <a16:creationId xmlns:a16="http://schemas.microsoft.com/office/drawing/2014/main" id="{99BD8E13-63EC-D34D-6792-1FADEE830C23}"/>
                </a:ext>
              </a:extLst>
            </p:cNvPr>
            <p:cNvGrpSpPr/>
            <p:nvPr/>
          </p:nvGrpSpPr>
          <p:grpSpPr>
            <a:xfrm>
              <a:off x="10226305" y="73150"/>
              <a:ext cx="543140" cy="1600905"/>
              <a:chOff x="33991" y="1580599"/>
              <a:chExt cx="521686" cy="1989163"/>
            </a:xfrm>
          </p:grpSpPr>
          <p:sp>
            <p:nvSpPr>
              <p:cNvPr id="27" name="Arrow: Right 26">
                <a:extLst>
                  <a:ext uri="{FF2B5EF4-FFF2-40B4-BE49-F238E27FC236}">
                    <a16:creationId xmlns:a16="http://schemas.microsoft.com/office/drawing/2014/main" id="{2E1A8380-B941-BCD2-434A-D5B6AE516D19}"/>
                  </a:ext>
                </a:extLst>
              </p:cNvPr>
              <p:cNvSpPr/>
              <p:nvPr/>
            </p:nvSpPr>
            <p:spPr>
              <a:xfrm rot="16200000">
                <a:off x="-699748" y="2314338"/>
                <a:ext cx="1989163" cy="521686"/>
              </a:xfrm>
              <a:prstGeom prst="rightArrow">
                <a:avLst>
                  <a:gd name="adj1" fmla="val 50000"/>
                  <a:gd name="adj2" fmla="val 35755"/>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TextBox 29">
                <a:extLst>
                  <a:ext uri="{FF2B5EF4-FFF2-40B4-BE49-F238E27FC236}">
                    <a16:creationId xmlns:a16="http://schemas.microsoft.com/office/drawing/2014/main" id="{0E44EE2A-E3C8-1EA5-0AC9-160D30FCBA90}"/>
                  </a:ext>
                </a:extLst>
              </p:cNvPr>
              <p:cNvSpPr txBox="1"/>
              <p:nvPr/>
            </p:nvSpPr>
            <p:spPr>
              <a:xfrm rot="16200000">
                <a:off x="-447239" y="2449079"/>
                <a:ext cx="1456007" cy="2956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Complexity</a:t>
                </a:r>
              </a:p>
            </p:txBody>
          </p:sp>
        </p:grpSp>
      </p:grpSp>
      <p:sp>
        <p:nvSpPr>
          <p:cNvPr id="32" name="TextBox 31">
            <a:extLst>
              <a:ext uri="{FF2B5EF4-FFF2-40B4-BE49-F238E27FC236}">
                <a16:creationId xmlns:a16="http://schemas.microsoft.com/office/drawing/2014/main" id="{404F99D3-203E-DA05-16B6-9DDEDC537479}"/>
              </a:ext>
            </a:extLst>
          </p:cNvPr>
          <p:cNvSpPr txBox="1"/>
          <p:nvPr/>
        </p:nvSpPr>
        <p:spPr>
          <a:xfrm>
            <a:off x="2961248" y="2866498"/>
            <a:ext cx="2058427" cy="400110"/>
          </a:xfrm>
          <a:prstGeom prst="rect">
            <a:avLst/>
          </a:prstGeom>
          <a:solidFill>
            <a:schemeClr val="bg1"/>
          </a:solidFill>
        </p:spPr>
        <p:txBody>
          <a:bodyPr wrap="square" rtlCol="0">
            <a:spAutoFit/>
          </a:bodyPr>
          <a:lstStyle/>
          <a:p>
            <a:r>
              <a:rPr lang="en-US" sz="2000" dirty="0">
                <a:solidFill>
                  <a:srgbClr val="2E8B57"/>
                </a:solidFill>
              </a:rPr>
              <a:t>0.56* </a:t>
            </a:r>
            <a:r>
              <a:rPr lang="en-US" sz="1600" dirty="0">
                <a:solidFill>
                  <a:srgbClr val="2E8B57"/>
                </a:solidFill>
              </a:rPr>
              <a:t>(0.51-0.61)</a:t>
            </a:r>
          </a:p>
        </p:txBody>
      </p:sp>
    </p:spTree>
    <p:extLst>
      <p:ext uri="{BB962C8B-B14F-4D97-AF65-F5344CB8AC3E}">
        <p14:creationId xmlns:p14="http://schemas.microsoft.com/office/powerpoint/2010/main" val="33815875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95538-3EF0-0B8A-D472-529CBDB22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A2A3D-635E-AE98-5C98-ACF943975C32}"/>
              </a:ext>
            </a:extLst>
          </p:cNvPr>
          <p:cNvSpPr>
            <a:spLocks noGrp="1"/>
          </p:cNvSpPr>
          <p:nvPr>
            <p:ph type="title"/>
          </p:nvPr>
        </p:nvSpPr>
        <p:spPr>
          <a:xfrm>
            <a:off x="146304" y="73152"/>
            <a:ext cx="10515600" cy="1325563"/>
          </a:xfrm>
        </p:spPr>
        <p:txBody>
          <a:bodyPr/>
          <a:lstStyle/>
          <a:p>
            <a:r>
              <a:rPr lang="en-US" dirty="0"/>
              <a:t>Results – log loss</a:t>
            </a:r>
          </a:p>
        </p:txBody>
      </p:sp>
      <p:grpSp>
        <p:nvGrpSpPr>
          <p:cNvPr id="26" name="Group 25">
            <a:extLst>
              <a:ext uri="{FF2B5EF4-FFF2-40B4-BE49-F238E27FC236}">
                <a16:creationId xmlns:a16="http://schemas.microsoft.com/office/drawing/2014/main" id="{5830C0D5-DB50-D370-1214-AADCABE1DAA3}"/>
              </a:ext>
            </a:extLst>
          </p:cNvPr>
          <p:cNvGrpSpPr/>
          <p:nvPr/>
        </p:nvGrpSpPr>
        <p:grpSpPr>
          <a:xfrm>
            <a:off x="0" y="1728216"/>
            <a:ext cx="12199576" cy="3637727"/>
            <a:chOff x="0" y="1972738"/>
            <a:chExt cx="12199576" cy="3637727"/>
          </a:xfrm>
        </p:grpSpPr>
        <p:grpSp>
          <p:nvGrpSpPr>
            <p:cNvPr id="22" name="Group 21">
              <a:extLst>
                <a:ext uri="{FF2B5EF4-FFF2-40B4-BE49-F238E27FC236}">
                  <a16:creationId xmlns:a16="http://schemas.microsoft.com/office/drawing/2014/main" id="{1BACADAA-8FD5-5FAA-3147-61632F9D7ACE}"/>
                </a:ext>
              </a:extLst>
            </p:cNvPr>
            <p:cNvGrpSpPr/>
            <p:nvPr/>
          </p:nvGrpSpPr>
          <p:grpSpPr>
            <a:xfrm>
              <a:off x="0" y="1972738"/>
              <a:ext cx="12192002" cy="3637727"/>
              <a:chOff x="0" y="2549513"/>
              <a:chExt cx="12192002" cy="3637727"/>
            </a:xfrm>
          </p:grpSpPr>
          <p:sp>
            <p:nvSpPr>
              <p:cNvPr id="21" name="Rectangle 20">
                <a:extLst>
                  <a:ext uri="{FF2B5EF4-FFF2-40B4-BE49-F238E27FC236}">
                    <a16:creationId xmlns:a16="http://schemas.microsoft.com/office/drawing/2014/main" id="{A4EE1312-63CD-12D7-864A-59C236A6CB74}"/>
                  </a:ext>
                </a:extLst>
              </p:cNvPr>
              <p:cNvSpPr/>
              <p:nvPr/>
            </p:nvSpPr>
            <p:spPr>
              <a:xfrm>
                <a:off x="0" y="2549513"/>
                <a:ext cx="12192000" cy="36350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A08F9D09-9780-AF94-A450-C4B1000D3440}"/>
                  </a:ext>
                </a:extLst>
              </p:cNvPr>
              <p:cNvPicPr>
                <a:picLocks noChangeAspect="1"/>
              </p:cNvPicPr>
              <p:nvPr/>
            </p:nvPicPr>
            <p:blipFill>
              <a:blip r:embed="rId3"/>
              <a:stretch>
                <a:fillRect/>
              </a:stretch>
            </p:blipFill>
            <p:spPr>
              <a:xfrm>
                <a:off x="6170633" y="2996085"/>
                <a:ext cx="6021367" cy="2674639"/>
              </a:xfrm>
              <a:prstGeom prst="rect">
                <a:avLst/>
              </a:prstGeom>
            </p:spPr>
          </p:pic>
          <p:pic>
            <p:nvPicPr>
              <p:cNvPr id="4" name="Picture 3">
                <a:extLst>
                  <a:ext uri="{FF2B5EF4-FFF2-40B4-BE49-F238E27FC236}">
                    <a16:creationId xmlns:a16="http://schemas.microsoft.com/office/drawing/2014/main" id="{1DE7DEB9-A2B7-1F06-8B53-931296D72AF6}"/>
                  </a:ext>
                </a:extLst>
              </p:cNvPr>
              <p:cNvPicPr>
                <a:picLocks noChangeAspect="1"/>
              </p:cNvPicPr>
              <p:nvPr/>
            </p:nvPicPr>
            <p:blipFill>
              <a:blip r:embed="rId4"/>
              <a:stretch>
                <a:fillRect/>
              </a:stretch>
            </p:blipFill>
            <p:spPr>
              <a:xfrm>
                <a:off x="77250" y="2990809"/>
                <a:ext cx="6095333" cy="2673993"/>
              </a:xfrm>
              <a:prstGeom prst="rect">
                <a:avLst/>
              </a:prstGeom>
            </p:spPr>
          </p:pic>
          <p:cxnSp>
            <p:nvCxnSpPr>
              <p:cNvPr id="9" name="Straight Connector 8">
                <a:extLst>
                  <a:ext uri="{FF2B5EF4-FFF2-40B4-BE49-F238E27FC236}">
                    <a16:creationId xmlns:a16="http://schemas.microsoft.com/office/drawing/2014/main" id="{D1F68EC2-43DE-68D2-D694-27B273B2BD29}"/>
                  </a:ext>
                </a:extLst>
              </p:cNvPr>
              <p:cNvCxnSpPr>
                <a:cxnSpLocks/>
              </p:cNvCxnSpPr>
              <p:nvPr/>
            </p:nvCxnSpPr>
            <p:spPr>
              <a:xfrm>
                <a:off x="0" y="2549513"/>
                <a:ext cx="12192000"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320326E0-976F-685A-4855-1EB743816630}"/>
                  </a:ext>
                </a:extLst>
              </p:cNvPr>
              <p:cNvCxnSpPr>
                <a:cxnSpLocks/>
              </p:cNvCxnSpPr>
              <p:nvPr/>
            </p:nvCxnSpPr>
            <p:spPr>
              <a:xfrm flipH="1">
                <a:off x="6163057" y="2549513"/>
                <a:ext cx="7576" cy="3635071"/>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DFCB307D-45EE-762B-D4B6-926110E0FAF3}"/>
                  </a:ext>
                </a:extLst>
              </p:cNvPr>
              <p:cNvCxnSpPr>
                <a:cxnSpLocks/>
              </p:cNvCxnSpPr>
              <p:nvPr/>
            </p:nvCxnSpPr>
            <p:spPr>
              <a:xfrm>
                <a:off x="2" y="6187240"/>
                <a:ext cx="12192000" cy="0"/>
              </a:xfrm>
              <a:prstGeom prst="line">
                <a:avLst/>
              </a:prstGeom>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ED459ADF-B58F-7771-3628-F3253EF0776D}"/>
                  </a:ext>
                </a:extLst>
              </p:cNvPr>
              <p:cNvSpPr txBox="1"/>
              <p:nvPr/>
            </p:nvSpPr>
            <p:spPr>
              <a:xfrm>
                <a:off x="1843803" y="2764117"/>
                <a:ext cx="2562225"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Internal Validation</a:t>
                </a:r>
              </a:p>
            </p:txBody>
          </p:sp>
          <p:sp>
            <p:nvSpPr>
              <p:cNvPr id="17" name="TextBox 16">
                <a:extLst>
                  <a:ext uri="{FF2B5EF4-FFF2-40B4-BE49-F238E27FC236}">
                    <a16:creationId xmlns:a16="http://schemas.microsoft.com/office/drawing/2014/main" id="{4BE56C8E-FF02-B755-CEBC-0265CDD8934B}"/>
                  </a:ext>
                </a:extLst>
              </p:cNvPr>
              <p:cNvSpPr txBox="1"/>
              <p:nvPr/>
            </p:nvSpPr>
            <p:spPr>
              <a:xfrm>
                <a:off x="8494127" y="2896753"/>
                <a:ext cx="1498593" cy="338554"/>
              </a:xfrm>
              <a:prstGeom prst="rect">
                <a:avLst/>
              </a:prstGeom>
              <a:solidFill>
                <a:schemeClr val="bg1"/>
              </a:solidFill>
            </p:spPr>
            <p:txBody>
              <a:bodyPr wrap="square" rtlCol="0">
                <a:spAutoFit/>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External Test</a:t>
                </a:r>
              </a:p>
            </p:txBody>
          </p:sp>
        </p:grpSp>
        <p:sp>
          <p:nvSpPr>
            <p:cNvPr id="25" name="Rectangle 24">
              <a:extLst>
                <a:ext uri="{FF2B5EF4-FFF2-40B4-BE49-F238E27FC236}">
                  <a16:creationId xmlns:a16="http://schemas.microsoft.com/office/drawing/2014/main" id="{47F4045D-14BD-25C4-033A-6988CDFB707E}"/>
                </a:ext>
              </a:extLst>
            </p:cNvPr>
            <p:cNvSpPr/>
            <p:nvPr/>
          </p:nvSpPr>
          <p:spPr>
            <a:xfrm>
              <a:off x="6161107" y="1972739"/>
              <a:ext cx="6038469" cy="363505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32A7583E-24ED-8032-3819-1BBAD19E2B56}"/>
              </a:ext>
            </a:extLst>
          </p:cNvPr>
          <p:cNvPicPr>
            <a:picLocks noChangeAspect="1"/>
          </p:cNvPicPr>
          <p:nvPr/>
        </p:nvPicPr>
        <p:blipFill>
          <a:blip r:embed="rId5"/>
          <a:srcRect r="20986"/>
          <a:stretch>
            <a:fillRect/>
          </a:stretch>
        </p:blipFill>
        <p:spPr>
          <a:xfrm>
            <a:off x="7564786" y="1757165"/>
            <a:ext cx="2553094" cy="2154121"/>
          </a:xfrm>
          <a:prstGeom prst="roundRect">
            <a:avLst>
              <a:gd name="adj" fmla="val 1193"/>
            </a:avLst>
          </a:prstGeom>
          <a:ln>
            <a:solidFill>
              <a:schemeClr val="tx1">
                <a:lumMod val="50000"/>
                <a:lumOff val="50000"/>
              </a:schemeClr>
            </a:solidFill>
          </a:ln>
        </p:spPr>
      </p:pic>
      <p:cxnSp>
        <p:nvCxnSpPr>
          <p:cNvPr id="12" name="Straight Connector 11">
            <a:extLst>
              <a:ext uri="{FF2B5EF4-FFF2-40B4-BE49-F238E27FC236}">
                <a16:creationId xmlns:a16="http://schemas.microsoft.com/office/drawing/2014/main" id="{F909CC08-103B-0A00-8637-D817E8E1BAFE}"/>
              </a:ext>
            </a:extLst>
          </p:cNvPr>
          <p:cNvCxnSpPr>
            <a:cxnSpLocks/>
          </p:cNvCxnSpPr>
          <p:nvPr/>
        </p:nvCxnSpPr>
        <p:spPr>
          <a:xfrm flipV="1">
            <a:off x="5929532" y="1840010"/>
            <a:ext cx="1627678" cy="66403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8D47B20-6F21-6C00-7565-76AC45874970}"/>
              </a:ext>
            </a:extLst>
          </p:cNvPr>
          <p:cNvCxnSpPr>
            <a:cxnSpLocks/>
          </p:cNvCxnSpPr>
          <p:nvPr/>
        </p:nvCxnSpPr>
        <p:spPr>
          <a:xfrm>
            <a:off x="5929532" y="3225708"/>
            <a:ext cx="1627678" cy="6147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36EBAF9-2536-19D3-BBB8-9BA5EC1B50A8}"/>
              </a:ext>
            </a:extLst>
          </p:cNvPr>
          <p:cNvSpPr txBox="1"/>
          <p:nvPr/>
        </p:nvSpPr>
        <p:spPr>
          <a:xfrm>
            <a:off x="2340417" y="4624401"/>
            <a:ext cx="1568998" cy="400110"/>
          </a:xfrm>
          <a:prstGeom prst="rect">
            <a:avLst/>
          </a:prstGeom>
          <a:solidFill>
            <a:schemeClr val="bg1"/>
          </a:solidFill>
        </p:spPr>
        <p:txBody>
          <a:bodyPr wrap="square" rtlCol="0">
            <a:spAutoFit/>
          </a:bodyPr>
          <a:lstStyle/>
          <a:p>
            <a:pPr algn="ctr"/>
            <a:r>
              <a:rPr lang="en-US" sz="2000" dirty="0">
                <a:latin typeface="Arial" panose="020B0604020202020204" pitchFamily="34" charset="0"/>
                <a:cs typeface="Arial" panose="020B0604020202020204" pitchFamily="34" charset="0"/>
              </a:rPr>
              <a:t>Log Loss</a:t>
            </a:r>
          </a:p>
        </p:txBody>
      </p:sp>
      <p:sp>
        <p:nvSpPr>
          <p:cNvPr id="11" name="TextBox 10">
            <a:extLst>
              <a:ext uri="{FF2B5EF4-FFF2-40B4-BE49-F238E27FC236}">
                <a16:creationId xmlns:a16="http://schemas.microsoft.com/office/drawing/2014/main" id="{71E621C1-3579-F038-F10C-C3192F7A1710}"/>
              </a:ext>
            </a:extLst>
          </p:cNvPr>
          <p:cNvSpPr txBox="1"/>
          <p:nvPr/>
        </p:nvSpPr>
        <p:spPr>
          <a:xfrm>
            <a:off x="1637244" y="6398113"/>
            <a:ext cx="8584575" cy="369332"/>
          </a:xfrm>
          <a:prstGeom prst="rect">
            <a:avLst/>
          </a:prstGeom>
          <a:noFill/>
        </p:spPr>
        <p:txBody>
          <a:bodyPr wrap="square" rtlCol="0">
            <a:spAutoFit/>
          </a:bodyPr>
          <a:lstStyle/>
          <a:p>
            <a:r>
              <a:rPr lang="en-US" i="1" dirty="0"/>
              <a:t>Lower value indicates better performance. </a:t>
            </a:r>
          </a:p>
        </p:txBody>
      </p:sp>
      <p:cxnSp>
        <p:nvCxnSpPr>
          <p:cNvPr id="33" name="Straight Arrow Connector 32">
            <a:extLst>
              <a:ext uri="{FF2B5EF4-FFF2-40B4-BE49-F238E27FC236}">
                <a16:creationId xmlns:a16="http://schemas.microsoft.com/office/drawing/2014/main" id="{CEC66B14-23ED-0468-2706-A052771FEC48}"/>
              </a:ext>
            </a:extLst>
          </p:cNvPr>
          <p:cNvCxnSpPr>
            <a:cxnSpLocks/>
          </p:cNvCxnSpPr>
          <p:nvPr/>
        </p:nvCxnSpPr>
        <p:spPr>
          <a:xfrm flipH="1">
            <a:off x="381000" y="5162550"/>
            <a:ext cx="1453080" cy="0"/>
          </a:xfrm>
          <a:prstGeom prst="straightConnector1">
            <a:avLst/>
          </a:prstGeom>
          <a:ln w="76200">
            <a:solidFill>
              <a:srgbClr val="00B05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0177C12D-8764-6E7D-D171-400A5104AFAB}"/>
              </a:ext>
            </a:extLst>
          </p:cNvPr>
          <p:cNvSpPr txBox="1"/>
          <p:nvPr/>
        </p:nvSpPr>
        <p:spPr>
          <a:xfrm>
            <a:off x="466725" y="5349682"/>
            <a:ext cx="1367355" cy="400110"/>
          </a:xfrm>
          <a:prstGeom prst="rect">
            <a:avLst/>
          </a:prstGeom>
          <a:noFill/>
        </p:spPr>
        <p:txBody>
          <a:bodyPr wrap="square" rtlCol="0">
            <a:spAutoFit/>
          </a:bodyPr>
          <a:lstStyle/>
          <a:p>
            <a:pPr algn="ctr"/>
            <a:r>
              <a:rPr lang="en-US" sz="2000" b="1" dirty="0">
                <a:solidFill>
                  <a:srgbClr val="00B050">
                    <a:alpha val="60000"/>
                  </a:srgbClr>
                </a:solidFill>
              </a:rPr>
              <a:t>Better</a:t>
            </a:r>
          </a:p>
        </p:txBody>
      </p:sp>
      <p:cxnSp>
        <p:nvCxnSpPr>
          <p:cNvPr id="36" name="Straight Arrow Connector 35">
            <a:extLst>
              <a:ext uri="{FF2B5EF4-FFF2-40B4-BE49-F238E27FC236}">
                <a16:creationId xmlns:a16="http://schemas.microsoft.com/office/drawing/2014/main" id="{80AAA42C-4B2E-EC8C-A808-7351B3892833}"/>
              </a:ext>
            </a:extLst>
          </p:cNvPr>
          <p:cNvCxnSpPr>
            <a:cxnSpLocks/>
          </p:cNvCxnSpPr>
          <p:nvPr/>
        </p:nvCxnSpPr>
        <p:spPr>
          <a:xfrm>
            <a:off x="4372705" y="5162550"/>
            <a:ext cx="1453080" cy="0"/>
          </a:xfrm>
          <a:prstGeom prst="straightConnector1">
            <a:avLst/>
          </a:prstGeom>
          <a:ln w="762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EC46C923-8CED-172E-7859-C91B4F07395C}"/>
              </a:ext>
            </a:extLst>
          </p:cNvPr>
          <p:cNvSpPr txBox="1"/>
          <p:nvPr/>
        </p:nvSpPr>
        <p:spPr>
          <a:xfrm>
            <a:off x="4411381" y="5349682"/>
            <a:ext cx="1367355" cy="400110"/>
          </a:xfrm>
          <a:prstGeom prst="rect">
            <a:avLst/>
          </a:prstGeom>
          <a:noFill/>
        </p:spPr>
        <p:txBody>
          <a:bodyPr wrap="square" rtlCol="0">
            <a:spAutoFit/>
          </a:bodyPr>
          <a:lstStyle/>
          <a:p>
            <a:pPr algn="ctr"/>
            <a:r>
              <a:rPr lang="en-US" sz="2000" b="1" dirty="0">
                <a:solidFill>
                  <a:srgbClr val="FF0000">
                    <a:alpha val="60000"/>
                  </a:srgbClr>
                </a:solidFill>
              </a:rPr>
              <a:t>Worse</a:t>
            </a:r>
          </a:p>
        </p:txBody>
      </p:sp>
      <p:sp>
        <p:nvSpPr>
          <p:cNvPr id="7" name="TextBox 6">
            <a:extLst>
              <a:ext uri="{FF2B5EF4-FFF2-40B4-BE49-F238E27FC236}">
                <a16:creationId xmlns:a16="http://schemas.microsoft.com/office/drawing/2014/main" id="{03E46FBE-F47B-B26A-7C29-D161D9D7C52D}"/>
              </a:ext>
            </a:extLst>
          </p:cNvPr>
          <p:cNvSpPr txBox="1"/>
          <p:nvPr/>
        </p:nvSpPr>
        <p:spPr>
          <a:xfrm>
            <a:off x="2756726" y="2431358"/>
            <a:ext cx="1702732" cy="338554"/>
          </a:xfrm>
          <a:prstGeom prst="rect">
            <a:avLst/>
          </a:prstGeom>
          <a:solidFill>
            <a:schemeClr val="bg1"/>
          </a:solidFill>
        </p:spPr>
        <p:txBody>
          <a:bodyPr wrap="square" rtlCol="0">
            <a:spAutoFit/>
          </a:bodyPr>
          <a:lstStyle/>
          <a:p>
            <a:r>
              <a:rPr lang="en-US" sz="1600" dirty="0">
                <a:solidFill>
                  <a:srgbClr val="4682B4"/>
                </a:solidFill>
              </a:rPr>
              <a:t>0.56 (0.53-0.59)</a:t>
            </a:r>
          </a:p>
        </p:txBody>
      </p:sp>
      <p:sp>
        <p:nvSpPr>
          <p:cNvPr id="20" name="TextBox 19">
            <a:extLst>
              <a:ext uri="{FF2B5EF4-FFF2-40B4-BE49-F238E27FC236}">
                <a16:creationId xmlns:a16="http://schemas.microsoft.com/office/drawing/2014/main" id="{F4852CE2-6DDC-07D9-D0AD-7DE7512B368E}"/>
              </a:ext>
            </a:extLst>
          </p:cNvPr>
          <p:cNvSpPr txBox="1"/>
          <p:nvPr/>
        </p:nvSpPr>
        <p:spPr>
          <a:xfrm>
            <a:off x="3344811" y="3533094"/>
            <a:ext cx="1800339" cy="338554"/>
          </a:xfrm>
          <a:prstGeom prst="rect">
            <a:avLst/>
          </a:prstGeom>
          <a:solidFill>
            <a:schemeClr val="bg1"/>
          </a:solidFill>
        </p:spPr>
        <p:txBody>
          <a:bodyPr wrap="square" rtlCol="0">
            <a:spAutoFit/>
          </a:bodyPr>
          <a:lstStyle/>
          <a:p>
            <a:r>
              <a:rPr lang="en-US" sz="1600" dirty="0">
                <a:solidFill>
                  <a:srgbClr val="FF8C00"/>
                </a:solidFill>
              </a:rPr>
              <a:t>0.61 (0.58-0.64)</a:t>
            </a:r>
          </a:p>
        </p:txBody>
      </p:sp>
      <p:sp>
        <p:nvSpPr>
          <p:cNvPr id="24" name="TextBox 23">
            <a:extLst>
              <a:ext uri="{FF2B5EF4-FFF2-40B4-BE49-F238E27FC236}">
                <a16:creationId xmlns:a16="http://schemas.microsoft.com/office/drawing/2014/main" id="{0433D62A-6D12-7949-E0B2-019F6AB534B7}"/>
              </a:ext>
            </a:extLst>
          </p:cNvPr>
          <p:cNvSpPr txBox="1"/>
          <p:nvPr/>
        </p:nvSpPr>
        <p:spPr>
          <a:xfrm>
            <a:off x="4295662" y="4039355"/>
            <a:ext cx="1683108" cy="338554"/>
          </a:xfrm>
          <a:prstGeom prst="rect">
            <a:avLst/>
          </a:prstGeom>
          <a:solidFill>
            <a:schemeClr val="bg1"/>
          </a:solidFill>
        </p:spPr>
        <p:txBody>
          <a:bodyPr wrap="square" rtlCol="0">
            <a:spAutoFit/>
          </a:bodyPr>
          <a:lstStyle/>
          <a:p>
            <a:r>
              <a:rPr lang="en-US" sz="1600" dirty="0"/>
              <a:t>0.64 (0.57-0.72)</a:t>
            </a:r>
          </a:p>
        </p:txBody>
      </p:sp>
      <p:sp>
        <p:nvSpPr>
          <p:cNvPr id="28" name="Rectangle 27">
            <a:extLst>
              <a:ext uri="{FF2B5EF4-FFF2-40B4-BE49-F238E27FC236}">
                <a16:creationId xmlns:a16="http://schemas.microsoft.com/office/drawing/2014/main" id="{2CBEBDA1-FB56-20C1-E033-5A08F7ED0994}"/>
              </a:ext>
            </a:extLst>
          </p:cNvPr>
          <p:cNvSpPr/>
          <p:nvPr/>
        </p:nvSpPr>
        <p:spPr>
          <a:xfrm>
            <a:off x="4863256" y="2504049"/>
            <a:ext cx="1058699" cy="712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FF92EF31-FC0F-E88C-9354-4487F1A3CD50}"/>
              </a:ext>
            </a:extLst>
          </p:cNvPr>
          <p:cNvSpPr txBox="1"/>
          <p:nvPr/>
        </p:nvSpPr>
        <p:spPr>
          <a:xfrm>
            <a:off x="2961248" y="2866498"/>
            <a:ext cx="2006428" cy="400110"/>
          </a:xfrm>
          <a:prstGeom prst="rect">
            <a:avLst/>
          </a:prstGeom>
          <a:solidFill>
            <a:schemeClr val="bg1"/>
          </a:solidFill>
        </p:spPr>
        <p:txBody>
          <a:bodyPr wrap="square" rtlCol="0">
            <a:spAutoFit/>
          </a:bodyPr>
          <a:lstStyle/>
          <a:p>
            <a:r>
              <a:rPr lang="en-US" sz="2000" dirty="0">
                <a:solidFill>
                  <a:srgbClr val="2E8B57"/>
                </a:solidFill>
              </a:rPr>
              <a:t>0.56* </a:t>
            </a:r>
            <a:r>
              <a:rPr lang="en-US" sz="1600" dirty="0">
                <a:solidFill>
                  <a:srgbClr val="2E8B57"/>
                </a:solidFill>
              </a:rPr>
              <a:t>(0.51-0.61)</a:t>
            </a:r>
          </a:p>
        </p:txBody>
      </p:sp>
      <p:grpSp>
        <p:nvGrpSpPr>
          <p:cNvPr id="40" name="Group 39">
            <a:extLst>
              <a:ext uri="{FF2B5EF4-FFF2-40B4-BE49-F238E27FC236}">
                <a16:creationId xmlns:a16="http://schemas.microsoft.com/office/drawing/2014/main" id="{6FD5989C-8EC4-2A90-8711-58E89567824D}"/>
              </a:ext>
            </a:extLst>
          </p:cNvPr>
          <p:cNvGrpSpPr/>
          <p:nvPr/>
        </p:nvGrpSpPr>
        <p:grpSpPr>
          <a:xfrm>
            <a:off x="10226303" y="73151"/>
            <a:ext cx="1862744" cy="1600904"/>
            <a:chOff x="10226305" y="73150"/>
            <a:chExt cx="1862744" cy="1600905"/>
          </a:xfrm>
        </p:grpSpPr>
        <p:sp>
          <p:nvSpPr>
            <p:cNvPr id="41" name="TextBox 40">
              <a:extLst>
                <a:ext uri="{FF2B5EF4-FFF2-40B4-BE49-F238E27FC236}">
                  <a16:creationId xmlns:a16="http://schemas.microsoft.com/office/drawing/2014/main" id="{D3BDB08E-8D60-C458-8D89-C2760358BC42}"/>
                </a:ext>
              </a:extLst>
            </p:cNvPr>
            <p:cNvSpPr txBox="1"/>
            <p:nvPr/>
          </p:nvSpPr>
          <p:spPr>
            <a:xfrm>
              <a:off x="10626902" y="1276743"/>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latin typeface="Arial" panose="020B0604020202020204" pitchFamily="34" charset="0"/>
                  <a:cs typeface="Arial" panose="020B0604020202020204" pitchFamily="34" charset="0"/>
                </a:rPr>
                <a:t>Mayo Model</a:t>
              </a:r>
            </a:p>
          </p:txBody>
        </p:sp>
        <p:sp>
          <p:nvSpPr>
            <p:cNvPr id="42" name="TextBox 41">
              <a:extLst>
                <a:ext uri="{FF2B5EF4-FFF2-40B4-BE49-F238E27FC236}">
                  <a16:creationId xmlns:a16="http://schemas.microsoft.com/office/drawing/2014/main" id="{284F41BB-1278-4F7B-F637-9499D3872246}"/>
                </a:ext>
              </a:extLst>
            </p:cNvPr>
            <p:cNvSpPr txBox="1"/>
            <p:nvPr/>
          </p:nvSpPr>
          <p:spPr>
            <a:xfrm>
              <a:off x="10626902" y="940061"/>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FF8C00"/>
                  </a:solidFill>
                  <a:latin typeface="Arial" panose="020B0604020202020204" pitchFamily="34" charset="0"/>
                  <a:cs typeface="Arial" panose="020B0604020202020204" pitchFamily="34" charset="0"/>
                </a:rPr>
                <a:t>Refit Mayo</a:t>
              </a:r>
            </a:p>
          </p:txBody>
        </p:sp>
        <p:sp>
          <p:nvSpPr>
            <p:cNvPr id="43" name="TextBox 42">
              <a:extLst>
                <a:ext uri="{FF2B5EF4-FFF2-40B4-BE49-F238E27FC236}">
                  <a16:creationId xmlns:a16="http://schemas.microsoft.com/office/drawing/2014/main" id="{F7AACF7F-DED1-832B-9D47-563BE32905B9}"/>
                </a:ext>
              </a:extLst>
            </p:cNvPr>
            <p:cNvSpPr txBox="1"/>
            <p:nvPr/>
          </p:nvSpPr>
          <p:spPr>
            <a:xfrm>
              <a:off x="10626902" y="601507"/>
              <a:ext cx="146214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2E8B57"/>
                  </a:solidFill>
                  <a:latin typeface="Arial" panose="020B0604020202020204" pitchFamily="34" charset="0"/>
                  <a:cs typeface="Arial" panose="020B0604020202020204" pitchFamily="34" charset="0"/>
                </a:rPr>
                <a:t>Regress-bio</a:t>
              </a:r>
            </a:p>
          </p:txBody>
        </p:sp>
        <p:sp>
          <p:nvSpPr>
            <p:cNvPr id="44" name="TextBox 43">
              <a:extLst>
                <a:ext uri="{FF2B5EF4-FFF2-40B4-BE49-F238E27FC236}">
                  <a16:creationId xmlns:a16="http://schemas.microsoft.com/office/drawing/2014/main" id="{17A0D2ED-4ED7-A9BB-660D-EA5C450D2FD2}"/>
                </a:ext>
              </a:extLst>
            </p:cNvPr>
            <p:cNvSpPr txBox="1"/>
            <p:nvPr/>
          </p:nvSpPr>
          <p:spPr>
            <a:xfrm>
              <a:off x="10626902" y="267758"/>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4682B4"/>
                  </a:solidFill>
                  <a:latin typeface="Arial" panose="020B0604020202020204" pitchFamily="34" charset="0"/>
                  <a:cs typeface="Arial" panose="020B0604020202020204" pitchFamily="34" charset="0"/>
                </a:rPr>
                <a:t>RF-bio</a:t>
              </a:r>
            </a:p>
          </p:txBody>
        </p:sp>
        <p:grpSp>
          <p:nvGrpSpPr>
            <p:cNvPr id="45" name="Group 44">
              <a:extLst>
                <a:ext uri="{FF2B5EF4-FFF2-40B4-BE49-F238E27FC236}">
                  <a16:creationId xmlns:a16="http://schemas.microsoft.com/office/drawing/2014/main" id="{2C222865-2466-D063-5D9E-2071D8926DB5}"/>
                </a:ext>
              </a:extLst>
            </p:cNvPr>
            <p:cNvGrpSpPr/>
            <p:nvPr/>
          </p:nvGrpSpPr>
          <p:grpSpPr>
            <a:xfrm>
              <a:off x="10226305" y="73150"/>
              <a:ext cx="543140" cy="1600905"/>
              <a:chOff x="33991" y="1580599"/>
              <a:chExt cx="521686" cy="1989163"/>
            </a:xfrm>
          </p:grpSpPr>
          <p:sp>
            <p:nvSpPr>
              <p:cNvPr id="46" name="Arrow: Right 45">
                <a:extLst>
                  <a:ext uri="{FF2B5EF4-FFF2-40B4-BE49-F238E27FC236}">
                    <a16:creationId xmlns:a16="http://schemas.microsoft.com/office/drawing/2014/main" id="{A651C338-9D79-9E02-92A2-1426BB72971B}"/>
                  </a:ext>
                </a:extLst>
              </p:cNvPr>
              <p:cNvSpPr/>
              <p:nvPr/>
            </p:nvSpPr>
            <p:spPr>
              <a:xfrm rot="16200000">
                <a:off x="-699748" y="2314338"/>
                <a:ext cx="1989163" cy="521686"/>
              </a:xfrm>
              <a:prstGeom prst="rightArrow">
                <a:avLst>
                  <a:gd name="adj1" fmla="val 50000"/>
                  <a:gd name="adj2" fmla="val 35755"/>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 name="TextBox 46">
                <a:extLst>
                  <a:ext uri="{FF2B5EF4-FFF2-40B4-BE49-F238E27FC236}">
                    <a16:creationId xmlns:a16="http://schemas.microsoft.com/office/drawing/2014/main" id="{21AE6B9A-0C22-F299-F0E5-2D6F33A3A1A5}"/>
                  </a:ext>
                </a:extLst>
              </p:cNvPr>
              <p:cNvSpPr txBox="1"/>
              <p:nvPr/>
            </p:nvSpPr>
            <p:spPr>
              <a:xfrm rot="16200000">
                <a:off x="-447239" y="2449079"/>
                <a:ext cx="1456007" cy="2956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Complexity</a:t>
                </a:r>
              </a:p>
            </p:txBody>
          </p:sp>
        </p:grpSp>
      </p:grpSp>
    </p:spTree>
    <p:extLst>
      <p:ext uri="{BB962C8B-B14F-4D97-AF65-F5344CB8AC3E}">
        <p14:creationId xmlns:p14="http://schemas.microsoft.com/office/powerpoint/2010/main" val="25786405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AC0CC-CD35-C4EE-5EDF-EABEC210F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7A956-B499-8561-A3AE-C1039593E1BF}"/>
              </a:ext>
            </a:extLst>
          </p:cNvPr>
          <p:cNvSpPr>
            <a:spLocks noGrp="1"/>
          </p:cNvSpPr>
          <p:nvPr>
            <p:ph type="title"/>
          </p:nvPr>
        </p:nvSpPr>
        <p:spPr>
          <a:xfrm>
            <a:off x="146304" y="73152"/>
            <a:ext cx="10515600" cy="1325563"/>
          </a:xfrm>
        </p:spPr>
        <p:txBody>
          <a:bodyPr/>
          <a:lstStyle/>
          <a:p>
            <a:r>
              <a:rPr lang="en-US" dirty="0"/>
              <a:t>Results – log loss</a:t>
            </a:r>
          </a:p>
        </p:txBody>
      </p:sp>
      <p:grpSp>
        <p:nvGrpSpPr>
          <p:cNvPr id="26" name="Group 25">
            <a:extLst>
              <a:ext uri="{FF2B5EF4-FFF2-40B4-BE49-F238E27FC236}">
                <a16:creationId xmlns:a16="http://schemas.microsoft.com/office/drawing/2014/main" id="{5A21DEF6-58E2-4B8E-3410-B192846BDFAD}"/>
              </a:ext>
            </a:extLst>
          </p:cNvPr>
          <p:cNvGrpSpPr/>
          <p:nvPr/>
        </p:nvGrpSpPr>
        <p:grpSpPr>
          <a:xfrm>
            <a:off x="0" y="1728216"/>
            <a:ext cx="12199576" cy="3637727"/>
            <a:chOff x="0" y="1972738"/>
            <a:chExt cx="12199576" cy="3637727"/>
          </a:xfrm>
        </p:grpSpPr>
        <p:grpSp>
          <p:nvGrpSpPr>
            <p:cNvPr id="22" name="Group 21">
              <a:extLst>
                <a:ext uri="{FF2B5EF4-FFF2-40B4-BE49-F238E27FC236}">
                  <a16:creationId xmlns:a16="http://schemas.microsoft.com/office/drawing/2014/main" id="{A5E5F10F-90B7-9F18-0450-7EA2256023C3}"/>
                </a:ext>
              </a:extLst>
            </p:cNvPr>
            <p:cNvGrpSpPr/>
            <p:nvPr/>
          </p:nvGrpSpPr>
          <p:grpSpPr>
            <a:xfrm>
              <a:off x="0" y="1972738"/>
              <a:ext cx="12192002" cy="3637727"/>
              <a:chOff x="0" y="2549513"/>
              <a:chExt cx="12192002" cy="3637727"/>
            </a:xfrm>
          </p:grpSpPr>
          <p:sp>
            <p:nvSpPr>
              <p:cNvPr id="21" name="Rectangle 20">
                <a:extLst>
                  <a:ext uri="{FF2B5EF4-FFF2-40B4-BE49-F238E27FC236}">
                    <a16:creationId xmlns:a16="http://schemas.microsoft.com/office/drawing/2014/main" id="{4E0F1558-A5A0-4C74-C401-C7464BD938C3}"/>
                  </a:ext>
                </a:extLst>
              </p:cNvPr>
              <p:cNvSpPr/>
              <p:nvPr/>
            </p:nvSpPr>
            <p:spPr>
              <a:xfrm>
                <a:off x="0" y="2549513"/>
                <a:ext cx="12192000" cy="36350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9CD8A50-A271-0754-F890-082F77CF401A}"/>
                  </a:ext>
                </a:extLst>
              </p:cNvPr>
              <p:cNvPicPr>
                <a:picLocks noChangeAspect="1"/>
              </p:cNvPicPr>
              <p:nvPr/>
            </p:nvPicPr>
            <p:blipFill>
              <a:blip r:embed="rId3"/>
              <a:stretch>
                <a:fillRect/>
              </a:stretch>
            </p:blipFill>
            <p:spPr>
              <a:xfrm>
                <a:off x="6170633" y="2996085"/>
                <a:ext cx="6021367" cy="2674639"/>
              </a:xfrm>
              <a:prstGeom prst="rect">
                <a:avLst/>
              </a:prstGeom>
            </p:spPr>
          </p:pic>
          <p:pic>
            <p:nvPicPr>
              <p:cNvPr id="4" name="Picture 3">
                <a:extLst>
                  <a:ext uri="{FF2B5EF4-FFF2-40B4-BE49-F238E27FC236}">
                    <a16:creationId xmlns:a16="http://schemas.microsoft.com/office/drawing/2014/main" id="{6AE121E1-850D-BF5D-5714-AD00E0541E22}"/>
                  </a:ext>
                </a:extLst>
              </p:cNvPr>
              <p:cNvPicPr>
                <a:picLocks noChangeAspect="1"/>
              </p:cNvPicPr>
              <p:nvPr/>
            </p:nvPicPr>
            <p:blipFill>
              <a:blip r:embed="rId4"/>
              <a:stretch>
                <a:fillRect/>
              </a:stretch>
            </p:blipFill>
            <p:spPr>
              <a:xfrm>
                <a:off x="77250" y="2990809"/>
                <a:ext cx="6095333" cy="2673993"/>
              </a:xfrm>
              <a:prstGeom prst="rect">
                <a:avLst/>
              </a:prstGeom>
            </p:spPr>
          </p:pic>
          <p:cxnSp>
            <p:nvCxnSpPr>
              <p:cNvPr id="9" name="Straight Connector 8">
                <a:extLst>
                  <a:ext uri="{FF2B5EF4-FFF2-40B4-BE49-F238E27FC236}">
                    <a16:creationId xmlns:a16="http://schemas.microsoft.com/office/drawing/2014/main" id="{30509DD1-D9A4-A60F-CA9E-BD4400D19F71}"/>
                  </a:ext>
                </a:extLst>
              </p:cNvPr>
              <p:cNvCxnSpPr>
                <a:cxnSpLocks/>
              </p:cNvCxnSpPr>
              <p:nvPr/>
            </p:nvCxnSpPr>
            <p:spPr>
              <a:xfrm>
                <a:off x="0" y="2549513"/>
                <a:ext cx="12192000"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1954BF50-84D7-73FB-2683-CD792E1EF68B}"/>
                  </a:ext>
                </a:extLst>
              </p:cNvPr>
              <p:cNvCxnSpPr>
                <a:cxnSpLocks/>
              </p:cNvCxnSpPr>
              <p:nvPr/>
            </p:nvCxnSpPr>
            <p:spPr>
              <a:xfrm flipH="1">
                <a:off x="6163057" y="2549513"/>
                <a:ext cx="7576" cy="3635071"/>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0FABD71D-3099-19AF-B5CF-76151EF601C7}"/>
                  </a:ext>
                </a:extLst>
              </p:cNvPr>
              <p:cNvCxnSpPr>
                <a:cxnSpLocks/>
              </p:cNvCxnSpPr>
              <p:nvPr/>
            </p:nvCxnSpPr>
            <p:spPr>
              <a:xfrm>
                <a:off x="2" y="6187240"/>
                <a:ext cx="12192000" cy="0"/>
              </a:xfrm>
              <a:prstGeom prst="line">
                <a:avLst/>
              </a:prstGeom>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4D6B1BA7-92C3-403A-E56E-8D6CD5B63E41}"/>
                  </a:ext>
                </a:extLst>
              </p:cNvPr>
              <p:cNvSpPr txBox="1"/>
              <p:nvPr/>
            </p:nvSpPr>
            <p:spPr>
              <a:xfrm>
                <a:off x="1843803" y="2764117"/>
                <a:ext cx="2562225"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Internal Validation</a:t>
                </a:r>
              </a:p>
            </p:txBody>
          </p:sp>
          <p:sp>
            <p:nvSpPr>
              <p:cNvPr id="17" name="TextBox 16">
                <a:extLst>
                  <a:ext uri="{FF2B5EF4-FFF2-40B4-BE49-F238E27FC236}">
                    <a16:creationId xmlns:a16="http://schemas.microsoft.com/office/drawing/2014/main" id="{34063797-EDB2-547B-4119-3CD041613F62}"/>
                  </a:ext>
                </a:extLst>
              </p:cNvPr>
              <p:cNvSpPr txBox="1"/>
              <p:nvPr/>
            </p:nvSpPr>
            <p:spPr>
              <a:xfrm>
                <a:off x="8494127" y="2896753"/>
                <a:ext cx="1498593" cy="338554"/>
              </a:xfrm>
              <a:prstGeom prst="rect">
                <a:avLst/>
              </a:prstGeom>
              <a:solidFill>
                <a:schemeClr val="bg1"/>
              </a:solidFill>
            </p:spPr>
            <p:txBody>
              <a:bodyPr wrap="square" rtlCol="0">
                <a:spAutoFit/>
              </a:bodyPr>
              <a:lstStyle/>
              <a:p>
                <a:pPr algn="ctr"/>
                <a:r>
                  <a:rPr lang="en-US" sz="1600" dirty="0">
                    <a:latin typeface="Calibri" panose="020F0502020204030204" pitchFamily="34" charset="0"/>
                    <a:ea typeface="Calibri" panose="020F0502020204030204" pitchFamily="34" charset="0"/>
                    <a:cs typeface="Calibri" panose="020F0502020204030204" pitchFamily="34" charset="0"/>
                  </a:rPr>
                  <a:t>External Test</a:t>
                </a:r>
              </a:p>
            </p:txBody>
          </p:sp>
        </p:grpSp>
        <p:sp>
          <p:nvSpPr>
            <p:cNvPr id="25" name="Rectangle 24">
              <a:extLst>
                <a:ext uri="{FF2B5EF4-FFF2-40B4-BE49-F238E27FC236}">
                  <a16:creationId xmlns:a16="http://schemas.microsoft.com/office/drawing/2014/main" id="{7862516C-E310-D5BD-1BFD-79E78ABEAB52}"/>
                </a:ext>
              </a:extLst>
            </p:cNvPr>
            <p:cNvSpPr/>
            <p:nvPr/>
          </p:nvSpPr>
          <p:spPr>
            <a:xfrm>
              <a:off x="6161107" y="1972739"/>
              <a:ext cx="6038469" cy="363505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1705F377-14DF-E3B9-93E6-4F0DB9E472B8}"/>
              </a:ext>
            </a:extLst>
          </p:cNvPr>
          <p:cNvPicPr>
            <a:picLocks noChangeAspect="1"/>
          </p:cNvPicPr>
          <p:nvPr/>
        </p:nvPicPr>
        <p:blipFill>
          <a:blip r:embed="rId5"/>
          <a:srcRect r="20986"/>
          <a:stretch>
            <a:fillRect/>
          </a:stretch>
        </p:blipFill>
        <p:spPr>
          <a:xfrm>
            <a:off x="7564786" y="1757165"/>
            <a:ext cx="2553094" cy="2154121"/>
          </a:xfrm>
          <a:prstGeom prst="roundRect">
            <a:avLst>
              <a:gd name="adj" fmla="val 1193"/>
            </a:avLst>
          </a:prstGeom>
          <a:ln>
            <a:solidFill>
              <a:schemeClr val="tx1">
                <a:lumMod val="50000"/>
                <a:lumOff val="50000"/>
              </a:schemeClr>
            </a:solidFill>
          </a:ln>
        </p:spPr>
      </p:pic>
      <p:cxnSp>
        <p:nvCxnSpPr>
          <p:cNvPr id="12" name="Straight Connector 11">
            <a:extLst>
              <a:ext uri="{FF2B5EF4-FFF2-40B4-BE49-F238E27FC236}">
                <a16:creationId xmlns:a16="http://schemas.microsoft.com/office/drawing/2014/main" id="{5A8DB8A7-8109-A4FF-C63B-E92A71F0FF9C}"/>
              </a:ext>
            </a:extLst>
          </p:cNvPr>
          <p:cNvCxnSpPr>
            <a:cxnSpLocks/>
          </p:cNvCxnSpPr>
          <p:nvPr/>
        </p:nvCxnSpPr>
        <p:spPr>
          <a:xfrm flipV="1">
            <a:off x="5929532" y="1840010"/>
            <a:ext cx="1627678" cy="66403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98A2A2C-DA69-13E2-83C3-A14704C1864C}"/>
              </a:ext>
            </a:extLst>
          </p:cNvPr>
          <p:cNvCxnSpPr>
            <a:cxnSpLocks/>
          </p:cNvCxnSpPr>
          <p:nvPr/>
        </p:nvCxnSpPr>
        <p:spPr>
          <a:xfrm>
            <a:off x="5929532" y="3225708"/>
            <a:ext cx="1627678" cy="61477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1552250-640A-92F5-0DB7-4344D64AA04D}"/>
              </a:ext>
            </a:extLst>
          </p:cNvPr>
          <p:cNvSpPr txBox="1"/>
          <p:nvPr/>
        </p:nvSpPr>
        <p:spPr>
          <a:xfrm>
            <a:off x="2340417" y="4624401"/>
            <a:ext cx="1568998" cy="400110"/>
          </a:xfrm>
          <a:prstGeom prst="rect">
            <a:avLst/>
          </a:prstGeom>
          <a:solidFill>
            <a:schemeClr val="bg1"/>
          </a:solidFill>
        </p:spPr>
        <p:txBody>
          <a:bodyPr wrap="square" rtlCol="0">
            <a:spAutoFit/>
          </a:bodyPr>
          <a:lstStyle/>
          <a:p>
            <a:pPr algn="ctr"/>
            <a:r>
              <a:rPr lang="en-US" sz="2000" dirty="0">
                <a:latin typeface="Arial" panose="020B0604020202020204" pitchFamily="34" charset="0"/>
                <a:cs typeface="Arial" panose="020B0604020202020204" pitchFamily="34" charset="0"/>
              </a:rPr>
              <a:t>Log Loss</a:t>
            </a:r>
          </a:p>
        </p:txBody>
      </p:sp>
      <p:sp>
        <p:nvSpPr>
          <p:cNvPr id="11" name="TextBox 10">
            <a:extLst>
              <a:ext uri="{FF2B5EF4-FFF2-40B4-BE49-F238E27FC236}">
                <a16:creationId xmlns:a16="http://schemas.microsoft.com/office/drawing/2014/main" id="{A287E0E0-6F43-0438-5375-3F6C76A8AE55}"/>
              </a:ext>
            </a:extLst>
          </p:cNvPr>
          <p:cNvSpPr txBox="1"/>
          <p:nvPr/>
        </p:nvSpPr>
        <p:spPr>
          <a:xfrm>
            <a:off x="1641727" y="6165754"/>
            <a:ext cx="8985173" cy="369332"/>
          </a:xfrm>
          <a:prstGeom prst="rect">
            <a:avLst/>
          </a:prstGeom>
          <a:noFill/>
        </p:spPr>
        <p:txBody>
          <a:bodyPr wrap="square" rtlCol="0">
            <a:spAutoFit/>
          </a:bodyPr>
          <a:lstStyle/>
          <a:p>
            <a:r>
              <a:rPr lang="en-US" i="1" dirty="0"/>
              <a:t>Lower value indicates better performance. * denotes statistically significant improvement</a:t>
            </a:r>
          </a:p>
        </p:txBody>
      </p:sp>
      <p:cxnSp>
        <p:nvCxnSpPr>
          <p:cNvPr id="33" name="Straight Arrow Connector 32">
            <a:extLst>
              <a:ext uri="{FF2B5EF4-FFF2-40B4-BE49-F238E27FC236}">
                <a16:creationId xmlns:a16="http://schemas.microsoft.com/office/drawing/2014/main" id="{1DF30AFD-6289-652D-6940-44A4D1721AF6}"/>
              </a:ext>
            </a:extLst>
          </p:cNvPr>
          <p:cNvCxnSpPr>
            <a:cxnSpLocks/>
          </p:cNvCxnSpPr>
          <p:nvPr/>
        </p:nvCxnSpPr>
        <p:spPr>
          <a:xfrm flipH="1">
            <a:off x="381000" y="5162550"/>
            <a:ext cx="1453080" cy="0"/>
          </a:xfrm>
          <a:prstGeom prst="straightConnector1">
            <a:avLst/>
          </a:prstGeom>
          <a:ln w="76200">
            <a:solidFill>
              <a:srgbClr val="00B05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5FFCF1F0-DC6F-E6CD-EE98-636F91DDB11D}"/>
              </a:ext>
            </a:extLst>
          </p:cNvPr>
          <p:cNvSpPr txBox="1"/>
          <p:nvPr/>
        </p:nvSpPr>
        <p:spPr>
          <a:xfrm>
            <a:off x="466725" y="5349682"/>
            <a:ext cx="1367355" cy="400110"/>
          </a:xfrm>
          <a:prstGeom prst="rect">
            <a:avLst/>
          </a:prstGeom>
          <a:noFill/>
        </p:spPr>
        <p:txBody>
          <a:bodyPr wrap="square" rtlCol="0">
            <a:spAutoFit/>
          </a:bodyPr>
          <a:lstStyle/>
          <a:p>
            <a:pPr algn="ctr"/>
            <a:r>
              <a:rPr lang="en-US" sz="2000" b="1" dirty="0">
                <a:solidFill>
                  <a:srgbClr val="00B050">
                    <a:alpha val="60000"/>
                  </a:srgbClr>
                </a:solidFill>
              </a:rPr>
              <a:t>Better</a:t>
            </a:r>
          </a:p>
        </p:txBody>
      </p:sp>
      <p:cxnSp>
        <p:nvCxnSpPr>
          <p:cNvPr id="36" name="Straight Arrow Connector 35">
            <a:extLst>
              <a:ext uri="{FF2B5EF4-FFF2-40B4-BE49-F238E27FC236}">
                <a16:creationId xmlns:a16="http://schemas.microsoft.com/office/drawing/2014/main" id="{2ADE12D3-09C3-10CC-3448-42622DC27088}"/>
              </a:ext>
            </a:extLst>
          </p:cNvPr>
          <p:cNvCxnSpPr>
            <a:cxnSpLocks/>
          </p:cNvCxnSpPr>
          <p:nvPr/>
        </p:nvCxnSpPr>
        <p:spPr>
          <a:xfrm>
            <a:off x="4372705" y="5162550"/>
            <a:ext cx="1453080" cy="0"/>
          </a:xfrm>
          <a:prstGeom prst="straightConnector1">
            <a:avLst/>
          </a:prstGeom>
          <a:ln w="76200">
            <a:solidFill>
              <a:srgbClr val="FF0000">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B051585B-998A-A85F-E7F1-DD53DBA2E0C5}"/>
              </a:ext>
            </a:extLst>
          </p:cNvPr>
          <p:cNvSpPr txBox="1"/>
          <p:nvPr/>
        </p:nvSpPr>
        <p:spPr>
          <a:xfrm>
            <a:off x="4411381" y="5349682"/>
            <a:ext cx="1367355" cy="400110"/>
          </a:xfrm>
          <a:prstGeom prst="rect">
            <a:avLst/>
          </a:prstGeom>
          <a:noFill/>
        </p:spPr>
        <p:txBody>
          <a:bodyPr wrap="square" rtlCol="0">
            <a:spAutoFit/>
          </a:bodyPr>
          <a:lstStyle/>
          <a:p>
            <a:pPr algn="ctr"/>
            <a:r>
              <a:rPr lang="en-US" sz="2000" b="1" dirty="0">
                <a:solidFill>
                  <a:srgbClr val="FF0000">
                    <a:alpha val="60000"/>
                  </a:srgbClr>
                </a:solidFill>
              </a:rPr>
              <a:t>Worse</a:t>
            </a:r>
          </a:p>
        </p:txBody>
      </p:sp>
      <p:sp>
        <p:nvSpPr>
          <p:cNvPr id="19" name="TextBox 18">
            <a:extLst>
              <a:ext uri="{FF2B5EF4-FFF2-40B4-BE49-F238E27FC236}">
                <a16:creationId xmlns:a16="http://schemas.microsoft.com/office/drawing/2014/main" id="{DDD6CA72-5C02-17F6-05FD-E399ED386D35}"/>
              </a:ext>
            </a:extLst>
          </p:cNvPr>
          <p:cNvSpPr txBox="1"/>
          <p:nvPr/>
        </p:nvSpPr>
        <p:spPr>
          <a:xfrm>
            <a:off x="2756726" y="2431358"/>
            <a:ext cx="1702732" cy="338554"/>
          </a:xfrm>
          <a:prstGeom prst="rect">
            <a:avLst/>
          </a:prstGeom>
          <a:solidFill>
            <a:schemeClr val="bg1"/>
          </a:solidFill>
        </p:spPr>
        <p:txBody>
          <a:bodyPr wrap="square" rtlCol="0">
            <a:spAutoFit/>
          </a:bodyPr>
          <a:lstStyle/>
          <a:p>
            <a:r>
              <a:rPr lang="en-US" sz="1600" dirty="0">
                <a:solidFill>
                  <a:srgbClr val="4682B4"/>
                </a:solidFill>
              </a:rPr>
              <a:t>0.56 (0.53-0.59)</a:t>
            </a:r>
          </a:p>
        </p:txBody>
      </p:sp>
      <p:sp>
        <p:nvSpPr>
          <p:cNvPr id="23" name="TextBox 22">
            <a:extLst>
              <a:ext uri="{FF2B5EF4-FFF2-40B4-BE49-F238E27FC236}">
                <a16:creationId xmlns:a16="http://schemas.microsoft.com/office/drawing/2014/main" id="{87D73290-9F63-B064-ABB1-9C4617558893}"/>
              </a:ext>
            </a:extLst>
          </p:cNvPr>
          <p:cNvSpPr txBox="1"/>
          <p:nvPr/>
        </p:nvSpPr>
        <p:spPr>
          <a:xfrm>
            <a:off x="2968282" y="2866498"/>
            <a:ext cx="2006428" cy="400110"/>
          </a:xfrm>
          <a:prstGeom prst="rect">
            <a:avLst/>
          </a:prstGeom>
          <a:solidFill>
            <a:schemeClr val="bg1"/>
          </a:solidFill>
        </p:spPr>
        <p:txBody>
          <a:bodyPr wrap="square" rtlCol="0">
            <a:spAutoFit/>
          </a:bodyPr>
          <a:lstStyle/>
          <a:p>
            <a:r>
              <a:rPr lang="en-US" sz="2000" dirty="0">
                <a:solidFill>
                  <a:srgbClr val="2E8B57"/>
                </a:solidFill>
              </a:rPr>
              <a:t>0.56* </a:t>
            </a:r>
            <a:r>
              <a:rPr lang="en-US" sz="1600" dirty="0">
                <a:solidFill>
                  <a:srgbClr val="2E8B57"/>
                </a:solidFill>
              </a:rPr>
              <a:t>(0.51-0.61)</a:t>
            </a:r>
          </a:p>
        </p:txBody>
      </p:sp>
      <p:sp>
        <p:nvSpPr>
          <p:cNvPr id="27" name="TextBox 26">
            <a:extLst>
              <a:ext uri="{FF2B5EF4-FFF2-40B4-BE49-F238E27FC236}">
                <a16:creationId xmlns:a16="http://schemas.microsoft.com/office/drawing/2014/main" id="{9C40046C-37A8-8A75-6C3B-F775E1122918}"/>
              </a:ext>
            </a:extLst>
          </p:cNvPr>
          <p:cNvSpPr txBox="1"/>
          <p:nvPr/>
        </p:nvSpPr>
        <p:spPr>
          <a:xfrm>
            <a:off x="3344811" y="3533094"/>
            <a:ext cx="1800339" cy="338554"/>
          </a:xfrm>
          <a:prstGeom prst="rect">
            <a:avLst/>
          </a:prstGeom>
          <a:solidFill>
            <a:schemeClr val="bg1"/>
          </a:solidFill>
        </p:spPr>
        <p:txBody>
          <a:bodyPr wrap="square" rtlCol="0">
            <a:spAutoFit/>
          </a:bodyPr>
          <a:lstStyle/>
          <a:p>
            <a:r>
              <a:rPr lang="en-US" sz="1600" dirty="0">
                <a:solidFill>
                  <a:srgbClr val="FF8C00"/>
                </a:solidFill>
              </a:rPr>
              <a:t>0.61 (0.58-0.64)</a:t>
            </a:r>
          </a:p>
        </p:txBody>
      </p:sp>
      <p:sp>
        <p:nvSpPr>
          <p:cNvPr id="29" name="TextBox 28">
            <a:extLst>
              <a:ext uri="{FF2B5EF4-FFF2-40B4-BE49-F238E27FC236}">
                <a16:creationId xmlns:a16="http://schemas.microsoft.com/office/drawing/2014/main" id="{8478D9F3-6E40-A283-3BB3-8F68C25104CE}"/>
              </a:ext>
            </a:extLst>
          </p:cNvPr>
          <p:cNvSpPr txBox="1"/>
          <p:nvPr/>
        </p:nvSpPr>
        <p:spPr>
          <a:xfrm>
            <a:off x="4295662" y="4039355"/>
            <a:ext cx="1683108" cy="338554"/>
          </a:xfrm>
          <a:prstGeom prst="rect">
            <a:avLst/>
          </a:prstGeom>
          <a:solidFill>
            <a:schemeClr val="bg1"/>
          </a:solidFill>
        </p:spPr>
        <p:txBody>
          <a:bodyPr wrap="square" rtlCol="0">
            <a:spAutoFit/>
          </a:bodyPr>
          <a:lstStyle/>
          <a:p>
            <a:r>
              <a:rPr lang="en-US" sz="1600" dirty="0"/>
              <a:t>0.64 (0.57-0.72)</a:t>
            </a:r>
          </a:p>
        </p:txBody>
      </p:sp>
      <p:sp>
        <p:nvSpPr>
          <p:cNvPr id="31" name="Rectangle 30">
            <a:extLst>
              <a:ext uri="{FF2B5EF4-FFF2-40B4-BE49-F238E27FC236}">
                <a16:creationId xmlns:a16="http://schemas.microsoft.com/office/drawing/2014/main" id="{8B418D7D-9F7F-CCFB-F447-E3D2C45CBA47}"/>
              </a:ext>
            </a:extLst>
          </p:cNvPr>
          <p:cNvSpPr/>
          <p:nvPr/>
        </p:nvSpPr>
        <p:spPr>
          <a:xfrm>
            <a:off x="4863256" y="2504049"/>
            <a:ext cx="1058699" cy="712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BFC9822-5FC1-F8D9-5242-2DCB76DA4AA4}"/>
              </a:ext>
            </a:extLst>
          </p:cNvPr>
          <p:cNvSpPr/>
          <p:nvPr/>
        </p:nvSpPr>
        <p:spPr>
          <a:xfrm>
            <a:off x="1554480" y="2800690"/>
            <a:ext cx="3483536" cy="682468"/>
          </a:xfrm>
          <a:prstGeom prst="ellipse">
            <a:avLst/>
          </a:prstGeom>
          <a:noFill/>
          <a:ln w="41275">
            <a:solidFill>
              <a:srgbClr val="2E8B5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D0A6501C-54DA-894A-FD40-6E05C3B714F8}"/>
              </a:ext>
            </a:extLst>
          </p:cNvPr>
          <p:cNvGrpSpPr/>
          <p:nvPr/>
        </p:nvGrpSpPr>
        <p:grpSpPr>
          <a:xfrm>
            <a:off x="10226303" y="73151"/>
            <a:ext cx="1862744" cy="1600904"/>
            <a:chOff x="10226305" y="73150"/>
            <a:chExt cx="1862744" cy="1600905"/>
          </a:xfrm>
        </p:grpSpPr>
        <p:sp>
          <p:nvSpPr>
            <p:cNvPr id="37" name="TextBox 36">
              <a:extLst>
                <a:ext uri="{FF2B5EF4-FFF2-40B4-BE49-F238E27FC236}">
                  <a16:creationId xmlns:a16="http://schemas.microsoft.com/office/drawing/2014/main" id="{9A60534F-B378-7F4B-8D65-CFA36620B1E0}"/>
                </a:ext>
              </a:extLst>
            </p:cNvPr>
            <p:cNvSpPr txBox="1"/>
            <p:nvPr/>
          </p:nvSpPr>
          <p:spPr>
            <a:xfrm>
              <a:off x="10626902" y="1276743"/>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latin typeface="Arial" panose="020B0604020202020204" pitchFamily="34" charset="0"/>
                  <a:cs typeface="Arial" panose="020B0604020202020204" pitchFamily="34" charset="0"/>
                </a:rPr>
                <a:t>Mayo Model</a:t>
              </a:r>
            </a:p>
          </p:txBody>
        </p:sp>
        <p:sp>
          <p:nvSpPr>
            <p:cNvPr id="39" name="TextBox 38">
              <a:extLst>
                <a:ext uri="{FF2B5EF4-FFF2-40B4-BE49-F238E27FC236}">
                  <a16:creationId xmlns:a16="http://schemas.microsoft.com/office/drawing/2014/main" id="{AEE274F8-C433-5A61-B254-AC0FC13DECD1}"/>
                </a:ext>
              </a:extLst>
            </p:cNvPr>
            <p:cNvSpPr txBox="1"/>
            <p:nvPr/>
          </p:nvSpPr>
          <p:spPr>
            <a:xfrm>
              <a:off x="10626902" y="940061"/>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FF8C00"/>
                  </a:solidFill>
                  <a:latin typeface="Arial" panose="020B0604020202020204" pitchFamily="34" charset="0"/>
                  <a:cs typeface="Arial" panose="020B0604020202020204" pitchFamily="34" charset="0"/>
                </a:rPr>
                <a:t>Refit Mayo</a:t>
              </a:r>
            </a:p>
          </p:txBody>
        </p:sp>
        <p:sp>
          <p:nvSpPr>
            <p:cNvPr id="40" name="TextBox 39">
              <a:extLst>
                <a:ext uri="{FF2B5EF4-FFF2-40B4-BE49-F238E27FC236}">
                  <a16:creationId xmlns:a16="http://schemas.microsoft.com/office/drawing/2014/main" id="{F208710E-5630-1353-FD6B-2BDF6BEC0EC5}"/>
                </a:ext>
              </a:extLst>
            </p:cNvPr>
            <p:cNvSpPr txBox="1"/>
            <p:nvPr/>
          </p:nvSpPr>
          <p:spPr>
            <a:xfrm>
              <a:off x="10626902" y="601507"/>
              <a:ext cx="146214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2E8B57"/>
                  </a:solidFill>
                  <a:latin typeface="Arial" panose="020B0604020202020204" pitchFamily="34" charset="0"/>
                  <a:cs typeface="Arial" panose="020B0604020202020204" pitchFamily="34" charset="0"/>
                </a:rPr>
                <a:t>Regress-bio</a:t>
              </a:r>
            </a:p>
          </p:txBody>
        </p:sp>
        <p:sp>
          <p:nvSpPr>
            <p:cNvPr id="41" name="TextBox 40">
              <a:extLst>
                <a:ext uri="{FF2B5EF4-FFF2-40B4-BE49-F238E27FC236}">
                  <a16:creationId xmlns:a16="http://schemas.microsoft.com/office/drawing/2014/main" id="{6235C161-6FAF-591F-349D-C20EA7AEB376}"/>
                </a:ext>
              </a:extLst>
            </p:cNvPr>
            <p:cNvSpPr txBox="1"/>
            <p:nvPr/>
          </p:nvSpPr>
          <p:spPr>
            <a:xfrm>
              <a:off x="10626902" y="267758"/>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4682B4"/>
                  </a:solidFill>
                  <a:latin typeface="Arial" panose="020B0604020202020204" pitchFamily="34" charset="0"/>
                  <a:cs typeface="Arial" panose="020B0604020202020204" pitchFamily="34" charset="0"/>
                </a:rPr>
                <a:t>RF-bio</a:t>
              </a:r>
            </a:p>
          </p:txBody>
        </p:sp>
        <p:grpSp>
          <p:nvGrpSpPr>
            <p:cNvPr id="42" name="Group 41">
              <a:extLst>
                <a:ext uri="{FF2B5EF4-FFF2-40B4-BE49-F238E27FC236}">
                  <a16:creationId xmlns:a16="http://schemas.microsoft.com/office/drawing/2014/main" id="{030CEC9E-E9EA-5D49-996F-B8121C77445C}"/>
                </a:ext>
              </a:extLst>
            </p:cNvPr>
            <p:cNvGrpSpPr/>
            <p:nvPr/>
          </p:nvGrpSpPr>
          <p:grpSpPr>
            <a:xfrm>
              <a:off x="10226305" y="73150"/>
              <a:ext cx="543140" cy="1600905"/>
              <a:chOff x="33991" y="1580599"/>
              <a:chExt cx="521686" cy="1989163"/>
            </a:xfrm>
          </p:grpSpPr>
          <p:sp>
            <p:nvSpPr>
              <p:cNvPr id="43" name="Arrow: Right 42">
                <a:extLst>
                  <a:ext uri="{FF2B5EF4-FFF2-40B4-BE49-F238E27FC236}">
                    <a16:creationId xmlns:a16="http://schemas.microsoft.com/office/drawing/2014/main" id="{34A7F94F-1335-8D8D-8911-2F96CFC6BFED}"/>
                  </a:ext>
                </a:extLst>
              </p:cNvPr>
              <p:cNvSpPr/>
              <p:nvPr/>
            </p:nvSpPr>
            <p:spPr>
              <a:xfrm rot="16200000">
                <a:off x="-699748" y="2314338"/>
                <a:ext cx="1989163" cy="521686"/>
              </a:xfrm>
              <a:prstGeom prst="rightArrow">
                <a:avLst>
                  <a:gd name="adj1" fmla="val 50000"/>
                  <a:gd name="adj2" fmla="val 35755"/>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 name="TextBox 43">
                <a:extLst>
                  <a:ext uri="{FF2B5EF4-FFF2-40B4-BE49-F238E27FC236}">
                    <a16:creationId xmlns:a16="http://schemas.microsoft.com/office/drawing/2014/main" id="{EAAA9DE8-D64C-D667-FDAA-C197C9A05885}"/>
                  </a:ext>
                </a:extLst>
              </p:cNvPr>
              <p:cNvSpPr txBox="1"/>
              <p:nvPr/>
            </p:nvSpPr>
            <p:spPr>
              <a:xfrm rot="16200000">
                <a:off x="-447239" y="2449079"/>
                <a:ext cx="1456007" cy="2956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Complexity</a:t>
                </a:r>
              </a:p>
            </p:txBody>
          </p:sp>
        </p:grpSp>
      </p:grpSp>
    </p:spTree>
    <p:extLst>
      <p:ext uri="{BB962C8B-B14F-4D97-AF65-F5344CB8AC3E}">
        <p14:creationId xmlns:p14="http://schemas.microsoft.com/office/powerpoint/2010/main" val="27062274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2058B1-74CE-D74E-37D6-2FA723B5C5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2C9A4-3A66-641C-0731-AF8DAEEA5711}"/>
              </a:ext>
            </a:extLst>
          </p:cNvPr>
          <p:cNvSpPr>
            <a:spLocks noGrp="1"/>
          </p:cNvSpPr>
          <p:nvPr>
            <p:ph type="title"/>
          </p:nvPr>
        </p:nvSpPr>
        <p:spPr>
          <a:xfrm>
            <a:off x="146304" y="73152"/>
            <a:ext cx="10515600" cy="1325563"/>
          </a:xfrm>
        </p:spPr>
        <p:txBody>
          <a:bodyPr/>
          <a:lstStyle/>
          <a:p>
            <a:r>
              <a:rPr lang="en-US" dirty="0"/>
              <a:t>Results – log loss</a:t>
            </a:r>
          </a:p>
        </p:txBody>
      </p:sp>
      <p:grpSp>
        <p:nvGrpSpPr>
          <p:cNvPr id="22" name="Group 21">
            <a:extLst>
              <a:ext uri="{FF2B5EF4-FFF2-40B4-BE49-F238E27FC236}">
                <a16:creationId xmlns:a16="http://schemas.microsoft.com/office/drawing/2014/main" id="{0A6BE86A-F680-1E07-4E2D-B386930E637C}"/>
              </a:ext>
            </a:extLst>
          </p:cNvPr>
          <p:cNvGrpSpPr/>
          <p:nvPr/>
        </p:nvGrpSpPr>
        <p:grpSpPr>
          <a:xfrm>
            <a:off x="0" y="1726451"/>
            <a:ext cx="12192002" cy="3637727"/>
            <a:chOff x="0" y="2549513"/>
            <a:chExt cx="12192002" cy="3637727"/>
          </a:xfrm>
        </p:grpSpPr>
        <p:sp>
          <p:nvSpPr>
            <p:cNvPr id="21" name="Rectangle 20">
              <a:extLst>
                <a:ext uri="{FF2B5EF4-FFF2-40B4-BE49-F238E27FC236}">
                  <a16:creationId xmlns:a16="http://schemas.microsoft.com/office/drawing/2014/main" id="{2AC84773-3029-F67A-0A8A-F58BB9E3EDF8}"/>
                </a:ext>
              </a:extLst>
            </p:cNvPr>
            <p:cNvSpPr/>
            <p:nvPr/>
          </p:nvSpPr>
          <p:spPr>
            <a:xfrm>
              <a:off x="0" y="2549513"/>
              <a:ext cx="12192000" cy="36350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4CC6573-36D2-2EE2-E384-C2E4846EB657}"/>
                </a:ext>
              </a:extLst>
            </p:cNvPr>
            <p:cNvPicPr>
              <a:picLocks noChangeAspect="1"/>
            </p:cNvPicPr>
            <p:nvPr/>
          </p:nvPicPr>
          <p:blipFill>
            <a:blip r:embed="rId3"/>
            <a:stretch>
              <a:fillRect/>
            </a:stretch>
          </p:blipFill>
          <p:spPr>
            <a:xfrm>
              <a:off x="6170633" y="2996085"/>
              <a:ext cx="6021367" cy="2674639"/>
            </a:xfrm>
            <a:prstGeom prst="rect">
              <a:avLst/>
            </a:prstGeom>
          </p:spPr>
        </p:pic>
        <p:pic>
          <p:nvPicPr>
            <p:cNvPr id="4" name="Picture 3">
              <a:extLst>
                <a:ext uri="{FF2B5EF4-FFF2-40B4-BE49-F238E27FC236}">
                  <a16:creationId xmlns:a16="http://schemas.microsoft.com/office/drawing/2014/main" id="{F186F5D4-43A5-A2A4-C8B2-DA54C6A43B7B}"/>
                </a:ext>
              </a:extLst>
            </p:cNvPr>
            <p:cNvPicPr>
              <a:picLocks noChangeAspect="1"/>
            </p:cNvPicPr>
            <p:nvPr/>
          </p:nvPicPr>
          <p:blipFill>
            <a:blip r:embed="rId4"/>
            <a:stretch>
              <a:fillRect/>
            </a:stretch>
          </p:blipFill>
          <p:spPr>
            <a:xfrm>
              <a:off x="77250" y="2990809"/>
              <a:ext cx="6095333" cy="2673993"/>
            </a:xfrm>
            <a:prstGeom prst="rect">
              <a:avLst/>
            </a:prstGeom>
          </p:spPr>
        </p:pic>
        <p:cxnSp>
          <p:nvCxnSpPr>
            <p:cNvPr id="9" name="Straight Connector 8">
              <a:extLst>
                <a:ext uri="{FF2B5EF4-FFF2-40B4-BE49-F238E27FC236}">
                  <a16:creationId xmlns:a16="http://schemas.microsoft.com/office/drawing/2014/main" id="{9D77D4BC-328A-C2F8-105E-28DD01B77995}"/>
                </a:ext>
              </a:extLst>
            </p:cNvPr>
            <p:cNvCxnSpPr>
              <a:cxnSpLocks/>
            </p:cNvCxnSpPr>
            <p:nvPr/>
          </p:nvCxnSpPr>
          <p:spPr>
            <a:xfrm>
              <a:off x="0" y="2549513"/>
              <a:ext cx="12192000" cy="0"/>
            </a:xfrm>
            <a:prstGeom prst="line">
              <a:avLst/>
            </a:prstGeom>
          </p:spPr>
          <p:style>
            <a:lnRef idx="2">
              <a:schemeClr val="dk1"/>
            </a:lnRef>
            <a:fillRef idx="0">
              <a:schemeClr val="dk1"/>
            </a:fillRef>
            <a:effectRef idx="1">
              <a:schemeClr val="dk1"/>
            </a:effectRef>
            <a:fontRef idx="minor">
              <a:schemeClr val="tx1"/>
            </a:fontRef>
          </p:style>
        </p:cxnSp>
        <p:cxnSp>
          <p:nvCxnSpPr>
            <p:cNvPr id="10" name="Straight Connector 9">
              <a:extLst>
                <a:ext uri="{FF2B5EF4-FFF2-40B4-BE49-F238E27FC236}">
                  <a16:creationId xmlns:a16="http://schemas.microsoft.com/office/drawing/2014/main" id="{248841C6-9592-44BC-4766-18BA8A35BDD7}"/>
                </a:ext>
              </a:extLst>
            </p:cNvPr>
            <p:cNvCxnSpPr>
              <a:cxnSpLocks/>
            </p:cNvCxnSpPr>
            <p:nvPr/>
          </p:nvCxnSpPr>
          <p:spPr>
            <a:xfrm flipH="1">
              <a:off x="6163057" y="2549513"/>
              <a:ext cx="7576" cy="3635071"/>
            </a:xfrm>
            <a:prstGeom prst="line">
              <a:avLst/>
            </a:prstGeom>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4565B94C-7CC9-C7D7-3B02-0F36D2203721}"/>
                </a:ext>
              </a:extLst>
            </p:cNvPr>
            <p:cNvCxnSpPr>
              <a:cxnSpLocks/>
            </p:cNvCxnSpPr>
            <p:nvPr/>
          </p:nvCxnSpPr>
          <p:spPr>
            <a:xfrm>
              <a:off x="2" y="6187240"/>
              <a:ext cx="12192000" cy="0"/>
            </a:xfrm>
            <a:prstGeom prst="line">
              <a:avLst/>
            </a:prstGeom>
          </p:spPr>
          <p:style>
            <a:lnRef idx="2">
              <a:schemeClr val="dk1"/>
            </a:lnRef>
            <a:fillRef idx="0">
              <a:schemeClr val="dk1"/>
            </a:fillRef>
            <a:effectRef idx="1">
              <a:schemeClr val="dk1"/>
            </a:effectRef>
            <a:fontRef idx="minor">
              <a:schemeClr val="tx1"/>
            </a:fontRef>
          </p:style>
        </p:cxnSp>
        <p:sp>
          <p:nvSpPr>
            <p:cNvPr id="15" name="TextBox 14">
              <a:extLst>
                <a:ext uri="{FF2B5EF4-FFF2-40B4-BE49-F238E27FC236}">
                  <a16:creationId xmlns:a16="http://schemas.microsoft.com/office/drawing/2014/main" id="{117EBBD1-565D-A466-E88F-C94F7D09B2CD}"/>
                </a:ext>
              </a:extLst>
            </p:cNvPr>
            <p:cNvSpPr txBox="1"/>
            <p:nvPr/>
          </p:nvSpPr>
          <p:spPr>
            <a:xfrm>
              <a:off x="1789467" y="2765252"/>
              <a:ext cx="2670898"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Internal Validation</a:t>
              </a:r>
            </a:p>
          </p:txBody>
        </p:sp>
        <p:sp>
          <p:nvSpPr>
            <p:cNvPr id="17" name="TextBox 16">
              <a:extLst>
                <a:ext uri="{FF2B5EF4-FFF2-40B4-BE49-F238E27FC236}">
                  <a16:creationId xmlns:a16="http://schemas.microsoft.com/office/drawing/2014/main" id="{ED4C7CFF-5A0B-80D3-43D6-D6F24196E514}"/>
                </a:ext>
              </a:extLst>
            </p:cNvPr>
            <p:cNvSpPr txBox="1"/>
            <p:nvPr/>
          </p:nvSpPr>
          <p:spPr>
            <a:xfrm>
              <a:off x="8252076" y="2765252"/>
              <a:ext cx="1982694" cy="461665"/>
            </a:xfrm>
            <a:prstGeom prst="rect">
              <a:avLst/>
            </a:prstGeom>
            <a:solidFill>
              <a:schemeClr val="bg1"/>
            </a:solidFill>
          </p:spPr>
          <p:txBody>
            <a:bodyPr wrap="square" rtlCol="0">
              <a:spAutoFit/>
            </a:bodyPr>
            <a:lstStyle/>
            <a:p>
              <a:pPr algn="ctr"/>
              <a:r>
                <a:rPr lang="en-US" sz="2400" dirty="0">
                  <a:latin typeface="Calibri" panose="020F0502020204030204" pitchFamily="34" charset="0"/>
                  <a:ea typeface="Calibri" panose="020F0502020204030204" pitchFamily="34" charset="0"/>
                  <a:cs typeface="Calibri" panose="020F0502020204030204" pitchFamily="34" charset="0"/>
                </a:rPr>
                <a:t>External Test</a:t>
              </a:r>
            </a:p>
          </p:txBody>
        </p:sp>
      </p:grpSp>
      <p:sp>
        <p:nvSpPr>
          <p:cNvPr id="8" name="TextBox 7">
            <a:extLst>
              <a:ext uri="{FF2B5EF4-FFF2-40B4-BE49-F238E27FC236}">
                <a16:creationId xmlns:a16="http://schemas.microsoft.com/office/drawing/2014/main" id="{69304064-13CE-9CB8-7A82-26580EA7F87F}"/>
              </a:ext>
            </a:extLst>
          </p:cNvPr>
          <p:cNvSpPr txBox="1"/>
          <p:nvPr/>
        </p:nvSpPr>
        <p:spPr>
          <a:xfrm>
            <a:off x="2340417" y="4614876"/>
            <a:ext cx="1568998" cy="400110"/>
          </a:xfrm>
          <a:prstGeom prst="rect">
            <a:avLst/>
          </a:prstGeom>
          <a:solidFill>
            <a:schemeClr val="bg1"/>
          </a:solidFill>
        </p:spPr>
        <p:txBody>
          <a:bodyPr wrap="square" rtlCol="0">
            <a:spAutoFit/>
          </a:bodyPr>
          <a:lstStyle/>
          <a:p>
            <a:pPr algn="ctr"/>
            <a:r>
              <a:rPr lang="en-US" sz="2000" dirty="0">
                <a:latin typeface="Arial" panose="020B0604020202020204" pitchFamily="34" charset="0"/>
                <a:cs typeface="Arial" panose="020B0604020202020204" pitchFamily="34" charset="0"/>
              </a:rPr>
              <a:t>Log Loss</a:t>
            </a:r>
          </a:p>
        </p:txBody>
      </p:sp>
      <p:sp>
        <p:nvSpPr>
          <p:cNvPr id="12" name="TextBox 11">
            <a:extLst>
              <a:ext uri="{FF2B5EF4-FFF2-40B4-BE49-F238E27FC236}">
                <a16:creationId xmlns:a16="http://schemas.microsoft.com/office/drawing/2014/main" id="{5F33BD76-6136-4BB3-D9FF-6F3186197023}"/>
              </a:ext>
            </a:extLst>
          </p:cNvPr>
          <p:cNvSpPr txBox="1"/>
          <p:nvPr/>
        </p:nvSpPr>
        <p:spPr>
          <a:xfrm>
            <a:off x="8458924" y="4614876"/>
            <a:ext cx="1568998" cy="400110"/>
          </a:xfrm>
          <a:prstGeom prst="rect">
            <a:avLst/>
          </a:prstGeom>
          <a:solidFill>
            <a:schemeClr val="bg1"/>
          </a:solidFill>
        </p:spPr>
        <p:txBody>
          <a:bodyPr wrap="square" rtlCol="0">
            <a:spAutoFit/>
          </a:bodyPr>
          <a:lstStyle/>
          <a:p>
            <a:pPr algn="ctr"/>
            <a:r>
              <a:rPr lang="en-US" sz="2000" dirty="0">
                <a:latin typeface="Arial" panose="020B0604020202020204" pitchFamily="34" charset="0"/>
                <a:cs typeface="Arial" panose="020B0604020202020204" pitchFamily="34" charset="0"/>
              </a:rPr>
              <a:t>Log Loss</a:t>
            </a:r>
          </a:p>
        </p:txBody>
      </p:sp>
      <p:sp>
        <p:nvSpPr>
          <p:cNvPr id="428" name="TextBox 427">
            <a:extLst>
              <a:ext uri="{FF2B5EF4-FFF2-40B4-BE49-F238E27FC236}">
                <a16:creationId xmlns:a16="http://schemas.microsoft.com/office/drawing/2014/main" id="{D1091E96-B49B-CEE8-E666-82C3BDA0B07F}"/>
              </a:ext>
            </a:extLst>
          </p:cNvPr>
          <p:cNvSpPr txBox="1"/>
          <p:nvPr/>
        </p:nvSpPr>
        <p:spPr>
          <a:xfrm>
            <a:off x="2756726" y="2440883"/>
            <a:ext cx="1702732" cy="307777"/>
          </a:xfrm>
          <a:prstGeom prst="rect">
            <a:avLst/>
          </a:prstGeom>
          <a:solidFill>
            <a:schemeClr val="bg1"/>
          </a:solidFill>
        </p:spPr>
        <p:txBody>
          <a:bodyPr wrap="square" rtlCol="0">
            <a:spAutoFit/>
          </a:bodyPr>
          <a:lstStyle/>
          <a:p>
            <a:r>
              <a:rPr lang="en-US" sz="1400" dirty="0">
                <a:solidFill>
                  <a:srgbClr val="4682B4"/>
                </a:solidFill>
              </a:rPr>
              <a:t>0.56 (0.53-0.59)</a:t>
            </a:r>
          </a:p>
        </p:txBody>
      </p:sp>
      <p:sp>
        <p:nvSpPr>
          <p:cNvPr id="430" name="TextBox 429">
            <a:extLst>
              <a:ext uri="{FF2B5EF4-FFF2-40B4-BE49-F238E27FC236}">
                <a16:creationId xmlns:a16="http://schemas.microsoft.com/office/drawing/2014/main" id="{F782831E-661B-6FE2-A0E5-E50755377DAB}"/>
              </a:ext>
            </a:extLst>
          </p:cNvPr>
          <p:cNvSpPr txBox="1"/>
          <p:nvPr/>
        </p:nvSpPr>
        <p:spPr>
          <a:xfrm>
            <a:off x="2984122" y="2987037"/>
            <a:ext cx="1800339" cy="307777"/>
          </a:xfrm>
          <a:prstGeom prst="rect">
            <a:avLst/>
          </a:prstGeom>
          <a:solidFill>
            <a:schemeClr val="bg1"/>
          </a:solidFill>
        </p:spPr>
        <p:txBody>
          <a:bodyPr wrap="square" rtlCol="0">
            <a:spAutoFit/>
          </a:bodyPr>
          <a:lstStyle/>
          <a:p>
            <a:r>
              <a:rPr lang="en-US" sz="1400" b="1" dirty="0">
                <a:solidFill>
                  <a:srgbClr val="2E8B57"/>
                </a:solidFill>
              </a:rPr>
              <a:t>0.56* (0.51-0.61)</a:t>
            </a:r>
          </a:p>
        </p:txBody>
      </p:sp>
      <p:sp>
        <p:nvSpPr>
          <p:cNvPr id="432" name="TextBox 431">
            <a:extLst>
              <a:ext uri="{FF2B5EF4-FFF2-40B4-BE49-F238E27FC236}">
                <a16:creationId xmlns:a16="http://schemas.microsoft.com/office/drawing/2014/main" id="{9CE82BA3-6F1C-5B6F-FE20-5896FACD85D9}"/>
              </a:ext>
            </a:extLst>
          </p:cNvPr>
          <p:cNvSpPr txBox="1"/>
          <p:nvPr/>
        </p:nvSpPr>
        <p:spPr>
          <a:xfrm>
            <a:off x="3347501" y="3580942"/>
            <a:ext cx="1568999" cy="307777"/>
          </a:xfrm>
          <a:prstGeom prst="rect">
            <a:avLst/>
          </a:prstGeom>
          <a:solidFill>
            <a:schemeClr val="bg1"/>
          </a:solidFill>
        </p:spPr>
        <p:txBody>
          <a:bodyPr wrap="square" rtlCol="0">
            <a:spAutoFit/>
          </a:bodyPr>
          <a:lstStyle/>
          <a:p>
            <a:r>
              <a:rPr lang="en-US" sz="1400" dirty="0">
                <a:solidFill>
                  <a:srgbClr val="FF8C00"/>
                </a:solidFill>
              </a:rPr>
              <a:t>0.61 (0.58-0.64)</a:t>
            </a:r>
          </a:p>
        </p:txBody>
      </p:sp>
      <p:sp>
        <p:nvSpPr>
          <p:cNvPr id="434" name="TextBox 433">
            <a:extLst>
              <a:ext uri="{FF2B5EF4-FFF2-40B4-BE49-F238E27FC236}">
                <a16:creationId xmlns:a16="http://schemas.microsoft.com/office/drawing/2014/main" id="{A4891338-389C-61B7-DC29-51DEB7171D1C}"/>
              </a:ext>
            </a:extLst>
          </p:cNvPr>
          <p:cNvSpPr txBox="1"/>
          <p:nvPr/>
        </p:nvSpPr>
        <p:spPr>
          <a:xfrm>
            <a:off x="4317233" y="4084313"/>
            <a:ext cx="1568997" cy="307777"/>
          </a:xfrm>
          <a:prstGeom prst="rect">
            <a:avLst/>
          </a:prstGeom>
          <a:solidFill>
            <a:schemeClr val="bg1"/>
          </a:solidFill>
        </p:spPr>
        <p:txBody>
          <a:bodyPr wrap="square" rtlCol="0">
            <a:spAutoFit/>
          </a:bodyPr>
          <a:lstStyle/>
          <a:p>
            <a:r>
              <a:rPr lang="en-US" sz="1400" dirty="0"/>
              <a:t>0.64 (0.57-0.72)</a:t>
            </a:r>
          </a:p>
        </p:txBody>
      </p:sp>
      <p:sp>
        <p:nvSpPr>
          <p:cNvPr id="436" name="TextBox 435">
            <a:extLst>
              <a:ext uri="{FF2B5EF4-FFF2-40B4-BE49-F238E27FC236}">
                <a16:creationId xmlns:a16="http://schemas.microsoft.com/office/drawing/2014/main" id="{2D6F51CF-9672-6CA9-5C3A-7DD904CDF911}"/>
              </a:ext>
            </a:extLst>
          </p:cNvPr>
          <p:cNvSpPr txBox="1"/>
          <p:nvPr/>
        </p:nvSpPr>
        <p:spPr>
          <a:xfrm>
            <a:off x="8995715" y="2440883"/>
            <a:ext cx="1473718" cy="307777"/>
          </a:xfrm>
          <a:prstGeom prst="rect">
            <a:avLst/>
          </a:prstGeom>
          <a:solidFill>
            <a:schemeClr val="bg1"/>
          </a:solidFill>
        </p:spPr>
        <p:txBody>
          <a:bodyPr wrap="square" rtlCol="0">
            <a:spAutoFit/>
          </a:bodyPr>
          <a:lstStyle/>
          <a:p>
            <a:r>
              <a:rPr lang="en-US" sz="1400" dirty="0">
                <a:solidFill>
                  <a:srgbClr val="4682B4"/>
                </a:solidFill>
              </a:rPr>
              <a:t>0.54 (0.48-0.61)</a:t>
            </a:r>
          </a:p>
        </p:txBody>
      </p:sp>
      <p:sp>
        <p:nvSpPr>
          <p:cNvPr id="438" name="TextBox 437">
            <a:extLst>
              <a:ext uri="{FF2B5EF4-FFF2-40B4-BE49-F238E27FC236}">
                <a16:creationId xmlns:a16="http://schemas.microsoft.com/office/drawing/2014/main" id="{0F708532-61E3-FF15-E2A8-FE694D35F8A2}"/>
              </a:ext>
            </a:extLst>
          </p:cNvPr>
          <p:cNvSpPr txBox="1"/>
          <p:nvPr/>
        </p:nvSpPr>
        <p:spPr>
          <a:xfrm>
            <a:off x="8938776" y="2987038"/>
            <a:ext cx="1473718" cy="307777"/>
          </a:xfrm>
          <a:prstGeom prst="rect">
            <a:avLst/>
          </a:prstGeom>
          <a:solidFill>
            <a:schemeClr val="bg1"/>
          </a:solidFill>
        </p:spPr>
        <p:txBody>
          <a:bodyPr wrap="square" rtlCol="0">
            <a:spAutoFit/>
          </a:bodyPr>
          <a:lstStyle/>
          <a:p>
            <a:r>
              <a:rPr lang="en-US" sz="1400" dirty="0">
                <a:solidFill>
                  <a:srgbClr val="2E8B57"/>
                </a:solidFill>
              </a:rPr>
              <a:t>0.52 (0.44-0.60)</a:t>
            </a:r>
          </a:p>
        </p:txBody>
      </p:sp>
      <p:sp>
        <p:nvSpPr>
          <p:cNvPr id="440" name="TextBox 439">
            <a:extLst>
              <a:ext uri="{FF2B5EF4-FFF2-40B4-BE49-F238E27FC236}">
                <a16:creationId xmlns:a16="http://schemas.microsoft.com/office/drawing/2014/main" id="{C5C56F59-F735-F626-E2EA-D28550D1E076}"/>
              </a:ext>
            </a:extLst>
          </p:cNvPr>
          <p:cNvSpPr txBox="1"/>
          <p:nvPr/>
        </p:nvSpPr>
        <p:spPr>
          <a:xfrm>
            <a:off x="9153182" y="3580942"/>
            <a:ext cx="1473718" cy="307777"/>
          </a:xfrm>
          <a:prstGeom prst="rect">
            <a:avLst/>
          </a:prstGeom>
          <a:solidFill>
            <a:schemeClr val="bg1"/>
          </a:solidFill>
        </p:spPr>
        <p:txBody>
          <a:bodyPr wrap="square" rtlCol="0">
            <a:spAutoFit/>
          </a:bodyPr>
          <a:lstStyle/>
          <a:p>
            <a:r>
              <a:rPr lang="en-US" sz="1400" dirty="0">
                <a:solidFill>
                  <a:srgbClr val="FF8C00"/>
                </a:solidFill>
              </a:rPr>
              <a:t>0.57 (0.52-0.62)</a:t>
            </a:r>
          </a:p>
        </p:txBody>
      </p:sp>
      <p:sp>
        <p:nvSpPr>
          <p:cNvPr id="442" name="TextBox 441">
            <a:extLst>
              <a:ext uri="{FF2B5EF4-FFF2-40B4-BE49-F238E27FC236}">
                <a16:creationId xmlns:a16="http://schemas.microsoft.com/office/drawing/2014/main" id="{20236E69-8960-00C5-7544-E8660598D6F1}"/>
              </a:ext>
            </a:extLst>
          </p:cNvPr>
          <p:cNvSpPr txBox="1"/>
          <p:nvPr/>
        </p:nvSpPr>
        <p:spPr>
          <a:xfrm>
            <a:off x="10764690" y="4093812"/>
            <a:ext cx="1434886" cy="307777"/>
          </a:xfrm>
          <a:prstGeom prst="rect">
            <a:avLst/>
          </a:prstGeom>
          <a:solidFill>
            <a:schemeClr val="bg1"/>
          </a:solidFill>
        </p:spPr>
        <p:txBody>
          <a:bodyPr wrap="square" rtlCol="0">
            <a:spAutoFit/>
          </a:bodyPr>
          <a:lstStyle/>
          <a:p>
            <a:r>
              <a:rPr lang="en-US" sz="1400" dirty="0"/>
              <a:t>0.58 (0.43-0.75)</a:t>
            </a:r>
          </a:p>
        </p:txBody>
      </p:sp>
      <p:grpSp>
        <p:nvGrpSpPr>
          <p:cNvPr id="23" name="Group 22">
            <a:extLst>
              <a:ext uri="{FF2B5EF4-FFF2-40B4-BE49-F238E27FC236}">
                <a16:creationId xmlns:a16="http://schemas.microsoft.com/office/drawing/2014/main" id="{7C5C768E-7F4F-D744-340F-56372A3C1CB5}"/>
              </a:ext>
            </a:extLst>
          </p:cNvPr>
          <p:cNvGrpSpPr/>
          <p:nvPr/>
        </p:nvGrpSpPr>
        <p:grpSpPr>
          <a:xfrm>
            <a:off x="10226303" y="73151"/>
            <a:ext cx="1862744" cy="1600904"/>
            <a:chOff x="10226305" y="73150"/>
            <a:chExt cx="1862744" cy="1600905"/>
          </a:xfrm>
        </p:grpSpPr>
        <p:sp>
          <p:nvSpPr>
            <p:cNvPr id="24" name="TextBox 23">
              <a:extLst>
                <a:ext uri="{FF2B5EF4-FFF2-40B4-BE49-F238E27FC236}">
                  <a16:creationId xmlns:a16="http://schemas.microsoft.com/office/drawing/2014/main" id="{A2DA64AC-1B2C-7A70-CA2A-428F29E64660}"/>
                </a:ext>
              </a:extLst>
            </p:cNvPr>
            <p:cNvSpPr txBox="1"/>
            <p:nvPr/>
          </p:nvSpPr>
          <p:spPr>
            <a:xfrm>
              <a:off x="10626902" y="1276743"/>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latin typeface="Arial" panose="020B0604020202020204" pitchFamily="34" charset="0"/>
                  <a:cs typeface="Arial" panose="020B0604020202020204" pitchFamily="34" charset="0"/>
                </a:rPr>
                <a:t>Mayo Model</a:t>
              </a:r>
            </a:p>
          </p:txBody>
        </p:sp>
        <p:sp>
          <p:nvSpPr>
            <p:cNvPr id="25" name="TextBox 24">
              <a:extLst>
                <a:ext uri="{FF2B5EF4-FFF2-40B4-BE49-F238E27FC236}">
                  <a16:creationId xmlns:a16="http://schemas.microsoft.com/office/drawing/2014/main" id="{A13244BF-B5B7-8AF8-3CBE-70E34A3810B0}"/>
                </a:ext>
              </a:extLst>
            </p:cNvPr>
            <p:cNvSpPr txBox="1"/>
            <p:nvPr/>
          </p:nvSpPr>
          <p:spPr>
            <a:xfrm>
              <a:off x="10626902" y="940061"/>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FF8C00"/>
                  </a:solidFill>
                  <a:latin typeface="Arial" panose="020B0604020202020204" pitchFamily="34" charset="0"/>
                  <a:cs typeface="Arial" panose="020B0604020202020204" pitchFamily="34" charset="0"/>
                </a:rPr>
                <a:t>Refit Mayo</a:t>
              </a:r>
            </a:p>
          </p:txBody>
        </p:sp>
        <p:sp>
          <p:nvSpPr>
            <p:cNvPr id="26" name="TextBox 25">
              <a:extLst>
                <a:ext uri="{FF2B5EF4-FFF2-40B4-BE49-F238E27FC236}">
                  <a16:creationId xmlns:a16="http://schemas.microsoft.com/office/drawing/2014/main" id="{3C7E2FB7-1D7D-1224-7735-64C16178A3D7}"/>
                </a:ext>
              </a:extLst>
            </p:cNvPr>
            <p:cNvSpPr txBox="1"/>
            <p:nvPr/>
          </p:nvSpPr>
          <p:spPr>
            <a:xfrm>
              <a:off x="10626902" y="601507"/>
              <a:ext cx="146214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2E8B57"/>
                  </a:solidFill>
                  <a:latin typeface="Arial" panose="020B0604020202020204" pitchFamily="34" charset="0"/>
                  <a:cs typeface="Arial" panose="020B0604020202020204" pitchFamily="34" charset="0"/>
                </a:rPr>
                <a:t>Regress-bio</a:t>
              </a:r>
            </a:p>
          </p:txBody>
        </p:sp>
        <p:sp>
          <p:nvSpPr>
            <p:cNvPr id="27" name="TextBox 26">
              <a:extLst>
                <a:ext uri="{FF2B5EF4-FFF2-40B4-BE49-F238E27FC236}">
                  <a16:creationId xmlns:a16="http://schemas.microsoft.com/office/drawing/2014/main" id="{0386D520-304B-C613-DBB2-A7776332B7BA}"/>
                </a:ext>
              </a:extLst>
            </p:cNvPr>
            <p:cNvSpPr txBox="1"/>
            <p:nvPr/>
          </p:nvSpPr>
          <p:spPr>
            <a:xfrm>
              <a:off x="10626902" y="267758"/>
              <a:ext cx="1461567" cy="338554"/>
            </a:xfrm>
            <a:prstGeom prst="rect">
              <a:avLst/>
            </a:prstGeom>
            <a:solidFill>
              <a:schemeClr val="bg1"/>
            </a:solidFill>
            <a:ln w="12700">
              <a:solidFill>
                <a:schemeClr val="tx1"/>
              </a:solidFill>
            </a:ln>
          </p:spPr>
          <p:txBody>
            <a:bodyPr wrap="square" rtlCol="0">
              <a:spAutoFit/>
            </a:bodyPr>
            <a:lstStyle/>
            <a:p>
              <a:pPr algn="ctr"/>
              <a:r>
                <a:rPr lang="en-US" sz="1600" dirty="0">
                  <a:solidFill>
                    <a:srgbClr val="4682B4"/>
                  </a:solidFill>
                  <a:latin typeface="Arial" panose="020B0604020202020204" pitchFamily="34" charset="0"/>
                  <a:cs typeface="Arial" panose="020B0604020202020204" pitchFamily="34" charset="0"/>
                </a:rPr>
                <a:t>RF-bio</a:t>
              </a:r>
            </a:p>
          </p:txBody>
        </p:sp>
        <p:grpSp>
          <p:nvGrpSpPr>
            <p:cNvPr id="28" name="Group 27">
              <a:extLst>
                <a:ext uri="{FF2B5EF4-FFF2-40B4-BE49-F238E27FC236}">
                  <a16:creationId xmlns:a16="http://schemas.microsoft.com/office/drawing/2014/main" id="{B727E7F6-9C49-0A1E-56D7-858FDC0CDFB2}"/>
                </a:ext>
              </a:extLst>
            </p:cNvPr>
            <p:cNvGrpSpPr/>
            <p:nvPr/>
          </p:nvGrpSpPr>
          <p:grpSpPr>
            <a:xfrm>
              <a:off x="10226305" y="73150"/>
              <a:ext cx="543140" cy="1600905"/>
              <a:chOff x="33991" y="1580599"/>
              <a:chExt cx="521686" cy="1989163"/>
            </a:xfrm>
          </p:grpSpPr>
          <p:sp>
            <p:nvSpPr>
              <p:cNvPr id="29" name="Arrow: Right 28">
                <a:extLst>
                  <a:ext uri="{FF2B5EF4-FFF2-40B4-BE49-F238E27FC236}">
                    <a16:creationId xmlns:a16="http://schemas.microsoft.com/office/drawing/2014/main" id="{6010C58B-F208-5067-6B19-A111C927FB12}"/>
                  </a:ext>
                </a:extLst>
              </p:cNvPr>
              <p:cNvSpPr/>
              <p:nvPr/>
            </p:nvSpPr>
            <p:spPr>
              <a:xfrm rot="16200000">
                <a:off x="-699748" y="2314338"/>
                <a:ext cx="1989163" cy="521686"/>
              </a:xfrm>
              <a:prstGeom prst="rightArrow">
                <a:avLst>
                  <a:gd name="adj1" fmla="val 50000"/>
                  <a:gd name="adj2" fmla="val 35755"/>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0" name="TextBox 29">
                <a:extLst>
                  <a:ext uri="{FF2B5EF4-FFF2-40B4-BE49-F238E27FC236}">
                    <a16:creationId xmlns:a16="http://schemas.microsoft.com/office/drawing/2014/main" id="{1C1CDFCE-75E2-1ABD-EFD7-0CD369B37A52}"/>
                  </a:ext>
                </a:extLst>
              </p:cNvPr>
              <p:cNvSpPr txBox="1"/>
              <p:nvPr/>
            </p:nvSpPr>
            <p:spPr>
              <a:xfrm rot="16200000">
                <a:off x="-447239" y="2449079"/>
                <a:ext cx="1456007" cy="295620"/>
              </a:xfrm>
              <a:prstGeom prst="rect">
                <a:avLst/>
              </a:prstGeom>
              <a:noFill/>
            </p:spPr>
            <p:txBody>
              <a:bodyPr wrap="square" rtlCol="0">
                <a:spAutoFit/>
              </a:bodyPr>
              <a:lstStyle/>
              <a:p>
                <a:r>
                  <a:rPr lang="en-US" sz="1400" dirty="0">
                    <a:latin typeface="Arial" panose="020B0604020202020204" pitchFamily="34" charset="0"/>
                    <a:cs typeface="Arial" panose="020B0604020202020204" pitchFamily="34" charset="0"/>
                  </a:rPr>
                  <a:t>Complexity</a:t>
                </a:r>
              </a:p>
            </p:txBody>
          </p:sp>
        </p:grpSp>
      </p:grpSp>
      <p:sp>
        <p:nvSpPr>
          <p:cNvPr id="7" name="TextBox 6">
            <a:extLst>
              <a:ext uri="{FF2B5EF4-FFF2-40B4-BE49-F238E27FC236}">
                <a16:creationId xmlns:a16="http://schemas.microsoft.com/office/drawing/2014/main" id="{7B5792B6-5683-C238-7818-6DFFA3F8BCBD}"/>
              </a:ext>
            </a:extLst>
          </p:cNvPr>
          <p:cNvSpPr txBox="1"/>
          <p:nvPr/>
        </p:nvSpPr>
        <p:spPr>
          <a:xfrm>
            <a:off x="1641727" y="6165754"/>
            <a:ext cx="8985173" cy="369332"/>
          </a:xfrm>
          <a:prstGeom prst="rect">
            <a:avLst/>
          </a:prstGeom>
          <a:noFill/>
        </p:spPr>
        <p:txBody>
          <a:bodyPr wrap="square" rtlCol="0">
            <a:spAutoFit/>
          </a:bodyPr>
          <a:lstStyle/>
          <a:p>
            <a:r>
              <a:rPr lang="en-US" i="1" dirty="0"/>
              <a:t>Lower value indicates better performance. * denotes statistically significant improvement</a:t>
            </a:r>
          </a:p>
        </p:txBody>
      </p:sp>
    </p:spTree>
    <p:extLst>
      <p:ext uri="{BB962C8B-B14F-4D97-AF65-F5344CB8AC3E}">
        <p14:creationId xmlns:p14="http://schemas.microsoft.com/office/powerpoint/2010/main" val="20600132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E9C03-58A1-B66A-7B12-2A43F3F87D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E563E-73CB-6DDB-DDDA-7BC58292D378}"/>
              </a:ext>
            </a:extLst>
          </p:cNvPr>
          <p:cNvSpPr>
            <a:spLocks noGrp="1"/>
          </p:cNvSpPr>
          <p:nvPr>
            <p:ph type="title"/>
          </p:nvPr>
        </p:nvSpPr>
        <p:spPr>
          <a:xfrm>
            <a:off x="146304" y="73152"/>
            <a:ext cx="10515600" cy="1325563"/>
          </a:xfrm>
        </p:spPr>
        <p:txBody>
          <a:bodyPr/>
          <a:lstStyle/>
          <a:p>
            <a:r>
              <a:rPr lang="en-US" dirty="0"/>
              <a:t>Conclusions</a:t>
            </a:r>
          </a:p>
        </p:txBody>
      </p:sp>
      <p:pic>
        <p:nvPicPr>
          <p:cNvPr id="5" name="Picture 4" descr="Academic Medical Center | Master of Public Health | Vanderbilt University">
            <a:extLst>
              <a:ext uri="{FF2B5EF4-FFF2-40B4-BE49-F238E27FC236}">
                <a16:creationId xmlns:a16="http://schemas.microsoft.com/office/drawing/2014/main" id="{7B16F0ED-E67F-105E-8AF0-8ED19108935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6FC904D9-78F2-98A7-5274-098DA298D9EA}"/>
              </a:ext>
            </a:extLst>
          </p:cNvPr>
          <p:cNvSpPr>
            <a:spLocks noGrp="1"/>
          </p:cNvSpPr>
          <p:nvPr>
            <p:ph idx="1"/>
          </p:nvPr>
        </p:nvSpPr>
        <p:spPr>
          <a:xfrm>
            <a:off x="838199" y="1371600"/>
            <a:ext cx="11105271" cy="4772124"/>
          </a:xfrm>
        </p:spPr>
        <p:txBody>
          <a:bodyPr>
            <a:normAutofit/>
          </a:bodyPr>
          <a:lstStyle/>
          <a:p>
            <a:r>
              <a:rPr lang="en-US" b="1" dirty="0"/>
              <a:t>Incorporating blood biomarkers improved lung cancer prediction models </a:t>
            </a:r>
          </a:p>
        </p:txBody>
      </p:sp>
      <p:sp>
        <p:nvSpPr>
          <p:cNvPr id="12" name="TextBox 11">
            <a:extLst>
              <a:ext uri="{FF2B5EF4-FFF2-40B4-BE49-F238E27FC236}">
                <a16:creationId xmlns:a16="http://schemas.microsoft.com/office/drawing/2014/main" id="{AFAD9625-FE53-6031-0B43-2CFBD6E47D34}"/>
              </a:ext>
            </a:extLst>
          </p:cNvPr>
          <p:cNvSpPr txBox="1"/>
          <p:nvPr/>
        </p:nvSpPr>
        <p:spPr>
          <a:xfrm>
            <a:off x="5354260" y="6143724"/>
            <a:ext cx="1741580" cy="400110"/>
          </a:xfrm>
          <a:prstGeom prst="rect">
            <a:avLst/>
          </a:prstGeom>
          <a:noFill/>
          <a:ln w="12700">
            <a:solidFill>
              <a:schemeClr val="tx1"/>
            </a:solidFill>
          </a:ln>
        </p:spPr>
        <p:txBody>
          <a:bodyPr wrap="square" rtlCol="0">
            <a:spAutoFit/>
          </a:bodyPr>
          <a:lstStyle/>
          <a:p>
            <a:pPr algn="ctr"/>
            <a:r>
              <a:rPr lang="en-US" sz="2000" dirty="0">
                <a:solidFill>
                  <a:schemeClr val="tx1">
                    <a:alpha val="20000"/>
                  </a:schemeClr>
                </a:solidFill>
                <a:latin typeface="Arial" panose="020B0604020202020204" pitchFamily="34" charset="0"/>
                <a:cs typeface="Arial" panose="020B0604020202020204" pitchFamily="34" charset="0"/>
              </a:rPr>
              <a:t>Mayo Model</a:t>
            </a:r>
          </a:p>
        </p:txBody>
      </p:sp>
      <p:sp>
        <p:nvSpPr>
          <p:cNvPr id="13" name="TextBox 12">
            <a:extLst>
              <a:ext uri="{FF2B5EF4-FFF2-40B4-BE49-F238E27FC236}">
                <a16:creationId xmlns:a16="http://schemas.microsoft.com/office/drawing/2014/main" id="{74CA7702-1F64-E23D-AA20-D8E19F3A2F2E}"/>
              </a:ext>
            </a:extLst>
          </p:cNvPr>
          <p:cNvSpPr txBox="1"/>
          <p:nvPr/>
        </p:nvSpPr>
        <p:spPr>
          <a:xfrm>
            <a:off x="5354260" y="5743614"/>
            <a:ext cx="1741580" cy="400110"/>
          </a:xfrm>
          <a:prstGeom prst="rect">
            <a:avLst/>
          </a:prstGeom>
          <a:noFill/>
          <a:ln w="12700">
            <a:solidFill>
              <a:schemeClr val="tx1"/>
            </a:solidFill>
          </a:ln>
        </p:spPr>
        <p:txBody>
          <a:bodyPr wrap="square" rtlCol="0">
            <a:spAutoFit/>
          </a:bodyPr>
          <a:lstStyle/>
          <a:p>
            <a:pPr algn="ctr"/>
            <a:r>
              <a:rPr lang="en-US" sz="2000" dirty="0">
                <a:solidFill>
                  <a:srgbClr val="FF8C00">
                    <a:alpha val="20000"/>
                  </a:srgbClr>
                </a:solidFill>
                <a:latin typeface="Arial" panose="020B0604020202020204" pitchFamily="34" charset="0"/>
                <a:cs typeface="Arial" panose="020B0604020202020204" pitchFamily="34" charset="0"/>
              </a:rPr>
              <a:t>Refit Mayo</a:t>
            </a:r>
          </a:p>
        </p:txBody>
      </p:sp>
      <p:sp>
        <p:nvSpPr>
          <p:cNvPr id="14" name="TextBox 13">
            <a:extLst>
              <a:ext uri="{FF2B5EF4-FFF2-40B4-BE49-F238E27FC236}">
                <a16:creationId xmlns:a16="http://schemas.microsoft.com/office/drawing/2014/main" id="{7DBF376E-63D8-6FCD-969D-6091B1D6ACC0}"/>
              </a:ext>
            </a:extLst>
          </p:cNvPr>
          <p:cNvSpPr txBox="1"/>
          <p:nvPr/>
        </p:nvSpPr>
        <p:spPr>
          <a:xfrm>
            <a:off x="5354260" y="5343504"/>
            <a:ext cx="1741580" cy="400110"/>
          </a:xfrm>
          <a:prstGeom prst="rect">
            <a:avLst/>
          </a:prstGeom>
          <a:noFill/>
          <a:ln w="12700">
            <a:solidFill>
              <a:schemeClr val="tx1"/>
            </a:solidFill>
          </a:ln>
        </p:spPr>
        <p:txBody>
          <a:bodyPr wrap="square" rtlCol="0">
            <a:spAutoFit/>
          </a:bodyPr>
          <a:lstStyle/>
          <a:p>
            <a:pPr algn="ctr"/>
            <a:r>
              <a:rPr lang="en-US" sz="2000" b="1" u="sng" dirty="0">
                <a:solidFill>
                  <a:srgbClr val="2E8B57"/>
                </a:solidFill>
                <a:latin typeface="Arial" panose="020B0604020202020204" pitchFamily="34" charset="0"/>
                <a:cs typeface="Arial" panose="020B0604020202020204" pitchFamily="34" charset="0"/>
              </a:rPr>
              <a:t>Regress-bio</a:t>
            </a:r>
          </a:p>
        </p:txBody>
      </p:sp>
      <p:sp>
        <p:nvSpPr>
          <p:cNvPr id="15" name="TextBox 14">
            <a:extLst>
              <a:ext uri="{FF2B5EF4-FFF2-40B4-BE49-F238E27FC236}">
                <a16:creationId xmlns:a16="http://schemas.microsoft.com/office/drawing/2014/main" id="{3D82828B-28E1-789D-D64F-1F30B9E09D2D}"/>
              </a:ext>
            </a:extLst>
          </p:cNvPr>
          <p:cNvSpPr txBox="1"/>
          <p:nvPr/>
        </p:nvSpPr>
        <p:spPr>
          <a:xfrm>
            <a:off x="5354260" y="4943394"/>
            <a:ext cx="1741580" cy="400110"/>
          </a:xfrm>
          <a:prstGeom prst="rect">
            <a:avLst/>
          </a:prstGeom>
          <a:noFill/>
          <a:ln w="12700">
            <a:solidFill>
              <a:schemeClr val="tx1"/>
            </a:solidFill>
          </a:ln>
        </p:spPr>
        <p:txBody>
          <a:bodyPr wrap="square" rtlCol="0">
            <a:spAutoFit/>
          </a:bodyPr>
          <a:lstStyle/>
          <a:p>
            <a:pPr algn="ctr"/>
            <a:r>
              <a:rPr lang="en-US" sz="2000" dirty="0">
                <a:solidFill>
                  <a:srgbClr val="4682B4">
                    <a:alpha val="20000"/>
                  </a:srgbClr>
                </a:solidFill>
                <a:latin typeface="Arial" panose="020B0604020202020204" pitchFamily="34" charset="0"/>
                <a:cs typeface="Arial" panose="020B0604020202020204" pitchFamily="34" charset="0"/>
              </a:rPr>
              <a:t>RF-bio</a:t>
            </a:r>
          </a:p>
        </p:txBody>
      </p:sp>
      <p:grpSp>
        <p:nvGrpSpPr>
          <p:cNvPr id="16" name="Group 15">
            <a:extLst>
              <a:ext uri="{FF2B5EF4-FFF2-40B4-BE49-F238E27FC236}">
                <a16:creationId xmlns:a16="http://schemas.microsoft.com/office/drawing/2014/main" id="{05AA68C9-F77B-B6CD-B005-D7827B55FDA4}"/>
              </a:ext>
            </a:extLst>
          </p:cNvPr>
          <p:cNvGrpSpPr/>
          <p:nvPr/>
        </p:nvGrpSpPr>
        <p:grpSpPr>
          <a:xfrm>
            <a:off x="4905374" y="4604892"/>
            <a:ext cx="521686" cy="2148840"/>
            <a:chOff x="33991" y="1490058"/>
            <a:chExt cx="521686" cy="2148840"/>
          </a:xfrm>
        </p:grpSpPr>
        <p:sp>
          <p:nvSpPr>
            <p:cNvPr id="17" name="Arrow: Right 16">
              <a:extLst>
                <a:ext uri="{FF2B5EF4-FFF2-40B4-BE49-F238E27FC236}">
                  <a16:creationId xmlns:a16="http://schemas.microsoft.com/office/drawing/2014/main" id="{0BEE3674-27A7-B4D6-FABE-EF2736617B51}"/>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4131607-7FA9-7526-B25B-E04C358ED7EE}"/>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spTree>
    <p:extLst>
      <p:ext uri="{BB962C8B-B14F-4D97-AF65-F5344CB8AC3E}">
        <p14:creationId xmlns:p14="http://schemas.microsoft.com/office/powerpoint/2010/main" val="18873443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60103-812A-37DC-A7E8-E6AE5F0E87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C31719-047B-3E19-421A-B732920EFB82}"/>
              </a:ext>
            </a:extLst>
          </p:cNvPr>
          <p:cNvSpPr>
            <a:spLocks noGrp="1"/>
          </p:cNvSpPr>
          <p:nvPr>
            <p:ph type="title"/>
          </p:nvPr>
        </p:nvSpPr>
        <p:spPr>
          <a:xfrm>
            <a:off x="146304" y="73152"/>
            <a:ext cx="10515600" cy="1325563"/>
          </a:xfrm>
        </p:spPr>
        <p:txBody>
          <a:bodyPr/>
          <a:lstStyle/>
          <a:p>
            <a:r>
              <a:rPr lang="en-US" dirty="0"/>
              <a:t>Conclusions</a:t>
            </a:r>
          </a:p>
        </p:txBody>
      </p:sp>
      <p:pic>
        <p:nvPicPr>
          <p:cNvPr id="5" name="Picture 4" descr="Academic Medical Center | Master of Public Health | Vanderbilt University">
            <a:extLst>
              <a:ext uri="{FF2B5EF4-FFF2-40B4-BE49-F238E27FC236}">
                <a16:creationId xmlns:a16="http://schemas.microsoft.com/office/drawing/2014/main" id="{810084D7-470E-F9A9-A2AA-65C3B1477EC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8E554250-CCA5-2973-5DFC-00C21FDD3817}"/>
              </a:ext>
            </a:extLst>
          </p:cNvPr>
          <p:cNvSpPr>
            <a:spLocks noGrp="1"/>
          </p:cNvSpPr>
          <p:nvPr>
            <p:ph idx="1"/>
          </p:nvPr>
        </p:nvSpPr>
        <p:spPr>
          <a:xfrm>
            <a:off x="838200" y="1371600"/>
            <a:ext cx="11034932" cy="4772124"/>
          </a:xfrm>
        </p:spPr>
        <p:txBody>
          <a:bodyPr>
            <a:normAutofit/>
          </a:bodyPr>
          <a:lstStyle/>
          <a:p>
            <a:pPr>
              <a:buClr>
                <a:schemeClr val="bg2">
                  <a:lumMod val="90000"/>
                </a:schemeClr>
              </a:buClr>
            </a:pPr>
            <a:r>
              <a:rPr lang="en-US" dirty="0">
                <a:solidFill>
                  <a:schemeClr val="bg2">
                    <a:lumMod val="90000"/>
                  </a:schemeClr>
                </a:solidFill>
              </a:rPr>
              <a:t>Incorporating blood biomarkers improved lung cancer prediction models</a:t>
            </a:r>
          </a:p>
          <a:p>
            <a:endParaRPr lang="en-US" dirty="0"/>
          </a:p>
          <a:p>
            <a:pPr lvl="1"/>
            <a:r>
              <a:rPr lang="en-US" sz="2800" b="1" dirty="0"/>
              <a:t>More than fine-tuning existing models (Refit Mayo)</a:t>
            </a:r>
          </a:p>
        </p:txBody>
      </p:sp>
      <p:sp>
        <p:nvSpPr>
          <p:cNvPr id="3" name="TextBox 2">
            <a:extLst>
              <a:ext uri="{FF2B5EF4-FFF2-40B4-BE49-F238E27FC236}">
                <a16:creationId xmlns:a16="http://schemas.microsoft.com/office/drawing/2014/main" id="{D63978CB-034A-C486-3A03-04EB165D276D}"/>
              </a:ext>
            </a:extLst>
          </p:cNvPr>
          <p:cNvSpPr txBox="1"/>
          <p:nvPr/>
        </p:nvSpPr>
        <p:spPr>
          <a:xfrm>
            <a:off x="5354260" y="6143724"/>
            <a:ext cx="1741580" cy="400110"/>
          </a:xfrm>
          <a:prstGeom prst="rect">
            <a:avLst/>
          </a:prstGeom>
          <a:noFill/>
          <a:ln w="12700">
            <a:solidFill>
              <a:schemeClr val="tx1"/>
            </a:solidFill>
          </a:ln>
        </p:spPr>
        <p:txBody>
          <a:bodyPr wrap="square" rtlCol="0">
            <a:spAutoFit/>
          </a:bodyPr>
          <a:lstStyle/>
          <a:p>
            <a:pPr algn="ctr"/>
            <a:r>
              <a:rPr lang="en-US" sz="2000" dirty="0">
                <a:solidFill>
                  <a:schemeClr val="tx1">
                    <a:alpha val="20000"/>
                  </a:schemeClr>
                </a:solidFill>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F779F1FE-BD2E-E0B4-FD56-80C5AED63DC8}"/>
              </a:ext>
            </a:extLst>
          </p:cNvPr>
          <p:cNvSpPr txBox="1"/>
          <p:nvPr/>
        </p:nvSpPr>
        <p:spPr>
          <a:xfrm>
            <a:off x="5354260" y="5743614"/>
            <a:ext cx="1741580" cy="400110"/>
          </a:xfrm>
          <a:prstGeom prst="rect">
            <a:avLst/>
          </a:prstGeom>
          <a:noFill/>
          <a:ln w="12700">
            <a:solidFill>
              <a:schemeClr val="tx1"/>
            </a:solidFill>
          </a:ln>
        </p:spPr>
        <p:txBody>
          <a:bodyPr wrap="square" rtlCol="0">
            <a:spAutoFit/>
          </a:bodyPr>
          <a:lstStyle/>
          <a:p>
            <a:pPr algn="ctr"/>
            <a:r>
              <a:rPr lang="en-US" sz="2000" dirty="0">
                <a:solidFill>
                  <a:srgbClr val="FF8C00"/>
                </a:solidFill>
                <a:latin typeface="Arial" panose="020B0604020202020204" pitchFamily="34" charset="0"/>
                <a:cs typeface="Arial" panose="020B0604020202020204" pitchFamily="34" charset="0"/>
              </a:rPr>
              <a:t>Refit Mayo</a:t>
            </a:r>
          </a:p>
        </p:txBody>
      </p:sp>
      <p:sp>
        <p:nvSpPr>
          <p:cNvPr id="7" name="TextBox 6">
            <a:extLst>
              <a:ext uri="{FF2B5EF4-FFF2-40B4-BE49-F238E27FC236}">
                <a16:creationId xmlns:a16="http://schemas.microsoft.com/office/drawing/2014/main" id="{D8D3D014-08ED-0A2B-5AE0-64207D58753E}"/>
              </a:ext>
            </a:extLst>
          </p:cNvPr>
          <p:cNvSpPr txBox="1"/>
          <p:nvPr/>
        </p:nvSpPr>
        <p:spPr>
          <a:xfrm>
            <a:off x="5354260" y="5343504"/>
            <a:ext cx="1741580" cy="400110"/>
          </a:xfrm>
          <a:prstGeom prst="rect">
            <a:avLst/>
          </a:prstGeom>
          <a:noFill/>
          <a:ln w="12700">
            <a:solidFill>
              <a:schemeClr val="tx1"/>
            </a:solidFill>
          </a:ln>
        </p:spPr>
        <p:txBody>
          <a:bodyPr wrap="square" rtlCol="0">
            <a:spAutoFit/>
          </a:bodyPr>
          <a:lstStyle/>
          <a:p>
            <a:pPr algn="ctr"/>
            <a:r>
              <a:rPr lang="en-US" sz="2000" b="1" u="sng" dirty="0">
                <a:solidFill>
                  <a:srgbClr val="2E8B57"/>
                </a:solidFill>
                <a:latin typeface="Arial" panose="020B0604020202020204" pitchFamily="34" charset="0"/>
                <a:cs typeface="Arial" panose="020B0604020202020204" pitchFamily="34" charset="0"/>
              </a:rPr>
              <a:t>Regress-bio</a:t>
            </a:r>
          </a:p>
        </p:txBody>
      </p:sp>
      <p:sp>
        <p:nvSpPr>
          <p:cNvPr id="8" name="TextBox 7">
            <a:extLst>
              <a:ext uri="{FF2B5EF4-FFF2-40B4-BE49-F238E27FC236}">
                <a16:creationId xmlns:a16="http://schemas.microsoft.com/office/drawing/2014/main" id="{0E6E9F33-03D5-EE03-D348-6AB061222176}"/>
              </a:ext>
            </a:extLst>
          </p:cNvPr>
          <p:cNvSpPr txBox="1"/>
          <p:nvPr/>
        </p:nvSpPr>
        <p:spPr>
          <a:xfrm>
            <a:off x="5354260" y="4943394"/>
            <a:ext cx="1741580" cy="400110"/>
          </a:xfrm>
          <a:prstGeom prst="rect">
            <a:avLst/>
          </a:prstGeom>
          <a:noFill/>
          <a:ln w="12700">
            <a:solidFill>
              <a:schemeClr val="tx1"/>
            </a:solidFill>
          </a:ln>
        </p:spPr>
        <p:txBody>
          <a:bodyPr wrap="square" rtlCol="0">
            <a:spAutoFit/>
          </a:bodyPr>
          <a:lstStyle/>
          <a:p>
            <a:pPr algn="ctr"/>
            <a:r>
              <a:rPr lang="en-US" sz="2000" dirty="0">
                <a:solidFill>
                  <a:srgbClr val="4682B4">
                    <a:alpha val="20000"/>
                  </a:srgbClr>
                </a:solidFill>
                <a:latin typeface="Arial" panose="020B0604020202020204" pitchFamily="34" charset="0"/>
                <a:cs typeface="Arial" panose="020B0604020202020204" pitchFamily="34" charset="0"/>
              </a:rPr>
              <a:t>RF-bio</a:t>
            </a:r>
          </a:p>
        </p:txBody>
      </p:sp>
      <p:grpSp>
        <p:nvGrpSpPr>
          <p:cNvPr id="9" name="Group 8">
            <a:extLst>
              <a:ext uri="{FF2B5EF4-FFF2-40B4-BE49-F238E27FC236}">
                <a16:creationId xmlns:a16="http://schemas.microsoft.com/office/drawing/2014/main" id="{E4424587-0570-ED43-CE9F-9DFE01C4B72C}"/>
              </a:ext>
            </a:extLst>
          </p:cNvPr>
          <p:cNvGrpSpPr/>
          <p:nvPr/>
        </p:nvGrpSpPr>
        <p:grpSpPr>
          <a:xfrm>
            <a:off x="4905374" y="4604892"/>
            <a:ext cx="521686" cy="2148840"/>
            <a:chOff x="33991" y="1490058"/>
            <a:chExt cx="521686" cy="2148840"/>
          </a:xfrm>
        </p:grpSpPr>
        <p:sp>
          <p:nvSpPr>
            <p:cNvPr id="10" name="Arrow: Right 9">
              <a:extLst>
                <a:ext uri="{FF2B5EF4-FFF2-40B4-BE49-F238E27FC236}">
                  <a16:creationId xmlns:a16="http://schemas.microsoft.com/office/drawing/2014/main" id="{1257FFEC-C335-E844-35F0-434AB8BFA6D4}"/>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3FCA305-73BF-10D1-A79F-CA2326CCB377}"/>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cxnSp>
        <p:nvCxnSpPr>
          <p:cNvPr id="13" name="Straight Connector 12">
            <a:extLst>
              <a:ext uri="{FF2B5EF4-FFF2-40B4-BE49-F238E27FC236}">
                <a16:creationId xmlns:a16="http://schemas.microsoft.com/office/drawing/2014/main" id="{CF596EAD-0384-7D2E-3963-5BEBAA5B8769}"/>
              </a:ext>
            </a:extLst>
          </p:cNvPr>
          <p:cNvCxnSpPr>
            <a:cxnSpLocks/>
          </p:cNvCxnSpPr>
          <p:nvPr/>
        </p:nvCxnSpPr>
        <p:spPr>
          <a:xfrm>
            <a:off x="5549705" y="5957737"/>
            <a:ext cx="142083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928287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7C65E-6724-490F-2E93-5920505BC5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A60506-48BE-D509-55B3-2974E6C75F6D}"/>
              </a:ext>
            </a:extLst>
          </p:cNvPr>
          <p:cNvSpPr>
            <a:spLocks noGrp="1"/>
          </p:cNvSpPr>
          <p:nvPr>
            <p:ph type="title"/>
          </p:nvPr>
        </p:nvSpPr>
        <p:spPr>
          <a:xfrm>
            <a:off x="146304" y="73152"/>
            <a:ext cx="10515600" cy="1325563"/>
          </a:xfrm>
        </p:spPr>
        <p:txBody>
          <a:bodyPr/>
          <a:lstStyle/>
          <a:p>
            <a:r>
              <a:rPr lang="en-US" dirty="0"/>
              <a:t>Conclusions</a:t>
            </a:r>
          </a:p>
        </p:txBody>
      </p:sp>
      <p:pic>
        <p:nvPicPr>
          <p:cNvPr id="5" name="Picture 4" descr="Academic Medical Center | Master of Public Health | Vanderbilt University">
            <a:extLst>
              <a:ext uri="{FF2B5EF4-FFF2-40B4-BE49-F238E27FC236}">
                <a16:creationId xmlns:a16="http://schemas.microsoft.com/office/drawing/2014/main" id="{961F87BD-4268-3DDA-3844-0D9DC8FEBCE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35C394D8-81EE-A5D0-282B-FC4DEE7B996E}"/>
              </a:ext>
            </a:extLst>
          </p:cNvPr>
          <p:cNvSpPr>
            <a:spLocks noGrp="1"/>
          </p:cNvSpPr>
          <p:nvPr>
            <p:ph idx="1"/>
          </p:nvPr>
        </p:nvSpPr>
        <p:spPr>
          <a:xfrm>
            <a:off x="838199" y="1371600"/>
            <a:ext cx="11006797" cy="4772124"/>
          </a:xfrm>
        </p:spPr>
        <p:txBody>
          <a:bodyPr>
            <a:normAutofit/>
          </a:bodyPr>
          <a:lstStyle/>
          <a:p>
            <a:pPr>
              <a:buClr>
                <a:schemeClr val="bg2">
                  <a:lumMod val="90000"/>
                </a:schemeClr>
              </a:buClr>
            </a:pPr>
            <a:r>
              <a:rPr lang="en-US" dirty="0">
                <a:solidFill>
                  <a:schemeClr val="bg2">
                    <a:lumMod val="90000"/>
                  </a:schemeClr>
                </a:solidFill>
              </a:rPr>
              <a:t>Incorporating blood biomarkers improved lung cancer prediction models</a:t>
            </a:r>
          </a:p>
          <a:p>
            <a:endParaRPr lang="en-US" dirty="0"/>
          </a:p>
          <a:p>
            <a:pPr lvl="1">
              <a:buClr>
                <a:schemeClr val="bg2">
                  <a:lumMod val="90000"/>
                </a:schemeClr>
              </a:buClr>
            </a:pPr>
            <a:r>
              <a:rPr lang="en-US" sz="2800" dirty="0">
                <a:solidFill>
                  <a:schemeClr val="bg2">
                    <a:lumMod val="90000"/>
                  </a:schemeClr>
                </a:solidFill>
              </a:rPr>
              <a:t>More than fine-tuning existing models (Refit Mayo)</a:t>
            </a:r>
          </a:p>
          <a:p>
            <a:pPr lvl="1"/>
            <a:endParaRPr lang="en-US" sz="2800" dirty="0"/>
          </a:p>
          <a:p>
            <a:pPr lvl="1"/>
            <a:r>
              <a:rPr lang="en-US" sz="2800" b="1" dirty="0"/>
              <a:t>More than using more sophisticated algorithms (RF-bio)</a:t>
            </a:r>
            <a:endParaRPr lang="en-US" sz="2400" b="1" dirty="0"/>
          </a:p>
        </p:txBody>
      </p:sp>
      <p:sp>
        <p:nvSpPr>
          <p:cNvPr id="3" name="TextBox 2">
            <a:extLst>
              <a:ext uri="{FF2B5EF4-FFF2-40B4-BE49-F238E27FC236}">
                <a16:creationId xmlns:a16="http://schemas.microsoft.com/office/drawing/2014/main" id="{AEC42487-D7EB-1513-7C22-F60372BBE8EC}"/>
              </a:ext>
            </a:extLst>
          </p:cNvPr>
          <p:cNvSpPr txBox="1"/>
          <p:nvPr/>
        </p:nvSpPr>
        <p:spPr>
          <a:xfrm>
            <a:off x="5354260" y="6143724"/>
            <a:ext cx="1741580" cy="400110"/>
          </a:xfrm>
          <a:prstGeom prst="rect">
            <a:avLst/>
          </a:prstGeom>
          <a:noFill/>
          <a:ln w="12700">
            <a:solidFill>
              <a:schemeClr val="tx1"/>
            </a:solidFill>
          </a:ln>
        </p:spPr>
        <p:txBody>
          <a:bodyPr wrap="square" rtlCol="0">
            <a:spAutoFit/>
          </a:bodyPr>
          <a:lstStyle/>
          <a:p>
            <a:pPr algn="ctr"/>
            <a:r>
              <a:rPr lang="en-US" sz="2000" dirty="0">
                <a:solidFill>
                  <a:schemeClr val="tx1">
                    <a:alpha val="20000"/>
                  </a:schemeClr>
                </a:solidFill>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D8A041E4-6B7D-9F6D-FC49-F60238D242AE}"/>
              </a:ext>
            </a:extLst>
          </p:cNvPr>
          <p:cNvSpPr txBox="1"/>
          <p:nvPr/>
        </p:nvSpPr>
        <p:spPr>
          <a:xfrm>
            <a:off x="5354260" y="5743614"/>
            <a:ext cx="1741580" cy="400110"/>
          </a:xfrm>
          <a:prstGeom prst="rect">
            <a:avLst/>
          </a:prstGeom>
          <a:noFill/>
          <a:ln w="12700">
            <a:solidFill>
              <a:schemeClr val="tx1"/>
            </a:solidFill>
          </a:ln>
        </p:spPr>
        <p:txBody>
          <a:bodyPr wrap="square" rtlCol="0">
            <a:spAutoFit/>
          </a:bodyPr>
          <a:lstStyle/>
          <a:p>
            <a:pPr algn="ctr"/>
            <a:r>
              <a:rPr lang="en-US" sz="2000" dirty="0">
                <a:solidFill>
                  <a:srgbClr val="FF8C00"/>
                </a:solidFill>
                <a:latin typeface="Arial" panose="020B0604020202020204" pitchFamily="34" charset="0"/>
                <a:cs typeface="Arial" panose="020B0604020202020204" pitchFamily="34" charset="0"/>
              </a:rPr>
              <a:t>Refit Mayo</a:t>
            </a:r>
          </a:p>
        </p:txBody>
      </p:sp>
      <p:sp>
        <p:nvSpPr>
          <p:cNvPr id="7" name="TextBox 6">
            <a:extLst>
              <a:ext uri="{FF2B5EF4-FFF2-40B4-BE49-F238E27FC236}">
                <a16:creationId xmlns:a16="http://schemas.microsoft.com/office/drawing/2014/main" id="{8C55ABE9-897D-6B8C-635D-F0D780801D60}"/>
              </a:ext>
            </a:extLst>
          </p:cNvPr>
          <p:cNvSpPr txBox="1"/>
          <p:nvPr/>
        </p:nvSpPr>
        <p:spPr>
          <a:xfrm>
            <a:off x="5354260" y="5343504"/>
            <a:ext cx="1741580" cy="400110"/>
          </a:xfrm>
          <a:prstGeom prst="rect">
            <a:avLst/>
          </a:prstGeom>
          <a:noFill/>
          <a:ln w="12700">
            <a:solidFill>
              <a:schemeClr val="tx1"/>
            </a:solidFill>
          </a:ln>
        </p:spPr>
        <p:txBody>
          <a:bodyPr wrap="square" rtlCol="0">
            <a:spAutoFit/>
          </a:bodyPr>
          <a:lstStyle/>
          <a:p>
            <a:pPr algn="ctr"/>
            <a:r>
              <a:rPr lang="en-US" sz="2000" b="1" u="sng" dirty="0">
                <a:solidFill>
                  <a:srgbClr val="2E8B57"/>
                </a:solidFill>
                <a:latin typeface="Arial" panose="020B0604020202020204" pitchFamily="34" charset="0"/>
                <a:cs typeface="Arial" panose="020B0604020202020204" pitchFamily="34" charset="0"/>
              </a:rPr>
              <a:t>Regress-bio</a:t>
            </a:r>
          </a:p>
        </p:txBody>
      </p:sp>
      <p:sp>
        <p:nvSpPr>
          <p:cNvPr id="8" name="TextBox 7">
            <a:extLst>
              <a:ext uri="{FF2B5EF4-FFF2-40B4-BE49-F238E27FC236}">
                <a16:creationId xmlns:a16="http://schemas.microsoft.com/office/drawing/2014/main" id="{42107C60-9504-B971-E610-69F5BA88CFAD}"/>
              </a:ext>
            </a:extLst>
          </p:cNvPr>
          <p:cNvSpPr txBox="1"/>
          <p:nvPr/>
        </p:nvSpPr>
        <p:spPr>
          <a:xfrm>
            <a:off x="5354260" y="4943394"/>
            <a:ext cx="1741580" cy="400110"/>
          </a:xfrm>
          <a:prstGeom prst="rect">
            <a:avLst/>
          </a:prstGeom>
          <a:noFill/>
          <a:ln w="12700">
            <a:solidFill>
              <a:schemeClr val="tx1"/>
            </a:solidFill>
          </a:ln>
        </p:spPr>
        <p:txBody>
          <a:bodyPr wrap="square" rtlCol="0">
            <a:spAutoFit/>
          </a:bodyPr>
          <a:lstStyle/>
          <a:p>
            <a:pPr algn="ctr"/>
            <a:r>
              <a:rPr lang="en-US" sz="2000" dirty="0">
                <a:solidFill>
                  <a:srgbClr val="4682B4"/>
                </a:solidFill>
                <a:latin typeface="Arial" panose="020B0604020202020204" pitchFamily="34" charset="0"/>
                <a:cs typeface="Arial" panose="020B0604020202020204" pitchFamily="34" charset="0"/>
              </a:rPr>
              <a:t>RF-bio</a:t>
            </a:r>
          </a:p>
        </p:txBody>
      </p:sp>
      <p:grpSp>
        <p:nvGrpSpPr>
          <p:cNvPr id="9" name="Group 8">
            <a:extLst>
              <a:ext uri="{FF2B5EF4-FFF2-40B4-BE49-F238E27FC236}">
                <a16:creationId xmlns:a16="http://schemas.microsoft.com/office/drawing/2014/main" id="{1239EDDF-1E10-07C9-4D7C-E128554CADF7}"/>
              </a:ext>
            </a:extLst>
          </p:cNvPr>
          <p:cNvGrpSpPr/>
          <p:nvPr/>
        </p:nvGrpSpPr>
        <p:grpSpPr>
          <a:xfrm>
            <a:off x="4905374" y="4604892"/>
            <a:ext cx="521686" cy="2148840"/>
            <a:chOff x="33991" y="1490058"/>
            <a:chExt cx="521686" cy="2148840"/>
          </a:xfrm>
        </p:grpSpPr>
        <p:sp>
          <p:nvSpPr>
            <p:cNvPr id="10" name="Arrow: Right 9">
              <a:extLst>
                <a:ext uri="{FF2B5EF4-FFF2-40B4-BE49-F238E27FC236}">
                  <a16:creationId xmlns:a16="http://schemas.microsoft.com/office/drawing/2014/main" id="{19EC3644-B726-68E9-D0BA-8D920880889C}"/>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C1F2310C-95C8-23A5-05C4-ED44548DE41B}"/>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cxnSp>
        <p:nvCxnSpPr>
          <p:cNvPr id="12" name="Straight Connector 11">
            <a:extLst>
              <a:ext uri="{FF2B5EF4-FFF2-40B4-BE49-F238E27FC236}">
                <a16:creationId xmlns:a16="http://schemas.microsoft.com/office/drawing/2014/main" id="{0C29A9E9-9608-1DBB-5BC7-CB1B1E7AFE4C}"/>
              </a:ext>
            </a:extLst>
          </p:cNvPr>
          <p:cNvCxnSpPr>
            <a:cxnSpLocks/>
          </p:cNvCxnSpPr>
          <p:nvPr/>
        </p:nvCxnSpPr>
        <p:spPr>
          <a:xfrm>
            <a:off x="5549705" y="5957737"/>
            <a:ext cx="142083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630C45DC-7C46-1D00-3D51-AFA37E3D96C8}"/>
              </a:ext>
            </a:extLst>
          </p:cNvPr>
          <p:cNvCxnSpPr>
            <a:cxnSpLocks/>
          </p:cNvCxnSpPr>
          <p:nvPr/>
        </p:nvCxnSpPr>
        <p:spPr>
          <a:xfrm>
            <a:off x="5549705" y="5153534"/>
            <a:ext cx="1420837" cy="0"/>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7297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E4BB5-2B68-03D2-ACC0-2C680D523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CA1F15-B489-AEA8-339E-875D510F841B}"/>
              </a:ext>
            </a:extLst>
          </p:cNvPr>
          <p:cNvSpPr>
            <a:spLocks noGrp="1"/>
          </p:cNvSpPr>
          <p:nvPr>
            <p:ph type="title"/>
          </p:nvPr>
        </p:nvSpPr>
        <p:spPr>
          <a:xfrm>
            <a:off x="146304" y="73152"/>
            <a:ext cx="10515600" cy="1325563"/>
          </a:xfrm>
        </p:spPr>
        <p:txBody>
          <a:bodyPr/>
          <a:lstStyle/>
          <a:p>
            <a:r>
              <a:rPr lang="en-US" dirty="0"/>
              <a:t>Conclusions</a:t>
            </a:r>
          </a:p>
        </p:txBody>
      </p:sp>
      <p:pic>
        <p:nvPicPr>
          <p:cNvPr id="5" name="Picture 4" descr="Academic Medical Center | Master of Public Health | Vanderbilt University">
            <a:extLst>
              <a:ext uri="{FF2B5EF4-FFF2-40B4-BE49-F238E27FC236}">
                <a16:creationId xmlns:a16="http://schemas.microsoft.com/office/drawing/2014/main" id="{0105DB5E-079F-A1A8-79EA-93C16490C59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0CC042F-9FC6-13D3-7141-B346C9532E0C}"/>
              </a:ext>
            </a:extLst>
          </p:cNvPr>
          <p:cNvSpPr txBox="1"/>
          <p:nvPr/>
        </p:nvSpPr>
        <p:spPr>
          <a:xfrm>
            <a:off x="5354260" y="6143724"/>
            <a:ext cx="1741580" cy="400110"/>
          </a:xfrm>
          <a:prstGeom prst="rect">
            <a:avLst/>
          </a:prstGeom>
          <a:noFill/>
          <a:ln w="12700">
            <a:solidFill>
              <a:schemeClr val="tx1"/>
            </a:solidFill>
          </a:ln>
        </p:spPr>
        <p:txBody>
          <a:bodyPr wrap="square" rtlCol="0">
            <a:spAutoFit/>
          </a:bodyPr>
          <a:lstStyle/>
          <a:p>
            <a:pPr algn="ctr"/>
            <a:r>
              <a:rPr lang="en-US" sz="2000" dirty="0">
                <a:solidFill>
                  <a:schemeClr val="tx1">
                    <a:alpha val="20000"/>
                  </a:schemeClr>
                </a:solidFill>
                <a:latin typeface="Arial" panose="020B0604020202020204" pitchFamily="34" charset="0"/>
                <a:cs typeface="Arial" panose="020B0604020202020204" pitchFamily="34" charset="0"/>
              </a:rPr>
              <a:t>Mayo Model</a:t>
            </a:r>
          </a:p>
        </p:txBody>
      </p:sp>
      <p:sp>
        <p:nvSpPr>
          <p:cNvPr id="6" name="TextBox 5">
            <a:extLst>
              <a:ext uri="{FF2B5EF4-FFF2-40B4-BE49-F238E27FC236}">
                <a16:creationId xmlns:a16="http://schemas.microsoft.com/office/drawing/2014/main" id="{3272B066-56F7-3D2D-8726-A5BAA45EB322}"/>
              </a:ext>
            </a:extLst>
          </p:cNvPr>
          <p:cNvSpPr txBox="1"/>
          <p:nvPr/>
        </p:nvSpPr>
        <p:spPr>
          <a:xfrm>
            <a:off x="5354260" y="5743614"/>
            <a:ext cx="1741580" cy="400110"/>
          </a:xfrm>
          <a:prstGeom prst="rect">
            <a:avLst/>
          </a:prstGeom>
          <a:noFill/>
          <a:ln w="12700">
            <a:solidFill>
              <a:schemeClr val="tx1"/>
            </a:solidFill>
          </a:ln>
        </p:spPr>
        <p:txBody>
          <a:bodyPr wrap="square" rtlCol="0">
            <a:spAutoFit/>
          </a:bodyPr>
          <a:lstStyle/>
          <a:p>
            <a:pPr algn="ctr"/>
            <a:r>
              <a:rPr lang="en-US" sz="2000" dirty="0">
                <a:solidFill>
                  <a:srgbClr val="FF8C00">
                    <a:alpha val="20000"/>
                  </a:srgbClr>
                </a:solidFill>
                <a:latin typeface="Arial" panose="020B0604020202020204" pitchFamily="34" charset="0"/>
                <a:cs typeface="Arial" panose="020B0604020202020204" pitchFamily="34" charset="0"/>
              </a:rPr>
              <a:t>Refit Mayo</a:t>
            </a:r>
          </a:p>
        </p:txBody>
      </p:sp>
      <p:sp>
        <p:nvSpPr>
          <p:cNvPr id="7" name="TextBox 6">
            <a:extLst>
              <a:ext uri="{FF2B5EF4-FFF2-40B4-BE49-F238E27FC236}">
                <a16:creationId xmlns:a16="http://schemas.microsoft.com/office/drawing/2014/main" id="{330825EF-7E61-84E0-E219-6ADB7A7A3497}"/>
              </a:ext>
            </a:extLst>
          </p:cNvPr>
          <p:cNvSpPr txBox="1"/>
          <p:nvPr/>
        </p:nvSpPr>
        <p:spPr>
          <a:xfrm>
            <a:off x="5354260" y="5343504"/>
            <a:ext cx="1741580" cy="400110"/>
          </a:xfrm>
          <a:prstGeom prst="rect">
            <a:avLst/>
          </a:prstGeom>
          <a:noFill/>
          <a:ln w="12700">
            <a:solidFill>
              <a:schemeClr val="tx1"/>
            </a:solidFill>
          </a:ln>
        </p:spPr>
        <p:txBody>
          <a:bodyPr wrap="square" rtlCol="0">
            <a:spAutoFit/>
          </a:bodyPr>
          <a:lstStyle/>
          <a:p>
            <a:pPr algn="ctr"/>
            <a:r>
              <a:rPr lang="en-US" sz="2000" b="1" u="sng" dirty="0">
                <a:solidFill>
                  <a:srgbClr val="2E8B57"/>
                </a:solidFill>
                <a:latin typeface="Arial" panose="020B0604020202020204" pitchFamily="34" charset="0"/>
                <a:cs typeface="Arial" panose="020B0604020202020204" pitchFamily="34" charset="0"/>
              </a:rPr>
              <a:t>Regress-bio</a:t>
            </a:r>
          </a:p>
        </p:txBody>
      </p:sp>
      <p:sp>
        <p:nvSpPr>
          <p:cNvPr id="8" name="TextBox 7">
            <a:extLst>
              <a:ext uri="{FF2B5EF4-FFF2-40B4-BE49-F238E27FC236}">
                <a16:creationId xmlns:a16="http://schemas.microsoft.com/office/drawing/2014/main" id="{A8EEAFFF-577F-E93B-F368-C3F1B9ABEB94}"/>
              </a:ext>
            </a:extLst>
          </p:cNvPr>
          <p:cNvSpPr txBox="1"/>
          <p:nvPr/>
        </p:nvSpPr>
        <p:spPr>
          <a:xfrm>
            <a:off x="5354260" y="4943394"/>
            <a:ext cx="1741580" cy="400110"/>
          </a:xfrm>
          <a:prstGeom prst="rect">
            <a:avLst/>
          </a:prstGeom>
          <a:noFill/>
          <a:ln w="12700">
            <a:solidFill>
              <a:schemeClr val="tx1"/>
            </a:solidFill>
          </a:ln>
        </p:spPr>
        <p:txBody>
          <a:bodyPr wrap="square" rtlCol="0">
            <a:spAutoFit/>
          </a:bodyPr>
          <a:lstStyle/>
          <a:p>
            <a:pPr algn="ctr"/>
            <a:r>
              <a:rPr lang="en-US" sz="2000" dirty="0">
                <a:solidFill>
                  <a:srgbClr val="4682B4">
                    <a:alpha val="20000"/>
                  </a:srgbClr>
                </a:solidFill>
                <a:latin typeface="Arial" panose="020B0604020202020204" pitchFamily="34" charset="0"/>
                <a:cs typeface="Arial" panose="020B0604020202020204" pitchFamily="34" charset="0"/>
              </a:rPr>
              <a:t>RF-bio</a:t>
            </a:r>
          </a:p>
        </p:txBody>
      </p:sp>
      <p:grpSp>
        <p:nvGrpSpPr>
          <p:cNvPr id="9" name="Group 8">
            <a:extLst>
              <a:ext uri="{FF2B5EF4-FFF2-40B4-BE49-F238E27FC236}">
                <a16:creationId xmlns:a16="http://schemas.microsoft.com/office/drawing/2014/main" id="{17B50B59-F093-AA3E-C042-969BCB47BCE6}"/>
              </a:ext>
            </a:extLst>
          </p:cNvPr>
          <p:cNvGrpSpPr/>
          <p:nvPr/>
        </p:nvGrpSpPr>
        <p:grpSpPr>
          <a:xfrm>
            <a:off x="4905374" y="4604892"/>
            <a:ext cx="521686" cy="2148840"/>
            <a:chOff x="33991" y="1490058"/>
            <a:chExt cx="521686" cy="2148840"/>
          </a:xfrm>
        </p:grpSpPr>
        <p:sp>
          <p:nvSpPr>
            <p:cNvPr id="10" name="Arrow: Right 9">
              <a:extLst>
                <a:ext uri="{FF2B5EF4-FFF2-40B4-BE49-F238E27FC236}">
                  <a16:creationId xmlns:a16="http://schemas.microsoft.com/office/drawing/2014/main" id="{DB9BE1AA-5F45-FB1D-889C-8397B3660C7D}"/>
                </a:ext>
              </a:extLst>
            </p:cNvPr>
            <p:cNvSpPr/>
            <p:nvPr/>
          </p:nvSpPr>
          <p:spPr>
            <a:xfrm rot="16200000">
              <a:off x="-779586" y="2303635"/>
              <a:ext cx="2148840" cy="521686"/>
            </a:xfrm>
            <a:prstGeom prst="rightArrow">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E5BE6C03-8313-48C9-0394-02A7F1CE5B05}"/>
                </a:ext>
              </a:extLst>
            </p:cNvPr>
            <p:cNvSpPr txBox="1"/>
            <p:nvPr/>
          </p:nvSpPr>
          <p:spPr>
            <a:xfrm rot="16200000">
              <a:off x="-447239" y="2412222"/>
              <a:ext cx="1456007"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Complexity</a:t>
              </a:r>
            </a:p>
          </p:txBody>
        </p:sp>
      </p:grpSp>
      <p:sp>
        <p:nvSpPr>
          <p:cNvPr id="12" name="TextBox 11">
            <a:extLst>
              <a:ext uri="{FF2B5EF4-FFF2-40B4-BE49-F238E27FC236}">
                <a16:creationId xmlns:a16="http://schemas.microsoft.com/office/drawing/2014/main" id="{BB61FFF6-C37A-2CFA-DB11-06AE274D43AF}"/>
              </a:ext>
            </a:extLst>
          </p:cNvPr>
          <p:cNvSpPr txBox="1"/>
          <p:nvPr/>
        </p:nvSpPr>
        <p:spPr>
          <a:xfrm>
            <a:off x="413238" y="2271260"/>
            <a:ext cx="11275256" cy="2308324"/>
          </a:xfrm>
          <a:prstGeom prst="rect">
            <a:avLst/>
          </a:prstGeom>
          <a:solidFill>
            <a:schemeClr val="bg1"/>
          </a:solidFill>
        </p:spPr>
        <p:txBody>
          <a:bodyPr wrap="square" rtlCol="0">
            <a:spAutoFit/>
          </a:bodyPr>
          <a:lstStyle/>
          <a:p>
            <a:pPr algn="ctr"/>
            <a:r>
              <a:rPr lang="en-US" sz="4800" b="1" dirty="0"/>
              <a:t>Model performance may be limited more by </a:t>
            </a:r>
            <a:r>
              <a:rPr lang="en-US" sz="4800" b="1" u="sng" dirty="0"/>
              <a:t>available biological information</a:t>
            </a:r>
            <a:r>
              <a:rPr lang="en-US" sz="4800" b="1" dirty="0"/>
              <a:t> than algorithm selection</a:t>
            </a:r>
          </a:p>
        </p:txBody>
      </p:sp>
      <p:grpSp>
        <p:nvGrpSpPr>
          <p:cNvPr id="15" name="Group 14">
            <a:extLst>
              <a:ext uri="{FF2B5EF4-FFF2-40B4-BE49-F238E27FC236}">
                <a16:creationId xmlns:a16="http://schemas.microsoft.com/office/drawing/2014/main" id="{6CAC6021-3E4A-5AA0-9128-04E1F51F2B7A}"/>
              </a:ext>
            </a:extLst>
          </p:cNvPr>
          <p:cNvGrpSpPr/>
          <p:nvPr/>
        </p:nvGrpSpPr>
        <p:grpSpPr>
          <a:xfrm>
            <a:off x="8765286" y="48887"/>
            <a:ext cx="3337560" cy="2087880"/>
            <a:chOff x="8465820" y="205740"/>
            <a:chExt cx="3337560" cy="2087880"/>
          </a:xfrm>
        </p:grpSpPr>
        <p:grpSp>
          <p:nvGrpSpPr>
            <p:cNvPr id="16" name="Group 15">
              <a:extLst>
                <a:ext uri="{FF2B5EF4-FFF2-40B4-BE49-F238E27FC236}">
                  <a16:creationId xmlns:a16="http://schemas.microsoft.com/office/drawing/2014/main" id="{415C6310-9D93-33D0-3379-DE9352260028}"/>
                </a:ext>
              </a:extLst>
            </p:cNvPr>
            <p:cNvGrpSpPr/>
            <p:nvPr/>
          </p:nvGrpSpPr>
          <p:grpSpPr>
            <a:xfrm>
              <a:off x="8535346" y="271345"/>
              <a:ext cx="3198431" cy="1969798"/>
              <a:chOff x="8535346" y="271345"/>
              <a:chExt cx="3198431" cy="1969798"/>
            </a:xfrm>
          </p:grpSpPr>
          <p:pic>
            <p:nvPicPr>
              <p:cNvPr id="18" name="Graphic 17" descr="Robot with solid fill">
                <a:extLst>
                  <a:ext uri="{FF2B5EF4-FFF2-40B4-BE49-F238E27FC236}">
                    <a16:creationId xmlns:a16="http://schemas.microsoft.com/office/drawing/2014/main" id="{4D315B2C-9506-4DB4-E8E3-6C56141D12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54056" y="658879"/>
                <a:ext cx="1379721" cy="1379721"/>
              </a:xfrm>
              <a:prstGeom prst="rect">
                <a:avLst/>
              </a:prstGeom>
            </p:spPr>
          </p:pic>
          <p:pic>
            <p:nvPicPr>
              <p:cNvPr id="19" name="Picture 18">
                <a:extLst>
                  <a:ext uri="{FF2B5EF4-FFF2-40B4-BE49-F238E27FC236}">
                    <a16:creationId xmlns:a16="http://schemas.microsoft.com/office/drawing/2014/main" id="{4E00436E-B7B8-1DC9-6031-7F5A9BBF3D70}"/>
                  </a:ext>
                </a:extLst>
              </p:cNvPr>
              <p:cNvPicPr>
                <a:picLocks noChangeAspect="1"/>
              </p:cNvPicPr>
              <p:nvPr/>
            </p:nvPicPr>
            <p:blipFill>
              <a:blip r:embed="rId5"/>
              <a:srcRect l="15040" t="7496" r="62034" b="30148"/>
              <a:stretch>
                <a:fillRect/>
              </a:stretch>
            </p:blipFill>
            <p:spPr>
              <a:xfrm>
                <a:off x="8535346" y="271345"/>
                <a:ext cx="1027754" cy="1969798"/>
              </a:xfrm>
              <a:prstGeom prst="rect">
                <a:avLst/>
              </a:prstGeom>
            </p:spPr>
          </p:pic>
          <p:pic>
            <p:nvPicPr>
              <p:cNvPr id="20" name="Graphic 19" descr="Caret Right with solid fill">
                <a:extLst>
                  <a:ext uri="{FF2B5EF4-FFF2-40B4-BE49-F238E27FC236}">
                    <a16:creationId xmlns:a16="http://schemas.microsoft.com/office/drawing/2014/main" id="{5982C74F-A10C-662D-1E71-230A2580B40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563100" y="891539"/>
                <a:ext cx="914400" cy="914400"/>
              </a:xfrm>
              <a:prstGeom prst="rect">
                <a:avLst/>
              </a:prstGeom>
            </p:spPr>
          </p:pic>
        </p:grpSp>
        <p:sp>
          <p:nvSpPr>
            <p:cNvPr id="17" name="Rectangle 16">
              <a:extLst>
                <a:ext uri="{FF2B5EF4-FFF2-40B4-BE49-F238E27FC236}">
                  <a16:creationId xmlns:a16="http://schemas.microsoft.com/office/drawing/2014/main" id="{3972DB96-0443-D86B-9D4F-232C84368FD0}"/>
                </a:ext>
              </a:extLst>
            </p:cNvPr>
            <p:cNvSpPr/>
            <p:nvPr/>
          </p:nvSpPr>
          <p:spPr>
            <a:xfrm>
              <a:off x="8465820" y="205740"/>
              <a:ext cx="3337560" cy="2087880"/>
            </a:xfrm>
            <a:prstGeom prst="rect">
              <a:avLst/>
            </a:prstGeom>
            <a:no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a:extLst>
              <a:ext uri="{FF2B5EF4-FFF2-40B4-BE49-F238E27FC236}">
                <a16:creationId xmlns:a16="http://schemas.microsoft.com/office/drawing/2014/main" id="{C5B27C3E-C0B0-5CB7-D47F-33C923CF6351}"/>
              </a:ext>
            </a:extLst>
          </p:cNvPr>
          <p:cNvSpPr txBox="1"/>
          <p:nvPr/>
        </p:nvSpPr>
        <p:spPr>
          <a:xfrm>
            <a:off x="7553528" y="6437143"/>
            <a:ext cx="4727643" cy="369332"/>
          </a:xfrm>
          <a:prstGeom prst="rect">
            <a:avLst/>
          </a:prstGeom>
          <a:noFill/>
        </p:spPr>
        <p:txBody>
          <a:bodyPr wrap="square" rtlCol="0">
            <a:spAutoFit/>
          </a:bodyPr>
          <a:lstStyle/>
          <a:p>
            <a:r>
              <a:rPr lang="en-US" i="1" dirty="0">
                <a:highlight>
                  <a:srgbClr val="FFFF00"/>
                </a:highlight>
              </a:rPr>
              <a:t>* Come check out our poster for more details!</a:t>
            </a:r>
          </a:p>
        </p:txBody>
      </p:sp>
    </p:spTree>
    <p:extLst>
      <p:ext uri="{BB962C8B-B14F-4D97-AF65-F5344CB8AC3E}">
        <p14:creationId xmlns:p14="http://schemas.microsoft.com/office/powerpoint/2010/main" val="29234556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BFF9B-5BFF-3D22-DED6-43866A51954A}"/>
              </a:ext>
            </a:extLst>
          </p:cNvPr>
          <p:cNvSpPr>
            <a:spLocks noGrp="1"/>
          </p:cNvSpPr>
          <p:nvPr>
            <p:ph type="title"/>
          </p:nvPr>
        </p:nvSpPr>
        <p:spPr/>
        <p:txBody>
          <a:bodyPr/>
          <a:lstStyle/>
          <a:p>
            <a:r>
              <a:rPr lang="en-US" sz="4800" b="1" dirty="0"/>
              <a:t>Takeaways</a:t>
            </a:r>
            <a:endParaRPr lang="en-US" b="1" dirty="0"/>
          </a:p>
        </p:txBody>
      </p:sp>
      <p:sp>
        <p:nvSpPr>
          <p:cNvPr id="3" name="Content Placeholder 2">
            <a:extLst>
              <a:ext uri="{FF2B5EF4-FFF2-40B4-BE49-F238E27FC236}">
                <a16:creationId xmlns:a16="http://schemas.microsoft.com/office/drawing/2014/main" id="{9C3E4C4C-325C-1BB9-0DF7-5DC5D7DD4C4B}"/>
              </a:ext>
            </a:extLst>
          </p:cNvPr>
          <p:cNvSpPr>
            <a:spLocks noGrp="1"/>
          </p:cNvSpPr>
          <p:nvPr>
            <p:ph idx="1"/>
          </p:nvPr>
        </p:nvSpPr>
        <p:spPr>
          <a:xfrm>
            <a:off x="349251" y="2263775"/>
            <a:ext cx="11762352" cy="4351338"/>
          </a:xfrm>
        </p:spPr>
        <p:txBody>
          <a:bodyPr/>
          <a:lstStyle/>
          <a:p>
            <a:r>
              <a:rPr lang="en-US" dirty="0"/>
              <a:t>Current models have </a:t>
            </a:r>
            <a:r>
              <a:rPr lang="en-US" b="1" u="sng" dirty="0"/>
              <a:t>reached the limits of existing data</a:t>
            </a:r>
          </a:p>
          <a:p>
            <a:endParaRPr lang="en-US" dirty="0"/>
          </a:p>
          <a:p>
            <a:r>
              <a:rPr lang="en-US" dirty="0"/>
              <a:t>Clinical adoption likely requires performance approaching </a:t>
            </a:r>
            <a:r>
              <a:rPr lang="en-US" b="1" u="sng" dirty="0"/>
              <a:t>AUC ~0.9</a:t>
            </a:r>
          </a:p>
          <a:p>
            <a:endParaRPr lang="en-US" dirty="0"/>
          </a:p>
          <a:p>
            <a:r>
              <a:rPr lang="en-US" b="1" u="sng" dirty="0"/>
              <a:t>Radiomics</a:t>
            </a:r>
            <a:r>
              <a:rPr lang="en-US" dirty="0"/>
              <a:t> and </a:t>
            </a:r>
            <a:r>
              <a:rPr lang="en-US" b="1" u="sng" dirty="0"/>
              <a:t>blood-based biomarkers</a:t>
            </a:r>
            <a:r>
              <a:rPr lang="en-US" dirty="0"/>
              <a:t> will drive future improvement</a:t>
            </a:r>
          </a:p>
        </p:txBody>
      </p:sp>
      <p:pic>
        <p:nvPicPr>
          <p:cNvPr id="5" name="Picture 4" descr="Macintosh HD:Users:kimsandler:Desktop:histo A.tiff">
            <a:extLst>
              <a:ext uri="{FF2B5EF4-FFF2-40B4-BE49-F238E27FC236}">
                <a16:creationId xmlns:a16="http://schemas.microsoft.com/office/drawing/2014/main" id="{91FBA84E-E35D-10B4-73EB-4AF232A9780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198100" y="68267"/>
            <a:ext cx="1913503" cy="1358898"/>
          </a:xfrm>
          <a:prstGeom prst="rect">
            <a:avLst/>
          </a:prstGeom>
          <a:noFill/>
          <a:ln>
            <a:noFill/>
          </a:ln>
        </p:spPr>
      </p:pic>
      <p:pic>
        <p:nvPicPr>
          <p:cNvPr id="7" name="Picture 6" descr="Macintosh HD:Users:kimsandler:Desktop:SCC2 C.tiff">
            <a:extLst>
              <a:ext uri="{FF2B5EF4-FFF2-40B4-BE49-F238E27FC236}">
                <a16:creationId xmlns:a16="http://schemas.microsoft.com/office/drawing/2014/main" id="{6AAFDB77-D6B8-2077-95E1-85952998445D}"/>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142617" y="68267"/>
            <a:ext cx="1982457" cy="1358897"/>
          </a:xfrm>
          <a:prstGeom prst="rect">
            <a:avLst/>
          </a:prstGeom>
          <a:noFill/>
          <a:ln>
            <a:noFill/>
          </a:ln>
        </p:spPr>
      </p:pic>
      <p:sp>
        <p:nvSpPr>
          <p:cNvPr id="9" name="TextBox 8">
            <a:extLst>
              <a:ext uri="{FF2B5EF4-FFF2-40B4-BE49-F238E27FC236}">
                <a16:creationId xmlns:a16="http://schemas.microsoft.com/office/drawing/2014/main" id="{308C0DC6-57B6-E149-A722-00717D3EC091}"/>
              </a:ext>
            </a:extLst>
          </p:cNvPr>
          <p:cNvSpPr txBox="1"/>
          <p:nvPr/>
        </p:nvSpPr>
        <p:spPr>
          <a:xfrm>
            <a:off x="10659483" y="1456293"/>
            <a:ext cx="1172180" cy="369332"/>
          </a:xfrm>
          <a:prstGeom prst="rect">
            <a:avLst/>
          </a:prstGeom>
          <a:noFill/>
        </p:spPr>
        <p:txBody>
          <a:bodyPr wrap="none" rtlCol="0">
            <a:spAutoFit/>
          </a:bodyPr>
          <a:lstStyle/>
          <a:p>
            <a:r>
              <a:rPr lang="en-US" dirty="0"/>
              <a:t>Ms. Smith</a:t>
            </a:r>
          </a:p>
        </p:txBody>
      </p:sp>
      <p:sp>
        <p:nvSpPr>
          <p:cNvPr id="11" name="TextBox 10">
            <a:extLst>
              <a:ext uri="{FF2B5EF4-FFF2-40B4-BE49-F238E27FC236}">
                <a16:creationId xmlns:a16="http://schemas.microsoft.com/office/drawing/2014/main" id="{36809E2A-E62F-86F5-0C06-0804157C5C99}"/>
              </a:ext>
            </a:extLst>
          </p:cNvPr>
          <p:cNvSpPr txBox="1"/>
          <p:nvPr/>
        </p:nvSpPr>
        <p:spPr>
          <a:xfrm>
            <a:off x="8557373" y="1456293"/>
            <a:ext cx="1152944" cy="369332"/>
          </a:xfrm>
          <a:prstGeom prst="rect">
            <a:avLst/>
          </a:prstGeom>
          <a:noFill/>
        </p:spPr>
        <p:txBody>
          <a:bodyPr wrap="none" rtlCol="0">
            <a:spAutoFit/>
          </a:bodyPr>
          <a:lstStyle/>
          <a:p>
            <a:r>
              <a:rPr lang="en-US" dirty="0"/>
              <a:t>Ms. Jones</a:t>
            </a:r>
          </a:p>
        </p:txBody>
      </p:sp>
    </p:spTree>
    <p:extLst>
      <p:ext uri="{BB962C8B-B14F-4D97-AF65-F5344CB8AC3E}">
        <p14:creationId xmlns:p14="http://schemas.microsoft.com/office/powerpoint/2010/main" val="38967482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DB045-8201-7DB5-13B0-8A869135DA1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1D7A5FB-025F-0676-8FCD-8EE196D43545}"/>
              </a:ext>
            </a:extLst>
          </p:cNvPr>
          <p:cNvPicPr>
            <a:picLocks noChangeAspect="1"/>
          </p:cNvPicPr>
          <p:nvPr/>
        </p:nvPicPr>
        <p:blipFill>
          <a:blip r:embed="rId3">
            <a:alphaModFix amt="14000"/>
            <a:extLst>
              <a:ext uri="{28A0092B-C50C-407E-A947-70E740481C1C}">
                <a14:useLocalDpi xmlns:a14="http://schemas.microsoft.com/office/drawing/2010/main" val="0"/>
              </a:ext>
            </a:extLst>
          </a:blip>
          <a:stretch>
            <a:fillRect/>
          </a:stretch>
        </p:blipFill>
        <p:spPr>
          <a:xfrm>
            <a:off x="0" y="0"/>
            <a:ext cx="12192000" cy="6858000"/>
          </a:xfrm>
          <a:prstGeom prst="rect">
            <a:avLst/>
          </a:prstGeom>
          <a:effectLst>
            <a:outerShdw blurRad="50800" dist="50800" dir="5400000" algn="ctr" rotWithShape="0">
              <a:srgbClr val="000000">
                <a:alpha val="0"/>
              </a:srgbClr>
            </a:outerShdw>
          </a:effectLst>
        </p:spPr>
      </p:pic>
      <p:sp>
        <p:nvSpPr>
          <p:cNvPr id="3" name="Title 1">
            <a:extLst>
              <a:ext uri="{FF2B5EF4-FFF2-40B4-BE49-F238E27FC236}">
                <a16:creationId xmlns:a16="http://schemas.microsoft.com/office/drawing/2014/main" id="{D64416CE-4697-4F06-A297-F6C7DDDA36E7}"/>
              </a:ext>
            </a:extLst>
          </p:cNvPr>
          <p:cNvSpPr>
            <a:spLocks noGrp="1"/>
          </p:cNvSpPr>
          <p:nvPr>
            <p:ph type="title"/>
          </p:nvPr>
        </p:nvSpPr>
        <p:spPr>
          <a:xfrm>
            <a:off x="1070715" y="2905969"/>
            <a:ext cx="10515600" cy="1325563"/>
          </a:xfrm>
          <a:solidFill>
            <a:schemeClr val="bg1"/>
          </a:solidFill>
        </p:spPr>
        <p:txBody>
          <a:bodyPr>
            <a:normAutofit/>
          </a:bodyPr>
          <a:lstStyle/>
          <a:p>
            <a:pPr algn="ctr"/>
            <a:r>
              <a:rPr lang="en-US" sz="8000" dirty="0"/>
              <a:t>Next steps…</a:t>
            </a:r>
          </a:p>
        </p:txBody>
      </p:sp>
    </p:spTree>
    <p:extLst>
      <p:ext uri="{BB962C8B-B14F-4D97-AF65-F5344CB8AC3E}">
        <p14:creationId xmlns:p14="http://schemas.microsoft.com/office/powerpoint/2010/main" val="113524652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A50B9-0BBD-A6F8-9A31-6B95BFCA2AA2}"/>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CDFCC905-DF6F-21ED-6CA4-35298E02DF15}"/>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537857" y="813520"/>
            <a:ext cx="10654145" cy="5992957"/>
          </a:xfrm>
          <a:prstGeom prst="rect">
            <a:avLst/>
          </a:prstGeom>
          <a:effectLst>
            <a:outerShdw blurRad="50800" dist="50800" dir="5400000" algn="ctr" rotWithShape="0">
              <a:srgbClr val="000000">
                <a:alpha val="0"/>
              </a:srgbClr>
            </a:outerShdw>
          </a:effectLst>
        </p:spPr>
      </p:pic>
      <p:sp>
        <p:nvSpPr>
          <p:cNvPr id="2" name="Title 1">
            <a:extLst>
              <a:ext uri="{FF2B5EF4-FFF2-40B4-BE49-F238E27FC236}">
                <a16:creationId xmlns:a16="http://schemas.microsoft.com/office/drawing/2014/main" id="{64D80AEB-4240-08E1-CCC8-856ED6241176}"/>
              </a:ext>
            </a:extLst>
          </p:cNvPr>
          <p:cNvSpPr>
            <a:spLocks noGrp="1"/>
          </p:cNvSpPr>
          <p:nvPr>
            <p:ph type="title"/>
          </p:nvPr>
        </p:nvSpPr>
        <p:spPr>
          <a:xfrm>
            <a:off x="0" y="18256"/>
            <a:ext cx="10515600" cy="1325563"/>
          </a:xfrm>
        </p:spPr>
        <p:txBody>
          <a:bodyPr/>
          <a:lstStyle/>
          <a:p>
            <a:r>
              <a:rPr lang="en-US" dirty="0"/>
              <a:t>Next steps</a:t>
            </a:r>
          </a:p>
        </p:txBody>
      </p:sp>
      <p:sp>
        <p:nvSpPr>
          <p:cNvPr id="12" name="Rectangle 11">
            <a:extLst>
              <a:ext uri="{FF2B5EF4-FFF2-40B4-BE49-F238E27FC236}">
                <a16:creationId xmlns:a16="http://schemas.microsoft.com/office/drawing/2014/main" id="{58BA0678-10EA-4943-528B-7DB4505C17AF}"/>
              </a:ext>
            </a:extLst>
          </p:cNvPr>
          <p:cNvSpPr/>
          <p:nvPr/>
        </p:nvSpPr>
        <p:spPr>
          <a:xfrm>
            <a:off x="4073857" y="916780"/>
            <a:ext cx="8057323" cy="5786437"/>
          </a:xfrm>
          <a:prstGeom prst="rect">
            <a:avLst/>
          </a:prstGeom>
          <a:solidFill>
            <a:schemeClr val="bg1">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8967DBB-3081-F858-7F82-FCB49BFEAA79}"/>
              </a:ext>
            </a:extLst>
          </p:cNvPr>
          <p:cNvSpPr txBox="1"/>
          <p:nvPr/>
        </p:nvSpPr>
        <p:spPr>
          <a:xfrm>
            <a:off x="4207635" y="2182791"/>
            <a:ext cx="3312975" cy="954107"/>
          </a:xfrm>
          <a:prstGeom prst="rect">
            <a:avLst/>
          </a:prstGeom>
          <a:noFill/>
          <a:ln w="28575">
            <a:solidFill>
              <a:srgbClr val="8B2D2D"/>
            </a:solidFill>
          </a:ln>
        </p:spPr>
        <p:txBody>
          <a:bodyPr wrap="square" rtlCol="0">
            <a:spAutoFit/>
          </a:bodyPr>
          <a:lstStyle/>
          <a:p>
            <a:pPr algn="ctr"/>
            <a:r>
              <a:rPr lang="en-US" sz="2800" dirty="0"/>
              <a:t>Expanded protein assays</a:t>
            </a:r>
          </a:p>
        </p:txBody>
      </p:sp>
      <p:cxnSp>
        <p:nvCxnSpPr>
          <p:cNvPr id="14" name="Straight Connector 13">
            <a:extLst>
              <a:ext uri="{FF2B5EF4-FFF2-40B4-BE49-F238E27FC236}">
                <a16:creationId xmlns:a16="http://schemas.microsoft.com/office/drawing/2014/main" id="{F4C3A92A-3AFF-625C-48CA-A5900FCF17AD}"/>
              </a:ext>
            </a:extLst>
          </p:cNvPr>
          <p:cNvCxnSpPr>
            <a:cxnSpLocks/>
          </p:cNvCxnSpPr>
          <p:nvPr/>
        </p:nvCxnSpPr>
        <p:spPr>
          <a:xfrm flipH="1">
            <a:off x="2274204" y="2442950"/>
            <a:ext cx="1933433" cy="625985"/>
          </a:xfrm>
          <a:prstGeom prst="line">
            <a:avLst/>
          </a:prstGeom>
          <a:ln>
            <a:solidFill>
              <a:srgbClr val="8B2D2D"/>
            </a:solidFill>
            <a:prstDash val="sysDash"/>
          </a:ln>
        </p:spPr>
        <p:style>
          <a:lnRef idx="2">
            <a:schemeClr val="accent1"/>
          </a:lnRef>
          <a:fillRef idx="0">
            <a:schemeClr val="accent1"/>
          </a:fillRef>
          <a:effectRef idx="1">
            <a:schemeClr val="accent1"/>
          </a:effectRef>
          <a:fontRef idx="minor">
            <a:schemeClr val="tx1"/>
          </a:fontRef>
        </p:style>
      </p:cxnSp>
      <p:sp>
        <p:nvSpPr>
          <p:cNvPr id="16" name="TextBox 15">
            <a:extLst>
              <a:ext uri="{FF2B5EF4-FFF2-40B4-BE49-F238E27FC236}">
                <a16:creationId xmlns:a16="http://schemas.microsoft.com/office/drawing/2014/main" id="{89665BA6-903F-181D-CA3C-8903961D76CA}"/>
              </a:ext>
            </a:extLst>
          </p:cNvPr>
          <p:cNvSpPr txBox="1"/>
          <p:nvPr/>
        </p:nvSpPr>
        <p:spPr>
          <a:xfrm>
            <a:off x="4207705" y="3607082"/>
            <a:ext cx="3312904" cy="954107"/>
          </a:xfrm>
          <a:prstGeom prst="rect">
            <a:avLst/>
          </a:prstGeom>
          <a:noFill/>
          <a:ln w="28575">
            <a:solidFill>
              <a:srgbClr val="8B2D2D"/>
            </a:solidFill>
          </a:ln>
        </p:spPr>
        <p:txBody>
          <a:bodyPr wrap="square" rtlCol="0">
            <a:spAutoFit/>
          </a:bodyPr>
          <a:lstStyle/>
          <a:p>
            <a:pPr algn="ctr"/>
            <a:r>
              <a:rPr lang="en-US" sz="2800" dirty="0"/>
              <a:t>Combining molecular markers</a:t>
            </a:r>
          </a:p>
        </p:txBody>
      </p:sp>
      <p:cxnSp>
        <p:nvCxnSpPr>
          <p:cNvPr id="17" name="Straight Connector 16">
            <a:extLst>
              <a:ext uri="{FF2B5EF4-FFF2-40B4-BE49-F238E27FC236}">
                <a16:creationId xmlns:a16="http://schemas.microsoft.com/office/drawing/2014/main" id="{56009556-29DE-43D1-6C10-C29B4929749B}"/>
              </a:ext>
            </a:extLst>
          </p:cNvPr>
          <p:cNvCxnSpPr>
            <a:cxnSpLocks/>
          </p:cNvCxnSpPr>
          <p:nvPr/>
        </p:nvCxnSpPr>
        <p:spPr>
          <a:xfrm>
            <a:off x="2274204" y="3657602"/>
            <a:ext cx="1933433" cy="318271"/>
          </a:xfrm>
          <a:prstGeom prst="line">
            <a:avLst/>
          </a:prstGeom>
          <a:ln>
            <a:solidFill>
              <a:srgbClr val="8B2D2D"/>
            </a:solidFill>
            <a:prstDash val="sysDash"/>
          </a:ln>
        </p:spPr>
        <p:style>
          <a:lnRef idx="2">
            <a:schemeClr val="accent1"/>
          </a:lnRef>
          <a:fillRef idx="0">
            <a:schemeClr val="accent1"/>
          </a:fillRef>
          <a:effectRef idx="1">
            <a:schemeClr val="accent1"/>
          </a:effectRef>
          <a:fontRef idx="minor">
            <a:schemeClr val="tx1"/>
          </a:fontRef>
        </p:style>
      </p:cxnSp>
      <p:pic>
        <p:nvPicPr>
          <p:cNvPr id="5" name="Picture 4" descr="MD Anderson Cancer Center - Wikipedia">
            <a:extLst>
              <a:ext uri="{FF2B5EF4-FFF2-40B4-BE49-F238E27FC236}">
                <a16:creationId xmlns:a16="http://schemas.microsoft.com/office/drawing/2014/main" id="{F157D268-783D-63BB-6C98-C34631DA8AF3}"/>
              </a:ext>
            </a:extLst>
          </p:cNvPr>
          <p:cNvPicPr>
            <a:picLocks noChangeAspect="1"/>
          </p:cNvPicPr>
          <p:nvPr/>
        </p:nvPicPr>
        <p:blipFill>
          <a:blip r:embed="rId4"/>
          <a:srcRect b="23656"/>
          <a:stretch>
            <a:fillRect/>
          </a:stretch>
        </p:blipFill>
        <p:spPr>
          <a:xfrm>
            <a:off x="7667088" y="2140720"/>
            <a:ext cx="2569112" cy="996178"/>
          </a:xfrm>
          <a:prstGeom prst="rect">
            <a:avLst/>
          </a:prstGeom>
        </p:spPr>
      </p:pic>
      <p:pic>
        <p:nvPicPr>
          <p:cNvPr id="6" name="Picture 5" descr="University of Pittsburgh – NeuroNEXT">
            <a:extLst>
              <a:ext uri="{FF2B5EF4-FFF2-40B4-BE49-F238E27FC236}">
                <a16:creationId xmlns:a16="http://schemas.microsoft.com/office/drawing/2014/main" id="{C51851F7-28B3-9472-608B-CC156A01008A}"/>
              </a:ext>
            </a:extLst>
          </p:cNvPr>
          <p:cNvPicPr>
            <a:picLocks noChangeAspect="1"/>
          </p:cNvPicPr>
          <p:nvPr/>
        </p:nvPicPr>
        <p:blipFill>
          <a:blip r:embed="rId5"/>
          <a:srcRect b="47260"/>
          <a:stretch>
            <a:fillRect/>
          </a:stretch>
        </p:blipFill>
        <p:spPr>
          <a:xfrm>
            <a:off x="7637425" y="3599563"/>
            <a:ext cx="3365673" cy="951169"/>
          </a:xfrm>
          <a:prstGeom prst="rect">
            <a:avLst/>
          </a:prstGeom>
        </p:spPr>
      </p:pic>
    </p:spTree>
    <p:extLst>
      <p:ext uri="{BB962C8B-B14F-4D97-AF65-F5344CB8AC3E}">
        <p14:creationId xmlns:p14="http://schemas.microsoft.com/office/powerpoint/2010/main" val="2243251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9BFE7-EC2C-523B-D6D9-A0CC7ECC793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07CAE2D-CA53-1A4F-5D36-33AB917717D6}"/>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537855" y="813520"/>
            <a:ext cx="10654145" cy="5992957"/>
          </a:xfrm>
          <a:prstGeom prst="rect">
            <a:avLst/>
          </a:prstGeom>
          <a:effectLst>
            <a:outerShdw blurRad="50800" dist="50800" dir="5400000" algn="ctr" rotWithShape="0">
              <a:srgbClr val="000000">
                <a:alpha val="0"/>
              </a:srgbClr>
            </a:outerShdw>
          </a:effectLst>
        </p:spPr>
      </p:pic>
      <p:sp>
        <p:nvSpPr>
          <p:cNvPr id="2" name="Title 1">
            <a:extLst>
              <a:ext uri="{FF2B5EF4-FFF2-40B4-BE49-F238E27FC236}">
                <a16:creationId xmlns:a16="http://schemas.microsoft.com/office/drawing/2014/main" id="{EAF0DBA9-DA7B-F2C8-4390-0866321EC4AE}"/>
              </a:ext>
            </a:extLst>
          </p:cNvPr>
          <p:cNvSpPr>
            <a:spLocks noGrp="1"/>
          </p:cNvSpPr>
          <p:nvPr>
            <p:ph type="title"/>
          </p:nvPr>
        </p:nvSpPr>
        <p:spPr>
          <a:xfrm>
            <a:off x="0" y="18255"/>
            <a:ext cx="10515600" cy="1325563"/>
          </a:xfrm>
        </p:spPr>
        <p:txBody>
          <a:bodyPr/>
          <a:lstStyle/>
          <a:p>
            <a:r>
              <a:rPr lang="en-US" dirty="0"/>
              <a:t>Next steps</a:t>
            </a:r>
          </a:p>
        </p:txBody>
      </p:sp>
      <p:sp>
        <p:nvSpPr>
          <p:cNvPr id="12" name="Rectangle 11">
            <a:extLst>
              <a:ext uri="{FF2B5EF4-FFF2-40B4-BE49-F238E27FC236}">
                <a16:creationId xmlns:a16="http://schemas.microsoft.com/office/drawing/2014/main" id="{B1F74E2C-C5C0-FC25-7AC9-6B46D4990B94}"/>
              </a:ext>
            </a:extLst>
          </p:cNvPr>
          <p:cNvSpPr/>
          <p:nvPr/>
        </p:nvSpPr>
        <p:spPr>
          <a:xfrm>
            <a:off x="4073857" y="916779"/>
            <a:ext cx="4270043" cy="5786437"/>
          </a:xfrm>
          <a:prstGeom prst="rect">
            <a:avLst/>
          </a:prstGeom>
          <a:solidFill>
            <a:schemeClr val="bg1">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F285353-617A-6D8E-6B04-C88D970D0471}"/>
              </a:ext>
            </a:extLst>
          </p:cNvPr>
          <p:cNvSpPr txBox="1"/>
          <p:nvPr/>
        </p:nvSpPr>
        <p:spPr>
          <a:xfrm>
            <a:off x="4495800" y="4086095"/>
            <a:ext cx="3312974" cy="954107"/>
          </a:xfrm>
          <a:prstGeom prst="rect">
            <a:avLst/>
          </a:prstGeom>
          <a:noFill/>
          <a:ln w="28575">
            <a:solidFill>
              <a:srgbClr val="8B2D2D"/>
            </a:solidFill>
          </a:ln>
        </p:spPr>
        <p:txBody>
          <a:bodyPr wrap="square" rtlCol="0">
            <a:spAutoFit/>
          </a:bodyPr>
          <a:lstStyle/>
          <a:p>
            <a:pPr algn="ctr"/>
            <a:r>
              <a:rPr lang="en-US" sz="2800" dirty="0"/>
              <a:t>CA-125 and HE-4 adjustments*</a:t>
            </a:r>
          </a:p>
        </p:txBody>
      </p:sp>
      <p:cxnSp>
        <p:nvCxnSpPr>
          <p:cNvPr id="14" name="Straight Connector 13">
            <a:extLst>
              <a:ext uri="{FF2B5EF4-FFF2-40B4-BE49-F238E27FC236}">
                <a16:creationId xmlns:a16="http://schemas.microsoft.com/office/drawing/2014/main" id="{B7CBA4B3-85CF-A4BD-6A0A-4E855B055130}"/>
              </a:ext>
            </a:extLst>
          </p:cNvPr>
          <p:cNvCxnSpPr>
            <a:cxnSpLocks/>
          </p:cNvCxnSpPr>
          <p:nvPr/>
        </p:nvCxnSpPr>
        <p:spPr>
          <a:xfrm flipH="1" flipV="1">
            <a:off x="2338213" y="3650442"/>
            <a:ext cx="2157587" cy="794558"/>
          </a:xfrm>
          <a:prstGeom prst="line">
            <a:avLst/>
          </a:prstGeom>
          <a:ln>
            <a:solidFill>
              <a:srgbClr val="8B2D2D"/>
            </a:solidFill>
            <a:prstDash val="sysDash"/>
          </a:ln>
        </p:spPr>
        <p:style>
          <a:lnRef idx="2">
            <a:schemeClr val="accent1"/>
          </a:lnRef>
          <a:fillRef idx="0">
            <a:schemeClr val="accent1"/>
          </a:fillRef>
          <a:effectRef idx="1">
            <a:schemeClr val="accent1"/>
          </a:effectRef>
          <a:fontRef idx="minor">
            <a:schemeClr val="tx1"/>
          </a:fontRef>
        </p:style>
      </p:cxnSp>
      <p:sp>
        <p:nvSpPr>
          <p:cNvPr id="5" name="Rectangle 4">
            <a:extLst>
              <a:ext uri="{FF2B5EF4-FFF2-40B4-BE49-F238E27FC236}">
                <a16:creationId xmlns:a16="http://schemas.microsoft.com/office/drawing/2014/main" id="{99AC2151-4FF2-9714-B4CA-8BACDA35A7B9}"/>
              </a:ext>
            </a:extLst>
          </p:cNvPr>
          <p:cNvSpPr/>
          <p:nvPr/>
        </p:nvSpPr>
        <p:spPr>
          <a:xfrm>
            <a:off x="8343900" y="1447077"/>
            <a:ext cx="3778385" cy="5256139"/>
          </a:xfrm>
          <a:prstGeom prst="rect">
            <a:avLst/>
          </a:prstGeom>
          <a:solidFill>
            <a:schemeClr val="bg1">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258DF0B-268F-262F-B05F-70400F8F4EDF}"/>
              </a:ext>
            </a:extLst>
          </p:cNvPr>
          <p:cNvSpPr txBox="1"/>
          <p:nvPr/>
        </p:nvSpPr>
        <p:spPr>
          <a:xfrm>
            <a:off x="7553528" y="6437143"/>
            <a:ext cx="4727643" cy="369332"/>
          </a:xfrm>
          <a:prstGeom prst="rect">
            <a:avLst/>
          </a:prstGeom>
          <a:noFill/>
        </p:spPr>
        <p:txBody>
          <a:bodyPr wrap="square" rtlCol="0">
            <a:spAutoFit/>
          </a:bodyPr>
          <a:lstStyle/>
          <a:p>
            <a:r>
              <a:rPr lang="en-US" i="1" dirty="0">
                <a:highlight>
                  <a:srgbClr val="FFFF00"/>
                </a:highlight>
              </a:rPr>
              <a:t>* Come check out our poster for more details!</a:t>
            </a:r>
          </a:p>
        </p:txBody>
      </p:sp>
      <p:pic>
        <p:nvPicPr>
          <p:cNvPr id="18" name="Picture 17" descr="Mass General Brigham Logo and symbol, meaning, history, PNG ...">
            <a:extLst>
              <a:ext uri="{FF2B5EF4-FFF2-40B4-BE49-F238E27FC236}">
                <a16:creationId xmlns:a16="http://schemas.microsoft.com/office/drawing/2014/main" id="{853618AB-29F0-F595-FC8B-9B0C84311191}"/>
              </a:ext>
            </a:extLst>
          </p:cNvPr>
          <p:cNvPicPr>
            <a:picLocks noChangeAspect="1"/>
          </p:cNvPicPr>
          <p:nvPr/>
        </p:nvPicPr>
        <p:blipFill>
          <a:blip r:embed="rId4"/>
          <a:srcRect t="32443" b="29571"/>
          <a:stretch>
            <a:fillRect/>
          </a:stretch>
        </p:blipFill>
        <p:spPr>
          <a:xfrm>
            <a:off x="4495800" y="5057113"/>
            <a:ext cx="2661228" cy="568625"/>
          </a:xfrm>
          <a:prstGeom prst="rect">
            <a:avLst/>
          </a:prstGeom>
        </p:spPr>
      </p:pic>
      <p:sp>
        <p:nvSpPr>
          <p:cNvPr id="6" name="Rectangle 5">
            <a:extLst>
              <a:ext uri="{FF2B5EF4-FFF2-40B4-BE49-F238E27FC236}">
                <a16:creationId xmlns:a16="http://schemas.microsoft.com/office/drawing/2014/main" id="{CBE43E6B-5D56-DF29-E88C-8483A993D484}"/>
              </a:ext>
            </a:extLst>
          </p:cNvPr>
          <p:cNvSpPr/>
          <p:nvPr/>
        </p:nvSpPr>
        <p:spPr>
          <a:xfrm>
            <a:off x="10018783" y="401853"/>
            <a:ext cx="2103502" cy="1102516"/>
          </a:xfrm>
          <a:prstGeom prst="rect">
            <a:avLst/>
          </a:prstGeom>
          <a:solidFill>
            <a:schemeClr val="bg1">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936F87D-291B-D7D5-A442-ACF8C3C346A9}"/>
              </a:ext>
            </a:extLst>
          </p:cNvPr>
          <p:cNvSpPr txBox="1"/>
          <p:nvPr/>
        </p:nvSpPr>
        <p:spPr>
          <a:xfrm>
            <a:off x="9032050" y="1855650"/>
            <a:ext cx="3090235" cy="523220"/>
          </a:xfrm>
          <a:prstGeom prst="rect">
            <a:avLst/>
          </a:prstGeom>
          <a:noFill/>
          <a:ln w="28575">
            <a:solidFill>
              <a:srgbClr val="5D4E96"/>
            </a:solidFill>
          </a:ln>
        </p:spPr>
        <p:txBody>
          <a:bodyPr wrap="square" rtlCol="0">
            <a:spAutoFit/>
          </a:bodyPr>
          <a:lstStyle/>
          <a:p>
            <a:pPr algn="ctr"/>
            <a:r>
              <a:rPr lang="en-US" sz="2800" dirty="0"/>
              <a:t>LTP2 Validation</a:t>
            </a:r>
          </a:p>
        </p:txBody>
      </p:sp>
      <p:cxnSp>
        <p:nvCxnSpPr>
          <p:cNvPr id="9" name="Straight Connector 8">
            <a:extLst>
              <a:ext uri="{FF2B5EF4-FFF2-40B4-BE49-F238E27FC236}">
                <a16:creationId xmlns:a16="http://schemas.microsoft.com/office/drawing/2014/main" id="{39291760-AFBC-9598-0181-611CDF1ACAC6}"/>
              </a:ext>
            </a:extLst>
          </p:cNvPr>
          <p:cNvCxnSpPr>
            <a:cxnSpLocks/>
          </p:cNvCxnSpPr>
          <p:nvPr/>
        </p:nvCxnSpPr>
        <p:spPr>
          <a:xfrm>
            <a:off x="9747385" y="1269889"/>
            <a:ext cx="615815" cy="591455"/>
          </a:xfrm>
          <a:prstGeom prst="line">
            <a:avLst/>
          </a:prstGeom>
          <a:ln>
            <a:solidFill>
              <a:srgbClr val="5D4E96"/>
            </a:solidFill>
            <a:prstDash val="sysDash"/>
          </a:ln>
        </p:spPr>
        <p:style>
          <a:lnRef idx="2">
            <a:schemeClr val="accent1"/>
          </a:lnRef>
          <a:fillRef idx="0">
            <a:schemeClr val="accent1"/>
          </a:fillRef>
          <a:effectRef idx="1">
            <a:schemeClr val="accent1"/>
          </a:effectRef>
          <a:fontRef idx="minor">
            <a:schemeClr val="tx1"/>
          </a:fontRef>
        </p:style>
      </p:cxnSp>
      <p:pic>
        <p:nvPicPr>
          <p:cNvPr id="15" name="Picture 14" descr="Text&#10;&#10;Description automatically generated">
            <a:extLst>
              <a:ext uri="{FF2B5EF4-FFF2-40B4-BE49-F238E27FC236}">
                <a16:creationId xmlns:a16="http://schemas.microsoft.com/office/drawing/2014/main" id="{D1ADA66F-FF9C-477F-8B71-531CB92EB780}"/>
              </a:ext>
            </a:extLst>
          </p:cNvPr>
          <p:cNvPicPr>
            <a:picLocks noChangeAspect="1"/>
          </p:cNvPicPr>
          <p:nvPr/>
        </p:nvPicPr>
        <p:blipFill rotWithShape="1">
          <a:blip r:embed="rId5">
            <a:extLst>
              <a:ext uri="{28A0092B-C50C-407E-A947-70E740481C1C}">
                <a14:useLocalDpi xmlns:a14="http://schemas.microsoft.com/office/drawing/2010/main" val="0"/>
              </a:ext>
            </a:extLst>
          </a:blip>
          <a:srcRect r="25633"/>
          <a:stretch>
            <a:fillRect/>
          </a:stretch>
        </p:blipFill>
        <p:spPr>
          <a:xfrm>
            <a:off x="8892622" y="2428265"/>
            <a:ext cx="3296850" cy="669670"/>
          </a:xfrm>
          <a:prstGeom prst="rect">
            <a:avLst/>
          </a:prstGeom>
        </p:spPr>
      </p:pic>
    </p:spTree>
    <p:extLst>
      <p:ext uri="{BB962C8B-B14F-4D97-AF65-F5344CB8AC3E}">
        <p14:creationId xmlns:p14="http://schemas.microsoft.com/office/powerpoint/2010/main" val="36915773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66CAD-59AD-C68A-77B1-FCA676916E2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BEE165BC-9B8D-ECD4-2EEB-A255D52A6C1E}"/>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1537857" y="813520"/>
            <a:ext cx="10654145" cy="5992957"/>
          </a:xfrm>
          <a:prstGeom prst="rect">
            <a:avLst/>
          </a:prstGeom>
          <a:effectLst>
            <a:outerShdw blurRad="50800" dist="50800" dir="5400000" algn="ctr" rotWithShape="0">
              <a:srgbClr val="000000">
                <a:alpha val="0"/>
              </a:srgbClr>
            </a:outerShdw>
          </a:effectLst>
        </p:spPr>
      </p:pic>
      <p:sp>
        <p:nvSpPr>
          <p:cNvPr id="2" name="Title 1">
            <a:extLst>
              <a:ext uri="{FF2B5EF4-FFF2-40B4-BE49-F238E27FC236}">
                <a16:creationId xmlns:a16="http://schemas.microsoft.com/office/drawing/2014/main" id="{C6145820-05A7-93AF-057B-B82E3BB6A4B1}"/>
              </a:ext>
            </a:extLst>
          </p:cNvPr>
          <p:cNvSpPr>
            <a:spLocks noGrp="1"/>
          </p:cNvSpPr>
          <p:nvPr>
            <p:ph type="title"/>
          </p:nvPr>
        </p:nvSpPr>
        <p:spPr>
          <a:xfrm>
            <a:off x="0" y="18256"/>
            <a:ext cx="10515600" cy="1325563"/>
          </a:xfrm>
        </p:spPr>
        <p:txBody>
          <a:bodyPr/>
          <a:lstStyle/>
          <a:p>
            <a:r>
              <a:rPr lang="en-US" dirty="0"/>
              <a:t>Next steps</a:t>
            </a:r>
          </a:p>
        </p:txBody>
      </p:sp>
      <p:sp>
        <p:nvSpPr>
          <p:cNvPr id="12" name="Rectangle 11">
            <a:extLst>
              <a:ext uri="{FF2B5EF4-FFF2-40B4-BE49-F238E27FC236}">
                <a16:creationId xmlns:a16="http://schemas.microsoft.com/office/drawing/2014/main" id="{2593AC70-CD16-E611-CA42-D1B5A0F17DD6}"/>
              </a:ext>
            </a:extLst>
          </p:cNvPr>
          <p:cNvSpPr/>
          <p:nvPr/>
        </p:nvSpPr>
        <p:spPr>
          <a:xfrm>
            <a:off x="4073857" y="916780"/>
            <a:ext cx="8057323" cy="5786437"/>
          </a:xfrm>
          <a:prstGeom prst="rect">
            <a:avLst/>
          </a:prstGeom>
          <a:solidFill>
            <a:schemeClr val="bg1">
              <a:alpha val="9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501B463-CAC6-ECFC-9E47-7DEECA934DE2}"/>
              </a:ext>
            </a:extLst>
          </p:cNvPr>
          <p:cNvSpPr txBox="1"/>
          <p:nvPr/>
        </p:nvSpPr>
        <p:spPr>
          <a:xfrm>
            <a:off x="5257800" y="5794539"/>
            <a:ext cx="3312975" cy="954107"/>
          </a:xfrm>
          <a:prstGeom prst="rect">
            <a:avLst/>
          </a:prstGeom>
          <a:noFill/>
          <a:ln w="28575">
            <a:solidFill>
              <a:srgbClr val="1D7A72"/>
            </a:solidFill>
          </a:ln>
        </p:spPr>
        <p:txBody>
          <a:bodyPr wrap="square" rtlCol="0">
            <a:spAutoFit/>
          </a:bodyPr>
          <a:lstStyle/>
          <a:p>
            <a:pPr algn="ctr"/>
            <a:r>
              <a:rPr lang="en-US" sz="2800" dirty="0"/>
              <a:t>Piloting AI-based radiomic tools</a:t>
            </a:r>
          </a:p>
        </p:txBody>
      </p:sp>
      <p:cxnSp>
        <p:nvCxnSpPr>
          <p:cNvPr id="4" name="Straight Connector 3">
            <a:extLst>
              <a:ext uri="{FF2B5EF4-FFF2-40B4-BE49-F238E27FC236}">
                <a16:creationId xmlns:a16="http://schemas.microsoft.com/office/drawing/2014/main" id="{6574AEB8-2E3E-F914-1C2A-B3B94C9674F5}"/>
              </a:ext>
            </a:extLst>
          </p:cNvPr>
          <p:cNvCxnSpPr>
            <a:cxnSpLocks/>
          </p:cNvCxnSpPr>
          <p:nvPr/>
        </p:nvCxnSpPr>
        <p:spPr>
          <a:xfrm flipH="1" flipV="1">
            <a:off x="4073857" y="6329392"/>
            <a:ext cx="1183943" cy="165327"/>
          </a:xfrm>
          <a:prstGeom prst="line">
            <a:avLst/>
          </a:prstGeom>
          <a:ln>
            <a:solidFill>
              <a:srgbClr val="1D7A72"/>
            </a:solidFill>
            <a:prstDash val="sysDash"/>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7C47BC22-8AEF-31B4-DEB3-FF2BD79E4FB1}"/>
              </a:ext>
            </a:extLst>
          </p:cNvPr>
          <p:cNvSpPr txBox="1"/>
          <p:nvPr/>
        </p:nvSpPr>
        <p:spPr>
          <a:xfrm>
            <a:off x="7464357" y="82829"/>
            <a:ext cx="4727643" cy="369332"/>
          </a:xfrm>
          <a:prstGeom prst="rect">
            <a:avLst/>
          </a:prstGeom>
          <a:noFill/>
        </p:spPr>
        <p:txBody>
          <a:bodyPr wrap="square" rtlCol="0">
            <a:spAutoFit/>
          </a:bodyPr>
          <a:lstStyle/>
          <a:p>
            <a:r>
              <a:rPr lang="en-US" i="1" dirty="0">
                <a:highlight>
                  <a:srgbClr val="FFFF00"/>
                </a:highlight>
              </a:rPr>
              <a:t>* Come check out our poster for more details!</a:t>
            </a:r>
          </a:p>
        </p:txBody>
      </p:sp>
      <p:cxnSp>
        <p:nvCxnSpPr>
          <p:cNvPr id="14" name="Straight Connector 13">
            <a:extLst>
              <a:ext uri="{FF2B5EF4-FFF2-40B4-BE49-F238E27FC236}">
                <a16:creationId xmlns:a16="http://schemas.microsoft.com/office/drawing/2014/main" id="{0C25D86E-651E-F477-A58B-F026F0B51CEB}"/>
              </a:ext>
            </a:extLst>
          </p:cNvPr>
          <p:cNvCxnSpPr>
            <a:cxnSpLocks/>
          </p:cNvCxnSpPr>
          <p:nvPr/>
        </p:nvCxnSpPr>
        <p:spPr>
          <a:xfrm flipH="1">
            <a:off x="4013036" y="4280170"/>
            <a:ext cx="1933433" cy="1687863"/>
          </a:xfrm>
          <a:prstGeom prst="line">
            <a:avLst/>
          </a:prstGeom>
          <a:ln>
            <a:solidFill>
              <a:srgbClr val="1D7A72"/>
            </a:solidFill>
            <a:prstDash val="sysDash"/>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2598BAFC-E396-5863-70ED-6145E4A26377}"/>
              </a:ext>
            </a:extLst>
          </p:cNvPr>
          <p:cNvSpPr txBox="1"/>
          <p:nvPr/>
        </p:nvSpPr>
        <p:spPr>
          <a:xfrm>
            <a:off x="5946469" y="3493326"/>
            <a:ext cx="3312974" cy="954107"/>
          </a:xfrm>
          <a:prstGeom prst="rect">
            <a:avLst/>
          </a:prstGeom>
          <a:noFill/>
          <a:ln w="28575">
            <a:solidFill>
              <a:srgbClr val="1D7A72"/>
            </a:solidFill>
          </a:ln>
        </p:spPr>
        <p:txBody>
          <a:bodyPr wrap="square" rtlCol="0">
            <a:spAutoFit/>
          </a:bodyPr>
          <a:lstStyle/>
          <a:p>
            <a:pPr algn="ctr"/>
            <a:r>
              <a:rPr lang="en-US" sz="2800" dirty="0"/>
              <a:t>Fungal impact on radiomic scores*</a:t>
            </a:r>
          </a:p>
        </p:txBody>
      </p:sp>
      <p:cxnSp>
        <p:nvCxnSpPr>
          <p:cNvPr id="16" name="Straight Connector 15">
            <a:extLst>
              <a:ext uri="{FF2B5EF4-FFF2-40B4-BE49-F238E27FC236}">
                <a16:creationId xmlns:a16="http://schemas.microsoft.com/office/drawing/2014/main" id="{31B427FE-38C3-78C7-A017-19B019A2987D}"/>
              </a:ext>
            </a:extLst>
          </p:cNvPr>
          <p:cNvCxnSpPr>
            <a:cxnSpLocks/>
          </p:cNvCxnSpPr>
          <p:nvPr/>
        </p:nvCxnSpPr>
        <p:spPr>
          <a:xfrm flipH="1">
            <a:off x="4013036" y="3753484"/>
            <a:ext cx="1933433" cy="935248"/>
          </a:xfrm>
          <a:prstGeom prst="line">
            <a:avLst/>
          </a:prstGeom>
          <a:ln>
            <a:solidFill>
              <a:srgbClr val="5D4E96"/>
            </a:solidFill>
            <a:prstDash val="sysDash"/>
          </a:ln>
        </p:spPr>
        <p:style>
          <a:lnRef idx="2">
            <a:schemeClr val="accent1"/>
          </a:lnRef>
          <a:fillRef idx="0">
            <a:schemeClr val="accent1"/>
          </a:fillRef>
          <a:effectRef idx="1">
            <a:schemeClr val="accent1"/>
          </a:effectRef>
          <a:fontRef idx="minor">
            <a:schemeClr val="tx1"/>
          </a:fontRef>
        </p:style>
      </p:cxnSp>
      <p:pic>
        <p:nvPicPr>
          <p:cNvPr id="5" name="Picture 4" descr="Reimagine Care and Moffitt Cancer Center Announce Strategic Partnership to  Provide On-Demand Cancer Care">
            <a:extLst>
              <a:ext uri="{FF2B5EF4-FFF2-40B4-BE49-F238E27FC236}">
                <a16:creationId xmlns:a16="http://schemas.microsoft.com/office/drawing/2014/main" id="{39D03934-7929-CA41-897B-8C1C5F0FD4A0}"/>
              </a:ext>
            </a:extLst>
          </p:cNvPr>
          <p:cNvPicPr>
            <a:picLocks noChangeAspect="1"/>
          </p:cNvPicPr>
          <p:nvPr/>
        </p:nvPicPr>
        <p:blipFill>
          <a:blip r:embed="rId4"/>
          <a:stretch>
            <a:fillRect/>
          </a:stretch>
        </p:blipFill>
        <p:spPr>
          <a:xfrm>
            <a:off x="8720564" y="5809302"/>
            <a:ext cx="3260826" cy="916630"/>
          </a:xfrm>
          <a:prstGeom prst="rect">
            <a:avLst/>
          </a:prstGeom>
        </p:spPr>
      </p:pic>
    </p:spTree>
    <p:extLst>
      <p:ext uri="{BB962C8B-B14F-4D97-AF65-F5344CB8AC3E}">
        <p14:creationId xmlns:p14="http://schemas.microsoft.com/office/powerpoint/2010/main" val="19737936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 name="Picture 77">
            <a:extLst>
              <a:ext uri="{FF2B5EF4-FFF2-40B4-BE49-F238E27FC236}">
                <a16:creationId xmlns:a16="http://schemas.microsoft.com/office/drawing/2014/main" id="{F39860B6-B56F-EABB-6231-A0867D0E275E}"/>
              </a:ext>
            </a:extLst>
          </p:cNvPr>
          <p:cNvPicPr>
            <a:picLocks noChangeAspect="1"/>
          </p:cNvPicPr>
          <p:nvPr/>
        </p:nvPicPr>
        <p:blipFill>
          <a:blip r:embed="rId3"/>
          <a:stretch>
            <a:fillRect/>
          </a:stretch>
        </p:blipFill>
        <p:spPr>
          <a:xfrm>
            <a:off x="7074010" y="5623912"/>
            <a:ext cx="2229161" cy="962159"/>
          </a:xfrm>
          <a:prstGeom prst="rect">
            <a:avLst/>
          </a:prstGeom>
        </p:spPr>
      </p:pic>
      <p:pic>
        <p:nvPicPr>
          <p:cNvPr id="51" name="Picture 50" descr="Logo, company name&#10;&#10;Description automatically generated">
            <a:extLst>
              <a:ext uri="{FF2B5EF4-FFF2-40B4-BE49-F238E27FC236}">
                <a16:creationId xmlns:a16="http://schemas.microsoft.com/office/drawing/2014/main" id="{14686BA2-2198-559B-6AC7-96521D78CFC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533" t="16974" r="14393" b="21620"/>
          <a:stretch>
            <a:fillRect/>
          </a:stretch>
        </p:blipFill>
        <p:spPr>
          <a:xfrm>
            <a:off x="8391984" y="66445"/>
            <a:ext cx="3691429" cy="1038484"/>
          </a:xfrm>
          <a:prstGeom prst="rect">
            <a:avLst/>
          </a:prstGeom>
        </p:spPr>
      </p:pic>
      <p:pic>
        <p:nvPicPr>
          <p:cNvPr id="27" name="Picture 26">
            <a:extLst>
              <a:ext uri="{FF2B5EF4-FFF2-40B4-BE49-F238E27FC236}">
                <a16:creationId xmlns:a16="http://schemas.microsoft.com/office/drawing/2014/main" id="{433BB856-4F02-57C8-225D-1C397FBED5FB}"/>
              </a:ext>
            </a:extLst>
          </p:cNvPr>
          <p:cNvPicPr>
            <a:picLocks noChangeAspect="1"/>
          </p:cNvPicPr>
          <p:nvPr/>
        </p:nvPicPr>
        <p:blipFill rotWithShape="1">
          <a:blip r:embed="rId5"/>
          <a:srcRect l="8295" t="4831" r="11304" b="21208"/>
          <a:stretch>
            <a:fillRect/>
          </a:stretch>
        </p:blipFill>
        <p:spPr>
          <a:xfrm>
            <a:off x="3633095" y="3453386"/>
            <a:ext cx="1464321" cy="2063338"/>
          </a:xfrm>
          <a:prstGeom prst="rect">
            <a:avLst/>
          </a:prstGeom>
        </p:spPr>
      </p:pic>
      <p:pic>
        <p:nvPicPr>
          <p:cNvPr id="29" name="Picture 28" descr="A person in a suit and tie&#10;&#10;Description automatically generated">
            <a:extLst>
              <a:ext uri="{FF2B5EF4-FFF2-40B4-BE49-F238E27FC236}">
                <a16:creationId xmlns:a16="http://schemas.microsoft.com/office/drawing/2014/main" id="{3FCB303A-F79D-49E2-FCBB-FE88A5A559D9}"/>
              </a:ext>
            </a:extLst>
          </p:cNvPr>
          <p:cNvPicPr>
            <a:picLocks noChangeAspect="1"/>
          </p:cNvPicPr>
          <p:nvPr/>
        </p:nvPicPr>
        <p:blipFill>
          <a:blip r:embed="rId6">
            <a:extLst>
              <a:ext uri="{28A0092B-C50C-407E-A947-70E740481C1C}">
                <a14:useLocalDpi xmlns:a14="http://schemas.microsoft.com/office/drawing/2010/main" val="0"/>
              </a:ext>
            </a:extLst>
          </a:blip>
          <a:srcRect b="14786"/>
          <a:stretch>
            <a:fillRect/>
          </a:stretch>
        </p:blipFill>
        <p:spPr>
          <a:xfrm>
            <a:off x="5181021" y="3444309"/>
            <a:ext cx="1621346" cy="2072415"/>
          </a:xfrm>
          <a:prstGeom prst="rect">
            <a:avLst/>
          </a:prstGeom>
        </p:spPr>
      </p:pic>
      <p:pic>
        <p:nvPicPr>
          <p:cNvPr id="33" name="Picture 4" descr="Fabien Maldonado">
            <a:extLst>
              <a:ext uri="{FF2B5EF4-FFF2-40B4-BE49-F238E27FC236}">
                <a16:creationId xmlns:a16="http://schemas.microsoft.com/office/drawing/2014/main" id="{A5A8C211-6BA4-9878-EBD1-920A1CE0C145}"/>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 b="6329"/>
          <a:stretch>
            <a:fillRect/>
          </a:stretch>
        </p:blipFill>
        <p:spPr bwMode="auto">
          <a:xfrm>
            <a:off x="3598996" y="1228928"/>
            <a:ext cx="1537305" cy="216001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4">
            <a:extLst>
              <a:ext uri="{FF2B5EF4-FFF2-40B4-BE49-F238E27FC236}">
                <a16:creationId xmlns:a16="http://schemas.microsoft.com/office/drawing/2014/main" id="{6FE66D2F-9B01-981F-D2BC-BE2EC4E4E064}"/>
              </a:ext>
            </a:extLst>
          </p:cNvPr>
          <p:cNvPicPr>
            <a:picLocks noChangeAspect="1"/>
          </p:cNvPicPr>
          <p:nvPr/>
        </p:nvPicPr>
        <p:blipFill>
          <a:blip r:embed="rId8"/>
          <a:stretch>
            <a:fillRect/>
          </a:stretch>
        </p:blipFill>
        <p:spPr>
          <a:xfrm>
            <a:off x="1981430" y="1238006"/>
            <a:ext cx="1537305" cy="2160010"/>
          </a:xfrm>
          <a:prstGeom prst="rect">
            <a:avLst/>
          </a:prstGeom>
        </p:spPr>
      </p:pic>
      <p:pic>
        <p:nvPicPr>
          <p:cNvPr id="37" name="Picture 36">
            <a:extLst>
              <a:ext uri="{FF2B5EF4-FFF2-40B4-BE49-F238E27FC236}">
                <a16:creationId xmlns:a16="http://schemas.microsoft.com/office/drawing/2014/main" id="{A6398CF3-60FF-AB78-5815-E3E7E3AC1231}"/>
              </a:ext>
            </a:extLst>
          </p:cNvPr>
          <p:cNvPicPr>
            <a:picLocks noChangeAspect="1"/>
          </p:cNvPicPr>
          <p:nvPr/>
        </p:nvPicPr>
        <p:blipFill>
          <a:blip r:embed="rId9"/>
          <a:stretch>
            <a:fillRect/>
          </a:stretch>
        </p:blipFill>
        <p:spPr>
          <a:xfrm>
            <a:off x="387193" y="1228928"/>
            <a:ext cx="1537305" cy="2160013"/>
          </a:xfrm>
          <a:prstGeom prst="rect">
            <a:avLst/>
          </a:prstGeom>
        </p:spPr>
      </p:pic>
      <p:pic>
        <p:nvPicPr>
          <p:cNvPr id="39" name="Picture 38">
            <a:extLst>
              <a:ext uri="{FF2B5EF4-FFF2-40B4-BE49-F238E27FC236}">
                <a16:creationId xmlns:a16="http://schemas.microsoft.com/office/drawing/2014/main" id="{DAF92294-FA6F-8C84-D6C4-2D2D573F2A66}"/>
              </a:ext>
            </a:extLst>
          </p:cNvPr>
          <p:cNvPicPr>
            <a:picLocks noChangeAspect="1"/>
          </p:cNvPicPr>
          <p:nvPr/>
        </p:nvPicPr>
        <p:blipFill>
          <a:blip r:embed="rId10"/>
          <a:srcRect t="2547"/>
          <a:stretch>
            <a:fillRect/>
          </a:stretch>
        </p:blipFill>
        <p:spPr>
          <a:xfrm>
            <a:off x="10212892" y="1224805"/>
            <a:ext cx="1576508" cy="2158658"/>
          </a:xfrm>
          <a:prstGeom prst="rect">
            <a:avLst/>
          </a:prstGeom>
        </p:spPr>
      </p:pic>
      <p:pic>
        <p:nvPicPr>
          <p:cNvPr id="41" name="Picture 40">
            <a:extLst>
              <a:ext uri="{FF2B5EF4-FFF2-40B4-BE49-F238E27FC236}">
                <a16:creationId xmlns:a16="http://schemas.microsoft.com/office/drawing/2014/main" id="{4140CDAE-A1B7-E1B8-FBC9-F5331CC73697}"/>
              </a:ext>
            </a:extLst>
          </p:cNvPr>
          <p:cNvPicPr>
            <a:picLocks noChangeAspect="1"/>
          </p:cNvPicPr>
          <p:nvPr/>
        </p:nvPicPr>
        <p:blipFill>
          <a:blip r:embed="rId11"/>
          <a:srcRect b="4266"/>
          <a:stretch>
            <a:fillRect/>
          </a:stretch>
        </p:blipFill>
        <p:spPr>
          <a:xfrm>
            <a:off x="6918333" y="1234088"/>
            <a:ext cx="1601979" cy="2154851"/>
          </a:xfrm>
          <a:prstGeom prst="rect">
            <a:avLst/>
          </a:prstGeom>
        </p:spPr>
      </p:pic>
      <p:pic>
        <p:nvPicPr>
          <p:cNvPr id="43" name="Picture 42">
            <a:extLst>
              <a:ext uri="{FF2B5EF4-FFF2-40B4-BE49-F238E27FC236}">
                <a16:creationId xmlns:a16="http://schemas.microsoft.com/office/drawing/2014/main" id="{B1168105-8461-F810-7E6E-9C4282903DAA}"/>
              </a:ext>
            </a:extLst>
          </p:cNvPr>
          <p:cNvPicPr>
            <a:picLocks noChangeAspect="1"/>
          </p:cNvPicPr>
          <p:nvPr/>
        </p:nvPicPr>
        <p:blipFill>
          <a:blip r:embed="rId12"/>
          <a:srcRect t="2977" b="2102"/>
          <a:stretch>
            <a:fillRect/>
          </a:stretch>
        </p:blipFill>
        <p:spPr>
          <a:xfrm>
            <a:off x="388995" y="3454290"/>
            <a:ext cx="1546377" cy="2062434"/>
          </a:xfrm>
          <a:prstGeom prst="rect">
            <a:avLst/>
          </a:prstGeom>
        </p:spPr>
      </p:pic>
      <p:pic>
        <p:nvPicPr>
          <p:cNvPr id="45" name="Picture 44">
            <a:extLst>
              <a:ext uri="{FF2B5EF4-FFF2-40B4-BE49-F238E27FC236}">
                <a16:creationId xmlns:a16="http://schemas.microsoft.com/office/drawing/2014/main" id="{B7837D5E-336F-357A-9C91-0ACF3463B804}"/>
              </a:ext>
            </a:extLst>
          </p:cNvPr>
          <p:cNvPicPr>
            <a:picLocks noChangeAspect="1"/>
          </p:cNvPicPr>
          <p:nvPr/>
        </p:nvPicPr>
        <p:blipFill>
          <a:blip r:embed="rId13"/>
          <a:srcRect t="4357" r="5791"/>
          <a:stretch>
            <a:fillRect/>
          </a:stretch>
        </p:blipFill>
        <p:spPr>
          <a:xfrm>
            <a:off x="8616063" y="1231296"/>
            <a:ext cx="1513203" cy="2158485"/>
          </a:xfrm>
          <a:prstGeom prst="rect">
            <a:avLst/>
          </a:prstGeom>
        </p:spPr>
      </p:pic>
      <p:pic>
        <p:nvPicPr>
          <p:cNvPr id="49" name="Picture 48">
            <a:extLst>
              <a:ext uri="{FF2B5EF4-FFF2-40B4-BE49-F238E27FC236}">
                <a16:creationId xmlns:a16="http://schemas.microsoft.com/office/drawing/2014/main" id="{E1613FDF-A93B-BDF9-D9E0-FC290F94E8EA}"/>
              </a:ext>
            </a:extLst>
          </p:cNvPr>
          <p:cNvPicPr>
            <a:picLocks noChangeAspect="1"/>
          </p:cNvPicPr>
          <p:nvPr/>
        </p:nvPicPr>
        <p:blipFill>
          <a:blip r:embed="rId14"/>
          <a:srcRect t="4055" b="-1"/>
          <a:stretch>
            <a:fillRect/>
          </a:stretch>
        </p:blipFill>
        <p:spPr>
          <a:xfrm>
            <a:off x="2015530" y="3453385"/>
            <a:ext cx="1537304" cy="2072414"/>
          </a:xfrm>
          <a:prstGeom prst="rect">
            <a:avLst/>
          </a:prstGeom>
        </p:spPr>
      </p:pic>
      <p:sp>
        <p:nvSpPr>
          <p:cNvPr id="50" name="Title 1">
            <a:extLst>
              <a:ext uri="{FF2B5EF4-FFF2-40B4-BE49-F238E27FC236}">
                <a16:creationId xmlns:a16="http://schemas.microsoft.com/office/drawing/2014/main" id="{7ADC6C10-B04F-3144-05BD-E6A1EA79D051}"/>
              </a:ext>
            </a:extLst>
          </p:cNvPr>
          <p:cNvSpPr>
            <a:spLocks noGrp="1"/>
          </p:cNvSpPr>
          <p:nvPr>
            <p:ph type="title"/>
          </p:nvPr>
        </p:nvSpPr>
        <p:spPr>
          <a:xfrm>
            <a:off x="108587" y="130323"/>
            <a:ext cx="10515600" cy="849357"/>
          </a:xfrm>
        </p:spPr>
        <p:txBody>
          <a:bodyPr/>
          <a:lstStyle/>
          <a:p>
            <a:r>
              <a:rPr lang="en-US" dirty="0"/>
              <a:t>Thank you!</a:t>
            </a:r>
          </a:p>
        </p:txBody>
      </p:sp>
      <p:pic>
        <p:nvPicPr>
          <p:cNvPr id="53" name="Picture 52">
            <a:extLst>
              <a:ext uri="{FF2B5EF4-FFF2-40B4-BE49-F238E27FC236}">
                <a16:creationId xmlns:a16="http://schemas.microsoft.com/office/drawing/2014/main" id="{824EFB9E-2679-FB84-ECF9-3CAF133C5406}"/>
              </a:ext>
            </a:extLst>
          </p:cNvPr>
          <p:cNvPicPr>
            <a:picLocks noChangeAspect="1"/>
          </p:cNvPicPr>
          <p:nvPr/>
        </p:nvPicPr>
        <p:blipFill>
          <a:blip r:embed="rId15"/>
          <a:stretch>
            <a:fillRect/>
          </a:stretch>
        </p:blipFill>
        <p:spPr>
          <a:xfrm>
            <a:off x="1353284" y="5626704"/>
            <a:ext cx="1112405" cy="1099256"/>
          </a:xfrm>
          <a:prstGeom prst="rect">
            <a:avLst/>
          </a:prstGeom>
        </p:spPr>
      </p:pic>
      <p:pic>
        <p:nvPicPr>
          <p:cNvPr id="55" name="Picture 54">
            <a:extLst>
              <a:ext uri="{FF2B5EF4-FFF2-40B4-BE49-F238E27FC236}">
                <a16:creationId xmlns:a16="http://schemas.microsoft.com/office/drawing/2014/main" id="{6C3F42A8-77FF-E574-3CF1-A1D2D3261F8C}"/>
              </a:ext>
            </a:extLst>
          </p:cNvPr>
          <p:cNvPicPr>
            <a:picLocks noChangeAspect="1"/>
          </p:cNvPicPr>
          <p:nvPr/>
        </p:nvPicPr>
        <p:blipFill>
          <a:blip r:embed="rId16"/>
          <a:stretch>
            <a:fillRect/>
          </a:stretch>
        </p:blipFill>
        <p:spPr>
          <a:xfrm>
            <a:off x="182492" y="5626704"/>
            <a:ext cx="1170792" cy="1166503"/>
          </a:xfrm>
          <a:prstGeom prst="rect">
            <a:avLst/>
          </a:prstGeom>
        </p:spPr>
      </p:pic>
      <p:pic>
        <p:nvPicPr>
          <p:cNvPr id="57" name="Picture 56">
            <a:extLst>
              <a:ext uri="{FF2B5EF4-FFF2-40B4-BE49-F238E27FC236}">
                <a16:creationId xmlns:a16="http://schemas.microsoft.com/office/drawing/2014/main" id="{E07CF41F-7600-8F65-BF74-B9D5CA410FBA}"/>
              </a:ext>
            </a:extLst>
          </p:cNvPr>
          <p:cNvPicPr>
            <a:picLocks noChangeAspect="1"/>
          </p:cNvPicPr>
          <p:nvPr/>
        </p:nvPicPr>
        <p:blipFill>
          <a:blip r:embed="rId17"/>
          <a:stretch>
            <a:fillRect/>
          </a:stretch>
        </p:blipFill>
        <p:spPr>
          <a:xfrm>
            <a:off x="10426354" y="3429000"/>
            <a:ext cx="1474961" cy="2072413"/>
          </a:xfrm>
          <a:prstGeom prst="rect">
            <a:avLst/>
          </a:prstGeom>
        </p:spPr>
      </p:pic>
      <p:pic>
        <p:nvPicPr>
          <p:cNvPr id="66" name="Picture 65">
            <a:extLst>
              <a:ext uri="{FF2B5EF4-FFF2-40B4-BE49-F238E27FC236}">
                <a16:creationId xmlns:a16="http://schemas.microsoft.com/office/drawing/2014/main" id="{38792BCF-6398-4AC9-974C-8A71721FD759}"/>
              </a:ext>
            </a:extLst>
          </p:cNvPr>
          <p:cNvPicPr>
            <a:picLocks noChangeAspect="1"/>
          </p:cNvPicPr>
          <p:nvPr/>
        </p:nvPicPr>
        <p:blipFill>
          <a:blip r:embed="rId18"/>
          <a:srcRect l="5287" t="36057" r="42980" b="3480"/>
          <a:stretch>
            <a:fillRect/>
          </a:stretch>
        </p:blipFill>
        <p:spPr>
          <a:xfrm>
            <a:off x="8572985" y="3444309"/>
            <a:ext cx="1773211" cy="2072414"/>
          </a:xfrm>
          <a:prstGeom prst="rect">
            <a:avLst/>
          </a:prstGeom>
        </p:spPr>
      </p:pic>
      <p:grpSp>
        <p:nvGrpSpPr>
          <p:cNvPr id="67" name="Group 66">
            <a:extLst>
              <a:ext uri="{FF2B5EF4-FFF2-40B4-BE49-F238E27FC236}">
                <a16:creationId xmlns:a16="http://schemas.microsoft.com/office/drawing/2014/main" id="{7132359C-FC8D-E9E6-0058-2CAC61AE388C}"/>
              </a:ext>
            </a:extLst>
          </p:cNvPr>
          <p:cNvGrpSpPr/>
          <p:nvPr/>
        </p:nvGrpSpPr>
        <p:grpSpPr>
          <a:xfrm>
            <a:off x="2476778" y="5626704"/>
            <a:ext cx="4208508" cy="439870"/>
            <a:chOff x="20307018" y="36420959"/>
            <a:chExt cx="6478924" cy="932648"/>
          </a:xfrm>
        </p:grpSpPr>
        <p:sp>
          <p:nvSpPr>
            <p:cNvPr id="68" name="Rectangle: Rounded Corners 1067">
              <a:extLst>
                <a:ext uri="{FF2B5EF4-FFF2-40B4-BE49-F238E27FC236}">
                  <a16:creationId xmlns:a16="http://schemas.microsoft.com/office/drawing/2014/main" id="{CB603621-FA66-AE7B-3E3E-1F43BC9938BF}"/>
                </a:ext>
              </a:extLst>
            </p:cNvPr>
            <p:cNvSpPr/>
            <p:nvPr/>
          </p:nvSpPr>
          <p:spPr>
            <a:xfrm>
              <a:off x="24740876" y="36420959"/>
              <a:ext cx="2045066" cy="932648"/>
            </a:xfrm>
            <a:prstGeom prst="roundRect">
              <a:avLst>
                <a:gd name="adj" fmla="val 11422"/>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69" name="Picture 6" descr="http://www.ariessys.com/wp-content/uploads/NIH-logo.jpg">
              <a:extLst>
                <a:ext uri="{FF2B5EF4-FFF2-40B4-BE49-F238E27FC236}">
                  <a16:creationId xmlns:a16="http://schemas.microsoft.com/office/drawing/2014/main" id="{B4CA39AC-6855-22CB-6FE4-033471AB3C28}"/>
                </a:ext>
              </a:extLst>
            </p:cNvPr>
            <p:cNvPicPr>
              <a:picLocks noChangeAspect="1" noChangeArrowheads="1"/>
            </p:cNvPicPr>
            <p:nvPr/>
          </p:nvPicPr>
          <p:blipFill rotWithShape="1">
            <a:blip r:embed="rId19" cstate="print">
              <a:extLst>
                <a:ext uri="{28A0092B-C50C-407E-A947-70E740481C1C}">
                  <a14:useLocalDpi xmlns:a14="http://schemas.microsoft.com/office/drawing/2010/main" val="0"/>
                </a:ext>
              </a:extLst>
            </a:blip>
            <a:srcRect r="-1636"/>
            <a:stretch/>
          </p:blipFill>
          <p:spPr bwMode="auto">
            <a:xfrm>
              <a:off x="20307018" y="36420959"/>
              <a:ext cx="6058182" cy="916597"/>
            </a:xfrm>
            <a:prstGeom prst="rect">
              <a:avLst/>
            </a:prstGeom>
            <a:noFill/>
            <a:ln>
              <a:noFill/>
            </a:ln>
            <a:effectLst/>
            <a:extLst>
              <a:ext uri="{909E8E84-426E-40DD-AFC4-6F175D3DCCD1}">
                <a14:hiddenFill xmlns:a14="http://schemas.microsoft.com/office/drawing/2010/main">
                  <a:solidFill>
                    <a:srgbClr val="FFFFFF"/>
                  </a:solidFill>
                </a14:hiddenFill>
              </a:ext>
            </a:extLst>
          </p:spPr>
        </p:pic>
      </p:grpSp>
      <p:pic>
        <p:nvPicPr>
          <p:cNvPr id="70" name="Picture 69" descr="Text&#10;&#10;Description automatically generated">
            <a:extLst>
              <a:ext uri="{FF2B5EF4-FFF2-40B4-BE49-F238E27FC236}">
                <a16:creationId xmlns:a16="http://schemas.microsoft.com/office/drawing/2014/main" id="{5C701D18-A95D-4A92-26BD-7068E9C4A03C}"/>
              </a:ext>
            </a:extLst>
          </p:cNvPr>
          <p:cNvPicPr>
            <a:picLocks noChangeAspect="1"/>
          </p:cNvPicPr>
          <p:nvPr/>
        </p:nvPicPr>
        <p:blipFill rotWithShape="1">
          <a:blip r:embed="rId20">
            <a:extLst>
              <a:ext uri="{28A0092B-C50C-407E-A947-70E740481C1C}">
                <a14:useLocalDpi xmlns:a14="http://schemas.microsoft.com/office/drawing/2010/main" val="0"/>
              </a:ext>
            </a:extLst>
          </a:blip>
          <a:srcRect r="16695"/>
          <a:stretch/>
        </p:blipFill>
        <p:spPr>
          <a:xfrm>
            <a:off x="2235284" y="5880734"/>
            <a:ext cx="5579737" cy="1011776"/>
          </a:xfrm>
          <a:prstGeom prst="rect">
            <a:avLst/>
          </a:prstGeom>
        </p:spPr>
      </p:pic>
      <p:pic>
        <p:nvPicPr>
          <p:cNvPr id="6" name="Picture 5" descr="Dr. Kevin McGann">
            <a:extLst>
              <a:ext uri="{FF2B5EF4-FFF2-40B4-BE49-F238E27FC236}">
                <a16:creationId xmlns:a16="http://schemas.microsoft.com/office/drawing/2014/main" id="{16CB7780-00F2-1C8C-8F33-09FB735334BD}"/>
              </a:ext>
            </a:extLst>
          </p:cNvPr>
          <p:cNvPicPr>
            <a:picLocks noChangeAspect="1"/>
          </p:cNvPicPr>
          <p:nvPr/>
        </p:nvPicPr>
        <p:blipFill>
          <a:blip r:embed="rId21"/>
          <a:srcRect r="5255" b="8549"/>
          <a:stretch>
            <a:fillRect/>
          </a:stretch>
        </p:blipFill>
        <p:spPr>
          <a:xfrm>
            <a:off x="6882525" y="3453385"/>
            <a:ext cx="1610302" cy="2072415"/>
          </a:xfrm>
          <a:prstGeom prst="rect">
            <a:avLst/>
          </a:prstGeom>
        </p:spPr>
      </p:pic>
      <p:pic>
        <p:nvPicPr>
          <p:cNvPr id="3" name="Picture 2" descr="Samira Shojaee">
            <a:extLst>
              <a:ext uri="{FF2B5EF4-FFF2-40B4-BE49-F238E27FC236}">
                <a16:creationId xmlns:a16="http://schemas.microsoft.com/office/drawing/2014/main" id="{09DC0899-D473-AA5A-8889-8F7B043A1B71}"/>
              </a:ext>
            </a:extLst>
          </p:cNvPr>
          <p:cNvPicPr>
            <a:picLocks noChangeAspect="1"/>
          </p:cNvPicPr>
          <p:nvPr/>
        </p:nvPicPr>
        <p:blipFill>
          <a:blip r:embed="rId22"/>
          <a:srcRect t="4125"/>
          <a:stretch>
            <a:fillRect/>
          </a:stretch>
        </p:blipFill>
        <p:spPr>
          <a:xfrm>
            <a:off x="5219927" y="1224805"/>
            <a:ext cx="1601978" cy="2150272"/>
          </a:xfrm>
          <a:prstGeom prst="rect">
            <a:avLst/>
          </a:prstGeom>
        </p:spPr>
      </p:pic>
    </p:spTree>
    <p:extLst>
      <p:ext uri="{BB962C8B-B14F-4D97-AF65-F5344CB8AC3E}">
        <p14:creationId xmlns:p14="http://schemas.microsoft.com/office/powerpoint/2010/main" val="1295493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A4DBD0A-ADE1-80AE-32AE-347644B59905}"/>
              </a:ext>
            </a:extLst>
          </p:cNvPr>
          <p:cNvSpPr>
            <a:spLocks noGrp="1"/>
          </p:cNvSpPr>
          <p:nvPr>
            <p:ph type="title"/>
          </p:nvPr>
        </p:nvSpPr>
        <p:spPr>
          <a:xfrm>
            <a:off x="4411980" y="2766219"/>
            <a:ext cx="3368040" cy="1325563"/>
          </a:xfrm>
        </p:spPr>
        <p:txBody>
          <a:bodyPr/>
          <a:lstStyle/>
          <a:p>
            <a:pPr algn="ctr"/>
            <a:r>
              <a:rPr lang="en-US" dirty="0"/>
              <a:t>Supplemental</a:t>
            </a:r>
          </a:p>
        </p:txBody>
      </p:sp>
    </p:spTree>
    <p:extLst>
      <p:ext uri="{BB962C8B-B14F-4D97-AF65-F5344CB8AC3E}">
        <p14:creationId xmlns:p14="http://schemas.microsoft.com/office/powerpoint/2010/main" val="3544989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CE921CF-512E-5871-9A98-65927746C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6682BD-B632-DCF0-5E32-F1884C828D40}"/>
              </a:ext>
            </a:extLst>
          </p:cNvPr>
          <p:cNvSpPr>
            <a:spLocks noGrp="1"/>
          </p:cNvSpPr>
          <p:nvPr>
            <p:ph type="title"/>
          </p:nvPr>
        </p:nvSpPr>
        <p:spPr>
          <a:xfrm>
            <a:off x="76200" y="86829"/>
            <a:ext cx="10515600" cy="1325563"/>
          </a:xfrm>
        </p:spPr>
        <p:txBody>
          <a:bodyPr/>
          <a:lstStyle/>
          <a:p>
            <a:r>
              <a:rPr lang="en-US" dirty="0"/>
              <a:t>Fungal and Protein Biomarkers in IPNs</a:t>
            </a:r>
          </a:p>
        </p:txBody>
      </p:sp>
      <p:pic>
        <p:nvPicPr>
          <p:cNvPr id="14" name="Picture 13">
            <a:extLst>
              <a:ext uri="{FF2B5EF4-FFF2-40B4-BE49-F238E27FC236}">
                <a16:creationId xmlns:a16="http://schemas.microsoft.com/office/drawing/2014/main" id="{1B13D81B-1B9B-5D97-DDAF-064D7289BA00}"/>
              </a:ext>
            </a:extLst>
          </p:cNvPr>
          <p:cNvPicPr>
            <a:picLocks noChangeAspect="1"/>
          </p:cNvPicPr>
          <p:nvPr/>
        </p:nvPicPr>
        <p:blipFill>
          <a:blip r:embed="rId3"/>
          <a:stretch>
            <a:fillRect/>
          </a:stretch>
        </p:blipFill>
        <p:spPr>
          <a:xfrm>
            <a:off x="294407" y="1639889"/>
            <a:ext cx="5521431" cy="4901915"/>
          </a:xfrm>
          <a:prstGeom prst="rect">
            <a:avLst/>
          </a:prstGeom>
        </p:spPr>
      </p:pic>
      <p:pic>
        <p:nvPicPr>
          <p:cNvPr id="4" name="Picture 3">
            <a:extLst>
              <a:ext uri="{FF2B5EF4-FFF2-40B4-BE49-F238E27FC236}">
                <a16:creationId xmlns:a16="http://schemas.microsoft.com/office/drawing/2014/main" id="{446E6D2E-E67A-1641-C64A-E4857D4BB896}"/>
              </a:ext>
            </a:extLst>
          </p:cNvPr>
          <p:cNvPicPr>
            <a:picLocks noChangeAspect="1"/>
          </p:cNvPicPr>
          <p:nvPr/>
        </p:nvPicPr>
        <p:blipFill>
          <a:blip r:embed="rId4" cstate="print">
            <a:extLst>
              <a:ext uri="{28A0092B-C50C-407E-A947-70E740481C1C}">
                <a14:useLocalDpi xmlns:a14="http://schemas.microsoft.com/office/drawing/2010/main" val="0"/>
              </a:ext>
            </a:extLst>
          </a:blip>
          <a:srcRect l="3274" t="15898" r="3249"/>
          <a:stretch>
            <a:fillRect/>
          </a:stretch>
        </p:blipFill>
        <p:spPr>
          <a:xfrm>
            <a:off x="8911994" y="110384"/>
            <a:ext cx="3203807" cy="1750272"/>
          </a:xfrm>
          <a:prstGeom prst="rect">
            <a:avLst/>
          </a:prstGeom>
          <a:ln>
            <a:solidFill>
              <a:schemeClr val="tx1"/>
            </a:solidFill>
          </a:ln>
        </p:spPr>
      </p:pic>
      <p:sp>
        <p:nvSpPr>
          <p:cNvPr id="5" name="Rectangle 4">
            <a:extLst>
              <a:ext uri="{FF2B5EF4-FFF2-40B4-BE49-F238E27FC236}">
                <a16:creationId xmlns:a16="http://schemas.microsoft.com/office/drawing/2014/main" id="{DA2080FD-B62E-9460-D769-3127B15DBD72}"/>
              </a:ext>
            </a:extLst>
          </p:cNvPr>
          <p:cNvSpPr/>
          <p:nvPr/>
        </p:nvSpPr>
        <p:spPr>
          <a:xfrm>
            <a:off x="1181100" y="2152649"/>
            <a:ext cx="4826000" cy="3600451"/>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C4AFE1A8-04D5-DA76-5FCA-4373A5F403D7}"/>
              </a:ext>
            </a:extLst>
          </p:cNvPr>
          <p:cNvCxnSpPr>
            <a:cxnSpLocks/>
          </p:cNvCxnSpPr>
          <p:nvPr/>
        </p:nvCxnSpPr>
        <p:spPr>
          <a:xfrm>
            <a:off x="4292600" y="2216150"/>
            <a:ext cx="0" cy="353695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4FF640B5-3E5B-92FD-A76F-A3F8229150EC}"/>
              </a:ext>
            </a:extLst>
          </p:cNvPr>
          <p:cNvCxnSpPr>
            <a:cxnSpLocks/>
          </p:cNvCxnSpPr>
          <p:nvPr/>
        </p:nvCxnSpPr>
        <p:spPr>
          <a:xfrm>
            <a:off x="1610360" y="2216150"/>
            <a:ext cx="0" cy="353695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6A6CF857-4373-F159-FE96-74BAAD625E5F}"/>
              </a:ext>
            </a:extLst>
          </p:cNvPr>
          <p:cNvCxnSpPr>
            <a:cxnSpLocks/>
          </p:cNvCxnSpPr>
          <p:nvPr/>
        </p:nvCxnSpPr>
        <p:spPr>
          <a:xfrm flipH="1">
            <a:off x="1175385" y="3336928"/>
            <a:ext cx="4511040" cy="0"/>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BD52E520-25F7-6886-5605-91F14134F498}"/>
              </a:ext>
            </a:extLst>
          </p:cNvPr>
          <p:cNvCxnSpPr>
            <a:cxnSpLocks/>
          </p:cNvCxnSpPr>
          <p:nvPr/>
        </p:nvCxnSpPr>
        <p:spPr>
          <a:xfrm flipH="1" flipV="1">
            <a:off x="1175385" y="5432427"/>
            <a:ext cx="4491990" cy="2"/>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865422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A491DBF-B15D-101C-A415-1D4B43E3CC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668D2A-3DD1-323B-2F92-DFE903B76911}"/>
              </a:ext>
            </a:extLst>
          </p:cNvPr>
          <p:cNvSpPr>
            <a:spLocks noGrp="1"/>
          </p:cNvSpPr>
          <p:nvPr>
            <p:ph type="title"/>
          </p:nvPr>
        </p:nvSpPr>
        <p:spPr>
          <a:xfrm>
            <a:off x="76200" y="86829"/>
            <a:ext cx="10515600" cy="1325563"/>
          </a:xfrm>
        </p:spPr>
        <p:txBody>
          <a:bodyPr/>
          <a:lstStyle/>
          <a:p>
            <a:r>
              <a:rPr lang="en-US" dirty="0"/>
              <a:t>Fungal and Protein Biomarkers in IPNs</a:t>
            </a:r>
          </a:p>
        </p:txBody>
      </p:sp>
      <p:pic>
        <p:nvPicPr>
          <p:cNvPr id="14" name="Picture 13">
            <a:extLst>
              <a:ext uri="{FF2B5EF4-FFF2-40B4-BE49-F238E27FC236}">
                <a16:creationId xmlns:a16="http://schemas.microsoft.com/office/drawing/2014/main" id="{DB5EAF24-85C4-10B5-3F7E-60D0327C3690}"/>
              </a:ext>
            </a:extLst>
          </p:cNvPr>
          <p:cNvPicPr>
            <a:picLocks noChangeAspect="1"/>
          </p:cNvPicPr>
          <p:nvPr/>
        </p:nvPicPr>
        <p:blipFill>
          <a:blip r:embed="rId3"/>
          <a:stretch>
            <a:fillRect/>
          </a:stretch>
        </p:blipFill>
        <p:spPr>
          <a:xfrm>
            <a:off x="294407" y="1639889"/>
            <a:ext cx="5521431" cy="4901915"/>
          </a:xfrm>
          <a:prstGeom prst="rect">
            <a:avLst/>
          </a:prstGeom>
        </p:spPr>
      </p:pic>
      <p:pic>
        <p:nvPicPr>
          <p:cNvPr id="4" name="Picture 3">
            <a:extLst>
              <a:ext uri="{FF2B5EF4-FFF2-40B4-BE49-F238E27FC236}">
                <a16:creationId xmlns:a16="http://schemas.microsoft.com/office/drawing/2014/main" id="{EF9077E1-9F62-1D89-B8E6-1D241B62E1E7}"/>
              </a:ext>
            </a:extLst>
          </p:cNvPr>
          <p:cNvPicPr>
            <a:picLocks noChangeAspect="1"/>
          </p:cNvPicPr>
          <p:nvPr/>
        </p:nvPicPr>
        <p:blipFill>
          <a:blip r:embed="rId4" cstate="print">
            <a:extLst>
              <a:ext uri="{28A0092B-C50C-407E-A947-70E740481C1C}">
                <a14:useLocalDpi xmlns:a14="http://schemas.microsoft.com/office/drawing/2010/main" val="0"/>
              </a:ext>
            </a:extLst>
          </a:blip>
          <a:srcRect l="3274" t="15898" r="3249"/>
          <a:stretch>
            <a:fillRect/>
          </a:stretch>
        </p:blipFill>
        <p:spPr>
          <a:xfrm>
            <a:off x="8911994" y="110384"/>
            <a:ext cx="3203807" cy="1750272"/>
          </a:xfrm>
          <a:prstGeom prst="rect">
            <a:avLst/>
          </a:prstGeom>
          <a:ln>
            <a:solidFill>
              <a:schemeClr val="tx1"/>
            </a:solidFill>
          </a:ln>
        </p:spPr>
      </p:pic>
      <p:sp>
        <p:nvSpPr>
          <p:cNvPr id="3" name="Rectangle 2">
            <a:extLst>
              <a:ext uri="{FF2B5EF4-FFF2-40B4-BE49-F238E27FC236}">
                <a16:creationId xmlns:a16="http://schemas.microsoft.com/office/drawing/2014/main" id="{573B66EF-8876-737D-4776-B6EA82490101}"/>
              </a:ext>
            </a:extLst>
          </p:cNvPr>
          <p:cNvSpPr/>
          <p:nvPr/>
        </p:nvSpPr>
        <p:spPr>
          <a:xfrm>
            <a:off x="1181100" y="2152649"/>
            <a:ext cx="4826000" cy="3600451"/>
          </a:xfrm>
          <a:prstGeom prst="rect">
            <a:avLst/>
          </a:prstGeom>
          <a:solidFill>
            <a:schemeClr val="bg1">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5B68733-CB1A-2380-A322-F44A5D30BC4B}"/>
              </a:ext>
            </a:extLst>
          </p:cNvPr>
          <p:cNvSpPr/>
          <p:nvPr/>
        </p:nvSpPr>
        <p:spPr>
          <a:xfrm>
            <a:off x="958851" y="5866503"/>
            <a:ext cx="4826000" cy="2426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9E1ABE7-29A7-C9F6-14EB-A5DBB7E6E014}"/>
              </a:ext>
            </a:extLst>
          </p:cNvPr>
          <p:cNvSpPr/>
          <p:nvPr/>
        </p:nvSpPr>
        <p:spPr>
          <a:xfrm>
            <a:off x="2644006" y="6158497"/>
            <a:ext cx="1566045" cy="330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0B6A8B0C-598D-F866-E53D-C050FC584808}"/>
              </a:ext>
            </a:extLst>
          </p:cNvPr>
          <p:cNvCxnSpPr>
            <a:cxnSpLocks/>
          </p:cNvCxnSpPr>
          <p:nvPr/>
        </p:nvCxnSpPr>
        <p:spPr>
          <a:xfrm>
            <a:off x="4292600" y="2216150"/>
            <a:ext cx="0" cy="353695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0318D24E-7A6D-F549-FB34-7289D684D163}"/>
              </a:ext>
            </a:extLst>
          </p:cNvPr>
          <p:cNvCxnSpPr>
            <a:cxnSpLocks/>
          </p:cNvCxnSpPr>
          <p:nvPr/>
        </p:nvCxnSpPr>
        <p:spPr>
          <a:xfrm>
            <a:off x="1610360" y="2216150"/>
            <a:ext cx="0" cy="3536951"/>
          </a:xfrm>
          <a:prstGeom prst="line">
            <a:avLst/>
          </a:prstGeom>
          <a:ln w="381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a:extLst>
              <a:ext uri="{FF2B5EF4-FFF2-40B4-BE49-F238E27FC236}">
                <a16:creationId xmlns:a16="http://schemas.microsoft.com/office/drawing/2014/main" id="{27045D18-A3E7-F982-633D-DCAF856C6502}"/>
              </a:ext>
            </a:extLst>
          </p:cNvPr>
          <p:cNvSpPr/>
          <p:nvPr/>
        </p:nvSpPr>
        <p:spPr>
          <a:xfrm rot="16200000">
            <a:off x="-259899" y="3787788"/>
            <a:ext cx="1566045" cy="3301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CB49958-0004-D034-9030-CA3C755084AC}"/>
              </a:ext>
            </a:extLst>
          </p:cNvPr>
          <p:cNvSpPr txBox="1"/>
          <p:nvPr/>
        </p:nvSpPr>
        <p:spPr>
          <a:xfrm>
            <a:off x="884606" y="6353582"/>
            <a:ext cx="892554" cy="461665"/>
          </a:xfrm>
          <a:prstGeom prst="rect">
            <a:avLst/>
          </a:prstGeom>
          <a:noFill/>
        </p:spPr>
        <p:txBody>
          <a:bodyPr wrap="square" rtlCol="0">
            <a:spAutoFit/>
          </a:bodyPr>
          <a:lstStyle/>
          <a:p>
            <a:pPr algn="ctr"/>
            <a:r>
              <a:rPr lang="en-US" sz="2400" b="1" dirty="0"/>
              <a:t>LOW</a:t>
            </a:r>
          </a:p>
        </p:txBody>
      </p:sp>
      <p:cxnSp>
        <p:nvCxnSpPr>
          <p:cNvPr id="10" name="Straight Arrow Connector 9">
            <a:extLst>
              <a:ext uri="{FF2B5EF4-FFF2-40B4-BE49-F238E27FC236}">
                <a16:creationId xmlns:a16="http://schemas.microsoft.com/office/drawing/2014/main" id="{F9FBDAE1-7C3A-8888-E062-D1B22C518CA5}"/>
              </a:ext>
            </a:extLst>
          </p:cNvPr>
          <p:cNvCxnSpPr>
            <a:cxnSpLocks/>
          </p:cNvCxnSpPr>
          <p:nvPr/>
        </p:nvCxnSpPr>
        <p:spPr>
          <a:xfrm flipV="1">
            <a:off x="1327151" y="6051550"/>
            <a:ext cx="0" cy="33060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2" name="Right Bracket 11">
            <a:extLst>
              <a:ext uri="{FF2B5EF4-FFF2-40B4-BE49-F238E27FC236}">
                <a16:creationId xmlns:a16="http://schemas.microsoft.com/office/drawing/2014/main" id="{998BAB08-D091-3C18-C27F-1490865DE226}"/>
              </a:ext>
            </a:extLst>
          </p:cNvPr>
          <p:cNvSpPr/>
          <p:nvPr/>
        </p:nvSpPr>
        <p:spPr>
          <a:xfrm rot="5400000">
            <a:off x="1286459" y="5795096"/>
            <a:ext cx="95251" cy="305969"/>
          </a:xfrm>
          <a:prstGeom prst="rightBracket">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sp>
        <p:nvSpPr>
          <p:cNvPr id="13" name="TextBox 12">
            <a:extLst>
              <a:ext uri="{FF2B5EF4-FFF2-40B4-BE49-F238E27FC236}">
                <a16:creationId xmlns:a16="http://schemas.microsoft.com/office/drawing/2014/main" id="{FA657047-1208-2785-1EF6-46BDF7501807}"/>
              </a:ext>
            </a:extLst>
          </p:cNvPr>
          <p:cNvSpPr txBox="1"/>
          <p:nvPr/>
        </p:nvSpPr>
        <p:spPr>
          <a:xfrm>
            <a:off x="4539877" y="6353582"/>
            <a:ext cx="989196" cy="461665"/>
          </a:xfrm>
          <a:prstGeom prst="rect">
            <a:avLst/>
          </a:prstGeom>
          <a:noFill/>
        </p:spPr>
        <p:txBody>
          <a:bodyPr wrap="square" rtlCol="0">
            <a:spAutoFit/>
          </a:bodyPr>
          <a:lstStyle/>
          <a:p>
            <a:pPr algn="ctr"/>
            <a:r>
              <a:rPr lang="en-US" sz="2400" b="1" dirty="0"/>
              <a:t>HIGH</a:t>
            </a:r>
          </a:p>
        </p:txBody>
      </p:sp>
      <p:cxnSp>
        <p:nvCxnSpPr>
          <p:cNvPr id="18" name="Straight Arrow Connector 17">
            <a:extLst>
              <a:ext uri="{FF2B5EF4-FFF2-40B4-BE49-F238E27FC236}">
                <a16:creationId xmlns:a16="http://schemas.microsoft.com/office/drawing/2014/main" id="{5F7F5494-5DAF-1EAF-02F1-1F25240075B7}"/>
              </a:ext>
            </a:extLst>
          </p:cNvPr>
          <p:cNvCxnSpPr>
            <a:cxnSpLocks/>
          </p:cNvCxnSpPr>
          <p:nvPr/>
        </p:nvCxnSpPr>
        <p:spPr>
          <a:xfrm flipV="1">
            <a:off x="5063744" y="6051550"/>
            <a:ext cx="0" cy="330607"/>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0" name="Right Bracket 19">
            <a:extLst>
              <a:ext uri="{FF2B5EF4-FFF2-40B4-BE49-F238E27FC236}">
                <a16:creationId xmlns:a16="http://schemas.microsoft.com/office/drawing/2014/main" id="{87A28443-7200-93A1-64E6-703B644F8DC3}"/>
              </a:ext>
            </a:extLst>
          </p:cNvPr>
          <p:cNvSpPr/>
          <p:nvPr/>
        </p:nvSpPr>
        <p:spPr>
          <a:xfrm rot="5400000">
            <a:off x="4953002" y="5309910"/>
            <a:ext cx="95252" cy="1276343"/>
          </a:xfrm>
          <a:prstGeom prst="rightBracket">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3" name="Right Bracket 22">
            <a:extLst>
              <a:ext uri="{FF2B5EF4-FFF2-40B4-BE49-F238E27FC236}">
                <a16:creationId xmlns:a16="http://schemas.microsoft.com/office/drawing/2014/main" id="{A2CDB879-9588-A272-9125-7DCA72351346}"/>
              </a:ext>
            </a:extLst>
          </p:cNvPr>
          <p:cNvSpPr/>
          <p:nvPr/>
        </p:nvSpPr>
        <p:spPr>
          <a:xfrm rot="5400000">
            <a:off x="2885695" y="4710210"/>
            <a:ext cx="95251" cy="2475743"/>
          </a:xfrm>
          <a:prstGeom prst="rightBracket">
            <a:avLst/>
          </a:prstGeom>
          <a:ln w="38100">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78A1E0F7-0E8D-1D5D-4F31-A092B37C23FB}"/>
              </a:ext>
            </a:extLst>
          </p:cNvPr>
          <p:cNvSpPr txBox="1"/>
          <p:nvPr/>
        </p:nvSpPr>
        <p:spPr>
          <a:xfrm>
            <a:off x="1790680" y="6369017"/>
            <a:ext cx="2480516" cy="461665"/>
          </a:xfrm>
          <a:prstGeom prst="rect">
            <a:avLst/>
          </a:prstGeom>
          <a:noFill/>
        </p:spPr>
        <p:txBody>
          <a:bodyPr wrap="square" rtlCol="0">
            <a:spAutoFit/>
          </a:bodyPr>
          <a:lstStyle/>
          <a:p>
            <a:pPr algn="ctr"/>
            <a:r>
              <a:rPr lang="en-US" sz="2400" b="1" dirty="0"/>
              <a:t>INTERMEDIATE</a:t>
            </a:r>
          </a:p>
        </p:txBody>
      </p:sp>
      <p:cxnSp>
        <p:nvCxnSpPr>
          <p:cNvPr id="26" name="Straight Arrow Connector 25">
            <a:extLst>
              <a:ext uri="{FF2B5EF4-FFF2-40B4-BE49-F238E27FC236}">
                <a16:creationId xmlns:a16="http://schemas.microsoft.com/office/drawing/2014/main" id="{6884D4A2-4601-171E-AAC3-DCA5F94818AA}"/>
              </a:ext>
            </a:extLst>
          </p:cNvPr>
          <p:cNvCxnSpPr>
            <a:cxnSpLocks/>
          </p:cNvCxnSpPr>
          <p:nvPr/>
        </p:nvCxnSpPr>
        <p:spPr>
          <a:xfrm flipV="1">
            <a:off x="2933320" y="6051550"/>
            <a:ext cx="0" cy="379563"/>
          </a:xfrm>
          <a:prstGeom prst="straightConnector1">
            <a:avLst/>
          </a:prstGeom>
          <a:ln w="38100">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00541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7198D-E60C-3EDB-B1E4-DB1662009BAA}"/>
              </a:ext>
            </a:extLst>
          </p:cNvPr>
          <p:cNvSpPr>
            <a:spLocks noGrp="1"/>
          </p:cNvSpPr>
          <p:nvPr>
            <p:ph type="title"/>
          </p:nvPr>
        </p:nvSpPr>
        <p:spPr>
          <a:xfrm>
            <a:off x="0" y="23813"/>
            <a:ext cx="10515600" cy="1325563"/>
          </a:xfrm>
        </p:spPr>
        <p:txBody>
          <a:bodyPr/>
          <a:lstStyle/>
          <a:p>
            <a:r>
              <a:rPr lang="en-US" dirty="0"/>
              <a:t>Nested Cross-Validation</a:t>
            </a:r>
          </a:p>
        </p:txBody>
      </p:sp>
      <p:pic>
        <p:nvPicPr>
          <p:cNvPr id="5" name="Picture 4">
            <a:extLst>
              <a:ext uri="{FF2B5EF4-FFF2-40B4-BE49-F238E27FC236}">
                <a16:creationId xmlns:a16="http://schemas.microsoft.com/office/drawing/2014/main" id="{BCE90717-EA9B-06DC-BE48-C02998226E90}"/>
              </a:ext>
            </a:extLst>
          </p:cNvPr>
          <p:cNvPicPr>
            <a:picLocks noChangeAspect="1"/>
          </p:cNvPicPr>
          <p:nvPr/>
        </p:nvPicPr>
        <p:blipFill>
          <a:blip r:embed="rId3"/>
          <a:srcRect l="627" t="1160" r="48956" b="28464"/>
          <a:stretch>
            <a:fillRect/>
          </a:stretch>
        </p:blipFill>
        <p:spPr>
          <a:xfrm>
            <a:off x="3236181" y="1055535"/>
            <a:ext cx="4913907" cy="5450416"/>
          </a:xfrm>
          <a:prstGeom prst="rect">
            <a:avLst/>
          </a:prstGeom>
          <a:ln>
            <a:solidFill>
              <a:schemeClr val="tx1"/>
            </a:solidFill>
          </a:ln>
        </p:spPr>
      </p:pic>
    </p:spTree>
    <p:extLst>
      <p:ext uri="{BB962C8B-B14F-4D97-AF65-F5344CB8AC3E}">
        <p14:creationId xmlns:p14="http://schemas.microsoft.com/office/powerpoint/2010/main" val="8455727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1F8E7-E800-1C53-5A2C-DECA3AB104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D861F3-BB71-7BE9-625A-1E4483D3C6A9}"/>
              </a:ext>
            </a:extLst>
          </p:cNvPr>
          <p:cNvSpPr>
            <a:spLocks noGrp="1"/>
          </p:cNvSpPr>
          <p:nvPr>
            <p:ph type="title"/>
          </p:nvPr>
        </p:nvSpPr>
        <p:spPr>
          <a:xfrm>
            <a:off x="146304" y="73152"/>
            <a:ext cx="10515600" cy="1325563"/>
          </a:xfrm>
        </p:spPr>
        <p:txBody>
          <a:bodyPr/>
          <a:lstStyle/>
          <a:p>
            <a:r>
              <a:rPr lang="en-US" dirty="0"/>
              <a:t>Methods – Variable Collection</a:t>
            </a:r>
          </a:p>
        </p:txBody>
      </p:sp>
      <p:pic>
        <p:nvPicPr>
          <p:cNvPr id="5" name="Picture 4" descr="Academic Medical Center | Master of Public Health | Vanderbilt University">
            <a:extLst>
              <a:ext uri="{FF2B5EF4-FFF2-40B4-BE49-F238E27FC236}">
                <a16:creationId xmlns:a16="http://schemas.microsoft.com/office/drawing/2014/main" id="{CBD1B852-F91E-B9F9-5487-78C0EE5F8CA3}"/>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FD9F3F37-30C6-334E-08E1-80679B0462FE}"/>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A70DB540-D03F-E2A0-2A10-945E55557C27}"/>
                </a:ext>
              </a:extLst>
            </p:cNvPr>
            <p:cNvPicPr>
              <a:picLocks noChangeAspect="1"/>
            </p:cNvPicPr>
            <p:nvPr/>
          </p:nvPicPr>
          <p:blipFill>
            <a:blip r:embed="rId3"/>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2034EB82-7702-1CF3-A3C7-A3CCD379480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97B9831C-EBED-8763-9EBC-4830AADB0638}"/>
              </a:ext>
            </a:extLst>
          </p:cNvPr>
          <p:cNvSpPr>
            <a:spLocks noGrp="1"/>
          </p:cNvSpPr>
          <p:nvPr>
            <p:ph idx="1"/>
          </p:nvPr>
        </p:nvSpPr>
        <p:spPr>
          <a:xfrm>
            <a:off x="2295144" y="1554480"/>
            <a:ext cx="9902952" cy="4351338"/>
          </a:xfrm>
        </p:spPr>
        <p:txBody>
          <a:bodyPr/>
          <a:lstStyle/>
          <a:p>
            <a:pPr>
              <a:buClr>
                <a:schemeClr val="bg2">
                  <a:lumMod val="90000"/>
                </a:schemeClr>
              </a:buClr>
            </a:pPr>
            <a:r>
              <a:rPr lang="en-US" dirty="0">
                <a:solidFill>
                  <a:schemeClr val="bg2">
                    <a:lumMod val="90000"/>
                  </a:schemeClr>
                </a:solidFill>
              </a:rPr>
              <a:t>Clinical data and blood samples collected prospectively</a:t>
            </a:r>
          </a:p>
          <a:p>
            <a:pPr marL="0" indent="0">
              <a:buNone/>
            </a:pPr>
            <a:endParaRPr lang="en-US" dirty="0"/>
          </a:p>
          <a:p>
            <a:pPr>
              <a:buClr>
                <a:schemeClr val="bg2">
                  <a:lumMod val="90000"/>
                </a:schemeClr>
              </a:buClr>
            </a:pPr>
            <a:r>
              <a:rPr lang="en-US" dirty="0">
                <a:solidFill>
                  <a:schemeClr val="bg2">
                    <a:lumMod val="90000"/>
                  </a:schemeClr>
                </a:solidFill>
              </a:rPr>
              <a:t>Mayo Model risk scores were generated for each patient</a:t>
            </a:r>
          </a:p>
          <a:p>
            <a:endParaRPr lang="en-US" dirty="0"/>
          </a:p>
          <a:p>
            <a:r>
              <a:rPr lang="en-US" dirty="0"/>
              <a:t>Patients followed for final </a:t>
            </a:r>
            <a:r>
              <a:rPr lang="en-US" u="sng" dirty="0"/>
              <a:t>outcome</a:t>
            </a:r>
            <a:r>
              <a:rPr lang="en-US" dirty="0"/>
              <a:t> adjudication</a:t>
            </a:r>
          </a:p>
        </p:txBody>
      </p:sp>
      <p:sp>
        <p:nvSpPr>
          <p:cNvPr id="3" name="TextBox 2">
            <a:extLst>
              <a:ext uri="{FF2B5EF4-FFF2-40B4-BE49-F238E27FC236}">
                <a16:creationId xmlns:a16="http://schemas.microsoft.com/office/drawing/2014/main" id="{BC706E92-461F-F06B-78A3-B713937FCBB4}"/>
              </a:ext>
            </a:extLst>
          </p:cNvPr>
          <p:cNvSpPr txBox="1"/>
          <p:nvPr/>
        </p:nvSpPr>
        <p:spPr>
          <a:xfrm>
            <a:off x="1541635" y="4554356"/>
            <a:ext cx="4979963" cy="1477328"/>
          </a:xfrm>
          <a:prstGeom prst="rect">
            <a:avLst/>
          </a:prstGeom>
          <a:noFill/>
          <a:ln w="12700">
            <a:solidFill>
              <a:schemeClr val="tx1"/>
            </a:solidFill>
          </a:ln>
        </p:spPr>
        <p:txBody>
          <a:bodyPr wrap="square" rtlCol="0">
            <a:spAutoFit/>
          </a:bodyPr>
          <a:lstStyle/>
          <a:p>
            <a:pPr algn="ctr"/>
            <a:r>
              <a:rPr lang="en-US" b="1" u="sng" dirty="0">
                <a:latin typeface="Arial" panose="020B0604020202020204" pitchFamily="34" charset="0"/>
                <a:cs typeface="Arial" panose="020B0604020202020204" pitchFamily="34" charset="0"/>
              </a:rPr>
              <a:t>Benign</a:t>
            </a:r>
            <a:r>
              <a:rPr lang="en-US" b="1" dirty="0">
                <a:latin typeface="Arial" panose="020B0604020202020204" pitchFamily="34" charset="0"/>
                <a:cs typeface="Arial" panose="020B0604020202020204" pitchFamily="34" charset="0"/>
              </a:rPr>
              <a:t>:</a:t>
            </a:r>
          </a:p>
          <a:p>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Tissue diagnosis of benign disease</a:t>
            </a:r>
          </a:p>
          <a:p>
            <a:pPr algn="ctr"/>
            <a:r>
              <a:rPr lang="en-US" b="1" u="sng" dirty="0">
                <a:latin typeface="Arial" panose="020B0604020202020204" pitchFamily="34" charset="0"/>
                <a:cs typeface="Arial" panose="020B0604020202020204" pitchFamily="34" charset="0"/>
              </a:rPr>
              <a:t>OR</a:t>
            </a:r>
          </a:p>
          <a:p>
            <a:pPr algn="ctr"/>
            <a:r>
              <a:rPr lang="en-US" b="1" dirty="0">
                <a:latin typeface="Arial" panose="020B0604020202020204" pitchFamily="34" charset="0"/>
                <a:cs typeface="Arial" panose="020B0604020202020204" pitchFamily="34" charset="0"/>
              </a:rPr>
              <a:t>2 years documented radiologic follow-up</a:t>
            </a:r>
          </a:p>
        </p:txBody>
      </p:sp>
      <p:sp>
        <p:nvSpPr>
          <p:cNvPr id="6" name="TextBox 5">
            <a:extLst>
              <a:ext uri="{FF2B5EF4-FFF2-40B4-BE49-F238E27FC236}">
                <a16:creationId xmlns:a16="http://schemas.microsoft.com/office/drawing/2014/main" id="{ECF58232-4E58-B397-A059-1EFCB6E91F66}"/>
              </a:ext>
            </a:extLst>
          </p:cNvPr>
          <p:cNvSpPr txBox="1"/>
          <p:nvPr/>
        </p:nvSpPr>
        <p:spPr>
          <a:xfrm>
            <a:off x="7201536" y="4554356"/>
            <a:ext cx="4979963" cy="923330"/>
          </a:xfrm>
          <a:prstGeom prst="rect">
            <a:avLst/>
          </a:prstGeom>
          <a:noFill/>
          <a:ln w="12700">
            <a:solidFill>
              <a:schemeClr val="tx1"/>
            </a:solidFill>
          </a:ln>
        </p:spPr>
        <p:txBody>
          <a:bodyPr wrap="square" rtlCol="0">
            <a:spAutoFit/>
          </a:bodyPr>
          <a:lstStyle/>
          <a:p>
            <a:pPr algn="ctr"/>
            <a:r>
              <a:rPr lang="en-US" b="1" u="sng" dirty="0">
                <a:latin typeface="Arial" panose="020B0604020202020204" pitchFamily="34" charset="0"/>
                <a:cs typeface="Arial" panose="020B0604020202020204" pitchFamily="34" charset="0"/>
              </a:rPr>
              <a:t>Malignant</a:t>
            </a:r>
            <a:r>
              <a:rPr lang="en-US" b="1" dirty="0">
                <a:latin typeface="Arial" panose="020B0604020202020204" pitchFamily="34" charset="0"/>
                <a:cs typeface="Arial" panose="020B0604020202020204" pitchFamily="34" charset="0"/>
              </a:rPr>
              <a:t>:</a:t>
            </a:r>
          </a:p>
          <a:p>
            <a:pPr algn="ctr"/>
            <a:endParaRPr lang="en-US" b="1" dirty="0">
              <a:latin typeface="Arial" panose="020B0604020202020204" pitchFamily="34" charset="0"/>
              <a:cs typeface="Arial" panose="020B0604020202020204" pitchFamily="34" charset="0"/>
            </a:endParaRPr>
          </a:p>
          <a:p>
            <a:pPr algn="ctr"/>
            <a:r>
              <a:rPr lang="en-US" b="1" dirty="0">
                <a:latin typeface="Arial" panose="020B0604020202020204" pitchFamily="34" charset="0"/>
                <a:cs typeface="Arial" panose="020B0604020202020204" pitchFamily="34" charset="0"/>
              </a:rPr>
              <a:t>Tissue diagnosis of cancer</a:t>
            </a:r>
          </a:p>
        </p:txBody>
      </p:sp>
      <p:cxnSp>
        <p:nvCxnSpPr>
          <p:cNvPr id="9" name="Straight Connector 8">
            <a:extLst>
              <a:ext uri="{FF2B5EF4-FFF2-40B4-BE49-F238E27FC236}">
                <a16:creationId xmlns:a16="http://schemas.microsoft.com/office/drawing/2014/main" id="{4556F486-676B-54BA-631B-1A8DE6E82D83}"/>
              </a:ext>
            </a:extLst>
          </p:cNvPr>
          <p:cNvCxnSpPr>
            <a:endCxn id="3" idx="0"/>
          </p:cNvCxnSpPr>
          <p:nvPr/>
        </p:nvCxnSpPr>
        <p:spPr>
          <a:xfrm flipH="1">
            <a:off x="4031617" y="3966219"/>
            <a:ext cx="3091325" cy="588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863CB53-BF56-423F-DFAB-E100068646D6}"/>
              </a:ext>
            </a:extLst>
          </p:cNvPr>
          <p:cNvCxnSpPr>
            <a:cxnSpLocks/>
            <a:endCxn id="6" idx="0"/>
          </p:cNvCxnSpPr>
          <p:nvPr/>
        </p:nvCxnSpPr>
        <p:spPr>
          <a:xfrm>
            <a:off x="7122942" y="3966219"/>
            <a:ext cx="2568576" cy="58813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0256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12565C-F889-5F11-6D78-95C04DD526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516E5E-29FF-8EF8-A271-53C68C34151F}"/>
              </a:ext>
            </a:extLst>
          </p:cNvPr>
          <p:cNvSpPr>
            <a:spLocks noGrp="1"/>
          </p:cNvSpPr>
          <p:nvPr>
            <p:ph type="title"/>
          </p:nvPr>
        </p:nvSpPr>
        <p:spPr>
          <a:xfrm>
            <a:off x="146304" y="73152"/>
            <a:ext cx="10515600" cy="1325563"/>
          </a:xfrm>
        </p:spPr>
        <p:txBody>
          <a:bodyPr/>
          <a:lstStyle/>
          <a:p>
            <a:r>
              <a:rPr lang="en-US" dirty="0"/>
              <a:t>Methods – Variable Collection</a:t>
            </a:r>
          </a:p>
        </p:txBody>
      </p:sp>
      <p:pic>
        <p:nvPicPr>
          <p:cNvPr id="5" name="Picture 4" descr="Academic Medical Center | Master of Public Health | Vanderbilt University">
            <a:extLst>
              <a:ext uri="{FF2B5EF4-FFF2-40B4-BE49-F238E27FC236}">
                <a16:creationId xmlns:a16="http://schemas.microsoft.com/office/drawing/2014/main" id="{3823FE9B-69D8-0CFA-2D16-9CA98FF527E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C934425D-57FA-F83B-BB9D-F839BE8275D3}"/>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29D0697C-6FF0-95D5-6152-EA0B17A06201}"/>
                </a:ext>
              </a:extLst>
            </p:cNvPr>
            <p:cNvPicPr>
              <a:picLocks noChangeAspect="1"/>
            </p:cNvPicPr>
            <p:nvPr/>
          </p:nvPicPr>
          <p:blipFill>
            <a:blip r:embed="rId4"/>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FC931B62-0D4F-1077-08E4-D23EAD9433F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C154B24E-9832-2315-4463-DCDBA5093484}"/>
              </a:ext>
            </a:extLst>
          </p:cNvPr>
          <p:cNvSpPr>
            <a:spLocks noGrp="1"/>
          </p:cNvSpPr>
          <p:nvPr>
            <p:ph idx="1"/>
          </p:nvPr>
        </p:nvSpPr>
        <p:spPr>
          <a:xfrm>
            <a:off x="2295144" y="1554480"/>
            <a:ext cx="9902952" cy="4351338"/>
          </a:xfrm>
        </p:spPr>
        <p:txBody>
          <a:bodyPr/>
          <a:lstStyle/>
          <a:p>
            <a:r>
              <a:rPr lang="en-US" b="1" dirty="0"/>
              <a:t>Clinical data and blood samples collected prospectively</a:t>
            </a:r>
          </a:p>
        </p:txBody>
      </p:sp>
      <p:pic>
        <p:nvPicPr>
          <p:cNvPr id="3" name="Picture 2">
            <a:extLst>
              <a:ext uri="{FF2B5EF4-FFF2-40B4-BE49-F238E27FC236}">
                <a16:creationId xmlns:a16="http://schemas.microsoft.com/office/drawing/2014/main" id="{B92AD9EA-0EE6-1834-CD99-2405FB58AF02}"/>
              </a:ext>
            </a:extLst>
          </p:cNvPr>
          <p:cNvPicPr>
            <a:picLocks noChangeAspect="1"/>
          </p:cNvPicPr>
          <p:nvPr/>
        </p:nvPicPr>
        <p:blipFill>
          <a:blip r:embed="rId4"/>
          <a:srcRect l="45226" r="3767" b="11244"/>
          <a:stretch/>
        </p:blipFill>
        <p:spPr>
          <a:xfrm>
            <a:off x="1928220" y="3429000"/>
            <a:ext cx="2004430" cy="2325261"/>
          </a:xfrm>
          <a:prstGeom prst="rect">
            <a:avLst/>
          </a:prstGeom>
        </p:spPr>
      </p:pic>
      <p:cxnSp>
        <p:nvCxnSpPr>
          <p:cNvPr id="4" name="Straight Arrow Connector 3">
            <a:extLst>
              <a:ext uri="{FF2B5EF4-FFF2-40B4-BE49-F238E27FC236}">
                <a16:creationId xmlns:a16="http://schemas.microsoft.com/office/drawing/2014/main" id="{2572C3F2-13FF-0972-A36F-CC42B6CF8BD9}"/>
              </a:ext>
            </a:extLst>
          </p:cNvPr>
          <p:cNvCxnSpPr>
            <a:cxnSpLocks/>
          </p:cNvCxnSpPr>
          <p:nvPr/>
        </p:nvCxnSpPr>
        <p:spPr>
          <a:xfrm flipH="1">
            <a:off x="3459480" y="1957542"/>
            <a:ext cx="2268432" cy="147145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D609C0E1-3ABE-47C7-323F-539E2D1CCD9C}"/>
              </a:ext>
            </a:extLst>
          </p:cNvPr>
          <p:cNvSpPr txBox="1"/>
          <p:nvPr/>
        </p:nvSpPr>
        <p:spPr>
          <a:xfrm>
            <a:off x="883587" y="5754261"/>
            <a:ext cx="4065562" cy="646331"/>
          </a:xfrm>
          <a:prstGeom prst="rect">
            <a:avLst/>
          </a:prstGeom>
          <a:noFill/>
        </p:spPr>
        <p:txBody>
          <a:bodyPr wrap="square" rtlCol="0">
            <a:spAutoFit/>
          </a:bodyPr>
          <a:lstStyle/>
          <a:p>
            <a:pPr algn="ctr"/>
            <a:r>
              <a:rPr lang="en-US" b="1" dirty="0">
                <a:latin typeface="Arial" panose="020B0604020202020204" pitchFamily="34" charset="0"/>
                <a:ea typeface="Calibri" panose="020F0502020204030204" pitchFamily="34" charset="0"/>
                <a:cs typeface="Arial" panose="020B0604020202020204" pitchFamily="34" charset="0"/>
              </a:rPr>
              <a:t>Blood protein assay measurements in CAP-certified clinical lab</a:t>
            </a:r>
            <a:endParaRPr lang="en-US" dirty="0"/>
          </a:p>
        </p:txBody>
      </p:sp>
      <p:sp>
        <p:nvSpPr>
          <p:cNvPr id="8" name="TextBox 7">
            <a:extLst>
              <a:ext uri="{FF2B5EF4-FFF2-40B4-BE49-F238E27FC236}">
                <a16:creationId xmlns:a16="http://schemas.microsoft.com/office/drawing/2014/main" id="{04C8B532-B7C3-ABCF-A682-6165DE1C0F62}"/>
              </a:ext>
            </a:extLst>
          </p:cNvPr>
          <p:cNvSpPr txBox="1"/>
          <p:nvPr/>
        </p:nvSpPr>
        <p:spPr>
          <a:xfrm>
            <a:off x="3802633" y="3653140"/>
            <a:ext cx="2700996" cy="1569660"/>
          </a:xfrm>
          <a:prstGeom prst="rect">
            <a:avLst/>
          </a:prstGeom>
          <a:noFill/>
        </p:spPr>
        <p:txBody>
          <a:bodyPr wrap="square" rtlCol="0">
            <a:spAutoFit/>
          </a:bodyPr>
          <a:lstStyle/>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CYFRA 21-1</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CEA</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CA-125</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HE-4</a:t>
            </a:r>
          </a:p>
        </p:txBody>
      </p:sp>
      <p:cxnSp>
        <p:nvCxnSpPr>
          <p:cNvPr id="10" name="Straight Arrow Connector 9">
            <a:extLst>
              <a:ext uri="{FF2B5EF4-FFF2-40B4-BE49-F238E27FC236}">
                <a16:creationId xmlns:a16="http://schemas.microsoft.com/office/drawing/2014/main" id="{292EBB20-7F22-344C-95E9-9D15DE91BD50}"/>
              </a:ext>
            </a:extLst>
          </p:cNvPr>
          <p:cNvCxnSpPr>
            <a:cxnSpLocks/>
          </p:cNvCxnSpPr>
          <p:nvPr/>
        </p:nvCxnSpPr>
        <p:spPr>
          <a:xfrm>
            <a:off x="5727912" y="1957542"/>
            <a:ext cx="2143548" cy="13839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F1F8AB1B-18FF-CC35-B2EB-ADB0D05A8279}"/>
              </a:ext>
            </a:extLst>
          </p:cNvPr>
          <p:cNvSpPr txBox="1"/>
          <p:nvPr/>
        </p:nvSpPr>
        <p:spPr>
          <a:xfrm>
            <a:off x="6202626" y="5781627"/>
            <a:ext cx="4065562" cy="646331"/>
          </a:xfrm>
          <a:prstGeom prst="rect">
            <a:avLst/>
          </a:prstGeom>
          <a:noFill/>
        </p:spPr>
        <p:txBody>
          <a:bodyPr wrap="square" rtlCol="0">
            <a:spAutoFit/>
          </a:bodyPr>
          <a:lstStyle/>
          <a:p>
            <a:pPr algn="ctr"/>
            <a:r>
              <a:rPr lang="en-US" b="1" dirty="0">
                <a:latin typeface="Arial" panose="020B0604020202020204" pitchFamily="34" charset="0"/>
                <a:ea typeface="Calibri" panose="020F0502020204030204" pitchFamily="34" charset="0"/>
                <a:cs typeface="Arial" panose="020B0604020202020204" pitchFamily="34" charset="0"/>
              </a:rPr>
              <a:t>Fungal Antibody measurements in commercial lab</a:t>
            </a:r>
            <a:endParaRPr lang="en-US" dirty="0"/>
          </a:p>
        </p:txBody>
      </p:sp>
      <p:pic>
        <p:nvPicPr>
          <p:cNvPr id="14" name="Picture 13">
            <a:extLst>
              <a:ext uri="{FF2B5EF4-FFF2-40B4-BE49-F238E27FC236}">
                <a16:creationId xmlns:a16="http://schemas.microsoft.com/office/drawing/2014/main" id="{9F012F90-888D-D350-6071-1AE44E7BE251}"/>
              </a:ext>
            </a:extLst>
          </p:cNvPr>
          <p:cNvPicPr>
            <a:picLocks noChangeAspect="1"/>
          </p:cNvPicPr>
          <p:nvPr/>
        </p:nvPicPr>
        <p:blipFill>
          <a:blip r:embed="rId6"/>
          <a:srcRect b="14489"/>
          <a:stretch>
            <a:fillRect/>
          </a:stretch>
        </p:blipFill>
        <p:spPr>
          <a:xfrm>
            <a:off x="7072777" y="3656240"/>
            <a:ext cx="2325261" cy="1988368"/>
          </a:xfrm>
          <a:prstGeom prst="rect">
            <a:avLst/>
          </a:prstGeom>
        </p:spPr>
      </p:pic>
      <p:sp>
        <p:nvSpPr>
          <p:cNvPr id="16" name="TextBox 15">
            <a:extLst>
              <a:ext uri="{FF2B5EF4-FFF2-40B4-BE49-F238E27FC236}">
                <a16:creationId xmlns:a16="http://schemas.microsoft.com/office/drawing/2014/main" id="{C9898F5E-DB62-2240-BB63-9A4F24520E6D}"/>
              </a:ext>
            </a:extLst>
          </p:cNvPr>
          <p:cNvSpPr txBox="1"/>
          <p:nvPr/>
        </p:nvSpPr>
        <p:spPr>
          <a:xfrm>
            <a:off x="9164515" y="4152860"/>
            <a:ext cx="2933113" cy="830997"/>
          </a:xfrm>
          <a:prstGeom prst="rect">
            <a:avLst/>
          </a:prstGeom>
          <a:noFill/>
        </p:spPr>
        <p:txBody>
          <a:bodyPr wrap="square" rtlCol="0">
            <a:spAutoFit/>
          </a:bodyPr>
          <a:lstStyle/>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Histoplasma IgG</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Histoplasma IgM</a:t>
            </a:r>
          </a:p>
        </p:txBody>
      </p:sp>
    </p:spTree>
    <p:extLst>
      <p:ext uri="{BB962C8B-B14F-4D97-AF65-F5344CB8AC3E}">
        <p14:creationId xmlns:p14="http://schemas.microsoft.com/office/powerpoint/2010/main" val="175975052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D6D84-FD1D-9E53-A3FC-148AA4AA2F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24886E-25E2-691C-1E1E-B6D6560C0D1F}"/>
              </a:ext>
            </a:extLst>
          </p:cNvPr>
          <p:cNvSpPr>
            <a:spLocks noGrp="1"/>
          </p:cNvSpPr>
          <p:nvPr>
            <p:ph type="title"/>
          </p:nvPr>
        </p:nvSpPr>
        <p:spPr>
          <a:xfrm>
            <a:off x="146304" y="73152"/>
            <a:ext cx="10515600" cy="1325563"/>
          </a:xfrm>
        </p:spPr>
        <p:txBody>
          <a:bodyPr/>
          <a:lstStyle/>
          <a:p>
            <a:r>
              <a:rPr lang="en-US" dirty="0"/>
              <a:t>Methods – Variable Collection</a:t>
            </a:r>
          </a:p>
        </p:txBody>
      </p:sp>
      <p:pic>
        <p:nvPicPr>
          <p:cNvPr id="5" name="Picture 4" descr="Academic Medical Center | Master of Public Health | Vanderbilt University">
            <a:extLst>
              <a:ext uri="{FF2B5EF4-FFF2-40B4-BE49-F238E27FC236}">
                <a16:creationId xmlns:a16="http://schemas.microsoft.com/office/drawing/2014/main" id="{4A4DF835-A5DA-7A82-477F-22A71A9BC326}"/>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D2D5D43B-5EB6-F317-2348-6009D4B83780}"/>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CF36FB07-9EC6-0E37-12D8-BD4EDD59108C}"/>
                </a:ext>
              </a:extLst>
            </p:cNvPr>
            <p:cNvPicPr>
              <a:picLocks noChangeAspect="1"/>
            </p:cNvPicPr>
            <p:nvPr/>
          </p:nvPicPr>
          <p:blipFill>
            <a:blip r:embed="rId3"/>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805054E7-E2B1-380C-283C-EFF8EEDC649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A6297E9C-5CAF-BB2E-6774-61AB7E85ED69}"/>
              </a:ext>
            </a:extLst>
          </p:cNvPr>
          <p:cNvSpPr>
            <a:spLocks noGrp="1"/>
          </p:cNvSpPr>
          <p:nvPr>
            <p:ph idx="1"/>
          </p:nvPr>
        </p:nvSpPr>
        <p:spPr>
          <a:xfrm>
            <a:off x="2295144" y="1554480"/>
            <a:ext cx="9902952" cy="4351338"/>
          </a:xfrm>
        </p:spPr>
        <p:txBody>
          <a:bodyPr/>
          <a:lstStyle/>
          <a:p>
            <a:pPr>
              <a:buClr>
                <a:schemeClr val="bg2">
                  <a:lumMod val="90000"/>
                </a:schemeClr>
              </a:buClr>
            </a:pPr>
            <a:r>
              <a:rPr lang="en-US" dirty="0">
                <a:solidFill>
                  <a:schemeClr val="bg2">
                    <a:lumMod val="90000"/>
                  </a:schemeClr>
                </a:solidFill>
              </a:rPr>
              <a:t>Clinical data and blood samples collected prospectively</a:t>
            </a:r>
          </a:p>
          <a:p>
            <a:pPr marL="0" indent="0">
              <a:buNone/>
            </a:pPr>
            <a:endParaRPr lang="en-US" dirty="0"/>
          </a:p>
          <a:p>
            <a:r>
              <a:rPr lang="en-US" b="1" u="sng" dirty="0"/>
              <a:t>Mayo Model</a:t>
            </a:r>
            <a:r>
              <a:rPr lang="en-US" b="1" dirty="0"/>
              <a:t> risk scores were generated for each patient</a:t>
            </a:r>
          </a:p>
        </p:txBody>
      </p:sp>
      <p:sp>
        <p:nvSpPr>
          <p:cNvPr id="4" name="TextBox 3">
            <a:extLst>
              <a:ext uri="{FF2B5EF4-FFF2-40B4-BE49-F238E27FC236}">
                <a16:creationId xmlns:a16="http://schemas.microsoft.com/office/drawing/2014/main" id="{D7CCC350-9A84-65BD-02EC-B5679A2B5F34}"/>
              </a:ext>
            </a:extLst>
          </p:cNvPr>
          <p:cNvSpPr txBox="1"/>
          <p:nvPr/>
        </p:nvSpPr>
        <p:spPr>
          <a:xfrm>
            <a:off x="1777218" y="3985407"/>
            <a:ext cx="3474719" cy="1569660"/>
          </a:xfrm>
          <a:prstGeom prst="rect">
            <a:avLst/>
          </a:prstGeom>
          <a:noFill/>
          <a:ln w="12700">
            <a:solidFill>
              <a:schemeClr val="tx1">
                <a:lumMod val="95000"/>
                <a:lumOff val="5000"/>
              </a:schemeClr>
            </a:solidFill>
          </a:ln>
        </p:spPr>
        <p:txBody>
          <a:bodyPr wrap="square" rtlCol="0">
            <a:spAutoFit/>
          </a:bodyPr>
          <a:lstStyle/>
          <a:p>
            <a:pPr algn="ctr"/>
            <a:r>
              <a:rPr lang="en-US" sz="2400" b="1" u="sng" dirty="0">
                <a:latin typeface="Arial" panose="020B0604020202020204" pitchFamily="34" charset="0"/>
                <a:cs typeface="Arial" panose="020B0604020202020204" pitchFamily="34" charset="0"/>
              </a:rPr>
              <a:t>Mayo Model</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Age, smoking, cancer history</a:t>
            </a:r>
          </a:p>
          <a:p>
            <a:pPr marL="342900" indent="-342900">
              <a:buFont typeface="Arial" panose="020B0604020202020204" pitchFamily="34" charset="0"/>
              <a:buChar char="•"/>
            </a:pPr>
            <a:r>
              <a:rPr lang="en-US" dirty="0">
                <a:latin typeface="Arial" panose="020B0604020202020204" pitchFamily="34" charset="0"/>
                <a:cs typeface="Arial" panose="020B0604020202020204" pitchFamily="34" charset="0"/>
              </a:rPr>
              <a:t>Size, spiculation, location</a:t>
            </a:r>
          </a:p>
          <a:p>
            <a:pPr marL="342900" indent="-34290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algn="ctr"/>
            <a:r>
              <a:rPr lang="en-US" dirty="0">
                <a:latin typeface="Arial" panose="020B0604020202020204" pitchFamily="34" charset="0"/>
                <a:cs typeface="Arial" panose="020B0604020202020204" pitchFamily="34" charset="0"/>
              </a:rPr>
              <a:t>~ AUC: 0.65 – 0.75</a:t>
            </a:r>
          </a:p>
        </p:txBody>
      </p:sp>
      <p:cxnSp>
        <p:nvCxnSpPr>
          <p:cNvPr id="10" name="Straight Arrow Connector 9">
            <a:extLst>
              <a:ext uri="{FF2B5EF4-FFF2-40B4-BE49-F238E27FC236}">
                <a16:creationId xmlns:a16="http://schemas.microsoft.com/office/drawing/2014/main" id="{C9505A7E-4B38-20BB-C4AD-FA9A23E09D3E}"/>
              </a:ext>
            </a:extLst>
          </p:cNvPr>
          <p:cNvCxnSpPr>
            <a:cxnSpLocks/>
            <a:endCxn id="4" idx="0"/>
          </p:cNvCxnSpPr>
          <p:nvPr/>
        </p:nvCxnSpPr>
        <p:spPr>
          <a:xfrm>
            <a:off x="3514577" y="2973705"/>
            <a:ext cx="1" cy="101170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25999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BBAA07-BCF3-D08F-EECF-9B278703C4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69C053-E6A3-DBA5-8808-CA6DAB9AC297}"/>
              </a:ext>
            </a:extLst>
          </p:cNvPr>
          <p:cNvSpPr>
            <a:spLocks noGrp="1"/>
          </p:cNvSpPr>
          <p:nvPr>
            <p:ph type="title"/>
          </p:nvPr>
        </p:nvSpPr>
        <p:spPr>
          <a:xfrm>
            <a:off x="146304" y="73152"/>
            <a:ext cx="10515600" cy="1325563"/>
          </a:xfrm>
        </p:spPr>
        <p:txBody>
          <a:bodyPr/>
          <a:lstStyle/>
          <a:p>
            <a:r>
              <a:rPr lang="en-US" dirty="0"/>
              <a:t>Methods – Variable Collection</a:t>
            </a:r>
          </a:p>
        </p:txBody>
      </p:sp>
      <p:pic>
        <p:nvPicPr>
          <p:cNvPr id="5" name="Picture 4" descr="Academic Medical Center | Master of Public Health | Vanderbilt University">
            <a:extLst>
              <a:ext uri="{FF2B5EF4-FFF2-40B4-BE49-F238E27FC236}">
                <a16:creationId xmlns:a16="http://schemas.microsoft.com/office/drawing/2014/main" id="{6BFEDC31-5A5F-3E31-8C8F-C2FAA2B9442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558" r="21487" b="2979"/>
          <a:stretch>
            <a:fillRect/>
          </a:stretch>
        </p:blipFill>
        <p:spPr bwMode="auto">
          <a:xfrm>
            <a:off x="54428" y="5576626"/>
            <a:ext cx="717621" cy="1204155"/>
          </a:xfrm>
          <a:prstGeom prst="rect">
            <a:avLst/>
          </a:prstGeom>
          <a:noFill/>
          <a:extLst>
            <a:ext uri="{909E8E84-426E-40DD-AFC4-6F175D3DCCD1}">
              <a14:hiddenFill xmlns:a14="http://schemas.microsoft.com/office/drawing/2010/main">
                <a:solidFill>
                  <a:srgbClr val="FFFFFF"/>
                </a:solidFill>
              </a14:hiddenFill>
            </a:ext>
          </a:extLst>
        </p:spPr>
      </p:pic>
      <p:grpSp>
        <p:nvGrpSpPr>
          <p:cNvPr id="13" name="Group 12">
            <a:extLst>
              <a:ext uri="{FF2B5EF4-FFF2-40B4-BE49-F238E27FC236}">
                <a16:creationId xmlns:a16="http://schemas.microsoft.com/office/drawing/2014/main" id="{003ADFCE-2E31-831C-9E94-5EB77643C1B6}"/>
              </a:ext>
            </a:extLst>
          </p:cNvPr>
          <p:cNvGrpSpPr/>
          <p:nvPr/>
        </p:nvGrpSpPr>
        <p:grpSpPr>
          <a:xfrm>
            <a:off x="-52989" y="1520925"/>
            <a:ext cx="2348133" cy="1908075"/>
            <a:chOff x="5438335" y="4035525"/>
            <a:chExt cx="2199393" cy="1690833"/>
          </a:xfrm>
        </p:grpSpPr>
        <p:pic>
          <p:nvPicPr>
            <p:cNvPr id="7" name="Picture 6">
              <a:extLst>
                <a:ext uri="{FF2B5EF4-FFF2-40B4-BE49-F238E27FC236}">
                  <a16:creationId xmlns:a16="http://schemas.microsoft.com/office/drawing/2014/main" id="{F10E255C-E9A3-E1DB-E39B-A5756857DA3E}"/>
                </a:ext>
              </a:extLst>
            </p:cNvPr>
            <p:cNvPicPr>
              <a:picLocks noChangeAspect="1"/>
            </p:cNvPicPr>
            <p:nvPr/>
          </p:nvPicPr>
          <p:blipFill>
            <a:blip r:embed="rId3"/>
            <a:srcRect l="15040" r="62034" b="26436"/>
            <a:stretch>
              <a:fillRect/>
            </a:stretch>
          </p:blipFill>
          <p:spPr>
            <a:xfrm>
              <a:off x="6847305" y="4035525"/>
              <a:ext cx="790423" cy="1690833"/>
            </a:xfrm>
            <a:prstGeom prst="rect">
              <a:avLst/>
            </a:prstGeom>
          </p:spPr>
        </p:pic>
        <p:pic>
          <p:nvPicPr>
            <p:cNvPr id="11" name="Graphic 10" descr="Clipboard with solid fill">
              <a:extLst>
                <a:ext uri="{FF2B5EF4-FFF2-40B4-BE49-F238E27FC236}">
                  <a16:creationId xmlns:a16="http://schemas.microsoft.com/office/drawing/2014/main" id="{8EDFFFD0-4C4A-2A9F-6B70-37A36A9E343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38335" y="4105056"/>
              <a:ext cx="1621302" cy="1621302"/>
            </a:xfrm>
            <a:prstGeom prst="rect">
              <a:avLst/>
            </a:prstGeom>
          </p:spPr>
        </p:pic>
      </p:grpSp>
      <p:sp>
        <p:nvSpPr>
          <p:cNvPr id="15" name="Content Placeholder 14">
            <a:extLst>
              <a:ext uri="{FF2B5EF4-FFF2-40B4-BE49-F238E27FC236}">
                <a16:creationId xmlns:a16="http://schemas.microsoft.com/office/drawing/2014/main" id="{EF351F58-F6F7-092E-B971-3E757042B95E}"/>
              </a:ext>
            </a:extLst>
          </p:cNvPr>
          <p:cNvSpPr>
            <a:spLocks noGrp="1"/>
          </p:cNvSpPr>
          <p:nvPr>
            <p:ph idx="1"/>
          </p:nvPr>
        </p:nvSpPr>
        <p:spPr>
          <a:xfrm>
            <a:off x="2295144" y="1554480"/>
            <a:ext cx="9902952" cy="4351338"/>
          </a:xfrm>
        </p:spPr>
        <p:txBody>
          <a:bodyPr/>
          <a:lstStyle/>
          <a:p>
            <a:pPr>
              <a:buClr>
                <a:schemeClr val="bg2">
                  <a:lumMod val="90000"/>
                </a:schemeClr>
              </a:buClr>
            </a:pPr>
            <a:r>
              <a:rPr lang="en-US" dirty="0">
                <a:solidFill>
                  <a:schemeClr val="bg2">
                    <a:lumMod val="90000"/>
                  </a:schemeClr>
                </a:solidFill>
              </a:rPr>
              <a:t>Clinical data and blood samples collected prospectively</a:t>
            </a:r>
          </a:p>
          <a:p>
            <a:pPr marL="0" indent="0">
              <a:buNone/>
            </a:pPr>
            <a:endParaRPr lang="en-US" dirty="0"/>
          </a:p>
          <a:p>
            <a:pPr>
              <a:buClr>
                <a:schemeClr val="bg2">
                  <a:lumMod val="90000"/>
                </a:schemeClr>
              </a:buClr>
            </a:pPr>
            <a:r>
              <a:rPr lang="en-US" dirty="0">
                <a:solidFill>
                  <a:schemeClr val="bg2">
                    <a:lumMod val="90000"/>
                  </a:schemeClr>
                </a:solidFill>
              </a:rPr>
              <a:t>Mayo Model risk scores were generated for each patient</a:t>
            </a:r>
          </a:p>
          <a:p>
            <a:endParaRPr lang="en-US" dirty="0"/>
          </a:p>
          <a:p>
            <a:r>
              <a:rPr lang="en-US" dirty="0"/>
              <a:t>Patients followed for final </a:t>
            </a:r>
            <a:r>
              <a:rPr lang="en-US" u="sng" dirty="0"/>
              <a:t>outcome</a:t>
            </a:r>
            <a:r>
              <a:rPr lang="en-US" dirty="0"/>
              <a:t> adjudication</a:t>
            </a:r>
          </a:p>
        </p:txBody>
      </p:sp>
    </p:spTree>
    <p:extLst>
      <p:ext uri="{BB962C8B-B14F-4D97-AF65-F5344CB8AC3E}">
        <p14:creationId xmlns:p14="http://schemas.microsoft.com/office/powerpoint/2010/main" val="9396317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38093</TotalTime>
  <Words>4145</Words>
  <Application>Microsoft Office PowerPoint</Application>
  <PresentationFormat>Widescreen</PresentationFormat>
  <Paragraphs>661</Paragraphs>
  <Slides>60</Slides>
  <Notes>57</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60</vt:i4>
      </vt:variant>
    </vt:vector>
  </HeadingPairs>
  <TitlesOfParts>
    <vt:vector size="66" baseType="lpstr">
      <vt:lpstr>Aptos</vt:lpstr>
      <vt:lpstr>Aptos Display</vt:lpstr>
      <vt:lpstr>Arial</vt:lpstr>
      <vt:lpstr>Calibri</vt:lpstr>
      <vt:lpstr>Times New Roman</vt:lpstr>
      <vt:lpstr>Office Theme</vt:lpstr>
      <vt:lpstr>Combining Noninvasive Biomarkers for Lung Cancer Diagnosis</vt:lpstr>
      <vt:lpstr>Disclosures </vt:lpstr>
      <vt:lpstr>The Problem</vt:lpstr>
      <vt:lpstr>Current Practice</vt:lpstr>
      <vt:lpstr>Current Practice</vt:lpstr>
      <vt:lpstr>Where are Biomarkers Useful?</vt:lpstr>
      <vt:lpstr>PowerPoint Presentation</vt:lpstr>
      <vt:lpstr>Biomarkers described for lung cancer </vt:lpstr>
      <vt:lpstr>PowerPoint Presentation</vt:lpstr>
      <vt:lpstr>Protein (Cancer) Biomarkers1</vt:lpstr>
      <vt:lpstr>Fungal (Benign) Biomarkers</vt:lpstr>
      <vt:lpstr>Fungal (Benign) Biomarkers</vt:lpstr>
      <vt:lpstr>THE GOAL:  a combination biomarker approach</vt:lpstr>
      <vt:lpstr>PowerPoint Presentation</vt:lpstr>
      <vt:lpstr>PowerPoint Presentation</vt:lpstr>
      <vt:lpstr>Methods</vt:lpstr>
      <vt:lpstr>Methods – Variable Collection</vt:lpstr>
      <vt:lpstr>Methods – Variable Collection</vt:lpstr>
      <vt:lpstr>Methods – Variable Collection</vt:lpstr>
      <vt:lpstr>Methods – Variable Collection</vt:lpstr>
      <vt:lpstr>Methods – Variable Collection</vt:lpstr>
      <vt:lpstr>Methods – Model Development</vt:lpstr>
      <vt:lpstr>Methods – Model Development</vt:lpstr>
      <vt:lpstr>Methods – Model Development</vt:lpstr>
      <vt:lpstr>Methods – Model Development</vt:lpstr>
      <vt:lpstr>Methods – Model Development</vt:lpstr>
      <vt:lpstr>Methods – Model Development</vt:lpstr>
      <vt:lpstr>Methods – Model Development</vt:lpstr>
      <vt:lpstr>Methods – Model Comparisons</vt:lpstr>
      <vt:lpstr>Methods – Model Comparisons</vt:lpstr>
      <vt:lpstr>Methods – Model Comparisons</vt:lpstr>
      <vt:lpstr>Methods – Model Comparisons</vt:lpstr>
      <vt:lpstr>Methods – Model Comparisons</vt:lpstr>
      <vt:lpstr>Results</vt:lpstr>
      <vt:lpstr>Results</vt:lpstr>
      <vt:lpstr>Results – Discrimination</vt:lpstr>
      <vt:lpstr>Results – Discrimination</vt:lpstr>
      <vt:lpstr>Results – Discrimination</vt:lpstr>
      <vt:lpstr>Results – log loss</vt:lpstr>
      <vt:lpstr>Results – log loss</vt:lpstr>
      <vt:lpstr>Results – log loss</vt:lpstr>
      <vt:lpstr>Results – log loss</vt:lpstr>
      <vt:lpstr>Conclusions</vt:lpstr>
      <vt:lpstr>Conclusions</vt:lpstr>
      <vt:lpstr>Conclusions</vt:lpstr>
      <vt:lpstr>Conclusions</vt:lpstr>
      <vt:lpstr>Takeaways</vt:lpstr>
      <vt:lpstr>Next steps…</vt:lpstr>
      <vt:lpstr>Next steps</vt:lpstr>
      <vt:lpstr>Next steps</vt:lpstr>
      <vt:lpstr>Next steps</vt:lpstr>
      <vt:lpstr>Thank you!</vt:lpstr>
      <vt:lpstr>Supplemental</vt:lpstr>
      <vt:lpstr>Fungal and Protein Biomarkers in IPNs</vt:lpstr>
      <vt:lpstr>Fungal and Protein Biomarkers in IPNs</vt:lpstr>
      <vt:lpstr>Nested Cross-Validation</vt:lpstr>
      <vt:lpstr>Methods – Variable Collection</vt:lpstr>
      <vt:lpstr>Methods – Variable Collection</vt:lpstr>
      <vt:lpstr>Methods – Variable Collection</vt:lpstr>
      <vt:lpstr>Methods – Variable Collection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Holmes, Hudson</dc:creator>
  <cp:lastModifiedBy>Holmes, Hudson</cp:lastModifiedBy>
  <cp:revision>14</cp:revision>
  <dcterms:created xsi:type="dcterms:W3CDTF">2026-08-20T15:45:48Z</dcterms:created>
  <dcterms:modified xsi:type="dcterms:W3CDTF">2026-09-22T18:44:35Z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2026-08-20T15:45:48Z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2aa54f13-6423-49e9-ad7a-6ff48213d734</vt:lpwstr>
  </property>
  <property fmtid="{D5CDD505-2E9C-101B-9397-08002B2CF9AE}" pid="8" name="MSIP_Label_792c8cef-6f2b-4af1-b4ac-d815ff795cd6_ContentBits">
    <vt:lpwstr>0</vt:lpwstr>
  </property>
  <property fmtid="{D5CDD505-2E9C-101B-9397-08002B2CF9AE}" pid="9" name="MSIP_Label_792c8cef-6f2b-4af1-b4ac-d815ff795cd6_Tag">
    <vt:lpwstr>10, 3, 0, 1</vt:lpwstr>
  </property>
</Properties>
</file>