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33"/>
  </p:notesMasterIdLst>
  <p:sldIdLst>
    <p:sldId id="330" r:id="rId2"/>
    <p:sldId id="2146847591" r:id="rId3"/>
    <p:sldId id="2146847613" r:id="rId4"/>
    <p:sldId id="2146847614" r:id="rId5"/>
    <p:sldId id="2146847610" r:id="rId6"/>
    <p:sldId id="2132687277" r:id="rId7"/>
    <p:sldId id="2146847611" r:id="rId8"/>
    <p:sldId id="2146847598" r:id="rId9"/>
    <p:sldId id="2132687278" r:id="rId10"/>
    <p:sldId id="2146847589" r:id="rId11"/>
    <p:sldId id="260" r:id="rId12"/>
    <p:sldId id="261" r:id="rId13"/>
    <p:sldId id="263" r:id="rId14"/>
    <p:sldId id="2146847584" r:id="rId15"/>
    <p:sldId id="2146847585" r:id="rId16"/>
    <p:sldId id="2146847586" r:id="rId17"/>
    <p:sldId id="2141412206" r:id="rId18"/>
    <p:sldId id="275" r:id="rId19"/>
    <p:sldId id="271" r:id="rId20"/>
    <p:sldId id="334" r:id="rId21"/>
    <p:sldId id="2141412202" r:id="rId22"/>
    <p:sldId id="2141412207" r:id="rId23"/>
    <p:sldId id="2146847552" r:id="rId24"/>
    <p:sldId id="2141412200" r:id="rId25"/>
    <p:sldId id="2146847561" r:id="rId26"/>
    <p:sldId id="2146847605" r:id="rId27"/>
    <p:sldId id="2146847606" r:id="rId28"/>
    <p:sldId id="2146847612" r:id="rId29"/>
    <p:sldId id="2146847607" r:id="rId30"/>
    <p:sldId id="2146847587" r:id="rId31"/>
    <p:sldId id="2141412201"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6C477285-EC22-EA49-9CDC-4FE5B8A54314}">
          <p14:sldIdLst>
            <p14:sldId id="330"/>
          </p14:sldIdLst>
        </p14:section>
        <p14:section name="Introduction" id="{A8D38036-DC07-0A46-B9E4-9D9B5425A128}">
          <p14:sldIdLst>
            <p14:sldId id="2146847591"/>
            <p14:sldId id="2146847613"/>
            <p14:sldId id="2146847614"/>
          </p14:sldIdLst>
        </p14:section>
        <p14:section name="What is multimodal AI" id="{C81E0120-5CF4-2248-B3F3-06962EF15647}">
          <p14:sldIdLst>
            <p14:sldId id="2146847610"/>
            <p14:sldId id="2132687277"/>
            <p14:sldId id="2146847611"/>
            <p14:sldId id="2146847598"/>
          </p14:sldIdLst>
        </p14:section>
        <p14:section name="Part I: Management of IPNs" id="{4B620862-D7C1-034D-8C49-B1997A8D0B3F}">
          <p14:sldIdLst>
            <p14:sldId id="2132687278"/>
            <p14:sldId id="2146847589"/>
            <p14:sldId id="260"/>
            <p14:sldId id="261"/>
            <p14:sldId id="263"/>
            <p14:sldId id="2146847584"/>
            <p14:sldId id="2146847585"/>
            <p14:sldId id="2146847586"/>
          </p14:sldIdLst>
        </p14:section>
        <p14:section name="Part II: Characterizing PML" id="{A1DC80A7-038E-0B43-8459-E70628596514}">
          <p14:sldIdLst>
            <p14:sldId id="2141412206"/>
            <p14:sldId id="275"/>
            <p14:sldId id="271"/>
            <p14:sldId id="334"/>
          </p14:sldIdLst>
        </p14:section>
        <p14:section name="Part III: Beyond screening eligibility" id="{F853F03B-7046-7442-AC3F-9FA391B7775F}">
          <p14:sldIdLst>
            <p14:sldId id="2141412202"/>
            <p14:sldId id="2141412207"/>
            <p14:sldId id="2146847552"/>
          </p14:sldIdLst>
        </p14:section>
        <p14:section name="Conclusion" id="{BA846761-61FE-7F40-AB6E-F8BA83D07BCA}">
          <p14:sldIdLst>
            <p14:sldId id="2141412200"/>
            <p14:sldId id="2146847561"/>
            <p14:sldId id="2146847605"/>
            <p14:sldId id="2146847606"/>
            <p14:sldId id="2146847612"/>
            <p14:sldId id="2146847607"/>
            <p14:sldId id="2146847587"/>
            <p14:sldId id="2141412201"/>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827A"/>
    <a:srgbClr val="E15A43"/>
    <a:srgbClr val="CBD5E2"/>
    <a:srgbClr val="334155"/>
    <a:srgbClr val="F9FAFD"/>
    <a:srgbClr val="3686BC"/>
    <a:srgbClr val="FF7D09"/>
    <a:srgbClr val="F06A4E"/>
    <a:srgbClr val="DE4D4E"/>
    <a:srgbClr val="E8D5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65"/>
  </p:normalViewPr>
  <p:slideViewPr>
    <p:cSldViewPr snapToGrid="0">
      <p:cViewPr varScale="1">
        <p:scale>
          <a:sx n="116" d="100"/>
          <a:sy n="116" d="100"/>
        </p:scale>
        <p:origin x="512"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0D2B33"/>
                </a:solidFill>
                <a:latin typeface="Calibri"/>
              </a:defRPr>
            </a:pPr>
            <a:r>
              <a:rPr lang="en-US" sz="1400" b="0" i="0" u="none" strike="noStrike">
                <a:solidFill>
                  <a:srgbClr val="0D2B33"/>
                </a:solidFill>
                <a:latin typeface="Calibri"/>
              </a:rPr>
              <a:t>One-year lung cancer AUROC</a:t>
            </a:r>
          </a:p>
        </c:rich>
      </c:tx>
      <c:overlay val="0"/>
    </c:title>
    <c:autoTitleDeleted val="0"/>
    <c:plotArea>
      <c:layout/>
      <c:barChart>
        <c:barDir val="col"/>
        <c:grouping val="clustered"/>
        <c:varyColors val="0"/>
        <c:ser>
          <c:idx val="0"/>
          <c:order val="0"/>
          <c:tx>
            <c:strRef>
              <c:f>Sheet1!$B$1</c:f>
              <c:strCache>
                <c:ptCount val="1"/>
                <c:pt idx="0">
                  <c:v>Sybil</c:v>
                </c:pt>
              </c:strCache>
            </c:strRef>
          </c:tx>
          <c:spPr>
            <a:solidFill>
              <a:srgbClr val="DE4D4E"/>
            </a:solidFill>
            <a:effectLst/>
          </c:spPr>
          <c:invertIfNegative val="0"/>
          <c:dLbls>
            <c:numFmt formatCode="0.00" sourceLinked="0"/>
            <c:spPr>
              <a:noFill/>
              <a:ln>
                <a:noFill/>
              </a:ln>
              <a:effectLst/>
            </c:spPr>
            <c:txPr>
              <a:bodyPr/>
              <a:lstStyle/>
              <a:p>
                <a:pPr>
                  <a:defRPr sz="1000" b="0" i="0" u="none" strike="noStrike">
                    <a:solidFill>
                      <a:srgbClr val="0D2B33"/>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NLST test</c:v>
                </c:pt>
                <c:pt idx="1">
                  <c:v>LUNGx</c:v>
                </c:pt>
                <c:pt idx="2">
                  <c:v>DLCS</c:v>
                </c:pt>
                <c:pt idx="3">
                  <c:v>UCLA</c:v>
                </c:pt>
              </c:strCache>
            </c:strRef>
          </c:cat>
          <c:val>
            <c:numRef>
              <c:f>Sheet1!$B$2:$B$5</c:f>
              <c:numCache>
                <c:formatCode>General</c:formatCode>
                <c:ptCount val="4"/>
                <c:pt idx="1">
                  <c:v>0.66200000000000003</c:v>
                </c:pt>
                <c:pt idx="2">
                  <c:v>0.79700000000000004</c:v>
                </c:pt>
                <c:pt idx="3">
                  <c:v>0.73399999999999999</c:v>
                </c:pt>
              </c:numCache>
            </c:numRef>
          </c:val>
          <c:extLst>
            <c:ext xmlns:c16="http://schemas.microsoft.com/office/drawing/2014/chart" uri="{C3380CC4-5D6E-409C-BE32-E72D297353CC}">
              <c16:uniqueId val="{00000000-7E0B-BC47-B824-F6DF1926E73A}"/>
            </c:ext>
          </c:extLst>
        </c:ser>
        <c:ser>
          <c:idx val="1"/>
          <c:order val="1"/>
          <c:tx>
            <c:strRef>
              <c:f>Sheet1!$C$1</c:f>
              <c:strCache>
                <c:ptCount val="1"/>
                <c:pt idx="0">
                  <c:v>DeepLungIPN</c:v>
                </c:pt>
              </c:strCache>
            </c:strRef>
          </c:tx>
          <c:spPr>
            <a:solidFill>
              <a:srgbClr val="3686BC"/>
            </a:solidFill>
            <a:effectLst/>
          </c:spPr>
          <c:invertIfNegative val="0"/>
          <c:dLbls>
            <c:numFmt formatCode="0.00" sourceLinked="0"/>
            <c:spPr>
              <a:noFill/>
              <a:ln>
                <a:noFill/>
              </a:ln>
              <a:effectLst/>
            </c:spPr>
            <c:txPr>
              <a:bodyPr/>
              <a:lstStyle/>
              <a:p>
                <a:pPr>
                  <a:defRPr sz="1000" b="0" i="0" u="none" strike="noStrike">
                    <a:solidFill>
                      <a:srgbClr val="0D2B33"/>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NLST test</c:v>
                </c:pt>
                <c:pt idx="1">
                  <c:v>LUNGx</c:v>
                </c:pt>
                <c:pt idx="2">
                  <c:v>DLCS</c:v>
                </c:pt>
                <c:pt idx="3">
                  <c:v>UCLA</c:v>
                </c:pt>
              </c:strCache>
            </c:strRef>
          </c:cat>
          <c:val>
            <c:numRef>
              <c:f>Sheet1!$C$2:$C$5</c:f>
              <c:numCache>
                <c:formatCode>General</c:formatCode>
                <c:ptCount val="4"/>
                <c:pt idx="0">
                  <c:v>0.86199999999999999</c:v>
                </c:pt>
                <c:pt idx="1">
                  <c:v>0.70899999999999996</c:v>
                </c:pt>
                <c:pt idx="2">
                  <c:v>0.85099999999999998</c:v>
                </c:pt>
                <c:pt idx="3">
                  <c:v>0.624</c:v>
                </c:pt>
              </c:numCache>
            </c:numRef>
          </c:val>
          <c:extLst>
            <c:ext xmlns:c16="http://schemas.microsoft.com/office/drawing/2014/chart" uri="{C3380CC4-5D6E-409C-BE32-E72D297353CC}">
              <c16:uniqueId val="{00000001-7E0B-BC47-B824-F6DF1926E73A}"/>
            </c:ext>
          </c:extLst>
        </c:ser>
        <c:ser>
          <c:idx val="2"/>
          <c:order val="2"/>
          <c:tx>
            <c:strRef>
              <c:f>Sheet1!$D$1</c:f>
              <c:strCache>
                <c:ptCount val="1"/>
                <c:pt idx="0">
                  <c:v>CLIP model (this work)</c:v>
                </c:pt>
              </c:strCache>
            </c:strRef>
          </c:tx>
          <c:spPr>
            <a:solidFill>
              <a:srgbClr val="FF7D09"/>
            </a:solidFill>
            <a:effectLst/>
          </c:spPr>
          <c:invertIfNegative val="0"/>
          <c:dLbls>
            <c:numFmt formatCode="0.00" sourceLinked="0"/>
            <c:spPr>
              <a:noFill/>
              <a:ln>
                <a:noFill/>
              </a:ln>
              <a:effectLst/>
            </c:spPr>
            <c:txPr>
              <a:bodyPr/>
              <a:lstStyle/>
              <a:p>
                <a:pPr>
                  <a:defRPr sz="1000" b="0" i="0" u="none" strike="noStrike">
                    <a:solidFill>
                      <a:srgbClr val="0D2B33"/>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NLST test</c:v>
                </c:pt>
                <c:pt idx="1">
                  <c:v>LUNGx</c:v>
                </c:pt>
                <c:pt idx="2">
                  <c:v>DLCS</c:v>
                </c:pt>
                <c:pt idx="3">
                  <c:v>UCLA</c:v>
                </c:pt>
              </c:strCache>
            </c:strRef>
          </c:cat>
          <c:val>
            <c:numRef>
              <c:f>Sheet1!$D$2:$D$5</c:f>
              <c:numCache>
                <c:formatCode>General</c:formatCode>
                <c:ptCount val="4"/>
                <c:pt idx="0">
                  <c:v>0.90100000000000002</c:v>
                </c:pt>
                <c:pt idx="1">
                  <c:v>0.77100000000000002</c:v>
                </c:pt>
                <c:pt idx="2">
                  <c:v>0.86099999999999999</c:v>
                </c:pt>
                <c:pt idx="3">
                  <c:v>0.77800000000000002</c:v>
                </c:pt>
              </c:numCache>
            </c:numRef>
          </c:val>
          <c:extLst>
            <c:ext xmlns:c16="http://schemas.microsoft.com/office/drawing/2014/chart" uri="{C3380CC4-5D6E-409C-BE32-E72D297353CC}">
              <c16:uniqueId val="{00000002-7E0B-BC47-B824-F6DF1926E73A}"/>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0D2B33"/>
                </a:solidFill>
                <a:latin typeface="Arial"/>
              </a:defRPr>
            </a:pPr>
            <a:endParaRPr lang="en-US"/>
          </a:p>
        </c:txPr>
        <c:crossAx val="2094734552"/>
        <c:crosses val="autoZero"/>
        <c:auto val="1"/>
        <c:lblAlgn val="ctr"/>
        <c:lblOffset val="100"/>
        <c:noMultiLvlLbl val="1"/>
      </c:catAx>
      <c:valAx>
        <c:axId val="2094734552"/>
        <c:scaling>
          <c:orientation val="minMax"/>
          <c:max val="1"/>
          <c:min val="0.5"/>
        </c:scaling>
        <c:delete val="0"/>
        <c:axPos val="l"/>
        <c:majorGridlines>
          <c:spPr>
            <a:ln w="6350" cap="flat">
              <a:solidFill>
                <a:srgbClr val="DDE7E9"/>
              </a:solidFill>
              <a:prstDash val="solid"/>
              <a:round/>
            </a:ln>
          </c:spPr>
        </c:majorGridlines>
        <c:numFmt formatCode="0.0"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4A5B60"/>
                </a:solidFill>
                <a:latin typeface="Arial"/>
              </a:defRPr>
            </a:pPr>
            <a:endParaRPr lang="en-US"/>
          </a:p>
        </c:txPr>
        <c:crossAx val="2094734554"/>
        <c:crosses val="autoZero"/>
        <c:crossBetween val="between"/>
        <c:majorUnit val="0.1"/>
      </c:valAx>
      <c:spPr>
        <a:noFill/>
        <a:ln>
          <a:noFill/>
        </a:ln>
        <a:effectLst/>
      </c:spPr>
    </c:plotArea>
    <c:legend>
      <c:legendPos val="b"/>
      <c:overlay val="0"/>
      <c:txPr>
        <a:bodyPr/>
        <a:lstStyle/>
        <a:p>
          <a:pPr>
            <a:defRPr sz="1200">
              <a:solidFill>
                <a:srgbClr val="0D2B33"/>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Image only (vision encoder alone)</c:v>
                </c:pt>
              </c:strCache>
            </c:strRef>
          </c:tx>
          <c:spPr>
            <a:solidFill>
              <a:srgbClr val="3686BC"/>
            </a:solidFill>
            <a:effectLst/>
          </c:spPr>
          <c:invertIfNegative val="0"/>
          <c:dLbls>
            <c:numFmt formatCode="0.00" sourceLinked="0"/>
            <c:spPr>
              <a:noFill/>
              <a:ln>
                <a:noFill/>
              </a:ln>
              <a:effectLst/>
            </c:spPr>
            <c:txPr>
              <a:bodyPr/>
              <a:lstStyle/>
              <a:p>
                <a:pPr>
                  <a:defRPr sz="1100" b="0" i="0" u="none" strike="noStrike">
                    <a:solidFill>
                      <a:srgbClr val="0D2B33"/>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NLST test</c:v>
                </c:pt>
                <c:pt idx="1">
                  <c:v>LUNGx</c:v>
                </c:pt>
                <c:pt idx="2">
                  <c:v>DLCS</c:v>
                </c:pt>
                <c:pt idx="3">
                  <c:v>UCLA</c:v>
                </c:pt>
              </c:strCache>
            </c:strRef>
          </c:cat>
          <c:val>
            <c:numRef>
              <c:f>Sheet1!$B$2:$B$5</c:f>
              <c:numCache>
                <c:formatCode>General</c:formatCode>
                <c:ptCount val="4"/>
                <c:pt idx="0">
                  <c:v>0.81200000000000006</c:v>
                </c:pt>
                <c:pt idx="1">
                  <c:v>0.68500000000000005</c:v>
                </c:pt>
                <c:pt idx="2">
                  <c:v>0.79800000000000004</c:v>
                </c:pt>
                <c:pt idx="3">
                  <c:v>0.68500000000000005</c:v>
                </c:pt>
              </c:numCache>
            </c:numRef>
          </c:val>
          <c:extLst>
            <c:ext xmlns:c16="http://schemas.microsoft.com/office/drawing/2014/chart" uri="{C3380CC4-5D6E-409C-BE32-E72D297353CC}">
              <c16:uniqueId val="{00000000-7A16-B940-8387-D41DF1DB9C40}"/>
            </c:ext>
          </c:extLst>
        </c:ser>
        <c:ser>
          <c:idx val="1"/>
          <c:order val="1"/>
          <c:tx>
            <c:strRef>
              <c:f>Sheet1!$C$1</c:f>
              <c:strCache>
                <c:ptCount val="1"/>
                <c:pt idx="0">
                  <c:v>With semantic guidance (CLIP)</c:v>
                </c:pt>
              </c:strCache>
            </c:strRef>
          </c:tx>
          <c:spPr>
            <a:solidFill>
              <a:srgbClr val="FF7D09"/>
            </a:solidFill>
            <a:effectLst/>
          </c:spPr>
          <c:invertIfNegative val="0"/>
          <c:dLbls>
            <c:numFmt formatCode="0.00" sourceLinked="0"/>
            <c:spPr>
              <a:noFill/>
              <a:ln>
                <a:noFill/>
              </a:ln>
              <a:effectLst/>
            </c:spPr>
            <c:txPr>
              <a:bodyPr/>
              <a:lstStyle/>
              <a:p>
                <a:pPr>
                  <a:defRPr sz="1100" b="0" i="0" u="none" strike="noStrike">
                    <a:solidFill>
                      <a:srgbClr val="0D2B33"/>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NLST test</c:v>
                </c:pt>
                <c:pt idx="1">
                  <c:v>LUNGx</c:v>
                </c:pt>
                <c:pt idx="2">
                  <c:v>DLCS</c:v>
                </c:pt>
                <c:pt idx="3">
                  <c:v>UCLA</c:v>
                </c:pt>
              </c:strCache>
            </c:strRef>
          </c:cat>
          <c:val>
            <c:numRef>
              <c:f>Sheet1!$C$2:$C$5</c:f>
              <c:numCache>
                <c:formatCode>General</c:formatCode>
                <c:ptCount val="4"/>
                <c:pt idx="0">
                  <c:v>0.88900000000000001</c:v>
                </c:pt>
                <c:pt idx="1">
                  <c:v>0.76300000000000001</c:v>
                </c:pt>
                <c:pt idx="2">
                  <c:v>0.85199999999999998</c:v>
                </c:pt>
                <c:pt idx="3">
                  <c:v>0.76</c:v>
                </c:pt>
              </c:numCache>
            </c:numRef>
          </c:val>
          <c:extLst>
            <c:ext xmlns:c16="http://schemas.microsoft.com/office/drawing/2014/chart" uri="{C3380CC4-5D6E-409C-BE32-E72D297353CC}">
              <c16:uniqueId val="{00000001-7A16-B940-8387-D41DF1DB9C40}"/>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300" b="0" i="0" u="none" strike="noStrike">
                <a:solidFill>
                  <a:srgbClr val="0D2B33"/>
                </a:solidFill>
                <a:latin typeface="Arial"/>
              </a:defRPr>
            </a:pPr>
            <a:endParaRPr lang="en-US"/>
          </a:p>
        </c:txPr>
        <c:crossAx val="2094734552"/>
        <c:crosses val="autoZero"/>
        <c:auto val="1"/>
        <c:lblAlgn val="ctr"/>
        <c:lblOffset val="100"/>
        <c:noMultiLvlLbl val="1"/>
      </c:catAx>
      <c:valAx>
        <c:axId val="2094734552"/>
        <c:scaling>
          <c:orientation val="minMax"/>
          <c:max val="1"/>
          <c:min val="0.5"/>
        </c:scaling>
        <c:delete val="0"/>
        <c:axPos val="l"/>
        <c:majorGridlines>
          <c:spPr>
            <a:ln w="6350" cap="flat">
              <a:solidFill>
                <a:srgbClr val="DDE7E9"/>
              </a:solidFill>
              <a:prstDash val="solid"/>
              <a:round/>
            </a:ln>
          </c:spPr>
        </c:majorGridlines>
        <c:numFmt formatCode="0.0" sourceLinked="0"/>
        <c:majorTickMark val="out"/>
        <c:minorTickMark val="none"/>
        <c:tickLblPos val="nextTo"/>
        <c:spPr>
          <a:ln w="12700" cap="flat">
            <a:solidFill>
              <a:srgbClr val="888888"/>
            </a:solidFill>
            <a:prstDash val="solid"/>
            <a:round/>
          </a:ln>
        </c:spPr>
        <c:txPr>
          <a:bodyPr/>
          <a:lstStyle/>
          <a:p>
            <a:pPr>
              <a:defRPr sz="1100" b="0" i="0" u="none" strike="noStrike">
                <a:solidFill>
                  <a:srgbClr val="4A5B60"/>
                </a:solidFill>
                <a:latin typeface="Arial"/>
              </a:defRPr>
            </a:pPr>
            <a:endParaRPr lang="en-US"/>
          </a:p>
        </c:txPr>
        <c:crossAx val="2094734554"/>
        <c:crosses val="autoZero"/>
        <c:crossBetween val="between"/>
        <c:majorUnit val="0.1"/>
      </c:valAx>
      <c:spPr>
        <a:noFill/>
        <a:ln>
          <a:noFill/>
        </a:ln>
        <a:effectLst/>
      </c:spPr>
    </c:plotArea>
    <c:legend>
      <c:legendPos val="b"/>
      <c:overlay val="0"/>
      <c:txPr>
        <a:bodyPr/>
        <a:lstStyle/>
        <a:p>
          <a:pPr>
            <a:defRPr sz="1200">
              <a:solidFill>
                <a:srgbClr val="0D2B33"/>
              </a:solidFill>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57306F-4632-8547-A41C-B3A76AD9A22C}"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DC0685-E8E7-6F4B-8528-C79176BCF249}" type="slidenum">
              <a:rPr lang="en-US" smtClean="0"/>
              <a:t>‹#›</a:t>
            </a:fld>
            <a:endParaRPr lang="en-US"/>
          </a:p>
        </p:txBody>
      </p:sp>
    </p:spTree>
    <p:extLst>
      <p:ext uri="{BB962C8B-B14F-4D97-AF65-F5344CB8AC3E}">
        <p14:creationId xmlns:p14="http://schemas.microsoft.com/office/powerpoint/2010/main" val="1519185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ALA reports a national 5-year survival of 29.7%. </a:t>
            </a:r>
            <a:endParaRP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7D55F-9248-DB4D-7200-FBC773BF70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FA5EE6-BA3B-03B0-637B-AE764A55A79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9855A7B-557F-6991-EC47-2A8AFC729658}"/>
              </a:ext>
            </a:extLst>
          </p:cNvPr>
          <p:cNvSpPr>
            <a:spLocks noGrp="1"/>
          </p:cNvSpPr>
          <p:nvPr>
            <p:ph type="body" sz="quarter" idx="3"/>
          </p:nvPr>
        </p:nvSpPr>
        <p:spPr/>
        <p:txBody>
          <a:bodyPr/>
          <a:lstStyle/>
          <a:p>
            <a:r>
              <a:t>The diagnostic pathway carries uncertainty at every step, from the general population through screening eligibility, CT findings, nodule management, tissue sampling, and diagnosis. I'll organize the talk around three questions. Who should be screened? About half of lung cancers occur in people who aren't screening-eligible. Is it cancer? Indeterminate nodules remain highly uncertain. And will it progress? We need to identify premalignant lesions before they become invasive.</a:t>
            </a:r>
          </a:p>
        </p:txBody>
      </p:sp>
      <p:sp>
        <p:nvSpPr>
          <p:cNvPr id="4" name="Slide Number Placeholder 3">
            <a:extLst>
              <a:ext uri="{FF2B5EF4-FFF2-40B4-BE49-F238E27FC236}">
                <a16:creationId xmlns:a16="http://schemas.microsoft.com/office/drawing/2014/main" id="{841E85B1-21A0-1540-54A7-CBA4265DC2D3}"/>
              </a:ext>
            </a:extLst>
          </p:cNvPr>
          <p:cNvSpPr>
            <a:spLocks noGrp="1"/>
          </p:cNvSpPr>
          <p:nvPr>
            <p:ph type="sldNum" sz="quarter" idx="5"/>
          </p:nvPr>
        </p:nvSpPr>
        <p:spPr/>
      </p:sp>
    </p:spTree>
    <p:extLst>
      <p:ext uri="{BB962C8B-B14F-4D97-AF65-F5344CB8AC3E}">
        <p14:creationId xmlns:p14="http://schemas.microsoft.com/office/powerpoint/2010/main" val="17003290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905D2-A0B3-7AB7-A8CE-6DFA8F6B80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EEC6C4-EF7A-852E-E1EE-125E8FAE3DD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C6E747E-DA24-9975-3D3A-4CE5428773E3}"/>
              </a:ext>
            </a:extLst>
          </p:cNvPr>
          <p:cNvSpPr>
            <a:spLocks noGrp="1"/>
          </p:cNvSpPr>
          <p:nvPr>
            <p:ph type="body" sz="quarter" idx="3"/>
          </p:nvPr>
        </p:nvSpPr>
        <p:spPr/>
        <p:txBody>
          <a:bodyPr/>
          <a:lstStyle/>
          <a:p>
            <a:r>
              <a:t>The diagnostic pathway carries uncertainty at every step, from the general population through screening eligibility, CT findings, nodule management, tissue sampling, and diagnosis. I'll organize the talk around three questions. Who should be screened? About half of lung cancers occur in people who aren't screening-eligible. Is it cancer? Indeterminate nodules remain highly uncertain. And will it progress? We need to identify premalignant lesions before they become invasive.</a:t>
            </a:r>
          </a:p>
        </p:txBody>
      </p:sp>
      <p:sp>
        <p:nvSpPr>
          <p:cNvPr id="4" name="Slide Number Placeholder 3">
            <a:extLst>
              <a:ext uri="{FF2B5EF4-FFF2-40B4-BE49-F238E27FC236}">
                <a16:creationId xmlns:a16="http://schemas.microsoft.com/office/drawing/2014/main" id="{7C40CAEB-4C78-2A8C-4EA8-D27676A0A491}"/>
              </a:ext>
            </a:extLst>
          </p:cNvPr>
          <p:cNvSpPr>
            <a:spLocks noGrp="1"/>
          </p:cNvSpPr>
          <p:nvPr>
            <p:ph type="sldNum" sz="quarter" idx="5"/>
          </p:nvPr>
        </p:nvSpPr>
        <p:spPr/>
      </p:sp>
    </p:spTree>
    <p:extLst>
      <p:ext uri="{BB962C8B-B14F-4D97-AF65-F5344CB8AC3E}">
        <p14:creationId xmlns:p14="http://schemas.microsoft.com/office/powerpoint/2010/main" val="7871339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Take i</a:t>
            </a:r>
            <a:r>
              <a:t>maging, clinical, and blood-based</a:t>
            </a:r>
            <a:r>
              <a:rPr lang="en-US"/>
              <a:t> as</a:t>
            </a:r>
            <a:r>
              <a:t> inputs, extract features from each stream, fuse them with jointly learned weights, and output a single calibrated malignancy risk</a:t>
            </a:r>
            <a:r>
              <a:rPr lang="en-US"/>
              <a:t> score</a:t>
            </a:r>
            <a:r>
              <a:t>. </a:t>
            </a:r>
            <a:r>
              <a:rPr lang="en-US"/>
              <a:t>Importance lies in how you fuse.</a:t>
            </a:r>
            <a:endParaRP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First, a word on imaging as a quantitative measurement. Beyond what the eye sees, we can extract handcrafted radiomic features, features learned by neural networks trained for a task, and increasingly features from foundation models trained on large unlabeled datasets. Each captures different aspects of the lesion, and each has different generalization behavior.</a:t>
            </a:r>
          </a:p>
        </p:txBody>
      </p:sp>
      <p:sp>
        <p:nvSpPr>
          <p:cNvPr id="4" name="Slide Number Placeholder 3"/>
          <p:cNvSpPr>
            <a:spLocks noGrp="1"/>
          </p:cNvSpPr>
          <p:nvPr>
            <p:ph type="sldNum" sz="quarter" idx="5"/>
          </p:nvPr>
        </p:nvSpPr>
        <p:spPr/>
        <p:txBody>
          <a:bodyPr/>
          <a:lstStyle/>
          <a:p>
            <a:fld id="{B1394D25-4A20-CA4C-AFDB-2C4EC0CA165A}" type="slidenum">
              <a:rPr lang="en-US" smtClean="0"/>
              <a:t>6</a:t>
            </a:fld>
            <a:endParaRPr lang="en-US"/>
          </a:p>
        </p:txBody>
      </p:sp>
    </p:spTree>
    <p:extLst>
      <p:ext uri="{BB962C8B-B14F-4D97-AF65-F5344CB8AC3E}">
        <p14:creationId xmlns:p14="http://schemas.microsoft.com/office/powerpoint/2010/main" val="3229568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Three canonical fusion strategies:</a:t>
            </a:r>
          </a:p>
          <a:p>
            <a:r>
              <a:rPr lang="en-US"/>
              <a:t>Early fusion concatenates raw features before a single model</a:t>
            </a:r>
          </a:p>
          <a:p>
            <a:r>
              <a:rPr lang="en-US"/>
              <a:t>Intermediate fusion encodes each modality and fuses in learned layers</a:t>
            </a:r>
          </a:p>
          <a:p>
            <a:r>
              <a:rPr lang="en-US"/>
              <a:t>Late fusion trains separate models and combine their scores.</a:t>
            </a:r>
          </a:p>
          <a:p>
            <a:r>
              <a:rPr lang="en-US"/>
              <a:t>Bottom: each modality carries unique information, some is redundant or shared, and some is synergistic, available only in combination. Intermediate fusion is usually best positioned to capture that synergy.</a:t>
            </a:r>
          </a:p>
        </p:txBody>
      </p:sp>
      <p:sp>
        <p:nvSpPr>
          <p:cNvPr id="4" name="Slide Number Placeholder 3"/>
          <p:cNvSpPr>
            <a:spLocks noGrp="1"/>
          </p:cNvSpPr>
          <p:nvPr>
            <p:ph type="sldNum" sz="quarter" idx="5"/>
          </p:nvPr>
        </p:nvSpPr>
        <p:spPr/>
        <p:txBody>
          <a:bodyPr/>
          <a:lstStyle/>
          <a:p>
            <a:fld id="{E1DC0685-E8E7-6F4B-8528-C79176BCF249}" type="slidenum">
              <a:rPr lang="en-US" smtClean="0"/>
              <a:t>7</a:t>
            </a:fld>
            <a:endParaRPr lang="en-US"/>
          </a:p>
        </p:txBody>
      </p:sp>
    </p:spTree>
    <p:extLst>
      <p:ext uri="{BB962C8B-B14F-4D97-AF65-F5344CB8AC3E}">
        <p14:creationId xmlns:p14="http://schemas.microsoft.com/office/powerpoint/2010/main" val="1140848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concrete example: Sybil-epi. </a:t>
            </a:r>
            <a:r>
              <a:rPr lang="en-US"/>
              <a:t>Integrates </a:t>
            </a:r>
            <a:r>
              <a:t>Sybil, a deep-learning model that predicts six-year risk from a single low-dose CT, </a:t>
            </a:r>
            <a:r>
              <a:rPr lang="en-US"/>
              <a:t>with </a:t>
            </a:r>
            <a:r>
              <a:t>epidemiologic covariates</a:t>
            </a:r>
            <a:r>
              <a:rPr lang="en-US"/>
              <a:t> like age, </a:t>
            </a:r>
            <a:r>
              <a:rPr lang="en-US" err="1"/>
              <a:t>bmi</a:t>
            </a:r>
            <a:r>
              <a:rPr lang="en-US"/>
              <a:t>, smoking history</a:t>
            </a:r>
            <a:r>
              <a:t>. Sybil's risk score dominates the model. Smoking duration and intensity add significant independent signal, along with BMI, education, and personal cancer history. The improvement is</a:t>
            </a:r>
            <a:r>
              <a:rPr lang="en-US"/>
              <a:t> </a:t>
            </a:r>
            <a:r>
              <a:t>incremental, which tells us imaging already encodes much of what clinical variables capture.</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Starting off with: is it cancer? This is the indeterminate nodule problem. Low-risk nodules under 5% get surveillance imaging; high-risk nodules above 65% go to invasive testing. The intermediate band, 5 to 65%, is where management is genuinely ambiguous and where combining imaging, clinical, and molecular markers can change decisions.</a:t>
            </a:r>
          </a:p>
        </p:txBody>
      </p:sp>
      <p:sp>
        <p:nvSpPr>
          <p:cNvPr id="4" name="Slide Number Placeholder 3"/>
          <p:cNvSpPr>
            <a:spLocks noGrp="1"/>
          </p:cNvSpPr>
          <p:nvPr>
            <p:ph type="sldNum" sz="quarter" idx="5"/>
          </p:nvPr>
        </p:nvSpPr>
        <p:spPr/>
        <p:txBody>
          <a:bodyPr/>
          <a:lstStyle/>
          <a:p>
            <a:fld id="{B1394D25-4A20-CA4C-AFDB-2C4EC0CA165A}" type="slidenum">
              <a:rPr lang="en-US" smtClean="0"/>
              <a:t>9</a:t>
            </a:fld>
            <a:endParaRPr lang="en-US"/>
          </a:p>
        </p:txBody>
      </p:sp>
    </p:spTree>
    <p:extLst>
      <p:ext uri="{BB962C8B-B14F-4D97-AF65-F5344CB8AC3E}">
        <p14:creationId xmlns:p14="http://schemas.microsoft.com/office/powerpoint/2010/main" val="3920632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Our approach here is to combine deep features with radiologist-interpretable semantic features: general characteristics like size, shape, and margin; internal features like cyst-like spaces and necrosis; and external features like vascular convergence and pleural attachment. The goal is to use semantic features as guidance so the network learns clinically meaningful representations that are more explainable and generalize better.</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trained on NLST and LIDC and held out external test sets spanning very different settings: </a:t>
            </a:r>
            <a:r>
              <a:rPr lang="en-US" err="1"/>
              <a:t>LUNGx</a:t>
            </a:r>
            <a:r>
              <a:rPr lang="en-US"/>
              <a:t> with diagnostic contrast CT, DLCS or the Duke Lung Cancer Screening cohort of LDCTs, and a UCLA cohort of biopsied never-smokers. Testing across acquisition types and populations was a deliberate aspect of our design.</a:t>
            </a:r>
          </a:p>
          <a:p>
            <a:endParaRPr lang="en-US"/>
          </a:p>
          <a:p>
            <a:r>
              <a:rPr lang="en-US" sz="1200" b="0" i="0" u="none" strike="noStrike" kern="1200">
                <a:solidFill>
                  <a:schemeClr val="tx1"/>
                </a:solidFill>
                <a:effectLst/>
                <a:latin typeface="+mn-lt"/>
                <a:ea typeface="+mn-ea"/>
                <a:cs typeface="+mn-cs"/>
              </a:rPr>
              <a:t>During training, the nodule CT patch and its radiologist-annotated semantic description are encoded in parallel and aligned with a contrastive loss, so the imaging encoder is pushed to learn features that correspond to interpretable descriptors rather than dataset-specific artifacts. In inference, only the CT is needed — the semantic branch is dropped, and malignancy is predicted from imaging alone.</a:t>
            </a: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Performance comparison across models and test sets. Our model achieved the highest AUC across imaging models but also achieved more consistent performance across cohorts.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isolates the value of semantic guidance specifically. Adding semantic supervision improves performance, and importantly the gains are largest on the external datasets, consistent with our hypothesis that it reduces reliance on dataset-specific shortcuts.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We are also examining how </a:t>
            </a:r>
            <a:r>
              <a:t>imaging </a:t>
            </a:r>
            <a:r>
              <a:rPr lang="en-US"/>
              <a:t>can be combined with</a:t>
            </a:r>
            <a:r>
              <a:t> blood-based </a:t>
            </a:r>
            <a:r>
              <a:rPr lang="en-US"/>
              <a:t>cell-free methylation </a:t>
            </a:r>
            <a:r>
              <a:t>markers</a:t>
            </a:r>
            <a:r>
              <a:rPr lang="en-US"/>
              <a:t> to assess nodule malignancy, work in conjunction with </a:t>
            </a:r>
            <a:r>
              <a:t>Jasmine Zhou's group.</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On the imaging </a:t>
            </a:r>
            <a:r>
              <a:rPr lang="en-US"/>
              <a:t>side,</a:t>
            </a:r>
            <a:r>
              <a:t> we compared handcrafted </a:t>
            </a:r>
            <a:r>
              <a:rPr err="1"/>
              <a:t>PyRadiomics</a:t>
            </a:r>
            <a:r>
              <a:t> features, 106 shape, intensity, and texture descriptors, against foundation-model features from FMCIB-lung, a 3D ResNet-50 trained with self-supervised contrastive learning on over 11,000 lesions, producing 4,096 task-agnostic features. These are then fused with methylation features from blood</a:t>
            </a:r>
            <a:r>
              <a:rPr lang="en-US"/>
              <a:t> that are generated using an autoencoder pretrained on Cancer Genome Atlas data.</a:t>
            </a:r>
            <a:endParaRP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combined model shows promising performance, particularly in identifying early-stage cancers, which is exactly the subgroup where imaging alone is weakest and where detection matters most clinically.</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Now the second question: what if we find ground glass nodules </a:t>
            </a:r>
            <a:endParaRP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They </a:t>
            </a:r>
            <a:r>
              <a:t>built a multimodal framework that uses both whole slide images and bulk gene expression to stratify premalignant lesion histology, separating normal, hyperplasia, and metaplasia from bronchial dysplasia, carcinoma in situ, and squamous cell carcinoma</a:t>
            </a:r>
          </a:p>
        </p:txBody>
      </p:sp>
      <p:sp>
        <p:nvSpPr>
          <p:cNvPr id="4" name="Slide Number Placeholder 3"/>
          <p:cNvSpPr>
            <a:spLocks noGrp="1"/>
          </p:cNvSpPr>
          <p:nvPr>
            <p:ph type="sldNum" sz="quarter" idx="5"/>
          </p:nvPr>
        </p:nvSpPr>
        <p:spPr/>
        <p:txBody>
          <a:bodyPr/>
          <a:lstStyle/>
          <a:p>
            <a:fld id="{E1DC0685-E8E7-6F4B-8528-C79176BCF249}" type="slidenum">
              <a:rPr lang="en-US" smtClean="0"/>
              <a:t>18</a:t>
            </a:fld>
            <a:endParaRPr lang="en-US"/>
          </a:p>
        </p:txBody>
      </p:sp>
    </p:spTree>
    <p:extLst>
      <p:ext uri="{BB962C8B-B14F-4D97-AF65-F5344CB8AC3E}">
        <p14:creationId xmlns:p14="http://schemas.microsoft.com/office/powerpoint/2010/main" val="34785460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First result: two modalities beat one. Adding gene expression to whole slide imaging raised AUROC by 0.071, and adding imaging to gene expression raised it by 0.074, both highly significant. The ROC and precision-recall curves show the gain holds across operating points.</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Second result: the flexible fusion model, which accepts either or both modalities at inference, does better still, improving AUROC by 0.048 on WSI-only samples and 0.013 on GE-only samples. That's practically important because it means you can train on the full cohort and deploy wherever only one assay is available.</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t>Finally, a note about who should be screened</a:t>
            </a:r>
            <a:r>
              <a:t>. Current USPSTF criteria require age 50 to 80, at least 20 pack-years, and quitting within 15 years.</a:t>
            </a:r>
            <a:endParaRPr lang="en-US"/>
          </a:p>
          <a:p>
            <a:r>
              <a:rPr lang="en-US"/>
              <a:t>A recent study at Northwestern showed in a retrospective chart review </a:t>
            </a:r>
            <a:r>
              <a:t>of 997 patients</a:t>
            </a:r>
            <a:r>
              <a:rPr lang="en-US"/>
              <a:t> with diagnosed lung cancer</a:t>
            </a:r>
            <a:r>
              <a:t>, 65% were screening-ineligible.</a:t>
            </a:r>
            <a:endParaRPr lang="en-US"/>
          </a:p>
          <a:p>
            <a:r>
              <a:t>The largest single group is age-eligible never-smokers at 20%, followed by those who quit more than 15 years ago. Criteria based on smoking history alone leave most of the burden uncovered.</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So we look for signatures in imaging and plasma that work in non-screened populations. Sybil demonstrated imaging-based risk prediction generalizes across cohorts, and recent plasma-based work shows </a:t>
            </a:r>
            <a:r>
              <a:rPr lang="en-US"/>
              <a:t>that a 14-protein marker assay with clinical risk factors can accurately predict lung cancer</a:t>
            </a:r>
            <a:r>
              <a:t>. The opportunity is to combine them for population-level triage.</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longer-term vision is a comprehensive representation of risk: EHR data for demographics, smoking, comorbidities, and outcomes; imaging with semantic and quantitative features; environmental and neighborhood-level exposure data including satellite imagery; and molecular data. Large language and vision-language models help structure and extract these at scale, feeding a single multimodal risk model.</a:t>
            </a:r>
          </a:p>
        </p:txBody>
      </p:sp>
      <p:sp>
        <p:nvSpPr>
          <p:cNvPr id="4" name="Slide Number Placeholder 3"/>
          <p:cNvSpPr>
            <a:spLocks noGrp="1"/>
          </p:cNvSpPr>
          <p:nvPr>
            <p:ph type="sldNum" sz="quarter" idx="5"/>
          </p:nvPr>
        </p:nvSpPr>
        <p:spPr/>
        <p:txBody>
          <a:bodyPr/>
          <a:lstStyle/>
          <a:p>
            <a:fld id="{D82D2381-FA7F-3B4F-861F-D0662239D2ED}" type="slidenum">
              <a:rPr lang="en-US" smtClean="0"/>
              <a:t>23</a:t>
            </a:fld>
            <a:endParaRPr lang="en-US"/>
          </a:p>
        </p:txBody>
      </p:sp>
    </p:spTree>
    <p:extLst>
      <p:ext uri="{BB962C8B-B14F-4D97-AF65-F5344CB8AC3E}">
        <p14:creationId xmlns:p14="http://schemas.microsoft.com/office/powerpoint/2010/main" val="8739761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Three challenges stand between us and impact. First, limited multimodal data: we need scalable infrastructure for cohort discovery, retrieval, curation, and mining. Second, shortcut learning: we need methods that extract biologically informed rather than site-specific features. Third, the last mile: delivering validated multimodal AI at the point of care efficiently and in a way clinicians trust.</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 data infrastructure, UCLA's integrated lung cancer research biobank tracks 7,800 screening patients and 1,600 CT-guided biopsy patients, with over 1,100 tissue, 300 blood, and 130 nasal specimens, and more than 10,000 banked CT scans linked longitudinally to diagnosis, treatment, and outcomes. The infrastructure exists and is ready to expand.</a:t>
            </a:r>
          </a:p>
        </p:txBody>
      </p:sp>
      <p:sp>
        <p:nvSpPr>
          <p:cNvPr id="4" name="Slide Number Placeholder 3"/>
          <p:cNvSpPr>
            <a:spLocks noGrp="1"/>
          </p:cNvSpPr>
          <p:nvPr>
            <p:ph type="sldNum" sz="quarter" idx="5"/>
          </p:nvPr>
        </p:nvSpPr>
        <p:spPr/>
        <p:txBody>
          <a:bodyPr/>
          <a:lstStyle/>
          <a:p>
            <a:fld id="{D82D2381-FA7F-3B4F-861F-D0662239D2ED}" type="slidenum">
              <a:rPr lang="en-US" smtClean="0"/>
              <a:t>25</a:t>
            </a:fld>
            <a:endParaRPr lang="en-US"/>
          </a:p>
        </p:txBody>
      </p:sp>
    </p:spTree>
    <p:extLst>
      <p:ext uri="{BB962C8B-B14F-4D97-AF65-F5344CB8AC3E}">
        <p14:creationId xmlns:p14="http://schemas.microsoft.com/office/powerpoint/2010/main" val="569999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Real-world data is incomplete in structured ways. A typical patient record has demographics, a recent CT, and vitals, but unknown family cancer history, missing smoking history, missed screening scans, and no indoor exposure data. Models have to be robust to missingness that is itself informative about gaps in care.</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Two methodological directions we're pursuing: knowledge graphs to encode clinical context and relationships beyond flat feature vectors, and diffusion-based synthetic data augmentation for domain adaptation across scanners and sites. Both papers are in press.</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It's worth being explicit about what shapes learned features. On the molecular side: sample acquisition and handling, isolation and qualification, alignment, and sequencing technology. On the imaging side: acquisition parameters, reconstruction kernel, segmentation, post-processing, and extraction. Most apparent biological signal can be confounded by any of these.</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Is multimodal AI ready to deploy? Discrimination and calibration are necessary but far from sufficient. We also need to address EDRN phase validation, cost, workload, algorithmic bias and fairness, accessibility, health IT integration, clinical actionability, and model drift after deployment. My answer is: promising, not yet ready, and the remaining work is mostly not modeling work.</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If you want to follow this thread, I write about multimodal AI in medicine at hsulab.substack.com. Happy to continue the conversation there.</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This work is the product of a terrific team, and we gratefully acknowledge support from the NIH, AHRQ, the V Foundation, EarlyDiagnostics, NSF, the Jonsson Comprehensive Cancer Center, and our department. My contact information is here, and I'm glad to take questions.</a:t>
            </a:r>
          </a:p>
        </p:txBody>
      </p:sp>
      <p:sp>
        <p:nvSpPr>
          <p:cNvPr id="4" name="Slide Number Placeholder 3"/>
          <p:cNvSpPr>
            <a:spLocks noGrp="1"/>
          </p:cNvSpPr>
          <p:nvPr>
            <p:ph type="sldNum" sz="quarter" idx="5"/>
          </p:nvPr>
        </p:nvSpPr>
        <p:spPr/>
        <p:txBody>
          <a:bodyPr/>
          <a:lstStyle/>
          <a:p>
            <a:fld id="{E1DC0685-E8E7-6F4B-8528-C79176BCF249}" type="slidenum">
              <a:rPr lang="en-US" smtClean="0"/>
              <a:t>31</a:t>
            </a:fld>
            <a:endParaRPr lang="en-US"/>
          </a:p>
        </p:txBody>
      </p:sp>
    </p:spTree>
    <p:extLst>
      <p:ext uri="{BB962C8B-B14F-4D97-AF65-F5344CB8AC3E}">
        <p14:creationId xmlns:p14="http://schemas.microsoft.com/office/powerpoint/2010/main" val="324660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F1B147C2-F8A0-F441-8052-7FA1CBB333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10" name="Title 1"/>
          <p:cNvSpPr>
            <a:spLocks noGrp="1"/>
          </p:cNvSpPr>
          <p:nvPr>
            <p:ph type="title" hasCustomPrompt="1"/>
          </p:nvPr>
        </p:nvSpPr>
        <p:spPr>
          <a:xfrm>
            <a:off x="7351932" y="2655165"/>
            <a:ext cx="3842611" cy="2134005"/>
          </a:xfrm>
        </p:spPr>
        <p:txBody>
          <a:bodyPr anchor="t" anchorCtr="0">
            <a:normAutofit/>
          </a:bodyPr>
          <a:lstStyle>
            <a:lvl1pPr algn="l">
              <a:defRPr sz="4000" b="1" i="0" spc="0" baseline="0">
                <a:solidFill>
                  <a:schemeClr val="bg1"/>
                </a:solidFill>
                <a:latin typeface="+mj-lt"/>
              </a:defRPr>
            </a:lvl1pPr>
          </a:lstStyle>
          <a:p>
            <a:r>
              <a:rPr lang="en-US"/>
              <a:t>KEEP MOST TITLES IN ALL CAPS</a:t>
            </a:r>
          </a:p>
        </p:txBody>
      </p:sp>
      <p:sp>
        <p:nvSpPr>
          <p:cNvPr id="11" name="Text Placeholder 2"/>
          <p:cNvSpPr>
            <a:spLocks noGrp="1"/>
          </p:cNvSpPr>
          <p:nvPr>
            <p:ph type="body" idx="1" hasCustomPrompt="1"/>
          </p:nvPr>
        </p:nvSpPr>
        <p:spPr>
          <a:xfrm>
            <a:off x="3550278" y="2868269"/>
            <a:ext cx="3034020" cy="2160931"/>
          </a:xfrm>
        </p:spPr>
        <p:txBody>
          <a:bodyPr/>
          <a:lstStyle>
            <a:lvl1pPr marL="0" indent="0" algn="r">
              <a:lnSpc>
                <a:spcPct val="100000"/>
              </a:lnSpc>
              <a:spcBef>
                <a:spcPts val="800"/>
              </a:spcBef>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Using basic elements consistently will help you keep your presentation clean and professional.</a:t>
            </a:r>
          </a:p>
        </p:txBody>
      </p:sp>
      <p:pic>
        <p:nvPicPr>
          <p:cNvPr id="2" name="Picture 1">
            <a:extLst>
              <a:ext uri="{FF2B5EF4-FFF2-40B4-BE49-F238E27FC236}">
                <a16:creationId xmlns:a16="http://schemas.microsoft.com/office/drawing/2014/main" id="{73E4E240-A7F6-A745-9941-A5BE4D6CBCF4}"/>
              </a:ext>
            </a:extLst>
          </p:cNvPr>
          <p:cNvPicPr>
            <a:picLocks noChangeAspect="1"/>
          </p:cNvPicPr>
          <p:nvPr userDrawn="1"/>
        </p:nvPicPr>
        <p:blipFill>
          <a:blip r:embed="rId3"/>
          <a:stretch>
            <a:fillRect/>
          </a:stretch>
        </p:blipFill>
        <p:spPr>
          <a:xfrm>
            <a:off x="7481724" y="2197509"/>
            <a:ext cx="2759556" cy="262120"/>
          </a:xfrm>
          <a:prstGeom prst="rect">
            <a:avLst/>
          </a:prstGeom>
        </p:spPr>
      </p:pic>
      <p:sp>
        <p:nvSpPr>
          <p:cNvPr id="16" name="Rectangle 15">
            <a:extLst>
              <a:ext uri="{FF2B5EF4-FFF2-40B4-BE49-F238E27FC236}">
                <a16:creationId xmlns:a16="http://schemas.microsoft.com/office/drawing/2014/main" id="{F7A6CB48-65D8-1446-8886-98B846B196CD}"/>
              </a:ext>
            </a:extLst>
          </p:cNvPr>
          <p:cNvSpPr/>
          <p:nvPr userDrawn="1"/>
        </p:nvSpPr>
        <p:spPr>
          <a:xfrm rot="5400000">
            <a:off x="5233428" y="3719321"/>
            <a:ext cx="3474720" cy="9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866AB8AD-1474-6A43-A240-D1E4D9B27335}"/>
              </a:ext>
            </a:extLst>
          </p:cNvPr>
          <p:cNvSpPr>
            <a:spLocks noGrp="1"/>
          </p:cNvSpPr>
          <p:nvPr>
            <p:ph type="body" sz="quarter" idx="10" hasCustomPrompt="1"/>
          </p:nvPr>
        </p:nvSpPr>
        <p:spPr>
          <a:xfrm>
            <a:off x="7351713" y="4817032"/>
            <a:ext cx="3843337" cy="528638"/>
          </a:xfrm>
        </p:spPr>
        <p:txBody>
          <a:bodyPr/>
          <a:lstStyle>
            <a:lvl1pPr>
              <a:defRPr>
                <a:solidFill>
                  <a:schemeClr val="bg1"/>
                </a:solidFill>
                <a:latin typeface="Karbon Medium" pitchFamily="2" charset="77"/>
              </a:defRPr>
            </a:lvl1pPr>
          </a:lstStyle>
          <a:p>
            <a:pPr lvl="0"/>
            <a:r>
              <a:rPr lang="en-US"/>
              <a:t>Lorem Ipsum Dolor sit </a:t>
            </a:r>
            <a:r>
              <a:rPr lang="en-US" err="1"/>
              <a:t>Amet</a:t>
            </a:r>
            <a:endParaRPr lang="en-US"/>
          </a:p>
        </p:txBody>
      </p:sp>
    </p:spTree>
    <p:extLst>
      <p:ext uri="{BB962C8B-B14F-4D97-AF65-F5344CB8AC3E}">
        <p14:creationId xmlns:p14="http://schemas.microsoft.com/office/powerpoint/2010/main" val="33856853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p:nvSpPr>
        <p:spPr>
          <a:xfrm>
            <a:off x="0" y="-192833"/>
            <a:ext cx="12192000" cy="7050833"/>
          </a:xfrm>
          <a:prstGeom prst="rect">
            <a:avLst/>
          </a:prstGeom>
          <a:solidFill>
            <a:srgbClr val="328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73E4E240-A7F6-A745-9941-A5BE4D6CBCF4}"/>
              </a:ext>
            </a:extLst>
          </p:cNvPr>
          <p:cNvPicPr>
            <a:picLocks noChangeAspect="1"/>
          </p:cNvPicPr>
          <p:nvPr userDrawn="1"/>
        </p:nvPicPr>
        <p:blipFill>
          <a:blip r:embed="rId2"/>
          <a:stretch>
            <a:fillRect/>
          </a:stretch>
        </p:blipFill>
        <p:spPr>
          <a:xfrm>
            <a:off x="9609444" y="6470607"/>
            <a:ext cx="2030105" cy="192832"/>
          </a:xfrm>
          <a:prstGeom prst="rect">
            <a:avLst/>
          </a:prstGeom>
        </p:spPr>
      </p:pic>
      <p:sp>
        <p:nvSpPr>
          <p:cNvPr id="9" name="Title 1">
            <a:extLst>
              <a:ext uri="{FF2B5EF4-FFF2-40B4-BE49-F238E27FC236}">
                <a16:creationId xmlns:a16="http://schemas.microsoft.com/office/drawing/2014/main" id="{2ABAABE6-9FEE-8B4D-BABA-960C65FB850C}"/>
              </a:ext>
            </a:extLst>
          </p:cNvPr>
          <p:cNvSpPr>
            <a:spLocks noGrp="1"/>
          </p:cNvSpPr>
          <p:nvPr>
            <p:ph type="title" hasCustomPrompt="1"/>
          </p:nvPr>
        </p:nvSpPr>
        <p:spPr>
          <a:xfrm>
            <a:off x="1248380" y="3444786"/>
            <a:ext cx="9668334" cy="682453"/>
          </a:xfrm>
        </p:spPr>
        <p:txBody>
          <a:bodyPr anchor="b">
            <a:noAutofit/>
          </a:bodyPr>
          <a:lstStyle>
            <a:lvl1pPr>
              <a:defRPr sz="4400" b="1" i="0">
                <a:solidFill>
                  <a:schemeClr val="bg1"/>
                </a:solidFill>
                <a:latin typeface="+mj-lt"/>
              </a:defRPr>
            </a:lvl1pPr>
          </a:lstStyle>
          <a:p>
            <a:r>
              <a:rPr lang="en-US"/>
              <a:t>SECTION BREAK OPTION 1</a:t>
            </a:r>
          </a:p>
        </p:txBody>
      </p:sp>
      <p:sp>
        <p:nvSpPr>
          <p:cNvPr id="10" name="Text Placeholder 2">
            <a:extLst>
              <a:ext uri="{FF2B5EF4-FFF2-40B4-BE49-F238E27FC236}">
                <a16:creationId xmlns:a16="http://schemas.microsoft.com/office/drawing/2014/main" id="{A4941B17-6E32-394E-A2AD-1AA859D8DF60}"/>
              </a:ext>
            </a:extLst>
          </p:cNvPr>
          <p:cNvSpPr>
            <a:spLocks noGrp="1"/>
          </p:cNvSpPr>
          <p:nvPr>
            <p:ph type="body" idx="1" hasCustomPrompt="1"/>
          </p:nvPr>
        </p:nvSpPr>
        <p:spPr>
          <a:xfrm>
            <a:off x="1248379" y="4636703"/>
            <a:ext cx="4398659" cy="1121461"/>
          </a:xfrm>
        </p:spPr>
        <p:txBody>
          <a:bodyPr/>
          <a:lstStyle>
            <a:lvl1pPr marL="0" indent="0">
              <a:lnSpc>
                <a:spcPct val="100000"/>
              </a:lnSpc>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a:t>
            </a:r>
            <a:r>
              <a:rPr lang="en-US"/>
              <a:t>.</a:t>
            </a:r>
          </a:p>
        </p:txBody>
      </p:sp>
      <p:grpSp>
        <p:nvGrpSpPr>
          <p:cNvPr id="12" name="Group 11">
            <a:extLst>
              <a:ext uri="{FF2B5EF4-FFF2-40B4-BE49-F238E27FC236}">
                <a16:creationId xmlns:a16="http://schemas.microsoft.com/office/drawing/2014/main" id="{5E1EF948-F857-E94F-AEEF-0EDBD02680B1}"/>
              </a:ext>
            </a:extLst>
          </p:cNvPr>
          <p:cNvGrpSpPr/>
          <p:nvPr userDrawn="1"/>
        </p:nvGrpSpPr>
        <p:grpSpPr>
          <a:xfrm>
            <a:off x="1372693" y="4279546"/>
            <a:ext cx="641458" cy="147122"/>
            <a:chOff x="1834978" y="3429000"/>
            <a:chExt cx="350195" cy="80319"/>
          </a:xfrm>
        </p:grpSpPr>
        <p:sp>
          <p:nvSpPr>
            <p:cNvPr id="13" name="Octagon 12">
              <a:extLst>
                <a:ext uri="{FF2B5EF4-FFF2-40B4-BE49-F238E27FC236}">
                  <a16:creationId xmlns:a16="http://schemas.microsoft.com/office/drawing/2014/main" id="{467B1F5E-1CF1-1348-BD33-DEB33F2EB219}"/>
                </a:ext>
              </a:extLst>
            </p:cNvPr>
            <p:cNvSpPr/>
            <p:nvPr userDrawn="1"/>
          </p:nvSpPr>
          <p:spPr>
            <a:xfrm rot="1438097">
              <a:off x="183497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ctagon 13">
              <a:extLst>
                <a:ext uri="{FF2B5EF4-FFF2-40B4-BE49-F238E27FC236}">
                  <a16:creationId xmlns:a16="http://schemas.microsoft.com/office/drawing/2014/main" id="{D3843AC4-9DEF-8D4E-A163-391793912259}"/>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ctagon 14">
              <a:extLst>
                <a:ext uri="{FF2B5EF4-FFF2-40B4-BE49-F238E27FC236}">
                  <a16:creationId xmlns:a16="http://schemas.microsoft.com/office/drawing/2014/main" id="{2B4A2B16-7A1F-264A-B50B-617CECB2FBF1}"/>
                </a:ext>
              </a:extLst>
            </p:cNvPr>
            <p:cNvSpPr/>
            <p:nvPr userDrawn="1"/>
          </p:nvSpPr>
          <p:spPr>
            <a:xfrm rot="1438097">
              <a:off x="210485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80F2AAE1-21BD-FC46-B6DC-055654F5E5E6}"/>
              </a:ext>
            </a:extLst>
          </p:cNvPr>
          <p:cNvSpPr/>
          <p:nvPr userDrawn="1"/>
        </p:nvSpPr>
        <p:spPr>
          <a:xfrm>
            <a:off x="-34507" y="6650272"/>
            <a:ext cx="9546336" cy="9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4">
            <a:extLst>
              <a:ext uri="{FF2B5EF4-FFF2-40B4-BE49-F238E27FC236}">
                <a16:creationId xmlns:a16="http://schemas.microsoft.com/office/drawing/2014/main" id="{6DE750CD-89F6-C34A-B876-85C442822DB7}"/>
              </a:ext>
            </a:extLst>
          </p:cNvPr>
          <p:cNvSpPr>
            <a:spLocks noGrp="1"/>
          </p:cNvSpPr>
          <p:nvPr>
            <p:ph type="body" sz="quarter" idx="10" hasCustomPrompt="1"/>
          </p:nvPr>
        </p:nvSpPr>
        <p:spPr>
          <a:xfrm>
            <a:off x="1248380" y="2884576"/>
            <a:ext cx="9668334" cy="528638"/>
          </a:xfrm>
        </p:spPr>
        <p:txBody>
          <a:bodyPr anchor="b" anchorCtr="0">
            <a:normAutofit/>
          </a:bodyPr>
          <a:lstStyle>
            <a:lvl1pPr>
              <a:defRPr sz="2000">
                <a:solidFill>
                  <a:schemeClr val="bg1"/>
                </a:solidFill>
                <a:latin typeface="+mj-lt"/>
              </a:defRPr>
            </a:lvl1pPr>
          </a:lstStyle>
          <a:p>
            <a:pPr lvl="0"/>
            <a:r>
              <a:rPr lang="en-US"/>
              <a:t>Lorem Ipsum Dolor sit </a:t>
            </a:r>
            <a:r>
              <a:rPr lang="en-US" err="1"/>
              <a:t>Amet</a:t>
            </a:r>
            <a:endParaRPr lang="en-US"/>
          </a:p>
        </p:txBody>
      </p:sp>
    </p:spTree>
    <p:extLst>
      <p:ext uri="{BB962C8B-B14F-4D97-AF65-F5344CB8AC3E}">
        <p14:creationId xmlns:p14="http://schemas.microsoft.com/office/powerpoint/2010/main" val="2164865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F1B147C2-F8A0-F441-8052-7FA1CBB333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10" name="Title 1"/>
          <p:cNvSpPr>
            <a:spLocks noGrp="1"/>
          </p:cNvSpPr>
          <p:nvPr>
            <p:ph type="title" hasCustomPrompt="1"/>
          </p:nvPr>
        </p:nvSpPr>
        <p:spPr>
          <a:xfrm>
            <a:off x="1248380" y="3444786"/>
            <a:ext cx="9668334" cy="682453"/>
          </a:xfrm>
        </p:spPr>
        <p:txBody>
          <a:bodyPr anchor="b">
            <a:noAutofit/>
          </a:bodyPr>
          <a:lstStyle>
            <a:lvl1pPr>
              <a:defRPr sz="4400" b="1" i="0">
                <a:solidFill>
                  <a:schemeClr val="bg1"/>
                </a:solidFill>
                <a:latin typeface="+mj-lt"/>
              </a:defRPr>
            </a:lvl1pPr>
          </a:lstStyle>
          <a:p>
            <a:r>
              <a:rPr lang="en-US"/>
              <a:t>SECTION BREAK OPTION 2</a:t>
            </a:r>
          </a:p>
        </p:txBody>
      </p:sp>
      <p:sp>
        <p:nvSpPr>
          <p:cNvPr id="11" name="Text Placeholder 2"/>
          <p:cNvSpPr>
            <a:spLocks noGrp="1"/>
          </p:cNvSpPr>
          <p:nvPr>
            <p:ph type="body" idx="1" hasCustomPrompt="1"/>
          </p:nvPr>
        </p:nvSpPr>
        <p:spPr>
          <a:xfrm>
            <a:off x="1248379" y="4636703"/>
            <a:ext cx="4398659" cy="1121461"/>
          </a:xfrm>
        </p:spPr>
        <p:txBody>
          <a:bodyPr/>
          <a:lstStyle>
            <a:lvl1pPr marL="0" indent="0">
              <a:lnSpc>
                <a:spcPct val="100000"/>
              </a:lnSpc>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a:t>
            </a:r>
            <a:r>
              <a:rPr lang="en-US"/>
              <a:t>.</a:t>
            </a:r>
          </a:p>
        </p:txBody>
      </p:sp>
      <p:pic>
        <p:nvPicPr>
          <p:cNvPr id="2" name="Picture 1">
            <a:extLst>
              <a:ext uri="{FF2B5EF4-FFF2-40B4-BE49-F238E27FC236}">
                <a16:creationId xmlns:a16="http://schemas.microsoft.com/office/drawing/2014/main" id="{73E4E240-A7F6-A745-9941-A5BE4D6CBCF4}"/>
              </a:ext>
            </a:extLst>
          </p:cNvPr>
          <p:cNvPicPr>
            <a:picLocks noChangeAspect="1"/>
          </p:cNvPicPr>
          <p:nvPr userDrawn="1"/>
        </p:nvPicPr>
        <p:blipFill>
          <a:blip r:embed="rId3"/>
          <a:stretch>
            <a:fillRect/>
          </a:stretch>
        </p:blipFill>
        <p:spPr>
          <a:xfrm>
            <a:off x="9609444" y="6470607"/>
            <a:ext cx="2030105" cy="192832"/>
          </a:xfrm>
          <a:prstGeom prst="rect">
            <a:avLst/>
          </a:prstGeom>
        </p:spPr>
      </p:pic>
      <p:grpSp>
        <p:nvGrpSpPr>
          <p:cNvPr id="12" name="Group 11">
            <a:extLst>
              <a:ext uri="{FF2B5EF4-FFF2-40B4-BE49-F238E27FC236}">
                <a16:creationId xmlns:a16="http://schemas.microsoft.com/office/drawing/2014/main" id="{7AC0444E-F26F-BB48-A8B8-9FEB0D7A3D4D}"/>
              </a:ext>
            </a:extLst>
          </p:cNvPr>
          <p:cNvGrpSpPr/>
          <p:nvPr userDrawn="1"/>
        </p:nvGrpSpPr>
        <p:grpSpPr>
          <a:xfrm>
            <a:off x="1372693" y="4279546"/>
            <a:ext cx="641458" cy="147122"/>
            <a:chOff x="1834978" y="3429000"/>
            <a:chExt cx="350195" cy="80319"/>
          </a:xfrm>
        </p:grpSpPr>
        <p:sp>
          <p:nvSpPr>
            <p:cNvPr id="13" name="Octagon 12">
              <a:extLst>
                <a:ext uri="{FF2B5EF4-FFF2-40B4-BE49-F238E27FC236}">
                  <a16:creationId xmlns:a16="http://schemas.microsoft.com/office/drawing/2014/main" id="{AC095981-5A6E-2E49-9308-A4F471F16A2F}"/>
                </a:ext>
              </a:extLst>
            </p:cNvPr>
            <p:cNvSpPr/>
            <p:nvPr userDrawn="1"/>
          </p:nvSpPr>
          <p:spPr>
            <a:xfrm rot="1438097">
              <a:off x="183497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ctagon 13">
              <a:extLst>
                <a:ext uri="{FF2B5EF4-FFF2-40B4-BE49-F238E27FC236}">
                  <a16:creationId xmlns:a16="http://schemas.microsoft.com/office/drawing/2014/main" id="{09D1CBE9-74E9-F848-A0E2-165E0F29CF32}"/>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ctagon 14">
              <a:extLst>
                <a:ext uri="{FF2B5EF4-FFF2-40B4-BE49-F238E27FC236}">
                  <a16:creationId xmlns:a16="http://schemas.microsoft.com/office/drawing/2014/main" id="{678F9865-CC7B-D246-A08C-0A556DFD885E}"/>
                </a:ext>
              </a:extLst>
            </p:cNvPr>
            <p:cNvSpPr/>
            <p:nvPr userDrawn="1"/>
          </p:nvSpPr>
          <p:spPr>
            <a:xfrm rot="1438097">
              <a:off x="210485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F7A6CB48-65D8-1446-8886-98B846B196CD}"/>
              </a:ext>
            </a:extLst>
          </p:cNvPr>
          <p:cNvSpPr/>
          <p:nvPr userDrawn="1"/>
        </p:nvSpPr>
        <p:spPr>
          <a:xfrm>
            <a:off x="-34507" y="6650272"/>
            <a:ext cx="9546336" cy="9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4">
            <a:extLst>
              <a:ext uri="{FF2B5EF4-FFF2-40B4-BE49-F238E27FC236}">
                <a16:creationId xmlns:a16="http://schemas.microsoft.com/office/drawing/2014/main" id="{635F4372-B7F4-A748-83E9-90C85DB11A49}"/>
              </a:ext>
            </a:extLst>
          </p:cNvPr>
          <p:cNvSpPr>
            <a:spLocks noGrp="1"/>
          </p:cNvSpPr>
          <p:nvPr>
            <p:ph type="body" sz="quarter" idx="10" hasCustomPrompt="1"/>
          </p:nvPr>
        </p:nvSpPr>
        <p:spPr>
          <a:xfrm>
            <a:off x="1248380" y="2884576"/>
            <a:ext cx="9668334" cy="528638"/>
          </a:xfrm>
        </p:spPr>
        <p:txBody>
          <a:bodyPr anchor="b" anchorCtr="0">
            <a:normAutofit/>
          </a:bodyPr>
          <a:lstStyle>
            <a:lvl1pPr>
              <a:defRPr sz="2000">
                <a:solidFill>
                  <a:schemeClr val="bg1"/>
                </a:solidFill>
                <a:latin typeface="+mj-lt"/>
              </a:defRPr>
            </a:lvl1pPr>
          </a:lstStyle>
          <a:p>
            <a:pPr lvl="0"/>
            <a:r>
              <a:rPr lang="en-US"/>
              <a:t>Lorem Ipsum Dolor sit </a:t>
            </a:r>
            <a:r>
              <a:rPr lang="en-US" err="1"/>
              <a:t>Amet</a:t>
            </a:r>
            <a:endParaRPr lang="en-US"/>
          </a:p>
        </p:txBody>
      </p:sp>
    </p:spTree>
    <p:extLst>
      <p:ext uri="{BB962C8B-B14F-4D97-AF65-F5344CB8AC3E}">
        <p14:creationId xmlns:p14="http://schemas.microsoft.com/office/powerpoint/2010/main" val="1085574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EAF0970-F6DF-1946-A367-2B5B2C4D45D5}"/>
              </a:ext>
            </a:extLst>
          </p:cNvPr>
          <p:cNvSpPr/>
          <p:nvPr userDrawn="1"/>
        </p:nvSpPr>
        <p:spPr>
          <a:xfrm>
            <a:off x="0" y="-192832"/>
            <a:ext cx="12192000" cy="3508852"/>
          </a:xfrm>
          <a:prstGeom prst="rect">
            <a:avLst/>
          </a:prstGeom>
          <a:solidFill>
            <a:srgbClr val="328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1248380" y="2211386"/>
            <a:ext cx="9668334" cy="682453"/>
          </a:xfrm>
        </p:spPr>
        <p:txBody>
          <a:bodyPr anchor="b">
            <a:noAutofit/>
          </a:bodyPr>
          <a:lstStyle>
            <a:lvl1pPr>
              <a:defRPr sz="4400" b="1" i="0">
                <a:solidFill>
                  <a:schemeClr val="bg1"/>
                </a:solidFill>
                <a:latin typeface="+mj-lt"/>
              </a:defRPr>
            </a:lvl1pPr>
          </a:lstStyle>
          <a:p>
            <a:r>
              <a:rPr lang="en-US"/>
              <a:t>SECTION BREAK OPTION 3</a:t>
            </a:r>
          </a:p>
        </p:txBody>
      </p:sp>
      <p:sp>
        <p:nvSpPr>
          <p:cNvPr id="11" name="Text Placeholder 2"/>
          <p:cNvSpPr>
            <a:spLocks noGrp="1"/>
          </p:cNvSpPr>
          <p:nvPr>
            <p:ph type="body" idx="1" hasCustomPrompt="1"/>
          </p:nvPr>
        </p:nvSpPr>
        <p:spPr>
          <a:xfrm>
            <a:off x="1248379" y="3694168"/>
            <a:ext cx="4398659" cy="1121461"/>
          </a:xfrm>
        </p:spPr>
        <p:txBody>
          <a:bodyPr/>
          <a:lstStyle>
            <a:lvl1pPr marL="0" indent="0">
              <a:lnSpc>
                <a:spcPct val="100000"/>
              </a:lnSpc>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a:t>
            </a:r>
            <a:r>
              <a:rPr lang="en-US"/>
              <a:t>.</a:t>
            </a:r>
          </a:p>
        </p:txBody>
      </p:sp>
      <p:grpSp>
        <p:nvGrpSpPr>
          <p:cNvPr id="12" name="Group 11">
            <a:extLst>
              <a:ext uri="{FF2B5EF4-FFF2-40B4-BE49-F238E27FC236}">
                <a16:creationId xmlns:a16="http://schemas.microsoft.com/office/drawing/2014/main" id="{7AC0444E-F26F-BB48-A8B8-9FEB0D7A3D4D}"/>
              </a:ext>
            </a:extLst>
          </p:cNvPr>
          <p:cNvGrpSpPr/>
          <p:nvPr userDrawn="1"/>
        </p:nvGrpSpPr>
        <p:grpSpPr>
          <a:xfrm>
            <a:off x="1372693" y="1451937"/>
            <a:ext cx="641458" cy="147122"/>
            <a:chOff x="1834978" y="3429000"/>
            <a:chExt cx="350195" cy="80319"/>
          </a:xfrm>
        </p:grpSpPr>
        <p:sp>
          <p:nvSpPr>
            <p:cNvPr id="13" name="Octagon 12">
              <a:extLst>
                <a:ext uri="{FF2B5EF4-FFF2-40B4-BE49-F238E27FC236}">
                  <a16:creationId xmlns:a16="http://schemas.microsoft.com/office/drawing/2014/main" id="{AC095981-5A6E-2E49-9308-A4F471F16A2F}"/>
                </a:ext>
              </a:extLst>
            </p:cNvPr>
            <p:cNvSpPr/>
            <p:nvPr userDrawn="1"/>
          </p:nvSpPr>
          <p:spPr>
            <a:xfrm rot="1438097">
              <a:off x="183497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ctagon 13">
              <a:extLst>
                <a:ext uri="{FF2B5EF4-FFF2-40B4-BE49-F238E27FC236}">
                  <a16:creationId xmlns:a16="http://schemas.microsoft.com/office/drawing/2014/main" id="{09D1CBE9-74E9-F848-A0E2-165E0F29CF32}"/>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ctagon 14">
              <a:extLst>
                <a:ext uri="{FF2B5EF4-FFF2-40B4-BE49-F238E27FC236}">
                  <a16:creationId xmlns:a16="http://schemas.microsoft.com/office/drawing/2014/main" id="{678F9865-CC7B-D246-A08C-0A556DFD885E}"/>
                </a:ext>
              </a:extLst>
            </p:cNvPr>
            <p:cNvSpPr/>
            <p:nvPr userDrawn="1"/>
          </p:nvSpPr>
          <p:spPr>
            <a:xfrm rot="1438097">
              <a:off x="210485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F7A6CB48-65D8-1446-8886-98B846B196CD}"/>
              </a:ext>
            </a:extLst>
          </p:cNvPr>
          <p:cNvSpPr/>
          <p:nvPr userDrawn="1"/>
        </p:nvSpPr>
        <p:spPr>
          <a:xfrm>
            <a:off x="-34507" y="6650272"/>
            <a:ext cx="9546336" cy="9144"/>
          </a:xfrm>
          <a:prstGeom prst="rect">
            <a:avLst/>
          </a:prstGeom>
          <a:solidFill>
            <a:srgbClr val="3284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4">
            <a:extLst>
              <a:ext uri="{FF2B5EF4-FFF2-40B4-BE49-F238E27FC236}">
                <a16:creationId xmlns:a16="http://schemas.microsoft.com/office/drawing/2014/main" id="{95B1DAD7-E942-524E-A400-117E4B4FA471}"/>
              </a:ext>
            </a:extLst>
          </p:cNvPr>
          <p:cNvSpPr>
            <a:spLocks noGrp="1"/>
          </p:cNvSpPr>
          <p:nvPr>
            <p:ph type="body" sz="quarter" idx="10" hasCustomPrompt="1"/>
          </p:nvPr>
        </p:nvSpPr>
        <p:spPr>
          <a:xfrm>
            <a:off x="1248379" y="1679435"/>
            <a:ext cx="9695241" cy="528638"/>
          </a:xfrm>
        </p:spPr>
        <p:txBody>
          <a:bodyPr anchor="b" anchorCtr="0">
            <a:normAutofit/>
          </a:bodyPr>
          <a:lstStyle>
            <a:lvl1pPr>
              <a:defRPr sz="2000">
                <a:solidFill>
                  <a:schemeClr val="bg1"/>
                </a:solidFill>
                <a:latin typeface="+mj-lt"/>
              </a:defRPr>
            </a:lvl1pPr>
          </a:lstStyle>
          <a:p>
            <a:pPr lvl="0"/>
            <a:r>
              <a:rPr lang="en-US"/>
              <a:t>Lorem Ipsum Dolor sit </a:t>
            </a:r>
            <a:r>
              <a:rPr lang="en-US" err="1"/>
              <a:t>Amet</a:t>
            </a:r>
            <a:endParaRPr lang="en-US"/>
          </a:p>
        </p:txBody>
      </p:sp>
    </p:spTree>
    <p:extLst>
      <p:ext uri="{BB962C8B-B14F-4D97-AF65-F5344CB8AC3E}">
        <p14:creationId xmlns:p14="http://schemas.microsoft.com/office/powerpoint/2010/main" val="2529891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3" name="Picture 2" descr="Icon&#10;&#10;Description automatically generated">
            <a:extLst>
              <a:ext uri="{FF2B5EF4-FFF2-40B4-BE49-F238E27FC236}">
                <a16:creationId xmlns:a16="http://schemas.microsoft.com/office/drawing/2014/main" id="{A8776C05-ABAB-0C4B-86EF-78ED2A5A70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5" name="Rectangle 4">
            <a:extLst>
              <a:ext uri="{FF2B5EF4-FFF2-40B4-BE49-F238E27FC236}">
                <a16:creationId xmlns:a16="http://schemas.microsoft.com/office/drawing/2014/main" id="{B4EC2A55-E481-AD42-9394-C5607AD1F13A}"/>
              </a:ext>
            </a:extLst>
          </p:cNvPr>
          <p:cNvSpPr/>
          <p:nvPr userDrawn="1"/>
        </p:nvSpPr>
        <p:spPr>
          <a:xfrm>
            <a:off x="1116334" y="1113905"/>
            <a:ext cx="9957816" cy="46717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2461847" y="2564798"/>
            <a:ext cx="7287064" cy="682453"/>
          </a:xfrm>
        </p:spPr>
        <p:txBody>
          <a:bodyPr anchor="b">
            <a:noAutofit/>
          </a:bodyPr>
          <a:lstStyle>
            <a:lvl1pPr algn="ctr">
              <a:defRPr sz="4400" b="1" i="0">
                <a:solidFill>
                  <a:srgbClr val="2774AE"/>
                </a:solidFill>
                <a:latin typeface="+mj-lt"/>
              </a:defRPr>
            </a:lvl1pPr>
          </a:lstStyle>
          <a:p>
            <a:r>
              <a:rPr lang="en-US"/>
              <a:t>CONSISTENT ELEMENTS</a:t>
            </a:r>
          </a:p>
        </p:txBody>
      </p:sp>
      <p:sp>
        <p:nvSpPr>
          <p:cNvPr id="11" name="Text Placeholder 2"/>
          <p:cNvSpPr>
            <a:spLocks noGrp="1"/>
          </p:cNvSpPr>
          <p:nvPr>
            <p:ph type="body" idx="1" hasCustomPrompt="1"/>
          </p:nvPr>
        </p:nvSpPr>
        <p:spPr>
          <a:xfrm>
            <a:off x="2461847" y="3429000"/>
            <a:ext cx="7287064" cy="2035629"/>
          </a:xfrm>
        </p:spPr>
        <p:txBody>
          <a:bodyPr/>
          <a:lstStyle>
            <a:lvl1pPr marL="0" indent="0" algn="ctr">
              <a:lnSpc>
                <a:spcPct val="100000"/>
              </a:lnSpc>
              <a:spcBef>
                <a:spcPts val="800"/>
              </a:spcBef>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Full color logos must only be on white backgrounds.</a:t>
            </a:r>
            <a:br>
              <a:rPr lang="en-US"/>
            </a:br>
            <a:r>
              <a:rPr lang="en-US"/>
              <a:t>White logos must only be on solid backgrounds.</a:t>
            </a:r>
            <a:br>
              <a:rPr lang="en-US"/>
            </a:br>
            <a:r>
              <a:rPr lang="en-US"/>
              <a:t>Arial Family for titles.</a:t>
            </a:r>
            <a:br>
              <a:rPr lang="en-US"/>
            </a:br>
            <a:r>
              <a:rPr lang="en-US"/>
              <a:t>Helvetica Family for body copy.</a:t>
            </a:r>
          </a:p>
        </p:txBody>
      </p:sp>
      <p:sp>
        <p:nvSpPr>
          <p:cNvPr id="16" name="Rectangle 15">
            <a:extLst>
              <a:ext uri="{FF2B5EF4-FFF2-40B4-BE49-F238E27FC236}">
                <a16:creationId xmlns:a16="http://schemas.microsoft.com/office/drawing/2014/main" id="{F7A6CB48-65D8-1446-8886-98B846B196CD}"/>
              </a:ext>
            </a:extLst>
          </p:cNvPr>
          <p:cNvSpPr/>
          <p:nvPr userDrawn="1"/>
        </p:nvSpPr>
        <p:spPr>
          <a:xfrm>
            <a:off x="1116334" y="5776514"/>
            <a:ext cx="9957816" cy="18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4">
            <a:extLst>
              <a:ext uri="{FF2B5EF4-FFF2-40B4-BE49-F238E27FC236}">
                <a16:creationId xmlns:a16="http://schemas.microsoft.com/office/drawing/2014/main" id="{7C6857C4-7B1E-AB40-AB63-FB94B3A22816}"/>
              </a:ext>
            </a:extLst>
          </p:cNvPr>
          <p:cNvSpPr>
            <a:spLocks noGrp="1"/>
          </p:cNvSpPr>
          <p:nvPr>
            <p:ph type="body" sz="quarter" idx="10" hasCustomPrompt="1"/>
          </p:nvPr>
        </p:nvSpPr>
        <p:spPr>
          <a:xfrm>
            <a:off x="2461847" y="2027016"/>
            <a:ext cx="7287064" cy="528638"/>
          </a:xfrm>
        </p:spPr>
        <p:txBody>
          <a:bodyPr anchor="b" anchorCtr="0"/>
          <a:lstStyle>
            <a:lvl1pPr algn="ctr">
              <a:defRPr sz="2100">
                <a:solidFill>
                  <a:srgbClr val="003B5C"/>
                </a:solidFill>
                <a:latin typeface="Karbon Medium" pitchFamily="2" charset="77"/>
              </a:defRPr>
            </a:lvl1pPr>
          </a:lstStyle>
          <a:p>
            <a:pPr lvl="0"/>
            <a:r>
              <a:rPr lang="en-US"/>
              <a:t>Standards</a:t>
            </a:r>
          </a:p>
        </p:txBody>
      </p:sp>
    </p:spTree>
    <p:extLst>
      <p:ext uri="{BB962C8B-B14F-4D97-AF65-F5344CB8AC3E}">
        <p14:creationId xmlns:p14="http://schemas.microsoft.com/office/powerpoint/2010/main" val="2973749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806072-25E5-9145-842F-5AE35DDEEA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914" y="-35306"/>
            <a:ext cx="6152914" cy="6893306"/>
          </a:xfrm>
          <a:prstGeom prst="rect">
            <a:avLst/>
          </a:prstGeom>
        </p:spPr>
      </p:pic>
      <p:sp>
        <p:nvSpPr>
          <p:cNvPr id="5" name="Rectangle 4">
            <a:extLst>
              <a:ext uri="{FF2B5EF4-FFF2-40B4-BE49-F238E27FC236}">
                <a16:creationId xmlns:a16="http://schemas.microsoft.com/office/drawing/2014/main" id="{B4EC2A55-E481-AD42-9394-C5607AD1F13A}"/>
              </a:ext>
            </a:extLst>
          </p:cNvPr>
          <p:cNvSpPr/>
          <p:nvPr userDrawn="1"/>
        </p:nvSpPr>
        <p:spPr>
          <a:xfrm>
            <a:off x="1116334" y="1113905"/>
            <a:ext cx="9957816" cy="46717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2461847" y="2162734"/>
            <a:ext cx="7287064" cy="682453"/>
          </a:xfrm>
        </p:spPr>
        <p:txBody>
          <a:bodyPr anchor="b">
            <a:noAutofit/>
          </a:bodyPr>
          <a:lstStyle>
            <a:lvl1pPr algn="l">
              <a:defRPr sz="4400" b="1" i="0">
                <a:solidFill>
                  <a:srgbClr val="2774AE"/>
                </a:solidFill>
                <a:latin typeface="+mj-lt"/>
              </a:defRPr>
            </a:lvl1pPr>
          </a:lstStyle>
          <a:p>
            <a:r>
              <a:rPr lang="en-US"/>
              <a:t>REMINDERS</a:t>
            </a:r>
          </a:p>
        </p:txBody>
      </p:sp>
      <p:sp>
        <p:nvSpPr>
          <p:cNvPr id="11" name="Text Placeholder 2"/>
          <p:cNvSpPr>
            <a:spLocks noGrp="1"/>
          </p:cNvSpPr>
          <p:nvPr>
            <p:ph type="body" idx="1" hasCustomPrompt="1"/>
          </p:nvPr>
        </p:nvSpPr>
        <p:spPr>
          <a:xfrm>
            <a:off x="2461846" y="3026936"/>
            <a:ext cx="8075525" cy="2459463"/>
          </a:xfrm>
        </p:spPr>
        <p:txBody>
          <a:bodyPr/>
          <a:lstStyle>
            <a:lvl1pPr marL="0" indent="0" algn="l">
              <a:lnSpc>
                <a:spcPct val="100000"/>
              </a:lnSpc>
              <a:spcBef>
                <a:spcPts val="800"/>
              </a:spcBef>
              <a:buFont typeface="Arial" panose="020B0604020202020204" pitchFamily="34" charse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Keep logo/images/icon proportions the same as the original (press and hold the SHIFT key while you drag a corner).</a:t>
            </a:r>
          </a:p>
          <a:p>
            <a:pPr lvl="0"/>
            <a:r>
              <a:rPr lang="en-US"/>
              <a:t>Use images and screen shots that do not contain watermarks.</a:t>
            </a:r>
          </a:p>
          <a:p>
            <a:pPr lvl="0"/>
            <a:r>
              <a:rPr lang="en-US"/>
              <a:t>Use the layouts or request new ones, this will keep your deck looking professional.</a:t>
            </a:r>
          </a:p>
          <a:p>
            <a:pPr lvl="0"/>
            <a:r>
              <a:rPr lang="en-US"/>
              <a:t>Use colors that are a part of the UCLA swatch library.</a:t>
            </a:r>
          </a:p>
        </p:txBody>
      </p:sp>
      <p:sp>
        <p:nvSpPr>
          <p:cNvPr id="16" name="Rectangle 15">
            <a:extLst>
              <a:ext uri="{FF2B5EF4-FFF2-40B4-BE49-F238E27FC236}">
                <a16:creationId xmlns:a16="http://schemas.microsoft.com/office/drawing/2014/main" id="{F7A6CB48-65D8-1446-8886-98B846B196CD}"/>
              </a:ext>
            </a:extLst>
          </p:cNvPr>
          <p:cNvSpPr/>
          <p:nvPr userDrawn="1"/>
        </p:nvSpPr>
        <p:spPr>
          <a:xfrm>
            <a:off x="1116334" y="5776514"/>
            <a:ext cx="9957816" cy="1828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1043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DC7146B0-71B7-AB40-9D6B-0BABFDCBAF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03961" cy="6858000"/>
          </a:xfrm>
          <a:prstGeom prst="rect">
            <a:avLst/>
          </a:prstGeom>
        </p:spPr>
      </p:pic>
      <p:sp>
        <p:nvSpPr>
          <p:cNvPr id="4" name="Rectangle 3">
            <a:extLst>
              <a:ext uri="{FF2B5EF4-FFF2-40B4-BE49-F238E27FC236}">
                <a16:creationId xmlns:a16="http://schemas.microsoft.com/office/drawing/2014/main" id="{94E94510-3139-E24C-BE28-C0EA7262641E}"/>
              </a:ext>
            </a:extLst>
          </p:cNvPr>
          <p:cNvSpPr/>
          <p:nvPr userDrawn="1"/>
        </p:nvSpPr>
        <p:spPr>
          <a:xfrm>
            <a:off x="1173845" y="1611376"/>
            <a:ext cx="3975097" cy="6675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1245952" y="1593051"/>
            <a:ext cx="4915102" cy="620521"/>
          </a:xfrm>
        </p:spPr>
        <p:txBody>
          <a:bodyPr anchor="t" anchorCtr="0">
            <a:noAutofit/>
          </a:bodyPr>
          <a:lstStyle>
            <a:lvl1pPr>
              <a:lnSpc>
                <a:spcPct val="100000"/>
              </a:lnSpc>
              <a:defRPr sz="4000" b="1" i="0">
                <a:solidFill>
                  <a:schemeClr val="bg1"/>
                </a:solidFill>
                <a:latin typeface="+mj-lt"/>
              </a:defRPr>
            </a:lvl1pPr>
          </a:lstStyle>
          <a:p>
            <a:r>
              <a:rPr lang="en-US"/>
              <a:t>LOREM IPSUM </a:t>
            </a:r>
          </a:p>
        </p:txBody>
      </p:sp>
      <p:sp>
        <p:nvSpPr>
          <p:cNvPr id="19" name="Text Placeholder 12">
            <a:extLst>
              <a:ext uri="{FF2B5EF4-FFF2-40B4-BE49-F238E27FC236}">
                <a16:creationId xmlns:a16="http://schemas.microsoft.com/office/drawing/2014/main" id="{E37E26B7-99A0-1548-9A2E-5318EAC725BE}"/>
              </a:ext>
            </a:extLst>
          </p:cNvPr>
          <p:cNvSpPr>
            <a:spLocks noGrp="1"/>
          </p:cNvSpPr>
          <p:nvPr>
            <p:ph type="body" sz="quarter" idx="13" hasCustomPrompt="1"/>
          </p:nvPr>
        </p:nvSpPr>
        <p:spPr>
          <a:xfrm>
            <a:off x="3349285" y="4027140"/>
            <a:ext cx="3825237" cy="1471885"/>
          </a:xfrm>
        </p:spPr>
        <p:txBody>
          <a:bodyPr>
            <a:noAutofit/>
          </a:bodyPr>
          <a:lstStyle>
            <a:lvl1pPr marL="0" indent="0">
              <a:lnSpc>
                <a:spcPct val="100000"/>
              </a:lnSpc>
              <a:spcBef>
                <a:spcPts val="0"/>
              </a:spcBef>
              <a:buNone/>
              <a:defRPr sz="16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tempor</a:t>
            </a:r>
            <a:r>
              <a:rPr lang="en-US"/>
              <a:t>, </a:t>
            </a:r>
            <a:r>
              <a:rPr lang="en-US" err="1"/>
              <a:t>lectus</a:t>
            </a:r>
            <a:r>
              <a:rPr lang="en-US"/>
              <a:t> ac </a:t>
            </a:r>
            <a:r>
              <a:rPr lang="en-US" err="1"/>
              <a:t>sagittis</a:t>
            </a:r>
            <a:r>
              <a:rPr lang="en-US"/>
              <a:t> </a:t>
            </a:r>
            <a:r>
              <a:rPr lang="en-US" err="1"/>
              <a:t>vehicula</a:t>
            </a:r>
            <a:r>
              <a:rPr lang="en-US"/>
              <a:t>, </a:t>
            </a:r>
            <a:r>
              <a:rPr lang="en-US" err="1"/>
              <a:t>enim</a:t>
            </a:r>
            <a:r>
              <a:rPr lang="en-US"/>
              <a:t> mi </a:t>
            </a:r>
            <a:r>
              <a:rPr lang="en-US" err="1"/>
              <a:t>placerat</a:t>
            </a:r>
            <a:r>
              <a:rPr lang="en-US"/>
              <a:t> </a:t>
            </a:r>
            <a:r>
              <a:rPr lang="en-US" err="1"/>
              <a:t>turpis</a:t>
            </a:r>
            <a:r>
              <a:rPr lang="en-US"/>
              <a:t>, non </a:t>
            </a:r>
            <a:r>
              <a:rPr lang="en-US" err="1"/>
              <a:t>ultrices</a:t>
            </a:r>
            <a:r>
              <a:rPr lang="en-US"/>
              <a:t> </a:t>
            </a:r>
            <a:r>
              <a:rPr lang="en-US" err="1"/>
              <a:t>massa</a:t>
            </a:r>
            <a:r>
              <a:rPr lang="en-US"/>
              <a:t> </a:t>
            </a:r>
            <a:r>
              <a:rPr lang="en-US" err="1"/>
              <a:t>mauris</a:t>
            </a:r>
            <a:r>
              <a:rPr lang="en-US"/>
              <a:t> </a:t>
            </a:r>
            <a:r>
              <a:rPr lang="en-US" err="1"/>
              <a:t>eget</a:t>
            </a:r>
            <a:r>
              <a:rPr lang="en-US"/>
              <a:t>.</a:t>
            </a:r>
          </a:p>
        </p:txBody>
      </p:sp>
      <p:sp>
        <p:nvSpPr>
          <p:cNvPr id="20" name="Text Placeholder 14">
            <a:extLst>
              <a:ext uri="{FF2B5EF4-FFF2-40B4-BE49-F238E27FC236}">
                <a16:creationId xmlns:a16="http://schemas.microsoft.com/office/drawing/2014/main" id="{8B6053FA-EEF8-B642-8A45-8163A9326F88}"/>
              </a:ext>
            </a:extLst>
          </p:cNvPr>
          <p:cNvSpPr>
            <a:spLocks noGrp="1"/>
          </p:cNvSpPr>
          <p:nvPr>
            <p:ph type="body" sz="quarter" idx="14" hasCustomPrompt="1"/>
          </p:nvPr>
        </p:nvSpPr>
        <p:spPr>
          <a:xfrm>
            <a:off x="3348707" y="3698966"/>
            <a:ext cx="2812347" cy="248654"/>
          </a:xfrm>
        </p:spPr>
        <p:txBody>
          <a:bodyPr>
            <a:noAutofit/>
          </a:bodyPr>
          <a:lstStyle>
            <a:lvl1pPr marL="0" indent="0">
              <a:spcBef>
                <a:spcPts val="0"/>
              </a:spcBef>
              <a:buNone/>
              <a:defRPr sz="1800" b="1" i="0">
                <a:solidFill>
                  <a:srgbClr val="3284BF"/>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
        <p:nvSpPr>
          <p:cNvPr id="21" name="Text Placeholder 12">
            <a:extLst>
              <a:ext uri="{FF2B5EF4-FFF2-40B4-BE49-F238E27FC236}">
                <a16:creationId xmlns:a16="http://schemas.microsoft.com/office/drawing/2014/main" id="{73D647D5-F69C-2048-88B1-36ECC9331297}"/>
              </a:ext>
            </a:extLst>
          </p:cNvPr>
          <p:cNvSpPr>
            <a:spLocks noGrp="1"/>
          </p:cNvSpPr>
          <p:nvPr>
            <p:ph type="body" sz="quarter" idx="15" hasCustomPrompt="1"/>
          </p:nvPr>
        </p:nvSpPr>
        <p:spPr>
          <a:xfrm>
            <a:off x="7794676" y="4027140"/>
            <a:ext cx="3825237" cy="1471885"/>
          </a:xfrm>
        </p:spPr>
        <p:txBody>
          <a:bodyPr>
            <a:noAutofit/>
          </a:bodyPr>
          <a:lstStyle>
            <a:lvl1pPr marL="0" indent="0">
              <a:lnSpc>
                <a:spcPct val="100000"/>
              </a:lnSpc>
              <a:spcBef>
                <a:spcPts val="0"/>
              </a:spcBef>
              <a:buNone/>
              <a:defRPr sz="16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tempor</a:t>
            </a:r>
            <a:r>
              <a:rPr lang="en-US"/>
              <a:t>, </a:t>
            </a:r>
            <a:r>
              <a:rPr lang="en-US" err="1"/>
              <a:t>lectus</a:t>
            </a:r>
            <a:r>
              <a:rPr lang="en-US"/>
              <a:t> ac </a:t>
            </a:r>
            <a:r>
              <a:rPr lang="en-US" err="1"/>
              <a:t>sagittis</a:t>
            </a:r>
            <a:r>
              <a:rPr lang="en-US"/>
              <a:t> </a:t>
            </a:r>
            <a:r>
              <a:rPr lang="en-US" err="1"/>
              <a:t>vehicula</a:t>
            </a:r>
            <a:r>
              <a:rPr lang="en-US"/>
              <a:t>, </a:t>
            </a:r>
            <a:r>
              <a:rPr lang="en-US" err="1"/>
              <a:t>enim</a:t>
            </a:r>
            <a:r>
              <a:rPr lang="en-US"/>
              <a:t> mi </a:t>
            </a:r>
            <a:r>
              <a:rPr lang="en-US" err="1"/>
              <a:t>placerat</a:t>
            </a:r>
            <a:r>
              <a:rPr lang="en-US"/>
              <a:t> </a:t>
            </a:r>
            <a:r>
              <a:rPr lang="en-US" err="1"/>
              <a:t>turpis</a:t>
            </a:r>
            <a:r>
              <a:rPr lang="en-US"/>
              <a:t>, non </a:t>
            </a:r>
            <a:r>
              <a:rPr lang="en-US" err="1"/>
              <a:t>ultrices</a:t>
            </a:r>
            <a:r>
              <a:rPr lang="en-US"/>
              <a:t> </a:t>
            </a:r>
            <a:r>
              <a:rPr lang="en-US" err="1"/>
              <a:t>massa</a:t>
            </a:r>
            <a:r>
              <a:rPr lang="en-US"/>
              <a:t> </a:t>
            </a:r>
            <a:r>
              <a:rPr lang="en-US" err="1"/>
              <a:t>mauris</a:t>
            </a:r>
            <a:r>
              <a:rPr lang="en-US"/>
              <a:t> </a:t>
            </a:r>
            <a:r>
              <a:rPr lang="en-US" err="1"/>
              <a:t>eget</a:t>
            </a:r>
            <a:r>
              <a:rPr lang="en-US"/>
              <a:t>.</a:t>
            </a:r>
          </a:p>
        </p:txBody>
      </p:sp>
      <p:sp>
        <p:nvSpPr>
          <p:cNvPr id="22" name="Text Placeholder 14">
            <a:extLst>
              <a:ext uri="{FF2B5EF4-FFF2-40B4-BE49-F238E27FC236}">
                <a16:creationId xmlns:a16="http://schemas.microsoft.com/office/drawing/2014/main" id="{6901E3BA-5201-9F43-8166-8B1DF1443577}"/>
              </a:ext>
            </a:extLst>
          </p:cNvPr>
          <p:cNvSpPr>
            <a:spLocks noGrp="1"/>
          </p:cNvSpPr>
          <p:nvPr>
            <p:ph type="body" sz="quarter" idx="16" hasCustomPrompt="1"/>
          </p:nvPr>
        </p:nvSpPr>
        <p:spPr>
          <a:xfrm>
            <a:off x="7794098" y="3698966"/>
            <a:ext cx="2812347" cy="248654"/>
          </a:xfrm>
        </p:spPr>
        <p:txBody>
          <a:bodyPr>
            <a:noAutofit/>
          </a:bodyPr>
          <a:lstStyle>
            <a:lvl1pPr marL="0" indent="0">
              <a:spcBef>
                <a:spcPts val="0"/>
              </a:spcBef>
              <a:buNone/>
              <a:defRPr sz="1800" b="1" i="0">
                <a:solidFill>
                  <a:srgbClr val="3284BF"/>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
        <p:nvSpPr>
          <p:cNvPr id="11" name="Rectangle 10">
            <a:extLst>
              <a:ext uri="{FF2B5EF4-FFF2-40B4-BE49-F238E27FC236}">
                <a16:creationId xmlns:a16="http://schemas.microsoft.com/office/drawing/2014/main" id="{655EBD80-CCA0-184E-94C6-532F2D0A09D8}"/>
              </a:ext>
            </a:extLst>
          </p:cNvPr>
          <p:cNvSpPr/>
          <p:nvPr userDrawn="1"/>
        </p:nvSpPr>
        <p:spPr>
          <a:xfrm>
            <a:off x="1173844" y="2376733"/>
            <a:ext cx="6000677" cy="6675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D55B5029-CC0F-E546-AA9E-DDC53259036C}"/>
              </a:ext>
            </a:extLst>
          </p:cNvPr>
          <p:cNvSpPr>
            <a:spLocks noGrp="1"/>
          </p:cNvSpPr>
          <p:nvPr>
            <p:ph type="body" sz="quarter" idx="17" hasCustomPrompt="1"/>
          </p:nvPr>
        </p:nvSpPr>
        <p:spPr>
          <a:xfrm>
            <a:off x="1245952" y="2401952"/>
            <a:ext cx="5928570" cy="685838"/>
          </a:xfrm>
        </p:spPr>
        <p:txBody>
          <a:bodyPr>
            <a:normAutofit/>
          </a:bodyPr>
          <a:lstStyle>
            <a:lvl1pPr>
              <a:defRPr sz="4000" b="1">
                <a:solidFill>
                  <a:schemeClr val="bg1"/>
                </a:solidFill>
                <a:latin typeface="+mj-lt"/>
              </a:defRPr>
            </a:lvl1pPr>
          </a:lstStyle>
          <a:p>
            <a:r>
              <a:rPr lang="en-US"/>
              <a:t>LOREM IPSUM DOLOR </a:t>
            </a:r>
          </a:p>
        </p:txBody>
      </p:sp>
    </p:spTree>
    <p:extLst>
      <p:ext uri="{BB962C8B-B14F-4D97-AF65-F5344CB8AC3E}">
        <p14:creationId xmlns:p14="http://schemas.microsoft.com/office/powerpoint/2010/main" val="3330000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553CFDC-C94D-A047-A5C1-FB8477B80B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10" name="Title 1"/>
          <p:cNvSpPr>
            <a:spLocks noGrp="1"/>
          </p:cNvSpPr>
          <p:nvPr>
            <p:ph type="title" hasCustomPrompt="1"/>
          </p:nvPr>
        </p:nvSpPr>
        <p:spPr>
          <a:xfrm>
            <a:off x="1248380" y="2316786"/>
            <a:ext cx="3957801" cy="2970806"/>
          </a:xfrm>
        </p:spPr>
        <p:txBody>
          <a:bodyPr anchor="t" anchorCtr="0">
            <a:noAutofit/>
          </a:bodyPr>
          <a:lstStyle>
            <a:lvl1pPr>
              <a:defRPr sz="4000" b="1" i="0">
                <a:solidFill>
                  <a:srgbClr val="FFC100"/>
                </a:solidFill>
                <a:latin typeface="+mj-lt"/>
              </a:defRPr>
            </a:lvl1pPr>
          </a:lstStyle>
          <a:p>
            <a:r>
              <a:rPr lang="en-US"/>
              <a:t>LOREM IPSUM DOLOR SIT CONSECTETUR ADIPISCING</a:t>
            </a:r>
          </a:p>
        </p:txBody>
      </p:sp>
      <p:sp>
        <p:nvSpPr>
          <p:cNvPr id="11" name="Text Placeholder 2"/>
          <p:cNvSpPr>
            <a:spLocks noGrp="1"/>
          </p:cNvSpPr>
          <p:nvPr>
            <p:ph type="body" idx="1" hasCustomPrompt="1"/>
          </p:nvPr>
        </p:nvSpPr>
        <p:spPr>
          <a:xfrm>
            <a:off x="6852766" y="3259152"/>
            <a:ext cx="4090854" cy="1663898"/>
          </a:xfrm>
        </p:spPr>
        <p:txBody>
          <a:bodyPr/>
          <a:lstStyle>
            <a:lvl1pPr marL="0" indent="0">
              <a:lnSpc>
                <a:spcPct val="100000"/>
              </a:lnSpc>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tempor</a:t>
            </a:r>
            <a:r>
              <a:rPr lang="en-US"/>
              <a:t>, </a:t>
            </a:r>
            <a:r>
              <a:rPr lang="en-US" err="1"/>
              <a:t>lectus</a:t>
            </a:r>
            <a:r>
              <a:rPr lang="en-US"/>
              <a:t> ac </a:t>
            </a:r>
            <a:r>
              <a:rPr lang="en-US" err="1"/>
              <a:t>sagittis</a:t>
            </a:r>
            <a:r>
              <a:rPr lang="en-US"/>
              <a:t> </a:t>
            </a:r>
            <a:r>
              <a:rPr lang="en-US" err="1"/>
              <a:t>vehicula</a:t>
            </a:r>
            <a:r>
              <a:rPr lang="en-US"/>
              <a:t>, </a:t>
            </a:r>
            <a:r>
              <a:rPr lang="en-US" err="1"/>
              <a:t>enim</a:t>
            </a:r>
            <a:r>
              <a:rPr lang="en-US"/>
              <a:t> mi </a:t>
            </a:r>
            <a:r>
              <a:rPr lang="en-US" err="1"/>
              <a:t>placerat</a:t>
            </a:r>
            <a:r>
              <a:rPr lang="en-US"/>
              <a:t> </a:t>
            </a:r>
            <a:r>
              <a:rPr lang="en-US" err="1"/>
              <a:t>turpis</a:t>
            </a:r>
            <a:r>
              <a:rPr lang="en-US"/>
              <a:t>, non </a:t>
            </a:r>
            <a:r>
              <a:rPr lang="en-US" err="1"/>
              <a:t>ultrices</a:t>
            </a:r>
            <a:r>
              <a:rPr lang="en-US"/>
              <a:t> </a:t>
            </a:r>
            <a:r>
              <a:rPr lang="en-US" err="1"/>
              <a:t>massa</a:t>
            </a:r>
            <a:r>
              <a:rPr lang="en-US"/>
              <a:t> </a:t>
            </a:r>
            <a:r>
              <a:rPr lang="en-US" err="1"/>
              <a:t>mauris</a:t>
            </a:r>
            <a:r>
              <a:rPr lang="en-US"/>
              <a:t> </a:t>
            </a:r>
            <a:r>
              <a:rPr lang="en-US" err="1"/>
              <a:t>eget</a:t>
            </a:r>
            <a:r>
              <a:rPr lang="en-US"/>
              <a:t> </a:t>
            </a:r>
            <a:r>
              <a:rPr lang="en-US" err="1"/>
              <a:t>nibh</a:t>
            </a:r>
            <a:r>
              <a:rPr lang="en-US"/>
              <a:t>.</a:t>
            </a:r>
          </a:p>
        </p:txBody>
      </p:sp>
      <p:pic>
        <p:nvPicPr>
          <p:cNvPr id="2" name="Picture 1">
            <a:extLst>
              <a:ext uri="{FF2B5EF4-FFF2-40B4-BE49-F238E27FC236}">
                <a16:creationId xmlns:a16="http://schemas.microsoft.com/office/drawing/2014/main" id="{73E4E240-A7F6-A745-9941-A5BE4D6CBCF4}"/>
              </a:ext>
            </a:extLst>
          </p:cNvPr>
          <p:cNvPicPr>
            <a:picLocks noChangeAspect="1"/>
          </p:cNvPicPr>
          <p:nvPr userDrawn="1"/>
        </p:nvPicPr>
        <p:blipFill>
          <a:blip r:embed="rId3"/>
          <a:stretch>
            <a:fillRect/>
          </a:stretch>
        </p:blipFill>
        <p:spPr>
          <a:xfrm>
            <a:off x="9609444" y="6470607"/>
            <a:ext cx="2030105" cy="192832"/>
          </a:xfrm>
          <a:prstGeom prst="rect">
            <a:avLst/>
          </a:prstGeom>
        </p:spPr>
      </p:pic>
      <p:sp>
        <p:nvSpPr>
          <p:cNvPr id="16" name="Rectangle 15">
            <a:extLst>
              <a:ext uri="{FF2B5EF4-FFF2-40B4-BE49-F238E27FC236}">
                <a16:creationId xmlns:a16="http://schemas.microsoft.com/office/drawing/2014/main" id="{F7A6CB48-65D8-1446-8886-98B846B196CD}"/>
              </a:ext>
            </a:extLst>
          </p:cNvPr>
          <p:cNvSpPr/>
          <p:nvPr userDrawn="1"/>
        </p:nvSpPr>
        <p:spPr>
          <a:xfrm>
            <a:off x="-34507" y="6650272"/>
            <a:ext cx="9546336" cy="9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4">
            <a:extLst>
              <a:ext uri="{FF2B5EF4-FFF2-40B4-BE49-F238E27FC236}">
                <a16:creationId xmlns:a16="http://schemas.microsoft.com/office/drawing/2014/main" id="{A2752FED-9867-9246-832F-514EC2C276D0}"/>
              </a:ext>
            </a:extLst>
          </p:cNvPr>
          <p:cNvSpPr>
            <a:spLocks noGrp="1"/>
          </p:cNvSpPr>
          <p:nvPr>
            <p:ph type="body" sz="quarter" idx="33" hasCustomPrompt="1"/>
          </p:nvPr>
        </p:nvSpPr>
        <p:spPr>
          <a:xfrm>
            <a:off x="6852766" y="2864313"/>
            <a:ext cx="4090854" cy="314202"/>
          </a:xfrm>
        </p:spPr>
        <p:txBody>
          <a:bodyPr>
            <a:noAutofit/>
          </a:bodyPr>
          <a:lstStyle>
            <a:lvl1pPr marL="0" indent="0">
              <a:spcBef>
                <a:spcPts val="0"/>
              </a:spcBef>
              <a:buNone/>
              <a:defRPr sz="1800" b="1" i="0">
                <a:solidFill>
                  <a:schemeClr val="bg1"/>
                </a:solidFill>
                <a:latin typeface="+mj-lt"/>
                <a:ea typeface="Helvetica" pitchFamily="2" charset="0"/>
                <a:cs typeface="Helvetica" pitchFamily="2" charset="0"/>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Tree>
    <p:extLst>
      <p:ext uri="{BB962C8B-B14F-4D97-AF65-F5344CB8AC3E}">
        <p14:creationId xmlns:p14="http://schemas.microsoft.com/office/powerpoint/2010/main" val="1686033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7" name="Picture 6" descr="A picture containing background pattern&#10;&#10;Description automatically generated">
            <a:extLst>
              <a:ext uri="{FF2B5EF4-FFF2-40B4-BE49-F238E27FC236}">
                <a16:creationId xmlns:a16="http://schemas.microsoft.com/office/drawing/2014/main" id="{C529F6AD-F498-FC4B-86F1-E170808C74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10" name="Title 1"/>
          <p:cNvSpPr>
            <a:spLocks noGrp="1"/>
          </p:cNvSpPr>
          <p:nvPr>
            <p:ph type="title" hasCustomPrompt="1"/>
          </p:nvPr>
        </p:nvSpPr>
        <p:spPr>
          <a:xfrm>
            <a:off x="1248380" y="1136413"/>
            <a:ext cx="9668334" cy="682453"/>
          </a:xfrm>
        </p:spPr>
        <p:txBody>
          <a:bodyPr anchor="t" anchorCtr="0"/>
          <a:lstStyle>
            <a:lvl1pPr algn="ctr">
              <a:defRPr sz="9000" b="1" i="0">
                <a:solidFill>
                  <a:srgbClr val="2774AE"/>
                </a:solidFill>
                <a:latin typeface="Karbon Semibold" pitchFamily="2" charset="77"/>
              </a:defRPr>
            </a:lvl1pPr>
          </a:lstStyle>
          <a:p>
            <a:r>
              <a:rPr lang="en-US"/>
              <a:t>“</a:t>
            </a:r>
          </a:p>
        </p:txBody>
      </p:sp>
      <p:sp>
        <p:nvSpPr>
          <p:cNvPr id="11" name="Text Placeholder 2"/>
          <p:cNvSpPr>
            <a:spLocks noGrp="1"/>
          </p:cNvSpPr>
          <p:nvPr>
            <p:ph type="body" idx="1" hasCustomPrompt="1"/>
          </p:nvPr>
        </p:nvSpPr>
        <p:spPr>
          <a:xfrm>
            <a:off x="1248379" y="4853290"/>
            <a:ext cx="9668335" cy="696335"/>
          </a:xfrm>
        </p:spPr>
        <p:txBody>
          <a:bodyPr/>
          <a:lstStyle>
            <a:lvl1pPr marL="0" indent="0" algn="ctr">
              <a:lnSpc>
                <a:spcPct val="100000"/>
              </a:lnSpc>
              <a:buNone/>
              <a:defRPr sz="1800">
                <a:solidFill>
                  <a:srgbClr val="003B5C"/>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a:t>
            </a:r>
            <a:r>
              <a:rPr lang="en-US" err="1"/>
              <a:t>Consectetuer</a:t>
            </a:r>
            <a:r>
              <a:rPr lang="en-US"/>
              <a:t> </a:t>
            </a:r>
            <a:r>
              <a:rPr lang="en-US" err="1"/>
              <a:t>Adipiscing</a:t>
            </a:r>
            <a:endParaRPr lang="en-US"/>
          </a:p>
        </p:txBody>
      </p:sp>
      <p:pic>
        <p:nvPicPr>
          <p:cNvPr id="18" name="Picture 17">
            <a:extLst>
              <a:ext uri="{FF2B5EF4-FFF2-40B4-BE49-F238E27FC236}">
                <a16:creationId xmlns:a16="http://schemas.microsoft.com/office/drawing/2014/main" id="{21871251-2FC5-B440-882B-782E119F440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09444" y="6470607"/>
            <a:ext cx="2030106" cy="189477"/>
          </a:xfrm>
          <a:prstGeom prst="rect">
            <a:avLst/>
          </a:prstGeom>
        </p:spPr>
      </p:pic>
      <p:sp>
        <p:nvSpPr>
          <p:cNvPr id="23" name="Text Placeholder 22">
            <a:extLst>
              <a:ext uri="{FF2B5EF4-FFF2-40B4-BE49-F238E27FC236}">
                <a16:creationId xmlns:a16="http://schemas.microsoft.com/office/drawing/2014/main" id="{F0655233-02CE-0447-96A2-9AD8292367D1}"/>
              </a:ext>
            </a:extLst>
          </p:cNvPr>
          <p:cNvSpPr>
            <a:spLocks noGrp="1"/>
          </p:cNvSpPr>
          <p:nvPr>
            <p:ph type="body" sz="quarter" idx="10" hasCustomPrompt="1"/>
          </p:nvPr>
        </p:nvSpPr>
        <p:spPr>
          <a:xfrm>
            <a:off x="1247775" y="2004711"/>
            <a:ext cx="9696450" cy="2653712"/>
          </a:xfrm>
        </p:spPr>
        <p:txBody>
          <a:bodyPr>
            <a:normAutofit/>
          </a:bodyPr>
          <a:lstStyle>
            <a:lvl1pPr algn="ctr">
              <a:defRPr sz="3600" b="1" i="0">
                <a:solidFill>
                  <a:srgbClr val="003B5C"/>
                </a:solidFill>
                <a:latin typeface="+mj-lt"/>
              </a:defRPr>
            </a:lvl1pPr>
            <a:lvl2pPr algn="ctr">
              <a:defRPr sz="4000" b="1" i="0">
                <a:solidFill>
                  <a:srgbClr val="003B5C"/>
                </a:solidFill>
                <a:latin typeface="Karbon Semibold" pitchFamily="2" charset="77"/>
              </a:defRPr>
            </a:lvl2pPr>
            <a:lvl3pPr algn="ctr">
              <a:defRPr sz="4000" b="1" i="0">
                <a:solidFill>
                  <a:srgbClr val="003B5C"/>
                </a:solidFill>
                <a:latin typeface="Karbon Semibold" pitchFamily="2" charset="77"/>
              </a:defRPr>
            </a:lvl3pPr>
            <a:lvl4pPr algn="ctr">
              <a:defRPr sz="4000" b="1" i="0">
                <a:solidFill>
                  <a:srgbClr val="003B5C"/>
                </a:solidFill>
                <a:latin typeface="Karbon Semibold" pitchFamily="2" charset="77"/>
              </a:defRPr>
            </a:lvl4pPr>
            <a:lvl5pPr algn="ctr">
              <a:defRPr sz="4000" b="1" i="0">
                <a:solidFill>
                  <a:srgbClr val="003B5C"/>
                </a:solidFill>
                <a:latin typeface="Karbon Semibold" pitchFamily="2" charset="77"/>
              </a:defRPr>
            </a:lvl5pPr>
          </a:lstStyle>
          <a:p>
            <a:pPr lvl="0"/>
            <a:r>
              <a:rPr lang="en-US"/>
              <a:t>“Lorem ipsum dolor sit </a:t>
            </a:r>
            <a:r>
              <a:rPr lang="en-US" err="1"/>
              <a:t>amet</a:t>
            </a:r>
            <a:r>
              <a:rPr lang="en-US"/>
              <a:t>, </a:t>
            </a:r>
            <a:br>
              <a:rPr lang="en-US"/>
            </a:br>
            <a:r>
              <a:rPr lang="en-US" err="1"/>
              <a:t>consectetur</a:t>
            </a:r>
            <a:r>
              <a:rPr lang="en-US"/>
              <a:t> </a:t>
            </a:r>
            <a:r>
              <a:rPr lang="en-US" err="1"/>
              <a:t>adipiscing</a:t>
            </a:r>
            <a:r>
              <a:rPr lang="en-US"/>
              <a:t> </a:t>
            </a:r>
            <a:r>
              <a:rPr lang="en-US" err="1"/>
              <a:t>elit</a:t>
            </a:r>
            <a:r>
              <a:rPr lang="en-US"/>
              <a:t>. </a:t>
            </a:r>
            <a:r>
              <a:rPr lang="en-US" err="1"/>
              <a:t>Aliquam</a:t>
            </a:r>
            <a:r>
              <a:rPr lang="en-US"/>
              <a:t> </a:t>
            </a:r>
            <a:br>
              <a:rPr lang="en-US"/>
            </a:br>
            <a:r>
              <a:rPr lang="en-US" err="1"/>
              <a:t>tempor</a:t>
            </a:r>
            <a:r>
              <a:rPr lang="en-US"/>
              <a:t>, </a:t>
            </a:r>
            <a:r>
              <a:rPr lang="en-US" err="1"/>
              <a:t>lectus</a:t>
            </a:r>
            <a:r>
              <a:rPr lang="en-US"/>
              <a:t> ac </a:t>
            </a:r>
            <a:r>
              <a:rPr lang="en-US" err="1"/>
              <a:t>sagittis</a:t>
            </a:r>
            <a:r>
              <a:rPr lang="en-US"/>
              <a:t> </a:t>
            </a:r>
            <a:r>
              <a:rPr lang="en-US" err="1"/>
              <a:t>vehicula</a:t>
            </a:r>
            <a:r>
              <a:rPr lang="en-US"/>
              <a:t>, </a:t>
            </a:r>
            <a:r>
              <a:rPr lang="en-US" err="1"/>
              <a:t>enim</a:t>
            </a:r>
            <a:r>
              <a:rPr lang="en-US"/>
              <a:t> </a:t>
            </a:r>
            <a:br>
              <a:rPr lang="en-US"/>
            </a:br>
            <a:r>
              <a:rPr lang="en-US"/>
              <a:t>mi </a:t>
            </a:r>
            <a:r>
              <a:rPr lang="en-US" err="1"/>
              <a:t>placerat</a:t>
            </a:r>
            <a:r>
              <a:rPr lang="en-US"/>
              <a:t> </a:t>
            </a:r>
            <a:r>
              <a:rPr lang="en-US" err="1"/>
              <a:t>turpis</a:t>
            </a:r>
            <a:r>
              <a:rPr lang="en-US"/>
              <a:t>...”</a:t>
            </a:r>
          </a:p>
        </p:txBody>
      </p:sp>
    </p:spTree>
    <p:extLst>
      <p:ext uri="{BB962C8B-B14F-4D97-AF65-F5344CB8AC3E}">
        <p14:creationId xmlns:p14="http://schemas.microsoft.com/office/powerpoint/2010/main" val="715201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F1B147C2-F8A0-F441-8052-7FA1CBB333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10" name="Title 1"/>
          <p:cNvSpPr>
            <a:spLocks noGrp="1"/>
          </p:cNvSpPr>
          <p:nvPr>
            <p:ph type="title" hasCustomPrompt="1"/>
          </p:nvPr>
        </p:nvSpPr>
        <p:spPr>
          <a:xfrm>
            <a:off x="1248380" y="1136413"/>
            <a:ext cx="9668334" cy="682453"/>
          </a:xfrm>
        </p:spPr>
        <p:txBody>
          <a:bodyPr anchor="t" anchorCtr="0"/>
          <a:lstStyle>
            <a:lvl1pPr algn="ctr">
              <a:defRPr sz="9000" b="1" i="0">
                <a:solidFill>
                  <a:srgbClr val="8BB8E8"/>
                </a:solidFill>
                <a:latin typeface="Karbon Semibold" pitchFamily="2" charset="77"/>
              </a:defRPr>
            </a:lvl1pPr>
          </a:lstStyle>
          <a:p>
            <a:r>
              <a:rPr lang="en-US"/>
              <a:t>“</a:t>
            </a:r>
          </a:p>
        </p:txBody>
      </p:sp>
      <p:sp>
        <p:nvSpPr>
          <p:cNvPr id="11" name="Text Placeholder 2"/>
          <p:cNvSpPr>
            <a:spLocks noGrp="1"/>
          </p:cNvSpPr>
          <p:nvPr>
            <p:ph type="body" idx="1" hasCustomPrompt="1"/>
          </p:nvPr>
        </p:nvSpPr>
        <p:spPr>
          <a:xfrm>
            <a:off x="1248379" y="4853290"/>
            <a:ext cx="9668335" cy="696335"/>
          </a:xfrm>
        </p:spPr>
        <p:txBody>
          <a:bodyPr/>
          <a:lstStyle>
            <a:lvl1pPr marL="0" indent="0" algn="ctr">
              <a:lnSpc>
                <a:spcPct val="100000"/>
              </a:lnSpc>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a:t>
            </a:r>
            <a:r>
              <a:rPr lang="en-US" err="1"/>
              <a:t>Consectetuer</a:t>
            </a:r>
            <a:r>
              <a:rPr lang="en-US"/>
              <a:t> </a:t>
            </a:r>
            <a:r>
              <a:rPr lang="en-US" err="1"/>
              <a:t>Adipiscing</a:t>
            </a:r>
            <a:endParaRPr lang="en-US"/>
          </a:p>
        </p:txBody>
      </p:sp>
      <p:pic>
        <p:nvPicPr>
          <p:cNvPr id="2" name="Picture 1">
            <a:extLst>
              <a:ext uri="{FF2B5EF4-FFF2-40B4-BE49-F238E27FC236}">
                <a16:creationId xmlns:a16="http://schemas.microsoft.com/office/drawing/2014/main" id="{73E4E240-A7F6-A745-9941-A5BE4D6CBCF4}"/>
              </a:ext>
            </a:extLst>
          </p:cNvPr>
          <p:cNvPicPr>
            <a:picLocks noChangeAspect="1"/>
          </p:cNvPicPr>
          <p:nvPr userDrawn="1"/>
        </p:nvPicPr>
        <p:blipFill>
          <a:blip r:embed="rId3"/>
          <a:stretch>
            <a:fillRect/>
          </a:stretch>
        </p:blipFill>
        <p:spPr>
          <a:xfrm>
            <a:off x="9609444" y="6470607"/>
            <a:ext cx="2030105" cy="192832"/>
          </a:xfrm>
          <a:prstGeom prst="rect">
            <a:avLst/>
          </a:prstGeom>
        </p:spPr>
      </p:pic>
      <p:sp>
        <p:nvSpPr>
          <p:cNvPr id="7" name="Text Placeholder 22">
            <a:extLst>
              <a:ext uri="{FF2B5EF4-FFF2-40B4-BE49-F238E27FC236}">
                <a16:creationId xmlns:a16="http://schemas.microsoft.com/office/drawing/2014/main" id="{8A4B923E-F678-9348-AE2C-C369C564102D}"/>
              </a:ext>
            </a:extLst>
          </p:cNvPr>
          <p:cNvSpPr>
            <a:spLocks noGrp="1"/>
          </p:cNvSpPr>
          <p:nvPr>
            <p:ph type="body" sz="quarter" idx="10" hasCustomPrompt="1"/>
          </p:nvPr>
        </p:nvSpPr>
        <p:spPr>
          <a:xfrm>
            <a:off x="1247775" y="2004711"/>
            <a:ext cx="9696450" cy="2655748"/>
          </a:xfrm>
        </p:spPr>
        <p:txBody>
          <a:bodyPr>
            <a:normAutofit/>
          </a:bodyPr>
          <a:lstStyle>
            <a:lvl1pPr algn="ctr">
              <a:defRPr sz="3600" b="1" i="0">
                <a:solidFill>
                  <a:schemeClr val="bg1"/>
                </a:solidFill>
                <a:latin typeface="+mj-lt"/>
              </a:defRPr>
            </a:lvl1pPr>
            <a:lvl2pPr algn="ctr">
              <a:defRPr sz="4000" b="1" i="0">
                <a:solidFill>
                  <a:srgbClr val="003B5C"/>
                </a:solidFill>
                <a:latin typeface="Karbon Semibold" pitchFamily="2" charset="77"/>
              </a:defRPr>
            </a:lvl2pPr>
            <a:lvl3pPr algn="ctr">
              <a:defRPr sz="4000" b="1" i="0">
                <a:solidFill>
                  <a:srgbClr val="003B5C"/>
                </a:solidFill>
                <a:latin typeface="Karbon Semibold" pitchFamily="2" charset="77"/>
              </a:defRPr>
            </a:lvl3pPr>
            <a:lvl4pPr algn="ctr">
              <a:defRPr sz="4000" b="1" i="0">
                <a:solidFill>
                  <a:srgbClr val="003B5C"/>
                </a:solidFill>
                <a:latin typeface="Karbon Semibold" pitchFamily="2" charset="77"/>
              </a:defRPr>
            </a:lvl4pPr>
            <a:lvl5pPr algn="ctr">
              <a:defRPr sz="4000" b="1" i="0">
                <a:solidFill>
                  <a:srgbClr val="003B5C"/>
                </a:solidFill>
                <a:latin typeface="Karbon Semibold" pitchFamily="2" charset="77"/>
              </a:defRPr>
            </a:lvl5pPr>
          </a:lstStyle>
          <a:p>
            <a:pPr lvl="0"/>
            <a:r>
              <a:rPr lang="en-US"/>
              <a:t>“Lorem ipsum dolor sit </a:t>
            </a:r>
            <a:r>
              <a:rPr lang="en-US" err="1"/>
              <a:t>amet</a:t>
            </a:r>
            <a:r>
              <a:rPr lang="en-US"/>
              <a:t>, </a:t>
            </a:r>
            <a:br>
              <a:rPr lang="en-US"/>
            </a:br>
            <a:r>
              <a:rPr lang="en-US" err="1"/>
              <a:t>consectetur</a:t>
            </a:r>
            <a:r>
              <a:rPr lang="en-US"/>
              <a:t> </a:t>
            </a:r>
            <a:r>
              <a:rPr lang="en-US" err="1"/>
              <a:t>adipiscing</a:t>
            </a:r>
            <a:r>
              <a:rPr lang="en-US"/>
              <a:t> </a:t>
            </a:r>
            <a:r>
              <a:rPr lang="en-US" err="1"/>
              <a:t>elit</a:t>
            </a:r>
            <a:r>
              <a:rPr lang="en-US"/>
              <a:t>. </a:t>
            </a:r>
            <a:r>
              <a:rPr lang="en-US" err="1"/>
              <a:t>Aliquam</a:t>
            </a:r>
            <a:r>
              <a:rPr lang="en-US"/>
              <a:t> </a:t>
            </a:r>
            <a:br>
              <a:rPr lang="en-US"/>
            </a:br>
            <a:r>
              <a:rPr lang="en-US" err="1"/>
              <a:t>tempor</a:t>
            </a:r>
            <a:r>
              <a:rPr lang="en-US"/>
              <a:t>, </a:t>
            </a:r>
            <a:r>
              <a:rPr lang="en-US" err="1"/>
              <a:t>lectus</a:t>
            </a:r>
            <a:r>
              <a:rPr lang="en-US"/>
              <a:t> ac </a:t>
            </a:r>
            <a:r>
              <a:rPr lang="en-US" err="1"/>
              <a:t>sagittis</a:t>
            </a:r>
            <a:r>
              <a:rPr lang="en-US"/>
              <a:t> </a:t>
            </a:r>
            <a:r>
              <a:rPr lang="en-US" err="1"/>
              <a:t>vehicula</a:t>
            </a:r>
            <a:r>
              <a:rPr lang="en-US"/>
              <a:t>, </a:t>
            </a:r>
            <a:r>
              <a:rPr lang="en-US" err="1"/>
              <a:t>enim</a:t>
            </a:r>
            <a:r>
              <a:rPr lang="en-US"/>
              <a:t> </a:t>
            </a:r>
            <a:br>
              <a:rPr lang="en-US"/>
            </a:br>
            <a:r>
              <a:rPr lang="en-US"/>
              <a:t>mi </a:t>
            </a:r>
            <a:r>
              <a:rPr lang="en-US" err="1"/>
              <a:t>placerat</a:t>
            </a:r>
            <a:r>
              <a:rPr lang="en-US"/>
              <a:t> </a:t>
            </a:r>
            <a:r>
              <a:rPr lang="en-US" err="1"/>
              <a:t>turpis</a:t>
            </a:r>
            <a:r>
              <a:rPr lang="en-US"/>
              <a:t>...”</a:t>
            </a:r>
          </a:p>
        </p:txBody>
      </p:sp>
    </p:spTree>
    <p:extLst>
      <p:ext uri="{BB962C8B-B14F-4D97-AF65-F5344CB8AC3E}">
        <p14:creationId xmlns:p14="http://schemas.microsoft.com/office/powerpoint/2010/main" val="3311176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 Time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48379" y="410447"/>
            <a:ext cx="9668334" cy="877886"/>
          </a:xfrm>
        </p:spPr>
        <p:txBody>
          <a:bodyPr anchor="b"/>
          <a:lstStyle>
            <a:lvl1pPr algn="l">
              <a:defRPr/>
            </a:lvl1pPr>
          </a:lstStyle>
          <a:p>
            <a:r>
              <a:rPr lang="en-US"/>
              <a:t>TIMELINE</a:t>
            </a:r>
          </a:p>
        </p:txBody>
      </p:sp>
      <p:sp>
        <p:nvSpPr>
          <p:cNvPr id="25" name="Text Placeholder 12"/>
          <p:cNvSpPr>
            <a:spLocks noGrp="1"/>
          </p:cNvSpPr>
          <p:nvPr>
            <p:ph type="body" sz="quarter" idx="13" hasCustomPrompt="1"/>
          </p:nvPr>
        </p:nvSpPr>
        <p:spPr>
          <a:xfrm>
            <a:off x="1275867" y="2424866"/>
            <a:ext cx="2811767" cy="737683"/>
          </a:xfrm>
        </p:spPr>
        <p:txBody>
          <a:bodyPr>
            <a:noAutofit/>
          </a:bodyPr>
          <a:lstStyle>
            <a:lvl1pPr marL="0" indent="0">
              <a:lnSpc>
                <a:spcPct val="100000"/>
              </a:lnSpc>
              <a:spcBef>
                <a:spcPts val="0"/>
              </a:spcBef>
              <a:buNone/>
              <a:defRPr sz="16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6" name="Text Placeholder 14"/>
          <p:cNvSpPr>
            <a:spLocks noGrp="1"/>
          </p:cNvSpPr>
          <p:nvPr>
            <p:ph type="body" sz="quarter" idx="14" hasCustomPrompt="1"/>
          </p:nvPr>
        </p:nvSpPr>
        <p:spPr>
          <a:xfrm>
            <a:off x="1275287" y="2096692"/>
            <a:ext cx="2812347" cy="248654"/>
          </a:xfrm>
        </p:spPr>
        <p:txBody>
          <a:bodyPr>
            <a:noAutofit/>
          </a:bodyPr>
          <a:lstStyle>
            <a:lvl1pPr marL="0" indent="0">
              <a:spcBef>
                <a:spcPts val="0"/>
              </a:spcBef>
              <a:buNone/>
              <a:defRPr sz="1800" b="1" i="0">
                <a:solidFill>
                  <a:srgbClr val="3284BF"/>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APRIL 02, 2020</a:t>
            </a:r>
          </a:p>
        </p:txBody>
      </p:sp>
      <p:sp>
        <p:nvSpPr>
          <p:cNvPr id="42" name="Text Placeholder 22"/>
          <p:cNvSpPr>
            <a:spLocks noGrp="1"/>
          </p:cNvSpPr>
          <p:nvPr>
            <p:ph type="body" sz="quarter" idx="30" hasCustomPrompt="1"/>
          </p:nvPr>
        </p:nvSpPr>
        <p:spPr>
          <a:xfrm>
            <a:off x="1248379" y="1288333"/>
            <a:ext cx="9668334" cy="455612"/>
          </a:xfrm>
        </p:spPr>
        <p:txBody>
          <a:bodyPr>
            <a:normAutofit/>
          </a:bodyPr>
          <a:lstStyle>
            <a:lvl1pPr marL="0" indent="0" algn="l">
              <a:buNone/>
              <a:defRPr sz="2100">
                <a:solidFill>
                  <a:srgbClr val="003B5C"/>
                </a:solidFill>
                <a:latin typeface="Helvetica" pitchFamily="2" charset="0"/>
                <a:ea typeface="Helvetica" pitchFamily="2" charset="0"/>
                <a:cs typeface="Helvetica"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Subtitle Here</a:t>
            </a:r>
          </a:p>
        </p:txBody>
      </p:sp>
      <p:sp>
        <p:nvSpPr>
          <p:cNvPr id="3" name="Rectangle 2">
            <a:extLst>
              <a:ext uri="{FF2B5EF4-FFF2-40B4-BE49-F238E27FC236}">
                <a16:creationId xmlns:a16="http://schemas.microsoft.com/office/drawing/2014/main" id="{F1D56254-5E59-B743-B29F-05C2DF84B1F0}"/>
              </a:ext>
            </a:extLst>
          </p:cNvPr>
          <p:cNvSpPr/>
          <p:nvPr userDrawn="1"/>
        </p:nvSpPr>
        <p:spPr>
          <a:xfrm>
            <a:off x="1248379" y="3618161"/>
            <a:ext cx="9668334" cy="552566"/>
          </a:xfrm>
          <a:prstGeom prst="rect">
            <a:avLst/>
          </a:prstGeom>
          <a:gradFill flip="none" rotWithShape="1">
            <a:gsLst>
              <a:gs pos="0">
                <a:schemeClr val="accent1">
                  <a:lumMod val="67000"/>
                </a:schemeClr>
              </a:gs>
              <a:gs pos="39000">
                <a:schemeClr val="accent1">
                  <a:lumMod val="97000"/>
                  <a:lumOff val="3000"/>
                </a:schemeClr>
              </a:gs>
              <a:gs pos="71000">
                <a:srgbClr val="5A9FD2"/>
              </a:gs>
              <a:gs pos="100000">
                <a:srgbClr val="D5E6F3"/>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D880E34-0DAE-8445-9797-675210F9A461}"/>
              </a:ext>
            </a:extLst>
          </p:cNvPr>
          <p:cNvSpPr/>
          <p:nvPr userDrawn="1"/>
        </p:nvSpPr>
        <p:spPr>
          <a:xfrm>
            <a:off x="-34507" y="6470150"/>
            <a:ext cx="9546336" cy="1920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14"/>
          <p:cNvSpPr>
            <a:spLocks noGrp="1"/>
          </p:cNvSpPr>
          <p:nvPr>
            <p:ph type="body" sz="quarter" idx="23" hasCustomPrompt="1"/>
          </p:nvPr>
        </p:nvSpPr>
        <p:spPr>
          <a:xfrm>
            <a:off x="1275287" y="3786250"/>
            <a:ext cx="2839256" cy="320797"/>
          </a:xfrm>
        </p:spPr>
        <p:txBody>
          <a:bodyPr>
            <a:noAutofit/>
          </a:bodyPr>
          <a:lstStyle>
            <a:lvl1pPr marL="0" indent="0" algn="l">
              <a:spcBef>
                <a:spcPts val="0"/>
              </a:spcBef>
              <a:buNone/>
              <a:defRPr sz="1600" b="0" i="0">
                <a:solidFill>
                  <a:schemeClr val="bg1"/>
                </a:solidFill>
                <a:latin typeface="Helvetica" pitchFamily="2" charset="0"/>
                <a:ea typeface="Helvetica" pitchFamily="2" charset="0"/>
                <a:cs typeface="Helvetica" pitchFamily="2" charset="0"/>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
        <p:nvSpPr>
          <p:cNvPr id="68" name="Text Placeholder 14">
            <a:extLst>
              <a:ext uri="{FF2B5EF4-FFF2-40B4-BE49-F238E27FC236}">
                <a16:creationId xmlns:a16="http://schemas.microsoft.com/office/drawing/2014/main" id="{0F41781E-CF06-D844-B508-B7ABB4BCC0D0}"/>
              </a:ext>
            </a:extLst>
          </p:cNvPr>
          <p:cNvSpPr>
            <a:spLocks noGrp="1"/>
          </p:cNvSpPr>
          <p:nvPr>
            <p:ph type="body" sz="quarter" idx="31" hasCustomPrompt="1"/>
          </p:nvPr>
        </p:nvSpPr>
        <p:spPr>
          <a:xfrm>
            <a:off x="8052743" y="3786249"/>
            <a:ext cx="2839256" cy="320797"/>
          </a:xfrm>
        </p:spPr>
        <p:txBody>
          <a:bodyPr>
            <a:noAutofit/>
          </a:bodyPr>
          <a:lstStyle>
            <a:lvl1pPr marL="0" indent="0" algn="r">
              <a:spcBef>
                <a:spcPts val="0"/>
              </a:spcBef>
              <a:buNone/>
              <a:defRPr sz="1600" b="0" i="0">
                <a:solidFill>
                  <a:srgbClr val="003B5C"/>
                </a:solidFill>
                <a:latin typeface="Helvetica" pitchFamily="2" charset="0"/>
                <a:ea typeface="Helvetica" pitchFamily="2" charset="0"/>
                <a:cs typeface="Helvetica" pitchFamily="2" charset="0"/>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cxnSp>
        <p:nvCxnSpPr>
          <p:cNvPr id="69" name="Straight Arrow Connector 68">
            <a:extLst>
              <a:ext uri="{FF2B5EF4-FFF2-40B4-BE49-F238E27FC236}">
                <a16:creationId xmlns:a16="http://schemas.microsoft.com/office/drawing/2014/main" id="{7F91BEC4-C381-7740-8060-198C2C9F6A4E}"/>
              </a:ext>
            </a:extLst>
          </p:cNvPr>
          <p:cNvCxnSpPr/>
          <p:nvPr userDrawn="1"/>
        </p:nvCxnSpPr>
        <p:spPr>
          <a:xfrm>
            <a:off x="2570205" y="3162549"/>
            <a:ext cx="0" cy="320040"/>
          </a:xfrm>
          <a:prstGeom prst="straightConnector1">
            <a:avLst/>
          </a:prstGeom>
          <a:ln w="28575" cap="flat">
            <a:tailEnd type="oval"/>
          </a:ln>
        </p:spPr>
        <p:style>
          <a:lnRef idx="1">
            <a:schemeClr val="accent1"/>
          </a:lnRef>
          <a:fillRef idx="0">
            <a:schemeClr val="accent1"/>
          </a:fillRef>
          <a:effectRef idx="0">
            <a:schemeClr val="accent1"/>
          </a:effectRef>
          <a:fontRef idx="minor">
            <a:schemeClr val="tx1"/>
          </a:fontRef>
        </p:style>
      </p:cxnSp>
      <p:sp>
        <p:nvSpPr>
          <p:cNvPr id="70" name="Text Placeholder 12">
            <a:extLst>
              <a:ext uri="{FF2B5EF4-FFF2-40B4-BE49-F238E27FC236}">
                <a16:creationId xmlns:a16="http://schemas.microsoft.com/office/drawing/2014/main" id="{082AB180-5F0B-024B-811D-A377E154F8BD}"/>
              </a:ext>
            </a:extLst>
          </p:cNvPr>
          <p:cNvSpPr>
            <a:spLocks noGrp="1"/>
          </p:cNvSpPr>
          <p:nvPr>
            <p:ph type="body" sz="quarter" idx="32" hasCustomPrompt="1"/>
          </p:nvPr>
        </p:nvSpPr>
        <p:spPr>
          <a:xfrm>
            <a:off x="4748116" y="2424866"/>
            <a:ext cx="2811767" cy="737683"/>
          </a:xfrm>
        </p:spPr>
        <p:txBody>
          <a:bodyPr>
            <a:noAutofit/>
          </a:bodyPr>
          <a:lstStyle>
            <a:lvl1pPr marL="0" indent="0">
              <a:lnSpc>
                <a:spcPct val="100000"/>
              </a:lnSpc>
              <a:spcBef>
                <a:spcPts val="0"/>
              </a:spcBef>
              <a:buNone/>
              <a:defRPr sz="16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71" name="Text Placeholder 14">
            <a:extLst>
              <a:ext uri="{FF2B5EF4-FFF2-40B4-BE49-F238E27FC236}">
                <a16:creationId xmlns:a16="http://schemas.microsoft.com/office/drawing/2014/main" id="{B6DE586A-D616-6742-BAA4-4D9285DEE1CF}"/>
              </a:ext>
            </a:extLst>
          </p:cNvPr>
          <p:cNvSpPr>
            <a:spLocks noGrp="1"/>
          </p:cNvSpPr>
          <p:nvPr>
            <p:ph type="body" sz="quarter" idx="33" hasCustomPrompt="1"/>
          </p:nvPr>
        </p:nvSpPr>
        <p:spPr>
          <a:xfrm>
            <a:off x="4747536" y="2096692"/>
            <a:ext cx="2812347" cy="248654"/>
          </a:xfrm>
        </p:spPr>
        <p:txBody>
          <a:bodyPr>
            <a:noAutofit/>
          </a:bodyPr>
          <a:lstStyle>
            <a:lvl1pPr marL="0" indent="0">
              <a:spcBef>
                <a:spcPts val="0"/>
              </a:spcBef>
              <a:buNone/>
              <a:defRPr sz="1800" b="1" i="0">
                <a:solidFill>
                  <a:srgbClr val="3284BF"/>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APRIL 02, 2020</a:t>
            </a:r>
          </a:p>
        </p:txBody>
      </p:sp>
      <p:cxnSp>
        <p:nvCxnSpPr>
          <p:cNvPr id="72" name="Straight Arrow Connector 71">
            <a:extLst>
              <a:ext uri="{FF2B5EF4-FFF2-40B4-BE49-F238E27FC236}">
                <a16:creationId xmlns:a16="http://schemas.microsoft.com/office/drawing/2014/main" id="{BE279A5F-8CF7-AE48-B961-6C0FDD68CE00}"/>
              </a:ext>
            </a:extLst>
          </p:cNvPr>
          <p:cNvCxnSpPr/>
          <p:nvPr userDrawn="1"/>
        </p:nvCxnSpPr>
        <p:spPr>
          <a:xfrm>
            <a:off x="6042454" y="3162549"/>
            <a:ext cx="0" cy="320040"/>
          </a:xfrm>
          <a:prstGeom prst="straightConnector1">
            <a:avLst/>
          </a:prstGeom>
          <a:ln w="28575" cap="flat">
            <a:tailEnd type="oval"/>
          </a:ln>
        </p:spPr>
        <p:style>
          <a:lnRef idx="1">
            <a:schemeClr val="accent1"/>
          </a:lnRef>
          <a:fillRef idx="0">
            <a:schemeClr val="accent1"/>
          </a:fillRef>
          <a:effectRef idx="0">
            <a:schemeClr val="accent1"/>
          </a:effectRef>
          <a:fontRef idx="minor">
            <a:schemeClr val="tx1"/>
          </a:fontRef>
        </p:style>
      </p:cxnSp>
      <p:sp>
        <p:nvSpPr>
          <p:cNvPr id="73" name="Text Placeholder 12">
            <a:extLst>
              <a:ext uri="{FF2B5EF4-FFF2-40B4-BE49-F238E27FC236}">
                <a16:creationId xmlns:a16="http://schemas.microsoft.com/office/drawing/2014/main" id="{F1E8D042-C1A4-CD44-BC6A-11A3EBFD586A}"/>
              </a:ext>
            </a:extLst>
          </p:cNvPr>
          <p:cNvSpPr>
            <a:spLocks noGrp="1"/>
          </p:cNvSpPr>
          <p:nvPr>
            <p:ph type="body" sz="quarter" idx="34" hasCustomPrompt="1"/>
          </p:nvPr>
        </p:nvSpPr>
        <p:spPr>
          <a:xfrm>
            <a:off x="8084441" y="2424866"/>
            <a:ext cx="2811767" cy="737683"/>
          </a:xfrm>
        </p:spPr>
        <p:txBody>
          <a:bodyPr>
            <a:noAutofit/>
          </a:bodyPr>
          <a:lstStyle>
            <a:lvl1pPr marL="0" indent="0">
              <a:lnSpc>
                <a:spcPct val="100000"/>
              </a:lnSpc>
              <a:spcBef>
                <a:spcPts val="0"/>
              </a:spcBef>
              <a:buNone/>
              <a:defRPr sz="16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74" name="Text Placeholder 14">
            <a:extLst>
              <a:ext uri="{FF2B5EF4-FFF2-40B4-BE49-F238E27FC236}">
                <a16:creationId xmlns:a16="http://schemas.microsoft.com/office/drawing/2014/main" id="{17200289-70DE-934C-B26C-8342EFF00194}"/>
              </a:ext>
            </a:extLst>
          </p:cNvPr>
          <p:cNvSpPr>
            <a:spLocks noGrp="1"/>
          </p:cNvSpPr>
          <p:nvPr>
            <p:ph type="body" sz="quarter" idx="35" hasCustomPrompt="1"/>
          </p:nvPr>
        </p:nvSpPr>
        <p:spPr>
          <a:xfrm>
            <a:off x="8083861" y="2096692"/>
            <a:ext cx="2812347" cy="248654"/>
          </a:xfrm>
        </p:spPr>
        <p:txBody>
          <a:bodyPr>
            <a:noAutofit/>
          </a:bodyPr>
          <a:lstStyle>
            <a:lvl1pPr marL="0" indent="0">
              <a:spcBef>
                <a:spcPts val="0"/>
              </a:spcBef>
              <a:buNone/>
              <a:defRPr sz="1800" b="1" i="0">
                <a:solidFill>
                  <a:srgbClr val="3284BF"/>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APRIL 02, 2020</a:t>
            </a:r>
          </a:p>
        </p:txBody>
      </p:sp>
      <p:cxnSp>
        <p:nvCxnSpPr>
          <p:cNvPr id="75" name="Straight Arrow Connector 74">
            <a:extLst>
              <a:ext uri="{FF2B5EF4-FFF2-40B4-BE49-F238E27FC236}">
                <a16:creationId xmlns:a16="http://schemas.microsoft.com/office/drawing/2014/main" id="{AD85CF1C-4248-7242-85E7-87F2E5E871C7}"/>
              </a:ext>
            </a:extLst>
          </p:cNvPr>
          <p:cNvCxnSpPr/>
          <p:nvPr userDrawn="1"/>
        </p:nvCxnSpPr>
        <p:spPr>
          <a:xfrm>
            <a:off x="9378779" y="3162549"/>
            <a:ext cx="0" cy="320040"/>
          </a:xfrm>
          <a:prstGeom prst="straightConnector1">
            <a:avLst/>
          </a:prstGeom>
          <a:ln w="28575" cap="flat">
            <a:tailEnd type="oval"/>
          </a:ln>
        </p:spPr>
        <p:style>
          <a:lnRef idx="1">
            <a:schemeClr val="accent1"/>
          </a:lnRef>
          <a:fillRef idx="0">
            <a:schemeClr val="accent1"/>
          </a:fillRef>
          <a:effectRef idx="0">
            <a:schemeClr val="accent1"/>
          </a:effectRef>
          <a:fontRef idx="minor">
            <a:schemeClr val="tx1"/>
          </a:fontRef>
        </p:style>
      </p:cxnSp>
      <p:sp>
        <p:nvSpPr>
          <p:cNvPr id="76" name="Text Placeholder 12">
            <a:extLst>
              <a:ext uri="{FF2B5EF4-FFF2-40B4-BE49-F238E27FC236}">
                <a16:creationId xmlns:a16="http://schemas.microsoft.com/office/drawing/2014/main" id="{B8E62258-784A-1F44-8585-05FF488E1FE4}"/>
              </a:ext>
            </a:extLst>
          </p:cNvPr>
          <p:cNvSpPr>
            <a:spLocks noGrp="1"/>
          </p:cNvSpPr>
          <p:nvPr>
            <p:ph type="body" sz="quarter" idx="36" hasCustomPrompt="1"/>
          </p:nvPr>
        </p:nvSpPr>
        <p:spPr>
          <a:xfrm>
            <a:off x="3055239" y="5089394"/>
            <a:ext cx="2811767" cy="737683"/>
          </a:xfrm>
        </p:spPr>
        <p:txBody>
          <a:bodyPr>
            <a:noAutofit/>
          </a:bodyPr>
          <a:lstStyle>
            <a:lvl1pPr marL="0" indent="0">
              <a:lnSpc>
                <a:spcPct val="100000"/>
              </a:lnSpc>
              <a:spcBef>
                <a:spcPts val="0"/>
              </a:spcBef>
              <a:buNone/>
              <a:defRPr sz="16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77" name="Text Placeholder 14">
            <a:extLst>
              <a:ext uri="{FF2B5EF4-FFF2-40B4-BE49-F238E27FC236}">
                <a16:creationId xmlns:a16="http://schemas.microsoft.com/office/drawing/2014/main" id="{8CADC287-25BB-814C-A19B-14E3B7DA0A09}"/>
              </a:ext>
            </a:extLst>
          </p:cNvPr>
          <p:cNvSpPr>
            <a:spLocks noGrp="1"/>
          </p:cNvSpPr>
          <p:nvPr>
            <p:ph type="body" sz="quarter" idx="37" hasCustomPrompt="1"/>
          </p:nvPr>
        </p:nvSpPr>
        <p:spPr>
          <a:xfrm>
            <a:off x="3054659" y="4761220"/>
            <a:ext cx="2812347" cy="248654"/>
          </a:xfrm>
        </p:spPr>
        <p:txBody>
          <a:bodyPr>
            <a:noAutofit/>
          </a:bodyPr>
          <a:lstStyle>
            <a:lvl1pPr marL="0" indent="0">
              <a:spcBef>
                <a:spcPts val="0"/>
              </a:spcBef>
              <a:buNone/>
              <a:defRPr sz="1800" b="1" i="0">
                <a:solidFill>
                  <a:srgbClr val="3284BF"/>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APRIL 02, 2020</a:t>
            </a:r>
          </a:p>
        </p:txBody>
      </p:sp>
      <p:cxnSp>
        <p:nvCxnSpPr>
          <p:cNvPr id="78" name="Straight Arrow Connector 77">
            <a:extLst>
              <a:ext uri="{FF2B5EF4-FFF2-40B4-BE49-F238E27FC236}">
                <a16:creationId xmlns:a16="http://schemas.microsoft.com/office/drawing/2014/main" id="{7AF7CC55-193A-4944-BA03-598A294A5E36}"/>
              </a:ext>
            </a:extLst>
          </p:cNvPr>
          <p:cNvCxnSpPr/>
          <p:nvPr userDrawn="1"/>
        </p:nvCxnSpPr>
        <p:spPr>
          <a:xfrm>
            <a:off x="4349577" y="4320129"/>
            <a:ext cx="0" cy="320040"/>
          </a:xfrm>
          <a:prstGeom prst="straightConnector1">
            <a:avLst/>
          </a:prstGeom>
          <a:ln w="28575" cap="flat">
            <a:headEnd type="oval"/>
            <a:tailEnd type="none"/>
          </a:ln>
        </p:spPr>
        <p:style>
          <a:lnRef idx="1">
            <a:schemeClr val="accent1"/>
          </a:lnRef>
          <a:fillRef idx="0">
            <a:schemeClr val="accent1"/>
          </a:fillRef>
          <a:effectRef idx="0">
            <a:schemeClr val="accent1"/>
          </a:effectRef>
          <a:fontRef idx="minor">
            <a:schemeClr val="tx1"/>
          </a:fontRef>
        </p:style>
      </p:cxnSp>
      <p:sp>
        <p:nvSpPr>
          <p:cNvPr id="79" name="Text Placeholder 12">
            <a:extLst>
              <a:ext uri="{FF2B5EF4-FFF2-40B4-BE49-F238E27FC236}">
                <a16:creationId xmlns:a16="http://schemas.microsoft.com/office/drawing/2014/main" id="{8F3647CF-5C26-C841-808B-37D32970953A}"/>
              </a:ext>
            </a:extLst>
          </p:cNvPr>
          <p:cNvSpPr>
            <a:spLocks noGrp="1"/>
          </p:cNvSpPr>
          <p:nvPr>
            <p:ph type="body" sz="quarter" idx="38" hasCustomPrompt="1"/>
          </p:nvPr>
        </p:nvSpPr>
        <p:spPr>
          <a:xfrm>
            <a:off x="6601628" y="5089394"/>
            <a:ext cx="2811767" cy="737683"/>
          </a:xfrm>
        </p:spPr>
        <p:txBody>
          <a:bodyPr>
            <a:noAutofit/>
          </a:bodyPr>
          <a:lstStyle>
            <a:lvl1pPr marL="0" indent="0">
              <a:lnSpc>
                <a:spcPct val="100000"/>
              </a:lnSpc>
              <a:spcBef>
                <a:spcPts val="0"/>
              </a:spcBef>
              <a:buNone/>
              <a:defRPr sz="16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80" name="Text Placeholder 14">
            <a:extLst>
              <a:ext uri="{FF2B5EF4-FFF2-40B4-BE49-F238E27FC236}">
                <a16:creationId xmlns:a16="http://schemas.microsoft.com/office/drawing/2014/main" id="{4046E53A-5909-5749-B318-C494CABE01C2}"/>
              </a:ext>
            </a:extLst>
          </p:cNvPr>
          <p:cNvSpPr>
            <a:spLocks noGrp="1"/>
          </p:cNvSpPr>
          <p:nvPr>
            <p:ph type="body" sz="quarter" idx="39" hasCustomPrompt="1"/>
          </p:nvPr>
        </p:nvSpPr>
        <p:spPr>
          <a:xfrm>
            <a:off x="6601048" y="4761220"/>
            <a:ext cx="2812347" cy="248654"/>
          </a:xfrm>
        </p:spPr>
        <p:txBody>
          <a:bodyPr>
            <a:noAutofit/>
          </a:bodyPr>
          <a:lstStyle>
            <a:lvl1pPr marL="0" indent="0">
              <a:spcBef>
                <a:spcPts val="0"/>
              </a:spcBef>
              <a:buNone/>
              <a:defRPr sz="1800" b="1" i="0">
                <a:solidFill>
                  <a:srgbClr val="3284BF"/>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APRIL 02, 2020</a:t>
            </a:r>
          </a:p>
        </p:txBody>
      </p:sp>
      <p:cxnSp>
        <p:nvCxnSpPr>
          <p:cNvPr id="81" name="Straight Arrow Connector 80">
            <a:extLst>
              <a:ext uri="{FF2B5EF4-FFF2-40B4-BE49-F238E27FC236}">
                <a16:creationId xmlns:a16="http://schemas.microsoft.com/office/drawing/2014/main" id="{3710332A-4F4B-2243-BB8A-7B3E56A5D75E}"/>
              </a:ext>
            </a:extLst>
          </p:cNvPr>
          <p:cNvCxnSpPr/>
          <p:nvPr userDrawn="1"/>
        </p:nvCxnSpPr>
        <p:spPr>
          <a:xfrm>
            <a:off x="7895966" y="4320129"/>
            <a:ext cx="0" cy="320040"/>
          </a:xfrm>
          <a:prstGeom prst="straightConnector1">
            <a:avLst/>
          </a:prstGeom>
          <a:ln w="28575" cap="flat">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1239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063FFEE-1C6E-8E4E-B3D8-B48EAA140132}"/>
              </a:ext>
            </a:extLst>
          </p:cNvPr>
          <p:cNvSpPr/>
          <p:nvPr userDrawn="1"/>
        </p:nvSpPr>
        <p:spPr>
          <a:xfrm>
            <a:off x="0" y="-192832"/>
            <a:ext cx="12192000" cy="6443034"/>
          </a:xfrm>
          <a:prstGeom prst="rect">
            <a:avLst/>
          </a:prstGeom>
          <a:solidFill>
            <a:srgbClr val="0055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1248380" y="1075720"/>
            <a:ext cx="9668334" cy="682453"/>
          </a:xfrm>
        </p:spPr>
        <p:txBody>
          <a:bodyPr anchor="b">
            <a:noAutofit/>
          </a:bodyPr>
          <a:lstStyle>
            <a:lvl1pPr algn="ctr">
              <a:defRPr sz="4400" b="1" i="0">
                <a:solidFill>
                  <a:schemeClr val="bg1"/>
                </a:solidFill>
                <a:latin typeface="+mj-lt"/>
              </a:defRPr>
            </a:lvl1pPr>
          </a:lstStyle>
          <a:p>
            <a:r>
              <a:rPr lang="en-US"/>
              <a:t>LOREM IPSUM</a:t>
            </a:r>
          </a:p>
        </p:txBody>
      </p:sp>
      <p:sp>
        <p:nvSpPr>
          <p:cNvPr id="18" name="Text Placeholder 12">
            <a:extLst>
              <a:ext uri="{FF2B5EF4-FFF2-40B4-BE49-F238E27FC236}">
                <a16:creationId xmlns:a16="http://schemas.microsoft.com/office/drawing/2014/main" id="{7DE78311-B38E-7E4C-9DAA-C19BBA7C26C8}"/>
              </a:ext>
            </a:extLst>
          </p:cNvPr>
          <p:cNvSpPr>
            <a:spLocks noGrp="1"/>
          </p:cNvSpPr>
          <p:nvPr>
            <p:ph type="body" sz="quarter" idx="13" hasCustomPrompt="1"/>
          </p:nvPr>
        </p:nvSpPr>
        <p:spPr>
          <a:xfrm>
            <a:off x="1275867" y="2853618"/>
            <a:ext cx="2811767" cy="1055373"/>
          </a:xfrm>
        </p:spPr>
        <p:txBody>
          <a:bodyPr>
            <a:noAutofit/>
          </a:bodyPr>
          <a:lstStyle>
            <a:lvl1pPr marL="0" indent="0">
              <a:lnSpc>
                <a:spcPct val="100000"/>
              </a:lnSpc>
              <a:spcBef>
                <a:spcPts val="0"/>
              </a:spcBef>
              <a:buNone/>
              <a:defRPr sz="1600">
                <a:solidFill>
                  <a:schemeClr val="bg1"/>
                </a:solidFill>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a:t>
            </a:r>
            <a:r>
              <a:rPr lang="en-US"/>
              <a:t> </a:t>
            </a:r>
            <a:r>
              <a:rPr lang="en-US" err="1"/>
              <a:t>adipiscing</a:t>
            </a:r>
            <a:r>
              <a:rPr lang="en-US"/>
              <a:t> </a:t>
            </a:r>
            <a:r>
              <a:rPr lang="en-US" err="1"/>
              <a:t>elit</a:t>
            </a:r>
            <a:r>
              <a:rPr lang="en-US"/>
              <a:t>, sed diam </a:t>
            </a:r>
            <a:r>
              <a:rPr lang="en-US" err="1"/>
              <a:t>nonumm</a:t>
            </a:r>
            <a:r>
              <a:rPr lang="en-US"/>
              <a:t>.</a:t>
            </a:r>
          </a:p>
        </p:txBody>
      </p:sp>
      <p:sp>
        <p:nvSpPr>
          <p:cNvPr id="19" name="Text Placeholder 14">
            <a:extLst>
              <a:ext uri="{FF2B5EF4-FFF2-40B4-BE49-F238E27FC236}">
                <a16:creationId xmlns:a16="http://schemas.microsoft.com/office/drawing/2014/main" id="{2B70B488-0454-4342-8F47-636C7F496533}"/>
              </a:ext>
            </a:extLst>
          </p:cNvPr>
          <p:cNvSpPr>
            <a:spLocks noGrp="1"/>
          </p:cNvSpPr>
          <p:nvPr>
            <p:ph type="body" sz="quarter" idx="14" hasCustomPrompt="1"/>
          </p:nvPr>
        </p:nvSpPr>
        <p:spPr>
          <a:xfrm>
            <a:off x="1275287" y="2373574"/>
            <a:ext cx="2812347" cy="326783"/>
          </a:xfrm>
        </p:spPr>
        <p:txBody>
          <a:bodyPr>
            <a:noAutofit/>
          </a:bodyPr>
          <a:lstStyle>
            <a:lvl1pPr marL="0" indent="0">
              <a:spcBef>
                <a:spcPts val="0"/>
              </a:spcBef>
              <a:buNone/>
              <a:defRPr sz="1800" b="1" i="0">
                <a:solidFill>
                  <a:schemeClr val="bg1"/>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grpSp>
        <p:nvGrpSpPr>
          <p:cNvPr id="20" name="Group 19">
            <a:extLst>
              <a:ext uri="{FF2B5EF4-FFF2-40B4-BE49-F238E27FC236}">
                <a16:creationId xmlns:a16="http://schemas.microsoft.com/office/drawing/2014/main" id="{A9858A24-AF15-D947-A558-2AAD2A9DEE44}"/>
              </a:ext>
            </a:extLst>
          </p:cNvPr>
          <p:cNvGrpSpPr/>
          <p:nvPr userDrawn="1"/>
        </p:nvGrpSpPr>
        <p:grpSpPr>
          <a:xfrm>
            <a:off x="5881416" y="1903242"/>
            <a:ext cx="402261" cy="92261"/>
            <a:chOff x="1834978" y="3429000"/>
            <a:chExt cx="350195" cy="80319"/>
          </a:xfrm>
        </p:grpSpPr>
        <p:sp>
          <p:nvSpPr>
            <p:cNvPr id="21" name="Octagon 20">
              <a:extLst>
                <a:ext uri="{FF2B5EF4-FFF2-40B4-BE49-F238E27FC236}">
                  <a16:creationId xmlns:a16="http://schemas.microsoft.com/office/drawing/2014/main" id="{B242CCA9-40B1-274B-9654-517C6ACF42E7}"/>
                </a:ext>
              </a:extLst>
            </p:cNvPr>
            <p:cNvSpPr/>
            <p:nvPr userDrawn="1"/>
          </p:nvSpPr>
          <p:spPr>
            <a:xfrm rot="1438097">
              <a:off x="183497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ctagon 21">
              <a:extLst>
                <a:ext uri="{FF2B5EF4-FFF2-40B4-BE49-F238E27FC236}">
                  <a16:creationId xmlns:a16="http://schemas.microsoft.com/office/drawing/2014/main" id="{729B95AB-3738-874D-A1D4-A8B3D7ABFEC3}"/>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ctagon 22">
              <a:extLst>
                <a:ext uri="{FF2B5EF4-FFF2-40B4-BE49-F238E27FC236}">
                  <a16:creationId xmlns:a16="http://schemas.microsoft.com/office/drawing/2014/main" id="{CA01679D-A77D-7B49-9D69-E4FB6719B9D1}"/>
                </a:ext>
              </a:extLst>
            </p:cNvPr>
            <p:cNvSpPr/>
            <p:nvPr userDrawn="1"/>
          </p:nvSpPr>
          <p:spPr>
            <a:xfrm rot="1438097">
              <a:off x="210485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ext Placeholder 12">
            <a:extLst>
              <a:ext uri="{FF2B5EF4-FFF2-40B4-BE49-F238E27FC236}">
                <a16:creationId xmlns:a16="http://schemas.microsoft.com/office/drawing/2014/main" id="{04C4C4AB-681E-8C44-8D12-BE397A9FEE73}"/>
              </a:ext>
            </a:extLst>
          </p:cNvPr>
          <p:cNvSpPr>
            <a:spLocks noGrp="1"/>
          </p:cNvSpPr>
          <p:nvPr>
            <p:ph type="body" sz="quarter" idx="15" hasCustomPrompt="1"/>
          </p:nvPr>
        </p:nvSpPr>
        <p:spPr>
          <a:xfrm>
            <a:off x="4682747" y="2853618"/>
            <a:ext cx="2811767" cy="1055373"/>
          </a:xfrm>
        </p:spPr>
        <p:txBody>
          <a:bodyPr>
            <a:noAutofit/>
          </a:bodyPr>
          <a:lstStyle>
            <a:lvl1pPr marL="0" indent="0">
              <a:lnSpc>
                <a:spcPct val="100000"/>
              </a:lnSpc>
              <a:spcBef>
                <a:spcPts val="0"/>
              </a:spcBef>
              <a:buNone/>
              <a:defRPr sz="1600">
                <a:solidFill>
                  <a:schemeClr val="bg1"/>
                </a:solidFill>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a:t>
            </a:r>
            <a:r>
              <a:rPr lang="en-US"/>
              <a:t> </a:t>
            </a:r>
            <a:r>
              <a:rPr lang="en-US" err="1"/>
              <a:t>adipiscing</a:t>
            </a:r>
            <a:r>
              <a:rPr lang="en-US"/>
              <a:t> </a:t>
            </a:r>
            <a:r>
              <a:rPr lang="en-US" err="1"/>
              <a:t>elit</a:t>
            </a:r>
            <a:r>
              <a:rPr lang="en-US"/>
              <a:t>, sed diam </a:t>
            </a:r>
            <a:r>
              <a:rPr lang="en-US" err="1"/>
              <a:t>nonumm</a:t>
            </a:r>
            <a:r>
              <a:rPr lang="en-US"/>
              <a:t>.</a:t>
            </a:r>
          </a:p>
        </p:txBody>
      </p:sp>
      <p:sp>
        <p:nvSpPr>
          <p:cNvPr id="26" name="Text Placeholder 12">
            <a:extLst>
              <a:ext uri="{FF2B5EF4-FFF2-40B4-BE49-F238E27FC236}">
                <a16:creationId xmlns:a16="http://schemas.microsoft.com/office/drawing/2014/main" id="{45D0E6CF-AAC9-1644-B6C3-3AF3718BDA96}"/>
              </a:ext>
            </a:extLst>
          </p:cNvPr>
          <p:cNvSpPr>
            <a:spLocks noGrp="1"/>
          </p:cNvSpPr>
          <p:nvPr>
            <p:ph type="body" sz="quarter" idx="17" hasCustomPrompt="1"/>
          </p:nvPr>
        </p:nvSpPr>
        <p:spPr>
          <a:xfrm>
            <a:off x="8089624" y="2853618"/>
            <a:ext cx="2811767" cy="1055373"/>
          </a:xfrm>
        </p:spPr>
        <p:txBody>
          <a:bodyPr>
            <a:noAutofit/>
          </a:bodyPr>
          <a:lstStyle>
            <a:lvl1pPr marL="0" indent="0">
              <a:lnSpc>
                <a:spcPct val="100000"/>
              </a:lnSpc>
              <a:spcBef>
                <a:spcPts val="0"/>
              </a:spcBef>
              <a:buNone/>
              <a:defRPr sz="1600">
                <a:solidFill>
                  <a:schemeClr val="bg1"/>
                </a:solidFill>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a:t>
            </a:r>
            <a:r>
              <a:rPr lang="en-US"/>
              <a:t> </a:t>
            </a:r>
            <a:r>
              <a:rPr lang="en-US" err="1"/>
              <a:t>adipiscing</a:t>
            </a:r>
            <a:r>
              <a:rPr lang="en-US"/>
              <a:t> </a:t>
            </a:r>
            <a:r>
              <a:rPr lang="en-US" err="1"/>
              <a:t>elit</a:t>
            </a:r>
            <a:r>
              <a:rPr lang="en-US"/>
              <a:t>, sed diam </a:t>
            </a:r>
            <a:r>
              <a:rPr lang="en-US" err="1"/>
              <a:t>nonumm</a:t>
            </a:r>
            <a:r>
              <a:rPr lang="en-US"/>
              <a:t>.</a:t>
            </a:r>
          </a:p>
        </p:txBody>
      </p:sp>
      <p:sp>
        <p:nvSpPr>
          <p:cNvPr id="28" name="Text Placeholder 12">
            <a:extLst>
              <a:ext uri="{FF2B5EF4-FFF2-40B4-BE49-F238E27FC236}">
                <a16:creationId xmlns:a16="http://schemas.microsoft.com/office/drawing/2014/main" id="{C73A76BC-C23A-FE4B-BD52-CE95535C09C9}"/>
              </a:ext>
            </a:extLst>
          </p:cNvPr>
          <p:cNvSpPr>
            <a:spLocks noGrp="1"/>
          </p:cNvSpPr>
          <p:nvPr>
            <p:ph type="body" sz="quarter" idx="19" hasCustomPrompt="1"/>
          </p:nvPr>
        </p:nvSpPr>
        <p:spPr>
          <a:xfrm>
            <a:off x="1275867" y="4623422"/>
            <a:ext cx="2811767" cy="1055373"/>
          </a:xfrm>
        </p:spPr>
        <p:txBody>
          <a:bodyPr>
            <a:noAutofit/>
          </a:bodyPr>
          <a:lstStyle>
            <a:lvl1pPr marL="0" indent="0">
              <a:lnSpc>
                <a:spcPct val="100000"/>
              </a:lnSpc>
              <a:spcBef>
                <a:spcPts val="0"/>
              </a:spcBef>
              <a:buNone/>
              <a:defRPr sz="1600">
                <a:solidFill>
                  <a:schemeClr val="bg1"/>
                </a:solidFill>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a:t>
            </a:r>
            <a:r>
              <a:rPr lang="en-US"/>
              <a:t> </a:t>
            </a:r>
            <a:r>
              <a:rPr lang="en-US" err="1"/>
              <a:t>adipiscing</a:t>
            </a:r>
            <a:r>
              <a:rPr lang="en-US"/>
              <a:t> </a:t>
            </a:r>
            <a:r>
              <a:rPr lang="en-US" err="1"/>
              <a:t>elit</a:t>
            </a:r>
            <a:r>
              <a:rPr lang="en-US"/>
              <a:t>, sed diam </a:t>
            </a:r>
            <a:r>
              <a:rPr lang="en-US" err="1"/>
              <a:t>nonumm</a:t>
            </a:r>
            <a:r>
              <a:rPr lang="en-US"/>
              <a:t>.</a:t>
            </a:r>
          </a:p>
        </p:txBody>
      </p:sp>
      <p:sp>
        <p:nvSpPr>
          <p:cNvPr id="30" name="Text Placeholder 12">
            <a:extLst>
              <a:ext uri="{FF2B5EF4-FFF2-40B4-BE49-F238E27FC236}">
                <a16:creationId xmlns:a16="http://schemas.microsoft.com/office/drawing/2014/main" id="{AADAD694-A58C-E548-BF4D-2B21519FD94F}"/>
              </a:ext>
            </a:extLst>
          </p:cNvPr>
          <p:cNvSpPr>
            <a:spLocks noGrp="1"/>
          </p:cNvSpPr>
          <p:nvPr>
            <p:ph type="body" sz="quarter" idx="21" hasCustomPrompt="1"/>
          </p:nvPr>
        </p:nvSpPr>
        <p:spPr>
          <a:xfrm>
            <a:off x="4682747" y="4623422"/>
            <a:ext cx="2811767" cy="1055373"/>
          </a:xfrm>
        </p:spPr>
        <p:txBody>
          <a:bodyPr>
            <a:noAutofit/>
          </a:bodyPr>
          <a:lstStyle>
            <a:lvl1pPr marL="0" indent="0">
              <a:lnSpc>
                <a:spcPct val="100000"/>
              </a:lnSpc>
              <a:spcBef>
                <a:spcPts val="0"/>
              </a:spcBef>
              <a:buNone/>
              <a:defRPr sz="1600">
                <a:solidFill>
                  <a:schemeClr val="bg1"/>
                </a:solidFill>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a:t>
            </a:r>
            <a:r>
              <a:rPr lang="en-US"/>
              <a:t> </a:t>
            </a:r>
            <a:r>
              <a:rPr lang="en-US" err="1"/>
              <a:t>adipiscing</a:t>
            </a:r>
            <a:r>
              <a:rPr lang="en-US"/>
              <a:t> </a:t>
            </a:r>
            <a:r>
              <a:rPr lang="en-US" err="1"/>
              <a:t>elit</a:t>
            </a:r>
            <a:r>
              <a:rPr lang="en-US"/>
              <a:t>, sed diam </a:t>
            </a:r>
            <a:r>
              <a:rPr lang="en-US" err="1"/>
              <a:t>nonumm</a:t>
            </a:r>
            <a:r>
              <a:rPr lang="en-US"/>
              <a:t>.</a:t>
            </a:r>
          </a:p>
        </p:txBody>
      </p:sp>
      <p:sp>
        <p:nvSpPr>
          <p:cNvPr id="32" name="Text Placeholder 12">
            <a:extLst>
              <a:ext uri="{FF2B5EF4-FFF2-40B4-BE49-F238E27FC236}">
                <a16:creationId xmlns:a16="http://schemas.microsoft.com/office/drawing/2014/main" id="{41124519-F0C5-C842-9176-4926C718DE96}"/>
              </a:ext>
            </a:extLst>
          </p:cNvPr>
          <p:cNvSpPr>
            <a:spLocks noGrp="1"/>
          </p:cNvSpPr>
          <p:nvPr>
            <p:ph type="body" sz="quarter" idx="23" hasCustomPrompt="1"/>
          </p:nvPr>
        </p:nvSpPr>
        <p:spPr>
          <a:xfrm>
            <a:off x="8089624" y="4623422"/>
            <a:ext cx="2811767" cy="1055373"/>
          </a:xfrm>
        </p:spPr>
        <p:txBody>
          <a:bodyPr>
            <a:noAutofit/>
          </a:bodyPr>
          <a:lstStyle>
            <a:lvl1pPr marL="0" indent="0">
              <a:lnSpc>
                <a:spcPct val="100000"/>
              </a:lnSpc>
              <a:spcBef>
                <a:spcPts val="0"/>
              </a:spcBef>
              <a:buNone/>
              <a:defRPr sz="1600">
                <a:solidFill>
                  <a:schemeClr val="bg1"/>
                </a:solidFill>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a:t>
            </a:r>
            <a:r>
              <a:rPr lang="en-US"/>
              <a:t> </a:t>
            </a:r>
            <a:r>
              <a:rPr lang="en-US" err="1"/>
              <a:t>adipiscing</a:t>
            </a:r>
            <a:r>
              <a:rPr lang="en-US"/>
              <a:t> </a:t>
            </a:r>
            <a:r>
              <a:rPr lang="en-US" err="1"/>
              <a:t>elit</a:t>
            </a:r>
            <a:r>
              <a:rPr lang="en-US"/>
              <a:t>, sed diam </a:t>
            </a:r>
            <a:r>
              <a:rPr lang="en-US" err="1"/>
              <a:t>nonumm</a:t>
            </a:r>
            <a:r>
              <a:rPr lang="en-US"/>
              <a:t>.</a:t>
            </a:r>
          </a:p>
        </p:txBody>
      </p:sp>
      <p:sp>
        <p:nvSpPr>
          <p:cNvPr id="34" name="Rectangle 33">
            <a:extLst>
              <a:ext uri="{FF2B5EF4-FFF2-40B4-BE49-F238E27FC236}">
                <a16:creationId xmlns:a16="http://schemas.microsoft.com/office/drawing/2014/main" id="{2F5D8126-9E54-D742-8F15-D1D684C227A4}"/>
              </a:ext>
            </a:extLst>
          </p:cNvPr>
          <p:cNvSpPr/>
          <p:nvPr userDrawn="1"/>
        </p:nvSpPr>
        <p:spPr>
          <a:xfrm>
            <a:off x="-34507" y="6470150"/>
            <a:ext cx="9546336" cy="1920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14">
            <a:extLst>
              <a:ext uri="{FF2B5EF4-FFF2-40B4-BE49-F238E27FC236}">
                <a16:creationId xmlns:a16="http://schemas.microsoft.com/office/drawing/2014/main" id="{A5D841EE-8CFF-3C4A-89D9-66A0931D8CB0}"/>
              </a:ext>
            </a:extLst>
          </p:cNvPr>
          <p:cNvSpPr>
            <a:spLocks noGrp="1"/>
          </p:cNvSpPr>
          <p:nvPr>
            <p:ph type="body" sz="quarter" idx="25" hasCustomPrompt="1"/>
          </p:nvPr>
        </p:nvSpPr>
        <p:spPr>
          <a:xfrm>
            <a:off x="4696912" y="2373574"/>
            <a:ext cx="2812347" cy="326783"/>
          </a:xfrm>
        </p:spPr>
        <p:txBody>
          <a:bodyPr>
            <a:noAutofit/>
          </a:bodyPr>
          <a:lstStyle>
            <a:lvl1pPr marL="0" indent="0">
              <a:spcBef>
                <a:spcPts val="0"/>
              </a:spcBef>
              <a:buNone/>
              <a:defRPr sz="1800" b="1" i="0">
                <a:solidFill>
                  <a:schemeClr val="bg1"/>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
        <p:nvSpPr>
          <p:cNvPr id="36" name="Text Placeholder 14">
            <a:extLst>
              <a:ext uri="{FF2B5EF4-FFF2-40B4-BE49-F238E27FC236}">
                <a16:creationId xmlns:a16="http://schemas.microsoft.com/office/drawing/2014/main" id="{CBCEBB9B-3A49-474E-906C-8DAF1DFFAE75}"/>
              </a:ext>
            </a:extLst>
          </p:cNvPr>
          <p:cNvSpPr>
            <a:spLocks noGrp="1"/>
          </p:cNvSpPr>
          <p:nvPr>
            <p:ph type="body" sz="quarter" idx="26" hasCustomPrompt="1"/>
          </p:nvPr>
        </p:nvSpPr>
        <p:spPr>
          <a:xfrm>
            <a:off x="8089040" y="2373574"/>
            <a:ext cx="2812347" cy="326783"/>
          </a:xfrm>
        </p:spPr>
        <p:txBody>
          <a:bodyPr>
            <a:noAutofit/>
          </a:bodyPr>
          <a:lstStyle>
            <a:lvl1pPr marL="0" indent="0">
              <a:spcBef>
                <a:spcPts val="0"/>
              </a:spcBef>
              <a:buNone/>
              <a:defRPr sz="1800" b="1" i="0">
                <a:solidFill>
                  <a:schemeClr val="bg1"/>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
        <p:nvSpPr>
          <p:cNvPr id="37" name="Text Placeholder 14">
            <a:extLst>
              <a:ext uri="{FF2B5EF4-FFF2-40B4-BE49-F238E27FC236}">
                <a16:creationId xmlns:a16="http://schemas.microsoft.com/office/drawing/2014/main" id="{F73F372C-1FD8-7648-826D-F740D2547087}"/>
              </a:ext>
            </a:extLst>
          </p:cNvPr>
          <p:cNvSpPr>
            <a:spLocks noGrp="1"/>
          </p:cNvSpPr>
          <p:nvPr>
            <p:ph type="body" sz="quarter" idx="27" hasCustomPrompt="1"/>
          </p:nvPr>
        </p:nvSpPr>
        <p:spPr>
          <a:xfrm>
            <a:off x="1275287" y="4158127"/>
            <a:ext cx="2812347" cy="326783"/>
          </a:xfrm>
        </p:spPr>
        <p:txBody>
          <a:bodyPr>
            <a:noAutofit/>
          </a:bodyPr>
          <a:lstStyle>
            <a:lvl1pPr marL="0" indent="0">
              <a:spcBef>
                <a:spcPts val="0"/>
              </a:spcBef>
              <a:buNone/>
              <a:defRPr sz="1800" b="1" i="0">
                <a:solidFill>
                  <a:schemeClr val="bg1"/>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
        <p:nvSpPr>
          <p:cNvPr id="38" name="Text Placeholder 14">
            <a:extLst>
              <a:ext uri="{FF2B5EF4-FFF2-40B4-BE49-F238E27FC236}">
                <a16:creationId xmlns:a16="http://schemas.microsoft.com/office/drawing/2014/main" id="{E97A0D81-F799-7D4D-B388-194EA9132165}"/>
              </a:ext>
            </a:extLst>
          </p:cNvPr>
          <p:cNvSpPr>
            <a:spLocks noGrp="1"/>
          </p:cNvSpPr>
          <p:nvPr>
            <p:ph type="body" sz="quarter" idx="28" hasCustomPrompt="1"/>
          </p:nvPr>
        </p:nvSpPr>
        <p:spPr>
          <a:xfrm>
            <a:off x="4696912" y="4158127"/>
            <a:ext cx="2812347" cy="326783"/>
          </a:xfrm>
        </p:spPr>
        <p:txBody>
          <a:bodyPr>
            <a:noAutofit/>
          </a:bodyPr>
          <a:lstStyle>
            <a:lvl1pPr marL="0" indent="0">
              <a:spcBef>
                <a:spcPts val="0"/>
              </a:spcBef>
              <a:buNone/>
              <a:defRPr sz="1800" b="1" i="0">
                <a:solidFill>
                  <a:schemeClr val="bg1"/>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
        <p:nvSpPr>
          <p:cNvPr id="39" name="Text Placeholder 14">
            <a:extLst>
              <a:ext uri="{FF2B5EF4-FFF2-40B4-BE49-F238E27FC236}">
                <a16:creationId xmlns:a16="http://schemas.microsoft.com/office/drawing/2014/main" id="{726EB554-815D-D24B-9990-46D57046F532}"/>
              </a:ext>
            </a:extLst>
          </p:cNvPr>
          <p:cNvSpPr>
            <a:spLocks noGrp="1"/>
          </p:cNvSpPr>
          <p:nvPr>
            <p:ph type="body" sz="quarter" idx="29" hasCustomPrompt="1"/>
          </p:nvPr>
        </p:nvSpPr>
        <p:spPr>
          <a:xfrm>
            <a:off x="8089040" y="4158127"/>
            <a:ext cx="2812347" cy="326783"/>
          </a:xfrm>
        </p:spPr>
        <p:txBody>
          <a:bodyPr>
            <a:noAutofit/>
          </a:bodyPr>
          <a:lstStyle>
            <a:lvl1pPr marL="0" indent="0">
              <a:spcBef>
                <a:spcPts val="0"/>
              </a:spcBef>
              <a:buNone/>
              <a:defRPr sz="1800" b="1" i="0">
                <a:solidFill>
                  <a:schemeClr val="bg1"/>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
        <p:nvSpPr>
          <p:cNvPr id="25" name="Text Placeholder 4">
            <a:extLst>
              <a:ext uri="{FF2B5EF4-FFF2-40B4-BE49-F238E27FC236}">
                <a16:creationId xmlns:a16="http://schemas.microsoft.com/office/drawing/2014/main" id="{76D23206-93D0-DE4E-B5AA-6F8FEB5133E1}"/>
              </a:ext>
            </a:extLst>
          </p:cNvPr>
          <p:cNvSpPr>
            <a:spLocks noGrp="1"/>
          </p:cNvSpPr>
          <p:nvPr>
            <p:ph type="body" sz="quarter" idx="10" hasCustomPrompt="1"/>
          </p:nvPr>
        </p:nvSpPr>
        <p:spPr>
          <a:xfrm>
            <a:off x="1248380" y="516647"/>
            <a:ext cx="9668334" cy="528638"/>
          </a:xfrm>
        </p:spPr>
        <p:txBody>
          <a:bodyPr anchor="b" anchorCtr="0">
            <a:normAutofit/>
          </a:bodyPr>
          <a:lstStyle>
            <a:lvl1pPr algn="ctr">
              <a:defRPr sz="2000" b="1">
                <a:solidFill>
                  <a:schemeClr val="bg1"/>
                </a:solidFill>
                <a:latin typeface="+mj-lt"/>
              </a:defRPr>
            </a:lvl1pPr>
          </a:lstStyle>
          <a:p>
            <a:pPr lvl="0"/>
            <a:r>
              <a:rPr lang="en-US"/>
              <a:t>Lorem Ipsum Dolor sit </a:t>
            </a:r>
            <a:r>
              <a:rPr lang="en-US" err="1"/>
              <a:t>Amet</a:t>
            </a:r>
            <a:endParaRPr lang="en-US"/>
          </a:p>
        </p:txBody>
      </p:sp>
    </p:spTree>
    <p:extLst>
      <p:ext uri="{BB962C8B-B14F-4D97-AF65-F5344CB8AC3E}">
        <p14:creationId xmlns:p14="http://schemas.microsoft.com/office/powerpoint/2010/main" val="3015783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5 Vertical">
    <p:spTree>
      <p:nvGrpSpPr>
        <p:cNvPr id="1" name=""/>
        <p:cNvGrpSpPr/>
        <p:nvPr/>
      </p:nvGrpSpPr>
      <p:grpSpPr>
        <a:xfrm>
          <a:off x="0" y="0"/>
          <a:ext cx="0" cy="0"/>
          <a:chOff x="0" y="0"/>
          <a:chExt cx="0" cy="0"/>
        </a:xfrm>
      </p:grpSpPr>
      <p:sp>
        <p:nvSpPr>
          <p:cNvPr id="3" name="Rectangle 2"/>
          <p:cNvSpPr/>
          <p:nvPr/>
        </p:nvSpPr>
        <p:spPr>
          <a:xfrm>
            <a:off x="-13385" y="-1"/>
            <a:ext cx="3067480" cy="6858001"/>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userDrawn="1"/>
        </p:nvSpPr>
        <p:spPr>
          <a:xfrm>
            <a:off x="9160824" y="-1"/>
            <a:ext cx="3019082" cy="6858000"/>
          </a:xfrm>
          <a:prstGeom prst="rect">
            <a:avLst/>
          </a:prstGeom>
          <a:solidFill>
            <a:srgbClr val="2774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3054095" y="0"/>
            <a:ext cx="3054096" cy="6858000"/>
          </a:xfrm>
          <a:prstGeom prst="rect">
            <a:avLst/>
          </a:prstGeom>
          <a:solidFill>
            <a:srgbClr val="003B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106728" y="-1"/>
            <a:ext cx="3054096" cy="6858000"/>
          </a:xfrm>
          <a:prstGeom prst="rect">
            <a:avLst/>
          </a:prstGeom>
          <a:solidFill>
            <a:srgbClr val="0055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ubtitle 2"/>
          <p:cNvSpPr>
            <a:spLocks noGrp="1"/>
          </p:cNvSpPr>
          <p:nvPr>
            <p:ph type="subTitle" idx="1" hasCustomPrompt="1"/>
          </p:nvPr>
        </p:nvSpPr>
        <p:spPr>
          <a:xfrm>
            <a:off x="481725" y="3664834"/>
            <a:ext cx="2109075" cy="1751991"/>
          </a:xfrm>
        </p:spPr>
        <p:txBody>
          <a:bodyPr>
            <a:noAutofit/>
          </a:bodyPr>
          <a:lstStyle>
            <a:lvl1pPr marL="0" indent="0" algn="ctr">
              <a:lnSpc>
                <a:spcPct val="100000"/>
              </a:lnSpc>
              <a:spcBef>
                <a:spcPts val="0"/>
              </a:spcBef>
              <a:buNone/>
              <a:defRPr sz="1600" b="0" i="0" baseline="0">
                <a:solidFill>
                  <a:schemeClr val="bg1"/>
                </a:solidFill>
                <a:latin typeface="Helvetica" pitchFamily="2" charset="0"/>
                <a:ea typeface="Helvetica" pitchFamily="2" charset="0"/>
                <a:cs typeface="Helvetica"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endParaRPr lang="en-US"/>
          </a:p>
        </p:txBody>
      </p:sp>
      <p:sp>
        <p:nvSpPr>
          <p:cNvPr id="17" name="Text Placeholder 3"/>
          <p:cNvSpPr>
            <a:spLocks noGrp="1"/>
          </p:cNvSpPr>
          <p:nvPr>
            <p:ph type="body" sz="quarter" idx="29" hasCustomPrompt="1"/>
          </p:nvPr>
        </p:nvSpPr>
        <p:spPr>
          <a:xfrm>
            <a:off x="480777" y="1175362"/>
            <a:ext cx="2035175" cy="981668"/>
          </a:xfrm>
        </p:spPr>
        <p:txBody>
          <a:bodyPr wrap="square">
            <a:noAutofit/>
          </a:bodyPr>
          <a:lstStyle>
            <a:lvl1pPr marL="0" indent="0" algn="ctr">
              <a:spcBef>
                <a:spcPts val="0"/>
              </a:spcBef>
              <a:buNone/>
              <a:defRPr sz="6800" b="1" i="0" baseline="0">
                <a:solidFill>
                  <a:schemeClr val="bg1"/>
                </a:solidFill>
                <a:latin typeface="KarbonUCLA BoldOpen" panose="02000000000000000000" pitchFamily="2" charset="77"/>
                <a:ea typeface="KarbonUCLA BoldOpen" panose="02000000000000000000" pitchFamily="2" charset="77"/>
                <a:cs typeface="KarbonUCLA BoldOpen" panose="02000000000000000000" pitchFamily="2" charset="77"/>
              </a:defRPr>
            </a:lvl1pPr>
          </a:lstStyle>
          <a:p>
            <a:pPr lvl="0"/>
            <a:r>
              <a:rPr lang="en-US"/>
              <a:t>01</a:t>
            </a:r>
          </a:p>
          <a:p>
            <a:pPr lvl="0"/>
            <a:endParaRPr lang="en-US"/>
          </a:p>
        </p:txBody>
      </p:sp>
      <p:pic>
        <p:nvPicPr>
          <p:cNvPr id="27" name="Picture 26">
            <a:extLst>
              <a:ext uri="{FF2B5EF4-FFF2-40B4-BE49-F238E27FC236}">
                <a16:creationId xmlns:a16="http://schemas.microsoft.com/office/drawing/2014/main" id="{D369079B-6AC0-5945-ACA8-9CC760D92573}"/>
              </a:ext>
            </a:extLst>
          </p:cNvPr>
          <p:cNvPicPr>
            <a:picLocks noChangeAspect="1"/>
          </p:cNvPicPr>
          <p:nvPr userDrawn="1"/>
        </p:nvPicPr>
        <p:blipFill>
          <a:blip r:embed="rId2"/>
          <a:stretch>
            <a:fillRect/>
          </a:stretch>
        </p:blipFill>
        <p:spPr>
          <a:xfrm>
            <a:off x="9609444" y="6470607"/>
            <a:ext cx="2030105" cy="192832"/>
          </a:xfrm>
          <a:prstGeom prst="rect">
            <a:avLst/>
          </a:prstGeom>
        </p:spPr>
      </p:pic>
      <p:sp>
        <p:nvSpPr>
          <p:cNvPr id="33" name="Text Placeholder 3">
            <a:extLst>
              <a:ext uri="{FF2B5EF4-FFF2-40B4-BE49-F238E27FC236}">
                <a16:creationId xmlns:a16="http://schemas.microsoft.com/office/drawing/2014/main" id="{05CE66E2-5044-2345-A86F-660E54182C43}"/>
              </a:ext>
            </a:extLst>
          </p:cNvPr>
          <p:cNvSpPr>
            <a:spLocks noGrp="1"/>
          </p:cNvSpPr>
          <p:nvPr>
            <p:ph type="body" sz="quarter" idx="30" hasCustomPrompt="1"/>
          </p:nvPr>
        </p:nvSpPr>
        <p:spPr>
          <a:xfrm>
            <a:off x="480777" y="2513686"/>
            <a:ext cx="2035175" cy="360424"/>
          </a:xfrm>
        </p:spPr>
        <p:txBody>
          <a:bodyPr wrap="square">
            <a:noAutofit/>
          </a:bodyPr>
          <a:lstStyle>
            <a:lvl1pPr marL="0" indent="0" algn="ctr">
              <a:spcBef>
                <a:spcPts val="0"/>
              </a:spcBef>
              <a:buNone/>
              <a:defRPr sz="2000" b="1" i="0" baseline="0">
                <a:solidFill>
                  <a:schemeClr val="bg1"/>
                </a:solidFill>
                <a:latin typeface="+mj-lt"/>
                <a:ea typeface="Karbon Bold" pitchFamily="2" charset="77"/>
                <a:cs typeface="Karbon Bold" pitchFamily="2" charset="77"/>
              </a:defRPr>
            </a:lvl1pPr>
          </a:lstStyle>
          <a:p>
            <a:pPr lvl="0"/>
            <a:r>
              <a:rPr lang="en-US"/>
              <a:t>LOREM IPSUM</a:t>
            </a:r>
          </a:p>
        </p:txBody>
      </p:sp>
      <p:sp>
        <p:nvSpPr>
          <p:cNvPr id="35" name="Text Placeholder 3">
            <a:extLst>
              <a:ext uri="{FF2B5EF4-FFF2-40B4-BE49-F238E27FC236}">
                <a16:creationId xmlns:a16="http://schemas.microsoft.com/office/drawing/2014/main" id="{407FFB4A-0C82-2C4B-8480-EF448BD8E3BA}"/>
              </a:ext>
            </a:extLst>
          </p:cNvPr>
          <p:cNvSpPr>
            <a:spLocks noGrp="1"/>
          </p:cNvSpPr>
          <p:nvPr>
            <p:ph type="body" sz="quarter" idx="32" hasCustomPrompt="1"/>
          </p:nvPr>
        </p:nvSpPr>
        <p:spPr>
          <a:xfrm>
            <a:off x="480777" y="2810373"/>
            <a:ext cx="2035175" cy="462938"/>
          </a:xfrm>
        </p:spPr>
        <p:txBody>
          <a:bodyPr wrap="square">
            <a:noAutofit/>
          </a:bodyPr>
          <a:lstStyle>
            <a:lvl1pPr marL="0" indent="0" algn="ctr">
              <a:spcBef>
                <a:spcPts val="0"/>
              </a:spcBef>
              <a:buNone/>
              <a:defRPr sz="1800" b="0" i="0" baseline="0">
                <a:solidFill>
                  <a:schemeClr val="bg1"/>
                </a:solidFill>
                <a:latin typeface="+mj-lt"/>
                <a:ea typeface="Karbon Regular" pitchFamily="2" charset="77"/>
                <a:cs typeface="Karbon Regular" pitchFamily="2" charset="77"/>
              </a:defRPr>
            </a:lvl1pPr>
          </a:lstStyle>
          <a:p>
            <a:pPr lvl="0"/>
            <a:r>
              <a:rPr lang="en-US" err="1"/>
              <a:t>Consectetuer</a:t>
            </a:r>
            <a:r>
              <a:rPr lang="en-US"/>
              <a:t> </a:t>
            </a:r>
          </a:p>
          <a:p>
            <a:pPr lvl="0"/>
            <a:endParaRPr lang="en-US"/>
          </a:p>
        </p:txBody>
      </p:sp>
      <p:grpSp>
        <p:nvGrpSpPr>
          <p:cNvPr id="7" name="Group 6">
            <a:extLst>
              <a:ext uri="{FF2B5EF4-FFF2-40B4-BE49-F238E27FC236}">
                <a16:creationId xmlns:a16="http://schemas.microsoft.com/office/drawing/2014/main" id="{BABF42C1-3B46-8D48-AAFA-C6DED30D9AFE}"/>
              </a:ext>
            </a:extLst>
          </p:cNvPr>
          <p:cNvGrpSpPr/>
          <p:nvPr userDrawn="1"/>
        </p:nvGrpSpPr>
        <p:grpSpPr>
          <a:xfrm>
            <a:off x="1323266" y="3412894"/>
            <a:ext cx="350195" cy="80319"/>
            <a:chOff x="1834978" y="3429000"/>
            <a:chExt cx="350195" cy="80319"/>
          </a:xfrm>
        </p:grpSpPr>
        <p:sp>
          <p:nvSpPr>
            <p:cNvPr id="2" name="Octagon 1">
              <a:extLst>
                <a:ext uri="{FF2B5EF4-FFF2-40B4-BE49-F238E27FC236}">
                  <a16:creationId xmlns:a16="http://schemas.microsoft.com/office/drawing/2014/main" id="{26F62ACC-D9F2-DA44-9FE2-F3EE3CD62D65}"/>
                </a:ext>
              </a:extLst>
            </p:cNvPr>
            <p:cNvSpPr/>
            <p:nvPr userDrawn="1"/>
          </p:nvSpPr>
          <p:spPr>
            <a:xfrm rot="1438097">
              <a:off x="183497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ctagon 12">
              <a:extLst>
                <a:ext uri="{FF2B5EF4-FFF2-40B4-BE49-F238E27FC236}">
                  <a16:creationId xmlns:a16="http://schemas.microsoft.com/office/drawing/2014/main" id="{189EA68F-B4F7-4A4E-AB69-7DF8C443265D}"/>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ctagon 13">
              <a:extLst>
                <a:ext uri="{FF2B5EF4-FFF2-40B4-BE49-F238E27FC236}">
                  <a16:creationId xmlns:a16="http://schemas.microsoft.com/office/drawing/2014/main" id="{37888AD9-88FA-C44B-83DB-B61BA9908197}"/>
                </a:ext>
              </a:extLst>
            </p:cNvPr>
            <p:cNvSpPr/>
            <p:nvPr userDrawn="1"/>
          </p:nvSpPr>
          <p:spPr>
            <a:xfrm rot="1438097">
              <a:off x="210485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Text Placeholder 3">
            <a:extLst>
              <a:ext uri="{FF2B5EF4-FFF2-40B4-BE49-F238E27FC236}">
                <a16:creationId xmlns:a16="http://schemas.microsoft.com/office/drawing/2014/main" id="{08DBFF11-4BFC-1547-9E80-15524FBB4586}"/>
              </a:ext>
            </a:extLst>
          </p:cNvPr>
          <p:cNvSpPr>
            <a:spLocks noGrp="1"/>
          </p:cNvSpPr>
          <p:nvPr>
            <p:ph type="body" sz="quarter" idx="33" hasCustomPrompt="1"/>
          </p:nvPr>
        </p:nvSpPr>
        <p:spPr>
          <a:xfrm>
            <a:off x="3508183" y="1175362"/>
            <a:ext cx="2035175" cy="981668"/>
          </a:xfrm>
        </p:spPr>
        <p:txBody>
          <a:bodyPr wrap="square">
            <a:noAutofit/>
          </a:bodyPr>
          <a:lstStyle>
            <a:lvl1pPr marL="0" indent="0" algn="ctr">
              <a:spcBef>
                <a:spcPts val="0"/>
              </a:spcBef>
              <a:buNone/>
              <a:defRPr sz="6800" b="1" i="0" baseline="0">
                <a:solidFill>
                  <a:schemeClr val="bg1"/>
                </a:solidFill>
                <a:latin typeface="KarbonUCLA BoldOpen" panose="02000000000000000000" pitchFamily="2" charset="77"/>
                <a:ea typeface="KarbonUCLA BoldOpen" panose="02000000000000000000" pitchFamily="2" charset="77"/>
                <a:cs typeface="KarbonUCLA BoldOpen" panose="02000000000000000000" pitchFamily="2" charset="77"/>
              </a:defRPr>
            </a:lvl1pPr>
          </a:lstStyle>
          <a:p>
            <a:pPr lvl="0"/>
            <a:r>
              <a:rPr lang="en-US"/>
              <a:t>02</a:t>
            </a:r>
          </a:p>
          <a:p>
            <a:pPr lvl="0"/>
            <a:endParaRPr lang="en-US"/>
          </a:p>
        </p:txBody>
      </p:sp>
      <p:sp>
        <p:nvSpPr>
          <p:cNvPr id="19" name="Text Placeholder 3">
            <a:extLst>
              <a:ext uri="{FF2B5EF4-FFF2-40B4-BE49-F238E27FC236}">
                <a16:creationId xmlns:a16="http://schemas.microsoft.com/office/drawing/2014/main" id="{29FE2810-4674-7D42-B32B-BB95D98D0160}"/>
              </a:ext>
            </a:extLst>
          </p:cNvPr>
          <p:cNvSpPr>
            <a:spLocks noGrp="1"/>
          </p:cNvSpPr>
          <p:nvPr>
            <p:ph type="body" sz="quarter" idx="34" hasCustomPrompt="1"/>
          </p:nvPr>
        </p:nvSpPr>
        <p:spPr>
          <a:xfrm>
            <a:off x="3508183" y="2513686"/>
            <a:ext cx="2035175" cy="360424"/>
          </a:xfrm>
        </p:spPr>
        <p:txBody>
          <a:bodyPr wrap="square">
            <a:noAutofit/>
          </a:bodyPr>
          <a:lstStyle>
            <a:lvl1pPr marL="0" indent="0" algn="ctr">
              <a:spcBef>
                <a:spcPts val="0"/>
              </a:spcBef>
              <a:buNone/>
              <a:defRPr sz="2000" b="1" i="0" baseline="0">
                <a:solidFill>
                  <a:schemeClr val="bg1"/>
                </a:solidFill>
                <a:latin typeface="+mj-lt"/>
                <a:ea typeface="Karbon Bold" pitchFamily="2" charset="77"/>
                <a:cs typeface="Karbon Bold" pitchFamily="2" charset="77"/>
              </a:defRPr>
            </a:lvl1pPr>
          </a:lstStyle>
          <a:p>
            <a:pPr lvl="0"/>
            <a:r>
              <a:rPr lang="en-US"/>
              <a:t>LOREM IPSUM</a:t>
            </a:r>
          </a:p>
        </p:txBody>
      </p:sp>
      <p:sp>
        <p:nvSpPr>
          <p:cNvPr id="20" name="Text Placeholder 3">
            <a:extLst>
              <a:ext uri="{FF2B5EF4-FFF2-40B4-BE49-F238E27FC236}">
                <a16:creationId xmlns:a16="http://schemas.microsoft.com/office/drawing/2014/main" id="{9E9C88DD-5B0F-F040-ACA5-4AEC85EEAA26}"/>
              </a:ext>
            </a:extLst>
          </p:cNvPr>
          <p:cNvSpPr>
            <a:spLocks noGrp="1"/>
          </p:cNvSpPr>
          <p:nvPr>
            <p:ph type="body" sz="quarter" idx="35" hasCustomPrompt="1"/>
          </p:nvPr>
        </p:nvSpPr>
        <p:spPr>
          <a:xfrm>
            <a:off x="3508183" y="2810373"/>
            <a:ext cx="2035175" cy="462938"/>
          </a:xfrm>
        </p:spPr>
        <p:txBody>
          <a:bodyPr wrap="square">
            <a:noAutofit/>
          </a:bodyPr>
          <a:lstStyle>
            <a:lvl1pPr marL="0" indent="0" algn="ctr">
              <a:spcBef>
                <a:spcPts val="0"/>
              </a:spcBef>
              <a:buNone/>
              <a:defRPr sz="1800" b="0" i="0" baseline="0">
                <a:solidFill>
                  <a:schemeClr val="bg1"/>
                </a:solidFill>
                <a:latin typeface="+mj-lt"/>
                <a:ea typeface="Karbon Regular" pitchFamily="2" charset="77"/>
                <a:cs typeface="Karbon Regular" pitchFamily="2" charset="77"/>
              </a:defRPr>
            </a:lvl1pPr>
          </a:lstStyle>
          <a:p>
            <a:pPr lvl="0"/>
            <a:r>
              <a:rPr lang="en-US" err="1"/>
              <a:t>Consectetuer</a:t>
            </a:r>
            <a:r>
              <a:rPr lang="en-US"/>
              <a:t> </a:t>
            </a:r>
          </a:p>
          <a:p>
            <a:pPr lvl="0"/>
            <a:endParaRPr lang="en-US"/>
          </a:p>
        </p:txBody>
      </p:sp>
      <p:grpSp>
        <p:nvGrpSpPr>
          <p:cNvPr id="21" name="Group 20">
            <a:extLst>
              <a:ext uri="{FF2B5EF4-FFF2-40B4-BE49-F238E27FC236}">
                <a16:creationId xmlns:a16="http://schemas.microsoft.com/office/drawing/2014/main" id="{C1AA486C-40E3-C44B-9AB0-9D589DC8BBAF}"/>
              </a:ext>
            </a:extLst>
          </p:cNvPr>
          <p:cNvGrpSpPr/>
          <p:nvPr userDrawn="1"/>
        </p:nvGrpSpPr>
        <p:grpSpPr>
          <a:xfrm>
            <a:off x="4350672" y="3412894"/>
            <a:ext cx="350195" cy="80319"/>
            <a:chOff x="1834978" y="3429000"/>
            <a:chExt cx="350195" cy="80319"/>
          </a:xfrm>
        </p:grpSpPr>
        <p:sp>
          <p:nvSpPr>
            <p:cNvPr id="22" name="Octagon 21">
              <a:extLst>
                <a:ext uri="{FF2B5EF4-FFF2-40B4-BE49-F238E27FC236}">
                  <a16:creationId xmlns:a16="http://schemas.microsoft.com/office/drawing/2014/main" id="{EA31E6A3-0168-2F40-8B16-3F6D909C44B5}"/>
                </a:ext>
              </a:extLst>
            </p:cNvPr>
            <p:cNvSpPr/>
            <p:nvPr userDrawn="1"/>
          </p:nvSpPr>
          <p:spPr>
            <a:xfrm rot="1438097">
              <a:off x="183497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ctagon 22">
              <a:extLst>
                <a:ext uri="{FF2B5EF4-FFF2-40B4-BE49-F238E27FC236}">
                  <a16:creationId xmlns:a16="http://schemas.microsoft.com/office/drawing/2014/main" id="{81675933-8E80-C840-9201-D6BC4D6AC4FE}"/>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ctagon 23">
              <a:extLst>
                <a:ext uri="{FF2B5EF4-FFF2-40B4-BE49-F238E27FC236}">
                  <a16:creationId xmlns:a16="http://schemas.microsoft.com/office/drawing/2014/main" id="{0CC480A2-3B6C-1F45-B9D3-8AEAE2C33075}"/>
                </a:ext>
              </a:extLst>
            </p:cNvPr>
            <p:cNvSpPr/>
            <p:nvPr userDrawn="1"/>
          </p:nvSpPr>
          <p:spPr>
            <a:xfrm rot="1438097">
              <a:off x="210485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ext Placeholder 3">
            <a:extLst>
              <a:ext uri="{FF2B5EF4-FFF2-40B4-BE49-F238E27FC236}">
                <a16:creationId xmlns:a16="http://schemas.microsoft.com/office/drawing/2014/main" id="{1FC3EA32-3E71-FC4D-8D35-456787E51CFC}"/>
              </a:ext>
            </a:extLst>
          </p:cNvPr>
          <p:cNvSpPr>
            <a:spLocks noGrp="1"/>
          </p:cNvSpPr>
          <p:nvPr>
            <p:ph type="body" sz="quarter" idx="36" hasCustomPrompt="1"/>
          </p:nvPr>
        </p:nvSpPr>
        <p:spPr>
          <a:xfrm>
            <a:off x="6609729" y="1175362"/>
            <a:ext cx="2035175" cy="981668"/>
          </a:xfrm>
        </p:spPr>
        <p:txBody>
          <a:bodyPr wrap="square">
            <a:noAutofit/>
          </a:bodyPr>
          <a:lstStyle>
            <a:lvl1pPr marL="0" indent="0" algn="ctr">
              <a:spcBef>
                <a:spcPts val="0"/>
              </a:spcBef>
              <a:buNone/>
              <a:defRPr sz="6800" b="1" i="0" baseline="0">
                <a:solidFill>
                  <a:schemeClr val="bg1"/>
                </a:solidFill>
                <a:latin typeface="KarbonUCLA BoldOpen" panose="02000000000000000000" pitchFamily="2" charset="77"/>
                <a:ea typeface="KarbonUCLA BoldOpen" panose="02000000000000000000" pitchFamily="2" charset="77"/>
                <a:cs typeface="KarbonUCLA BoldOpen" panose="02000000000000000000" pitchFamily="2" charset="77"/>
              </a:defRPr>
            </a:lvl1pPr>
          </a:lstStyle>
          <a:p>
            <a:pPr lvl="0"/>
            <a:r>
              <a:rPr lang="en-US"/>
              <a:t>03</a:t>
            </a:r>
          </a:p>
          <a:p>
            <a:pPr lvl="0"/>
            <a:endParaRPr lang="en-US"/>
          </a:p>
        </p:txBody>
      </p:sp>
      <p:sp>
        <p:nvSpPr>
          <p:cNvPr id="29" name="Text Placeholder 3">
            <a:extLst>
              <a:ext uri="{FF2B5EF4-FFF2-40B4-BE49-F238E27FC236}">
                <a16:creationId xmlns:a16="http://schemas.microsoft.com/office/drawing/2014/main" id="{F87BF526-EF66-9844-9EB7-65DF1BF3E227}"/>
              </a:ext>
            </a:extLst>
          </p:cNvPr>
          <p:cNvSpPr>
            <a:spLocks noGrp="1"/>
          </p:cNvSpPr>
          <p:nvPr>
            <p:ph type="body" sz="quarter" idx="37" hasCustomPrompt="1"/>
          </p:nvPr>
        </p:nvSpPr>
        <p:spPr>
          <a:xfrm>
            <a:off x="6609729" y="2513686"/>
            <a:ext cx="2035175" cy="360424"/>
          </a:xfrm>
        </p:spPr>
        <p:txBody>
          <a:bodyPr wrap="square">
            <a:noAutofit/>
          </a:bodyPr>
          <a:lstStyle>
            <a:lvl1pPr marL="0" indent="0" algn="ctr">
              <a:spcBef>
                <a:spcPts val="0"/>
              </a:spcBef>
              <a:buNone/>
              <a:defRPr sz="2000" b="1" i="0" baseline="0">
                <a:solidFill>
                  <a:schemeClr val="bg1"/>
                </a:solidFill>
                <a:latin typeface="+mj-lt"/>
                <a:ea typeface="Karbon Bold" pitchFamily="2" charset="77"/>
                <a:cs typeface="Karbon Bold" pitchFamily="2" charset="77"/>
              </a:defRPr>
            </a:lvl1pPr>
          </a:lstStyle>
          <a:p>
            <a:pPr lvl="0"/>
            <a:r>
              <a:rPr lang="en-US"/>
              <a:t>LOREM IPSUM</a:t>
            </a:r>
          </a:p>
        </p:txBody>
      </p:sp>
      <p:sp>
        <p:nvSpPr>
          <p:cNvPr id="30" name="Text Placeholder 3">
            <a:extLst>
              <a:ext uri="{FF2B5EF4-FFF2-40B4-BE49-F238E27FC236}">
                <a16:creationId xmlns:a16="http://schemas.microsoft.com/office/drawing/2014/main" id="{98E78161-03D0-5341-BADA-BE50A2C1E95C}"/>
              </a:ext>
            </a:extLst>
          </p:cNvPr>
          <p:cNvSpPr>
            <a:spLocks noGrp="1"/>
          </p:cNvSpPr>
          <p:nvPr>
            <p:ph type="body" sz="quarter" idx="38" hasCustomPrompt="1"/>
          </p:nvPr>
        </p:nvSpPr>
        <p:spPr>
          <a:xfrm>
            <a:off x="6609729" y="2810373"/>
            <a:ext cx="2035175" cy="462938"/>
          </a:xfrm>
        </p:spPr>
        <p:txBody>
          <a:bodyPr wrap="square">
            <a:noAutofit/>
          </a:bodyPr>
          <a:lstStyle>
            <a:lvl1pPr marL="0" indent="0" algn="ctr">
              <a:spcBef>
                <a:spcPts val="0"/>
              </a:spcBef>
              <a:buNone/>
              <a:defRPr sz="1800" b="0" i="0" baseline="0">
                <a:solidFill>
                  <a:schemeClr val="bg1"/>
                </a:solidFill>
                <a:latin typeface="+mj-lt"/>
                <a:ea typeface="Karbon Regular" pitchFamily="2" charset="77"/>
                <a:cs typeface="Karbon Regular" pitchFamily="2" charset="77"/>
              </a:defRPr>
            </a:lvl1pPr>
          </a:lstStyle>
          <a:p>
            <a:pPr lvl="0"/>
            <a:r>
              <a:rPr lang="en-US" err="1"/>
              <a:t>Consectetuer</a:t>
            </a:r>
            <a:r>
              <a:rPr lang="en-US"/>
              <a:t> </a:t>
            </a:r>
          </a:p>
          <a:p>
            <a:pPr lvl="0"/>
            <a:endParaRPr lang="en-US"/>
          </a:p>
        </p:txBody>
      </p:sp>
      <p:grpSp>
        <p:nvGrpSpPr>
          <p:cNvPr id="31" name="Group 30">
            <a:extLst>
              <a:ext uri="{FF2B5EF4-FFF2-40B4-BE49-F238E27FC236}">
                <a16:creationId xmlns:a16="http://schemas.microsoft.com/office/drawing/2014/main" id="{C1E85A3B-5B83-5E45-98E3-BB0D6DE6B6BE}"/>
              </a:ext>
            </a:extLst>
          </p:cNvPr>
          <p:cNvGrpSpPr/>
          <p:nvPr userDrawn="1"/>
        </p:nvGrpSpPr>
        <p:grpSpPr>
          <a:xfrm>
            <a:off x="7452218" y="3412894"/>
            <a:ext cx="350195" cy="80319"/>
            <a:chOff x="1834978" y="3429000"/>
            <a:chExt cx="350195" cy="80319"/>
          </a:xfrm>
        </p:grpSpPr>
        <p:sp>
          <p:nvSpPr>
            <p:cNvPr id="32" name="Octagon 31">
              <a:extLst>
                <a:ext uri="{FF2B5EF4-FFF2-40B4-BE49-F238E27FC236}">
                  <a16:creationId xmlns:a16="http://schemas.microsoft.com/office/drawing/2014/main" id="{8F953EDB-0D66-D048-911B-A5D62ACE01AB}"/>
                </a:ext>
              </a:extLst>
            </p:cNvPr>
            <p:cNvSpPr/>
            <p:nvPr userDrawn="1"/>
          </p:nvSpPr>
          <p:spPr>
            <a:xfrm rot="1438097">
              <a:off x="183497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ctagon 33">
              <a:extLst>
                <a:ext uri="{FF2B5EF4-FFF2-40B4-BE49-F238E27FC236}">
                  <a16:creationId xmlns:a16="http://schemas.microsoft.com/office/drawing/2014/main" id="{02A7D377-3DDB-D044-9432-78D32C5F1558}"/>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ctagon 35">
              <a:extLst>
                <a:ext uri="{FF2B5EF4-FFF2-40B4-BE49-F238E27FC236}">
                  <a16:creationId xmlns:a16="http://schemas.microsoft.com/office/drawing/2014/main" id="{6DC31692-31A9-3C47-AA9F-7EEB49692534}"/>
                </a:ext>
              </a:extLst>
            </p:cNvPr>
            <p:cNvSpPr/>
            <p:nvPr userDrawn="1"/>
          </p:nvSpPr>
          <p:spPr>
            <a:xfrm rot="1438097">
              <a:off x="210485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Text Placeholder 3">
            <a:extLst>
              <a:ext uri="{FF2B5EF4-FFF2-40B4-BE49-F238E27FC236}">
                <a16:creationId xmlns:a16="http://schemas.microsoft.com/office/drawing/2014/main" id="{02E6A886-E6EA-EF4B-BF22-6C14B775624F}"/>
              </a:ext>
            </a:extLst>
          </p:cNvPr>
          <p:cNvSpPr>
            <a:spLocks noGrp="1"/>
          </p:cNvSpPr>
          <p:nvPr>
            <p:ph type="body" sz="quarter" idx="39" hasCustomPrompt="1"/>
          </p:nvPr>
        </p:nvSpPr>
        <p:spPr>
          <a:xfrm>
            <a:off x="9624777" y="1175362"/>
            <a:ext cx="2035175" cy="981668"/>
          </a:xfrm>
        </p:spPr>
        <p:txBody>
          <a:bodyPr wrap="square">
            <a:noAutofit/>
          </a:bodyPr>
          <a:lstStyle>
            <a:lvl1pPr marL="0" indent="0" algn="ctr">
              <a:spcBef>
                <a:spcPts val="0"/>
              </a:spcBef>
              <a:buNone/>
              <a:defRPr sz="6800" b="1" i="0" baseline="0">
                <a:solidFill>
                  <a:schemeClr val="bg1"/>
                </a:solidFill>
                <a:latin typeface="KarbonUCLA BoldOpen" panose="02000000000000000000" pitchFamily="2" charset="77"/>
                <a:ea typeface="KarbonUCLA BoldOpen" panose="02000000000000000000" pitchFamily="2" charset="77"/>
                <a:cs typeface="KarbonUCLA BoldOpen" panose="02000000000000000000" pitchFamily="2" charset="77"/>
              </a:defRPr>
            </a:lvl1pPr>
          </a:lstStyle>
          <a:p>
            <a:pPr lvl="0"/>
            <a:r>
              <a:rPr lang="en-US"/>
              <a:t>04</a:t>
            </a:r>
          </a:p>
          <a:p>
            <a:pPr lvl="0"/>
            <a:endParaRPr lang="en-US"/>
          </a:p>
        </p:txBody>
      </p:sp>
      <p:sp>
        <p:nvSpPr>
          <p:cNvPr id="39" name="Text Placeholder 3">
            <a:extLst>
              <a:ext uri="{FF2B5EF4-FFF2-40B4-BE49-F238E27FC236}">
                <a16:creationId xmlns:a16="http://schemas.microsoft.com/office/drawing/2014/main" id="{9029E632-257F-0D47-8EF4-0E83CBF657A8}"/>
              </a:ext>
            </a:extLst>
          </p:cNvPr>
          <p:cNvSpPr>
            <a:spLocks noGrp="1"/>
          </p:cNvSpPr>
          <p:nvPr>
            <p:ph type="body" sz="quarter" idx="40" hasCustomPrompt="1"/>
          </p:nvPr>
        </p:nvSpPr>
        <p:spPr>
          <a:xfrm>
            <a:off x="9624777" y="2513686"/>
            <a:ext cx="2035175" cy="360424"/>
          </a:xfrm>
        </p:spPr>
        <p:txBody>
          <a:bodyPr wrap="square">
            <a:noAutofit/>
          </a:bodyPr>
          <a:lstStyle>
            <a:lvl1pPr marL="0" indent="0" algn="ctr">
              <a:spcBef>
                <a:spcPts val="0"/>
              </a:spcBef>
              <a:buNone/>
              <a:defRPr sz="2000" b="1" i="0" baseline="0">
                <a:solidFill>
                  <a:schemeClr val="bg1"/>
                </a:solidFill>
                <a:latin typeface="+mj-lt"/>
                <a:ea typeface="Karbon Bold" pitchFamily="2" charset="77"/>
                <a:cs typeface="Karbon Bold" pitchFamily="2" charset="77"/>
              </a:defRPr>
            </a:lvl1pPr>
          </a:lstStyle>
          <a:p>
            <a:pPr lvl="0"/>
            <a:r>
              <a:rPr lang="en-US"/>
              <a:t>LOREM IPSUM</a:t>
            </a:r>
          </a:p>
        </p:txBody>
      </p:sp>
      <p:sp>
        <p:nvSpPr>
          <p:cNvPr id="40" name="Text Placeholder 3">
            <a:extLst>
              <a:ext uri="{FF2B5EF4-FFF2-40B4-BE49-F238E27FC236}">
                <a16:creationId xmlns:a16="http://schemas.microsoft.com/office/drawing/2014/main" id="{44C711B0-6863-144A-836D-1D8B3A7BD8A9}"/>
              </a:ext>
            </a:extLst>
          </p:cNvPr>
          <p:cNvSpPr>
            <a:spLocks noGrp="1"/>
          </p:cNvSpPr>
          <p:nvPr>
            <p:ph type="body" sz="quarter" idx="41" hasCustomPrompt="1"/>
          </p:nvPr>
        </p:nvSpPr>
        <p:spPr>
          <a:xfrm>
            <a:off x="9624777" y="2810373"/>
            <a:ext cx="2035175" cy="462938"/>
          </a:xfrm>
        </p:spPr>
        <p:txBody>
          <a:bodyPr wrap="square">
            <a:noAutofit/>
          </a:bodyPr>
          <a:lstStyle>
            <a:lvl1pPr marL="0" indent="0" algn="ctr">
              <a:spcBef>
                <a:spcPts val="0"/>
              </a:spcBef>
              <a:buNone/>
              <a:defRPr sz="1800" b="0" i="0" baseline="0">
                <a:solidFill>
                  <a:schemeClr val="bg1"/>
                </a:solidFill>
                <a:latin typeface="+mj-lt"/>
                <a:ea typeface="Karbon Regular" pitchFamily="2" charset="77"/>
                <a:cs typeface="Karbon Regular" pitchFamily="2" charset="77"/>
              </a:defRPr>
            </a:lvl1pPr>
          </a:lstStyle>
          <a:p>
            <a:pPr lvl="0"/>
            <a:r>
              <a:rPr lang="en-US" err="1"/>
              <a:t>Consectetuer</a:t>
            </a:r>
            <a:r>
              <a:rPr lang="en-US"/>
              <a:t> </a:t>
            </a:r>
          </a:p>
          <a:p>
            <a:pPr lvl="0"/>
            <a:endParaRPr lang="en-US"/>
          </a:p>
        </p:txBody>
      </p:sp>
      <p:grpSp>
        <p:nvGrpSpPr>
          <p:cNvPr id="41" name="Group 40">
            <a:extLst>
              <a:ext uri="{FF2B5EF4-FFF2-40B4-BE49-F238E27FC236}">
                <a16:creationId xmlns:a16="http://schemas.microsoft.com/office/drawing/2014/main" id="{F48AD6D9-4125-974E-9E0A-A3D3143B307A}"/>
              </a:ext>
            </a:extLst>
          </p:cNvPr>
          <p:cNvGrpSpPr/>
          <p:nvPr userDrawn="1"/>
        </p:nvGrpSpPr>
        <p:grpSpPr>
          <a:xfrm>
            <a:off x="10467266" y="3412894"/>
            <a:ext cx="350195" cy="80319"/>
            <a:chOff x="1834978" y="3429000"/>
            <a:chExt cx="350195" cy="80319"/>
          </a:xfrm>
        </p:grpSpPr>
        <p:sp>
          <p:nvSpPr>
            <p:cNvPr id="42" name="Octagon 41">
              <a:extLst>
                <a:ext uri="{FF2B5EF4-FFF2-40B4-BE49-F238E27FC236}">
                  <a16:creationId xmlns:a16="http://schemas.microsoft.com/office/drawing/2014/main" id="{DD14438A-A37C-0C43-A9E2-B7135A8EDA13}"/>
                </a:ext>
              </a:extLst>
            </p:cNvPr>
            <p:cNvSpPr/>
            <p:nvPr userDrawn="1"/>
          </p:nvSpPr>
          <p:spPr>
            <a:xfrm rot="1438097">
              <a:off x="183497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ctagon 42">
              <a:extLst>
                <a:ext uri="{FF2B5EF4-FFF2-40B4-BE49-F238E27FC236}">
                  <a16:creationId xmlns:a16="http://schemas.microsoft.com/office/drawing/2014/main" id="{524FDDCA-DC76-EA41-BFFF-FC300689B34C}"/>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ctagon 43">
              <a:extLst>
                <a:ext uri="{FF2B5EF4-FFF2-40B4-BE49-F238E27FC236}">
                  <a16:creationId xmlns:a16="http://schemas.microsoft.com/office/drawing/2014/main" id="{681F5383-EBAA-8D4D-AA89-DFBB675BCA02}"/>
                </a:ext>
              </a:extLst>
            </p:cNvPr>
            <p:cNvSpPr/>
            <p:nvPr userDrawn="1"/>
          </p:nvSpPr>
          <p:spPr>
            <a:xfrm rot="1438097">
              <a:off x="210485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 Placeholder 9">
            <a:extLst>
              <a:ext uri="{FF2B5EF4-FFF2-40B4-BE49-F238E27FC236}">
                <a16:creationId xmlns:a16="http://schemas.microsoft.com/office/drawing/2014/main" id="{86CE7598-3F81-4E45-AD8F-8CD1CEDB2F34}"/>
              </a:ext>
            </a:extLst>
          </p:cNvPr>
          <p:cNvSpPr>
            <a:spLocks noGrp="1"/>
          </p:cNvSpPr>
          <p:nvPr>
            <p:ph type="body" sz="quarter" idx="42" hasCustomPrompt="1"/>
          </p:nvPr>
        </p:nvSpPr>
        <p:spPr>
          <a:xfrm>
            <a:off x="3470876" y="3664834"/>
            <a:ext cx="2109787" cy="1751991"/>
          </a:xfrm>
        </p:spPr>
        <p:txBody>
          <a:bodyPr/>
          <a:lstStyle>
            <a:lvl1pPr algn="ctr">
              <a:lnSpc>
                <a:spcPct val="100000"/>
              </a:lnSpc>
              <a:defRPr sz="16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endParaRPr lang="en-US"/>
          </a:p>
        </p:txBody>
      </p:sp>
      <p:sp>
        <p:nvSpPr>
          <p:cNvPr id="47" name="Text Placeholder 9">
            <a:extLst>
              <a:ext uri="{FF2B5EF4-FFF2-40B4-BE49-F238E27FC236}">
                <a16:creationId xmlns:a16="http://schemas.microsoft.com/office/drawing/2014/main" id="{65487F5C-E006-C74A-8965-EB18C3A4484E}"/>
              </a:ext>
            </a:extLst>
          </p:cNvPr>
          <p:cNvSpPr>
            <a:spLocks noGrp="1"/>
          </p:cNvSpPr>
          <p:nvPr>
            <p:ph type="body" sz="quarter" idx="43" hasCustomPrompt="1"/>
          </p:nvPr>
        </p:nvSpPr>
        <p:spPr>
          <a:xfrm>
            <a:off x="6595076" y="3664834"/>
            <a:ext cx="2109787" cy="1751991"/>
          </a:xfrm>
        </p:spPr>
        <p:txBody>
          <a:bodyPr/>
          <a:lstStyle>
            <a:lvl1pPr algn="ctr">
              <a:lnSpc>
                <a:spcPct val="100000"/>
              </a:lnSpc>
              <a:defRPr sz="16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endParaRPr lang="en-US"/>
          </a:p>
        </p:txBody>
      </p:sp>
      <p:sp>
        <p:nvSpPr>
          <p:cNvPr id="49" name="Text Placeholder 9">
            <a:extLst>
              <a:ext uri="{FF2B5EF4-FFF2-40B4-BE49-F238E27FC236}">
                <a16:creationId xmlns:a16="http://schemas.microsoft.com/office/drawing/2014/main" id="{64A9BCE7-A2FE-D04D-B310-8459726E837C}"/>
              </a:ext>
            </a:extLst>
          </p:cNvPr>
          <p:cNvSpPr>
            <a:spLocks noGrp="1"/>
          </p:cNvSpPr>
          <p:nvPr>
            <p:ph type="body" sz="quarter" idx="44" hasCustomPrompt="1"/>
          </p:nvPr>
        </p:nvSpPr>
        <p:spPr>
          <a:xfrm>
            <a:off x="9612596" y="3664834"/>
            <a:ext cx="2109787" cy="1751991"/>
          </a:xfrm>
        </p:spPr>
        <p:txBody>
          <a:bodyPr/>
          <a:lstStyle>
            <a:lvl1pPr algn="ctr">
              <a:lnSpc>
                <a:spcPct val="100000"/>
              </a:lnSpc>
              <a:defRPr sz="16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endParaRPr lang="en-US"/>
          </a:p>
        </p:txBody>
      </p:sp>
    </p:spTree>
    <p:extLst>
      <p:ext uri="{BB962C8B-B14F-4D97-AF65-F5344CB8AC3E}">
        <p14:creationId xmlns:p14="http://schemas.microsoft.com/office/powerpoint/2010/main" val="34866840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ntent - Timelin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FE6E316-30C4-E441-BAF4-6CAB9466787B}"/>
              </a:ext>
            </a:extLst>
          </p:cNvPr>
          <p:cNvSpPr/>
          <p:nvPr userDrawn="1"/>
        </p:nvSpPr>
        <p:spPr>
          <a:xfrm>
            <a:off x="942109" y="2930768"/>
            <a:ext cx="4862946" cy="2743200"/>
          </a:xfrm>
          <a:prstGeom prst="rect">
            <a:avLst/>
          </a:prstGeom>
          <a:solidFill>
            <a:srgbClr val="FFF7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E887258-FD57-BC4F-B70D-ADFEDE5D2D96}"/>
              </a:ext>
            </a:extLst>
          </p:cNvPr>
          <p:cNvSpPr/>
          <p:nvPr userDrawn="1"/>
        </p:nvSpPr>
        <p:spPr>
          <a:xfrm>
            <a:off x="2410691" y="2745049"/>
            <a:ext cx="1967345" cy="415636"/>
          </a:xfrm>
          <a:prstGeom prst="rect">
            <a:avLst/>
          </a:prstGeom>
          <a:solidFill>
            <a:srgbClr val="FFB81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1248379" y="1254912"/>
            <a:ext cx="9668334" cy="877886"/>
          </a:xfrm>
        </p:spPr>
        <p:txBody>
          <a:bodyPr anchor="t" anchorCtr="0"/>
          <a:lstStyle>
            <a:lvl1pPr algn="ctr">
              <a:defRPr/>
            </a:lvl1pPr>
          </a:lstStyle>
          <a:p>
            <a:r>
              <a:rPr lang="en-US"/>
              <a:t>LOREM IPSUM DOLAR SIT AMET</a:t>
            </a:r>
          </a:p>
        </p:txBody>
      </p:sp>
      <p:sp>
        <p:nvSpPr>
          <p:cNvPr id="25" name="Text Placeholder 12"/>
          <p:cNvSpPr>
            <a:spLocks noGrp="1"/>
          </p:cNvSpPr>
          <p:nvPr>
            <p:ph type="body" sz="quarter" idx="13" hasCustomPrompt="1"/>
          </p:nvPr>
        </p:nvSpPr>
        <p:spPr>
          <a:xfrm>
            <a:off x="1667435" y="4346108"/>
            <a:ext cx="3406589" cy="1158590"/>
          </a:xfrm>
        </p:spPr>
        <p:txBody>
          <a:bodyPr>
            <a:noAutofit/>
          </a:bodyPr>
          <a:lstStyle>
            <a:lvl1pPr marL="0" indent="0" algn="ctr">
              <a:lnSpc>
                <a:spcPct val="100000"/>
              </a:lnSpc>
              <a:spcBef>
                <a:spcPts val="0"/>
              </a:spcBef>
              <a:buNone/>
              <a:defRPr sz="16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26" name="Text Placeholder 14"/>
          <p:cNvSpPr>
            <a:spLocks noGrp="1"/>
          </p:cNvSpPr>
          <p:nvPr>
            <p:ph type="body" sz="quarter" idx="14" hasCustomPrompt="1"/>
          </p:nvPr>
        </p:nvSpPr>
        <p:spPr>
          <a:xfrm>
            <a:off x="2410691" y="2783110"/>
            <a:ext cx="1967345" cy="298857"/>
          </a:xfrm>
        </p:spPr>
        <p:txBody>
          <a:bodyPr>
            <a:noAutofit/>
          </a:bodyPr>
          <a:lstStyle>
            <a:lvl1pPr marL="0" indent="0" algn="ctr">
              <a:spcBef>
                <a:spcPts val="0"/>
              </a:spcBef>
              <a:buNone/>
              <a:defRPr sz="1800" b="1" i="0">
                <a:solidFill>
                  <a:schemeClr val="bg1"/>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a:t>
            </a:r>
          </a:p>
        </p:txBody>
      </p:sp>
      <p:sp>
        <p:nvSpPr>
          <p:cNvPr id="42" name="Text Placeholder 22"/>
          <p:cNvSpPr>
            <a:spLocks noGrp="1"/>
          </p:cNvSpPr>
          <p:nvPr>
            <p:ph type="body" sz="quarter" idx="30" hasCustomPrompt="1"/>
          </p:nvPr>
        </p:nvSpPr>
        <p:spPr>
          <a:xfrm>
            <a:off x="1248379" y="769035"/>
            <a:ext cx="9668334" cy="455612"/>
          </a:xfrm>
        </p:spPr>
        <p:txBody>
          <a:bodyPr anchor="b" anchorCtr="0">
            <a:normAutofit/>
          </a:bodyPr>
          <a:lstStyle>
            <a:lvl1pPr marL="0" indent="0" algn="ctr">
              <a:buNone/>
              <a:defRPr sz="2100">
                <a:solidFill>
                  <a:srgbClr val="003B5C"/>
                </a:solidFill>
                <a:latin typeface="Helvetica" pitchFamily="2" charset="0"/>
                <a:ea typeface="Helvetica" pitchFamily="2" charset="0"/>
                <a:cs typeface="Helvetica"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Lorem Ipsum Dolor sit </a:t>
            </a:r>
            <a:r>
              <a:rPr lang="en-US" err="1"/>
              <a:t>Amet</a:t>
            </a:r>
            <a:endParaRPr lang="en-US"/>
          </a:p>
        </p:txBody>
      </p:sp>
      <p:sp>
        <p:nvSpPr>
          <p:cNvPr id="67" name="Rectangle 66">
            <a:extLst>
              <a:ext uri="{FF2B5EF4-FFF2-40B4-BE49-F238E27FC236}">
                <a16:creationId xmlns:a16="http://schemas.microsoft.com/office/drawing/2014/main" id="{4D880E34-0DAE-8445-9797-675210F9A461}"/>
              </a:ext>
            </a:extLst>
          </p:cNvPr>
          <p:cNvSpPr/>
          <p:nvPr userDrawn="1"/>
        </p:nvSpPr>
        <p:spPr>
          <a:xfrm>
            <a:off x="-34507" y="6470150"/>
            <a:ext cx="9546336" cy="1920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 Placeholder 14">
            <a:extLst>
              <a:ext uri="{FF2B5EF4-FFF2-40B4-BE49-F238E27FC236}">
                <a16:creationId xmlns:a16="http://schemas.microsoft.com/office/drawing/2014/main" id="{760B845F-E21D-FA43-B82E-2A8C29A4F8D8}"/>
              </a:ext>
            </a:extLst>
          </p:cNvPr>
          <p:cNvSpPr>
            <a:spLocks noGrp="1"/>
          </p:cNvSpPr>
          <p:nvPr>
            <p:ph type="body" sz="quarter" idx="31" hasCustomPrompt="1"/>
          </p:nvPr>
        </p:nvSpPr>
        <p:spPr>
          <a:xfrm>
            <a:off x="1977590" y="3396939"/>
            <a:ext cx="2812347" cy="949169"/>
          </a:xfrm>
        </p:spPr>
        <p:txBody>
          <a:bodyPr anchor="t" anchorCtr="0">
            <a:noAutofit/>
          </a:bodyPr>
          <a:lstStyle>
            <a:lvl1pPr marL="0" indent="0" algn="ctr">
              <a:spcBef>
                <a:spcPts val="0"/>
              </a:spcBef>
              <a:buNone/>
              <a:defRPr sz="6000" b="1" i="0">
                <a:solidFill>
                  <a:srgbClr val="FEB71E"/>
                </a:solidFill>
                <a:latin typeface="+mj-lt"/>
                <a:ea typeface="Karbon Bold" pitchFamily="2" charset="77"/>
                <a:cs typeface="Karbon 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45%</a:t>
            </a:r>
          </a:p>
        </p:txBody>
      </p:sp>
      <p:sp>
        <p:nvSpPr>
          <p:cNvPr id="31" name="Rectangle 30">
            <a:extLst>
              <a:ext uri="{FF2B5EF4-FFF2-40B4-BE49-F238E27FC236}">
                <a16:creationId xmlns:a16="http://schemas.microsoft.com/office/drawing/2014/main" id="{01D4DB00-502D-D54C-847E-C321703DFADD}"/>
              </a:ext>
            </a:extLst>
          </p:cNvPr>
          <p:cNvSpPr/>
          <p:nvPr userDrawn="1"/>
        </p:nvSpPr>
        <p:spPr>
          <a:xfrm>
            <a:off x="6412467" y="2930768"/>
            <a:ext cx="4862946" cy="2743200"/>
          </a:xfrm>
          <a:prstGeom prst="rect">
            <a:avLst/>
          </a:prstGeom>
          <a:solidFill>
            <a:srgbClr val="FFF7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320E6DB-291B-3F4E-AD30-32986B4424DE}"/>
              </a:ext>
            </a:extLst>
          </p:cNvPr>
          <p:cNvSpPr/>
          <p:nvPr userDrawn="1"/>
        </p:nvSpPr>
        <p:spPr>
          <a:xfrm>
            <a:off x="7881049" y="2745049"/>
            <a:ext cx="1967345" cy="415636"/>
          </a:xfrm>
          <a:prstGeom prst="rect">
            <a:avLst/>
          </a:prstGeom>
          <a:solidFill>
            <a:srgbClr val="FFB81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12">
            <a:extLst>
              <a:ext uri="{FF2B5EF4-FFF2-40B4-BE49-F238E27FC236}">
                <a16:creationId xmlns:a16="http://schemas.microsoft.com/office/drawing/2014/main" id="{B3F16B3F-7A79-CB42-AABF-C94DACD62814}"/>
              </a:ext>
            </a:extLst>
          </p:cNvPr>
          <p:cNvSpPr>
            <a:spLocks noGrp="1"/>
          </p:cNvSpPr>
          <p:nvPr>
            <p:ph type="body" sz="quarter" idx="32" hasCustomPrompt="1"/>
          </p:nvPr>
        </p:nvSpPr>
        <p:spPr>
          <a:xfrm>
            <a:off x="7137793" y="4346108"/>
            <a:ext cx="3406589" cy="1158590"/>
          </a:xfrm>
        </p:spPr>
        <p:txBody>
          <a:bodyPr>
            <a:noAutofit/>
          </a:bodyPr>
          <a:lstStyle>
            <a:lvl1pPr marL="0" indent="0" algn="ctr">
              <a:lnSpc>
                <a:spcPct val="100000"/>
              </a:lnSpc>
              <a:spcBef>
                <a:spcPts val="0"/>
              </a:spcBef>
              <a:buNone/>
              <a:defRPr sz="16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
        <p:nvSpPr>
          <p:cNvPr id="34" name="Text Placeholder 14">
            <a:extLst>
              <a:ext uri="{FF2B5EF4-FFF2-40B4-BE49-F238E27FC236}">
                <a16:creationId xmlns:a16="http://schemas.microsoft.com/office/drawing/2014/main" id="{7D40B4F2-A31D-E243-AA7A-1056780E9E33}"/>
              </a:ext>
            </a:extLst>
          </p:cNvPr>
          <p:cNvSpPr>
            <a:spLocks noGrp="1"/>
          </p:cNvSpPr>
          <p:nvPr>
            <p:ph type="body" sz="quarter" idx="33" hasCustomPrompt="1"/>
          </p:nvPr>
        </p:nvSpPr>
        <p:spPr>
          <a:xfrm>
            <a:off x="7881049" y="2783110"/>
            <a:ext cx="1967345" cy="298857"/>
          </a:xfrm>
        </p:spPr>
        <p:txBody>
          <a:bodyPr>
            <a:noAutofit/>
          </a:bodyPr>
          <a:lstStyle>
            <a:lvl1pPr marL="0" indent="0" algn="ctr">
              <a:spcBef>
                <a:spcPts val="0"/>
              </a:spcBef>
              <a:buNone/>
              <a:defRPr sz="1800" b="1" i="0">
                <a:solidFill>
                  <a:schemeClr val="bg1"/>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IPSUM</a:t>
            </a:r>
          </a:p>
        </p:txBody>
      </p:sp>
      <p:sp>
        <p:nvSpPr>
          <p:cNvPr id="36" name="Text Placeholder 14">
            <a:extLst>
              <a:ext uri="{FF2B5EF4-FFF2-40B4-BE49-F238E27FC236}">
                <a16:creationId xmlns:a16="http://schemas.microsoft.com/office/drawing/2014/main" id="{C627C732-04DC-B041-BB4C-24C585F2E3FE}"/>
              </a:ext>
            </a:extLst>
          </p:cNvPr>
          <p:cNvSpPr>
            <a:spLocks noGrp="1"/>
          </p:cNvSpPr>
          <p:nvPr>
            <p:ph type="body" sz="quarter" idx="34" hasCustomPrompt="1"/>
          </p:nvPr>
        </p:nvSpPr>
        <p:spPr>
          <a:xfrm>
            <a:off x="7447948" y="3396939"/>
            <a:ext cx="2812347" cy="949169"/>
          </a:xfrm>
        </p:spPr>
        <p:txBody>
          <a:bodyPr anchor="t" anchorCtr="0">
            <a:noAutofit/>
          </a:bodyPr>
          <a:lstStyle>
            <a:lvl1pPr marL="0" indent="0" algn="ctr">
              <a:spcBef>
                <a:spcPts val="0"/>
              </a:spcBef>
              <a:buNone/>
              <a:defRPr sz="6000" b="1" i="0">
                <a:solidFill>
                  <a:srgbClr val="FEB71E"/>
                </a:solidFill>
                <a:latin typeface="+mj-lt"/>
                <a:ea typeface="Karbon Bold" pitchFamily="2" charset="77"/>
                <a:cs typeface="Karbon 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55%</a:t>
            </a:r>
          </a:p>
        </p:txBody>
      </p:sp>
    </p:spTree>
    <p:extLst>
      <p:ext uri="{BB962C8B-B14F-4D97-AF65-F5344CB8AC3E}">
        <p14:creationId xmlns:p14="http://schemas.microsoft.com/office/powerpoint/2010/main" val="2488917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 Time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48379" y="1254912"/>
            <a:ext cx="9668334" cy="877886"/>
          </a:xfrm>
        </p:spPr>
        <p:txBody>
          <a:bodyPr anchor="t" anchorCtr="0"/>
          <a:lstStyle>
            <a:lvl1pPr algn="ctr">
              <a:defRPr/>
            </a:lvl1pPr>
          </a:lstStyle>
          <a:p>
            <a:r>
              <a:rPr lang="en-US"/>
              <a:t>LOREM IPSUM DOLAR SIT AMET</a:t>
            </a:r>
          </a:p>
        </p:txBody>
      </p:sp>
      <p:sp>
        <p:nvSpPr>
          <p:cNvPr id="42" name="Text Placeholder 22"/>
          <p:cNvSpPr>
            <a:spLocks noGrp="1"/>
          </p:cNvSpPr>
          <p:nvPr>
            <p:ph type="body" sz="quarter" idx="30" hasCustomPrompt="1"/>
          </p:nvPr>
        </p:nvSpPr>
        <p:spPr>
          <a:xfrm>
            <a:off x="1248379" y="769035"/>
            <a:ext cx="9668334" cy="455612"/>
          </a:xfrm>
        </p:spPr>
        <p:txBody>
          <a:bodyPr anchor="b" anchorCtr="0">
            <a:normAutofit/>
          </a:bodyPr>
          <a:lstStyle>
            <a:lvl1pPr marL="0" indent="0" algn="ctr">
              <a:buNone/>
              <a:defRPr sz="2100">
                <a:solidFill>
                  <a:srgbClr val="003B5C"/>
                </a:solidFill>
                <a:latin typeface="Helvetica" pitchFamily="2" charset="0"/>
                <a:ea typeface="Helvetica" pitchFamily="2" charset="0"/>
                <a:cs typeface="Helvetica"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Lorem Ipsum Dolor sit </a:t>
            </a:r>
            <a:r>
              <a:rPr lang="en-US" err="1"/>
              <a:t>Amet</a:t>
            </a:r>
            <a:endParaRPr lang="en-US"/>
          </a:p>
        </p:txBody>
      </p:sp>
      <p:sp>
        <p:nvSpPr>
          <p:cNvPr id="67" name="Rectangle 66">
            <a:extLst>
              <a:ext uri="{FF2B5EF4-FFF2-40B4-BE49-F238E27FC236}">
                <a16:creationId xmlns:a16="http://schemas.microsoft.com/office/drawing/2014/main" id="{4D880E34-0DAE-8445-9797-675210F9A461}"/>
              </a:ext>
            </a:extLst>
          </p:cNvPr>
          <p:cNvSpPr/>
          <p:nvPr userDrawn="1"/>
        </p:nvSpPr>
        <p:spPr>
          <a:xfrm>
            <a:off x="-34507" y="6470150"/>
            <a:ext cx="9546336" cy="1920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Shape&#10;&#10;Description automatically generated">
            <a:extLst>
              <a:ext uri="{FF2B5EF4-FFF2-40B4-BE49-F238E27FC236}">
                <a16:creationId xmlns:a16="http://schemas.microsoft.com/office/drawing/2014/main" id="{0B6DC106-2CA9-394E-8A5E-C6B91A6D0B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329808" y="2258930"/>
            <a:ext cx="9546336" cy="3898087"/>
          </a:xfrm>
          <a:prstGeom prst="rect">
            <a:avLst/>
          </a:prstGeom>
        </p:spPr>
      </p:pic>
      <p:sp>
        <p:nvSpPr>
          <p:cNvPr id="17" name="Text Placeholder 12">
            <a:extLst>
              <a:ext uri="{FF2B5EF4-FFF2-40B4-BE49-F238E27FC236}">
                <a16:creationId xmlns:a16="http://schemas.microsoft.com/office/drawing/2014/main" id="{20BE0E24-7C52-3E44-A82E-CE6CC385EC91}"/>
              </a:ext>
            </a:extLst>
          </p:cNvPr>
          <p:cNvSpPr>
            <a:spLocks noGrp="1"/>
          </p:cNvSpPr>
          <p:nvPr>
            <p:ph type="body" sz="quarter" idx="13" hasCustomPrompt="1"/>
          </p:nvPr>
        </p:nvSpPr>
        <p:spPr>
          <a:xfrm>
            <a:off x="4565276" y="3995093"/>
            <a:ext cx="3072654" cy="1629214"/>
          </a:xfrm>
        </p:spPr>
        <p:txBody>
          <a:bodyPr>
            <a:noAutofit/>
          </a:bodyPr>
          <a:lstStyle>
            <a:lvl1pPr marL="0" indent="0" algn="ctr">
              <a:lnSpc>
                <a:spcPct val="100000"/>
              </a:lnSpc>
              <a:spcBef>
                <a:spcPts val="0"/>
              </a:spcBef>
              <a:buNone/>
              <a:defRPr sz="18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tempor</a:t>
            </a:r>
            <a:r>
              <a:rPr lang="en-US"/>
              <a:t>, </a:t>
            </a:r>
            <a:r>
              <a:rPr lang="en-US" err="1"/>
              <a:t>lectus</a:t>
            </a:r>
            <a:r>
              <a:rPr lang="en-US"/>
              <a:t> ac </a:t>
            </a:r>
            <a:r>
              <a:rPr lang="en-US" err="1"/>
              <a:t>sagittis</a:t>
            </a:r>
            <a:r>
              <a:rPr lang="en-US"/>
              <a:t> </a:t>
            </a:r>
            <a:r>
              <a:rPr lang="en-US" err="1"/>
              <a:t>vehicula</a:t>
            </a:r>
            <a:r>
              <a:rPr lang="en-US"/>
              <a:t>.</a:t>
            </a:r>
          </a:p>
        </p:txBody>
      </p:sp>
      <p:sp>
        <p:nvSpPr>
          <p:cNvPr id="18" name="Text Placeholder 14">
            <a:extLst>
              <a:ext uri="{FF2B5EF4-FFF2-40B4-BE49-F238E27FC236}">
                <a16:creationId xmlns:a16="http://schemas.microsoft.com/office/drawing/2014/main" id="{7122B659-8952-9F44-B630-89634EA84960}"/>
              </a:ext>
            </a:extLst>
          </p:cNvPr>
          <p:cNvSpPr>
            <a:spLocks noGrp="1"/>
          </p:cNvSpPr>
          <p:nvPr>
            <p:ph type="body" sz="quarter" idx="14" hasCustomPrompt="1"/>
          </p:nvPr>
        </p:nvSpPr>
        <p:spPr>
          <a:xfrm>
            <a:off x="4565276" y="3600659"/>
            <a:ext cx="3072654" cy="328174"/>
          </a:xfrm>
        </p:spPr>
        <p:txBody>
          <a:bodyPr>
            <a:noAutofit/>
          </a:bodyPr>
          <a:lstStyle>
            <a:lvl1pPr marL="0" indent="0" algn="ctr">
              <a:spcBef>
                <a:spcPts val="0"/>
              </a:spcBef>
              <a:buNone/>
              <a:defRPr sz="2000" b="1" i="0">
                <a:solidFill>
                  <a:srgbClr val="005587"/>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
        <p:nvSpPr>
          <p:cNvPr id="19" name="Text Placeholder 12">
            <a:extLst>
              <a:ext uri="{FF2B5EF4-FFF2-40B4-BE49-F238E27FC236}">
                <a16:creationId xmlns:a16="http://schemas.microsoft.com/office/drawing/2014/main" id="{B9CAD918-503E-6246-A47C-D5918E6DCE5E}"/>
              </a:ext>
            </a:extLst>
          </p:cNvPr>
          <p:cNvSpPr>
            <a:spLocks noGrp="1"/>
          </p:cNvSpPr>
          <p:nvPr>
            <p:ph type="body" sz="quarter" idx="31" hasCustomPrompt="1"/>
          </p:nvPr>
        </p:nvSpPr>
        <p:spPr>
          <a:xfrm>
            <a:off x="1603513" y="3995093"/>
            <a:ext cx="2570922" cy="1629214"/>
          </a:xfrm>
        </p:spPr>
        <p:txBody>
          <a:bodyPr>
            <a:noAutofit/>
          </a:bodyPr>
          <a:lstStyle>
            <a:lvl1pPr marL="0" indent="0" algn="ctr">
              <a:lnSpc>
                <a:spcPct val="100000"/>
              </a:lnSpc>
              <a:spcBef>
                <a:spcPts val="0"/>
              </a:spcBef>
              <a:buNone/>
              <a:defRPr sz="18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p:txBody>
      </p:sp>
      <p:sp>
        <p:nvSpPr>
          <p:cNvPr id="20" name="Text Placeholder 14">
            <a:extLst>
              <a:ext uri="{FF2B5EF4-FFF2-40B4-BE49-F238E27FC236}">
                <a16:creationId xmlns:a16="http://schemas.microsoft.com/office/drawing/2014/main" id="{E4A7520D-10F5-2940-A9C0-7084081B1387}"/>
              </a:ext>
            </a:extLst>
          </p:cNvPr>
          <p:cNvSpPr>
            <a:spLocks noGrp="1"/>
          </p:cNvSpPr>
          <p:nvPr>
            <p:ph type="body" sz="quarter" idx="32" hasCustomPrompt="1"/>
          </p:nvPr>
        </p:nvSpPr>
        <p:spPr>
          <a:xfrm>
            <a:off x="1603511" y="3600659"/>
            <a:ext cx="2570923" cy="328174"/>
          </a:xfrm>
        </p:spPr>
        <p:txBody>
          <a:bodyPr>
            <a:noAutofit/>
          </a:bodyPr>
          <a:lstStyle>
            <a:lvl1pPr marL="0" indent="0" algn="ctr">
              <a:spcBef>
                <a:spcPts val="0"/>
              </a:spcBef>
              <a:buNone/>
              <a:defRPr sz="2000" b="1" i="0">
                <a:solidFill>
                  <a:srgbClr val="005587"/>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
        <p:nvSpPr>
          <p:cNvPr id="21" name="Text Placeholder 12">
            <a:extLst>
              <a:ext uri="{FF2B5EF4-FFF2-40B4-BE49-F238E27FC236}">
                <a16:creationId xmlns:a16="http://schemas.microsoft.com/office/drawing/2014/main" id="{899F02CF-8F23-C040-B0D9-B1279EB2A954}"/>
              </a:ext>
            </a:extLst>
          </p:cNvPr>
          <p:cNvSpPr>
            <a:spLocks noGrp="1"/>
          </p:cNvSpPr>
          <p:nvPr>
            <p:ph type="body" sz="quarter" idx="33" hasCustomPrompt="1"/>
          </p:nvPr>
        </p:nvSpPr>
        <p:spPr>
          <a:xfrm>
            <a:off x="8017565" y="3995093"/>
            <a:ext cx="2570922" cy="1629214"/>
          </a:xfrm>
        </p:spPr>
        <p:txBody>
          <a:bodyPr>
            <a:noAutofit/>
          </a:bodyPr>
          <a:lstStyle>
            <a:lvl1pPr marL="0" indent="0" algn="ctr">
              <a:lnSpc>
                <a:spcPct val="100000"/>
              </a:lnSpc>
              <a:spcBef>
                <a:spcPts val="0"/>
              </a:spcBef>
              <a:buNone/>
              <a:defRPr sz="18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p>
        </p:txBody>
      </p:sp>
      <p:sp>
        <p:nvSpPr>
          <p:cNvPr id="22" name="Text Placeholder 14">
            <a:extLst>
              <a:ext uri="{FF2B5EF4-FFF2-40B4-BE49-F238E27FC236}">
                <a16:creationId xmlns:a16="http://schemas.microsoft.com/office/drawing/2014/main" id="{20A7A2F5-819E-D04D-A526-BE83ABD02C48}"/>
              </a:ext>
            </a:extLst>
          </p:cNvPr>
          <p:cNvSpPr>
            <a:spLocks noGrp="1"/>
          </p:cNvSpPr>
          <p:nvPr>
            <p:ph type="body" sz="quarter" idx="34" hasCustomPrompt="1"/>
          </p:nvPr>
        </p:nvSpPr>
        <p:spPr>
          <a:xfrm>
            <a:off x="8017563" y="3600659"/>
            <a:ext cx="2570923" cy="328174"/>
          </a:xfrm>
        </p:spPr>
        <p:txBody>
          <a:bodyPr>
            <a:noAutofit/>
          </a:bodyPr>
          <a:lstStyle>
            <a:lvl1pPr marL="0" indent="0" algn="ctr">
              <a:spcBef>
                <a:spcPts val="0"/>
              </a:spcBef>
              <a:buNone/>
              <a:defRPr sz="2000" b="1" i="0">
                <a:solidFill>
                  <a:srgbClr val="005587"/>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Tree>
    <p:extLst>
      <p:ext uri="{BB962C8B-B14F-4D97-AF65-F5344CB8AC3E}">
        <p14:creationId xmlns:p14="http://schemas.microsoft.com/office/powerpoint/2010/main" val="4251792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 Op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248381" y="596441"/>
            <a:ext cx="9668333" cy="985880"/>
          </a:xfrm>
        </p:spPr>
        <p:txBody>
          <a:bodyPr>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1248380" y="1582322"/>
            <a:ext cx="9668334" cy="46111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6546CBB4-3AFC-E940-A430-AF5FD22F58E4}"/>
              </a:ext>
            </a:extLst>
          </p:cNvPr>
          <p:cNvSpPr/>
          <p:nvPr userDrawn="1"/>
        </p:nvSpPr>
        <p:spPr>
          <a:xfrm>
            <a:off x="-34507" y="6470150"/>
            <a:ext cx="9546336" cy="1920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37058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10" name="Title 1"/>
          <p:cNvSpPr>
            <a:spLocks noGrp="1"/>
          </p:cNvSpPr>
          <p:nvPr>
            <p:ph type="title" hasCustomPrompt="1"/>
          </p:nvPr>
        </p:nvSpPr>
        <p:spPr>
          <a:xfrm>
            <a:off x="1248380" y="1558227"/>
            <a:ext cx="3762532" cy="1905942"/>
          </a:xfrm>
        </p:spPr>
        <p:txBody>
          <a:bodyPr anchor="b"/>
          <a:lstStyle>
            <a:lvl1pPr>
              <a:defRPr sz="4000" b="1" i="0">
                <a:solidFill>
                  <a:srgbClr val="2774AE"/>
                </a:solidFill>
                <a:latin typeface="+mj-lt"/>
              </a:defRPr>
            </a:lvl1pPr>
          </a:lstStyle>
          <a:p>
            <a:r>
              <a:rPr lang="en-US"/>
              <a:t>LOREM IPSUM DOLOR SIT</a:t>
            </a:r>
          </a:p>
        </p:txBody>
      </p:sp>
      <p:sp>
        <p:nvSpPr>
          <p:cNvPr id="11" name="Text Placeholder 2"/>
          <p:cNvSpPr>
            <a:spLocks noGrp="1"/>
          </p:cNvSpPr>
          <p:nvPr>
            <p:ph type="body" idx="1" hasCustomPrompt="1"/>
          </p:nvPr>
        </p:nvSpPr>
        <p:spPr>
          <a:xfrm>
            <a:off x="1248379" y="3973633"/>
            <a:ext cx="4398659" cy="1121461"/>
          </a:xfrm>
        </p:spPr>
        <p:txBody>
          <a:bodyPr/>
          <a:lstStyle>
            <a:lvl1pPr marL="0" indent="0">
              <a:lnSpc>
                <a:spcPct val="100000"/>
              </a:lnSpc>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a:t>
            </a:r>
            <a:r>
              <a:rPr lang="en-US"/>
              <a:t>.</a:t>
            </a:r>
          </a:p>
        </p:txBody>
      </p:sp>
      <p:grpSp>
        <p:nvGrpSpPr>
          <p:cNvPr id="12" name="Group 11">
            <a:extLst>
              <a:ext uri="{FF2B5EF4-FFF2-40B4-BE49-F238E27FC236}">
                <a16:creationId xmlns:a16="http://schemas.microsoft.com/office/drawing/2014/main" id="{7AC0444E-F26F-BB48-A8B8-9FEB0D7A3D4D}"/>
              </a:ext>
            </a:extLst>
          </p:cNvPr>
          <p:cNvGrpSpPr/>
          <p:nvPr userDrawn="1"/>
        </p:nvGrpSpPr>
        <p:grpSpPr>
          <a:xfrm>
            <a:off x="1372693" y="3616476"/>
            <a:ext cx="641458" cy="147122"/>
            <a:chOff x="1834978" y="3429000"/>
            <a:chExt cx="350195" cy="80319"/>
          </a:xfrm>
        </p:grpSpPr>
        <p:sp>
          <p:nvSpPr>
            <p:cNvPr id="13" name="Octagon 12">
              <a:extLst>
                <a:ext uri="{FF2B5EF4-FFF2-40B4-BE49-F238E27FC236}">
                  <a16:creationId xmlns:a16="http://schemas.microsoft.com/office/drawing/2014/main" id="{AC095981-5A6E-2E49-9308-A4F471F16A2F}"/>
                </a:ext>
              </a:extLst>
            </p:cNvPr>
            <p:cNvSpPr/>
            <p:nvPr userDrawn="1"/>
          </p:nvSpPr>
          <p:spPr>
            <a:xfrm rot="1438097">
              <a:off x="183497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ctagon 13">
              <a:extLst>
                <a:ext uri="{FF2B5EF4-FFF2-40B4-BE49-F238E27FC236}">
                  <a16:creationId xmlns:a16="http://schemas.microsoft.com/office/drawing/2014/main" id="{09D1CBE9-74E9-F848-A0E2-165E0F29CF32}"/>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ctagon 14">
              <a:extLst>
                <a:ext uri="{FF2B5EF4-FFF2-40B4-BE49-F238E27FC236}">
                  <a16:creationId xmlns:a16="http://schemas.microsoft.com/office/drawing/2014/main" id="{678F9865-CC7B-D246-A08C-0A556DFD885E}"/>
                </a:ext>
              </a:extLst>
            </p:cNvPr>
            <p:cNvSpPr/>
            <p:nvPr userDrawn="1"/>
          </p:nvSpPr>
          <p:spPr>
            <a:xfrm rot="1438097">
              <a:off x="210485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F7A6CB48-65D8-1446-8886-98B846B196CD}"/>
              </a:ext>
            </a:extLst>
          </p:cNvPr>
          <p:cNvSpPr/>
          <p:nvPr userDrawn="1"/>
        </p:nvSpPr>
        <p:spPr>
          <a:xfrm>
            <a:off x="-34507" y="6650272"/>
            <a:ext cx="9546336" cy="9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24BF43E-27ED-B443-84EF-0CDD244234AD}"/>
              </a:ext>
            </a:extLst>
          </p:cNvPr>
          <p:cNvSpPr/>
          <p:nvPr userDrawn="1"/>
        </p:nvSpPr>
        <p:spPr>
          <a:xfrm>
            <a:off x="-34507" y="6470150"/>
            <a:ext cx="9546336" cy="1920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94F97DF5-11AF-4F42-8813-7EA38E8AE59C}"/>
              </a:ext>
            </a:extLst>
          </p:cNvPr>
          <p:cNvGrpSpPr/>
          <p:nvPr userDrawn="1"/>
        </p:nvGrpSpPr>
        <p:grpSpPr>
          <a:xfrm rot="5400000">
            <a:off x="5302823" y="2939651"/>
            <a:ext cx="3759849" cy="936516"/>
            <a:chOff x="1849348" y="3429000"/>
            <a:chExt cx="322459" cy="80319"/>
          </a:xfrm>
        </p:grpSpPr>
        <p:sp>
          <p:nvSpPr>
            <p:cNvPr id="28" name="Octagon 27">
              <a:extLst>
                <a:ext uri="{FF2B5EF4-FFF2-40B4-BE49-F238E27FC236}">
                  <a16:creationId xmlns:a16="http://schemas.microsoft.com/office/drawing/2014/main" id="{B50AEAAE-9065-F849-AEC0-8375BA1055D2}"/>
                </a:ext>
              </a:extLst>
            </p:cNvPr>
            <p:cNvSpPr/>
            <p:nvPr userDrawn="1"/>
          </p:nvSpPr>
          <p:spPr>
            <a:xfrm rot="1419249">
              <a:off x="184934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ctagon 28">
              <a:extLst>
                <a:ext uri="{FF2B5EF4-FFF2-40B4-BE49-F238E27FC236}">
                  <a16:creationId xmlns:a16="http://schemas.microsoft.com/office/drawing/2014/main" id="{E341571E-D3FC-784F-8293-21C6168F1A38}"/>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ctagon 29">
              <a:extLst>
                <a:ext uri="{FF2B5EF4-FFF2-40B4-BE49-F238E27FC236}">
                  <a16:creationId xmlns:a16="http://schemas.microsoft.com/office/drawing/2014/main" id="{02C56EE1-C744-AC4E-BFD8-105ED3E88438}"/>
                </a:ext>
              </a:extLst>
            </p:cNvPr>
            <p:cNvSpPr/>
            <p:nvPr userDrawn="1"/>
          </p:nvSpPr>
          <p:spPr>
            <a:xfrm rot="1438097">
              <a:off x="209148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extBox 30">
            <a:extLst>
              <a:ext uri="{FF2B5EF4-FFF2-40B4-BE49-F238E27FC236}">
                <a16:creationId xmlns:a16="http://schemas.microsoft.com/office/drawing/2014/main" id="{8147843C-B94C-3E4F-9AC8-6728A6C64ED5}"/>
              </a:ext>
            </a:extLst>
          </p:cNvPr>
          <p:cNvSpPr txBox="1"/>
          <p:nvPr userDrawn="1"/>
        </p:nvSpPr>
        <p:spPr>
          <a:xfrm>
            <a:off x="6562989" y="1645315"/>
            <a:ext cx="1236202" cy="707886"/>
          </a:xfrm>
          <a:prstGeom prst="rect">
            <a:avLst/>
          </a:prstGeom>
          <a:noFill/>
        </p:spPr>
        <p:txBody>
          <a:bodyPr wrap="square" rtlCol="0">
            <a:spAutoFit/>
          </a:bodyPr>
          <a:lstStyle/>
          <a:p>
            <a:pPr algn="ctr"/>
            <a:r>
              <a:rPr lang="en-US" sz="4000" b="1" i="0">
                <a:solidFill>
                  <a:srgbClr val="005587"/>
                </a:solidFill>
                <a:latin typeface="+mj-lt"/>
              </a:rPr>
              <a:t>1</a:t>
            </a:r>
          </a:p>
        </p:txBody>
      </p:sp>
      <p:sp>
        <p:nvSpPr>
          <p:cNvPr id="32" name="TextBox 31">
            <a:extLst>
              <a:ext uri="{FF2B5EF4-FFF2-40B4-BE49-F238E27FC236}">
                <a16:creationId xmlns:a16="http://schemas.microsoft.com/office/drawing/2014/main" id="{45DE27FF-3F39-8F45-911E-219D7DF37FDA}"/>
              </a:ext>
            </a:extLst>
          </p:cNvPr>
          <p:cNvSpPr txBox="1"/>
          <p:nvPr userDrawn="1"/>
        </p:nvSpPr>
        <p:spPr>
          <a:xfrm>
            <a:off x="6575346" y="3062315"/>
            <a:ext cx="1236202" cy="707886"/>
          </a:xfrm>
          <a:prstGeom prst="rect">
            <a:avLst/>
          </a:prstGeom>
          <a:noFill/>
        </p:spPr>
        <p:txBody>
          <a:bodyPr wrap="square" rtlCol="0">
            <a:spAutoFit/>
          </a:bodyPr>
          <a:lstStyle/>
          <a:p>
            <a:pPr algn="ctr"/>
            <a:r>
              <a:rPr lang="en-US" sz="4000" b="1" i="0">
                <a:solidFill>
                  <a:srgbClr val="005587"/>
                </a:solidFill>
                <a:latin typeface="+mj-lt"/>
              </a:rPr>
              <a:t>2</a:t>
            </a:r>
          </a:p>
        </p:txBody>
      </p:sp>
      <p:sp>
        <p:nvSpPr>
          <p:cNvPr id="33" name="TextBox 32">
            <a:extLst>
              <a:ext uri="{FF2B5EF4-FFF2-40B4-BE49-F238E27FC236}">
                <a16:creationId xmlns:a16="http://schemas.microsoft.com/office/drawing/2014/main" id="{C70E91E7-380C-CD41-87FD-8F3EBE6BD428}"/>
              </a:ext>
            </a:extLst>
          </p:cNvPr>
          <p:cNvSpPr txBox="1"/>
          <p:nvPr userDrawn="1"/>
        </p:nvSpPr>
        <p:spPr>
          <a:xfrm>
            <a:off x="6575346" y="4458481"/>
            <a:ext cx="1236202" cy="707886"/>
          </a:xfrm>
          <a:prstGeom prst="rect">
            <a:avLst/>
          </a:prstGeom>
          <a:noFill/>
        </p:spPr>
        <p:txBody>
          <a:bodyPr wrap="square" rtlCol="0">
            <a:spAutoFit/>
          </a:bodyPr>
          <a:lstStyle/>
          <a:p>
            <a:pPr algn="ctr"/>
            <a:r>
              <a:rPr lang="en-US" sz="4000" b="1" i="0">
                <a:solidFill>
                  <a:srgbClr val="005587"/>
                </a:solidFill>
                <a:latin typeface="+mj-lt"/>
              </a:rPr>
              <a:t>3</a:t>
            </a:r>
          </a:p>
        </p:txBody>
      </p:sp>
      <p:sp>
        <p:nvSpPr>
          <p:cNvPr id="34" name="Text Placeholder 2">
            <a:extLst>
              <a:ext uri="{FF2B5EF4-FFF2-40B4-BE49-F238E27FC236}">
                <a16:creationId xmlns:a16="http://schemas.microsoft.com/office/drawing/2014/main" id="{409DEB31-2401-6C4B-8FD3-E158D8F93592}"/>
              </a:ext>
            </a:extLst>
          </p:cNvPr>
          <p:cNvSpPr>
            <a:spLocks noGrp="1"/>
          </p:cNvSpPr>
          <p:nvPr>
            <p:ph type="body" idx="10" hasCustomPrompt="1"/>
          </p:nvPr>
        </p:nvSpPr>
        <p:spPr>
          <a:xfrm>
            <a:off x="8056379" y="1504562"/>
            <a:ext cx="3313034" cy="1121461"/>
          </a:xfrm>
        </p:spPr>
        <p:txBody>
          <a:bodyPr/>
          <a:lstStyle>
            <a:lvl1pPr marL="0" indent="0">
              <a:lnSpc>
                <a:spcPct val="100000"/>
              </a:lnSpc>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a:t>
            </a:r>
            <a:r>
              <a:rPr lang="en-US"/>
              <a:t>.</a:t>
            </a:r>
          </a:p>
        </p:txBody>
      </p:sp>
      <p:sp>
        <p:nvSpPr>
          <p:cNvPr id="35" name="Text Placeholder 2">
            <a:extLst>
              <a:ext uri="{FF2B5EF4-FFF2-40B4-BE49-F238E27FC236}">
                <a16:creationId xmlns:a16="http://schemas.microsoft.com/office/drawing/2014/main" id="{EAC706D4-B0B0-7A47-97D6-1870792F92D4}"/>
              </a:ext>
            </a:extLst>
          </p:cNvPr>
          <p:cNvSpPr>
            <a:spLocks noGrp="1"/>
          </p:cNvSpPr>
          <p:nvPr>
            <p:ph type="body" idx="11" hasCustomPrompt="1"/>
          </p:nvPr>
        </p:nvSpPr>
        <p:spPr>
          <a:xfrm>
            <a:off x="8056379" y="2973256"/>
            <a:ext cx="3313034" cy="1065417"/>
          </a:xfrm>
        </p:spPr>
        <p:txBody>
          <a:bodyPr/>
          <a:lstStyle>
            <a:lvl1pPr marL="0" indent="0">
              <a:lnSpc>
                <a:spcPct val="100000"/>
              </a:lnSpc>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a:t>
            </a:r>
            <a:r>
              <a:rPr lang="en-US"/>
              <a:t>.</a:t>
            </a:r>
          </a:p>
        </p:txBody>
      </p:sp>
      <p:sp>
        <p:nvSpPr>
          <p:cNvPr id="36" name="Text Placeholder 2">
            <a:extLst>
              <a:ext uri="{FF2B5EF4-FFF2-40B4-BE49-F238E27FC236}">
                <a16:creationId xmlns:a16="http://schemas.microsoft.com/office/drawing/2014/main" id="{77BE215A-0B86-AB4F-B866-98AC51595FE2}"/>
              </a:ext>
            </a:extLst>
          </p:cNvPr>
          <p:cNvSpPr>
            <a:spLocks noGrp="1"/>
          </p:cNvSpPr>
          <p:nvPr>
            <p:ph type="body" idx="12" hasCustomPrompt="1"/>
          </p:nvPr>
        </p:nvSpPr>
        <p:spPr>
          <a:xfrm>
            <a:off x="8056379" y="4371394"/>
            <a:ext cx="3313034" cy="1187400"/>
          </a:xfrm>
        </p:spPr>
        <p:txBody>
          <a:bodyPr/>
          <a:lstStyle>
            <a:lvl1pPr marL="0" indent="0">
              <a:lnSpc>
                <a:spcPct val="100000"/>
              </a:lnSpc>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a:t>
            </a:r>
            <a:r>
              <a:rPr lang="en-US"/>
              <a:t>.</a:t>
            </a:r>
          </a:p>
        </p:txBody>
      </p:sp>
    </p:spTree>
    <p:extLst>
      <p:ext uri="{BB962C8B-B14F-4D97-AF65-F5344CB8AC3E}">
        <p14:creationId xmlns:p14="http://schemas.microsoft.com/office/powerpoint/2010/main" val="31663287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7A6CB48-65D8-1446-8886-98B846B196CD}"/>
              </a:ext>
            </a:extLst>
          </p:cNvPr>
          <p:cNvSpPr/>
          <p:nvPr userDrawn="1"/>
        </p:nvSpPr>
        <p:spPr>
          <a:xfrm>
            <a:off x="-34507" y="6650272"/>
            <a:ext cx="9546336" cy="9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24BF43E-27ED-B443-84EF-0CDD244234AD}"/>
              </a:ext>
            </a:extLst>
          </p:cNvPr>
          <p:cNvSpPr/>
          <p:nvPr userDrawn="1"/>
        </p:nvSpPr>
        <p:spPr>
          <a:xfrm>
            <a:off x="-34507" y="6470150"/>
            <a:ext cx="9546336" cy="1920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13F2F07A-D93C-6745-AEF8-2F53FD48A53F}"/>
              </a:ext>
            </a:extLst>
          </p:cNvPr>
          <p:cNvGrpSpPr/>
          <p:nvPr userDrawn="1"/>
        </p:nvGrpSpPr>
        <p:grpSpPr>
          <a:xfrm rot="5400000">
            <a:off x="4850122" y="3395395"/>
            <a:ext cx="3759849" cy="936516"/>
            <a:chOff x="1849348" y="3429000"/>
            <a:chExt cx="322459" cy="80319"/>
          </a:xfrm>
        </p:grpSpPr>
        <p:sp>
          <p:nvSpPr>
            <p:cNvPr id="19" name="Octagon 18">
              <a:extLst>
                <a:ext uri="{FF2B5EF4-FFF2-40B4-BE49-F238E27FC236}">
                  <a16:creationId xmlns:a16="http://schemas.microsoft.com/office/drawing/2014/main" id="{3410A294-BAAB-3542-B331-B794134A3D23}"/>
                </a:ext>
              </a:extLst>
            </p:cNvPr>
            <p:cNvSpPr/>
            <p:nvPr userDrawn="1"/>
          </p:nvSpPr>
          <p:spPr>
            <a:xfrm rot="1419249">
              <a:off x="184934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ctagon 19">
              <a:extLst>
                <a:ext uri="{FF2B5EF4-FFF2-40B4-BE49-F238E27FC236}">
                  <a16:creationId xmlns:a16="http://schemas.microsoft.com/office/drawing/2014/main" id="{D6649F60-A9A9-954F-A57D-82A48E56AD31}"/>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ctagon 20">
              <a:extLst>
                <a:ext uri="{FF2B5EF4-FFF2-40B4-BE49-F238E27FC236}">
                  <a16:creationId xmlns:a16="http://schemas.microsoft.com/office/drawing/2014/main" id="{DA9E28E0-BB49-7247-B2CE-2AD265FFF812}"/>
                </a:ext>
              </a:extLst>
            </p:cNvPr>
            <p:cNvSpPr/>
            <p:nvPr userDrawn="1"/>
          </p:nvSpPr>
          <p:spPr>
            <a:xfrm rot="1438097">
              <a:off x="209148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5DB0A0CB-83BE-B643-8CB6-5DD76E963023}"/>
              </a:ext>
            </a:extLst>
          </p:cNvPr>
          <p:cNvSpPr txBox="1"/>
          <p:nvPr userDrawn="1"/>
        </p:nvSpPr>
        <p:spPr>
          <a:xfrm>
            <a:off x="6110288" y="2101059"/>
            <a:ext cx="1236202" cy="707886"/>
          </a:xfrm>
          <a:prstGeom prst="rect">
            <a:avLst/>
          </a:prstGeom>
          <a:noFill/>
        </p:spPr>
        <p:txBody>
          <a:bodyPr wrap="square" rtlCol="0">
            <a:spAutoFit/>
          </a:bodyPr>
          <a:lstStyle/>
          <a:p>
            <a:pPr algn="ctr"/>
            <a:r>
              <a:rPr lang="en-US" sz="4000" b="1" i="0">
                <a:solidFill>
                  <a:srgbClr val="005587"/>
                </a:solidFill>
                <a:latin typeface="+mj-lt"/>
              </a:rPr>
              <a:t>1</a:t>
            </a:r>
          </a:p>
        </p:txBody>
      </p:sp>
      <p:sp>
        <p:nvSpPr>
          <p:cNvPr id="22" name="TextBox 21">
            <a:extLst>
              <a:ext uri="{FF2B5EF4-FFF2-40B4-BE49-F238E27FC236}">
                <a16:creationId xmlns:a16="http://schemas.microsoft.com/office/drawing/2014/main" id="{BA15392B-AA70-124B-B14E-D55A8877D9F4}"/>
              </a:ext>
            </a:extLst>
          </p:cNvPr>
          <p:cNvSpPr txBox="1"/>
          <p:nvPr userDrawn="1"/>
        </p:nvSpPr>
        <p:spPr>
          <a:xfrm>
            <a:off x="6122645" y="3518059"/>
            <a:ext cx="1236202" cy="707886"/>
          </a:xfrm>
          <a:prstGeom prst="rect">
            <a:avLst/>
          </a:prstGeom>
          <a:noFill/>
        </p:spPr>
        <p:txBody>
          <a:bodyPr wrap="square" rtlCol="0">
            <a:spAutoFit/>
          </a:bodyPr>
          <a:lstStyle/>
          <a:p>
            <a:pPr algn="ctr"/>
            <a:r>
              <a:rPr lang="en-US" sz="4000" b="1" i="0">
                <a:solidFill>
                  <a:srgbClr val="005587"/>
                </a:solidFill>
                <a:latin typeface="+mj-lt"/>
              </a:rPr>
              <a:t>2</a:t>
            </a:r>
          </a:p>
        </p:txBody>
      </p:sp>
      <p:sp>
        <p:nvSpPr>
          <p:cNvPr id="23" name="TextBox 22">
            <a:extLst>
              <a:ext uri="{FF2B5EF4-FFF2-40B4-BE49-F238E27FC236}">
                <a16:creationId xmlns:a16="http://schemas.microsoft.com/office/drawing/2014/main" id="{E0526EEB-1B7C-384F-B8A8-AAD66C59F9F5}"/>
              </a:ext>
            </a:extLst>
          </p:cNvPr>
          <p:cNvSpPr txBox="1"/>
          <p:nvPr userDrawn="1"/>
        </p:nvSpPr>
        <p:spPr>
          <a:xfrm>
            <a:off x="6122645" y="4914225"/>
            <a:ext cx="1236202" cy="707886"/>
          </a:xfrm>
          <a:prstGeom prst="rect">
            <a:avLst/>
          </a:prstGeom>
          <a:noFill/>
        </p:spPr>
        <p:txBody>
          <a:bodyPr wrap="square" rtlCol="0">
            <a:spAutoFit/>
          </a:bodyPr>
          <a:lstStyle/>
          <a:p>
            <a:pPr algn="ctr"/>
            <a:r>
              <a:rPr lang="en-US" sz="4000" b="1" i="0">
                <a:solidFill>
                  <a:srgbClr val="005587"/>
                </a:solidFill>
                <a:latin typeface="+mj-lt"/>
              </a:rPr>
              <a:t>3</a:t>
            </a:r>
          </a:p>
        </p:txBody>
      </p:sp>
      <p:sp>
        <p:nvSpPr>
          <p:cNvPr id="24" name="Text Placeholder 2">
            <a:extLst>
              <a:ext uri="{FF2B5EF4-FFF2-40B4-BE49-F238E27FC236}">
                <a16:creationId xmlns:a16="http://schemas.microsoft.com/office/drawing/2014/main" id="{261ED143-1491-4A43-BFBD-125A6048B8FF}"/>
              </a:ext>
            </a:extLst>
          </p:cNvPr>
          <p:cNvSpPr>
            <a:spLocks noGrp="1"/>
          </p:cNvSpPr>
          <p:nvPr>
            <p:ph type="body" idx="10" hasCustomPrompt="1"/>
          </p:nvPr>
        </p:nvSpPr>
        <p:spPr>
          <a:xfrm>
            <a:off x="7603678" y="1960306"/>
            <a:ext cx="3313034" cy="1121461"/>
          </a:xfrm>
        </p:spPr>
        <p:txBody>
          <a:bodyPr/>
          <a:lstStyle>
            <a:lvl1pPr marL="0" indent="0">
              <a:lnSpc>
                <a:spcPct val="100000"/>
              </a:lnSpc>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a:t>
            </a:r>
            <a:r>
              <a:rPr lang="en-US"/>
              <a:t>.</a:t>
            </a:r>
          </a:p>
        </p:txBody>
      </p:sp>
      <p:sp>
        <p:nvSpPr>
          <p:cNvPr id="25" name="Text Placeholder 2">
            <a:extLst>
              <a:ext uri="{FF2B5EF4-FFF2-40B4-BE49-F238E27FC236}">
                <a16:creationId xmlns:a16="http://schemas.microsoft.com/office/drawing/2014/main" id="{FAB2F543-EB85-4146-9B4E-680117411365}"/>
              </a:ext>
            </a:extLst>
          </p:cNvPr>
          <p:cNvSpPr>
            <a:spLocks noGrp="1"/>
          </p:cNvSpPr>
          <p:nvPr>
            <p:ph type="body" idx="11" hasCustomPrompt="1"/>
          </p:nvPr>
        </p:nvSpPr>
        <p:spPr>
          <a:xfrm>
            <a:off x="7603678" y="3429000"/>
            <a:ext cx="3313034" cy="1065417"/>
          </a:xfrm>
        </p:spPr>
        <p:txBody>
          <a:bodyPr/>
          <a:lstStyle>
            <a:lvl1pPr marL="0" indent="0">
              <a:lnSpc>
                <a:spcPct val="100000"/>
              </a:lnSpc>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a:t>
            </a:r>
            <a:r>
              <a:rPr lang="en-US"/>
              <a:t>.</a:t>
            </a:r>
          </a:p>
        </p:txBody>
      </p:sp>
      <p:sp>
        <p:nvSpPr>
          <p:cNvPr id="26" name="Text Placeholder 2">
            <a:extLst>
              <a:ext uri="{FF2B5EF4-FFF2-40B4-BE49-F238E27FC236}">
                <a16:creationId xmlns:a16="http://schemas.microsoft.com/office/drawing/2014/main" id="{34D347C7-047A-1C41-AEA3-2DEF7BC6D465}"/>
              </a:ext>
            </a:extLst>
          </p:cNvPr>
          <p:cNvSpPr>
            <a:spLocks noGrp="1"/>
          </p:cNvSpPr>
          <p:nvPr>
            <p:ph type="body" idx="12" hasCustomPrompt="1"/>
          </p:nvPr>
        </p:nvSpPr>
        <p:spPr>
          <a:xfrm>
            <a:off x="7603678" y="4827138"/>
            <a:ext cx="3313034" cy="1187400"/>
          </a:xfrm>
        </p:spPr>
        <p:txBody>
          <a:bodyPr/>
          <a:lstStyle>
            <a:lvl1pPr marL="0" indent="0">
              <a:lnSpc>
                <a:spcPct val="100000"/>
              </a:lnSpc>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a:t>
            </a:r>
            <a:r>
              <a:rPr lang="en-US"/>
              <a:t>.</a:t>
            </a:r>
          </a:p>
        </p:txBody>
      </p:sp>
      <p:sp>
        <p:nvSpPr>
          <p:cNvPr id="27" name="Title 1">
            <a:extLst>
              <a:ext uri="{FF2B5EF4-FFF2-40B4-BE49-F238E27FC236}">
                <a16:creationId xmlns:a16="http://schemas.microsoft.com/office/drawing/2014/main" id="{F905F28F-B7C4-B34C-ACF8-D3561EC49729}"/>
              </a:ext>
            </a:extLst>
          </p:cNvPr>
          <p:cNvSpPr>
            <a:spLocks noGrp="1"/>
          </p:cNvSpPr>
          <p:nvPr>
            <p:ph type="title" hasCustomPrompt="1"/>
          </p:nvPr>
        </p:nvSpPr>
        <p:spPr>
          <a:xfrm>
            <a:off x="6095999" y="410447"/>
            <a:ext cx="4820713" cy="877886"/>
          </a:xfrm>
        </p:spPr>
        <p:txBody>
          <a:bodyPr anchor="b"/>
          <a:lstStyle>
            <a:lvl1pPr algn="l">
              <a:defRPr/>
            </a:lvl1pPr>
          </a:lstStyle>
          <a:p>
            <a:r>
              <a:rPr lang="en-US"/>
              <a:t>LOREM IPSUM</a:t>
            </a:r>
          </a:p>
        </p:txBody>
      </p:sp>
      <p:sp>
        <p:nvSpPr>
          <p:cNvPr id="28" name="Text Placeholder 22">
            <a:extLst>
              <a:ext uri="{FF2B5EF4-FFF2-40B4-BE49-F238E27FC236}">
                <a16:creationId xmlns:a16="http://schemas.microsoft.com/office/drawing/2014/main" id="{60681653-9814-D240-BAD3-43CA901A29B3}"/>
              </a:ext>
            </a:extLst>
          </p:cNvPr>
          <p:cNvSpPr>
            <a:spLocks noGrp="1"/>
          </p:cNvSpPr>
          <p:nvPr>
            <p:ph type="body" sz="quarter" idx="30" hasCustomPrompt="1"/>
          </p:nvPr>
        </p:nvSpPr>
        <p:spPr>
          <a:xfrm>
            <a:off x="6095999" y="1288333"/>
            <a:ext cx="4820713" cy="455612"/>
          </a:xfrm>
        </p:spPr>
        <p:txBody>
          <a:bodyPr>
            <a:normAutofit/>
          </a:bodyPr>
          <a:lstStyle>
            <a:lvl1pPr marL="0" indent="0" algn="l">
              <a:buNone/>
              <a:defRPr sz="2100">
                <a:solidFill>
                  <a:srgbClr val="003B5C"/>
                </a:solidFill>
                <a:latin typeface="Helvetica" pitchFamily="2" charset="0"/>
                <a:ea typeface="Helvetica" pitchFamily="2" charset="0"/>
                <a:cs typeface="Helvetica"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Subtitle Here</a:t>
            </a:r>
          </a:p>
        </p:txBody>
      </p:sp>
      <p:sp>
        <p:nvSpPr>
          <p:cNvPr id="31" name="Picture Placeholder 2">
            <a:extLst>
              <a:ext uri="{FF2B5EF4-FFF2-40B4-BE49-F238E27FC236}">
                <a16:creationId xmlns:a16="http://schemas.microsoft.com/office/drawing/2014/main" id="{7B5787F7-853C-C542-931E-98DC7C47F97A}"/>
              </a:ext>
            </a:extLst>
          </p:cNvPr>
          <p:cNvSpPr>
            <a:spLocks noGrp="1"/>
          </p:cNvSpPr>
          <p:nvPr>
            <p:ph type="pic" sz="quarter" idx="31"/>
          </p:nvPr>
        </p:nvSpPr>
        <p:spPr>
          <a:xfrm>
            <a:off x="830263" y="785812"/>
            <a:ext cx="4075112" cy="5466515"/>
          </a:xfrm>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20995516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524F60-963F-894B-A8C8-450E876D73EB}"/>
              </a:ext>
            </a:extLst>
          </p:cNvPr>
          <p:cNvSpPr/>
          <p:nvPr userDrawn="1"/>
        </p:nvSpPr>
        <p:spPr>
          <a:xfrm>
            <a:off x="6943725" y="0"/>
            <a:ext cx="4672013" cy="62436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1248380" y="1558227"/>
            <a:ext cx="3762532" cy="1905942"/>
          </a:xfrm>
        </p:spPr>
        <p:txBody>
          <a:bodyPr anchor="b"/>
          <a:lstStyle>
            <a:lvl1pPr>
              <a:defRPr sz="4400" b="1" i="0">
                <a:solidFill>
                  <a:srgbClr val="2774AE"/>
                </a:solidFill>
                <a:latin typeface="+mj-lt"/>
              </a:defRPr>
            </a:lvl1pPr>
          </a:lstStyle>
          <a:p>
            <a:r>
              <a:rPr lang="en-US"/>
              <a:t>LOREM IPSUM DOLOR SIT</a:t>
            </a:r>
          </a:p>
        </p:txBody>
      </p:sp>
      <p:sp>
        <p:nvSpPr>
          <p:cNvPr id="11" name="Text Placeholder 2"/>
          <p:cNvSpPr>
            <a:spLocks noGrp="1"/>
          </p:cNvSpPr>
          <p:nvPr>
            <p:ph type="body" idx="1" hasCustomPrompt="1"/>
          </p:nvPr>
        </p:nvSpPr>
        <p:spPr>
          <a:xfrm>
            <a:off x="1248379" y="3973633"/>
            <a:ext cx="4398659" cy="879657"/>
          </a:xfrm>
        </p:spPr>
        <p:txBody>
          <a:bodyPr/>
          <a:lstStyle>
            <a:lvl1pPr marL="0" indent="0">
              <a:lnSpc>
                <a:spcPct val="100000"/>
              </a:lnSpc>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a:t>
            </a:r>
            <a:r>
              <a:rPr lang="en-US"/>
              <a:t>.</a:t>
            </a:r>
          </a:p>
        </p:txBody>
      </p:sp>
      <p:grpSp>
        <p:nvGrpSpPr>
          <p:cNvPr id="12" name="Group 11">
            <a:extLst>
              <a:ext uri="{FF2B5EF4-FFF2-40B4-BE49-F238E27FC236}">
                <a16:creationId xmlns:a16="http://schemas.microsoft.com/office/drawing/2014/main" id="{7AC0444E-F26F-BB48-A8B8-9FEB0D7A3D4D}"/>
              </a:ext>
            </a:extLst>
          </p:cNvPr>
          <p:cNvGrpSpPr/>
          <p:nvPr userDrawn="1"/>
        </p:nvGrpSpPr>
        <p:grpSpPr>
          <a:xfrm>
            <a:off x="1372693" y="3616476"/>
            <a:ext cx="641458" cy="147122"/>
            <a:chOff x="1834978" y="3429000"/>
            <a:chExt cx="350195" cy="80319"/>
          </a:xfrm>
        </p:grpSpPr>
        <p:sp>
          <p:nvSpPr>
            <p:cNvPr id="13" name="Octagon 12">
              <a:extLst>
                <a:ext uri="{FF2B5EF4-FFF2-40B4-BE49-F238E27FC236}">
                  <a16:creationId xmlns:a16="http://schemas.microsoft.com/office/drawing/2014/main" id="{AC095981-5A6E-2E49-9308-A4F471F16A2F}"/>
                </a:ext>
              </a:extLst>
            </p:cNvPr>
            <p:cNvSpPr/>
            <p:nvPr userDrawn="1"/>
          </p:nvSpPr>
          <p:spPr>
            <a:xfrm rot="1438097">
              <a:off x="183497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ctagon 13">
              <a:extLst>
                <a:ext uri="{FF2B5EF4-FFF2-40B4-BE49-F238E27FC236}">
                  <a16:creationId xmlns:a16="http://schemas.microsoft.com/office/drawing/2014/main" id="{09D1CBE9-74E9-F848-A0E2-165E0F29CF32}"/>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ctagon 14">
              <a:extLst>
                <a:ext uri="{FF2B5EF4-FFF2-40B4-BE49-F238E27FC236}">
                  <a16:creationId xmlns:a16="http://schemas.microsoft.com/office/drawing/2014/main" id="{678F9865-CC7B-D246-A08C-0A556DFD885E}"/>
                </a:ext>
              </a:extLst>
            </p:cNvPr>
            <p:cNvSpPr/>
            <p:nvPr userDrawn="1"/>
          </p:nvSpPr>
          <p:spPr>
            <a:xfrm rot="1438097">
              <a:off x="210485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F7A6CB48-65D8-1446-8886-98B846B196CD}"/>
              </a:ext>
            </a:extLst>
          </p:cNvPr>
          <p:cNvSpPr/>
          <p:nvPr userDrawn="1"/>
        </p:nvSpPr>
        <p:spPr>
          <a:xfrm>
            <a:off x="-34507" y="6650272"/>
            <a:ext cx="9546336" cy="9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itle 1">
            <a:extLst>
              <a:ext uri="{FF2B5EF4-FFF2-40B4-BE49-F238E27FC236}">
                <a16:creationId xmlns:a16="http://schemas.microsoft.com/office/drawing/2014/main" id="{DDEDA2A9-1024-A24E-AA55-BC15217DE85A}"/>
              </a:ext>
            </a:extLst>
          </p:cNvPr>
          <p:cNvSpPr txBox="1">
            <a:spLocks/>
          </p:cNvSpPr>
          <p:nvPr userDrawn="1"/>
        </p:nvSpPr>
        <p:spPr>
          <a:xfrm>
            <a:off x="7529512" y="861893"/>
            <a:ext cx="3387201" cy="696334"/>
          </a:xfrm>
          <a:prstGeom prst="rect">
            <a:avLst/>
          </a:prstGeom>
        </p:spPr>
        <p:txBody>
          <a:bodyPr vert="horz" lIns="91440" tIns="45720" rIns="91440" bIns="45720" rtlCol="0" anchor="t" anchorCtr="0">
            <a:noAutofit/>
          </a:bodyPr>
          <a:lstStyle>
            <a:lvl1pPr algn="ctr" defTabSz="914400" rtl="0" eaLnBrk="1" latinLnBrk="0" hangingPunct="1">
              <a:lnSpc>
                <a:spcPct val="90000"/>
              </a:lnSpc>
              <a:spcBef>
                <a:spcPct val="0"/>
              </a:spcBef>
              <a:buNone/>
              <a:defRPr sz="9000" b="1" i="0" kern="1200">
                <a:solidFill>
                  <a:srgbClr val="8BB8E8"/>
                </a:solidFill>
                <a:latin typeface="Karbon Semibold" pitchFamily="2" charset="77"/>
                <a:ea typeface="+mj-ea"/>
                <a:cs typeface="Arial" panose="020B0604020202020204" pitchFamily="34" charset="0"/>
              </a:defRPr>
            </a:lvl1pPr>
          </a:lstStyle>
          <a:p>
            <a:pPr algn="l"/>
            <a:r>
              <a:rPr lang="en-US" sz="9000">
                <a:solidFill>
                  <a:srgbClr val="FFD100"/>
                </a:solidFill>
              </a:rPr>
              <a:t>“</a:t>
            </a:r>
          </a:p>
        </p:txBody>
      </p:sp>
      <p:sp>
        <p:nvSpPr>
          <p:cNvPr id="22" name="Text Placeholder 2">
            <a:extLst>
              <a:ext uri="{FF2B5EF4-FFF2-40B4-BE49-F238E27FC236}">
                <a16:creationId xmlns:a16="http://schemas.microsoft.com/office/drawing/2014/main" id="{B54735B2-2C34-1543-B5B4-19A773C4F14C}"/>
              </a:ext>
            </a:extLst>
          </p:cNvPr>
          <p:cNvSpPr>
            <a:spLocks noGrp="1"/>
          </p:cNvSpPr>
          <p:nvPr>
            <p:ph type="body" idx="10" hasCustomPrompt="1"/>
          </p:nvPr>
        </p:nvSpPr>
        <p:spPr>
          <a:xfrm>
            <a:off x="8772524" y="4853290"/>
            <a:ext cx="2428875" cy="297675"/>
          </a:xfrm>
        </p:spPr>
        <p:txBody>
          <a:bodyPr anchor="b" anchorCtr="0"/>
          <a:lstStyle>
            <a:lvl1pPr marL="0" indent="0" algn="l">
              <a:lnSpc>
                <a:spcPct val="100000"/>
              </a:lnSpc>
              <a:buNone/>
              <a:defRPr sz="1600" b="1" i="0">
                <a:solidFill>
                  <a:srgbClr val="FFD100"/>
                </a:solidFill>
                <a:latin typeface="Helvetica"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a:t>
            </a:r>
          </a:p>
        </p:txBody>
      </p:sp>
      <p:sp>
        <p:nvSpPr>
          <p:cNvPr id="25" name="Text Placeholder 2">
            <a:extLst>
              <a:ext uri="{FF2B5EF4-FFF2-40B4-BE49-F238E27FC236}">
                <a16:creationId xmlns:a16="http://schemas.microsoft.com/office/drawing/2014/main" id="{3E6F4FD4-9787-9144-8866-F3B6F06D57D3}"/>
              </a:ext>
            </a:extLst>
          </p:cNvPr>
          <p:cNvSpPr>
            <a:spLocks noGrp="1"/>
          </p:cNvSpPr>
          <p:nvPr>
            <p:ph type="body" idx="11" hasCustomPrompt="1"/>
          </p:nvPr>
        </p:nvSpPr>
        <p:spPr>
          <a:xfrm>
            <a:off x="8772524" y="5151658"/>
            <a:ext cx="2428876" cy="406634"/>
          </a:xfrm>
        </p:spPr>
        <p:txBody>
          <a:bodyPr/>
          <a:lstStyle>
            <a:lvl1pPr marL="0" indent="0" algn="l">
              <a:lnSpc>
                <a:spcPct val="100000"/>
              </a:lnSpc>
              <a:buNone/>
              <a:defRPr sz="1400" b="0" i="0">
                <a:solidFill>
                  <a:schemeClr val="bg1"/>
                </a:solidFill>
                <a:latin typeface="Helvetica"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err="1"/>
              <a:t>Consectetuer</a:t>
            </a:r>
            <a:r>
              <a:rPr lang="en-US"/>
              <a:t> </a:t>
            </a:r>
            <a:r>
              <a:rPr lang="en-US" err="1"/>
              <a:t>Adipiscing</a:t>
            </a:r>
            <a:endParaRPr lang="en-US"/>
          </a:p>
        </p:txBody>
      </p:sp>
      <p:sp>
        <p:nvSpPr>
          <p:cNvPr id="26" name="Text Placeholder 6">
            <a:extLst>
              <a:ext uri="{FF2B5EF4-FFF2-40B4-BE49-F238E27FC236}">
                <a16:creationId xmlns:a16="http://schemas.microsoft.com/office/drawing/2014/main" id="{43730104-EAD8-4246-91F7-01B2896369A5}"/>
              </a:ext>
            </a:extLst>
          </p:cNvPr>
          <p:cNvSpPr>
            <a:spLocks noGrp="1"/>
          </p:cNvSpPr>
          <p:nvPr>
            <p:ph type="body" sz="quarter" idx="16" hasCustomPrompt="1"/>
          </p:nvPr>
        </p:nvSpPr>
        <p:spPr>
          <a:xfrm>
            <a:off x="1248378" y="4853291"/>
            <a:ext cx="4398659" cy="1390348"/>
          </a:xfrm>
        </p:spPr>
        <p:txBody>
          <a:bodyPr>
            <a:normAutofit/>
          </a:bodyPr>
          <a:lstStyle>
            <a:lvl1pPr marL="285750" indent="-285750">
              <a:lnSpc>
                <a:spcPct val="100000"/>
              </a:lnSpc>
              <a:spcBef>
                <a:spcPts val="0"/>
              </a:spcBef>
              <a:buFont typeface="Arial" charset="0"/>
              <a:buChar char="•"/>
              <a:defRPr sz="1600" b="0">
                <a:solidFill>
                  <a:schemeClr val="tx1"/>
                </a:solidFill>
                <a:latin typeface="Helvetica" pitchFamily="2" charset="0"/>
                <a:ea typeface="Helvetica" pitchFamily="2" charset="0"/>
                <a:cs typeface="Arial" charset="0"/>
              </a:defRPr>
            </a:lvl1pPr>
            <a:lvl2pPr marL="457200" indent="0">
              <a:buNone/>
              <a:defRPr b="0"/>
            </a:lvl2pPr>
            <a:lvl3pPr marL="1371600" indent="-457200">
              <a:buFont typeface="Arial" charset="0"/>
              <a:buChar char="•"/>
              <a:defRPr/>
            </a:lvl3pPr>
            <a:lvl4pPr marL="1371600" indent="0">
              <a:buNone/>
              <a:defRPr/>
            </a:lvl4pPr>
            <a:lvl5pPr marL="1828800" indent="0">
              <a:buNone/>
              <a:defRPr/>
            </a:lvl5pPr>
          </a:lstStyle>
          <a:p>
            <a:pPr lvl="0"/>
            <a:r>
              <a:rPr lang="en-US" err="1"/>
              <a:t>Ut</a:t>
            </a:r>
            <a:r>
              <a:rPr lang="en-US"/>
              <a:t> </a:t>
            </a:r>
            <a:r>
              <a:rPr lang="en-US" err="1"/>
              <a:t>enim</a:t>
            </a:r>
            <a:r>
              <a:rPr lang="en-US"/>
              <a:t> ad minim </a:t>
            </a:r>
            <a:r>
              <a:rPr lang="en-US" err="1"/>
              <a:t>veniam</a:t>
            </a:r>
            <a:endParaRPr lang="en-US"/>
          </a:p>
          <a:p>
            <a:pPr lvl="0"/>
            <a:r>
              <a:rPr lang="en-US" err="1"/>
              <a:t>Quis</a:t>
            </a:r>
            <a:r>
              <a:rPr lang="en-US"/>
              <a:t> </a:t>
            </a:r>
            <a:r>
              <a:rPr lang="en-US" err="1"/>
              <a:t>nostrud</a:t>
            </a:r>
            <a:r>
              <a:rPr lang="en-US"/>
              <a:t> exercitation</a:t>
            </a:r>
          </a:p>
          <a:p>
            <a:pPr lvl="0"/>
            <a:r>
              <a:rPr lang="en-US" err="1"/>
              <a:t>Ullamco</a:t>
            </a:r>
            <a:r>
              <a:rPr lang="en-US"/>
              <a:t> </a:t>
            </a:r>
            <a:r>
              <a:rPr lang="en-US" err="1"/>
              <a:t>laboris</a:t>
            </a:r>
            <a:r>
              <a:rPr lang="en-US"/>
              <a:t> nisi </a:t>
            </a:r>
            <a:r>
              <a:rPr lang="en-US" err="1"/>
              <a:t>ut</a:t>
            </a:r>
            <a:r>
              <a:rPr lang="en-US"/>
              <a:t> </a:t>
            </a:r>
            <a:r>
              <a:rPr lang="en-US" err="1"/>
              <a:t>aliquip</a:t>
            </a:r>
            <a:endParaRPr lang="en-US"/>
          </a:p>
          <a:p>
            <a:pPr lvl="0"/>
            <a:r>
              <a:rPr lang="en-US"/>
              <a:t>Ex </a:t>
            </a:r>
            <a:r>
              <a:rPr lang="en-US" err="1"/>
              <a:t>ea</a:t>
            </a:r>
            <a:r>
              <a:rPr lang="en-US"/>
              <a:t> </a:t>
            </a:r>
            <a:r>
              <a:rPr lang="en-US" err="1"/>
              <a:t>commodo</a:t>
            </a:r>
            <a:r>
              <a:rPr lang="en-US"/>
              <a:t> </a:t>
            </a:r>
            <a:r>
              <a:rPr lang="en-US" err="1"/>
              <a:t>consequat</a:t>
            </a:r>
            <a:r>
              <a:rPr lang="en-US"/>
              <a:t>. </a:t>
            </a:r>
          </a:p>
        </p:txBody>
      </p:sp>
      <p:sp>
        <p:nvSpPr>
          <p:cNvPr id="38" name="Text Placeholder 22">
            <a:extLst>
              <a:ext uri="{FF2B5EF4-FFF2-40B4-BE49-F238E27FC236}">
                <a16:creationId xmlns:a16="http://schemas.microsoft.com/office/drawing/2014/main" id="{7F5D23FB-7741-5C45-A12F-DEF010660409}"/>
              </a:ext>
            </a:extLst>
          </p:cNvPr>
          <p:cNvSpPr>
            <a:spLocks noGrp="1"/>
          </p:cNvSpPr>
          <p:nvPr>
            <p:ph type="body" sz="quarter" idx="17" hasCustomPrompt="1"/>
          </p:nvPr>
        </p:nvSpPr>
        <p:spPr>
          <a:xfrm>
            <a:off x="7556419" y="1603530"/>
            <a:ext cx="3644980" cy="2848579"/>
          </a:xfrm>
        </p:spPr>
        <p:txBody>
          <a:bodyPr/>
          <a:lstStyle>
            <a:lvl1pPr algn="l">
              <a:lnSpc>
                <a:spcPct val="100000"/>
              </a:lnSpc>
              <a:defRPr sz="3600" b="0" i="0">
                <a:solidFill>
                  <a:schemeClr val="bg1"/>
                </a:solidFill>
                <a:latin typeface="+mj-lt"/>
              </a:defRPr>
            </a:lvl1pPr>
            <a:lvl2pPr algn="ctr">
              <a:defRPr sz="4000" b="1" i="0">
                <a:solidFill>
                  <a:srgbClr val="003B5C"/>
                </a:solidFill>
                <a:latin typeface="Karbon Semibold" pitchFamily="2" charset="77"/>
              </a:defRPr>
            </a:lvl2pPr>
            <a:lvl3pPr algn="ctr">
              <a:defRPr sz="4000" b="1" i="0">
                <a:solidFill>
                  <a:srgbClr val="003B5C"/>
                </a:solidFill>
                <a:latin typeface="Karbon Semibold" pitchFamily="2" charset="77"/>
              </a:defRPr>
            </a:lvl3pPr>
            <a:lvl4pPr algn="ctr">
              <a:defRPr sz="4000" b="1" i="0">
                <a:solidFill>
                  <a:srgbClr val="003B5C"/>
                </a:solidFill>
                <a:latin typeface="Karbon Semibold" pitchFamily="2" charset="77"/>
              </a:defRPr>
            </a:lvl4pPr>
            <a:lvl5pPr algn="ctr">
              <a:defRPr sz="4000" b="1" i="0">
                <a:solidFill>
                  <a:srgbClr val="003B5C"/>
                </a:solidFill>
                <a:latin typeface="Karbon Semibold" pitchFamily="2" charset="77"/>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p:txBody>
      </p:sp>
    </p:spTree>
    <p:extLst>
      <p:ext uri="{BB962C8B-B14F-4D97-AF65-F5344CB8AC3E}">
        <p14:creationId xmlns:p14="http://schemas.microsoft.com/office/powerpoint/2010/main" val="11405905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7A6CB48-65D8-1446-8886-98B846B196CD}"/>
              </a:ext>
            </a:extLst>
          </p:cNvPr>
          <p:cNvSpPr/>
          <p:nvPr userDrawn="1"/>
        </p:nvSpPr>
        <p:spPr>
          <a:xfrm>
            <a:off x="-34507" y="6650272"/>
            <a:ext cx="9546336" cy="9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lhouette&#10;&#10;Description automatically generated">
            <a:extLst>
              <a:ext uri="{FF2B5EF4-FFF2-40B4-BE49-F238E27FC236}">
                <a16:creationId xmlns:a16="http://schemas.microsoft.com/office/drawing/2014/main" id="{170119B3-9454-D347-AA61-45B4139806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507" y="3429000"/>
            <a:ext cx="6096000" cy="3429000"/>
          </a:xfrm>
          <a:prstGeom prst="rect">
            <a:avLst/>
          </a:prstGeom>
        </p:spPr>
      </p:pic>
      <p:sp>
        <p:nvSpPr>
          <p:cNvPr id="17" name="Picture Placeholder 2">
            <a:extLst>
              <a:ext uri="{FF2B5EF4-FFF2-40B4-BE49-F238E27FC236}">
                <a16:creationId xmlns:a16="http://schemas.microsoft.com/office/drawing/2014/main" id="{E3C2F478-FB5A-0441-8490-219120B4D683}"/>
              </a:ext>
            </a:extLst>
          </p:cNvPr>
          <p:cNvSpPr>
            <a:spLocks noGrp="1"/>
          </p:cNvSpPr>
          <p:nvPr>
            <p:ph type="pic" sz="quarter" idx="31"/>
          </p:nvPr>
        </p:nvSpPr>
        <p:spPr>
          <a:xfrm>
            <a:off x="5464519" y="1"/>
            <a:ext cx="6727481" cy="3784208"/>
          </a:xfrm>
        </p:spPr>
        <p:txBody>
          <a:bodyPr anchor="ctr"/>
          <a:lstStyle>
            <a:lvl1pPr marL="0" indent="0" algn="ctr">
              <a:buNone/>
              <a:defRPr/>
            </a:lvl1pPr>
          </a:lstStyle>
          <a:p>
            <a:r>
              <a:rPr lang="en-US"/>
              <a:t>Click icon to add picture</a:t>
            </a:r>
          </a:p>
        </p:txBody>
      </p:sp>
      <p:sp>
        <p:nvSpPr>
          <p:cNvPr id="18" name="Text Placeholder 12">
            <a:extLst>
              <a:ext uri="{FF2B5EF4-FFF2-40B4-BE49-F238E27FC236}">
                <a16:creationId xmlns:a16="http://schemas.microsoft.com/office/drawing/2014/main" id="{78607A08-BB7E-724F-93A1-4EEA214C652E}"/>
              </a:ext>
            </a:extLst>
          </p:cNvPr>
          <p:cNvSpPr>
            <a:spLocks noGrp="1"/>
          </p:cNvSpPr>
          <p:nvPr>
            <p:ph type="body" sz="quarter" idx="15" hasCustomPrompt="1"/>
          </p:nvPr>
        </p:nvSpPr>
        <p:spPr>
          <a:xfrm>
            <a:off x="6700060" y="4719240"/>
            <a:ext cx="4958540" cy="1471885"/>
          </a:xfrm>
        </p:spPr>
        <p:txBody>
          <a:bodyPr>
            <a:noAutofit/>
          </a:bodyPr>
          <a:lstStyle>
            <a:lvl1pPr marL="0" indent="0">
              <a:lnSpc>
                <a:spcPct val="100000"/>
              </a:lnSpc>
              <a:spcBef>
                <a:spcPts val="0"/>
              </a:spcBef>
              <a:buNone/>
              <a:defRPr sz="1600">
                <a:latin typeface="Helvetica" pitchFamily="2" charset="0"/>
                <a:ea typeface="Helvetica" pitchFamily="2" charset="0"/>
                <a:cs typeface="Helvetica" pitchFamily="2" charset="0"/>
              </a:defRPr>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Aliquam</a:t>
            </a:r>
            <a:r>
              <a:rPr lang="en-US"/>
              <a:t> </a:t>
            </a:r>
            <a:r>
              <a:rPr lang="en-US" err="1"/>
              <a:t>tempor</a:t>
            </a:r>
            <a:r>
              <a:rPr lang="en-US"/>
              <a:t>, </a:t>
            </a:r>
            <a:r>
              <a:rPr lang="en-US" err="1"/>
              <a:t>lectus</a:t>
            </a:r>
            <a:r>
              <a:rPr lang="en-US"/>
              <a:t> ac </a:t>
            </a:r>
            <a:r>
              <a:rPr lang="en-US" err="1"/>
              <a:t>sagittis</a:t>
            </a:r>
            <a:r>
              <a:rPr lang="en-US"/>
              <a:t> </a:t>
            </a:r>
            <a:r>
              <a:rPr lang="en-US" err="1"/>
              <a:t>vehicula</a:t>
            </a:r>
            <a:r>
              <a:rPr lang="en-US"/>
              <a:t>, </a:t>
            </a:r>
            <a:r>
              <a:rPr lang="en-US" err="1"/>
              <a:t>enim</a:t>
            </a:r>
            <a:r>
              <a:rPr lang="en-US"/>
              <a:t> mi </a:t>
            </a:r>
            <a:r>
              <a:rPr lang="en-US" err="1"/>
              <a:t>placerat</a:t>
            </a:r>
            <a:r>
              <a:rPr lang="en-US"/>
              <a:t> </a:t>
            </a:r>
            <a:r>
              <a:rPr lang="en-US" err="1"/>
              <a:t>turpis</a:t>
            </a:r>
            <a:r>
              <a:rPr lang="en-US"/>
              <a:t>, non </a:t>
            </a:r>
            <a:r>
              <a:rPr lang="en-US" err="1"/>
              <a:t>ultrices</a:t>
            </a:r>
            <a:r>
              <a:rPr lang="en-US"/>
              <a:t> </a:t>
            </a:r>
            <a:r>
              <a:rPr lang="en-US" err="1"/>
              <a:t>massa</a:t>
            </a:r>
            <a:r>
              <a:rPr lang="en-US"/>
              <a:t> </a:t>
            </a:r>
            <a:r>
              <a:rPr lang="en-US" err="1"/>
              <a:t>mauris</a:t>
            </a:r>
            <a:r>
              <a:rPr lang="en-US"/>
              <a:t> </a:t>
            </a:r>
            <a:r>
              <a:rPr lang="en-US" err="1"/>
              <a:t>eget</a:t>
            </a:r>
            <a:r>
              <a:rPr lang="en-US"/>
              <a:t> </a:t>
            </a:r>
            <a:r>
              <a:rPr lang="en-US" err="1"/>
              <a:t>nibh</a:t>
            </a:r>
            <a:r>
              <a:rPr lang="en-US"/>
              <a:t> </a:t>
            </a:r>
            <a:r>
              <a:rPr lang="en-US" err="1"/>
              <a:t>lectus</a:t>
            </a:r>
            <a:r>
              <a:rPr lang="en-US"/>
              <a:t> ac </a:t>
            </a:r>
            <a:r>
              <a:rPr lang="en-US" err="1"/>
              <a:t>sagittis</a:t>
            </a:r>
            <a:r>
              <a:rPr lang="en-US"/>
              <a:t> .</a:t>
            </a:r>
          </a:p>
        </p:txBody>
      </p:sp>
      <p:sp>
        <p:nvSpPr>
          <p:cNvPr id="19" name="Text Placeholder 14">
            <a:extLst>
              <a:ext uri="{FF2B5EF4-FFF2-40B4-BE49-F238E27FC236}">
                <a16:creationId xmlns:a16="http://schemas.microsoft.com/office/drawing/2014/main" id="{CDD104D8-D278-4F4C-A642-81027A4ADF4A}"/>
              </a:ext>
            </a:extLst>
          </p:cNvPr>
          <p:cNvSpPr>
            <a:spLocks noGrp="1"/>
          </p:cNvSpPr>
          <p:nvPr>
            <p:ph type="body" sz="quarter" idx="16" hasCustomPrompt="1"/>
          </p:nvPr>
        </p:nvSpPr>
        <p:spPr>
          <a:xfrm>
            <a:off x="6699482" y="4391066"/>
            <a:ext cx="2812347" cy="248654"/>
          </a:xfrm>
        </p:spPr>
        <p:txBody>
          <a:bodyPr>
            <a:noAutofit/>
          </a:bodyPr>
          <a:lstStyle>
            <a:lvl1pPr marL="0" indent="0">
              <a:spcBef>
                <a:spcPts val="0"/>
              </a:spcBef>
              <a:buNone/>
              <a:defRPr sz="1800" b="1" i="0">
                <a:solidFill>
                  <a:srgbClr val="3284BF"/>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LOREM IPSUM</a:t>
            </a:r>
          </a:p>
        </p:txBody>
      </p:sp>
      <p:sp>
        <p:nvSpPr>
          <p:cNvPr id="14" name="Text Placeholder 14">
            <a:extLst>
              <a:ext uri="{FF2B5EF4-FFF2-40B4-BE49-F238E27FC236}">
                <a16:creationId xmlns:a16="http://schemas.microsoft.com/office/drawing/2014/main" id="{C478A3E7-92B6-D547-92AE-BA02A2E26014}"/>
              </a:ext>
            </a:extLst>
          </p:cNvPr>
          <p:cNvSpPr>
            <a:spLocks noGrp="1"/>
          </p:cNvSpPr>
          <p:nvPr>
            <p:ph type="body" sz="quarter" idx="32" hasCustomPrompt="1"/>
          </p:nvPr>
        </p:nvSpPr>
        <p:spPr>
          <a:xfrm>
            <a:off x="621668" y="583696"/>
            <a:ext cx="4275185" cy="2376072"/>
          </a:xfrm>
        </p:spPr>
        <p:txBody>
          <a:bodyPr>
            <a:noAutofit/>
          </a:bodyPr>
          <a:lstStyle>
            <a:lvl1pPr marL="0" indent="0">
              <a:lnSpc>
                <a:spcPct val="100000"/>
              </a:lnSpc>
              <a:spcBef>
                <a:spcPts val="0"/>
              </a:spcBef>
              <a:buNone/>
              <a:defRPr sz="3600" b="1" i="0">
                <a:solidFill>
                  <a:srgbClr val="3284BF"/>
                </a:solidFill>
                <a:latin typeface="+mj-lt"/>
                <a:ea typeface="Karbon Semibold" pitchFamily="2" charset="77"/>
                <a:cs typeface="Karbon Semibold" pitchFamily="2" charset="77"/>
              </a:defRPr>
            </a:lvl1pPr>
            <a:lvl2pPr marL="457200" indent="0">
              <a:buNone/>
              <a:defRPr sz="1600" b="1" i="0">
                <a:solidFill>
                  <a:srgbClr val="3284BF"/>
                </a:solidFill>
                <a:latin typeface="Proxima Nova" charset="0"/>
                <a:ea typeface="Proxima Nova" charset="0"/>
                <a:cs typeface="Proxima Nova" charset="0"/>
              </a:defRPr>
            </a:lvl2pPr>
            <a:lvl3pPr marL="914400" indent="0">
              <a:buNone/>
              <a:defRPr sz="1600" b="1" i="0">
                <a:solidFill>
                  <a:srgbClr val="3284BF"/>
                </a:solidFill>
                <a:latin typeface="Proxima Nova" charset="0"/>
                <a:ea typeface="Proxima Nova" charset="0"/>
                <a:cs typeface="Proxima Nova" charset="0"/>
              </a:defRPr>
            </a:lvl3pPr>
            <a:lvl4pPr marL="1371600" indent="0">
              <a:buNone/>
              <a:defRPr sz="1600" b="1" i="0">
                <a:solidFill>
                  <a:srgbClr val="3284BF"/>
                </a:solidFill>
                <a:latin typeface="Proxima Nova" charset="0"/>
                <a:ea typeface="Proxima Nova" charset="0"/>
                <a:cs typeface="Proxima Nova" charset="0"/>
              </a:defRPr>
            </a:lvl4pPr>
            <a:lvl5pPr marL="1828800" indent="0">
              <a:buNone/>
              <a:defRPr sz="1600" b="1" i="0">
                <a:solidFill>
                  <a:srgbClr val="3284BF"/>
                </a:solidFill>
                <a:latin typeface="Proxima Nova" charset="0"/>
                <a:ea typeface="Proxima Nova" charset="0"/>
                <a:cs typeface="Proxima Nova" charset="0"/>
              </a:defRPr>
            </a:lvl5pPr>
          </a:lstStyle>
          <a:p>
            <a:pPr lvl="0"/>
            <a:r>
              <a:rPr lang="en-US"/>
              <a:t>Place a picture to the right of these words.</a:t>
            </a:r>
          </a:p>
        </p:txBody>
      </p:sp>
    </p:spTree>
    <p:extLst>
      <p:ext uri="{BB962C8B-B14F-4D97-AF65-F5344CB8AC3E}">
        <p14:creationId xmlns:p14="http://schemas.microsoft.com/office/powerpoint/2010/main" val="21401193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pic>
        <p:nvPicPr>
          <p:cNvPr id="4" name="Picture 3" descr="A picture containing text, silhouette&#10;&#10;Description automatically generated">
            <a:extLst>
              <a:ext uri="{FF2B5EF4-FFF2-40B4-BE49-F238E27FC236}">
                <a16:creationId xmlns:a16="http://schemas.microsoft.com/office/drawing/2014/main" id="{A8B6DC2D-2F12-6E47-A303-3C9C0B7B45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624" y="0"/>
            <a:ext cx="12185904" cy="6858000"/>
          </a:xfrm>
          <a:prstGeom prst="rect">
            <a:avLst/>
          </a:prstGeom>
        </p:spPr>
      </p:pic>
      <p:sp>
        <p:nvSpPr>
          <p:cNvPr id="3" name="Rectangle 2">
            <a:extLst>
              <a:ext uri="{FF2B5EF4-FFF2-40B4-BE49-F238E27FC236}">
                <a16:creationId xmlns:a16="http://schemas.microsoft.com/office/drawing/2014/main" id="{4A524F60-963F-894B-A8C8-450E876D73EB}"/>
              </a:ext>
            </a:extLst>
          </p:cNvPr>
          <p:cNvSpPr/>
          <p:nvPr userDrawn="1"/>
        </p:nvSpPr>
        <p:spPr>
          <a:xfrm>
            <a:off x="1248381" y="646938"/>
            <a:ext cx="4672013" cy="5596700"/>
          </a:xfrm>
          <a:prstGeom prst="rect">
            <a:avLst/>
          </a:prstGeom>
          <a:solidFill>
            <a:srgbClr val="0055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p:cNvSpPr>
            <a:spLocks noGrp="1"/>
          </p:cNvSpPr>
          <p:nvPr>
            <p:ph type="title" hasCustomPrompt="1"/>
          </p:nvPr>
        </p:nvSpPr>
        <p:spPr>
          <a:xfrm>
            <a:off x="7181087" y="1523058"/>
            <a:ext cx="3762532" cy="1905942"/>
          </a:xfrm>
        </p:spPr>
        <p:txBody>
          <a:bodyPr anchor="b"/>
          <a:lstStyle>
            <a:lvl1pPr>
              <a:defRPr sz="4400" b="1" i="0">
                <a:solidFill>
                  <a:srgbClr val="2774AE"/>
                </a:solidFill>
                <a:latin typeface="+mj-lt"/>
              </a:defRPr>
            </a:lvl1pPr>
          </a:lstStyle>
          <a:p>
            <a:r>
              <a:rPr lang="en-US"/>
              <a:t>LOREM IPSUM DOLOR SIT</a:t>
            </a:r>
          </a:p>
        </p:txBody>
      </p:sp>
      <p:sp>
        <p:nvSpPr>
          <p:cNvPr id="11" name="Text Placeholder 2"/>
          <p:cNvSpPr>
            <a:spLocks noGrp="1"/>
          </p:cNvSpPr>
          <p:nvPr>
            <p:ph type="body" idx="1" hasCustomPrompt="1"/>
          </p:nvPr>
        </p:nvSpPr>
        <p:spPr>
          <a:xfrm>
            <a:off x="7181086" y="3938464"/>
            <a:ext cx="3762533" cy="1121461"/>
          </a:xfrm>
        </p:spPr>
        <p:txBody>
          <a:bodyPr/>
          <a:lstStyle>
            <a:lvl1pPr marL="0" indent="0">
              <a:lnSpc>
                <a:spcPct val="100000"/>
              </a:lnSpc>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a:t>
            </a:r>
            <a:r>
              <a:rPr lang="en-US"/>
              <a:t>.</a:t>
            </a:r>
          </a:p>
        </p:txBody>
      </p:sp>
      <p:grpSp>
        <p:nvGrpSpPr>
          <p:cNvPr id="12" name="Group 11">
            <a:extLst>
              <a:ext uri="{FF2B5EF4-FFF2-40B4-BE49-F238E27FC236}">
                <a16:creationId xmlns:a16="http://schemas.microsoft.com/office/drawing/2014/main" id="{7AC0444E-F26F-BB48-A8B8-9FEB0D7A3D4D}"/>
              </a:ext>
            </a:extLst>
          </p:cNvPr>
          <p:cNvGrpSpPr/>
          <p:nvPr userDrawn="1"/>
        </p:nvGrpSpPr>
        <p:grpSpPr>
          <a:xfrm>
            <a:off x="7305400" y="3581307"/>
            <a:ext cx="641458" cy="147122"/>
            <a:chOff x="1834978" y="3429000"/>
            <a:chExt cx="350195" cy="80319"/>
          </a:xfrm>
        </p:grpSpPr>
        <p:sp>
          <p:nvSpPr>
            <p:cNvPr id="13" name="Octagon 12">
              <a:extLst>
                <a:ext uri="{FF2B5EF4-FFF2-40B4-BE49-F238E27FC236}">
                  <a16:creationId xmlns:a16="http://schemas.microsoft.com/office/drawing/2014/main" id="{AC095981-5A6E-2E49-9308-A4F471F16A2F}"/>
                </a:ext>
              </a:extLst>
            </p:cNvPr>
            <p:cNvSpPr/>
            <p:nvPr userDrawn="1"/>
          </p:nvSpPr>
          <p:spPr>
            <a:xfrm rot="1438097">
              <a:off x="1834978"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ctagon 13">
              <a:extLst>
                <a:ext uri="{FF2B5EF4-FFF2-40B4-BE49-F238E27FC236}">
                  <a16:creationId xmlns:a16="http://schemas.microsoft.com/office/drawing/2014/main" id="{09D1CBE9-74E9-F848-A0E2-165E0F29CF32}"/>
                </a:ext>
              </a:extLst>
            </p:cNvPr>
            <p:cNvSpPr/>
            <p:nvPr userDrawn="1"/>
          </p:nvSpPr>
          <p:spPr>
            <a:xfrm rot="1438097">
              <a:off x="197150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ctagon 14">
              <a:extLst>
                <a:ext uri="{FF2B5EF4-FFF2-40B4-BE49-F238E27FC236}">
                  <a16:creationId xmlns:a16="http://schemas.microsoft.com/office/drawing/2014/main" id="{678F9865-CC7B-D246-A08C-0A556DFD885E}"/>
                </a:ext>
              </a:extLst>
            </p:cNvPr>
            <p:cNvSpPr/>
            <p:nvPr userDrawn="1"/>
          </p:nvSpPr>
          <p:spPr>
            <a:xfrm rot="1438097">
              <a:off x="2104854" y="3429000"/>
              <a:ext cx="80319" cy="80319"/>
            </a:xfrm>
            <a:prstGeom prst="octagon">
              <a:avLst/>
            </a:prstGeom>
            <a:solidFill>
              <a:srgbClr val="FFDE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F7A6CB48-65D8-1446-8886-98B846B196CD}"/>
              </a:ext>
            </a:extLst>
          </p:cNvPr>
          <p:cNvSpPr/>
          <p:nvPr userDrawn="1"/>
        </p:nvSpPr>
        <p:spPr>
          <a:xfrm>
            <a:off x="-34507" y="6650272"/>
            <a:ext cx="9546336" cy="9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6">
            <a:extLst>
              <a:ext uri="{FF2B5EF4-FFF2-40B4-BE49-F238E27FC236}">
                <a16:creationId xmlns:a16="http://schemas.microsoft.com/office/drawing/2014/main" id="{9252FEA0-F2D2-CD4B-B5B5-0A589ED70F84}"/>
              </a:ext>
            </a:extLst>
          </p:cNvPr>
          <p:cNvSpPr>
            <a:spLocks noGrp="1"/>
          </p:cNvSpPr>
          <p:nvPr>
            <p:ph type="body" sz="quarter" idx="14" hasCustomPrompt="1"/>
          </p:nvPr>
        </p:nvSpPr>
        <p:spPr>
          <a:xfrm>
            <a:off x="1679067" y="1132293"/>
            <a:ext cx="3817844" cy="350437"/>
          </a:xfrm>
        </p:spPr>
        <p:txBody>
          <a:bodyPr>
            <a:normAutofit/>
          </a:bodyPr>
          <a:lstStyle>
            <a:lvl1pPr marL="0" indent="0">
              <a:buNone/>
              <a:defRPr sz="1800" b="1">
                <a:solidFill>
                  <a:schemeClr val="bg1"/>
                </a:solidFill>
                <a:latin typeface="Helvetica" pitchFamily="2" charset="0"/>
                <a:ea typeface="Helvetica" pitchFamily="2" charset="0"/>
                <a:cs typeface="Arial" charset="0"/>
              </a:defRPr>
            </a:lvl1pPr>
            <a:lvl2pPr marL="457200" indent="0">
              <a:buNone/>
              <a:defRPr b="0"/>
            </a:lvl2pPr>
            <a:lvl3pPr marL="914400" indent="0">
              <a:buFont typeface="+mj-lt"/>
              <a:buNone/>
              <a:defRPr/>
            </a:lvl3pPr>
            <a:lvl4pPr marL="1371600" indent="0">
              <a:buNone/>
              <a:defRPr/>
            </a:lvl4pPr>
            <a:lvl5pPr marL="1828800" indent="0">
              <a:buNone/>
              <a:defRPr/>
            </a:lvl5pPr>
          </a:lstStyle>
          <a:p>
            <a:pPr lvl="0"/>
            <a:r>
              <a:rPr lang="en-US"/>
              <a:t>LOREM IPSUM</a:t>
            </a:r>
          </a:p>
        </p:txBody>
      </p:sp>
      <p:sp>
        <p:nvSpPr>
          <p:cNvPr id="19" name="Text Placeholder 2">
            <a:extLst>
              <a:ext uri="{FF2B5EF4-FFF2-40B4-BE49-F238E27FC236}">
                <a16:creationId xmlns:a16="http://schemas.microsoft.com/office/drawing/2014/main" id="{5C167678-00E9-1044-ABBA-079D62EDA89D}"/>
              </a:ext>
            </a:extLst>
          </p:cNvPr>
          <p:cNvSpPr>
            <a:spLocks noGrp="1"/>
          </p:cNvSpPr>
          <p:nvPr>
            <p:ph type="body" sz="quarter" idx="23" hasCustomPrompt="1"/>
          </p:nvPr>
        </p:nvSpPr>
        <p:spPr>
          <a:xfrm>
            <a:off x="1679574" y="1483131"/>
            <a:ext cx="3801519" cy="1156498"/>
          </a:xfrm>
        </p:spPr>
        <p:txBody>
          <a:bodyPr>
            <a:normAutofit/>
          </a:bodyPr>
          <a:lstStyle>
            <a:lvl1pPr>
              <a:lnSpc>
                <a:spcPct val="100000"/>
              </a:lnSpc>
              <a:defRPr sz="1800" b="0">
                <a:solidFill>
                  <a:schemeClr val="bg1"/>
                </a:solidFill>
                <a:latin typeface="Helvetica" pitchFamily="2" charset="0"/>
                <a:ea typeface="Helvetica" pitchFamily="2" charset="0"/>
                <a:cs typeface="Arial" charset="0"/>
              </a:defRPr>
            </a:lvl1pPr>
          </a:lstStyle>
          <a:p>
            <a:pPr lvl="0"/>
            <a:r>
              <a:rPr lang="en-US"/>
              <a:t>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a:t>
            </a:r>
            <a:r>
              <a:rPr lang="en-US" err="1"/>
              <a:t>dolore</a:t>
            </a:r>
            <a:r>
              <a:rPr lang="en-US"/>
              <a:t> magna. </a:t>
            </a:r>
          </a:p>
        </p:txBody>
      </p:sp>
      <p:sp>
        <p:nvSpPr>
          <p:cNvPr id="20" name="Text Placeholder 6">
            <a:extLst>
              <a:ext uri="{FF2B5EF4-FFF2-40B4-BE49-F238E27FC236}">
                <a16:creationId xmlns:a16="http://schemas.microsoft.com/office/drawing/2014/main" id="{6219B9FD-3BA2-DE49-8875-31D69FA6EBAF}"/>
              </a:ext>
            </a:extLst>
          </p:cNvPr>
          <p:cNvSpPr>
            <a:spLocks noGrp="1"/>
          </p:cNvSpPr>
          <p:nvPr>
            <p:ph type="body" sz="quarter" idx="24" hasCustomPrompt="1"/>
          </p:nvPr>
        </p:nvSpPr>
        <p:spPr>
          <a:xfrm>
            <a:off x="1679068" y="3179887"/>
            <a:ext cx="3817844" cy="1112068"/>
          </a:xfrm>
        </p:spPr>
        <p:txBody>
          <a:bodyPr>
            <a:noAutofit/>
          </a:bodyPr>
          <a:lstStyle>
            <a:lvl1pPr marL="285750" indent="-285750">
              <a:lnSpc>
                <a:spcPct val="100000"/>
              </a:lnSpc>
              <a:spcBef>
                <a:spcPts val="0"/>
              </a:spcBef>
              <a:buFont typeface="Arial" charset="0"/>
              <a:buChar char="•"/>
              <a:defRPr sz="1800" b="0">
                <a:solidFill>
                  <a:schemeClr val="bg1"/>
                </a:solidFill>
                <a:latin typeface="Helvetica" pitchFamily="2" charset="0"/>
                <a:ea typeface="Helvetica" pitchFamily="2" charset="0"/>
                <a:cs typeface="Arial" charset="0"/>
              </a:defRPr>
            </a:lvl1pPr>
            <a:lvl2pPr marL="457200" indent="0">
              <a:buNone/>
              <a:defRPr b="0"/>
            </a:lvl2pPr>
            <a:lvl3pPr marL="1371600" indent="-457200">
              <a:buFont typeface="Arial" charset="0"/>
              <a:buChar char="•"/>
              <a:defRPr/>
            </a:lvl3pPr>
            <a:lvl4pPr marL="1371600" indent="0">
              <a:buNone/>
              <a:defRPr/>
            </a:lvl4pPr>
            <a:lvl5pPr marL="1828800" indent="0">
              <a:buNone/>
              <a:defRPr/>
            </a:lvl5pPr>
          </a:lstStyle>
          <a:p>
            <a:pPr lvl="0"/>
            <a:r>
              <a:rPr lang="en-US"/>
              <a:t>Ut </a:t>
            </a:r>
            <a:r>
              <a:rPr lang="en-US" err="1"/>
              <a:t>enim</a:t>
            </a:r>
            <a:r>
              <a:rPr lang="en-US"/>
              <a:t> ad minim </a:t>
            </a:r>
            <a:r>
              <a:rPr lang="en-US" err="1"/>
              <a:t>veniam</a:t>
            </a:r>
            <a:endParaRPr lang="en-US"/>
          </a:p>
          <a:p>
            <a:pPr lvl="0"/>
            <a:r>
              <a:rPr lang="en-US" err="1"/>
              <a:t>Quis</a:t>
            </a:r>
            <a:r>
              <a:rPr lang="en-US"/>
              <a:t> </a:t>
            </a:r>
            <a:r>
              <a:rPr lang="en-US" err="1"/>
              <a:t>nostrud</a:t>
            </a:r>
            <a:r>
              <a:rPr lang="en-US"/>
              <a:t> exercitation</a:t>
            </a:r>
          </a:p>
          <a:p>
            <a:pPr lvl="0"/>
            <a:r>
              <a:rPr lang="en-US" err="1"/>
              <a:t>Ullamco</a:t>
            </a:r>
            <a:r>
              <a:rPr lang="en-US"/>
              <a:t> </a:t>
            </a:r>
            <a:r>
              <a:rPr lang="en-US" err="1"/>
              <a:t>laboris</a:t>
            </a:r>
            <a:r>
              <a:rPr lang="en-US"/>
              <a:t> nisi </a:t>
            </a:r>
            <a:r>
              <a:rPr lang="en-US" err="1"/>
              <a:t>ut</a:t>
            </a:r>
            <a:r>
              <a:rPr lang="en-US"/>
              <a:t> </a:t>
            </a:r>
            <a:r>
              <a:rPr lang="en-US" err="1"/>
              <a:t>aliquip</a:t>
            </a:r>
            <a:endParaRPr lang="en-US"/>
          </a:p>
        </p:txBody>
      </p:sp>
      <p:sp>
        <p:nvSpPr>
          <p:cNvPr id="24" name="Text Placeholder 6">
            <a:extLst>
              <a:ext uri="{FF2B5EF4-FFF2-40B4-BE49-F238E27FC236}">
                <a16:creationId xmlns:a16="http://schemas.microsoft.com/office/drawing/2014/main" id="{402BC859-6D66-D34E-B500-530D75FE0287}"/>
              </a:ext>
            </a:extLst>
          </p:cNvPr>
          <p:cNvSpPr>
            <a:spLocks noGrp="1"/>
          </p:cNvSpPr>
          <p:nvPr>
            <p:ph type="body" sz="quarter" idx="26" hasCustomPrompt="1"/>
          </p:nvPr>
        </p:nvSpPr>
        <p:spPr>
          <a:xfrm>
            <a:off x="1679067" y="4697931"/>
            <a:ext cx="3817579" cy="1112068"/>
          </a:xfrm>
        </p:spPr>
        <p:txBody>
          <a:bodyPr>
            <a:noAutofit/>
          </a:bodyPr>
          <a:lstStyle>
            <a:lvl1pPr marL="342900" indent="-342900">
              <a:lnSpc>
                <a:spcPct val="100000"/>
              </a:lnSpc>
              <a:spcBef>
                <a:spcPts val="0"/>
              </a:spcBef>
              <a:buFont typeface="+mj-lt"/>
              <a:buAutoNum type="arabicPeriod"/>
              <a:defRPr sz="1800" b="0">
                <a:solidFill>
                  <a:schemeClr val="bg1"/>
                </a:solidFill>
                <a:latin typeface="Helvetica" pitchFamily="2" charset="0"/>
                <a:ea typeface="Helvetica" pitchFamily="2" charset="0"/>
                <a:cs typeface="Arial" charset="0"/>
              </a:defRPr>
            </a:lvl1pPr>
            <a:lvl2pPr marL="457200" indent="0">
              <a:buNone/>
              <a:defRPr b="0"/>
            </a:lvl2pPr>
            <a:lvl3pPr marL="1371600" indent="-457200">
              <a:buFont typeface="Arial" charset="0"/>
              <a:buChar char="•"/>
              <a:defRPr/>
            </a:lvl3pPr>
            <a:lvl4pPr marL="1371600" indent="0">
              <a:buNone/>
              <a:defRPr/>
            </a:lvl4pPr>
            <a:lvl5pPr marL="1828800" indent="0">
              <a:buNone/>
              <a:defRPr/>
            </a:lvl5pPr>
          </a:lstStyle>
          <a:p>
            <a:pPr lvl="0"/>
            <a:r>
              <a:rPr lang="en-US" err="1"/>
              <a:t>Ut</a:t>
            </a:r>
            <a:r>
              <a:rPr lang="en-US"/>
              <a:t> </a:t>
            </a:r>
            <a:r>
              <a:rPr lang="en-US" err="1"/>
              <a:t>enim</a:t>
            </a:r>
            <a:r>
              <a:rPr lang="en-US"/>
              <a:t> ad minim </a:t>
            </a:r>
            <a:r>
              <a:rPr lang="en-US" err="1"/>
              <a:t>veniam</a:t>
            </a:r>
            <a:endParaRPr lang="en-US"/>
          </a:p>
          <a:p>
            <a:pPr lvl="0"/>
            <a:r>
              <a:rPr lang="en-US" err="1"/>
              <a:t>Quis</a:t>
            </a:r>
            <a:r>
              <a:rPr lang="en-US"/>
              <a:t> </a:t>
            </a:r>
            <a:r>
              <a:rPr lang="en-US" err="1"/>
              <a:t>nostrud</a:t>
            </a:r>
            <a:r>
              <a:rPr lang="en-US"/>
              <a:t> exercitation</a:t>
            </a:r>
          </a:p>
          <a:p>
            <a:pPr lvl="0"/>
            <a:r>
              <a:rPr lang="en-US" err="1"/>
              <a:t>Ullamco</a:t>
            </a:r>
            <a:r>
              <a:rPr lang="en-US"/>
              <a:t> </a:t>
            </a:r>
            <a:r>
              <a:rPr lang="en-US" err="1"/>
              <a:t>laboris</a:t>
            </a:r>
            <a:r>
              <a:rPr lang="en-US"/>
              <a:t> nisi </a:t>
            </a:r>
            <a:r>
              <a:rPr lang="en-US" err="1"/>
              <a:t>ut</a:t>
            </a:r>
            <a:r>
              <a:rPr lang="en-US"/>
              <a:t> </a:t>
            </a:r>
            <a:r>
              <a:rPr lang="en-US" err="1"/>
              <a:t>aliquip</a:t>
            </a:r>
            <a:endParaRPr lang="en-US"/>
          </a:p>
        </p:txBody>
      </p:sp>
      <p:sp>
        <p:nvSpPr>
          <p:cNvPr id="26" name="Text Placeholder 21">
            <a:extLst>
              <a:ext uri="{FF2B5EF4-FFF2-40B4-BE49-F238E27FC236}">
                <a16:creationId xmlns:a16="http://schemas.microsoft.com/office/drawing/2014/main" id="{EBCC2787-8338-9B48-A5ED-13E51DA7A8F6}"/>
              </a:ext>
            </a:extLst>
          </p:cNvPr>
          <p:cNvSpPr>
            <a:spLocks noGrp="1"/>
          </p:cNvSpPr>
          <p:nvPr>
            <p:ph type="body" sz="quarter" idx="27" hasCustomPrompt="1"/>
          </p:nvPr>
        </p:nvSpPr>
        <p:spPr>
          <a:xfrm>
            <a:off x="1679575" y="2838213"/>
            <a:ext cx="3817844" cy="341674"/>
          </a:xfrm>
        </p:spPr>
        <p:txBody>
          <a:bodyPr>
            <a:normAutofit/>
          </a:bodyPr>
          <a:lstStyle>
            <a:lvl1pPr>
              <a:defRPr sz="1800" b="1">
                <a:solidFill>
                  <a:schemeClr val="bg1"/>
                </a:solidFill>
                <a:latin typeface="Helvetica" pitchFamily="2" charset="0"/>
              </a:defRPr>
            </a:lvl1pPr>
            <a:lvl2pPr marL="457200" indent="0">
              <a:buNone/>
              <a:defRPr/>
            </a:lvl2pPr>
          </a:lstStyle>
          <a:p>
            <a:pPr lvl="0"/>
            <a:r>
              <a:rPr lang="en-US" sz="1800" b="1"/>
              <a:t>TESTING</a:t>
            </a:r>
            <a:endParaRPr lang="en-US"/>
          </a:p>
        </p:txBody>
      </p:sp>
      <p:sp>
        <p:nvSpPr>
          <p:cNvPr id="27" name="Text Placeholder 21">
            <a:extLst>
              <a:ext uri="{FF2B5EF4-FFF2-40B4-BE49-F238E27FC236}">
                <a16:creationId xmlns:a16="http://schemas.microsoft.com/office/drawing/2014/main" id="{A2013FFC-506A-264B-84E6-DA9895929B45}"/>
              </a:ext>
            </a:extLst>
          </p:cNvPr>
          <p:cNvSpPr>
            <a:spLocks noGrp="1"/>
          </p:cNvSpPr>
          <p:nvPr>
            <p:ph type="body" sz="quarter" idx="28" hasCustomPrompt="1"/>
          </p:nvPr>
        </p:nvSpPr>
        <p:spPr>
          <a:xfrm>
            <a:off x="1679333" y="4340864"/>
            <a:ext cx="3817578" cy="357067"/>
          </a:xfrm>
        </p:spPr>
        <p:txBody>
          <a:bodyPr>
            <a:normAutofit/>
          </a:bodyPr>
          <a:lstStyle>
            <a:lvl1pPr>
              <a:defRPr sz="1800" b="1">
                <a:solidFill>
                  <a:schemeClr val="bg1"/>
                </a:solidFill>
                <a:latin typeface="Helvetica" pitchFamily="2" charset="0"/>
              </a:defRPr>
            </a:lvl1pPr>
            <a:lvl2pPr marL="457200" indent="0">
              <a:buNone/>
              <a:defRPr/>
            </a:lvl2pPr>
          </a:lstStyle>
          <a:p>
            <a:pPr lvl="0"/>
            <a:r>
              <a:rPr lang="en-US" sz="1800" b="1"/>
              <a:t>TESTING</a:t>
            </a:r>
            <a:endParaRPr lang="en-US"/>
          </a:p>
        </p:txBody>
      </p:sp>
    </p:spTree>
    <p:extLst>
      <p:ext uri="{BB962C8B-B14F-4D97-AF65-F5344CB8AC3E}">
        <p14:creationId xmlns:p14="http://schemas.microsoft.com/office/powerpoint/2010/main" val="36832256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estions - No Profile Photos">
    <p:spTree>
      <p:nvGrpSpPr>
        <p:cNvPr id="1" name=""/>
        <p:cNvGrpSpPr/>
        <p:nvPr/>
      </p:nvGrpSpPr>
      <p:grpSpPr>
        <a:xfrm>
          <a:off x="0" y="0"/>
          <a:ext cx="0" cy="0"/>
          <a:chOff x="0" y="0"/>
          <a:chExt cx="0" cy="0"/>
        </a:xfrm>
      </p:grpSpPr>
      <p:sp>
        <p:nvSpPr>
          <p:cNvPr id="30" name="Picture Placeholder 2"/>
          <p:cNvSpPr>
            <a:spLocks noGrp="1"/>
          </p:cNvSpPr>
          <p:nvPr>
            <p:ph type="pic" sz="quarter" idx="10"/>
          </p:nvPr>
        </p:nvSpPr>
        <p:spPr>
          <a:xfrm>
            <a:off x="8116888" y="0"/>
            <a:ext cx="4075112" cy="6185644"/>
          </a:xfrm>
        </p:spPr>
        <p:txBody>
          <a:bodyPr anchor="ctr"/>
          <a:lstStyle>
            <a:lvl1pPr marL="0" indent="0" algn="ctr">
              <a:buNone/>
              <a:defRPr/>
            </a:lvl1pPr>
          </a:lstStyle>
          <a:p>
            <a:r>
              <a:rPr lang="en-US"/>
              <a:t>Click icon to add picture</a:t>
            </a:r>
          </a:p>
        </p:txBody>
      </p:sp>
      <p:sp>
        <p:nvSpPr>
          <p:cNvPr id="36" name="Text Placeholder 3"/>
          <p:cNvSpPr>
            <a:spLocks noGrp="1"/>
          </p:cNvSpPr>
          <p:nvPr>
            <p:ph type="body" sz="quarter" idx="21" hasCustomPrompt="1"/>
          </p:nvPr>
        </p:nvSpPr>
        <p:spPr>
          <a:xfrm>
            <a:off x="1275286" y="616022"/>
            <a:ext cx="5449887" cy="393700"/>
          </a:xfrm>
        </p:spPr>
        <p:txBody>
          <a:bodyPr>
            <a:normAutofit/>
          </a:bodyPr>
          <a:lstStyle>
            <a:lvl1pPr>
              <a:defRPr sz="1800" b="1" i="0">
                <a:solidFill>
                  <a:srgbClr val="005587"/>
                </a:solidFill>
                <a:latin typeface="+mj-lt"/>
              </a:defRPr>
            </a:lvl1pPr>
          </a:lstStyle>
          <a:p>
            <a:pPr lvl="0"/>
            <a:r>
              <a:rPr lang="en-US"/>
              <a:t>FIRST NAME LAST NAME</a:t>
            </a:r>
          </a:p>
        </p:txBody>
      </p:sp>
      <p:sp>
        <p:nvSpPr>
          <p:cNvPr id="37" name="Text Placeholder 3"/>
          <p:cNvSpPr>
            <a:spLocks noGrp="1"/>
          </p:cNvSpPr>
          <p:nvPr>
            <p:ph type="body" sz="quarter" idx="22" hasCustomPrompt="1"/>
          </p:nvPr>
        </p:nvSpPr>
        <p:spPr>
          <a:xfrm>
            <a:off x="1275286" y="1009722"/>
            <a:ext cx="5449887" cy="292447"/>
          </a:xfrm>
        </p:spPr>
        <p:txBody>
          <a:bodyPr>
            <a:noAutofit/>
          </a:bodyPr>
          <a:lstStyle>
            <a:lvl1pPr>
              <a:defRPr sz="1600" b="0"/>
            </a:lvl1pPr>
          </a:lstStyle>
          <a:p>
            <a:pPr lvl="0"/>
            <a:r>
              <a:rPr lang="en-US"/>
              <a:t>Title</a:t>
            </a:r>
          </a:p>
        </p:txBody>
      </p:sp>
      <p:sp>
        <p:nvSpPr>
          <p:cNvPr id="38" name="Text Placeholder 3"/>
          <p:cNvSpPr>
            <a:spLocks noGrp="1"/>
          </p:cNvSpPr>
          <p:nvPr>
            <p:ph type="body" sz="quarter" idx="23" hasCustomPrompt="1"/>
          </p:nvPr>
        </p:nvSpPr>
        <p:spPr>
          <a:xfrm>
            <a:off x="1275286" y="1603706"/>
            <a:ext cx="5449887" cy="292447"/>
          </a:xfrm>
        </p:spPr>
        <p:txBody>
          <a:bodyPr>
            <a:noAutofit/>
          </a:bodyPr>
          <a:lstStyle>
            <a:lvl1pPr>
              <a:defRPr sz="1600" b="1" u="sng">
                <a:solidFill>
                  <a:srgbClr val="3284BF"/>
                </a:solidFill>
              </a:defRPr>
            </a:lvl1pPr>
          </a:lstStyle>
          <a:p>
            <a:pPr lvl="0"/>
            <a:r>
              <a:rPr lang="en-US"/>
              <a:t>name@mednet.ucla.edu</a:t>
            </a:r>
          </a:p>
        </p:txBody>
      </p:sp>
      <p:sp>
        <p:nvSpPr>
          <p:cNvPr id="40" name="Text Placeholder 3"/>
          <p:cNvSpPr>
            <a:spLocks noGrp="1"/>
          </p:cNvSpPr>
          <p:nvPr>
            <p:ph type="body" sz="quarter" idx="24" hasCustomPrompt="1"/>
          </p:nvPr>
        </p:nvSpPr>
        <p:spPr>
          <a:xfrm>
            <a:off x="1275286" y="2554256"/>
            <a:ext cx="5449887" cy="393700"/>
          </a:xfrm>
        </p:spPr>
        <p:txBody>
          <a:bodyPr>
            <a:normAutofit/>
          </a:bodyPr>
          <a:lstStyle>
            <a:lvl1pPr>
              <a:defRPr sz="1800" b="1" i="0">
                <a:solidFill>
                  <a:srgbClr val="005587"/>
                </a:solidFill>
                <a:latin typeface="+mj-lt"/>
              </a:defRPr>
            </a:lvl1pPr>
          </a:lstStyle>
          <a:p>
            <a:pPr lvl="0"/>
            <a:r>
              <a:rPr lang="en-US"/>
              <a:t>FIRST NAME LAST NAME</a:t>
            </a:r>
          </a:p>
        </p:txBody>
      </p:sp>
      <p:sp>
        <p:nvSpPr>
          <p:cNvPr id="41" name="Text Placeholder 3"/>
          <p:cNvSpPr>
            <a:spLocks noGrp="1"/>
          </p:cNvSpPr>
          <p:nvPr>
            <p:ph type="body" sz="quarter" idx="25" hasCustomPrompt="1"/>
          </p:nvPr>
        </p:nvSpPr>
        <p:spPr>
          <a:xfrm>
            <a:off x="1275286" y="2947956"/>
            <a:ext cx="5449887" cy="292447"/>
          </a:xfrm>
        </p:spPr>
        <p:txBody>
          <a:bodyPr>
            <a:noAutofit/>
          </a:bodyPr>
          <a:lstStyle>
            <a:lvl1pPr>
              <a:defRPr sz="1600" b="0"/>
            </a:lvl1pPr>
          </a:lstStyle>
          <a:p>
            <a:pPr lvl="0"/>
            <a:r>
              <a:rPr lang="en-US"/>
              <a:t>Title</a:t>
            </a:r>
          </a:p>
        </p:txBody>
      </p:sp>
      <p:sp>
        <p:nvSpPr>
          <p:cNvPr id="42" name="Text Placeholder 3"/>
          <p:cNvSpPr>
            <a:spLocks noGrp="1"/>
          </p:cNvSpPr>
          <p:nvPr>
            <p:ph type="body" sz="quarter" idx="26" hasCustomPrompt="1"/>
          </p:nvPr>
        </p:nvSpPr>
        <p:spPr>
          <a:xfrm>
            <a:off x="1275286" y="3541940"/>
            <a:ext cx="5449887" cy="292447"/>
          </a:xfrm>
        </p:spPr>
        <p:txBody>
          <a:bodyPr>
            <a:noAutofit/>
          </a:bodyPr>
          <a:lstStyle>
            <a:lvl1pPr>
              <a:defRPr sz="1600" b="1" u="sng">
                <a:solidFill>
                  <a:srgbClr val="3284BF"/>
                </a:solidFill>
              </a:defRPr>
            </a:lvl1pPr>
          </a:lstStyle>
          <a:p>
            <a:pPr lvl="0"/>
            <a:r>
              <a:rPr lang="en-US"/>
              <a:t>name@mednet.ucla.edu</a:t>
            </a:r>
          </a:p>
        </p:txBody>
      </p:sp>
      <p:sp>
        <p:nvSpPr>
          <p:cNvPr id="43" name="Text Placeholder 3"/>
          <p:cNvSpPr>
            <a:spLocks noGrp="1"/>
          </p:cNvSpPr>
          <p:nvPr>
            <p:ph type="body" sz="quarter" idx="27" hasCustomPrompt="1"/>
          </p:nvPr>
        </p:nvSpPr>
        <p:spPr>
          <a:xfrm>
            <a:off x="1275286" y="4482306"/>
            <a:ext cx="5449887" cy="393700"/>
          </a:xfrm>
        </p:spPr>
        <p:txBody>
          <a:bodyPr>
            <a:normAutofit/>
          </a:bodyPr>
          <a:lstStyle>
            <a:lvl1pPr>
              <a:defRPr sz="1800" b="1" i="0">
                <a:solidFill>
                  <a:srgbClr val="005587"/>
                </a:solidFill>
                <a:latin typeface="+mj-lt"/>
              </a:defRPr>
            </a:lvl1pPr>
          </a:lstStyle>
          <a:p>
            <a:pPr lvl="0"/>
            <a:r>
              <a:rPr lang="en-US"/>
              <a:t>FIRST NAME LAST NAME</a:t>
            </a:r>
          </a:p>
        </p:txBody>
      </p:sp>
      <p:sp>
        <p:nvSpPr>
          <p:cNvPr id="44" name="Text Placeholder 3"/>
          <p:cNvSpPr>
            <a:spLocks noGrp="1"/>
          </p:cNvSpPr>
          <p:nvPr>
            <p:ph type="body" sz="quarter" idx="28" hasCustomPrompt="1"/>
          </p:nvPr>
        </p:nvSpPr>
        <p:spPr>
          <a:xfrm>
            <a:off x="1275286" y="4876006"/>
            <a:ext cx="5449887" cy="292447"/>
          </a:xfrm>
        </p:spPr>
        <p:txBody>
          <a:bodyPr>
            <a:noAutofit/>
          </a:bodyPr>
          <a:lstStyle>
            <a:lvl1pPr>
              <a:defRPr sz="1600" b="0"/>
            </a:lvl1pPr>
          </a:lstStyle>
          <a:p>
            <a:pPr lvl="0"/>
            <a:r>
              <a:rPr lang="en-US"/>
              <a:t>Title</a:t>
            </a:r>
          </a:p>
        </p:txBody>
      </p:sp>
      <p:sp>
        <p:nvSpPr>
          <p:cNvPr id="45" name="Text Placeholder 3"/>
          <p:cNvSpPr>
            <a:spLocks noGrp="1"/>
          </p:cNvSpPr>
          <p:nvPr>
            <p:ph type="body" sz="quarter" idx="29" hasCustomPrompt="1"/>
          </p:nvPr>
        </p:nvSpPr>
        <p:spPr>
          <a:xfrm>
            <a:off x="1275286" y="5469990"/>
            <a:ext cx="5449887" cy="292447"/>
          </a:xfrm>
        </p:spPr>
        <p:txBody>
          <a:bodyPr>
            <a:noAutofit/>
          </a:bodyPr>
          <a:lstStyle>
            <a:lvl1pPr>
              <a:defRPr sz="1600" b="1" u="sng">
                <a:solidFill>
                  <a:srgbClr val="3284BF"/>
                </a:solidFill>
              </a:defRPr>
            </a:lvl1pPr>
          </a:lstStyle>
          <a:p>
            <a:pPr lvl="0"/>
            <a:r>
              <a:rPr lang="en-US"/>
              <a:t>name@mednet.ucla.edu</a:t>
            </a:r>
          </a:p>
        </p:txBody>
      </p:sp>
      <p:sp>
        <p:nvSpPr>
          <p:cNvPr id="14" name="Rectangle 13">
            <a:extLst>
              <a:ext uri="{FF2B5EF4-FFF2-40B4-BE49-F238E27FC236}">
                <a16:creationId xmlns:a16="http://schemas.microsoft.com/office/drawing/2014/main" id="{1A166BAF-3EEB-014F-839A-E62F25808E8C}"/>
              </a:ext>
            </a:extLst>
          </p:cNvPr>
          <p:cNvSpPr/>
          <p:nvPr userDrawn="1"/>
        </p:nvSpPr>
        <p:spPr>
          <a:xfrm>
            <a:off x="-34507" y="6470150"/>
            <a:ext cx="9546336" cy="1920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59081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esenters - Four">
    <p:spTree>
      <p:nvGrpSpPr>
        <p:cNvPr id="1" name=""/>
        <p:cNvGrpSpPr/>
        <p:nvPr/>
      </p:nvGrpSpPr>
      <p:grpSpPr>
        <a:xfrm>
          <a:off x="0" y="0"/>
          <a:ext cx="0" cy="0"/>
          <a:chOff x="0" y="0"/>
          <a:chExt cx="0" cy="0"/>
        </a:xfrm>
      </p:grpSpPr>
      <p:sp>
        <p:nvSpPr>
          <p:cNvPr id="44" name="TextBox 43"/>
          <p:cNvSpPr txBox="1"/>
          <p:nvPr/>
        </p:nvSpPr>
        <p:spPr>
          <a:xfrm>
            <a:off x="0" y="1012878"/>
            <a:ext cx="12192000" cy="1015663"/>
          </a:xfrm>
          <a:prstGeom prst="rect">
            <a:avLst/>
          </a:prstGeom>
          <a:noFill/>
        </p:spPr>
        <p:txBody>
          <a:bodyPr wrap="square" rtlCol="0">
            <a:spAutoFit/>
          </a:bodyPr>
          <a:lstStyle/>
          <a:p>
            <a:pPr algn="ctr"/>
            <a:r>
              <a:rPr lang="en-US" sz="3600" b="1" i="0">
                <a:solidFill>
                  <a:schemeClr val="bg1"/>
                </a:solidFill>
                <a:latin typeface="Arial" charset="0"/>
                <a:ea typeface="Arial" charset="0"/>
                <a:cs typeface="Arial" charset="0"/>
              </a:rPr>
              <a:t>Presenters</a:t>
            </a:r>
          </a:p>
          <a:p>
            <a:pPr algn="ctr"/>
            <a:r>
              <a:rPr lang="en-US" sz="2400" b="0" i="0">
                <a:solidFill>
                  <a:schemeClr val="bg1"/>
                </a:solidFill>
                <a:latin typeface="Arial" charset="0"/>
                <a:ea typeface="Arial" charset="0"/>
                <a:cs typeface="Arial" charset="0"/>
              </a:rPr>
              <a:t>Subtitle</a:t>
            </a:r>
            <a:r>
              <a:rPr lang="en-US" sz="2400" b="0" i="0" baseline="0">
                <a:solidFill>
                  <a:schemeClr val="bg1"/>
                </a:solidFill>
                <a:latin typeface="Arial" charset="0"/>
                <a:ea typeface="Arial" charset="0"/>
                <a:cs typeface="Arial" charset="0"/>
              </a:rPr>
              <a:t> Here</a:t>
            </a:r>
            <a:endParaRPr lang="en-US" sz="2400" b="0" i="0">
              <a:solidFill>
                <a:schemeClr val="bg1"/>
              </a:solidFill>
              <a:latin typeface="Arial" charset="0"/>
              <a:ea typeface="Arial" charset="0"/>
              <a:cs typeface="Arial" charset="0"/>
            </a:endParaRPr>
          </a:p>
        </p:txBody>
      </p:sp>
      <p:sp>
        <p:nvSpPr>
          <p:cNvPr id="49" name="Text Placeholder 3"/>
          <p:cNvSpPr>
            <a:spLocks noGrp="1"/>
          </p:cNvSpPr>
          <p:nvPr>
            <p:ph type="body" sz="quarter" idx="27" hasCustomPrompt="1"/>
          </p:nvPr>
        </p:nvSpPr>
        <p:spPr>
          <a:xfrm>
            <a:off x="712382" y="4972010"/>
            <a:ext cx="2594918" cy="292447"/>
          </a:xfrm>
        </p:spPr>
        <p:txBody>
          <a:bodyPr>
            <a:noAutofit/>
          </a:bodyPr>
          <a:lstStyle>
            <a:lvl1pPr algn="ctr">
              <a:spcBef>
                <a:spcPts val="0"/>
              </a:spcBef>
              <a:defRPr sz="1400" b="0">
                <a:solidFill>
                  <a:schemeClr val="tx1"/>
                </a:solidFill>
              </a:defRPr>
            </a:lvl1pPr>
          </a:lstStyle>
          <a:p>
            <a:pPr lvl="0"/>
            <a:r>
              <a:rPr lang="en-US"/>
              <a:t>Title</a:t>
            </a:r>
          </a:p>
        </p:txBody>
      </p:sp>
      <p:sp>
        <p:nvSpPr>
          <p:cNvPr id="51" name="Text Placeholder 3"/>
          <p:cNvSpPr>
            <a:spLocks noGrp="1"/>
          </p:cNvSpPr>
          <p:nvPr>
            <p:ph type="body" sz="quarter" idx="29" hasCustomPrompt="1"/>
          </p:nvPr>
        </p:nvSpPr>
        <p:spPr>
          <a:xfrm>
            <a:off x="3423684" y="4972010"/>
            <a:ext cx="2594918" cy="292447"/>
          </a:xfrm>
        </p:spPr>
        <p:txBody>
          <a:bodyPr>
            <a:noAutofit/>
          </a:bodyPr>
          <a:lstStyle>
            <a:lvl1pPr algn="ctr">
              <a:spcBef>
                <a:spcPts val="0"/>
              </a:spcBef>
              <a:defRPr sz="1400" b="0">
                <a:solidFill>
                  <a:schemeClr val="tx1"/>
                </a:solidFill>
              </a:defRPr>
            </a:lvl1pPr>
          </a:lstStyle>
          <a:p>
            <a:pPr lvl="0"/>
            <a:r>
              <a:rPr lang="en-US"/>
              <a:t>Title</a:t>
            </a:r>
          </a:p>
        </p:txBody>
      </p:sp>
      <p:sp>
        <p:nvSpPr>
          <p:cNvPr id="53" name="Text Placeholder 3"/>
          <p:cNvSpPr>
            <a:spLocks noGrp="1"/>
          </p:cNvSpPr>
          <p:nvPr>
            <p:ph type="body" sz="quarter" idx="31" hasCustomPrompt="1"/>
          </p:nvPr>
        </p:nvSpPr>
        <p:spPr>
          <a:xfrm>
            <a:off x="6188147" y="4972010"/>
            <a:ext cx="2594918" cy="292447"/>
          </a:xfrm>
        </p:spPr>
        <p:txBody>
          <a:bodyPr>
            <a:noAutofit/>
          </a:bodyPr>
          <a:lstStyle>
            <a:lvl1pPr algn="ctr">
              <a:spcBef>
                <a:spcPts val="0"/>
              </a:spcBef>
              <a:defRPr sz="1400" b="0">
                <a:solidFill>
                  <a:schemeClr val="tx1"/>
                </a:solidFill>
              </a:defRPr>
            </a:lvl1pPr>
          </a:lstStyle>
          <a:p>
            <a:pPr lvl="0"/>
            <a:r>
              <a:rPr lang="en-US"/>
              <a:t>Title</a:t>
            </a:r>
          </a:p>
        </p:txBody>
      </p:sp>
      <p:sp>
        <p:nvSpPr>
          <p:cNvPr id="55" name="Text Placeholder 3"/>
          <p:cNvSpPr>
            <a:spLocks noGrp="1"/>
          </p:cNvSpPr>
          <p:nvPr>
            <p:ph type="body" sz="quarter" idx="33" hasCustomPrompt="1"/>
          </p:nvPr>
        </p:nvSpPr>
        <p:spPr>
          <a:xfrm>
            <a:off x="8864691" y="4972010"/>
            <a:ext cx="2594918" cy="292447"/>
          </a:xfrm>
        </p:spPr>
        <p:txBody>
          <a:bodyPr>
            <a:noAutofit/>
          </a:bodyPr>
          <a:lstStyle>
            <a:lvl1pPr algn="ctr">
              <a:spcBef>
                <a:spcPts val="0"/>
              </a:spcBef>
              <a:defRPr sz="1400" b="0">
                <a:solidFill>
                  <a:schemeClr val="tx1"/>
                </a:solidFill>
              </a:defRPr>
            </a:lvl1pPr>
          </a:lstStyle>
          <a:p>
            <a:pPr lvl="0"/>
            <a:r>
              <a:rPr lang="en-US"/>
              <a:t> Title</a:t>
            </a:r>
          </a:p>
        </p:txBody>
      </p:sp>
      <p:sp>
        <p:nvSpPr>
          <p:cNvPr id="57" name="Text Placeholder 18"/>
          <p:cNvSpPr>
            <a:spLocks noGrp="1"/>
          </p:cNvSpPr>
          <p:nvPr>
            <p:ph type="body" sz="quarter" idx="36" hasCustomPrompt="1"/>
          </p:nvPr>
        </p:nvSpPr>
        <p:spPr>
          <a:xfrm>
            <a:off x="703021" y="4298118"/>
            <a:ext cx="2594918" cy="648050"/>
          </a:xfrm>
        </p:spPr>
        <p:txBody>
          <a:bodyPr>
            <a:noAutofit/>
          </a:bodyPr>
          <a:lstStyle>
            <a:lvl1pPr algn="ctr">
              <a:lnSpc>
                <a:spcPct val="100000"/>
              </a:lnSpc>
              <a:spcBef>
                <a:spcPts val="0"/>
              </a:spcBef>
              <a:defRPr sz="1600" b="1" i="0" baseline="0">
                <a:solidFill>
                  <a:srgbClr val="005587"/>
                </a:solidFill>
                <a:latin typeface="+mj-lt"/>
              </a:defRPr>
            </a:lvl1pPr>
          </a:lstStyle>
          <a:p>
            <a:pPr lvl="0"/>
            <a:r>
              <a:rPr lang="en-US"/>
              <a:t>FIRST NAME</a:t>
            </a:r>
            <a:br>
              <a:rPr lang="en-US"/>
            </a:br>
            <a:r>
              <a:rPr lang="en-US"/>
              <a:t>LAST NAME</a:t>
            </a:r>
          </a:p>
        </p:txBody>
      </p:sp>
      <p:sp>
        <p:nvSpPr>
          <p:cNvPr id="58" name="Text Placeholder 18"/>
          <p:cNvSpPr>
            <a:spLocks noGrp="1"/>
          </p:cNvSpPr>
          <p:nvPr>
            <p:ph type="body" sz="quarter" idx="37" hasCustomPrompt="1"/>
          </p:nvPr>
        </p:nvSpPr>
        <p:spPr>
          <a:xfrm>
            <a:off x="3423684" y="4298118"/>
            <a:ext cx="2594918" cy="648050"/>
          </a:xfrm>
        </p:spPr>
        <p:txBody>
          <a:bodyPr>
            <a:noAutofit/>
          </a:bodyPr>
          <a:lstStyle>
            <a:lvl1pPr algn="ctr">
              <a:lnSpc>
                <a:spcPct val="100000"/>
              </a:lnSpc>
              <a:spcBef>
                <a:spcPts val="0"/>
              </a:spcBef>
              <a:defRPr sz="1600" b="1" i="0" baseline="0">
                <a:solidFill>
                  <a:srgbClr val="005587"/>
                </a:solidFill>
                <a:latin typeface="+mj-lt"/>
              </a:defRPr>
            </a:lvl1pPr>
          </a:lstStyle>
          <a:p>
            <a:pPr lvl="0"/>
            <a:r>
              <a:rPr lang="en-US"/>
              <a:t>FIRST NAME</a:t>
            </a:r>
            <a:br>
              <a:rPr lang="en-US"/>
            </a:br>
            <a:r>
              <a:rPr lang="en-US"/>
              <a:t>LAST NAME</a:t>
            </a:r>
          </a:p>
        </p:txBody>
      </p:sp>
      <p:sp>
        <p:nvSpPr>
          <p:cNvPr id="59" name="Text Placeholder 18"/>
          <p:cNvSpPr>
            <a:spLocks noGrp="1"/>
          </p:cNvSpPr>
          <p:nvPr>
            <p:ph type="body" sz="quarter" idx="38" hasCustomPrompt="1"/>
          </p:nvPr>
        </p:nvSpPr>
        <p:spPr>
          <a:xfrm>
            <a:off x="6173521" y="4298118"/>
            <a:ext cx="2594918" cy="648050"/>
          </a:xfrm>
        </p:spPr>
        <p:txBody>
          <a:bodyPr>
            <a:noAutofit/>
          </a:bodyPr>
          <a:lstStyle>
            <a:lvl1pPr algn="ctr">
              <a:lnSpc>
                <a:spcPct val="100000"/>
              </a:lnSpc>
              <a:spcBef>
                <a:spcPts val="0"/>
              </a:spcBef>
              <a:defRPr sz="1600" b="1" i="0" baseline="0">
                <a:solidFill>
                  <a:srgbClr val="005587"/>
                </a:solidFill>
                <a:latin typeface="+mj-lt"/>
              </a:defRPr>
            </a:lvl1pPr>
          </a:lstStyle>
          <a:p>
            <a:pPr lvl="0"/>
            <a:r>
              <a:rPr lang="en-US"/>
              <a:t>FIRST NAME</a:t>
            </a:r>
            <a:br>
              <a:rPr lang="en-US"/>
            </a:br>
            <a:r>
              <a:rPr lang="en-US"/>
              <a:t>LAST NAME</a:t>
            </a:r>
          </a:p>
        </p:txBody>
      </p:sp>
      <p:sp>
        <p:nvSpPr>
          <p:cNvPr id="60" name="Text Placeholder 18"/>
          <p:cNvSpPr>
            <a:spLocks noGrp="1"/>
          </p:cNvSpPr>
          <p:nvPr>
            <p:ph type="body" sz="quarter" idx="39" hasCustomPrompt="1"/>
          </p:nvPr>
        </p:nvSpPr>
        <p:spPr>
          <a:xfrm>
            <a:off x="8848649" y="4298118"/>
            <a:ext cx="2594918" cy="648050"/>
          </a:xfrm>
        </p:spPr>
        <p:txBody>
          <a:bodyPr>
            <a:noAutofit/>
          </a:bodyPr>
          <a:lstStyle>
            <a:lvl1pPr algn="ctr">
              <a:lnSpc>
                <a:spcPct val="100000"/>
              </a:lnSpc>
              <a:spcBef>
                <a:spcPts val="0"/>
              </a:spcBef>
              <a:defRPr sz="1600" b="1" i="0" baseline="0">
                <a:solidFill>
                  <a:srgbClr val="005587"/>
                </a:solidFill>
                <a:latin typeface="+mj-lt"/>
              </a:defRPr>
            </a:lvl1pPr>
          </a:lstStyle>
          <a:p>
            <a:pPr lvl="0"/>
            <a:r>
              <a:rPr lang="en-US"/>
              <a:t>FIRST NAME</a:t>
            </a:r>
            <a:br>
              <a:rPr lang="en-US"/>
            </a:br>
            <a:r>
              <a:rPr lang="en-US"/>
              <a:t>LAST NAME</a:t>
            </a:r>
          </a:p>
        </p:txBody>
      </p:sp>
      <p:sp>
        <p:nvSpPr>
          <p:cNvPr id="4" name="Picture Placeholder 3">
            <a:extLst>
              <a:ext uri="{FF2B5EF4-FFF2-40B4-BE49-F238E27FC236}">
                <a16:creationId xmlns:a16="http://schemas.microsoft.com/office/drawing/2014/main" id="{A2D7FFD7-1039-4C43-B91D-2FFAA15FFA53}"/>
              </a:ext>
            </a:extLst>
          </p:cNvPr>
          <p:cNvSpPr>
            <a:spLocks noGrp="1"/>
          </p:cNvSpPr>
          <p:nvPr>
            <p:ph type="pic" sz="quarter" idx="40" hasCustomPrompt="1"/>
          </p:nvPr>
        </p:nvSpPr>
        <p:spPr>
          <a:xfrm>
            <a:off x="1122884" y="2390990"/>
            <a:ext cx="1755191" cy="1756269"/>
          </a:xfrm>
        </p:spPr>
        <p:txBody>
          <a:bodyPr anchor="ctr" anchorCtr="0"/>
          <a:lstStyle>
            <a:lvl1pPr algn="ctr">
              <a:defRPr/>
            </a:lvl1pPr>
          </a:lstStyle>
          <a:p>
            <a:r>
              <a:rPr lang="en-US"/>
              <a:t>Headshot</a:t>
            </a:r>
          </a:p>
        </p:txBody>
      </p:sp>
      <p:sp>
        <p:nvSpPr>
          <p:cNvPr id="35" name="Picture Placeholder 3">
            <a:extLst>
              <a:ext uri="{FF2B5EF4-FFF2-40B4-BE49-F238E27FC236}">
                <a16:creationId xmlns:a16="http://schemas.microsoft.com/office/drawing/2014/main" id="{F202A6EA-BADE-BF4A-9780-3972573BDA63}"/>
              </a:ext>
            </a:extLst>
          </p:cNvPr>
          <p:cNvSpPr>
            <a:spLocks noGrp="1"/>
          </p:cNvSpPr>
          <p:nvPr>
            <p:ph type="pic" sz="quarter" idx="41" hasCustomPrompt="1"/>
          </p:nvPr>
        </p:nvSpPr>
        <p:spPr>
          <a:xfrm>
            <a:off x="3843547" y="2390990"/>
            <a:ext cx="1755191" cy="1756269"/>
          </a:xfrm>
        </p:spPr>
        <p:txBody>
          <a:bodyPr anchor="ctr" anchorCtr="0"/>
          <a:lstStyle>
            <a:lvl1pPr algn="ctr">
              <a:defRPr/>
            </a:lvl1pPr>
          </a:lstStyle>
          <a:p>
            <a:r>
              <a:rPr lang="en-US"/>
              <a:t>Headshot</a:t>
            </a:r>
          </a:p>
        </p:txBody>
      </p:sp>
      <p:sp>
        <p:nvSpPr>
          <p:cNvPr id="36" name="Picture Placeholder 3">
            <a:extLst>
              <a:ext uri="{FF2B5EF4-FFF2-40B4-BE49-F238E27FC236}">
                <a16:creationId xmlns:a16="http://schemas.microsoft.com/office/drawing/2014/main" id="{84E0ED03-3F69-CB4F-A45D-A5A14772D1E4}"/>
              </a:ext>
            </a:extLst>
          </p:cNvPr>
          <p:cNvSpPr>
            <a:spLocks noGrp="1"/>
          </p:cNvSpPr>
          <p:nvPr>
            <p:ph type="pic" sz="quarter" idx="42" hasCustomPrompt="1"/>
          </p:nvPr>
        </p:nvSpPr>
        <p:spPr>
          <a:xfrm>
            <a:off x="6608010" y="2390990"/>
            <a:ext cx="1755191" cy="1756269"/>
          </a:xfrm>
        </p:spPr>
        <p:txBody>
          <a:bodyPr anchor="ctr" anchorCtr="0"/>
          <a:lstStyle>
            <a:lvl1pPr algn="ctr">
              <a:defRPr/>
            </a:lvl1pPr>
          </a:lstStyle>
          <a:p>
            <a:r>
              <a:rPr lang="en-US"/>
              <a:t>Headshot</a:t>
            </a:r>
          </a:p>
        </p:txBody>
      </p:sp>
      <p:sp>
        <p:nvSpPr>
          <p:cNvPr id="37" name="Picture Placeholder 3">
            <a:extLst>
              <a:ext uri="{FF2B5EF4-FFF2-40B4-BE49-F238E27FC236}">
                <a16:creationId xmlns:a16="http://schemas.microsoft.com/office/drawing/2014/main" id="{33DF85D8-C561-8241-8215-6C27ED888420}"/>
              </a:ext>
            </a:extLst>
          </p:cNvPr>
          <p:cNvSpPr>
            <a:spLocks noGrp="1"/>
          </p:cNvSpPr>
          <p:nvPr>
            <p:ph type="pic" sz="quarter" idx="43" hasCustomPrompt="1"/>
          </p:nvPr>
        </p:nvSpPr>
        <p:spPr>
          <a:xfrm>
            <a:off x="9313925" y="2390990"/>
            <a:ext cx="1755191" cy="1756269"/>
          </a:xfrm>
        </p:spPr>
        <p:txBody>
          <a:bodyPr anchor="ctr" anchorCtr="0"/>
          <a:lstStyle>
            <a:lvl1pPr algn="ctr">
              <a:defRPr/>
            </a:lvl1pPr>
          </a:lstStyle>
          <a:p>
            <a:r>
              <a:rPr lang="en-US"/>
              <a:t>Headshot</a:t>
            </a:r>
          </a:p>
        </p:txBody>
      </p:sp>
      <p:sp>
        <p:nvSpPr>
          <p:cNvPr id="38" name="Title 1">
            <a:extLst>
              <a:ext uri="{FF2B5EF4-FFF2-40B4-BE49-F238E27FC236}">
                <a16:creationId xmlns:a16="http://schemas.microsoft.com/office/drawing/2014/main" id="{66980F57-0407-5345-A307-67AC4D9C68B1}"/>
              </a:ext>
            </a:extLst>
          </p:cNvPr>
          <p:cNvSpPr>
            <a:spLocks noGrp="1"/>
          </p:cNvSpPr>
          <p:nvPr>
            <p:ph type="title" hasCustomPrompt="1"/>
          </p:nvPr>
        </p:nvSpPr>
        <p:spPr>
          <a:xfrm>
            <a:off x="1248379" y="410447"/>
            <a:ext cx="9668334" cy="877886"/>
          </a:xfrm>
        </p:spPr>
        <p:txBody>
          <a:bodyPr anchor="b"/>
          <a:lstStyle>
            <a:lvl1pPr algn="ctr">
              <a:defRPr/>
            </a:lvl1pPr>
          </a:lstStyle>
          <a:p>
            <a:r>
              <a:rPr lang="en-US"/>
              <a:t>PRESENTERS</a:t>
            </a:r>
          </a:p>
        </p:txBody>
      </p:sp>
      <p:sp>
        <p:nvSpPr>
          <p:cNvPr id="39" name="Text Placeholder 22">
            <a:extLst>
              <a:ext uri="{FF2B5EF4-FFF2-40B4-BE49-F238E27FC236}">
                <a16:creationId xmlns:a16="http://schemas.microsoft.com/office/drawing/2014/main" id="{D6CF1A10-DD10-B944-8C7B-314209FD0462}"/>
              </a:ext>
            </a:extLst>
          </p:cNvPr>
          <p:cNvSpPr>
            <a:spLocks noGrp="1"/>
          </p:cNvSpPr>
          <p:nvPr>
            <p:ph type="body" sz="quarter" idx="30" hasCustomPrompt="1"/>
          </p:nvPr>
        </p:nvSpPr>
        <p:spPr>
          <a:xfrm>
            <a:off x="1248379" y="1288333"/>
            <a:ext cx="9668334" cy="455612"/>
          </a:xfrm>
        </p:spPr>
        <p:txBody>
          <a:bodyPr>
            <a:normAutofit/>
          </a:bodyPr>
          <a:lstStyle>
            <a:lvl1pPr marL="0" indent="0" algn="ctr">
              <a:buNone/>
              <a:defRPr sz="2100">
                <a:solidFill>
                  <a:srgbClr val="003B5C"/>
                </a:solidFill>
                <a:latin typeface="Helvetica" pitchFamily="2" charset="0"/>
                <a:ea typeface="Helvetica" pitchFamily="2" charset="0"/>
                <a:cs typeface="Helvetica" pitchFamily="2"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Subtitle Here</a:t>
            </a:r>
          </a:p>
        </p:txBody>
      </p:sp>
    </p:spTree>
    <p:extLst>
      <p:ext uri="{BB962C8B-B14F-4D97-AF65-F5344CB8AC3E}">
        <p14:creationId xmlns:p14="http://schemas.microsoft.com/office/powerpoint/2010/main" val="27622849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F1B147C2-F8A0-F441-8052-7FA1CBB333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048"/>
            <a:ext cx="12192000" cy="6851904"/>
          </a:xfrm>
          <a:prstGeom prst="rect">
            <a:avLst/>
          </a:prstGeom>
        </p:spPr>
      </p:pic>
      <p:sp>
        <p:nvSpPr>
          <p:cNvPr id="10" name="Title 1"/>
          <p:cNvSpPr>
            <a:spLocks noGrp="1"/>
          </p:cNvSpPr>
          <p:nvPr>
            <p:ph type="title" hasCustomPrompt="1"/>
          </p:nvPr>
        </p:nvSpPr>
        <p:spPr>
          <a:xfrm>
            <a:off x="7351932" y="4106717"/>
            <a:ext cx="3842611" cy="682453"/>
          </a:xfrm>
        </p:spPr>
        <p:txBody>
          <a:bodyPr anchor="t" anchorCtr="0">
            <a:noAutofit/>
          </a:bodyPr>
          <a:lstStyle>
            <a:lvl1pPr>
              <a:defRPr sz="4400" b="1" i="0">
                <a:solidFill>
                  <a:schemeClr val="bg1"/>
                </a:solidFill>
                <a:latin typeface="+mj-lt"/>
              </a:defRPr>
            </a:lvl1pPr>
          </a:lstStyle>
          <a:p>
            <a:r>
              <a:rPr lang="en-US"/>
              <a:t>THANK YOU.</a:t>
            </a:r>
          </a:p>
        </p:txBody>
      </p:sp>
      <p:sp>
        <p:nvSpPr>
          <p:cNvPr id="11" name="Text Placeholder 2"/>
          <p:cNvSpPr>
            <a:spLocks noGrp="1"/>
          </p:cNvSpPr>
          <p:nvPr>
            <p:ph type="body" idx="1" hasCustomPrompt="1"/>
          </p:nvPr>
        </p:nvSpPr>
        <p:spPr>
          <a:xfrm>
            <a:off x="0" y="870155"/>
            <a:ext cx="3153012" cy="3736136"/>
          </a:xfrm>
        </p:spPr>
        <p:txBody>
          <a:bodyPr/>
          <a:lstStyle>
            <a:lvl1pPr marL="0" indent="0" algn="r">
              <a:lnSpc>
                <a:spcPct val="100000"/>
              </a:lnSpc>
              <a:spcBef>
                <a:spcPts val="800"/>
              </a:spcBef>
              <a:buNone/>
              <a:defRPr sz="1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In cooperation with: </a:t>
            </a:r>
            <a:br>
              <a:rPr lang="en-US"/>
            </a:br>
            <a:r>
              <a:rPr lang="en-US" err="1"/>
              <a:t>Amet</a:t>
            </a:r>
            <a:r>
              <a:rPr lang="en-US"/>
              <a:t> </a:t>
            </a:r>
            <a:r>
              <a:rPr lang="en-US" err="1"/>
              <a:t>Consectetur</a:t>
            </a:r>
            <a:r>
              <a:rPr lang="en-US"/>
              <a:t> </a:t>
            </a:r>
            <a:br>
              <a:rPr lang="en-US"/>
            </a:br>
            <a:r>
              <a:rPr lang="en-US" err="1"/>
              <a:t>Adipiscing</a:t>
            </a:r>
            <a:r>
              <a:rPr lang="en-US"/>
              <a:t> </a:t>
            </a:r>
            <a:r>
              <a:rPr lang="en-US" err="1"/>
              <a:t>Elit</a:t>
            </a:r>
            <a:br>
              <a:rPr lang="en-US"/>
            </a:br>
            <a:r>
              <a:rPr lang="en-US"/>
              <a:t>Donec </a:t>
            </a:r>
            <a:r>
              <a:rPr lang="en-US" err="1"/>
              <a:t>Egestas</a:t>
            </a:r>
            <a:r>
              <a:rPr lang="en-US"/>
              <a:t> </a:t>
            </a:r>
            <a:br>
              <a:rPr lang="en-US"/>
            </a:br>
            <a:r>
              <a:rPr lang="en-US" err="1"/>
              <a:t>Placerat</a:t>
            </a:r>
            <a:r>
              <a:rPr lang="en-US"/>
              <a:t> </a:t>
            </a:r>
            <a:r>
              <a:rPr lang="en-US" err="1"/>
              <a:t>Tempor</a:t>
            </a:r>
            <a:br>
              <a:rPr lang="en-US"/>
            </a:br>
            <a:r>
              <a:rPr lang="en-US"/>
              <a:t>Nam Ipsum</a:t>
            </a:r>
            <a:br>
              <a:rPr lang="en-US"/>
            </a:br>
            <a:r>
              <a:rPr lang="en-US" err="1"/>
              <a:t>Posuere</a:t>
            </a:r>
            <a:r>
              <a:rPr lang="en-US"/>
              <a:t> </a:t>
            </a:r>
            <a:r>
              <a:rPr lang="en-US" err="1"/>
              <a:t>Commodo</a:t>
            </a:r>
            <a:endParaRPr lang="en-US"/>
          </a:p>
        </p:txBody>
      </p:sp>
      <p:pic>
        <p:nvPicPr>
          <p:cNvPr id="2" name="Picture 1">
            <a:extLst>
              <a:ext uri="{FF2B5EF4-FFF2-40B4-BE49-F238E27FC236}">
                <a16:creationId xmlns:a16="http://schemas.microsoft.com/office/drawing/2014/main" id="{73E4E240-A7F6-A745-9941-A5BE4D6CBCF4}"/>
              </a:ext>
            </a:extLst>
          </p:cNvPr>
          <p:cNvPicPr>
            <a:picLocks noChangeAspect="1"/>
          </p:cNvPicPr>
          <p:nvPr userDrawn="1"/>
        </p:nvPicPr>
        <p:blipFill>
          <a:blip r:embed="rId3"/>
          <a:stretch>
            <a:fillRect/>
          </a:stretch>
        </p:blipFill>
        <p:spPr>
          <a:xfrm>
            <a:off x="7481724" y="3723893"/>
            <a:ext cx="2759556" cy="262120"/>
          </a:xfrm>
          <a:prstGeom prst="rect">
            <a:avLst/>
          </a:prstGeom>
        </p:spPr>
      </p:pic>
      <p:sp>
        <p:nvSpPr>
          <p:cNvPr id="16" name="Rectangle 15">
            <a:extLst>
              <a:ext uri="{FF2B5EF4-FFF2-40B4-BE49-F238E27FC236}">
                <a16:creationId xmlns:a16="http://schemas.microsoft.com/office/drawing/2014/main" id="{F7A6CB48-65D8-1446-8886-98B846B196CD}"/>
              </a:ext>
            </a:extLst>
          </p:cNvPr>
          <p:cNvSpPr/>
          <p:nvPr userDrawn="1"/>
        </p:nvSpPr>
        <p:spPr>
          <a:xfrm rot="5400000">
            <a:off x="5233428" y="3719321"/>
            <a:ext cx="3474720" cy="91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4">
            <a:extLst>
              <a:ext uri="{FF2B5EF4-FFF2-40B4-BE49-F238E27FC236}">
                <a16:creationId xmlns:a16="http://schemas.microsoft.com/office/drawing/2014/main" id="{A71DCF3F-7302-E943-A2F0-FA6AD6959397}"/>
              </a:ext>
            </a:extLst>
          </p:cNvPr>
          <p:cNvSpPr>
            <a:spLocks noGrp="1"/>
          </p:cNvSpPr>
          <p:nvPr>
            <p:ph type="body" sz="quarter" idx="10" hasCustomPrompt="1"/>
          </p:nvPr>
        </p:nvSpPr>
        <p:spPr>
          <a:xfrm>
            <a:off x="7351713" y="4817032"/>
            <a:ext cx="3843337" cy="528638"/>
          </a:xfrm>
        </p:spPr>
        <p:txBody>
          <a:bodyPr>
            <a:normAutofit/>
          </a:bodyPr>
          <a:lstStyle>
            <a:lvl1pPr>
              <a:defRPr sz="2000">
                <a:solidFill>
                  <a:schemeClr val="bg1"/>
                </a:solidFill>
                <a:latin typeface="+mj-lt"/>
              </a:defRPr>
            </a:lvl1pPr>
          </a:lstStyle>
          <a:p>
            <a:pPr lvl="0"/>
            <a:r>
              <a:rPr lang="en-US"/>
              <a:t>Lorem Ipsum Dolor sit </a:t>
            </a:r>
            <a:r>
              <a:rPr lang="en-US" err="1"/>
              <a:t>Amet</a:t>
            </a:r>
            <a:endParaRPr lang="en-US"/>
          </a:p>
        </p:txBody>
      </p:sp>
    </p:spTree>
    <p:extLst>
      <p:ext uri="{BB962C8B-B14F-4D97-AF65-F5344CB8AC3E}">
        <p14:creationId xmlns:p14="http://schemas.microsoft.com/office/powerpoint/2010/main" val="25495998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849D2-DD07-36EB-AB9D-2AF1D4D55409}"/>
              </a:ext>
            </a:extLst>
          </p:cNvPr>
          <p:cNvSpPr>
            <a:spLocks noGrp="1"/>
          </p:cNvSpPr>
          <p:nvPr>
            <p:ph type="title"/>
          </p:nvPr>
        </p:nvSpPr>
        <p:spPr/>
        <p:txBody>
          <a:bodyPr/>
          <a:lstStyle/>
          <a:p>
            <a:r>
              <a:rPr lang="en-US"/>
              <a:t>Click to edit Master title style</a:t>
            </a:r>
          </a:p>
        </p:txBody>
      </p:sp>
      <p:sp>
        <p:nvSpPr>
          <p:cNvPr id="4" name="Content Placeholder 3">
            <a:extLst>
              <a:ext uri="{FF2B5EF4-FFF2-40B4-BE49-F238E27FC236}">
                <a16:creationId xmlns:a16="http://schemas.microsoft.com/office/drawing/2014/main" id="{90D47A89-6D47-40D3-5D0C-E91D244B1908}"/>
              </a:ext>
            </a:extLst>
          </p:cNvPr>
          <p:cNvSpPr>
            <a:spLocks noGrp="1"/>
          </p:cNvSpPr>
          <p:nvPr>
            <p:ph sz="quarter" idx="10"/>
          </p:nvPr>
        </p:nvSpPr>
        <p:spPr>
          <a:xfrm>
            <a:off x="1247775" y="1789113"/>
            <a:ext cx="4721951" cy="44479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7C70A617-0C17-2ACC-C49E-9EE41DC32B36}"/>
              </a:ext>
            </a:extLst>
          </p:cNvPr>
          <p:cNvSpPr>
            <a:spLocks noGrp="1"/>
          </p:cNvSpPr>
          <p:nvPr>
            <p:ph sz="quarter" idx="11"/>
          </p:nvPr>
        </p:nvSpPr>
        <p:spPr>
          <a:xfrm>
            <a:off x="6194762" y="1789113"/>
            <a:ext cx="4721951" cy="44479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a:extLst>
              <a:ext uri="{FF2B5EF4-FFF2-40B4-BE49-F238E27FC236}">
                <a16:creationId xmlns:a16="http://schemas.microsoft.com/office/drawing/2014/main" id="{7A405B17-A88D-C861-73CC-37A954B9E302}"/>
              </a:ext>
            </a:extLst>
          </p:cNvPr>
          <p:cNvSpPr/>
          <p:nvPr userDrawn="1"/>
        </p:nvSpPr>
        <p:spPr>
          <a:xfrm>
            <a:off x="-34507" y="6470150"/>
            <a:ext cx="9546336" cy="19202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04252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3B3E09-438C-CD4F-8D3A-ED59D6A15235}"/>
              </a:ext>
            </a:extLst>
          </p:cNvPr>
          <p:cNvSpPr>
            <a:spLocks noGrp="1"/>
          </p:cNvSpPr>
          <p:nvPr>
            <p:ph type="title"/>
          </p:nvPr>
        </p:nvSpPr>
        <p:spPr>
          <a:xfrm>
            <a:off x="1248379" y="620897"/>
            <a:ext cx="9668335" cy="985880"/>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1197143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48379" y="620897"/>
            <a:ext cx="9668335" cy="985880"/>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248379" y="1606778"/>
            <a:ext cx="9668335" cy="453799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C4C199D0-2E92-5344-A4F1-B1A88591B30C}"/>
              </a:ext>
            </a:extLst>
          </p:cNvPr>
          <p:cNvPicPr>
            <a:picLocks noChangeAspect="1"/>
          </p:cNvPicPr>
          <p:nvPr userDrawn="1"/>
        </p:nvPicPr>
        <p:blipFill>
          <a:blip r:embed="rId28"/>
          <a:stretch>
            <a:fillRect/>
          </a:stretch>
        </p:blipFill>
        <p:spPr>
          <a:xfrm>
            <a:off x="9611139" y="6470825"/>
            <a:ext cx="2029222" cy="192749"/>
          </a:xfrm>
          <a:prstGeom prst="rect">
            <a:avLst/>
          </a:prstGeom>
        </p:spPr>
      </p:pic>
    </p:spTree>
    <p:extLst>
      <p:ext uri="{BB962C8B-B14F-4D97-AF65-F5344CB8AC3E}">
        <p14:creationId xmlns:p14="http://schemas.microsoft.com/office/powerpoint/2010/main" val="1970139396"/>
      </p:ext>
    </p:extLst>
  </p:cSld>
  <p:clrMap bg1="lt1" tx1="dk1" bg2="lt2" tx2="dk2" accent1="accent1" accent2="accent2" accent3="accent3" accent4="accent4" accent5="accent5" accent6="accent6" hlink="hlink" folHlink="folHlink"/>
  <p:sldLayoutIdLst>
    <p:sldLayoutId id="2147483813" r:id="rId1"/>
    <p:sldLayoutId id="2147483691" r:id="rId2"/>
    <p:sldLayoutId id="2147483811" r:id="rId3"/>
    <p:sldLayoutId id="2147483812" r:id="rId4"/>
    <p:sldLayoutId id="2147483821" r:id="rId5"/>
    <p:sldLayoutId id="2147483822" r:id="rId6"/>
    <p:sldLayoutId id="2147483820" r:id="rId7"/>
    <p:sldLayoutId id="2147483816" r:id="rId8"/>
    <p:sldLayoutId id="2147483818" r:id="rId9"/>
    <p:sldLayoutId id="2147483819" r:id="rId10"/>
    <p:sldLayoutId id="2147483705" r:id="rId11"/>
    <p:sldLayoutId id="2147483814" r:id="rId12"/>
    <p:sldLayoutId id="2147483704" r:id="rId13"/>
    <p:sldLayoutId id="2147483817" r:id="rId14"/>
    <p:sldLayoutId id="2147483828" r:id="rId15"/>
    <p:sldLayoutId id="2147483692" r:id="rId16"/>
    <p:sldLayoutId id="2147483823" r:id="rId17"/>
    <p:sldLayoutId id="2147483824" r:id="rId18"/>
    <p:sldLayoutId id="2147483825" r:id="rId19"/>
    <p:sldLayoutId id="2147483827" r:id="rId20"/>
    <p:sldLayoutId id="2147483826" r:id="rId21"/>
    <p:sldLayoutId id="2147483810" r:id="rId22"/>
    <p:sldLayoutId id="2147483696" r:id="rId23"/>
    <p:sldLayoutId id="2147483815" r:id="rId24"/>
    <p:sldLayoutId id="2147483836" r:id="rId25"/>
    <p:sldLayoutId id="2147483831" r:id="rId26"/>
  </p:sldLayoutIdLst>
  <p:txStyles>
    <p:titleStyle>
      <a:lvl1pPr algn="ctr" defTabSz="914400" rtl="0" eaLnBrk="1" latinLnBrk="0" hangingPunct="1">
        <a:lnSpc>
          <a:spcPct val="90000"/>
        </a:lnSpc>
        <a:spcBef>
          <a:spcPct val="0"/>
        </a:spcBef>
        <a:buNone/>
        <a:defRPr sz="2800" b="0" i="0" kern="1200" cap="all" spc="300" baseline="0">
          <a:solidFill>
            <a:schemeClr val="tx1"/>
          </a:solidFill>
          <a:latin typeface="+mj-lt"/>
          <a:ea typeface="+mj-ea"/>
          <a:cs typeface="Arial" panose="020B0604020202020204" pitchFamily="34" charset="0"/>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hyperlink" Target="https://pubmed.ncbi.nlm.nih.gov/38523679/" TargetMode="External"/><Relationship Id="rId3" Type="http://schemas.openxmlformats.org/officeDocument/2006/relationships/image" Target="../media/image19.jpe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hyperlink" Target="https://pubmed.ncbi.nlm.nih.gov/29777175/" TargetMode="External"/><Relationship Id="rId5" Type="http://schemas.openxmlformats.org/officeDocument/2006/relationships/image" Target="../media/image21.png"/><Relationship Id="rId4" Type="http://schemas.openxmlformats.org/officeDocument/2006/relationships/image" Target="../media/image20.jpe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6.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hyperlink" Target="https://pubmed.ncbi.nlm.nih.gov/40608875/" TargetMode="External"/><Relationship Id="rId4" Type="http://schemas.openxmlformats.org/officeDocument/2006/relationships/image" Target="../media/image25.png"/><Relationship Id="rId9" Type="http://schemas.openxmlformats.org/officeDocument/2006/relationships/image" Target="../media/image30.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hyperlink" Target="https://pubmed.ncbi.nlm.nih.gov/41833807/" TargetMode="External"/><Relationship Id="rId5" Type="http://schemas.openxmlformats.org/officeDocument/2006/relationships/image" Target="../media/image33.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9.xml"/><Relationship Id="rId1" Type="http://schemas.openxmlformats.org/officeDocument/2006/relationships/slideLayout" Target="../slideLayouts/slideLayout26.xml"/><Relationship Id="rId6" Type="http://schemas.openxmlformats.org/officeDocument/2006/relationships/image" Target="../media/image35.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hyperlink" Target="https://pubmed.ncbi.nlm.nih.gov/41161557/" TargetMode="External"/><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2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1.xml"/><Relationship Id="rId1" Type="http://schemas.openxmlformats.org/officeDocument/2006/relationships/slideLayout" Target="../slideLayouts/slideLayout26.xml"/><Relationship Id="rId4" Type="http://schemas.openxmlformats.org/officeDocument/2006/relationships/hyperlink" Target="https://pubmed.ncbi.nlm.nih.gov/41161557/" TargetMode="Externa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6.xml"/><Relationship Id="rId5" Type="http://schemas.openxmlformats.org/officeDocument/2006/relationships/image" Target="../media/image42.png"/><Relationship Id="rId4" Type="http://schemas.openxmlformats.org/officeDocument/2006/relationships/hyperlink" Target="https://pubmed.ncbi.nlm.nih.gov/41161557/" TargetMode="Externa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6.xml"/><Relationship Id="rId5" Type="http://schemas.openxmlformats.org/officeDocument/2006/relationships/image" Target="../media/image43.png"/><Relationship Id="rId4" Type="http://schemas.openxmlformats.org/officeDocument/2006/relationships/hyperlink" Target="https://pubmed.ncbi.nlm.nih.gov/41161557/"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16.xml"/><Relationship Id="rId5" Type="http://schemas.openxmlformats.org/officeDocument/2006/relationships/image" Target="../media/image47.png"/><Relationship Id="rId4" Type="http://schemas.openxmlformats.org/officeDocument/2006/relationships/image" Target="../media/image46.png"/></Relationships>
</file>

<file path=ppt/slides/_rels/slide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6.xml"/><Relationship Id="rId1" Type="http://schemas.openxmlformats.org/officeDocument/2006/relationships/slideLayout" Target="../slideLayouts/slideLayout16.xml"/><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6.xml"/><Relationship Id="rId5" Type="http://schemas.openxmlformats.org/officeDocument/2006/relationships/image" Target="../media/image35.png"/><Relationship Id="rId4" Type="http://schemas.openxmlformats.org/officeDocument/2006/relationships/hyperlink" Target="https://pubmed.ncbi.nlm.nih.gov/22542317/"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svg"/><Relationship Id="rId7" Type="http://schemas.openxmlformats.org/officeDocument/2006/relationships/image" Target="../media/image55.png"/><Relationship Id="rId12"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26.xml"/><Relationship Id="rId6" Type="http://schemas.openxmlformats.org/officeDocument/2006/relationships/image" Target="../media/image54.png"/><Relationship Id="rId11" Type="http://schemas.openxmlformats.org/officeDocument/2006/relationships/hyperlink" Target="https://pubmed.ncbi.nlm.nih.gov/41952176/" TargetMode="External"/><Relationship Id="rId5" Type="http://schemas.openxmlformats.org/officeDocument/2006/relationships/image" Target="../media/image53.png"/><Relationship Id="rId10" Type="http://schemas.openxmlformats.org/officeDocument/2006/relationships/image" Target="../media/image58.svg"/><Relationship Id="rId4" Type="http://schemas.openxmlformats.org/officeDocument/2006/relationships/image" Target="../media/image52.png"/><Relationship Id="rId9" Type="http://schemas.openxmlformats.org/officeDocument/2006/relationships/image" Target="../media/image57.svg"/></Relationships>
</file>

<file path=ppt/slides/_rels/slide1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26.xml"/><Relationship Id="rId6" Type="http://schemas.openxmlformats.org/officeDocument/2006/relationships/image" Target="../media/image35.png"/><Relationship Id="rId5" Type="http://schemas.openxmlformats.org/officeDocument/2006/relationships/hyperlink" Target="https://pubmed.ncbi.nlm.nih.gov/41952176/" TargetMode="External"/><Relationship Id="rId4" Type="http://schemas.openxmlformats.org/officeDocument/2006/relationships/image" Target="../media/image60.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26.xml"/><Relationship Id="rId6" Type="http://schemas.openxmlformats.org/officeDocument/2006/relationships/image" Target="../media/image35.png"/><Relationship Id="rId5" Type="http://schemas.openxmlformats.org/officeDocument/2006/relationships/hyperlink" Target="https://pubmed.ncbi.nlm.nih.gov/41952176/" TargetMode="External"/><Relationship Id="rId4" Type="http://schemas.openxmlformats.org/officeDocument/2006/relationships/image" Target="../media/image62.png"/></Relationships>
</file>

<file path=ppt/slides/_rels/slide2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1.xml"/><Relationship Id="rId1" Type="http://schemas.openxmlformats.org/officeDocument/2006/relationships/slideLayout" Target="../slideLayouts/slideLayout16.xml"/><Relationship Id="rId6" Type="http://schemas.openxmlformats.org/officeDocument/2006/relationships/hyperlink" Target="https://pubmed.ncbi.nlm.nih.gov/41264266/" TargetMode="External"/><Relationship Id="rId5" Type="http://schemas.openxmlformats.org/officeDocument/2006/relationships/image" Target="../media/image65.png"/><Relationship Id="rId4" Type="http://schemas.openxmlformats.org/officeDocument/2006/relationships/image" Target="../media/image64.png"/></Relationships>
</file>

<file path=ppt/slides/_rels/slide2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2.xml"/><Relationship Id="rId1" Type="http://schemas.openxmlformats.org/officeDocument/2006/relationships/slideLayout" Target="../slideLayouts/slideLayout16.xml"/><Relationship Id="rId6" Type="http://schemas.openxmlformats.org/officeDocument/2006/relationships/hyperlink" Target="https://pubmed.ncbi.nlm.nih.gov/42242224/" TargetMode="External"/><Relationship Id="rId5" Type="http://schemas.openxmlformats.org/officeDocument/2006/relationships/image" Target="../media/image67.emf"/><Relationship Id="rId4" Type="http://schemas.openxmlformats.org/officeDocument/2006/relationships/hyperlink" Target="https://pubmed.ncbi.nlm.nih.gov/36634294/"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jpeg"/><Relationship Id="rId2" Type="http://schemas.openxmlformats.org/officeDocument/2006/relationships/notesSlide" Target="../notesSlides/notesSlide23.xml"/><Relationship Id="rId1" Type="http://schemas.openxmlformats.org/officeDocument/2006/relationships/slideLayout" Target="../slideLayouts/slideLayout16.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jpeg"/></Relationships>
</file>

<file path=ppt/slides/_rels/slide2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16.xml"/><Relationship Id="rId5" Type="http://schemas.openxmlformats.org/officeDocument/2006/relationships/image" Target="../media/image76.png"/><Relationship Id="rId4" Type="http://schemas.openxmlformats.org/officeDocument/2006/relationships/image" Target="../media/image75.svg"/></Relationships>
</file>

<file path=ppt/slides/_rels/slide25.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77.svg"/><Relationship Id="rId7"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16.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 Id="rId9" Type="http://schemas.openxmlformats.org/officeDocument/2006/relationships/image" Target="../media/image83.svg"/></Relationships>
</file>

<file path=ppt/slides/_rels/slide2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image" Target="../media/image86.emf"/></Relationships>
</file>

<file path=ppt/slides/_rels/slide28.xml.rels><?xml version="1.0" encoding="UTF-8" standalone="yes"?>
<Relationships xmlns="http://schemas.openxmlformats.org/package/2006/relationships"><Relationship Id="rId8" Type="http://schemas.openxmlformats.org/officeDocument/2006/relationships/hyperlink" Target="https://www.frontiersin.org/articles/10.3389/fgene.2020.00607/full" TargetMode="External"/><Relationship Id="rId3" Type="http://schemas.openxmlformats.org/officeDocument/2006/relationships/image" Target="../media/image87.png"/><Relationship Id="rId7" Type="http://schemas.openxmlformats.org/officeDocument/2006/relationships/image" Target="../media/image91.jpeg"/><Relationship Id="rId2" Type="http://schemas.openxmlformats.org/officeDocument/2006/relationships/notesSlide" Target="../notesSlides/notesSlide28.xml"/><Relationship Id="rId1" Type="http://schemas.openxmlformats.org/officeDocument/2006/relationships/slideLayout" Target="../slideLayouts/slideLayout16.xml"/><Relationship Id="rId6" Type="http://schemas.openxmlformats.org/officeDocument/2006/relationships/image" Target="../media/image90.png"/><Relationship Id="rId5" Type="http://schemas.openxmlformats.org/officeDocument/2006/relationships/image" Target="../media/image89.png"/><Relationship Id="rId10" Type="http://schemas.openxmlformats.org/officeDocument/2006/relationships/hyperlink" Target="https://bmcgenomics.biomedcentral.com/articles/10.1186/s12864-017-3714-6" TargetMode="External"/><Relationship Id="rId4" Type="http://schemas.openxmlformats.org/officeDocument/2006/relationships/image" Target="../media/image88.png"/><Relationship Id="rId9" Type="http://schemas.openxmlformats.org/officeDocument/2006/relationships/image" Target="../media/image92.jpeg"/></Relationships>
</file>

<file path=ppt/slides/_rels/slide29.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9.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0.xml"/><Relationship Id="rId1" Type="http://schemas.openxmlformats.org/officeDocument/2006/relationships/slideLayout" Target="../slideLayouts/slideLayout16.xml"/><Relationship Id="rId5" Type="http://schemas.openxmlformats.org/officeDocument/2006/relationships/image" Target="../media/image96.png"/><Relationship Id="rId4" Type="http://schemas.openxmlformats.org/officeDocument/2006/relationships/image" Target="../media/image95.gif"/></Relationships>
</file>

<file path=ppt/slides/_rels/slide31.xml.rels><?xml version="1.0" encoding="UTF-8" standalone="yes"?>
<Relationships xmlns="http://schemas.openxmlformats.org/package/2006/relationships"><Relationship Id="rId8" Type="http://schemas.openxmlformats.org/officeDocument/2006/relationships/image" Target="../media/image102.jpeg"/><Relationship Id="rId13" Type="http://schemas.openxmlformats.org/officeDocument/2006/relationships/image" Target="../media/image105.jpeg"/><Relationship Id="rId18" Type="http://schemas.openxmlformats.org/officeDocument/2006/relationships/image" Target="../media/image110.jpeg"/><Relationship Id="rId3" Type="http://schemas.openxmlformats.org/officeDocument/2006/relationships/image" Target="../media/image97.png"/><Relationship Id="rId21" Type="http://schemas.openxmlformats.org/officeDocument/2006/relationships/image" Target="../media/image112.png"/><Relationship Id="rId7" Type="http://schemas.openxmlformats.org/officeDocument/2006/relationships/image" Target="../media/image101.png"/><Relationship Id="rId12" Type="http://schemas.openxmlformats.org/officeDocument/2006/relationships/image" Target="../media/image104.jpeg"/><Relationship Id="rId17" Type="http://schemas.openxmlformats.org/officeDocument/2006/relationships/image" Target="../media/image109.jpeg"/><Relationship Id="rId2" Type="http://schemas.openxmlformats.org/officeDocument/2006/relationships/notesSlide" Target="../notesSlides/notesSlide31.xml"/><Relationship Id="rId16" Type="http://schemas.openxmlformats.org/officeDocument/2006/relationships/image" Target="../media/image108.jpeg"/><Relationship Id="rId20" Type="http://schemas.openxmlformats.org/officeDocument/2006/relationships/hyperlink" Target="http://hsulab.substack.com/" TargetMode="External"/><Relationship Id="rId1" Type="http://schemas.openxmlformats.org/officeDocument/2006/relationships/slideLayout" Target="../slideLayouts/slideLayout26.xml"/><Relationship Id="rId6" Type="http://schemas.openxmlformats.org/officeDocument/2006/relationships/image" Target="../media/image100.jpeg"/><Relationship Id="rId11" Type="http://schemas.openxmlformats.org/officeDocument/2006/relationships/image" Target="../media/image103.jpeg"/><Relationship Id="rId5" Type="http://schemas.openxmlformats.org/officeDocument/2006/relationships/image" Target="../media/image99.png"/><Relationship Id="rId15" Type="http://schemas.openxmlformats.org/officeDocument/2006/relationships/image" Target="../media/image107.jpeg"/><Relationship Id="rId23" Type="http://schemas.openxmlformats.org/officeDocument/2006/relationships/image" Target="../media/image114.jpeg"/><Relationship Id="rId10" Type="http://schemas.openxmlformats.org/officeDocument/2006/relationships/hyperlink" Target="http://hsu-lab.com/" TargetMode="External"/><Relationship Id="rId19" Type="http://schemas.openxmlformats.org/officeDocument/2006/relationships/image" Target="../media/image111.jpeg"/><Relationship Id="rId4" Type="http://schemas.openxmlformats.org/officeDocument/2006/relationships/image" Target="../media/image98.jpeg"/><Relationship Id="rId9" Type="http://schemas.openxmlformats.org/officeDocument/2006/relationships/hyperlink" Target="mailto:whsu@mednet.ucla.edu" TargetMode="External"/><Relationship Id="rId14" Type="http://schemas.openxmlformats.org/officeDocument/2006/relationships/image" Target="../media/image106.jpeg"/><Relationship Id="rId22" Type="http://schemas.openxmlformats.org/officeDocument/2006/relationships/image" Target="../media/image1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D35EB-EA61-FB4D-8C0A-B1FABCDCA2DC}"/>
              </a:ext>
            </a:extLst>
          </p:cNvPr>
          <p:cNvSpPr>
            <a:spLocks noGrp="1"/>
          </p:cNvSpPr>
          <p:nvPr>
            <p:ph type="title"/>
          </p:nvPr>
        </p:nvSpPr>
        <p:spPr>
          <a:xfrm>
            <a:off x="7238043" y="3395934"/>
            <a:ext cx="4764770" cy="2134005"/>
          </a:xfrm>
        </p:spPr>
        <p:txBody>
          <a:bodyPr>
            <a:noAutofit/>
          </a:bodyPr>
          <a:lstStyle/>
          <a:p>
            <a:pPr algn="l">
              <a:lnSpc>
                <a:spcPct val="100000"/>
              </a:lnSpc>
            </a:pPr>
            <a:r>
              <a:rPr lang="en-US" sz="3200"/>
              <a:t>Multimodal Risk Stratification for Early Lung Cancer Detection</a:t>
            </a:r>
            <a:endParaRPr lang="en-US" sz="2000" spc="0"/>
          </a:p>
        </p:txBody>
      </p:sp>
      <p:sp>
        <p:nvSpPr>
          <p:cNvPr id="3" name="Text Placeholder 2">
            <a:extLst>
              <a:ext uri="{FF2B5EF4-FFF2-40B4-BE49-F238E27FC236}">
                <a16:creationId xmlns:a16="http://schemas.microsoft.com/office/drawing/2014/main" id="{4022BC35-ECA7-464B-8989-49D5AD35EC55}"/>
              </a:ext>
            </a:extLst>
          </p:cNvPr>
          <p:cNvSpPr>
            <a:spLocks noGrp="1"/>
          </p:cNvSpPr>
          <p:nvPr>
            <p:ph type="body" idx="1"/>
          </p:nvPr>
        </p:nvSpPr>
        <p:spPr>
          <a:xfrm>
            <a:off x="2918763" y="3900289"/>
            <a:ext cx="3842611" cy="1762379"/>
          </a:xfrm>
        </p:spPr>
        <p:txBody>
          <a:bodyPr>
            <a:normAutofit/>
          </a:bodyPr>
          <a:lstStyle/>
          <a:p>
            <a:pPr>
              <a:lnSpc>
                <a:spcPct val="120000"/>
              </a:lnSpc>
            </a:pPr>
            <a:r>
              <a:rPr lang="en-US" sz="2400"/>
              <a:t>William Hsu, PhD</a:t>
            </a:r>
          </a:p>
          <a:p>
            <a:pPr>
              <a:lnSpc>
                <a:spcPct val="120000"/>
              </a:lnSpc>
            </a:pPr>
            <a:r>
              <a:rPr lang="en-US"/>
              <a:t>Professor of Radiological Sciences and Bioengineering</a:t>
            </a:r>
          </a:p>
        </p:txBody>
      </p:sp>
      <p:pic>
        <p:nvPicPr>
          <p:cNvPr id="7" name="Picture 6" descr="William-Hsu,-PhD--">
            <a:extLst>
              <a:ext uri="{FF2B5EF4-FFF2-40B4-BE49-F238E27FC236}">
                <a16:creationId xmlns:a16="http://schemas.microsoft.com/office/drawing/2014/main" id="{F68487E1-9CCB-EFCD-9C46-C1787581445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0069" y="2032217"/>
            <a:ext cx="1623848" cy="1623848"/>
          </a:xfrm>
          <a:prstGeom prst="ellipse">
            <a:avLst/>
          </a:prstGeom>
          <a:noFill/>
          <a:ln w="25400">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415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03A3E-ADE4-0A98-28E4-9AFA0548FA8E}"/>
              </a:ext>
            </a:extLst>
          </p:cNvPr>
          <p:cNvSpPr>
            <a:spLocks noGrp="1"/>
          </p:cNvSpPr>
          <p:nvPr>
            <p:ph type="title"/>
          </p:nvPr>
        </p:nvSpPr>
        <p:spPr/>
        <p:txBody>
          <a:bodyPr>
            <a:normAutofit fontScale="90000"/>
          </a:bodyPr>
          <a:lstStyle/>
          <a:p>
            <a:r>
              <a:rPr lang="en-US" sz="2800"/>
              <a:t>Survival depends on Early identification and characterization of nodules</a:t>
            </a:r>
          </a:p>
        </p:txBody>
      </p:sp>
      <p:sp>
        <p:nvSpPr>
          <p:cNvPr id="100" name="Header"/>
          <p:cNvSpPr txBox="1"/>
          <p:nvPr/>
        </p:nvSpPr>
        <p:spPr>
          <a:xfrm>
            <a:off x="1395121" y="1783847"/>
            <a:ext cx="4400000" cy="340000"/>
          </a:xfrm>
          <a:prstGeom prst="rect">
            <a:avLst/>
          </a:prstGeom>
          <a:noFill/>
        </p:spPr>
        <p:txBody>
          <a:bodyPr wrap="square" lIns="0" tIns="0" rIns="0" bIns="0" anchor="ctr"/>
          <a:lstStyle/>
          <a:p>
            <a:pPr algn="l"/>
            <a:r>
              <a:rPr lang="en-US" sz="2000" b="1">
                <a:solidFill>
                  <a:schemeClr val="tx1">
                    <a:lumMod val="65000"/>
                    <a:lumOff val="35000"/>
                  </a:schemeClr>
                </a:solidFill>
              </a:rPr>
              <a:t>Share of cases at diagnosis</a:t>
            </a:r>
          </a:p>
        </p:txBody>
      </p:sp>
      <p:sp>
        <p:nvSpPr>
          <p:cNvPr id="101" name="Rule"/>
          <p:cNvSpPr/>
          <p:nvPr/>
        </p:nvSpPr>
        <p:spPr>
          <a:xfrm>
            <a:off x="1395121" y="2193847"/>
            <a:ext cx="4400000" cy="19050"/>
          </a:xfrm>
          <a:prstGeom prst="rect">
            <a:avLst/>
          </a:prstGeom>
          <a:solidFill>
            <a:schemeClr val="tx1">
              <a:lumMod val="75000"/>
              <a:lumOff val="25000"/>
            </a:schemeClr>
          </a:solidFill>
          <a:ln>
            <a:noFill/>
          </a:ln>
        </p:spPr>
        <p:txBody>
          <a:bodyPr/>
          <a:lstStyle/>
          <a:p>
            <a:endParaRPr lang="en-US"/>
          </a:p>
        </p:txBody>
      </p:sp>
      <p:sp>
        <p:nvSpPr>
          <p:cNvPr id="102" name="Lbl"/>
          <p:cNvSpPr txBox="1"/>
          <p:nvPr/>
        </p:nvSpPr>
        <p:spPr>
          <a:xfrm>
            <a:off x="1395121" y="2413847"/>
            <a:ext cx="1150000" cy="420000"/>
          </a:xfrm>
          <a:prstGeom prst="rect">
            <a:avLst/>
          </a:prstGeom>
          <a:noFill/>
        </p:spPr>
        <p:txBody>
          <a:bodyPr wrap="square" lIns="0" tIns="0" rIns="0" bIns="0" anchor="ctr"/>
          <a:lstStyle/>
          <a:p>
            <a:pPr algn="l"/>
            <a:r>
              <a:rPr lang="en-US" sz="1600">
                <a:solidFill>
                  <a:schemeClr val="tx1">
                    <a:lumMod val="75000"/>
                    <a:lumOff val="25000"/>
                  </a:schemeClr>
                </a:solidFill>
              </a:rPr>
              <a:t>Localized</a:t>
            </a:r>
            <a:endParaRPr lang="en-US" sz="1600" b="0">
              <a:solidFill>
                <a:schemeClr val="tx1">
                  <a:lumMod val="75000"/>
                  <a:lumOff val="25000"/>
                </a:schemeClr>
              </a:solidFill>
            </a:endParaRPr>
          </a:p>
        </p:txBody>
      </p:sp>
      <p:sp>
        <p:nvSpPr>
          <p:cNvPr id="103" name="Track"/>
          <p:cNvSpPr/>
          <p:nvPr/>
        </p:nvSpPr>
        <p:spPr>
          <a:xfrm>
            <a:off x="2645121" y="2503847"/>
            <a:ext cx="2750000" cy="240000"/>
          </a:xfrm>
          <a:prstGeom prst="roundRect">
            <a:avLst>
              <a:gd name="adj" fmla="val 20000"/>
            </a:avLst>
          </a:prstGeom>
          <a:solidFill>
            <a:schemeClr val="bg1">
              <a:lumMod val="90000"/>
            </a:schemeClr>
          </a:solidFill>
          <a:ln>
            <a:noFill/>
          </a:ln>
        </p:spPr>
        <p:txBody>
          <a:bodyPr/>
          <a:lstStyle/>
          <a:p>
            <a:endParaRPr lang="en-US" sz="2400"/>
          </a:p>
        </p:txBody>
      </p:sp>
      <p:sp>
        <p:nvSpPr>
          <p:cNvPr id="104" name="Bar"/>
          <p:cNvSpPr/>
          <p:nvPr/>
        </p:nvSpPr>
        <p:spPr>
          <a:xfrm>
            <a:off x="2645121" y="2503847"/>
            <a:ext cx="753500" cy="240000"/>
          </a:xfrm>
          <a:prstGeom prst="roundRect">
            <a:avLst>
              <a:gd name="adj" fmla="val 20000"/>
            </a:avLst>
          </a:prstGeom>
          <a:solidFill>
            <a:schemeClr val="accent6"/>
          </a:solidFill>
          <a:ln>
            <a:noFill/>
          </a:ln>
        </p:spPr>
        <p:txBody>
          <a:bodyPr/>
          <a:lstStyle/>
          <a:p>
            <a:endParaRPr lang="en-US" sz="2400"/>
          </a:p>
        </p:txBody>
      </p:sp>
      <p:sp>
        <p:nvSpPr>
          <p:cNvPr id="105" name="Val"/>
          <p:cNvSpPr txBox="1"/>
          <p:nvPr/>
        </p:nvSpPr>
        <p:spPr>
          <a:xfrm>
            <a:off x="5475121" y="2413847"/>
            <a:ext cx="720000" cy="420000"/>
          </a:xfrm>
          <a:prstGeom prst="rect">
            <a:avLst/>
          </a:prstGeom>
          <a:noFill/>
        </p:spPr>
        <p:txBody>
          <a:bodyPr wrap="square" lIns="0" tIns="0" rIns="0" bIns="0" anchor="ctr"/>
          <a:lstStyle/>
          <a:p>
            <a:pPr algn="l"/>
            <a:r>
              <a:rPr lang="en-US" sz="2000" b="1">
                <a:solidFill>
                  <a:schemeClr val="accent6">
                    <a:lumMod val="75000"/>
                  </a:schemeClr>
                </a:solidFill>
              </a:rPr>
              <a:t>29%</a:t>
            </a:r>
          </a:p>
        </p:txBody>
      </p:sp>
      <p:sp>
        <p:nvSpPr>
          <p:cNvPr id="106" name="Lbl"/>
          <p:cNvSpPr txBox="1"/>
          <p:nvPr/>
        </p:nvSpPr>
        <p:spPr>
          <a:xfrm>
            <a:off x="1395121" y="3478692"/>
            <a:ext cx="1150000" cy="420000"/>
          </a:xfrm>
          <a:prstGeom prst="rect">
            <a:avLst/>
          </a:prstGeom>
          <a:noFill/>
        </p:spPr>
        <p:txBody>
          <a:bodyPr wrap="square" lIns="0" tIns="0" rIns="0" bIns="0" anchor="ctr"/>
          <a:lstStyle/>
          <a:p>
            <a:pPr algn="l"/>
            <a:r>
              <a:rPr lang="en-US" sz="1600" b="0">
                <a:solidFill>
                  <a:schemeClr val="tx1">
                    <a:lumMod val="75000"/>
                    <a:lumOff val="25000"/>
                  </a:schemeClr>
                </a:solidFill>
              </a:rPr>
              <a:t>Distant</a:t>
            </a:r>
          </a:p>
        </p:txBody>
      </p:sp>
      <p:sp>
        <p:nvSpPr>
          <p:cNvPr id="107" name="Track"/>
          <p:cNvSpPr/>
          <p:nvPr/>
        </p:nvSpPr>
        <p:spPr>
          <a:xfrm>
            <a:off x="2645121" y="3568692"/>
            <a:ext cx="2750000" cy="240000"/>
          </a:xfrm>
          <a:prstGeom prst="roundRect">
            <a:avLst>
              <a:gd name="adj" fmla="val 20000"/>
            </a:avLst>
          </a:prstGeom>
          <a:solidFill>
            <a:schemeClr val="bg1">
              <a:lumMod val="90000"/>
            </a:schemeClr>
          </a:solidFill>
          <a:ln>
            <a:noFill/>
          </a:ln>
        </p:spPr>
        <p:txBody>
          <a:bodyPr/>
          <a:lstStyle/>
          <a:p>
            <a:endParaRPr lang="en-US" sz="2400"/>
          </a:p>
        </p:txBody>
      </p:sp>
      <p:sp>
        <p:nvSpPr>
          <p:cNvPr id="108" name="Bar"/>
          <p:cNvSpPr/>
          <p:nvPr/>
        </p:nvSpPr>
        <p:spPr>
          <a:xfrm>
            <a:off x="2645121" y="3577590"/>
            <a:ext cx="1221060" cy="222203"/>
          </a:xfrm>
          <a:prstGeom prst="roundRect">
            <a:avLst>
              <a:gd name="adj" fmla="val 20000"/>
            </a:avLst>
          </a:prstGeom>
          <a:solidFill>
            <a:srgbClr val="C00000"/>
          </a:solidFill>
          <a:ln>
            <a:noFill/>
          </a:ln>
        </p:spPr>
        <p:txBody>
          <a:bodyPr/>
          <a:lstStyle/>
          <a:p>
            <a:endParaRPr lang="en-US" sz="2400"/>
          </a:p>
        </p:txBody>
      </p:sp>
      <p:sp>
        <p:nvSpPr>
          <p:cNvPr id="109" name="Val"/>
          <p:cNvSpPr txBox="1"/>
          <p:nvPr/>
        </p:nvSpPr>
        <p:spPr>
          <a:xfrm>
            <a:off x="5475121" y="3478692"/>
            <a:ext cx="720000" cy="420000"/>
          </a:xfrm>
          <a:prstGeom prst="rect">
            <a:avLst/>
          </a:prstGeom>
          <a:noFill/>
        </p:spPr>
        <p:txBody>
          <a:bodyPr wrap="square" lIns="0" tIns="0" rIns="0" bIns="0" anchor="ctr"/>
          <a:lstStyle/>
          <a:p>
            <a:pPr algn="l"/>
            <a:r>
              <a:rPr lang="en-US" sz="2000" b="1">
                <a:solidFill>
                  <a:schemeClr val="accent2">
                    <a:lumMod val="75000"/>
                  </a:schemeClr>
                </a:solidFill>
              </a:rPr>
              <a:t>44%</a:t>
            </a:r>
          </a:p>
        </p:txBody>
      </p:sp>
      <p:sp>
        <p:nvSpPr>
          <p:cNvPr id="110" name="Header"/>
          <p:cNvSpPr txBox="1"/>
          <p:nvPr/>
        </p:nvSpPr>
        <p:spPr>
          <a:xfrm>
            <a:off x="6396879" y="1783847"/>
            <a:ext cx="4400000" cy="340000"/>
          </a:xfrm>
          <a:prstGeom prst="rect">
            <a:avLst/>
          </a:prstGeom>
          <a:noFill/>
        </p:spPr>
        <p:txBody>
          <a:bodyPr wrap="square" lIns="0" tIns="0" rIns="0" bIns="0" anchor="ctr"/>
          <a:lstStyle/>
          <a:p>
            <a:pPr algn="l"/>
            <a:r>
              <a:rPr lang="en-US" sz="2000" b="1">
                <a:solidFill>
                  <a:schemeClr val="tx1">
                    <a:lumMod val="65000"/>
                    <a:lumOff val="35000"/>
                  </a:schemeClr>
                </a:solidFill>
              </a:rPr>
              <a:t>5-year survival rate</a:t>
            </a:r>
          </a:p>
        </p:txBody>
      </p:sp>
      <p:sp>
        <p:nvSpPr>
          <p:cNvPr id="111" name="Rule"/>
          <p:cNvSpPr/>
          <p:nvPr/>
        </p:nvSpPr>
        <p:spPr>
          <a:xfrm>
            <a:off x="6396879" y="2193847"/>
            <a:ext cx="4400000" cy="19050"/>
          </a:xfrm>
          <a:prstGeom prst="rect">
            <a:avLst/>
          </a:prstGeom>
          <a:solidFill>
            <a:schemeClr val="tx1">
              <a:lumMod val="75000"/>
              <a:lumOff val="25000"/>
            </a:schemeClr>
          </a:solidFill>
          <a:ln>
            <a:noFill/>
          </a:ln>
        </p:spPr>
        <p:txBody>
          <a:bodyPr/>
          <a:lstStyle/>
          <a:p>
            <a:endParaRPr lang="en-US"/>
          </a:p>
        </p:txBody>
      </p:sp>
      <p:sp>
        <p:nvSpPr>
          <p:cNvPr id="112" name="Lbl"/>
          <p:cNvSpPr txBox="1"/>
          <p:nvPr/>
        </p:nvSpPr>
        <p:spPr>
          <a:xfrm>
            <a:off x="6396879" y="2413847"/>
            <a:ext cx="1150000" cy="420000"/>
          </a:xfrm>
          <a:prstGeom prst="rect">
            <a:avLst/>
          </a:prstGeom>
          <a:noFill/>
        </p:spPr>
        <p:txBody>
          <a:bodyPr wrap="square" lIns="0" tIns="0" rIns="0" bIns="0" anchor="ctr"/>
          <a:lstStyle/>
          <a:p>
            <a:r>
              <a:rPr lang="en-US" sz="1600">
                <a:solidFill>
                  <a:schemeClr val="tx1">
                    <a:lumMod val="75000"/>
                    <a:lumOff val="25000"/>
                  </a:schemeClr>
                </a:solidFill>
              </a:rPr>
              <a:t>Localized</a:t>
            </a:r>
            <a:endParaRPr lang="en-US" sz="1600" b="0">
              <a:solidFill>
                <a:schemeClr val="tx1">
                  <a:lumMod val="75000"/>
                  <a:lumOff val="25000"/>
                </a:schemeClr>
              </a:solidFill>
            </a:endParaRPr>
          </a:p>
        </p:txBody>
      </p:sp>
      <p:sp>
        <p:nvSpPr>
          <p:cNvPr id="113" name="Track"/>
          <p:cNvSpPr/>
          <p:nvPr/>
        </p:nvSpPr>
        <p:spPr>
          <a:xfrm>
            <a:off x="7646879" y="2503847"/>
            <a:ext cx="2750000" cy="240000"/>
          </a:xfrm>
          <a:prstGeom prst="roundRect">
            <a:avLst>
              <a:gd name="adj" fmla="val 20000"/>
            </a:avLst>
          </a:prstGeom>
          <a:solidFill>
            <a:schemeClr val="bg1">
              <a:lumMod val="90000"/>
            </a:schemeClr>
          </a:solidFill>
          <a:ln>
            <a:noFill/>
          </a:ln>
        </p:spPr>
        <p:txBody>
          <a:bodyPr/>
          <a:lstStyle/>
          <a:p>
            <a:endParaRPr lang="en-US" sz="2400"/>
          </a:p>
        </p:txBody>
      </p:sp>
      <p:sp>
        <p:nvSpPr>
          <p:cNvPr id="114" name="Bar"/>
          <p:cNvSpPr/>
          <p:nvPr/>
        </p:nvSpPr>
        <p:spPr>
          <a:xfrm>
            <a:off x="7646879" y="2503847"/>
            <a:ext cx="1760000" cy="240000"/>
          </a:xfrm>
          <a:prstGeom prst="roundRect">
            <a:avLst>
              <a:gd name="adj" fmla="val 20000"/>
            </a:avLst>
          </a:prstGeom>
          <a:solidFill>
            <a:schemeClr val="accent6"/>
          </a:solidFill>
          <a:ln>
            <a:noFill/>
          </a:ln>
        </p:spPr>
        <p:txBody>
          <a:bodyPr/>
          <a:lstStyle/>
          <a:p>
            <a:endParaRPr lang="en-US" sz="2400"/>
          </a:p>
        </p:txBody>
      </p:sp>
      <p:sp>
        <p:nvSpPr>
          <p:cNvPr id="115" name="Val"/>
          <p:cNvSpPr txBox="1"/>
          <p:nvPr/>
        </p:nvSpPr>
        <p:spPr>
          <a:xfrm>
            <a:off x="10476879" y="2413847"/>
            <a:ext cx="720000" cy="420000"/>
          </a:xfrm>
          <a:prstGeom prst="rect">
            <a:avLst/>
          </a:prstGeom>
          <a:noFill/>
        </p:spPr>
        <p:txBody>
          <a:bodyPr wrap="square" lIns="0" tIns="0" rIns="0" bIns="0" anchor="ctr"/>
          <a:lstStyle/>
          <a:p>
            <a:pPr algn="l"/>
            <a:r>
              <a:rPr lang="en-US" sz="2000" b="1">
                <a:solidFill>
                  <a:schemeClr val="accent6">
                    <a:lumMod val="75000"/>
                  </a:schemeClr>
                </a:solidFill>
              </a:rPr>
              <a:t>66%</a:t>
            </a:r>
          </a:p>
        </p:txBody>
      </p:sp>
      <p:sp>
        <p:nvSpPr>
          <p:cNvPr id="116" name="Lbl"/>
          <p:cNvSpPr txBox="1"/>
          <p:nvPr/>
        </p:nvSpPr>
        <p:spPr>
          <a:xfrm>
            <a:off x="6396879" y="3478692"/>
            <a:ext cx="1150000" cy="420000"/>
          </a:xfrm>
          <a:prstGeom prst="rect">
            <a:avLst/>
          </a:prstGeom>
          <a:noFill/>
        </p:spPr>
        <p:txBody>
          <a:bodyPr wrap="square" lIns="0" tIns="0" rIns="0" bIns="0" anchor="ctr"/>
          <a:lstStyle/>
          <a:p>
            <a:r>
              <a:rPr lang="en-US" sz="1600">
                <a:solidFill>
                  <a:schemeClr val="tx1">
                    <a:lumMod val="75000"/>
                    <a:lumOff val="25000"/>
                  </a:schemeClr>
                </a:solidFill>
              </a:rPr>
              <a:t>Distant</a:t>
            </a:r>
            <a:endParaRPr lang="en-US" sz="1600" b="0">
              <a:solidFill>
                <a:schemeClr val="tx1">
                  <a:lumMod val="75000"/>
                  <a:lumOff val="25000"/>
                </a:schemeClr>
              </a:solidFill>
            </a:endParaRPr>
          </a:p>
        </p:txBody>
      </p:sp>
      <p:sp>
        <p:nvSpPr>
          <p:cNvPr id="117" name="Track"/>
          <p:cNvSpPr/>
          <p:nvPr/>
        </p:nvSpPr>
        <p:spPr>
          <a:xfrm>
            <a:off x="7646879" y="3568692"/>
            <a:ext cx="2750000" cy="240000"/>
          </a:xfrm>
          <a:prstGeom prst="roundRect">
            <a:avLst>
              <a:gd name="adj" fmla="val 20000"/>
            </a:avLst>
          </a:prstGeom>
          <a:solidFill>
            <a:schemeClr val="bg1">
              <a:lumMod val="90000"/>
            </a:schemeClr>
          </a:solidFill>
          <a:ln>
            <a:noFill/>
          </a:ln>
        </p:spPr>
        <p:txBody>
          <a:bodyPr/>
          <a:lstStyle/>
          <a:p>
            <a:endParaRPr lang="en-US" sz="2400"/>
          </a:p>
        </p:txBody>
      </p:sp>
      <p:sp>
        <p:nvSpPr>
          <p:cNvPr id="118" name="Bar"/>
          <p:cNvSpPr/>
          <p:nvPr/>
        </p:nvSpPr>
        <p:spPr>
          <a:xfrm>
            <a:off x="7646879" y="3568692"/>
            <a:ext cx="247500" cy="240000"/>
          </a:xfrm>
          <a:prstGeom prst="roundRect">
            <a:avLst>
              <a:gd name="adj" fmla="val 20000"/>
            </a:avLst>
          </a:prstGeom>
          <a:solidFill>
            <a:srgbClr val="C00000"/>
          </a:solidFill>
          <a:ln>
            <a:noFill/>
          </a:ln>
        </p:spPr>
        <p:txBody>
          <a:bodyPr/>
          <a:lstStyle/>
          <a:p>
            <a:endParaRPr lang="en-US" sz="2400"/>
          </a:p>
        </p:txBody>
      </p:sp>
      <p:sp>
        <p:nvSpPr>
          <p:cNvPr id="119" name="Val"/>
          <p:cNvSpPr txBox="1"/>
          <p:nvPr/>
        </p:nvSpPr>
        <p:spPr>
          <a:xfrm>
            <a:off x="10476879" y="3478692"/>
            <a:ext cx="720000" cy="420000"/>
          </a:xfrm>
          <a:prstGeom prst="rect">
            <a:avLst/>
          </a:prstGeom>
          <a:noFill/>
        </p:spPr>
        <p:txBody>
          <a:bodyPr wrap="square" lIns="0" tIns="0" rIns="0" bIns="0" anchor="ctr"/>
          <a:lstStyle/>
          <a:p>
            <a:pPr algn="l"/>
            <a:r>
              <a:rPr lang="en-US" sz="2000" b="1">
                <a:solidFill>
                  <a:schemeClr val="accent2">
                    <a:lumMod val="75000"/>
                  </a:schemeClr>
                </a:solidFill>
              </a:rPr>
              <a:t>10%</a:t>
            </a:r>
          </a:p>
        </p:txBody>
      </p:sp>
      <p:sp>
        <p:nvSpPr>
          <p:cNvPr id="13" name="Lbl">
            <a:extLst>
              <a:ext uri="{FF2B5EF4-FFF2-40B4-BE49-F238E27FC236}">
                <a16:creationId xmlns:a16="http://schemas.microsoft.com/office/drawing/2014/main" id="{1D8D6523-68AE-A0EB-76EF-DBFF8909A2FA}"/>
              </a:ext>
            </a:extLst>
          </p:cNvPr>
          <p:cNvSpPr txBox="1"/>
          <p:nvPr/>
        </p:nvSpPr>
        <p:spPr>
          <a:xfrm>
            <a:off x="1395121" y="2937371"/>
            <a:ext cx="1150000" cy="420000"/>
          </a:xfrm>
          <a:prstGeom prst="rect">
            <a:avLst/>
          </a:prstGeom>
          <a:noFill/>
        </p:spPr>
        <p:txBody>
          <a:bodyPr wrap="square" lIns="0" tIns="0" rIns="0" bIns="0" anchor="ctr"/>
          <a:lstStyle/>
          <a:p>
            <a:pPr algn="l"/>
            <a:r>
              <a:rPr lang="en-US" sz="1600">
                <a:solidFill>
                  <a:schemeClr val="tx1">
                    <a:lumMod val="75000"/>
                    <a:lumOff val="25000"/>
                  </a:schemeClr>
                </a:solidFill>
              </a:rPr>
              <a:t>Regional</a:t>
            </a:r>
            <a:endParaRPr lang="en-US" sz="1600" b="0">
              <a:solidFill>
                <a:schemeClr val="tx1">
                  <a:lumMod val="75000"/>
                  <a:lumOff val="25000"/>
                </a:schemeClr>
              </a:solidFill>
            </a:endParaRPr>
          </a:p>
        </p:txBody>
      </p:sp>
      <p:sp>
        <p:nvSpPr>
          <p:cNvPr id="14" name="Track">
            <a:extLst>
              <a:ext uri="{FF2B5EF4-FFF2-40B4-BE49-F238E27FC236}">
                <a16:creationId xmlns:a16="http://schemas.microsoft.com/office/drawing/2014/main" id="{66D011F4-ABB1-8ECF-A701-5DE385A0C3FB}"/>
              </a:ext>
            </a:extLst>
          </p:cNvPr>
          <p:cNvSpPr/>
          <p:nvPr/>
        </p:nvSpPr>
        <p:spPr>
          <a:xfrm>
            <a:off x="2645121" y="3027371"/>
            <a:ext cx="2750000" cy="240000"/>
          </a:xfrm>
          <a:prstGeom prst="roundRect">
            <a:avLst>
              <a:gd name="adj" fmla="val 20000"/>
            </a:avLst>
          </a:prstGeom>
          <a:solidFill>
            <a:schemeClr val="bg1">
              <a:lumMod val="90000"/>
            </a:schemeClr>
          </a:solidFill>
          <a:ln>
            <a:noFill/>
          </a:ln>
        </p:spPr>
        <p:txBody>
          <a:bodyPr/>
          <a:lstStyle/>
          <a:p>
            <a:endParaRPr lang="en-US" sz="2400"/>
          </a:p>
        </p:txBody>
      </p:sp>
      <p:sp>
        <p:nvSpPr>
          <p:cNvPr id="15" name="Bar">
            <a:extLst>
              <a:ext uri="{FF2B5EF4-FFF2-40B4-BE49-F238E27FC236}">
                <a16:creationId xmlns:a16="http://schemas.microsoft.com/office/drawing/2014/main" id="{FD9851A7-645F-DD2A-8DC2-5938D8B2FEBA}"/>
              </a:ext>
            </a:extLst>
          </p:cNvPr>
          <p:cNvSpPr/>
          <p:nvPr/>
        </p:nvSpPr>
        <p:spPr>
          <a:xfrm>
            <a:off x="2645121" y="3018472"/>
            <a:ext cx="629420" cy="237122"/>
          </a:xfrm>
          <a:prstGeom prst="roundRect">
            <a:avLst>
              <a:gd name="adj" fmla="val 20000"/>
            </a:avLst>
          </a:prstGeom>
          <a:solidFill>
            <a:schemeClr val="accent2"/>
          </a:solidFill>
          <a:ln>
            <a:noFill/>
          </a:ln>
        </p:spPr>
        <p:txBody>
          <a:bodyPr/>
          <a:lstStyle/>
          <a:p>
            <a:endParaRPr lang="en-US" sz="2400"/>
          </a:p>
        </p:txBody>
      </p:sp>
      <p:sp>
        <p:nvSpPr>
          <p:cNvPr id="16" name="Val">
            <a:extLst>
              <a:ext uri="{FF2B5EF4-FFF2-40B4-BE49-F238E27FC236}">
                <a16:creationId xmlns:a16="http://schemas.microsoft.com/office/drawing/2014/main" id="{CCAD6617-3408-06DF-05ED-2C33B3498C10}"/>
              </a:ext>
            </a:extLst>
          </p:cNvPr>
          <p:cNvSpPr txBox="1"/>
          <p:nvPr/>
        </p:nvSpPr>
        <p:spPr>
          <a:xfrm>
            <a:off x="5475121" y="2937371"/>
            <a:ext cx="720000" cy="420000"/>
          </a:xfrm>
          <a:prstGeom prst="rect">
            <a:avLst/>
          </a:prstGeom>
          <a:noFill/>
        </p:spPr>
        <p:txBody>
          <a:bodyPr wrap="square" lIns="0" tIns="0" rIns="0" bIns="0" anchor="ctr"/>
          <a:lstStyle/>
          <a:p>
            <a:pPr algn="l"/>
            <a:r>
              <a:rPr lang="en-US" sz="2000" b="1">
                <a:solidFill>
                  <a:schemeClr val="accent2">
                    <a:lumMod val="75000"/>
                  </a:schemeClr>
                </a:solidFill>
              </a:rPr>
              <a:t>22%</a:t>
            </a:r>
          </a:p>
        </p:txBody>
      </p:sp>
      <p:sp>
        <p:nvSpPr>
          <p:cNvPr id="17" name="Lbl">
            <a:extLst>
              <a:ext uri="{FF2B5EF4-FFF2-40B4-BE49-F238E27FC236}">
                <a16:creationId xmlns:a16="http://schemas.microsoft.com/office/drawing/2014/main" id="{469FE4CE-A8E0-C8F0-CD2C-42837E570ADA}"/>
              </a:ext>
            </a:extLst>
          </p:cNvPr>
          <p:cNvSpPr txBox="1"/>
          <p:nvPr/>
        </p:nvSpPr>
        <p:spPr>
          <a:xfrm>
            <a:off x="6396879" y="2937371"/>
            <a:ext cx="1150000" cy="420000"/>
          </a:xfrm>
          <a:prstGeom prst="rect">
            <a:avLst/>
          </a:prstGeom>
          <a:noFill/>
        </p:spPr>
        <p:txBody>
          <a:bodyPr wrap="square" lIns="0" tIns="0" rIns="0" bIns="0" anchor="ctr"/>
          <a:lstStyle/>
          <a:p>
            <a:r>
              <a:rPr lang="en-US" sz="1600">
                <a:solidFill>
                  <a:schemeClr val="tx1">
                    <a:lumMod val="75000"/>
                    <a:lumOff val="25000"/>
                  </a:schemeClr>
                </a:solidFill>
              </a:rPr>
              <a:t>Regional</a:t>
            </a:r>
            <a:endParaRPr lang="en-US" sz="1600" b="0">
              <a:solidFill>
                <a:schemeClr val="tx1">
                  <a:lumMod val="75000"/>
                  <a:lumOff val="25000"/>
                </a:schemeClr>
              </a:solidFill>
            </a:endParaRPr>
          </a:p>
        </p:txBody>
      </p:sp>
      <p:sp>
        <p:nvSpPr>
          <p:cNvPr id="18" name="Track">
            <a:extLst>
              <a:ext uri="{FF2B5EF4-FFF2-40B4-BE49-F238E27FC236}">
                <a16:creationId xmlns:a16="http://schemas.microsoft.com/office/drawing/2014/main" id="{EBF394AA-2998-2C72-A18D-542AB9A0CA08}"/>
              </a:ext>
            </a:extLst>
          </p:cNvPr>
          <p:cNvSpPr/>
          <p:nvPr/>
        </p:nvSpPr>
        <p:spPr>
          <a:xfrm>
            <a:off x="7646879" y="3027371"/>
            <a:ext cx="2750000" cy="240000"/>
          </a:xfrm>
          <a:prstGeom prst="roundRect">
            <a:avLst>
              <a:gd name="adj" fmla="val 20000"/>
            </a:avLst>
          </a:prstGeom>
          <a:solidFill>
            <a:schemeClr val="bg1">
              <a:lumMod val="90000"/>
            </a:schemeClr>
          </a:solidFill>
          <a:ln>
            <a:noFill/>
          </a:ln>
        </p:spPr>
        <p:txBody>
          <a:bodyPr/>
          <a:lstStyle/>
          <a:p>
            <a:endParaRPr lang="en-US" sz="2400"/>
          </a:p>
        </p:txBody>
      </p:sp>
      <p:sp>
        <p:nvSpPr>
          <p:cNvPr id="19" name="Bar">
            <a:extLst>
              <a:ext uri="{FF2B5EF4-FFF2-40B4-BE49-F238E27FC236}">
                <a16:creationId xmlns:a16="http://schemas.microsoft.com/office/drawing/2014/main" id="{1583C8E9-EC74-77F6-820B-D48707424A36}"/>
              </a:ext>
            </a:extLst>
          </p:cNvPr>
          <p:cNvSpPr/>
          <p:nvPr/>
        </p:nvSpPr>
        <p:spPr>
          <a:xfrm>
            <a:off x="7646879" y="3027371"/>
            <a:ext cx="1150000" cy="237122"/>
          </a:xfrm>
          <a:prstGeom prst="roundRect">
            <a:avLst>
              <a:gd name="adj" fmla="val 20000"/>
            </a:avLst>
          </a:prstGeom>
          <a:solidFill>
            <a:schemeClr val="accent2"/>
          </a:solidFill>
          <a:ln>
            <a:noFill/>
          </a:ln>
        </p:spPr>
        <p:txBody>
          <a:bodyPr/>
          <a:lstStyle/>
          <a:p>
            <a:endParaRPr lang="en-US" sz="2400"/>
          </a:p>
        </p:txBody>
      </p:sp>
      <p:sp>
        <p:nvSpPr>
          <p:cNvPr id="20" name="Val">
            <a:extLst>
              <a:ext uri="{FF2B5EF4-FFF2-40B4-BE49-F238E27FC236}">
                <a16:creationId xmlns:a16="http://schemas.microsoft.com/office/drawing/2014/main" id="{B8AA1A23-E008-EEA9-379D-923EBB324344}"/>
              </a:ext>
            </a:extLst>
          </p:cNvPr>
          <p:cNvSpPr txBox="1"/>
          <p:nvPr/>
        </p:nvSpPr>
        <p:spPr>
          <a:xfrm>
            <a:off x="10476879" y="2937371"/>
            <a:ext cx="720000" cy="420000"/>
          </a:xfrm>
          <a:prstGeom prst="rect">
            <a:avLst/>
          </a:prstGeom>
          <a:noFill/>
        </p:spPr>
        <p:txBody>
          <a:bodyPr wrap="square" lIns="0" tIns="0" rIns="0" bIns="0" anchor="ctr"/>
          <a:lstStyle/>
          <a:p>
            <a:pPr algn="l"/>
            <a:r>
              <a:rPr lang="en-US" sz="2000" b="1">
                <a:solidFill>
                  <a:schemeClr val="accent2">
                    <a:lumMod val="75000"/>
                  </a:schemeClr>
                </a:solidFill>
              </a:rPr>
              <a:t>38%</a:t>
            </a:r>
          </a:p>
        </p:txBody>
      </p:sp>
      <p:sp>
        <p:nvSpPr>
          <p:cNvPr id="21" name="TextBox 20">
            <a:extLst>
              <a:ext uri="{FF2B5EF4-FFF2-40B4-BE49-F238E27FC236}">
                <a16:creationId xmlns:a16="http://schemas.microsoft.com/office/drawing/2014/main" id="{07064B98-EF73-BE92-7869-B0E9204B5D1D}"/>
              </a:ext>
            </a:extLst>
          </p:cNvPr>
          <p:cNvSpPr txBox="1"/>
          <p:nvPr/>
        </p:nvSpPr>
        <p:spPr>
          <a:xfrm>
            <a:off x="8796879" y="3898692"/>
            <a:ext cx="2397210" cy="246221"/>
          </a:xfrm>
          <a:prstGeom prst="rect">
            <a:avLst/>
          </a:prstGeom>
          <a:noFill/>
        </p:spPr>
        <p:txBody>
          <a:bodyPr wrap="square" rtlCol="0">
            <a:spAutoFit/>
          </a:bodyPr>
          <a:lstStyle/>
          <a:p>
            <a:pPr algn="ctr"/>
            <a:r>
              <a:rPr lang="en-US" sz="1000"/>
              <a:t>(American Lung Association/SEER)</a:t>
            </a:r>
          </a:p>
        </p:txBody>
      </p:sp>
      <p:grpSp>
        <p:nvGrpSpPr>
          <p:cNvPr id="35" name="Group 34">
            <a:extLst>
              <a:ext uri="{FF2B5EF4-FFF2-40B4-BE49-F238E27FC236}">
                <a16:creationId xmlns:a16="http://schemas.microsoft.com/office/drawing/2014/main" id="{D94F987C-4E6D-49EC-4D5F-92F749FE171E}"/>
              </a:ext>
            </a:extLst>
          </p:cNvPr>
          <p:cNvGrpSpPr/>
          <p:nvPr/>
        </p:nvGrpSpPr>
        <p:grpSpPr>
          <a:xfrm>
            <a:off x="1395121" y="4200013"/>
            <a:ext cx="9740129" cy="2009775"/>
            <a:chOff x="1395121" y="4200013"/>
            <a:chExt cx="9740129" cy="2009775"/>
          </a:xfrm>
        </p:grpSpPr>
        <p:pic>
          <p:nvPicPr>
            <p:cNvPr id="23" name="Picture 4">
              <a:extLst>
                <a:ext uri="{FF2B5EF4-FFF2-40B4-BE49-F238E27FC236}">
                  <a16:creationId xmlns:a16="http://schemas.microsoft.com/office/drawing/2014/main" id="{9ED75744-B181-E847-E557-F8DE0EB7566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95121" y="4200013"/>
              <a:ext cx="2009775"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5">
              <a:extLst>
                <a:ext uri="{FF2B5EF4-FFF2-40B4-BE49-F238E27FC236}">
                  <a16:creationId xmlns:a16="http://schemas.microsoft.com/office/drawing/2014/main" id="{DD7235C0-DD63-CBB8-1DAA-E5B9B10925F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31883" y="4200013"/>
              <a:ext cx="2003425"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 name="Group 24">
              <a:extLst>
                <a:ext uri="{FF2B5EF4-FFF2-40B4-BE49-F238E27FC236}">
                  <a16:creationId xmlns:a16="http://schemas.microsoft.com/office/drawing/2014/main" id="{86221109-2895-9237-ACED-A33D1EDAC6B4}"/>
                </a:ext>
              </a:extLst>
            </p:cNvPr>
            <p:cNvGrpSpPr/>
            <p:nvPr/>
          </p:nvGrpSpPr>
          <p:grpSpPr>
            <a:xfrm>
              <a:off x="5690253" y="4533891"/>
              <a:ext cx="5444997" cy="666750"/>
              <a:chOff x="2651760" y="4038600"/>
              <a:chExt cx="8884920" cy="666750"/>
            </a:xfrm>
          </p:grpSpPr>
          <p:sp>
            <p:nvSpPr>
              <p:cNvPr id="26" name="Rectangle 25">
                <a:extLst>
                  <a:ext uri="{FF2B5EF4-FFF2-40B4-BE49-F238E27FC236}">
                    <a16:creationId xmlns:a16="http://schemas.microsoft.com/office/drawing/2014/main" id="{618C228F-BC68-C7BE-4C66-67B9A11E1720}"/>
                  </a:ext>
                </a:extLst>
              </p:cNvPr>
              <p:cNvSpPr/>
              <p:nvPr/>
            </p:nvSpPr>
            <p:spPr bwMode="auto">
              <a:xfrm>
                <a:off x="4541520" y="4038600"/>
                <a:ext cx="2167890" cy="662940"/>
              </a:xfrm>
              <a:prstGeom prst="rect">
                <a:avLst/>
              </a:prstGeom>
              <a:solidFill>
                <a:schemeClr val="accent6">
                  <a:lumMod val="75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a:solidFill>
                      <a:schemeClr val="bg1"/>
                    </a:solidFill>
                    <a:latin typeface="Arial" charset="0"/>
                    <a:ea typeface="ＭＳ Ｐゴシック" charset="0"/>
                  </a:rPr>
                  <a:t>Low risk</a:t>
                </a:r>
              </a:p>
              <a:p>
                <a:pPr marL="0" marR="0" indent="0" algn="ctr" defTabSz="914400" rtl="0" eaLnBrk="1" fontAlgn="base" latinLnBrk="0" hangingPunct="1">
                  <a:lnSpc>
                    <a:spcPct val="100000"/>
                  </a:lnSpc>
                  <a:spcBef>
                    <a:spcPct val="0"/>
                  </a:spcBef>
                  <a:spcAft>
                    <a:spcPct val="0"/>
                  </a:spcAft>
                  <a:buClrTx/>
                  <a:buSzTx/>
                  <a:buFontTx/>
                  <a:buNone/>
                  <a:tabLst/>
                </a:pPr>
                <a:r>
                  <a:rPr lang="en-US" sz="1200">
                    <a:solidFill>
                      <a:schemeClr val="bg1"/>
                    </a:solidFill>
                    <a:latin typeface="Arial" charset="0"/>
                    <a:ea typeface="ＭＳ Ｐゴシック" charset="0"/>
                  </a:rPr>
                  <a:t>(Imaging</a:t>
                </a:r>
                <a:br>
                  <a:rPr lang="en-US" sz="1200">
                    <a:solidFill>
                      <a:schemeClr val="bg1"/>
                    </a:solidFill>
                    <a:latin typeface="Arial" charset="0"/>
                    <a:ea typeface="ＭＳ Ｐゴシック" charset="0"/>
                  </a:rPr>
                </a:br>
                <a:r>
                  <a:rPr lang="en-US" sz="1200">
                    <a:solidFill>
                      <a:schemeClr val="bg1"/>
                    </a:solidFill>
                    <a:latin typeface="Arial" charset="0"/>
                    <a:ea typeface="ＭＳ Ｐゴシック" charset="0"/>
                  </a:rPr>
                  <a:t>follow-up)</a:t>
                </a:r>
              </a:p>
            </p:txBody>
          </p:sp>
          <p:sp>
            <p:nvSpPr>
              <p:cNvPr id="27" name="Rectangle 26">
                <a:extLst>
                  <a:ext uri="{FF2B5EF4-FFF2-40B4-BE49-F238E27FC236}">
                    <a16:creationId xmlns:a16="http://schemas.microsoft.com/office/drawing/2014/main" id="{52639C73-48BE-3B9A-E0C1-206F42CC3BF4}"/>
                  </a:ext>
                </a:extLst>
              </p:cNvPr>
              <p:cNvSpPr/>
              <p:nvPr/>
            </p:nvSpPr>
            <p:spPr bwMode="auto">
              <a:xfrm>
                <a:off x="6743700" y="4042410"/>
                <a:ext cx="3314700" cy="662940"/>
              </a:xfrm>
              <a:prstGeom prst="rect">
                <a:avLst/>
              </a:prstGeom>
              <a:solidFill>
                <a:schemeClr val="accent4"/>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a:solidFill>
                      <a:schemeClr val="bg1"/>
                    </a:solidFill>
                    <a:latin typeface="Arial" charset="0"/>
                    <a:ea typeface="ＭＳ Ｐゴシック" charset="0"/>
                  </a:rPr>
                  <a:t>Intermediate risk</a:t>
                </a:r>
              </a:p>
              <a:p>
                <a:pPr marL="0" marR="0" indent="0" algn="ctr" defTabSz="914400" rtl="0" eaLnBrk="1" fontAlgn="base" latinLnBrk="0" hangingPunct="1">
                  <a:lnSpc>
                    <a:spcPct val="100000"/>
                  </a:lnSpc>
                  <a:spcBef>
                    <a:spcPct val="0"/>
                  </a:spcBef>
                  <a:spcAft>
                    <a:spcPct val="0"/>
                  </a:spcAft>
                  <a:buClrTx/>
                  <a:buSzTx/>
                  <a:buFontTx/>
                  <a:buNone/>
                  <a:tabLst/>
                </a:pPr>
                <a:r>
                  <a:rPr lang="en-US" sz="1200">
                    <a:solidFill>
                      <a:schemeClr val="bg1"/>
                    </a:solidFill>
                    <a:latin typeface="Arial" charset="0"/>
                    <a:ea typeface="ＭＳ Ｐゴシック" charset="0"/>
                  </a:rPr>
                  <a:t>(PET/biopsy)</a:t>
                </a:r>
              </a:p>
            </p:txBody>
          </p:sp>
          <p:sp>
            <p:nvSpPr>
              <p:cNvPr id="28" name="Rectangle 27">
                <a:extLst>
                  <a:ext uri="{FF2B5EF4-FFF2-40B4-BE49-F238E27FC236}">
                    <a16:creationId xmlns:a16="http://schemas.microsoft.com/office/drawing/2014/main" id="{C93D3CE7-1904-0C1B-4AE2-7C45E4A0E2B7}"/>
                  </a:ext>
                </a:extLst>
              </p:cNvPr>
              <p:cNvSpPr/>
              <p:nvPr/>
            </p:nvSpPr>
            <p:spPr bwMode="auto">
              <a:xfrm>
                <a:off x="10104120" y="4042410"/>
                <a:ext cx="1432560" cy="662940"/>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a:solidFill>
                      <a:schemeClr val="bg1"/>
                    </a:solidFill>
                    <a:latin typeface="Arial" charset="0"/>
                    <a:ea typeface="ＭＳ Ｐゴシック" charset="0"/>
                  </a:rPr>
                  <a:t>High risk</a:t>
                </a:r>
              </a:p>
              <a:p>
                <a:pPr marL="0" marR="0" indent="0" algn="ctr" defTabSz="914400" rtl="0" eaLnBrk="1" fontAlgn="base" latinLnBrk="0" hangingPunct="1">
                  <a:lnSpc>
                    <a:spcPct val="100000"/>
                  </a:lnSpc>
                  <a:spcBef>
                    <a:spcPct val="0"/>
                  </a:spcBef>
                  <a:spcAft>
                    <a:spcPct val="0"/>
                  </a:spcAft>
                  <a:buClrTx/>
                  <a:buSzTx/>
                  <a:buFontTx/>
                  <a:buNone/>
                  <a:tabLst/>
                </a:pPr>
                <a:r>
                  <a:rPr lang="en-US" sz="1200">
                    <a:solidFill>
                      <a:schemeClr val="bg1"/>
                    </a:solidFill>
                    <a:latin typeface="Arial" charset="0"/>
                    <a:ea typeface="ＭＳ Ｐゴシック" charset="0"/>
                  </a:rPr>
                  <a:t>(Biopsy)</a:t>
                </a:r>
              </a:p>
            </p:txBody>
          </p:sp>
          <p:sp>
            <p:nvSpPr>
              <p:cNvPr id="29" name="TextBox 28">
                <a:extLst>
                  <a:ext uri="{FF2B5EF4-FFF2-40B4-BE49-F238E27FC236}">
                    <a16:creationId xmlns:a16="http://schemas.microsoft.com/office/drawing/2014/main" id="{9A73BEFF-B3B7-2BF4-F39C-CD1210490679}"/>
                  </a:ext>
                </a:extLst>
              </p:cNvPr>
              <p:cNvSpPr txBox="1"/>
              <p:nvPr/>
            </p:nvSpPr>
            <p:spPr>
              <a:xfrm>
                <a:off x="2651760" y="4080510"/>
                <a:ext cx="1657350" cy="369332"/>
              </a:xfrm>
              <a:prstGeom prst="rect">
                <a:avLst/>
              </a:prstGeom>
              <a:noFill/>
            </p:spPr>
            <p:txBody>
              <a:bodyPr wrap="square" rtlCol="0">
                <a:spAutoFit/>
              </a:bodyPr>
              <a:lstStyle/>
              <a:p>
                <a:pPr algn="r"/>
                <a:r>
                  <a:rPr lang="en-US"/>
                  <a:t>Today</a:t>
                </a:r>
              </a:p>
            </p:txBody>
          </p:sp>
        </p:grpSp>
        <p:sp>
          <p:nvSpPr>
            <p:cNvPr id="31" name="Rectangle 30">
              <a:extLst>
                <a:ext uri="{FF2B5EF4-FFF2-40B4-BE49-F238E27FC236}">
                  <a16:creationId xmlns:a16="http://schemas.microsoft.com/office/drawing/2014/main" id="{EF709EBA-0709-0763-BA55-0E64FD37B8A1}"/>
                </a:ext>
              </a:extLst>
            </p:cNvPr>
            <p:cNvSpPr/>
            <p:nvPr/>
          </p:nvSpPr>
          <p:spPr bwMode="auto">
            <a:xfrm>
              <a:off x="6844555" y="5238741"/>
              <a:ext cx="2038372" cy="662940"/>
            </a:xfrm>
            <a:prstGeom prst="rect">
              <a:avLst/>
            </a:prstGeom>
            <a:solidFill>
              <a:schemeClr val="accent6">
                <a:lumMod val="75000"/>
              </a:schemeClr>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a:solidFill>
                    <a:schemeClr val="bg1"/>
                  </a:solidFill>
                  <a:latin typeface="Arial" charset="0"/>
                  <a:ea typeface="ＭＳ Ｐゴシック" charset="0"/>
                </a:rPr>
                <a:t>Low risk</a:t>
              </a:r>
            </a:p>
            <a:p>
              <a:pPr marL="0" marR="0" indent="0" algn="ctr" defTabSz="914400" rtl="0" eaLnBrk="1" fontAlgn="base" latinLnBrk="0" hangingPunct="1">
                <a:lnSpc>
                  <a:spcPct val="100000"/>
                </a:lnSpc>
                <a:spcBef>
                  <a:spcPct val="0"/>
                </a:spcBef>
                <a:spcAft>
                  <a:spcPct val="0"/>
                </a:spcAft>
                <a:buClrTx/>
                <a:buSzTx/>
                <a:buFontTx/>
                <a:buNone/>
                <a:tabLst/>
              </a:pPr>
              <a:r>
                <a:rPr lang="en-US" sz="1200">
                  <a:solidFill>
                    <a:schemeClr val="bg1"/>
                  </a:solidFill>
                  <a:latin typeface="Arial" charset="0"/>
                  <a:ea typeface="ＭＳ Ｐゴシック" charset="0"/>
                </a:rPr>
                <a:t>(Imaging follow-up)</a:t>
              </a:r>
            </a:p>
          </p:txBody>
        </p:sp>
        <p:sp>
          <p:nvSpPr>
            <p:cNvPr id="32" name="Rectangle 31">
              <a:extLst>
                <a:ext uri="{FF2B5EF4-FFF2-40B4-BE49-F238E27FC236}">
                  <a16:creationId xmlns:a16="http://schemas.microsoft.com/office/drawing/2014/main" id="{8B6F60DE-CEAA-9F97-45E6-1C1C0B82CC78}"/>
                </a:ext>
              </a:extLst>
            </p:cNvPr>
            <p:cNvSpPr/>
            <p:nvPr/>
          </p:nvSpPr>
          <p:spPr bwMode="auto">
            <a:xfrm>
              <a:off x="8903941" y="5242551"/>
              <a:ext cx="1197806" cy="662940"/>
            </a:xfrm>
            <a:prstGeom prst="rect">
              <a:avLst/>
            </a:prstGeom>
            <a:solidFill>
              <a:schemeClr val="accent4"/>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a:solidFill>
                    <a:schemeClr val="bg1"/>
                  </a:solidFill>
                  <a:latin typeface="Arial" charset="0"/>
                  <a:ea typeface="ＭＳ Ｐゴシック" charset="0"/>
                </a:rPr>
                <a:t>Intermediate risk</a:t>
              </a:r>
            </a:p>
            <a:p>
              <a:pPr marL="0" marR="0" indent="0" algn="ctr" defTabSz="914400" rtl="0" eaLnBrk="1" fontAlgn="base" latinLnBrk="0" hangingPunct="1">
                <a:lnSpc>
                  <a:spcPct val="100000"/>
                </a:lnSpc>
                <a:spcBef>
                  <a:spcPct val="0"/>
                </a:spcBef>
                <a:spcAft>
                  <a:spcPct val="0"/>
                </a:spcAft>
                <a:buClrTx/>
                <a:buSzTx/>
                <a:buFontTx/>
                <a:buNone/>
                <a:tabLst/>
              </a:pPr>
              <a:r>
                <a:rPr lang="en-US" sz="1200">
                  <a:solidFill>
                    <a:schemeClr val="bg1"/>
                  </a:solidFill>
                  <a:latin typeface="Arial" charset="0"/>
                  <a:ea typeface="ＭＳ Ｐゴシック" charset="0"/>
                </a:rPr>
                <a:t>(PET/biopsy)</a:t>
              </a:r>
            </a:p>
          </p:txBody>
        </p:sp>
        <p:sp>
          <p:nvSpPr>
            <p:cNvPr id="33" name="Rectangle 32">
              <a:extLst>
                <a:ext uri="{FF2B5EF4-FFF2-40B4-BE49-F238E27FC236}">
                  <a16:creationId xmlns:a16="http://schemas.microsoft.com/office/drawing/2014/main" id="{11131351-69E6-743E-447B-74937C679B3E}"/>
                </a:ext>
              </a:extLst>
            </p:cNvPr>
            <p:cNvSpPr/>
            <p:nvPr/>
          </p:nvSpPr>
          <p:spPr bwMode="auto">
            <a:xfrm>
              <a:off x="10129766" y="5242551"/>
              <a:ext cx="1001674" cy="662940"/>
            </a:xfrm>
            <a:prstGeom prst="rect">
              <a:avLst/>
            </a:prstGeom>
            <a:solidFill>
              <a:srgbClr val="C000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200">
                  <a:solidFill>
                    <a:schemeClr val="bg1"/>
                  </a:solidFill>
                  <a:latin typeface="Arial" charset="0"/>
                  <a:ea typeface="ＭＳ Ｐゴシック" charset="0"/>
                </a:rPr>
                <a:t>High risk</a:t>
              </a:r>
            </a:p>
            <a:p>
              <a:pPr marL="0" marR="0" indent="0" algn="ctr" defTabSz="914400" rtl="0" eaLnBrk="1" fontAlgn="base" latinLnBrk="0" hangingPunct="1">
                <a:lnSpc>
                  <a:spcPct val="100000"/>
                </a:lnSpc>
                <a:spcBef>
                  <a:spcPct val="0"/>
                </a:spcBef>
                <a:spcAft>
                  <a:spcPct val="0"/>
                </a:spcAft>
                <a:buClrTx/>
                <a:buSzTx/>
                <a:buFontTx/>
                <a:buNone/>
                <a:tabLst/>
              </a:pPr>
              <a:r>
                <a:rPr lang="en-US" sz="1200">
                  <a:solidFill>
                    <a:schemeClr val="bg1"/>
                  </a:solidFill>
                  <a:latin typeface="Arial" charset="0"/>
                  <a:ea typeface="ＭＳ Ｐゴシック" charset="0"/>
                </a:rPr>
                <a:t>(Biopsy)</a:t>
              </a:r>
            </a:p>
          </p:txBody>
        </p:sp>
        <p:sp>
          <p:nvSpPr>
            <p:cNvPr id="34" name="TextBox 33">
              <a:extLst>
                <a:ext uri="{FF2B5EF4-FFF2-40B4-BE49-F238E27FC236}">
                  <a16:creationId xmlns:a16="http://schemas.microsoft.com/office/drawing/2014/main" id="{E196FA6B-E30F-DDA7-E187-332F5C47A588}"/>
                </a:ext>
              </a:extLst>
            </p:cNvPr>
            <p:cNvSpPr txBox="1"/>
            <p:nvPr/>
          </p:nvSpPr>
          <p:spPr>
            <a:xfrm>
              <a:off x="5684108" y="5299701"/>
              <a:ext cx="1015683" cy="369332"/>
            </a:xfrm>
            <a:prstGeom prst="rect">
              <a:avLst/>
            </a:prstGeom>
            <a:noFill/>
          </p:spPr>
          <p:txBody>
            <a:bodyPr wrap="square" rtlCol="0">
              <a:spAutoFit/>
            </a:bodyPr>
            <a:lstStyle/>
            <a:p>
              <a:pPr algn="r"/>
              <a:r>
                <a:rPr lang="en-US"/>
                <a:t>Future</a:t>
              </a:r>
            </a:p>
          </p:txBody>
        </p:sp>
      </p:grpSp>
    </p:spTree>
    <p:extLst>
      <p:ext uri="{BB962C8B-B14F-4D97-AF65-F5344CB8AC3E}">
        <p14:creationId xmlns:p14="http://schemas.microsoft.com/office/powerpoint/2010/main" val="3680469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97FD7-6CE3-EECF-729D-341C98CFEC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396158-1F5B-F938-53AE-540B14155002}"/>
              </a:ext>
            </a:extLst>
          </p:cNvPr>
          <p:cNvSpPr>
            <a:spLocks noGrp="1"/>
          </p:cNvSpPr>
          <p:nvPr>
            <p:ph type="title"/>
          </p:nvPr>
        </p:nvSpPr>
        <p:spPr/>
        <p:txBody>
          <a:bodyPr>
            <a:normAutofit/>
          </a:bodyPr>
          <a:lstStyle/>
          <a:p>
            <a:r>
              <a:rPr lang="en-US" sz="2800"/>
              <a:t>Uncertainty in the diagnostic pathway</a:t>
            </a:r>
          </a:p>
        </p:txBody>
      </p:sp>
      <p:sp>
        <p:nvSpPr>
          <p:cNvPr id="204" name="Step 2">
            <a:extLst>
              <a:ext uri="{FF2B5EF4-FFF2-40B4-BE49-F238E27FC236}">
                <a16:creationId xmlns:a16="http://schemas.microsoft.com/office/drawing/2014/main" id="{FF105141-9F62-0479-E105-B93E84E90F67}"/>
              </a:ext>
            </a:extLst>
          </p:cNvPr>
          <p:cNvSpPr>
            <a:spLocks noChangeAspect="1"/>
          </p:cNvSpPr>
          <p:nvPr/>
        </p:nvSpPr>
        <p:spPr>
          <a:xfrm>
            <a:off x="2394438" y="3007303"/>
            <a:ext cx="1639932" cy="843394"/>
          </a:xfrm>
          <a:prstGeom prst="roundRect">
            <a:avLst>
              <a:gd name="adj" fmla="val 14000"/>
            </a:avLst>
          </a:prstGeom>
          <a:solidFill>
            <a:srgbClr val="D5D5D5"/>
          </a:solidFill>
          <a:ln>
            <a:noFill/>
          </a:ln>
        </p:spPr>
        <p:txBody>
          <a:bodyPr wrap="square" lIns="91440" tIns="45720" rIns="91440" bIns="45720" anchor="ctr"/>
          <a:lstStyle/>
          <a:p>
            <a:pPr algn="ctr"/>
            <a:r>
              <a:rPr lang="en-US" b="0">
                <a:solidFill>
                  <a:srgbClr val="1A1A1A"/>
                </a:solidFill>
              </a:rPr>
              <a:t>Screening</a:t>
            </a:r>
          </a:p>
        </p:txBody>
      </p:sp>
      <p:sp>
        <p:nvSpPr>
          <p:cNvPr id="205" name="Arrow 2">
            <a:extLst>
              <a:ext uri="{FF2B5EF4-FFF2-40B4-BE49-F238E27FC236}">
                <a16:creationId xmlns:a16="http://schemas.microsoft.com/office/drawing/2014/main" id="{E29E1B8D-8140-A03F-E574-0A348C0A37EF}"/>
              </a:ext>
            </a:extLst>
          </p:cNvPr>
          <p:cNvSpPr>
            <a:spLocks noChangeAspect="1"/>
          </p:cNvSpPr>
          <p:nvPr/>
        </p:nvSpPr>
        <p:spPr>
          <a:xfrm rot="5400000">
            <a:off x="4099967" y="3909962"/>
            <a:ext cx="149937" cy="131195"/>
          </a:xfrm>
          <a:prstGeom prst="triangle">
            <a:avLst/>
          </a:prstGeom>
          <a:solidFill>
            <a:srgbClr val="808080"/>
          </a:solidFill>
          <a:ln>
            <a:noFill/>
          </a:ln>
        </p:spPr>
        <p:txBody>
          <a:bodyPr wrap="square" lIns="91440" tIns="45720" rIns="91440" bIns="45720" anchor="ctr"/>
          <a:lstStyle/>
          <a:p>
            <a:endParaRPr lang="en-US"/>
          </a:p>
        </p:txBody>
      </p:sp>
      <p:sp>
        <p:nvSpPr>
          <p:cNvPr id="206" name="Step 3">
            <a:extLst>
              <a:ext uri="{FF2B5EF4-FFF2-40B4-BE49-F238E27FC236}">
                <a16:creationId xmlns:a16="http://schemas.microsoft.com/office/drawing/2014/main" id="{7E3C52DA-A7B0-C456-41D8-1DB84D0D5426}"/>
              </a:ext>
            </a:extLst>
          </p:cNvPr>
          <p:cNvSpPr>
            <a:spLocks noChangeAspect="1"/>
          </p:cNvSpPr>
          <p:nvPr/>
        </p:nvSpPr>
        <p:spPr>
          <a:xfrm>
            <a:off x="4315501" y="3553862"/>
            <a:ext cx="1639932" cy="843394"/>
          </a:xfrm>
          <a:prstGeom prst="roundRect">
            <a:avLst>
              <a:gd name="adj" fmla="val 14000"/>
            </a:avLst>
          </a:prstGeom>
          <a:solidFill>
            <a:srgbClr val="D5D5D5"/>
          </a:solidFill>
          <a:ln>
            <a:noFill/>
          </a:ln>
        </p:spPr>
        <p:txBody>
          <a:bodyPr wrap="square" lIns="91440" tIns="45720" rIns="91440" bIns="45720" anchor="ctr"/>
          <a:lstStyle/>
          <a:p>
            <a:pPr algn="ctr"/>
            <a:r>
              <a:rPr lang="en-US" b="0">
                <a:solidFill>
                  <a:srgbClr val="1A1A1A"/>
                </a:solidFill>
              </a:rPr>
              <a:t>CT finding</a:t>
            </a:r>
          </a:p>
        </p:txBody>
      </p:sp>
      <p:sp>
        <p:nvSpPr>
          <p:cNvPr id="207" name="Arrow 3">
            <a:extLst>
              <a:ext uri="{FF2B5EF4-FFF2-40B4-BE49-F238E27FC236}">
                <a16:creationId xmlns:a16="http://schemas.microsoft.com/office/drawing/2014/main" id="{EA48B49A-522C-0A34-695C-1717A595B008}"/>
              </a:ext>
            </a:extLst>
          </p:cNvPr>
          <p:cNvSpPr>
            <a:spLocks noChangeAspect="1"/>
          </p:cNvSpPr>
          <p:nvPr/>
        </p:nvSpPr>
        <p:spPr>
          <a:xfrm rot="5400000">
            <a:off x="6021030" y="3909962"/>
            <a:ext cx="149937" cy="131195"/>
          </a:xfrm>
          <a:prstGeom prst="triangle">
            <a:avLst/>
          </a:prstGeom>
          <a:solidFill>
            <a:srgbClr val="808080"/>
          </a:solidFill>
          <a:ln>
            <a:noFill/>
          </a:ln>
        </p:spPr>
        <p:txBody>
          <a:bodyPr wrap="square" lIns="91440" tIns="45720" rIns="91440" bIns="45720" anchor="ctr"/>
          <a:lstStyle/>
          <a:p>
            <a:endParaRPr lang="en-US"/>
          </a:p>
        </p:txBody>
      </p:sp>
      <p:sp>
        <p:nvSpPr>
          <p:cNvPr id="208" name="Step 4">
            <a:extLst>
              <a:ext uri="{FF2B5EF4-FFF2-40B4-BE49-F238E27FC236}">
                <a16:creationId xmlns:a16="http://schemas.microsoft.com/office/drawing/2014/main" id="{9F43A155-0A1F-BD2C-AE83-09EE7CEF71DA}"/>
              </a:ext>
            </a:extLst>
          </p:cNvPr>
          <p:cNvSpPr>
            <a:spLocks noChangeAspect="1"/>
          </p:cNvSpPr>
          <p:nvPr/>
        </p:nvSpPr>
        <p:spPr>
          <a:xfrm>
            <a:off x="6236564" y="3553862"/>
            <a:ext cx="1639932" cy="843394"/>
          </a:xfrm>
          <a:prstGeom prst="roundRect">
            <a:avLst>
              <a:gd name="adj" fmla="val 14000"/>
            </a:avLst>
          </a:prstGeom>
          <a:solidFill>
            <a:srgbClr val="D5D5D5"/>
          </a:solidFill>
          <a:ln>
            <a:noFill/>
          </a:ln>
        </p:spPr>
        <p:txBody>
          <a:bodyPr wrap="square" lIns="91440" tIns="45720" rIns="91440" bIns="45720" anchor="ctr"/>
          <a:lstStyle/>
          <a:p>
            <a:pPr algn="ctr"/>
            <a:r>
              <a:rPr lang="en-US" b="0">
                <a:solidFill>
                  <a:srgbClr val="1A1A1A"/>
                </a:solidFill>
              </a:rPr>
              <a:t>Nodule management</a:t>
            </a:r>
          </a:p>
        </p:txBody>
      </p:sp>
      <p:sp>
        <p:nvSpPr>
          <p:cNvPr id="209" name="Arrow 4">
            <a:extLst>
              <a:ext uri="{FF2B5EF4-FFF2-40B4-BE49-F238E27FC236}">
                <a16:creationId xmlns:a16="http://schemas.microsoft.com/office/drawing/2014/main" id="{C1E6CC2E-9C6F-F39D-F99D-A9548102BB93}"/>
              </a:ext>
            </a:extLst>
          </p:cNvPr>
          <p:cNvSpPr>
            <a:spLocks noChangeAspect="1"/>
          </p:cNvSpPr>
          <p:nvPr/>
        </p:nvSpPr>
        <p:spPr>
          <a:xfrm rot="5400000">
            <a:off x="7942093" y="3909962"/>
            <a:ext cx="149937" cy="131195"/>
          </a:xfrm>
          <a:prstGeom prst="triangle">
            <a:avLst/>
          </a:prstGeom>
          <a:solidFill>
            <a:srgbClr val="808080"/>
          </a:solidFill>
          <a:ln>
            <a:noFill/>
          </a:ln>
        </p:spPr>
        <p:txBody>
          <a:bodyPr wrap="square" lIns="91440" tIns="45720" rIns="91440" bIns="45720" anchor="ctr"/>
          <a:lstStyle/>
          <a:p>
            <a:endParaRPr lang="en-US"/>
          </a:p>
        </p:txBody>
      </p:sp>
      <p:sp>
        <p:nvSpPr>
          <p:cNvPr id="210" name="Step 5">
            <a:extLst>
              <a:ext uri="{FF2B5EF4-FFF2-40B4-BE49-F238E27FC236}">
                <a16:creationId xmlns:a16="http://schemas.microsoft.com/office/drawing/2014/main" id="{73BC9E35-2291-5833-3B6E-EF0C8661061B}"/>
              </a:ext>
            </a:extLst>
          </p:cNvPr>
          <p:cNvSpPr>
            <a:spLocks noChangeAspect="1"/>
          </p:cNvSpPr>
          <p:nvPr/>
        </p:nvSpPr>
        <p:spPr>
          <a:xfrm>
            <a:off x="8157627" y="3575268"/>
            <a:ext cx="1639932" cy="843394"/>
          </a:xfrm>
          <a:prstGeom prst="roundRect">
            <a:avLst>
              <a:gd name="adj" fmla="val 14000"/>
            </a:avLst>
          </a:prstGeom>
          <a:solidFill>
            <a:srgbClr val="D5D5D5"/>
          </a:solidFill>
          <a:ln>
            <a:noFill/>
          </a:ln>
        </p:spPr>
        <p:txBody>
          <a:bodyPr wrap="square" lIns="91440" tIns="45720" rIns="91440" bIns="45720" anchor="ctr"/>
          <a:lstStyle/>
          <a:p>
            <a:pPr algn="ctr"/>
            <a:r>
              <a:rPr lang="en-US" b="0">
                <a:solidFill>
                  <a:srgbClr val="1A1A1A"/>
                </a:solidFill>
              </a:rPr>
              <a:t>Tissue</a:t>
            </a:r>
          </a:p>
        </p:txBody>
      </p:sp>
      <p:sp>
        <p:nvSpPr>
          <p:cNvPr id="3" name="Arrow 4">
            <a:extLst>
              <a:ext uri="{FF2B5EF4-FFF2-40B4-BE49-F238E27FC236}">
                <a16:creationId xmlns:a16="http://schemas.microsoft.com/office/drawing/2014/main" id="{5CE0F3C2-86F2-2525-F6E7-927D7EAEC8D5}"/>
              </a:ext>
            </a:extLst>
          </p:cNvPr>
          <p:cNvSpPr>
            <a:spLocks noChangeAspect="1"/>
          </p:cNvSpPr>
          <p:nvPr/>
        </p:nvSpPr>
        <p:spPr>
          <a:xfrm rot="5400000">
            <a:off x="9863156" y="3909962"/>
            <a:ext cx="149937" cy="131195"/>
          </a:xfrm>
          <a:prstGeom prst="triangle">
            <a:avLst/>
          </a:prstGeom>
          <a:solidFill>
            <a:srgbClr val="808080"/>
          </a:solidFill>
          <a:ln>
            <a:noFill/>
          </a:ln>
        </p:spPr>
        <p:txBody>
          <a:bodyPr wrap="square" lIns="91440" tIns="45720" rIns="91440" bIns="45720" anchor="ctr"/>
          <a:lstStyle/>
          <a:p>
            <a:endParaRPr lang="en-US"/>
          </a:p>
        </p:txBody>
      </p:sp>
      <p:sp>
        <p:nvSpPr>
          <p:cNvPr id="5" name="Step 5">
            <a:extLst>
              <a:ext uri="{FF2B5EF4-FFF2-40B4-BE49-F238E27FC236}">
                <a16:creationId xmlns:a16="http://schemas.microsoft.com/office/drawing/2014/main" id="{4CCBFAF0-334C-3FED-DAB4-A4D83C399581}"/>
              </a:ext>
            </a:extLst>
          </p:cNvPr>
          <p:cNvSpPr>
            <a:spLocks noChangeAspect="1"/>
          </p:cNvSpPr>
          <p:nvPr/>
        </p:nvSpPr>
        <p:spPr>
          <a:xfrm>
            <a:off x="10078690" y="3575268"/>
            <a:ext cx="1639932" cy="843394"/>
          </a:xfrm>
          <a:prstGeom prst="roundRect">
            <a:avLst>
              <a:gd name="adj" fmla="val 14000"/>
            </a:avLst>
          </a:prstGeom>
          <a:solidFill>
            <a:srgbClr val="D5D5D5"/>
          </a:solidFill>
          <a:ln>
            <a:noFill/>
          </a:ln>
        </p:spPr>
        <p:txBody>
          <a:bodyPr wrap="square" lIns="91440" tIns="45720" rIns="91440" bIns="45720" anchor="ctr"/>
          <a:lstStyle/>
          <a:p>
            <a:pPr algn="ctr"/>
            <a:r>
              <a:rPr lang="en-US" b="0">
                <a:solidFill>
                  <a:srgbClr val="1A1A1A"/>
                </a:solidFill>
              </a:rPr>
              <a:t>Diagnosis</a:t>
            </a:r>
          </a:p>
        </p:txBody>
      </p:sp>
      <p:sp>
        <p:nvSpPr>
          <p:cNvPr id="4" name="Step 2">
            <a:extLst>
              <a:ext uri="{FF2B5EF4-FFF2-40B4-BE49-F238E27FC236}">
                <a16:creationId xmlns:a16="http://schemas.microsoft.com/office/drawing/2014/main" id="{B3F3F339-DFC6-DF8F-9930-C7D78CD714AD}"/>
              </a:ext>
            </a:extLst>
          </p:cNvPr>
          <p:cNvSpPr>
            <a:spLocks noChangeAspect="1"/>
          </p:cNvSpPr>
          <p:nvPr/>
        </p:nvSpPr>
        <p:spPr>
          <a:xfrm>
            <a:off x="2394438" y="3996965"/>
            <a:ext cx="1639932" cy="843394"/>
          </a:xfrm>
          <a:prstGeom prst="roundRect">
            <a:avLst>
              <a:gd name="adj" fmla="val 14000"/>
            </a:avLst>
          </a:prstGeom>
          <a:solidFill>
            <a:srgbClr val="D5D5D5"/>
          </a:solidFill>
          <a:ln>
            <a:noFill/>
          </a:ln>
        </p:spPr>
        <p:txBody>
          <a:bodyPr wrap="square" lIns="91440" tIns="45720" rIns="91440" bIns="45720" anchor="ctr"/>
          <a:lstStyle/>
          <a:p>
            <a:pPr algn="ctr"/>
            <a:r>
              <a:rPr lang="en-US" b="0">
                <a:solidFill>
                  <a:srgbClr val="1A1A1A"/>
                </a:solidFill>
              </a:rPr>
              <a:t>Incidental</a:t>
            </a:r>
          </a:p>
        </p:txBody>
      </p:sp>
    </p:spTree>
    <p:extLst>
      <p:ext uri="{BB962C8B-B14F-4D97-AF65-F5344CB8AC3E}">
        <p14:creationId xmlns:p14="http://schemas.microsoft.com/office/powerpoint/2010/main" val="4262739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F3F75-0AD8-7FBB-8227-B45D46475DE9}"/>
            </a:ext>
          </a:extLst>
        </p:cNvPr>
        <p:cNvGrpSpPr/>
        <p:nvPr/>
      </p:nvGrpSpPr>
      <p:grpSpPr>
        <a:xfrm>
          <a:off x="0" y="0"/>
          <a:ext cx="0" cy="0"/>
          <a:chOff x="0" y="0"/>
          <a:chExt cx="0" cy="0"/>
        </a:xfrm>
      </p:grpSpPr>
      <p:sp>
        <p:nvSpPr>
          <p:cNvPr id="7" name="Callout Band">
            <a:extLst>
              <a:ext uri="{FF2B5EF4-FFF2-40B4-BE49-F238E27FC236}">
                <a16:creationId xmlns:a16="http://schemas.microsoft.com/office/drawing/2014/main" id="{0EEC3010-FE57-AB3D-A060-E4F4CCA31F01}"/>
              </a:ext>
            </a:extLst>
          </p:cNvPr>
          <p:cNvSpPr/>
          <p:nvPr/>
        </p:nvSpPr>
        <p:spPr>
          <a:xfrm>
            <a:off x="8075611" y="1676401"/>
            <a:ext cx="3717982" cy="2848706"/>
          </a:xfrm>
          <a:prstGeom prst="roundRect">
            <a:avLst>
              <a:gd name="adj" fmla="val 4596"/>
            </a:avLst>
          </a:prstGeom>
          <a:solidFill>
            <a:schemeClr val="accent5">
              <a:lumMod val="20000"/>
              <a:lumOff val="80000"/>
            </a:schemeClr>
          </a:solidFill>
          <a:ln>
            <a:noFill/>
          </a:ln>
        </p:spPr>
        <p:txBody>
          <a:bodyPr wrap="square" lIns="91440" tIns="45720" rIns="91440" bIns="45720" anchor="ctr"/>
          <a:lstStyle/>
          <a:p>
            <a:pPr algn="ctr"/>
            <a:endParaRPr lang="en-US" sz="1000" b="0">
              <a:solidFill>
                <a:srgbClr val="404040"/>
              </a:solidFill>
            </a:endParaRPr>
          </a:p>
        </p:txBody>
      </p:sp>
      <p:sp>
        <p:nvSpPr>
          <p:cNvPr id="10" name="TextBox 9">
            <a:extLst>
              <a:ext uri="{FF2B5EF4-FFF2-40B4-BE49-F238E27FC236}">
                <a16:creationId xmlns:a16="http://schemas.microsoft.com/office/drawing/2014/main" id="{DAB4574A-CA32-3A41-2CB5-D1675BAC1707}"/>
              </a:ext>
            </a:extLst>
          </p:cNvPr>
          <p:cNvSpPr txBox="1"/>
          <p:nvPr/>
        </p:nvSpPr>
        <p:spPr>
          <a:xfrm>
            <a:off x="8261893" y="1890894"/>
            <a:ext cx="3345418" cy="369332"/>
          </a:xfrm>
          <a:prstGeom prst="rect">
            <a:avLst/>
          </a:prstGeom>
          <a:noFill/>
        </p:spPr>
        <p:txBody>
          <a:bodyPr wrap="square" rtlCol="0">
            <a:spAutoFit/>
          </a:bodyPr>
          <a:lstStyle/>
          <a:p>
            <a:pPr algn="ctr"/>
            <a:r>
              <a:rPr lang="en-US" b="1"/>
              <a:t>Is it cancer?</a:t>
            </a:r>
          </a:p>
        </p:txBody>
      </p:sp>
      <p:sp>
        <p:nvSpPr>
          <p:cNvPr id="11" name="TextBox 10">
            <a:extLst>
              <a:ext uri="{FF2B5EF4-FFF2-40B4-BE49-F238E27FC236}">
                <a16:creationId xmlns:a16="http://schemas.microsoft.com/office/drawing/2014/main" id="{C54CF608-6968-F0D8-CFDD-0CC54B6F75B1}"/>
              </a:ext>
            </a:extLst>
          </p:cNvPr>
          <p:cNvSpPr txBox="1"/>
          <p:nvPr/>
        </p:nvSpPr>
        <p:spPr>
          <a:xfrm>
            <a:off x="8261893" y="2446299"/>
            <a:ext cx="3345418" cy="923330"/>
          </a:xfrm>
          <a:prstGeom prst="rect">
            <a:avLst/>
          </a:prstGeom>
          <a:noFill/>
        </p:spPr>
        <p:txBody>
          <a:bodyPr wrap="square" rtlCol="0">
            <a:spAutoFit/>
          </a:bodyPr>
          <a:lstStyle/>
          <a:p>
            <a:r>
              <a:rPr lang="en-US"/>
              <a:t>Identify which lesions are normal/low-grade versus dysplasia or worse </a:t>
            </a:r>
          </a:p>
        </p:txBody>
      </p:sp>
      <p:grpSp>
        <p:nvGrpSpPr>
          <p:cNvPr id="15" name="Group 14">
            <a:extLst>
              <a:ext uri="{FF2B5EF4-FFF2-40B4-BE49-F238E27FC236}">
                <a16:creationId xmlns:a16="http://schemas.microsoft.com/office/drawing/2014/main" id="{392B52D6-15CC-8D03-425A-98D9342D877B}"/>
              </a:ext>
            </a:extLst>
          </p:cNvPr>
          <p:cNvGrpSpPr/>
          <p:nvPr/>
        </p:nvGrpSpPr>
        <p:grpSpPr>
          <a:xfrm>
            <a:off x="4233484" y="3352798"/>
            <a:ext cx="3717982" cy="2848706"/>
            <a:chOff x="4233484" y="3352798"/>
            <a:chExt cx="3717982" cy="2848706"/>
          </a:xfrm>
        </p:grpSpPr>
        <p:sp>
          <p:nvSpPr>
            <p:cNvPr id="200" name="Callout Band">
              <a:extLst>
                <a:ext uri="{FF2B5EF4-FFF2-40B4-BE49-F238E27FC236}">
                  <a16:creationId xmlns:a16="http://schemas.microsoft.com/office/drawing/2014/main" id="{407D12DD-FCAC-30C4-7626-004B2E04C983}"/>
                </a:ext>
              </a:extLst>
            </p:cNvPr>
            <p:cNvSpPr/>
            <p:nvPr/>
          </p:nvSpPr>
          <p:spPr>
            <a:xfrm>
              <a:off x="4233484" y="3352798"/>
              <a:ext cx="3717982" cy="2848706"/>
            </a:xfrm>
            <a:prstGeom prst="roundRect">
              <a:avLst>
                <a:gd name="adj" fmla="val 4596"/>
              </a:avLst>
            </a:prstGeom>
            <a:solidFill>
              <a:srgbClr val="CDE8E4"/>
            </a:solidFill>
            <a:ln>
              <a:noFill/>
            </a:ln>
          </p:spPr>
          <p:txBody>
            <a:bodyPr wrap="square" lIns="91440" tIns="45720" rIns="91440" bIns="45720" anchor="ctr"/>
            <a:lstStyle/>
            <a:p>
              <a:pPr algn="ctr"/>
              <a:endParaRPr lang="en-US" sz="1000" b="0">
                <a:solidFill>
                  <a:srgbClr val="404040"/>
                </a:solidFill>
              </a:endParaRPr>
            </a:p>
          </p:txBody>
        </p:sp>
        <p:sp>
          <p:nvSpPr>
            <p:cNvPr id="9" name="TextBox 8">
              <a:extLst>
                <a:ext uri="{FF2B5EF4-FFF2-40B4-BE49-F238E27FC236}">
                  <a16:creationId xmlns:a16="http://schemas.microsoft.com/office/drawing/2014/main" id="{A9E6E6AB-AA5D-9362-E48D-D7C763D95A2C}"/>
                </a:ext>
              </a:extLst>
            </p:cNvPr>
            <p:cNvSpPr txBox="1"/>
            <p:nvPr/>
          </p:nvSpPr>
          <p:spPr>
            <a:xfrm>
              <a:off x="4409838" y="5636339"/>
              <a:ext cx="3345418" cy="369332"/>
            </a:xfrm>
            <a:prstGeom prst="rect">
              <a:avLst/>
            </a:prstGeom>
            <a:noFill/>
          </p:spPr>
          <p:txBody>
            <a:bodyPr wrap="square" rtlCol="0">
              <a:spAutoFit/>
            </a:bodyPr>
            <a:lstStyle/>
            <a:p>
              <a:pPr algn="ctr"/>
              <a:r>
                <a:rPr lang="en-US" b="1"/>
                <a:t>Should we biopsy?</a:t>
              </a:r>
            </a:p>
          </p:txBody>
        </p:sp>
        <p:sp>
          <p:nvSpPr>
            <p:cNvPr id="12" name="TextBox 11">
              <a:extLst>
                <a:ext uri="{FF2B5EF4-FFF2-40B4-BE49-F238E27FC236}">
                  <a16:creationId xmlns:a16="http://schemas.microsoft.com/office/drawing/2014/main" id="{C868715E-00C9-9A5A-33CA-0ED27DED8BEC}"/>
                </a:ext>
              </a:extLst>
            </p:cNvPr>
            <p:cNvSpPr txBox="1"/>
            <p:nvPr/>
          </p:nvSpPr>
          <p:spPr>
            <a:xfrm>
              <a:off x="4419766" y="4626397"/>
              <a:ext cx="3345418" cy="923330"/>
            </a:xfrm>
            <a:prstGeom prst="rect">
              <a:avLst/>
            </a:prstGeom>
            <a:noFill/>
          </p:spPr>
          <p:txBody>
            <a:bodyPr wrap="square" rtlCol="0">
              <a:spAutoFit/>
            </a:bodyPr>
            <a:lstStyle/>
            <a:p>
              <a:r>
                <a:rPr lang="en-US"/>
                <a:t>Improve risk stratification of indeterminate pulmonary nodules with high uncertainty</a:t>
              </a:r>
            </a:p>
          </p:txBody>
        </p:sp>
      </p:grpSp>
      <p:sp>
        <p:nvSpPr>
          <p:cNvPr id="2" name="Title 1">
            <a:extLst>
              <a:ext uri="{FF2B5EF4-FFF2-40B4-BE49-F238E27FC236}">
                <a16:creationId xmlns:a16="http://schemas.microsoft.com/office/drawing/2014/main" id="{745762E5-EB35-B7C8-049D-D1F7A26F7B63}"/>
              </a:ext>
            </a:extLst>
          </p:cNvPr>
          <p:cNvSpPr>
            <a:spLocks noGrp="1"/>
          </p:cNvSpPr>
          <p:nvPr>
            <p:ph type="title"/>
          </p:nvPr>
        </p:nvSpPr>
        <p:spPr/>
        <p:txBody>
          <a:bodyPr>
            <a:normAutofit/>
          </a:bodyPr>
          <a:lstStyle/>
          <a:p>
            <a:r>
              <a:rPr lang="en-US" sz="2800"/>
              <a:t>Uncertainty in the diagnostic pathway</a:t>
            </a:r>
          </a:p>
        </p:txBody>
      </p:sp>
      <p:grpSp>
        <p:nvGrpSpPr>
          <p:cNvPr id="4" name="Group 3">
            <a:extLst>
              <a:ext uri="{FF2B5EF4-FFF2-40B4-BE49-F238E27FC236}">
                <a16:creationId xmlns:a16="http://schemas.microsoft.com/office/drawing/2014/main" id="{07837D7F-7214-4889-D5C8-F136F050FA56}"/>
              </a:ext>
            </a:extLst>
          </p:cNvPr>
          <p:cNvGrpSpPr/>
          <p:nvPr/>
        </p:nvGrpSpPr>
        <p:grpSpPr>
          <a:xfrm>
            <a:off x="309340" y="1418492"/>
            <a:ext cx="3931193" cy="3106615"/>
            <a:chOff x="309340" y="1418492"/>
            <a:chExt cx="3931193" cy="3106615"/>
          </a:xfrm>
        </p:grpSpPr>
        <p:grpSp>
          <p:nvGrpSpPr>
            <p:cNvPr id="14" name="Group 13">
              <a:extLst>
                <a:ext uri="{FF2B5EF4-FFF2-40B4-BE49-F238E27FC236}">
                  <a16:creationId xmlns:a16="http://schemas.microsoft.com/office/drawing/2014/main" id="{A2293F7D-536F-7234-6C10-189986C9BE96}"/>
                </a:ext>
              </a:extLst>
            </p:cNvPr>
            <p:cNvGrpSpPr/>
            <p:nvPr/>
          </p:nvGrpSpPr>
          <p:grpSpPr>
            <a:xfrm>
              <a:off x="309340" y="1418492"/>
              <a:ext cx="3799999" cy="3106615"/>
              <a:chOff x="309340" y="1418492"/>
              <a:chExt cx="3799999" cy="3106615"/>
            </a:xfrm>
          </p:grpSpPr>
          <p:sp>
            <p:nvSpPr>
              <p:cNvPr id="211" name="Gap Band">
                <a:extLst>
                  <a:ext uri="{FF2B5EF4-FFF2-40B4-BE49-F238E27FC236}">
                    <a16:creationId xmlns:a16="http://schemas.microsoft.com/office/drawing/2014/main" id="{0EDEC4FC-11D1-7872-FDDE-157F9BF2D0D1}"/>
                  </a:ext>
                </a:extLst>
              </p:cNvPr>
              <p:cNvSpPr/>
              <p:nvPr/>
            </p:nvSpPr>
            <p:spPr>
              <a:xfrm>
                <a:off x="309340" y="1418492"/>
                <a:ext cx="3799999" cy="3106615"/>
              </a:xfrm>
              <a:prstGeom prst="roundRect">
                <a:avLst>
                  <a:gd name="adj" fmla="val 4585"/>
                </a:avLst>
              </a:prstGeom>
              <a:solidFill>
                <a:srgbClr val="FADBD5"/>
              </a:solidFill>
              <a:ln>
                <a:noFill/>
              </a:ln>
            </p:spPr>
            <p:txBody>
              <a:bodyPr wrap="square" lIns="91440" tIns="45720" rIns="91440" bIns="45720" anchor="ctr"/>
              <a:lstStyle/>
              <a:p>
                <a:pPr algn="ctr"/>
                <a:endParaRPr lang="en-US" sz="1200" b="0">
                  <a:solidFill>
                    <a:srgbClr val="A63A28"/>
                  </a:solidFill>
                </a:endParaRPr>
              </a:p>
            </p:txBody>
          </p:sp>
          <p:sp>
            <p:nvSpPr>
              <p:cNvPr id="8" name="TextBox 7">
                <a:extLst>
                  <a:ext uri="{FF2B5EF4-FFF2-40B4-BE49-F238E27FC236}">
                    <a16:creationId xmlns:a16="http://schemas.microsoft.com/office/drawing/2014/main" id="{F9E569F0-CB2D-3F83-2567-CEBF97F06AAB}"/>
                  </a:ext>
                </a:extLst>
              </p:cNvPr>
              <p:cNvSpPr txBox="1"/>
              <p:nvPr/>
            </p:nvSpPr>
            <p:spPr>
              <a:xfrm>
                <a:off x="536630" y="1596478"/>
                <a:ext cx="3345418" cy="369332"/>
              </a:xfrm>
              <a:prstGeom prst="rect">
                <a:avLst/>
              </a:prstGeom>
              <a:noFill/>
            </p:spPr>
            <p:txBody>
              <a:bodyPr wrap="square" rtlCol="0">
                <a:spAutoFit/>
              </a:bodyPr>
              <a:lstStyle/>
              <a:p>
                <a:pPr algn="ctr"/>
                <a:r>
                  <a:rPr lang="en-US" b="1"/>
                  <a:t>Who should be screened?</a:t>
                </a:r>
              </a:p>
            </p:txBody>
          </p:sp>
          <p:sp>
            <p:nvSpPr>
              <p:cNvPr id="13" name="TextBox 12">
                <a:extLst>
                  <a:ext uri="{FF2B5EF4-FFF2-40B4-BE49-F238E27FC236}">
                    <a16:creationId xmlns:a16="http://schemas.microsoft.com/office/drawing/2014/main" id="{33A685BE-F0EE-45B7-0A05-DA9D92B8578D}"/>
                  </a:ext>
                </a:extLst>
              </p:cNvPr>
              <p:cNvSpPr txBox="1"/>
              <p:nvPr/>
            </p:nvSpPr>
            <p:spPr>
              <a:xfrm>
                <a:off x="584689" y="2099226"/>
                <a:ext cx="3345418" cy="1200329"/>
              </a:xfrm>
              <a:prstGeom prst="rect">
                <a:avLst/>
              </a:prstGeom>
              <a:noFill/>
            </p:spPr>
            <p:txBody>
              <a:bodyPr wrap="square" rtlCol="0">
                <a:spAutoFit/>
              </a:bodyPr>
              <a:lstStyle/>
              <a:p>
                <a:r>
                  <a:rPr lang="en-US"/>
                  <a:t>Address the &gt;50% of lung cancers that are diagnosed outside of lung cancer screening-eligible individuals</a:t>
                </a:r>
              </a:p>
            </p:txBody>
          </p:sp>
        </p:grpSp>
        <p:sp>
          <p:nvSpPr>
            <p:cNvPr id="202" name="Step 1">
              <a:extLst>
                <a:ext uri="{FF2B5EF4-FFF2-40B4-BE49-F238E27FC236}">
                  <a16:creationId xmlns:a16="http://schemas.microsoft.com/office/drawing/2014/main" id="{AC38A3A3-1B72-3CC4-F818-EB8D072EBA0F}"/>
                </a:ext>
              </a:extLst>
            </p:cNvPr>
            <p:cNvSpPr>
              <a:spLocks noChangeAspect="1"/>
            </p:cNvSpPr>
            <p:nvPr/>
          </p:nvSpPr>
          <p:spPr>
            <a:xfrm>
              <a:off x="473375" y="3553862"/>
              <a:ext cx="1639932" cy="843394"/>
            </a:xfrm>
            <a:prstGeom prst="roundRect">
              <a:avLst>
                <a:gd name="adj" fmla="val 14000"/>
              </a:avLst>
            </a:prstGeom>
            <a:solidFill>
              <a:srgbClr val="D5D5D5"/>
            </a:solidFill>
            <a:ln>
              <a:noFill/>
            </a:ln>
          </p:spPr>
          <p:txBody>
            <a:bodyPr wrap="square" lIns="91440" tIns="45720" rIns="91440" bIns="45720" anchor="ctr"/>
            <a:lstStyle/>
            <a:p>
              <a:pPr algn="ctr"/>
              <a:r>
                <a:rPr lang="en-US" b="0">
                  <a:solidFill>
                    <a:srgbClr val="1A1A1A"/>
                  </a:solidFill>
                </a:rPr>
                <a:t>General population</a:t>
              </a:r>
            </a:p>
          </p:txBody>
        </p:sp>
        <p:sp>
          <p:nvSpPr>
            <p:cNvPr id="203" name="Arrow 1">
              <a:extLst>
                <a:ext uri="{FF2B5EF4-FFF2-40B4-BE49-F238E27FC236}">
                  <a16:creationId xmlns:a16="http://schemas.microsoft.com/office/drawing/2014/main" id="{70DA911D-DAF5-593F-610C-5E39DE8CA7B3}"/>
                </a:ext>
              </a:extLst>
            </p:cNvPr>
            <p:cNvSpPr>
              <a:spLocks noChangeAspect="1"/>
            </p:cNvSpPr>
            <p:nvPr/>
          </p:nvSpPr>
          <p:spPr>
            <a:xfrm rot="5400000">
              <a:off x="2178904" y="3909962"/>
              <a:ext cx="149937" cy="131195"/>
            </a:xfrm>
            <a:prstGeom prst="triangle">
              <a:avLst/>
            </a:prstGeom>
            <a:solidFill>
              <a:srgbClr val="808080"/>
            </a:solidFill>
            <a:ln>
              <a:noFill/>
            </a:ln>
          </p:spPr>
          <p:txBody>
            <a:bodyPr wrap="square" lIns="91440" tIns="45720" rIns="91440" bIns="45720" anchor="ctr"/>
            <a:lstStyle/>
            <a:p>
              <a:endParaRPr lang="en-US"/>
            </a:p>
          </p:txBody>
        </p:sp>
        <p:sp>
          <p:nvSpPr>
            <p:cNvPr id="204" name="Step 2">
              <a:extLst>
                <a:ext uri="{FF2B5EF4-FFF2-40B4-BE49-F238E27FC236}">
                  <a16:creationId xmlns:a16="http://schemas.microsoft.com/office/drawing/2014/main" id="{6C61F022-6004-C2E0-3AD7-B425E5C3C191}"/>
                </a:ext>
              </a:extLst>
            </p:cNvPr>
            <p:cNvSpPr>
              <a:spLocks noChangeAspect="1"/>
            </p:cNvSpPr>
            <p:nvPr/>
          </p:nvSpPr>
          <p:spPr>
            <a:xfrm>
              <a:off x="2394438" y="3553862"/>
              <a:ext cx="1639932" cy="843394"/>
            </a:xfrm>
            <a:prstGeom prst="roundRect">
              <a:avLst>
                <a:gd name="adj" fmla="val 14000"/>
              </a:avLst>
            </a:prstGeom>
            <a:solidFill>
              <a:srgbClr val="D5D5D5"/>
            </a:solidFill>
            <a:ln>
              <a:noFill/>
            </a:ln>
          </p:spPr>
          <p:txBody>
            <a:bodyPr wrap="square" lIns="91440" tIns="45720" rIns="91440" bIns="45720" anchor="ctr"/>
            <a:lstStyle/>
            <a:p>
              <a:pPr algn="ctr"/>
              <a:r>
                <a:rPr lang="en-US" b="0">
                  <a:solidFill>
                    <a:srgbClr val="1A1A1A"/>
                  </a:solidFill>
                </a:rPr>
                <a:t>Screening eligibility</a:t>
              </a:r>
            </a:p>
          </p:txBody>
        </p:sp>
        <p:sp>
          <p:nvSpPr>
            <p:cNvPr id="205" name="Arrow 2">
              <a:extLst>
                <a:ext uri="{FF2B5EF4-FFF2-40B4-BE49-F238E27FC236}">
                  <a16:creationId xmlns:a16="http://schemas.microsoft.com/office/drawing/2014/main" id="{D2332D0D-16B5-1254-9F70-739906C652EE}"/>
                </a:ext>
              </a:extLst>
            </p:cNvPr>
            <p:cNvSpPr>
              <a:spLocks noChangeAspect="1"/>
            </p:cNvSpPr>
            <p:nvPr/>
          </p:nvSpPr>
          <p:spPr>
            <a:xfrm rot="5400000">
              <a:off x="4099967" y="3909962"/>
              <a:ext cx="149937" cy="131195"/>
            </a:xfrm>
            <a:prstGeom prst="triangle">
              <a:avLst/>
            </a:prstGeom>
            <a:solidFill>
              <a:srgbClr val="808080"/>
            </a:solidFill>
            <a:ln>
              <a:noFill/>
            </a:ln>
          </p:spPr>
          <p:txBody>
            <a:bodyPr wrap="square" lIns="91440" tIns="45720" rIns="91440" bIns="45720" anchor="ctr"/>
            <a:lstStyle/>
            <a:p>
              <a:endParaRPr lang="en-US"/>
            </a:p>
          </p:txBody>
        </p:sp>
      </p:grpSp>
      <p:sp>
        <p:nvSpPr>
          <p:cNvPr id="206" name="Step 3">
            <a:extLst>
              <a:ext uri="{FF2B5EF4-FFF2-40B4-BE49-F238E27FC236}">
                <a16:creationId xmlns:a16="http://schemas.microsoft.com/office/drawing/2014/main" id="{48281ED7-F146-2566-C61B-7C9F825BD8CD}"/>
              </a:ext>
            </a:extLst>
          </p:cNvPr>
          <p:cNvSpPr>
            <a:spLocks noChangeAspect="1"/>
          </p:cNvSpPr>
          <p:nvPr/>
        </p:nvSpPr>
        <p:spPr>
          <a:xfrm>
            <a:off x="4315501" y="3553862"/>
            <a:ext cx="1639932" cy="843394"/>
          </a:xfrm>
          <a:prstGeom prst="roundRect">
            <a:avLst>
              <a:gd name="adj" fmla="val 14000"/>
            </a:avLst>
          </a:prstGeom>
          <a:solidFill>
            <a:srgbClr val="D5D5D5"/>
          </a:solidFill>
          <a:ln>
            <a:noFill/>
          </a:ln>
        </p:spPr>
        <p:txBody>
          <a:bodyPr wrap="square" lIns="91440" tIns="45720" rIns="91440" bIns="45720" anchor="ctr"/>
          <a:lstStyle/>
          <a:p>
            <a:pPr algn="ctr"/>
            <a:r>
              <a:rPr lang="en-US" b="0">
                <a:solidFill>
                  <a:srgbClr val="1A1A1A"/>
                </a:solidFill>
              </a:rPr>
              <a:t>CT finding</a:t>
            </a:r>
          </a:p>
        </p:txBody>
      </p:sp>
      <p:sp>
        <p:nvSpPr>
          <p:cNvPr id="207" name="Arrow 3">
            <a:extLst>
              <a:ext uri="{FF2B5EF4-FFF2-40B4-BE49-F238E27FC236}">
                <a16:creationId xmlns:a16="http://schemas.microsoft.com/office/drawing/2014/main" id="{FFF520D8-3B80-804F-D421-0A723EDE0074}"/>
              </a:ext>
            </a:extLst>
          </p:cNvPr>
          <p:cNvSpPr>
            <a:spLocks noChangeAspect="1"/>
          </p:cNvSpPr>
          <p:nvPr/>
        </p:nvSpPr>
        <p:spPr>
          <a:xfrm rot="5400000">
            <a:off x="6021030" y="3909962"/>
            <a:ext cx="149937" cy="131195"/>
          </a:xfrm>
          <a:prstGeom prst="triangle">
            <a:avLst/>
          </a:prstGeom>
          <a:solidFill>
            <a:srgbClr val="808080"/>
          </a:solidFill>
          <a:ln>
            <a:noFill/>
          </a:ln>
        </p:spPr>
        <p:txBody>
          <a:bodyPr wrap="square" lIns="91440" tIns="45720" rIns="91440" bIns="45720" anchor="ctr"/>
          <a:lstStyle/>
          <a:p>
            <a:endParaRPr lang="en-US"/>
          </a:p>
        </p:txBody>
      </p:sp>
      <p:sp>
        <p:nvSpPr>
          <p:cNvPr id="208" name="Step 4">
            <a:extLst>
              <a:ext uri="{FF2B5EF4-FFF2-40B4-BE49-F238E27FC236}">
                <a16:creationId xmlns:a16="http://schemas.microsoft.com/office/drawing/2014/main" id="{6941D711-22A2-CC69-7BB1-D14516091124}"/>
              </a:ext>
            </a:extLst>
          </p:cNvPr>
          <p:cNvSpPr>
            <a:spLocks noChangeAspect="1"/>
          </p:cNvSpPr>
          <p:nvPr/>
        </p:nvSpPr>
        <p:spPr>
          <a:xfrm>
            <a:off x="6236564" y="3553862"/>
            <a:ext cx="1639932" cy="843394"/>
          </a:xfrm>
          <a:prstGeom prst="roundRect">
            <a:avLst>
              <a:gd name="adj" fmla="val 14000"/>
            </a:avLst>
          </a:prstGeom>
          <a:solidFill>
            <a:srgbClr val="D5D5D5"/>
          </a:solidFill>
          <a:ln>
            <a:noFill/>
          </a:ln>
        </p:spPr>
        <p:txBody>
          <a:bodyPr wrap="square" lIns="91440" tIns="45720" rIns="91440" bIns="45720" anchor="ctr"/>
          <a:lstStyle/>
          <a:p>
            <a:pPr algn="ctr"/>
            <a:r>
              <a:rPr lang="en-US" b="0">
                <a:solidFill>
                  <a:srgbClr val="1A1A1A"/>
                </a:solidFill>
              </a:rPr>
              <a:t>Nodule management</a:t>
            </a:r>
          </a:p>
        </p:txBody>
      </p:sp>
      <p:sp>
        <p:nvSpPr>
          <p:cNvPr id="209" name="Arrow 4">
            <a:extLst>
              <a:ext uri="{FF2B5EF4-FFF2-40B4-BE49-F238E27FC236}">
                <a16:creationId xmlns:a16="http://schemas.microsoft.com/office/drawing/2014/main" id="{B8B6D0BC-A7D2-7687-1879-1599D82FE833}"/>
              </a:ext>
            </a:extLst>
          </p:cNvPr>
          <p:cNvSpPr>
            <a:spLocks noChangeAspect="1"/>
          </p:cNvSpPr>
          <p:nvPr/>
        </p:nvSpPr>
        <p:spPr>
          <a:xfrm rot="5400000">
            <a:off x="7942093" y="3909962"/>
            <a:ext cx="149937" cy="131195"/>
          </a:xfrm>
          <a:prstGeom prst="triangle">
            <a:avLst/>
          </a:prstGeom>
          <a:solidFill>
            <a:srgbClr val="808080"/>
          </a:solidFill>
          <a:ln>
            <a:noFill/>
          </a:ln>
        </p:spPr>
        <p:txBody>
          <a:bodyPr wrap="square" lIns="91440" tIns="45720" rIns="91440" bIns="45720" anchor="ctr"/>
          <a:lstStyle/>
          <a:p>
            <a:endParaRPr lang="en-US"/>
          </a:p>
        </p:txBody>
      </p:sp>
      <p:sp>
        <p:nvSpPr>
          <p:cNvPr id="210" name="Step 5">
            <a:extLst>
              <a:ext uri="{FF2B5EF4-FFF2-40B4-BE49-F238E27FC236}">
                <a16:creationId xmlns:a16="http://schemas.microsoft.com/office/drawing/2014/main" id="{472CC055-6899-085E-644C-4A473FB314C4}"/>
              </a:ext>
            </a:extLst>
          </p:cNvPr>
          <p:cNvSpPr>
            <a:spLocks noChangeAspect="1"/>
          </p:cNvSpPr>
          <p:nvPr/>
        </p:nvSpPr>
        <p:spPr>
          <a:xfrm>
            <a:off x="8157627" y="3575268"/>
            <a:ext cx="1639932" cy="843394"/>
          </a:xfrm>
          <a:prstGeom prst="roundRect">
            <a:avLst>
              <a:gd name="adj" fmla="val 14000"/>
            </a:avLst>
          </a:prstGeom>
          <a:solidFill>
            <a:srgbClr val="D5D5D5"/>
          </a:solidFill>
          <a:ln>
            <a:noFill/>
          </a:ln>
        </p:spPr>
        <p:txBody>
          <a:bodyPr wrap="square" lIns="91440" tIns="45720" rIns="91440" bIns="45720" anchor="ctr"/>
          <a:lstStyle/>
          <a:p>
            <a:pPr algn="ctr"/>
            <a:r>
              <a:rPr lang="en-US" b="0">
                <a:solidFill>
                  <a:srgbClr val="1A1A1A"/>
                </a:solidFill>
              </a:rPr>
              <a:t>Tissue</a:t>
            </a:r>
          </a:p>
        </p:txBody>
      </p:sp>
      <p:sp>
        <p:nvSpPr>
          <p:cNvPr id="3" name="Arrow 4">
            <a:extLst>
              <a:ext uri="{FF2B5EF4-FFF2-40B4-BE49-F238E27FC236}">
                <a16:creationId xmlns:a16="http://schemas.microsoft.com/office/drawing/2014/main" id="{C7505DAA-FCB6-91DA-9F7A-CF8F63774EFA}"/>
              </a:ext>
            </a:extLst>
          </p:cNvPr>
          <p:cNvSpPr>
            <a:spLocks noChangeAspect="1"/>
          </p:cNvSpPr>
          <p:nvPr/>
        </p:nvSpPr>
        <p:spPr>
          <a:xfrm rot="5400000">
            <a:off x="9863156" y="3909962"/>
            <a:ext cx="149937" cy="131195"/>
          </a:xfrm>
          <a:prstGeom prst="triangle">
            <a:avLst/>
          </a:prstGeom>
          <a:solidFill>
            <a:srgbClr val="808080"/>
          </a:solidFill>
          <a:ln>
            <a:noFill/>
          </a:ln>
        </p:spPr>
        <p:txBody>
          <a:bodyPr wrap="square" lIns="91440" tIns="45720" rIns="91440" bIns="45720" anchor="ctr"/>
          <a:lstStyle/>
          <a:p>
            <a:endParaRPr lang="en-US"/>
          </a:p>
        </p:txBody>
      </p:sp>
      <p:sp>
        <p:nvSpPr>
          <p:cNvPr id="5" name="Step 5">
            <a:extLst>
              <a:ext uri="{FF2B5EF4-FFF2-40B4-BE49-F238E27FC236}">
                <a16:creationId xmlns:a16="http://schemas.microsoft.com/office/drawing/2014/main" id="{9489A3A3-4E71-9DEA-241F-E9DCDF61AF98}"/>
              </a:ext>
            </a:extLst>
          </p:cNvPr>
          <p:cNvSpPr>
            <a:spLocks noChangeAspect="1"/>
          </p:cNvSpPr>
          <p:nvPr/>
        </p:nvSpPr>
        <p:spPr>
          <a:xfrm>
            <a:off x="10078690" y="3575268"/>
            <a:ext cx="1639932" cy="843394"/>
          </a:xfrm>
          <a:prstGeom prst="roundRect">
            <a:avLst>
              <a:gd name="adj" fmla="val 14000"/>
            </a:avLst>
          </a:prstGeom>
          <a:solidFill>
            <a:srgbClr val="D5D5D5"/>
          </a:solidFill>
          <a:ln>
            <a:noFill/>
          </a:ln>
        </p:spPr>
        <p:txBody>
          <a:bodyPr wrap="square" lIns="91440" tIns="45720" rIns="91440" bIns="45720" anchor="ctr"/>
          <a:lstStyle/>
          <a:p>
            <a:pPr algn="ctr"/>
            <a:r>
              <a:rPr lang="en-US" b="0">
                <a:solidFill>
                  <a:srgbClr val="1A1A1A"/>
                </a:solidFill>
              </a:rPr>
              <a:t>Diagnosis</a:t>
            </a:r>
          </a:p>
        </p:txBody>
      </p:sp>
    </p:spTree>
    <p:extLst>
      <p:ext uri="{BB962C8B-B14F-4D97-AF65-F5344CB8AC3E}">
        <p14:creationId xmlns:p14="http://schemas.microsoft.com/office/powerpoint/2010/main" val="275865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9D14F-0996-F9E3-2707-44018F20A30A}"/>
              </a:ext>
            </a:extLst>
          </p:cNvPr>
          <p:cNvSpPr>
            <a:spLocks noGrp="1"/>
          </p:cNvSpPr>
          <p:nvPr>
            <p:ph type="title"/>
          </p:nvPr>
        </p:nvSpPr>
        <p:spPr/>
        <p:txBody>
          <a:bodyPr/>
          <a:lstStyle/>
          <a:p>
            <a:r>
              <a:rPr lang="en-US"/>
              <a:t>multimodal data fusion in a nutshell</a:t>
            </a:r>
          </a:p>
        </p:txBody>
      </p:sp>
      <p:sp>
        <p:nvSpPr>
          <p:cNvPr id="4" name="Rounded Rectangle 3">
            <a:extLst>
              <a:ext uri="{FF2B5EF4-FFF2-40B4-BE49-F238E27FC236}">
                <a16:creationId xmlns:a16="http://schemas.microsoft.com/office/drawing/2014/main" id="{2614DCA4-C404-97D9-2AE7-7DC7955D90D4}"/>
              </a:ext>
            </a:extLst>
          </p:cNvPr>
          <p:cNvSpPr/>
          <p:nvPr/>
        </p:nvSpPr>
        <p:spPr>
          <a:xfrm>
            <a:off x="1257906" y="1739408"/>
            <a:ext cx="1257300" cy="1381125"/>
          </a:xfrm>
          <a:prstGeom prst="roundRect">
            <a:avLst>
              <a:gd name="adj" fmla="val 9090"/>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5" name="Rounded Rectangle 4">
            <a:extLst>
              <a:ext uri="{FF2B5EF4-FFF2-40B4-BE49-F238E27FC236}">
                <a16:creationId xmlns:a16="http://schemas.microsoft.com/office/drawing/2014/main" id="{1F479733-A60B-A3A1-7B43-C19A40DEF391}"/>
              </a:ext>
            </a:extLst>
          </p:cNvPr>
          <p:cNvSpPr/>
          <p:nvPr/>
        </p:nvSpPr>
        <p:spPr>
          <a:xfrm>
            <a:off x="1248381" y="3276600"/>
            <a:ext cx="1257300" cy="1381125"/>
          </a:xfrm>
          <a:prstGeom prst="roundRect">
            <a:avLst>
              <a:gd name="adj" fmla="val 9090"/>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6" name="Rounded Rectangle 5">
            <a:extLst>
              <a:ext uri="{FF2B5EF4-FFF2-40B4-BE49-F238E27FC236}">
                <a16:creationId xmlns:a16="http://schemas.microsoft.com/office/drawing/2014/main" id="{A02DB6F6-D512-66F6-1B07-4580B227B82C}"/>
              </a:ext>
            </a:extLst>
          </p:cNvPr>
          <p:cNvSpPr/>
          <p:nvPr/>
        </p:nvSpPr>
        <p:spPr>
          <a:xfrm>
            <a:off x="1281719" y="4813784"/>
            <a:ext cx="1257300" cy="1381125"/>
          </a:xfrm>
          <a:prstGeom prst="roundRect">
            <a:avLst>
              <a:gd name="adj" fmla="val 9090"/>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2CD719FC-84B0-9523-BACC-0D45FD547607}"/>
              </a:ext>
            </a:extLst>
          </p:cNvPr>
          <p:cNvSpPr/>
          <p:nvPr/>
        </p:nvSpPr>
        <p:spPr>
          <a:xfrm>
            <a:off x="1267431" y="3034809"/>
            <a:ext cx="1238250" cy="76200"/>
          </a:xfrm>
          <a:prstGeom prst="rect">
            <a:avLst/>
          </a:prstGeom>
          <a:solidFill>
            <a:srgbClr val="1493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B13C9D38-F997-3274-1959-5335D1FFD51E}"/>
              </a:ext>
            </a:extLst>
          </p:cNvPr>
          <p:cNvSpPr/>
          <p:nvPr/>
        </p:nvSpPr>
        <p:spPr>
          <a:xfrm>
            <a:off x="1257906" y="4572001"/>
            <a:ext cx="1238250" cy="76200"/>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45BBCA01-0537-4DC7-1B09-40F4B5188B00}"/>
              </a:ext>
            </a:extLst>
          </p:cNvPr>
          <p:cNvSpPr/>
          <p:nvPr/>
        </p:nvSpPr>
        <p:spPr>
          <a:xfrm>
            <a:off x="1291244" y="6109185"/>
            <a:ext cx="1238250" cy="76200"/>
          </a:xfrm>
          <a:prstGeom prst="rect">
            <a:avLst/>
          </a:prstGeom>
          <a:solidFill>
            <a:srgbClr val="F06A4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9F384A80-7D3E-6833-D9C0-9F715F04F4E4}"/>
              </a:ext>
            </a:extLst>
          </p:cNvPr>
          <p:cNvSpPr txBox="1"/>
          <p:nvPr/>
        </p:nvSpPr>
        <p:spPr>
          <a:xfrm>
            <a:off x="1543515" y="2705827"/>
            <a:ext cx="686085" cy="192360"/>
          </a:xfrm>
          <a:prstGeom prst="rect">
            <a:avLst/>
          </a:prstGeom>
          <a:noFill/>
        </p:spPr>
        <p:txBody>
          <a:bodyPr wrap="none" lIns="0" tIns="0" rIns="0" bIns="0" anchor="t">
            <a:spAutoFit/>
          </a:bodyPr>
          <a:lstStyle/>
          <a:p>
            <a:pPr algn="ctr">
              <a:lnSpc>
                <a:spcPts val="1500"/>
              </a:lnSpc>
            </a:pPr>
            <a:r>
              <a:rPr lang="en-US" sz="1400" b="1" i="0" u="none">
                <a:solidFill>
                  <a:srgbClr val="1E293B"/>
                </a:solidFill>
                <a:latin typeface="Arial" panose="020B0604020202020204" pitchFamily="34" charset="0"/>
                <a:cs typeface="Arial" panose="020B0604020202020204" pitchFamily="34" charset="0"/>
              </a:rPr>
              <a:t>Imaging</a:t>
            </a:r>
            <a:endParaRPr sz="1400" b="1" i="0" u="none">
              <a:solidFill>
                <a:srgbClr val="1E293B"/>
              </a:solidFill>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202F49DA-5A0D-36E6-1DEC-B9338C09B7CD}"/>
              </a:ext>
            </a:extLst>
          </p:cNvPr>
          <p:cNvSpPr txBox="1"/>
          <p:nvPr/>
        </p:nvSpPr>
        <p:spPr>
          <a:xfrm>
            <a:off x="1396018" y="4159492"/>
            <a:ext cx="962025" cy="192360"/>
          </a:xfrm>
          <a:prstGeom prst="rect">
            <a:avLst/>
          </a:prstGeom>
          <a:noFill/>
        </p:spPr>
        <p:txBody>
          <a:bodyPr wrap="square" lIns="0" tIns="0" rIns="0" bIns="0" anchor="t">
            <a:spAutoFit/>
          </a:bodyPr>
          <a:lstStyle/>
          <a:p>
            <a:pPr algn="ctr">
              <a:lnSpc>
                <a:spcPts val="1500"/>
              </a:lnSpc>
            </a:pPr>
            <a:r>
              <a:rPr sz="1400" b="1" i="0" u="none">
                <a:solidFill>
                  <a:srgbClr val="1E293B"/>
                </a:solidFill>
                <a:latin typeface="Arial" panose="020B0604020202020204" pitchFamily="34" charset="0"/>
                <a:cs typeface="Arial" panose="020B0604020202020204" pitchFamily="34" charset="0"/>
              </a:rPr>
              <a:t>Clinical</a:t>
            </a:r>
          </a:p>
        </p:txBody>
      </p:sp>
      <p:sp>
        <p:nvSpPr>
          <p:cNvPr id="26" name="TextBox 25">
            <a:extLst>
              <a:ext uri="{FF2B5EF4-FFF2-40B4-BE49-F238E27FC236}">
                <a16:creationId xmlns:a16="http://schemas.microsoft.com/office/drawing/2014/main" id="{6B92B379-69BD-22D6-D884-375569EA5872}"/>
              </a:ext>
            </a:extLst>
          </p:cNvPr>
          <p:cNvSpPr txBox="1"/>
          <p:nvPr/>
        </p:nvSpPr>
        <p:spPr>
          <a:xfrm>
            <a:off x="1267431" y="5708399"/>
            <a:ext cx="1285875" cy="192360"/>
          </a:xfrm>
          <a:prstGeom prst="rect">
            <a:avLst/>
          </a:prstGeom>
          <a:noFill/>
        </p:spPr>
        <p:txBody>
          <a:bodyPr wrap="square" lIns="0" tIns="0" rIns="0" bIns="0" anchor="t">
            <a:spAutoFit/>
          </a:bodyPr>
          <a:lstStyle/>
          <a:p>
            <a:pPr algn="ctr">
              <a:lnSpc>
                <a:spcPts val="1500"/>
              </a:lnSpc>
            </a:pPr>
            <a:r>
              <a:rPr sz="1400" b="1" i="0" u="none">
                <a:solidFill>
                  <a:srgbClr val="1E293B"/>
                </a:solidFill>
                <a:latin typeface="Arial" panose="020B0604020202020204" pitchFamily="34" charset="0"/>
                <a:cs typeface="Arial" panose="020B0604020202020204" pitchFamily="34" charset="0"/>
              </a:rPr>
              <a:t>Blood-based</a:t>
            </a:r>
          </a:p>
        </p:txBody>
      </p:sp>
      <p:pic>
        <p:nvPicPr>
          <p:cNvPr id="27" name="Icon 3">
            <a:extLst>
              <a:ext uri="{FF2B5EF4-FFF2-40B4-BE49-F238E27FC236}">
                <a16:creationId xmlns:a16="http://schemas.microsoft.com/office/drawing/2014/main" id="{0E39B37A-3635-BCF1-01DC-09B0218F5B2C}"/>
              </a:ext>
            </a:extLst>
          </p:cNvPr>
          <p:cNvPicPr>
            <a:picLocks noChangeAspect="1"/>
          </p:cNvPicPr>
          <p:nvPr/>
        </p:nvPicPr>
        <p:blipFill>
          <a:blip r:embed="rId3"/>
          <a:stretch>
            <a:fillRect/>
          </a:stretch>
        </p:blipFill>
        <p:spPr>
          <a:xfrm>
            <a:off x="1776828" y="4949822"/>
            <a:ext cx="219456" cy="693589"/>
          </a:xfrm>
          <a:prstGeom prst="rect">
            <a:avLst/>
          </a:prstGeom>
        </p:spPr>
      </p:pic>
      <p:pic>
        <p:nvPicPr>
          <p:cNvPr id="28" name="Icon 2">
            <a:extLst>
              <a:ext uri="{FF2B5EF4-FFF2-40B4-BE49-F238E27FC236}">
                <a16:creationId xmlns:a16="http://schemas.microsoft.com/office/drawing/2014/main" id="{1753DF7D-A6D9-E3A1-BB08-DCB3CA96EEE1}"/>
              </a:ext>
            </a:extLst>
          </p:cNvPr>
          <p:cNvPicPr>
            <a:picLocks noChangeAspect="1"/>
          </p:cNvPicPr>
          <p:nvPr/>
        </p:nvPicPr>
        <p:blipFill>
          <a:blip r:embed="rId4"/>
          <a:stretch>
            <a:fillRect/>
          </a:stretch>
        </p:blipFill>
        <p:spPr>
          <a:xfrm>
            <a:off x="1640647" y="3348322"/>
            <a:ext cx="513103" cy="727726"/>
          </a:xfrm>
          <a:prstGeom prst="rect">
            <a:avLst/>
          </a:prstGeom>
        </p:spPr>
      </p:pic>
      <p:pic>
        <p:nvPicPr>
          <p:cNvPr id="29" name="Icon 1">
            <a:extLst>
              <a:ext uri="{FF2B5EF4-FFF2-40B4-BE49-F238E27FC236}">
                <a16:creationId xmlns:a16="http://schemas.microsoft.com/office/drawing/2014/main" id="{CB6DE523-FD7A-33E0-FFDC-4667760F19C7}"/>
              </a:ext>
            </a:extLst>
          </p:cNvPr>
          <p:cNvPicPr/>
          <p:nvPr/>
        </p:nvPicPr>
        <p:blipFill>
          <a:blip r:embed="rId5"/>
          <a:stretch>
            <a:fillRect/>
          </a:stretch>
        </p:blipFill>
        <p:spPr>
          <a:xfrm>
            <a:off x="1531439" y="1817314"/>
            <a:ext cx="731520" cy="731520"/>
          </a:xfrm>
          <a:prstGeom prst="rect">
            <a:avLst/>
          </a:prstGeom>
        </p:spPr>
      </p:pic>
      <p:grpSp>
        <p:nvGrpSpPr>
          <p:cNvPr id="76" name="Group 75">
            <a:extLst>
              <a:ext uri="{FF2B5EF4-FFF2-40B4-BE49-F238E27FC236}">
                <a16:creationId xmlns:a16="http://schemas.microsoft.com/office/drawing/2014/main" id="{7F6C497D-563E-5ADB-62D4-3146D6136975}"/>
              </a:ext>
            </a:extLst>
          </p:cNvPr>
          <p:cNvGrpSpPr/>
          <p:nvPr/>
        </p:nvGrpSpPr>
        <p:grpSpPr>
          <a:xfrm>
            <a:off x="2505681" y="1934885"/>
            <a:ext cx="3017193" cy="4053133"/>
            <a:chOff x="2505681" y="1934885"/>
            <a:chExt cx="3017193" cy="4053133"/>
          </a:xfrm>
        </p:grpSpPr>
        <p:sp>
          <p:nvSpPr>
            <p:cNvPr id="7" name="Rounded Rectangle 6">
              <a:extLst>
                <a:ext uri="{FF2B5EF4-FFF2-40B4-BE49-F238E27FC236}">
                  <a16:creationId xmlns:a16="http://schemas.microsoft.com/office/drawing/2014/main" id="{C44855D0-C811-8ED8-72E0-942700D302D4}"/>
                </a:ext>
              </a:extLst>
            </p:cNvPr>
            <p:cNvSpPr/>
            <p:nvPr/>
          </p:nvSpPr>
          <p:spPr>
            <a:xfrm>
              <a:off x="3383780" y="1934885"/>
              <a:ext cx="2139094" cy="985880"/>
            </a:xfrm>
            <a:prstGeom prst="roundRect">
              <a:avLst>
                <a:gd name="adj" fmla="val 1562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D525AF14-2E48-7FAA-ADCF-C1C5FEFBBD4B}"/>
                </a:ext>
              </a:extLst>
            </p:cNvPr>
            <p:cNvSpPr txBox="1"/>
            <p:nvPr/>
          </p:nvSpPr>
          <p:spPr>
            <a:xfrm>
              <a:off x="3600473" y="2174407"/>
              <a:ext cx="1705707" cy="553998"/>
            </a:xfrm>
            <a:prstGeom prst="rect">
              <a:avLst/>
            </a:prstGeom>
            <a:noFill/>
          </p:spPr>
          <p:txBody>
            <a:bodyPr wrap="square" lIns="0" tIns="0" rIns="0" bIns="0" anchor="t">
              <a:spAutoFit/>
            </a:bodyPr>
            <a:lstStyle/>
            <a:p>
              <a:pPr algn="ctr"/>
              <a:r>
                <a:rPr b="1" i="0" u="none">
                  <a:solidFill>
                    <a:srgbClr val="1E293B"/>
                  </a:solidFill>
                  <a:latin typeface="Arial" panose="020B0604020202020204" pitchFamily="34" charset="0"/>
                  <a:cs typeface="Arial" panose="020B0604020202020204" pitchFamily="34" charset="0"/>
                </a:rPr>
                <a:t>Feature</a:t>
              </a:r>
              <a:r>
                <a:rPr>
                  <a:latin typeface="Arial" panose="020B0604020202020204" pitchFamily="34" charset="0"/>
                  <a:cs typeface="Arial" panose="020B0604020202020204" pitchFamily="34" charset="0"/>
                </a:rPr>
                <a:t>
</a:t>
              </a:r>
              <a:r>
                <a:rPr b="1" i="0" u="none">
                  <a:solidFill>
                    <a:srgbClr val="1E293B"/>
                  </a:solidFill>
                  <a:latin typeface="Arial" panose="020B0604020202020204" pitchFamily="34" charset="0"/>
                  <a:cs typeface="Arial" panose="020B0604020202020204" pitchFamily="34" charset="0"/>
                </a:rPr>
                <a:t> Extraction</a:t>
              </a:r>
            </a:p>
          </p:txBody>
        </p:sp>
        <p:sp>
          <p:nvSpPr>
            <p:cNvPr id="30" name="Rounded Rectangle 29">
              <a:extLst>
                <a:ext uri="{FF2B5EF4-FFF2-40B4-BE49-F238E27FC236}">
                  <a16:creationId xmlns:a16="http://schemas.microsoft.com/office/drawing/2014/main" id="{4CDABB14-A831-27A3-8C6B-747AD24781D6}"/>
                </a:ext>
              </a:extLst>
            </p:cNvPr>
            <p:cNvSpPr/>
            <p:nvPr/>
          </p:nvSpPr>
          <p:spPr>
            <a:xfrm>
              <a:off x="3383780" y="3474156"/>
              <a:ext cx="2139094" cy="985880"/>
            </a:xfrm>
            <a:prstGeom prst="roundRect">
              <a:avLst>
                <a:gd name="adj" fmla="val 1562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EE41182C-F220-64A8-FCE8-92A111E6D4C4}"/>
                </a:ext>
              </a:extLst>
            </p:cNvPr>
            <p:cNvSpPr txBox="1"/>
            <p:nvPr/>
          </p:nvSpPr>
          <p:spPr>
            <a:xfrm>
              <a:off x="3600473" y="3713678"/>
              <a:ext cx="1705707" cy="553998"/>
            </a:xfrm>
            <a:prstGeom prst="rect">
              <a:avLst/>
            </a:prstGeom>
            <a:noFill/>
          </p:spPr>
          <p:txBody>
            <a:bodyPr wrap="square" lIns="0" tIns="0" rIns="0" bIns="0" anchor="t">
              <a:spAutoFit/>
            </a:bodyPr>
            <a:lstStyle/>
            <a:p>
              <a:pPr algn="ctr"/>
              <a:r>
                <a:rPr b="1" i="0" u="none">
                  <a:solidFill>
                    <a:srgbClr val="1E293B"/>
                  </a:solidFill>
                  <a:latin typeface="Arial" panose="020B0604020202020204" pitchFamily="34" charset="0"/>
                  <a:cs typeface="Arial" panose="020B0604020202020204" pitchFamily="34" charset="0"/>
                </a:rPr>
                <a:t>Feature</a:t>
              </a:r>
              <a:r>
                <a:rPr>
                  <a:latin typeface="Arial" panose="020B0604020202020204" pitchFamily="34" charset="0"/>
                  <a:cs typeface="Arial" panose="020B0604020202020204" pitchFamily="34" charset="0"/>
                </a:rPr>
                <a:t>
</a:t>
              </a:r>
              <a:r>
                <a:rPr b="1" i="0" u="none">
                  <a:solidFill>
                    <a:srgbClr val="1E293B"/>
                  </a:solidFill>
                  <a:latin typeface="Arial" panose="020B0604020202020204" pitchFamily="34" charset="0"/>
                  <a:cs typeface="Arial" panose="020B0604020202020204" pitchFamily="34" charset="0"/>
                </a:rPr>
                <a:t> Extraction</a:t>
              </a:r>
            </a:p>
          </p:txBody>
        </p:sp>
        <p:sp>
          <p:nvSpPr>
            <p:cNvPr id="32" name="Rounded Rectangle 31">
              <a:extLst>
                <a:ext uri="{FF2B5EF4-FFF2-40B4-BE49-F238E27FC236}">
                  <a16:creationId xmlns:a16="http://schemas.microsoft.com/office/drawing/2014/main" id="{150C3498-533A-D595-54BB-58D2EFF80906}"/>
                </a:ext>
              </a:extLst>
            </p:cNvPr>
            <p:cNvSpPr/>
            <p:nvPr/>
          </p:nvSpPr>
          <p:spPr>
            <a:xfrm>
              <a:off x="3383780" y="5002138"/>
              <a:ext cx="2139094" cy="985880"/>
            </a:xfrm>
            <a:prstGeom prst="roundRect">
              <a:avLst>
                <a:gd name="adj" fmla="val 15625"/>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863791FC-415D-FB6B-A214-7D5E038EC7B2}"/>
                </a:ext>
              </a:extLst>
            </p:cNvPr>
            <p:cNvSpPr txBox="1"/>
            <p:nvPr/>
          </p:nvSpPr>
          <p:spPr>
            <a:xfrm>
              <a:off x="3600473" y="5241660"/>
              <a:ext cx="1705707" cy="553998"/>
            </a:xfrm>
            <a:prstGeom prst="rect">
              <a:avLst/>
            </a:prstGeom>
            <a:noFill/>
          </p:spPr>
          <p:txBody>
            <a:bodyPr wrap="square" lIns="0" tIns="0" rIns="0" bIns="0" anchor="t">
              <a:spAutoFit/>
            </a:bodyPr>
            <a:lstStyle/>
            <a:p>
              <a:pPr algn="ctr"/>
              <a:r>
                <a:rPr b="1" i="0" u="none">
                  <a:solidFill>
                    <a:srgbClr val="1E293B"/>
                  </a:solidFill>
                  <a:latin typeface="Arial" panose="020B0604020202020204" pitchFamily="34" charset="0"/>
                  <a:cs typeface="Arial" panose="020B0604020202020204" pitchFamily="34" charset="0"/>
                </a:rPr>
                <a:t>Feature</a:t>
              </a:r>
              <a:r>
                <a:rPr>
                  <a:latin typeface="Arial" panose="020B0604020202020204" pitchFamily="34" charset="0"/>
                  <a:cs typeface="Arial" panose="020B0604020202020204" pitchFamily="34" charset="0"/>
                </a:rPr>
                <a:t>
</a:t>
              </a:r>
              <a:r>
                <a:rPr b="1" i="0" u="none">
                  <a:solidFill>
                    <a:srgbClr val="1E293B"/>
                  </a:solidFill>
                  <a:latin typeface="Arial" panose="020B0604020202020204" pitchFamily="34" charset="0"/>
                  <a:cs typeface="Arial" panose="020B0604020202020204" pitchFamily="34" charset="0"/>
                </a:rPr>
                <a:t> Extraction</a:t>
              </a:r>
            </a:p>
          </p:txBody>
        </p:sp>
        <p:cxnSp>
          <p:nvCxnSpPr>
            <p:cNvPr id="35" name="Straight Arrow Connector 34">
              <a:extLst>
                <a:ext uri="{FF2B5EF4-FFF2-40B4-BE49-F238E27FC236}">
                  <a16:creationId xmlns:a16="http://schemas.microsoft.com/office/drawing/2014/main" id="{4545F8CF-C067-BA70-77A7-5552AACAFAFB}"/>
                </a:ext>
              </a:extLst>
            </p:cNvPr>
            <p:cNvCxnSpPr>
              <a:stCxn id="4" idx="3"/>
              <a:endCxn id="7" idx="1"/>
            </p:cNvCxnSpPr>
            <p:nvPr/>
          </p:nvCxnSpPr>
          <p:spPr>
            <a:xfrm flipV="1">
              <a:off x="2515206" y="2427825"/>
              <a:ext cx="868574" cy="2146"/>
            </a:xfrm>
            <a:prstGeom prst="straightConnector1">
              <a:avLst/>
            </a:prstGeom>
            <a:ln w="57150">
              <a:solidFill>
                <a:srgbClr val="2B827A"/>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BD9AE0A-926C-A0AA-243D-DAADF7FBF9EB}"/>
                </a:ext>
              </a:extLst>
            </p:cNvPr>
            <p:cNvCxnSpPr>
              <a:cxnSpLocks/>
              <a:stCxn id="5" idx="3"/>
              <a:endCxn id="30" idx="1"/>
            </p:cNvCxnSpPr>
            <p:nvPr/>
          </p:nvCxnSpPr>
          <p:spPr>
            <a:xfrm flipV="1">
              <a:off x="2505681" y="3967096"/>
              <a:ext cx="878099" cy="67"/>
            </a:xfrm>
            <a:prstGeom prst="straightConnector1">
              <a:avLst/>
            </a:prstGeom>
            <a:ln w="57150">
              <a:solidFill>
                <a:srgbClr val="334155"/>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F5D39A7C-BB30-7F30-DFCC-F785942F0032}"/>
                </a:ext>
              </a:extLst>
            </p:cNvPr>
            <p:cNvCxnSpPr>
              <a:cxnSpLocks/>
              <a:stCxn id="6" idx="3"/>
              <a:endCxn id="32" idx="1"/>
            </p:cNvCxnSpPr>
            <p:nvPr/>
          </p:nvCxnSpPr>
          <p:spPr>
            <a:xfrm flipV="1">
              <a:off x="2539019" y="5495078"/>
              <a:ext cx="844761" cy="9269"/>
            </a:xfrm>
            <a:prstGeom prst="straightConnector1">
              <a:avLst/>
            </a:prstGeom>
            <a:ln w="57150">
              <a:solidFill>
                <a:srgbClr val="F06A4E"/>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4E21F3B5-2E69-E0BF-FB43-FE6C19A48668}"/>
              </a:ext>
            </a:extLst>
          </p:cNvPr>
          <p:cNvGrpSpPr/>
          <p:nvPr/>
        </p:nvGrpSpPr>
        <p:grpSpPr>
          <a:xfrm>
            <a:off x="5522874" y="2893014"/>
            <a:ext cx="3328977" cy="2109124"/>
            <a:chOff x="5522874" y="2893014"/>
            <a:chExt cx="3328977" cy="2109124"/>
          </a:xfrm>
        </p:grpSpPr>
        <p:sp>
          <p:nvSpPr>
            <p:cNvPr id="10" name="Rounded Rectangle 9">
              <a:extLst>
                <a:ext uri="{FF2B5EF4-FFF2-40B4-BE49-F238E27FC236}">
                  <a16:creationId xmlns:a16="http://schemas.microsoft.com/office/drawing/2014/main" id="{2EEF0806-506E-13E8-4B26-738F2145A266}"/>
                </a:ext>
              </a:extLst>
            </p:cNvPr>
            <p:cNvSpPr/>
            <p:nvPr/>
          </p:nvSpPr>
          <p:spPr>
            <a:xfrm>
              <a:off x="6373294" y="3472046"/>
              <a:ext cx="2478557" cy="985880"/>
            </a:xfrm>
            <a:prstGeom prst="roundRect">
              <a:avLst>
                <a:gd name="adj" fmla="val 9090"/>
              </a:avLst>
            </a:prstGeom>
            <a:solidFill>
              <a:srgbClr val="FFFFFF"/>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8B11035A-C981-7744-5EC1-CAD4DE797EFB}"/>
                </a:ext>
              </a:extLst>
            </p:cNvPr>
            <p:cNvSpPr txBox="1"/>
            <p:nvPr/>
          </p:nvSpPr>
          <p:spPr>
            <a:xfrm>
              <a:off x="6499937" y="3668522"/>
              <a:ext cx="2267965" cy="553998"/>
            </a:xfrm>
            <a:prstGeom prst="rect">
              <a:avLst/>
            </a:prstGeom>
            <a:noFill/>
          </p:spPr>
          <p:txBody>
            <a:bodyPr wrap="square" lIns="0" tIns="0" rIns="0" bIns="0" anchor="t">
              <a:spAutoFit/>
            </a:bodyPr>
            <a:lstStyle/>
            <a:p>
              <a:pPr algn="ctr"/>
              <a:r>
                <a:rPr b="1" i="0" u="none">
                  <a:solidFill>
                    <a:srgbClr val="1E293B"/>
                  </a:solidFill>
                  <a:latin typeface="Arial" panose="020B0604020202020204" pitchFamily="34" charset="0"/>
                  <a:cs typeface="Arial" panose="020B0604020202020204" pitchFamily="34" charset="0"/>
                </a:rPr>
                <a:t>Fusion</a:t>
              </a:r>
              <a:r>
                <a:rPr>
                  <a:latin typeface="Arial" panose="020B0604020202020204" pitchFamily="34" charset="0"/>
                  <a:cs typeface="Arial" panose="020B0604020202020204" pitchFamily="34" charset="0"/>
                </a:rPr>
                <a:t>
</a:t>
              </a:r>
              <a:r>
                <a:rPr b="0" i="0" u="none">
                  <a:solidFill>
                    <a:srgbClr val="475569"/>
                  </a:solidFill>
                  <a:latin typeface="Arial" panose="020B0604020202020204" pitchFamily="34" charset="0"/>
                  <a:cs typeface="Arial" panose="020B0604020202020204" pitchFamily="34" charset="0"/>
                </a:rPr>
                <a:t>(</a:t>
              </a:r>
              <a:r>
                <a:rPr lang="en-US" b="0" i="0" u="none">
                  <a:solidFill>
                    <a:srgbClr val="475569"/>
                  </a:solidFill>
                  <a:latin typeface="Arial" panose="020B0604020202020204" pitchFamily="34" charset="0"/>
                  <a:cs typeface="Arial" panose="020B0604020202020204" pitchFamily="34" charset="0"/>
                </a:rPr>
                <a:t>joint learned weights</a:t>
              </a:r>
              <a:r>
                <a:rPr b="0" i="0" u="none">
                  <a:solidFill>
                    <a:srgbClr val="475569"/>
                  </a:solidFill>
                  <a:latin typeface="Arial" panose="020B0604020202020204" pitchFamily="34" charset="0"/>
                  <a:cs typeface="Arial" panose="020B0604020202020204" pitchFamily="34" charset="0"/>
                </a:rPr>
                <a:t>)</a:t>
              </a:r>
            </a:p>
          </p:txBody>
        </p:sp>
        <p:cxnSp>
          <p:nvCxnSpPr>
            <p:cNvPr id="38" name="Straight Arrow Connector 37">
              <a:extLst>
                <a:ext uri="{FF2B5EF4-FFF2-40B4-BE49-F238E27FC236}">
                  <a16:creationId xmlns:a16="http://schemas.microsoft.com/office/drawing/2014/main" id="{8A611359-CB68-0E6C-72CC-C309EFC52E2B}"/>
                </a:ext>
              </a:extLst>
            </p:cNvPr>
            <p:cNvCxnSpPr>
              <a:cxnSpLocks/>
            </p:cNvCxnSpPr>
            <p:nvPr/>
          </p:nvCxnSpPr>
          <p:spPr>
            <a:xfrm>
              <a:off x="5522874" y="2893014"/>
              <a:ext cx="850420" cy="775508"/>
            </a:xfrm>
            <a:prstGeom prst="straightConnector1">
              <a:avLst/>
            </a:prstGeom>
            <a:ln w="57150">
              <a:solidFill>
                <a:srgbClr val="2B827A"/>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39DBBC79-C8C5-EF96-8363-82930E1DA6C8}"/>
                </a:ext>
              </a:extLst>
            </p:cNvPr>
            <p:cNvCxnSpPr>
              <a:cxnSpLocks/>
              <a:stCxn id="30" idx="3"/>
              <a:endCxn id="10" idx="1"/>
            </p:cNvCxnSpPr>
            <p:nvPr/>
          </p:nvCxnSpPr>
          <p:spPr>
            <a:xfrm flipV="1">
              <a:off x="5522874" y="3964986"/>
              <a:ext cx="850420" cy="2110"/>
            </a:xfrm>
            <a:prstGeom prst="straightConnector1">
              <a:avLst/>
            </a:prstGeom>
            <a:ln w="57150">
              <a:solidFill>
                <a:srgbClr val="334155"/>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02B30BCA-9177-BFC4-A2E0-DB52F2B369CC}"/>
                </a:ext>
              </a:extLst>
            </p:cNvPr>
            <p:cNvCxnSpPr>
              <a:cxnSpLocks/>
            </p:cNvCxnSpPr>
            <p:nvPr/>
          </p:nvCxnSpPr>
          <p:spPr>
            <a:xfrm flipV="1">
              <a:off x="5522874" y="4263560"/>
              <a:ext cx="878099" cy="738578"/>
            </a:xfrm>
            <a:prstGeom prst="straightConnector1">
              <a:avLst/>
            </a:prstGeom>
            <a:ln w="57150">
              <a:solidFill>
                <a:srgbClr val="F06A4E"/>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8" name="Group 77">
            <a:extLst>
              <a:ext uri="{FF2B5EF4-FFF2-40B4-BE49-F238E27FC236}">
                <a16:creationId xmlns:a16="http://schemas.microsoft.com/office/drawing/2014/main" id="{7676DDC6-948F-CE45-1378-C2CBF3ECF453}"/>
              </a:ext>
            </a:extLst>
          </p:cNvPr>
          <p:cNvGrpSpPr/>
          <p:nvPr/>
        </p:nvGrpSpPr>
        <p:grpSpPr>
          <a:xfrm>
            <a:off x="8851851" y="3552600"/>
            <a:ext cx="2690603" cy="830997"/>
            <a:chOff x="8851851" y="3552600"/>
            <a:chExt cx="2690603" cy="830997"/>
          </a:xfrm>
        </p:grpSpPr>
        <p:sp>
          <p:nvSpPr>
            <p:cNvPr id="23" name="TextBox 22">
              <a:extLst>
                <a:ext uri="{FF2B5EF4-FFF2-40B4-BE49-F238E27FC236}">
                  <a16:creationId xmlns:a16="http://schemas.microsoft.com/office/drawing/2014/main" id="{86A910B7-A5C4-D55B-1365-0090D7747E74}"/>
                </a:ext>
              </a:extLst>
            </p:cNvPr>
            <p:cNvSpPr txBox="1"/>
            <p:nvPr/>
          </p:nvSpPr>
          <p:spPr>
            <a:xfrm>
              <a:off x="9756517" y="3552600"/>
              <a:ext cx="1785937" cy="830997"/>
            </a:xfrm>
            <a:prstGeom prst="rect">
              <a:avLst/>
            </a:prstGeom>
            <a:noFill/>
          </p:spPr>
          <p:txBody>
            <a:bodyPr wrap="square" lIns="0" tIns="0" rIns="0" bIns="0" anchor="t">
              <a:spAutoFit/>
            </a:bodyPr>
            <a:lstStyle/>
            <a:p>
              <a:pPr algn="ctr"/>
              <a:r>
                <a:rPr lang="en-US" b="1">
                  <a:solidFill>
                    <a:srgbClr val="1E293B"/>
                  </a:solidFill>
                  <a:latin typeface="Arial" panose="020B0604020202020204" pitchFamily="34" charset="0"/>
                  <a:cs typeface="Arial" panose="020B0604020202020204" pitchFamily="34" charset="0"/>
                </a:rPr>
                <a:t>Malignancy risk prediction</a:t>
              </a:r>
              <a:r>
                <a:rPr>
                  <a:latin typeface="Arial" panose="020B0604020202020204" pitchFamily="34" charset="0"/>
                  <a:cs typeface="Arial" panose="020B0604020202020204" pitchFamily="34" charset="0"/>
                </a:rPr>
                <a:t>
</a:t>
              </a:r>
              <a:r>
                <a:rPr b="0" i="0" u="none">
                  <a:solidFill>
                    <a:srgbClr val="475569"/>
                  </a:solidFill>
                  <a:latin typeface="Arial" panose="020B0604020202020204" pitchFamily="34" charset="0"/>
                  <a:cs typeface="Arial" panose="020B0604020202020204" pitchFamily="34" charset="0"/>
                </a:rPr>
                <a:t>(0 to 100%)</a:t>
              </a:r>
            </a:p>
          </p:txBody>
        </p:sp>
        <p:cxnSp>
          <p:nvCxnSpPr>
            <p:cNvPr id="49" name="Straight Arrow Connector 48">
              <a:extLst>
                <a:ext uri="{FF2B5EF4-FFF2-40B4-BE49-F238E27FC236}">
                  <a16:creationId xmlns:a16="http://schemas.microsoft.com/office/drawing/2014/main" id="{8F1E7DF9-4631-B629-0F79-5F2EE8246D9F}"/>
                </a:ext>
              </a:extLst>
            </p:cNvPr>
            <p:cNvCxnSpPr>
              <a:cxnSpLocks/>
              <a:stCxn id="10" idx="3"/>
              <a:endCxn id="23" idx="1"/>
            </p:cNvCxnSpPr>
            <p:nvPr/>
          </p:nvCxnSpPr>
          <p:spPr>
            <a:xfrm>
              <a:off x="8851851" y="3964986"/>
              <a:ext cx="904666" cy="3113"/>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0779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p:tgtEl>
                                          <p:spTgt spid="76"/>
                                        </p:tgtEl>
                                        <p:attrNameLst>
                                          <p:attrName>ppt_x</p:attrName>
                                        </p:attrNameLst>
                                      </p:cBhvr>
                                      <p:tavLst>
                                        <p:tav tm="0">
                                          <p:val>
                                            <p:strVal val="#ppt_x-#ppt_w*1.125000"/>
                                          </p:val>
                                        </p:tav>
                                        <p:tav tm="100000">
                                          <p:val>
                                            <p:strVal val="#ppt_x"/>
                                          </p:val>
                                        </p:tav>
                                      </p:tavLst>
                                    </p:anim>
                                    <p:animEffect transition="in" filter="wipe(right)">
                                      <p:cBhvr>
                                        <p:cTn id="8" dur="500"/>
                                        <p:tgtEl>
                                          <p:spTgt spid="76"/>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77"/>
                                        </p:tgtEl>
                                        <p:attrNameLst>
                                          <p:attrName>style.visibility</p:attrName>
                                        </p:attrNameLst>
                                      </p:cBhvr>
                                      <p:to>
                                        <p:strVal val="visible"/>
                                      </p:to>
                                    </p:set>
                                    <p:anim calcmode="lin" valueType="num">
                                      <p:cBhvr additive="base">
                                        <p:cTn id="13" dur="500"/>
                                        <p:tgtEl>
                                          <p:spTgt spid="77"/>
                                        </p:tgtEl>
                                        <p:attrNameLst>
                                          <p:attrName>ppt_x</p:attrName>
                                        </p:attrNameLst>
                                      </p:cBhvr>
                                      <p:tavLst>
                                        <p:tav tm="0">
                                          <p:val>
                                            <p:strVal val="#ppt_x-#ppt_w*1.125000"/>
                                          </p:val>
                                        </p:tav>
                                        <p:tav tm="100000">
                                          <p:val>
                                            <p:strVal val="#ppt_x"/>
                                          </p:val>
                                        </p:tav>
                                      </p:tavLst>
                                    </p:anim>
                                    <p:animEffect transition="in" filter="wipe(right)">
                                      <p:cBhvr>
                                        <p:cTn id="14" dur="500"/>
                                        <p:tgtEl>
                                          <p:spTgt spid="77"/>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8" fill="hold" nodeType="clickEffect">
                                  <p:stCondLst>
                                    <p:cond delay="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500"/>
                                        <p:tgtEl>
                                          <p:spTgt spid="78"/>
                                        </p:tgtEl>
                                        <p:attrNameLst>
                                          <p:attrName>ppt_x</p:attrName>
                                        </p:attrNameLst>
                                      </p:cBhvr>
                                      <p:tavLst>
                                        <p:tav tm="0">
                                          <p:val>
                                            <p:strVal val="#ppt_x-#ppt_w*1.125000"/>
                                          </p:val>
                                        </p:tav>
                                        <p:tav tm="100000">
                                          <p:val>
                                            <p:strVal val="#ppt_x"/>
                                          </p:val>
                                        </p:tav>
                                      </p:tavLst>
                                    </p:anim>
                                    <p:animEffect transition="in" filter="wipe(right)">
                                      <p:cBhvr>
                                        <p:cTn id="20"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3FB70-839A-4634-9ED5-38078F290854}"/>
              </a:ext>
            </a:extLst>
          </p:cNvPr>
          <p:cNvSpPr>
            <a:spLocks noGrp="1"/>
          </p:cNvSpPr>
          <p:nvPr>
            <p:ph type="title"/>
          </p:nvPr>
        </p:nvSpPr>
        <p:spPr/>
        <p:txBody>
          <a:bodyPr>
            <a:normAutofit/>
          </a:bodyPr>
          <a:lstStyle/>
          <a:p>
            <a:r>
              <a:rPr lang="en-US" sz="2800"/>
              <a:t>imaging as a quantitative measure</a:t>
            </a:r>
          </a:p>
        </p:txBody>
      </p:sp>
      <p:pic>
        <p:nvPicPr>
          <p:cNvPr id="18" name="Picture 17" descr="A chest x-ray of a person&#10;&#10;Description automatically generated">
            <a:extLst>
              <a:ext uri="{FF2B5EF4-FFF2-40B4-BE49-F238E27FC236}">
                <a16:creationId xmlns:a16="http://schemas.microsoft.com/office/drawing/2014/main" id="{D7735A8E-D1A1-0198-F95B-10C238E755B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09200" y="2825100"/>
            <a:ext cx="1095800" cy="1076480"/>
          </a:xfrm>
          <a:prstGeom prst="rect">
            <a:avLst/>
          </a:prstGeom>
        </p:spPr>
      </p:pic>
      <p:pic>
        <p:nvPicPr>
          <p:cNvPr id="19" name="Picture 18" descr="A ct scan of a lung&#10;&#10;Description automatically generated">
            <a:extLst>
              <a:ext uri="{FF2B5EF4-FFF2-40B4-BE49-F238E27FC236}">
                <a16:creationId xmlns:a16="http://schemas.microsoft.com/office/drawing/2014/main" id="{61E78B67-7B5F-8D84-F7AF-2929D1702CD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3700" y="1652572"/>
            <a:ext cx="1066800" cy="1066800"/>
          </a:xfrm>
          <a:prstGeom prst="rect">
            <a:avLst/>
          </a:prstGeom>
        </p:spPr>
      </p:pic>
      <p:pic>
        <p:nvPicPr>
          <p:cNvPr id="20" name="Picture 19">
            <a:extLst>
              <a:ext uri="{FF2B5EF4-FFF2-40B4-BE49-F238E27FC236}">
                <a16:creationId xmlns:a16="http://schemas.microsoft.com/office/drawing/2014/main" id="{AC5CDCE7-CCA6-6F67-F8E7-760D5E1BC76D}"/>
              </a:ext>
            </a:extLst>
          </p:cNvPr>
          <p:cNvPicPr>
            <a:picLocks noChangeAspect="1"/>
          </p:cNvPicPr>
          <p:nvPr/>
        </p:nvPicPr>
        <p:blipFill>
          <a:blip r:embed="rId5"/>
          <a:stretch>
            <a:fillRect/>
          </a:stretch>
        </p:blipFill>
        <p:spPr>
          <a:xfrm>
            <a:off x="2122960" y="1957416"/>
            <a:ext cx="3565318" cy="1602192"/>
          </a:xfrm>
          <a:prstGeom prst="rect">
            <a:avLst/>
          </a:prstGeom>
        </p:spPr>
      </p:pic>
      <p:sp>
        <p:nvSpPr>
          <p:cNvPr id="21" name="TextBox 20">
            <a:extLst>
              <a:ext uri="{FF2B5EF4-FFF2-40B4-BE49-F238E27FC236}">
                <a16:creationId xmlns:a16="http://schemas.microsoft.com/office/drawing/2014/main" id="{88638651-120F-E11A-0F8F-CD4EDE3686F6}"/>
              </a:ext>
            </a:extLst>
          </p:cNvPr>
          <p:cNvSpPr txBox="1"/>
          <p:nvPr/>
        </p:nvSpPr>
        <p:spPr>
          <a:xfrm>
            <a:off x="2792540" y="3750115"/>
            <a:ext cx="6258714" cy="246221"/>
          </a:xfrm>
          <a:prstGeom prst="rect">
            <a:avLst/>
          </a:prstGeom>
          <a:noFill/>
        </p:spPr>
        <p:txBody>
          <a:bodyPr wrap="square">
            <a:spAutoFit/>
          </a:bodyPr>
          <a:lstStyle/>
          <a:p>
            <a:pPr algn="ctr"/>
            <a:r>
              <a:rPr lang="en-US" sz="1000">
                <a:latin typeface="Arial" panose="020B0604020202020204" pitchFamily="34" charset="0"/>
                <a:cs typeface="Arial" panose="020B0604020202020204" pitchFamily="34" charset="0"/>
              </a:rPr>
              <a:t>Adapted from Hosny A et al, Nat Rev Cancer, 2018. </a:t>
            </a:r>
            <a:r>
              <a:rPr lang="en-US" sz="1000">
                <a:latin typeface="Arial" panose="020B0604020202020204" pitchFamily="34" charset="0"/>
                <a:cs typeface="Arial" panose="020B0604020202020204" pitchFamily="34" charset="0"/>
                <a:hlinkClick r:id="rId6"/>
              </a:rPr>
              <a:t>https://pubmed.ncbi.nlm.nih.gov/29777175/</a:t>
            </a:r>
            <a:r>
              <a:rPr lang="en-US" sz="1000">
                <a:latin typeface="Arial" panose="020B0604020202020204" pitchFamily="34" charset="0"/>
                <a:cs typeface="Arial" panose="020B0604020202020204" pitchFamily="34" charset="0"/>
              </a:rPr>
              <a:t> </a:t>
            </a:r>
          </a:p>
        </p:txBody>
      </p:sp>
      <p:grpSp>
        <p:nvGrpSpPr>
          <p:cNvPr id="22" name="Group 21">
            <a:extLst>
              <a:ext uri="{FF2B5EF4-FFF2-40B4-BE49-F238E27FC236}">
                <a16:creationId xmlns:a16="http://schemas.microsoft.com/office/drawing/2014/main" id="{91C65380-0E7E-C2D7-C27A-94C3503DD251}"/>
              </a:ext>
            </a:extLst>
          </p:cNvPr>
          <p:cNvGrpSpPr/>
          <p:nvPr/>
        </p:nvGrpSpPr>
        <p:grpSpPr>
          <a:xfrm>
            <a:off x="793434" y="4079537"/>
            <a:ext cx="10476249" cy="2317829"/>
            <a:chOff x="793434" y="3856511"/>
            <a:chExt cx="10476249" cy="2317829"/>
          </a:xfrm>
        </p:grpSpPr>
        <p:cxnSp>
          <p:nvCxnSpPr>
            <p:cNvPr id="23" name="Straight Connector 22">
              <a:extLst>
                <a:ext uri="{FF2B5EF4-FFF2-40B4-BE49-F238E27FC236}">
                  <a16:creationId xmlns:a16="http://schemas.microsoft.com/office/drawing/2014/main" id="{2465F356-C699-DD56-BF46-9A3D1D6FB8E4}"/>
                </a:ext>
              </a:extLst>
            </p:cNvPr>
            <p:cNvCxnSpPr/>
            <p:nvPr/>
          </p:nvCxnSpPr>
          <p:spPr>
            <a:xfrm>
              <a:off x="838200" y="3856511"/>
              <a:ext cx="10431483" cy="0"/>
            </a:xfrm>
            <a:prstGeom prst="line">
              <a:avLst/>
            </a:prstGeom>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00DA40C6-85E2-D8CF-A620-BE045CDA4304}"/>
                </a:ext>
              </a:extLst>
            </p:cNvPr>
            <p:cNvPicPr>
              <a:picLocks noChangeAspect="1"/>
            </p:cNvPicPr>
            <p:nvPr/>
          </p:nvPicPr>
          <p:blipFill>
            <a:blip r:embed="rId7"/>
            <a:stretch>
              <a:fillRect/>
            </a:stretch>
          </p:blipFill>
          <p:spPr>
            <a:xfrm>
              <a:off x="2617472" y="4067582"/>
              <a:ext cx="8621932" cy="1823437"/>
            </a:xfrm>
            <a:prstGeom prst="rect">
              <a:avLst/>
            </a:prstGeom>
          </p:spPr>
        </p:pic>
        <p:sp>
          <p:nvSpPr>
            <p:cNvPr id="25" name="TextBox 24">
              <a:extLst>
                <a:ext uri="{FF2B5EF4-FFF2-40B4-BE49-F238E27FC236}">
                  <a16:creationId xmlns:a16="http://schemas.microsoft.com/office/drawing/2014/main" id="{3CCE40C7-3EE0-0AE6-5420-8ED6A367726F}"/>
                </a:ext>
              </a:extLst>
            </p:cNvPr>
            <p:cNvSpPr txBox="1"/>
            <p:nvPr/>
          </p:nvSpPr>
          <p:spPr>
            <a:xfrm>
              <a:off x="2631973" y="5928119"/>
              <a:ext cx="8607431" cy="246221"/>
            </a:xfrm>
            <a:prstGeom prst="rect">
              <a:avLst/>
            </a:prstGeom>
            <a:noFill/>
          </p:spPr>
          <p:txBody>
            <a:bodyPr wrap="square">
              <a:spAutoFit/>
            </a:bodyPr>
            <a:lstStyle/>
            <a:p>
              <a:pPr algn="ctr"/>
              <a:r>
                <a:rPr lang="en-US" sz="1000">
                  <a:latin typeface="Arial" panose="020B0604020202020204" pitchFamily="34" charset="0"/>
                  <a:cs typeface="Arial" panose="020B0604020202020204" pitchFamily="34" charset="0"/>
                </a:rPr>
                <a:t>Pai S et al, Nat Mach Intell, 2024. </a:t>
              </a:r>
              <a:r>
                <a:rPr lang="en-US" sz="1000">
                  <a:latin typeface="Arial" panose="020B0604020202020204" pitchFamily="34" charset="0"/>
                  <a:cs typeface="Arial" panose="020B0604020202020204" pitchFamily="34" charset="0"/>
                  <a:hlinkClick r:id="rId8"/>
                </a:rPr>
                <a:t>https://pubmed.ncbi.nlm.nih.gov/38523679/</a:t>
              </a:r>
              <a:r>
                <a:rPr lang="en-US" sz="1000">
                  <a:latin typeface="Arial" panose="020B0604020202020204" pitchFamily="34" charset="0"/>
                  <a:cs typeface="Arial" panose="020B0604020202020204" pitchFamily="34" charset="0"/>
                </a:rPr>
                <a:t> </a:t>
              </a:r>
            </a:p>
          </p:txBody>
        </p:sp>
        <p:sp>
          <p:nvSpPr>
            <p:cNvPr id="26" name="TextBox 25">
              <a:extLst>
                <a:ext uri="{FF2B5EF4-FFF2-40B4-BE49-F238E27FC236}">
                  <a16:creationId xmlns:a16="http://schemas.microsoft.com/office/drawing/2014/main" id="{93E42466-ADE3-9726-174C-498A79F8E39D}"/>
                </a:ext>
              </a:extLst>
            </p:cNvPr>
            <p:cNvSpPr txBox="1"/>
            <p:nvPr/>
          </p:nvSpPr>
          <p:spPr>
            <a:xfrm>
              <a:off x="793434" y="4464740"/>
              <a:ext cx="1710909" cy="923330"/>
            </a:xfrm>
            <a:prstGeom prst="rect">
              <a:avLst/>
            </a:prstGeom>
            <a:noFill/>
          </p:spPr>
          <p:txBody>
            <a:bodyPr wrap="square">
              <a:spAutoFit/>
            </a:bodyPr>
            <a:lstStyle/>
            <a:p>
              <a:r>
                <a:rPr lang="en-US" b="1"/>
                <a:t>Foundation model-derived features</a:t>
              </a:r>
            </a:p>
          </p:txBody>
        </p:sp>
      </p:grpSp>
      <p:sp>
        <p:nvSpPr>
          <p:cNvPr id="27" name="TextBox 26">
            <a:extLst>
              <a:ext uri="{FF2B5EF4-FFF2-40B4-BE49-F238E27FC236}">
                <a16:creationId xmlns:a16="http://schemas.microsoft.com/office/drawing/2014/main" id="{DC884EAD-146B-8A81-535E-BB10B1ECA337}"/>
              </a:ext>
            </a:extLst>
          </p:cNvPr>
          <p:cNvSpPr txBox="1"/>
          <p:nvPr/>
        </p:nvSpPr>
        <p:spPr>
          <a:xfrm>
            <a:off x="2122960" y="1532589"/>
            <a:ext cx="2577790" cy="369332"/>
          </a:xfrm>
          <a:prstGeom prst="rect">
            <a:avLst/>
          </a:prstGeom>
          <a:noFill/>
        </p:spPr>
        <p:txBody>
          <a:bodyPr wrap="square">
            <a:spAutoFit/>
          </a:bodyPr>
          <a:lstStyle/>
          <a:p>
            <a:r>
              <a:rPr lang="en-US" b="1"/>
              <a:t>Radiomic features</a:t>
            </a:r>
          </a:p>
        </p:txBody>
      </p:sp>
      <p:grpSp>
        <p:nvGrpSpPr>
          <p:cNvPr id="28" name="Group 27">
            <a:extLst>
              <a:ext uri="{FF2B5EF4-FFF2-40B4-BE49-F238E27FC236}">
                <a16:creationId xmlns:a16="http://schemas.microsoft.com/office/drawing/2014/main" id="{ED745ECA-74F0-5D9D-4AE4-2553436FDFCF}"/>
              </a:ext>
            </a:extLst>
          </p:cNvPr>
          <p:cNvGrpSpPr/>
          <p:nvPr/>
        </p:nvGrpSpPr>
        <p:grpSpPr>
          <a:xfrm>
            <a:off x="5921897" y="1526608"/>
            <a:ext cx="5347774" cy="2125418"/>
            <a:chOff x="5921897" y="1303582"/>
            <a:chExt cx="5347774" cy="2125418"/>
          </a:xfrm>
        </p:grpSpPr>
        <p:cxnSp>
          <p:nvCxnSpPr>
            <p:cNvPr id="29" name="Straight Connector 28">
              <a:extLst>
                <a:ext uri="{FF2B5EF4-FFF2-40B4-BE49-F238E27FC236}">
                  <a16:creationId xmlns:a16="http://schemas.microsoft.com/office/drawing/2014/main" id="{067DD4B2-1F2D-8D5B-BDA3-C2D52EAE246E}"/>
                </a:ext>
              </a:extLst>
            </p:cNvPr>
            <p:cNvCxnSpPr>
              <a:cxnSpLocks/>
            </p:cNvCxnSpPr>
            <p:nvPr/>
          </p:nvCxnSpPr>
          <p:spPr>
            <a:xfrm>
              <a:off x="5921897" y="1388592"/>
              <a:ext cx="0" cy="2040408"/>
            </a:xfrm>
            <a:prstGeom prst="line">
              <a:avLst/>
            </a:prstGeom>
          </p:spPr>
          <p:style>
            <a:lnRef idx="1">
              <a:schemeClr val="accent1"/>
            </a:lnRef>
            <a:fillRef idx="0">
              <a:schemeClr val="accent1"/>
            </a:fillRef>
            <a:effectRef idx="0">
              <a:schemeClr val="accent1"/>
            </a:effectRef>
            <a:fontRef idx="minor">
              <a:schemeClr val="tx1"/>
            </a:fontRef>
          </p:style>
        </p:cxnSp>
        <p:pic>
          <p:nvPicPr>
            <p:cNvPr id="30" name="Picture 29">
              <a:extLst>
                <a:ext uri="{FF2B5EF4-FFF2-40B4-BE49-F238E27FC236}">
                  <a16:creationId xmlns:a16="http://schemas.microsoft.com/office/drawing/2014/main" id="{7C7F7D02-F591-3C2B-D713-178F350EE0DE}"/>
                </a:ext>
              </a:extLst>
            </p:cNvPr>
            <p:cNvPicPr>
              <a:picLocks noChangeAspect="1"/>
            </p:cNvPicPr>
            <p:nvPr/>
          </p:nvPicPr>
          <p:blipFill>
            <a:blip r:embed="rId9">
              <a:clrChange>
                <a:clrFrom>
                  <a:srgbClr val="FEFEFE"/>
                </a:clrFrom>
                <a:clrTo>
                  <a:srgbClr val="FEFEFE">
                    <a:alpha val="0"/>
                  </a:srgbClr>
                </a:clrTo>
              </a:clrChange>
            </a:blip>
            <a:stretch>
              <a:fillRect/>
            </a:stretch>
          </p:blipFill>
          <p:spPr>
            <a:xfrm>
              <a:off x="6254337" y="1904851"/>
              <a:ext cx="5015334" cy="1394445"/>
            </a:xfrm>
            <a:prstGeom prst="rect">
              <a:avLst/>
            </a:prstGeom>
          </p:spPr>
        </p:pic>
        <p:sp>
          <p:nvSpPr>
            <p:cNvPr id="31" name="TextBox 30">
              <a:extLst>
                <a:ext uri="{FF2B5EF4-FFF2-40B4-BE49-F238E27FC236}">
                  <a16:creationId xmlns:a16="http://schemas.microsoft.com/office/drawing/2014/main" id="{5C9011D0-CFCA-1A04-F7DF-F375670D459D}"/>
                </a:ext>
              </a:extLst>
            </p:cNvPr>
            <p:cNvSpPr txBox="1"/>
            <p:nvPr/>
          </p:nvSpPr>
          <p:spPr>
            <a:xfrm>
              <a:off x="6254336" y="1303582"/>
              <a:ext cx="4056303" cy="369332"/>
            </a:xfrm>
            <a:prstGeom prst="rect">
              <a:avLst/>
            </a:prstGeom>
            <a:noFill/>
          </p:spPr>
          <p:txBody>
            <a:bodyPr wrap="square">
              <a:spAutoFit/>
            </a:bodyPr>
            <a:lstStyle/>
            <a:p>
              <a:r>
                <a:rPr lang="en-US" b="1"/>
                <a:t>Neural network-derived features</a:t>
              </a:r>
            </a:p>
          </p:txBody>
        </p:sp>
      </p:grpSp>
    </p:spTree>
    <p:extLst>
      <p:ext uri="{BB962C8B-B14F-4D97-AF65-F5344CB8AC3E}">
        <p14:creationId xmlns:p14="http://schemas.microsoft.com/office/powerpoint/2010/main" val="3420372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5FDE6-C45B-9718-F737-DF6A93B6CEBA}"/>
              </a:ext>
            </a:extLst>
          </p:cNvPr>
          <p:cNvSpPr>
            <a:spLocks noGrp="1"/>
          </p:cNvSpPr>
          <p:nvPr>
            <p:ph type="title"/>
          </p:nvPr>
        </p:nvSpPr>
        <p:spPr/>
        <p:txBody>
          <a:bodyPr/>
          <a:lstStyle/>
          <a:p>
            <a:r>
              <a:rPr lang="en-US"/>
              <a:t>Different approaches to fusion</a:t>
            </a:r>
          </a:p>
        </p:txBody>
      </p:sp>
      <p:grpSp>
        <p:nvGrpSpPr>
          <p:cNvPr id="88" name="Group 87">
            <a:extLst>
              <a:ext uri="{FF2B5EF4-FFF2-40B4-BE49-F238E27FC236}">
                <a16:creationId xmlns:a16="http://schemas.microsoft.com/office/drawing/2014/main" id="{E4A36D38-CE9B-78B7-3551-560BCB9BEBB1}"/>
              </a:ext>
            </a:extLst>
          </p:cNvPr>
          <p:cNvGrpSpPr/>
          <p:nvPr/>
        </p:nvGrpSpPr>
        <p:grpSpPr>
          <a:xfrm>
            <a:off x="331325" y="1855167"/>
            <a:ext cx="3733800" cy="2150933"/>
            <a:chOff x="331325" y="1855167"/>
            <a:chExt cx="3733800" cy="2150933"/>
          </a:xfrm>
        </p:grpSpPr>
        <p:sp>
          <p:nvSpPr>
            <p:cNvPr id="6" name="Rounded Rectangle 5">
              <a:extLst>
                <a:ext uri="{FF2B5EF4-FFF2-40B4-BE49-F238E27FC236}">
                  <a16:creationId xmlns:a16="http://schemas.microsoft.com/office/drawing/2014/main" id="{5747A29A-47F2-A367-6328-CD41A8E7B34B}"/>
                </a:ext>
              </a:extLst>
            </p:cNvPr>
            <p:cNvSpPr/>
            <p:nvPr/>
          </p:nvSpPr>
          <p:spPr>
            <a:xfrm>
              <a:off x="331325" y="2193691"/>
              <a:ext cx="3733800" cy="1812409"/>
            </a:xfrm>
            <a:prstGeom prst="roundRect">
              <a:avLst>
                <a:gd name="adj" fmla="val 3478"/>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Arial" panose="020B0604020202020204" pitchFamily="34" charset="0"/>
                <a:cs typeface="Arial" panose="020B0604020202020204" pitchFamily="34" charset="0"/>
              </a:endParaRPr>
            </a:p>
          </p:txBody>
        </p:sp>
        <p:sp>
          <p:nvSpPr>
            <p:cNvPr id="13" name="Rounded Rectangle 12">
              <a:extLst>
                <a:ext uri="{FF2B5EF4-FFF2-40B4-BE49-F238E27FC236}">
                  <a16:creationId xmlns:a16="http://schemas.microsoft.com/office/drawing/2014/main" id="{79450142-F8DB-5184-70F7-59FF8AB9DE2C}"/>
                </a:ext>
              </a:extLst>
            </p:cNvPr>
            <p:cNvSpPr/>
            <p:nvPr/>
          </p:nvSpPr>
          <p:spPr>
            <a:xfrm>
              <a:off x="1550525" y="2865747"/>
              <a:ext cx="781050" cy="476250"/>
            </a:xfrm>
            <a:prstGeom prst="roundRect">
              <a:avLst>
                <a:gd name="adj" fmla="val 8000"/>
              </a:avLst>
            </a:prstGeom>
            <a:solidFill>
              <a:srgbClr val="FFFFFF"/>
            </a:solidFill>
            <a:ln w="190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14" name="Rounded Rectangle 13">
              <a:extLst>
                <a:ext uri="{FF2B5EF4-FFF2-40B4-BE49-F238E27FC236}">
                  <a16:creationId xmlns:a16="http://schemas.microsoft.com/office/drawing/2014/main" id="{F645AA90-70AC-7B6F-8D75-A5F0F0D2DA42}"/>
                </a:ext>
              </a:extLst>
            </p:cNvPr>
            <p:cNvSpPr/>
            <p:nvPr/>
          </p:nvSpPr>
          <p:spPr>
            <a:xfrm>
              <a:off x="2598275" y="2922897"/>
              <a:ext cx="552450" cy="361950"/>
            </a:xfrm>
            <a:prstGeom prst="roundRect">
              <a:avLst>
                <a:gd name="adj" fmla="val 10526"/>
              </a:avLst>
            </a:prstGeom>
            <a:solidFill>
              <a:srgbClr val="E2E8F0"/>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15" name="Rounded Rectangle 14">
              <a:extLst>
                <a:ext uri="{FF2B5EF4-FFF2-40B4-BE49-F238E27FC236}">
                  <a16:creationId xmlns:a16="http://schemas.microsoft.com/office/drawing/2014/main" id="{532C78DB-6F1E-FEAC-F82A-A8380991C196}"/>
                </a:ext>
              </a:extLst>
            </p:cNvPr>
            <p:cNvSpPr/>
            <p:nvPr/>
          </p:nvSpPr>
          <p:spPr>
            <a:xfrm>
              <a:off x="3379325" y="2922897"/>
              <a:ext cx="419100" cy="361950"/>
            </a:xfrm>
            <a:prstGeom prst="roundRect">
              <a:avLst>
                <a:gd name="adj" fmla="val 10526"/>
              </a:avLst>
            </a:prstGeom>
            <a:solidFill>
              <a:srgbClr val="FFFFFF"/>
            </a:solidFill>
            <a:ln w="9525">
              <a:solidFill>
                <a:srgbClr val="94A3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20" name="Rounded Rectangle 19">
              <a:extLst>
                <a:ext uri="{FF2B5EF4-FFF2-40B4-BE49-F238E27FC236}">
                  <a16:creationId xmlns:a16="http://schemas.microsoft.com/office/drawing/2014/main" id="{BA0660BA-2F65-6E96-9472-17F9B74A648C}"/>
                </a:ext>
              </a:extLst>
            </p:cNvPr>
            <p:cNvSpPr/>
            <p:nvPr/>
          </p:nvSpPr>
          <p:spPr>
            <a:xfrm>
              <a:off x="598025" y="2465697"/>
              <a:ext cx="552450" cy="361950"/>
            </a:xfrm>
            <a:prstGeom prst="roundRect">
              <a:avLst>
                <a:gd name="adj" fmla="val 10526"/>
              </a:avLst>
            </a:prstGeom>
            <a:solidFill>
              <a:srgbClr val="0F76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21" name="Rounded Rectangle 20">
              <a:extLst>
                <a:ext uri="{FF2B5EF4-FFF2-40B4-BE49-F238E27FC236}">
                  <a16:creationId xmlns:a16="http://schemas.microsoft.com/office/drawing/2014/main" id="{BCB648EA-99A1-D92A-F440-5197FCE0DD90}"/>
                </a:ext>
              </a:extLst>
            </p:cNvPr>
            <p:cNvSpPr/>
            <p:nvPr/>
          </p:nvSpPr>
          <p:spPr>
            <a:xfrm>
              <a:off x="598025" y="2922897"/>
              <a:ext cx="552450" cy="361950"/>
            </a:xfrm>
            <a:prstGeom prst="roundRect">
              <a:avLst>
                <a:gd name="adj" fmla="val 10526"/>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22" name="Rounded Rectangle 21">
              <a:extLst>
                <a:ext uri="{FF2B5EF4-FFF2-40B4-BE49-F238E27FC236}">
                  <a16:creationId xmlns:a16="http://schemas.microsoft.com/office/drawing/2014/main" id="{C22289E8-CFEF-579C-2807-AC77DA3872BA}"/>
                </a:ext>
              </a:extLst>
            </p:cNvPr>
            <p:cNvSpPr/>
            <p:nvPr/>
          </p:nvSpPr>
          <p:spPr>
            <a:xfrm>
              <a:off x="598025" y="3380097"/>
              <a:ext cx="552450" cy="361950"/>
            </a:xfrm>
            <a:prstGeom prst="roundRect">
              <a:avLst>
                <a:gd name="adj" fmla="val 10526"/>
              </a:avLst>
            </a:prstGeom>
            <a:solidFill>
              <a:srgbClr val="E15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pic>
          <p:nvPicPr>
            <p:cNvPr id="38" name="Picture 37" descr="image.png">
              <a:extLst>
                <a:ext uri="{FF2B5EF4-FFF2-40B4-BE49-F238E27FC236}">
                  <a16:creationId xmlns:a16="http://schemas.microsoft.com/office/drawing/2014/main" id="{379788A4-0D60-8FE9-CA9D-0F348F6889CA}"/>
                </a:ext>
              </a:extLst>
            </p:cNvPr>
            <p:cNvPicPr>
              <a:picLocks noChangeAspect="1"/>
            </p:cNvPicPr>
            <p:nvPr/>
          </p:nvPicPr>
          <p:blipFill>
            <a:blip r:embed="rId3"/>
            <a:stretch>
              <a:fillRect/>
            </a:stretch>
          </p:blipFill>
          <p:spPr>
            <a:xfrm>
              <a:off x="1150475" y="2465697"/>
              <a:ext cx="400050" cy="1276350"/>
            </a:xfrm>
            <a:prstGeom prst="rect">
              <a:avLst/>
            </a:prstGeom>
          </p:spPr>
        </p:pic>
        <p:pic>
          <p:nvPicPr>
            <p:cNvPr id="39" name="Picture 38" descr="image.png">
              <a:extLst>
                <a:ext uri="{FF2B5EF4-FFF2-40B4-BE49-F238E27FC236}">
                  <a16:creationId xmlns:a16="http://schemas.microsoft.com/office/drawing/2014/main" id="{FC38738B-04B8-661B-23A5-E86B4E059165}"/>
                </a:ext>
              </a:extLst>
            </p:cNvPr>
            <p:cNvPicPr>
              <a:picLocks noChangeAspect="1"/>
            </p:cNvPicPr>
            <p:nvPr/>
          </p:nvPicPr>
          <p:blipFill>
            <a:blip r:embed="rId4"/>
            <a:stretch>
              <a:fillRect/>
            </a:stretch>
          </p:blipFill>
          <p:spPr>
            <a:xfrm>
              <a:off x="2331575" y="2865747"/>
              <a:ext cx="266700" cy="476250"/>
            </a:xfrm>
            <a:prstGeom prst="rect">
              <a:avLst/>
            </a:prstGeom>
          </p:spPr>
        </p:pic>
        <p:pic>
          <p:nvPicPr>
            <p:cNvPr id="40" name="Picture 39" descr="image.png">
              <a:extLst>
                <a:ext uri="{FF2B5EF4-FFF2-40B4-BE49-F238E27FC236}">
                  <a16:creationId xmlns:a16="http://schemas.microsoft.com/office/drawing/2014/main" id="{85211209-C121-34D2-5D0C-0D1D70ED71CE}"/>
                </a:ext>
              </a:extLst>
            </p:cNvPr>
            <p:cNvPicPr>
              <a:picLocks noChangeAspect="1"/>
            </p:cNvPicPr>
            <p:nvPr/>
          </p:nvPicPr>
          <p:blipFill>
            <a:blip r:embed="rId5"/>
            <a:stretch>
              <a:fillRect/>
            </a:stretch>
          </p:blipFill>
          <p:spPr>
            <a:xfrm>
              <a:off x="3150725" y="2865747"/>
              <a:ext cx="228600" cy="476250"/>
            </a:xfrm>
            <a:prstGeom prst="rect">
              <a:avLst/>
            </a:prstGeom>
          </p:spPr>
        </p:pic>
        <p:sp>
          <p:nvSpPr>
            <p:cNvPr id="51" name="TextBox 50">
              <a:extLst>
                <a:ext uri="{FF2B5EF4-FFF2-40B4-BE49-F238E27FC236}">
                  <a16:creationId xmlns:a16="http://schemas.microsoft.com/office/drawing/2014/main" id="{84D4413A-C918-C20B-AE3B-D8FEB0F0CC7F}"/>
                </a:ext>
              </a:extLst>
            </p:cNvPr>
            <p:cNvSpPr txBox="1"/>
            <p:nvPr/>
          </p:nvSpPr>
          <p:spPr>
            <a:xfrm>
              <a:off x="1451296" y="1855167"/>
              <a:ext cx="1320874" cy="276999"/>
            </a:xfrm>
            <a:prstGeom prst="rect">
              <a:avLst/>
            </a:prstGeom>
            <a:noFill/>
          </p:spPr>
          <p:txBody>
            <a:bodyPr wrap="none" lIns="0" tIns="0" rIns="0" bIns="0" anchor="t">
              <a:spAutoFit/>
            </a:bodyPr>
            <a:lstStyle/>
            <a:p>
              <a:pPr algn="ctr"/>
              <a:r>
                <a:rPr b="1" i="0" u="none">
                  <a:solidFill>
                    <a:srgbClr val="1E293B"/>
                  </a:solidFill>
                  <a:latin typeface="Arial" panose="020B0604020202020204" pitchFamily="34" charset="0"/>
                  <a:cs typeface="Arial" panose="020B0604020202020204" pitchFamily="34" charset="0"/>
                </a:rPr>
                <a:t>Early fusion</a:t>
              </a:r>
            </a:p>
          </p:txBody>
        </p:sp>
        <p:sp>
          <p:nvSpPr>
            <p:cNvPr id="63" name="TextBox 62">
              <a:extLst>
                <a:ext uri="{FF2B5EF4-FFF2-40B4-BE49-F238E27FC236}">
                  <a16:creationId xmlns:a16="http://schemas.microsoft.com/office/drawing/2014/main" id="{4B0C052B-F89F-3BF9-251D-25AF7C2A8EFE}"/>
                </a:ext>
              </a:extLst>
            </p:cNvPr>
            <p:cNvSpPr txBox="1"/>
            <p:nvPr/>
          </p:nvSpPr>
          <p:spPr>
            <a:xfrm>
              <a:off x="1445750" y="2962808"/>
              <a:ext cx="990600" cy="282129"/>
            </a:xfrm>
            <a:prstGeom prst="rect">
              <a:avLst/>
            </a:prstGeom>
            <a:noFill/>
          </p:spPr>
          <p:txBody>
            <a:bodyPr wrap="square" lIns="0" tIns="0" rIns="0" bIns="0" anchor="ctr">
              <a:spAutoFit/>
            </a:bodyPr>
            <a:lstStyle/>
            <a:p>
              <a:pPr algn="ctr">
                <a:lnSpc>
                  <a:spcPts val="1080"/>
                </a:lnSpc>
              </a:pPr>
              <a:r>
                <a:rPr sz="1100" b="1" i="0" u="none">
                  <a:solidFill>
                    <a:srgbClr val="1E293B"/>
                  </a:solidFill>
                  <a:latin typeface="Arial" panose="020B0604020202020204" pitchFamily="34" charset="0"/>
                  <a:cs typeface="Arial" panose="020B0604020202020204" pitchFamily="34" charset="0"/>
                </a:rPr>
                <a:t>Combined</a:t>
              </a:r>
              <a:r>
                <a:rPr sz="1100">
                  <a:latin typeface="Arial" panose="020B0604020202020204" pitchFamily="34" charset="0"/>
                  <a:cs typeface="Arial" panose="020B0604020202020204" pitchFamily="34" charset="0"/>
                </a:rPr>
                <a:t>
</a:t>
              </a:r>
              <a:r>
                <a:rPr sz="1100" b="1" i="0" u="none">
                  <a:solidFill>
                    <a:srgbClr val="1E293B"/>
                  </a:solidFill>
                  <a:latin typeface="Arial" panose="020B0604020202020204" pitchFamily="34" charset="0"/>
                  <a:cs typeface="Arial" panose="020B0604020202020204" pitchFamily="34" charset="0"/>
                </a:rPr>
                <a:t> features</a:t>
              </a:r>
            </a:p>
          </p:txBody>
        </p:sp>
        <p:sp>
          <p:nvSpPr>
            <p:cNvPr id="64" name="TextBox 63">
              <a:extLst>
                <a:ext uri="{FF2B5EF4-FFF2-40B4-BE49-F238E27FC236}">
                  <a16:creationId xmlns:a16="http://schemas.microsoft.com/office/drawing/2014/main" id="{4584259A-054B-768F-2465-C944B29207DE}"/>
                </a:ext>
              </a:extLst>
            </p:cNvPr>
            <p:cNvSpPr txBox="1"/>
            <p:nvPr/>
          </p:nvSpPr>
          <p:spPr>
            <a:xfrm>
              <a:off x="2455400" y="3019233"/>
              <a:ext cx="838200" cy="169277"/>
            </a:xfrm>
            <a:prstGeom prst="rect">
              <a:avLst/>
            </a:prstGeom>
            <a:noFill/>
          </p:spPr>
          <p:txBody>
            <a:bodyPr wrap="square" lIns="0" tIns="0" rIns="0" bIns="0" anchor="ctr">
              <a:spAutoFit/>
            </a:bodyPr>
            <a:lstStyle/>
            <a:p>
              <a:pPr algn="ctr"/>
              <a:r>
                <a:rPr sz="1100" b="0" i="0" u="none">
                  <a:solidFill>
                    <a:srgbClr val="334155"/>
                  </a:solidFill>
                  <a:latin typeface="Arial" panose="020B0604020202020204" pitchFamily="34" charset="0"/>
                  <a:cs typeface="Arial" panose="020B0604020202020204" pitchFamily="34" charset="0"/>
                </a:rPr>
                <a:t>Model</a:t>
              </a:r>
            </a:p>
          </p:txBody>
        </p:sp>
        <p:sp>
          <p:nvSpPr>
            <p:cNvPr id="65" name="TextBox 64">
              <a:extLst>
                <a:ext uri="{FF2B5EF4-FFF2-40B4-BE49-F238E27FC236}">
                  <a16:creationId xmlns:a16="http://schemas.microsoft.com/office/drawing/2014/main" id="{162287F8-AA4C-BCCE-1351-C368F2748DB5}"/>
                </a:ext>
              </a:extLst>
            </p:cNvPr>
            <p:cNvSpPr txBox="1"/>
            <p:nvPr/>
          </p:nvSpPr>
          <p:spPr>
            <a:xfrm>
              <a:off x="3236450" y="3019233"/>
              <a:ext cx="704850" cy="169277"/>
            </a:xfrm>
            <a:prstGeom prst="rect">
              <a:avLst/>
            </a:prstGeom>
            <a:noFill/>
          </p:spPr>
          <p:txBody>
            <a:bodyPr wrap="square" lIns="0" tIns="0" rIns="0" bIns="0" anchor="ctr">
              <a:spAutoFit/>
            </a:bodyPr>
            <a:lstStyle/>
            <a:p>
              <a:pPr algn="ctr"/>
              <a:r>
                <a:rPr sz="1100" b="0" i="0" u="none">
                  <a:solidFill>
                    <a:srgbClr val="334155"/>
                  </a:solidFill>
                  <a:latin typeface="Arial" panose="020B0604020202020204" pitchFamily="34" charset="0"/>
                  <a:cs typeface="Arial" panose="020B0604020202020204" pitchFamily="34" charset="0"/>
                </a:rPr>
                <a:t>Risk</a:t>
              </a:r>
            </a:p>
          </p:txBody>
        </p:sp>
        <p:sp>
          <p:nvSpPr>
            <p:cNvPr id="70" name="TextBox 69">
              <a:extLst>
                <a:ext uri="{FF2B5EF4-FFF2-40B4-BE49-F238E27FC236}">
                  <a16:creationId xmlns:a16="http://schemas.microsoft.com/office/drawing/2014/main" id="{5D6FB57B-1D20-B518-A6D8-FF99389C818B}"/>
                </a:ext>
              </a:extLst>
            </p:cNvPr>
            <p:cNvSpPr txBox="1"/>
            <p:nvPr/>
          </p:nvSpPr>
          <p:spPr>
            <a:xfrm>
              <a:off x="455150" y="2562033"/>
              <a:ext cx="838200" cy="169277"/>
            </a:xfrm>
            <a:prstGeom prst="rect">
              <a:avLst/>
            </a:prstGeom>
            <a:noFill/>
          </p:spPr>
          <p:txBody>
            <a:bodyPr wrap="square" lIns="0" tIns="0" rIns="0" bIns="0" anchor="ctr">
              <a:spAutoFit/>
            </a:bodyPr>
            <a:lstStyle/>
            <a:p>
              <a:pPr algn="ctr"/>
              <a:r>
                <a:rPr lang="en-US" sz="1100" b="1" i="0" u="none">
                  <a:solidFill>
                    <a:srgbClr val="FFFFFF"/>
                  </a:solidFill>
                  <a:latin typeface="Arial" panose="020B0604020202020204" pitchFamily="34" charset="0"/>
                  <a:cs typeface="Arial" panose="020B0604020202020204" pitchFamily="34" charset="0"/>
                </a:rPr>
                <a:t>Imaging</a:t>
              </a:r>
              <a:endParaRPr sz="1100" b="1" i="0" u="none">
                <a:solidFill>
                  <a:srgbClr val="FFFFFF"/>
                </a:solidFill>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F8E51870-9CE5-82E6-50DD-DF14E60517B7}"/>
                </a:ext>
              </a:extLst>
            </p:cNvPr>
            <p:cNvSpPr txBox="1"/>
            <p:nvPr/>
          </p:nvSpPr>
          <p:spPr>
            <a:xfrm>
              <a:off x="455150" y="3019233"/>
              <a:ext cx="838200" cy="169277"/>
            </a:xfrm>
            <a:prstGeom prst="rect">
              <a:avLst/>
            </a:prstGeom>
            <a:noFill/>
          </p:spPr>
          <p:txBody>
            <a:bodyPr wrap="square" lIns="0" tIns="0" rIns="0" bIns="0" anchor="ctr">
              <a:spAutoFit/>
            </a:bodyPr>
            <a:lstStyle/>
            <a:p>
              <a:pPr algn="ctr"/>
              <a:r>
                <a:rPr sz="1100" b="1" i="0" u="none">
                  <a:solidFill>
                    <a:srgbClr val="FFFFFF"/>
                  </a:solidFill>
                  <a:latin typeface="Arial" panose="020B0604020202020204" pitchFamily="34" charset="0"/>
                  <a:cs typeface="Arial" panose="020B0604020202020204" pitchFamily="34" charset="0"/>
                </a:rPr>
                <a:t>Clinical</a:t>
              </a:r>
            </a:p>
          </p:txBody>
        </p:sp>
        <p:sp>
          <p:nvSpPr>
            <p:cNvPr id="72" name="TextBox 71">
              <a:extLst>
                <a:ext uri="{FF2B5EF4-FFF2-40B4-BE49-F238E27FC236}">
                  <a16:creationId xmlns:a16="http://schemas.microsoft.com/office/drawing/2014/main" id="{B78FF562-9A6B-95F6-9FEA-3D41F4F25707}"/>
                </a:ext>
              </a:extLst>
            </p:cNvPr>
            <p:cNvSpPr txBox="1"/>
            <p:nvPr/>
          </p:nvSpPr>
          <p:spPr>
            <a:xfrm>
              <a:off x="455150" y="3496920"/>
              <a:ext cx="838200" cy="128305"/>
            </a:xfrm>
            <a:prstGeom prst="rect">
              <a:avLst/>
            </a:prstGeom>
            <a:noFill/>
          </p:spPr>
          <p:txBody>
            <a:bodyPr wrap="square" lIns="0" tIns="0" rIns="0" bIns="0" anchor="ctr">
              <a:spAutoFit/>
            </a:bodyPr>
            <a:lstStyle/>
            <a:p>
              <a:pPr algn="ctr">
                <a:lnSpc>
                  <a:spcPts val="1035"/>
                </a:lnSpc>
              </a:pPr>
              <a:r>
                <a:rPr sz="1100" b="1" i="0" u="none">
                  <a:solidFill>
                    <a:srgbClr val="FFFFFF"/>
                  </a:solidFill>
                  <a:latin typeface="Arial" panose="020B0604020202020204" pitchFamily="34" charset="0"/>
                  <a:cs typeface="Arial" panose="020B0604020202020204" pitchFamily="34" charset="0"/>
                </a:rPr>
                <a:t>Blood</a:t>
              </a:r>
            </a:p>
          </p:txBody>
        </p:sp>
      </p:grpSp>
      <p:grpSp>
        <p:nvGrpSpPr>
          <p:cNvPr id="89" name="Group 88">
            <a:extLst>
              <a:ext uri="{FF2B5EF4-FFF2-40B4-BE49-F238E27FC236}">
                <a16:creationId xmlns:a16="http://schemas.microsoft.com/office/drawing/2014/main" id="{C5A0AD16-2715-EDC0-8BA2-EB109F9B1A0C}"/>
              </a:ext>
            </a:extLst>
          </p:cNvPr>
          <p:cNvGrpSpPr/>
          <p:nvPr/>
        </p:nvGrpSpPr>
        <p:grpSpPr>
          <a:xfrm>
            <a:off x="4217525" y="1862409"/>
            <a:ext cx="3733800" cy="2143691"/>
            <a:chOff x="4217525" y="1862409"/>
            <a:chExt cx="3733800" cy="2143691"/>
          </a:xfrm>
        </p:grpSpPr>
        <p:sp>
          <p:nvSpPr>
            <p:cNvPr id="7" name="Rounded Rectangle 6">
              <a:extLst>
                <a:ext uri="{FF2B5EF4-FFF2-40B4-BE49-F238E27FC236}">
                  <a16:creationId xmlns:a16="http://schemas.microsoft.com/office/drawing/2014/main" id="{A415BA1A-F21B-500B-6494-AF3BD644FFAB}"/>
                </a:ext>
              </a:extLst>
            </p:cNvPr>
            <p:cNvSpPr/>
            <p:nvPr/>
          </p:nvSpPr>
          <p:spPr>
            <a:xfrm>
              <a:off x="4217525" y="2193691"/>
              <a:ext cx="3733800" cy="1812409"/>
            </a:xfrm>
            <a:prstGeom prst="roundRect">
              <a:avLst>
                <a:gd name="adj" fmla="val 3478"/>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Arial" panose="020B0604020202020204" pitchFamily="34" charset="0"/>
                <a:cs typeface="Arial" panose="020B0604020202020204" pitchFamily="34" charset="0"/>
              </a:endParaRPr>
            </a:p>
          </p:txBody>
        </p:sp>
        <p:sp>
          <p:nvSpPr>
            <p:cNvPr id="16" name="Rounded Rectangle 15">
              <a:extLst>
                <a:ext uri="{FF2B5EF4-FFF2-40B4-BE49-F238E27FC236}">
                  <a16:creationId xmlns:a16="http://schemas.microsoft.com/office/drawing/2014/main" id="{FC0F6D35-3B94-2991-6460-4CA2A21A51FD}"/>
                </a:ext>
              </a:extLst>
            </p:cNvPr>
            <p:cNvSpPr/>
            <p:nvPr/>
          </p:nvSpPr>
          <p:spPr>
            <a:xfrm>
              <a:off x="6227300" y="2465697"/>
              <a:ext cx="552450" cy="1276350"/>
            </a:xfrm>
            <a:prstGeom prst="roundRect">
              <a:avLst>
                <a:gd name="adj" fmla="val 6896"/>
              </a:avLst>
            </a:prstGeom>
            <a:solidFill>
              <a:srgbClr val="FFFFFF"/>
            </a:solidFill>
            <a:ln w="190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17" name="Rounded Rectangle 16">
              <a:extLst>
                <a:ext uri="{FF2B5EF4-FFF2-40B4-BE49-F238E27FC236}">
                  <a16:creationId xmlns:a16="http://schemas.microsoft.com/office/drawing/2014/main" id="{C4CFE3DE-218D-EB35-128D-AD350A8B7981}"/>
                </a:ext>
              </a:extLst>
            </p:cNvPr>
            <p:cNvSpPr/>
            <p:nvPr/>
          </p:nvSpPr>
          <p:spPr>
            <a:xfrm>
              <a:off x="7008350" y="2922897"/>
              <a:ext cx="419100" cy="361950"/>
            </a:xfrm>
            <a:prstGeom prst="roundRect">
              <a:avLst>
                <a:gd name="adj" fmla="val 10526"/>
              </a:avLst>
            </a:prstGeom>
            <a:solidFill>
              <a:srgbClr val="FFFFFF"/>
            </a:solidFill>
            <a:ln w="9525">
              <a:solidFill>
                <a:srgbClr val="94A3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23" name="Rounded Rectangle 22">
              <a:extLst>
                <a:ext uri="{FF2B5EF4-FFF2-40B4-BE49-F238E27FC236}">
                  <a16:creationId xmlns:a16="http://schemas.microsoft.com/office/drawing/2014/main" id="{ED3B3A39-C13A-641B-89F0-E54264B64E49}"/>
                </a:ext>
              </a:extLst>
            </p:cNvPr>
            <p:cNvSpPr/>
            <p:nvPr/>
          </p:nvSpPr>
          <p:spPr>
            <a:xfrm>
              <a:off x="4741400" y="2465697"/>
              <a:ext cx="552450" cy="361950"/>
            </a:xfrm>
            <a:prstGeom prst="roundRect">
              <a:avLst>
                <a:gd name="adj" fmla="val 10526"/>
              </a:avLst>
            </a:prstGeom>
            <a:solidFill>
              <a:srgbClr val="0F76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24" name="Rounded Rectangle 23">
              <a:extLst>
                <a:ext uri="{FF2B5EF4-FFF2-40B4-BE49-F238E27FC236}">
                  <a16:creationId xmlns:a16="http://schemas.microsoft.com/office/drawing/2014/main" id="{68E55D3C-08C6-E4D2-E136-427A7EF98572}"/>
                </a:ext>
              </a:extLst>
            </p:cNvPr>
            <p:cNvSpPr/>
            <p:nvPr/>
          </p:nvSpPr>
          <p:spPr>
            <a:xfrm>
              <a:off x="4741400" y="2922897"/>
              <a:ext cx="552450" cy="361950"/>
            </a:xfrm>
            <a:prstGeom prst="roundRect">
              <a:avLst>
                <a:gd name="adj" fmla="val 10526"/>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25" name="Rounded Rectangle 24">
              <a:extLst>
                <a:ext uri="{FF2B5EF4-FFF2-40B4-BE49-F238E27FC236}">
                  <a16:creationId xmlns:a16="http://schemas.microsoft.com/office/drawing/2014/main" id="{CA0C5407-3E0F-539B-9AE5-B9965662E923}"/>
                </a:ext>
              </a:extLst>
            </p:cNvPr>
            <p:cNvSpPr/>
            <p:nvPr/>
          </p:nvSpPr>
          <p:spPr>
            <a:xfrm>
              <a:off x="4741400" y="3380097"/>
              <a:ext cx="552450" cy="361950"/>
            </a:xfrm>
            <a:prstGeom prst="roundRect">
              <a:avLst>
                <a:gd name="adj" fmla="val 10526"/>
              </a:avLst>
            </a:prstGeom>
            <a:solidFill>
              <a:srgbClr val="E15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26" name="Rounded Rectangle 25">
              <a:extLst>
                <a:ext uri="{FF2B5EF4-FFF2-40B4-BE49-F238E27FC236}">
                  <a16:creationId xmlns:a16="http://schemas.microsoft.com/office/drawing/2014/main" id="{B7DF06FD-A061-6E56-ED60-BB5C283D1C96}"/>
                </a:ext>
              </a:extLst>
            </p:cNvPr>
            <p:cNvSpPr/>
            <p:nvPr/>
          </p:nvSpPr>
          <p:spPr>
            <a:xfrm>
              <a:off x="5484350" y="2465697"/>
              <a:ext cx="552450" cy="361950"/>
            </a:xfrm>
            <a:prstGeom prst="roundRect">
              <a:avLst>
                <a:gd name="adj" fmla="val 10526"/>
              </a:avLst>
            </a:prstGeom>
            <a:solidFill>
              <a:srgbClr val="E2E8F0"/>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27" name="Rounded Rectangle 26">
              <a:extLst>
                <a:ext uri="{FF2B5EF4-FFF2-40B4-BE49-F238E27FC236}">
                  <a16:creationId xmlns:a16="http://schemas.microsoft.com/office/drawing/2014/main" id="{0A70A872-7644-5917-8040-7D13645C8296}"/>
                </a:ext>
              </a:extLst>
            </p:cNvPr>
            <p:cNvSpPr/>
            <p:nvPr/>
          </p:nvSpPr>
          <p:spPr>
            <a:xfrm>
              <a:off x="5484350" y="2922897"/>
              <a:ext cx="552450" cy="361950"/>
            </a:xfrm>
            <a:prstGeom prst="roundRect">
              <a:avLst>
                <a:gd name="adj" fmla="val 10526"/>
              </a:avLst>
            </a:prstGeom>
            <a:solidFill>
              <a:srgbClr val="E2E8F0"/>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28" name="Rounded Rectangle 27">
              <a:extLst>
                <a:ext uri="{FF2B5EF4-FFF2-40B4-BE49-F238E27FC236}">
                  <a16:creationId xmlns:a16="http://schemas.microsoft.com/office/drawing/2014/main" id="{5E85E814-D8D1-87F7-A700-CB03077B8975}"/>
                </a:ext>
              </a:extLst>
            </p:cNvPr>
            <p:cNvSpPr/>
            <p:nvPr/>
          </p:nvSpPr>
          <p:spPr>
            <a:xfrm>
              <a:off x="5484350" y="3380097"/>
              <a:ext cx="552450" cy="361950"/>
            </a:xfrm>
            <a:prstGeom prst="roundRect">
              <a:avLst>
                <a:gd name="adj" fmla="val 10526"/>
              </a:avLst>
            </a:prstGeom>
            <a:solidFill>
              <a:srgbClr val="E2E8F0"/>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pic>
          <p:nvPicPr>
            <p:cNvPr id="41" name="Picture 40" descr="image.png">
              <a:extLst>
                <a:ext uri="{FF2B5EF4-FFF2-40B4-BE49-F238E27FC236}">
                  <a16:creationId xmlns:a16="http://schemas.microsoft.com/office/drawing/2014/main" id="{A8239F87-3908-1BB5-81C3-7402687BA054}"/>
                </a:ext>
              </a:extLst>
            </p:cNvPr>
            <p:cNvPicPr>
              <a:picLocks noChangeAspect="1"/>
            </p:cNvPicPr>
            <p:nvPr/>
          </p:nvPicPr>
          <p:blipFill>
            <a:blip r:embed="rId6"/>
            <a:stretch>
              <a:fillRect/>
            </a:stretch>
          </p:blipFill>
          <p:spPr>
            <a:xfrm>
              <a:off x="5293850" y="2465697"/>
              <a:ext cx="190500" cy="1276350"/>
            </a:xfrm>
            <a:prstGeom prst="rect">
              <a:avLst/>
            </a:prstGeom>
          </p:spPr>
        </p:pic>
        <p:pic>
          <p:nvPicPr>
            <p:cNvPr id="42" name="Picture 41" descr="image.png">
              <a:extLst>
                <a:ext uri="{FF2B5EF4-FFF2-40B4-BE49-F238E27FC236}">
                  <a16:creationId xmlns:a16="http://schemas.microsoft.com/office/drawing/2014/main" id="{ED2ED8CF-68E7-2927-CC79-EE65075728E1}"/>
                </a:ext>
              </a:extLst>
            </p:cNvPr>
            <p:cNvPicPr>
              <a:picLocks noChangeAspect="1"/>
            </p:cNvPicPr>
            <p:nvPr/>
          </p:nvPicPr>
          <p:blipFill>
            <a:blip r:embed="rId6"/>
            <a:stretch>
              <a:fillRect/>
            </a:stretch>
          </p:blipFill>
          <p:spPr>
            <a:xfrm>
              <a:off x="6036800" y="2465697"/>
              <a:ext cx="190500" cy="1276350"/>
            </a:xfrm>
            <a:prstGeom prst="rect">
              <a:avLst/>
            </a:prstGeom>
          </p:spPr>
        </p:pic>
        <p:pic>
          <p:nvPicPr>
            <p:cNvPr id="43" name="Picture 42" descr="image.png">
              <a:extLst>
                <a:ext uri="{FF2B5EF4-FFF2-40B4-BE49-F238E27FC236}">
                  <a16:creationId xmlns:a16="http://schemas.microsoft.com/office/drawing/2014/main" id="{A65DD2A4-F872-1780-5AA8-EA24847D7425}"/>
                </a:ext>
              </a:extLst>
            </p:cNvPr>
            <p:cNvPicPr>
              <a:picLocks noChangeAspect="1"/>
            </p:cNvPicPr>
            <p:nvPr/>
          </p:nvPicPr>
          <p:blipFill>
            <a:blip r:embed="rId7"/>
            <a:stretch>
              <a:fillRect/>
            </a:stretch>
          </p:blipFill>
          <p:spPr>
            <a:xfrm>
              <a:off x="6779750" y="2465697"/>
              <a:ext cx="228600" cy="1276350"/>
            </a:xfrm>
            <a:prstGeom prst="rect">
              <a:avLst/>
            </a:prstGeom>
          </p:spPr>
        </p:pic>
        <p:sp>
          <p:nvSpPr>
            <p:cNvPr id="53" name="TextBox 52">
              <a:extLst>
                <a:ext uri="{FF2B5EF4-FFF2-40B4-BE49-F238E27FC236}">
                  <a16:creationId xmlns:a16="http://schemas.microsoft.com/office/drawing/2014/main" id="{8AF5164F-56D0-4E50-2DE6-1CF9B1F38149}"/>
                </a:ext>
              </a:extLst>
            </p:cNvPr>
            <p:cNvSpPr txBox="1"/>
            <p:nvPr/>
          </p:nvSpPr>
          <p:spPr>
            <a:xfrm>
              <a:off x="5006578" y="1862409"/>
              <a:ext cx="2128788" cy="276999"/>
            </a:xfrm>
            <a:prstGeom prst="rect">
              <a:avLst/>
            </a:prstGeom>
            <a:noFill/>
          </p:spPr>
          <p:txBody>
            <a:bodyPr wrap="none" lIns="0" tIns="0" rIns="0" bIns="0" anchor="t">
              <a:spAutoFit/>
            </a:bodyPr>
            <a:lstStyle/>
            <a:p>
              <a:pPr algn="ctr"/>
              <a:r>
                <a:rPr b="1" i="0" u="none">
                  <a:solidFill>
                    <a:srgbClr val="1E293B"/>
                  </a:solidFill>
                  <a:latin typeface="Arial" panose="020B0604020202020204" pitchFamily="34" charset="0"/>
                  <a:cs typeface="Arial" panose="020B0604020202020204" pitchFamily="34" charset="0"/>
                </a:rPr>
                <a:t>Intermediate fusion</a:t>
              </a:r>
            </a:p>
          </p:txBody>
        </p:sp>
        <p:sp>
          <p:nvSpPr>
            <p:cNvPr id="66" name="TextBox 65">
              <a:extLst>
                <a:ext uri="{FF2B5EF4-FFF2-40B4-BE49-F238E27FC236}">
                  <a16:creationId xmlns:a16="http://schemas.microsoft.com/office/drawing/2014/main" id="{83DD60D7-55E0-543A-35B7-7734BDF62F90}"/>
                </a:ext>
              </a:extLst>
            </p:cNvPr>
            <p:cNvSpPr txBox="1"/>
            <p:nvPr/>
          </p:nvSpPr>
          <p:spPr>
            <a:xfrm>
              <a:off x="6122525" y="2962808"/>
              <a:ext cx="762000" cy="282129"/>
            </a:xfrm>
            <a:prstGeom prst="rect">
              <a:avLst/>
            </a:prstGeom>
            <a:noFill/>
          </p:spPr>
          <p:txBody>
            <a:bodyPr wrap="square" lIns="0" tIns="0" rIns="0" bIns="0" anchor="ctr">
              <a:spAutoFit/>
            </a:bodyPr>
            <a:lstStyle/>
            <a:p>
              <a:pPr algn="ctr">
                <a:lnSpc>
                  <a:spcPts val="1080"/>
                </a:lnSpc>
              </a:pPr>
              <a:r>
                <a:rPr sz="1100" b="1" i="0" u="none">
                  <a:solidFill>
                    <a:srgbClr val="1E293B"/>
                  </a:solidFill>
                  <a:latin typeface="Arial" panose="020B0604020202020204" pitchFamily="34" charset="0"/>
                  <a:cs typeface="Arial" panose="020B0604020202020204" pitchFamily="34" charset="0"/>
                </a:rPr>
                <a:t>Fusion</a:t>
              </a:r>
              <a:r>
                <a:rPr sz="1100">
                  <a:latin typeface="Arial" panose="020B0604020202020204" pitchFamily="34" charset="0"/>
                  <a:cs typeface="Arial" panose="020B0604020202020204" pitchFamily="34" charset="0"/>
                </a:rPr>
                <a:t>
</a:t>
              </a:r>
              <a:r>
                <a:rPr sz="1100" b="1" i="0" u="none">
                  <a:solidFill>
                    <a:srgbClr val="1E293B"/>
                  </a:solidFill>
                  <a:latin typeface="Arial" panose="020B0604020202020204" pitchFamily="34" charset="0"/>
                  <a:cs typeface="Arial" panose="020B0604020202020204" pitchFamily="34" charset="0"/>
                </a:rPr>
                <a:t> layers</a:t>
              </a:r>
            </a:p>
          </p:txBody>
        </p:sp>
        <p:sp>
          <p:nvSpPr>
            <p:cNvPr id="67" name="TextBox 66">
              <a:extLst>
                <a:ext uri="{FF2B5EF4-FFF2-40B4-BE49-F238E27FC236}">
                  <a16:creationId xmlns:a16="http://schemas.microsoft.com/office/drawing/2014/main" id="{21613029-FCD4-0527-0632-598A32B5902C}"/>
                </a:ext>
              </a:extLst>
            </p:cNvPr>
            <p:cNvSpPr txBox="1"/>
            <p:nvPr/>
          </p:nvSpPr>
          <p:spPr>
            <a:xfrm>
              <a:off x="6865475" y="3019233"/>
              <a:ext cx="704850" cy="169277"/>
            </a:xfrm>
            <a:prstGeom prst="rect">
              <a:avLst/>
            </a:prstGeom>
            <a:noFill/>
          </p:spPr>
          <p:txBody>
            <a:bodyPr wrap="square" lIns="0" tIns="0" rIns="0" bIns="0" anchor="ctr">
              <a:spAutoFit/>
            </a:bodyPr>
            <a:lstStyle/>
            <a:p>
              <a:pPr algn="ctr"/>
              <a:r>
                <a:rPr sz="1100" b="0" i="0" u="none">
                  <a:solidFill>
                    <a:srgbClr val="334155"/>
                  </a:solidFill>
                  <a:latin typeface="Arial" panose="020B0604020202020204" pitchFamily="34" charset="0"/>
                  <a:cs typeface="Arial" panose="020B0604020202020204" pitchFamily="34" charset="0"/>
                </a:rPr>
                <a:t>Risk</a:t>
              </a:r>
            </a:p>
          </p:txBody>
        </p:sp>
        <p:sp>
          <p:nvSpPr>
            <p:cNvPr id="73" name="TextBox 72">
              <a:extLst>
                <a:ext uri="{FF2B5EF4-FFF2-40B4-BE49-F238E27FC236}">
                  <a16:creationId xmlns:a16="http://schemas.microsoft.com/office/drawing/2014/main" id="{41436C38-3988-2845-C64C-FECB781BA2C9}"/>
                </a:ext>
              </a:extLst>
            </p:cNvPr>
            <p:cNvSpPr txBox="1"/>
            <p:nvPr/>
          </p:nvSpPr>
          <p:spPr>
            <a:xfrm>
              <a:off x="4598525" y="2562033"/>
              <a:ext cx="838200" cy="169277"/>
            </a:xfrm>
            <a:prstGeom prst="rect">
              <a:avLst/>
            </a:prstGeom>
            <a:noFill/>
          </p:spPr>
          <p:txBody>
            <a:bodyPr wrap="square" lIns="0" tIns="0" rIns="0" bIns="0" anchor="ctr">
              <a:spAutoFit/>
            </a:bodyPr>
            <a:lstStyle/>
            <a:p>
              <a:pPr algn="ctr"/>
              <a:r>
                <a:rPr lang="en-US" sz="1100" b="1" i="0" u="none">
                  <a:solidFill>
                    <a:srgbClr val="FFFFFF"/>
                  </a:solidFill>
                  <a:latin typeface="Arial" panose="020B0604020202020204" pitchFamily="34" charset="0"/>
                  <a:cs typeface="Arial" panose="020B0604020202020204" pitchFamily="34" charset="0"/>
                </a:rPr>
                <a:t>Imaging</a:t>
              </a:r>
              <a:endParaRPr sz="1100" b="1" i="0" u="none">
                <a:solidFill>
                  <a:srgbClr val="FFFFFF"/>
                </a:solidFill>
                <a:latin typeface="Arial" panose="020B0604020202020204" pitchFamily="34" charset="0"/>
                <a:cs typeface="Arial" panose="020B0604020202020204" pitchFamily="34" charset="0"/>
              </a:endParaRPr>
            </a:p>
          </p:txBody>
        </p:sp>
        <p:sp>
          <p:nvSpPr>
            <p:cNvPr id="74" name="TextBox 73">
              <a:extLst>
                <a:ext uri="{FF2B5EF4-FFF2-40B4-BE49-F238E27FC236}">
                  <a16:creationId xmlns:a16="http://schemas.microsoft.com/office/drawing/2014/main" id="{26D81EE8-6EF2-27F3-82FC-272D4084793F}"/>
                </a:ext>
              </a:extLst>
            </p:cNvPr>
            <p:cNvSpPr txBox="1"/>
            <p:nvPr/>
          </p:nvSpPr>
          <p:spPr>
            <a:xfrm>
              <a:off x="4598525" y="3019233"/>
              <a:ext cx="838200" cy="169277"/>
            </a:xfrm>
            <a:prstGeom prst="rect">
              <a:avLst/>
            </a:prstGeom>
            <a:noFill/>
          </p:spPr>
          <p:txBody>
            <a:bodyPr wrap="square" lIns="0" tIns="0" rIns="0" bIns="0" anchor="ctr">
              <a:spAutoFit/>
            </a:bodyPr>
            <a:lstStyle/>
            <a:p>
              <a:pPr algn="ctr"/>
              <a:r>
                <a:rPr sz="1100" b="1" i="0" u="none">
                  <a:solidFill>
                    <a:srgbClr val="FFFFFF"/>
                  </a:solidFill>
                  <a:latin typeface="Arial" panose="020B0604020202020204" pitchFamily="34" charset="0"/>
                  <a:cs typeface="Arial" panose="020B0604020202020204" pitchFamily="34" charset="0"/>
                </a:rPr>
                <a:t>Clinical</a:t>
              </a:r>
            </a:p>
          </p:txBody>
        </p:sp>
        <p:sp>
          <p:nvSpPr>
            <p:cNvPr id="75" name="TextBox 74">
              <a:extLst>
                <a:ext uri="{FF2B5EF4-FFF2-40B4-BE49-F238E27FC236}">
                  <a16:creationId xmlns:a16="http://schemas.microsoft.com/office/drawing/2014/main" id="{B1DEDD19-2B64-7337-EC9C-76867069CABE}"/>
                </a:ext>
              </a:extLst>
            </p:cNvPr>
            <p:cNvSpPr txBox="1"/>
            <p:nvPr/>
          </p:nvSpPr>
          <p:spPr>
            <a:xfrm>
              <a:off x="4598525" y="3496920"/>
              <a:ext cx="838200" cy="128305"/>
            </a:xfrm>
            <a:prstGeom prst="rect">
              <a:avLst/>
            </a:prstGeom>
            <a:noFill/>
          </p:spPr>
          <p:txBody>
            <a:bodyPr wrap="square" lIns="0" tIns="0" rIns="0" bIns="0" anchor="ctr">
              <a:spAutoFit/>
            </a:bodyPr>
            <a:lstStyle/>
            <a:p>
              <a:pPr algn="ctr">
                <a:lnSpc>
                  <a:spcPts val="1035"/>
                </a:lnSpc>
              </a:pPr>
              <a:r>
                <a:rPr sz="1100" b="1" i="0" u="none">
                  <a:solidFill>
                    <a:srgbClr val="FFFFFF"/>
                  </a:solidFill>
                  <a:latin typeface="Arial" panose="020B0604020202020204" pitchFamily="34" charset="0"/>
                  <a:cs typeface="Arial" panose="020B0604020202020204" pitchFamily="34" charset="0"/>
                </a:rPr>
                <a:t>Blood</a:t>
              </a:r>
            </a:p>
          </p:txBody>
        </p:sp>
        <p:sp>
          <p:nvSpPr>
            <p:cNvPr id="76" name="TextBox 75">
              <a:extLst>
                <a:ext uri="{FF2B5EF4-FFF2-40B4-BE49-F238E27FC236}">
                  <a16:creationId xmlns:a16="http://schemas.microsoft.com/office/drawing/2014/main" id="{BA43F7D3-04B0-BC12-4B5C-B6A967DAB187}"/>
                </a:ext>
              </a:extLst>
            </p:cNvPr>
            <p:cNvSpPr txBox="1"/>
            <p:nvPr/>
          </p:nvSpPr>
          <p:spPr>
            <a:xfrm>
              <a:off x="5341475" y="2562033"/>
              <a:ext cx="838200" cy="169277"/>
            </a:xfrm>
            <a:prstGeom prst="rect">
              <a:avLst/>
            </a:prstGeom>
            <a:noFill/>
          </p:spPr>
          <p:txBody>
            <a:bodyPr wrap="square" lIns="0" tIns="0" rIns="0" bIns="0" anchor="ctr">
              <a:spAutoFit/>
            </a:bodyPr>
            <a:lstStyle/>
            <a:p>
              <a:pPr algn="ctr"/>
              <a:r>
                <a:rPr sz="1100" b="0" i="0" u="none">
                  <a:solidFill>
                    <a:srgbClr val="334155"/>
                  </a:solidFill>
                  <a:latin typeface="Arial" panose="020B0604020202020204" pitchFamily="34" charset="0"/>
                  <a:cs typeface="Arial" panose="020B0604020202020204" pitchFamily="34" charset="0"/>
                </a:rPr>
                <a:t>Encoder</a:t>
              </a:r>
            </a:p>
          </p:txBody>
        </p:sp>
        <p:sp>
          <p:nvSpPr>
            <p:cNvPr id="77" name="TextBox 76">
              <a:extLst>
                <a:ext uri="{FF2B5EF4-FFF2-40B4-BE49-F238E27FC236}">
                  <a16:creationId xmlns:a16="http://schemas.microsoft.com/office/drawing/2014/main" id="{5F08F48B-7B1D-3136-E3F8-93622721042B}"/>
                </a:ext>
              </a:extLst>
            </p:cNvPr>
            <p:cNvSpPr txBox="1"/>
            <p:nvPr/>
          </p:nvSpPr>
          <p:spPr>
            <a:xfrm>
              <a:off x="5341475" y="3019233"/>
              <a:ext cx="838200" cy="169277"/>
            </a:xfrm>
            <a:prstGeom prst="rect">
              <a:avLst/>
            </a:prstGeom>
            <a:noFill/>
          </p:spPr>
          <p:txBody>
            <a:bodyPr wrap="square" lIns="0" tIns="0" rIns="0" bIns="0" anchor="ctr">
              <a:spAutoFit/>
            </a:bodyPr>
            <a:lstStyle/>
            <a:p>
              <a:pPr algn="ctr"/>
              <a:r>
                <a:rPr sz="1100" b="0" i="0" u="none">
                  <a:solidFill>
                    <a:srgbClr val="334155"/>
                  </a:solidFill>
                  <a:latin typeface="Arial" panose="020B0604020202020204" pitchFamily="34" charset="0"/>
                  <a:cs typeface="Arial" panose="020B0604020202020204" pitchFamily="34" charset="0"/>
                </a:rPr>
                <a:t>Encoder</a:t>
              </a:r>
            </a:p>
          </p:txBody>
        </p:sp>
        <p:sp>
          <p:nvSpPr>
            <p:cNvPr id="78" name="TextBox 77">
              <a:extLst>
                <a:ext uri="{FF2B5EF4-FFF2-40B4-BE49-F238E27FC236}">
                  <a16:creationId xmlns:a16="http://schemas.microsoft.com/office/drawing/2014/main" id="{929981B5-1C8E-D607-4689-24C6337F2D09}"/>
                </a:ext>
              </a:extLst>
            </p:cNvPr>
            <p:cNvSpPr txBox="1"/>
            <p:nvPr/>
          </p:nvSpPr>
          <p:spPr>
            <a:xfrm>
              <a:off x="5341475" y="3476433"/>
              <a:ext cx="838200" cy="169277"/>
            </a:xfrm>
            <a:prstGeom prst="rect">
              <a:avLst/>
            </a:prstGeom>
            <a:noFill/>
          </p:spPr>
          <p:txBody>
            <a:bodyPr wrap="square" lIns="0" tIns="0" rIns="0" bIns="0" anchor="ctr">
              <a:spAutoFit/>
            </a:bodyPr>
            <a:lstStyle/>
            <a:p>
              <a:pPr algn="ctr"/>
              <a:r>
                <a:rPr sz="1100" b="0" i="0" u="none">
                  <a:solidFill>
                    <a:srgbClr val="334155"/>
                  </a:solidFill>
                  <a:latin typeface="Arial" panose="020B0604020202020204" pitchFamily="34" charset="0"/>
                  <a:cs typeface="Arial" panose="020B0604020202020204" pitchFamily="34" charset="0"/>
                </a:rPr>
                <a:t>Encoder</a:t>
              </a:r>
            </a:p>
          </p:txBody>
        </p:sp>
      </p:grpSp>
      <p:grpSp>
        <p:nvGrpSpPr>
          <p:cNvPr id="50" name="Group 49">
            <a:extLst>
              <a:ext uri="{FF2B5EF4-FFF2-40B4-BE49-F238E27FC236}">
                <a16:creationId xmlns:a16="http://schemas.microsoft.com/office/drawing/2014/main" id="{ADB1FF6F-1A31-ECEA-6366-74E09E416C0F}"/>
              </a:ext>
            </a:extLst>
          </p:cNvPr>
          <p:cNvGrpSpPr/>
          <p:nvPr/>
        </p:nvGrpSpPr>
        <p:grpSpPr>
          <a:xfrm>
            <a:off x="342899" y="4294744"/>
            <a:ext cx="11506200" cy="2000876"/>
            <a:chOff x="342899" y="4294744"/>
            <a:chExt cx="11506200" cy="2000876"/>
          </a:xfrm>
        </p:grpSpPr>
        <p:sp>
          <p:nvSpPr>
            <p:cNvPr id="9" name="Rectangle 8">
              <a:extLst>
                <a:ext uri="{FF2B5EF4-FFF2-40B4-BE49-F238E27FC236}">
                  <a16:creationId xmlns:a16="http://schemas.microsoft.com/office/drawing/2014/main" id="{4400FF80-89F1-52ED-80DA-3635902DA43C}"/>
                </a:ext>
              </a:extLst>
            </p:cNvPr>
            <p:cNvSpPr/>
            <p:nvPr/>
          </p:nvSpPr>
          <p:spPr>
            <a:xfrm>
              <a:off x="342900" y="5118628"/>
              <a:ext cx="4100513" cy="685800"/>
            </a:xfrm>
            <a:prstGeom prst="rect">
              <a:avLst/>
            </a:prstGeom>
            <a:solidFill>
              <a:srgbClr val="0F76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009CC8CC-CA5A-2768-4385-D21F7C6ED7C8}"/>
                </a:ext>
              </a:extLst>
            </p:cNvPr>
            <p:cNvSpPr/>
            <p:nvPr/>
          </p:nvSpPr>
          <p:spPr>
            <a:xfrm>
              <a:off x="3488267" y="5118628"/>
              <a:ext cx="1864783" cy="685800"/>
            </a:xfrm>
            <a:prstGeom prst="rect">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17D504F-E3A7-609A-CDCB-623789BC9E51}"/>
                </a:ext>
              </a:extLst>
            </p:cNvPr>
            <p:cNvSpPr/>
            <p:nvPr/>
          </p:nvSpPr>
          <p:spPr>
            <a:xfrm>
              <a:off x="7794426" y="5120095"/>
              <a:ext cx="4054673" cy="684333"/>
            </a:xfrm>
            <a:prstGeom prst="rect">
              <a:avLst/>
            </a:prstGeom>
            <a:solidFill>
              <a:srgbClr val="E15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0B935A74-FEE1-F7E4-FF32-C941F38BC91A}"/>
                </a:ext>
              </a:extLst>
            </p:cNvPr>
            <p:cNvSpPr/>
            <p:nvPr/>
          </p:nvSpPr>
          <p:spPr>
            <a:xfrm>
              <a:off x="5344407" y="5118628"/>
              <a:ext cx="2558652" cy="685800"/>
            </a:xfrm>
            <a:prstGeom prst="rect">
              <a:avLst/>
            </a:prstGeom>
            <a:solidFill>
              <a:srgbClr val="CBD5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F557FD2E-3439-9B5E-B9A1-40947E984569}"/>
                </a:ext>
              </a:extLst>
            </p:cNvPr>
            <p:cNvSpPr txBox="1"/>
            <p:nvPr/>
          </p:nvSpPr>
          <p:spPr>
            <a:xfrm>
              <a:off x="3921407" y="4294744"/>
              <a:ext cx="4539705" cy="276999"/>
            </a:xfrm>
            <a:prstGeom prst="rect">
              <a:avLst/>
            </a:prstGeom>
            <a:noFill/>
          </p:spPr>
          <p:txBody>
            <a:bodyPr wrap="none" lIns="0" tIns="0" rIns="0" bIns="0" anchor="t">
              <a:spAutoFit/>
            </a:bodyPr>
            <a:lstStyle/>
            <a:p>
              <a:pPr algn="ctr"/>
              <a:r>
                <a:rPr lang="en-US" b="1" i="0" u="none">
                  <a:solidFill>
                    <a:srgbClr val="1E293B"/>
                  </a:solidFill>
                  <a:latin typeface="Arial" panose="020B0604020202020204" pitchFamily="34" charset="0"/>
                  <a:cs typeface="Arial" panose="020B0604020202020204" pitchFamily="34" charset="0"/>
                </a:rPr>
                <a:t>Each modality carries unique information</a:t>
              </a:r>
              <a:endParaRPr b="1" i="0" u="none">
                <a:solidFill>
                  <a:srgbClr val="1E293B"/>
                </a:solidFill>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B98F65E5-93A4-FE92-5BB1-3A9ED27E9A06}"/>
                </a:ext>
              </a:extLst>
            </p:cNvPr>
            <p:cNvSpPr txBox="1"/>
            <p:nvPr/>
          </p:nvSpPr>
          <p:spPr>
            <a:xfrm>
              <a:off x="342900" y="5899678"/>
              <a:ext cx="3145367" cy="359073"/>
            </a:xfrm>
            <a:prstGeom prst="rect">
              <a:avLst/>
            </a:prstGeom>
            <a:noFill/>
          </p:spPr>
          <p:txBody>
            <a:bodyPr wrap="square" lIns="0" tIns="0" rIns="0" bIns="0" anchor="t">
              <a:spAutoFit/>
            </a:bodyPr>
            <a:lstStyle/>
            <a:p>
              <a:pPr algn="ctr">
                <a:lnSpc>
                  <a:spcPts val="1406"/>
                </a:lnSpc>
              </a:pPr>
              <a:r>
                <a:rPr sz="1200" b="0" i="0" u="none">
                  <a:solidFill>
                    <a:srgbClr val="1E293B"/>
                  </a:solidFill>
                  <a:latin typeface="Arial" panose="020B0604020202020204" pitchFamily="34" charset="0"/>
                  <a:cs typeface="Arial" panose="020B0604020202020204" pitchFamily="34" charset="0"/>
                </a:rPr>
                <a:t>Unique to</a:t>
              </a:r>
              <a:r>
                <a:rPr sz="1200">
                  <a:latin typeface="Arial" panose="020B0604020202020204" pitchFamily="34" charset="0"/>
                  <a:cs typeface="Arial" panose="020B0604020202020204" pitchFamily="34" charset="0"/>
                </a:rPr>
                <a:t>
</a:t>
              </a:r>
              <a:r>
                <a:rPr sz="1200" b="0" i="0" u="none">
                  <a:solidFill>
                    <a:srgbClr val="1E293B"/>
                  </a:solidFill>
                  <a:latin typeface="Arial" panose="020B0604020202020204" pitchFamily="34" charset="0"/>
                  <a:cs typeface="Arial" panose="020B0604020202020204" pitchFamily="34" charset="0"/>
                </a:rPr>
                <a:t> imaging</a:t>
              </a:r>
            </a:p>
          </p:txBody>
        </p:sp>
        <p:sp>
          <p:nvSpPr>
            <p:cNvPr id="58" name="TextBox 57">
              <a:extLst>
                <a:ext uri="{FF2B5EF4-FFF2-40B4-BE49-F238E27FC236}">
                  <a16:creationId xmlns:a16="http://schemas.microsoft.com/office/drawing/2014/main" id="{900DFDF5-A121-87F3-316C-00A920AB79EC}"/>
                </a:ext>
              </a:extLst>
            </p:cNvPr>
            <p:cNvSpPr txBox="1"/>
            <p:nvPr/>
          </p:nvSpPr>
          <p:spPr>
            <a:xfrm>
              <a:off x="3488267" y="5899678"/>
              <a:ext cx="1817158" cy="359073"/>
            </a:xfrm>
            <a:prstGeom prst="rect">
              <a:avLst/>
            </a:prstGeom>
            <a:noFill/>
          </p:spPr>
          <p:txBody>
            <a:bodyPr wrap="square" lIns="0" tIns="0" rIns="0" bIns="0" anchor="t">
              <a:spAutoFit/>
            </a:bodyPr>
            <a:lstStyle/>
            <a:p>
              <a:pPr algn="ctr">
                <a:lnSpc>
                  <a:spcPts val="1406"/>
                </a:lnSpc>
              </a:pPr>
              <a:r>
                <a:rPr sz="1200" b="0" i="0" u="none">
                  <a:solidFill>
                    <a:srgbClr val="1E293B"/>
                  </a:solidFill>
                  <a:latin typeface="Arial" panose="020B0604020202020204" pitchFamily="34" charset="0"/>
                  <a:cs typeface="Arial" panose="020B0604020202020204" pitchFamily="34" charset="0"/>
                </a:rPr>
                <a:t>Redundant</a:t>
              </a:r>
              <a:r>
                <a:rPr sz="1200">
                  <a:latin typeface="Arial" panose="020B0604020202020204" pitchFamily="34" charset="0"/>
                  <a:cs typeface="Arial" panose="020B0604020202020204" pitchFamily="34" charset="0"/>
                </a:rPr>
                <a:t>
</a:t>
              </a:r>
              <a:r>
                <a:rPr sz="1200" b="0" i="0" u="none">
                  <a:solidFill>
                    <a:srgbClr val="1E293B"/>
                  </a:solidFill>
                  <a:latin typeface="Arial" panose="020B0604020202020204" pitchFamily="34" charset="0"/>
                  <a:cs typeface="Arial" panose="020B0604020202020204" pitchFamily="34" charset="0"/>
                </a:rPr>
                <a:t> (shared)</a:t>
              </a:r>
            </a:p>
          </p:txBody>
        </p:sp>
        <p:sp>
          <p:nvSpPr>
            <p:cNvPr id="60" name="TextBox 59">
              <a:extLst>
                <a:ext uri="{FF2B5EF4-FFF2-40B4-BE49-F238E27FC236}">
                  <a16:creationId xmlns:a16="http://schemas.microsoft.com/office/drawing/2014/main" id="{6EDFA5E0-FA4D-AC32-4D96-48A7B46DB3EE}"/>
                </a:ext>
              </a:extLst>
            </p:cNvPr>
            <p:cNvSpPr txBox="1"/>
            <p:nvPr/>
          </p:nvSpPr>
          <p:spPr>
            <a:xfrm>
              <a:off x="5344407" y="5912994"/>
              <a:ext cx="2558652" cy="359073"/>
            </a:xfrm>
            <a:prstGeom prst="rect">
              <a:avLst/>
            </a:prstGeom>
            <a:noFill/>
          </p:spPr>
          <p:txBody>
            <a:bodyPr wrap="square" lIns="0" tIns="0" rIns="0" bIns="0" anchor="t">
              <a:spAutoFit/>
            </a:bodyPr>
            <a:lstStyle/>
            <a:p>
              <a:pPr algn="ctr">
                <a:lnSpc>
                  <a:spcPts val="1406"/>
                </a:lnSpc>
              </a:pPr>
              <a:r>
                <a:rPr sz="1200" b="0" i="0" u="none">
                  <a:solidFill>
                    <a:srgbClr val="1E293B"/>
                  </a:solidFill>
                  <a:latin typeface="Arial" panose="020B0604020202020204" pitchFamily="34" charset="0"/>
                  <a:cs typeface="Arial" panose="020B0604020202020204" pitchFamily="34" charset="0"/>
                </a:rPr>
                <a:t>Synergistic</a:t>
              </a:r>
              <a:br>
                <a:rPr lang="en-US" sz="1200">
                  <a:solidFill>
                    <a:srgbClr val="1E293B"/>
                  </a:solidFill>
                  <a:latin typeface="Arial" panose="020B0604020202020204" pitchFamily="34" charset="0"/>
                  <a:cs typeface="Arial" panose="020B0604020202020204" pitchFamily="34" charset="0"/>
                </a:rPr>
              </a:br>
              <a:r>
                <a:rPr sz="1200" b="0" i="0" u="none">
                  <a:solidFill>
                    <a:srgbClr val="1E293B"/>
                  </a:solidFill>
                  <a:latin typeface="Arial" panose="020B0604020202020204" pitchFamily="34" charset="0"/>
                  <a:cs typeface="Arial" panose="020B0604020202020204" pitchFamily="34" charset="0"/>
                </a:rPr>
                <a:t>(only in combination)</a:t>
              </a:r>
            </a:p>
          </p:txBody>
        </p:sp>
        <p:sp>
          <p:nvSpPr>
            <p:cNvPr id="61" name="TextBox 60">
              <a:extLst>
                <a:ext uri="{FF2B5EF4-FFF2-40B4-BE49-F238E27FC236}">
                  <a16:creationId xmlns:a16="http://schemas.microsoft.com/office/drawing/2014/main" id="{1C9909B6-E5AB-9B90-5788-EDDCA16E6779}"/>
                </a:ext>
              </a:extLst>
            </p:cNvPr>
            <p:cNvSpPr txBox="1"/>
            <p:nvPr/>
          </p:nvSpPr>
          <p:spPr>
            <a:xfrm>
              <a:off x="3600450" y="4733295"/>
              <a:ext cx="1048364" cy="184666"/>
            </a:xfrm>
            <a:prstGeom prst="rect">
              <a:avLst/>
            </a:prstGeom>
            <a:noFill/>
          </p:spPr>
          <p:txBody>
            <a:bodyPr wrap="none" lIns="0" tIns="0" rIns="0" bIns="0" anchor="t">
              <a:spAutoFit/>
            </a:bodyPr>
            <a:lstStyle/>
            <a:p>
              <a:pPr algn="ctr"/>
              <a:r>
                <a:rPr sz="1200" b="0" i="0" u="none">
                  <a:solidFill>
                    <a:srgbClr val="334155"/>
                  </a:solidFill>
                  <a:latin typeface="Arial" panose="020B0604020202020204" pitchFamily="34" charset="0"/>
                  <a:cs typeface="Arial" panose="020B0604020202020204" pitchFamily="34" charset="0"/>
                </a:rPr>
                <a:t>Imaging carries</a:t>
              </a:r>
            </a:p>
          </p:txBody>
        </p:sp>
        <p:sp>
          <p:nvSpPr>
            <p:cNvPr id="62" name="TextBox 61">
              <a:extLst>
                <a:ext uri="{FF2B5EF4-FFF2-40B4-BE49-F238E27FC236}">
                  <a16:creationId xmlns:a16="http://schemas.microsoft.com/office/drawing/2014/main" id="{DC4C1FE8-8490-608F-D7BB-BFF7B09681F7}"/>
                </a:ext>
              </a:extLst>
            </p:cNvPr>
            <p:cNvSpPr txBox="1"/>
            <p:nvPr/>
          </p:nvSpPr>
          <p:spPr>
            <a:xfrm>
              <a:off x="6765396" y="4695988"/>
              <a:ext cx="1806585" cy="184666"/>
            </a:xfrm>
            <a:prstGeom prst="rect">
              <a:avLst/>
            </a:prstGeom>
            <a:noFill/>
          </p:spPr>
          <p:txBody>
            <a:bodyPr wrap="none" lIns="0" tIns="0" rIns="0" bIns="0" anchor="t">
              <a:spAutoFit/>
            </a:bodyPr>
            <a:lstStyle/>
            <a:p>
              <a:pPr algn="ctr"/>
              <a:r>
                <a:rPr lang="en-US" sz="1200" b="0" i="0" u="none">
                  <a:solidFill>
                    <a:srgbClr val="334155"/>
                  </a:solidFill>
                  <a:latin typeface="Arial" panose="020B0604020202020204" pitchFamily="34" charset="0"/>
                  <a:cs typeface="Arial" panose="020B0604020202020204" pitchFamily="34" charset="0"/>
                </a:rPr>
                <a:t>Blood-based assay </a:t>
              </a:r>
              <a:r>
                <a:rPr sz="1200" b="0" i="0" u="none">
                  <a:solidFill>
                    <a:srgbClr val="334155"/>
                  </a:solidFill>
                  <a:latin typeface="Arial" panose="020B0604020202020204" pitchFamily="34" charset="0"/>
                  <a:cs typeface="Arial" panose="020B0604020202020204" pitchFamily="34" charset="0"/>
                </a:rPr>
                <a:t>carries</a:t>
              </a:r>
            </a:p>
          </p:txBody>
        </p:sp>
        <p:sp>
          <p:nvSpPr>
            <p:cNvPr id="3" name="TextBox 2">
              <a:extLst>
                <a:ext uri="{FF2B5EF4-FFF2-40B4-BE49-F238E27FC236}">
                  <a16:creationId xmlns:a16="http://schemas.microsoft.com/office/drawing/2014/main" id="{80D5376A-4D05-538B-93AD-55C2AD2B9889}"/>
                </a:ext>
              </a:extLst>
            </p:cNvPr>
            <p:cNvSpPr txBox="1"/>
            <p:nvPr/>
          </p:nvSpPr>
          <p:spPr>
            <a:xfrm>
              <a:off x="7903058" y="5936547"/>
              <a:ext cx="3946041" cy="359073"/>
            </a:xfrm>
            <a:prstGeom prst="rect">
              <a:avLst/>
            </a:prstGeom>
            <a:noFill/>
          </p:spPr>
          <p:txBody>
            <a:bodyPr wrap="square" lIns="0" tIns="0" rIns="0" bIns="0" anchor="t">
              <a:spAutoFit/>
            </a:bodyPr>
            <a:lstStyle/>
            <a:p>
              <a:pPr algn="ctr">
                <a:lnSpc>
                  <a:spcPts val="1406"/>
                </a:lnSpc>
              </a:pPr>
              <a:r>
                <a:rPr lang="en-US" sz="1200" b="0" i="0" u="none">
                  <a:solidFill>
                    <a:srgbClr val="1E293B"/>
                  </a:solidFill>
                  <a:latin typeface="Arial" panose="020B0604020202020204" pitchFamily="34" charset="0"/>
                  <a:cs typeface="Arial" panose="020B0604020202020204" pitchFamily="34" charset="0"/>
                </a:rPr>
                <a:t>Unique to</a:t>
              </a:r>
              <a:br>
                <a:rPr lang="en-US" sz="1200" b="0" i="0" u="none">
                  <a:solidFill>
                    <a:srgbClr val="1E293B"/>
                  </a:solidFill>
                  <a:latin typeface="Arial" panose="020B0604020202020204" pitchFamily="34" charset="0"/>
                  <a:cs typeface="Arial" panose="020B0604020202020204" pitchFamily="34" charset="0"/>
                </a:rPr>
              </a:br>
              <a:r>
                <a:rPr lang="en-US" sz="1200" b="0" i="0" u="none">
                  <a:solidFill>
                    <a:srgbClr val="1E293B"/>
                  </a:solidFill>
                  <a:latin typeface="Arial" panose="020B0604020202020204" pitchFamily="34" charset="0"/>
                  <a:cs typeface="Arial" panose="020B0604020202020204" pitchFamily="34" charset="0"/>
                </a:rPr>
                <a:t>blood-based assay</a:t>
              </a:r>
              <a:endParaRPr sz="1200" b="0" i="0" u="none">
                <a:solidFill>
                  <a:srgbClr val="1E293B"/>
                </a:solidFill>
                <a:latin typeface="Arial" panose="020B0604020202020204" pitchFamily="34" charset="0"/>
                <a:cs typeface="Arial" panose="020B0604020202020204" pitchFamily="34" charset="0"/>
              </a:endParaRPr>
            </a:p>
          </p:txBody>
        </p:sp>
        <p:sp>
          <p:nvSpPr>
            <p:cNvPr id="48" name="Left Brace 47">
              <a:extLst>
                <a:ext uri="{FF2B5EF4-FFF2-40B4-BE49-F238E27FC236}">
                  <a16:creationId xmlns:a16="http://schemas.microsoft.com/office/drawing/2014/main" id="{29186930-5906-8D09-04E3-2BFB5E7F58A1}"/>
                </a:ext>
              </a:extLst>
            </p:cNvPr>
            <p:cNvSpPr/>
            <p:nvPr/>
          </p:nvSpPr>
          <p:spPr>
            <a:xfrm rot="5400000">
              <a:off x="4077258" y="1243180"/>
              <a:ext cx="91440" cy="7560158"/>
            </a:xfrm>
            <a:prstGeom prst="leftBrac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Left Brace 48">
              <a:extLst>
                <a:ext uri="{FF2B5EF4-FFF2-40B4-BE49-F238E27FC236}">
                  <a16:creationId xmlns:a16="http://schemas.microsoft.com/office/drawing/2014/main" id="{A04E4C7A-E825-E75D-6099-E8058BD0072F}"/>
                </a:ext>
              </a:extLst>
            </p:cNvPr>
            <p:cNvSpPr/>
            <p:nvPr/>
          </p:nvSpPr>
          <p:spPr>
            <a:xfrm rot="5400000">
              <a:off x="7622962" y="769713"/>
              <a:ext cx="91440" cy="8360832"/>
            </a:xfrm>
            <a:prstGeom prst="leftBrac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90" name="Group 89">
            <a:extLst>
              <a:ext uri="{FF2B5EF4-FFF2-40B4-BE49-F238E27FC236}">
                <a16:creationId xmlns:a16="http://schemas.microsoft.com/office/drawing/2014/main" id="{ABEF50EE-0DE8-DC32-23F8-F2B791488E5C}"/>
              </a:ext>
            </a:extLst>
          </p:cNvPr>
          <p:cNvGrpSpPr/>
          <p:nvPr/>
        </p:nvGrpSpPr>
        <p:grpSpPr>
          <a:xfrm>
            <a:off x="8103725" y="1862409"/>
            <a:ext cx="3733800" cy="2143691"/>
            <a:chOff x="8103725" y="1862409"/>
            <a:chExt cx="3733800" cy="2143691"/>
          </a:xfrm>
        </p:grpSpPr>
        <p:sp>
          <p:nvSpPr>
            <p:cNvPr id="8" name="Rounded Rectangle 7">
              <a:extLst>
                <a:ext uri="{FF2B5EF4-FFF2-40B4-BE49-F238E27FC236}">
                  <a16:creationId xmlns:a16="http://schemas.microsoft.com/office/drawing/2014/main" id="{F13EF90E-2C63-BAFC-E19C-850FA070F467}"/>
                </a:ext>
              </a:extLst>
            </p:cNvPr>
            <p:cNvSpPr/>
            <p:nvPr/>
          </p:nvSpPr>
          <p:spPr>
            <a:xfrm>
              <a:off x="8103725" y="2193691"/>
              <a:ext cx="3733800" cy="1812409"/>
            </a:xfrm>
            <a:prstGeom prst="roundRect">
              <a:avLst>
                <a:gd name="adj" fmla="val 3478"/>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200">
                <a:latin typeface="Arial" panose="020B0604020202020204" pitchFamily="34" charset="0"/>
                <a:cs typeface="Arial" panose="020B0604020202020204" pitchFamily="34" charset="0"/>
              </a:endParaRPr>
            </a:p>
          </p:txBody>
        </p:sp>
        <p:sp>
          <p:nvSpPr>
            <p:cNvPr id="18" name="Rounded Rectangle 17">
              <a:extLst>
                <a:ext uri="{FF2B5EF4-FFF2-40B4-BE49-F238E27FC236}">
                  <a16:creationId xmlns:a16="http://schemas.microsoft.com/office/drawing/2014/main" id="{A23C438F-12F0-119F-7741-7E8F8D1D4CFC}"/>
                </a:ext>
              </a:extLst>
            </p:cNvPr>
            <p:cNvSpPr/>
            <p:nvPr/>
          </p:nvSpPr>
          <p:spPr>
            <a:xfrm>
              <a:off x="10170650" y="2875272"/>
              <a:ext cx="647700" cy="457200"/>
            </a:xfrm>
            <a:prstGeom prst="roundRect">
              <a:avLst>
                <a:gd name="adj" fmla="val 8333"/>
              </a:avLst>
            </a:prstGeom>
            <a:solidFill>
              <a:srgbClr val="FFFFFF"/>
            </a:solidFill>
            <a:ln w="19050">
              <a:solidFill>
                <a:srgbClr val="0F766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19" name="Rounded Rectangle 18">
              <a:extLst>
                <a:ext uri="{FF2B5EF4-FFF2-40B4-BE49-F238E27FC236}">
                  <a16:creationId xmlns:a16="http://schemas.microsoft.com/office/drawing/2014/main" id="{BC1BE582-F3F6-B063-9F50-32081E28B062}"/>
                </a:ext>
              </a:extLst>
            </p:cNvPr>
            <p:cNvSpPr/>
            <p:nvPr/>
          </p:nvSpPr>
          <p:spPr>
            <a:xfrm>
              <a:off x="11046950" y="2922897"/>
              <a:ext cx="419100" cy="361950"/>
            </a:xfrm>
            <a:prstGeom prst="roundRect">
              <a:avLst>
                <a:gd name="adj" fmla="val 10526"/>
              </a:avLst>
            </a:prstGeom>
            <a:solidFill>
              <a:srgbClr val="FFFFFF"/>
            </a:solidFill>
            <a:ln w="9525">
              <a:solidFill>
                <a:srgbClr val="94A3B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29" name="Rounded Rectangle 28">
              <a:extLst>
                <a:ext uri="{FF2B5EF4-FFF2-40B4-BE49-F238E27FC236}">
                  <a16:creationId xmlns:a16="http://schemas.microsoft.com/office/drawing/2014/main" id="{D9D952C8-27AC-BE3B-68F2-981BC2D87215}"/>
                </a:ext>
              </a:extLst>
            </p:cNvPr>
            <p:cNvSpPr/>
            <p:nvPr/>
          </p:nvSpPr>
          <p:spPr>
            <a:xfrm>
              <a:off x="8475200" y="2465697"/>
              <a:ext cx="552450" cy="361950"/>
            </a:xfrm>
            <a:prstGeom prst="roundRect">
              <a:avLst>
                <a:gd name="adj" fmla="val 10526"/>
              </a:avLst>
            </a:prstGeom>
            <a:solidFill>
              <a:srgbClr val="0F766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30" name="Rounded Rectangle 29">
              <a:extLst>
                <a:ext uri="{FF2B5EF4-FFF2-40B4-BE49-F238E27FC236}">
                  <a16:creationId xmlns:a16="http://schemas.microsoft.com/office/drawing/2014/main" id="{6751E0A6-A6E6-BFB4-4563-3B976CC2F7D6}"/>
                </a:ext>
              </a:extLst>
            </p:cNvPr>
            <p:cNvSpPr/>
            <p:nvPr/>
          </p:nvSpPr>
          <p:spPr>
            <a:xfrm>
              <a:off x="8475200" y="2922897"/>
              <a:ext cx="552450" cy="361950"/>
            </a:xfrm>
            <a:prstGeom prst="roundRect">
              <a:avLst>
                <a:gd name="adj" fmla="val 10526"/>
              </a:avLst>
            </a:prstGeom>
            <a:solidFill>
              <a:srgbClr val="6474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31" name="Rounded Rectangle 30">
              <a:extLst>
                <a:ext uri="{FF2B5EF4-FFF2-40B4-BE49-F238E27FC236}">
                  <a16:creationId xmlns:a16="http://schemas.microsoft.com/office/drawing/2014/main" id="{FC857F39-AE59-B74F-4062-3C0CE7A7D222}"/>
                </a:ext>
              </a:extLst>
            </p:cNvPr>
            <p:cNvSpPr/>
            <p:nvPr/>
          </p:nvSpPr>
          <p:spPr>
            <a:xfrm>
              <a:off x="8475200" y="3380097"/>
              <a:ext cx="552450" cy="361950"/>
            </a:xfrm>
            <a:prstGeom prst="roundRect">
              <a:avLst>
                <a:gd name="adj" fmla="val 10526"/>
              </a:avLst>
            </a:prstGeom>
            <a:solidFill>
              <a:srgbClr val="E15B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32" name="Rounded Rectangle 31">
              <a:extLst>
                <a:ext uri="{FF2B5EF4-FFF2-40B4-BE49-F238E27FC236}">
                  <a16:creationId xmlns:a16="http://schemas.microsoft.com/office/drawing/2014/main" id="{D4FD70B4-94D9-2AD2-A6C2-FEEC68C5FFCB}"/>
                </a:ext>
              </a:extLst>
            </p:cNvPr>
            <p:cNvSpPr/>
            <p:nvPr/>
          </p:nvSpPr>
          <p:spPr>
            <a:xfrm>
              <a:off x="9199100" y="2465697"/>
              <a:ext cx="552450" cy="361950"/>
            </a:xfrm>
            <a:prstGeom prst="roundRect">
              <a:avLst>
                <a:gd name="adj" fmla="val 10526"/>
              </a:avLst>
            </a:prstGeom>
            <a:solidFill>
              <a:srgbClr val="E2E8F0"/>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33" name="Rounded Rectangle 32">
              <a:extLst>
                <a:ext uri="{FF2B5EF4-FFF2-40B4-BE49-F238E27FC236}">
                  <a16:creationId xmlns:a16="http://schemas.microsoft.com/office/drawing/2014/main" id="{9BFD0EC8-7EB6-B139-8FE7-1958DEBA91F1}"/>
                </a:ext>
              </a:extLst>
            </p:cNvPr>
            <p:cNvSpPr/>
            <p:nvPr/>
          </p:nvSpPr>
          <p:spPr>
            <a:xfrm>
              <a:off x="9199100" y="2922897"/>
              <a:ext cx="552450" cy="361950"/>
            </a:xfrm>
            <a:prstGeom prst="roundRect">
              <a:avLst>
                <a:gd name="adj" fmla="val 10526"/>
              </a:avLst>
            </a:prstGeom>
            <a:solidFill>
              <a:srgbClr val="E2E8F0"/>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sp>
          <p:nvSpPr>
            <p:cNvPr id="34" name="Rounded Rectangle 33">
              <a:extLst>
                <a:ext uri="{FF2B5EF4-FFF2-40B4-BE49-F238E27FC236}">
                  <a16:creationId xmlns:a16="http://schemas.microsoft.com/office/drawing/2014/main" id="{6F95CDCE-B379-D4D0-861F-E2124646E6D7}"/>
                </a:ext>
              </a:extLst>
            </p:cNvPr>
            <p:cNvSpPr/>
            <p:nvPr/>
          </p:nvSpPr>
          <p:spPr>
            <a:xfrm>
              <a:off x="9199100" y="3380097"/>
              <a:ext cx="552450" cy="361950"/>
            </a:xfrm>
            <a:prstGeom prst="roundRect">
              <a:avLst>
                <a:gd name="adj" fmla="val 10526"/>
              </a:avLst>
            </a:prstGeom>
            <a:solidFill>
              <a:srgbClr val="E2E8F0"/>
            </a:solidFill>
            <a:ln w="9525">
              <a:solidFill>
                <a:srgbClr val="CBD5E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1100">
                <a:latin typeface="Arial" panose="020B0604020202020204" pitchFamily="34" charset="0"/>
                <a:cs typeface="Arial" panose="020B0604020202020204" pitchFamily="34" charset="0"/>
              </a:endParaRPr>
            </a:p>
          </p:txBody>
        </p:sp>
        <p:pic>
          <p:nvPicPr>
            <p:cNvPr id="44" name="Picture 43" descr="image.png">
              <a:extLst>
                <a:ext uri="{FF2B5EF4-FFF2-40B4-BE49-F238E27FC236}">
                  <a16:creationId xmlns:a16="http://schemas.microsoft.com/office/drawing/2014/main" id="{3468477C-7D60-2C3B-32FA-1045B88457D4}"/>
                </a:ext>
              </a:extLst>
            </p:cNvPr>
            <p:cNvPicPr>
              <a:picLocks noChangeAspect="1"/>
            </p:cNvPicPr>
            <p:nvPr/>
          </p:nvPicPr>
          <p:blipFill>
            <a:blip r:embed="rId8"/>
            <a:stretch>
              <a:fillRect/>
            </a:stretch>
          </p:blipFill>
          <p:spPr>
            <a:xfrm>
              <a:off x="9027650" y="2465697"/>
              <a:ext cx="171450" cy="1276350"/>
            </a:xfrm>
            <a:prstGeom prst="rect">
              <a:avLst/>
            </a:prstGeom>
          </p:spPr>
        </p:pic>
        <p:pic>
          <p:nvPicPr>
            <p:cNvPr id="45" name="Picture 44" descr="image.png">
              <a:extLst>
                <a:ext uri="{FF2B5EF4-FFF2-40B4-BE49-F238E27FC236}">
                  <a16:creationId xmlns:a16="http://schemas.microsoft.com/office/drawing/2014/main" id="{7B3DD8EE-3DA6-8BFA-FB94-0333910163C8}"/>
                </a:ext>
              </a:extLst>
            </p:cNvPr>
            <p:cNvPicPr>
              <a:picLocks noChangeAspect="1"/>
            </p:cNvPicPr>
            <p:nvPr/>
          </p:nvPicPr>
          <p:blipFill>
            <a:blip r:embed="rId7"/>
            <a:stretch>
              <a:fillRect/>
            </a:stretch>
          </p:blipFill>
          <p:spPr>
            <a:xfrm>
              <a:off x="10818350" y="2465697"/>
              <a:ext cx="228600" cy="1276350"/>
            </a:xfrm>
            <a:prstGeom prst="rect">
              <a:avLst/>
            </a:prstGeom>
          </p:spPr>
        </p:pic>
        <p:pic>
          <p:nvPicPr>
            <p:cNvPr id="46" name="Picture 45" descr="image.png">
              <a:extLst>
                <a:ext uri="{FF2B5EF4-FFF2-40B4-BE49-F238E27FC236}">
                  <a16:creationId xmlns:a16="http://schemas.microsoft.com/office/drawing/2014/main" id="{0DF2E0E4-E636-0ADF-1FF6-F93C8A8295DD}"/>
                </a:ext>
              </a:extLst>
            </p:cNvPr>
            <p:cNvPicPr>
              <a:picLocks noChangeAspect="1"/>
            </p:cNvPicPr>
            <p:nvPr/>
          </p:nvPicPr>
          <p:blipFill>
            <a:blip r:embed="rId9"/>
            <a:stretch>
              <a:fillRect/>
            </a:stretch>
          </p:blipFill>
          <p:spPr>
            <a:xfrm>
              <a:off x="9751550" y="2465697"/>
              <a:ext cx="419100" cy="1276350"/>
            </a:xfrm>
            <a:prstGeom prst="rect">
              <a:avLst/>
            </a:prstGeom>
          </p:spPr>
        </p:pic>
        <p:sp>
          <p:nvSpPr>
            <p:cNvPr id="55" name="TextBox 54">
              <a:extLst>
                <a:ext uri="{FF2B5EF4-FFF2-40B4-BE49-F238E27FC236}">
                  <a16:creationId xmlns:a16="http://schemas.microsoft.com/office/drawing/2014/main" id="{A3483E51-7835-BCA4-5A3D-B62507ACB1D7}"/>
                </a:ext>
              </a:extLst>
            </p:cNvPr>
            <p:cNvSpPr txBox="1"/>
            <p:nvPr/>
          </p:nvSpPr>
          <p:spPr>
            <a:xfrm>
              <a:off x="9278871" y="1862409"/>
              <a:ext cx="1231107" cy="276999"/>
            </a:xfrm>
            <a:prstGeom prst="rect">
              <a:avLst/>
            </a:prstGeom>
            <a:noFill/>
          </p:spPr>
          <p:txBody>
            <a:bodyPr wrap="none" lIns="0" tIns="0" rIns="0" bIns="0" anchor="t">
              <a:spAutoFit/>
            </a:bodyPr>
            <a:lstStyle/>
            <a:p>
              <a:pPr algn="ctr"/>
              <a:r>
                <a:rPr b="1" i="0" u="none">
                  <a:solidFill>
                    <a:srgbClr val="1E293B"/>
                  </a:solidFill>
                  <a:latin typeface="Arial" panose="020B0604020202020204" pitchFamily="34" charset="0"/>
                  <a:cs typeface="Arial" panose="020B0604020202020204" pitchFamily="34" charset="0"/>
                </a:rPr>
                <a:t>Late fusion</a:t>
              </a:r>
            </a:p>
          </p:txBody>
        </p:sp>
        <p:sp>
          <p:nvSpPr>
            <p:cNvPr id="68" name="TextBox 67">
              <a:extLst>
                <a:ext uri="{FF2B5EF4-FFF2-40B4-BE49-F238E27FC236}">
                  <a16:creationId xmlns:a16="http://schemas.microsoft.com/office/drawing/2014/main" id="{5DC56FC0-6A3A-4466-4549-20AE170DE610}"/>
                </a:ext>
              </a:extLst>
            </p:cNvPr>
            <p:cNvSpPr txBox="1"/>
            <p:nvPr/>
          </p:nvSpPr>
          <p:spPr>
            <a:xfrm>
              <a:off x="10065875" y="3033340"/>
              <a:ext cx="857250" cy="141064"/>
            </a:xfrm>
            <a:prstGeom prst="rect">
              <a:avLst/>
            </a:prstGeom>
            <a:noFill/>
          </p:spPr>
          <p:txBody>
            <a:bodyPr wrap="square" lIns="0" tIns="0" rIns="0" bIns="0" anchor="ctr">
              <a:spAutoFit/>
            </a:bodyPr>
            <a:lstStyle/>
            <a:p>
              <a:pPr algn="ctr">
                <a:lnSpc>
                  <a:spcPts val="1080"/>
                </a:lnSpc>
              </a:pPr>
              <a:r>
                <a:rPr sz="1100" b="1" i="0" u="none">
                  <a:solidFill>
                    <a:srgbClr val="1E293B"/>
                  </a:solidFill>
                  <a:latin typeface="Arial" panose="020B0604020202020204" pitchFamily="34" charset="0"/>
                  <a:cs typeface="Arial" panose="020B0604020202020204" pitchFamily="34" charset="0"/>
                </a:rPr>
                <a:t>Combine</a:t>
              </a:r>
            </a:p>
          </p:txBody>
        </p:sp>
        <p:sp>
          <p:nvSpPr>
            <p:cNvPr id="69" name="TextBox 68">
              <a:extLst>
                <a:ext uri="{FF2B5EF4-FFF2-40B4-BE49-F238E27FC236}">
                  <a16:creationId xmlns:a16="http://schemas.microsoft.com/office/drawing/2014/main" id="{04614177-066F-809F-16A5-1B9924E190BF}"/>
                </a:ext>
              </a:extLst>
            </p:cNvPr>
            <p:cNvSpPr txBox="1"/>
            <p:nvPr/>
          </p:nvSpPr>
          <p:spPr>
            <a:xfrm>
              <a:off x="10904075" y="3019233"/>
              <a:ext cx="704850" cy="169277"/>
            </a:xfrm>
            <a:prstGeom prst="rect">
              <a:avLst/>
            </a:prstGeom>
            <a:noFill/>
          </p:spPr>
          <p:txBody>
            <a:bodyPr wrap="square" lIns="0" tIns="0" rIns="0" bIns="0" anchor="ctr">
              <a:spAutoFit/>
            </a:bodyPr>
            <a:lstStyle/>
            <a:p>
              <a:pPr algn="ctr"/>
              <a:r>
                <a:rPr sz="1100" b="0" i="0" u="none">
                  <a:solidFill>
                    <a:srgbClr val="334155"/>
                  </a:solidFill>
                  <a:latin typeface="Arial" panose="020B0604020202020204" pitchFamily="34" charset="0"/>
                  <a:cs typeface="Arial" panose="020B0604020202020204" pitchFamily="34" charset="0"/>
                </a:rPr>
                <a:t>Risk</a:t>
              </a:r>
            </a:p>
          </p:txBody>
        </p:sp>
        <p:sp>
          <p:nvSpPr>
            <p:cNvPr id="79" name="TextBox 78">
              <a:extLst>
                <a:ext uri="{FF2B5EF4-FFF2-40B4-BE49-F238E27FC236}">
                  <a16:creationId xmlns:a16="http://schemas.microsoft.com/office/drawing/2014/main" id="{5F5274E8-396B-0C35-BF24-1B08A28A5774}"/>
                </a:ext>
              </a:extLst>
            </p:cNvPr>
            <p:cNvSpPr txBox="1"/>
            <p:nvPr/>
          </p:nvSpPr>
          <p:spPr>
            <a:xfrm>
              <a:off x="8332325" y="2562033"/>
              <a:ext cx="838200" cy="169277"/>
            </a:xfrm>
            <a:prstGeom prst="rect">
              <a:avLst/>
            </a:prstGeom>
            <a:noFill/>
          </p:spPr>
          <p:txBody>
            <a:bodyPr wrap="square" lIns="0" tIns="0" rIns="0" bIns="0" anchor="ctr">
              <a:spAutoFit/>
            </a:bodyPr>
            <a:lstStyle/>
            <a:p>
              <a:pPr algn="ctr"/>
              <a:r>
                <a:rPr lang="en-US" sz="1100" b="1" i="0" u="none">
                  <a:solidFill>
                    <a:srgbClr val="FFFFFF"/>
                  </a:solidFill>
                  <a:latin typeface="Arial" panose="020B0604020202020204" pitchFamily="34" charset="0"/>
                  <a:cs typeface="Arial" panose="020B0604020202020204" pitchFamily="34" charset="0"/>
                </a:rPr>
                <a:t>Imaging</a:t>
              </a:r>
              <a:endParaRPr sz="1100" b="1" i="0" u="none">
                <a:solidFill>
                  <a:srgbClr val="FFFFFF"/>
                </a:solidFill>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6E488331-A55E-E408-88C6-CC190D1A01DD}"/>
                </a:ext>
              </a:extLst>
            </p:cNvPr>
            <p:cNvSpPr txBox="1"/>
            <p:nvPr/>
          </p:nvSpPr>
          <p:spPr>
            <a:xfrm>
              <a:off x="8332325" y="3019233"/>
              <a:ext cx="838200" cy="169277"/>
            </a:xfrm>
            <a:prstGeom prst="rect">
              <a:avLst/>
            </a:prstGeom>
            <a:noFill/>
          </p:spPr>
          <p:txBody>
            <a:bodyPr wrap="square" lIns="0" tIns="0" rIns="0" bIns="0" anchor="ctr">
              <a:spAutoFit/>
            </a:bodyPr>
            <a:lstStyle/>
            <a:p>
              <a:pPr algn="ctr"/>
              <a:r>
                <a:rPr sz="1100" b="1" i="0" u="none">
                  <a:solidFill>
                    <a:srgbClr val="FFFFFF"/>
                  </a:solidFill>
                  <a:latin typeface="Arial" panose="020B0604020202020204" pitchFamily="34" charset="0"/>
                  <a:cs typeface="Arial" panose="020B0604020202020204" pitchFamily="34" charset="0"/>
                </a:rPr>
                <a:t>Clinical</a:t>
              </a:r>
            </a:p>
          </p:txBody>
        </p:sp>
        <p:sp>
          <p:nvSpPr>
            <p:cNvPr id="81" name="TextBox 80">
              <a:extLst>
                <a:ext uri="{FF2B5EF4-FFF2-40B4-BE49-F238E27FC236}">
                  <a16:creationId xmlns:a16="http://schemas.microsoft.com/office/drawing/2014/main" id="{D73EF222-F257-57C7-C735-71C416036689}"/>
                </a:ext>
              </a:extLst>
            </p:cNvPr>
            <p:cNvSpPr txBox="1"/>
            <p:nvPr/>
          </p:nvSpPr>
          <p:spPr>
            <a:xfrm>
              <a:off x="8332325" y="3496920"/>
              <a:ext cx="838200" cy="128305"/>
            </a:xfrm>
            <a:prstGeom prst="rect">
              <a:avLst/>
            </a:prstGeom>
            <a:noFill/>
          </p:spPr>
          <p:txBody>
            <a:bodyPr wrap="square" lIns="0" tIns="0" rIns="0" bIns="0" anchor="ctr">
              <a:spAutoFit/>
            </a:bodyPr>
            <a:lstStyle/>
            <a:p>
              <a:pPr algn="ctr">
                <a:lnSpc>
                  <a:spcPts val="1035"/>
                </a:lnSpc>
              </a:pPr>
              <a:r>
                <a:rPr sz="1100" b="1" i="0" u="none">
                  <a:solidFill>
                    <a:srgbClr val="FFFFFF"/>
                  </a:solidFill>
                  <a:latin typeface="Arial" panose="020B0604020202020204" pitchFamily="34" charset="0"/>
                  <a:cs typeface="Arial" panose="020B0604020202020204" pitchFamily="34" charset="0"/>
                </a:rPr>
                <a:t>Blood</a:t>
              </a:r>
            </a:p>
          </p:txBody>
        </p:sp>
        <p:sp>
          <p:nvSpPr>
            <p:cNvPr id="82" name="TextBox 81">
              <a:extLst>
                <a:ext uri="{FF2B5EF4-FFF2-40B4-BE49-F238E27FC236}">
                  <a16:creationId xmlns:a16="http://schemas.microsoft.com/office/drawing/2014/main" id="{C3714570-4A20-FB53-06A2-CA5D6389270F}"/>
                </a:ext>
              </a:extLst>
            </p:cNvPr>
            <p:cNvSpPr txBox="1"/>
            <p:nvPr/>
          </p:nvSpPr>
          <p:spPr>
            <a:xfrm>
              <a:off x="9056225" y="2562033"/>
              <a:ext cx="838200" cy="169277"/>
            </a:xfrm>
            <a:prstGeom prst="rect">
              <a:avLst/>
            </a:prstGeom>
            <a:noFill/>
          </p:spPr>
          <p:txBody>
            <a:bodyPr wrap="square" lIns="0" tIns="0" rIns="0" bIns="0" anchor="ctr">
              <a:spAutoFit/>
            </a:bodyPr>
            <a:lstStyle/>
            <a:p>
              <a:pPr algn="ctr"/>
              <a:r>
                <a:rPr sz="1100" b="0" i="0" u="none">
                  <a:solidFill>
                    <a:srgbClr val="334155"/>
                  </a:solidFill>
                  <a:latin typeface="Arial" panose="020B0604020202020204" pitchFamily="34" charset="0"/>
                  <a:cs typeface="Arial" panose="020B0604020202020204" pitchFamily="34" charset="0"/>
                </a:rPr>
                <a:t>Model</a:t>
              </a:r>
            </a:p>
          </p:txBody>
        </p:sp>
        <p:sp>
          <p:nvSpPr>
            <p:cNvPr id="83" name="TextBox 82">
              <a:extLst>
                <a:ext uri="{FF2B5EF4-FFF2-40B4-BE49-F238E27FC236}">
                  <a16:creationId xmlns:a16="http://schemas.microsoft.com/office/drawing/2014/main" id="{0F3CA693-3BB2-73CB-796C-4E5BF76F4D1E}"/>
                </a:ext>
              </a:extLst>
            </p:cNvPr>
            <p:cNvSpPr txBox="1"/>
            <p:nvPr/>
          </p:nvSpPr>
          <p:spPr>
            <a:xfrm>
              <a:off x="9056225" y="3019233"/>
              <a:ext cx="838200" cy="169277"/>
            </a:xfrm>
            <a:prstGeom prst="rect">
              <a:avLst/>
            </a:prstGeom>
            <a:noFill/>
          </p:spPr>
          <p:txBody>
            <a:bodyPr wrap="square" lIns="0" tIns="0" rIns="0" bIns="0" anchor="ctr">
              <a:spAutoFit/>
            </a:bodyPr>
            <a:lstStyle/>
            <a:p>
              <a:pPr algn="ctr"/>
              <a:r>
                <a:rPr sz="1100" b="0" i="0" u="none">
                  <a:solidFill>
                    <a:srgbClr val="334155"/>
                  </a:solidFill>
                  <a:latin typeface="Arial" panose="020B0604020202020204" pitchFamily="34" charset="0"/>
                  <a:cs typeface="Arial" panose="020B0604020202020204" pitchFamily="34" charset="0"/>
                </a:rPr>
                <a:t>Model</a:t>
              </a:r>
            </a:p>
          </p:txBody>
        </p:sp>
        <p:sp>
          <p:nvSpPr>
            <p:cNvPr id="84" name="TextBox 83">
              <a:extLst>
                <a:ext uri="{FF2B5EF4-FFF2-40B4-BE49-F238E27FC236}">
                  <a16:creationId xmlns:a16="http://schemas.microsoft.com/office/drawing/2014/main" id="{E6C8E8D2-66A6-AE63-EA83-EC6E3D063141}"/>
                </a:ext>
              </a:extLst>
            </p:cNvPr>
            <p:cNvSpPr txBox="1"/>
            <p:nvPr/>
          </p:nvSpPr>
          <p:spPr>
            <a:xfrm>
              <a:off x="9056225" y="3476433"/>
              <a:ext cx="838200" cy="169277"/>
            </a:xfrm>
            <a:prstGeom prst="rect">
              <a:avLst/>
            </a:prstGeom>
            <a:noFill/>
          </p:spPr>
          <p:txBody>
            <a:bodyPr wrap="square" lIns="0" tIns="0" rIns="0" bIns="0" anchor="ctr">
              <a:spAutoFit/>
            </a:bodyPr>
            <a:lstStyle/>
            <a:p>
              <a:pPr algn="ctr"/>
              <a:r>
                <a:rPr sz="1100" b="0" i="0" u="none">
                  <a:solidFill>
                    <a:srgbClr val="334155"/>
                  </a:solidFill>
                  <a:latin typeface="Arial" panose="020B0604020202020204" pitchFamily="34" charset="0"/>
                  <a:cs typeface="Arial" panose="020B0604020202020204" pitchFamily="34" charset="0"/>
                </a:rPr>
                <a:t>Model</a:t>
              </a:r>
            </a:p>
          </p:txBody>
        </p:sp>
        <p:sp>
          <p:nvSpPr>
            <p:cNvPr id="85" name="TextBox 84">
              <a:extLst>
                <a:ext uri="{FF2B5EF4-FFF2-40B4-BE49-F238E27FC236}">
                  <a16:creationId xmlns:a16="http://schemas.microsoft.com/office/drawing/2014/main" id="{810AB5A3-715B-8E97-4B2C-C88C7A425EC4}"/>
                </a:ext>
              </a:extLst>
            </p:cNvPr>
            <p:cNvSpPr txBox="1"/>
            <p:nvPr/>
          </p:nvSpPr>
          <p:spPr>
            <a:xfrm>
              <a:off x="9808700" y="2484747"/>
              <a:ext cx="344646" cy="169277"/>
            </a:xfrm>
            <a:prstGeom prst="rect">
              <a:avLst/>
            </a:prstGeom>
            <a:noFill/>
          </p:spPr>
          <p:txBody>
            <a:bodyPr wrap="none" lIns="0" tIns="0" rIns="0" bIns="0" anchor="t">
              <a:spAutoFit/>
            </a:bodyPr>
            <a:lstStyle/>
            <a:p>
              <a:pPr algn="l"/>
              <a:r>
                <a:rPr sz="1100" b="0" i="0" u="none">
                  <a:solidFill>
                    <a:srgbClr val="475569"/>
                  </a:solidFill>
                  <a:latin typeface="Arial" panose="020B0604020202020204" pitchFamily="34" charset="0"/>
                  <a:cs typeface="Arial" panose="020B0604020202020204" pitchFamily="34" charset="0"/>
                </a:rPr>
                <a:t>score</a:t>
              </a:r>
            </a:p>
          </p:txBody>
        </p:sp>
        <p:sp>
          <p:nvSpPr>
            <p:cNvPr id="86" name="TextBox 85">
              <a:extLst>
                <a:ext uri="{FF2B5EF4-FFF2-40B4-BE49-F238E27FC236}">
                  <a16:creationId xmlns:a16="http://schemas.microsoft.com/office/drawing/2014/main" id="{A14E41F0-349F-0191-D7D7-F56DDD086D82}"/>
                </a:ext>
              </a:extLst>
            </p:cNvPr>
            <p:cNvSpPr txBox="1"/>
            <p:nvPr/>
          </p:nvSpPr>
          <p:spPr>
            <a:xfrm>
              <a:off x="9800788" y="2922287"/>
              <a:ext cx="344646" cy="169277"/>
            </a:xfrm>
            <a:prstGeom prst="rect">
              <a:avLst/>
            </a:prstGeom>
            <a:noFill/>
          </p:spPr>
          <p:txBody>
            <a:bodyPr wrap="none" lIns="0" tIns="0" rIns="0" bIns="0" anchor="t">
              <a:spAutoFit/>
            </a:bodyPr>
            <a:lstStyle/>
            <a:p>
              <a:pPr algn="l"/>
              <a:r>
                <a:rPr sz="1100" b="0" i="0" u="none">
                  <a:solidFill>
                    <a:srgbClr val="475569"/>
                  </a:solidFill>
                  <a:latin typeface="Arial" panose="020B0604020202020204" pitchFamily="34" charset="0"/>
                  <a:cs typeface="Arial" panose="020B0604020202020204" pitchFamily="34" charset="0"/>
                </a:rPr>
                <a:t>score</a:t>
              </a:r>
            </a:p>
          </p:txBody>
        </p:sp>
        <p:sp>
          <p:nvSpPr>
            <p:cNvPr id="87" name="TextBox 86">
              <a:extLst>
                <a:ext uri="{FF2B5EF4-FFF2-40B4-BE49-F238E27FC236}">
                  <a16:creationId xmlns:a16="http://schemas.microsoft.com/office/drawing/2014/main" id="{AB7572E4-72E2-C0AA-E15C-5B6663E11D6F}"/>
                </a:ext>
              </a:extLst>
            </p:cNvPr>
            <p:cNvSpPr txBox="1"/>
            <p:nvPr/>
          </p:nvSpPr>
          <p:spPr>
            <a:xfrm>
              <a:off x="9798302" y="3387693"/>
              <a:ext cx="344646" cy="169277"/>
            </a:xfrm>
            <a:prstGeom prst="rect">
              <a:avLst/>
            </a:prstGeom>
            <a:noFill/>
          </p:spPr>
          <p:txBody>
            <a:bodyPr wrap="none" lIns="0" tIns="0" rIns="0" bIns="0" anchor="t">
              <a:spAutoFit/>
            </a:bodyPr>
            <a:lstStyle/>
            <a:p>
              <a:pPr algn="l"/>
              <a:r>
                <a:rPr sz="1100" b="0" i="0" u="none">
                  <a:solidFill>
                    <a:srgbClr val="475569"/>
                  </a:solidFill>
                  <a:latin typeface="Arial" panose="020B0604020202020204" pitchFamily="34" charset="0"/>
                  <a:cs typeface="Arial" panose="020B0604020202020204" pitchFamily="34" charset="0"/>
                </a:rPr>
                <a:t>score</a:t>
              </a:r>
            </a:p>
          </p:txBody>
        </p:sp>
      </p:grpSp>
      <p:sp>
        <p:nvSpPr>
          <p:cNvPr id="91" name="TextBox 90">
            <a:extLst>
              <a:ext uri="{FF2B5EF4-FFF2-40B4-BE49-F238E27FC236}">
                <a16:creationId xmlns:a16="http://schemas.microsoft.com/office/drawing/2014/main" id="{9DE9E1A6-186A-BA3C-53DA-93612E937B9D}"/>
              </a:ext>
            </a:extLst>
          </p:cNvPr>
          <p:cNvSpPr txBox="1"/>
          <p:nvPr/>
        </p:nvSpPr>
        <p:spPr>
          <a:xfrm>
            <a:off x="343919" y="6447846"/>
            <a:ext cx="6258714" cy="246221"/>
          </a:xfrm>
          <a:prstGeom prst="rect">
            <a:avLst/>
          </a:prstGeom>
          <a:noFill/>
        </p:spPr>
        <p:txBody>
          <a:bodyPr wrap="square">
            <a:spAutoFit/>
          </a:bodyPr>
          <a:lstStyle/>
          <a:p>
            <a:r>
              <a:rPr lang="en-US" sz="1000">
                <a:latin typeface="Arial" panose="020B0604020202020204" pitchFamily="34" charset="0"/>
                <a:cs typeface="Arial" panose="020B0604020202020204" pitchFamily="34" charset="0"/>
              </a:rPr>
              <a:t>Zhuang L, …, Hsu W. IEEE Rev Biomed Eng, 2026. </a:t>
            </a:r>
            <a:r>
              <a:rPr lang="en-US" sz="1000">
                <a:latin typeface="Arial" panose="020B0604020202020204" pitchFamily="34" charset="0"/>
                <a:cs typeface="Arial" panose="020B0604020202020204" pitchFamily="34" charset="0"/>
                <a:hlinkClick r:id="rId10"/>
              </a:rPr>
              <a:t>https://pubmed.ncbi.nlm.nih.gov/40608875/</a:t>
            </a:r>
            <a:r>
              <a:rPr lang="en-US" sz="100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18465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143EB-8E31-69D5-F80F-A457A4473FA0}"/>
              </a:ext>
            </a:extLst>
          </p:cNvPr>
          <p:cNvSpPr>
            <a:spLocks noGrp="1"/>
          </p:cNvSpPr>
          <p:nvPr>
            <p:ph type="title"/>
          </p:nvPr>
        </p:nvSpPr>
        <p:spPr/>
        <p:txBody>
          <a:bodyPr>
            <a:normAutofit/>
          </a:bodyPr>
          <a:lstStyle/>
          <a:p>
            <a:r>
              <a:rPr lang="en-US" sz="2800"/>
              <a:t>Sybil-epi: clinical + imaging results in incremental improvement</a:t>
            </a:r>
          </a:p>
        </p:txBody>
      </p:sp>
      <p:grpSp>
        <p:nvGrpSpPr>
          <p:cNvPr id="9" name="Group 8">
            <a:extLst>
              <a:ext uri="{FF2B5EF4-FFF2-40B4-BE49-F238E27FC236}">
                <a16:creationId xmlns:a16="http://schemas.microsoft.com/office/drawing/2014/main" id="{F5928A12-D9BB-6944-7D2A-2EED7B61C35E}"/>
              </a:ext>
            </a:extLst>
          </p:cNvPr>
          <p:cNvGrpSpPr/>
          <p:nvPr/>
        </p:nvGrpSpPr>
        <p:grpSpPr>
          <a:xfrm>
            <a:off x="4419600" y="1821190"/>
            <a:ext cx="4782345" cy="4163781"/>
            <a:chOff x="4419600" y="1653923"/>
            <a:chExt cx="4782345" cy="4163781"/>
          </a:xfrm>
        </p:grpSpPr>
        <p:pic>
          <p:nvPicPr>
            <p:cNvPr id="6" name="Picture 5">
              <a:extLst>
                <a:ext uri="{FF2B5EF4-FFF2-40B4-BE49-F238E27FC236}">
                  <a16:creationId xmlns:a16="http://schemas.microsoft.com/office/drawing/2014/main" id="{BD3B4896-5EB9-9C46-38D1-22FE5F2DFB1C}"/>
                </a:ext>
              </a:extLst>
            </p:cNvPr>
            <p:cNvPicPr>
              <a:picLocks noChangeAspect="1"/>
            </p:cNvPicPr>
            <p:nvPr/>
          </p:nvPicPr>
          <p:blipFill>
            <a:blip r:embed="rId3"/>
            <a:stretch>
              <a:fillRect/>
            </a:stretch>
          </p:blipFill>
          <p:spPr>
            <a:xfrm>
              <a:off x="4419600" y="1653923"/>
              <a:ext cx="3550153" cy="3550153"/>
            </a:xfrm>
            <a:prstGeom prst="rect">
              <a:avLst/>
            </a:prstGeom>
          </p:spPr>
        </p:pic>
        <p:pic>
          <p:nvPicPr>
            <p:cNvPr id="7" name="Picture 6">
              <a:extLst>
                <a:ext uri="{FF2B5EF4-FFF2-40B4-BE49-F238E27FC236}">
                  <a16:creationId xmlns:a16="http://schemas.microsoft.com/office/drawing/2014/main" id="{F5D5125B-29AA-F3FA-89E3-E22C878DCC20}"/>
                </a:ext>
              </a:extLst>
            </p:cNvPr>
            <p:cNvPicPr>
              <a:picLocks noChangeAspect="1"/>
            </p:cNvPicPr>
            <p:nvPr/>
          </p:nvPicPr>
          <p:blipFill>
            <a:blip r:embed="rId4"/>
            <a:stretch>
              <a:fillRect/>
            </a:stretch>
          </p:blipFill>
          <p:spPr>
            <a:xfrm>
              <a:off x="4419600" y="5441565"/>
              <a:ext cx="4782345" cy="376139"/>
            </a:xfrm>
            <a:prstGeom prst="rect">
              <a:avLst/>
            </a:prstGeom>
          </p:spPr>
        </p:pic>
      </p:grpSp>
      <p:pic>
        <p:nvPicPr>
          <p:cNvPr id="8" name="Picture 7">
            <a:extLst>
              <a:ext uri="{FF2B5EF4-FFF2-40B4-BE49-F238E27FC236}">
                <a16:creationId xmlns:a16="http://schemas.microsoft.com/office/drawing/2014/main" id="{237674BF-27B2-B045-B558-E3B6638D625D}"/>
              </a:ext>
            </a:extLst>
          </p:cNvPr>
          <p:cNvPicPr>
            <a:picLocks noChangeAspect="1"/>
          </p:cNvPicPr>
          <p:nvPr/>
        </p:nvPicPr>
        <p:blipFill>
          <a:blip r:embed="rId5"/>
          <a:stretch>
            <a:fillRect/>
          </a:stretch>
        </p:blipFill>
        <p:spPr>
          <a:xfrm>
            <a:off x="7969753" y="2090845"/>
            <a:ext cx="3545850" cy="3010842"/>
          </a:xfrm>
          <a:prstGeom prst="rect">
            <a:avLst/>
          </a:prstGeom>
        </p:spPr>
      </p:pic>
      <p:sp>
        <p:nvSpPr>
          <p:cNvPr id="10" name="TextBox 9">
            <a:extLst>
              <a:ext uri="{FF2B5EF4-FFF2-40B4-BE49-F238E27FC236}">
                <a16:creationId xmlns:a16="http://schemas.microsoft.com/office/drawing/2014/main" id="{6A55E2A1-E3CF-DAB1-BA13-FD024245A11E}"/>
              </a:ext>
            </a:extLst>
          </p:cNvPr>
          <p:cNvSpPr txBox="1"/>
          <p:nvPr/>
        </p:nvSpPr>
        <p:spPr>
          <a:xfrm>
            <a:off x="354547" y="6375937"/>
            <a:ext cx="5427648" cy="246221"/>
          </a:xfrm>
          <a:prstGeom prst="rect">
            <a:avLst/>
          </a:prstGeom>
          <a:noFill/>
        </p:spPr>
        <p:txBody>
          <a:bodyPr wrap="square" rtlCol="0">
            <a:spAutoFit/>
          </a:bodyPr>
          <a:lstStyle/>
          <a:p>
            <a:r>
              <a:rPr lang="en-US" sz="1000"/>
              <a:t>Aro et al. Chest, 2026. </a:t>
            </a:r>
            <a:r>
              <a:rPr lang="en-US" sz="1000">
                <a:hlinkClick r:id="rId6"/>
              </a:rPr>
              <a:t>https://pubmed.ncbi.nlm.nih.gov/41833807/</a:t>
            </a:r>
            <a:r>
              <a:rPr lang="en-US" sz="1000"/>
              <a:t> </a:t>
            </a:r>
          </a:p>
        </p:txBody>
      </p:sp>
      <p:graphicFrame>
        <p:nvGraphicFramePr>
          <p:cNvPr id="3" name="Table 2">
            <a:extLst>
              <a:ext uri="{FF2B5EF4-FFF2-40B4-BE49-F238E27FC236}">
                <a16:creationId xmlns:a16="http://schemas.microsoft.com/office/drawing/2014/main" id="{0EDA1419-E5B6-3D09-7B68-077502BA2E11}"/>
              </a:ext>
            </a:extLst>
          </p:cNvPr>
          <p:cNvGraphicFramePr>
            <a:graphicFrameLocks noGrp="1"/>
          </p:cNvGraphicFramePr>
          <p:nvPr>
            <p:extLst>
              <p:ext uri="{D42A27DB-BD31-4B8C-83A1-F6EECF244321}">
                <p14:modId xmlns:p14="http://schemas.microsoft.com/office/powerpoint/2010/main" val="329018577"/>
              </p:ext>
            </p:extLst>
          </p:nvPr>
        </p:nvGraphicFramePr>
        <p:xfrm>
          <a:off x="354547" y="1819809"/>
          <a:ext cx="3867831" cy="4441750"/>
        </p:xfrm>
        <a:graphic>
          <a:graphicData uri="http://schemas.openxmlformats.org/drawingml/2006/table">
            <a:tbl>
              <a:tblPr>
                <a:tableStyleId>{5C22544A-7EE6-4342-B048-85BDC9FD1C3A}</a:tableStyleId>
              </a:tblPr>
              <a:tblGrid>
                <a:gridCol w="1692176">
                  <a:extLst>
                    <a:ext uri="{9D8B030D-6E8A-4147-A177-3AD203B41FA5}">
                      <a16:colId xmlns:a16="http://schemas.microsoft.com/office/drawing/2014/main" val="1181842166"/>
                    </a:ext>
                  </a:extLst>
                </a:gridCol>
                <a:gridCol w="644638">
                  <a:extLst>
                    <a:ext uri="{9D8B030D-6E8A-4147-A177-3AD203B41FA5}">
                      <a16:colId xmlns:a16="http://schemas.microsoft.com/office/drawing/2014/main" val="2619564662"/>
                    </a:ext>
                  </a:extLst>
                </a:gridCol>
                <a:gridCol w="966958">
                  <a:extLst>
                    <a:ext uri="{9D8B030D-6E8A-4147-A177-3AD203B41FA5}">
                      <a16:colId xmlns:a16="http://schemas.microsoft.com/office/drawing/2014/main" val="3272701790"/>
                    </a:ext>
                  </a:extLst>
                </a:gridCol>
                <a:gridCol w="564059">
                  <a:extLst>
                    <a:ext uri="{9D8B030D-6E8A-4147-A177-3AD203B41FA5}">
                      <a16:colId xmlns:a16="http://schemas.microsoft.com/office/drawing/2014/main" val="3912187374"/>
                    </a:ext>
                  </a:extLst>
                </a:gridCol>
              </a:tblGrid>
              <a:tr h="458060">
                <a:tc>
                  <a:txBody>
                    <a:bodyPr/>
                    <a:lstStyle/>
                    <a:p>
                      <a:pPr algn="ctr" fontAlgn="ctr">
                        <a:buNone/>
                      </a:pPr>
                      <a:r>
                        <a:rPr lang="en-US" sz="1100" b="1" u="none" strike="noStrike">
                          <a:effectLst/>
                        </a:rPr>
                        <a:t>Factor</a:t>
                      </a:r>
                      <a:endParaRPr lang="en-US" sz="1100" b="1" i="0" u="none" strike="noStrike">
                        <a:solidFill>
                          <a:srgbClr val="FFFFFF"/>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rgbClr val="F9FAFD"/>
                    </a:solidFill>
                  </a:tcPr>
                </a:tc>
                <a:tc>
                  <a:txBody>
                    <a:bodyPr/>
                    <a:lstStyle/>
                    <a:p>
                      <a:pPr algn="ctr" fontAlgn="ctr">
                        <a:buNone/>
                      </a:pPr>
                      <a:r>
                        <a:rPr lang="en-US" sz="1100" b="1" u="none" strike="noStrike">
                          <a:effectLst/>
                        </a:rPr>
                        <a:t>Category</a:t>
                      </a:r>
                      <a:endParaRPr lang="en-US" sz="1100" b="1" i="0" u="none" strike="noStrike">
                        <a:solidFill>
                          <a:srgbClr val="FFFFFF"/>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rgbClr val="F9FAFD"/>
                    </a:solidFill>
                  </a:tcPr>
                </a:tc>
                <a:tc>
                  <a:txBody>
                    <a:bodyPr/>
                    <a:lstStyle/>
                    <a:p>
                      <a:pPr algn="ctr" fontAlgn="ctr">
                        <a:buNone/>
                      </a:pPr>
                      <a:r>
                        <a:rPr lang="en-US" sz="1100" b="1" u="none" strike="noStrike">
                          <a:effectLst/>
                        </a:rPr>
                        <a:t>Coefficient / Intercept</a:t>
                      </a:r>
                      <a:endParaRPr lang="en-US" sz="1100" b="1" i="0" u="none" strike="noStrike">
                        <a:solidFill>
                          <a:srgbClr val="FFFFFF"/>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rgbClr val="F9FAFD"/>
                    </a:solidFill>
                  </a:tcPr>
                </a:tc>
                <a:tc>
                  <a:txBody>
                    <a:bodyPr/>
                    <a:lstStyle/>
                    <a:p>
                      <a:pPr algn="ctr" fontAlgn="ctr">
                        <a:buNone/>
                      </a:pPr>
                      <a:r>
                        <a:rPr lang="en-US" sz="1100" b="1" u="none" strike="noStrike">
                          <a:effectLst/>
                        </a:rPr>
                        <a:t>P-value</a:t>
                      </a:r>
                      <a:endParaRPr lang="en-US" sz="1100" b="1" i="0" u="none" strike="noStrike">
                        <a:solidFill>
                          <a:srgbClr val="FFFFFF"/>
                        </a:solidFill>
                        <a:effectLst/>
                        <a:latin typeface="Calibri" panose="020F0502020204030204" pitchFamily="34" charset="0"/>
                      </a:endParaRPr>
                    </a:p>
                  </a:txBody>
                  <a:tcPr marL="9525" marR="9525" marT="9525" marB="0" anchor="ctr">
                    <a:lnB w="12700" cap="flat" cmpd="sng" algn="ctr">
                      <a:solidFill>
                        <a:schemeClr val="tx1"/>
                      </a:solidFill>
                      <a:prstDash val="solid"/>
                      <a:round/>
                      <a:headEnd type="none" w="med" len="med"/>
                      <a:tailEnd type="none" w="med" len="med"/>
                    </a:lnB>
                    <a:solidFill>
                      <a:srgbClr val="F9FAFD"/>
                    </a:solidFill>
                  </a:tcPr>
                </a:tc>
                <a:extLst>
                  <a:ext uri="{0D108BD9-81ED-4DB2-BD59-A6C34878D82A}">
                    <a16:rowId xmlns:a16="http://schemas.microsoft.com/office/drawing/2014/main" val="2690399069"/>
                  </a:ext>
                </a:extLst>
              </a:tr>
              <a:tr h="229030">
                <a:tc>
                  <a:txBody>
                    <a:bodyPr/>
                    <a:lstStyle/>
                    <a:p>
                      <a:pPr algn="l" fontAlgn="t">
                        <a:buNone/>
                      </a:pPr>
                      <a:r>
                        <a:rPr lang="en-US" sz="1100" u="none" strike="noStrike">
                          <a:effectLst/>
                        </a:rPr>
                        <a:t>Intercept</a:t>
                      </a:r>
                      <a:endParaRPr lang="en-US" sz="1100" b="0" i="0" u="none" strike="noStrike">
                        <a:solidFill>
                          <a:srgbClr val="008000"/>
                        </a:solidFill>
                        <a:effectLst/>
                        <a:latin typeface="Calibri" panose="020F0502020204030204" pitchFamily="34" charset="0"/>
                      </a:endParaRPr>
                    </a:p>
                  </a:txBody>
                  <a:tcPr marL="9525" marR="9525" marT="9525" marB="0" anchor="ctr">
                    <a:lnT w="12700" cap="flat" cmpd="sng" algn="ctr">
                      <a:solidFill>
                        <a:schemeClr val="tx1"/>
                      </a:solidFill>
                      <a:prstDash val="solid"/>
                      <a:round/>
                      <a:headEnd type="none" w="med" len="med"/>
                      <a:tailEnd type="none" w="med" len="med"/>
                    </a:lnT>
                    <a:solidFill>
                      <a:srgbClr val="F9FAFD"/>
                    </a:solidFill>
                  </a:tcPr>
                </a:tc>
                <a:tc>
                  <a:txBody>
                    <a:bodyPr/>
                    <a:lstStyle/>
                    <a:p>
                      <a:pPr algn="l" fontAlgn="t">
                        <a:buNone/>
                      </a:pPr>
                      <a:endParaRPr lang="en-US" sz="1100" b="0" i="0" u="none" strike="noStrike">
                        <a:solidFill>
                          <a:srgbClr val="008000"/>
                        </a:solidFill>
                        <a:effectLst/>
                        <a:latin typeface="Calibri" panose="020F0502020204030204" pitchFamily="34" charset="0"/>
                      </a:endParaRPr>
                    </a:p>
                  </a:txBody>
                  <a:tcPr marL="9525" marR="9525" marT="9525" marB="0" anchor="ctr">
                    <a:lnT w="12700" cap="flat" cmpd="sng" algn="ctr">
                      <a:solidFill>
                        <a:schemeClr val="tx1"/>
                      </a:solidFill>
                      <a:prstDash val="solid"/>
                      <a:round/>
                      <a:headEnd type="none" w="med" len="med"/>
                      <a:tailEnd type="none" w="med" len="med"/>
                    </a:lnT>
                    <a:solidFill>
                      <a:srgbClr val="F9FAFD"/>
                    </a:solidFill>
                  </a:tcPr>
                </a:tc>
                <a:tc>
                  <a:txBody>
                    <a:bodyPr/>
                    <a:lstStyle/>
                    <a:p>
                      <a:pPr algn="ctr" fontAlgn="t">
                        <a:buNone/>
                      </a:pPr>
                      <a:r>
                        <a:rPr lang="en-US" sz="1100" u="none" strike="noStrike">
                          <a:effectLst/>
                        </a:rPr>
                        <a:t>-6.222315732</a:t>
                      </a:r>
                      <a:endParaRPr lang="en-US" sz="1100" b="0" i="0" u="none" strike="noStrike">
                        <a:solidFill>
                          <a:srgbClr val="008000"/>
                        </a:solidFill>
                        <a:effectLst/>
                        <a:latin typeface="Calibri" panose="020F0502020204030204" pitchFamily="34" charset="0"/>
                      </a:endParaRPr>
                    </a:p>
                  </a:txBody>
                  <a:tcPr marL="9525" marR="9525" marT="9525" marB="0" anchor="ctr">
                    <a:lnT w="12700" cap="flat" cmpd="sng" algn="ctr">
                      <a:solidFill>
                        <a:schemeClr val="tx1"/>
                      </a:solidFill>
                      <a:prstDash val="solid"/>
                      <a:round/>
                      <a:headEnd type="none" w="med" len="med"/>
                      <a:tailEnd type="none" w="med" len="med"/>
                    </a:lnT>
                    <a:solidFill>
                      <a:srgbClr val="F9FAFD"/>
                    </a:solidFill>
                  </a:tcPr>
                </a:tc>
                <a:tc>
                  <a:txBody>
                    <a:bodyPr/>
                    <a:lstStyle/>
                    <a:p>
                      <a:pPr algn="ctr" fontAlgn="b">
                        <a:buNone/>
                      </a:pPr>
                      <a:r>
                        <a:rPr lang="en-US" sz="1100" u="none" strike="noStrike">
                          <a:effectLst/>
                        </a:rPr>
                        <a:t>-</a:t>
                      </a:r>
                      <a:endParaRPr lang="en-US" sz="1100" b="0" i="0" u="none" strike="noStrike">
                        <a:solidFill>
                          <a:srgbClr val="008000"/>
                        </a:solidFill>
                        <a:effectLst/>
                        <a:latin typeface="Calibri" panose="020F0502020204030204" pitchFamily="34" charset="0"/>
                      </a:endParaRPr>
                    </a:p>
                  </a:txBody>
                  <a:tcPr marL="9525" marR="9525" marT="9525" marB="0" anchor="ctr">
                    <a:lnT w="12700" cap="flat" cmpd="sng" algn="ctr">
                      <a:solidFill>
                        <a:schemeClr val="tx1"/>
                      </a:solidFill>
                      <a:prstDash val="solid"/>
                      <a:round/>
                      <a:headEnd type="none" w="med" len="med"/>
                      <a:tailEnd type="none" w="med" len="med"/>
                    </a:lnT>
                    <a:solidFill>
                      <a:srgbClr val="F9FAFD"/>
                    </a:solidFill>
                  </a:tcPr>
                </a:tc>
                <a:extLst>
                  <a:ext uri="{0D108BD9-81ED-4DB2-BD59-A6C34878D82A}">
                    <a16:rowId xmlns:a16="http://schemas.microsoft.com/office/drawing/2014/main" val="2633531138"/>
                  </a:ext>
                </a:extLst>
              </a:tr>
              <a:tr h="229030">
                <a:tc>
                  <a:txBody>
                    <a:bodyPr/>
                    <a:lstStyle/>
                    <a:p>
                      <a:pPr algn="l" fontAlgn="t">
                        <a:buNone/>
                      </a:pPr>
                      <a:r>
                        <a:rPr lang="en-US" sz="1100" b="1" u="none" strike="noStrike">
                          <a:effectLst/>
                        </a:rPr>
                        <a:t>6-year risk Sybil</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b="1" u="none" strike="noStrike">
                          <a:effectLst/>
                        </a:rPr>
                        <a:t>7.190352058</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b="1" u="none" strike="noStrike">
                          <a:effectLst/>
                        </a:rPr>
                        <a:t>&lt;0.0001</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582539285"/>
                  </a:ext>
                </a:extLst>
              </a:tr>
              <a:tr h="229030">
                <a:tc>
                  <a:txBody>
                    <a:bodyPr/>
                    <a:lstStyle/>
                    <a:p>
                      <a:pPr algn="l" fontAlgn="t">
                        <a:buNone/>
                      </a:pPr>
                      <a:r>
                        <a:rPr lang="en-US" sz="1100" u="none" strike="noStrike">
                          <a:effectLst/>
                        </a:rPr>
                        <a:t>Age (years)</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u="none" strike="noStrike">
                          <a:effectLst/>
                        </a:rPr>
                        <a:t>0.003629011</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u="none" strike="noStrike">
                          <a:effectLst/>
                        </a:rPr>
                        <a:t>0.7524</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1318351794"/>
                  </a:ext>
                </a:extLst>
              </a:tr>
              <a:tr h="229030">
                <a:tc>
                  <a:txBody>
                    <a:bodyPr/>
                    <a:lstStyle/>
                    <a:p>
                      <a:pPr algn="l" fontAlgn="t">
                        <a:buNone/>
                      </a:pPr>
                      <a:r>
                        <a:rPr lang="en-US" sz="1100" b="1" u="none" strike="noStrike">
                          <a:effectLst/>
                        </a:rPr>
                        <a:t>BMI (kg/m²)</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b="1" u="none" strike="noStrike">
                          <a:effectLst/>
                        </a:rPr>
                        <a:t>-0.016191380</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b="1" u="none" strike="noStrike">
                          <a:effectLst/>
                        </a:rPr>
                        <a:t>0.0121</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3706563998"/>
                  </a:ext>
                </a:extLst>
              </a:tr>
              <a:tr h="229030">
                <a:tc>
                  <a:txBody>
                    <a:bodyPr/>
                    <a:lstStyle/>
                    <a:p>
                      <a:pPr algn="l" fontAlgn="t">
                        <a:buNone/>
                      </a:pPr>
                      <a:r>
                        <a:rPr lang="en-US" sz="1100" b="1" u="none" strike="noStrike">
                          <a:effectLst/>
                        </a:rPr>
                        <a:t>Education level</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b="1" u="none" strike="noStrike">
                          <a:effectLst/>
                        </a:rPr>
                        <a:t>-0.042306059</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b="1" u="none" strike="noStrike">
                          <a:effectLst/>
                        </a:rPr>
                        <a:t>0.0293</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3303880512"/>
                  </a:ext>
                </a:extLst>
              </a:tr>
              <a:tr h="229030">
                <a:tc>
                  <a:txBody>
                    <a:bodyPr/>
                    <a:lstStyle/>
                    <a:p>
                      <a:pPr algn="l" fontAlgn="t">
                        <a:buNone/>
                      </a:pPr>
                      <a:r>
                        <a:rPr lang="en-US" sz="1100" u="none" strike="noStrike">
                          <a:effectLst/>
                        </a:rPr>
                        <a:t>Ethnicity</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r>
                        <a:rPr lang="en-US" sz="1100" u="none" strike="noStrike">
                          <a:effectLst/>
                        </a:rPr>
                        <a:t>White</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u="none" strike="noStrike">
                          <a:effectLst/>
                        </a:rPr>
                        <a:t>Reference</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u="none" strike="noStrike">
                          <a:effectLst/>
                        </a:rPr>
                        <a:t>0.1112</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326738700"/>
                  </a:ext>
                </a:extLst>
              </a:tr>
              <a:tr h="229030">
                <a:tc>
                  <a:txBody>
                    <a:bodyPr/>
                    <a:lstStyle/>
                    <a:p>
                      <a:pPr algn="l" fontAlgn="t">
                        <a:buNone/>
                      </a:pP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r>
                        <a:rPr lang="en-US" sz="1100" u="none" strike="noStrike">
                          <a:effectLst/>
                        </a:rPr>
                        <a:t>Black</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u="none" strike="noStrike">
                          <a:effectLst/>
                        </a:rPr>
                        <a:t>0.100167458</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u="none" strike="noStrike">
                          <a:effectLst/>
                        </a:rPr>
                        <a:t>0.4670</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1211831207"/>
                  </a:ext>
                </a:extLst>
              </a:tr>
              <a:tr h="229030">
                <a:tc>
                  <a:txBody>
                    <a:bodyPr/>
                    <a:lstStyle/>
                    <a:p>
                      <a:pPr algn="l" fontAlgn="t">
                        <a:buNone/>
                      </a:pP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r>
                        <a:rPr lang="en-US" sz="1100" u="none" strike="noStrike">
                          <a:effectLst/>
                        </a:rPr>
                        <a:t>Asian</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u="none" strike="noStrike">
                          <a:effectLst/>
                        </a:rPr>
                        <a:t>0.268467320</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u="none" strike="noStrike">
                          <a:effectLst/>
                        </a:rPr>
                        <a:t>0.4323</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1643010091"/>
                  </a:ext>
                </a:extLst>
              </a:tr>
              <a:tr h="229030">
                <a:tc>
                  <a:txBody>
                    <a:bodyPr/>
                    <a:lstStyle/>
                    <a:p>
                      <a:pPr algn="l" fontAlgn="t">
                        <a:buNone/>
                      </a:pP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r>
                        <a:rPr lang="en-US" sz="1100" u="none" strike="noStrike">
                          <a:effectLst/>
                        </a:rPr>
                        <a:t>Others</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u="none" strike="noStrike">
                          <a:effectLst/>
                        </a:rPr>
                        <a:t>0.103735080</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u="none" strike="noStrike">
                          <a:effectLst/>
                        </a:rPr>
                        <a:t>0.9679</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3225459570"/>
                  </a:ext>
                </a:extLst>
              </a:tr>
              <a:tr h="229030">
                <a:tc>
                  <a:txBody>
                    <a:bodyPr/>
                    <a:lstStyle/>
                    <a:p>
                      <a:pPr algn="l" fontAlgn="t">
                        <a:buNone/>
                      </a:pPr>
                      <a:r>
                        <a:rPr lang="en-US" sz="1100" u="none" strike="noStrike">
                          <a:effectLst/>
                        </a:rPr>
                        <a:t>COPD</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u="none" strike="noStrike">
                          <a:effectLst/>
                        </a:rPr>
                        <a:t>0.185926112</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u="none" strike="noStrike">
                          <a:effectLst/>
                        </a:rPr>
                        <a:t>0.0848</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3216933495"/>
                  </a:ext>
                </a:extLst>
              </a:tr>
              <a:tr h="229030">
                <a:tc>
                  <a:txBody>
                    <a:bodyPr/>
                    <a:lstStyle/>
                    <a:p>
                      <a:pPr algn="l" fontAlgn="t">
                        <a:buNone/>
                      </a:pPr>
                      <a:r>
                        <a:rPr lang="en-US" sz="1100" b="1" u="none" strike="noStrike">
                          <a:effectLst/>
                        </a:rPr>
                        <a:t>Personal cancer history</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b="1" u="none" strike="noStrike">
                          <a:effectLst/>
                        </a:rPr>
                        <a:t>0.265794380</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b="1" u="none" strike="noStrike">
                          <a:effectLst/>
                        </a:rPr>
                        <a:t>0.0291</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1888930548"/>
                  </a:ext>
                </a:extLst>
              </a:tr>
              <a:tr h="229030">
                <a:tc>
                  <a:txBody>
                    <a:bodyPr/>
                    <a:lstStyle/>
                    <a:p>
                      <a:pPr algn="l" fontAlgn="t">
                        <a:buNone/>
                      </a:pPr>
                      <a:r>
                        <a:rPr lang="en-US" sz="1100" u="none" strike="noStrike">
                          <a:effectLst/>
                        </a:rPr>
                        <a:t>Family lung cancer history</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u="none" strike="noStrike">
                          <a:effectLst/>
                        </a:rPr>
                        <a:t>0.107331266</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u="none" strike="noStrike">
                          <a:effectLst/>
                        </a:rPr>
                        <a:t>0.1112</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1484900999"/>
                  </a:ext>
                </a:extLst>
              </a:tr>
              <a:tr h="229030">
                <a:tc>
                  <a:txBody>
                    <a:bodyPr/>
                    <a:lstStyle/>
                    <a:p>
                      <a:pPr algn="l" fontAlgn="t">
                        <a:buNone/>
                      </a:pPr>
                      <a:r>
                        <a:rPr lang="en-US" sz="1100" b="1" u="none" strike="noStrike">
                          <a:effectLst/>
                        </a:rPr>
                        <a:t>Smoking duration (yrs)</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b="1" u="none" strike="noStrike">
                          <a:effectLst/>
                        </a:rPr>
                        <a:t>0.057091822</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b="1" u="none" strike="noStrike">
                          <a:effectLst/>
                        </a:rPr>
                        <a:t>&lt;0.0001</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3573137175"/>
                  </a:ext>
                </a:extLst>
              </a:tr>
              <a:tr h="388635">
                <a:tc>
                  <a:txBody>
                    <a:bodyPr/>
                    <a:lstStyle/>
                    <a:p>
                      <a:pPr algn="l" fontAlgn="t">
                        <a:buNone/>
                      </a:pPr>
                      <a:r>
                        <a:rPr lang="en-US" sz="1100" b="1" u="none" strike="noStrike">
                          <a:effectLst/>
                        </a:rPr>
                        <a:t>Smoking intensity (cigarettes per day)</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b="1" u="none" strike="noStrike">
                          <a:effectLst/>
                        </a:rPr>
                        <a:t>0.019851650</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b="1" u="none" strike="noStrike">
                          <a:effectLst/>
                        </a:rPr>
                        <a:t>&lt;0.0001</a:t>
                      </a:r>
                      <a:endParaRPr lang="en-US" sz="1100" b="1"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587189619"/>
                  </a:ext>
                </a:extLst>
              </a:tr>
              <a:tr h="229030">
                <a:tc>
                  <a:txBody>
                    <a:bodyPr/>
                    <a:lstStyle/>
                    <a:p>
                      <a:pPr algn="l" fontAlgn="t">
                        <a:buNone/>
                      </a:pPr>
                      <a:r>
                        <a:rPr lang="en-US" sz="1100" u="none" strike="noStrike">
                          <a:effectLst/>
                        </a:rPr>
                        <a:t>Smoking quit time (years)</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u="none" strike="noStrike">
                          <a:effectLst/>
                        </a:rPr>
                        <a:t>-0.062310461</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u="none" strike="noStrike">
                          <a:effectLst/>
                        </a:rPr>
                        <a:t>0.6845</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2358653719"/>
                  </a:ext>
                </a:extLst>
              </a:tr>
              <a:tr h="388635">
                <a:tc>
                  <a:txBody>
                    <a:bodyPr/>
                    <a:lstStyle/>
                    <a:p>
                      <a:pPr algn="l" fontAlgn="t">
                        <a:buNone/>
                      </a:pPr>
                      <a:r>
                        <a:rPr lang="en-US" sz="1100" u="none" strike="noStrike">
                          <a:effectLst/>
                        </a:rPr>
                        <a:t>Smoking status (current or former smoker)</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l" fontAlgn="t">
                        <a:buNone/>
                      </a:pP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t">
                        <a:buNone/>
                      </a:pPr>
                      <a:r>
                        <a:rPr lang="en-US" sz="1100" u="none" strike="noStrike">
                          <a:effectLst/>
                        </a:rPr>
                        <a:t>0.124616617</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tc>
                  <a:txBody>
                    <a:bodyPr/>
                    <a:lstStyle/>
                    <a:p>
                      <a:pPr algn="ctr" fontAlgn="b">
                        <a:buNone/>
                      </a:pPr>
                      <a:r>
                        <a:rPr lang="en-US" sz="1100" u="none" strike="noStrike">
                          <a:effectLst/>
                        </a:rPr>
                        <a:t>0.1185</a:t>
                      </a:r>
                      <a:endParaRPr lang="en-US" sz="1100" b="0" i="0" u="none" strike="noStrike">
                        <a:solidFill>
                          <a:srgbClr val="008000"/>
                        </a:solidFill>
                        <a:effectLst/>
                        <a:latin typeface="Calibri" panose="020F0502020204030204" pitchFamily="34" charset="0"/>
                      </a:endParaRPr>
                    </a:p>
                  </a:txBody>
                  <a:tcPr marL="9525" marR="9525" marT="9525" marB="0" anchor="ctr">
                    <a:solidFill>
                      <a:srgbClr val="F9FAFD"/>
                    </a:solidFill>
                  </a:tcPr>
                </a:tc>
                <a:extLst>
                  <a:ext uri="{0D108BD9-81ED-4DB2-BD59-A6C34878D82A}">
                    <a16:rowId xmlns:a16="http://schemas.microsoft.com/office/drawing/2014/main" val="800753266"/>
                  </a:ext>
                </a:extLst>
              </a:tr>
            </a:tbl>
          </a:graphicData>
        </a:graphic>
      </p:graphicFrame>
    </p:spTree>
    <p:extLst>
      <p:ext uri="{BB962C8B-B14F-4D97-AF65-F5344CB8AC3E}">
        <p14:creationId xmlns:p14="http://schemas.microsoft.com/office/powerpoint/2010/main" val="870337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3AF0651-82D9-AD0B-D044-C5D1AB4A11A9}"/>
              </a:ext>
            </a:extLst>
          </p:cNvPr>
          <p:cNvPicPr>
            <a:picLocks noChangeAspect="1"/>
          </p:cNvPicPr>
          <p:nvPr/>
        </p:nvPicPr>
        <p:blipFill rotWithShape="1">
          <a:blip r:embed="rId3">
            <a:extLst>
              <a:ext uri="{28A0092B-C50C-407E-A947-70E740481C1C}">
                <a14:useLocalDpi xmlns:a14="http://schemas.microsoft.com/office/drawing/2010/main" val="0"/>
              </a:ext>
            </a:extLst>
          </a:blip>
          <a:srcRect l="8696" t="34680" r="65217" b="40992"/>
          <a:stretch/>
        </p:blipFill>
        <p:spPr>
          <a:xfrm>
            <a:off x="651056" y="3394420"/>
            <a:ext cx="1371600" cy="1371600"/>
          </a:xfrm>
          <a:prstGeom prst="rect">
            <a:avLst/>
          </a:prstGeom>
        </p:spPr>
      </p:pic>
      <p:sp>
        <p:nvSpPr>
          <p:cNvPr id="8" name="Oval 7">
            <a:extLst>
              <a:ext uri="{FF2B5EF4-FFF2-40B4-BE49-F238E27FC236}">
                <a16:creationId xmlns:a16="http://schemas.microsoft.com/office/drawing/2014/main" id="{8734D5E5-6834-BD64-C845-5748E37E6F18}"/>
              </a:ext>
            </a:extLst>
          </p:cNvPr>
          <p:cNvSpPr/>
          <p:nvPr/>
        </p:nvSpPr>
        <p:spPr>
          <a:xfrm>
            <a:off x="2625055" y="3756864"/>
            <a:ext cx="795130" cy="659296"/>
          </a:xfrm>
          <a:prstGeom prst="ellipse">
            <a:avLst/>
          </a:prstGeom>
          <a:solidFill>
            <a:srgbClr val="FF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Risk?</a:t>
            </a:r>
          </a:p>
        </p:txBody>
      </p:sp>
      <p:cxnSp>
        <p:nvCxnSpPr>
          <p:cNvPr id="22" name="Straight Arrow Connector 21">
            <a:extLst>
              <a:ext uri="{FF2B5EF4-FFF2-40B4-BE49-F238E27FC236}">
                <a16:creationId xmlns:a16="http://schemas.microsoft.com/office/drawing/2014/main" id="{D6D3E45E-1F5C-0C17-D1DA-E869A2B150E0}"/>
              </a:ext>
            </a:extLst>
          </p:cNvPr>
          <p:cNvCxnSpPr>
            <a:stCxn id="7" idx="3"/>
            <a:endCxn id="8" idx="2"/>
          </p:cNvCxnSpPr>
          <p:nvPr/>
        </p:nvCxnSpPr>
        <p:spPr>
          <a:xfrm>
            <a:off x="2022656" y="4080220"/>
            <a:ext cx="602399" cy="62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36B91F40-29AA-D2F7-A165-3C19C06E902B}"/>
              </a:ext>
            </a:extLst>
          </p:cNvPr>
          <p:cNvGrpSpPr/>
          <p:nvPr/>
        </p:nvGrpSpPr>
        <p:grpSpPr>
          <a:xfrm>
            <a:off x="3303741" y="1739377"/>
            <a:ext cx="4057388" cy="2151617"/>
            <a:chOff x="2953013" y="1538961"/>
            <a:chExt cx="4057388" cy="2151617"/>
          </a:xfrm>
        </p:grpSpPr>
        <p:sp>
          <p:nvSpPr>
            <p:cNvPr id="14" name="Rounded Rectangle 13">
              <a:extLst>
                <a:ext uri="{FF2B5EF4-FFF2-40B4-BE49-F238E27FC236}">
                  <a16:creationId xmlns:a16="http://schemas.microsoft.com/office/drawing/2014/main" id="{11CD648E-D746-BCC1-BC68-09CB6ACA0416}"/>
                </a:ext>
              </a:extLst>
            </p:cNvPr>
            <p:cNvSpPr/>
            <p:nvPr/>
          </p:nvSpPr>
          <p:spPr>
            <a:xfrm>
              <a:off x="5748131" y="2378768"/>
              <a:ext cx="1262270" cy="589722"/>
            </a:xfrm>
            <a:prstGeom prst="roundRect">
              <a:avLst/>
            </a:prstGeom>
            <a:solidFill>
              <a:srgbClr val="C0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Repeat CT</a:t>
              </a:r>
            </a:p>
          </p:txBody>
        </p:sp>
        <p:sp>
          <p:nvSpPr>
            <p:cNvPr id="15" name="Rounded Rectangle 14">
              <a:extLst>
                <a:ext uri="{FF2B5EF4-FFF2-40B4-BE49-F238E27FC236}">
                  <a16:creationId xmlns:a16="http://schemas.microsoft.com/office/drawing/2014/main" id="{385495DF-4A3B-1B54-ACFF-0DB6FB6E9F59}"/>
                </a:ext>
              </a:extLst>
            </p:cNvPr>
            <p:cNvSpPr/>
            <p:nvPr/>
          </p:nvSpPr>
          <p:spPr>
            <a:xfrm>
              <a:off x="5748131" y="1538961"/>
              <a:ext cx="1262270" cy="589722"/>
            </a:xfrm>
            <a:prstGeom prst="roundRect">
              <a:avLst/>
            </a:prstGeom>
            <a:solidFill>
              <a:srgbClr val="FF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Stable for</a:t>
              </a:r>
              <a:br>
                <a:rPr lang="en-US" sz="1200">
                  <a:solidFill>
                    <a:schemeClr val="tx1"/>
                  </a:solidFill>
                </a:rPr>
              </a:br>
              <a:r>
                <a:rPr lang="en-US" sz="1200">
                  <a:solidFill>
                    <a:schemeClr val="tx1"/>
                  </a:solidFill>
                </a:rPr>
                <a:t>&gt; 2 years?</a:t>
              </a:r>
            </a:p>
          </p:txBody>
        </p:sp>
        <p:sp>
          <p:nvSpPr>
            <p:cNvPr id="9" name="Rounded Rectangle 8">
              <a:extLst>
                <a:ext uri="{FF2B5EF4-FFF2-40B4-BE49-F238E27FC236}">
                  <a16:creationId xmlns:a16="http://schemas.microsoft.com/office/drawing/2014/main" id="{8779C984-D4DC-D89B-1656-D8669B4DB2F5}"/>
                </a:ext>
              </a:extLst>
            </p:cNvPr>
            <p:cNvSpPr/>
            <p:nvPr/>
          </p:nvSpPr>
          <p:spPr>
            <a:xfrm>
              <a:off x="4108173" y="2378768"/>
              <a:ext cx="1262270" cy="589722"/>
            </a:xfrm>
            <a:prstGeom prst="roundRect">
              <a:avLst/>
            </a:prstGeom>
            <a:solidFill>
              <a:srgbClr val="BFF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Low</a:t>
              </a:r>
              <a:br>
                <a:rPr lang="en-US" sz="1200">
                  <a:solidFill>
                    <a:schemeClr val="tx1"/>
                  </a:solidFill>
                </a:rPr>
              </a:br>
              <a:r>
                <a:rPr lang="en-US" sz="1200">
                  <a:solidFill>
                    <a:schemeClr val="tx1"/>
                  </a:solidFill>
                </a:rPr>
                <a:t>&lt; 5%</a:t>
              </a:r>
            </a:p>
          </p:txBody>
        </p:sp>
        <p:cxnSp>
          <p:nvCxnSpPr>
            <p:cNvPr id="25" name="Straight Arrow Connector 24">
              <a:extLst>
                <a:ext uri="{FF2B5EF4-FFF2-40B4-BE49-F238E27FC236}">
                  <a16:creationId xmlns:a16="http://schemas.microsoft.com/office/drawing/2014/main" id="{1A72CF8E-0FAE-A2CE-C1AE-DE7FB7025E47}"/>
                </a:ext>
              </a:extLst>
            </p:cNvPr>
            <p:cNvCxnSpPr>
              <a:stCxn id="8" idx="7"/>
              <a:endCxn id="9" idx="1"/>
            </p:cNvCxnSpPr>
            <p:nvPr/>
          </p:nvCxnSpPr>
          <p:spPr>
            <a:xfrm flipV="1">
              <a:off x="2953013" y="2673629"/>
              <a:ext cx="1155160" cy="10169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891F9E47-44C2-F074-4F3C-4F118F27330E}"/>
                </a:ext>
              </a:extLst>
            </p:cNvPr>
            <p:cNvCxnSpPr>
              <a:endCxn id="14" idx="1"/>
            </p:cNvCxnSpPr>
            <p:nvPr/>
          </p:nvCxnSpPr>
          <p:spPr>
            <a:xfrm>
              <a:off x="5370443" y="2673629"/>
              <a:ext cx="3776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1BBD9C3A-AC94-48F5-E687-FA0C6413AD4B}"/>
                </a:ext>
              </a:extLst>
            </p:cNvPr>
            <p:cNvCxnSpPr>
              <a:cxnSpLocks/>
              <a:stCxn id="14" idx="0"/>
              <a:endCxn id="15" idx="2"/>
            </p:cNvCxnSpPr>
            <p:nvPr/>
          </p:nvCxnSpPr>
          <p:spPr>
            <a:xfrm flipV="1">
              <a:off x="6379266" y="2128683"/>
              <a:ext cx="0" cy="25008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798F71E8-1D35-053F-6FEA-CE35219FD813}"/>
              </a:ext>
            </a:extLst>
          </p:cNvPr>
          <p:cNvGrpSpPr/>
          <p:nvPr/>
        </p:nvGrpSpPr>
        <p:grpSpPr>
          <a:xfrm>
            <a:off x="3303741" y="4357186"/>
            <a:ext cx="4057388" cy="2226482"/>
            <a:chOff x="2953013" y="4156770"/>
            <a:chExt cx="4057388" cy="2226482"/>
          </a:xfrm>
        </p:grpSpPr>
        <p:cxnSp>
          <p:nvCxnSpPr>
            <p:cNvPr id="41" name="Straight Arrow Connector 40">
              <a:extLst>
                <a:ext uri="{FF2B5EF4-FFF2-40B4-BE49-F238E27FC236}">
                  <a16:creationId xmlns:a16="http://schemas.microsoft.com/office/drawing/2014/main" id="{91FED04B-70B4-CAED-37D6-AFF39E43000D}"/>
                </a:ext>
              </a:extLst>
            </p:cNvPr>
            <p:cNvCxnSpPr>
              <a:cxnSpLocks/>
              <a:stCxn id="11" idx="3"/>
              <a:endCxn id="12" idx="1"/>
            </p:cNvCxnSpPr>
            <p:nvPr/>
          </p:nvCxnSpPr>
          <p:spPr>
            <a:xfrm>
              <a:off x="5370443" y="5149822"/>
              <a:ext cx="3776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Rounded Rectangle 11">
              <a:extLst>
                <a:ext uri="{FF2B5EF4-FFF2-40B4-BE49-F238E27FC236}">
                  <a16:creationId xmlns:a16="http://schemas.microsoft.com/office/drawing/2014/main" id="{315A40E2-2ECD-2BED-5120-CD480E3696BE}"/>
                </a:ext>
              </a:extLst>
            </p:cNvPr>
            <p:cNvSpPr/>
            <p:nvPr/>
          </p:nvSpPr>
          <p:spPr>
            <a:xfrm>
              <a:off x="5748131" y="4854961"/>
              <a:ext cx="1262270" cy="589722"/>
            </a:xfrm>
            <a:prstGeom prst="roundRect">
              <a:avLst/>
            </a:prstGeom>
            <a:solidFill>
              <a:srgbClr val="C0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Invasive testing</a:t>
              </a:r>
            </a:p>
          </p:txBody>
        </p:sp>
        <p:sp>
          <p:nvSpPr>
            <p:cNvPr id="11" name="Rounded Rectangle 10">
              <a:extLst>
                <a:ext uri="{FF2B5EF4-FFF2-40B4-BE49-F238E27FC236}">
                  <a16:creationId xmlns:a16="http://schemas.microsoft.com/office/drawing/2014/main" id="{4B1E1B7F-26A5-C035-C6AF-42710140DB56}"/>
                </a:ext>
              </a:extLst>
            </p:cNvPr>
            <p:cNvSpPr/>
            <p:nvPr/>
          </p:nvSpPr>
          <p:spPr>
            <a:xfrm>
              <a:off x="4108173" y="4854961"/>
              <a:ext cx="1262270" cy="589722"/>
            </a:xfrm>
            <a:prstGeom prst="roundRect">
              <a:avLst/>
            </a:prstGeom>
            <a:solidFill>
              <a:srgbClr val="F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High &gt; 65%</a:t>
              </a:r>
            </a:p>
          </p:txBody>
        </p:sp>
        <p:cxnSp>
          <p:nvCxnSpPr>
            <p:cNvPr id="31" name="Straight Arrow Connector 30">
              <a:extLst>
                <a:ext uri="{FF2B5EF4-FFF2-40B4-BE49-F238E27FC236}">
                  <a16:creationId xmlns:a16="http://schemas.microsoft.com/office/drawing/2014/main" id="{062318CE-7757-F75F-73DF-F74DA6FA10E9}"/>
                </a:ext>
              </a:extLst>
            </p:cNvPr>
            <p:cNvCxnSpPr>
              <a:cxnSpLocks/>
              <a:stCxn id="8" idx="5"/>
              <a:endCxn id="11" idx="1"/>
            </p:cNvCxnSpPr>
            <p:nvPr/>
          </p:nvCxnSpPr>
          <p:spPr>
            <a:xfrm>
              <a:off x="2953013" y="4156770"/>
              <a:ext cx="1155160" cy="9930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C1C2B954-2084-E15B-6B8E-F0E2999E4AC1}"/>
                </a:ext>
              </a:extLst>
            </p:cNvPr>
            <p:cNvSpPr/>
            <p:nvPr/>
          </p:nvSpPr>
          <p:spPr>
            <a:xfrm>
              <a:off x="5748131" y="5793530"/>
              <a:ext cx="1262270" cy="589722"/>
            </a:xfrm>
            <a:prstGeom prst="roundRect">
              <a:avLst/>
            </a:prstGeom>
            <a:solidFill>
              <a:srgbClr val="FF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Diagnosis</a:t>
              </a:r>
            </a:p>
            <a:p>
              <a:pPr algn="ctr"/>
              <a:r>
                <a:rPr lang="en-US" sz="1050">
                  <a:solidFill>
                    <a:schemeClr val="tx1"/>
                  </a:solidFill>
                </a:rPr>
                <a:t>malignant vs benign</a:t>
              </a:r>
            </a:p>
          </p:txBody>
        </p:sp>
        <p:cxnSp>
          <p:nvCxnSpPr>
            <p:cNvPr id="83" name="Straight Arrow Connector 82">
              <a:extLst>
                <a:ext uri="{FF2B5EF4-FFF2-40B4-BE49-F238E27FC236}">
                  <a16:creationId xmlns:a16="http://schemas.microsoft.com/office/drawing/2014/main" id="{87DF7BED-4E64-DACE-984F-7845FF85DCFA}"/>
                </a:ext>
              </a:extLst>
            </p:cNvPr>
            <p:cNvCxnSpPr>
              <a:stCxn id="12" idx="2"/>
              <a:endCxn id="45" idx="0"/>
            </p:cNvCxnSpPr>
            <p:nvPr/>
          </p:nvCxnSpPr>
          <p:spPr>
            <a:xfrm>
              <a:off x="6379266" y="5444683"/>
              <a:ext cx="0" cy="3488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16ECA10E-9C87-D011-2D9F-59F2814DC01D}"/>
              </a:ext>
            </a:extLst>
          </p:cNvPr>
          <p:cNvGrpSpPr/>
          <p:nvPr/>
        </p:nvGrpSpPr>
        <p:grpSpPr>
          <a:xfrm>
            <a:off x="3420185" y="3791651"/>
            <a:ext cx="2300986" cy="589722"/>
            <a:chOff x="3069457" y="3591235"/>
            <a:chExt cx="2300986" cy="589722"/>
          </a:xfrm>
        </p:grpSpPr>
        <p:sp>
          <p:nvSpPr>
            <p:cNvPr id="10" name="Rounded Rectangle 9">
              <a:extLst>
                <a:ext uri="{FF2B5EF4-FFF2-40B4-BE49-F238E27FC236}">
                  <a16:creationId xmlns:a16="http://schemas.microsoft.com/office/drawing/2014/main" id="{79029CF9-7D5C-4E85-1132-7FBDAC8BE054}"/>
                </a:ext>
              </a:extLst>
            </p:cNvPr>
            <p:cNvSpPr/>
            <p:nvPr/>
          </p:nvSpPr>
          <p:spPr>
            <a:xfrm>
              <a:off x="4108173" y="3591235"/>
              <a:ext cx="1262270" cy="589722"/>
            </a:xfrm>
            <a:prstGeom prst="roundRect">
              <a:avLst/>
            </a:prstGeom>
            <a:solidFill>
              <a:schemeClr val="accent4">
                <a:lumMod val="20000"/>
                <a:lumOff val="8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Intermediate</a:t>
              </a:r>
              <a:br>
                <a:rPr lang="en-US" sz="1200">
                  <a:solidFill>
                    <a:schemeClr val="tx1"/>
                  </a:solidFill>
                </a:rPr>
              </a:br>
              <a:r>
                <a:rPr lang="en-US" sz="1200">
                  <a:solidFill>
                    <a:schemeClr val="tx1"/>
                  </a:solidFill>
                </a:rPr>
                <a:t>5-65%</a:t>
              </a:r>
            </a:p>
          </p:txBody>
        </p:sp>
        <p:cxnSp>
          <p:nvCxnSpPr>
            <p:cNvPr id="26" name="Straight Arrow Connector 25">
              <a:extLst>
                <a:ext uri="{FF2B5EF4-FFF2-40B4-BE49-F238E27FC236}">
                  <a16:creationId xmlns:a16="http://schemas.microsoft.com/office/drawing/2014/main" id="{77CDD239-AFD1-0CD4-6F25-96EAD1C5AA03}"/>
                </a:ext>
              </a:extLst>
            </p:cNvPr>
            <p:cNvCxnSpPr>
              <a:cxnSpLocks/>
              <a:stCxn id="8" idx="6"/>
              <a:endCxn id="10" idx="1"/>
            </p:cNvCxnSpPr>
            <p:nvPr/>
          </p:nvCxnSpPr>
          <p:spPr>
            <a:xfrm flipV="1">
              <a:off x="3069457" y="3886096"/>
              <a:ext cx="1038716" cy="37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D4C71DF1-E2E8-ADC2-72AB-48725368AF34}"/>
              </a:ext>
            </a:extLst>
          </p:cNvPr>
          <p:cNvGrpSpPr/>
          <p:nvPr/>
        </p:nvGrpSpPr>
        <p:grpSpPr>
          <a:xfrm>
            <a:off x="5721171" y="2911623"/>
            <a:ext cx="5778120" cy="2476193"/>
            <a:chOff x="5370443" y="2711207"/>
            <a:chExt cx="5778120" cy="2476193"/>
          </a:xfrm>
        </p:grpSpPr>
        <p:sp>
          <p:nvSpPr>
            <p:cNvPr id="46" name="Rounded Rectangle 45">
              <a:extLst>
                <a:ext uri="{FF2B5EF4-FFF2-40B4-BE49-F238E27FC236}">
                  <a16:creationId xmlns:a16="http://schemas.microsoft.com/office/drawing/2014/main" id="{EBB6D7D1-4EDC-B53F-3E22-B4E80111EBAF}"/>
                </a:ext>
              </a:extLst>
            </p:cNvPr>
            <p:cNvSpPr/>
            <p:nvPr/>
          </p:nvSpPr>
          <p:spPr>
            <a:xfrm>
              <a:off x="5586943" y="3161623"/>
              <a:ext cx="3873722" cy="1443508"/>
            </a:xfrm>
            <a:prstGeom prst="roundRect">
              <a:avLst>
                <a:gd name="adj" fmla="val 5427"/>
              </a:avLst>
            </a:prstGeom>
            <a:solidFill>
              <a:srgbClr val="B1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Rounded Rectangle 12">
              <a:extLst>
                <a:ext uri="{FF2B5EF4-FFF2-40B4-BE49-F238E27FC236}">
                  <a16:creationId xmlns:a16="http://schemas.microsoft.com/office/drawing/2014/main" id="{C438A4E4-605C-773F-4AD0-14225A38E5D6}"/>
                </a:ext>
              </a:extLst>
            </p:cNvPr>
            <p:cNvSpPr/>
            <p:nvPr/>
          </p:nvSpPr>
          <p:spPr>
            <a:xfrm>
              <a:off x="5748131" y="3408324"/>
              <a:ext cx="1262270" cy="962637"/>
            </a:xfrm>
            <a:prstGeom prst="roundRect">
              <a:avLst/>
            </a:prstGeom>
            <a:solidFill>
              <a:srgbClr val="00BFC0"/>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chemeClr val="tx1"/>
                  </a:solidFill>
                </a:rPr>
                <a:t>Imaging +  clinical + molecular marker</a:t>
              </a:r>
            </a:p>
          </p:txBody>
        </p:sp>
        <p:sp>
          <p:nvSpPr>
            <p:cNvPr id="16" name="Oval 15">
              <a:extLst>
                <a:ext uri="{FF2B5EF4-FFF2-40B4-BE49-F238E27FC236}">
                  <a16:creationId xmlns:a16="http://schemas.microsoft.com/office/drawing/2014/main" id="{9CD5B9A3-76E2-7090-5EE3-2CC08D695D81}"/>
                </a:ext>
              </a:extLst>
            </p:cNvPr>
            <p:cNvSpPr/>
            <p:nvPr/>
          </p:nvSpPr>
          <p:spPr>
            <a:xfrm>
              <a:off x="7453675" y="3634068"/>
              <a:ext cx="781878" cy="507792"/>
            </a:xfrm>
            <a:prstGeom prst="ellipse">
              <a:avLst/>
            </a:prstGeom>
            <a:solidFill>
              <a:srgbClr val="FF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Risk?</a:t>
              </a:r>
            </a:p>
          </p:txBody>
        </p:sp>
        <p:sp>
          <p:nvSpPr>
            <p:cNvPr id="17" name="Rounded Rectangle 16">
              <a:extLst>
                <a:ext uri="{FF2B5EF4-FFF2-40B4-BE49-F238E27FC236}">
                  <a16:creationId xmlns:a16="http://schemas.microsoft.com/office/drawing/2014/main" id="{4528D80E-11D2-7FBE-F23B-FFD9F5E67D72}"/>
                </a:ext>
              </a:extLst>
            </p:cNvPr>
            <p:cNvSpPr/>
            <p:nvPr/>
          </p:nvSpPr>
          <p:spPr>
            <a:xfrm>
              <a:off x="8533369" y="3227481"/>
              <a:ext cx="612914" cy="338303"/>
            </a:xfrm>
            <a:prstGeom prst="roundRect">
              <a:avLst/>
            </a:prstGeom>
            <a:solidFill>
              <a:srgbClr val="BFFFB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Low</a:t>
              </a:r>
            </a:p>
          </p:txBody>
        </p:sp>
        <p:sp>
          <p:nvSpPr>
            <p:cNvPr id="18" name="Rounded Rectangle 17">
              <a:extLst>
                <a:ext uri="{FF2B5EF4-FFF2-40B4-BE49-F238E27FC236}">
                  <a16:creationId xmlns:a16="http://schemas.microsoft.com/office/drawing/2014/main" id="{E1A4C918-783F-5E1C-E5A8-DE7CEA8C0E98}"/>
                </a:ext>
              </a:extLst>
            </p:cNvPr>
            <p:cNvSpPr/>
            <p:nvPr/>
          </p:nvSpPr>
          <p:spPr>
            <a:xfrm>
              <a:off x="8533369" y="3710653"/>
              <a:ext cx="612914" cy="338303"/>
            </a:xfrm>
            <a:prstGeom prst="roundRect">
              <a:avLst/>
            </a:prstGeom>
            <a:solidFill>
              <a:schemeClr val="accent4">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Med</a:t>
              </a:r>
            </a:p>
          </p:txBody>
        </p:sp>
        <p:sp>
          <p:nvSpPr>
            <p:cNvPr id="19" name="Rounded Rectangle 18">
              <a:extLst>
                <a:ext uri="{FF2B5EF4-FFF2-40B4-BE49-F238E27FC236}">
                  <a16:creationId xmlns:a16="http://schemas.microsoft.com/office/drawing/2014/main" id="{51ACC1E4-653A-2526-F3E9-4ED0A481D94F}"/>
                </a:ext>
              </a:extLst>
            </p:cNvPr>
            <p:cNvSpPr/>
            <p:nvPr/>
          </p:nvSpPr>
          <p:spPr>
            <a:xfrm>
              <a:off x="8546679" y="4167811"/>
              <a:ext cx="612914" cy="338303"/>
            </a:xfrm>
            <a:prstGeom prst="roundRect">
              <a:avLst/>
            </a:prstGeom>
            <a:solidFill>
              <a:srgbClr val="FFBFBF"/>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High</a:t>
              </a:r>
            </a:p>
          </p:txBody>
        </p:sp>
        <p:sp>
          <p:nvSpPr>
            <p:cNvPr id="20" name="Rounded Rectangle 19">
              <a:extLst>
                <a:ext uri="{FF2B5EF4-FFF2-40B4-BE49-F238E27FC236}">
                  <a16:creationId xmlns:a16="http://schemas.microsoft.com/office/drawing/2014/main" id="{A8185743-C793-5B0C-4C8D-9F52305D694A}"/>
                </a:ext>
              </a:extLst>
            </p:cNvPr>
            <p:cNvSpPr/>
            <p:nvPr/>
          </p:nvSpPr>
          <p:spPr>
            <a:xfrm>
              <a:off x="9886293" y="3584943"/>
              <a:ext cx="1262270" cy="589722"/>
            </a:xfrm>
            <a:prstGeom prst="roundRect">
              <a:avLst/>
            </a:prstGeom>
            <a:solidFill>
              <a:srgbClr val="C0B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tx1"/>
                  </a:solidFill>
                </a:rPr>
                <a:t>PET-CT</a:t>
              </a:r>
            </a:p>
          </p:txBody>
        </p:sp>
        <p:cxnSp>
          <p:nvCxnSpPr>
            <p:cNvPr id="36" name="Straight Arrow Connector 35">
              <a:extLst>
                <a:ext uri="{FF2B5EF4-FFF2-40B4-BE49-F238E27FC236}">
                  <a16:creationId xmlns:a16="http://schemas.microsoft.com/office/drawing/2014/main" id="{D83B7B73-CE19-7BE1-9A7E-1DDDE823397A}"/>
                </a:ext>
              </a:extLst>
            </p:cNvPr>
            <p:cNvCxnSpPr>
              <a:cxnSpLocks/>
              <a:stCxn id="10" idx="3"/>
              <a:endCxn id="13" idx="1"/>
            </p:cNvCxnSpPr>
            <p:nvPr/>
          </p:nvCxnSpPr>
          <p:spPr>
            <a:xfrm flipV="1">
              <a:off x="5370443" y="3889643"/>
              <a:ext cx="377688" cy="3403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37A3F9C4-8468-1EDE-5CCB-D17391A25EFC}"/>
                </a:ext>
              </a:extLst>
            </p:cNvPr>
            <p:cNvCxnSpPr>
              <a:cxnSpLocks/>
              <a:stCxn id="13" idx="3"/>
              <a:endCxn id="16" idx="2"/>
            </p:cNvCxnSpPr>
            <p:nvPr/>
          </p:nvCxnSpPr>
          <p:spPr>
            <a:xfrm flipV="1">
              <a:off x="7010401" y="3887964"/>
              <a:ext cx="443274" cy="167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6C4B11CB-2FD6-166F-A3CC-CC1C4B868242}"/>
                </a:ext>
              </a:extLst>
            </p:cNvPr>
            <p:cNvCxnSpPr>
              <a:cxnSpLocks/>
              <a:stCxn id="16" idx="7"/>
              <a:endCxn id="17" idx="1"/>
            </p:cNvCxnSpPr>
            <p:nvPr/>
          </p:nvCxnSpPr>
          <p:spPr>
            <a:xfrm flipV="1">
              <a:off x="8121050" y="3396633"/>
              <a:ext cx="412319" cy="31179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8B521BA4-A0D7-29CD-2575-88419B91B21B}"/>
                </a:ext>
              </a:extLst>
            </p:cNvPr>
            <p:cNvCxnSpPr>
              <a:cxnSpLocks/>
              <a:stCxn id="16" idx="6"/>
              <a:endCxn id="18" idx="1"/>
            </p:cNvCxnSpPr>
            <p:nvPr/>
          </p:nvCxnSpPr>
          <p:spPr>
            <a:xfrm flipV="1">
              <a:off x="8235553" y="3879805"/>
              <a:ext cx="297816" cy="815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2EB2DFFB-011F-3099-C6DB-98200814A7A8}"/>
                </a:ext>
              </a:extLst>
            </p:cNvPr>
            <p:cNvCxnSpPr>
              <a:cxnSpLocks/>
              <a:stCxn id="16" idx="5"/>
              <a:endCxn id="19" idx="1"/>
            </p:cNvCxnSpPr>
            <p:nvPr/>
          </p:nvCxnSpPr>
          <p:spPr>
            <a:xfrm>
              <a:off x="8121050" y="4067496"/>
              <a:ext cx="425629" cy="26946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8B051144-D1D0-5392-7C23-9031AD33D55E}"/>
                </a:ext>
              </a:extLst>
            </p:cNvPr>
            <p:cNvCxnSpPr>
              <a:stCxn id="18" idx="3"/>
              <a:endCxn id="20" idx="1"/>
            </p:cNvCxnSpPr>
            <p:nvPr/>
          </p:nvCxnSpPr>
          <p:spPr>
            <a:xfrm flipV="1">
              <a:off x="9146283" y="3879804"/>
              <a:ext cx="740010" cy="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4" name="Elbow Connector 63">
              <a:extLst>
                <a:ext uri="{FF2B5EF4-FFF2-40B4-BE49-F238E27FC236}">
                  <a16:creationId xmlns:a16="http://schemas.microsoft.com/office/drawing/2014/main" id="{86D0DB25-62CE-591B-5F98-1BF35412111F}"/>
                </a:ext>
              </a:extLst>
            </p:cNvPr>
            <p:cNvCxnSpPr>
              <a:stCxn id="20" idx="0"/>
              <a:endCxn id="14" idx="3"/>
            </p:cNvCxnSpPr>
            <p:nvPr/>
          </p:nvCxnSpPr>
          <p:spPr>
            <a:xfrm rot="16200000" flipV="1">
              <a:off x="8327047" y="1394561"/>
              <a:ext cx="873736" cy="350702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Elbow Connector 64">
              <a:extLst>
                <a:ext uri="{FF2B5EF4-FFF2-40B4-BE49-F238E27FC236}">
                  <a16:creationId xmlns:a16="http://schemas.microsoft.com/office/drawing/2014/main" id="{C0A7C85D-B353-E3A6-4A8F-55C5E5AA13FD}"/>
                </a:ext>
              </a:extLst>
            </p:cNvPr>
            <p:cNvCxnSpPr>
              <a:cxnSpLocks/>
              <a:stCxn id="20" idx="2"/>
              <a:endCxn id="12" idx="3"/>
            </p:cNvCxnSpPr>
            <p:nvPr/>
          </p:nvCxnSpPr>
          <p:spPr>
            <a:xfrm rot="5400000">
              <a:off x="8257548" y="2927519"/>
              <a:ext cx="1012735" cy="350702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8" name="Elbow Connector 77">
              <a:extLst>
                <a:ext uri="{FF2B5EF4-FFF2-40B4-BE49-F238E27FC236}">
                  <a16:creationId xmlns:a16="http://schemas.microsoft.com/office/drawing/2014/main" id="{B100F30B-714E-F9E8-0168-5CADD796758E}"/>
                </a:ext>
              </a:extLst>
            </p:cNvPr>
            <p:cNvCxnSpPr>
              <a:cxnSpLocks/>
              <a:stCxn id="17" idx="0"/>
            </p:cNvCxnSpPr>
            <p:nvPr/>
          </p:nvCxnSpPr>
          <p:spPr>
            <a:xfrm rot="16200000" flipV="1">
              <a:off x="7722730" y="2110384"/>
              <a:ext cx="404769" cy="1829425"/>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9" name="Elbow Connector 78">
              <a:extLst>
                <a:ext uri="{FF2B5EF4-FFF2-40B4-BE49-F238E27FC236}">
                  <a16:creationId xmlns:a16="http://schemas.microsoft.com/office/drawing/2014/main" id="{EAD34DB1-7803-79E3-07FC-FAC90CAC61AC}"/>
                </a:ext>
              </a:extLst>
            </p:cNvPr>
            <p:cNvCxnSpPr>
              <a:cxnSpLocks/>
              <a:stCxn id="19" idx="2"/>
            </p:cNvCxnSpPr>
            <p:nvPr/>
          </p:nvCxnSpPr>
          <p:spPr>
            <a:xfrm rot="5400000">
              <a:off x="7670227" y="3846289"/>
              <a:ext cx="523085" cy="1842735"/>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7BFE46FF-C37C-4C22-6096-B2D52D31C706}"/>
                </a:ext>
              </a:extLst>
            </p:cNvPr>
            <p:cNvSpPr txBox="1"/>
            <p:nvPr/>
          </p:nvSpPr>
          <p:spPr>
            <a:xfrm>
              <a:off x="10517428" y="3206427"/>
              <a:ext cx="316223" cy="369332"/>
            </a:xfrm>
            <a:prstGeom prst="rect">
              <a:avLst/>
            </a:prstGeom>
            <a:noFill/>
          </p:spPr>
          <p:txBody>
            <a:bodyPr wrap="square" rtlCol="0">
              <a:spAutoFit/>
            </a:bodyPr>
            <a:lstStyle/>
            <a:p>
              <a:r>
                <a:rPr lang="en-US"/>
                <a:t>-</a:t>
              </a:r>
            </a:p>
          </p:txBody>
        </p:sp>
        <p:sp>
          <p:nvSpPr>
            <p:cNvPr id="4" name="TextBox 3">
              <a:extLst>
                <a:ext uri="{FF2B5EF4-FFF2-40B4-BE49-F238E27FC236}">
                  <a16:creationId xmlns:a16="http://schemas.microsoft.com/office/drawing/2014/main" id="{FF2E0804-A92A-5353-21AD-D32A2D301252}"/>
                </a:ext>
              </a:extLst>
            </p:cNvPr>
            <p:cNvSpPr txBox="1"/>
            <p:nvPr/>
          </p:nvSpPr>
          <p:spPr>
            <a:xfrm>
              <a:off x="10517428" y="4174665"/>
              <a:ext cx="316223" cy="369332"/>
            </a:xfrm>
            <a:prstGeom prst="rect">
              <a:avLst/>
            </a:prstGeom>
            <a:noFill/>
          </p:spPr>
          <p:txBody>
            <a:bodyPr wrap="square" rtlCol="0">
              <a:spAutoFit/>
            </a:bodyPr>
            <a:lstStyle/>
            <a:p>
              <a:r>
                <a:rPr lang="en-US"/>
                <a:t>+</a:t>
              </a:r>
            </a:p>
          </p:txBody>
        </p:sp>
      </p:grpSp>
      <p:pic>
        <p:nvPicPr>
          <p:cNvPr id="28" name="Picture 4">
            <a:extLst>
              <a:ext uri="{FF2B5EF4-FFF2-40B4-BE49-F238E27FC236}">
                <a16:creationId xmlns:a16="http://schemas.microsoft.com/office/drawing/2014/main" id="{209A8734-450C-2965-28A4-9FDA6BCB3ED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8761" y="1902778"/>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5">
            <a:extLst>
              <a:ext uri="{FF2B5EF4-FFF2-40B4-BE49-F238E27FC236}">
                <a16:creationId xmlns:a16="http://schemas.microsoft.com/office/drawing/2014/main" id="{3205429A-8140-D358-C1F6-95929C0423D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37689" y="4886062"/>
            <a:ext cx="1371600" cy="1375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0">
            <a:extLst>
              <a:ext uri="{FF2B5EF4-FFF2-40B4-BE49-F238E27FC236}">
                <a16:creationId xmlns:a16="http://schemas.microsoft.com/office/drawing/2014/main" id="{D6E217B1-2D6E-B496-4D22-62DAFAEBBE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626" y="6383252"/>
            <a:ext cx="91440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1" name="Title 20">
            <a:extLst>
              <a:ext uri="{FF2B5EF4-FFF2-40B4-BE49-F238E27FC236}">
                <a16:creationId xmlns:a16="http://schemas.microsoft.com/office/drawing/2014/main" id="{7CEA0CA4-D108-DE4C-F29E-660272725188}"/>
              </a:ext>
            </a:extLst>
          </p:cNvPr>
          <p:cNvSpPr txBox="1">
            <a:spLocks/>
          </p:cNvSpPr>
          <p:nvPr/>
        </p:nvSpPr>
        <p:spPr>
          <a:xfrm>
            <a:off x="860064" y="555418"/>
            <a:ext cx="10471871" cy="985880"/>
          </a:xfrm>
          <a:prstGeom prst="rect">
            <a:avLst/>
          </a:prstGeom>
        </p:spPr>
        <p:txBody>
          <a:bodyPr/>
          <a:lstStyle>
            <a:lvl1pPr algn="ctr" defTabSz="914400" rtl="0" eaLnBrk="1" latinLnBrk="0" hangingPunct="1">
              <a:lnSpc>
                <a:spcPct val="90000"/>
              </a:lnSpc>
              <a:spcBef>
                <a:spcPct val="0"/>
              </a:spcBef>
              <a:buNone/>
              <a:defRPr sz="3200" b="0" i="0" kern="1200" cap="all" spc="300" baseline="0">
                <a:solidFill>
                  <a:schemeClr val="tx1"/>
                </a:solidFill>
                <a:latin typeface="+mj-lt"/>
                <a:ea typeface="+mj-ea"/>
                <a:cs typeface="Arial" panose="020B0604020202020204" pitchFamily="34" charset="0"/>
              </a:defRPr>
            </a:lvl1pPr>
          </a:lstStyle>
          <a:p>
            <a:r>
              <a:rPr lang="en-US" sz="2800" b="1"/>
              <a:t>SHOULD WE BIOPSY? </a:t>
            </a:r>
            <a:r>
              <a:rPr lang="en-US" sz="2800"/>
              <a:t>INDETERMINATE NODULES HAVE HIGH DIAGNOSTIC UNCERTAINTY</a:t>
            </a:r>
          </a:p>
        </p:txBody>
      </p:sp>
    </p:spTree>
    <p:extLst>
      <p:ext uri="{BB962C8B-B14F-4D97-AF65-F5344CB8AC3E}">
        <p14:creationId xmlns:p14="http://schemas.microsoft.com/office/powerpoint/2010/main" val="370328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a:extLst>
              <a:ext uri="{FF2B5EF4-FFF2-40B4-BE49-F238E27FC236}">
                <a16:creationId xmlns:a16="http://schemas.microsoft.com/office/drawing/2014/main" id="{10F2BB58-F1F8-9EE0-645C-B75DA2D9AD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982" y="3055967"/>
            <a:ext cx="1657898" cy="166143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5">
            <a:extLst>
              <a:ext uri="{FF2B5EF4-FFF2-40B4-BE49-F238E27FC236}">
                <a16:creationId xmlns:a16="http://schemas.microsoft.com/office/drawing/2014/main" id="{E71785B2-1FFC-0266-1B78-234FBD78D392}"/>
              </a:ext>
            </a:extLst>
          </p:cNvPr>
          <p:cNvSpPr/>
          <p:nvPr/>
        </p:nvSpPr>
        <p:spPr bwMode="auto">
          <a:xfrm>
            <a:off x="2492338" y="2130423"/>
            <a:ext cx="4492281" cy="1393371"/>
          </a:xfrm>
          <a:prstGeom prst="roundRect">
            <a:avLst/>
          </a:prstGeom>
          <a:noFill/>
          <a:ln w="28575" cap="flat" cmpd="sng" algn="ctr">
            <a:solidFill>
              <a:sysClr val="windowText" lastClr="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ea typeface="ＭＳ Ｐゴシック" charset="0"/>
            </a:endParaRPr>
          </a:p>
        </p:txBody>
      </p:sp>
      <p:sp>
        <p:nvSpPr>
          <p:cNvPr id="6" name="Rectangle: Rounded Corners 7">
            <a:extLst>
              <a:ext uri="{FF2B5EF4-FFF2-40B4-BE49-F238E27FC236}">
                <a16:creationId xmlns:a16="http://schemas.microsoft.com/office/drawing/2014/main" id="{AA13A9BF-1865-C9DB-B7AF-CC68037A9F0D}"/>
              </a:ext>
            </a:extLst>
          </p:cNvPr>
          <p:cNvSpPr/>
          <p:nvPr/>
        </p:nvSpPr>
        <p:spPr bwMode="auto">
          <a:xfrm>
            <a:off x="2492338" y="4311837"/>
            <a:ext cx="4473551" cy="1393371"/>
          </a:xfrm>
          <a:prstGeom prst="roundRect">
            <a:avLst/>
          </a:prstGeom>
          <a:noFill/>
          <a:ln w="28575" cap="flat" cmpd="sng" algn="ctr">
            <a:solidFill>
              <a:sysClr val="windowText" lastClr="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ea typeface="ＭＳ Ｐゴシック" charset="0"/>
            </a:endParaRPr>
          </a:p>
        </p:txBody>
      </p:sp>
      <p:pic>
        <p:nvPicPr>
          <p:cNvPr id="7" name="Picture 6" descr="A cartoon of a person with a computer&#10;&#10;Description automatically generated">
            <a:extLst>
              <a:ext uri="{FF2B5EF4-FFF2-40B4-BE49-F238E27FC236}">
                <a16:creationId xmlns:a16="http://schemas.microsoft.com/office/drawing/2014/main" id="{78AD6A41-5A31-F4EA-8333-4C4A0CCF3F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40963" y="2280646"/>
            <a:ext cx="1030209" cy="1030209"/>
          </a:xfrm>
          <a:prstGeom prst="rect">
            <a:avLst/>
          </a:prstGeom>
        </p:spPr>
      </p:pic>
      <p:pic>
        <p:nvPicPr>
          <p:cNvPr id="8" name="Picture 7" descr="A black background with many colorful dots&#10;&#10;Description automatically generated">
            <a:extLst>
              <a:ext uri="{FF2B5EF4-FFF2-40B4-BE49-F238E27FC236}">
                <a16:creationId xmlns:a16="http://schemas.microsoft.com/office/drawing/2014/main" id="{7916D3A5-294C-D013-8D31-0DEB2C7EA8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7457" y="4362465"/>
            <a:ext cx="1292112" cy="1292112"/>
          </a:xfrm>
          <a:prstGeom prst="rect">
            <a:avLst/>
          </a:prstGeom>
        </p:spPr>
      </p:pic>
      <p:sp>
        <p:nvSpPr>
          <p:cNvPr id="9" name="Rectangle 8">
            <a:extLst>
              <a:ext uri="{FF2B5EF4-FFF2-40B4-BE49-F238E27FC236}">
                <a16:creationId xmlns:a16="http://schemas.microsoft.com/office/drawing/2014/main" id="{D1FA8449-4E31-6E6B-1A08-5F23D914DDC6}"/>
              </a:ext>
            </a:extLst>
          </p:cNvPr>
          <p:cNvSpPr/>
          <p:nvPr/>
        </p:nvSpPr>
        <p:spPr bwMode="auto">
          <a:xfrm>
            <a:off x="719578" y="3479451"/>
            <a:ext cx="375744" cy="375894"/>
          </a:xfrm>
          <a:prstGeom prst="rect">
            <a:avLst/>
          </a:prstGeom>
          <a:noFill/>
          <a:ln w="9525"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defRPr/>
            </a:pPr>
            <a:endParaRPr lang="en-US" sz="2400">
              <a:solidFill>
                <a:srgbClr val="000000"/>
              </a:solidFill>
              <a:ea typeface="ＭＳ Ｐゴシック" charset="0"/>
            </a:endParaRPr>
          </a:p>
        </p:txBody>
      </p:sp>
      <p:sp>
        <p:nvSpPr>
          <p:cNvPr id="10" name="TextBox 9">
            <a:extLst>
              <a:ext uri="{FF2B5EF4-FFF2-40B4-BE49-F238E27FC236}">
                <a16:creationId xmlns:a16="http://schemas.microsoft.com/office/drawing/2014/main" id="{813C30F2-3795-FE9A-3F01-AA4A2D2DABB4}"/>
              </a:ext>
            </a:extLst>
          </p:cNvPr>
          <p:cNvSpPr txBox="1"/>
          <p:nvPr/>
        </p:nvSpPr>
        <p:spPr>
          <a:xfrm>
            <a:off x="2492339" y="2564917"/>
            <a:ext cx="1135487" cy="461665"/>
          </a:xfrm>
          <a:prstGeom prst="rect">
            <a:avLst/>
          </a:prstGeom>
          <a:noFill/>
        </p:spPr>
        <p:txBody>
          <a:bodyPr wrap="square" rtlCol="0">
            <a:spAutoFit/>
          </a:bodyPr>
          <a:lstStyle/>
          <a:p>
            <a:pPr>
              <a:defRPr/>
            </a:pPr>
            <a:r>
              <a:rPr lang="en-US" sz="1200" b="1">
                <a:solidFill>
                  <a:prstClr val="black"/>
                </a:solidFill>
                <a:ea typeface="ＭＳ Ｐゴシック"/>
              </a:rPr>
              <a:t>Semantic</a:t>
            </a:r>
          </a:p>
          <a:p>
            <a:pPr>
              <a:defRPr/>
            </a:pPr>
            <a:r>
              <a:rPr lang="en-US" sz="1200" b="1">
                <a:solidFill>
                  <a:prstClr val="black"/>
                </a:solidFill>
                <a:ea typeface="ＭＳ Ｐゴシック"/>
              </a:rPr>
              <a:t>Features</a:t>
            </a:r>
          </a:p>
        </p:txBody>
      </p:sp>
      <p:sp>
        <p:nvSpPr>
          <p:cNvPr id="11" name="TextBox 10">
            <a:extLst>
              <a:ext uri="{FF2B5EF4-FFF2-40B4-BE49-F238E27FC236}">
                <a16:creationId xmlns:a16="http://schemas.microsoft.com/office/drawing/2014/main" id="{CB39B1F0-7FF6-3DD1-F985-08237C3D51F2}"/>
              </a:ext>
            </a:extLst>
          </p:cNvPr>
          <p:cNvSpPr txBox="1"/>
          <p:nvPr/>
        </p:nvSpPr>
        <p:spPr>
          <a:xfrm>
            <a:off x="2600820" y="4794612"/>
            <a:ext cx="979215" cy="461665"/>
          </a:xfrm>
          <a:prstGeom prst="rect">
            <a:avLst/>
          </a:prstGeom>
          <a:noFill/>
        </p:spPr>
        <p:txBody>
          <a:bodyPr wrap="square" rtlCol="0">
            <a:spAutoFit/>
          </a:bodyPr>
          <a:lstStyle/>
          <a:p>
            <a:pPr>
              <a:defRPr/>
            </a:pPr>
            <a:r>
              <a:rPr lang="en-US" sz="1200" b="1">
                <a:solidFill>
                  <a:prstClr val="black"/>
                </a:solidFill>
                <a:ea typeface="ＭＳ Ｐゴシック"/>
              </a:rPr>
              <a:t>Deep Features</a:t>
            </a:r>
          </a:p>
        </p:txBody>
      </p:sp>
      <p:sp>
        <p:nvSpPr>
          <p:cNvPr id="12" name="TextBox 11">
            <a:extLst>
              <a:ext uri="{FF2B5EF4-FFF2-40B4-BE49-F238E27FC236}">
                <a16:creationId xmlns:a16="http://schemas.microsoft.com/office/drawing/2014/main" id="{76CD29D4-CC15-5BA9-51AC-B39E38BD5FF3}"/>
              </a:ext>
            </a:extLst>
          </p:cNvPr>
          <p:cNvSpPr txBox="1"/>
          <p:nvPr/>
        </p:nvSpPr>
        <p:spPr>
          <a:xfrm>
            <a:off x="536982" y="4819586"/>
            <a:ext cx="1607142" cy="276999"/>
          </a:xfrm>
          <a:prstGeom prst="rect">
            <a:avLst/>
          </a:prstGeom>
          <a:noFill/>
        </p:spPr>
        <p:txBody>
          <a:bodyPr wrap="square" rtlCol="0">
            <a:spAutoFit/>
          </a:bodyPr>
          <a:lstStyle/>
          <a:p>
            <a:pPr algn="ctr">
              <a:defRPr/>
            </a:pPr>
            <a:r>
              <a:rPr lang="en-US" sz="1200">
                <a:solidFill>
                  <a:prstClr val="black"/>
                </a:solidFill>
                <a:ea typeface="ＭＳ Ｐゴシック"/>
              </a:rPr>
              <a:t>Low-dose CT scan</a:t>
            </a:r>
          </a:p>
        </p:txBody>
      </p:sp>
      <p:sp>
        <p:nvSpPr>
          <p:cNvPr id="13" name="TextBox 12">
            <a:extLst>
              <a:ext uri="{FF2B5EF4-FFF2-40B4-BE49-F238E27FC236}">
                <a16:creationId xmlns:a16="http://schemas.microsoft.com/office/drawing/2014/main" id="{EACC883F-9D82-6FAD-C88D-7513CC9B5F80}"/>
              </a:ext>
            </a:extLst>
          </p:cNvPr>
          <p:cNvSpPr txBox="1"/>
          <p:nvPr/>
        </p:nvSpPr>
        <p:spPr>
          <a:xfrm>
            <a:off x="4359623" y="2226943"/>
            <a:ext cx="2560895" cy="1200329"/>
          </a:xfrm>
          <a:prstGeom prst="rect">
            <a:avLst/>
          </a:prstGeom>
          <a:noFill/>
        </p:spPr>
        <p:txBody>
          <a:bodyPr wrap="square" rtlCol="0">
            <a:spAutoFit/>
          </a:bodyPr>
          <a:lstStyle/>
          <a:p>
            <a:pPr marL="171450" indent="-171450">
              <a:buFont typeface="Arial" panose="020B0604020202020204" pitchFamily="34" charset="0"/>
              <a:buChar char="•"/>
              <a:defRPr/>
            </a:pPr>
            <a:r>
              <a:rPr lang="en-US" sz="1200" u="sng">
                <a:solidFill>
                  <a:prstClr val="black"/>
                </a:solidFill>
                <a:ea typeface="ＭＳ Ｐゴシック"/>
              </a:rPr>
              <a:t>General feature</a:t>
            </a:r>
            <a:r>
              <a:rPr lang="en-US" sz="1200">
                <a:solidFill>
                  <a:prstClr val="black"/>
                </a:solidFill>
                <a:ea typeface="ＭＳ Ｐゴシック"/>
              </a:rPr>
              <a:t>: Nodule size/shape/margin</a:t>
            </a:r>
          </a:p>
          <a:p>
            <a:pPr marL="171450" indent="-171450">
              <a:buFont typeface="Arial" panose="020B0604020202020204" pitchFamily="34" charset="0"/>
              <a:buChar char="•"/>
              <a:defRPr/>
            </a:pPr>
            <a:r>
              <a:rPr lang="en-US" sz="1200" u="sng">
                <a:solidFill>
                  <a:prstClr val="black"/>
                </a:solidFill>
                <a:ea typeface="ＭＳ Ｐゴシック"/>
              </a:rPr>
              <a:t>Internal feature</a:t>
            </a:r>
            <a:r>
              <a:rPr lang="en-US" sz="1200">
                <a:solidFill>
                  <a:prstClr val="black"/>
                </a:solidFill>
                <a:ea typeface="ＭＳ Ｐゴシック"/>
              </a:rPr>
              <a:t>: cyst-like spaces, necrosis</a:t>
            </a:r>
          </a:p>
          <a:p>
            <a:pPr marL="171450" indent="-171450">
              <a:buFont typeface="Arial" panose="020B0604020202020204" pitchFamily="34" charset="0"/>
              <a:buChar char="•"/>
              <a:defRPr/>
            </a:pPr>
            <a:r>
              <a:rPr lang="en-US" sz="1200" u="sng">
                <a:solidFill>
                  <a:prstClr val="black"/>
                </a:solidFill>
                <a:ea typeface="ＭＳ Ｐゴシック"/>
              </a:rPr>
              <a:t>External feature</a:t>
            </a:r>
            <a:r>
              <a:rPr lang="en-US" sz="1200">
                <a:solidFill>
                  <a:prstClr val="black"/>
                </a:solidFill>
                <a:ea typeface="ＭＳ Ｐゴシック"/>
              </a:rPr>
              <a:t>: vascular convergence, pleural attachment</a:t>
            </a:r>
          </a:p>
        </p:txBody>
      </p:sp>
      <p:sp>
        <p:nvSpPr>
          <p:cNvPr id="14" name="Rectangle: Rounded Corners 24">
            <a:extLst>
              <a:ext uri="{FF2B5EF4-FFF2-40B4-BE49-F238E27FC236}">
                <a16:creationId xmlns:a16="http://schemas.microsoft.com/office/drawing/2014/main" id="{8BB8AFC2-1C84-BE64-6CCA-94B7F576F2FE}"/>
              </a:ext>
            </a:extLst>
          </p:cNvPr>
          <p:cNvSpPr/>
          <p:nvPr/>
        </p:nvSpPr>
        <p:spPr bwMode="auto">
          <a:xfrm>
            <a:off x="6287783" y="4593703"/>
            <a:ext cx="188068" cy="829637"/>
          </a:xfrm>
          <a:prstGeom prst="round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headEnd type="none" w="med" len="med"/>
            <a:tailEnd type="none" w="med" len="med"/>
          </a:ln>
          <a:effectLst>
            <a:outerShdw blurRad="40000" dist="20000" dir="5400000" rotWithShape="0">
              <a:srgbClr val="000000">
                <a:alpha val="38000"/>
              </a:srgbClr>
            </a:outerShdw>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algn="r" defTabSz="91440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Arial"/>
              <a:ea typeface="ＭＳ Ｐゴシック" charset="0"/>
              <a:cs typeface="+mn-cs"/>
            </a:endParaRPr>
          </a:p>
        </p:txBody>
      </p:sp>
      <p:cxnSp>
        <p:nvCxnSpPr>
          <p:cNvPr id="15" name="Connector: Elbow 4">
            <a:extLst>
              <a:ext uri="{FF2B5EF4-FFF2-40B4-BE49-F238E27FC236}">
                <a16:creationId xmlns:a16="http://schemas.microsoft.com/office/drawing/2014/main" id="{35DBC9FE-A7E0-1815-3E93-8088EB2CB633}"/>
              </a:ext>
            </a:extLst>
          </p:cNvPr>
          <p:cNvCxnSpPr>
            <a:cxnSpLocks/>
            <a:stCxn id="5" idx="3"/>
            <a:endCxn id="6" idx="3"/>
          </p:cNvCxnSpPr>
          <p:nvPr/>
        </p:nvCxnSpPr>
        <p:spPr bwMode="auto">
          <a:xfrm flipH="1">
            <a:off x="6965889" y="2827109"/>
            <a:ext cx="18730" cy="2181414"/>
          </a:xfrm>
          <a:prstGeom prst="bentConnector3">
            <a:avLst>
              <a:gd name="adj1" fmla="val -1220502"/>
            </a:avLst>
          </a:prstGeom>
          <a:solidFill>
            <a:srgbClr val="4472C4"/>
          </a:solidFill>
          <a:ln w="38100" cap="flat" cmpd="sng" algn="ctr">
            <a:solidFill>
              <a:sysClr val="windowText" lastClr="000000"/>
            </a:solidFill>
            <a:prstDash val="solid"/>
            <a:round/>
            <a:headEnd type="triangle"/>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6" name="TextBox 15">
            <a:extLst>
              <a:ext uri="{FF2B5EF4-FFF2-40B4-BE49-F238E27FC236}">
                <a16:creationId xmlns:a16="http://schemas.microsoft.com/office/drawing/2014/main" id="{4351DCF1-5115-DDF7-A47D-BC99102D8545}"/>
              </a:ext>
            </a:extLst>
          </p:cNvPr>
          <p:cNvSpPr txBox="1"/>
          <p:nvPr/>
        </p:nvSpPr>
        <p:spPr>
          <a:xfrm>
            <a:off x="7470930" y="3133299"/>
            <a:ext cx="4546450" cy="1477328"/>
          </a:xfrm>
          <a:prstGeom prst="rect">
            <a:avLst/>
          </a:prstGeom>
          <a:noFill/>
        </p:spPr>
        <p:txBody>
          <a:bodyPr wrap="square">
            <a:spAutoFit/>
          </a:bodyPr>
          <a:lstStyle/>
          <a:p>
            <a:pPr>
              <a:defRPr/>
            </a:pPr>
            <a:r>
              <a:rPr lang="en-US" b="1">
                <a:solidFill>
                  <a:prstClr val="black"/>
                </a:solidFill>
                <a:ea typeface="ＭＳ Ｐゴシック"/>
              </a:rPr>
              <a:t>Goal: </a:t>
            </a:r>
            <a:r>
              <a:rPr lang="en-US">
                <a:solidFill>
                  <a:prstClr val="black"/>
                </a:solidFill>
                <a:ea typeface="ＭＳ Ｐゴシック"/>
              </a:rPr>
              <a:t>Utilize </a:t>
            </a:r>
            <a:r>
              <a:rPr lang="en-US" b="1">
                <a:solidFill>
                  <a:prstClr val="black"/>
                </a:solidFill>
                <a:ea typeface="ＭＳ Ｐゴシック"/>
              </a:rPr>
              <a:t>semantic features </a:t>
            </a:r>
            <a:r>
              <a:rPr lang="en-US">
                <a:solidFill>
                  <a:prstClr val="black"/>
                </a:solidFill>
                <a:ea typeface="ＭＳ Ｐゴシック"/>
              </a:rPr>
              <a:t>to guide </a:t>
            </a:r>
            <a:r>
              <a:rPr lang="en-US" b="1">
                <a:solidFill>
                  <a:prstClr val="black"/>
                </a:solidFill>
                <a:ea typeface="ＭＳ Ｐゴシック"/>
              </a:rPr>
              <a:t>deep-learning models</a:t>
            </a:r>
            <a:r>
              <a:rPr lang="en-US">
                <a:solidFill>
                  <a:prstClr val="black"/>
                </a:solidFill>
                <a:ea typeface="ＭＳ Ｐゴシック"/>
              </a:rPr>
              <a:t> to learn </a:t>
            </a:r>
          </a:p>
          <a:p>
            <a:pPr>
              <a:defRPr/>
            </a:pPr>
            <a:r>
              <a:rPr lang="en-US" b="1">
                <a:solidFill>
                  <a:prstClr val="black"/>
                </a:solidFill>
                <a:ea typeface="ＭＳ Ｐゴシック"/>
              </a:rPr>
              <a:t>clinically relevant </a:t>
            </a:r>
            <a:r>
              <a:rPr lang="en-US">
                <a:solidFill>
                  <a:prstClr val="black"/>
                </a:solidFill>
                <a:ea typeface="ＭＳ Ｐゴシック"/>
              </a:rPr>
              <a:t>features that are more </a:t>
            </a:r>
            <a:r>
              <a:rPr lang="en-US" b="1">
                <a:solidFill>
                  <a:prstClr val="black"/>
                </a:solidFill>
                <a:ea typeface="ＭＳ Ｐゴシック"/>
              </a:rPr>
              <a:t>explainable</a:t>
            </a:r>
            <a:r>
              <a:rPr lang="en-US">
                <a:solidFill>
                  <a:prstClr val="black"/>
                </a:solidFill>
                <a:ea typeface="ＭＳ Ｐゴシック"/>
              </a:rPr>
              <a:t> and can better </a:t>
            </a:r>
            <a:r>
              <a:rPr lang="en-US" b="1">
                <a:solidFill>
                  <a:prstClr val="black"/>
                </a:solidFill>
                <a:ea typeface="ＭＳ Ｐゴシック"/>
              </a:rPr>
              <a:t>generalize</a:t>
            </a:r>
            <a:r>
              <a:rPr lang="en-US">
                <a:solidFill>
                  <a:prstClr val="black"/>
                </a:solidFill>
                <a:ea typeface="ＭＳ Ｐゴシック"/>
              </a:rPr>
              <a:t> in predicting lung nodule malignancy risk</a:t>
            </a:r>
          </a:p>
        </p:txBody>
      </p:sp>
      <p:pic>
        <p:nvPicPr>
          <p:cNvPr id="17" name="Picture 10">
            <a:extLst>
              <a:ext uri="{FF2B5EF4-FFF2-40B4-BE49-F238E27FC236}">
                <a16:creationId xmlns:a16="http://schemas.microsoft.com/office/drawing/2014/main" id="{00527479-40F6-2B83-910E-F790E43F01B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18178" y="4373046"/>
            <a:ext cx="545441" cy="546604"/>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E85E69F4-2375-C8E9-E1F9-4354C3973BA4}"/>
              </a:ext>
            </a:extLst>
          </p:cNvPr>
          <p:cNvGrpSpPr/>
          <p:nvPr/>
        </p:nvGrpSpPr>
        <p:grpSpPr>
          <a:xfrm>
            <a:off x="3523554" y="4944845"/>
            <a:ext cx="707877" cy="709386"/>
            <a:chOff x="1588919" y="3401695"/>
            <a:chExt cx="1657898" cy="1661433"/>
          </a:xfrm>
        </p:grpSpPr>
        <p:pic>
          <p:nvPicPr>
            <p:cNvPr id="19" name="Picture 6">
              <a:extLst>
                <a:ext uri="{FF2B5EF4-FFF2-40B4-BE49-F238E27FC236}">
                  <a16:creationId xmlns:a16="http://schemas.microsoft.com/office/drawing/2014/main" id="{684FF611-969C-A59B-20BC-20A62F04FEF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88919" y="3401695"/>
              <a:ext cx="1657898" cy="1661433"/>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BA354C18-EBC0-25F0-3A2C-2809E277C633}"/>
                </a:ext>
              </a:extLst>
            </p:cNvPr>
            <p:cNvSpPr/>
            <p:nvPr/>
          </p:nvSpPr>
          <p:spPr bwMode="auto">
            <a:xfrm>
              <a:off x="1771515" y="3825179"/>
              <a:ext cx="375744" cy="375894"/>
            </a:xfrm>
            <a:prstGeom prst="rect">
              <a:avLst/>
            </a:prstGeom>
            <a:noFill/>
            <a:ln w="9525"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algn="r" fontAlgn="base">
                <a:spcBef>
                  <a:spcPct val="0"/>
                </a:spcBef>
                <a:spcAft>
                  <a:spcPct val="0"/>
                </a:spcAft>
                <a:defRPr/>
              </a:pPr>
              <a:endParaRPr lang="en-US" sz="2400">
                <a:solidFill>
                  <a:srgbClr val="000000"/>
                </a:solidFill>
                <a:ea typeface="ＭＳ Ｐゴシック" charset="0"/>
              </a:endParaRPr>
            </a:p>
          </p:txBody>
        </p:sp>
      </p:grpSp>
      <p:sp>
        <p:nvSpPr>
          <p:cNvPr id="21" name="Title 20">
            <a:extLst>
              <a:ext uri="{FF2B5EF4-FFF2-40B4-BE49-F238E27FC236}">
                <a16:creationId xmlns:a16="http://schemas.microsoft.com/office/drawing/2014/main" id="{80386FA3-9E19-E47B-8E25-0CFBB78B8D52}"/>
              </a:ext>
            </a:extLst>
          </p:cNvPr>
          <p:cNvSpPr>
            <a:spLocks noGrp="1"/>
          </p:cNvSpPr>
          <p:nvPr>
            <p:ph type="title"/>
          </p:nvPr>
        </p:nvSpPr>
        <p:spPr/>
        <p:txBody>
          <a:bodyPr/>
          <a:lstStyle/>
          <a:p>
            <a:r>
              <a:rPr lang="en-US"/>
              <a:t>COMBINING IMAGING AND RADIOLOGIST-INTERPRETABLE semantic FEATURES</a:t>
            </a:r>
          </a:p>
        </p:txBody>
      </p:sp>
      <p:sp>
        <p:nvSpPr>
          <p:cNvPr id="2" name="Rectangle 1">
            <a:extLst>
              <a:ext uri="{FF2B5EF4-FFF2-40B4-BE49-F238E27FC236}">
                <a16:creationId xmlns:a16="http://schemas.microsoft.com/office/drawing/2014/main" id="{3086674F-0572-9E01-0602-1EB396126ADD}"/>
              </a:ext>
            </a:extLst>
          </p:cNvPr>
          <p:cNvSpPr/>
          <p:nvPr/>
        </p:nvSpPr>
        <p:spPr>
          <a:xfrm>
            <a:off x="445120" y="6423928"/>
            <a:ext cx="6312793" cy="246221"/>
          </a:xfrm>
          <a:prstGeom prst="rect">
            <a:avLst/>
          </a:prstGeom>
        </p:spPr>
        <p:txBody>
          <a:bodyPr wrap="square">
            <a:spAutoFit/>
          </a:bodyPr>
          <a:lstStyle/>
          <a:p>
            <a:r>
              <a:rPr lang="en-US" sz="1000"/>
              <a:t>Zhuang L, …, Hsu W. J Biomed Inform, 2025. </a:t>
            </a:r>
            <a:r>
              <a:rPr lang="en-US" sz="1000">
                <a:hlinkClick r:id="rId8"/>
              </a:rPr>
              <a:t>https://pubmed.ncbi.nlm.nih.gov/41161557/</a:t>
            </a:r>
            <a:r>
              <a:rPr lang="en-US" sz="1000"/>
              <a:t> </a:t>
            </a:r>
          </a:p>
        </p:txBody>
      </p:sp>
    </p:spTree>
    <p:extLst>
      <p:ext uri="{BB962C8B-B14F-4D97-AF65-F5344CB8AC3E}">
        <p14:creationId xmlns:p14="http://schemas.microsoft.com/office/powerpoint/2010/main" val="302167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0"/>
          <p:cNvGraphicFramePr>
            <a:graphicFrameLocks noGrp="1"/>
          </p:cNvGraphicFramePr>
          <p:nvPr>
            <p:extLst>
              <p:ext uri="{D42A27DB-BD31-4B8C-83A1-F6EECF244321}">
                <p14:modId xmlns:p14="http://schemas.microsoft.com/office/powerpoint/2010/main" val="456446601"/>
              </p:ext>
            </p:extLst>
          </p:nvPr>
        </p:nvGraphicFramePr>
        <p:xfrm>
          <a:off x="548640" y="1936379"/>
          <a:ext cx="6241633" cy="4325178"/>
        </p:xfrm>
        <a:graphic>
          <a:graphicData uri="http://schemas.openxmlformats.org/drawingml/2006/table">
            <a:tbl>
              <a:tblPr/>
              <a:tblGrid>
                <a:gridCol w="822960">
                  <a:extLst>
                    <a:ext uri="{9D8B030D-6E8A-4147-A177-3AD203B41FA5}">
                      <a16:colId xmlns:a16="http://schemas.microsoft.com/office/drawing/2014/main" val="20000"/>
                    </a:ext>
                  </a:extLst>
                </a:gridCol>
                <a:gridCol w="1027757">
                  <a:extLst>
                    <a:ext uri="{9D8B030D-6E8A-4147-A177-3AD203B41FA5}">
                      <a16:colId xmlns:a16="http://schemas.microsoft.com/office/drawing/2014/main" val="20001"/>
                    </a:ext>
                  </a:extLst>
                </a:gridCol>
                <a:gridCol w="1088657">
                  <a:extLst>
                    <a:ext uri="{9D8B030D-6E8A-4147-A177-3AD203B41FA5}">
                      <a16:colId xmlns:a16="http://schemas.microsoft.com/office/drawing/2014/main" val="20002"/>
                    </a:ext>
                  </a:extLst>
                </a:gridCol>
                <a:gridCol w="936068">
                  <a:extLst>
                    <a:ext uri="{9D8B030D-6E8A-4147-A177-3AD203B41FA5}">
                      <a16:colId xmlns:a16="http://schemas.microsoft.com/office/drawing/2014/main" val="20003"/>
                    </a:ext>
                  </a:extLst>
                </a:gridCol>
                <a:gridCol w="1132380">
                  <a:extLst>
                    <a:ext uri="{9D8B030D-6E8A-4147-A177-3AD203B41FA5}">
                      <a16:colId xmlns:a16="http://schemas.microsoft.com/office/drawing/2014/main" val="20004"/>
                    </a:ext>
                  </a:extLst>
                </a:gridCol>
                <a:gridCol w="1233811">
                  <a:extLst>
                    <a:ext uri="{9D8B030D-6E8A-4147-A177-3AD203B41FA5}">
                      <a16:colId xmlns:a16="http://schemas.microsoft.com/office/drawing/2014/main" val="20005"/>
                    </a:ext>
                  </a:extLst>
                </a:gridCol>
              </a:tblGrid>
              <a:tr h="720863">
                <a:tc>
                  <a:txBody>
                    <a:bodyPr/>
                    <a:lstStyle/>
                    <a:p>
                      <a:pPr marL="0" indent="0">
                        <a:buNone/>
                      </a:pPr>
                      <a:r>
                        <a:rPr lang="en-US" sz="1200" b="1">
                          <a:solidFill>
                            <a:srgbClr val="FFFFFF"/>
                          </a:solidFill>
                          <a:latin typeface="Arial" panose="020B0604020202020204" pitchFamily="34" charset="0"/>
                          <a:ea typeface="Calibri" pitchFamily="34" charset="-122"/>
                          <a:cs typeface="Arial" panose="020B0604020202020204" pitchFamily="34" charset="0"/>
                        </a:rPr>
                        <a:t>Dataset</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0D2B33"/>
                    </a:solidFill>
                  </a:tcPr>
                </a:tc>
                <a:tc>
                  <a:txBody>
                    <a:bodyPr/>
                    <a:lstStyle/>
                    <a:p>
                      <a:pPr marL="0" indent="0">
                        <a:buNone/>
                      </a:pPr>
                      <a:r>
                        <a:rPr lang="en-US" sz="1200" b="1">
                          <a:solidFill>
                            <a:srgbClr val="FFFFFF"/>
                          </a:solidFill>
                          <a:latin typeface="Arial" panose="020B0604020202020204" pitchFamily="34" charset="0"/>
                          <a:ea typeface="Calibri" pitchFamily="34" charset="-122"/>
                          <a:cs typeface="Arial" panose="020B0604020202020204" pitchFamily="34" charset="0"/>
                        </a:rPr>
                        <a:t>Role</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0D2B33"/>
                    </a:solidFill>
                  </a:tcPr>
                </a:tc>
                <a:tc>
                  <a:txBody>
                    <a:bodyPr/>
                    <a:lstStyle/>
                    <a:p>
                      <a:pPr marL="0" indent="0">
                        <a:buNone/>
                      </a:pPr>
                      <a:r>
                        <a:rPr lang="en-US" sz="1200" b="1">
                          <a:solidFill>
                            <a:srgbClr val="FFFFFF"/>
                          </a:solidFill>
                          <a:latin typeface="Arial" panose="020B0604020202020204" pitchFamily="34" charset="0"/>
                          <a:ea typeface="Calibri" pitchFamily="34" charset="-122"/>
                          <a:cs typeface="Arial" panose="020B0604020202020204" pitchFamily="34" charset="0"/>
                        </a:rPr>
                        <a:t>Patients</a:t>
                      </a:r>
                      <a:br>
                        <a:rPr lang="en-US" sz="1200" b="1">
                          <a:solidFill>
                            <a:srgbClr val="FFFFFF"/>
                          </a:solidFill>
                          <a:latin typeface="Arial" panose="020B0604020202020204" pitchFamily="34" charset="0"/>
                          <a:ea typeface="Calibri" pitchFamily="34" charset="-122"/>
                          <a:cs typeface="Arial" panose="020B0604020202020204" pitchFamily="34" charset="0"/>
                        </a:rPr>
                      </a:br>
                      <a:r>
                        <a:rPr lang="en-US" sz="1200" b="1">
                          <a:solidFill>
                            <a:srgbClr val="FFFFFF"/>
                          </a:solidFill>
                          <a:latin typeface="Arial" panose="020B0604020202020204" pitchFamily="34" charset="0"/>
                          <a:ea typeface="Calibri" pitchFamily="34" charset="-122"/>
                          <a:cs typeface="Arial" panose="020B0604020202020204" pitchFamily="34" charset="0"/>
                        </a:rPr>
                        <a:t>(% cancer)</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0D2B33"/>
                    </a:solidFill>
                  </a:tcPr>
                </a:tc>
                <a:tc>
                  <a:txBody>
                    <a:bodyPr/>
                    <a:lstStyle/>
                    <a:p>
                      <a:pPr marL="0" indent="0">
                        <a:buNone/>
                      </a:pPr>
                      <a:r>
                        <a:rPr lang="en-US" sz="1200" b="1">
                          <a:solidFill>
                            <a:srgbClr val="FFFFFF"/>
                          </a:solidFill>
                          <a:latin typeface="Arial" panose="020B0604020202020204" pitchFamily="34" charset="0"/>
                          <a:ea typeface="Calibri" pitchFamily="34" charset="-122"/>
                          <a:cs typeface="Arial" panose="020B0604020202020204" pitchFamily="34" charset="0"/>
                        </a:rPr>
                        <a:t>Nodules</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0D2B33"/>
                    </a:solidFill>
                  </a:tcPr>
                </a:tc>
                <a:tc>
                  <a:txBody>
                    <a:bodyPr/>
                    <a:lstStyle/>
                    <a:p>
                      <a:pPr marL="0" indent="0">
                        <a:buNone/>
                      </a:pPr>
                      <a:r>
                        <a:rPr lang="en-US" sz="1200" b="1">
                          <a:solidFill>
                            <a:srgbClr val="FFFFFF"/>
                          </a:solidFill>
                          <a:latin typeface="Arial" panose="020B0604020202020204" pitchFamily="34" charset="0"/>
                          <a:ea typeface="Calibri" charset="0"/>
                          <a:cs typeface="Arial" panose="020B0604020202020204" pitchFamily="34" charset="0"/>
                        </a:rPr>
                        <a:t>CT scan type</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0D2B33"/>
                    </a:solidFill>
                  </a:tcPr>
                </a:tc>
                <a:tc>
                  <a:txBody>
                    <a:bodyPr/>
                    <a:lstStyle/>
                    <a:p>
                      <a:pPr marL="0" indent="0">
                        <a:buNone/>
                      </a:pPr>
                      <a:r>
                        <a:rPr lang="en-US" sz="1200" b="1">
                          <a:solidFill>
                            <a:srgbClr val="FFFFFF"/>
                          </a:solidFill>
                          <a:latin typeface="Arial" panose="020B0604020202020204" pitchFamily="34" charset="0"/>
                          <a:ea typeface="Calibri" pitchFamily="34" charset="-122"/>
                          <a:cs typeface="Arial" panose="020B0604020202020204" pitchFamily="34" charset="0"/>
                        </a:rPr>
                        <a:t>Setting</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0D2B33"/>
                    </a:solidFill>
                  </a:tcPr>
                </a:tc>
                <a:extLst>
                  <a:ext uri="{0D108BD9-81ED-4DB2-BD59-A6C34878D82A}">
                    <a16:rowId xmlns:a16="http://schemas.microsoft.com/office/drawing/2014/main" val="10000"/>
                  </a:ext>
                </a:extLst>
              </a:tr>
              <a:tr h="720863">
                <a:tc>
                  <a:txBody>
                    <a:bodyPr/>
                    <a:lstStyle/>
                    <a:p>
                      <a:pPr marL="0" indent="0">
                        <a:buNone/>
                      </a:pPr>
                      <a:r>
                        <a:rPr lang="en-US" sz="1200" b="1">
                          <a:solidFill>
                            <a:srgbClr val="0D2B33"/>
                          </a:solidFill>
                          <a:latin typeface="Arial" panose="020B0604020202020204" pitchFamily="34" charset="0"/>
                          <a:ea typeface="Calibri" pitchFamily="34" charset="-122"/>
                          <a:cs typeface="Arial" panose="020B0604020202020204" pitchFamily="34" charset="0"/>
                        </a:rPr>
                        <a:t>NLST</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Train + held-out test</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938 (23%)</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1,261</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LDCT</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Screening</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20863">
                <a:tc>
                  <a:txBody>
                    <a:bodyPr/>
                    <a:lstStyle/>
                    <a:p>
                      <a:pPr marL="0" indent="0">
                        <a:buNone/>
                      </a:pPr>
                      <a:r>
                        <a:rPr lang="en-US" sz="1200" b="1">
                          <a:solidFill>
                            <a:srgbClr val="0D2B33"/>
                          </a:solidFill>
                          <a:latin typeface="Arial" panose="020B0604020202020204" pitchFamily="34" charset="0"/>
                          <a:ea typeface="Calibri" pitchFamily="34" charset="-122"/>
                          <a:cs typeface="Arial" panose="020B0604020202020204" pitchFamily="34" charset="0"/>
                        </a:rPr>
                        <a:t>LIDC</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EAF3F4"/>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Train</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EAF3F4"/>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1,018 (9%)</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EAF3F4"/>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2,625</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EAF3F4"/>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LDCT + diagnostic</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EAF3F4"/>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Screening or incidental</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EAF3F4"/>
                    </a:solidFill>
                  </a:tcPr>
                </a:tc>
                <a:extLst>
                  <a:ext uri="{0D108BD9-81ED-4DB2-BD59-A6C34878D82A}">
                    <a16:rowId xmlns:a16="http://schemas.microsoft.com/office/drawing/2014/main" val="10002"/>
                  </a:ext>
                </a:extLst>
              </a:tr>
              <a:tr h="720863">
                <a:tc>
                  <a:txBody>
                    <a:bodyPr/>
                    <a:lstStyle/>
                    <a:p>
                      <a:pPr marL="0" indent="0">
                        <a:buNone/>
                      </a:pPr>
                      <a:r>
                        <a:rPr lang="en-US" sz="1200" b="1">
                          <a:solidFill>
                            <a:srgbClr val="0D2B33"/>
                          </a:solidFill>
                          <a:latin typeface="Arial" panose="020B0604020202020204" pitchFamily="34" charset="0"/>
                          <a:ea typeface="Calibri" pitchFamily="34" charset="-122"/>
                          <a:cs typeface="Arial" panose="020B0604020202020204" pitchFamily="34" charset="0"/>
                        </a:rPr>
                        <a:t>LUNGx</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External test</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70 (50%)</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83</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Diagnostic + contrast CT</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Incidental</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20863">
                <a:tc>
                  <a:txBody>
                    <a:bodyPr/>
                    <a:lstStyle/>
                    <a:p>
                      <a:pPr marL="0" indent="0">
                        <a:buNone/>
                      </a:pPr>
                      <a:r>
                        <a:rPr lang="en-US" sz="1200" b="1">
                          <a:solidFill>
                            <a:srgbClr val="0D2B33"/>
                          </a:solidFill>
                          <a:latin typeface="Arial" panose="020B0604020202020204" pitchFamily="34" charset="0"/>
                          <a:ea typeface="Calibri" pitchFamily="34" charset="-122"/>
                          <a:cs typeface="Arial" panose="020B0604020202020204" pitchFamily="34" charset="0"/>
                        </a:rPr>
                        <a:t>DLCS</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EAF3F4"/>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External test</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EAF3F4"/>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856 (11%)</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EAF3F4"/>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1,388</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EAF3F4"/>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LDCT</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EAF3F4"/>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Screening</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EAF3F4"/>
                    </a:solidFill>
                  </a:tcPr>
                </a:tc>
                <a:extLst>
                  <a:ext uri="{0D108BD9-81ED-4DB2-BD59-A6C34878D82A}">
                    <a16:rowId xmlns:a16="http://schemas.microsoft.com/office/drawing/2014/main" val="10004"/>
                  </a:ext>
                </a:extLst>
              </a:tr>
              <a:tr h="720863">
                <a:tc>
                  <a:txBody>
                    <a:bodyPr/>
                    <a:lstStyle/>
                    <a:p>
                      <a:pPr marL="0" indent="0">
                        <a:buNone/>
                      </a:pPr>
                      <a:r>
                        <a:rPr lang="en-US" sz="1200" b="1">
                          <a:solidFill>
                            <a:srgbClr val="0D2B33"/>
                          </a:solidFill>
                          <a:latin typeface="Arial" panose="020B0604020202020204" pitchFamily="34" charset="0"/>
                          <a:ea typeface="Calibri" pitchFamily="34" charset="-122"/>
                          <a:cs typeface="Arial" panose="020B0604020202020204" pitchFamily="34" charset="0"/>
                        </a:rPr>
                        <a:t>UCLA</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External test</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51 (55%)</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52</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Diagnostic</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tc>
                  <a:txBody>
                    <a:bodyPr/>
                    <a:lstStyle/>
                    <a:p>
                      <a:pPr marL="0" indent="0">
                        <a:buNone/>
                      </a:pPr>
                      <a:r>
                        <a:rPr lang="en-US" sz="1200">
                          <a:solidFill>
                            <a:srgbClr val="0D2B33"/>
                          </a:solidFill>
                          <a:latin typeface="Arial" panose="020B0604020202020204" pitchFamily="34" charset="0"/>
                          <a:ea typeface="Calibri" pitchFamily="34" charset="-122"/>
                          <a:cs typeface="Arial" panose="020B0604020202020204" pitchFamily="34" charset="0"/>
                        </a:rPr>
                        <a:t>Biopsied, never-smokers</a:t>
                      </a:r>
                      <a:endParaRPr lang="en-US" sz="1200">
                        <a:latin typeface="Arial" panose="020B0604020202020204" pitchFamily="34" charset="0"/>
                        <a:ea typeface="Calibri" charset="0"/>
                        <a:cs typeface="Arial" panose="020B0604020202020204" pitchFamily="34" charset="0"/>
                      </a:endParaRPr>
                    </a:p>
                  </a:txBody>
                  <a:tcPr anchor="ctr">
                    <a:lnL w="6350" cap="flat" cmpd="sng" algn="ctr">
                      <a:solidFill>
                        <a:srgbClr val="D5E3E5"/>
                      </a:solidFill>
                      <a:prstDash val="solid"/>
                      <a:round/>
                      <a:headEnd type="none" w="med" len="med"/>
                      <a:tailEnd type="none" w="med" len="med"/>
                    </a:lnL>
                    <a:lnR w="6350" cap="flat" cmpd="sng" algn="ctr">
                      <a:solidFill>
                        <a:srgbClr val="D5E3E5"/>
                      </a:solidFill>
                      <a:prstDash val="solid"/>
                      <a:round/>
                      <a:headEnd type="none" w="med" len="med"/>
                      <a:tailEnd type="none" w="med" len="med"/>
                    </a:lnR>
                    <a:lnT w="6350" cap="flat" cmpd="sng" algn="ctr">
                      <a:solidFill>
                        <a:srgbClr val="D5E3E5"/>
                      </a:solidFill>
                      <a:prstDash val="solid"/>
                      <a:round/>
                      <a:headEnd type="none" w="med" len="med"/>
                      <a:tailEnd type="none" w="med" len="med"/>
                    </a:lnT>
                    <a:lnB w="6350" cap="flat" cmpd="sng" algn="ctr">
                      <a:solidFill>
                        <a:srgbClr val="D5E3E5"/>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2" name="Title 21">
            <a:extLst>
              <a:ext uri="{FF2B5EF4-FFF2-40B4-BE49-F238E27FC236}">
                <a16:creationId xmlns:a16="http://schemas.microsoft.com/office/drawing/2014/main" id="{A0A636FE-EAD6-C580-BB7C-81E4D275C5A7}"/>
              </a:ext>
            </a:extLst>
          </p:cNvPr>
          <p:cNvSpPr>
            <a:spLocks noGrp="1"/>
          </p:cNvSpPr>
          <p:nvPr>
            <p:ph type="title"/>
          </p:nvPr>
        </p:nvSpPr>
        <p:spPr/>
        <p:txBody>
          <a:bodyPr/>
          <a:lstStyle/>
          <a:p>
            <a:r>
              <a:rPr lang="en-US"/>
              <a:t>model cohorts and architecture</a:t>
            </a:r>
          </a:p>
        </p:txBody>
      </p:sp>
      <p:pic>
        <p:nvPicPr>
          <p:cNvPr id="24" name="Picture 23">
            <a:extLst>
              <a:ext uri="{FF2B5EF4-FFF2-40B4-BE49-F238E27FC236}">
                <a16:creationId xmlns:a16="http://schemas.microsoft.com/office/drawing/2014/main" id="{5B0A1725-262C-9650-DFA3-137D7184BFD5}"/>
              </a:ext>
            </a:extLst>
          </p:cNvPr>
          <p:cNvPicPr>
            <a:picLocks noChangeAspect="1"/>
          </p:cNvPicPr>
          <p:nvPr/>
        </p:nvPicPr>
        <p:blipFill>
          <a:blip r:embed="rId3"/>
          <a:stretch>
            <a:fillRect/>
          </a:stretch>
        </p:blipFill>
        <p:spPr>
          <a:xfrm>
            <a:off x="7204145" y="2716306"/>
            <a:ext cx="4439215" cy="2588367"/>
          </a:xfrm>
          <a:prstGeom prst="rect">
            <a:avLst/>
          </a:prstGeom>
        </p:spPr>
      </p:pic>
      <p:sp>
        <p:nvSpPr>
          <p:cNvPr id="27" name="Rectangle 26">
            <a:extLst>
              <a:ext uri="{FF2B5EF4-FFF2-40B4-BE49-F238E27FC236}">
                <a16:creationId xmlns:a16="http://schemas.microsoft.com/office/drawing/2014/main" id="{8A732720-0D41-23D4-EACB-0CE7F437CD74}"/>
              </a:ext>
            </a:extLst>
          </p:cNvPr>
          <p:cNvSpPr/>
          <p:nvPr/>
        </p:nvSpPr>
        <p:spPr>
          <a:xfrm>
            <a:off x="445120" y="6423928"/>
            <a:ext cx="6312793" cy="246221"/>
          </a:xfrm>
          <a:prstGeom prst="rect">
            <a:avLst/>
          </a:prstGeom>
        </p:spPr>
        <p:txBody>
          <a:bodyPr wrap="square">
            <a:spAutoFit/>
          </a:bodyPr>
          <a:lstStyle/>
          <a:p>
            <a:r>
              <a:rPr lang="en-US" sz="1000"/>
              <a:t>Zhuang L, …, Hsu W. J Biomed Inform, 2025. </a:t>
            </a:r>
            <a:r>
              <a:rPr lang="en-US" sz="1000">
                <a:hlinkClick r:id="rId4"/>
              </a:rPr>
              <a:t>https://pubmed.ncbi.nlm.nih.gov/41161557/</a:t>
            </a:r>
            <a:r>
              <a:rPr lang="en-US" sz="1000"/>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0" descr="Chart"/>
          <p:cNvGraphicFramePr/>
          <p:nvPr>
            <p:extLst>
              <p:ext uri="{D42A27DB-BD31-4B8C-83A1-F6EECF244321}">
                <p14:modId xmlns:p14="http://schemas.microsoft.com/office/powerpoint/2010/main" val="3164775257"/>
              </p:ext>
            </p:extLst>
          </p:nvPr>
        </p:nvGraphicFramePr>
        <p:xfrm>
          <a:off x="550164" y="3859306"/>
          <a:ext cx="11091672" cy="2496173"/>
        </p:xfrm>
        <a:graphic>
          <a:graphicData uri="http://schemas.openxmlformats.org/drawingml/2006/chart">
            <c:chart xmlns:c="http://schemas.openxmlformats.org/drawingml/2006/chart" xmlns:r="http://schemas.openxmlformats.org/officeDocument/2006/relationships" r:id="rId3"/>
          </a:graphicData>
        </a:graphic>
      </p:graphicFrame>
      <p:sp>
        <p:nvSpPr>
          <p:cNvPr id="16" name="Title 15">
            <a:extLst>
              <a:ext uri="{FF2B5EF4-FFF2-40B4-BE49-F238E27FC236}">
                <a16:creationId xmlns:a16="http://schemas.microsoft.com/office/drawing/2014/main" id="{66864028-2DE9-43C4-8DE7-35A5CC5D15CE}"/>
              </a:ext>
            </a:extLst>
          </p:cNvPr>
          <p:cNvSpPr>
            <a:spLocks noGrp="1"/>
          </p:cNvSpPr>
          <p:nvPr>
            <p:ph type="title"/>
          </p:nvPr>
        </p:nvSpPr>
        <p:spPr/>
        <p:txBody>
          <a:bodyPr/>
          <a:lstStyle/>
          <a:p>
            <a:r>
              <a:rPr lang="en-US"/>
              <a:t>Comparison of model performance</a:t>
            </a:r>
          </a:p>
        </p:txBody>
      </p:sp>
      <p:sp>
        <p:nvSpPr>
          <p:cNvPr id="25" name="Rectangle 24">
            <a:extLst>
              <a:ext uri="{FF2B5EF4-FFF2-40B4-BE49-F238E27FC236}">
                <a16:creationId xmlns:a16="http://schemas.microsoft.com/office/drawing/2014/main" id="{5AF00E94-E9E3-BDD3-1280-CC6A1B011807}"/>
              </a:ext>
            </a:extLst>
          </p:cNvPr>
          <p:cNvSpPr/>
          <p:nvPr/>
        </p:nvSpPr>
        <p:spPr>
          <a:xfrm>
            <a:off x="445120" y="6423928"/>
            <a:ext cx="6312793" cy="246221"/>
          </a:xfrm>
          <a:prstGeom prst="rect">
            <a:avLst/>
          </a:prstGeom>
        </p:spPr>
        <p:txBody>
          <a:bodyPr wrap="square">
            <a:spAutoFit/>
          </a:bodyPr>
          <a:lstStyle/>
          <a:p>
            <a:r>
              <a:rPr lang="en-US" sz="1000"/>
              <a:t>Zhuang L, …, Hsu W. J Biomed Inform, 2025. </a:t>
            </a:r>
            <a:r>
              <a:rPr lang="en-US" sz="1000">
                <a:hlinkClick r:id="rId4"/>
              </a:rPr>
              <a:t>https://pubmed.ncbi.nlm.nih.gov/41161557/</a:t>
            </a:r>
            <a:r>
              <a:rPr lang="en-US" sz="1000"/>
              <a:t> </a:t>
            </a:r>
          </a:p>
        </p:txBody>
      </p:sp>
      <p:pic>
        <p:nvPicPr>
          <p:cNvPr id="4" name="Picture 3">
            <a:extLst>
              <a:ext uri="{FF2B5EF4-FFF2-40B4-BE49-F238E27FC236}">
                <a16:creationId xmlns:a16="http://schemas.microsoft.com/office/drawing/2014/main" id="{4ABD99FD-B836-D363-4F66-82F372FA36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6994" y="1645316"/>
            <a:ext cx="8798011" cy="214554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0" descr="Chart"/>
          <p:cNvGraphicFramePr/>
          <p:nvPr>
            <p:extLst>
              <p:ext uri="{D42A27DB-BD31-4B8C-83A1-F6EECF244321}">
                <p14:modId xmlns:p14="http://schemas.microsoft.com/office/powerpoint/2010/main" val="4101378756"/>
              </p:ext>
            </p:extLst>
          </p:nvPr>
        </p:nvGraphicFramePr>
        <p:xfrm>
          <a:off x="550164" y="4047565"/>
          <a:ext cx="11091671" cy="2240280"/>
        </p:xfrm>
        <a:graphic>
          <a:graphicData uri="http://schemas.openxmlformats.org/drawingml/2006/chart">
            <c:chart xmlns:c="http://schemas.openxmlformats.org/drawingml/2006/chart" xmlns:r="http://schemas.openxmlformats.org/officeDocument/2006/relationships" r:id="rId3"/>
          </a:graphicData>
        </a:graphic>
      </p:graphicFrame>
      <p:sp>
        <p:nvSpPr>
          <p:cNvPr id="17" name="Title 16">
            <a:extLst>
              <a:ext uri="{FF2B5EF4-FFF2-40B4-BE49-F238E27FC236}">
                <a16:creationId xmlns:a16="http://schemas.microsoft.com/office/drawing/2014/main" id="{27EA9027-0420-DEBC-7377-D618E54F51E7}"/>
              </a:ext>
            </a:extLst>
          </p:cNvPr>
          <p:cNvSpPr>
            <a:spLocks noGrp="1"/>
          </p:cNvSpPr>
          <p:nvPr>
            <p:ph type="title"/>
          </p:nvPr>
        </p:nvSpPr>
        <p:spPr/>
        <p:txBody>
          <a:bodyPr/>
          <a:lstStyle/>
          <a:p>
            <a:r>
              <a:rPr lang="en-US"/>
              <a:t>value of adding semantic guidance</a:t>
            </a:r>
          </a:p>
        </p:txBody>
      </p:sp>
      <p:sp>
        <p:nvSpPr>
          <p:cNvPr id="20" name="Rectangle 19">
            <a:extLst>
              <a:ext uri="{FF2B5EF4-FFF2-40B4-BE49-F238E27FC236}">
                <a16:creationId xmlns:a16="http://schemas.microsoft.com/office/drawing/2014/main" id="{A699F97F-94B8-E6D5-EA19-1CFCDB2495AD}"/>
              </a:ext>
            </a:extLst>
          </p:cNvPr>
          <p:cNvSpPr/>
          <p:nvPr/>
        </p:nvSpPr>
        <p:spPr>
          <a:xfrm>
            <a:off x="445120" y="6423928"/>
            <a:ext cx="6312793" cy="246221"/>
          </a:xfrm>
          <a:prstGeom prst="rect">
            <a:avLst/>
          </a:prstGeom>
        </p:spPr>
        <p:txBody>
          <a:bodyPr wrap="square">
            <a:spAutoFit/>
          </a:bodyPr>
          <a:lstStyle/>
          <a:p>
            <a:r>
              <a:rPr lang="en-US" sz="1000"/>
              <a:t>Zhuang L, …, Hsu W. J Biomed Inform, 2025. </a:t>
            </a:r>
            <a:r>
              <a:rPr lang="en-US" sz="1000">
                <a:hlinkClick r:id="rId4"/>
              </a:rPr>
              <a:t>https://pubmed.ncbi.nlm.nih.gov/41161557/</a:t>
            </a:r>
            <a:r>
              <a:rPr lang="en-US" sz="1000"/>
              <a:t> </a:t>
            </a:r>
          </a:p>
        </p:txBody>
      </p:sp>
      <p:pic>
        <p:nvPicPr>
          <p:cNvPr id="4" name="Picture 3">
            <a:extLst>
              <a:ext uri="{FF2B5EF4-FFF2-40B4-BE49-F238E27FC236}">
                <a16:creationId xmlns:a16="http://schemas.microsoft.com/office/drawing/2014/main" id="{FCE0380A-6C60-8D1F-D4CF-64005E54EB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3999" y="1733946"/>
            <a:ext cx="9144001" cy="2231366"/>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46C43-CF4B-DECD-80DE-23704B0928E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266C82F4-A2A9-7411-C25F-FCA5A2452180}"/>
              </a:ext>
            </a:extLst>
          </p:cNvPr>
          <p:cNvSpPr>
            <a:spLocks noGrp="1"/>
          </p:cNvSpPr>
          <p:nvPr>
            <p:ph type="title"/>
          </p:nvPr>
        </p:nvSpPr>
        <p:spPr/>
        <p:txBody>
          <a:bodyPr/>
          <a:lstStyle/>
          <a:p>
            <a:r>
              <a:rPr lang="en-US"/>
              <a:t>Combining imaging + blood markers</a:t>
            </a:r>
          </a:p>
        </p:txBody>
      </p:sp>
      <p:pic>
        <p:nvPicPr>
          <p:cNvPr id="8" name="Picture 7">
            <a:extLst>
              <a:ext uri="{FF2B5EF4-FFF2-40B4-BE49-F238E27FC236}">
                <a16:creationId xmlns:a16="http://schemas.microsoft.com/office/drawing/2014/main" id="{EB44460C-FFFB-4A57-C5FD-7F3249563FBB}"/>
              </a:ext>
            </a:extLst>
          </p:cNvPr>
          <p:cNvPicPr>
            <a:picLocks noChangeAspect="1"/>
          </p:cNvPicPr>
          <p:nvPr/>
        </p:nvPicPr>
        <p:blipFill>
          <a:blip r:embed="rId3"/>
          <a:stretch>
            <a:fillRect/>
          </a:stretch>
        </p:blipFill>
        <p:spPr>
          <a:xfrm>
            <a:off x="1261833" y="1714843"/>
            <a:ext cx="9668333" cy="4284461"/>
          </a:xfrm>
          <a:prstGeom prst="rect">
            <a:avLst/>
          </a:prstGeom>
        </p:spPr>
      </p:pic>
      <p:sp>
        <p:nvSpPr>
          <p:cNvPr id="2" name="TextBox 1">
            <a:extLst>
              <a:ext uri="{FF2B5EF4-FFF2-40B4-BE49-F238E27FC236}">
                <a16:creationId xmlns:a16="http://schemas.microsoft.com/office/drawing/2014/main" id="{79A8247A-C799-F750-11E5-0B21A8172CD8}"/>
              </a:ext>
            </a:extLst>
          </p:cNvPr>
          <p:cNvSpPr txBox="1"/>
          <p:nvPr/>
        </p:nvSpPr>
        <p:spPr>
          <a:xfrm>
            <a:off x="1248380" y="6138449"/>
            <a:ext cx="9668333" cy="246221"/>
          </a:xfrm>
          <a:prstGeom prst="rect">
            <a:avLst/>
          </a:prstGeom>
          <a:noFill/>
        </p:spPr>
        <p:txBody>
          <a:bodyPr wrap="square" rtlCol="0">
            <a:spAutoFit/>
          </a:bodyPr>
          <a:lstStyle/>
          <a:p>
            <a:pPr algn="ctr"/>
            <a:r>
              <a:rPr lang="en-US" sz="1000"/>
              <a:t>In collaboration with </a:t>
            </a:r>
            <a:r>
              <a:rPr lang="en-US" sz="1000" err="1"/>
              <a:t>Xianghong</a:t>
            </a:r>
            <a:r>
              <a:rPr lang="en-US" sz="1000"/>
              <a:t> Jasmine Zhou (UCLA)</a:t>
            </a:r>
          </a:p>
        </p:txBody>
      </p:sp>
    </p:spTree>
    <p:extLst>
      <p:ext uri="{BB962C8B-B14F-4D97-AF65-F5344CB8AC3E}">
        <p14:creationId xmlns:p14="http://schemas.microsoft.com/office/powerpoint/2010/main" val="14469837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E9DFD-E6FE-A575-6F5E-3200B584E332}"/>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2487A876-3B8C-1783-B65F-CB8FFB329811}"/>
              </a:ext>
            </a:extLst>
          </p:cNvPr>
          <p:cNvGrpSpPr/>
          <p:nvPr/>
        </p:nvGrpSpPr>
        <p:grpSpPr>
          <a:xfrm>
            <a:off x="732555" y="1789747"/>
            <a:ext cx="5632313" cy="4328287"/>
            <a:chOff x="6316019" y="1614791"/>
            <a:chExt cx="5826530" cy="4477538"/>
          </a:xfrm>
        </p:grpSpPr>
        <p:pic>
          <p:nvPicPr>
            <p:cNvPr id="5" name="Picture 4" descr="A ct scan of a chest&#10;&#10;Description automatically generated">
              <a:extLst>
                <a:ext uri="{FF2B5EF4-FFF2-40B4-BE49-F238E27FC236}">
                  <a16:creationId xmlns:a16="http://schemas.microsoft.com/office/drawing/2014/main" id="{E5905BDC-80D0-B27F-CE2D-4E05DDCB31AC}"/>
                </a:ext>
              </a:extLst>
            </p:cNvPr>
            <p:cNvPicPr>
              <a:picLocks noChangeAspect="1"/>
            </p:cNvPicPr>
            <p:nvPr/>
          </p:nvPicPr>
          <p:blipFill>
            <a:blip r:embed="rId3"/>
            <a:srcRect/>
            <a:stretch/>
          </p:blipFill>
          <p:spPr>
            <a:xfrm>
              <a:off x="6316019" y="1733220"/>
              <a:ext cx="1372594" cy="1325563"/>
            </a:xfrm>
            <a:prstGeom prst="rect">
              <a:avLst/>
            </a:prstGeom>
          </p:spPr>
        </p:pic>
        <p:pic>
          <p:nvPicPr>
            <p:cNvPr id="7" name="Picture 6">
              <a:extLst>
                <a:ext uri="{FF2B5EF4-FFF2-40B4-BE49-F238E27FC236}">
                  <a16:creationId xmlns:a16="http://schemas.microsoft.com/office/drawing/2014/main" id="{5CEE2727-E220-6A68-7DEB-CEAC78E59FC8}"/>
                </a:ext>
              </a:extLst>
            </p:cNvPr>
            <p:cNvPicPr>
              <a:picLocks noChangeAspect="1"/>
            </p:cNvPicPr>
            <p:nvPr/>
          </p:nvPicPr>
          <p:blipFill>
            <a:blip r:embed="rId4"/>
            <a:srcRect l="4729" t="8649" r="67121" b="8280"/>
            <a:stretch/>
          </p:blipFill>
          <p:spPr>
            <a:xfrm>
              <a:off x="6316019" y="3799218"/>
              <a:ext cx="1372594" cy="1361735"/>
            </a:xfrm>
            <a:prstGeom prst="rect">
              <a:avLst/>
            </a:prstGeom>
          </p:spPr>
        </p:pic>
        <p:sp>
          <p:nvSpPr>
            <p:cNvPr id="9" name="Content Placeholder 3">
              <a:extLst>
                <a:ext uri="{FF2B5EF4-FFF2-40B4-BE49-F238E27FC236}">
                  <a16:creationId xmlns:a16="http://schemas.microsoft.com/office/drawing/2014/main" id="{A9840C41-D863-8847-A7E4-791268A65F41}"/>
                </a:ext>
              </a:extLst>
            </p:cNvPr>
            <p:cNvSpPr txBox="1">
              <a:spLocks/>
            </p:cNvSpPr>
            <p:nvPr/>
          </p:nvSpPr>
          <p:spPr bwMode="auto">
            <a:xfrm>
              <a:off x="7908631" y="1614791"/>
              <a:ext cx="3823585" cy="193774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marL="176213" indent="-176213" algn="l" rtl="0" eaLnBrk="0" fontAlgn="base" hangingPunct="0">
                <a:lnSpc>
                  <a:spcPts val="2800"/>
                </a:lnSpc>
                <a:spcBef>
                  <a:spcPct val="0"/>
                </a:spcBef>
                <a:spcAft>
                  <a:spcPct val="30000"/>
                </a:spcAft>
                <a:buChar char="•"/>
                <a:defRPr sz="2000" baseline="0">
                  <a:solidFill>
                    <a:srgbClr val="2774AE"/>
                  </a:solidFill>
                  <a:latin typeface="+mn-lt"/>
                  <a:ea typeface="+mn-ea"/>
                  <a:cs typeface="ＭＳ Ｐゴシック" charset="0"/>
                </a:defRPr>
              </a:lvl1pPr>
              <a:lvl2pPr marL="514350" indent="-114300" algn="l" rtl="0" eaLnBrk="0" fontAlgn="base" hangingPunct="0">
                <a:lnSpc>
                  <a:spcPts val="2200"/>
                </a:lnSpc>
                <a:spcBef>
                  <a:spcPct val="10000"/>
                </a:spcBef>
                <a:spcAft>
                  <a:spcPct val="30000"/>
                </a:spcAft>
                <a:buSzPct val="80000"/>
                <a:buChar char="•"/>
                <a:defRPr sz="1800" baseline="0">
                  <a:solidFill>
                    <a:schemeClr val="tx1"/>
                  </a:solidFill>
                  <a:latin typeface="+mn-lt"/>
                  <a:ea typeface="+mn-ea"/>
                  <a:cs typeface="ＭＳ Ｐゴシック" charset="0"/>
                </a:defRPr>
              </a:lvl2pPr>
              <a:lvl3pPr marL="855663" indent="-117475" algn="l" rtl="0" eaLnBrk="0" fontAlgn="base" hangingPunct="0">
                <a:lnSpc>
                  <a:spcPts val="2000"/>
                </a:lnSpc>
                <a:spcBef>
                  <a:spcPct val="10000"/>
                </a:spcBef>
                <a:spcAft>
                  <a:spcPct val="30000"/>
                </a:spcAft>
                <a:buSzPct val="80000"/>
                <a:buChar char="•"/>
                <a:defRPr sz="1600" baseline="0">
                  <a:solidFill>
                    <a:schemeClr val="accent2"/>
                  </a:solidFill>
                  <a:latin typeface="+mn-lt"/>
                  <a:ea typeface="+mn-ea"/>
                  <a:cs typeface="ＭＳ Ｐゴシック" charset="0"/>
                </a:defRPr>
              </a:lvl3pPr>
              <a:lvl4pPr marL="1200150" indent="-114300" algn="l" rtl="0" eaLnBrk="0" fontAlgn="base" hangingPunct="0">
                <a:lnSpc>
                  <a:spcPts val="1800"/>
                </a:lnSpc>
                <a:spcBef>
                  <a:spcPct val="10000"/>
                </a:spcBef>
                <a:spcAft>
                  <a:spcPct val="30000"/>
                </a:spcAft>
                <a:buSzPct val="80000"/>
                <a:buChar char="•"/>
                <a:defRPr sz="1400" baseline="0">
                  <a:solidFill>
                    <a:schemeClr val="accent2"/>
                  </a:solidFill>
                  <a:latin typeface="+mn-lt"/>
                  <a:ea typeface="+mn-ea"/>
                  <a:cs typeface="ＭＳ Ｐゴシック" charset="0"/>
                </a:defRPr>
              </a:lvl4pPr>
              <a:lvl5pPr marL="1543050" indent="-114300" algn="l" rtl="0" eaLnBrk="0" fontAlgn="base" hangingPunct="0">
                <a:lnSpc>
                  <a:spcPts val="1600"/>
                </a:lnSpc>
                <a:spcBef>
                  <a:spcPct val="10000"/>
                </a:spcBef>
                <a:spcAft>
                  <a:spcPct val="30000"/>
                </a:spcAft>
                <a:buSzPct val="80000"/>
                <a:buChar char="•"/>
                <a:defRPr sz="1200" baseline="0">
                  <a:solidFill>
                    <a:schemeClr val="accent2"/>
                  </a:solidFill>
                  <a:latin typeface="+mn-lt"/>
                  <a:ea typeface="+mn-ea"/>
                  <a:cs typeface="ＭＳ Ｐゴシック" charset="0"/>
                </a:defRPr>
              </a:lvl5pPr>
              <a:lvl6pPr marL="2000250" indent="-114300" algn="l" rtl="0" fontAlgn="base">
                <a:lnSpc>
                  <a:spcPts val="1600"/>
                </a:lnSpc>
                <a:spcBef>
                  <a:spcPct val="10000"/>
                </a:spcBef>
                <a:spcAft>
                  <a:spcPct val="30000"/>
                </a:spcAft>
                <a:buSzPct val="80000"/>
                <a:buChar char="•"/>
                <a:defRPr sz="1400">
                  <a:solidFill>
                    <a:schemeClr val="accent2"/>
                  </a:solidFill>
                  <a:latin typeface="+mn-lt"/>
                  <a:ea typeface="+mn-ea"/>
                </a:defRPr>
              </a:lvl6pPr>
              <a:lvl7pPr marL="2457450" indent="-114300" algn="l" rtl="0" fontAlgn="base">
                <a:lnSpc>
                  <a:spcPts val="1600"/>
                </a:lnSpc>
                <a:spcBef>
                  <a:spcPct val="10000"/>
                </a:spcBef>
                <a:spcAft>
                  <a:spcPct val="30000"/>
                </a:spcAft>
                <a:buSzPct val="80000"/>
                <a:buChar char="•"/>
                <a:defRPr sz="1400">
                  <a:solidFill>
                    <a:schemeClr val="accent2"/>
                  </a:solidFill>
                  <a:latin typeface="+mn-lt"/>
                  <a:ea typeface="+mn-ea"/>
                </a:defRPr>
              </a:lvl7pPr>
              <a:lvl8pPr marL="2914650" indent="-114300" algn="l" rtl="0" fontAlgn="base">
                <a:lnSpc>
                  <a:spcPts val="1600"/>
                </a:lnSpc>
                <a:spcBef>
                  <a:spcPct val="10000"/>
                </a:spcBef>
                <a:spcAft>
                  <a:spcPct val="30000"/>
                </a:spcAft>
                <a:buSzPct val="80000"/>
                <a:buChar char="•"/>
                <a:defRPr sz="1400">
                  <a:solidFill>
                    <a:schemeClr val="accent2"/>
                  </a:solidFill>
                  <a:latin typeface="+mn-lt"/>
                  <a:ea typeface="+mn-ea"/>
                </a:defRPr>
              </a:lvl8pPr>
              <a:lvl9pPr marL="3371850" indent="-114300" algn="l" rtl="0" fontAlgn="base">
                <a:lnSpc>
                  <a:spcPts val="1600"/>
                </a:lnSpc>
                <a:spcBef>
                  <a:spcPct val="10000"/>
                </a:spcBef>
                <a:spcAft>
                  <a:spcPct val="30000"/>
                </a:spcAft>
                <a:buSzPct val="80000"/>
                <a:buChar char="•"/>
                <a:defRPr sz="1400">
                  <a:solidFill>
                    <a:schemeClr val="accent2"/>
                  </a:solidFill>
                  <a:latin typeface="+mn-lt"/>
                  <a:ea typeface="+mn-ea"/>
                </a:defRPr>
              </a:lvl9pPr>
            </a:lstStyle>
            <a:p>
              <a:pPr marL="0" indent="0">
                <a:lnSpc>
                  <a:spcPct val="100000"/>
                </a:lnSpc>
                <a:spcAft>
                  <a:spcPts val="387"/>
                </a:spcAft>
                <a:buNone/>
              </a:pPr>
              <a:r>
                <a:rPr lang="en-US" sz="1600" b="1" kern="0">
                  <a:solidFill>
                    <a:schemeClr val="tx1"/>
                  </a:solidFill>
                  <a:latin typeface="Arial" panose="020B0604020202020204" pitchFamily="34" charset="0"/>
                  <a:cs typeface="Arial" panose="020B0604020202020204" pitchFamily="34" charset="0"/>
                </a:rPr>
                <a:t>Radiomic features (</a:t>
              </a:r>
              <a:r>
                <a:rPr lang="en-US" sz="1600" b="1" kern="0" err="1">
                  <a:solidFill>
                    <a:schemeClr val="tx1"/>
                  </a:solidFill>
                  <a:latin typeface="Arial" panose="020B0604020202020204" pitchFamily="34" charset="0"/>
                  <a:cs typeface="Arial" panose="020B0604020202020204" pitchFamily="34" charset="0"/>
                </a:rPr>
                <a:t>PyRadiomics</a:t>
              </a:r>
              <a:r>
                <a:rPr lang="en-US" sz="1600" b="1" kern="0">
                  <a:solidFill>
                    <a:schemeClr val="tx1"/>
                  </a:solidFill>
                  <a:latin typeface="Arial" panose="020B0604020202020204" pitchFamily="34" charset="0"/>
                  <a:cs typeface="Arial" panose="020B0604020202020204" pitchFamily="34" charset="0"/>
                </a:rPr>
                <a:t>)</a:t>
              </a:r>
            </a:p>
            <a:p>
              <a:pPr>
                <a:lnSpc>
                  <a:spcPct val="100000"/>
                </a:lnSpc>
                <a:spcAft>
                  <a:spcPts val="387"/>
                </a:spcAft>
              </a:pPr>
              <a:r>
                <a:rPr lang="en-US" sz="1600" kern="0">
                  <a:solidFill>
                    <a:schemeClr val="tx1"/>
                  </a:solidFill>
                  <a:latin typeface="Arial" panose="020B0604020202020204" pitchFamily="34" charset="0"/>
                  <a:cs typeface="Arial" panose="020B0604020202020204" pitchFamily="34" charset="0"/>
                </a:rPr>
                <a:t>“Handcrafted” features representing shape, intensity, and texture values</a:t>
              </a:r>
            </a:p>
            <a:p>
              <a:pPr>
                <a:lnSpc>
                  <a:spcPct val="100000"/>
                </a:lnSpc>
                <a:spcAft>
                  <a:spcPts val="387"/>
                </a:spcAft>
              </a:pPr>
              <a:r>
                <a:rPr lang="en-US" sz="1600" kern="0">
                  <a:solidFill>
                    <a:schemeClr val="tx1"/>
                  </a:solidFill>
                  <a:latin typeface="Arial" panose="020B0604020202020204" pitchFamily="34" charset="0"/>
                  <a:cs typeface="Arial" panose="020B0604020202020204" pitchFamily="34" charset="0"/>
                </a:rPr>
                <a:t>Used </a:t>
              </a:r>
              <a:r>
                <a:rPr lang="en-US" sz="1600" kern="0" err="1">
                  <a:solidFill>
                    <a:schemeClr val="tx1"/>
                  </a:solidFill>
                  <a:latin typeface="Arial" panose="020B0604020202020204" pitchFamily="34" charset="0"/>
                  <a:cs typeface="Arial" panose="020B0604020202020204" pitchFamily="34" charset="0"/>
                </a:rPr>
                <a:t>pyRadiomics</a:t>
              </a:r>
              <a:r>
                <a:rPr lang="en-US" sz="1600" kern="0">
                  <a:solidFill>
                    <a:schemeClr val="tx1"/>
                  </a:solidFill>
                  <a:latin typeface="Arial" panose="020B0604020202020204" pitchFamily="34" charset="0"/>
                  <a:cs typeface="Arial" panose="020B0604020202020204" pitchFamily="34" charset="0"/>
                </a:rPr>
                <a:t> to extract 18 intensity, 14 shape, and 74 texture features (total 106) from nodule region, with default settings </a:t>
              </a:r>
            </a:p>
          </p:txBody>
        </p:sp>
        <p:sp>
          <p:nvSpPr>
            <p:cNvPr id="10" name="Content Placeholder 3">
              <a:extLst>
                <a:ext uri="{FF2B5EF4-FFF2-40B4-BE49-F238E27FC236}">
                  <a16:creationId xmlns:a16="http://schemas.microsoft.com/office/drawing/2014/main" id="{F740D28B-773D-6B28-7273-F0F4D200433D}"/>
                </a:ext>
              </a:extLst>
            </p:cNvPr>
            <p:cNvSpPr txBox="1">
              <a:spLocks/>
            </p:cNvSpPr>
            <p:nvPr/>
          </p:nvSpPr>
          <p:spPr>
            <a:xfrm>
              <a:off x="7908630" y="3749043"/>
              <a:ext cx="4233919" cy="2343286"/>
            </a:xfrm>
            <a:prstGeom prst="rect">
              <a:avLst/>
            </a:prstGeom>
          </p:spPr>
          <p:txBody>
            <a:bodyPr vert="horz" lIns="88392" tIns="44196" rIns="88392" bIns="44196"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387"/>
                </a:spcAft>
                <a:buNone/>
              </a:pPr>
              <a:r>
                <a:rPr lang="en-US" sz="1600" b="1">
                  <a:latin typeface="Arial" panose="020B0604020202020204" pitchFamily="34" charset="0"/>
                  <a:cs typeface="Arial" panose="020B0604020202020204" pitchFamily="34" charset="0"/>
                </a:rPr>
                <a:t>Foundation model-based features (</a:t>
              </a:r>
              <a:r>
                <a:rPr lang="en-US" sz="1600" b="1" err="1">
                  <a:latin typeface="Arial" panose="020B0604020202020204" pitchFamily="34" charset="0"/>
                  <a:cs typeface="Arial" panose="020B0604020202020204" pitchFamily="34" charset="0"/>
                </a:rPr>
                <a:t>FMCIB</a:t>
              </a:r>
              <a:r>
                <a:rPr lang="en-US" sz="1600" b="1" baseline="-25000" err="1">
                  <a:latin typeface="Arial" panose="020B0604020202020204" pitchFamily="34" charset="0"/>
                  <a:cs typeface="Arial" panose="020B0604020202020204" pitchFamily="34" charset="0"/>
                </a:rPr>
                <a:t>lung</a:t>
              </a:r>
              <a:r>
                <a:rPr lang="en-US" sz="1600" b="1">
                  <a:latin typeface="Arial" panose="020B0604020202020204" pitchFamily="34" charset="0"/>
                  <a:cs typeface="Arial" panose="020B0604020202020204" pitchFamily="34" charset="0"/>
                </a:rPr>
                <a:t>)</a:t>
              </a:r>
            </a:p>
            <a:p>
              <a:pPr>
                <a:lnSpc>
                  <a:spcPct val="100000"/>
                </a:lnSpc>
                <a:spcBef>
                  <a:spcPts val="0"/>
                </a:spcBef>
                <a:spcAft>
                  <a:spcPts val="387"/>
                </a:spcAft>
              </a:pPr>
              <a:r>
                <a:rPr lang="en-US" sz="1600">
                  <a:latin typeface="Arial" panose="020B0604020202020204" pitchFamily="34" charset="0"/>
                  <a:cs typeface="Arial" panose="020B0604020202020204" pitchFamily="34" charset="0"/>
                </a:rPr>
                <a:t>Trained on 11,467 lesions (</a:t>
              </a:r>
              <a:r>
                <a:rPr lang="en-US" sz="1600" err="1">
                  <a:latin typeface="Arial" panose="020B0604020202020204" pitchFamily="34" charset="0"/>
                  <a:cs typeface="Arial" panose="020B0604020202020204" pitchFamily="34" charset="0"/>
                </a:rPr>
                <a:t>DeepLesion</a:t>
              </a:r>
              <a:r>
                <a:rPr lang="en-US" sz="1600">
                  <a:latin typeface="Arial" panose="020B0604020202020204" pitchFamily="34" charset="0"/>
                  <a:cs typeface="Arial" panose="020B0604020202020204" pitchFamily="34" charset="0"/>
                </a:rPr>
                <a:t>) with self-supervised contrastive learning</a:t>
              </a:r>
            </a:p>
            <a:p>
              <a:pPr>
                <a:lnSpc>
                  <a:spcPct val="100000"/>
                </a:lnSpc>
                <a:spcBef>
                  <a:spcPts val="0"/>
                </a:spcBef>
                <a:spcAft>
                  <a:spcPts val="387"/>
                </a:spcAft>
              </a:pPr>
              <a:r>
                <a:rPr lang="en-US" sz="1600">
                  <a:latin typeface="Arial" panose="020B0604020202020204" pitchFamily="34" charset="0"/>
                  <a:cs typeface="Arial" panose="020B0604020202020204" pitchFamily="34" charset="0"/>
                </a:rPr>
                <a:t>Encoder: 3D ResNet50</a:t>
              </a:r>
            </a:p>
            <a:p>
              <a:pPr>
                <a:lnSpc>
                  <a:spcPct val="100000"/>
                </a:lnSpc>
                <a:spcBef>
                  <a:spcPts val="0"/>
                </a:spcBef>
                <a:spcAft>
                  <a:spcPts val="387"/>
                </a:spcAft>
              </a:pPr>
              <a:r>
                <a:rPr lang="en-US" sz="1600">
                  <a:latin typeface="Arial" panose="020B0604020202020204" pitchFamily="34" charset="0"/>
                  <a:cs typeface="Arial" panose="020B0604020202020204" pitchFamily="34" charset="0"/>
                </a:rPr>
                <a:t>Input: CT scan &amp; lesion location (50x50x50 mm volume)</a:t>
              </a:r>
            </a:p>
            <a:p>
              <a:pPr>
                <a:lnSpc>
                  <a:spcPct val="100000"/>
                </a:lnSpc>
                <a:spcBef>
                  <a:spcPts val="0"/>
                </a:spcBef>
                <a:spcAft>
                  <a:spcPts val="387"/>
                </a:spcAft>
              </a:pPr>
              <a:r>
                <a:rPr lang="en-US" sz="1600">
                  <a:latin typeface="Arial" panose="020B0604020202020204" pitchFamily="34" charset="0"/>
                  <a:cs typeface="Arial" panose="020B0604020202020204" pitchFamily="34" charset="0"/>
                </a:rPr>
                <a:t>Output: 4,096 task-agnostic features</a:t>
              </a:r>
            </a:p>
          </p:txBody>
        </p:sp>
      </p:grpSp>
      <p:sp>
        <p:nvSpPr>
          <p:cNvPr id="2" name="Title 1">
            <a:extLst>
              <a:ext uri="{FF2B5EF4-FFF2-40B4-BE49-F238E27FC236}">
                <a16:creationId xmlns:a16="http://schemas.microsoft.com/office/drawing/2014/main" id="{AD236327-1EB4-9921-6D30-74C22538BD17}"/>
              </a:ext>
            </a:extLst>
          </p:cNvPr>
          <p:cNvSpPr>
            <a:spLocks noGrp="1"/>
          </p:cNvSpPr>
          <p:nvPr>
            <p:ph type="title"/>
          </p:nvPr>
        </p:nvSpPr>
        <p:spPr/>
        <p:txBody>
          <a:bodyPr/>
          <a:lstStyle/>
          <a:p>
            <a:r>
              <a:rPr lang="en-US"/>
              <a:t>Combining imaging + blood markers</a:t>
            </a:r>
          </a:p>
        </p:txBody>
      </p:sp>
      <p:grpSp>
        <p:nvGrpSpPr>
          <p:cNvPr id="14" name="Group 13">
            <a:extLst>
              <a:ext uri="{FF2B5EF4-FFF2-40B4-BE49-F238E27FC236}">
                <a16:creationId xmlns:a16="http://schemas.microsoft.com/office/drawing/2014/main" id="{12C8707E-469E-0C68-C177-97648A0B8AC9}"/>
              </a:ext>
            </a:extLst>
          </p:cNvPr>
          <p:cNvGrpSpPr/>
          <p:nvPr/>
        </p:nvGrpSpPr>
        <p:grpSpPr>
          <a:xfrm>
            <a:off x="6485893" y="1681879"/>
            <a:ext cx="5099811" cy="4436156"/>
            <a:chOff x="6485893" y="1681879"/>
            <a:chExt cx="5099811" cy="4436156"/>
          </a:xfrm>
        </p:grpSpPr>
        <p:cxnSp>
          <p:nvCxnSpPr>
            <p:cNvPr id="12" name="Straight Connector 11">
              <a:extLst>
                <a:ext uri="{FF2B5EF4-FFF2-40B4-BE49-F238E27FC236}">
                  <a16:creationId xmlns:a16="http://schemas.microsoft.com/office/drawing/2014/main" id="{911A165D-D724-16B0-3886-9DD3084C2F52}"/>
                </a:ext>
              </a:extLst>
            </p:cNvPr>
            <p:cNvCxnSpPr>
              <a:cxnSpLocks/>
            </p:cNvCxnSpPr>
            <p:nvPr/>
          </p:nvCxnSpPr>
          <p:spPr>
            <a:xfrm>
              <a:off x="6485893" y="1681879"/>
              <a:ext cx="0" cy="43282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90ACD137-7EE2-EEC0-1A81-8E55AD0B6BBF}"/>
                </a:ext>
              </a:extLst>
            </p:cNvPr>
            <p:cNvSpPr txBox="1"/>
            <p:nvPr/>
          </p:nvSpPr>
          <p:spPr>
            <a:xfrm>
              <a:off x="6761526" y="1737216"/>
              <a:ext cx="4824178" cy="338554"/>
            </a:xfrm>
            <a:prstGeom prst="rect">
              <a:avLst/>
            </a:prstGeom>
            <a:noFill/>
          </p:spPr>
          <p:txBody>
            <a:bodyPr wrap="square">
              <a:spAutoFit/>
            </a:bodyPr>
            <a:lstStyle/>
            <a:p>
              <a:pPr>
                <a:spcAft>
                  <a:spcPts val="387"/>
                </a:spcAft>
              </a:pPr>
              <a:r>
                <a:rPr lang="en-US" sz="1600" b="1" kern="0">
                  <a:latin typeface="Arial" panose="020B0604020202020204" pitchFamily="34" charset="0"/>
                  <a:cs typeface="Arial" panose="020B0604020202020204" pitchFamily="34" charset="0"/>
                </a:rPr>
                <a:t>Methylation features</a:t>
              </a:r>
            </a:p>
          </p:txBody>
        </p:sp>
        <p:pic>
          <p:nvPicPr>
            <p:cNvPr id="8" name="Picture 7">
              <a:extLst>
                <a:ext uri="{FF2B5EF4-FFF2-40B4-BE49-F238E27FC236}">
                  <a16:creationId xmlns:a16="http://schemas.microsoft.com/office/drawing/2014/main" id="{69AD38FF-2A2F-E604-6AAB-B52EF572FC31}"/>
                </a:ext>
              </a:extLst>
            </p:cNvPr>
            <p:cNvPicPr>
              <a:picLocks noChangeAspect="1"/>
            </p:cNvPicPr>
            <p:nvPr/>
          </p:nvPicPr>
          <p:blipFill>
            <a:blip r:embed="rId5"/>
            <a:stretch>
              <a:fillRect/>
            </a:stretch>
          </p:blipFill>
          <p:spPr>
            <a:xfrm>
              <a:off x="6761525" y="2042435"/>
              <a:ext cx="4824179" cy="4075600"/>
            </a:xfrm>
            <a:prstGeom prst="rect">
              <a:avLst/>
            </a:prstGeom>
          </p:spPr>
        </p:pic>
      </p:grpSp>
      <p:sp>
        <p:nvSpPr>
          <p:cNvPr id="3" name="TextBox 2">
            <a:extLst>
              <a:ext uri="{FF2B5EF4-FFF2-40B4-BE49-F238E27FC236}">
                <a16:creationId xmlns:a16="http://schemas.microsoft.com/office/drawing/2014/main" id="{2DE31802-EC64-69C1-F097-06D1EAA14FFF}"/>
              </a:ext>
            </a:extLst>
          </p:cNvPr>
          <p:cNvSpPr txBox="1"/>
          <p:nvPr/>
        </p:nvSpPr>
        <p:spPr>
          <a:xfrm>
            <a:off x="1248380" y="6138449"/>
            <a:ext cx="9668333" cy="246221"/>
          </a:xfrm>
          <a:prstGeom prst="rect">
            <a:avLst/>
          </a:prstGeom>
          <a:noFill/>
        </p:spPr>
        <p:txBody>
          <a:bodyPr wrap="square" rtlCol="0">
            <a:spAutoFit/>
          </a:bodyPr>
          <a:lstStyle/>
          <a:p>
            <a:pPr algn="ctr"/>
            <a:r>
              <a:rPr lang="en-US" sz="1000"/>
              <a:t>In collaboration with </a:t>
            </a:r>
            <a:r>
              <a:rPr lang="en-US" sz="1000" err="1"/>
              <a:t>Xianghong</a:t>
            </a:r>
            <a:r>
              <a:rPr lang="en-US" sz="1000"/>
              <a:t> Jasmine Zhou (UCLA)</a:t>
            </a:r>
          </a:p>
        </p:txBody>
      </p:sp>
    </p:spTree>
    <p:extLst>
      <p:ext uri="{BB962C8B-B14F-4D97-AF65-F5344CB8AC3E}">
        <p14:creationId xmlns:p14="http://schemas.microsoft.com/office/powerpoint/2010/main" val="360994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4F20D-A44D-4FB1-DC8F-20715C8B2D8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2CA488E-A9D5-A56F-5602-444464E404B3}"/>
              </a:ext>
            </a:extLst>
          </p:cNvPr>
          <p:cNvSpPr>
            <a:spLocks noGrp="1"/>
          </p:cNvSpPr>
          <p:nvPr>
            <p:ph type="title"/>
          </p:nvPr>
        </p:nvSpPr>
        <p:spPr/>
        <p:txBody>
          <a:bodyPr/>
          <a:lstStyle/>
          <a:p>
            <a:r>
              <a:rPr lang="en-US"/>
              <a:t>shows PROMISING PERFORMANCE in identifying early-stage cancers</a:t>
            </a:r>
          </a:p>
        </p:txBody>
      </p:sp>
      <p:pic>
        <p:nvPicPr>
          <p:cNvPr id="5" name="Picture 4">
            <a:extLst>
              <a:ext uri="{FF2B5EF4-FFF2-40B4-BE49-F238E27FC236}">
                <a16:creationId xmlns:a16="http://schemas.microsoft.com/office/drawing/2014/main" id="{B77D1E30-BD4C-6D22-5F8D-29A88ADB6088}"/>
              </a:ext>
            </a:extLst>
          </p:cNvPr>
          <p:cNvPicPr>
            <a:picLocks noChangeAspect="1"/>
          </p:cNvPicPr>
          <p:nvPr/>
        </p:nvPicPr>
        <p:blipFill>
          <a:blip r:embed="rId3"/>
          <a:srcRect r="41034"/>
          <a:stretch>
            <a:fillRect/>
          </a:stretch>
        </p:blipFill>
        <p:spPr>
          <a:xfrm>
            <a:off x="346790" y="1835142"/>
            <a:ext cx="6780152" cy="4050485"/>
          </a:xfrm>
          <a:prstGeom prst="rect">
            <a:avLst/>
          </a:prstGeom>
        </p:spPr>
      </p:pic>
      <p:pic>
        <p:nvPicPr>
          <p:cNvPr id="2" name="Picture 1">
            <a:extLst>
              <a:ext uri="{FF2B5EF4-FFF2-40B4-BE49-F238E27FC236}">
                <a16:creationId xmlns:a16="http://schemas.microsoft.com/office/drawing/2014/main" id="{FAAF945D-8E04-45B6-A8B1-590DF8A56C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3929" y="2258426"/>
            <a:ext cx="3769859" cy="3767967"/>
          </a:xfrm>
          <a:prstGeom prst="rect">
            <a:avLst/>
          </a:prstGeom>
        </p:spPr>
      </p:pic>
      <p:sp>
        <p:nvSpPr>
          <p:cNvPr id="4" name="TextBox 3">
            <a:extLst>
              <a:ext uri="{FF2B5EF4-FFF2-40B4-BE49-F238E27FC236}">
                <a16:creationId xmlns:a16="http://schemas.microsoft.com/office/drawing/2014/main" id="{65D21727-F770-14E7-7E57-563E8FC793E7}"/>
              </a:ext>
            </a:extLst>
          </p:cNvPr>
          <p:cNvSpPr txBox="1"/>
          <p:nvPr/>
        </p:nvSpPr>
        <p:spPr>
          <a:xfrm>
            <a:off x="1248380" y="6138449"/>
            <a:ext cx="9668333" cy="246221"/>
          </a:xfrm>
          <a:prstGeom prst="rect">
            <a:avLst/>
          </a:prstGeom>
          <a:noFill/>
        </p:spPr>
        <p:txBody>
          <a:bodyPr wrap="square" rtlCol="0">
            <a:spAutoFit/>
          </a:bodyPr>
          <a:lstStyle/>
          <a:p>
            <a:pPr algn="ctr"/>
            <a:r>
              <a:rPr lang="en-US" sz="1000"/>
              <a:t>In collaboration with </a:t>
            </a:r>
            <a:r>
              <a:rPr lang="en-US" sz="1000" err="1"/>
              <a:t>Xianghong</a:t>
            </a:r>
            <a:r>
              <a:rPr lang="en-US" sz="1000"/>
              <a:t> Jasmine Zhou (UCLA)</a:t>
            </a:r>
          </a:p>
        </p:txBody>
      </p:sp>
      <p:sp>
        <p:nvSpPr>
          <p:cNvPr id="6" name="TextBox 5">
            <a:extLst>
              <a:ext uri="{FF2B5EF4-FFF2-40B4-BE49-F238E27FC236}">
                <a16:creationId xmlns:a16="http://schemas.microsoft.com/office/drawing/2014/main" id="{E3DCBF12-B0DC-649F-0EE8-4C01E206C3F6}"/>
              </a:ext>
            </a:extLst>
          </p:cNvPr>
          <p:cNvSpPr txBox="1"/>
          <p:nvPr/>
        </p:nvSpPr>
        <p:spPr>
          <a:xfrm>
            <a:off x="7713929" y="1779373"/>
            <a:ext cx="4131281" cy="369332"/>
          </a:xfrm>
          <a:prstGeom prst="rect">
            <a:avLst/>
          </a:prstGeom>
          <a:noFill/>
        </p:spPr>
        <p:txBody>
          <a:bodyPr wrap="square" rtlCol="0">
            <a:spAutoFit/>
          </a:bodyPr>
          <a:lstStyle/>
          <a:p>
            <a:pPr algn="ctr"/>
            <a:r>
              <a:rPr lang="en-US"/>
              <a:t>AUROC for classifying Stage I</a:t>
            </a:r>
          </a:p>
        </p:txBody>
      </p:sp>
    </p:spTree>
    <p:extLst>
      <p:ext uri="{BB962C8B-B14F-4D97-AF65-F5344CB8AC3E}">
        <p14:creationId xmlns:p14="http://schemas.microsoft.com/office/powerpoint/2010/main" val="2924714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293BDA6-46A2-021B-5C62-3494DF51AC22}"/>
              </a:ext>
            </a:extLst>
          </p:cNvPr>
          <p:cNvPicPr>
            <a:picLocks noChangeAspect="1"/>
          </p:cNvPicPr>
          <p:nvPr/>
        </p:nvPicPr>
        <p:blipFill>
          <a:blip r:embed="rId3"/>
          <a:stretch>
            <a:fillRect/>
          </a:stretch>
        </p:blipFill>
        <p:spPr>
          <a:xfrm>
            <a:off x="868435" y="2123007"/>
            <a:ext cx="10428221" cy="3849480"/>
          </a:xfrm>
          <a:prstGeom prst="rect">
            <a:avLst/>
          </a:prstGeom>
        </p:spPr>
      </p:pic>
      <p:sp>
        <p:nvSpPr>
          <p:cNvPr id="6" name="TextBox 5">
            <a:extLst>
              <a:ext uri="{FF2B5EF4-FFF2-40B4-BE49-F238E27FC236}">
                <a16:creationId xmlns:a16="http://schemas.microsoft.com/office/drawing/2014/main" id="{D1C2622E-A8A7-DBA0-D1EF-FDA7E8C3A82F}"/>
              </a:ext>
            </a:extLst>
          </p:cNvPr>
          <p:cNvSpPr txBox="1"/>
          <p:nvPr/>
        </p:nvSpPr>
        <p:spPr>
          <a:xfrm>
            <a:off x="876836" y="6389862"/>
            <a:ext cx="6206706" cy="246221"/>
          </a:xfrm>
          <a:prstGeom prst="rect">
            <a:avLst/>
          </a:prstGeom>
          <a:noFill/>
        </p:spPr>
        <p:txBody>
          <a:bodyPr wrap="square" rtlCol="0">
            <a:spAutoFit/>
          </a:bodyPr>
          <a:lstStyle/>
          <a:p>
            <a:r>
              <a:rPr lang="en-US" sz="1000"/>
              <a:t>Dunn and Akpa, Semin Oncol Nurs, 2012. </a:t>
            </a:r>
            <a:r>
              <a:rPr lang="en-US" sz="1000">
                <a:hlinkClick r:id="rId4"/>
              </a:rPr>
              <a:t>https://pubmed.ncbi.nlm.nih.gov/22542317/</a:t>
            </a:r>
            <a:r>
              <a:rPr lang="en-US" sz="1000"/>
              <a:t>  </a:t>
            </a:r>
          </a:p>
        </p:txBody>
      </p:sp>
      <p:sp>
        <p:nvSpPr>
          <p:cNvPr id="7" name="Rectangle: Rounded Corners 24">
            <a:extLst>
              <a:ext uri="{FF2B5EF4-FFF2-40B4-BE49-F238E27FC236}">
                <a16:creationId xmlns:a16="http://schemas.microsoft.com/office/drawing/2014/main" id="{21A94BA1-1272-01E0-9B9C-100FEEFC97CF}"/>
              </a:ext>
            </a:extLst>
          </p:cNvPr>
          <p:cNvSpPr/>
          <p:nvPr/>
        </p:nvSpPr>
        <p:spPr>
          <a:xfrm>
            <a:off x="3757809" y="1996690"/>
            <a:ext cx="5849654" cy="4057175"/>
          </a:xfrm>
          <a:prstGeom prst="roundRect">
            <a:avLst>
              <a:gd name="adj" fmla="val 8469"/>
            </a:avLst>
          </a:prstGeom>
          <a:noFill/>
          <a:ln w="38100">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9935C4-D6E0-B545-20B0-984DBF4E4562}"/>
              </a:ext>
            </a:extLst>
          </p:cNvPr>
          <p:cNvSpPr>
            <a:spLocks noGrp="1"/>
          </p:cNvSpPr>
          <p:nvPr>
            <p:ph type="title"/>
          </p:nvPr>
        </p:nvSpPr>
        <p:spPr/>
        <p:txBody>
          <a:bodyPr/>
          <a:lstStyle/>
          <a:p>
            <a:r>
              <a:rPr lang="en-US" b="1"/>
              <a:t>IS IT CANCER? </a:t>
            </a:r>
            <a:r>
              <a:rPr lang="en-US"/>
              <a:t>CHARACTERIZATION of premalignant lesions</a:t>
            </a:r>
          </a:p>
        </p:txBody>
      </p:sp>
      <p:sp>
        <p:nvSpPr>
          <p:cNvPr id="8" name="Rectangle 7">
            <a:extLst>
              <a:ext uri="{FF2B5EF4-FFF2-40B4-BE49-F238E27FC236}">
                <a16:creationId xmlns:a16="http://schemas.microsoft.com/office/drawing/2014/main" id="{95EC5FB8-C7E7-39E9-1F65-71A99749E00F}"/>
              </a:ext>
            </a:extLst>
          </p:cNvPr>
          <p:cNvSpPr/>
          <p:nvPr/>
        </p:nvSpPr>
        <p:spPr>
          <a:xfrm>
            <a:off x="8649730" y="6389862"/>
            <a:ext cx="3542270" cy="468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0">
            <a:extLst>
              <a:ext uri="{FF2B5EF4-FFF2-40B4-BE49-F238E27FC236}">
                <a16:creationId xmlns:a16="http://schemas.microsoft.com/office/drawing/2014/main" id="{2B64A95B-296F-F7B7-82D9-FC43988683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64995" y="6308484"/>
            <a:ext cx="91440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99658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68FF2-DC34-483B-33C6-867E0A8325E4}"/>
            </a:ext>
          </a:extLst>
        </p:cNvPr>
        <p:cNvGrpSpPr/>
        <p:nvPr/>
      </p:nvGrpSpPr>
      <p:grpSpPr>
        <a:xfrm>
          <a:off x="0" y="0"/>
          <a:ext cx="0" cy="0"/>
          <a:chOff x="0" y="0"/>
          <a:chExt cx="0" cy="0"/>
        </a:xfrm>
      </p:grpSpPr>
      <p:pic>
        <p:nvPicPr>
          <p:cNvPr id="126" name="Graphic 125">
            <a:extLst>
              <a:ext uri="{FF2B5EF4-FFF2-40B4-BE49-F238E27FC236}">
                <a16:creationId xmlns:a16="http://schemas.microsoft.com/office/drawing/2014/main" id="{3D466C74-8C8C-D61B-CE7F-5D3E0D5A053E}"/>
              </a:ext>
            </a:extLst>
          </p:cNvPr>
          <p:cNvPicPr>
            <a:picLocks noChangeAspect="1"/>
          </p:cNvPicPr>
          <p:nvPr/>
        </p:nvPicPr>
        <p:blipFill>
          <a:blip>
            <a:extLst>
              <a:ext uri="{96DAC541-7B7A-43D3-8B79-37D633B846F1}">
                <asvg:svgBlip xmlns:asvg="http://schemas.microsoft.com/office/drawing/2016/SVG/main" r:embed="rId3"/>
              </a:ext>
            </a:extLst>
          </a:blip>
          <a:srcRect r="49436"/>
          <a:stretch/>
        </p:blipFill>
        <p:spPr>
          <a:xfrm>
            <a:off x="7195222" y="1590195"/>
            <a:ext cx="3659377" cy="4512221"/>
          </a:xfrm>
          <a:prstGeom prst="rect">
            <a:avLst/>
          </a:prstGeom>
        </p:spPr>
      </p:pic>
      <p:sp>
        <p:nvSpPr>
          <p:cNvPr id="7" name="Rounded Rectangle 15">
            <a:extLst>
              <a:ext uri="{FF2B5EF4-FFF2-40B4-BE49-F238E27FC236}">
                <a16:creationId xmlns:a16="http://schemas.microsoft.com/office/drawing/2014/main" id="{5CC3FD9B-2544-8D4E-1117-623AB1C2984E}"/>
              </a:ext>
            </a:extLst>
          </p:cNvPr>
          <p:cNvSpPr/>
          <p:nvPr/>
        </p:nvSpPr>
        <p:spPr>
          <a:xfrm>
            <a:off x="518473" y="1590195"/>
            <a:ext cx="5577527" cy="4512221"/>
          </a:xfrm>
          <a:prstGeom prst="roundRect">
            <a:avLst>
              <a:gd name="adj" fmla="val 6245"/>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925C0F7-9AF8-C04F-23F0-7855912A98EC}"/>
              </a:ext>
            </a:extLst>
          </p:cNvPr>
          <p:cNvPicPr>
            <a:picLocks noChangeAspect="1"/>
          </p:cNvPicPr>
          <p:nvPr/>
        </p:nvPicPr>
        <p:blipFill>
          <a:blip r:embed="rId4"/>
          <a:srcRect l="3500" r="2201"/>
          <a:stretch>
            <a:fillRect/>
          </a:stretch>
        </p:blipFill>
        <p:spPr>
          <a:xfrm>
            <a:off x="1139759" y="3434594"/>
            <a:ext cx="783891" cy="707886"/>
          </a:xfrm>
          <a:prstGeom prst="rect">
            <a:avLst/>
          </a:prstGeom>
        </p:spPr>
      </p:pic>
      <p:grpSp>
        <p:nvGrpSpPr>
          <p:cNvPr id="16" name="Group 15">
            <a:extLst>
              <a:ext uri="{FF2B5EF4-FFF2-40B4-BE49-F238E27FC236}">
                <a16:creationId xmlns:a16="http://schemas.microsoft.com/office/drawing/2014/main" id="{7CBF6EFB-3C74-F9CF-79E5-038DD9B39FFA}"/>
              </a:ext>
            </a:extLst>
          </p:cNvPr>
          <p:cNvGrpSpPr/>
          <p:nvPr/>
        </p:nvGrpSpPr>
        <p:grpSpPr>
          <a:xfrm>
            <a:off x="1061844" y="4533945"/>
            <a:ext cx="939719" cy="781831"/>
            <a:chOff x="883592" y="4300427"/>
            <a:chExt cx="939719" cy="781831"/>
          </a:xfrm>
        </p:grpSpPr>
        <p:pic>
          <p:nvPicPr>
            <p:cNvPr id="2" name="Picture 2">
              <a:extLst>
                <a:ext uri="{FF2B5EF4-FFF2-40B4-BE49-F238E27FC236}">
                  <a16:creationId xmlns:a16="http://schemas.microsoft.com/office/drawing/2014/main" id="{09187861-12E1-4497-9835-D0F4BD75F189}"/>
                </a:ext>
              </a:extLst>
            </p:cNvPr>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715077">
              <a:off x="883592" y="4431756"/>
              <a:ext cx="531536" cy="3749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F0831228-64C9-72D9-987D-109F48FE6EE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1480" y="4300427"/>
              <a:ext cx="781831" cy="781831"/>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TextBox 10">
            <a:extLst>
              <a:ext uri="{FF2B5EF4-FFF2-40B4-BE49-F238E27FC236}">
                <a16:creationId xmlns:a16="http://schemas.microsoft.com/office/drawing/2014/main" id="{808705D0-48D6-8546-4AE7-03A8E69CA66D}"/>
              </a:ext>
            </a:extLst>
          </p:cNvPr>
          <p:cNvSpPr txBox="1"/>
          <p:nvPr/>
        </p:nvSpPr>
        <p:spPr>
          <a:xfrm>
            <a:off x="675689" y="4098868"/>
            <a:ext cx="1671918" cy="307777"/>
          </a:xfrm>
          <a:prstGeom prst="rect">
            <a:avLst/>
          </a:prstGeom>
          <a:noFill/>
        </p:spPr>
        <p:txBody>
          <a:bodyPr wrap="square" rtlCol="0">
            <a:spAutoFit/>
          </a:bodyPr>
          <a:lstStyle/>
          <a:p>
            <a:pPr algn="ctr"/>
            <a:r>
              <a:rPr lang="en-US" sz="1400"/>
              <a:t>Whole slide images</a:t>
            </a:r>
          </a:p>
        </p:txBody>
      </p:sp>
      <p:sp>
        <p:nvSpPr>
          <p:cNvPr id="12" name="TextBox 11">
            <a:extLst>
              <a:ext uri="{FF2B5EF4-FFF2-40B4-BE49-F238E27FC236}">
                <a16:creationId xmlns:a16="http://schemas.microsoft.com/office/drawing/2014/main" id="{09F93935-721D-F3A2-2DE7-3E27400DA62D}"/>
              </a:ext>
            </a:extLst>
          </p:cNvPr>
          <p:cNvSpPr txBox="1"/>
          <p:nvPr/>
        </p:nvSpPr>
        <p:spPr>
          <a:xfrm>
            <a:off x="771719" y="5267571"/>
            <a:ext cx="1479857" cy="307777"/>
          </a:xfrm>
          <a:prstGeom prst="rect">
            <a:avLst/>
          </a:prstGeom>
          <a:noFill/>
        </p:spPr>
        <p:txBody>
          <a:bodyPr wrap="square" rtlCol="0">
            <a:spAutoFit/>
          </a:bodyPr>
          <a:lstStyle/>
          <a:p>
            <a:pPr algn="ctr"/>
            <a:r>
              <a:rPr lang="en-US" sz="1400"/>
              <a:t>Gene expressions</a:t>
            </a:r>
          </a:p>
        </p:txBody>
      </p:sp>
      <p:grpSp>
        <p:nvGrpSpPr>
          <p:cNvPr id="14" name="Group 13">
            <a:extLst>
              <a:ext uri="{FF2B5EF4-FFF2-40B4-BE49-F238E27FC236}">
                <a16:creationId xmlns:a16="http://schemas.microsoft.com/office/drawing/2014/main" id="{97FE3794-C9AE-8922-327F-9EDD994FFB26}"/>
              </a:ext>
            </a:extLst>
          </p:cNvPr>
          <p:cNvGrpSpPr/>
          <p:nvPr/>
        </p:nvGrpSpPr>
        <p:grpSpPr>
          <a:xfrm>
            <a:off x="2677474" y="3788537"/>
            <a:ext cx="1278170" cy="1341795"/>
            <a:chOff x="3221153" y="3490555"/>
            <a:chExt cx="1278170" cy="1341795"/>
          </a:xfrm>
        </p:grpSpPr>
        <p:pic>
          <p:nvPicPr>
            <p:cNvPr id="4098" name="Picture 2">
              <a:extLst>
                <a:ext uri="{FF2B5EF4-FFF2-40B4-BE49-F238E27FC236}">
                  <a16:creationId xmlns:a16="http://schemas.microsoft.com/office/drawing/2014/main" id="{7D3AC0DD-A97F-3E42-F3F8-3B8859683891}"/>
                </a:ext>
              </a:extLst>
            </p:cNvPr>
            <p:cNvPicPr>
              <a:picLocks noChangeAspect="1" noChangeArrowheads="1"/>
            </p:cNvPicPr>
            <p:nvPr/>
          </p:nvPicPr>
          <p:blipFill rotWithShape="1">
            <a:blip r:embed="rId7">
              <a:clrChange>
                <a:clrFrom>
                  <a:srgbClr val="FAFAFA"/>
                </a:clrFrom>
                <a:clrTo>
                  <a:srgbClr val="FAFAFA">
                    <a:alpha val="0"/>
                  </a:srgbClr>
                </a:clrTo>
              </a:clrChange>
              <a:extLst>
                <a:ext uri="{28A0092B-C50C-407E-A947-70E740481C1C}">
                  <a14:useLocalDpi xmlns:a14="http://schemas.microsoft.com/office/drawing/2010/main" val="0"/>
                </a:ext>
              </a:extLst>
            </a:blip>
            <a:srcRect l="11794" t="24774" r="13334" b="21667"/>
            <a:stretch/>
          </p:blipFill>
          <p:spPr bwMode="auto">
            <a:xfrm>
              <a:off x="3234490" y="3522423"/>
              <a:ext cx="1226164" cy="944604"/>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Rounded Corners 12">
              <a:extLst>
                <a:ext uri="{FF2B5EF4-FFF2-40B4-BE49-F238E27FC236}">
                  <a16:creationId xmlns:a16="http://schemas.microsoft.com/office/drawing/2014/main" id="{FF2A7251-BDCF-F769-23F6-0C75F43A961F}"/>
                </a:ext>
              </a:extLst>
            </p:cNvPr>
            <p:cNvSpPr/>
            <p:nvPr/>
          </p:nvSpPr>
          <p:spPr>
            <a:xfrm>
              <a:off x="3221153" y="3490555"/>
              <a:ext cx="1278170" cy="1341795"/>
            </a:xfrm>
            <a:prstGeom prst="roundRect">
              <a:avLst>
                <a:gd name="adj" fmla="val 9712"/>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algn="ctr">
                <a:lnSpc>
                  <a:spcPts val="1200"/>
                </a:lnSpc>
              </a:pPr>
              <a:r>
                <a:rPr lang="en-US" sz="1400">
                  <a:solidFill>
                    <a:schemeClr val="tx1"/>
                  </a:solidFill>
                </a:rPr>
                <a:t>M</a:t>
              </a:r>
              <a:r>
                <a:rPr lang="en-US" altLang="zh-CN" sz="1400">
                  <a:solidFill>
                    <a:schemeClr val="tx1"/>
                  </a:solidFill>
                </a:rPr>
                <a:t>ulti-modal framework</a:t>
              </a:r>
              <a:endParaRPr lang="en-US" sz="1400">
                <a:solidFill>
                  <a:schemeClr val="tx1"/>
                </a:solidFill>
              </a:endParaRPr>
            </a:p>
          </p:txBody>
        </p:sp>
      </p:grpSp>
      <p:cxnSp>
        <p:nvCxnSpPr>
          <p:cNvPr id="17" name="Straight Arrow Connector 16">
            <a:extLst>
              <a:ext uri="{FF2B5EF4-FFF2-40B4-BE49-F238E27FC236}">
                <a16:creationId xmlns:a16="http://schemas.microsoft.com/office/drawing/2014/main" id="{4659B79B-C8C9-2097-E33F-5C2C190A0122}"/>
              </a:ext>
            </a:extLst>
          </p:cNvPr>
          <p:cNvCxnSpPr>
            <a:cxnSpLocks/>
          </p:cNvCxnSpPr>
          <p:nvPr/>
        </p:nvCxnSpPr>
        <p:spPr>
          <a:xfrm>
            <a:off x="2157486" y="3980194"/>
            <a:ext cx="36576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2B722A80-89C2-EC0E-296B-5D932AF5F058}"/>
              </a:ext>
            </a:extLst>
          </p:cNvPr>
          <p:cNvCxnSpPr>
            <a:cxnSpLocks/>
          </p:cNvCxnSpPr>
          <p:nvPr/>
        </p:nvCxnSpPr>
        <p:spPr>
          <a:xfrm>
            <a:off x="2160638" y="4980113"/>
            <a:ext cx="36576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E1592864-92D5-0E82-FA98-78281FEC1E44}"/>
              </a:ext>
            </a:extLst>
          </p:cNvPr>
          <p:cNvSpPr/>
          <p:nvPr/>
        </p:nvSpPr>
        <p:spPr>
          <a:xfrm>
            <a:off x="4568953" y="3374256"/>
            <a:ext cx="1265935" cy="1025826"/>
          </a:xfrm>
          <a:prstGeom prst="roundRect">
            <a:avLst>
              <a:gd name="adj" fmla="val 9712"/>
            </a:avLst>
          </a:prstGeom>
          <a:solidFill>
            <a:srgbClr val="DEEBF7"/>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tx1"/>
                </a:solidFill>
              </a:rPr>
              <a:t>Dysplasia or higher?</a:t>
            </a:r>
          </a:p>
          <a:p>
            <a:pPr algn="ctr"/>
            <a:endParaRPr lang="en-US" sz="1400">
              <a:solidFill>
                <a:schemeClr val="tx1"/>
              </a:solidFill>
            </a:endParaRPr>
          </a:p>
          <a:p>
            <a:pPr algn="ctr"/>
            <a:endParaRPr lang="en-US" sz="1400">
              <a:solidFill>
                <a:schemeClr val="tx1"/>
              </a:solidFill>
            </a:endParaRPr>
          </a:p>
        </p:txBody>
      </p:sp>
      <p:grpSp>
        <p:nvGrpSpPr>
          <p:cNvPr id="35" name="Group 34">
            <a:extLst>
              <a:ext uri="{FF2B5EF4-FFF2-40B4-BE49-F238E27FC236}">
                <a16:creationId xmlns:a16="http://schemas.microsoft.com/office/drawing/2014/main" id="{D1ABB41E-C4B2-5BDC-7A5A-6EE30E3B002D}"/>
              </a:ext>
            </a:extLst>
          </p:cNvPr>
          <p:cNvGrpSpPr/>
          <p:nvPr/>
        </p:nvGrpSpPr>
        <p:grpSpPr>
          <a:xfrm>
            <a:off x="4781177" y="3867195"/>
            <a:ext cx="559016" cy="495809"/>
            <a:chOff x="4961763" y="4457800"/>
            <a:chExt cx="497813" cy="441526"/>
          </a:xfrm>
        </p:grpSpPr>
        <p:sp>
          <p:nvSpPr>
            <p:cNvPr id="22" name="Rectangle 21">
              <a:extLst>
                <a:ext uri="{FF2B5EF4-FFF2-40B4-BE49-F238E27FC236}">
                  <a16:creationId xmlns:a16="http://schemas.microsoft.com/office/drawing/2014/main" id="{8EAF00B9-9517-F02D-2C65-D4CE7FC04F74}"/>
                </a:ext>
              </a:extLst>
            </p:cNvPr>
            <p:cNvSpPr/>
            <p:nvPr/>
          </p:nvSpPr>
          <p:spPr>
            <a:xfrm>
              <a:off x="4965878" y="4495743"/>
              <a:ext cx="452691" cy="382398"/>
            </a:xfrm>
            <a:prstGeom prst="rect">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solidFill>
                  <a:srgbClr val="B67378"/>
                </a:solidFill>
              </a:endParaRPr>
            </a:p>
          </p:txBody>
        </p:sp>
        <p:pic>
          <p:nvPicPr>
            <p:cNvPr id="24" name="Graphic 1321" descr="Bar chart with solid fill">
              <a:extLst>
                <a:ext uri="{FF2B5EF4-FFF2-40B4-BE49-F238E27FC236}">
                  <a16:creationId xmlns:a16="http://schemas.microsoft.com/office/drawing/2014/main" id="{A9A6F84F-E7D0-6FD8-AE0A-A6F4D40710DB}"/>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flipH="1">
              <a:off x="5026122" y="4507867"/>
              <a:ext cx="181578" cy="181578"/>
            </a:xfrm>
            <a:prstGeom prst="rect">
              <a:avLst/>
            </a:prstGeom>
          </p:spPr>
        </p:pic>
        <p:pic>
          <p:nvPicPr>
            <p:cNvPr id="26" name="Graphic 1322" descr="Bar chart with solid fill">
              <a:extLst>
                <a:ext uri="{FF2B5EF4-FFF2-40B4-BE49-F238E27FC236}">
                  <a16:creationId xmlns:a16="http://schemas.microsoft.com/office/drawing/2014/main" id="{DCA06069-68AC-9689-A803-E5042325CD1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flipH="1">
              <a:off x="5027767" y="4696841"/>
              <a:ext cx="181578" cy="181578"/>
            </a:xfrm>
            <a:prstGeom prst="rect">
              <a:avLst/>
            </a:prstGeom>
          </p:spPr>
        </p:pic>
        <p:sp>
          <p:nvSpPr>
            <p:cNvPr id="27" name="TextBox 26">
              <a:extLst>
                <a:ext uri="{FF2B5EF4-FFF2-40B4-BE49-F238E27FC236}">
                  <a16:creationId xmlns:a16="http://schemas.microsoft.com/office/drawing/2014/main" id="{A5CE3CA0-0C6E-6B29-73B8-6781C73477AA}"/>
                </a:ext>
              </a:extLst>
            </p:cNvPr>
            <p:cNvSpPr txBox="1"/>
            <p:nvPr/>
          </p:nvSpPr>
          <p:spPr>
            <a:xfrm>
              <a:off x="5179108" y="4457800"/>
              <a:ext cx="279395" cy="276999"/>
            </a:xfrm>
            <a:prstGeom prst="rect">
              <a:avLst/>
            </a:prstGeom>
            <a:noFill/>
          </p:spPr>
          <p:txBody>
            <a:bodyPr wrap="square" rtlCol="0">
              <a:spAutoFit/>
            </a:bodyPr>
            <a:lstStyle/>
            <a:p>
              <a:pPr algn="ctr"/>
              <a:r>
                <a:rPr lang="en-US" sz="1200">
                  <a:solidFill>
                    <a:srgbClr val="B67378"/>
                  </a:solidFill>
                  <a:latin typeface="Calibri" panose="020F0502020204030204" pitchFamily="34" charset="0"/>
                  <a:ea typeface="Calibri" panose="020F0502020204030204" pitchFamily="34" charset="0"/>
                  <a:cs typeface="Calibri" panose="020F0502020204030204" pitchFamily="34" charset="0"/>
                </a:rPr>
                <a:t>+</a:t>
              </a:r>
            </a:p>
          </p:txBody>
        </p:sp>
        <p:sp>
          <p:nvSpPr>
            <p:cNvPr id="28" name="TextBox 27">
              <a:extLst>
                <a:ext uri="{FF2B5EF4-FFF2-40B4-BE49-F238E27FC236}">
                  <a16:creationId xmlns:a16="http://schemas.microsoft.com/office/drawing/2014/main" id="{D768C79E-D5AE-1AF0-2C54-5B0D219D4206}"/>
                </a:ext>
              </a:extLst>
            </p:cNvPr>
            <p:cNvSpPr txBox="1"/>
            <p:nvPr/>
          </p:nvSpPr>
          <p:spPr>
            <a:xfrm>
              <a:off x="5180181" y="4622327"/>
              <a:ext cx="279395" cy="276999"/>
            </a:xfrm>
            <a:prstGeom prst="rect">
              <a:avLst/>
            </a:prstGeom>
            <a:noFill/>
          </p:spPr>
          <p:txBody>
            <a:bodyPr wrap="square" rtlCol="0">
              <a:spAutoFit/>
            </a:bodyPr>
            <a:lstStyle/>
            <a:p>
              <a:pPr algn="ctr"/>
              <a:r>
                <a:rPr lang="en-US" sz="1200">
                  <a:solidFill>
                    <a:srgbClr val="5D7289"/>
                  </a:solidFill>
                  <a:latin typeface="Calibri" panose="020F0502020204030204" pitchFamily="34" charset="0"/>
                  <a:ea typeface="Calibri" panose="020F0502020204030204" pitchFamily="34" charset="0"/>
                  <a:cs typeface="Calibri" panose="020F0502020204030204" pitchFamily="34" charset="0"/>
                </a:rPr>
                <a:t>-</a:t>
              </a:r>
            </a:p>
          </p:txBody>
        </p:sp>
      </p:grpSp>
      <p:sp>
        <p:nvSpPr>
          <p:cNvPr id="38" name="TextBox 37">
            <a:extLst>
              <a:ext uri="{FF2B5EF4-FFF2-40B4-BE49-F238E27FC236}">
                <a16:creationId xmlns:a16="http://schemas.microsoft.com/office/drawing/2014/main" id="{3D1F0EA9-FD08-7508-307D-99F0D9E89D79}"/>
              </a:ext>
            </a:extLst>
          </p:cNvPr>
          <p:cNvSpPr txBox="1"/>
          <p:nvPr/>
        </p:nvSpPr>
        <p:spPr>
          <a:xfrm>
            <a:off x="5279457" y="3855314"/>
            <a:ext cx="472881" cy="307777"/>
          </a:xfrm>
          <a:prstGeom prst="rect">
            <a:avLst/>
          </a:prstGeom>
          <a:noFill/>
        </p:spPr>
        <p:txBody>
          <a:bodyPr wrap="square" rtlCol="0">
            <a:spAutoFit/>
          </a:bodyPr>
          <a:lstStyle/>
          <a:p>
            <a:pPr algn="ctr"/>
            <a:r>
              <a:rPr lang="en-US" sz="1400">
                <a:solidFill>
                  <a:srgbClr val="B67378"/>
                </a:solidFill>
              </a:rPr>
              <a:t>yes</a:t>
            </a:r>
          </a:p>
        </p:txBody>
      </p:sp>
      <p:sp>
        <p:nvSpPr>
          <p:cNvPr id="44" name="TextBox 43">
            <a:extLst>
              <a:ext uri="{FF2B5EF4-FFF2-40B4-BE49-F238E27FC236}">
                <a16:creationId xmlns:a16="http://schemas.microsoft.com/office/drawing/2014/main" id="{A2D28B82-B60E-5DA9-E9C3-DDDBE2AA3262}"/>
              </a:ext>
            </a:extLst>
          </p:cNvPr>
          <p:cNvSpPr txBox="1"/>
          <p:nvPr/>
        </p:nvSpPr>
        <p:spPr>
          <a:xfrm>
            <a:off x="5279457" y="4076553"/>
            <a:ext cx="472881" cy="307777"/>
          </a:xfrm>
          <a:prstGeom prst="rect">
            <a:avLst/>
          </a:prstGeom>
          <a:noFill/>
        </p:spPr>
        <p:txBody>
          <a:bodyPr wrap="square" rtlCol="0">
            <a:spAutoFit/>
          </a:bodyPr>
          <a:lstStyle/>
          <a:p>
            <a:pPr algn="ctr"/>
            <a:r>
              <a:rPr lang="en-US" altLang="zh-CN" sz="1400">
                <a:solidFill>
                  <a:srgbClr val="5D7289"/>
                </a:solidFill>
              </a:rPr>
              <a:t>no</a:t>
            </a:r>
            <a:endParaRPr lang="en-US" sz="1400">
              <a:solidFill>
                <a:srgbClr val="5D7289"/>
              </a:solidFill>
            </a:endParaRPr>
          </a:p>
        </p:txBody>
      </p:sp>
      <p:sp>
        <p:nvSpPr>
          <p:cNvPr id="50" name="Rectangle: Rounded Corners 49">
            <a:extLst>
              <a:ext uri="{FF2B5EF4-FFF2-40B4-BE49-F238E27FC236}">
                <a16:creationId xmlns:a16="http://schemas.microsoft.com/office/drawing/2014/main" id="{DBACCF4B-9172-DE34-601E-0779BAC21F7B}"/>
              </a:ext>
            </a:extLst>
          </p:cNvPr>
          <p:cNvSpPr/>
          <p:nvPr/>
        </p:nvSpPr>
        <p:spPr>
          <a:xfrm>
            <a:off x="4568953" y="4605625"/>
            <a:ext cx="1265935" cy="1025826"/>
          </a:xfrm>
          <a:prstGeom prst="roundRect">
            <a:avLst>
              <a:gd name="adj" fmla="val 9712"/>
            </a:avLst>
          </a:prstGeom>
          <a:solidFill>
            <a:srgbClr val="EDDBDC"/>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400">
                <a:solidFill>
                  <a:schemeClr val="tx1"/>
                </a:solidFill>
              </a:rPr>
              <a:t>Histology stratification</a:t>
            </a:r>
          </a:p>
        </p:txBody>
      </p:sp>
      <p:cxnSp>
        <p:nvCxnSpPr>
          <p:cNvPr id="4096" name="Straight Arrow Connector 4095">
            <a:extLst>
              <a:ext uri="{FF2B5EF4-FFF2-40B4-BE49-F238E27FC236}">
                <a16:creationId xmlns:a16="http://schemas.microsoft.com/office/drawing/2014/main" id="{79559EDD-22D0-CD23-CD90-0B05048ADACE}"/>
              </a:ext>
            </a:extLst>
          </p:cNvPr>
          <p:cNvCxnSpPr>
            <a:cxnSpLocks/>
          </p:cNvCxnSpPr>
          <p:nvPr/>
        </p:nvCxnSpPr>
        <p:spPr>
          <a:xfrm>
            <a:off x="4265261" y="3980194"/>
            <a:ext cx="1828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97" name="Straight Arrow Connector 4096">
            <a:extLst>
              <a:ext uri="{FF2B5EF4-FFF2-40B4-BE49-F238E27FC236}">
                <a16:creationId xmlns:a16="http://schemas.microsoft.com/office/drawing/2014/main" id="{2581DA75-3CBC-4EE0-F6F1-0CA84C921426}"/>
              </a:ext>
            </a:extLst>
          </p:cNvPr>
          <p:cNvCxnSpPr>
            <a:cxnSpLocks/>
          </p:cNvCxnSpPr>
          <p:nvPr/>
        </p:nvCxnSpPr>
        <p:spPr>
          <a:xfrm>
            <a:off x="4268413" y="4980113"/>
            <a:ext cx="182880"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00" name="Straight Connector 4099">
            <a:extLst>
              <a:ext uri="{FF2B5EF4-FFF2-40B4-BE49-F238E27FC236}">
                <a16:creationId xmlns:a16="http://schemas.microsoft.com/office/drawing/2014/main" id="{6F97A619-9A49-9F83-934F-ED6A74145D74}"/>
              </a:ext>
            </a:extLst>
          </p:cNvPr>
          <p:cNvCxnSpPr>
            <a:cxnSpLocks/>
          </p:cNvCxnSpPr>
          <p:nvPr/>
        </p:nvCxnSpPr>
        <p:spPr>
          <a:xfrm>
            <a:off x="4271613" y="3971157"/>
            <a:ext cx="0" cy="101441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06" name="Straight Connector 4105">
            <a:extLst>
              <a:ext uri="{FF2B5EF4-FFF2-40B4-BE49-F238E27FC236}">
                <a16:creationId xmlns:a16="http://schemas.microsoft.com/office/drawing/2014/main" id="{48908F2E-40C4-BBA6-7151-9C117B85849E}"/>
              </a:ext>
            </a:extLst>
          </p:cNvPr>
          <p:cNvCxnSpPr/>
          <p:nvPr/>
        </p:nvCxnSpPr>
        <p:spPr>
          <a:xfrm flipH="1">
            <a:off x="4062940" y="4459434"/>
            <a:ext cx="20232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4110" name="Graphic 4109" descr="Bar graph with upward trend with solid fill">
            <a:extLst>
              <a:ext uri="{FF2B5EF4-FFF2-40B4-BE49-F238E27FC236}">
                <a16:creationId xmlns:a16="http://schemas.microsoft.com/office/drawing/2014/main" id="{3069379E-A8EB-2277-983F-37017511AB9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960616" y="5105466"/>
            <a:ext cx="482609" cy="482609"/>
          </a:xfrm>
          <a:prstGeom prst="rect">
            <a:avLst/>
          </a:prstGeom>
        </p:spPr>
      </p:pic>
      <p:sp>
        <p:nvSpPr>
          <p:cNvPr id="4118" name="TextBox 4117">
            <a:extLst>
              <a:ext uri="{FF2B5EF4-FFF2-40B4-BE49-F238E27FC236}">
                <a16:creationId xmlns:a16="http://schemas.microsoft.com/office/drawing/2014/main" id="{3F0FB5D7-5D04-9CC2-AAAD-5576A75CB0D2}"/>
              </a:ext>
            </a:extLst>
          </p:cNvPr>
          <p:cNvSpPr txBox="1"/>
          <p:nvPr/>
        </p:nvSpPr>
        <p:spPr>
          <a:xfrm>
            <a:off x="6524910" y="6110145"/>
            <a:ext cx="5000000" cy="253916"/>
          </a:xfrm>
          <a:prstGeom prst="rect">
            <a:avLst/>
          </a:prstGeom>
          <a:noFill/>
        </p:spPr>
        <p:txBody>
          <a:bodyPr wrap="square">
            <a:spAutoFit/>
          </a:bodyPr>
          <a:lstStyle/>
          <a:p>
            <a:pPr algn="ctr"/>
            <a:r>
              <a:rPr lang="en-US" sz="1000"/>
              <a:t>(Campbell 2016, </a:t>
            </a:r>
            <a:r>
              <a:rPr lang="en-US" sz="1000" err="1"/>
              <a:t>Billatos</a:t>
            </a:r>
            <a:r>
              <a:rPr lang="en-US" sz="1000"/>
              <a:t> 2019, Merrick 2018, </a:t>
            </a:r>
            <a:r>
              <a:rPr lang="en-US" sz="1000" err="1"/>
              <a:t>Mascaux</a:t>
            </a:r>
            <a:r>
              <a:rPr lang="en-US" sz="1000"/>
              <a:t> 2019, </a:t>
            </a:r>
            <a:r>
              <a:rPr lang="en-US" sz="1000" err="1"/>
              <a:t>Pennycuick</a:t>
            </a:r>
            <a:r>
              <a:rPr lang="en-US" sz="1000"/>
              <a:t> 2020)</a:t>
            </a:r>
          </a:p>
        </p:txBody>
      </p:sp>
      <p:sp>
        <p:nvSpPr>
          <p:cNvPr id="19" name="TextBox 18">
            <a:extLst>
              <a:ext uri="{FF2B5EF4-FFF2-40B4-BE49-F238E27FC236}">
                <a16:creationId xmlns:a16="http://schemas.microsoft.com/office/drawing/2014/main" id="{C981E6C2-B54C-7E9B-5E44-E0D2593A2933}"/>
              </a:ext>
            </a:extLst>
          </p:cNvPr>
          <p:cNvSpPr txBox="1"/>
          <p:nvPr/>
        </p:nvSpPr>
        <p:spPr>
          <a:xfrm>
            <a:off x="677546" y="1775089"/>
            <a:ext cx="5157337" cy="1338828"/>
          </a:xfrm>
          <a:prstGeom prst="rect">
            <a:avLst/>
          </a:prstGeom>
          <a:noFill/>
        </p:spPr>
        <p:txBody>
          <a:bodyPr wrap="square">
            <a:spAutoFit/>
          </a:bodyPr>
          <a:lstStyle/>
          <a:p>
            <a:pPr marL="0" indent="0">
              <a:lnSpc>
                <a:spcPct val="100000"/>
              </a:lnSpc>
              <a:spcBef>
                <a:spcPts val="0"/>
              </a:spcBef>
              <a:spcAft>
                <a:spcPts val="1200"/>
              </a:spcAft>
              <a:buNone/>
            </a:pPr>
            <a:r>
              <a:rPr lang="en-US" sz="1800"/>
              <a:t>Develop a multi-modal framework that can:</a:t>
            </a:r>
          </a:p>
          <a:p>
            <a:pPr marL="342900" indent="-342900">
              <a:lnSpc>
                <a:spcPct val="100000"/>
              </a:lnSpc>
              <a:spcBef>
                <a:spcPts val="0"/>
              </a:spcBef>
              <a:spcAft>
                <a:spcPts val="600"/>
              </a:spcAft>
              <a:buAutoNum type="arabicParenR"/>
            </a:pPr>
            <a:r>
              <a:rPr lang="en-US" sz="1600">
                <a:solidFill>
                  <a:srgbClr val="3284BF"/>
                </a:solidFill>
              </a:rPr>
              <a:t>leverage both WSIs and gene expression data,</a:t>
            </a:r>
          </a:p>
          <a:p>
            <a:pPr marL="342900" indent="-342900">
              <a:lnSpc>
                <a:spcPct val="100000"/>
              </a:lnSpc>
              <a:spcBef>
                <a:spcPts val="0"/>
              </a:spcBef>
              <a:buAutoNum type="arabicParenR"/>
            </a:pPr>
            <a:r>
              <a:rPr lang="en-US" sz="1600">
                <a:solidFill>
                  <a:srgbClr val="AC6065"/>
                </a:solidFill>
              </a:rPr>
              <a:t>stratify PML histology (e.g., normal, hyperplasia, metaplasia versus bronchial dysplasia, CIS, SCC).</a:t>
            </a:r>
          </a:p>
        </p:txBody>
      </p:sp>
      <p:sp>
        <p:nvSpPr>
          <p:cNvPr id="6" name="Title 5">
            <a:extLst>
              <a:ext uri="{FF2B5EF4-FFF2-40B4-BE49-F238E27FC236}">
                <a16:creationId xmlns:a16="http://schemas.microsoft.com/office/drawing/2014/main" id="{4456D060-0462-E1EB-E131-7F4EA8AE1EB0}"/>
              </a:ext>
            </a:extLst>
          </p:cNvPr>
          <p:cNvSpPr>
            <a:spLocks noGrp="1"/>
          </p:cNvSpPr>
          <p:nvPr>
            <p:ph type="title"/>
          </p:nvPr>
        </p:nvSpPr>
        <p:spPr/>
        <p:txBody>
          <a:bodyPr/>
          <a:lstStyle/>
          <a:p>
            <a:r>
              <a:rPr lang="en-US"/>
              <a:t>Combining gene expression and whole slide imaging</a:t>
            </a:r>
          </a:p>
        </p:txBody>
      </p:sp>
      <p:sp>
        <p:nvSpPr>
          <p:cNvPr id="4" name="TextBox 3">
            <a:extLst>
              <a:ext uri="{FF2B5EF4-FFF2-40B4-BE49-F238E27FC236}">
                <a16:creationId xmlns:a16="http://schemas.microsoft.com/office/drawing/2014/main" id="{010C6EFD-B56D-D394-DA8C-8D5FF1F8FFF5}"/>
              </a:ext>
            </a:extLst>
          </p:cNvPr>
          <p:cNvSpPr txBox="1"/>
          <p:nvPr/>
        </p:nvSpPr>
        <p:spPr>
          <a:xfrm>
            <a:off x="518473" y="6465348"/>
            <a:ext cx="5697866" cy="246219"/>
          </a:xfrm>
          <a:prstGeom prst="rect">
            <a:avLst/>
          </a:prstGeom>
          <a:noFill/>
        </p:spPr>
        <p:txBody>
          <a:bodyPr wrap="square" rtlCol="0">
            <a:spAutoFit/>
          </a:bodyPr>
          <a:lstStyle/>
          <a:p>
            <a:r>
              <a:rPr lang="en-US" sz="1000"/>
              <a:t>Xu L, …, Beane JE, Genome Med, 2026. </a:t>
            </a:r>
            <a:r>
              <a:rPr lang="en-US" sz="1000">
                <a:hlinkClick r:id="rId11"/>
              </a:rPr>
              <a:t>https://pubmed.ncbi.nlm.nih.gov/41952176/</a:t>
            </a:r>
            <a:r>
              <a:rPr lang="en-US" sz="1000"/>
              <a:t> </a:t>
            </a:r>
          </a:p>
        </p:txBody>
      </p:sp>
      <p:sp>
        <p:nvSpPr>
          <p:cNvPr id="15" name="TextBox 14">
            <a:extLst>
              <a:ext uri="{FF2B5EF4-FFF2-40B4-BE49-F238E27FC236}">
                <a16:creationId xmlns:a16="http://schemas.microsoft.com/office/drawing/2014/main" id="{4182A2F8-C970-0990-1B3A-67C221ED8C7A}"/>
              </a:ext>
            </a:extLst>
          </p:cNvPr>
          <p:cNvSpPr txBox="1"/>
          <p:nvPr/>
        </p:nvSpPr>
        <p:spPr>
          <a:xfrm>
            <a:off x="3049030" y="3244334"/>
            <a:ext cx="6098058" cy="369332"/>
          </a:xfrm>
          <a:prstGeom prst="rect">
            <a:avLst/>
          </a:prstGeom>
          <a:noFill/>
        </p:spPr>
        <p:txBody>
          <a:bodyPr wrap="square">
            <a:spAutoFit/>
          </a:bodyPr>
          <a:lstStyle/>
          <a:p>
            <a:r>
              <a:rPr lang="en-US"/>
              <a:t>z</a:t>
            </a:r>
          </a:p>
        </p:txBody>
      </p:sp>
      <p:sp>
        <p:nvSpPr>
          <p:cNvPr id="20" name="Rectangle 19">
            <a:extLst>
              <a:ext uri="{FF2B5EF4-FFF2-40B4-BE49-F238E27FC236}">
                <a16:creationId xmlns:a16="http://schemas.microsoft.com/office/drawing/2014/main" id="{A5BB4FB1-7092-CF7D-04D9-F972C60E9C87}"/>
              </a:ext>
            </a:extLst>
          </p:cNvPr>
          <p:cNvSpPr/>
          <p:nvPr/>
        </p:nvSpPr>
        <p:spPr>
          <a:xfrm>
            <a:off x="8649730" y="6389862"/>
            <a:ext cx="3542270" cy="468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0">
            <a:extLst>
              <a:ext uri="{FF2B5EF4-FFF2-40B4-BE49-F238E27FC236}">
                <a16:creationId xmlns:a16="http://schemas.microsoft.com/office/drawing/2014/main" id="{161216C7-4E8A-A1F4-4AE0-6D92E3F2CF3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064995" y="6308484"/>
            <a:ext cx="91440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880682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09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09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10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10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1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2" grpId="0"/>
      <p:bldP spid="21" grpId="0" animBg="1"/>
      <p:bldP spid="38" grpId="0"/>
      <p:bldP spid="44" grpId="0"/>
      <p:bldP spid="50" grpId="0" animBg="1"/>
      <p:bldP spid="41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A21A1-8F60-3399-DF99-997EE90A0C9B}"/>
            </a:ext>
          </a:extLst>
        </p:cNvPr>
        <p:cNvGrpSpPr/>
        <p:nvPr/>
      </p:nvGrpSpPr>
      <p:grpSpPr>
        <a:xfrm>
          <a:off x="0" y="0"/>
          <a:ext cx="0" cy="0"/>
          <a:chOff x="0" y="0"/>
          <a:chExt cx="0" cy="0"/>
        </a:xfrm>
      </p:grpSpPr>
      <p:sp>
        <p:nvSpPr>
          <p:cNvPr id="13" name="Rounded Rectangle 15">
            <a:extLst>
              <a:ext uri="{FF2B5EF4-FFF2-40B4-BE49-F238E27FC236}">
                <a16:creationId xmlns:a16="http://schemas.microsoft.com/office/drawing/2014/main" id="{829B0622-9C35-5917-E115-B53AF692BB70}"/>
              </a:ext>
            </a:extLst>
          </p:cNvPr>
          <p:cNvSpPr/>
          <p:nvPr/>
        </p:nvSpPr>
        <p:spPr>
          <a:xfrm>
            <a:off x="719110" y="4947092"/>
            <a:ext cx="10550922" cy="1337721"/>
          </a:xfrm>
          <a:prstGeom prst="roundRect">
            <a:avLst>
              <a:gd name="adj" fmla="val 9304"/>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Table 23">
            <a:extLst>
              <a:ext uri="{FF2B5EF4-FFF2-40B4-BE49-F238E27FC236}">
                <a16:creationId xmlns:a16="http://schemas.microsoft.com/office/drawing/2014/main" id="{426CB08E-1C00-8BD4-8791-9FAFB0BBBA2F}"/>
              </a:ext>
            </a:extLst>
          </p:cNvPr>
          <p:cNvGraphicFramePr>
            <a:graphicFrameLocks noGrp="1"/>
          </p:cNvGraphicFramePr>
          <p:nvPr>
            <p:extLst>
              <p:ext uri="{D42A27DB-BD31-4B8C-83A1-F6EECF244321}">
                <p14:modId xmlns:p14="http://schemas.microsoft.com/office/powerpoint/2010/main" val="1455350244"/>
              </p:ext>
            </p:extLst>
          </p:nvPr>
        </p:nvGraphicFramePr>
        <p:xfrm>
          <a:off x="714843" y="3235371"/>
          <a:ext cx="2145842" cy="1376550"/>
        </p:xfrm>
        <a:graphic>
          <a:graphicData uri="http://schemas.openxmlformats.org/drawingml/2006/table">
            <a:tbl>
              <a:tblPr firstRow="1" bandRow="1">
                <a:tableStyleId>{5940675A-B579-460E-94D1-54222C63F5DA}</a:tableStyleId>
              </a:tblPr>
              <a:tblGrid>
                <a:gridCol w="735830">
                  <a:extLst>
                    <a:ext uri="{9D8B030D-6E8A-4147-A177-3AD203B41FA5}">
                      <a16:colId xmlns:a16="http://schemas.microsoft.com/office/drawing/2014/main" val="1987844296"/>
                    </a:ext>
                  </a:extLst>
                </a:gridCol>
                <a:gridCol w="352503">
                  <a:extLst>
                    <a:ext uri="{9D8B030D-6E8A-4147-A177-3AD203B41FA5}">
                      <a16:colId xmlns:a16="http://schemas.microsoft.com/office/drawing/2014/main" val="1510880988"/>
                    </a:ext>
                  </a:extLst>
                </a:gridCol>
                <a:gridCol w="352503">
                  <a:extLst>
                    <a:ext uri="{9D8B030D-6E8A-4147-A177-3AD203B41FA5}">
                      <a16:colId xmlns:a16="http://schemas.microsoft.com/office/drawing/2014/main" val="4252018770"/>
                    </a:ext>
                  </a:extLst>
                </a:gridCol>
                <a:gridCol w="352503">
                  <a:extLst>
                    <a:ext uri="{9D8B030D-6E8A-4147-A177-3AD203B41FA5}">
                      <a16:colId xmlns:a16="http://schemas.microsoft.com/office/drawing/2014/main" val="3493093089"/>
                    </a:ext>
                  </a:extLst>
                </a:gridCol>
                <a:gridCol w="352503">
                  <a:extLst>
                    <a:ext uri="{9D8B030D-6E8A-4147-A177-3AD203B41FA5}">
                      <a16:colId xmlns:a16="http://schemas.microsoft.com/office/drawing/2014/main" val="2270134976"/>
                    </a:ext>
                  </a:extLst>
                </a:gridCol>
              </a:tblGrid>
              <a:tr h="275310">
                <a:tc rowSpan="2">
                  <a:txBody>
                    <a:bodyPr/>
                    <a:lstStyle/>
                    <a:p>
                      <a:pPr algn="l">
                        <a:lnSpc>
                          <a:spcPct val="150000"/>
                        </a:lnSpc>
                        <a:spcAft>
                          <a:spcPts val="0"/>
                        </a:spcAft>
                      </a:pPr>
                      <a:r>
                        <a:rPr lang="en-US" sz="1100">
                          <a:latin typeface="Calibri" panose="020F0502020204030204" pitchFamily="34" charset="0"/>
                          <a:ea typeface="Calibri" panose="020F0502020204030204" pitchFamily="34" charset="0"/>
                          <a:cs typeface="Calibri" panose="020F0502020204030204" pitchFamily="34" charset="0"/>
                        </a:rPr>
                        <a:t>           D</a:t>
                      </a:r>
                      <a:r>
                        <a:rPr lang="en-US" altLang="zh-CN" sz="1100">
                          <a:latin typeface="Calibri" panose="020F0502020204030204" pitchFamily="34" charset="0"/>
                          <a:ea typeface="Calibri" panose="020F0502020204030204" pitchFamily="34" charset="0"/>
                          <a:cs typeface="Calibri" panose="020F0502020204030204" pitchFamily="34" charset="0"/>
                        </a:rPr>
                        <a:t>ata</a:t>
                      </a:r>
                    </a:p>
                    <a:p>
                      <a:pPr algn="l">
                        <a:lnSpc>
                          <a:spcPct val="150000"/>
                        </a:lnSpc>
                        <a:spcAft>
                          <a:spcPts val="0"/>
                        </a:spcAft>
                      </a:pPr>
                      <a:r>
                        <a:rPr lang="en-US" sz="1100">
                          <a:latin typeface="Calibri" panose="020F0502020204030204" pitchFamily="34" charset="0"/>
                          <a:ea typeface="Calibri" panose="020F0502020204030204" pitchFamily="34" charset="0"/>
                          <a:cs typeface="Calibri" panose="020F0502020204030204" pitchFamily="34" charset="0"/>
                        </a:rPr>
                        <a:t>Model</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9050" cap="flat" cmpd="sng" algn="ctr">
                      <a:solidFill>
                        <a:schemeClr val="bg1"/>
                      </a:solidFill>
                      <a:prstDash val="solid"/>
                      <a:round/>
                      <a:headEnd type="none" w="med" len="med"/>
                      <a:tailEnd type="none" w="med" len="med"/>
                    </a:lnTlToBr>
                    <a:solidFill>
                      <a:schemeClr val="bg1">
                        <a:lumMod val="95000"/>
                      </a:schemeClr>
                    </a:solidFill>
                  </a:tcPr>
                </a:tc>
                <a:tc gridSpan="2">
                  <a:txBody>
                    <a:bodyPr/>
                    <a:lstStyle/>
                    <a:p>
                      <a:pPr algn="ctr"/>
                      <a:r>
                        <a:rPr lang="en-US" sz="1400">
                          <a:solidFill>
                            <a:schemeClr val="tx1"/>
                          </a:solidFill>
                          <a:latin typeface="Calibri" panose="020F0502020204030204" pitchFamily="34" charset="0"/>
                          <a:ea typeface="Calibri" panose="020F0502020204030204" pitchFamily="34" charset="0"/>
                          <a:cs typeface="Calibri" panose="020F0502020204030204" pitchFamily="34" charset="0"/>
                        </a:rPr>
                        <a:t>Training</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hMerge="1">
                  <a:txBody>
                    <a:bodyPr/>
                    <a:lstStyle/>
                    <a:p>
                      <a:endParaRPr lang="en-US"/>
                    </a:p>
                  </a:txBody>
                  <a:tcPr/>
                </a:tc>
                <a:tc gridSpan="2">
                  <a:txBody>
                    <a:bodyPr/>
                    <a:lstStyle/>
                    <a:p>
                      <a:pPr algn="ctr"/>
                      <a:r>
                        <a:rPr lang="en-US" sz="1400">
                          <a:solidFill>
                            <a:schemeClr val="tx1"/>
                          </a:solidFill>
                          <a:latin typeface="Calibri" panose="020F0502020204030204" pitchFamily="34" charset="0"/>
                          <a:ea typeface="Calibri" panose="020F0502020204030204" pitchFamily="34" charset="0"/>
                          <a:cs typeface="Calibri" panose="020F0502020204030204" pitchFamily="34" charset="0"/>
                        </a:rPr>
                        <a:t>Testing</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hMerge="1">
                  <a:txBody>
                    <a:bodyPr/>
                    <a:lstStyle/>
                    <a:p>
                      <a:endParaRPr lang="en-US"/>
                    </a:p>
                  </a:txBody>
                  <a:tcPr/>
                </a:tc>
                <a:extLst>
                  <a:ext uri="{0D108BD9-81ED-4DB2-BD59-A6C34878D82A}">
                    <a16:rowId xmlns:a16="http://schemas.microsoft.com/office/drawing/2014/main" val="3557015512"/>
                  </a:ext>
                </a:extLst>
              </a:tr>
              <a:tr h="275310">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WSI</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GE</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WSI</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GE</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38720414"/>
                  </a:ext>
                </a:extLst>
              </a:tr>
              <a:tr h="275310">
                <a:tc rowSpan="3">
                  <a:txBody>
                    <a:bodyPr/>
                    <a:lstStyle/>
                    <a:p>
                      <a:pPr algn="ctr"/>
                      <a:r>
                        <a:rPr lang="en-US" sz="1400">
                          <a:latin typeface="Calibri" panose="020F0502020204030204" pitchFamily="34" charset="0"/>
                          <a:ea typeface="Calibri" panose="020F0502020204030204" pitchFamily="34" charset="0"/>
                          <a:cs typeface="Calibri" panose="020F0502020204030204" pitchFamily="34" charset="0"/>
                        </a:rPr>
                        <a:t>Flexible fusion</a:t>
                      </a:r>
                      <a:r>
                        <a:rPr lang="en-US" sz="1400" baseline="0">
                          <a:latin typeface="Calibri" panose="020F0502020204030204" pitchFamily="34" charset="0"/>
                          <a:ea typeface="Calibri" panose="020F0502020204030204" pitchFamily="34" charset="0"/>
                          <a:cs typeface="Calibri" panose="020F0502020204030204" pitchFamily="34" charset="0"/>
                        </a:rPr>
                        <a:t> model</a:t>
                      </a:r>
                      <a:endParaRPr lang="en-US" sz="1400" i="1">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rowSpan="3">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rowSpan="3">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1238982"/>
                  </a:ext>
                </a:extLst>
              </a:tr>
              <a:tr h="275310">
                <a:tc vMerge="1">
                  <a:txBody>
                    <a:bodyPr/>
                    <a:lstStyle/>
                    <a:p>
                      <a:pPr algn="ctr"/>
                      <a:endParaRPr lang="en-US" sz="1400" i="1">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56910268"/>
                  </a:ext>
                </a:extLst>
              </a:tr>
              <a:tr h="275310">
                <a:tc vMerge="1">
                  <a:txBody>
                    <a:bodyPr/>
                    <a:lstStyle/>
                    <a:p>
                      <a:pPr algn="ctr"/>
                      <a:endParaRPr lang="en-US" sz="1400" i="1">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95955265"/>
                  </a:ext>
                </a:extLst>
              </a:tr>
            </a:tbl>
          </a:graphicData>
        </a:graphic>
      </p:graphicFrame>
      <p:graphicFrame>
        <p:nvGraphicFramePr>
          <p:cNvPr id="2" name="Table 1">
            <a:extLst>
              <a:ext uri="{FF2B5EF4-FFF2-40B4-BE49-F238E27FC236}">
                <a16:creationId xmlns:a16="http://schemas.microsoft.com/office/drawing/2014/main" id="{B66BCD76-06F8-2DD9-CC28-859DC48DA131}"/>
              </a:ext>
            </a:extLst>
          </p:cNvPr>
          <p:cNvGraphicFramePr>
            <a:graphicFrameLocks noGrp="1"/>
          </p:cNvGraphicFramePr>
          <p:nvPr>
            <p:extLst>
              <p:ext uri="{D42A27DB-BD31-4B8C-83A1-F6EECF244321}">
                <p14:modId xmlns:p14="http://schemas.microsoft.com/office/powerpoint/2010/main" val="2052253677"/>
              </p:ext>
            </p:extLst>
          </p:nvPr>
        </p:nvGraphicFramePr>
        <p:xfrm>
          <a:off x="719110" y="2153171"/>
          <a:ext cx="2145842" cy="1651860"/>
        </p:xfrm>
        <a:graphic>
          <a:graphicData uri="http://schemas.openxmlformats.org/drawingml/2006/table">
            <a:tbl>
              <a:tblPr firstRow="1" bandRow="1">
                <a:tableStyleId>{5940675A-B579-460E-94D1-54222C63F5DA}</a:tableStyleId>
              </a:tblPr>
              <a:tblGrid>
                <a:gridCol w="735830">
                  <a:extLst>
                    <a:ext uri="{9D8B030D-6E8A-4147-A177-3AD203B41FA5}">
                      <a16:colId xmlns:a16="http://schemas.microsoft.com/office/drawing/2014/main" val="1987844296"/>
                    </a:ext>
                  </a:extLst>
                </a:gridCol>
                <a:gridCol w="352503">
                  <a:extLst>
                    <a:ext uri="{9D8B030D-6E8A-4147-A177-3AD203B41FA5}">
                      <a16:colId xmlns:a16="http://schemas.microsoft.com/office/drawing/2014/main" val="1510880988"/>
                    </a:ext>
                  </a:extLst>
                </a:gridCol>
                <a:gridCol w="352503">
                  <a:extLst>
                    <a:ext uri="{9D8B030D-6E8A-4147-A177-3AD203B41FA5}">
                      <a16:colId xmlns:a16="http://schemas.microsoft.com/office/drawing/2014/main" val="4252018770"/>
                    </a:ext>
                  </a:extLst>
                </a:gridCol>
                <a:gridCol w="352503">
                  <a:extLst>
                    <a:ext uri="{9D8B030D-6E8A-4147-A177-3AD203B41FA5}">
                      <a16:colId xmlns:a16="http://schemas.microsoft.com/office/drawing/2014/main" val="3493093089"/>
                    </a:ext>
                  </a:extLst>
                </a:gridCol>
                <a:gridCol w="352503">
                  <a:extLst>
                    <a:ext uri="{9D8B030D-6E8A-4147-A177-3AD203B41FA5}">
                      <a16:colId xmlns:a16="http://schemas.microsoft.com/office/drawing/2014/main" val="2270134976"/>
                    </a:ext>
                  </a:extLst>
                </a:gridCol>
              </a:tblGrid>
              <a:tr h="275310">
                <a:tc rowSpan="2">
                  <a:txBody>
                    <a:bodyPr/>
                    <a:lstStyle/>
                    <a:p>
                      <a:pPr algn="l">
                        <a:lnSpc>
                          <a:spcPct val="150000"/>
                        </a:lnSpc>
                        <a:spcAft>
                          <a:spcPts val="0"/>
                        </a:spcAft>
                      </a:pPr>
                      <a:r>
                        <a:rPr lang="en-US" sz="1100">
                          <a:latin typeface="Calibri" panose="020F0502020204030204" pitchFamily="34" charset="0"/>
                          <a:ea typeface="Calibri" panose="020F0502020204030204" pitchFamily="34" charset="0"/>
                          <a:cs typeface="Calibri" panose="020F0502020204030204" pitchFamily="34" charset="0"/>
                        </a:rPr>
                        <a:t>           D</a:t>
                      </a:r>
                      <a:r>
                        <a:rPr lang="en-US" altLang="zh-CN" sz="1100">
                          <a:latin typeface="Calibri" panose="020F0502020204030204" pitchFamily="34" charset="0"/>
                          <a:ea typeface="Calibri" panose="020F0502020204030204" pitchFamily="34" charset="0"/>
                          <a:cs typeface="Calibri" panose="020F0502020204030204" pitchFamily="34" charset="0"/>
                        </a:rPr>
                        <a:t>ata</a:t>
                      </a:r>
                    </a:p>
                    <a:p>
                      <a:pPr algn="l">
                        <a:lnSpc>
                          <a:spcPct val="150000"/>
                        </a:lnSpc>
                        <a:spcAft>
                          <a:spcPts val="0"/>
                        </a:spcAft>
                      </a:pPr>
                      <a:r>
                        <a:rPr lang="en-US" sz="1100">
                          <a:latin typeface="Calibri" panose="020F0502020204030204" pitchFamily="34" charset="0"/>
                          <a:ea typeface="Calibri" panose="020F0502020204030204" pitchFamily="34" charset="0"/>
                          <a:cs typeface="Calibri" panose="020F0502020204030204" pitchFamily="34" charset="0"/>
                        </a:rPr>
                        <a:t>Model</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9050" cap="flat" cmpd="sng" algn="ctr">
                      <a:solidFill>
                        <a:schemeClr val="bg1"/>
                      </a:solidFill>
                      <a:prstDash val="solid"/>
                      <a:round/>
                      <a:headEnd type="none" w="med" len="med"/>
                      <a:tailEnd type="none" w="med" len="med"/>
                    </a:lnTlToBr>
                    <a:solidFill>
                      <a:schemeClr val="bg1">
                        <a:lumMod val="95000"/>
                      </a:schemeClr>
                    </a:solidFill>
                  </a:tcPr>
                </a:tc>
                <a:tc gridSpan="2">
                  <a:txBody>
                    <a:bodyPr/>
                    <a:lstStyle/>
                    <a:p>
                      <a:pPr algn="ctr"/>
                      <a:r>
                        <a:rPr lang="en-US" sz="1400">
                          <a:solidFill>
                            <a:schemeClr val="tx1"/>
                          </a:solidFill>
                          <a:latin typeface="Calibri" panose="020F0502020204030204" pitchFamily="34" charset="0"/>
                          <a:ea typeface="Calibri" panose="020F0502020204030204" pitchFamily="34" charset="0"/>
                          <a:cs typeface="Calibri" panose="020F0502020204030204" pitchFamily="34" charset="0"/>
                        </a:rPr>
                        <a:t>Training</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hMerge="1">
                  <a:txBody>
                    <a:bodyPr/>
                    <a:lstStyle/>
                    <a:p>
                      <a:endParaRPr lang="en-US"/>
                    </a:p>
                  </a:txBody>
                  <a:tcPr/>
                </a:tc>
                <a:tc gridSpan="2">
                  <a:txBody>
                    <a:bodyPr/>
                    <a:lstStyle/>
                    <a:p>
                      <a:pPr algn="ctr"/>
                      <a:r>
                        <a:rPr lang="en-US" sz="1400">
                          <a:solidFill>
                            <a:schemeClr val="tx1"/>
                          </a:solidFill>
                          <a:latin typeface="Calibri" panose="020F0502020204030204" pitchFamily="34" charset="0"/>
                          <a:ea typeface="Calibri" panose="020F0502020204030204" pitchFamily="34" charset="0"/>
                          <a:cs typeface="Calibri" panose="020F0502020204030204" pitchFamily="34" charset="0"/>
                        </a:rPr>
                        <a:t>Testing</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hMerge="1">
                  <a:txBody>
                    <a:bodyPr/>
                    <a:lstStyle/>
                    <a:p>
                      <a:endParaRPr lang="en-US"/>
                    </a:p>
                  </a:txBody>
                  <a:tcPr/>
                </a:tc>
                <a:extLst>
                  <a:ext uri="{0D108BD9-81ED-4DB2-BD59-A6C34878D82A}">
                    <a16:rowId xmlns:a16="http://schemas.microsoft.com/office/drawing/2014/main" val="3557015512"/>
                  </a:ext>
                </a:extLst>
              </a:tr>
              <a:tr h="275310">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WSI</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GE</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WSI</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GE</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38720414"/>
                  </a:ext>
                </a:extLst>
              </a:tr>
              <a:tr h="275310">
                <a:tc>
                  <a:txBody>
                    <a:bodyPr/>
                    <a:lstStyle/>
                    <a:p>
                      <a:pPr algn="ctr"/>
                      <a:r>
                        <a:rPr lang="en-US" sz="1400">
                          <a:latin typeface="Calibri" panose="020F0502020204030204" pitchFamily="34" charset="0"/>
                          <a:ea typeface="Calibri" panose="020F0502020204030204" pitchFamily="34" charset="0"/>
                          <a:cs typeface="Calibri" panose="020F0502020204030204" pitchFamily="34" charset="0"/>
                        </a:rPr>
                        <a:t>Model </a:t>
                      </a:r>
                      <a:r>
                        <a:rPr lang="en-US" sz="1400" i="1">
                          <a:latin typeface="Calibri" panose="020F0502020204030204" pitchFamily="34" charset="0"/>
                          <a:ea typeface="Calibri" panose="020F0502020204030204" pitchFamily="34" charset="0"/>
                          <a:cs typeface="Calibri" panose="020F0502020204030204" pitchFamily="34" charset="0"/>
                        </a:rPr>
                        <a:t>a</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1238982"/>
                  </a:ext>
                </a:extLst>
              </a:tr>
              <a:tr h="275310">
                <a:tc>
                  <a:txBody>
                    <a:bodyPr/>
                    <a:lstStyle/>
                    <a:p>
                      <a:pPr algn="ctr"/>
                      <a:r>
                        <a:rPr lang="en-US" sz="1400">
                          <a:latin typeface="Calibri" panose="020F0502020204030204" pitchFamily="34" charset="0"/>
                          <a:ea typeface="Calibri" panose="020F0502020204030204" pitchFamily="34" charset="0"/>
                          <a:cs typeface="Calibri" panose="020F0502020204030204" pitchFamily="34" charset="0"/>
                        </a:rPr>
                        <a:t>Model </a:t>
                      </a:r>
                      <a:r>
                        <a:rPr lang="en-US" sz="1400" i="1">
                          <a:latin typeface="Calibri" panose="020F0502020204030204" pitchFamily="34" charset="0"/>
                          <a:ea typeface="Calibri" panose="020F0502020204030204" pitchFamily="34" charset="0"/>
                          <a:cs typeface="Calibri" panose="020F0502020204030204" pitchFamily="34" charset="0"/>
                        </a:rPr>
                        <a:t>b</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56910268"/>
                  </a:ext>
                </a:extLst>
              </a:tr>
              <a:tr h="275310">
                <a:tc rowSpan="2">
                  <a:txBody>
                    <a:bodyPr/>
                    <a:lstStyle/>
                    <a:p>
                      <a:pPr algn="ctr"/>
                      <a:r>
                        <a:rPr lang="en-US" sz="1400">
                          <a:latin typeface="Calibri" panose="020F0502020204030204" pitchFamily="34" charset="0"/>
                          <a:ea typeface="Calibri" panose="020F0502020204030204" pitchFamily="34" charset="0"/>
                          <a:cs typeface="Calibri" panose="020F0502020204030204" pitchFamily="34" charset="0"/>
                        </a:rPr>
                        <a:t>Model </a:t>
                      </a:r>
                      <a:r>
                        <a:rPr lang="en-US" sz="1400" i="1">
                          <a:latin typeface="Calibri" panose="020F0502020204030204" pitchFamily="34" charset="0"/>
                          <a:ea typeface="Calibri" panose="020F0502020204030204" pitchFamily="34" charset="0"/>
                          <a:cs typeface="Calibri" panose="020F0502020204030204" pitchFamily="34" charset="0"/>
                        </a:rPr>
                        <a:t>c</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rowSpan="2">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rowSpan="2">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95955265"/>
                  </a:ext>
                </a:extLst>
              </a:tr>
              <a:tr h="275310">
                <a:tc vMerge="1">
                  <a:txBody>
                    <a:bodyPr/>
                    <a:lstStyle/>
                    <a:p>
                      <a:pPr algn="ctr"/>
                      <a:endParaRPr lang="en-US" sz="1400" i="1">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31577019"/>
                  </a:ext>
                </a:extLst>
              </a:tr>
            </a:tbl>
          </a:graphicData>
        </a:graphic>
      </p:graphicFrame>
      <p:sp>
        <p:nvSpPr>
          <p:cNvPr id="3" name="Oval 2">
            <a:extLst>
              <a:ext uri="{FF2B5EF4-FFF2-40B4-BE49-F238E27FC236}">
                <a16:creationId xmlns:a16="http://schemas.microsoft.com/office/drawing/2014/main" id="{92805B35-9FE9-1695-32AB-53AD760D8C0D}"/>
              </a:ext>
            </a:extLst>
          </p:cNvPr>
          <p:cNvSpPr/>
          <p:nvPr/>
        </p:nvSpPr>
        <p:spPr>
          <a:xfrm>
            <a:off x="1575015" y="2777099"/>
            <a:ext cx="143895" cy="143895"/>
          </a:xfrm>
          <a:prstGeom prst="ellipse">
            <a:avLst/>
          </a:prstGeom>
          <a:solidFill>
            <a:srgbClr val="AE7B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5B900893-E342-E1D3-F2D9-1BA5DB9BEA3A}"/>
              </a:ext>
            </a:extLst>
          </p:cNvPr>
          <p:cNvSpPr/>
          <p:nvPr/>
        </p:nvSpPr>
        <p:spPr>
          <a:xfrm>
            <a:off x="2264951" y="2777099"/>
            <a:ext cx="143895" cy="143895"/>
          </a:xfrm>
          <a:prstGeom prst="ellipse">
            <a:avLst/>
          </a:prstGeom>
          <a:solidFill>
            <a:srgbClr val="AE7B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9A1EB8C-70C2-A85F-426F-A05556B47D6F}"/>
              </a:ext>
            </a:extLst>
          </p:cNvPr>
          <p:cNvSpPr/>
          <p:nvPr/>
        </p:nvSpPr>
        <p:spPr>
          <a:xfrm>
            <a:off x="2264951" y="3318792"/>
            <a:ext cx="143895" cy="143895"/>
          </a:xfrm>
          <a:prstGeom prst="ellipse">
            <a:avLst/>
          </a:prstGeom>
          <a:solidFill>
            <a:srgbClr val="5672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07CC640-B6C5-1D68-B592-4397B60C1906}"/>
              </a:ext>
            </a:extLst>
          </p:cNvPr>
          <p:cNvSpPr/>
          <p:nvPr/>
        </p:nvSpPr>
        <p:spPr>
          <a:xfrm>
            <a:off x="1914597" y="3043007"/>
            <a:ext cx="143895" cy="143895"/>
          </a:xfrm>
          <a:prstGeom prst="ellipse">
            <a:avLst/>
          </a:prstGeom>
          <a:solidFill>
            <a:srgbClr val="E8C2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CD1B7E9-C510-3C88-4120-0FC04DE29A86}"/>
              </a:ext>
            </a:extLst>
          </p:cNvPr>
          <p:cNvSpPr/>
          <p:nvPr/>
        </p:nvSpPr>
        <p:spPr>
          <a:xfrm>
            <a:off x="2614570" y="3595275"/>
            <a:ext cx="143895" cy="143895"/>
          </a:xfrm>
          <a:prstGeom prst="ellipse">
            <a:avLst/>
          </a:prstGeom>
          <a:solidFill>
            <a:srgbClr val="ACB8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7D8E121-5CCC-92E2-4694-CD0567D645D3}"/>
              </a:ext>
            </a:extLst>
          </p:cNvPr>
          <p:cNvSpPr/>
          <p:nvPr/>
        </p:nvSpPr>
        <p:spPr>
          <a:xfrm>
            <a:off x="2614570" y="3043007"/>
            <a:ext cx="143895" cy="143895"/>
          </a:xfrm>
          <a:prstGeom prst="ellipse">
            <a:avLst/>
          </a:prstGeom>
          <a:solidFill>
            <a:srgbClr val="E8C2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Table 16">
            <a:extLst>
              <a:ext uri="{FF2B5EF4-FFF2-40B4-BE49-F238E27FC236}">
                <a16:creationId xmlns:a16="http://schemas.microsoft.com/office/drawing/2014/main" id="{70987DF9-A441-BCDD-0F67-A468036C80B6}"/>
              </a:ext>
            </a:extLst>
          </p:cNvPr>
          <p:cNvGraphicFramePr>
            <a:graphicFrameLocks noGrp="1"/>
          </p:cNvGraphicFramePr>
          <p:nvPr>
            <p:extLst>
              <p:ext uri="{D42A27DB-BD31-4B8C-83A1-F6EECF244321}">
                <p14:modId xmlns:p14="http://schemas.microsoft.com/office/powerpoint/2010/main" val="4171882831"/>
              </p:ext>
            </p:extLst>
          </p:nvPr>
        </p:nvGraphicFramePr>
        <p:xfrm>
          <a:off x="3839894" y="1625710"/>
          <a:ext cx="6917221" cy="3314223"/>
        </p:xfrm>
        <a:graphic>
          <a:graphicData uri="http://schemas.openxmlformats.org/drawingml/2006/table">
            <a:tbl>
              <a:tblPr firstRow="1" firstCol="1" bandRow="1">
                <a:tableStyleId>{5C22544A-7EE6-4342-B048-85BDC9FD1C3A}</a:tableStyleId>
              </a:tblPr>
              <a:tblGrid>
                <a:gridCol w="386666">
                  <a:extLst>
                    <a:ext uri="{9D8B030D-6E8A-4147-A177-3AD203B41FA5}">
                      <a16:colId xmlns:a16="http://schemas.microsoft.com/office/drawing/2014/main" val="3650170877"/>
                    </a:ext>
                  </a:extLst>
                </a:gridCol>
                <a:gridCol w="2921000">
                  <a:extLst>
                    <a:ext uri="{9D8B030D-6E8A-4147-A177-3AD203B41FA5}">
                      <a16:colId xmlns:a16="http://schemas.microsoft.com/office/drawing/2014/main" val="4199015428"/>
                    </a:ext>
                  </a:extLst>
                </a:gridCol>
                <a:gridCol w="595207">
                  <a:extLst>
                    <a:ext uri="{9D8B030D-6E8A-4147-A177-3AD203B41FA5}">
                      <a16:colId xmlns:a16="http://schemas.microsoft.com/office/drawing/2014/main" val="2181527312"/>
                    </a:ext>
                  </a:extLst>
                </a:gridCol>
                <a:gridCol w="3014348">
                  <a:extLst>
                    <a:ext uri="{9D8B030D-6E8A-4147-A177-3AD203B41FA5}">
                      <a16:colId xmlns:a16="http://schemas.microsoft.com/office/drawing/2014/main" val="284701996"/>
                    </a:ext>
                  </a:extLst>
                </a:gridCol>
              </a:tblGrid>
              <a:tr h="3033743">
                <a:tc>
                  <a:txBody>
                    <a:bodyPr/>
                    <a:lstStyle/>
                    <a:p>
                      <a:pPr marL="71755" marR="71755" algn="ctr" fontAlgn="base">
                        <a:lnSpc>
                          <a:spcPct val="107000"/>
                        </a:lnSpc>
                        <a:spcBef>
                          <a:spcPts val="0"/>
                        </a:spcBef>
                        <a:spcAft>
                          <a:spcPts val="0"/>
                        </a:spcAft>
                      </a:pPr>
                      <a:r>
                        <a:rPr lang="en-US" sz="1800" b="0">
                          <a:solidFill>
                            <a:schemeClr val="tx1"/>
                          </a:solidFill>
                          <a:effectLst/>
                        </a:rPr>
                        <a:t>True positive rate</a:t>
                      </a:r>
                      <a:endParaRPr lang="en-US" sz="1800" b="0">
                        <a:solidFill>
                          <a:schemeClr val="tx1"/>
                        </a:solidFill>
                        <a:effectLst/>
                        <a:latin typeface="Calibri" panose="020F0502020204030204" pitchFamily="34" charset="0"/>
                        <a:ea typeface="DengXian" panose="02010600030101010101" pitchFamily="2" charset="-122"/>
                        <a:cs typeface="Times New Roman" panose="02020603050405020304" pitchFamily="18" charset="0"/>
                      </a:endParaRPr>
                    </a:p>
                  </a:txBody>
                  <a:tcPr marL="0" marR="0" marT="0" marB="0" vert="vert27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base">
                        <a:lnSpc>
                          <a:spcPct val="107000"/>
                        </a:lnSpc>
                        <a:spcBef>
                          <a:spcPts val="0"/>
                        </a:spcBef>
                        <a:spcAft>
                          <a:spcPts val="0"/>
                        </a:spcAft>
                      </a:pPr>
                      <a:endParaRPr lang="en-US" sz="1800" b="0">
                        <a:solidFill>
                          <a:schemeClr val="tx1"/>
                        </a:solidFill>
                        <a:effectLst/>
                        <a:latin typeface="Calibri" panose="020F0502020204030204" pitchFamily="34" charset="0"/>
                        <a:ea typeface="DengXian" panose="02010600030101010101" pitchFamily="2" charset="-122"/>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1755" marR="71755" algn="ctr" fontAlgn="base">
                        <a:lnSpc>
                          <a:spcPct val="107000"/>
                        </a:lnSpc>
                        <a:spcBef>
                          <a:spcPts val="0"/>
                        </a:spcBef>
                        <a:spcAft>
                          <a:spcPts val="0"/>
                        </a:spcAft>
                      </a:pPr>
                      <a:r>
                        <a:rPr lang="en-US" sz="1800" b="0">
                          <a:solidFill>
                            <a:schemeClr val="tx1"/>
                          </a:solidFill>
                          <a:effectLst/>
                        </a:rPr>
                        <a:t>Precision</a:t>
                      </a:r>
                      <a:endParaRPr lang="en-US" sz="1800" b="0">
                        <a:solidFill>
                          <a:schemeClr val="tx1"/>
                        </a:solidFill>
                        <a:effectLst/>
                        <a:latin typeface="Calibri" panose="020F0502020204030204" pitchFamily="34" charset="0"/>
                        <a:ea typeface="DengXian" panose="02010600030101010101" pitchFamily="2" charset="-122"/>
                        <a:cs typeface="Times New Roman" panose="02020603050405020304" pitchFamily="18" charset="0"/>
                      </a:endParaRPr>
                    </a:p>
                  </a:txBody>
                  <a:tcPr marL="0" marR="0" marT="0" marB="0" vert="vert27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base">
                        <a:lnSpc>
                          <a:spcPct val="107000"/>
                        </a:lnSpc>
                        <a:spcBef>
                          <a:spcPts val="0"/>
                        </a:spcBef>
                        <a:spcAft>
                          <a:spcPts val="0"/>
                        </a:spcAft>
                      </a:pPr>
                      <a:endParaRPr lang="en-US" sz="1800" b="0">
                        <a:solidFill>
                          <a:schemeClr val="tx1"/>
                        </a:solidFill>
                        <a:effectLst/>
                        <a:latin typeface="Calibri" panose="020F0502020204030204" pitchFamily="34" charset="0"/>
                        <a:ea typeface="DengXian" panose="02010600030101010101" pitchFamily="2" charset="-122"/>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2291295"/>
                  </a:ext>
                </a:extLst>
              </a:tr>
              <a:tr h="274759">
                <a:tc>
                  <a:txBody>
                    <a:bodyPr/>
                    <a:lstStyle/>
                    <a:p>
                      <a:pPr>
                        <a:lnSpc>
                          <a:spcPct val="107000"/>
                        </a:lnSpc>
                      </a:pPr>
                      <a:endParaRPr lang="en-US" sz="1800" b="0">
                        <a:solidFill>
                          <a:schemeClr val="tx1"/>
                        </a:solidFill>
                        <a:effectLst/>
                        <a:latin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base">
                        <a:lnSpc>
                          <a:spcPct val="107000"/>
                        </a:lnSpc>
                        <a:spcBef>
                          <a:spcPts val="0"/>
                        </a:spcBef>
                        <a:spcAft>
                          <a:spcPts val="0"/>
                        </a:spcAft>
                      </a:pPr>
                      <a:r>
                        <a:rPr lang="en-US" sz="1800" b="0">
                          <a:solidFill>
                            <a:schemeClr val="tx1"/>
                          </a:solidFill>
                          <a:effectLst/>
                        </a:rPr>
                        <a:t>     False positive rate</a:t>
                      </a:r>
                      <a:endParaRPr lang="en-US" sz="1800" b="0">
                        <a:solidFill>
                          <a:schemeClr val="tx1"/>
                        </a:solidFill>
                        <a:effectLst/>
                        <a:latin typeface="Calibri" panose="020F0502020204030204" pitchFamily="34" charset="0"/>
                        <a:ea typeface="DengXian" panose="02010600030101010101" pitchFamily="2" charset="-122"/>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pPr>
                      <a:endParaRPr lang="en-US" sz="1800" b="0">
                        <a:solidFill>
                          <a:schemeClr val="tx1"/>
                        </a:solidFill>
                        <a:effectLst/>
                        <a:latin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base">
                        <a:lnSpc>
                          <a:spcPct val="107000"/>
                        </a:lnSpc>
                        <a:spcBef>
                          <a:spcPts val="0"/>
                        </a:spcBef>
                        <a:spcAft>
                          <a:spcPts val="0"/>
                        </a:spcAft>
                      </a:pPr>
                      <a:r>
                        <a:rPr lang="en-US" sz="1800" b="0">
                          <a:solidFill>
                            <a:schemeClr val="tx1"/>
                          </a:solidFill>
                          <a:effectLst/>
                        </a:rPr>
                        <a:t>      Recall</a:t>
                      </a:r>
                      <a:endParaRPr lang="en-US" sz="1800" b="0">
                        <a:solidFill>
                          <a:schemeClr val="tx1"/>
                        </a:solidFill>
                        <a:effectLst/>
                        <a:latin typeface="Calibri" panose="020F0502020204030204" pitchFamily="34" charset="0"/>
                        <a:ea typeface="DengXian" panose="02010600030101010101" pitchFamily="2" charset="-122"/>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56828196"/>
                  </a:ext>
                </a:extLst>
              </a:tr>
            </a:tbl>
          </a:graphicData>
        </a:graphic>
      </p:graphicFrame>
      <p:pic>
        <p:nvPicPr>
          <p:cNvPr id="22" name="Picture 21">
            <a:extLst>
              <a:ext uri="{FF2B5EF4-FFF2-40B4-BE49-F238E27FC236}">
                <a16:creationId xmlns:a16="http://schemas.microsoft.com/office/drawing/2014/main" id="{1D7C1908-3DF5-AE2C-30BE-B646C61D777F}"/>
              </a:ext>
            </a:extLst>
          </p:cNvPr>
          <p:cNvPicPr>
            <a:picLocks noChangeAspect="1"/>
          </p:cNvPicPr>
          <p:nvPr/>
        </p:nvPicPr>
        <p:blipFill>
          <a:blip r:embed="rId3"/>
          <a:stretch>
            <a:fillRect/>
          </a:stretch>
        </p:blipFill>
        <p:spPr>
          <a:xfrm>
            <a:off x="4114484" y="1701809"/>
            <a:ext cx="3107194" cy="3017520"/>
          </a:xfrm>
          <a:prstGeom prst="rect">
            <a:avLst/>
          </a:prstGeom>
        </p:spPr>
      </p:pic>
      <p:pic>
        <p:nvPicPr>
          <p:cNvPr id="23" name="Picture 22">
            <a:extLst>
              <a:ext uri="{FF2B5EF4-FFF2-40B4-BE49-F238E27FC236}">
                <a16:creationId xmlns:a16="http://schemas.microsoft.com/office/drawing/2014/main" id="{3FB2E34C-7298-9978-E32C-52EB62B5B426}"/>
              </a:ext>
            </a:extLst>
          </p:cNvPr>
          <p:cNvPicPr>
            <a:picLocks noChangeAspect="1"/>
          </p:cNvPicPr>
          <p:nvPr/>
        </p:nvPicPr>
        <p:blipFill>
          <a:blip r:embed="rId4"/>
          <a:stretch>
            <a:fillRect/>
          </a:stretch>
        </p:blipFill>
        <p:spPr>
          <a:xfrm>
            <a:off x="7710216" y="1701809"/>
            <a:ext cx="3107194" cy="3017520"/>
          </a:xfrm>
          <a:prstGeom prst="rect">
            <a:avLst/>
          </a:prstGeom>
        </p:spPr>
      </p:pic>
      <p:sp>
        <p:nvSpPr>
          <p:cNvPr id="4" name="TextBox 3">
            <a:extLst>
              <a:ext uri="{FF2B5EF4-FFF2-40B4-BE49-F238E27FC236}">
                <a16:creationId xmlns:a16="http://schemas.microsoft.com/office/drawing/2014/main" id="{4B9975FD-6745-C087-349D-030AFC0AA112}"/>
              </a:ext>
            </a:extLst>
          </p:cNvPr>
          <p:cNvSpPr txBox="1"/>
          <p:nvPr/>
        </p:nvSpPr>
        <p:spPr>
          <a:xfrm>
            <a:off x="4872215" y="1356940"/>
            <a:ext cx="1591733" cy="369332"/>
          </a:xfrm>
          <a:prstGeom prst="rect">
            <a:avLst/>
          </a:prstGeom>
          <a:noFill/>
        </p:spPr>
        <p:txBody>
          <a:bodyPr wrap="square" rtlCol="0">
            <a:spAutoFit/>
          </a:bodyPr>
          <a:lstStyle/>
          <a:p>
            <a:pPr algn="ctr"/>
            <a:r>
              <a:rPr lang="en-US"/>
              <a:t>ROC curve</a:t>
            </a:r>
          </a:p>
        </p:txBody>
      </p:sp>
      <p:sp>
        <p:nvSpPr>
          <p:cNvPr id="6" name="TextBox 5">
            <a:extLst>
              <a:ext uri="{FF2B5EF4-FFF2-40B4-BE49-F238E27FC236}">
                <a16:creationId xmlns:a16="http://schemas.microsoft.com/office/drawing/2014/main" id="{1A84145F-2AE2-EA72-9AE5-9D73E50065A1}"/>
              </a:ext>
            </a:extLst>
          </p:cNvPr>
          <p:cNvSpPr txBox="1"/>
          <p:nvPr/>
        </p:nvSpPr>
        <p:spPr>
          <a:xfrm>
            <a:off x="8622931" y="1356940"/>
            <a:ext cx="1591733" cy="369332"/>
          </a:xfrm>
          <a:prstGeom prst="rect">
            <a:avLst/>
          </a:prstGeom>
          <a:noFill/>
        </p:spPr>
        <p:txBody>
          <a:bodyPr wrap="square" rtlCol="0">
            <a:spAutoFit/>
          </a:bodyPr>
          <a:lstStyle/>
          <a:p>
            <a:pPr algn="ctr"/>
            <a:r>
              <a:rPr lang="en-US"/>
              <a:t>PR curve</a:t>
            </a:r>
          </a:p>
        </p:txBody>
      </p:sp>
      <p:sp>
        <p:nvSpPr>
          <p:cNvPr id="26" name="Oval 25">
            <a:extLst>
              <a:ext uri="{FF2B5EF4-FFF2-40B4-BE49-F238E27FC236}">
                <a16:creationId xmlns:a16="http://schemas.microsoft.com/office/drawing/2014/main" id="{73521E89-E4A6-B032-87F8-7B64CAF9FBDB}"/>
              </a:ext>
            </a:extLst>
          </p:cNvPr>
          <p:cNvSpPr/>
          <p:nvPr/>
        </p:nvSpPr>
        <p:spPr>
          <a:xfrm>
            <a:off x="2260802" y="4406576"/>
            <a:ext cx="143895" cy="143895"/>
          </a:xfrm>
          <a:prstGeom prst="ellipse">
            <a:avLst/>
          </a:prstGeom>
          <a:solidFill>
            <a:srgbClr val="8595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F2C6D76-DAE4-9872-CE14-B39C53DCE009}"/>
              </a:ext>
            </a:extLst>
          </p:cNvPr>
          <p:cNvSpPr/>
          <p:nvPr/>
        </p:nvSpPr>
        <p:spPr>
          <a:xfrm>
            <a:off x="2260802" y="3859299"/>
            <a:ext cx="143895" cy="143895"/>
          </a:xfrm>
          <a:prstGeom prst="ellipse">
            <a:avLst/>
          </a:prstGeom>
          <a:solidFill>
            <a:srgbClr val="9476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B65C6EF7-04ED-ECB3-B672-00ABDC112519}"/>
              </a:ext>
            </a:extLst>
          </p:cNvPr>
          <p:cNvSpPr/>
          <p:nvPr/>
        </p:nvSpPr>
        <p:spPr>
          <a:xfrm>
            <a:off x="1570748" y="4139953"/>
            <a:ext cx="143895" cy="143895"/>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FE14D2B0-15BA-D85E-BA61-C689D07D8F61}"/>
              </a:ext>
            </a:extLst>
          </p:cNvPr>
          <p:cNvSpPr/>
          <p:nvPr/>
        </p:nvSpPr>
        <p:spPr>
          <a:xfrm>
            <a:off x="1901221" y="4139953"/>
            <a:ext cx="143895" cy="143895"/>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278B3D4-FD3F-11BE-4F56-96B42A4AF88C}"/>
              </a:ext>
            </a:extLst>
          </p:cNvPr>
          <p:cNvSpPr/>
          <p:nvPr/>
        </p:nvSpPr>
        <p:spPr>
          <a:xfrm>
            <a:off x="2609806" y="4139953"/>
            <a:ext cx="143895" cy="143895"/>
          </a:xfrm>
          <a:prstGeom prst="ellipse">
            <a:avLst/>
          </a:prstGeom>
          <a:solidFill>
            <a:srgbClr val="8E7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EA5FDB86-6B87-3E22-7E65-21B543D6AFCA}"/>
              </a:ext>
            </a:extLst>
          </p:cNvPr>
          <p:cNvSpPr/>
          <p:nvPr/>
        </p:nvSpPr>
        <p:spPr>
          <a:xfrm>
            <a:off x="2609806" y="4409752"/>
            <a:ext cx="143895" cy="143895"/>
          </a:xfrm>
          <a:prstGeom prst="ellipse">
            <a:avLst/>
          </a:prstGeom>
          <a:solidFill>
            <a:srgbClr val="8595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B2ED911-6AC5-AA7D-E17B-C1734403C4CD}"/>
              </a:ext>
            </a:extLst>
          </p:cNvPr>
          <p:cNvSpPr/>
          <p:nvPr/>
        </p:nvSpPr>
        <p:spPr>
          <a:xfrm>
            <a:off x="714843" y="3805032"/>
            <a:ext cx="2141575" cy="806890"/>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32CE9048-AA1B-F656-E358-A2023775042B}"/>
              </a:ext>
            </a:extLst>
          </p:cNvPr>
          <p:cNvSpPr/>
          <p:nvPr/>
        </p:nvSpPr>
        <p:spPr>
          <a:xfrm>
            <a:off x="1575015" y="3454040"/>
            <a:ext cx="143895" cy="143895"/>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5A10E2C4-EBFE-CFC4-1D82-7CA7CA8E7EB7}"/>
              </a:ext>
            </a:extLst>
          </p:cNvPr>
          <p:cNvSpPr/>
          <p:nvPr/>
        </p:nvSpPr>
        <p:spPr>
          <a:xfrm>
            <a:off x="1914597" y="3454040"/>
            <a:ext cx="143895" cy="143895"/>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99A1BB3D-DD7A-1318-D306-BAD97EA8B66E}"/>
              </a:ext>
            </a:extLst>
          </p:cNvPr>
          <p:cNvPicPr>
            <a:picLocks noChangeAspect="1"/>
          </p:cNvPicPr>
          <p:nvPr/>
        </p:nvPicPr>
        <p:blipFill>
          <a:blip r:embed="rId3"/>
          <a:srcRect l="36147" t="78008" r="46687" b="16662"/>
          <a:stretch/>
        </p:blipFill>
        <p:spPr>
          <a:xfrm>
            <a:off x="5236862" y="3861396"/>
            <a:ext cx="533400" cy="160868"/>
          </a:xfrm>
          <a:prstGeom prst="rect">
            <a:avLst/>
          </a:prstGeom>
        </p:spPr>
      </p:pic>
      <p:pic>
        <p:nvPicPr>
          <p:cNvPr id="37" name="Picture 36">
            <a:extLst>
              <a:ext uri="{FF2B5EF4-FFF2-40B4-BE49-F238E27FC236}">
                <a16:creationId xmlns:a16="http://schemas.microsoft.com/office/drawing/2014/main" id="{F3B5AAAF-CB81-A6E0-94FE-4E76668BE828}"/>
              </a:ext>
            </a:extLst>
          </p:cNvPr>
          <p:cNvPicPr>
            <a:picLocks noChangeAspect="1"/>
          </p:cNvPicPr>
          <p:nvPr/>
        </p:nvPicPr>
        <p:blipFill>
          <a:blip r:embed="rId3"/>
          <a:srcRect l="36351" t="71420" r="46483" b="23250"/>
          <a:stretch/>
        </p:blipFill>
        <p:spPr>
          <a:xfrm>
            <a:off x="5244802" y="4051581"/>
            <a:ext cx="533400" cy="160868"/>
          </a:xfrm>
          <a:prstGeom prst="rect">
            <a:avLst/>
          </a:prstGeom>
        </p:spPr>
      </p:pic>
      <p:pic>
        <p:nvPicPr>
          <p:cNvPr id="39" name="Picture 38">
            <a:extLst>
              <a:ext uri="{FF2B5EF4-FFF2-40B4-BE49-F238E27FC236}">
                <a16:creationId xmlns:a16="http://schemas.microsoft.com/office/drawing/2014/main" id="{A8604212-3DAD-3037-84D8-9E9A5BDA21CC}"/>
              </a:ext>
            </a:extLst>
          </p:cNvPr>
          <p:cNvPicPr>
            <a:picLocks noChangeAspect="1"/>
          </p:cNvPicPr>
          <p:nvPr/>
        </p:nvPicPr>
        <p:blipFill>
          <a:blip r:embed="rId3"/>
          <a:srcRect l="36147" t="78008" r="46687" b="16662"/>
          <a:stretch/>
        </p:blipFill>
        <p:spPr>
          <a:xfrm>
            <a:off x="5241626" y="4242900"/>
            <a:ext cx="533400" cy="160868"/>
          </a:xfrm>
          <a:prstGeom prst="rect">
            <a:avLst/>
          </a:prstGeom>
        </p:spPr>
      </p:pic>
      <p:pic>
        <p:nvPicPr>
          <p:cNvPr id="40" name="Picture 39">
            <a:extLst>
              <a:ext uri="{FF2B5EF4-FFF2-40B4-BE49-F238E27FC236}">
                <a16:creationId xmlns:a16="http://schemas.microsoft.com/office/drawing/2014/main" id="{9A8382CF-23C9-1CBA-A8ED-DEE0856D9975}"/>
              </a:ext>
            </a:extLst>
          </p:cNvPr>
          <p:cNvPicPr>
            <a:picLocks noChangeAspect="1"/>
          </p:cNvPicPr>
          <p:nvPr/>
        </p:nvPicPr>
        <p:blipFill>
          <a:blip r:embed="rId3"/>
          <a:srcRect l="36147" t="78008" r="46687" b="16662"/>
          <a:stretch/>
        </p:blipFill>
        <p:spPr>
          <a:xfrm>
            <a:off x="8442592" y="3859299"/>
            <a:ext cx="533400" cy="160868"/>
          </a:xfrm>
          <a:prstGeom prst="rect">
            <a:avLst/>
          </a:prstGeom>
        </p:spPr>
      </p:pic>
      <p:pic>
        <p:nvPicPr>
          <p:cNvPr id="41" name="Picture 40">
            <a:extLst>
              <a:ext uri="{FF2B5EF4-FFF2-40B4-BE49-F238E27FC236}">
                <a16:creationId xmlns:a16="http://schemas.microsoft.com/office/drawing/2014/main" id="{91A1EA31-6BD5-D5F0-6138-78E95CC1EEF2}"/>
              </a:ext>
            </a:extLst>
          </p:cNvPr>
          <p:cNvPicPr>
            <a:picLocks noChangeAspect="1"/>
          </p:cNvPicPr>
          <p:nvPr/>
        </p:nvPicPr>
        <p:blipFill>
          <a:blip r:embed="rId3"/>
          <a:srcRect l="36351" t="71420" r="46483" b="23250"/>
          <a:stretch/>
        </p:blipFill>
        <p:spPr>
          <a:xfrm>
            <a:off x="8450532" y="4049484"/>
            <a:ext cx="533400" cy="160868"/>
          </a:xfrm>
          <a:prstGeom prst="rect">
            <a:avLst/>
          </a:prstGeom>
        </p:spPr>
      </p:pic>
      <p:pic>
        <p:nvPicPr>
          <p:cNvPr id="42" name="Picture 41">
            <a:extLst>
              <a:ext uri="{FF2B5EF4-FFF2-40B4-BE49-F238E27FC236}">
                <a16:creationId xmlns:a16="http://schemas.microsoft.com/office/drawing/2014/main" id="{C3E1B34D-6CA9-98E7-5F0B-0821917E296A}"/>
              </a:ext>
            </a:extLst>
          </p:cNvPr>
          <p:cNvPicPr>
            <a:picLocks noChangeAspect="1"/>
          </p:cNvPicPr>
          <p:nvPr/>
        </p:nvPicPr>
        <p:blipFill>
          <a:blip r:embed="rId3"/>
          <a:srcRect l="36147" t="78008" r="46687" b="16662"/>
          <a:stretch/>
        </p:blipFill>
        <p:spPr>
          <a:xfrm>
            <a:off x="8447356" y="4240803"/>
            <a:ext cx="533400" cy="160868"/>
          </a:xfrm>
          <a:prstGeom prst="rect">
            <a:avLst/>
          </a:prstGeom>
        </p:spPr>
      </p:pic>
      <p:sp>
        <p:nvSpPr>
          <p:cNvPr id="43" name="TextBox 42">
            <a:extLst>
              <a:ext uri="{FF2B5EF4-FFF2-40B4-BE49-F238E27FC236}">
                <a16:creationId xmlns:a16="http://schemas.microsoft.com/office/drawing/2014/main" id="{933A2768-E9D3-B5BA-38B3-091692098682}"/>
              </a:ext>
            </a:extLst>
          </p:cNvPr>
          <p:cNvSpPr txBox="1"/>
          <p:nvPr/>
        </p:nvSpPr>
        <p:spPr>
          <a:xfrm>
            <a:off x="6994429" y="3807148"/>
            <a:ext cx="1358755" cy="261610"/>
          </a:xfrm>
          <a:prstGeom prst="rect">
            <a:avLst/>
          </a:prstGeom>
          <a:noFill/>
        </p:spPr>
        <p:txBody>
          <a:bodyPr wrap="square" rtlCol="0">
            <a:spAutoFit/>
          </a:bodyPr>
          <a:lstStyle/>
          <a:p>
            <a:r>
              <a:rPr lang="en-US" sz="1100">
                <a:solidFill>
                  <a:schemeClr val="accent1">
                    <a:lumMod val="50000"/>
                  </a:schemeClr>
                </a:solidFill>
              </a:rPr>
              <a:t>(on WSI)</a:t>
            </a:r>
          </a:p>
        </p:txBody>
      </p:sp>
      <p:sp>
        <p:nvSpPr>
          <p:cNvPr id="44" name="TextBox 43">
            <a:extLst>
              <a:ext uri="{FF2B5EF4-FFF2-40B4-BE49-F238E27FC236}">
                <a16:creationId xmlns:a16="http://schemas.microsoft.com/office/drawing/2014/main" id="{BBD473E2-4C31-E948-A82B-4EAEEC826A82}"/>
              </a:ext>
            </a:extLst>
          </p:cNvPr>
          <p:cNvSpPr txBox="1"/>
          <p:nvPr/>
        </p:nvSpPr>
        <p:spPr>
          <a:xfrm>
            <a:off x="6994429" y="4185488"/>
            <a:ext cx="844878" cy="261610"/>
          </a:xfrm>
          <a:prstGeom prst="rect">
            <a:avLst/>
          </a:prstGeom>
          <a:noFill/>
        </p:spPr>
        <p:txBody>
          <a:bodyPr wrap="square" rtlCol="0">
            <a:spAutoFit/>
          </a:bodyPr>
          <a:lstStyle/>
          <a:p>
            <a:r>
              <a:rPr lang="en-US" sz="1100">
                <a:solidFill>
                  <a:schemeClr val="accent6">
                    <a:lumMod val="50000"/>
                  </a:schemeClr>
                </a:solidFill>
              </a:rPr>
              <a:t>(on GE)</a:t>
            </a:r>
          </a:p>
        </p:txBody>
      </p:sp>
      <p:sp>
        <p:nvSpPr>
          <p:cNvPr id="45" name="TextBox 44">
            <a:extLst>
              <a:ext uri="{FF2B5EF4-FFF2-40B4-BE49-F238E27FC236}">
                <a16:creationId xmlns:a16="http://schemas.microsoft.com/office/drawing/2014/main" id="{5DE5BD0C-4318-74C2-C164-774EEA1820CC}"/>
              </a:ext>
            </a:extLst>
          </p:cNvPr>
          <p:cNvSpPr txBox="1"/>
          <p:nvPr/>
        </p:nvSpPr>
        <p:spPr>
          <a:xfrm>
            <a:off x="10191031" y="3807148"/>
            <a:ext cx="1270483" cy="261610"/>
          </a:xfrm>
          <a:prstGeom prst="rect">
            <a:avLst/>
          </a:prstGeom>
          <a:noFill/>
        </p:spPr>
        <p:txBody>
          <a:bodyPr wrap="square" rtlCol="0">
            <a:spAutoFit/>
          </a:bodyPr>
          <a:lstStyle/>
          <a:p>
            <a:r>
              <a:rPr lang="en-US" sz="1100">
                <a:solidFill>
                  <a:schemeClr val="accent1">
                    <a:lumMod val="50000"/>
                  </a:schemeClr>
                </a:solidFill>
              </a:rPr>
              <a:t>(on WSI)</a:t>
            </a:r>
          </a:p>
        </p:txBody>
      </p:sp>
      <p:sp>
        <p:nvSpPr>
          <p:cNvPr id="46" name="TextBox 45">
            <a:extLst>
              <a:ext uri="{FF2B5EF4-FFF2-40B4-BE49-F238E27FC236}">
                <a16:creationId xmlns:a16="http://schemas.microsoft.com/office/drawing/2014/main" id="{333F6DAD-6E2E-14D4-7BFF-B17E2B5885A5}"/>
              </a:ext>
            </a:extLst>
          </p:cNvPr>
          <p:cNvSpPr txBox="1"/>
          <p:nvPr/>
        </p:nvSpPr>
        <p:spPr>
          <a:xfrm>
            <a:off x="10191031" y="4185487"/>
            <a:ext cx="1114917" cy="261610"/>
          </a:xfrm>
          <a:prstGeom prst="rect">
            <a:avLst/>
          </a:prstGeom>
          <a:noFill/>
        </p:spPr>
        <p:txBody>
          <a:bodyPr wrap="square" rtlCol="0">
            <a:spAutoFit/>
          </a:bodyPr>
          <a:lstStyle/>
          <a:p>
            <a:r>
              <a:rPr lang="en-US" sz="1100">
                <a:solidFill>
                  <a:schemeClr val="accent6">
                    <a:lumMod val="50000"/>
                  </a:schemeClr>
                </a:solidFill>
              </a:rPr>
              <a:t>(on GE)</a:t>
            </a:r>
          </a:p>
        </p:txBody>
      </p:sp>
      <p:sp>
        <p:nvSpPr>
          <p:cNvPr id="47" name="Rectangle: Rounded Corners 46">
            <a:extLst>
              <a:ext uri="{FF2B5EF4-FFF2-40B4-BE49-F238E27FC236}">
                <a16:creationId xmlns:a16="http://schemas.microsoft.com/office/drawing/2014/main" id="{21485C06-A646-6ACC-DC2E-DC04B0A69D63}"/>
              </a:ext>
            </a:extLst>
          </p:cNvPr>
          <p:cNvSpPr/>
          <p:nvPr/>
        </p:nvSpPr>
        <p:spPr>
          <a:xfrm>
            <a:off x="4818883" y="3620209"/>
            <a:ext cx="2831038" cy="436495"/>
          </a:xfrm>
          <a:prstGeom prst="roundRect">
            <a:avLst>
              <a:gd name="adj" fmla="val 8469"/>
            </a:avLst>
          </a:prstGeom>
          <a:noFill/>
          <a:ln w="38100">
            <a:solidFill>
              <a:srgbClr val="C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Rounded Corners 47">
            <a:extLst>
              <a:ext uri="{FF2B5EF4-FFF2-40B4-BE49-F238E27FC236}">
                <a16:creationId xmlns:a16="http://schemas.microsoft.com/office/drawing/2014/main" id="{65A5465A-0BB3-F0B1-BF5D-114820E5A5EE}"/>
              </a:ext>
            </a:extLst>
          </p:cNvPr>
          <p:cNvSpPr/>
          <p:nvPr/>
        </p:nvSpPr>
        <p:spPr>
          <a:xfrm>
            <a:off x="4818883" y="4023507"/>
            <a:ext cx="2831038" cy="436495"/>
          </a:xfrm>
          <a:prstGeom prst="roundRect">
            <a:avLst>
              <a:gd name="adj" fmla="val 8469"/>
            </a:avLst>
          </a:prstGeom>
          <a:noFill/>
          <a:ln w="38100">
            <a:solidFill>
              <a:srgbClr val="C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383874F3-CEE0-7A34-4219-85A9C486DEC6}"/>
              </a:ext>
            </a:extLst>
          </p:cNvPr>
          <p:cNvSpPr txBox="1">
            <a:spLocks/>
          </p:cNvSpPr>
          <p:nvPr/>
        </p:nvSpPr>
        <p:spPr>
          <a:xfrm>
            <a:off x="866602" y="5133523"/>
            <a:ext cx="4978400" cy="1230313"/>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1600">
                <a:solidFill>
                  <a:srgbClr val="760016"/>
                </a:solidFill>
              </a:rPr>
              <a:t>1. Utilizing two data modalities over one single modality improved model performance.</a:t>
            </a:r>
          </a:p>
          <a:p>
            <a:pPr>
              <a:lnSpc>
                <a:spcPct val="100000"/>
              </a:lnSpc>
              <a:spcBef>
                <a:spcPts val="0"/>
              </a:spcBef>
              <a:spcAft>
                <a:spcPts val="600"/>
              </a:spcAft>
            </a:pPr>
            <a:r>
              <a:rPr lang="en-US" sz="1400"/>
              <a:t>Combining GE with WSI increased AUROC by 0.071. (p&lt;0.001)</a:t>
            </a:r>
          </a:p>
          <a:p>
            <a:pPr>
              <a:lnSpc>
                <a:spcPct val="100000"/>
              </a:lnSpc>
              <a:spcBef>
                <a:spcPts val="0"/>
              </a:spcBef>
              <a:spcAft>
                <a:spcPts val="600"/>
              </a:spcAft>
            </a:pPr>
            <a:r>
              <a:rPr lang="en-US" sz="1400"/>
              <a:t>Combining WSI with GE increased AUROC of 0.074. (p&lt;0.001)</a:t>
            </a:r>
            <a:endParaRPr lang="en-US" sz="1200"/>
          </a:p>
        </p:txBody>
      </p:sp>
      <p:sp>
        <p:nvSpPr>
          <p:cNvPr id="10" name="Title 9">
            <a:extLst>
              <a:ext uri="{FF2B5EF4-FFF2-40B4-BE49-F238E27FC236}">
                <a16:creationId xmlns:a16="http://schemas.microsoft.com/office/drawing/2014/main" id="{53CC3A96-EFC7-4947-6660-FB73BAAFBC17}"/>
              </a:ext>
            </a:extLst>
          </p:cNvPr>
          <p:cNvSpPr>
            <a:spLocks noGrp="1"/>
          </p:cNvSpPr>
          <p:nvPr>
            <p:ph type="title"/>
          </p:nvPr>
        </p:nvSpPr>
        <p:spPr/>
        <p:txBody>
          <a:bodyPr/>
          <a:lstStyle/>
          <a:p>
            <a:r>
              <a:rPr lang="en-US"/>
              <a:t>two modalities outperforms</a:t>
            </a:r>
            <a:br>
              <a:rPr lang="en-US"/>
            </a:br>
            <a:r>
              <a:rPr lang="en-US"/>
              <a:t>single modality</a:t>
            </a:r>
          </a:p>
        </p:txBody>
      </p:sp>
      <p:sp>
        <p:nvSpPr>
          <p:cNvPr id="19" name="TextBox 18">
            <a:extLst>
              <a:ext uri="{FF2B5EF4-FFF2-40B4-BE49-F238E27FC236}">
                <a16:creationId xmlns:a16="http://schemas.microsoft.com/office/drawing/2014/main" id="{1F3E0B13-9463-3D9C-7732-6184092CB88F}"/>
              </a:ext>
            </a:extLst>
          </p:cNvPr>
          <p:cNvSpPr txBox="1"/>
          <p:nvPr/>
        </p:nvSpPr>
        <p:spPr>
          <a:xfrm>
            <a:off x="518473" y="6465348"/>
            <a:ext cx="5697866" cy="246219"/>
          </a:xfrm>
          <a:prstGeom prst="rect">
            <a:avLst/>
          </a:prstGeom>
          <a:noFill/>
        </p:spPr>
        <p:txBody>
          <a:bodyPr wrap="square" rtlCol="0">
            <a:spAutoFit/>
          </a:bodyPr>
          <a:lstStyle/>
          <a:p>
            <a:r>
              <a:rPr lang="en-US" sz="1000"/>
              <a:t>Xu L, …, Beane JE, Genome Med, 2026. </a:t>
            </a:r>
            <a:r>
              <a:rPr lang="en-US" sz="1000">
                <a:hlinkClick r:id="rId5"/>
              </a:rPr>
              <a:t>https://pubmed.ncbi.nlm.nih.gov/41952176/</a:t>
            </a:r>
            <a:r>
              <a:rPr lang="en-US" sz="1000"/>
              <a:t> </a:t>
            </a:r>
          </a:p>
        </p:txBody>
      </p:sp>
      <p:sp>
        <p:nvSpPr>
          <p:cNvPr id="5" name="Rectangle 4">
            <a:extLst>
              <a:ext uri="{FF2B5EF4-FFF2-40B4-BE49-F238E27FC236}">
                <a16:creationId xmlns:a16="http://schemas.microsoft.com/office/drawing/2014/main" id="{F5100FBD-9D00-164C-FC2E-D49ECAEFC548}"/>
              </a:ext>
            </a:extLst>
          </p:cNvPr>
          <p:cNvSpPr/>
          <p:nvPr/>
        </p:nvSpPr>
        <p:spPr>
          <a:xfrm>
            <a:off x="8649730" y="6389862"/>
            <a:ext cx="3542270" cy="468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0">
            <a:extLst>
              <a:ext uri="{FF2B5EF4-FFF2-40B4-BE49-F238E27FC236}">
                <a16:creationId xmlns:a16="http://schemas.microsoft.com/office/drawing/2014/main" id="{477ECD08-2442-E75F-93BF-5FF608C5A59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64995" y="6308484"/>
            <a:ext cx="91440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973194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2"/>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44"/>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0"/>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2"/>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0" presetClass="exit" presetSubtype="0" fill="hold" grpId="1" nodeType="clickEffect">
                                  <p:stCondLst>
                                    <p:cond delay="0"/>
                                  </p:stCondLst>
                                  <p:childTnLst>
                                    <p:animEffect transition="out" filter="fade">
                                      <p:cBhvr>
                                        <p:cTn id="82" dur="500"/>
                                        <p:tgtEl>
                                          <p:spTgt spid="47"/>
                                        </p:tgtEl>
                                      </p:cBhvr>
                                    </p:animEffect>
                                    <p:set>
                                      <p:cBhvr>
                                        <p:cTn id="83" dur="1" fill="hold">
                                          <p:stCondLst>
                                            <p:cond delay="499"/>
                                          </p:stCondLst>
                                        </p:cTn>
                                        <p:tgtEl>
                                          <p:spTgt spid="47"/>
                                        </p:tgtEl>
                                        <p:attrNameLst>
                                          <p:attrName>style.visibility</p:attrName>
                                        </p:attrNameLst>
                                      </p:cBhvr>
                                      <p:to>
                                        <p:strVal val="hidden"/>
                                      </p:to>
                                    </p:set>
                                  </p:childTnLst>
                                </p:cTn>
                              </p:par>
                              <p:par>
                                <p:cTn id="84" presetID="1" presetClass="entr" presetSubtype="0" fill="hold" grpId="0" nodeType="withEffect">
                                  <p:stCondLst>
                                    <p:cond delay="0"/>
                                  </p:stCondLst>
                                  <p:childTnLst>
                                    <p:set>
                                      <p:cBhvr>
                                        <p:cTn id="85" dur="1" fill="hold">
                                          <p:stCondLst>
                                            <p:cond delay="0"/>
                                          </p:stCondLst>
                                        </p:cTn>
                                        <p:tgtEl>
                                          <p:spTgt spid="48"/>
                                        </p:tgtEl>
                                        <p:attrNameLst>
                                          <p:attrName>style.visibility</p:attrName>
                                        </p:attrNameLst>
                                      </p:cBhvr>
                                      <p:to>
                                        <p:strVal val="visible"/>
                                      </p:to>
                                    </p:set>
                                  </p:childTnLst>
                                </p:cTn>
                              </p:par>
                            </p:childTnLst>
                          </p:cTn>
                        </p:par>
                      </p:childTnLst>
                    </p:cTn>
                  </p:par>
                  <p:par>
                    <p:cTn id="86" fill="hold">
                      <p:stCondLst>
                        <p:cond delay="indefinite"/>
                      </p:stCondLst>
                      <p:childTnLst>
                        <p:par>
                          <p:cTn id="87" fill="hold">
                            <p:stCondLst>
                              <p:cond delay="0"/>
                            </p:stCondLst>
                            <p:childTnLst>
                              <p:par>
                                <p:cTn id="88" presetID="1" presetClass="entr" presetSubtype="0" fill="hold" grpId="0" nodeType="clickEffect">
                                  <p:stCondLst>
                                    <p:cond delay="0"/>
                                  </p:stCondLst>
                                  <p:childTnLst>
                                    <p:set>
                                      <p:cBhvr>
                                        <p:cTn id="89" dur="1" fill="hold">
                                          <p:stCondLst>
                                            <p:cond delay="0"/>
                                          </p:stCondLst>
                                        </p:cTn>
                                        <p:tgtEl>
                                          <p:spTgt spid="13"/>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 grpId="0" animBg="1"/>
      <p:bldP spid="7" grpId="0" animBg="1"/>
      <p:bldP spid="11" grpId="0" animBg="1"/>
      <p:bldP spid="12" grpId="0" animBg="1"/>
      <p:bldP spid="15" grpId="0" animBg="1"/>
      <p:bldP spid="16" grpId="0" animBg="1"/>
      <p:bldP spid="4" grpId="0"/>
      <p:bldP spid="6" grpId="0"/>
      <p:bldP spid="26" grpId="0" animBg="1"/>
      <p:bldP spid="27" grpId="0" animBg="1"/>
      <p:bldP spid="28" grpId="0" animBg="1"/>
      <p:bldP spid="30" grpId="0" animBg="1"/>
      <p:bldP spid="31" grpId="0" animBg="1"/>
      <p:bldP spid="32" grpId="0" animBg="1"/>
      <p:bldP spid="33" grpId="0" animBg="1"/>
      <p:bldP spid="34" grpId="0" animBg="1"/>
      <p:bldP spid="35" grpId="0" animBg="1"/>
      <p:bldP spid="43" grpId="0"/>
      <p:bldP spid="44" grpId="0"/>
      <p:bldP spid="45" grpId="0"/>
      <p:bldP spid="46" grpId="0"/>
      <p:bldP spid="47" grpId="0" animBg="1"/>
      <p:bldP spid="47" grpId="1" animBg="1"/>
      <p:bldP spid="48" grpId="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9F83F-ECB4-B4AC-9737-8113398E6B59}"/>
            </a:ext>
          </a:extLst>
        </p:cNvPr>
        <p:cNvGrpSpPr/>
        <p:nvPr/>
      </p:nvGrpSpPr>
      <p:grpSpPr>
        <a:xfrm>
          <a:off x="0" y="0"/>
          <a:ext cx="0" cy="0"/>
          <a:chOff x="0" y="0"/>
          <a:chExt cx="0" cy="0"/>
        </a:xfrm>
      </p:grpSpPr>
      <p:sp>
        <p:nvSpPr>
          <p:cNvPr id="7" name="Rounded Rectangle 15">
            <a:extLst>
              <a:ext uri="{FF2B5EF4-FFF2-40B4-BE49-F238E27FC236}">
                <a16:creationId xmlns:a16="http://schemas.microsoft.com/office/drawing/2014/main" id="{87783448-0445-FE77-451F-1EA23C58C478}"/>
              </a:ext>
            </a:extLst>
          </p:cNvPr>
          <p:cNvSpPr/>
          <p:nvPr/>
        </p:nvSpPr>
        <p:spPr>
          <a:xfrm>
            <a:off x="719110" y="5014826"/>
            <a:ext cx="10550922" cy="1337721"/>
          </a:xfrm>
          <a:prstGeom prst="roundRect">
            <a:avLst>
              <a:gd name="adj" fmla="val 9304"/>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1" name="Table 20">
            <a:extLst>
              <a:ext uri="{FF2B5EF4-FFF2-40B4-BE49-F238E27FC236}">
                <a16:creationId xmlns:a16="http://schemas.microsoft.com/office/drawing/2014/main" id="{E582B1EA-7E1A-7E36-8925-CD82732AB38D}"/>
              </a:ext>
            </a:extLst>
          </p:cNvPr>
          <p:cNvGraphicFramePr>
            <a:graphicFrameLocks noGrp="1"/>
          </p:cNvGraphicFramePr>
          <p:nvPr>
            <p:extLst>
              <p:ext uri="{D42A27DB-BD31-4B8C-83A1-F6EECF244321}">
                <p14:modId xmlns:p14="http://schemas.microsoft.com/office/powerpoint/2010/main" val="859053929"/>
              </p:ext>
            </p:extLst>
          </p:nvPr>
        </p:nvGraphicFramePr>
        <p:xfrm>
          <a:off x="714843" y="3224082"/>
          <a:ext cx="2145842" cy="1376550"/>
        </p:xfrm>
        <a:graphic>
          <a:graphicData uri="http://schemas.openxmlformats.org/drawingml/2006/table">
            <a:tbl>
              <a:tblPr firstRow="1" bandRow="1">
                <a:tableStyleId>{5940675A-B579-460E-94D1-54222C63F5DA}</a:tableStyleId>
              </a:tblPr>
              <a:tblGrid>
                <a:gridCol w="735830">
                  <a:extLst>
                    <a:ext uri="{9D8B030D-6E8A-4147-A177-3AD203B41FA5}">
                      <a16:colId xmlns:a16="http://schemas.microsoft.com/office/drawing/2014/main" val="1987844296"/>
                    </a:ext>
                  </a:extLst>
                </a:gridCol>
                <a:gridCol w="352503">
                  <a:extLst>
                    <a:ext uri="{9D8B030D-6E8A-4147-A177-3AD203B41FA5}">
                      <a16:colId xmlns:a16="http://schemas.microsoft.com/office/drawing/2014/main" val="1510880988"/>
                    </a:ext>
                  </a:extLst>
                </a:gridCol>
                <a:gridCol w="352503">
                  <a:extLst>
                    <a:ext uri="{9D8B030D-6E8A-4147-A177-3AD203B41FA5}">
                      <a16:colId xmlns:a16="http://schemas.microsoft.com/office/drawing/2014/main" val="4252018770"/>
                    </a:ext>
                  </a:extLst>
                </a:gridCol>
                <a:gridCol w="352503">
                  <a:extLst>
                    <a:ext uri="{9D8B030D-6E8A-4147-A177-3AD203B41FA5}">
                      <a16:colId xmlns:a16="http://schemas.microsoft.com/office/drawing/2014/main" val="3493093089"/>
                    </a:ext>
                  </a:extLst>
                </a:gridCol>
                <a:gridCol w="352503">
                  <a:extLst>
                    <a:ext uri="{9D8B030D-6E8A-4147-A177-3AD203B41FA5}">
                      <a16:colId xmlns:a16="http://schemas.microsoft.com/office/drawing/2014/main" val="2270134976"/>
                    </a:ext>
                  </a:extLst>
                </a:gridCol>
              </a:tblGrid>
              <a:tr h="275310">
                <a:tc rowSpan="2">
                  <a:txBody>
                    <a:bodyPr/>
                    <a:lstStyle/>
                    <a:p>
                      <a:pPr algn="l">
                        <a:lnSpc>
                          <a:spcPct val="150000"/>
                        </a:lnSpc>
                        <a:spcAft>
                          <a:spcPts val="0"/>
                        </a:spcAft>
                      </a:pPr>
                      <a:r>
                        <a:rPr lang="en-US" sz="1100">
                          <a:latin typeface="Calibri" panose="020F0502020204030204" pitchFamily="34" charset="0"/>
                          <a:ea typeface="Calibri" panose="020F0502020204030204" pitchFamily="34" charset="0"/>
                          <a:cs typeface="Calibri" panose="020F0502020204030204" pitchFamily="34" charset="0"/>
                        </a:rPr>
                        <a:t>           D</a:t>
                      </a:r>
                      <a:r>
                        <a:rPr lang="en-US" altLang="zh-CN" sz="1100">
                          <a:latin typeface="Calibri" panose="020F0502020204030204" pitchFamily="34" charset="0"/>
                          <a:ea typeface="Calibri" panose="020F0502020204030204" pitchFamily="34" charset="0"/>
                          <a:cs typeface="Calibri" panose="020F0502020204030204" pitchFamily="34" charset="0"/>
                        </a:rPr>
                        <a:t>ata</a:t>
                      </a:r>
                    </a:p>
                    <a:p>
                      <a:pPr algn="l">
                        <a:lnSpc>
                          <a:spcPct val="150000"/>
                        </a:lnSpc>
                        <a:spcAft>
                          <a:spcPts val="0"/>
                        </a:spcAft>
                      </a:pPr>
                      <a:r>
                        <a:rPr lang="en-US" sz="1100">
                          <a:latin typeface="Calibri" panose="020F0502020204030204" pitchFamily="34" charset="0"/>
                          <a:ea typeface="Calibri" panose="020F0502020204030204" pitchFamily="34" charset="0"/>
                          <a:cs typeface="Calibri" panose="020F0502020204030204" pitchFamily="34" charset="0"/>
                        </a:rPr>
                        <a:t>Model</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9050" cap="flat" cmpd="sng" algn="ctr">
                      <a:solidFill>
                        <a:schemeClr val="bg1"/>
                      </a:solidFill>
                      <a:prstDash val="solid"/>
                      <a:round/>
                      <a:headEnd type="none" w="med" len="med"/>
                      <a:tailEnd type="none" w="med" len="med"/>
                    </a:lnTlToBr>
                    <a:solidFill>
                      <a:schemeClr val="bg1">
                        <a:lumMod val="95000"/>
                      </a:schemeClr>
                    </a:solidFill>
                  </a:tcPr>
                </a:tc>
                <a:tc gridSpan="2">
                  <a:txBody>
                    <a:bodyPr/>
                    <a:lstStyle/>
                    <a:p>
                      <a:pPr algn="ctr"/>
                      <a:r>
                        <a:rPr lang="en-US" sz="1400">
                          <a:solidFill>
                            <a:schemeClr val="tx1"/>
                          </a:solidFill>
                          <a:latin typeface="Calibri" panose="020F0502020204030204" pitchFamily="34" charset="0"/>
                          <a:ea typeface="Calibri" panose="020F0502020204030204" pitchFamily="34" charset="0"/>
                          <a:cs typeface="Calibri" panose="020F0502020204030204" pitchFamily="34" charset="0"/>
                        </a:rPr>
                        <a:t>Training</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hMerge="1">
                  <a:txBody>
                    <a:bodyPr/>
                    <a:lstStyle/>
                    <a:p>
                      <a:endParaRPr lang="en-US"/>
                    </a:p>
                  </a:txBody>
                  <a:tcPr/>
                </a:tc>
                <a:tc gridSpan="2">
                  <a:txBody>
                    <a:bodyPr/>
                    <a:lstStyle/>
                    <a:p>
                      <a:pPr algn="ctr"/>
                      <a:r>
                        <a:rPr lang="en-US" sz="1400">
                          <a:solidFill>
                            <a:schemeClr val="tx1"/>
                          </a:solidFill>
                          <a:latin typeface="Calibri" panose="020F0502020204030204" pitchFamily="34" charset="0"/>
                          <a:ea typeface="Calibri" panose="020F0502020204030204" pitchFamily="34" charset="0"/>
                          <a:cs typeface="Calibri" panose="020F0502020204030204" pitchFamily="34" charset="0"/>
                        </a:rPr>
                        <a:t>Testing</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hMerge="1">
                  <a:txBody>
                    <a:bodyPr/>
                    <a:lstStyle/>
                    <a:p>
                      <a:endParaRPr lang="en-US"/>
                    </a:p>
                  </a:txBody>
                  <a:tcPr/>
                </a:tc>
                <a:extLst>
                  <a:ext uri="{0D108BD9-81ED-4DB2-BD59-A6C34878D82A}">
                    <a16:rowId xmlns:a16="http://schemas.microsoft.com/office/drawing/2014/main" val="3557015512"/>
                  </a:ext>
                </a:extLst>
              </a:tr>
              <a:tr h="275310">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WSI</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GE</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WSI</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GE</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38720414"/>
                  </a:ext>
                </a:extLst>
              </a:tr>
              <a:tr h="275310">
                <a:tc rowSpan="3">
                  <a:txBody>
                    <a:bodyPr/>
                    <a:lstStyle/>
                    <a:p>
                      <a:pPr algn="ctr"/>
                      <a:r>
                        <a:rPr lang="en-US" sz="1400">
                          <a:latin typeface="Calibri" panose="020F0502020204030204" pitchFamily="34" charset="0"/>
                          <a:ea typeface="Calibri" panose="020F0502020204030204" pitchFamily="34" charset="0"/>
                          <a:cs typeface="Calibri" panose="020F0502020204030204" pitchFamily="34" charset="0"/>
                        </a:rPr>
                        <a:t>Flexible fusion</a:t>
                      </a:r>
                      <a:r>
                        <a:rPr lang="en-US" sz="1400" baseline="0">
                          <a:latin typeface="Calibri" panose="020F0502020204030204" pitchFamily="34" charset="0"/>
                          <a:ea typeface="Calibri" panose="020F0502020204030204" pitchFamily="34" charset="0"/>
                          <a:cs typeface="Calibri" panose="020F0502020204030204" pitchFamily="34" charset="0"/>
                        </a:rPr>
                        <a:t> model</a:t>
                      </a:r>
                      <a:endParaRPr lang="en-US" sz="1400" i="1">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rowSpan="3">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rowSpan="3">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1238982"/>
                  </a:ext>
                </a:extLst>
              </a:tr>
              <a:tr h="275310">
                <a:tc vMerge="1">
                  <a:txBody>
                    <a:bodyPr/>
                    <a:lstStyle/>
                    <a:p>
                      <a:pPr algn="ctr"/>
                      <a:endParaRPr lang="en-US" sz="1400" i="1">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56910268"/>
                  </a:ext>
                </a:extLst>
              </a:tr>
              <a:tr h="275310">
                <a:tc vMerge="1">
                  <a:txBody>
                    <a:bodyPr/>
                    <a:lstStyle/>
                    <a:p>
                      <a:pPr algn="ctr"/>
                      <a:endParaRPr lang="en-US" sz="1400" i="1">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95955265"/>
                  </a:ext>
                </a:extLst>
              </a:tr>
            </a:tbl>
          </a:graphicData>
        </a:graphic>
      </p:graphicFrame>
      <p:sp>
        <p:nvSpPr>
          <p:cNvPr id="24" name="Oval 23">
            <a:extLst>
              <a:ext uri="{FF2B5EF4-FFF2-40B4-BE49-F238E27FC236}">
                <a16:creationId xmlns:a16="http://schemas.microsoft.com/office/drawing/2014/main" id="{DC7A1A77-2F5D-AFC1-DAFD-8362B1F98B16}"/>
              </a:ext>
            </a:extLst>
          </p:cNvPr>
          <p:cNvSpPr/>
          <p:nvPr/>
        </p:nvSpPr>
        <p:spPr>
          <a:xfrm>
            <a:off x="2260802" y="4395287"/>
            <a:ext cx="143895" cy="143895"/>
          </a:xfrm>
          <a:prstGeom prst="ellipse">
            <a:avLst/>
          </a:prstGeom>
          <a:solidFill>
            <a:srgbClr val="8595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224CE5B9-05FC-98C3-BC6F-0E92608BE6E1}"/>
              </a:ext>
            </a:extLst>
          </p:cNvPr>
          <p:cNvSpPr/>
          <p:nvPr/>
        </p:nvSpPr>
        <p:spPr>
          <a:xfrm>
            <a:off x="2260802" y="3848010"/>
            <a:ext cx="143895" cy="143895"/>
          </a:xfrm>
          <a:prstGeom prst="ellipse">
            <a:avLst/>
          </a:prstGeom>
          <a:solidFill>
            <a:srgbClr val="94766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5E7B8FC8-E94D-B527-23FC-492FDD11EE05}"/>
              </a:ext>
            </a:extLst>
          </p:cNvPr>
          <p:cNvSpPr/>
          <p:nvPr/>
        </p:nvSpPr>
        <p:spPr>
          <a:xfrm>
            <a:off x="1570748" y="4128664"/>
            <a:ext cx="143895" cy="143895"/>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15D415EA-5B10-B4F1-EDA2-E86787D11FB3}"/>
              </a:ext>
            </a:extLst>
          </p:cNvPr>
          <p:cNvSpPr/>
          <p:nvPr/>
        </p:nvSpPr>
        <p:spPr>
          <a:xfrm>
            <a:off x="1901221" y="4128664"/>
            <a:ext cx="143895" cy="143895"/>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103C7B86-B53C-32C4-4E00-C862E3D00100}"/>
              </a:ext>
            </a:extLst>
          </p:cNvPr>
          <p:cNvSpPr/>
          <p:nvPr/>
        </p:nvSpPr>
        <p:spPr>
          <a:xfrm>
            <a:off x="2609806" y="4128664"/>
            <a:ext cx="143895" cy="143895"/>
          </a:xfrm>
          <a:prstGeom prst="ellipse">
            <a:avLst/>
          </a:prstGeom>
          <a:solidFill>
            <a:srgbClr val="8E79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AACE374B-2017-023C-FB45-652E06DE9CE7}"/>
              </a:ext>
            </a:extLst>
          </p:cNvPr>
          <p:cNvSpPr/>
          <p:nvPr/>
        </p:nvSpPr>
        <p:spPr>
          <a:xfrm>
            <a:off x="2609806" y="4398463"/>
            <a:ext cx="143895" cy="143895"/>
          </a:xfrm>
          <a:prstGeom prst="ellipse">
            <a:avLst/>
          </a:prstGeom>
          <a:solidFill>
            <a:srgbClr val="8595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ontent Placeholder 2">
            <a:extLst>
              <a:ext uri="{FF2B5EF4-FFF2-40B4-BE49-F238E27FC236}">
                <a16:creationId xmlns:a16="http://schemas.microsoft.com/office/drawing/2014/main" id="{0598D481-2C0B-596B-49B6-53E4B6C4EF66}"/>
              </a:ext>
            </a:extLst>
          </p:cNvPr>
          <p:cNvSpPr txBox="1">
            <a:spLocks/>
          </p:cNvSpPr>
          <p:nvPr/>
        </p:nvSpPr>
        <p:spPr>
          <a:xfrm>
            <a:off x="6143875" y="5122724"/>
            <a:ext cx="5225781" cy="1229823"/>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None/>
            </a:pPr>
            <a:r>
              <a:rPr lang="en-US" sz="1600">
                <a:solidFill>
                  <a:srgbClr val="760016"/>
                </a:solidFill>
              </a:rPr>
              <a:t>2. Allowing inputs with both or one of GE and WSI further enhanced model performance.</a:t>
            </a:r>
          </a:p>
          <a:p>
            <a:pPr>
              <a:lnSpc>
                <a:spcPct val="100000"/>
              </a:lnSpc>
              <a:spcBef>
                <a:spcPts val="0"/>
              </a:spcBef>
              <a:spcAft>
                <a:spcPts val="600"/>
              </a:spcAft>
            </a:pPr>
            <a:r>
              <a:rPr lang="en-US" sz="1400"/>
              <a:t>AUROC increased by 0.048 when tested on WSI samples. (p&lt;0.05)</a:t>
            </a:r>
          </a:p>
          <a:p>
            <a:pPr>
              <a:lnSpc>
                <a:spcPct val="100000"/>
              </a:lnSpc>
              <a:spcBef>
                <a:spcPts val="0"/>
              </a:spcBef>
              <a:spcAft>
                <a:spcPts val="1200"/>
              </a:spcAft>
            </a:pPr>
            <a:r>
              <a:rPr lang="en-US" sz="1400"/>
              <a:t>AUROC increased by 0.013 when tested on GE samples. (p&lt;0.01)</a:t>
            </a:r>
          </a:p>
        </p:txBody>
      </p:sp>
      <p:graphicFrame>
        <p:nvGraphicFramePr>
          <p:cNvPr id="4" name="Table 3">
            <a:extLst>
              <a:ext uri="{FF2B5EF4-FFF2-40B4-BE49-F238E27FC236}">
                <a16:creationId xmlns:a16="http://schemas.microsoft.com/office/drawing/2014/main" id="{A8D24A97-5DF0-8B1F-C1B2-EEF554A65915}"/>
              </a:ext>
            </a:extLst>
          </p:cNvPr>
          <p:cNvGraphicFramePr>
            <a:graphicFrameLocks noGrp="1"/>
          </p:cNvGraphicFramePr>
          <p:nvPr>
            <p:extLst>
              <p:ext uri="{D42A27DB-BD31-4B8C-83A1-F6EECF244321}">
                <p14:modId xmlns:p14="http://schemas.microsoft.com/office/powerpoint/2010/main" val="3873182291"/>
              </p:ext>
            </p:extLst>
          </p:nvPr>
        </p:nvGraphicFramePr>
        <p:xfrm>
          <a:off x="3839894" y="1614421"/>
          <a:ext cx="6917221" cy="3314223"/>
        </p:xfrm>
        <a:graphic>
          <a:graphicData uri="http://schemas.openxmlformats.org/drawingml/2006/table">
            <a:tbl>
              <a:tblPr firstRow="1" firstCol="1" bandRow="1">
                <a:tableStyleId>{5C22544A-7EE6-4342-B048-85BDC9FD1C3A}</a:tableStyleId>
              </a:tblPr>
              <a:tblGrid>
                <a:gridCol w="386666">
                  <a:extLst>
                    <a:ext uri="{9D8B030D-6E8A-4147-A177-3AD203B41FA5}">
                      <a16:colId xmlns:a16="http://schemas.microsoft.com/office/drawing/2014/main" val="3650170877"/>
                    </a:ext>
                  </a:extLst>
                </a:gridCol>
                <a:gridCol w="2921000">
                  <a:extLst>
                    <a:ext uri="{9D8B030D-6E8A-4147-A177-3AD203B41FA5}">
                      <a16:colId xmlns:a16="http://schemas.microsoft.com/office/drawing/2014/main" val="4199015428"/>
                    </a:ext>
                  </a:extLst>
                </a:gridCol>
                <a:gridCol w="595207">
                  <a:extLst>
                    <a:ext uri="{9D8B030D-6E8A-4147-A177-3AD203B41FA5}">
                      <a16:colId xmlns:a16="http://schemas.microsoft.com/office/drawing/2014/main" val="2181527312"/>
                    </a:ext>
                  </a:extLst>
                </a:gridCol>
                <a:gridCol w="3014348">
                  <a:extLst>
                    <a:ext uri="{9D8B030D-6E8A-4147-A177-3AD203B41FA5}">
                      <a16:colId xmlns:a16="http://schemas.microsoft.com/office/drawing/2014/main" val="284701996"/>
                    </a:ext>
                  </a:extLst>
                </a:gridCol>
              </a:tblGrid>
              <a:tr h="3033743">
                <a:tc>
                  <a:txBody>
                    <a:bodyPr/>
                    <a:lstStyle/>
                    <a:p>
                      <a:pPr marL="71755" marR="71755" algn="ctr" fontAlgn="base">
                        <a:lnSpc>
                          <a:spcPct val="107000"/>
                        </a:lnSpc>
                        <a:spcBef>
                          <a:spcPts val="0"/>
                        </a:spcBef>
                        <a:spcAft>
                          <a:spcPts val="0"/>
                        </a:spcAft>
                      </a:pPr>
                      <a:r>
                        <a:rPr lang="en-US" sz="1800" b="0">
                          <a:solidFill>
                            <a:schemeClr val="tx1"/>
                          </a:solidFill>
                          <a:effectLst/>
                        </a:rPr>
                        <a:t>True positive rate</a:t>
                      </a:r>
                      <a:endParaRPr lang="en-US" sz="1800" b="0">
                        <a:solidFill>
                          <a:schemeClr val="tx1"/>
                        </a:solidFill>
                        <a:effectLst/>
                        <a:latin typeface="Calibri" panose="020F0502020204030204" pitchFamily="34" charset="0"/>
                        <a:ea typeface="DengXian" panose="02010600030101010101" pitchFamily="2" charset="-122"/>
                        <a:cs typeface="Times New Roman" panose="02020603050405020304" pitchFamily="18" charset="0"/>
                      </a:endParaRPr>
                    </a:p>
                  </a:txBody>
                  <a:tcPr marL="0" marR="0" marT="0" marB="0" vert="vert27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base">
                        <a:lnSpc>
                          <a:spcPct val="107000"/>
                        </a:lnSpc>
                        <a:spcBef>
                          <a:spcPts val="0"/>
                        </a:spcBef>
                        <a:spcAft>
                          <a:spcPts val="0"/>
                        </a:spcAft>
                      </a:pPr>
                      <a:endParaRPr lang="en-US" sz="1800" b="0">
                        <a:solidFill>
                          <a:schemeClr val="tx1"/>
                        </a:solidFill>
                        <a:effectLst/>
                        <a:latin typeface="Calibri" panose="020F0502020204030204" pitchFamily="34" charset="0"/>
                        <a:ea typeface="DengXian" panose="02010600030101010101" pitchFamily="2" charset="-122"/>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71755" marR="71755" algn="ctr" fontAlgn="base">
                        <a:lnSpc>
                          <a:spcPct val="107000"/>
                        </a:lnSpc>
                        <a:spcBef>
                          <a:spcPts val="0"/>
                        </a:spcBef>
                        <a:spcAft>
                          <a:spcPts val="0"/>
                        </a:spcAft>
                      </a:pPr>
                      <a:r>
                        <a:rPr lang="en-US" sz="1800" b="0">
                          <a:solidFill>
                            <a:schemeClr val="tx1"/>
                          </a:solidFill>
                          <a:effectLst/>
                        </a:rPr>
                        <a:t>Precision</a:t>
                      </a:r>
                      <a:endParaRPr lang="en-US" sz="1800" b="0">
                        <a:solidFill>
                          <a:schemeClr val="tx1"/>
                        </a:solidFill>
                        <a:effectLst/>
                        <a:latin typeface="Calibri" panose="020F0502020204030204" pitchFamily="34" charset="0"/>
                        <a:ea typeface="DengXian" panose="02010600030101010101" pitchFamily="2" charset="-122"/>
                        <a:cs typeface="Times New Roman" panose="02020603050405020304" pitchFamily="18" charset="0"/>
                      </a:endParaRPr>
                    </a:p>
                  </a:txBody>
                  <a:tcPr marL="0" marR="0" marT="0" marB="0" vert="vert27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base">
                        <a:lnSpc>
                          <a:spcPct val="107000"/>
                        </a:lnSpc>
                        <a:spcBef>
                          <a:spcPts val="0"/>
                        </a:spcBef>
                        <a:spcAft>
                          <a:spcPts val="0"/>
                        </a:spcAft>
                      </a:pPr>
                      <a:endParaRPr lang="en-US" sz="1800" b="0">
                        <a:solidFill>
                          <a:schemeClr val="tx1"/>
                        </a:solidFill>
                        <a:effectLst/>
                        <a:latin typeface="Calibri" panose="020F0502020204030204" pitchFamily="34" charset="0"/>
                        <a:ea typeface="DengXian" panose="02010600030101010101" pitchFamily="2" charset="-122"/>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12291295"/>
                  </a:ext>
                </a:extLst>
              </a:tr>
              <a:tr h="274759">
                <a:tc>
                  <a:txBody>
                    <a:bodyPr/>
                    <a:lstStyle/>
                    <a:p>
                      <a:pPr>
                        <a:lnSpc>
                          <a:spcPct val="107000"/>
                        </a:lnSpc>
                      </a:pPr>
                      <a:endParaRPr lang="en-US" sz="1800" b="0">
                        <a:solidFill>
                          <a:schemeClr val="tx1"/>
                        </a:solidFill>
                        <a:effectLst/>
                        <a:latin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base">
                        <a:lnSpc>
                          <a:spcPct val="107000"/>
                        </a:lnSpc>
                        <a:spcBef>
                          <a:spcPts val="0"/>
                        </a:spcBef>
                        <a:spcAft>
                          <a:spcPts val="0"/>
                        </a:spcAft>
                      </a:pPr>
                      <a:r>
                        <a:rPr lang="en-US" sz="1800" b="0">
                          <a:solidFill>
                            <a:schemeClr val="tx1"/>
                          </a:solidFill>
                          <a:effectLst/>
                        </a:rPr>
                        <a:t>     False positive rate</a:t>
                      </a:r>
                      <a:endParaRPr lang="en-US" sz="1800" b="0">
                        <a:solidFill>
                          <a:schemeClr val="tx1"/>
                        </a:solidFill>
                        <a:effectLst/>
                        <a:latin typeface="Calibri" panose="020F0502020204030204" pitchFamily="34" charset="0"/>
                        <a:ea typeface="DengXian" panose="02010600030101010101" pitchFamily="2" charset="-122"/>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pPr>
                      <a:endParaRPr lang="en-US" sz="1800" b="0">
                        <a:solidFill>
                          <a:schemeClr val="tx1"/>
                        </a:solidFill>
                        <a:effectLst/>
                        <a:latin typeface="Calibri" panose="020F0502020204030204" pitchFamily="34" charset="0"/>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base">
                        <a:lnSpc>
                          <a:spcPct val="107000"/>
                        </a:lnSpc>
                        <a:spcBef>
                          <a:spcPts val="0"/>
                        </a:spcBef>
                        <a:spcAft>
                          <a:spcPts val="0"/>
                        </a:spcAft>
                      </a:pPr>
                      <a:r>
                        <a:rPr lang="en-US" sz="1800" b="0">
                          <a:solidFill>
                            <a:schemeClr val="tx1"/>
                          </a:solidFill>
                          <a:effectLst/>
                        </a:rPr>
                        <a:t>      Recall</a:t>
                      </a:r>
                      <a:endParaRPr lang="en-US" sz="1800" b="0">
                        <a:solidFill>
                          <a:schemeClr val="tx1"/>
                        </a:solidFill>
                        <a:effectLst/>
                        <a:latin typeface="Calibri" panose="020F0502020204030204" pitchFamily="34" charset="0"/>
                        <a:ea typeface="DengXian" panose="02010600030101010101" pitchFamily="2" charset="-122"/>
                        <a:cs typeface="Times New Roman" panose="02020603050405020304" pitchFamily="18"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56828196"/>
                  </a:ext>
                </a:extLst>
              </a:tr>
            </a:tbl>
          </a:graphicData>
        </a:graphic>
      </p:graphicFrame>
      <p:sp>
        <p:nvSpPr>
          <p:cNvPr id="23" name="TextBox 22">
            <a:extLst>
              <a:ext uri="{FF2B5EF4-FFF2-40B4-BE49-F238E27FC236}">
                <a16:creationId xmlns:a16="http://schemas.microsoft.com/office/drawing/2014/main" id="{F1DCB2BC-71FA-2C95-F14E-640C3FDEC2CF}"/>
              </a:ext>
            </a:extLst>
          </p:cNvPr>
          <p:cNvSpPr txBox="1"/>
          <p:nvPr/>
        </p:nvSpPr>
        <p:spPr>
          <a:xfrm>
            <a:off x="4872215" y="1345651"/>
            <a:ext cx="1591733" cy="400110"/>
          </a:xfrm>
          <a:prstGeom prst="rect">
            <a:avLst/>
          </a:prstGeom>
          <a:noFill/>
        </p:spPr>
        <p:txBody>
          <a:bodyPr wrap="square" rtlCol="0">
            <a:spAutoFit/>
          </a:bodyPr>
          <a:lstStyle/>
          <a:p>
            <a:pPr algn="ctr"/>
            <a:r>
              <a:rPr lang="en-US" sz="2000"/>
              <a:t>ROC curve</a:t>
            </a:r>
          </a:p>
        </p:txBody>
      </p:sp>
      <p:sp>
        <p:nvSpPr>
          <p:cNvPr id="30" name="TextBox 29">
            <a:extLst>
              <a:ext uri="{FF2B5EF4-FFF2-40B4-BE49-F238E27FC236}">
                <a16:creationId xmlns:a16="http://schemas.microsoft.com/office/drawing/2014/main" id="{5B307941-645B-DA25-89FB-0206CED297E8}"/>
              </a:ext>
            </a:extLst>
          </p:cNvPr>
          <p:cNvSpPr txBox="1"/>
          <p:nvPr/>
        </p:nvSpPr>
        <p:spPr>
          <a:xfrm>
            <a:off x="8622931" y="1345651"/>
            <a:ext cx="1591733" cy="400110"/>
          </a:xfrm>
          <a:prstGeom prst="rect">
            <a:avLst/>
          </a:prstGeom>
          <a:noFill/>
        </p:spPr>
        <p:txBody>
          <a:bodyPr wrap="square" rtlCol="0">
            <a:spAutoFit/>
          </a:bodyPr>
          <a:lstStyle/>
          <a:p>
            <a:pPr algn="ctr"/>
            <a:r>
              <a:rPr lang="en-US" sz="2000"/>
              <a:t>PR curve</a:t>
            </a:r>
          </a:p>
        </p:txBody>
      </p:sp>
      <p:pic>
        <p:nvPicPr>
          <p:cNvPr id="33" name="Picture 32">
            <a:extLst>
              <a:ext uri="{FF2B5EF4-FFF2-40B4-BE49-F238E27FC236}">
                <a16:creationId xmlns:a16="http://schemas.microsoft.com/office/drawing/2014/main" id="{416737E6-9A6E-42BA-24BC-1CD8753136C7}"/>
              </a:ext>
            </a:extLst>
          </p:cNvPr>
          <p:cNvPicPr>
            <a:picLocks noChangeAspect="1"/>
          </p:cNvPicPr>
          <p:nvPr/>
        </p:nvPicPr>
        <p:blipFill>
          <a:blip r:embed="rId3"/>
          <a:stretch>
            <a:fillRect/>
          </a:stretch>
        </p:blipFill>
        <p:spPr>
          <a:xfrm>
            <a:off x="4114484" y="1690520"/>
            <a:ext cx="3107195" cy="3017520"/>
          </a:xfrm>
          <a:prstGeom prst="rect">
            <a:avLst/>
          </a:prstGeom>
        </p:spPr>
      </p:pic>
      <p:pic>
        <p:nvPicPr>
          <p:cNvPr id="34" name="Picture 33">
            <a:extLst>
              <a:ext uri="{FF2B5EF4-FFF2-40B4-BE49-F238E27FC236}">
                <a16:creationId xmlns:a16="http://schemas.microsoft.com/office/drawing/2014/main" id="{3425CB6E-DD40-AB4C-E9D4-094C6C99F0AB}"/>
              </a:ext>
            </a:extLst>
          </p:cNvPr>
          <p:cNvPicPr>
            <a:picLocks noChangeAspect="1"/>
          </p:cNvPicPr>
          <p:nvPr/>
        </p:nvPicPr>
        <p:blipFill>
          <a:blip r:embed="rId4"/>
          <a:stretch>
            <a:fillRect/>
          </a:stretch>
        </p:blipFill>
        <p:spPr>
          <a:xfrm>
            <a:off x="7710216" y="1690520"/>
            <a:ext cx="3107195" cy="3017520"/>
          </a:xfrm>
          <a:prstGeom prst="rect">
            <a:avLst/>
          </a:prstGeom>
        </p:spPr>
      </p:pic>
      <p:graphicFrame>
        <p:nvGraphicFramePr>
          <p:cNvPr id="6" name="Table 5">
            <a:extLst>
              <a:ext uri="{FF2B5EF4-FFF2-40B4-BE49-F238E27FC236}">
                <a16:creationId xmlns:a16="http://schemas.microsoft.com/office/drawing/2014/main" id="{63BBF251-813D-BD29-3BE1-ABAB1E29E859}"/>
              </a:ext>
            </a:extLst>
          </p:cNvPr>
          <p:cNvGraphicFramePr>
            <a:graphicFrameLocks noGrp="1"/>
          </p:cNvGraphicFramePr>
          <p:nvPr>
            <p:extLst>
              <p:ext uri="{D42A27DB-BD31-4B8C-83A1-F6EECF244321}">
                <p14:modId xmlns:p14="http://schemas.microsoft.com/office/powerpoint/2010/main" val="1128951232"/>
              </p:ext>
            </p:extLst>
          </p:nvPr>
        </p:nvGraphicFramePr>
        <p:xfrm>
          <a:off x="719110" y="2141882"/>
          <a:ext cx="2145842" cy="1651860"/>
        </p:xfrm>
        <a:graphic>
          <a:graphicData uri="http://schemas.openxmlformats.org/drawingml/2006/table">
            <a:tbl>
              <a:tblPr firstRow="1" bandRow="1">
                <a:tableStyleId>{5940675A-B579-460E-94D1-54222C63F5DA}</a:tableStyleId>
              </a:tblPr>
              <a:tblGrid>
                <a:gridCol w="735830">
                  <a:extLst>
                    <a:ext uri="{9D8B030D-6E8A-4147-A177-3AD203B41FA5}">
                      <a16:colId xmlns:a16="http://schemas.microsoft.com/office/drawing/2014/main" val="1987844296"/>
                    </a:ext>
                  </a:extLst>
                </a:gridCol>
                <a:gridCol w="352503">
                  <a:extLst>
                    <a:ext uri="{9D8B030D-6E8A-4147-A177-3AD203B41FA5}">
                      <a16:colId xmlns:a16="http://schemas.microsoft.com/office/drawing/2014/main" val="1510880988"/>
                    </a:ext>
                  </a:extLst>
                </a:gridCol>
                <a:gridCol w="352503">
                  <a:extLst>
                    <a:ext uri="{9D8B030D-6E8A-4147-A177-3AD203B41FA5}">
                      <a16:colId xmlns:a16="http://schemas.microsoft.com/office/drawing/2014/main" val="4252018770"/>
                    </a:ext>
                  </a:extLst>
                </a:gridCol>
                <a:gridCol w="352503">
                  <a:extLst>
                    <a:ext uri="{9D8B030D-6E8A-4147-A177-3AD203B41FA5}">
                      <a16:colId xmlns:a16="http://schemas.microsoft.com/office/drawing/2014/main" val="3493093089"/>
                    </a:ext>
                  </a:extLst>
                </a:gridCol>
                <a:gridCol w="352503">
                  <a:extLst>
                    <a:ext uri="{9D8B030D-6E8A-4147-A177-3AD203B41FA5}">
                      <a16:colId xmlns:a16="http://schemas.microsoft.com/office/drawing/2014/main" val="2270134976"/>
                    </a:ext>
                  </a:extLst>
                </a:gridCol>
              </a:tblGrid>
              <a:tr h="275310">
                <a:tc rowSpan="2">
                  <a:txBody>
                    <a:bodyPr/>
                    <a:lstStyle/>
                    <a:p>
                      <a:pPr algn="l">
                        <a:lnSpc>
                          <a:spcPct val="150000"/>
                        </a:lnSpc>
                        <a:spcAft>
                          <a:spcPts val="0"/>
                        </a:spcAft>
                      </a:pPr>
                      <a:r>
                        <a:rPr lang="en-US" sz="1100">
                          <a:latin typeface="Calibri" panose="020F0502020204030204" pitchFamily="34" charset="0"/>
                          <a:ea typeface="Calibri" panose="020F0502020204030204" pitchFamily="34" charset="0"/>
                          <a:cs typeface="Calibri" panose="020F0502020204030204" pitchFamily="34" charset="0"/>
                        </a:rPr>
                        <a:t>           D</a:t>
                      </a:r>
                      <a:r>
                        <a:rPr lang="en-US" altLang="zh-CN" sz="1100">
                          <a:latin typeface="Calibri" panose="020F0502020204030204" pitchFamily="34" charset="0"/>
                          <a:ea typeface="Calibri" panose="020F0502020204030204" pitchFamily="34" charset="0"/>
                          <a:cs typeface="Calibri" panose="020F0502020204030204" pitchFamily="34" charset="0"/>
                        </a:rPr>
                        <a:t>ata</a:t>
                      </a:r>
                    </a:p>
                    <a:p>
                      <a:pPr algn="l">
                        <a:lnSpc>
                          <a:spcPct val="150000"/>
                        </a:lnSpc>
                        <a:spcAft>
                          <a:spcPts val="0"/>
                        </a:spcAft>
                      </a:pPr>
                      <a:r>
                        <a:rPr lang="en-US" sz="1100">
                          <a:latin typeface="Calibri" panose="020F0502020204030204" pitchFamily="34" charset="0"/>
                          <a:ea typeface="Calibri" panose="020F0502020204030204" pitchFamily="34" charset="0"/>
                          <a:cs typeface="Calibri" panose="020F0502020204030204" pitchFamily="34" charset="0"/>
                        </a:rPr>
                        <a:t>Model</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9050" cap="flat" cmpd="sng" algn="ctr">
                      <a:solidFill>
                        <a:schemeClr val="bg1"/>
                      </a:solidFill>
                      <a:prstDash val="solid"/>
                      <a:round/>
                      <a:headEnd type="none" w="med" len="med"/>
                      <a:tailEnd type="none" w="med" len="med"/>
                    </a:lnTlToBr>
                    <a:solidFill>
                      <a:schemeClr val="bg1">
                        <a:lumMod val="95000"/>
                      </a:schemeClr>
                    </a:solidFill>
                  </a:tcPr>
                </a:tc>
                <a:tc gridSpan="2">
                  <a:txBody>
                    <a:bodyPr/>
                    <a:lstStyle/>
                    <a:p>
                      <a:pPr algn="ctr"/>
                      <a:r>
                        <a:rPr lang="en-US" sz="1400">
                          <a:solidFill>
                            <a:schemeClr val="tx1"/>
                          </a:solidFill>
                          <a:latin typeface="Calibri" panose="020F0502020204030204" pitchFamily="34" charset="0"/>
                          <a:ea typeface="Calibri" panose="020F0502020204030204" pitchFamily="34" charset="0"/>
                          <a:cs typeface="Calibri" panose="020F0502020204030204" pitchFamily="34" charset="0"/>
                        </a:rPr>
                        <a:t>Training</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hMerge="1">
                  <a:txBody>
                    <a:bodyPr/>
                    <a:lstStyle/>
                    <a:p>
                      <a:endParaRPr lang="en-US"/>
                    </a:p>
                  </a:txBody>
                  <a:tcPr/>
                </a:tc>
                <a:tc gridSpan="2">
                  <a:txBody>
                    <a:bodyPr/>
                    <a:lstStyle/>
                    <a:p>
                      <a:pPr algn="ctr"/>
                      <a:r>
                        <a:rPr lang="en-US" sz="1400">
                          <a:solidFill>
                            <a:schemeClr val="tx1"/>
                          </a:solidFill>
                          <a:latin typeface="Calibri" panose="020F0502020204030204" pitchFamily="34" charset="0"/>
                          <a:ea typeface="Calibri" panose="020F0502020204030204" pitchFamily="34" charset="0"/>
                          <a:cs typeface="Calibri" panose="020F0502020204030204" pitchFamily="34" charset="0"/>
                        </a:rPr>
                        <a:t>Testing</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hMerge="1">
                  <a:txBody>
                    <a:bodyPr/>
                    <a:lstStyle/>
                    <a:p>
                      <a:endParaRPr lang="en-US"/>
                    </a:p>
                  </a:txBody>
                  <a:tcPr/>
                </a:tc>
                <a:extLst>
                  <a:ext uri="{0D108BD9-81ED-4DB2-BD59-A6C34878D82A}">
                    <a16:rowId xmlns:a16="http://schemas.microsoft.com/office/drawing/2014/main" val="3557015512"/>
                  </a:ext>
                </a:extLst>
              </a:tr>
              <a:tr h="275310">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WSI</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GE</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WSI</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r>
                        <a:rPr lang="en-US" sz="1200">
                          <a:latin typeface="Calibri" panose="020F0502020204030204" pitchFamily="34" charset="0"/>
                          <a:ea typeface="Calibri" panose="020F0502020204030204" pitchFamily="34" charset="0"/>
                          <a:cs typeface="Calibri" panose="020F0502020204030204" pitchFamily="34" charset="0"/>
                        </a:rPr>
                        <a:t>GE</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38720414"/>
                  </a:ext>
                </a:extLst>
              </a:tr>
              <a:tr h="275310">
                <a:tc>
                  <a:txBody>
                    <a:bodyPr/>
                    <a:lstStyle/>
                    <a:p>
                      <a:pPr algn="ctr"/>
                      <a:r>
                        <a:rPr lang="en-US" sz="1400">
                          <a:latin typeface="Calibri" panose="020F0502020204030204" pitchFamily="34" charset="0"/>
                          <a:ea typeface="Calibri" panose="020F0502020204030204" pitchFamily="34" charset="0"/>
                          <a:cs typeface="Calibri" panose="020F0502020204030204" pitchFamily="34" charset="0"/>
                        </a:rPr>
                        <a:t>Model </a:t>
                      </a:r>
                      <a:r>
                        <a:rPr lang="en-US" sz="1400" i="1">
                          <a:latin typeface="Calibri" panose="020F0502020204030204" pitchFamily="34" charset="0"/>
                          <a:ea typeface="Calibri" panose="020F0502020204030204" pitchFamily="34" charset="0"/>
                          <a:cs typeface="Calibri" panose="020F0502020204030204" pitchFamily="34" charset="0"/>
                        </a:rPr>
                        <a:t>a</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21238982"/>
                  </a:ext>
                </a:extLst>
              </a:tr>
              <a:tr h="275310">
                <a:tc>
                  <a:txBody>
                    <a:bodyPr/>
                    <a:lstStyle/>
                    <a:p>
                      <a:pPr algn="ctr"/>
                      <a:r>
                        <a:rPr lang="en-US" sz="1400">
                          <a:latin typeface="Calibri" panose="020F0502020204030204" pitchFamily="34" charset="0"/>
                          <a:ea typeface="Calibri" panose="020F0502020204030204" pitchFamily="34" charset="0"/>
                          <a:cs typeface="Calibri" panose="020F0502020204030204" pitchFamily="34" charset="0"/>
                        </a:rPr>
                        <a:t>Model </a:t>
                      </a:r>
                      <a:r>
                        <a:rPr lang="en-US" sz="1400" i="1">
                          <a:latin typeface="Calibri" panose="020F0502020204030204" pitchFamily="34" charset="0"/>
                          <a:ea typeface="Calibri" panose="020F0502020204030204" pitchFamily="34" charset="0"/>
                          <a:cs typeface="Calibri" panose="020F0502020204030204" pitchFamily="34" charset="0"/>
                        </a:rPr>
                        <a:t>b</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56910268"/>
                  </a:ext>
                </a:extLst>
              </a:tr>
              <a:tr h="275310">
                <a:tc rowSpan="2">
                  <a:txBody>
                    <a:bodyPr/>
                    <a:lstStyle/>
                    <a:p>
                      <a:pPr algn="ctr"/>
                      <a:r>
                        <a:rPr lang="en-US" sz="1400">
                          <a:latin typeface="Calibri" panose="020F0502020204030204" pitchFamily="34" charset="0"/>
                          <a:ea typeface="Calibri" panose="020F0502020204030204" pitchFamily="34" charset="0"/>
                          <a:cs typeface="Calibri" panose="020F0502020204030204" pitchFamily="34" charset="0"/>
                        </a:rPr>
                        <a:t>Model </a:t>
                      </a:r>
                      <a:r>
                        <a:rPr lang="en-US" sz="1400" i="1">
                          <a:latin typeface="Calibri" panose="020F0502020204030204" pitchFamily="34" charset="0"/>
                          <a:ea typeface="Calibri" panose="020F0502020204030204" pitchFamily="34" charset="0"/>
                          <a:cs typeface="Calibri" panose="020F0502020204030204" pitchFamily="34" charset="0"/>
                        </a:rPr>
                        <a:t>c</a:t>
                      </a: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rowSpan="2">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rowSpan="2">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95955265"/>
                  </a:ext>
                </a:extLst>
              </a:tr>
              <a:tr h="275310">
                <a:tc vMerge="1">
                  <a:txBody>
                    <a:bodyPr/>
                    <a:lstStyle/>
                    <a:p>
                      <a:pPr algn="ctr"/>
                      <a:endParaRPr lang="en-US" sz="1400" i="1">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vMerge="1">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pPr algn="ctr"/>
                      <a:endParaRPr lang="en-US" sz="1400">
                        <a:latin typeface="Calibri" panose="020F0502020204030204" pitchFamily="34" charset="0"/>
                        <a:ea typeface="Calibri" panose="020F0502020204030204" pitchFamily="34" charset="0"/>
                        <a:cs typeface="Calibri" panose="020F0502020204030204" pitchFamily="34" charset="0"/>
                      </a:endParaRPr>
                    </a:p>
                  </a:txBody>
                  <a:tcPr marL="42318" marR="42318" marT="21158" marB="21158"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931577019"/>
                  </a:ext>
                </a:extLst>
              </a:tr>
            </a:tbl>
          </a:graphicData>
        </a:graphic>
      </p:graphicFrame>
      <p:sp>
        <p:nvSpPr>
          <p:cNvPr id="17" name="Oval 16">
            <a:extLst>
              <a:ext uri="{FF2B5EF4-FFF2-40B4-BE49-F238E27FC236}">
                <a16:creationId xmlns:a16="http://schemas.microsoft.com/office/drawing/2014/main" id="{64A77422-32C6-7585-B5DA-02E59BC18C84}"/>
              </a:ext>
            </a:extLst>
          </p:cNvPr>
          <p:cNvSpPr/>
          <p:nvPr/>
        </p:nvSpPr>
        <p:spPr>
          <a:xfrm>
            <a:off x="1575015" y="2765810"/>
            <a:ext cx="143895" cy="143895"/>
          </a:xfrm>
          <a:prstGeom prst="ellipse">
            <a:avLst/>
          </a:prstGeom>
          <a:solidFill>
            <a:srgbClr val="AE7B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4D59DBF-2002-373C-C54F-79CD6DA43CFD}"/>
              </a:ext>
            </a:extLst>
          </p:cNvPr>
          <p:cNvSpPr/>
          <p:nvPr/>
        </p:nvSpPr>
        <p:spPr>
          <a:xfrm>
            <a:off x="2264951" y="2765810"/>
            <a:ext cx="143895" cy="143895"/>
          </a:xfrm>
          <a:prstGeom prst="ellipse">
            <a:avLst/>
          </a:prstGeom>
          <a:solidFill>
            <a:srgbClr val="AE7B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FB64825-FE18-4F74-EC7F-4F4A4914655C}"/>
              </a:ext>
            </a:extLst>
          </p:cNvPr>
          <p:cNvSpPr/>
          <p:nvPr/>
        </p:nvSpPr>
        <p:spPr>
          <a:xfrm>
            <a:off x="2264951" y="3307503"/>
            <a:ext cx="143895" cy="143895"/>
          </a:xfrm>
          <a:prstGeom prst="ellipse">
            <a:avLst/>
          </a:prstGeom>
          <a:solidFill>
            <a:srgbClr val="5672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0EF80B80-BC4E-3401-CA9B-2363F1655570}"/>
              </a:ext>
            </a:extLst>
          </p:cNvPr>
          <p:cNvSpPr/>
          <p:nvPr/>
        </p:nvSpPr>
        <p:spPr>
          <a:xfrm>
            <a:off x="1914597" y="3031718"/>
            <a:ext cx="143895" cy="143895"/>
          </a:xfrm>
          <a:prstGeom prst="ellipse">
            <a:avLst/>
          </a:prstGeom>
          <a:solidFill>
            <a:srgbClr val="E8C2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7C234A69-ADBF-1ADE-39DA-41EBA0B00160}"/>
              </a:ext>
            </a:extLst>
          </p:cNvPr>
          <p:cNvSpPr/>
          <p:nvPr/>
        </p:nvSpPr>
        <p:spPr>
          <a:xfrm>
            <a:off x="2614570" y="3583986"/>
            <a:ext cx="143895" cy="143895"/>
          </a:xfrm>
          <a:prstGeom prst="ellipse">
            <a:avLst/>
          </a:prstGeom>
          <a:solidFill>
            <a:srgbClr val="ACB8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918238FF-C1C5-0616-B33B-FF551787E4C9}"/>
              </a:ext>
            </a:extLst>
          </p:cNvPr>
          <p:cNvSpPr/>
          <p:nvPr/>
        </p:nvSpPr>
        <p:spPr>
          <a:xfrm>
            <a:off x="2614570" y="3031718"/>
            <a:ext cx="143895" cy="143895"/>
          </a:xfrm>
          <a:prstGeom prst="ellipse">
            <a:avLst/>
          </a:prstGeom>
          <a:solidFill>
            <a:srgbClr val="E8C2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60FC185D-4A86-32B7-2376-27B594F469D4}"/>
              </a:ext>
            </a:extLst>
          </p:cNvPr>
          <p:cNvSpPr/>
          <p:nvPr/>
        </p:nvSpPr>
        <p:spPr>
          <a:xfrm>
            <a:off x="1575015" y="3442751"/>
            <a:ext cx="143895" cy="143895"/>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CA0D3C83-EC04-B0D1-BB30-A5A476AA3A0C}"/>
              </a:ext>
            </a:extLst>
          </p:cNvPr>
          <p:cNvSpPr/>
          <p:nvPr/>
        </p:nvSpPr>
        <p:spPr>
          <a:xfrm>
            <a:off x="1914597" y="3442751"/>
            <a:ext cx="143895" cy="143895"/>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4BF65239-60E2-4BB3-1F79-0F1EE3E3844E}"/>
              </a:ext>
            </a:extLst>
          </p:cNvPr>
          <p:cNvSpPr/>
          <p:nvPr/>
        </p:nvSpPr>
        <p:spPr>
          <a:xfrm>
            <a:off x="719110" y="2150344"/>
            <a:ext cx="2141575" cy="1630811"/>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Rounded Corners 43">
            <a:extLst>
              <a:ext uri="{FF2B5EF4-FFF2-40B4-BE49-F238E27FC236}">
                <a16:creationId xmlns:a16="http://schemas.microsoft.com/office/drawing/2014/main" id="{3027315B-682A-8202-DC44-607FFA6C25D7}"/>
              </a:ext>
            </a:extLst>
          </p:cNvPr>
          <p:cNvSpPr/>
          <p:nvPr/>
        </p:nvSpPr>
        <p:spPr>
          <a:xfrm>
            <a:off x="4818883" y="3793742"/>
            <a:ext cx="2313437" cy="251673"/>
          </a:xfrm>
          <a:prstGeom prst="roundRect">
            <a:avLst>
              <a:gd name="adj" fmla="val 8469"/>
            </a:avLst>
          </a:prstGeom>
          <a:noFill/>
          <a:ln w="38100">
            <a:solidFill>
              <a:srgbClr val="C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Rounded Corners 44">
            <a:extLst>
              <a:ext uri="{FF2B5EF4-FFF2-40B4-BE49-F238E27FC236}">
                <a16:creationId xmlns:a16="http://schemas.microsoft.com/office/drawing/2014/main" id="{F1111098-BD94-607B-C51D-3D7163679335}"/>
              </a:ext>
            </a:extLst>
          </p:cNvPr>
          <p:cNvSpPr/>
          <p:nvPr/>
        </p:nvSpPr>
        <p:spPr>
          <a:xfrm>
            <a:off x="4818883" y="3992667"/>
            <a:ext cx="2313437" cy="251673"/>
          </a:xfrm>
          <a:prstGeom prst="roundRect">
            <a:avLst>
              <a:gd name="adj" fmla="val 8469"/>
            </a:avLst>
          </a:prstGeom>
          <a:noFill/>
          <a:ln w="38100">
            <a:solidFill>
              <a:srgbClr val="C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2">
            <a:extLst>
              <a:ext uri="{FF2B5EF4-FFF2-40B4-BE49-F238E27FC236}">
                <a16:creationId xmlns:a16="http://schemas.microsoft.com/office/drawing/2014/main" id="{03EB14CE-8F5B-D2BA-22AE-B4D2A7473994}"/>
              </a:ext>
            </a:extLst>
          </p:cNvPr>
          <p:cNvSpPr txBox="1">
            <a:spLocks/>
          </p:cNvSpPr>
          <p:nvPr/>
        </p:nvSpPr>
        <p:spPr>
          <a:xfrm>
            <a:off x="866602" y="5122234"/>
            <a:ext cx="4978400" cy="1230313"/>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400" b="0" kern="1200">
                <a:solidFill>
                  <a:schemeClr val="tx1"/>
                </a:solidFill>
                <a:latin typeface="Helvetica"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1600">
                <a:solidFill>
                  <a:srgbClr val="760016"/>
                </a:solidFill>
              </a:rPr>
              <a:t>1. Utilizing two data modalities over one single modality improved model performance.</a:t>
            </a:r>
          </a:p>
          <a:p>
            <a:pPr>
              <a:lnSpc>
                <a:spcPct val="100000"/>
              </a:lnSpc>
              <a:spcBef>
                <a:spcPts val="0"/>
              </a:spcBef>
              <a:spcAft>
                <a:spcPts val="600"/>
              </a:spcAft>
            </a:pPr>
            <a:r>
              <a:rPr lang="en-US" sz="1400"/>
              <a:t>Combining GE with WSI increased AUROC by 0.071. (p&lt;0.001)</a:t>
            </a:r>
          </a:p>
          <a:p>
            <a:pPr>
              <a:lnSpc>
                <a:spcPct val="100000"/>
              </a:lnSpc>
              <a:spcBef>
                <a:spcPts val="0"/>
              </a:spcBef>
              <a:spcAft>
                <a:spcPts val="600"/>
              </a:spcAft>
            </a:pPr>
            <a:r>
              <a:rPr lang="en-US" sz="1400"/>
              <a:t>Combining WSI with GE increased AUROC of 0.074. (p&lt;0.001)</a:t>
            </a:r>
            <a:endParaRPr lang="en-US" sz="1200"/>
          </a:p>
        </p:txBody>
      </p:sp>
      <p:sp>
        <p:nvSpPr>
          <p:cNvPr id="5" name="Title 4">
            <a:extLst>
              <a:ext uri="{FF2B5EF4-FFF2-40B4-BE49-F238E27FC236}">
                <a16:creationId xmlns:a16="http://schemas.microsoft.com/office/drawing/2014/main" id="{8EE9D3A1-0B56-6F3A-1C72-A109A90D31E9}"/>
              </a:ext>
            </a:extLst>
          </p:cNvPr>
          <p:cNvSpPr>
            <a:spLocks noGrp="1"/>
          </p:cNvSpPr>
          <p:nvPr>
            <p:ph type="title"/>
          </p:nvPr>
        </p:nvSpPr>
        <p:spPr/>
        <p:txBody>
          <a:bodyPr/>
          <a:lstStyle/>
          <a:p>
            <a:r>
              <a:rPr lang="en-US"/>
              <a:t>Flexible fusion model performance</a:t>
            </a:r>
          </a:p>
        </p:txBody>
      </p:sp>
      <p:sp>
        <p:nvSpPr>
          <p:cNvPr id="10" name="TextBox 9">
            <a:extLst>
              <a:ext uri="{FF2B5EF4-FFF2-40B4-BE49-F238E27FC236}">
                <a16:creationId xmlns:a16="http://schemas.microsoft.com/office/drawing/2014/main" id="{0DD0D463-B74E-A5EE-48EA-54FFC01C0ED5}"/>
              </a:ext>
            </a:extLst>
          </p:cNvPr>
          <p:cNvSpPr txBox="1"/>
          <p:nvPr/>
        </p:nvSpPr>
        <p:spPr>
          <a:xfrm>
            <a:off x="518473" y="6465348"/>
            <a:ext cx="5697866" cy="246219"/>
          </a:xfrm>
          <a:prstGeom prst="rect">
            <a:avLst/>
          </a:prstGeom>
          <a:noFill/>
        </p:spPr>
        <p:txBody>
          <a:bodyPr wrap="square" rtlCol="0">
            <a:spAutoFit/>
          </a:bodyPr>
          <a:lstStyle/>
          <a:p>
            <a:r>
              <a:rPr lang="en-US" sz="1000"/>
              <a:t>Xu L, …, Beane JE, Genome Med, 2026. </a:t>
            </a:r>
            <a:r>
              <a:rPr lang="en-US" sz="1000">
                <a:hlinkClick r:id="rId5"/>
              </a:rPr>
              <a:t>https://pubmed.ncbi.nlm.nih.gov/41952176/</a:t>
            </a:r>
            <a:r>
              <a:rPr lang="en-US" sz="1000"/>
              <a:t> </a:t>
            </a:r>
          </a:p>
        </p:txBody>
      </p:sp>
      <p:sp>
        <p:nvSpPr>
          <p:cNvPr id="3" name="Rectangle 2">
            <a:extLst>
              <a:ext uri="{FF2B5EF4-FFF2-40B4-BE49-F238E27FC236}">
                <a16:creationId xmlns:a16="http://schemas.microsoft.com/office/drawing/2014/main" id="{0DBEC604-501E-809A-F4FE-E90F7CE30080}"/>
              </a:ext>
            </a:extLst>
          </p:cNvPr>
          <p:cNvSpPr/>
          <p:nvPr/>
        </p:nvSpPr>
        <p:spPr>
          <a:xfrm>
            <a:off x="8649730" y="6389862"/>
            <a:ext cx="3542270" cy="4681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0">
            <a:extLst>
              <a:ext uri="{FF2B5EF4-FFF2-40B4-BE49-F238E27FC236}">
                <a16:creationId xmlns:a16="http://schemas.microsoft.com/office/drawing/2014/main" id="{1ECCCB19-FE4A-B2DC-D9FF-6F7F3B79742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64995" y="6308484"/>
            <a:ext cx="914400" cy="41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165894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BF9B93F-C1D9-A3CA-0827-D2F159DE61DC}"/>
              </a:ext>
            </a:extLst>
          </p:cNvPr>
          <p:cNvSpPr>
            <a:spLocks noGrp="1"/>
          </p:cNvSpPr>
          <p:nvPr>
            <p:ph type="title"/>
          </p:nvPr>
        </p:nvSpPr>
        <p:spPr/>
        <p:txBody>
          <a:bodyPr>
            <a:normAutofit/>
          </a:bodyPr>
          <a:lstStyle/>
          <a:p>
            <a:r>
              <a:rPr lang="en-US" b="1"/>
              <a:t>Who should be screened? </a:t>
            </a:r>
            <a:r>
              <a:rPr lang="en-US"/>
              <a:t>Current eligibility misses lung cancer patients</a:t>
            </a:r>
          </a:p>
        </p:txBody>
      </p:sp>
      <p:sp>
        <p:nvSpPr>
          <p:cNvPr id="2" name="Oval 1">
            <a:extLst>
              <a:ext uri="{FF2B5EF4-FFF2-40B4-BE49-F238E27FC236}">
                <a16:creationId xmlns:a16="http://schemas.microsoft.com/office/drawing/2014/main" id="{C4A4B341-088F-417B-08DA-3CAE353580CF}"/>
              </a:ext>
            </a:extLst>
          </p:cNvPr>
          <p:cNvSpPr/>
          <p:nvPr/>
        </p:nvSpPr>
        <p:spPr>
          <a:xfrm>
            <a:off x="560962" y="1964965"/>
            <a:ext cx="914400" cy="914400"/>
          </a:xfrm>
          <a:prstGeom prst="ellipse">
            <a:avLst/>
          </a:prstGeom>
          <a:solidFill>
            <a:srgbClr val="2B82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3E019E1F-5B1A-332D-2CA2-02EF49676DE1}"/>
              </a:ext>
            </a:extLst>
          </p:cNvPr>
          <p:cNvSpPr/>
          <p:nvPr/>
        </p:nvSpPr>
        <p:spPr>
          <a:xfrm>
            <a:off x="560962" y="3381984"/>
            <a:ext cx="914400" cy="914400"/>
          </a:xfrm>
          <a:prstGeom prst="ellipse">
            <a:avLst/>
          </a:prstGeom>
          <a:solidFill>
            <a:srgbClr val="3686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0A98327-CEF9-0A01-2EDA-45FD3C720BDE}"/>
              </a:ext>
            </a:extLst>
          </p:cNvPr>
          <p:cNvSpPr/>
          <p:nvPr/>
        </p:nvSpPr>
        <p:spPr>
          <a:xfrm>
            <a:off x="560962" y="4818275"/>
            <a:ext cx="914400" cy="914400"/>
          </a:xfrm>
          <a:prstGeom prst="ellipse">
            <a:avLst/>
          </a:prstGeom>
          <a:solidFill>
            <a:srgbClr val="33415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BAFC34E-E414-AA08-5640-A268B660D35A}"/>
              </a:ext>
            </a:extLst>
          </p:cNvPr>
          <p:cNvSpPr txBox="1"/>
          <p:nvPr/>
        </p:nvSpPr>
        <p:spPr>
          <a:xfrm>
            <a:off x="1699098" y="2237499"/>
            <a:ext cx="2837733" cy="400110"/>
          </a:xfrm>
          <a:prstGeom prst="rect">
            <a:avLst/>
          </a:prstGeom>
          <a:noFill/>
        </p:spPr>
        <p:txBody>
          <a:bodyPr wrap="square" rtlCol="0">
            <a:spAutoFit/>
          </a:bodyPr>
          <a:lstStyle/>
          <a:p>
            <a:r>
              <a:rPr lang="en-US" sz="2000">
                <a:solidFill>
                  <a:srgbClr val="1E293B"/>
                </a:solidFill>
              </a:rPr>
              <a:t>50-80 years old</a:t>
            </a:r>
          </a:p>
        </p:txBody>
      </p:sp>
      <p:sp>
        <p:nvSpPr>
          <p:cNvPr id="11" name="TextBox 10">
            <a:extLst>
              <a:ext uri="{FF2B5EF4-FFF2-40B4-BE49-F238E27FC236}">
                <a16:creationId xmlns:a16="http://schemas.microsoft.com/office/drawing/2014/main" id="{61EE52D1-B060-A879-B187-347364591680}"/>
              </a:ext>
            </a:extLst>
          </p:cNvPr>
          <p:cNvSpPr txBox="1"/>
          <p:nvPr/>
        </p:nvSpPr>
        <p:spPr>
          <a:xfrm>
            <a:off x="1699098" y="3654518"/>
            <a:ext cx="2837733" cy="400110"/>
          </a:xfrm>
          <a:prstGeom prst="rect">
            <a:avLst/>
          </a:prstGeom>
          <a:noFill/>
        </p:spPr>
        <p:txBody>
          <a:bodyPr wrap="square" rtlCol="0">
            <a:spAutoFit/>
          </a:bodyPr>
          <a:lstStyle/>
          <a:p>
            <a:r>
              <a:rPr lang="en-US" sz="2000">
                <a:solidFill>
                  <a:srgbClr val="1E293B"/>
                </a:solidFill>
              </a:rPr>
              <a:t>≥ 20 pack-year history</a:t>
            </a:r>
          </a:p>
        </p:txBody>
      </p:sp>
      <p:sp>
        <p:nvSpPr>
          <p:cNvPr id="13" name="TextBox 12">
            <a:extLst>
              <a:ext uri="{FF2B5EF4-FFF2-40B4-BE49-F238E27FC236}">
                <a16:creationId xmlns:a16="http://schemas.microsoft.com/office/drawing/2014/main" id="{B05BCD96-48FF-C29E-86D5-47B82BE1A144}"/>
              </a:ext>
            </a:extLst>
          </p:cNvPr>
          <p:cNvSpPr txBox="1"/>
          <p:nvPr/>
        </p:nvSpPr>
        <p:spPr>
          <a:xfrm>
            <a:off x="1699098" y="5090809"/>
            <a:ext cx="2837733" cy="400110"/>
          </a:xfrm>
          <a:prstGeom prst="rect">
            <a:avLst/>
          </a:prstGeom>
          <a:noFill/>
        </p:spPr>
        <p:txBody>
          <a:bodyPr wrap="square" rtlCol="0">
            <a:spAutoFit/>
          </a:bodyPr>
          <a:lstStyle/>
          <a:p>
            <a:r>
              <a:rPr lang="en-US" sz="2000">
                <a:solidFill>
                  <a:srgbClr val="1E293B"/>
                </a:solidFill>
              </a:rPr>
              <a:t>Quit within 15 years</a:t>
            </a:r>
          </a:p>
        </p:txBody>
      </p:sp>
      <p:graphicFrame>
        <p:nvGraphicFramePr>
          <p:cNvPr id="16" name="Table 15">
            <a:extLst>
              <a:ext uri="{FF2B5EF4-FFF2-40B4-BE49-F238E27FC236}">
                <a16:creationId xmlns:a16="http://schemas.microsoft.com/office/drawing/2014/main" id="{7BB1B759-27B1-F57E-E164-9CD5858E47BD}"/>
              </a:ext>
            </a:extLst>
          </p:cNvPr>
          <p:cNvGraphicFramePr>
            <a:graphicFrameLocks noGrp="1"/>
          </p:cNvGraphicFramePr>
          <p:nvPr>
            <p:extLst>
              <p:ext uri="{D42A27DB-BD31-4B8C-83A1-F6EECF244321}">
                <p14:modId xmlns:p14="http://schemas.microsoft.com/office/powerpoint/2010/main" val="193718578"/>
              </p:ext>
            </p:extLst>
          </p:nvPr>
        </p:nvGraphicFramePr>
        <p:xfrm>
          <a:off x="4621597" y="1936839"/>
          <a:ext cx="6984740" cy="4229493"/>
        </p:xfrm>
        <a:graphic>
          <a:graphicData uri="http://schemas.openxmlformats.org/drawingml/2006/table">
            <a:tbl>
              <a:tblPr>
                <a:tableStyleId>{6E25E649-3F16-4E02-A733-19D2CDBF48F0}</a:tableStyleId>
              </a:tblPr>
              <a:tblGrid>
                <a:gridCol w="1115434">
                  <a:extLst>
                    <a:ext uri="{9D8B030D-6E8A-4147-A177-3AD203B41FA5}">
                      <a16:colId xmlns:a16="http://schemas.microsoft.com/office/drawing/2014/main" val="2563514411"/>
                    </a:ext>
                  </a:extLst>
                </a:gridCol>
                <a:gridCol w="1906415">
                  <a:extLst>
                    <a:ext uri="{9D8B030D-6E8A-4147-A177-3AD203B41FA5}">
                      <a16:colId xmlns:a16="http://schemas.microsoft.com/office/drawing/2014/main" val="3271921494"/>
                    </a:ext>
                  </a:extLst>
                </a:gridCol>
                <a:gridCol w="2808642">
                  <a:extLst>
                    <a:ext uri="{9D8B030D-6E8A-4147-A177-3AD203B41FA5}">
                      <a16:colId xmlns:a16="http://schemas.microsoft.com/office/drawing/2014/main" val="1961372648"/>
                    </a:ext>
                  </a:extLst>
                </a:gridCol>
                <a:gridCol w="1154249">
                  <a:extLst>
                    <a:ext uri="{9D8B030D-6E8A-4147-A177-3AD203B41FA5}">
                      <a16:colId xmlns:a16="http://schemas.microsoft.com/office/drawing/2014/main" val="1968054322"/>
                    </a:ext>
                  </a:extLst>
                </a:gridCol>
              </a:tblGrid>
              <a:tr h="408560">
                <a:tc>
                  <a:txBody>
                    <a:bodyPr/>
                    <a:lstStyle/>
                    <a:p>
                      <a:pPr algn="l" fontAlgn="b">
                        <a:buNone/>
                      </a:pPr>
                      <a:r>
                        <a:rPr lang="en-US" sz="1400"/>
                        <a:t>Study cohort</a:t>
                      </a:r>
                    </a:p>
                  </a:txBody>
                  <a:tcPr marL="8787" marR="8787" marT="8787"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AFD"/>
                    </a:solidFill>
                  </a:tcPr>
                </a:tc>
                <a:tc gridSpan="3">
                  <a:txBody>
                    <a:bodyPr/>
                    <a:lstStyle/>
                    <a:p>
                      <a:pPr algn="ctr" fontAlgn="ctr">
                        <a:buNone/>
                      </a:pPr>
                      <a:r>
                        <a:rPr lang="en-US" sz="1400"/>
                        <a:t>Patients (N = 997)</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AF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71003064"/>
                  </a:ext>
                </a:extLst>
              </a:tr>
              <a:tr h="267547">
                <a:tc gridSpan="2">
                  <a:txBody>
                    <a:bodyPr/>
                    <a:lstStyle/>
                    <a:p>
                      <a:pPr algn="l" fontAlgn="ctr">
                        <a:buNone/>
                      </a:pPr>
                      <a:r>
                        <a:rPr lang="en-US" sz="1400"/>
                        <a:t>Screening Eligible</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hMerge="1">
                  <a:txBody>
                    <a:bodyPr/>
                    <a:lstStyle/>
                    <a:p>
                      <a:endParaRP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1683203780"/>
                  </a:ext>
                </a:extLst>
              </a:tr>
              <a:tr h="267547">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Age 50-80, years (y)</a:t>
                      </a:r>
                    </a:p>
                  </a:txBody>
                  <a:tcPr marL="79081"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2735045879"/>
                  </a:ext>
                </a:extLst>
              </a:tr>
              <a:tr h="342822">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AFD"/>
                    </a:solidFill>
                  </a:tcPr>
                </a:tc>
                <a:tc gridSpan="2">
                  <a:txBody>
                    <a:bodyPr/>
                    <a:lstStyle/>
                    <a:p>
                      <a:pPr algn="l" fontAlgn="ctr">
                        <a:buNone/>
                      </a:pPr>
                      <a:r>
                        <a:rPr lang="en-US" sz="1400"/>
                        <a:t>≥20 pack-year (PY) and quit &lt;15 y</a:t>
                      </a:r>
                    </a:p>
                  </a:txBody>
                  <a:tcPr marL="79081"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AFD"/>
                    </a:solidFill>
                  </a:tcPr>
                </a:tc>
                <a:tc hMerge="1">
                  <a:txBody>
                    <a:bodyPr/>
                    <a:lstStyle/>
                    <a:p>
                      <a:pPr algn="r" fontAlgn="ctr">
                        <a:buNone/>
                      </a:pPr>
                      <a:endParaRPr lang="en-US" sz="1400"/>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AFD"/>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a:t> 350 (35.1%)</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9FAFD"/>
                    </a:solidFill>
                  </a:tcPr>
                </a:tc>
                <a:extLst>
                  <a:ext uri="{0D108BD9-81ED-4DB2-BD59-A6C34878D82A}">
                    <a16:rowId xmlns:a16="http://schemas.microsoft.com/office/drawing/2014/main" val="3615932012"/>
                  </a:ext>
                </a:extLst>
              </a:tr>
              <a:tr h="267547">
                <a:tc gridSpan="2">
                  <a:txBody>
                    <a:bodyPr/>
                    <a:lstStyle/>
                    <a:p>
                      <a:pPr algn="l" fontAlgn="ctr">
                        <a:buNone/>
                      </a:pPr>
                      <a:r>
                        <a:rPr lang="en-US" sz="1400"/>
                        <a:t>Screening Ineligible</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hMerge="1">
                  <a:txBody>
                    <a:bodyPr/>
                    <a:lstStyle/>
                    <a:p>
                      <a:endParaRP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endParaRPr lang="en-US" sz="1400" b="1">
                        <a:solidFill>
                          <a:srgbClr val="C00000"/>
                        </a:solidFill>
                      </a:endParaRP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400"/>
                        <a:t> </a:t>
                      </a:r>
                      <a:r>
                        <a:rPr lang="en-US" sz="1400" b="1">
                          <a:solidFill>
                            <a:srgbClr val="C00000"/>
                          </a:solidFill>
                        </a:rPr>
                        <a:t>647 (64.9%)</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2271281232"/>
                  </a:ext>
                </a:extLst>
              </a:tr>
              <a:tr h="267547">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1 Criterion</a:t>
                      </a:r>
                    </a:p>
                  </a:txBody>
                  <a:tcPr marL="79081"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1611961042"/>
                  </a:ext>
                </a:extLst>
              </a:tr>
              <a:tr h="267547">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Not in age range</a:t>
                      </a:r>
                    </a:p>
                  </a:txBody>
                  <a:tcPr marL="158162"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r>
                        <a:rPr lang="en-US" sz="1400"/>
                        <a:t>41 (4.1)</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2021124597"/>
                  </a:ext>
                </a:extLst>
              </a:tr>
              <a:tr h="267547">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Quit &gt;15 y</a:t>
                      </a:r>
                    </a:p>
                  </a:txBody>
                  <a:tcPr marL="158162"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r>
                        <a:rPr lang="en-US" sz="1400"/>
                        <a:t>134 (13.4)</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4000850106"/>
                  </a:ext>
                </a:extLst>
              </a:tr>
              <a:tr h="267547">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&lt;20 PY</a:t>
                      </a:r>
                    </a:p>
                  </a:txBody>
                  <a:tcPr marL="158162"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r>
                        <a:rPr lang="en-US" sz="1400"/>
                        <a:t>65 (6.5)</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815600689"/>
                  </a:ext>
                </a:extLst>
              </a:tr>
              <a:tr h="267547">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2 Criteria</a:t>
                      </a:r>
                    </a:p>
                  </a:txBody>
                  <a:tcPr marL="79081"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3738493035"/>
                  </a:ext>
                </a:extLst>
              </a:tr>
              <a:tr h="267547">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Not in age range and quit &gt;15 y</a:t>
                      </a:r>
                    </a:p>
                  </a:txBody>
                  <a:tcPr marL="158162"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r>
                        <a:rPr lang="en-US" sz="1400"/>
                        <a:t>32 (3.2)</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418192295"/>
                  </a:ext>
                </a:extLst>
              </a:tr>
              <a:tr h="267547">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Not in age range and &lt;20 PY</a:t>
                      </a:r>
                    </a:p>
                  </a:txBody>
                  <a:tcPr marL="158162"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r>
                        <a:rPr lang="en-US" sz="1400"/>
                        <a:t>15 (1.5)</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4041957213"/>
                  </a:ext>
                </a:extLst>
              </a:tr>
              <a:tr h="267547">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&lt;20 PY and quit &gt;15 y (smoker)</a:t>
                      </a:r>
                    </a:p>
                  </a:txBody>
                  <a:tcPr marL="158162"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r>
                        <a:rPr lang="en-US" sz="1400"/>
                        <a:t>89 (8.9)</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279385292"/>
                  </a:ext>
                </a:extLst>
              </a:tr>
              <a:tr h="267547">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Age-eligible never-smokers</a:t>
                      </a:r>
                    </a:p>
                  </a:txBody>
                  <a:tcPr marL="158162"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r>
                        <a:rPr lang="en-US" sz="1400"/>
                        <a:t>195 (20)</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444251396"/>
                  </a:ext>
                </a:extLst>
              </a:tr>
              <a:tr h="267547">
                <a:tc>
                  <a:txBody>
                    <a:bodyPr/>
                    <a:lstStyle/>
                    <a:p>
                      <a:pPr algn="l" fontAlgn="ctr">
                        <a:buNone/>
                      </a:pPr>
                      <a:r>
                        <a:rPr lang="en-US" sz="1400"/>
                        <a:t> </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l" fontAlgn="ctr">
                        <a:buNone/>
                      </a:pPr>
                      <a:r>
                        <a:rPr lang="en-US" sz="1400"/>
                        <a:t>All criteria</a:t>
                      </a:r>
                    </a:p>
                  </a:txBody>
                  <a:tcPr marL="79081"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endParaRPr lang="en-US" sz="1400"/>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tc>
                  <a:txBody>
                    <a:bodyPr/>
                    <a:lstStyle/>
                    <a:p>
                      <a:pPr algn="r" fontAlgn="ctr">
                        <a:buNone/>
                      </a:pPr>
                      <a:r>
                        <a:rPr lang="en-US" sz="1400"/>
                        <a:t>76 (7.6)</a:t>
                      </a:r>
                    </a:p>
                  </a:txBody>
                  <a:tcPr marL="8787" marR="8787" marT="8787"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9FAFD"/>
                    </a:solidFill>
                  </a:tcPr>
                </a:tc>
                <a:extLst>
                  <a:ext uri="{0D108BD9-81ED-4DB2-BD59-A6C34878D82A}">
                    <a16:rowId xmlns:a16="http://schemas.microsoft.com/office/drawing/2014/main" val="3880251912"/>
                  </a:ext>
                </a:extLst>
              </a:tr>
            </a:tbl>
          </a:graphicData>
        </a:graphic>
      </p:graphicFrame>
      <p:pic>
        <p:nvPicPr>
          <p:cNvPr id="201" name="Icon Age"/>
          <p:cNvPicPr>
            <a:picLocks noChangeAspect="1"/>
          </p:cNvPicPr>
          <p:nvPr/>
        </p:nvPicPr>
        <p:blipFill>
          <a:blip r:embed="rId3"/>
          <a:stretch>
            <a:fillRect/>
          </a:stretch>
        </p:blipFill>
        <p:spPr>
          <a:xfrm>
            <a:off x="766702" y="2170705"/>
            <a:ext cx="502920" cy="502920"/>
          </a:xfrm>
          <a:prstGeom prst="rect">
            <a:avLst/>
          </a:prstGeom>
        </p:spPr>
      </p:pic>
      <p:pic>
        <p:nvPicPr>
          <p:cNvPr id="202" name="Icon Pack Years"/>
          <p:cNvPicPr>
            <a:picLocks noChangeAspect="1"/>
          </p:cNvPicPr>
          <p:nvPr/>
        </p:nvPicPr>
        <p:blipFill>
          <a:blip r:embed="rId4"/>
          <a:stretch>
            <a:fillRect/>
          </a:stretch>
        </p:blipFill>
        <p:spPr>
          <a:xfrm rot="16200000">
            <a:off x="699741" y="3564864"/>
            <a:ext cx="548640" cy="548640"/>
          </a:xfrm>
          <a:prstGeom prst="rect">
            <a:avLst/>
          </a:prstGeom>
        </p:spPr>
      </p:pic>
      <p:pic>
        <p:nvPicPr>
          <p:cNvPr id="203" name="Icon Quit"/>
          <p:cNvPicPr>
            <a:picLocks noChangeAspect="1"/>
          </p:cNvPicPr>
          <p:nvPr/>
        </p:nvPicPr>
        <p:blipFill>
          <a:blip r:embed="rId5"/>
          <a:stretch>
            <a:fillRect/>
          </a:stretch>
        </p:blipFill>
        <p:spPr>
          <a:xfrm>
            <a:off x="766702" y="5024015"/>
            <a:ext cx="502920" cy="502920"/>
          </a:xfrm>
          <a:prstGeom prst="rect">
            <a:avLst/>
          </a:prstGeom>
        </p:spPr>
      </p:pic>
      <p:sp>
        <p:nvSpPr>
          <p:cNvPr id="6" name="TextBox 5">
            <a:extLst>
              <a:ext uri="{FF2B5EF4-FFF2-40B4-BE49-F238E27FC236}">
                <a16:creationId xmlns:a16="http://schemas.microsoft.com/office/drawing/2014/main" id="{6E9A20BD-7B31-9F7A-B4F8-45E186556714}"/>
              </a:ext>
            </a:extLst>
          </p:cNvPr>
          <p:cNvSpPr txBox="1"/>
          <p:nvPr/>
        </p:nvSpPr>
        <p:spPr>
          <a:xfrm>
            <a:off x="4621598" y="6207770"/>
            <a:ext cx="6969458" cy="246221"/>
          </a:xfrm>
          <a:prstGeom prst="rect">
            <a:avLst/>
          </a:prstGeom>
          <a:noFill/>
        </p:spPr>
        <p:txBody>
          <a:bodyPr wrap="square" rtlCol="0">
            <a:spAutoFit/>
          </a:bodyPr>
          <a:lstStyle/>
          <a:p>
            <a:pPr algn="ctr"/>
            <a:r>
              <a:rPr lang="en-US" sz="1000"/>
              <a:t>Yang HC et al, JAMA </a:t>
            </a:r>
            <a:r>
              <a:rPr lang="en-US" sz="1000" err="1"/>
              <a:t>Netw</a:t>
            </a:r>
            <a:r>
              <a:rPr lang="en-US" sz="1000"/>
              <a:t> Open, 2025. </a:t>
            </a:r>
            <a:r>
              <a:rPr lang="en-US" sz="1000">
                <a:hlinkClick r:id="rId6"/>
              </a:rPr>
              <a:t>https://pubmed.ncbi.nlm.nih.gov/41264266/</a:t>
            </a:r>
            <a:r>
              <a:rPr lang="en-US" sz="1000"/>
              <a:t> </a:t>
            </a:r>
          </a:p>
        </p:txBody>
      </p:sp>
    </p:spTree>
    <p:extLst>
      <p:ext uri="{BB962C8B-B14F-4D97-AF65-F5344CB8AC3E}">
        <p14:creationId xmlns:p14="http://schemas.microsoft.com/office/powerpoint/2010/main" val="142391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5FC45-E8E7-FF60-6CFD-FAC08074E553}"/>
              </a:ext>
            </a:extLst>
          </p:cNvPr>
          <p:cNvSpPr>
            <a:spLocks noGrp="1"/>
          </p:cNvSpPr>
          <p:nvPr>
            <p:ph type="title"/>
          </p:nvPr>
        </p:nvSpPr>
        <p:spPr/>
        <p:txBody>
          <a:bodyPr/>
          <a:lstStyle/>
          <a:p>
            <a:r>
              <a:rPr lang="en-US"/>
              <a:t>Signatures in imaging and plasma</a:t>
            </a:r>
          </a:p>
        </p:txBody>
      </p:sp>
      <p:pic>
        <p:nvPicPr>
          <p:cNvPr id="7" name="Picture 6">
            <a:extLst>
              <a:ext uri="{FF2B5EF4-FFF2-40B4-BE49-F238E27FC236}">
                <a16:creationId xmlns:a16="http://schemas.microsoft.com/office/drawing/2014/main" id="{3AE549B2-6058-4578-5BA2-0CFD56DC4D6F}"/>
              </a:ext>
            </a:extLst>
          </p:cNvPr>
          <p:cNvPicPr>
            <a:picLocks noChangeAspect="1"/>
          </p:cNvPicPr>
          <p:nvPr/>
        </p:nvPicPr>
        <p:blipFill>
          <a:blip r:embed="rId3"/>
          <a:srcRect l="1027" t="2619" r="33348" b="513"/>
          <a:stretch>
            <a:fillRect/>
          </a:stretch>
        </p:blipFill>
        <p:spPr>
          <a:xfrm>
            <a:off x="398133" y="1582321"/>
            <a:ext cx="5093262" cy="2215703"/>
          </a:xfrm>
          <a:prstGeom prst="rect">
            <a:avLst/>
          </a:prstGeom>
        </p:spPr>
      </p:pic>
      <p:sp>
        <p:nvSpPr>
          <p:cNvPr id="8" name="TextBox 7">
            <a:extLst>
              <a:ext uri="{FF2B5EF4-FFF2-40B4-BE49-F238E27FC236}">
                <a16:creationId xmlns:a16="http://schemas.microsoft.com/office/drawing/2014/main" id="{04286BB8-D8CE-271A-71FD-F910A6C97310}"/>
              </a:ext>
            </a:extLst>
          </p:cNvPr>
          <p:cNvSpPr txBox="1"/>
          <p:nvPr/>
        </p:nvSpPr>
        <p:spPr>
          <a:xfrm>
            <a:off x="1048870" y="4730625"/>
            <a:ext cx="1755527" cy="646331"/>
          </a:xfrm>
          <a:prstGeom prst="rect">
            <a:avLst/>
          </a:prstGeom>
          <a:noFill/>
        </p:spPr>
        <p:txBody>
          <a:bodyPr wrap="square" lIns="0" tIns="0" rIns="0" bIns="0" rtlCol="0">
            <a:spAutoFit/>
          </a:bodyPr>
          <a:lstStyle/>
          <a:p>
            <a:pPr algn="r"/>
            <a:r>
              <a:rPr lang="en-US" sz="1400">
                <a:solidFill>
                  <a:srgbClr val="FF0000"/>
                </a:solidFill>
              </a:rPr>
              <a:t>Similar performance in a non-screening population </a:t>
            </a:r>
          </a:p>
        </p:txBody>
      </p:sp>
      <p:pic>
        <p:nvPicPr>
          <p:cNvPr id="10" name="Picture 9">
            <a:extLst>
              <a:ext uri="{FF2B5EF4-FFF2-40B4-BE49-F238E27FC236}">
                <a16:creationId xmlns:a16="http://schemas.microsoft.com/office/drawing/2014/main" id="{24C8E319-0AF7-2E89-B44F-CB048844AEA4}"/>
              </a:ext>
            </a:extLst>
          </p:cNvPr>
          <p:cNvPicPr>
            <a:picLocks noChangeAspect="1"/>
          </p:cNvPicPr>
          <p:nvPr/>
        </p:nvPicPr>
        <p:blipFill>
          <a:blip r:embed="rId3"/>
          <a:srcRect l="66355" t="-686" r="125" b="1"/>
          <a:stretch>
            <a:fillRect/>
          </a:stretch>
        </p:blipFill>
        <p:spPr>
          <a:xfrm>
            <a:off x="2944764" y="3945938"/>
            <a:ext cx="2502895" cy="2215703"/>
          </a:xfrm>
          <a:prstGeom prst="rect">
            <a:avLst/>
          </a:prstGeom>
          <a:ln>
            <a:noFill/>
          </a:ln>
        </p:spPr>
      </p:pic>
      <p:sp>
        <p:nvSpPr>
          <p:cNvPr id="17" name="TextBox 16">
            <a:extLst>
              <a:ext uri="{FF2B5EF4-FFF2-40B4-BE49-F238E27FC236}">
                <a16:creationId xmlns:a16="http://schemas.microsoft.com/office/drawing/2014/main" id="{56580859-616E-91DB-0204-C70DB1EA8BBF}"/>
              </a:ext>
            </a:extLst>
          </p:cNvPr>
          <p:cNvSpPr txBox="1"/>
          <p:nvPr/>
        </p:nvSpPr>
        <p:spPr>
          <a:xfrm>
            <a:off x="398134" y="6207772"/>
            <a:ext cx="5697866" cy="246219"/>
          </a:xfrm>
          <a:prstGeom prst="rect">
            <a:avLst/>
          </a:prstGeom>
          <a:noFill/>
        </p:spPr>
        <p:txBody>
          <a:bodyPr wrap="square" rtlCol="0">
            <a:spAutoFit/>
          </a:bodyPr>
          <a:lstStyle/>
          <a:p>
            <a:pPr algn="ctr"/>
            <a:r>
              <a:rPr lang="en-US" sz="1000"/>
              <a:t>Mikhael et al, J Clin Oncol, 2023. </a:t>
            </a:r>
            <a:r>
              <a:rPr lang="en-US" sz="1000">
                <a:hlinkClick r:id="rId4"/>
              </a:rPr>
              <a:t>https://pubmed.ncbi.nlm.nih.gov/36634294/</a:t>
            </a:r>
            <a:r>
              <a:rPr lang="en-US" sz="1000"/>
              <a:t> </a:t>
            </a:r>
          </a:p>
        </p:txBody>
      </p:sp>
      <p:grpSp>
        <p:nvGrpSpPr>
          <p:cNvPr id="19" name="Group 18">
            <a:extLst>
              <a:ext uri="{FF2B5EF4-FFF2-40B4-BE49-F238E27FC236}">
                <a16:creationId xmlns:a16="http://schemas.microsoft.com/office/drawing/2014/main" id="{4804D373-2FCD-27D3-E4CE-5E15A9A5C49A}"/>
              </a:ext>
            </a:extLst>
          </p:cNvPr>
          <p:cNvGrpSpPr/>
          <p:nvPr/>
        </p:nvGrpSpPr>
        <p:grpSpPr>
          <a:xfrm>
            <a:off x="6498354" y="1518374"/>
            <a:ext cx="5092701" cy="4935615"/>
            <a:chOff x="6498354" y="1518374"/>
            <a:chExt cx="5092701" cy="4935615"/>
          </a:xfrm>
        </p:grpSpPr>
        <p:pic>
          <p:nvPicPr>
            <p:cNvPr id="16" name="Picture 15">
              <a:extLst>
                <a:ext uri="{FF2B5EF4-FFF2-40B4-BE49-F238E27FC236}">
                  <a16:creationId xmlns:a16="http://schemas.microsoft.com/office/drawing/2014/main" id="{A15285F4-CAE6-7B41-0C33-E8CBD83AB0FC}"/>
                </a:ext>
              </a:extLst>
            </p:cNvPr>
            <p:cNvPicPr>
              <a:picLocks noChangeAspect="1"/>
            </p:cNvPicPr>
            <p:nvPr/>
          </p:nvPicPr>
          <p:blipFill>
            <a:blip r:embed="rId5"/>
            <a:stretch>
              <a:fillRect/>
            </a:stretch>
          </p:blipFill>
          <p:spPr>
            <a:xfrm>
              <a:off x="6498354" y="1518374"/>
              <a:ext cx="5092700" cy="4559300"/>
            </a:xfrm>
            <a:prstGeom prst="rect">
              <a:avLst/>
            </a:prstGeom>
          </p:spPr>
        </p:pic>
        <p:sp>
          <p:nvSpPr>
            <p:cNvPr id="18" name="TextBox 17">
              <a:extLst>
                <a:ext uri="{FF2B5EF4-FFF2-40B4-BE49-F238E27FC236}">
                  <a16:creationId xmlns:a16="http://schemas.microsoft.com/office/drawing/2014/main" id="{88EA2DBD-9C5A-9A02-0D6D-D82BCBB7A4CA}"/>
                </a:ext>
              </a:extLst>
            </p:cNvPr>
            <p:cNvSpPr txBox="1"/>
            <p:nvPr/>
          </p:nvSpPr>
          <p:spPr>
            <a:xfrm>
              <a:off x="6498354" y="6207770"/>
              <a:ext cx="5092701" cy="246219"/>
            </a:xfrm>
            <a:prstGeom prst="rect">
              <a:avLst/>
            </a:prstGeom>
            <a:noFill/>
          </p:spPr>
          <p:txBody>
            <a:bodyPr wrap="square" rtlCol="0">
              <a:spAutoFit/>
            </a:bodyPr>
            <a:lstStyle/>
            <a:p>
              <a:pPr algn="ctr"/>
              <a:r>
                <a:rPr lang="en-US" sz="1000"/>
                <a:t>Pandya T et al, Cell, 2026. </a:t>
              </a:r>
              <a:r>
                <a:rPr lang="en-US" sz="1000">
                  <a:hlinkClick r:id="rId6"/>
                </a:rPr>
                <a:t>https://pubmed.ncbi.nlm.nih.gov/42242224/</a:t>
              </a:r>
              <a:r>
                <a:rPr lang="en-US" sz="1000"/>
                <a:t> </a:t>
              </a:r>
            </a:p>
          </p:txBody>
        </p:sp>
      </p:grpSp>
    </p:spTree>
    <p:extLst>
      <p:ext uri="{BB962C8B-B14F-4D97-AF65-F5344CB8AC3E}">
        <p14:creationId xmlns:p14="http://schemas.microsoft.com/office/powerpoint/2010/main" val="390242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FF498-3528-E530-00FE-1EB604BC49C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B4DBD2C-66B4-5C47-3F6A-D2CA75367D93}"/>
              </a:ext>
            </a:extLst>
          </p:cNvPr>
          <p:cNvSpPr txBox="1"/>
          <p:nvPr/>
        </p:nvSpPr>
        <p:spPr>
          <a:xfrm>
            <a:off x="1970280" y="1855580"/>
            <a:ext cx="3295977" cy="978408"/>
          </a:xfrm>
          <a:prstGeom prst="rect">
            <a:avLst/>
          </a:prstGeom>
          <a:noFill/>
        </p:spPr>
        <p:txBody>
          <a:bodyPr wrap="square" rtlCol="0">
            <a:normAutofit/>
          </a:bodyPr>
          <a:lstStyle/>
          <a:p>
            <a:r>
              <a:rPr lang="en-US" sz="1600" b="1">
                <a:solidFill>
                  <a:srgbClr val="005587"/>
                </a:solidFill>
              </a:rPr>
              <a:t>Electronic health record data</a:t>
            </a:r>
          </a:p>
          <a:p>
            <a:r>
              <a:rPr lang="en-US" sz="1333" b="1"/>
              <a:t>Data elements</a:t>
            </a:r>
            <a:r>
              <a:rPr lang="en-US" sz="1333"/>
              <a:t>: demographics, smoking history, comorbidities, clinical outcomes</a:t>
            </a:r>
          </a:p>
        </p:txBody>
      </p:sp>
      <p:pic>
        <p:nvPicPr>
          <p:cNvPr id="8" name="Picture 2">
            <a:extLst>
              <a:ext uri="{FF2B5EF4-FFF2-40B4-BE49-F238E27FC236}">
                <a16:creationId xmlns:a16="http://schemas.microsoft.com/office/drawing/2014/main" id="{B689349A-0F43-DDF4-13F7-24A3D03F301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80043" y="5399880"/>
            <a:ext cx="975360" cy="975360"/>
          </a:xfrm>
          <a:prstGeom prst="ellipse">
            <a:avLst/>
          </a:prstGeom>
          <a:noFill/>
          <a:ln w="12700">
            <a:solidFill>
              <a:schemeClr val="tx1">
                <a:lumMod val="50000"/>
              </a:schemeClr>
            </a:solidFill>
          </a:ln>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9" name="Picture 8" descr="A close-up of a chest x-ray&#10;&#10;Description automatically generated">
            <a:extLst>
              <a:ext uri="{FF2B5EF4-FFF2-40B4-BE49-F238E27FC236}">
                <a16:creationId xmlns:a16="http://schemas.microsoft.com/office/drawing/2014/main" id="{DB5C05E4-0B35-3B39-9C43-0CE7EA2D932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50" b="670"/>
          <a:stretch/>
        </p:blipFill>
        <p:spPr>
          <a:xfrm>
            <a:off x="880043" y="3007501"/>
            <a:ext cx="975360" cy="975360"/>
          </a:xfrm>
          <a:prstGeom prst="ellipse">
            <a:avLst/>
          </a:prstGeom>
          <a:ln w="12700">
            <a:solidFill>
              <a:schemeClr val="tx1">
                <a:lumMod val="50000"/>
              </a:schemeClr>
            </a:solidFill>
          </a:ln>
          <a:effectLst>
            <a:outerShdw blurRad="50800" dist="38100" dir="5400000" algn="t" rotWithShape="0">
              <a:prstClr val="black">
                <a:alpha val="40000"/>
              </a:prstClr>
            </a:outerShdw>
          </a:effectLst>
        </p:spPr>
      </p:pic>
      <p:sp>
        <p:nvSpPr>
          <p:cNvPr id="11" name="Oval 10">
            <a:extLst>
              <a:ext uri="{FF2B5EF4-FFF2-40B4-BE49-F238E27FC236}">
                <a16:creationId xmlns:a16="http://schemas.microsoft.com/office/drawing/2014/main" id="{5704C835-74E6-28D7-BEFD-B06D7480FBD7}"/>
              </a:ext>
            </a:extLst>
          </p:cNvPr>
          <p:cNvSpPr/>
          <p:nvPr/>
        </p:nvSpPr>
        <p:spPr>
          <a:xfrm>
            <a:off x="880043" y="1737652"/>
            <a:ext cx="1036320" cy="1036320"/>
          </a:xfrm>
          <a:prstGeom prst="ellipse">
            <a:avLst/>
          </a:prstGeom>
          <a:solidFill>
            <a:schemeClr val="bg1"/>
          </a:solidFill>
          <a:ln w="12700">
            <a:solidFill>
              <a:schemeClr val="tx1">
                <a:lumMod val="50000"/>
              </a:schemeClr>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3" name="Picture 12" descr="A yellow folder with a white cross and a paper&#10;&#10;AI-generated content may be incorrect.">
            <a:extLst>
              <a:ext uri="{FF2B5EF4-FFF2-40B4-BE49-F238E27FC236}">
                <a16:creationId xmlns:a16="http://schemas.microsoft.com/office/drawing/2014/main" id="{23F43A47-6445-8C2F-909D-D064A49A47DF}"/>
              </a:ext>
            </a:extLst>
          </p:cNvPr>
          <p:cNvPicPr>
            <a:picLocks noChangeAspect="1"/>
          </p:cNvPicPr>
          <p:nvPr/>
        </p:nvPicPr>
        <p:blipFill>
          <a:blip r:embed="rId5"/>
          <a:stretch>
            <a:fillRect/>
          </a:stretch>
        </p:blipFill>
        <p:spPr>
          <a:xfrm>
            <a:off x="1111919" y="1932095"/>
            <a:ext cx="620029" cy="620029"/>
          </a:xfrm>
          <a:prstGeom prst="rect">
            <a:avLst/>
          </a:prstGeom>
        </p:spPr>
      </p:pic>
      <p:sp>
        <p:nvSpPr>
          <p:cNvPr id="14" name="TextBox 13">
            <a:extLst>
              <a:ext uri="{FF2B5EF4-FFF2-40B4-BE49-F238E27FC236}">
                <a16:creationId xmlns:a16="http://schemas.microsoft.com/office/drawing/2014/main" id="{A913EEAD-91AD-061D-4C5A-6F0F90E2D104}"/>
              </a:ext>
            </a:extLst>
          </p:cNvPr>
          <p:cNvSpPr txBox="1"/>
          <p:nvPr/>
        </p:nvSpPr>
        <p:spPr>
          <a:xfrm>
            <a:off x="1963823" y="3078525"/>
            <a:ext cx="3321751" cy="748795"/>
          </a:xfrm>
          <a:prstGeom prst="rect">
            <a:avLst/>
          </a:prstGeom>
          <a:noFill/>
        </p:spPr>
        <p:txBody>
          <a:bodyPr wrap="square" rtlCol="0">
            <a:spAutoFit/>
          </a:bodyPr>
          <a:lstStyle/>
          <a:p>
            <a:r>
              <a:rPr lang="en-US" sz="1600" b="1">
                <a:solidFill>
                  <a:srgbClr val="005587"/>
                </a:solidFill>
              </a:rPr>
              <a:t>Medical imaging data</a:t>
            </a:r>
          </a:p>
          <a:p>
            <a:r>
              <a:rPr lang="en-US" sz="1333" b="1"/>
              <a:t>Data types</a:t>
            </a:r>
            <a:r>
              <a:rPr lang="en-US" sz="1333"/>
              <a:t>: Computed tomography, semantic and quantitative features</a:t>
            </a:r>
          </a:p>
        </p:txBody>
      </p:sp>
      <p:sp>
        <p:nvSpPr>
          <p:cNvPr id="15" name="TextBox 14">
            <a:extLst>
              <a:ext uri="{FF2B5EF4-FFF2-40B4-BE49-F238E27FC236}">
                <a16:creationId xmlns:a16="http://schemas.microsoft.com/office/drawing/2014/main" id="{8FBDD13A-843C-1FC7-A474-B482360108FB}"/>
              </a:ext>
            </a:extLst>
          </p:cNvPr>
          <p:cNvSpPr txBox="1"/>
          <p:nvPr/>
        </p:nvSpPr>
        <p:spPr>
          <a:xfrm>
            <a:off x="1970280" y="4330691"/>
            <a:ext cx="3118312" cy="748795"/>
          </a:xfrm>
          <a:prstGeom prst="rect">
            <a:avLst/>
          </a:prstGeom>
          <a:noFill/>
        </p:spPr>
        <p:txBody>
          <a:bodyPr wrap="square" rtlCol="0">
            <a:spAutoFit/>
          </a:bodyPr>
          <a:lstStyle/>
          <a:p>
            <a:r>
              <a:rPr lang="en-US" sz="1600" b="1">
                <a:solidFill>
                  <a:srgbClr val="005587"/>
                </a:solidFill>
              </a:rPr>
              <a:t>Environmental/SES data</a:t>
            </a:r>
          </a:p>
          <a:p>
            <a:r>
              <a:rPr lang="en-US" sz="1333" b="1"/>
              <a:t>Data types: </a:t>
            </a:r>
            <a:r>
              <a:rPr lang="en-US" sz="1333"/>
              <a:t>Satellite imagery, Block Group level exposure/SES data</a:t>
            </a:r>
          </a:p>
        </p:txBody>
      </p:sp>
      <p:sp>
        <p:nvSpPr>
          <p:cNvPr id="16" name="TextBox 15">
            <a:extLst>
              <a:ext uri="{FF2B5EF4-FFF2-40B4-BE49-F238E27FC236}">
                <a16:creationId xmlns:a16="http://schemas.microsoft.com/office/drawing/2014/main" id="{FC5A334A-2C2C-3DA9-0623-937868886465}"/>
              </a:ext>
            </a:extLst>
          </p:cNvPr>
          <p:cNvSpPr txBox="1"/>
          <p:nvPr/>
        </p:nvSpPr>
        <p:spPr>
          <a:xfrm>
            <a:off x="1970280" y="5439462"/>
            <a:ext cx="3118312" cy="953915"/>
          </a:xfrm>
          <a:prstGeom prst="rect">
            <a:avLst/>
          </a:prstGeom>
          <a:noFill/>
        </p:spPr>
        <p:txBody>
          <a:bodyPr wrap="square" rtlCol="0">
            <a:spAutoFit/>
          </a:bodyPr>
          <a:lstStyle/>
          <a:p>
            <a:r>
              <a:rPr lang="en-US" sz="1600" b="1">
                <a:solidFill>
                  <a:srgbClr val="005587"/>
                </a:solidFill>
              </a:rPr>
              <a:t>Molecular data</a:t>
            </a:r>
          </a:p>
          <a:p>
            <a:r>
              <a:rPr lang="en-US" sz="1333" b="1"/>
              <a:t>Data types</a:t>
            </a:r>
            <a:r>
              <a:rPr lang="en-US" sz="1333"/>
              <a:t>: Germline risk, tumor (gene expression),  and circulating markers (methylation, protein assays)</a:t>
            </a:r>
          </a:p>
        </p:txBody>
      </p:sp>
      <p:grpSp>
        <p:nvGrpSpPr>
          <p:cNvPr id="7" name="Group 6">
            <a:extLst>
              <a:ext uri="{FF2B5EF4-FFF2-40B4-BE49-F238E27FC236}">
                <a16:creationId xmlns:a16="http://schemas.microsoft.com/office/drawing/2014/main" id="{C17332E7-CE9C-D41F-5788-9A7BACF8E9E8}"/>
              </a:ext>
            </a:extLst>
          </p:cNvPr>
          <p:cNvGrpSpPr/>
          <p:nvPr/>
        </p:nvGrpSpPr>
        <p:grpSpPr>
          <a:xfrm>
            <a:off x="5293689" y="1845597"/>
            <a:ext cx="4120248" cy="4547780"/>
            <a:chOff x="3763542" y="1559214"/>
            <a:chExt cx="3090186" cy="3410835"/>
          </a:xfrm>
        </p:grpSpPr>
        <p:pic>
          <p:nvPicPr>
            <p:cNvPr id="17" name="Picture 16" descr="A network of colored dots and arrows&#10;&#10;AI-generated content may be incorrect.">
              <a:extLst>
                <a:ext uri="{FF2B5EF4-FFF2-40B4-BE49-F238E27FC236}">
                  <a16:creationId xmlns:a16="http://schemas.microsoft.com/office/drawing/2014/main" id="{102B523C-8C29-B0D6-4BC0-7BCDD331BA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3542" y="1559214"/>
              <a:ext cx="654635" cy="654635"/>
            </a:xfrm>
            <a:prstGeom prst="rect">
              <a:avLst/>
            </a:prstGeom>
          </p:spPr>
        </p:pic>
        <p:sp>
          <p:nvSpPr>
            <p:cNvPr id="18" name="TextBox 17">
              <a:extLst>
                <a:ext uri="{FF2B5EF4-FFF2-40B4-BE49-F238E27FC236}">
                  <a16:creationId xmlns:a16="http://schemas.microsoft.com/office/drawing/2014/main" id="{E3B1D19B-E9DD-2A81-7CBC-01DD03622845}"/>
                </a:ext>
              </a:extLst>
            </p:cNvPr>
            <p:cNvSpPr txBox="1"/>
            <p:nvPr/>
          </p:nvSpPr>
          <p:spPr>
            <a:xfrm>
              <a:off x="4571999" y="1609532"/>
              <a:ext cx="2281727" cy="553998"/>
            </a:xfrm>
            <a:prstGeom prst="rect">
              <a:avLst/>
            </a:prstGeom>
            <a:noFill/>
          </p:spPr>
          <p:txBody>
            <a:bodyPr wrap="square" lIns="0" tIns="0" rIns="0" bIns="0" rtlCol="0">
              <a:spAutoFit/>
            </a:bodyPr>
            <a:lstStyle/>
            <a:p>
              <a:pPr algn="l"/>
              <a:r>
                <a:rPr lang="en-US" sz="1600">
                  <a:solidFill>
                    <a:schemeClr val="tx1">
                      <a:lumMod val="50000"/>
                    </a:schemeClr>
                  </a:solidFill>
                </a:rPr>
                <a:t>Automated structuring of phenotypes using large language models</a:t>
              </a:r>
            </a:p>
          </p:txBody>
        </p:sp>
        <p:pic>
          <p:nvPicPr>
            <p:cNvPr id="19" name="Picture 18" descr="A network of colored dots and arrows&#10;&#10;AI-generated content may be incorrect.">
              <a:extLst>
                <a:ext uri="{FF2B5EF4-FFF2-40B4-BE49-F238E27FC236}">
                  <a16:creationId xmlns:a16="http://schemas.microsoft.com/office/drawing/2014/main" id="{E9734158-93B0-BCC0-5B19-884266BB03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3542" y="2494541"/>
              <a:ext cx="654635" cy="654635"/>
            </a:xfrm>
            <a:prstGeom prst="rect">
              <a:avLst/>
            </a:prstGeom>
          </p:spPr>
        </p:pic>
        <p:sp>
          <p:nvSpPr>
            <p:cNvPr id="20" name="TextBox 19">
              <a:extLst>
                <a:ext uri="{FF2B5EF4-FFF2-40B4-BE49-F238E27FC236}">
                  <a16:creationId xmlns:a16="http://schemas.microsoft.com/office/drawing/2014/main" id="{1CE65FB8-9E74-A31C-5F82-214E6ACB6DD7}"/>
                </a:ext>
              </a:extLst>
            </p:cNvPr>
            <p:cNvSpPr txBox="1"/>
            <p:nvPr/>
          </p:nvSpPr>
          <p:spPr>
            <a:xfrm>
              <a:off x="4571999" y="2494541"/>
              <a:ext cx="2281728" cy="553998"/>
            </a:xfrm>
            <a:prstGeom prst="rect">
              <a:avLst/>
            </a:prstGeom>
            <a:noFill/>
          </p:spPr>
          <p:txBody>
            <a:bodyPr wrap="square" lIns="0" tIns="0" rIns="0" bIns="0" rtlCol="0">
              <a:spAutoFit/>
            </a:bodyPr>
            <a:lstStyle/>
            <a:p>
              <a:pPr algn="l"/>
              <a:r>
                <a:rPr lang="en-US" sz="1600">
                  <a:solidFill>
                    <a:schemeClr val="tx1">
                      <a:lumMod val="50000"/>
                    </a:schemeClr>
                  </a:solidFill>
                </a:rPr>
                <a:t>Extraction of deep features using language-vision models, transformer models</a:t>
              </a:r>
            </a:p>
          </p:txBody>
        </p:sp>
        <p:pic>
          <p:nvPicPr>
            <p:cNvPr id="21" name="Picture 20" descr="A network of colored dots and arrows&#10;&#10;AI-generated content may be incorrect.">
              <a:extLst>
                <a:ext uri="{FF2B5EF4-FFF2-40B4-BE49-F238E27FC236}">
                  <a16:creationId xmlns:a16="http://schemas.microsoft.com/office/drawing/2014/main" id="{6123250B-9AE1-12F8-5910-E90F2670C5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3542" y="3427713"/>
              <a:ext cx="654635" cy="654635"/>
            </a:xfrm>
            <a:prstGeom prst="rect">
              <a:avLst/>
            </a:prstGeom>
          </p:spPr>
        </p:pic>
        <p:sp>
          <p:nvSpPr>
            <p:cNvPr id="22" name="TextBox 21">
              <a:extLst>
                <a:ext uri="{FF2B5EF4-FFF2-40B4-BE49-F238E27FC236}">
                  <a16:creationId xmlns:a16="http://schemas.microsoft.com/office/drawing/2014/main" id="{F36CABA6-3D76-00BE-6F6B-E4A64B36F4C0}"/>
                </a:ext>
              </a:extLst>
            </p:cNvPr>
            <p:cNvSpPr txBox="1"/>
            <p:nvPr/>
          </p:nvSpPr>
          <p:spPr>
            <a:xfrm>
              <a:off x="4572000" y="3546506"/>
              <a:ext cx="2281728" cy="369332"/>
            </a:xfrm>
            <a:prstGeom prst="rect">
              <a:avLst/>
            </a:prstGeom>
            <a:noFill/>
          </p:spPr>
          <p:txBody>
            <a:bodyPr wrap="square" lIns="0" tIns="0" rIns="0" bIns="0" rtlCol="0">
              <a:spAutoFit/>
            </a:bodyPr>
            <a:lstStyle/>
            <a:p>
              <a:pPr algn="l"/>
              <a:r>
                <a:rPr lang="en-US" sz="1600">
                  <a:solidFill>
                    <a:schemeClr val="tx1">
                      <a:lumMod val="50000"/>
                    </a:schemeClr>
                  </a:solidFill>
                </a:rPr>
                <a:t>Integrated modeling of environmental dynamics</a:t>
              </a:r>
            </a:p>
          </p:txBody>
        </p:sp>
        <p:pic>
          <p:nvPicPr>
            <p:cNvPr id="23" name="Picture 22" descr="A network of colored dots and arrows&#10;&#10;AI-generated content may be incorrect.">
              <a:extLst>
                <a:ext uri="{FF2B5EF4-FFF2-40B4-BE49-F238E27FC236}">
                  <a16:creationId xmlns:a16="http://schemas.microsoft.com/office/drawing/2014/main" id="{56349974-7597-0E42-AE5B-3B949FFEB5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63542" y="4315414"/>
              <a:ext cx="654635" cy="654635"/>
            </a:xfrm>
            <a:prstGeom prst="rect">
              <a:avLst/>
            </a:prstGeom>
          </p:spPr>
        </p:pic>
        <p:sp>
          <p:nvSpPr>
            <p:cNvPr id="24" name="TextBox 23">
              <a:extLst>
                <a:ext uri="{FF2B5EF4-FFF2-40B4-BE49-F238E27FC236}">
                  <a16:creationId xmlns:a16="http://schemas.microsoft.com/office/drawing/2014/main" id="{F9CA9B29-1083-5C5B-EBCF-A5D34520BD87}"/>
                </a:ext>
              </a:extLst>
            </p:cNvPr>
            <p:cNvSpPr txBox="1"/>
            <p:nvPr/>
          </p:nvSpPr>
          <p:spPr>
            <a:xfrm>
              <a:off x="4571999" y="4458065"/>
              <a:ext cx="2281728" cy="369332"/>
            </a:xfrm>
            <a:prstGeom prst="rect">
              <a:avLst/>
            </a:prstGeom>
            <a:noFill/>
          </p:spPr>
          <p:txBody>
            <a:bodyPr wrap="square" lIns="0" tIns="0" rIns="0" bIns="0" rtlCol="0">
              <a:spAutoFit/>
            </a:bodyPr>
            <a:lstStyle/>
            <a:p>
              <a:r>
                <a:rPr lang="en-US" sz="1600">
                  <a:solidFill>
                    <a:schemeClr val="tx1">
                      <a:lumMod val="50000"/>
                    </a:schemeClr>
                  </a:solidFill>
                </a:rPr>
                <a:t>Linkage of imaging features to biological markers</a:t>
              </a:r>
            </a:p>
          </p:txBody>
        </p:sp>
      </p:grpSp>
      <p:pic>
        <p:nvPicPr>
          <p:cNvPr id="5" name="Picture 4">
            <a:extLst>
              <a:ext uri="{FF2B5EF4-FFF2-40B4-BE49-F238E27FC236}">
                <a16:creationId xmlns:a16="http://schemas.microsoft.com/office/drawing/2014/main" id="{A8F165FF-B55D-BC9E-A63E-6D17A3B7AC18}"/>
              </a:ext>
            </a:extLst>
          </p:cNvPr>
          <p:cNvPicPr>
            <a:picLocks noChangeAspect="1"/>
          </p:cNvPicPr>
          <p:nvPr/>
        </p:nvPicPr>
        <p:blipFill>
          <a:blip r:embed="rId7"/>
          <a:srcRect l="10400" t="25364" r="58989" b="35588"/>
          <a:stretch>
            <a:fillRect/>
          </a:stretch>
        </p:blipFill>
        <p:spPr>
          <a:xfrm>
            <a:off x="880043" y="4216391"/>
            <a:ext cx="974080" cy="975360"/>
          </a:xfrm>
          <a:prstGeom prst="ellipse">
            <a:avLst/>
          </a:prstGeom>
          <a:ln w="12700">
            <a:solidFill>
              <a:schemeClr val="tx1">
                <a:lumMod val="50000"/>
              </a:schemeClr>
            </a:solidFill>
          </a:ln>
          <a:effectLst>
            <a:outerShdw blurRad="50800" dist="38100" dir="5400000" algn="t" rotWithShape="0">
              <a:prstClr val="black">
                <a:alpha val="40000"/>
              </a:prstClr>
            </a:outerShdw>
          </a:effectLst>
        </p:spPr>
      </p:pic>
      <p:grpSp>
        <p:nvGrpSpPr>
          <p:cNvPr id="10" name="Group 9">
            <a:extLst>
              <a:ext uri="{FF2B5EF4-FFF2-40B4-BE49-F238E27FC236}">
                <a16:creationId xmlns:a16="http://schemas.microsoft.com/office/drawing/2014/main" id="{C28657F0-561E-0951-AACA-29977BF2BC3E}"/>
              </a:ext>
            </a:extLst>
          </p:cNvPr>
          <p:cNvGrpSpPr/>
          <p:nvPr/>
        </p:nvGrpSpPr>
        <p:grpSpPr>
          <a:xfrm>
            <a:off x="9229459" y="1737652"/>
            <a:ext cx="2815784" cy="4637588"/>
            <a:chOff x="6922094" y="1526677"/>
            <a:chExt cx="2111838" cy="3478191"/>
          </a:xfrm>
        </p:grpSpPr>
        <p:sp>
          <p:nvSpPr>
            <p:cNvPr id="26" name="TextBox 25">
              <a:extLst>
                <a:ext uri="{FF2B5EF4-FFF2-40B4-BE49-F238E27FC236}">
                  <a16:creationId xmlns:a16="http://schemas.microsoft.com/office/drawing/2014/main" id="{6B7D5F23-364D-7FAB-9075-8FAAE1266276}"/>
                </a:ext>
              </a:extLst>
            </p:cNvPr>
            <p:cNvSpPr txBox="1"/>
            <p:nvPr/>
          </p:nvSpPr>
          <p:spPr>
            <a:xfrm>
              <a:off x="7341858" y="3685918"/>
              <a:ext cx="1692074" cy="369332"/>
            </a:xfrm>
            <a:prstGeom prst="rect">
              <a:avLst/>
            </a:prstGeom>
            <a:noFill/>
          </p:spPr>
          <p:txBody>
            <a:bodyPr wrap="square" lIns="0" tIns="0" rIns="0" bIns="0" rtlCol="0">
              <a:spAutoFit/>
            </a:bodyPr>
            <a:lstStyle/>
            <a:p>
              <a:pPr algn="ctr"/>
              <a:r>
                <a:rPr lang="en-US" sz="1600"/>
                <a:t>Multimodal lung cancer risk model</a:t>
              </a:r>
            </a:p>
          </p:txBody>
        </p:sp>
        <p:sp>
          <p:nvSpPr>
            <p:cNvPr id="2" name="Right Brace 1">
              <a:extLst>
                <a:ext uri="{FF2B5EF4-FFF2-40B4-BE49-F238E27FC236}">
                  <a16:creationId xmlns:a16="http://schemas.microsoft.com/office/drawing/2014/main" id="{FF27BBB1-DBF2-4257-B611-E66EB0B3D633}"/>
                </a:ext>
              </a:extLst>
            </p:cNvPr>
            <p:cNvSpPr/>
            <p:nvPr/>
          </p:nvSpPr>
          <p:spPr>
            <a:xfrm>
              <a:off x="6922094" y="1526677"/>
              <a:ext cx="324740" cy="3478191"/>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pic>
          <p:nvPicPr>
            <p:cNvPr id="6" name="Picture 5">
              <a:extLst>
                <a:ext uri="{FF2B5EF4-FFF2-40B4-BE49-F238E27FC236}">
                  <a16:creationId xmlns:a16="http://schemas.microsoft.com/office/drawing/2014/main" id="{2262A4FC-83D8-E893-C93F-1A303F263F1E}"/>
                </a:ext>
              </a:extLst>
            </p:cNvPr>
            <p:cNvPicPr>
              <a:picLocks noChangeAspect="1"/>
            </p:cNvPicPr>
            <p:nvPr/>
          </p:nvPicPr>
          <p:blipFill>
            <a:blip r:embed="rId8"/>
            <a:srcRect l="56441" t="31179" r="10015" b="24240"/>
            <a:stretch>
              <a:fillRect/>
            </a:stretch>
          </p:blipFill>
          <p:spPr>
            <a:xfrm>
              <a:off x="7341857" y="2420484"/>
              <a:ext cx="1692074" cy="1250663"/>
            </a:xfrm>
            <a:prstGeom prst="rect">
              <a:avLst/>
            </a:prstGeom>
          </p:spPr>
        </p:pic>
      </p:grpSp>
      <p:sp>
        <p:nvSpPr>
          <p:cNvPr id="27" name="Title 26">
            <a:extLst>
              <a:ext uri="{FF2B5EF4-FFF2-40B4-BE49-F238E27FC236}">
                <a16:creationId xmlns:a16="http://schemas.microsoft.com/office/drawing/2014/main" id="{5AAED57F-1045-2CBA-1AA4-46B6981B733B}"/>
              </a:ext>
            </a:extLst>
          </p:cNvPr>
          <p:cNvSpPr>
            <a:spLocks noGrp="1"/>
          </p:cNvSpPr>
          <p:nvPr>
            <p:ph type="title"/>
          </p:nvPr>
        </p:nvSpPr>
        <p:spPr/>
        <p:txBody>
          <a:bodyPr/>
          <a:lstStyle/>
          <a:p>
            <a:r>
              <a:rPr lang="en-US"/>
              <a:t>Towards A comprehensive representation of risk</a:t>
            </a:r>
          </a:p>
        </p:txBody>
      </p:sp>
    </p:spTree>
    <p:extLst>
      <p:ext uri="{BB962C8B-B14F-4D97-AF65-F5344CB8AC3E}">
        <p14:creationId xmlns:p14="http://schemas.microsoft.com/office/powerpoint/2010/main" val="31075510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9580EFF-BFC8-E65A-0C5F-FC2C04DD4E05}"/>
              </a:ext>
            </a:extLst>
          </p:cNvPr>
          <p:cNvSpPr>
            <a:spLocks noGrp="1"/>
          </p:cNvSpPr>
          <p:nvPr>
            <p:ph type="title"/>
          </p:nvPr>
        </p:nvSpPr>
        <p:spPr>
          <a:xfrm>
            <a:off x="838200" y="407657"/>
            <a:ext cx="10515600" cy="1325563"/>
          </a:xfrm>
        </p:spPr>
        <p:txBody>
          <a:bodyPr anchor="ctr">
            <a:normAutofit/>
          </a:bodyPr>
          <a:lstStyle/>
          <a:p>
            <a:pPr algn="ctr"/>
            <a:r>
              <a:rPr lang="en-US" sz="3200"/>
              <a:t>CHALLENGES + opportunities</a:t>
            </a:r>
            <a:endParaRPr lang="en-US" sz="3200" b="0" cap="all" spc="200"/>
          </a:p>
        </p:txBody>
      </p:sp>
      <p:sp>
        <p:nvSpPr>
          <p:cNvPr id="5" name="Oval 4">
            <a:extLst>
              <a:ext uri="{FF2B5EF4-FFF2-40B4-BE49-F238E27FC236}">
                <a16:creationId xmlns:a16="http://schemas.microsoft.com/office/drawing/2014/main" id="{BF32271D-F8D6-D530-5E34-6A1A014A74E8}"/>
              </a:ext>
            </a:extLst>
          </p:cNvPr>
          <p:cNvSpPr/>
          <p:nvPr/>
        </p:nvSpPr>
        <p:spPr>
          <a:xfrm>
            <a:off x="1256212" y="2057400"/>
            <a:ext cx="2153194" cy="2153194"/>
          </a:xfrm>
          <a:prstGeom prst="ellipse">
            <a:avLst/>
          </a:prstGeom>
          <a:solidFill>
            <a:schemeClr val="bg1"/>
          </a:solidFill>
          <a:ln w="101600">
            <a:solidFill>
              <a:schemeClr val="tx1">
                <a:lumMod val="65000"/>
                <a:lumOff val="3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B914D2C6-BA6D-0D60-EF01-FC7210184C74}"/>
              </a:ext>
            </a:extLst>
          </p:cNvPr>
          <p:cNvPicPr>
            <a:picLocks noChangeAspect="1"/>
          </p:cNvPicPr>
          <p:nvPr/>
        </p:nvPicPr>
        <p:blipFill>
          <a:blip r:embed="rId3">
            <a:duotone>
              <a:schemeClr val="accent1">
                <a:shade val="45000"/>
                <a:satMod val="135000"/>
              </a:schemeClr>
              <a:prstClr val="white"/>
            </a:duotone>
          </a:blip>
          <a:stretch>
            <a:fillRect/>
          </a:stretch>
        </p:blipFill>
        <p:spPr>
          <a:xfrm>
            <a:off x="1647009" y="2500449"/>
            <a:ext cx="1371600" cy="1371600"/>
          </a:xfrm>
          <a:prstGeom prst="rect">
            <a:avLst/>
          </a:prstGeom>
        </p:spPr>
      </p:pic>
      <p:sp>
        <p:nvSpPr>
          <p:cNvPr id="9" name="TextBox 8">
            <a:extLst>
              <a:ext uri="{FF2B5EF4-FFF2-40B4-BE49-F238E27FC236}">
                <a16:creationId xmlns:a16="http://schemas.microsoft.com/office/drawing/2014/main" id="{E9BA6C01-DFB8-0FC9-0ADE-F99DD9656B07}"/>
              </a:ext>
            </a:extLst>
          </p:cNvPr>
          <p:cNvSpPr txBox="1"/>
          <p:nvPr/>
        </p:nvSpPr>
        <p:spPr>
          <a:xfrm>
            <a:off x="821328" y="4534774"/>
            <a:ext cx="3022962" cy="1446550"/>
          </a:xfrm>
          <a:prstGeom prst="rect">
            <a:avLst/>
          </a:prstGeom>
          <a:noFill/>
        </p:spPr>
        <p:txBody>
          <a:bodyPr wrap="square">
            <a:spAutoFit/>
          </a:bodyPr>
          <a:lstStyle/>
          <a:p>
            <a:pPr algn="ctr"/>
            <a:r>
              <a:rPr lang="en-US" sz="1600" b="1" cap="all" spc="200"/>
              <a:t>Overcoming limited multimodal data</a:t>
            </a:r>
          </a:p>
          <a:p>
            <a:pPr algn="ctr"/>
            <a:r>
              <a:rPr lang="en-US" sz="1400">
                <a:solidFill>
                  <a:schemeClr val="tx1">
                    <a:lumMod val="65000"/>
                    <a:lumOff val="35000"/>
                  </a:schemeClr>
                </a:solidFill>
              </a:rPr>
              <a:t>Need scalable infrastructure for cohort discovery, retrieval, curation, and mining of large clinical + imaging + molecular datasets</a:t>
            </a:r>
            <a:endParaRPr lang="en-US" sz="1400"/>
          </a:p>
        </p:txBody>
      </p:sp>
      <p:sp>
        <p:nvSpPr>
          <p:cNvPr id="10" name="TextBox 9">
            <a:extLst>
              <a:ext uri="{FF2B5EF4-FFF2-40B4-BE49-F238E27FC236}">
                <a16:creationId xmlns:a16="http://schemas.microsoft.com/office/drawing/2014/main" id="{B53DDB3B-9711-F479-F190-CECC9C84887E}"/>
              </a:ext>
            </a:extLst>
          </p:cNvPr>
          <p:cNvSpPr txBox="1"/>
          <p:nvPr/>
        </p:nvSpPr>
        <p:spPr>
          <a:xfrm>
            <a:off x="4584519" y="4534774"/>
            <a:ext cx="3022962" cy="1231106"/>
          </a:xfrm>
          <a:prstGeom prst="rect">
            <a:avLst/>
          </a:prstGeom>
          <a:noFill/>
        </p:spPr>
        <p:txBody>
          <a:bodyPr wrap="square">
            <a:spAutoFit/>
          </a:bodyPr>
          <a:lstStyle/>
          <a:p>
            <a:pPr algn="ctr"/>
            <a:r>
              <a:rPr lang="en-US" sz="1600" b="1" cap="all" spc="200"/>
              <a:t>Avoid shortcut learning</a:t>
            </a:r>
          </a:p>
          <a:p>
            <a:pPr algn="ctr"/>
            <a:r>
              <a:rPr lang="en-US" sz="1400">
                <a:solidFill>
                  <a:schemeClr val="tx1">
                    <a:lumMod val="65000"/>
                    <a:lumOff val="35000"/>
                  </a:schemeClr>
                </a:solidFill>
              </a:rPr>
              <a:t>Need effective methods for learning from multimodal datasets to extract biologically-informed features</a:t>
            </a:r>
            <a:endParaRPr lang="en-US" sz="1400"/>
          </a:p>
        </p:txBody>
      </p:sp>
      <p:sp>
        <p:nvSpPr>
          <p:cNvPr id="7" name="Oval 6">
            <a:extLst>
              <a:ext uri="{FF2B5EF4-FFF2-40B4-BE49-F238E27FC236}">
                <a16:creationId xmlns:a16="http://schemas.microsoft.com/office/drawing/2014/main" id="{3612BD5F-7511-BA42-E5A5-1D418E67E3F9}"/>
              </a:ext>
            </a:extLst>
          </p:cNvPr>
          <p:cNvSpPr/>
          <p:nvPr/>
        </p:nvSpPr>
        <p:spPr>
          <a:xfrm>
            <a:off x="8782594" y="2057400"/>
            <a:ext cx="2153194" cy="2153194"/>
          </a:xfrm>
          <a:prstGeom prst="ellipse">
            <a:avLst/>
          </a:prstGeom>
          <a:solidFill>
            <a:schemeClr val="bg1"/>
          </a:solidFill>
          <a:ln w="101600">
            <a:solidFill>
              <a:schemeClr val="tx1">
                <a:lumMod val="65000"/>
                <a:lumOff val="3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A78AC92-539D-1A91-FF95-63FB9EB8EB3E}"/>
              </a:ext>
            </a:extLst>
          </p:cNvPr>
          <p:cNvSpPr txBox="1"/>
          <p:nvPr/>
        </p:nvSpPr>
        <p:spPr>
          <a:xfrm>
            <a:off x="8347710" y="4534774"/>
            <a:ext cx="3022962" cy="1446550"/>
          </a:xfrm>
          <a:prstGeom prst="rect">
            <a:avLst/>
          </a:prstGeom>
          <a:noFill/>
        </p:spPr>
        <p:txBody>
          <a:bodyPr wrap="square">
            <a:spAutoFit/>
          </a:bodyPr>
          <a:lstStyle/>
          <a:p>
            <a:pPr algn="ctr"/>
            <a:r>
              <a:rPr lang="en-US" sz="1600" b="1" cap="all" spc="200"/>
              <a:t>finishing the</a:t>
            </a:r>
            <a:br>
              <a:rPr lang="en-US" sz="1600" b="1" cap="all" spc="200"/>
            </a:br>
            <a:r>
              <a:rPr lang="en-US" sz="1600" b="1" cap="all" spc="200"/>
              <a:t>“LAST MILE”</a:t>
            </a:r>
          </a:p>
          <a:p>
            <a:pPr algn="ctr"/>
            <a:r>
              <a:rPr lang="en-US" sz="1400">
                <a:solidFill>
                  <a:schemeClr val="tx1">
                    <a:lumMod val="65000"/>
                    <a:lumOff val="35000"/>
                  </a:schemeClr>
                </a:solidFill>
              </a:rPr>
              <a:t>Need strategies and solutions for delivering validated multimodal AI at the point of care in a way that is efficient and trustworthy</a:t>
            </a:r>
            <a:endParaRPr lang="en-US" sz="1400"/>
          </a:p>
        </p:txBody>
      </p:sp>
      <p:pic>
        <p:nvPicPr>
          <p:cNvPr id="20" name="Graphic 19" descr="Road with solid fill">
            <a:extLst>
              <a:ext uri="{FF2B5EF4-FFF2-40B4-BE49-F238E27FC236}">
                <a16:creationId xmlns:a16="http://schemas.microsoft.com/office/drawing/2014/main" id="{78332575-BE63-AC0C-BF03-C20354BDA2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95729" y="2462078"/>
            <a:ext cx="1449262" cy="1449262"/>
          </a:xfrm>
          <a:prstGeom prst="rect">
            <a:avLst/>
          </a:prstGeom>
        </p:spPr>
      </p:pic>
      <p:grpSp>
        <p:nvGrpSpPr>
          <p:cNvPr id="18" name="Group 17">
            <a:extLst>
              <a:ext uri="{FF2B5EF4-FFF2-40B4-BE49-F238E27FC236}">
                <a16:creationId xmlns:a16="http://schemas.microsoft.com/office/drawing/2014/main" id="{55BD3F4F-B1F9-714A-E436-F3EF87F1548B}"/>
              </a:ext>
            </a:extLst>
          </p:cNvPr>
          <p:cNvGrpSpPr/>
          <p:nvPr/>
        </p:nvGrpSpPr>
        <p:grpSpPr>
          <a:xfrm>
            <a:off x="5019403" y="2057400"/>
            <a:ext cx="2153194" cy="2153194"/>
            <a:chOff x="5019403" y="2057400"/>
            <a:chExt cx="2153194" cy="2153194"/>
          </a:xfrm>
        </p:grpSpPr>
        <p:sp>
          <p:nvSpPr>
            <p:cNvPr id="6" name="Oval 5">
              <a:extLst>
                <a:ext uri="{FF2B5EF4-FFF2-40B4-BE49-F238E27FC236}">
                  <a16:creationId xmlns:a16="http://schemas.microsoft.com/office/drawing/2014/main" id="{44B410CA-28C8-56F9-50B7-CC53380C81E0}"/>
                </a:ext>
              </a:extLst>
            </p:cNvPr>
            <p:cNvSpPr/>
            <p:nvPr/>
          </p:nvSpPr>
          <p:spPr>
            <a:xfrm>
              <a:off x="5019403" y="2057400"/>
              <a:ext cx="2153194" cy="2153194"/>
            </a:xfrm>
            <a:prstGeom prst="ellipse">
              <a:avLst/>
            </a:prstGeom>
            <a:solidFill>
              <a:schemeClr val="bg1"/>
            </a:solidFill>
            <a:ln w="101600">
              <a:solidFill>
                <a:schemeClr val="tx1">
                  <a:lumMod val="65000"/>
                  <a:lumOff val="3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C71F546-5EF4-1421-464D-9864D0AD0706}"/>
                </a:ext>
              </a:extLst>
            </p:cNvPr>
            <p:cNvPicPr>
              <a:picLocks noChangeAspect="1"/>
            </p:cNvPicPr>
            <p:nvPr/>
          </p:nvPicPr>
          <p:blipFill>
            <a:blip r:embed="rId5">
              <a:duotone>
                <a:schemeClr val="accent1">
                  <a:shade val="45000"/>
                  <a:satMod val="135000"/>
                </a:schemeClr>
                <a:prstClr val="white"/>
              </a:duotone>
            </a:blip>
            <a:srcRect t="30001" r="62037" b="29814"/>
            <a:stretch>
              <a:fillRect/>
            </a:stretch>
          </p:blipFill>
          <p:spPr>
            <a:xfrm>
              <a:off x="5346144" y="2340247"/>
              <a:ext cx="1499712" cy="1587500"/>
            </a:xfrm>
            <a:prstGeom prst="rect">
              <a:avLst/>
            </a:prstGeom>
          </p:spPr>
        </p:pic>
      </p:grpSp>
    </p:spTree>
    <p:extLst>
      <p:ext uri="{BB962C8B-B14F-4D97-AF65-F5344CB8AC3E}">
        <p14:creationId xmlns:p14="http://schemas.microsoft.com/office/powerpoint/2010/main" val="1503103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327E429-762B-AA95-C66B-F8A19FE7B483}"/>
              </a:ext>
            </a:extLst>
          </p:cNvPr>
          <p:cNvGrpSpPr/>
          <p:nvPr/>
        </p:nvGrpSpPr>
        <p:grpSpPr>
          <a:xfrm>
            <a:off x="1556709" y="2685033"/>
            <a:ext cx="9472569" cy="522775"/>
            <a:chOff x="1167531" y="1781393"/>
            <a:chExt cx="7104427" cy="392081"/>
          </a:xfrm>
        </p:grpSpPr>
        <p:sp>
          <p:nvSpPr>
            <p:cNvPr id="26" name="Right Arrow 25">
              <a:extLst>
                <a:ext uri="{FF2B5EF4-FFF2-40B4-BE49-F238E27FC236}">
                  <a16:creationId xmlns:a16="http://schemas.microsoft.com/office/drawing/2014/main" id="{0B3784F9-14E5-CEB7-1B62-2A1652655D66}"/>
                </a:ext>
              </a:extLst>
            </p:cNvPr>
            <p:cNvSpPr/>
            <p:nvPr/>
          </p:nvSpPr>
          <p:spPr bwMode="auto">
            <a:xfrm>
              <a:off x="1167531" y="1781393"/>
              <a:ext cx="7104427" cy="392081"/>
            </a:xfrm>
            <a:prstGeom prst="rightArrow">
              <a:avLst/>
            </a:prstGeom>
            <a:solidFill>
              <a:schemeClr val="tx1">
                <a:lumMod val="20000"/>
                <a:lumOff val="8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79553" tIns="39776" rIns="79553" bIns="39776" numCol="1" rtlCol="0" anchor="t" anchorCtr="0" compatLnSpc="1">
              <a:prstTxWarp prst="textNoShape">
                <a:avLst/>
              </a:prstTxWarp>
            </a:bodyPr>
            <a:lstStyle/>
            <a:p>
              <a:pPr algn="r" defTabSz="795508"/>
              <a:endParaRPr lang="en-US" sz="2088">
                <a:solidFill>
                  <a:prstClr val="black"/>
                </a:solidFill>
                <a:latin typeface="Arial" charset="0"/>
                <a:ea typeface="ＭＳ Ｐゴシック" charset="0"/>
              </a:endParaRPr>
            </a:p>
          </p:txBody>
        </p:sp>
        <p:sp>
          <p:nvSpPr>
            <p:cNvPr id="36" name="TextBox 35">
              <a:extLst>
                <a:ext uri="{FF2B5EF4-FFF2-40B4-BE49-F238E27FC236}">
                  <a16:creationId xmlns:a16="http://schemas.microsoft.com/office/drawing/2014/main" id="{62BB6995-D98C-DDD0-43A5-9853D79FA32D}"/>
                </a:ext>
              </a:extLst>
            </p:cNvPr>
            <p:cNvSpPr txBox="1"/>
            <p:nvPr/>
          </p:nvSpPr>
          <p:spPr>
            <a:xfrm>
              <a:off x="3210323" y="1870238"/>
              <a:ext cx="556118" cy="209961"/>
            </a:xfrm>
            <a:prstGeom prst="rect">
              <a:avLst/>
            </a:prstGeom>
            <a:solidFill>
              <a:schemeClr val="bg1"/>
            </a:solidFill>
          </p:spPr>
          <p:txBody>
            <a:bodyPr wrap="square" rtlCol="0">
              <a:spAutoFit/>
            </a:bodyPr>
            <a:lstStyle/>
            <a:p>
              <a:pPr algn="ctr"/>
              <a:r>
                <a:rPr lang="en-US" sz="1219">
                  <a:solidFill>
                    <a:prstClr val="black"/>
                  </a:solidFill>
                  <a:latin typeface="Arial"/>
                </a:rPr>
                <a:t>…</a:t>
              </a:r>
            </a:p>
          </p:txBody>
        </p:sp>
        <p:sp>
          <p:nvSpPr>
            <p:cNvPr id="42" name="TextBox 41">
              <a:extLst>
                <a:ext uri="{FF2B5EF4-FFF2-40B4-BE49-F238E27FC236}">
                  <a16:creationId xmlns:a16="http://schemas.microsoft.com/office/drawing/2014/main" id="{89F2A1CC-057F-13AE-BD7D-75357CE6F13E}"/>
                </a:ext>
              </a:extLst>
            </p:cNvPr>
            <p:cNvSpPr txBox="1"/>
            <p:nvPr/>
          </p:nvSpPr>
          <p:spPr>
            <a:xfrm>
              <a:off x="5527407" y="1869078"/>
              <a:ext cx="556118" cy="209961"/>
            </a:xfrm>
            <a:prstGeom prst="rect">
              <a:avLst/>
            </a:prstGeom>
            <a:solidFill>
              <a:schemeClr val="bg1"/>
            </a:solidFill>
          </p:spPr>
          <p:txBody>
            <a:bodyPr wrap="square" rtlCol="0">
              <a:spAutoFit/>
            </a:bodyPr>
            <a:lstStyle/>
            <a:p>
              <a:pPr algn="ctr"/>
              <a:r>
                <a:rPr lang="en-US" sz="1219">
                  <a:solidFill>
                    <a:prstClr val="black"/>
                  </a:solidFill>
                  <a:latin typeface="Arial"/>
                </a:rPr>
                <a:t>…</a:t>
              </a:r>
            </a:p>
          </p:txBody>
        </p:sp>
      </p:grpSp>
      <p:pic>
        <p:nvPicPr>
          <p:cNvPr id="27" name="Graphic 26" descr="Man with solid fill">
            <a:extLst>
              <a:ext uri="{FF2B5EF4-FFF2-40B4-BE49-F238E27FC236}">
                <a16:creationId xmlns:a16="http://schemas.microsoft.com/office/drawing/2014/main" id="{D0A00AB5-D470-D8C9-2E22-5A5C5B97AE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2998" y="2445470"/>
            <a:ext cx="1047423" cy="1047423"/>
          </a:xfrm>
          <a:prstGeom prst="rect">
            <a:avLst/>
          </a:prstGeom>
        </p:spPr>
      </p:pic>
      <p:pic>
        <p:nvPicPr>
          <p:cNvPr id="28" name="Picture 27">
            <a:extLst>
              <a:ext uri="{FF2B5EF4-FFF2-40B4-BE49-F238E27FC236}">
                <a16:creationId xmlns:a16="http://schemas.microsoft.com/office/drawing/2014/main" id="{3F02C408-5D22-0AFC-F4F6-6F043A9D048D}"/>
              </a:ext>
            </a:extLst>
          </p:cNvPr>
          <p:cNvPicPr>
            <a:picLocks noChangeAspect="1"/>
          </p:cNvPicPr>
          <p:nvPr/>
        </p:nvPicPr>
        <p:blipFill>
          <a:blip r:embed="rId4">
            <a:clrChange>
              <a:clrFrom>
                <a:srgbClr val="FFFFFF"/>
              </a:clrFrom>
              <a:clrTo>
                <a:srgbClr val="FFFFFF">
                  <a:alpha val="0"/>
                </a:srgbClr>
              </a:clrTo>
            </a:clrChange>
            <a:duotone>
              <a:schemeClr val="accent1">
                <a:shade val="45000"/>
                <a:satMod val="135000"/>
              </a:schemeClr>
              <a:prstClr val="white"/>
            </a:duotone>
          </a:blip>
          <a:stretch>
            <a:fillRect/>
          </a:stretch>
        </p:blipFill>
        <p:spPr>
          <a:xfrm>
            <a:off x="5303284" y="2122449"/>
            <a:ext cx="1751187" cy="1693456"/>
          </a:xfrm>
          <a:prstGeom prst="rect">
            <a:avLst/>
          </a:prstGeom>
        </p:spPr>
      </p:pic>
      <p:grpSp>
        <p:nvGrpSpPr>
          <p:cNvPr id="30" name="Group 29">
            <a:extLst>
              <a:ext uri="{FF2B5EF4-FFF2-40B4-BE49-F238E27FC236}">
                <a16:creationId xmlns:a16="http://schemas.microsoft.com/office/drawing/2014/main" id="{4DF2590B-6C15-7F89-E08D-F828EC835A36}"/>
              </a:ext>
            </a:extLst>
          </p:cNvPr>
          <p:cNvGrpSpPr/>
          <p:nvPr/>
        </p:nvGrpSpPr>
        <p:grpSpPr>
          <a:xfrm>
            <a:off x="2357239" y="2292506"/>
            <a:ext cx="2946045" cy="2658520"/>
            <a:chOff x="1798571" y="2380159"/>
            <a:chExt cx="3386258" cy="3055770"/>
          </a:xfrm>
        </p:grpSpPr>
        <p:pic>
          <p:nvPicPr>
            <p:cNvPr id="31" name="Picture 30">
              <a:extLst>
                <a:ext uri="{FF2B5EF4-FFF2-40B4-BE49-F238E27FC236}">
                  <a16:creationId xmlns:a16="http://schemas.microsoft.com/office/drawing/2014/main" id="{97B1E679-DD4F-D8A2-5715-D9773F8E3EEC}"/>
                </a:ext>
              </a:extLst>
            </p:cNvPr>
            <p:cNvPicPr>
              <a:picLocks noChangeAspect="1"/>
            </p:cNvPicPr>
            <p:nvPr/>
          </p:nvPicPr>
          <p:blipFill>
            <a:blip r:embed="rId5">
              <a:clrChange>
                <a:clrFrom>
                  <a:srgbClr val="FFFFFF"/>
                </a:clrFrom>
                <a:clrTo>
                  <a:srgbClr val="FFFFFF">
                    <a:alpha val="0"/>
                  </a:srgbClr>
                </a:clrTo>
              </a:clrChange>
              <a:duotone>
                <a:schemeClr val="accent1">
                  <a:shade val="45000"/>
                  <a:satMod val="135000"/>
                </a:schemeClr>
                <a:prstClr val="white"/>
              </a:duotone>
            </a:blip>
            <a:stretch>
              <a:fillRect/>
            </a:stretch>
          </p:blipFill>
          <p:spPr>
            <a:xfrm>
              <a:off x="1798571" y="2380159"/>
              <a:ext cx="1608599" cy="1555568"/>
            </a:xfrm>
            <a:prstGeom prst="rect">
              <a:avLst/>
            </a:prstGeom>
          </p:spPr>
        </p:pic>
        <p:cxnSp>
          <p:nvCxnSpPr>
            <p:cNvPr id="32" name="Straight Arrow Connector 31">
              <a:extLst>
                <a:ext uri="{FF2B5EF4-FFF2-40B4-BE49-F238E27FC236}">
                  <a16:creationId xmlns:a16="http://schemas.microsoft.com/office/drawing/2014/main" id="{DF4C0442-9E3C-3321-8CD4-882E7D259C4C}"/>
                </a:ext>
              </a:extLst>
            </p:cNvPr>
            <p:cNvCxnSpPr/>
            <p:nvPr/>
          </p:nvCxnSpPr>
          <p:spPr bwMode="auto">
            <a:xfrm>
              <a:off x="2375565" y="3935727"/>
              <a:ext cx="867508" cy="64364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33" name="TextBox 32">
              <a:extLst>
                <a:ext uri="{FF2B5EF4-FFF2-40B4-BE49-F238E27FC236}">
                  <a16:creationId xmlns:a16="http://schemas.microsoft.com/office/drawing/2014/main" id="{77ABACFD-C348-BDB4-F120-C9A75DF55038}"/>
                </a:ext>
              </a:extLst>
            </p:cNvPr>
            <p:cNvSpPr txBox="1"/>
            <p:nvPr/>
          </p:nvSpPr>
          <p:spPr>
            <a:xfrm>
              <a:off x="2602870" y="4591091"/>
              <a:ext cx="2581959" cy="844838"/>
            </a:xfrm>
            <a:prstGeom prst="rect">
              <a:avLst/>
            </a:prstGeom>
            <a:noFill/>
          </p:spPr>
          <p:txBody>
            <a:bodyPr wrap="square" rtlCol="0">
              <a:spAutoFit/>
            </a:bodyPr>
            <a:lstStyle/>
            <a:p>
              <a:r>
                <a:rPr lang="en-US" sz="1392" b="1">
                  <a:solidFill>
                    <a:prstClr val="black"/>
                  </a:solidFill>
                </a:rPr>
                <a:t>Self-reported surveys</a:t>
              </a:r>
            </a:p>
            <a:p>
              <a:r>
                <a:rPr lang="en-US" sz="1392" b="1">
                  <a:solidFill>
                    <a:srgbClr val="00B0F0"/>
                  </a:solidFill>
                </a:rPr>
                <a:t>Screening &amp; diagnostic CT scans</a:t>
              </a:r>
            </a:p>
          </p:txBody>
        </p:sp>
      </p:grpSp>
      <p:cxnSp>
        <p:nvCxnSpPr>
          <p:cNvPr id="34" name="Straight Arrow Connector 33">
            <a:extLst>
              <a:ext uri="{FF2B5EF4-FFF2-40B4-BE49-F238E27FC236}">
                <a16:creationId xmlns:a16="http://schemas.microsoft.com/office/drawing/2014/main" id="{952D82DC-62EB-35C4-50CB-8206C3210DA5}"/>
              </a:ext>
            </a:extLst>
          </p:cNvPr>
          <p:cNvCxnSpPr/>
          <p:nvPr/>
        </p:nvCxnSpPr>
        <p:spPr bwMode="auto">
          <a:xfrm>
            <a:off x="5816957" y="3645849"/>
            <a:ext cx="754732" cy="55996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35" name="TextBox 34">
            <a:extLst>
              <a:ext uri="{FF2B5EF4-FFF2-40B4-BE49-F238E27FC236}">
                <a16:creationId xmlns:a16="http://schemas.microsoft.com/office/drawing/2014/main" id="{E691C37E-22E4-9780-E836-44B293572C57}"/>
              </a:ext>
            </a:extLst>
          </p:cNvPr>
          <p:cNvSpPr txBox="1"/>
          <p:nvPr/>
        </p:nvSpPr>
        <p:spPr>
          <a:xfrm>
            <a:off x="6014711" y="4216015"/>
            <a:ext cx="2246304" cy="949234"/>
          </a:xfrm>
          <a:prstGeom prst="rect">
            <a:avLst/>
          </a:prstGeom>
          <a:noFill/>
        </p:spPr>
        <p:txBody>
          <a:bodyPr wrap="square" rtlCol="0">
            <a:spAutoFit/>
          </a:bodyPr>
          <a:lstStyle/>
          <a:p>
            <a:r>
              <a:rPr lang="en-US" sz="1392" b="1">
                <a:solidFill>
                  <a:schemeClr val="tx1">
                    <a:lumMod val="50000"/>
                  </a:schemeClr>
                </a:solidFill>
              </a:rPr>
              <a:t>Biopsy CT scan</a:t>
            </a:r>
          </a:p>
          <a:p>
            <a:r>
              <a:rPr lang="en-US" sz="1392" b="1">
                <a:solidFill>
                  <a:srgbClr val="00B0F0"/>
                </a:solidFill>
              </a:rPr>
              <a:t>Banked biopsy tissue</a:t>
            </a:r>
          </a:p>
          <a:p>
            <a:r>
              <a:rPr lang="en-US" sz="1392" b="1">
                <a:solidFill>
                  <a:srgbClr val="00B0F0"/>
                </a:solidFill>
              </a:rPr>
              <a:t>Blood</a:t>
            </a:r>
          </a:p>
          <a:p>
            <a:r>
              <a:rPr lang="en-US" sz="1392" b="1">
                <a:solidFill>
                  <a:srgbClr val="00B0F0"/>
                </a:solidFill>
              </a:rPr>
              <a:t>Nasal</a:t>
            </a:r>
          </a:p>
        </p:txBody>
      </p:sp>
      <p:pic>
        <p:nvPicPr>
          <p:cNvPr id="37" name="Picture 36">
            <a:extLst>
              <a:ext uri="{FF2B5EF4-FFF2-40B4-BE49-F238E27FC236}">
                <a16:creationId xmlns:a16="http://schemas.microsoft.com/office/drawing/2014/main" id="{0F7A648E-7418-AC54-8853-8243391132AB}"/>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6131534" y="2216814"/>
            <a:ext cx="873900" cy="873900"/>
          </a:xfrm>
          <a:prstGeom prst="rect">
            <a:avLst/>
          </a:prstGeom>
        </p:spPr>
      </p:pic>
      <p:grpSp>
        <p:nvGrpSpPr>
          <p:cNvPr id="38" name="Group 37">
            <a:extLst>
              <a:ext uri="{FF2B5EF4-FFF2-40B4-BE49-F238E27FC236}">
                <a16:creationId xmlns:a16="http://schemas.microsoft.com/office/drawing/2014/main" id="{31C89D19-60C9-C898-801E-51742E04E488}"/>
              </a:ext>
            </a:extLst>
          </p:cNvPr>
          <p:cNvGrpSpPr/>
          <p:nvPr/>
        </p:nvGrpSpPr>
        <p:grpSpPr>
          <a:xfrm>
            <a:off x="3275572" y="1716894"/>
            <a:ext cx="1937801" cy="1087887"/>
            <a:chOff x="2854126" y="2061446"/>
            <a:chExt cx="2227357" cy="1250444"/>
          </a:xfrm>
        </p:grpSpPr>
        <p:pic>
          <p:nvPicPr>
            <p:cNvPr id="39" name="Picture 38">
              <a:extLst>
                <a:ext uri="{FF2B5EF4-FFF2-40B4-BE49-F238E27FC236}">
                  <a16:creationId xmlns:a16="http://schemas.microsoft.com/office/drawing/2014/main" id="{5878CA9C-7848-D288-A41E-A8A25DC728CA}"/>
                </a:ext>
              </a:extLst>
            </p:cNvPr>
            <p:cNvPicPr>
              <a:picLocks noChangeAspect="1"/>
            </p:cNvPicPr>
            <p:nvPr/>
          </p:nvPicPr>
          <p:blipFill>
            <a:blip r:embed="rId7"/>
            <a:stretch>
              <a:fillRect/>
            </a:stretch>
          </p:blipFill>
          <p:spPr>
            <a:xfrm>
              <a:off x="3567392" y="2061446"/>
              <a:ext cx="652913" cy="1004482"/>
            </a:xfrm>
            <a:prstGeom prst="rect">
              <a:avLst/>
            </a:prstGeom>
          </p:spPr>
        </p:pic>
        <p:sp>
          <p:nvSpPr>
            <p:cNvPr id="40" name="TextBox 39">
              <a:extLst>
                <a:ext uri="{FF2B5EF4-FFF2-40B4-BE49-F238E27FC236}">
                  <a16:creationId xmlns:a16="http://schemas.microsoft.com/office/drawing/2014/main" id="{10DFAD5D-CD69-8DB1-6335-59F78945B257}"/>
                </a:ext>
              </a:extLst>
            </p:cNvPr>
            <p:cNvSpPr txBox="1"/>
            <p:nvPr/>
          </p:nvSpPr>
          <p:spPr>
            <a:xfrm>
              <a:off x="4000250" y="2255910"/>
              <a:ext cx="1081233" cy="598602"/>
            </a:xfrm>
            <a:prstGeom prst="rect">
              <a:avLst/>
            </a:prstGeom>
            <a:noFill/>
          </p:spPr>
          <p:txBody>
            <a:bodyPr wrap="square">
              <a:spAutoFit/>
            </a:bodyPr>
            <a:lstStyle/>
            <a:p>
              <a:r>
                <a:rPr lang="en-US" sz="1392" b="1">
                  <a:solidFill>
                    <a:srgbClr val="00B0F0"/>
                  </a:solidFill>
                </a:rPr>
                <a:t>Blood</a:t>
              </a:r>
            </a:p>
            <a:p>
              <a:r>
                <a:rPr lang="en-US" sz="1392" b="1">
                  <a:solidFill>
                    <a:srgbClr val="00B0F0"/>
                  </a:solidFill>
                </a:rPr>
                <a:t>Nasal</a:t>
              </a:r>
              <a:endParaRPr lang="en-US" sz="1392">
                <a:solidFill>
                  <a:srgbClr val="00B0F0"/>
                </a:solidFill>
              </a:endParaRPr>
            </a:p>
          </p:txBody>
        </p:sp>
        <p:cxnSp>
          <p:nvCxnSpPr>
            <p:cNvPr id="41" name="Straight Arrow Connector 40">
              <a:extLst>
                <a:ext uri="{FF2B5EF4-FFF2-40B4-BE49-F238E27FC236}">
                  <a16:creationId xmlns:a16="http://schemas.microsoft.com/office/drawing/2014/main" id="{A23B806A-D659-FBBA-F6C4-98899E700EB3}"/>
                </a:ext>
              </a:extLst>
            </p:cNvPr>
            <p:cNvCxnSpPr>
              <a:cxnSpLocks/>
            </p:cNvCxnSpPr>
            <p:nvPr/>
          </p:nvCxnSpPr>
          <p:spPr bwMode="auto">
            <a:xfrm flipV="1">
              <a:off x="2854126" y="2670751"/>
              <a:ext cx="788565" cy="641139"/>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grpSp>
        <p:nvGrpSpPr>
          <p:cNvPr id="43" name="Group 42">
            <a:extLst>
              <a:ext uri="{FF2B5EF4-FFF2-40B4-BE49-F238E27FC236}">
                <a16:creationId xmlns:a16="http://schemas.microsoft.com/office/drawing/2014/main" id="{FAE47BD7-8089-77D2-5906-A982C7F955A0}"/>
              </a:ext>
            </a:extLst>
          </p:cNvPr>
          <p:cNvGrpSpPr/>
          <p:nvPr/>
        </p:nvGrpSpPr>
        <p:grpSpPr>
          <a:xfrm>
            <a:off x="8396129" y="2396524"/>
            <a:ext cx="2357747" cy="2518186"/>
            <a:chOff x="8396130" y="2389369"/>
            <a:chExt cx="2357746" cy="2518186"/>
          </a:xfrm>
        </p:grpSpPr>
        <p:cxnSp>
          <p:nvCxnSpPr>
            <p:cNvPr id="44" name="Straight Arrow Connector 43">
              <a:extLst>
                <a:ext uri="{FF2B5EF4-FFF2-40B4-BE49-F238E27FC236}">
                  <a16:creationId xmlns:a16="http://schemas.microsoft.com/office/drawing/2014/main" id="{F1D8CD5D-9BFA-3B23-AD45-56B8FB210824}"/>
                </a:ext>
              </a:extLst>
            </p:cNvPr>
            <p:cNvCxnSpPr/>
            <p:nvPr/>
          </p:nvCxnSpPr>
          <p:spPr bwMode="auto">
            <a:xfrm>
              <a:off x="8949594" y="3587358"/>
              <a:ext cx="754732" cy="55996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45" name="TextBox 44">
              <a:extLst>
                <a:ext uri="{FF2B5EF4-FFF2-40B4-BE49-F238E27FC236}">
                  <a16:creationId xmlns:a16="http://schemas.microsoft.com/office/drawing/2014/main" id="{BDCF1D1E-45E4-F15A-0445-4C3F714AB086}"/>
                </a:ext>
              </a:extLst>
            </p:cNvPr>
            <p:cNvSpPr txBox="1"/>
            <p:nvPr/>
          </p:nvSpPr>
          <p:spPr>
            <a:xfrm>
              <a:off x="9312450" y="4172546"/>
              <a:ext cx="1441426" cy="735009"/>
            </a:xfrm>
            <a:prstGeom prst="rect">
              <a:avLst/>
            </a:prstGeom>
            <a:noFill/>
          </p:spPr>
          <p:txBody>
            <a:bodyPr wrap="square" rtlCol="0">
              <a:spAutoFit/>
            </a:bodyPr>
            <a:lstStyle/>
            <a:p>
              <a:r>
                <a:rPr lang="en-US" sz="1392" b="1">
                  <a:solidFill>
                    <a:prstClr val="black"/>
                  </a:solidFill>
                </a:rPr>
                <a:t>Diagnosis</a:t>
              </a:r>
            </a:p>
            <a:p>
              <a:r>
                <a:rPr lang="en-US" sz="1392" b="1">
                  <a:solidFill>
                    <a:prstClr val="black"/>
                  </a:solidFill>
                </a:rPr>
                <a:t>Treatment</a:t>
              </a:r>
            </a:p>
            <a:p>
              <a:r>
                <a:rPr lang="en-US" sz="1392" b="1">
                  <a:solidFill>
                    <a:prstClr val="black"/>
                  </a:solidFill>
                </a:rPr>
                <a:t>Outcomes</a:t>
              </a:r>
            </a:p>
          </p:txBody>
        </p:sp>
        <p:pic>
          <p:nvPicPr>
            <p:cNvPr id="46" name="Graphic 45" descr="First aid kit with solid fill">
              <a:extLst>
                <a:ext uri="{FF2B5EF4-FFF2-40B4-BE49-F238E27FC236}">
                  <a16:creationId xmlns:a16="http://schemas.microsoft.com/office/drawing/2014/main" id="{76C7A90A-1ACE-3EA6-B997-3A555775F68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396130" y="2389369"/>
              <a:ext cx="1106929" cy="1106929"/>
            </a:xfrm>
            <a:prstGeom prst="rect">
              <a:avLst/>
            </a:prstGeom>
          </p:spPr>
        </p:pic>
      </p:grpSp>
      <p:pic>
        <p:nvPicPr>
          <p:cNvPr id="48" name="Graphic 47" descr="Database with solid fill">
            <a:extLst>
              <a:ext uri="{FF2B5EF4-FFF2-40B4-BE49-F238E27FC236}">
                <a16:creationId xmlns:a16="http://schemas.microsoft.com/office/drawing/2014/main" id="{7355C93A-C5E7-6560-A0BE-55427DF96E3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82079" y="5333586"/>
            <a:ext cx="937640" cy="937640"/>
          </a:xfrm>
          <a:prstGeom prst="rect">
            <a:avLst/>
          </a:prstGeom>
        </p:spPr>
      </p:pic>
      <p:sp>
        <p:nvSpPr>
          <p:cNvPr id="49" name="TextBox 48">
            <a:extLst>
              <a:ext uri="{FF2B5EF4-FFF2-40B4-BE49-F238E27FC236}">
                <a16:creationId xmlns:a16="http://schemas.microsoft.com/office/drawing/2014/main" id="{D65BAE28-9B00-5F28-BBF7-6D8E95AF4569}"/>
              </a:ext>
            </a:extLst>
          </p:cNvPr>
          <p:cNvSpPr txBox="1"/>
          <p:nvPr/>
        </p:nvSpPr>
        <p:spPr>
          <a:xfrm>
            <a:off x="1419720" y="5367517"/>
            <a:ext cx="4397999" cy="738664"/>
          </a:xfrm>
          <a:prstGeom prst="rect">
            <a:avLst/>
          </a:prstGeom>
          <a:noFill/>
        </p:spPr>
        <p:txBody>
          <a:bodyPr wrap="square" lIns="0" tIns="0" rIns="0" bIns="0" rtlCol="0">
            <a:spAutoFit/>
          </a:bodyPr>
          <a:lstStyle/>
          <a:p>
            <a:pPr algn="l"/>
            <a:r>
              <a:rPr lang="en-US" sz="2400" b="1"/>
              <a:t>7,800 </a:t>
            </a:r>
            <a:r>
              <a:rPr lang="en-US" sz="1867"/>
              <a:t>screening patients tracked</a:t>
            </a:r>
          </a:p>
          <a:p>
            <a:pPr algn="l"/>
            <a:r>
              <a:rPr lang="en-US" sz="2400" b="1"/>
              <a:t>1,600 </a:t>
            </a:r>
            <a:r>
              <a:rPr lang="en-US" sz="1867"/>
              <a:t>CT-guided biopsy patients</a:t>
            </a:r>
          </a:p>
        </p:txBody>
      </p:sp>
      <p:sp>
        <p:nvSpPr>
          <p:cNvPr id="2" name="Title 1">
            <a:extLst>
              <a:ext uri="{FF2B5EF4-FFF2-40B4-BE49-F238E27FC236}">
                <a16:creationId xmlns:a16="http://schemas.microsoft.com/office/drawing/2014/main" id="{E7179B42-BA9B-2814-3DC5-DB1675318447}"/>
              </a:ext>
            </a:extLst>
          </p:cNvPr>
          <p:cNvSpPr>
            <a:spLocks noGrp="1"/>
          </p:cNvSpPr>
          <p:nvPr>
            <p:ph type="title"/>
          </p:nvPr>
        </p:nvSpPr>
        <p:spPr/>
        <p:txBody>
          <a:bodyPr/>
          <a:lstStyle/>
          <a:p>
            <a:pPr algn="ctr"/>
            <a:r>
              <a:rPr lang="en-US"/>
              <a:t>UCLA’s integrated lung cancer</a:t>
            </a:r>
            <a:br>
              <a:rPr lang="en-US"/>
            </a:br>
            <a:r>
              <a:rPr lang="en-US"/>
              <a:t>research biobank</a:t>
            </a:r>
          </a:p>
        </p:txBody>
      </p:sp>
      <p:sp>
        <p:nvSpPr>
          <p:cNvPr id="4" name="TextBox 3">
            <a:extLst>
              <a:ext uri="{FF2B5EF4-FFF2-40B4-BE49-F238E27FC236}">
                <a16:creationId xmlns:a16="http://schemas.microsoft.com/office/drawing/2014/main" id="{C05FF46D-4A30-737B-E167-B82BEF515D21}"/>
              </a:ext>
            </a:extLst>
          </p:cNvPr>
          <p:cNvSpPr txBox="1"/>
          <p:nvPr/>
        </p:nvSpPr>
        <p:spPr>
          <a:xfrm>
            <a:off x="6096000" y="5386907"/>
            <a:ext cx="6118410" cy="830997"/>
          </a:xfrm>
          <a:prstGeom prst="rect">
            <a:avLst/>
          </a:prstGeom>
          <a:noFill/>
        </p:spPr>
        <p:txBody>
          <a:bodyPr wrap="square">
            <a:spAutoFit/>
          </a:bodyPr>
          <a:lstStyle/>
          <a:p>
            <a:pPr algn="l"/>
            <a:r>
              <a:rPr lang="en-US" sz="2400" b="1"/>
              <a:t>1,100+</a:t>
            </a:r>
            <a:r>
              <a:rPr lang="en-US" sz="1867"/>
              <a:t> tissue, 300+ blood, 130+ nasal</a:t>
            </a:r>
          </a:p>
          <a:p>
            <a:r>
              <a:rPr lang="en-US" sz="2400" b="1"/>
              <a:t>10,000+ </a:t>
            </a:r>
            <a:r>
              <a:rPr lang="en-US" sz="1867"/>
              <a:t>CT scans banked</a:t>
            </a:r>
          </a:p>
        </p:txBody>
      </p:sp>
    </p:spTree>
    <p:extLst>
      <p:ext uri="{BB962C8B-B14F-4D97-AF65-F5344CB8AC3E}">
        <p14:creationId xmlns:p14="http://schemas.microsoft.com/office/powerpoint/2010/main" val="369533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F8B8F14-AB28-19F3-BAD4-080F2044C23F}"/>
              </a:ext>
            </a:extLst>
          </p:cNvPr>
          <p:cNvPicPr>
            <a:picLocks noChangeAspect="1"/>
          </p:cNvPicPr>
          <p:nvPr/>
        </p:nvPicPr>
        <p:blipFill>
          <a:blip r:embed="rId3"/>
          <a:stretch>
            <a:fillRect/>
          </a:stretch>
        </p:blipFill>
        <p:spPr>
          <a:xfrm>
            <a:off x="1953036" y="638865"/>
            <a:ext cx="8370403" cy="5580269"/>
          </a:xfrm>
          <a:prstGeom prst="rect">
            <a:avLst/>
          </a:prstGeom>
        </p:spPr>
      </p:pic>
      <p:grpSp>
        <p:nvGrpSpPr>
          <p:cNvPr id="46" name="Group 45">
            <a:extLst>
              <a:ext uri="{FF2B5EF4-FFF2-40B4-BE49-F238E27FC236}">
                <a16:creationId xmlns:a16="http://schemas.microsoft.com/office/drawing/2014/main" id="{51BC890F-1EAF-AE0F-6494-ECF3AC4A54AA}"/>
              </a:ext>
            </a:extLst>
          </p:cNvPr>
          <p:cNvGrpSpPr/>
          <p:nvPr/>
        </p:nvGrpSpPr>
        <p:grpSpPr>
          <a:xfrm>
            <a:off x="217828" y="177199"/>
            <a:ext cx="11919504" cy="5928380"/>
            <a:chOff x="217828" y="177199"/>
            <a:chExt cx="11919504" cy="5928380"/>
          </a:xfrm>
        </p:grpSpPr>
        <p:sp>
          <p:nvSpPr>
            <p:cNvPr id="8" name="TextBox 7">
              <a:extLst>
                <a:ext uri="{FF2B5EF4-FFF2-40B4-BE49-F238E27FC236}">
                  <a16:creationId xmlns:a16="http://schemas.microsoft.com/office/drawing/2014/main" id="{7AE1BA90-CF27-FE37-D1D6-4F29BB630928}"/>
                </a:ext>
              </a:extLst>
            </p:cNvPr>
            <p:cNvSpPr txBox="1"/>
            <p:nvPr/>
          </p:nvSpPr>
          <p:spPr>
            <a:xfrm>
              <a:off x="2668654" y="200283"/>
              <a:ext cx="1656521" cy="369332"/>
            </a:xfrm>
            <a:prstGeom prst="rect">
              <a:avLst/>
            </a:prstGeom>
            <a:noFill/>
          </p:spPr>
          <p:txBody>
            <a:bodyPr wrap="square" rtlCol="0">
              <a:spAutoFit/>
            </a:bodyPr>
            <a:lstStyle/>
            <a:p>
              <a:pPr algn="r"/>
              <a:r>
                <a:rPr lang="en-US">
                  <a:solidFill>
                    <a:schemeClr val="accent6">
                      <a:lumMod val="75000"/>
                    </a:schemeClr>
                  </a:solidFill>
                </a:rPr>
                <a:t>Demographics</a:t>
              </a:r>
            </a:p>
          </p:txBody>
        </p:sp>
        <p:cxnSp>
          <p:nvCxnSpPr>
            <p:cNvPr id="9" name="Straight Connector 8">
              <a:extLst>
                <a:ext uri="{FF2B5EF4-FFF2-40B4-BE49-F238E27FC236}">
                  <a16:creationId xmlns:a16="http://schemas.microsoft.com/office/drawing/2014/main" id="{B8322281-BA01-F58A-4F93-EC8797262736}"/>
                </a:ext>
              </a:extLst>
            </p:cNvPr>
            <p:cNvCxnSpPr>
              <a:cxnSpLocks/>
            </p:cNvCxnSpPr>
            <p:nvPr/>
          </p:nvCxnSpPr>
          <p:spPr>
            <a:xfrm flipH="1" flipV="1">
              <a:off x="4325175" y="500365"/>
              <a:ext cx="1532282" cy="1368192"/>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267147E4-818C-E37C-606E-9EF7BE35FF12}"/>
                </a:ext>
              </a:extLst>
            </p:cNvPr>
            <p:cNvSpPr txBox="1"/>
            <p:nvPr/>
          </p:nvSpPr>
          <p:spPr>
            <a:xfrm>
              <a:off x="10480811" y="177199"/>
              <a:ext cx="1656521" cy="646331"/>
            </a:xfrm>
            <a:prstGeom prst="rect">
              <a:avLst/>
            </a:prstGeom>
            <a:noFill/>
          </p:spPr>
          <p:txBody>
            <a:bodyPr wrap="square" rtlCol="0">
              <a:spAutoFit/>
            </a:bodyPr>
            <a:lstStyle/>
            <a:p>
              <a:r>
                <a:rPr lang="en-US">
                  <a:solidFill>
                    <a:schemeClr val="accent6">
                      <a:lumMod val="75000"/>
                    </a:schemeClr>
                  </a:solidFill>
                </a:rPr>
                <a:t>Most recent CT scan</a:t>
              </a:r>
            </a:p>
          </p:txBody>
        </p:sp>
        <p:sp>
          <p:nvSpPr>
            <p:cNvPr id="12" name="TextBox 11">
              <a:extLst>
                <a:ext uri="{FF2B5EF4-FFF2-40B4-BE49-F238E27FC236}">
                  <a16:creationId xmlns:a16="http://schemas.microsoft.com/office/drawing/2014/main" id="{F20EA56B-D634-6B80-46F4-6044DD089220}"/>
                </a:ext>
              </a:extLst>
            </p:cNvPr>
            <p:cNvSpPr txBox="1"/>
            <p:nvPr/>
          </p:nvSpPr>
          <p:spPr>
            <a:xfrm>
              <a:off x="10480811" y="1702904"/>
              <a:ext cx="1656521" cy="646331"/>
            </a:xfrm>
            <a:prstGeom prst="rect">
              <a:avLst/>
            </a:prstGeom>
            <a:noFill/>
          </p:spPr>
          <p:txBody>
            <a:bodyPr wrap="square" rtlCol="0">
              <a:spAutoFit/>
            </a:bodyPr>
            <a:lstStyle/>
            <a:p>
              <a:r>
                <a:rPr lang="en-US">
                  <a:solidFill>
                    <a:schemeClr val="accent6">
                      <a:lumMod val="75000"/>
                    </a:schemeClr>
                  </a:solidFill>
                </a:rPr>
                <a:t>Most recent vitals</a:t>
              </a:r>
            </a:p>
          </p:txBody>
        </p:sp>
        <p:cxnSp>
          <p:nvCxnSpPr>
            <p:cNvPr id="15" name="Straight Connector 14">
              <a:extLst>
                <a:ext uri="{FF2B5EF4-FFF2-40B4-BE49-F238E27FC236}">
                  <a16:creationId xmlns:a16="http://schemas.microsoft.com/office/drawing/2014/main" id="{EC45F2B3-68C2-776B-C566-C09964ADD047}"/>
                </a:ext>
              </a:extLst>
            </p:cNvPr>
            <p:cNvCxnSpPr>
              <a:cxnSpLocks/>
              <a:endCxn id="11" idx="1"/>
            </p:cNvCxnSpPr>
            <p:nvPr/>
          </p:nvCxnSpPr>
          <p:spPr>
            <a:xfrm flipV="1">
              <a:off x="8854103" y="500365"/>
              <a:ext cx="1626708" cy="1311052"/>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55989C9-A58B-9AF9-C6B6-C7845B6905B4}"/>
                </a:ext>
              </a:extLst>
            </p:cNvPr>
            <p:cNvCxnSpPr>
              <a:cxnSpLocks/>
              <a:endCxn id="12" idx="1"/>
            </p:cNvCxnSpPr>
            <p:nvPr/>
          </p:nvCxnSpPr>
          <p:spPr>
            <a:xfrm flipV="1">
              <a:off x="7010400" y="2026070"/>
              <a:ext cx="3470411" cy="1045120"/>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C96A6E0-6825-3B16-F54A-216A6F9723DF}"/>
                </a:ext>
              </a:extLst>
            </p:cNvPr>
            <p:cNvSpPr txBox="1"/>
            <p:nvPr/>
          </p:nvSpPr>
          <p:spPr>
            <a:xfrm>
              <a:off x="217828" y="5182249"/>
              <a:ext cx="1173647" cy="923330"/>
            </a:xfrm>
            <a:prstGeom prst="rect">
              <a:avLst/>
            </a:prstGeom>
            <a:noFill/>
          </p:spPr>
          <p:txBody>
            <a:bodyPr wrap="square" rtlCol="0">
              <a:spAutoFit/>
            </a:bodyPr>
            <a:lstStyle/>
            <a:p>
              <a:pPr algn="r"/>
              <a:r>
                <a:rPr lang="en-US">
                  <a:solidFill>
                    <a:schemeClr val="accent6">
                      <a:lumMod val="75000"/>
                    </a:schemeClr>
                  </a:solidFill>
                </a:rPr>
                <a:t>Outdoor exposure data</a:t>
              </a:r>
            </a:p>
          </p:txBody>
        </p:sp>
        <p:cxnSp>
          <p:nvCxnSpPr>
            <p:cNvPr id="29" name="Straight Connector 28">
              <a:extLst>
                <a:ext uri="{FF2B5EF4-FFF2-40B4-BE49-F238E27FC236}">
                  <a16:creationId xmlns:a16="http://schemas.microsoft.com/office/drawing/2014/main" id="{82D439DA-4B5C-C483-CC01-42AC67AF4B44}"/>
                </a:ext>
              </a:extLst>
            </p:cNvPr>
            <p:cNvCxnSpPr>
              <a:cxnSpLocks/>
              <a:endCxn id="28" idx="3"/>
            </p:cNvCxnSpPr>
            <p:nvPr/>
          </p:nvCxnSpPr>
          <p:spPr>
            <a:xfrm flipH="1">
              <a:off x="1391475" y="5159126"/>
              <a:ext cx="954160" cy="484788"/>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6D6FD2-A814-7E7E-D4EE-EB2AE33D7342}"/>
                </a:ext>
              </a:extLst>
            </p:cNvPr>
            <p:cNvCxnSpPr>
              <a:cxnSpLocks/>
            </p:cNvCxnSpPr>
            <p:nvPr/>
          </p:nvCxnSpPr>
          <p:spPr>
            <a:xfrm flipV="1">
              <a:off x="7898296" y="4743627"/>
              <a:ext cx="2582513" cy="438622"/>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35B6DBB9-31F9-7A13-0182-6808773466AF}"/>
                </a:ext>
              </a:extLst>
            </p:cNvPr>
            <p:cNvSpPr txBox="1"/>
            <p:nvPr/>
          </p:nvSpPr>
          <p:spPr>
            <a:xfrm>
              <a:off x="10480810" y="4466628"/>
              <a:ext cx="1656521" cy="646331"/>
            </a:xfrm>
            <a:prstGeom prst="rect">
              <a:avLst/>
            </a:prstGeom>
            <a:noFill/>
          </p:spPr>
          <p:txBody>
            <a:bodyPr wrap="square" rtlCol="0">
              <a:spAutoFit/>
            </a:bodyPr>
            <a:lstStyle/>
            <a:p>
              <a:r>
                <a:rPr lang="en-US">
                  <a:solidFill>
                    <a:schemeClr val="accent6">
                      <a:lumMod val="75000"/>
                    </a:schemeClr>
                  </a:solidFill>
                </a:rPr>
                <a:t>Last clinical encounter</a:t>
              </a:r>
            </a:p>
          </p:txBody>
        </p:sp>
      </p:grpSp>
      <p:grpSp>
        <p:nvGrpSpPr>
          <p:cNvPr id="47" name="Group 46">
            <a:extLst>
              <a:ext uri="{FF2B5EF4-FFF2-40B4-BE49-F238E27FC236}">
                <a16:creationId xmlns:a16="http://schemas.microsoft.com/office/drawing/2014/main" id="{AE6A33A3-F6A5-1DAE-C0F2-93E20BA150EA}"/>
              </a:ext>
            </a:extLst>
          </p:cNvPr>
          <p:cNvGrpSpPr/>
          <p:nvPr/>
        </p:nvGrpSpPr>
        <p:grpSpPr>
          <a:xfrm>
            <a:off x="0" y="201783"/>
            <a:ext cx="12137331" cy="4957343"/>
            <a:chOff x="0" y="201783"/>
            <a:chExt cx="12137331" cy="4957343"/>
          </a:xfrm>
        </p:grpSpPr>
        <p:cxnSp>
          <p:nvCxnSpPr>
            <p:cNvPr id="6" name="Straight Connector 5">
              <a:extLst>
                <a:ext uri="{FF2B5EF4-FFF2-40B4-BE49-F238E27FC236}">
                  <a16:creationId xmlns:a16="http://schemas.microsoft.com/office/drawing/2014/main" id="{2927A07A-5CF5-E132-12AE-92902A4E12DB}"/>
                </a:ext>
              </a:extLst>
            </p:cNvPr>
            <p:cNvCxnSpPr/>
            <p:nvPr/>
          </p:nvCxnSpPr>
          <p:spPr>
            <a:xfrm flipH="1" flipV="1">
              <a:off x="1391475" y="1537252"/>
              <a:ext cx="2372139" cy="33130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25D69C5-8A39-4B61-DEC7-0C996F584FBE}"/>
                </a:ext>
              </a:extLst>
            </p:cNvPr>
            <p:cNvSpPr txBox="1"/>
            <p:nvPr/>
          </p:nvSpPr>
          <p:spPr>
            <a:xfrm>
              <a:off x="54658" y="953940"/>
              <a:ext cx="1336815" cy="1200329"/>
            </a:xfrm>
            <a:prstGeom prst="rect">
              <a:avLst/>
            </a:prstGeom>
            <a:noFill/>
          </p:spPr>
          <p:txBody>
            <a:bodyPr wrap="square" rtlCol="0">
              <a:spAutoFit/>
            </a:bodyPr>
            <a:lstStyle/>
            <a:p>
              <a:pPr algn="r"/>
              <a:r>
                <a:rPr lang="en-US" b="1">
                  <a:solidFill>
                    <a:srgbClr val="C00000"/>
                  </a:solidFill>
                </a:rPr>
                <a:t>Unknown family history of cancer</a:t>
              </a:r>
            </a:p>
          </p:txBody>
        </p:sp>
        <p:sp>
          <p:nvSpPr>
            <p:cNvPr id="13" name="TextBox 12">
              <a:extLst>
                <a:ext uri="{FF2B5EF4-FFF2-40B4-BE49-F238E27FC236}">
                  <a16:creationId xmlns:a16="http://schemas.microsoft.com/office/drawing/2014/main" id="{42C71C9D-51F3-7D85-F3BF-F4ECE999C65D}"/>
                </a:ext>
              </a:extLst>
            </p:cNvPr>
            <p:cNvSpPr txBox="1"/>
            <p:nvPr/>
          </p:nvSpPr>
          <p:spPr>
            <a:xfrm>
              <a:off x="10480810" y="3071190"/>
              <a:ext cx="1656521" cy="923330"/>
            </a:xfrm>
            <a:prstGeom prst="rect">
              <a:avLst/>
            </a:prstGeom>
            <a:noFill/>
          </p:spPr>
          <p:txBody>
            <a:bodyPr wrap="square" rtlCol="0">
              <a:spAutoFit/>
            </a:bodyPr>
            <a:lstStyle/>
            <a:p>
              <a:r>
                <a:rPr lang="en-US" b="1">
                  <a:solidFill>
                    <a:srgbClr val="C00000"/>
                  </a:solidFill>
                </a:rPr>
                <a:t>Missing smoking history</a:t>
              </a:r>
            </a:p>
          </p:txBody>
        </p:sp>
        <p:cxnSp>
          <p:nvCxnSpPr>
            <p:cNvPr id="21" name="Straight Connector 20">
              <a:extLst>
                <a:ext uri="{FF2B5EF4-FFF2-40B4-BE49-F238E27FC236}">
                  <a16:creationId xmlns:a16="http://schemas.microsoft.com/office/drawing/2014/main" id="{B43146F3-9D84-A038-3D0C-8D1689FD9282}"/>
                </a:ext>
              </a:extLst>
            </p:cNvPr>
            <p:cNvCxnSpPr>
              <a:cxnSpLocks/>
              <a:endCxn id="13" idx="1"/>
            </p:cNvCxnSpPr>
            <p:nvPr/>
          </p:nvCxnSpPr>
          <p:spPr>
            <a:xfrm flipV="1">
              <a:off x="8971722" y="3532855"/>
              <a:ext cx="1509088" cy="46166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A8B7130D-328D-2EE5-5EB8-583DB0A620C1}"/>
                </a:ext>
              </a:extLst>
            </p:cNvPr>
            <p:cNvSpPr txBox="1"/>
            <p:nvPr/>
          </p:nvSpPr>
          <p:spPr>
            <a:xfrm>
              <a:off x="0" y="2840357"/>
              <a:ext cx="1391476" cy="923330"/>
            </a:xfrm>
            <a:prstGeom prst="rect">
              <a:avLst/>
            </a:prstGeom>
            <a:noFill/>
          </p:spPr>
          <p:txBody>
            <a:bodyPr wrap="square" rtlCol="0">
              <a:spAutoFit/>
            </a:bodyPr>
            <a:lstStyle/>
            <a:p>
              <a:pPr algn="r"/>
              <a:r>
                <a:rPr lang="en-US" b="1">
                  <a:solidFill>
                    <a:srgbClr val="C00000"/>
                  </a:solidFill>
                </a:rPr>
                <a:t>Missed screening CT scans</a:t>
              </a:r>
            </a:p>
          </p:txBody>
        </p:sp>
        <p:cxnSp>
          <p:nvCxnSpPr>
            <p:cNvPr id="25" name="Straight Connector 24">
              <a:extLst>
                <a:ext uri="{FF2B5EF4-FFF2-40B4-BE49-F238E27FC236}">
                  <a16:creationId xmlns:a16="http://schemas.microsoft.com/office/drawing/2014/main" id="{5671A811-19D5-98BC-30CF-1B2D6B163A1B}"/>
                </a:ext>
              </a:extLst>
            </p:cNvPr>
            <p:cNvCxnSpPr>
              <a:cxnSpLocks/>
              <a:endCxn id="24" idx="3"/>
            </p:cNvCxnSpPr>
            <p:nvPr/>
          </p:nvCxnSpPr>
          <p:spPr>
            <a:xfrm flipH="1" flipV="1">
              <a:off x="1391476" y="3302022"/>
              <a:ext cx="2186610" cy="69249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D8A85FA0-5DA3-53BE-7C57-0CFC3E57AEB7}"/>
                </a:ext>
              </a:extLst>
            </p:cNvPr>
            <p:cNvSpPr txBox="1"/>
            <p:nvPr/>
          </p:nvSpPr>
          <p:spPr>
            <a:xfrm>
              <a:off x="0" y="4097296"/>
              <a:ext cx="1391475" cy="923330"/>
            </a:xfrm>
            <a:prstGeom prst="rect">
              <a:avLst/>
            </a:prstGeom>
            <a:noFill/>
          </p:spPr>
          <p:txBody>
            <a:bodyPr wrap="square" rtlCol="0">
              <a:spAutoFit/>
            </a:bodyPr>
            <a:lstStyle/>
            <a:p>
              <a:pPr algn="r"/>
              <a:r>
                <a:rPr lang="en-US" b="1">
                  <a:solidFill>
                    <a:srgbClr val="C00000"/>
                  </a:solidFill>
                </a:rPr>
                <a:t>No indoor exposure data</a:t>
              </a:r>
            </a:p>
          </p:txBody>
        </p:sp>
        <p:cxnSp>
          <p:nvCxnSpPr>
            <p:cNvPr id="34" name="Straight Connector 33">
              <a:extLst>
                <a:ext uri="{FF2B5EF4-FFF2-40B4-BE49-F238E27FC236}">
                  <a16:creationId xmlns:a16="http://schemas.microsoft.com/office/drawing/2014/main" id="{20DE504B-7F72-D5C7-8BEC-3433F9A2A82D}"/>
                </a:ext>
              </a:extLst>
            </p:cNvPr>
            <p:cNvCxnSpPr>
              <a:cxnSpLocks/>
              <a:endCxn id="33" idx="3"/>
            </p:cNvCxnSpPr>
            <p:nvPr/>
          </p:nvCxnSpPr>
          <p:spPr>
            <a:xfrm flipH="1" flipV="1">
              <a:off x="1391475" y="4558961"/>
              <a:ext cx="4558751" cy="60016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B2134C6-EDFD-1CC5-0BA4-E5915C5FE79E}"/>
                </a:ext>
              </a:extLst>
            </p:cNvPr>
            <p:cNvCxnSpPr>
              <a:cxnSpLocks/>
            </p:cNvCxnSpPr>
            <p:nvPr/>
          </p:nvCxnSpPr>
          <p:spPr>
            <a:xfrm flipV="1">
              <a:off x="6946615" y="569615"/>
              <a:ext cx="951681" cy="1380302"/>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A7AB1BB5-9030-08B8-AABE-B2D71D39021D}"/>
                </a:ext>
              </a:extLst>
            </p:cNvPr>
            <p:cNvSpPr txBox="1"/>
            <p:nvPr/>
          </p:nvSpPr>
          <p:spPr>
            <a:xfrm>
              <a:off x="7194274" y="201783"/>
              <a:ext cx="1532282" cy="369332"/>
            </a:xfrm>
            <a:prstGeom prst="rect">
              <a:avLst/>
            </a:prstGeom>
            <a:noFill/>
          </p:spPr>
          <p:txBody>
            <a:bodyPr wrap="square" rtlCol="0">
              <a:spAutoFit/>
            </a:bodyPr>
            <a:lstStyle/>
            <a:p>
              <a:r>
                <a:rPr lang="en-US" b="1">
                  <a:solidFill>
                    <a:srgbClr val="C00000"/>
                  </a:solidFill>
                </a:rPr>
                <a:t>Gap in care</a:t>
              </a:r>
            </a:p>
          </p:txBody>
        </p:sp>
      </p:grpSp>
    </p:spTree>
    <p:extLst>
      <p:ext uri="{BB962C8B-B14F-4D97-AF65-F5344CB8AC3E}">
        <p14:creationId xmlns:p14="http://schemas.microsoft.com/office/powerpoint/2010/main" val="2070301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DA3198-029B-CDDC-C336-E875F40C9AC1}"/>
              </a:ext>
            </a:extLst>
          </p:cNvPr>
          <p:cNvPicPr>
            <a:picLocks noChangeAspect="1"/>
          </p:cNvPicPr>
          <p:nvPr/>
        </p:nvPicPr>
        <p:blipFill>
          <a:blip r:embed="rId3"/>
          <a:srcRect t="6034" r="54433" b="53366"/>
          <a:stretch>
            <a:fillRect/>
          </a:stretch>
        </p:blipFill>
        <p:spPr>
          <a:xfrm>
            <a:off x="563444" y="924052"/>
            <a:ext cx="5256544" cy="3737113"/>
          </a:xfrm>
          <a:prstGeom prst="rect">
            <a:avLst/>
          </a:prstGeom>
        </p:spPr>
      </p:pic>
      <p:sp>
        <p:nvSpPr>
          <p:cNvPr id="5" name="TextBox 4">
            <a:extLst>
              <a:ext uri="{FF2B5EF4-FFF2-40B4-BE49-F238E27FC236}">
                <a16:creationId xmlns:a16="http://schemas.microsoft.com/office/drawing/2014/main" id="{DEDAFFA0-E497-668D-C27C-2A470D54CBCA}"/>
              </a:ext>
            </a:extLst>
          </p:cNvPr>
          <p:cNvSpPr txBox="1"/>
          <p:nvPr/>
        </p:nvSpPr>
        <p:spPr>
          <a:xfrm>
            <a:off x="839456" y="4919581"/>
            <a:ext cx="4704521" cy="584775"/>
          </a:xfrm>
          <a:prstGeom prst="rect">
            <a:avLst/>
          </a:prstGeom>
          <a:noFill/>
        </p:spPr>
        <p:txBody>
          <a:bodyPr wrap="square" rtlCol="0">
            <a:spAutoFit/>
          </a:bodyPr>
          <a:lstStyle/>
          <a:p>
            <a:pPr algn="ctr"/>
            <a:r>
              <a:rPr lang="en-US"/>
              <a:t>Using knowledge graphs to encode context </a:t>
            </a:r>
            <a:r>
              <a:rPr lang="en-US" sz="1400"/>
              <a:t>(Xu et al, JACC Advances, in press)</a:t>
            </a:r>
          </a:p>
        </p:txBody>
      </p:sp>
      <p:grpSp>
        <p:nvGrpSpPr>
          <p:cNvPr id="11" name="Group 10">
            <a:extLst>
              <a:ext uri="{FF2B5EF4-FFF2-40B4-BE49-F238E27FC236}">
                <a16:creationId xmlns:a16="http://schemas.microsoft.com/office/drawing/2014/main" id="{213EA969-9331-370E-50A7-953A32CB0217}"/>
              </a:ext>
            </a:extLst>
          </p:cNvPr>
          <p:cNvGrpSpPr/>
          <p:nvPr/>
        </p:nvGrpSpPr>
        <p:grpSpPr>
          <a:xfrm>
            <a:off x="6372014" y="1209422"/>
            <a:ext cx="4810536" cy="4813880"/>
            <a:chOff x="6372014" y="1209422"/>
            <a:chExt cx="4810536" cy="4813880"/>
          </a:xfrm>
        </p:grpSpPr>
        <p:sp>
          <p:nvSpPr>
            <p:cNvPr id="6" name="TextBox 5">
              <a:extLst>
                <a:ext uri="{FF2B5EF4-FFF2-40B4-BE49-F238E27FC236}">
                  <a16:creationId xmlns:a16="http://schemas.microsoft.com/office/drawing/2014/main" id="{B9B6B2DA-CC1F-BF51-7FE6-CC88C3E87571}"/>
                </a:ext>
              </a:extLst>
            </p:cNvPr>
            <p:cNvSpPr txBox="1"/>
            <p:nvPr/>
          </p:nvSpPr>
          <p:spPr>
            <a:xfrm>
              <a:off x="6478029" y="4946084"/>
              <a:ext cx="4704521" cy="1077218"/>
            </a:xfrm>
            <a:prstGeom prst="rect">
              <a:avLst/>
            </a:prstGeom>
            <a:noFill/>
          </p:spPr>
          <p:txBody>
            <a:bodyPr wrap="square" rtlCol="0">
              <a:spAutoFit/>
            </a:bodyPr>
            <a:lstStyle/>
            <a:p>
              <a:pPr algn="ctr"/>
              <a:r>
                <a:rPr lang="en-US"/>
                <a:t>Using diffusion-based synthetic data augmentation for domain adaptation</a:t>
              </a:r>
              <a:br>
                <a:rPr lang="en-US"/>
              </a:br>
              <a:r>
                <a:rPr lang="en-US" sz="1400"/>
                <a:t>(Zhang et al, IEEE J Biomed</a:t>
              </a:r>
              <a:br>
                <a:rPr lang="en-US" sz="1400"/>
              </a:br>
              <a:r>
                <a:rPr lang="en-US" sz="1400"/>
                <a:t>Health Inform, in press)</a:t>
              </a:r>
            </a:p>
          </p:txBody>
        </p:sp>
        <p:pic>
          <p:nvPicPr>
            <p:cNvPr id="8" name="Picture 7">
              <a:extLst>
                <a:ext uri="{FF2B5EF4-FFF2-40B4-BE49-F238E27FC236}">
                  <a16:creationId xmlns:a16="http://schemas.microsoft.com/office/drawing/2014/main" id="{F79614EC-C4C9-E66A-F47D-0A8FBB5C46E2}"/>
                </a:ext>
              </a:extLst>
            </p:cNvPr>
            <p:cNvPicPr>
              <a:picLocks noChangeAspect="1"/>
            </p:cNvPicPr>
            <p:nvPr/>
          </p:nvPicPr>
          <p:blipFill>
            <a:blip r:embed="rId4"/>
            <a:stretch>
              <a:fillRect/>
            </a:stretch>
          </p:blipFill>
          <p:spPr>
            <a:xfrm>
              <a:off x="6372014" y="1209422"/>
              <a:ext cx="4704521" cy="3166371"/>
            </a:xfrm>
            <a:prstGeom prst="rect">
              <a:avLst/>
            </a:prstGeom>
          </p:spPr>
        </p:pic>
      </p:grpSp>
    </p:spTree>
    <p:extLst>
      <p:ext uri="{BB962C8B-B14F-4D97-AF65-F5344CB8AC3E}">
        <p14:creationId xmlns:p14="http://schemas.microsoft.com/office/powerpoint/2010/main" val="10742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00505-38CA-BC35-109D-469D4CC66FCC}"/>
              </a:ext>
            </a:extLst>
          </p:cNvPr>
          <p:cNvSpPr>
            <a:spLocks noGrp="1"/>
          </p:cNvSpPr>
          <p:nvPr>
            <p:ph type="title"/>
          </p:nvPr>
        </p:nvSpPr>
        <p:spPr/>
        <p:txBody>
          <a:bodyPr/>
          <a:lstStyle/>
          <a:p>
            <a:r>
              <a:rPr lang="en-US"/>
              <a:t>factors that influence learned features</a:t>
            </a:r>
          </a:p>
        </p:txBody>
      </p:sp>
      <p:grpSp>
        <p:nvGrpSpPr>
          <p:cNvPr id="4" name="Group 3">
            <a:extLst>
              <a:ext uri="{FF2B5EF4-FFF2-40B4-BE49-F238E27FC236}">
                <a16:creationId xmlns:a16="http://schemas.microsoft.com/office/drawing/2014/main" id="{6A18F454-B10B-48F6-5D75-DFCFC73704E2}"/>
              </a:ext>
            </a:extLst>
          </p:cNvPr>
          <p:cNvGrpSpPr/>
          <p:nvPr/>
        </p:nvGrpSpPr>
        <p:grpSpPr>
          <a:xfrm>
            <a:off x="9926342" y="3011706"/>
            <a:ext cx="2148105" cy="2488792"/>
            <a:chOff x="9926342" y="3146176"/>
            <a:chExt cx="2148105" cy="2488792"/>
          </a:xfrm>
        </p:grpSpPr>
        <p:sp>
          <p:nvSpPr>
            <p:cNvPr id="5" name="Rounded Rectangle 4">
              <a:extLst>
                <a:ext uri="{FF2B5EF4-FFF2-40B4-BE49-F238E27FC236}">
                  <a16:creationId xmlns:a16="http://schemas.microsoft.com/office/drawing/2014/main" id="{AE831B9E-2669-4BE4-334C-0F715301AE82}"/>
                </a:ext>
              </a:extLst>
            </p:cNvPr>
            <p:cNvSpPr/>
            <p:nvPr/>
          </p:nvSpPr>
          <p:spPr bwMode="auto">
            <a:xfrm>
              <a:off x="10644554" y="3965549"/>
              <a:ext cx="1429893" cy="687727"/>
            </a:xfrm>
            <a:prstGeom prst="roundRect">
              <a:avLst/>
            </a:prstGeom>
            <a:solidFill>
              <a:srgbClr val="CBD5E2"/>
            </a:solidFill>
            <a:ln>
              <a:no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a:solidFill>
                    <a:schemeClr val="tx1"/>
                  </a:solidFill>
                </a:rPr>
                <a:t>Learned features</a:t>
              </a:r>
            </a:p>
          </p:txBody>
        </p:sp>
        <p:cxnSp>
          <p:nvCxnSpPr>
            <p:cNvPr id="6" name="Elbow Connector 5">
              <a:extLst>
                <a:ext uri="{FF2B5EF4-FFF2-40B4-BE49-F238E27FC236}">
                  <a16:creationId xmlns:a16="http://schemas.microsoft.com/office/drawing/2014/main" id="{D150CDFE-3526-8C57-4963-9F9B79C36648}"/>
                </a:ext>
              </a:extLst>
            </p:cNvPr>
            <p:cNvCxnSpPr>
              <a:cxnSpLocks/>
              <a:stCxn id="19" idx="3"/>
              <a:endCxn id="5" idx="2"/>
            </p:cNvCxnSpPr>
            <p:nvPr/>
          </p:nvCxnSpPr>
          <p:spPr bwMode="auto">
            <a:xfrm flipV="1">
              <a:off x="9926342" y="4653276"/>
              <a:ext cx="1433159" cy="981692"/>
            </a:xfrm>
            <a:prstGeom prst="bentConnector2">
              <a:avLst/>
            </a:prstGeom>
            <a:solidFill>
              <a:schemeClr val="accent1"/>
            </a:solidFill>
            <a:ln w="38100" cap="flat" cmpd="sng" algn="ctr">
              <a:solidFill>
                <a:srgbClr val="E15A43"/>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7" name="Elbow Connector 6">
              <a:extLst>
                <a:ext uri="{FF2B5EF4-FFF2-40B4-BE49-F238E27FC236}">
                  <a16:creationId xmlns:a16="http://schemas.microsoft.com/office/drawing/2014/main" id="{7C21A50D-46E5-3C7F-8913-3EE80979871A}"/>
                </a:ext>
              </a:extLst>
            </p:cNvPr>
            <p:cNvCxnSpPr>
              <a:cxnSpLocks/>
              <a:stCxn id="8" idx="3"/>
              <a:endCxn id="5" idx="0"/>
            </p:cNvCxnSpPr>
            <p:nvPr/>
          </p:nvCxnSpPr>
          <p:spPr bwMode="auto">
            <a:xfrm>
              <a:off x="9985883" y="3146176"/>
              <a:ext cx="1373618" cy="792479"/>
            </a:xfrm>
            <a:prstGeom prst="bentConnector2">
              <a:avLst/>
            </a:prstGeom>
            <a:solidFill>
              <a:schemeClr val="accent1"/>
            </a:solidFill>
            <a:ln w="38100" cap="flat" cmpd="sng" algn="ctr">
              <a:solidFill>
                <a:srgbClr val="2B827A"/>
              </a:solidFill>
              <a:prstDash val="solid"/>
              <a:round/>
              <a:headEnd type="none" w="med" len="med"/>
              <a:tailEnd type="triangl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pic>
        <p:nvPicPr>
          <p:cNvPr id="8" name="Picture 7">
            <a:extLst>
              <a:ext uri="{FF2B5EF4-FFF2-40B4-BE49-F238E27FC236}">
                <a16:creationId xmlns:a16="http://schemas.microsoft.com/office/drawing/2014/main" id="{7F5164EA-6C2C-B65A-2DB2-A5BB8352483C}"/>
              </a:ext>
            </a:extLst>
          </p:cNvPr>
          <p:cNvPicPr>
            <a:picLocks noChangeAspect="1"/>
          </p:cNvPicPr>
          <p:nvPr/>
        </p:nvPicPr>
        <p:blipFill rotWithShape="1">
          <a:blip r:embed="rId3"/>
          <a:srcRect l="11178" t="28229" r="1383" b="42947"/>
          <a:stretch>
            <a:fillRect/>
          </a:stretch>
        </p:blipFill>
        <p:spPr>
          <a:xfrm>
            <a:off x="432510" y="2550864"/>
            <a:ext cx="9553373" cy="1190624"/>
          </a:xfrm>
          <a:prstGeom prst="rect">
            <a:avLst/>
          </a:prstGeom>
        </p:spPr>
      </p:pic>
      <p:grpSp>
        <p:nvGrpSpPr>
          <p:cNvPr id="9" name="Group 8">
            <a:extLst>
              <a:ext uri="{FF2B5EF4-FFF2-40B4-BE49-F238E27FC236}">
                <a16:creationId xmlns:a16="http://schemas.microsoft.com/office/drawing/2014/main" id="{90C24785-E835-0B66-F1B2-BFB835256BBA}"/>
              </a:ext>
            </a:extLst>
          </p:cNvPr>
          <p:cNvGrpSpPr/>
          <p:nvPr/>
        </p:nvGrpSpPr>
        <p:grpSpPr>
          <a:xfrm>
            <a:off x="393445" y="4304966"/>
            <a:ext cx="9632088" cy="1848896"/>
            <a:chOff x="393445" y="3915003"/>
            <a:chExt cx="9632088" cy="1848896"/>
          </a:xfrm>
        </p:grpSpPr>
        <p:sp>
          <p:nvSpPr>
            <p:cNvPr id="10" name="Rounded Rectangle 9">
              <a:extLst>
                <a:ext uri="{FF2B5EF4-FFF2-40B4-BE49-F238E27FC236}">
                  <a16:creationId xmlns:a16="http://schemas.microsoft.com/office/drawing/2014/main" id="{A1105C27-5F9F-6939-6F48-9B2CB9539D88}"/>
                </a:ext>
              </a:extLst>
            </p:cNvPr>
            <p:cNvSpPr/>
            <p:nvPr/>
          </p:nvSpPr>
          <p:spPr bwMode="auto">
            <a:xfrm>
              <a:off x="393445" y="3915004"/>
              <a:ext cx="2250831" cy="687727"/>
            </a:xfrm>
            <a:prstGeom prst="roundRect">
              <a:avLst/>
            </a:prstGeom>
            <a:solidFill>
              <a:srgbClr val="E15A43"/>
            </a:solidFill>
            <a:ln>
              <a:no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b="1">
                  <a:solidFill>
                    <a:schemeClr val="bg1"/>
                  </a:solidFill>
                </a:rPr>
                <a:t>Sample acquisition and handling</a:t>
              </a:r>
            </a:p>
          </p:txBody>
        </p:sp>
        <p:sp>
          <p:nvSpPr>
            <p:cNvPr id="11" name="Rounded Rectangle 10">
              <a:extLst>
                <a:ext uri="{FF2B5EF4-FFF2-40B4-BE49-F238E27FC236}">
                  <a16:creationId xmlns:a16="http://schemas.microsoft.com/office/drawing/2014/main" id="{686AD630-67F3-D537-5D0F-DB3B5A41CDC4}"/>
                </a:ext>
              </a:extLst>
            </p:cNvPr>
            <p:cNvSpPr/>
            <p:nvPr/>
          </p:nvSpPr>
          <p:spPr bwMode="auto">
            <a:xfrm>
              <a:off x="3208877" y="3915003"/>
              <a:ext cx="1842379" cy="687727"/>
            </a:xfrm>
            <a:prstGeom prst="roundRect">
              <a:avLst/>
            </a:prstGeom>
            <a:solidFill>
              <a:srgbClr val="E15A43"/>
            </a:solidFill>
            <a:ln>
              <a:no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b="1">
                  <a:solidFill>
                    <a:schemeClr val="bg1"/>
                  </a:solidFill>
                </a:rPr>
                <a:t>Isolation and qualification</a:t>
              </a:r>
            </a:p>
          </p:txBody>
        </p:sp>
        <p:sp>
          <p:nvSpPr>
            <p:cNvPr id="12" name="Rounded Rectangle 11">
              <a:extLst>
                <a:ext uri="{FF2B5EF4-FFF2-40B4-BE49-F238E27FC236}">
                  <a16:creationId xmlns:a16="http://schemas.microsoft.com/office/drawing/2014/main" id="{C2188E07-FDB5-8F3B-4FC7-CDCE8938B4B8}"/>
                </a:ext>
              </a:extLst>
            </p:cNvPr>
            <p:cNvSpPr/>
            <p:nvPr/>
          </p:nvSpPr>
          <p:spPr bwMode="auto">
            <a:xfrm>
              <a:off x="8246051" y="3915003"/>
              <a:ext cx="1779482" cy="687727"/>
            </a:xfrm>
            <a:prstGeom prst="roundRect">
              <a:avLst/>
            </a:prstGeom>
            <a:solidFill>
              <a:srgbClr val="E15A43"/>
            </a:solidFill>
            <a:ln>
              <a:no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b="1">
                  <a:solidFill>
                    <a:schemeClr val="bg1"/>
                  </a:solidFill>
                </a:rPr>
                <a:t>Alignment and analysis</a:t>
              </a:r>
            </a:p>
          </p:txBody>
        </p:sp>
        <p:sp>
          <p:nvSpPr>
            <p:cNvPr id="13" name="Rounded Rectangle 12">
              <a:extLst>
                <a:ext uri="{FF2B5EF4-FFF2-40B4-BE49-F238E27FC236}">
                  <a16:creationId xmlns:a16="http://schemas.microsoft.com/office/drawing/2014/main" id="{0F3D1357-7826-3771-64B3-A9DDDE4994DA}"/>
                </a:ext>
              </a:extLst>
            </p:cNvPr>
            <p:cNvSpPr/>
            <p:nvPr/>
          </p:nvSpPr>
          <p:spPr bwMode="auto">
            <a:xfrm>
              <a:off x="5662749" y="3918932"/>
              <a:ext cx="2024995" cy="687727"/>
            </a:xfrm>
            <a:prstGeom prst="roundRect">
              <a:avLst/>
            </a:prstGeom>
            <a:solidFill>
              <a:srgbClr val="E15A43"/>
            </a:solidFill>
            <a:ln>
              <a:no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b="1">
                  <a:solidFill>
                    <a:schemeClr val="bg1"/>
                  </a:solidFill>
                </a:rPr>
                <a:t>Sequencing technology</a:t>
              </a:r>
            </a:p>
          </p:txBody>
        </p:sp>
        <p:pic>
          <p:nvPicPr>
            <p:cNvPr id="14" name="Picture 13">
              <a:extLst>
                <a:ext uri="{FF2B5EF4-FFF2-40B4-BE49-F238E27FC236}">
                  <a16:creationId xmlns:a16="http://schemas.microsoft.com/office/drawing/2014/main" id="{C402E9F4-BE40-F8D6-C3B1-6AC4C7951A36}"/>
                </a:ext>
              </a:extLst>
            </p:cNvPr>
            <p:cNvPicPr>
              <a:picLocks noChangeAspect="1"/>
            </p:cNvPicPr>
            <p:nvPr/>
          </p:nvPicPr>
          <p:blipFill>
            <a:blip r:embed="rId4"/>
            <a:stretch>
              <a:fillRect/>
            </a:stretch>
          </p:blipFill>
          <p:spPr>
            <a:xfrm>
              <a:off x="1181405" y="4653093"/>
              <a:ext cx="785425" cy="1042340"/>
            </a:xfrm>
            <a:prstGeom prst="rect">
              <a:avLst/>
            </a:prstGeom>
          </p:spPr>
        </p:pic>
        <p:pic>
          <p:nvPicPr>
            <p:cNvPr id="15" name="Picture 14">
              <a:extLst>
                <a:ext uri="{FF2B5EF4-FFF2-40B4-BE49-F238E27FC236}">
                  <a16:creationId xmlns:a16="http://schemas.microsoft.com/office/drawing/2014/main" id="{BF44A4EB-7C0F-B5EE-AB64-171A315D0F47}"/>
                </a:ext>
              </a:extLst>
            </p:cNvPr>
            <p:cNvPicPr>
              <a:picLocks noChangeAspect="1"/>
            </p:cNvPicPr>
            <p:nvPr/>
          </p:nvPicPr>
          <p:blipFill>
            <a:blip r:embed="rId5"/>
            <a:stretch>
              <a:fillRect/>
            </a:stretch>
          </p:blipFill>
          <p:spPr>
            <a:xfrm>
              <a:off x="4132581" y="4697099"/>
              <a:ext cx="965200" cy="1066800"/>
            </a:xfrm>
            <a:prstGeom prst="rect">
              <a:avLst/>
            </a:prstGeom>
          </p:spPr>
        </p:pic>
        <p:pic>
          <p:nvPicPr>
            <p:cNvPr id="16" name="Picture 15">
              <a:extLst>
                <a:ext uri="{FF2B5EF4-FFF2-40B4-BE49-F238E27FC236}">
                  <a16:creationId xmlns:a16="http://schemas.microsoft.com/office/drawing/2014/main" id="{F7A654C5-6D04-8C57-0422-1D6BACC1EA7E}"/>
                </a:ext>
              </a:extLst>
            </p:cNvPr>
            <p:cNvPicPr>
              <a:picLocks noChangeAspect="1"/>
            </p:cNvPicPr>
            <p:nvPr/>
          </p:nvPicPr>
          <p:blipFill>
            <a:blip r:embed="rId6"/>
            <a:stretch>
              <a:fillRect/>
            </a:stretch>
          </p:blipFill>
          <p:spPr>
            <a:xfrm>
              <a:off x="3301362" y="4669114"/>
              <a:ext cx="774700" cy="1041400"/>
            </a:xfrm>
            <a:prstGeom prst="rect">
              <a:avLst/>
            </a:prstGeom>
          </p:spPr>
        </p:pic>
        <p:pic>
          <p:nvPicPr>
            <p:cNvPr id="17" name="Picture 16" descr="A picture containing text, Ferris wheel, wheel, ride&#10;&#10;Description automatically generated">
              <a:extLst>
                <a:ext uri="{FF2B5EF4-FFF2-40B4-BE49-F238E27FC236}">
                  <a16:creationId xmlns:a16="http://schemas.microsoft.com/office/drawing/2014/main" id="{11FDD897-87D6-F48B-9646-C550984C1809}"/>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8726884" y="4669114"/>
              <a:ext cx="1079451" cy="1067919"/>
            </a:xfrm>
            <a:prstGeom prst="rect">
              <a:avLst/>
            </a:prstGeom>
          </p:spPr>
        </p:pic>
        <p:pic>
          <p:nvPicPr>
            <p:cNvPr id="18" name="Picture 17" descr="A picture containing text, electronics, printer&#10;&#10;Description automatically generated">
              <a:extLst>
                <a:ext uri="{FF2B5EF4-FFF2-40B4-BE49-F238E27FC236}">
                  <a16:creationId xmlns:a16="http://schemas.microsoft.com/office/drawing/2014/main" id="{10A287C6-BBAE-66B8-0F81-C4A62FB5B673}"/>
                </a:ext>
              </a:extLst>
            </p:cNvPr>
            <p:cNvPicPr>
              <a:picLocks noChangeAspect="1"/>
            </p:cNvPicPr>
            <p:nvPr/>
          </p:nvPicPr>
          <p:blipFill>
            <a:blip r:embed="rId9">
              <a:extLst>
                <a:ext uri="{837473B0-CC2E-450A-ABE3-18F120FF3D39}">
                  <a1611:picAttrSrcUrl xmlns:a1611="http://schemas.microsoft.com/office/drawing/2016/11/main" r:id="rId10"/>
                </a:ext>
              </a:extLst>
            </a:blip>
            <a:stretch>
              <a:fillRect/>
            </a:stretch>
          </p:blipFill>
          <p:spPr>
            <a:xfrm>
              <a:off x="5649242" y="4735725"/>
              <a:ext cx="2155656" cy="997393"/>
            </a:xfrm>
            <a:prstGeom prst="rect">
              <a:avLst/>
            </a:prstGeom>
          </p:spPr>
        </p:pic>
        <p:sp>
          <p:nvSpPr>
            <p:cNvPr id="19" name="Rectangle 18">
              <a:extLst>
                <a:ext uri="{FF2B5EF4-FFF2-40B4-BE49-F238E27FC236}">
                  <a16:creationId xmlns:a16="http://schemas.microsoft.com/office/drawing/2014/main" id="{894E8280-2172-DACC-89B3-F2679957BE73}"/>
                </a:ext>
              </a:extLst>
            </p:cNvPr>
            <p:cNvSpPr/>
            <p:nvPr/>
          </p:nvSpPr>
          <p:spPr bwMode="auto">
            <a:xfrm>
              <a:off x="9562254" y="5044196"/>
              <a:ext cx="364088" cy="347829"/>
            </a:xfrm>
            <a:prstGeom prst="rect">
              <a:avLst/>
            </a:prstGeom>
            <a:no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ＭＳ Ｐゴシック" charset="0"/>
              </a:endParaRPr>
            </a:p>
          </p:txBody>
        </p:sp>
      </p:grpSp>
      <p:sp>
        <p:nvSpPr>
          <p:cNvPr id="24" name="Rounded Rectangle 23">
            <a:extLst>
              <a:ext uri="{FF2B5EF4-FFF2-40B4-BE49-F238E27FC236}">
                <a16:creationId xmlns:a16="http://schemas.microsoft.com/office/drawing/2014/main" id="{A9DC4C1F-B531-CEB6-F33A-33B8E732EF96}"/>
              </a:ext>
            </a:extLst>
          </p:cNvPr>
          <p:cNvSpPr/>
          <p:nvPr/>
        </p:nvSpPr>
        <p:spPr bwMode="auto">
          <a:xfrm>
            <a:off x="448702" y="1727004"/>
            <a:ext cx="1770064" cy="687727"/>
          </a:xfrm>
          <a:prstGeom prst="roundRect">
            <a:avLst/>
          </a:prstGeom>
          <a:solidFill>
            <a:srgbClr val="2B827A"/>
          </a:solidFill>
          <a:ln>
            <a:no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b="1">
                <a:solidFill>
                  <a:schemeClr val="bg1"/>
                </a:solidFill>
              </a:rPr>
              <a:t>Image acquisition</a:t>
            </a:r>
          </a:p>
        </p:txBody>
      </p:sp>
      <p:sp>
        <p:nvSpPr>
          <p:cNvPr id="25" name="Rounded Rectangle 24">
            <a:extLst>
              <a:ext uri="{FF2B5EF4-FFF2-40B4-BE49-F238E27FC236}">
                <a16:creationId xmlns:a16="http://schemas.microsoft.com/office/drawing/2014/main" id="{052ACB53-3B03-AF34-D419-2EB5170542AF}"/>
              </a:ext>
            </a:extLst>
          </p:cNvPr>
          <p:cNvSpPr/>
          <p:nvPr/>
        </p:nvSpPr>
        <p:spPr bwMode="auto">
          <a:xfrm>
            <a:off x="2361835" y="1727004"/>
            <a:ext cx="1768231" cy="687727"/>
          </a:xfrm>
          <a:prstGeom prst="roundRect">
            <a:avLst/>
          </a:prstGeom>
          <a:solidFill>
            <a:srgbClr val="2B827A"/>
          </a:solidFill>
          <a:ln>
            <a:no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b="1">
                <a:solidFill>
                  <a:schemeClr val="bg1"/>
                </a:solidFill>
              </a:rPr>
              <a:t>Reconstruction</a:t>
            </a:r>
          </a:p>
        </p:txBody>
      </p:sp>
      <p:sp>
        <p:nvSpPr>
          <p:cNvPr id="26" name="Rounded Rectangle 25">
            <a:extLst>
              <a:ext uri="{FF2B5EF4-FFF2-40B4-BE49-F238E27FC236}">
                <a16:creationId xmlns:a16="http://schemas.microsoft.com/office/drawing/2014/main" id="{F529B37B-9F8B-443A-D94E-A282E01A9FB2}"/>
              </a:ext>
            </a:extLst>
          </p:cNvPr>
          <p:cNvSpPr/>
          <p:nvPr/>
        </p:nvSpPr>
        <p:spPr bwMode="auto">
          <a:xfrm>
            <a:off x="4273135" y="1727003"/>
            <a:ext cx="1658075" cy="687727"/>
          </a:xfrm>
          <a:prstGeom prst="roundRect">
            <a:avLst/>
          </a:prstGeom>
          <a:solidFill>
            <a:srgbClr val="2B827A"/>
          </a:solidFill>
          <a:ln>
            <a:no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b="1">
                <a:solidFill>
                  <a:schemeClr val="bg1"/>
                </a:solidFill>
              </a:rPr>
              <a:t>Segmentation</a:t>
            </a:r>
          </a:p>
        </p:txBody>
      </p:sp>
      <p:sp>
        <p:nvSpPr>
          <p:cNvPr id="27" name="Rounded Rectangle 26">
            <a:extLst>
              <a:ext uri="{FF2B5EF4-FFF2-40B4-BE49-F238E27FC236}">
                <a16:creationId xmlns:a16="http://schemas.microsoft.com/office/drawing/2014/main" id="{645FCFF8-3F6F-7680-AA92-2B090D0F4AEE}"/>
              </a:ext>
            </a:extLst>
          </p:cNvPr>
          <p:cNvSpPr/>
          <p:nvPr/>
        </p:nvSpPr>
        <p:spPr bwMode="auto">
          <a:xfrm>
            <a:off x="6029404" y="1727002"/>
            <a:ext cx="1864405" cy="687727"/>
          </a:xfrm>
          <a:prstGeom prst="roundRect">
            <a:avLst/>
          </a:prstGeom>
          <a:solidFill>
            <a:srgbClr val="2B827A"/>
          </a:solidFill>
          <a:ln>
            <a:no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b="1">
                <a:solidFill>
                  <a:schemeClr val="bg1"/>
                </a:solidFill>
              </a:rPr>
              <a:t>Post-processing</a:t>
            </a:r>
          </a:p>
        </p:txBody>
      </p:sp>
      <p:sp>
        <p:nvSpPr>
          <p:cNvPr id="28" name="Rounded Rectangle 27">
            <a:extLst>
              <a:ext uri="{FF2B5EF4-FFF2-40B4-BE49-F238E27FC236}">
                <a16:creationId xmlns:a16="http://schemas.microsoft.com/office/drawing/2014/main" id="{5B112050-F1D7-C59E-4CD2-61C9A5B85174}"/>
              </a:ext>
            </a:extLst>
          </p:cNvPr>
          <p:cNvSpPr/>
          <p:nvPr/>
        </p:nvSpPr>
        <p:spPr bwMode="auto">
          <a:xfrm>
            <a:off x="8061936" y="1702429"/>
            <a:ext cx="1864406" cy="687727"/>
          </a:xfrm>
          <a:prstGeom prst="roundRect">
            <a:avLst/>
          </a:prstGeom>
          <a:solidFill>
            <a:srgbClr val="2B827A"/>
          </a:solidFill>
          <a:ln>
            <a:noFill/>
            <a:headEnd type="none" w="med" len="med"/>
            <a:tailEnd type="none" w="med" len="med"/>
          </a:ln>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600" b="1">
                <a:solidFill>
                  <a:schemeClr val="bg1"/>
                </a:solidFill>
              </a:rPr>
              <a:t>Feature extraction</a:t>
            </a:r>
          </a:p>
        </p:txBody>
      </p:sp>
    </p:spTree>
    <p:extLst>
      <p:ext uri="{BB962C8B-B14F-4D97-AF65-F5344CB8AC3E}">
        <p14:creationId xmlns:p14="http://schemas.microsoft.com/office/powerpoint/2010/main" val="254168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ip of iceberg submerged in water">
            <a:extLst>
              <a:ext uri="{FF2B5EF4-FFF2-40B4-BE49-F238E27FC236}">
                <a16:creationId xmlns:a16="http://schemas.microsoft.com/office/drawing/2014/main" id="{0B502320-7CDA-048F-48A9-319D16DE45F1}"/>
              </a:ext>
            </a:extLst>
          </p:cNvPr>
          <p:cNvPicPr>
            <a:picLocks noChangeAspect="1"/>
          </p:cNvPicPr>
          <p:nvPr/>
        </p:nvPicPr>
        <p:blipFill>
          <a:blip r:embed="rId3">
            <a:extLst>
              <a:ext uri="{28A0092B-C50C-407E-A947-70E740481C1C}">
                <a14:useLocalDpi xmlns:a14="http://schemas.microsoft.com/office/drawing/2010/main" val="0"/>
              </a:ext>
            </a:extLst>
          </a:blip>
          <a:srcRect t="8428" b="10637"/>
          <a:stretch>
            <a:fillRect/>
          </a:stretch>
        </p:blipFill>
        <p:spPr>
          <a:xfrm>
            <a:off x="20" y="0"/>
            <a:ext cx="12191980" cy="6857990"/>
          </a:xfrm>
          <a:prstGeom prst="rect">
            <a:avLst/>
          </a:prstGeom>
          <a:noFill/>
        </p:spPr>
      </p:pic>
      <p:sp>
        <p:nvSpPr>
          <p:cNvPr id="6" name="TextBox 5">
            <a:extLst>
              <a:ext uri="{FF2B5EF4-FFF2-40B4-BE49-F238E27FC236}">
                <a16:creationId xmlns:a16="http://schemas.microsoft.com/office/drawing/2014/main" id="{2228B24D-5372-DF44-CCFF-45902C84C8FA}"/>
              </a:ext>
            </a:extLst>
          </p:cNvPr>
          <p:cNvSpPr txBox="1"/>
          <p:nvPr/>
        </p:nvSpPr>
        <p:spPr>
          <a:xfrm>
            <a:off x="6188766" y="186579"/>
            <a:ext cx="4994099" cy="1384995"/>
          </a:xfrm>
          <a:prstGeom prst="rect">
            <a:avLst/>
          </a:prstGeom>
          <a:noFill/>
        </p:spPr>
        <p:txBody>
          <a:bodyPr wrap="square" rtlCol="0">
            <a:spAutoFit/>
          </a:bodyPr>
          <a:lstStyle/>
          <a:p>
            <a:pPr marL="457200" indent="-457200" fontAlgn="t">
              <a:lnSpc>
                <a:spcPct val="100000"/>
              </a:lnSpc>
              <a:buFont typeface="Arial" panose="020B0604020202020204" pitchFamily="34" charset="0"/>
              <a:buChar char="•"/>
            </a:pPr>
            <a:r>
              <a:rPr lang="en-US" sz="2800" b="1"/>
              <a:t>Discrimination</a:t>
            </a:r>
          </a:p>
          <a:p>
            <a:pPr marL="457200" indent="-457200" fontAlgn="t">
              <a:lnSpc>
                <a:spcPct val="100000"/>
              </a:lnSpc>
              <a:buFont typeface="Arial" panose="020B0604020202020204" pitchFamily="34" charset="0"/>
              <a:buChar char="•"/>
            </a:pPr>
            <a:r>
              <a:rPr lang="en-US" sz="2800" b="1"/>
              <a:t>Calibration</a:t>
            </a:r>
          </a:p>
          <a:p>
            <a:pPr marL="457200" indent="-457200" fontAlgn="t">
              <a:lnSpc>
                <a:spcPct val="100000"/>
              </a:lnSpc>
              <a:buFont typeface="Arial" panose="020B0604020202020204" pitchFamily="34" charset="0"/>
              <a:buChar char="•"/>
            </a:pPr>
            <a:r>
              <a:rPr lang="en-US" sz="2800" b="1"/>
              <a:t>Retrospective validation</a:t>
            </a:r>
          </a:p>
        </p:txBody>
      </p:sp>
      <p:sp>
        <p:nvSpPr>
          <p:cNvPr id="7" name="TextBox 6">
            <a:extLst>
              <a:ext uri="{FF2B5EF4-FFF2-40B4-BE49-F238E27FC236}">
                <a16:creationId xmlns:a16="http://schemas.microsoft.com/office/drawing/2014/main" id="{CBC5E394-2EDA-57E6-B09A-FBDCC86718DF}"/>
              </a:ext>
            </a:extLst>
          </p:cNvPr>
          <p:cNvSpPr txBox="1"/>
          <p:nvPr/>
        </p:nvSpPr>
        <p:spPr>
          <a:xfrm>
            <a:off x="6188766" y="2959856"/>
            <a:ext cx="5888934" cy="3539430"/>
          </a:xfrm>
          <a:prstGeom prst="rect">
            <a:avLst/>
          </a:prstGeom>
          <a:noFill/>
        </p:spPr>
        <p:txBody>
          <a:bodyPr wrap="square" rtlCol="0">
            <a:spAutoFit/>
          </a:bodyPr>
          <a:lstStyle/>
          <a:p>
            <a:pPr marL="457200" indent="-457200" fontAlgn="t">
              <a:lnSpc>
                <a:spcPct val="100000"/>
              </a:lnSpc>
              <a:buFont typeface="Arial" panose="020B0604020202020204" pitchFamily="34" charset="0"/>
              <a:buChar char="•"/>
            </a:pPr>
            <a:r>
              <a:rPr lang="en-US" sz="2800" b="1">
                <a:solidFill>
                  <a:schemeClr val="bg1"/>
                </a:solidFill>
              </a:rPr>
              <a:t>Prospective validation</a:t>
            </a:r>
          </a:p>
          <a:p>
            <a:pPr marL="457200" indent="-457200" fontAlgn="t">
              <a:lnSpc>
                <a:spcPct val="100000"/>
              </a:lnSpc>
              <a:buFont typeface="Arial" panose="020B0604020202020204" pitchFamily="34" charset="0"/>
              <a:buChar char="•"/>
            </a:pPr>
            <a:r>
              <a:rPr lang="en-US" sz="2800" b="1">
                <a:solidFill>
                  <a:schemeClr val="bg1"/>
                </a:solidFill>
              </a:rPr>
              <a:t>Cancer burden reduction</a:t>
            </a:r>
          </a:p>
          <a:p>
            <a:pPr marL="457200" indent="-457200" fontAlgn="t">
              <a:lnSpc>
                <a:spcPct val="100000"/>
              </a:lnSpc>
              <a:buFont typeface="Arial" panose="020B0604020202020204" pitchFamily="34" charset="0"/>
              <a:buChar char="•"/>
            </a:pPr>
            <a:r>
              <a:rPr lang="en-US" sz="2800" b="1">
                <a:solidFill>
                  <a:schemeClr val="bg1"/>
                </a:solidFill>
              </a:rPr>
              <a:t>Cost</a:t>
            </a:r>
          </a:p>
          <a:p>
            <a:pPr marL="457200" indent="-457200" fontAlgn="t">
              <a:lnSpc>
                <a:spcPct val="100000"/>
              </a:lnSpc>
              <a:buFont typeface="Arial" panose="020B0604020202020204" pitchFamily="34" charset="0"/>
              <a:buChar char="•"/>
            </a:pPr>
            <a:r>
              <a:rPr lang="en-US" sz="2800" b="1">
                <a:solidFill>
                  <a:schemeClr val="bg1"/>
                </a:solidFill>
              </a:rPr>
              <a:t>Algorithmic bias and fairness</a:t>
            </a:r>
          </a:p>
          <a:p>
            <a:pPr marL="457200" indent="-457200" fontAlgn="t">
              <a:lnSpc>
                <a:spcPct val="100000"/>
              </a:lnSpc>
              <a:buFont typeface="Arial" panose="020B0604020202020204" pitchFamily="34" charset="0"/>
              <a:buChar char="•"/>
            </a:pPr>
            <a:r>
              <a:rPr lang="en-US" sz="2800" b="1">
                <a:solidFill>
                  <a:schemeClr val="bg1"/>
                </a:solidFill>
              </a:rPr>
              <a:t>Workflow integration and clinician workload</a:t>
            </a:r>
          </a:p>
          <a:p>
            <a:pPr marL="457200" indent="-457200" fontAlgn="t">
              <a:lnSpc>
                <a:spcPct val="100000"/>
              </a:lnSpc>
              <a:buFont typeface="Arial" panose="020B0604020202020204" pitchFamily="34" charset="0"/>
              <a:buChar char="•"/>
            </a:pPr>
            <a:r>
              <a:rPr lang="en-US" sz="2800" b="1">
                <a:solidFill>
                  <a:schemeClr val="bg1"/>
                </a:solidFill>
              </a:rPr>
              <a:t>Actionability</a:t>
            </a:r>
          </a:p>
          <a:p>
            <a:pPr marL="457200" indent="-457200" fontAlgn="t">
              <a:lnSpc>
                <a:spcPct val="100000"/>
              </a:lnSpc>
              <a:buFont typeface="Arial" panose="020B0604020202020204" pitchFamily="34" charset="0"/>
              <a:buChar char="•"/>
            </a:pPr>
            <a:r>
              <a:rPr lang="en-US" sz="2800" b="1">
                <a:solidFill>
                  <a:schemeClr val="bg1"/>
                </a:solidFill>
              </a:rPr>
              <a:t>Model drift</a:t>
            </a:r>
          </a:p>
        </p:txBody>
      </p:sp>
      <p:sp>
        <p:nvSpPr>
          <p:cNvPr id="8" name="TextBox 7">
            <a:extLst>
              <a:ext uri="{FF2B5EF4-FFF2-40B4-BE49-F238E27FC236}">
                <a16:creationId xmlns:a16="http://schemas.microsoft.com/office/drawing/2014/main" id="{2080983D-9754-EAAC-4468-CBB2CF047887}"/>
              </a:ext>
            </a:extLst>
          </p:cNvPr>
          <p:cNvSpPr txBox="1"/>
          <p:nvPr/>
        </p:nvSpPr>
        <p:spPr>
          <a:xfrm>
            <a:off x="185531" y="254982"/>
            <a:ext cx="3076653" cy="1384995"/>
          </a:xfrm>
          <a:prstGeom prst="rect">
            <a:avLst/>
          </a:prstGeom>
          <a:solidFill>
            <a:schemeClr val="accent5">
              <a:lumMod val="50000"/>
            </a:schemeClr>
          </a:solidFill>
        </p:spPr>
        <p:txBody>
          <a:bodyPr wrap="square" rtlCol="0">
            <a:spAutoFit/>
          </a:bodyPr>
          <a:lstStyle/>
          <a:p>
            <a:pPr fontAlgn="t">
              <a:lnSpc>
                <a:spcPct val="100000"/>
              </a:lnSpc>
              <a:buNone/>
            </a:pPr>
            <a:r>
              <a:rPr lang="en-US" sz="2800" b="1">
                <a:solidFill>
                  <a:schemeClr val="bg1"/>
                </a:solidFill>
              </a:rPr>
              <a:t>Is multimodal biomarker ready to deploy?</a:t>
            </a:r>
          </a:p>
        </p:txBody>
      </p:sp>
    </p:spTree>
    <p:extLst>
      <p:ext uri="{BB962C8B-B14F-4D97-AF65-F5344CB8AC3E}">
        <p14:creationId xmlns:p14="http://schemas.microsoft.com/office/powerpoint/2010/main" val="1949981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2D70CD2-CE6D-5AEE-7126-4CEEF7EFAC2D}"/>
              </a:ext>
            </a:extLst>
          </p:cNvPr>
          <p:cNvSpPr txBox="1"/>
          <p:nvPr/>
        </p:nvSpPr>
        <p:spPr>
          <a:xfrm>
            <a:off x="4735707" y="1781357"/>
            <a:ext cx="4810069" cy="461665"/>
          </a:xfrm>
          <a:prstGeom prst="rect">
            <a:avLst/>
          </a:prstGeom>
          <a:noFill/>
        </p:spPr>
        <p:txBody>
          <a:bodyPr wrap="square" rtlCol="0">
            <a:spAutoFit/>
          </a:bodyPr>
          <a:lstStyle/>
          <a:p>
            <a:r>
              <a:rPr lang="en-US" sz="2400"/>
              <a:t>http://</a:t>
            </a:r>
            <a:r>
              <a:rPr lang="en-US" sz="2400" err="1"/>
              <a:t>hsulab.substack.com</a:t>
            </a:r>
            <a:endParaRPr lang="en-US" sz="2400"/>
          </a:p>
        </p:txBody>
      </p:sp>
      <p:pic>
        <p:nvPicPr>
          <p:cNvPr id="3074" name="Picture 2">
            <a:extLst>
              <a:ext uri="{FF2B5EF4-FFF2-40B4-BE49-F238E27FC236}">
                <a16:creationId xmlns:a16="http://schemas.microsoft.com/office/drawing/2014/main" id="{ED489F26-430B-919C-0DF2-972AEE476D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2147" y="4727180"/>
            <a:ext cx="1480839" cy="148083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DB693EAE-228A-380E-92E3-B5D3CD86E2B4}"/>
              </a:ext>
            </a:extLst>
          </p:cNvPr>
          <p:cNvPicPr>
            <a:picLocks noChangeAspect="1"/>
          </p:cNvPicPr>
          <p:nvPr/>
        </p:nvPicPr>
        <p:blipFill>
          <a:blip r:embed="rId4"/>
          <a:srcRect r="13289" b="21868"/>
          <a:stretch>
            <a:fillRect/>
          </a:stretch>
        </p:blipFill>
        <p:spPr>
          <a:xfrm>
            <a:off x="645329" y="478285"/>
            <a:ext cx="3741140" cy="1896194"/>
          </a:xfrm>
          <a:prstGeom prst="rect">
            <a:avLst/>
          </a:prstGeom>
        </p:spPr>
      </p:pic>
      <p:sp>
        <p:nvSpPr>
          <p:cNvPr id="3" name="TextBox 2">
            <a:extLst>
              <a:ext uri="{FF2B5EF4-FFF2-40B4-BE49-F238E27FC236}">
                <a16:creationId xmlns:a16="http://schemas.microsoft.com/office/drawing/2014/main" id="{F4260C6D-F0E1-C7F7-E144-448CA49E4D83}"/>
              </a:ext>
            </a:extLst>
          </p:cNvPr>
          <p:cNvSpPr txBox="1"/>
          <p:nvPr/>
        </p:nvSpPr>
        <p:spPr>
          <a:xfrm>
            <a:off x="4735707" y="363357"/>
            <a:ext cx="4532244" cy="1200329"/>
          </a:xfrm>
          <a:prstGeom prst="rect">
            <a:avLst/>
          </a:prstGeom>
          <a:noFill/>
        </p:spPr>
        <p:txBody>
          <a:bodyPr wrap="square" rtlCol="0">
            <a:spAutoFit/>
          </a:bodyPr>
          <a:lstStyle/>
          <a:p>
            <a:r>
              <a:rPr lang="en-US" sz="3600" b="1"/>
              <a:t>Navigating the Multimodal Frontier</a:t>
            </a:r>
          </a:p>
        </p:txBody>
      </p:sp>
      <p:pic>
        <p:nvPicPr>
          <p:cNvPr id="10" name="Picture 9">
            <a:extLst>
              <a:ext uri="{FF2B5EF4-FFF2-40B4-BE49-F238E27FC236}">
                <a16:creationId xmlns:a16="http://schemas.microsoft.com/office/drawing/2014/main" id="{2551DB59-160E-B497-476C-78F7C6514B00}"/>
              </a:ext>
            </a:extLst>
          </p:cNvPr>
          <p:cNvPicPr>
            <a:picLocks noChangeAspect="1"/>
          </p:cNvPicPr>
          <p:nvPr/>
        </p:nvPicPr>
        <p:blipFill>
          <a:blip r:embed="rId5"/>
          <a:stretch>
            <a:fillRect/>
          </a:stretch>
        </p:blipFill>
        <p:spPr>
          <a:xfrm>
            <a:off x="519014" y="2592150"/>
            <a:ext cx="7772400" cy="3787565"/>
          </a:xfrm>
          <a:prstGeom prst="rect">
            <a:avLst/>
          </a:prstGeom>
        </p:spPr>
      </p:pic>
    </p:spTree>
    <p:extLst>
      <p:ext uri="{BB962C8B-B14F-4D97-AF65-F5344CB8AC3E}">
        <p14:creationId xmlns:p14="http://schemas.microsoft.com/office/powerpoint/2010/main" val="10809121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72FA83D-41E7-ADB6-3C1E-D845ED99D95E}"/>
              </a:ext>
            </a:extLst>
          </p:cNvPr>
          <p:cNvSpPr txBox="1"/>
          <p:nvPr/>
        </p:nvSpPr>
        <p:spPr>
          <a:xfrm>
            <a:off x="6540632" y="621811"/>
            <a:ext cx="4976837" cy="1200329"/>
          </a:xfrm>
          <a:prstGeom prst="rect">
            <a:avLst/>
          </a:prstGeom>
          <a:noFill/>
        </p:spPr>
        <p:txBody>
          <a:bodyPr wrap="square" rtlCol="0">
            <a:spAutoFit/>
          </a:bodyPr>
          <a:lstStyle/>
          <a:p>
            <a:pPr marL="0" marR="0" lvl="0" indent="0" algn="r" defTabSz="544006"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Arial"/>
                <a:ea typeface="+mn-ea"/>
                <a:cs typeface="+mn-cs"/>
              </a:rPr>
              <a:t>The Hsu Lab gratefully acknowledges support from the National Institutes of Health (R01 EB031993; U2C CA271898; </a:t>
            </a:r>
            <a:r>
              <a:rPr kumimoji="0" lang="en-US" sz="1200" b="0" i="1"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U01 CA233370), the Agency for Healthcare Research and Quality (R33 HS029257), the V Foundation, </a:t>
            </a:r>
            <a:r>
              <a:rPr kumimoji="0" lang="en-US" sz="1200" b="0" i="1" u="none" strike="noStrike" kern="1200" cap="none" spc="0" normalizeH="0" baseline="0" noProof="0" err="1">
                <a:ln>
                  <a:noFill/>
                </a:ln>
                <a:solidFill>
                  <a:prstClr val="black"/>
                </a:solidFill>
                <a:effectLst/>
                <a:uLnTx/>
                <a:uFillTx/>
                <a:latin typeface="Arial"/>
                <a:ea typeface="Times New Roman" panose="02020603050405020304" pitchFamily="18" charset="0"/>
                <a:cs typeface="Times New Roman" panose="02020603050405020304" pitchFamily="18" charset="0"/>
              </a:rPr>
              <a:t>EarlyDiagnostics</a:t>
            </a:r>
            <a:r>
              <a:rPr kumimoji="0" lang="en-US" sz="1200" b="0" i="1" u="none" strike="noStrike" kern="1200" cap="none" spc="0" normalizeH="0" baseline="0" noProof="0">
                <a:ln>
                  <a:noFill/>
                </a:ln>
                <a:solidFill>
                  <a:prstClr val="black"/>
                </a:solidFill>
                <a:effectLst/>
                <a:uLnTx/>
                <a:uFillTx/>
                <a:latin typeface="Arial"/>
                <a:ea typeface="Times New Roman" panose="02020603050405020304" pitchFamily="18" charset="0"/>
                <a:cs typeface="Times New Roman" panose="02020603050405020304" pitchFamily="18" charset="0"/>
              </a:rPr>
              <a:t> Inc, the National Science Foundation, Jonsson Comprehensive Cancer Center, and the Department of Radiological Sciences.</a:t>
            </a:r>
            <a:endParaRPr kumimoji="0" lang="en-US" sz="1200" b="0" i="1" u="none" strike="noStrike" kern="1200" cap="none" spc="0" normalizeH="0" baseline="0" noProof="0">
              <a:ln>
                <a:noFill/>
              </a:ln>
              <a:solidFill>
                <a:prstClr val="black"/>
              </a:solidFill>
              <a:effectLst/>
              <a:uLnTx/>
              <a:uFillTx/>
              <a:latin typeface="Arial"/>
              <a:ea typeface="+mn-ea"/>
              <a:cs typeface="+mn-cs"/>
            </a:endParaRPr>
          </a:p>
        </p:txBody>
      </p:sp>
      <p:sp>
        <p:nvSpPr>
          <p:cNvPr id="11" name="TextBox 10">
            <a:extLst>
              <a:ext uri="{FF2B5EF4-FFF2-40B4-BE49-F238E27FC236}">
                <a16:creationId xmlns:a16="http://schemas.microsoft.com/office/drawing/2014/main" id="{088A44CC-7823-DC57-181B-14235A79ADC5}"/>
              </a:ext>
            </a:extLst>
          </p:cNvPr>
          <p:cNvSpPr txBox="1"/>
          <p:nvPr/>
        </p:nvSpPr>
        <p:spPr>
          <a:xfrm>
            <a:off x="745086" y="2200603"/>
            <a:ext cx="494058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a:ea typeface="+mn-ea"/>
                <a:cs typeface="+mn-cs"/>
              </a:rPr>
              <a:t>Research team (Hsu Lab)</a:t>
            </a:r>
          </a:p>
        </p:txBody>
      </p:sp>
      <p:sp>
        <p:nvSpPr>
          <p:cNvPr id="12" name="TextBox 11">
            <a:extLst>
              <a:ext uri="{FF2B5EF4-FFF2-40B4-BE49-F238E27FC236}">
                <a16:creationId xmlns:a16="http://schemas.microsoft.com/office/drawing/2014/main" id="{FE925DF3-DF89-BB2C-B229-8F74EAEC4D00}"/>
              </a:ext>
            </a:extLst>
          </p:cNvPr>
          <p:cNvSpPr txBox="1"/>
          <p:nvPr/>
        </p:nvSpPr>
        <p:spPr>
          <a:xfrm>
            <a:off x="6756541" y="2213413"/>
            <a:ext cx="385723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rial"/>
                <a:ea typeface="+mn-ea"/>
                <a:cs typeface="+mn-cs"/>
              </a:rPr>
              <a:t>Funding support</a:t>
            </a:r>
          </a:p>
        </p:txBody>
      </p:sp>
      <p:pic>
        <p:nvPicPr>
          <p:cNvPr id="13" name="Picture 12">
            <a:extLst>
              <a:ext uri="{FF2B5EF4-FFF2-40B4-BE49-F238E27FC236}">
                <a16:creationId xmlns:a16="http://schemas.microsoft.com/office/drawing/2014/main" id="{51891E0A-0677-4EB1-3B47-5C5B19B1B29E}"/>
              </a:ext>
            </a:extLst>
          </p:cNvPr>
          <p:cNvPicPr>
            <a:picLocks noChangeAspect="1"/>
          </p:cNvPicPr>
          <p:nvPr/>
        </p:nvPicPr>
        <p:blipFill>
          <a:blip r:embed="rId3"/>
          <a:stretch>
            <a:fillRect/>
          </a:stretch>
        </p:blipFill>
        <p:spPr>
          <a:xfrm>
            <a:off x="7271712" y="2697671"/>
            <a:ext cx="3514679" cy="379747"/>
          </a:xfrm>
          <a:prstGeom prst="rect">
            <a:avLst/>
          </a:prstGeom>
        </p:spPr>
      </p:pic>
      <p:pic>
        <p:nvPicPr>
          <p:cNvPr id="15" name="Picture 8" descr="National Institute of Biomedical Imaging and Bioengineering">
            <a:extLst>
              <a:ext uri="{FF2B5EF4-FFF2-40B4-BE49-F238E27FC236}">
                <a16:creationId xmlns:a16="http://schemas.microsoft.com/office/drawing/2014/main" id="{420AE6F2-C8FA-6280-CEBD-9A95C79AB22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638980" y="3193210"/>
            <a:ext cx="891706" cy="89170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National Science Foundation - Wikipedia">
            <a:extLst>
              <a:ext uri="{FF2B5EF4-FFF2-40B4-BE49-F238E27FC236}">
                <a16:creationId xmlns:a16="http://schemas.microsoft.com/office/drawing/2014/main" id="{9DAB7A32-08D0-3E0F-2AEB-5610A946395D}"/>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525148" y="3186474"/>
            <a:ext cx="891706" cy="89626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2" descr="The V Foundation - The Victory Ride">
            <a:extLst>
              <a:ext uri="{FF2B5EF4-FFF2-40B4-BE49-F238E27FC236}">
                <a16:creationId xmlns:a16="http://schemas.microsoft.com/office/drawing/2014/main" id="{B2C05E35-B661-22AF-C7BD-DAC8190EB3EE}"/>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9808726" y="3293993"/>
            <a:ext cx="977665" cy="61788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956DAD6C-27E0-092B-49F0-EF86E0F8AE1C}"/>
              </a:ext>
            </a:extLst>
          </p:cNvPr>
          <p:cNvPicPr>
            <a:picLocks noChangeAspect="1"/>
          </p:cNvPicPr>
          <p:nvPr/>
        </p:nvPicPr>
        <p:blipFill>
          <a:blip r:embed="rId7"/>
          <a:stretch>
            <a:fillRect/>
          </a:stretch>
        </p:blipFill>
        <p:spPr>
          <a:xfrm>
            <a:off x="7568611" y="4261427"/>
            <a:ext cx="3056967" cy="646331"/>
          </a:xfrm>
          <a:prstGeom prst="rect">
            <a:avLst/>
          </a:prstGeom>
        </p:spPr>
      </p:pic>
      <p:cxnSp>
        <p:nvCxnSpPr>
          <p:cNvPr id="22" name="Straight Connector 21">
            <a:extLst>
              <a:ext uri="{FF2B5EF4-FFF2-40B4-BE49-F238E27FC236}">
                <a16:creationId xmlns:a16="http://schemas.microsoft.com/office/drawing/2014/main" id="{90E1066A-F2FB-9550-DD98-EFAB5E89F85A}"/>
              </a:ext>
            </a:extLst>
          </p:cNvPr>
          <p:cNvCxnSpPr>
            <a:cxnSpLocks/>
          </p:cNvCxnSpPr>
          <p:nvPr/>
        </p:nvCxnSpPr>
        <p:spPr>
          <a:xfrm>
            <a:off x="6841077" y="2518213"/>
            <a:ext cx="449965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2" name="Picture 31" descr="A person wearing a suit and tie smiling at the camera  Description automatically generated">
            <a:extLst>
              <a:ext uri="{FF2B5EF4-FFF2-40B4-BE49-F238E27FC236}">
                <a16:creationId xmlns:a16="http://schemas.microsoft.com/office/drawing/2014/main" id="{68F61D83-47FA-C14C-19B9-FAF0D4932046}"/>
              </a:ext>
            </a:extLst>
          </p:cNvPr>
          <p:cNvPicPr>
            <a:picLocks noChangeAspect="1"/>
          </p:cNvPicPr>
          <p:nvPr/>
        </p:nvPicPr>
        <p:blipFill>
          <a:blip r:embed="rId8"/>
          <a:stretch>
            <a:fillRect/>
          </a:stretch>
        </p:blipFill>
        <p:spPr>
          <a:xfrm>
            <a:off x="834115" y="323080"/>
            <a:ext cx="1600200" cy="1600200"/>
          </a:xfrm>
          <a:prstGeom prst="ellipse">
            <a:avLst/>
          </a:prstGeom>
          <a:ln>
            <a:solidFill>
              <a:schemeClr val="tx1"/>
            </a:solidFill>
          </a:ln>
        </p:spPr>
      </p:pic>
      <p:sp>
        <p:nvSpPr>
          <p:cNvPr id="33" name="TextBox 32">
            <a:extLst>
              <a:ext uri="{FF2B5EF4-FFF2-40B4-BE49-F238E27FC236}">
                <a16:creationId xmlns:a16="http://schemas.microsoft.com/office/drawing/2014/main" id="{324C6EEB-49DE-4E95-F635-F11DB7D05A72}"/>
              </a:ext>
            </a:extLst>
          </p:cNvPr>
          <p:cNvSpPr txBox="1"/>
          <p:nvPr/>
        </p:nvSpPr>
        <p:spPr>
          <a:xfrm>
            <a:off x="2640634" y="490263"/>
            <a:ext cx="5330367" cy="1200329"/>
          </a:xfrm>
          <a:prstGeom prst="rect">
            <a:avLst/>
          </a:prstGeom>
          <a:noFill/>
        </p:spPr>
        <p:txBody>
          <a:bodyPr wrap="square" rtlCol="0">
            <a:spAutoFit/>
          </a:bodyPr>
          <a:lstStyle/>
          <a:p>
            <a:pPr defTabSz="544006"/>
            <a:r>
              <a:rPr lang="en-US" sz="2400"/>
              <a:t>William Hsu, PhD</a:t>
            </a:r>
          </a:p>
          <a:p>
            <a:pPr defTabSz="544006"/>
            <a:r>
              <a:rPr lang="en-US" sz="2400">
                <a:hlinkClick r:id="rId9"/>
              </a:rPr>
              <a:t>whsu@mednet.ucla.edu</a:t>
            </a:r>
            <a:r>
              <a:rPr lang="en-US" sz="2400"/>
              <a:t> </a:t>
            </a:r>
          </a:p>
          <a:p>
            <a:pPr defTabSz="544006"/>
            <a:r>
              <a:rPr lang="en-US" sz="2400">
                <a:hlinkClick r:id="rId10"/>
              </a:rPr>
              <a:t>http://hsu-lab.com</a:t>
            </a:r>
            <a:r>
              <a:rPr lang="en-US" sz="2400"/>
              <a:t> </a:t>
            </a:r>
          </a:p>
        </p:txBody>
      </p:sp>
      <p:cxnSp>
        <p:nvCxnSpPr>
          <p:cNvPr id="49" name="Straight Connector 48">
            <a:extLst>
              <a:ext uri="{FF2B5EF4-FFF2-40B4-BE49-F238E27FC236}">
                <a16:creationId xmlns:a16="http://schemas.microsoft.com/office/drawing/2014/main" id="{0C028443-F57D-825D-9E81-F66D5622D4BD}"/>
              </a:ext>
            </a:extLst>
          </p:cNvPr>
          <p:cNvCxnSpPr/>
          <p:nvPr/>
        </p:nvCxnSpPr>
        <p:spPr>
          <a:xfrm>
            <a:off x="841075" y="2515372"/>
            <a:ext cx="493116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4" name="Picture 4" descr="https://www.mii.ucla.edu/mii/images/people/YannanL.jpg">
            <a:extLst>
              <a:ext uri="{FF2B5EF4-FFF2-40B4-BE49-F238E27FC236}">
                <a16:creationId xmlns:a16="http://schemas.microsoft.com/office/drawing/2014/main" id="{661C57E8-E80E-A727-03C1-3A98A96623F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42648" y="2699525"/>
            <a:ext cx="758952" cy="758952"/>
          </a:xfrm>
          <a:prstGeom prst="ellipse">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5" name="Picture 6" descr="Bing Zhu">
            <a:extLst>
              <a:ext uri="{FF2B5EF4-FFF2-40B4-BE49-F238E27FC236}">
                <a16:creationId xmlns:a16="http://schemas.microsoft.com/office/drawing/2014/main" id="{1A0E7295-3B0F-5A3B-18B7-3E32632D408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37362" y="4154508"/>
            <a:ext cx="758952" cy="758952"/>
          </a:xfrm>
          <a:prstGeom prst="ellipse">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6" name="Picture 2" descr="Luoting-Zhuang--">
            <a:extLst>
              <a:ext uri="{FF2B5EF4-FFF2-40B4-BE49-F238E27FC236}">
                <a16:creationId xmlns:a16="http://schemas.microsoft.com/office/drawing/2014/main" id="{D4B8F9A2-FD2B-B740-BB08-2411A4239923}"/>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872735" y="2722250"/>
            <a:ext cx="758952" cy="758952"/>
          </a:xfrm>
          <a:prstGeom prst="ellipse">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7" name="Picture 66" descr="Stephen Park - Undergraduate Researcher - Johns Hopkins ...">
            <a:extLst>
              <a:ext uri="{FF2B5EF4-FFF2-40B4-BE49-F238E27FC236}">
                <a16:creationId xmlns:a16="http://schemas.microsoft.com/office/drawing/2014/main" id="{ABE331F3-3FDD-9505-73F0-D65419472789}"/>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893923" y="2734935"/>
            <a:ext cx="758952" cy="758952"/>
          </a:xfrm>
          <a:prstGeom prst="ellipse">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8" name="Picture 4">
            <a:extLst>
              <a:ext uri="{FF2B5EF4-FFF2-40B4-BE49-F238E27FC236}">
                <a16:creationId xmlns:a16="http://schemas.microsoft.com/office/drawing/2014/main" id="{B4B58723-9431-F64F-DE74-512ADD5FAC21}"/>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833609" y="2717182"/>
            <a:ext cx="758952" cy="758952"/>
          </a:xfrm>
          <a:prstGeom prst="ellipse">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9" name="Picture 2">
            <a:extLst>
              <a:ext uri="{FF2B5EF4-FFF2-40B4-BE49-F238E27FC236}">
                <a16:creationId xmlns:a16="http://schemas.microsoft.com/office/drawing/2014/main" id="{816CBA24-A6B1-B7F8-6BD2-E7944A0956E6}"/>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818414" y="4148806"/>
            <a:ext cx="758952" cy="758952"/>
          </a:xfrm>
          <a:prstGeom prst="ellipse">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 name="Picture 6" descr="Micah Vinet">
            <a:extLst>
              <a:ext uri="{FF2B5EF4-FFF2-40B4-BE49-F238E27FC236}">
                <a16:creationId xmlns:a16="http://schemas.microsoft.com/office/drawing/2014/main" id="{36DFBC5E-BB73-43F5-2D4B-D62B266CC435}"/>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763066" y="4149251"/>
            <a:ext cx="758952" cy="758952"/>
          </a:xfrm>
          <a:prstGeom prst="ellipse">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2" name="Picture 71" descr="A person smiling at camera  AI-generated content may be incorrect.">
            <a:extLst>
              <a:ext uri="{FF2B5EF4-FFF2-40B4-BE49-F238E27FC236}">
                <a16:creationId xmlns:a16="http://schemas.microsoft.com/office/drawing/2014/main" id="{01C9F416-0E20-F91C-0245-625BA40B39AD}"/>
              </a:ext>
            </a:extLst>
          </p:cNvPr>
          <p:cNvPicPr>
            <a:picLocks noChangeAspect="1"/>
          </p:cNvPicPr>
          <p:nvPr/>
        </p:nvPicPr>
        <p:blipFill>
          <a:blip r:embed="rId18"/>
          <a:stretch>
            <a:fillRect/>
          </a:stretch>
        </p:blipFill>
        <p:spPr>
          <a:xfrm>
            <a:off x="4991792" y="2738062"/>
            <a:ext cx="758952" cy="758952"/>
          </a:xfrm>
          <a:prstGeom prst="ellipse">
            <a:avLst/>
          </a:prstGeom>
          <a:ln>
            <a:solidFill>
              <a:schemeClr val="tx1"/>
            </a:solidFill>
          </a:ln>
        </p:spPr>
      </p:pic>
      <p:sp>
        <p:nvSpPr>
          <p:cNvPr id="75" name="TextBox 74">
            <a:extLst>
              <a:ext uri="{FF2B5EF4-FFF2-40B4-BE49-F238E27FC236}">
                <a16:creationId xmlns:a16="http://schemas.microsoft.com/office/drawing/2014/main" id="{0739B8FD-9495-3ED4-ED20-0B0A50011160}"/>
              </a:ext>
            </a:extLst>
          </p:cNvPr>
          <p:cNvSpPr txBox="1"/>
          <p:nvPr/>
        </p:nvSpPr>
        <p:spPr>
          <a:xfrm>
            <a:off x="701623" y="3490848"/>
            <a:ext cx="992534" cy="276999"/>
          </a:xfrm>
          <a:prstGeom prst="rect">
            <a:avLst/>
          </a:prstGeom>
          <a:noFill/>
        </p:spPr>
        <p:txBody>
          <a:bodyPr wrap="square" rtlCol="0">
            <a:spAutoFit/>
          </a:bodyPr>
          <a:lstStyle/>
          <a:p>
            <a:pPr algn="ctr"/>
            <a:r>
              <a:rPr lang="en-US" sz="1200" err="1"/>
              <a:t>Yannan</a:t>
            </a:r>
            <a:r>
              <a:rPr lang="en-US" sz="1200"/>
              <a:t> Lin</a:t>
            </a:r>
          </a:p>
        </p:txBody>
      </p:sp>
      <p:sp>
        <p:nvSpPr>
          <p:cNvPr id="76" name="TextBox 75">
            <a:extLst>
              <a:ext uri="{FF2B5EF4-FFF2-40B4-BE49-F238E27FC236}">
                <a16:creationId xmlns:a16="http://schemas.microsoft.com/office/drawing/2014/main" id="{7BE05EF4-1FB6-3EC6-07F4-B5819E7E041E}"/>
              </a:ext>
            </a:extLst>
          </p:cNvPr>
          <p:cNvSpPr txBox="1"/>
          <p:nvPr/>
        </p:nvSpPr>
        <p:spPr>
          <a:xfrm>
            <a:off x="1694157" y="3497014"/>
            <a:ext cx="992534" cy="461665"/>
          </a:xfrm>
          <a:prstGeom prst="rect">
            <a:avLst/>
          </a:prstGeom>
          <a:noFill/>
        </p:spPr>
        <p:txBody>
          <a:bodyPr wrap="square" rtlCol="0">
            <a:spAutoFit/>
          </a:bodyPr>
          <a:lstStyle/>
          <a:p>
            <a:pPr algn="ctr"/>
            <a:r>
              <a:rPr lang="en-US" sz="1200" err="1"/>
              <a:t>Yunzheng</a:t>
            </a:r>
            <a:r>
              <a:rPr lang="en-US" sz="1200"/>
              <a:t> Zhu</a:t>
            </a:r>
          </a:p>
        </p:txBody>
      </p:sp>
      <p:sp>
        <p:nvSpPr>
          <p:cNvPr id="77" name="TextBox 76">
            <a:extLst>
              <a:ext uri="{FF2B5EF4-FFF2-40B4-BE49-F238E27FC236}">
                <a16:creationId xmlns:a16="http://schemas.microsoft.com/office/drawing/2014/main" id="{B4AE8BF6-E09B-CA24-6B6E-290EBF26C951}"/>
              </a:ext>
            </a:extLst>
          </p:cNvPr>
          <p:cNvSpPr txBox="1"/>
          <p:nvPr/>
        </p:nvSpPr>
        <p:spPr>
          <a:xfrm>
            <a:off x="2686691" y="3490396"/>
            <a:ext cx="1037084" cy="461665"/>
          </a:xfrm>
          <a:prstGeom prst="rect">
            <a:avLst/>
          </a:prstGeom>
          <a:noFill/>
        </p:spPr>
        <p:txBody>
          <a:bodyPr wrap="square" rtlCol="0">
            <a:spAutoFit/>
          </a:bodyPr>
          <a:lstStyle/>
          <a:p>
            <a:pPr algn="ctr"/>
            <a:r>
              <a:rPr lang="en-US" sz="1200" err="1"/>
              <a:t>Luoting</a:t>
            </a:r>
            <a:r>
              <a:rPr lang="en-US" sz="1200"/>
              <a:t> Zhuang</a:t>
            </a:r>
          </a:p>
        </p:txBody>
      </p:sp>
      <p:sp>
        <p:nvSpPr>
          <p:cNvPr id="78" name="TextBox 77">
            <a:extLst>
              <a:ext uri="{FF2B5EF4-FFF2-40B4-BE49-F238E27FC236}">
                <a16:creationId xmlns:a16="http://schemas.microsoft.com/office/drawing/2014/main" id="{29A92610-DAAB-6EC5-E9AD-0E1553C0D56E}"/>
              </a:ext>
            </a:extLst>
          </p:cNvPr>
          <p:cNvSpPr txBox="1"/>
          <p:nvPr/>
        </p:nvSpPr>
        <p:spPr>
          <a:xfrm>
            <a:off x="3777132" y="3497014"/>
            <a:ext cx="992534" cy="461665"/>
          </a:xfrm>
          <a:prstGeom prst="rect">
            <a:avLst/>
          </a:prstGeom>
          <a:noFill/>
        </p:spPr>
        <p:txBody>
          <a:bodyPr wrap="square" rtlCol="0">
            <a:spAutoFit/>
          </a:bodyPr>
          <a:lstStyle/>
          <a:p>
            <a:pPr algn="ctr"/>
            <a:r>
              <a:rPr lang="en-US" sz="1200"/>
              <a:t>Stephen Park</a:t>
            </a:r>
          </a:p>
        </p:txBody>
      </p:sp>
      <p:sp>
        <p:nvSpPr>
          <p:cNvPr id="79" name="TextBox 78">
            <a:extLst>
              <a:ext uri="{FF2B5EF4-FFF2-40B4-BE49-F238E27FC236}">
                <a16:creationId xmlns:a16="http://schemas.microsoft.com/office/drawing/2014/main" id="{F4DEDC9D-D1EB-0741-8B73-4F3049F0C8C4}"/>
              </a:ext>
            </a:extLst>
          </p:cNvPr>
          <p:cNvSpPr txBox="1"/>
          <p:nvPr/>
        </p:nvSpPr>
        <p:spPr>
          <a:xfrm>
            <a:off x="4861362" y="3490396"/>
            <a:ext cx="992534" cy="461665"/>
          </a:xfrm>
          <a:prstGeom prst="rect">
            <a:avLst/>
          </a:prstGeom>
          <a:noFill/>
        </p:spPr>
        <p:txBody>
          <a:bodyPr wrap="square" rtlCol="0">
            <a:spAutoFit/>
          </a:bodyPr>
          <a:lstStyle/>
          <a:p>
            <a:pPr algn="ctr"/>
            <a:r>
              <a:rPr lang="en-US" sz="1200" err="1"/>
              <a:t>Tengyue</a:t>
            </a:r>
            <a:r>
              <a:rPr lang="en-US" sz="1200"/>
              <a:t> Zhang</a:t>
            </a:r>
          </a:p>
        </p:txBody>
      </p:sp>
      <p:sp>
        <p:nvSpPr>
          <p:cNvPr id="80" name="TextBox 79">
            <a:extLst>
              <a:ext uri="{FF2B5EF4-FFF2-40B4-BE49-F238E27FC236}">
                <a16:creationId xmlns:a16="http://schemas.microsoft.com/office/drawing/2014/main" id="{08A6846E-1D23-1109-EE09-FCA3F6FC8547}"/>
              </a:ext>
            </a:extLst>
          </p:cNvPr>
          <p:cNvSpPr txBox="1"/>
          <p:nvPr/>
        </p:nvSpPr>
        <p:spPr>
          <a:xfrm>
            <a:off x="725857" y="4945553"/>
            <a:ext cx="992534" cy="461665"/>
          </a:xfrm>
          <a:prstGeom prst="rect">
            <a:avLst/>
          </a:prstGeom>
          <a:noFill/>
        </p:spPr>
        <p:txBody>
          <a:bodyPr wrap="square" rtlCol="0">
            <a:spAutoFit/>
          </a:bodyPr>
          <a:lstStyle/>
          <a:p>
            <a:pPr algn="ctr"/>
            <a:r>
              <a:rPr lang="en-US" sz="1200"/>
              <a:t>Connor Morris</a:t>
            </a:r>
          </a:p>
        </p:txBody>
      </p:sp>
      <p:sp>
        <p:nvSpPr>
          <p:cNvPr id="81" name="TextBox 80">
            <a:extLst>
              <a:ext uri="{FF2B5EF4-FFF2-40B4-BE49-F238E27FC236}">
                <a16:creationId xmlns:a16="http://schemas.microsoft.com/office/drawing/2014/main" id="{59AA1BCA-1D28-F470-A0AD-1BC6D8B883D6}"/>
              </a:ext>
            </a:extLst>
          </p:cNvPr>
          <p:cNvSpPr txBox="1"/>
          <p:nvPr/>
        </p:nvSpPr>
        <p:spPr>
          <a:xfrm>
            <a:off x="1610215" y="4971568"/>
            <a:ext cx="992534" cy="276999"/>
          </a:xfrm>
          <a:prstGeom prst="rect">
            <a:avLst/>
          </a:prstGeom>
          <a:noFill/>
        </p:spPr>
        <p:txBody>
          <a:bodyPr wrap="square" rtlCol="0">
            <a:spAutoFit/>
          </a:bodyPr>
          <a:lstStyle/>
          <a:p>
            <a:pPr algn="ctr"/>
            <a:r>
              <a:rPr lang="en-US" sz="1200"/>
              <a:t>Micah Vinet</a:t>
            </a:r>
          </a:p>
        </p:txBody>
      </p:sp>
      <p:sp>
        <p:nvSpPr>
          <p:cNvPr id="82" name="TextBox 81">
            <a:extLst>
              <a:ext uri="{FF2B5EF4-FFF2-40B4-BE49-F238E27FC236}">
                <a16:creationId xmlns:a16="http://schemas.microsoft.com/office/drawing/2014/main" id="{B22E6C4A-8431-E15B-4DD7-6DCFADDE8CE6}"/>
              </a:ext>
            </a:extLst>
          </p:cNvPr>
          <p:cNvSpPr txBox="1"/>
          <p:nvPr/>
        </p:nvSpPr>
        <p:spPr>
          <a:xfrm>
            <a:off x="3776158" y="4941767"/>
            <a:ext cx="992534" cy="276999"/>
          </a:xfrm>
          <a:prstGeom prst="rect">
            <a:avLst/>
          </a:prstGeom>
          <a:noFill/>
        </p:spPr>
        <p:txBody>
          <a:bodyPr wrap="square" rtlCol="0">
            <a:spAutoFit/>
          </a:bodyPr>
          <a:lstStyle/>
          <a:p>
            <a:pPr algn="ctr"/>
            <a:r>
              <a:rPr lang="en-US" sz="1200"/>
              <a:t>Bing Zhu</a:t>
            </a:r>
          </a:p>
        </p:txBody>
      </p:sp>
      <p:sp>
        <p:nvSpPr>
          <p:cNvPr id="3" name="TextBox 2">
            <a:extLst>
              <a:ext uri="{FF2B5EF4-FFF2-40B4-BE49-F238E27FC236}">
                <a16:creationId xmlns:a16="http://schemas.microsoft.com/office/drawing/2014/main" id="{CE8AC78D-4740-D617-E64B-96DE36386A25}"/>
              </a:ext>
            </a:extLst>
          </p:cNvPr>
          <p:cNvSpPr txBox="1"/>
          <p:nvPr/>
        </p:nvSpPr>
        <p:spPr>
          <a:xfrm>
            <a:off x="4808760" y="4945553"/>
            <a:ext cx="1097737" cy="461665"/>
          </a:xfrm>
          <a:prstGeom prst="rect">
            <a:avLst/>
          </a:prstGeom>
          <a:noFill/>
        </p:spPr>
        <p:txBody>
          <a:bodyPr wrap="square" rtlCol="0">
            <a:spAutoFit/>
          </a:bodyPr>
          <a:lstStyle/>
          <a:p>
            <a:pPr algn="ctr"/>
            <a:r>
              <a:rPr lang="en-US" sz="1200"/>
              <a:t>Soledad Lujan</a:t>
            </a:r>
          </a:p>
        </p:txBody>
      </p:sp>
      <p:pic>
        <p:nvPicPr>
          <p:cNvPr id="4" name="Picture 3">
            <a:extLst>
              <a:ext uri="{FF2B5EF4-FFF2-40B4-BE49-F238E27FC236}">
                <a16:creationId xmlns:a16="http://schemas.microsoft.com/office/drawing/2014/main" id="{3CAB5C2B-0F6B-5F32-8D76-DB39AB0B4623}"/>
              </a:ext>
            </a:extLst>
          </p:cNvPr>
          <p:cNvPicPr>
            <a:picLocks noChangeAspect="1"/>
          </p:cNvPicPr>
          <p:nvPr/>
        </p:nvPicPr>
        <p:blipFill>
          <a:blip r:embed="rId19"/>
          <a:stretch>
            <a:fillRect/>
          </a:stretch>
        </p:blipFill>
        <p:spPr>
          <a:xfrm>
            <a:off x="4991792" y="4148806"/>
            <a:ext cx="758952" cy="758952"/>
          </a:xfrm>
          <a:prstGeom prst="ellipse">
            <a:avLst/>
          </a:prstGeom>
          <a:ln>
            <a:solidFill>
              <a:schemeClr val="tx1"/>
            </a:solidFill>
          </a:ln>
        </p:spPr>
      </p:pic>
      <p:sp>
        <p:nvSpPr>
          <p:cNvPr id="2" name="TextBox 1">
            <a:extLst>
              <a:ext uri="{FF2B5EF4-FFF2-40B4-BE49-F238E27FC236}">
                <a16:creationId xmlns:a16="http://schemas.microsoft.com/office/drawing/2014/main" id="{03F3ACB1-DF51-C90C-1A19-469C47A086BD}"/>
              </a:ext>
            </a:extLst>
          </p:cNvPr>
          <p:cNvSpPr txBox="1"/>
          <p:nvPr/>
        </p:nvSpPr>
        <p:spPr>
          <a:xfrm>
            <a:off x="750449" y="6389180"/>
            <a:ext cx="4810069" cy="338554"/>
          </a:xfrm>
          <a:prstGeom prst="rect">
            <a:avLst/>
          </a:prstGeom>
          <a:noFill/>
        </p:spPr>
        <p:txBody>
          <a:bodyPr wrap="square" rtlCol="0">
            <a:spAutoFit/>
          </a:bodyPr>
          <a:lstStyle/>
          <a:p>
            <a:r>
              <a:rPr lang="en-US" sz="1600">
                <a:hlinkClick r:id="rId20"/>
              </a:rPr>
              <a:t>http://hsulab.substack.com</a:t>
            </a:r>
            <a:r>
              <a:rPr lang="en-US" sz="1600"/>
              <a:t> </a:t>
            </a:r>
          </a:p>
        </p:txBody>
      </p:sp>
      <p:sp>
        <p:nvSpPr>
          <p:cNvPr id="5" name="TextBox 4">
            <a:extLst>
              <a:ext uri="{FF2B5EF4-FFF2-40B4-BE49-F238E27FC236}">
                <a16:creationId xmlns:a16="http://schemas.microsoft.com/office/drawing/2014/main" id="{8CBCB455-B03C-48A1-EEC2-EA1F7A7883CF}"/>
              </a:ext>
            </a:extLst>
          </p:cNvPr>
          <p:cNvSpPr txBox="1"/>
          <p:nvPr/>
        </p:nvSpPr>
        <p:spPr>
          <a:xfrm>
            <a:off x="745086" y="6092315"/>
            <a:ext cx="4532244" cy="369332"/>
          </a:xfrm>
          <a:prstGeom prst="rect">
            <a:avLst/>
          </a:prstGeom>
          <a:noFill/>
        </p:spPr>
        <p:txBody>
          <a:bodyPr wrap="square" rtlCol="0">
            <a:spAutoFit/>
          </a:bodyPr>
          <a:lstStyle/>
          <a:p>
            <a:r>
              <a:rPr lang="en-US" b="1"/>
              <a:t>Navigating the Multimodal Frontier</a:t>
            </a:r>
          </a:p>
        </p:txBody>
      </p:sp>
      <p:sp>
        <p:nvSpPr>
          <p:cNvPr id="8" name="TextBox 7">
            <a:extLst>
              <a:ext uri="{FF2B5EF4-FFF2-40B4-BE49-F238E27FC236}">
                <a16:creationId xmlns:a16="http://schemas.microsoft.com/office/drawing/2014/main" id="{3067C086-7C7C-0132-8206-92684F9325B0}"/>
              </a:ext>
            </a:extLst>
          </p:cNvPr>
          <p:cNvSpPr txBox="1"/>
          <p:nvPr/>
        </p:nvSpPr>
        <p:spPr>
          <a:xfrm>
            <a:off x="2731286" y="4981286"/>
            <a:ext cx="992534" cy="276999"/>
          </a:xfrm>
          <a:prstGeom prst="rect">
            <a:avLst/>
          </a:prstGeom>
          <a:noFill/>
        </p:spPr>
        <p:txBody>
          <a:bodyPr wrap="square" rtlCol="0">
            <a:spAutoFit/>
          </a:bodyPr>
          <a:lstStyle/>
          <a:p>
            <a:pPr algn="ctr"/>
            <a:r>
              <a:rPr lang="en-US" sz="1200"/>
              <a:t>Rohil Ahuja</a:t>
            </a:r>
          </a:p>
        </p:txBody>
      </p:sp>
      <p:pic>
        <p:nvPicPr>
          <p:cNvPr id="9" name="Google Shape;147;p23">
            <a:extLst>
              <a:ext uri="{FF2B5EF4-FFF2-40B4-BE49-F238E27FC236}">
                <a16:creationId xmlns:a16="http://schemas.microsoft.com/office/drawing/2014/main" id="{5923D19C-F4CA-0787-E5D1-413081A1D15E}"/>
              </a:ext>
            </a:extLst>
          </p:cNvPr>
          <p:cNvPicPr preferRelativeResize="0">
            <a:picLocks noChangeAspect="1"/>
          </p:cNvPicPr>
          <p:nvPr/>
        </p:nvPicPr>
        <p:blipFill>
          <a:blip r:embed="rId21">
            <a:alphaModFix/>
          </a:blip>
          <a:stretch>
            <a:fillRect/>
          </a:stretch>
        </p:blipFill>
        <p:spPr>
          <a:xfrm>
            <a:off x="2826807" y="4148806"/>
            <a:ext cx="758952" cy="758952"/>
          </a:xfrm>
          <a:prstGeom prst="ellipse">
            <a:avLst/>
          </a:prstGeom>
          <a:noFill/>
          <a:ln w="9525" cap="flat" cmpd="sng">
            <a:solidFill>
              <a:srgbClr val="3F3F3F"/>
            </a:solidFill>
            <a:prstDash val="solid"/>
            <a:round/>
            <a:headEnd type="none" w="sm" len="sm"/>
            <a:tailEnd type="none" w="sm" len="sm"/>
          </a:ln>
        </p:spPr>
      </p:pic>
      <p:pic>
        <p:nvPicPr>
          <p:cNvPr id="7" name="Picture 6" descr="Early Detection Research Network — Early Detection Research Network">
            <a:extLst>
              <a:ext uri="{FF2B5EF4-FFF2-40B4-BE49-F238E27FC236}">
                <a16:creationId xmlns:a16="http://schemas.microsoft.com/office/drawing/2014/main" id="{93E8BB3B-D7AE-CF07-D46A-EEF933A309B0}"/>
              </a:ext>
            </a:extLst>
          </p:cNvPr>
          <p:cNvPicPr>
            <a:picLocks noChangeAspect="1"/>
          </p:cNvPicPr>
          <p:nvPr/>
        </p:nvPicPr>
        <p:blipFill>
          <a:blip r:embed="rId22"/>
          <a:stretch>
            <a:fillRect/>
          </a:stretch>
        </p:blipFill>
        <p:spPr>
          <a:xfrm>
            <a:off x="6523381" y="5395192"/>
            <a:ext cx="4090393" cy="617884"/>
          </a:xfrm>
          <a:prstGeom prst="rect">
            <a:avLst/>
          </a:prstGeom>
        </p:spPr>
      </p:pic>
      <p:pic>
        <p:nvPicPr>
          <p:cNvPr id="10" name="Picture 9" descr="Picture2_edited.jpg">
            <a:extLst>
              <a:ext uri="{FF2B5EF4-FFF2-40B4-BE49-F238E27FC236}">
                <a16:creationId xmlns:a16="http://schemas.microsoft.com/office/drawing/2014/main" id="{211526B8-BE98-BD56-4A5F-D016D7F18DC3}"/>
              </a:ext>
            </a:extLst>
          </p:cNvPr>
          <p:cNvPicPr>
            <a:picLocks noChangeAspect="1"/>
          </p:cNvPicPr>
          <p:nvPr/>
        </p:nvPicPr>
        <p:blipFill>
          <a:blip r:embed="rId23"/>
          <a:stretch>
            <a:fillRect/>
          </a:stretch>
        </p:blipFill>
        <p:spPr>
          <a:xfrm>
            <a:off x="10016779" y="5106584"/>
            <a:ext cx="1500690" cy="1157334"/>
          </a:xfrm>
          <a:prstGeom prst="rect">
            <a:avLst/>
          </a:prstGeom>
        </p:spPr>
      </p:pic>
    </p:spTree>
    <p:extLst>
      <p:ext uri="{BB962C8B-B14F-4D97-AF65-F5344CB8AC3E}">
        <p14:creationId xmlns:p14="http://schemas.microsoft.com/office/powerpoint/2010/main" val="1589218463"/>
      </p:ext>
    </p:extLst>
  </p:cSld>
  <p:clrMapOvr>
    <a:masterClrMapping/>
  </p:clrMapOvr>
</p:sld>
</file>

<file path=ppt/theme/theme1.xml><?xml version="1.0" encoding="utf-8"?>
<a:theme xmlns:a="http://schemas.openxmlformats.org/drawingml/2006/main" name="UCLA DGSOM">
  <a:themeElements>
    <a:clrScheme name="UCLA Health IT">
      <a:dk1>
        <a:sysClr val="windowText" lastClr="000000"/>
      </a:dk1>
      <a:lt1>
        <a:sysClr val="window" lastClr="FFFFFF"/>
      </a:lt1>
      <a:dk2>
        <a:srgbClr val="44546A"/>
      </a:dk2>
      <a:lt2>
        <a:srgbClr val="E7E6E6"/>
      </a:lt2>
      <a:accent1>
        <a:srgbClr val="3284BF"/>
      </a:accent1>
      <a:accent2>
        <a:srgbClr val="ED7D31"/>
      </a:accent2>
      <a:accent3>
        <a:srgbClr val="A5A5A5"/>
      </a:accent3>
      <a:accent4>
        <a:srgbClr val="FFC000"/>
      </a:accent4>
      <a:accent5>
        <a:srgbClr val="4472C4"/>
      </a:accent5>
      <a:accent6>
        <a:srgbClr val="70AD47"/>
      </a:accent6>
      <a:hlink>
        <a:srgbClr val="3284BF"/>
      </a:hlink>
      <a:folHlink>
        <a:srgbClr val="6F3B55"/>
      </a:folHlink>
    </a:clrScheme>
    <a:fontScheme name="Health I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A-DGSOM-PPT-lockup" id="{C65478E4-C184-5E4D-BD32-3C1A3207F78A}" vid="{FA2330E4-BBD1-E646-BD1A-3C6F0743A6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UCLA DGSOM</Template>
  <TotalTime>0</TotalTime>
  <Words>3784</Words>
  <Application>Microsoft Macintosh PowerPoint</Application>
  <PresentationFormat>Widescreen</PresentationFormat>
  <Paragraphs>538</Paragraphs>
  <Slides>31</Slides>
  <Notes>31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ＭＳ Ｐゴシック</vt:lpstr>
      <vt:lpstr>Aptos</vt:lpstr>
      <vt:lpstr>Arial</vt:lpstr>
      <vt:lpstr>Calibri</vt:lpstr>
      <vt:lpstr>Helvetica</vt:lpstr>
      <vt:lpstr>Karbon Medium</vt:lpstr>
      <vt:lpstr>Karbon Semibold</vt:lpstr>
      <vt:lpstr>KarbonUCLA BoldOpen</vt:lpstr>
      <vt:lpstr>Proxima Nova</vt:lpstr>
      <vt:lpstr>UCLA DGSOM</vt:lpstr>
      <vt:lpstr>Multimodal Risk Stratification for Early Lung Cancer Detection</vt:lpstr>
      <vt:lpstr>Survival depends on Early identification and characterization of nodules</vt:lpstr>
      <vt:lpstr>Uncertainty in the diagnostic pathway</vt:lpstr>
      <vt:lpstr>Uncertainty in the diagnostic pathway</vt:lpstr>
      <vt:lpstr>multimodal data fusion in a nutshell</vt:lpstr>
      <vt:lpstr>imaging as a quantitative measure</vt:lpstr>
      <vt:lpstr>Different approaches to fusion</vt:lpstr>
      <vt:lpstr>Sybil-epi: clinical + imaging results in incremental improvement</vt:lpstr>
      <vt:lpstr>PowerPoint Presentation</vt:lpstr>
      <vt:lpstr>COMBINING IMAGING AND RADIOLOGIST-INTERPRETABLE semantic FEATURES</vt:lpstr>
      <vt:lpstr>model cohorts and architecture</vt:lpstr>
      <vt:lpstr>Comparison of model performance</vt:lpstr>
      <vt:lpstr>value of adding semantic guidance</vt:lpstr>
      <vt:lpstr>Combining imaging + blood markers</vt:lpstr>
      <vt:lpstr>Combining imaging + blood markers</vt:lpstr>
      <vt:lpstr>shows PROMISING PERFORMANCE in identifying early-stage cancers</vt:lpstr>
      <vt:lpstr>IS IT CANCER? CHARACTERIZATION of premalignant lesions</vt:lpstr>
      <vt:lpstr>Combining gene expression and whole slide imaging</vt:lpstr>
      <vt:lpstr>two modalities outperforms single modality</vt:lpstr>
      <vt:lpstr>Flexible fusion model performance</vt:lpstr>
      <vt:lpstr>Who should be screened? Current eligibility misses lung cancer patients</vt:lpstr>
      <vt:lpstr>Signatures in imaging and plasma</vt:lpstr>
      <vt:lpstr>Towards A comprehensive representation of risk</vt:lpstr>
      <vt:lpstr>CHALLENGES + opportunities</vt:lpstr>
      <vt:lpstr>UCLA’s integrated lung cancer research biobank</vt:lpstr>
      <vt:lpstr>PowerPoint Presentation</vt:lpstr>
      <vt:lpstr>PowerPoint Presentation</vt:lpstr>
      <vt:lpstr>factors that influence learned features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Lineberger, Kristen M.</dc:creator>
  <cp:lastModifiedBy>Hsu, William</cp:lastModifiedBy>
  <cp:revision>3</cp:revision>
  <dcterms:created xsi:type="dcterms:W3CDTF">2020-12-29T20:18:56Z</dcterms:created>
  <dcterms:modified xsi:type="dcterms:W3CDTF">2026-09-23T15:27:44Z</dcterms:modified>
</cp:coreProperties>
</file>