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tags/tag10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404" r:id="rId3"/>
    <p:sldId id="355" r:id="rId4"/>
    <p:sldId id="387" r:id="rId5"/>
    <p:sldId id="392" r:id="rId6"/>
    <p:sldId id="329" r:id="rId7"/>
    <p:sldId id="371" r:id="rId8"/>
    <p:sldId id="599" r:id="rId9"/>
    <p:sldId id="256" r:id="rId10"/>
    <p:sldId id="594" r:id="rId11"/>
    <p:sldId id="293" r:id="rId12"/>
    <p:sldId id="400" r:id="rId13"/>
    <p:sldId id="313" r:id="rId14"/>
    <p:sldId id="596" r:id="rId15"/>
    <p:sldId id="378" r:id="rId16"/>
    <p:sldId id="522" r:id="rId17"/>
    <p:sldId id="369" r:id="rId18"/>
    <p:sldId id="600" r:id="rId19"/>
    <p:sldId id="558" r:id="rId20"/>
    <p:sldId id="544" r:id="rId21"/>
    <p:sldId id="602" r:id="rId22"/>
    <p:sldId id="605" r:id="rId23"/>
    <p:sldId id="598" r:id="rId24"/>
    <p:sldId id="601" r:id="rId25"/>
    <p:sldId id="39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49E8C67-5E4F-4206-82F7-D2D8933B2A82}">
          <p14:sldIdLst>
            <p14:sldId id="257"/>
            <p14:sldId id="404"/>
            <p14:sldId id="355"/>
            <p14:sldId id="387"/>
            <p14:sldId id="392"/>
            <p14:sldId id="329"/>
            <p14:sldId id="371"/>
            <p14:sldId id="599"/>
            <p14:sldId id="256"/>
            <p14:sldId id="594"/>
            <p14:sldId id="293"/>
            <p14:sldId id="400"/>
            <p14:sldId id="313"/>
            <p14:sldId id="596"/>
            <p14:sldId id="378"/>
            <p14:sldId id="522"/>
            <p14:sldId id="369"/>
            <p14:sldId id="600"/>
            <p14:sldId id="558"/>
            <p14:sldId id="544"/>
            <p14:sldId id="602"/>
            <p14:sldId id="605"/>
            <p14:sldId id="598"/>
            <p14:sldId id="601"/>
            <p14:sldId id="39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A868"/>
    <a:srgbClr val="DE8552"/>
    <a:srgbClr val="4B7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5" autoAdjust="0"/>
    <p:restoredTop sz="82740" autoAdjust="0"/>
  </p:normalViewPr>
  <p:slideViewPr>
    <p:cSldViewPr snapToGrid="0">
      <p:cViewPr varScale="1">
        <p:scale>
          <a:sx n="91" d="100"/>
          <a:sy n="91" d="100"/>
        </p:scale>
        <p:origin x="105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D1222-B896-4378-ACB2-82A4DBE66F7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D5360A-9A77-4455-AB0F-A77B789B9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829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Wednesday Sept 23, from 1:45- 4:30 and your talk is tentatively scheduled from 3:00-3:25 (20 min presentation 5 min Q&amp;A) followed by a panel discussion that includes all the speakers (3:50-4:20 PM).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5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78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8507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3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5360A-9A77-4455-AB0F-A77B789B9A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32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82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850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07B34-6537-4A8D-949D-EEFE479D7B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653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30A8D-304B-0B3C-FAA8-0B3727FDB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EF4D9-A3A7-1F38-B9B8-C9A2AD91B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E937FC-4C9E-65D5-AE5F-278FCBE16E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C80370-A5FB-3107-DDEB-164E349C9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6017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37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FE1C5-B6AA-D3C9-9675-FDE3AE1B0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8A1BFA-EAB7-026B-3BF4-A14C0364A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A42F54-5977-54AD-10EE-1BAB1E63C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2CB03-6B05-B363-4581-AD16B6EE83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07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E427E-ACBA-1618-BCA8-FA921007E7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88BC15-5610-A1BD-075B-229564B8E1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D901A6-8A53-0D88-8053-8CBF68316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DD324D-AD1C-9562-C660-0B80C401C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BE004-50BC-4754-8C58-35FA144DD4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47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38912-694E-3E33-B39C-862C7ABE3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BA3DBD-218B-D5CE-88A8-26091429F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B2E31-D636-0B48-7068-E7BA45148A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C34B5B-E518-6C43-1E10-37E6127C95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1BE004-50BC-4754-8C58-35FA144DD4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7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0172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1213F-32AA-22E1-3F2C-EDD2191AB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B48931-FB7B-D76F-CF36-76296022A7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EE13B0-DB27-9F0B-E56E-F60B3002E2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83B0B9-7F0C-18BE-BC83-C2E7C27DC8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692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D3D3A-B030-9063-78A0-321543C1C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8D2175-7D8B-2E13-3A7B-5654477AF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566454-9C3E-BDAF-F74D-2469F205EB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55BDF2-9710-9342-5D00-AC45DFAAF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907B34-6537-4A8D-949D-EEFE479D7BA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519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05D22-D168-5C3E-5497-6512B1BDE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D40784-E616-AF30-D582-E72B2F346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F86B9-66AE-EFBC-547B-3584C017A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0731B2-35F3-2ED6-BB36-18A22233FF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188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07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D944C-1252-EB94-4871-1253F4618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0ADB2-AE8F-4D39-BBEF-B871FA989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BF6B3C-8236-C5DE-DEF6-4D5E731F90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A9068-9A43-AB56-0DE2-1B78EDAC30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966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79E09-FE89-4FBD-AD09-DF0E2C9C03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055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8910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9112A-B9C6-75D2-BDB1-D0FF76AF2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20BB66-6519-163D-9332-A42E6055B3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81BE5-368C-34F2-CCAA-B73F723A4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138B0B-F6B1-7EE7-F5C6-F8D6193A14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076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C551F-651E-E73D-CE10-881B91E10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E15ADC-6342-B42B-EC41-0354F80502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352F4A-365A-EB4A-8689-E125AC55D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25D38-61D5-2CBB-8810-CDFD3AA1F5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D1FB6-B7EA-4386-B324-33E3292554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4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64E85-FE95-E9EA-1718-8C295D442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7D61BB-43F0-36F2-5F87-B19F9636B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239028-DD21-6D39-5F87-83FB900AB3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BBDA5-888B-59CB-5C01-EE5002919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A79E09-FE89-4FBD-AD09-DF0E2C9C03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0648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D5360A-9A77-4455-AB0F-A77B789B9A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155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D5A94-F01A-F3D3-F4B8-33E756B33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AB9BA-DBFC-207F-FA86-DD8EEFE6BE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8E4B7-FAD6-B7F4-EE24-98E479597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FB005-CF54-D875-DB48-47322C0F1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FF2FF2-D1F2-9415-E338-6B47AA28F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82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082D-0459-1915-AF15-6F0BB9B9E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75122-954F-AADA-7362-DA3F0C279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0FD61-3581-CB79-CC9A-63791A838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0975B-5F3D-72B1-7DE8-88B44EBA5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DB97A-C605-C940-CECE-52D3E3D4D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31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7944C-DC06-41A9-0F11-CDDB61478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410856-681F-451E-CF26-2EC805813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B6C5B-BBCF-1705-A98B-2CBB4CDD1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5B382-A72C-BEAA-D108-B81EE944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F7F5D2-294C-B89F-01A5-C70B9AE7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1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BA001-40FC-2AFA-94B3-3D40D837A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8D9D4-1C26-BBED-6734-0D47041FE5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D95A34-4F32-EF6B-FE6F-8183C3FA61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E023D7-1BDC-E948-ECEB-A3380EBF8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07499-1AAF-3D86-263F-380F59ECF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8C4F04-6073-E3E9-E746-C3E677975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5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F3159-C891-61A8-4EA9-E2BFC4801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164B4-54D8-C7A9-AFD3-7A38B034D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DEEBD8-EFD9-EAA3-921D-02A64E1D5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96D88F-4CB4-0331-0C6F-A3DEB1D53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214281-B21A-80E4-AC06-1E356E9E3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9DDFDC-83B2-9AFB-1054-409427FC0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A9F65D-7A71-7ED3-194C-B64DA58C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864356-F49A-C68E-D746-77E80DD6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71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C0661-04E1-1338-1D0C-3C452E21D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E7E5D4-6225-AE93-0941-CB281712A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AFBA1-3205-E28B-B5BE-FFDC7234F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E7DDCE-6382-DB5A-2078-97D8D6D52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90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806627-D64E-4830-C202-A57ECE6F3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BA7181-C39C-8FC1-CD3D-1B7E80B95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DB37B-9838-332E-CAA2-68B089331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219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491B4-25F5-37AD-D1AD-193BEF51C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2136F-97C6-1CCC-1D5C-7A786E01A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A79F5-1E96-5C11-BD72-B7580EFC8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D207EE-8A02-7FA1-A38D-8E97BD8C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0ECCB-11F3-9197-0E7C-CB7BA771D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961121-5FF4-60AD-CFDB-678BA8B6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951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08FA3-68AE-90B9-D1A6-46FB156A1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8396FE-BEEA-A98D-D2E1-51E068132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994B6-BF51-8085-4C01-6BFA020AC7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1AA90-5BA8-F014-1DA1-4813C6B84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BC5809-3636-37B3-7480-EC011C18F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9E13F-C660-4473-2E75-6E229236D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141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3A0F3-6B5C-6EAC-86C6-97579EA2B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434FA5-8264-F114-D805-21D31556D5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FA865-6352-ECD1-3295-722F37A6D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9B89A-8702-37D5-F065-BDCF872C7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DF207-C0D4-2475-2413-B3D18F38D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1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763912-B650-4E4F-70C1-F7E297D2C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DC92A7-1AC7-6F2F-2744-210176EF0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4AC53-061F-232E-D20F-AB001AF6C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FA4FC-743D-76B2-4FF9-17B411CD1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3C892-B4D1-A536-DBDC-1C7C92F6E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120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19B294-533C-FFBC-C04D-B4C68FB8D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DFF79-0550-1596-CF18-E783E3924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A64CF-1FB2-0B63-1F47-57582ADF9F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5FE603-E8C6-4EE8-957F-8DA9F41AB772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10A118-5D11-6AA1-9847-3856A7A02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29308-08DE-7FD0-FD3B-DE27B6BE06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AE1BCA-1AE1-4742-BEDF-5E966C73D3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384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5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43.png"/><Relationship Id="rId5" Type="http://schemas.openxmlformats.org/officeDocument/2006/relationships/image" Target="../media/image5.png"/><Relationship Id="rId10" Type="http://schemas.openxmlformats.org/officeDocument/2006/relationships/image" Target="../media/image42.png"/><Relationship Id="rId4" Type="http://schemas.openxmlformats.org/officeDocument/2006/relationships/image" Target="../media/image4.png"/><Relationship Id="rId9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.png"/><Relationship Id="rId3" Type="http://schemas.openxmlformats.org/officeDocument/2006/relationships/image" Target="../media/image44.png"/><Relationship Id="rId7" Type="http://schemas.openxmlformats.org/officeDocument/2006/relationships/image" Target="../media/image6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42.png"/><Relationship Id="rId5" Type="http://schemas.openxmlformats.org/officeDocument/2006/relationships/image" Target="../media/image4.png"/><Relationship Id="rId10" Type="http://schemas.openxmlformats.org/officeDocument/2006/relationships/image" Target="../media/image41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F14090-EBDB-B879-7672-3A5846CDEDCF}"/>
              </a:ext>
            </a:extLst>
          </p:cNvPr>
          <p:cNvSpPr/>
          <p:nvPr/>
        </p:nvSpPr>
        <p:spPr>
          <a:xfrm>
            <a:off x="0" y="4053254"/>
            <a:ext cx="3130062" cy="2804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B08002-C954-0AFB-89D3-12714724868B}"/>
              </a:ext>
            </a:extLst>
          </p:cNvPr>
          <p:cNvSpPr/>
          <p:nvPr/>
        </p:nvSpPr>
        <p:spPr>
          <a:xfrm>
            <a:off x="2725783" y="0"/>
            <a:ext cx="9466217" cy="5103223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D4B9E9-262D-4B8C-7DED-07C52DFA4CD1}"/>
              </a:ext>
            </a:extLst>
          </p:cNvPr>
          <p:cNvSpPr txBox="1"/>
          <p:nvPr/>
        </p:nvSpPr>
        <p:spPr>
          <a:xfrm>
            <a:off x="3027227" y="1916121"/>
            <a:ext cx="8914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From EHR-Based Cancer Risk Prediction to Clinical Impact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DA2B4F-BCBA-48B9-AC16-677CFBFC6E58}"/>
              </a:ext>
            </a:extLst>
          </p:cNvPr>
          <p:cNvSpPr txBox="1"/>
          <p:nvPr/>
        </p:nvSpPr>
        <p:spPr>
          <a:xfrm>
            <a:off x="6978170" y="3780178"/>
            <a:ext cx="50893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  <a:latin typeface=""/>
                <a:ea typeface="LIHEI PRO" panose="020B0500000000000000" pitchFamily="34" charset="-120"/>
              </a:rPr>
              <a:t>Jiheum</a:t>
            </a:r>
            <a:r>
              <a:rPr lang="en-US" sz="1600" b="1" dirty="0">
                <a:solidFill>
                  <a:schemeClr val="bg1"/>
                </a:solidFill>
                <a:latin typeface=""/>
              </a:rPr>
              <a:t> Park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Assistant Professor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Weill Cornell Medicine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Department of Population Health Sciences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Division of Health Informatics and Artificial Intelligence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AA7F85-D3DF-B614-2336-8A37E1220CC0}"/>
              </a:ext>
            </a:extLst>
          </p:cNvPr>
          <p:cNvSpPr txBox="1"/>
          <p:nvPr/>
        </p:nvSpPr>
        <p:spPr>
          <a:xfrm>
            <a:off x="8988879" y="6596390"/>
            <a:ext cx="32031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>
                <a:latin typeface=""/>
              </a:rPr>
              <a:t>2026.09.23 NCI 15</a:t>
            </a:r>
            <a:r>
              <a:rPr lang="en-US" sz="1100" baseline="30000" dirty="0">
                <a:latin typeface=""/>
              </a:rPr>
              <a:t>th</a:t>
            </a:r>
            <a:r>
              <a:rPr lang="en-US" sz="1100" dirty="0">
                <a:latin typeface=""/>
              </a:rPr>
              <a:t> EDRN Scientific Workshop</a:t>
            </a:r>
          </a:p>
        </p:txBody>
      </p:sp>
      <p:pic>
        <p:nvPicPr>
          <p:cNvPr id="3" name="Picture 2" descr="Our Logo | Brand Center">
            <a:extLst>
              <a:ext uri="{FF2B5EF4-FFF2-40B4-BE49-F238E27FC236}">
                <a16:creationId xmlns:a16="http://schemas.microsoft.com/office/drawing/2014/main" id="{6A7233D1-64C5-20A3-E3A2-725468546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179" y="-843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814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B6DCA53-0922-3BCF-4672-9CC6618828AD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678E70-E6F8-424E-C9AC-714888E1E0DB}"/>
              </a:ext>
            </a:extLst>
          </p:cNvPr>
          <p:cNvSpPr txBox="1"/>
          <p:nvPr/>
        </p:nvSpPr>
        <p:spPr>
          <a:xfrm>
            <a:off x="166632" y="75500"/>
            <a:ext cx="72355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  <a:latin typeface="+mj-lt"/>
              </a:rPr>
              <a:t>From Single-Cancer Prediction to Scalable EHR Modeling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FF04CC-3DE7-7E43-2CBB-C7EF3026AE07}"/>
              </a:ext>
            </a:extLst>
          </p:cNvPr>
          <p:cNvGrpSpPr/>
          <p:nvPr/>
        </p:nvGrpSpPr>
        <p:grpSpPr>
          <a:xfrm>
            <a:off x="166632" y="1651388"/>
            <a:ext cx="10963483" cy="692805"/>
            <a:chOff x="166632" y="1851308"/>
            <a:chExt cx="10963483" cy="69280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BE1443-51E1-2664-8252-A3A7E2FEC764}"/>
                </a:ext>
              </a:extLst>
            </p:cNvPr>
            <p:cNvSpPr txBox="1"/>
            <p:nvPr/>
          </p:nvSpPr>
          <p:spPr>
            <a:xfrm>
              <a:off x="166632" y="1851308"/>
              <a:ext cx="102874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NCI, R21 (</a:t>
              </a:r>
              <a:r>
                <a:rPr lang="en-US" sz="1800" b="0" i="1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2021 – 2023)</a:t>
              </a:r>
              <a:endParaRPr lang="en-US" i="1" dirty="0">
                <a:solidFill>
                  <a:srgbClr val="000000"/>
                </a:solidFill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1C84C7-D71E-E89F-874F-8BBD5D85CF6F}"/>
                </a:ext>
              </a:extLst>
            </p:cNvPr>
            <p:cNvSpPr txBox="1"/>
            <p:nvPr/>
          </p:nvSpPr>
          <p:spPr>
            <a:xfrm>
              <a:off x="432618" y="2174781"/>
              <a:ext cx="106974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 Title</a:t>
              </a:r>
              <a:r>
                <a:rPr lang="en-US" dirty="0"/>
                <a:t>: Domain-Knowledge Informed Deep Learning for Early Detection of Pancreatic Cancer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AD8604D-4387-9615-15D7-B7A676C12815}"/>
              </a:ext>
            </a:extLst>
          </p:cNvPr>
          <p:cNvGrpSpPr/>
          <p:nvPr/>
        </p:nvGrpSpPr>
        <p:grpSpPr>
          <a:xfrm>
            <a:off x="166632" y="2536275"/>
            <a:ext cx="10963483" cy="692805"/>
            <a:chOff x="166632" y="1851308"/>
            <a:chExt cx="10963483" cy="69280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E058564-BD6A-C169-E645-36011D953B16}"/>
                </a:ext>
              </a:extLst>
            </p:cNvPr>
            <p:cNvSpPr txBox="1"/>
            <p:nvPr/>
          </p:nvSpPr>
          <p:spPr>
            <a:xfrm>
              <a:off x="166632" y="1851308"/>
              <a:ext cx="102874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NCI, K25 (</a:t>
              </a:r>
              <a:r>
                <a:rPr lang="en-US" sz="1800" b="0" i="1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2023 – 2028)</a:t>
              </a:r>
              <a:endParaRPr lang="en-US" i="1" dirty="0">
                <a:solidFill>
                  <a:srgbClr val="000000"/>
                </a:solidFill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AA59A8-02D5-6CEE-D7C3-0A93EB9F79B8}"/>
                </a:ext>
              </a:extLst>
            </p:cNvPr>
            <p:cNvSpPr txBox="1"/>
            <p:nvPr/>
          </p:nvSpPr>
          <p:spPr>
            <a:xfrm>
              <a:off x="432618" y="2174781"/>
              <a:ext cx="106974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 </a:t>
              </a:r>
              <a:r>
                <a:rPr lang="en-US" b="1" dirty="0"/>
                <a:t>Title</a:t>
              </a:r>
              <a:r>
                <a:rPr lang="en-US" dirty="0"/>
                <a:t>: Early Detection of Pancreatic Cancer with Human-in-the-Loop Deep Learning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BF7846F-F8D9-5809-F427-658EF8D0E52A}"/>
              </a:ext>
            </a:extLst>
          </p:cNvPr>
          <p:cNvGrpSpPr/>
          <p:nvPr/>
        </p:nvGrpSpPr>
        <p:grpSpPr>
          <a:xfrm>
            <a:off x="166632" y="3430149"/>
            <a:ext cx="10963483" cy="969804"/>
            <a:chOff x="166632" y="1851308"/>
            <a:chExt cx="10963483" cy="96980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8806DB6-D7CC-6364-9CDC-00AAA4F53D72}"/>
                </a:ext>
              </a:extLst>
            </p:cNvPr>
            <p:cNvSpPr txBox="1"/>
            <p:nvPr/>
          </p:nvSpPr>
          <p:spPr>
            <a:xfrm>
              <a:off x="166632" y="1851308"/>
              <a:ext cx="102874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Department of Defense, </a:t>
              </a: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TRPA </a:t>
              </a: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(</a:t>
              </a:r>
              <a:r>
                <a:rPr lang="en-US" sz="1800" b="0" i="1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2025 – 2028)</a:t>
              </a:r>
              <a:endParaRPr lang="en-US" i="1" dirty="0">
                <a:solidFill>
                  <a:srgbClr val="000000"/>
                </a:solidFill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52CAB5E-C0BA-B534-2DA6-AF3DAD0C4412}"/>
                </a:ext>
              </a:extLst>
            </p:cNvPr>
            <p:cNvSpPr txBox="1"/>
            <p:nvPr/>
          </p:nvSpPr>
          <p:spPr>
            <a:xfrm>
              <a:off x="432618" y="2174781"/>
              <a:ext cx="1069749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 Title</a:t>
              </a:r>
              <a:r>
                <a:rPr lang="en-US" dirty="0"/>
                <a:t>: Enhancing Early Detection of Pancreatic Cancer Using GPT-Embedded EHR Models: A Novel Approach for Improved Predictive Performance and Interpretability</a:t>
              </a:r>
            </a:p>
          </p:txBody>
        </p:sp>
      </p:grp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30DF52E-E486-3C23-BB85-8C2875D49299}"/>
              </a:ext>
            </a:extLst>
          </p:cNvPr>
          <p:cNvCxnSpPr/>
          <p:nvPr/>
        </p:nvCxnSpPr>
        <p:spPr>
          <a:xfrm>
            <a:off x="7643973" y="2282004"/>
            <a:ext cx="1828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70DABD7-8CB5-96B1-00C1-F50841E45C0A}"/>
              </a:ext>
            </a:extLst>
          </p:cNvPr>
          <p:cNvCxnSpPr/>
          <p:nvPr/>
        </p:nvCxnSpPr>
        <p:spPr>
          <a:xfrm>
            <a:off x="2916148" y="3196545"/>
            <a:ext cx="1828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2A2770B-95BC-9471-4201-EA26835EF647}"/>
              </a:ext>
            </a:extLst>
          </p:cNvPr>
          <p:cNvCxnSpPr/>
          <p:nvPr/>
        </p:nvCxnSpPr>
        <p:spPr>
          <a:xfrm>
            <a:off x="4005209" y="4057721"/>
            <a:ext cx="18288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172138F9-65F5-22DE-C696-8563CC949389}"/>
              </a:ext>
            </a:extLst>
          </p:cNvPr>
          <p:cNvGrpSpPr/>
          <p:nvPr/>
        </p:nvGrpSpPr>
        <p:grpSpPr>
          <a:xfrm>
            <a:off x="166632" y="4723426"/>
            <a:ext cx="10963483" cy="969804"/>
            <a:chOff x="166632" y="1851308"/>
            <a:chExt cx="10963483" cy="96980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C50E45-1F6A-160D-2092-7D0484C09B54}"/>
                </a:ext>
              </a:extLst>
            </p:cNvPr>
            <p:cNvSpPr txBox="1"/>
            <p:nvPr/>
          </p:nvSpPr>
          <p:spPr>
            <a:xfrm>
              <a:off x="166632" y="1851308"/>
              <a:ext cx="1028742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NIBIB, </a:t>
              </a:r>
              <a:r>
                <a:rPr lang="en-US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R01</a:t>
              </a:r>
              <a:r>
                <a:rPr lang="en-US" sz="1800" b="0" i="0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 (</a:t>
              </a:r>
              <a:r>
                <a:rPr lang="en-US" sz="1800" b="0" i="1" u="none" strike="noStrike" baseline="0" dirty="0">
                  <a:solidFill>
                    <a:srgbClr val="000000"/>
                  </a:solidFill>
                  <a:latin typeface="Calibri" panose="020F0502020204030204" pitchFamily="34" charset="0"/>
                  <a:ea typeface="Malgun Gothic" panose="020B0503020000020004" pitchFamily="34" charset="-127"/>
                </a:rPr>
                <a:t>2026 – 2030)</a:t>
              </a:r>
              <a:endParaRPr lang="en-US" i="1" dirty="0">
                <a:solidFill>
                  <a:srgbClr val="000000"/>
                </a:solidFill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7BFB433-287F-6272-B138-9C026E1F28F7}"/>
                </a:ext>
              </a:extLst>
            </p:cNvPr>
            <p:cNvSpPr txBox="1"/>
            <p:nvPr/>
          </p:nvSpPr>
          <p:spPr>
            <a:xfrm>
              <a:off x="432618" y="2174781"/>
              <a:ext cx="1069749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 Title</a:t>
              </a:r>
              <a:r>
                <a:rPr lang="en-US" dirty="0"/>
                <a:t>: Scalable Multi-Cancer Early Detection Using EHR Foundation Model with Interactive Clinical Explanations</a:t>
              </a:r>
            </a:p>
          </p:txBody>
        </p:sp>
      </p:grp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DE8EB63-F200-2D93-76D3-B333635FF333}"/>
              </a:ext>
            </a:extLst>
          </p:cNvPr>
          <p:cNvCxnSpPr/>
          <p:nvPr/>
        </p:nvCxnSpPr>
        <p:spPr>
          <a:xfrm>
            <a:off x="2001748" y="5351085"/>
            <a:ext cx="1371600" cy="0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6" name="Picture 25" descr="Our Logo | Brand Center">
            <a:extLst>
              <a:ext uri="{FF2B5EF4-FFF2-40B4-BE49-F238E27FC236}">
                <a16:creationId xmlns:a16="http://schemas.microsoft.com/office/drawing/2014/main" id="{607C4C07-5A9B-5778-F5FA-714F6C66C9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767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AD9B3-2953-EE40-73A9-F1A5333E2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3DA0AE-729A-0CEA-3837-A5BBA9BEFCB2}"/>
              </a:ext>
            </a:extLst>
          </p:cNvPr>
          <p:cNvSpPr txBox="1"/>
          <p:nvPr/>
        </p:nvSpPr>
        <p:spPr>
          <a:xfrm>
            <a:off x="207390" y="1508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91E8E1-7723-C6FF-D31D-27DFB698F920}"/>
              </a:ext>
            </a:extLst>
          </p:cNvPr>
          <p:cNvSpPr txBox="1"/>
          <p:nvPr/>
        </p:nvSpPr>
        <p:spPr>
          <a:xfrm>
            <a:off x="166632" y="85548"/>
            <a:ext cx="6269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  <a:latin typeface="+mj-lt"/>
              </a:rPr>
              <a:t>Multi-Cancer Prediction with Clinician Interaction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3AB0181-01A1-45A9-3062-68DAAB1FA840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8DD74BA-EFBB-E936-E5D0-0BB2F02668CE}"/>
              </a:ext>
            </a:extLst>
          </p:cNvPr>
          <p:cNvSpPr/>
          <p:nvPr/>
        </p:nvSpPr>
        <p:spPr>
          <a:xfrm flipH="1">
            <a:off x="8278997" y="1864524"/>
            <a:ext cx="632460" cy="152400"/>
          </a:xfrm>
          <a:custGeom>
            <a:avLst/>
            <a:gdLst>
              <a:gd name="connsiteX0" fmla="*/ 0 w 632460"/>
              <a:gd name="connsiteY0" fmla="*/ 0 h 152400"/>
              <a:gd name="connsiteX1" fmla="*/ 220980 w 632460"/>
              <a:gd name="connsiteY1" fmla="*/ 114300 h 152400"/>
              <a:gd name="connsiteX2" fmla="*/ 632460 w 632460"/>
              <a:gd name="connsiteY2" fmla="*/ 1524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2460" h="152400">
                <a:moveTo>
                  <a:pt x="0" y="0"/>
                </a:moveTo>
                <a:cubicBezTo>
                  <a:pt x="57785" y="44450"/>
                  <a:pt x="115570" y="88900"/>
                  <a:pt x="220980" y="114300"/>
                </a:cubicBezTo>
                <a:cubicBezTo>
                  <a:pt x="326390" y="139700"/>
                  <a:pt x="479425" y="146050"/>
                  <a:pt x="632460" y="152400"/>
                </a:cubicBezTo>
              </a:path>
            </a:pathLst>
          </a:cu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8" descr="3,100+ Risk Level Icon Stock Illustrations, Royalty-Free Vector Graphics &amp;  Clip Art - iStock">
            <a:extLst>
              <a:ext uri="{FF2B5EF4-FFF2-40B4-BE49-F238E27FC236}">
                <a16:creationId xmlns:a16="http://schemas.microsoft.com/office/drawing/2014/main" id="{E93C3C36-9D6A-6BE7-8EC7-6A1D60B7B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749" y="2419265"/>
            <a:ext cx="745075" cy="74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3,100+ Risk Level Icon Stock Illustrations, Royalty-Free Vector Graphics &amp;  Clip Art - iStock">
            <a:extLst>
              <a:ext uri="{FF2B5EF4-FFF2-40B4-BE49-F238E27FC236}">
                <a16:creationId xmlns:a16="http://schemas.microsoft.com/office/drawing/2014/main" id="{98265E6F-77C0-AEF1-3F5B-D1BAA5D7D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749" y="1573765"/>
            <a:ext cx="745075" cy="74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3,100+ Risk Level Icon Stock Illustrations, Royalty-Free Vector Graphics &amp;  Clip Art - iStock">
            <a:extLst>
              <a:ext uri="{FF2B5EF4-FFF2-40B4-BE49-F238E27FC236}">
                <a16:creationId xmlns:a16="http://schemas.microsoft.com/office/drawing/2014/main" id="{14D106E3-7CD7-17BE-4EC5-1D2E940FD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749" y="982038"/>
            <a:ext cx="745075" cy="74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401391F2-B80F-AB62-2C72-FEAE7612131D}"/>
              </a:ext>
            </a:extLst>
          </p:cNvPr>
          <p:cNvGrpSpPr/>
          <p:nvPr/>
        </p:nvGrpSpPr>
        <p:grpSpPr>
          <a:xfrm flipH="1">
            <a:off x="8230361" y="1375569"/>
            <a:ext cx="662940" cy="1356360"/>
            <a:chOff x="2827020" y="967740"/>
            <a:chExt cx="662940" cy="1356360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E7D141A-6FB1-CBE9-28C6-185E0AA266C4}"/>
                </a:ext>
              </a:extLst>
            </p:cNvPr>
            <p:cNvSpPr/>
            <p:nvPr/>
          </p:nvSpPr>
          <p:spPr>
            <a:xfrm>
              <a:off x="2834640" y="967740"/>
              <a:ext cx="655320" cy="419100"/>
            </a:xfrm>
            <a:custGeom>
              <a:avLst/>
              <a:gdLst>
                <a:gd name="connsiteX0" fmla="*/ 0 w 655320"/>
                <a:gd name="connsiteY0" fmla="*/ 0 h 419100"/>
                <a:gd name="connsiteX1" fmla="*/ 220980 w 655320"/>
                <a:gd name="connsiteY1" fmla="*/ 289560 h 419100"/>
                <a:gd name="connsiteX2" fmla="*/ 655320 w 655320"/>
                <a:gd name="connsiteY2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320" h="419100">
                  <a:moveTo>
                    <a:pt x="0" y="0"/>
                  </a:moveTo>
                  <a:cubicBezTo>
                    <a:pt x="55880" y="109855"/>
                    <a:pt x="111760" y="219710"/>
                    <a:pt x="220980" y="289560"/>
                  </a:cubicBezTo>
                  <a:cubicBezTo>
                    <a:pt x="330200" y="359410"/>
                    <a:pt x="492760" y="389255"/>
                    <a:pt x="655320" y="4191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FBAD5E0-51D1-FC90-7B62-91563CEE85AE}"/>
                </a:ext>
              </a:extLst>
            </p:cNvPr>
            <p:cNvSpPr/>
            <p:nvPr/>
          </p:nvSpPr>
          <p:spPr>
            <a:xfrm flipV="1">
              <a:off x="2834640" y="1905000"/>
              <a:ext cx="655320" cy="419100"/>
            </a:xfrm>
            <a:custGeom>
              <a:avLst/>
              <a:gdLst>
                <a:gd name="connsiteX0" fmla="*/ 0 w 655320"/>
                <a:gd name="connsiteY0" fmla="*/ 0 h 419100"/>
                <a:gd name="connsiteX1" fmla="*/ 220980 w 655320"/>
                <a:gd name="connsiteY1" fmla="*/ 289560 h 419100"/>
                <a:gd name="connsiteX2" fmla="*/ 655320 w 655320"/>
                <a:gd name="connsiteY2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320" h="419100">
                  <a:moveTo>
                    <a:pt x="0" y="0"/>
                  </a:moveTo>
                  <a:cubicBezTo>
                    <a:pt x="55880" y="109855"/>
                    <a:pt x="111760" y="219710"/>
                    <a:pt x="220980" y="289560"/>
                  </a:cubicBezTo>
                  <a:cubicBezTo>
                    <a:pt x="330200" y="359410"/>
                    <a:pt x="492760" y="389255"/>
                    <a:pt x="655320" y="4191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E17C640-F5C0-99DD-07C9-6851A9A4BF29}"/>
                </a:ext>
              </a:extLst>
            </p:cNvPr>
            <p:cNvSpPr/>
            <p:nvPr/>
          </p:nvSpPr>
          <p:spPr>
            <a:xfrm flipV="1">
              <a:off x="2846070" y="1800784"/>
              <a:ext cx="632460" cy="152400"/>
            </a:xfrm>
            <a:custGeom>
              <a:avLst/>
              <a:gdLst>
                <a:gd name="connsiteX0" fmla="*/ 0 w 632460"/>
                <a:gd name="connsiteY0" fmla="*/ 0 h 152400"/>
                <a:gd name="connsiteX1" fmla="*/ 220980 w 632460"/>
                <a:gd name="connsiteY1" fmla="*/ 114300 h 152400"/>
                <a:gd name="connsiteX2" fmla="*/ 632460 w 632460"/>
                <a:gd name="connsiteY2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460" h="152400">
                  <a:moveTo>
                    <a:pt x="0" y="0"/>
                  </a:moveTo>
                  <a:cubicBezTo>
                    <a:pt x="57785" y="44450"/>
                    <a:pt x="115570" y="88900"/>
                    <a:pt x="220980" y="114300"/>
                  </a:cubicBezTo>
                  <a:cubicBezTo>
                    <a:pt x="326390" y="139700"/>
                    <a:pt x="479425" y="146050"/>
                    <a:pt x="632460" y="1524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D8CBA75-A9D4-1AF8-BE0E-73EDBA6277A3}"/>
                </a:ext>
              </a:extLst>
            </p:cNvPr>
            <p:cNvSpPr/>
            <p:nvPr/>
          </p:nvSpPr>
          <p:spPr>
            <a:xfrm flipV="1">
              <a:off x="2827020" y="1691640"/>
              <a:ext cx="647700" cy="111469"/>
            </a:xfrm>
            <a:custGeom>
              <a:avLst/>
              <a:gdLst>
                <a:gd name="connsiteX0" fmla="*/ 0 w 647700"/>
                <a:gd name="connsiteY0" fmla="*/ 0 h 111469"/>
                <a:gd name="connsiteX1" fmla="*/ 182880 w 647700"/>
                <a:gd name="connsiteY1" fmla="*/ 99060 h 111469"/>
                <a:gd name="connsiteX2" fmla="*/ 647700 w 647700"/>
                <a:gd name="connsiteY2" fmla="*/ 106680 h 1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700" h="111469">
                  <a:moveTo>
                    <a:pt x="0" y="0"/>
                  </a:moveTo>
                  <a:cubicBezTo>
                    <a:pt x="37465" y="40640"/>
                    <a:pt x="74930" y="81280"/>
                    <a:pt x="182880" y="99060"/>
                  </a:cubicBezTo>
                  <a:cubicBezTo>
                    <a:pt x="290830" y="116840"/>
                    <a:pt x="469265" y="111760"/>
                    <a:pt x="647700" y="10668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7921DAE-B8A5-3A73-3761-7BECC054335D}"/>
              </a:ext>
            </a:extLst>
          </p:cNvPr>
          <p:cNvGrpSpPr/>
          <p:nvPr/>
        </p:nvGrpSpPr>
        <p:grpSpPr>
          <a:xfrm flipH="1">
            <a:off x="5665348" y="1407313"/>
            <a:ext cx="678180" cy="1356360"/>
            <a:chOff x="2811780" y="967740"/>
            <a:chExt cx="678180" cy="135636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9E3EAFEA-80C4-E031-5052-1CC24B539597}"/>
                </a:ext>
              </a:extLst>
            </p:cNvPr>
            <p:cNvSpPr/>
            <p:nvPr/>
          </p:nvSpPr>
          <p:spPr>
            <a:xfrm>
              <a:off x="2834640" y="967740"/>
              <a:ext cx="655320" cy="419100"/>
            </a:xfrm>
            <a:custGeom>
              <a:avLst/>
              <a:gdLst>
                <a:gd name="connsiteX0" fmla="*/ 0 w 655320"/>
                <a:gd name="connsiteY0" fmla="*/ 0 h 419100"/>
                <a:gd name="connsiteX1" fmla="*/ 220980 w 655320"/>
                <a:gd name="connsiteY1" fmla="*/ 289560 h 419100"/>
                <a:gd name="connsiteX2" fmla="*/ 655320 w 655320"/>
                <a:gd name="connsiteY2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320" h="419100">
                  <a:moveTo>
                    <a:pt x="0" y="0"/>
                  </a:moveTo>
                  <a:cubicBezTo>
                    <a:pt x="55880" y="109855"/>
                    <a:pt x="111760" y="219710"/>
                    <a:pt x="220980" y="289560"/>
                  </a:cubicBezTo>
                  <a:cubicBezTo>
                    <a:pt x="330200" y="359410"/>
                    <a:pt x="492760" y="389255"/>
                    <a:pt x="655320" y="4191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4742CC7-A26D-0034-6D99-4D8AD83B4796}"/>
                </a:ext>
              </a:extLst>
            </p:cNvPr>
            <p:cNvSpPr/>
            <p:nvPr/>
          </p:nvSpPr>
          <p:spPr>
            <a:xfrm flipV="1">
              <a:off x="2834640" y="1905000"/>
              <a:ext cx="655320" cy="419100"/>
            </a:xfrm>
            <a:custGeom>
              <a:avLst/>
              <a:gdLst>
                <a:gd name="connsiteX0" fmla="*/ 0 w 655320"/>
                <a:gd name="connsiteY0" fmla="*/ 0 h 419100"/>
                <a:gd name="connsiteX1" fmla="*/ 220980 w 655320"/>
                <a:gd name="connsiteY1" fmla="*/ 289560 h 419100"/>
                <a:gd name="connsiteX2" fmla="*/ 655320 w 655320"/>
                <a:gd name="connsiteY2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320" h="419100">
                  <a:moveTo>
                    <a:pt x="0" y="0"/>
                  </a:moveTo>
                  <a:cubicBezTo>
                    <a:pt x="55880" y="109855"/>
                    <a:pt x="111760" y="219710"/>
                    <a:pt x="220980" y="289560"/>
                  </a:cubicBezTo>
                  <a:cubicBezTo>
                    <a:pt x="330200" y="359410"/>
                    <a:pt x="492760" y="389255"/>
                    <a:pt x="655320" y="4191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EC58B02-A036-F3DA-9AA4-BC23610A61BE}"/>
                </a:ext>
              </a:extLst>
            </p:cNvPr>
            <p:cNvSpPr/>
            <p:nvPr/>
          </p:nvSpPr>
          <p:spPr>
            <a:xfrm>
              <a:off x="2827020" y="1310640"/>
              <a:ext cx="632460" cy="152400"/>
            </a:xfrm>
            <a:custGeom>
              <a:avLst/>
              <a:gdLst>
                <a:gd name="connsiteX0" fmla="*/ 0 w 632460"/>
                <a:gd name="connsiteY0" fmla="*/ 0 h 152400"/>
                <a:gd name="connsiteX1" fmla="*/ 220980 w 632460"/>
                <a:gd name="connsiteY1" fmla="*/ 114300 h 152400"/>
                <a:gd name="connsiteX2" fmla="*/ 632460 w 632460"/>
                <a:gd name="connsiteY2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460" h="152400">
                  <a:moveTo>
                    <a:pt x="0" y="0"/>
                  </a:moveTo>
                  <a:cubicBezTo>
                    <a:pt x="57785" y="44450"/>
                    <a:pt x="115570" y="88900"/>
                    <a:pt x="220980" y="114300"/>
                  </a:cubicBezTo>
                  <a:cubicBezTo>
                    <a:pt x="326390" y="139700"/>
                    <a:pt x="479425" y="146050"/>
                    <a:pt x="632460" y="1524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E9413AF-4422-AEB7-5B30-8EAAE13E5EE4}"/>
                </a:ext>
              </a:extLst>
            </p:cNvPr>
            <p:cNvSpPr/>
            <p:nvPr/>
          </p:nvSpPr>
          <p:spPr>
            <a:xfrm flipV="1">
              <a:off x="2846070" y="1800784"/>
              <a:ext cx="632460" cy="152400"/>
            </a:xfrm>
            <a:custGeom>
              <a:avLst/>
              <a:gdLst>
                <a:gd name="connsiteX0" fmla="*/ 0 w 632460"/>
                <a:gd name="connsiteY0" fmla="*/ 0 h 152400"/>
                <a:gd name="connsiteX1" fmla="*/ 220980 w 632460"/>
                <a:gd name="connsiteY1" fmla="*/ 114300 h 152400"/>
                <a:gd name="connsiteX2" fmla="*/ 632460 w 632460"/>
                <a:gd name="connsiteY2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460" h="152400">
                  <a:moveTo>
                    <a:pt x="0" y="0"/>
                  </a:moveTo>
                  <a:cubicBezTo>
                    <a:pt x="57785" y="44450"/>
                    <a:pt x="115570" y="88900"/>
                    <a:pt x="220980" y="114300"/>
                  </a:cubicBezTo>
                  <a:cubicBezTo>
                    <a:pt x="326390" y="139700"/>
                    <a:pt x="479425" y="146050"/>
                    <a:pt x="632460" y="1524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41C3C9F-2411-F062-7EBF-55A4B12668EF}"/>
                </a:ext>
              </a:extLst>
            </p:cNvPr>
            <p:cNvSpPr/>
            <p:nvPr/>
          </p:nvSpPr>
          <p:spPr>
            <a:xfrm>
              <a:off x="2811780" y="1455420"/>
              <a:ext cx="647700" cy="111469"/>
            </a:xfrm>
            <a:custGeom>
              <a:avLst/>
              <a:gdLst>
                <a:gd name="connsiteX0" fmla="*/ 0 w 647700"/>
                <a:gd name="connsiteY0" fmla="*/ 0 h 111469"/>
                <a:gd name="connsiteX1" fmla="*/ 182880 w 647700"/>
                <a:gd name="connsiteY1" fmla="*/ 99060 h 111469"/>
                <a:gd name="connsiteX2" fmla="*/ 647700 w 647700"/>
                <a:gd name="connsiteY2" fmla="*/ 106680 h 1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700" h="111469">
                  <a:moveTo>
                    <a:pt x="0" y="0"/>
                  </a:moveTo>
                  <a:cubicBezTo>
                    <a:pt x="37465" y="40640"/>
                    <a:pt x="74930" y="81280"/>
                    <a:pt x="182880" y="99060"/>
                  </a:cubicBezTo>
                  <a:cubicBezTo>
                    <a:pt x="290830" y="116840"/>
                    <a:pt x="469265" y="111760"/>
                    <a:pt x="647700" y="10668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5C8710B-B042-34A7-0A37-AF6E3CDDB59C}"/>
                </a:ext>
              </a:extLst>
            </p:cNvPr>
            <p:cNvSpPr/>
            <p:nvPr/>
          </p:nvSpPr>
          <p:spPr>
            <a:xfrm flipV="1">
              <a:off x="2827020" y="1691640"/>
              <a:ext cx="647700" cy="111469"/>
            </a:xfrm>
            <a:custGeom>
              <a:avLst/>
              <a:gdLst>
                <a:gd name="connsiteX0" fmla="*/ 0 w 647700"/>
                <a:gd name="connsiteY0" fmla="*/ 0 h 111469"/>
                <a:gd name="connsiteX1" fmla="*/ 182880 w 647700"/>
                <a:gd name="connsiteY1" fmla="*/ 99060 h 111469"/>
                <a:gd name="connsiteX2" fmla="*/ 647700 w 647700"/>
                <a:gd name="connsiteY2" fmla="*/ 106680 h 1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700" h="111469">
                  <a:moveTo>
                    <a:pt x="0" y="0"/>
                  </a:moveTo>
                  <a:cubicBezTo>
                    <a:pt x="37465" y="40640"/>
                    <a:pt x="74930" y="81280"/>
                    <a:pt x="182880" y="99060"/>
                  </a:cubicBezTo>
                  <a:cubicBezTo>
                    <a:pt x="290830" y="116840"/>
                    <a:pt x="469265" y="111760"/>
                    <a:pt x="647700" y="10668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FDE5ABF9-7A5B-AE69-537A-303EB5976BB9}"/>
              </a:ext>
            </a:extLst>
          </p:cNvPr>
          <p:cNvSpPr txBox="1"/>
          <p:nvPr/>
        </p:nvSpPr>
        <p:spPr>
          <a:xfrm>
            <a:off x="1078108" y="740780"/>
            <a:ext cx="2484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Patient Medical History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6C23A50-238E-255B-D45E-1A7DD81AAE22}"/>
              </a:ext>
            </a:extLst>
          </p:cNvPr>
          <p:cNvGrpSpPr/>
          <p:nvPr/>
        </p:nvGrpSpPr>
        <p:grpSpPr>
          <a:xfrm>
            <a:off x="1078108" y="1159740"/>
            <a:ext cx="2514600" cy="516433"/>
            <a:chOff x="4015740" y="1915318"/>
            <a:chExt cx="2514600" cy="51643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E58C2E3-3DE3-EEB9-8D9E-FF9D94A38E9D}"/>
                </a:ext>
              </a:extLst>
            </p:cNvPr>
            <p:cNvSpPr/>
            <p:nvPr/>
          </p:nvSpPr>
          <p:spPr>
            <a:xfrm>
              <a:off x="4015740" y="1915318"/>
              <a:ext cx="2514600" cy="5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0CD2ACDA-2CD4-825F-EB3E-E0D7A4405764}"/>
                </a:ext>
              </a:extLst>
            </p:cNvPr>
            <p:cNvGrpSpPr/>
            <p:nvPr/>
          </p:nvGrpSpPr>
          <p:grpSpPr>
            <a:xfrm>
              <a:off x="4104135" y="1988012"/>
              <a:ext cx="2286299" cy="371043"/>
              <a:chOff x="508000" y="1473467"/>
              <a:chExt cx="2286299" cy="371043"/>
            </a:xfrm>
          </p:grpSpPr>
          <p:pic>
            <p:nvPicPr>
              <p:cNvPr id="56" name="Picture 6" descr="2,574,100+ Man Symbol Stock Photos, Pictures &amp; Royalty-Free Images - iStock  | Woman man symbol, Man symbol vector, Man symbol eps">
                <a:extLst>
                  <a:ext uri="{FF2B5EF4-FFF2-40B4-BE49-F238E27FC236}">
                    <a16:creationId xmlns:a16="http://schemas.microsoft.com/office/drawing/2014/main" id="{134DA716-2C33-AC56-F86C-9EC36E9DED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92" t="13219" r="11399" b="15104"/>
              <a:stretch/>
            </p:blipFill>
            <p:spPr bwMode="auto">
              <a:xfrm>
                <a:off x="508000" y="1484312"/>
                <a:ext cx="190500" cy="360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441D033C-16B0-3FA1-CC33-FAACBE81F0CA}"/>
                  </a:ext>
                </a:extLst>
              </p:cNvPr>
              <p:cNvCxnSpPr>
                <a:stCxn id="56" idx="3"/>
              </p:cNvCxnSpPr>
              <p:nvPr/>
            </p:nvCxnSpPr>
            <p:spPr>
              <a:xfrm>
                <a:off x="698500" y="1664411"/>
                <a:ext cx="196088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58" name="Picture 57">
                <a:extLst>
                  <a:ext uri="{FF2B5EF4-FFF2-40B4-BE49-F238E27FC236}">
                    <a16:creationId xmlns:a16="http://schemas.microsoft.com/office/drawing/2014/main" id="{6C44A9A4-B185-5968-8E0D-D088DCEDD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8449" y="1484312"/>
                <a:ext cx="339311" cy="328069"/>
              </a:xfrm>
              <a:prstGeom prst="rect">
                <a:avLst/>
              </a:prstGeom>
            </p:spPr>
          </p:pic>
          <p:pic>
            <p:nvPicPr>
              <p:cNvPr id="59" name="Picture 58">
                <a:extLst>
                  <a:ext uri="{FF2B5EF4-FFF2-40B4-BE49-F238E27FC236}">
                    <a16:creationId xmlns:a16="http://schemas.microsoft.com/office/drawing/2014/main" id="{681E4F37-36C3-69D4-BAD0-0353894B5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78832" y="1524195"/>
                <a:ext cx="273584" cy="274319"/>
              </a:xfrm>
              <a:prstGeom prst="rect">
                <a:avLst/>
              </a:prstGeom>
            </p:spPr>
          </p:pic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031B6AAB-83AC-67D4-BCFF-667BE5A668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93356" y="1484312"/>
                <a:ext cx="330783" cy="314202"/>
              </a:xfrm>
              <a:prstGeom prst="rect">
                <a:avLst/>
              </a:prstGeom>
            </p:spPr>
          </p:pic>
          <p:pic>
            <p:nvPicPr>
              <p:cNvPr id="61" name="Picture 60">
                <a:extLst>
                  <a:ext uri="{FF2B5EF4-FFF2-40B4-BE49-F238E27FC236}">
                    <a16:creationId xmlns:a16="http://schemas.microsoft.com/office/drawing/2014/main" id="{AF7CA0BC-0DBE-0287-8A37-77681AA13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68930" y="1473467"/>
                <a:ext cx="371817" cy="360198"/>
              </a:xfrm>
              <a:prstGeom prst="rect">
                <a:avLst/>
              </a:prstGeom>
            </p:spPr>
          </p:pic>
          <p:pic>
            <p:nvPicPr>
              <p:cNvPr id="62" name="Picture 61">
                <a:extLst>
                  <a:ext uri="{FF2B5EF4-FFF2-40B4-BE49-F238E27FC236}">
                    <a16:creationId xmlns:a16="http://schemas.microsoft.com/office/drawing/2014/main" id="{D1270FFA-414E-3BAC-8CE1-F5A11D46A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49641" y="1476658"/>
                <a:ext cx="344658" cy="321856"/>
              </a:xfrm>
              <a:prstGeom prst="rect">
                <a:avLst/>
              </a:prstGeom>
            </p:spPr>
          </p:pic>
        </p:grpSp>
      </p:grpSp>
      <p:pic>
        <p:nvPicPr>
          <p:cNvPr id="63" name="Picture 62">
            <a:extLst>
              <a:ext uri="{FF2B5EF4-FFF2-40B4-BE49-F238E27FC236}">
                <a16:creationId xmlns:a16="http://schemas.microsoft.com/office/drawing/2014/main" id="{D260CCFE-732B-0A4C-971B-1BAC4EBBD3E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46952" y="1698390"/>
            <a:ext cx="1659981" cy="1135338"/>
          </a:xfrm>
          <a:prstGeom prst="rect">
            <a:avLst/>
          </a:prstGeom>
        </p:spPr>
      </p:pic>
      <p:grpSp>
        <p:nvGrpSpPr>
          <p:cNvPr id="1024" name="Group 1023">
            <a:extLst>
              <a:ext uri="{FF2B5EF4-FFF2-40B4-BE49-F238E27FC236}">
                <a16:creationId xmlns:a16="http://schemas.microsoft.com/office/drawing/2014/main" id="{01332A02-A389-B869-05A9-9B995E2859BB}"/>
              </a:ext>
            </a:extLst>
          </p:cNvPr>
          <p:cNvGrpSpPr/>
          <p:nvPr/>
        </p:nvGrpSpPr>
        <p:grpSpPr>
          <a:xfrm>
            <a:off x="3577468" y="1417775"/>
            <a:ext cx="678180" cy="1356360"/>
            <a:chOff x="2811780" y="967740"/>
            <a:chExt cx="678180" cy="1356360"/>
          </a:xfrm>
        </p:grpSpPr>
        <p:sp>
          <p:nvSpPr>
            <p:cNvPr id="1025" name="Freeform: Shape 1024">
              <a:extLst>
                <a:ext uri="{FF2B5EF4-FFF2-40B4-BE49-F238E27FC236}">
                  <a16:creationId xmlns:a16="http://schemas.microsoft.com/office/drawing/2014/main" id="{294C235D-B766-F40D-BF10-0BA8C39B4713}"/>
                </a:ext>
              </a:extLst>
            </p:cNvPr>
            <p:cNvSpPr/>
            <p:nvPr/>
          </p:nvSpPr>
          <p:spPr>
            <a:xfrm>
              <a:off x="2834640" y="967740"/>
              <a:ext cx="655320" cy="419100"/>
            </a:xfrm>
            <a:custGeom>
              <a:avLst/>
              <a:gdLst>
                <a:gd name="connsiteX0" fmla="*/ 0 w 655320"/>
                <a:gd name="connsiteY0" fmla="*/ 0 h 419100"/>
                <a:gd name="connsiteX1" fmla="*/ 220980 w 655320"/>
                <a:gd name="connsiteY1" fmla="*/ 289560 h 419100"/>
                <a:gd name="connsiteX2" fmla="*/ 655320 w 655320"/>
                <a:gd name="connsiteY2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320" h="419100">
                  <a:moveTo>
                    <a:pt x="0" y="0"/>
                  </a:moveTo>
                  <a:cubicBezTo>
                    <a:pt x="55880" y="109855"/>
                    <a:pt x="111760" y="219710"/>
                    <a:pt x="220980" y="289560"/>
                  </a:cubicBezTo>
                  <a:cubicBezTo>
                    <a:pt x="330200" y="359410"/>
                    <a:pt x="492760" y="389255"/>
                    <a:pt x="655320" y="4191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6" name="Freeform: Shape 1025">
              <a:extLst>
                <a:ext uri="{FF2B5EF4-FFF2-40B4-BE49-F238E27FC236}">
                  <a16:creationId xmlns:a16="http://schemas.microsoft.com/office/drawing/2014/main" id="{E7A66F2E-1995-D371-208F-6884617A5049}"/>
                </a:ext>
              </a:extLst>
            </p:cNvPr>
            <p:cNvSpPr/>
            <p:nvPr/>
          </p:nvSpPr>
          <p:spPr>
            <a:xfrm flipV="1">
              <a:off x="2834640" y="1905000"/>
              <a:ext cx="655320" cy="419100"/>
            </a:xfrm>
            <a:custGeom>
              <a:avLst/>
              <a:gdLst>
                <a:gd name="connsiteX0" fmla="*/ 0 w 655320"/>
                <a:gd name="connsiteY0" fmla="*/ 0 h 419100"/>
                <a:gd name="connsiteX1" fmla="*/ 220980 w 655320"/>
                <a:gd name="connsiteY1" fmla="*/ 289560 h 419100"/>
                <a:gd name="connsiteX2" fmla="*/ 655320 w 655320"/>
                <a:gd name="connsiteY2" fmla="*/ 419100 h 41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5320" h="419100">
                  <a:moveTo>
                    <a:pt x="0" y="0"/>
                  </a:moveTo>
                  <a:cubicBezTo>
                    <a:pt x="55880" y="109855"/>
                    <a:pt x="111760" y="219710"/>
                    <a:pt x="220980" y="289560"/>
                  </a:cubicBezTo>
                  <a:cubicBezTo>
                    <a:pt x="330200" y="359410"/>
                    <a:pt x="492760" y="389255"/>
                    <a:pt x="655320" y="4191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7" name="Freeform: Shape 1026">
              <a:extLst>
                <a:ext uri="{FF2B5EF4-FFF2-40B4-BE49-F238E27FC236}">
                  <a16:creationId xmlns:a16="http://schemas.microsoft.com/office/drawing/2014/main" id="{0149DFFC-4A5D-AB34-220E-E93040916E13}"/>
                </a:ext>
              </a:extLst>
            </p:cNvPr>
            <p:cNvSpPr/>
            <p:nvPr/>
          </p:nvSpPr>
          <p:spPr>
            <a:xfrm>
              <a:off x="2827020" y="1310640"/>
              <a:ext cx="632460" cy="152400"/>
            </a:xfrm>
            <a:custGeom>
              <a:avLst/>
              <a:gdLst>
                <a:gd name="connsiteX0" fmla="*/ 0 w 632460"/>
                <a:gd name="connsiteY0" fmla="*/ 0 h 152400"/>
                <a:gd name="connsiteX1" fmla="*/ 220980 w 632460"/>
                <a:gd name="connsiteY1" fmla="*/ 114300 h 152400"/>
                <a:gd name="connsiteX2" fmla="*/ 632460 w 632460"/>
                <a:gd name="connsiteY2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460" h="152400">
                  <a:moveTo>
                    <a:pt x="0" y="0"/>
                  </a:moveTo>
                  <a:cubicBezTo>
                    <a:pt x="57785" y="44450"/>
                    <a:pt x="115570" y="88900"/>
                    <a:pt x="220980" y="114300"/>
                  </a:cubicBezTo>
                  <a:cubicBezTo>
                    <a:pt x="326390" y="139700"/>
                    <a:pt x="479425" y="146050"/>
                    <a:pt x="632460" y="1524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8" name="Freeform: Shape 1027">
              <a:extLst>
                <a:ext uri="{FF2B5EF4-FFF2-40B4-BE49-F238E27FC236}">
                  <a16:creationId xmlns:a16="http://schemas.microsoft.com/office/drawing/2014/main" id="{9C901770-8D07-8E4D-1F05-D0049D2BB47F}"/>
                </a:ext>
              </a:extLst>
            </p:cNvPr>
            <p:cNvSpPr/>
            <p:nvPr/>
          </p:nvSpPr>
          <p:spPr>
            <a:xfrm flipV="1">
              <a:off x="2846070" y="1800784"/>
              <a:ext cx="632460" cy="152400"/>
            </a:xfrm>
            <a:custGeom>
              <a:avLst/>
              <a:gdLst>
                <a:gd name="connsiteX0" fmla="*/ 0 w 632460"/>
                <a:gd name="connsiteY0" fmla="*/ 0 h 152400"/>
                <a:gd name="connsiteX1" fmla="*/ 220980 w 632460"/>
                <a:gd name="connsiteY1" fmla="*/ 114300 h 152400"/>
                <a:gd name="connsiteX2" fmla="*/ 632460 w 632460"/>
                <a:gd name="connsiteY2" fmla="*/ 1524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2460" h="152400">
                  <a:moveTo>
                    <a:pt x="0" y="0"/>
                  </a:moveTo>
                  <a:cubicBezTo>
                    <a:pt x="57785" y="44450"/>
                    <a:pt x="115570" y="88900"/>
                    <a:pt x="220980" y="114300"/>
                  </a:cubicBezTo>
                  <a:cubicBezTo>
                    <a:pt x="326390" y="139700"/>
                    <a:pt x="479425" y="146050"/>
                    <a:pt x="632460" y="15240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9" name="Freeform: Shape 1028">
              <a:extLst>
                <a:ext uri="{FF2B5EF4-FFF2-40B4-BE49-F238E27FC236}">
                  <a16:creationId xmlns:a16="http://schemas.microsoft.com/office/drawing/2014/main" id="{9C14BA7E-F42E-AACF-6ED2-3D07FBAD1694}"/>
                </a:ext>
              </a:extLst>
            </p:cNvPr>
            <p:cNvSpPr/>
            <p:nvPr/>
          </p:nvSpPr>
          <p:spPr>
            <a:xfrm>
              <a:off x="2811780" y="1455420"/>
              <a:ext cx="647700" cy="111469"/>
            </a:xfrm>
            <a:custGeom>
              <a:avLst/>
              <a:gdLst>
                <a:gd name="connsiteX0" fmla="*/ 0 w 647700"/>
                <a:gd name="connsiteY0" fmla="*/ 0 h 111469"/>
                <a:gd name="connsiteX1" fmla="*/ 182880 w 647700"/>
                <a:gd name="connsiteY1" fmla="*/ 99060 h 111469"/>
                <a:gd name="connsiteX2" fmla="*/ 647700 w 647700"/>
                <a:gd name="connsiteY2" fmla="*/ 106680 h 1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700" h="111469">
                  <a:moveTo>
                    <a:pt x="0" y="0"/>
                  </a:moveTo>
                  <a:cubicBezTo>
                    <a:pt x="37465" y="40640"/>
                    <a:pt x="74930" y="81280"/>
                    <a:pt x="182880" y="99060"/>
                  </a:cubicBezTo>
                  <a:cubicBezTo>
                    <a:pt x="290830" y="116840"/>
                    <a:pt x="469265" y="111760"/>
                    <a:pt x="647700" y="10668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0" name="Freeform: Shape 1029">
              <a:extLst>
                <a:ext uri="{FF2B5EF4-FFF2-40B4-BE49-F238E27FC236}">
                  <a16:creationId xmlns:a16="http://schemas.microsoft.com/office/drawing/2014/main" id="{C500AA12-C4F0-665D-874B-450367593A4A}"/>
                </a:ext>
              </a:extLst>
            </p:cNvPr>
            <p:cNvSpPr/>
            <p:nvPr/>
          </p:nvSpPr>
          <p:spPr>
            <a:xfrm flipV="1">
              <a:off x="2827020" y="1691640"/>
              <a:ext cx="647700" cy="111469"/>
            </a:xfrm>
            <a:custGeom>
              <a:avLst/>
              <a:gdLst>
                <a:gd name="connsiteX0" fmla="*/ 0 w 647700"/>
                <a:gd name="connsiteY0" fmla="*/ 0 h 111469"/>
                <a:gd name="connsiteX1" fmla="*/ 182880 w 647700"/>
                <a:gd name="connsiteY1" fmla="*/ 99060 h 111469"/>
                <a:gd name="connsiteX2" fmla="*/ 647700 w 647700"/>
                <a:gd name="connsiteY2" fmla="*/ 106680 h 111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47700" h="111469">
                  <a:moveTo>
                    <a:pt x="0" y="0"/>
                  </a:moveTo>
                  <a:cubicBezTo>
                    <a:pt x="37465" y="40640"/>
                    <a:pt x="74930" y="81280"/>
                    <a:pt x="182880" y="99060"/>
                  </a:cubicBezTo>
                  <a:cubicBezTo>
                    <a:pt x="290830" y="116840"/>
                    <a:pt x="469265" y="111760"/>
                    <a:pt x="647700" y="106680"/>
                  </a:cubicBezTo>
                </a:path>
              </a:pathLst>
            </a:cu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EBA1865F-C21F-6DA2-02E1-DB867D42F52D}"/>
              </a:ext>
            </a:extLst>
          </p:cNvPr>
          <p:cNvSpPr/>
          <p:nvPr/>
        </p:nvSpPr>
        <p:spPr>
          <a:xfrm>
            <a:off x="4059433" y="1766201"/>
            <a:ext cx="1834717" cy="64633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1F28FA83-D030-C3C7-EE92-7B24663CBB09}"/>
              </a:ext>
            </a:extLst>
          </p:cNvPr>
          <p:cNvSpPr txBox="1"/>
          <p:nvPr/>
        </p:nvSpPr>
        <p:spPr>
          <a:xfrm>
            <a:off x="4024747" y="1795505"/>
            <a:ext cx="18809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EHR</a:t>
            </a:r>
          </a:p>
          <a:p>
            <a:pPr algn="ctr"/>
            <a:r>
              <a:rPr lang="en-US" sz="1600" b="1" dirty="0"/>
              <a:t>Foundation Model</a:t>
            </a:r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3120E6B9-CF2D-BA89-0197-0D2D658207A7}"/>
              </a:ext>
            </a:extLst>
          </p:cNvPr>
          <p:cNvSpPr/>
          <p:nvPr/>
        </p:nvSpPr>
        <p:spPr>
          <a:xfrm>
            <a:off x="6304718" y="1153022"/>
            <a:ext cx="1864285" cy="1819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34" name="Group 1033">
            <a:extLst>
              <a:ext uri="{FF2B5EF4-FFF2-40B4-BE49-F238E27FC236}">
                <a16:creationId xmlns:a16="http://schemas.microsoft.com/office/drawing/2014/main" id="{531075D2-02C0-D1EB-F010-F89A92627BB5}"/>
              </a:ext>
            </a:extLst>
          </p:cNvPr>
          <p:cNvGrpSpPr/>
          <p:nvPr/>
        </p:nvGrpSpPr>
        <p:grpSpPr>
          <a:xfrm>
            <a:off x="6517479" y="1153022"/>
            <a:ext cx="1924294" cy="1869743"/>
            <a:chOff x="6609041" y="807762"/>
            <a:chExt cx="1731564" cy="1869743"/>
          </a:xfrm>
        </p:grpSpPr>
        <p:sp>
          <p:nvSpPr>
            <p:cNvPr id="1035" name="TextBox 1034">
              <a:extLst>
                <a:ext uri="{FF2B5EF4-FFF2-40B4-BE49-F238E27FC236}">
                  <a16:creationId xmlns:a16="http://schemas.microsoft.com/office/drawing/2014/main" id="{F4CB7F8B-555A-7F03-7547-83B385D12D4C}"/>
                </a:ext>
              </a:extLst>
            </p:cNvPr>
            <p:cNvSpPr txBox="1"/>
            <p:nvPr/>
          </p:nvSpPr>
          <p:spPr>
            <a:xfrm>
              <a:off x="6609041" y="807762"/>
              <a:ext cx="1731564" cy="186974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>
                  <a:solidFill>
                    <a:schemeClr val="accent5"/>
                  </a:solidFill>
                </a:rPr>
                <a:t>0.1, 0.5, 0.4, 0.8, 0.1,…,0.1</a:t>
              </a:r>
            </a:p>
            <a:p>
              <a:r>
                <a:rPr lang="en-US" sz="1050" dirty="0">
                  <a:solidFill>
                    <a:srgbClr val="0070C0"/>
                  </a:solidFill>
                </a:rPr>
                <a:t>0.7, 0.3, 0.5, 0.1, 0.1,…,0.5</a:t>
              </a:r>
            </a:p>
            <a:p>
              <a:r>
                <a:rPr lang="en-US" sz="1050" dirty="0">
                  <a:solidFill>
                    <a:schemeClr val="accent5"/>
                  </a:solidFill>
                </a:rPr>
                <a:t>0.5, 0.5, 0.1, 0.5, 0.8,…,0.1</a:t>
              </a:r>
            </a:p>
            <a:p>
              <a:r>
                <a:rPr lang="en-US" sz="1050" dirty="0">
                  <a:solidFill>
                    <a:schemeClr val="accent5"/>
                  </a:solidFill>
                </a:rPr>
                <a:t>0.2, 0.7, 0.1, 0.4, 0.4,…,0.4</a:t>
              </a:r>
            </a:p>
            <a:p>
              <a:r>
                <a:rPr lang="en-US" sz="1050" dirty="0">
                  <a:solidFill>
                    <a:srgbClr val="0070C0"/>
                  </a:solidFill>
                </a:rPr>
                <a:t>0.6, 0.7, 0.7, 0.8, 0.3,…,0.7</a:t>
              </a:r>
            </a:p>
            <a:p>
              <a:r>
                <a:rPr lang="en-US" sz="1050" dirty="0">
                  <a:solidFill>
                    <a:schemeClr val="accent2"/>
                  </a:solidFill>
                </a:rPr>
                <a:t>0.1, 0.1, 0.9, 0.8, 0.6,…,0.4</a:t>
              </a:r>
            </a:p>
            <a:p>
              <a:r>
                <a:rPr lang="en-US" sz="1050" dirty="0">
                  <a:solidFill>
                    <a:schemeClr val="accent2"/>
                  </a:solidFill>
                </a:rPr>
                <a:t>0.4, 0.2, 0.1, 0.4, 0.3,…,0.1</a:t>
              </a:r>
            </a:p>
            <a:p>
              <a:endParaRPr lang="en-US" sz="1050" dirty="0"/>
            </a:p>
            <a:p>
              <a:r>
                <a:rPr lang="en-US" sz="1050" dirty="0">
                  <a:solidFill>
                    <a:schemeClr val="accent6"/>
                  </a:solidFill>
                </a:rPr>
                <a:t>0.4, 0.4, 0.3, 0.1, 0.6,…,0.7</a:t>
              </a:r>
            </a:p>
            <a:p>
              <a:r>
                <a:rPr lang="en-US" sz="1050" dirty="0">
                  <a:solidFill>
                    <a:schemeClr val="accent6"/>
                  </a:solidFill>
                </a:rPr>
                <a:t>0.2, 0.5, 0.4, 0.1, 0.4,…,0.4</a:t>
              </a:r>
            </a:p>
            <a:p>
              <a:r>
                <a:rPr lang="en-US" sz="1050" dirty="0">
                  <a:solidFill>
                    <a:schemeClr val="accent6"/>
                  </a:solidFill>
                </a:rPr>
                <a:t>0.8, 0.5, 0.6, 0.6, 0.6,…,0.1</a:t>
              </a:r>
            </a:p>
          </p:txBody>
        </p:sp>
        <p:sp>
          <p:nvSpPr>
            <p:cNvPr id="1037" name="TextBox 1036">
              <a:extLst>
                <a:ext uri="{FF2B5EF4-FFF2-40B4-BE49-F238E27FC236}">
                  <a16:creationId xmlns:a16="http://schemas.microsoft.com/office/drawing/2014/main" id="{4D01192B-2B37-9088-B22F-3B0A29969247}"/>
                </a:ext>
              </a:extLst>
            </p:cNvPr>
            <p:cNvSpPr txBox="1"/>
            <p:nvPr/>
          </p:nvSpPr>
          <p:spPr>
            <a:xfrm>
              <a:off x="7371622" y="1924050"/>
              <a:ext cx="387731" cy="260649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sz="1600" dirty="0"/>
                <a:t>…</a:t>
              </a:r>
            </a:p>
          </p:txBody>
        </p:sp>
      </p:grpSp>
      <p:sp>
        <p:nvSpPr>
          <p:cNvPr id="1038" name="Double Bracket 1037">
            <a:extLst>
              <a:ext uri="{FF2B5EF4-FFF2-40B4-BE49-F238E27FC236}">
                <a16:creationId xmlns:a16="http://schemas.microsoft.com/office/drawing/2014/main" id="{5AE435EC-BEE9-4EA1-CEBD-DBDAD21A222D}"/>
              </a:ext>
            </a:extLst>
          </p:cNvPr>
          <p:cNvSpPr/>
          <p:nvPr/>
        </p:nvSpPr>
        <p:spPr>
          <a:xfrm>
            <a:off x="6342463" y="1120039"/>
            <a:ext cx="2077515" cy="1869743"/>
          </a:xfrm>
          <a:prstGeom prst="bracketPair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39" name="Table 1038">
            <a:extLst>
              <a:ext uri="{FF2B5EF4-FFF2-40B4-BE49-F238E27FC236}">
                <a16:creationId xmlns:a16="http://schemas.microsoft.com/office/drawing/2014/main" id="{FBA98626-19F6-5CD8-5246-E4B0AC6D9F68}"/>
              </a:ext>
            </a:extLst>
          </p:cNvPr>
          <p:cNvGraphicFramePr>
            <a:graphicFrameLocks noGrp="1"/>
          </p:cNvGraphicFramePr>
          <p:nvPr/>
        </p:nvGraphicFramePr>
        <p:xfrm>
          <a:off x="8954560" y="1192048"/>
          <a:ext cx="548640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843656417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34448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728429"/>
                  </a:ext>
                </a:extLst>
              </a:tr>
            </a:tbl>
          </a:graphicData>
        </a:graphic>
      </p:graphicFrame>
      <p:sp>
        <p:nvSpPr>
          <p:cNvPr id="1041" name="TextBox 1040">
            <a:extLst>
              <a:ext uri="{FF2B5EF4-FFF2-40B4-BE49-F238E27FC236}">
                <a16:creationId xmlns:a16="http://schemas.microsoft.com/office/drawing/2014/main" id="{00FD6CC6-B755-2430-1627-9F3C1AC4ACEE}"/>
              </a:ext>
            </a:extLst>
          </p:cNvPr>
          <p:cNvSpPr txBox="1"/>
          <p:nvPr/>
        </p:nvSpPr>
        <p:spPr>
          <a:xfrm>
            <a:off x="8865420" y="953150"/>
            <a:ext cx="1647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Breast cancer cohort</a:t>
            </a:r>
          </a:p>
        </p:txBody>
      </p:sp>
      <p:sp>
        <p:nvSpPr>
          <p:cNvPr id="1042" name="TextBox 1041">
            <a:extLst>
              <a:ext uri="{FF2B5EF4-FFF2-40B4-BE49-F238E27FC236}">
                <a16:creationId xmlns:a16="http://schemas.microsoft.com/office/drawing/2014/main" id="{8881DA0A-5EC4-70B5-0051-38C87F5AA647}"/>
              </a:ext>
            </a:extLst>
          </p:cNvPr>
          <p:cNvSpPr txBox="1"/>
          <p:nvPr/>
        </p:nvSpPr>
        <p:spPr>
          <a:xfrm>
            <a:off x="6292006" y="2297618"/>
            <a:ext cx="114999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 dirty="0">
                <a:solidFill>
                  <a:schemeClr val="accent6"/>
                </a:solidFill>
              </a:rPr>
              <a:t>Control group</a:t>
            </a:r>
          </a:p>
        </p:txBody>
      </p:sp>
      <p:sp>
        <p:nvSpPr>
          <p:cNvPr id="1043" name="TextBox 1042">
            <a:extLst>
              <a:ext uri="{FF2B5EF4-FFF2-40B4-BE49-F238E27FC236}">
                <a16:creationId xmlns:a16="http://schemas.microsoft.com/office/drawing/2014/main" id="{4FCE5125-2C36-E640-1956-381436428655}"/>
              </a:ext>
            </a:extLst>
          </p:cNvPr>
          <p:cNvSpPr txBox="1"/>
          <p:nvPr/>
        </p:nvSpPr>
        <p:spPr>
          <a:xfrm>
            <a:off x="6152294" y="740780"/>
            <a:ext cx="2457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Patient Representation</a:t>
            </a:r>
          </a:p>
        </p:txBody>
      </p:sp>
      <p:graphicFrame>
        <p:nvGraphicFramePr>
          <p:cNvPr id="1044" name="Table 1043">
            <a:extLst>
              <a:ext uri="{FF2B5EF4-FFF2-40B4-BE49-F238E27FC236}">
                <a16:creationId xmlns:a16="http://schemas.microsoft.com/office/drawing/2014/main" id="{B6F53E9E-EF5D-B808-16BD-43CF7E2A4412}"/>
              </a:ext>
            </a:extLst>
          </p:cNvPr>
          <p:cNvGraphicFramePr>
            <a:graphicFrameLocks noGrp="1"/>
          </p:cNvGraphicFramePr>
          <p:nvPr/>
        </p:nvGraphicFramePr>
        <p:xfrm>
          <a:off x="8960288" y="1723247"/>
          <a:ext cx="548640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843656417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34448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728429"/>
                  </a:ext>
                </a:extLst>
              </a:tr>
            </a:tbl>
          </a:graphicData>
        </a:graphic>
      </p:graphicFrame>
      <p:graphicFrame>
        <p:nvGraphicFramePr>
          <p:cNvPr id="1045" name="Table 1044">
            <a:extLst>
              <a:ext uri="{FF2B5EF4-FFF2-40B4-BE49-F238E27FC236}">
                <a16:creationId xmlns:a16="http://schemas.microsoft.com/office/drawing/2014/main" id="{B5C4E993-D624-C3B2-AF8B-CF09A09C079C}"/>
              </a:ext>
            </a:extLst>
          </p:cNvPr>
          <p:cNvGraphicFramePr>
            <a:graphicFrameLocks noGrp="1"/>
          </p:cNvGraphicFramePr>
          <p:nvPr/>
        </p:nvGraphicFramePr>
        <p:xfrm>
          <a:off x="8952668" y="2587445"/>
          <a:ext cx="548640" cy="335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640">
                  <a:extLst>
                    <a:ext uri="{9D8B030D-6E8A-4147-A177-3AD203B41FA5}">
                      <a16:colId xmlns:a16="http://schemas.microsoft.com/office/drawing/2014/main" val="843656417"/>
                    </a:ext>
                  </a:extLst>
                </a:gridCol>
              </a:tblGrid>
              <a:tr h="13716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2344484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endParaRPr lang="en-US" sz="5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9728429"/>
                  </a:ext>
                </a:extLst>
              </a:tr>
            </a:tbl>
          </a:graphicData>
        </a:graphic>
      </p:graphicFrame>
      <p:sp>
        <p:nvSpPr>
          <p:cNvPr id="1046" name="TextBox 1045">
            <a:extLst>
              <a:ext uri="{FF2B5EF4-FFF2-40B4-BE49-F238E27FC236}">
                <a16:creationId xmlns:a16="http://schemas.microsoft.com/office/drawing/2014/main" id="{F0421473-DF6D-D11F-9A70-BA8D6A3D850A}"/>
              </a:ext>
            </a:extLst>
          </p:cNvPr>
          <p:cNvSpPr txBox="1"/>
          <p:nvPr/>
        </p:nvSpPr>
        <p:spPr>
          <a:xfrm>
            <a:off x="9035512" y="2050428"/>
            <a:ext cx="553998" cy="3440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400" dirty="0"/>
              <a:t>…</a:t>
            </a:r>
          </a:p>
        </p:txBody>
      </p:sp>
      <p:sp>
        <p:nvSpPr>
          <p:cNvPr id="1047" name="TextBox 1046">
            <a:extLst>
              <a:ext uri="{FF2B5EF4-FFF2-40B4-BE49-F238E27FC236}">
                <a16:creationId xmlns:a16="http://schemas.microsoft.com/office/drawing/2014/main" id="{5E61BF87-9BEA-FB60-0DD1-43282EB496E8}"/>
              </a:ext>
            </a:extLst>
          </p:cNvPr>
          <p:cNvSpPr txBox="1"/>
          <p:nvPr/>
        </p:nvSpPr>
        <p:spPr>
          <a:xfrm>
            <a:off x="8885681" y="1490461"/>
            <a:ext cx="15320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Lung cancer cohort</a:t>
            </a:r>
          </a:p>
        </p:txBody>
      </p:sp>
      <p:sp>
        <p:nvSpPr>
          <p:cNvPr id="1048" name="TextBox 1047">
            <a:extLst>
              <a:ext uri="{FF2B5EF4-FFF2-40B4-BE49-F238E27FC236}">
                <a16:creationId xmlns:a16="http://schemas.microsoft.com/office/drawing/2014/main" id="{EA3214A9-092B-63F2-646E-42CB346EE4EA}"/>
              </a:ext>
            </a:extLst>
          </p:cNvPr>
          <p:cNvSpPr txBox="1"/>
          <p:nvPr/>
        </p:nvSpPr>
        <p:spPr>
          <a:xfrm>
            <a:off x="8890686" y="2347313"/>
            <a:ext cx="18240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Stomach cancer cohort</a:t>
            </a:r>
          </a:p>
        </p:txBody>
      </p:sp>
      <p:cxnSp>
        <p:nvCxnSpPr>
          <p:cNvPr id="1049" name="Straight Arrow Connector 1048">
            <a:extLst>
              <a:ext uri="{FF2B5EF4-FFF2-40B4-BE49-F238E27FC236}">
                <a16:creationId xmlns:a16="http://schemas.microsoft.com/office/drawing/2014/main" id="{68E007EC-7255-7574-6190-7071FC89BA73}"/>
              </a:ext>
            </a:extLst>
          </p:cNvPr>
          <p:cNvCxnSpPr>
            <a:cxnSpLocks/>
          </p:cNvCxnSpPr>
          <p:nvPr/>
        </p:nvCxnSpPr>
        <p:spPr>
          <a:xfrm>
            <a:off x="9587676" y="1345416"/>
            <a:ext cx="924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1" name="Straight Arrow Connector 1050">
            <a:extLst>
              <a:ext uri="{FF2B5EF4-FFF2-40B4-BE49-F238E27FC236}">
                <a16:creationId xmlns:a16="http://schemas.microsoft.com/office/drawing/2014/main" id="{F7BF32B8-0795-407B-F31E-2DBD48485B1A}"/>
              </a:ext>
            </a:extLst>
          </p:cNvPr>
          <p:cNvCxnSpPr>
            <a:cxnSpLocks/>
          </p:cNvCxnSpPr>
          <p:nvPr/>
        </p:nvCxnSpPr>
        <p:spPr>
          <a:xfrm>
            <a:off x="9587677" y="1903296"/>
            <a:ext cx="924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2" name="Straight Arrow Connector 1051">
            <a:extLst>
              <a:ext uri="{FF2B5EF4-FFF2-40B4-BE49-F238E27FC236}">
                <a16:creationId xmlns:a16="http://schemas.microsoft.com/office/drawing/2014/main" id="{A9727B16-1E1C-FF45-E26C-B29996AC022E}"/>
              </a:ext>
            </a:extLst>
          </p:cNvPr>
          <p:cNvCxnSpPr>
            <a:cxnSpLocks/>
          </p:cNvCxnSpPr>
          <p:nvPr/>
        </p:nvCxnSpPr>
        <p:spPr>
          <a:xfrm>
            <a:off x="9579924" y="2755085"/>
            <a:ext cx="92486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3" name="TextBox 1052">
            <a:extLst>
              <a:ext uri="{FF2B5EF4-FFF2-40B4-BE49-F238E27FC236}">
                <a16:creationId xmlns:a16="http://schemas.microsoft.com/office/drawing/2014/main" id="{9F9E9FE8-2AEC-F976-BB96-8496C944F413}"/>
              </a:ext>
            </a:extLst>
          </p:cNvPr>
          <p:cNvSpPr txBox="1"/>
          <p:nvPr/>
        </p:nvSpPr>
        <p:spPr>
          <a:xfrm>
            <a:off x="9527765" y="1307758"/>
            <a:ext cx="10615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Linear probing</a:t>
            </a: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F9FFA947-8CD8-E701-C6A7-4973AA40BD73}"/>
              </a:ext>
            </a:extLst>
          </p:cNvPr>
          <p:cNvSpPr txBox="1"/>
          <p:nvPr/>
        </p:nvSpPr>
        <p:spPr>
          <a:xfrm>
            <a:off x="9517541" y="1898233"/>
            <a:ext cx="10615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Linear probing</a:t>
            </a:r>
          </a:p>
        </p:txBody>
      </p:sp>
      <p:sp>
        <p:nvSpPr>
          <p:cNvPr id="1055" name="TextBox 1054">
            <a:extLst>
              <a:ext uri="{FF2B5EF4-FFF2-40B4-BE49-F238E27FC236}">
                <a16:creationId xmlns:a16="http://schemas.microsoft.com/office/drawing/2014/main" id="{2105710B-EAE1-A68D-1A58-51F459A0C55F}"/>
              </a:ext>
            </a:extLst>
          </p:cNvPr>
          <p:cNvSpPr txBox="1"/>
          <p:nvPr/>
        </p:nvSpPr>
        <p:spPr>
          <a:xfrm>
            <a:off x="9527764" y="2728953"/>
            <a:ext cx="106150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Linear probing</a:t>
            </a:r>
          </a:p>
        </p:txBody>
      </p:sp>
      <p:pic>
        <p:nvPicPr>
          <p:cNvPr id="1056" name="Picture 4" descr="Documents Icon&quot; Images – Browse 529 Stock Photos, Vectors, and Video |  Adobe Stock">
            <a:extLst>
              <a:ext uri="{FF2B5EF4-FFF2-40B4-BE49-F238E27FC236}">
                <a16:creationId xmlns:a16="http://schemas.microsoft.com/office/drawing/2014/main" id="{77765442-8A94-86E6-669D-2C0611B450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69" t="14042" r="17628" b="14847"/>
          <a:stretch/>
        </p:blipFill>
        <p:spPr bwMode="auto">
          <a:xfrm>
            <a:off x="2043715" y="4145735"/>
            <a:ext cx="1365249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7" name="TextBox 1056">
            <a:extLst>
              <a:ext uri="{FF2B5EF4-FFF2-40B4-BE49-F238E27FC236}">
                <a16:creationId xmlns:a16="http://schemas.microsoft.com/office/drawing/2014/main" id="{FA3A69F4-C173-A1FA-90DA-C91E1F7C6D14}"/>
              </a:ext>
            </a:extLst>
          </p:cNvPr>
          <p:cNvSpPr txBox="1"/>
          <p:nvPr/>
        </p:nvSpPr>
        <p:spPr>
          <a:xfrm>
            <a:off x="1483463" y="3566892"/>
            <a:ext cx="2741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EHR-to-text conversion and clinical notes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274B9D7C-E269-44FA-07FC-D64DC82536CA}"/>
              </a:ext>
            </a:extLst>
          </p:cNvPr>
          <p:cNvSpPr/>
          <p:nvPr/>
        </p:nvSpPr>
        <p:spPr>
          <a:xfrm>
            <a:off x="1261753" y="2993153"/>
            <a:ext cx="431035" cy="9822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9" name="Connector: Elbow 1058">
            <a:extLst>
              <a:ext uri="{FF2B5EF4-FFF2-40B4-BE49-F238E27FC236}">
                <a16:creationId xmlns:a16="http://schemas.microsoft.com/office/drawing/2014/main" id="{E2A44D97-B424-74C2-7636-33D6A1A50685}"/>
              </a:ext>
            </a:extLst>
          </p:cNvPr>
          <p:cNvCxnSpPr>
            <a:cxnSpLocks/>
            <a:stCxn id="1058" idx="2"/>
            <a:endCxn id="1056" idx="1"/>
          </p:cNvCxnSpPr>
          <p:nvPr/>
        </p:nvCxnSpPr>
        <p:spPr>
          <a:xfrm rot="16200000" flipH="1">
            <a:off x="852317" y="3716336"/>
            <a:ext cx="1816353" cy="566444"/>
          </a:xfrm>
          <a:prstGeom prst="bentConnector2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0" name="TextBox 1059">
            <a:extLst>
              <a:ext uri="{FF2B5EF4-FFF2-40B4-BE49-F238E27FC236}">
                <a16:creationId xmlns:a16="http://schemas.microsoft.com/office/drawing/2014/main" id="{35F1E574-EC3C-F7B6-84B7-CB4636BA5919}"/>
              </a:ext>
            </a:extLst>
          </p:cNvPr>
          <p:cNvSpPr txBox="1"/>
          <p:nvPr/>
        </p:nvSpPr>
        <p:spPr>
          <a:xfrm>
            <a:off x="7788788" y="3822826"/>
            <a:ext cx="33689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SOAP Note</a:t>
            </a:r>
          </a:p>
          <a:p>
            <a:r>
              <a:rPr lang="en-US" sz="1200" b="1" dirty="0"/>
              <a:t>S: </a:t>
            </a:r>
            <a:r>
              <a:rPr lang="en-US" sz="1200" dirty="0"/>
              <a:t>75-year-old male with history of hypertension, diabetes, and obesity presents with 1-month painless jaundice and weight loss.</a:t>
            </a:r>
          </a:p>
          <a:p>
            <a:r>
              <a:rPr lang="en-US" sz="1200" b="1" dirty="0"/>
              <a:t>O: </a:t>
            </a:r>
            <a:r>
              <a:rPr lang="en-US" sz="1200" dirty="0"/>
              <a:t>Noted family history of pancreatic cancer and new-onset diabetes.</a:t>
            </a:r>
          </a:p>
          <a:p>
            <a:r>
              <a:rPr lang="en-US" sz="1200" b="1" dirty="0"/>
              <a:t>A: </a:t>
            </a:r>
            <a:r>
              <a:rPr lang="en-US" sz="1200" dirty="0"/>
              <a:t>Likely pancreatic cancer; biliary obstruction less likely given subacute presentation.</a:t>
            </a:r>
          </a:p>
          <a:p>
            <a:r>
              <a:rPr lang="en-US" sz="1200" b="1" dirty="0"/>
              <a:t>P:</a:t>
            </a:r>
            <a:r>
              <a:rPr lang="en-US" sz="1200" dirty="0"/>
              <a:t>MRI abdomen with and without contrast. If positive, proceed with endoscopic ultrasound</a:t>
            </a:r>
            <a:endParaRPr lang="en-US" sz="1050" dirty="0"/>
          </a:p>
        </p:txBody>
      </p:sp>
      <p:pic>
        <p:nvPicPr>
          <p:cNvPr id="1061" name="Picture 6" descr="Chatbot Outline Icon: Over 6,262 Royalty-Free Licensable Stock  Illustrations &amp; Drawings | Shutterstock">
            <a:extLst>
              <a:ext uri="{FF2B5EF4-FFF2-40B4-BE49-F238E27FC236}">
                <a16:creationId xmlns:a16="http://schemas.microsoft.com/office/drawing/2014/main" id="{9ED7889E-B6D0-961F-23C7-D8269B347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2832" y="4107635"/>
            <a:ext cx="1365249" cy="1365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62" name="Straight Arrow Connector 1061">
            <a:extLst>
              <a:ext uri="{FF2B5EF4-FFF2-40B4-BE49-F238E27FC236}">
                <a16:creationId xmlns:a16="http://schemas.microsoft.com/office/drawing/2014/main" id="{BC9BDAC2-A584-521D-697F-CEEBA979DE3F}"/>
              </a:ext>
            </a:extLst>
          </p:cNvPr>
          <p:cNvCxnSpPr>
            <a:cxnSpLocks/>
          </p:cNvCxnSpPr>
          <p:nvPr/>
        </p:nvCxnSpPr>
        <p:spPr>
          <a:xfrm flipV="1">
            <a:off x="5777350" y="4869634"/>
            <a:ext cx="1828800" cy="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3" name="Straight Arrow Connector 1062">
            <a:extLst>
              <a:ext uri="{FF2B5EF4-FFF2-40B4-BE49-F238E27FC236}">
                <a16:creationId xmlns:a16="http://schemas.microsoft.com/office/drawing/2014/main" id="{2C773B57-FF32-438A-38CB-9FC9BAB9AB37}"/>
              </a:ext>
            </a:extLst>
          </p:cNvPr>
          <p:cNvCxnSpPr>
            <a:cxnSpLocks/>
          </p:cNvCxnSpPr>
          <p:nvPr/>
        </p:nvCxnSpPr>
        <p:spPr>
          <a:xfrm flipV="1">
            <a:off x="3453610" y="4889491"/>
            <a:ext cx="1097280" cy="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26FA74EF-500E-7A56-8148-6910BFE05C58}"/>
              </a:ext>
            </a:extLst>
          </p:cNvPr>
          <p:cNvSpPr/>
          <p:nvPr/>
        </p:nvSpPr>
        <p:spPr>
          <a:xfrm>
            <a:off x="3901318" y="740780"/>
            <a:ext cx="7283506" cy="246946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5" name="Connector: Elbow 1064">
            <a:extLst>
              <a:ext uri="{FF2B5EF4-FFF2-40B4-BE49-F238E27FC236}">
                <a16:creationId xmlns:a16="http://schemas.microsoft.com/office/drawing/2014/main" id="{D81F01DB-D6CF-DA8F-E3B9-CB00AE9A8F94}"/>
              </a:ext>
            </a:extLst>
          </p:cNvPr>
          <p:cNvCxnSpPr>
            <a:cxnSpLocks/>
            <a:stCxn id="1064" idx="2"/>
            <a:endCxn id="1061" idx="0"/>
          </p:cNvCxnSpPr>
          <p:nvPr/>
        </p:nvCxnSpPr>
        <p:spPr>
          <a:xfrm rot="5400000">
            <a:off x="5920570" y="2485134"/>
            <a:ext cx="897388" cy="234761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6" name="TextBox 1065">
            <a:extLst>
              <a:ext uri="{FF2B5EF4-FFF2-40B4-BE49-F238E27FC236}">
                <a16:creationId xmlns:a16="http://schemas.microsoft.com/office/drawing/2014/main" id="{CF5AB703-64C7-EDF8-B0C4-5141EAAAE720}"/>
              </a:ext>
            </a:extLst>
          </p:cNvPr>
          <p:cNvSpPr txBox="1"/>
          <p:nvPr/>
        </p:nvSpPr>
        <p:spPr>
          <a:xfrm>
            <a:off x="5390777" y="3307670"/>
            <a:ext cx="1802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Model information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05F009EE-ABD8-14F3-A220-B33C11A445FD}"/>
              </a:ext>
            </a:extLst>
          </p:cNvPr>
          <p:cNvSpPr/>
          <p:nvPr/>
        </p:nvSpPr>
        <p:spPr>
          <a:xfrm>
            <a:off x="7802963" y="3813857"/>
            <a:ext cx="3368963" cy="19389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68" name="Picture 8" descr="Doctor Special Lineal icon | Freepik">
            <a:extLst>
              <a:ext uri="{FF2B5EF4-FFF2-40B4-BE49-F238E27FC236}">
                <a16:creationId xmlns:a16="http://schemas.microsoft.com/office/drawing/2014/main" id="{D61D8EA1-9F8C-EC89-E467-2FCA30579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051" y="5687983"/>
            <a:ext cx="986289" cy="98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69" name="Connector: Elbow 1068">
            <a:extLst>
              <a:ext uri="{FF2B5EF4-FFF2-40B4-BE49-F238E27FC236}">
                <a16:creationId xmlns:a16="http://schemas.microsoft.com/office/drawing/2014/main" id="{F8044FC8-BF5E-8CE2-7F91-8179B11B3001}"/>
              </a:ext>
            </a:extLst>
          </p:cNvPr>
          <p:cNvCxnSpPr>
            <a:cxnSpLocks/>
            <a:stCxn id="1067" idx="2"/>
            <a:endCxn id="1068" idx="3"/>
          </p:cNvCxnSpPr>
          <p:nvPr/>
        </p:nvCxnSpPr>
        <p:spPr>
          <a:xfrm rot="5400000">
            <a:off x="7355254" y="4048936"/>
            <a:ext cx="428279" cy="3836105"/>
          </a:xfrm>
          <a:prstGeom prst="bentConnector2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0" name="Freeform: Shape 1069">
            <a:extLst>
              <a:ext uri="{FF2B5EF4-FFF2-40B4-BE49-F238E27FC236}">
                <a16:creationId xmlns:a16="http://schemas.microsoft.com/office/drawing/2014/main" id="{CD4B213E-07EF-14CA-BD12-157EFC8C60C9}"/>
              </a:ext>
            </a:extLst>
          </p:cNvPr>
          <p:cNvSpPr/>
          <p:nvPr/>
        </p:nvSpPr>
        <p:spPr>
          <a:xfrm>
            <a:off x="4410560" y="5161735"/>
            <a:ext cx="241328" cy="889000"/>
          </a:xfrm>
          <a:custGeom>
            <a:avLst/>
            <a:gdLst>
              <a:gd name="connsiteX0" fmla="*/ 241328 w 241328"/>
              <a:gd name="connsiteY0" fmla="*/ 889000 h 889000"/>
              <a:gd name="connsiteX1" fmla="*/ 28 w 241328"/>
              <a:gd name="connsiteY1" fmla="*/ 482600 h 889000"/>
              <a:gd name="connsiteX2" fmla="*/ 228628 w 241328"/>
              <a:gd name="connsiteY2" fmla="*/ 0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328" h="889000">
                <a:moveTo>
                  <a:pt x="241328" y="889000"/>
                </a:moveTo>
                <a:cubicBezTo>
                  <a:pt x="121736" y="759883"/>
                  <a:pt x="2145" y="630767"/>
                  <a:pt x="28" y="482600"/>
                </a:cubicBezTo>
                <a:cubicBezTo>
                  <a:pt x="-2089" y="334433"/>
                  <a:pt x="113269" y="167216"/>
                  <a:pt x="228628" y="0"/>
                </a:cubicBezTo>
              </a:path>
            </a:pathLst>
          </a:cu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1" name="Freeform: Shape 1070">
            <a:extLst>
              <a:ext uri="{FF2B5EF4-FFF2-40B4-BE49-F238E27FC236}">
                <a16:creationId xmlns:a16="http://schemas.microsoft.com/office/drawing/2014/main" id="{4E4D8F7A-782B-2774-2402-35A9C14FA744}"/>
              </a:ext>
            </a:extLst>
          </p:cNvPr>
          <p:cNvSpPr/>
          <p:nvPr/>
        </p:nvSpPr>
        <p:spPr>
          <a:xfrm flipH="1" flipV="1">
            <a:off x="5643841" y="5106900"/>
            <a:ext cx="241328" cy="889000"/>
          </a:xfrm>
          <a:custGeom>
            <a:avLst/>
            <a:gdLst>
              <a:gd name="connsiteX0" fmla="*/ 241328 w 241328"/>
              <a:gd name="connsiteY0" fmla="*/ 889000 h 889000"/>
              <a:gd name="connsiteX1" fmla="*/ 28 w 241328"/>
              <a:gd name="connsiteY1" fmla="*/ 482600 h 889000"/>
              <a:gd name="connsiteX2" fmla="*/ 228628 w 241328"/>
              <a:gd name="connsiteY2" fmla="*/ 0 h 88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1328" h="889000">
                <a:moveTo>
                  <a:pt x="241328" y="889000"/>
                </a:moveTo>
                <a:cubicBezTo>
                  <a:pt x="121736" y="759883"/>
                  <a:pt x="2145" y="630767"/>
                  <a:pt x="28" y="482600"/>
                </a:cubicBezTo>
                <a:cubicBezTo>
                  <a:pt x="-2089" y="334433"/>
                  <a:pt x="113269" y="167216"/>
                  <a:pt x="228628" y="0"/>
                </a:cubicBezTo>
              </a:path>
            </a:pathLst>
          </a:custGeom>
          <a:ln>
            <a:solidFill>
              <a:schemeClr val="tx1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2" name="Rectangle: Rounded Corners 1071">
            <a:extLst>
              <a:ext uri="{FF2B5EF4-FFF2-40B4-BE49-F238E27FC236}">
                <a16:creationId xmlns:a16="http://schemas.microsoft.com/office/drawing/2014/main" id="{0C5217C8-D0B5-8D80-DD89-18826373DEB7}"/>
              </a:ext>
            </a:extLst>
          </p:cNvPr>
          <p:cNvSpPr/>
          <p:nvPr/>
        </p:nvSpPr>
        <p:spPr>
          <a:xfrm>
            <a:off x="4176049" y="5641960"/>
            <a:ext cx="489001" cy="1828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4" name="Rectangle: Rounded Corners 1073">
            <a:extLst>
              <a:ext uri="{FF2B5EF4-FFF2-40B4-BE49-F238E27FC236}">
                <a16:creationId xmlns:a16="http://schemas.microsoft.com/office/drawing/2014/main" id="{0BA3B803-2564-173E-8E79-1030B8C65CDD}"/>
              </a:ext>
            </a:extLst>
          </p:cNvPr>
          <p:cNvSpPr/>
          <p:nvPr/>
        </p:nvSpPr>
        <p:spPr>
          <a:xfrm>
            <a:off x="4207388" y="5911916"/>
            <a:ext cx="489001" cy="914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6" name="TextBox 1075">
            <a:extLst>
              <a:ext uri="{FF2B5EF4-FFF2-40B4-BE49-F238E27FC236}">
                <a16:creationId xmlns:a16="http://schemas.microsoft.com/office/drawing/2014/main" id="{A7276524-3CCB-6ADD-54AF-7FA21343BADF}"/>
              </a:ext>
            </a:extLst>
          </p:cNvPr>
          <p:cNvSpPr txBox="1"/>
          <p:nvPr/>
        </p:nvSpPr>
        <p:spPr>
          <a:xfrm>
            <a:off x="3071065" y="5577663"/>
            <a:ext cx="195679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How much weight has the patient lost and over what period?</a:t>
            </a:r>
          </a:p>
        </p:txBody>
      </p:sp>
      <p:cxnSp>
        <p:nvCxnSpPr>
          <p:cNvPr id="1094" name="Straight Connector 1093">
            <a:extLst>
              <a:ext uri="{FF2B5EF4-FFF2-40B4-BE49-F238E27FC236}">
                <a16:creationId xmlns:a16="http://schemas.microsoft.com/office/drawing/2014/main" id="{7E37DF9F-425A-A18C-C99D-529723B50CB9}"/>
              </a:ext>
            </a:extLst>
          </p:cNvPr>
          <p:cNvCxnSpPr/>
          <p:nvPr/>
        </p:nvCxnSpPr>
        <p:spPr>
          <a:xfrm>
            <a:off x="5975228" y="5291566"/>
            <a:ext cx="0" cy="5332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7" name="Straight Connector 1096">
            <a:extLst>
              <a:ext uri="{FF2B5EF4-FFF2-40B4-BE49-F238E27FC236}">
                <a16:creationId xmlns:a16="http://schemas.microsoft.com/office/drawing/2014/main" id="{8D3DA134-F5F0-DE1D-C3F1-2B7CA0B51F2A}"/>
              </a:ext>
            </a:extLst>
          </p:cNvPr>
          <p:cNvCxnSpPr>
            <a:cxnSpLocks/>
          </p:cNvCxnSpPr>
          <p:nvPr/>
        </p:nvCxnSpPr>
        <p:spPr>
          <a:xfrm flipH="1">
            <a:off x="5975228" y="5824840"/>
            <a:ext cx="51298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0" name="TextBox 1099">
            <a:extLst>
              <a:ext uri="{FF2B5EF4-FFF2-40B4-BE49-F238E27FC236}">
                <a16:creationId xmlns:a16="http://schemas.microsoft.com/office/drawing/2014/main" id="{CD7464CF-B033-75D0-4CF9-9817F4CEF4E8}"/>
              </a:ext>
            </a:extLst>
          </p:cNvPr>
          <p:cNvSpPr txBox="1"/>
          <p:nvPr/>
        </p:nvSpPr>
        <p:spPr>
          <a:xfrm>
            <a:off x="5885169" y="5808615"/>
            <a:ext cx="1316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Over 6 months</a:t>
            </a:r>
          </a:p>
        </p:txBody>
      </p:sp>
      <p:sp>
        <p:nvSpPr>
          <p:cNvPr id="1101" name="Freeform: Shape 1100">
            <a:extLst>
              <a:ext uri="{FF2B5EF4-FFF2-40B4-BE49-F238E27FC236}">
                <a16:creationId xmlns:a16="http://schemas.microsoft.com/office/drawing/2014/main" id="{C2B74D7A-16E1-7223-9F53-06D774A583DD}"/>
              </a:ext>
            </a:extLst>
          </p:cNvPr>
          <p:cNvSpPr/>
          <p:nvPr/>
        </p:nvSpPr>
        <p:spPr>
          <a:xfrm>
            <a:off x="6023488" y="5377635"/>
            <a:ext cx="457200" cy="358000"/>
          </a:xfrm>
          <a:custGeom>
            <a:avLst/>
            <a:gdLst>
              <a:gd name="connsiteX0" fmla="*/ 0 w 457200"/>
              <a:gd name="connsiteY0" fmla="*/ 0 h 358000"/>
              <a:gd name="connsiteX1" fmla="*/ 88900 w 457200"/>
              <a:gd name="connsiteY1" fmla="*/ 127000 h 358000"/>
              <a:gd name="connsiteX2" fmla="*/ 190500 w 457200"/>
              <a:gd name="connsiteY2" fmla="*/ 177800 h 358000"/>
              <a:gd name="connsiteX3" fmla="*/ 279400 w 457200"/>
              <a:gd name="connsiteY3" fmla="*/ 241300 h 358000"/>
              <a:gd name="connsiteX4" fmla="*/ 355600 w 457200"/>
              <a:gd name="connsiteY4" fmla="*/ 342900 h 358000"/>
              <a:gd name="connsiteX5" fmla="*/ 457200 w 457200"/>
              <a:gd name="connsiteY5" fmla="*/ 355600 h 3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200" h="358000">
                <a:moveTo>
                  <a:pt x="0" y="0"/>
                </a:moveTo>
                <a:cubicBezTo>
                  <a:pt x="28575" y="48683"/>
                  <a:pt x="57150" y="97367"/>
                  <a:pt x="88900" y="127000"/>
                </a:cubicBezTo>
                <a:cubicBezTo>
                  <a:pt x="120650" y="156633"/>
                  <a:pt x="158750" y="158750"/>
                  <a:pt x="190500" y="177800"/>
                </a:cubicBezTo>
                <a:cubicBezTo>
                  <a:pt x="222250" y="196850"/>
                  <a:pt x="251883" y="213783"/>
                  <a:pt x="279400" y="241300"/>
                </a:cubicBezTo>
                <a:cubicBezTo>
                  <a:pt x="306917" y="268817"/>
                  <a:pt x="325967" y="323850"/>
                  <a:pt x="355600" y="342900"/>
                </a:cubicBezTo>
                <a:cubicBezTo>
                  <a:pt x="385233" y="361950"/>
                  <a:pt x="421216" y="358775"/>
                  <a:pt x="457200" y="355600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2" name="TextBox 1101">
            <a:extLst>
              <a:ext uri="{FF2B5EF4-FFF2-40B4-BE49-F238E27FC236}">
                <a16:creationId xmlns:a16="http://schemas.microsoft.com/office/drawing/2014/main" id="{36651D7D-B10B-078B-DCDA-FE0A3B1FA699}"/>
              </a:ext>
            </a:extLst>
          </p:cNvPr>
          <p:cNvSpPr txBox="1"/>
          <p:nvPr/>
        </p:nvSpPr>
        <p:spPr>
          <a:xfrm>
            <a:off x="5780086" y="4977254"/>
            <a:ext cx="15507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5% Weight Loss</a:t>
            </a:r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18C2DD67-D2AE-2AA3-50F8-73EB57029997}"/>
              </a:ext>
            </a:extLst>
          </p:cNvPr>
          <p:cNvSpPr txBox="1"/>
          <p:nvPr/>
        </p:nvSpPr>
        <p:spPr>
          <a:xfrm>
            <a:off x="7801410" y="3164963"/>
            <a:ext cx="3557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Aim 2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</a:t>
            </a: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Multicancer prediction pipeline</a:t>
            </a:r>
          </a:p>
        </p:txBody>
      </p:sp>
      <p:sp>
        <p:nvSpPr>
          <p:cNvPr id="1106" name="TextBox 1105">
            <a:extLst>
              <a:ext uri="{FF2B5EF4-FFF2-40B4-BE49-F238E27FC236}">
                <a16:creationId xmlns:a16="http://schemas.microsoft.com/office/drawing/2014/main" id="{6DAB1DCE-BF07-FF96-9204-5C0570EBAEE2}"/>
              </a:ext>
            </a:extLst>
          </p:cNvPr>
          <p:cNvSpPr txBox="1"/>
          <p:nvPr/>
        </p:nvSpPr>
        <p:spPr>
          <a:xfrm>
            <a:off x="5819327" y="4218384"/>
            <a:ext cx="1995812" cy="46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for model interpretability</a:t>
            </a:r>
          </a:p>
        </p:txBody>
      </p:sp>
      <p:sp>
        <p:nvSpPr>
          <p:cNvPr id="1112" name="Rectangle: Rounded Corners 1111">
            <a:extLst>
              <a:ext uri="{FF2B5EF4-FFF2-40B4-BE49-F238E27FC236}">
                <a16:creationId xmlns:a16="http://schemas.microsoft.com/office/drawing/2014/main" id="{863CCB8D-978F-F00C-FF62-FCF100071EA0}"/>
              </a:ext>
            </a:extLst>
          </p:cNvPr>
          <p:cNvSpPr/>
          <p:nvPr/>
        </p:nvSpPr>
        <p:spPr>
          <a:xfrm>
            <a:off x="3727704" y="1612185"/>
            <a:ext cx="315778" cy="1302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4" name="TextBox 1113">
            <a:extLst>
              <a:ext uri="{FF2B5EF4-FFF2-40B4-BE49-F238E27FC236}">
                <a16:creationId xmlns:a16="http://schemas.microsoft.com/office/drawing/2014/main" id="{2DD8DBE0-962C-4006-D63A-26E388AEA8F0}"/>
              </a:ext>
            </a:extLst>
          </p:cNvPr>
          <p:cNvSpPr txBox="1"/>
          <p:nvPr/>
        </p:nvSpPr>
        <p:spPr>
          <a:xfrm>
            <a:off x="3593751" y="1477235"/>
            <a:ext cx="2642088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b="1" u="sng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Aim 1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</a:t>
            </a: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Generalizable model</a:t>
            </a:r>
          </a:p>
        </p:txBody>
      </p:sp>
      <p:sp>
        <p:nvSpPr>
          <p:cNvPr id="1116" name="TextBox 1115">
            <a:extLst>
              <a:ext uri="{FF2B5EF4-FFF2-40B4-BE49-F238E27FC236}">
                <a16:creationId xmlns:a16="http://schemas.microsoft.com/office/drawing/2014/main" id="{BAF4CCC2-A88A-B72C-EF93-84FBA405531C}"/>
              </a:ext>
            </a:extLst>
          </p:cNvPr>
          <p:cNvSpPr txBox="1"/>
          <p:nvPr/>
        </p:nvSpPr>
        <p:spPr>
          <a:xfrm>
            <a:off x="5207170" y="3965710"/>
            <a:ext cx="25328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u="sng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Aim 3</a:t>
            </a:r>
            <a:r>
              <a:rPr lang="en-US" sz="16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: </a:t>
            </a:r>
            <a:r>
              <a:rPr lang="en-US" sz="16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Interactive platform </a:t>
            </a:r>
            <a:endParaRPr lang="en-US" sz="1600" dirty="0"/>
          </a:p>
        </p:txBody>
      </p:sp>
      <p:pic>
        <p:nvPicPr>
          <p:cNvPr id="13" name="Picture 12" descr="Our Logo | Brand Center">
            <a:extLst>
              <a:ext uri="{FF2B5EF4-FFF2-40B4-BE49-F238E27FC236}">
                <a16:creationId xmlns:a16="http://schemas.microsoft.com/office/drawing/2014/main" id="{8F7DABFC-C441-02B8-FD84-3C27663B7EB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18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F00A9A-8C4B-7DE2-7823-E790CB8DB3D6}"/>
              </a:ext>
            </a:extLst>
          </p:cNvPr>
          <p:cNvSpPr txBox="1"/>
          <p:nvPr/>
        </p:nvSpPr>
        <p:spPr>
          <a:xfrm>
            <a:off x="4510453" y="2226993"/>
            <a:ext cx="7317370" cy="1298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How can EHR data support early cancer detection?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Do EHR-based prediction models offer clinical utility?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How can we make the model interpretable and clinically actionable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CA466D-6DA5-B7EA-66DF-01173F50B57B}"/>
              </a:ext>
            </a:extLst>
          </p:cNvPr>
          <p:cNvSpPr/>
          <p:nvPr/>
        </p:nvSpPr>
        <p:spPr>
          <a:xfrm>
            <a:off x="0" y="0"/>
            <a:ext cx="3666392" cy="6858000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9732AB-0100-6E6E-00FC-DBCC252C18AA}"/>
              </a:ext>
            </a:extLst>
          </p:cNvPr>
          <p:cNvSpPr txBox="1"/>
          <p:nvPr/>
        </p:nvSpPr>
        <p:spPr>
          <a:xfrm>
            <a:off x="339342" y="270228"/>
            <a:ext cx="2148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Outline</a:t>
            </a:r>
          </a:p>
        </p:txBody>
      </p:sp>
      <p:pic>
        <p:nvPicPr>
          <p:cNvPr id="10" name="Picture 9" descr="Our Logo | Brand Center">
            <a:extLst>
              <a:ext uri="{FF2B5EF4-FFF2-40B4-BE49-F238E27FC236}">
                <a16:creationId xmlns:a16="http://schemas.microsoft.com/office/drawing/2014/main" id="{06243507-FED0-DD6C-0AAA-851C754F2C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395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B5BD928-4817-8DFD-C25A-60BD1136C825}"/>
              </a:ext>
            </a:extLst>
          </p:cNvPr>
          <p:cNvSpPr txBox="1"/>
          <p:nvPr/>
        </p:nvSpPr>
        <p:spPr>
          <a:xfrm>
            <a:off x="2742021" y="2795885"/>
            <a:ext cx="7305361" cy="59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452E5A"/>
                </a:solidFill>
                <a:latin typeface="+mj-lt"/>
              </a:rPr>
              <a:t>How can EHR data support early cancer detection?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1B8CEC-304E-6301-A279-FA5E373A146E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Our Logo | Brand Center">
            <a:extLst>
              <a:ext uri="{FF2B5EF4-FFF2-40B4-BE49-F238E27FC236}">
                <a16:creationId xmlns:a16="http://schemas.microsoft.com/office/drawing/2014/main" id="{C71EF439-6D6C-9CCA-84C9-FEB1A8E4B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28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>
            <a:extLst>
              <a:ext uri="{FF2B5EF4-FFF2-40B4-BE49-F238E27FC236}">
                <a16:creationId xmlns:a16="http://schemas.microsoft.com/office/drawing/2014/main" id="{D1153480-FF46-23E5-90C6-BE26BD50E902}"/>
              </a:ext>
            </a:extLst>
          </p:cNvPr>
          <p:cNvGrpSpPr/>
          <p:nvPr/>
        </p:nvGrpSpPr>
        <p:grpSpPr>
          <a:xfrm>
            <a:off x="7408220" y="2887968"/>
            <a:ext cx="1497911" cy="1796965"/>
            <a:chOff x="9554000" y="2899391"/>
            <a:chExt cx="1497911" cy="1796965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53DE44D3-59F7-1A33-E5FB-42D6979E06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1875" r="21875"/>
            <a:stretch/>
          </p:blipFill>
          <p:spPr>
            <a:xfrm>
              <a:off x="9606191" y="3302828"/>
              <a:ext cx="1393528" cy="1393528"/>
            </a:xfrm>
            <a:prstGeom prst="ellipse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1721707-B859-F713-CCD4-B00605EBBF70}"/>
                </a:ext>
              </a:extLst>
            </p:cNvPr>
            <p:cNvSpPr txBox="1"/>
            <p:nvPr/>
          </p:nvSpPr>
          <p:spPr>
            <a:xfrm>
              <a:off x="9554000" y="2899391"/>
              <a:ext cx="14979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Liquid biopsy</a:t>
              </a: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13C2AE27-4E8F-9BCE-8F16-29AE6F146ED0}"/>
              </a:ext>
            </a:extLst>
          </p:cNvPr>
          <p:cNvSpPr txBox="1"/>
          <p:nvPr/>
        </p:nvSpPr>
        <p:spPr>
          <a:xfrm>
            <a:off x="3460584" y="1988106"/>
            <a:ext cx="2834430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Age 50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Family history of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 mutation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D1F7E3F-44BB-B7D5-C784-597E298B14C6}"/>
              </a:ext>
            </a:extLst>
          </p:cNvPr>
          <p:cNvSpPr txBox="1"/>
          <p:nvPr/>
        </p:nvSpPr>
        <p:spPr>
          <a:xfrm>
            <a:off x="4149416" y="2827542"/>
            <a:ext cx="461665" cy="39209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b="1" dirty="0"/>
              <a:t>. . .</a:t>
            </a:r>
          </a:p>
        </p:txBody>
      </p:sp>
      <p:grpSp>
        <p:nvGrpSpPr>
          <p:cNvPr id="1117" name="Group 1116">
            <a:extLst>
              <a:ext uri="{FF2B5EF4-FFF2-40B4-BE49-F238E27FC236}">
                <a16:creationId xmlns:a16="http://schemas.microsoft.com/office/drawing/2014/main" id="{919C738F-CD0E-D204-0B16-EDE614B7936C}"/>
              </a:ext>
            </a:extLst>
          </p:cNvPr>
          <p:cNvGrpSpPr/>
          <p:nvPr/>
        </p:nvGrpSpPr>
        <p:grpSpPr>
          <a:xfrm>
            <a:off x="678728" y="1901887"/>
            <a:ext cx="2171700" cy="2516958"/>
            <a:chOff x="678728" y="1901887"/>
            <a:chExt cx="2171700" cy="2516958"/>
          </a:xfrm>
        </p:grpSpPr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65781292-0846-BF61-A679-EA1A8C9C69BE}"/>
                </a:ext>
              </a:extLst>
            </p:cNvPr>
            <p:cNvSpPr txBox="1"/>
            <p:nvPr/>
          </p:nvSpPr>
          <p:spPr>
            <a:xfrm>
              <a:off x="994993" y="3131343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Cancer</a:t>
              </a:r>
            </a:p>
          </p:txBody>
        </p:sp>
        <p:grpSp>
          <p:nvGrpSpPr>
            <p:cNvPr id="1115" name="Group 1114">
              <a:extLst>
                <a:ext uri="{FF2B5EF4-FFF2-40B4-BE49-F238E27FC236}">
                  <a16:creationId xmlns:a16="http://schemas.microsoft.com/office/drawing/2014/main" id="{9C52448C-71D6-F8E9-D724-21144CECE0B0}"/>
                </a:ext>
              </a:extLst>
            </p:cNvPr>
            <p:cNvGrpSpPr/>
            <p:nvPr/>
          </p:nvGrpSpPr>
          <p:grpSpPr>
            <a:xfrm>
              <a:off x="678728" y="1901887"/>
              <a:ext cx="2171700" cy="2516958"/>
              <a:chOff x="678728" y="1901887"/>
              <a:chExt cx="2171700" cy="2516958"/>
            </a:xfrm>
          </p:grpSpPr>
          <p:sp>
            <p:nvSpPr>
              <p:cNvPr id="1027" name="Oval 1026">
                <a:extLst>
                  <a:ext uri="{FF2B5EF4-FFF2-40B4-BE49-F238E27FC236}">
                    <a16:creationId xmlns:a16="http://schemas.microsoft.com/office/drawing/2014/main" id="{3275F371-86F8-7DE2-5A57-C423E563D7B9}"/>
                  </a:ext>
                </a:extLst>
              </p:cNvPr>
              <p:cNvSpPr/>
              <p:nvPr/>
            </p:nvSpPr>
            <p:spPr>
              <a:xfrm>
                <a:off x="678728" y="2323345"/>
                <a:ext cx="2171700" cy="20955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" name="Oval 1027">
                <a:extLst>
                  <a:ext uri="{FF2B5EF4-FFF2-40B4-BE49-F238E27FC236}">
                    <a16:creationId xmlns:a16="http://schemas.microsoft.com/office/drawing/2014/main" id="{7DF88A1C-77AB-5DDF-6036-5261923AF95B}"/>
                  </a:ext>
                </a:extLst>
              </p:cNvPr>
              <p:cNvSpPr/>
              <p:nvPr/>
            </p:nvSpPr>
            <p:spPr>
              <a:xfrm>
                <a:off x="1034328" y="3453645"/>
                <a:ext cx="876300" cy="69850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" name="TextBox 1040">
                <a:extLst>
                  <a:ext uri="{FF2B5EF4-FFF2-40B4-BE49-F238E27FC236}">
                    <a16:creationId xmlns:a16="http://schemas.microsoft.com/office/drawing/2014/main" id="{7A5C5FFE-CF66-5756-FF5C-42E8DC7E0617}"/>
                  </a:ext>
                </a:extLst>
              </p:cNvPr>
              <p:cNvSpPr txBox="1"/>
              <p:nvPr/>
            </p:nvSpPr>
            <p:spPr>
              <a:xfrm>
                <a:off x="724028" y="1901887"/>
                <a:ext cx="20961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General population</a:t>
                </a:r>
              </a:p>
            </p:txBody>
          </p:sp>
        </p:grpSp>
      </p:grpSp>
      <p:grpSp>
        <p:nvGrpSpPr>
          <p:cNvPr id="1075" name="Group 1074">
            <a:extLst>
              <a:ext uri="{FF2B5EF4-FFF2-40B4-BE49-F238E27FC236}">
                <a16:creationId xmlns:a16="http://schemas.microsoft.com/office/drawing/2014/main" id="{B6C5EE3E-524B-80AF-7279-18F602D83E93}"/>
              </a:ext>
            </a:extLst>
          </p:cNvPr>
          <p:cNvGrpSpPr/>
          <p:nvPr/>
        </p:nvGrpSpPr>
        <p:grpSpPr>
          <a:xfrm>
            <a:off x="3330257" y="3601813"/>
            <a:ext cx="2650648" cy="1036935"/>
            <a:chOff x="6050379" y="-644485"/>
            <a:chExt cx="2650648" cy="1036935"/>
          </a:xfrm>
        </p:grpSpPr>
        <p:sp>
          <p:nvSpPr>
            <p:cNvPr id="1043" name="Oval 1042">
              <a:extLst>
                <a:ext uri="{FF2B5EF4-FFF2-40B4-BE49-F238E27FC236}">
                  <a16:creationId xmlns:a16="http://schemas.microsoft.com/office/drawing/2014/main" id="{B6C8BF0D-8C9D-1AC5-3B5D-1C5EBF556E24}"/>
                </a:ext>
              </a:extLst>
            </p:cNvPr>
            <p:cNvSpPr/>
            <p:nvPr/>
          </p:nvSpPr>
          <p:spPr>
            <a:xfrm>
              <a:off x="6050379" y="-644485"/>
              <a:ext cx="1054100" cy="10369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7BECF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3" name="Group 1052">
              <a:extLst>
                <a:ext uri="{FF2B5EF4-FFF2-40B4-BE49-F238E27FC236}">
                  <a16:creationId xmlns:a16="http://schemas.microsoft.com/office/drawing/2014/main" id="{2E3FD8AA-0EDF-EE76-230B-3397799CFE41}"/>
                </a:ext>
              </a:extLst>
            </p:cNvPr>
            <p:cNvGrpSpPr/>
            <p:nvPr/>
          </p:nvGrpSpPr>
          <p:grpSpPr>
            <a:xfrm>
              <a:off x="6262024" y="-134379"/>
              <a:ext cx="456482" cy="399153"/>
              <a:chOff x="6262024" y="-134379"/>
              <a:chExt cx="456482" cy="399153"/>
            </a:xfrm>
          </p:grpSpPr>
          <p:sp>
            <p:nvSpPr>
              <p:cNvPr id="1044" name="Oval 1043">
                <a:extLst>
                  <a:ext uri="{FF2B5EF4-FFF2-40B4-BE49-F238E27FC236}">
                    <a16:creationId xmlns:a16="http://schemas.microsoft.com/office/drawing/2014/main" id="{EA298487-8313-85AF-9B6D-873BCB966271}"/>
                  </a:ext>
                </a:extLst>
              </p:cNvPr>
              <p:cNvSpPr/>
              <p:nvPr/>
            </p:nvSpPr>
            <p:spPr>
              <a:xfrm>
                <a:off x="6262024" y="-134379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" name="Oval 1044">
                <a:extLst>
                  <a:ext uri="{FF2B5EF4-FFF2-40B4-BE49-F238E27FC236}">
                    <a16:creationId xmlns:a16="http://schemas.microsoft.com/office/drawing/2014/main" id="{46247F2A-023B-0853-5536-D0363B1245CD}"/>
                  </a:ext>
                </a:extLst>
              </p:cNvPr>
              <p:cNvSpPr/>
              <p:nvPr/>
            </p:nvSpPr>
            <p:spPr>
              <a:xfrm>
                <a:off x="6311900" y="-8480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" name="Oval 1045">
                <a:extLst>
                  <a:ext uri="{FF2B5EF4-FFF2-40B4-BE49-F238E27FC236}">
                    <a16:creationId xmlns:a16="http://schemas.microsoft.com/office/drawing/2014/main" id="{861D1D1E-3897-C5FC-EB33-8F1733AADA7A}"/>
                  </a:ext>
                </a:extLst>
              </p:cNvPr>
              <p:cNvSpPr/>
              <p:nvPr/>
            </p:nvSpPr>
            <p:spPr>
              <a:xfrm>
                <a:off x="6404414" y="-126018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" name="Oval 1046">
                <a:extLst>
                  <a:ext uri="{FF2B5EF4-FFF2-40B4-BE49-F238E27FC236}">
                    <a16:creationId xmlns:a16="http://schemas.microsoft.com/office/drawing/2014/main" id="{9FE62168-ECF5-7F1C-F55F-B2733C44E63E}"/>
                  </a:ext>
                </a:extLst>
              </p:cNvPr>
              <p:cNvSpPr/>
              <p:nvPr/>
            </p:nvSpPr>
            <p:spPr>
              <a:xfrm>
                <a:off x="6444280" y="119965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" name="Oval 1047">
                <a:extLst>
                  <a:ext uri="{FF2B5EF4-FFF2-40B4-BE49-F238E27FC236}">
                    <a16:creationId xmlns:a16="http://schemas.microsoft.com/office/drawing/2014/main" id="{12ED0FAD-78D2-A5A2-F753-23F5540405B2}"/>
                  </a:ext>
                </a:extLst>
              </p:cNvPr>
              <p:cNvSpPr/>
              <p:nvPr/>
            </p:nvSpPr>
            <p:spPr>
              <a:xfrm>
                <a:off x="6494156" y="-32277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" name="Oval 1048">
                <a:extLst>
                  <a:ext uri="{FF2B5EF4-FFF2-40B4-BE49-F238E27FC236}">
                    <a16:creationId xmlns:a16="http://schemas.microsoft.com/office/drawing/2014/main" id="{FEFEEBB7-68DE-7F38-32DE-1CA2FF4411B0}"/>
                  </a:ext>
                </a:extLst>
              </p:cNvPr>
              <p:cNvSpPr/>
              <p:nvPr/>
            </p:nvSpPr>
            <p:spPr>
              <a:xfrm>
                <a:off x="6668630" y="830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" name="Oval 1049">
                <a:extLst>
                  <a:ext uri="{FF2B5EF4-FFF2-40B4-BE49-F238E27FC236}">
                    <a16:creationId xmlns:a16="http://schemas.microsoft.com/office/drawing/2014/main" id="{FB8D0837-4867-4AC8-EB23-BBA6E298B163}"/>
                  </a:ext>
                </a:extLst>
              </p:cNvPr>
              <p:cNvSpPr/>
              <p:nvPr/>
            </p:nvSpPr>
            <p:spPr>
              <a:xfrm>
                <a:off x="6299604" y="156686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" name="Oval 1050">
                <a:extLst>
                  <a:ext uri="{FF2B5EF4-FFF2-40B4-BE49-F238E27FC236}">
                    <a16:creationId xmlns:a16="http://schemas.microsoft.com/office/drawing/2014/main" id="{FF1B4981-AD2D-116D-B31C-BCF21DCD6A49}"/>
                  </a:ext>
                </a:extLst>
              </p:cNvPr>
              <p:cNvSpPr/>
              <p:nvPr/>
            </p:nvSpPr>
            <p:spPr>
              <a:xfrm>
                <a:off x="6618754" y="156686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" name="Oval 1051">
                <a:extLst>
                  <a:ext uri="{FF2B5EF4-FFF2-40B4-BE49-F238E27FC236}">
                    <a16:creationId xmlns:a16="http://schemas.microsoft.com/office/drawing/2014/main" id="{C2219571-841E-D7B7-6872-C9C05B68D389}"/>
                  </a:ext>
                </a:extLst>
              </p:cNvPr>
              <p:cNvSpPr/>
              <p:nvPr/>
            </p:nvSpPr>
            <p:spPr>
              <a:xfrm>
                <a:off x="6491870" y="209148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54" name="Group 1053">
              <a:extLst>
                <a:ext uri="{FF2B5EF4-FFF2-40B4-BE49-F238E27FC236}">
                  <a16:creationId xmlns:a16="http://schemas.microsoft.com/office/drawing/2014/main" id="{C90C5533-0DB5-DF17-D2E0-90FCB8BEF7C9}"/>
                </a:ext>
              </a:extLst>
            </p:cNvPr>
            <p:cNvGrpSpPr/>
            <p:nvPr/>
          </p:nvGrpSpPr>
          <p:grpSpPr>
            <a:xfrm>
              <a:off x="6516808" y="-478435"/>
              <a:ext cx="456482" cy="399153"/>
              <a:chOff x="6262024" y="-134379"/>
              <a:chExt cx="456482" cy="399153"/>
            </a:xfrm>
            <a:solidFill>
              <a:srgbClr val="FF0000"/>
            </a:solidFill>
          </p:grpSpPr>
          <p:sp>
            <p:nvSpPr>
              <p:cNvPr id="1055" name="Oval 1054">
                <a:extLst>
                  <a:ext uri="{FF2B5EF4-FFF2-40B4-BE49-F238E27FC236}">
                    <a16:creationId xmlns:a16="http://schemas.microsoft.com/office/drawing/2014/main" id="{1DE3ED4F-AF6E-2A08-0327-4154C5FFB5C1}"/>
                  </a:ext>
                </a:extLst>
              </p:cNvPr>
              <p:cNvSpPr/>
              <p:nvPr/>
            </p:nvSpPr>
            <p:spPr>
              <a:xfrm>
                <a:off x="6262024" y="-134379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" name="Oval 1055">
                <a:extLst>
                  <a:ext uri="{FF2B5EF4-FFF2-40B4-BE49-F238E27FC236}">
                    <a16:creationId xmlns:a16="http://schemas.microsoft.com/office/drawing/2014/main" id="{9052F89D-FF4F-613F-8495-B0F842D8564B}"/>
                  </a:ext>
                </a:extLst>
              </p:cNvPr>
              <p:cNvSpPr/>
              <p:nvPr/>
            </p:nvSpPr>
            <p:spPr>
              <a:xfrm>
                <a:off x="6311900" y="-8480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" name="Oval 1056">
                <a:extLst>
                  <a:ext uri="{FF2B5EF4-FFF2-40B4-BE49-F238E27FC236}">
                    <a16:creationId xmlns:a16="http://schemas.microsoft.com/office/drawing/2014/main" id="{F4668464-11C3-5CDB-2C70-50CAD0F2AEE8}"/>
                  </a:ext>
                </a:extLst>
              </p:cNvPr>
              <p:cNvSpPr/>
              <p:nvPr/>
            </p:nvSpPr>
            <p:spPr>
              <a:xfrm>
                <a:off x="6404414" y="-126018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" name="Oval 1057">
                <a:extLst>
                  <a:ext uri="{FF2B5EF4-FFF2-40B4-BE49-F238E27FC236}">
                    <a16:creationId xmlns:a16="http://schemas.microsoft.com/office/drawing/2014/main" id="{9B1E8EAA-8003-487D-E282-A1E0DA8F9FB7}"/>
                  </a:ext>
                </a:extLst>
              </p:cNvPr>
              <p:cNvSpPr/>
              <p:nvPr/>
            </p:nvSpPr>
            <p:spPr>
              <a:xfrm>
                <a:off x="6444280" y="119965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" name="Oval 1058">
                <a:extLst>
                  <a:ext uri="{FF2B5EF4-FFF2-40B4-BE49-F238E27FC236}">
                    <a16:creationId xmlns:a16="http://schemas.microsoft.com/office/drawing/2014/main" id="{E698A52C-56AF-5532-6203-9E41C40D679E}"/>
                  </a:ext>
                </a:extLst>
              </p:cNvPr>
              <p:cNvSpPr/>
              <p:nvPr/>
            </p:nvSpPr>
            <p:spPr>
              <a:xfrm>
                <a:off x="6494156" y="-32277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" name="Oval 1059">
                <a:extLst>
                  <a:ext uri="{FF2B5EF4-FFF2-40B4-BE49-F238E27FC236}">
                    <a16:creationId xmlns:a16="http://schemas.microsoft.com/office/drawing/2014/main" id="{B247F2BF-7AF8-03F3-C3F0-2ABB9FC09379}"/>
                  </a:ext>
                </a:extLst>
              </p:cNvPr>
              <p:cNvSpPr/>
              <p:nvPr/>
            </p:nvSpPr>
            <p:spPr>
              <a:xfrm>
                <a:off x="6668630" y="830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" name="Oval 1060">
                <a:extLst>
                  <a:ext uri="{FF2B5EF4-FFF2-40B4-BE49-F238E27FC236}">
                    <a16:creationId xmlns:a16="http://schemas.microsoft.com/office/drawing/2014/main" id="{B91934EA-6269-E29A-4C30-ECFE7D1120E4}"/>
                  </a:ext>
                </a:extLst>
              </p:cNvPr>
              <p:cNvSpPr/>
              <p:nvPr/>
            </p:nvSpPr>
            <p:spPr>
              <a:xfrm>
                <a:off x="6299604" y="156686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" name="Oval 1061">
                <a:extLst>
                  <a:ext uri="{FF2B5EF4-FFF2-40B4-BE49-F238E27FC236}">
                    <a16:creationId xmlns:a16="http://schemas.microsoft.com/office/drawing/2014/main" id="{46115908-327B-276B-1E4B-1F78E402E213}"/>
                  </a:ext>
                </a:extLst>
              </p:cNvPr>
              <p:cNvSpPr/>
              <p:nvPr/>
            </p:nvSpPr>
            <p:spPr>
              <a:xfrm>
                <a:off x="6618754" y="156686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" name="Oval 1062">
                <a:extLst>
                  <a:ext uri="{FF2B5EF4-FFF2-40B4-BE49-F238E27FC236}">
                    <a16:creationId xmlns:a16="http://schemas.microsoft.com/office/drawing/2014/main" id="{C2997215-F5AA-A155-377E-CB329EB82385}"/>
                  </a:ext>
                </a:extLst>
              </p:cNvPr>
              <p:cNvSpPr/>
              <p:nvPr/>
            </p:nvSpPr>
            <p:spPr>
              <a:xfrm>
                <a:off x="6491870" y="209148"/>
                <a:ext cx="49876" cy="55626"/>
              </a:xfrm>
              <a:prstGeom prst="ellipse">
                <a:avLst/>
              </a:prstGeom>
              <a:grp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66" name="Oval 1065">
              <a:extLst>
                <a:ext uri="{FF2B5EF4-FFF2-40B4-BE49-F238E27FC236}">
                  <a16:creationId xmlns:a16="http://schemas.microsoft.com/office/drawing/2014/main" id="{0F05AA19-0977-7741-9F89-9DADB0B17615}"/>
                </a:ext>
              </a:extLst>
            </p:cNvPr>
            <p:cNvSpPr/>
            <p:nvPr/>
          </p:nvSpPr>
          <p:spPr>
            <a:xfrm>
              <a:off x="6284676" y="-287126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Oval 1066">
              <a:extLst>
                <a:ext uri="{FF2B5EF4-FFF2-40B4-BE49-F238E27FC236}">
                  <a16:creationId xmlns:a16="http://schemas.microsoft.com/office/drawing/2014/main" id="{346CF993-1B1B-9539-7833-AE3250B8C8B8}"/>
                </a:ext>
              </a:extLst>
            </p:cNvPr>
            <p:cNvSpPr/>
            <p:nvPr/>
          </p:nvSpPr>
          <p:spPr>
            <a:xfrm>
              <a:off x="6377190" y="-379264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Oval 1068">
              <a:extLst>
                <a:ext uri="{FF2B5EF4-FFF2-40B4-BE49-F238E27FC236}">
                  <a16:creationId xmlns:a16="http://schemas.microsoft.com/office/drawing/2014/main" id="{B47F2D74-4C07-3AA1-D3A8-72461AB98005}"/>
                </a:ext>
              </a:extLst>
            </p:cNvPr>
            <p:cNvSpPr/>
            <p:nvPr/>
          </p:nvSpPr>
          <p:spPr>
            <a:xfrm>
              <a:off x="6466932" y="-349023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Oval 1069">
              <a:extLst>
                <a:ext uri="{FF2B5EF4-FFF2-40B4-BE49-F238E27FC236}">
                  <a16:creationId xmlns:a16="http://schemas.microsoft.com/office/drawing/2014/main" id="{EC06B9D6-0316-9246-D354-9873ECB6D8AC}"/>
                </a:ext>
              </a:extLst>
            </p:cNvPr>
            <p:cNvSpPr/>
            <p:nvPr/>
          </p:nvSpPr>
          <p:spPr>
            <a:xfrm>
              <a:off x="6388319" y="-521446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2" name="Oval 1071">
              <a:extLst>
                <a:ext uri="{FF2B5EF4-FFF2-40B4-BE49-F238E27FC236}">
                  <a16:creationId xmlns:a16="http://schemas.microsoft.com/office/drawing/2014/main" id="{50033C50-E158-B51F-BE57-B7B13AB67121}"/>
                </a:ext>
              </a:extLst>
            </p:cNvPr>
            <p:cNvSpPr/>
            <p:nvPr/>
          </p:nvSpPr>
          <p:spPr>
            <a:xfrm>
              <a:off x="6211443" y="-365590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4" name="TextBox 1073">
              <a:extLst>
                <a:ext uri="{FF2B5EF4-FFF2-40B4-BE49-F238E27FC236}">
                  <a16:creationId xmlns:a16="http://schemas.microsoft.com/office/drawing/2014/main" id="{1618536D-2FE0-02DD-810B-4E85C758F2B2}"/>
                </a:ext>
              </a:extLst>
            </p:cNvPr>
            <p:cNvSpPr txBox="1"/>
            <p:nvPr/>
          </p:nvSpPr>
          <p:spPr>
            <a:xfrm>
              <a:off x="7157271" y="-509020"/>
              <a:ext cx="15437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False positive</a:t>
              </a:r>
            </a:p>
            <a:p>
              <a:r>
                <a:rPr lang="en-US" dirty="0">
                  <a:solidFill>
                    <a:srgbClr val="339966"/>
                  </a:solidFill>
                </a:rPr>
                <a:t>True positive</a:t>
              </a:r>
            </a:p>
          </p:txBody>
        </p:sp>
      </p:grpSp>
      <p:sp>
        <p:nvSpPr>
          <p:cNvPr id="1080" name="Shape 1079">
            <a:extLst>
              <a:ext uri="{FF2B5EF4-FFF2-40B4-BE49-F238E27FC236}">
                <a16:creationId xmlns:a16="http://schemas.microsoft.com/office/drawing/2014/main" id="{F706027D-4E7E-D3A8-D12F-8713252EA93C}"/>
              </a:ext>
            </a:extLst>
          </p:cNvPr>
          <p:cNvSpPr/>
          <p:nvPr/>
        </p:nvSpPr>
        <p:spPr>
          <a:xfrm rot="4396374">
            <a:off x="3307032" y="3069239"/>
            <a:ext cx="541944" cy="52394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14" name="Oval 1113">
            <a:extLst>
              <a:ext uri="{FF2B5EF4-FFF2-40B4-BE49-F238E27FC236}">
                <a16:creationId xmlns:a16="http://schemas.microsoft.com/office/drawing/2014/main" id="{9C115C05-CFF5-1C3B-9760-C6E21CAC4865}"/>
              </a:ext>
            </a:extLst>
          </p:cNvPr>
          <p:cNvSpPr/>
          <p:nvPr/>
        </p:nvSpPr>
        <p:spPr>
          <a:xfrm>
            <a:off x="1148622" y="3102320"/>
            <a:ext cx="1054100" cy="1036935"/>
          </a:xfrm>
          <a:prstGeom prst="ellipse">
            <a:avLst/>
          </a:prstGeom>
          <a:noFill/>
          <a:ln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CD0763CA-C1F0-518F-46F7-34FB40D6F13C}"/>
              </a:ext>
            </a:extLst>
          </p:cNvPr>
          <p:cNvSpPr/>
          <p:nvPr/>
        </p:nvSpPr>
        <p:spPr>
          <a:xfrm>
            <a:off x="1402628" y="2848510"/>
            <a:ext cx="1054100" cy="1036935"/>
          </a:xfrm>
          <a:prstGeom prst="ellipse">
            <a:avLst/>
          </a:prstGeom>
          <a:noFill/>
          <a:ln>
            <a:solidFill>
              <a:srgbClr val="17BEC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0" name="TextBox 1039">
            <a:extLst>
              <a:ext uri="{FF2B5EF4-FFF2-40B4-BE49-F238E27FC236}">
                <a16:creationId xmlns:a16="http://schemas.microsoft.com/office/drawing/2014/main" id="{81C6BD6B-B524-8888-DD72-DC8594763A78}"/>
              </a:ext>
            </a:extLst>
          </p:cNvPr>
          <p:cNvSpPr txBox="1"/>
          <p:nvPr/>
        </p:nvSpPr>
        <p:spPr>
          <a:xfrm>
            <a:off x="2042237" y="2911236"/>
            <a:ext cx="113204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softEdge rad="50800"/>
          </a:effectLst>
        </p:spPr>
        <p:txBody>
          <a:bodyPr wrap="none" rtlCol="0">
            <a:spAutoFit/>
          </a:bodyPr>
          <a:lstStyle/>
          <a:p>
            <a:r>
              <a:rPr lang="en-US" b="1" i="1" dirty="0"/>
              <a:t>High-risk</a:t>
            </a:r>
          </a:p>
        </p:txBody>
      </p:sp>
      <p:sp>
        <p:nvSpPr>
          <p:cNvPr id="1116" name="TextBox 1115">
            <a:extLst>
              <a:ext uri="{FF2B5EF4-FFF2-40B4-BE49-F238E27FC236}">
                <a16:creationId xmlns:a16="http://schemas.microsoft.com/office/drawing/2014/main" id="{A265FF64-08D3-9E5D-48E2-4AD6238E8567}"/>
              </a:ext>
            </a:extLst>
          </p:cNvPr>
          <p:cNvSpPr txBox="1"/>
          <p:nvPr/>
        </p:nvSpPr>
        <p:spPr>
          <a:xfrm>
            <a:off x="3457268" y="2535435"/>
            <a:ext cx="2746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i="1" dirty="0">
                <a:solidFill>
                  <a:srgbClr val="0000FF"/>
                </a:solidFill>
              </a:rPr>
              <a:t>EHR predictive model</a:t>
            </a:r>
          </a:p>
        </p:txBody>
      </p:sp>
      <p:grpSp>
        <p:nvGrpSpPr>
          <p:cNvPr id="1128" name="Group 1127">
            <a:extLst>
              <a:ext uri="{FF2B5EF4-FFF2-40B4-BE49-F238E27FC236}">
                <a16:creationId xmlns:a16="http://schemas.microsoft.com/office/drawing/2014/main" id="{7DB7B756-D7D7-16C4-8564-F2049CB35C48}"/>
              </a:ext>
            </a:extLst>
          </p:cNvPr>
          <p:cNvGrpSpPr/>
          <p:nvPr/>
        </p:nvGrpSpPr>
        <p:grpSpPr>
          <a:xfrm>
            <a:off x="3330257" y="3601813"/>
            <a:ext cx="1054100" cy="1036935"/>
            <a:chOff x="8272728" y="-1063226"/>
            <a:chExt cx="1054100" cy="1036935"/>
          </a:xfrm>
        </p:grpSpPr>
        <p:sp>
          <p:nvSpPr>
            <p:cNvPr id="1087" name="Oval 1086">
              <a:extLst>
                <a:ext uri="{FF2B5EF4-FFF2-40B4-BE49-F238E27FC236}">
                  <a16:creationId xmlns:a16="http://schemas.microsoft.com/office/drawing/2014/main" id="{BA831BF4-DB5B-BF68-B4F6-E54B122C1420}"/>
                </a:ext>
              </a:extLst>
            </p:cNvPr>
            <p:cNvSpPr/>
            <p:nvPr/>
          </p:nvSpPr>
          <p:spPr>
            <a:xfrm>
              <a:off x="8272728" y="-1063226"/>
              <a:ext cx="1054100" cy="10369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00FF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8" name="Group 1087">
              <a:extLst>
                <a:ext uri="{FF2B5EF4-FFF2-40B4-BE49-F238E27FC236}">
                  <a16:creationId xmlns:a16="http://schemas.microsoft.com/office/drawing/2014/main" id="{3BB0124B-E48A-8CC2-28C7-DEBB657E4A6F}"/>
                </a:ext>
              </a:extLst>
            </p:cNvPr>
            <p:cNvGrpSpPr/>
            <p:nvPr/>
          </p:nvGrpSpPr>
          <p:grpSpPr>
            <a:xfrm>
              <a:off x="8581009" y="-704136"/>
              <a:ext cx="456482" cy="399153"/>
              <a:chOff x="6262024" y="-134379"/>
              <a:chExt cx="456482" cy="399153"/>
            </a:xfrm>
          </p:grpSpPr>
          <p:sp>
            <p:nvSpPr>
              <p:cNvPr id="1105" name="Oval 1104">
                <a:extLst>
                  <a:ext uri="{FF2B5EF4-FFF2-40B4-BE49-F238E27FC236}">
                    <a16:creationId xmlns:a16="http://schemas.microsoft.com/office/drawing/2014/main" id="{1E92619B-6BCC-082B-45E1-F627D80B5D80}"/>
                  </a:ext>
                </a:extLst>
              </p:cNvPr>
              <p:cNvSpPr/>
              <p:nvPr/>
            </p:nvSpPr>
            <p:spPr>
              <a:xfrm>
                <a:off x="6262024" y="-134379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6" name="Oval 1105">
                <a:extLst>
                  <a:ext uri="{FF2B5EF4-FFF2-40B4-BE49-F238E27FC236}">
                    <a16:creationId xmlns:a16="http://schemas.microsoft.com/office/drawing/2014/main" id="{7679254F-A5F2-E7C7-688C-7F7EB7EA198F}"/>
                  </a:ext>
                </a:extLst>
              </p:cNvPr>
              <p:cNvSpPr/>
              <p:nvPr/>
            </p:nvSpPr>
            <p:spPr>
              <a:xfrm>
                <a:off x="6311900" y="-8480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7" name="Oval 1106">
                <a:extLst>
                  <a:ext uri="{FF2B5EF4-FFF2-40B4-BE49-F238E27FC236}">
                    <a16:creationId xmlns:a16="http://schemas.microsoft.com/office/drawing/2014/main" id="{C3C389E3-B68C-C88B-5833-F1488D6B640E}"/>
                  </a:ext>
                </a:extLst>
              </p:cNvPr>
              <p:cNvSpPr/>
              <p:nvPr/>
            </p:nvSpPr>
            <p:spPr>
              <a:xfrm>
                <a:off x="6404414" y="-126018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8" name="Oval 1107">
                <a:extLst>
                  <a:ext uri="{FF2B5EF4-FFF2-40B4-BE49-F238E27FC236}">
                    <a16:creationId xmlns:a16="http://schemas.microsoft.com/office/drawing/2014/main" id="{89283835-2A34-4793-F4C8-CD023E8D3CB5}"/>
                  </a:ext>
                </a:extLst>
              </p:cNvPr>
              <p:cNvSpPr/>
              <p:nvPr/>
            </p:nvSpPr>
            <p:spPr>
              <a:xfrm>
                <a:off x="6444280" y="119965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9" name="Oval 1108">
                <a:extLst>
                  <a:ext uri="{FF2B5EF4-FFF2-40B4-BE49-F238E27FC236}">
                    <a16:creationId xmlns:a16="http://schemas.microsoft.com/office/drawing/2014/main" id="{90A4905E-7410-DA22-F28C-41E3B917FA9F}"/>
                  </a:ext>
                </a:extLst>
              </p:cNvPr>
              <p:cNvSpPr/>
              <p:nvPr/>
            </p:nvSpPr>
            <p:spPr>
              <a:xfrm>
                <a:off x="6494156" y="-32277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0" name="Oval 1109">
                <a:extLst>
                  <a:ext uri="{FF2B5EF4-FFF2-40B4-BE49-F238E27FC236}">
                    <a16:creationId xmlns:a16="http://schemas.microsoft.com/office/drawing/2014/main" id="{DDCEC3E9-863E-CC66-59E8-08BA6616C27C}"/>
                  </a:ext>
                </a:extLst>
              </p:cNvPr>
              <p:cNvSpPr/>
              <p:nvPr/>
            </p:nvSpPr>
            <p:spPr>
              <a:xfrm>
                <a:off x="6668630" y="830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1" name="Oval 1110">
                <a:extLst>
                  <a:ext uri="{FF2B5EF4-FFF2-40B4-BE49-F238E27FC236}">
                    <a16:creationId xmlns:a16="http://schemas.microsoft.com/office/drawing/2014/main" id="{FFBB3B6F-B3B7-CB10-411A-8D7517E90FDA}"/>
                  </a:ext>
                </a:extLst>
              </p:cNvPr>
              <p:cNvSpPr/>
              <p:nvPr/>
            </p:nvSpPr>
            <p:spPr>
              <a:xfrm>
                <a:off x="6299604" y="156686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2" name="Oval 1111">
                <a:extLst>
                  <a:ext uri="{FF2B5EF4-FFF2-40B4-BE49-F238E27FC236}">
                    <a16:creationId xmlns:a16="http://schemas.microsoft.com/office/drawing/2014/main" id="{E35DE275-ED63-FDE8-E34D-9E34989F0846}"/>
                  </a:ext>
                </a:extLst>
              </p:cNvPr>
              <p:cNvSpPr/>
              <p:nvPr/>
            </p:nvSpPr>
            <p:spPr>
              <a:xfrm>
                <a:off x="6618754" y="156686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3" name="Oval 1112">
                <a:extLst>
                  <a:ext uri="{FF2B5EF4-FFF2-40B4-BE49-F238E27FC236}">
                    <a16:creationId xmlns:a16="http://schemas.microsoft.com/office/drawing/2014/main" id="{1F9B43C5-17C5-9E25-50BF-E632AE256D5B}"/>
                  </a:ext>
                </a:extLst>
              </p:cNvPr>
              <p:cNvSpPr/>
              <p:nvPr/>
            </p:nvSpPr>
            <p:spPr>
              <a:xfrm>
                <a:off x="6491870" y="209148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96" name="Oval 1095">
              <a:extLst>
                <a:ext uri="{FF2B5EF4-FFF2-40B4-BE49-F238E27FC236}">
                  <a16:creationId xmlns:a16="http://schemas.microsoft.com/office/drawing/2014/main" id="{6BAA0459-0392-873B-6975-9AB5B02FCC1D}"/>
                </a:ext>
              </a:extLst>
            </p:cNvPr>
            <p:cNvSpPr/>
            <p:nvPr/>
          </p:nvSpPr>
          <p:spPr>
            <a:xfrm>
              <a:off x="8570024" y="-317264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7" name="Oval 1096">
              <a:extLst>
                <a:ext uri="{FF2B5EF4-FFF2-40B4-BE49-F238E27FC236}">
                  <a16:creationId xmlns:a16="http://schemas.microsoft.com/office/drawing/2014/main" id="{870E83A2-07EC-D85E-B7A5-FE6B95539398}"/>
                </a:ext>
              </a:extLst>
            </p:cNvPr>
            <p:cNvSpPr/>
            <p:nvPr/>
          </p:nvSpPr>
          <p:spPr>
            <a:xfrm>
              <a:off x="8619900" y="-191365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8" name="Oval 1097">
              <a:extLst>
                <a:ext uri="{FF2B5EF4-FFF2-40B4-BE49-F238E27FC236}">
                  <a16:creationId xmlns:a16="http://schemas.microsoft.com/office/drawing/2014/main" id="{84B296B9-125A-404F-378E-87C72D771BA1}"/>
                </a:ext>
              </a:extLst>
            </p:cNvPr>
            <p:cNvSpPr/>
            <p:nvPr/>
          </p:nvSpPr>
          <p:spPr>
            <a:xfrm>
              <a:off x="8712414" y="-308903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9" name="Oval 1098">
              <a:extLst>
                <a:ext uri="{FF2B5EF4-FFF2-40B4-BE49-F238E27FC236}">
                  <a16:creationId xmlns:a16="http://schemas.microsoft.com/office/drawing/2014/main" id="{A99DC2FB-62D8-D351-0117-7300C761D875}"/>
                </a:ext>
              </a:extLst>
            </p:cNvPr>
            <p:cNvSpPr/>
            <p:nvPr/>
          </p:nvSpPr>
          <p:spPr>
            <a:xfrm>
              <a:off x="8962677" y="-899515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0" name="Oval 1099">
              <a:extLst>
                <a:ext uri="{FF2B5EF4-FFF2-40B4-BE49-F238E27FC236}">
                  <a16:creationId xmlns:a16="http://schemas.microsoft.com/office/drawing/2014/main" id="{6619FDB2-203E-912A-DA4B-47991528B120}"/>
                </a:ext>
              </a:extLst>
            </p:cNvPr>
            <p:cNvSpPr/>
            <p:nvPr/>
          </p:nvSpPr>
          <p:spPr>
            <a:xfrm>
              <a:off x="8802156" y="-215162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1" name="Oval 1100">
              <a:extLst>
                <a:ext uri="{FF2B5EF4-FFF2-40B4-BE49-F238E27FC236}">
                  <a16:creationId xmlns:a16="http://schemas.microsoft.com/office/drawing/2014/main" id="{C33EEDF4-7901-A10C-E0CC-6838E2AA77D6}"/>
                </a:ext>
              </a:extLst>
            </p:cNvPr>
            <p:cNvSpPr/>
            <p:nvPr/>
          </p:nvSpPr>
          <p:spPr>
            <a:xfrm>
              <a:off x="8976630" y="-182055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2" name="Oval 1101">
              <a:extLst>
                <a:ext uri="{FF2B5EF4-FFF2-40B4-BE49-F238E27FC236}">
                  <a16:creationId xmlns:a16="http://schemas.microsoft.com/office/drawing/2014/main" id="{7BE03211-79C8-74C3-6323-2D895F4F0BAC}"/>
                </a:ext>
              </a:extLst>
            </p:cNvPr>
            <p:cNvSpPr/>
            <p:nvPr/>
          </p:nvSpPr>
          <p:spPr>
            <a:xfrm>
              <a:off x="8873373" y="-757127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3" name="Oval 1102">
              <a:extLst>
                <a:ext uri="{FF2B5EF4-FFF2-40B4-BE49-F238E27FC236}">
                  <a16:creationId xmlns:a16="http://schemas.microsoft.com/office/drawing/2014/main" id="{77556CFE-67C2-8FCC-6C62-855EF0D04609}"/>
                </a:ext>
              </a:extLst>
            </p:cNvPr>
            <p:cNvSpPr/>
            <p:nvPr/>
          </p:nvSpPr>
          <p:spPr>
            <a:xfrm>
              <a:off x="9192523" y="-757127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04" name="Oval 1103">
              <a:extLst>
                <a:ext uri="{FF2B5EF4-FFF2-40B4-BE49-F238E27FC236}">
                  <a16:creationId xmlns:a16="http://schemas.microsoft.com/office/drawing/2014/main" id="{BFD38F73-FD38-4B81-CC0F-0D4EBD8AD23A}"/>
                </a:ext>
              </a:extLst>
            </p:cNvPr>
            <p:cNvSpPr/>
            <p:nvPr/>
          </p:nvSpPr>
          <p:spPr>
            <a:xfrm>
              <a:off x="9065639" y="-704665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0" name="Oval 1089">
              <a:extLst>
                <a:ext uri="{FF2B5EF4-FFF2-40B4-BE49-F238E27FC236}">
                  <a16:creationId xmlns:a16="http://schemas.microsoft.com/office/drawing/2014/main" id="{2AD59309-D666-7795-E6DC-92DDF07ACB02}"/>
                </a:ext>
              </a:extLst>
            </p:cNvPr>
            <p:cNvSpPr/>
            <p:nvPr/>
          </p:nvSpPr>
          <p:spPr>
            <a:xfrm>
              <a:off x="8603661" y="-856883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1" name="Oval 1090">
              <a:extLst>
                <a:ext uri="{FF2B5EF4-FFF2-40B4-BE49-F238E27FC236}">
                  <a16:creationId xmlns:a16="http://schemas.microsoft.com/office/drawing/2014/main" id="{DF9171D7-346D-2593-0029-BDDE6AAEC319}"/>
                </a:ext>
              </a:extLst>
            </p:cNvPr>
            <p:cNvSpPr/>
            <p:nvPr/>
          </p:nvSpPr>
          <p:spPr>
            <a:xfrm>
              <a:off x="8696175" y="-949021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2" name="Oval 1091">
              <a:extLst>
                <a:ext uri="{FF2B5EF4-FFF2-40B4-BE49-F238E27FC236}">
                  <a16:creationId xmlns:a16="http://schemas.microsoft.com/office/drawing/2014/main" id="{5232B4AC-FB6B-8061-D66A-4661424053B8}"/>
                </a:ext>
              </a:extLst>
            </p:cNvPr>
            <p:cNvSpPr/>
            <p:nvPr/>
          </p:nvSpPr>
          <p:spPr>
            <a:xfrm>
              <a:off x="8785917" y="-918780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3" name="Oval 1092">
              <a:extLst>
                <a:ext uri="{FF2B5EF4-FFF2-40B4-BE49-F238E27FC236}">
                  <a16:creationId xmlns:a16="http://schemas.microsoft.com/office/drawing/2014/main" id="{3AA2C3D2-473A-5F24-C18A-6CCF93F1D3B6}"/>
                </a:ext>
              </a:extLst>
            </p:cNvPr>
            <p:cNvSpPr/>
            <p:nvPr/>
          </p:nvSpPr>
          <p:spPr>
            <a:xfrm>
              <a:off x="8441535" y="-360275"/>
              <a:ext cx="49876" cy="55626"/>
            </a:xfrm>
            <a:prstGeom prst="ellipse">
              <a:avLst/>
            </a:prstGeom>
            <a:solidFill>
              <a:srgbClr val="339966"/>
            </a:solidFill>
            <a:ln>
              <a:solidFill>
                <a:srgbClr val="33996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4" name="Oval 1093">
              <a:extLst>
                <a:ext uri="{FF2B5EF4-FFF2-40B4-BE49-F238E27FC236}">
                  <a16:creationId xmlns:a16="http://schemas.microsoft.com/office/drawing/2014/main" id="{8A24F9F8-715A-C3C2-BFD7-CB189BD857C5}"/>
                </a:ext>
              </a:extLst>
            </p:cNvPr>
            <p:cNvSpPr/>
            <p:nvPr/>
          </p:nvSpPr>
          <p:spPr>
            <a:xfrm>
              <a:off x="8530428" y="-935347"/>
              <a:ext cx="49876" cy="5562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18" name="Group 1117">
              <a:extLst>
                <a:ext uri="{FF2B5EF4-FFF2-40B4-BE49-F238E27FC236}">
                  <a16:creationId xmlns:a16="http://schemas.microsoft.com/office/drawing/2014/main" id="{096EA5C8-E604-D2C1-6F7F-90906B389D7D}"/>
                </a:ext>
              </a:extLst>
            </p:cNvPr>
            <p:cNvGrpSpPr/>
            <p:nvPr/>
          </p:nvGrpSpPr>
          <p:grpSpPr>
            <a:xfrm>
              <a:off x="8326543" y="-760291"/>
              <a:ext cx="813910" cy="520881"/>
              <a:chOff x="6494156" y="-101351"/>
              <a:chExt cx="813910" cy="520881"/>
            </a:xfrm>
          </p:grpSpPr>
          <p:sp>
            <p:nvSpPr>
              <p:cNvPr id="1119" name="Oval 1118">
                <a:extLst>
                  <a:ext uri="{FF2B5EF4-FFF2-40B4-BE49-F238E27FC236}">
                    <a16:creationId xmlns:a16="http://schemas.microsoft.com/office/drawing/2014/main" id="{2D0F2CE3-9837-BDFF-C8FA-01C9457EEE4E}"/>
                  </a:ext>
                </a:extLst>
              </p:cNvPr>
              <p:cNvSpPr/>
              <p:nvPr/>
            </p:nvSpPr>
            <p:spPr>
              <a:xfrm>
                <a:off x="7053871" y="145639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0" name="Oval 1119">
                <a:extLst>
                  <a:ext uri="{FF2B5EF4-FFF2-40B4-BE49-F238E27FC236}">
                    <a16:creationId xmlns:a16="http://schemas.microsoft.com/office/drawing/2014/main" id="{7746FDCB-FB5C-CD55-821A-E217A6ED0CC8}"/>
                  </a:ext>
                </a:extLst>
              </p:cNvPr>
              <p:cNvSpPr/>
              <p:nvPr/>
            </p:nvSpPr>
            <p:spPr>
              <a:xfrm>
                <a:off x="7089029" y="363904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1" name="Oval 1120">
                <a:extLst>
                  <a:ext uri="{FF2B5EF4-FFF2-40B4-BE49-F238E27FC236}">
                    <a16:creationId xmlns:a16="http://schemas.microsoft.com/office/drawing/2014/main" id="{456DFF46-4D64-925D-8416-C6B132981B03}"/>
                  </a:ext>
                </a:extLst>
              </p:cNvPr>
              <p:cNvSpPr/>
              <p:nvPr/>
            </p:nvSpPr>
            <p:spPr>
              <a:xfrm>
                <a:off x="6618754" y="-101351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2" name="Oval 1121">
                <a:extLst>
                  <a:ext uri="{FF2B5EF4-FFF2-40B4-BE49-F238E27FC236}">
                    <a16:creationId xmlns:a16="http://schemas.microsoft.com/office/drawing/2014/main" id="{BECD0AD5-C1E0-C1C0-5B4B-3FEA92449523}"/>
                  </a:ext>
                </a:extLst>
              </p:cNvPr>
              <p:cNvSpPr/>
              <p:nvPr/>
            </p:nvSpPr>
            <p:spPr>
              <a:xfrm>
                <a:off x="7258190" y="190243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3" name="Oval 1122">
                <a:extLst>
                  <a:ext uri="{FF2B5EF4-FFF2-40B4-BE49-F238E27FC236}">
                    <a16:creationId xmlns:a16="http://schemas.microsoft.com/office/drawing/2014/main" id="{5897011F-B8A6-FBE4-2922-53A8626D0B69}"/>
                  </a:ext>
                </a:extLst>
              </p:cNvPr>
              <p:cNvSpPr/>
              <p:nvPr/>
            </p:nvSpPr>
            <p:spPr>
              <a:xfrm>
                <a:off x="6494156" y="-32277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4" name="Oval 1123">
                <a:extLst>
                  <a:ext uri="{FF2B5EF4-FFF2-40B4-BE49-F238E27FC236}">
                    <a16:creationId xmlns:a16="http://schemas.microsoft.com/office/drawing/2014/main" id="{B2753C11-6A69-F48C-044D-23236105997C}"/>
                  </a:ext>
                </a:extLst>
              </p:cNvPr>
              <p:cNvSpPr/>
              <p:nvPr/>
            </p:nvSpPr>
            <p:spPr>
              <a:xfrm>
                <a:off x="6668630" y="830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5" name="Oval 1124">
                <a:extLst>
                  <a:ext uri="{FF2B5EF4-FFF2-40B4-BE49-F238E27FC236}">
                    <a16:creationId xmlns:a16="http://schemas.microsoft.com/office/drawing/2014/main" id="{F3544C6E-A073-CB77-2198-5998C0CBB1A3}"/>
                  </a:ext>
                </a:extLst>
              </p:cNvPr>
              <p:cNvSpPr/>
              <p:nvPr/>
            </p:nvSpPr>
            <p:spPr>
              <a:xfrm>
                <a:off x="7258190" y="315602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6" name="Oval 1125">
                <a:extLst>
                  <a:ext uri="{FF2B5EF4-FFF2-40B4-BE49-F238E27FC236}">
                    <a16:creationId xmlns:a16="http://schemas.microsoft.com/office/drawing/2014/main" id="{5F6B3B0C-DC8D-1BB0-C170-E11C8339B5A7}"/>
                  </a:ext>
                </a:extLst>
              </p:cNvPr>
              <p:cNvSpPr/>
              <p:nvPr/>
            </p:nvSpPr>
            <p:spPr>
              <a:xfrm>
                <a:off x="6618754" y="156686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7" name="Oval 1126">
                <a:extLst>
                  <a:ext uri="{FF2B5EF4-FFF2-40B4-BE49-F238E27FC236}">
                    <a16:creationId xmlns:a16="http://schemas.microsoft.com/office/drawing/2014/main" id="{B1ADB4C2-6CBF-717C-72DB-A130399D854B}"/>
                  </a:ext>
                </a:extLst>
              </p:cNvPr>
              <p:cNvSpPr/>
              <p:nvPr/>
            </p:nvSpPr>
            <p:spPr>
              <a:xfrm>
                <a:off x="6568878" y="64339"/>
                <a:ext cx="49876" cy="55626"/>
              </a:xfrm>
              <a:prstGeom prst="ellipse">
                <a:avLst/>
              </a:prstGeom>
              <a:solidFill>
                <a:srgbClr val="339966"/>
              </a:solidFill>
              <a:ln>
                <a:solidFill>
                  <a:srgbClr val="33996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29" name="Shape 1128">
            <a:extLst>
              <a:ext uri="{FF2B5EF4-FFF2-40B4-BE49-F238E27FC236}">
                <a16:creationId xmlns:a16="http://schemas.microsoft.com/office/drawing/2014/main" id="{D00C7080-5806-EA0F-5966-D927F3D17BCE}"/>
              </a:ext>
            </a:extLst>
          </p:cNvPr>
          <p:cNvSpPr/>
          <p:nvPr/>
        </p:nvSpPr>
        <p:spPr>
          <a:xfrm rot="3983772">
            <a:off x="3045290" y="3361501"/>
            <a:ext cx="407915" cy="380559"/>
          </a:xfrm>
          <a:prstGeom prst="swooshArrow">
            <a:avLst>
              <a:gd name="adj1" fmla="val 16310"/>
              <a:gd name="adj2" fmla="val 31370"/>
            </a:avLst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30" name="TextBox 1129">
            <a:extLst>
              <a:ext uri="{FF2B5EF4-FFF2-40B4-BE49-F238E27FC236}">
                <a16:creationId xmlns:a16="http://schemas.microsoft.com/office/drawing/2014/main" id="{4BB87682-EDB6-D423-B9B4-2518739B9778}"/>
              </a:ext>
            </a:extLst>
          </p:cNvPr>
          <p:cNvSpPr txBox="1"/>
          <p:nvPr/>
        </p:nvSpPr>
        <p:spPr>
          <a:xfrm>
            <a:off x="1794490" y="3260477"/>
            <a:ext cx="1132041" cy="369332"/>
          </a:xfrm>
          <a:prstGeom prst="rect">
            <a:avLst/>
          </a:prstGeom>
          <a:solidFill>
            <a:srgbClr val="0000FF">
              <a:alpha val="24000"/>
            </a:srgbClr>
          </a:solidFill>
          <a:effectLst>
            <a:softEdge rad="50800"/>
          </a:effectLst>
        </p:spPr>
        <p:txBody>
          <a:bodyPr wrap="none" rtlCol="0">
            <a:spAutoFit/>
          </a:bodyPr>
          <a:lstStyle/>
          <a:p>
            <a:r>
              <a:rPr lang="en-US" b="1" i="1" dirty="0"/>
              <a:t>High-risk</a:t>
            </a:r>
          </a:p>
        </p:txBody>
      </p:sp>
      <p:cxnSp>
        <p:nvCxnSpPr>
          <p:cNvPr id="1132" name="Straight Arrow Connector 1131">
            <a:extLst>
              <a:ext uri="{FF2B5EF4-FFF2-40B4-BE49-F238E27FC236}">
                <a16:creationId xmlns:a16="http://schemas.microsoft.com/office/drawing/2014/main" id="{69CB8744-6D95-B870-C5CC-34703312ED1B}"/>
              </a:ext>
            </a:extLst>
          </p:cNvPr>
          <p:cNvCxnSpPr/>
          <p:nvPr/>
        </p:nvCxnSpPr>
        <p:spPr>
          <a:xfrm>
            <a:off x="6203341" y="4060443"/>
            <a:ext cx="90113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35" name="Group 1134">
            <a:extLst>
              <a:ext uri="{FF2B5EF4-FFF2-40B4-BE49-F238E27FC236}">
                <a16:creationId xmlns:a16="http://schemas.microsoft.com/office/drawing/2014/main" id="{72CE324C-CDD8-EF95-88AA-0CD7B652C24F}"/>
              </a:ext>
            </a:extLst>
          </p:cNvPr>
          <p:cNvGrpSpPr/>
          <p:nvPr/>
        </p:nvGrpSpPr>
        <p:grpSpPr>
          <a:xfrm>
            <a:off x="7147143" y="2890421"/>
            <a:ext cx="2050433" cy="1965928"/>
            <a:chOff x="8656227" y="2902023"/>
            <a:chExt cx="2050433" cy="196592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41B440B-5070-D37C-8718-845C1BC8E34C}"/>
                </a:ext>
              </a:extLst>
            </p:cNvPr>
            <p:cNvSpPr txBox="1"/>
            <p:nvPr/>
          </p:nvSpPr>
          <p:spPr>
            <a:xfrm>
              <a:off x="8656227" y="2902023"/>
              <a:ext cx="20504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Targeted screening</a:t>
              </a:r>
            </a:p>
          </p:txBody>
        </p:sp>
        <p:pic>
          <p:nvPicPr>
            <p:cNvPr id="1133" name="Picture 14" descr="MRI has upper hand on CT for ovarian cancer detection | AuntMinnie">
              <a:extLst>
                <a:ext uri="{FF2B5EF4-FFF2-40B4-BE49-F238E27FC236}">
                  <a16:creationId xmlns:a16="http://schemas.microsoft.com/office/drawing/2014/main" id="{83D2AF27-C5A2-7F4E-D502-2B7498C22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6013" y="3298486"/>
              <a:ext cx="1569465" cy="15694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137" name="Straight Arrow Connector 1136">
            <a:extLst>
              <a:ext uri="{FF2B5EF4-FFF2-40B4-BE49-F238E27FC236}">
                <a16:creationId xmlns:a16="http://schemas.microsoft.com/office/drawing/2014/main" id="{DED42ADF-13B5-6319-4471-7290FFC022B2}"/>
              </a:ext>
            </a:extLst>
          </p:cNvPr>
          <p:cNvCxnSpPr/>
          <p:nvPr/>
        </p:nvCxnSpPr>
        <p:spPr>
          <a:xfrm>
            <a:off x="9108676" y="4060443"/>
            <a:ext cx="90113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0AA1170B-EB10-D43F-206E-25EC10F45DA1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D0D18D-13A3-F67F-275F-8EDF77AE69C8}"/>
              </a:ext>
            </a:extLst>
          </p:cNvPr>
          <p:cNvSpPr txBox="1"/>
          <p:nvPr/>
        </p:nvSpPr>
        <p:spPr>
          <a:xfrm>
            <a:off x="166632" y="65452"/>
            <a:ext cx="86303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  <a:latin typeface="+mj-lt"/>
              </a:rPr>
              <a:t>Leveraging EHR Data To Enrich High-Risk Cohorts For Early Detection</a:t>
            </a:r>
          </a:p>
        </p:txBody>
      </p: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743F17BF-32CC-7EE9-05D8-C677287CEDDC}"/>
              </a:ext>
            </a:extLst>
          </p:cNvPr>
          <p:cNvGrpSpPr/>
          <p:nvPr/>
        </p:nvGrpSpPr>
        <p:grpSpPr>
          <a:xfrm>
            <a:off x="-74849" y="588295"/>
            <a:ext cx="12342003" cy="5897348"/>
            <a:chOff x="-74849" y="588295"/>
            <a:chExt cx="12342003" cy="5897348"/>
          </a:xfrm>
        </p:grpSpPr>
        <p:sp>
          <p:nvSpPr>
            <p:cNvPr id="1068" name="Rectangle 1067">
              <a:extLst>
                <a:ext uri="{FF2B5EF4-FFF2-40B4-BE49-F238E27FC236}">
                  <a16:creationId xmlns:a16="http://schemas.microsoft.com/office/drawing/2014/main" id="{17DAB9C9-FAA1-E899-EFEF-AB2BC04292B1}"/>
                </a:ext>
              </a:extLst>
            </p:cNvPr>
            <p:cNvSpPr/>
            <p:nvPr/>
          </p:nvSpPr>
          <p:spPr>
            <a:xfrm>
              <a:off x="0" y="588295"/>
              <a:ext cx="12192000" cy="568141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grpSp>
          <p:nvGrpSpPr>
            <p:cNvPr id="1071" name="Group 1070">
              <a:extLst>
                <a:ext uri="{FF2B5EF4-FFF2-40B4-BE49-F238E27FC236}">
                  <a16:creationId xmlns:a16="http://schemas.microsoft.com/office/drawing/2014/main" id="{2B34477C-0F39-CFFC-08EE-D2038E27F061}"/>
                </a:ext>
              </a:extLst>
            </p:cNvPr>
            <p:cNvGrpSpPr/>
            <p:nvPr/>
          </p:nvGrpSpPr>
          <p:grpSpPr>
            <a:xfrm>
              <a:off x="-74849" y="1069064"/>
              <a:ext cx="12342003" cy="5416579"/>
              <a:chOff x="-74849" y="1069064"/>
              <a:chExt cx="12342003" cy="5416579"/>
            </a:xfrm>
          </p:grpSpPr>
          <p:pic>
            <p:nvPicPr>
              <p:cNvPr id="1073" name="Picture 2" descr="Ehr Icon Images – Browse 5,996 Stock Photos, Vectors, and Video | Adobe  Stock">
                <a:extLst>
                  <a:ext uri="{FF2B5EF4-FFF2-40B4-BE49-F238E27FC236}">
                    <a16:creationId xmlns:a16="http://schemas.microsoft.com/office/drawing/2014/main" id="{8601D402-3461-C4B5-5D91-70AFFA6770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7131" y="1398436"/>
                <a:ext cx="5054822" cy="50548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76" name="TextBox 1075">
                <a:extLst>
                  <a:ext uri="{FF2B5EF4-FFF2-40B4-BE49-F238E27FC236}">
                    <a16:creationId xmlns:a16="http://schemas.microsoft.com/office/drawing/2014/main" id="{009E3E02-AB52-A567-81F8-9155C1100512}"/>
                  </a:ext>
                </a:extLst>
              </p:cNvPr>
              <p:cNvSpPr txBox="1"/>
              <p:nvPr/>
            </p:nvSpPr>
            <p:spPr>
              <a:xfrm>
                <a:off x="-48912" y="2636393"/>
                <a:ext cx="126291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/>
                  <a:t>(</a:t>
                </a:r>
                <a:r>
                  <a:rPr lang="en-US" sz="1600" b="1" i="1" dirty="0"/>
                  <a:t>t</a:t>
                </a:r>
                <a:r>
                  <a:rPr lang="en-US" sz="1600" b="1" dirty="0"/>
                  <a:t>-1)-th Visit</a:t>
                </a:r>
              </a:p>
            </p:txBody>
          </p:sp>
          <p:sp>
            <p:nvSpPr>
              <p:cNvPr id="1077" name="TextBox 1076">
                <a:extLst>
                  <a:ext uri="{FF2B5EF4-FFF2-40B4-BE49-F238E27FC236}">
                    <a16:creationId xmlns:a16="http://schemas.microsoft.com/office/drawing/2014/main" id="{A8C4A9C1-BC7D-A9A7-37A5-F5918540DB56}"/>
                  </a:ext>
                </a:extLst>
              </p:cNvPr>
              <p:cNvSpPr txBox="1"/>
              <p:nvPr/>
            </p:nvSpPr>
            <p:spPr>
              <a:xfrm>
                <a:off x="61712" y="4240117"/>
                <a:ext cx="9749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i="1" dirty="0"/>
                  <a:t>t</a:t>
                </a:r>
                <a:r>
                  <a:rPr lang="en-US" sz="1600" b="1" dirty="0"/>
                  <a:t>-</a:t>
                </a:r>
                <a:r>
                  <a:rPr lang="en-US" sz="1600" b="1" dirty="0" err="1"/>
                  <a:t>th</a:t>
                </a:r>
                <a:r>
                  <a:rPr lang="en-US" sz="1600" b="1" dirty="0"/>
                  <a:t> Visit</a:t>
                </a:r>
              </a:p>
            </p:txBody>
          </p:sp>
          <p:sp>
            <p:nvSpPr>
              <p:cNvPr id="1078" name="TextBox 1077">
                <a:extLst>
                  <a:ext uri="{FF2B5EF4-FFF2-40B4-BE49-F238E27FC236}">
                    <a16:creationId xmlns:a16="http://schemas.microsoft.com/office/drawing/2014/main" id="{7141FA4E-C16F-B5CF-9153-9BF7629F2EA5}"/>
                  </a:ext>
                </a:extLst>
              </p:cNvPr>
              <p:cNvSpPr txBox="1"/>
              <p:nvPr/>
            </p:nvSpPr>
            <p:spPr>
              <a:xfrm>
                <a:off x="-74849" y="5798171"/>
                <a:ext cx="131478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/>
                  <a:t>(</a:t>
                </a:r>
                <a:r>
                  <a:rPr lang="en-US" sz="1600" b="1" i="1" dirty="0"/>
                  <a:t>t+</a:t>
                </a:r>
                <a:r>
                  <a:rPr lang="en-US" sz="1600" b="1" dirty="0"/>
                  <a:t>1)-th Visit</a:t>
                </a:r>
              </a:p>
            </p:txBody>
          </p:sp>
          <p:sp>
            <p:nvSpPr>
              <p:cNvPr id="1079" name="TextBox 1078">
                <a:extLst>
                  <a:ext uri="{FF2B5EF4-FFF2-40B4-BE49-F238E27FC236}">
                    <a16:creationId xmlns:a16="http://schemas.microsoft.com/office/drawing/2014/main" id="{07172470-C053-868A-10CE-97A24FEBC748}"/>
                  </a:ext>
                </a:extLst>
              </p:cNvPr>
              <p:cNvSpPr txBox="1"/>
              <p:nvPr/>
            </p:nvSpPr>
            <p:spPr>
              <a:xfrm>
                <a:off x="4800844" y="1069064"/>
                <a:ext cx="310918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b="1" u="sng" dirty="0"/>
                  <a:t>Electronic Health Record</a:t>
                </a:r>
              </a:p>
            </p:txBody>
          </p:sp>
          <p:sp>
            <p:nvSpPr>
              <p:cNvPr id="1081" name="Rectangle: Rounded Corners 2">
                <a:extLst>
                  <a:ext uri="{FF2B5EF4-FFF2-40B4-BE49-F238E27FC236}">
                    <a16:creationId xmlns:a16="http://schemas.microsoft.com/office/drawing/2014/main" id="{4CB9B4DA-023F-AB1B-7F1E-421987C08FBA}"/>
                  </a:ext>
                </a:extLst>
              </p:cNvPr>
              <p:cNvSpPr/>
              <p:nvPr/>
            </p:nvSpPr>
            <p:spPr>
              <a:xfrm>
                <a:off x="3815285" y="1398436"/>
                <a:ext cx="4893479" cy="5087207"/>
              </a:xfrm>
              <a:prstGeom prst="roundRect">
                <a:avLst/>
              </a:prstGeom>
              <a:solidFill>
                <a:schemeClr val="bg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082" name="Straight Arrow Connector 1081">
                <a:extLst>
                  <a:ext uri="{FF2B5EF4-FFF2-40B4-BE49-F238E27FC236}">
                    <a16:creationId xmlns:a16="http://schemas.microsoft.com/office/drawing/2014/main" id="{8D853349-1C74-EF6B-87A4-1E00E64C03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909" y="3127510"/>
                <a:ext cx="0" cy="1060196"/>
              </a:xfrm>
              <a:prstGeom prst="straightConnector1">
                <a:avLst/>
              </a:prstGeom>
              <a:ln w="19050">
                <a:prstDash val="dash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83" name="Straight Arrow Connector 1082">
                <a:extLst>
                  <a:ext uri="{FF2B5EF4-FFF2-40B4-BE49-F238E27FC236}">
                    <a16:creationId xmlns:a16="http://schemas.microsoft.com/office/drawing/2014/main" id="{0CCA29C3-CCB3-6341-C1D5-03E36695D4B0}"/>
                  </a:ext>
                </a:extLst>
              </p:cNvPr>
              <p:cNvCxnSpPr/>
              <p:nvPr/>
            </p:nvCxnSpPr>
            <p:spPr>
              <a:xfrm>
                <a:off x="572909" y="4643395"/>
                <a:ext cx="0" cy="1060196"/>
              </a:xfrm>
              <a:prstGeom prst="straightConnector1">
                <a:avLst/>
              </a:prstGeom>
              <a:ln w="19050">
                <a:prstDash val="dash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84" name="TextBox 1083">
                <a:extLst>
                  <a:ext uri="{FF2B5EF4-FFF2-40B4-BE49-F238E27FC236}">
                    <a16:creationId xmlns:a16="http://schemas.microsoft.com/office/drawing/2014/main" id="{9BD84667-2C26-CF9A-B14F-8EB072C77AD2}"/>
                  </a:ext>
                </a:extLst>
              </p:cNvPr>
              <p:cNvSpPr txBox="1"/>
              <p:nvPr/>
            </p:nvSpPr>
            <p:spPr>
              <a:xfrm>
                <a:off x="3736588" y="3078016"/>
                <a:ext cx="1522340" cy="16004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Blood pressure</a:t>
                </a:r>
              </a:p>
              <a:p>
                <a:r>
                  <a:rPr lang="en-US" sz="1600" dirty="0"/>
                  <a:t>Breathing rate</a:t>
                </a:r>
              </a:p>
              <a:p>
                <a:r>
                  <a:rPr lang="en-US" sz="1600" dirty="0"/>
                  <a:t>Pulse rate</a:t>
                </a:r>
              </a:p>
              <a:p>
                <a:r>
                  <a:rPr lang="en-US" sz="1600" dirty="0"/>
                  <a:t>Temperature</a:t>
                </a:r>
              </a:p>
              <a:p>
                <a:r>
                  <a:rPr lang="en-US" sz="1600" dirty="0"/>
                  <a:t>Height</a:t>
                </a:r>
              </a:p>
              <a:p>
                <a:r>
                  <a:rPr lang="en-US" sz="1600" dirty="0"/>
                  <a:t>Weight </a:t>
                </a:r>
              </a:p>
            </p:txBody>
          </p:sp>
          <p:sp>
            <p:nvSpPr>
              <p:cNvPr id="1085" name="TextBox 1084">
                <a:extLst>
                  <a:ext uri="{FF2B5EF4-FFF2-40B4-BE49-F238E27FC236}">
                    <a16:creationId xmlns:a16="http://schemas.microsoft.com/office/drawing/2014/main" id="{FB4594E7-66F5-A923-4498-89EB8AF44E77}"/>
                  </a:ext>
                </a:extLst>
              </p:cNvPr>
              <p:cNvSpPr txBox="1"/>
              <p:nvPr/>
            </p:nvSpPr>
            <p:spPr>
              <a:xfrm>
                <a:off x="5607899" y="3071967"/>
                <a:ext cx="1271502" cy="18466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Blood count</a:t>
                </a:r>
              </a:p>
              <a:p>
                <a:r>
                  <a:rPr lang="en-US" sz="1600" dirty="0"/>
                  <a:t>Glucose</a:t>
                </a:r>
              </a:p>
              <a:p>
                <a:r>
                  <a:rPr lang="en-US" sz="1600" dirty="0"/>
                  <a:t>Sodium</a:t>
                </a:r>
              </a:p>
              <a:p>
                <a:r>
                  <a:rPr lang="en-US" sz="1600" dirty="0"/>
                  <a:t>Calcium</a:t>
                </a:r>
              </a:p>
              <a:p>
                <a:r>
                  <a:rPr lang="en-US" sz="1600" dirty="0"/>
                  <a:t>Cholesterol</a:t>
                </a:r>
              </a:p>
              <a:p>
                <a:r>
                  <a:rPr lang="en-US" sz="1600" dirty="0"/>
                  <a:t>Hemoglobin</a:t>
                </a:r>
              </a:p>
              <a:p>
                <a:r>
                  <a:rPr lang="en-US" sz="1600" dirty="0"/>
                  <a:t>Urinalysis </a:t>
                </a:r>
              </a:p>
            </p:txBody>
          </p:sp>
          <p:sp>
            <p:nvSpPr>
              <p:cNvPr id="1086" name="TextBox 1085">
                <a:extLst>
                  <a:ext uri="{FF2B5EF4-FFF2-40B4-BE49-F238E27FC236}">
                    <a16:creationId xmlns:a16="http://schemas.microsoft.com/office/drawing/2014/main" id="{B8401DA1-4B15-A5CE-2231-4142EF000723}"/>
                  </a:ext>
                </a:extLst>
              </p:cNvPr>
              <p:cNvSpPr txBox="1"/>
              <p:nvPr/>
            </p:nvSpPr>
            <p:spPr>
              <a:xfrm>
                <a:off x="7335582" y="3071967"/>
                <a:ext cx="1413592" cy="18774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X-ray</a:t>
                </a:r>
              </a:p>
              <a:p>
                <a:r>
                  <a:rPr lang="en-US" sz="1600" dirty="0"/>
                  <a:t>MRI</a:t>
                </a:r>
              </a:p>
              <a:p>
                <a:r>
                  <a:rPr lang="en-US" sz="1600" dirty="0"/>
                  <a:t>CT scan</a:t>
                </a:r>
              </a:p>
              <a:p>
                <a:r>
                  <a:rPr lang="en-US" sz="1600" dirty="0"/>
                  <a:t>Ultrasound</a:t>
                </a:r>
              </a:p>
              <a:p>
                <a:r>
                  <a:rPr lang="en-US" sz="1600" dirty="0"/>
                  <a:t>Mammogram</a:t>
                </a:r>
              </a:p>
              <a:p>
                <a:r>
                  <a:rPr lang="en-US" sz="1600" dirty="0"/>
                  <a:t>Fluoroscopy</a:t>
                </a:r>
              </a:p>
              <a:p>
                <a:r>
                  <a:rPr lang="en-US" sz="1600" dirty="0"/>
                  <a:t>PET scans</a:t>
                </a:r>
              </a:p>
            </p:txBody>
          </p:sp>
          <p:sp>
            <p:nvSpPr>
              <p:cNvPr id="1089" name="TextBox 1088">
                <a:extLst>
                  <a:ext uri="{FF2B5EF4-FFF2-40B4-BE49-F238E27FC236}">
                    <a16:creationId xmlns:a16="http://schemas.microsoft.com/office/drawing/2014/main" id="{8CFCB8B1-C454-FDCA-A772-7761183E6423}"/>
                  </a:ext>
                </a:extLst>
              </p:cNvPr>
              <p:cNvSpPr txBox="1"/>
              <p:nvPr/>
            </p:nvSpPr>
            <p:spPr>
              <a:xfrm>
                <a:off x="9001568" y="3073730"/>
                <a:ext cx="1907638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Medicines</a:t>
                </a:r>
              </a:p>
              <a:p>
                <a:r>
                  <a:rPr lang="en-US" sz="1600" dirty="0"/>
                  <a:t>Physical therapies</a:t>
                </a:r>
              </a:p>
              <a:p>
                <a:r>
                  <a:rPr lang="en-US" sz="1600" dirty="0"/>
                  <a:t>Radiation therapies</a:t>
                </a:r>
              </a:p>
              <a:p>
                <a:r>
                  <a:rPr lang="en-US" sz="1600" dirty="0"/>
                  <a:t>Surgeries</a:t>
                </a:r>
              </a:p>
            </p:txBody>
          </p:sp>
          <p:sp>
            <p:nvSpPr>
              <p:cNvPr id="1095" name="TextBox 1094">
                <a:extLst>
                  <a:ext uri="{FF2B5EF4-FFF2-40B4-BE49-F238E27FC236}">
                    <a16:creationId xmlns:a16="http://schemas.microsoft.com/office/drawing/2014/main" id="{CACF3A58-3DF5-0333-A7B9-89618D6A270F}"/>
                  </a:ext>
                </a:extLst>
              </p:cNvPr>
              <p:cNvSpPr txBox="1"/>
              <p:nvPr/>
            </p:nvSpPr>
            <p:spPr>
              <a:xfrm>
                <a:off x="2061439" y="3078015"/>
                <a:ext cx="1421799" cy="28315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Fatigue</a:t>
                </a:r>
              </a:p>
              <a:p>
                <a:r>
                  <a:rPr lang="en-US" sz="1600" dirty="0"/>
                  <a:t>Cough</a:t>
                </a:r>
              </a:p>
              <a:p>
                <a:r>
                  <a:rPr lang="en-US" sz="1600" dirty="0"/>
                  <a:t>Fever</a:t>
                </a:r>
              </a:p>
              <a:p>
                <a:endParaRPr lang="en-US" sz="1600" dirty="0"/>
              </a:p>
              <a:p>
                <a:r>
                  <a:rPr lang="en-US" sz="1600" dirty="0"/>
                  <a:t>Allergies</a:t>
                </a:r>
              </a:p>
              <a:p>
                <a:r>
                  <a:rPr lang="en-US" sz="1600" dirty="0"/>
                  <a:t>Past surgeries</a:t>
                </a:r>
              </a:p>
              <a:p>
                <a:r>
                  <a:rPr lang="en-US" sz="1600" dirty="0"/>
                  <a:t>Family history</a:t>
                </a:r>
              </a:p>
              <a:p>
                <a:endParaRPr lang="en-US" sz="1600" dirty="0"/>
              </a:p>
              <a:p>
                <a:r>
                  <a:rPr lang="en-US" sz="1600" dirty="0"/>
                  <a:t>Smoke </a:t>
                </a:r>
              </a:p>
              <a:p>
                <a:r>
                  <a:rPr lang="en-US" sz="1600" dirty="0"/>
                  <a:t>Drink alcohol</a:t>
                </a:r>
              </a:p>
              <a:p>
                <a:r>
                  <a:rPr lang="en-US" sz="1600" dirty="0"/>
                  <a:t>Exercise</a:t>
                </a:r>
              </a:p>
            </p:txBody>
          </p:sp>
          <p:sp>
            <p:nvSpPr>
              <p:cNvPr id="1131" name="TextBox 1130">
                <a:extLst>
                  <a:ext uri="{FF2B5EF4-FFF2-40B4-BE49-F238E27FC236}">
                    <a16:creationId xmlns:a16="http://schemas.microsoft.com/office/drawing/2014/main" id="{6F813D49-03B6-5B6C-5DCD-4AB5D31F817C}"/>
                  </a:ext>
                </a:extLst>
              </p:cNvPr>
              <p:cNvSpPr txBox="1"/>
              <p:nvPr/>
            </p:nvSpPr>
            <p:spPr>
              <a:xfrm>
                <a:off x="1819803" y="2806761"/>
                <a:ext cx="153824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Patient history</a:t>
                </a:r>
              </a:p>
            </p:txBody>
          </p:sp>
          <p:sp>
            <p:nvSpPr>
              <p:cNvPr id="1134" name="TextBox 1133">
                <a:extLst>
                  <a:ext uri="{FF2B5EF4-FFF2-40B4-BE49-F238E27FC236}">
                    <a16:creationId xmlns:a16="http://schemas.microsoft.com/office/drawing/2014/main" id="{2E83FB46-CF8D-E022-A8AE-90C2E2F529ED}"/>
                  </a:ext>
                </a:extLst>
              </p:cNvPr>
              <p:cNvSpPr txBox="1"/>
              <p:nvPr/>
            </p:nvSpPr>
            <p:spPr>
              <a:xfrm>
                <a:off x="3740803" y="2816331"/>
                <a:ext cx="15213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Physical exam</a:t>
                </a:r>
              </a:p>
            </p:txBody>
          </p:sp>
          <p:sp>
            <p:nvSpPr>
              <p:cNvPr id="1136" name="TextBox 1135">
                <a:extLst>
                  <a:ext uri="{FF2B5EF4-FFF2-40B4-BE49-F238E27FC236}">
                    <a16:creationId xmlns:a16="http://schemas.microsoft.com/office/drawing/2014/main" id="{7442C88C-EB13-110C-A43E-D94D3D21131B}"/>
                  </a:ext>
                </a:extLst>
              </p:cNvPr>
              <p:cNvSpPr txBox="1"/>
              <p:nvPr/>
            </p:nvSpPr>
            <p:spPr>
              <a:xfrm>
                <a:off x="8940968" y="2816329"/>
                <a:ext cx="14302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Interventions</a:t>
                </a:r>
              </a:p>
            </p:txBody>
          </p:sp>
          <p:sp>
            <p:nvSpPr>
              <p:cNvPr id="1138" name="TextBox 1137">
                <a:extLst>
                  <a:ext uri="{FF2B5EF4-FFF2-40B4-BE49-F238E27FC236}">
                    <a16:creationId xmlns:a16="http://schemas.microsoft.com/office/drawing/2014/main" id="{78C63073-5DD9-D0B3-C08C-DBA1BB4ACE05}"/>
                  </a:ext>
                </a:extLst>
              </p:cNvPr>
              <p:cNvSpPr txBox="1"/>
              <p:nvPr/>
            </p:nvSpPr>
            <p:spPr>
              <a:xfrm>
                <a:off x="5607899" y="2806277"/>
                <a:ext cx="10395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/>
                  <a:t>Lab tests</a:t>
                </a:r>
              </a:p>
            </p:txBody>
          </p:sp>
          <p:sp>
            <p:nvSpPr>
              <p:cNvPr id="1139" name="TextBox 1138">
                <a:extLst>
                  <a:ext uri="{FF2B5EF4-FFF2-40B4-BE49-F238E27FC236}">
                    <a16:creationId xmlns:a16="http://schemas.microsoft.com/office/drawing/2014/main" id="{1E85DF2F-64DE-E77E-05D3-5B81848A4A8A}"/>
                  </a:ext>
                </a:extLst>
              </p:cNvPr>
              <p:cNvSpPr txBox="1"/>
              <p:nvPr/>
            </p:nvSpPr>
            <p:spPr>
              <a:xfrm>
                <a:off x="7187625" y="2816329"/>
                <a:ext cx="143513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dirty="0"/>
                  <a:t>Imaging tests</a:t>
                </a:r>
              </a:p>
            </p:txBody>
          </p:sp>
          <p:sp>
            <p:nvSpPr>
              <p:cNvPr id="1140" name="TextBox 1139">
                <a:extLst>
                  <a:ext uri="{FF2B5EF4-FFF2-40B4-BE49-F238E27FC236}">
                    <a16:creationId xmlns:a16="http://schemas.microsoft.com/office/drawing/2014/main" id="{AC060B06-BA8F-7CDF-DB75-37C4C6B3A41F}"/>
                  </a:ext>
                </a:extLst>
              </p:cNvPr>
              <p:cNvSpPr txBox="1"/>
              <p:nvPr/>
            </p:nvSpPr>
            <p:spPr>
              <a:xfrm>
                <a:off x="10906204" y="3070285"/>
                <a:ext cx="1360950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/>
                  <a:t>Atrovastatin</a:t>
                </a:r>
                <a:endParaRPr lang="en-US" sz="1600" dirty="0"/>
              </a:p>
              <a:p>
                <a:r>
                  <a:rPr lang="en-US" sz="1600" dirty="0"/>
                  <a:t>Lisinopril</a:t>
                </a:r>
              </a:p>
              <a:p>
                <a:r>
                  <a:rPr lang="en-US" sz="1600" dirty="0"/>
                  <a:t>Albuterol</a:t>
                </a:r>
              </a:p>
              <a:p>
                <a:r>
                  <a:rPr lang="en-US" sz="1600" dirty="0"/>
                  <a:t>levothyroxine</a:t>
                </a:r>
              </a:p>
            </p:txBody>
          </p:sp>
          <p:sp>
            <p:nvSpPr>
              <p:cNvPr id="1141" name="TextBox 1140">
                <a:extLst>
                  <a:ext uri="{FF2B5EF4-FFF2-40B4-BE49-F238E27FC236}">
                    <a16:creationId xmlns:a16="http://schemas.microsoft.com/office/drawing/2014/main" id="{046A6F6E-8128-2A8F-B149-4DF850096C64}"/>
                  </a:ext>
                </a:extLst>
              </p:cNvPr>
              <p:cNvSpPr txBox="1"/>
              <p:nvPr/>
            </p:nvSpPr>
            <p:spPr>
              <a:xfrm>
                <a:off x="10884759" y="2806277"/>
                <a:ext cx="132651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 sz="1600" b="1"/>
                </a:lvl1pPr>
              </a:lstStyle>
              <a:p>
                <a:r>
                  <a:rPr lang="en-US" dirty="0"/>
                  <a:t>Prescription</a:t>
                </a:r>
              </a:p>
            </p:txBody>
          </p:sp>
          <p:cxnSp>
            <p:nvCxnSpPr>
              <p:cNvPr id="1142" name="Straight Arrow Connector 1141">
                <a:extLst>
                  <a:ext uri="{FF2B5EF4-FFF2-40B4-BE49-F238E27FC236}">
                    <a16:creationId xmlns:a16="http://schemas.microsoft.com/office/drawing/2014/main" id="{2A164322-C62F-80BC-412B-7CDDE95235AB}"/>
                  </a:ext>
                </a:extLst>
              </p:cNvPr>
              <p:cNvCxnSpPr/>
              <p:nvPr/>
            </p:nvCxnSpPr>
            <p:spPr>
              <a:xfrm>
                <a:off x="3351489" y="3017981"/>
                <a:ext cx="355002" cy="0"/>
              </a:xfrm>
              <a:prstGeom prst="straightConnector1">
                <a:avLst/>
              </a:prstGeom>
              <a:ln w="12700">
                <a:prstDash val="soli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3" name="Straight Arrow Connector 1142">
                <a:extLst>
                  <a:ext uri="{FF2B5EF4-FFF2-40B4-BE49-F238E27FC236}">
                    <a16:creationId xmlns:a16="http://schemas.microsoft.com/office/drawing/2014/main" id="{CD80FCA4-17A8-F043-02C9-761016BD5E10}"/>
                  </a:ext>
                </a:extLst>
              </p:cNvPr>
              <p:cNvCxnSpPr/>
              <p:nvPr/>
            </p:nvCxnSpPr>
            <p:spPr>
              <a:xfrm>
                <a:off x="5218130" y="3005122"/>
                <a:ext cx="355002" cy="0"/>
              </a:xfrm>
              <a:prstGeom prst="straightConnector1">
                <a:avLst/>
              </a:prstGeom>
              <a:ln w="12700">
                <a:prstDash val="soli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4" name="Straight Arrow Connector 1143">
                <a:extLst>
                  <a:ext uri="{FF2B5EF4-FFF2-40B4-BE49-F238E27FC236}">
                    <a16:creationId xmlns:a16="http://schemas.microsoft.com/office/drawing/2014/main" id="{C4434D56-3876-F3B6-99DC-4FCB5B3C8C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749477" y="3003806"/>
                <a:ext cx="355002" cy="0"/>
              </a:xfrm>
              <a:prstGeom prst="straightConnector1">
                <a:avLst/>
              </a:prstGeom>
              <a:ln w="12700">
                <a:prstDash val="soli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5" name="Straight Arrow Connector 1144">
                <a:extLst>
                  <a:ext uri="{FF2B5EF4-FFF2-40B4-BE49-F238E27FC236}">
                    <a16:creationId xmlns:a16="http://schemas.microsoft.com/office/drawing/2014/main" id="{2B9F7CE1-BD1F-D15A-D5EB-6116A816CC56}"/>
                  </a:ext>
                </a:extLst>
              </p:cNvPr>
              <p:cNvCxnSpPr/>
              <p:nvPr/>
            </p:nvCxnSpPr>
            <p:spPr>
              <a:xfrm>
                <a:off x="8622277" y="3010946"/>
                <a:ext cx="355002" cy="0"/>
              </a:xfrm>
              <a:prstGeom prst="straightConnector1">
                <a:avLst/>
              </a:prstGeom>
              <a:ln w="12700">
                <a:prstDash val="soli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6" name="Straight Arrow Connector 1145">
                <a:extLst>
                  <a:ext uri="{FF2B5EF4-FFF2-40B4-BE49-F238E27FC236}">
                    <a16:creationId xmlns:a16="http://schemas.microsoft.com/office/drawing/2014/main" id="{57579E65-B997-1531-027D-6A8DDCD8BF3B}"/>
                  </a:ext>
                </a:extLst>
              </p:cNvPr>
              <p:cNvCxnSpPr/>
              <p:nvPr/>
            </p:nvCxnSpPr>
            <p:spPr>
              <a:xfrm>
                <a:off x="10338588" y="3014645"/>
                <a:ext cx="355002" cy="0"/>
              </a:xfrm>
              <a:prstGeom prst="straightConnector1">
                <a:avLst/>
              </a:prstGeom>
              <a:ln w="12700">
                <a:prstDash val="soli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47" name="Freeform: Shape 28">
                <a:extLst>
                  <a:ext uri="{FF2B5EF4-FFF2-40B4-BE49-F238E27FC236}">
                    <a16:creationId xmlns:a16="http://schemas.microsoft.com/office/drawing/2014/main" id="{4D6D0DE1-3F8D-5A97-801A-14EA3D2A2483}"/>
                  </a:ext>
                </a:extLst>
              </p:cNvPr>
              <p:cNvSpPr/>
              <p:nvPr/>
            </p:nvSpPr>
            <p:spPr>
              <a:xfrm>
                <a:off x="1075490" y="2968081"/>
                <a:ext cx="706086" cy="1462171"/>
              </a:xfrm>
              <a:custGeom>
                <a:avLst/>
                <a:gdLst>
                  <a:gd name="connsiteX0" fmla="*/ 0 w 1120140"/>
                  <a:gd name="connsiteY0" fmla="*/ 830824 h 836314"/>
                  <a:gd name="connsiteX1" fmla="*/ 373380 w 1120140"/>
                  <a:gd name="connsiteY1" fmla="*/ 823204 h 836314"/>
                  <a:gd name="connsiteX2" fmla="*/ 556260 w 1120140"/>
                  <a:gd name="connsiteY2" fmla="*/ 716524 h 836314"/>
                  <a:gd name="connsiteX3" fmla="*/ 594360 w 1120140"/>
                  <a:gd name="connsiteY3" fmla="*/ 320284 h 836314"/>
                  <a:gd name="connsiteX4" fmla="*/ 670560 w 1120140"/>
                  <a:gd name="connsiteY4" fmla="*/ 99304 h 836314"/>
                  <a:gd name="connsiteX5" fmla="*/ 807720 w 1120140"/>
                  <a:gd name="connsiteY5" fmla="*/ 15484 h 836314"/>
                  <a:gd name="connsiteX6" fmla="*/ 1120140 w 1120140"/>
                  <a:gd name="connsiteY6" fmla="*/ 244 h 836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20140" h="836314">
                    <a:moveTo>
                      <a:pt x="0" y="830824"/>
                    </a:moveTo>
                    <a:cubicBezTo>
                      <a:pt x="140335" y="836539"/>
                      <a:pt x="280670" y="842254"/>
                      <a:pt x="373380" y="823204"/>
                    </a:cubicBezTo>
                    <a:cubicBezTo>
                      <a:pt x="466090" y="804154"/>
                      <a:pt x="519430" y="800344"/>
                      <a:pt x="556260" y="716524"/>
                    </a:cubicBezTo>
                    <a:cubicBezTo>
                      <a:pt x="593090" y="632704"/>
                      <a:pt x="575310" y="423154"/>
                      <a:pt x="594360" y="320284"/>
                    </a:cubicBezTo>
                    <a:cubicBezTo>
                      <a:pt x="613410" y="217414"/>
                      <a:pt x="635000" y="150104"/>
                      <a:pt x="670560" y="99304"/>
                    </a:cubicBezTo>
                    <a:cubicBezTo>
                      <a:pt x="706120" y="48504"/>
                      <a:pt x="732790" y="31994"/>
                      <a:pt x="807720" y="15484"/>
                    </a:cubicBezTo>
                    <a:cubicBezTo>
                      <a:pt x="882650" y="-1026"/>
                      <a:pt x="1001395" y="-391"/>
                      <a:pt x="1120140" y="244"/>
                    </a:cubicBezTo>
                  </a:path>
                </a:pathLst>
              </a:custGeom>
              <a:ln w="12700">
                <a:prstDash val="solid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grpSp>
            <p:nvGrpSpPr>
              <p:cNvPr id="1148" name="Group 1147">
                <a:extLst>
                  <a:ext uri="{FF2B5EF4-FFF2-40B4-BE49-F238E27FC236}">
                    <a16:creationId xmlns:a16="http://schemas.microsoft.com/office/drawing/2014/main" id="{1C787667-357B-7061-7B70-C6CB6820DAA8}"/>
                  </a:ext>
                </a:extLst>
              </p:cNvPr>
              <p:cNvGrpSpPr/>
              <p:nvPr/>
            </p:nvGrpSpPr>
            <p:grpSpPr>
              <a:xfrm>
                <a:off x="1929989" y="2045988"/>
                <a:ext cx="5876286" cy="756841"/>
                <a:chOff x="1929989" y="1565219"/>
                <a:chExt cx="5876286" cy="756841"/>
              </a:xfrm>
            </p:grpSpPr>
            <p:sp>
              <p:nvSpPr>
                <p:cNvPr id="1152" name="TextBox 1151">
                  <a:extLst>
                    <a:ext uri="{FF2B5EF4-FFF2-40B4-BE49-F238E27FC236}">
                      <a16:creationId xmlns:a16="http://schemas.microsoft.com/office/drawing/2014/main" id="{8899CE95-D7A2-43CF-BD8D-7FE1CF6070CB}"/>
                    </a:ext>
                  </a:extLst>
                </p:cNvPr>
                <p:cNvSpPr txBox="1"/>
                <p:nvPr/>
              </p:nvSpPr>
              <p:spPr>
                <a:xfrm>
                  <a:off x="4046390" y="1565219"/>
                  <a:ext cx="1676228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i="1" dirty="0"/>
                    <a:t>Diagnostic level</a:t>
                  </a:r>
                </a:p>
              </p:txBody>
            </p:sp>
            <p:sp>
              <p:nvSpPr>
                <p:cNvPr id="1153" name="Left Brace 1152">
                  <a:extLst>
                    <a:ext uri="{FF2B5EF4-FFF2-40B4-BE49-F238E27FC236}">
                      <a16:creationId xmlns:a16="http://schemas.microsoft.com/office/drawing/2014/main" id="{F2126F52-0339-5E49-615A-7A75D210122C}"/>
                    </a:ext>
                  </a:extLst>
                </p:cNvPr>
                <p:cNvSpPr/>
                <p:nvPr/>
              </p:nvSpPr>
              <p:spPr>
                <a:xfrm rot="5400000">
                  <a:off x="4641821" y="-842393"/>
                  <a:ext cx="452621" cy="5876286"/>
                </a:xfrm>
                <a:prstGeom prst="leftBrace">
                  <a:avLst/>
                </a:prstGeom>
                <a:ln w="158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  <p:grpSp>
            <p:nvGrpSpPr>
              <p:cNvPr id="1149" name="Group 1148">
                <a:extLst>
                  <a:ext uri="{FF2B5EF4-FFF2-40B4-BE49-F238E27FC236}">
                    <a16:creationId xmlns:a16="http://schemas.microsoft.com/office/drawing/2014/main" id="{1E333D48-98FE-623A-0B2C-CE2B3F0F8922}"/>
                  </a:ext>
                </a:extLst>
              </p:cNvPr>
              <p:cNvGrpSpPr/>
              <p:nvPr/>
            </p:nvGrpSpPr>
            <p:grpSpPr>
              <a:xfrm>
                <a:off x="9254074" y="2045988"/>
                <a:ext cx="2553900" cy="756842"/>
                <a:chOff x="9254074" y="1565219"/>
                <a:chExt cx="2553900" cy="756842"/>
              </a:xfrm>
            </p:grpSpPr>
            <p:sp>
              <p:nvSpPr>
                <p:cNvPr id="1150" name="TextBox 1149">
                  <a:extLst>
                    <a:ext uri="{FF2B5EF4-FFF2-40B4-BE49-F238E27FC236}">
                      <a16:creationId xmlns:a16="http://schemas.microsoft.com/office/drawing/2014/main" id="{FE303FCB-0293-F40B-8EF4-23D8834B7E9C}"/>
                    </a:ext>
                  </a:extLst>
                </p:cNvPr>
                <p:cNvSpPr txBox="1"/>
                <p:nvPr/>
              </p:nvSpPr>
              <p:spPr>
                <a:xfrm>
                  <a:off x="9712113" y="1565219"/>
                  <a:ext cx="163378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i="1" dirty="0"/>
                    <a:t>Treatment level</a:t>
                  </a:r>
                </a:p>
              </p:txBody>
            </p:sp>
            <p:sp>
              <p:nvSpPr>
                <p:cNvPr id="1151" name="Left Brace 1150">
                  <a:extLst>
                    <a:ext uri="{FF2B5EF4-FFF2-40B4-BE49-F238E27FC236}">
                      <a16:creationId xmlns:a16="http://schemas.microsoft.com/office/drawing/2014/main" id="{C737F7C7-B1FD-F7B7-ADA2-C9D685AD978A}"/>
                    </a:ext>
                  </a:extLst>
                </p:cNvPr>
                <p:cNvSpPr/>
                <p:nvPr/>
              </p:nvSpPr>
              <p:spPr>
                <a:xfrm rot="5400000">
                  <a:off x="10304713" y="818801"/>
                  <a:ext cx="452621" cy="2553900"/>
                </a:xfrm>
                <a:prstGeom prst="leftBrace">
                  <a:avLst/>
                </a:prstGeom>
                <a:ln w="15875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 sz="1600"/>
                </a:p>
              </p:txBody>
            </p:sp>
          </p:grpSp>
        </p:grpSp>
      </p:grpSp>
      <p:pic>
        <p:nvPicPr>
          <p:cNvPr id="9" name="Picture 8" descr="Our Logo | Brand Center">
            <a:extLst>
              <a:ext uri="{FF2B5EF4-FFF2-40B4-BE49-F238E27FC236}">
                <a16:creationId xmlns:a16="http://schemas.microsoft.com/office/drawing/2014/main" id="{65E04D12-D785-1B6F-C3E1-FA45B3135A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1183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.00052 -0.0398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0.22253 -0.00138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0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60" grpId="0"/>
      <p:bldP spid="1080" grpId="0" animBg="1"/>
      <p:bldP spid="1080" grpId="1" animBg="1"/>
      <p:bldP spid="1114" grpId="0" animBg="1"/>
      <p:bldP spid="1039" grpId="0" animBg="1"/>
      <p:bldP spid="1040" grpId="0" animBg="1"/>
      <p:bldP spid="1040" grpId="1" animBg="1"/>
      <p:bldP spid="1116" grpId="0" animBg="1"/>
      <p:bldP spid="1129" grpId="0" animBg="1"/>
      <p:bldP spid="11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57A7FB0-942C-5C29-3B81-337BC611FE7B}"/>
              </a:ext>
            </a:extLst>
          </p:cNvPr>
          <p:cNvGrpSpPr/>
          <p:nvPr/>
        </p:nvGrpSpPr>
        <p:grpSpPr>
          <a:xfrm>
            <a:off x="3266926" y="2315345"/>
            <a:ext cx="1987114" cy="1893935"/>
            <a:chOff x="3266926" y="2315345"/>
            <a:chExt cx="1987114" cy="189393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DFACC28-54EE-5BBC-A730-08D55B1688C8}"/>
                </a:ext>
              </a:extLst>
            </p:cNvPr>
            <p:cNvSpPr txBox="1"/>
            <p:nvPr/>
          </p:nvSpPr>
          <p:spPr>
            <a:xfrm>
              <a:off x="3292108" y="2315345"/>
              <a:ext cx="1936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Machine learning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9F92C05-3282-B1D2-11E4-E68B5F7F7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66926" y="2648719"/>
              <a:ext cx="1987114" cy="156056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3879C63-7E3C-D03D-CD9B-30C09C78DD1B}"/>
              </a:ext>
            </a:extLst>
          </p:cNvPr>
          <p:cNvGrpSpPr/>
          <p:nvPr/>
        </p:nvGrpSpPr>
        <p:grpSpPr>
          <a:xfrm>
            <a:off x="523875" y="2315345"/>
            <a:ext cx="2119989" cy="1998711"/>
            <a:chOff x="523875" y="2315345"/>
            <a:chExt cx="2119989" cy="199871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25A6CE4-2753-0599-9781-DC37542C66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50000" t="20054"/>
            <a:stretch/>
          </p:blipFill>
          <p:spPr>
            <a:xfrm>
              <a:off x="523875" y="2648720"/>
              <a:ext cx="1896478" cy="1665336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C90AE15-01B2-B89F-58AE-03C4165063CB}"/>
                </a:ext>
              </a:extLst>
            </p:cNvPr>
            <p:cNvSpPr txBox="1"/>
            <p:nvPr/>
          </p:nvSpPr>
          <p:spPr>
            <a:xfrm>
              <a:off x="605164" y="2315345"/>
              <a:ext cx="2038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Logistic regression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A45498D-6C41-31AF-D047-D9A9D6BF4625}"/>
              </a:ext>
            </a:extLst>
          </p:cNvPr>
          <p:cNvGrpSpPr/>
          <p:nvPr/>
        </p:nvGrpSpPr>
        <p:grpSpPr>
          <a:xfrm>
            <a:off x="6064989" y="2315345"/>
            <a:ext cx="1611339" cy="1783943"/>
            <a:chOff x="6064989" y="2315345"/>
            <a:chExt cx="1611339" cy="1783943"/>
          </a:xfrm>
        </p:grpSpPr>
        <p:pic>
          <p:nvPicPr>
            <p:cNvPr id="6148" name="Picture 4" descr="Deep-Learning Icons - Free SVG &amp; PNG Deep-Learning Images - Noun Project">
              <a:extLst>
                <a:ext uri="{FF2B5EF4-FFF2-40B4-BE49-F238E27FC236}">
                  <a16:creationId xmlns:a16="http://schemas.microsoft.com/office/drawing/2014/main" id="{61A7C025-B613-DC64-C206-A3BCEA0CB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0613" y="2684677"/>
              <a:ext cx="1414611" cy="1414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B6EAA9B-E13E-8EA8-6C2A-6E3A958E9F34}"/>
                </a:ext>
              </a:extLst>
            </p:cNvPr>
            <p:cNvSpPr txBox="1"/>
            <p:nvPr/>
          </p:nvSpPr>
          <p:spPr>
            <a:xfrm>
              <a:off x="6064989" y="2315345"/>
              <a:ext cx="1611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Deep learning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B154281-7E55-FEDF-CE4D-20F266C3105C}"/>
              </a:ext>
            </a:extLst>
          </p:cNvPr>
          <p:cNvGrpSpPr/>
          <p:nvPr/>
        </p:nvGrpSpPr>
        <p:grpSpPr>
          <a:xfrm>
            <a:off x="6601889" y="924719"/>
            <a:ext cx="1148827" cy="1390626"/>
            <a:chOff x="6601889" y="924719"/>
            <a:chExt cx="1148827" cy="1390626"/>
          </a:xfrm>
        </p:grpSpPr>
        <p:pic>
          <p:nvPicPr>
            <p:cNvPr id="30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321E2CE8-FE85-4DF0-2976-D691C10E43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5" t="51169" r="50000" b="3033"/>
            <a:stretch/>
          </p:blipFill>
          <p:spPr bwMode="auto">
            <a:xfrm>
              <a:off x="6601889" y="924719"/>
              <a:ext cx="1148827" cy="1142952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799554C0-D775-FB9B-C2AD-D4DFC329A5F1}"/>
                </a:ext>
              </a:extLst>
            </p:cNvPr>
            <p:cNvCxnSpPr>
              <a:stCxn id="28" idx="0"/>
              <a:endCxn id="30" idx="2"/>
            </p:cNvCxnSpPr>
            <p:nvPr/>
          </p:nvCxnSpPr>
          <p:spPr>
            <a:xfrm rot="5400000" flipH="1" flipV="1">
              <a:off x="6899644" y="2038686"/>
              <a:ext cx="247674" cy="305644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BE6BDA77-E97A-22BB-35D3-E9B1B6A605CA}"/>
              </a:ext>
            </a:extLst>
          </p:cNvPr>
          <p:cNvSpPr/>
          <p:nvPr/>
        </p:nvSpPr>
        <p:spPr>
          <a:xfrm>
            <a:off x="7038975" y="2315345"/>
            <a:ext cx="29527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0B9829-C0BE-2660-D2EE-619315233ED5}"/>
              </a:ext>
            </a:extLst>
          </p:cNvPr>
          <p:cNvGrpSpPr/>
          <p:nvPr/>
        </p:nvGrpSpPr>
        <p:grpSpPr>
          <a:xfrm>
            <a:off x="7186612" y="872182"/>
            <a:ext cx="1929269" cy="1443164"/>
            <a:chOff x="7186612" y="872182"/>
            <a:chExt cx="1929269" cy="1443164"/>
          </a:xfrm>
        </p:grpSpPr>
        <p:pic>
          <p:nvPicPr>
            <p:cNvPr id="29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D8BD3815-488F-2C52-23B7-10F6A33493E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63" t="2524" r="3202" b="50717"/>
            <a:stretch/>
          </p:blipFill>
          <p:spPr bwMode="auto">
            <a:xfrm>
              <a:off x="7967054" y="872182"/>
              <a:ext cx="1148827" cy="1166937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FBCA9F9C-5F58-7F8B-9196-ABA85134BF56}"/>
                </a:ext>
              </a:extLst>
            </p:cNvPr>
            <p:cNvCxnSpPr>
              <a:stCxn id="34" idx="0"/>
              <a:endCxn id="29" idx="2"/>
            </p:cNvCxnSpPr>
            <p:nvPr/>
          </p:nvCxnSpPr>
          <p:spPr>
            <a:xfrm rot="5400000" flipH="1" flipV="1">
              <a:off x="7725927" y="1499805"/>
              <a:ext cx="276226" cy="1354855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BDA5424-81C2-FBD3-253A-DC340BF5860C}"/>
              </a:ext>
            </a:extLst>
          </p:cNvPr>
          <p:cNvGrpSpPr/>
          <p:nvPr/>
        </p:nvGrpSpPr>
        <p:grpSpPr>
          <a:xfrm>
            <a:off x="6601888" y="4099287"/>
            <a:ext cx="1148827" cy="1570656"/>
            <a:chOff x="6601888" y="4099287"/>
            <a:chExt cx="1148827" cy="1570656"/>
          </a:xfrm>
        </p:grpSpPr>
        <p:pic>
          <p:nvPicPr>
            <p:cNvPr id="6150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70B648AC-9F67-6DED-F6B6-FD4EA518588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77" r="53965" b="50000"/>
            <a:stretch/>
          </p:blipFill>
          <p:spPr bwMode="auto">
            <a:xfrm>
              <a:off x="6601888" y="4648673"/>
              <a:ext cx="1148827" cy="1021270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9" name="Connector: Curved 38">
              <a:extLst>
                <a:ext uri="{FF2B5EF4-FFF2-40B4-BE49-F238E27FC236}">
                  <a16:creationId xmlns:a16="http://schemas.microsoft.com/office/drawing/2014/main" id="{8FD4E3C2-2F44-9D43-C9B5-684B38A27CC9}"/>
                </a:ext>
              </a:extLst>
            </p:cNvPr>
            <p:cNvCxnSpPr>
              <a:stCxn id="6148" idx="2"/>
              <a:endCxn id="6150" idx="0"/>
            </p:cNvCxnSpPr>
            <p:nvPr/>
          </p:nvCxnSpPr>
          <p:spPr>
            <a:xfrm rot="16200000" flipH="1">
              <a:off x="6765287" y="4141919"/>
              <a:ext cx="463957" cy="378693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ED5A4CE9-4FDE-4DE2-AFE0-134F443C23EB}"/>
              </a:ext>
            </a:extLst>
          </p:cNvPr>
          <p:cNvSpPr/>
          <p:nvPr/>
        </p:nvSpPr>
        <p:spPr>
          <a:xfrm>
            <a:off x="6909181" y="4096283"/>
            <a:ext cx="29527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3B16EC-F22B-356D-BB17-59603A7368B1}"/>
              </a:ext>
            </a:extLst>
          </p:cNvPr>
          <p:cNvGrpSpPr/>
          <p:nvPr/>
        </p:nvGrpSpPr>
        <p:grpSpPr>
          <a:xfrm>
            <a:off x="7056819" y="4142002"/>
            <a:ext cx="2059061" cy="1759333"/>
            <a:chOff x="7056819" y="4142002"/>
            <a:chExt cx="2059061" cy="1759333"/>
          </a:xfrm>
        </p:grpSpPr>
        <p:pic>
          <p:nvPicPr>
            <p:cNvPr id="31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E6B83E14-D337-9EDD-8001-681FF43CED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49039" r="3965" b="4202"/>
            <a:stretch/>
          </p:blipFill>
          <p:spPr bwMode="auto">
            <a:xfrm>
              <a:off x="7967053" y="4734398"/>
              <a:ext cx="1148827" cy="1166937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2" name="Connector: Curved 41">
              <a:extLst>
                <a:ext uri="{FF2B5EF4-FFF2-40B4-BE49-F238E27FC236}">
                  <a16:creationId xmlns:a16="http://schemas.microsoft.com/office/drawing/2014/main" id="{F87196D4-C70B-25B6-FC81-FC1D6967358B}"/>
                </a:ext>
              </a:extLst>
            </p:cNvPr>
            <p:cNvCxnSpPr>
              <a:stCxn id="40" idx="2"/>
              <a:endCxn id="31" idx="0"/>
            </p:cNvCxnSpPr>
            <p:nvPr/>
          </p:nvCxnSpPr>
          <p:spPr>
            <a:xfrm rot="16200000" flipH="1">
              <a:off x="7502945" y="3695876"/>
              <a:ext cx="592396" cy="1484648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154" name="Picture 10" descr="openai #chatgpt #deepseek #claude #antropic #llama #meta #gemini #google |  Yangshun Tay | 53 comments">
            <a:extLst>
              <a:ext uri="{FF2B5EF4-FFF2-40B4-BE49-F238E27FC236}">
                <a16:creationId xmlns:a16="http://schemas.microsoft.com/office/drawing/2014/main" id="{2CF9319D-9249-383E-84A2-43302BE73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63" y="2177232"/>
            <a:ext cx="2794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6FA4EBC-4475-FDE0-D9A5-66A952D22C67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2D3973-724C-5EC6-BABA-5723C2DA808A}"/>
              </a:ext>
            </a:extLst>
          </p:cNvPr>
          <p:cNvSpPr txBox="1"/>
          <p:nvPr/>
        </p:nvSpPr>
        <p:spPr>
          <a:xfrm>
            <a:off x="166632" y="65452"/>
            <a:ext cx="59078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  <a:latin typeface="+mj-lt"/>
              </a:rPr>
              <a:t>Approaches to building EHR predictive models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C3BA55-14A3-1190-022A-6D43DEC17A8E}"/>
              </a:ext>
            </a:extLst>
          </p:cNvPr>
          <p:cNvSpPr/>
          <p:nvPr/>
        </p:nvSpPr>
        <p:spPr>
          <a:xfrm>
            <a:off x="7967053" y="4734398"/>
            <a:ext cx="1148827" cy="1166937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Our Logo | Brand Center">
            <a:extLst>
              <a:ext uri="{FF2B5EF4-FFF2-40B4-BE49-F238E27FC236}">
                <a16:creationId xmlns:a16="http://schemas.microsoft.com/office/drawing/2014/main" id="{8676EFD2-7E21-CFAD-2226-9E23918AC5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04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3860D-9462-6A3C-C366-D036B7675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4AFC31-8E62-D8EB-1C92-2A91D1920ADF}"/>
              </a:ext>
            </a:extLst>
          </p:cNvPr>
          <p:cNvSpPr txBox="1"/>
          <p:nvPr/>
        </p:nvSpPr>
        <p:spPr>
          <a:xfrm>
            <a:off x="2742021" y="2795885"/>
            <a:ext cx="7305361" cy="59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452E5A"/>
                </a:solidFill>
                <a:latin typeface="+mj-lt"/>
              </a:rPr>
              <a:t>Do EHR-based prediction models offer clinical utility?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A37E48-6410-F9E2-0E8B-9871EFD247A0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Our Logo | Brand Center">
            <a:extLst>
              <a:ext uri="{FF2B5EF4-FFF2-40B4-BE49-F238E27FC236}">
                <a16:creationId xmlns:a16="http://schemas.microsoft.com/office/drawing/2014/main" id="{DBFB2627-6E75-6628-9BF3-CE90FEB85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68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1EA6B2C-5F15-5F90-9406-9A7AA9AD6050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14A161-C671-F6F6-A7AC-E5AFA296A746}"/>
              </a:ext>
            </a:extLst>
          </p:cNvPr>
          <p:cNvSpPr txBox="1"/>
          <p:nvPr/>
        </p:nvSpPr>
        <p:spPr>
          <a:xfrm>
            <a:off x="166632" y="65452"/>
            <a:ext cx="8245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452E5A"/>
                </a:solidFill>
              </a:rPr>
              <a:t>Lift </a:t>
            </a:r>
            <a:r>
              <a:rPr lang="en-US" sz="2400" dirty="0">
                <a:solidFill>
                  <a:srgbClr val="452E5A"/>
                </a:solidFill>
              </a:rPr>
              <a:t>– Metrics to Compare EHR Model and Known Risk Factors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541B7B-B408-5791-BF34-A280935FF985}"/>
              </a:ext>
            </a:extLst>
          </p:cNvPr>
          <p:cNvSpPr txBox="1"/>
          <p:nvPr/>
        </p:nvSpPr>
        <p:spPr>
          <a:xfrm>
            <a:off x="1576765" y="1643360"/>
            <a:ext cx="91297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/>
              <a:t>Lift</a:t>
            </a:r>
            <a:r>
              <a:rPr lang="en-US" dirty="0"/>
              <a:t> measures the enrichment of true positives in the selected/classified group relative to their prevalence in the overall population.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92663B-67C2-B026-0E70-0503C62271BD}"/>
                  </a:ext>
                </a:extLst>
              </p:cNvPr>
              <p:cNvSpPr txBox="1"/>
              <p:nvPr/>
            </p:nvSpPr>
            <p:spPr>
              <a:xfrm>
                <a:off x="5667375" y="3038475"/>
                <a:ext cx="1982402" cy="5186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𝐿𝑖𝑓𝑡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𝑃𝑃𝑉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𝑃𝑟𝑒𝑣𝑎𝑙𝑒𝑛𝑐𝑒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92663B-67C2-B026-0E70-0503C6227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375" y="3038475"/>
                <a:ext cx="1982402" cy="5186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0008F4FF-47B7-7F53-ED6C-5942C7D808D8}"/>
              </a:ext>
            </a:extLst>
          </p:cNvPr>
          <p:cNvSpPr txBox="1"/>
          <p:nvPr/>
        </p:nvSpPr>
        <p:spPr>
          <a:xfrm>
            <a:off x="1576765" y="3842047"/>
            <a:ext cx="795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where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5D4CE5E-FDC4-C970-6180-4EFC961D59AE}"/>
                  </a:ext>
                </a:extLst>
              </p:cNvPr>
              <p:cNvSpPr txBox="1"/>
              <p:nvPr/>
            </p:nvSpPr>
            <p:spPr>
              <a:xfrm>
                <a:off x="5667375" y="4695972"/>
                <a:ext cx="1998496" cy="5186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𝑃𝑃𝑉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𝑇𝑃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𝐹𝑃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5D4CE5E-FDC4-C970-6180-4EFC961D59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375" y="4695972"/>
                <a:ext cx="1998496" cy="518668"/>
              </a:xfrm>
              <a:prstGeom prst="rect">
                <a:avLst/>
              </a:prstGeom>
              <a:blipFill>
                <a:blip r:embed="rId5"/>
                <a:stretch>
                  <a:fillRect b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AD34857-56B7-372E-55D3-783636E099C0}"/>
              </a:ext>
            </a:extLst>
          </p:cNvPr>
          <p:cNvSpPr txBox="1"/>
          <p:nvPr/>
        </p:nvSpPr>
        <p:spPr>
          <a:xfrm>
            <a:off x="8812579" y="6470350"/>
            <a:ext cx="3282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Park et al., 2025, </a:t>
            </a:r>
            <a:r>
              <a:rPr lang="en-US" sz="1400" i="1" dirty="0" err="1"/>
              <a:t>npj</a:t>
            </a:r>
            <a:r>
              <a:rPr lang="en-US" sz="1400" i="1" dirty="0"/>
              <a:t> Precision Oncology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6606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51128-9E30-2C2E-DB78-0BA2674E1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29A358A-BBB5-D3FA-FEEC-65BD0C041449}"/>
              </a:ext>
            </a:extLst>
          </p:cNvPr>
          <p:cNvSpPr txBox="1"/>
          <p:nvPr/>
        </p:nvSpPr>
        <p:spPr>
          <a:xfrm>
            <a:off x="166632" y="625676"/>
            <a:ext cx="9307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Cancer of the Pancreas Screening Study (CAPS)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B4A962-BB53-9EA4-5716-B59044E07F25}"/>
              </a:ext>
            </a:extLst>
          </p:cNvPr>
          <p:cNvSpPr txBox="1"/>
          <p:nvPr/>
        </p:nvSpPr>
        <p:spPr>
          <a:xfrm>
            <a:off x="254555" y="940103"/>
            <a:ext cx="11553644" cy="984885"/>
          </a:xfrm>
          <a:prstGeom prst="rect">
            <a:avLst/>
          </a:prstGeom>
          <a:solidFill>
            <a:schemeClr val="bg1">
              <a:lumMod val="85000"/>
            </a:schemeClr>
          </a:solidFill>
          <a:effectLst>
            <a:softEdge rad="38100"/>
          </a:effectLst>
        </p:spPr>
        <p:txBody>
          <a:bodyPr wrap="square">
            <a:spAutoFit/>
          </a:bodyPr>
          <a:lstStyle/>
          <a:p>
            <a:r>
              <a:rPr lang="en-US" sz="1600" b="1" i="1" dirty="0"/>
              <a:t>Eligible participants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Inherited mutation </a:t>
            </a:r>
            <a:r>
              <a:rPr lang="en-US" sz="1400" dirty="0"/>
              <a:t>in the following genes: ATM, BRCA1, BRCA2, FAMMM, PALB2, Lynch syndrome (EPCAM, MLH1, MSH2, MSH6, PMS2), hereditary pancreatitis (PRSS1/2, or CTRC), STK11 (</a:t>
            </a:r>
            <a:r>
              <a:rPr lang="en-US" sz="1400" dirty="0" err="1"/>
              <a:t>Peutz-Jeghers</a:t>
            </a:r>
            <a:r>
              <a:rPr lang="en-US" sz="14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Family history of PC: </a:t>
            </a:r>
            <a:r>
              <a:rPr lang="en-US" sz="1400" dirty="0"/>
              <a:t>With two or more close relatives, on one side of their family tree, diagnosed with pancreas cancer 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D29E7F0-9ACF-8BD9-0822-D6325B330DA7}"/>
              </a:ext>
            </a:extLst>
          </p:cNvPr>
          <p:cNvGrpSpPr/>
          <p:nvPr/>
        </p:nvGrpSpPr>
        <p:grpSpPr>
          <a:xfrm>
            <a:off x="427867" y="2199140"/>
            <a:ext cx="3999755" cy="4028173"/>
            <a:chOff x="427867" y="2470076"/>
            <a:chExt cx="3999755" cy="4028173"/>
          </a:xfrm>
        </p:grpSpPr>
        <p:pic>
          <p:nvPicPr>
            <p:cNvPr id="2050" name="Picture 2" descr="NIH “All of Us” Research Program Begins Beta Testing of Data Platform:  Researchers Invited to Give Feedback | HSHSL Updates">
              <a:extLst>
                <a:ext uri="{FF2B5EF4-FFF2-40B4-BE49-F238E27FC236}">
                  <a16:creationId xmlns:a16="http://schemas.microsoft.com/office/drawing/2014/main" id="{DD841C63-EF7A-DE2A-FE92-565FB72ED1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015" y="2758835"/>
              <a:ext cx="3346669" cy="3294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03A44E-FCFE-79F9-F693-187EF057563D}"/>
                </a:ext>
              </a:extLst>
            </p:cNvPr>
            <p:cNvSpPr txBox="1"/>
            <p:nvPr/>
          </p:nvSpPr>
          <p:spPr>
            <a:xfrm>
              <a:off x="1919912" y="2470076"/>
              <a:ext cx="8508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Survey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ECE4221-AAC9-DE52-E0F8-935E96AE3FF5}"/>
                </a:ext>
              </a:extLst>
            </p:cNvPr>
            <p:cNvSpPr txBox="1"/>
            <p:nvPr/>
          </p:nvSpPr>
          <p:spPr>
            <a:xfrm>
              <a:off x="487845" y="3488749"/>
              <a:ext cx="11338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Wearable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CA1FDAE-B4D7-E99D-24AF-69012033EC83}"/>
                </a:ext>
              </a:extLst>
            </p:cNvPr>
            <p:cNvSpPr txBox="1"/>
            <p:nvPr/>
          </p:nvSpPr>
          <p:spPr>
            <a:xfrm>
              <a:off x="880876" y="5972366"/>
              <a:ext cx="1208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Genomics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6329D0-C9D4-7CBD-9A22-A47A8A82A52C}"/>
                </a:ext>
              </a:extLst>
            </p:cNvPr>
            <p:cNvSpPr txBox="1"/>
            <p:nvPr/>
          </p:nvSpPr>
          <p:spPr>
            <a:xfrm>
              <a:off x="2766764" y="5972366"/>
              <a:ext cx="615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EHR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30FB68B-B5A9-2EC9-3900-75C86AD97435}"/>
                </a:ext>
              </a:extLst>
            </p:cNvPr>
            <p:cNvSpPr txBox="1"/>
            <p:nvPr/>
          </p:nvSpPr>
          <p:spPr>
            <a:xfrm>
              <a:off x="2842162" y="3318708"/>
              <a:ext cx="15854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Physical measurement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A865E2-A334-D00B-AE03-01F3E0D1242B}"/>
                </a:ext>
              </a:extLst>
            </p:cNvPr>
            <p:cNvSpPr txBox="1"/>
            <p:nvPr/>
          </p:nvSpPr>
          <p:spPr>
            <a:xfrm>
              <a:off x="3153524" y="6186388"/>
              <a:ext cx="9060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chemeClr val="accent2"/>
                  </a:solidFill>
                </a:rPr>
                <a:t>472,000+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6A1133A-78B0-C97A-6A3F-55D25C1AA24F}"/>
                </a:ext>
              </a:extLst>
            </p:cNvPr>
            <p:cNvSpPr txBox="1"/>
            <p:nvPr/>
          </p:nvSpPr>
          <p:spPr>
            <a:xfrm>
              <a:off x="1998846" y="3797038"/>
              <a:ext cx="9060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chemeClr val="accent2"/>
                  </a:solidFill>
                </a:rPr>
                <a:t>867,000+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7CF8CB-3762-0958-FED4-3C79BE38C561}"/>
                </a:ext>
              </a:extLst>
            </p:cNvPr>
            <p:cNvSpPr txBox="1"/>
            <p:nvPr/>
          </p:nvSpPr>
          <p:spPr>
            <a:xfrm>
              <a:off x="427867" y="6190472"/>
              <a:ext cx="9060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solidFill>
                    <a:schemeClr val="accent2"/>
                  </a:solidFill>
                </a:rPr>
                <a:t>611,000+</a:t>
              </a:r>
            </a:p>
          </p:txBody>
        </p:sp>
      </p:grp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7EAE1E4-670A-9CF4-DEA1-52027BF54944}"/>
              </a:ext>
            </a:extLst>
          </p:cNvPr>
          <p:cNvGraphicFramePr>
            <a:graphicFrameLocks noGrp="1"/>
          </p:cNvGraphicFramePr>
          <p:nvPr/>
        </p:nvGraphicFramePr>
        <p:xfrm>
          <a:off x="4993805" y="2086250"/>
          <a:ext cx="1928772" cy="42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4386">
                  <a:extLst>
                    <a:ext uri="{9D8B030D-6E8A-4147-A177-3AD203B41FA5}">
                      <a16:colId xmlns:a16="http://schemas.microsoft.com/office/drawing/2014/main" val="758202279"/>
                    </a:ext>
                  </a:extLst>
                </a:gridCol>
                <a:gridCol w="964386">
                  <a:extLst>
                    <a:ext uri="{9D8B030D-6E8A-4147-A177-3AD203B41FA5}">
                      <a16:colId xmlns:a16="http://schemas.microsoft.com/office/drawing/2014/main" val="3879307471"/>
                    </a:ext>
                  </a:extLst>
                </a:gridCol>
              </a:tblGrid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ATM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42295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BRCA1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694501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BRCA2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1575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149283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FAMMM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40192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PALB2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44471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EPCAM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40161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MLH1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851728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MSH2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912325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MSH6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91553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PMS2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342384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PRSS1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44665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PRSS2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486857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CTRC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552068"/>
                  </a:ext>
                </a:extLst>
              </a:tr>
              <a:tr h="192835">
                <a:tc>
                  <a:txBody>
                    <a:bodyPr/>
                    <a:lstStyle/>
                    <a:p>
                      <a:r>
                        <a:rPr lang="en-US" sz="1400" dirty="0"/>
                        <a:t>STK11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332076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79AF96F-DD2C-C8C9-4C07-0822FB99F17F}"/>
              </a:ext>
            </a:extLst>
          </p:cNvPr>
          <p:cNvGraphicFramePr>
            <a:graphicFrameLocks noGrp="1"/>
          </p:cNvGraphicFramePr>
          <p:nvPr/>
        </p:nvGraphicFramePr>
        <p:xfrm>
          <a:off x="7289765" y="2705395"/>
          <a:ext cx="2831910" cy="67056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146048">
                  <a:extLst>
                    <a:ext uri="{9D8B030D-6E8A-4147-A177-3AD203B41FA5}">
                      <a16:colId xmlns:a16="http://schemas.microsoft.com/office/drawing/2014/main" val="4088074201"/>
                    </a:ext>
                  </a:extLst>
                </a:gridCol>
                <a:gridCol w="763905">
                  <a:extLst>
                    <a:ext uri="{9D8B030D-6E8A-4147-A177-3AD203B41FA5}">
                      <a16:colId xmlns:a16="http://schemas.microsoft.com/office/drawing/2014/main" val="3075745238"/>
                    </a:ext>
                  </a:extLst>
                </a:gridCol>
                <a:gridCol w="921957">
                  <a:extLst>
                    <a:ext uri="{9D8B030D-6E8A-4147-A177-3AD203B41FA5}">
                      <a16:colId xmlns:a16="http://schemas.microsoft.com/office/drawing/2014/main" val="119244141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58864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600" dirty="0"/>
                        <a:t>Pancreas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173386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505342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3434683A-1ADD-BC90-4B95-2AE2B6E9194B}"/>
              </a:ext>
            </a:extLst>
          </p:cNvPr>
          <p:cNvSpPr txBox="1"/>
          <p:nvPr/>
        </p:nvSpPr>
        <p:spPr>
          <a:xfrm>
            <a:off x="7264365" y="3375955"/>
            <a:ext cx="399192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Prediction time index</a:t>
            </a:r>
          </a:p>
          <a:p>
            <a:r>
              <a:rPr lang="en-US" sz="1400" dirty="0"/>
              <a:t>Case: 12 months before cancer diagnosis</a:t>
            </a:r>
          </a:p>
          <a:p>
            <a:r>
              <a:rPr lang="en-US" sz="1400" dirty="0"/>
              <a:t>Control: 2 years before the last medical condition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4AC3861-1BC7-4093-BD8C-305D32A415F2}"/>
              </a:ext>
            </a:extLst>
          </p:cNvPr>
          <p:cNvSpPr txBox="1"/>
          <p:nvPr/>
        </p:nvSpPr>
        <p:spPr>
          <a:xfrm>
            <a:off x="7289765" y="2199140"/>
            <a:ext cx="2008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4738 carriers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2ABF36-291A-E4AB-19CB-5510FEBF34D3}"/>
              </a:ext>
            </a:extLst>
          </p:cNvPr>
          <p:cNvSpPr txBox="1"/>
          <p:nvPr/>
        </p:nvSpPr>
        <p:spPr>
          <a:xfrm>
            <a:off x="7308366" y="5369958"/>
            <a:ext cx="129715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EHR model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9B975C7-B3BF-0100-F01E-3A09BE21C4C5}"/>
              </a:ext>
            </a:extLst>
          </p:cNvPr>
          <p:cNvGrpSpPr/>
          <p:nvPr/>
        </p:nvGrpSpPr>
        <p:grpSpPr>
          <a:xfrm>
            <a:off x="8673834" y="5358627"/>
            <a:ext cx="2800759" cy="646331"/>
            <a:chOff x="8673834" y="6114990"/>
            <a:chExt cx="2800759" cy="64633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E40055-75F3-E77D-6351-6E5F59E39280}"/>
                </a:ext>
              </a:extLst>
            </p:cNvPr>
            <p:cNvSpPr txBox="1"/>
            <p:nvPr/>
          </p:nvSpPr>
          <p:spPr>
            <a:xfrm>
              <a:off x="9334384" y="6114990"/>
              <a:ext cx="2140209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chemeClr val="accent5"/>
                  </a:solidFill>
                </a:rPr>
                <a:t>Hypothetical general population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DA49E32-4762-84BC-E259-EB8D9742E12F}"/>
                </a:ext>
              </a:extLst>
            </p:cNvPr>
            <p:cNvCxnSpPr/>
            <p:nvPr/>
          </p:nvCxnSpPr>
          <p:spPr>
            <a:xfrm>
              <a:off x="8682425" y="6310987"/>
              <a:ext cx="651959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C935FF6-F233-115F-019E-82FFF24F55AD}"/>
                </a:ext>
              </a:extLst>
            </p:cNvPr>
            <p:cNvSpPr txBox="1"/>
            <p:nvPr/>
          </p:nvSpPr>
          <p:spPr>
            <a:xfrm>
              <a:off x="8673834" y="6313450"/>
              <a:ext cx="6313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Test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87F06ED-275A-200E-2569-4EFBA45479AE}"/>
              </a:ext>
            </a:extLst>
          </p:cNvPr>
          <p:cNvGrpSpPr/>
          <p:nvPr/>
        </p:nvGrpSpPr>
        <p:grpSpPr>
          <a:xfrm>
            <a:off x="7401434" y="4147595"/>
            <a:ext cx="3071697" cy="1211075"/>
            <a:chOff x="7401434" y="4903958"/>
            <a:chExt cx="3071697" cy="1211075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7623AF9-8750-1AA3-766A-22679CDF6D37}"/>
                </a:ext>
              </a:extLst>
            </p:cNvPr>
            <p:cNvCxnSpPr>
              <a:cxnSpLocks/>
            </p:cNvCxnSpPr>
            <p:nvPr/>
          </p:nvCxnSpPr>
          <p:spPr>
            <a:xfrm>
              <a:off x="8733864" y="4903958"/>
              <a:ext cx="0" cy="3782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C8DF12A-CB22-581C-493C-AD8B25CFDCCC}"/>
                </a:ext>
              </a:extLst>
            </p:cNvPr>
            <p:cNvSpPr txBox="1"/>
            <p:nvPr/>
          </p:nvSpPr>
          <p:spPr>
            <a:xfrm>
              <a:off x="8117880" y="5240562"/>
              <a:ext cx="11290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Split data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1888C157-CBB9-6563-9791-0B9AD38C5D82}"/>
                </a:ext>
              </a:extLst>
            </p:cNvPr>
            <p:cNvGrpSpPr/>
            <p:nvPr/>
          </p:nvGrpSpPr>
          <p:grpSpPr>
            <a:xfrm>
              <a:off x="7401434" y="5258550"/>
              <a:ext cx="3071697" cy="856483"/>
              <a:chOff x="7401434" y="5258550"/>
              <a:chExt cx="3071697" cy="856483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FC40241A-94C1-0137-0476-C8AF958A28C7}"/>
                  </a:ext>
                </a:extLst>
              </p:cNvPr>
              <p:cNvGrpSpPr/>
              <p:nvPr/>
            </p:nvGrpSpPr>
            <p:grpSpPr>
              <a:xfrm>
                <a:off x="7401434" y="5258550"/>
                <a:ext cx="1280992" cy="856483"/>
                <a:chOff x="7401434" y="5258550"/>
                <a:chExt cx="1280992" cy="856483"/>
              </a:xfrm>
            </p:grpSpPr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B1D4D537-C3C9-0972-EF3D-2A15A3D096C7}"/>
                    </a:ext>
                  </a:extLst>
                </p:cNvPr>
                <p:cNvGrpSpPr/>
                <p:nvPr/>
              </p:nvGrpSpPr>
              <p:grpSpPr>
                <a:xfrm>
                  <a:off x="7562372" y="5498775"/>
                  <a:ext cx="1120054" cy="616258"/>
                  <a:chOff x="7562372" y="5498775"/>
                  <a:chExt cx="1120054" cy="616258"/>
                </a:xfrm>
              </p:grpSpPr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306A157D-08A2-8573-5500-42707AAD7DE0}"/>
                      </a:ext>
                    </a:extLst>
                  </p:cNvPr>
                  <p:cNvSpPr txBox="1"/>
                  <p:nvPr/>
                </p:nvSpPr>
                <p:spPr>
                  <a:xfrm>
                    <a:off x="7562372" y="5498775"/>
                    <a:ext cx="670651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dirty="0"/>
                      <a:t>80%</a:t>
                    </a:r>
                  </a:p>
                </p:txBody>
              </p:sp>
              <p:cxnSp>
                <p:nvCxnSpPr>
                  <p:cNvPr id="36" name="Connector: Elbow 35">
                    <a:extLst>
                      <a:ext uri="{FF2B5EF4-FFF2-40B4-BE49-F238E27FC236}">
                        <a16:creationId xmlns:a16="http://schemas.microsoft.com/office/drawing/2014/main" id="{E1685047-A27B-2CEA-CD3F-6E245221070B}"/>
                      </a:ext>
                    </a:extLst>
                  </p:cNvPr>
                  <p:cNvCxnSpPr>
                    <a:stCxn id="21" idx="2"/>
                    <a:endCxn id="29" idx="0"/>
                  </p:cNvCxnSpPr>
                  <p:nvPr/>
                </p:nvCxnSpPr>
                <p:spPr>
                  <a:xfrm rot="5400000">
                    <a:off x="8067115" y="5499721"/>
                    <a:ext cx="505138" cy="725485"/>
                  </a:xfrm>
                  <a:prstGeom prst="bentConnector3">
                    <a:avLst/>
                  </a:prstGeom>
                  <a:ln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673897E-A42F-2AAB-D486-8AB511D61D43}"/>
                    </a:ext>
                  </a:extLst>
                </p:cNvPr>
                <p:cNvSpPr txBox="1"/>
                <p:nvPr/>
              </p:nvSpPr>
              <p:spPr>
                <a:xfrm>
                  <a:off x="7401434" y="5258550"/>
                  <a:ext cx="82952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i="1" dirty="0"/>
                    <a:t>Training</a:t>
                  </a:r>
                  <a:r>
                    <a:rPr lang="en-US" i="1" dirty="0"/>
                    <a:t> </a:t>
                  </a:r>
                </a:p>
              </p:txBody>
            </p:sp>
          </p:grp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471167EA-128E-DBB7-DFA8-12AE6266BA70}"/>
                  </a:ext>
                </a:extLst>
              </p:cNvPr>
              <p:cNvGrpSpPr/>
              <p:nvPr/>
            </p:nvGrpSpPr>
            <p:grpSpPr>
              <a:xfrm>
                <a:off x="8682426" y="5314770"/>
                <a:ext cx="1790705" cy="788930"/>
                <a:chOff x="8682426" y="5314770"/>
                <a:chExt cx="1790705" cy="788930"/>
              </a:xfrm>
            </p:grpSpPr>
            <p:grpSp>
              <p:nvGrpSpPr>
                <p:cNvPr id="52" name="Group 51">
                  <a:extLst>
                    <a:ext uri="{FF2B5EF4-FFF2-40B4-BE49-F238E27FC236}">
                      <a16:creationId xmlns:a16="http://schemas.microsoft.com/office/drawing/2014/main" id="{4B62B82F-908C-9F1D-2E56-1EDBB7B2B6FB}"/>
                    </a:ext>
                  </a:extLst>
                </p:cNvPr>
                <p:cNvGrpSpPr/>
                <p:nvPr/>
              </p:nvGrpSpPr>
              <p:grpSpPr>
                <a:xfrm>
                  <a:off x="8682426" y="5498775"/>
                  <a:ext cx="1790705" cy="604925"/>
                  <a:chOff x="8682426" y="5498775"/>
                  <a:chExt cx="1790705" cy="604925"/>
                </a:xfrm>
              </p:grpSpPr>
              <p:cxnSp>
                <p:nvCxnSpPr>
                  <p:cNvPr id="42" name="Connector: Elbow 41">
                    <a:extLst>
                      <a:ext uri="{FF2B5EF4-FFF2-40B4-BE49-F238E27FC236}">
                        <a16:creationId xmlns:a16="http://schemas.microsoft.com/office/drawing/2014/main" id="{1A06E49C-C9A8-E73F-E568-F66539714623}"/>
                      </a:ext>
                    </a:extLst>
                  </p:cNvPr>
                  <p:cNvCxnSpPr>
                    <a:cxnSpLocks/>
                    <a:stCxn id="21" idx="2"/>
                    <a:endCxn id="41" idx="0"/>
                  </p:cNvCxnSpPr>
                  <p:nvPr/>
                </p:nvCxnSpPr>
                <p:spPr>
                  <a:xfrm rot="16200000" flipH="1">
                    <a:off x="9296554" y="4995765"/>
                    <a:ext cx="493807" cy="1722063"/>
                  </a:xfrm>
                  <a:prstGeom prst="bentConnector3">
                    <a:avLst>
                      <a:gd name="adj1" fmla="val 50000"/>
                    </a:avLst>
                  </a:prstGeom>
                  <a:ln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BCC28FCB-6676-173C-D489-7A8AB7E71EA1}"/>
                      </a:ext>
                    </a:extLst>
                  </p:cNvPr>
                  <p:cNvSpPr txBox="1"/>
                  <p:nvPr/>
                </p:nvSpPr>
                <p:spPr>
                  <a:xfrm>
                    <a:off x="9802480" y="5498775"/>
                    <a:ext cx="670651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dirty="0"/>
                      <a:t>20%</a:t>
                    </a:r>
                  </a:p>
                </p:txBody>
              </p:sp>
            </p:grp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1191F05E-DEB5-5F9C-2F7E-DFEE4BD4951C}"/>
                    </a:ext>
                  </a:extLst>
                </p:cNvPr>
                <p:cNvSpPr txBox="1"/>
                <p:nvPr/>
              </p:nvSpPr>
              <p:spPr>
                <a:xfrm>
                  <a:off x="9802480" y="5314770"/>
                  <a:ext cx="4930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i="1" dirty="0"/>
                    <a:t>Test</a:t>
                  </a:r>
                  <a:endParaRPr lang="en-US" i="1" dirty="0"/>
                </a:p>
              </p:txBody>
            </p:sp>
          </p:grp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1F0597B8-EB9D-B5FC-8A24-733C8D038DB4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6B499C-3E54-0BBC-0618-36B01417B0A1}"/>
              </a:ext>
            </a:extLst>
          </p:cNvPr>
          <p:cNvSpPr txBox="1"/>
          <p:nvPr/>
        </p:nvSpPr>
        <p:spPr>
          <a:xfrm>
            <a:off x="166632" y="65452"/>
            <a:ext cx="9774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Comparing EHR Models to Established Genetic and Familial Risk Factors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C691A5-75A9-2A97-7696-4B0DE8538B72}"/>
              </a:ext>
            </a:extLst>
          </p:cNvPr>
          <p:cNvSpPr txBox="1"/>
          <p:nvPr/>
        </p:nvSpPr>
        <p:spPr>
          <a:xfrm>
            <a:off x="8812579" y="6470350"/>
            <a:ext cx="3282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Park et al., 2025, </a:t>
            </a:r>
            <a:r>
              <a:rPr lang="en-US" sz="1400" i="1" dirty="0" err="1"/>
              <a:t>npj</a:t>
            </a:r>
            <a:r>
              <a:rPr lang="en-US" sz="1400" i="1" dirty="0"/>
              <a:t> Precision Oncology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070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0BAB9-F507-3B4E-2ACA-A529DF6E9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C6B1CA-669F-785B-A758-16EE3FB7E7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854531"/>
              </p:ext>
            </p:extLst>
          </p:nvPr>
        </p:nvGraphicFramePr>
        <p:xfrm>
          <a:off x="677695" y="838784"/>
          <a:ext cx="10435393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627">
                  <a:extLst>
                    <a:ext uri="{9D8B030D-6E8A-4147-A177-3AD203B41FA5}">
                      <a16:colId xmlns:a16="http://schemas.microsoft.com/office/drawing/2014/main" val="1588499986"/>
                    </a:ext>
                  </a:extLst>
                </a:gridCol>
                <a:gridCol w="1125212">
                  <a:extLst>
                    <a:ext uri="{9D8B030D-6E8A-4147-A177-3AD203B41FA5}">
                      <a16:colId xmlns:a16="http://schemas.microsoft.com/office/drawing/2014/main" val="727555942"/>
                    </a:ext>
                  </a:extLst>
                </a:gridCol>
                <a:gridCol w="1271905">
                  <a:extLst>
                    <a:ext uri="{9D8B030D-6E8A-4147-A177-3AD203B41FA5}">
                      <a16:colId xmlns:a16="http://schemas.microsoft.com/office/drawing/2014/main" val="237097431"/>
                    </a:ext>
                  </a:extLst>
                </a:gridCol>
                <a:gridCol w="1857693">
                  <a:extLst>
                    <a:ext uri="{9D8B030D-6E8A-4147-A177-3AD203B41FA5}">
                      <a16:colId xmlns:a16="http://schemas.microsoft.com/office/drawing/2014/main" val="229954683"/>
                    </a:ext>
                  </a:extLst>
                </a:gridCol>
                <a:gridCol w="2759329">
                  <a:extLst>
                    <a:ext uri="{9D8B030D-6E8A-4147-A177-3AD203B41FA5}">
                      <a16:colId xmlns:a16="http://schemas.microsoft.com/office/drawing/2014/main" val="4090183207"/>
                    </a:ext>
                  </a:extLst>
                </a:gridCol>
                <a:gridCol w="1710627">
                  <a:extLst>
                    <a:ext uri="{9D8B030D-6E8A-4147-A177-3AD203B41FA5}">
                      <a16:colId xmlns:a16="http://schemas.microsoft.com/office/drawing/2014/main" val="116151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HR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PC in HR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Prevalence (per 100,000)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09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baseline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16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carrier</a:t>
                      </a:r>
                      <a:r>
                        <a:rPr lang="ka-GE" sz="1800" baseline="300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ⴕ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52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FH_any_cancer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FH_PC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09745"/>
                  </a:ext>
                </a:extLst>
              </a:tr>
            </a:tbl>
          </a:graphicData>
        </a:graphic>
      </p:graphicFrame>
      <p:pic>
        <p:nvPicPr>
          <p:cNvPr id="11" name="Picture 2">
            <a:extLst>
              <a:ext uri="{FF2B5EF4-FFF2-40B4-BE49-F238E27FC236}">
                <a16:creationId xmlns:a16="http://schemas.microsoft.com/office/drawing/2014/main" id="{AE76C248-690D-867D-BA0B-6D234995F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84" y="3150672"/>
            <a:ext cx="4139901" cy="323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7C32BB8-FFE5-6604-A222-63A521D9625D}"/>
              </a:ext>
            </a:extLst>
          </p:cNvPr>
          <p:cNvGrpSpPr/>
          <p:nvPr/>
        </p:nvGrpSpPr>
        <p:grpSpPr>
          <a:xfrm>
            <a:off x="1040865" y="5360407"/>
            <a:ext cx="1116065" cy="997166"/>
            <a:chOff x="1040303" y="5392375"/>
            <a:chExt cx="1116065" cy="99716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D377059-E5F4-C878-4FD8-FB7997BB39C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9977" y="5709777"/>
              <a:ext cx="0" cy="27432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9E000C7-98E6-69F7-A8D7-7B1D92E7A545}"/>
                </a:ext>
              </a:extLst>
            </p:cNvPr>
            <p:cNvSpPr txBox="1"/>
            <p:nvPr/>
          </p:nvSpPr>
          <p:spPr>
            <a:xfrm>
              <a:off x="1215661" y="5392375"/>
              <a:ext cx="9407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Lift = 20.2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5F9B767-450F-6821-5F35-CAD59849B93D}"/>
                </a:ext>
              </a:extLst>
            </p:cNvPr>
            <p:cNvSpPr txBox="1"/>
            <p:nvPr/>
          </p:nvSpPr>
          <p:spPr>
            <a:xfrm>
              <a:off x="1040303" y="6081764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0.8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7FC01EF-8655-8D9E-1833-05833A914A74}"/>
              </a:ext>
            </a:extLst>
          </p:cNvPr>
          <p:cNvGrpSpPr/>
          <p:nvPr/>
        </p:nvGrpSpPr>
        <p:grpSpPr>
          <a:xfrm>
            <a:off x="1303117" y="5557787"/>
            <a:ext cx="1045566" cy="893748"/>
            <a:chOff x="1347711" y="5589755"/>
            <a:chExt cx="1045566" cy="893748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76936A8-0D0C-09D1-19BE-A8AC9156DF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63894" y="5751248"/>
              <a:ext cx="0" cy="4572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4B216DD-81E7-27A0-74B4-923FD70E4883}"/>
                </a:ext>
              </a:extLst>
            </p:cNvPr>
            <p:cNvSpPr txBox="1"/>
            <p:nvPr/>
          </p:nvSpPr>
          <p:spPr>
            <a:xfrm>
              <a:off x="1347711" y="6175726"/>
              <a:ext cx="4283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1.6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3B1B15-0EB5-2157-45D6-FD1AEB457E7E}"/>
                </a:ext>
              </a:extLst>
            </p:cNvPr>
            <p:cNvSpPr txBox="1"/>
            <p:nvPr/>
          </p:nvSpPr>
          <p:spPr>
            <a:xfrm>
              <a:off x="1452570" y="5589755"/>
              <a:ext cx="94070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Lift = 12.9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A84390D-A0F9-F2F6-0AF2-54CBCCD86E80}"/>
              </a:ext>
            </a:extLst>
          </p:cNvPr>
          <p:cNvSpPr txBox="1"/>
          <p:nvPr/>
        </p:nvSpPr>
        <p:spPr>
          <a:xfrm>
            <a:off x="608684" y="2719424"/>
            <a:ext cx="10278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baseline="30000" dirty="0">
                <a:solidFill>
                  <a:schemeClr val="dk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ⴕ</a:t>
            </a:r>
            <a:r>
              <a:rPr lang="en-US" sz="1200" dirty="0"/>
              <a:t>Carrier: ATM, BRCA1, BRCA2, FAMMM, PALB2, Lynch syndrome (EPCAM, MLH1, MSH2, MSH6, PMS2), hereditary pancreatitis (PRSS1/2, or CTRC), STK11 (</a:t>
            </a:r>
            <a:r>
              <a:rPr lang="en-US" sz="1200" dirty="0" err="1"/>
              <a:t>Peutz-Jeghers</a:t>
            </a:r>
            <a:r>
              <a:rPr lang="en-US" sz="1200" dirty="0"/>
              <a:t>)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C9F5B339-F67C-5ED7-1813-C9C4DA1A1122}"/>
              </a:ext>
            </a:extLst>
          </p:cNvPr>
          <p:cNvGrpSpPr/>
          <p:nvPr/>
        </p:nvGrpSpPr>
        <p:grpSpPr>
          <a:xfrm>
            <a:off x="5665809" y="3514309"/>
            <a:ext cx="2690389" cy="1947638"/>
            <a:chOff x="5925735" y="2876392"/>
            <a:chExt cx="2690389" cy="19476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507D438-53E6-39BF-3020-58F83CBBB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25735" y="2876392"/>
              <a:ext cx="2447032" cy="1947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96B4C46-A24B-F4A0-03A5-F5C00DF7FCCE}"/>
                </a:ext>
              </a:extLst>
            </p:cNvPr>
            <p:cNvSpPr txBox="1"/>
            <p:nvPr/>
          </p:nvSpPr>
          <p:spPr>
            <a:xfrm>
              <a:off x="7208879" y="4311507"/>
              <a:ext cx="1407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~0.8% coverage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1978685-C3D7-26B7-FFCD-748020CE76BE}"/>
              </a:ext>
            </a:extLst>
          </p:cNvPr>
          <p:cNvGrpSpPr/>
          <p:nvPr/>
        </p:nvGrpSpPr>
        <p:grpSpPr>
          <a:xfrm>
            <a:off x="8521048" y="3514309"/>
            <a:ext cx="2820876" cy="1994165"/>
            <a:chOff x="7363379" y="4814297"/>
            <a:chExt cx="2820876" cy="1994165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BCCD7B0C-2CF1-4F7E-8CA4-A57385B9FC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3379" y="4814297"/>
              <a:ext cx="2505489" cy="1994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7D3DE40-E638-93A2-DD95-FB9C5054C6C8}"/>
                </a:ext>
              </a:extLst>
            </p:cNvPr>
            <p:cNvSpPr txBox="1"/>
            <p:nvPr/>
          </p:nvSpPr>
          <p:spPr>
            <a:xfrm>
              <a:off x="8777010" y="6300269"/>
              <a:ext cx="1407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~1.6% coverage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17E0BE6-042C-F579-58B0-26D1D557F06F}"/>
              </a:ext>
            </a:extLst>
          </p:cNvPr>
          <p:cNvGrpSpPr/>
          <p:nvPr/>
        </p:nvGrpSpPr>
        <p:grpSpPr>
          <a:xfrm>
            <a:off x="3528765" y="1190930"/>
            <a:ext cx="3231858" cy="844956"/>
            <a:chOff x="3528203" y="681487"/>
            <a:chExt cx="3231858" cy="84495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6094000-1ED7-A7BE-4561-B4FC12558305}"/>
                </a:ext>
              </a:extLst>
            </p:cNvPr>
            <p:cNvSpPr/>
            <p:nvPr/>
          </p:nvSpPr>
          <p:spPr>
            <a:xfrm>
              <a:off x="3528203" y="681487"/>
              <a:ext cx="3114136" cy="37755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504046E-9465-638E-3CB4-0038B736872B}"/>
                </a:ext>
              </a:extLst>
            </p:cNvPr>
            <p:cNvSpPr txBox="1"/>
            <p:nvPr/>
          </p:nvSpPr>
          <p:spPr>
            <a:xfrm>
              <a:off x="5043916" y="1003223"/>
              <a:ext cx="171614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>
                  <a:solidFill>
                    <a:srgbClr val="FF0000"/>
                  </a:solidFill>
                </a:rPr>
                <a:t>Hypothetical general population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00F45A4-8245-06E0-C6E8-C358D99B94FE}"/>
              </a:ext>
            </a:extLst>
          </p:cNvPr>
          <p:cNvSpPr/>
          <p:nvPr/>
        </p:nvSpPr>
        <p:spPr>
          <a:xfrm>
            <a:off x="677695" y="1577107"/>
            <a:ext cx="1716144" cy="377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A0077D-0F8D-CE5F-F8A5-47C93538215C}"/>
              </a:ext>
            </a:extLst>
          </p:cNvPr>
          <p:cNvSpPr/>
          <p:nvPr/>
        </p:nvSpPr>
        <p:spPr>
          <a:xfrm>
            <a:off x="677695" y="1946268"/>
            <a:ext cx="1716144" cy="377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BBE565B-5BDF-99FC-1C5A-ACAC76765B2E}"/>
              </a:ext>
            </a:extLst>
          </p:cNvPr>
          <p:cNvSpPr/>
          <p:nvPr/>
        </p:nvSpPr>
        <p:spPr>
          <a:xfrm>
            <a:off x="677695" y="2333447"/>
            <a:ext cx="1716144" cy="377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8B32566-1DDE-9F63-9BDA-AD53ACB7D736}"/>
              </a:ext>
            </a:extLst>
          </p:cNvPr>
          <p:cNvCxnSpPr/>
          <p:nvPr/>
        </p:nvCxnSpPr>
        <p:spPr>
          <a:xfrm>
            <a:off x="9391650" y="1946268"/>
            <a:ext cx="1721438" cy="83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A23D89-FA5E-B2ED-C3B2-2BF6436D9E78}"/>
              </a:ext>
            </a:extLst>
          </p:cNvPr>
          <p:cNvCxnSpPr/>
          <p:nvPr/>
        </p:nvCxnSpPr>
        <p:spPr>
          <a:xfrm>
            <a:off x="9391650" y="2319124"/>
            <a:ext cx="1721438" cy="83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C669824-2C98-A284-C459-48060C3D7460}"/>
              </a:ext>
            </a:extLst>
          </p:cNvPr>
          <p:cNvCxnSpPr/>
          <p:nvPr/>
        </p:nvCxnSpPr>
        <p:spPr>
          <a:xfrm>
            <a:off x="9391650" y="2682794"/>
            <a:ext cx="1721438" cy="83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7511F19-2102-72B1-FC9E-939733AC69A5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DCB7ED-EA21-EE64-1F3D-8DAF1F91EDCF}"/>
              </a:ext>
            </a:extLst>
          </p:cNvPr>
          <p:cNvSpPr txBox="1"/>
          <p:nvPr/>
        </p:nvSpPr>
        <p:spPr>
          <a:xfrm>
            <a:off x="166632" y="62136"/>
            <a:ext cx="6738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EHR Models Substantially Enrich High-Risk Group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3F5D8B4-E3E4-2168-5C8F-1487C6D76E8D}"/>
              </a:ext>
            </a:extLst>
          </p:cNvPr>
          <p:cNvSpPr txBox="1"/>
          <p:nvPr/>
        </p:nvSpPr>
        <p:spPr>
          <a:xfrm>
            <a:off x="5785466" y="571114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Substantial added value beyond traditional risk factors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1A1AD12-D3E4-03C0-25AF-900A60647DD0}"/>
              </a:ext>
            </a:extLst>
          </p:cNvPr>
          <p:cNvSpPr txBox="1"/>
          <p:nvPr/>
        </p:nvSpPr>
        <p:spPr>
          <a:xfrm>
            <a:off x="8812579" y="6470350"/>
            <a:ext cx="3282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Park et al., 2025, </a:t>
            </a:r>
            <a:r>
              <a:rPr lang="en-US" sz="1400" i="1" dirty="0" err="1"/>
              <a:t>npj</a:t>
            </a:r>
            <a:r>
              <a:rPr lang="en-US" sz="1400" i="1" dirty="0"/>
              <a:t> Precision Oncology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661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27" grpId="0" animBg="1"/>
      <p:bldP spid="27" grpId="1" animBg="1"/>
      <p:bldP spid="29" grpId="0" animBg="1"/>
      <p:bldP spid="29" grpId="1" animBg="1"/>
      <p:bldP spid="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FF244-ADD7-1F42-0DBA-1A2961EB6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52E253A1-678A-FF38-C51A-DDE4A5437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820" y="1148787"/>
            <a:ext cx="6586855" cy="409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D817419-B512-5C1D-A841-EA3F419A09EC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E76B7C-8613-1D14-79EB-AFCAA4829D8D}"/>
              </a:ext>
            </a:extLst>
          </p:cNvPr>
          <p:cNvSpPr txBox="1"/>
          <p:nvPr/>
        </p:nvSpPr>
        <p:spPr>
          <a:xfrm>
            <a:off x="166632" y="83868"/>
            <a:ext cx="6757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EHR Models Complement Traditional Risk Factors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4D2F05-A126-36D3-832B-DCF0517A0C3A}"/>
              </a:ext>
            </a:extLst>
          </p:cNvPr>
          <p:cNvSpPr txBox="1"/>
          <p:nvPr/>
        </p:nvSpPr>
        <p:spPr>
          <a:xfrm>
            <a:off x="1904383" y="5333241"/>
            <a:ext cx="95730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Combining EHR model with RF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RF alone: 4.71 at 1% coverage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1% coverage: EHR model alone (</a:t>
            </a:r>
            <a:r>
              <a:rPr lang="en-US" b="1" dirty="0"/>
              <a:t>15.3</a:t>
            </a:r>
            <a:r>
              <a:rPr lang="en-US" dirty="0"/>
              <a:t>)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en-US" dirty="0"/>
              <a:t> EHR model + RF (</a:t>
            </a:r>
            <a:r>
              <a:rPr lang="en-US" b="1" dirty="0"/>
              <a:t>6.74</a:t>
            </a:r>
            <a:r>
              <a:rPr lang="en-US" dirty="0"/>
              <a:t> [5.92-13.7]) @ 3% coverage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5F21A-887D-284C-77FC-C971329F2298}"/>
              </a:ext>
            </a:extLst>
          </p:cNvPr>
          <p:cNvSpPr txBox="1"/>
          <p:nvPr/>
        </p:nvSpPr>
        <p:spPr>
          <a:xfrm>
            <a:off x="8904547" y="1379451"/>
            <a:ext cx="2676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RF: </a:t>
            </a:r>
            <a:r>
              <a:rPr lang="en-US" dirty="0"/>
              <a:t>individuals with gene mutations (i.e., carrier)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3F625F-9F2A-76A7-F6DA-137CB0B2E3C0}"/>
              </a:ext>
            </a:extLst>
          </p:cNvPr>
          <p:cNvSpPr txBox="1"/>
          <p:nvPr/>
        </p:nvSpPr>
        <p:spPr>
          <a:xfrm>
            <a:off x="2626553" y="840467"/>
            <a:ext cx="2676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Pancreatic cancer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83C0BB8-5D81-41A4-58D0-648360736163}"/>
              </a:ext>
            </a:extLst>
          </p:cNvPr>
          <p:cNvGrpSpPr/>
          <p:nvPr/>
        </p:nvGrpSpPr>
        <p:grpSpPr>
          <a:xfrm>
            <a:off x="3091597" y="3840472"/>
            <a:ext cx="1233606" cy="450589"/>
            <a:chOff x="3339642" y="3313286"/>
            <a:chExt cx="1233606" cy="450589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9DD2D29-92A4-2FE3-FF8B-5A77886481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339642" y="3313286"/>
              <a:ext cx="209196" cy="20583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30DF2E9-84B7-29A1-2C88-1CF98D450119}"/>
                </a:ext>
              </a:extLst>
            </p:cNvPr>
            <p:cNvSpPr txBox="1"/>
            <p:nvPr/>
          </p:nvSpPr>
          <p:spPr>
            <a:xfrm>
              <a:off x="3522960" y="3394543"/>
              <a:ext cx="1050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RF alone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800CA3C-0E51-EC76-A320-895F4ED4DF6F}"/>
              </a:ext>
            </a:extLst>
          </p:cNvPr>
          <p:cNvGrpSpPr/>
          <p:nvPr/>
        </p:nvGrpSpPr>
        <p:grpSpPr>
          <a:xfrm>
            <a:off x="3318377" y="2881685"/>
            <a:ext cx="3744836" cy="369332"/>
            <a:chOff x="3444240" y="2982995"/>
            <a:chExt cx="3744836" cy="369332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0BE6651-2FC7-A9AD-96CC-56613EF88DB7}"/>
                </a:ext>
              </a:extLst>
            </p:cNvPr>
            <p:cNvCxnSpPr/>
            <p:nvPr/>
          </p:nvCxnSpPr>
          <p:spPr>
            <a:xfrm flipH="1">
              <a:off x="3444240" y="3200400"/>
              <a:ext cx="264160" cy="14224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64E6DB9-4C9F-60D7-0343-D02FA408EAC6}"/>
                </a:ext>
              </a:extLst>
            </p:cNvPr>
            <p:cNvSpPr txBox="1"/>
            <p:nvPr/>
          </p:nvSpPr>
          <p:spPr>
            <a:xfrm>
              <a:off x="3708400" y="2982995"/>
              <a:ext cx="348067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>
                  <a:solidFill>
                    <a:srgbClr val="C00000"/>
                  </a:solidFill>
                </a:rPr>
                <a:t>Lift</a:t>
              </a:r>
              <a:r>
                <a:rPr lang="en-US" dirty="0">
                  <a:solidFill>
                    <a:srgbClr val="C00000"/>
                  </a:solidFill>
                </a:rPr>
                <a:t> 6.74 [95% CI: 5.67-7.81]</a:t>
              </a:r>
            </a:p>
          </p:txBody>
        </p: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5D67DB43-C80E-767A-3DEB-9EFEA14E1086}"/>
              </a:ext>
            </a:extLst>
          </p:cNvPr>
          <p:cNvCxnSpPr>
            <a:cxnSpLocks/>
          </p:cNvCxnSpPr>
          <p:nvPr/>
        </p:nvCxnSpPr>
        <p:spPr>
          <a:xfrm>
            <a:off x="3300793" y="3251017"/>
            <a:ext cx="17584" cy="1500092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5BCB86E-7BA4-CE5E-8F1B-2133422F1CC3}"/>
              </a:ext>
            </a:extLst>
          </p:cNvPr>
          <p:cNvSpPr txBox="1"/>
          <p:nvPr/>
        </p:nvSpPr>
        <p:spPr>
          <a:xfrm>
            <a:off x="3196195" y="4763989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3%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692627-ED62-2B27-839D-CD0C5A2FB9D5}"/>
              </a:ext>
            </a:extLst>
          </p:cNvPr>
          <p:cNvSpPr txBox="1"/>
          <p:nvPr/>
        </p:nvSpPr>
        <p:spPr>
          <a:xfrm>
            <a:off x="8812579" y="6470350"/>
            <a:ext cx="3282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Park et al., 2025, </a:t>
            </a:r>
            <a:r>
              <a:rPr lang="en-US" sz="1400" i="1" dirty="0" err="1"/>
              <a:t>npj</a:t>
            </a:r>
            <a:r>
              <a:rPr lang="en-US" sz="1400" i="1" dirty="0"/>
              <a:t> Precision Oncology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7152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hart of different colored boxes&#10;&#10;AI-generated content may be incorrect.">
            <a:extLst>
              <a:ext uri="{FF2B5EF4-FFF2-40B4-BE49-F238E27FC236}">
                <a16:creationId xmlns:a16="http://schemas.microsoft.com/office/drawing/2014/main" id="{04B3C14D-8E6F-7FB6-9ED4-8BD60C5439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992" y="1030925"/>
            <a:ext cx="9089246" cy="542067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91B6D5-5DE1-5404-780B-509C168C9E41}"/>
              </a:ext>
            </a:extLst>
          </p:cNvPr>
          <p:cNvSpPr txBox="1"/>
          <p:nvPr/>
        </p:nvSpPr>
        <p:spPr>
          <a:xfrm>
            <a:off x="2315753" y="3157984"/>
            <a:ext cx="338772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softEdge rad="38100"/>
          </a:effectLst>
        </p:spPr>
        <p:txBody>
          <a:bodyPr wrap="none" rtlCol="0">
            <a:spAutoFit/>
          </a:bodyPr>
          <a:lstStyle/>
          <a:p>
            <a:r>
              <a:rPr lang="en-US" sz="1600" b="1" u="sng" dirty="0"/>
              <a:t>All of Us</a:t>
            </a:r>
          </a:p>
          <a:p>
            <a:r>
              <a:rPr lang="en-US" sz="1600" b="1" dirty="0"/>
              <a:t>Total: </a:t>
            </a:r>
            <a:r>
              <a:rPr lang="en-US" sz="1600" dirty="0"/>
              <a:t>49 cancer types</a:t>
            </a:r>
          </a:p>
          <a:p>
            <a:r>
              <a:rPr lang="en-US" sz="1600" b="1" dirty="0"/>
              <a:t>Cancer cases&gt;100: </a:t>
            </a:r>
            <a:r>
              <a:rPr lang="en-US" sz="1600" dirty="0"/>
              <a:t>26 cancer types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86F5E3-7412-33A1-C695-924A8F45CC9F}"/>
              </a:ext>
            </a:extLst>
          </p:cNvPr>
          <p:cNvSpPr txBox="1"/>
          <p:nvPr/>
        </p:nvSpPr>
        <p:spPr>
          <a:xfrm>
            <a:off x="2283484" y="737793"/>
            <a:ext cx="80376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EHR model performance for predictions made 12 months prior to diagnosis.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37BB4B-E257-2F76-BC04-2800F3C409C6}"/>
              </a:ext>
            </a:extLst>
          </p:cNvPr>
          <p:cNvSpPr txBox="1"/>
          <p:nvPr/>
        </p:nvSpPr>
        <p:spPr>
          <a:xfrm>
            <a:off x="9915958" y="3559534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+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3BE410-502F-419E-07F1-C3B67FEC97A6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C8B85D-1A5B-4516-CDBB-CF877E47A8DB}"/>
              </a:ext>
            </a:extLst>
          </p:cNvPr>
          <p:cNvSpPr txBox="1"/>
          <p:nvPr/>
        </p:nvSpPr>
        <p:spPr>
          <a:xfrm>
            <a:off x="166632" y="71168"/>
            <a:ext cx="67684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Extending EHR Prediction Across 26 Cancer 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F4814B-0AA2-DD1B-E7BE-9FAD3FCB90CE}"/>
              </a:ext>
            </a:extLst>
          </p:cNvPr>
          <p:cNvSpPr txBox="1"/>
          <p:nvPr/>
        </p:nvSpPr>
        <p:spPr>
          <a:xfrm>
            <a:off x="8812579" y="6470350"/>
            <a:ext cx="3282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Park et al., 2025, </a:t>
            </a:r>
            <a:r>
              <a:rPr lang="en-US" sz="1400" i="1" dirty="0" err="1"/>
              <a:t>npj</a:t>
            </a:r>
            <a:r>
              <a:rPr lang="en-US" sz="1400" i="1" dirty="0"/>
              <a:t> Precision Oncology</a:t>
            </a:r>
          </a:p>
        </p:txBody>
      </p:sp>
    </p:spTree>
    <p:extLst>
      <p:ext uri="{BB962C8B-B14F-4D97-AF65-F5344CB8AC3E}">
        <p14:creationId xmlns:p14="http://schemas.microsoft.com/office/powerpoint/2010/main" val="3444105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76DE4-999B-4028-639A-BC73BBF62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D81FAA5-B034-A7F9-D6F5-52F4B692473D}"/>
              </a:ext>
            </a:extLst>
          </p:cNvPr>
          <p:cNvSpPr txBox="1"/>
          <p:nvPr/>
        </p:nvSpPr>
        <p:spPr>
          <a:xfrm>
            <a:off x="8812579" y="6470350"/>
            <a:ext cx="32829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Park et al., 2025, </a:t>
            </a:r>
            <a:r>
              <a:rPr lang="en-US" sz="1400" i="1" dirty="0" err="1"/>
              <a:t>npj</a:t>
            </a:r>
            <a:r>
              <a:rPr lang="en-US" sz="1400" i="1" dirty="0"/>
              <a:t> Precision Oncology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A611B3-52E7-88A9-F411-D749151ED91C}"/>
              </a:ext>
            </a:extLst>
          </p:cNvPr>
          <p:cNvSpPr txBox="1"/>
          <p:nvPr/>
        </p:nvSpPr>
        <p:spPr>
          <a:xfrm>
            <a:off x="166632" y="59996"/>
            <a:ext cx="86469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EHR Models Enrich and Broaden Detection of High-Risk Patients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21D0AF-294F-B0DE-419C-1E30448EC31E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E8B23-2E12-545E-8922-BD145D74F5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8"/>
          <a:stretch>
            <a:fillRect/>
          </a:stretch>
        </p:blipFill>
        <p:spPr>
          <a:xfrm>
            <a:off x="1103065" y="1013552"/>
            <a:ext cx="5285478" cy="58444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B7E8CE5-0A97-C80C-48F0-48BD0ACCBF08}"/>
              </a:ext>
            </a:extLst>
          </p:cNvPr>
          <p:cNvSpPr txBox="1"/>
          <p:nvPr/>
        </p:nvSpPr>
        <p:spPr>
          <a:xfrm>
            <a:off x="2045098" y="536460"/>
            <a:ext cx="3891193" cy="4715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en-US" sz="1600" b="1" i="1" dirty="0"/>
              <a:t>Lift</a:t>
            </a:r>
            <a:r>
              <a:rPr lang="en-US" sz="1600" b="1" dirty="0"/>
              <a:t> comparison</a:t>
            </a:r>
          </a:p>
          <a:p>
            <a:pPr algn="ctr">
              <a:lnSpc>
                <a:spcPts val="1500"/>
              </a:lnSpc>
            </a:pPr>
            <a:r>
              <a:rPr lang="en-US" sz="1200" dirty="0"/>
              <a:t>(Risk Factor vs EHR Model vs Combined RF+EHR model)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07FA41-AE30-01F8-A356-6E27DDC3EDDC}"/>
              </a:ext>
            </a:extLst>
          </p:cNvPr>
          <p:cNvSpPr/>
          <p:nvPr/>
        </p:nvSpPr>
        <p:spPr>
          <a:xfrm>
            <a:off x="3635566" y="6709272"/>
            <a:ext cx="716096" cy="1377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21BF48-9CC4-28C1-02E6-1294D2BD7598}"/>
              </a:ext>
            </a:extLst>
          </p:cNvPr>
          <p:cNvSpPr txBox="1"/>
          <p:nvPr/>
        </p:nvSpPr>
        <p:spPr>
          <a:xfrm>
            <a:off x="3250045" y="662423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Lift (log scale)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A5279A-B4E8-726A-4254-314484617728}"/>
              </a:ext>
            </a:extLst>
          </p:cNvPr>
          <p:cNvSpPr txBox="1"/>
          <p:nvPr/>
        </p:nvSpPr>
        <p:spPr>
          <a:xfrm>
            <a:off x="1640587" y="1013552"/>
            <a:ext cx="51809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/>
              <a:t>BRCA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295EDF-6304-4E23-4ABE-ED761B3A164A}"/>
              </a:ext>
            </a:extLst>
          </p:cNvPr>
          <p:cNvSpPr txBox="1"/>
          <p:nvPr/>
        </p:nvSpPr>
        <p:spPr>
          <a:xfrm>
            <a:off x="1334414" y="1423706"/>
            <a:ext cx="841897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9A36D7-3670-3444-0B6E-A5CC158F935D}"/>
              </a:ext>
            </a:extLst>
          </p:cNvPr>
          <p:cNvSpPr txBox="1"/>
          <p:nvPr/>
        </p:nvSpPr>
        <p:spPr>
          <a:xfrm>
            <a:off x="1401740" y="1231188"/>
            <a:ext cx="774571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/>
              <a:t>Age 40-74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688A0B-EA8E-4085-F715-236492592B39}"/>
              </a:ext>
            </a:extLst>
          </p:cNvPr>
          <p:cNvSpPr txBox="1"/>
          <p:nvPr/>
        </p:nvSpPr>
        <p:spPr>
          <a:xfrm>
            <a:off x="1364870" y="1633554"/>
            <a:ext cx="811441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 err="1"/>
              <a:t>FH_breast</a:t>
            </a:r>
            <a:endParaRPr lang="en-US" sz="10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400CCF-80BB-1CFA-AA5D-B9D0CD214D26}"/>
              </a:ext>
            </a:extLst>
          </p:cNvPr>
          <p:cNvSpPr txBox="1"/>
          <p:nvPr/>
        </p:nvSpPr>
        <p:spPr>
          <a:xfrm>
            <a:off x="1401740" y="1846568"/>
            <a:ext cx="774571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/>
              <a:t>Age 55-69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7A9306-F2D5-203C-A6A9-589F4E5B562D}"/>
              </a:ext>
            </a:extLst>
          </p:cNvPr>
          <p:cNvSpPr txBox="1"/>
          <p:nvPr/>
        </p:nvSpPr>
        <p:spPr>
          <a:xfrm>
            <a:off x="1334414" y="2035920"/>
            <a:ext cx="841897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298A642-0A99-C9AB-F8FF-FE72BD49B8F2}"/>
              </a:ext>
            </a:extLst>
          </p:cNvPr>
          <p:cNvSpPr txBox="1"/>
          <p:nvPr/>
        </p:nvSpPr>
        <p:spPr>
          <a:xfrm>
            <a:off x="1239836" y="2234751"/>
            <a:ext cx="899605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 err="1"/>
              <a:t>FH_prostate</a:t>
            </a:r>
            <a:endParaRPr lang="en-US" sz="10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52B095-24A1-5329-5A9E-AC0F3B3A808A}"/>
              </a:ext>
            </a:extLst>
          </p:cNvPr>
          <p:cNvSpPr txBox="1"/>
          <p:nvPr/>
        </p:nvSpPr>
        <p:spPr>
          <a:xfrm>
            <a:off x="1592497" y="2458782"/>
            <a:ext cx="583814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/>
              <a:t>Age 45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07C53C9-9D41-09EB-477E-E9A86EBC3831}"/>
              </a:ext>
            </a:extLst>
          </p:cNvPr>
          <p:cNvSpPr txBox="1"/>
          <p:nvPr/>
        </p:nvSpPr>
        <p:spPr>
          <a:xfrm>
            <a:off x="1333488" y="2639151"/>
            <a:ext cx="841897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C35B0F9-34F9-2D55-CD08-21ECB17F508D}"/>
              </a:ext>
            </a:extLst>
          </p:cNvPr>
          <p:cNvSpPr txBox="1"/>
          <p:nvPr/>
        </p:nvSpPr>
        <p:spPr>
          <a:xfrm>
            <a:off x="1136116" y="2838444"/>
            <a:ext cx="1019287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FH_colorectal</a:t>
            </a:r>
            <a:endParaRPr lang="en-US" sz="1000" b="1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D15B403-6122-3A93-DB6B-43EB137A79C5}"/>
              </a:ext>
            </a:extLst>
          </p:cNvPr>
          <p:cNvSpPr txBox="1"/>
          <p:nvPr/>
        </p:nvSpPr>
        <p:spPr>
          <a:xfrm>
            <a:off x="1004872" y="3037274"/>
            <a:ext cx="1150531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Smoking history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DBE997F-207B-7D93-E0D6-519B891526F1}"/>
              </a:ext>
            </a:extLst>
          </p:cNvPr>
          <p:cNvSpPr txBox="1"/>
          <p:nvPr/>
        </p:nvSpPr>
        <p:spPr>
          <a:xfrm>
            <a:off x="1150000" y="3676126"/>
            <a:ext cx="1005403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 err="1"/>
              <a:t>FH_colorectal</a:t>
            </a:r>
            <a:endParaRPr lang="en-US" sz="1000" b="1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E6DD281-DBA0-3494-69CC-743079BA0EAF}"/>
              </a:ext>
            </a:extLst>
          </p:cNvPr>
          <p:cNvSpPr txBox="1"/>
          <p:nvPr/>
        </p:nvSpPr>
        <p:spPr>
          <a:xfrm>
            <a:off x="330506" y="3226626"/>
            <a:ext cx="1824898" cy="22403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000" b="1" dirty="0"/>
              <a:t>Smoking history &amp; Age 50-80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2B76F32-F393-082F-A565-A8530A60F1D5}"/>
              </a:ext>
            </a:extLst>
          </p:cNvPr>
          <p:cNvSpPr/>
          <p:nvPr/>
        </p:nvSpPr>
        <p:spPr>
          <a:xfrm>
            <a:off x="1618553" y="3580697"/>
            <a:ext cx="534798" cy="704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C657F60-C779-BFE4-7F94-33E9B2B26D45}"/>
              </a:ext>
            </a:extLst>
          </p:cNvPr>
          <p:cNvSpPr txBox="1"/>
          <p:nvPr/>
        </p:nvSpPr>
        <p:spPr>
          <a:xfrm>
            <a:off x="1333488" y="3469140"/>
            <a:ext cx="80595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5A86F02-9619-40C8-2671-52F9CA5F1AA7}"/>
              </a:ext>
            </a:extLst>
          </p:cNvPr>
          <p:cNvSpPr txBox="1"/>
          <p:nvPr/>
        </p:nvSpPr>
        <p:spPr>
          <a:xfrm>
            <a:off x="1640587" y="3896203"/>
            <a:ext cx="51809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/>
              <a:t>BRCA</a:t>
            </a:r>
          </a:p>
        </p:txBody>
      </p:sp>
      <p:sp>
        <p:nvSpPr>
          <p:cNvPr id="2049" name="TextBox 2048">
            <a:extLst>
              <a:ext uri="{FF2B5EF4-FFF2-40B4-BE49-F238E27FC236}">
                <a16:creationId xmlns:a16="http://schemas.microsoft.com/office/drawing/2014/main" id="{6E43EAF3-8C43-B1DB-C824-84E1D30CEAD5}"/>
              </a:ext>
            </a:extLst>
          </p:cNvPr>
          <p:cNvSpPr txBox="1"/>
          <p:nvPr/>
        </p:nvSpPr>
        <p:spPr>
          <a:xfrm>
            <a:off x="1317118" y="4264396"/>
            <a:ext cx="838691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b="1" dirty="0" err="1"/>
              <a:t>FH_ovarian</a:t>
            </a:r>
            <a:endParaRPr lang="en-US" sz="1000" b="1" dirty="0"/>
          </a:p>
        </p:txBody>
      </p:sp>
      <p:sp>
        <p:nvSpPr>
          <p:cNvPr id="2052" name="TextBox 2051">
            <a:extLst>
              <a:ext uri="{FF2B5EF4-FFF2-40B4-BE49-F238E27FC236}">
                <a16:creationId xmlns:a16="http://schemas.microsoft.com/office/drawing/2014/main" id="{76CA3F2E-2327-7B2C-BA83-1F5CC92993A7}"/>
              </a:ext>
            </a:extLst>
          </p:cNvPr>
          <p:cNvSpPr txBox="1"/>
          <p:nvPr/>
        </p:nvSpPr>
        <p:spPr>
          <a:xfrm>
            <a:off x="1333487" y="4071788"/>
            <a:ext cx="841897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2054" name="TextBox 2053">
            <a:extLst>
              <a:ext uri="{FF2B5EF4-FFF2-40B4-BE49-F238E27FC236}">
                <a16:creationId xmlns:a16="http://schemas.microsoft.com/office/drawing/2014/main" id="{D6D83C37-AE78-B8BE-C251-6A549A3E606E}"/>
              </a:ext>
            </a:extLst>
          </p:cNvPr>
          <p:cNvSpPr txBox="1"/>
          <p:nvPr/>
        </p:nvSpPr>
        <p:spPr>
          <a:xfrm>
            <a:off x="495758" y="4484474"/>
            <a:ext cx="167962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Hepatitis B/C or Cirrhosis</a:t>
            </a:r>
          </a:p>
        </p:txBody>
      </p:sp>
      <p:sp>
        <p:nvSpPr>
          <p:cNvPr id="2056" name="TextBox 2055">
            <a:extLst>
              <a:ext uri="{FF2B5EF4-FFF2-40B4-BE49-F238E27FC236}">
                <a16:creationId xmlns:a16="http://schemas.microsoft.com/office/drawing/2014/main" id="{5E9F4867-D381-F172-1F6D-F8249EFF8D11}"/>
              </a:ext>
            </a:extLst>
          </p:cNvPr>
          <p:cNvSpPr txBox="1"/>
          <p:nvPr/>
        </p:nvSpPr>
        <p:spPr>
          <a:xfrm>
            <a:off x="1349642" y="4700046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2058" name="TextBox 2057">
            <a:extLst>
              <a:ext uri="{FF2B5EF4-FFF2-40B4-BE49-F238E27FC236}">
                <a16:creationId xmlns:a16="http://schemas.microsoft.com/office/drawing/2014/main" id="{33282AE3-BA5C-BD42-A81D-7535A7D6C0BF}"/>
              </a:ext>
            </a:extLst>
          </p:cNvPr>
          <p:cNvSpPr txBox="1"/>
          <p:nvPr/>
        </p:nvSpPr>
        <p:spPr>
          <a:xfrm>
            <a:off x="1592497" y="4899339"/>
            <a:ext cx="582886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carrier</a:t>
            </a:r>
          </a:p>
        </p:txBody>
      </p:sp>
      <p:sp>
        <p:nvSpPr>
          <p:cNvPr id="2064" name="TextBox 2063">
            <a:extLst>
              <a:ext uri="{FF2B5EF4-FFF2-40B4-BE49-F238E27FC236}">
                <a16:creationId xmlns:a16="http://schemas.microsoft.com/office/drawing/2014/main" id="{AC823AA5-E608-DB30-EB9D-591F157009D2}"/>
              </a:ext>
            </a:extLst>
          </p:cNvPr>
          <p:cNvSpPr txBox="1"/>
          <p:nvPr/>
        </p:nvSpPr>
        <p:spPr>
          <a:xfrm>
            <a:off x="1333487" y="5097152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2066" name="TextBox 2065">
            <a:extLst>
              <a:ext uri="{FF2B5EF4-FFF2-40B4-BE49-F238E27FC236}">
                <a16:creationId xmlns:a16="http://schemas.microsoft.com/office/drawing/2014/main" id="{DDE51173-7FB4-93D5-4A2B-33AB356B6DEB}"/>
              </a:ext>
            </a:extLst>
          </p:cNvPr>
          <p:cNvSpPr txBox="1"/>
          <p:nvPr/>
        </p:nvSpPr>
        <p:spPr>
          <a:xfrm>
            <a:off x="1150000" y="5314998"/>
            <a:ext cx="1009229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/>
              <a:t>FH_pancreas</a:t>
            </a:r>
            <a:endParaRPr lang="en-US" sz="1000" b="1" dirty="0"/>
          </a:p>
        </p:txBody>
      </p:sp>
      <p:sp>
        <p:nvSpPr>
          <p:cNvPr id="2068" name="TextBox 2067">
            <a:extLst>
              <a:ext uri="{FF2B5EF4-FFF2-40B4-BE49-F238E27FC236}">
                <a16:creationId xmlns:a16="http://schemas.microsoft.com/office/drawing/2014/main" id="{5FD3B082-9F65-04A5-26A8-E0D96010266F}"/>
              </a:ext>
            </a:extLst>
          </p:cNvPr>
          <p:cNvSpPr txBox="1"/>
          <p:nvPr/>
        </p:nvSpPr>
        <p:spPr>
          <a:xfrm>
            <a:off x="765233" y="5518286"/>
            <a:ext cx="141015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New onset diabetes</a:t>
            </a:r>
          </a:p>
        </p:txBody>
      </p:sp>
      <p:sp>
        <p:nvSpPr>
          <p:cNvPr id="2070" name="TextBox 2069">
            <a:extLst>
              <a:ext uri="{FF2B5EF4-FFF2-40B4-BE49-F238E27FC236}">
                <a16:creationId xmlns:a16="http://schemas.microsoft.com/office/drawing/2014/main" id="{2D51BEB6-4D70-388E-8412-391C53E0D29B}"/>
              </a:ext>
            </a:extLst>
          </p:cNvPr>
          <p:cNvSpPr txBox="1"/>
          <p:nvPr/>
        </p:nvSpPr>
        <p:spPr>
          <a:xfrm>
            <a:off x="742642" y="5727779"/>
            <a:ext cx="141015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New onset diabetes</a:t>
            </a:r>
          </a:p>
        </p:txBody>
      </p:sp>
      <p:sp>
        <p:nvSpPr>
          <p:cNvPr id="2072" name="TextBox 2071">
            <a:extLst>
              <a:ext uri="{FF2B5EF4-FFF2-40B4-BE49-F238E27FC236}">
                <a16:creationId xmlns:a16="http://schemas.microsoft.com/office/drawing/2014/main" id="{F07C5369-0892-E649-BB5C-A593C888ADAD}"/>
              </a:ext>
            </a:extLst>
          </p:cNvPr>
          <p:cNvSpPr txBox="1"/>
          <p:nvPr/>
        </p:nvSpPr>
        <p:spPr>
          <a:xfrm>
            <a:off x="0" y="5919542"/>
            <a:ext cx="215279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/>
              <a:t>New onset diabetes &amp; Age 60</a:t>
            </a:r>
          </a:p>
        </p:txBody>
      </p:sp>
      <p:sp>
        <p:nvSpPr>
          <p:cNvPr id="2074" name="TextBox 2073">
            <a:extLst>
              <a:ext uri="{FF2B5EF4-FFF2-40B4-BE49-F238E27FC236}">
                <a16:creationId xmlns:a16="http://schemas.microsoft.com/office/drawing/2014/main" id="{D3677325-1857-F22F-1D9F-AB7153C3E896}"/>
              </a:ext>
            </a:extLst>
          </p:cNvPr>
          <p:cNvSpPr txBox="1"/>
          <p:nvPr/>
        </p:nvSpPr>
        <p:spPr>
          <a:xfrm>
            <a:off x="1333487" y="6120000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 err="1"/>
              <a:t>FH_cancer</a:t>
            </a:r>
            <a:endParaRPr lang="en-US" sz="1000" b="1" dirty="0"/>
          </a:p>
        </p:txBody>
      </p:sp>
      <p:sp>
        <p:nvSpPr>
          <p:cNvPr id="2076" name="TextBox 2075">
            <a:extLst>
              <a:ext uri="{FF2B5EF4-FFF2-40B4-BE49-F238E27FC236}">
                <a16:creationId xmlns:a16="http://schemas.microsoft.com/office/drawing/2014/main" id="{E64F1C07-F42E-4C7D-B169-1C45F71B7C99}"/>
              </a:ext>
            </a:extLst>
          </p:cNvPr>
          <p:cNvSpPr txBox="1"/>
          <p:nvPr/>
        </p:nvSpPr>
        <p:spPr>
          <a:xfrm>
            <a:off x="887726" y="6329493"/>
            <a:ext cx="127150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000" b="1" dirty="0" err="1"/>
              <a:t>FH_stomach</a:t>
            </a:r>
            <a:endParaRPr lang="en-US" sz="1000" b="1" dirty="0"/>
          </a:p>
        </p:txBody>
      </p:sp>
      <p:sp>
        <p:nvSpPr>
          <p:cNvPr id="2078" name="TextBox 2077">
            <a:extLst>
              <a:ext uri="{FF2B5EF4-FFF2-40B4-BE49-F238E27FC236}">
                <a16:creationId xmlns:a16="http://schemas.microsoft.com/office/drawing/2014/main" id="{6B7FA077-1F5A-6870-C7A1-6D70FB45B6C1}"/>
              </a:ext>
            </a:extLst>
          </p:cNvPr>
          <p:cNvSpPr txBox="1"/>
          <p:nvPr/>
        </p:nvSpPr>
        <p:spPr>
          <a:xfrm>
            <a:off x="5833486" y="1358146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Breast</a:t>
            </a:r>
          </a:p>
        </p:txBody>
      </p:sp>
      <p:sp>
        <p:nvSpPr>
          <p:cNvPr id="2080" name="TextBox 2079">
            <a:extLst>
              <a:ext uri="{FF2B5EF4-FFF2-40B4-BE49-F238E27FC236}">
                <a16:creationId xmlns:a16="http://schemas.microsoft.com/office/drawing/2014/main" id="{3F131178-AAAC-4BAE-3D8B-904D51FADAA1}"/>
              </a:ext>
            </a:extLst>
          </p:cNvPr>
          <p:cNvSpPr txBox="1"/>
          <p:nvPr/>
        </p:nvSpPr>
        <p:spPr>
          <a:xfrm>
            <a:off x="5833486" y="3352608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Lung</a:t>
            </a:r>
          </a:p>
        </p:txBody>
      </p:sp>
      <p:sp>
        <p:nvSpPr>
          <p:cNvPr id="2082" name="TextBox 2081">
            <a:extLst>
              <a:ext uri="{FF2B5EF4-FFF2-40B4-BE49-F238E27FC236}">
                <a16:creationId xmlns:a16="http://schemas.microsoft.com/office/drawing/2014/main" id="{650CC097-6326-3535-5DF2-E929311DC124}"/>
              </a:ext>
            </a:extLst>
          </p:cNvPr>
          <p:cNvSpPr txBox="1"/>
          <p:nvPr/>
        </p:nvSpPr>
        <p:spPr>
          <a:xfrm>
            <a:off x="5833486" y="2004123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Prostate</a:t>
            </a:r>
          </a:p>
        </p:txBody>
      </p:sp>
      <p:sp>
        <p:nvSpPr>
          <p:cNvPr id="2084" name="TextBox 2083">
            <a:extLst>
              <a:ext uri="{FF2B5EF4-FFF2-40B4-BE49-F238E27FC236}">
                <a16:creationId xmlns:a16="http://schemas.microsoft.com/office/drawing/2014/main" id="{E8B9FA76-A2CD-41A3-8E63-5FCF9D3442F8}"/>
              </a:ext>
            </a:extLst>
          </p:cNvPr>
          <p:cNvSpPr txBox="1"/>
          <p:nvPr/>
        </p:nvSpPr>
        <p:spPr>
          <a:xfrm>
            <a:off x="5833486" y="2650100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Colorectal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8BC3B1-EB05-29A1-379C-80BFDD11BFFA}"/>
              </a:ext>
            </a:extLst>
          </p:cNvPr>
          <p:cNvSpPr txBox="1"/>
          <p:nvPr/>
        </p:nvSpPr>
        <p:spPr>
          <a:xfrm>
            <a:off x="5837914" y="4075635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Ovarian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7F338B-9504-B9AD-2ACF-595FC45A5383}"/>
              </a:ext>
            </a:extLst>
          </p:cNvPr>
          <p:cNvSpPr txBox="1"/>
          <p:nvPr/>
        </p:nvSpPr>
        <p:spPr>
          <a:xfrm>
            <a:off x="5833486" y="4607584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Liver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3A34ED-13E3-C06D-D151-7EE2E5EF9DA8}"/>
              </a:ext>
            </a:extLst>
          </p:cNvPr>
          <p:cNvSpPr txBox="1"/>
          <p:nvPr/>
        </p:nvSpPr>
        <p:spPr>
          <a:xfrm>
            <a:off x="5833486" y="5278463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Pancreas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623A84-FFEA-3ACC-344D-F7DCC522C6FF}"/>
              </a:ext>
            </a:extLst>
          </p:cNvPr>
          <p:cNvSpPr txBox="1"/>
          <p:nvPr/>
        </p:nvSpPr>
        <p:spPr>
          <a:xfrm>
            <a:off x="5821229" y="6107272"/>
            <a:ext cx="825742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00" b="1" dirty="0"/>
              <a:t>Stomach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B5CB361-B798-4715-EF80-EA38B6BC3DD9}"/>
              </a:ext>
            </a:extLst>
          </p:cNvPr>
          <p:cNvGrpSpPr/>
          <p:nvPr/>
        </p:nvGrpSpPr>
        <p:grpSpPr>
          <a:xfrm>
            <a:off x="51544" y="1045904"/>
            <a:ext cx="1330615" cy="652621"/>
            <a:chOff x="8102600" y="1561243"/>
            <a:chExt cx="1330615" cy="652621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C2652C0-B3C9-9974-3194-7441DD60E72F}"/>
                </a:ext>
              </a:extLst>
            </p:cNvPr>
            <p:cNvGrpSpPr/>
            <p:nvPr/>
          </p:nvGrpSpPr>
          <p:grpSpPr>
            <a:xfrm>
              <a:off x="8191500" y="1561243"/>
              <a:ext cx="1241715" cy="652621"/>
              <a:chOff x="8191500" y="1561243"/>
              <a:chExt cx="1241715" cy="652621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A3D6B31B-52B1-54C0-BA28-C3E83C4E02F6}"/>
                  </a:ext>
                </a:extLst>
              </p:cNvPr>
              <p:cNvSpPr/>
              <p:nvPr/>
            </p:nvSpPr>
            <p:spPr>
              <a:xfrm>
                <a:off x="8331200" y="1633554"/>
                <a:ext cx="91440" cy="91440"/>
              </a:xfrm>
              <a:prstGeom prst="ellipse">
                <a:avLst/>
              </a:prstGeom>
              <a:solidFill>
                <a:srgbClr val="4B72B0"/>
              </a:solidFill>
              <a:ln>
                <a:solidFill>
                  <a:srgbClr val="4B72B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70AC6DCA-9D77-5D57-C358-1C6FADB16AD6}"/>
                  </a:ext>
                </a:extLst>
              </p:cNvPr>
              <p:cNvCxnSpPr/>
              <p:nvPr/>
            </p:nvCxnSpPr>
            <p:spPr>
              <a:xfrm>
                <a:off x="8191500" y="1684354"/>
                <a:ext cx="365760" cy="0"/>
              </a:xfrm>
              <a:prstGeom prst="line">
                <a:avLst/>
              </a:prstGeom>
              <a:ln>
                <a:solidFill>
                  <a:srgbClr val="4B72B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C63BE51F-A6D3-4145-A7F9-9923D336ED32}"/>
                  </a:ext>
                </a:extLst>
              </p:cNvPr>
              <p:cNvCxnSpPr/>
              <p:nvPr/>
            </p:nvCxnSpPr>
            <p:spPr>
              <a:xfrm>
                <a:off x="8191500" y="1887554"/>
                <a:ext cx="365760" cy="0"/>
              </a:xfrm>
              <a:prstGeom prst="line">
                <a:avLst/>
              </a:prstGeom>
              <a:ln>
                <a:solidFill>
                  <a:srgbClr val="DE855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6DE0A2E-8156-C620-2F7C-07F4303FF7DD}"/>
                  </a:ext>
                </a:extLst>
              </p:cNvPr>
              <p:cNvSpPr/>
              <p:nvPr/>
            </p:nvSpPr>
            <p:spPr>
              <a:xfrm>
                <a:off x="8343900" y="1842764"/>
                <a:ext cx="73152" cy="73152"/>
              </a:xfrm>
              <a:prstGeom prst="rect">
                <a:avLst/>
              </a:prstGeom>
              <a:solidFill>
                <a:srgbClr val="DE8552"/>
              </a:solidFill>
              <a:ln>
                <a:solidFill>
                  <a:srgbClr val="DE855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4C76EACA-7814-4576-8021-F035993AAE0B}"/>
                  </a:ext>
                </a:extLst>
              </p:cNvPr>
              <p:cNvCxnSpPr/>
              <p:nvPr/>
            </p:nvCxnSpPr>
            <p:spPr>
              <a:xfrm>
                <a:off x="8204200" y="2090754"/>
                <a:ext cx="365760" cy="0"/>
              </a:xfrm>
              <a:prstGeom prst="line">
                <a:avLst/>
              </a:prstGeom>
              <a:ln>
                <a:solidFill>
                  <a:srgbClr val="55A868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090230F-CA17-070A-5957-E6169103C743}"/>
                  </a:ext>
                </a:extLst>
              </p:cNvPr>
              <p:cNvSpPr/>
              <p:nvPr/>
            </p:nvSpPr>
            <p:spPr>
              <a:xfrm rot="2674215">
                <a:off x="8356600" y="2058664"/>
                <a:ext cx="73152" cy="73152"/>
              </a:xfrm>
              <a:prstGeom prst="rect">
                <a:avLst/>
              </a:prstGeom>
              <a:solidFill>
                <a:srgbClr val="55A868"/>
              </a:solidFill>
              <a:ln>
                <a:solidFill>
                  <a:srgbClr val="55A868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D62B1371-14E4-8128-FF12-CEA3EC2B2CA3}"/>
                  </a:ext>
                </a:extLst>
              </p:cNvPr>
              <p:cNvSpPr txBox="1"/>
              <p:nvPr/>
            </p:nvSpPr>
            <p:spPr>
              <a:xfrm>
                <a:off x="8601885" y="1561243"/>
                <a:ext cx="825742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RF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8198DA7-E1D6-44B3-D488-D2AB1F2278E0}"/>
                  </a:ext>
                </a:extLst>
              </p:cNvPr>
              <p:cNvSpPr txBox="1"/>
              <p:nvPr/>
            </p:nvSpPr>
            <p:spPr>
              <a:xfrm>
                <a:off x="8607473" y="1764443"/>
                <a:ext cx="825742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EHR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9DB88F1-C350-F18C-04AB-333EF5184565}"/>
                  </a:ext>
                </a:extLst>
              </p:cNvPr>
              <p:cNvSpPr txBox="1"/>
              <p:nvPr/>
            </p:nvSpPr>
            <p:spPr>
              <a:xfrm>
                <a:off x="8607473" y="1967643"/>
                <a:ext cx="825742" cy="24622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/>
                  <a:t>RF+EHR</a:t>
                </a:r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703FC8F-1DA2-C096-EABB-EA2AE21E5220}"/>
                </a:ext>
              </a:extLst>
            </p:cNvPr>
            <p:cNvSpPr/>
            <p:nvPr/>
          </p:nvSpPr>
          <p:spPr>
            <a:xfrm>
              <a:off x="8102600" y="1561243"/>
              <a:ext cx="1193800" cy="65017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4EDA486B-6D97-7B62-E980-80984C4FB06E}"/>
              </a:ext>
            </a:extLst>
          </p:cNvPr>
          <p:cNvSpPr/>
          <p:nvPr/>
        </p:nvSpPr>
        <p:spPr>
          <a:xfrm>
            <a:off x="5193363" y="6107272"/>
            <a:ext cx="521637" cy="4451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F1DEA6A-F4B5-2715-7299-C9B3E1903735}"/>
              </a:ext>
            </a:extLst>
          </p:cNvPr>
          <p:cNvSpPr/>
          <p:nvPr/>
        </p:nvSpPr>
        <p:spPr>
          <a:xfrm>
            <a:off x="1427371" y="2481568"/>
            <a:ext cx="4338429" cy="182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id="{135F63D3-221E-13DE-1464-662562D67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573" y="2458783"/>
            <a:ext cx="4900462" cy="2582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72138F3-8D81-9067-D63B-AD961E74C8BA}"/>
              </a:ext>
            </a:extLst>
          </p:cNvPr>
          <p:cNvSpPr/>
          <p:nvPr/>
        </p:nvSpPr>
        <p:spPr>
          <a:xfrm>
            <a:off x="365996" y="5945076"/>
            <a:ext cx="6114317" cy="6306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09D1BDBB-AC6D-1726-4099-BFAC6F1EA13D}"/>
              </a:ext>
            </a:extLst>
          </p:cNvPr>
          <p:cNvCxnSpPr>
            <a:cxnSpLocks/>
            <a:stCxn id="12" idx="3"/>
            <a:endCxn id="31" idx="2"/>
          </p:cNvCxnSpPr>
          <p:nvPr/>
        </p:nvCxnSpPr>
        <p:spPr>
          <a:xfrm flipV="1">
            <a:off x="6480313" y="5057361"/>
            <a:ext cx="5102675" cy="1203034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9C67AE2-2615-BEAE-6DC2-F8371F643125}"/>
              </a:ext>
            </a:extLst>
          </p:cNvPr>
          <p:cNvSpPr/>
          <p:nvPr/>
        </p:nvSpPr>
        <p:spPr>
          <a:xfrm>
            <a:off x="11439940" y="5011642"/>
            <a:ext cx="286095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6017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2" grpId="0" animBg="1"/>
      <p:bldP spid="1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B8698-3DD5-E68F-EE21-A1A711130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A8A92AF-BD02-E40E-86F7-F079474FA10C}"/>
              </a:ext>
            </a:extLst>
          </p:cNvPr>
          <p:cNvGrpSpPr/>
          <p:nvPr/>
        </p:nvGrpSpPr>
        <p:grpSpPr>
          <a:xfrm>
            <a:off x="3266926" y="2315345"/>
            <a:ext cx="1987114" cy="1893935"/>
            <a:chOff x="3266926" y="2315345"/>
            <a:chExt cx="1987114" cy="189393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D2DFB4B-40A9-CC05-D132-F7C850B91EEB}"/>
                </a:ext>
              </a:extLst>
            </p:cNvPr>
            <p:cNvSpPr txBox="1"/>
            <p:nvPr/>
          </p:nvSpPr>
          <p:spPr>
            <a:xfrm>
              <a:off x="3292108" y="2315345"/>
              <a:ext cx="19367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Machine learning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CC2C0D2-711B-9BF4-C3BE-A0C742CF4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266926" y="2648719"/>
              <a:ext cx="1987114" cy="1560561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AE4DB57-EA1E-0D67-2C48-B54A92EB7DF7}"/>
              </a:ext>
            </a:extLst>
          </p:cNvPr>
          <p:cNvGrpSpPr/>
          <p:nvPr/>
        </p:nvGrpSpPr>
        <p:grpSpPr>
          <a:xfrm>
            <a:off x="523875" y="2315345"/>
            <a:ext cx="2119989" cy="1998711"/>
            <a:chOff x="523875" y="2315345"/>
            <a:chExt cx="2119989" cy="199871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7E5C34F-2FE8-D39E-352A-DD5ECDAE3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0000" t="20054"/>
            <a:stretch/>
          </p:blipFill>
          <p:spPr>
            <a:xfrm>
              <a:off x="523875" y="2648720"/>
              <a:ext cx="1896478" cy="1665336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CD9BF2-C3C9-0872-1AF6-16B6A9DB783F}"/>
                </a:ext>
              </a:extLst>
            </p:cNvPr>
            <p:cNvSpPr txBox="1"/>
            <p:nvPr/>
          </p:nvSpPr>
          <p:spPr>
            <a:xfrm>
              <a:off x="605164" y="2315345"/>
              <a:ext cx="2038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Logistic regression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B6D4076-263A-3DCE-D933-C04C54AB2B70}"/>
              </a:ext>
            </a:extLst>
          </p:cNvPr>
          <p:cNvGrpSpPr/>
          <p:nvPr/>
        </p:nvGrpSpPr>
        <p:grpSpPr>
          <a:xfrm>
            <a:off x="6064989" y="2315345"/>
            <a:ext cx="1611339" cy="1783943"/>
            <a:chOff x="6064989" y="2315345"/>
            <a:chExt cx="1611339" cy="1783943"/>
          </a:xfrm>
        </p:grpSpPr>
        <p:pic>
          <p:nvPicPr>
            <p:cNvPr id="6148" name="Picture 4" descr="Deep-Learning Icons - Free SVG &amp; PNG Deep-Learning Images - Noun Project">
              <a:extLst>
                <a:ext uri="{FF2B5EF4-FFF2-40B4-BE49-F238E27FC236}">
                  <a16:creationId xmlns:a16="http://schemas.microsoft.com/office/drawing/2014/main" id="{CDC69FD5-2105-F3B0-1859-3BEFB30883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0613" y="2684677"/>
              <a:ext cx="1414611" cy="14146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D1BBD2A-2F24-FF90-C48F-4BAD4490987D}"/>
                </a:ext>
              </a:extLst>
            </p:cNvPr>
            <p:cNvSpPr txBox="1"/>
            <p:nvPr/>
          </p:nvSpPr>
          <p:spPr>
            <a:xfrm>
              <a:off x="6064989" y="2315345"/>
              <a:ext cx="1611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Deep learning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E298983-3809-6600-4D11-6F72AB1471C7}"/>
              </a:ext>
            </a:extLst>
          </p:cNvPr>
          <p:cNvGrpSpPr/>
          <p:nvPr/>
        </p:nvGrpSpPr>
        <p:grpSpPr>
          <a:xfrm>
            <a:off x="6601889" y="924719"/>
            <a:ext cx="1148827" cy="1390626"/>
            <a:chOff x="6601889" y="924719"/>
            <a:chExt cx="1148827" cy="1390626"/>
          </a:xfrm>
        </p:grpSpPr>
        <p:pic>
          <p:nvPicPr>
            <p:cNvPr id="30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93D4CE35-C1B0-9DB1-E1A2-40D2ED3545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65" t="51169" r="50000" b="3033"/>
            <a:stretch/>
          </p:blipFill>
          <p:spPr bwMode="auto">
            <a:xfrm>
              <a:off x="6601889" y="924719"/>
              <a:ext cx="1148827" cy="1142952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3" name="Connector: Curved 32">
              <a:extLst>
                <a:ext uri="{FF2B5EF4-FFF2-40B4-BE49-F238E27FC236}">
                  <a16:creationId xmlns:a16="http://schemas.microsoft.com/office/drawing/2014/main" id="{14FA731D-940D-2B3A-1DBA-4F7315FBC544}"/>
                </a:ext>
              </a:extLst>
            </p:cNvPr>
            <p:cNvCxnSpPr>
              <a:stCxn id="28" idx="0"/>
              <a:endCxn id="30" idx="2"/>
            </p:cNvCxnSpPr>
            <p:nvPr/>
          </p:nvCxnSpPr>
          <p:spPr>
            <a:xfrm rot="5400000" flipH="1" flipV="1">
              <a:off x="6899644" y="2038686"/>
              <a:ext cx="247674" cy="305644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5F3C8216-4B86-0E2D-1B01-6F8F42714DCD}"/>
              </a:ext>
            </a:extLst>
          </p:cNvPr>
          <p:cNvSpPr/>
          <p:nvPr/>
        </p:nvSpPr>
        <p:spPr>
          <a:xfrm>
            <a:off x="7038975" y="2315345"/>
            <a:ext cx="29527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3615ED1-E8B7-D424-720A-18F7C914E977}"/>
              </a:ext>
            </a:extLst>
          </p:cNvPr>
          <p:cNvGrpSpPr/>
          <p:nvPr/>
        </p:nvGrpSpPr>
        <p:grpSpPr>
          <a:xfrm>
            <a:off x="7186612" y="872182"/>
            <a:ext cx="1929269" cy="1443164"/>
            <a:chOff x="7186612" y="872182"/>
            <a:chExt cx="1929269" cy="1443164"/>
          </a:xfrm>
        </p:grpSpPr>
        <p:pic>
          <p:nvPicPr>
            <p:cNvPr id="29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F5BDED6D-510C-79E6-E9E3-27606C82E4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63" t="2524" r="3202" b="50717"/>
            <a:stretch/>
          </p:blipFill>
          <p:spPr bwMode="auto">
            <a:xfrm>
              <a:off x="7967054" y="872182"/>
              <a:ext cx="1148827" cy="1166937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6" name="Connector: Curved 35">
              <a:extLst>
                <a:ext uri="{FF2B5EF4-FFF2-40B4-BE49-F238E27FC236}">
                  <a16:creationId xmlns:a16="http://schemas.microsoft.com/office/drawing/2014/main" id="{275D54F2-055F-B2D9-F6C2-E8FF2865CF93}"/>
                </a:ext>
              </a:extLst>
            </p:cNvPr>
            <p:cNvCxnSpPr>
              <a:stCxn id="34" idx="0"/>
              <a:endCxn id="29" idx="2"/>
            </p:cNvCxnSpPr>
            <p:nvPr/>
          </p:nvCxnSpPr>
          <p:spPr>
            <a:xfrm rot="5400000" flipH="1" flipV="1">
              <a:off x="7725927" y="1499805"/>
              <a:ext cx="276226" cy="1354855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84541ED-9BD5-4F0F-7BE0-14EBC4FDA6DE}"/>
              </a:ext>
            </a:extLst>
          </p:cNvPr>
          <p:cNvGrpSpPr/>
          <p:nvPr/>
        </p:nvGrpSpPr>
        <p:grpSpPr>
          <a:xfrm>
            <a:off x="6601888" y="4099287"/>
            <a:ext cx="1148827" cy="1570656"/>
            <a:chOff x="6601888" y="4099287"/>
            <a:chExt cx="1148827" cy="1570656"/>
          </a:xfrm>
        </p:grpSpPr>
        <p:pic>
          <p:nvPicPr>
            <p:cNvPr id="6150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D6174B9F-1421-8B65-CAAB-72E78AEF38B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77" r="53965" b="50000"/>
            <a:stretch/>
          </p:blipFill>
          <p:spPr bwMode="auto">
            <a:xfrm>
              <a:off x="6601888" y="4648673"/>
              <a:ext cx="1148827" cy="1021270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9" name="Connector: Curved 38">
              <a:extLst>
                <a:ext uri="{FF2B5EF4-FFF2-40B4-BE49-F238E27FC236}">
                  <a16:creationId xmlns:a16="http://schemas.microsoft.com/office/drawing/2014/main" id="{1C074089-2CC0-98C6-9CBE-7C89AD760EE2}"/>
                </a:ext>
              </a:extLst>
            </p:cNvPr>
            <p:cNvCxnSpPr>
              <a:stCxn id="6148" idx="2"/>
              <a:endCxn id="6150" idx="0"/>
            </p:cNvCxnSpPr>
            <p:nvPr/>
          </p:nvCxnSpPr>
          <p:spPr>
            <a:xfrm rot="16200000" flipH="1">
              <a:off x="6765287" y="4141919"/>
              <a:ext cx="463957" cy="378693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0BC869CC-AB48-1D1F-7394-2D65AAD32AAD}"/>
              </a:ext>
            </a:extLst>
          </p:cNvPr>
          <p:cNvSpPr/>
          <p:nvPr/>
        </p:nvSpPr>
        <p:spPr>
          <a:xfrm>
            <a:off x="6909181" y="4096283"/>
            <a:ext cx="29527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6027740-2CFE-2DF2-6B49-15A5D5FD604C}"/>
              </a:ext>
            </a:extLst>
          </p:cNvPr>
          <p:cNvGrpSpPr/>
          <p:nvPr/>
        </p:nvGrpSpPr>
        <p:grpSpPr>
          <a:xfrm>
            <a:off x="7056819" y="4142002"/>
            <a:ext cx="2059061" cy="1759333"/>
            <a:chOff x="7056819" y="4142002"/>
            <a:chExt cx="2059061" cy="1759333"/>
          </a:xfrm>
        </p:grpSpPr>
        <p:pic>
          <p:nvPicPr>
            <p:cNvPr id="31" name="Picture 6" descr="Building Blocks of Deep Learning: ANN, CNN, RNN, and Transformers | by  Keerthanams | Medium">
              <a:extLst>
                <a:ext uri="{FF2B5EF4-FFF2-40B4-BE49-F238E27FC236}">
                  <a16:creationId xmlns:a16="http://schemas.microsoft.com/office/drawing/2014/main" id="{1AD958EC-7577-F18C-0370-C9AA0CB2EE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49039" r="3965" b="4202"/>
            <a:stretch/>
          </p:blipFill>
          <p:spPr bwMode="auto">
            <a:xfrm>
              <a:off x="7967053" y="4734398"/>
              <a:ext cx="1148827" cy="1166937"/>
            </a:xfrm>
            <a:prstGeom prst="rect">
              <a:avLst/>
            </a:prstGeom>
            <a:noFill/>
            <a:effectLst>
              <a:softEdge rad="508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2" name="Connector: Curved 41">
              <a:extLst>
                <a:ext uri="{FF2B5EF4-FFF2-40B4-BE49-F238E27FC236}">
                  <a16:creationId xmlns:a16="http://schemas.microsoft.com/office/drawing/2014/main" id="{3B4951CF-BDE2-647E-B31E-8AFCEDD47A8B}"/>
                </a:ext>
              </a:extLst>
            </p:cNvPr>
            <p:cNvCxnSpPr>
              <a:stCxn id="40" idx="2"/>
              <a:endCxn id="31" idx="0"/>
            </p:cNvCxnSpPr>
            <p:nvPr/>
          </p:nvCxnSpPr>
          <p:spPr>
            <a:xfrm rot="16200000" flipH="1">
              <a:off x="7502945" y="3695876"/>
              <a:ext cx="592396" cy="1484648"/>
            </a:xfrm>
            <a:prstGeom prst="curvedConnector3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6154" name="Picture 10" descr="openai #chatgpt #deepseek #claude #antropic #llama #meta #gemini #google |  Yangshun Tay | 53 comments">
            <a:extLst>
              <a:ext uri="{FF2B5EF4-FFF2-40B4-BE49-F238E27FC236}">
                <a16:creationId xmlns:a16="http://schemas.microsoft.com/office/drawing/2014/main" id="{B687F88B-6FBA-620A-E714-C122D308F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2963" y="2177232"/>
            <a:ext cx="2794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A08E742-6DE3-FB1B-B471-A5485EA149A3}"/>
              </a:ext>
            </a:extLst>
          </p:cNvPr>
          <p:cNvSpPr/>
          <p:nvPr/>
        </p:nvSpPr>
        <p:spPr>
          <a:xfrm>
            <a:off x="203199" y="177800"/>
            <a:ext cx="8979763" cy="6502400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721621A-FE37-8D50-DD6B-AFB0BE9595D8}"/>
              </a:ext>
            </a:extLst>
          </p:cNvPr>
          <p:cNvGrpSpPr/>
          <p:nvPr/>
        </p:nvGrpSpPr>
        <p:grpSpPr>
          <a:xfrm>
            <a:off x="9230207" y="1712267"/>
            <a:ext cx="2746756" cy="3164533"/>
            <a:chOff x="9230207" y="1712267"/>
            <a:chExt cx="2746756" cy="316453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52ED7E3-4A19-E7F5-31A8-28FC06DDD3D8}"/>
                </a:ext>
              </a:extLst>
            </p:cNvPr>
            <p:cNvSpPr/>
            <p:nvPr/>
          </p:nvSpPr>
          <p:spPr>
            <a:xfrm>
              <a:off x="9230207" y="1943100"/>
              <a:ext cx="2746756" cy="2933700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091ADA8-CD27-A0FE-11C6-2AA62D04FF6E}"/>
                </a:ext>
              </a:extLst>
            </p:cNvPr>
            <p:cNvSpPr txBox="1"/>
            <p:nvPr/>
          </p:nvSpPr>
          <p:spPr>
            <a:xfrm>
              <a:off x="10093066" y="1712267"/>
              <a:ext cx="97379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b="1" dirty="0"/>
                <a:t>AI era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6E20E6D9-C8B0-A918-70AD-2E596CE5CA84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B6EDCB-0D52-D4BA-1283-65775C1631A4}"/>
              </a:ext>
            </a:extLst>
          </p:cNvPr>
          <p:cNvSpPr txBox="1"/>
          <p:nvPr/>
        </p:nvSpPr>
        <p:spPr>
          <a:xfrm>
            <a:off x="166632" y="71168"/>
            <a:ext cx="6073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From Baseline Models to Foundation Models</a:t>
            </a:r>
          </a:p>
        </p:txBody>
      </p:sp>
      <p:pic>
        <p:nvPicPr>
          <p:cNvPr id="16" name="Picture 15" descr="Our Logo | Brand Center">
            <a:extLst>
              <a:ext uri="{FF2B5EF4-FFF2-40B4-BE49-F238E27FC236}">
                <a16:creationId xmlns:a16="http://schemas.microsoft.com/office/drawing/2014/main" id="{543F01C9-67CB-4DC2-DF62-618149A5A2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7105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A230E-51D2-05B1-9CFA-F1EE1CB6F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18227058-AC98-F0A0-1FD8-9C7219280ABC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F6B9E4-7DE8-D611-6D65-BDE7938D826A}"/>
              </a:ext>
            </a:extLst>
          </p:cNvPr>
          <p:cNvSpPr txBox="1"/>
          <p:nvPr/>
        </p:nvSpPr>
        <p:spPr>
          <a:xfrm>
            <a:off x="166632" y="58468"/>
            <a:ext cx="63796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  <a:latin typeface="+mj-lt"/>
              </a:rPr>
              <a:t>Train Once, Predict Many: EHR Foundation Models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AB0827-03F4-EC8C-F244-B608433A8857}"/>
              </a:ext>
            </a:extLst>
          </p:cNvPr>
          <p:cNvSpPr txBox="1"/>
          <p:nvPr/>
        </p:nvSpPr>
        <p:spPr>
          <a:xfrm>
            <a:off x="751535" y="1988962"/>
            <a:ext cx="86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Breast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527FEF4-2458-0E95-8326-86C5B8CDFFBB}"/>
              </a:ext>
            </a:extLst>
          </p:cNvPr>
          <p:cNvCxnSpPr>
            <a:cxnSpLocks/>
            <a:endCxn id="20" idx="2"/>
          </p:cNvCxnSpPr>
          <p:nvPr/>
        </p:nvCxnSpPr>
        <p:spPr>
          <a:xfrm flipV="1">
            <a:off x="1630837" y="2173628"/>
            <a:ext cx="895547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2EC274F-E8A3-798D-8179-294F227CB129}"/>
              </a:ext>
            </a:extLst>
          </p:cNvPr>
          <p:cNvSpPr txBox="1"/>
          <p:nvPr/>
        </p:nvSpPr>
        <p:spPr>
          <a:xfrm>
            <a:off x="1883635" y="1392817"/>
            <a:ext cx="2017027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i="1" dirty="0"/>
              <a:t>Traditional models</a:t>
            </a:r>
          </a:p>
        </p:txBody>
      </p:sp>
      <p:pic>
        <p:nvPicPr>
          <p:cNvPr id="19" name="Picture 4" descr="Electronic Health Record Icons - Free SVG &amp; PNG Electronic Health Record  Images - Noun Project">
            <a:extLst>
              <a:ext uri="{FF2B5EF4-FFF2-40B4-BE49-F238E27FC236}">
                <a16:creationId xmlns:a16="http://schemas.microsoft.com/office/drawing/2014/main" id="{06D06344-51D5-B797-55A6-10B30A33B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615" y="3226314"/>
            <a:ext cx="1366009" cy="136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64340967-93F3-C7BB-7404-4FEAC052E0DE}"/>
              </a:ext>
            </a:extLst>
          </p:cNvPr>
          <p:cNvSpPr/>
          <p:nvPr/>
        </p:nvSpPr>
        <p:spPr>
          <a:xfrm>
            <a:off x="2526384" y="1853588"/>
            <a:ext cx="640080" cy="64008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9802A0E-2350-EC07-D420-B1CD3DF9F908}"/>
              </a:ext>
            </a:extLst>
          </p:cNvPr>
          <p:cNvSpPr/>
          <p:nvPr/>
        </p:nvSpPr>
        <p:spPr>
          <a:xfrm>
            <a:off x="2617824" y="2592255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2D52EC2-B451-3136-D18B-19C69673EBF7}"/>
              </a:ext>
            </a:extLst>
          </p:cNvPr>
          <p:cNvSpPr/>
          <p:nvPr/>
        </p:nvSpPr>
        <p:spPr>
          <a:xfrm>
            <a:off x="2663544" y="3697640"/>
            <a:ext cx="365760" cy="3657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FF95CCE-854F-FD3E-EAA8-8E9A331D5F53}"/>
              </a:ext>
            </a:extLst>
          </p:cNvPr>
          <p:cNvSpPr/>
          <p:nvPr/>
        </p:nvSpPr>
        <p:spPr>
          <a:xfrm>
            <a:off x="2754984" y="3251175"/>
            <a:ext cx="182880" cy="18288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EE0C841-D203-3DBE-8026-013A5DA04C8D}"/>
              </a:ext>
            </a:extLst>
          </p:cNvPr>
          <p:cNvSpPr/>
          <p:nvPr/>
        </p:nvSpPr>
        <p:spPr>
          <a:xfrm>
            <a:off x="2754984" y="4902436"/>
            <a:ext cx="182880" cy="18288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F3F2AB9-B157-A3A5-24C0-855B48FAEB40}"/>
              </a:ext>
            </a:extLst>
          </p:cNvPr>
          <p:cNvSpPr/>
          <p:nvPr/>
        </p:nvSpPr>
        <p:spPr>
          <a:xfrm>
            <a:off x="2800704" y="4346336"/>
            <a:ext cx="91440" cy="9144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5E0D129-6562-8D3F-E9F2-FC80BFB75E70}"/>
              </a:ext>
            </a:extLst>
          </p:cNvPr>
          <p:cNvSpPr/>
          <p:nvPr/>
        </p:nvSpPr>
        <p:spPr>
          <a:xfrm>
            <a:off x="2572104" y="5315627"/>
            <a:ext cx="548640" cy="54864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A46E9B9-7DA2-9826-F2AF-E4C3CE739AA7}"/>
              </a:ext>
            </a:extLst>
          </p:cNvPr>
          <p:cNvCxnSpPr>
            <a:cxnSpLocks/>
            <a:endCxn id="21" idx="2"/>
          </p:cNvCxnSpPr>
          <p:nvPr/>
        </p:nvCxnSpPr>
        <p:spPr>
          <a:xfrm>
            <a:off x="1416452" y="2820855"/>
            <a:ext cx="1201372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D467161-2BF0-3CBD-19B6-6475111D5E0D}"/>
              </a:ext>
            </a:extLst>
          </p:cNvPr>
          <p:cNvCxnSpPr>
            <a:cxnSpLocks/>
            <a:endCxn id="23" idx="2"/>
          </p:cNvCxnSpPr>
          <p:nvPr/>
        </p:nvCxnSpPr>
        <p:spPr>
          <a:xfrm>
            <a:off x="1913641" y="3332955"/>
            <a:ext cx="841343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43F6348-8DC3-56B6-DD4F-A52BAF07363F}"/>
              </a:ext>
            </a:extLst>
          </p:cNvPr>
          <p:cNvSpPr txBox="1"/>
          <p:nvPr/>
        </p:nvSpPr>
        <p:spPr>
          <a:xfrm>
            <a:off x="751535" y="2622129"/>
            <a:ext cx="763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Lung</a:t>
            </a:r>
            <a:endParaRPr lang="en-US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E63C19-7FCB-0590-863F-EF20B2192550}"/>
              </a:ext>
            </a:extLst>
          </p:cNvPr>
          <p:cNvSpPr txBox="1"/>
          <p:nvPr/>
        </p:nvSpPr>
        <p:spPr>
          <a:xfrm>
            <a:off x="751535" y="3128059"/>
            <a:ext cx="1201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Pancreas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937D597-69B3-5BDE-EB6A-37B0471BAC01}"/>
              </a:ext>
            </a:extLst>
          </p:cNvPr>
          <p:cNvSpPr txBox="1"/>
          <p:nvPr/>
        </p:nvSpPr>
        <p:spPr>
          <a:xfrm>
            <a:off x="751535" y="3697640"/>
            <a:ext cx="1366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Colorectal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ED7262C-8701-521C-2A2C-096D9579635A}"/>
              </a:ext>
            </a:extLst>
          </p:cNvPr>
          <p:cNvSpPr txBox="1"/>
          <p:nvPr/>
        </p:nvSpPr>
        <p:spPr>
          <a:xfrm>
            <a:off x="751535" y="4211685"/>
            <a:ext cx="12535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Stomach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2AA94D1-ED0B-B4CD-7DE6-BD27A5F9CEBD}"/>
              </a:ext>
            </a:extLst>
          </p:cNvPr>
          <p:cNvSpPr txBox="1"/>
          <p:nvPr/>
        </p:nvSpPr>
        <p:spPr>
          <a:xfrm>
            <a:off x="751535" y="4798516"/>
            <a:ext cx="863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Liver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A855CA1-5AA9-ACC1-D964-C912B3802311}"/>
              </a:ext>
            </a:extLst>
          </p:cNvPr>
          <p:cNvSpPr txBox="1"/>
          <p:nvPr/>
        </p:nvSpPr>
        <p:spPr>
          <a:xfrm>
            <a:off x="751535" y="5405281"/>
            <a:ext cx="13660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Prostate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103BF80-DCB0-E27E-2B69-9BF6C78DEB59}"/>
              </a:ext>
            </a:extLst>
          </p:cNvPr>
          <p:cNvCxnSpPr>
            <a:cxnSpLocks/>
            <a:endCxn id="22" idx="2"/>
          </p:cNvCxnSpPr>
          <p:nvPr/>
        </p:nvCxnSpPr>
        <p:spPr>
          <a:xfrm flipV="1">
            <a:off x="2005081" y="3880520"/>
            <a:ext cx="658463" cy="47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4867B99-A259-6FF7-6907-C9B1A1F1077F}"/>
              </a:ext>
            </a:extLst>
          </p:cNvPr>
          <p:cNvCxnSpPr>
            <a:cxnSpLocks/>
            <a:endCxn id="25" idx="2"/>
          </p:cNvCxnSpPr>
          <p:nvPr/>
        </p:nvCxnSpPr>
        <p:spPr>
          <a:xfrm>
            <a:off x="1837678" y="4389688"/>
            <a:ext cx="963026" cy="2368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24EE446B-D44C-268D-2962-D6FF936BA5EC}"/>
              </a:ext>
            </a:extLst>
          </p:cNvPr>
          <p:cNvCxnSpPr>
            <a:cxnSpLocks/>
            <a:endCxn id="24" idx="2"/>
          </p:cNvCxnSpPr>
          <p:nvPr/>
        </p:nvCxnSpPr>
        <p:spPr>
          <a:xfrm flipV="1">
            <a:off x="1416452" y="4993876"/>
            <a:ext cx="1338532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ED3174A-C2E0-0FDE-048A-F897B43F7715}"/>
              </a:ext>
            </a:extLst>
          </p:cNvPr>
          <p:cNvCxnSpPr>
            <a:cxnSpLocks/>
            <a:endCxn id="26" idx="2"/>
          </p:cNvCxnSpPr>
          <p:nvPr/>
        </p:nvCxnSpPr>
        <p:spPr>
          <a:xfrm>
            <a:off x="1791958" y="5588763"/>
            <a:ext cx="780146" cy="1184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0" name="Oval 59">
            <a:extLst>
              <a:ext uri="{FF2B5EF4-FFF2-40B4-BE49-F238E27FC236}">
                <a16:creationId xmlns:a16="http://schemas.microsoft.com/office/drawing/2014/main" id="{0EBE5C9B-A885-08B7-D8AD-D2408F0C3788}"/>
              </a:ext>
            </a:extLst>
          </p:cNvPr>
          <p:cNvSpPr/>
          <p:nvPr/>
        </p:nvSpPr>
        <p:spPr>
          <a:xfrm>
            <a:off x="7663831" y="2782307"/>
            <a:ext cx="2194560" cy="219456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9328EDA-3F04-FF24-0892-A65FA7EA7248}"/>
              </a:ext>
            </a:extLst>
          </p:cNvPr>
          <p:cNvCxnSpPr>
            <a:cxnSpLocks/>
            <a:endCxn id="60" idx="2"/>
          </p:cNvCxnSpPr>
          <p:nvPr/>
        </p:nvCxnSpPr>
        <p:spPr>
          <a:xfrm flipV="1">
            <a:off x="7022624" y="3879587"/>
            <a:ext cx="641207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F352893-BC21-B2E2-9F40-6C120ADCE069}"/>
              </a:ext>
            </a:extLst>
          </p:cNvPr>
          <p:cNvSpPr txBox="1"/>
          <p:nvPr/>
        </p:nvSpPr>
        <p:spPr>
          <a:xfrm>
            <a:off x="1650018" y="2188731"/>
            <a:ext cx="7342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/>
              <a:t>Training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B59B0AF-424B-57B4-D602-83133106A906}"/>
              </a:ext>
            </a:extLst>
          </p:cNvPr>
          <p:cNvCxnSpPr>
            <a:cxnSpLocks/>
          </p:cNvCxnSpPr>
          <p:nvPr/>
        </p:nvCxnSpPr>
        <p:spPr>
          <a:xfrm>
            <a:off x="3177438" y="2173628"/>
            <a:ext cx="1188720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4" name="TextBox 1023">
            <a:extLst>
              <a:ext uri="{FF2B5EF4-FFF2-40B4-BE49-F238E27FC236}">
                <a16:creationId xmlns:a16="http://schemas.microsoft.com/office/drawing/2014/main" id="{53FB0C46-E73B-FDEC-F354-528A3FFB3044}"/>
              </a:ext>
            </a:extLst>
          </p:cNvPr>
          <p:cNvSpPr txBox="1"/>
          <p:nvPr/>
        </p:nvSpPr>
        <p:spPr>
          <a:xfrm>
            <a:off x="3136376" y="2174931"/>
            <a:ext cx="12382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/>
              <a:t>Risk prediction</a:t>
            </a:r>
          </a:p>
        </p:txBody>
      </p:sp>
      <p:pic>
        <p:nvPicPr>
          <p:cNvPr id="2062" name="Picture 14" descr="Risk Icon&quot; Images – Browse 2,620 Stock Photos, Vectors, and Video | Adobe  Stock">
            <a:extLst>
              <a:ext uri="{FF2B5EF4-FFF2-40B4-BE49-F238E27FC236}">
                <a16:creationId xmlns:a16="http://schemas.microsoft.com/office/drawing/2014/main" id="{B99353F9-032E-EEDF-7FE0-B40C03C31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12" y="1988962"/>
            <a:ext cx="461532" cy="4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TextBox 1026">
            <a:extLst>
              <a:ext uri="{FF2B5EF4-FFF2-40B4-BE49-F238E27FC236}">
                <a16:creationId xmlns:a16="http://schemas.microsoft.com/office/drawing/2014/main" id="{21F69D46-E458-E202-03C8-BAE14057754C}"/>
              </a:ext>
            </a:extLst>
          </p:cNvPr>
          <p:cNvSpPr txBox="1"/>
          <p:nvPr/>
        </p:nvSpPr>
        <p:spPr>
          <a:xfrm>
            <a:off x="7800994" y="3279422"/>
            <a:ext cx="19324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EHR Foundation Model</a:t>
            </a:r>
          </a:p>
        </p:txBody>
      </p:sp>
      <p:pic>
        <p:nvPicPr>
          <p:cNvPr id="1029" name="Picture 14" descr="Risk Icon&quot; Images – Browse 2,620 Stock Photos, Vectors, and Video | Adobe  Stock">
            <a:extLst>
              <a:ext uri="{FF2B5EF4-FFF2-40B4-BE49-F238E27FC236}">
                <a16:creationId xmlns:a16="http://schemas.microsoft.com/office/drawing/2014/main" id="{A3BA3C1F-7E39-816D-1CD3-92EDB0B39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12" y="2615059"/>
            <a:ext cx="461532" cy="4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14" descr="Risk Icon&quot; Images – Browse 2,620 Stock Photos, Vectors, and Video | Adobe  Stock">
            <a:extLst>
              <a:ext uri="{FF2B5EF4-FFF2-40B4-BE49-F238E27FC236}">
                <a16:creationId xmlns:a16="http://schemas.microsoft.com/office/drawing/2014/main" id="{A400E01D-E5D0-1AFA-4CE4-9E2B85080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12" y="3152899"/>
            <a:ext cx="461532" cy="4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14" descr="Risk Icon&quot; Images – Browse 2,620 Stock Photos, Vectors, and Video | Adobe  Stock">
            <a:extLst>
              <a:ext uri="{FF2B5EF4-FFF2-40B4-BE49-F238E27FC236}">
                <a16:creationId xmlns:a16="http://schemas.microsoft.com/office/drawing/2014/main" id="{2AAE862C-6CD5-149E-D0D0-264925057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12" y="3663118"/>
            <a:ext cx="461532" cy="4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14" descr="Risk Icon&quot; Images – Browse 2,620 Stock Photos, Vectors, and Video | Adobe  Stock">
            <a:extLst>
              <a:ext uri="{FF2B5EF4-FFF2-40B4-BE49-F238E27FC236}">
                <a16:creationId xmlns:a16="http://schemas.microsoft.com/office/drawing/2014/main" id="{56260212-3200-1E62-EEB0-E06A9EA7B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12" y="4140255"/>
            <a:ext cx="461532" cy="4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4" descr="Risk Icon&quot; Images – Browse 2,620 Stock Photos, Vectors, and Video | Adobe  Stock">
            <a:extLst>
              <a:ext uri="{FF2B5EF4-FFF2-40B4-BE49-F238E27FC236}">
                <a16:creationId xmlns:a16="http://schemas.microsoft.com/office/drawing/2014/main" id="{59A11897-1581-DBDC-4AE3-836245AA8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12" y="4768593"/>
            <a:ext cx="461532" cy="4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4" descr="Risk Icon&quot; Images – Browse 2,620 Stock Photos, Vectors, and Video | Adobe  Stock">
            <a:extLst>
              <a:ext uri="{FF2B5EF4-FFF2-40B4-BE49-F238E27FC236}">
                <a16:creationId xmlns:a16="http://schemas.microsoft.com/office/drawing/2014/main" id="{F78BB48B-AD9C-D720-C742-A9A562A1B7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512" y="5422085"/>
            <a:ext cx="461532" cy="41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7" name="Straight Arrow Connector 1036">
            <a:extLst>
              <a:ext uri="{FF2B5EF4-FFF2-40B4-BE49-F238E27FC236}">
                <a16:creationId xmlns:a16="http://schemas.microsoft.com/office/drawing/2014/main" id="{78461D0D-4940-4362-0DCE-B031EAA4D5D3}"/>
              </a:ext>
            </a:extLst>
          </p:cNvPr>
          <p:cNvCxnSpPr>
            <a:cxnSpLocks/>
          </p:cNvCxnSpPr>
          <p:nvPr/>
        </p:nvCxnSpPr>
        <p:spPr>
          <a:xfrm>
            <a:off x="3075024" y="2834923"/>
            <a:ext cx="1280160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39" name="Straight Arrow Connector 1038">
            <a:extLst>
              <a:ext uri="{FF2B5EF4-FFF2-40B4-BE49-F238E27FC236}">
                <a16:creationId xmlns:a16="http://schemas.microsoft.com/office/drawing/2014/main" id="{9B064003-DA8F-7757-F285-13880FA2D219}"/>
              </a:ext>
            </a:extLst>
          </p:cNvPr>
          <p:cNvCxnSpPr>
            <a:cxnSpLocks/>
          </p:cNvCxnSpPr>
          <p:nvPr/>
        </p:nvCxnSpPr>
        <p:spPr>
          <a:xfrm>
            <a:off x="2937864" y="3342615"/>
            <a:ext cx="1371600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0" name="Straight Arrow Connector 1039">
            <a:extLst>
              <a:ext uri="{FF2B5EF4-FFF2-40B4-BE49-F238E27FC236}">
                <a16:creationId xmlns:a16="http://schemas.microsoft.com/office/drawing/2014/main" id="{A4C31AE1-9E36-94F0-30BE-509C513CD54A}"/>
              </a:ext>
            </a:extLst>
          </p:cNvPr>
          <p:cNvCxnSpPr>
            <a:cxnSpLocks/>
          </p:cNvCxnSpPr>
          <p:nvPr/>
        </p:nvCxnSpPr>
        <p:spPr>
          <a:xfrm>
            <a:off x="3034006" y="3880520"/>
            <a:ext cx="1280160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1" name="Straight Arrow Connector 1040">
            <a:extLst>
              <a:ext uri="{FF2B5EF4-FFF2-40B4-BE49-F238E27FC236}">
                <a16:creationId xmlns:a16="http://schemas.microsoft.com/office/drawing/2014/main" id="{141D8E42-2CE4-766D-722E-19D9D289B387}"/>
              </a:ext>
            </a:extLst>
          </p:cNvPr>
          <p:cNvCxnSpPr>
            <a:cxnSpLocks/>
          </p:cNvCxnSpPr>
          <p:nvPr/>
        </p:nvCxnSpPr>
        <p:spPr>
          <a:xfrm>
            <a:off x="2907373" y="4389688"/>
            <a:ext cx="1371600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3" name="Straight Arrow Connector 1042">
            <a:extLst>
              <a:ext uri="{FF2B5EF4-FFF2-40B4-BE49-F238E27FC236}">
                <a16:creationId xmlns:a16="http://schemas.microsoft.com/office/drawing/2014/main" id="{E8BF2913-575F-F9E7-98A0-C0C7C6B10CA9}"/>
              </a:ext>
            </a:extLst>
          </p:cNvPr>
          <p:cNvCxnSpPr>
            <a:cxnSpLocks/>
          </p:cNvCxnSpPr>
          <p:nvPr/>
        </p:nvCxnSpPr>
        <p:spPr>
          <a:xfrm>
            <a:off x="3131718" y="5605864"/>
            <a:ext cx="1280160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44" name="Straight Arrow Connector 1043">
            <a:extLst>
              <a:ext uri="{FF2B5EF4-FFF2-40B4-BE49-F238E27FC236}">
                <a16:creationId xmlns:a16="http://schemas.microsoft.com/office/drawing/2014/main" id="{3DF7A549-103A-FA43-2098-820E3C2089ED}"/>
              </a:ext>
            </a:extLst>
          </p:cNvPr>
          <p:cNvCxnSpPr>
            <a:cxnSpLocks/>
          </p:cNvCxnSpPr>
          <p:nvPr/>
        </p:nvCxnSpPr>
        <p:spPr>
          <a:xfrm>
            <a:off x="2953093" y="4993876"/>
            <a:ext cx="1371600" cy="0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83" name="TextBox 1082">
            <a:extLst>
              <a:ext uri="{FF2B5EF4-FFF2-40B4-BE49-F238E27FC236}">
                <a16:creationId xmlns:a16="http://schemas.microsoft.com/office/drawing/2014/main" id="{B818CD1F-82F4-CAA4-4397-1B684C9CC57D}"/>
              </a:ext>
            </a:extLst>
          </p:cNvPr>
          <p:cNvSpPr txBox="1"/>
          <p:nvPr/>
        </p:nvSpPr>
        <p:spPr>
          <a:xfrm>
            <a:off x="5498245" y="4478543"/>
            <a:ext cx="1738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EHR data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C605406-FF1A-FE04-968B-FEC633F42E3E}"/>
              </a:ext>
            </a:extLst>
          </p:cNvPr>
          <p:cNvGrpSpPr/>
          <p:nvPr/>
        </p:nvGrpSpPr>
        <p:grpSpPr>
          <a:xfrm>
            <a:off x="9858391" y="2200612"/>
            <a:ext cx="1608085" cy="3433123"/>
            <a:chOff x="9858391" y="2200612"/>
            <a:chExt cx="1608085" cy="3433123"/>
          </a:xfrm>
        </p:grpSpPr>
        <p:cxnSp>
          <p:nvCxnSpPr>
            <p:cNvPr id="1059" name="Connector: Elbow 1058">
              <a:extLst>
                <a:ext uri="{FF2B5EF4-FFF2-40B4-BE49-F238E27FC236}">
                  <a16:creationId xmlns:a16="http://schemas.microsoft.com/office/drawing/2014/main" id="{785DC0AD-A3E2-FCCB-F4E3-5987177DC8F1}"/>
                </a:ext>
              </a:extLst>
            </p:cNvPr>
            <p:cNvCxnSpPr>
              <a:cxnSpLocks/>
              <a:stCxn id="60" idx="6"/>
            </p:cNvCxnSpPr>
            <p:nvPr/>
          </p:nvCxnSpPr>
          <p:spPr>
            <a:xfrm flipV="1">
              <a:off x="9858391" y="2200612"/>
              <a:ext cx="1608085" cy="1678975"/>
            </a:xfrm>
            <a:prstGeom prst="bentConnector3">
              <a:avLst>
                <a:gd name="adj1" fmla="val 57621"/>
              </a:avLst>
            </a:prstGeom>
            <a:ln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2" name="Connector: Elbow 1061">
              <a:extLst>
                <a:ext uri="{FF2B5EF4-FFF2-40B4-BE49-F238E27FC236}">
                  <a16:creationId xmlns:a16="http://schemas.microsoft.com/office/drawing/2014/main" id="{B1FDB4A0-79EB-B09B-1B73-5C8EE97E24B4}"/>
                </a:ext>
              </a:extLst>
            </p:cNvPr>
            <p:cNvCxnSpPr>
              <a:cxnSpLocks/>
              <a:stCxn id="60" idx="6"/>
            </p:cNvCxnSpPr>
            <p:nvPr/>
          </p:nvCxnSpPr>
          <p:spPr>
            <a:xfrm flipV="1">
              <a:off x="9858391" y="2826709"/>
              <a:ext cx="1608085" cy="1052878"/>
            </a:xfrm>
            <a:prstGeom prst="bentConnector3">
              <a:avLst>
                <a:gd name="adj1" fmla="val 58207"/>
              </a:avLst>
            </a:prstGeom>
            <a:ln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6" name="Connector: Elbow 1065">
              <a:extLst>
                <a:ext uri="{FF2B5EF4-FFF2-40B4-BE49-F238E27FC236}">
                  <a16:creationId xmlns:a16="http://schemas.microsoft.com/office/drawing/2014/main" id="{778110DB-10AA-BC53-312C-A47B51D203CA}"/>
                </a:ext>
              </a:extLst>
            </p:cNvPr>
            <p:cNvCxnSpPr>
              <a:cxnSpLocks/>
              <a:stCxn id="60" idx="6"/>
            </p:cNvCxnSpPr>
            <p:nvPr/>
          </p:nvCxnSpPr>
          <p:spPr>
            <a:xfrm flipV="1">
              <a:off x="9858391" y="3364549"/>
              <a:ext cx="1608085" cy="515038"/>
            </a:xfrm>
            <a:prstGeom prst="bentConnector3">
              <a:avLst>
                <a:gd name="adj1" fmla="val 58207"/>
              </a:avLst>
            </a:prstGeom>
            <a:ln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9" name="Connector: Elbow 1068">
              <a:extLst>
                <a:ext uri="{FF2B5EF4-FFF2-40B4-BE49-F238E27FC236}">
                  <a16:creationId xmlns:a16="http://schemas.microsoft.com/office/drawing/2014/main" id="{28050BFC-5191-7AB4-4EDB-82A2829ED60D}"/>
                </a:ext>
              </a:extLst>
            </p:cNvPr>
            <p:cNvCxnSpPr>
              <a:cxnSpLocks/>
              <a:stCxn id="60" idx="6"/>
            </p:cNvCxnSpPr>
            <p:nvPr/>
          </p:nvCxnSpPr>
          <p:spPr>
            <a:xfrm flipV="1">
              <a:off x="9858391" y="3874768"/>
              <a:ext cx="1608085" cy="4819"/>
            </a:xfrm>
            <a:prstGeom prst="bentConnector3">
              <a:avLst>
                <a:gd name="adj1" fmla="val 50000"/>
              </a:avLst>
            </a:prstGeom>
            <a:ln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2" name="Connector: Elbow 1071">
              <a:extLst>
                <a:ext uri="{FF2B5EF4-FFF2-40B4-BE49-F238E27FC236}">
                  <a16:creationId xmlns:a16="http://schemas.microsoft.com/office/drawing/2014/main" id="{31F71B9B-2394-DC20-A9FC-5F61E731B3CF}"/>
                </a:ext>
              </a:extLst>
            </p:cNvPr>
            <p:cNvCxnSpPr>
              <a:cxnSpLocks/>
              <a:stCxn id="60" idx="6"/>
            </p:cNvCxnSpPr>
            <p:nvPr/>
          </p:nvCxnSpPr>
          <p:spPr>
            <a:xfrm>
              <a:off x="9858391" y="3879587"/>
              <a:ext cx="1608085" cy="472318"/>
            </a:xfrm>
            <a:prstGeom prst="bentConnector3">
              <a:avLst>
                <a:gd name="adj1" fmla="val 58793"/>
              </a:avLst>
            </a:prstGeom>
            <a:ln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5" name="Connector: Elbow 1074">
              <a:extLst>
                <a:ext uri="{FF2B5EF4-FFF2-40B4-BE49-F238E27FC236}">
                  <a16:creationId xmlns:a16="http://schemas.microsoft.com/office/drawing/2014/main" id="{4CF93D13-A73E-546E-326F-1CC477C9F4B7}"/>
                </a:ext>
              </a:extLst>
            </p:cNvPr>
            <p:cNvCxnSpPr>
              <a:cxnSpLocks/>
              <a:stCxn id="60" idx="6"/>
            </p:cNvCxnSpPr>
            <p:nvPr/>
          </p:nvCxnSpPr>
          <p:spPr>
            <a:xfrm>
              <a:off x="9858391" y="3879587"/>
              <a:ext cx="1608085" cy="1100656"/>
            </a:xfrm>
            <a:prstGeom prst="bentConnector3">
              <a:avLst>
                <a:gd name="adj1" fmla="val 58207"/>
              </a:avLst>
            </a:prstGeom>
            <a:ln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8" name="Connector: Elbow 1077">
              <a:extLst>
                <a:ext uri="{FF2B5EF4-FFF2-40B4-BE49-F238E27FC236}">
                  <a16:creationId xmlns:a16="http://schemas.microsoft.com/office/drawing/2014/main" id="{C0FE6F09-243B-0969-9F2F-344F80D69650}"/>
                </a:ext>
              </a:extLst>
            </p:cNvPr>
            <p:cNvCxnSpPr>
              <a:cxnSpLocks/>
              <a:stCxn id="60" idx="6"/>
            </p:cNvCxnSpPr>
            <p:nvPr/>
          </p:nvCxnSpPr>
          <p:spPr>
            <a:xfrm>
              <a:off x="9858391" y="3879587"/>
              <a:ext cx="1608085" cy="1754148"/>
            </a:xfrm>
            <a:prstGeom prst="bentConnector3">
              <a:avLst>
                <a:gd name="adj1" fmla="val 58207"/>
              </a:avLst>
            </a:prstGeom>
            <a:ln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084" name="Picture 1083">
              <a:extLst>
                <a:ext uri="{FF2B5EF4-FFF2-40B4-BE49-F238E27FC236}">
                  <a16:creationId xmlns:a16="http://schemas.microsoft.com/office/drawing/2014/main" id="{82FD8388-4DAB-60CE-C6B1-EDCAC3D97A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48509" y="3740643"/>
              <a:ext cx="274344" cy="268247"/>
            </a:xfrm>
            <a:prstGeom prst="rect">
              <a:avLst/>
            </a:prstGeom>
          </p:spPr>
        </p:pic>
      </p:grpSp>
      <p:sp>
        <p:nvSpPr>
          <p:cNvPr id="1086" name="TextBox 1085">
            <a:extLst>
              <a:ext uri="{FF2B5EF4-FFF2-40B4-BE49-F238E27FC236}">
                <a16:creationId xmlns:a16="http://schemas.microsoft.com/office/drawing/2014/main" id="{AC918954-52CC-B8B6-B304-12E4147A8FA0}"/>
              </a:ext>
            </a:extLst>
          </p:cNvPr>
          <p:cNvSpPr txBox="1"/>
          <p:nvPr/>
        </p:nvSpPr>
        <p:spPr>
          <a:xfrm>
            <a:off x="9766951" y="3986153"/>
            <a:ext cx="1077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/>
              <a:t>Linear regression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FF30651-C976-4890-0DE2-0030977F58C7}"/>
              </a:ext>
            </a:extLst>
          </p:cNvPr>
          <p:cNvGrpSpPr/>
          <p:nvPr/>
        </p:nvGrpSpPr>
        <p:grpSpPr>
          <a:xfrm>
            <a:off x="11497971" y="1988962"/>
            <a:ext cx="461532" cy="3851640"/>
            <a:chOff x="11497971" y="1988962"/>
            <a:chExt cx="461532" cy="3851640"/>
          </a:xfrm>
        </p:grpSpPr>
        <p:pic>
          <p:nvPicPr>
            <p:cNvPr id="2055" name="Picture 14" descr="Risk Icon&quot; Images – Browse 2,620 Stock Photos, Vectors, and Video | Adobe  Stock">
              <a:extLst>
                <a:ext uri="{FF2B5EF4-FFF2-40B4-BE49-F238E27FC236}">
                  <a16:creationId xmlns:a16="http://schemas.microsoft.com/office/drawing/2014/main" id="{BFC14EF6-6F1F-D017-6425-4A3DA42E8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7971" y="1988962"/>
              <a:ext cx="461532" cy="4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14" descr="Risk Icon&quot; Images – Browse 2,620 Stock Photos, Vectors, and Video | Adobe  Stock">
              <a:extLst>
                <a:ext uri="{FF2B5EF4-FFF2-40B4-BE49-F238E27FC236}">
                  <a16:creationId xmlns:a16="http://schemas.microsoft.com/office/drawing/2014/main" id="{6071FFA0-B5E3-AFB7-F387-27DE3F04A6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7971" y="2615059"/>
              <a:ext cx="461532" cy="4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7" name="Picture 14" descr="Risk Icon&quot; Images – Browse 2,620 Stock Photos, Vectors, and Video | Adobe  Stock">
              <a:extLst>
                <a:ext uri="{FF2B5EF4-FFF2-40B4-BE49-F238E27FC236}">
                  <a16:creationId xmlns:a16="http://schemas.microsoft.com/office/drawing/2014/main" id="{181AF33A-20D6-14CB-17B3-BBB4B42E0E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7971" y="3152899"/>
              <a:ext cx="461532" cy="4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4" descr="Risk Icon&quot; Images – Browse 2,620 Stock Photos, Vectors, and Video | Adobe  Stock">
              <a:extLst>
                <a:ext uri="{FF2B5EF4-FFF2-40B4-BE49-F238E27FC236}">
                  <a16:creationId xmlns:a16="http://schemas.microsoft.com/office/drawing/2014/main" id="{DB52A2C4-B3DB-F602-AE8C-4BEF68A706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7971" y="3663118"/>
              <a:ext cx="461532" cy="4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14" descr="Risk Icon&quot; Images – Browse 2,620 Stock Photos, Vectors, and Video | Adobe  Stock">
              <a:extLst>
                <a:ext uri="{FF2B5EF4-FFF2-40B4-BE49-F238E27FC236}">
                  <a16:creationId xmlns:a16="http://schemas.microsoft.com/office/drawing/2014/main" id="{F3AE7B77-4996-FD17-751D-F3FB465CBA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7971" y="4140255"/>
              <a:ext cx="461532" cy="4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3" name="Picture 14" descr="Risk Icon&quot; Images – Browse 2,620 Stock Photos, Vectors, and Video | Adobe  Stock">
              <a:extLst>
                <a:ext uri="{FF2B5EF4-FFF2-40B4-BE49-F238E27FC236}">
                  <a16:creationId xmlns:a16="http://schemas.microsoft.com/office/drawing/2014/main" id="{F1000338-FDC6-9084-5792-5768B21957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7971" y="4768593"/>
              <a:ext cx="461532" cy="4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4" descr="Risk Icon&quot; Images – Browse 2,620 Stock Photos, Vectors, and Video | Adobe  Stock">
              <a:extLst>
                <a:ext uri="{FF2B5EF4-FFF2-40B4-BE49-F238E27FC236}">
                  <a16:creationId xmlns:a16="http://schemas.microsoft.com/office/drawing/2014/main" id="{0ECFAFB9-F45D-32F0-0C3E-ADDB53C5D3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97971" y="5422085"/>
              <a:ext cx="461532" cy="4185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14C90E27-C27D-0095-FE2C-60C9C65ECA44}"/>
              </a:ext>
            </a:extLst>
          </p:cNvPr>
          <p:cNvSpPr txBox="1"/>
          <p:nvPr/>
        </p:nvSpPr>
        <p:spPr>
          <a:xfrm>
            <a:off x="1291704" y="6069679"/>
            <a:ext cx="23482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/>
              <a:t>Amount of available labels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B6442C4-25EA-132C-CB2D-35B9C3B58482}"/>
              </a:ext>
            </a:extLst>
          </p:cNvPr>
          <p:cNvSpPr/>
          <p:nvPr/>
        </p:nvSpPr>
        <p:spPr>
          <a:xfrm>
            <a:off x="1041917" y="6116738"/>
            <a:ext cx="182880" cy="18288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Our Logo | Brand Center">
            <a:extLst>
              <a:ext uri="{FF2B5EF4-FFF2-40B4-BE49-F238E27FC236}">
                <a16:creationId xmlns:a16="http://schemas.microsoft.com/office/drawing/2014/main" id="{8280FBA8-50D7-2824-F8DB-4A5EACB6CB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0292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92DCF4-E4D4-3DAF-3DFF-1668BC2BD9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869"/>
          <a:stretch>
            <a:fillRect/>
          </a:stretch>
        </p:blipFill>
        <p:spPr>
          <a:xfrm>
            <a:off x="6046157" y="555165"/>
            <a:ext cx="5097881" cy="6058995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729E74FB-F1E4-C19B-FA5B-C265ECB45608}"/>
              </a:ext>
            </a:extLst>
          </p:cNvPr>
          <p:cNvSpPr/>
          <p:nvPr/>
        </p:nvSpPr>
        <p:spPr>
          <a:xfrm>
            <a:off x="7100701" y="3875919"/>
            <a:ext cx="3912124" cy="169682"/>
          </a:xfrm>
          <a:prstGeom prst="rect">
            <a:avLst/>
          </a:prstGeom>
          <a:noFill/>
          <a:ln>
            <a:solidFill>
              <a:srgbClr val="6666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A32C85-7884-2D78-2661-23FE9392ED08}"/>
              </a:ext>
            </a:extLst>
          </p:cNvPr>
          <p:cNvSpPr/>
          <p:nvPr/>
        </p:nvSpPr>
        <p:spPr>
          <a:xfrm>
            <a:off x="6978152" y="2510603"/>
            <a:ext cx="4034674" cy="169682"/>
          </a:xfrm>
          <a:prstGeom prst="rect">
            <a:avLst/>
          </a:prstGeom>
          <a:noFill/>
          <a:ln>
            <a:solidFill>
              <a:srgbClr val="6666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BA036B9-387F-1B4B-DC65-2CF63E39E2B8}"/>
              </a:ext>
            </a:extLst>
          </p:cNvPr>
          <p:cNvSpPr/>
          <p:nvPr/>
        </p:nvSpPr>
        <p:spPr>
          <a:xfrm>
            <a:off x="6878855" y="4653942"/>
            <a:ext cx="4133969" cy="169682"/>
          </a:xfrm>
          <a:prstGeom prst="rect">
            <a:avLst/>
          </a:prstGeom>
          <a:noFill/>
          <a:ln>
            <a:solidFill>
              <a:srgbClr val="6666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1FE3C6-2015-F452-DDEF-0E75AD33DF4C}"/>
              </a:ext>
            </a:extLst>
          </p:cNvPr>
          <p:cNvSpPr txBox="1"/>
          <p:nvPr/>
        </p:nvSpPr>
        <p:spPr>
          <a:xfrm>
            <a:off x="5708325" y="598984"/>
            <a:ext cx="183050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AoU, 36 month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95666E-53FA-4287-5418-178110223BE2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EE012-ECE6-912E-5DB0-CAF8191A64AC}"/>
              </a:ext>
            </a:extLst>
          </p:cNvPr>
          <p:cNvSpPr txBox="1"/>
          <p:nvPr/>
        </p:nvSpPr>
        <p:spPr>
          <a:xfrm>
            <a:off x="166632" y="17378"/>
            <a:ext cx="92505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EHR Foundation Models Improve Predictions Across 26 Cancer Types</a:t>
            </a:r>
            <a:endParaRPr lang="en-US" sz="2400" i="1" dirty="0">
              <a:solidFill>
                <a:srgbClr val="452E5A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5A3B4E-1FC7-AC3E-0BBA-7F750D857D4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221" b="3951"/>
          <a:stretch>
            <a:fillRect/>
          </a:stretch>
        </p:blipFill>
        <p:spPr>
          <a:xfrm>
            <a:off x="576505" y="672156"/>
            <a:ext cx="4962904" cy="59420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8DE0371-A31C-8ECF-E1DB-E5AEFF33BE98}"/>
              </a:ext>
            </a:extLst>
          </p:cNvPr>
          <p:cNvSpPr txBox="1"/>
          <p:nvPr/>
        </p:nvSpPr>
        <p:spPr>
          <a:xfrm>
            <a:off x="3413761" y="6595110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AUROC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BE94BE7-348E-3F1C-D9A5-EEB860B9D66B}"/>
              </a:ext>
            </a:extLst>
          </p:cNvPr>
          <p:cNvSpPr/>
          <p:nvPr/>
        </p:nvSpPr>
        <p:spPr>
          <a:xfrm>
            <a:off x="8881110" y="6591300"/>
            <a:ext cx="994410" cy="136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C9D9AF-CBC5-8522-B9F8-05A803347121}"/>
              </a:ext>
            </a:extLst>
          </p:cNvPr>
          <p:cNvSpPr txBox="1"/>
          <p:nvPr/>
        </p:nvSpPr>
        <p:spPr>
          <a:xfrm>
            <a:off x="9056763" y="6573627"/>
            <a:ext cx="7873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AUROC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F8D49B-753D-C7D4-6675-A4BA6DED7154}"/>
              </a:ext>
            </a:extLst>
          </p:cNvPr>
          <p:cNvSpPr txBox="1"/>
          <p:nvPr/>
        </p:nvSpPr>
        <p:spPr>
          <a:xfrm>
            <a:off x="22810" y="598984"/>
            <a:ext cx="2183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CUIMC, 36 month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DC72AD-1D31-EE36-956A-7B9B35E273E5}"/>
              </a:ext>
            </a:extLst>
          </p:cNvPr>
          <p:cNvSpPr/>
          <p:nvPr/>
        </p:nvSpPr>
        <p:spPr>
          <a:xfrm>
            <a:off x="1346776" y="4484260"/>
            <a:ext cx="4133969" cy="169682"/>
          </a:xfrm>
          <a:prstGeom prst="rect">
            <a:avLst/>
          </a:prstGeom>
          <a:noFill/>
          <a:ln>
            <a:solidFill>
              <a:srgbClr val="6666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E3D177-4552-BBBD-16D3-7FA6EB789B58}"/>
              </a:ext>
            </a:extLst>
          </p:cNvPr>
          <p:cNvSpPr/>
          <p:nvPr/>
        </p:nvSpPr>
        <p:spPr>
          <a:xfrm>
            <a:off x="1568621" y="3904156"/>
            <a:ext cx="3912124" cy="169682"/>
          </a:xfrm>
          <a:prstGeom prst="rect">
            <a:avLst/>
          </a:prstGeom>
          <a:noFill/>
          <a:ln>
            <a:solidFill>
              <a:srgbClr val="6666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F6C293-2B88-5103-53A8-3C17FBB2FB81}"/>
              </a:ext>
            </a:extLst>
          </p:cNvPr>
          <p:cNvSpPr/>
          <p:nvPr/>
        </p:nvSpPr>
        <p:spPr>
          <a:xfrm>
            <a:off x="1451804" y="3343994"/>
            <a:ext cx="4034674" cy="169682"/>
          </a:xfrm>
          <a:prstGeom prst="rect">
            <a:avLst/>
          </a:prstGeom>
          <a:noFill/>
          <a:ln>
            <a:solidFill>
              <a:srgbClr val="6666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98D857-E7D4-B6E1-4343-2C3FCF7A0992}"/>
              </a:ext>
            </a:extLst>
          </p:cNvPr>
          <p:cNvSpPr txBox="1"/>
          <p:nvPr/>
        </p:nvSpPr>
        <p:spPr>
          <a:xfrm>
            <a:off x="1370188" y="984542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8D1986-A896-6D13-7445-7EF326DAC931}"/>
              </a:ext>
            </a:extLst>
          </p:cNvPr>
          <p:cNvSpPr txBox="1"/>
          <p:nvPr/>
        </p:nvSpPr>
        <p:spPr>
          <a:xfrm>
            <a:off x="1358968" y="1178203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5CB01D-1AD5-E8B5-051C-5645632491E0}"/>
              </a:ext>
            </a:extLst>
          </p:cNvPr>
          <p:cNvSpPr txBox="1"/>
          <p:nvPr/>
        </p:nvSpPr>
        <p:spPr>
          <a:xfrm>
            <a:off x="1260345" y="1363706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5D1FFD-0CB4-A477-4DBB-6EF34C4451F3}"/>
              </a:ext>
            </a:extLst>
          </p:cNvPr>
          <p:cNvSpPr txBox="1"/>
          <p:nvPr/>
        </p:nvSpPr>
        <p:spPr>
          <a:xfrm>
            <a:off x="1189567" y="1564241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290651-3541-DDF3-1355-3E256300169A}"/>
              </a:ext>
            </a:extLst>
          </p:cNvPr>
          <p:cNvSpPr txBox="1"/>
          <p:nvPr/>
        </p:nvSpPr>
        <p:spPr>
          <a:xfrm>
            <a:off x="1178347" y="1757902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1BB000-6187-A4A4-1773-1C191FFEFE89}"/>
              </a:ext>
            </a:extLst>
          </p:cNvPr>
          <p:cNvSpPr txBox="1"/>
          <p:nvPr/>
        </p:nvSpPr>
        <p:spPr>
          <a:xfrm>
            <a:off x="701772" y="1943405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88EE52-6B1F-8590-EAD9-FF836FB207F4}"/>
              </a:ext>
            </a:extLst>
          </p:cNvPr>
          <p:cNvSpPr txBox="1"/>
          <p:nvPr/>
        </p:nvSpPr>
        <p:spPr>
          <a:xfrm>
            <a:off x="1393016" y="2131583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1395AE-F314-F45D-8616-20DC38FE0470}"/>
              </a:ext>
            </a:extLst>
          </p:cNvPr>
          <p:cNvSpPr txBox="1"/>
          <p:nvPr/>
        </p:nvSpPr>
        <p:spPr>
          <a:xfrm>
            <a:off x="674660" y="2325244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4D225A-0406-5786-B022-583900ED3A66}"/>
              </a:ext>
            </a:extLst>
          </p:cNvPr>
          <p:cNvSpPr txBox="1"/>
          <p:nvPr/>
        </p:nvSpPr>
        <p:spPr>
          <a:xfrm>
            <a:off x="1197829" y="2510747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ACCDA17-9F4D-8055-0655-8A5769E9F03E}"/>
              </a:ext>
            </a:extLst>
          </p:cNvPr>
          <p:cNvSpPr txBox="1"/>
          <p:nvPr/>
        </p:nvSpPr>
        <p:spPr>
          <a:xfrm>
            <a:off x="1370891" y="2711282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BE13455-6F77-2F0E-1481-ECBBC25AF66A}"/>
              </a:ext>
            </a:extLst>
          </p:cNvPr>
          <p:cNvSpPr txBox="1"/>
          <p:nvPr/>
        </p:nvSpPr>
        <p:spPr>
          <a:xfrm>
            <a:off x="1274327" y="2904943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0609EA5-1090-DB0D-E356-C0F26E1B91BE}"/>
              </a:ext>
            </a:extLst>
          </p:cNvPr>
          <p:cNvSpPr txBox="1"/>
          <p:nvPr/>
        </p:nvSpPr>
        <p:spPr>
          <a:xfrm>
            <a:off x="773368" y="3102638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A7EEE56-D2E7-91FC-2D21-223E675364D3}"/>
              </a:ext>
            </a:extLst>
          </p:cNvPr>
          <p:cNvSpPr txBox="1"/>
          <p:nvPr/>
        </p:nvSpPr>
        <p:spPr>
          <a:xfrm>
            <a:off x="1216731" y="3282387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81A764-0EB2-C62A-603F-4FCF55E594FF}"/>
              </a:ext>
            </a:extLst>
          </p:cNvPr>
          <p:cNvSpPr txBox="1"/>
          <p:nvPr/>
        </p:nvSpPr>
        <p:spPr>
          <a:xfrm>
            <a:off x="402241" y="3495114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84A112-7BD0-C5C6-5113-186324AAEED1}"/>
              </a:ext>
            </a:extLst>
          </p:cNvPr>
          <p:cNvSpPr txBox="1"/>
          <p:nvPr/>
        </p:nvSpPr>
        <p:spPr>
          <a:xfrm>
            <a:off x="939661" y="3688775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FBA507-6A69-A3A5-4117-51C9F279C299}"/>
              </a:ext>
            </a:extLst>
          </p:cNvPr>
          <p:cNvSpPr txBox="1"/>
          <p:nvPr/>
        </p:nvSpPr>
        <p:spPr>
          <a:xfrm>
            <a:off x="1365294" y="3862086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65AC3ED-05BD-B922-01CF-B1BC18A62B18}"/>
              </a:ext>
            </a:extLst>
          </p:cNvPr>
          <p:cNvSpPr txBox="1"/>
          <p:nvPr/>
        </p:nvSpPr>
        <p:spPr>
          <a:xfrm>
            <a:off x="727610" y="4062456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2A37484-245A-E5FC-FD58-FBAE5C026659}"/>
              </a:ext>
            </a:extLst>
          </p:cNvPr>
          <p:cNvSpPr txBox="1"/>
          <p:nvPr/>
        </p:nvSpPr>
        <p:spPr>
          <a:xfrm>
            <a:off x="1252838" y="4268309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86BCE39-EB87-FDC9-5D9E-07733062AE63}"/>
              </a:ext>
            </a:extLst>
          </p:cNvPr>
          <p:cNvSpPr txBox="1"/>
          <p:nvPr/>
        </p:nvSpPr>
        <p:spPr>
          <a:xfrm>
            <a:off x="1117639" y="4441620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52317E1-BC3E-8B98-FF74-1172381F19CF}"/>
              </a:ext>
            </a:extLst>
          </p:cNvPr>
          <p:cNvSpPr txBox="1"/>
          <p:nvPr/>
        </p:nvSpPr>
        <p:spPr>
          <a:xfrm>
            <a:off x="754253" y="4654347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8228A4B-F882-E0BC-B1F1-E0CB7DF876E9}"/>
              </a:ext>
            </a:extLst>
          </p:cNvPr>
          <p:cNvSpPr txBox="1"/>
          <p:nvPr/>
        </p:nvSpPr>
        <p:spPr>
          <a:xfrm>
            <a:off x="1389209" y="4848008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B979A7E-599F-9608-324A-AC51EDF9B8AD}"/>
              </a:ext>
            </a:extLst>
          </p:cNvPr>
          <p:cNvSpPr txBox="1"/>
          <p:nvPr/>
        </p:nvSpPr>
        <p:spPr>
          <a:xfrm>
            <a:off x="1314970" y="5045703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0670CDE-D5B7-CFDF-26C8-5E617C64C9E1}"/>
              </a:ext>
            </a:extLst>
          </p:cNvPr>
          <p:cNvSpPr txBox="1"/>
          <p:nvPr/>
        </p:nvSpPr>
        <p:spPr>
          <a:xfrm>
            <a:off x="1284644" y="5233881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4316B89-3772-3B1D-3885-845BA6693D33}"/>
              </a:ext>
            </a:extLst>
          </p:cNvPr>
          <p:cNvSpPr txBox="1"/>
          <p:nvPr/>
        </p:nvSpPr>
        <p:spPr>
          <a:xfrm>
            <a:off x="1186021" y="5431576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B15B736-70B1-B404-7CEA-5E18BBF2DA7D}"/>
              </a:ext>
            </a:extLst>
          </p:cNvPr>
          <p:cNvSpPr txBox="1"/>
          <p:nvPr/>
        </p:nvSpPr>
        <p:spPr>
          <a:xfrm>
            <a:off x="1005515" y="5607727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1883BD-4FB1-BC92-F646-A23D5221163D}"/>
              </a:ext>
            </a:extLst>
          </p:cNvPr>
          <p:cNvSpPr txBox="1"/>
          <p:nvPr/>
        </p:nvSpPr>
        <p:spPr>
          <a:xfrm>
            <a:off x="1164983" y="5813580"/>
            <a:ext cx="279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5F41DC2-9F13-C781-7F75-3AB2E7896206}"/>
              </a:ext>
            </a:extLst>
          </p:cNvPr>
          <p:cNvSpPr txBox="1"/>
          <p:nvPr/>
        </p:nvSpPr>
        <p:spPr>
          <a:xfrm>
            <a:off x="670664" y="6276603"/>
            <a:ext cx="1179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solidFill>
                  <a:srgbClr val="FF0000"/>
                </a:solidFill>
              </a:rPr>
              <a:t>*P-value &lt;0.05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321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6" grpId="0" animBg="1"/>
      <p:bldP spid="36" grpId="1" animBg="1"/>
      <p:bldP spid="46" grpId="0" animBg="1"/>
      <p:bldP spid="46" grpId="1" animBg="1"/>
      <p:bldP spid="5" grpId="0" animBg="1"/>
      <p:bldP spid="5" grpId="1" animBg="1"/>
      <p:bldP spid="7" grpId="0" animBg="1"/>
      <p:bldP spid="7" grpId="1" animBg="1"/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869EC-ED8D-4A7F-B346-497B0263C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069AD52-E7D5-FA86-CEE2-7DB642735ADE}"/>
              </a:ext>
            </a:extLst>
          </p:cNvPr>
          <p:cNvSpPr txBox="1"/>
          <p:nvPr/>
        </p:nvSpPr>
        <p:spPr>
          <a:xfrm>
            <a:off x="2612929" y="2720582"/>
            <a:ext cx="7305361" cy="593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452E5A"/>
                </a:solidFill>
                <a:latin typeface="+mj-lt"/>
              </a:rPr>
              <a:t>How can we make the model clinically useful?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FC6813-9195-F7EE-8906-04C70095C6C4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Our Logo | Brand Center">
            <a:extLst>
              <a:ext uri="{FF2B5EF4-FFF2-40B4-BE49-F238E27FC236}">
                <a16:creationId xmlns:a16="http://schemas.microsoft.com/office/drawing/2014/main" id="{BDE48993-7948-5A9F-8E16-D0801D583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533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18E03EB-3348-3DA0-2AA8-D48B140DA3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8352775"/>
                  </p:ext>
                </p:extLst>
              </p:nvPr>
            </p:nvGraphicFramePr>
            <p:xfrm>
              <a:off x="263436" y="1720630"/>
              <a:ext cx="1925634" cy="276860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25634">
                      <a:extLst>
                        <a:ext uri="{9D8B030D-6E8A-4147-A177-3AD203B41FA5}">
                          <a16:colId xmlns:a16="http://schemas.microsoft.com/office/drawing/2014/main" val="2386942974"/>
                        </a:ext>
                      </a:extLst>
                    </a:gridCol>
                  </a:tblGrid>
                  <a:tr h="370841"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sz="1200" b="0" dirty="0">
                              <a:solidFill>
                                <a:schemeClr val="accent3"/>
                              </a:solidFill>
                            </a:rPr>
                            <a:t>Chronic ischemic heart disease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b="0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0555752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sz="1200" b="0" dirty="0">
                              <a:solidFill>
                                <a:schemeClr val="accent3"/>
                              </a:solidFill>
                            </a:rPr>
                            <a:t>Acute and old MI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b="0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34231277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b="0" dirty="0">
                              <a:solidFill>
                                <a:schemeClr val="accent2"/>
                              </a:solidFill>
                            </a:rPr>
                            <a:t>Hemoglobin 4%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b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41576172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sz="1200" b="0" dirty="0">
                              <a:solidFill>
                                <a:schemeClr val="accent3"/>
                              </a:solidFill>
                            </a:rPr>
                            <a:t>Peptic ulcer disease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b="0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031960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pPr marL="0" indent="0" algn="ctr">
                            <a:buFont typeface="Arial" panose="020B0604020202020204" pitchFamily="34" charset="0"/>
                            <a:buNone/>
                          </a:pPr>
                          <a:r>
                            <a:rPr lang="en-US" sz="1200" b="0" dirty="0">
                              <a:solidFill>
                                <a:schemeClr val="accent3"/>
                              </a:solidFill>
                            </a:rPr>
                            <a:t>GI hemorrhage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b="0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30231895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sz="1200" b="0" dirty="0">
                              <a:solidFill>
                                <a:schemeClr val="accent5"/>
                              </a:solidFill>
                            </a:rPr>
                            <a:t>Iron supplementation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b="0" dirty="0">
                            <a:solidFill>
                              <a:schemeClr val="accent5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0595015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 typeface="Arial" panose="020B0604020202020204" pitchFamily="34" charset="0"/>
                            <a:buNone/>
                            <a:tabLst/>
                            <a:defRPr/>
                          </a:pPr>
                          <a:r>
                            <a:rPr lang="en-US" sz="1200" b="0" dirty="0">
                              <a:solidFill>
                                <a:schemeClr val="accent4"/>
                              </a:solidFill>
                            </a:rPr>
                            <a:t>Colonoscopy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20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2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sub>
                              </m:sSub>
                              <m:r>
                                <a:rPr lang="en-US" sz="1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en-US" sz="1200" b="0" dirty="0">
                            <a:solidFill>
                              <a:schemeClr val="accent4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3621080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D18E03EB-3348-3DA0-2AA8-D48B140DA3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88352775"/>
                  </p:ext>
                </p:extLst>
              </p:nvPr>
            </p:nvGraphicFramePr>
            <p:xfrm>
              <a:off x="263436" y="1720630"/>
              <a:ext cx="1925634" cy="2768605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925634">
                      <a:extLst>
                        <a:ext uri="{9D8B030D-6E8A-4147-A177-3AD203B41FA5}">
                          <a16:colId xmlns:a16="http://schemas.microsoft.com/office/drawing/2014/main" val="2386942974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5" t="-1333" r="-631" b="-509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80555752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5" t="-124590" r="-631" b="-5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34231277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5" t="-224590" r="-631" b="-4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41576172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5" t="-324590" r="-631" b="-3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031960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5" t="-424590" r="-631" b="-22623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3023189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5" t="-426667" r="-631" b="-8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0595015"/>
                      </a:ext>
                    </a:extLst>
                  </a:tr>
                  <a:tr h="37084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15" t="-647541" r="-631" b="-32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3621080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C6D6F449-8647-99B4-5839-3761A61EC1CC}"/>
              </a:ext>
            </a:extLst>
          </p:cNvPr>
          <p:cNvSpPr txBox="1"/>
          <p:nvPr/>
        </p:nvSpPr>
        <p:spPr>
          <a:xfrm>
            <a:off x="980411" y="4538981"/>
            <a:ext cx="615553" cy="3969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2800" b="1" dirty="0"/>
              <a:t>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84DB24-5F86-B6F3-F034-9EB245124B21}"/>
              </a:ext>
            </a:extLst>
          </p:cNvPr>
          <p:cNvSpPr txBox="1"/>
          <p:nvPr/>
        </p:nvSpPr>
        <p:spPr>
          <a:xfrm>
            <a:off x="-50140" y="1100494"/>
            <a:ext cx="2501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Features contributing to the model’s prediction</a:t>
            </a:r>
          </a:p>
        </p:txBody>
      </p:sp>
      <p:pic>
        <p:nvPicPr>
          <p:cNvPr id="8" name="Picture 2" descr="Explainable Ai Icons - Free SVG &amp; PNG Explainable Ai Images - Noun Project">
            <a:extLst>
              <a:ext uri="{FF2B5EF4-FFF2-40B4-BE49-F238E27FC236}">
                <a16:creationId xmlns:a16="http://schemas.microsoft.com/office/drawing/2014/main" id="{E8C482C4-5D3F-5443-E644-B4A3A63968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86711" y="3693393"/>
            <a:ext cx="776849" cy="77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8876E8-2DC8-547F-3A86-DCAF0625337D}"/>
              </a:ext>
            </a:extLst>
          </p:cNvPr>
          <p:cNvSpPr txBox="1"/>
          <p:nvPr/>
        </p:nvSpPr>
        <p:spPr>
          <a:xfrm>
            <a:off x="8313922" y="1800327"/>
            <a:ext cx="3921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LLM generated structured explanations</a:t>
            </a:r>
            <a:endParaRPr lang="en-US" sz="1600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420C2661-8258-0C4D-BA55-4DE905CED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2277" y="2166226"/>
            <a:ext cx="3590169" cy="193899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2" indent="-171452" defTabSz="914416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Recent gastrointestinal bleeding supports elevated colorectal cancer risk.</a:t>
            </a:r>
            <a:br>
              <a:rPr lang="en-US" altLang="en-US" sz="1200" dirty="0"/>
            </a:br>
            <a:r>
              <a:rPr lang="en-US" altLang="en-US" sz="1200" b="1" dirty="0">
                <a:solidFill>
                  <a:schemeClr val="accent5"/>
                </a:solidFill>
              </a:rPr>
              <a:t>☐ Agree ☐ Unsure ☐ Disagree</a:t>
            </a:r>
          </a:p>
          <a:p>
            <a:pPr marL="171452" indent="-171452" defTabSz="914416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1200" b="1" dirty="0"/>
              <a:t>Severe iron-deficiency anemia supports elevated colorectal cancer risk.</a:t>
            </a:r>
            <a:br>
              <a:rPr lang="en-US" altLang="en-US" sz="1200" dirty="0"/>
            </a:br>
            <a:r>
              <a:rPr lang="en-US" altLang="en-US" sz="1200" b="1" dirty="0">
                <a:solidFill>
                  <a:schemeClr val="accent5"/>
                </a:solidFill>
              </a:rPr>
              <a:t>☐ Agree ☐ Unsure ☐ Disagree</a:t>
            </a:r>
          </a:p>
          <a:p>
            <a:pPr marL="171452" indent="-171452" defTabSz="914416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200" b="1" dirty="0"/>
              <a:t>A recent colonoscopy without a colorectal cancer diagnosis reduces near-term colorectal cancer risk.</a:t>
            </a:r>
            <a:br>
              <a:rPr lang="en-US" sz="1200" dirty="0"/>
            </a:br>
            <a:r>
              <a:rPr lang="en-US" sz="1200" b="1" dirty="0">
                <a:solidFill>
                  <a:schemeClr val="accent5"/>
                </a:solidFill>
              </a:rPr>
              <a:t>☐ Agree ☐ Unsure ☐ Disagree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9EAC9F-7F13-9E26-0DD6-787C2A811790}"/>
                  </a:ext>
                </a:extLst>
              </p:cNvPr>
              <p:cNvSpPr txBox="1"/>
              <p:nvPr/>
            </p:nvSpPr>
            <p:spPr>
              <a:xfrm>
                <a:off x="235001" y="5142177"/>
                <a:ext cx="174515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indent="-182880">
                  <a:buFont typeface="Wingdings" panose="05000000000000000000" pitchFamily="2" charset="2"/>
                  <a:buChar char="ü"/>
                </a:pPr>
                <a:r>
                  <a:rPr lang="en-US" sz="1200" dirty="0">
                    <a:solidFill>
                      <a:schemeClr val="accent3"/>
                    </a:solidFill>
                  </a:rPr>
                  <a:t>Condition</a:t>
                </a:r>
              </a:p>
              <a:p>
                <a:pPr indent="-182880">
                  <a:buFont typeface="Wingdings" panose="05000000000000000000" pitchFamily="2" charset="2"/>
                  <a:buChar char="ü"/>
                </a:pPr>
                <a:r>
                  <a:rPr lang="en-US" sz="1200" dirty="0">
                    <a:solidFill>
                      <a:schemeClr val="accent2"/>
                    </a:solidFill>
                  </a:rPr>
                  <a:t>Lab</a:t>
                </a:r>
              </a:p>
              <a:p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1200" dirty="0"/>
                  <a:t>  Importance weights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9EAC9F-7F13-9E26-0DD6-787C2A8117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01" y="5142177"/>
                <a:ext cx="1745158" cy="646331"/>
              </a:xfrm>
              <a:prstGeom prst="rect">
                <a:avLst/>
              </a:prstGeom>
              <a:blipFill>
                <a:blip r:embed="rId5"/>
                <a:stretch>
                  <a:fillRect t="-943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331D149-4370-7CBD-AE72-392935C4D17F}"/>
              </a:ext>
            </a:extLst>
          </p:cNvPr>
          <p:cNvSpPr txBox="1"/>
          <p:nvPr/>
        </p:nvSpPr>
        <p:spPr>
          <a:xfrm>
            <a:off x="6799879" y="3416903"/>
            <a:ext cx="1695191" cy="815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b="1" dirty="0"/>
              <a:t>Synthesize grounded evidence across features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E566619-7588-2D7A-E651-FF34003E3E1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44597"/>
          <a:stretch>
            <a:fillRect/>
          </a:stretch>
        </p:blipFill>
        <p:spPr>
          <a:xfrm>
            <a:off x="4225208" y="3146121"/>
            <a:ext cx="2083839" cy="2086954"/>
          </a:xfrm>
          <a:prstGeom prst="rect">
            <a:avLst/>
          </a:prstGeom>
          <a:ln w="12700">
            <a:solidFill>
              <a:schemeClr val="dk1"/>
            </a:solidFill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6FA6A72-7DAF-7D9A-BE7F-EDD70A31026A}"/>
              </a:ext>
            </a:extLst>
          </p:cNvPr>
          <p:cNvGrpSpPr/>
          <p:nvPr/>
        </p:nvGrpSpPr>
        <p:grpSpPr>
          <a:xfrm>
            <a:off x="4281550" y="1760147"/>
            <a:ext cx="1781664" cy="360198"/>
            <a:chOff x="4629922" y="807393"/>
            <a:chExt cx="1781664" cy="360198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E470A2F-76EB-3B5D-EDB8-31BE622425D9}"/>
                </a:ext>
              </a:extLst>
            </p:cNvPr>
            <p:cNvCxnSpPr>
              <a:cxnSpLocks/>
            </p:cNvCxnSpPr>
            <p:nvPr/>
          </p:nvCxnSpPr>
          <p:spPr>
            <a:xfrm>
              <a:off x="4857106" y="1008486"/>
              <a:ext cx="1554480" cy="0"/>
            </a:xfrm>
            <a:prstGeom prst="straightConnector1">
              <a:avLst/>
            </a:prstGeom>
            <a:ln>
              <a:tailEnd type="non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pic>
          <p:nvPicPr>
            <p:cNvPr id="16" name="Picture 6" descr="2,574,100+ Man Symbol Stock Photos, Pictures &amp; Royalty-Free Images - iStock  | Woman man symbol, Man symbol vector, Man symbol eps">
              <a:extLst>
                <a:ext uri="{FF2B5EF4-FFF2-40B4-BE49-F238E27FC236}">
                  <a16:creationId xmlns:a16="http://schemas.microsoft.com/office/drawing/2014/main" id="{F94E2494-2832-0B1F-E894-BDE3CF09E9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92" t="13219" r="11399" b="15104"/>
            <a:stretch/>
          </p:blipFill>
          <p:spPr bwMode="auto">
            <a:xfrm>
              <a:off x="4629922" y="807393"/>
              <a:ext cx="190500" cy="3601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425B8BA-104C-AF66-019A-A4BC18BA7138}"/>
                </a:ext>
              </a:extLst>
            </p:cNvPr>
            <p:cNvSpPr/>
            <p:nvPr/>
          </p:nvSpPr>
          <p:spPr>
            <a:xfrm>
              <a:off x="5026686" y="964484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16582EE-4392-B51E-83E6-50A03E0E9ADB}"/>
                </a:ext>
              </a:extLst>
            </p:cNvPr>
            <p:cNvSpPr/>
            <p:nvPr/>
          </p:nvSpPr>
          <p:spPr>
            <a:xfrm>
              <a:off x="5288097" y="964941"/>
              <a:ext cx="91440" cy="9144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1934C1A-6AEA-0D9E-9CBA-867DFF303062}"/>
                </a:ext>
              </a:extLst>
            </p:cNvPr>
            <p:cNvSpPr/>
            <p:nvPr/>
          </p:nvSpPr>
          <p:spPr>
            <a:xfrm>
              <a:off x="5709422" y="964941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86AA031-6BFE-E593-35AC-2F3E8F4D5B79}"/>
                </a:ext>
              </a:extLst>
            </p:cNvPr>
            <p:cNvSpPr/>
            <p:nvPr/>
          </p:nvSpPr>
          <p:spPr>
            <a:xfrm>
              <a:off x="5886223" y="964941"/>
              <a:ext cx="91440" cy="9144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41A2AB3-5A54-E815-C80A-564EB982D875}"/>
                </a:ext>
              </a:extLst>
            </p:cNvPr>
            <p:cNvSpPr/>
            <p:nvPr/>
          </p:nvSpPr>
          <p:spPr>
            <a:xfrm>
              <a:off x="6185320" y="964941"/>
              <a:ext cx="91440" cy="9144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37351E-1AA4-2A95-4595-CF575D7EE2E9}"/>
                </a:ext>
              </a:extLst>
            </p:cNvPr>
            <p:cNvSpPr/>
            <p:nvPr/>
          </p:nvSpPr>
          <p:spPr>
            <a:xfrm>
              <a:off x="5490358" y="971130"/>
              <a:ext cx="91440" cy="9144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FCFDC284-30F3-64DD-F824-9CFF2CE9E01C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2189070" y="1940247"/>
            <a:ext cx="797641" cy="1164685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96933D56-FBB0-522F-D6AB-7A1996DC31AD}"/>
              </a:ext>
            </a:extLst>
          </p:cNvPr>
          <p:cNvCxnSpPr>
            <a:cxnSpLocks/>
            <a:stCxn id="5" idx="3"/>
            <a:endCxn id="8" idx="3"/>
          </p:cNvCxnSpPr>
          <p:nvPr/>
        </p:nvCxnSpPr>
        <p:spPr>
          <a:xfrm>
            <a:off x="2189070" y="3104932"/>
            <a:ext cx="797641" cy="976886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779A3EF-4FF3-3DB4-FF71-6223C467847E}"/>
              </a:ext>
            </a:extLst>
          </p:cNvPr>
          <p:cNvSpPr txBox="1"/>
          <p:nvPr/>
        </p:nvSpPr>
        <p:spPr>
          <a:xfrm>
            <a:off x="2657142" y="2260817"/>
            <a:ext cx="1554479" cy="45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b="1" dirty="0"/>
              <a:t>Grounding on patient timeline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3987F49-FD70-4B8C-3055-F5BEEC249FBB}"/>
              </a:ext>
            </a:extLst>
          </p:cNvPr>
          <p:cNvCxnSpPr/>
          <p:nvPr/>
        </p:nvCxnSpPr>
        <p:spPr>
          <a:xfrm flipV="1">
            <a:off x="3763560" y="1940246"/>
            <a:ext cx="44806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DD423E0-4B62-3AF0-DD6E-F74FDEB3E96E}"/>
              </a:ext>
            </a:extLst>
          </p:cNvPr>
          <p:cNvCxnSpPr/>
          <p:nvPr/>
        </p:nvCxnSpPr>
        <p:spPr>
          <a:xfrm flipV="1">
            <a:off x="3763559" y="4091285"/>
            <a:ext cx="44806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624D0B5-1CDD-5C7E-BE62-2251FAECAB2C}"/>
              </a:ext>
            </a:extLst>
          </p:cNvPr>
          <p:cNvSpPr txBox="1"/>
          <p:nvPr/>
        </p:nvSpPr>
        <p:spPr>
          <a:xfrm>
            <a:off x="2701086" y="4407725"/>
            <a:ext cx="1466589" cy="456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400" b="1" dirty="0"/>
              <a:t>Grounding on notes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BA7EDAE2-E28F-3AE8-0A29-AF5288DC7EBA}"/>
              </a:ext>
            </a:extLst>
          </p:cNvPr>
          <p:cNvCxnSpPr>
            <a:cxnSpLocks/>
            <a:stCxn id="36" idx="3"/>
            <a:endCxn id="32" idx="1"/>
          </p:cNvCxnSpPr>
          <p:nvPr/>
        </p:nvCxnSpPr>
        <p:spPr>
          <a:xfrm>
            <a:off x="6131237" y="1962548"/>
            <a:ext cx="1031599" cy="100710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99468DDD-39BF-EA82-52A6-6FAEC86EE0A7}"/>
              </a:ext>
            </a:extLst>
          </p:cNvPr>
          <p:cNvCxnSpPr>
            <a:cxnSpLocks/>
            <a:stCxn id="13" idx="3"/>
            <a:endCxn id="31" idx="1"/>
          </p:cNvCxnSpPr>
          <p:nvPr/>
        </p:nvCxnSpPr>
        <p:spPr>
          <a:xfrm flipV="1">
            <a:off x="6309047" y="3129274"/>
            <a:ext cx="853789" cy="106032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72BD36E-A238-0FF7-8BD0-D982D703C3F9}"/>
              </a:ext>
            </a:extLst>
          </p:cNvPr>
          <p:cNvSpPr/>
          <p:nvPr/>
        </p:nvSpPr>
        <p:spPr>
          <a:xfrm>
            <a:off x="7162836" y="3021397"/>
            <a:ext cx="91980" cy="215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C5B25B-294A-363C-3E95-7640F49253B3}"/>
              </a:ext>
            </a:extLst>
          </p:cNvPr>
          <p:cNvSpPr/>
          <p:nvPr/>
        </p:nvSpPr>
        <p:spPr>
          <a:xfrm>
            <a:off x="7162836" y="2861772"/>
            <a:ext cx="91980" cy="215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6CC1B6BF-ED7B-47B5-07B5-E5E3C038F424}"/>
              </a:ext>
            </a:extLst>
          </p:cNvPr>
          <p:cNvCxnSpPr/>
          <p:nvPr/>
        </p:nvCxnSpPr>
        <p:spPr>
          <a:xfrm flipV="1">
            <a:off x="7985520" y="3116573"/>
            <a:ext cx="44806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287CD61-2FA6-E37A-056D-D8F77B140DE0}"/>
              </a:ext>
            </a:extLst>
          </p:cNvPr>
          <p:cNvSpPr txBox="1"/>
          <p:nvPr/>
        </p:nvSpPr>
        <p:spPr>
          <a:xfrm>
            <a:off x="1145748" y="5130642"/>
            <a:ext cx="6883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182880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accent5"/>
                </a:solidFill>
              </a:rPr>
              <a:t>Drug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ED5E9D-949D-4439-51CA-EB3FE540D2F6}"/>
              </a:ext>
            </a:extLst>
          </p:cNvPr>
          <p:cNvSpPr txBox="1"/>
          <p:nvPr/>
        </p:nvSpPr>
        <p:spPr>
          <a:xfrm>
            <a:off x="1143868" y="5331986"/>
            <a:ext cx="10561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-182880">
              <a:buFont typeface="Wingdings" panose="05000000000000000000" pitchFamily="2" charset="2"/>
              <a:buChar char="ü"/>
            </a:pPr>
            <a:r>
              <a:rPr lang="en-US" sz="1200" dirty="0">
                <a:solidFill>
                  <a:schemeClr val="accent4"/>
                </a:solidFill>
              </a:rPr>
              <a:t>Procedure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1FA32CE-97B5-7246-A5A7-F625951BE7E9}"/>
              </a:ext>
            </a:extLst>
          </p:cNvPr>
          <p:cNvSpPr/>
          <p:nvPr/>
        </p:nvSpPr>
        <p:spPr>
          <a:xfrm>
            <a:off x="6039257" y="1854671"/>
            <a:ext cx="91980" cy="215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83FD6A0-C3FF-78E7-83F2-BA8C6F158711}"/>
              </a:ext>
            </a:extLst>
          </p:cNvPr>
          <p:cNvSpPr txBox="1"/>
          <p:nvPr/>
        </p:nvSpPr>
        <p:spPr>
          <a:xfrm>
            <a:off x="4444232" y="1512618"/>
            <a:ext cx="19539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highlight>
                  <a:srgbClr val="FFFF00"/>
                </a:highlight>
              </a:rPr>
              <a:t>Highlight key features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29E7D61-F482-9919-2F6A-C89C97A59EC9}"/>
              </a:ext>
            </a:extLst>
          </p:cNvPr>
          <p:cNvGrpSpPr/>
          <p:nvPr/>
        </p:nvGrpSpPr>
        <p:grpSpPr>
          <a:xfrm>
            <a:off x="8512277" y="4006934"/>
            <a:ext cx="3514349" cy="2270541"/>
            <a:chOff x="8415455" y="4343263"/>
            <a:chExt cx="3514349" cy="2270541"/>
          </a:xfrm>
        </p:grpSpPr>
        <p:pic>
          <p:nvPicPr>
            <p:cNvPr id="39" name="Picture 12" descr="10,708 Clinician Icon High Res Illustrations - Getty Images">
              <a:extLst>
                <a:ext uri="{FF2B5EF4-FFF2-40B4-BE49-F238E27FC236}">
                  <a16:creationId xmlns:a16="http://schemas.microsoft.com/office/drawing/2014/main" id="{C86AE5FE-56E5-0C1F-53E3-7FC2934B33E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28" t="18464" r="18301" b="40849"/>
            <a:stretch/>
          </p:blipFill>
          <p:spPr bwMode="auto">
            <a:xfrm>
              <a:off x="9352298" y="5120060"/>
              <a:ext cx="1790776" cy="11551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3C4271C-AEF9-577B-8B31-6BC755AC80F9}"/>
                </a:ext>
              </a:extLst>
            </p:cNvPr>
            <p:cNvSpPr txBox="1"/>
            <p:nvPr/>
          </p:nvSpPr>
          <p:spPr>
            <a:xfrm>
              <a:off x="9656206" y="6275250"/>
              <a:ext cx="11224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Clinicians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58B437-96F1-AAF0-E3F6-84F89F9191F8}"/>
                </a:ext>
              </a:extLst>
            </p:cNvPr>
            <p:cNvGrpSpPr/>
            <p:nvPr/>
          </p:nvGrpSpPr>
          <p:grpSpPr>
            <a:xfrm rot="16200000">
              <a:off x="9761454" y="4257997"/>
              <a:ext cx="928954" cy="1099485"/>
              <a:chOff x="7959915" y="2301939"/>
              <a:chExt cx="928954" cy="1099485"/>
            </a:xfrm>
          </p:grpSpPr>
          <p:sp>
            <p:nvSpPr>
              <p:cNvPr id="44" name="Arc 43">
                <a:extLst>
                  <a:ext uri="{FF2B5EF4-FFF2-40B4-BE49-F238E27FC236}">
                    <a16:creationId xmlns:a16="http://schemas.microsoft.com/office/drawing/2014/main" id="{83FC34A7-7BB1-AA4D-B655-D1BEB506DF0F}"/>
                  </a:ext>
                </a:extLst>
              </p:cNvPr>
              <p:cNvSpPr/>
              <p:nvPr/>
            </p:nvSpPr>
            <p:spPr>
              <a:xfrm rot="2689764" flipH="1">
                <a:off x="7959915" y="2301939"/>
                <a:ext cx="914400" cy="914400"/>
              </a:xfrm>
              <a:prstGeom prst="arc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Arc 44">
                <a:extLst>
                  <a:ext uri="{FF2B5EF4-FFF2-40B4-BE49-F238E27FC236}">
                    <a16:creationId xmlns:a16="http://schemas.microsoft.com/office/drawing/2014/main" id="{B54610E8-F019-8CC7-B814-E482FDDA7F15}"/>
                  </a:ext>
                </a:extLst>
              </p:cNvPr>
              <p:cNvSpPr/>
              <p:nvPr/>
            </p:nvSpPr>
            <p:spPr>
              <a:xfrm rot="2689764" flipV="1">
                <a:off x="7974469" y="2487024"/>
                <a:ext cx="914400" cy="914400"/>
              </a:xfrm>
              <a:prstGeom prst="arc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6F7C15-4B5E-7006-C418-39ADB8539314}"/>
                </a:ext>
              </a:extLst>
            </p:cNvPr>
            <p:cNvSpPr txBox="1"/>
            <p:nvPr/>
          </p:nvSpPr>
          <p:spPr>
            <a:xfrm>
              <a:off x="8415455" y="4694487"/>
              <a:ext cx="11490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/>
                <a:t>Explanation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E45AD90-99A1-4AEE-F12D-9EF44F54B173}"/>
                </a:ext>
              </a:extLst>
            </p:cNvPr>
            <p:cNvSpPr txBox="1"/>
            <p:nvPr/>
          </p:nvSpPr>
          <p:spPr>
            <a:xfrm>
              <a:off x="10938634" y="4664416"/>
              <a:ext cx="9911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i="1" dirty="0"/>
                <a:t>Feedback</a:t>
              </a:r>
            </a:p>
          </p:txBody>
        </p:sp>
      </p:grpSp>
      <p:pic>
        <p:nvPicPr>
          <p:cNvPr id="46" name="Picture 45" descr="Explainable Ai Icons - Free SVG &amp; PNG Explainable Ai Images - Noun Project">
            <a:extLst>
              <a:ext uri="{FF2B5EF4-FFF2-40B4-BE49-F238E27FC236}">
                <a16:creationId xmlns:a16="http://schemas.microsoft.com/office/drawing/2014/main" id="{2DD31D0D-184F-4BB0-F3F5-F031B7034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78107" y="1512618"/>
            <a:ext cx="776849" cy="77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 descr="Explainable Ai Icons - Free SVG &amp; PNG Explainable Ai Images - Noun Project">
            <a:extLst>
              <a:ext uri="{FF2B5EF4-FFF2-40B4-BE49-F238E27FC236}">
                <a16:creationId xmlns:a16="http://schemas.microsoft.com/office/drawing/2014/main" id="{E46F94F2-891C-D1D0-3F07-167890414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80043" y="2640054"/>
            <a:ext cx="776849" cy="776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C99213-3002-F965-B157-3DF8D1521E38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984FD8-71F1-EC88-9121-97AAE13F66EB}"/>
              </a:ext>
            </a:extLst>
          </p:cNvPr>
          <p:cNvSpPr txBox="1"/>
          <p:nvPr/>
        </p:nvSpPr>
        <p:spPr>
          <a:xfrm>
            <a:off x="166632" y="71168"/>
            <a:ext cx="6597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Generative AI May Improve Model Interpretability</a:t>
            </a:r>
            <a:endParaRPr lang="en-US" sz="2400" i="1" dirty="0">
              <a:solidFill>
                <a:srgbClr val="452E5A"/>
              </a:solidFill>
            </a:endParaRPr>
          </a:p>
        </p:txBody>
      </p:sp>
      <p:pic>
        <p:nvPicPr>
          <p:cNvPr id="50" name="Picture 49" descr="Our Logo | Brand Center">
            <a:extLst>
              <a:ext uri="{FF2B5EF4-FFF2-40B4-BE49-F238E27FC236}">
                <a16:creationId xmlns:a16="http://schemas.microsoft.com/office/drawing/2014/main" id="{71063E55-7443-BF9C-5C75-741D402BE7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98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FFE4F0-C853-6374-6FEC-08DDF9FDC2C5}"/>
              </a:ext>
            </a:extLst>
          </p:cNvPr>
          <p:cNvSpPr txBox="1"/>
          <p:nvPr/>
        </p:nvSpPr>
        <p:spPr>
          <a:xfrm>
            <a:off x="2989943" y="1424955"/>
            <a:ext cx="2425472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EHR foundation model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96EF9E0-8C3F-E803-E6E4-51E7345835B7}"/>
              </a:ext>
            </a:extLst>
          </p:cNvPr>
          <p:cNvGrpSpPr/>
          <p:nvPr/>
        </p:nvGrpSpPr>
        <p:grpSpPr>
          <a:xfrm>
            <a:off x="5415415" y="1056264"/>
            <a:ext cx="3532186" cy="1106714"/>
            <a:chOff x="5415415" y="2214852"/>
            <a:chExt cx="3532186" cy="110671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9EA76D5-494F-9939-955F-C8A371CC1C10}"/>
                </a:ext>
              </a:extLst>
            </p:cNvPr>
            <p:cNvSpPr txBox="1"/>
            <p:nvPr/>
          </p:nvSpPr>
          <p:spPr>
            <a:xfrm>
              <a:off x="6538095" y="2583543"/>
              <a:ext cx="2409506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dirty="0"/>
                <a:t>Large Language Model</a:t>
              </a:r>
            </a:p>
          </p:txBody>
        </p:sp>
        <p:pic>
          <p:nvPicPr>
            <p:cNvPr id="2054" name="Picture 6" descr="link symbol icon 47846704 Vector Art at Vecteezy">
              <a:extLst>
                <a:ext uri="{FF2B5EF4-FFF2-40B4-BE49-F238E27FC236}">
                  <a16:creationId xmlns:a16="http://schemas.microsoft.com/office/drawing/2014/main" id="{31A8024C-E31D-BB51-2771-BA3BBF84DC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5415" y="2214852"/>
              <a:ext cx="1106714" cy="11067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E67CFF5-55BE-02A2-E3E7-0CFC2FF46B99}"/>
              </a:ext>
            </a:extLst>
          </p:cNvPr>
          <p:cNvSpPr txBox="1"/>
          <p:nvPr/>
        </p:nvSpPr>
        <p:spPr>
          <a:xfrm>
            <a:off x="2592366" y="1901080"/>
            <a:ext cx="3220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/>
              <a:t>Temporal pattern recognition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100F85-DE1B-6B68-E631-A48F928FC254}"/>
              </a:ext>
            </a:extLst>
          </p:cNvPr>
          <p:cNvSpPr txBox="1"/>
          <p:nvPr/>
        </p:nvSpPr>
        <p:spPr>
          <a:xfrm>
            <a:off x="6320435" y="1901080"/>
            <a:ext cx="2844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Semantic reasoning and information synthesis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4BD34D-1BD1-1D01-F6F5-8AE78D02E64E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D1F0AB-0E69-8450-68B6-3156120443CA}"/>
              </a:ext>
            </a:extLst>
          </p:cNvPr>
          <p:cNvSpPr txBox="1"/>
          <p:nvPr/>
        </p:nvSpPr>
        <p:spPr>
          <a:xfrm>
            <a:off x="261257" y="2888489"/>
            <a:ext cx="1191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Rationale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FA7B06-3C6A-4D9F-455F-4DC30C735CF2}"/>
              </a:ext>
            </a:extLst>
          </p:cNvPr>
          <p:cNvSpPr txBox="1"/>
          <p:nvPr/>
        </p:nvSpPr>
        <p:spPr>
          <a:xfrm>
            <a:off x="261257" y="3171213"/>
            <a:ext cx="86863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Clinical risk prediction is fundamentally a longitudinal modeling problem.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4ABE60E-5939-88D3-30C3-F35695D0A37B}"/>
              </a:ext>
            </a:extLst>
          </p:cNvPr>
          <p:cNvSpPr txBox="1"/>
          <p:nvPr/>
        </p:nvSpPr>
        <p:spPr>
          <a:xfrm>
            <a:off x="261258" y="3540545"/>
            <a:ext cx="2541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- Sensitivity to event timing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F17631-4C9F-F426-5552-87399CC822BB}"/>
              </a:ext>
            </a:extLst>
          </p:cNvPr>
          <p:cNvSpPr txBox="1"/>
          <p:nvPr/>
        </p:nvSpPr>
        <p:spPr>
          <a:xfrm>
            <a:off x="261258" y="3818272"/>
            <a:ext cx="2535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- Repeated numeric trends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18B557-FC22-5B9F-2F4C-B88E2D2E1799}"/>
              </a:ext>
            </a:extLst>
          </p:cNvPr>
          <p:cNvSpPr txBox="1"/>
          <p:nvPr/>
        </p:nvSpPr>
        <p:spPr>
          <a:xfrm>
            <a:off x="261258" y="4122236"/>
            <a:ext cx="21743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- Missingness patterns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0D5D5F-4894-97EC-745C-12E7A2E80BB6}"/>
              </a:ext>
            </a:extLst>
          </p:cNvPr>
          <p:cNvSpPr txBox="1"/>
          <p:nvPr/>
        </p:nvSpPr>
        <p:spPr>
          <a:xfrm>
            <a:off x="261257" y="4440606"/>
            <a:ext cx="34635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- Subtle pre-diagnostic abnormalities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E772C95-32E1-245E-3CB2-4868AA81CD28}"/>
              </a:ext>
            </a:extLst>
          </p:cNvPr>
          <p:cNvGrpSpPr/>
          <p:nvPr/>
        </p:nvGrpSpPr>
        <p:grpSpPr>
          <a:xfrm>
            <a:off x="4511100" y="3672346"/>
            <a:ext cx="6734340" cy="1030515"/>
            <a:chOff x="4511100" y="3980956"/>
            <a:chExt cx="6734340" cy="1030515"/>
          </a:xfrm>
        </p:grpSpPr>
        <p:sp>
          <p:nvSpPr>
            <p:cNvPr id="23" name="Right Brace 22">
              <a:extLst>
                <a:ext uri="{FF2B5EF4-FFF2-40B4-BE49-F238E27FC236}">
                  <a16:creationId xmlns:a16="http://schemas.microsoft.com/office/drawing/2014/main" id="{D0569E15-5567-D083-965D-ADF5C942FAD2}"/>
                </a:ext>
              </a:extLst>
            </p:cNvPr>
            <p:cNvSpPr/>
            <p:nvPr/>
          </p:nvSpPr>
          <p:spPr>
            <a:xfrm>
              <a:off x="4511100" y="3980956"/>
              <a:ext cx="406400" cy="1030515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DC3BAC-DA66-9CF0-A702-0D4037F11854}"/>
                </a:ext>
              </a:extLst>
            </p:cNvPr>
            <p:cNvSpPr txBox="1"/>
            <p:nvPr/>
          </p:nvSpPr>
          <p:spPr>
            <a:xfrm>
              <a:off x="5047208" y="4325402"/>
              <a:ext cx="6198232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Not naturally preserved by text-optimized LLM objectives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1CDAD8E-48EC-04FE-46AA-BF2787BCF835}"/>
              </a:ext>
            </a:extLst>
          </p:cNvPr>
          <p:cNvSpPr txBox="1"/>
          <p:nvPr/>
        </p:nvSpPr>
        <p:spPr>
          <a:xfrm>
            <a:off x="166632" y="182478"/>
            <a:ext cx="87063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Leverage Complementary Strengths Of Two Distinct AI Paradigms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B3684CC-6244-0E9A-6F5D-B7FF0225F1A7}"/>
              </a:ext>
            </a:extLst>
          </p:cNvPr>
          <p:cNvSpPr txBox="1"/>
          <p:nvPr/>
        </p:nvSpPr>
        <p:spPr>
          <a:xfrm>
            <a:off x="261257" y="4958057"/>
            <a:ext cx="1510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Prior studies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E7371D5-B8CC-4C06-B0DC-298991342D3F}"/>
              </a:ext>
            </a:extLst>
          </p:cNvPr>
          <p:cNvGrpSpPr/>
          <p:nvPr/>
        </p:nvGrpSpPr>
        <p:grpSpPr>
          <a:xfrm>
            <a:off x="261257" y="5254350"/>
            <a:ext cx="11930743" cy="1332833"/>
            <a:chOff x="261257" y="5562960"/>
            <a:chExt cx="11930743" cy="133283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AD53219-A193-FE83-13CB-A33517B8EA4F}"/>
                </a:ext>
              </a:extLst>
            </p:cNvPr>
            <p:cNvSpPr txBox="1"/>
            <p:nvPr/>
          </p:nvSpPr>
          <p:spPr>
            <a:xfrm>
              <a:off x="261257" y="5562960"/>
              <a:ext cx="961574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dirty="0"/>
                <a:t>“GPT-4 exhibited significant deficiencies in identifying positive cases”</a:t>
              </a:r>
            </a:p>
            <a:p>
              <a:r>
                <a:rPr lang="en-US" sz="1600" dirty="0"/>
                <a:t>“LLMs face challenges in accurate diagnosis and interpreting complex clinical data.”</a:t>
              </a:r>
            </a:p>
            <a:p>
              <a:r>
                <a:rPr lang="en-US" sz="1600" dirty="0"/>
                <a:t>“GPT-4o-mini, DeepSeek v3, and Google Gemini, all models struggles with predicting patient risk scores”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2C3F8C2-4B1B-3817-D58A-C50C4B6BEC7F}"/>
                </a:ext>
              </a:extLst>
            </p:cNvPr>
            <p:cNvSpPr txBox="1"/>
            <p:nvPr/>
          </p:nvSpPr>
          <p:spPr>
            <a:xfrm>
              <a:off x="2192482" y="6372573"/>
              <a:ext cx="999951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400" dirty="0"/>
                <a:t>Rezk et al., LLMs for clinical risk prediction. </a:t>
              </a:r>
              <a:r>
                <a:rPr lang="en-US" sz="1400" dirty="0" err="1"/>
                <a:t>arXiv</a:t>
              </a:r>
              <a:r>
                <a:rPr lang="en-US" sz="1400" dirty="0"/>
                <a:t>. 2024</a:t>
              </a:r>
            </a:p>
            <a:p>
              <a:pPr algn="r"/>
              <a:r>
                <a:rPr lang="en-US" sz="1400" dirty="0"/>
                <a:t>Kara et al., Clinical Risk Computation by Large Language Models Using Validated Risk Scores. </a:t>
              </a:r>
              <a:r>
                <a:rPr lang="en-US" sz="1400" i="1" dirty="0"/>
                <a:t>Journal of Medical Systems</a:t>
              </a:r>
              <a:r>
                <a:rPr lang="en-US" sz="1400" dirty="0"/>
                <a:t>. 2025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726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2" grpId="0"/>
      <p:bldP spid="15" grpId="0"/>
      <p:bldP spid="17" grpId="0"/>
      <p:bldP spid="18" grpId="0"/>
      <p:bldP spid="19" grpId="0"/>
      <p:bldP spid="20" grpId="0"/>
      <p:bldP spid="21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57F70-1A21-3908-66CE-D70A41764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1503E09-EAA9-0969-8890-B840C9440F58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AED6EC-960D-3109-EDC5-0EAF3DCC4542}"/>
              </a:ext>
            </a:extLst>
          </p:cNvPr>
          <p:cNvSpPr txBox="1"/>
          <p:nvPr/>
        </p:nvSpPr>
        <p:spPr>
          <a:xfrm>
            <a:off x="166632" y="182478"/>
            <a:ext cx="6886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LLMs Struggle with Complex Longitudinal Histories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444B9D-11C8-5AAF-B391-BED3C030F739}"/>
              </a:ext>
            </a:extLst>
          </p:cNvPr>
          <p:cNvSpPr txBox="1"/>
          <p:nvPr/>
        </p:nvSpPr>
        <p:spPr>
          <a:xfrm>
            <a:off x="495663" y="939268"/>
            <a:ext cx="185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Patient timelines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B01B8E7-B5B6-52DB-5D96-E43C47D61386}"/>
              </a:ext>
            </a:extLst>
          </p:cNvPr>
          <p:cNvGrpSpPr/>
          <p:nvPr/>
        </p:nvGrpSpPr>
        <p:grpSpPr>
          <a:xfrm>
            <a:off x="495663" y="1358228"/>
            <a:ext cx="2514600" cy="516433"/>
            <a:chOff x="4015740" y="1915318"/>
            <a:chExt cx="2514600" cy="51643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2F3C752-01EC-7C4E-AB8D-D7E9D067E75C}"/>
                </a:ext>
              </a:extLst>
            </p:cNvPr>
            <p:cNvSpPr/>
            <p:nvPr/>
          </p:nvSpPr>
          <p:spPr>
            <a:xfrm>
              <a:off x="4015740" y="1915318"/>
              <a:ext cx="2514600" cy="5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7459F75-2488-BB61-8D29-6394692F708A}"/>
                </a:ext>
              </a:extLst>
            </p:cNvPr>
            <p:cNvGrpSpPr/>
            <p:nvPr/>
          </p:nvGrpSpPr>
          <p:grpSpPr>
            <a:xfrm>
              <a:off x="4104135" y="1988012"/>
              <a:ext cx="2286299" cy="371043"/>
              <a:chOff x="508000" y="1473467"/>
              <a:chExt cx="2286299" cy="371043"/>
            </a:xfrm>
          </p:grpSpPr>
          <p:pic>
            <p:nvPicPr>
              <p:cNvPr id="8" name="Picture 6" descr="2,574,100+ Man Symbol Stock Photos, Pictures &amp; Royalty-Free Images - iStock  | Woman man symbol, Man symbol vector, Man symbol eps">
                <a:extLst>
                  <a:ext uri="{FF2B5EF4-FFF2-40B4-BE49-F238E27FC236}">
                    <a16:creationId xmlns:a16="http://schemas.microsoft.com/office/drawing/2014/main" id="{D4B3713B-E71C-2EB4-EA2B-952BC44FDA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92" t="13219" r="11399" b="15104"/>
              <a:stretch/>
            </p:blipFill>
            <p:spPr bwMode="auto">
              <a:xfrm>
                <a:off x="508000" y="1484312"/>
                <a:ext cx="190500" cy="360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7A953149-0192-2314-161D-59DAA4881207}"/>
                  </a:ext>
                </a:extLst>
              </p:cNvPr>
              <p:cNvCxnSpPr>
                <a:stCxn id="8" idx="3"/>
              </p:cNvCxnSpPr>
              <p:nvPr/>
            </p:nvCxnSpPr>
            <p:spPr>
              <a:xfrm>
                <a:off x="698500" y="1664411"/>
                <a:ext cx="196088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587AFE0-95A5-E8F0-53F5-0FCEEE6AE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88449" y="1484312"/>
                <a:ext cx="339311" cy="32806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BC1299D-2AB2-325B-ACC7-E56BC9335C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78832" y="1524195"/>
                <a:ext cx="273584" cy="274319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1ADEE8C-47B2-9170-DE6E-06604B8B60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3356" y="1484312"/>
                <a:ext cx="330783" cy="31420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134B7ED2-41CE-4076-1493-E6A71F72E9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968930" y="1473467"/>
                <a:ext cx="371817" cy="360198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08278BD4-555C-974A-B86C-14DA722E29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49641" y="1476658"/>
                <a:ext cx="344658" cy="321856"/>
              </a:xfrm>
              <a:prstGeom prst="rect">
                <a:avLst/>
              </a:prstGeom>
            </p:spPr>
          </p:pic>
        </p:grpSp>
      </p:grpSp>
      <p:pic>
        <p:nvPicPr>
          <p:cNvPr id="28" name="Picture 2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172A2BF-6FD5-540F-CB61-B9237944779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45873"/>
          <a:stretch/>
        </p:blipFill>
        <p:spPr>
          <a:xfrm>
            <a:off x="471411" y="2404624"/>
            <a:ext cx="3994441" cy="335292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DE0456E8-68C2-DAC6-F582-3FBD71EFFD31}"/>
              </a:ext>
            </a:extLst>
          </p:cNvPr>
          <p:cNvGrpSpPr/>
          <p:nvPr/>
        </p:nvGrpSpPr>
        <p:grpSpPr>
          <a:xfrm>
            <a:off x="1752963" y="1932717"/>
            <a:ext cx="2511920" cy="457200"/>
            <a:chOff x="1752963" y="2140537"/>
            <a:chExt cx="2511920" cy="4572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56E82029-29F0-4116-F325-0C4E73C0ECB5}"/>
                </a:ext>
              </a:extLst>
            </p:cNvPr>
            <p:cNvCxnSpPr>
              <a:cxnSpLocks/>
            </p:cNvCxnSpPr>
            <p:nvPr/>
          </p:nvCxnSpPr>
          <p:spPr>
            <a:xfrm>
              <a:off x="1752963" y="2140537"/>
              <a:ext cx="0" cy="457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BDFFEE9-F54E-9165-C98D-CA2BB929F472}"/>
                </a:ext>
              </a:extLst>
            </p:cNvPr>
            <p:cNvSpPr txBox="1"/>
            <p:nvPr/>
          </p:nvSpPr>
          <p:spPr>
            <a:xfrm>
              <a:off x="1928474" y="2189642"/>
              <a:ext cx="23364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EHR-to-text conversion</a:t>
              </a:r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1C460A49-4FA7-D39D-6181-E6B2646688E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36890" y="1073862"/>
            <a:ext cx="2987001" cy="263211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A257985-04FA-3AB9-BD7C-A108FF8718F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09389" y="1073862"/>
            <a:ext cx="2987001" cy="263211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F1E10A0-0B95-3B55-CF40-8CEA5B31C649}"/>
              </a:ext>
            </a:extLst>
          </p:cNvPr>
          <p:cNvGrpSpPr/>
          <p:nvPr/>
        </p:nvGrpSpPr>
        <p:grpSpPr>
          <a:xfrm>
            <a:off x="8103589" y="1377995"/>
            <a:ext cx="3903902" cy="2345229"/>
            <a:chOff x="8059498" y="1692320"/>
            <a:chExt cx="3903902" cy="234522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1499BFAE-B0D9-D643-80E2-19827028BA74}"/>
                </a:ext>
              </a:extLst>
            </p:cNvPr>
            <p:cNvGrpSpPr/>
            <p:nvPr/>
          </p:nvGrpSpPr>
          <p:grpSpPr>
            <a:xfrm>
              <a:off x="8139341" y="1692320"/>
              <a:ext cx="3709498" cy="1571579"/>
              <a:chOff x="8139341" y="1692320"/>
              <a:chExt cx="3709498" cy="157157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09CC383-CC1C-10EA-9737-258A5A372B4D}"/>
                  </a:ext>
                </a:extLst>
              </p:cNvPr>
              <p:cNvSpPr/>
              <p:nvPr/>
            </p:nvSpPr>
            <p:spPr>
              <a:xfrm>
                <a:off x="8139341" y="1692320"/>
                <a:ext cx="55258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B65EB2D7-A3FC-A272-4FBE-F3899AC9B67A}"/>
                  </a:ext>
                </a:extLst>
              </p:cNvPr>
              <p:cNvSpPr/>
              <p:nvPr/>
            </p:nvSpPr>
            <p:spPr>
              <a:xfrm>
                <a:off x="11307979" y="1692320"/>
                <a:ext cx="54086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EA3AEB8-097C-4212-40A7-90A95CA307EF}"/>
                </a:ext>
              </a:extLst>
            </p:cNvPr>
            <p:cNvSpPr/>
            <p:nvPr/>
          </p:nvSpPr>
          <p:spPr>
            <a:xfrm>
              <a:off x="8059498" y="3612212"/>
              <a:ext cx="764501" cy="425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3C13718-C508-6D44-50AF-685B1692430B}"/>
                </a:ext>
              </a:extLst>
            </p:cNvPr>
            <p:cNvSpPr/>
            <p:nvPr/>
          </p:nvSpPr>
          <p:spPr>
            <a:xfrm>
              <a:off x="11198899" y="3612212"/>
              <a:ext cx="764501" cy="425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2698899-7957-1FDE-399B-F492E29B1207}"/>
              </a:ext>
            </a:extLst>
          </p:cNvPr>
          <p:cNvGrpSpPr/>
          <p:nvPr/>
        </p:nvGrpSpPr>
        <p:grpSpPr>
          <a:xfrm>
            <a:off x="7365511" y="1377995"/>
            <a:ext cx="3766660" cy="2446164"/>
            <a:chOff x="7321420" y="1692320"/>
            <a:chExt cx="3766660" cy="244616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8FDFEA2-272E-1E51-B7C7-77A9D70B6B10}"/>
                </a:ext>
              </a:extLst>
            </p:cNvPr>
            <p:cNvGrpSpPr/>
            <p:nvPr/>
          </p:nvGrpSpPr>
          <p:grpSpPr>
            <a:xfrm>
              <a:off x="7321420" y="1692320"/>
              <a:ext cx="3766660" cy="1571579"/>
              <a:chOff x="7321420" y="1692320"/>
              <a:chExt cx="3766660" cy="1571579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931E6FC4-6A44-2AF1-CD6E-56633AE3D724}"/>
                  </a:ext>
                </a:extLst>
              </p:cNvPr>
              <p:cNvSpPr/>
              <p:nvPr/>
            </p:nvSpPr>
            <p:spPr>
              <a:xfrm>
                <a:off x="7321420" y="1692320"/>
                <a:ext cx="55258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975AAC2-85CF-B672-1CBB-309B4801B34E}"/>
                  </a:ext>
                </a:extLst>
              </p:cNvPr>
              <p:cNvSpPr/>
              <p:nvPr/>
            </p:nvSpPr>
            <p:spPr>
              <a:xfrm>
                <a:off x="10547220" y="1692320"/>
                <a:ext cx="54086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B99EC3F8-FDE9-2877-ADF1-8D205F65C54D}"/>
                </a:ext>
              </a:extLst>
            </p:cNvPr>
            <p:cNvGrpSpPr/>
            <p:nvPr/>
          </p:nvGrpSpPr>
          <p:grpSpPr>
            <a:xfrm>
              <a:off x="7321420" y="3615917"/>
              <a:ext cx="3669278" cy="522567"/>
              <a:chOff x="7321420" y="3615917"/>
              <a:chExt cx="3669278" cy="522567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F3EC0FCE-19CC-EFCE-C580-4391A1CE87A2}"/>
                  </a:ext>
                </a:extLst>
              </p:cNvPr>
              <p:cNvSpPr/>
              <p:nvPr/>
            </p:nvSpPr>
            <p:spPr>
              <a:xfrm>
                <a:off x="7321420" y="3616968"/>
                <a:ext cx="496779" cy="5215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73CA6177-A355-3F51-DA0C-A40C0BF9DEA0}"/>
                  </a:ext>
                </a:extLst>
              </p:cNvPr>
              <p:cNvSpPr/>
              <p:nvPr/>
            </p:nvSpPr>
            <p:spPr>
              <a:xfrm>
                <a:off x="10493919" y="3615917"/>
                <a:ext cx="496779" cy="5215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48" name="Group 2047">
            <a:extLst>
              <a:ext uri="{FF2B5EF4-FFF2-40B4-BE49-F238E27FC236}">
                <a16:creationId xmlns:a16="http://schemas.microsoft.com/office/drawing/2014/main" id="{D7105692-D53D-F69F-3730-410FC0524CA8}"/>
              </a:ext>
            </a:extLst>
          </p:cNvPr>
          <p:cNvGrpSpPr/>
          <p:nvPr/>
        </p:nvGrpSpPr>
        <p:grpSpPr>
          <a:xfrm>
            <a:off x="6433004" y="1343791"/>
            <a:ext cx="1051891" cy="610936"/>
            <a:chOff x="6342243" y="2858763"/>
            <a:chExt cx="1051891" cy="61093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A1233B8-15BD-F30B-2224-D3FE18E83934}"/>
                </a:ext>
              </a:extLst>
            </p:cNvPr>
            <p:cNvSpPr txBox="1"/>
            <p:nvPr/>
          </p:nvSpPr>
          <p:spPr>
            <a:xfrm>
              <a:off x="6470145" y="3008034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*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C66DB0A-2999-02C9-BA2B-C927CE079188}"/>
                </a:ext>
              </a:extLst>
            </p:cNvPr>
            <p:cNvSpPr txBox="1"/>
            <p:nvPr/>
          </p:nvSpPr>
          <p:spPr>
            <a:xfrm>
              <a:off x="6342243" y="2858763"/>
              <a:ext cx="10518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5"/>
                  </a:solidFill>
                </a:rPr>
                <a:t>EHR model</a:t>
              </a:r>
            </a:p>
          </p:txBody>
        </p:sp>
      </p:grpSp>
      <p:grpSp>
        <p:nvGrpSpPr>
          <p:cNvPr id="2066" name="Group 2065">
            <a:extLst>
              <a:ext uri="{FF2B5EF4-FFF2-40B4-BE49-F238E27FC236}">
                <a16:creationId xmlns:a16="http://schemas.microsoft.com/office/drawing/2014/main" id="{04A260FC-F2F2-3F89-65C2-78EAB727DAE1}"/>
              </a:ext>
            </a:extLst>
          </p:cNvPr>
          <p:cNvGrpSpPr/>
          <p:nvPr/>
        </p:nvGrpSpPr>
        <p:grpSpPr>
          <a:xfrm>
            <a:off x="4465852" y="2379526"/>
            <a:ext cx="1471038" cy="1691171"/>
            <a:chOff x="4465852" y="2587346"/>
            <a:chExt cx="1471038" cy="1691171"/>
          </a:xfrm>
        </p:grpSpPr>
        <p:cxnSp>
          <p:nvCxnSpPr>
            <p:cNvPr id="2051" name="Connector: Elbow 2050">
              <a:extLst>
                <a:ext uri="{FF2B5EF4-FFF2-40B4-BE49-F238E27FC236}">
                  <a16:creationId xmlns:a16="http://schemas.microsoft.com/office/drawing/2014/main" id="{C0FB3122-7281-8AA5-84AC-046C6CC34F76}"/>
                </a:ext>
              </a:extLst>
            </p:cNvPr>
            <p:cNvCxnSpPr>
              <a:stCxn id="28" idx="3"/>
              <a:endCxn id="42" idx="1"/>
            </p:cNvCxnSpPr>
            <p:nvPr/>
          </p:nvCxnSpPr>
          <p:spPr>
            <a:xfrm flipV="1">
              <a:off x="4465852" y="2587346"/>
              <a:ext cx="1471038" cy="1691171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053" name="Group 2052">
              <a:extLst>
                <a:ext uri="{FF2B5EF4-FFF2-40B4-BE49-F238E27FC236}">
                  <a16:creationId xmlns:a16="http://schemas.microsoft.com/office/drawing/2014/main" id="{CE1CD305-D022-28D6-6BE9-2FD1B9E245D7}"/>
                </a:ext>
              </a:extLst>
            </p:cNvPr>
            <p:cNvGrpSpPr/>
            <p:nvPr/>
          </p:nvGrpSpPr>
          <p:grpSpPr>
            <a:xfrm>
              <a:off x="4904238" y="3185667"/>
              <a:ext cx="636278" cy="640080"/>
              <a:chOff x="5541911" y="3588427"/>
              <a:chExt cx="636278" cy="640080"/>
            </a:xfrm>
          </p:grpSpPr>
          <p:sp>
            <p:nvSpPr>
              <p:cNvPr id="2052" name="Oval 2051">
                <a:extLst>
                  <a:ext uri="{FF2B5EF4-FFF2-40B4-BE49-F238E27FC236}">
                    <a16:creationId xmlns:a16="http://schemas.microsoft.com/office/drawing/2014/main" id="{FF91749E-9A9C-60D8-F8E2-3FF3DE133565}"/>
                  </a:ext>
                </a:extLst>
              </p:cNvPr>
              <p:cNvSpPr/>
              <p:nvPr/>
            </p:nvSpPr>
            <p:spPr>
              <a:xfrm>
                <a:off x="5541911" y="3588427"/>
                <a:ext cx="636278" cy="64008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032BF8D-9D94-BBD6-F883-22F39FBE794C}"/>
                  </a:ext>
                </a:extLst>
              </p:cNvPr>
              <p:cNvSpPr txBox="1"/>
              <p:nvPr/>
            </p:nvSpPr>
            <p:spPr>
              <a:xfrm>
                <a:off x="5552536" y="3719411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/>
                </a:lvl1pPr>
              </a:lstStyle>
              <a:p>
                <a:r>
                  <a:rPr lang="en-US" b="1" dirty="0"/>
                  <a:t>LLM</a:t>
                </a:r>
              </a:p>
            </p:txBody>
          </p:sp>
        </p:grpSp>
      </p:grp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D5D3F8A7-BE07-D998-6ED8-4EB55F5803ED}"/>
              </a:ext>
            </a:extLst>
          </p:cNvPr>
          <p:cNvGrpSpPr/>
          <p:nvPr/>
        </p:nvGrpSpPr>
        <p:grpSpPr>
          <a:xfrm>
            <a:off x="4385029" y="3749986"/>
            <a:ext cx="1706013" cy="830997"/>
            <a:chOff x="4385029" y="3957806"/>
            <a:chExt cx="1706013" cy="830997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AEA708E7-B477-928C-E05C-AC3336023F0D}"/>
                </a:ext>
              </a:extLst>
            </p:cNvPr>
            <p:cNvSpPr/>
            <p:nvPr/>
          </p:nvSpPr>
          <p:spPr>
            <a:xfrm>
              <a:off x="4940009" y="4030928"/>
              <a:ext cx="454874" cy="17296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4E7DE7D-41E8-5059-3905-834580DF8B33}"/>
                </a:ext>
              </a:extLst>
            </p:cNvPr>
            <p:cNvSpPr txBox="1"/>
            <p:nvPr/>
          </p:nvSpPr>
          <p:spPr>
            <a:xfrm>
              <a:off x="4385029" y="3957806"/>
              <a:ext cx="17060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/>
                <a:t>Ask to estimate pancreatic cancer risk 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6E764BB-54DA-B637-85DC-A774E80DB181}"/>
              </a:ext>
            </a:extLst>
          </p:cNvPr>
          <p:cNvSpPr txBox="1"/>
          <p:nvPr/>
        </p:nvSpPr>
        <p:spPr>
          <a:xfrm>
            <a:off x="6392723" y="4527268"/>
            <a:ext cx="55314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Simply converting structured EHR data into text and prompting an LLM does not yield faithful risk predictions.</a:t>
            </a:r>
          </a:p>
        </p:txBody>
      </p:sp>
      <p:pic>
        <p:nvPicPr>
          <p:cNvPr id="11" name="Picture 10" descr="Our Logo | Brand Center">
            <a:extLst>
              <a:ext uri="{FF2B5EF4-FFF2-40B4-BE49-F238E27FC236}">
                <a16:creationId xmlns:a16="http://schemas.microsoft.com/office/drawing/2014/main" id="{D476C70A-DAA1-E5F1-1CAE-E89C60EFD7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92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0B605-EEF2-07E6-7B27-9ABDF86EB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1" name="Group 2060">
            <a:extLst>
              <a:ext uri="{FF2B5EF4-FFF2-40B4-BE49-F238E27FC236}">
                <a16:creationId xmlns:a16="http://schemas.microsoft.com/office/drawing/2014/main" id="{10898201-8565-DFD1-8854-05757960EBC4}"/>
              </a:ext>
            </a:extLst>
          </p:cNvPr>
          <p:cNvGrpSpPr/>
          <p:nvPr/>
        </p:nvGrpSpPr>
        <p:grpSpPr>
          <a:xfrm>
            <a:off x="6279997" y="4034908"/>
            <a:ext cx="5762831" cy="1895089"/>
            <a:chOff x="6279997" y="4242728"/>
            <a:chExt cx="5762831" cy="1895089"/>
          </a:xfrm>
        </p:grpSpPr>
        <p:pic>
          <p:nvPicPr>
            <p:cNvPr id="2056" name="Picture 2055">
              <a:extLst>
                <a:ext uri="{FF2B5EF4-FFF2-40B4-BE49-F238E27FC236}">
                  <a16:creationId xmlns:a16="http://schemas.microsoft.com/office/drawing/2014/main" id="{61162CE4-5B76-8AA8-E938-76A6BFA55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9997" y="4242728"/>
              <a:ext cx="2523933" cy="1895089"/>
            </a:xfrm>
            <a:prstGeom prst="rect">
              <a:avLst/>
            </a:prstGeom>
          </p:spPr>
        </p:pic>
        <p:sp>
          <p:nvSpPr>
            <p:cNvPr id="2058" name="TextBox 2057">
              <a:extLst>
                <a:ext uri="{FF2B5EF4-FFF2-40B4-BE49-F238E27FC236}">
                  <a16:creationId xmlns:a16="http://schemas.microsoft.com/office/drawing/2014/main" id="{BCE837BC-4042-C6BB-3540-9D04FF7A2123}"/>
                </a:ext>
              </a:extLst>
            </p:cNvPr>
            <p:cNvSpPr txBox="1"/>
            <p:nvPr/>
          </p:nvSpPr>
          <p:spPr>
            <a:xfrm>
              <a:off x="9109389" y="4382946"/>
              <a:ext cx="2933439" cy="13619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/>
                <a:t>High risk</a:t>
              </a:r>
              <a:r>
                <a:rPr lang="en-US" sz="1600" dirty="0"/>
                <a:t>: concentrated in older adults (late 60s–80s).</a:t>
              </a:r>
            </a:p>
            <a:p>
              <a:pPr>
                <a:spcBef>
                  <a:spcPts val="300"/>
                </a:spcBef>
              </a:pPr>
              <a:r>
                <a:rPr lang="en-US" sz="1600" b="1" dirty="0"/>
                <a:t>Low risk: </a:t>
              </a:r>
              <a:r>
                <a:rPr lang="en-US" sz="1600" dirty="0"/>
                <a:t>broader, younger-skewed distribution tapering after ~60.</a:t>
              </a:r>
            </a:p>
          </p:txBody>
        </p:sp>
      </p:grpSp>
      <p:grpSp>
        <p:nvGrpSpPr>
          <p:cNvPr id="2065" name="Group 2064">
            <a:extLst>
              <a:ext uri="{FF2B5EF4-FFF2-40B4-BE49-F238E27FC236}">
                <a16:creationId xmlns:a16="http://schemas.microsoft.com/office/drawing/2014/main" id="{6D11253E-3F94-F8E8-CA37-B2E099F20AE1}"/>
              </a:ext>
            </a:extLst>
          </p:cNvPr>
          <p:cNvGrpSpPr/>
          <p:nvPr/>
        </p:nvGrpSpPr>
        <p:grpSpPr>
          <a:xfrm>
            <a:off x="6171865" y="3772460"/>
            <a:ext cx="5801888" cy="2350390"/>
            <a:chOff x="6171865" y="3834806"/>
            <a:chExt cx="5801888" cy="2350390"/>
          </a:xfrm>
        </p:grpSpPr>
        <p:grpSp>
          <p:nvGrpSpPr>
            <p:cNvPr id="2063" name="Group 2062">
              <a:extLst>
                <a:ext uri="{FF2B5EF4-FFF2-40B4-BE49-F238E27FC236}">
                  <a16:creationId xmlns:a16="http://schemas.microsoft.com/office/drawing/2014/main" id="{AC40E56F-1BDC-33F7-0988-631A183861D9}"/>
                </a:ext>
              </a:extLst>
            </p:cNvPr>
            <p:cNvGrpSpPr/>
            <p:nvPr/>
          </p:nvGrpSpPr>
          <p:grpSpPr>
            <a:xfrm>
              <a:off x="6171865" y="3834806"/>
              <a:ext cx="5801888" cy="2327614"/>
              <a:chOff x="6091042" y="3931044"/>
              <a:chExt cx="5801888" cy="2327614"/>
            </a:xfrm>
          </p:grpSpPr>
          <p:sp>
            <p:nvSpPr>
              <p:cNvPr id="2062" name="Rectangle 2061">
                <a:extLst>
                  <a:ext uri="{FF2B5EF4-FFF2-40B4-BE49-F238E27FC236}">
                    <a16:creationId xmlns:a16="http://schemas.microsoft.com/office/drawing/2014/main" id="{81D4FAD6-6B65-FCE2-F8CE-2DD14E4CA89A}"/>
                  </a:ext>
                </a:extLst>
              </p:cNvPr>
              <p:cNvSpPr/>
              <p:nvPr/>
            </p:nvSpPr>
            <p:spPr>
              <a:xfrm>
                <a:off x="6091042" y="3931044"/>
                <a:ext cx="5801888" cy="23276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60" name="TextBox 2059">
                <a:extLst>
                  <a:ext uri="{FF2B5EF4-FFF2-40B4-BE49-F238E27FC236}">
                    <a16:creationId xmlns:a16="http://schemas.microsoft.com/office/drawing/2014/main" id="{C86F6CA8-FACA-E856-2D8E-04542F447003}"/>
                  </a:ext>
                </a:extLst>
              </p:cNvPr>
              <p:cNvSpPr txBox="1"/>
              <p:nvPr/>
            </p:nvSpPr>
            <p:spPr>
              <a:xfrm>
                <a:off x="6291886" y="4003125"/>
                <a:ext cx="4228612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/>
                  <a:t>SHAP values (feature, value) </a:t>
                </a:r>
                <a:r>
                  <a:rPr lang="en-US" sz="1600" dirty="0"/>
                  <a:t>indicate each feature’s contribution to risk: positive = higher risk, negative = lower risk.</a:t>
                </a:r>
              </a:p>
              <a:p>
                <a:endParaRPr lang="en-US" sz="1600" dirty="0"/>
              </a:p>
              <a:p>
                <a:r>
                  <a:rPr lang="en-US" sz="1600" dirty="0"/>
                  <a:t>(diabetes, 0.87)</a:t>
                </a:r>
              </a:p>
              <a:p>
                <a:r>
                  <a:rPr lang="en-US" sz="1600" dirty="0"/>
                  <a:t>(pancreatitis, 0.9)</a:t>
                </a:r>
              </a:p>
              <a:p>
                <a:r>
                  <a:rPr lang="en-US" sz="1600" dirty="0"/>
                  <a:t>(orthopedic injuries, -0.18) </a:t>
                </a:r>
              </a:p>
            </p:txBody>
          </p:sp>
        </p:grpSp>
        <p:sp>
          <p:nvSpPr>
            <p:cNvPr id="2064" name="TextBox 2063">
              <a:extLst>
                <a:ext uri="{FF2B5EF4-FFF2-40B4-BE49-F238E27FC236}">
                  <a16:creationId xmlns:a16="http://schemas.microsoft.com/office/drawing/2014/main" id="{2F8BFF90-5A86-B13A-9A68-DA9761A2F04C}"/>
                </a:ext>
              </a:extLst>
            </p:cNvPr>
            <p:cNvSpPr txBox="1"/>
            <p:nvPr/>
          </p:nvSpPr>
          <p:spPr>
            <a:xfrm>
              <a:off x="6886636" y="5746614"/>
              <a:ext cx="461665" cy="43858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b="1" dirty="0"/>
                <a:t>. . 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C5EEE4D-E80E-8CA7-F27F-1836DE23C673}"/>
              </a:ext>
            </a:extLst>
          </p:cNvPr>
          <p:cNvGrpSpPr/>
          <p:nvPr/>
        </p:nvGrpSpPr>
        <p:grpSpPr>
          <a:xfrm>
            <a:off x="5967027" y="3729453"/>
            <a:ext cx="5801888" cy="2855273"/>
            <a:chOff x="6091042" y="3931043"/>
            <a:chExt cx="5801888" cy="2855273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DC6139D-AAE1-C3A3-23B4-62688F386F02}"/>
                </a:ext>
              </a:extLst>
            </p:cNvPr>
            <p:cNvSpPr/>
            <p:nvPr/>
          </p:nvSpPr>
          <p:spPr>
            <a:xfrm>
              <a:off x="6091042" y="3931043"/>
              <a:ext cx="5801888" cy="28552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F473899-20FC-670F-D5D7-E0517AA85A13}"/>
                </a:ext>
              </a:extLst>
            </p:cNvPr>
            <p:cNvSpPr txBox="1"/>
            <p:nvPr/>
          </p:nvSpPr>
          <p:spPr>
            <a:xfrm>
              <a:off x="6291886" y="4475392"/>
              <a:ext cx="5407602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/>
                <a:t>Patient timeline alone prompting → </a:t>
              </a:r>
              <a:r>
                <a:rPr lang="en-US" sz="1600" dirty="0"/>
                <a:t>unreliable and misaligned predictions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600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/>
                <a:t>Attribution-guided prompting → </a:t>
              </a:r>
              <a:r>
                <a:rPr lang="en-US" sz="1600" dirty="0"/>
                <a:t>improved accuracy and alignment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19B375A4-1F71-4772-99D0-72A91362C4AF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7265E2-83CC-5357-A313-DEB235B25108}"/>
              </a:ext>
            </a:extLst>
          </p:cNvPr>
          <p:cNvSpPr txBox="1"/>
          <p:nvPr/>
        </p:nvSpPr>
        <p:spPr>
          <a:xfrm>
            <a:off x="166632" y="182478"/>
            <a:ext cx="7495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EHR Model Attribution-Guided LLM Improves Alignment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821408-F909-27CA-1762-F845B31D464A}"/>
              </a:ext>
            </a:extLst>
          </p:cNvPr>
          <p:cNvSpPr txBox="1"/>
          <p:nvPr/>
        </p:nvSpPr>
        <p:spPr>
          <a:xfrm>
            <a:off x="495663" y="939268"/>
            <a:ext cx="185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Patient timelines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1BD978D-0ED0-3BD7-C598-E7E32A466CA9}"/>
              </a:ext>
            </a:extLst>
          </p:cNvPr>
          <p:cNvGrpSpPr/>
          <p:nvPr/>
        </p:nvGrpSpPr>
        <p:grpSpPr>
          <a:xfrm>
            <a:off x="495663" y="1358228"/>
            <a:ext cx="2514600" cy="516433"/>
            <a:chOff x="4015740" y="1915318"/>
            <a:chExt cx="2514600" cy="516433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AC77760-1DDB-C198-AA75-A7DADE90738A}"/>
                </a:ext>
              </a:extLst>
            </p:cNvPr>
            <p:cNvSpPr/>
            <p:nvPr/>
          </p:nvSpPr>
          <p:spPr>
            <a:xfrm>
              <a:off x="4015740" y="1915318"/>
              <a:ext cx="2514600" cy="51643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5AE0D1-1FF9-D00B-C43A-AB12E0EC3159}"/>
                </a:ext>
              </a:extLst>
            </p:cNvPr>
            <p:cNvGrpSpPr/>
            <p:nvPr/>
          </p:nvGrpSpPr>
          <p:grpSpPr>
            <a:xfrm>
              <a:off x="4104135" y="1988012"/>
              <a:ext cx="2286299" cy="371043"/>
              <a:chOff x="508000" y="1473467"/>
              <a:chExt cx="2286299" cy="371043"/>
            </a:xfrm>
          </p:grpSpPr>
          <p:pic>
            <p:nvPicPr>
              <p:cNvPr id="8" name="Picture 6" descr="2,574,100+ Man Symbol Stock Photos, Pictures &amp; Royalty-Free Images - iStock  | Woman man symbol, Man symbol vector, Man symbol eps">
                <a:extLst>
                  <a:ext uri="{FF2B5EF4-FFF2-40B4-BE49-F238E27FC236}">
                    <a16:creationId xmlns:a16="http://schemas.microsoft.com/office/drawing/2014/main" id="{D652B7AC-1B71-7DC0-A38F-65FEF87FA4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692" t="13219" r="11399" b="15104"/>
              <a:stretch/>
            </p:blipFill>
            <p:spPr bwMode="auto">
              <a:xfrm>
                <a:off x="508000" y="1484312"/>
                <a:ext cx="190500" cy="3601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9" name="Straight Arrow Connector 8">
                <a:extLst>
                  <a:ext uri="{FF2B5EF4-FFF2-40B4-BE49-F238E27FC236}">
                    <a16:creationId xmlns:a16="http://schemas.microsoft.com/office/drawing/2014/main" id="{3EE7C1B9-4DB0-77FB-4CB2-7F52C49648A1}"/>
                  </a:ext>
                </a:extLst>
              </p:cNvPr>
              <p:cNvCxnSpPr>
                <a:stCxn id="8" idx="3"/>
              </p:cNvCxnSpPr>
              <p:nvPr/>
            </p:nvCxnSpPr>
            <p:spPr>
              <a:xfrm>
                <a:off x="698500" y="1664411"/>
                <a:ext cx="196088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982B588-2D06-9DBA-8DC1-B6398FE7C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88449" y="1484312"/>
                <a:ext cx="339311" cy="32806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6788071-1171-4801-1F74-662E3B2080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78832" y="1524195"/>
                <a:ext cx="273584" cy="274319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532243F0-E070-32BA-7FEB-BC75282D3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93356" y="1484312"/>
                <a:ext cx="330783" cy="31420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9D54A62D-5F30-047E-09E1-426D88B4E5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68930" y="1473467"/>
                <a:ext cx="371817" cy="360198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FC84F7F8-D565-30C2-058D-4A694847CC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449641" y="1476658"/>
                <a:ext cx="344658" cy="321856"/>
              </a:xfrm>
              <a:prstGeom prst="rect">
                <a:avLst/>
              </a:prstGeom>
            </p:spPr>
          </p:pic>
        </p:grpSp>
      </p:grpSp>
      <p:pic>
        <p:nvPicPr>
          <p:cNvPr id="28" name="Picture 27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8CFDBD1-E93B-3C5E-4D1C-849D1DBBF1B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45873"/>
          <a:stretch/>
        </p:blipFill>
        <p:spPr>
          <a:xfrm>
            <a:off x="471411" y="2404624"/>
            <a:ext cx="3994441" cy="335292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2D08582-290B-A384-7E40-88A3A9421EB2}"/>
              </a:ext>
            </a:extLst>
          </p:cNvPr>
          <p:cNvGrpSpPr/>
          <p:nvPr/>
        </p:nvGrpSpPr>
        <p:grpSpPr>
          <a:xfrm>
            <a:off x="1752963" y="1932717"/>
            <a:ext cx="2511920" cy="457200"/>
            <a:chOff x="1752963" y="2140537"/>
            <a:chExt cx="2511920" cy="4572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3A8C1B12-4868-A1F0-4401-48C8AC14E745}"/>
                </a:ext>
              </a:extLst>
            </p:cNvPr>
            <p:cNvCxnSpPr>
              <a:cxnSpLocks/>
            </p:cNvCxnSpPr>
            <p:nvPr/>
          </p:nvCxnSpPr>
          <p:spPr>
            <a:xfrm>
              <a:off x="1752963" y="2140537"/>
              <a:ext cx="0" cy="45720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E1B9C0-8370-B96E-BFAD-3B44BA895E02}"/>
                </a:ext>
              </a:extLst>
            </p:cNvPr>
            <p:cNvSpPr txBox="1"/>
            <p:nvPr/>
          </p:nvSpPr>
          <p:spPr>
            <a:xfrm>
              <a:off x="1928474" y="2189642"/>
              <a:ext cx="23364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EHR-to-text conversion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9EADE86-1A7C-62A7-A8FE-7D722EB506E1}"/>
              </a:ext>
            </a:extLst>
          </p:cNvPr>
          <p:cNvGrpSpPr/>
          <p:nvPr/>
        </p:nvGrpSpPr>
        <p:grpSpPr>
          <a:xfrm>
            <a:off x="5936890" y="1073862"/>
            <a:ext cx="6159500" cy="2632110"/>
            <a:chOff x="5892799" y="1388187"/>
            <a:chExt cx="6159500" cy="2632110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54C52AD-A3C3-DE10-C5CA-FEA2D0A66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892799" y="1388187"/>
              <a:ext cx="2987001" cy="263211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431D6C6-491F-9EA7-3BA1-05F7A6AA58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9065298" y="1388187"/>
              <a:ext cx="2987001" cy="263211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04A9502-53C4-9051-12C5-4345C677018B}"/>
              </a:ext>
            </a:extLst>
          </p:cNvPr>
          <p:cNvGrpSpPr/>
          <p:nvPr/>
        </p:nvGrpSpPr>
        <p:grpSpPr>
          <a:xfrm>
            <a:off x="8103589" y="1377995"/>
            <a:ext cx="3903902" cy="2345229"/>
            <a:chOff x="8059498" y="1692320"/>
            <a:chExt cx="3903902" cy="2345229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9E96D0C-4062-D70C-6E4D-F391A36B06CA}"/>
                </a:ext>
              </a:extLst>
            </p:cNvPr>
            <p:cNvGrpSpPr/>
            <p:nvPr/>
          </p:nvGrpSpPr>
          <p:grpSpPr>
            <a:xfrm>
              <a:off x="8139341" y="1692320"/>
              <a:ext cx="3709498" cy="1571579"/>
              <a:chOff x="8139341" y="1692320"/>
              <a:chExt cx="3709498" cy="1571579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B6ABB795-EE91-C330-7945-C2EF8F0AEBC6}"/>
                  </a:ext>
                </a:extLst>
              </p:cNvPr>
              <p:cNvSpPr/>
              <p:nvPr/>
            </p:nvSpPr>
            <p:spPr>
              <a:xfrm>
                <a:off x="8139341" y="1692320"/>
                <a:ext cx="55258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CB29C875-6F1C-AE29-2103-F458AC82C696}"/>
                  </a:ext>
                </a:extLst>
              </p:cNvPr>
              <p:cNvSpPr/>
              <p:nvPr/>
            </p:nvSpPr>
            <p:spPr>
              <a:xfrm>
                <a:off x="11307979" y="1692320"/>
                <a:ext cx="54086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124BA90-6AF1-18AB-75BC-43FBBB4F848E}"/>
                </a:ext>
              </a:extLst>
            </p:cNvPr>
            <p:cNvSpPr/>
            <p:nvPr/>
          </p:nvSpPr>
          <p:spPr>
            <a:xfrm>
              <a:off x="8059498" y="3612212"/>
              <a:ext cx="764501" cy="425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05041F8-9AA1-1486-C3D2-3B362D13D75C}"/>
                </a:ext>
              </a:extLst>
            </p:cNvPr>
            <p:cNvSpPr/>
            <p:nvPr/>
          </p:nvSpPr>
          <p:spPr>
            <a:xfrm>
              <a:off x="11198899" y="3612212"/>
              <a:ext cx="764501" cy="425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72010D6-3DDE-6A5A-B6C8-F91916D1840A}"/>
              </a:ext>
            </a:extLst>
          </p:cNvPr>
          <p:cNvGrpSpPr/>
          <p:nvPr/>
        </p:nvGrpSpPr>
        <p:grpSpPr>
          <a:xfrm>
            <a:off x="7365511" y="1377995"/>
            <a:ext cx="3766660" cy="2446164"/>
            <a:chOff x="7321420" y="1692320"/>
            <a:chExt cx="3766660" cy="244616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F78086B8-60A5-38D8-F93A-DAD6187D7995}"/>
                </a:ext>
              </a:extLst>
            </p:cNvPr>
            <p:cNvGrpSpPr/>
            <p:nvPr/>
          </p:nvGrpSpPr>
          <p:grpSpPr>
            <a:xfrm>
              <a:off x="7321420" y="1692320"/>
              <a:ext cx="3766660" cy="1571579"/>
              <a:chOff x="7321420" y="1692320"/>
              <a:chExt cx="3766660" cy="1571579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FE62B527-E780-37BF-2C7B-ED34AAC2F849}"/>
                  </a:ext>
                </a:extLst>
              </p:cNvPr>
              <p:cNvSpPr/>
              <p:nvPr/>
            </p:nvSpPr>
            <p:spPr>
              <a:xfrm>
                <a:off x="7321420" y="1692320"/>
                <a:ext cx="55258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80F3DC7-0C8C-D5F8-DC7B-AFE69E61F21B}"/>
                  </a:ext>
                </a:extLst>
              </p:cNvPr>
              <p:cNvSpPr/>
              <p:nvPr/>
            </p:nvSpPr>
            <p:spPr>
              <a:xfrm>
                <a:off x="10547220" y="1692320"/>
                <a:ext cx="540860" cy="15715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48131B7B-5FB3-8F4A-3206-990B495866E5}"/>
                </a:ext>
              </a:extLst>
            </p:cNvPr>
            <p:cNvGrpSpPr/>
            <p:nvPr/>
          </p:nvGrpSpPr>
          <p:grpSpPr>
            <a:xfrm>
              <a:off x="7321420" y="3615917"/>
              <a:ext cx="3669278" cy="522567"/>
              <a:chOff x="7321420" y="3615917"/>
              <a:chExt cx="3669278" cy="522567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3D6F9B8-0D0C-F712-1266-094B4586E725}"/>
                  </a:ext>
                </a:extLst>
              </p:cNvPr>
              <p:cNvSpPr/>
              <p:nvPr/>
            </p:nvSpPr>
            <p:spPr>
              <a:xfrm>
                <a:off x="7321420" y="3616968"/>
                <a:ext cx="496779" cy="5215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9C61A465-806F-80CA-142E-55BDB0AF4673}"/>
                  </a:ext>
                </a:extLst>
              </p:cNvPr>
              <p:cNvSpPr/>
              <p:nvPr/>
            </p:nvSpPr>
            <p:spPr>
              <a:xfrm>
                <a:off x="10493919" y="3615917"/>
                <a:ext cx="496779" cy="5215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48" name="Group 2047">
            <a:extLst>
              <a:ext uri="{FF2B5EF4-FFF2-40B4-BE49-F238E27FC236}">
                <a16:creationId xmlns:a16="http://schemas.microsoft.com/office/drawing/2014/main" id="{36D4568D-2332-3B98-101A-CF54E03C250B}"/>
              </a:ext>
            </a:extLst>
          </p:cNvPr>
          <p:cNvGrpSpPr/>
          <p:nvPr/>
        </p:nvGrpSpPr>
        <p:grpSpPr>
          <a:xfrm>
            <a:off x="6433004" y="1343791"/>
            <a:ext cx="1051891" cy="610936"/>
            <a:chOff x="6342243" y="2858763"/>
            <a:chExt cx="1051891" cy="610936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A7ABA51-30F0-6794-0419-F2D682B910E1}"/>
                </a:ext>
              </a:extLst>
            </p:cNvPr>
            <p:cNvSpPr txBox="1"/>
            <p:nvPr/>
          </p:nvSpPr>
          <p:spPr>
            <a:xfrm>
              <a:off x="6470145" y="3008034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*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B9A1FCD-97B8-FA79-7DA0-21203DD756D3}"/>
                </a:ext>
              </a:extLst>
            </p:cNvPr>
            <p:cNvSpPr txBox="1"/>
            <p:nvPr/>
          </p:nvSpPr>
          <p:spPr>
            <a:xfrm>
              <a:off x="6342243" y="2858763"/>
              <a:ext cx="10518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5"/>
                  </a:solidFill>
                </a:rPr>
                <a:t>EHR model</a:t>
              </a:r>
            </a:p>
          </p:txBody>
        </p:sp>
      </p:grpSp>
      <p:grpSp>
        <p:nvGrpSpPr>
          <p:cNvPr id="2066" name="Group 2065">
            <a:extLst>
              <a:ext uri="{FF2B5EF4-FFF2-40B4-BE49-F238E27FC236}">
                <a16:creationId xmlns:a16="http://schemas.microsoft.com/office/drawing/2014/main" id="{A2A3D485-0C33-6126-9453-6DD2874AE286}"/>
              </a:ext>
            </a:extLst>
          </p:cNvPr>
          <p:cNvGrpSpPr/>
          <p:nvPr/>
        </p:nvGrpSpPr>
        <p:grpSpPr>
          <a:xfrm>
            <a:off x="4465852" y="2379526"/>
            <a:ext cx="1471038" cy="1691171"/>
            <a:chOff x="4465852" y="2587346"/>
            <a:chExt cx="1471038" cy="1691171"/>
          </a:xfrm>
        </p:grpSpPr>
        <p:cxnSp>
          <p:nvCxnSpPr>
            <p:cNvPr id="2051" name="Connector: Elbow 2050">
              <a:extLst>
                <a:ext uri="{FF2B5EF4-FFF2-40B4-BE49-F238E27FC236}">
                  <a16:creationId xmlns:a16="http://schemas.microsoft.com/office/drawing/2014/main" id="{0739770C-377F-0AB8-D1D6-68DE377BA23B}"/>
                </a:ext>
              </a:extLst>
            </p:cNvPr>
            <p:cNvCxnSpPr>
              <a:stCxn id="28" idx="3"/>
              <a:endCxn id="42" idx="1"/>
            </p:cNvCxnSpPr>
            <p:nvPr/>
          </p:nvCxnSpPr>
          <p:spPr>
            <a:xfrm flipV="1">
              <a:off x="4465852" y="2587346"/>
              <a:ext cx="1471038" cy="1691171"/>
            </a:xfrm>
            <a:prstGeom prst="bentConnector3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2053" name="Group 2052">
              <a:extLst>
                <a:ext uri="{FF2B5EF4-FFF2-40B4-BE49-F238E27FC236}">
                  <a16:creationId xmlns:a16="http://schemas.microsoft.com/office/drawing/2014/main" id="{C7A226B9-8107-338E-B269-E1D8C612279D}"/>
                </a:ext>
              </a:extLst>
            </p:cNvPr>
            <p:cNvGrpSpPr/>
            <p:nvPr/>
          </p:nvGrpSpPr>
          <p:grpSpPr>
            <a:xfrm>
              <a:off x="4904238" y="3185667"/>
              <a:ext cx="636278" cy="640080"/>
              <a:chOff x="5541911" y="3588427"/>
              <a:chExt cx="636278" cy="640080"/>
            </a:xfrm>
          </p:grpSpPr>
          <p:sp>
            <p:nvSpPr>
              <p:cNvPr id="2052" name="Oval 2051">
                <a:extLst>
                  <a:ext uri="{FF2B5EF4-FFF2-40B4-BE49-F238E27FC236}">
                    <a16:creationId xmlns:a16="http://schemas.microsoft.com/office/drawing/2014/main" id="{E7BE698B-CB11-EFA3-A7DF-92291ED11038}"/>
                  </a:ext>
                </a:extLst>
              </p:cNvPr>
              <p:cNvSpPr/>
              <p:nvPr/>
            </p:nvSpPr>
            <p:spPr>
              <a:xfrm>
                <a:off x="5541911" y="3588427"/>
                <a:ext cx="636278" cy="640080"/>
              </a:xfrm>
              <a:prstGeom prst="ellipse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4891757E-D353-36CE-2D02-EAE71A4CE89E}"/>
                  </a:ext>
                </a:extLst>
              </p:cNvPr>
              <p:cNvSpPr txBox="1"/>
              <p:nvPr/>
            </p:nvSpPr>
            <p:spPr>
              <a:xfrm>
                <a:off x="5552536" y="3719411"/>
                <a:ext cx="6110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>
                  <a:defRPr/>
                </a:lvl1pPr>
              </a:lstStyle>
              <a:p>
                <a:r>
                  <a:rPr lang="en-US" b="1" dirty="0"/>
                  <a:t>LLM</a:t>
                </a:r>
              </a:p>
            </p:txBody>
          </p:sp>
        </p:grpSp>
      </p:grpSp>
      <p:grpSp>
        <p:nvGrpSpPr>
          <p:cNvPr id="2067" name="Group 2066">
            <a:extLst>
              <a:ext uri="{FF2B5EF4-FFF2-40B4-BE49-F238E27FC236}">
                <a16:creationId xmlns:a16="http://schemas.microsoft.com/office/drawing/2014/main" id="{23499F52-03CF-5382-08A5-CC788ADBB7F2}"/>
              </a:ext>
            </a:extLst>
          </p:cNvPr>
          <p:cNvGrpSpPr/>
          <p:nvPr/>
        </p:nvGrpSpPr>
        <p:grpSpPr>
          <a:xfrm>
            <a:off x="4385029" y="3749986"/>
            <a:ext cx="1706013" cy="830997"/>
            <a:chOff x="4385029" y="3957806"/>
            <a:chExt cx="1706013" cy="830997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527666B9-B90C-7205-38C1-E7A2D455E995}"/>
                </a:ext>
              </a:extLst>
            </p:cNvPr>
            <p:cNvSpPr/>
            <p:nvPr/>
          </p:nvSpPr>
          <p:spPr>
            <a:xfrm>
              <a:off x="4940009" y="4030928"/>
              <a:ext cx="454874" cy="17296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9DBD2A7-FC05-76EA-961B-1C97B8F16AA2}"/>
                </a:ext>
              </a:extLst>
            </p:cNvPr>
            <p:cNvSpPr txBox="1"/>
            <p:nvPr/>
          </p:nvSpPr>
          <p:spPr>
            <a:xfrm>
              <a:off x="4385029" y="3957806"/>
              <a:ext cx="170601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/>
                <a:t>Ask to estimate pancreatic cancer risk </a:t>
              </a:r>
            </a:p>
          </p:txBody>
        </p:sp>
      </p:grpSp>
      <p:pic>
        <p:nvPicPr>
          <p:cNvPr id="5" name="Picture 4" descr="Our Logo | Brand Center">
            <a:extLst>
              <a:ext uri="{FF2B5EF4-FFF2-40B4-BE49-F238E27FC236}">
                <a16:creationId xmlns:a16="http://schemas.microsoft.com/office/drawing/2014/main" id="{8CEC3A70-FBB0-C42A-1913-93C25BF0EA4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943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5BD3A-2498-49E8-A230-C8068890A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20212A-9CEA-CF32-6F3F-FABA99C02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969" y="918633"/>
            <a:ext cx="6671936" cy="55710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21DD24-F84A-4F50-5276-144BF6F1EFFA}"/>
              </a:ext>
            </a:extLst>
          </p:cNvPr>
          <p:cNvSpPr txBox="1"/>
          <p:nvPr/>
        </p:nvSpPr>
        <p:spPr>
          <a:xfrm>
            <a:off x="7264400" y="986367"/>
            <a:ext cx="2886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Longitudinal risk change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E9CAB8-ABE9-0121-9E1D-B0A60E2E1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600" y="1447800"/>
            <a:ext cx="5969000" cy="3429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5084F7-0E34-4A64-3982-A848843B8A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631" y="1964267"/>
            <a:ext cx="5892800" cy="39751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914ACF-BC32-6FB2-7F13-F14912E56A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399" y="2455334"/>
            <a:ext cx="5918200" cy="40005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CACEDF2-341B-F545-FBE4-09D4A445B4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568" y="3568699"/>
            <a:ext cx="6671936" cy="270912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5B2364-355E-FDD0-8C35-A53359A277F0}"/>
              </a:ext>
            </a:extLst>
          </p:cNvPr>
          <p:cNvSpPr txBox="1"/>
          <p:nvPr/>
        </p:nvSpPr>
        <p:spPr>
          <a:xfrm>
            <a:off x="7264400" y="1336008"/>
            <a:ext cx="6115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Top features with longitudinal contributions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56694C-5D14-43D9-15C2-A7A2909889A2}"/>
              </a:ext>
            </a:extLst>
          </p:cNvPr>
          <p:cNvSpPr txBox="1"/>
          <p:nvPr/>
        </p:nvSpPr>
        <p:spPr>
          <a:xfrm>
            <a:off x="7264400" y="1684972"/>
            <a:ext cx="6692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Supporting information from structured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D87160-EC98-B5A1-9D5D-2E84320E40BA}"/>
              </a:ext>
            </a:extLst>
          </p:cNvPr>
          <p:cNvSpPr txBox="1"/>
          <p:nvPr/>
        </p:nvSpPr>
        <p:spPr>
          <a:xfrm>
            <a:off x="7264400" y="2054304"/>
            <a:ext cx="6978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Note excerpt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B0DB75-D9B4-8ECE-CCD0-AD16A5462BB3}"/>
              </a:ext>
            </a:extLst>
          </p:cNvPr>
          <p:cNvSpPr txBox="1"/>
          <p:nvPr/>
        </p:nvSpPr>
        <p:spPr>
          <a:xfrm>
            <a:off x="7264400" y="2401204"/>
            <a:ext cx="7124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Synthesized explanation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4C78AA-4588-4D72-8737-9C9F1DDD4818}"/>
              </a:ext>
            </a:extLst>
          </p:cNvPr>
          <p:cNvSpPr txBox="1"/>
          <p:nvPr/>
        </p:nvSpPr>
        <p:spPr>
          <a:xfrm>
            <a:off x="7264400" y="2688851"/>
            <a:ext cx="7194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0000"/>
                </a:solidFill>
              </a:rPr>
              <a:t>Non-validated features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C832E5-3E9C-D60A-437F-515FB5E27B44}"/>
              </a:ext>
            </a:extLst>
          </p:cNvPr>
          <p:cNvSpPr txBox="1"/>
          <p:nvPr/>
        </p:nvSpPr>
        <p:spPr>
          <a:xfrm>
            <a:off x="166632" y="71168"/>
            <a:ext cx="943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452E5A"/>
                </a:solidFill>
              </a:rPr>
              <a:t>Clinician-Facing Interface Prototype Reveals Fundamental Challenges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B0EF698-41E7-76AE-E2CA-01277E7E28D2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6310B3-E93F-29C9-7E60-04F228AA90A7}"/>
              </a:ext>
            </a:extLst>
          </p:cNvPr>
          <p:cNvSpPr txBox="1"/>
          <p:nvPr/>
        </p:nvSpPr>
        <p:spPr>
          <a:xfrm>
            <a:off x="7677673" y="3162300"/>
            <a:ext cx="7194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Interpretability ≠ clinical actionability</a:t>
            </a:r>
            <a:endParaRPr lang="en-US" sz="1800" dirty="0">
              <a:solidFill>
                <a:srgbClr val="FF0000"/>
              </a:solidFill>
            </a:endParaRPr>
          </a:p>
        </p:txBody>
      </p:sp>
      <p:pic>
        <p:nvPicPr>
          <p:cNvPr id="8" name="Picture 7" descr="Our Logo | Brand Center">
            <a:extLst>
              <a:ext uri="{FF2B5EF4-FFF2-40B4-BE49-F238E27FC236}">
                <a16:creationId xmlns:a16="http://schemas.microsoft.com/office/drawing/2014/main" id="{34661216-53DC-216D-E6D6-49AC1D7D5D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10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1" grpId="0"/>
      <p:bldP spid="23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3CC547-4447-1AFB-0988-F974A10F0619}"/>
              </a:ext>
            </a:extLst>
          </p:cNvPr>
          <p:cNvSpPr/>
          <p:nvPr/>
        </p:nvSpPr>
        <p:spPr>
          <a:xfrm>
            <a:off x="10454054" y="1"/>
            <a:ext cx="1737946" cy="418948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43A604-3231-3D31-177D-6F6B636B051D}"/>
              </a:ext>
            </a:extLst>
          </p:cNvPr>
          <p:cNvSpPr txBox="1"/>
          <p:nvPr/>
        </p:nvSpPr>
        <p:spPr>
          <a:xfrm>
            <a:off x="166632" y="81926"/>
            <a:ext cx="4705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From Prediction to Clinical Impact</a:t>
            </a:r>
            <a:endParaRPr lang="en-US" sz="2400" dirty="0">
              <a:solidFill>
                <a:srgbClr val="452E5A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75056B-6343-B0C6-B4B2-D1F09E16C287}"/>
              </a:ext>
            </a:extLst>
          </p:cNvPr>
          <p:cNvSpPr txBox="1"/>
          <p:nvPr/>
        </p:nvSpPr>
        <p:spPr>
          <a:xfrm>
            <a:off x="500231" y="1166842"/>
            <a:ext cx="1098893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/>
              <a:t>1. Opportunity</a:t>
            </a:r>
            <a:br>
              <a:rPr lang="en-US" dirty="0"/>
            </a:br>
            <a:r>
              <a:rPr lang="en-US" b="1" dirty="0"/>
              <a:t>Rich longitudinal EHR data can provide clinically meaningful insights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Routinely collected at scale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Captures patient trajectories beyond traditional risk factors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None/>
            </a:pPr>
            <a:r>
              <a:rPr lang="en-US" b="1" dirty="0"/>
              <a:t>2. Validation</a:t>
            </a:r>
            <a:br>
              <a:rPr lang="en-US" dirty="0"/>
            </a:br>
            <a:r>
              <a:rPr lang="en-US" b="1" dirty="0"/>
              <a:t>Robust validation is essential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Missingness, reporting bias, and data quality remain challenges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Multi-institutional validation is critical for generalizability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None/>
            </a:pPr>
            <a:r>
              <a:rPr lang="en-US" b="1" dirty="0"/>
              <a:t>3. Clinical Impact</a:t>
            </a:r>
            <a:br>
              <a:rPr lang="en-US" dirty="0"/>
            </a:br>
            <a:r>
              <a:rPr lang="en-US" b="1" dirty="0"/>
              <a:t>Prediction alone is not enough</a:t>
            </a:r>
            <a:endParaRPr lang="en-US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Interpretability and clinical actionability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Overdiagnosis and lead-time bias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Quality of life and cost-effectiveness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E80E50-7DE2-6665-17F3-B9A8B1560B8E}"/>
              </a:ext>
            </a:extLst>
          </p:cNvPr>
          <p:cNvSpPr txBox="1"/>
          <p:nvPr/>
        </p:nvSpPr>
        <p:spPr>
          <a:xfrm>
            <a:off x="500230" y="5691158"/>
            <a:ext cx="110749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The goal is not simply better prediction, but better clinical decisions and patient outcomes.</a:t>
            </a:r>
          </a:p>
        </p:txBody>
      </p:sp>
      <p:pic>
        <p:nvPicPr>
          <p:cNvPr id="3" name="Picture 2" descr="Our Logo | Brand Center">
            <a:extLst>
              <a:ext uri="{FF2B5EF4-FFF2-40B4-BE49-F238E27FC236}">
                <a16:creationId xmlns:a16="http://schemas.microsoft.com/office/drawing/2014/main" id="{2FD2F1AF-B4CE-EE08-C5E6-1C9DBC4C3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147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453FD-2BF7-52AE-EE1B-4C7357CE9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E0D744A-E799-9ED6-B871-B55079AA1E5C}"/>
              </a:ext>
            </a:extLst>
          </p:cNvPr>
          <p:cNvSpPr/>
          <p:nvPr/>
        </p:nvSpPr>
        <p:spPr>
          <a:xfrm>
            <a:off x="0" y="4053254"/>
            <a:ext cx="3130062" cy="28047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6C1280-00B3-1401-DE06-C7A82498D059}"/>
              </a:ext>
            </a:extLst>
          </p:cNvPr>
          <p:cNvSpPr/>
          <p:nvPr/>
        </p:nvSpPr>
        <p:spPr>
          <a:xfrm>
            <a:off x="2725783" y="0"/>
            <a:ext cx="9466217" cy="5103223"/>
          </a:xfrm>
          <a:prstGeom prst="rect">
            <a:avLst/>
          </a:prstGeom>
          <a:solidFill>
            <a:srgbClr val="452E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FCA0C4-61BD-660C-0F52-E4FBE1E8BF20}"/>
              </a:ext>
            </a:extLst>
          </p:cNvPr>
          <p:cNvSpPr txBox="1"/>
          <p:nvPr/>
        </p:nvSpPr>
        <p:spPr>
          <a:xfrm>
            <a:off x="4583570" y="2330046"/>
            <a:ext cx="5750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"/>
              </a:rPr>
              <a:t>Thank you!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A1B8D7-EE4D-F96B-DF89-A71E085CCA74}"/>
              </a:ext>
            </a:extLst>
          </p:cNvPr>
          <p:cNvSpPr txBox="1"/>
          <p:nvPr/>
        </p:nvSpPr>
        <p:spPr>
          <a:xfrm>
            <a:off x="9713052" y="4764667"/>
            <a:ext cx="2478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bg1"/>
                </a:solidFill>
              </a:rPr>
              <a:t>jip7012@med.cornell.edu</a:t>
            </a:r>
          </a:p>
        </p:txBody>
      </p:sp>
      <p:pic>
        <p:nvPicPr>
          <p:cNvPr id="5" name="Picture 4" descr="Our Logo | Brand Center">
            <a:extLst>
              <a:ext uri="{FF2B5EF4-FFF2-40B4-BE49-F238E27FC236}">
                <a16:creationId xmlns:a16="http://schemas.microsoft.com/office/drawing/2014/main" id="{994F830F-534B-2058-95E6-4BDE92492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2179" y="6243007"/>
            <a:ext cx="1849821" cy="665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943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2|2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|0.8|6.5|5.4|3.7|2.5|4.9|2.1|8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3|29.6|5.8|10|3.2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3|29.6|5.8|10|3.2|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16.8|8.4|10.8|4|3.8|5.1|5.2|20.9|7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|19.3|4.6|9.4|11.7|10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|16.2|6.6|15.3|5.2|4.2|3.3|4.5|25.2|5.9|13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0.8|0.8|3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7239</TotalTime>
  <Words>1880</Words>
  <Application>Microsoft Office PowerPoint</Application>
  <PresentationFormat>Widescreen</PresentationFormat>
  <Paragraphs>472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Park, Jiheum</dc:creator>
  <cp:lastModifiedBy>Park, Jiheum</cp:lastModifiedBy>
  <cp:revision>46</cp:revision>
  <dcterms:created xsi:type="dcterms:W3CDTF">2026-09-14T14:09:24Z</dcterms:created>
  <dcterms:modified xsi:type="dcterms:W3CDTF">2026-09-23T12:35:26Z</dcterms:modified>
</cp:coreProperties>
</file>