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</p:sldMasterIdLst>
  <p:notesMasterIdLst>
    <p:notesMasterId r:id="rId46"/>
  </p:notesMasterIdLst>
  <p:sldIdLst>
    <p:sldId id="256" r:id="rId2"/>
    <p:sldId id="2076137976" r:id="rId3"/>
    <p:sldId id="2076137990" r:id="rId4"/>
    <p:sldId id="2076137977" r:id="rId5"/>
    <p:sldId id="2076138172" r:id="rId6"/>
    <p:sldId id="2076138177" r:id="rId7"/>
    <p:sldId id="2076138083" r:id="rId8"/>
    <p:sldId id="2076138178" r:id="rId9"/>
    <p:sldId id="2076138179" r:id="rId10"/>
    <p:sldId id="2076138180" r:id="rId11"/>
    <p:sldId id="2076138210" r:id="rId12"/>
    <p:sldId id="2076138191" r:id="rId13"/>
    <p:sldId id="2076138192" r:id="rId14"/>
    <p:sldId id="2076138197" r:id="rId15"/>
    <p:sldId id="2076138193" r:id="rId16"/>
    <p:sldId id="2076138194" r:id="rId17"/>
    <p:sldId id="2076138195" r:id="rId18"/>
    <p:sldId id="2076138196" r:id="rId19"/>
    <p:sldId id="2076138084" r:id="rId20"/>
    <p:sldId id="2076138198" r:id="rId21"/>
    <p:sldId id="2076138199" r:id="rId22"/>
    <p:sldId id="2076138200" r:id="rId23"/>
    <p:sldId id="2076138201" r:id="rId24"/>
    <p:sldId id="2076138211" r:id="rId25"/>
    <p:sldId id="2076138202" r:id="rId26"/>
    <p:sldId id="2076138219" r:id="rId27"/>
    <p:sldId id="2076138203" r:id="rId28"/>
    <p:sldId id="2076138204" r:id="rId29"/>
    <p:sldId id="2076138220" r:id="rId30"/>
    <p:sldId id="2076138205" r:id="rId31"/>
    <p:sldId id="2076138217" r:id="rId32"/>
    <p:sldId id="2076138216" r:id="rId33"/>
    <p:sldId id="2076138206" r:id="rId34"/>
    <p:sldId id="2076138212" r:id="rId35"/>
    <p:sldId id="2076138218" r:id="rId36"/>
    <p:sldId id="2076138207" r:id="rId37"/>
    <p:sldId id="2076138213" r:id="rId38"/>
    <p:sldId id="2076138214" r:id="rId39"/>
    <p:sldId id="2076138209" r:id="rId40"/>
    <p:sldId id="2076138215" r:id="rId41"/>
    <p:sldId id="2076138127" r:id="rId42"/>
    <p:sldId id="2076137911" r:id="rId43"/>
    <p:sldId id="2076138188" r:id="rId44"/>
    <p:sldId id="257" r:id="rId45"/>
  </p:sldIdLst>
  <p:sldSz cx="9144000" cy="5143500" type="screen16x9"/>
  <p:notesSz cx="6858000" cy="9144000"/>
  <p:embeddedFontLst>
    <p:embeddedFont>
      <p:font typeface="Lato" panose="020F0502020204030203" pitchFamily="34" charset="0"/>
      <p:regular r:id="rId47"/>
      <p:bold r:id="rId48"/>
      <p:italic r:id="rId49"/>
      <p:boldItalic r:id="rId50"/>
    </p:embeddedFont>
    <p:embeddedFont>
      <p:font typeface="Source Sans Pro" panose="020B0503030403020204" pitchFamily="34" charset="0"/>
      <p:regular r:id="rId51"/>
      <p:bold r:id="rId52"/>
      <p:italic r:id="rId53"/>
      <p:boldItalic r:id="rId5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402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833"/>
    <a:srgbClr val="00A14B"/>
    <a:srgbClr val="218F5D"/>
    <a:srgbClr val="636363"/>
    <a:srgbClr val="FFFFFF"/>
    <a:srgbClr val="006BB2"/>
    <a:srgbClr val="FAAF40"/>
    <a:srgbClr val="99CCFF"/>
    <a:srgbClr val="FFA43F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84743" autoAdjust="0"/>
  </p:normalViewPr>
  <p:slideViewPr>
    <p:cSldViewPr snapToGrid="0">
      <p:cViewPr varScale="1">
        <p:scale>
          <a:sx n="176" d="100"/>
          <a:sy n="176" d="100"/>
        </p:scale>
        <p:origin x="3748" y="-40"/>
      </p:cViewPr>
      <p:guideLst>
        <p:guide orient="horz" pos="1620"/>
        <p:guide pos="2880"/>
        <p:guide pos="4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747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/>
        </p:nvSpPr>
        <p:spPr>
          <a:xfrm>
            <a:off x="761975" y="342377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1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59275" y="343802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None/>
              <a:defRPr sz="1300" i="1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2800" i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3075" y="992400"/>
            <a:ext cx="5682900" cy="21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2524"/>
              </a:buClr>
              <a:buSzPts val="5200"/>
              <a:buNone/>
              <a:defRPr sz="5200">
                <a:solidFill>
                  <a:srgbClr val="E42524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447725" y="3020700"/>
            <a:ext cx="7233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95600" y="152400"/>
            <a:ext cx="2715887" cy="271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22200" y="866400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0625" y="3678151"/>
            <a:ext cx="2130598" cy="2130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t="-17501" r="29928"/>
          <a:stretch/>
        </p:blipFill>
        <p:spPr>
          <a:xfrm>
            <a:off x="65607" y="4735552"/>
            <a:ext cx="1760217" cy="347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2">
  <p:cSld name="CUSTOM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953725" y="-15775"/>
            <a:ext cx="5143501" cy="517505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3822200" y="630000"/>
            <a:ext cx="48303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55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3822200" y="2669950"/>
            <a:ext cx="48303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phic elements">
  <p:cSld name="TITLE_4_1_1_2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1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lvl="2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>
                <a:solidFill>
                  <a:schemeClr val="dk1"/>
                </a:solidFill>
              </a:defRPr>
            </a:lvl4pPr>
            <a:lvl5pPr lvl="4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>
                <a:solidFill>
                  <a:schemeClr val="dk1"/>
                </a:solidFill>
              </a:defRPr>
            </a:lvl5pPr>
            <a:lvl6pPr lvl="5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6pPr>
            <a:lvl7pPr lvl="6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7pPr>
            <a:lvl8pPr lvl="7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8pPr>
            <a:lvl9pPr lvl="8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8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66" name="Google Shape;6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/>
          <p:nvPr/>
        </p:nvSpPr>
        <p:spPr>
          <a:xfrm>
            <a:off x="380998" y="1079775"/>
            <a:ext cx="1702407" cy="1809639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71" name="Google Shape;71;p10"/>
          <p:cNvSpPr/>
          <p:nvPr/>
        </p:nvSpPr>
        <p:spPr>
          <a:xfrm>
            <a:off x="267950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rgbClr val="E31933"/>
          </a:solidFill>
          <a:ln>
            <a:noFill/>
          </a:ln>
        </p:spPr>
      </p:sp>
      <p:sp>
        <p:nvSpPr>
          <p:cNvPr id="72" name="Google Shape;72;p10"/>
          <p:cNvSpPr/>
          <p:nvPr/>
        </p:nvSpPr>
        <p:spPr>
          <a:xfrm>
            <a:off x="4367573" y="1079775"/>
            <a:ext cx="1702407" cy="1809639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3" name="Google Shape;73;p10"/>
          <p:cNvSpPr txBox="1">
            <a:spLocks noGrp="1"/>
          </p:cNvSpPr>
          <p:nvPr>
            <p:ph type="subTitle" idx="2"/>
          </p:nvPr>
        </p:nvSpPr>
        <p:spPr>
          <a:xfrm>
            <a:off x="1746200" y="2630350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/>
          <p:nvPr/>
        </p:nvSpPr>
        <p:spPr>
          <a:xfrm>
            <a:off x="3164125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rgbClr val="B7B7B7"/>
          </a:solidFill>
          <a:ln>
            <a:noFill/>
          </a:ln>
        </p:spPr>
      </p:sp>
      <p:sp>
        <p:nvSpPr>
          <p:cNvPr id="75" name="Google Shape;75;p10"/>
          <p:cNvSpPr/>
          <p:nvPr/>
        </p:nvSpPr>
        <p:spPr>
          <a:xfrm>
            <a:off x="6019800" y="3262351"/>
            <a:ext cx="822442" cy="874128"/>
          </a:xfrm>
          <a:custGeom>
            <a:avLst/>
            <a:gdLst/>
            <a:ahLst/>
            <a:cxnLst/>
            <a:rect l="l" t="t" r="r" b="b"/>
            <a:pathLst>
              <a:path w="310942" h="310801" extrusionOk="0">
                <a:moveTo>
                  <a:pt x="48578" y="0"/>
                </a:moveTo>
                <a:lnTo>
                  <a:pt x="204216" y="0"/>
                </a:lnTo>
                <a:lnTo>
                  <a:pt x="310942" y="145691"/>
                </a:lnTo>
                <a:lnTo>
                  <a:pt x="155448" y="310801"/>
                </a:lnTo>
                <a:lnTo>
                  <a:pt x="0" y="310801"/>
                </a:lnTo>
                <a:lnTo>
                  <a:pt x="155448" y="1456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76" name="Google Shape;76;p10"/>
          <p:cNvSpPr txBox="1">
            <a:spLocks noGrp="1"/>
          </p:cNvSpPr>
          <p:nvPr>
            <p:ph type="title" idx="3" hasCustomPrompt="1"/>
          </p:nvPr>
        </p:nvSpPr>
        <p:spPr>
          <a:xfrm>
            <a:off x="1746201" y="1121300"/>
            <a:ext cx="3254400" cy="153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0"/>
              <a:buFont typeface="Source Sans Pro"/>
              <a:buNone/>
              <a:defRPr sz="130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0"/>
          <p:cNvSpPr txBox="1">
            <a:spLocks noGrp="1"/>
          </p:cNvSpPr>
          <p:nvPr>
            <p:ph type="subTitle" idx="4"/>
          </p:nvPr>
        </p:nvSpPr>
        <p:spPr>
          <a:xfrm>
            <a:off x="5732775" y="2630350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title" idx="5" hasCustomPrompt="1"/>
          </p:nvPr>
        </p:nvSpPr>
        <p:spPr>
          <a:xfrm>
            <a:off x="5732776" y="1121300"/>
            <a:ext cx="3254400" cy="1538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3000"/>
              <a:buFont typeface="Source Sans Pro"/>
              <a:buNone/>
              <a:defRPr sz="130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79" name="Google Shape;79;p10"/>
          <p:cNvSpPr txBox="1">
            <a:spLocks noGrp="1"/>
          </p:cNvSpPr>
          <p:nvPr>
            <p:ph type="subTitle" idx="6"/>
          </p:nvPr>
        </p:nvSpPr>
        <p:spPr>
          <a:xfrm>
            <a:off x="1173561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title" idx="7" hasCustomPrompt="1"/>
          </p:nvPr>
        </p:nvSpPr>
        <p:spPr>
          <a:xfrm>
            <a:off x="1165869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81" name="Google Shape;81;p10"/>
          <p:cNvSpPr txBox="1">
            <a:spLocks noGrp="1"/>
          </p:cNvSpPr>
          <p:nvPr>
            <p:ph type="subTitle" idx="8"/>
          </p:nvPr>
        </p:nvSpPr>
        <p:spPr>
          <a:xfrm>
            <a:off x="4069736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title" idx="9" hasCustomPrompt="1"/>
          </p:nvPr>
        </p:nvSpPr>
        <p:spPr>
          <a:xfrm>
            <a:off x="4062044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83" name="Google Shape;83;p10"/>
          <p:cNvSpPr txBox="1">
            <a:spLocks noGrp="1"/>
          </p:cNvSpPr>
          <p:nvPr>
            <p:ph type="subTitle" idx="13"/>
          </p:nvPr>
        </p:nvSpPr>
        <p:spPr>
          <a:xfrm>
            <a:off x="6925411" y="3971981"/>
            <a:ext cx="2571300" cy="25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None/>
              <a:defRPr sz="14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title" idx="14" hasCustomPrompt="1"/>
          </p:nvPr>
        </p:nvSpPr>
        <p:spPr>
          <a:xfrm>
            <a:off x="6917719" y="3134019"/>
            <a:ext cx="1810500" cy="82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200"/>
              <a:buFont typeface="Source Sans Pro"/>
              <a:buNone/>
              <a:defRPr sz="72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pic>
        <p:nvPicPr>
          <p:cNvPr id="2" name="Google Shape;17;p2">
            <a:extLst>
              <a:ext uri="{FF2B5EF4-FFF2-40B4-BE49-F238E27FC236}">
                <a16:creationId xmlns:a16="http://schemas.microsoft.com/office/drawing/2014/main" id="{6EE70AC8-3C90-252F-F856-F9E934C0D266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t="-17501" r="29928"/>
          <a:stretch/>
        </p:blipFill>
        <p:spPr>
          <a:xfrm>
            <a:off x="65607" y="4735552"/>
            <a:ext cx="1760217" cy="347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ITLE_2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 txBox="1">
            <a:spLocks noGrp="1"/>
          </p:cNvSpPr>
          <p:nvPr>
            <p:ph type="ctrTitle"/>
          </p:nvPr>
        </p:nvSpPr>
        <p:spPr>
          <a:xfrm>
            <a:off x="2093850" y="859575"/>
            <a:ext cx="4956300" cy="1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5" name="Google Shape;155;p18"/>
          <p:cNvSpPr txBox="1"/>
          <p:nvPr/>
        </p:nvSpPr>
        <p:spPr>
          <a:xfrm>
            <a:off x="761975" y="3423775"/>
            <a:ext cx="38076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1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7188" y="4400095"/>
            <a:ext cx="2829624" cy="33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8"/>
          <p:cNvPicPr preferRelativeResize="0"/>
          <p:nvPr/>
        </p:nvPicPr>
        <p:blipFill rotWithShape="1">
          <a:blip r:embed="rId3">
            <a:alphaModFix/>
          </a:blip>
          <a:srcRect t="19112"/>
          <a:stretch/>
        </p:blipFill>
        <p:spPr>
          <a:xfrm>
            <a:off x="-1530325" y="3251200"/>
            <a:ext cx="12103050" cy="683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SECTION_HEADER_1_1_1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165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9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00"/>
              <a:buNone/>
              <a:defRPr sz="6800"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CUSTOM_3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/>
          <p:nvPr/>
        </p:nvSpPr>
        <p:spPr>
          <a:xfrm>
            <a:off x="165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0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0"/>
              <a:buNone/>
              <a:defRPr sz="6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Boxes">
  <p:cSld name="TITLE_ONLY_1_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1"/>
          <p:cNvSpPr/>
          <p:nvPr/>
        </p:nvSpPr>
        <p:spPr>
          <a:xfrm>
            <a:off x="654225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1"/>
          <p:cNvSpPr/>
          <p:nvPr/>
        </p:nvSpPr>
        <p:spPr>
          <a:xfrm>
            <a:off x="3362892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6071559" y="1297000"/>
            <a:ext cx="2418300" cy="2397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1"/>
          <p:cNvSpPr txBox="1">
            <a:spLocks noGrp="1"/>
          </p:cNvSpPr>
          <p:nvPr>
            <p:ph type="subTitle" idx="1"/>
          </p:nvPr>
        </p:nvSpPr>
        <p:spPr>
          <a:xfrm>
            <a:off x="654250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subTitle" idx="2"/>
          </p:nvPr>
        </p:nvSpPr>
        <p:spPr>
          <a:xfrm>
            <a:off x="3362900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subTitle" idx="3"/>
          </p:nvPr>
        </p:nvSpPr>
        <p:spPr>
          <a:xfrm>
            <a:off x="6071575" y="1297000"/>
            <a:ext cx="2418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175" name="Google Shape;175;p21"/>
          <p:cNvSpPr txBox="1">
            <a:spLocks noGrp="1"/>
          </p:cNvSpPr>
          <p:nvPr>
            <p:ph type="subTitle" idx="4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7;p2">
            <a:extLst>
              <a:ext uri="{FF2B5EF4-FFF2-40B4-BE49-F238E27FC236}">
                <a16:creationId xmlns:a16="http://schemas.microsoft.com/office/drawing/2014/main" id="{9E99C0AF-36A6-34D5-5272-A18C053A90F1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t="-17501" r="29928"/>
          <a:stretch/>
        </p:blipFill>
        <p:spPr>
          <a:xfrm>
            <a:off x="65607" y="4735552"/>
            <a:ext cx="1760217" cy="347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A7B17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Boxes" preserve="1" userDrawn="1">
  <p:cSld name="1_Basic Boxes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1"/>
          <p:cNvSpPr txBox="1">
            <a:spLocks noGrp="1"/>
          </p:cNvSpPr>
          <p:nvPr>
            <p:ph type="subTitle" idx="1"/>
          </p:nvPr>
        </p:nvSpPr>
        <p:spPr>
          <a:xfrm>
            <a:off x="654250" y="1297000"/>
            <a:ext cx="8008791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 dirty="0"/>
          </a:p>
        </p:txBody>
      </p:sp>
      <p:sp>
        <p:nvSpPr>
          <p:cNvPr id="173" name="Google Shape;173;p21"/>
          <p:cNvSpPr txBox="1">
            <a:spLocks noGrp="1"/>
          </p:cNvSpPr>
          <p:nvPr>
            <p:ph type="sldNum" idx="12"/>
          </p:nvPr>
        </p:nvSpPr>
        <p:spPr>
          <a:xfrm>
            <a:off x="7805634" y="44789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300" b="0"/>
          </a:p>
        </p:txBody>
      </p:sp>
      <p:sp>
        <p:nvSpPr>
          <p:cNvPr id="175" name="Google Shape;175;p21"/>
          <p:cNvSpPr txBox="1">
            <a:spLocks noGrp="1"/>
          </p:cNvSpPr>
          <p:nvPr>
            <p:ph type="subTitle" idx="4"/>
          </p:nvPr>
        </p:nvSpPr>
        <p:spPr>
          <a:xfrm>
            <a:off x="4089400" y="4630425"/>
            <a:ext cx="3530700" cy="1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800"/>
              <a:buNone/>
              <a:defRPr/>
            </a:lvl9pPr>
          </a:lstStyle>
          <a:p>
            <a:endParaRPr/>
          </a:p>
        </p:txBody>
      </p:sp>
      <p:pic>
        <p:nvPicPr>
          <p:cNvPr id="176" name="Google Shape;176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508125" y="4405475"/>
            <a:ext cx="414509" cy="41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675" y="4514449"/>
            <a:ext cx="785021" cy="785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63041" y="4943591"/>
            <a:ext cx="325186" cy="325186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1"/>
          <p:cNvSpPr txBox="1">
            <a:spLocks noGrp="1"/>
          </p:cNvSpPr>
          <p:nvPr>
            <p:ph type="title"/>
          </p:nvPr>
        </p:nvSpPr>
        <p:spPr>
          <a:xfrm>
            <a:off x="606225" y="385025"/>
            <a:ext cx="8382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" name="Google Shape;17;p2">
            <a:extLst>
              <a:ext uri="{FF2B5EF4-FFF2-40B4-BE49-F238E27FC236}">
                <a16:creationId xmlns:a16="http://schemas.microsoft.com/office/drawing/2014/main" id="{9E99C0AF-36A6-34D5-5272-A18C053A90F1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 t="-17501" r="29928"/>
          <a:stretch/>
        </p:blipFill>
        <p:spPr>
          <a:xfrm>
            <a:off x="65607" y="4735552"/>
            <a:ext cx="1760217" cy="347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7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12">
          <p15:clr>
            <a:srgbClr val="FA7B17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">
  <p:cSld name="MAIN_POINT_2_2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>
            <a:spLocks noGrp="1"/>
          </p:cNvSpPr>
          <p:nvPr>
            <p:ph type="title"/>
          </p:nvPr>
        </p:nvSpPr>
        <p:spPr>
          <a:xfrm>
            <a:off x="397925" y="0"/>
            <a:ext cx="334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22"/>
          <p:cNvSpPr>
            <a:spLocks noGrp="1"/>
          </p:cNvSpPr>
          <p:nvPr>
            <p:ph type="pic" idx="2"/>
          </p:nvPr>
        </p:nvSpPr>
        <p:spPr>
          <a:xfrm>
            <a:off x="2633150" y="-127000"/>
            <a:ext cx="7450800" cy="53976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7843"/>
              </a:srgbClr>
            </a:outerShdw>
          </a:effectLst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ramatic Text and Photo 3">
  <p:cSld name="MAIN_POINT_2_2_1_1">
    <p:bg>
      <p:bgPr>
        <a:solidFill>
          <a:srgbClr val="000000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3"/>
          <p:cNvSpPr txBox="1">
            <a:spLocks noGrp="1"/>
          </p:cNvSpPr>
          <p:nvPr>
            <p:ph type="title"/>
          </p:nvPr>
        </p:nvSpPr>
        <p:spPr>
          <a:xfrm>
            <a:off x="397925" y="0"/>
            <a:ext cx="3344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100"/>
              <a:buNone/>
              <a:defRPr sz="5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8900"/>
              <a:buNone/>
              <a:defRPr sz="8900">
                <a:solidFill>
                  <a:srgbClr val="FF9900"/>
                </a:solidFill>
              </a:defRPr>
            </a:lvl9pPr>
          </a:lstStyle>
          <a:p>
            <a:endParaRPr/>
          </a:p>
        </p:txBody>
      </p:sp>
      <p:sp>
        <p:nvSpPr>
          <p:cNvPr id="185" name="Google Shape;185;p23"/>
          <p:cNvSpPr>
            <a:spLocks noGrp="1"/>
          </p:cNvSpPr>
          <p:nvPr>
            <p:ph type="pic" idx="2"/>
          </p:nvPr>
        </p:nvSpPr>
        <p:spPr>
          <a:xfrm>
            <a:off x="2582350" y="-118525"/>
            <a:ext cx="7450800" cy="5380500"/>
          </a:xfrm>
          <a:prstGeom prst="chevron">
            <a:avLst>
              <a:gd name="adj" fmla="val 50000"/>
            </a:avLst>
          </a:prstGeom>
          <a:noFill/>
          <a:ln>
            <a:noFill/>
          </a:ln>
          <a:effectLst>
            <a:outerShdw blurRad="200025" dist="19050" dir="5400000" algn="bl" rotWithShape="0">
              <a:srgbClr val="000000">
                <a:alpha val="20000"/>
              </a:srgbClr>
            </a:outerShdw>
          </a:effectLst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7864"/>
            <a:ext cx="7891272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9251-4346-4561-B0F3-DB8DB341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29251-4346-4561-B0F3-DB8DB341AE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1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61975" y="0"/>
            <a:ext cx="76230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Source Sans Pro"/>
              <a:buNone/>
              <a:defRPr sz="34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 Hat Display"/>
              <a:buNone/>
              <a:defRPr sz="2800" b="1" i="0" u="none" strike="noStrike" cap="none">
                <a:solidFill>
                  <a:schemeClr val="dk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61975" y="1719075"/>
            <a:ext cx="7623000" cy="25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Sans Pro"/>
              <a:buChar char="●"/>
              <a:defRPr sz="2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○"/>
              <a:defRPr sz="1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■"/>
              <a:defRPr sz="16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11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Source Sans Pro"/>
              <a:buChar char="●"/>
              <a:defRPr sz="13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Source Sans Pro"/>
              <a:buChar char="○"/>
              <a:defRPr sz="10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■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●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794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Source Sans Pro"/>
              <a:buChar char="○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794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800"/>
              <a:buFont typeface="Source Sans Pro"/>
              <a:buChar char="■"/>
              <a:defRPr sz="8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9997" y="4297674"/>
            <a:ext cx="7650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6" r:id="rId3"/>
    <p:sldLayoutId id="2147483664" r:id="rId4"/>
    <p:sldLayoutId id="2147483665" r:id="rId5"/>
    <p:sldLayoutId id="2147483666" r:id="rId6"/>
    <p:sldLayoutId id="2147483667" r:id="rId7"/>
    <p:sldLayoutId id="2147483672" r:id="rId8"/>
    <p:sldLayoutId id="2147483668" r:id="rId9"/>
    <p:sldLayoutId id="2147483669" r:id="rId10"/>
    <p:sldLayoutId id="2147483673" r:id="rId11"/>
    <p:sldLayoutId id="2147483674" r:id="rId12"/>
  </p:sldLayoutIdLst>
  <mc:AlternateContent xmlns:mc="http://schemas.openxmlformats.org/markup-compatibility/2006" xmlns:p14="http://schemas.microsoft.com/office/powerpoint/2010/main">
    <mc:Choice Requires="p14">
      <p:transition spd="slow" p14:dur="1100">
        <p:push dir="r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EA4335"/>
          </p15:clr>
        </p15:guide>
        <p15:guide id="2" pos="960">
          <p15:clr>
            <a:srgbClr val="EA4335"/>
          </p15:clr>
        </p15:guide>
        <p15:guide id="3" pos="1920">
          <p15:clr>
            <a:srgbClr val="EA4335"/>
          </p15:clr>
        </p15:guide>
        <p15:guide id="4" pos="3840">
          <p15:clr>
            <a:srgbClr val="EA4335"/>
          </p15:clr>
        </p15:guide>
        <p15:guide id="5" pos="4800">
          <p15:clr>
            <a:srgbClr val="EA4335"/>
          </p15:clr>
        </p15:guide>
        <p15:guide id="6" orient="horz" pos="541">
          <p15:clr>
            <a:srgbClr val="EA4335"/>
          </p15:clr>
        </p15:guide>
        <p15:guide id="7" orient="horz" pos="1083">
          <p15:clr>
            <a:srgbClr val="EA4335"/>
          </p15:clr>
        </p15:guide>
        <p15:guide id="8" orient="horz" pos="1624">
          <p15:clr>
            <a:srgbClr val="EA4335"/>
          </p15:clr>
        </p15:guide>
        <p15:guide id="9" orient="horz" pos="2166">
          <p15:clr>
            <a:srgbClr val="EA4335"/>
          </p15:clr>
        </p15:guide>
        <p15:guide id="10" orient="horz" pos="2707">
          <p15:clr>
            <a:srgbClr val="EA4335"/>
          </p15:clr>
        </p15:guide>
        <p15:guide id="11" pos="480">
          <p15:clr>
            <a:srgbClr val="EA4335"/>
          </p15:clr>
        </p15:guide>
        <p15:guide id="12" pos="1440">
          <p15:clr>
            <a:srgbClr val="EA4335"/>
          </p15:clr>
        </p15:guide>
        <p15:guide id="13" pos="2408">
          <p15:clr>
            <a:srgbClr val="EA4335"/>
          </p15:clr>
        </p15:guide>
        <p15:guide id="14" pos="4320">
          <p15:clr>
            <a:srgbClr val="EA4335"/>
          </p15:clr>
        </p15:guide>
        <p15:guide id="15" pos="3358">
          <p15:clr>
            <a:srgbClr val="EA4335"/>
          </p15:clr>
        </p15:guide>
        <p15:guide id="16" pos="5282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3.tiff"/><Relationship Id="rId7" Type="http://schemas.openxmlformats.org/officeDocument/2006/relationships/image" Target="../media/image10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g"/><Relationship Id="rId5" Type="http://schemas.openxmlformats.org/officeDocument/2006/relationships/image" Target="../media/image15.svg"/><Relationship Id="rId4" Type="http://schemas.openxmlformats.org/officeDocument/2006/relationships/image" Target="../media/image14.svg"/><Relationship Id="rId9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7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3.tiff"/><Relationship Id="rId7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svg"/><Relationship Id="rId11" Type="http://schemas.openxmlformats.org/officeDocument/2006/relationships/image" Target="../media/image10.jpg"/><Relationship Id="rId5" Type="http://schemas.openxmlformats.org/officeDocument/2006/relationships/image" Target="../media/image15.svg"/><Relationship Id="rId10" Type="http://schemas.openxmlformats.org/officeDocument/2006/relationships/image" Target="../media/image16.jpg"/><Relationship Id="rId4" Type="http://schemas.openxmlformats.org/officeDocument/2006/relationships/image" Target="../media/image14.svg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3.tiff"/><Relationship Id="rId7" Type="http://schemas.openxmlformats.org/officeDocument/2006/relationships/image" Target="../media/image23.svg"/><Relationship Id="rId12" Type="http://schemas.openxmlformats.org/officeDocument/2006/relationships/image" Target="../media/image22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6.svg"/><Relationship Id="rId4" Type="http://schemas.openxmlformats.org/officeDocument/2006/relationships/image" Target="../media/image14.svg"/><Relationship Id="rId9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5.xml"/><Relationship Id="rId7" Type="http://schemas.openxmlformats.org/officeDocument/2006/relationships/image" Target="../media/image30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9.xml"/><Relationship Id="rId7" Type="http://schemas.openxmlformats.org/officeDocument/2006/relationships/image" Target="../media/image3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mailto:alexmxu@umd.edu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>
            <a:spLocks noGrp="1"/>
          </p:cNvSpPr>
          <p:nvPr>
            <p:ph type="ctrTitle"/>
          </p:nvPr>
        </p:nvSpPr>
        <p:spPr>
          <a:xfrm>
            <a:off x="413075" y="316570"/>
            <a:ext cx="4954379" cy="22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lvl="0"/>
            <a:r>
              <a:rPr lang="en-US" sz="3200" dirty="0"/>
              <a:t>Single-Cell Spatial Transcriptomic Signatures of Early Stage Ovarian Pre-Cancer</a:t>
            </a:r>
            <a:endParaRPr lang="en-US" sz="3200" dirty="0">
              <a:solidFill>
                <a:srgbClr val="282828"/>
              </a:solidFill>
            </a:endParaRPr>
          </a:p>
        </p:txBody>
      </p:sp>
      <p:sp>
        <p:nvSpPr>
          <p:cNvPr id="191" name="Google Shape;191;p24"/>
          <p:cNvSpPr txBox="1">
            <a:spLocks noGrp="1"/>
          </p:cNvSpPr>
          <p:nvPr>
            <p:ph type="subTitle" idx="2"/>
          </p:nvPr>
        </p:nvSpPr>
        <p:spPr>
          <a:xfrm>
            <a:off x="447725" y="2788245"/>
            <a:ext cx="72336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dirty="0"/>
              <a:t>Alex Xu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dirty="0"/>
              <a:t>EDRN Scientific Workshop</a:t>
            </a:r>
            <a:endParaRPr dirty="0"/>
          </a:p>
        </p:txBody>
      </p:sp>
      <p:sp>
        <p:nvSpPr>
          <p:cNvPr id="192" name="Google Shape;192;p24"/>
          <p:cNvSpPr txBox="1">
            <a:spLocks noGrp="1"/>
          </p:cNvSpPr>
          <p:nvPr>
            <p:ph type="sldNum" idx="4294967295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A5CAC8D1-EFB1-7531-B970-069DFA0FE0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13D82F7-AB59-4FE4-3F80-18C52AC77DF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0B6A4-D222-A855-E4EE-BC2D00FD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Analogy for Spatial</a:t>
            </a:r>
          </a:p>
        </p:txBody>
      </p:sp>
      <p:pic>
        <p:nvPicPr>
          <p:cNvPr id="7" name="Graphic 6" descr="Fruit bowl outline">
            <a:extLst>
              <a:ext uri="{FF2B5EF4-FFF2-40B4-BE49-F238E27FC236}">
                <a16:creationId xmlns:a16="http://schemas.microsoft.com/office/drawing/2014/main" id="{FAAAB9E9-12CD-BDA2-0504-C83B276DB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5925" y="1576341"/>
            <a:ext cx="685800" cy="685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04E1F-254C-E21A-6580-007CC55854B1}"/>
              </a:ext>
            </a:extLst>
          </p:cNvPr>
          <p:cNvSpPr txBox="1"/>
          <p:nvPr/>
        </p:nvSpPr>
        <p:spPr>
          <a:xfrm>
            <a:off x="5431829" y="1792925"/>
            <a:ext cx="3236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accent2"/>
                </a:solidFill>
              </a:rPr>
              <a:t>Do I want to eat this fruit?</a:t>
            </a:r>
          </a:p>
        </p:txBody>
      </p:sp>
    </p:spTree>
    <p:extLst>
      <p:ext uri="{BB962C8B-B14F-4D97-AF65-F5344CB8AC3E}">
        <p14:creationId xmlns:p14="http://schemas.microsoft.com/office/powerpoint/2010/main" val="224787644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B59B-088D-74FD-0BE4-C82206B73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Smoothie-salad-fruit cake analogy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20CD34E-8B50-5A0A-D611-3E8731316D66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A0B6A4-D222-A855-E4EE-BC2D00FD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Analogy for Spatial</a:t>
            </a:r>
          </a:p>
        </p:txBody>
      </p:sp>
      <p:pic>
        <p:nvPicPr>
          <p:cNvPr id="5" name="Graphic 4" descr="Bubble Tea outline">
            <a:extLst>
              <a:ext uri="{FF2B5EF4-FFF2-40B4-BE49-F238E27FC236}">
                <a16:creationId xmlns:a16="http://schemas.microsoft.com/office/drawing/2014/main" id="{1C2AD88C-8DF6-49F3-4ECA-12D4617DF7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8517" y="1576341"/>
            <a:ext cx="685800" cy="685800"/>
          </a:xfrm>
          <a:prstGeom prst="rect">
            <a:avLst/>
          </a:prstGeom>
        </p:spPr>
      </p:pic>
      <p:pic>
        <p:nvPicPr>
          <p:cNvPr id="7" name="Graphic 6" descr="Fruit bowl outline">
            <a:extLst>
              <a:ext uri="{FF2B5EF4-FFF2-40B4-BE49-F238E27FC236}">
                <a16:creationId xmlns:a16="http://schemas.microsoft.com/office/drawing/2014/main" id="{FAAAB9E9-12CD-BDA2-0504-C83B276DB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925" y="1576341"/>
            <a:ext cx="685800" cy="685800"/>
          </a:xfrm>
          <a:prstGeom prst="rect">
            <a:avLst/>
          </a:prstGeom>
        </p:spPr>
      </p:pic>
      <p:pic>
        <p:nvPicPr>
          <p:cNvPr id="11" name="Graphic 10" descr="Moon Cake outline">
            <a:extLst>
              <a:ext uri="{FF2B5EF4-FFF2-40B4-BE49-F238E27FC236}">
                <a16:creationId xmlns:a16="http://schemas.microsoft.com/office/drawing/2014/main" id="{0AD097AF-DD16-A7B2-3E2A-67BF851353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4789" y="1649582"/>
            <a:ext cx="685800" cy="6858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DD96EAE-8BB6-C404-0B9E-CC6C6666DA32}"/>
              </a:ext>
            </a:extLst>
          </p:cNvPr>
          <p:cNvSpPr txBox="1"/>
          <p:nvPr/>
        </p:nvSpPr>
        <p:spPr>
          <a:xfrm>
            <a:off x="3202198" y="1642884"/>
            <a:ext cx="1324402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chemeClr val="accent2"/>
                </a:solidFill>
              </a:rPr>
              <a:t>Bulk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Single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Spatial mixed fruits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266711-7F74-0B10-9E33-DEBAB0CE1698}"/>
              </a:ext>
            </a:extLst>
          </p:cNvPr>
          <p:cNvSpPr txBox="1"/>
          <p:nvPr/>
        </p:nvSpPr>
        <p:spPr>
          <a:xfrm>
            <a:off x="5431829" y="1792925"/>
            <a:ext cx="3236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accent2"/>
                </a:solidFill>
              </a:rPr>
              <a:t>Do I want to eat this fruit?</a:t>
            </a:r>
          </a:p>
        </p:txBody>
      </p:sp>
    </p:spTree>
    <p:extLst>
      <p:ext uri="{BB962C8B-B14F-4D97-AF65-F5344CB8AC3E}">
        <p14:creationId xmlns:p14="http://schemas.microsoft.com/office/powerpoint/2010/main" val="28276411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3B59B-088D-74FD-0BE4-C82206B73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Smoothie-salad-fruit cake analogy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Gooey cake analogy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1AC631D-346F-BDF8-0331-EC8A12015094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2DAAE6F-710B-7146-3A23-AD2730FF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Analogy for Spatial</a:t>
            </a:r>
          </a:p>
        </p:txBody>
      </p:sp>
      <p:pic>
        <p:nvPicPr>
          <p:cNvPr id="5" name="Graphic 4" descr="Bubble Tea outline">
            <a:extLst>
              <a:ext uri="{FF2B5EF4-FFF2-40B4-BE49-F238E27FC236}">
                <a16:creationId xmlns:a16="http://schemas.microsoft.com/office/drawing/2014/main" id="{1C2AD88C-8DF6-49F3-4ECA-12D4617DF7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8517" y="1576341"/>
            <a:ext cx="685800" cy="685800"/>
          </a:xfrm>
          <a:prstGeom prst="rect">
            <a:avLst/>
          </a:prstGeom>
        </p:spPr>
      </p:pic>
      <p:pic>
        <p:nvPicPr>
          <p:cNvPr id="7" name="Graphic 6" descr="Fruit bowl outline">
            <a:extLst>
              <a:ext uri="{FF2B5EF4-FFF2-40B4-BE49-F238E27FC236}">
                <a16:creationId xmlns:a16="http://schemas.microsoft.com/office/drawing/2014/main" id="{FAAAB9E9-12CD-BDA2-0504-C83B276DB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925" y="1576341"/>
            <a:ext cx="685800" cy="685800"/>
          </a:xfrm>
          <a:prstGeom prst="rect">
            <a:avLst/>
          </a:prstGeom>
        </p:spPr>
      </p:pic>
      <p:pic>
        <p:nvPicPr>
          <p:cNvPr id="11" name="Graphic 10" descr="Moon Cake outline">
            <a:extLst>
              <a:ext uri="{FF2B5EF4-FFF2-40B4-BE49-F238E27FC236}">
                <a16:creationId xmlns:a16="http://schemas.microsoft.com/office/drawing/2014/main" id="{0AD097AF-DD16-A7B2-3E2A-67BF851353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4789" y="1649582"/>
            <a:ext cx="685800" cy="68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215BDE-3FD1-E406-1879-060DA042A58E}"/>
              </a:ext>
            </a:extLst>
          </p:cNvPr>
          <p:cNvSpPr txBox="1"/>
          <p:nvPr/>
        </p:nvSpPr>
        <p:spPr>
          <a:xfrm>
            <a:off x="5655509" y="3125767"/>
            <a:ext cx="1694695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chemeClr val="accent2"/>
                </a:solidFill>
              </a:rPr>
              <a:t>Pineapple-y cherries?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Cake-y cherries?</a:t>
            </a:r>
          </a:p>
          <a:p>
            <a:pPr algn="l"/>
            <a:endParaRPr lang="en-US" sz="1050" dirty="0">
              <a:solidFill>
                <a:schemeClr val="accent2"/>
              </a:solidFill>
            </a:endParaRP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How does spatial change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the flavor of fruit?</a:t>
            </a:r>
          </a:p>
        </p:txBody>
      </p:sp>
      <p:pic>
        <p:nvPicPr>
          <p:cNvPr id="8" name="Picture 7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499E28C1-2DE5-028A-0D73-0A81BE7EA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13" y="2747363"/>
            <a:ext cx="2666272" cy="1493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CEAEDE-0D7F-FB46-00CE-F46542368E7C}"/>
              </a:ext>
            </a:extLst>
          </p:cNvPr>
          <p:cNvSpPr txBox="1"/>
          <p:nvPr/>
        </p:nvSpPr>
        <p:spPr>
          <a:xfrm>
            <a:off x="5431829" y="1792925"/>
            <a:ext cx="3236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accent2"/>
                </a:solidFill>
              </a:rPr>
              <a:t>Do I want to eat this fruit?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FDE06-BFEC-E7BF-951C-C1499352EAE2}"/>
              </a:ext>
            </a:extLst>
          </p:cNvPr>
          <p:cNvSpPr txBox="1"/>
          <p:nvPr/>
        </p:nvSpPr>
        <p:spPr>
          <a:xfrm>
            <a:off x="3202198" y="1642884"/>
            <a:ext cx="1324402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chemeClr val="accent2"/>
                </a:solidFill>
              </a:rPr>
              <a:t>Bulk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Single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Spatial mixed fruits</a:t>
            </a:r>
          </a:p>
        </p:txBody>
      </p:sp>
    </p:spTree>
    <p:extLst>
      <p:ext uri="{BB962C8B-B14F-4D97-AF65-F5344CB8AC3E}">
        <p14:creationId xmlns:p14="http://schemas.microsoft.com/office/powerpoint/2010/main" val="4868800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92B10-A53A-262A-49B6-F03A670CF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CE376-7CCE-0CBC-EDE0-4BE47F555B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Smoothie-salad-fruit cake analogy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Gooey cake analogy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CB5505C9-5933-6385-B000-6312395452D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822D079-B0E6-889A-F449-499A4BD4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Analogy for Spatial</a:t>
            </a:r>
          </a:p>
        </p:txBody>
      </p:sp>
      <p:pic>
        <p:nvPicPr>
          <p:cNvPr id="5" name="Graphic 4" descr="Bubble Tea outline">
            <a:extLst>
              <a:ext uri="{FF2B5EF4-FFF2-40B4-BE49-F238E27FC236}">
                <a16:creationId xmlns:a16="http://schemas.microsoft.com/office/drawing/2014/main" id="{D439191B-6DDE-EA11-E209-CFB7A95274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8517" y="1576341"/>
            <a:ext cx="685800" cy="685800"/>
          </a:xfrm>
          <a:prstGeom prst="rect">
            <a:avLst/>
          </a:prstGeom>
        </p:spPr>
      </p:pic>
      <p:pic>
        <p:nvPicPr>
          <p:cNvPr id="7" name="Graphic 6" descr="Fruit bowl outline">
            <a:extLst>
              <a:ext uri="{FF2B5EF4-FFF2-40B4-BE49-F238E27FC236}">
                <a16:creationId xmlns:a16="http://schemas.microsoft.com/office/drawing/2014/main" id="{B2EF329B-D64E-90A1-5FF8-1FEFFA7505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925" y="1576341"/>
            <a:ext cx="685800" cy="685800"/>
          </a:xfrm>
          <a:prstGeom prst="rect">
            <a:avLst/>
          </a:prstGeom>
        </p:spPr>
      </p:pic>
      <p:pic>
        <p:nvPicPr>
          <p:cNvPr id="11" name="Graphic 10" descr="Moon Cake outline">
            <a:extLst>
              <a:ext uri="{FF2B5EF4-FFF2-40B4-BE49-F238E27FC236}">
                <a16:creationId xmlns:a16="http://schemas.microsoft.com/office/drawing/2014/main" id="{BF607795-8522-042C-5E0B-A3E40ED5AD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64789" y="1649582"/>
            <a:ext cx="685800" cy="68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83E4B5-2ABA-44C1-581D-8309AB9F66AF}"/>
              </a:ext>
            </a:extLst>
          </p:cNvPr>
          <p:cNvSpPr txBox="1"/>
          <p:nvPr/>
        </p:nvSpPr>
        <p:spPr>
          <a:xfrm>
            <a:off x="5655509" y="3125767"/>
            <a:ext cx="1694695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chemeClr val="accent2"/>
                </a:solidFill>
              </a:rPr>
              <a:t>Pineapple-y cherries?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Cake-y cherries?</a:t>
            </a:r>
          </a:p>
          <a:p>
            <a:pPr algn="l"/>
            <a:endParaRPr lang="en-US" sz="1050" dirty="0">
              <a:solidFill>
                <a:schemeClr val="accent2"/>
              </a:solidFill>
            </a:endParaRP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How does spatial change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the flavor of fruit?</a:t>
            </a:r>
          </a:p>
        </p:txBody>
      </p:sp>
      <p:pic>
        <p:nvPicPr>
          <p:cNvPr id="8" name="Picture 7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C7B3B0D9-35B6-A120-B78F-D76BD19FA2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813" y="2747363"/>
            <a:ext cx="2666272" cy="14931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06136D0-616C-AB80-F4D7-9392EF315C39}"/>
              </a:ext>
            </a:extLst>
          </p:cNvPr>
          <p:cNvSpPr txBox="1"/>
          <p:nvPr/>
        </p:nvSpPr>
        <p:spPr>
          <a:xfrm>
            <a:off x="5431829" y="1792925"/>
            <a:ext cx="3236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accent2"/>
                </a:solidFill>
              </a:rPr>
              <a:t>Do I want to eat this fruit?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422317-BB37-4D78-B7E0-6E7A1033FE19}"/>
              </a:ext>
            </a:extLst>
          </p:cNvPr>
          <p:cNvSpPr txBox="1"/>
          <p:nvPr/>
        </p:nvSpPr>
        <p:spPr>
          <a:xfrm>
            <a:off x="3202198" y="1642884"/>
            <a:ext cx="1324402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>
                <a:solidFill>
                  <a:schemeClr val="accent2"/>
                </a:solidFill>
              </a:rPr>
              <a:t>Bulk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Single mixed fruits</a:t>
            </a:r>
          </a:p>
          <a:p>
            <a:pPr algn="l"/>
            <a:r>
              <a:rPr lang="en-US" sz="1050" dirty="0">
                <a:solidFill>
                  <a:schemeClr val="accent2"/>
                </a:solidFill>
              </a:rPr>
              <a:t>Spatial mixed fruits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196524-80D8-5415-C32E-519F949AF1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2771" y="2842845"/>
            <a:ext cx="1665454" cy="14431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5715FF-7CD1-2BFC-C204-C0591E362E5D}"/>
              </a:ext>
            </a:extLst>
          </p:cNvPr>
          <p:cNvSpPr txBox="1"/>
          <p:nvPr/>
        </p:nvSpPr>
        <p:spPr>
          <a:xfrm>
            <a:off x="7350204" y="2535068"/>
            <a:ext cx="16697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accent2"/>
                </a:solidFill>
              </a:rPr>
              <a:t>Unpublished data</a:t>
            </a:r>
          </a:p>
        </p:txBody>
      </p:sp>
    </p:spTree>
    <p:extLst>
      <p:ext uri="{BB962C8B-B14F-4D97-AF65-F5344CB8AC3E}">
        <p14:creationId xmlns:p14="http://schemas.microsoft.com/office/powerpoint/2010/main" val="38742596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A9990-E01F-55D2-4751-BDAF50D1E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CB8C129-B343-D891-697D-B0D76520A5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6AF2426-252C-06F6-7905-642E9E783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Analogy for Spatial</a:t>
            </a:r>
          </a:p>
        </p:txBody>
      </p:sp>
      <p:pic>
        <p:nvPicPr>
          <p:cNvPr id="8" name="Picture 7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CCFD4423-36FB-B834-7E7D-83EF75395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1" t="18116" r="15989" b="27074"/>
          <a:stretch/>
        </p:blipFill>
        <p:spPr>
          <a:xfrm>
            <a:off x="1292725" y="1579885"/>
            <a:ext cx="2856654" cy="2112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C728B5-A1CA-79B6-B4E5-B7FD8ADF053E}"/>
              </a:ext>
            </a:extLst>
          </p:cNvPr>
          <p:cNvSpPr txBox="1"/>
          <p:nvPr/>
        </p:nvSpPr>
        <p:spPr>
          <a:xfrm>
            <a:off x="5431830" y="1792925"/>
            <a:ext cx="316144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100" dirty="0">
                <a:solidFill>
                  <a:schemeClr val="accent2"/>
                </a:solidFill>
              </a:rPr>
              <a:t>What is it about the fruit?</a:t>
            </a:r>
          </a:p>
          <a:p>
            <a:pPr algn="l"/>
            <a:endParaRPr lang="en-US" sz="2100" dirty="0">
              <a:solidFill>
                <a:schemeClr val="accent2"/>
              </a:solidFill>
            </a:endParaRPr>
          </a:p>
          <a:p>
            <a:pPr algn="l"/>
            <a:r>
              <a:rPr lang="en-US" sz="1800" dirty="0">
                <a:solidFill>
                  <a:schemeClr val="accent2"/>
                </a:solidFill>
              </a:rPr>
              <a:t>Taste?</a:t>
            </a:r>
          </a:p>
          <a:p>
            <a:pPr algn="l"/>
            <a:endParaRPr lang="en-US" sz="1800" dirty="0">
              <a:solidFill>
                <a:schemeClr val="accent2"/>
              </a:solidFill>
            </a:endParaRPr>
          </a:p>
          <a:p>
            <a:pPr algn="l"/>
            <a:r>
              <a:rPr lang="en-US" sz="1800" dirty="0">
                <a:solidFill>
                  <a:schemeClr val="accent2"/>
                </a:solidFill>
              </a:rPr>
              <a:t>Balance?</a:t>
            </a:r>
          </a:p>
          <a:p>
            <a:pPr algn="l"/>
            <a:endParaRPr lang="en-US" sz="1800" dirty="0">
              <a:solidFill>
                <a:schemeClr val="accent2"/>
              </a:solidFill>
            </a:endParaRPr>
          </a:p>
          <a:p>
            <a:pPr algn="l"/>
            <a:r>
              <a:rPr lang="en-US" sz="1800" dirty="0">
                <a:solidFill>
                  <a:schemeClr val="accent2"/>
                </a:solidFill>
              </a:rPr>
              <a:t>Too pixelated?</a:t>
            </a:r>
          </a:p>
          <a:p>
            <a:pPr algn="l"/>
            <a:endParaRPr lang="en-US" sz="1800" dirty="0">
              <a:solidFill>
                <a:schemeClr val="accent2"/>
              </a:solidFill>
            </a:endParaRPr>
          </a:p>
          <a:p>
            <a:pPr algn="l"/>
            <a:r>
              <a:rPr lang="en-US" sz="1800" b="1" dirty="0">
                <a:solidFill>
                  <a:schemeClr val="accent2"/>
                </a:solidFill>
              </a:rPr>
              <a:t>Spatial Omics</a:t>
            </a:r>
          </a:p>
        </p:txBody>
      </p:sp>
    </p:spTree>
    <p:extLst>
      <p:ext uri="{BB962C8B-B14F-4D97-AF65-F5344CB8AC3E}">
        <p14:creationId xmlns:p14="http://schemas.microsoft.com/office/powerpoint/2010/main" val="15405690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F4268C5-EC3A-22C0-2738-BE8B8665CA40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699961B-FB33-9EF2-7832-4D72A83490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4464A-DC76-6D48-CACA-1EEF03B98D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F8D552C-5A9B-1BAC-BC91-84F6E7CB2E5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BED5BB6-BE5E-49A3-8350-9EA246D4B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3359ED-CA05-3876-FE1C-A865AE62D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7CC8487F-4B60-205D-8D15-73C4DE4153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58699BE-1DD3-60B8-2A9B-19BC67339722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22DFC8B-B347-4AD2-36D1-04371ECFAF5A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B7C9C96E-1E84-485E-AFCD-B339BF843DBB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A0F107-535B-BF6B-88E6-4A0646427DAA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40E82A27-BCDB-DC57-414D-F0A5466190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196E287A-1934-D425-817E-C833648DEB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B65A8D8-B6F5-D41C-7606-22B57EE47CEF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5A2522E8-EBE8-00AF-1336-27921FC6BB05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379EC7-525C-07BD-A6FA-1B801B6C2C6A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6634AF6-5114-80D3-73B0-1B6BD7B1A30A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</p:spTree>
    <p:extLst>
      <p:ext uri="{BB962C8B-B14F-4D97-AF65-F5344CB8AC3E}">
        <p14:creationId xmlns:p14="http://schemas.microsoft.com/office/powerpoint/2010/main" val="39979326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72D02-390C-1EE7-C5AB-8906455A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C6B3467-ADC0-2B41-D14B-5655B8D6ACFD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8C99655-B222-57D2-0060-1539990408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911355-5634-4FD2-8F0C-B93277925D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041827D-DAD9-462F-CD07-87024B971D7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6A2387-3F21-1FAA-D09A-D6BA13336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93D14-FEC7-DEB6-E03F-EEA955C23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D18E3098-DB94-D511-0C2C-F7FF92CB0A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5912EDA3-A125-F331-4D91-CD75E8CDF1D8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BB7DBBEA-F9F1-A711-923C-9E145F0A38EB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2506E73-017D-1CC8-2DEF-06789D8AB814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9A5348-13D9-3B2D-443F-EA64F0B446C6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E709972F-A17F-104A-ACE1-CCEB3DDE0F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D6A94997-0BE0-EBE8-3D2D-D508796C68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6257DA8-68CD-1D59-3662-3AB34A306E9B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DA6B9FE9-8AC6-F5FE-0214-8E7C9D810470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AF6706-28E3-AF70-6D34-EFA389E45B99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D092D3A-31DB-0782-6B55-9C9AD12021AA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pic>
        <p:nvPicPr>
          <p:cNvPr id="13" name="Picture 12" descr="A pineapple cake on a plate&#10;&#10;Description automatically generated">
            <a:extLst>
              <a:ext uri="{FF2B5EF4-FFF2-40B4-BE49-F238E27FC236}">
                <a16:creationId xmlns:a16="http://schemas.microsoft.com/office/drawing/2014/main" id="{FB26E3DC-A55F-9BB4-0755-E4EFDE372F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118" y="2924198"/>
            <a:ext cx="2332305" cy="1499339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5" name="Picture 14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EAD75B79-525B-2268-1737-5A92D9AC8C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6" y="1037822"/>
            <a:ext cx="2666272" cy="149311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7" name="Graphic 16" descr="Smiling face outline with solid fill">
            <a:extLst>
              <a:ext uri="{FF2B5EF4-FFF2-40B4-BE49-F238E27FC236}">
                <a16:creationId xmlns:a16="http://schemas.microsoft.com/office/drawing/2014/main" id="{FDA29192-A377-BF55-DD09-C51CC025F3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2398" y="700176"/>
            <a:ext cx="1447591" cy="1447591"/>
          </a:xfrm>
          <a:prstGeom prst="rect">
            <a:avLst/>
          </a:prstGeom>
        </p:spPr>
      </p:pic>
      <p:pic>
        <p:nvPicPr>
          <p:cNvPr id="26" name="Graphic 25" descr="Crying face outline with solid fill">
            <a:extLst>
              <a:ext uri="{FF2B5EF4-FFF2-40B4-BE49-F238E27FC236}">
                <a16:creationId xmlns:a16="http://schemas.microsoft.com/office/drawing/2014/main" id="{E92DBAA2-B40E-B30A-D848-BE5DC48477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2398" y="2729838"/>
            <a:ext cx="1447591" cy="144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248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4E71E-0F20-2301-D4DC-EF9EDFF58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6D39AC8-BEC4-CED2-E383-E08FCE18295D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D0764315-A9B8-036E-7747-B5DB1A857B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A04B02-BB90-0099-1D53-8D7F90295D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0155466-E99D-7ED7-861A-E54C4F72F48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CC59738-570E-6223-1629-530236CF8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27E25B-89EE-568C-FDE6-DFF7100C0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94B5B8A1-D54E-A8F8-E504-36A8EADDAD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4BED5E40-2AB6-88B3-4DFC-310F74692C3B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D15F588-0631-80E0-1589-F7EFB098E86F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1B01B18-1C71-4547-6A44-5285B1D7973B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9800FC-B2D1-82D5-7E02-2AB0FB3B50D7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B1F1AEEA-788D-3D3E-D53D-18093A13D6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09EFC475-F045-A971-17E5-5D1DBD7FCA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F9E1A43-E160-6930-B250-EFFDAFD0B078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AD9562F-4D7E-B375-77C4-2FB25B36D498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0CF6A4-0C97-3432-8641-6BD5362EF451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CA8888-7C67-A2CC-F1F7-2E37BF21DD6D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A2773E8-0A8D-D86D-E830-D28ECF237ACB}"/>
              </a:ext>
            </a:extLst>
          </p:cNvPr>
          <p:cNvSpPr/>
          <p:nvPr/>
        </p:nvSpPr>
        <p:spPr>
          <a:xfrm>
            <a:off x="3672129" y="2513684"/>
            <a:ext cx="1018074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Efficacy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B4192FE-BB60-C82A-5AF0-632A00F292EF}"/>
              </a:ext>
            </a:extLst>
          </p:cNvPr>
          <p:cNvSpPr/>
          <p:nvPr/>
        </p:nvSpPr>
        <p:spPr>
          <a:xfrm>
            <a:off x="4415436" y="3024035"/>
            <a:ext cx="1066009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Toxicity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579C7FA-AE0F-9356-90F7-57835D8FDD97}"/>
              </a:ext>
            </a:extLst>
          </p:cNvPr>
          <p:cNvSpPr/>
          <p:nvPr/>
        </p:nvSpPr>
        <p:spPr>
          <a:xfrm>
            <a:off x="5127360" y="2519708"/>
            <a:ext cx="1102857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Off-target</a:t>
            </a:r>
          </a:p>
        </p:txBody>
      </p:sp>
      <p:pic>
        <p:nvPicPr>
          <p:cNvPr id="30" name="Graphic 29" descr="Man outline">
            <a:extLst>
              <a:ext uri="{FF2B5EF4-FFF2-40B4-BE49-F238E27FC236}">
                <a16:creationId xmlns:a16="http://schemas.microsoft.com/office/drawing/2014/main" id="{69DB1CCC-B5F9-C04A-17F3-9448AA5D8D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190" y="3849426"/>
            <a:ext cx="637316" cy="637316"/>
          </a:xfrm>
          <a:prstGeom prst="rect">
            <a:avLst/>
          </a:prstGeom>
        </p:spPr>
      </p:pic>
      <p:pic>
        <p:nvPicPr>
          <p:cNvPr id="32" name="Graphic 31" descr="Man outline">
            <a:extLst>
              <a:ext uri="{FF2B5EF4-FFF2-40B4-BE49-F238E27FC236}">
                <a16:creationId xmlns:a16="http://schemas.microsoft.com/office/drawing/2014/main" id="{530DE589-7B3A-B0A5-7CF2-5842110B3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791" y="3854660"/>
            <a:ext cx="637316" cy="637316"/>
          </a:xfrm>
          <a:prstGeom prst="rect">
            <a:avLst/>
          </a:prstGeom>
        </p:spPr>
      </p:pic>
      <p:sp>
        <p:nvSpPr>
          <p:cNvPr id="34" name="Arrow: Right 33">
            <a:extLst>
              <a:ext uri="{FF2B5EF4-FFF2-40B4-BE49-F238E27FC236}">
                <a16:creationId xmlns:a16="http://schemas.microsoft.com/office/drawing/2014/main" id="{332819BD-EF49-4A7E-0567-5863355A164B}"/>
              </a:ext>
            </a:extLst>
          </p:cNvPr>
          <p:cNvSpPr/>
          <p:nvPr/>
        </p:nvSpPr>
        <p:spPr>
          <a:xfrm>
            <a:off x="4717964" y="4239926"/>
            <a:ext cx="565236" cy="125758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Lightning bolt with solid fill">
            <a:extLst>
              <a:ext uri="{FF2B5EF4-FFF2-40B4-BE49-F238E27FC236}">
                <a16:creationId xmlns:a16="http://schemas.microsoft.com/office/drawing/2014/main" id="{AFE4DB7C-2989-BD4B-9E40-033DE77620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24877">
            <a:off x="4759159" y="3755355"/>
            <a:ext cx="551657" cy="55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368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1D770-3783-EA5C-2FB9-F0D953D6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B06EB1E-70F2-7A68-48D6-280485B13A5A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20EC328E-CF52-1399-A950-245C9449BB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E60C12-CC16-8B6F-F05C-7A6891A1F8F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026DC73-84EC-AD15-2DEE-681D4C1803F9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9923F03-FD5A-268F-DD8E-2E56795C7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7BD15B-EB5F-2BCE-36FA-BF8FA5CFA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8AC32DC0-667B-CD95-2487-42B7F08483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19D99FC8-AA5B-F188-5D0C-090D6205C67D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DB82ADE-E35F-7CDC-9818-3A17DDF687DF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94C1F7E-B04B-94C4-6603-1303281FDD07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17E272-7806-68F7-8935-F98565959876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81267009-D10A-3904-39D8-4B5DF1C58F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6232E14B-AAE9-3B74-6F60-B606AA5F23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F0D36BC-1493-470E-70A4-87E64696CDA5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9EAFB3D-2FD6-ED78-D6EB-2B08A6293064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DDAAA3-B796-B74D-53B0-A1EAE0E9419E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D114A75-FAB5-D16C-AB6B-2F1E160DB6C5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pic>
        <p:nvPicPr>
          <p:cNvPr id="30" name="Graphic 29" descr="Man outline">
            <a:extLst>
              <a:ext uri="{FF2B5EF4-FFF2-40B4-BE49-F238E27FC236}">
                <a16:creationId xmlns:a16="http://schemas.microsoft.com/office/drawing/2014/main" id="{89BCE5C9-84A8-3A3F-2A7D-6A57CB0467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190" y="3849426"/>
            <a:ext cx="637316" cy="637316"/>
          </a:xfrm>
          <a:prstGeom prst="rect">
            <a:avLst/>
          </a:prstGeom>
        </p:spPr>
      </p:pic>
      <p:pic>
        <p:nvPicPr>
          <p:cNvPr id="32" name="Graphic 31" descr="Man outline">
            <a:extLst>
              <a:ext uri="{FF2B5EF4-FFF2-40B4-BE49-F238E27FC236}">
                <a16:creationId xmlns:a16="http://schemas.microsoft.com/office/drawing/2014/main" id="{14EE86BD-D01E-A0FB-6811-229E10956F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791" y="3854660"/>
            <a:ext cx="637316" cy="637316"/>
          </a:xfrm>
          <a:prstGeom prst="rect">
            <a:avLst/>
          </a:prstGeom>
        </p:spPr>
      </p:pic>
      <p:sp>
        <p:nvSpPr>
          <p:cNvPr id="34" name="Arrow: Right 33">
            <a:extLst>
              <a:ext uri="{FF2B5EF4-FFF2-40B4-BE49-F238E27FC236}">
                <a16:creationId xmlns:a16="http://schemas.microsoft.com/office/drawing/2014/main" id="{36A4249C-9F09-3329-E096-BC6B4247377F}"/>
              </a:ext>
            </a:extLst>
          </p:cNvPr>
          <p:cNvSpPr/>
          <p:nvPr/>
        </p:nvSpPr>
        <p:spPr>
          <a:xfrm>
            <a:off x="4717964" y="4239926"/>
            <a:ext cx="565236" cy="125758"/>
          </a:xfrm>
          <a:prstGeom prst="rightArrow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Graphic 35" descr="Lightning bolt with solid fill">
            <a:extLst>
              <a:ext uri="{FF2B5EF4-FFF2-40B4-BE49-F238E27FC236}">
                <a16:creationId xmlns:a16="http://schemas.microsoft.com/office/drawing/2014/main" id="{019DDBBB-6B75-DC97-291A-97589BE2AA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24877">
            <a:off x="4759159" y="3755355"/>
            <a:ext cx="551657" cy="551657"/>
          </a:xfrm>
          <a:prstGeom prst="rect">
            <a:avLst/>
          </a:prstGeom>
        </p:spPr>
      </p:pic>
      <p:pic>
        <p:nvPicPr>
          <p:cNvPr id="26" name="Graphic 25" descr="Smiling face outline with solid fill">
            <a:extLst>
              <a:ext uri="{FF2B5EF4-FFF2-40B4-BE49-F238E27FC236}">
                <a16:creationId xmlns:a16="http://schemas.microsoft.com/office/drawing/2014/main" id="{BB6EBF32-185B-F5DE-D276-1269D8D47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2398" y="700176"/>
            <a:ext cx="1447591" cy="1447591"/>
          </a:xfrm>
          <a:prstGeom prst="rect">
            <a:avLst/>
          </a:prstGeom>
        </p:spPr>
      </p:pic>
      <p:pic>
        <p:nvPicPr>
          <p:cNvPr id="29" name="Graphic 28" descr="Crying face outline with solid fill">
            <a:extLst>
              <a:ext uri="{FF2B5EF4-FFF2-40B4-BE49-F238E27FC236}">
                <a16:creationId xmlns:a16="http://schemas.microsoft.com/office/drawing/2014/main" id="{7715E955-0C83-6A1E-FAD6-A35515049E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82398" y="2729838"/>
            <a:ext cx="1447591" cy="1447591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8CF84E68-A59A-4DF2-E25F-59BE92F3D498}"/>
              </a:ext>
            </a:extLst>
          </p:cNvPr>
          <p:cNvSpPr/>
          <p:nvPr/>
        </p:nvSpPr>
        <p:spPr>
          <a:xfrm>
            <a:off x="3672129" y="2513684"/>
            <a:ext cx="1018074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Efficacy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4F6CD56-F062-6394-9E7B-F802A0794E54}"/>
              </a:ext>
            </a:extLst>
          </p:cNvPr>
          <p:cNvSpPr/>
          <p:nvPr/>
        </p:nvSpPr>
        <p:spPr>
          <a:xfrm>
            <a:off x="4415436" y="3024035"/>
            <a:ext cx="1066009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Toxicity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E735B73-2B0A-9EDE-C41E-DE8BA448CDD3}"/>
              </a:ext>
            </a:extLst>
          </p:cNvPr>
          <p:cNvSpPr/>
          <p:nvPr/>
        </p:nvSpPr>
        <p:spPr>
          <a:xfrm>
            <a:off x="5127360" y="2519708"/>
            <a:ext cx="1102857" cy="451419"/>
          </a:xfrm>
          <a:prstGeom prst="ellipse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Off-target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EAF3E1A3-5018-13FD-76B6-2CBE7152316C}"/>
              </a:ext>
            </a:extLst>
          </p:cNvPr>
          <p:cNvSpPr/>
          <p:nvPr/>
        </p:nvSpPr>
        <p:spPr>
          <a:xfrm rot="3642549" flipV="1">
            <a:off x="4648763" y="1133961"/>
            <a:ext cx="1022292" cy="2599360"/>
          </a:xfrm>
          <a:prstGeom prst="downArrow">
            <a:avLst/>
          </a:prstGeom>
          <a:solidFill>
            <a:schemeClr val="accent4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A pineapple cake on a plate&#10;&#10;Description automatically generated">
            <a:extLst>
              <a:ext uri="{FF2B5EF4-FFF2-40B4-BE49-F238E27FC236}">
                <a16:creationId xmlns:a16="http://schemas.microsoft.com/office/drawing/2014/main" id="{A59BCC07-1991-CED4-91D7-D756CD2103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5118" y="2924198"/>
            <a:ext cx="2332305" cy="1499339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17" name="Picture 16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2BAF4030-1C77-3C5F-2F06-BF61767D7E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6" y="1037822"/>
            <a:ext cx="2666272" cy="149311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92882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25CF-315A-3473-83B3-1E43FD32A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7A2113D-6E20-0F70-F56B-F96491500B92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3D4CAB2B-0620-0872-BBFE-360AE3010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BC4DCA-2B15-FBEE-2517-E10C3D3200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DE76640-8DFE-658B-0424-AE288819E76C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AE4D94-DFB1-D399-2D42-7707C054B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8D11B-010B-D262-F4AE-E49ED65E3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7059F85F-847D-7EB5-FE34-D6998599CE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250FB123-49A9-23B0-A491-C9934A89D0F0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2B150A3-A236-F1C2-A610-F3B12AEDE83E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DDD9892-0F0A-8118-825F-B995201A0A34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089116-D957-4B9B-8748-2885431B9724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0F3F23C8-9772-CE4F-2818-DB131F24CA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A65E4E85-6503-8072-0E2A-19E0EAB294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4371D04-F721-9B27-40B2-DA4A1DADD415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C3C13C5A-8CAA-735F-4AFB-FD87E932E5C1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BDF037-F35D-B4E9-6780-FA63FF280AA2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E64657B-24BF-A15D-CBB2-5215D12DF964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</p:spTree>
    <p:extLst>
      <p:ext uri="{BB962C8B-B14F-4D97-AF65-F5344CB8AC3E}">
        <p14:creationId xmlns:p14="http://schemas.microsoft.com/office/powerpoint/2010/main" val="37957027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9DA85-0CB7-512A-30B1-748DD500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06C4430-2540-45D4-3A16-7572EFE718EE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3D3CABB-21E2-675F-350C-660A803C16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B65A65-7F36-A941-7060-3446DDA0A6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4CC69D2-419B-3EC9-BE8B-328AFEF08AC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9193433-B125-8FEC-479C-86AFE9B23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253DC-2130-5C1B-4527-A50225EAA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95F5B212-F16C-52A0-D574-1034F3298C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2D87515F-5F0C-7D77-E7C9-AC4103413602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0A637294-0032-170C-55CA-FF3C2CB2F953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06DED6A-7166-4FF3-11CD-94A6EFD3FCB0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E27632-9FF6-C716-9E31-4F55F2E39491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64EA721A-3FC8-EE66-E5F4-489C1E998F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77D5F1B1-DB1A-AA9E-D442-68097F6C2E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DD423CE-5085-3DD1-A4C1-C7AB972550E6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133B0AF3-54E6-F045-9923-1A0C74D91834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668D51-9BB3-FC29-387B-5F63F2B1AFB4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58FA1E4-CAFA-D375-0AE5-01AE9B4AB5A0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pic>
        <p:nvPicPr>
          <p:cNvPr id="16" name="Picture 15" descr="A cake with pineapples on it&#10;&#10;Description automatically generated with low confidence">
            <a:extLst>
              <a:ext uri="{FF2B5EF4-FFF2-40B4-BE49-F238E27FC236}">
                <a16:creationId xmlns:a16="http://schemas.microsoft.com/office/drawing/2014/main" id="{CF19D3FC-FE53-ED2E-6EA5-2158BFA765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6" y="2963547"/>
            <a:ext cx="2666272" cy="1493112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2DE6A6C6-07FF-53AA-94DD-5C5A280E9C12}"/>
              </a:ext>
            </a:extLst>
          </p:cNvPr>
          <p:cNvSpPr/>
          <p:nvPr/>
        </p:nvSpPr>
        <p:spPr>
          <a:xfrm>
            <a:off x="903816" y="1104900"/>
            <a:ext cx="2727952" cy="1255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 descr="Crops outline">
            <a:extLst>
              <a:ext uri="{FF2B5EF4-FFF2-40B4-BE49-F238E27FC236}">
                <a16:creationId xmlns:a16="http://schemas.microsoft.com/office/drawing/2014/main" id="{346EF773-4FA6-030F-36F5-DE7237C847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9855" y="1171261"/>
            <a:ext cx="763787" cy="763787"/>
          </a:xfrm>
          <a:prstGeom prst="rect">
            <a:avLst/>
          </a:prstGeom>
        </p:spPr>
      </p:pic>
      <p:pic>
        <p:nvPicPr>
          <p:cNvPr id="31" name="Graphic 30" descr="Egg outline">
            <a:extLst>
              <a:ext uri="{FF2B5EF4-FFF2-40B4-BE49-F238E27FC236}">
                <a16:creationId xmlns:a16="http://schemas.microsoft.com/office/drawing/2014/main" id="{C7688338-93B3-CE5E-1EBB-57D5879D47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60282" y="1213833"/>
            <a:ext cx="646205" cy="646205"/>
          </a:xfrm>
          <a:prstGeom prst="rect">
            <a:avLst/>
          </a:prstGeom>
        </p:spPr>
      </p:pic>
      <p:pic>
        <p:nvPicPr>
          <p:cNvPr id="38" name="Graphic 37" descr="Fruit bowl outline">
            <a:extLst>
              <a:ext uri="{FF2B5EF4-FFF2-40B4-BE49-F238E27FC236}">
                <a16:creationId xmlns:a16="http://schemas.microsoft.com/office/drawing/2014/main" id="{C53B68A7-D5CE-5C27-A202-306FB8C58F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853229" y="1635229"/>
            <a:ext cx="717627" cy="717627"/>
          </a:xfrm>
          <a:prstGeom prst="rect">
            <a:avLst/>
          </a:prstGeom>
        </p:spPr>
      </p:pic>
      <p:pic>
        <p:nvPicPr>
          <p:cNvPr id="42" name="Graphic 41" descr="Seeds outline">
            <a:extLst>
              <a:ext uri="{FF2B5EF4-FFF2-40B4-BE49-F238E27FC236}">
                <a16:creationId xmlns:a16="http://schemas.microsoft.com/office/drawing/2014/main" id="{A04D7CED-BA05-663C-93A3-8436A682D3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32602" y="1505309"/>
            <a:ext cx="914400" cy="914400"/>
          </a:xfrm>
          <a:prstGeom prst="rect">
            <a:avLst/>
          </a:prstGeom>
        </p:spPr>
      </p:pic>
      <p:pic>
        <p:nvPicPr>
          <p:cNvPr id="45" name="Graphic 44" descr="Smiling face outline with solid fill">
            <a:extLst>
              <a:ext uri="{FF2B5EF4-FFF2-40B4-BE49-F238E27FC236}">
                <a16:creationId xmlns:a16="http://schemas.microsoft.com/office/drawing/2014/main" id="{85B134DD-47AD-F8D5-D8B6-2607055243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82398" y="700176"/>
            <a:ext cx="1447591" cy="1447591"/>
          </a:xfrm>
          <a:prstGeom prst="rect">
            <a:avLst/>
          </a:prstGeom>
        </p:spPr>
      </p:pic>
      <p:pic>
        <p:nvPicPr>
          <p:cNvPr id="47" name="Graphic 46" descr="Crying face outline with solid fill">
            <a:extLst>
              <a:ext uri="{FF2B5EF4-FFF2-40B4-BE49-F238E27FC236}">
                <a16:creationId xmlns:a16="http://schemas.microsoft.com/office/drawing/2014/main" id="{465592F3-D553-4C19-DC07-5D06CBBBC1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82398" y="2729838"/>
            <a:ext cx="1447591" cy="1447591"/>
          </a:xfrm>
          <a:prstGeom prst="rect">
            <a:avLst/>
          </a:prstGeom>
        </p:spPr>
      </p:pic>
      <p:sp>
        <p:nvSpPr>
          <p:cNvPr id="49" name="Arrow: Down 48">
            <a:extLst>
              <a:ext uri="{FF2B5EF4-FFF2-40B4-BE49-F238E27FC236}">
                <a16:creationId xmlns:a16="http://schemas.microsoft.com/office/drawing/2014/main" id="{3A4E1898-05E0-EF71-CCAA-F1CD25F709AC}"/>
              </a:ext>
            </a:extLst>
          </p:cNvPr>
          <p:cNvSpPr/>
          <p:nvPr/>
        </p:nvSpPr>
        <p:spPr>
          <a:xfrm rot="5400000" flipV="1">
            <a:off x="4566998" y="1133962"/>
            <a:ext cx="1022292" cy="2599360"/>
          </a:xfrm>
          <a:prstGeom prst="downArrow">
            <a:avLst/>
          </a:prstGeom>
          <a:solidFill>
            <a:schemeClr val="accent4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35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A3A6C-3942-3F45-BE54-CBF3501D2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AFC5769-9A23-A3A8-07AA-4E8BF1F023CF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CF88AA84-7C19-8094-B9C1-78776BAD8B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C84CAD-102E-32AC-A2EE-07A9FCC8F4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EC48641-164D-3D92-E139-B6BCA86D9AC0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7B9D75-865B-DE19-FFA9-F2A86F222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E9C1F0-3982-5B0F-29FB-AF308F3E6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DD281039-E217-9486-D045-F4F1859746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8F47321-FF8C-8BDA-1AD5-5C6CAA7216AE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122D5AA-CC12-5E8E-2A5F-927701ABE5C2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9F7117F-2BBD-E58E-982C-78FC46491458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44EEC8-AF6F-360C-9A54-EED2CEF9927B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F163950D-3A41-9FBC-BA76-C6C4C20C0B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6ABDB4C7-7D3D-0AAB-F810-582309291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2DB3BBF-3D96-DD85-C74F-78DF037E1A8D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09F71EF-B4AE-1F9D-100F-8AD97F249F98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4EFD238-88E0-0CFD-AB62-D8B39E02ED72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3EF82AA-0C38-0E8C-4992-98434BF07FFC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7A66A5-7C27-42D5-B27B-BF2205B86CCA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</p:spTree>
    <p:extLst>
      <p:ext uri="{BB962C8B-B14F-4D97-AF65-F5344CB8AC3E}">
        <p14:creationId xmlns:p14="http://schemas.microsoft.com/office/powerpoint/2010/main" val="21352084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F0F27-E8A5-6E74-16C0-F9C17B339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8A1F41D-43DA-FA4E-8475-0DAFA015660C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9B3A900-2626-E852-733D-73B19EC868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40BE98-87EE-BD0F-67C9-4BAE3EE1C5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C92D8C2-DFE0-05FF-98D2-34E7013D2E68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5D11B8-9CF9-36D6-E363-BAE081970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02EDF8-1368-B39C-ABB4-D400196B7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34EBDC16-38D9-B446-B27B-4915DAC7D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1647E929-795C-7B67-ECDA-A5F63752E687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ED0B7482-116E-A6A3-B682-4B7468A841C7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24D92C6E-6ADF-DB33-A374-3147A9542550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CBA5CA-3DF9-C8AB-086D-0BF1EEB33973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57CD44C3-B370-E618-23F0-34ED9A05A2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044B6EC8-19BC-E150-489D-726191318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05ED449-D376-9C14-FA67-CE627EDB73F7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CC7F67F-7B4A-F091-49EE-2E2886511E9D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664E24-CA32-DA33-AB09-3840681894FD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38A8BB4-9B21-2E08-326C-9552DDBD967D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256613-CE5D-A283-D0DE-EA77FDC5ABF1}"/>
              </a:ext>
            </a:extLst>
          </p:cNvPr>
          <p:cNvSpPr txBox="1"/>
          <p:nvPr/>
        </p:nvSpPr>
        <p:spPr>
          <a:xfrm>
            <a:off x="4309578" y="3544532"/>
            <a:ext cx="2076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Noisy observations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Long horizons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conjecture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7E60651-7E0C-1F18-FBAB-0ECB7E81689E}"/>
              </a:ext>
            </a:extLst>
          </p:cNvPr>
          <p:cNvSpPr/>
          <p:nvPr/>
        </p:nvSpPr>
        <p:spPr>
          <a:xfrm>
            <a:off x="2526632" y="3866189"/>
            <a:ext cx="1644315" cy="169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5E0B75-40A9-5F55-A3C7-A2EEEFEC2277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</p:spTree>
    <p:extLst>
      <p:ext uri="{BB962C8B-B14F-4D97-AF65-F5344CB8AC3E}">
        <p14:creationId xmlns:p14="http://schemas.microsoft.com/office/powerpoint/2010/main" val="11440028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ABFC7-BCE9-9966-3B93-BB9C49CB2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6FD2812-00EE-AF46-F70E-A553D91EA659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567420A-0CFA-A25A-298E-B9F8B79596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0EC17-704B-A0F5-8776-4B87887EC14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4DF8C34-9577-0EC6-DD46-F37F95A70268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419A5A-2E80-AD8D-5F32-23288B28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BC96C4-5EAD-C224-C8BA-755DAAB09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8C05B252-AD66-FF33-D0BF-3A96CE70EF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49268372-FDCC-3486-E4C2-29EAFBFF5D82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31D1ABDD-6BD4-62BE-3B32-DB956866BD03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52F8E5BF-ED02-9DE6-545F-21C51CCF0A52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093258-60B8-20FD-50C0-BC7177D575A5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CFE0C09E-BC7F-6AD1-8992-95C1FE5909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F7309681-EAF3-D52C-F2D1-012E214F92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1EC6452-DB54-C99A-36D1-C4B7EB937573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5A8B976-DEF9-7F15-B1FD-EA542E17BC8B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C5574D-C0CE-747F-97FC-CAC079FF95F2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C3756B9-1B03-0756-01B7-ABFE057315F7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2D7EAD9-284B-51D5-E11A-9D3DCD6A29BF}"/>
              </a:ext>
            </a:extLst>
          </p:cNvPr>
          <p:cNvSpPr/>
          <p:nvPr/>
        </p:nvSpPr>
        <p:spPr>
          <a:xfrm>
            <a:off x="2526632" y="3866189"/>
            <a:ext cx="1644315" cy="169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F9B37E6-95D9-9C1F-D376-A04913EFF051}"/>
              </a:ext>
            </a:extLst>
          </p:cNvPr>
          <p:cNvSpPr/>
          <p:nvPr/>
        </p:nvSpPr>
        <p:spPr>
          <a:xfrm>
            <a:off x="2242510" y="1105617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2094A8-C8A5-E942-90DF-2D46FF049B2C}"/>
              </a:ext>
            </a:extLst>
          </p:cNvPr>
          <p:cNvSpPr txBox="1"/>
          <p:nvPr/>
        </p:nvSpPr>
        <p:spPr>
          <a:xfrm>
            <a:off x="2498743" y="1519193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Mechanistic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Hypotheses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2B7790-A01B-43DF-D2B5-A0C9AFB53203}"/>
              </a:ext>
            </a:extLst>
          </p:cNvPr>
          <p:cNvSpPr txBox="1"/>
          <p:nvPr/>
        </p:nvSpPr>
        <p:spPr>
          <a:xfrm>
            <a:off x="4309578" y="3544532"/>
            <a:ext cx="2076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Noisy observations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Long horizons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conjecture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F8B558-9E64-122B-2351-24F07887E173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</p:spTree>
    <p:extLst>
      <p:ext uri="{BB962C8B-B14F-4D97-AF65-F5344CB8AC3E}">
        <p14:creationId xmlns:p14="http://schemas.microsoft.com/office/powerpoint/2010/main" val="2191135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2CBF-90DA-BFE6-B71E-1F779EFBB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48E9BFA-D105-7D71-A7E8-B5B55AC48AC3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C031E4F5-A8A6-4B1A-1AC6-E7612BF62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75131-D754-C0AF-7FF6-1BA76271AC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58FDAED-8CD4-2B7D-357B-1333F24265B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8D1C134-6C5A-75D3-DEDF-4CF982E0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D68AD7-C291-9E4D-91CA-FE4563EB7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92C84D0A-0131-FB37-F77A-C6A79DD3B5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54B5BE13-94F9-66DA-7BD0-72D8D5F39CDC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4390734-F8AF-4319-47C1-1696C5FD58F1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AE3EC01-0628-8F8F-08AF-4CC1CCE9FF84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B9A2B1-DEB5-8696-06F9-3783254559B0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373BD4AD-3445-4D13-0064-793FAE0480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401FD3A9-9E43-C66C-DE3F-BC5914AA68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F8D60B2-0B02-FD1D-8AEC-35FB65176CB2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CB29D69E-DFEA-E73E-FED6-5DDEB1F08B4A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2070F2-A0B5-E369-DF51-DA031F67B890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D416F9C-E330-3001-F432-E6A674FA2519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A96C785-D2FE-8A13-749B-CD3281DF2A8B}"/>
              </a:ext>
            </a:extLst>
          </p:cNvPr>
          <p:cNvSpPr/>
          <p:nvPr/>
        </p:nvSpPr>
        <p:spPr>
          <a:xfrm>
            <a:off x="2526632" y="3866189"/>
            <a:ext cx="1644315" cy="169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7AC06AF-DEA2-0985-6A49-2D404B39B342}"/>
              </a:ext>
            </a:extLst>
          </p:cNvPr>
          <p:cNvSpPr/>
          <p:nvPr/>
        </p:nvSpPr>
        <p:spPr>
          <a:xfrm>
            <a:off x="2242510" y="1105617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B2C552-AC25-4518-D5D6-E0823C206C6B}"/>
              </a:ext>
            </a:extLst>
          </p:cNvPr>
          <p:cNvSpPr txBox="1"/>
          <p:nvPr/>
        </p:nvSpPr>
        <p:spPr>
          <a:xfrm>
            <a:off x="2498743" y="1519193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Mechanistic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Hypotheses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3D5D6C5-BD76-AE65-71A8-E194F20C5E58}"/>
              </a:ext>
            </a:extLst>
          </p:cNvPr>
          <p:cNvSpPr/>
          <p:nvPr/>
        </p:nvSpPr>
        <p:spPr>
          <a:xfrm rot="5400000">
            <a:off x="3721697" y="1334696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E1CD44D-FA7B-3518-F944-49CF920C0D55}"/>
              </a:ext>
            </a:extLst>
          </p:cNvPr>
          <p:cNvSpPr txBox="1"/>
          <p:nvPr/>
        </p:nvSpPr>
        <p:spPr>
          <a:xfrm>
            <a:off x="4510835" y="1519193"/>
            <a:ext cx="1116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Detectable</a:t>
            </a:r>
            <a:b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Features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554635-DE15-135D-26BA-3ED9AF996BD5}"/>
              </a:ext>
            </a:extLst>
          </p:cNvPr>
          <p:cNvSpPr txBox="1"/>
          <p:nvPr/>
        </p:nvSpPr>
        <p:spPr>
          <a:xfrm>
            <a:off x="4309578" y="3544532"/>
            <a:ext cx="2076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Noisy observations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Long horizons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conjecture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5D5D49-FE47-586E-EBFE-B7ADB2B4ED98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</p:spTree>
    <p:extLst>
      <p:ext uri="{BB962C8B-B14F-4D97-AF65-F5344CB8AC3E}">
        <p14:creationId xmlns:p14="http://schemas.microsoft.com/office/powerpoint/2010/main" val="6760883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8019F-4073-B32C-3DF3-84BBE24F3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0B6BCD9-1139-A769-393A-B2B19D6F0245}"/>
              </a:ext>
            </a:extLst>
          </p:cNvPr>
          <p:cNvSpPr txBox="1"/>
          <p:nvPr/>
        </p:nvSpPr>
        <p:spPr>
          <a:xfrm>
            <a:off x="4309578" y="3544532"/>
            <a:ext cx="2076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Noisy observations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Long horizons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conjecture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D7081A-A981-C702-8CFB-216B62FDDABF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15D041-9DF6-6CE1-C04E-7A624C2D3E0E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66A074E2-1C23-3B3A-29EF-8E9C68F9F5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C2F4E4-1744-0867-0A26-7E08BE130F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82A0395-1E8D-2956-B740-7D5C9F741E93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1E94C29-8218-DEF6-1B28-486FDA94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1477E0-CEC0-90BA-070B-5A992C71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C0E68BB7-B4F1-19B5-6D89-80A447C2A9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AA489182-29B8-14A8-AE28-E6070B5C42A5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27FE52E-754E-23C1-29CB-6DC94CEFA819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BE0004E-2CE9-A440-393A-1D13034AE0E4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3B5791-AADE-8265-4086-E42354C1C2DC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F923D88A-B511-EA4F-650B-FECB86A0A9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103F5252-4127-8A14-73AB-12660D4A03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0B11745-D3FB-5725-27F9-ECF9734780BE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F7B1D7C3-8C2F-2A1A-DBDA-46C83E3A1061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8E9A13-A7D4-D8D1-9D0C-1418249FAA2C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EDB51EE-818E-3F6E-99CD-B76FB646021A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23D1879-7C84-6BB1-3644-F6BF4D5AE82B}"/>
              </a:ext>
            </a:extLst>
          </p:cNvPr>
          <p:cNvSpPr/>
          <p:nvPr/>
        </p:nvSpPr>
        <p:spPr>
          <a:xfrm>
            <a:off x="2526632" y="3866189"/>
            <a:ext cx="1644315" cy="169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A4F1773-B8CA-3C0E-3F0C-F34E0AD418F3}"/>
              </a:ext>
            </a:extLst>
          </p:cNvPr>
          <p:cNvSpPr/>
          <p:nvPr/>
        </p:nvSpPr>
        <p:spPr>
          <a:xfrm>
            <a:off x="2242510" y="1105617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A452B1-0409-5EEB-3654-ED646CFDD437}"/>
              </a:ext>
            </a:extLst>
          </p:cNvPr>
          <p:cNvSpPr txBox="1"/>
          <p:nvPr/>
        </p:nvSpPr>
        <p:spPr>
          <a:xfrm>
            <a:off x="2498743" y="1519193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Mechanistic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Hypotheses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C30845E-B51F-D0A2-0DC1-1C3AA8E84DEC}"/>
              </a:ext>
            </a:extLst>
          </p:cNvPr>
          <p:cNvSpPr/>
          <p:nvPr/>
        </p:nvSpPr>
        <p:spPr>
          <a:xfrm rot="5400000">
            <a:off x="3721697" y="1334696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7C3ED9E-4FD9-B964-C555-C2393D61B3D5}"/>
              </a:ext>
            </a:extLst>
          </p:cNvPr>
          <p:cNvSpPr txBox="1"/>
          <p:nvPr/>
        </p:nvSpPr>
        <p:spPr>
          <a:xfrm>
            <a:off x="4510835" y="1519193"/>
            <a:ext cx="1116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Detectable</a:t>
            </a:r>
            <a:b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Features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F08482-F464-6643-FC12-8E230F34851D}"/>
              </a:ext>
            </a:extLst>
          </p:cNvPr>
          <p:cNvSpPr/>
          <p:nvPr/>
        </p:nvSpPr>
        <p:spPr>
          <a:xfrm rot="10800000">
            <a:off x="3485667" y="2814890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0421671-4434-2D87-7058-E5A34B98642C}"/>
              </a:ext>
            </a:extLst>
          </p:cNvPr>
          <p:cNvSpPr txBox="1"/>
          <p:nvPr/>
        </p:nvSpPr>
        <p:spPr>
          <a:xfrm>
            <a:off x="4355323" y="3417721"/>
            <a:ext cx="1056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Upstream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856671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1FA17-B3BC-5DE3-260C-A47FF863E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75FDEAB-FC9B-4936-59DE-1C1827EDB216}"/>
              </a:ext>
            </a:extLst>
          </p:cNvPr>
          <p:cNvSpPr txBox="1"/>
          <p:nvPr/>
        </p:nvSpPr>
        <p:spPr>
          <a:xfrm>
            <a:off x="4309578" y="3544532"/>
            <a:ext cx="2076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Noisy observations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Long horizons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More conjecture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7CA3535-A317-0698-8F4D-99B7DEEC0462}"/>
              </a:ext>
            </a:extLst>
          </p:cNvPr>
          <p:cNvSpPr txBox="1"/>
          <p:nvPr/>
        </p:nvSpPr>
        <p:spPr>
          <a:xfrm>
            <a:off x="458051" y="3666985"/>
            <a:ext cx="19992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Incidental findings</a:t>
            </a:r>
          </a:p>
          <a:p>
            <a:pPr algn="ctr"/>
            <a:r>
              <a:rPr lang="en-US" sz="1600" b="1" dirty="0">
                <a:solidFill>
                  <a:srgbClr val="E21833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Conjecture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77B1E0E-3221-30E2-CDCB-0B33132C3283}"/>
              </a:ext>
            </a:extLst>
          </p:cNvPr>
          <p:cNvSpPr/>
          <p:nvPr/>
        </p:nvSpPr>
        <p:spPr>
          <a:xfrm rot="1923154" flipV="1">
            <a:off x="2113636" y="2036073"/>
            <a:ext cx="1052084" cy="767273"/>
          </a:xfrm>
          <a:custGeom>
            <a:avLst/>
            <a:gdLst>
              <a:gd name="connsiteX0" fmla="*/ 779692 w 1052084"/>
              <a:gd name="connsiteY0" fmla="*/ 735681 h 767273"/>
              <a:gd name="connsiteX1" fmla="*/ 870899 w 1052084"/>
              <a:gd name="connsiteY1" fmla="*/ 767273 h 767273"/>
              <a:gd name="connsiteX2" fmla="*/ 902492 w 1052084"/>
              <a:gd name="connsiteY2" fmla="*/ 676067 h 767273"/>
              <a:gd name="connsiteX3" fmla="*/ 871792 w 1052084"/>
              <a:gd name="connsiteY3" fmla="*/ 690970 h 767273"/>
              <a:gd name="connsiteX4" fmla="*/ 784925 w 1052084"/>
              <a:gd name="connsiteY4" fmla="*/ 512034 h 767273"/>
              <a:gd name="connsiteX5" fmla="*/ 983832 w 1052084"/>
              <a:gd name="connsiteY5" fmla="*/ 512034 h 767273"/>
              <a:gd name="connsiteX6" fmla="*/ 983832 w 1052084"/>
              <a:gd name="connsiteY6" fmla="*/ 546160 h 767273"/>
              <a:gd name="connsiteX7" fmla="*/ 1052084 w 1052084"/>
              <a:gd name="connsiteY7" fmla="*/ 477908 h 767273"/>
              <a:gd name="connsiteX8" fmla="*/ 983832 w 1052084"/>
              <a:gd name="connsiteY8" fmla="*/ 409655 h 767273"/>
              <a:gd name="connsiteX9" fmla="*/ 983832 w 1052084"/>
              <a:gd name="connsiteY9" fmla="*/ 443781 h 767273"/>
              <a:gd name="connsiteX10" fmla="*/ 759294 w 1052084"/>
              <a:gd name="connsiteY10" fmla="*/ 443781 h 767273"/>
              <a:gd name="connsiteX11" fmla="*/ 759294 w 1052084"/>
              <a:gd name="connsiteY11" fmla="*/ 447698 h 767273"/>
              <a:gd name="connsiteX12" fmla="*/ 44289 w 1052084"/>
              <a:gd name="connsiteY12" fmla="*/ 0 h 767273"/>
              <a:gd name="connsiteX13" fmla="*/ 0 w 1052084"/>
              <a:gd name="connsiteY13" fmla="*/ 70731 h 767273"/>
              <a:gd name="connsiteX14" fmla="*/ 714157 w 1052084"/>
              <a:gd name="connsiteY14" fmla="*/ 517898 h 767273"/>
              <a:gd name="connsiteX15" fmla="*/ 712331 w 1052084"/>
              <a:gd name="connsiteY15" fmla="*/ 518784 h 767273"/>
              <a:gd name="connsiteX16" fmla="*/ 810392 w 1052084"/>
              <a:gd name="connsiteY16" fmla="*/ 720778 h 767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2084" h="767273">
                <a:moveTo>
                  <a:pt x="779692" y="735681"/>
                </a:moveTo>
                <a:lnTo>
                  <a:pt x="870899" y="767273"/>
                </a:lnTo>
                <a:lnTo>
                  <a:pt x="902492" y="676067"/>
                </a:lnTo>
                <a:lnTo>
                  <a:pt x="871792" y="690970"/>
                </a:lnTo>
                <a:lnTo>
                  <a:pt x="784925" y="512034"/>
                </a:lnTo>
                <a:lnTo>
                  <a:pt x="983832" y="512034"/>
                </a:lnTo>
                <a:lnTo>
                  <a:pt x="983832" y="546160"/>
                </a:lnTo>
                <a:lnTo>
                  <a:pt x="1052084" y="477908"/>
                </a:lnTo>
                <a:lnTo>
                  <a:pt x="983832" y="409655"/>
                </a:lnTo>
                <a:lnTo>
                  <a:pt x="983832" y="443781"/>
                </a:lnTo>
                <a:lnTo>
                  <a:pt x="759294" y="443781"/>
                </a:lnTo>
                <a:lnTo>
                  <a:pt x="759294" y="447698"/>
                </a:lnTo>
                <a:lnTo>
                  <a:pt x="44289" y="0"/>
                </a:lnTo>
                <a:lnTo>
                  <a:pt x="0" y="70731"/>
                </a:lnTo>
                <a:lnTo>
                  <a:pt x="714157" y="517898"/>
                </a:lnTo>
                <a:lnTo>
                  <a:pt x="712331" y="518784"/>
                </a:lnTo>
                <a:lnTo>
                  <a:pt x="810392" y="720778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15B8ADD2-EF2B-386E-FEFC-83B1977EA4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E218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correlative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vs </a:t>
            </a:r>
            <a:r>
              <a:rPr lang="en-US" dirty="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9CB523-1889-06B1-9D20-8B2CE8BC4F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762766F-1DD4-CB7B-1F3E-B8AF8C642BB5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A0EDF2-3E30-F8A1-AB5A-C7BCE6209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Spatial Data – Early Cancer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CB90B8-69D2-17EC-A9EB-D0565ACEC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5483" y="1669147"/>
            <a:ext cx="1964267" cy="1473200"/>
          </a:xfrm>
          <a:prstGeom prst="rect">
            <a:avLst/>
          </a:prstGeom>
        </p:spPr>
      </p:pic>
      <p:pic>
        <p:nvPicPr>
          <p:cNvPr id="7" name="Picture 6" descr="A picture containing grass, purple&#10;&#10;Description automatically generated">
            <a:extLst>
              <a:ext uri="{FF2B5EF4-FFF2-40B4-BE49-F238E27FC236}">
                <a16:creationId xmlns:a16="http://schemas.microsoft.com/office/drawing/2014/main" id="{421E153F-CAE5-138D-1BE4-682858F607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6" t="39279" r="30701" b="51693"/>
          <a:stretch/>
        </p:blipFill>
        <p:spPr>
          <a:xfrm>
            <a:off x="883540" y="2062923"/>
            <a:ext cx="1041046" cy="925681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883D2149-E4B6-B6CD-3316-A6C70E2D403D}"/>
              </a:ext>
            </a:extLst>
          </p:cNvPr>
          <p:cNvSpPr/>
          <p:nvPr/>
        </p:nvSpPr>
        <p:spPr>
          <a:xfrm>
            <a:off x="903816" y="2562207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8347D88-C88E-2FC9-A181-66E3FF7F4D35}"/>
              </a:ext>
            </a:extLst>
          </p:cNvPr>
          <p:cNvSpPr/>
          <p:nvPr/>
        </p:nvSpPr>
        <p:spPr>
          <a:xfrm>
            <a:off x="1021398" y="2135811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4B987DE-9C65-8E6E-9647-BFB870F01204}"/>
              </a:ext>
            </a:extLst>
          </p:cNvPr>
          <p:cNvSpPr/>
          <p:nvPr/>
        </p:nvSpPr>
        <p:spPr>
          <a:xfrm>
            <a:off x="1743642" y="1854160"/>
            <a:ext cx="186751" cy="269936"/>
          </a:xfrm>
          <a:prstGeom prst="down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 err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D62839-0C2B-284A-B1DA-446C642AB437}"/>
              </a:ext>
            </a:extLst>
          </p:cNvPr>
          <p:cNvSpPr txBox="1"/>
          <p:nvPr/>
        </p:nvSpPr>
        <p:spPr>
          <a:xfrm>
            <a:off x="312040" y="3055041"/>
            <a:ext cx="2409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Measurement/biomarker</a:t>
            </a:r>
          </a:p>
        </p:txBody>
      </p:sp>
      <p:pic>
        <p:nvPicPr>
          <p:cNvPr id="20" name="Graphic 19" descr="Man outline">
            <a:extLst>
              <a:ext uri="{FF2B5EF4-FFF2-40B4-BE49-F238E27FC236}">
                <a16:creationId xmlns:a16="http://schemas.microsoft.com/office/drawing/2014/main" id="{F60887A8-21C2-6522-B0E1-E88383A42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994" y="1729722"/>
            <a:ext cx="637316" cy="637316"/>
          </a:xfrm>
          <a:prstGeom prst="rect">
            <a:avLst/>
          </a:prstGeom>
        </p:spPr>
      </p:pic>
      <p:pic>
        <p:nvPicPr>
          <p:cNvPr id="21" name="Graphic 20" descr="Man outline">
            <a:extLst>
              <a:ext uri="{FF2B5EF4-FFF2-40B4-BE49-F238E27FC236}">
                <a16:creationId xmlns:a16="http://schemas.microsoft.com/office/drawing/2014/main" id="{F4C92BEA-82D3-7035-A77D-85DC5B9B6A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99994" y="2492510"/>
            <a:ext cx="637316" cy="6373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8C0FBA1-459C-FE58-8EB7-471B3160C50A}"/>
              </a:ext>
            </a:extLst>
          </p:cNvPr>
          <p:cNvSpPr txBox="1"/>
          <p:nvPr/>
        </p:nvSpPr>
        <p:spPr>
          <a:xfrm>
            <a:off x="3063426" y="3224318"/>
            <a:ext cx="7328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Strata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35C2FB0-56D3-A297-B78E-FC3E731517E4}"/>
              </a:ext>
            </a:extLst>
          </p:cNvPr>
          <p:cNvSpPr/>
          <p:nvPr/>
        </p:nvSpPr>
        <p:spPr>
          <a:xfrm>
            <a:off x="3752405" y="2220147"/>
            <a:ext cx="2506133" cy="465105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3AEDE6-D139-6BF5-8E61-8EF564B979EF}"/>
              </a:ext>
            </a:extLst>
          </p:cNvPr>
          <p:cNvSpPr txBox="1"/>
          <p:nvPr/>
        </p:nvSpPr>
        <p:spPr>
          <a:xfrm>
            <a:off x="7066903" y="3128344"/>
            <a:ext cx="11063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Outcome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Survival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D99738F-0664-2864-ADFB-E730B0F564F2}"/>
              </a:ext>
            </a:extLst>
          </p:cNvPr>
          <p:cNvSpPr/>
          <p:nvPr/>
        </p:nvSpPr>
        <p:spPr>
          <a:xfrm>
            <a:off x="4070612" y="1544523"/>
            <a:ext cx="1722448" cy="172244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Correlative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565F4840-8C04-30B2-ACB3-540B376D95DC}"/>
              </a:ext>
            </a:extLst>
          </p:cNvPr>
          <p:cNvSpPr/>
          <p:nvPr/>
        </p:nvSpPr>
        <p:spPr>
          <a:xfrm>
            <a:off x="2526632" y="3866189"/>
            <a:ext cx="1644315" cy="16927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7759DF2-5AD3-7952-4147-C80C21548027}"/>
              </a:ext>
            </a:extLst>
          </p:cNvPr>
          <p:cNvSpPr/>
          <p:nvPr/>
        </p:nvSpPr>
        <p:spPr>
          <a:xfrm>
            <a:off x="2242510" y="1105617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2B108B-ABC3-6EB8-59AA-27CF6726CB49}"/>
              </a:ext>
            </a:extLst>
          </p:cNvPr>
          <p:cNvSpPr txBox="1"/>
          <p:nvPr/>
        </p:nvSpPr>
        <p:spPr>
          <a:xfrm>
            <a:off x="2498743" y="1519193"/>
            <a:ext cx="12041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Mechanistic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Hypotheses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8678267-6831-B9DC-8D72-0BFB9BC9EB41}"/>
              </a:ext>
            </a:extLst>
          </p:cNvPr>
          <p:cNvSpPr/>
          <p:nvPr/>
        </p:nvSpPr>
        <p:spPr>
          <a:xfrm rot="5400000">
            <a:off x="3721697" y="1334696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601E4D-E51E-5B89-AE20-A14B5E28D40C}"/>
              </a:ext>
            </a:extLst>
          </p:cNvPr>
          <p:cNvSpPr txBox="1"/>
          <p:nvPr/>
        </p:nvSpPr>
        <p:spPr>
          <a:xfrm>
            <a:off x="4510835" y="1519193"/>
            <a:ext cx="11160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Detectable</a:t>
            </a:r>
            <a:b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Features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19033E9-8005-E287-187B-7F49A254AA96}"/>
              </a:ext>
            </a:extLst>
          </p:cNvPr>
          <p:cNvSpPr/>
          <p:nvPr/>
        </p:nvSpPr>
        <p:spPr>
          <a:xfrm rot="16200000">
            <a:off x="2016930" y="2576283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F9242A-A302-51ED-BDED-DE5C6E448AEA}"/>
              </a:ext>
            </a:extLst>
          </p:cNvPr>
          <p:cNvSpPr txBox="1"/>
          <p:nvPr/>
        </p:nvSpPr>
        <p:spPr>
          <a:xfrm>
            <a:off x="2240621" y="3420504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Economical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Assays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6044842-4D47-0AAE-C700-A86ADEB491E7}"/>
              </a:ext>
            </a:extLst>
          </p:cNvPr>
          <p:cNvSpPr/>
          <p:nvPr/>
        </p:nvSpPr>
        <p:spPr>
          <a:xfrm rot="10800000">
            <a:off x="3485667" y="2814890"/>
            <a:ext cx="2212558" cy="1709273"/>
          </a:xfrm>
          <a:custGeom>
            <a:avLst/>
            <a:gdLst>
              <a:gd name="csX0" fmla="*/ 0 w 1412061"/>
              <a:gd name="csY0" fmla="*/ 0 h 1090863"/>
              <a:gd name="csX1" fmla="*/ 1090863 w 1412061"/>
              <a:gd name="csY1" fmla="*/ 0 h 1090863"/>
              <a:gd name="csX2" fmla="*/ 1090863 w 1412061"/>
              <a:gd name="csY2" fmla="*/ 313843 h 1090863"/>
              <a:gd name="csX3" fmla="*/ 1100051 w 1412061"/>
              <a:gd name="csY3" fmla="*/ 308856 h 1090863"/>
              <a:gd name="csX4" fmla="*/ 1187471 w 1412061"/>
              <a:gd name="csY4" fmla="*/ 291207 h 1090863"/>
              <a:gd name="csX5" fmla="*/ 1412061 w 1412061"/>
              <a:gd name="csY5" fmla="*/ 515797 h 1090863"/>
              <a:gd name="csX6" fmla="*/ 1187471 w 1412061"/>
              <a:gd name="csY6" fmla="*/ 740387 h 1090863"/>
              <a:gd name="csX7" fmla="*/ 1100051 w 1412061"/>
              <a:gd name="csY7" fmla="*/ 722738 h 1090863"/>
              <a:gd name="csX8" fmla="*/ 1090863 w 1412061"/>
              <a:gd name="csY8" fmla="*/ 717751 h 1090863"/>
              <a:gd name="csX9" fmla="*/ 1090863 w 1412061"/>
              <a:gd name="csY9" fmla="*/ 1090863 h 1090863"/>
              <a:gd name="csX10" fmla="*/ 732853 w 1412061"/>
              <a:gd name="csY10" fmla="*/ 1090863 h 1090863"/>
              <a:gd name="csX11" fmla="*/ 742352 w 1412061"/>
              <a:gd name="csY11" fmla="*/ 1076775 h 1090863"/>
              <a:gd name="csX12" fmla="*/ 760001 w 1412061"/>
              <a:gd name="csY12" fmla="*/ 989354 h 1090863"/>
              <a:gd name="csX13" fmla="*/ 535411 w 1412061"/>
              <a:gd name="csY13" fmla="*/ 764764 h 1090863"/>
              <a:gd name="csX14" fmla="*/ 310821 w 1412061"/>
              <a:gd name="csY14" fmla="*/ 989354 h 1090863"/>
              <a:gd name="csX15" fmla="*/ 328471 w 1412061"/>
              <a:gd name="csY15" fmla="*/ 1076775 h 1090863"/>
              <a:gd name="csX16" fmla="*/ 337969 w 1412061"/>
              <a:gd name="csY16" fmla="*/ 1090863 h 1090863"/>
              <a:gd name="csX17" fmla="*/ 0 w 1412061"/>
              <a:gd name="csY17" fmla="*/ 1090863 h 10908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1412061" h="1090863">
                <a:moveTo>
                  <a:pt x="0" y="0"/>
                </a:moveTo>
                <a:lnTo>
                  <a:pt x="1090863" y="0"/>
                </a:lnTo>
                <a:lnTo>
                  <a:pt x="1090863" y="313843"/>
                </a:lnTo>
                <a:lnTo>
                  <a:pt x="1100051" y="308856"/>
                </a:lnTo>
                <a:cubicBezTo>
                  <a:pt x="1126920" y="297492"/>
                  <a:pt x="1156462" y="291207"/>
                  <a:pt x="1187471" y="291207"/>
                </a:cubicBezTo>
                <a:cubicBezTo>
                  <a:pt x="1311509" y="291207"/>
                  <a:pt x="1412061" y="391759"/>
                  <a:pt x="1412061" y="515797"/>
                </a:cubicBezTo>
                <a:cubicBezTo>
                  <a:pt x="1412061" y="639835"/>
                  <a:pt x="1311509" y="740387"/>
                  <a:pt x="1187471" y="740387"/>
                </a:cubicBezTo>
                <a:cubicBezTo>
                  <a:pt x="1156462" y="740387"/>
                  <a:pt x="1126920" y="734103"/>
                  <a:pt x="1100051" y="722738"/>
                </a:cubicBezTo>
                <a:lnTo>
                  <a:pt x="1090863" y="717751"/>
                </a:lnTo>
                <a:lnTo>
                  <a:pt x="1090863" y="1090863"/>
                </a:lnTo>
                <a:lnTo>
                  <a:pt x="732853" y="1090863"/>
                </a:lnTo>
                <a:lnTo>
                  <a:pt x="742352" y="1076775"/>
                </a:lnTo>
                <a:cubicBezTo>
                  <a:pt x="753717" y="1049905"/>
                  <a:pt x="760001" y="1020364"/>
                  <a:pt x="760001" y="989354"/>
                </a:cubicBezTo>
                <a:cubicBezTo>
                  <a:pt x="760001" y="865316"/>
                  <a:pt x="659449" y="764764"/>
                  <a:pt x="535411" y="764764"/>
                </a:cubicBezTo>
                <a:cubicBezTo>
                  <a:pt x="411373" y="764764"/>
                  <a:pt x="310821" y="865316"/>
                  <a:pt x="310821" y="989354"/>
                </a:cubicBezTo>
                <a:cubicBezTo>
                  <a:pt x="310821" y="1020364"/>
                  <a:pt x="317106" y="1049905"/>
                  <a:pt x="328471" y="1076775"/>
                </a:cubicBezTo>
                <a:lnTo>
                  <a:pt x="337969" y="1090863"/>
                </a:lnTo>
                <a:lnTo>
                  <a:pt x="0" y="1090863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0537C0-C049-3DAE-7A40-5CA050199833}"/>
              </a:ext>
            </a:extLst>
          </p:cNvPr>
          <p:cNvSpPr txBox="1"/>
          <p:nvPr/>
        </p:nvSpPr>
        <p:spPr>
          <a:xfrm>
            <a:off x="4355323" y="3417721"/>
            <a:ext cx="1056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Upstream</a:t>
            </a:r>
          </a:p>
          <a:p>
            <a:pPr algn="ctr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60749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DCA2D403-3059-395F-532F-4114CD9131F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EEC5D6-FE4D-F86F-B502-883F25C0D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Ovarian Pre-Cancer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E61D0FC-F1F3-0894-421A-4FF914FAF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053" y="1297000"/>
            <a:ext cx="5745988" cy="2397600"/>
          </a:xfrm>
        </p:spPr>
        <p:txBody>
          <a:bodyPr/>
          <a:lstStyle/>
          <a:p>
            <a:r>
              <a:rPr lang="en-US" dirty="0"/>
              <a:t>High Grade Serous Ovarian Carcinoma (HGSC)</a:t>
            </a:r>
          </a:p>
          <a:p>
            <a:endParaRPr lang="en-US" dirty="0"/>
          </a:p>
          <a:p>
            <a:r>
              <a:rPr lang="en-US" dirty="0"/>
              <a:t>5-year Survival ~ 50%</a:t>
            </a:r>
          </a:p>
          <a:p>
            <a:endParaRPr lang="en-US" dirty="0"/>
          </a:p>
          <a:p>
            <a:r>
              <a:rPr lang="en-US" dirty="0"/>
              <a:t>Late detection, limited strategies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35AAB4E-39CF-3A62-ACCA-69A20A1D59BC}"/>
              </a:ext>
            </a:extLst>
          </p:cNvPr>
          <p:cNvGrpSpPr/>
          <p:nvPr/>
        </p:nvGrpSpPr>
        <p:grpSpPr>
          <a:xfrm>
            <a:off x="-7496255" y="1595912"/>
            <a:ext cx="10413308" cy="7446464"/>
            <a:chOff x="-12687683" y="1429582"/>
            <a:chExt cx="16840200" cy="12042277"/>
          </a:xfrm>
        </p:grpSpPr>
        <p:pic>
          <p:nvPicPr>
            <p:cNvPr id="22" name="Image 0" descr="preencoded.png">
              <a:extLst>
                <a:ext uri="{FF2B5EF4-FFF2-40B4-BE49-F238E27FC236}">
                  <a16:creationId xmlns:a16="http://schemas.microsoft.com/office/drawing/2014/main" id="{4777C2FD-37B5-8FF4-6DF6-CC7E9022DE37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-12687683" y="1429582"/>
              <a:ext cx="16840200" cy="12042277"/>
            </a:xfrm>
            <a:prstGeom prst="rect">
              <a:avLst/>
            </a:prstGeom>
          </p:spPr>
        </p:pic>
        <p:pic>
          <p:nvPicPr>
            <p:cNvPr id="28" name="Image 11" descr="preencoded.png">
              <a:extLst>
                <a:ext uri="{FF2B5EF4-FFF2-40B4-BE49-F238E27FC236}">
                  <a16:creationId xmlns:a16="http://schemas.microsoft.com/office/drawing/2014/main" id="{8F66B84D-F8F1-773B-BEC3-E0A1140F52D5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4345" y="4697657"/>
              <a:ext cx="801228" cy="727782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D713E7F8-EAEF-73A8-2C16-2FF1D7D9FF41}"/>
              </a:ext>
            </a:extLst>
          </p:cNvPr>
          <p:cNvSpPr txBox="1"/>
          <p:nvPr/>
        </p:nvSpPr>
        <p:spPr>
          <a:xfrm>
            <a:off x="366633" y="3031972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Ovary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9B9DE0-4C8F-A4A8-E07F-75A2C8B8F001}"/>
              </a:ext>
            </a:extLst>
          </p:cNvPr>
          <p:cNvSpPr txBox="1"/>
          <p:nvPr/>
        </p:nvSpPr>
        <p:spPr>
          <a:xfrm>
            <a:off x="614356" y="4291871"/>
            <a:ext cx="670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HGSC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077A1B34-E352-EDA1-A6BD-C77290A6A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1329" y="3234448"/>
            <a:ext cx="1071712" cy="105742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7DFDC72-10D9-E8EF-F4EA-8CE0D5551A70}"/>
              </a:ext>
            </a:extLst>
          </p:cNvPr>
          <p:cNvSpPr txBox="1"/>
          <p:nvPr/>
        </p:nvSpPr>
        <p:spPr>
          <a:xfrm>
            <a:off x="5716922" y="4095664"/>
            <a:ext cx="1861407" cy="21929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825" b="1" dirty="0"/>
              <a:t>Xu</a:t>
            </a:r>
            <a:r>
              <a:rPr lang="en-US" sz="825" dirty="0"/>
              <a:t> et al.,</a:t>
            </a:r>
            <a:r>
              <a:rPr lang="en-US" sz="825" b="1" dirty="0"/>
              <a:t> Science Advances, 2024</a:t>
            </a:r>
          </a:p>
        </p:txBody>
      </p:sp>
    </p:spTree>
    <p:extLst>
      <p:ext uri="{BB962C8B-B14F-4D97-AF65-F5344CB8AC3E}">
        <p14:creationId xmlns:p14="http://schemas.microsoft.com/office/powerpoint/2010/main" val="307050028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4261C-33BA-5BA2-AD1C-C6E085BC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1EA04F5-E6CA-D1DD-E424-A82A0DEFA7D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13999E-DDCD-3363-2D44-9DBEA946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Ovarian Pre-Cancer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36ECB3-F4B4-09C5-2E2B-A08848EA6D3E}"/>
              </a:ext>
            </a:extLst>
          </p:cNvPr>
          <p:cNvGrpSpPr/>
          <p:nvPr/>
        </p:nvGrpSpPr>
        <p:grpSpPr>
          <a:xfrm>
            <a:off x="-7496251" y="1244627"/>
            <a:ext cx="10770393" cy="7797746"/>
            <a:chOff x="-12687683" y="861490"/>
            <a:chExt cx="17417679" cy="12610369"/>
          </a:xfrm>
        </p:grpSpPr>
        <p:pic>
          <p:nvPicPr>
            <p:cNvPr id="22" name="Image 0" descr="preencoded.png">
              <a:extLst>
                <a:ext uri="{FF2B5EF4-FFF2-40B4-BE49-F238E27FC236}">
                  <a16:creationId xmlns:a16="http://schemas.microsoft.com/office/drawing/2014/main" id="{7C1A97E3-B8C5-B142-07E4-50E69C92F5B4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-12687683" y="1429582"/>
              <a:ext cx="16840200" cy="12042277"/>
            </a:xfrm>
            <a:prstGeom prst="rect">
              <a:avLst/>
            </a:prstGeom>
          </p:spPr>
        </p:pic>
        <p:pic>
          <p:nvPicPr>
            <p:cNvPr id="24" name="Image 8" descr="preencoded.png">
              <a:extLst>
                <a:ext uri="{FF2B5EF4-FFF2-40B4-BE49-F238E27FC236}">
                  <a16:creationId xmlns:a16="http://schemas.microsoft.com/office/drawing/2014/main" id="{2FE63625-AA68-1531-4377-A823F1A01A6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9603387">
              <a:off x="1569964" y="3955982"/>
              <a:ext cx="1013852" cy="875114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</p:pic>
        <p:pic>
          <p:nvPicPr>
            <p:cNvPr id="26" name="Image 8" descr="preencoded.png">
              <a:extLst>
                <a:ext uri="{FF2B5EF4-FFF2-40B4-BE49-F238E27FC236}">
                  <a16:creationId xmlns:a16="http://schemas.microsoft.com/office/drawing/2014/main" id="{8644620A-E05D-B950-1A7B-DD6C63013728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7091791">
              <a:off x="2283578" y="5041715"/>
              <a:ext cx="692029" cy="597330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</p:pic>
        <p:pic>
          <p:nvPicPr>
            <p:cNvPr id="28" name="Image 11" descr="preencoded.png">
              <a:extLst>
                <a:ext uri="{FF2B5EF4-FFF2-40B4-BE49-F238E27FC236}">
                  <a16:creationId xmlns:a16="http://schemas.microsoft.com/office/drawing/2014/main" id="{E4C13F17-D81B-AD3B-9D29-B9A21D20EF4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84345" y="4697657"/>
              <a:ext cx="801228" cy="727782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D2440EE9-1424-EB8B-F348-F3440962C43D}"/>
                </a:ext>
              </a:extLst>
            </p:cNvPr>
            <p:cNvSpPr/>
            <p:nvPr/>
          </p:nvSpPr>
          <p:spPr>
            <a:xfrm rot="6078484">
              <a:off x="-542296" y="1613277"/>
              <a:ext cx="4100355" cy="2596782"/>
            </a:xfrm>
            <a:prstGeom prst="arc">
              <a:avLst>
                <a:gd name="adj1" fmla="val 20125862"/>
                <a:gd name="adj2" fmla="val 21076087"/>
              </a:avLst>
            </a:prstGeom>
            <a:noFill/>
            <a:ln w="50800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rgbClr val="C00000"/>
                  </a:gs>
                </a:gsLst>
                <a:lin ang="5400000" scaled="1"/>
              </a:gra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4890327B-E77D-C860-FE86-C565870FA8FC}"/>
                </a:ext>
              </a:extLst>
            </p:cNvPr>
            <p:cNvSpPr/>
            <p:nvPr/>
          </p:nvSpPr>
          <p:spPr>
            <a:xfrm rot="8360695">
              <a:off x="629641" y="2486011"/>
              <a:ext cx="4100355" cy="2596782"/>
            </a:xfrm>
            <a:prstGeom prst="arc">
              <a:avLst>
                <a:gd name="adj1" fmla="val 19304243"/>
                <a:gd name="adj2" fmla="val 21076087"/>
              </a:avLst>
            </a:prstGeom>
            <a:noFill/>
            <a:ln w="50800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rgbClr val="C00000"/>
                  </a:gs>
                </a:gsLst>
                <a:lin ang="5400000" scaled="1"/>
              </a:gra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ubtitle 6">
            <a:extLst>
              <a:ext uri="{FF2B5EF4-FFF2-40B4-BE49-F238E27FC236}">
                <a16:creationId xmlns:a16="http://schemas.microsoft.com/office/drawing/2014/main" id="{66A09BFC-FC65-72F2-02FB-E4FB554AF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053" y="1297000"/>
            <a:ext cx="5745988" cy="2397600"/>
          </a:xfrm>
        </p:spPr>
        <p:txBody>
          <a:bodyPr/>
          <a:lstStyle/>
          <a:p>
            <a:r>
              <a:rPr lang="en-US" dirty="0"/>
              <a:t>Serous Tubal Intraepithelial Carcinoma (STIC)</a:t>
            </a:r>
          </a:p>
          <a:p>
            <a:endParaRPr lang="en-US" dirty="0"/>
          </a:p>
          <a:p>
            <a:r>
              <a:rPr lang="en-US" dirty="0"/>
              <a:t>Originating in Fallopian Tube Epithelium</a:t>
            </a:r>
          </a:p>
          <a:p>
            <a:endParaRPr lang="en-US" dirty="0"/>
          </a:p>
          <a:p>
            <a:r>
              <a:rPr lang="en-US" dirty="0"/>
              <a:t>Exceedingly rare diagnosis (Incidental)</a:t>
            </a:r>
          </a:p>
          <a:p>
            <a:endParaRPr lang="en-US" dirty="0"/>
          </a:p>
          <a:p>
            <a:r>
              <a:rPr lang="en-US" dirty="0"/>
              <a:t>When Concurrent with HGSC, possible conflation with local metastases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C9105-52B7-2406-E746-91422E23FCEA}"/>
              </a:ext>
            </a:extLst>
          </p:cNvPr>
          <p:cNvSpPr txBox="1"/>
          <p:nvPr/>
        </p:nvSpPr>
        <p:spPr>
          <a:xfrm>
            <a:off x="366633" y="3031972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EC4898-14E3-46EE-FE75-402663A58AE2}"/>
              </a:ext>
            </a:extLst>
          </p:cNvPr>
          <p:cNvSpPr txBox="1"/>
          <p:nvPr/>
        </p:nvSpPr>
        <p:spPr>
          <a:xfrm>
            <a:off x="614356" y="4291871"/>
            <a:ext cx="670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HGSC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94CC8D-2463-10E2-3B86-E5AB6C39A6F1}"/>
              </a:ext>
            </a:extLst>
          </p:cNvPr>
          <p:cNvSpPr txBox="1"/>
          <p:nvPr/>
        </p:nvSpPr>
        <p:spPr>
          <a:xfrm>
            <a:off x="862080" y="1390053"/>
            <a:ext cx="1465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Fallopian Tube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BA1CB3-188A-1178-CD5B-432F1A418125}"/>
              </a:ext>
            </a:extLst>
          </p:cNvPr>
          <p:cNvSpPr txBox="1"/>
          <p:nvPr/>
        </p:nvSpPr>
        <p:spPr>
          <a:xfrm>
            <a:off x="1175432" y="2794238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414E4D-D94D-FB71-C978-2FE0E435D93F}"/>
              </a:ext>
            </a:extLst>
          </p:cNvPr>
          <p:cNvSpPr txBox="1"/>
          <p:nvPr/>
        </p:nvSpPr>
        <p:spPr>
          <a:xfrm>
            <a:off x="1476994" y="4471627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Fimbriated End</a:t>
            </a:r>
          </a:p>
        </p:txBody>
      </p:sp>
    </p:spTree>
    <p:extLst>
      <p:ext uri="{BB962C8B-B14F-4D97-AF65-F5344CB8AC3E}">
        <p14:creationId xmlns:p14="http://schemas.microsoft.com/office/powerpoint/2010/main" val="26037347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36FA8-97F6-3EC4-E5BA-1EDBD966E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B2FBFF98-1AD5-0D32-A239-517ED09002C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F059B-CBA5-D629-0B4D-D9DE9AC68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Ovarian Pre-Cancer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08A687A-25BC-C68A-568B-ACBDDA40C9F0}"/>
              </a:ext>
            </a:extLst>
          </p:cNvPr>
          <p:cNvGrpSpPr/>
          <p:nvPr/>
        </p:nvGrpSpPr>
        <p:grpSpPr>
          <a:xfrm>
            <a:off x="-7496251" y="1244627"/>
            <a:ext cx="10770393" cy="7797746"/>
            <a:chOff x="-12687683" y="861490"/>
            <a:chExt cx="17417679" cy="12610369"/>
          </a:xfrm>
        </p:grpSpPr>
        <p:pic>
          <p:nvPicPr>
            <p:cNvPr id="22" name="Image 0" descr="preencoded.png">
              <a:extLst>
                <a:ext uri="{FF2B5EF4-FFF2-40B4-BE49-F238E27FC236}">
                  <a16:creationId xmlns:a16="http://schemas.microsoft.com/office/drawing/2014/main" id="{B7AF62FE-1B53-50BB-AB79-5E063FD24397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-12687683" y="1429582"/>
              <a:ext cx="16840200" cy="12042277"/>
            </a:xfrm>
            <a:prstGeom prst="rect">
              <a:avLst/>
            </a:prstGeom>
          </p:spPr>
        </p:pic>
        <p:pic>
          <p:nvPicPr>
            <p:cNvPr id="24" name="Image 8" descr="preencoded.png">
              <a:extLst>
                <a:ext uri="{FF2B5EF4-FFF2-40B4-BE49-F238E27FC236}">
                  <a16:creationId xmlns:a16="http://schemas.microsoft.com/office/drawing/2014/main" id="{A8FD5A16-2E0A-5AFE-BFB5-433D60201AAA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9603387">
              <a:off x="1569964" y="3955982"/>
              <a:ext cx="1013852" cy="875114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</p:pic>
        <p:pic>
          <p:nvPicPr>
            <p:cNvPr id="26" name="Image 8" descr="preencoded.png">
              <a:extLst>
                <a:ext uri="{FF2B5EF4-FFF2-40B4-BE49-F238E27FC236}">
                  <a16:creationId xmlns:a16="http://schemas.microsoft.com/office/drawing/2014/main" id="{EAF53B16-DB7F-9233-A7DB-94908C7AECA8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/>
            <a:stretch>
              <a:fillRect/>
            </a:stretch>
          </p:blipFill>
          <p:spPr>
            <a:xfrm rot="17091791">
              <a:off x="2283578" y="5041715"/>
              <a:ext cx="692029" cy="597330"/>
            </a:xfrm>
            <a:prstGeom prst="rect">
              <a:avLst/>
            </a:prstGeom>
            <a:effectLst>
              <a:glow rad="228600">
                <a:schemeClr val="accent1">
                  <a:satMod val="175000"/>
                  <a:alpha val="40000"/>
                </a:schemeClr>
              </a:glow>
            </a:effectLst>
          </p:spPr>
        </p:pic>
        <p:pic>
          <p:nvPicPr>
            <p:cNvPr id="28" name="Image 11" descr="preencoded.png">
              <a:extLst>
                <a:ext uri="{FF2B5EF4-FFF2-40B4-BE49-F238E27FC236}">
                  <a16:creationId xmlns:a16="http://schemas.microsoft.com/office/drawing/2014/main" id="{0DB0ABB2-83F0-9783-5091-957E0F989FEA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84345" y="4697657"/>
              <a:ext cx="801228" cy="727782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</p:pic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6F091E8F-4E5D-0B81-8144-3A36AEDC3ADF}"/>
                </a:ext>
              </a:extLst>
            </p:cNvPr>
            <p:cNvSpPr/>
            <p:nvPr/>
          </p:nvSpPr>
          <p:spPr>
            <a:xfrm rot="6078484">
              <a:off x="-542296" y="1613277"/>
              <a:ext cx="4100355" cy="2596782"/>
            </a:xfrm>
            <a:prstGeom prst="arc">
              <a:avLst>
                <a:gd name="adj1" fmla="val 20125862"/>
                <a:gd name="adj2" fmla="val 21076087"/>
              </a:avLst>
            </a:prstGeom>
            <a:noFill/>
            <a:ln w="50800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rgbClr val="C00000"/>
                  </a:gs>
                </a:gsLst>
                <a:lin ang="5400000" scaled="1"/>
              </a:gra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Arc 31">
              <a:extLst>
                <a:ext uri="{FF2B5EF4-FFF2-40B4-BE49-F238E27FC236}">
                  <a16:creationId xmlns:a16="http://schemas.microsoft.com/office/drawing/2014/main" id="{8B051FC7-B967-F6D7-03B0-389F8AF472E4}"/>
                </a:ext>
              </a:extLst>
            </p:cNvPr>
            <p:cNvSpPr/>
            <p:nvPr/>
          </p:nvSpPr>
          <p:spPr>
            <a:xfrm rot="8360695">
              <a:off x="629641" y="2486011"/>
              <a:ext cx="4100355" cy="2596782"/>
            </a:xfrm>
            <a:prstGeom prst="arc">
              <a:avLst>
                <a:gd name="adj1" fmla="val 19304243"/>
                <a:gd name="adj2" fmla="val 21076087"/>
              </a:avLst>
            </a:prstGeom>
            <a:noFill/>
            <a:ln w="50800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rgbClr val="C00000"/>
                  </a:gs>
                </a:gsLst>
                <a:lin ang="5400000" scaled="1"/>
              </a:gra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Subtitle 6">
            <a:extLst>
              <a:ext uri="{FF2B5EF4-FFF2-40B4-BE49-F238E27FC236}">
                <a16:creationId xmlns:a16="http://schemas.microsoft.com/office/drawing/2014/main" id="{0FD8CB8D-D3A7-AA97-2CD4-06B0797AD1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053" y="1297000"/>
            <a:ext cx="5745988" cy="2397600"/>
          </a:xfrm>
        </p:spPr>
        <p:txBody>
          <a:bodyPr/>
          <a:lstStyle/>
          <a:p>
            <a:r>
              <a:rPr lang="en-US" dirty="0"/>
              <a:t>Serous Tubal Intraepithelial Carcinoma (STIC)</a:t>
            </a:r>
          </a:p>
          <a:p>
            <a:endParaRPr lang="en-US" dirty="0"/>
          </a:p>
          <a:p>
            <a:r>
              <a:rPr lang="en-US" dirty="0"/>
              <a:t>Originating in Fallopian Tube Epithelium</a:t>
            </a:r>
          </a:p>
          <a:p>
            <a:endParaRPr lang="en-US" dirty="0"/>
          </a:p>
          <a:p>
            <a:r>
              <a:rPr lang="en-US" dirty="0"/>
              <a:t>Exceedingly rare diagnosis (Incidental)</a:t>
            </a:r>
          </a:p>
          <a:p>
            <a:endParaRPr lang="en-US" dirty="0"/>
          </a:p>
          <a:p>
            <a:r>
              <a:rPr lang="en-US" dirty="0"/>
              <a:t>When Concurrent with HGSC, possible conflation with local metastases</a:t>
            </a:r>
          </a:p>
          <a:p>
            <a:endParaRPr lang="en-US" dirty="0"/>
          </a:p>
          <a:p>
            <a:r>
              <a:rPr lang="en-US" b="1" dirty="0">
                <a:solidFill>
                  <a:srgbClr val="E21833"/>
                </a:solidFill>
              </a:rPr>
              <a:t>Drivers of STIC progression?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1833"/>
                </a:solidFill>
              </a:rPr>
              <a:t>Temporal tumorigenesis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1833"/>
                </a:solidFill>
              </a:rPr>
              <a:t>Immunosuppression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340C8B-40BF-1DEA-1964-36E00251B420}"/>
              </a:ext>
            </a:extLst>
          </p:cNvPr>
          <p:cNvSpPr txBox="1"/>
          <p:nvPr/>
        </p:nvSpPr>
        <p:spPr>
          <a:xfrm>
            <a:off x="366633" y="3031972"/>
            <a:ext cx="688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Ovary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4E44B9-6754-53DB-4F26-0D48E49A1A5D}"/>
              </a:ext>
            </a:extLst>
          </p:cNvPr>
          <p:cNvSpPr txBox="1"/>
          <p:nvPr/>
        </p:nvSpPr>
        <p:spPr>
          <a:xfrm>
            <a:off x="614356" y="4291871"/>
            <a:ext cx="670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HGSC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8ABB4F-E56B-03EC-6220-E76CBBC1B5E7}"/>
              </a:ext>
            </a:extLst>
          </p:cNvPr>
          <p:cNvSpPr txBox="1"/>
          <p:nvPr/>
        </p:nvSpPr>
        <p:spPr>
          <a:xfrm>
            <a:off x="862080" y="1390053"/>
            <a:ext cx="1465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Fallopian Tube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F12FA6-882B-EDAC-D19D-1E21D1CCF61C}"/>
              </a:ext>
            </a:extLst>
          </p:cNvPr>
          <p:cNvSpPr txBox="1"/>
          <p:nvPr/>
        </p:nvSpPr>
        <p:spPr>
          <a:xfrm>
            <a:off x="1175432" y="2794238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96B1A0-281F-E58A-19D0-BAA56C4DC9E1}"/>
              </a:ext>
            </a:extLst>
          </p:cNvPr>
          <p:cNvSpPr txBox="1"/>
          <p:nvPr/>
        </p:nvSpPr>
        <p:spPr>
          <a:xfrm>
            <a:off x="1476994" y="4471627"/>
            <a:ext cx="1502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Fimbriated End</a:t>
            </a:r>
          </a:p>
        </p:txBody>
      </p:sp>
    </p:spTree>
    <p:extLst>
      <p:ext uri="{BB962C8B-B14F-4D97-AF65-F5344CB8AC3E}">
        <p14:creationId xmlns:p14="http://schemas.microsoft.com/office/powerpoint/2010/main" val="37159679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F477EDD-0790-19DF-2DEC-0E6DBC5546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 µm spatial resolution</a:t>
            </a:r>
          </a:p>
          <a:p>
            <a:endParaRPr lang="en-US" dirty="0"/>
          </a:p>
          <a:p>
            <a:r>
              <a:rPr lang="en-US" dirty="0"/>
              <a:t>Full transcriptome</a:t>
            </a:r>
          </a:p>
          <a:p>
            <a:endParaRPr lang="en-US" dirty="0"/>
          </a:p>
          <a:p>
            <a:r>
              <a:rPr lang="en-US" dirty="0"/>
              <a:t>Cell segmentation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6CC1CD-DD8F-4DAB-215C-0353345E5D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8BD1958-61F3-3AA3-DCDE-64B5CFEDE1F6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6189626-3FF7-BC69-C5B3-F5FEE3240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Visium</a:t>
            </a:r>
            <a:r>
              <a:rPr lang="en-US" dirty="0"/>
              <a:t> HD STIC </a:t>
            </a: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D041C0B7-3AD6-41E8-1C03-8D28CDECBA7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" t="25066" b="53909"/>
          <a:stretch>
            <a:fillRect/>
          </a:stretch>
        </p:blipFill>
        <p:spPr>
          <a:xfrm>
            <a:off x="4089400" y="591375"/>
            <a:ext cx="4911932" cy="1252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8EEB66-5A74-A278-9060-351B183FAE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0"/>
          <a:stretch>
            <a:fillRect/>
          </a:stretch>
        </p:blipFill>
        <p:spPr>
          <a:xfrm>
            <a:off x="4229562" y="1946950"/>
            <a:ext cx="4452874" cy="23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543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D6C5362-1531-55CF-EEE7-05D23C6B97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~20 cell types</a:t>
            </a:r>
          </a:p>
          <a:p>
            <a:endParaRPr lang="en-US" dirty="0"/>
          </a:p>
          <a:p>
            <a:r>
              <a:rPr lang="en-US" dirty="0"/>
              <a:t>Harmony batch correction</a:t>
            </a:r>
          </a:p>
          <a:p>
            <a:endParaRPr lang="en-US" dirty="0"/>
          </a:p>
          <a:p>
            <a:r>
              <a:rPr lang="en-US" dirty="0"/>
              <a:t>Pathologist-in-the-loop annotation</a:t>
            </a:r>
          </a:p>
          <a:p>
            <a:endParaRPr lang="en-US" dirty="0"/>
          </a:p>
          <a:p>
            <a:r>
              <a:rPr lang="en-US" dirty="0"/>
              <a:t>Targeted </a:t>
            </a:r>
            <a:r>
              <a:rPr lang="en-US" dirty="0" err="1"/>
              <a:t>subclustering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Immune subtype signature</a:t>
            </a:r>
          </a:p>
          <a:p>
            <a:r>
              <a:rPr lang="en-US" dirty="0"/>
              <a:t>via Gaussian mixed modeling</a:t>
            </a:r>
          </a:p>
          <a:p>
            <a:r>
              <a:rPr lang="en-US" dirty="0"/>
              <a:t>	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E6EAEE-F125-8115-A112-337E511F9F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44B219-4829-7D38-353B-93F1816C5E1C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DF6D61-1A47-19A3-C126-E2060BE44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Visium</a:t>
            </a:r>
            <a:r>
              <a:rPr lang="en-US" dirty="0"/>
              <a:t> HD STIC – Phenotyping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C3920CA-CF36-EF2F-FA2C-D94F68442D68}"/>
              </a:ext>
            </a:extLst>
          </p:cNvPr>
          <p:cNvGrpSpPr/>
          <p:nvPr/>
        </p:nvGrpSpPr>
        <p:grpSpPr>
          <a:xfrm>
            <a:off x="3048000" y="1095859"/>
            <a:ext cx="4950617" cy="4047641"/>
            <a:chOff x="7866322" y="3546478"/>
            <a:chExt cx="3218049" cy="26310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CCC3426-5F31-F24A-6221-35D42AB3C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207"/>
            <a:stretch>
              <a:fillRect/>
            </a:stretch>
          </p:blipFill>
          <p:spPr>
            <a:xfrm>
              <a:off x="7866322" y="3546478"/>
              <a:ext cx="3218049" cy="26310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E460BF-02EB-8CE3-76F7-8581E87BA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615" t="63113" r="1448" b="22869"/>
            <a:stretch>
              <a:fillRect/>
            </a:stretch>
          </p:blipFill>
          <p:spPr>
            <a:xfrm>
              <a:off x="8013237" y="3642080"/>
              <a:ext cx="541269" cy="3609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57480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5A9B2-6B51-991E-95C8-7928FBB7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4B8EEB3-000E-835B-5179-D7383E29D0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Patient characteristics</a:t>
            </a:r>
          </a:p>
          <a:p>
            <a:endParaRPr lang="en-US" dirty="0"/>
          </a:p>
          <a:p>
            <a:r>
              <a:rPr lang="en-US" dirty="0"/>
              <a:t>Incidental vs Concurrent STICs</a:t>
            </a:r>
          </a:p>
          <a:p>
            <a:endParaRPr lang="en-US" dirty="0"/>
          </a:p>
          <a:p>
            <a:r>
              <a:rPr lang="en-US" dirty="0"/>
              <a:t>Pre vs Post menopausal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358C00-8272-F3EA-0DFA-E93AA907A5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49E72CA-E6B6-8AB6-ACBF-F9F50B1A93B3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CE08571-BC83-5886-3503-2B09D45BE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Visium</a:t>
            </a:r>
            <a:r>
              <a:rPr lang="en-US" dirty="0"/>
              <a:t> HD STIC – Sample Composition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263DC54-3A47-D4EE-069B-48B0E7120213}"/>
              </a:ext>
            </a:extLst>
          </p:cNvPr>
          <p:cNvGrpSpPr/>
          <p:nvPr/>
        </p:nvGrpSpPr>
        <p:grpSpPr>
          <a:xfrm>
            <a:off x="3352473" y="903818"/>
            <a:ext cx="5635752" cy="3648167"/>
            <a:chOff x="7842597" y="1592665"/>
            <a:chExt cx="3278036" cy="212195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4CC2842-3BC8-3A79-2476-DD664948C7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 r="16737"/>
            <a:stretch>
              <a:fillRect/>
            </a:stretch>
          </p:blipFill>
          <p:spPr>
            <a:xfrm>
              <a:off x="7891541" y="1592665"/>
              <a:ext cx="3229092" cy="208483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AB7E609-A454-1A70-63E4-5097492A1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200"/>
            <a:stretch>
              <a:fillRect/>
            </a:stretch>
          </p:blipFill>
          <p:spPr>
            <a:xfrm>
              <a:off x="7842597" y="1794382"/>
              <a:ext cx="564217" cy="19202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25544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E45DFBF-48B5-23E8-0901-2C377F946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Confirmatory (Kaden et al, Garcia et al)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1FEFB3-DF39-6FB2-72E3-CBC87DA269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714A91F-B4A3-AA8A-70FB-A580F739286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0342DFD-7A2D-4567-CD6E-C44325D7D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Transcriptional Changes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A7620D2-BC7D-61CC-F39A-BE6BF2C1A6C9}"/>
              </a:ext>
            </a:extLst>
          </p:cNvPr>
          <p:cNvGrpSpPr/>
          <p:nvPr/>
        </p:nvGrpSpPr>
        <p:grpSpPr>
          <a:xfrm>
            <a:off x="761452" y="1532225"/>
            <a:ext cx="6655896" cy="3098200"/>
            <a:chOff x="154894" y="2650139"/>
            <a:chExt cx="7605842" cy="354038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0251B0A-CDD6-D3BF-B92D-E5CC68DC19C9}"/>
                </a:ext>
              </a:extLst>
            </p:cNvPr>
            <p:cNvGrpSpPr/>
            <p:nvPr/>
          </p:nvGrpSpPr>
          <p:grpSpPr>
            <a:xfrm>
              <a:off x="1444749" y="2650139"/>
              <a:ext cx="3875639" cy="3434760"/>
              <a:chOff x="1500351" y="732652"/>
              <a:chExt cx="3822016" cy="3387237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FEB5E463-F86E-74EB-025B-18E298A03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29" t="10394"/>
              <a:stretch>
                <a:fillRect/>
              </a:stretch>
            </p:blipFill>
            <p:spPr>
              <a:xfrm>
                <a:off x="1653366" y="1084726"/>
                <a:ext cx="3669001" cy="303516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D58F1B4B-8300-4DB0-84D5-AE945C22A7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7072"/>
              <a:stretch>
                <a:fillRect/>
              </a:stretch>
            </p:blipFill>
            <p:spPr>
              <a:xfrm>
                <a:off x="1500351" y="732652"/>
                <a:ext cx="116414" cy="3387237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F286C19-37C6-FEE4-AE8C-BAC63FC18717}"/>
                </a:ext>
              </a:extLst>
            </p:cNvPr>
            <p:cNvGrpSpPr/>
            <p:nvPr/>
          </p:nvGrpSpPr>
          <p:grpSpPr>
            <a:xfrm>
              <a:off x="154894" y="2958739"/>
              <a:ext cx="1300329" cy="3113200"/>
              <a:chOff x="3433" y="886380"/>
              <a:chExt cx="1424709" cy="3410986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131A02B-145E-C9CA-1A31-4C815EF8A2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r="8206"/>
              <a:stretch>
                <a:fillRect/>
              </a:stretch>
            </p:blipFill>
            <p:spPr>
              <a:xfrm>
                <a:off x="10684" y="2502714"/>
                <a:ext cx="1417458" cy="1673974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C363CB6-11DA-5A14-C20F-22FC194B4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73"/>
              <a:stretch>
                <a:fillRect/>
              </a:stretch>
            </p:blipFill>
            <p:spPr>
              <a:xfrm>
                <a:off x="3433" y="886380"/>
                <a:ext cx="1417458" cy="1626011"/>
              </a:xfrm>
              <a:prstGeom prst="rect">
                <a:avLst/>
              </a:prstGeom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61CCDB19-7AE4-8E59-DF45-461742E713F6}"/>
                  </a:ext>
                </a:extLst>
              </p:cNvPr>
              <p:cNvGrpSpPr/>
              <p:nvPr/>
            </p:nvGrpSpPr>
            <p:grpSpPr>
              <a:xfrm>
                <a:off x="286008" y="4096237"/>
                <a:ext cx="800445" cy="201129"/>
                <a:chOff x="61876" y="4811253"/>
                <a:chExt cx="800445" cy="201129"/>
              </a:xfrm>
            </p:grpSpPr>
            <p:pic>
              <p:nvPicPr>
                <p:cNvPr id="16" name="Picture 15">
                  <a:extLst>
                    <a:ext uri="{FF2B5EF4-FFF2-40B4-BE49-F238E27FC236}">
                      <a16:creationId xmlns:a16="http://schemas.microsoft.com/office/drawing/2014/main" id="{7C293507-6A76-8BEE-A96F-C26BC03A1C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2012" t="51807" r="1046" b="42759"/>
                <a:stretch>
                  <a:fillRect/>
                </a:stretch>
              </p:blipFill>
              <p:spPr>
                <a:xfrm>
                  <a:off x="445849" y="4851478"/>
                  <a:ext cx="416472" cy="160904"/>
                </a:xfrm>
                <a:prstGeom prst="rect">
                  <a:avLst/>
                </a:prstGeom>
              </p:spPr>
            </p:pic>
            <p:pic>
              <p:nvPicPr>
                <p:cNvPr id="17" name="Picture 16">
                  <a:extLst>
                    <a:ext uri="{FF2B5EF4-FFF2-40B4-BE49-F238E27FC236}">
                      <a16:creationId xmlns:a16="http://schemas.microsoft.com/office/drawing/2014/main" id="{66421F16-FBA9-027A-E700-9A1407FDD4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2012" t="46854" r="150" b="47713"/>
                <a:stretch>
                  <a:fillRect/>
                </a:stretch>
              </p:blipFill>
              <p:spPr>
                <a:xfrm>
                  <a:off x="61876" y="4811253"/>
                  <a:ext cx="470234" cy="16090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E202B0E-D16E-DD97-223F-F9B7D7C0D22B}"/>
                </a:ext>
              </a:extLst>
            </p:cNvPr>
            <p:cNvGrpSpPr/>
            <p:nvPr/>
          </p:nvGrpSpPr>
          <p:grpSpPr>
            <a:xfrm>
              <a:off x="5265302" y="2958739"/>
              <a:ext cx="2495434" cy="3231782"/>
              <a:chOff x="5265302" y="967804"/>
              <a:chExt cx="2495434" cy="3231782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34A7B42-9CED-B197-5FEE-01A4D84744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517" r="18760"/>
              <a:stretch>
                <a:fillRect/>
              </a:stretch>
            </p:blipFill>
            <p:spPr>
              <a:xfrm>
                <a:off x="5265302" y="1026560"/>
                <a:ext cx="2495434" cy="3173026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DB516D0A-8704-DCE5-BD1C-22219CFBA1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615" t="8351" r="-229" b="75653"/>
              <a:stretch>
                <a:fillRect/>
              </a:stretch>
            </p:blipFill>
            <p:spPr>
              <a:xfrm>
                <a:off x="5334031" y="1024086"/>
                <a:ext cx="878908" cy="548814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37A2D59-5F37-53DB-CD00-62297CD4E174}"/>
                  </a:ext>
                </a:extLst>
              </p:cNvPr>
              <p:cNvSpPr/>
              <p:nvPr/>
            </p:nvSpPr>
            <p:spPr>
              <a:xfrm>
                <a:off x="7467600" y="967804"/>
                <a:ext cx="293136" cy="63874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122E654-243F-90D1-42F2-EF01D8D91134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RNA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6B30609-E9DA-EDFD-742B-0AE01FE09B62}"/>
              </a:ext>
            </a:extLst>
          </p:cNvPr>
          <p:cNvGrpSpPr/>
          <p:nvPr/>
        </p:nvGrpSpPr>
        <p:grpSpPr>
          <a:xfrm>
            <a:off x="8477117" y="1081354"/>
            <a:ext cx="295408" cy="266976"/>
            <a:chOff x="8477117" y="1081353"/>
            <a:chExt cx="477824" cy="431835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26852C2-2FD6-7208-312A-B2B29294E4A4}"/>
                </a:ext>
              </a:extLst>
            </p:cNvPr>
            <p:cNvSpPr/>
            <p:nvPr/>
          </p:nvSpPr>
          <p:spPr>
            <a:xfrm>
              <a:off x="8477117" y="1081353"/>
              <a:ext cx="329644" cy="265123"/>
            </a:xfrm>
            <a:custGeom>
              <a:avLst/>
              <a:gdLst>
                <a:gd name="csX0" fmla="*/ 3919 w 603994"/>
                <a:gd name="csY0" fmla="*/ 485775 h 485775"/>
                <a:gd name="csX1" fmla="*/ 51544 w 603994"/>
                <a:gd name="csY1" fmla="*/ 228600 h 485775"/>
                <a:gd name="csX2" fmla="*/ 365869 w 603994"/>
                <a:gd name="csY2" fmla="*/ 276225 h 485775"/>
                <a:gd name="csX3" fmla="*/ 432544 w 603994"/>
                <a:gd name="csY3" fmla="*/ 85725 h 485775"/>
                <a:gd name="csX4" fmla="*/ 603994 w 603994"/>
                <a:gd name="csY4" fmla="*/ 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3994" h="485775">
                  <a:moveTo>
                    <a:pt x="3919" y="485775"/>
                  </a:moveTo>
                  <a:cubicBezTo>
                    <a:pt x="-2431" y="374650"/>
                    <a:pt x="-8781" y="263525"/>
                    <a:pt x="51544" y="228600"/>
                  </a:cubicBezTo>
                  <a:cubicBezTo>
                    <a:pt x="111869" y="193675"/>
                    <a:pt x="302369" y="300037"/>
                    <a:pt x="365869" y="276225"/>
                  </a:cubicBezTo>
                  <a:cubicBezTo>
                    <a:pt x="429369" y="252413"/>
                    <a:pt x="392857" y="131762"/>
                    <a:pt x="432544" y="85725"/>
                  </a:cubicBezTo>
                  <a:cubicBezTo>
                    <a:pt x="472231" y="39688"/>
                    <a:pt x="538112" y="19844"/>
                    <a:pt x="603994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FADF734-9F0B-35CE-1922-DB8AF9DB4161}"/>
                </a:ext>
              </a:extLst>
            </p:cNvPr>
            <p:cNvSpPr/>
            <p:nvPr/>
          </p:nvSpPr>
          <p:spPr>
            <a:xfrm>
              <a:off x="8551207" y="1164980"/>
              <a:ext cx="329644" cy="265123"/>
            </a:xfrm>
            <a:custGeom>
              <a:avLst/>
              <a:gdLst>
                <a:gd name="csX0" fmla="*/ 3919 w 603994"/>
                <a:gd name="csY0" fmla="*/ 485775 h 485775"/>
                <a:gd name="csX1" fmla="*/ 51544 w 603994"/>
                <a:gd name="csY1" fmla="*/ 228600 h 485775"/>
                <a:gd name="csX2" fmla="*/ 365869 w 603994"/>
                <a:gd name="csY2" fmla="*/ 276225 h 485775"/>
                <a:gd name="csX3" fmla="*/ 432544 w 603994"/>
                <a:gd name="csY3" fmla="*/ 85725 h 485775"/>
                <a:gd name="csX4" fmla="*/ 603994 w 603994"/>
                <a:gd name="csY4" fmla="*/ 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3994" h="485775">
                  <a:moveTo>
                    <a:pt x="3919" y="485775"/>
                  </a:moveTo>
                  <a:cubicBezTo>
                    <a:pt x="-2431" y="374650"/>
                    <a:pt x="-8781" y="263525"/>
                    <a:pt x="51544" y="228600"/>
                  </a:cubicBezTo>
                  <a:cubicBezTo>
                    <a:pt x="111869" y="193675"/>
                    <a:pt x="302369" y="300037"/>
                    <a:pt x="365869" y="276225"/>
                  </a:cubicBezTo>
                  <a:cubicBezTo>
                    <a:pt x="429369" y="252413"/>
                    <a:pt x="392857" y="131762"/>
                    <a:pt x="432544" y="85725"/>
                  </a:cubicBezTo>
                  <a:cubicBezTo>
                    <a:pt x="472231" y="39688"/>
                    <a:pt x="538112" y="19844"/>
                    <a:pt x="603994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37440E-9248-D4C1-582C-E42BC55872B6}"/>
                </a:ext>
              </a:extLst>
            </p:cNvPr>
            <p:cNvSpPr/>
            <p:nvPr/>
          </p:nvSpPr>
          <p:spPr>
            <a:xfrm>
              <a:off x="8625297" y="1248065"/>
              <a:ext cx="329644" cy="265123"/>
            </a:xfrm>
            <a:custGeom>
              <a:avLst/>
              <a:gdLst>
                <a:gd name="csX0" fmla="*/ 3919 w 603994"/>
                <a:gd name="csY0" fmla="*/ 485775 h 485775"/>
                <a:gd name="csX1" fmla="*/ 51544 w 603994"/>
                <a:gd name="csY1" fmla="*/ 228600 h 485775"/>
                <a:gd name="csX2" fmla="*/ 365869 w 603994"/>
                <a:gd name="csY2" fmla="*/ 276225 h 485775"/>
                <a:gd name="csX3" fmla="*/ 432544 w 603994"/>
                <a:gd name="csY3" fmla="*/ 85725 h 485775"/>
                <a:gd name="csX4" fmla="*/ 603994 w 603994"/>
                <a:gd name="csY4" fmla="*/ 0 h 485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3994" h="485775">
                  <a:moveTo>
                    <a:pt x="3919" y="485775"/>
                  </a:moveTo>
                  <a:cubicBezTo>
                    <a:pt x="-2431" y="374650"/>
                    <a:pt x="-8781" y="263525"/>
                    <a:pt x="51544" y="228600"/>
                  </a:cubicBezTo>
                  <a:cubicBezTo>
                    <a:pt x="111869" y="193675"/>
                    <a:pt x="302369" y="300037"/>
                    <a:pt x="365869" y="276225"/>
                  </a:cubicBezTo>
                  <a:cubicBezTo>
                    <a:pt x="429369" y="252413"/>
                    <a:pt x="392857" y="131762"/>
                    <a:pt x="432544" y="85725"/>
                  </a:cubicBezTo>
                  <a:cubicBezTo>
                    <a:pt x="472231" y="39688"/>
                    <a:pt x="538112" y="19844"/>
                    <a:pt x="603994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65071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AE625-8685-EAFE-E930-711FB30BE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3FC7D05-F9FB-2964-AF61-328FF2658D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Rigorously defining the microenvironment</a:t>
            </a:r>
          </a:p>
          <a:p>
            <a:endParaRPr lang="en-US" dirty="0"/>
          </a:p>
          <a:p>
            <a:pPr>
              <a:buFont typeface="+mj-lt"/>
              <a:buAutoNum type="alphaUcPeriod"/>
            </a:pPr>
            <a:r>
              <a:rPr lang="en-US" dirty="0"/>
              <a:t>Nearest neighbor distance</a:t>
            </a:r>
          </a:p>
          <a:p>
            <a:pPr>
              <a:buFont typeface="+mj-lt"/>
              <a:buAutoNum type="alphaUcPeriod"/>
            </a:pPr>
            <a:r>
              <a:rPr lang="en-US" dirty="0"/>
              <a:t>Density</a:t>
            </a:r>
          </a:p>
          <a:p>
            <a:pPr>
              <a:buAutoNum type="alphaUcPeriod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FE12A2-347A-3C76-2D48-4AFC49F248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82F58E1-A944-75DA-158A-A3D2C871DC7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7312155-EC8F-D5BC-9E58-FF43E8F64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0AF4F-143D-FD11-1C40-4BA6DA238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" r="74042" b="74660"/>
          <a:stretch>
            <a:fillRect/>
          </a:stretch>
        </p:blipFill>
        <p:spPr bwMode="auto">
          <a:xfrm>
            <a:off x="4089400" y="1445287"/>
            <a:ext cx="2902098" cy="3033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72876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EDAE87C-2540-6F26-6B3C-D91C1D40DC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Confirmatory</a:t>
            </a:r>
          </a:p>
          <a:p>
            <a:endParaRPr lang="en-US" dirty="0"/>
          </a:p>
          <a:p>
            <a:r>
              <a:rPr lang="en-US" dirty="0"/>
              <a:t>Quantitative cell counts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5C4C4C-6D0F-2C28-602E-69A5341908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9C983DD-EDF4-D6A2-C781-6D9F52F2804B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355CF9D-8121-02B5-9F5F-02AD5E710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B08573-906E-185E-3DD5-CF48B36166D3}"/>
              </a:ext>
            </a:extLst>
          </p:cNvPr>
          <p:cNvGrpSpPr/>
          <p:nvPr/>
        </p:nvGrpSpPr>
        <p:grpSpPr>
          <a:xfrm>
            <a:off x="2357632" y="1182200"/>
            <a:ext cx="5717989" cy="3690351"/>
            <a:chOff x="5906590" y="1561809"/>
            <a:chExt cx="6346804" cy="409618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167340C-5BC6-DA85-743E-D922E5E9939D}"/>
                </a:ext>
              </a:extLst>
            </p:cNvPr>
            <p:cNvGrpSpPr/>
            <p:nvPr/>
          </p:nvGrpSpPr>
          <p:grpSpPr>
            <a:xfrm>
              <a:off x="5906590" y="1561809"/>
              <a:ext cx="6209210" cy="4096184"/>
              <a:chOff x="23720640" y="14267722"/>
              <a:chExt cx="7506370" cy="4951914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1193990-22A5-595C-ABAF-02884659B749}"/>
                  </a:ext>
                </a:extLst>
              </p:cNvPr>
              <p:cNvSpPr txBox="1"/>
              <p:nvPr/>
            </p:nvSpPr>
            <p:spPr>
              <a:xfrm>
                <a:off x="23720640" y="14267722"/>
                <a:ext cx="7506370" cy="4092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Local Cell Composition</a:t>
                </a: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90AD8ED2-BCB9-EF4B-1E71-BF11AC0D77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04128" y="14647311"/>
                <a:ext cx="2298325" cy="228850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6180AFF-420C-022A-B68D-D5E53A9FCA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008066" y="16836705"/>
                <a:ext cx="2294387" cy="2288503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C8B5BE97-7480-4796-DC5F-5F6F98FA3D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47479" y="14642631"/>
                <a:ext cx="2275559" cy="4577005"/>
              </a:xfrm>
              <a:prstGeom prst="rect">
                <a:avLst/>
              </a:prstGeom>
            </p:spPr>
          </p:pic>
          <p:sp>
            <p:nvSpPr>
              <p:cNvPr id="13" name="TextBox 101">
                <a:extLst>
                  <a:ext uri="{FF2B5EF4-FFF2-40B4-BE49-F238E27FC236}">
                    <a16:creationId xmlns:a16="http://schemas.microsoft.com/office/drawing/2014/main" id="{3DB9B1D1-D44F-F4BC-A5AB-7B3007E1EEDE}"/>
                  </a:ext>
                </a:extLst>
              </p:cNvPr>
              <p:cNvSpPr txBox="1"/>
              <p:nvPr/>
            </p:nvSpPr>
            <p:spPr>
              <a:xfrm>
                <a:off x="27630693" y="14544847"/>
                <a:ext cx="382928" cy="40928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14" name="TextBox 101">
                <a:extLst>
                  <a:ext uri="{FF2B5EF4-FFF2-40B4-BE49-F238E27FC236}">
                    <a16:creationId xmlns:a16="http://schemas.microsoft.com/office/drawing/2014/main" id="{7C9478EC-C61B-889E-EBD9-F0F300B693A9}"/>
                  </a:ext>
                </a:extLst>
              </p:cNvPr>
              <p:cNvSpPr txBox="1"/>
              <p:nvPr/>
            </p:nvSpPr>
            <p:spPr>
              <a:xfrm>
                <a:off x="27906468" y="14544847"/>
                <a:ext cx="468193" cy="40928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sp>
            <p:nvSpPr>
              <p:cNvPr id="15" name="TextBox 101">
                <a:extLst>
                  <a:ext uri="{FF2B5EF4-FFF2-40B4-BE49-F238E27FC236}">
                    <a16:creationId xmlns:a16="http://schemas.microsoft.com/office/drawing/2014/main" id="{84EA8ED2-796C-B992-4AFA-BCB90D0C70BE}"/>
                  </a:ext>
                </a:extLst>
              </p:cNvPr>
              <p:cNvSpPr txBox="1"/>
              <p:nvPr/>
            </p:nvSpPr>
            <p:spPr>
              <a:xfrm>
                <a:off x="28822911" y="14544849"/>
                <a:ext cx="553461" cy="40928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  <p:sp>
            <p:nvSpPr>
              <p:cNvPr id="16" name="TextBox 101">
                <a:extLst>
                  <a:ext uri="{FF2B5EF4-FFF2-40B4-BE49-F238E27FC236}">
                    <a16:creationId xmlns:a16="http://schemas.microsoft.com/office/drawing/2014/main" id="{96E19162-1560-B509-FB34-E92999AF81A5}"/>
                  </a:ext>
                </a:extLst>
              </p:cNvPr>
              <p:cNvSpPr txBox="1"/>
              <p:nvPr/>
            </p:nvSpPr>
            <p:spPr>
              <a:xfrm>
                <a:off x="28542333" y="14544847"/>
                <a:ext cx="468193" cy="40928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sp>
            <p:nvSpPr>
              <p:cNvPr id="17" name="TextBox 101">
                <a:extLst>
                  <a:ext uri="{FF2B5EF4-FFF2-40B4-BE49-F238E27FC236}">
                    <a16:creationId xmlns:a16="http://schemas.microsoft.com/office/drawing/2014/main" id="{EA081D7D-BF94-FA9C-F4D8-4442A7D0FE22}"/>
                  </a:ext>
                </a:extLst>
              </p:cNvPr>
              <p:cNvSpPr txBox="1"/>
              <p:nvPr/>
            </p:nvSpPr>
            <p:spPr>
              <a:xfrm>
                <a:off x="25863080" y="16658983"/>
                <a:ext cx="382928" cy="40928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A034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230A7DC-1D95-2449-1CDB-0DAFA41700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406209" y="14776427"/>
                <a:ext cx="208046" cy="0"/>
              </a:xfrm>
              <a:prstGeom prst="line">
                <a:avLst/>
              </a:prstGeom>
              <a:ln w="38100">
                <a:solidFill>
                  <a:srgbClr val="5481A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768F0E9-65EE-6232-E673-4C37855E35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406209" y="14969429"/>
                <a:ext cx="208046" cy="0"/>
              </a:xfrm>
              <a:prstGeom prst="line">
                <a:avLst/>
              </a:prstGeom>
              <a:ln w="38100">
                <a:solidFill>
                  <a:srgbClr val="A0343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D9B4014-0E11-23E9-0996-0C219DA2AD73}"/>
                  </a:ext>
                </a:extLst>
              </p:cNvPr>
              <p:cNvSpPr txBox="1"/>
              <p:nvPr/>
            </p:nvSpPr>
            <p:spPr>
              <a:xfrm>
                <a:off x="25712954" y="14668525"/>
                <a:ext cx="418824" cy="19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788" dirty="0"/>
                  <a:t>FTE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291FC5A-41BF-0CDF-7EB5-CB0CB120395C}"/>
                  </a:ext>
                </a:extLst>
              </p:cNvPr>
              <p:cNvSpPr txBox="1"/>
              <p:nvPr/>
            </p:nvSpPr>
            <p:spPr>
              <a:xfrm>
                <a:off x="25712301" y="14861527"/>
                <a:ext cx="418824" cy="19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788" dirty="0"/>
                  <a:t>STIC</a:t>
                </a: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366EFC7-06B5-2F1E-C2BB-42BE7D162DF2}"/>
                  </a:ext>
                </a:extLst>
              </p:cNvPr>
              <p:cNvGrpSpPr/>
              <p:nvPr/>
            </p:nvGrpSpPr>
            <p:grpSpPr>
              <a:xfrm>
                <a:off x="23720641" y="14589556"/>
                <a:ext cx="1274190" cy="4630080"/>
                <a:chOff x="5222467" y="760130"/>
                <a:chExt cx="512182" cy="1861138"/>
              </a:xfrm>
            </p:grpSpPr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9E07D201-EAA3-1A09-4AC2-4C797CC171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102" r="56980" b="5807"/>
                <a:stretch>
                  <a:fillRect/>
                </a:stretch>
              </p:blipFill>
              <p:spPr>
                <a:xfrm>
                  <a:off x="5312647" y="760130"/>
                  <a:ext cx="422002" cy="1814927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3AD19CBD-F256-1F9C-A347-2723FED96F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6747" r="93979"/>
                <a:stretch>
                  <a:fillRect/>
                </a:stretch>
              </p:blipFill>
              <p:spPr>
                <a:xfrm>
                  <a:off x="5222467" y="783863"/>
                  <a:ext cx="98602" cy="1837405"/>
                </a:xfrm>
                <a:prstGeom prst="rect">
                  <a:avLst/>
                </a:prstGeom>
              </p:spPr>
            </p:pic>
          </p:grp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C893DF-DE2F-56B8-F252-75F6706B0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81" t="7548" b="16916"/>
            <a:stretch>
              <a:fillRect/>
            </a:stretch>
          </p:blipFill>
          <p:spPr>
            <a:xfrm>
              <a:off x="10515600" y="1838607"/>
              <a:ext cx="1737794" cy="3724289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4B4122F-69EC-F748-1593-5A2F9F05E487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Cell #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1306E84-F098-72E3-A12E-DC961049A15E}"/>
              </a:ext>
            </a:extLst>
          </p:cNvPr>
          <p:cNvGrpSpPr/>
          <p:nvPr/>
        </p:nvGrpSpPr>
        <p:grpSpPr>
          <a:xfrm>
            <a:off x="8622036" y="1125925"/>
            <a:ext cx="205972" cy="205972"/>
            <a:chOff x="8582025" y="1182200"/>
            <a:chExt cx="322713" cy="322713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57F58A8-D5F5-071C-D614-5494A9136D42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E35B7D6-B47C-23A9-DF37-608517882146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95515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77CAAE0-A0D7-6B7B-3E4E-11ABA53119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Pseudobulk</a:t>
            </a:r>
            <a:r>
              <a:rPr lang="en-US" dirty="0"/>
              <a:t> reconstruction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74D85D-FCCB-EEE9-F044-48C305FCA9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4EFA242-45CE-2531-A59A-6BD7BC75850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2F02D7-B5E0-6074-F658-84DFA60C4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CD0D317-5C4A-DACC-6D65-ADF4DF9B18F5}"/>
              </a:ext>
            </a:extLst>
          </p:cNvPr>
          <p:cNvGrpSpPr/>
          <p:nvPr/>
        </p:nvGrpSpPr>
        <p:grpSpPr>
          <a:xfrm>
            <a:off x="606225" y="1892076"/>
            <a:ext cx="7497739" cy="2834949"/>
            <a:chOff x="2025112" y="2546344"/>
            <a:chExt cx="5709275" cy="215871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ABF4F9-9803-C92C-953D-71B7D884A837}"/>
                </a:ext>
              </a:extLst>
            </p:cNvPr>
            <p:cNvGrpSpPr/>
            <p:nvPr/>
          </p:nvGrpSpPr>
          <p:grpSpPr>
            <a:xfrm>
              <a:off x="2791329" y="2546344"/>
              <a:ext cx="2449881" cy="2094776"/>
              <a:chOff x="1917561" y="2635488"/>
              <a:chExt cx="2394450" cy="2033366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13C2EFB0-5156-47B4-D7F9-27DF57F2EF0D}"/>
                  </a:ext>
                </a:extLst>
              </p:cNvPr>
              <p:cNvGrpSpPr/>
              <p:nvPr/>
            </p:nvGrpSpPr>
            <p:grpSpPr>
              <a:xfrm>
                <a:off x="1917561" y="2635488"/>
                <a:ext cx="2394450" cy="2033366"/>
                <a:chOff x="1917561" y="2615392"/>
                <a:chExt cx="2394450" cy="2033366"/>
              </a:xfrm>
            </p:grpSpPr>
            <p:pic>
              <p:nvPicPr>
                <p:cNvPr id="28" name="Picture 27">
                  <a:extLst>
                    <a:ext uri="{FF2B5EF4-FFF2-40B4-BE49-F238E27FC236}">
                      <a16:creationId xmlns:a16="http://schemas.microsoft.com/office/drawing/2014/main" id="{0B589075-A5FA-FA6C-1A28-A5B82E344E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68" t="6706" r="-1"/>
                <a:stretch/>
              </p:blipFill>
              <p:spPr>
                <a:xfrm>
                  <a:off x="1917561" y="2857292"/>
                  <a:ext cx="1585615" cy="1791466"/>
                </a:xfrm>
                <a:prstGeom prst="rect">
                  <a:avLst/>
                </a:prstGeom>
              </p:spPr>
            </p:pic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1BDFD64D-2265-F775-E95E-C008152811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602" t="6706" r="13584"/>
                <a:stretch>
                  <a:fillRect/>
                </a:stretch>
              </p:blipFill>
              <p:spPr>
                <a:xfrm>
                  <a:off x="3472162" y="2857292"/>
                  <a:ext cx="839849" cy="1791465"/>
                </a:xfrm>
                <a:prstGeom prst="rect">
                  <a:avLst/>
                </a:prstGeom>
              </p:spPr>
            </p:pic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9B9C919-ED25-3A7D-C375-CBB0A443D5A8}"/>
                    </a:ext>
                  </a:extLst>
                </p:cNvPr>
                <p:cNvGrpSpPr/>
                <p:nvPr/>
              </p:nvGrpSpPr>
              <p:grpSpPr>
                <a:xfrm>
                  <a:off x="2081785" y="2615392"/>
                  <a:ext cx="2228017" cy="247550"/>
                  <a:chOff x="2294770" y="2564668"/>
                  <a:chExt cx="2297553" cy="255273"/>
                </a:xfrm>
              </p:grpSpPr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F50E4314-AAC5-7BF7-5D82-384F7BE704FA}"/>
                      </a:ext>
                    </a:extLst>
                  </p:cNvPr>
                  <p:cNvSpPr txBox="1"/>
                  <p:nvPr/>
                </p:nvSpPr>
                <p:spPr>
                  <a:xfrm>
                    <a:off x="2294770" y="2564668"/>
                    <a:ext cx="2297553" cy="1652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900" dirty="0"/>
                      <a:t>Broad Cell Composition</a:t>
                    </a:r>
                  </a:p>
                </p:txBody>
              </p: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DBE684C6-9EA1-AAB2-B296-9A75D773D6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72461" y="2819935"/>
                    <a:ext cx="663554" cy="0"/>
                  </a:xfrm>
                  <a:prstGeom prst="line">
                    <a:avLst/>
                  </a:prstGeom>
                  <a:ln w="38100">
                    <a:solidFill>
                      <a:srgbClr val="9F3434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EB0FE03C-FB51-B3EE-C449-9B0FE9CDBFC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365369" y="2819941"/>
                    <a:ext cx="1345541" cy="0"/>
                  </a:xfrm>
                  <a:prstGeom prst="line">
                    <a:avLst/>
                  </a:prstGeom>
                  <a:ln w="38100">
                    <a:solidFill>
                      <a:srgbClr val="5480A5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C32D2A7-2B13-9206-DBBF-71B96F245E9B}"/>
                  </a:ext>
                </a:extLst>
              </p:cNvPr>
              <p:cNvSpPr txBox="1"/>
              <p:nvPr/>
            </p:nvSpPr>
            <p:spPr>
              <a:xfrm>
                <a:off x="2667564" y="2734462"/>
                <a:ext cx="267997" cy="152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25" b="1" dirty="0">
                    <a:solidFill>
                      <a:srgbClr val="5481A6"/>
                    </a:solidFill>
                  </a:rPr>
                  <a:t>FTE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919ADDD-864C-3085-301C-9A0D61D89280}"/>
                  </a:ext>
                </a:extLst>
              </p:cNvPr>
              <p:cNvSpPr txBox="1"/>
              <p:nvPr/>
            </p:nvSpPr>
            <p:spPr>
              <a:xfrm>
                <a:off x="3798766" y="2734462"/>
                <a:ext cx="297127" cy="152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25" b="1" dirty="0">
                    <a:solidFill>
                      <a:srgbClr val="A03434"/>
                    </a:solidFill>
                  </a:rPr>
                  <a:t>STIC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4A33AA-B29C-F4D0-A48C-762AE9339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181" t="7548" b="16916"/>
            <a:stretch>
              <a:fillRect/>
            </a:stretch>
          </p:blipFill>
          <p:spPr>
            <a:xfrm>
              <a:off x="2025112" y="2714639"/>
              <a:ext cx="831048" cy="1781030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8521544-801B-4C03-F704-6F2EA533BAA5}"/>
                </a:ext>
              </a:extLst>
            </p:cNvPr>
            <p:cNvGrpSpPr/>
            <p:nvPr/>
          </p:nvGrpSpPr>
          <p:grpSpPr>
            <a:xfrm>
              <a:off x="5304349" y="2578618"/>
              <a:ext cx="2430038" cy="2126444"/>
              <a:chOff x="5304349" y="2578618"/>
              <a:chExt cx="2430038" cy="2126444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7D864B4-2B82-6C90-CB8D-29C29F8C9F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96101" y="2638689"/>
                <a:ext cx="1396097" cy="100584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5E320C5-BED0-8461-B521-D77C9D25BB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17809" y="3668289"/>
                <a:ext cx="1352681" cy="100584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2881722-B03F-7347-7E75-1DE73FCEA8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30196" y="2693382"/>
                <a:ext cx="999013" cy="2011680"/>
              </a:xfrm>
              <a:prstGeom prst="rect">
                <a:avLst/>
              </a:prstGeom>
            </p:spPr>
          </p:pic>
          <p:sp>
            <p:nvSpPr>
              <p:cNvPr id="13" name="TextBox 101">
                <a:extLst>
                  <a:ext uri="{FF2B5EF4-FFF2-40B4-BE49-F238E27FC236}">
                    <a16:creationId xmlns:a16="http://schemas.microsoft.com/office/drawing/2014/main" id="{5B31A0FE-E12A-779A-61C3-31E9148D8A5E}"/>
                  </a:ext>
                </a:extLst>
              </p:cNvPr>
              <p:cNvSpPr txBox="1"/>
              <p:nvPr/>
            </p:nvSpPr>
            <p:spPr>
              <a:xfrm>
                <a:off x="7101075" y="2667639"/>
                <a:ext cx="169886" cy="18157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14" name="TextBox 101">
                <a:extLst>
                  <a:ext uri="{FF2B5EF4-FFF2-40B4-BE49-F238E27FC236}">
                    <a16:creationId xmlns:a16="http://schemas.microsoft.com/office/drawing/2014/main" id="{AABA8AA1-847C-5395-7857-B119304A9121}"/>
                  </a:ext>
                </a:extLst>
              </p:cNvPr>
              <p:cNvSpPr txBox="1"/>
              <p:nvPr/>
            </p:nvSpPr>
            <p:spPr>
              <a:xfrm>
                <a:off x="7526673" y="2667639"/>
                <a:ext cx="207714" cy="18157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**</a:t>
                </a:r>
              </a:p>
            </p:txBody>
          </p:sp>
          <p:sp>
            <p:nvSpPr>
              <p:cNvPr id="15" name="TextBox 101">
                <a:extLst>
                  <a:ext uri="{FF2B5EF4-FFF2-40B4-BE49-F238E27FC236}">
                    <a16:creationId xmlns:a16="http://schemas.microsoft.com/office/drawing/2014/main" id="{9F58E113-F2F9-E663-4916-73D47D814968}"/>
                  </a:ext>
                </a:extLst>
              </p:cNvPr>
              <p:cNvSpPr txBox="1"/>
              <p:nvPr/>
            </p:nvSpPr>
            <p:spPr>
              <a:xfrm rot="18900000">
                <a:off x="6943410" y="2578618"/>
                <a:ext cx="424370" cy="14856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750" b="1" dirty="0">
                    <a:solidFill>
                      <a:srgbClr val="5481A6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 = 0.055</a:t>
                </a:r>
              </a:p>
            </p:txBody>
          </p:sp>
          <p:sp>
            <p:nvSpPr>
              <p:cNvPr id="16" name="TextBox 101">
                <a:extLst>
                  <a:ext uri="{FF2B5EF4-FFF2-40B4-BE49-F238E27FC236}">
                    <a16:creationId xmlns:a16="http://schemas.microsoft.com/office/drawing/2014/main" id="{40539382-384C-1919-88CF-78E3FC0EA531}"/>
                  </a:ext>
                </a:extLst>
              </p:cNvPr>
              <p:cNvSpPr txBox="1"/>
              <p:nvPr/>
            </p:nvSpPr>
            <p:spPr>
              <a:xfrm rot="18936462">
                <a:off x="5769573" y="2890055"/>
                <a:ext cx="441565" cy="152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788" b="1" dirty="0">
                    <a:solidFill>
                      <a:srgbClr val="A034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 = 0.055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3148CE18-BD8E-2B95-F313-95ABBECBA8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62344" y="2712500"/>
                <a:ext cx="91440" cy="0"/>
              </a:xfrm>
              <a:prstGeom prst="line">
                <a:avLst/>
              </a:prstGeom>
              <a:ln w="38100">
                <a:solidFill>
                  <a:srgbClr val="5481A6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B9B96DFE-41AC-7B6D-549B-D832FB7176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62344" y="2797328"/>
                <a:ext cx="91440" cy="0"/>
              </a:xfrm>
              <a:prstGeom prst="line">
                <a:avLst/>
              </a:prstGeom>
              <a:ln w="38100">
                <a:solidFill>
                  <a:srgbClr val="A0343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CF76A9-C4A1-9E6B-79AD-9F818992A176}"/>
                  </a:ext>
                </a:extLst>
              </p:cNvPr>
              <p:cNvSpPr txBox="1"/>
              <p:nvPr/>
            </p:nvSpPr>
            <p:spPr>
              <a:xfrm>
                <a:off x="5797164" y="2665075"/>
                <a:ext cx="184081" cy="867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788" dirty="0"/>
                  <a:t>FTE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8E166DF-FBCF-158D-7D6B-11B31F823506}"/>
                  </a:ext>
                </a:extLst>
              </p:cNvPr>
              <p:cNvSpPr txBox="1"/>
              <p:nvPr/>
            </p:nvSpPr>
            <p:spPr>
              <a:xfrm>
                <a:off x="5796878" y="2749903"/>
                <a:ext cx="184081" cy="867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788" dirty="0"/>
                  <a:t>STIC</a:t>
                </a:r>
              </a:p>
            </p:txBody>
          </p:sp>
          <p:sp>
            <p:nvSpPr>
              <p:cNvPr id="21" name="TextBox 101">
                <a:extLst>
                  <a:ext uri="{FF2B5EF4-FFF2-40B4-BE49-F238E27FC236}">
                    <a16:creationId xmlns:a16="http://schemas.microsoft.com/office/drawing/2014/main" id="{65737217-A3D2-5A4A-EBEF-63694343B419}"/>
                  </a:ext>
                </a:extLst>
              </p:cNvPr>
              <p:cNvSpPr txBox="1"/>
              <p:nvPr/>
            </p:nvSpPr>
            <p:spPr>
              <a:xfrm rot="18936462">
                <a:off x="6469338" y="3497909"/>
                <a:ext cx="424370" cy="1485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750" b="1" dirty="0">
                    <a:solidFill>
                      <a:srgbClr val="A034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 = 0.055</a:t>
                </a:r>
              </a:p>
            </p:txBody>
          </p:sp>
          <p:sp>
            <p:nvSpPr>
              <p:cNvPr id="22" name="TextBox 101">
                <a:extLst>
                  <a:ext uri="{FF2B5EF4-FFF2-40B4-BE49-F238E27FC236}">
                    <a16:creationId xmlns:a16="http://schemas.microsoft.com/office/drawing/2014/main" id="{5FFB8DA4-9496-B0E1-4892-501EA0169517}"/>
                  </a:ext>
                </a:extLst>
              </p:cNvPr>
              <p:cNvSpPr txBox="1"/>
              <p:nvPr/>
            </p:nvSpPr>
            <p:spPr>
              <a:xfrm>
                <a:off x="6240049" y="3586371"/>
                <a:ext cx="169886" cy="18157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A034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sp>
            <p:nvSpPr>
              <p:cNvPr id="23" name="TextBox 101">
                <a:extLst>
                  <a:ext uri="{FF2B5EF4-FFF2-40B4-BE49-F238E27FC236}">
                    <a16:creationId xmlns:a16="http://schemas.microsoft.com/office/drawing/2014/main" id="{ECBD1AE8-0798-A096-77CE-7A87DE417A6C}"/>
                  </a:ext>
                </a:extLst>
              </p:cNvPr>
              <p:cNvSpPr txBox="1"/>
              <p:nvPr/>
            </p:nvSpPr>
            <p:spPr>
              <a:xfrm>
                <a:off x="5954317" y="3586371"/>
                <a:ext cx="169886" cy="18157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 b="1" dirty="0">
                    <a:solidFill>
                      <a:srgbClr val="A03434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*</a:t>
                </a: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4A6E02CA-BDE7-FDFB-0C3D-8760419D4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r="91180" b="5764"/>
              <a:stretch>
                <a:fillRect/>
              </a:stretch>
            </p:blipFill>
            <p:spPr>
              <a:xfrm>
                <a:off x="5304349" y="2749249"/>
                <a:ext cx="101669" cy="1848404"/>
              </a:xfrm>
              <a:prstGeom prst="rect">
                <a:avLst/>
              </a:prstGeom>
            </p:spPr>
          </p:pic>
        </p:grp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C75F30D-9F25-4034-B83A-0AF0F23BDA78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Cell #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2AD724E-B48B-38BD-AC9F-84C06897E3CD}"/>
              </a:ext>
            </a:extLst>
          </p:cNvPr>
          <p:cNvGrpSpPr/>
          <p:nvPr/>
        </p:nvGrpSpPr>
        <p:grpSpPr>
          <a:xfrm>
            <a:off x="8622036" y="1125925"/>
            <a:ext cx="205972" cy="205972"/>
            <a:chOff x="8582025" y="1182200"/>
            <a:chExt cx="322713" cy="322713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17432CB-A3C4-053F-DB3B-8BB23FE5F369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3E00E1C-583F-FFCF-89E8-46BBA074AB6B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062586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8B4D4-3941-9013-70B0-AA215D29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2D396E8-ED24-6A3D-53C5-BC4ECB0256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Rigorously defining the microenvironment</a:t>
            </a:r>
          </a:p>
          <a:p>
            <a:endParaRPr lang="en-US" dirty="0"/>
          </a:p>
          <a:p>
            <a:pPr>
              <a:buFont typeface="+mj-lt"/>
              <a:buAutoNum type="alphaUcPeriod" startAt="3"/>
            </a:pPr>
            <a:r>
              <a:rPr lang="en-US" dirty="0"/>
              <a:t>Single cell distributions</a:t>
            </a:r>
          </a:p>
          <a:p>
            <a:pPr>
              <a:buAutoNum type="alphaUcPeriod" startAt="3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47305-CC28-4E9B-5E81-D16E4FFBAB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5D0258D-FD7A-9553-06F1-10B1A265DA43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4A34CC-595E-9C8C-FE4C-607291DD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6D0761-633C-0B08-2575-0C83BAA532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" r="74042" b="74660"/>
          <a:stretch>
            <a:fillRect/>
          </a:stretch>
        </p:blipFill>
        <p:spPr bwMode="auto">
          <a:xfrm>
            <a:off x="4089400" y="1445287"/>
            <a:ext cx="2902098" cy="3033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294115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6070404-7961-6BDA-F0E3-B1A5EEEC1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Local distance relationships from epithelium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NK cells</a:t>
            </a:r>
          </a:p>
          <a:p>
            <a:r>
              <a:rPr lang="en-US" dirty="0"/>
              <a:t>CD8 T cells</a:t>
            </a:r>
          </a:p>
          <a:p>
            <a:r>
              <a:rPr lang="en-US" dirty="0"/>
              <a:t>Monocytes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67AD41-F47E-54D2-1918-BD8B83DB85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C3046E8-9039-BBF1-1447-DF63ABAA18BD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294C16-39C4-D5C6-39CE-6DD29705A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55ADE3-D05B-6BD9-EA96-60D8753A81D0}"/>
              </a:ext>
            </a:extLst>
          </p:cNvPr>
          <p:cNvGrpSpPr/>
          <p:nvPr/>
        </p:nvGrpSpPr>
        <p:grpSpPr>
          <a:xfrm>
            <a:off x="1740440" y="1666315"/>
            <a:ext cx="3344267" cy="3324736"/>
            <a:chOff x="1149453" y="1364275"/>
            <a:chExt cx="4459023" cy="443298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D5215A7-1F2B-1856-0AF2-BB8C2F0EE6C0}"/>
                </a:ext>
              </a:extLst>
            </p:cNvPr>
            <p:cNvGrpSpPr/>
            <p:nvPr/>
          </p:nvGrpSpPr>
          <p:grpSpPr>
            <a:xfrm>
              <a:off x="1149453" y="1364275"/>
              <a:ext cx="4224776" cy="3110536"/>
              <a:chOff x="552295" y="3069117"/>
              <a:chExt cx="3608697" cy="265694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043729E-6C47-0353-EC49-0B319E658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440" t="12279" r="38222"/>
              <a:stretch>
                <a:fillRect/>
              </a:stretch>
            </p:blipFill>
            <p:spPr>
              <a:xfrm>
                <a:off x="552295" y="3069117"/>
                <a:ext cx="3608697" cy="2656941"/>
              </a:xfrm>
              <a:prstGeom prst="rect">
                <a:avLst/>
              </a:prstGeom>
            </p:spPr>
          </p:pic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34FFDB41-85C4-DFC5-4B6F-14086B1F685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2754" y="3092475"/>
                <a:ext cx="3348238" cy="251888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vert="horz" lIns="68580" tIns="34290" rIns="68580" bIns="3429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1pPr>
                <a:lvl2pPr marL="2286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2pPr>
                <a:lvl3pPr marL="4572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3pPr>
                <a:lvl4pPr marL="6858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4pPr>
                <a:lvl5pPr marL="9144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dirty="0"/>
                  <a:t>STIC vs FTE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303EE32-8F6D-E67E-AF0B-56DCEE86944C}"/>
                </a:ext>
              </a:extLst>
            </p:cNvPr>
            <p:cNvGrpSpPr/>
            <p:nvPr/>
          </p:nvGrpSpPr>
          <p:grpSpPr>
            <a:xfrm>
              <a:off x="1566085" y="4603377"/>
              <a:ext cx="3693229" cy="519958"/>
              <a:chOff x="1566085" y="2802965"/>
              <a:chExt cx="3693229" cy="519958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A25FED71-B177-7838-ECD9-0178B87D9C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6085" y="3074470"/>
                <a:ext cx="3693229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F4087A4C-4536-D804-8200-BE00330CB2DE}"/>
                  </a:ext>
                </a:extLst>
              </p:cNvPr>
              <p:cNvSpPr/>
              <p:nvPr/>
            </p:nvSpPr>
            <p:spPr>
              <a:xfrm>
                <a:off x="1577788" y="2802965"/>
                <a:ext cx="3651624" cy="519958"/>
              </a:xfrm>
              <a:custGeom>
                <a:avLst/>
                <a:gdLst>
                  <a:gd name="csX0" fmla="*/ 0 w 3651624"/>
                  <a:gd name="csY0" fmla="*/ 322729 h 519958"/>
                  <a:gd name="csX1" fmla="*/ 902447 w 3651624"/>
                  <a:gd name="csY1" fmla="*/ 519953 h 519958"/>
                  <a:gd name="csX2" fmla="*/ 1637553 w 3651624"/>
                  <a:gd name="csY2" fmla="*/ 328706 h 519958"/>
                  <a:gd name="csX3" fmla="*/ 1972236 w 3651624"/>
                  <a:gd name="csY3" fmla="*/ 221129 h 519958"/>
                  <a:gd name="csX4" fmla="*/ 2414494 w 3651624"/>
                  <a:gd name="csY4" fmla="*/ 35859 h 519958"/>
                  <a:gd name="csX5" fmla="*/ 2779059 w 3651624"/>
                  <a:gd name="csY5" fmla="*/ 29882 h 519958"/>
                  <a:gd name="csX6" fmla="*/ 3065930 w 3651624"/>
                  <a:gd name="csY6" fmla="*/ 0 h 519958"/>
                  <a:gd name="csX7" fmla="*/ 3382683 w 3651624"/>
                  <a:gd name="csY7" fmla="*/ 29882 h 519958"/>
                  <a:gd name="csX8" fmla="*/ 3651624 w 3651624"/>
                  <a:gd name="csY8" fmla="*/ 5976 h 519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51624" h="519958">
                    <a:moveTo>
                      <a:pt x="0" y="322729"/>
                    </a:moveTo>
                    <a:cubicBezTo>
                      <a:pt x="314761" y="420843"/>
                      <a:pt x="629522" y="518957"/>
                      <a:pt x="902447" y="519953"/>
                    </a:cubicBezTo>
                    <a:cubicBezTo>
                      <a:pt x="1175372" y="520949"/>
                      <a:pt x="1459255" y="378510"/>
                      <a:pt x="1637553" y="328706"/>
                    </a:cubicBezTo>
                    <a:cubicBezTo>
                      <a:pt x="1815851" y="278902"/>
                      <a:pt x="1842746" y="269937"/>
                      <a:pt x="1972236" y="221129"/>
                    </a:cubicBezTo>
                    <a:cubicBezTo>
                      <a:pt x="2101726" y="172321"/>
                      <a:pt x="2280024" y="67733"/>
                      <a:pt x="2414494" y="35859"/>
                    </a:cubicBezTo>
                    <a:cubicBezTo>
                      <a:pt x="2548964" y="3985"/>
                      <a:pt x="2670486" y="35858"/>
                      <a:pt x="2779059" y="29882"/>
                    </a:cubicBezTo>
                    <a:cubicBezTo>
                      <a:pt x="2887632" y="23906"/>
                      <a:pt x="2965326" y="0"/>
                      <a:pt x="3065930" y="0"/>
                    </a:cubicBezTo>
                    <a:cubicBezTo>
                      <a:pt x="3166534" y="0"/>
                      <a:pt x="3285067" y="28886"/>
                      <a:pt x="3382683" y="29882"/>
                    </a:cubicBezTo>
                    <a:cubicBezTo>
                      <a:pt x="3480299" y="30878"/>
                      <a:pt x="3605805" y="-13946"/>
                      <a:pt x="3651624" y="5976"/>
                    </a:cubicBezTo>
                  </a:path>
                </a:pathLst>
              </a:custGeom>
              <a:noFill/>
              <a:ln w="38100">
                <a:solidFill>
                  <a:srgbClr val="26BB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B7357B7C-4AF2-E614-5EDE-1380E63B1326}"/>
                </a:ext>
              </a:extLst>
            </p:cNvPr>
            <p:cNvSpPr txBox="1">
              <a:spLocks/>
            </p:cNvSpPr>
            <p:nvPr/>
          </p:nvSpPr>
          <p:spPr>
            <a:xfrm>
              <a:off x="1198724" y="5277298"/>
              <a:ext cx="4409752" cy="519958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1pPr>
              <a:lvl2pPr marL="2286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2pPr>
              <a:lvl3pPr marL="4572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3pPr>
              <a:lvl4pPr marL="685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4pPr>
              <a:lvl5pPr marL="9144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Radial inversion pattern</a:t>
              </a:r>
              <a:br>
                <a:rPr lang="en-US" sz="1350" dirty="0">
                  <a:solidFill>
                    <a:schemeClr val="tx1"/>
                  </a:solidFill>
                </a:rPr>
              </a:br>
              <a:r>
                <a:rPr lang="en-US" sz="1350" dirty="0">
                  <a:solidFill>
                    <a:schemeClr val="tx1"/>
                  </a:solidFill>
                </a:rPr>
                <a:t>(local depletion, distal increased abundance)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AEDA63B-7C99-D9A1-EC0B-D6708B3A02C3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Distance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944E7B7-CF51-2B71-EBCB-63D1CAB0E3E1}"/>
              </a:ext>
            </a:extLst>
          </p:cNvPr>
          <p:cNvCxnSpPr>
            <a:cxnSpLocks/>
          </p:cNvCxnSpPr>
          <p:nvPr/>
        </p:nvCxnSpPr>
        <p:spPr>
          <a:xfrm flipH="1">
            <a:off x="8807250" y="1101219"/>
            <a:ext cx="271414" cy="35974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13646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A05F-3312-27E3-4E6F-D8CB9BACD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D11B2A9-6634-981F-F2F0-CFD013355A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Local distance relationships from epithelium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NK cells</a:t>
            </a:r>
          </a:p>
          <a:p>
            <a:r>
              <a:rPr lang="en-US" dirty="0"/>
              <a:t>CD8 T cells</a:t>
            </a:r>
          </a:p>
          <a:p>
            <a:r>
              <a:rPr lang="en-US" dirty="0"/>
              <a:t>Monocytes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9BA0E-F58F-0733-446C-124530966E9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E537CD8-815C-E830-5B21-39DDACA5135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76C46D4-B8F3-37E4-C3B0-13857344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D532D8C-7BE0-AEFE-F1CA-A03207070C3D}"/>
              </a:ext>
            </a:extLst>
          </p:cNvPr>
          <p:cNvGrpSpPr/>
          <p:nvPr/>
        </p:nvGrpSpPr>
        <p:grpSpPr>
          <a:xfrm>
            <a:off x="1740439" y="1666315"/>
            <a:ext cx="6339545" cy="3324736"/>
            <a:chOff x="1149452" y="1364275"/>
            <a:chExt cx="8452727" cy="443298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2C996F75-7125-3D03-53C4-982D2F3BE763}"/>
                </a:ext>
              </a:extLst>
            </p:cNvPr>
            <p:cNvGrpSpPr/>
            <p:nvPr/>
          </p:nvGrpSpPr>
          <p:grpSpPr>
            <a:xfrm>
              <a:off x="1149452" y="1364275"/>
              <a:ext cx="8452727" cy="3110536"/>
              <a:chOff x="552294" y="3069117"/>
              <a:chExt cx="7220106" cy="2656941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72C995D-EC7E-E348-1E78-62B3E5785D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440" t="12279" r="7862"/>
              <a:stretch>
                <a:fillRect/>
              </a:stretch>
            </p:blipFill>
            <p:spPr>
              <a:xfrm>
                <a:off x="552294" y="3069117"/>
                <a:ext cx="7220106" cy="2656941"/>
              </a:xfrm>
              <a:prstGeom prst="rect">
                <a:avLst/>
              </a:prstGeom>
            </p:spPr>
          </p:pic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A12C1C8-8FC3-A0F4-9A75-9ABACCDC6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2754" y="3092475"/>
                <a:ext cx="3348238" cy="251888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vert="horz" lIns="68580" tIns="34290" rIns="68580" bIns="3429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1pPr>
                <a:lvl2pPr marL="2286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2pPr>
                <a:lvl3pPr marL="4572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3pPr>
                <a:lvl4pPr marL="6858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4pPr>
                <a:lvl5pPr marL="9144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dirty="0"/>
                  <a:t>STIC vs FTE</a:t>
                </a:r>
              </a:p>
            </p:txBody>
          </p:sp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2BCAAD9F-BB11-2A89-0531-B5206A2145A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76353" y="3092475"/>
                <a:ext cx="2499267" cy="251888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vert="horz" lIns="68580" tIns="34290" rIns="68580" bIns="3429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1pPr>
                <a:lvl2pPr marL="2286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2pPr>
                <a:lvl3pPr marL="4572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3pPr>
                <a:lvl4pPr marL="6858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4pPr>
                <a:lvl5pPr marL="914400" indent="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400" b="0" i="0" kern="1200">
                    <a:solidFill>
                      <a:schemeClr val="tx2"/>
                    </a:solidFill>
                    <a:latin typeface="Aptos Display" panose="020B00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dirty="0"/>
                  <a:t>HGSC vs FTE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DC8276-9FBF-8900-BF79-7BDBC0D3E2D0}"/>
                </a:ext>
              </a:extLst>
            </p:cNvPr>
            <p:cNvGrpSpPr/>
            <p:nvPr/>
          </p:nvGrpSpPr>
          <p:grpSpPr>
            <a:xfrm>
              <a:off x="1566085" y="4603377"/>
              <a:ext cx="7922796" cy="588100"/>
              <a:chOff x="1566085" y="2802965"/>
              <a:chExt cx="7922796" cy="588100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E4BF479-170A-58AA-F45A-455400A882D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6085" y="3074470"/>
                <a:ext cx="3693229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549E05A-CC15-E5C6-A3DC-90C318880B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95652" y="3074470"/>
                <a:ext cx="3693229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30BF2E3D-0FBB-8473-529B-313E418D2010}"/>
                  </a:ext>
                </a:extLst>
              </p:cNvPr>
              <p:cNvSpPr/>
              <p:nvPr/>
            </p:nvSpPr>
            <p:spPr>
              <a:xfrm>
                <a:off x="1577788" y="2802965"/>
                <a:ext cx="3651624" cy="519958"/>
              </a:xfrm>
              <a:custGeom>
                <a:avLst/>
                <a:gdLst>
                  <a:gd name="csX0" fmla="*/ 0 w 3651624"/>
                  <a:gd name="csY0" fmla="*/ 322729 h 519958"/>
                  <a:gd name="csX1" fmla="*/ 902447 w 3651624"/>
                  <a:gd name="csY1" fmla="*/ 519953 h 519958"/>
                  <a:gd name="csX2" fmla="*/ 1637553 w 3651624"/>
                  <a:gd name="csY2" fmla="*/ 328706 h 519958"/>
                  <a:gd name="csX3" fmla="*/ 1972236 w 3651624"/>
                  <a:gd name="csY3" fmla="*/ 221129 h 519958"/>
                  <a:gd name="csX4" fmla="*/ 2414494 w 3651624"/>
                  <a:gd name="csY4" fmla="*/ 35859 h 519958"/>
                  <a:gd name="csX5" fmla="*/ 2779059 w 3651624"/>
                  <a:gd name="csY5" fmla="*/ 29882 h 519958"/>
                  <a:gd name="csX6" fmla="*/ 3065930 w 3651624"/>
                  <a:gd name="csY6" fmla="*/ 0 h 519958"/>
                  <a:gd name="csX7" fmla="*/ 3382683 w 3651624"/>
                  <a:gd name="csY7" fmla="*/ 29882 h 519958"/>
                  <a:gd name="csX8" fmla="*/ 3651624 w 3651624"/>
                  <a:gd name="csY8" fmla="*/ 5976 h 519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51624" h="519958">
                    <a:moveTo>
                      <a:pt x="0" y="322729"/>
                    </a:moveTo>
                    <a:cubicBezTo>
                      <a:pt x="314761" y="420843"/>
                      <a:pt x="629522" y="518957"/>
                      <a:pt x="902447" y="519953"/>
                    </a:cubicBezTo>
                    <a:cubicBezTo>
                      <a:pt x="1175372" y="520949"/>
                      <a:pt x="1459255" y="378510"/>
                      <a:pt x="1637553" y="328706"/>
                    </a:cubicBezTo>
                    <a:cubicBezTo>
                      <a:pt x="1815851" y="278902"/>
                      <a:pt x="1842746" y="269937"/>
                      <a:pt x="1972236" y="221129"/>
                    </a:cubicBezTo>
                    <a:cubicBezTo>
                      <a:pt x="2101726" y="172321"/>
                      <a:pt x="2280024" y="67733"/>
                      <a:pt x="2414494" y="35859"/>
                    </a:cubicBezTo>
                    <a:cubicBezTo>
                      <a:pt x="2548964" y="3985"/>
                      <a:pt x="2670486" y="35858"/>
                      <a:pt x="2779059" y="29882"/>
                    </a:cubicBezTo>
                    <a:cubicBezTo>
                      <a:pt x="2887632" y="23906"/>
                      <a:pt x="2965326" y="0"/>
                      <a:pt x="3065930" y="0"/>
                    </a:cubicBezTo>
                    <a:cubicBezTo>
                      <a:pt x="3166534" y="0"/>
                      <a:pt x="3285067" y="28886"/>
                      <a:pt x="3382683" y="29882"/>
                    </a:cubicBezTo>
                    <a:cubicBezTo>
                      <a:pt x="3480299" y="30878"/>
                      <a:pt x="3605805" y="-13946"/>
                      <a:pt x="3651624" y="5976"/>
                    </a:cubicBezTo>
                  </a:path>
                </a:pathLst>
              </a:custGeom>
              <a:noFill/>
              <a:ln w="38100">
                <a:solidFill>
                  <a:srgbClr val="26BB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9AD4A6B-68D2-21B1-FAF4-8E9964966B75}"/>
                  </a:ext>
                </a:extLst>
              </p:cNvPr>
              <p:cNvSpPr/>
              <p:nvPr/>
            </p:nvSpPr>
            <p:spPr>
              <a:xfrm>
                <a:off x="5815106" y="3107765"/>
                <a:ext cx="3621741" cy="283300"/>
              </a:xfrm>
              <a:custGeom>
                <a:avLst/>
                <a:gdLst>
                  <a:gd name="csX0" fmla="*/ 0 w 3621741"/>
                  <a:gd name="csY0" fmla="*/ 0 h 283300"/>
                  <a:gd name="csX1" fmla="*/ 782918 w 3621741"/>
                  <a:gd name="csY1" fmla="*/ 251011 h 283300"/>
                  <a:gd name="csX2" fmla="*/ 1177365 w 3621741"/>
                  <a:gd name="csY2" fmla="*/ 262964 h 283300"/>
                  <a:gd name="csX3" fmla="*/ 1434353 w 3621741"/>
                  <a:gd name="csY3" fmla="*/ 274917 h 283300"/>
                  <a:gd name="csX4" fmla="*/ 2348753 w 3621741"/>
                  <a:gd name="csY4" fmla="*/ 125506 h 283300"/>
                  <a:gd name="csX5" fmla="*/ 3143623 w 3621741"/>
                  <a:gd name="csY5" fmla="*/ 65741 h 283300"/>
                  <a:gd name="csX6" fmla="*/ 3621741 w 3621741"/>
                  <a:gd name="csY6" fmla="*/ 0 h 2833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621741" h="283300">
                    <a:moveTo>
                      <a:pt x="0" y="0"/>
                    </a:moveTo>
                    <a:cubicBezTo>
                      <a:pt x="293345" y="103592"/>
                      <a:pt x="586690" y="207184"/>
                      <a:pt x="782918" y="251011"/>
                    </a:cubicBezTo>
                    <a:cubicBezTo>
                      <a:pt x="979146" y="294838"/>
                      <a:pt x="1177365" y="262964"/>
                      <a:pt x="1177365" y="262964"/>
                    </a:cubicBezTo>
                    <a:cubicBezTo>
                      <a:pt x="1285937" y="266948"/>
                      <a:pt x="1239122" y="297827"/>
                      <a:pt x="1434353" y="274917"/>
                    </a:cubicBezTo>
                    <a:cubicBezTo>
                      <a:pt x="1629584" y="252007"/>
                      <a:pt x="2063875" y="160369"/>
                      <a:pt x="2348753" y="125506"/>
                    </a:cubicBezTo>
                    <a:cubicBezTo>
                      <a:pt x="2633631" y="90643"/>
                      <a:pt x="2931458" y="86659"/>
                      <a:pt x="3143623" y="65741"/>
                    </a:cubicBezTo>
                    <a:cubicBezTo>
                      <a:pt x="3355788" y="44823"/>
                      <a:pt x="3550023" y="10957"/>
                      <a:pt x="3621741" y="0"/>
                    </a:cubicBezTo>
                  </a:path>
                </a:pathLst>
              </a:custGeom>
              <a:noFill/>
              <a:ln w="38100">
                <a:solidFill>
                  <a:srgbClr val="26BBA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50"/>
              </a:p>
            </p:txBody>
          </p:sp>
        </p:grp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AC1280CA-4D83-7241-5A07-6BCC233B3A71}"/>
                </a:ext>
              </a:extLst>
            </p:cNvPr>
            <p:cNvSpPr txBox="1">
              <a:spLocks/>
            </p:cNvSpPr>
            <p:nvPr/>
          </p:nvSpPr>
          <p:spPr>
            <a:xfrm>
              <a:off x="1198724" y="5277298"/>
              <a:ext cx="4409752" cy="519958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1pPr>
              <a:lvl2pPr marL="2286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2pPr>
              <a:lvl3pPr marL="4572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3pPr>
              <a:lvl4pPr marL="685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4pPr>
              <a:lvl5pPr marL="9144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Radial inversion pattern</a:t>
              </a:r>
              <a:br>
                <a:rPr lang="en-US" sz="1350" dirty="0">
                  <a:solidFill>
                    <a:schemeClr val="tx1"/>
                  </a:solidFill>
                </a:rPr>
              </a:br>
              <a:r>
                <a:rPr lang="en-US" sz="1350" dirty="0">
                  <a:solidFill>
                    <a:schemeClr val="tx1"/>
                  </a:solidFill>
                </a:rPr>
                <a:t>(local depletion, distal increased abundance)</a:t>
              </a:r>
            </a:p>
          </p:txBody>
        </p:sp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88E4AE8A-2A3B-AF74-1DB5-04AE1ACDDAF5}"/>
                </a:ext>
              </a:extLst>
            </p:cNvPr>
            <p:cNvSpPr txBox="1">
              <a:spLocks/>
            </p:cNvSpPr>
            <p:nvPr/>
          </p:nvSpPr>
          <p:spPr>
            <a:xfrm>
              <a:off x="5815106" y="5277298"/>
              <a:ext cx="3673776" cy="519958"/>
            </a:xfrm>
            <a:prstGeom prst="rect">
              <a:avLst/>
            </a:prstGeom>
            <a:noFill/>
          </p:spPr>
          <p:txBody>
            <a:bodyPr vert="horz" lIns="68580" tIns="34290" rIns="68580" bIns="3429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1pPr>
              <a:lvl2pPr marL="2286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2pPr>
              <a:lvl3pPr marL="4572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3pPr>
              <a:lvl4pPr marL="6858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4pPr>
              <a:lvl5pPr marL="914400" indent="0" algn="l" defTabSz="914400" rtl="0" eaLnBrk="1" latinLnBrk="0" hangingPunct="1">
                <a:lnSpc>
                  <a:spcPct val="10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400" b="0" i="0" kern="1200">
                  <a:solidFill>
                    <a:schemeClr val="tx2"/>
                  </a:solidFill>
                  <a:latin typeface="Aptos Display" panose="020B0004020202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dirty="0">
                  <a:solidFill>
                    <a:schemeClr val="tx1"/>
                  </a:solidFill>
                </a:rPr>
                <a:t>Radial depletion pattern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25EA185-3DAC-CDFE-7A7D-8D782491098A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Distance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CE11554-AE1D-4699-8283-75355FE4CA7D}"/>
              </a:ext>
            </a:extLst>
          </p:cNvPr>
          <p:cNvCxnSpPr>
            <a:cxnSpLocks/>
          </p:cNvCxnSpPr>
          <p:nvPr/>
        </p:nvCxnSpPr>
        <p:spPr>
          <a:xfrm flipH="1">
            <a:off x="8807250" y="1101219"/>
            <a:ext cx="271414" cy="359747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381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3F02B0E-5E64-8C2C-E959-233079513E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Rigorously defining the microenvironment</a:t>
            </a:r>
          </a:p>
          <a:p>
            <a:endParaRPr lang="en-US" dirty="0"/>
          </a:p>
          <a:p>
            <a:pPr>
              <a:buFont typeface="+mj-lt"/>
              <a:buAutoNum type="alphaUcPeriod" startAt="4"/>
            </a:pPr>
            <a:r>
              <a:rPr lang="en-US" dirty="0"/>
              <a:t>Multi-cellular clustering</a:t>
            </a:r>
          </a:p>
          <a:p>
            <a:pPr>
              <a:buAutoNum type="alphaUcPeriod" startAt="4"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EF10E8-7619-1A26-D7C4-89CBDD13EC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498E6E2-37BA-810D-A488-7A4E9EBACEF0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AAA5BE-5D04-8209-B16F-53A2443B6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Changes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6996D8-AB8A-2D17-25A6-696C84612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40" r="74042" b="74660"/>
          <a:stretch>
            <a:fillRect/>
          </a:stretch>
        </p:blipFill>
        <p:spPr bwMode="auto">
          <a:xfrm>
            <a:off x="4089400" y="1445287"/>
            <a:ext cx="2902098" cy="3033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01558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B1D1FCF-940A-3D7C-92AD-D456097DA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Consistent local microenvironment composition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5B3FDC-3583-C446-18A7-0CE8ECAA4D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A3F6A69-263C-C594-6321-DA48303B79E8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BFAEC5-8345-D428-DCE9-C10F92533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Niches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ACECD9-2458-7209-3ED6-C181E67D464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 r="28532" b="74450"/>
          <a:stretch>
            <a:fillRect/>
          </a:stretch>
        </p:blipFill>
        <p:spPr>
          <a:xfrm>
            <a:off x="964752" y="1693454"/>
            <a:ext cx="5172360" cy="8284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BFA2B8-E141-9C97-53B3-7CE822CD91D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7" b="74450"/>
          <a:stretch>
            <a:fillRect/>
          </a:stretch>
        </p:blipFill>
        <p:spPr>
          <a:xfrm>
            <a:off x="6638158" y="1603973"/>
            <a:ext cx="1851592" cy="828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878523-2BB7-9A5B-DEA1-834559E9970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26027" b="55287"/>
          <a:stretch>
            <a:fillRect/>
          </a:stretch>
        </p:blipFill>
        <p:spPr>
          <a:xfrm>
            <a:off x="6597087" y="2527768"/>
            <a:ext cx="1892663" cy="6058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A7CBED-6EBF-6F14-FB69-3D376C3D6C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44769" b="710"/>
          <a:stretch>
            <a:fillRect/>
          </a:stretch>
        </p:blipFill>
        <p:spPr>
          <a:xfrm>
            <a:off x="6597087" y="3218375"/>
            <a:ext cx="1892663" cy="1767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7FD5BF-4B99-3419-5283-CA802045C3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t="26027" r="28541" b="55287"/>
          <a:stretch>
            <a:fillRect/>
          </a:stretch>
        </p:blipFill>
        <p:spPr>
          <a:xfrm>
            <a:off x="964753" y="2525072"/>
            <a:ext cx="5172360" cy="6058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C55365-165D-76E4-5E9A-65FB2C9AE3C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44769" r="28566" b="710"/>
          <a:stretch>
            <a:fillRect/>
          </a:stretch>
        </p:blipFill>
        <p:spPr>
          <a:xfrm>
            <a:off x="964754" y="3130965"/>
            <a:ext cx="5172361" cy="1767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C3A1D6-FE8C-0E91-19CC-D76AC6552F9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5" r="94178" b="18412"/>
          <a:stretch>
            <a:fillRect/>
          </a:stretch>
        </p:blipFill>
        <p:spPr>
          <a:xfrm>
            <a:off x="364636" y="2056757"/>
            <a:ext cx="394503" cy="20134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E98022-37FE-672A-1FB0-FAA790A0650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6" t="12693" r="22890" b="26227"/>
          <a:stretch>
            <a:fillRect/>
          </a:stretch>
        </p:blipFill>
        <p:spPr>
          <a:xfrm>
            <a:off x="6142085" y="2056757"/>
            <a:ext cx="496073" cy="201345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56F749C-62D0-DE76-F369-A662F297F4CE}"/>
              </a:ext>
            </a:extLst>
          </p:cNvPr>
          <p:cNvCxnSpPr>
            <a:cxnSpLocks/>
          </p:cNvCxnSpPr>
          <p:nvPr/>
        </p:nvCxnSpPr>
        <p:spPr>
          <a:xfrm>
            <a:off x="901913" y="1839858"/>
            <a:ext cx="0" cy="592611"/>
          </a:xfrm>
          <a:prstGeom prst="line">
            <a:avLst/>
          </a:prstGeom>
          <a:ln w="38100">
            <a:solidFill>
              <a:srgbClr val="9F34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AA15AC-A364-4E56-5F4A-D45BEA567D3F}"/>
              </a:ext>
            </a:extLst>
          </p:cNvPr>
          <p:cNvCxnSpPr>
            <a:cxnSpLocks/>
          </p:cNvCxnSpPr>
          <p:nvPr/>
        </p:nvCxnSpPr>
        <p:spPr>
          <a:xfrm>
            <a:off x="901913" y="3220346"/>
            <a:ext cx="0" cy="1051328"/>
          </a:xfrm>
          <a:prstGeom prst="line">
            <a:avLst/>
          </a:prstGeom>
          <a:ln w="38100">
            <a:solidFill>
              <a:srgbClr val="5480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3875A3-A32E-9CAC-1392-B1B24D3CFDA5}"/>
              </a:ext>
            </a:extLst>
          </p:cNvPr>
          <p:cNvCxnSpPr>
            <a:cxnSpLocks/>
          </p:cNvCxnSpPr>
          <p:nvPr/>
        </p:nvCxnSpPr>
        <p:spPr>
          <a:xfrm>
            <a:off x="901913" y="2541050"/>
            <a:ext cx="0" cy="59261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9F6B7FF-056F-0137-D6EF-31E8A1F42032}"/>
              </a:ext>
            </a:extLst>
          </p:cNvPr>
          <p:cNvSpPr/>
          <p:nvPr/>
        </p:nvSpPr>
        <p:spPr>
          <a:xfrm rot="16200000">
            <a:off x="316399" y="3649660"/>
            <a:ext cx="1050309" cy="187740"/>
          </a:xfrm>
          <a:prstGeom prst="roundRect">
            <a:avLst/>
          </a:prstGeom>
          <a:solidFill>
            <a:srgbClr val="5480A5"/>
          </a:solidFill>
          <a:ln>
            <a:solidFill>
              <a:srgbClr val="82A4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FTE-enriched niche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57323B7-79D4-D492-137B-6B6ECD2B3F09}"/>
              </a:ext>
            </a:extLst>
          </p:cNvPr>
          <p:cNvSpPr/>
          <p:nvPr/>
        </p:nvSpPr>
        <p:spPr>
          <a:xfrm rot="16200000">
            <a:off x="550892" y="2744648"/>
            <a:ext cx="591265" cy="187740"/>
          </a:xfrm>
          <a:prstGeom prst="roundRect">
            <a:avLst/>
          </a:prstGeom>
          <a:solidFill>
            <a:srgbClr val="A6A6A6"/>
          </a:solidFill>
          <a:ln>
            <a:solidFill>
              <a:srgbClr val="CBCBC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Shared niche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039466D-A280-E40D-7428-ACC599FB5356}"/>
              </a:ext>
            </a:extLst>
          </p:cNvPr>
          <p:cNvSpPr/>
          <p:nvPr/>
        </p:nvSpPr>
        <p:spPr>
          <a:xfrm rot="16200000">
            <a:off x="545923" y="2044776"/>
            <a:ext cx="591265" cy="187741"/>
          </a:xfrm>
          <a:prstGeom prst="roundRect">
            <a:avLst/>
          </a:prstGeom>
          <a:solidFill>
            <a:srgbClr val="9F3434"/>
          </a:solidFill>
          <a:ln>
            <a:solidFill>
              <a:srgbClr val="D274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STIC-enriched niche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6C938F-7CB6-ECA0-12F1-489A026F89C4}"/>
              </a:ext>
            </a:extLst>
          </p:cNvPr>
          <p:cNvSpPr/>
          <p:nvPr/>
        </p:nvSpPr>
        <p:spPr>
          <a:xfrm>
            <a:off x="5600700" y="1495425"/>
            <a:ext cx="2889038" cy="3377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87881B4-88ED-82B1-0A8C-109EDAD464EF}"/>
              </a:ext>
            </a:extLst>
          </p:cNvPr>
          <p:cNvSpPr/>
          <p:nvPr/>
        </p:nvSpPr>
        <p:spPr>
          <a:xfrm>
            <a:off x="364635" y="1797031"/>
            <a:ext cx="595143" cy="25939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34AB76-3FF6-AA6E-9A15-91A590157F02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Multi-cell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A96FB8A-5D41-27C3-0742-8E7FEAC90BE7}"/>
              </a:ext>
            </a:extLst>
          </p:cNvPr>
          <p:cNvGrpSpPr/>
          <p:nvPr/>
        </p:nvGrpSpPr>
        <p:grpSpPr>
          <a:xfrm>
            <a:off x="8885239" y="1091028"/>
            <a:ext cx="158700" cy="158700"/>
            <a:chOff x="8582025" y="1182200"/>
            <a:chExt cx="322713" cy="322713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AF2071A-48F4-E357-D2DD-BFA9D44EBC7C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B8D708E-2D14-D2B2-BCA3-945A6F315FE0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F16009A-5FD9-2E46-01B3-067D8A311739}"/>
              </a:ext>
            </a:extLst>
          </p:cNvPr>
          <p:cNvGrpSpPr/>
          <p:nvPr/>
        </p:nvGrpSpPr>
        <p:grpSpPr>
          <a:xfrm>
            <a:off x="8800105" y="1235361"/>
            <a:ext cx="158700" cy="158700"/>
            <a:chOff x="8582025" y="1182200"/>
            <a:chExt cx="322713" cy="322713"/>
          </a:xfrm>
          <a:solidFill>
            <a:srgbClr val="00B050"/>
          </a:solidFill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099D5AC-B417-DE25-8CEC-131D9C0A5507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218F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2F3FCF96-0D63-854A-8C7F-5A0B0EBFF1BF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  <a:solidFill>
              <a:srgbClr val="00A14B"/>
            </a:solidFill>
            <a:ln>
              <a:solidFill>
                <a:srgbClr val="218F5D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09DE196-F7AA-DEFA-14A6-36F95DAAFAE9}"/>
              </a:ext>
            </a:extLst>
          </p:cNvPr>
          <p:cNvGrpSpPr/>
          <p:nvPr/>
        </p:nvGrpSpPr>
        <p:grpSpPr>
          <a:xfrm>
            <a:off x="8974189" y="1250281"/>
            <a:ext cx="158700" cy="158700"/>
            <a:chOff x="8582025" y="1182200"/>
            <a:chExt cx="322713" cy="322713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F42B9B8-C580-911F-8596-F36C16C2A8D3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6C48E99-0584-B4A0-F6B0-5FDC70C24153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Arrow: Down 22">
            <a:extLst>
              <a:ext uri="{FF2B5EF4-FFF2-40B4-BE49-F238E27FC236}">
                <a16:creationId xmlns:a16="http://schemas.microsoft.com/office/drawing/2014/main" id="{8CD378CD-15E3-2F16-8011-45F0FD9B4D6C}"/>
              </a:ext>
            </a:extLst>
          </p:cNvPr>
          <p:cNvSpPr/>
          <p:nvPr/>
        </p:nvSpPr>
        <p:spPr>
          <a:xfrm rot="13489597">
            <a:off x="4903542" y="4474979"/>
            <a:ext cx="304889" cy="37018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976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908D-EEA3-6D62-FA50-09DB86C08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E9B8D1C-9BCE-C912-CFD9-542894394A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Relative concentration of STIC vs FTE microenvironments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5A5DFC-41AF-BB70-75EA-AC9C3BFB71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13B2EFD-E180-0009-C281-D6EB2D3AA546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9B1DF5C-923C-73CF-7E89-F69FDAF2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Niches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87CC7C-964A-9EB6-DEF5-E0431C1F66E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7" r="28532" b="74450"/>
          <a:stretch>
            <a:fillRect/>
          </a:stretch>
        </p:blipFill>
        <p:spPr>
          <a:xfrm>
            <a:off x="964752" y="1603973"/>
            <a:ext cx="5172360" cy="8284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58CF23-9430-C6EB-A852-12D50DE53DD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7" b="74450"/>
          <a:stretch>
            <a:fillRect/>
          </a:stretch>
        </p:blipFill>
        <p:spPr>
          <a:xfrm>
            <a:off x="6638158" y="1603973"/>
            <a:ext cx="1851592" cy="828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62D44D-557F-C89B-92D5-6C5B646FF6D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26027" b="55287"/>
          <a:stretch>
            <a:fillRect/>
          </a:stretch>
        </p:blipFill>
        <p:spPr>
          <a:xfrm>
            <a:off x="6597087" y="2527768"/>
            <a:ext cx="1892663" cy="6058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F5285E-7817-456B-00BA-590A0496D9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44769" b="710"/>
          <a:stretch>
            <a:fillRect/>
          </a:stretch>
        </p:blipFill>
        <p:spPr>
          <a:xfrm>
            <a:off x="6597087" y="3218375"/>
            <a:ext cx="1892663" cy="17678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7C4976-596D-6AED-4330-39F9EDC40D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9" t="26027" r="28541" b="55287"/>
          <a:stretch>
            <a:fillRect/>
          </a:stretch>
        </p:blipFill>
        <p:spPr>
          <a:xfrm>
            <a:off x="964753" y="2525072"/>
            <a:ext cx="5172360" cy="6058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47F4ED-A21F-B221-B830-F770832B50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4" t="44769" r="28566" b="710"/>
          <a:stretch>
            <a:fillRect/>
          </a:stretch>
        </p:blipFill>
        <p:spPr>
          <a:xfrm>
            <a:off x="964754" y="3218375"/>
            <a:ext cx="5172361" cy="1767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83904A-339F-AA6C-D1CE-A35A4A1919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5" r="94178" b="18412"/>
          <a:stretch>
            <a:fillRect/>
          </a:stretch>
        </p:blipFill>
        <p:spPr>
          <a:xfrm>
            <a:off x="364636" y="2056757"/>
            <a:ext cx="394503" cy="20134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64A0FD-F7BB-AD1E-8EC6-0A933F29F30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6" t="12693" r="22890" b="26227"/>
          <a:stretch>
            <a:fillRect/>
          </a:stretch>
        </p:blipFill>
        <p:spPr>
          <a:xfrm>
            <a:off x="6142085" y="2056757"/>
            <a:ext cx="496073" cy="2013458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86151E-5B15-AF72-D7C2-041414C337A4}"/>
              </a:ext>
            </a:extLst>
          </p:cNvPr>
          <p:cNvCxnSpPr>
            <a:cxnSpLocks/>
          </p:cNvCxnSpPr>
          <p:nvPr/>
        </p:nvCxnSpPr>
        <p:spPr>
          <a:xfrm>
            <a:off x="901913" y="1839858"/>
            <a:ext cx="0" cy="592611"/>
          </a:xfrm>
          <a:prstGeom prst="line">
            <a:avLst/>
          </a:prstGeom>
          <a:ln w="38100">
            <a:solidFill>
              <a:srgbClr val="9F34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5BB2549-80C5-ED84-37AE-446D93B3EF90}"/>
              </a:ext>
            </a:extLst>
          </p:cNvPr>
          <p:cNvCxnSpPr>
            <a:cxnSpLocks/>
          </p:cNvCxnSpPr>
          <p:nvPr/>
        </p:nvCxnSpPr>
        <p:spPr>
          <a:xfrm>
            <a:off x="901913" y="3220346"/>
            <a:ext cx="0" cy="1051328"/>
          </a:xfrm>
          <a:prstGeom prst="line">
            <a:avLst/>
          </a:prstGeom>
          <a:ln w="38100">
            <a:solidFill>
              <a:srgbClr val="5480A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54C873E-AADA-29AC-F9D9-97D51EAC8408}"/>
              </a:ext>
            </a:extLst>
          </p:cNvPr>
          <p:cNvCxnSpPr>
            <a:cxnSpLocks/>
          </p:cNvCxnSpPr>
          <p:nvPr/>
        </p:nvCxnSpPr>
        <p:spPr>
          <a:xfrm>
            <a:off x="901913" y="2541050"/>
            <a:ext cx="0" cy="592611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59996E5-E7DD-CC42-902E-2DC40A003E97}"/>
              </a:ext>
            </a:extLst>
          </p:cNvPr>
          <p:cNvSpPr/>
          <p:nvPr/>
        </p:nvSpPr>
        <p:spPr>
          <a:xfrm rot="16200000">
            <a:off x="316399" y="3649660"/>
            <a:ext cx="1050309" cy="187740"/>
          </a:xfrm>
          <a:prstGeom prst="roundRect">
            <a:avLst/>
          </a:prstGeom>
          <a:solidFill>
            <a:srgbClr val="5480A5"/>
          </a:solidFill>
          <a:ln>
            <a:solidFill>
              <a:srgbClr val="82A4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FTE-enriched niche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C6D4D18-BB7B-2377-AF71-E419E6C51DB0}"/>
              </a:ext>
            </a:extLst>
          </p:cNvPr>
          <p:cNvSpPr/>
          <p:nvPr/>
        </p:nvSpPr>
        <p:spPr>
          <a:xfrm rot="16200000">
            <a:off x="550892" y="2744648"/>
            <a:ext cx="591265" cy="187740"/>
          </a:xfrm>
          <a:prstGeom prst="roundRect">
            <a:avLst/>
          </a:prstGeom>
          <a:solidFill>
            <a:srgbClr val="A6A6A6"/>
          </a:solidFill>
          <a:ln>
            <a:solidFill>
              <a:srgbClr val="CBCBC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Shared niche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250DC4F-6011-340C-F5C1-54877C36442A}"/>
              </a:ext>
            </a:extLst>
          </p:cNvPr>
          <p:cNvSpPr/>
          <p:nvPr/>
        </p:nvSpPr>
        <p:spPr>
          <a:xfrm rot="16200000">
            <a:off x="545923" y="2044776"/>
            <a:ext cx="591265" cy="187741"/>
          </a:xfrm>
          <a:prstGeom prst="roundRect">
            <a:avLst/>
          </a:prstGeom>
          <a:solidFill>
            <a:srgbClr val="9F3434"/>
          </a:solidFill>
          <a:ln>
            <a:solidFill>
              <a:srgbClr val="D274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STIC-enriched niche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0E73D0F-3AA8-00F1-2ED5-93CC60610C57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Multi-cell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C7138B-27C0-92D5-4C3F-1656E192020C}"/>
              </a:ext>
            </a:extLst>
          </p:cNvPr>
          <p:cNvGrpSpPr/>
          <p:nvPr/>
        </p:nvGrpSpPr>
        <p:grpSpPr>
          <a:xfrm>
            <a:off x="8885239" y="1091028"/>
            <a:ext cx="158700" cy="158700"/>
            <a:chOff x="8582025" y="1182200"/>
            <a:chExt cx="322713" cy="32271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6252CDD-44AA-A827-768F-9D382A9E4CAD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389BC29-663D-4D56-F95E-778D52EC77C6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9F9EE76-D441-42F6-E0B9-7CFF44BD9880}"/>
              </a:ext>
            </a:extLst>
          </p:cNvPr>
          <p:cNvGrpSpPr/>
          <p:nvPr/>
        </p:nvGrpSpPr>
        <p:grpSpPr>
          <a:xfrm>
            <a:off x="8800105" y="1235361"/>
            <a:ext cx="158700" cy="158700"/>
            <a:chOff x="8582025" y="1182200"/>
            <a:chExt cx="322713" cy="322713"/>
          </a:xfrm>
          <a:solidFill>
            <a:srgbClr val="00B050"/>
          </a:solidFill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12114B8-6FB5-2320-1BB6-0CB1E74A1709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218F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C8B8044-B27B-4B86-68A5-EBA9B95C4A75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  <a:solidFill>
              <a:srgbClr val="00A14B"/>
            </a:solidFill>
            <a:ln>
              <a:solidFill>
                <a:srgbClr val="218F5D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8B7048-9960-47E3-2B1F-52547E7629C0}"/>
              </a:ext>
            </a:extLst>
          </p:cNvPr>
          <p:cNvGrpSpPr/>
          <p:nvPr/>
        </p:nvGrpSpPr>
        <p:grpSpPr>
          <a:xfrm>
            <a:off x="8974189" y="1250281"/>
            <a:ext cx="158700" cy="158700"/>
            <a:chOff x="8582025" y="1182200"/>
            <a:chExt cx="322713" cy="322713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2826545-4906-9F2A-E868-4068BAC09E7B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CF1A508-F87F-6B82-CFEE-940268BE9256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152962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48C83-E616-C1AC-296F-9577F15A1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DD1F060-6497-4F81-30F0-4D1FB76866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Relative concentration of STIC vs FTE microenvironments</a:t>
            </a:r>
          </a:p>
          <a:p>
            <a:endParaRPr lang="en-US" dirty="0"/>
          </a:p>
          <a:p>
            <a:r>
              <a:rPr lang="en-US" dirty="0"/>
              <a:t>As the epithelium transforms (FTE-STIC-HGSC)</a:t>
            </a:r>
          </a:p>
          <a:p>
            <a:endParaRPr lang="en-US" dirty="0"/>
          </a:p>
          <a:p>
            <a:r>
              <a:rPr lang="en-US" dirty="0"/>
              <a:t>Does the microenvironment </a:t>
            </a:r>
            <a:r>
              <a:rPr lang="en-US" b="1" dirty="0">
                <a:solidFill>
                  <a:schemeClr val="accent1"/>
                </a:solidFill>
              </a:rPr>
              <a:t>transform in response</a:t>
            </a:r>
            <a:r>
              <a:rPr lang="en-US" dirty="0"/>
              <a:t>?</a:t>
            </a:r>
          </a:p>
          <a:p>
            <a:r>
              <a:rPr lang="en-US" dirty="0"/>
              <a:t>			          </a:t>
            </a:r>
            <a:r>
              <a:rPr lang="en-US" b="1" dirty="0">
                <a:solidFill>
                  <a:schemeClr val="accent1"/>
                </a:solidFill>
              </a:rPr>
              <a:t>drive transformation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2C39CE-3464-C90E-6372-05DC67A3F7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67769CA-61A2-61EA-E07F-F7B013066F7C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734B29-DB02-36E0-34A1-17C1FB7B2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Microenvironmental Niches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AFD63C-FE27-C964-3035-B8B04F0A8A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47" b="74450"/>
          <a:stretch>
            <a:fillRect/>
          </a:stretch>
        </p:blipFill>
        <p:spPr>
          <a:xfrm>
            <a:off x="5407570" y="1603973"/>
            <a:ext cx="1851592" cy="828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9227F2-E566-701B-8D8B-71A7A6F399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26027" b="55287"/>
          <a:stretch>
            <a:fillRect/>
          </a:stretch>
        </p:blipFill>
        <p:spPr>
          <a:xfrm>
            <a:off x="5366499" y="2527768"/>
            <a:ext cx="1892663" cy="6058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C5089B-E55D-229A-9D63-00A0B24A1E6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42" t="44769" b="710"/>
          <a:stretch>
            <a:fillRect/>
          </a:stretch>
        </p:blipFill>
        <p:spPr>
          <a:xfrm>
            <a:off x="5366499" y="3218375"/>
            <a:ext cx="1892663" cy="1767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1C4AA6-CEE0-50F6-910A-1C22A8F19AE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5" r="94178" b="18412"/>
          <a:stretch>
            <a:fillRect/>
          </a:stretch>
        </p:blipFill>
        <p:spPr>
          <a:xfrm>
            <a:off x="4658645" y="2056757"/>
            <a:ext cx="394503" cy="2013458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3DB1678-76F7-6910-3AB1-2CCA5987D166}"/>
              </a:ext>
            </a:extLst>
          </p:cNvPr>
          <p:cNvSpPr/>
          <p:nvPr/>
        </p:nvSpPr>
        <p:spPr>
          <a:xfrm rot="16200000">
            <a:off x="4610408" y="3649660"/>
            <a:ext cx="1050309" cy="187740"/>
          </a:xfrm>
          <a:prstGeom prst="roundRect">
            <a:avLst/>
          </a:prstGeom>
          <a:solidFill>
            <a:srgbClr val="5480A5"/>
          </a:solidFill>
          <a:ln>
            <a:solidFill>
              <a:srgbClr val="82A4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FTE-enriched niche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66A02D2-9A0F-268D-5334-D79B1FC54B5A}"/>
              </a:ext>
            </a:extLst>
          </p:cNvPr>
          <p:cNvSpPr/>
          <p:nvPr/>
        </p:nvSpPr>
        <p:spPr>
          <a:xfrm rot="16200000">
            <a:off x="4844901" y="2744648"/>
            <a:ext cx="591265" cy="187740"/>
          </a:xfrm>
          <a:prstGeom prst="roundRect">
            <a:avLst/>
          </a:prstGeom>
          <a:solidFill>
            <a:srgbClr val="A6A6A6"/>
          </a:solidFill>
          <a:ln>
            <a:solidFill>
              <a:srgbClr val="CBCBC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Shared niche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891D880-0BF1-CEB1-AF79-CC65B3E2DF44}"/>
              </a:ext>
            </a:extLst>
          </p:cNvPr>
          <p:cNvSpPr/>
          <p:nvPr/>
        </p:nvSpPr>
        <p:spPr>
          <a:xfrm rot="16200000">
            <a:off x="4839932" y="2044776"/>
            <a:ext cx="591265" cy="187741"/>
          </a:xfrm>
          <a:prstGeom prst="roundRect">
            <a:avLst/>
          </a:prstGeom>
          <a:solidFill>
            <a:srgbClr val="9F3434"/>
          </a:solidFill>
          <a:ln>
            <a:solidFill>
              <a:srgbClr val="D2747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90" rIns="0" bIns="34290" rtlCol="0" anchor="ctr"/>
          <a:lstStyle/>
          <a:p>
            <a:pPr algn="ctr"/>
            <a:r>
              <a:rPr lang="en-US" sz="600" b="1" dirty="0"/>
              <a:t>STIC-enriched niche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FC6E82-663B-E025-58F9-E14BCBC8E7AE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Multi-cell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50D19D-F258-0786-A54D-36D71AC0B2F8}"/>
              </a:ext>
            </a:extLst>
          </p:cNvPr>
          <p:cNvGrpSpPr/>
          <p:nvPr/>
        </p:nvGrpSpPr>
        <p:grpSpPr>
          <a:xfrm>
            <a:off x="8885239" y="1091028"/>
            <a:ext cx="158700" cy="158700"/>
            <a:chOff x="8582025" y="1182200"/>
            <a:chExt cx="322713" cy="32271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E9500E8-A2B5-DE56-C63F-5C1CCA3B8ED9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BBEA981-FE75-F869-54E6-EEC142A14D34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20378C9-BFCE-F14D-BB59-259F9DAF4390}"/>
              </a:ext>
            </a:extLst>
          </p:cNvPr>
          <p:cNvGrpSpPr/>
          <p:nvPr/>
        </p:nvGrpSpPr>
        <p:grpSpPr>
          <a:xfrm>
            <a:off x="8800105" y="1235361"/>
            <a:ext cx="158700" cy="158700"/>
            <a:chOff x="8582025" y="1182200"/>
            <a:chExt cx="322713" cy="322713"/>
          </a:xfrm>
          <a:solidFill>
            <a:srgbClr val="00B050"/>
          </a:solidFill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F06C764-99E5-B718-8591-EF8A75750040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218F5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BBB2A8E-5D87-2B89-3599-9556BE987935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  <a:solidFill>
              <a:srgbClr val="00A14B"/>
            </a:solidFill>
            <a:ln>
              <a:solidFill>
                <a:srgbClr val="218F5D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196AA3E-30C9-472D-AF55-BAB1C65CC217}"/>
              </a:ext>
            </a:extLst>
          </p:cNvPr>
          <p:cNvGrpSpPr/>
          <p:nvPr/>
        </p:nvGrpSpPr>
        <p:grpSpPr>
          <a:xfrm>
            <a:off x="8974189" y="1250281"/>
            <a:ext cx="158700" cy="158700"/>
            <a:chOff x="8582025" y="1182200"/>
            <a:chExt cx="322713" cy="322713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1DB259E-F5E7-B3F3-4481-05433F2A7DF1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ED7EF4A-2E3D-4ACE-B054-131F815F2D55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34288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0D00968-6207-1CAF-C2FB-A0B66413B6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3875" y="1297000"/>
            <a:ext cx="4329166" cy="2397600"/>
          </a:xfrm>
        </p:spPr>
        <p:txBody>
          <a:bodyPr/>
          <a:lstStyle/>
          <a:p>
            <a:r>
              <a:rPr lang="en-US" dirty="0"/>
              <a:t>Are STICs receiving signal from </a:t>
            </a:r>
            <a:r>
              <a:rPr lang="en-US" b="1" dirty="0">
                <a:solidFill>
                  <a:schemeClr val="accent1"/>
                </a:solidFill>
              </a:rPr>
              <a:t>specific elements </a:t>
            </a:r>
            <a:r>
              <a:rPr lang="en-US" dirty="0"/>
              <a:t>of the STIC microenvironment?</a:t>
            </a:r>
          </a:p>
          <a:p>
            <a:r>
              <a:rPr lang="en-US" dirty="0"/>
              <a:t>What about the </a:t>
            </a:r>
            <a:r>
              <a:rPr lang="en-US" b="1" dirty="0">
                <a:solidFill>
                  <a:schemeClr val="accent1"/>
                </a:solidFill>
              </a:rPr>
              <a:t>FTE and its microenvironment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AA672D-3F7F-B054-3742-EA3622CE78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0B9E3C7-62F7-88F8-49C6-0F84DD5C8A9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519C9C0-E387-D4F7-ECC8-14FCCF70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Cell-to-Cell Communication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90D9C3-CC26-77F3-38A3-BC1B0FDC8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46"/>
          <a:stretch>
            <a:fillRect/>
          </a:stretch>
        </p:blipFill>
        <p:spPr>
          <a:xfrm>
            <a:off x="425610" y="1042853"/>
            <a:ext cx="4108345" cy="16050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8449E9-BDD4-34E4-79D1-D189B8765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6"/>
          <a:stretch>
            <a:fillRect/>
          </a:stretch>
        </p:blipFill>
        <p:spPr>
          <a:xfrm>
            <a:off x="1635610" y="4050652"/>
            <a:ext cx="5263376" cy="4395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9F2F4C-72BF-5720-0F29-86A1F25DA325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Cell-cell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DAACA6-6800-0B90-599D-037F2304C929}"/>
              </a:ext>
            </a:extLst>
          </p:cNvPr>
          <p:cNvGrpSpPr/>
          <p:nvPr/>
        </p:nvGrpSpPr>
        <p:grpSpPr>
          <a:xfrm>
            <a:off x="8740056" y="1116432"/>
            <a:ext cx="158700" cy="158700"/>
            <a:chOff x="8582025" y="1182200"/>
            <a:chExt cx="322713" cy="32271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F4B3303-851E-532D-EFFF-24E61CC24472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85EFB6-61AE-A5D2-B894-A0F725965883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8B86B1-1EF0-45CB-D38B-60078F08BF15}"/>
              </a:ext>
            </a:extLst>
          </p:cNvPr>
          <p:cNvGrpSpPr/>
          <p:nvPr/>
        </p:nvGrpSpPr>
        <p:grpSpPr>
          <a:xfrm>
            <a:off x="8908875" y="1191429"/>
            <a:ext cx="158700" cy="158700"/>
            <a:chOff x="8582025" y="1182200"/>
            <a:chExt cx="322713" cy="322713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420D04D-AD74-FB0E-087D-83DACC4F475E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2A121F4-5667-766C-DAA4-034A24950EB1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BAC046B-762D-9A4C-CD0F-5FA0D3129E36}"/>
              </a:ext>
            </a:extLst>
          </p:cNvPr>
          <p:cNvCxnSpPr>
            <a:cxnSpLocks/>
          </p:cNvCxnSpPr>
          <p:nvPr/>
        </p:nvCxnSpPr>
        <p:spPr>
          <a:xfrm flipH="1">
            <a:off x="8918994" y="1085183"/>
            <a:ext cx="124945" cy="1170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92108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E6753-E944-55F5-ED00-4100B24E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6746190-DB45-13D7-3C0F-360DEC2BE7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3875" y="1297000"/>
            <a:ext cx="4329166" cy="2397600"/>
          </a:xfrm>
        </p:spPr>
        <p:txBody>
          <a:bodyPr/>
          <a:lstStyle/>
          <a:p>
            <a:r>
              <a:rPr lang="en-US" dirty="0"/>
              <a:t>Are STICs receiving signal from </a:t>
            </a:r>
            <a:r>
              <a:rPr lang="en-US" b="1" dirty="0">
                <a:solidFill>
                  <a:schemeClr val="accent1"/>
                </a:solidFill>
              </a:rPr>
              <a:t>specific elements </a:t>
            </a:r>
            <a:r>
              <a:rPr lang="en-US" dirty="0"/>
              <a:t>of the STIC microenvironment?</a:t>
            </a:r>
          </a:p>
          <a:p>
            <a:r>
              <a:rPr lang="en-US" dirty="0"/>
              <a:t>What about the </a:t>
            </a:r>
            <a:r>
              <a:rPr lang="en-US" b="1" dirty="0">
                <a:solidFill>
                  <a:schemeClr val="accent1"/>
                </a:solidFill>
              </a:rPr>
              <a:t>FTE and its microenvironment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Are the signals exchanged between microenvironment cells and epithelium unique to </a:t>
            </a:r>
            <a:r>
              <a:rPr lang="en-US" b="1" dirty="0">
                <a:solidFill>
                  <a:schemeClr val="accent1"/>
                </a:solidFill>
              </a:rPr>
              <a:t>STIC</a:t>
            </a:r>
            <a:r>
              <a:rPr lang="en-US" dirty="0"/>
              <a:t>?</a:t>
            </a:r>
          </a:p>
          <a:p>
            <a:r>
              <a:rPr lang="en-US" dirty="0"/>
              <a:t>				</a:t>
            </a:r>
            <a:r>
              <a:rPr lang="en-US" b="1" dirty="0">
                <a:solidFill>
                  <a:schemeClr val="accent1"/>
                </a:solidFill>
              </a:rPr>
              <a:t>FTE</a:t>
            </a:r>
            <a:r>
              <a:rPr lang="en-US" dirty="0"/>
              <a:t>?</a:t>
            </a:r>
          </a:p>
          <a:p>
            <a:r>
              <a:rPr lang="en-US" dirty="0"/>
              <a:t>				</a:t>
            </a:r>
            <a:r>
              <a:rPr lang="en-US" b="1" dirty="0">
                <a:solidFill>
                  <a:schemeClr val="accent1"/>
                </a:solidFill>
              </a:rPr>
              <a:t>HGSC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E9098-08C6-EDD1-C3A4-EAE252625E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F74C012-5CA4-6CBC-322D-106F2E654E7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5FE3CB9-16BF-2FAA-25C1-A5C5C917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Cell-to-Cell Communication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810D94-20CA-B959-1BD9-350A37790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1"/>
          <a:stretch>
            <a:fillRect/>
          </a:stretch>
        </p:blipFill>
        <p:spPr>
          <a:xfrm>
            <a:off x="425610" y="1042852"/>
            <a:ext cx="4108345" cy="2988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C0F6C3-0980-DF42-5D67-CBDEA7E91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6"/>
          <a:stretch>
            <a:fillRect/>
          </a:stretch>
        </p:blipFill>
        <p:spPr>
          <a:xfrm>
            <a:off x="1635610" y="4050652"/>
            <a:ext cx="5263376" cy="4395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E350C5-F3EA-CD64-EE93-E34C20EC54AF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Cell-cell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E0C4526-D97F-AFD3-F2AC-6A6A5F0DE591}"/>
              </a:ext>
            </a:extLst>
          </p:cNvPr>
          <p:cNvGrpSpPr/>
          <p:nvPr/>
        </p:nvGrpSpPr>
        <p:grpSpPr>
          <a:xfrm>
            <a:off x="8740056" y="1116432"/>
            <a:ext cx="158700" cy="158700"/>
            <a:chOff x="8582025" y="1182200"/>
            <a:chExt cx="322713" cy="32271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DC79B0F-144C-B5DF-846B-759616FF17D1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1F21EA6-9C62-374C-9329-FDCF839051CB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646536-19D2-42F1-2F9B-44098C366F80}"/>
              </a:ext>
            </a:extLst>
          </p:cNvPr>
          <p:cNvGrpSpPr/>
          <p:nvPr/>
        </p:nvGrpSpPr>
        <p:grpSpPr>
          <a:xfrm>
            <a:off x="8908875" y="1191429"/>
            <a:ext cx="158700" cy="158700"/>
            <a:chOff x="8582025" y="1182200"/>
            <a:chExt cx="322713" cy="322713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8CEF969-B2D8-802E-8842-D50D0D81869D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EEC77FF-AF59-9663-EE54-E281A04CF83F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D6C6357-66DB-6F37-C841-5F562D128E60}"/>
              </a:ext>
            </a:extLst>
          </p:cNvPr>
          <p:cNvCxnSpPr>
            <a:cxnSpLocks/>
          </p:cNvCxnSpPr>
          <p:nvPr/>
        </p:nvCxnSpPr>
        <p:spPr>
          <a:xfrm flipH="1">
            <a:off x="8918994" y="1085183"/>
            <a:ext cx="124945" cy="1170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26865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11A25-1675-9B7B-BC54-738F9A95A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0C79AB-A849-46E0-CFF0-5D7E7CED65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3FEACAA-45F9-F11E-E9C1-8A2C8ACE7A0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C48F2D3-8348-23F9-532A-813441F8D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Cell-to-Cell Communication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A90CDE-1AB5-0244-D3A4-ACE891A55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61"/>
          <a:stretch>
            <a:fillRect/>
          </a:stretch>
        </p:blipFill>
        <p:spPr>
          <a:xfrm>
            <a:off x="425610" y="1042852"/>
            <a:ext cx="4108345" cy="29880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181291-AB97-802C-759C-37F9EB293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56"/>
          <a:stretch>
            <a:fillRect/>
          </a:stretch>
        </p:blipFill>
        <p:spPr>
          <a:xfrm>
            <a:off x="1635610" y="4050652"/>
            <a:ext cx="5263376" cy="4395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1860E1-B021-C51D-3932-CEE9F40DBB0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5" r="12762" b="15425"/>
          <a:stretch>
            <a:fillRect/>
          </a:stretch>
        </p:blipFill>
        <p:spPr>
          <a:xfrm>
            <a:off x="4676810" y="1011125"/>
            <a:ext cx="4214871" cy="29406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48BFEE-E19B-A5A5-75D1-F0551BDBDD0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47" t="8798" r="3147" b="80969"/>
          <a:stretch>
            <a:fillRect/>
          </a:stretch>
        </p:blipFill>
        <p:spPr>
          <a:xfrm>
            <a:off x="4247671" y="1314299"/>
            <a:ext cx="662765" cy="3987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DE22BE-A084-3743-50FA-9A536761E5A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21" t="33002" r="2506" b="58235"/>
          <a:stretch>
            <a:fillRect/>
          </a:stretch>
        </p:blipFill>
        <p:spPr>
          <a:xfrm>
            <a:off x="4267298" y="1002024"/>
            <a:ext cx="681660" cy="345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16FF2BE-8B39-C2EC-42F6-DE2D87241AE4}"/>
              </a:ext>
            </a:extLst>
          </p:cNvPr>
          <p:cNvSpPr/>
          <p:nvPr/>
        </p:nvSpPr>
        <p:spPr>
          <a:xfrm>
            <a:off x="8113861" y="1418583"/>
            <a:ext cx="958692" cy="553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2526A5-431E-D7E9-DA2D-27827B19EC1A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Cell-cell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4F3D677-8B05-AF7D-0B86-F9E7A93D7D47}"/>
              </a:ext>
            </a:extLst>
          </p:cNvPr>
          <p:cNvGrpSpPr/>
          <p:nvPr/>
        </p:nvGrpSpPr>
        <p:grpSpPr>
          <a:xfrm>
            <a:off x="8740056" y="1116432"/>
            <a:ext cx="158700" cy="158700"/>
            <a:chOff x="8582025" y="1182200"/>
            <a:chExt cx="322713" cy="322713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643E44E-AD1A-E9E1-F2CE-32D87C9D058C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CFE8A85-6016-E6E5-C9B6-059BABC6CB34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78B507-D91F-2BED-0E1C-5D887F11CED6}"/>
              </a:ext>
            </a:extLst>
          </p:cNvPr>
          <p:cNvGrpSpPr/>
          <p:nvPr/>
        </p:nvGrpSpPr>
        <p:grpSpPr>
          <a:xfrm>
            <a:off x="8908875" y="1191429"/>
            <a:ext cx="158700" cy="158700"/>
            <a:chOff x="8582025" y="1182200"/>
            <a:chExt cx="322713" cy="322713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FBBE7FD-45EE-B8C6-51EB-D77CF3351E7E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B42A912-AC3F-01E7-05E1-8986B05ED837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9DF20E3-1E1F-729E-909E-008BBCA05AE9}"/>
              </a:ext>
            </a:extLst>
          </p:cNvPr>
          <p:cNvCxnSpPr>
            <a:cxnSpLocks/>
          </p:cNvCxnSpPr>
          <p:nvPr/>
        </p:nvCxnSpPr>
        <p:spPr>
          <a:xfrm flipH="1">
            <a:off x="8918994" y="1085183"/>
            <a:ext cx="124945" cy="1170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E4613B3-E4CE-DC7B-B9DF-D683EF845064}"/>
              </a:ext>
            </a:extLst>
          </p:cNvPr>
          <p:cNvSpPr/>
          <p:nvPr/>
        </p:nvSpPr>
        <p:spPr>
          <a:xfrm>
            <a:off x="6898986" y="1191429"/>
            <a:ext cx="681660" cy="34514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CCL5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ADC035-F800-F9BD-8782-898A19427BDA}"/>
              </a:ext>
            </a:extLst>
          </p:cNvPr>
          <p:cNvSpPr/>
          <p:nvPr/>
        </p:nvSpPr>
        <p:spPr>
          <a:xfrm>
            <a:off x="8324652" y="1881352"/>
            <a:ext cx="681660" cy="34514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SPP1</a:t>
            </a:r>
          </a:p>
        </p:txBody>
      </p:sp>
    </p:spTree>
    <p:extLst>
      <p:ext uri="{BB962C8B-B14F-4D97-AF65-F5344CB8AC3E}">
        <p14:creationId xmlns:p14="http://schemas.microsoft.com/office/powerpoint/2010/main" val="39578212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C501B0F-490D-CD0C-5846-01BDC42DB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50" y="1088927"/>
            <a:ext cx="8008791" cy="2397600"/>
          </a:xfrm>
        </p:spPr>
        <p:txBody>
          <a:bodyPr/>
          <a:lstStyle/>
          <a:p>
            <a:r>
              <a:rPr lang="en-US" dirty="0"/>
              <a:t>Spatial dependence of cell-type-specific transcriptional programs relative to epithelium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44F64D-B94D-3E4C-7247-BF6ACA9E5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BB735F0-D2E4-5AF7-5DD0-4D458839FFBA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71703AA-E85A-DB05-3F95-B10BCBBFA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Cell-to-Cell Communication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C53241-8D50-A360-4DEB-4AF9F9AA3144}"/>
              </a:ext>
            </a:extLst>
          </p:cNvPr>
          <p:cNvGrpSpPr/>
          <p:nvPr/>
        </p:nvGrpSpPr>
        <p:grpSpPr>
          <a:xfrm>
            <a:off x="0" y="1458250"/>
            <a:ext cx="6772056" cy="3172175"/>
            <a:chOff x="1" y="6567916"/>
            <a:chExt cx="5912483" cy="276953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17A9B13-5A00-4EEC-0D11-9C6E05C20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899" b="1856"/>
            <a:stretch>
              <a:fillRect/>
            </a:stretch>
          </p:blipFill>
          <p:spPr>
            <a:xfrm>
              <a:off x="1" y="6600294"/>
              <a:ext cx="5912483" cy="2737155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17AF94D-AA51-03FA-F670-F34856BD66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22" t="23837" r="10289" b="42115"/>
            <a:stretch>
              <a:fillRect/>
            </a:stretch>
          </p:blipFill>
          <p:spPr>
            <a:xfrm>
              <a:off x="28157" y="8070692"/>
              <a:ext cx="461631" cy="94956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0CB82DC-50FA-6D0D-EBA1-8E62BEBF2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445" t="8344" r="477" b="68278"/>
            <a:stretch>
              <a:fillRect/>
            </a:stretch>
          </p:blipFill>
          <p:spPr>
            <a:xfrm>
              <a:off x="489788" y="8606797"/>
              <a:ext cx="645778" cy="65200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AE4F01F-B358-D8B0-1D37-18E38B9AC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59" t="15360" r="1191" b="70949"/>
            <a:stretch>
              <a:fillRect/>
            </a:stretch>
          </p:blipFill>
          <p:spPr>
            <a:xfrm rot="16200000">
              <a:off x="1502949" y="6543698"/>
              <a:ext cx="234725" cy="28316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E92BC04-6C35-25BA-D84D-2F3D4B41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59" t="15360" r="1191" b="70949"/>
            <a:stretch>
              <a:fillRect/>
            </a:stretch>
          </p:blipFill>
          <p:spPr>
            <a:xfrm rot="16200000">
              <a:off x="5547700" y="6543698"/>
              <a:ext cx="234725" cy="283161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72FB2FF-A76E-8A3F-EECB-59A32AA4AF20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Gradient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BC6830C-52FF-E512-D40D-328359A8D583}"/>
              </a:ext>
            </a:extLst>
          </p:cNvPr>
          <p:cNvGrpSpPr/>
          <p:nvPr/>
        </p:nvGrpSpPr>
        <p:grpSpPr>
          <a:xfrm>
            <a:off x="8945050" y="1185547"/>
            <a:ext cx="158700" cy="158700"/>
            <a:chOff x="8582025" y="1182200"/>
            <a:chExt cx="322713" cy="322713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908F9AC-4C6D-0CC2-F5B4-1AC96FA514CA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E51C535A-30AD-3C13-16AB-BE2275D5ED37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117E92CB-7595-596E-4B94-5DEC179DB533}"/>
              </a:ext>
            </a:extLst>
          </p:cNvPr>
          <p:cNvSpPr/>
          <p:nvPr/>
        </p:nvSpPr>
        <p:spPr>
          <a:xfrm>
            <a:off x="8801745" y="1100203"/>
            <a:ext cx="143305" cy="321562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2390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7F48A-C88F-AE4B-D345-E93C2A424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F4AE197-C9A2-4D18-C882-3CF4316611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50" y="1088927"/>
            <a:ext cx="8008791" cy="2397600"/>
          </a:xfrm>
        </p:spPr>
        <p:txBody>
          <a:bodyPr/>
          <a:lstStyle/>
          <a:p>
            <a:r>
              <a:rPr lang="en-US" dirty="0"/>
              <a:t>Quantitative basis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9404FC-21B0-6B4C-05FB-294F9503C7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40</a:t>
            </a:fld>
            <a:endParaRPr lang="en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" sz="1300" b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8F25F54-EF65-31A3-FEC6-64DF47995BD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6C8243-98BB-56DB-ACEA-74C415065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 Cell-to-Cell Communication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840F046-67BA-5E08-2FBF-552B300ADF63}"/>
              </a:ext>
            </a:extLst>
          </p:cNvPr>
          <p:cNvGrpSpPr/>
          <p:nvPr/>
        </p:nvGrpSpPr>
        <p:grpSpPr>
          <a:xfrm>
            <a:off x="0" y="1458250"/>
            <a:ext cx="6772056" cy="3172175"/>
            <a:chOff x="97947" y="1447801"/>
            <a:chExt cx="9029408" cy="422956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4256F80-649D-1731-5ACB-8F987551EF37}"/>
                </a:ext>
              </a:extLst>
            </p:cNvPr>
            <p:cNvGrpSpPr/>
            <p:nvPr/>
          </p:nvGrpSpPr>
          <p:grpSpPr>
            <a:xfrm>
              <a:off x="97947" y="1447801"/>
              <a:ext cx="9029408" cy="4229566"/>
              <a:chOff x="1" y="6567916"/>
              <a:chExt cx="5912483" cy="2769533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3D23853D-21CE-320B-FC92-5E6265B281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6899" b="1856"/>
              <a:stretch>
                <a:fillRect/>
              </a:stretch>
            </p:blipFill>
            <p:spPr>
              <a:xfrm>
                <a:off x="1" y="6600294"/>
                <a:ext cx="5912483" cy="2737155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CFDA4BC-DCA8-2A5B-D5B5-9661EA573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222" t="23837" r="10289" b="42115"/>
              <a:stretch>
                <a:fillRect/>
              </a:stretch>
            </p:blipFill>
            <p:spPr>
              <a:xfrm>
                <a:off x="28157" y="8070692"/>
                <a:ext cx="461631" cy="949569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CDFD6C51-AD31-8F7B-DBA4-07F73B7FD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0445" t="8344" r="477" b="68278"/>
              <a:stretch>
                <a:fillRect/>
              </a:stretch>
            </p:blipFill>
            <p:spPr>
              <a:xfrm>
                <a:off x="489788" y="8606797"/>
                <a:ext cx="645778" cy="65200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0976BA5-7020-5697-FB47-A13B007B74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359" t="15360" r="1191" b="70949"/>
              <a:stretch>
                <a:fillRect/>
              </a:stretch>
            </p:blipFill>
            <p:spPr>
              <a:xfrm rot="16200000">
                <a:off x="1502949" y="6543698"/>
                <a:ext cx="234725" cy="283161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D0F2130D-C51F-D425-057B-5A77737D3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359" t="15360" r="1191" b="70949"/>
              <a:stretch>
                <a:fillRect/>
              </a:stretch>
            </p:blipFill>
            <p:spPr>
              <a:xfrm rot="16200000">
                <a:off x="5547700" y="6543698"/>
                <a:ext cx="234725" cy="283161"/>
              </a:xfrm>
              <a:prstGeom prst="rect">
                <a:avLst/>
              </a:prstGeom>
            </p:spPr>
          </p:pic>
        </p:grp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790CE473-F015-8C8D-2A26-91CE902067C7}"/>
                </a:ext>
              </a:extLst>
            </p:cNvPr>
            <p:cNvSpPr/>
            <p:nvPr/>
          </p:nvSpPr>
          <p:spPr>
            <a:xfrm>
              <a:off x="5589889" y="2002316"/>
              <a:ext cx="119604" cy="115677"/>
            </a:xfrm>
            <a:prstGeom prst="triangle">
              <a:avLst/>
            </a:prstGeom>
            <a:noFill/>
            <a:ln w="28575">
              <a:solidFill>
                <a:srgbClr val="A02B9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14AA9ED-F09C-AD38-565B-3BF65EED598A}"/>
              </a:ext>
            </a:extLst>
          </p:cNvPr>
          <p:cNvGrpSpPr/>
          <p:nvPr/>
        </p:nvGrpSpPr>
        <p:grpSpPr>
          <a:xfrm>
            <a:off x="6488664" y="1298477"/>
            <a:ext cx="2623087" cy="3246270"/>
            <a:chOff x="5944271" y="7237670"/>
            <a:chExt cx="1766814" cy="2186566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C7A5D1DE-5DF5-F669-1BAD-62CCA6F5F3F7}"/>
                </a:ext>
              </a:extLst>
            </p:cNvPr>
            <p:cNvGrpSpPr/>
            <p:nvPr/>
          </p:nvGrpSpPr>
          <p:grpSpPr>
            <a:xfrm>
              <a:off x="5944271" y="8810241"/>
              <a:ext cx="1766814" cy="613995"/>
              <a:chOff x="596557" y="7225871"/>
              <a:chExt cx="2265784" cy="787392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E8543785-331A-2DF7-CB43-BA41BDB2FC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770" t="89580" r="8567" b="3868"/>
              <a:stretch>
                <a:fillRect/>
              </a:stretch>
            </p:blipFill>
            <p:spPr>
              <a:xfrm>
                <a:off x="596557" y="7618441"/>
                <a:ext cx="2265784" cy="265972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BB45A34A-777C-DD8C-B8DB-C51397D6DA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770" t="76669" r="8567" b="16779"/>
              <a:stretch>
                <a:fillRect/>
              </a:stretch>
            </p:blipFill>
            <p:spPr>
              <a:xfrm>
                <a:off x="596557" y="7225871"/>
                <a:ext cx="2265784" cy="265971"/>
              </a:xfrm>
              <a:prstGeom prst="rect">
                <a:avLst/>
              </a:prstGeom>
            </p:spPr>
          </p:pic>
          <p:sp>
            <p:nvSpPr>
              <p:cNvPr id="33" name="TextBox 146">
                <a:extLst>
                  <a:ext uri="{FF2B5EF4-FFF2-40B4-BE49-F238E27FC236}">
                    <a16:creationId xmlns:a16="http://schemas.microsoft.com/office/drawing/2014/main" id="{3019CE69-EF29-8B4A-8596-B7DCFDF31E8C}"/>
                  </a:ext>
                </a:extLst>
              </p:cNvPr>
              <p:cNvSpPr txBox="1"/>
              <p:nvPr/>
            </p:nvSpPr>
            <p:spPr>
              <a:xfrm>
                <a:off x="1421128" y="7842049"/>
                <a:ext cx="616640" cy="171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dirty="0"/>
                  <a:t>STIC density</a:t>
                </a:r>
              </a:p>
            </p:txBody>
          </p:sp>
          <p:sp>
            <p:nvSpPr>
              <p:cNvPr id="34" name="TextBox 147">
                <a:extLst>
                  <a:ext uri="{FF2B5EF4-FFF2-40B4-BE49-F238E27FC236}">
                    <a16:creationId xmlns:a16="http://schemas.microsoft.com/office/drawing/2014/main" id="{DD4CC2B9-700A-26C9-D409-235AD93C5F1D}"/>
                  </a:ext>
                </a:extLst>
              </p:cNvPr>
              <p:cNvSpPr txBox="1"/>
              <p:nvPr/>
            </p:nvSpPr>
            <p:spPr>
              <a:xfrm>
                <a:off x="1484667" y="7428967"/>
                <a:ext cx="489568" cy="171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00" dirty="0"/>
                  <a:t>OE score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9404B17C-0612-232B-E3C4-F5EEB146BE97}"/>
                </a:ext>
              </a:extLst>
            </p:cNvPr>
            <p:cNvGrpSpPr/>
            <p:nvPr/>
          </p:nvGrpSpPr>
          <p:grpSpPr>
            <a:xfrm>
              <a:off x="5958234" y="7237670"/>
              <a:ext cx="1738889" cy="1572554"/>
              <a:chOff x="5958234" y="7212790"/>
              <a:chExt cx="1738889" cy="1572554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92217B02-507E-E18F-74AA-1CCB670E57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509" r="27686"/>
              <a:stretch>
                <a:fillRect/>
              </a:stretch>
            </p:blipFill>
            <p:spPr>
              <a:xfrm>
                <a:off x="5958234" y="7212790"/>
                <a:ext cx="1738889" cy="1572554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916582B-B085-A8C9-D986-B7538448CBE4}"/>
                  </a:ext>
                </a:extLst>
              </p:cNvPr>
              <p:cNvSpPr/>
              <p:nvPr/>
            </p:nvSpPr>
            <p:spPr>
              <a:xfrm>
                <a:off x="6188714" y="7239967"/>
                <a:ext cx="1478810" cy="1379553"/>
              </a:xfrm>
              <a:prstGeom prst="rect">
                <a:avLst/>
              </a:prstGeom>
              <a:noFill/>
              <a:ln w="38100">
                <a:solidFill>
                  <a:srgbClr val="A02B93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F9E59DA-78BA-30BA-0E07-9C816140639C}"/>
              </a:ext>
            </a:extLst>
          </p:cNvPr>
          <p:cNvSpPr txBox="1"/>
          <p:nvPr/>
        </p:nvSpPr>
        <p:spPr>
          <a:xfrm>
            <a:off x="7910295" y="795665"/>
            <a:ext cx="11336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Biomarker:</a:t>
            </a:r>
          </a:p>
          <a:p>
            <a:pPr algn="l"/>
            <a:r>
              <a:rPr lang="en-US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Gradient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1A2B87-F5E8-50D2-04CD-D7E800AE498D}"/>
              </a:ext>
            </a:extLst>
          </p:cNvPr>
          <p:cNvGrpSpPr/>
          <p:nvPr/>
        </p:nvGrpSpPr>
        <p:grpSpPr>
          <a:xfrm>
            <a:off x="8945050" y="1185547"/>
            <a:ext cx="158700" cy="158700"/>
            <a:chOff x="8582025" y="1182200"/>
            <a:chExt cx="322713" cy="32271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4FB7E41-0BBC-F147-8290-73D26335AE51}"/>
                </a:ext>
              </a:extLst>
            </p:cNvPr>
            <p:cNvSpPr/>
            <p:nvPr/>
          </p:nvSpPr>
          <p:spPr>
            <a:xfrm>
              <a:off x="8582025" y="1182200"/>
              <a:ext cx="322713" cy="32271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FE53CE6-870B-D03F-1EF4-F1DB610423F1}"/>
                </a:ext>
              </a:extLst>
            </p:cNvPr>
            <p:cNvSpPr/>
            <p:nvPr/>
          </p:nvSpPr>
          <p:spPr>
            <a:xfrm>
              <a:off x="8683072" y="1237617"/>
              <a:ext cx="194178" cy="194178"/>
            </a:xfrm>
            <a:prstGeom prst="ellipse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411810D3-3F19-F2BD-0745-2F61F9C0310E}"/>
              </a:ext>
            </a:extLst>
          </p:cNvPr>
          <p:cNvSpPr/>
          <p:nvPr/>
        </p:nvSpPr>
        <p:spPr>
          <a:xfrm>
            <a:off x="8801745" y="1100203"/>
            <a:ext cx="143305" cy="321562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919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8F9F6-30AB-45DE-859B-E914A583E5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500" dirty="0">
                <a:solidFill>
                  <a:schemeClr val="accent1"/>
                </a:solidFill>
              </a:rPr>
              <a:t>Concerted epithelial and microenvironmental changes during STIC transformation</a:t>
            </a:r>
          </a:p>
          <a:p>
            <a:endParaRPr lang="en-US" sz="1500" dirty="0">
              <a:solidFill>
                <a:schemeClr val="accent1"/>
              </a:solidFill>
            </a:endParaRPr>
          </a:p>
          <a:p>
            <a:r>
              <a:rPr lang="en-US" sz="1500" dirty="0">
                <a:solidFill>
                  <a:schemeClr val="accent1"/>
                </a:solidFill>
              </a:rPr>
              <a:t>Insights may be relevant for deeper mechanistic understanding or early detection strategy</a:t>
            </a:r>
          </a:p>
          <a:p>
            <a:endParaRPr lang="en-US" sz="1500" dirty="0">
              <a:solidFill>
                <a:schemeClr val="accent1"/>
              </a:solidFill>
            </a:endParaRPr>
          </a:p>
          <a:p>
            <a:r>
              <a:rPr lang="en-US" sz="1500" dirty="0">
                <a:solidFill>
                  <a:schemeClr val="accent1"/>
                </a:solidFill>
              </a:rPr>
              <a:t>Spatial contributes in key ways:</a:t>
            </a:r>
          </a:p>
          <a:p>
            <a:r>
              <a:rPr lang="en-US" sz="1500" dirty="0">
                <a:solidFill>
                  <a:schemeClr val="accent1"/>
                </a:solidFill>
              </a:rPr>
              <a:t>	Distance as a universal metric</a:t>
            </a:r>
          </a:p>
          <a:p>
            <a:r>
              <a:rPr lang="en-US" sz="1500" dirty="0">
                <a:solidFill>
                  <a:schemeClr val="accent1"/>
                </a:solidFill>
              </a:rPr>
              <a:t>	Single cell context</a:t>
            </a:r>
          </a:p>
          <a:p>
            <a:r>
              <a:rPr lang="en-US" sz="1500" dirty="0">
                <a:solidFill>
                  <a:schemeClr val="accent1"/>
                </a:solidFill>
              </a:rPr>
              <a:t>	Sources and sinks for secreted signals</a:t>
            </a:r>
          </a:p>
          <a:p>
            <a:endParaRPr lang="en-US" sz="1500" dirty="0">
              <a:solidFill>
                <a:schemeClr val="bg2"/>
              </a:solidFill>
            </a:endParaRPr>
          </a:p>
          <a:p>
            <a:endParaRPr lang="en-US" sz="1500" dirty="0">
              <a:solidFill>
                <a:schemeClr val="bg2"/>
              </a:solidFill>
            </a:endParaRPr>
          </a:p>
          <a:p>
            <a:endParaRPr lang="en-US" sz="1500" dirty="0">
              <a:solidFill>
                <a:schemeClr val="accent1"/>
              </a:solidFill>
            </a:endParaRPr>
          </a:p>
          <a:p>
            <a:endParaRPr lang="en-US" sz="1500" dirty="0">
              <a:solidFill>
                <a:schemeClr val="accent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5BCF3C-BD26-28ED-F31B-D9224C282F8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F2CFC-7641-45EB-955D-E6D7651A2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33A3C4-911D-4166-20F6-92D50874BD10}"/>
              </a:ext>
            </a:extLst>
          </p:cNvPr>
          <p:cNvSpPr txBox="1"/>
          <p:nvPr/>
        </p:nvSpPr>
        <p:spPr>
          <a:xfrm>
            <a:off x="3196663" y="4297395"/>
            <a:ext cx="2475358" cy="21929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825" dirty="0" err="1"/>
              <a:t>Recouvreaux</a:t>
            </a:r>
            <a:r>
              <a:rPr lang="en-US" sz="825" dirty="0"/>
              <a:t>, Trang,… </a:t>
            </a:r>
            <a:r>
              <a:rPr lang="en-US" sz="825" b="1" dirty="0"/>
              <a:t>Xu</a:t>
            </a:r>
            <a:r>
              <a:rPr lang="en-US" sz="825" dirty="0"/>
              <a:t>, Orsulic, </a:t>
            </a:r>
            <a:r>
              <a:rPr lang="en-US" sz="825" dirty="0" err="1"/>
              <a:t>Biorxiv</a:t>
            </a:r>
            <a:r>
              <a:rPr lang="en-US" sz="825" dirty="0"/>
              <a:t> 2026</a:t>
            </a:r>
            <a:endParaRPr lang="en-US" sz="825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A2EC90-9146-41E8-117D-A46C92408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2021" y="2571750"/>
            <a:ext cx="2357554" cy="233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967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3CEF2C-FE12-4684-8589-10390ABC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4250" y="1296999"/>
            <a:ext cx="3336725" cy="3333425"/>
          </a:xfrm>
        </p:spPr>
        <p:txBody>
          <a:bodyPr/>
          <a:lstStyle/>
          <a:p>
            <a:r>
              <a:rPr lang="en-US" dirty="0"/>
              <a:t>Career Development Award Funding</a:t>
            </a:r>
          </a:p>
          <a:p>
            <a:endParaRPr lang="en-US" b="0" dirty="0">
              <a:solidFill>
                <a:schemeClr val="accent1"/>
              </a:solidFill>
            </a:endParaRPr>
          </a:p>
          <a:p>
            <a:r>
              <a:rPr lang="en-US" b="0" dirty="0">
                <a:solidFill>
                  <a:schemeClr val="accent1"/>
                </a:solidFill>
              </a:rPr>
              <a:t>NCATS UCLA KL2		</a:t>
            </a:r>
          </a:p>
          <a:p>
            <a:endParaRPr lang="en-US" b="0" dirty="0">
              <a:solidFill>
                <a:schemeClr val="accent1"/>
              </a:solidFill>
            </a:endParaRPr>
          </a:p>
          <a:p>
            <a:r>
              <a:rPr lang="en-US" b="0" dirty="0">
                <a:solidFill>
                  <a:schemeClr val="accent1"/>
                </a:solidFill>
              </a:rPr>
              <a:t>Tower Cancer Research Foundation	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b="0" dirty="0">
              <a:solidFill>
                <a:schemeClr val="accent1"/>
              </a:solidFill>
            </a:endParaRPr>
          </a:p>
          <a:p>
            <a:r>
              <a:rPr lang="en-US" b="0" dirty="0">
                <a:solidFill>
                  <a:srgbClr val="636363"/>
                </a:solidFill>
              </a:rPr>
              <a:t>Kathleen Trang</a:t>
            </a:r>
          </a:p>
          <a:p>
            <a:endParaRPr lang="en-US" dirty="0">
              <a:solidFill>
                <a:srgbClr val="636363"/>
              </a:solidFill>
            </a:endParaRPr>
          </a:p>
          <a:p>
            <a:r>
              <a:rPr lang="en-US" b="0" dirty="0">
                <a:solidFill>
                  <a:srgbClr val="636363"/>
                </a:solidFill>
              </a:rPr>
              <a:t>Daniel Pintard</a:t>
            </a:r>
          </a:p>
          <a:p>
            <a:endParaRPr lang="en-US" dirty="0">
              <a:solidFill>
                <a:srgbClr val="636363"/>
              </a:solidFill>
            </a:endParaRPr>
          </a:p>
          <a:p>
            <a:r>
              <a:rPr lang="en-US" b="0" dirty="0">
                <a:solidFill>
                  <a:srgbClr val="636363"/>
                </a:solidFill>
              </a:rPr>
              <a:t>Ryan Mika</a:t>
            </a:r>
          </a:p>
          <a:p>
            <a:endParaRPr lang="en-US" dirty="0">
              <a:solidFill>
                <a:srgbClr val="636363"/>
              </a:solidFill>
            </a:endParaRPr>
          </a:p>
          <a:p>
            <a:r>
              <a:rPr lang="en-US" dirty="0">
                <a:solidFill>
                  <a:srgbClr val="636363"/>
                </a:solidFill>
              </a:rPr>
              <a:t>Jun Han Kim</a:t>
            </a:r>
            <a:r>
              <a:rPr lang="en-US" b="0" dirty="0">
                <a:solidFill>
                  <a:schemeClr val="accent1"/>
                </a:solidFill>
              </a:rPr>
              <a:t>	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B2A173-1E67-62B4-FBD3-C1D5778D1249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D3EAA-95CF-4142-B4E4-5DA365E61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71AACDF9-DEBC-DC0F-904E-975BD0C2D3A6}"/>
              </a:ext>
            </a:extLst>
          </p:cNvPr>
          <p:cNvSpPr txBox="1">
            <a:spLocks/>
          </p:cNvSpPr>
          <p:nvPr/>
        </p:nvSpPr>
        <p:spPr>
          <a:xfrm>
            <a:off x="4089401" y="1297000"/>
            <a:ext cx="221615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0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111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292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79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79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79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794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None/>
              <a:defRPr sz="1400" b="0" i="0" u="none" strike="noStrike" cap="none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Sandra Orsulic Lab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Sol </a:t>
            </a:r>
            <a:r>
              <a:rPr lang="en-US" dirty="0" err="1">
                <a:solidFill>
                  <a:schemeClr val="accent1"/>
                </a:solidFill>
              </a:rPr>
              <a:t>Recouvreux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Shinya Kusumoto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Elana Fertig Lab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Dmitrijs </a:t>
            </a:r>
            <a:r>
              <a:rPr lang="en-US" dirty="0" err="1">
                <a:solidFill>
                  <a:schemeClr val="accent1"/>
                </a:solidFill>
              </a:rPr>
              <a:t>Lvovs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917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980B-0970-4D37-A1C7-91294C26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9B566A-52BA-FCF0-A082-9AAC9AA3A7B7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9D3EE-55C3-2BF5-6F61-A5CEC7493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UMD Spatial Biology Symposium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C31BED5E-FE84-0502-EB9E-1EEDFDC64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Winter 2027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BE5FD25-0AFD-B90C-3BD1-78A48C702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9353" y="1116427"/>
            <a:ext cx="2814496" cy="39349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ABCAF5C-2CA5-C014-1022-84F140065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687" y="2131281"/>
            <a:ext cx="2356049" cy="232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405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>
            <a:spLocks noGrp="1"/>
          </p:cNvSpPr>
          <p:nvPr>
            <p:ph type="ctrTitle"/>
          </p:nvPr>
        </p:nvSpPr>
        <p:spPr>
          <a:xfrm>
            <a:off x="3822200" y="630000"/>
            <a:ext cx="4830300" cy="19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</a:pPr>
            <a:r>
              <a:rPr lang="en" dirty="0"/>
              <a:t>Contact</a:t>
            </a:r>
            <a:endParaRPr dirty="0"/>
          </a:p>
        </p:txBody>
      </p:sp>
      <p:sp>
        <p:nvSpPr>
          <p:cNvPr id="198" name="Google Shape;198;p25"/>
          <p:cNvSpPr txBox="1">
            <a:spLocks noGrp="1"/>
          </p:cNvSpPr>
          <p:nvPr>
            <p:ph type="subTitle" idx="1"/>
          </p:nvPr>
        </p:nvSpPr>
        <p:spPr>
          <a:xfrm>
            <a:off x="3822200" y="2669950"/>
            <a:ext cx="4830300" cy="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hlinkClick r:id="rId3"/>
              </a:rPr>
              <a:t>alexmxu@umd.edu</a:t>
            </a: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6DE371-6EA5-94CC-E023-663B2F1B8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16" y="1526706"/>
            <a:ext cx="2151590" cy="2151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ddc93c64-100d-46d6-ac88-a7adfa8fe32c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ddc93c64-100d-46d6-ac88-a7adfa8fe32c&quot;:{&quot;id&quot;:&quot;ddc93c64-100d-46d6-ac88-a7adfa8fe32c&quot;,&quot;name&quot;:&quot;Female reproductive system (cross section)&quot;,&quot;displayName&quot;:&quot;&quot;,&quot;type&quot;:&quot;FIGURE_OBJECT&quot;,&quot;relativeTransform&quot;:{&quot;translate&quot;:{&quot;x&quot;:-377.7477391627589,&quot;y&quot;:-18.84587229146237},&quot;rotate&quot;:0,&quot;skewX&quot;:0,&quot;scale&quot;:{&quot;x&quot;:2.4601280602396867,&quot;y&quot;:2.4601280602396867}},&quot;image&quot;:{&quot;url&quot;:&quot;https://icons.biorender.com/biorender/6516fd9b7fa8c4c7730708e4/20230929180946/image/female-reproductive-system-cross-section-1.png&quot;,&quot;fallbackUrl&quot;:&quot;https://res.cloudinary.com/dlcjuc3ej/image/upload/v1696010986/hu71mzmxaahpm1tga8f2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&quot;,&quot;isPremium&quot;:false,&quot;isOrgIcon&quot;:false,&quot;size&quot;:{&quot;x&quot;:300,&quot;y&quot;:214.51187335092348}},&quot;source&quot;:{&quot;id&quot;:&quot;6516fd9b7fa8c4c7730708e4&quot;,&quot;version&quot;:&quot;1696010986&quot;,&quot;type&quot;:&quot;ASSETS&quot;},&quot;isPremium&quot;:false,&quot;parent&quot;:{&quot;type&quot;:&quot;CHILD&quot;,&quot;parentId&quot;:&quot;bbd7815a-5e20-40af-8ab7-ebfe09b26e59&quot;,&quot;order&quot;:&quot;05&quot;},&quot;opacity&quot;:0.92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83964bb5-197d-4351-b9dc-7a00ebdc280d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83964bb5-197d-4351-b9dc-7a00ebdc280d&quot;:{&quot;type&quot;:&quot;FIGURE_OBJECT&quot;,&quot;id&quot;:&quot;83964bb5-197d-4351-b9dc-7a00ebdc280d&quot;,&quot;name&quot;:&quot;Tumor (round) &quot;,&quot;relativeTransform&quot;:{&quot;translate&quot;:{&quot;x&quot;:77.42161761518865,&quot;y&quot;:-189.16962827555736},&quot;rotate&quot;:0,&quot;skewX&quot;:0,&quot;scale&quot;:{&quot;x&quot;:0.0830206328211528,&quot;y&quot;:0.08302063282115281}},&quot;opacity&quot;:1,&quot;image&quot;:{&quot;url&quot;:&quot;https://icons.cdn.biorender.com/biorender/5f064f57cf444700286f50f8/5eed246246033100286fad9d.png&quot;,&quot;fallbackUrl&quot;:&quot;sources/icons/5f064f57cf444700286f50f8/5eed246246033100286fad9d.svg&quot;,&quot;size&quot;:{&quot;x&quot;:462,&quot;y&quot;:422},&quot;isPremium&quot;:false,&quot;isPacked&quot;:true},&quot;source&quot;:{&quot;id&quot;:&quot;5eed246246033100286fad9d&quot;,&quot;type&quot;:&quot;ASSETS&quot;},&quot;pathStyles&quot;:[{&quot;type&quot;:&quot;FILL&quot;,&quot;fillStyle&quot;:&quot;rgb(0,0,0)&quot;}],&quot;isLocked&quot;:false,&quot;parent&quot;:{&quot;type&quot;:&quot;CHILD&quot;,&quot;parentId&quot;:&quot;bbd7815a-5e20-40af-8ab7-ebfe09b26e59&quot;,&quot;order&quot;:&quot;998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ddc93c64-100d-46d6-ac88-a7adfa8fe32c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ddc93c64-100d-46d6-ac88-a7adfa8fe32c&quot;:{&quot;id&quot;:&quot;ddc93c64-100d-46d6-ac88-a7adfa8fe32c&quot;,&quot;name&quot;:&quot;Female reproductive system (cross section)&quot;,&quot;displayName&quot;:&quot;&quot;,&quot;type&quot;:&quot;FIGURE_OBJECT&quot;,&quot;relativeTransform&quot;:{&quot;translate&quot;:{&quot;x&quot;:-377.7477391627589,&quot;y&quot;:-18.84587229146237},&quot;rotate&quot;:0,&quot;skewX&quot;:0,&quot;scale&quot;:{&quot;x&quot;:2.4601280602396867,&quot;y&quot;:2.4601280602396867}},&quot;image&quot;:{&quot;url&quot;:&quot;https://icons.biorender.com/biorender/6516fd9b7fa8c4c7730708e4/20230929180946/image/female-reproductive-system-cross-section-1.png&quot;,&quot;fallbackUrl&quot;:&quot;https://res.cloudinary.com/dlcjuc3ej/image/upload/v1696010986/hu71mzmxaahpm1tga8f2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&quot;,&quot;isPremium&quot;:false,&quot;isOrgIcon&quot;:false,&quot;size&quot;:{&quot;x&quot;:300,&quot;y&quot;:214.51187335092348}},&quot;source&quot;:{&quot;id&quot;:&quot;6516fd9b7fa8c4c7730708e4&quot;,&quot;version&quot;:&quot;1696010986&quot;,&quot;type&quot;:&quot;ASSETS&quot;},&quot;isPremium&quot;:false,&quot;parent&quot;:{&quot;type&quot;:&quot;CHILD&quot;,&quot;parentId&quot;:&quot;bbd7815a-5e20-40af-8ab7-ebfe09b26e59&quot;,&quot;order&quot;:&quot;05&quot;},&quot;opacity&quot;:0.92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179971f8-9b60-427b-9554-9ac1cc261035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179971f8-9b60-427b-9554-9ac1cc261035&quot;:{&quot;id&quot;:&quot;179971f8-9b60-427b-9554-9ac1cc261035&quot;,&quot;name&quot;:&quot;Tumor (squished)&quot;,&quot;displayName&quot;:&quot;&quot;,&quot;type&quot;:&quot;FIGURE_OBJECT&quot;,&quot;relativeTransform&quot;:{&quot;translate&quot;:{&quot;x&quot;:22.05110500770587,&quot;y&quot;:-197.90514385508263},&quot;rotate&quot;:0.21036345330779874,&quot;skewX&quot;:8.884011454425147e-16,&quot;scale&quot;:{&quot;x&quot;:0.1951317226957166,&quot;y&quot;:0.19513172269571655}},&quot;image&quot;:{&quot;url&quot;:&quot;https://icons.cdn.biorender.com/biorender/5eed25b246033100286fade9/5eed253046033100286fadb9.png&quot;,&quot;fallbackUrl&quot;:&quot;sources/icons/5eed25b246033100286fade9/5eed253046033100286fadb9.svg&quot;,&quot;isPremium&quot;:false,&quot;isOrgIcon&quot;:false,&quot;size&quot;:{&quot;x&quot;:100,&quot;y&quot;:70.6855791962175}},&quot;source&quot;:{&quot;id&quot;:&quot;5eed253046033100286fadb9&quot;,&quot;version&quot;:&quot;1592599980&quot;,&quot;type&quot;:&quot;ASSETS&quot;},&quot;isPremium&quot;:false,&quot;parent&quot;:{&quot;type&quot;:&quot;CHILD&quot;,&quot;parentId&quot;:&quot;bbd7815a-5e20-40af-8ab7-ebfe09b26e59&quot;,&quot;order&quot;:&quot;99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179971f8-9b60-427b-9554-9ac1cc261035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179971f8-9b60-427b-9554-9ac1cc261035&quot;:{&quot;id&quot;:&quot;179971f8-9b60-427b-9554-9ac1cc261035&quot;,&quot;name&quot;:&quot;Tumor (squished)&quot;,&quot;displayName&quot;:&quot;&quot;,&quot;type&quot;:&quot;FIGURE_OBJECT&quot;,&quot;relativeTransform&quot;:{&quot;translate&quot;:{&quot;x&quot;:22.05110500770587,&quot;y&quot;:-197.90514385508263},&quot;rotate&quot;:0.21036345330779874,&quot;skewX&quot;:8.884011454425147e-16,&quot;scale&quot;:{&quot;x&quot;:0.1951317226957166,&quot;y&quot;:0.19513172269571655}},&quot;image&quot;:{&quot;url&quot;:&quot;https://icons.cdn.biorender.com/biorender/5eed25b246033100286fade9/5eed253046033100286fadb9.png&quot;,&quot;fallbackUrl&quot;:&quot;sources/icons/5eed25b246033100286fade9/5eed253046033100286fadb9.svg&quot;,&quot;isPremium&quot;:false,&quot;isOrgIcon&quot;:false,&quot;size&quot;:{&quot;x&quot;:100,&quot;y&quot;:70.6855791962175}},&quot;source&quot;:{&quot;id&quot;:&quot;5eed253046033100286fadb9&quot;,&quot;version&quot;:&quot;1592599980&quot;,&quot;type&quot;:&quot;ASSETS&quot;},&quot;isPremium&quot;:false,&quot;parent&quot;:{&quot;type&quot;:&quot;CHILD&quot;,&quot;parentId&quot;:&quot;bbd7815a-5e20-40af-8ab7-ebfe09b26e59&quot;,&quot;order&quot;:&quot;99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83964bb5-197d-4351-b9dc-7a00ebdc280d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83964bb5-197d-4351-b9dc-7a00ebdc280d&quot;:{&quot;type&quot;:&quot;FIGURE_OBJECT&quot;,&quot;id&quot;:&quot;83964bb5-197d-4351-b9dc-7a00ebdc280d&quot;,&quot;name&quot;:&quot;Tumor (round) &quot;,&quot;relativeTransform&quot;:{&quot;translate&quot;:{&quot;x&quot;:77.42161761518865,&quot;y&quot;:-189.16962827555736},&quot;rotate&quot;:0,&quot;skewX&quot;:0,&quot;scale&quot;:{&quot;x&quot;:0.0830206328211528,&quot;y&quot;:0.08302063282115281}},&quot;opacity&quot;:1,&quot;image&quot;:{&quot;url&quot;:&quot;https://icons.cdn.biorender.com/biorender/5f064f57cf444700286f50f8/5eed246246033100286fad9d.png&quot;,&quot;fallbackUrl&quot;:&quot;sources/icons/5f064f57cf444700286f50f8/5eed246246033100286fad9d.svg&quot;,&quot;size&quot;:{&quot;x&quot;:462,&quot;y&quot;:422},&quot;isPremium&quot;:false,&quot;isPacked&quot;:true},&quot;source&quot;:{&quot;id&quot;:&quot;5eed246246033100286fad9d&quot;,&quot;type&quot;:&quot;ASSETS&quot;},&quot;pathStyles&quot;:[{&quot;type&quot;:&quot;FILL&quot;,&quot;fillStyle&quot;:&quot;rgb(0,0,0)&quot;}],&quot;isLocked&quot;:false,&quot;parent&quot;:{&quot;type&quot;:&quot;CHILD&quot;,&quot;parentId&quot;:&quot;bbd7815a-5e20-40af-8ab7-ebfe09b26e59&quot;,&quot;order&quot;:&quot;998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ddc93c64-100d-46d6-ac88-a7adfa8fe32c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ddc93c64-100d-46d6-ac88-a7adfa8fe32c&quot;:{&quot;id&quot;:&quot;ddc93c64-100d-46d6-ac88-a7adfa8fe32c&quot;,&quot;name&quot;:&quot;Female reproductive system (cross section)&quot;,&quot;displayName&quot;:&quot;&quot;,&quot;type&quot;:&quot;FIGURE_OBJECT&quot;,&quot;relativeTransform&quot;:{&quot;translate&quot;:{&quot;x&quot;:-377.7477391627589,&quot;y&quot;:-18.84587229146237},&quot;rotate&quot;:0,&quot;skewX&quot;:0,&quot;scale&quot;:{&quot;x&quot;:2.4601280602396867,&quot;y&quot;:2.4601280602396867}},&quot;image&quot;:{&quot;url&quot;:&quot;https://icons.biorender.com/biorender/6516fd9b7fa8c4c7730708e4/20230929180946/image/female-reproductive-system-cross-section-1.png&quot;,&quot;fallbackUrl&quot;:&quot;https://res.cloudinary.com/dlcjuc3ej/image/upload/v1696010986/hu71mzmxaahpm1tga8f2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#/keystone/api/icons/6516fd9b7fa8c4c7730708e4/20230929180946/image/female-reproductive-system-cross-section-1.svg&quot;,&quot;isPremium&quot;:false,&quot;isOrgIcon&quot;:false,&quot;size&quot;:{&quot;x&quot;:300,&quot;y&quot;:214.51187335092348}},&quot;source&quot;:{&quot;id&quot;:&quot;6516fd9b7fa8c4c7730708e4&quot;,&quot;version&quot;:&quot;1696010986&quot;,&quot;type&quot;:&quot;ASSETS&quot;},&quot;isPremium&quot;:false,&quot;parent&quot;:{&quot;type&quot;:&quot;CHILD&quot;,&quot;parentId&quot;:&quot;bbd7815a-5e20-40af-8ab7-ebfe09b26e59&quot;,&quot;order&quot;:&quot;05&quot;},&quot;opacity&quot;:0.92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179971f8-9b60-427b-9554-9ac1cc261035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179971f8-9b60-427b-9554-9ac1cc261035&quot;:{&quot;id&quot;:&quot;179971f8-9b60-427b-9554-9ac1cc261035&quot;,&quot;name&quot;:&quot;Tumor (squished)&quot;,&quot;displayName&quot;:&quot;&quot;,&quot;type&quot;:&quot;FIGURE_OBJECT&quot;,&quot;relativeTransform&quot;:{&quot;translate&quot;:{&quot;x&quot;:22.05110500770587,&quot;y&quot;:-197.90514385508263},&quot;rotate&quot;:0.21036345330779874,&quot;skewX&quot;:8.884011454425147e-16,&quot;scale&quot;:{&quot;x&quot;:0.1951317226957166,&quot;y&quot;:0.19513172269571655}},&quot;image&quot;:{&quot;url&quot;:&quot;https://icons.cdn.biorender.com/biorender/5eed25b246033100286fade9/5eed253046033100286fadb9.png&quot;,&quot;fallbackUrl&quot;:&quot;sources/icons/5eed25b246033100286fade9/5eed253046033100286fadb9.svg&quot;,&quot;isPremium&quot;:false,&quot;isOrgIcon&quot;:false,&quot;size&quot;:{&quot;x&quot;:100,&quot;y&quot;:70.6855791962175}},&quot;source&quot;:{&quot;id&quot;:&quot;5eed253046033100286fadb9&quot;,&quot;version&quot;:&quot;1592599980&quot;,&quot;type&quot;:&quot;ASSETS&quot;},&quot;isPremium&quot;:false,&quot;parent&quot;:{&quot;type&quot;:&quot;CHILD&quot;,&quot;parentId&quot;:&quot;bbd7815a-5e20-40af-8ab7-ebfe09b26e59&quot;,&quot;order&quot;:&quot;99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179971f8-9b60-427b-9554-9ac1cc261035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179971f8-9b60-427b-9554-9ac1cc261035&quot;:{&quot;id&quot;:&quot;179971f8-9b60-427b-9554-9ac1cc261035&quot;,&quot;name&quot;:&quot;Tumor (squished)&quot;,&quot;displayName&quot;:&quot;&quot;,&quot;type&quot;:&quot;FIGURE_OBJECT&quot;,&quot;relativeTransform&quot;:{&quot;translate&quot;:{&quot;x&quot;:22.05110500770587,&quot;y&quot;:-197.90514385508263},&quot;rotate&quot;:0.21036345330779874,&quot;skewX&quot;:8.884011454425147e-16,&quot;scale&quot;:{&quot;x&quot;:0.1951317226957166,&quot;y&quot;:0.19513172269571655}},&quot;image&quot;:{&quot;url&quot;:&quot;https://icons.cdn.biorender.com/biorender/5eed25b246033100286fade9/5eed253046033100286fadb9.png&quot;,&quot;fallbackUrl&quot;:&quot;sources/icons/5eed25b246033100286fade9/5eed253046033100286fadb9.svg&quot;,&quot;isPremium&quot;:false,&quot;isOrgIcon&quot;:false,&quot;size&quot;:{&quot;x&quot;:100,&quot;y&quot;:70.6855791962175}},&quot;source&quot;:{&quot;id&quot;:&quot;5eed253046033100286fadb9&quot;,&quot;version&quot;:&quot;1592599980&quot;,&quot;type&quot;:&quot;ASSETS&quot;},&quot;isPremium&quot;:false,&quot;parent&quot;:{&quot;type&quot;:&quot;CHILD&quot;,&quot;parentId&quot;:&quot;bbd7815a-5e20-40af-8ab7-ebfe09b26e59&quot;,&quot;order&quot;:&quot;99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D" val="6a4564c71577625d3d9110bf"/>
  <p:tag name="FIGURESLIDEID" val="bbd7815a-5e20-40af-8ab7-ebfe09b26e59"/>
  <p:tag name="SELECTIONIDS" val="83964bb5-197d-4351-b9dc-7a00ebdc280d"/>
  <p:tag name="TRANSPARENTBACKGROUND" val="true"/>
  <p:tag name="VERSION" val="1782936030938"/>
  <p:tag name="TITLE" val="STICs"/>
  <p:tag name="CREATORNAME" val="Kathleen Trang"/>
  <p:tag name="DATEINSERTED" val="1782936030468"/>
  <p:tag name="DPI" val="300"/>
  <p:tag name="BIOJSON" val="{&quot;id&quot;:&quot;e366cca1-a6a1-4de8-b919-99e20d96a0d4&quot;,&quot;objects&quot;:{&quot;83964bb5-197d-4351-b9dc-7a00ebdc280d&quot;:{&quot;type&quot;:&quot;FIGURE_OBJECT&quot;,&quot;id&quot;:&quot;83964bb5-197d-4351-b9dc-7a00ebdc280d&quot;,&quot;name&quot;:&quot;Tumor (round) &quot;,&quot;relativeTransform&quot;:{&quot;translate&quot;:{&quot;x&quot;:77.42161761518865,&quot;y&quot;:-189.16962827555736},&quot;rotate&quot;:0,&quot;skewX&quot;:0,&quot;scale&quot;:{&quot;x&quot;:0.0830206328211528,&quot;y&quot;:0.08302063282115281}},&quot;opacity&quot;:1,&quot;image&quot;:{&quot;url&quot;:&quot;https://icons.cdn.biorender.com/biorender/5f064f57cf444700286f50f8/5eed246246033100286fad9d.png&quot;,&quot;fallbackUrl&quot;:&quot;sources/icons/5f064f57cf444700286f50f8/5eed246246033100286fad9d.svg&quot;,&quot;size&quot;:{&quot;x&quot;:462,&quot;y&quot;:422},&quot;isPremium&quot;:false,&quot;isPacked&quot;:true},&quot;source&quot;:{&quot;id&quot;:&quot;5eed246246033100286fad9d&quot;,&quot;type&quot;:&quot;ASSETS&quot;},&quot;pathStyles&quot;:[{&quot;type&quot;:&quot;FILL&quot;,&quot;fillStyle&quot;:&quot;rgb(0,0,0)&quot;}],&quot;isLocked&quot;:false,&quot;parent&quot;:{&quot;type&quot;:&quot;CHILD&quot;,&quot;parentId&quot;:&quot;bbd7815a-5e20-40af-8ab7-ebfe09b26e59&quot;,&quot;order&quot;:&quot;998&quot;}},&quot;bbd7815a-5e20-40af-8ab7-ebfe09b26e59&quot;:{&quot;id&quot;:&quot;bbd7815a-5e20-40af-8ab7-ebfe09b26e59&quot;,&quot;type&quot;:&quot;FIGURE_OBJECT&quot;,&quot;document&quot;:{&quot;type&quot;:&quot;FIGURE&quot;,&quot;canvasType&quot;:&quot;FIGURE&quot;,&quot;units&quot;:&quot;in&quot;},&quot;parent&quot;:{&quot;parentId&quot;:&quot;e366cca1-a6a1-4de8-b919-99e20d96a0d4&quot;,&quot;type&quot;:&quot;DOCUMENT&quot;,&quot;order&quot;:&quot;5&quot;}},&quot;e366cca1-a6a1-4de8-b919-99e20d96a0d4&quot;:{&quot;id&quot;:&quot;e366cca1-a6a1-4de8-b919-99e20d96a0d4&quot;,&quot;type&quot;:&quot;FIGURE_OBJECT&quot;,&quot;document&quot;:{&quot;type&quot;:&quot;DOCUMENT_GROUP&quot;,&quot;canvasType&quot;:&quot;FIGURE&quot;,&quot;units&quot;:&quot;in&quot;}}}}"/>
</p:tagLst>
</file>

<file path=ppt/theme/theme1.xml><?xml version="1.0" encoding="utf-8"?>
<a:theme xmlns:a="http://schemas.openxmlformats.org/drawingml/2006/main" name="Fearlessly Forward / LIGHT">
  <a:themeElements>
    <a:clrScheme name="Simple Light">
      <a:dk1>
        <a:srgbClr val="000000"/>
      </a:dk1>
      <a:lt1>
        <a:srgbClr val="FFFFFF"/>
      </a:lt1>
      <a:dk2>
        <a:srgbClr val="636363"/>
      </a:dk2>
      <a:lt2>
        <a:srgbClr val="E6E6E6"/>
      </a:lt2>
      <a:accent1>
        <a:srgbClr val="E21833"/>
      </a:accent1>
      <a:accent2>
        <a:srgbClr val="A41124"/>
      </a:accent2>
      <a:accent3>
        <a:srgbClr val="820E1D"/>
      </a:accent3>
      <a:accent4>
        <a:srgbClr val="FFD200"/>
      </a:accent4>
      <a:accent5>
        <a:srgbClr val="CBA700"/>
      </a:accent5>
      <a:accent6>
        <a:srgbClr val="715D00"/>
      </a:accent6>
      <a:hlink>
        <a:srgbClr val="E218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sz="1600" dirty="0">
            <a:latin typeface="Source Sans Pro" panose="020B0503030403020204" pitchFamily="34" charset="0"/>
            <a:ea typeface="Source Sans Pro" panose="020B0503030403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27030</TotalTime>
  <Words>1090</Words>
  <Application>Microsoft Office PowerPoint</Application>
  <PresentationFormat>On-screen Show (16:9)</PresentationFormat>
  <Paragraphs>473</Paragraphs>
  <Slides>44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Lato</vt:lpstr>
      <vt:lpstr>Source Sans Pro</vt:lpstr>
      <vt:lpstr>Fearlessly Forward / LIGHT</vt:lpstr>
      <vt:lpstr>Single-Cell Spatial Transcriptomic Signatures of Early Stage Ovarian Pre-Cancer</vt:lpstr>
      <vt:lpstr>A Simple Analogy for Spatial</vt:lpstr>
      <vt:lpstr>A Simple Analogy for Spatial</vt:lpstr>
      <vt:lpstr>A Simple Analogy for Spatial</vt:lpstr>
      <vt:lpstr>A Simple Analogy for Spatial</vt:lpstr>
      <vt:lpstr>A Simple Analogy for Spatial</vt:lpstr>
      <vt:lpstr>Applied Spatial Data</vt:lpstr>
      <vt:lpstr>Applied Spatial Data</vt:lpstr>
      <vt:lpstr>Applied Spatial Data</vt:lpstr>
      <vt:lpstr>Applied Spatial Data</vt:lpstr>
      <vt:lpstr>Applied Spatial Data – Early Cancer</vt:lpstr>
      <vt:lpstr>Applied Spatial Data – Early Cancer</vt:lpstr>
      <vt:lpstr>Applied Spatial Data – Early Cancer</vt:lpstr>
      <vt:lpstr>Applied Spatial Data – Early Cancer</vt:lpstr>
      <vt:lpstr>Applied Spatial Data – Early Cancer</vt:lpstr>
      <vt:lpstr>Applied Spatial Data – Early Cancer</vt:lpstr>
      <vt:lpstr>Applied Spatial Data – Early Cancer</vt:lpstr>
      <vt:lpstr>Applied Spatial Data – Early Cancer</vt:lpstr>
      <vt:lpstr>Ovarian Pre-Cancer</vt:lpstr>
      <vt:lpstr>Ovarian Pre-Cancer</vt:lpstr>
      <vt:lpstr>Ovarian Pre-Cancer</vt:lpstr>
      <vt:lpstr>Visium HD STIC </vt:lpstr>
      <vt:lpstr>Visium HD STIC – Phenotyping </vt:lpstr>
      <vt:lpstr>Visium HD STIC – Sample Composition</vt:lpstr>
      <vt:lpstr>STIC Transcriptional Changes</vt:lpstr>
      <vt:lpstr>STIC Microenvironmental Changes</vt:lpstr>
      <vt:lpstr>STIC Microenvironmental Changes</vt:lpstr>
      <vt:lpstr>STIC Microenvironmental Changes</vt:lpstr>
      <vt:lpstr>STIC Microenvironmental Changes</vt:lpstr>
      <vt:lpstr>STIC Microenvironmental Changes</vt:lpstr>
      <vt:lpstr>STIC Microenvironmental Changes</vt:lpstr>
      <vt:lpstr>STIC Microenvironmental Changes</vt:lpstr>
      <vt:lpstr>STIC Microenvironmental Niches</vt:lpstr>
      <vt:lpstr>STIC Microenvironmental Niches</vt:lpstr>
      <vt:lpstr>STIC Microenvironmental Niches</vt:lpstr>
      <vt:lpstr>STIC Cell-to-Cell Communication</vt:lpstr>
      <vt:lpstr>STIC Cell-to-Cell Communication</vt:lpstr>
      <vt:lpstr>STIC Cell-to-Cell Communication</vt:lpstr>
      <vt:lpstr>STIC Cell-to-Cell Communication</vt:lpstr>
      <vt:lpstr>STIC Cell-to-Cell Communication</vt:lpstr>
      <vt:lpstr>Conclusions</vt:lpstr>
      <vt:lpstr>Acknowledgements</vt:lpstr>
      <vt:lpstr>UMD Spatial Biology Symposium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THEME</dc:title>
  <dc:creator>Alex Xu</dc:creator>
  <cp:lastModifiedBy>Alexander Minyi Xu</cp:lastModifiedBy>
  <cp:revision>44</cp:revision>
  <dcterms:modified xsi:type="dcterms:W3CDTF">2026-09-23T21:05:37Z</dcterms:modified>
</cp:coreProperties>
</file>