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3" r:id="rId4"/>
    <p:sldMasterId id="2147483843" r:id="rId5"/>
    <p:sldMasterId id="2147483881" r:id="rId6"/>
    <p:sldMasterId id="2147483906" r:id="rId7"/>
    <p:sldMasterId id="2147483736" r:id="rId8"/>
  </p:sldMasterIdLst>
  <p:notesMasterIdLst>
    <p:notesMasterId r:id="rId31"/>
  </p:notesMasterIdLst>
  <p:handoutMasterIdLst>
    <p:handoutMasterId r:id="rId32"/>
  </p:handoutMasterIdLst>
  <p:sldIdLst>
    <p:sldId id="549" r:id="rId9"/>
    <p:sldId id="2140754548" r:id="rId10"/>
    <p:sldId id="2140754583" r:id="rId11"/>
    <p:sldId id="2140754550" r:id="rId12"/>
    <p:sldId id="2140754568" r:id="rId13"/>
    <p:sldId id="2140754569" r:id="rId14"/>
    <p:sldId id="2140754570" r:id="rId15"/>
    <p:sldId id="2140754571" r:id="rId16"/>
    <p:sldId id="264" r:id="rId17"/>
    <p:sldId id="2140754562" r:id="rId18"/>
    <p:sldId id="2140754584" r:id="rId19"/>
    <p:sldId id="2140754572" r:id="rId20"/>
    <p:sldId id="2140754573" r:id="rId21"/>
    <p:sldId id="2140754574" r:id="rId22"/>
    <p:sldId id="2140754585" r:id="rId23"/>
    <p:sldId id="2140754576" r:id="rId24"/>
    <p:sldId id="2140754582" r:id="rId25"/>
    <p:sldId id="2140754577" r:id="rId26"/>
    <p:sldId id="2140754578" r:id="rId27"/>
    <p:sldId id="2140754579" r:id="rId28"/>
    <p:sldId id="2140754559" r:id="rId29"/>
    <p:sldId id="37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169"/>
    <a:srgbClr val="FFC600"/>
    <a:srgbClr val="2746F8"/>
    <a:srgbClr val="A7A8A9"/>
    <a:srgbClr val="D5F3FB"/>
    <a:srgbClr val="FF7500"/>
    <a:srgbClr val="63666A"/>
    <a:srgbClr val="FF0000"/>
    <a:srgbClr val="FFFFFF"/>
    <a:srgbClr val="A0F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8362"/>
    <p:restoredTop sz="94604"/>
  </p:normalViewPr>
  <p:slideViewPr>
    <p:cSldViewPr snapToGrid="0">
      <p:cViewPr varScale="1">
        <p:scale>
          <a:sx n="187" d="100"/>
          <a:sy n="187" d="100"/>
        </p:scale>
        <p:origin x="368" y="19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50" d="100"/>
          <a:sy n="150" d="100"/>
        </p:scale>
        <p:origin x="4984"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6DEDA9-8691-2DA7-71E2-54E6EBACF3B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D315FE-033D-739B-A926-A500B67F24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4004C6-7162-3C49-9F9B-6A3AAF7E4BD4}" type="datetimeFigureOut">
              <a:rPr lang="en-US" smtClean="0"/>
              <a:t>9/21/26</a:t>
            </a:fld>
            <a:endParaRPr lang="en-US"/>
          </a:p>
        </p:txBody>
      </p:sp>
      <p:sp>
        <p:nvSpPr>
          <p:cNvPr id="4" name="Footer Placeholder 3">
            <a:extLst>
              <a:ext uri="{FF2B5EF4-FFF2-40B4-BE49-F238E27FC236}">
                <a16:creationId xmlns:a16="http://schemas.microsoft.com/office/drawing/2014/main" id="{45D69BA3-2F8D-C1EE-9A24-6152809A9C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BAAF0B0-52EF-BA0E-58F6-F1C865F081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B9C473-AD38-AA4D-8FD4-B1D16C4542D0}" type="slidenum">
              <a:rPr lang="en-US" smtClean="0"/>
              <a:t>‹#›</a:t>
            </a:fld>
            <a:endParaRPr lang="en-US"/>
          </a:p>
        </p:txBody>
      </p:sp>
    </p:spTree>
    <p:extLst>
      <p:ext uri="{BB962C8B-B14F-4D97-AF65-F5344CB8AC3E}">
        <p14:creationId xmlns:p14="http://schemas.microsoft.com/office/powerpoint/2010/main" val="14607726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Source Sans Pro" panose="020B0503030403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Source Sans Pro" panose="020B0503030403020204" pitchFamily="34" charset="0"/>
              </a:defRPr>
            </a:lvl1pPr>
          </a:lstStyle>
          <a:p>
            <a:fld id="{5C08D738-8366-954A-A454-968E837854FF}" type="datetimeFigureOut">
              <a:rPr lang="en-US" smtClean="0"/>
              <a:pPr/>
              <a:t>9/21/26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Source Sans Pro" panose="020B0503030403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Source Sans Pro" panose="020B0503030403020204" pitchFamily="34" charset="0"/>
              </a:defRPr>
            </a:lvl1pPr>
          </a:lstStyle>
          <a:p>
            <a:fld id="{85E35197-6DA9-744D-98ED-310B7A3B435B}" type="slidenum">
              <a:rPr lang="en-US" smtClean="0"/>
              <a:pPr/>
              <a:t>‹#›</a:t>
            </a:fld>
            <a:endParaRPr lang="en-US" dirty="0"/>
          </a:p>
        </p:txBody>
      </p:sp>
    </p:spTree>
    <p:extLst>
      <p:ext uri="{BB962C8B-B14F-4D97-AF65-F5344CB8AC3E}">
        <p14:creationId xmlns:p14="http://schemas.microsoft.com/office/powerpoint/2010/main" val="55264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ource Sans Pro" panose="020B0503030403020204" pitchFamily="34" charset="0"/>
        <a:ea typeface="+mn-ea"/>
        <a:cs typeface="+mn-cs"/>
      </a:defRPr>
    </a:lvl1pPr>
    <a:lvl2pPr marL="457200" algn="l" defTabSz="914400" rtl="0" eaLnBrk="1" latinLnBrk="0" hangingPunct="1">
      <a:defRPr sz="1200" b="0" i="0" kern="1200">
        <a:solidFill>
          <a:schemeClr val="tx1"/>
        </a:solidFill>
        <a:latin typeface="Source Sans Pro" panose="020B0503030403020204" pitchFamily="34" charset="0"/>
        <a:ea typeface="+mn-ea"/>
        <a:cs typeface="+mn-cs"/>
      </a:defRPr>
    </a:lvl2pPr>
    <a:lvl3pPr marL="914400" algn="l" defTabSz="914400" rtl="0" eaLnBrk="1" latinLnBrk="0" hangingPunct="1">
      <a:defRPr sz="1200" b="0" i="0" kern="1200">
        <a:solidFill>
          <a:schemeClr val="tx1"/>
        </a:solidFill>
        <a:latin typeface="Source Sans Pro" panose="020B0503030403020204" pitchFamily="34" charset="0"/>
        <a:ea typeface="+mn-ea"/>
        <a:cs typeface="+mn-cs"/>
      </a:defRPr>
    </a:lvl3pPr>
    <a:lvl4pPr marL="1371600" algn="l" defTabSz="914400" rtl="0" eaLnBrk="1" latinLnBrk="0" hangingPunct="1">
      <a:defRPr sz="1200" b="0" i="0" kern="1200">
        <a:solidFill>
          <a:schemeClr val="tx1"/>
        </a:solidFill>
        <a:latin typeface="Source Sans Pro" panose="020B0503030403020204" pitchFamily="34" charset="0"/>
        <a:ea typeface="+mn-ea"/>
        <a:cs typeface="+mn-cs"/>
      </a:defRPr>
    </a:lvl4pPr>
    <a:lvl5pPr marL="1828800" algn="l" defTabSz="914400" rtl="0" eaLnBrk="1" latinLnBrk="0" hangingPunct="1">
      <a:defRPr sz="1200" b="0" i="0" kern="1200">
        <a:solidFill>
          <a:schemeClr val="tx1"/>
        </a:solidFill>
        <a:latin typeface="Source Sans Pro" panose="020B0503030403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modified slide image.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E95A1-0328-C861-923C-40011DAE8D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4B317-1771-8651-68B5-94D410DB6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4393F-8B94-CFDC-B923-4788E0AD25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538154-843E-A86F-E6C9-744FB999844B}"/>
              </a:ext>
            </a:extLst>
          </p:cNvPr>
          <p:cNvSpPr>
            <a:spLocks noGrp="1"/>
          </p:cNvSpPr>
          <p:nvPr>
            <p:ph type="sldNum" sz="quarter" idx="5"/>
          </p:nvPr>
        </p:nvSpPr>
        <p:spPr/>
        <p:txBody>
          <a:bodyPr/>
          <a:lstStyle/>
          <a:p>
            <a:fld id="{85E35197-6DA9-744D-98ED-310B7A3B435B}" type="slidenum">
              <a:rPr lang="en-US" smtClean="0"/>
              <a:pPr/>
              <a:t>10</a:t>
            </a:fld>
            <a:endParaRPr lang="en-US" dirty="0"/>
          </a:p>
        </p:txBody>
      </p:sp>
    </p:spTree>
    <p:extLst>
      <p:ext uri="{BB962C8B-B14F-4D97-AF65-F5344CB8AC3E}">
        <p14:creationId xmlns:p14="http://schemas.microsoft.com/office/powerpoint/2010/main" val="2764590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512C5-ECD6-1629-37F6-802DDF5B0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45B16-9CCB-C5B0-ABF3-421C94A105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436D2-EE00-DA24-275A-ADD257F9DE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CE835D-0139-7E86-1FBB-8195D58FD905}"/>
              </a:ext>
            </a:extLst>
          </p:cNvPr>
          <p:cNvSpPr>
            <a:spLocks noGrp="1"/>
          </p:cNvSpPr>
          <p:nvPr>
            <p:ph type="sldNum" sz="quarter" idx="5"/>
          </p:nvPr>
        </p:nvSpPr>
        <p:spPr/>
        <p:txBody>
          <a:bodyPr/>
          <a:lstStyle/>
          <a:p>
            <a:fld id="{85E35197-6DA9-744D-98ED-310B7A3B435B}" type="slidenum">
              <a:rPr lang="en-US" smtClean="0"/>
              <a:pPr/>
              <a:t>11</a:t>
            </a:fld>
            <a:endParaRPr lang="en-US" dirty="0"/>
          </a:p>
        </p:txBody>
      </p:sp>
    </p:spTree>
    <p:extLst>
      <p:ext uri="{BB962C8B-B14F-4D97-AF65-F5344CB8AC3E}">
        <p14:creationId xmlns:p14="http://schemas.microsoft.com/office/powerpoint/2010/main" val="3965568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5A653-15BB-0ABC-D700-4B431E5A4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C203E-D1BE-2CE0-CB01-244061888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80B69-50B0-3257-734D-630EB9D665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1529A3-9CD1-4E4F-769E-1CF82E6BE5B1}"/>
              </a:ext>
            </a:extLst>
          </p:cNvPr>
          <p:cNvSpPr>
            <a:spLocks noGrp="1"/>
          </p:cNvSpPr>
          <p:nvPr>
            <p:ph type="sldNum" sz="quarter" idx="5"/>
          </p:nvPr>
        </p:nvSpPr>
        <p:spPr/>
        <p:txBody>
          <a:bodyPr/>
          <a:lstStyle/>
          <a:p>
            <a:fld id="{85E35197-6DA9-744D-98ED-310B7A3B435B}" type="slidenum">
              <a:rPr lang="en-US" smtClean="0"/>
              <a:pPr/>
              <a:t>12</a:t>
            </a:fld>
            <a:endParaRPr lang="en-US" dirty="0"/>
          </a:p>
        </p:txBody>
      </p:sp>
    </p:spTree>
    <p:extLst>
      <p:ext uri="{BB962C8B-B14F-4D97-AF65-F5344CB8AC3E}">
        <p14:creationId xmlns:p14="http://schemas.microsoft.com/office/powerpoint/2010/main" val="4219667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9F2D4-E3D5-02A2-7E08-9F724E492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379E7-2AF6-E6F2-B8F2-A7E4C7803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27D518-F4C4-D28B-A21D-04B72EFD14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E3A855-0357-5D34-BEC1-F2922FC8523F}"/>
              </a:ext>
            </a:extLst>
          </p:cNvPr>
          <p:cNvSpPr>
            <a:spLocks noGrp="1"/>
          </p:cNvSpPr>
          <p:nvPr>
            <p:ph type="sldNum" sz="quarter" idx="5"/>
          </p:nvPr>
        </p:nvSpPr>
        <p:spPr/>
        <p:txBody>
          <a:bodyPr/>
          <a:lstStyle/>
          <a:p>
            <a:fld id="{85E35197-6DA9-744D-98ED-310B7A3B435B}" type="slidenum">
              <a:rPr lang="en-US" smtClean="0"/>
              <a:pPr/>
              <a:t>13</a:t>
            </a:fld>
            <a:endParaRPr lang="en-US" dirty="0"/>
          </a:p>
        </p:txBody>
      </p:sp>
    </p:spTree>
    <p:extLst>
      <p:ext uri="{BB962C8B-B14F-4D97-AF65-F5344CB8AC3E}">
        <p14:creationId xmlns:p14="http://schemas.microsoft.com/office/powerpoint/2010/main" val="1015670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F05B7-0E45-0CC5-D929-3F8B36587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229A7-A59F-83F7-D671-678C8E4E3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79B1FC-F26A-9ACF-ABA8-9204352587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92A8D2-98E0-F22B-571C-AFB6E94D255D}"/>
              </a:ext>
            </a:extLst>
          </p:cNvPr>
          <p:cNvSpPr>
            <a:spLocks noGrp="1"/>
          </p:cNvSpPr>
          <p:nvPr>
            <p:ph type="sldNum" sz="quarter" idx="5"/>
          </p:nvPr>
        </p:nvSpPr>
        <p:spPr/>
        <p:txBody>
          <a:bodyPr/>
          <a:lstStyle/>
          <a:p>
            <a:fld id="{85E35197-6DA9-744D-98ED-310B7A3B435B}" type="slidenum">
              <a:rPr lang="en-US" smtClean="0"/>
              <a:pPr/>
              <a:t>14</a:t>
            </a:fld>
            <a:endParaRPr lang="en-US" dirty="0"/>
          </a:p>
        </p:txBody>
      </p:sp>
    </p:spTree>
    <p:extLst>
      <p:ext uri="{BB962C8B-B14F-4D97-AF65-F5344CB8AC3E}">
        <p14:creationId xmlns:p14="http://schemas.microsoft.com/office/powerpoint/2010/main" val="1057835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7F593-B5E7-655D-ABC7-C66436CDDE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C98FD9-5797-D638-F04F-955A17F7EC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24B7B-F05D-C181-3F09-21A1EA445B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6E63DC-703B-ABC0-2912-AC5EFC7AABD4}"/>
              </a:ext>
            </a:extLst>
          </p:cNvPr>
          <p:cNvSpPr>
            <a:spLocks noGrp="1"/>
          </p:cNvSpPr>
          <p:nvPr>
            <p:ph type="sldNum" sz="quarter" idx="5"/>
          </p:nvPr>
        </p:nvSpPr>
        <p:spPr/>
        <p:txBody>
          <a:bodyPr/>
          <a:lstStyle/>
          <a:p>
            <a:fld id="{85E35197-6DA9-744D-98ED-310B7A3B435B}" type="slidenum">
              <a:rPr lang="en-US" smtClean="0"/>
              <a:pPr/>
              <a:t>15</a:t>
            </a:fld>
            <a:endParaRPr lang="en-US" dirty="0"/>
          </a:p>
        </p:txBody>
      </p:sp>
    </p:spTree>
    <p:extLst>
      <p:ext uri="{BB962C8B-B14F-4D97-AF65-F5344CB8AC3E}">
        <p14:creationId xmlns:p14="http://schemas.microsoft.com/office/powerpoint/2010/main" val="3249629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796F1-7538-2297-BD73-74AF92582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DA096-D1A9-5317-8423-CF10379B37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CE289-AB1F-2881-D843-2B373CFBBF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9E63EC-DB2B-DA31-C694-CD193EF8F19A}"/>
              </a:ext>
            </a:extLst>
          </p:cNvPr>
          <p:cNvSpPr>
            <a:spLocks noGrp="1"/>
          </p:cNvSpPr>
          <p:nvPr>
            <p:ph type="sldNum" sz="quarter" idx="5"/>
          </p:nvPr>
        </p:nvSpPr>
        <p:spPr/>
        <p:txBody>
          <a:bodyPr/>
          <a:lstStyle/>
          <a:p>
            <a:fld id="{85E35197-6DA9-744D-98ED-310B7A3B435B}" type="slidenum">
              <a:rPr lang="en-US" smtClean="0"/>
              <a:pPr/>
              <a:t>16</a:t>
            </a:fld>
            <a:endParaRPr lang="en-US" dirty="0"/>
          </a:p>
        </p:txBody>
      </p:sp>
    </p:spTree>
    <p:extLst>
      <p:ext uri="{BB962C8B-B14F-4D97-AF65-F5344CB8AC3E}">
        <p14:creationId xmlns:p14="http://schemas.microsoft.com/office/powerpoint/2010/main" val="1156652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0705A-09AA-AF78-78C2-8ADD5FE64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6A2B7-BC93-79F1-E5C1-9AB1A1C8A5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C7A897-F1C1-4788-48FF-1ACE21E2FF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DA29CF-F67E-8A24-0E39-70147D98A012}"/>
              </a:ext>
            </a:extLst>
          </p:cNvPr>
          <p:cNvSpPr>
            <a:spLocks noGrp="1"/>
          </p:cNvSpPr>
          <p:nvPr>
            <p:ph type="sldNum" sz="quarter" idx="5"/>
          </p:nvPr>
        </p:nvSpPr>
        <p:spPr/>
        <p:txBody>
          <a:bodyPr/>
          <a:lstStyle/>
          <a:p>
            <a:fld id="{85E35197-6DA9-744D-98ED-310B7A3B435B}" type="slidenum">
              <a:rPr lang="en-US" smtClean="0"/>
              <a:pPr/>
              <a:t>17</a:t>
            </a:fld>
            <a:endParaRPr lang="en-US" dirty="0"/>
          </a:p>
        </p:txBody>
      </p:sp>
    </p:spTree>
    <p:extLst>
      <p:ext uri="{BB962C8B-B14F-4D97-AF65-F5344CB8AC3E}">
        <p14:creationId xmlns:p14="http://schemas.microsoft.com/office/powerpoint/2010/main" val="916548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46B0B-A5C7-AAD1-0C81-F7EE70128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407BD-BA94-8340-5B4A-C21FDBFC1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761093-D218-ADC7-68C7-2C17F43EE8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6BC4D1-0B52-0D12-0E5F-6C9E6845C4D5}"/>
              </a:ext>
            </a:extLst>
          </p:cNvPr>
          <p:cNvSpPr>
            <a:spLocks noGrp="1"/>
          </p:cNvSpPr>
          <p:nvPr>
            <p:ph type="sldNum" sz="quarter" idx="5"/>
          </p:nvPr>
        </p:nvSpPr>
        <p:spPr/>
        <p:txBody>
          <a:bodyPr/>
          <a:lstStyle/>
          <a:p>
            <a:fld id="{85E35197-6DA9-744D-98ED-310B7A3B435B}" type="slidenum">
              <a:rPr lang="en-US" smtClean="0"/>
              <a:pPr/>
              <a:t>18</a:t>
            </a:fld>
            <a:endParaRPr lang="en-US" dirty="0"/>
          </a:p>
        </p:txBody>
      </p:sp>
    </p:spTree>
    <p:extLst>
      <p:ext uri="{BB962C8B-B14F-4D97-AF65-F5344CB8AC3E}">
        <p14:creationId xmlns:p14="http://schemas.microsoft.com/office/powerpoint/2010/main" val="208429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C999C-C328-5543-CFE3-1A3FF3E35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567BD3-32DC-88BB-3ECE-9943D1EBC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7EED0F-F939-BA4A-8A3E-2BE921E8C0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8A0ACA-551C-3B03-854E-F29138F37CF0}"/>
              </a:ext>
            </a:extLst>
          </p:cNvPr>
          <p:cNvSpPr>
            <a:spLocks noGrp="1"/>
          </p:cNvSpPr>
          <p:nvPr>
            <p:ph type="sldNum" sz="quarter" idx="5"/>
          </p:nvPr>
        </p:nvSpPr>
        <p:spPr/>
        <p:txBody>
          <a:bodyPr/>
          <a:lstStyle/>
          <a:p>
            <a:fld id="{85E35197-6DA9-744D-98ED-310B7A3B435B}" type="slidenum">
              <a:rPr lang="en-US" smtClean="0"/>
              <a:pPr/>
              <a:t>19</a:t>
            </a:fld>
            <a:endParaRPr lang="en-US" dirty="0"/>
          </a:p>
        </p:txBody>
      </p:sp>
    </p:spTree>
    <p:extLst>
      <p:ext uri="{BB962C8B-B14F-4D97-AF65-F5344CB8AC3E}">
        <p14:creationId xmlns:p14="http://schemas.microsoft.com/office/powerpoint/2010/main" val="882788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0FF06-11D6-66B3-69A9-5667B9766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AA195-9D68-ADB0-D7AB-CCC21AF10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0B65CD-B04A-D9B9-5FFB-256E366D23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0E461B-0FE8-C52A-18DE-B7D3126B3BB0}"/>
              </a:ext>
            </a:extLst>
          </p:cNvPr>
          <p:cNvSpPr>
            <a:spLocks noGrp="1"/>
          </p:cNvSpPr>
          <p:nvPr>
            <p:ph type="sldNum" sz="quarter" idx="5"/>
          </p:nvPr>
        </p:nvSpPr>
        <p:spPr/>
        <p:txBody>
          <a:bodyPr/>
          <a:lstStyle/>
          <a:p>
            <a:fld id="{85E35197-6DA9-744D-98ED-310B7A3B435B}" type="slidenum">
              <a:rPr lang="en-US" smtClean="0"/>
              <a:pPr/>
              <a:t>20</a:t>
            </a:fld>
            <a:endParaRPr lang="en-US" dirty="0"/>
          </a:p>
        </p:txBody>
      </p:sp>
    </p:spTree>
    <p:extLst>
      <p:ext uri="{BB962C8B-B14F-4D97-AF65-F5344CB8AC3E}">
        <p14:creationId xmlns:p14="http://schemas.microsoft.com/office/powerpoint/2010/main" val="767011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pPr/>
              <a:t>21</a:t>
            </a:fld>
            <a:endParaRPr lang="en-US" dirty="0"/>
          </a:p>
        </p:txBody>
      </p:sp>
    </p:spTree>
    <p:extLst>
      <p:ext uri="{BB962C8B-B14F-4D97-AF65-F5344CB8AC3E}">
        <p14:creationId xmlns:p14="http://schemas.microsoft.com/office/powerpoint/2010/main" val="2876867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pPr/>
              <a:t>22</a:t>
            </a:fld>
            <a:endParaRPr lang="en-US" dirty="0"/>
          </a:p>
        </p:txBody>
      </p:sp>
    </p:spTree>
    <p:extLst>
      <p:ext uri="{BB962C8B-B14F-4D97-AF65-F5344CB8AC3E}">
        <p14:creationId xmlns:p14="http://schemas.microsoft.com/office/powerpoint/2010/main" val="1127250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ight Blue Trapezoid 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D4A792-DD62-27FC-A45B-37D975B8E704}"/>
              </a:ext>
            </a:extLst>
          </p:cNvPr>
          <p:cNvSpPr/>
          <p:nvPr userDrawn="1"/>
        </p:nvSpPr>
        <p:spPr>
          <a:xfrm>
            <a:off x="0" y="1832852"/>
            <a:ext cx="11521440" cy="5025148"/>
          </a:xfrm>
          <a:custGeom>
            <a:avLst/>
            <a:gdLst>
              <a:gd name="connsiteX0" fmla="*/ 0 w 9683931"/>
              <a:gd name="connsiteY0" fmla="*/ 0 h 5016438"/>
              <a:gd name="connsiteX1" fmla="*/ 9683931 w 9683931"/>
              <a:gd name="connsiteY1" fmla="*/ 0 h 5016438"/>
              <a:gd name="connsiteX2" fmla="*/ 9683931 w 9683931"/>
              <a:gd name="connsiteY2" fmla="*/ 5016438 h 5016438"/>
              <a:gd name="connsiteX3" fmla="*/ 0 w 9683931"/>
              <a:gd name="connsiteY3" fmla="*/ 5016438 h 5016438"/>
              <a:gd name="connsiteX4" fmla="*/ 0 w 9683931"/>
              <a:gd name="connsiteY4" fmla="*/ 0 h 5016438"/>
              <a:gd name="connsiteX0" fmla="*/ 0 w 11521440"/>
              <a:gd name="connsiteY0" fmla="*/ 8709 h 5025147"/>
              <a:gd name="connsiteX1" fmla="*/ 11521440 w 11521440"/>
              <a:gd name="connsiteY1" fmla="*/ 0 h 5025147"/>
              <a:gd name="connsiteX2" fmla="*/ 9683931 w 11521440"/>
              <a:gd name="connsiteY2" fmla="*/ 5025147 h 5025147"/>
              <a:gd name="connsiteX3" fmla="*/ 0 w 11521440"/>
              <a:gd name="connsiteY3" fmla="*/ 5025147 h 5025147"/>
              <a:gd name="connsiteX4" fmla="*/ 0 w 11521440"/>
              <a:gd name="connsiteY4" fmla="*/ 8709 h 502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440" h="5025147">
                <a:moveTo>
                  <a:pt x="0" y="8709"/>
                </a:moveTo>
                <a:lnTo>
                  <a:pt x="11521440" y="0"/>
                </a:lnTo>
                <a:lnTo>
                  <a:pt x="9683931" y="5025147"/>
                </a:lnTo>
                <a:lnTo>
                  <a:pt x="0" y="5025147"/>
                </a:lnTo>
                <a:lnTo>
                  <a:pt x="0" y="8709"/>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FB30F9CF-1ABB-35E4-C4DA-A652EAD13E17}"/>
              </a:ext>
            </a:extLst>
          </p:cNvPr>
          <p:cNvSpPr>
            <a:spLocks noGrp="1"/>
          </p:cNvSpPr>
          <p:nvPr>
            <p:ph type="title"/>
          </p:nvPr>
        </p:nvSpPr>
        <p:spPr>
          <a:xfrm>
            <a:off x="658368" y="2189579"/>
            <a:ext cx="9322914" cy="2545342"/>
          </a:xfrm>
          <a:prstGeom prst="rect">
            <a:avLst/>
          </a:prstGeom>
        </p:spPr>
        <p:txBody>
          <a:bodyPr lIns="0" tIns="0" rIns="0" bIns="0" anchor="ctr" anchorCtr="0">
            <a:noAutofit/>
          </a:bodyPr>
          <a:lstStyle>
            <a:lvl1pPr>
              <a:lnSpc>
                <a:spcPct val="90000"/>
              </a:lnSpc>
              <a:defRPr sz="6600" b="1" i="0">
                <a:solidFill>
                  <a:schemeClr val="bg1"/>
                </a:solidFill>
                <a:latin typeface="Poppins" pitchFamily="2" charset="77"/>
                <a:ea typeface="Source Sans Pro Light" panose="020B0403030403020204" pitchFamily="34" charset="0"/>
                <a:cs typeface="Poppins" pitchFamily="2" charset="77"/>
              </a:defRPr>
            </a:lvl1pPr>
          </a:lstStyle>
          <a:p>
            <a:r>
              <a:rPr lang="en-US" dirty="0"/>
              <a:t>Click to edit Master title style</a:t>
            </a:r>
          </a:p>
        </p:txBody>
      </p:sp>
      <p:sp>
        <p:nvSpPr>
          <p:cNvPr id="5" name="Text Placeholder 4">
            <a:extLst>
              <a:ext uri="{FF2B5EF4-FFF2-40B4-BE49-F238E27FC236}">
                <a16:creationId xmlns:a16="http://schemas.microsoft.com/office/drawing/2014/main" id="{F2ECD517-EECD-5182-0ADF-921A856F6F22}"/>
              </a:ext>
            </a:extLst>
          </p:cNvPr>
          <p:cNvSpPr>
            <a:spLocks noGrp="1"/>
          </p:cNvSpPr>
          <p:nvPr>
            <p:ph type="body" sz="quarter" idx="10"/>
          </p:nvPr>
        </p:nvSpPr>
        <p:spPr>
          <a:xfrm>
            <a:off x="658813" y="5012676"/>
            <a:ext cx="8750300" cy="1278588"/>
          </a:xfrm>
          <a:prstGeom prst="rect">
            <a:avLst/>
          </a:prstGeom>
        </p:spPr>
        <p:txBody>
          <a:bodyPr/>
          <a:lstStyle>
            <a:lvl1pPr marL="0" indent="0">
              <a:buNone/>
              <a:defRPr sz="3200">
                <a:solidFill>
                  <a:schemeClr val="bg1"/>
                </a:solidFill>
                <a:latin typeface="Poppins" pitchFamily="2" charset="77"/>
                <a:cs typeface="Poppins" pitchFamily="2" charset="77"/>
              </a:defRPr>
            </a:lvl1pPr>
            <a:lvl2pPr>
              <a:defRPr sz="3200">
                <a:latin typeface="Poppins" pitchFamily="2" charset="77"/>
                <a:cs typeface="Poppins" pitchFamily="2" charset="77"/>
              </a:defRPr>
            </a:lvl2pPr>
            <a:lvl3pPr>
              <a:defRPr sz="3200">
                <a:latin typeface="Poppins" pitchFamily="2" charset="77"/>
                <a:cs typeface="Poppins" pitchFamily="2" charset="77"/>
              </a:defRPr>
            </a:lvl3pPr>
            <a:lvl4pPr>
              <a:defRPr sz="3200">
                <a:latin typeface="Poppins" pitchFamily="2" charset="77"/>
                <a:cs typeface="Poppins" pitchFamily="2" charset="77"/>
              </a:defRPr>
            </a:lvl4pPr>
            <a:lvl5pPr>
              <a:defRPr sz="3200">
                <a:latin typeface="Poppins" pitchFamily="2" charset="77"/>
                <a:cs typeface="Poppins" pitchFamily="2" charset="77"/>
              </a:defRPr>
            </a:lvl5pPr>
          </a:lstStyle>
          <a:p>
            <a:pPr lvl="0"/>
            <a:r>
              <a:rPr lang="en-US" dirty="0"/>
              <a:t>Click to edit Master text styles</a:t>
            </a:r>
          </a:p>
        </p:txBody>
      </p:sp>
      <p:pic>
        <p:nvPicPr>
          <p:cNvPr id="6" name="Picture 5" descr="A blue and white ribbon on a black background&#10;&#10;Description automatically generated">
            <a:extLst>
              <a:ext uri="{FF2B5EF4-FFF2-40B4-BE49-F238E27FC236}">
                <a16:creationId xmlns:a16="http://schemas.microsoft.com/office/drawing/2014/main" id="{B6D9D767-BFA4-9BDC-012E-50ADACF05FBA}"/>
              </a:ext>
            </a:extLst>
          </p:cNvPr>
          <p:cNvPicPr>
            <a:picLocks noChangeAspect="1"/>
          </p:cNvPicPr>
          <p:nvPr userDrawn="1"/>
        </p:nvPicPr>
        <p:blipFill rotWithShape="1">
          <a:blip r:embed="rId2"/>
          <a:srcRect r="58597"/>
          <a:stretch/>
        </p:blipFill>
        <p:spPr>
          <a:xfrm>
            <a:off x="10403324" y="451672"/>
            <a:ext cx="1492511" cy="738992"/>
          </a:xfrm>
          <a:prstGeom prst="rect">
            <a:avLst/>
          </a:prstGeom>
        </p:spPr>
      </p:pic>
    </p:spTree>
    <p:extLst>
      <p:ext uri="{BB962C8B-B14F-4D97-AF65-F5344CB8AC3E}">
        <p14:creationId xmlns:p14="http://schemas.microsoft.com/office/powerpoint/2010/main" val="88358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Background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0F9CF-1ABB-35E4-C4DA-A652EAD13E17}"/>
              </a:ext>
            </a:extLst>
          </p:cNvPr>
          <p:cNvSpPr>
            <a:spLocks noGrp="1"/>
          </p:cNvSpPr>
          <p:nvPr>
            <p:ph type="title"/>
          </p:nvPr>
        </p:nvSpPr>
        <p:spPr>
          <a:xfrm>
            <a:off x="658368" y="2189579"/>
            <a:ext cx="9322914" cy="2545342"/>
          </a:xfrm>
          <a:prstGeom prst="rect">
            <a:avLst/>
          </a:prstGeom>
        </p:spPr>
        <p:txBody>
          <a:bodyPr lIns="0" tIns="0" rIns="0" bIns="0" anchor="ctr" anchorCtr="0">
            <a:noAutofit/>
          </a:bodyPr>
          <a:lstStyle>
            <a:lvl1pPr>
              <a:lnSpc>
                <a:spcPct val="90000"/>
              </a:lnSpc>
              <a:defRPr sz="6600" b="1" i="0">
                <a:solidFill>
                  <a:schemeClr val="accent2"/>
                </a:solidFill>
                <a:latin typeface="Poppins" pitchFamily="2" charset="77"/>
                <a:ea typeface="Source Sans Pro Light" panose="020B0403030403020204" pitchFamily="34" charset="0"/>
                <a:cs typeface="Poppins" pitchFamily="2" charset="77"/>
              </a:defRPr>
            </a:lvl1pPr>
          </a:lstStyle>
          <a:p>
            <a:r>
              <a:rPr lang="en-US" dirty="0"/>
              <a:t>Click to edit Master title style</a:t>
            </a:r>
          </a:p>
        </p:txBody>
      </p:sp>
      <p:sp>
        <p:nvSpPr>
          <p:cNvPr id="5" name="Text Placeholder 4">
            <a:extLst>
              <a:ext uri="{FF2B5EF4-FFF2-40B4-BE49-F238E27FC236}">
                <a16:creationId xmlns:a16="http://schemas.microsoft.com/office/drawing/2014/main" id="{F2ECD517-EECD-5182-0ADF-921A856F6F22}"/>
              </a:ext>
            </a:extLst>
          </p:cNvPr>
          <p:cNvSpPr>
            <a:spLocks noGrp="1"/>
          </p:cNvSpPr>
          <p:nvPr>
            <p:ph type="body" sz="quarter" idx="10"/>
          </p:nvPr>
        </p:nvSpPr>
        <p:spPr>
          <a:xfrm>
            <a:off x="658813" y="5012676"/>
            <a:ext cx="8750300" cy="1278588"/>
          </a:xfrm>
          <a:prstGeom prst="rect">
            <a:avLst/>
          </a:prstGeom>
        </p:spPr>
        <p:txBody>
          <a:bodyPr/>
          <a:lstStyle>
            <a:lvl1pPr marL="0" indent="0">
              <a:buNone/>
              <a:defRPr sz="3200">
                <a:solidFill>
                  <a:schemeClr val="tx2"/>
                </a:solidFill>
                <a:latin typeface="Poppins" pitchFamily="2" charset="77"/>
                <a:cs typeface="Poppins" pitchFamily="2" charset="77"/>
              </a:defRPr>
            </a:lvl1pPr>
            <a:lvl2pPr>
              <a:defRPr sz="3200">
                <a:latin typeface="Poppins" pitchFamily="2" charset="77"/>
                <a:cs typeface="Poppins" pitchFamily="2" charset="77"/>
              </a:defRPr>
            </a:lvl2pPr>
            <a:lvl3pPr>
              <a:defRPr sz="3200">
                <a:latin typeface="Poppins" pitchFamily="2" charset="77"/>
                <a:cs typeface="Poppins" pitchFamily="2" charset="77"/>
              </a:defRPr>
            </a:lvl3pPr>
            <a:lvl4pPr>
              <a:defRPr sz="3200">
                <a:latin typeface="Poppins" pitchFamily="2" charset="77"/>
                <a:cs typeface="Poppins" pitchFamily="2" charset="77"/>
              </a:defRPr>
            </a:lvl4pPr>
            <a:lvl5pPr>
              <a:defRPr sz="3200">
                <a:latin typeface="Poppins" pitchFamily="2" charset="77"/>
                <a:cs typeface="Poppins" pitchFamily="2" charset="77"/>
              </a:defRPr>
            </a:lvl5pPr>
          </a:lstStyle>
          <a:p>
            <a:pPr lvl="0"/>
            <a:r>
              <a:rPr lang="en-US" dirty="0"/>
              <a:t>Click to edit Master text styles</a:t>
            </a:r>
          </a:p>
        </p:txBody>
      </p:sp>
      <p:pic>
        <p:nvPicPr>
          <p:cNvPr id="4" name="Picture 3" descr="A blue and white ribbon on a black background&#10;&#10;Description automatically generated">
            <a:extLst>
              <a:ext uri="{FF2B5EF4-FFF2-40B4-BE49-F238E27FC236}">
                <a16:creationId xmlns:a16="http://schemas.microsoft.com/office/drawing/2014/main" id="{5899C97B-850F-63E0-AA05-DFD13D466531}"/>
              </a:ext>
            </a:extLst>
          </p:cNvPr>
          <p:cNvPicPr>
            <a:picLocks noChangeAspect="1"/>
          </p:cNvPicPr>
          <p:nvPr userDrawn="1"/>
        </p:nvPicPr>
        <p:blipFill rotWithShape="1">
          <a:blip r:embed="rId2"/>
          <a:srcRect r="58597"/>
          <a:stretch/>
        </p:blipFill>
        <p:spPr>
          <a:xfrm>
            <a:off x="10615197" y="284404"/>
            <a:ext cx="1492511" cy="738992"/>
          </a:xfrm>
          <a:prstGeom prst="rect">
            <a:avLst/>
          </a:prstGeom>
        </p:spPr>
      </p:pic>
    </p:spTree>
    <p:extLst>
      <p:ext uri="{BB962C8B-B14F-4D97-AF65-F5344CB8AC3E}">
        <p14:creationId xmlns:p14="http://schemas.microsoft.com/office/powerpoint/2010/main" val="2669607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Background Title Slide 0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EBCFC02-62DB-3DBF-FABF-81319BA740DD}"/>
              </a:ext>
            </a:extLst>
          </p:cNvPr>
          <p:cNvPicPr>
            <a:picLocks noChangeAspect="1"/>
          </p:cNvPicPr>
          <p:nvPr userDrawn="1"/>
        </p:nvPicPr>
        <p:blipFill rotWithShape="1">
          <a:blip r:embed="rId2"/>
          <a:srcRect l="24758" t="11340" r="-15520" b="11340"/>
          <a:stretch/>
        </p:blipFill>
        <p:spPr>
          <a:xfrm>
            <a:off x="-1" y="0"/>
            <a:ext cx="11950995" cy="6857999"/>
          </a:xfrm>
          <a:prstGeom prst="rect">
            <a:avLst/>
          </a:prstGeom>
        </p:spPr>
      </p:pic>
      <p:pic>
        <p:nvPicPr>
          <p:cNvPr id="6" name="Picture 5">
            <a:extLst>
              <a:ext uri="{FF2B5EF4-FFF2-40B4-BE49-F238E27FC236}">
                <a16:creationId xmlns:a16="http://schemas.microsoft.com/office/drawing/2014/main" id="{178B4197-9B0F-4C56-D767-3339CE4F9CC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57378"/>
          <a:stretch/>
        </p:blipFill>
        <p:spPr>
          <a:xfrm>
            <a:off x="6995510" y="0"/>
            <a:ext cx="5196489" cy="6858000"/>
          </a:xfrm>
          <a:prstGeom prst="rect">
            <a:avLst/>
          </a:prstGeom>
        </p:spPr>
      </p:pic>
      <p:sp>
        <p:nvSpPr>
          <p:cNvPr id="5" name="Text Placeholder 4">
            <a:extLst>
              <a:ext uri="{FF2B5EF4-FFF2-40B4-BE49-F238E27FC236}">
                <a16:creationId xmlns:a16="http://schemas.microsoft.com/office/drawing/2014/main" id="{F2ECD517-EECD-5182-0ADF-921A856F6F22}"/>
              </a:ext>
            </a:extLst>
          </p:cNvPr>
          <p:cNvSpPr>
            <a:spLocks noGrp="1"/>
          </p:cNvSpPr>
          <p:nvPr>
            <p:ph type="body" sz="quarter" idx="10"/>
          </p:nvPr>
        </p:nvSpPr>
        <p:spPr>
          <a:xfrm>
            <a:off x="8473220" y="4653482"/>
            <a:ext cx="3334929" cy="1168704"/>
          </a:xfrm>
          <a:prstGeom prst="rect">
            <a:avLst/>
          </a:prstGeom>
        </p:spPr>
        <p:txBody>
          <a:bodyPr anchor="ctr"/>
          <a:lstStyle>
            <a:lvl1pPr marL="0" indent="0" algn="r">
              <a:buNone/>
              <a:defRPr sz="2400" b="1">
                <a:solidFill>
                  <a:schemeClr val="tx2"/>
                </a:solidFill>
                <a:latin typeface="Poppins" pitchFamily="2" charset="77"/>
                <a:cs typeface="Poppins" pitchFamily="2" charset="77"/>
              </a:defRPr>
            </a:lvl1pPr>
            <a:lvl2pPr>
              <a:defRPr sz="3200">
                <a:latin typeface="Poppins" pitchFamily="2" charset="77"/>
                <a:cs typeface="Poppins" pitchFamily="2" charset="77"/>
              </a:defRPr>
            </a:lvl2pPr>
            <a:lvl3pPr>
              <a:defRPr sz="3200">
                <a:latin typeface="Poppins" pitchFamily="2" charset="77"/>
                <a:cs typeface="Poppins" pitchFamily="2" charset="77"/>
              </a:defRPr>
            </a:lvl3pPr>
            <a:lvl4pPr>
              <a:defRPr sz="3200">
                <a:latin typeface="Poppins" pitchFamily="2" charset="77"/>
                <a:cs typeface="Poppins" pitchFamily="2" charset="77"/>
              </a:defRPr>
            </a:lvl4pPr>
            <a:lvl5pPr>
              <a:defRPr sz="3200">
                <a:latin typeface="Poppins" pitchFamily="2" charset="77"/>
                <a:cs typeface="Poppins" pitchFamily="2" charset="77"/>
              </a:defRPr>
            </a:lvl5pPr>
          </a:lstStyle>
          <a:p>
            <a:pPr lvl="0"/>
            <a:r>
              <a:rPr lang="en-US" dirty="0"/>
              <a:t>Click to edit Master text styles</a:t>
            </a:r>
          </a:p>
        </p:txBody>
      </p:sp>
      <p:sp>
        <p:nvSpPr>
          <p:cNvPr id="7" name="Title 1">
            <a:extLst>
              <a:ext uri="{FF2B5EF4-FFF2-40B4-BE49-F238E27FC236}">
                <a16:creationId xmlns:a16="http://schemas.microsoft.com/office/drawing/2014/main" id="{0EA52C09-2515-3E65-926C-63EDE8E97D86}"/>
              </a:ext>
            </a:extLst>
          </p:cNvPr>
          <p:cNvSpPr txBox="1">
            <a:spLocks/>
          </p:cNvSpPr>
          <p:nvPr userDrawn="1"/>
        </p:nvSpPr>
        <p:spPr>
          <a:xfrm>
            <a:off x="383850" y="4035716"/>
            <a:ext cx="7314409" cy="1682678"/>
          </a:xfrm>
          <a:prstGeom prst="rect">
            <a:avLst/>
          </a:prstGeom>
        </p:spPr>
        <p:txBody>
          <a:bodyPr vert="horz" lIns="0" tIns="0" rIns="0" bIns="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b="1">
                <a:solidFill>
                  <a:schemeClr val="bg1"/>
                </a:solidFill>
                <a:latin typeface="Poppins" pitchFamily="2" charset="77"/>
                <a:cs typeface="Poppins" pitchFamily="2" charset="77"/>
              </a:rPr>
              <a:t>Title</a:t>
            </a:r>
          </a:p>
        </p:txBody>
      </p:sp>
      <p:grpSp>
        <p:nvGrpSpPr>
          <p:cNvPr id="8" name="Group 7">
            <a:extLst>
              <a:ext uri="{FF2B5EF4-FFF2-40B4-BE49-F238E27FC236}">
                <a16:creationId xmlns:a16="http://schemas.microsoft.com/office/drawing/2014/main" id="{C4EC5C82-F3A5-AC71-D726-E29333FEE6FF}"/>
              </a:ext>
            </a:extLst>
          </p:cNvPr>
          <p:cNvGrpSpPr>
            <a:grpSpLocks noChangeAspect="1"/>
          </p:cNvGrpSpPr>
          <p:nvPr userDrawn="1"/>
        </p:nvGrpSpPr>
        <p:grpSpPr>
          <a:xfrm>
            <a:off x="0" y="3923207"/>
            <a:ext cx="8473221" cy="1898980"/>
            <a:chOff x="-101600" y="3923207"/>
            <a:chExt cx="8473221" cy="1898980"/>
          </a:xfrm>
          <a:solidFill>
            <a:schemeClr val="accent2"/>
          </a:solidFill>
        </p:grpSpPr>
        <p:sp>
          <p:nvSpPr>
            <p:cNvPr id="9" name="Rectangle 17">
              <a:extLst>
                <a:ext uri="{FF2B5EF4-FFF2-40B4-BE49-F238E27FC236}">
                  <a16:creationId xmlns:a16="http://schemas.microsoft.com/office/drawing/2014/main" id="{AF9D349F-A612-A67A-F41D-8724BB86357D}"/>
                </a:ext>
              </a:extLst>
            </p:cNvPr>
            <p:cNvSpPr/>
            <p:nvPr/>
          </p:nvSpPr>
          <p:spPr>
            <a:xfrm>
              <a:off x="6240484" y="3923207"/>
              <a:ext cx="2131137" cy="1898980"/>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 name="connsiteX0" fmla="*/ 0 w 8163574"/>
                <a:gd name="connsiteY0" fmla="*/ 0 h 5911382"/>
                <a:gd name="connsiteX1" fmla="*/ 8163574 w 8163574"/>
                <a:gd name="connsiteY1" fmla="*/ 0 h 5911382"/>
                <a:gd name="connsiteX2" fmla="*/ 5700156 w 8163574"/>
                <a:gd name="connsiteY2" fmla="*/ 5911382 h 5911382"/>
                <a:gd name="connsiteX3" fmla="*/ 0 w 8163574"/>
                <a:gd name="connsiteY3" fmla="*/ 5911382 h 5911382"/>
                <a:gd name="connsiteX4" fmla="*/ 0 w 8163574"/>
                <a:gd name="connsiteY4" fmla="*/ 0 h 5911382"/>
                <a:gd name="connsiteX0" fmla="*/ 0 w 8264895"/>
                <a:gd name="connsiteY0" fmla="*/ 27232 h 5938614"/>
                <a:gd name="connsiteX1" fmla="*/ 8264895 w 8264895"/>
                <a:gd name="connsiteY1" fmla="*/ 0 h 5938614"/>
                <a:gd name="connsiteX2" fmla="*/ 5700156 w 8264895"/>
                <a:gd name="connsiteY2" fmla="*/ 5938614 h 5938614"/>
                <a:gd name="connsiteX3" fmla="*/ 0 w 8264895"/>
                <a:gd name="connsiteY3" fmla="*/ 5938614 h 5938614"/>
                <a:gd name="connsiteX4" fmla="*/ 0 w 8264895"/>
                <a:gd name="connsiteY4" fmla="*/ 27232 h 5938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4895" h="5938614">
                  <a:moveTo>
                    <a:pt x="0" y="27232"/>
                  </a:moveTo>
                  <a:lnTo>
                    <a:pt x="8264895" y="0"/>
                  </a:lnTo>
                  <a:lnTo>
                    <a:pt x="5700156" y="5938614"/>
                  </a:lnTo>
                  <a:lnTo>
                    <a:pt x="0" y="5938614"/>
                  </a:lnTo>
                  <a:lnTo>
                    <a:pt x="0" y="272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10" name="Rectangle 9">
              <a:extLst>
                <a:ext uri="{FF2B5EF4-FFF2-40B4-BE49-F238E27FC236}">
                  <a16:creationId xmlns:a16="http://schemas.microsoft.com/office/drawing/2014/main" id="{FC279E6B-6C87-6409-1B90-4143E1B659F3}"/>
                </a:ext>
              </a:extLst>
            </p:cNvPr>
            <p:cNvSpPr/>
            <p:nvPr/>
          </p:nvSpPr>
          <p:spPr>
            <a:xfrm>
              <a:off x="-101600" y="3931921"/>
              <a:ext cx="6896099" cy="18902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2" name="Title 1">
            <a:extLst>
              <a:ext uri="{FF2B5EF4-FFF2-40B4-BE49-F238E27FC236}">
                <a16:creationId xmlns:a16="http://schemas.microsoft.com/office/drawing/2014/main" id="{FB30F9CF-1ABB-35E4-C4DA-A652EAD13E17}"/>
              </a:ext>
            </a:extLst>
          </p:cNvPr>
          <p:cNvSpPr>
            <a:spLocks noGrp="1"/>
          </p:cNvSpPr>
          <p:nvPr>
            <p:ph type="title"/>
          </p:nvPr>
        </p:nvSpPr>
        <p:spPr>
          <a:xfrm>
            <a:off x="658368" y="3931920"/>
            <a:ext cx="7139302" cy="1890265"/>
          </a:xfrm>
          <a:prstGeom prst="rect">
            <a:avLst/>
          </a:prstGeom>
        </p:spPr>
        <p:txBody>
          <a:bodyPr lIns="0" tIns="0" rIns="0" bIns="0" anchor="ctr" anchorCtr="0">
            <a:noAutofit/>
          </a:bodyPr>
          <a:lstStyle>
            <a:lvl1pPr>
              <a:lnSpc>
                <a:spcPct val="90000"/>
              </a:lnSpc>
              <a:defRPr sz="5400" b="1" i="0">
                <a:solidFill>
                  <a:schemeClr val="bg1"/>
                </a:solidFill>
                <a:latin typeface="Poppins" pitchFamily="2" charset="77"/>
                <a:ea typeface="Source Sans Pro Light" panose="020B0403030403020204" pitchFamily="34" charset="0"/>
                <a:cs typeface="Poppins" pitchFamily="2" charset="77"/>
              </a:defRPr>
            </a:lvl1pPr>
          </a:lstStyle>
          <a:p>
            <a:r>
              <a:rPr lang="en-US" dirty="0"/>
              <a:t>Click to edit Master title style</a:t>
            </a:r>
          </a:p>
        </p:txBody>
      </p:sp>
      <p:pic>
        <p:nvPicPr>
          <p:cNvPr id="3" name="Picture 2" descr="A blue and white ribbon on a black background&#10;&#10;Description automatically generated">
            <a:extLst>
              <a:ext uri="{FF2B5EF4-FFF2-40B4-BE49-F238E27FC236}">
                <a16:creationId xmlns:a16="http://schemas.microsoft.com/office/drawing/2014/main" id="{1EE38684-2052-D96F-171C-378C9EC76036}"/>
              </a:ext>
            </a:extLst>
          </p:cNvPr>
          <p:cNvPicPr>
            <a:picLocks noChangeAspect="1"/>
          </p:cNvPicPr>
          <p:nvPr userDrawn="1"/>
        </p:nvPicPr>
        <p:blipFill>
          <a:blip r:embed="rId4"/>
          <a:stretch>
            <a:fillRect/>
          </a:stretch>
        </p:blipFill>
        <p:spPr>
          <a:xfrm>
            <a:off x="9428720" y="3923207"/>
            <a:ext cx="2222832" cy="455681"/>
          </a:xfrm>
          <a:prstGeom prst="rect">
            <a:avLst/>
          </a:prstGeom>
        </p:spPr>
      </p:pic>
    </p:spTree>
    <p:extLst>
      <p:ext uri="{BB962C8B-B14F-4D97-AF65-F5344CB8AC3E}">
        <p14:creationId xmlns:p14="http://schemas.microsoft.com/office/powerpoint/2010/main" val="182598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Background Title Slide 0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8678A4-2EF6-A42E-1A2C-B6A40FCF5DDF}"/>
              </a:ext>
            </a:extLst>
          </p:cNvPr>
          <p:cNvPicPr>
            <a:picLocks noChangeAspect="1"/>
          </p:cNvPicPr>
          <p:nvPr userDrawn="1"/>
        </p:nvPicPr>
        <p:blipFill rotWithShape="1">
          <a:blip r:embed="rId2"/>
          <a:srcRect l="18363" t="8072" r="-18363" b="8072"/>
          <a:stretch/>
        </p:blipFill>
        <p:spPr>
          <a:xfrm>
            <a:off x="-1" y="0"/>
            <a:ext cx="11950995" cy="6857999"/>
          </a:xfrm>
          <a:prstGeom prst="rect">
            <a:avLst/>
          </a:prstGeom>
        </p:spPr>
      </p:pic>
      <p:pic>
        <p:nvPicPr>
          <p:cNvPr id="6" name="Picture 5">
            <a:extLst>
              <a:ext uri="{FF2B5EF4-FFF2-40B4-BE49-F238E27FC236}">
                <a16:creationId xmlns:a16="http://schemas.microsoft.com/office/drawing/2014/main" id="{178B4197-9B0F-4C56-D767-3339CE4F9CC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57378"/>
          <a:stretch/>
        </p:blipFill>
        <p:spPr>
          <a:xfrm>
            <a:off x="6995510" y="0"/>
            <a:ext cx="5196489" cy="6858000"/>
          </a:xfrm>
          <a:prstGeom prst="rect">
            <a:avLst/>
          </a:prstGeom>
        </p:spPr>
      </p:pic>
      <p:sp>
        <p:nvSpPr>
          <p:cNvPr id="5" name="Text Placeholder 4">
            <a:extLst>
              <a:ext uri="{FF2B5EF4-FFF2-40B4-BE49-F238E27FC236}">
                <a16:creationId xmlns:a16="http://schemas.microsoft.com/office/drawing/2014/main" id="{F2ECD517-EECD-5182-0ADF-921A856F6F22}"/>
              </a:ext>
            </a:extLst>
          </p:cNvPr>
          <p:cNvSpPr>
            <a:spLocks noGrp="1"/>
          </p:cNvSpPr>
          <p:nvPr>
            <p:ph type="body" sz="quarter" idx="10"/>
          </p:nvPr>
        </p:nvSpPr>
        <p:spPr>
          <a:xfrm>
            <a:off x="8473220" y="4653482"/>
            <a:ext cx="3334929" cy="1168704"/>
          </a:xfrm>
          <a:prstGeom prst="rect">
            <a:avLst/>
          </a:prstGeom>
        </p:spPr>
        <p:txBody>
          <a:bodyPr anchor="ctr"/>
          <a:lstStyle>
            <a:lvl1pPr marL="0" indent="0" algn="r">
              <a:buNone/>
              <a:defRPr sz="2400" b="1">
                <a:solidFill>
                  <a:schemeClr val="tx2"/>
                </a:solidFill>
                <a:latin typeface="Poppins" pitchFamily="2" charset="77"/>
                <a:cs typeface="Poppins" pitchFamily="2" charset="77"/>
              </a:defRPr>
            </a:lvl1pPr>
            <a:lvl2pPr>
              <a:defRPr sz="3200">
                <a:latin typeface="Poppins" pitchFamily="2" charset="77"/>
                <a:cs typeface="Poppins" pitchFamily="2" charset="77"/>
              </a:defRPr>
            </a:lvl2pPr>
            <a:lvl3pPr>
              <a:defRPr sz="3200">
                <a:latin typeface="Poppins" pitchFamily="2" charset="77"/>
                <a:cs typeface="Poppins" pitchFamily="2" charset="77"/>
              </a:defRPr>
            </a:lvl3pPr>
            <a:lvl4pPr>
              <a:defRPr sz="3200">
                <a:latin typeface="Poppins" pitchFamily="2" charset="77"/>
                <a:cs typeface="Poppins" pitchFamily="2" charset="77"/>
              </a:defRPr>
            </a:lvl4pPr>
            <a:lvl5pPr>
              <a:defRPr sz="3200">
                <a:latin typeface="Poppins" pitchFamily="2" charset="77"/>
                <a:cs typeface="Poppins" pitchFamily="2" charset="77"/>
              </a:defRPr>
            </a:lvl5pPr>
          </a:lstStyle>
          <a:p>
            <a:pPr lvl="0"/>
            <a:r>
              <a:rPr lang="en-US" dirty="0"/>
              <a:t>Click to edit Master text styles</a:t>
            </a:r>
          </a:p>
        </p:txBody>
      </p:sp>
      <p:sp>
        <p:nvSpPr>
          <p:cNvPr id="7" name="Title 1">
            <a:extLst>
              <a:ext uri="{FF2B5EF4-FFF2-40B4-BE49-F238E27FC236}">
                <a16:creationId xmlns:a16="http://schemas.microsoft.com/office/drawing/2014/main" id="{0EA52C09-2515-3E65-926C-63EDE8E97D86}"/>
              </a:ext>
            </a:extLst>
          </p:cNvPr>
          <p:cNvSpPr txBox="1">
            <a:spLocks/>
          </p:cNvSpPr>
          <p:nvPr userDrawn="1"/>
        </p:nvSpPr>
        <p:spPr>
          <a:xfrm>
            <a:off x="383850" y="4035716"/>
            <a:ext cx="7314409" cy="1682678"/>
          </a:xfrm>
          <a:prstGeom prst="rect">
            <a:avLst/>
          </a:prstGeom>
        </p:spPr>
        <p:txBody>
          <a:bodyPr vert="horz" lIns="0" tIns="0" rIns="0" bIns="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b="1">
                <a:solidFill>
                  <a:schemeClr val="bg1"/>
                </a:solidFill>
                <a:latin typeface="Poppins" pitchFamily="2" charset="77"/>
                <a:cs typeface="Poppins" pitchFamily="2" charset="77"/>
              </a:rPr>
              <a:t>Title</a:t>
            </a:r>
          </a:p>
        </p:txBody>
      </p:sp>
      <p:grpSp>
        <p:nvGrpSpPr>
          <p:cNvPr id="8" name="Group 7">
            <a:extLst>
              <a:ext uri="{FF2B5EF4-FFF2-40B4-BE49-F238E27FC236}">
                <a16:creationId xmlns:a16="http://schemas.microsoft.com/office/drawing/2014/main" id="{C4EC5C82-F3A5-AC71-D726-E29333FEE6FF}"/>
              </a:ext>
            </a:extLst>
          </p:cNvPr>
          <p:cNvGrpSpPr>
            <a:grpSpLocks noChangeAspect="1"/>
          </p:cNvGrpSpPr>
          <p:nvPr userDrawn="1"/>
        </p:nvGrpSpPr>
        <p:grpSpPr>
          <a:xfrm>
            <a:off x="0" y="3923207"/>
            <a:ext cx="8473221" cy="1898980"/>
            <a:chOff x="-101600" y="3923207"/>
            <a:chExt cx="8473221" cy="1898980"/>
          </a:xfrm>
          <a:solidFill>
            <a:schemeClr val="accent2"/>
          </a:solidFill>
        </p:grpSpPr>
        <p:sp>
          <p:nvSpPr>
            <p:cNvPr id="9" name="Rectangle 17">
              <a:extLst>
                <a:ext uri="{FF2B5EF4-FFF2-40B4-BE49-F238E27FC236}">
                  <a16:creationId xmlns:a16="http://schemas.microsoft.com/office/drawing/2014/main" id="{AF9D349F-A612-A67A-F41D-8724BB86357D}"/>
                </a:ext>
              </a:extLst>
            </p:cNvPr>
            <p:cNvSpPr/>
            <p:nvPr/>
          </p:nvSpPr>
          <p:spPr>
            <a:xfrm>
              <a:off x="6240484" y="3923207"/>
              <a:ext cx="2131137" cy="1898980"/>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 name="connsiteX0" fmla="*/ 0 w 8163574"/>
                <a:gd name="connsiteY0" fmla="*/ 0 h 5911382"/>
                <a:gd name="connsiteX1" fmla="*/ 8163574 w 8163574"/>
                <a:gd name="connsiteY1" fmla="*/ 0 h 5911382"/>
                <a:gd name="connsiteX2" fmla="*/ 5700156 w 8163574"/>
                <a:gd name="connsiteY2" fmla="*/ 5911382 h 5911382"/>
                <a:gd name="connsiteX3" fmla="*/ 0 w 8163574"/>
                <a:gd name="connsiteY3" fmla="*/ 5911382 h 5911382"/>
                <a:gd name="connsiteX4" fmla="*/ 0 w 8163574"/>
                <a:gd name="connsiteY4" fmla="*/ 0 h 5911382"/>
                <a:gd name="connsiteX0" fmla="*/ 0 w 8264895"/>
                <a:gd name="connsiteY0" fmla="*/ 27232 h 5938614"/>
                <a:gd name="connsiteX1" fmla="*/ 8264895 w 8264895"/>
                <a:gd name="connsiteY1" fmla="*/ 0 h 5938614"/>
                <a:gd name="connsiteX2" fmla="*/ 5700156 w 8264895"/>
                <a:gd name="connsiteY2" fmla="*/ 5938614 h 5938614"/>
                <a:gd name="connsiteX3" fmla="*/ 0 w 8264895"/>
                <a:gd name="connsiteY3" fmla="*/ 5938614 h 5938614"/>
                <a:gd name="connsiteX4" fmla="*/ 0 w 8264895"/>
                <a:gd name="connsiteY4" fmla="*/ 27232 h 5938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4895" h="5938614">
                  <a:moveTo>
                    <a:pt x="0" y="27232"/>
                  </a:moveTo>
                  <a:lnTo>
                    <a:pt x="8264895" y="0"/>
                  </a:lnTo>
                  <a:lnTo>
                    <a:pt x="5700156" y="5938614"/>
                  </a:lnTo>
                  <a:lnTo>
                    <a:pt x="0" y="5938614"/>
                  </a:lnTo>
                  <a:lnTo>
                    <a:pt x="0" y="272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10" name="Rectangle 9">
              <a:extLst>
                <a:ext uri="{FF2B5EF4-FFF2-40B4-BE49-F238E27FC236}">
                  <a16:creationId xmlns:a16="http://schemas.microsoft.com/office/drawing/2014/main" id="{FC279E6B-6C87-6409-1B90-4143E1B659F3}"/>
                </a:ext>
              </a:extLst>
            </p:cNvPr>
            <p:cNvSpPr/>
            <p:nvPr/>
          </p:nvSpPr>
          <p:spPr>
            <a:xfrm>
              <a:off x="-101600" y="3931921"/>
              <a:ext cx="6896099" cy="18902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2" name="Title 1">
            <a:extLst>
              <a:ext uri="{FF2B5EF4-FFF2-40B4-BE49-F238E27FC236}">
                <a16:creationId xmlns:a16="http://schemas.microsoft.com/office/drawing/2014/main" id="{FB30F9CF-1ABB-35E4-C4DA-A652EAD13E17}"/>
              </a:ext>
            </a:extLst>
          </p:cNvPr>
          <p:cNvSpPr>
            <a:spLocks noGrp="1"/>
          </p:cNvSpPr>
          <p:nvPr>
            <p:ph type="title"/>
          </p:nvPr>
        </p:nvSpPr>
        <p:spPr>
          <a:xfrm>
            <a:off x="658368" y="3931920"/>
            <a:ext cx="7139302" cy="1890265"/>
          </a:xfrm>
          <a:prstGeom prst="rect">
            <a:avLst/>
          </a:prstGeom>
        </p:spPr>
        <p:txBody>
          <a:bodyPr lIns="0" tIns="0" rIns="0" bIns="0" anchor="ctr" anchorCtr="0">
            <a:noAutofit/>
          </a:bodyPr>
          <a:lstStyle>
            <a:lvl1pPr>
              <a:lnSpc>
                <a:spcPct val="90000"/>
              </a:lnSpc>
              <a:defRPr sz="5400" b="1" i="0">
                <a:solidFill>
                  <a:schemeClr val="bg1"/>
                </a:solidFill>
                <a:latin typeface="Poppins" pitchFamily="2" charset="77"/>
                <a:ea typeface="Source Sans Pro Light" panose="020B0403030403020204" pitchFamily="34" charset="0"/>
                <a:cs typeface="Poppins" pitchFamily="2" charset="77"/>
              </a:defRPr>
            </a:lvl1pPr>
          </a:lstStyle>
          <a:p>
            <a:r>
              <a:rPr lang="en-US" dirty="0"/>
              <a:t>Click to edit Master title style</a:t>
            </a:r>
          </a:p>
        </p:txBody>
      </p:sp>
      <p:pic>
        <p:nvPicPr>
          <p:cNvPr id="4" name="Picture 3" descr="A blue and white ribbon on a black background&#10;&#10;Description automatically generated">
            <a:extLst>
              <a:ext uri="{FF2B5EF4-FFF2-40B4-BE49-F238E27FC236}">
                <a16:creationId xmlns:a16="http://schemas.microsoft.com/office/drawing/2014/main" id="{BBE215C1-9535-03F7-86EE-B473BADC4667}"/>
              </a:ext>
            </a:extLst>
          </p:cNvPr>
          <p:cNvPicPr>
            <a:picLocks noChangeAspect="1"/>
          </p:cNvPicPr>
          <p:nvPr userDrawn="1"/>
        </p:nvPicPr>
        <p:blipFill>
          <a:blip r:embed="rId4"/>
          <a:stretch>
            <a:fillRect/>
          </a:stretch>
        </p:blipFill>
        <p:spPr>
          <a:xfrm>
            <a:off x="9428720" y="3923207"/>
            <a:ext cx="2222832" cy="455681"/>
          </a:xfrm>
          <a:prstGeom prst="rect">
            <a:avLst/>
          </a:prstGeom>
        </p:spPr>
      </p:pic>
    </p:spTree>
    <p:extLst>
      <p:ext uri="{BB962C8B-B14F-4D97-AF65-F5344CB8AC3E}">
        <p14:creationId xmlns:p14="http://schemas.microsoft.com/office/powerpoint/2010/main" val="2767003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Background Title Slide 0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CA0338-C787-8F4B-7052-23C1C6580399}"/>
              </a:ext>
            </a:extLst>
          </p:cNvPr>
          <p:cNvPicPr>
            <a:picLocks noChangeAspect="1"/>
          </p:cNvPicPr>
          <p:nvPr userDrawn="1"/>
        </p:nvPicPr>
        <p:blipFill rotWithShape="1">
          <a:blip r:embed="rId2"/>
          <a:srcRect l="-51835" t="8332" r="34187" b="37319"/>
          <a:stretch/>
        </p:blipFill>
        <p:spPr>
          <a:xfrm>
            <a:off x="2187278" y="0"/>
            <a:ext cx="10004722" cy="6858000"/>
          </a:xfrm>
          <a:prstGeom prst="rect">
            <a:avLst/>
          </a:prstGeom>
        </p:spPr>
      </p:pic>
      <p:sp>
        <p:nvSpPr>
          <p:cNvPr id="6" name="Rectangle 17">
            <a:extLst>
              <a:ext uri="{FF2B5EF4-FFF2-40B4-BE49-F238E27FC236}">
                <a16:creationId xmlns:a16="http://schemas.microsoft.com/office/drawing/2014/main" id="{A7E52133-876C-D553-EE3E-A1A2DCC9AD6E}"/>
              </a:ext>
            </a:extLst>
          </p:cNvPr>
          <p:cNvSpPr>
            <a:spLocks noChangeAspect="1"/>
          </p:cNvSpPr>
          <p:nvPr userDrawn="1"/>
        </p:nvSpPr>
        <p:spPr>
          <a:xfrm>
            <a:off x="5748207" y="2892973"/>
            <a:ext cx="2504317" cy="189167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7" name="Rectangle 17">
            <a:extLst>
              <a:ext uri="{FF2B5EF4-FFF2-40B4-BE49-F238E27FC236}">
                <a16:creationId xmlns:a16="http://schemas.microsoft.com/office/drawing/2014/main" id="{36DF884E-40EB-7CBC-B39B-DFEB3B54656E}"/>
              </a:ext>
            </a:extLst>
          </p:cNvPr>
          <p:cNvSpPr>
            <a:spLocks noChangeAspect="1"/>
          </p:cNvSpPr>
          <p:nvPr userDrawn="1"/>
        </p:nvSpPr>
        <p:spPr>
          <a:xfrm>
            <a:off x="0" y="0"/>
            <a:ext cx="9079037" cy="6858000"/>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FB30F9CF-1ABB-35E4-C4DA-A652EAD13E17}"/>
              </a:ext>
            </a:extLst>
          </p:cNvPr>
          <p:cNvSpPr>
            <a:spLocks noGrp="1"/>
          </p:cNvSpPr>
          <p:nvPr>
            <p:ph type="title"/>
          </p:nvPr>
        </p:nvSpPr>
        <p:spPr>
          <a:xfrm>
            <a:off x="658369" y="2189579"/>
            <a:ext cx="6022644" cy="2545342"/>
          </a:xfrm>
          <a:prstGeom prst="rect">
            <a:avLst/>
          </a:prstGeom>
        </p:spPr>
        <p:txBody>
          <a:bodyPr lIns="0" tIns="0" rIns="0" bIns="0" anchor="ctr" anchorCtr="0">
            <a:noAutofit/>
          </a:bodyPr>
          <a:lstStyle>
            <a:lvl1pPr>
              <a:lnSpc>
                <a:spcPct val="90000"/>
              </a:lnSpc>
              <a:defRPr sz="6000" b="1" i="0">
                <a:solidFill>
                  <a:schemeClr val="bg1"/>
                </a:solidFill>
                <a:latin typeface="Poppins" pitchFamily="2" charset="77"/>
                <a:ea typeface="Source Sans Pro Light" panose="020B0403030403020204" pitchFamily="34" charset="0"/>
                <a:cs typeface="Poppins" pitchFamily="2" charset="77"/>
              </a:defRPr>
            </a:lvl1pPr>
          </a:lstStyle>
          <a:p>
            <a:r>
              <a:rPr lang="en-US" dirty="0"/>
              <a:t>Click to edit Master title style</a:t>
            </a:r>
          </a:p>
        </p:txBody>
      </p:sp>
      <p:sp>
        <p:nvSpPr>
          <p:cNvPr id="5" name="Text Placeholder 4">
            <a:extLst>
              <a:ext uri="{FF2B5EF4-FFF2-40B4-BE49-F238E27FC236}">
                <a16:creationId xmlns:a16="http://schemas.microsoft.com/office/drawing/2014/main" id="{F2ECD517-EECD-5182-0ADF-921A856F6F22}"/>
              </a:ext>
            </a:extLst>
          </p:cNvPr>
          <p:cNvSpPr>
            <a:spLocks noGrp="1"/>
          </p:cNvSpPr>
          <p:nvPr>
            <p:ph type="body" sz="quarter" idx="10"/>
          </p:nvPr>
        </p:nvSpPr>
        <p:spPr>
          <a:xfrm>
            <a:off x="658813" y="5012676"/>
            <a:ext cx="6022644" cy="1278588"/>
          </a:xfrm>
          <a:prstGeom prst="rect">
            <a:avLst/>
          </a:prstGeom>
        </p:spPr>
        <p:txBody>
          <a:bodyPr/>
          <a:lstStyle>
            <a:lvl1pPr marL="0" indent="0">
              <a:buNone/>
              <a:defRPr sz="2800">
                <a:solidFill>
                  <a:schemeClr val="bg1"/>
                </a:solidFill>
                <a:latin typeface="Poppins" pitchFamily="2" charset="77"/>
                <a:cs typeface="Poppins" pitchFamily="2" charset="77"/>
              </a:defRPr>
            </a:lvl1pPr>
            <a:lvl2pPr>
              <a:defRPr sz="3200">
                <a:latin typeface="Poppins" pitchFamily="2" charset="77"/>
                <a:cs typeface="Poppins" pitchFamily="2" charset="77"/>
              </a:defRPr>
            </a:lvl2pPr>
            <a:lvl3pPr>
              <a:defRPr sz="3200">
                <a:latin typeface="Poppins" pitchFamily="2" charset="77"/>
                <a:cs typeface="Poppins" pitchFamily="2" charset="77"/>
              </a:defRPr>
            </a:lvl3pPr>
            <a:lvl4pPr>
              <a:defRPr sz="3200">
                <a:latin typeface="Poppins" pitchFamily="2" charset="77"/>
                <a:cs typeface="Poppins" pitchFamily="2" charset="77"/>
              </a:defRPr>
            </a:lvl4pPr>
            <a:lvl5pPr>
              <a:defRPr sz="3200">
                <a:latin typeface="Poppins" pitchFamily="2" charset="77"/>
                <a:cs typeface="Poppins" pitchFamily="2" charset="77"/>
              </a:defRPr>
            </a:lvl5pPr>
          </a:lstStyle>
          <a:p>
            <a:pPr lvl="0"/>
            <a:r>
              <a:rPr lang="en-US" dirty="0"/>
              <a:t>Click to edit Master text styles</a:t>
            </a:r>
          </a:p>
        </p:txBody>
      </p:sp>
      <p:pic>
        <p:nvPicPr>
          <p:cNvPr id="3" name="Picture 2">
            <a:extLst>
              <a:ext uri="{FF2B5EF4-FFF2-40B4-BE49-F238E27FC236}">
                <a16:creationId xmlns:a16="http://schemas.microsoft.com/office/drawing/2014/main" id="{E5439598-9ADE-AC7E-A668-3C742E0C4395}"/>
              </a:ext>
            </a:extLst>
          </p:cNvPr>
          <p:cNvPicPr>
            <a:picLocks noChangeAspect="1"/>
          </p:cNvPicPr>
          <p:nvPr userDrawn="1"/>
        </p:nvPicPr>
        <p:blipFill>
          <a:blip r:embed="rId3"/>
          <a:srcRect/>
          <a:stretch/>
        </p:blipFill>
        <p:spPr>
          <a:xfrm>
            <a:off x="421777" y="451161"/>
            <a:ext cx="2859301" cy="586156"/>
          </a:xfrm>
          <a:prstGeom prst="rect">
            <a:avLst/>
          </a:prstGeom>
        </p:spPr>
      </p:pic>
    </p:spTree>
    <p:extLst>
      <p:ext uri="{BB962C8B-B14F-4D97-AF65-F5344CB8AC3E}">
        <p14:creationId xmlns:p14="http://schemas.microsoft.com/office/powerpoint/2010/main" val="1921507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Background Title Slide 04">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00BD3C0-E0C8-8714-FDF6-F1680691C2E2}"/>
              </a:ext>
            </a:extLst>
          </p:cNvPr>
          <p:cNvPicPr>
            <a:picLocks noChangeAspect="1"/>
          </p:cNvPicPr>
          <p:nvPr userDrawn="1"/>
        </p:nvPicPr>
        <p:blipFill rotWithShape="1">
          <a:blip r:embed="rId2"/>
          <a:srcRect l="1586" r="17883"/>
          <a:stretch/>
        </p:blipFill>
        <p:spPr>
          <a:xfrm>
            <a:off x="3870960" y="0"/>
            <a:ext cx="8321040" cy="6858000"/>
          </a:xfrm>
          <a:prstGeom prst="rect">
            <a:avLst/>
          </a:prstGeom>
        </p:spPr>
      </p:pic>
      <p:sp>
        <p:nvSpPr>
          <p:cNvPr id="6" name="Rectangle 17">
            <a:extLst>
              <a:ext uri="{FF2B5EF4-FFF2-40B4-BE49-F238E27FC236}">
                <a16:creationId xmlns:a16="http://schemas.microsoft.com/office/drawing/2014/main" id="{A7E52133-876C-D553-EE3E-A1A2DCC9AD6E}"/>
              </a:ext>
            </a:extLst>
          </p:cNvPr>
          <p:cNvSpPr>
            <a:spLocks noChangeAspect="1"/>
          </p:cNvSpPr>
          <p:nvPr userDrawn="1"/>
        </p:nvSpPr>
        <p:spPr>
          <a:xfrm>
            <a:off x="5748207" y="2892973"/>
            <a:ext cx="2504317" cy="189167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7" name="Rectangle 17">
            <a:extLst>
              <a:ext uri="{FF2B5EF4-FFF2-40B4-BE49-F238E27FC236}">
                <a16:creationId xmlns:a16="http://schemas.microsoft.com/office/drawing/2014/main" id="{36DF884E-40EB-7CBC-B39B-DFEB3B54656E}"/>
              </a:ext>
            </a:extLst>
          </p:cNvPr>
          <p:cNvSpPr>
            <a:spLocks noChangeAspect="1"/>
          </p:cNvSpPr>
          <p:nvPr userDrawn="1"/>
        </p:nvSpPr>
        <p:spPr>
          <a:xfrm>
            <a:off x="0" y="0"/>
            <a:ext cx="9079037" cy="6858000"/>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accent2"/>
              </a:solidFill>
              <a:latin typeface="Source Sans Pro" panose="020B0503030403020204" pitchFamily="34" charset="0"/>
            </a:endParaRPr>
          </a:p>
        </p:txBody>
      </p:sp>
      <p:sp>
        <p:nvSpPr>
          <p:cNvPr id="2" name="Title 1">
            <a:extLst>
              <a:ext uri="{FF2B5EF4-FFF2-40B4-BE49-F238E27FC236}">
                <a16:creationId xmlns:a16="http://schemas.microsoft.com/office/drawing/2014/main" id="{FB30F9CF-1ABB-35E4-C4DA-A652EAD13E17}"/>
              </a:ext>
            </a:extLst>
          </p:cNvPr>
          <p:cNvSpPr>
            <a:spLocks noGrp="1"/>
          </p:cNvSpPr>
          <p:nvPr>
            <p:ph type="title"/>
          </p:nvPr>
        </p:nvSpPr>
        <p:spPr>
          <a:xfrm>
            <a:off x="658369" y="2189579"/>
            <a:ext cx="6022644" cy="2545342"/>
          </a:xfrm>
          <a:prstGeom prst="rect">
            <a:avLst/>
          </a:prstGeom>
        </p:spPr>
        <p:txBody>
          <a:bodyPr lIns="0" tIns="0" rIns="0" bIns="0" anchor="ctr" anchorCtr="0">
            <a:noAutofit/>
          </a:bodyPr>
          <a:lstStyle>
            <a:lvl1pPr>
              <a:lnSpc>
                <a:spcPct val="90000"/>
              </a:lnSpc>
              <a:defRPr sz="6000" b="1" i="0">
                <a:solidFill>
                  <a:schemeClr val="tx2"/>
                </a:solidFill>
                <a:latin typeface="Poppins" pitchFamily="2" charset="77"/>
                <a:ea typeface="Source Sans Pro Light" panose="020B0403030403020204" pitchFamily="34" charset="0"/>
                <a:cs typeface="Poppins" pitchFamily="2" charset="77"/>
              </a:defRPr>
            </a:lvl1pPr>
          </a:lstStyle>
          <a:p>
            <a:r>
              <a:rPr lang="en-US" dirty="0"/>
              <a:t>Click to edit Master title style</a:t>
            </a:r>
          </a:p>
        </p:txBody>
      </p:sp>
      <p:sp>
        <p:nvSpPr>
          <p:cNvPr id="5" name="Text Placeholder 4">
            <a:extLst>
              <a:ext uri="{FF2B5EF4-FFF2-40B4-BE49-F238E27FC236}">
                <a16:creationId xmlns:a16="http://schemas.microsoft.com/office/drawing/2014/main" id="{F2ECD517-EECD-5182-0ADF-921A856F6F22}"/>
              </a:ext>
            </a:extLst>
          </p:cNvPr>
          <p:cNvSpPr>
            <a:spLocks noGrp="1"/>
          </p:cNvSpPr>
          <p:nvPr>
            <p:ph type="body" sz="quarter" idx="10"/>
          </p:nvPr>
        </p:nvSpPr>
        <p:spPr>
          <a:xfrm>
            <a:off x="658813" y="5012676"/>
            <a:ext cx="6022644" cy="1278588"/>
          </a:xfrm>
          <a:prstGeom prst="rect">
            <a:avLst/>
          </a:prstGeom>
        </p:spPr>
        <p:txBody>
          <a:bodyPr/>
          <a:lstStyle>
            <a:lvl1pPr marL="0" indent="0">
              <a:buNone/>
              <a:defRPr sz="2800">
                <a:solidFill>
                  <a:schemeClr val="tx2"/>
                </a:solidFill>
                <a:latin typeface="Poppins" pitchFamily="2" charset="77"/>
                <a:cs typeface="Poppins" pitchFamily="2" charset="77"/>
              </a:defRPr>
            </a:lvl1pPr>
            <a:lvl2pPr>
              <a:defRPr sz="3200">
                <a:latin typeface="Poppins" pitchFamily="2" charset="77"/>
                <a:cs typeface="Poppins" pitchFamily="2" charset="77"/>
              </a:defRPr>
            </a:lvl2pPr>
            <a:lvl3pPr>
              <a:defRPr sz="3200">
                <a:latin typeface="Poppins" pitchFamily="2" charset="77"/>
                <a:cs typeface="Poppins" pitchFamily="2" charset="77"/>
              </a:defRPr>
            </a:lvl3pPr>
            <a:lvl4pPr>
              <a:defRPr sz="3200">
                <a:latin typeface="Poppins" pitchFamily="2" charset="77"/>
                <a:cs typeface="Poppins" pitchFamily="2" charset="77"/>
              </a:defRPr>
            </a:lvl4pPr>
            <a:lvl5pPr>
              <a:defRPr sz="3200">
                <a:latin typeface="Poppins" pitchFamily="2" charset="77"/>
                <a:cs typeface="Poppins" pitchFamily="2" charset="77"/>
              </a:defRPr>
            </a:lvl5pPr>
          </a:lstStyle>
          <a:p>
            <a:pPr lvl="0"/>
            <a:r>
              <a:rPr lang="en-US" dirty="0"/>
              <a:t>Click to edit Master text styles</a:t>
            </a:r>
          </a:p>
        </p:txBody>
      </p:sp>
      <p:pic>
        <p:nvPicPr>
          <p:cNvPr id="4" name="Picture 3">
            <a:extLst>
              <a:ext uri="{FF2B5EF4-FFF2-40B4-BE49-F238E27FC236}">
                <a16:creationId xmlns:a16="http://schemas.microsoft.com/office/drawing/2014/main" id="{2F253D1E-A032-DA94-2628-10D1FFBA2C7F}"/>
              </a:ext>
            </a:extLst>
          </p:cNvPr>
          <p:cNvPicPr>
            <a:picLocks noChangeAspect="1"/>
          </p:cNvPicPr>
          <p:nvPr userDrawn="1"/>
        </p:nvPicPr>
        <p:blipFill>
          <a:blip r:embed="rId3"/>
          <a:srcRect/>
          <a:stretch/>
        </p:blipFill>
        <p:spPr>
          <a:xfrm>
            <a:off x="421777" y="451161"/>
            <a:ext cx="2859301" cy="586156"/>
          </a:xfrm>
          <a:prstGeom prst="rect">
            <a:avLst/>
          </a:prstGeom>
        </p:spPr>
      </p:pic>
    </p:spTree>
    <p:extLst>
      <p:ext uri="{BB962C8B-B14F-4D97-AF65-F5344CB8AC3E}">
        <p14:creationId xmlns:p14="http://schemas.microsoft.com/office/powerpoint/2010/main" val="619259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ight Blue Title with Color Bar 01">
    <p:bg>
      <p:bgPr>
        <a:solidFill>
          <a:schemeClr val="accent2"/>
        </a:solidFill>
        <a:effectLst/>
      </p:bgPr>
    </p:bg>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E5962E42-E8DE-810B-5AC1-6FF0ECA8ED94}"/>
              </a:ext>
            </a:extLst>
          </p:cNvPr>
          <p:cNvSpPr>
            <a:spLocks noChangeAspect="1"/>
          </p:cNvSpPr>
          <p:nvPr userDrawn="1"/>
        </p:nvSpPr>
        <p:spPr>
          <a:xfrm>
            <a:off x="486888" y="465667"/>
            <a:ext cx="7825840" cy="5911382"/>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Poppins" pitchFamily="2" charset="77"/>
              <a:cs typeface="Poppins" pitchFamily="2" charset="77"/>
            </a:endParaRPr>
          </a:p>
        </p:txBody>
      </p:sp>
      <p:grpSp>
        <p:nvGrpSpPr>
          <p:cNvPr id="3" name="Group 2">
            <a:extLst>
              <a:ext uri="{FF2B5EF4-FFF2-40B4-BE49-F238E27FC236}">
                <a16:creationId xmlns:a16="http://schemas.microsoft.com/office/drawing/2014/main" id="{2D6B4CBF-2949-DE28-315F-207FDABA958C}"/>
              </a:ext>
            </a:extLst>
          </p:cNvPr>
          <p:cNvGrpSpPr>
            <a:grpSpLocks noChangeAspect="1"/>
          </p:cNvGrpSpPr>
          <p:nvPr userDrawn="1"/>
        </p:nvGrpSpPr>
        <p:grpSpPr>
          <a:xfrm>
            <a:off x="0" y="4995071"/>
            <a:ext cx="7079882" cy="675497"/>
            <a:chOff x="10887" y="4995073"/>
            <a:chExt cx="7079882" cy="675497"/>
          </a:xfrm>
          <a:solidFill>
            <a:schemeClr val="tx1"/>
          </a:solidFill>
        </p:grpSpPr>
        <p:sp>
          <p:nvSpPr>
            <p:cNvPr id="4" name="Rectangle 17">
              <a:extLst>
                <a:ext uri="{FF2B5EF4-FFF2-40B4-BE49-F238E27FC236}">
                  <a16:creationId xmlns:a16="http://schemas.microsoft.com/office/drawing/2014/main" id="{8EC551BA-2689-CDAC-AD29-35E4F6F441FE}"/>
                </a:ext>
              </a:extLst>
            </p:cNvPr>
            <p:cNvSpPr/>
            <p:nvPr/>
          </p:nvSpPr>
          <p:spPr>
            <a:xfrm>
              <a:off x="6196507" y="4995073"/>
              <a:ext cx="894262" cy="67549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5" name="Rectangle 4">
              <a:extLst>
                <a:ext uri="{FF2B5EF4-FFF2-40B4-BE49-F238E27FC236}">
                  <a16:creationId xmlns:a16="http://schemas.microsoft.com/office/drawing/2014/main" id="{72E4B64F-4494-BE60-FB70-2551EF64BA21}"/>
                </a:ext>
              </a:extLst>
            </p:cNvPr>
            <p:cNvSpPr/>
            <p:nvPr/>
          </p:nvSpPr>
          <p:spPr>
            <a:xfrm>
              <a:off x="10887" y="4995075"/>
              <a:ext cx="6701651" cy="675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8" name="Title 1">
            <a:extLst>
              <a:ext uri="{FF2B5EF4-FFF2-40B4-BE49-F238E27FC236}">
                <a16:creationId xmlns:a16="http://schemas.microsoft.com/office/drawing/2014/main" id="{62BE8AE2-78A8-A863-498D-A7ADF23A923C}"/>
              </a:ext>
            </a:extLst>
          </p:cNvPr>
          <p:cNvSpPr>
            <a:spLocks noGrp="1"/>
          </p:cNvSpPr>
          <p:nvPr>
            <p:ph type="title"/>
          </p:nvPr>
        </p:nvSpPr>
        <p:spPr>
          <a:xfrm>
            <a:off x="658368" y="1536569"/>
            <a:ext cx="6054170" cy="3198352"/>
          </a:xfrm>
          <a:prstGeom prst="rect">
            <a:avLst/>
          </a:prstGeom>
        </p:spPr>
        <p:txBody>
          <a:bodyPr lIns="0" tIns="0" rIns="0" bIns="0" anchor="ctr" anchorCtr="0">
            <a:normAutofit/>
          </a:bodyPr>
          <a:lstStyle>
            <a:lvl1pPr>
              <a:lnSpc>
                <a:spcPct val="90000"/>
              </a:lnSpc>
              <a:defRPr sz="6000" b="1">
                <a:latin typeface="Poppins" pitchFamily="2" charset="77"/>
                <a:cs typeface="Poppins" pitchFamily="2" charset="77"/>
              </a:defRPr>
            </a:lvl1pPr>
          </a:lstStyle>
          <a:p>
            <a:r>
              <a:rPr lang="en-US" dirty="0"/>
              <a:t>Click to edit Master title style</a:t>
            </a:r>
          </a:p>
        </p:txBody>
      </p:sp>
      <p:sp>
        <p:nvSpPr>
          <p:cNvPr id="9" name="Text Placeholder 14">
            <a:extLst>
              <a:ext uri="{FF2B5EF4-FFF2-40B4-BE49-F238E27FC236}">
                <a16:creationId xmlns:a16="http://schemas.microsoft.com/office/drawing/2014/main" id="{E0437EA5-87EB-2AF0-7869-42BA190AA6D2}"/>
              </a:ext>
            </a:extLst>
          </p:cNvPr>
          <p:cNvSpPr>
            <a:spLocks noGrp="1"/>
          </p:cNvSpPr>
          <p:nvPr>
            <p:ph type="body" sz="quarter" idx="14"/>
          </p:nvPr>
        </p:nvSpPr>
        <p:spPr>
          <a:xfrm>
            <a:off x="628505" y="5062194"/>
            <a:ext cx="5568001" cy="608374"/>
          </a:xfrm>
          <a:prstGeom prst="rect">
            <a:avLst/>
          </a:prstGeom>
        </p:spPr>
        <p:txBody>
          <a:bodyPr anchor="ctr" anchorCtr="0"/>
          <a:lstStyle>
            <a:lvl1pPr marL="0" indent="0" algn="l">
              <a:lnSpc>
                <a:spcPct val="95000"/>
              </a:lnSpc>
              <a:buNone/>
              <a:defRPr sz="2800">
                <a:solidFill>
                  <a:schemeClr val="bg1"/>
                </a:solidFill>
                <a:latin typeface="Poppins" pitchFamily="2" charset="77"/>
                <a:cs typeface="Poppins" pitchFamily="2" charset="77"/>
              </a:defRPr>
            </a:lvl1pPr>
          </a:lstStyle>
          <a:p>
            <a:pPr lvl="0"/>
            <a:endParaRPr lang="en-US" dirty="0"/>
          </a:p>
        </p:txBody>
      </p:sp>
      <p:pic>
        <p:nvPicPr>
          <p:cNvPr id="7" name="Picture 6">
            <a:extLst>
              <a:ext uri="{FF2B5EF4-FFF2-40B4-BE49-F238E27FC236}">
                <a16:creationId xmlns:a16="http://schemas.microsoft.com/office/drawing/2014/main" id="{45E18F98-E023-5FBE-F21C-17BB33F4A43C}"/>
              </a:ext>
            </a:extLst>
          </p:cNvPr>
          <p:cNvPicPr>
            <a:picLocks noChangeAspect="1"/>
          </p:cNvPicPr>
          <p:nvPr userDrawn="1"/>
        </p:nvPicPr>
        <p:blipFill>
          <a:blip r:embed="rId2"/>
          <a:srcRect/>
          <a:stretch/>
        </p:blipFill>
        <p:spPr>
          <a:xfrm>
            <a:off x="8623812" y="451161"/>
            <a:ext cx="2859301" cy="586156"/>
          </a:xfrm>
          <a:prstGeom prst="rect">
            <a:avLst/>
          </a:prstGeom>
        </p:spPr>
      </p:pic>
    </p:spTree>
    <p:extLst>
      <p:ext uri="{BB962C8B-B14F-4D97-AF65-F5344CB8AC3E}">
        <p14:creationId xmlns:p14="http://schemas.microsoft.com/office/powerpoint/2010/main" val="3203360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ght Blue Title with Color Bar 01">
    <p:bg>
      <p:bgPr>
        <a:solidFill>
          <a:schemeClr val="accent1"/>
        </a:solidFill>
        <a:effectLst/>
      </p:bgPr>
    </p:bg>
    <p:spTree>
      <p:nvGrpSpPr>
        <p:cNvPr id="1" name=""/>
        <p:cNvGrpSpPr/>
        <p:nvPr/>
      </p:nvGrpSpPr>
      <p:grpSpPr>
        <a:xfrm>
          <a:off x="0" y="0"/>
          <a:ext cx="0" cy="0"/>
          <a:chOff x="0" y="0"/>
          <a:chExt cx="0" cy="0"/>
        </a:xfrm>
      </p:grpSpPr>
      <p:sp>
        <p:nvSpPr>
          <p:cNvPr id="2" name="Rectangle 17">
            <a:extLst>
              <a:ext uri="{FF2B5EF4-FFF2-40B4-BE49-F238E27FC236}">
                <a16:creationId xmlns:a16="http://schemas.microsoft.com/office/drawing/2014/main" id="{E5962E42-E8DE-810B-5AC1-6FF0ECA8ED94}"/>
              </a:ext>
            </a:extLst>
          </p:cNvPr>
          <p:cNvSpPr>
            <a:spLocks noChangeAspect="1"/>
          </p:cNvSpPr>
          <p:nvPr userDrawn="1"/>
        </p:nvSpPr>
        <p:spPr>
          <a:xfrm>
            <a:off x="486888" y="465667"/>
            <a:ext cx="7825840" cy="5911382"/>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nvGrpSpPr>
          <p:cNvPr id="3" name="Group 2">
            <a:extLst>
              <a:ext uri="{FF2B5EF4-FFF2-40B4-BE49-F238E27FC236}">
                <a16:creationId xmlns:a16="http://schemas.microsoft.com/office/drawing/2014/main" id="{2D6B4CBF-2949-DE28-315F-207FDABA958C}"/>
              </a:ext>
            </a:extLst>
          </p:cNvPr>
          <p:cNvGrpSpPr>
            <a:grpSpLocks noChangeAspect="1"/>
          </p:cNvGrpSpPr>
          <p:nvPr userDrawn="1"/>
        </p:nvGrpSpPr>
        <p:grpSpPr>
          <a:xfrm>
            <a:off x="10887" y="4995073"/>
            <a:ext cx="7079882" cy="675497"/>
            <a:chOff x="10887" y="4995073"/>
            <a:chExt cx="7079882" cy="675497"/>
          </a:xfrm>
          <a:solidFill>
            <a:schemeClr val="accent2"/>
          </a:solidFill>
        </p:grpSpPr>
        <p:sp>
          <p:nvSpPr>
            <p:cNvPr id="4" name="Rectangle 17">
              <a:extLst>
                <a:ext uri="{FF2B5EF4-FFF2-40B4-BE49-F238E27FC236}">
                  <a16:creationId xmlns:a16="http://schemas.microsoft.com/office/drawing/2014/main" id="{8EC551BA-2689-CDAC-AD29-35E4F6F441FE}"/>
                </a:ext>
              </a:extLst>
            </p:cNvPr>
            <p:cNvSpPr/>
            <p:nvPr/>
          </p:nvSpPr>
          <p:spPr>
            <a:xfrm>
              <a:off x="6196507" y="4995073"/>
              <a:ext cx="894262" cy="67549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5" name="Rectangle 4">
              <a:extLst>
                <a:ext uri="{FF2B5EF4-FFF2-40B4-BE49-F238E27FC236}">
                  <a16:creationId xmlns:a16="http://schemas.microsoft.com/office/drawing/2014/main" id="{72E4B64F-4494-BE60-FB70-2551EF64BA21}"/>
                </a:ext>
              </a:extLst>
            </p:cNvPr>
            <p:cNvSpPr/>
            <p:nvPr/>
          </p:nvSpPr>
          <p:spPr>
            <a:xfrm>
              <a:off x="10887" y="4995075"/>
              <a:ext cx="6701651" cy="675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8" name="Title 1">
            <a:extLst>
              <a:ext uri="{FF2B5EF4-FFF2-40B4-BE49-F238E27FC236}">
                <a16:creationId xmlns:a16="http://schemas.microsoft.com/office/drawing/2014/main" id="{62BE8AE2-78A8-A863-498D-A7ADF23A923C}"/>
              </a:ext>
            </a:extLst>
          </p:cNvPr>
          <p:cNvSpPr>
            <a:spLocks noGrp="1"/>
          </p:cNvSpPr>
          <p:nvPr>
            <p:ph type="title"/>
          </p:nvPr>
        </p:nvSpPr>
        <p:spPr>
          <a:xfrm>
            <a:off x="658368" y="1536569"/>
            <a:ext cx="6054170" cy="3198352"/>
          </a:xfrm>
          <a:prstGeom prst="rect">
            <a:avLst/>
          </a:prstGeom>
        </p:spPr>
        <p:txBody>
          <a:bodyPr lIns="0" tIns="0" rIns="0" bIns="0" anchor="ctr" anchorCtr="0">
            <a:normAutofit/>
          </a:bodyPr>
          <a:lstStyle>
            <a:lvl1pPr>
              <a:lnSpc>
                <a:spcPct val="90000"/>
              </a:lnSpc>
              <a:defRPr sz="6000" b="1">
                <a:latin typeface="Poppins" pitchFamily="2" charset="77"/>
                <a:cs typeface="Poppins" pitchFamily="2" charset="77"/>
              </a:defRPr>
            </a:lvl1pPr>
          </a:lstStyle>
          <a:p>
            <a:r>
              <a:rPr lang="en-US" dirty="0"/>
              <a:t>Click to edit Master title style</a:t>
            </a:r>
          </a:p>
        </p:txBody>
      </p:sp>
      <p:sp>
        <p:nvSpPr>
          <p:cNvPr id="9" name="Text Placeholder 14">
            <a:extLst>
              <a:ext uri="{FF2B5EF4-FFF2-40B4-BE49-F238E27FC236}">
                <a16:creationId xmlns:a16="http://schemas.microsoft.com/office/drawing/2014/main" id="{E0437EA5-87EB-2AF0-7869-42BA190AA6D2}"/>
              </a:ext>
            </a:extLst>
          </p:cNvPr>
          <p:cNvSpPr>
            <a:spLocks noGrp="1"/>
          </p:cNvSpPr>
          <p:nvPr>
            <p:ph type="body" sz="quarter" idx="14"/>
          </p:nvPr>
        </p:nvSpPr>
        <p:spPr>
          <a:xfrm>
            <a:off x="628505" y="5062194"/>
            <a:ext cx="5568001" cy="608374"/>
          </a:xfrm>
          <a:prstGeom prst="rect">
            <a:avLst/>
          </a:prstGeom>
        </p:spPr>
        <p:txBody>
          <a:bodyPr anchor="ctr" anchorCtr="0"/>
          <a:lstStyle>
            <a:lvl1pPr marL="0" indent="0" algn="l">
              <a:lnSpc>
                <a:spcPct val="95000"/>
              </a:lnSpc>
              <a:buNone/>
              <a:defRPr sz="2800">
                <a:solidFill>
                  <a:schemeClr val="bg1"/>
                </a:solidFill>
                <a:latin typeface="Poppins" pitchFamily="2" charset="77"/>
                <a:cs typeface="Poppins" pitchFamily="2" charset="77"/>
              </a:defRPr>
            </a:lvl1pPr>
          </a:lstStyle>
          <a:p>
            <a:pPr lvl="0"/>
            <a:endParaRPr lang="en-US" dirty="0"/>
          </a:p>
        </p:txBody>
      </p:sp>
      <p:pic>
        <p:nvPicPr>
          <p:cNvPr id="10" name="Picture 9">
            <a:extLst>
              <a:ext uri="{FF2B5EF4-FFF2-40B4-BE49-F238E27FC236}">
                <a16:creationId xmlns:a16="http://schemas.microsoft.com/office/drawing/2014/main" id="{4C399335-955C-59F0-47FD-7E2581C50339}"/>
              </a:ext>
            </a:extLst>
          </p:cNvPr>
          <p:cNvPicPr>
            <a:picLocks noChangeAspect="1"/>
          </p:cNvPicPr>
          <p:nvPr userDrawn="1"/>
        </p:nvPicPr>
        <p:blipFill>
          <a:blip r:embed="rId2"/>
          <a:srcRect/>
          <a:stretch/>
        </p:blipFill>
        <p:spPr>
          <a:xfrm>
            <a:off x="8623812" y="451161"/>
            <a:ext cx="2859301" cy="586156"/>
          </a:xfrm>
          <a:prstGeom prst="rect">
            <a:avLst/>
          </a:prstGeom>
        </p:spPr>
      </p:pic>
    </p:spTree>
    <p:extLst>
      <p:ext uri="{BB962C8B-B14F-4D97-AF65-F5344CB8AC3E}">
        <p14:creationId xmlns:p14="http://schemas.microsoft.com/office/powerpoint/2010/main" val="4164091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right Blue Title with Color Bar 0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5F8DC09-4ABB-6ADF-30F9-72841C79ADC6}"/>
              </a:ext>
            </a:extLst>
          </p:cNvPr>
          <p:cNvSpPr/>
          <p:nvPr userDrawn="1"/>
        </p:nvSpPr>
        <p:spPr>
          <a:xfrm>
            <a:off x="0" y="0"/>
            <a:ext cx="12191999" cy="6901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0" name="Picture 9">
            <a:extLst>
              <a:ext uri="{FF2B5EF4-FFF2-40B4-BE49-F238E27FC236}">
                <a16:creationId xmlns:a16="http://schemas.microsoft.com/office/drawing/2014/main" id="{7BCBE63B-1292-D1D8-BC64-DE568C7EBA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3741"/>
          <a:stretch/>
        </p:blipFill>
        <p:spPr>
          <a:xfrm>
            <a:off x="7728112" y="0"/>
            <a:ext cx="4463887" cy="6924911"/>
          </a:xfrm>
          <a:prstGeom prst="rect">
            <a:avLst/>
          </a:prstGeom>
        </p:spPr>
      </p:pic>
      <p:grpSp>
        <p:nvGrpSpPr>
          <p:cNvPr id="7" name="Group 6">
            <a:extLst>
              <a:ext uri="{FF2B5EF4-FFF2-40B4-BE49-F238E27FC236}">
                <a16:creationId xmlns:a16="http://schemas.microsoft.com/office/drawing/2014/main" id="{0776E66E-88FD-2FB5-62E5-EA38610648D8}"/>
              </a:ext>
            </a:extLst>
          </p:cNvPr>
          <p:cNvGrpSpPr/>
          <p:nvPr userDrawn="1"/>
        </p:nvGrpSpPr>
        <p:grpSpPr>
          <a:xfrm rot="10800000">
            <a:off x="6944810" y="5410707"/>
            <a:ext cx="5247189" cy="959828"/>
            <a:chOff x="0" y="4383792"/>
            <a:chExt cx="3702692" cy="675497"/>
          </a:xfrm>
          <a:solidFill>
            <a:schemeClr val="tx1"/>
          </a:solidFill>
        </p:grpSpPr>
        <p:sp>
          <p:nvSpPr>
            <p:cNvPr id="8" name="Rectangle 17">
              <a:extLst>
                <a:ext uri="{FF2B5EF4-FFF2-40B4-BE49-F238E27FC236}">
                  <a16:creationId xmlns:a16="http://schemas.microsoft.com/office/drawing/2014/main" id="{CB3FA9C9-2342-4B86-202F-1FBFEF9B9933}"/>
                </a:ext>
              </a:extLst>
            </p:cNvPr>
            <p:cNvSpPr/>
            <p:nvPr/>
          </p:nvSpPr>
          <p:spPr>
            <a:xfrm>
              <a:off x="2808430" y="4383792"/>
              <a:ext cx="894262" cy="67549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9" name="Rectangle 8">
              <a:extLst>
                <a:ext uri="{FF2B5EF4-FFF2-40B4-BE49-F238E27FC236}">
                  <a16:creationId xmlns:a16="http://schemas.microsoft.com/office/drawing/2014/main" id="{67AD53C4-4A8D-1EB7-ECD2-D17E0623719F}"/>
                </a:ext>
              </a:extLst>
            </p:cNvPr>
            <p:cNvSpPr/>
            <p:nvPr/>
          </p:nvSpPr>
          <p:spPr>
            <a:xfrm>
              <a:off x="0" y="4383794"/>
              <a:ext cx="3359257" cy="675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2" name="Title 1"/>
          <p:cNvSpPr>
            <a:spLocks noGrp="1"/>
          </p:cNvSpPr>
          <p:nvPr>
            <p:ph type="title"/>
          </p:nvPr>
        </p:nvSpPr>
        <p:spPr>
          <a:xfrm>
            <a:off x="658368" y="2189579"/>
            <a:ext cx="7257288" cy="2545342"/>
          </a:xfrm>
          <a:prstGeom prst="rect">
            <a:avLst/>
          </a:prstGeom>
        </p:spPr>
        <p:txBody>
          <a:bodyPr lIns="0" tIns="0" rIns="0" bIns="0" anchor="ctr" anchorCtr="0">
            <a:normAutofit/>
          </a:bodyPr>
          <a:lstStyle>
            <a:lvl1pPr>
              <a:lnSpc>
                <a:spcPct val="90000"/>
              </a:lnSpc>
              <a:defRPr sz="6000" b="1">
                <a:solidFill>
                  <a:schemeClr val="bg1"/>
                </a:solidFill>
                <a:latin typeface="Poppins" pitchFamily="2" charset="77"/>
                <a:cs typeface="Poppins" pitchFamily="2" charset="77"/>
              </a:defRPr>
            </a:lvl1pPr>
          </a:lstStyle>
          <a:p>
            <a:r>
              <a:rPr lang="en-US" dirty="0"/>
              <a:t>Click to edit Master title style</a:t>
            </a:r>
          </a:p>
        </p:txBody>
      </p:sp>
      <p:sp>
        <p:nvSpPr>
          <p:cNvPr id="3" name="Text Placeholder 14">
            <a:extLst>
              <a:ext uri="{FF2B5EF4-FFF2-40B4-BE49-F238E27FC236}">
                <a16:creationId xmlns:a16="http://schemas.microsoft.com/office/drawing/2014/main" id="{007E5E71-70DE-D23F-0C01-801E25E36C7B}"/>
              </a:ext>
            </a:extLst>
          </p:cNvPr>
          <p:cNvSpPr>
            <a:spLocks noGrp="1"/>
          </p:cNvSpPr>
          <p:nvPr>
            <p:ph type="body" sz="quarter" idx="14" hasCustomPrompt="1"/>
          </p:nvPr>
        </p:nvSpPr>
        <p:spPr>
          <a:xfrm>
            <a:off x="7524531" y="5418408"/>
            <a:ext cx="4346042" cy="932516"/>
          </a:xfrm>
          <a:prstGeom prst="rect">
            <a:avLst/>
          </a:prstGeom>
        </p:spPr>
        <p:txBody>
          <a:bodyPr anchor="ctr" anchorCtr="0"/>
          <a:lstStyle>
            <a:lvl1pPr marL="0" indent="0" algn="r">
              <a:lnSpc>
                <a:spcPct val="95000"/>
              </a:lnSpc>
              <a:buNone/>
              <a:defRPr sz="2800">
                <a:solidFill>
                  <a:schemeClr val="bg1"/>
                </a:solidFill>
                <a:latin typeface="Poppins" pitchFamily="2" charset="77"/>
                <a:cs typeface="Poppins" pitchFamily="2" charset="77"/>
              </a:defRPr>
            </a:lvl1pPr>
          </a:lstStyle>
          <a:p>
            <a:pPr lvl="0"/>
            <a:r>
              <a:rPr lang="en-US" dirty="0"/>
              <a:t>Month Day, Year</a:t>
            </a:r>
          </a:p>
        </p:txBody>
      </p:sp>
      <p:pic>
        <p:nvPicPr>
          <p:cNvPr id="5" name="Picture 4" descr="A blue and white ribbon on a black background&#10;&#10;Description automatically generated">
            <a:extLst>
              <a:ext uri="{FF2B5EF4-FFF2-40B4-BE49-F238E27FC236}">
                <a16:creationId xmlns:a16="http://schemas.microsoft.com/office/drawing/2014/main" id="{DF9CE9DD-606B-4E8D-4942-38B35E917C0B}"/>
              </a:ext>
            </a:extLst>
          </p:cNvPr>
          <p:cNvPicPr>
            <a:picLocks noChangeAspect="1"/>
          </p:cNvPicPr>
          <p:nvPr userDrawn="1"/>
        </p:nvPicPr>
        <p:blipFill>
          <a:blip r:embed="rId3"/>
          <a:stretch>
            <a:fillRect/>
          </a:stretch>
        </p:blipFill>
        <p:spPr>
          <a:xfrm>
            <a:off x="9191577" y="4230810"/>
            <a:ext cx="2459076" cy="504111"/>
          </a:xfrm>
          <a:prstGeom prst="rect">
            <a:avLst/>
          </a:prstGeom>
        </p:spPr>
      </p:pic>
    </p:spTree>
    <p:extLst>
      <p:ext uri="{BB962C8B-B14F-4D97-AF65-F5344CB8AC3E}">
        <p14:creationId xmlns:p14="http://schemas.microsoft.com/office/powerpoint/2010/main" val="1738076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ght Blue Title with Color Bar 0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5F8DC09-4ABB-6ADF-30F9-72841C79ADC6}"/>
              </a:ext>
            </a:extLst>
          </p:cNvPr>
          <p:cNvSpPr/>
          <p:nvPr userDrawn="1"/>
        </p:nvSpPr>
        <p:spPr>
          <a:xfrm>
            <a:off x="0" y="0"/>
            <a:ext cx="12191999" cy="6901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0" name="Picture 9">
            <a:extLst>
              <a:ext uri="{FF2B5EF4-FFF2-40B4-BE49-F238E27FC236}">
                <a16:creationId xmlns:a16="http://schemas.microsoft.com/office/drawing/2014/main" id="{7BCBE63B-1292-D1D8-BC64-DE568C7EBA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3741"/>
          <a:stretch/>
        </p:blipFill>
        <p:spPr>
          <a:xfrm>
            <a:off x="7728112" y="0"/>
            <a:ext cx="4463887" cy="6924911"/>
          </a:xfrm>
          <a:prstGeom prst="rect">
            <a:avLst/>
          </a:prstGeom>
        </p:spPr>
      </p:pic>
      <p:grpSp>
        <p:nvGrpSpPr>
          <p:cNvPr id="7" name="Group 6">
            <a:extLst>
              <a:ext uri="{FF2B5EF4-FFF2-40B4-BE49-F238E27FC236}">
                <a16:creationId xmlns:a16="http://schemas.microsoft.com/office/drawing/2014/main" id="{0776E66E-88FD-2FB5-62E5-EA38610648D8}"/>
              </a:ext>
            </a:extLst>
          </p:cNvPr>
          <p:cNvGrpSpPr/>
          <p:nvPr userDrawn="1"/>
        </p:nvGrpSpPr>
        <p:grpSpPr>
          <a:xfrm rot="10800000">
            <a:off x="6944810" y="5418408"/>
            <a:ext cx="5247189" cy="959828"/>
            <a:chOff x="0" y="4383792"/>
            <a:chExt cx="3702692" cy="675497"/>
          </a:xfrm>
          <a:solidFill>
            <a:schemeClr val="accent2"/>
          </a:solidFill>
        </p:grpSpPr>
        <p:sp>
          <p:nvSpPr>
            <p:cNvPr id="8" name="Rectangle 17">
              <a:extLst>
                <a:ext uri="{FF2B5EF4-FFF2-40B4-BE49-F238E27FC236}">
                  <a16:creationId xmlns:a16="http://schemas.microsoft.com/office/drawing/2014/main" id="{CB3FA9C9-2342-4B86-202F-1FBFEF9B9933}"/>
                </a:ext>
              </a:extLst>
            </p:cNvPr>
            <p:cNvSpPr/>
            <p:nvPr/>
          </p:nvSpPr>
          <p:spPr>
            <a:xfrm>
              <a:off x="2808430" y="4383792"/>
              <a:ext cx="894262" cy="67549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9" name="Rectangle 8">
              <a:extLst>
                <a:ext uri="{FF2B5EF4-FFF2-40B4-BE49-F238E27FC236}">
                  <a16:creationId xmlns:a16="http://schemas.microsoft.com/office/drawing/2014/main" id="{67AD53C4-4A8D-1EB7-ECD2-D17E0623719F}"/>
                </a:ext>
              </a:extLst>
            </p:cNvPr>
            <p:cNvSpPr/>
            <p:nvPr/>
          </p:nvSpPr>
          <p:spPr>
            <a:xfrm>
              <a:off x="0" y="4383794"/>
              <a:ext cx="3359257" cy="675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2" name="Title 1"/>
          <p:cNvSpPr>
            <a:spLocks noGrp="1"/>
          </p:cNvSpPr>
          <p:nvPr>
            <p:ph type="title"/>
          </p:nvPr>
        </p:nvSpPr>
        <p:spPr>
          <a:xfrm>
            <a:off x="658368" y="2189579"/>
            <a:ext cx="7257288" cy="2545342"/>
          </a:xfrm>
          <a:prstGeom prst="rect">
            <a:avLst/>
          </a:prstGeom>
        </p:spPr>
        <p:txBody>
          <a:bodyPr lIns="0" tIns="0" rIns="0" bIns="0" anchor="ctr" anchorCtr="0">
            <a:normAutofit/>
          </a:bodyPr>
          <a:lstStyle>
            <a:lvl1pPr>
              <a:lnSpc>
                <a:spcPct val="90000"/>
              </a:lnSpc>
              <a:defRPr sz="6000" b="1">
                <a:solidFill>
                  <a:schemeClr val="tx2"/>
                </a:solidFill>
                <a:latin typeface="Poppins" pitchFamily="2" charset="77"/>
                <a:cs typeface="Poppins" pitchFamily="2" charset="77"/>
              </a:defRPr>
            </a:lvl1pPr>
          </a:lstStyle>
          <a:p>
            <a:r>
              <a:rPr lang="en-US" dirty="0"/>
              <a:t>Click to edit Master title style</a:t>
            </a:r>
          </a:p>
        </p:txBody>
      </p:sp>
      <p:sp>
        <p:nvSpPr>
          <p:cNvPr id="3" name="Text Placeholder 14">
            <a:extLst>
              <a:ext uri="{FF2B5EF4-FFF2-40B4-BE49-F238E27FC236}">
                <a16:creationId xmlns:a16="http://schemas.microsoft.com/office/drawing/2014/main" id="{007E5E71-70DE-D23F-0C01-801E25E36C7B}"/>
              </a:ext>
            </a:extLst>
          </p:cNvPr>
          <p:cNvSpPr>
            <a:spLocks noGrp="1"/>
          </p:cNvSpPr>
          <p:nvPr>
            <p:ph type="body" sz="quarter" idx="14" hasCustomPrompt="1"/>
          </p:nvPr>
        </p:nvSpPr>
        <p:spPr>
          <a:xfrm>
            <a:off x="7524531" y="5418408"/>
            <a:ext cx="4346042" cy="932516"/>
          </a:xfrm>
          <a:prstGeom prst="rect">
            <a:avLst/>
          </a:prstGeom>
        </p:spPr>
        <p:txBody>
          <a:bodyPr anchor="ctr" anchorCtr="0"/>
          <a:lstStyle>
            <a:lvl1pPr marL="0" indent="0" algn="r">
              <a:lnSpc>
                <a:spcPct val="95000"/>
              </a:lnSpc>
              <a:buNone/>
              <a:defRPr sz="2800">
                <a:solidFill>
                  <a:schemeClr val="bg1"/>
                </a:solidFill>
                <a:latin typeface="Poppins" pitchFamily="2" charset="77"/>
                <a:cs typeface="Poppins" pitchFamily="2" charset="77"/>
              </a:defRPr>
            </a:lvl1pPr>
          </a:lstStyle>
          <a:p>
            <a:pPr lvl="0"/>
            <a:r>
              <a:rPr lang="en-US" dirty="0"/>
              <a:t>Month Day, Year</a:t>
            </a:r>
          </a:p>
        </p:txBody>
      </p:sp>
      <p:pic>
        <p:nvPicPr>
          <p:cNvPr id="5" name="Picture 4" descr="A blue and white ribbon on a black background&#10;&#10;Description automatically generated">
            <a:extLst>
              <a:ext uri="{FF2B5EF4-FFF2-40B4-BE49-F238E27FC236}">
                <a16:creationId xmlns:a16="http://schemas.microsoft.com/office/drawing/2014/main" id="{66B51987-E313-A04E-18A8-9CA5BF21A0FE}"/>
              </a:ext>
            </a:extLst>
          </p:cNvPr>
          <p:cNvPicPr>
            <a:picLocks noChangeAspect="1"/>
          </p:cNvPicPr>
          <p:nvPr userDrawn="1"/>
        </p:nvPicPr>
        <p:blipFill>
          <a:blip r:embed="rId3"/>
          <a:stretch>
            <a:fillRect/>
          </a:stretch>
        </p:blipFill>
        <p:spPr>
          <a:xfrm>
            <a:off x="9191577" y="4230810"/>
            <a:ext cx="2459076" cy="504111"/>
          </a:xfrm>
          <a:prstGeom prst="rect">
            <a:avLst/>
          </a:prstGeom>
        </p:spPr>
      </p:pic>
    </p:spTree>
    <p:extLst>
      <p:ext uri="{BB962C8B-B14F-4D97-AF65-F5344CB8AC3E}">
        <p14:creationId xmlns:p14="http://schemas.microsoft.com/office/powerpoint/2010/main" val="3250264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ight Blue Trapezoid Divider with Bar 02">
    <p:bg>
      <p:bgPr>
        <a:solidFill>
          <a:srgbClr val="F6F6F6"/>
        </a:solidFill>
        <a:effectLst/>
      </p:bgPr>
    </p:bg>
    <p:spTree>
      <p:nvGrpSpPr>
        <p:cNvPr id="1" name=""/>
        <p:cNvGrpSpPr/>
        <p:nvPr/>
      </p:nvGrpSpPr>
      <p:grpSpPr>
        <a:xfrm>
          <a:off x="0" y="0"/>
          <a:ext cx="0" cy="0"/>
          <a:chOff x="0" y="0"/>
          <a:chExt cx="0" cy="0"/>
        </a:xfrm>
      </p:grpSpPr>
      <p:pic>
        <p:nvPicPr>
          <p:cNvPr id="2" name="Picture 1" descr="A blue and white ribbon on a black background&#10;&#10;Description automatically generated">
            <a:extLst>
              <a:ext uri="{FF2B5EF4-FFF2-40B4-BE49-F238E27FC236}">
                <a16:creationId xmlns:a16="http://schemas.microsoft.com/office/drawing/2014/main" id="{5584F7E0-392F-570E-3F59-9B4B59B340E2}"/>
              </a:ext>
            </a:extLst>
          </p:cNvPr>
          <p:cNvPicPr>
            <a:picLocks noChangeAspect="1"/>
          </p:cNvPicPr>
          <p:nvPr userDrawn="1"/>
        </p:nvPicPr>
        <p:blipFill>
          <a:blip r:embed="rId2"/>
          <a:stretch>
            <a:fillRect/>
          </a:stretch>
        </p:blipFill>
        <p:spPr>
          <a:xfrm>
            <a:off x="9484659" y="457036"/>
            <a:ext cx="2459076" cy="504111"/>
          </a:xfrm>
          <a:prstGeom prst="rect">
            <a:avLst/>
          </a:prstGeom>
        </p:spPr>
      </p:pic>
      <p:sp>
        <p:nvSpPr>
          <p:cNvPr id="12" name="Rectangle 17">
            <a:extLst>
              <a:ext uri="{FF2B5EF4-FFF2-40B4-BE49-F238E27FC236}">
                <a16:creationId xmlns:a16="http://schemas.microsoft.com/office/drawing/2014/main" id="{C57CAFC2-09F5-5A70-BEB3-9C1881E48ED2}"/>
              </a:ext>
            </a:extLst>
          </p:cNvPr>
          <p:cNvSpPr>
            <a:spLocks noChangeAspect="1"/>
          </p:cNvSpPr>
          <p:nvPr userDrawn="1"/>
        </p:nvSpPr>
        <p:spPr>
          <a:xfrm>
            <a:off x="8448652" y="2652043"/>
            <a:ext cx="2504317" cy="189167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nvGrpSpPr>
          <p:cNvPr id="16" name="Group 15">
            <a:extLst>
              <a:ext uri="{FF2B5EF4-FFF2-40B4-BE49-F238E27FC236}">
                <a16:creationId xmlns:a16="http://schemas.microsoft.com/office/drawing/2014/main" id="{CFD99D85-5960-0DF8-1275-B31473283631}"/>
              </a:ext>
            </a:extLst>
          </p:cNvPr>
          <p:cNvGrpSpPr/>
          <p:nvPr userDrawn="1"/>
        </p:nvGrpSpPr>
        <p:grpSpPr>
          <a:xfrm>
            <a:off x="0" y="1675052"/>
            <a:ext cx="10952969" cy="3845659"/>
            <a:chOff x="0" y="1675052"/>
            <a:chExt cx="10952969" cy="3845659"/>
          </a:xfrm>
          <a:solidFill>
            <a:schemeClr val="accent2"/>
          </a:solidFill>
        </p:grpSpPr>
        <p:sp>
          <p:nvSpPr>
            <p:cNvPr id="9" name="Rectangle 17">
              <a:extLst>
                <a:ext uri="{FF2B5EF4-FFF2-40B4-BE49-F238E27FC236}">
                  <a16:creationId xmlns:a16="http://schemas.microsoft.com/office/drawing/2014/main" id="{4CE111B7-BA38-DDCC-8444-56E8A59AA145}"/>
                </a:ext>
              </a:extLst>
            </p:cNvPr>
            <p:cNvSpPr/>
            <p:nvPr/>
          </p:nvSpPr>
          <p:spPr>
            <a:xfrm>
              <a:off x="6653003" y="1675052"/>
              <a:ext cx="4299966" cy="3845658"/>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 name="connsiteX0" fmla="*/ 0 w 8163574"/>
                <a:gd name="connsiteY0" fmla="*/ 0 h 5911382"/>
                <a:gd name="connsiteX1" fmla="*/ 8163574 w 8163574"/>
                <a:gd name="connsiteY1" fmla="*/ 0 h 5911382"/>
                <a:gd name="connsiteX2" fmla="*/ 5700156 w 8163574"/>
                <a:gd name="connsiteY2" fmla="*/ 5911382 h 5911382"/>
                <a:gd name="connsiteX3" fmla="*/ 0 w 8163574"/>
                <a:gd name="connsiteY3" fmla="*/ 5911382 h 5911382"/>
                <a:gd name="connsiteX4" fmla="*/ 0 w 8163574"/>
                <a:gd name="connsiteY4" fmla="*/ 0 h 5911382"/>
                <a:gd name="connsiteX0" fmla="*/ 0 w 8264895"/>
                <a:gd name="connsiteY0" fmla="*/ 27232 h 5938614"/>
                <a:gd name="connsiteX1" fmla="*/ 8264895 w 8264895"/>
                <a:gd name="connsiteY1" fmla="*/ 0 h 5938614"/>
                <a:gd name="connsiteX2" fmla="*/ 5700156 w 8264895"/>
                <a:gd name="connsiteY2" fmla="*/ 5938614 h 5938614"/>
                <a:gd name="connsiteX3" fmla="*/ 0 w 8264895"/>
                <a:gd name="connsiteY3" fmla="*/ 5938614 h 5938614"/>
                <a:gd name="connsiteX4" fmla="*/ 0 w 8264895"/>
                <a:gd name="connsiteY4" fmla="*/ 27232 h 5938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4895" h="5938614">
                  <a:moveTo>
                    <a:pt x="0" y="27232"/>
                  </a:moveTo>
                  <a:lnTo>
                    <a:pt x="8264895" y="0"/>
                  </a:lnTo>
                  <a:lnTo>
                    <a:pt x="5700156" y="5938614"/>
                  </a:lnTo>
                  <a:lnTo>
                    <a:pt x="0" y="5938614"/>
                  </a:lnTo>
                  <a:lnTo>
                    <a:pt x="0" y="272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10" name="Rectangle 9">
              <a:extLst>
                <a:ext uri="{FF2B5EF4-FFF2-40B4-BE49-F238E27FC236}">
                  <a16:creationId xmlns:a16="http://schemas.microsoft.com/office/drawing/2014/main" id="{DCF533B8-309C-287D-57EB-6942D4F5D83D}"/>
                </a:ext>
              </a:extLst>
            </p:cNvPr>
            <p:cNvSpPr/>
            <p:nvPr/>
          </p:nvSpPr>
          <p:spPr>
            <a:xfrm>
              <a:off x="0" y="1689163"/>
              <a:ext cx="7323293" cy="38315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3" name="Title 2">
            <a:extLst>
              <a:ext uri="{FF2B5EF4-FFF2-40B4-BE49-F238E27FC236}">
                <a16:creationId xmlns:a16="http://schemas.microsoft.com/office/drawing/2014/main" id="{B6618FF5-5714-AEE6-EED0-5204F3FC1D2F}"/>
              </a:ext>
            </a:extLst>
          </p:cNvPr>
          <p:cNvSpPr>
            <a:spLocks noGrp="1"/>
          </p:cNvSpPr>
          <p:nvPr userDrawn="1">
            <p:ph type="title" hasCustomPrompt="1"/>
          </p:nvPr>
        </p:nvSpPr>
        <p:spPr>
          <a:xfrm>
            <a:off x="606903" y="2352235"/>
            <a:ext cx="8877756" cy="2491292"/>
          </a:xfrm>
          <a:prstGeom prst="rect">
            <a:avLst/>
          </a:prstGeom>
        </p:spPr>
        <p:txBody>
          <a:bodyPr anchor="ctr">
            <a:noAutofit/>
          </a:bodyPr>
          <a:lstStyle>
            <a:lvl1pPr>
              <a:defRPr sz="6000">
                <a:solidFill>
                  <a:schemeClr val="bg1"/>
                </a:solidFill>
              </a:defRPr>
            </a:lvl1pPr>
          </a:lstStyle>
          <a:p>
            <a:r>
              <a:rPr lang="en-US" dirty="0"/>
              <a:t>Section Title</a:t>
            </a:r>
          </a:p>
        </p:txBody>
      </p:sp>
    </p:spTree>
    <p:extLst>
      <p:ext uri="{BB962C8B-B14F-4D97-AF65-F5344CB8AC3E}">
        <p14:creationId xmlns:p14="http://schemas.microsoft.com/office/powerpoint/2010/main" val="3046208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ght Blue Trapezoid Divider with Bar 01">
    <p:bg>
      <p:bgPr>
        <a:solidFill>
          <a:srgbClr val="F6F6F6"/>
        </a:solidFill>
        <a:effectLst/>
      </p:bgPr>
    </p:bg>
    <p:spTree>
      <p:nvGrpSpPr>
        <p:cNvPr id="1" name=""/>
        <p:cNvGrpSpPr/>
        <p:nvPr/>
      </p:nvGrpSpPr>
      <p:grpSpPr>
        <a:xfrm>
          <a:off x="0" y="0"/>
          <a:ext cx="0" cy="0"/>
          <a:chOff x="0" y="0"/>
          <a:chExt cx="0" cy="0"/>
        </a:xfrm>
      </p:grpSpPr>
      <p:sp>
        <p:nvSpPr>
          <p:cNvPr id="21" name="Rectangle 17">
            <a:extLst>
              <a:ext uri="{FF2B5EF4-FFF2-40B4-BE49-F238E27FC236}">
                <a16:creationId xmlns:a16="http://schemas.microsoft.com/office/drawing/2014/main" id="{FBDC134D-7439-0A7F-79F7-F8E1DB3A1E38}"/>
              </a:ext>
            </a:extLst>
          </p:cNvPr>
          <p:cNvSpPr>
            <a:spLocks noChangeAspect="1"/>
          </p:cNvSpPr>
          <p:nvPr userDrawn="1"/>
        </p:nvSpPr>
        <p:spPr>
          <a:xfrm>
            <a:off x="8448652" y="2652043"/>
            <a:ext cx="2504317" cy="189167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nvGrpSpPr>
          <p:cNvPr id="16" name="Group 15">
            <a:extLst>
              <a:ext uri="{FF2B5EF4-FFF2-40B4-BE49-F238E27FC236}">
                <a16:creationId xmlns:a16="http://schemas.microsoft.com/office/drawing/2014/main" id="{CFD99D85-5960-0DF8-1275-B31473283631}"/>
              </a:ext>
            </a:extLst>
          </p:cNvPr>
          <p:cNvGrpSpPr/>
          <p:nvPr userDrawn="1"/>
        </p:nvGrpSpPr>
        <p:grpSpPr>
          <a:xfrm>
            <a:off x="0" y="1675052"/>
            <a:ext cx="10952969" cy="3845659"/>
            <a:chOff x="0" y="1675052"/>
            <a:chExt cx="10952969" cy="3845659"/>
          </a:xfrm>
          <a:solidFill>
            <a:schemeClr val="accent1"/>
          </a:solidFill>
        </p:grpSpPr>
        <p:sp>
          <p:nvSpPr>
            <p:cNvPr id="9" name="Rectangle 17">
              <a:extLst>
                <a:ext uri="{FF2B5EF4-FFF2-40B4-BE49-F238E27FC236}">
                  <a16:creationId xmlns:a16="http://schemas.microsoft.com/office/drawing/2014/main" id="{4CE111B7-BA38-DDCC-8444-56E8A59AA145}"/>
                </a:ext>
              </a:extLst>
            </p:cNvPr>
            <p:cNvSpPr/>
            <p:nvPr/>
          </p:nvSpPr>
          <p:spPr>
            <a:xfrm>
              <a:off x="6653003" y="1675052"/>
              <a:ext cx="4299966" cy="3845658"/>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 name="connsiteX0" fmla="*/ 0 w 8163574"/>
                <a:gd name="connsiteY0" fmla="*/ 0 h 5911382"/>
                <a:gd name="connsiteX1" fmla="*/ 8163574 w 8163574"/>
                <a:gd name="connsiteY1" fmla="*/ 0 h 5911382"/>
                <a:gd name="connsiteX2" fmla="*/ 5700156 w 8163574"/>
                <a:gd name="connsiteY2" fmla="*/ 5911382 h 5911382"/>
                <a:gd name="connsiteX3" fmla="*/ 0 w 8163574"/>
                <a:gd name="connsiteY3" fmla="*/ 5911382 h 5911382"/>
                <a:gd name="connsiteX4" fmla="*/ 0 w 8163574"/>
                <a:gd name="connsiteY4" fmla="*/ 0 h 5911382"/>
                <a:gd name="connsiteX0" fmla="*/ 0 w 8264895"/>
                <a:gd name="connsiteY0" fmla="*/ 27232 h 5938614"/>
                <a:gd name="connsiteX1" fmla="*/ 8264895 w 8264895"/>
                <a:gd name="connsiteY1" fmla="*/ 0 h 5938614"/>
                <a:gd name="connsiteX2" fmla="*/ 5700156 w 8264895"/>
                <a:gd name="connsiteY2" fmla="*/ 5938614 h 5938614"/>
                <a:gd name="connsiteX3" fmla="*/ 0 w 8264895"/>
                <a:gd name="connsiteY3" fmla="*/ 5938614 h 5938614"/>
                <a:gd name="connsiteX4" fmla="*/ 0 w 8264895"/>
                <a:gd name="connsiteY4" fmla="*/ 27232 h 5938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4895" h="5938614">
                  <a:moveTo>
                    <a:pt x="0" y="27232"/>
                  </a:moveTo>
                  <a:lnTo>
                    <a:pt x="8264895" y="0"/>
                  </a:lnTo>
                  <a:lnTo>
                    <a:pt x="5700156" y="5938614"/>
                  </a:lnTo>
                  <a:lnTo>
                    <a:pt x="0" y="5938614"/>
                  </a:lnTo>
                  <a:lnTo>
                    <a:pt x="0" y="272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10" name="Rectangle 9">
              <a:extLst>
                <a:ext uri="{FF2B5EF4-FFF2-40B4-BE49-F238E27FC236}">
                  <a16:creationId xmlns:a16="http://schemas.microsoft.com/office/drawing/2014/main" id="{DCF533B8-309C-287D-57EB-6942D4F5D83D}"/>
                </a:ext>
              </a:extLst>
            </p:cNvPr>
            <p:cNvSpPr/>
            <p:nvPr/>
          </p:nvSpPr>
          <p:spPr>
            <a:xfrm>
              <a:off x="0" y="1689163"/>
              <a:ext cx="7323293" cy="38315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0" i="0" dirty="0">
              <a:latin typeface="Source Sans Pro" panose="020B0503030403020204" pitchFamily="34" charset="0"/>
            </a:endParaRPr>
          </a:p>
        </p:txBody>
      </p:sp>
      <p:sp>
        <p:nvSpPr>
          <p:cNvPr id="3" name="Title 2">
            <a:extLst>
              <a:ext uri="{FF2B5EF4-FFF2-40B4-BE49-F238E27FC236}">
                <a16:creationId xmlns:a16="http://schemas.microsoft.com/office/drawing/2014/main" id="{B6618FF5-5714-AEE6-EED0-5204F3FC1D2F}"/>
              </a:ext>
            </a:extLst>
          </p:cNvPr>
          <p:cNvSpPr>
            <a:spLocks noGrp="1"/>
          </p:cNvSpPr>
          <p:nvPr userDrawn="1">
            <p:ph type="title" hasCustomPrompt="1"/>
          </p:nvPr>
        </p:nvSpPr>
        <p:spPr>
          <a:xfrm>
            <a:off x="606903" y="2352235"/>
            <a:ext cx="8877756" cy="2491292"/>
          </a:xfrm>
          <a:prstGeom prst="rect">
            <a:avLst/>
          </a:prstGeom>
        </p:spPr>
        <p:txBody>
          <a:bodyPr anchor="ctr">
            <a:noAutofit/>
          </a:bodyPr>
          <a:lstStyle>
            <a:lvl1pPr>
              <a:defRPr sz="6000">
                <a:solidFill>
                  <a:schemeClr val="tx2"/>
                </a:solidFill>
              </a:defRPr>
            </a:lvl1pPr>
          </a:lstStyle>
          <a:p>
            <a:r>
              <a:rPr lang="en-US" dirty="0"/>
              <a:t>Section Title</a:t>
            </a:r>
          </a:p>
        </p:txBody>
      </p:sp>
      <p:pic>
        <p:nvPicPr>
          <p:cNvPr id="2" name="Picture 1" descr="A blue and white ribbon on a black background&#10;&#10;Description automatically generated">
            <a:extLst>
              <a:ext uri="{FF2B5EF4-FFF2-40B4-BE49-F238E27FC236}">
                <a16:creationId xmlns:a16="http://schemas.microsoft.com/office/drawing/2014/main" id="{133278F7-C790-84A4-24BB-5AC249BC1509}"/>
              </a:ext>
            </a:extLst>
          </p:cNvPr>
          <p:cNvPicPr>
            <a:picLocks noChangeAspect="1"/>
          </p:cNvPicPr>
          <p:nvPr userDrawn="1"/>
        </p:nvPicPr>
        <p:blipFill>
          <a:blip r:embed="rId2"/>
          <a:stretch>
            <a:fillRect/>
          </a:stretch>
        </p:blipFill>
        <p:spPr>
          <a:xfrm>
            <a:off x="9484659" y="457036"/>
            <a:ext cx="2459076" cy="504111"/>
          </a:xfrm>
          <a:prstGeom prst="rect">
            <a:avLst/>
          </a:prstGeom>
        </p:spPr>
      </p:pic>
    </p:spTree>
    <p:extLst>
      <p:ext uri="{BB962C8B-B14F-4D97-AF65-F5344CB8AC3E}">
        <p14:creationId xmlns:p14="http://schemas.microsoft.com/office/powerpoint/2010/main" val="2493999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01 Section Divider no Bar">
    <p:bg>
      <p:bgPr>
        <a:solidFill>
          <a:srgbClr val="F6F6F6"/>
        </a:solidFill>
        <a:effectLst/>
      </p:bgPr>
    </p:bg>
    <p:spTree>
      <p:nvGrpSpPr>
        <p:cNvPr id="1" name=""/>
        <p:cNvGrpSpPr/>
        <p:nvPr/>
      </p:nvGrpSpPr>
      <p:grpSpPr>
        <a:xfrm>
          <a:off x="0" y="0"/>
          <a:ext cx="0" cy="0"/>
          <a:chOff x="0" y="0"/>
          <a:chExt cx="0" cy="0"/>
        </a:xfrm>
      </p:grpSpPr>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0" i="0" dirty="0">
              <a:latin typeface="Source Sans Pro" panose="020B0503030403020204" pitchFamily="34" charset="0"/>
            </a:endParaRPr>
          </a:p>
        </p:txBody>
      </p:sp>
      <p:sp>
        <p:nvSpPr>
          <p:cNvPr id="3" name="Title 2">
            <a:extLst>
              <a:ext uri="{FF2B5EF4-FFF2-40B4-BE49-F238E27FC236}">
                <a16:creationId xmlns:a16="http://schemas.microsoft.com/office/drawing/2014/main" id="{B6618FF5-5714-AEE6-EED0-5204F3FC1D2F}"/>
              </a:ext>
            </a:extLst>
          </p:cNvPr>
          <p:cNvSpPr>
            <a:spLocks noGrp="1"/>
          </p:cNvSpPr>
          <p:nvPr>
            <p:ph type="title" hasCustomPrompt="1"/>
          </p:nvPr>
        </p:nvSpPr>
        <p:spPr>
          <a:xfrm>
            <a:off x="7590329" y="3901344"/>
            <a:ext cx="4435416" cy="2491292"/>
          </a:xfrm>
          <a:prstGeom prst="rect">
            <a:avLst/>
          </a:prstGeom>
        </p:spPr>
        <p:txBody>
          <a:bodyPr anchor="ctr">
            <a:noAutofit/>
          </a:bodyPr>
          <a:lstStyle>
            <a:lvl1pPr>
              <a:defRPr sz="6000">
                <a:solidFill>
                  <a:schemeClr val="accent2"/>
                </a:solidFill>
              </a:defRPr>
            </a:lvl1pPr>
          </a:lstStyle>
          <a:p>
            <a:r>
              <a:rPr lang="en-US" dirty="0"/>
              <a:t>Section Title</a:t>
            </a:r>
          </a:p>
        </p:txBody>
      </p:sp>
      <p:pic>
        <p:nvPicPr>
          <p:cNvPr id="2" name="Picture Placeholder 3">
            <a:extLst>
              <a:ext uri="{FF2B5EF4-FFF2-40B4-BE49-F238E27FC236}">
                <a16:creationId xmlns:a16="http://schemas.microsoft.com/office/drawing/2014/main" id="{51BE6A8E-AB19-38E7-C16C-8424E5DF503E}"/>
              </a:ext>
            </a:extLst>
          </p:cNvPr>
          <p:cNvPicPr>
            <a:picLocks noChangeAspect="1"/>
          </p:cNvPicPr>
          <p:nvPr userDrawn="1"/>
        </p:nvPicPr>
        <p:blipFill rotWithShape="1">
          <a:blip r:embed="rId2"/>
          <a:srcRect l="13025" r="23437"/>
          <a:stretch/>
        </p:blipFill>
        <p:spPr>
          <a:xfrm>
            <a:off x="498475" y="457200"/>
            <a:ext cx="7812995" cy="5935436"/>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pic>
      <p:pic>
        <p:nvPicPr>
          <p:cNvPr id="5" name="Picture 4" descr="A blue and white ribbon on a black background&#10;&#10;Description automatically generated">
            <a:extLst>
              <a:ext uri="{FF2B5EF4-FFF2-40B4-BE49-F238E27FC236}">
                <a16:creationId xmlns:a16="http://schemas.microsoft.com/office/drawing/2014/main" id="{08047D0D-3EA7-E8FF-586D-925EB06C4302}"/>
              </a:ext>
            </a:extLst>
          </p:cNvPr>
          <p:cNvPicPr>
            <a:picLocks noChangeAspect="1"/>
          </p:cNvPicPr>
          <p:nvPr userDrawn="1"/>
        </p:nvPicPr>
        <p:blipFill>
          <a:blip r:embed="rId3"/>
          <a:stretch>
            <a:fillRect/>
          </a:stretch>
        </p:blipFill>
        <p:spPr>
          <a:xfrm>
            <a:off x="9484659" y="457036"/>
            <a:ext cx="2459076" cy="504111"/>
          </a:xfrm>
          <a:prstGeom prst="rect">
            <a:avLst/>
          </a:prstGeom>
        </p:spPr>
      </p:pic>
    </p:spTree>
    <p:extLst>
      <p:ext uri="{BB962C8B-B14F-4D97-AF65-F5344CB8AC3E}">
        <p14:creationId xmlns:p14="http://schemas.microsoft.com/office/powerpoint/2010/main" val="2190460770"/>
      </p:ext>
    </p:extLst>
  </p:cSld>
  <p:clrMapOvr>
    <a:masterClrMapping/>
  </p:clrMapOvr>
  <p:extLst>
    <p:ext uri="{DCECCB84-F9BA-43D5-87BE-67443E8EF086}">
      <p15:sldGuideLst xmlns:p15="http://schemas.microsoft.com/office/powerpoint/2012/main">
        <p15:guide id="1" orient="horz" pos="288" userDrawn="1">
          <p15:clr>
            <a:srgbClr val="FBAE40"/>
          </p15:clr>
        </p15:guide>
        <p15:guide id="2" pos="312" userDrawn="1">
          <p15:clr>
            <a:srgbClr val="FBAE40"/>
          </p15:clr>
        </p15:guide>
        <p15:guide id="3" orient="horz" pos="4032" userDrawn="1">
          <p15:clr>
            <a:srgbClr val="FBAE40"/>
          </p15:clr>
        </p15:guide>
        <p15:guide id="4" pos="3888" userDrawn="1">
          <p15:clr>
            <a:srgbClr val="FBAE40"/>
          </p15:clr>
        </p15:guide>
        <p15:guide id="5" pos="523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02 Section Divider with Bar">
    <p:bg>
      <p:bgPr>
        <a:solidFill>
          <a:srgbClr val="F6F6F6"/>
        </a:solidFill>
        <a:effectLst/>
      </p:bgPr>
    </p:bg>
    <p:spTree>
      <p:nvGrpSpPr>
        <p:cNvPr id="1" name=""/>
        <p:cNvGrpSpPr/>
        <p:nvPr/>
      </p:nvGrpSpPr>
      <p:grpSpPr>
        <a:xfrm>
          <a:off x="0" y="0"/>
          <a:ext cx="0" cy="0"/>
          <a:chOff x="0" y="0"/>
          <a:chExt cx="0" cy="0"/>
        </a:xfrm>
      </p:grpSpPr>
      <p:pic>
        <p:nvPicPr>
          <p:cNvPr id="9" name="Picture Placeholder 3">
            <a:extLst>
              <a:ext uri="{FF2B5EF4-FFF2-40B4-BE49-F238E27FC236}">
                <a16:creationId xmlns:a16="http://schemas.microsoft.com/office/drawing/2014/main" id="{E5E43B0F-C2B8-7EFD-5657-78562A8FF462}"/>
              </a:ext>
            </a:extLst>
          </p:cNvPr>
          <p:cNvPicPr>
            <a:picLocks noChangeAspect="1"/>
          </p:cNvPicPr>
          <p:nvPr userDrawn="1"/>
        </p:nvPicPr>
        <p:blipFill rotWithShape="1">
          <a:blip r:embed="rId2"/>
          <a:srcRect l="16487" r="3352"/>
          <a:stretch/>
        </p:blipFill>
        <p:spPr>
          <a:xfrm>
            <a:off x="498475" y="457200"/>
            <a:ext cx="7812995" cy="5935436"/>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pic>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0" i="0" dirty="0">
              <a:latin typeface="Source Sans Pro" panose="020B0503030403020204" pitchFamily="34" charset="0"/>
            </a:endParaRPr>
          </a:p>
        </p:txBody>
      </p:sp>
      <p:sp>
        <p:nvSpPr>
          <p:cNvPr id="3" name="Title 2">
            <a:extLst>
              <a:ext uri="{FF2B5EF4-FFF2-40B4-BE49-F238E27FC236}">
                <a16:creationId xmlns:a16="http://schemas.microsoft.com/office/drawing/2014/main" id="{B6618FF5-5714-AEE6-EED0-5204F3FC1D2F}"/>
              </a:ext>
            </a:extLst>
          </p:cNvPr>
          <p:cNvSpPr>
            <a:spLocks noGrp="1"/>
          </p:cNvSpPr>
          <p:nvPr>
            <p:ph type="title" hasCustomPrompt="1"/>
          </p:nvPr>
        </p:nvSpPr>
        <p:spPr>
          <a:xfrm>
            <a:off x="7590329" y="3901344"/>
            <a:ext cx="4435416" cy="2491292"/>
          </a:xfrm>
          <a:prstGeom prst="rect">
            <a:avLst/>
          </a:prstGeom>
        </p:spPr>
        <p:txBody>
          <a:bodyPr anchor="ctr">
            <a:noAutofit/>
          </a:bodyPr>
          <a:lstStyle>
            <a:lvl1pPr>
              <a:defRPr sz="6000">
                <a:solidFill>
                  <a:schemeClr val="accent2"/>
                </a:solidFill>
              </a:defRPr>
            </a:lvl1pPr>
          </a:lstStyle>
          <a:p>
            <a:r>
              <a:rPr lang="en-US" dirty="0"/>
              <a:t>Section Title</a:t>
            </a:r>
          </a:p>
        </p:txBody>
      </p:sp>
      <p:grpSp>
        <p:nvGrpSpPr>
          <p:cNvPr id="6" name="Group 5">
            <a:extLst>
              <a:ext uri="{FF2B5EF4-FFF2-40B4-BE49-F238E27FC236}">
                <a16:creationId xmlns:a16="http://schemas.microsoft.com/office/drawing/2014/main" id="{84198D30-2E01-8525-E5BD-86BC204FC576}"/>
              </a:ext>
            </a:extLst>
          </p:cNvPr>
          <p:cNvGrpSpPr>
            <a:grpSpLocks noChangeAspect="1"/>
          </p:cNvGrpSpPr>
          <p:nvPr userDrawn="1"/>
        </p:nvGrpSpPr>
        <p:grpSpPr>
          <a:xfrm>
            <a:off x="0" y="4598125"/>
            <a:ext cx="4731552" cy="1428913"/>
            <a:chOff x="0" y="4831923"/>
            <a:chExt cx="4134645" cy="1077550"/>
          </a:xfrm>
          <a:solidFill>
            <a:schemeClr val="accent2"/>
          </a:solidFill>
        </p:grpSpPr>
        <p:sp>
          <p:nvSpPr>
            <p:cNvPr id="7" name="Rectangle 17">
              <a:extLst>
                <a:ext uri="{FF2B5EF4-FFF2-40B4-BE49-F238E27FC236}">
                  <a16:creationId xmlns:a16="http://schemas.microsoft.com/office/drawing/2014/main" id="{264DA314-D8AC-33A0-0153-B2500B07DDC5}"/>
                </a:ext>
              </a:extLst>
            </p:cNvPr>
            <p:cNvSpPr/>
            <p:nvPr/>
          </p:nvSpPr>
          <p:spPr>
            <a:xfrm>
              <a:off x="2708123" y="4831923"/>
              <a:ext cx="1426522" cy="1077549"/>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8" name="Rectangle 7">
              <a:extLst>
                <a:ext uri="{FF2B5EF4-FFF2-40B4-BE49-F238E27FC236}">
                  <a16:creationId xmlns:a16="http://schemas.microsoft.com/office/drawing/2014/main" id="{C4558486-117D-A74A-7B89-FFE00FABDFDF}"/>
                </a:ext>
              </a:extLst>
            </p:cNvPr>
            <p:cNvSpPr/>
            <p:nvPr/>
          </p:nvSpPr>
          <p:spPr>
            <a:xfrm>
              <a:off x="0" y="4831923"/>
              <a:ext cx="3580612" cy="10775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bg1"/>
                </a:solidFill>
                <a:latin typeface="Source Sans Pro" panose="020B0503030403020204" pitchFamily="34" charset="0"/>
              </a:endParaRPr>
            </a:p>
          </p:txBody>
        </p:sp>
      </p:grpSp>
      <p:pic>
        <p:nvPicPr>
          <p:cNvPr id="2" name="Picture 1" descr="A blue and white ribbon on a black background&#10;&#10;Description automatically generated">
            <a:extLst>
              <a:ext uri="{FF2B5EF4-FFF2-40B4-BE49-F238E27FC236}">
                <a16:creationId xmlns:a16="http://schemas.microsoft.com/office/drawing/2014/main" id="{7DA22861-B125-185B-E871-6D7B0F34B875}"/>
              </a:ext>
            </a:extLst>
          </p:cNvPr>
          <p:cNvPicPr>
            <a:picLocks noChangeAspect="1"/>
          </p:cNvPicPr>
          <p:nvPr userDrawn="1"/>
        </p:nvPicPr>
        <p:blipFill>
          <a:blip r:embed="rId3"/>
          <a:stretch>
            <a:fillRect/>
          </a:stretch>
        </p:blipFill>
        <p:spPr>
          <a:xfrm>
            <a:off x="9484659" y="457036"/>
            <a:ext cx="2459076" cy="504111"/>
          </a:xfrm>
          <a:prstGeom prst="rect">
            <a:avLst/>
          </a:prstGeom>
        </p:spPr>
      </p:pic>
    </p:spTree>
    <p:extLst>
      <p:ext uri="{BB962C8B-B14F-4D97-AF65-F5344CB8AC3E}">
        <p14:creationId xmlns:p14="http://schemas.microsoft.com/office/powerpoint/2010/main" val="3232662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03 Section Divider with Bar">
    <p:bg>
      <p:bgPr>
        <a:solidFill>
          <a:srgbClr val="F6F6F6"/>
        </a:solidFill>
        <a:effectLst/>
      </p:bgPr>
    </p:bg>
    <p:spTree>
      <p:nvGrpSpPr>
        <p:cNvPr id="1" name=""/>
        <p:cNvGrpSpPr/>
        <p:nvPr/>
      </p:nvGrpSpPr>
      <p:grpSpPr>
        <a:xfrm>
          <a:off x="0" y="0"/>
          <a:ext cx="0" cy="0"/>
          <a:chOff x="0" y="0"/>
          <a:chExt cx="0" cy="0"/>
        </a:xfrm>
      </p:grpSpPr>
      <p:pic>
        <p:nvPicPr>
          <p:cNvPr id="9" name="Picture Placeholder 3">
            <a:extLst>
              <a:ext uri="{FF2B5EF4-FFF2-40B4-BE49-F238E27FC236}">
                <a16:creationId xmlns:a16="http://schemas.microsoft.com/office/drawing/2014/main" id="{D043DA3C-86F9-CDA5-5BE2-7BF12769FBF8}"/>
              </a:ext>
            </a:extLst>
          </p:cNvPr>
          <p:cNvPicPr>
            <a:picLocks noChangeAspect="1"/>
          </p:cNvPicPr>
          <p:nvPr userDrawn="1"/>
        </p:nvPicPr>
        <p:blipFill rotWithShape="1">
          <a:blip r:embed="rId2"/>
          <a:srcRect l="18068" t="9650" r="7633" b="1431"/>
          <a:stretch/>
        </p:blipFill>
        <p:spPr>
          <a:xfrm>
            <a:off x="498475" y="457200"/>
            <a:ext cx="7812995" cy="5935436"/>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pic>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0" i="0" dirty="0">
              <a:latin typeface="Source Sans Pro" panose="020B0503030403020204" pitchFamily="34" charset="0"/>
            </a:endParaRPr>
          </a:p>
        </p:txBody>
      </p:sp>
      <p:sp>
        <p:nvSpPr>
          <p:cNvPr id="3" name="Title 2">
            <a:extLst>
              <a:ext uri="{FF2B5EF4-FFF2-40B4-BE49-F238E27FC236}">
                <a16:creationId xmlns:a16="http://schemas.microsoft.com/office/drawing/2014/main" id="{B6618FF5-5714-AEE6-EED0-5204F3FC1D2F}"/>
              </a:ext>
            </a:extLst>
          </p:cNvPr>
          <p:cNvSpPr>
            <a:spLocks noGrp="1"/>
          </p:cNvSpPr>
          <p:nvPr>
            <p:ph type="title" hasCustomPrompt="1"/>
          </p:nvPr>
        </p:nvSpPr>
        <p:spPr>
          <a:xfrm>
            <a:off x="7590329" y="3901344"/>
            <a:ext cx="4435416" cy="2491292"/>
          </a:xfrm>
          <a:prstGeom prst="rect">
            <a:avLst/>
          </a:prstGeom>
        </p:spPr>
        <p:txBody>
          <a:bodyPr anchor="ctr">
            <a:noAutofit/>
          </a:bodyPr>
          <a:lstStyle>
            <a:lvl1pPr>
              <a:defRPr sz="6000">
                <a:solidFill>
                  <a:schemeClr val="accent2"/>
                </a:solidFill>
              </a:defRPr>
            </a:lvl1pPr>
          </a:lstStyle>
          <a:p>
            <a:r>
              <a:rPr lang="en-US" dirty="0"/>
              <a:t>Section Title</a:t>
            </a:r>
          </a:p>
        </p:txBody>
      </p:sp>
      <p:grpSp>
        <p:nvGrpSpPr>
          <p:cNvPr id="6" name="Group 5">
            <a:extLst>
              <a:ext uri="{FF2B5EF4-FFF2-40B4-BE49-F238E27FC236}">
                <a16:creationId xmlns:a16="http://schemas.microsoft.com/office/drawing/2014/main" id="{84198D30-2E01-8525-E5BD-86BC204FC576}"/>
              </a:ext>
            </a:extLst>
          </p:cNvPr>
          <p:cNvGrpSpPr>
            <a:grpSpLocks noChangeAspect="1"/>
          </p:cNvGrpSpPr>
          <p:nvPr userDrawn="1"/>
        </p:nvGrpSpPr>
        <p:grpSpPr>
          <a:xfrm>
            <a:off x="0" y="4598125"/>
            <a:ext cx="4731552" cy="1428913"/>
            <a:chOff x="0" y="4831923"/>
            <a:chExt cx="4134645" cy="1077550"/>
          </a:xfrm>
          <a:solidFill>
            <a:schemeClr val="tx1"/>
          </a:solidFill>
        </p:grpSpPr>
        <p:sp>
          <p:nvSpPr>
            <p:cNvPr id="7" name="Rectangle 17">
              <a:extLst>
                <a:ext uri="{FF2B5EF4-FFF2-40B4-BE49-F238E27FC236}">
                  <a16:creationId xmlns:a16="http://schemas.microsoft.com/office/drawing/2014/main" id="{264DA314-D8AC-33A0-0153-B2500B07DDC5}"/>
                </a:ext>
              </a:extLst>
            </p:cNvPr>
            <p:cNvSpPr/>
            <p:nvPr/>
          </p:nvSpPr>
          <p:spPr>
            <a:xfrm>
              <a:off x="2708123" y="4831923"/>
              <a:ext cx="1426522" cy="1077549"/>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8" name="Rectangle 7">
              <a:extLst>
                <a:ext uri="{FF2B5EF4-FFF2-40B4-BE49-F238E27FC236}">
                  <a16:creationId xmlns:a16="http://schemas.microsoft.com/office/drawing/2014/main" id="{C4558486-117D-A74A-7B89-FFE00FABDFDF}"/>
                </a:ext>
              </a:extLst>
            </p:cNvPr>
            <p:cNvSpPr/>
            <p:nvPr/>
          </p:nvSpPr>
          <p:spPr>
            <a:xfrm>
              <a:off x="0" y="4831923"/>
              <a:ext cx="3580612" cy="10775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bg1"/>
                </a:solidFill>
                <a:latin typeface="Source Sans Pro" panose="020B0503030403020204" pitchFamily="34" charset="0"/>
              </a:endParaRPr>
            </a:p>
          </p:txBody>
        </p:sp>
      </p:grpSp>
      <p:pic>
        <p:nvPicPr>
          <p:cNvPr id="5" name="Picture 4" descr="A blue and white ribbon on a black background&#10;&#10;Description automatically generated">
            <a:extLst>
              <a:ext uri="{FF2B5EF4-FFF2-40B4-BE49-F238E27FC236}">
                <a16:creationId xmlns:a16="http://schemas.microsoft.com/office/drawing/2014/main" id="{A72B0257-F2C0-E548-E876-ADFC471BD31C}"/>
              </a:ext>
            </a:extLst>
          </p:cNvPr>
          <p:cNvPicPr>
            <a:picLocks noChangeAspect="1"/>
          </p:cNvPicPr>
          <p:nvPr userDrawn="1"/>
        </p:nvPicPr>
        <p:blipFill>
          <a:blip r:embed="rId3"/>
          <a:stretch>
            <a:fillRect/>
          </a:stretch>
        </p:blipFill>
        <p:spPr>
          <a:xfrm>
            <a:off x="9484659" y="457036"/>
            <a:ext cx="2459076" cy="504111"/>
          </a:xfrm>
          <a:prstGeom prst="rect">
            <a:avLst/>
          </a:prstGeom>
        </p:spPr>
      </p:pic>
    </p:spTree>
    <p:extLst>
      <p:ext uri="{BB962C8B-B14F-4D97-AF65-F5344CB8AC3E}">
        <p14:creationId xmlns:p14="http://schemas.microsoft.com/office/powerpoint/2010/main" val="3732162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933B-F458-45AC-29C3-6F2343284D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FF22A3-1501-BF1E-2B02-6C3EAB121562}"/>
              </a:ext>
            </a:extLst>
          </p:cNvPr>
          <p:cNvSpPr>
            <a:spLocks noGrp="1"/>
          </p:cNvSpPr>
          <p:nvPr>
            <p:ph idx="1"/>
          </p:nvPr>
        </p:nvSpPr>
        <p:spPr/>
        <p:txBody>
          <a:bodyPr/>
          <a:lstStyle>
            <a:lvl1pPr>
              <a:defRPr b="0" i="0">
                <a:latin typeface="Source Sans Pro" panose="020B0503030403020204" pitchFamily="34" charset="0"/>
                <a:ea typeface="Source Sans Pro" panose="020B0503030403020204" pitchFamily="34" charset="0"/>
              </a:defRPr>
            </a:lvl1pPr>
            <a:lvl2pPr>
              <a:defRPr b="0" i="0">
                <a:latin typeface="Source Sans Pro" panose="020B0503030403020204" pitchFamily="34" charset="0"/>
                <a:ea typeface="Source Sans Pro" panose="020B0503030403020204" pitchFamily="34" charset="0"/>
              </a:defRPr>
            </a:lvl2pPr>
            <a:lvl3pPr>
              <a:defRPr b="0" i="0">
                <a:latin typeface="Source Sans Pro" panose="020B0503030403020204" pitchFamily="34" charset="0"/>
                <a:ea typeface="Source Sans Pro" panose="020B0503030403020204" pitchFamily="34" charset="0"/>
              </a:defRPr>
            </a:lvl3pPr>
            <a:lvl4pPr>
              <a:defRPr b="0" i="0">
                <a:latin typeface="Source Sans Pro" panose="020B0503030403020204" pitchFamily="34" charset="0"/>
                <a:ea typeface="Source Sans Pro" panose="020B0503030403020204" pitchFamily="34" charset="0"/>
              </a:defRPr>
            </a:lvl4pPr>
            <a:lvl5pPr>
              <a:defRPr b="0" i="0">
                <a:latin typeface="Source Sans Pro" panose="020B0503030403020204" pitchFamily="34" charset="0"/>
                <a:ea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8904291-1D6C-40D1-4243-54DA4E986E1A}"/>
              </a:ext>
            </a:extLst>
          </p:cNvPr>
          <p:cNvSpPr>
            <a:spLocks noGrp="1"/>
          </p:cNvSpPr>
          <p:nvPr>
            <p:ph type="ftr" sz="quarter" idx="11"/>
          </p:nvPr>
        </p:nvSpPr>
        <p:spPr/>
        <p:txBody>
          <a:bodyPr/>
          <a:lstStyle>
            <a:lvl1pPr>
              <a:defRPr b="0" i="0">
                <a:latin typeface="Source Sans Pro" panose="020B0503030403020204" pitchFamily="34" charset="0"/>
                <a:ea typeface="Source Sans Pro" panose="020B0503030403020204" pitchFamily="34" charset="0"/>
              </a:defRPr>
            </a:lvl1pPr>
          </a:lstStyle>
          <a:p>
            <a:endParaRPr lang="en-US" dirty="0"/>
          </a:p>
        </p:txBody>
      </p:sp>
    </p:spTree>
    <p:extLst>
      <p:ext uri="{BB962C8B-B14F-4D97-AF65-F5344CB8AC3E}">
        <p14:creationId xmlns:p14="http://schemas.microsoft.com/office/powerpoint/2010/main" val="17664513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O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44A89-5A0E-AB65-9500-009E9F98C9D6}"/>
              </a:ext>
            </a:extLst>
          </p:cNvPr>
          <p:cNvSpPr>
            <a:spLocks noGrp="1"/>
          </p:cNvSpPr>
          <p:nvPr>
            <p:ph type="title" hasCustomPrompt="1"/>
          </p:nvPr>
        </p:nvSpPr>
        <p:spPr>
          <a:xfrm>
            <a:off x="111659" y="1151257"/>
            <a:ext cx="2502069" cy="402283"/>
          </a:xfrm>
          <a:noFill/>
          <a:ln>
            <a:noFill/>
          </a:ln>
        </p:spPr>
        <p:txBody>
          <a:bodyPr anchor="b"/>
          <a:lstStyle>
            <a:lvl1pPr>
              <a:defRPr sz="2000" b="0"/>
            </a:lvl1pPr>
          </a:lstStyle>
          <a:p>
            <a:r>
              <a:rPr lang="en-US" dirty="0"/>
              <a:t>Table of Contents</a:t>
            </a:r>
          </a:p>
        </p:txBody>
      </p:sp>
      <p:sp>
        <p:nvSpPr>
          <p:cNvPr id="3" name="Text Placeholder 2">
            <a:extLst>
              <a:ext uri="{FF2B5EF4-FFF2-40B4-BE49-F238E27FC236}">
                <a16:creationId xmlns:a16="http://schemas.microsoft.com/office/drawing/2014/main" id="{275482CF-47A2-691C-5B7A-1B643A264DD0}"/>
              </a:ext>
            </a:extLst>
          </p:cNvPr>
          <p:cNvSpPr>
            <a:spLocks noGrp="1"/>
          </p:cNvSpPr>
          <p:nvPr>
            <p:ph type="body" idx="1"/>
          </p:nvPr>
        </p:nvSpPr>
        <p:spPr>
          <a:xfrm>
            <a:off x="3111240" y="1151257"/>
            <a:ext cx="8236209" cy="4938393"/>
          </a:xfrm>
        </p:spPr>
        <p:txBody>
          <a:bodyPr/>
          <a:lstStyle>
            <a:lvl1pPr marL="0" indent="0">
              <a:buNone/>
              <a:defRPr sz="2400" b="0" i="0">
                <a:solidFill>
                  <a:schemeClr val="tx1">
                    <a:tint val="75000"/>
                  </a:schemeClr>
                </a:solidFill>
                <a:latin typeface="Source Sans Pro" panose="020B0503030403020204" pitchFamily="34" charset="0"/>
                <a:ea typeface="Source Sans Pro" panose="020B0503030403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AD25507E-53F7-0FBC-CCA1-080462299A69}"/>
              </a:ext>
            </a:extLst>
          </p:cNvPr>
          <p:cNvSpPr>
            <a:spLocks noGrp="1"/>
          </p:cNvSpPr>
          <p:nvPr>
            <p:ph type="sldNum" sz="quarter" idx="12"/>
          </p:nvPr>
        </p:nvSpPr>
        <p:spPr/>
        <p:txBody>
          <a:bodyPr/>
          <a:lstStyle>
            <a:lvl1pPr>
              <a:defRPr b="0" i="0">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spTree>
    <p:extLst>
      <p:ext uri="{BB962C8B-B14F-4D97-AF65-F5344CB8AC3E}">
        <p14:creationId xmlns:p14="http://schemas.microsoft.com/office/powerpoint/2010/main" val="3199258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Layout - Ev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5BD0-9F44-DBE6-149F-C9C91CBBA2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B8665A-9ECD-C94C-F298-B2FAE74E776D}"/>
              </a:ext>
            </a:extLst>
          </p:cNvPr>
          <p:cNvSpPr>
            <a:spLocks noGrp="1"/>
          </p:cNvSpPr>
          <p:nvPr>
            <p:ph sz="half" idx="1"/>
          </p:nvPr>
        </p:nvSpPr>
        <p:spPr>
          <a:xfrm>
            <a:off x="256247" y="1488935"/>
            <a:ext cx="5486400" cy="4688028"/>
          </a:xfrm>
        </p:spPr>
        <p:txBody>
          <a:bodyPr/>
          <a:lstStyle>
            <a:lvl1pPr>
              <a:lnSpc>
                <a:spcPct val="114000"/>
              </a:lnSpc>
              <a:defRPr b="0" i="0">
                <a:latin typeface="Source Sans Pro" panose="020B0503030403020204" pitchFamily="34" charset="0"/>
                <a:ea typeface="Source Sans Pro" panose="020B0503030403020204" pitchFamily="34" charset="0"/>
              </a:defRPr>
            </a:lvl1pPr>
            <a:lvl2pPr>
              <a:lnSpc>
                <a:spcPct val="114000"/>
              </a:lnSpc>
              <a:defRPr b="0" i="0">
                <a:latin typeface="Source Sans Pro" panose="020B0503030403020204" pitchFamily="34" charset="0"/>
                <a:ea typeface="Source Sans Pro" panose="020B0503030403020204" pitchFamily="34" charset="0"/>
              </a:defRPr>
            </a:lvl2pPr>
            <a:lvl3pPr>
              <a:lnSpc>
                <a:spcPct val="114000"/>
              </a:lnSpc>
              <a:defRPr b="0" i="0">
                <a:latin typeface="Source Sans Pro" panose="020B0503030403020204" pitchFamily="34" charset="0"/>
                <a:ea typeface="Source Sans Pro" panose="020B0503030403020204" pitchFamily="34" charset="0"/>
              </a:defRPr>
            </a:lvl3pPr>
            <a:lvl4pPr>
              <a:lnSpc>
                <a:spcPct val="114000"/>
              </a:lnSpc>
              <a:defRPr b="0" i="0">
                <a:latin typeface="Source Sans Pro" panose="020B0503030403020204" pitchFamily="34" charset="0"/>
                <a:ea typeface="Source Sans Pro" panose="020B0503030403020204" pitchFamily="34" charset="0"/>
              </a:defRPr>
            </a:lvl4pPr>
            <a:lvl5pPr>
              <a:lnSpc>
                <a:spcPct val="114000"/>
              </a:lnSpc>
              <a:defRPr b="0" i="0">
                <a:latin typeface="Source Sans Pro" panose="020B0503030403020204" pitchFamily="34" charset="0"/>
                <a:ea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D5579B1-5FC8-A4A5-AD94-92E148AE2AFA}"/>
              </a:ext>
            </a:extLst>
          </p:cNvPr>
          <p:cNvSpPr>
            <a:spLocks noGrp="1"/>
          </p:cNvSpPr>
          <p:nvPr>
            <p:ph sz="half" idx="2"/>
          </p:nvPr>
        </p:nvSpPr>
        <p:spPr>
          <a:xfrm>
            <a:off x="6449352" y="1488935"/>
            <a:ext cx="5486400" cy="4688028"/>
          </a:xfrm>
        </p:spPr>
        <p:txBody>
          <a:bodyPr/>
          <a:lstStyle>
            <a:lvl1pPr>
              <a:lnSpc>
                <a:spcPct val="114000"/>
              </a:lnSpc>
              <a:defRPr b="0" i="0">
                <a:latin typeface="Source Sans Pro" panose="020B0503030403020204" pitchFamily="34" charset="0"/>
                <a:ea typeface="Source Sans Pro" panose="020B0503030403020204" pitchFamily="34" charset="0"/>
              </a:defRPr>
            </a:lvl1pPr>
            <a:lvl2pPr>
              <a:lnSpc>
                <a:spcPct val="114000"/>
              </a:lnSpc>
              <a:defRPr b="0" i="0">
                <a:latin typeface="Source Sans Pro" panose="020B0503030403020204" pitchFamily="34" charset="0"/>
                <a:ea typeface="Source Sans Pro" panose="020B0503030403020204" pitchFamily="34" charset="0"/>
              </a:defRPr>
            </a:lvl2pPr>
            <a:lvl3pPr>
              <a:lnSpc>
                <a:spcPct val="114000"/>
              </a:lnSpc>
              <a:defRPr b="0" i="0">
                <a:latin typeface="Source Sans Pro" panose="020B0503030403020204" pitchFamily="34" charset="0"/>
                <a:ea typeface="Source Sans Pro" panose="020B0503030403020204" pitchFamily="34" charset="0"/>
              </a:defRPr>
            </a:lvl3pPr>
            <a:lvl4pPr>
              <a:lnSpc>
                <a:spcPct val="114000"/>
              </a:lnSpc>
              <a:defRPr b="0" i="0">
                <a:latin typeface="Source Sans Pro" panose="020B0503030403020204" pitchFamily="34" charset="0"/>
                <a:ea typeface="Source Sans Pro" panose="020B0503030403020204" pitchFamily="34" charset="0"/>
              </a:defRPr>
            </a:lvl4pPr>
            <a:lvl5pPr>
              <a:lnSpc>
                <a:spcPct val="114000"/>
              </a:lnSpc>
              <a:defRPr b="0" i="0">
                <a:latin typeface="Source Sans Pro" panose="020B0503030403020204" pitchFamily="34" charset="0"/>
                <a:ea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FD7A3AB0-A9AA-4BB8-5DAD-4EBEA4AB7874}"/>
              </a:ext>
            </a:extLst>
          </p:cNvPr>
          <p:cNvSpPr>
            <a:spLocks noGrp="1"/>
          </p:cNvSpPr>
          <p:nvPr>
            <p:ph type="ftr" sz="quarter" idx="11"/>
          </p:nvPr>
        </p:nvSpPr>
        <p:spPr/>
        <p:txBody>
          <a:bodyPr/>
          <a:lstStyle>
            <a:lvl1pPr>
              <a:defRPr b="0" i="0">
                <a:latin typeface="Source Sans Pro" panose="020B0503030403020204" pitchFamily="34" charset="0"/>
                <a:ea typeface="Source Sans Pro" panose="020B0503030403020204" pitchFamily="34" charset="0"/>
              </a:defRPr>
            </a:lvl1pPr>
          </a:lstStyle>
          <a:p>
            <a:endParaRPr lang="en-US" dirty="0"/>
          </a:p>
        </p:txBody>
      </p:sp>
      <p:sp>
        <p:nvSpPr>
          <p:cNvPr id="7" name="Slide Number Placeholder 6">
            <a:extLst>
              <a:ext uri="{FF2B5EF4-FFF2-40B4-BE49-F238E27FC236}">
                <a16:creationId xmlns:a16="http://schemas.microsoft.com/office/drawing/2014/main" id="{22F61A60-C99B-A53C-913B-24FBFFB5FC51}"/>
              </a:ext>
            </a:extLst>
          </p:cNvPr>
          <p:cNvSpPr>
            <a:spLocks noGrp="1"/>
          </p:cNvSpPr>
          <p:nvPr>
            <p:ph type="sldNum" sz="quarter" idx="12"/>
          </p:nvPr>
        </p:nvSpPr>
        <p:spPr/>
        <p:txBody>
          <a:bodyPr/>
          <a:lstStyle>
            <a:lvl1pPr>
              <a:defRPr b="0" i="0">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spTree>
    <p:extLst>
      <p:ext uri="{BB962C8B-B14F-4D97-AF65-F5344CB8AC3E}">
        <p14:creationId xmlns:p14="http://schemas.microsoft.com/office/powerpoint/2010/main" val="412839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Layout - Unev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5BD0-9F44-DBE6-149F-C9C91CBBA2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B8665A-9ECD-C94C-F298-B2FAE74E776D}"/>
              </a:ext>
            </a:extLst>
          </p:cNvPr>
          <p:cNvSpPr>
            <a:spLocks noGrp="1"/>
          </p:cNvSpPr>
          <p:nvPr>
            <p:ph sz="half" idx="1"/>
          </p:nvPr>
        </p:nvSpPr>
        <p:spPr>
          <a:xfrm>
            <a:off x="256247" y="1488935"/>
            <a:ext cx="3433721" cy="4688028"/>
          </a:xfrm>
        </p:spPr>
        <p:txBody>
          <a:bodyPr/>
          <a:lstStyle>
            <a:lvl1pPr>
              <a:lnSpc>
                <a:spcPct val="114000"/>
              </a:lnSpc>
              <a:defRPr b="0" i="0">
                <a:latin typeface="Source Sans Pro" panose="020B0503030403020204" pitchFamily="34" charset="0"/>
                <a:ea typeface="Source Sans Pro" panose="020B0503030403020204" pitchFamily="34" charset="0"/>
              </a:defRPr>
            </a:lvl1pPr>
            <a:lvl2pPr>
              <a:lnSpc>
                <a:spcPct val="114000"/>
              </a:lnSpc>
              <a:defRPr b="0" i="0">
                <a:latin typeface="Source Sans Pro" panose="020B0503030403020204" pitchFamily="34" charset="0"/>
                <a:ea typeface="Source Sans Pro" panose="020B0503030403020204" pitchFamily="34" charset="0"/>
              </a:defRPr>
            </a:lvl2pPr>
            <a:lvl3pPr>
              <a:lnSpc>
                <a:spcPct val="114000"/>
              </a:lnSpc>
              <a:defRPr b="0" i="0">
                <a:latin typeface="Source Sans Pro" panose="020B0503030403020204" pitchFamily="34" charset="0"/>
                <a:ea typeface="Source Sans Pro" panose="020B0503030403020204" pitchFamily="34" charset="0"/>
              </a:defRPr>
            </a:lvl3pPr>
            <a:lvl4pPr>
              <a:lnSpc>
                <a:spcPct val="114000"/>
              </a:lnSpc>
              <a:defRPr b="0" i="0">
                <a:latin typeface="Source Sans Pro" panose="020B0503030403020204" pitchFamily="34" charset="0"/>
                <a:ea typeface="Source Sans Pro" panose="020B0503030403020204" pitchFamily="34" charset="0"/>
              </a:defRPr>
            </a:lvl4pPr>
            <a:lvl5pPr>
              <a:lnSpc>
                <a:spcPct val="114000"/>
              </a:lnSpc>
              <a:defRPr b="0" i="0">
                <a:latin typeface="Source Sans Pro" panose="020B0503030403020204" pitchFamily="34" charset="0"/>
                <a:ea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D5579B1-5FC8-A4A5-AD94-92E148AE2AFA}"/>
              </a:ext>
            </a:extLst>
          </p:cNvPr>
          <p:cNvSpPr>
            <a:spLocks noGrp="1"/>
          </p:cNvSpPr>
          <p:nvPr>
            <p:ph sz="half" idx="2"/>
          </p:nvPr>
        </p:nvSpPr>
        <p:spPr>
          <a:xfrm>
            <a:off x="4037926" y="1488935"/>
            <a:ext cx="7897826" cy="4688028"/>
          </a:xfrm>
        </p:spPr>
        <p:txBody>
          <a:bodyPr/>
          <a:lstStyle>
            <a:lvl1pPr>
              <a:lnSpc>
                <a:spcPct val="114000"/>
              </a:lnSpc>
              <a:defRPr b="0" i="0">
                <a:latin typeface="Source Sans Pro" panose="020B0503030403020204" pitchFamily="34" charset="0"/>
                <a:ea typeface="Source Sans Pro" panose="020B0503030403020204" pitchFamily="34" charset="0"/>
              </a:defRPr>
            </a:lvl1pPr>
            <a:lvl2pPr>
              <a:lnSpc>
                <a:spcPct val="114000"/>
              </a:lnSpc>
              <a:defRPr b="0" i="0">
                <a:latin typeface="Source Sans Pro" panose="020B0503030403020204" pitchFamily="34" charset="0"/>
                <a:ea typeface="Source Sans Pro" panose="020B0503030403020204" pitchFamily="34" charset="0"/>
              </a:defRPr>
            </a:lvl2pPr>
            <a:lvl3pPr>
              <a:lnSpc>
                <a:spcPct val="114000"/>
              </a:lnSpc>
              <a:defRPr b="0" i="0">
                <a:latin typeface="Source Sans Pro" panose="020B0503030403020204" pitchFamily="34" charset="0"/>
                <a:ea typeface="Source Sans Pro" panose="020B0503030403020204" pitchFamily="34" charset="0"/>
              </a:defRPr>
            </a:lvl3pPr>
            <a:lvl4pPr>
              <a:lnSpc>
                <a:spcPct val="114000"/>
              </a:lnSpc>
              <a:defRPr b="0" i="0">
                <a:latin typeface="Source Sans Pro" panose="020B0503030403020204" pitchFamily="34" charset="0"/>
                <a:ea typeface="Source Sans Pro" panose="020B0503030403020204" pitchFamily="34" charset="0"/>
              </a:defRPr>
            </a:lvl4pPr>
            <a:lvl5pPr>
              <a:lnSpc>
                <a:spcPct val="114000"/>
              </a:lnSpc>
              <a:defRPr b="0" i="0">
                <a:latin typeface="Source Sans Pro" panose="020B0503030403020204" pitchFamily="34" charset="0"/>
                <a:ea typeface="Source Sans Pro" panose="020B0503030403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FD7A3AB0-A9AA-4BB8-5DAD-4EBEA4AB7874}"/>
              </a:ext>
            </a:extLst>
          </p:cNvPr>
          <p:cNvSpPr>
            <a:spLocks noGrp="1"/>
          </p:cNvSpPr>
          <p:nvPr>
            <p:ph type="ftr" sz="quarter" idx="11"/>
          </p:nvPr>
        </p:nvSpPr>
        <p:spPr/>
        <p:txBody>
          <a:bodyPr/>
          <a:lstStyle>
            <a:lvl1pPr>
              <a:defRPr b="0" i="0">
                <a:latin typeface="Source Sans Pro" panose="020B0503030403020204" pitchFamily="34" charset="0"/>
                <a:ea typeface="Source Sans Pro" panose="020B0503030403020204" pitchFamily="34" charset="0"/>
              </a:defRPr>
            </a:lvl1pPr>
          </a:lstStyle>
          <a:p>
            <a:endParaRPr lang="en-US" dirty="0"/>
          </a:p>
        </p:txBody>
      </p:sp>
      <p:sp>
        <p:nvSpPr>
          <p:cNvPr id="7" name="Slide Number Placeholder 6">
            <a:extLst>
              <a:ext uri="{FF2B5EF4-FFF2-40B4-BE49-F238E27FC236}">
                <a16:creationId xmlns:a16="http://schemas.microsoft.com/office/drawing/2014/main" id="{22F61A60-C99B-A53C-913B-24FBFFB5FC51}"/>
              </a:ext>
            </a:extLst>
          </p:cNvPr>
          <p:cNvSpPr>
            <a:spLocks noGrp="1"/>
          </p:cNvSpPr>
          <p:nvPr>
            <p:ph type="sldNum" sz="quarter" idx="12"/>
          </p:nvPr>
        </p:nvSpPr>
        <p:spPr/>
        <p:txBody>
          <a:bodyPr/>
          <a:lstStyle>
            <a:lvl1pPr>
              <a:defRPr b="0" i="0">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spTree>
    <p:extLst>
      <p:ext uri="{BB962C8B-B14F-4D97-AF65-F5344CB8AC3E}">
        <p14:creationId xmlns:p14="http://schemas.microsoft.com/office/powerpoint/2010/main" val="38490710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C9BE-9B0B-F312-DDFF-EEBEEB80249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199D9820-3843-300A-93E6-A43C8BCF0B3C}"/>
              </a:ext>
            </a:extLst>
          </p:cNvPr>
          <p:cNvSpPr>
            <a:spLocks noGrp="1"/>
          </p:cNvSpPr>
          <p:nvPr>
            <p:ph type="ftr" sz="quarter" idx="11"/>
          </p:nvPr>
        </p:nvSpPr>
        <p:spPr/>
        <p:txBody>
          <a:bodyPr/>
          <a:lstStyle>
            <a:lvl1pPr>
              <a:defRPr b="0" i="0">
                <a:latin typeface="Source Sans Pro" panose="020B0503030403020204" pitchFamily="34" charset="0"/>
                <a:ea typeface="Source Sans Pro" panose="020B0503030403020204" pitchFamily="34" charset="0"/>
              </a:defRPr>
            </a:lvl1pPr>
          </a:lstStyle>
          <a:p>
            <a:endParaRPr lang="en-US" dirty="0"/>
          </a:p>
        </p:txBody>
      </p:sp>
      <p:sp>
        <p:nvSpPr>
          <p:cNvPr id="5" name="Slide Number Placeholder 4">
            <a:extLst>
              <a:ext uri="{FF2B5EF4-FFF2-40B4-BE49-F238E27FC236}">
                <a16:creationId xmlns:a16="http://schemas.microsoft.com/office/drawing/2014/main" id="{1657B051-3C42-BD7B-DBEA-EB877AF9ED08}"/>
              </a:ext>
            </a:extLst>
          </p:cNvPr>
          <p:cNvSpPr>
            <a:spLocks noGrp="1"/>
          </p:cNvSpPr>
          <p:nvPr>
            <p:ph type="sldNum" sz="quarter" idx="12"/>
          </p:nvPr>
        </p:nvSpPr>
        <p:spPr/>
        <p:txBody>
          <a:bodyPr/>
          <a:lstStyle>
            <a:lvl1pPr>
              <a:defRPr b="0" i="0">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spTree>
    <p:extLst>
      <p:ext uri="{BB962C8B-B14F-4D97-AF65-F5344CB8AC3E}">
        <p14:creationId xmlns:p14="http://schemas.microsoft.com/office/powerpoint/2010/main" val="3288657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A0DE4B2-187C-05B4-102F-9F3E98707B4A}"/>
              </a:ext>
            </a:extLst>
          </p:cNvPr>
          <p:cNvSpPr>
            <a:spLocks noGrp="1"/>
          </p:cNvSpPr>
          <p:nvPr>
            <p:ph type="ftr" sz="quarter" idx="11"/>
          </p:nvPr>
        </p:nvSpPr>
        <p:spPr/>
        <p:txBody>
          <a:bodyPr/>
          <a:lstStyle>
            <a:lvl1pPr>
              <a:defRPr b="0" i="0">
                <a:latin typeface="Source Sans Pro" panose="020B0503030403020204" pitchFamily="34" charset="0"/>
                <a:ea typeface="Source Sans Pro" panose="020B0503030403020204" pitchFamily="34" charset="0"/>
              </a:defRPr>
            </a:lvl1pPr>
          </a:lstStyle>
          <a:p>
            <a:endParaRPr lang="en-US" dirty="0"/>
          </a:p>
        </p:txBody>
      </p:sp>
      <p:sp>
        <p:nvSpPr>
          <p:cNvPr id="4" name="Slide Number Placeholder 3">
            <a:extLst>
              <a:ext uri="{FF2B5EF4-FFF2-40B4-BE49-F238E27FC236}">
                <a16:creationId xmlns:a16="http://schemas.microsoft.com/office/drawing/2014/main" id="{D4CA253C-50E4-9EB5-5EBA-7FFC54492E30}"/>
              </a:ext>
            </a:extLst>
          </p:cNvPr>
          <p:cNvSpPr>
            <a:spLocks noGrp="1"/>
          </p:cNvSpPr>
          <p:nvPr>
            <p:ph type="sldNum" sz="quarter" idx="12"/>
          </p:nvPr>
        </p:nvSpPr>
        <p:spPr/>
        <p:txBody>
          <a:bodyPr/>
          <a:lstStyle>
            <a:lvl1pPr>
              <a:defRPr b="0" i="0">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spTree>
    <p:extLst>
      <p:ext uri="{BB962C8B-B14F-4D97-AF65-F5344CB8AC3E}">
        <p14:creationId xmlns:p14="http://schemas.microsoft.com/office/powerpoint/2010/main" val="315675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or Bio Slide 02">
    <p:bg>
      <p:bgPr>
        <a:solidFill>
          <a:schemeClr val="bg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57FE649-EA55-A4BF-E687-70A5DCD20EA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45781"/>
          <a:stretch/>
        </p:blipFill>
        <p:spPr>
          <a:xfrm>
            <a:off x="0" y="0"/>
            <a:ext cx="4940389" cy="6858000"/>
          </a:xfrm>
          <a:prstGeom prst="rect">
            <a:avLst/>
          </a:prstGeom>
        </p:spPr>
      </p:pic>
      <p:sp>
        <p:nvSpPr>
          <p:cNvPr id="6" name="Picture Placeholder 5">
            <a:extLst>
              <a:ext uri="{FF2B5EF4-FFF2-40B4-BE49-F238E27FC236}">
                <a16:creationId xmlns:a16="http://schemas.microsoft.com/office/drawing/2014/main" id="{EBDEB1F9-572E-9CBF-F735-F9A05569B245}"/>
              </a:ext>
            </a:extLst>
          </p:cNvPr>
          <p:cNvSpPr>
            <a:spLocks noGrp="1"/>
          </p:cNvSpPr>
          <p:nvPr>
            <p:ph type="pic" sz="quarter" idx="11" hasCustomPrompt="1"/>
          </p:nvPr>
        </p:nvSpPr>
        <p:spPr>
          <a:xfrm>
            <a:off x="623523" y="1795640"/>
            <a:ext cx="2239963" cy="2803403"/>
          </a:xfrm>
          <a:prstGeom prst="rect">
            <a:avLst/>
          </a:prstGeom>
        </p:spPr>
        <p:txBody>
          <a:bodyPr>
            <a:normAutofit/>
          </a:bodyPr>
          <a:lstStyle>
            <a:lvl1pPr>
              <a:defRPr sz="1600" b="0" i="0">
                <a:solidFill>
                  <a:schemeClr val="tx2"/>
                </a:solidFill>
                <a:latin typeface="Source Sans Pro" panose="020B0503030403020204" pitchFamily="34" charset="0"/>
              </a:defRPr>
            </a:lvl1pPr>
          </a:lstStyle>
          <a:p>
            <a:r>
              <a:rPr lang="en-US" dirty="0"/>
              <a:t>Click icon to add profile picture</a:t>
            </a:r>
          </a:p>
        </p:txBody>
      </p:sp>
      <p:grpSp>
        <p:nvGrpSpPr>
          <p:cNvPr id="10" name="Group 9">
            <a:extLst>
              <a:ext uri="{FF2B5EF4-FFF2-40B4-BE49-F238E27FC236}">
                <a16:creationId xmlns:a16="http://schemas.microsoft.com/office/drawing/2014/main" id="{0ABBA79D-E781-A585-B120-E54CB1B70814}"/>
              </a:ext>
            </a:extLst>
          </p:cNvPr>
          <p:cNvGrpSpPr/>
          <p:nvPr userDrawn="1"/>
        </p:nvGrpSpPr>
        <p:grpSpPr>
          <a:xfrm>
            <a:off x="0" y="4865582"/>
            <a:ext cx="4224130" cy="1038262"/>
            <a:chOff x="0" y="4383792"/>
            <a:chExt cx="3702692" cy="675497"/>
          </a:xfrm>
          <a:solidFill>
            <a:schemeClr val="accent2"/>
          </a:solidFill>
        </p:grpSpPr>
        <p:sp>
          <p:nvSpPr>
            <p:cNvPr id="8" name="Rectangle 17">
              <a:extLst>
                <a:ext uri="{FF2B5EF4-FFF2-40B4-BE49-F238E27FC236}">
                  <a16:creationId xmlns:a16="http://schemas.microsoft.com/office/drawing/2014/main" id="{A4187CEB-50D5-9CBD-2EC5-A3921ADAB57F}"/>
                </a:ext>
              </a:extLst>
            </p:cNvPr>
            <p:cNvSpPr/>
            <p:nvPr/>
          </p:nvSpPr>
          <p:spPr>
            <a:xfrm>
              <a:off x="2808430" y="4383792"/>
              <a:ext cx="894262" cy="67549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9" name="Rectangle 8">
              <a:extLst>
                <a:ext uri="{FF2B5EF4-FFF2-40B4-BE49-F238E27FC236}">
                  <a16:creationId xmlns:a16="http://schemas.microsoft.com/office/drawing/2014/main" id="{09F0295A-7CFB-85CF-2E20-D8856066E3ED}"/>
                </a:ext>
              </a:extLst>
            </p:cNvPr>
            <p:cNvSpPr/>
            <p:nvPr/>
          </p:nvSpPr>
          <p:spPr>
            <a:xfrm>
              <a:off x="0" y="4383794"/>
              <a:ext cx="3359257" cy="675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22" name="Text Placeholder 21">
            <a:extLst>
              <a:ext uri="{FF2B5EF4-FFF2-40B4-BE49-F238E27FC236}">
                <a16:creationId xmlns:a16="http://schemas.microsoft.com/office/drawing/2014/main" id="{1444DC9D-E072-0E24-76BC-8AD86C356BC2}"/>
              </a:ext>
            </a:extLst>
          </p:cNvPr>
          <p:cNvSpPr>
            <a:spLocks noGrp="1"/>
          </p:cNvSpPr>
          <p:nvPr userDrawn="1">
            <p:ph type="body" sz="quarter" idx="13" hasCustomPrompt="1"/>
          </p:nvPr>
        </p:nvSpPr>
        <p:spPr>
          <a:xfrm>
            <a:off x="609133" y="5041707"/>
            <a:ext cx="3024083" cy="668337"/>
          </a:xfrm>
          <a:prstGeom prst="rect">
            <a:avLst/>
          </a:prstGeom>
        </p:spPr>
        <p:txBody>
          <a:bodyPr lIns="0" tIns="0" rIns="0" bIns="0" anchor="ctr" anchorCtr="0">
            <a:noAutofit/>
          </a:bodyPr>
          <a:lstStyle>
            <a:lvl1pPr marL="0" indent="0">
              <a:lnSpc>
                <a:spcPct val="100000"/>
              </a:lnSpc>
              <a:buNone/>
              <a:defRPr sz="1600" b="0">
                <a:solidFill>
                  <a:schemeClr val="bg1"/>
                </a:solidFill>
                <a:latin typeface="Poppins" pitchFamily="2" charset="77"/>
                <a:cs typeface="Poppins" pitchFamily="2" charset="77"/>
              </a:defRPr>
            </a:lvl1pPr>
            <a:lvl2pPr marL="457200" indent="0">
              <a:buNone/>
              <a:defRPr sz="1600">
                <a:latin typeface="Poppins" pitchFamily="2" charset="77"/>
                <a:cs typeface="Poppins" pitchFamily="2" charset="77"/>
              </a:defRPr>
            </a:lvl2pPr>
            <a:lvl3pPr marL="914400" indent="0">
              <a:buNone/>
              <a:defRPr sz="1600">
                <a:latin typeface="Poppins" pitchFamily="2" charset="77"/>
                <a:cs typeface="Poppins" pitchFamily="2" charset="77"/>
              </a:defRPr>
            </a:lvl3pPr>
            <a:lvl4pPr marL="1371600" indent="0">
              <a:buNone/>
              <a:defRPr sz="1600">
                <a:latin typeface="Poppins" pitchFamily="2" charset="77"/>
                <a:cs typeface="Poppins" pitchFamily="2" charset="77"/>
              </a:defRPr>
            </a:lvl4pPr>
            <a:lvl5pPr marL="1828800" indent="0">
              <a:buNone/>
              <a:defRPr sz="1600">
                <a:latin typeface="Poppins" pitchFamily="2" charset="77"/>
                <a:cs typeface="Poppins" pitchFamily="2" charset="77"/>
              </a:defRPr>
            </a:lvl5pPr>
          </a:lstStyle>
          <a:p>
            <a:pPr lvl="0"/>
            <a:r>
              <a:rPr lang="en-US"/>
              <a:t>Name</a:t>
            </a:r>
            <a:br>
              <a:rPr lang="en-US"/>
            </a:br>
            <a:r>
              <a:rPr lang="en-US"/>
              <a:t>Title</a:t>
            </a:r>
          </a:p>
        </p:txBody>
      </p:sp>
      <p:sp>
        <p:nvSpPr>
          <p:cNvPr id="13" name="Text Placeholder 12">
            <a:extLst>
              <a:ext uri="{FF2B5EF4-FFF2-40B4-BE49-F238E27FC236}">
                <a16:creationId xmlns:a16="http://schemas.microsoft.com/office/drawing/2014/main" id="{B21B2DC6-003E-AF83-48A3-CA63A1502A44}"/>
              </a:ext>
            </a:extLst>
          </p:cNvPr>
          <p:cNvSpPr>
            <a:spLocks noGrp="1"/>
          </p:cNvSpPr>
          <p:nvPr>
            <p:ph type="body" sz="quarter" idx="14" hasCustomPrompt="1"/>
          </p:nvPr>
        </p:nvSpPr>
        <p:spPr>
          <a:xfrm>
            <a:off x="4693920" y="1880342"/>
            <a:ext cx="6799580" cy="3829702"/>
          </a:xfrm>
          <a:prstGeom prst="rect">
            <a:avLst/>
          </a:prstGeom>
        </p:spPr>
        <p:txBody>
          <a:bodyPr anchor="ctr" anchorCtr="0">
            <a:normAutofit/>
          </a:bodyPr>
          <a:lstStyle>
            <a:lvl1pPr marL="0" indent="0">
              <a:buFontTx/>
              <a:buNone/>
              <a:defRPr lang="en-US" sz="2800" b="0" i="0" kern="1200" dirty="0">
                <a:solidFill>
                  <a:schemeClr val="tx2"/>
                </a:solidFill>
                <a:latin typeface="Source Sans Pro" panose="020B0503030403020204" pitchFamily="34" charset="0"/>
                <a:ea typeface="Source Sans Pro" panose="020B0503030403020204" pitchFamily="34" charset="0"/>
                <a:cs typeface="+mn-cs"/>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marL="0" lvl="0" indent="0" algn="l" defTabSz="914400" rtl="0" eaLnBrk="1" latinLnBrk="0" hangingPunct="1">
              <a:lnSpc>
                <a:spcPct val="100000"/>
              </a:lnSpc>
              <a:spcBef>
                <a:spcPts val="2000"/>
              </a:spcBef>
              <a:buFontTx/>
              <a:buNone/>
            </a:pPr>
            <a:r>
              <a:rPr lang="en-US" dirty="0"/>
              <a:t>“Quote copy.”</a:t>
            </a:r>
          </a:p>
        </p:txBody>
      </p:sp>
      <p:pic>
        <p:nvPicPr>
          <p:cNvPr id="3" name="Picture 2" descr="A blue and white ribbon on a black background&#10;&#10;Description automatically generated">
            <a:extLst>
              <a:ext uri="{FF2B5EF4-FFF2-40B4-BE49-F238E27FC236}">
                <a16:creationId xmlns:a16="http://schemas.microsoft.com/office/drawing/2014/main" id="{3C16FBF3-0926-64E8-6A6F-79FFE154EFED}"/>
              </a:ext>
            </a:extLst>
          </p:cNvPr>
          <p:cNvPicPr>
            <a:picLocks noChangeAspect="1"/>
          </p:cNvPicPr>
          <p:nvPr userDrawn="1"/>
        </p:nvPicPr>
        <p:blipFill>
          <a:blip r:embed="rId3"/>
          <a:stretch>
            <a:fillRect/>
          </a:stretch>
        </p:blipFill>
        <p:spPr>
          <a:xfrm>
            <a:off x="7916602" y="585487"/>
            <a:ext cx="3604838" cy="738992"/>
          </a:xfrm>
          <a:prstGeom prst="rect">
            <a:avLst/>
          </a:prstGeom>
        </p:spPr>
      </p:pic>
    </p:spTree>
    <p:extLst>
      <p:ext uri="{BB962C8B-B14F-4D97-AF65-F5344CB8AC3E}">
        <p14:creationId xmlns:p14="http://schemas.microsoft.com/office/powerpoint/2010/main" val="27856234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Q&amp;A or Closing Slide Light Blue 0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gn="ctr">
              <a:lnSpc>
                <a:spcPct val="85000"/>
              </a:lnSpc>
              <a:defRPr sz="8800">
                <a:solidFill>
                  <a:schemeClr val="tx1"/>
                </a:solidFill>
              </a:defRPr>
            </a:lvl1pPr>
          </a:lstStyle>
          <a:p>
            <a:r>
              <a:rPr lang="en-US" dirty="0"/>
              <a:t>Title</a:t>
            </a:r>
          </a:p>
        </p:txBody>
      </p:sp>
      <p:pic>
        <p:nvPicPr>
          <p:cNvPr id="4" name="Picture 3">
            <a:extLst>
              <a:ext uri="{FF2B5EF4-FFF2-40B4-BE49-F238E27FC236}">
                <a16:creationId xmlns:a16="http://schemas.microsoft.com/office/drawing/2014/main" id="{96FAB301-C227-285A-E4D2-81CAD67E4CD8}"/>
              </a:ext>
            </a:extLst>
          </p:cNvPr>
          <p:cNvPicPr>
            <a:picLocks noChangeAspect="1"/>
          </p:cNvPicPr>
          <p:nvPr userDrawn="1"/>
        </p:nvPicPr>
        <p:blipFill>
          <a:blip r:embed="rId2"/>
          <a:srcRect t="8856" r="56923"/>
          <a:stretch>
            <a:fillRect/>
          </a:stretch>
        </p:blipFill>
        <p:spPr>
          <a:xfrm>
            <a:off x="10039870" y="573437"/>
            <a:ext cx="1552862" cy="673549"/>
          </a:xfrm>
          <a:prstGeom prst="rect">
            <a:avLst/>
          </a:prstGeom>
        </p:spPr>
      </p:pic>
    </p:spTree>
    <p:extLst>
      <p:ext uri="{BB962C8B-B14F-4D97-AF65-F5344CB8AC3E}">
        <p14:creationId xmlns:p14="http://schemas.microsoft.com/office/powerpoint/2010/main" val="1086282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51605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FF365032-8F4E-2EF7-D6F2-2EEEC503C48F}"/>
              </a:ext>
            </a:extLst>
          </p:cNvPr>
          <p:cNvSpPr>
            <a:spLocks noGrp="1"/>
          </p:cNvSpPr>
          <p:nvPr>
            <p:ph type="sldNum" sz="quarter" idx="4"/>
          </p:nvPr>
        </p:nvSpPr>
        <p:spPr>
          <a:xfrm>
            <a:off x="11077996" y="6361436"/>
            <a:ext cx="857756" cy="365125"/>
          </a:xfrm>
          <a:prstGeom prst="rect">
            <a:avLst/>
          </a:prstGeom>
        </p:spPr>
        <p:txBody>
          <a:bodyPr anchor="ctr"/>
          <a:lstStyle>
            <a:lvl1pPr algn="r">
              <a:defRPr sz="1400" b="0" i="0">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pic>
        <p:nvPicPr>
          <p:cNvPr id="51" name="Picture 50">
            <a:extLst>
              <a:ext uri="{FF2B5EF4-FFF2-40B4-BE49-F238E27FC236}">
                <a16:creationId xmlns:a16="http://schemas.microsoft.com/office/drawing/2014/main" id="{AE3FE672-D2BA-0A84-8551-EC8E76CA8D45}"/>
              </a:ext>
            </a:extLst>
          </p:cNvPr>
          <p:cNvPicPr>
            <a:picLocks noChangeAspect="1"/>
          </p:cNvPicPr>
          <p:nvPr userDrawn="1"/>
        </p:nvPicPr>
        <p:blipFill>
          <a:blip r:embed="rId2"/>
          <a:srcRect/>
          <a:stretch/>
        </p:blipFill>
        <p:spPr>
          <a:xfrm>
            <a:off x="673772" y="2185415"/>
            <a:ext cx="2307171" cy="2307171"/>
          </a:xfrm>
          <a:prstGeom prst="rect">
            <a:avLst/>
          </a:prstGeom>
          <a:ln w="12700">
            <a:solidFill>
              <a:schemeClr val="accent4"/>
            </a:solidFill>
          </a:ln>
        </p:spPr>
      </p:pic>
      <p:grpSp>
        <p:nvGrpSpPr>
          <p:cNvPr id="53" name="Group 52">
            <a:extLst>
              <a:ext uri="{FF2B5EF4-FFF2-40B4-BE49-F238E27FC236}">
                <a16:creationId xmlns:a16="http://schemas.microsoft.com/office/drawing/2014/main" id="{73827816-ED0B-AC98-2BA4-A858B550654D}"/>
              </a:ext>
            </a:extLst>
          </p:cNvPr>
          <p:cNvGrpSpPr>
            <a:grpSpLocks noChangeAspect="1"/>
          </p:cNvGrpSpPr>
          <p:nvPr userDrawn="1"/>
        </p:nvGrpSpPr>
        <p:grpSpPr>
          <a:xfrm>
            <a:off x="459748" y="4331670"/>
            <a:ext cx="2250831" cy="679744"/>
            <a:chOff x="0" y="4831923"/>
            <a:chExt cx="4134645" cy="1077550"/>
          </a:xfrm>
          <a:solidFill>
            <a:schemeClr val="accent2"/>
          </a:solidFill>
        </p:grpSpPr>
        <p:sp>
          <p:nvSpPr>
            <p:cNvPr id="54" name="Rectangle 17">
              <a:extLst>
                <a:ext uri="{FF2B5EF4-FFF2-40B4-BE49-F238E27FC236}">
                  <a16:creationId xmlns:a16="http://schemas.microsoft.com/office/drawing/2014/main" id="{6202885D-A7FE-A73C-116B-E55A2EFCF4AB}"/>
                </a:ext>
              </a:extLst>
            </p:cNvPr>
            <p:cNvSpPr/>
            <p:nvPr/>
          </p:nvSpPr>
          <p:spPr>
            <a:xfrm>
              <a:off x="2708123" y="4831923"/>
              <a:ext cx="1426522" cy="1077549"/>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55" name="Rectangle 54">
              <a:extLst>
                <a:ext uri="{FF2B5EF4-FFF2-40B4-BE49-F238E27FC236}">
                  <a16:creationId xmlns:a16="http://schemas.microsoft.com/office/drawing/2014/main" id="{E49A4D23-0669-4737-6709-9E205D305B21}"/>
                </a:ext>
              </a:extLst>
            </p:cNvPr>
            <p:cNvSpPr/>
            <p:nvPr/>
          </p:nvSpPr>
          <p:spPr>
            <a:xfrm>
              <a:off x="0" y="4831923"/>
              <a:ext cx="3580612" cy="10775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63" name="TextBox 62">
            <a:extLst>
              <a:ext uri="{FF2B5EF4-FFF2-40B4-BE49-F238E27FC236}">
                <a16:creationId xmlns:a16="http://schemas.microsoft.com/office/drawing/2014/main" id="{06162FA8-22F6-526A-E91C-0B88066ADDF5}"/>
              </a:ext>
            </a:extLst>
          </p:cNvPr>
          <p:cNvSpPr txBox="1"/>
          <p:nvPr userDrawn="1"/>
        </p:nvSpPr>
        <p:spPr>
          <a:xfrm>
            <a:off x="594006" y="4370832"/>
            <a:ext cx="2037543" cy="594860"/>
          </a:xfrm>
          <a:prstGeom prst="rect">
            <a:avLst/>
          </a:prstGeom>
          <a:noFill/>
        </p:spPr>
        <p:txBody>
          <a:bodyPr wrap="square" rtlCol="0" anchor="ctr" anchorCtr="0">
            <a:noAutofit/>
          </a:bodyPr>
          <a:lstStyle/>
          <a:p>
            <a:r>
              <a:rPr lang="en-US" sz="1200" b="1" dirty="0">
                <a:solidFill>
                  <a:schemeClr val="bg1"/>
                </a:solidFill>
                <a:latin typeface="Source Sans Pro Semibold" panose="020B0503030403020204" pitchFamily="34" charset="0"/>
                <a:ea typeface="Source Sans Pro Semibold" panose="020B0503030403020204" pitchFamily="34" charset="0"/>
                <a:cs typeface="Source Sans Pro Light" panose="020F0302020204030204" pitchFamily="34" charset="0"/>
              </a:rPr>
              <a:t>Lauren Rosenthal, MPH</a:t>
            </a:r>
          </a:p>
          <a:p>
            <a:r>
              <a:rPr lang="en-US" sz="1200" dirty="0">
                <a:solidFill>
                  <a:schemeClr val="bg1"/>
                </a:solidFill>
                <a:latin typeface="Source Sans Pro Light" panose="020F0302020204030204" pitchFamily="34" charset="0"/>
                <a:cs typeface="Source Sans Pro Light" panose="020F0302020204030204" pitchFamily="34" charset="0"/>
              </a:rPr>
              <a:t>Strategic Director, NLCRT</a:t>
            </a:r>
          </a:p>
        </p:txBody>
      </p:sp>
      <p:sp>
        <p:nvSpPr>
          <p:cNvPr id="68" name="Title 1">
            <a:extLst>
              <a:ext uri="{FF2B5EF4-FFF2-40B4-BE49-F238E27FC236}">
                <a16:creationId xmlns:a16="http://schemas.microsoft.com/office/drawing/2014/main" id="{96210E3B-0D03-DC46-BAE9-1A0D69E6E651}"/>
              </a:ext>
            </a:extLst>
          </p:cNvPr>
          <p:cNvSpPr txBox="1">
            <a:spLocks/>
          </p:cNvSpPr>
          <p:nvPr userDrawn="1"/>
        </p:nvSpPr>
        <p:spPr>
          <a:xfrm>
            <a:off x="258945" y="365125"/>
            <a:ext cx="11676807" cy="1002429"/>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kern="1200" dirty="0">
                <a:solidFill>
                  <a:schemeClr val="accent2"/>
                </a:solidFill>
                <a:latin typeface="Poppins" pitchFamily="2" charset="77"/>
                <a:ea typeface="+mj-ea"/>
                <a:cs typeface="Poppins" pitchFamily="2" charset="77"/>
              </a:rPr>
              <a:t>Your ACS NLCRT Team</a:t>
            </a:r>
          </a:p>
        </p:txBody>
      </p:sp>
      <p:pic>
        <p:nvPicPr>
          <p:cNvPr id="2" name="Picture 1">
            <a:extLst>
              <a:ext uri="{FF2B5EF4-FFF2-40B4-BE49-F238E27FC236}">
                <a16:creationId xmlns:a16="http://schemas.microsoft.com/office/drawing/2014/main" id="{13E377D0-7354-956F-8C0D-481CA3A937DB}"/>
              </a:ext>
            </a:extLst>
          </p:cNvPr>
          <p:cNvPicPr>
            <a:picLocks noChangeAspect="1"/>
          </p:cNvPicPr>
          <p:nvPr userDrawn="1"/>
        </p:nvPicPr>
        <p:blipFill>
          <a:blip r:embed="rId3"/>
          <a:srcRect/>
          <a:stretch/>
        </p:blipFill>
        <p:spPr>
          <a:xfrm>
            <a:off x="3444404" y="2185415"/>
            <a:ext cx="2307171" cy="2307171"/>
          </a:xfrm>
          <a:prstGeom prst="rect">
            <a:avLst/>
          </a:prstGeom>
          <a:ln w="12700">
            <a:solidFill>
              <a:schemeClr val="accent4"/>
            </a:solidFill>
          </a:ln>
        </p:spPr>
      </p:pic>
      <p:grpSp>
        <p:nvGrpSpPr>
          <p:cNvPr id="3" name="Group 2">
            <a:extLst>
              <a:ext uri="{FF2B5EF4-FFF2-40B4-BE49-F238E27FC236}">
                <a16:creationId xmlns:a16="http://schemas.microsoft.com/office/drawing/2014/main" id="{4E187F5A-8310-1875-1FB6-4922E68444C6}"/>
              </a:ext>
            </a:extLst>
          </p:cNvPr>
          <p:cNvGrpSpPr>
            <a:grpSpLocks noChangeAspect="1"/>
          </p:cNvGrpSpPr>
          <p:nvPr userDrawn="1"/>
        </p:nvGrpSpPr>
        <p:grpSpPr>
          <a:xfrm>
            <a:off x="3230380" y="4331670"/>
            <a:ext cx="2250831" cy="679744"/>
            <a:chOff x="0" y="4831923"/>
            <a:chExt cx="4134645" cy="1077550"/>
          </a:xfrm>
          <a:solidFill>
            <a:schemeClr val="accent2"/>
          </a:solidFill>
        </p:grpSpPr>
        <p:sp>
          <p:nvSpPr>
            <p:cNvPr id="4" name="Rectangle 17">
              <a:extLst>
                <a:ext uri="{FF2B5EF4-FFF2-40B4-BE49-F238E27FC236}">
                  <a16:creationId xmlns:a16="http://schemas.microsoft.com/office/drawing/2014/main" id="{91B9C2E5-705B-295C-DB87-FCF166FF6F66}"/>
                </a:ext>
              </a:extLst>
            </p:cNvPr>
            <p:cNvSpPr/>
            <p:nvPr/>
          </p:nvSpPr>
          <p:spPr>
            <a:xfrm>
              <a:off x="2708123" y="4831923"/>
              <a:ext cx="1426522" cy="1077549"/>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5" name="Rectangle 4">
              <a:extLst>
                <a:ext uri="{FF2B5EF4-FFF2-40B4-BE49-F238E27FC236}">
                  <a16:creationId xmlns:a16="http://schemas.microsoft.com/office/drawing/2014/main" id="{95F22BB5-BFD1-1F07-AF41-2DC54037EB3D}"/>
                </a:ext>
              </a:extLst>
            </p:cNvPr>
            <p:cNvSpPr/>
            <p:nvPr/>
          </p:nvSpPr>
          <p:spPr>
            <a:xfrm>
              <a:off x="0" y="4831923"/>
              <a:ext cx="3580612" cy="10775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6" name="TextBox 5">
            <a:extLst>
              <a:ext uri="{FF2B5EF4-FFF2-40B4-BE49-F238E27FC236}">
                <a16:creationId xmlns:a16="http://schemas.microsoft.com/office/drawing/2014/main" id="{DD295910-0B5F-4DB0-DDF6-881F3C1507DA}"/>
              </a:ext>
            </a:extLst>
          </p:cNvPr>
          <p:cNvSpPr txBox="1"/>
          <p:nvPr userDrawn="1"/>
        </p:nvSpPr>
        <p:spPr>
          <a:xfrm>
            <a:off x="3364638" y="4370832"/>
            <a:ext cx="2037543" cy="594860"/>
          </a:xfrm>
          <a:prstGeom prst="rect">
            <a:avLst/>
          </a:prstGeom>
          <a:noFill/>
        </p:spPr>
        <p:txBody>
          <a:bodyPr wrap="square" rtlCol="0" anchor="ctr" anchorCtr="0">
            <a:noAutofit/>
          </a:bodyPr>
          <a:lstStyle/>
          <a:p>
            <a:r>
              <a:rPr lang="en-US" sz="1200" b="1" dirty="0">
                <a:solidFill>
                  <a:schemeClr val="bg1"/>
                </a:solidFill>
                <a:latin typeface="Source Sans Pro Semibold" panose="020B0503030403020204" pitchFamily="34" charset="0"/>
                <a:ea typeface="Source Sans Pro Semibold" panose="020B0503030403020204" pitchFamily="34" charset="0"/>
                <a:cs typeface="Source Sans Pro Light" panose="020F0302020204030204" pitchFamily="34" charset="0"/>
              </a:rPr>
              <a:t>Korey Hofmann, MPH</a:t>
            </a:r>
          </a:p>
          <a:p>
            <a:r>
              <a:rPr lang="en-US" sz="1200" dirty="0">
                <a:solidFill>
                  <a:schemeClr val="bg1"/>
                </a:solidFill>
                <a:latin typeface="Source Sans Pro Light" panose="020F0302020204030204" pitchFamily="34" charset="0"/>
                <a:cs typeface="Source Sans Pro Light" panose="020F0302020204030204" pitchFamily="34" charset="0"/>
              </a:rPr>
              <a:t>Program Manager, NLCRT</a:t>
            </a:r>
          </a:p>
        </p:txBody>
      </p:sp>
      <p:pic>
        <p:nvPicPr>
          <p:cNvPr id="7" name="Picture 6">
            <a:extLst>
              <a:ext uri="{FF2B5EF4-FFF2-40B4-BE49-F238E27FC236}">
                <a16:creationId xmlns:a16="http://schemas.microsoft.com/office/drawing/2014/main" id="{755BD250-9C98-6EF2-F967-83D554AE60A5}"/>
              </a:ext>
            </a:extLst>
          </p:cNvPr>
          <p:cNvPicPr>
            <a:picLocks noChangeAspect="1"/>
          </p:cNvPicPr>
          <p:nvPr userDrawn="1"/>
        </p:nvPicPr>
        <p:blipFill>
          <a:blip r:embed="rId4"/>
          <a:srcRect/>
          <a:stretch/>
        </p:blipFill>
        <p:spPr>
          <a:xfrm>
            <a:off x="6196748" y="2185415"/>
            <a:ext cx="2307171" cy="2307171"/>
          </a:xfrm>
          <a:prstGeom prst="rect">
            <a:avLst/>
          </a:prstGeom>
          <a:ln w="12700">
            <a:solidFill>
              <a:schemeClr val="accent4"/>
            </a:solidFill>
          </a:ln>
        </p:spPr>
      </p:pic>
      <p:grpSp>
        <p:nvGrpSpPr>
          <p:cNvPr id="9" name="Group 8">
            <a:extLst>
              <a:ext uri="{FF2B5EF4-FFF2-40B4-BE49-F238E27FC236}">
                <a16:creationId xmlns:a16="http://schemas.microsoft.com/office/drawing/2014/main" id="{4971C79B-E49C-87EE-E47B-9564D4AF4723}"/>
              </a:ext>
            </a:extLst>
          </p:cNvPr>
          <p:cNvGrpSpPr>
            <a:grpSpLocks noChangeAspect="1"/>
          </p:cNvGrpSpPr>
          <p:nvPr userDrawn="1"/>
        </p:nvGrpSpPr>
        <p:grpSpPr>
          <a:xfrm>
            <a:off x="5982724" y="4331670"/>
            <a:ext cx="2250831" cy="679744"/>
            <a:chOff x="0" y="4831923"/>
            <a:chExt cx="4134645" cy="1077550"/>
          </a:xfrm>
          <a:solidFill>
            <a:schemeClr val="accent2"/>
          </a:solidFill>
        </p:grpSpPr>
        <p:sp>
          <p:nvSpPr>
            <p:cNvPr id="10" name="Rectangle 17">
              <a:extLst>
                <a:ext uri="{FF2B5EF4-FFF2-40B4-BE49-F238E27FC236}">
                  <a16:creationId xmlns:a16="http://schemas.microsoft.com/office/drawing/2014/main" id="{47A38D2B-FFF7-97D4-BA0A-58271A284C83}"/>
                </a:ext>
              </a:extLst>
            </p:cNvPr>
            <p:cNvSpPr/>
            <p:nvPr/>
          </p:nvSpPr>
          <p:spPr>
            <a:xfrm>
              <a:off x="2708123" y="4831923"/>
              <a:ext cx="1426522" cy="1077549"/>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11" name="Rectangle 10">
              <a:extLst>
                <a:ext uri="{FF2B5EF4-FFF2-40B4-BE49-F238E27FC236}">
                  <a16:creationId xmlns:a16="http://schemas.microsoft.com/office/drawing/2014/main" id="{AF9938DA-8D9A-178C-89B5-C3B279B57E72}"/>
                </a:ext>
              </a:extLst>
            </p:cNvPr>
            <p:cNvSpPr/>
            <p:nvPr/>
          </p:nvSpPr>
          <p:spPr>
            <a:xfrm>
              <a:off x="0" y="4831923"/>
              <a:ext cx="3580612" cy="10775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12" name="TextBox 11">
            <a:extLst>
              <a:ext uri="{FF2B5EF4-FFF2-40B4-BE49-F238E27FC236}">
                <a16:creationId xmlns:a16="http://schemas.microsoft.com/office/drawing/2014/main" id="{18B61EEB-35D0-566B-8231-6AE33932F92F}"/>
              </a:ext>
            </a:extLst>
          </p:cNvPr>
          <p:cNvSpPr txBox="1"/>
          <p:nvPr userDrawn="1"/>
        </p:nvSpPr>
        <p:spPr>
          <a:xfrm>
            <a:off x="6116982" y="4370832"/>
            <a:ext cx="2037543" cy="594860"/>
          </a:xfrm>
          <a:prstGeom prst="rect">
            <a:avLst/>
          </a:prstGeom>
          <a:noFill/>
        </p:spPr>
        <p:txBody>
          <a:bodyPr wrap="square" rtlCol="0" anchor="ctr" anchorCtr="0">
            <a:noAutofit/>
          </a:bodyPr>
          <a:lstStyle/>
          <a:p>
            <a:r>
              <a:rPr lang="en-US" sz="1200" b="1" dirty="0">
                <a:solidFill>
                  <a:schemeClr val="bg1"/>
                </a:solidFill>
                <a:latin typeface="Source Sans Pro Semibold" panose="020B0503030403020204" pitchFamily="34" charset="0"/>
                <a:ea typeface="Source Sans Pro Semibold" panose="020B0503030403020204" pitchFamily="34" charset="0"/>
                <a:cs typeface="Source Sans Pro Light" panose="020F0302020204030204" pitchFamily="34" charset="0"/>
              </a:rPr>
              <a:t>Kenly Burn</a:t>
            </a:r>
          </a:p>
          <a:p>
            <a:r>
              <a:rPr lang="en-US" sz="1200" dirty="0">
                <a:solidFill>
                  <a:schemeClr val="bg1"/>
                </a:solidFill>
                <a:latin typeface="Source Sans Pro Light" panose="020F0302020204030204" pitchFamily="34" charset="0"/>
                <a:cs typeface="Source Sans Pro Light" panose="020F0302020204030204" pitchFamily="34" charset="0"/>
              </a:rPr>
              <a:t>Project Specialist, NLCRT</a:t>
            </a:r>
          </a:p>
        </p:txBody>
      </p:sp>
      <p:pic>
        <p:nvPicPr>
          <p:cNvPr id="13" name="Picture 12">
            <a:extLst>
              <a:ext uri="{FF2B5EF4-FFF2-40B4-BE49-F238E27FC236}">
                <a16:creationId xmlns:a16="http://schemas.microsoft.com/office/drawing/2014/main" id="{6196A895-A2D3-D1DC-9536-96981CB9AB7A}"/>
              </a:ext>
            </a:extLst>
          </p:cNvPr>
          <p:cNvPicPr>
            <a:picLocks noChangeAspect="1"/>
          </p:cNvPicPr>
          <p:nvPr userDrawn="1"/>
        </p:nvPicPr>
        <p:blipFill>
          <a:blip r:embed="rId5"/>
          <a:srcRect/>
          <a:stretch/>
        </p:blipFill>
        <p:spPr>
          <a:xfrm>
            <a:off x="8967380" y="2185415"/>
            <a:ext cx="2307171" cy="2307171"/>
          </a:xfrm>
          <a:prstGeom prst="rect">
            <a:avLst/>
          </a:prstGeom>
          <a:ln w="12700">
            <a:solidFill>
              <a:schemeClr val="accent4"/>
            </a:solidFill>
          </a:ln>
        </p:spPr>
      </p:pic>
      <p:grpSp>
        <p:nvGrpSpPr>
          <p:cNvPr id="14" name="Group 13">
            <a:extLst>
              <a:ext uri="{FF2B5EF4-FFF2-40B4-BE49-F238E27FC236}">
                <a16:creationId xmlns:a16="http://schemas.microsoft.com/office/drawing/2014/main" id="{75D55CBE-9426-0031-B7B9-DED2E801C28D}"/>
              </a:ext>
            </a:extLst>
          </p:cNvPr>
          <p:cNvGrpSpPr>
            <a:grpSpLocks noChangeAspect="1"/>
          </p:cNvGrpSpPr>
          <p:nvPr userDrawn="1"/>
        </p:nvGrpSpPr>
        <p:grpSpPr>
          <a:xfrm>
            <a:off x="8753356" y="4331670"/>
            <a:ext cx="2250831" cy="679744"/>
            <a:chOff x="0" y="4831923"/>
            <a:chExt cx="4134645" cy="1077550"/>
          </a:xfrm>
          <a:solidFill>
            <a:schemeClr val="accent2"/>
          </a:solidFill>
        </p:grpSpPr>
        <p:sp>
          <p:nvSpPr>
            <p:cNvPr id="15" name="Rectangle 17">
              <a:extLst>
                <a:ext uri="{FF2B5EF4-FFF2-40B4-BE49-F238E27FC236}">
                  <a16:creationId xmlns:a16="http://schemas.microsoft.com/office/drawing/2014/main" id="{10F0B5FD-817A-3884-1137-611DF2AEBE63}"/>
                </a:ext>
              </a:extLst>
            </p:cNvPr>
            <p:cNvSpPr/>
            <p:nvPr/>
          </p:nvSpPr>
          <p:spPr>
            <a:xfrm>
              <a:off x="2708123" y="4831923"/>
              <a:ext cx="1426522" cy="1077549"/>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16" name="Rectangle 15">
              <a:extLst>
                <a:ext uri="{FF2B5EF4-FFF2-40B4-BE49-F238E27FC236}">
                  <a16:creationId xmlns:a16="http://schemas.microsoft.com/office/drawing/2014/main" id="{4012C3A4-5E6D-7EEE-9FE3-BD1EE7B37FD4}"/>
                </a:ext>
              </a:extLst>
            </p:cNvPr>
            <p:cNvSpPr/>
            <p:nvPr/>
          </p:nvSpPr>
          <p:spPr>
            <a:xfrm>
              <a:off x="0" y="4831923"/>
              <a:ext cx="3580612" cy="10775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17" name="TextBox 16">
            <a:extLst>
              <a:ext uri="{FF2B5EF4-FFF2-40B4-BE49-F238E27FC236}">
                <a16:creationId xmlns:a16="http://schemas.microsoft.com/office/drawing/2014/main" id="{B502D43A-71FA-43D2-1B85-FA712FBAEEF2}"/>
              </a:ext>
            </a:extLst>
          </p:cNvPr>
          <p:cNvSpPr txBox="1"/>
          <p:nvPr userDrawn="1"/>
        </p:nvSpPr>
        <p:spPr>
          <a:xfrm>
            <a:off x="8887614" y="4370832"/>
            <a:ext cx="2037543" cy="594860"/>
          </a:xfrm>
          <a:prstGeom prst="rect">
            <a:avLst/>
          </a:prstGeom>
          <a:noFill/>
        </p:spPr>
        <p:txBody>
          <a:bodyPr wrap="square" rtlCol="0" anchor="ctr" anchorCtr="0">
            <a:noAutofit/>
          </a:bodyPr>
          <a:lstStyle/>
          <a:p>
            <a:r>
              <a:rPr lang="en-US" sz="1200" b="1" dirty="0">
                <a:solidFill>
                  <a:schemeClr val="bg1"/>
                </a:solidFill>
                <a:latin typeface="Source Sans Pro Semibold" panose="020B0503030403020204" pitchFamily="34" charset="0"/>
                <a:ea typeface="Source Sans Pro Semibold" panose="020B0503030403020204" pitchFamily="34" charset="0"/>
                <a:cs typeface="Source Sans Pro Light" panose="020F0302020204030204" pitchFamily="34" charset="0"/>
              </a:rPr>
              <a:t>Hannah </a:t>
            </a:r>
            <a:r>
              <a:rPr lang="en-US" sz="1200" b="1" dirty="0" err="1">
                <a:solidFill>
                  <a:schemeClr val="bg1"/>
                </a:solidFill>
                <a:latin typeface="Source Sans Pro Semibold" panose="020B0503030403020204" pitchFamily="34" charset="0"/>
                <a:ea typeface="Source Sans Pro Semibold" panose="020B0503030403020204" pitchFamily="34" charset="0"/>
                <a:cs typeface="Source Sans Pro Light" panose="020F0302020204030204" pitchFamily="34" charset="0"/>
              </a:rPr>
              <a:t>Burson</a:t>
            </a:r>
            <a:endParaRPr lang="en-US" sz="1200" b="1" dirty="0">
              <a:solidFill>
                <a:schemeClr val="bg1"/>
              </a:solidFill>
              <a:latin typeface="Source Sans Pro Semibold" panose="020B0503030403020204" pitchFamily="34" charset="0"/>
              <a:ea typeface="Source Sans Pro Semibold" panose="020B0503030403020204" pitchFamily="34" charset="0"/>
              <a:cs typeface="Source Sans Pro Light" panose="020F0302020204030204" pitchFamily="34" charset="0"/>
            </a:endParaRPr>
          </a:p>
          <a:p>
            <a:r>
              <a:rPr lang="en-US" sz="1200" dirty="0">
                <a:solidFill>
                  <a:schemeClr val="bg1"/>
                </a:solidFill>
                <a:latin typeface="Source Sans Pro Light" panose="020F0302020204030204" pitchFamily="34" charset="0"/>
                <a:cs typeface="Source Sans Pro Light" panose="020F0302020204030204" pitchFamily="34" charset="0"/>
              </a:rPr>
              <a:t>Program Manager, NLCRT</a:t>
            </a:r>
          </a:p>
        </p:txBody>
      </p:sp>
    </p:spTree>
    <p:extLst>
      <p:ext uri="{BB962C8B-B14F-4D97-AF65-F5344CB8AC3E}">
        <p14:creationId xmlns:p14="http://schemas.microsoft.com/office/powerpoint/2010/main" val="21630599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Thank You Slide 01">
    <p:bg>
      <p:bgPr>
        <a:solidFill>
          <a:srgbClr val="F6F6F6"/>
        </a:solidFill>
        <a:effectLst/>
      </p:bgPr>
    </p:bg>
    <p:spTree>
      <p:nvGrpSpPr>
        <p:cNvPr id="1" name=""/>
        <p:cNvGrpSpPr/>
        <p:nvPr/>
      </p:nvGrpSpPr>
      <p:grpSpPr>
        <a:xfrm>
          <a:off x="0" y="0"/>
          <a:ext cx="0" cy="0"/>
          <a:chOff x="0" y="0"/>
          <a:chExt cx="0" cy="0"/>
        </a:xfrm>
      </p:grpSpPr>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b="0" i="0" dirty="0">
              <a:latin typeface="Source Sans Pro" panose="020B0503030403020204" pitchFamily="34" charset="0"/>
            </a:endParaRPr>
          </a:p>
        </p:txBody>
      </p:sp>
      <p:sp>
        <p:nvSpPr>
          <p:cNvPr id="3" name="Title 2">
            <a:extLst>
              <a:ext uri="{FF2B5EF4-FFF2-40B4-BE49-F238E27FC236}">
                <a16:creationId xmlns:a16="http://schemas.microsoft.com/office/drawing/2014/main" id="{B6618FF5-5714-AEE6-EED0-5204F3FC1D2F}"/>
              </a:ext>
            </a:extLst>
          </p:cNvPr>
          <p:cNvSpPr>
            <a:spLocks noGrp="1"/>
          </p:cNvSpPr>
          <p:nvPr>
            <p:ph type="title" hasCustomPrompt="1"/>
          </p:nvPr>
        </p:nvSpPr>
        <p:spPr>
          <a:xfrm>
            <a:off x="7590329" y="4199766"/>
            <a:ext cx="4435416" cy="1834845"/>
          </a:xfrm>
          <a:prstGeom prst="rect">
            <a:avLst/>
          </a:prstGeom>
        </p:spPr>
        <p:txBody>
          <a:bodyPr anchor="ctr">
            <a:noAutofit/>
          </a:bodyPr>
          <a:lstStyle>
            <a:lvl1pPr algn="ctr">
              <a:defRPr sz="6000">
                <a:solidFill>
                  <a:schemeClr val="accent2"/>
                </a:solidFill>
              </a:defRPr>
            </a:lvl1pPr>
          </a:lstStyle>
          <a:p>
            <a:r>
              <a:rPr lang="en-US" dirty="0"/>
              <a:t>Title</a:t>
            </a:r>
          </a:p>
        </p:txBody>
      </p:sp>
      <p:pic>
        <p:nvPicPr>
          <p:cNvPr id="2" name="Picture Placeholder 3">
            <a:extLst>
              <a:ext uri="{FF2B5EF4-FFF2-40B4-BE49-F238E27FC236}">
                <a16:creationId xmlns:a16="http://schemas.microsoft.com/office/drawing/2014/main" id="{51BE6A8E-AB19-38E7-C16C-8424E5DF503E}"/>
              </a:ext>
            </a:extLst>
          </p:cNvPr>
          <p:cNvPicPr>
            <a:picLocks noChangeAspect="1"/>
          </p:cNvPicPr>
          <p:nvPr userDrawn="1"/>
        </p:nvPicPr>
        <p:blipFill rotWithShape="1">
          <a:blip r:embed="rId2"/>
          <a:srcRect l="4245" t="3746" r="-250" b="12569"/>
          <a:stretch/>
        </p:blipFill>
        <p:spPr>
          <a:xfrm>
            <a:off x="523897" y="827749"/>
            <a:ext cx="7812995" cy="5203359"/>
          </a:xfrm>
          <a:custGeom>
            <a:avLst/>
            <a:gdLst>
              <a:gd name="connsiteX0" fmla="*/ 0 w 5665788"/>
              <a:gd name="connsiteY0" fmla="*/ 0 h 5926969"/>
              <a:gd name="connsiteX1" fmla="*/ 5665788 w 5665788"/>
              <a:gd name="connsiteY1" fmla="*/ 0 h 5926969"/>
              <a:gd name="connsiteX2" fmla="*/ 5665788 w 5665788"/>
              <a:gd name="connsiteY2" fmla="*/ 5926969 h 5926969"/>
              <a:gd name="connsiteX3" fmla="*/ 0 w 5665788"/>
              <a:gd name="connsiteY3" fmla="*/ 5926969 h 5926969"/>
              <a:gd name="connsiteX4" fmla="*/ 0 w 5665788"/>
              <a:gd name="connsiteY4" fmla="*/ 0 h 5926969"/>
              <a:gd name="connsiteX0" fmla="*/ 0 w 7796667"/>
              <a:gd name="connsiteY0" fmla="*/ 0 h 5926969"/>
              <a:gd name="connsiteX1" fmla="*/ 7796667 w 7796667"/>
              <a:gd name="connsiteY1" fmla="*/ 8164 h 5926969"/>
              <a:gd name="connsiteX2" fmla="*/ 5665788 w 7796667"/>
              <a:gd name="connsiteY2" fmla="*/ 5926969 h 5926969"/>
              <a:gd name="connsiteX3" fmla="*/ 0 w 7796667"/>
              <a:gd name="connsiteY3" fmla="*/ 5926969 h 5926969"/>
              <a:gd name="connsiteX4" fmla="*/ 0 w 7796667"/>
              <a:gd name="connsiteY4" fmla="*/ 0 h 5926969"/>
              <a:gd name="connsiteX0" fmla="*/ 0 w 7812995"/>
              <a:gd name="connsiteY0" fmla="*/ 8165 h 5935134"/>
              <a:gd name="connsiteX1" fmla="*/ 7812995 w 7812995"/>
              <a:gd name="connsiteY1" fmla="*/ 0 h 5935134"/>
              <a:gd name="connsiteX2" fmla="*/ 5665788 w 7812995"/>
              <a:gd name="connsiteY2" fmla="*/ 5935134 h 5935134"/>
              <a:gd name="connsiteX3" fmla="*/ 0 w 7812995"/>
              <a:gd name="connsiteY3" fmla="*/ 5935134 h 5935134"/>
              <a:gd name="connsiteX4" fmla="*/ 0 w 7812995"/>
              <a:gd name="connsiteY4" fmla="*/ 8165 h 5935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2995" h="5935134">
                <a:moveTo>
                  <a:pt x="0" y="8165"/>
                </a:moveTo>
                <a:lnTo>
                  <a:pt x="7812995" y="0"/>
                </a:lnTo>
                <a:lnTo>
                  <a:pt x="5665788" y="5935134"/>
                </a:lnTo>
                <a:lnTo>
                  <a:pt x="0" y="5935134"/>
                </a:lnTo>
                <a:lnTo>
                  <a:pt x="0" y="8165"/>
                </a:lnTo>
                <a:close/>
              </a:path>
            </a:pathLst>
          </a:custGeom>
        </p:spPr>
      </p:pic>
      <p:pic>
        <p:nvPicPr>
          <p:cNvPr id="5" name="Picture 4" descr="A blue and white ribbon on a black background&#10;&#10;Description automatically generated">
            <a:extLst>
              <a:ext uri="{FF2B5EF4-FFF2-40B4-BE49-F238E27FC236}">
                <a16:creationId xmlns:a16="http://schemas.microsoft.com/office/drawing/2014/main" id="{E8D645E6-8C35-D13F-AF31-8DF26B36EFBB}"/>
              </a:ext>
            </a:extLst>
          </p:cNvPr>
          <p:cNvPicPr>
            <a:picLocks noChangeAspect="1"/>
          </p:cNvPicPr>
          <p:nvPr userDrawn="1"/>
        </p:nvPicPr>
        <p:blipFill>
          <a:blip r:embed="rId3"/>
          <a:stretch>
            <a:fillRect/>
          </a:stretch>
        </p:blipFill>
        <p:spPr>
          <a:xfrm>
            <a:off x="8209897" y="2956657"/>
            <a:ext cx="3196280" cy="655238"/>
          </a:xfrm>
          <a:prstGeom prst="rect">
            <a:avLst/>
          </a:prstGeom>
        </p:spPr>
      </p:pic>
    </p:spTree>
    <p:extLst>
      <p:ext uri="{BB962C8B-B14F-4D97-AF65-F5344CB8AC3E}">
        <p14:creationId xmlns:p14="http://schemas.microsoft.com/office/powerpoint/2010/main" val="4183512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ight Blue Trapezoid Closing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FD4A792-DD62-27FC-A45B-37D975B8E704}"/>
              </a:ext>
            </a:extLst>
          </p:cNvPr>
          <p:cNvSpPr/>
          <p:nvPr userDrawn="1"/>
        </p:nvSpPr>
        <p:spPr>
          <a:xfrm>
            <a:off x="0" y="1832852"/>
            <a:ext cx="11521440" cy="5025148"/>
          </a:xfrm>
          <a:custGeom>
            <a:avLst/>
            <a:gdLst>
              <a:gd name="connsiteX0" fmla="*/ 0 w 9683931"/>
              <a:gd name="connsiteY0" fmla="*/ 0 h 5016438"/>
              <a:gd name="connsiteX1" fmla="*/ 9683931 w 9683931"/>
              <a:gd name="connsiteY1" fmla="*/ 0 h 5016438"/>
              <a:gd name="connsiteX2" fmla="*/ 9683931 w 9683931"/>
              <a:gd name="connsiteY2" fmla="*/ 5016438 h 5016438"/>
              <a:gd name="connsiteX3" fmla="*/ 0 w 9683931"/>
              <a:gd name="connsiteY3" fmla="*/ 5016438 h 5016438"/>
              <a:gd name="connsiteX4" fmla="*/ 0 w 9683931"/>
              <a:gd name="connsiteY4" fmla="*/ 0 h 5016438"/>
              <a:gd name="connsiteX0" fmla="*/ 0 w 11521440"/>
              <a:gd name="connsiteY0" fmla="*/ 8709 h 5025147"/>
              <a:gd name="connsiteX1" fmla="*/ 11521440 w 11521440"/>
              <a:gd name="connsiteY1" fmla="*/ 0 h 5025147"/>
              <a:gd name="connsiteX2" fmla="*/ 9683931 w 11521440"/>
              <a:gd name="connsiteY2" fmla="*/ 5025147 h 5025147"/>
              <a:gd name="connsiteX3" fmla="*/ 0 w 11521440"/>
              <a:gd name="connsiteY3" fmla="*/ 5025147 h 5025147"/>
              <a:gd name="connsiteX4" fmla="*/ 0 w 11521440"/>
              <a:gd name="connsiteY4" fmla="*/ 8709 h 502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1440" h="5025147">
                <a:moveTo>
                  <a:pt x="0" y="8709"/>
                </a:moveTo>
                <a:lnTo>
                  <a:pt x="11521440" y="0"/>
                </a:lnTo>
                <a:lnTo>
                  <a:pt x="9683931" y="5025147"/>
                </a:lnTo>
                <a:lnTo>
                  <a:pt x="0" y="5025147"/>
                </a:lnTo>
                <a:lnTo>
                  <a:pt x="0" y="8709"/>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FB30F9CF-1ABB-35E4-C4DA-A652EAD13E17}"/>
              </a:ext>
            </a:extLst>
          </p:cNvPr>
          <p:cNvSpPr>
            <a:spLocks noGrp="1"/>
          </p:cNvSpPr>
          <p:nvPr>
            <p:ph type="title"/>
          </p:nvPr>
        </p:nvSpPr>
        <p:spPr>
          <a:xfrm>
            <a:off x="658368" y="2189579"/>
            <a:ext cx="9322914" cy="1743150"/>
          </a:xfrm>
          <a:prstGeom prst="rect">
            <a:avLst/>
          </a:prstGeom>
        </p:spPr>
        <p:txBody>
          <a:bodyPr lIns="0" tIns="0" rIns="0" bIns="0" anchor="b" anchorCtr="0">
            <a:noAutofit/>
          </a:bodyPr>
          <a:lstStyle>
            <a:lvl1pPr>
              <a:lnSpc>
                <a:spcPct val="90000"/>
              </a:lnSpc>
              <a:defRPr sz="7200" b="1" i="0">
                <a:solidFill>
                  <a:schemeClr val="bg1"/>
                </a:solidFill>
                <a:latin typeface="Poppins" pitchFamily="2" charset="77"/>
                <a:ea typeface="Source Sans Pro Light" panose="020B0403030403020204" pitchFamily="34" charset="0"/>
                <a:cs typeface="Poppins" pitchFamily="2" charset="77"/>
              </a:defRPr>
            </a:lvl1pPr>
          </a:lstStyle>
          <a:p>
            <a:r>
              <a:rPr lang="en-US" dirty="0"/>
              <a:t>Click to edit Master title style</a:t>
            </a:r>
          </a:p>
        </p:txBody>
      </p:sp>
      <p:sp>
        <p:nvSpPr>
          <p:cNvPr id="5" name="Text Placeholder 4">
            <a:extLst>
              <a:ext uri="{FF2B5EF4-FFF2-40B4-BE49-F238E27FC236}">
                <a16:creationId xmlns:a16="http://schemas.microsoft.com/office/drawing/2014/main" id="{F2ECD517-EECD-5182-0ADF-921A856F6F22}"/>
              </a:ext>
            </a:extLst>
          </p:cNvPr>
          <p:cNvSpPr>
            <a:spLocks noGrp="1"/>
          </p:cNvSpPr>
          <p:nvPr>
            <p:ph type="body" sz="quarter" idx="10"/>
          </p:nvPr>
        </p:nvSpPr>
        <p:spPr>
          <a:xfrm>
            <a:off x="670560" y="4253042"/>
            <a:ext cx="8750300" cy="392804"/>
          </a:xfrm>
          <a:prstGeom prst="rect">
            <a:avLst/>
          </a:prstGeom>
        </p:spPr>
        <p:txBody>
          <a:bodyPr/>
          <a:lstStyle>
            <a:lvl1pPr marL="0" indent="0">
              <a:buNone/>
              <a:defRPr sz="2000" b="0">
                <a:solidFill>
                  <a:schemeClr val="bg1"/>
                </a:solidFill>
                <a:latin typeface="Poppins" pitchFamily="2" charset="77"/>
                <a:cs typeface="Poppins" pitchFamily="2" charset="77"/>
              </a:defRPr>
            </a:lvl1pPr>
            <a:lvl2pPr>
              <a:defRPr sz="3200">
                <a:latin typeface="Poppins" pitchFamily="2" charset="77"/>
                <a:cs typeface="Poppins" pitchFamily="2" charset="77"/>
              </a:defRPr>
            </a:lvl2pPr>
            <a:lvl3pPr>
              <a:defRPr sz="3200">
                <a:latin typeface="Poppins" pitchFamily="2" charset="77"/>
                <a:cs typeface="Poppins" pitchFamily="2" charset="77"/>
              </a:defRPr>
            </a:lvl3pPr>
            <a:lvl4pPr>
              <a:defRPr sz="3200">
                <a:latin typeface="Poppins" pitchFamily="2" charset="77"/>
                <a:cs typeface="Poppins" pitchFamily="2" charset="77"/>
              </a:defRPr>
            </a:lvl4pPr>
            <a:lvl5pPr>
              <a:defRPr sz="3200">
                <a:latin typeface="Poppins" pitchFamily="2" charset="77"/>
                <a:cs typeface="Poppins" pitchFamily="2" charset="77"/>
              </a:defRPr>
            </a:lvl5pPr>
          </a:lstStyle>
          <a:p>
            <a:pPr lvl="0"/>
            <a:r>
              <a:rPr lang="en-US" dirty="0"/>
              <a:t>Click to edit Master text styles</a:t>
            </a:r>
          </a:p>
        </p:txBody>
      </p:sp>
      <p:grpSp>
        <p:nvGrpSpPr>
          <p:cNvPr id="4" name="Group 3">
            <a:extLst>
              <a:ext uri="{FF2B5EF4-FFF2-40B4-BE49-F238E27FC236}">
                <a16:creationId xmlns:a16="http://schemas.microsoft.com/office/drawing/2014/main" id="{1223A71E-AC93-14CF-C6FE-B5DF790D6F78}"/>
              </a:ext>
            </a:extLst>
          </p:cNvPr>
          <p:cNvGrpSpPr>
            <a:grpSpLocks noChangeAspect="1"/>
          </p:cNvGrpSpPr>
          <p:nvPr userDrawn="1"/>
        </p:nvGrpSpPr>
        <p:grpSpPr>
          <a:xfrm>
            <a:off x="0" y="5004310"/>
            <a:ext cx="7079882" cy="675497"/>
            <a:chOff x="10887" y="4995073"/>
            <a:chExt cx="7079882" cy="675497"/>
          </a:xfrm>
          <a:solidFill>
            <a:schemeClr val="accent2"/>
          </a:solidFill>
        </p:grpSpPr>
        <p:sp>
          <p:nvSpPr>
            <p:cNvPr id="6" name="Rectangle 17">
              <a:extLst>
                <a:ext uri="{FF2B5EF4-FFF2-40B4-BE49-F238E27FC236}">
                  <a16:creationId xmlns:a16="http://schemas.microsoft.com/office/drawing/2014/main" id="{50A94987-7918-6CBF-1F18-AA0B3E93248B}"/>
                </a:ext>
              </a:extLst>
            </p:cNvPr>
            <p:cNvSpPr/>
            <p:nvPr/>
          </p:nvSpPr>
          <p:spPr>
            <a:xfrm>
              <a:off x="6196507" y="4995073"/>
              <a:ext cx="894262" cy="675497"/>
            </a:xfrm>
            <a:custGeom>
              <a:avLst/>
              <a:gdLst>
                <a:gd name="connsiteX0" fmla="*/ 0 w 5700156"/>
                <a:gd name="connsiteY0" fmla="*/ 0 h 5911382"/>
                <a:gd name="connsiteX1" fmla="*/ 5700156 w 5700156"/>
                <a:gd name="connsiteY1" fmla="*/ 0 h 5911382"/>
                <a:gd name="connsiteX2" fmla="*/ 5700156 w 5700156"/>
                <a:gd name="connsiteY2" fmla="*/ 5911382 h 5911382"/>
                <a:gd name="connsiteX3" fmla="*/ 0 w 5700156"/>
                <a:gd name="connsiteY3" fmla="*/ 5911382 h 5911382"/>
                <a:gd name="connsiteX4" fmla="*/ 0 w 5700156"/>
                <a:gd name="connsiteY4" fmla="*/ 0 h 5911382"/>
                <a:gd name="connsiteX0" fmla="*/ 0 w 7825840"/>
                <a:gd name="connsiteY0" fmla="*/ 0 h 5911382"/>
                <a:gd name="connsiteX1" fmla="*/ 7825840 w 7825840"/>
                <a:gd name="connsiteY1" fmla="*/ 0 h 5911382"/>
                <a:gd name="connsiteX2" fmla="*/ 5700156 w 7825840"/>
                <a:gd name="connsiteY2" fmla="*/ 5911382 h 5911382"/>
                <a:gd name="connsiteX3" fmla="*/ 0 w 7825840"/>
                <a:gd name="connsiteY3" fmla="*/ 5911382 h 5911382"/>
                <a:gd name="connsiteX4" fmla="*/ 0 w 7825840"/>
                <a:gd name="connsiteY4" fmla="*/ 0 h 5911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5840" h="5911382">
                  <a:moveTo>
                    <a:pt x="0" y="0"/>
                  </a:moveTo>
                  <a:lnTo>
                    <a:pt x="7825840" y="0"/>
                  </a:lnTo>
                  <a:lnTo>
                    <a:pt x="5700156" y="5911382"/>
                  </a:lnTo>
                  <a:lnTo>
                    <a:pt x="0" y="5911382"/>
                  </a:lnTo>
                  <a:lnTo>
                    <a:pt x="0" y="0"/>
                  </a:ln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7" name="Rectangle 6">
              <a:extLst>
                <a:ext uri="{FF2B5EF4-FFF2-40B4-BE49-F238E27FC236}">
                  <a16:creationId xmlns:a16="http://schemas.microsoft.com/office/drawing/2014/main" id="{B24494E4-4D68-42BA-BA43-D1D36C04D8F3}"/>
                </a:ext>
              </a:extLst>
            </p:cNvPr>
            <p:cNvSpPr/>
            <p:nvPr/>
          </p:nvSpPr>
          <p:spPr>
            <a:xfrm>
              <a:off x="10887" y="4995075"/>
              <a:ext cx="6701651" cy="675495"/>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0" i="0" dirty="0">
                <a:latin typeface="Source Sans Pro" panose="020B0503030403020204" pitchFamily="34" charset="0"/>
              </a:endParaRPr>
            </a:p>
          </p:txBody>
        </p:sp>
      </p:grpSp>
      <p:sp>
        <p:nvSpPr>
          <p:cNvPr id="10" name="TextBox 9">
            <a:extLst>
              <a:ext uri="{FF2B5EF4-FFF2-40B4-BE49-F238E27FC236}">
                <a16:creationId xmlns:a16="http://schemas.microsoft.com/office/drawing/2014/main" id="{6D7402A6-8BE1-18CA-A329-A162307DB929}"/>
              </a:ext>
            </a:extLst>
          </p:cNvPr>
          <p:cNvSpPr txBox="1"/>
          <p:nvPr userDrawn="1"/>
        </p:nvSpPr>
        <p:spPr>
          <a:xfrm>
            <a:off x="658368" y="5162561"/>
            <a:ext cx="6187493" cy="348557"/>
          </a:xfrm>
          <a:prstGeom prst="rect">
            <a:avLst/>
          </a:prstGeom>
          <a:noFill/>
        </p:spPr>
        <p:txBody>
          <a:bodyPr wrap="square">
            <a:spAutoFit/>
          </a:bodyPr>
          <a:lstStyle/>
          <a:p>
            <a:pPr marL="0" marR="0" lvl="2" indent="0" algn="l" defTabSz="4572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Poppins" panose="00000500000000000000" pitchFamily="2" charset="0"/>
                <a:ea typeface="Source Sans Pro"/>
                <a:cs typeface="Poppins" panose="00000500000000000000" pitchFamily="2" charset="0"/>
                <a:sym typeface="Source Sans Pro"/>
              </a:rPr>
              <a:t>nlcrt.org</a:t>
            </a:r>
            <a:r>
              <a:rPr kumimoji="0" lang="en-US" sz="1800" b="0" i="0" u="none" strike="noStrike" kern="1200" cap="none" spc="0" normalizeH="0" baseline="0" noProof="0" dirty="0">
                <a:ln>
                  <a:noFill/>
                </a:ln>
                <a:solidFill>
                  <a:prstClr val="white"/>
                </a:solidFill>
                <a:effectLst/>
                <a:uLnTx/>
                <a:uFillTx/>
                <a:latin typeface="Poppins" panose="00000500000000000000" pitchFamily="2" charset="0"/>
                <a:ea typeface="Source Sans Pro"/>
                <a:cs typeface="Poppins" panose="00000500000000000000" pitchFamily="2" charset="0"/>
                <a:sym typeface="Source Sans Pro"/>
              </a:rPr>
              <a:t>     @</a:t>
            </a:r>
            <a:r>
              <a:rPr kumimoji="0" lang="en-US" sz="1800" b="0" i="0" u="none" strike="noStrike" kern="1200" cap="none" spc="0" normalizeH="0" baseline="0" noProof="0" dirty="0" err="1">
                <a:ln>
                  <a:noFill/>
                </a:ln>
                <a:solidFill>
                  <a:prstClr val="white"/>
                </a:solidFill>
                <a:effectLst/>
                <a:uLnTx/>
                <a:uFillTx/>
                <a:latin typeface="Poppins" panose="00000500000000000000" pitchFamily="2" charset="0"/>
                <a:ea typeface="Source Sans Pro"/>
                <a:cs typeface="Poppins" panose="00000500000000000000" pitchFamily="2" charset="0"/>
                <a:sym typeface="Source Sans Pro"/>
              </a:rPr>
              <a:t>NLCRTnews</a:t>
            </a:r>
            <a:endParaRPr kumimoji="0" lang="en-US" sz="1800" b="0" i="0" u="none" strike="noStrike" kern="1200" cap="none" spc="0" normalizeH="0" baseline="0" noProof="0" dirty="0">
              <a:ln>
                <a:noFill/>
              </a:ln>
              <a:solidFill>
                <a:prstClr val="white"/>
              </a:solidFill>
              <a:effectLst/>
              <a:uLnTx/>
              <a:uFillTx/>
              <a:latin typeface="Poppins" panose="00000500000000000000" pitchFamily="2" charset="0"/>
              <a:ea typeface="Source Sans Pro"/>
              <a:cs typeface="Poppins" panose="00000500000000000000" pitchFamily="2" charset="0"/>
              <a:sym typeface="Source Sans Pro"/>
            </a:endParaRPr>
          </a:p>
        </p:txBody>
      </p:sp>
      <p:pic>
        <p:nvPicPr>
          <p:cNvPr id="8" name="Picture 7" descr="A blue and white ribbon on a black background&#10;&#10;Description automatically generated">
            <a:extLst>
              <a:ext uri="{FF2B5EF4-FFF2-40B4-BE49-F238E27FC236}">
                <a16:creationId xmlns:a16="http://schemas.microsoft.com/office/drawing/2014/main" id="{1E1D32D5-75E8-2F2E-D27F-03F6E123CDA1}"/>
              </a:ext>
            </a:extLst>
          </p:cNvPr>
          <p:cNvPicPr>
            <a:picLocks noChangeAspect="1"/>
          </p:cNvPicPr>
          <p:nvPr userDrawn="1"/>
        </p:nvPicPr>
        <p:blipFill>
          <a:blip r:embed="rId2"/>
          <a:stretch>
            <a:fillRect/>
          </a:stretch>
        </p:blipFill>
        <p:spPr>
          <a:xfrm>
            <a:off x="7916602" y="585487"/>
            <a:ext cx="3604838" cy="738992"/>
          </a:xfrm>
          <a:prstGeom prst="rect">
            <a:avLst/>
          </a:prstGeom>
        </p:spPr>
      </p:pic>
    </p:spTree>
    <p:extLst>
      <p:ext uri="{BB962C8B-B14F-4D97-AF65-F5344CB8AC3E}">
        <p14:creationId xmlns:p14="http://schemas.microsoft.com/office/powerpoint/2010/main" val="36702797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amp;A or Closing Slide Light Blue 0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gn="ctr">
              <a:lnSpc>
                <a:spcPct val="85000"/>
              </a:lnSpc>
              <a:defRPr sz="8800">
                <a:solidFill>
                  <a:schemeClr val="tx1"/>
                </a:solidFill>
              </a:defRPr>
            </a:lvl1pPr>
          </a:lstStyle>
          <a:p>
            <a:r>
              <a:rPr lang="en-US" dirty="0"/>
              <a:t>Title</a:t>
            </a:r>
          </a:p>
        </p:txBody>
      </p:sp>
      <p:pic>
        <p:nvPicPr>
          <p:cNvPr id="4" name="Picture 3">
            <a:extLst>
              <a:ext uri="{FF2B5EF4-FFF2-40B4-BE49-F238E27FC236}">
                <a16:creationId xmlns:a16="http://schemas.microsoft.com/office/drawing/2014/main" id="{96FAB301-C227-285A-E4D2-81CAD67E4CD8}"/>
              </a:ext>
            </a:extLst>
          </p:cNvPr>
          <p:cNvPicPr>
            <a:picLocks noChangeAspect="1"/>
          </p:cNvPicPr>
          <p:nvPr userDrawn="1"/>
        </p:nvPicPr>
        <p:blipFill>
          <a:blip r:embed="rId2"/>
          <a:srcRect t="8856" r="56923"/>
          <a:stretch>
            <a:fillRect/>
          </a:stretch>
        </p:blipFill>
        <p:spPr>
          <a:xfrm>
            <a:off x="10039870" y="573437"/>
            <a:ext cx="1552862" cy="673549"/>
          </a:xfrm>
          <a:prstGeom prst="rect">
            <a:avLst/>
          </a:prstGeom>
        </p:spPr>
      </p:pic>
    </p:spTree>
    <p:extLst>
      <p:ext uri="{BB962C8B-B14F-4D97-AF65-F5344CB8AC3E}">
        <p14:creationId xmlns:p14="http://schemas.microsoft.com/office/powerpoint/2010/main" val="31243123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amp;A or Closing Slide Light Blue 0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gn="ctr">
              <a:lnSpc>
                <a:spcPct val="85000"/>
              </a:lnSpc>
              <a:defRPr sz="8800">
                <a:solidFill>
                  <a:schemeClr val="tx1"/>
                </a:solidFill>
              </a:defRPr>
            </a:lvl1pPr>
          </a:lstStyle>
          <a:p>
            <a:r>
              <a:rPr lang="en-US"/>
              <a:t>Title</a:t>
            </a:r>
          </a:p>
        </p:txBody>
      </p:sp>
    </p:spTree>
    <p:extLst>
      <p:ext uri="{BB962C8B-B14F-4D97-AF65-F5344CB8AC3E}">
        <p14:creationId xmlns:p14="http://schemas.microsoft.com/office/powerpoint/2010/main" val="8357313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amp;A or Closing Slide Grey 0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gn="ctr">
              <a:lnSpc>
                <a:spcPct val="85000"/>
              </a:lnSpc>
              <a:defRPr sz="8800">
                <a:solidFill>
                  <a:schemeClr val="accent2"/>
                </a:solidFill>
              </a:defRPr>
            </a:lvl1pPr>
          </a:lstStyle>
          <a:p>
            <a:r>
              <a:rPr lang="en-US" dirty="0"/>
              <a:t>Title</a:t>
            </a:r>
          </a:p>
        </p:txBody>
      </p:sp>
      <p:pic>
        <p:nvPicPr>
          <p:cNvPr id="3" name="Picture 2" descr="A blue and white ribbon on a black background&#10;&#10;Description automatically generated">
            <a:extLst>
              <a:ext uri="{FF2B5EF4-FFF2-40B4-BE49-F238E27FC236}">
                <a16:creationId xmlns:a16="http://schemas.microsoft.com/office/drawing/2014/main" id="{F120A0E3-1046-594B-54CB-85C381AF9111}"/>
              </a:ext>
            </a:extLst>
          </p:cNvPr>
          <p:cNvPicPr>
            <a:picLocks noChangeAspect="1"/>
          </p:cNvPicPr>
          <p:nvPr userDrawn="1"/>
        </p:nvPicPr>
        <p:blipFill>
          <a:blip r:embed="rId2"/>
          <a:stretch>
            <a:fillRect/>
          </a:stretch>
        </p:blipFill>
        <p:spPr>
          <a:xfrm>
            <a:off x="7916602" y="585487"/>
            <a:ext cx="3604838" cy="738992"/>
          </a:xfrm>
          <a:prstGeom prst="rect">
            <a:avLst/>
          </a:prstGeom>
        </p:spPr>
      </p:pic>
    </p:spTree>
    <p:extLst>
      <p:ext uri="{BB962C8B-B14F-4D97-AF65-F5344CB8AC3E}">
        <p14:creationId xmlns:p14="http://schemas.microsoft.com/office/powerpoint/2010/main" val="3901199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amp;A or Closing Slide Grey 0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gn="ctr">
              <a:lnSpc>
                <a:spcPct val="85000"/>
              </a:lnSpc>
              <a:defRPr sz="8800">
                <a:solidFill>
                  <a:schemeClr val="accent2"/>
                </a:solidFill>
              </a:defRPr>
            </a:lvl1pPr>
          </a:lstStyle>
          <a:p>
            <a:r>
              <a:rPr lang="en-US"/>
              <a:t>Title</a:t>
            </a:r>
          </a:p>
        </p:txBody>
      </p:sp>
    </p:spTree>
    <p:extLst>
      <p:ext uri="{BB962C8B-B14F-4D97-AF65-F5344CB8AC3E}">
        <p14:creationId xmlns:p14="http://schemas.microsoft.com/office/powerpoint/2010/main" val="21732524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amp;A or Closing Slide Bright Blue 01">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gn="ctr">
              <a:lnSpc>
                <a:spcPct val="85000"/>
              </a:lnSpc>
              <a:defRPr sz="8800"/>
            </a:lvl1pPr>
          </a:lstStyle>
          <a:p>
            <a:r>
              <a:rPr lang="en-US" dirty="0"/>
              <a:t>Title</a:t>
            </a:r>
          </a:p>
        </p:txBody>
      </p:sp>
      <p:pic>
        <p:nvPicPr>
          <p:cNvPr id="4" name="Picture 3">
            <a:extLst>
              <a:ext uri="{FF2B5EF4-FFF2-40B4-BE49-F238E27FC236}">
                <a16:creationId xmlns:a16="http://schemas.microsoft.com/office/drawing/2014/main" id="{FC6681A0-5AA8-73AC-6C37-623A6AB2D064}"/>
              </a:ext>
            </a:extLst>
          </p:cNvPr>
          <p:cNvPicPr>
            <a:picLocks noChangeAspect="1"/>
          </p:cNvPicPr>
          <p:nvPr userDrawn="1"/>
        </p:nvPicPr>
        <p:blipFill>
          <a:blip r:embed="rId2"/>
          <a:srcRect/>
          <a:stretch/>
        </p:blipFill>
        <p:spPr>
          <a:xfrm>
            <a:off x="7916602" y="585487"/>
            <a:ext cx="3604838" cy="738991"/>
          </a:xfrm>
          <a:prstGeom prst="rect">
            <a:avLst/>
          </a:prstGeom>
        </p:spPr>
      </p:pic>
    </p:spTree>
    <p:extLst>
      <p:ext uri="{BB962C8B-B14F-4D97-AF65-F5344CB8AC3E}">
        <p14:creationId xmlns:p14="http://schemas.microsoft.com/office/powerpoint/2010/main" val="2621914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amp;A or Closing Slide Bright Blue 0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gn="ctr">
              <a:lnSpc>
                <a:spcPct val="85000"/>
              </a:lnSpc>
              <a:defRPr sz="8800"/>
            </a:lvl1pPr>
          </a:lstStyle>
          <a:p>
            <a:r>
              <a:rPr lang="en-US"/>
              <a:t>Title</a:t>
            </a:r>
          </a:p>
        </p:txBody>
      </p:sp>
    </p:spTree>
    <p:extLst>
      <p:ext uri="{BB962C8B-B14F-4D97-AF65-F5344CB8AC3E}">
        <p14:creationId xmlns:p14="http://schemas.microsoft.com/office/powerpoint/2010/main" val="828513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theme" Target="../theme/theme3.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61FD7-173C-8CE3-E766-B6F300F2C9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970095446"/>
      </p:ext>
    </p:extLst>
  </p:cSld>
  <p:clrMap bg1="lt1" tx1="dk1" bg2="lt2" tx2="dk2" accent1="accent1" accent2="accent2" accent3="accent3" accent4="accent4" accent5="accent5" accent6="accent6" hlink="hlink" folHlink="folHlink"/>
  <p:sldLayoutIdLst>
    <p:sldLayoutId id="2147483844" r:id="rId1"/>
    <p:sldLayoutId id="2147483872" r:id="rId2"/>
    <p:sldLayoutId id="2147483876" r:id="rId3"/>
    <p:sldLayoutId id="2147483877" r:id="rId4"/>
    <p:sldLayoutId id="2147483899" r:id="rId5"/>
    <p:sldLayoutId id="2147483875" r:id="rId6"/>
    <p:sldLayoutId id="2147483871" r:id="rId7"/>
    <p:sldLayoutId id="2147483870" r:id="rId8"/>
    <p:sldLayoutId id="2147483862" r:id="rId9"/>
    <p:sldLayoutId id="2147483878" r:id="rId10"/>
  </p:sldLayoutIdLst>
  <p:hf hdr="0" ftr="0" dt="0"/>
  <p:txStyles>
    <p:titleStyle>
      <a:lvl1pPr algn="l" defTabSz="914400" rtl="0" eaLnBrk="1" latinLnBrk="0" hangingPunct="1">
        <a:lnSpc>
          <a:spcPct val="90000"/>
        </a:lnSpc>
        <a:spcBef>
          <a:spcPct val="0"/>
        </a:spcBef>
        <a:buNone/>
        <a:defRPr sz="4400" b="0" i="0" kern="1200">
          <a:solidFill>
            <a:schemeClr val="accent2"/>
          </a:solidFill>
          <a:latin typeface="Source Sans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1452873"/>
      </p:ext>
    </p:extLst>
  </p:cSld>
  <p:clrMap bg1="lt1" tx1="dk1" bg2="lt2" tx2="dk2" accent1="accent1" accent2="accent2" accent3="accent3" accent4="accent4" accent5="accent5" accent6="accent6" hlink="hlink" folHlink="folHlink"/>
  <p:sldLayoutIdLst>
    <p:sldLayoutId id="2147483880" r:id="rId1"/>
    <p:sldLayoutId id="2147483879" r:id="rId2"/>
    <p:sldLayoutId id="2147483847" r:id="rId3"/>
    <p:sldLayoutId id="2147483860" r:id="rId4"/>
    <p:sldLayoutId id="2147483861" r:id="rId5"/>
  </p:sldLayoutIdLst>
  <p:hf hdr="0" ftr="0" dt="0"/>
  <p:txStyles>
    <p:titleStyle>
      <a:lvl1pPr algn="l" defTabSz="914400" rtl="0" eaLnBrk="1" latinLnBrk="0" hangingPunct="1">
        <a:lnSpc>
          <a:spcPct val="90000"/>
        </a:lnSpc>
        <a:spcBef>
          <a:spcPct val="0"/>
        </a:spcBef>
        <a:buNone/>
        <a:defRPr sz="4400" b="1"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2"/>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A92F24-3592-324B-CA7D-41B60EA0B421}"/>
              </a:ext>
            </a:extLst>
          </p:cNvPr>
          <p:cNvSpPr>
            <a:spLocks noGrp="1"/>
          </p:cNvSpPr>
          <p:nvPr>
            <p:ph type="title"/>
          </p:nvPr>
        </p:nvSpPr>
        <p:spPr>
          <a:xfrm>
            <a:off x="258945" y="365125"/>
            <a:ext cx="11676807" cy="100242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05A27E0-D408-74AD-85D4-65D5E4B9FCD1}"/>
              </a:ext>
            </a:extLst>
          </p:cNvPr>
          <p:cNvSpPr>
            <a:spLocks noGrp="1"/>
          </p:cNvSpPr>
          <p:nvPr>
            <p:ph type="body" idx="1"/>
          </p:nvPr>
        </p:nvSpPr>
        <p:spPr>
          <a:xfrm>
            <a:off x="258945" y="1497027"/>
            <a:ext cx="11676807" cy="46799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2A809B7-7DAE-995F-186B-BB4C3E6BCC3E}"/>
              </a:ext>
            </a:extLst>
          </p:cNvPr>
          <p:cNvSpPr>
            <a:spLocks noGrp="1"/>
          </p:cNvSpPr>
          <p:nvPr>
            <p:ph type="ftr" sz="quarter" idx="3"/>
          </p:nvPr>
        </p:nvSpPr>
        <p:spPr>
          <a:xfrm>
            <a:off x="256247" y="6356350"/>
            <a:ext cx="10587079" cy="365125"/>
          </a:xfrm>
          <a:prstGeom prst="rect">
            <a:avLst/>
          </a:prstGeom>
        </p:spPr>
        <p:txBody>
          <a:bodyPr vert="horz" lIns="91440" tIns="45720" rIns="91440" bIns="45720" rtlCol="0" anchor="ctr"/>
          <a:lstStyle>
            <a:lvl1pPr algn="l">
              <a:defRPr sz="1000" b="0" i="0">
                <a:solidFill>
                  <a:schemeClr val="tx2"/>
                </a:solidFill>
                <a:latin typeface="Source Sans Pro" panose="020B0503030403020204" pitchFamily="34" charset="0"/>
                <a:ea typeface="Source Sans Pro" panose="020B0503030403020204" pitchFamily="34" charset="0"/>
              </a:defRPr>
            </a:lvl1pPr>
          </a:lstStyle>
          <a:p>
            <a:endParaRPr lang="en-US" dirty="0"/>
          </a:p>
        </p:txBody>
      </p:sp>
      <p:sp>
        <p:nvSpPr>
          <p:cNvPr id="6" name="Slide Number Placeholder 5">
            <a:extLst>
              <a:ext uri="{FF2B5EF4-FFF2-40B4-BE49-F238E27FC236}">
                <a16:creationId xmlns:a16="http://schemas.microsoft.com/office/drawing/2014/main" id="{D98110CF-1604-1F2A-69B9-4BF56B7A4CB0}"/>
              </a:ext>
            </a:extLst>
          </p:cNvPr>
          <p:cNvSpPr>
            <a:spLocks noGrp="1"/>
          </p:cNvSpPr>
          <p:nvPr>
            <p:ph type="sldNum" sz="quarter" idx="4"/>
          </p:nvPr>
        </p:nvSpPr>
        <p:spPr>
          <a:xfrm>
            <a:off x="11077996" y="6361436"/>
            <a:ext cx="857756" cy="365125"/>
          </a:xfrm>
          <a:prstGeom prst="rect">
            <a:avLst/>
          </a:prstGeom>
        </p:spPr>
        <p:txBody>
          <a:bodyPr vert="horz" lIns="91440" tIns="45720" rIns="91440" bIns="45720" rtlCol="0" anchor="ctr"/>
          <a:lstStyle>
            <a:lvl1pPr algn="r">
              <a:defRPr sz="1400" b="0" i="0">
                <a:solidFill>
                  <a:schemeClr val="tx2"/>
                </a:solidFill>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spTree>
    <p:extLst>
      <p:ext uri="{BB962C8B-B14F-4D97-AF65-F5344CB8AC3E}">
        <p14:creationId xmlns:p14="http://schemas.microsoft.com/office/powerpoint/2010/main" val="1502221042"/>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9" r:id="rId4"/>
    <p:sldLayoutId id="2147483887" r:id="rId5"/>
    <p:sldLayoutId id="2147483888" r:id="rId6"/>
    <p:sldLayoutId id="2147483859" r:id="rId7"/>
    <p:sldLayoutId id="2147483909" r:id="rId8"/>
    <p:sldLayoutId id="2147483910" r:id="rId9"/>
  </p:sldLayoutIdLst>
  <p:hf hdr="0" ftr="0" dt="0"/>
  <p:txStyles>
    <p:titleStyle>
      <a:lvl1pPr algn="l" defTabSz="914400" rtl="0" eaLnBrk="1" latinLnBrk="0" hangingPunct="1">
        <a:lnSpc>
          <a:spcPct val="90000"/>
        </a:lnSpc>
        <a:spcBef>
          <a:spcPct val="0"/>
        </a:spcBef>
        <a:buNone/>
        <a:defRPr sz="2800" b="1" kern="1200">
          <a:solidFill>
            <a:schemeClr val="accent2"/>
          </a:solidFill>
          <a:latin typeface="Poppins" pitchFamily="2" charset="77"/>
          <a:ea typeface="+mj-ea"/>
          <a:cs typeface="Poppins" pitchFamily="2" charset="77"/>
        </a:defRPr>
      </a:lvl1pPr>
    </p:titleStyle>
    <p:bodyStyle>
      <a:lvl1pPr marL="0" indent="0" algn="l" defTabSz="914400" rtl="0" eaLnBrk="1" latinLnBrk="0" hangingPunct="1">
        <a:lnSpc>
          <a:spcPct val="100000"/>
        </a:lnSpc>
        <a:spcBef>
          <a:spcPts val="2000"/>
        </a:spcBef>
        <a:buFont typeface="Arial" panose="020B0604020202020204" pitchFamily="34" charset="0"/>
        <a:buNone/>
        <a:defRPr sz="2000" b="0" i="0" kern="1200">
          <a:solidFill>
            <a:schemeClr val="accent2"/>
          </a:solidFill>
          <a:latin typeface="Source Sans Pro" panose="020B0503030403020204" pitchFamily="34" charset="0"/>
          <a:ea typeface="Source Sans Pro" panose="020B0503030403020204" pitchFamily="34" charset="0"/>
          <a:cs typeface="+mn-cs"/>
        </a:defRPr>
      </a:lvl1pPr>
      <a:lvl2pPr marL="7938" indent="0" algn="l" defTabSz="914400" rtl="0" eaLnBrk="1" latinLnBrk="0" hangingPunct="1">
        <a:lnSpc>
          <a:spcPct val="114000"/>
        </a:lnSpc>
        <a:spcBef>
          <a:spcPts val="600"/>
        </a:spcBef>
        <a:buFont typeface="Arial" panose="020B0604020202020204" pitchFamily="34" charset="0"/>
        <a:buNone/>
        <a:tabLst/>
        <a:defRPr sz="1600" b="0" i="0" kern="1200">
          <a:solidFill>
            <a:schemeClr val="tx2"/>
          </a:solidFill>
          <a:latin typeface="Source Sans Pro" panose="020B0503030403020204" pitchFamily="34" charset="0"/>
          <a:ea typeface="Source Sans Pro" panose="020B0503030403020204" pitchFamily="34" charset="0"/>
          <a:cs typeface="+mn-cs"/>
        </a:defRPr>
      </a:lvl2pPr>
      <a:lvl3pPr marL="233363" indent="-233363" algn="l" defTabSz="914400" rtl="0" eaLnBrk="1" latinLnBrk="0" hangingPunct="1">
        <a:lnSpc>
          <a:spcPct val="114000"/>
        </a:lnSpc>
        <a:spcBef>
          <a:spcPts val="600"/>
        </a:spcBef>
        <a:buClr>
          <a:schemeClr val="tx1"/>
        </a:buClr>
        <a:buFont typeface="Arial" panose="020B0604020202020204" pitchFamily="34" charset="0"/>
        <a:buChar char="•"/>
        <a:tabLst/>
        <a:defRPr sz="1600" b="0" i="0" kern="1200">
          <a:solidFill>
            <a:schemeClr val="tx2"/>
          </a:solidFill>
          <a:latin typeface="Source Sans Pro" panose="020B0503030403020204" pitchFamily="34" charset="0"/>
          <a:ea typeface="Source Sans Pro" panose="020B0503030403020204" pitchFamily="34" charset="0"/>
          <a:cs typeface="+mn-cs"/>
        </a:defRPr>
      </a:lvl3pPr>
      <a:lvl4pPr marL="460375" indent="-227013" algn="l" defTabSz="914400" rtl="0" eaLnBrk="1" latinLnBrk="0" hangingPunct="1">
        <a:lnSpc>
          <a:spcPct val="114000"/>
        </a:lnSpc>
        <a:spcBef>
          <a:spcPts val="600"/>
        </a:spcBef>
        <a:buClr>
          <a:schemeClr val="tx1"/>
        </a:buClr>
        <a:buSzPct val="90000"/>
        <a:buFont typeface="Wingdings" pitchFamily="2" charset="2"/>
        <a:buChar char="§"/>
        <a:tabLst/>
        <a:defRPr sz="1600" b="0" i="0" kern="1200">
          <a:solidFill>
            <a:schemeClr val="tx2"/>
          </a:solidFill>
          <a:latin typeface="Source Sans Pro" panose="020B0503030403020204" pitchFamily="34" charset="0"/>
          <a:ea typeface="Source Sans Pro" panose="020B0503030403020204" pitchFamily="34" charset="0"/>
          <a:cs typeface="+mn-cs"/>
        </a:defRPr>
      </a:lvl4pPr>
      <a:lvl5pPr marL="687388" indent="-227013" algn="l" defTabSz="914400" rtl="0" eaLnBrk="1" latinLnBrk="0" hangingPunct="1">
        <a:lnSpc>
          <a:spcPct val="114000"/>
        </a:lnSpc>
        <a:spcBef>
          <a:spcPts val="600"/>
        </a:spcBef>
        <a:buClr>
          <a:schemeClr val="tx1"/>
        </a:buClr>
        <a:buFont typeface="System Font Regular"/>
        <a:buChar char="⁃"/>
        <a:tabLst/>
        <a:defRPr sz="1600" b="0" i="0" kern="1200">
          <a:solidFill>
            <a:schemeClr val="tx2"/>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5DC15D63-D50D-3708-FF2E-E83AD0F32977}"/>
              </a:ext>
            </a:extLst>
          </p:cNvPr>
          <p:cNvSpPr>
            <a:spLocks noGrp="1"/>
          </p:cNvSpPr>
          <p:nvPr>
            <p:ph type="ftr" sz="quarter" idx="3"/>
          </p:nvPr>
        </p:nvSpPr>
        <p:spPr>
          <a:xfrm>
            <a:off x="256247" y="6356350"/>
            <a:ext cx="10587079" cy="365125"/>
          </a:xfrm>
          <a:prstGeom prst="rect">
            <a:avLst/>
          </a:prstGeom>
        </p:spPr>
        <p:txBody>
          <a:bodyPr anchor="ctr"/>
          <a:lstStyle>
            <a:lvl1pPr>
              <a:defRPr sz="1000" b="0" i="0">
                <a:latin typeface="Source Sans Pro" panose="020B0503030403020204" pitchFamily="34" charset="0"/>
                <a:ea typeface="Source Sans Pro" panose="020B0503030403020204" pitchFamily="34" charset="0"/>
              </a:defRPr>
            </a:lvl1pPr>
          </a:lstStyle>
          <a:p>
            <a:endParaRPr lang="en-US" dirty="0"/>
          </a:p>
        </p:txBody>
      </p:sp>
      <p:sp>
        <p:nvSpPr>
          <p:cNvPr id="12" name="Slide Number Placeholder 5">
            <a:extLst>
              <a:ext uri="{FF2B5EF4-FFF2-40B4-BE49-F238E27FC236}">
                <a16:creationId xmlns:a16="http://schemas.microsoft.com/office/drawing/2014/main" id="{E9E26A91-5146-0BDF-C91F-552FA7B11BE4}"/>
              </a:ext>
            </a:extLst>
          </p:cNvPr>
          <p:cNvSpPr>
            <a:spLocks noGrp="1"/>
          </p:cNvSpPr>
          <p:nvPr>
            <p:ph type="sldNum" sz="quarter" idx="4"/>
          </p:nvPr>
        </p:nvSpPr>
        <p:spPr>
          <a:xfrm>
            <a:off x="11077996" y="6361436"/>
            <a:ext cx="857756" cy="365125"/>
          </a:xfrm>
          <a:prstGeom prst="rect">
            <a:avLst/>
          </a:prstGeom>
        </p:spPr>
        <p:txBody>
          <a:bodyPr anchor="ctr"/>
          <a:lstStyle>
            <a:lvl1pPr algn="r">
              <a:defRPr sz="1400" b="0" i="0">
                <a:latin typeface="Source Sans Pro" panose="020B0503030403020204" pitchFamily="34" charset="0"/>
                <a:ea typeface="Source Sans Pro" panose="020B0503030403020204" pitchFamily="34" charset="0"/>
              </a:defRPr>
            </a:lvl1pPr>
          </a:lstStyle>
          <a:p>
            <a:fld id="{367F1A8E-C6E7-3843-94F9-A6F06C0E7956}" type="slidenum">
              <a:rPr lang="en-US" smtClean="0"/>
              <a:pPr/>
              <a:t>‹#›</a:t>
            </a:fld>
            <a:endParaRPr lang="en-US" dirty="0"/>
          </a:p>
        </p:txBody>
      </p:sp>
    </p:spTree>
    <p:extLst>
      <p:ext uri="{BB962C8B-B14F-4D97-AF65-F5344CB8AC3E}">
        <p14:creationId xmlns:p14="http://schemas.microsoft.com/office/powerpoint/2010/main" val="3308729963"/>
      </p:ext>
    </p:extLst>
  </p:cSld>
  <p:clrMap bg1="lt1" tx1="dk1" bg2="lt2" tx2="dk2" accent1="accent1" accent2="accent2" accent3="accent3" accent4="accent4" accent5="accent5" accent6="accent6" hlink="hlink" folHlink="folHlink"/>
  <p:sldLayoutIdLst>
    <p:sldLayoutId id="2147483907"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017559"/>
      </p:ext>
    </p:extLst>
  </p:cSld>
  <p:clrMap bg1="lt1" tx1="dk1" bg2="lt2" tx2="dk2" accent1="accent1" accent2="accent2" accent3="accent3" accent4="accent4" accent5="accent5" accent6="accent6" hlink="hlink" folHlink="folHlink"/>
  <p:sldLayoutIdLst>
    <p:sldLayoutId id="2147483902" r:id="rId1"/>
    <p:sldLayoutId id="2147483904" r:id="rId2"/>
    <p:sldLayoutId id="2147483737" r:id="rId3"/>
    <p:sldLayoutId id="2147483738" r:id="rId4"/>
    <p:sldLayoutId id="2147483739" r:id="rId5"/>
    <p:sldLayoutId id="2147483896" r:id="rId6"/>
    <p:sldLayoutId id="2147483897" r:id="rId7"/>
    <p:sldLayoutId id="2147483898" r:id="rId8"/>
  </p:sldLayoutIdLst>
  <p:hf hdr="0" ftr="0" dt="0"/>
  <p:txStyles>
    <p:titleStyle>
      <a:lvl1pPr algn="l" defTabSz="914400" rtl="0" eaLnBrk="1" latinLnBrk="0" hangingPunct="1">
        <a:lnSpc>
          <a:spcPct val="90000"/>
        </a:lnSpc>
        <a:spcBef>
          <a:spcPct val="0"/>
        </a:spcBef>
        <a:buNone/>
        <a:defRPr sz="8000" b="1" kern="1200">
          <a:solidFill>
            <a:schemeClr val="bg1"/>
          </a:solidFill>
          <a:latin typeface="Poppins" pitchFamily="2" charset="77"/>
          <a:ea typeface="+mj-ea"/>
          <a:cs typeface="Poppi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Poppins" pitchFamily="2" charset="77"/>
          <a:ea typeface="+mn-ea"/>
          <a:cs typeface="Poppi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Source Sans Pro" panose="020B0503030403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ource Sans Pro" panose="020B0503030403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23.emf"/></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3D81-29BE-F749-78CF-98D142DE453F}"/>
              </a:ext>
            </a:extLst>
          </p:cNvPr>
          <p:cNvSpPr>
            <a:spLocks noGrp="1"/>
          </p:cNvSpPr>
          <p:nvPr>
            <p:ph type="title"/>
          </p:nvPr>
        </p:nvSpPr>
        <p:spPr>
          <a:xfrm>
            <a:off x="0" y="1445591"/>
            <a:ext cx="12192000" cy="2545342"/>
          </a:xfrm>
        </p:spPr>
        <p:txBody>
          <a:bodyPr/>
          <a:lstStyle/>
          <a:p>
            <a:pPr algn="ctr"/>
            <a:r>
              <a:rPr lang="en-US" sz="4000" b="1" dirty="0"/>
              <a:t>Disaggregating contributions to lung-cancer mortality reductions from stage-shift and “intrastage-shift” in the NLST</a:t>
            </a:r>
            <a:endParaRPr lang="en-US" sz="4000" dirty="0"/>
          </a:p>
        </p:txBody>
      </p:sp>
      <p:sp>
        <p:nvSpPr>
          <p:cNvPr id="3" name="Text Placeholder 2">
            <a:extLst>
              <a:ext uri="{FF2B5EF4-FFF2-40B4-BE49-F238E27FC236}">
                <a16:creationId xmlns:a16="http://schemas.microsoft.com/office/drawing/2014/main" id="{323CF86A-4F7E-A34C-63A9-33559FFCCE20}"/>
              </a:ext>
            </a:extLst>
          </p:cNvPr>
          <p:cNvSpPr>
            <a:spLocks noGrp="1"/>
          </p:cNvSpPr>
          <p:nvPr>
            <p:ph type="body" sz="quarter" idx="10"/>
          </p:nvPr>
        </p:nvSpPr>
        <p:spPr>
          <a:xfrm>
            <a:off x="156556" y="4173716"/>
            <a:ext cx="11878887" cy="2477386"/>
          </a:xfrm>
        </p:spPr>
        <p:txBody>
          <a:bodyPr/>
          <a:lstStyle/>
          <a:p>
            <a:pPr algn="ctr"/>
            <a:r>
              <a:rPr lang="en-US" dirty="0"/>
              <a:t>Hormuzd Katki</a:t>
            </a:r>
          </a:p>
          <a:p>
            <a:pPr algn="ctr"/>
            <a:r>
              <a:rPr lang="en-US" dirty="0"/>
              <a:t>Scientific VP, Center for Early Cancer Detection, ACS</a:t>
            </a:r>
          </a:p>
          <a:p>
            <a:pPr algn="ctr"/>
            <a:endParaRPr lang="en-US" dirty="0"/>
          </a:p>
          <a:p>
            <a:pPr algn="ctr"/>
            <a:r>
              <a:rPr lang="en-US" dirty="0"/>
              <a:t>Jointly with: Philip Castle, Anil Chaturvedi, Li Cheung, </a:t>
            </a:r>
            <a:r>
              <a:rPr lang="en-US" dirty="0" err="1"/>
              <a:t>Fangya</a:t>
            </a:r>
            <a:r>
              <a:rPr lang="en-US" dirty="0"/>
              <a:t> Mao (NCI) &amp; Rebecca Landy, Robert Smith (ACS)</a:t>
            </a:r>
          </a:p>
        </p:txBody>
      </p:sp>
    </p:spTree>
    <p:extLst>
      <p:ext uri="{BB962C8B-B14F-4D97-AF65-F5344CB8AC3E}">
        <p14:creationId xmlns:p14="http://schemas.microsoft.com/office/powerpoint/2010/main" val="1452863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75421-78C5-BD72-40ED-222429DCC7D5}"/>
              </a:ext>
            </a:extLst>
          </p:cNvPr>
          <p:cNvSpPr>
            <a:spLocks noGrp="1"/>
          </p:cNvSpPr>
          <p:nvPr>
            <p:ph type="title"/>
          </p:nvPr>
        </p:nvSpPr>
        <p:spPr/>
        <p:txBody>
          <a:bodyPr/>
          <a:lstStyle/>
          <a:p>
            <a:r>
              <a:rPr lang="en-US" dirty="0"/>
              <a:t>Peter Bach’s question: “Do any screening modalities satisfy the assumptions of stage-shift mathematical models?”</a:t>
            </a:r>
          </a:p>
        </p:txBody>
      </p:sp>
      <p:sp>
        <p:nvSpPr>
          <p:cNvPr id="3" name="Content Placeholder 2">
            <a:extLst>
              <a:ext uri="{FF2B5EF4-FFF2-40B4-BE49-F238E27FC236}">
                <a16:creationId xmlns:a16="http://schemas.microsoft.com/office/drawing/2014/main" id="{4DEB759A-53D8-1B61-8FDF-3DC21255EFD5}"/>
              </a:ext>
            </a:extLst>
          </p:cNvPr>
          <p:cNvSpPr>
            <a:spLocks noGrp="1"/>
          </p:cNvSpPr>
          <p:nvPr>
            <p:ph idx="1"/>
          </p:nvPr>
        </p:nvSpPr>
        <p:spPr>
          <a:xfrm>
            <a:off x="1" y="1497026"/>
            <a:ext cx="12192000" cy="5105251"/>
          </a:xfrm>
        </p:spPr>
        <p:txBody>
          <a:bodyPr>
            <a:normAutofit fontScale="92500" lnSpcReduction="10000"/>
          </a:bodyPr>
          <a:lstStyle/>
          <a:p>
            <a:pPr marL="342900" indent="-342900">
              <a:buFont typeface="Arial" panose="020B0604020202020204" pitchFamily="34" charset="0"/>
              <a:buChar char="•"/>
            </a:pPr>
            <a:r>
              <a:rPr lang="en-US" dirty="0"/>
              <a:t>Bedrock mechanism for how early-detection screening saves lives:</a:t>
            </a:r>
          </a:p>
          <a:p>
            <a:pPr marL="576263" lvl="2" indent="-342900"/>
            <a:r>
              <a:rPr lang="en-US" dirty="0"/>
              <a:t>Screening saves lives (solely) by detecting cancer at an earlier stage</a:t>
            </a:r>
          </a:p>
          <a:p>
            <a:pPr marL="576263" lvl="2" indent="-342900"/>
            <a:r>
              <a:rPr lang="en-US" dirty="0"/>
              <a:t>Screen-detected cancers have the same mortality experience as symptom-detected cancers, for each stage</a:t>
            </a:r>
          </a:p>
          <a:p>
            <a:pPr marL="342900" indent="-342900">
              <a:buFont typeface="Arial" panose="020B0604020202020204" pitchFamily="34" charset="0"/>
              <a:buChar char="•"/>
            </a:pPr>
            <a:r>
              <a:rPr lang="en-US" dirty="0"/>
              <a:t>Why might this might not be true</a:t>
            </a:r>
          </a:p>
          <a:p>
            <a:pPr marL="576263" lvl="2" indent="-342900"/>
            <a:r>
              <a:rPr lang="en-US" dirty="0"/>
              <a:t>Stages are heterogeneous conglomerations of cancers with different mortality experiences</a:t>
            </a:r>
          </a:p>
          <a:p>
            <a:pPr marL="803275" lvl="3" indent="-342900"/>
            <a:r>
              <a:rPr lang="en-US" dirty="0"/>
              <a:t>There is a distribution of survival experience within stage</a:t>
            </a:r>
          </a:p>
          <a:p>
            <a:pPr marL="1030288" lvl="4" indent="-342900"/>
            <a:r>
              <a:rPr lang="en-US" dirty="0"/>
              <a:t>Screen-detected cancers are not representative of the mortality experience of symptom-detected cancers, within each stage</a:t>
            </a:r>
          </a:p>
          <a:p>
            <a:pPr marL="1030288" lvl="4" indent="-342900"/>
            <a:r>
              <a:rPr lang="en-US" dirty="0"/>
              <a:t>Screen-detected cancers may lean towards the “better” or “worse” end of the distribution in symptom-detected cancers</a:t>
            </a:r>
          </a:p>
          <a:p>
            <a:pPr marL="1030288" lvl="4" indent="-342900"/>
            <a:r>
              <a:rPr lang="en-US" dirty="0"/>
              <a:t>Ex: stage-4 screen-detected cancer can only have been detected earlier than symptom-detected stage-4 cancer</a:t>
            </a:r>
          </a:p>
          <a:p>
            <a:pPr marL="576263" lvl="2" indent="-342900"/>
            <a:r>
              <a:rPr lang="en-US" dirty="0"/>
              <a:t>How appropriate is stage is for predicting mortality from screen-detected cancers?</a:t>
            </a:r>
          </a:p>
          <a:p>
            <a:pPr marL="803275" lvl="3" indent="-342900"/>
            <a:r>
              <a:rPr lang="en-US" dirty="0"/>
              <a:t>”Born to be bad”: stage doesn’t matter because tumor markers entirely determine your mortality experience</a:t>
            </a:r>
          </a:p>
          <a:p>
            <a:pPr marL="342900" indent="-342900">
              <a:buFont typeface="Arial" panose="020B0604020202020204" pitchFamily="34" charset="0"/>
              <a:buChar char="•"/>
            </a:pPr>
            <a:r>
              <a:rPr lang="en-US" dirty="0"/>
              <a:t>“Intrastage-shift”</a:t>
            </a:r>
          </a:p>
          <a:p>
            <a:pPr marL="576263" lvl="2" indent="-342900"/>
            <a:r>
              <a:rPr lang="en-US" dirty="0"/>
              <a:t>Intrastage-shift: within stage, screen-detected cancers might be shifted toward the “better” or “worse” end of the distribution of mortality experience within that stage</a:t>
            </a:r>
          </a:p>
          <a:p>
            <a:pPr marL="576263" lvl="2" indent="-342900"/>
            <a:r>
              <a:rPr lang="en-US" dirty="0"/>
              <a:t>To be clear, I will try to refer to the usual “stage-shift” using the term “interstage-shift” </a:t>
            </a:r>
          </a:p>
          <a:p>
            <a:pPr marL="803275" lvl="3" indent="-342900"/>
            <a:endParaRPr lang="en-US" dirty="0"/>
          </a:p>
        </p:txBody>
      </p:sp>
    </p:spTree>
    <p:extLst>
      <p:ext uri="{BB962C8B-B14F-4D97-AF65-F5344CB8AC3E}">
        <p14:creationId xmlns:p14="http://schemas.microsoft.com/office/powerpoint/2010/main" val="62250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794AC-A2E1-38E7-0428-8F97E73CC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F6CA6-F2DE-995B-C964-CBD2CE5BB9EB}"/>
              </a:ext>
            </a:extLst>
          </p:cNvPr>
          <p:cNvSpPr>
            <a:spLocks noGrp="1"/>
          </p:cNvSpPr>
          <p:nvPr>
            <p:ph type="title"/>
          </p:nvPr>
        </p:nvSpPr>
        <p:spPr>
          <a:xfrm>
            <a:off x="258945" y="1"/>
            <a:ext cx="11676807" cy="673767"/>
          </a:xfrm>
        </p:spPr>
        <p:txBody>
          <a:bodyPr/>
          <a:lstStyle/>
          <a:p>
            <a:r>
              <a:rPr lang="en-US" dirty="0"/>
              <a:t>Evidence for intrastage effects: Connor et al </a:t>
            </a:r>
            <a:r>
              <a:rPr lang="en-US" i="1" dirty="0"/>
              <a:t>J Clin Epi </a:t>
            </a:r>
            <a:r>
              <a:rPr lang="en-US" dirty="0"/>
              <a:t>1989</a:t>
            </a:r>
          </a:p>
        </p:txBody>
      </p:sp>
      <p:sp>
        <p:nvSpPr>
          <p:cNvPr id="3" name="Content Placeholder 2">
            <a:extLst>
              <a:ext uri="{FF2B5EF4-FFF2-40B4-BE49-F238E27FC236}">
                <a16:creationId xmlns:a16="http://schemas.microsoft.com/office/drawing/2014/main" id="{B7A1C85A-C4A6-2E4B-34DC-FD14EA979FAB}"/>
              </a:ext>
            </a:extLst>
          </p:cNvPr>
          <p:cNvSpPr>
            <a:spLocks noGrp="1"/>
          </p:cNvSpPr>
          <p:nvPr>
            <p:ph idx="1"/>
          </p:nvPr>
        </p:nvSpPr>
        <p:spPr>
          <a:xfrm>
            <a:off x="7184571" y="776896"/>
            <a:ext cx="5007429" cy="6081103"/>
          </a:xfrm>
        </p:spPr>
        <p:txBody>
          <a:bodyPr>
            <a:normAutofit/>
          </a:bodyPr>
          <a:lstStyle/>
          <a:p>
            <a:pPr marL="342900" indent="-342900">
              <a:buFont typeface="Arial" panose="020B0604020202020204" pitchFamily="34" charset="0"/>
              <a:buChar char="•"/>
            </a:pPr>
            <a:r>
              <a:rPr lang="en-US" dirty="0"/>
              <a:t>First detailed mathematical treatment I am aware of for separating (inter)stage-shift (“external shift”) vs intrastage-shift (“internal shift”)</a:t>
            </a:r>
          </a:p>
          <a:p>
            <a:pPr marL="576263" lvl="2" indent="-342900"/>
            <a:r>
              <a:rPr lang="en-US" dirty="0"/>
              <a:t>Calculated bounds on shifts of cancers between stages, assuming only 1-stage shifts are possible</a:t>
            </a:r>
          </a:p>
          <a:p>
            <a:pPr marL="803275" lvl="3" indent="-342900"/>
            <a:r>
              <a:rPr lang="en-US" dirty="0"/>
              <a:t>Despite restrictive assumption, bounds are large</a:t>
            </a:r>
          </a:p>
          <a:p>
            <a:pPr marL="576263" lvl="2" indent="-342900"/>
            <a:r>
              <a:rPr lang="en-US" dirty="0"/>
              <a:t>No explicit link to mortality derived</a:t>
            </a:r>
          </a:p>
          <a:p>
            <a:pPr marL="342900" indent="-342900">
              <a:buFont typeface="Arial" panose="020B0604020202020204" pitchFamily="34" charset="0"/>
              <a:buChar char="•"/>
            </a:pPr>
            <a:r>
              <a:rPr lang="en-US" dirty="0"/>
              <a:t>Applied to Health Insurance Plan of Greater New York (HIP) Study of mammography</a:t>
            </a:r>
          </a:p>
          <a:p>
            <a:pPr marL="576263" lvl="2" indent="-342900"/>
            <a:r>
              <a:rPr lang="en-US" dirty="0"/>
              <a:t>22% breast-cancer mortality reduction over 16 years</a:t>
            </a:r>
          </a:p>
          <a:p>
            <a:pPr marL="576263" lvl="2" indent="-342900"/>
            <a:r>
              <a:rPr lang="en-US" dirty="0"/>
              <a:t>Figure shows that screen-detected stage-1 breast cancers may have had superior survival (since date of randomization) to control stage-1 breast cancers</a:t>
            </a:r>
          </a:p>
        </p:txBody>
      </p:sp>
      <p:pic>
        <p:nvPicPr>
          <p:cNvPr id="5" name="Picture 4">
            <a:extLst>
              <a:ext uri="{FF2B5EF4-FFF2-40B4-BE49-F238E27FC236}">
                <a16:creationId xmlns:a16="http://schemas.microsoft.com/office/drawing/2014/main" id="{0EEDAEE7-64FA-7735-5E6A-F98DCE80E4AB}"/>
              </a:ext>
            </a:extLst>
          </p:cNvPr>
          <p:cNvPicPr>
            <a:picLocks noChangeAspect="1"/>
          </p:cNvPicPr>
          <p:nvPr/>
        </p:nvPicPr>
        <p:blipFill>
          <a:blip r:embed="rId2"/>
          <a:stretch>
            <a:fillRect/>
          </a:stretch>
        </p:blipFill>
        <p:spPr>
          <a:xfrm>
            <a:off x="256248" y="1367554"/>
            <a:ext cx="7048500" cy="4953000"/>
          </a:xfrm>
          <a:prstGeom prst="rect">
            <a:avLst/>
          </a:prstGeom>
        </p:spPr>
      </p:pic>
    </p:spTree>
    <p:extLst>
      <p:ext uri="{BB962C8B-B14F-4D97-AF65-F5344CB8AC3E}">
        <p14:creationId xmlns:p14="http://schemas.microsoft.com/office/powerpoint/2010/main" val="2402932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96BC-0B3F-316F-3F73-A3172F0488C1}"/>
              </a:ext>
            </a:extLst>
          </p:cNvPr>
          <p:cNvSpPr>
            <a:spLocks noGrp="1"/>
          </p:cNvSpPr>
          <p:nvPr>
            <p:ph type="title"/>
          </p:nvPr>
        </p:nvSpPr>
        <p:spPr/>
        <p:txBody>
          <a:bodyPr/>
          <a:lstStyle/>
          <a:p>
            <a:r>
              <a:rPr lang="en-US" dirty="0"/>
              <a:t>How to quantify the effect of intrastage-shift on mortality</a:t>
            </a:r>
          </a:p>
        </p:txBody>
      </p:sp>
      <p:sp>
        <p:nvSpPr>
          <p:cNvPr id="3" name="Content Placeholder 2">
            <a:extLst>
              <a:ext uri="{FF2B5EF4-FFF2-40B4-BE49-F238E27FC236}">
                <a16:creationId xmlns:a16="http://schemas.microsoft.com/office/drawing/2014/main" id="{CEDC6C9C-20F7-C31A-4175-6B55E61FABB0}"/>
              </a:ext>
            </a:extLst>
          </p:cNvPr>
          <p:cNvSpPr>
            <a:spLocks noGrp="1"/>
          </p:cNvSpPr>
          <p:nvPr>
            <p:ph idx="1"/>
          </p:nvPr>
        </p:nvSpPr>
        <p:spPr>
          <a:xfrm>
            <a:off x="258945" y="1497027"/>
            <a:ext cx="11676807" cy="4995848"/>
          </a:xfrm>
        </p:spPr>
        <p:txBody>
          <a:bodyPr>
            <a:normAutofit lnSpcReduction="10000"/>
          </a:bodyPr>
          <a:lstStyle/>
          <a:p>
            <a:pPr marL="342900" indent="-342900">
              <a:buFont typeface="Arial" panose="020B0604020202020204" pitchFamily="34" charset="0"/>
              <a:buChar char="•"/>
            </a:pPr>
            <a:r>
              <a:rPr lang="en-US" dirty="0"/>
              <a:t>Within each stage, we compare the mortality experiences of screen-arm vs. control-arm cancers</a:t>
            </a:r>
          </a:p>
          <a:p>
            <a:pPr marL="576263" lvl="2" indent="-342900"/>
            <a:r>
              <a:rPr lang="en-US" dirty="0"/>
              <a:t>Mathematical (inter)stage-shift model: the mortality experiences are exactly the same for each stage</a:t>
            </a:r>
          </a:p>
          <a:p>
            <a:pPr marL="803275" lvl="3" indent="-342900"/>
            <a:r>
              <a:rPr lang="en-US" dirty="0"/>
              <a:t>We reduce mortality only because screening (inter)stage-shifts cancer to earlier stages where mortality “should” be reduced</a:t>
            </a:r>
          </a:p>
          <a:p>
            <a:pPr marL="576263" lvl="2" indent="-342900"/>
            <a:r>
              <a:rPr lang="en-US" dirty="0"/>
              <a:t>We calculate relative and absolute reductions in cancer mortality rates, by each stage, for screen-arm vs. control-arm</a:t>
            </a:r>
          </a:p>
          <a:p>
            <a:pPr marL="803275" lvl="3" indent="-342900"/>
            <a:r>
              <a:rPr lang="en-US" dirty="0"/>
              <a:t>To avoid lead-time biases from using time since diagnosis, we instead use time since randomization</a:t>
            </a:r>
          </a:p>
          <a:p>
            <a:pPr marL="1030288" lvl="4" indent="-342900"/>
            <a:r>
              <a:rPr lang="en-US" dirty="0"/>
              <a:t>“Time from randomization to death from stage-X cancer”</a:t>
            </a:r>
          </a:p>
          <a:p>
            <a:pPr marL="342900" indent="-342900">
              <a:buFont typeface="Arial" panose="020B0604020202020204" pitchFamily="34" charset="0"/>
              <a:buChar char="•"/>
            </a:pPr>
            <a:r>
              <a:rPr lang="en-US" dirty="0"/>
              <a:t>We calculate what the mortality reduction would have been if there had been only interstage-shift effects</a:t>
            </a:r>
          </a:p>
          <a:p>
            <a:pPr marL="576263" lvl="2" indent="-342900"/>
            <a:r>
              <a:rPr lang="en-US" dirty="0"/>
              <a:t>We calculate, for each stage, the excess (or deficit) of cancer deaths in the screen arm necessary so that the mortality rates in the screen-arm would each equal that in the control-arm</a:t>
            </a:r>
          </a:p>
          <a:p>
            <a:pPr marL="576263" lvl="2" indent="-342900"/>
            <a:r>
              <a:rPr lang="en-US" dirty="0"/>
              <a:t>We sum these # of deaths across stage: These are the total extra (or fewer) deaths due to intrastage-shift effects</a:t>
            </a:r>
          </a:p>
          <a:p>
            <a:pPr marL="803275" lvl="3" indent="-342900"/>
            <a:r>
              <a:rPr lang="en-US" dirty="0"/>
              <a:t>This should equal 0 if there are only interstage-shift effects </a:t>
            </a:r>
          </a:p>
          <a:p>
            <a:pPr marL="342900" indent="-342900">
              <a:buFont typeface="Arial" panose="020B0604020202020204" pitchFamily="34" charset="0"/>
              <a:buChar char="•"/>
            </a:pPr>
            <a:r>
              <a:rPr lang="en-US" dirty="0"/>
              <a:t>Partition the overall mortality reduction into components from interstage-shift and intrastage-shift</a:t>
            </a:r>
          </a:p>
          <a:p>
            <a:pPr marL="576263" lvl="2" indent="-342900"/>
            <a:r>
              <a:rPr lang="en-US" dirty="0"/>
              <a:t>Number of deaths minus the number due to intrastage-shift provides the mortality reduction if only interstage-shift effects exist</a:t>
            </a:r>
          </a:p>
          <a:p>
            <a:pPr marL="576263" lvl="2" indent="-342900"/>
            <a:r>
              <a:rPr lang="en-US" dirty="0"/>
              <a:t>Calculate the fraction of total mortality reduction that is due to intrastage-shift</a:t>
            </a:r>
          </a:p>
        </p:txBody>
      </p:sp>
    </p:spTree>
    <p:extLst>
      <p:ext uri="{BB962C8B-B14F-4D97-AF65-F5344CB8AC3E}">
        <p14:creationId xmlns:p14="http://schemas.microsoft.com/office/powerpoint/2010/main" val="3293292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3E277-1128-5C8E-747C-F7EC3BC59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4F623-3C4F-5B22-ACE7-52C74D6BF1B4}"/>
              </a:ext>
            </a:extLst>
          </p:cNvPr>
          <p:cNvSpPr>
            <a:spLocks noGrp="1"/>
          </p:cNvSpPr>
          <p:nvPr>
            <p:ph type="title"/>
          </p:nvPr>
        </p:nvSpPr>
        <p:spPr>
          <a:xfrm>
            <a:off x="258945" y="1"/>
            <a:ext cx="11676807" cy="711200"/>
          </a:xfrm>
        </p:spPr>
        <p:txBody>
          <a:bodyPr>
            <a:normAutofit/>
          </a:bodyPr>
          <a:lstStyle/>
          <a:p>
            <a:r>
              <a:rPr lang="en-US" dirty="0"/>
              <a:t>Total number of deaths prevented at each stage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D2D3701-8AA9-D59E-0226-7ED3E6BFDF62}"/>
                  </a:ext>
                </a:extLst>
              </p:cNvPr>
              <p:cNvSpPr>
                <a:spLocks noGrp="1"/>
              </p:cNvSpPr>
              <p:nvPr>
                <p:ph idx="1"/>
              </p:nvPr>
            </p:nvSpPr>
            <p:spPr>
              <a:xfrm>
                <a:off x="258945" y="826347"/>
                <a:ext cx="11676807" cy="6031653"/>
              </a:xfrm>
            </p:spPr>
            <p:txBody>
              <a:bodyPr>
                <a:normAutofit fontScale="85000" lnSpcReduction="20000"/>
              </a:bodyPr>
              <a:lstStyle/>
              <a:p>
                <a:pPr marL="342900" indent="-342900">
                  <a:buFont typeface="Arial" panose="020B0604020202020204" pitchFamily="34" charset="0"/>
                  <a:buChar char="•"/>
                </a:pPr>
                <a:r>
                  <a:rPr lang="en-US" dirty="0"/>
                  <a:t>Within each stage, we compare the mortality experiences of screen-arm vs. control-arm cancers</a:t>
                </a:r>
              </a:p>
              <a:p>
                <a:pPr marL="576263" lvl="2" indent="-342900"/>
                <a:r>
                  <a:rPr lang="en-US" dirty="0"/>
                  <a:t>The number of control-arm deaths and screen-arm deaths within stage are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𝑐𝑖</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𝑠𝑖</m:t>
                        </m:r>
                      </m:sub>
                    </m:sSub>
                  </m:oMath>
                </a14:m>
                <a:r>
                  <a:rPr lang="en-US" dirty="0"/>
                  <a:t>, respectively  </a:t>
                </a:r>
              </a:p>
              <a:p>
                <a:pPr marL="576263" lvl="2" indent="-342900"/>
                <a:r>
                  <a:rPr lang="en-US" dirty="0"/>
                  <a:t>The within-stage person-time from date of randomization to the earliest of death from stage </a:t>
                </a:r>
                <a14:m>
                  <m:oMath xmlns:m="http://schemas.openxmlformats.org/officeDocument/2006/math">
                    <m:r>
                      <a:rPr lang="en-US" i="1">
                        <a:latin typeface="Cambria Math" panose="02040503050406030204" pitchFamily="18" charset="0"/>
                      </a:rPr>
                      <m:t>𝑖</m:t>
                    </m:r>
                  </m:oMath>
                </a14:m>
                <a:r>
                  <a:rPr lang="en-US" dirty="0"/>
                  <a:t> lung cancer, death from any other cause, or end of follow-up, are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𝑐𝑖</m:t>
                        </m:r>
                      </m:sub>
                    </m:sSub>
                  </m:oMath>
                </a14:m>
                <a:r>
                  <a:rPr lang="en-US" dirty="0"/>
                  <a:t>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𝑠𝑖</m:t>
                        </m:r>
                      </m:sub>
                    </m:sSub>
                  </m:oMath>
                </a14:m>
                <a:r>
                  <a:rPr lang="en-US" dirty="0"/>
                  <a:t> for control-arm and screen-arm, respectively.  </a:t>
                </a:r>
              </a:p>
              <a:p>
                <a:pPr marL="576263" lvl="2" indent="-342900"/>
                <a:r>
                  <a:rPr lang="en-US" dirty="0"/>
                  <a:t>The number of deaths and person-time in the whole trial simply omits the index </a:t>
                </a:r>
                <a14:m>
                  <m:oMath xmlns:m="http://schemas.openxmlformats.org/officeDocument/2006/math">
                    <m:r>
                      <a:rPr lang="en-US" i="1">
                        <a:latin typeface="Cambria Math" panose="02040503050406030204" pitchFamily="18" charset="0"/>
                      </a:rPr>
                      <m:t>𝑖</m:t>
                    </m:r>
                  </m:oMath>
                </a14:m>
                <a:r>
                  <a:rPr lang="en-US" dirty="0"/>
                  <a:t>.  </a:t>
                </a:r>
              </a:p>
              <a:p>
                <a:pPr marL="576263" lvl="2" indent="-342900"/>
                <a:r>
                  <a:rPr lang="en-US" dirty="0"/>
                  <a:t>Every analysis includes a stage “no cancer” that by definition has person-time, but no cancer deaths.</a:t>
                </a:r>
                <a:r>
                  <a:rPr lang="en-US" dirty="0">
                    <a:effectLst/>
                  </a:rPr>
                  <a:t> </a:t>
                </a:r>
                <a:endParaRPr lang="en-US" dirty="0"/>
              </a:p>
              <a:p>
                <a:pPr marL="342900" indent="-342900">
                  <a:buFont typeface="Arial" panose="020B0604020202020204" pitchFamily="34" charset="0"/>
                  <a:buChar char="•"/>
                </a:pPr>
                <a:r>
                  <a:rPr lang="en-US" dirty="0"/>
                  <a:t>Total number of deaths prevented in the trial is the extra number of deaths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𝑆</m:t>
                        </m:r>
                      </m:sub>
                    </m:sSub>
                  </m:oMath>
                </a14:m>
                <a:r>
                  <a:rPr lang="en-US" dirty="0"/>
                  <a:t> in the screen-arm required to equalize the mortality rates across arms:</a:t>
                </a:r>
              </a:p>
              <a:p>
                <a:pPr/>
                <a14:m>
                  <m:oMathPara xmlns:m="http://schemas.openxmlformats.org/officeDocument/2006/math">
                    <m:oMath>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𝑆</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𝑆</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𝑆</m:t>
                              </m:r>
                            </m:sub>
                          </m:sSub>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𝐶</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𝐶</m:t>
                              </m:r>
                            </m:sub>
                          </m:sSub>
                        </m:den>
                      </m:f>
                      <m:r>
                        <a:rPr lang="en-US" i="1">
                          <a:latin typeface="Cambria Math" panose="02040503050406030204" pitchFamily="18" charset="0"/>
                        </a:rPr>
                        <m:t>.</m:t>
                      </m:r>
                    </m:oMath>
                  </m:oMathPara>
                </a14:m>
                <a:endParaRPr lang="en-US" dirty="0"/>
              </a:p>
              <a:p>
                <a:pPr marL="350838" lvl="1" indent="-342900">
                  <a:buFont typeface="Arial" panose="020B0604020202020204" pitchFamily="34" charset="0"/>
                  <a:buChar char="•"/>
                </a:pPr>
                <a:r>
                  <a:rPr lang="en-US" dirty="0"/>
                  <a:t>That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𝑆</m:t>
                        </m:r>
                      </m:sub>
                    </m:sSub>
                  </m:oMath>
                </a14:m>
                <a:r>
                  <a:rPr lang="en-US" dirty="0"/>
                  <a:t> is the total number of screen-prevented deaths, which is:</a:t>
                </a:r>
              </a:p>
              <a:p>
                <a:pPr/>
                <a14:m>
                  <m:oMathPara xmlns:m="http://schemas.openxmlformats.org/officeDocument/2006/math">
                    <m:o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𝑆</m:t>
                          </m:r>
                        </m:sub>
                      </m:sSub>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m:t>
                          </m:r>
                        </m:sub>
                      </m:sSub>
                      <m:r>
                        <a:rPr lang="en-US" i="1">
                          <a:solidFill>
                            <a:schemeClr val="tx1"/>
                          </a:solidFill>
                          <a:latin typeface="Cambria Math" panose="02040503050406030204" pitchFamily="18" charset="0"/>
                        </a:rPr>
                        <m:t>.</m:t>
                      </m:r>
                    </m:oMath>
                  </m:oMathPara>
                </a14:m>
                <a:endParaRPr lang="en-US" dirty="0">
                  <a:solidFill>
                    <a:schemeClr val="tx1"/>
                  </a:solidFill>
                </a:endParaRPr>
              </a:p>
              <a:p>
                <a:pPr marL="342900" indent="-342900">
                  <a:buFont typeface="Arial" panose="020B0604020202020204" pitchFamily="34" charset="0"/>
                  <a:buChar char="•"/>
                </a:pPr>
                <a:r>
                  <a:rPr lang="en-US" dirty="0"/>
                  <a:t>This total can be expressed as a sum over the total deaths prevented at each stage:</a:t>
                </a:r>
              </a:p>
              <a:p>
                <a:pPr marL="803275" lvl="3" indent="-342900"/>
                <a:endParaRPr lang="en-US" dirty="0"/>
              </a:p>
              <a:p>
                <a:pPr/>
                <a14:m>
                  <m:oMathPara xmlns:m="http://schemas.openxmlformats.org/officeDocument/2006/math">
                    <m:o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𝑆</m:t>
                          </m:r>
                        </m:sub>
                      </m:sSub>
                      <m:r>
                        <a:rPr lang="en-US" i="1">
                          <a:solidFill>
                            <a:schemeClr val="tx1"/>
                          </a:solidFill>
                          <a:latin typeface="Cambria Math" panose="02040503050406030204" pitchFamily="18" charset="0"/>
                        </a:rPr>
                        <m:t>=</m:t>
                      </m:r>
                      <m:nary>
                        <m:naryPr>
                          <m:chr m:val="∑"/>
                          <m:limLoc m:val="undOvr"/>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𝑠𝑖</m:t>
                              </m:r>
                            </m:sub>
                          </m:sSub>
                        </m:e>
                      </m:nary>
                      <m:r>
                        <a:rPr lang="en-US" i="1">
                          <a:solidFill>
                            <a:schemeClr val="tx1"/>
                          </a:solidFill>
                          <a:latin typeface="Cambria Math" panose="02040503050406030204" pitchFamily="18" charset="0"/>
                        </a:rPr>
                        <m:t>.</m:t>
                      </m:r>
                    </m:oMath>
                  </m:oMathPara>
                </a14:m>
                <a:endParaRPr lang="en-US" dirty="0">
                  <a:solidFill>
                    <a:schemeClr val="tx1"/>
                  </a:solidFill>
                </a:endParaRPr>
              </a:p>
              <a:p>
                <a:pPr marL="576263" lvl="2" indent="-342900"/>
                <a:r>
                  <a:rPr lang="en-US" dirty="0"/>
                  <a:t>The total deaths prevented at each stage  includes deaths prevented by both intrastage and interstage effects.  </a:t>
                </a:r>
              </a:p>
              <a:p>
                <a:pPr marL="576263" lvl="2" indent="-342900"/>
                <a:r>
                  <a:rPr lang="en-US" dirty="0"/>
                  <a:t>Deaths prevented within stage is very close to the raw difference in deaths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𝑐𝑖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𝐷</m:t>
                        </m:r>
                      </m:e>
                      <m:sub>
                        <m:r>
                          <a:rPr lang="en-US" i="1">
                            <a:latin typeface="Cambria Math" panose="02040503050406030204" pitchFamily="18" charset="0"/>
                          </a:rPr>
                          <m:t>𝑠𝑖</m:t>
                        </m:r>
                      </m:sub>
                    </m:sSub>
                  </m:oMath>
                </a14:m>
                <a:r>
                  <a:rPr lang="en-US" dirty="0"/>
                  <a:t> for trials with equal sample size in both arms, for which the total person-time will be very close to equal across arms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𝑇</m:t>
                        </m:r>
                      </m:e>
                      <m:sub>
                        <m:r>
                          <a:rPr lang="en-US" i="1">
                            <a:latin typeface="Cambria Math" panose="02040503050406030204" pitchFamily="18" charset="0"/>
                          </a:rPr>
                          <m:t>𝑠</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𝑐</m:t>
                        </m:r>
                      </m:sub>
                    </m:sSub>
                    <m:r>
                      <a:rPr lang="en-US" i="1">
                        <a:latin typeface="Cambria Math" panose="02040503050406030204" pitchFamily="18" charset="0"/>
                      </a:rPr>
                      <m:t>)</m:t>
                    </m:r>
                  </m:oMath>
                </a14:m>
                <a:r>
                  <a:rPr lang="en-US" dirty="0"/>
                  <a:t>. </a:t>
                </a:r>
              </a:p>
            </p:txBody>
          </p:sp>
        </mc:Choice>
        <mc:Fallback xmlns="">
          <p:sp>
            <p:nvSpPr>
              <p:cNvPr id="3" name="Content Placeholder 2">
                <a:extLst>
                  <a:ext uri="{FF2B5EF4-FFF2-40B4-BE49-F238E27FC236}">
                    <a16:creationId xmlns:a16="http://schemas.microsoft.com/office/drawing/2014/main" id="{FD2D3701-8AA9-D59E-0226-7ED3E6BFDF62}"/>
                  </a:ext>
                </a:extLst>
              </p:cNvPr>
              <p:cNvSpPr>
                <a:spLocks noGrp="1" noRot="1" noChangeAspect="1" noMove="1" noResize="1" noEditPoints="1" noAdjustHandles="1" noChangeArrowheads="1" noChangeShapeType="1" noTextEdit="1"/>
              </p:cNvSpPr>
              <p:nvPr>
                <p:ph idx="1"/>
              </p:nvPr>
            </p:nvSpPr>
            <p:spPr>
              <a:xfrm>
                <a:off x="258945" y="826347"/>
                <a:ext cx="11676807" cy="6031653"/>
              </a:xfrm>
              <a:blipFill>
                <a:blip r:embed="rId2"/>
                <a:stretch>
                  <a:fillRect l="-326" t="-1263" b="-3158"/>
                </a:stretch>
              </a:blipFill>
            </p:spPr>
            <p:txBody>
              <a:bodyPr/>
              <a:lstStyle/>
              <a:p>
                <a:r>
                  <a:rPr lang="en-US">
                    <a:noFill/>
                  </a:rPr>
                  <a:t> </a:t>
                </a:r>
              </a:p>
            </p:txBody>
          </p:sp>
        </mc:Fallback>
      </mc:AlternateContent>
    </p:spTree>
    <p:extLst>
      <p:ext uri="{BB962C8B-B14F-4D97-AF65-F5344CB8AC3E}">
        <p14:creationId xmlns:p14="http://schemas.microsoft.com/office/powerpoint/2010/main" val="4075515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36A8E-7EBE-9BBD-EC54-BF8E88C409E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34B14374-B545-4B73-4954-2519F2F7D7DA}"/>
                  </a:ext>
                </a:extLst>
              </p:cNvPr>
              <p:cNvSpPr>
                <a:spLocks noGrp="1"/>
              </p:cNvSpPr>
              <p:nvPr>
                <p:ph type="title"/>
              </p:nvPr>
            </p:nvSpPr>
            <p:spPr>
              <a:xfrm>
                <a:off x="258945" y="1"/>
                <a:ext cx="11676807" cy="1009226"/>
              </a:xfrm>
            </p:spPr>
            <p:txBody>
              <a:bodyPr>
                <a:normAutofit/>
              </a:bodyPr>
              <a:lstStyle/>
              <a:p>
                <a:r>
                  <a:rPr lang="en-US" dirty="0"/>
                  <a:t>Disaggregating total number of prevented deaths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𝑆</m:t>
                        </m:r>
                      </m:sub>
                    </m:sSub>
                    <m:r>
                      <a:rPr lang="en-US" i="1">
                        <a:latin typeface="Cambria Math" panose="02040503050406030204" pitchFamily="18" charset="0"/>
                      </a:rPr>
                      <m:t> </m:t>
                    </m:r>
                  </m:oMath>
                </a14:m>
                <a:r>
                  <a:rPr lang="en-US" dirty="0"/>
                  <a:t>into components from interstage-shift and intrastage-shift </a:t>
                </a:r>
              </a:p>
            </p:txBody>
          </p:sp>
        </mc:Choice>
        <mc:Fallback xmlns="">
          <p:sp>
            <p:nvSpPr>
              <p:cNvPr id="2" name="Title 1">
                <a:extLst>
                  <a:ext uri="{FF2B5EF4-FFF2-40B4-BE49-F238E27FC236}">
                    <a16:creationId xmlns:a16="http://schemas.microsoft.com/office/drawing/2014/main" id="{34B14374-B545-4B73-4954-2519F2F7D7DA}"/>
                  </a:ext>
                </a:extLst>
              </p:cNvPr>
              <p:cNvSpPr>
                <a:spLocks noGrp="1" noRot="1" noChangeAspect="1" noMove="1" noResize="1" noEditPoints="1" noAdjustHandles="1" noChangeArrowheads="1" noChangeShapeType="1" noTextEdit="1"/>
              </p:cNvSpPr>
              <p:nvPr>
                <p:ph type="title"/>
              </p:nvPr>
            </p:nvSpPr>
            <p:spPr>
              <a:xfrm>
                <a:off x="258945" y="1"/>
                <a:ext cx="11676807" cy="1009226"/>
              </a:xfrm>
              <a:blipFill>
                <a:blip r:embed="rId2"/>
                <a:stretch>
                  <a:fillRect l="-1087" t="-2500"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925355-A08C-7E99-98EB-CA1BB552E854}"/>
                  </a:ext>
                </a:extLst>
              </p:cNvPr>
              <p:cNvSpPr>
                <a:spLocks noGrp="1"/>
              </p:cNvSpPr>
              <p:nvPr>
                <p:ph idx="1"/>
              </p:nvPr>
            </p:nvSpPr>
            <p:spPr>
              <a:xfrm>
                <a:off x="258945" y="1225973"/>
                <a:ext cx="11676807" cy="5632027"/>
              </a:xfrm>
            </p:spPr>
            <p:txBody>
              <a:bodyPr>
                <a:normAutofit/>
              </a:bodyPr>
              <a:lstStyle/>
              <a:p>
                <a:pPr marL="342900" indent="-342900">
                  <a:buFont typeface="Arial" panose="020B0604020202020204" pitchFamily="34" charset="0"/>
                  <a:buChar char="•"/>
                </a:pPr>
                <a:r>
                  <a:rPr lang="en-US" dirty="0"/>
                  <a:t>Add and subtract the same terms in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𝑆</m:t>
                        </m:r>
                      </m:sub>
                    </m:sSub>
                  </m:oMath>
                </a14:m>
                <a:r>
                  <a:rPr lang="en-US" dirty="0"/>
                  <a:t>:</a:t>
                </a:r>
              </a:p>
              <a:p>
                <a:pPr marL="1030288" lvl="4" indent="-342900"/>
                <a:endParaRPr lang="en-US" dirty="0"/>
              </a:p>
              <a:p>
                <a:pPr/>
                <a14:m>
                  <m:oMathPara xmlns:m="http://schemas.openxmlformats.org/officeDocument/2006/math">
                    <m:o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𝑆</m:t>
                          </m:r>
                        </m:sub>
                      </m:sSub>
                      <m:r>
                        <a:rPr lang="en-US" i="1">
                          <a:solidFill>
                            <a:schemeClr val="tx1"/>
                          </a:solidFill>
                          <a:latin typeface="Cambria Math" panose="02040503050406030204" pitchFamily="18" charset="0"/>
                        </a:rPr>
                        <m:t>=</m:t>
                      </m:r>
                      <m:nary>
                        <m:naryPr>
                          <m:chr m:val="∑"/>
                          <m:limLoc m:val="undOvr"/>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r>
                            <a:rPr lang="en-US" i="1">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e>
                          </m:d>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𝑠𝑖</m:t>
                              </m:r>
                            </m:sub>
                          </m:sSub>
                        </m:e>
                      </m:nary>
                    </m:oMath>
                  </m:oMathPara>
                </a14:m>
                <a:endParaRPr lang="en-US" dirty="0">
                  <a:solidFill>
                    <a:schemeClr val="tx1"/>
                  </a:solidFill>
                </a:endParaRPr>
              </a:p>
              <a:p>
                <a:pPr marL="3314700" lvl="6" indent="-342900"/>
                <a:endParaRPr lang="en-US" dirty="0">
                  <a:solidFill>
                    <a:schemeClr val="tx1"/>
                  </a:solidFill>
                </a:endParaRPr>
              </a:p>
              <a:p>
                <a:pPr/>
                <a14:m>
                  <m:oMathPara xmlns:m="http://schemas.openxmlformats.org/officeDocument/2006/math">
                    <m:oMath>
                      <m:r>
                        <a:rPr lang="en-US" i="1">
                          <a:solidFill>
                            <a:schemeClr val="tx1"/>
                          </a:solidFill>
                          <a:latin typeface="Cambria Math" panose="02040503050406030204" pitchFamily="18" charset="0"/>
                        </a:rPr>
                        <m:t>=</m:t>
                      </m:r>
                      <m:nary>
                        <m:naryPr>
                          <m:chr m:val="∑"/>
                          <m:limLoc m:val="undOvr"/>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den>
                              </m:f>
                            </m:e>
                          </m:d>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r>
                            <a:rPr lang="en-US" i="1">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e>
                          </m:d>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e>
                      </m:nary>
                    </m:oMath>
                  </m:oMathPara>
                </a14:m>
                <a:endParaRPr lang="en-US" dirty="0"/>
              </a:p>
              <a:p>
                <a:pPr marL="342900" indent="-342900">
                  <a:buFont typeface="Arial" panose="020B0604020202020204" pitchFamily="34" charset="0"/>
                  <a:buChar char="•"/>
                </a:pPr>
                <a:r>
                  <a:rPr lang="en-US" dirty="0"/>
                  <a:t>The first term is the </a:t>
                </a:r>
                <a:r>
                  <a:rPr lang="en-US" i="1" dirty="0"/>
                  <a:t>stage-specific intrastage-prevented deaths</a:t>
                </a:r>
              </a:p>
              <a:p>
                <a:pPr marL="576263" lvl="2" indent="-342900"/>
                <a:r>
                  <a:rPr lang="en-US" dirty="0"/>
                  <a:t>Mortality reduction due to finding cancer earlier within stage</a:t>
                </a:r>
              </a:p>
              <a:p>
                <a:pPr marL="342900" indent="-342900">
                  <a:buFont typeface="Arial" panose="020B0604020202020204" pitchFamily="34" charset="0"/>
                  <a:buChar char="•"/>
                </a:pPr>
                <a:r>
                  <a:rPr lang="en-US" dirty="0"/>
                  <a:t>The second term is the </a:t>
                </a:r>
                <a:r>
                  <a:rPr lang="en-US" i="1" dirty="0"/>
                  <a:t>stage-specific interstage-prevented deaths</a:t>
                </a:r>
              </a:p>
              <a:p>
                <a:pPr marL="576263" lvl="2" indent="-342900"/>
                <a:r>
                  <a:rPr lang="en-US" dirty="0"/>
                  <a:t>Mortality reduction due to stage-shift  </a:t>
                </a:r>
              </a:p>
            </p:txBody>
          </p:sp>
        </mc:Choice>
        <mc:Fallback xmlns="">
          <p:sp>
            <p:nvSpPr>
              <p:cNvPr id="3" name="Content Placeholder 2">
                <a:extLst>
                  <a:ext uri="{FF2B5EF4-FFF2-40B4-BE49-F238E27FC236}">
                    <a16:creationId xmlns:a16="http://schemas.microsoft.com/office/drawing/2014/main" id="{70925355-A08C-7E99-98EB-CA1BB552E854}"/>
                  </a:ext>
                </a:extLst>
              </p:cNvPr>
              <p:cNvSpPr>
                <a:spLocks noGrp="1" noRot="1" noChangeAspect="1" noMove="1" noResize="1" noEditPoints="1" noAdjustHandles="1" noChangeArrowheads="1" noChangeShapeType="1" noTextEdit="1"/>
              </p:cNvSpPr>
              <p:nvPr>
                <p:ph idx="1"/>
              </p:nvPr>
            </p:nvSpPr>
            <p:spPr>
              <a:xfrm>
                <a:off x="258945" y="1225973"/>
                <a:ext cx="11676807" cy="5632027"/>
              </a:xfrm>
              <a:blipFill>
                <a:blip r:embed="rId3"/>
                <a:stretch>
                  <a:fillRect l="-435" t="-7207"/>
                </a:stretch>
              </a:blipFill>
            </p:spPr>
            <p:txBody>
              <a:bodyPr/>
              <a:lstStyle/>
              <a:p>
                <a:r>
                  <a:rPr lang="en-US">
                    <a:noFill/>
                  </a:rPr>
                  <a:t> </a:t>
                </a:r>
              </a:p>
            </p:txBody>
          </p:sp>
        </mc:Fallback>
      </mc:AlternateContent>
    </p:spTree>
    <p:extLst>
      <p:ext uri="{BB962C8B-B14F-4D97-AF65-F5344CB8AC3E}">
        <p14:creationId xmlns:p14="http://schemas.microsoft.com/office/powerpoint/2010/main" val="2945478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6BD24-57DC-5F1B-E98B-0C44FA082F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A6CC66-E8ED-8E07-AA2D-B21129B300A7}"/>
              </a:ext>
            </a:extLst>
          </p:cNvPr>
          <p:cNvSpPr>
            <a:spLocks noGrp="1"/>
          </p:cNvSpPr>
          <p:nvPr>
            <p:ph type="title"/>
          </p:nvPr>
        </p:nvSpPr>
        <p:spPr>
          <a:xfrm>
            <a:off x="257596" y="1"/>
            <a:ext cx="11676807" cy="609600"/>
          </a:xfrm>
        </p:spPr>
        <p:txBody>
          <a:bodyPr>
            <a:normAutofit/>
          </a:bodyPr>
          <a:lstStyle/>
          <a:p>
            <a:r>
              <a:rPr lang="en-US" dirty="0"/>
              <a:t>Number of intrastage-prevented deaths within stage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56220B-F546-3BEE-5B85-CA68CCA84533}"/>
                  </a:ext>
                </a:extLst>
              </p:cNvPr>
              <p:cNvSpPr>
                <a:spLocks noGrp="1"/>
              </p:cNvSpPr>
              <p:nvPr>
                <p:ph idx="1"/>
              </p:nvPr>
            </p:nvSpPr>
            <p:spPr>
              <a:xfrm>
                <a:off x="258945" y="609600"/>
                <a:ext cx="11676807" cy="6248401"/>
              </a:xfrm>
            </p:spPr>
            <p:txBody>
              <a:bodyPr>
                <a:normAutofit fontScale="85000" lnSpcReduction="10000"/>
              </a:bodyPr>
              <a:lstStyle/>
              <a:p>
                <a:pPr/>
                <a14:m>
                  <m:oMathPara xmlns:m="http://schemas.openxmlformats.org/officeDocument/2006/math">
                    <m:o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𝑠𝑖</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𝑖𝑛𝑡𝑟𝑎𝑠𝑡𝑎𝑔𝑒</m:t>
                          </m:r>
                        </m:sub>
                      </m:sSub>
                      <m:r>
                        <a:rPr lang="en-US" i="1">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den>
                          </m:f>
                        </m:e>
                      </m:d>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r>
                        <a:rPr lang="en-US" i="1">
                          <a:solidFill>
                            <a:schemeClr val="tx1"/>
                          </a:solidFill>
                          <a:latin typeface="Cambria Math" panose="02040503050406030204" pitchFamily="18" charset="0"/>
                        </a:rPr>
                        <m:t>.</m:t>
                      </m:r>
                    </m:oMath>
                  </m:oMathPara>
                </a14:m>
                <a:endParaRPr lang="en-US" dirty="0">
                  <a:solidFill>
                    <a:schemeClr val="tx1"/>
                  </a:solidFill>
                </a:endParaRPr>
              </a:p>
              <a:p>
                <a:pPr marL="342900" indent="-342900">
                  <a:buFont typeface="Arial" panose="020B0604020202020204" pitchFamily="34" charset="0"/>
                  <a:buChar char="•"/>
                </a:pPr>
                <a:r>
                  <a:rPr lang="en-US" dirty="0"/>
                  <a:t>The intrastage effect is based on the difference of stage-specific deaths rates in the control vs. screen groups.  </a:t>
                </a:r>
              </a:p>
              <a:p>
                <a:pPr marL="576263" lvl="2" indent="-342900"/>
                <a:r>
                  <a:rPr lang="en-US" dirty="0"/>
                  <a:t>If the stage-specific death rates were equal, then there is no intrastage effect for that stage. </a:t>
                </a:r>
              </a:p>
              <a:p>
                <a:pPr marL="342900" indent="-342900">
                  <a:buFont typeface="Arial" panose="020B0604020202020204" pitchFamily="34" charset="0"/>
                  <a:buChar char="•"/>
                </a:pPr>
                <a:r>
                  <a:rPr lang="en-US" dirty="0"/>
                  <a:t>The stage-specific intrastage relative risk is</a:t>
                </a:r>
              </a:p>
              <a:p>
                <a:pPr/>
                <a14:m>
                  <m:oMathPara xmlns:m="http://schemas.openxmlformats.org/officeDocument/2006/math">
                    <m:oMath>
                      <m:r>
                        <a:rPr lang="en-US" i="1" smtClean="0">
                          <a:solidFill>
                            <a:schemeClr val="tx1"/>
                          </a:solidFill>
                          <a:latin typeface="Cambria Math" panose="02040503050406030204" pitchFamily="18" charset="0"/>
                        </a:rPr>
                        <m:t>1−</m:t>
                      </m:r>
                      <m:r>
                        <a:rPr lang="en-US" i="1" smtClean="0">
                          <a:solidFill>
                            <a:schemeClr val="tx1"/>
                          </a:solidFill>
                          <a:latin typeface="Cambria Math" panose="02040503050406030204" pitchFamily="18" charset="0"/>
                        </a:rPr>
                        <m:t>𝑅</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𝑖𝑛𝑡𝑟𝑎𝑠𝑡𝑎𝑔𝑒</m:t>
                          </m:r>
                        </m:sub>
                      </m:sSub>
                      <m:r>
                        <a:rPr lang="en-US" i="1">
                          <a:solidFill>
                            <a:schemeClr val="tx1"/>
                          </a:solidFill>
                          <a:latin typeface="Cambria Math" panose="02040503050406030204" pitchFamily="18" charset="0"/>
                        </a:rPr>
                        <m:t>=1−</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𝑠𝑖</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r>
                        <a:rPr lang="en-US" i="1">
                          <a:solidFill>
                            <a:schemeClr val="tx1"/>
                          </a:solidFill>
                          <a:latin typeface="Cambria Math" panose="02040503050406030204" pitchFamily="18" charset="0"/>
                        </a:rPr>
                        <m:t>.</m:t>
                      </m:r>
                    </m:oMath>
                  </m:oMathPara>
                </a14:m>
                <a:endParaRPr lang="en-US" dirty="0">
                  <a:solidFill>
                    <a:schemeClr val="tx1"/>
                  </a:solidFill>
                </a:endParaRPr>
              </a:p>
              <a:p>
                <a:pPr marL="342900" indent="-342900">
                  <a:buFont typeface="Arial" panose="020B0604020202020204" pitchFamily="34" charset="0"/>
                  <a:buChar char="•"/>
                </a:pPr>
                <a:r>
                  <a:rPr lang="en-US" dirty="0"/>
                  <a:t>The total number of intrastage-prevented deaths in the trial is the sum over all the stages: </a:t>
                </a:r>
              </a:p>
              <a:p>
                <a:pPr marL="3771900" lvl="7" indent="-342900"/>
                <a:endParaRPr lang="en-US" dirty="0"/>
              </a:p>
              <a:p>
                <a:pPr/>
                <a14:m>
                  <m:oMathPara xmlns:m="http://schemas.openxmlformats.org/officeDocument/2006/math">
                    <m:oMath>
                      <m:nary>
                        <m:naryPr>
                          <m:chr m:val="∑"/>
                          <m:limLoc m:val="undOvr"/>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𝑠𝑖</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𝑖𝑛𝑡𝑟𝑎𝑠𝑡𝑎𝑔𝑒</m:t>
                              </m:r>
                            </m:sub>
                          </m:sSub>
                        </m:e>
                      </m:nary>
                      <m:r>
                        <a:rPr lang="en-US" i="1">
                          <a:solidFill>
                            <a:schemeClr val="tx1"/>
                          </a:solidFill>
                          <a:latin typeface="Cambria Math" panose="02040503050406030204" pitchFamily="18" charset="0"/>
                        </a:rPr>
                        <m:t>=</m:t>
                      </m:r>
                      <m:nary>
                        <m:naryPr>
                          <m:chr m:val="∑"/>
                          <m:limLoc m:val="undOvr"/>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den>
                              </m:f>
                            </m:e>
                          </m:d>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e>
                      </m:nary>
                      <m:r>
                        <a:rPr lang="en-US" i="1">
                          <a:solidFill>
                            <a:schemeClr val="tx1"/>
                          </a:solidFill>
                          <a:latin typeface="Cambria Math" panose="02040503050406030204" pitchFamily="18" charset="0"/>
                        </a:rPr>
                        <m:t>=</m:t>
                      </m:r>
                      <m:nary>
                        <m:naryPr>
                          <m:chr m:val="∑"/>
                          <m:limLoc m:val="undOvr"/>
                          <m:supHide m:val="on"/>
                          <m:ctrlPr>
                            <a:rPr lang="en-US" i="1">
                              <a:solidFill>
                                <a:schemeClr val="tx1"/>
                              </a:solidFill>
                              <a:latin typeface="Cambria Math" panose="02040503050406030204" pitchFamily="18" charset="0"/>
                            </a:rPr>
                          </m:ctrlPr>
                        </m:naryPr>
                        <m:sub>
                          <m:r>
                            <a:rPr lang="en-US" i="1">
                              <a:solidFill>
                                <a:schemeClr val="tx1"/>
                              </a:solidFill>
                              <a:latin typeface="Cambria Math" panose="02040503050406030204" pitchFamily="18" charset="0"/>
                            </a:rPr>
                            <m:t>𝑖</m:t>
                          </m:r>
                        </m:sub>
                        <m:sup/>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𝑠</m:t>
                              </m:r>
                            </m:sub>
                          </m:sSub>
                        </m:e>
                      </m:nary>
                      <m:r>
                        <a:rPr lang="en-US" i="1">
                          <a:solidFill>
                            <a:schemeClr val="tx1"/>
                          </a:solidFill>
                          <a:latin typeface="Cambria Math" panose="02040503050406030204" pitchFamily="18" charset="0"/>
                        </a:rPr>
                        <m:t>.</m:t>
                      </m:r>
                    </m:oMath>
                  </m:oMathPara>
                </a14:m>
                <a:endParaRPr lang="en-US" dirty="0">
                  <a:solidFill>
                    <a:schemeClr val="tx1"/>
                  </a:solidFill>
                </a:endParaRPr>
              </a:p>
              <a:p>
                <a:pPr marL="4229100" lvl="8" indent="-342900"/>
                <a:endParaRPr lang="en-US" dirty="0"/>
              </a:p>
              <a:p>
                <a:pPr marL="576263" lvl="2" indent="-342900"/>
                <a:r>
                  <a:rPr lang="en-US" dirty="0"/>
                  <a:t>If there is no (inter)stage-shift in the trial, then </a:t>
                </a:r>
                <a14:m>
                  <m:oMath xmlns:m="http://schemas.openxmlformats.org/officeDocument/2006/math">
                    <m:f>
                      <m:fPr>
                        <m:type m:val="lin"/>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r>
                      <a:rPr lang="en-US" i="1">
                        <a:solidFill>
                          <a:schemeClr val="tx1"/>
                        </a:solidFill>
                        <a:latin typeface="Cambria Math" panose="02040503050406030204" pitchFamily="18" charset="0"/>
                      </a:rPr>
                      <m:t>=</m:t>
                    </m:r>
                    <m:f>
                      <m:fPr>
                        <m:type m:val="lin"/>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oMath>
                </a14:m>
                <a:r>
                  <a:rPr lang="en-US" dirty="0"/>
                  <a:t> and the number of intrastage fewer deaths equals the number of prevented deaths in the entire trial.  That is, the entirety of the prevented cancer deaths would be due to intrastage effects.</a:t>
                </a:r>
              </a:p>
              <a:p>
                <a:pPr marL="342900" indent="-342900">
                  <a:buFont typeface="Arial" panose="020B0604020202020204" pitchFamily="34" charset="0"/>
                  <a:buChar char="•"/>
                </a:pPr>
                <a:r>
                  <a:rPr lang="en-US" dirty="0"/>
                  <a:t>The intrastage contribution of each stage to the overall mortality reduction is the rate of intrastage-prevented deaths in the screen-arm divided by the overall control-arm rate:</a:t>
                </a:r>
              </a:p>
              <a:p>
                <a:pPr/>
                <a14:m>
                  <m:oMathPara xmlns:m="http://schemas.openxmlformats.org/officeDocument/2006/math">
                    <m:oMath>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𝑠𝑖</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𝑖𝑛𝑡𝑟𝑎𝑠𝑡𝑎𝑔𝑒</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r>
                        <a:rPr lang="en-US" i="1">
                          <a:solidFill>
                            <a:schemeClr val="tx1"/>
                          </a:solidFill>
                          <a:latin typeface="Cambria Math" panose="02040503050406030204" pitchFamily="18" charset="0"/>
                        </a:rPr>
                        <m:t>.</m:t>
                      </m:r>
                    </m:oMath>
                  </m:oMathPara>
                </a14:m>
                <a:endParaRPr lang="en-US" dirty="0">
                  <a:solidFill>
                    <a:schemeClr val="tx1"/>
                  </a:solidFill>
                </a:endParaRPr>
              </a:p>
              <a:p>
                <a:pPr marL="576263" lvl="2" indent="-342900"/>
                <a:r>
                  <a:rPr lang="en-US" dirty="0"/>
                  <a:t>Dividing by the overall control-arm rate ensures that all contributions (intrastage and interstage) add up to the overall trial mortality reduction.</a:t>
                </a:r>
              </a:p>
            </p:txBody>
          </p:sp>
        </mc:Choice>
        <mc:Fallback xmlns="">
          <p:sp>
            <p:nvSpPr>
              <p:cNvPr id="3" name="Content Placeholder 2">
                <a:extLst>
                  <a:ext uri="{FF2B5EF4-FFF2-40B4-BE49-F238E27FC236}">
                    <a16:creationId xmlns:a16="http://schemas.microsoft.com/office/drawing/2014/main" id="{CB56220B-F546-3BEE-5B85-CA68CCA84533}"/>
                  </a:ext>
                </a:extLst>
              </p:cNvPr>
              <p:cNvSpPr>
                <a:spLocks noGrp="1" noRot="1" noChangeAspect="1" noMove="1" noResize="1" noEditPoints="1" noAdjustHandles="1" noChangeArrowheads="1" noChangeShapeType="1" noTextEdit="1"/>
              </p:cNvSpPr>
              <p:nvPr>
                <p:ph idx="1"/>
              </p:nvPr>
            </p:nvSpPr>
            <p:spPr>
              <a:xfrm>
                <a:off x="258945" y="609600"/>
                <a:ext cx="11676807" cy="6248401"/>
              </a:xfrm>
              <a:blipFill>
                <a:blip r:embed="rId2"/>
                <a:stretch>
                  <a:fillRect l="-326"/>
                </a:stretch>
              </a:blipFill>
            </p:spPr>
            <p:txBody>
              <a:bodyPr/>
              <a:lstStyle/>
              <a:p>
                <a:r>
                  <a:rPr lang="en-US">
                    <a:noFill/>
                  </a:rPr>
                  <a:t> </a:t>
                </a:r>
              </a:p>
            </p:txBody>
          </p:sp>
        </mc:Fallback>
      </mc:AlternateContent>
    </p:spTree>
    <p:extLst>
      <p:ext uri="{BB962C8B-B14F-4D97-AF65-F5344CB8AC3E}">
        <p14:creationId xmlns:p14="http://schemas.microsoft.com/office/powerpoint/2010/main" val="271411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35DCB-B257-EE12-3133-904BCA08C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C1FC3-CB2A-B3D6-9D9F-C5D4FF3D4143}"/>
              </a:ext>
            </a:extLst>
          </p:cNvPr>
          <p:cNvSpPr>
            <a:spLocks noGrp="1"/>
          </p:cNvSpPr>
          <p:nvPr>
            <p:ph type="title"/>
          </p:nvPr>
        </p:nvSpPr>
        <p:spPr>
          <a:xfrm>
            <a:off x="257596" y="1"/>
            <a:ext cx="11676807" cy="609600"/>
          </a:xfrm>
        </p:spPr>
        <p:txBody>
          <a:bodyPr>
            <a:normAutofit/>
          </a:bodyPr>
          <a:lstStyle/>
          <a:p>
            <a:r>
              <a:rPr lang="en-US" dirty="0"/>
              <a:t>Number of (inter)stage-prevented deaths within stage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C13FED2-32DF-0852-CE54-ED229348AD78}"/>
                  </a:ext>
                </a:extLst>
              </p:cNvPr>
              <p:cNvSpPr>
                <a:spLocks noGrp="1"/>
              </p:cNvSpPr>
              <p:nvPr>
                <p:ph idx="1"/>
              </p:nvPr>
            </p:nvSpPr>
            <p:spPr>
              <a:xfrm>
                <a:off x="258945" y="609600"/>
                <a:ext cx="11676807" cy="6248401"/>
              </a:xfrm>
            </p:spPr>
            <p:txBody>
              <a:bodyPr>
                <a:normAutofit fontScale="92500" lnSpcReduction="20000"/>
              </a:bodyPr>
              <a:lstStyle/>
              <a:p>
                <a:pPr/>
                <a14:m>
                  <m:oMathPara xmlns:m="http://schemas.openxmlformats.org/officeDocument/2006/math">
                    <m:o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𝑠𝑖</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𝑖𝑛𝑡𝑒𝑟𝑠𝑡𝑎𝑔𝑒</m:t>
                          </m:r>
                        </m:sub>
                      </m:sSub>
                      <m:r>
                        <a:rPr lang="en-US" i="1">
                          <a:solidFill>
                            <a:schemeClr val="tx1"/>
                          </a:solidFill>
                          <a:latin typeface="Cambria Math" panose="02040503050406030204" pitchFamily="18" charset="0"/>
                        </a:rPr>
                        <m: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r>
                            <a:rPr lang="en-US" i="1">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den>
                          </m:f>
                        </m:e>
                      </m:d>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𝑐𝑖</m:t>
                          </m:r>
                        </m:sub>
                      </m:sSub>
                      <m:r>
                        <a:rPr lang="en-US" i="1">
                          <a:solidFill>
                            <a:schemeClr val="tx1"/>
                          </a:solidFill>
                          <a:latin typeface="Cambria Math" panose="02040503050406030204" pitchFamily="18" charset="0"/>
                        </a:rPr>
                        <m:t>.</m:t>
                      </m:r>
                    </m:oMath>
                  </m:oMathPara>
                </a14:m>
                <a:endParaRPr lang="en-US" dirty="0">
                  <a:solidFill>
                    <a:schemeClr val="tx1"/>
                  </a:solidFill>
                </a:endParaRPr>
              </a:p>
              <a:p>
                <a:pPr marL="342900" indent="-342900">
                  <a:buFont typeface="Arial" panose="020B0604020202020204" pitchFamily="34" charset="0"/>
                  <a:buChar char="•"/>
                </a:pPr>
                <a:r>
                  <a:rPr lang="en-US" dirty="0"/>
                  <a:t>This contrasts the stage-specific observed number of deaths in the control arm with the stage-specific expected number of deaths if the control-arm had the interstage-shift (same person-time exposure to cancer) of the screen-arm.  </a:t>
                </a:r>
              </a:p>
              <a:p>
                <a:pPr marL="576263" lvl="2" indent="-342900"/>
                <a:r>
                  <a:rPr lang="en-US" dirty="0"/>
                  <a:t>If person-time is the same in both arms for a stage, there is no evidence of stage-shift at that stage, and thus no attributable (inter)stage mortality reduction at that stage</a:t>
                </a:r>
              </a:p>
              <a:p>
                <a:pPr marL="576263" lvl="2" indent="-342900"/>
                <a:r>
                  <a:rPr lang="en-US" dirty="0"/>
                  <a:t>The number of screen-arm deaths plays no explicit role in interstage effect, which reduces variance </a:t>
                </a:r>
              </a:p>
              <a:p>
                <a:pPr marL="342900" indent="-342900">
                  <a:buFont typeface="Arial" panose="020B0604020202020204" pitchFamily="34" charset="0"/>
                  <a:buChar char="•"/>
                </a:pPr>
                <a:r>
                  <a:rPr lang="en-US" dirty="0"/>
                  <a:t>The stage-specific interstage relative risk is the ratio:</a:t>
                </a:r>
              </a:p>
              <a:p>
                <a:pPr/>
                <a14:m>
                  <m:oMathPara xmlns:m="http://schemas.openxmlformats.org/officeDocument/2006/math">
                    <m:oMath>
                      <m:r>
                        <a:rPr lang="en-US" i="1" smtClean="0">
                          <a:solidFill>
                            <a:schemeClr val="tx1"/>
                          </a:solidFill>
                          <a:latin typeface="Cambria Math" panose="02040503050406030204" pitchFamily="18" charset="0"/>
                        </a:rPr>
                        <m:t>1−</m:t>
                      </m:r>
                      <m:r>
                        <a:rPr lang="en-US" i="1" smtClean="0">
                          <a:solidFill>
                            <a:schemeClr val="tx1"/>
                          </a:solidFill>
                          <a:latin typeface="Cambria Math" panose="02040503050406030204" pitchFamily="18" charset="0"/>
                        </a:rPr>
                        <m:t>𝑅</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𝑅</m:t>
                          </m:r>
                        </m:e>
                        <m:sub>
                          <m:r>
                            <a:rPr lang="en-US" i="1">
                              <a:solidFill>
                                <a:schemeClr val="tx1"/>
                              </a:solidFill>
                              <a:latin typeface="Cambria Math" panose="02040503050406030204" pitchFamily="18" charset="0"/>
                            </a:rPr>
                            <m:t>𝑖𝑛𝑡𝑒𝑟𝑠𝑡𝑎𝑔𝑒</m:t>
                          </m:r>
                        </m:sub>
                      </m:sSub>
                      <m:r>
                        <a:rPr lang="en-US" i="1">
                          <a:solidFill>
                            <a:schemeClr val="tx1"/>
                          </a:solidFill>
                          <a:latin typeface="Cambria Math" panose="02040503050406030204" pitchFamily="18" charset="0"/>
                        </a:rPr>
                        <m:t>=1−</m:t>
                      </m:r>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𝑠𝑖</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𝑐𝑖</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r>
                        <a:rPr lang="en-US" i="1">
                          <a:solidFill>
                            <a:schemeClr val="tx1"/>
                          </a:solidFill>
                          <a:latin typeface="Cambria Math" panose="02040503050406030204" pitchFamily="18" charset="0"/>
                        </a:rPr>
                        <m:t>.</m:t>
                      </m:r>
                    </m:oMath>
                  </m:oMathPara>
                </a14:m>
                <a:endParaRPr lang="en-US" dirty="0">
                  <a:solidFill>
                    <a:schemeClr val="tx1"/>
                  </a:solidFill>
                </a:endParaRPr>
              </a:p>
              <a:p>
                <a:pPr marL="576263" lvl="2" indent="-342900"/>
                <a:r>
                  <a:rPr lang="en-US" dirty="0"/>
                  <a:t>Note that the number of deaths in either arm does not explicitly appear in this expression, which reduces variance </a:t>
                </a:r>
              </a:p>
              <a:p>
                <a:pPr marL="342900" indent="-342900">
                  <a:buFont typeface="Arial" panose="020B0604020202020204" pitchFamily="34" charset="0"/>
                  <a:buChar char="•"/>
                </a:pPr>
                <a:r>
                  <a:rPr lang="en-US" dirty="0"/>
                  <a:t>The interstage contribution of each stage to the overall mortality reduction is simply the rate of interstage-prevented deaths in the screen-arm divided by the overall control-arm rate:</a:t>
                </a:r>
              </a:p>
              <a:p>
                <a:pPr marL="4229100" lvl="8" indent="-342900"/>
                <a:endParaRPr lang="en-US" dirty="0"/>
              </a:p>
              <a:p>
                <a:pPr/>
                <a14:m>
                  <m:oMathPara xmlns:m="http://schemas.openxmlformats.org/officeDocument/2006/math">
                    <m:oMath>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𝑥</m:t>
                              </m:r>
                            </m:e>
                            <m:sub>
                              <m:r>
                                <a:rPr lang="en-US" i="1">
                                  <a:solidFill>
                                    <a:schemeClr val="tx1"/>
                                  </a:solidFill>
                                  <a:latin typeface="Cambria Math" panose="02040503050406030204" pitchFamily="18" charset="0"/>
                                </a:rPr>
                                <m:t>𝑠𝑖</m:t>
                              </m:r>
                              <m:r>
                                <a:rPr lang="en-US" i="1">
                                  <a:solidFill>
                                    <a:schemeClr val="tx1"/>
                                  </a:solidFill>
                                  <a:latin typeface="Cambria Math" panose="02040503050406030204" pitchFamily="18" charset="0"/>
                                </a:rPr>
                                <m:t>,</m:t>
                              </m:r>
                              <m:r>
                                <a:rPr lang="en-US" i="1">
                                  <a:solidFill>
                                    <a:schemeClr val="tx1"/>
                                  </a:solidFill>
                                  <a:latin typeface="Cambria Math" panose="02040503050406030204" pitchFamily="18" charset="0"/>
                                </a:rPr>
                                <m:t>𝑖𝑛𝑡𝑒𝑟𝑠𝑡𝑎𝑔𝑒</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𝑠</m:t>
                              </m:r>
                            </m:sub>
                          </m:sSub>
                        </m:num>
                        <m:den>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𝐷</m:t>
                              </m:r>
                            </m:e>
                            <m:sub>
                              <m:r>
                                <a:rPr lang="en-US" i="1">
                                  <a:solidFill>
                                    <a:schemeClr val="tx1"/>
                                  </a:solidFill>
                                  <a:latin typeface="Cambria Math" panose="02040503050406030204" pitchFamily="18" charset="0"/>
                                </a:rPr>
                                <m:t>𝑐</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𝑐</m:t>
                              </m:r>
                            </m:sub>
                          </m:sSub>
                        </m:den>
                      </m:f>
                      <m:r>
                        <a:rPr lang="en-US" i="1">
                          <a:solidFill>
                            <a:schemeClr val="tx1"/>
                          </a:solidFill>
                          <a:latin typeface="Cambria Math" panose="02040503050406030204" pitchFamily="18" charset="0"/>
                        </a:rPr>
                        <m:t>.</m:t>
                      </m:r>
                    </m:oMath>
                  </m:oMathPara>
                </a14:m>
                <a:endParaRPr lang="en-US" dirty="0">
                  <a:solidFill>
                    <a:schemeClr val="tx1"/>
                  </a:solidFill>
                </a:endParaRPr>
              </a:p>
              <a:p>
                <a:pPr marL="4229100" lvl="8" indent="-342900"/>
                <a:endParaRPr lang="en-US" dirty="0"/>
              </a:p>
              <a:p>
                <a:pPr marL="576263" lvl="2" indent="-342900"/>
                <a:r>
                  <a:rPr lang="en-US" dirty="0"/>
                  <a:t>Dividing by the overall control-arm rate ensures that all contributions (intrastage and interstage) add up to the overall trial mortality reduction.</a:t>
                </a:r>
              </a:p>
            </p:txBody>
          </p:sp>
        </mc:Choice>
        <mc:Fallback xmlns="">
          <p:sp>
            <p:nvSpPr>
              <p:cNvPr id="3" name="Content Placeholder 2">
                <a:extLst>
                  <a:ext uri="{FF2B5EF4-FFF2-40B4-BE49-F238E27FC236}">
                    <a16:creationId xmlns:a16="http://schemas.microsoft.com/office/drawing/2014/main" id="{2C13FED2-32DF-0852-CE54-ED229348AD78}"/>
                  </a:ext>
                </a:extLst>
              </p:cNvPr>
              <p:cNvSpPr>
                <a:spLocks noGrp="1" noRot="1" noChangeAspect="1" noMove="1" noResize="1" noEditPoints="1" noAdjustHandles="1" noChangeArrowheads="1" noChangeShapeType="1" noTextEdit="1"/>
              </p:cNvSpPr>
              <p:nvPr>
                <p:ph idx="1"/>
              </p:nvPr>
            </p:nvSpPr>
            <p:spPr>
              <a:xfrm>
                <a:off x="258945" y="609600"/>
                <a:ext cx="11676807" cy="6248401"/>
              </a:xfrm>
              <a:blipFill>
                <a:blip r:embed="rId2"/>
                <a:stretch>
                  <a:fillRect l="-435"/>
                </a:stretch>
              </a:blipFill>
            </p:spPr>
            <p:txBody>
              <a:bodyPr/>
              <a:lstStyle/>
              <a:p>
                <a:r>
                  <a:rPr lang="en-US">
                    <a:noFill/>
                  </a:rPr>
                  <a:t> </a:t>
                </a:r>
              </a:p>
            </p:txBody>
          </p:sp>
        </mc:Fallback>
      </mc:AlternateContent>
    </p:spTree>
    <p:extLst>
      <p:ext uri="{BB962C8B-B14F-4D97-AF65-F5344CB8AC3E}">
        <p14:creationId xmlns:p14="http://schemas.microsoft.com/office/powerpoint/2010/main" val="274459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73152"/>
          </a:xfrm>
          <a:prstGeom prst="rect">
            <a:avLst/>
          </a:prstGeom>
          <a:solidFill>
            <a:srgbClr val="17365D"/>
          </a:solidFill>
          <a:ln w="12700">
            <a:solidFill>
              <a:srgbClr val="17365D"/>
            </a:solidFill>
            <a:prstDash val="solid"/>
          </a:ln>
        </p:spPr>
        <p:txBody>
          <a:bodyPr/>
          <a:lstStyle/>
          <a:p>
            <a:endParaRPr lang="en-US"/>
          </a:p>
        </p:txBody>
      </p:sp>
      <p:sp>
        <p:nvSpPr>
          <p:cNvPr id="3" name="Text 1"/>
          <p:cNvSpPr/>
          <p:nvPr/>
        </p:nvSpPr>
        <p:spPr>
          <a:xfrm>
            <a:off x="384048" y="164592"/>
            <a:ext cx="11384280" cy="356616"/>
          </a:xfrm>
          <a:prstGeom prst="rect">
            <a:avLst/>
          </a:prstGeom>
          <a:noFill/>
          <a:ln/>
        </p:spPr>
        <p:txBody>
          <a:bodyPr wrap="square" lIns="0" tIns="0" rIns="0" bIns="0" rtlCol="0" anchor="ctr">
            <a:normAutofit fontScale="85000" lnSpcReduction="10000"/>
          </a:bodyPr>
          <a:lstStyle/>
          <a:p>
            <a:pPr marL="0" indent="0" algn="l">
              <a:buNone/>
            </a:pPr>
            <a:r>
              <a:rPr lang="en-US" sz="2000" b="1" dirty="0">
                <a:solidFill>
                  <a:srgbClr val="17365D"/>
                </a:solidFill>
                <a:latin typeface="Arial" pitchFamily="34" charset="0"/>
                <a:ea typeface="Arial" pitchFamily="34" charset="-122"/>
                <a:cs typeface="Arial" pitchFamily="34" charset="-120"/>
              </a:rPr>
              <a:t>Stages 1A &amp; 4 contributions to intrastage/interstage mortality and overall lung cancer mortality reduction</a:t>
            </a:r>
            <a:endParaRPr lang="en-US" sz="2000" dirty="0"/>
          </a:p>
        </p:txBody>
      </p:sp>
      <p:sp>
        <p:nvSpPr>
          <p:cNvPr id="4" name="Text 2"/>
          <p:cNvSpPr/>
          <p:nvPr/>
        </p:nvSpPr>
        <p:spPr>
          <a:xfrm>
            <a:off x="384048" y="548640"/>
            <a:ext cx="11201400" cy="210312"/>
          </a:xfrm>
          <a:prstGeom prst="rect">
            <a:avLst/>
          </a:prstGeom>
          <a:noFill/>
          <a:ln/>
        </p:spPr>
        <p:txBody>
          <a:bodyPr wrap="square" lIns="0" tIns="0" rIns="0" bIns="0" rtlCol="0" anchor="ctr">
            <a:normAutofit/>
          </a:bodyPr>
          <a:lstStyle/>
          <a:p>
            <a:r>
              <a:rPr lang="en-US" sz="1200" dirty="0">
                <a:solidFill>
                  <a:srgbClr val="5B6573"/>
                </a:solidFill>
                <a:latin typeface="Arial" pitchFamily="34" charset="0"/>
                <a:ea typeface="Arial" pitchFamily="34" charset="-122"/>
                <a:cs typeface="Arial" pitchFamily="34" charset="-120"/>
              </a:rPr>
              <a:t>We show only stages 1A and 4 because effects are small at other stages.</a:t>
            </a:r>
            <a:endParaRPr lang="en-US" sz="1150" dirty="0"/>
          </a:p>
        </p:txBody>
      </p:sp>
      <p:sp>
        <p:nvSpPr>
          <p:cNvPr id="5" name="Shape 3"/>
          <p:cNvSpPr/>
          <p:nvPr/>
        </p:nvSpPr>
        <p:spPr>
          <a:xfrm>
            <a:off x="384048" y="832104"/>
            <a:ext cx="2907792" cy="2944368"/>
          </a:xfrm>
          <a:prstGeom prst="roundRect">
            <a:avLst>
              <a:gd name="adj" fmla="val 1572"/>
            </a:avLst>
          </a:prstGeom>
          <a:solidFill>
            <a:srgbClr val="FFFFFF"/>
          </a:solidFill>
          <a:ln w="12700">
            <a:solidFill>
              <a:srgbClr val="B8C2CC"/>
            </a:solidFill>
            <a:prstDash val="solid"/>
          </a:ln>
        </p:spPr>
        <p:txBody>
          <a:bodyPr/>
          <a:lstStyle/>
          <a:p>
            <a:endParaRPr lang="en-US"/>
          </a:p>
        </p:txBody>
      </p:sp>
      <p:sp>
        <p:nvSpPr>
          <p:cNvPr id="6" name="Shape 4"/>
          <p:cNvSpPr/>
          <p:nvPr/>
        </p:nvSpPr>
        <p:spPr>
          <a:xfrm>
            <a:off x="384048" y="832104"/>
            <a:ext cx="2907792" cy="320040"/>
          </a:xfrm>
          <a:prstGeom prst="rect">
            <a:avLst/>
          </a:prstGeom>
          <a:solidFill>
            <a:srgbClr val="E5EBF0"/>
          </a:solidFill>
          <a:ln w="12700">
            <a:solidFill>
              <a:srgbClr val="E5EBF0"/>
            </a:solidFill>
            <a:prstDash val="solid"/>
          </a:ln>
        </p:spPr>
        <p:txBody>
          <a:bodyPr/>
          <a:lstStyle/>
          <a:p>
            <a:endParaRPr lang="en-US"/>
          </a:p>
        </p:txBody>
      </p:sp>
      <p:sp>
        <p:nvSpPr>
          <p:cNvPr id="7" name="Shape 5"/>
          <p:cNvSpPr/>
          <p:nvPr/>
        </p:nvSpPr>
        <p:spPr>
          <a:xfrm>
            <a:off x="475488" y="891540"/>
            <a:ext cx="201168" cy="201168"/>
          </a:xfrm>
          <a:prstGeom prst="ellipse">
            <a:avLst/>
          </a:prstGeom>
          <a:solidFill>
            <a:srgbClr val="17365D"/>
          </a:solidFill>
          <a:ln w="12700">
            <a:solidFill>
              <a:srgbClr val="17365D"/>
            </a:solidFill>
            <a:prstDash val="solid"/>
          </a:ln>
        </p:spPr>
        <p:txBody>
          <a:bodyPr/>
          <a:lstStyle/>
          <a:p>
            <a:endParaRPr lang="en-US"/>
          </a:p>
        </p:txBody>
      </p:sp>
      <p:sp>
        <p:nvSpPr>
          <p:cNvPr id="8" name="Text 6"/>
          <p:cNvSpPr/>
          <p:nvPr/>
        </p:nvSpPr>
        <p:spPr>
          <a:xfrm>
            <a:off x="475488" y="891540"/>
            <a:ext cx="201168" cy="20116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740664" y="859536"/>
            <a:ext cx="2478024" cy="256032"/>
          </a:xfrm>
          <a:prstGeom prst="rect">
            <a:avLst/>
          </a:prstGeom>
          <a:noFill/>
          <a:ln/>
        </p:spPr>
        <p:txBody>
          <a:bodyPr wrap="square" lIns="0" tIns="0" rIns="0" bIns="0" rtlCol="0" anchor="ctr">
            <a:normAutofit/>
          </a:bodyPr>
          <a:lstStyle/>
          <a:p>
            <a:pPr marL="0" indent="0" algn="l">
              <a:buNone/>
            </a:pPr>
            <a:r>
              <a:rPr lang="en-US" sz="1150" b="1" dirty="0">
                <a:solidFill>
                  <a:srgbClr val="17365D"/>
                </a:solidFill>
                <a:latin typeface="Arial" pitchFamily="34" charset="0"/>
                <a:ea typeface="Arial" pitchFamily="34" charset="-122"/>
                <a:cs typeface="Arial" pitchFamily="34" charset="-120"/>
              </a:rPr>
              <a:t>Inputs</a:t>
            </a:r>
            <a:endParaRPr lang="en-US" sz="1150" dirty="0"/>
          </a:p>
        </p:txBody>
      </p:sp>
      <p:sp>
        <p:nvSpPr>
          <p:cNvPr id="10" name="Shape 8"/>
          <p:cNvSpPr/>
          <p:nvPr/>
        </p:nvSpPr>
        <p:spPr>
          <a:xfrm>
            <a:off x="484632" y="1243584"/>
            <a:ext cx="1188720" cy="356616"/>
          </a:xfrm>
          <a:prstGeom prst="rect">
            <a:avLst/>
          </a:prstGeom>
          <a:solidFill>
            <a:srgbClr val="D7E1E9"/>
          </a:solidFill>
          <a:ln w="6985">
            <a:solidFill>
              <a:srgbClr val="B8C2CC"/>
            </a:solidFill>
            <a:prstDash val="solid"/>
          </a:ln>
        </p:spPr>
        <p:txBody>
          <a:bodyPr/>
          <a:lstStyle/>
          <a:p>
            <a:endParaRPr lang="en-US"/>
          </a:p>
        </p:txBody>
      </p:sp>
      <p:sp>
        <p:nvSpPr>
          <p:cNvPr id="11" name="Text 9"/>
          <p:cNvSpPr/>
          <p:nvPr/>
        </p:nvSpPr>
        <p:spPr>
          <a:xfrm>
            <a:off x="498348" y="1252728"/>
            <a:ext cx="1161288" cy="338328"/>
          </a:xfrm>
          <a:prstGeom prst="rect">
            <a:avLst/>
          </a:prstGeom>
          <a:noFill/>
          <a:ln/>
        </p:spPr>
        <p:txBody>
          <a:bodyPr wrap="square" lIns="0" tIns="0" rIns="0" bIns="0" rtlCol="0" anchor="ctr">
            <a:normAutofit/>
          </a:bodyPr>
          <a:lstStyle/>
          <a:p>
            <a:pPr marL="0" indent="0" algn="ctr">
              <a:buNone/>
            </a:pPr>
            <a:endParaRPr lang="en-US" sz="1350" dirty="0"/>
          </a:p>
        </p:txBody>
      </p:sp>
      <p:sp>
        <p:nvSpPr>
          <p:cNvPr id="12" name="Shape 10"/>
          <p:cNvSpPr/>
          <p:nvPr/>
        </p:nvSpPr>
        <p:spPr>
          <a:xfrm>
            <a:off x="1673352" y="1243584"/>
            <a:ext cx="512064" cy="356616"/>
          </a:xfrm>
          <a:prstGeom prst="rect">
            <a:avLst/>
          </a:prstGeom>
          <a:solidFill>
            <a:srgbClr val="D7E1E9"/>
          </a:solidFill>
          <a:ln w="6985">
            <a:solidFill>
              <a:srgbClr val="B8C2CC"/>
            </a:solidFill>
            <a:prstDash val="solid"/>
          </a:ln>
        </p:spPr>
        <p:txBody>
          <a:bodyPr/>
          <a:lstStyle/>
          <a:p>
            <a:endParaRPr lang="en-US"/>
          </a:p>
        </p:txBody>
      </p:sp>
      <p:sp>
        <p:nvSpPr>
          <p:cNvPr id="13" name="Text 11"/>
          <p:cNvSpPr/>
          <p:nvPr/>
        </p:nvSpPr>
        <p:spPr>
          <a:xfrm>
            <a:off x="1687068" y="1252728"/>
            <a:ext cx="484632" cy="338328"/>
          </a:xfrm>
          <a:prstGeom prst="rect">
            <a:avLst/>
          </a:prstGeom>
          <a:noFill/>
          <a:ln/>
        </p:spPr>
        <p:txBody>
          <a:bodyPr wrap="square" lIns="0" tIns="0" rIns="0" bIns="0" rtlCol="0" anchor="ctr">
            <a:noAutofit/>
          </a:bodyPr>
          <a:lstStyle/>
          <a:p>
            <a:pPr marL="0" indent="0" algn="ctr">
              <a:buNone/>
            </a:pPr>
            <a:r>
              <a:rPr lang="en-US" sz="1100" b="1" dirty="0">
                <a:solidFill>
                  <a:srgbClr val="17202A"/>
                </a:solidFill>
                <a:latin typeface="Arial" pitchFamily="34" charset="0"/>
                <a:ea typeface="Arial" pitchFamily="34" charset="-122"/>
                <a:cs typeface="Arial" pitchFamily="34" charset="-120"/>
              </a:rPr>
              <a:t>Stage 1A</a:t>
            </a:r>
            <a:endParaRPr lang="en-US" sz="1100" dirty="0"/>
          </a:p>
        </p:txBody>
      </p:sp>
      <p:sp>
        <p:nvSpPr>
          <p:cNvPr id="14" name="Shape 12"/>
          <p:cNvSpPr/>
          <p:nvPr/>
        </p:nvSpPr>
        <p:spPr>
          <a:xfrm>
            <a:off x="2185416" y="1243584"/>
            <a:ext cx="512064" cy="356616"/>
          </a:xfrm>
          <a:prstGeom prst="rect">
            <a:avLst/>
          </a:prstGeom>
          <a:solidFill>
            <a:srgbClr val="D7E1E9"/>
          </a:solidFill>
          <a:ln w="6985">
            <a:solidFill>
              <a:srgbClr val="B8C2CC"/>
            </a:solidFill>
            <a:prstDash val="solid"/>
          </a:ln>
        </p:spPr>
        <p:txBody>
          <a:bodyPr/>
          <a:lstStyle/>
          <a:p>
            <a:endParaRPr lang="en-US"/>
          </a:p>
        </p:txBody>
      </p:sp>
      <p:sp>
        <p:nvSpPr>
          <p:cNvPr id="15" name="Text 13"/>
          <p:cNvSpPr/>
          <p:nvPr/>
        </p:nvSpPr>
        <p:spPr>
          <a:xfrm>
            <a:off x="2199132" y="1252728"/>
            <a:ext cx="484632" cy="338328"/>
          </a:xfrm>
          <a:prstGeom prst="rect">
            <a:avLst/>
          </a:prstGeom>
          <a:noFill/>
          <a:ln/>
        </p:spPr>
        <p:txBody>
          <a:bodyPr wrap="square" lIns="0" tIns="0" rIns="0" bIns="0" rtlCol="0" anchor="ctr">
            <a:normAutofit/>
          </a:bodyPr>
          <a:lstStyle/>
          <a:p>
            <a:pPr marL="0" indent="0" algn="ctr">
              <a:buNone/>
            </a:pPr>
            <a:r>
              <a:rPr lang="en-US" sz="1100" b="1" dirty="0">
                <a:solidFill>
                  <a:srgbClr val="17202A"/>
                </a:solidFill>
                <a:latin typeface="Arial" pitchFamily="34" charset="0"/>
                <a:ea typeface="Arial" pitchFamily="34" charset="-122"/>
                <a:cs typeface="Arial" pitchFamily="34" charset="-120"/>
              </a:rPr>
              <a:t>Stage 4</a:t>
            </a:r>
            <a:endParaRPr lang="en-US" sz="1100" dirty="0"/>
          </a:p>
        </p:txBody>
      </p:sp>
      <p:sp>
        <p:nvSpPr>
          <p:cNvPr id="16" name="Shape 14"/>
          <p:cNvSpPr/>
          <p:nvPr/>
        </p:nvSpPr>
        <p:spPr>
          <a:xfrm>
            <a:off x="2697480" y="1243584"/>
            <a:ext cx="512064" cy="356616"/>
          </a:xfrm>
          <a:prstGeom prst="rect">
            <a:avLst/>
          </a:prstGeom>
          <a:solidFill>
            <a:srgbClr val="D7E1E9"/>
          </a:solidFill>
          <a:ln w="6985">
            <a:solidFill>
              <a:srgbClr val="B8C2CC"/>
            </a:solidFill>
            <a:prstDash val="solid"/>
          </a:ln>
        </p:spPr>
        <p:txBody>
          <a:bodyPr/>
          <a:lstStyle/>
          <a:p>
            <a:endParaRPr lang="en-US"/>
          </a:p>
        </p:txBody>
      </p:sp>
      <p:sp>
        <p:nvSpPr>
          <p:cNvPr id="17" name="Text 15"/>
          <p:cNvSpPr/>
          <p:nvPr/>
        </p:nvSpPr>
        <p:spPr>
          <a:xfrm>
            <a:off x="2711196" y="1252728"/>
            <a:ext cx="484632" cy="338328"/>
          </a:xfrm>
          <a:prstGeom prst="rect">
            <a:avLst/>
          </a:prstGeom>
          <a:noFill/>
          <a:ln/>
        </p:spPr>
        <p:txBody>
          <a:bodyPr wrap="square" lIns="0" tIns="0" rIns="0" bIns="0" rtlCol="0" anchor="ctr">
            <a:normAutofit/>
          </a:bodyPr>
          <a:lstStyle/>
          <a:p>
            <a:pPr marL="0" indent="0" algn="ctr">
              <a:buNone/>
            </a:pPr>
            <a:r>
              <a:rPr lang="en-US" sz="1100" b="1" dirty="0">
                <a:solidFill>
                  <a:srgbClr val="17202A"/>
                </a:solidFill>
                <a:latin typeface="Arial" pitchFamily="34" charset="0"/>
                <a:ea typeface="Arial" pitchFamily="34" charset="-122"/>
                <a:cs typeface="Arial" pitchFamily="34" charset="-120"/>
              </a:rPr>
              <a:t>Overall</a:t>
            </a:r>
            <a:endParaRPr lang="en-US" sz="1100" dirty="0"/>
          </a:p>
        </p:txBody>
      </p:sp>
      <p:sp>
        <p:nvSpPr>
          <p:cNvPr id="18" name="Shape 16"/>
          <p:cNvSpPr/>
          <p:nvPr/>
        </p:nvSpPr>
        <p:spPr>
          <a:xfrm>
            <a:off x="484632" y="1600200"/>
            <a:ext cx="1188720" cy="356616"/>
          </a:xfrm>
          <a:prstGeom prst="rect">
            <a:avLst/>
          </a:prstGeom>
          <a:solidFill>
            <a:srgbClr val="F1F3F5"/>
          </a:solidFill>
          <a:ln w="6985">
            <a:solidFill>
              <a:srgbClr val="B8C2CC"/>
            </a:solidFill>
            <a:prstDash val="solid"/>
          </a:ln>
        </p:spPr>
        <p:txBody>
          <a:bodyPr/>
          <a:lstStyle/>
          <a:p>
            <a:endParaRPr lang="en-US"/>
          </a:p>
        </p:txBody>
      </p:sp>
      <p:sp>
        <p:nvSpPr>
          <p:cNvPr id="19" name="Text 17"/>
          <p:cNvSpPr/>
          <p:nvPr/>
        </p:nvSpPr>
        <p:spPr>
          <a:xfrm>
            <a:off x="498348" y="1609344"/>
            <a:ext cx="1161288" cy="338328"/>
          </a:xfrm>
          <a:prstGeom prst="rect">
            <a:avLst/>
          </a:prstGeom>
          <a:noFill/>
          <a:ln/>
        </p:spPr>
        <p:txBody>
          <a:bodyPr wrap="square" lIns="0" tIns="0" rIns="0" bIns="0" rtlCol="0" anchor="ctr">
            <a:normAutofit lnSpcReduction="10000"/>
          </a:bodyPr>
          <a:lstStyle/>
          <a:p>
            <a:pPr marL="0" indent="0" algn="ctr">
              <a:buNone/>
            </a:pPr>
            <a:r>
              <a:rPr lang="en-US" sz="1150" b="1" dirty="0">
                <a:solidFill>
                  <a:srgbClr val="17365D"/>
                </a:solidFill>
                <a:latin typeface="Arial" pitchFamily="34" charset="0"/>
                <a:ea typeface="Arial" pitchFamily="34" charset="-122"/>
                <a:cs typeface="Arial" pitchFamily="34" charset="-120"/>
              </a:rPr>
              <a:t>Control</a:t>
            </a:r>
            <a:endParaRPr lang="en-US" sz="1150" dirty="0"/>
          </a:p>
          <a:p>
            <a:pPr marL="0" indent="0" algn="ctr">
              <a:buNone/>
            </a:pPr>
            <a:r>
              <a:rPr lang="en-US" sz="1150" b="1" dirty="0">
                <a:solidFill>
                  <a:srgbClr val="17365D"/>
                </a:solidFill>
                <a:latin typeface="Arial" pitchFamily="34" charset="0"/>
                <a:ea typeface="Arial" pitchFamily="34" charset="-122"/>
                <a:cs typeface="Arial" pitchFamily="34" charset="-120"/>
              </a:rPr>
              <a:t>person-years</a:t>
            </a:r>
            <a:endParaRPr lang="en-US" sz="1150" dirty="0"/>
          </a:p>
        </p:txBody>
      </p:sp>
      <p:sp>
        <p:nvSpPr>
          <p:cNvPr id="20" name="Shape 18"/>
          <p:cNvSpPr/>
          <p:nvPr/>
        </p:nvSpPr>
        <p:spPr>
          <a:xfrm>
            <a:off x="1673352" y="1600200"/>
            <a:ext cx="512064" cy="356616"/>
          </a:xfrm>
          <a:prstGeom prst="rect">
            <a:avLst/>
          </a:prstGeom>
          <a:solidFill>
            <a:srgbClr val="FFFFFF"/>
          </a:solidFill>
          <a:ln w="6985">
            <a:solidFill>
              <a:srgbClr val="B8C2CC"/>
            </a:solidFill>
            <a:prstDash val="solid"/>
          </a:ln>
        </p:spPr>
        <p:txBody>
          <a:bodyPr/>
          <a:lstStyle/>
          <a:p>
            <a:endParaRPr lang="en-US"/>
          </a:p>
        </p:txBody>
      </p:sp>
      <p:sp>
        <p:nvSpPr>
          <p:cNvPr id="21" name="Text 19"/>
          <p:cNvSpPr/>
          <p:nvPr/>
        </p:nvSpPr>
        <p:spPr>
          <a:xfrm>
            <a:off x="1687068" y="1609344"/>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1,051</a:t>
            </a:r>
            <a:endParaRPr lang="en-US" sz="1300" dirty="0"/>
          </a:p>
        </p:txBody>
      </p:sp>
      <p:sp>
        <p:nvSpPr>
          <p:cNvPr id="22" name="Shape 20"/>
          <p:cNvSpPr/>
          <p:nvPr/>
        </p:nvSpPr>
        <p:spPr>
          <a:xfrm>
            <a:off x="2185416" y="1600200"/>
            <a:ext cx="512064" cy="356616"/>
          </a:xfrm>
          <a:prstGeom prst="rect">
            <a:avLst/>
          </a:prstGeom>
          <a:solidFill>
            <a:srgbClr val="FFFFFF"/>
          </a:solidFill>
          <a:ln w="6985">
            <a:solidFill>
              <a:srgbClr val="B8C2CC"/>
            </a:solidFill>
            <a:prstDash val="solid"/>
          </a:ln>
        </p:spPr>
        <p:txBody>
          <a:bodyPr/>
          <a:lstStyle/>
          <a:p>
            <a:endParaRPr lang="en-US"/>
          </a:p>
        </p:txBody>
      </p:sp>
      <p:sp>
        <p:nvSpPr>
          <p:cNvPr id="23" name="Text 21"/>
          <p:cNvSpPr/>
          <p:nvPr/>
        </p:nvSpPr>
        <p:spPr>
          <a:xfrm>
            <a:off x="2199132" y="1609344"/>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1,443</a:t>
            </a:r>
            <a:endParaRPr lang="en-US" sz="1300" dirty="0"/>
          </a:p>
        </p:txBody>
      </p:sp>
      <p:sp>
        <p:nvSpPr>
          <p:cNvPr id="24" name="Shape 22"/>
          <p:cNvSpPr/>
          <p:nvPr/>
        </p:nvSpPr>
        <p:spPr>
          <a:xfrm>
            <a:off x="2697480" y="1600200"/>
            <a:ext cx="512064" cy="356616"/>
          </a:xfrm>
          <a:prstGeom prst="rect">
            <a:avLst/>
          </a:prstGeom>
          <a:solidFill>
            <a:srgbClr val="FFFFFF"/>
          </a:solidFill>
          <a:ln w="6985">
            <a:solidFill>
              <a:srgbClr val="B8C2CC"/>
            </a:solidFill>
            <a:prstDash val="solid"/>
          </a:ln>
        </p:spPr>
        <p:txBody>
          <a:bodyPr/>
          <a:lstStyle/>
          <a:p>
            <a:endParaRPr lang="en-US"/>
          </a:p>
        </p:txBody>
      </p:sp>
      <p:sp>
        <p:nvSpPr>
          <p:cNvPr id="25" name="Text 23"/>
          <p:cNvSpPr/>
          <p:nvPr/>
        </p:nvSpPr>
        <p:spPr>
          <a:xfrm>
            <a:off x="2711196" y="1609344"/>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143k</a:t>
            </a:r>
            <a:endParaRPr lang="en-US" sz="1300" dirty="0"/>
          </a:p>
        </p:txBody>
      </p:sp>
      <p:sp>
        <p:nvSpPr>
          <p:cNvPr id="26" name="Shape 24"/>
          <p:cNvSpPr/>
          <p:nvPr/>
        </p:nvSpPr>
        <p:spPr>
          <a:xfrm>
            <a:off x="484632" y="1956816"/>
            <a:ext cx="1188720" cy="356616"/>
          </a:xfrm>
          <a:prstGeom prst="rect">
            <a:avLst/>
          </a:prstGeom>
          <a:solidFill>
            <a:srgbClr val="F1F3F5"/>
          </a:solidFill>
          <a:ln w="6985">
            <a:solidFill>
              <a:srgbClr val="B8C2CC"/>
            </a:solidFill>
            <a:prstDash val="solid"/>
          </a:ln>
        </p:spPr>
        <p:txBody>
          <a:bodyPr/>
          <a:lstStyle/>
          <a:p>
            <a:endParaRPr lang="en-US"/>
          </a:p>
        </p:txBody>
      </p:sp>
      <p:sp>
        <p:nvSpPr>
          <p:cNvPr id="27" name="Text 25"/>
          <p:cNvSpPr/>
          <p:nvPr/>
        </p:nvSpPr>
        <p:spPr>
          <a:xfrm>
            <a:off x="498348" y="1965960"/>
            <a:ext cx="1161288" cy="338328"/>
          </a:xfrm>
          <a:prstGeom prst="rect">
            <a:avLst/>
          </a:prstGeom>
          <a:noFill/>
          <a:ln/>
        </p:spPr>
        <p:txBody>
          <a:bodyPr wrap="square" lIns="0" tIns="0" rIns="0" bIns="0" rtlCol="0" anchor="ctr">
            <a:normAutofit lnSpcReduction="10000"/>
          </a:bodyPr>
          <a:lstStyle/>
          <a:p>
            <a:pPr marL="0" indent="0" algn="ctr">
              <a:buNone/>
            </a:pPr>
            <a:r>
              <a:rPr lang="en-US" sz="1150" b="1" dirty="0">
                <a:solidFill>
                  <a:srgbClr val="17365D"/>
                </a:solidFill>
                <a:latin typeface="Arial" pitchFamily="34" charset="0"/>
                <a:ea typeface="Arial" pitchFamily="34" charset="-122"/>
                <a:cs typeface="Arial" pitchFamily="34" charset="-120"/>
              </a:rPr>
              <a:t>Screen</a:t>
            </a:r>
            <a:endParaRPr lang="en-US" sz="1150" dirty="0"/>
          </a:p>
          <a:p>
            <a:pPr marL="0" indent="0" algn="ctr">
              <a:buNone/>
            </a:pPr>
            <a:r>
              <a:rPr lang="en-US" sz="1150" b="1" dirty="0">
                <a:solidFill>
                  <a:srgbClr val="17365D"/>
                </a:solidFill>
                <a:latin typeface="Arial" pitchFamily="34" charset="0"/>
                <a:ea typeface="Arial" pitchFamily="34" charset="-122"/>
                <a:cs typeface="Arial" pitchFamily="34" charset="-120"/>
              </a:rPr>
              <a:t>person-years</a:t>
            </a:r>
            <a:endParaRPr lang="en-US" sz="1150" dirty="0"/>
          </a:p>
        </p:txBody>
      </p:sp>
      <p:sp>
        <p:nvSpPr>
          <p:cNvPr id="28" name="Shape 26"/>
          <p:cNvSpPr/>
          <p:nvPr/>
        </p:nvSpPr>
        <p:spPr>
          <a:xfrm>
            <a:off x="1673352" y="1956816"/>
            <a:ext cx="512064" cy="356616"/>
          </a:xfrm>
          <a:prstGeom prst="rect">
            <a:avLst/>
          </a:prstGeom>
          <a:solidFill>
            <a:srgbClr val="FFFFFF"/>
          </a:solidFill>
          <a:ln w="6985">
            <a:solidFill>
              <a:srgbClr val="B8C2CC"/>
            </a:solidFill>
            <a:prstDash val="solid"/>
          </a:ln>
        </p:spPr>
        <p:txBody>
          <a:bodyPr/>
          <a:lstStyle/>
          <a:p>
            <a:endParaRPr lang="en-US"/>
          </a:p>
        </p:txBody>
      </p:sp>
      <p:sp>
        <p:nvSpPr>
          <p:cNvPr id="29" name="Text 27"/>
          <p:cNvSpPr/>
          <p:nvPr/>
        </p:nvSpPr>
        <p:spPr>
          <a:xfrm>
            <a:off x="1687068" y="1965960"/>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2,232</a:t>
            </a:r>
            <a:endParaRPr lang="en-US" sz="1300" dirty="0"/>
          </a:p>
        </p:txBody>
      </p:sp>
      <p:sp>
        <p:nvSpPr>
          <p:cNvPr id="30" name="Shape 28"/>
          <p:cNvSpPr/>
          <p:nvPr/>
        </p:nvSpPr>
        <p:spPr>
          <a:xfrm>
            <a:off x="2185416" y="1956816"/>
            <a:ext cx="512064" cy="356616"/>
          </a:xfrm>
          <a:prstGeom prst="rect">
            <a:avLst/>
          </a:prstGeom>
          <a:solidFill>
            <a:srgbClr val="FFFFFF"/>
          </a:solidFill>
          <a:ln w="6985">
            <a:solidFill>
              <a:srgbClr val="B8C2CC"/>
            </a:solidFill>
            <a:prstDash val="solid"/>
          </a:ln>
        </p:spPr>
        <p:txBody>
          <a:bodyPr/>
          <a:lstStyle/>
          <a:p>
            <a:endParaRPr lang="en-US"/>
          </a:p>
        </p:txBody>
      </p:sp>
      <p:sp>
        <p:nvSpPr>
          <p:cNvPr id="31" name="Text 29"/>
          <p:cNvSpPr/>
          <p:nvPr/>
        </p:nvSpPr>
        <p:spPr>
          <a:xfrm>
            <a:off x="2199132" y="1965960"/>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1,086</a:t>
            </a:r>
            <a:endParaRPr lang="en-US" sz="1300" dirty="0"/>
          </a:p>
        </p:txBody>
      </p:sp>
      <p:sp>
        <p:nvSpPr>
          <p:cNvPr id="32" name="Shape 30"/>
          <p:cNvSpPr/>
          <p:nvPr/>
        </p:nvSpPr>
        <p:spPr>
          <a:xfrm>
            <a:off x="2697480" y="1956816"/>
            <a:ext cx="512064" cy="356616"/>
          </a:xfrm>
          <a:prstGeom prst="rect">
            <a:avLst/>
          </a:prstGeom>
          <a:solidFill>
            <a:srgbClr val="FFFFFF"/>
          </a:solidFill>
          <a:ln w="6985">
            <a:solidFill>
              <a:srgbClr val="B8C2CC"/>
            </a:solidFill>
            <a:prstDash val="solid"/>
          </a:ln>
        </p:spPr>
        <p:txBody>
          <a:bodyPr/>
          <a:lstStyle/>
          <a:p>
            <a:endParaRPr lang="en-US"/>
          </a:p>
        </p:txBody>
      </p:sp>
      <p:sp>
        <p:nvSpPr>
          <p:cNvPr id="33" name="Text 31"/>
          <p:cNvSpPr/>
          <p:nvPr/>
        </p:nvSpPr>
        <p:spPr>
          <a:xfrm>
            <a:off x="2711196" y="1965960"/>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144k</a:t>
            </a:r>
            <a:endParaRPr lang="en-US" sz="1300" dirty="0"/>
          </a:p>
        </p:txBody>
      </p:sp>
      <p:sp>
        <p:nvSpPr>
          <p:cNvPr id="34" name="Shape 32"/>
          <p:cNvSpPr/>
          <p:nvPr/>
        </p:nvSpPr>
        <p:spPr>
          <a:xfrm>
            <a:off x="484632" y="2313432"/>
            <a:ext cx="1188720" cy="356616"/>
          </a:xfrm>
          <a:prstGeom prst="rect">
            <a:avLst/>
          </a:prstGeom>
          <a:solidFill>
            <a:srgbClr val="F1F3F5"/>
          </a:solidFill>
          <a:ln w="6985">
            <a:solidFill>
              <a:srgbClr val="B8C2CC"/>
            </a:solidFill>
            <a:prstDash val="solid"/>
          </a:ln>
        </p:spPr>
        <p:txBody>
          <a:bodyPr/>
          <a:lstStyle/>
          <a:p>
            <a:endParaRPr lang="en-US"/>
          </a:p>
        </p:txBody>
      </p:sp>
      <p:sp>
        <p:nvSpPr>
          <p:cNvPr id="35" name="Text 33"/>
          <p:cNvSpPr/>
          <p:nvPr/>
        </p:nvSpPr>
        <p:spPr>
          <a:xfrm>
            <a:off x="498348" y="2322576"/>
            <a:ext cx="1161288" cy="338328"/>
          </a:xfrm>
          <a:prstGeom prst="rect">
            <a:avLst/>
          </a:prstGeom>
          <a:noFill/>
          <a:ln/>
        </p:spPr>
        <p:txBody>
          <a:bodyPr wrap="square" lIns="0" tIns="0" rIns="0" bIns="0" rtlCol="0" anchor="ctr">
            <a:normAutofit/>
          </a:bodyPr>
          <a:lstStyle/>
          <a:p>
            <a:pPr marL="0" indent="0" algn="ctr">
              <a:buNone/>
            </a:pPr>
            <a:r>
              <a:rPr lang="en-US" sz="1150" b="1" dirty="0">
                <a:solidFill>
                  <a:srgbClr val="17365D"/>
                </a:solidFill>
                <a:latin typeface="Arial" pitchFamily="34" charset="0"/>
                <a:ea typeface="Arial" pitchFamily="34" charset="-122"/>
                <a:cs typeface="Arial" pitchFamily="34" charset="-120"/>
              </a:rPr>
              <a:t>Control deaths</a:t>
            </a:r>
            <a:endParaRPr lang="en-US" sz="1150" dirty="0"/>
          </a:p>
        </p:txBody>
      </p:sp>
      <p:sp>
        <p:nvSpPr>
          <p:cNvPr id="36" name="Shape 34"/>
          <p:cNvSpPr/>
          <p:nvPr/>
        </p:nvSpPr>
        <p:spPr>
          <a:xfrm>
            <a:off x="1673352" y="2313432"/>
            <a:ext cx="512064" cy="356616"/>
          </a:xfrm>
          <a:prstGeom prst="rect">
            <a:avLst/>
          </a:prstGeom>
          <a:solidFill>
            <a:srgbClr val="FFFFFF"/>
          </a:solidFill>
          <a:ln w="6985">
            <a:solidFill>
              <a:srgbClr val="B8C2CC"/>
            </a:solidFill>
            <a:prstDash val="solid"/>
          </a:ln>
        </p:spPr>
        <p:txBody>
          <a:bodyPr/>
          <a:lstStyle/>
          <a:p>
            <a:endParaRPr lang="en-US"/>
          </a:p>
        </p:txBody>
      </p:sp>
      <p:sp>
        <p:nvSpPr>
          <p:cNvPr id="37" name="Text 35"/>
          <p:cNvSpPr/>
          <p:nvPr/>
        </p:nvSpPr>
        <p:spPr>
          <a:xfrm>
            <a:off x="1687068" y="2322576"/>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31</a:t>
            </a:r>
            <a:endParaRPr lang="en-US" sz="1300" dirty="0"/>
          </a:p>
        </p:txBody>
      </p:sp>
      <p:sp>
        <p:nvSpPr>
          <p:cNvPr id="38" name="Shape 36"/>
          <p:cNvSpPr/>
          <p:nvPr/>
        </p:nvSpPr>
        <p:spPr>
          <a:xfrm>
            <a:off x="2185416" y="2313432"/>
            <a:ext cx="512064" cy="356616"/>
          </a:xfrm>
          <a:prstGeom prst="rect">
            <a:avLst/>
          </a:prstGeom>
          <a:solidFill>
            <a:srgbClr val="FFFFFF"/>
          </a:solidFill>
          <a:ln w="6985">
            <a:solidFill>
              <a:srgbClr val="B8C2CC"/>
            </a:solidFill>
            <a:prstDash val="solid"/>
          </a:ln>
        </p:spPr>
        <p:txBody>
          <a:bodyPr/>
          <a:lstStyle/>
          <a:p>
            <a:endParaRPr lang="en-US"/>
          </a:p>
        </p:txBody>
      </p:sp>
      <p:sp>
        <p:nvSpPr>
          <p:cNvPr id="39" name="Text 37"/>
          <p:cNvSpPr/>
          <p:nvPr/>
        </p:nvSpPr>
        <p:spPr>
          <a:xfrm>
            <a:off x="2199132" y="2322576"/>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261</a:t>
            </a:r>
            <a:endParaRPr lang="en-US" sz="1300" dirty="0"/>
          </a:p>
        </p:txBody>
      </p:sp>
      <p:sp>
        <p:nvSpPr>
          <p:cNvPr id="40" name="Shape 38"/>
          <p:cNvSpPr/>
          <p:nvPr/>
        </p:nvSpPr>
        <p:spPr>
          <a:xfrm>
            <a:off x="2697480" y="2313432"/>
            <a:ext cx="512064" cy="356616"/>
          </a:xfrm>
          <a:prstGeom prst="rect">
            <a:avLst/>
          </a:prstGeom>
          <a:solidFill>
            <a:srgbClr val="FFFFFF"/>
          </a:solidFill>
          <a:ln w="6985">
            <a:solidFill>
              <a:srgbClr val="B8C2CC"/>
            </a:solidFill>
            <a:prstDash val="solid"/>
          </a:ln>
        </p:spPr>
        <p:txBody>
          <a:bodyPr/>
          <a:lstStyle/>
          <a:p>
            <a:endParaRPr lang="en-US"/>
          </a:p>
        </p:txBody>
      </p:sp>
      <p:sp>
        <p:nvSpPr>
          <p:cNvPr id="41" name="Text 39"/>
          <p:cNvSpPr/>
          <p:nvPr/>
        </p:nvSpPr>
        <p:spPr>
          <a:xfrm>
            <a:off x="2711196" y="2322576"/>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442</a:t>
            </a:r>
            <a:endParaRPr lang="en-US" sz="1300" dirty="0"/>
          </a:p>
        </p:txBody>
      </p:sp>
      <p:sp>
        <p:nvSpPr>
          <p:cNvPr id="42" name="Shape 40"/>
          <p:cNvSpPr/>
          <p:nvPr/>
        </p:nvSpPr>
        <p:spPr>
          <a:xfrm>
            <a:off x="484632" y="2670048"/>
            <a:ext cx="1188720" cy="356616"/>
          </a:xfrm>
          <a:prstGeom prst="rect">
            <a:avLst/>
          </a:prstGeom>
          <a:solidFill>
            <a:srgbClr val="F1F3F5"/>
          </a:solidFill>
          <a:ln w="6985">
            <a:solidFill>
              <a:srgbClr val="B8C2CC"/>
            </a:solidFill>
            <a:prstDash val="solid"/>
          </a:ln>
        </p:spPr>
        <p:txBody>
          <a:bodyPr/>
          <a:lstStyle/>
          <a:p>
            <a:endParaRPr lang="en-US"/>
          </a:p>
        </p:txBody>
      </p:sp>
      <p:sp>
        <p:nvSpPr>
          <p:cNvPr id="43" name="Text 41"/>
          <p:cNvSpPr/>
          <p:nvPr/>
        </p:nvSpPr>
        <p:spPr>
          <a:xfrm>
            <a:off x="498348" y="2679192"/>
            <a:ext cx="1161288" cy="338328"/>
          </a:xfrm>
          <a:prstGeom prst="rect">
            <a:avLst/>
          </a:prstGeom>
          <a:noFill/>
          <a:ln/>
        </p:spPr>
        <p:txBody>
          <a:bodyPr wrap="square" lIns="0" tIns="0" rIns="0" bIns="0" rtlCol="0" anchor="ctr">
            <a:normAutofit/>
          </a:bodyPr>
          <a:lstStyle/>
          <a:p>
            <a:pPr marL="0" indent="0" algn="ctr">
              <a:buNone/>
            </a:pPr>
            <a:r>
              <a:rPr lang="en-US" sz="1150" b="1" dirty="0">
                <a:solidFill>
                  <a:srgbClr val="17365D"/>
                </a:solidFill>
                <a:latin typeface="Arial" pitchFamily="34" charset="0"/>
                <a:ea typeface="Arial" pitchFamily="34" charset="-122"/>
                <a:cs typeface="Arial" pitchFamily="34" charset="-120"/>
              </a:rPr>
              <a:t>Screen deaths</a:t>
            </a:r>
            <a:endParaRPr lang="en-US" sz="1150" dirty="0"/>
          </a:p>
        </p:txBody>
      </p:sp>
      <p:sp>
        <p:nvSpPr>
          <p:cNvPr id="44" name="Shape 42"/>
          <p:cNvSpPr/>
          <p:nvPr/>
        </p:nvSpPr>
        <p:spPr>
          <a:xfrm>
            <a:off x="1673352" y="2670048"/>
            <a:ext cx="512064" cy="356616"/>
          </a:xfrm>
          <a:prstGeom prst="rect">
            <a:avLst/>
          </a:prstGeom>
          <a:solidFill>
            <a:srgbClr val="FFFFFF"/>
          </a:solidFill>
          <a:ln w="6985">
            <a:solidFill>
              <a:srgbClr val="B8C2CC"/>
            </a:solidFill>
            <a:prstDash val="solid"/>
          </a:ln>
        </p:spPr>
        <p:txBody>
          <a:bodyPr/>
          <a:lstStyle/>
          <a:p>
            <a:endParaRPr lang="en-US"/>
          </a:p>
        </p:txBody>
      </p:sp>
      <p:sp>
        <p:nvSpPr>
          <p:cNvPr id="45" name="Text 43"/>
          <p:cNvSpPr/>
          <p:nvPr/>
        </p:nvSpPr>
        <p:spPr>
          <a:xfrm>
            <a:off x="1687068" y="2679192"/>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35</a:t>
            </a:r>
            <a:endParaRPr lang="en-US" sz="1300" dirty="0"/>
          </a:p>
        </p:txBody>
      </p:sp>
      <p:sp>
        <p:nvSpPr>
          <p:cNvPr id="46" name="Shape 44"/>
          <p:cNvSpPr/>
          <p:nvPr/>
        </p:nvSpPr>
        <p:spPr>
          <a:xfrm>
            <a:off x="2185416" y="2670048"/>
            <a:ext cx="512064" cy="356616"/>
          </a:xfrm>
          <a:prstGeom prst="rect">
            <a:avLst/>
          </a:prstGeom>
          <a:solidFill>
            <a:srgbClr val="FFFFFF"/>
          </a:solidFill>
          <a:ln w="6985">
            <a:solidFill>
              <a:srgbClr val="B8C2CC"/>
            </a:solidFill>
            <a:prstDash val="solid"/>
          </a:ln>
        </p:spPr>
        <p:txBody>
          <a:bodyPr/>
          <a:lstStyle/>
          <a:p>
            <a:endParaRPr lang="en-US"/>
          </a:p>
        </p:txBody>
      </p:sp>
      <p:sp>
        <p:nvSpPr>
          <p:cNvPr id="47" name="Text 45"/>
          <p:cNvSpPr/>
          <p:nvPr/>
        </p:nvSpPr>
        <p:spPr>
          <a:xfrm>
            <a:off x="2199132" y="2679192"/>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169</a:t>
            </a:r>
            <a:endParaRPr lang="en-US" sz="1300" dirty="0"/>
          </a:p>
        </p:txBody>
      </p:sp>
      <p:sp>
        <p:nvSpPr>
          <p:cNvPr id="48" name="Shape 46"/>
          <p:cNvSpPr/>
          <p:nvPr/>
        </p:nvSpPr>
        <p:spPr>
          <a:xfrm>
            <a:off x="2697480" y="2670048"/>
            <a:ext cx="512064" cy="356616"/>
          </a:xfrm>
          <a:prstGeom prst="rect">
            <a:avLst/>
          </a:prstGeom>
          <a:solidFill>
            <a:srgbClr val="FFFFFF"/>
          </a:solidFill>
          <a:ln w="6985">
            <a:solidFill>
              <a:srgbClr val="B8C2CC"/>
            </a:solidFill>
            <a:prstDash val="solid"/>
          </a:ln>
        </p:spPr>
        <p:txBody>
          <a:bodyPr/>
          <a:lstStyle/>
          <a:p>
            <a:endParaRPr lang="en-US"/>
          </a:p>
        </p:txBody>
      </p:sp>
      <p:sp>
        <p:nvSpPr>
          <p:cNvPr id="49" name="Text 47"/>
          <p:cNvSpPr/>
          <p:nvPr/>
        </p:nvSpPr>
        <p:spPr>
          <a:xfrm>
            <a:off x="2711196" y="2679192"/>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354</a:t>
            </a:r>
            <a:endParaRPr lang="en-US" sz="1300" dirty="0"/>
          </a:p>
        </p:txBody>
      </p:sp>
      <p:sp>
        <p:nvSpPr>
          <p:cNvPr id="50" name="Shape 48"/>
          <p:cNvSpPr/>
          <p:nvPr/>
        </p:nvSpPr>
        <p:spPr>
          <a:xfrm>
            <a:off x="484632" y="3026664"/>
            <a:ext cx="1188720" cy="356616"/>
          </a:xfrm>
          <a:prstGeom prst="rect">
            <a:avLst/>
          </a:prstGeom>
          <a:solidFill>
            <a:srgbClr val="F1F3F5"/>
          </a:solidFill>
          <a:ln w="6985">
            <a:solidFill>
              <a:srgbClr val="B8C2CC"/>
            </a:solidFill>
            <a:prstDash val="solid"/>
          </a:ln>
        </p:spPr>
        <p:txBody>
          <a:bodyPr/>
          <a:lstStyle/>
          <a:p>
            <a:endParaRPr lang="en-US"/>
          </a:p>
        </p:txBody>
      </p:sp>
      <p:sp>
        <p:nvSpPr>
          <p:cNvPr id="51" name="Text 49"/>
          <p:cNvSpPr/>
          <p:nvPr/>
        </p:nvSpPr>
        <p:spPr>
          <a:xfrm>
            <a:off x="498348" y="3035808"/>
            <a:ext cx="1161288" cy="338328"/>
          </a:xfrm>
          <a:prstGeom prst="rect">
            <a:avLst/>
          </a:prstGeom>
          <a:noFill/>
          <a:ln/>
        </p:spPr>
        <p:txBody>
          <a:bodyPr wrap="square" lIns="0" tIns="0" rIns="0" bIns="0" rtlCol="0" anchor="ctr">
            <a:normAutofit lnSpcReduction="10000"/>
          </a:bodyPr>
          <a:lstStyle/>
          <a:p>
            <a:pPr marL="0" indent="0" algn="ctr">
              <a:buNone/>
            </a:pPr>
            <a:r>
              <a:rPr lang="en-US" sz="1150" b="1" dirty="0">
                <a:solidFill>
                  <a:srgbClr val="17365D"/>
                </a:solidFill>
                <a:latin typeface="Arial" pitchFamily="34" charset="0"/>
                <a:ea typeface="Arial" pitchFamily="34" charset="-122"/>
                <a:cs typeface="Arial" pitchFamily="34" charset="-120"/>
              </a:rPr>
              <a:t>Control rate</a:t>
            </a:r>
            <a:endParaRPr lang="en-US" sz="1150" dirty="0"/>
          </a:p>
          <a:p>
            <a:pPr marL="0" indent="0" algn="ctr">
              <a:buNone/>
            </a:pPr>
            <a:r>
              <a:rPr lang="en-US" sz="1150" b="1" dirty="0">
                <a:solidFill>
                  <a:srgbClr val="17365D"/>
                </a:solidFill>
                <a:latin typeface="Arial" pitchFamily="34" charset="0"/>
                <a:ea typeface="Arial" pitchFamily="34" charset="-122"/>
                <a:cs typeface="Arial" pitchFamily="34" charset="-120"/>
              </a:rPr>
              <a:t>per 10,000 (10k)</a:t>
            </a:r>
            <a:endParaRPr lang="en-US" sz="1150" dirty="0"/>
          </a:p>
        </p:txBody>
      </p:sp>
      <p:sp>
        <p:nvSpPr>
          <p:cNvPr id="52" name="Shape 50"/>
          <p:cNvSpPr/>
          <p:nvPr/>
        </p:nvSpPr>
        <p:spPr>
          <a:xfrm>
            <a:off x="1673352" y="3026664"/>
            <a:ext cx="512064" cy="356616"/>
          </a:xfrm>
          <a:prstGeom prst="rect">
            <a:avLst/>
          </a:prstGeom>
          <a:solidFill>
            <a:srgbClr val="FFFFFF"/>
          </a:solidFill>
          <a:ln w="6985">
            <a:solidFill>
              <a:srgbClr val="B8C2CC"/>
            </a:solidFill>
            <a:prstDash val="solid"/>
          </a:ln>
        </p:spPr>
        <p:txBody>
          <a:bodyPr/>
          <a:lstStyle/>
          <a:p>
            <a:endParaRPr lang="en-US"/>
          </a:p>
        </p:txBody>
      </p:sp>
      <p:sp>
        <p:nvSpPr>
          <p:cNvPr id="53" name="Text 51"/>
          <p:cNvSpPr/>
          <p:nvPr/>
        </p:nvSpPr>
        <p:spPr>
          <a:xfrm>
            <a:off x="1687068" y="3035808"/>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295</a:t>
            </a:r>
            <a:endParaRPr lang="en-US" sz="1300" dirty="0"/>
          </a:p>
        </p:txBody>
      </p:sp>
      <p:sp>
        <p:nvSpPr>
          <p:cNvPr id="54" name="Shape 52"/>
          <p:cNvSpPr/>
          <p:nvPr/>
        </p:nvSpPr>
        <p:spPr>
          <a:xfrm>
            <a:off x="2185416" y="3026664"/>
            <a:ext cx="512064" cy="356616"/>
          </a:xfrm>
          <a:prstGeom prst="rect">
            <a:avLst/>
          </a:prstGeom>
          <a:solidFill>
            <a:srgbClr val="FFFFFF"/>
          </a:solidFill>
          <a:ln w="6985">
            <a:solidFill>
              <a:srgbClr val="B8C2CC"/>
            </a:solidFill>
            <a:prstDash val="solid"/>
          </a:ln>
        </p:spPr>
        <p:txBody>
          <a:bodyPr/>
          <a:lstStyle/>
          <a:p>
            <a:endParaRPr lang="en-US"/>
          </a:p>
        </p:txBody>
      </p:sp>
      <p:sp>
        <p:nvSpPr>
          <p:cNvPr id="55" name="Text 53"/>
          <p:cNvSpPr/>
          <p:nvPr/>
        </p:nvSpPr>
        <p:spPr>
          <a:xfrm>
            <a:off x="2199132" y="3035808"/>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1,808</a:t>
            </a:r>
            <a:endParaRPr lang="en-US" sz="1300" dirty="0"/>
          </a:p>
        </p:txBody>
      </p:sp>
      <p:sp>
        <p:nvSpPr>
          <p:cNvPr id="56" name="Shape 54"/>
          <p:cNvSpPr/>
          <p:nvPr/>
        </p:nvSpPr>
        <p:spPr>
          <a:xfrm>
            <a:off x="2697480" y="3026664"/>
            <a:ext cx="512064" cy="356616"/>
          </a:xfrm>
          <a:prstGeom prst="rect">
            <a:avLst/>
          </a:prstGeom>
          <a:solidFill>
            <a:srgbClr val="FFFFFF"/>
          </a:solidFill>
          <a:ln w="6985">
            <a:solidFill>
              <a:srgbClr val="B8C2CC"/>
            </a:solidFill>
            <a:prstDash val="solid"/>
          </a:ln>
        </p:spPr>
        <p:txBody>
          <a:bodyPr/>
          <a:lstStyle/>
          <a:p>
            <a:endParaRPr lang="en-US"/>
          </a:p>
        </p:txBody>
      </p:sp>
      <p:sp>
        <p:nvSpPr>
          <p:cNvPr id="57" name="Text 55"/>
          <p:cNvSpPr/>
          <p:nvPr/>
        </p:nvSpPr>
        <p:spPr>
          <a:xfrm>
            <a:off x="2711196" y="3035808"/>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30.9</a:t>
            </a:r>
            <a:endParaRPr lang="en-US" sz="1300" dirty="0"/>
          </a:p>
        </p:txBody>
      </p:sp>
      <p:sp>
        <p:nvSpPr>
          <p:cNvPr id="58" name="Shape 56"/>
          <p:cNvSpPr/>
          <p:nvPr/>
        </p:nvSpPr>
        <p:spPr>
          <a:xfrm>
            <a:off x="484632" y="3383280"/>
            <a:ext cx="1188720" cy="356616"/>
          </a:xfrm>
          <a:prstGeom prst="rect">
            <a:avLst/>
          </a:prstGeom>
          <a:solidFill>
            <a:srgbClr val="F1F3F5"/>
          </a:solidFill>
          <a:ln w="6985">
            <a:solidFill>
              <a:srgbClr val="B8C2CC"/>
            </a:solidFill>
            <a:prstDash val="solid"/>
          </a:ln>
        </p:spPr>
        <p:txBody>
          <a:bodyPr/>
          <a:lstStyle/>
          <a:p>
            <a:endParaRPr lang="en-US"/>
          </a:p>
        </p:txBody>
      </p:sp>
      <p:sp>
        <p:nvSpPr>
          <p:cNvPr id="59" name="Text 57"/>
          <p:cNvSpPr/>
          <p:nvPr/>
        </p:nvSpPr>
        <p:spPr>
          <a:xfrm>
            <a:off x="498348" y="3392424"/>
            <a:ext cx="1161288" cy="338328"/>
          </a:xfrm>
          <a:prstGeom prst="rect">
            <a:avLst/>
          </a:prstGeom>
          <a:noFill/>
          <a:ln/>
        </p:spPr>
        <p:txBody>
          <a:bodyPr wrap="square" lIns="0" tIns="0" rIns="0" bIns="0" rtlCol="0" anchor="ctr">
            <a:normAutofit lnSpcReduction="10000"/>
          </a:bodyPr>
          <a:lstStyle/>
          <a:p>
            <a:pPr marL="0" indent="0" algn="ctr">
              <a:buNone/>
            </a:pPr>
            <a:r>
              <a:rPr lang="en-US" sz="1150" b="1" dirty="0">
                <a:solidFill>
                  <a:srgbClr val="17365D"/>
                </a:solidFill>
                <a:latin typeface="Arial" pitchFamily="34" charset="0"/>
                <a:ea typeface="Arial" pitchFamily="34" charset="-122"/>
                <a:cs typeface="Arial" pitchFamily="34" charset="-120"/>
              </a:rPr>
              <a:t>Screen rate</a:t>
            </a:r>
            <a:endParaRPr lang="en-US" sz="1150" dirty="0"/>
          </a:p>
          <a:p>
            <a:pPr marL="0" indent="0" algn="ctr">
              <a:buNone/>
            </a:pPr>
            <a:r>
              <a:rPr lang="en-US" sz="1150" b="1" dirty="0">
                <a:solidFill>
                  <a:srgbClr val="17365D"/>
                </a:solidFill>
                <a:latin typeface="Arial" pitchFamily="34" charset="0"/>
                <a:ea typeface="Arial" pitchFamily="34" charset="-122"/>
                <a:cs typeface="Arial" pitchFamily="34" charset="-120"/>
              </a:rPr>
              <a:t>per 10,000 (10k)</a:t>
            </a:r>
            <a:endParaRPr lang="en-US" sz="1150" dirty="0"/>
          </a:p>
        </p:txBody>
      </p:sp>
      <p:sp>
        <p:nvSpPr>
          <p:cNvPr id="60" name="Shape 58"/>
          <p:cNvSpPr/>
          <p:nvPr/>
        </p:nvSpPr>
        <p:spPr>
          <a:xfrm>
            <a:off x="1673352" y="3383280"/>
            <a:ext cx="512064" cy="356616"/>
          </a:xfrm>
          <a:prstGeom prst="rect">
            <a:avLst/>
          </a:prstGeom>
          <a:solidFill>
            <a:srgbClr val="FFFFFF"/>
          </a:solidFill>
          <a:ln w="6985">
            <a:solidFill>
              <a:srgbClr val="B8C2CC"/>
            </a:solidFill>
            <a:prstDash val="solid"/>
          </a:ln>
        </p:spPr>
        <p:txBody>
          <a:bodyPr/>
          <a:lstStyle/>
          <a:p>
            <a:endParaRPr lang="en-US"/>
          </a:p>
        </p:txBody>
      </p:sp>
      <p:sp>
        <p:nvSpPr>
          <p:cNvPr id="61" name="Text 59"/>
          <p:cNvSpPr/>
          <p:nvPr/>
        </p:nvSpPr>
        <p:spPr>
          <a:xfrm>
            <a:off x="1687068" y="3392424"/>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157</a:t>
            </a:r>
            <a:endParaRPr lang="en-US" sz="1300" dirty="0"/>
          </a:p>
        </p:txBody>
      </p:sp>
      <p:sp>
        <p:nvSpPr>
          <p:cNvPr id="62" name="Shape 60"/>
          <p:cNvSpPr/>
          <p:nvPr/>
        </p:nvSpPr>
        <p:spPr>
          <a:xfrm>
            <a:off x="2185416" y="3383280"/>
            <a:ext cx="512064" cy="356616"/>
          </a:xfrm>
          <a:prstGeom prst="rect">
            <a:avLst/>
          </a:prstGeom>
          <a:solidFill>
            <a:srgbClr val="FFFFFF"/>
          </a:solidFill>
          <a:ln w="6985">
            <a:solidFill>
              <a:srgbClr val="B8C2CC"/>
            </a:solidFill>
            <a:prstDash val="solid"/>
          </a:ln>
        </p:spPr>
        <p:txBody>
          <a:bodyPr/>
          <a:lstStyle/>
          <a:p>
            <a:endParaRPr lang="en-US"/>
          </a:p>
        </p:txBody>
      </p:sp>
      <p:sp>
        <p:nvSpPr>
          <p:cNvPr id="63" name="Text 61"/>
          <p:cNvSpPr/>
          <p:nvPr/>
        </p:nvSpPr>
        <p:spPr>
          <a:xfrm>
            <a:off x="2199132" y="3392424"/>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1,557</a:t>
            </a:r>
            <a:endParaRPr lang="en-US" sz="1300" dirty="0"/>
          </a:p>
        </p:txBody>
      </p:sp>
      <p:sp>
        <p:nvSpPr>
          <p:cNvPr id="64" name="Shape 62"/>
          <p:cNvSpPr/>
          <p:nvPr/>
        </p:nvSpPr>
        <p:spPr>
          <a:xfrm>
            <a:off x="2697480" y="3383280"/>
            <a:ext cx="512064" cy="356616"/>
          </a:xfrm>
          <a:prstGeom prst="rect">
            <a:avLst/>
          </a:prstGeom>
          <a:solidFill>
            <a:srgbClr val="FFFFFF"/>
          </a:solidFill>
          <a:ln w="6985">
            <a:solidFill>
              <a:srgbClr val="B8C2CC"/>
            </a:solidFill>
            <a:prstDash val="solid"/>
          </a:ln>
        </p:spPr>
        <p:txBody>
          <a:bodyPr/>
          <a:lstStyle/>
          <a:p>
            <a:endParaRPr lang="en-US"/>
          </a:p>
        </p:txBody>
      </p:sp>
      <p:sp>
        <p:nvSpPr>
          <p:cNvPr id="65" name="Text 63"/>
          <p:cNvSpPr/>
          <p:nvPr/>
        </p:nvSpPr>
        <p:spPr>
          <a:xfrm>
            <a:off x="2711196" y="3392424"/>
            <a:ext cx="484632" cy="338328"/>
          </a:xfrm>
          <a:prstGeom prst="rect">
            <a:avLst/>
          </a:prstGeom>
          <a:noFill/>
          <a:ln/>
        </p:spPr>
        <p:txBody>
          <a:bodyPr wrap="square" lIns="0" tIns="0" rIns="0" bIns="0" rtlCol="0" anchor="ctr">
            <a:normAutofit/>
          </a:bodyPr>
          <a:lstStyle/>
          <a:p>
            <a:pPr marL="0" indent="0" algn="ctr">
              <a:buNone/>
            </a:pPr>
            <a:r>
              <a:rPr lang="en-US" sz="1300" dirty="0">
                <a:solidFill>
                  <a:srgbClr val="17202A"/>
                </a:solidFill>
                <a:latin typeface="Arial" pitchFamily="34" charset="0"/>
                <a:ea typeface="Arial" pitchFamily="34" charset="-122"/>
                <a:cs typeface="Arial" pitchFamily="34" charset="-120"/>
              </a:rPr>
              <a:t>24.6</a:t>
            </a:r>
            <a:endParaRPr lang="en-US" sz="1300" dirty="0"/>
          </a:p>
        </p:txBody>
      </p:sp>
      <p:sp>
        <p:nvSpPr>
          <p:cNvPr id="66" name="Shape 64"/>
          <p:cNvSpPr/>
          <p:nvPr/>
        </p:nvSpPr>
        <p:spPr>
          <a:xfrm>
            <a:off x="384048" y="3895344"/>
            <a:ext cx="2907792" cy="1133856"/>
          </a:xfrm>
          <a:prstGeom prst="roundRect">
            <a:avLst>
              <a:gd name="adj" fmla="val 4032"/>
            </a:avLst>
          </a:prstGeom>
          <a:solidFill>
            <a:srgbClr val="EAF2F8"/>
          </a:solidFill>
          <a:ln w="12700">
            <a:solidFill>
              <a:srgbClr val="B8D2E8"/>
            </a:solidFill>
            <a:prstDash val="solid"/>
          </a:ln>
        </p:spPr>
        <p:txBody>
          <a:bodyPr/>
          <a:lstStyle/>
          <a:p>
            <a:endParaRPr lang="en-US"/>
          </a:p>
        </p:txBody>
      </p:sp>
      <p:sp>
        <p:nvSpPr>
          <p:cNvPr id="67" name="Shape 65"/>
          <p:cNvSpPr/>
          <p:nvPr/>
        </p:nvSpPr>
        <p:spPr>
          <a:xfrm>
            <a:off x="384048" y="3895344"/>
            <a:ext cx="2907792" cy="320040"/>
          </a:xfrm>
          <a:prstGeom prst="rect">
            <a:avLst/>
          </a:prstGeom>
          <a:solidFill>
            <a:srgbClr val="DDEBF7"/>
          </a:solidFill>
          <a:ln w="12700">
            <a:solidFill>
              <a:srgbClr val="DDEBF7"/>
            </a:solidFill>
            <a:prstDash val="solid"/>
          </a:ln>
        </p:spPr>
        <p:txBody>
          <a:bodyPr/>
          <a:lstStyle/>
          <a:p>
            <a:endParaRPr lang="en-US"/>
          </a:p>
        </p:txBody>
      </p:sp>
      <p:sp>
        <p:nvSpPr>
          <p:cNvPr id="68" name="Shape 66"/>
          <p:cNvSpPr/>
          <p:nvPr/>
        </p:nvSpPr>
        <p:spPr>
          <a:xfrm>
            <a:off x="475488" y="3954780"/>
            <a:ext cx="201168" cy="201168"/>
          </a:xfrm>
          <a:prstGeom prst="ellipse">
            <a:avLst/>
          </a:prstGeom>
          <a:solidFill>
            <a:srgbClr val="2F75B5"/>
          </a:solidFill>
          <a:ln w="12700">
            <a:solidFill>
              <a:srgbClr val="2F75B5"/>
            </a:solidFill>
            <a:prstDash val="solid"/>
          </a:ln>
        </p:spPr>
        <p:txBody>
          <a:bodyPr/>
          <a:lstStyle/>
          <a:p>
            <a:endParaRPr lang="en-US"/>
          </a:p>
        </p:txBody>
      </p:sp>
      <p:sp>
        <p:nvSpPr>
          <p:cNvPr id="69" name="Text 67"/>
          <p:cNvSpPr/>
          <p:nvPr/>
        </p:nvSpPr>
        <p:spPr>
          <a:xfrm>
            <a:off x="475488" y="3954780"/>
            <a:ext cx="201168" cy="20116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rial" pitchFamily="34" charset="0"/>
                <a:ea typeface="Arial" pitchFamily="34" charset="-122"/>
                <a:cs typeface="Arial" pitchFamily="34" charset="-120"/>
              </a:rPr>
              <a:t>2</a:t>
            </a:r>
            <a:endParaRPr lang="en-US" sz="900" dirty="0"/>
          </a:p>
        </p:txBody>
      </p:sp>
      <p:sp>
        <p:nvSpPr>
          <p:cNvPr id="70" name="Text 68"/>
          <p:cNvSpPr/>
          <p:nvPr/>
        </p:nvSpPr>
        <p:spPr>
          <a:xfrm>
            <a:off x="740664" y="3922776"/>
            <a:ext cx="2478024" cy="256032"/>
          </a:xfrm>
          <a:prstGeom prst="rect">
            <a:avLst/>
          </a:prstGeom>
          <a:noFill/>
          <a:ln/>
        </p:spPr>
        <p:txBody>
          <a:bodyPr wrap="square" lIns="0" tIns="0" rIns="0" bIns="0" rtlCol="0" anchor="ctr">
            <a:normAutofit fontScale="85000" lnSpcReduction="10000"/>
          </a:bodyPr>
          <a:lstStyle/>
          <a:p>
            <a:pPr marL="0" indent="0" algn="l">
              <a:buNone/>
            </a:pPr>
            <a:r>
              <a:rPr lang="en-US" sz="1150" b="1" dirty="0">
                <a:solidFill>
                  <a:srgbClr val="17365D"/>
                </a:solidFill>
                <a:latin typeface="Arial" pitchFamily="34" charset="0"/>
                <a:ea typeface="Arial" pitchFamily="34" charset="-122"/>
                <a:cs typeface="Arial" pitchFamily="34" charset="-120"/>
              </a:rPr>
              <a:t>Overall lung cancer mortality reduction</a:t>
            </a:r>
            <a:endParaRPr lang="en-US" sz="1150" dirty="0"/>
          </a:p>
        </p:txBody>
      </p:sp>
      <p:sp>
        <p:nvSpPr>
          <p:cNvPr id="71" name="Text 69"/>
          <p:cNvSpPr/>
          <p:nvPr/>
        </p:nvSpPr>
        <p:spPr>
          <a:xfrm>
            <a:off x="566928" y="4352544"/>
            <a:ext cx="2542032" cy="228600"/>
          </a:xfrm>
          <a:prstGeom prst="rect">
            <a:avLst/>
          </a:prstGeom>
          <a:noFill/>
          <a:ln/>
        </p:spPr>
        <p:txBody>
          <a:bodyPr wrap="square" lIns="0" tIns="0" rIns="0" bIns="0" rtlCol="0" anchor="ctr">
            <a:normAutofit/>
          </a:bodyPr>
          <a:lstStyle/>
          <a:p>
            <a:pPr marL="0" indent="0" algn="ctr">
              <a:buNone/>
            </a:pPr>
            <a:r>
              <a:rPr lang="en-US" sz="1300" b="1" dirty="0">
                <a:solidFill>
                  <a:srgbClr val="17202A"/>
                </a:solidFill>
                <a:latin typeface="Arial" pitchFamily="34" charset="0"/>
                <a:ea typeface="Arial" pitchFamily="34" charset="-122"/>
                <a:cs typeface="Arial" pitchFamily="34" charset="-120"/>
              </a:rPr>
              <a:t>1 − RR = 1 − (24.6 / 30.9)</a:t>
            </a:r>
            <a:endParaRPr lang="en-US" sz="1300" dirty="0"/>
          </a:p>
        </p:txBody>
      </p:sp>
      <p:sp>
        <p:nvSpPr>
          <p:cNvPr id="72" name="Text 70"/>
          <p:cNvSpPr/>
          <p:nvPr/>
        </p:nvSpPr>
        <p:spPr>
          <a:xfrm>
            <a:off x="566928" y="4700016"/>
            <a:ext cx="2542032" cy="329184"/>
          </a:xfrm>
          <a:prstGeom prst="rect">
            <a:avLst/>
          </a:prstGeom>
          <a:noFill/>
          <a:ln/>
        </p:spPr>
        <p:txBody>
          <a:bodyPr wrap="square" lIns="0" tIns="0" rIns="0" bIns="0" rtlCol="0" anchor="ctr">
            <a:normAutofit lnSpcReduction="10000"/>
          </a:bodyPr>
          <a:lstStyle/>
          <a:p>
            <a:pPr algn="ctr"/>
            <a:r>
              <a:rPr lang="en-US" sz="2400" b="1" dirty="0">
                <a:solidFill>
                  <a:srgbClr val="17365D"/>
                </a:solidFill>
                <a:latin typeface="Arial" pitchFamily="34" charset="0"/>
                <a:cs typeface="Arial" pitchFamily="34" charset="-120"/>
              </a:rPr>
              <a:t>20.4%</a:t>
            </a:r>
          </a:p>
        </p:txBody>
      </p:sp>
      <p:sp>
        <p:nvSpPr>
          <p:cNvPr id="73" name="Shape 71"/>
          <p:cNvSpPr/>
          <p:nvPr/>
        </p:nvSpPr>
        <p:spPr>
          <a:xfrm>
            <a:off x="3429000" y="832104"/>
            <a:ext cx="3959352" cy="4197096"/>
          </a:xfrm>
          <a:prstGeom prst="roundRect">
            <a:avLst>
              <a:gd name="adj" fmla="val 1155"/>
            </a:avLst>
          </a:prstGeom>
          <a:solidFill>
            <a:srgbClr val="FFFFFF"/>
          </a:solidFill>
          <a:ln w="12700">
            <a:solidFill>
              <a:srgbClr val="B8C2CC"/>
            </a:solidFill>
            <a:prstDash val="solid"/>
          </a:ln>
        </p:spPr>
        <p:txBody>
          <a:bodyPr/>
          <a:lstStyle/>
          <a:p>
            <a:endParaRPr lang="en-US" dirty="0"/>
          </a:p>
        </p:txBody>
      </p:sp>
      <p:sp>
        <p:nvSpPr>
          <p:cNvPr id="74" name="Shape 72"/>
          <p:cNvSpPr/>
          <p:nvPr/>
        </p:nvSpPr>
        <p:spPr>
          <a:xfrm>
            <a:off x="3429000" y="832104"/>
            <a:ext cx="3959352" cy="320040"/>
          </a:xfrm>
          <a:prstGeom prst="rect">
            <a:avLst/>
          </a:prstGeom>
          <a:solidFill>
            <a:srgbClr val="E7F0E7"/>
          </a:solidFill>
          <a:ln w="12700">
            <a:solidFill>
              <a:srgbClr val="E7F0E7"/>
            </a:solidFill>
            <a:prstDash val="solid"/>
          </a:ln>
        </p:spPr>
        <p:txBody>
          <a:bodyPr/>
          <a:lstStyle/>
          <a:p>
            <a:endParaRPr lang="en-US"/>
          </a:p>
        </p:txBody>
      </p:sp>
      <p:sp>
        <p:nvSpPr>
          <p:cNvPr id="75" name="Shape 73"/>
          <p:cNvSpPr/>
          <p:nvPr/>
        </p:nvSpPr>
        <p:spPr>
          <a:xfrm>
            <a:off x="3520440" y="891540"/>
            <a:ext cx="201168" cy="201168"/>
          </a:xfrm>
          <a:prstGeom prst="ellipse">
            <a:avLst/>
          </a:prstGeom>
          <a:solidFill>
            <a:srgbClr val="2E7D32"/>
          </a:solidFill>
          <a:ln w="12700">
            <a:solidFill>
              <a:srgbClr val="2E7D32"/>
            </a:solidFill>
            <a:prstDash val="solid"/>
          </a:ln>
        </p:spPr>
        <p:txBody>
          <a:bodyPr/>
          <a:lstStyle/>
          <a:p>
            <a:endParaRPr lang="en-US"/>
          </a:p>
        </p:txBody>
      </p:sp>
      <p:sp>
        <p:nvSpPr>
          <p:cNvPr id="76" name="Text 74"/>
          <p:cNvSpPr/>
          <p:nvPr/>
        </p:nvSpPr>
        <p:spPr>
          <a:xfrm>
            <a:off x="3520440" y="891540"/>
            <a:ext cx="201168" cy="20116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rial" pitchFamily="34" charset="0"/>
                <a:ea typeface="Arial" pitchFamily="34" charset="-122"/>
                <a:cs typeface="Arial" pitchFamily="34" charset="-120"/>
              </a:rPr>
              <a:t>3</a:t>
            </a:r>
            <a:endParaRPr lang="en-US" sz="900" dirty="0"/>
          </a:p>
        </p:txBody>
      </p:sp>
      <p:sp>
        <p:nvSpPr>
          <p:cNvPr id="77" name="Text 75"/>
          <p:cNvSpPr/>
          <p:nvPr/>
        </p:nvSpPr>
        <p:spPr>
          <a:xfrm>
            <a:off x="3785616" y="859536"/>
            <a:ext cx="3602736" cy="292608"/>
          </a:xfrm>
          <a:prstGeom prst="rect">
            <a:avLst/>
          </a:prstGeom>
          <a:noFill/>
          <a:ln/>
        </p:spPr>
        <p:txBody>
          <a:bodyPr wrap="square" lIns="0" tIns="0" rIns="0" bIns="0" rtlCol="0" anchor="ctr">
            <a:normAutofit fontScale="92500"/>
          </a:bodyPr>
          <a:lstStyle/>
          <a:p>
            <a:pPr marL="0" indent="0" algn="l">
              <a:buNone/>
            </a:pPr>
            <a:r>
              <a:rPr lang="en-US" sz="1100" b="1" dirty="0">
                <a:solidFill>
                  <a:srgbClr val="17365D"/>
                </a:solidFill>
                <a:latin typeface="Arial" pitchFamily="34" charset="0"/>
                <a:ea typeface="Arial" pitchFamily="34" charset="-122"/>
                <a:cs typeface="Arial" pitchFamily="34" charset="-120"/>
              </a:rPr>
              <a:t>Intrastage contribution to lung cancer mortality reduction</a:t>
            </a:r>
            <a:endParaRPr lang="en-US" sz="1100" dirty="0"/>
          </a:p>
        </p:txBody>
      </p:sp>
      <p:sp>
        <p:nvSpPr>
          <p:cNvPr id="78" name="Shape 76"/>
          <p:cNvSpPr/>
          <p:nvPr/>
        </p:nvSpPr>
        <p:spPr>
          <a:xfrm>
            <a:off x="5407762" y="1292759"/>
            <a:ext cx="914" cy="3502152"/>
          </a:xfrm>
          <a:prstGeom prst="line">
            <a:avLst/>
          </a:prstGeom>
          <a:noFill/>
          <a:ln w="12700">
            <a:solidFill>
              <a:srgbClr val="B8C2CC"/>
            </a:solidFill>
            <a:prstDash val="solid"/>
          </a:ln>
        </p:spPr>
        <p:txBody>
          <a:bodyPr/>
          <a:lstStyle/>
          <a:p>
            <a:endParaRPr lang="en-US"/>
          </a:p>
        </p:txBody>
      </p:sp>
      <p:sp>
        <p:nvSpPr>
          <p:cNvPr id="79" name="Text 77"/>
          <p:cNvSpPr/>
          <p:nvPr/>
        </p:nvSpPr>
        <p:spPr>
          <a:xfrm>
            <a:off x="3547872" y="1353312"/>
            <a:ext cx="1741932" cy="201168"/>
          </a:xfrm>
          <a:prstGeom prst="rect">
            <a:avLst/>
          </a:prstGeom>
          <a:noFill/>
          <a:ln/>
        </p:spPr>
        <p:txBody>
          <a:bodyPr wrap="square" lIns="0" tIns="0" rIns="0" bIns="0" rtlCol="0" anchor="ctr">
            <a:normAutofit/>
          </a:bodyPr>
          <a:lstStyle/>
          <a:p>
            <a:pPr marL="0" indent="0" algn="ctr">
              <a:buNone/>
            </a:pPr>
            <a:r>
              <a:rPr lang="en-US" sz="1150" b="1" dirty="0">
                <a:solidFill>
                  <a:srgbClr val="17365D"/>
                </a:solidFill>
                <a:latin typeface="Arial" pitchFamily="34" charset="0"/>
                <a:ea typeface="Arial" pitchFamily="34" charset="-122"/>
                <a:cs typeface="Arial" pitchFamily="34" charset="-120"/>
              </a:rPr>
              <a:t>STAGE 1A</a:t>
            </a:r>
            <a:endParaRPr lang="en-US" sz="1150" dirty="0"/>
          </a:p>
        </p:txBody>
      </p:sp>
      <p:sp>
        <p:nvSpPr>
          <p:cNvPr id="80" name="Text 78"/>
          <p:cNvSpPr/>
          <p:nvPr/>
        </p:nvSpPr>
        <p:spPr>
          <a:xfrm>
            <a:off x="3547872" y="1600200"/>
            <a:ext cx="1741932" cy="384048"/>
          </a:xfrm>
          <a:prstGeom prst="rect">
            <a:avLst/>
          </a:prstGeom>
          <a:noFill/>
          <a:ln/>
        </p:spPr>
        <p:txBody>
          <a:bodyPr wrap="square" lIns="0" tIns="0" rIns="0" bIns="0" rtlCol="0" anchor="ctr">
            <a:normAutofit/>
          </a:bodyPr>
          <a:lstStyle/>
          <a:p>
            <a:pPr marL="0" indent="0" algn="ctr">
              <a:buNone/>
            </a:pPr>
            <a:r>
              <a:rPr lang="en-US" sz="1150" b="1" dirty="0">
                <a:solidFill>
                  <a:srgbClr val="2E7D32"/>
                </a:solidFill>
                <a:latin typeface="Arial" pitchFamily="34" charset="0"/>
                <a:ea typeface="Arial" pitchFamily="34" charset="-122"/>
                <a:cs typeface="Arial" pitchFamily="34" charset="-120"/>
              </a:rPr>
              <a:t>RR = 157 / 295 = 0.53</a:t>
            </a:r>
            <a:endParaRPr lang="en-US" sz="1150" dirty="0"/>
          </a:p>
          <a:p>
            <a:pPr marL="0" indent="0" algn="ctr">
              <a:buNone/>
            </a:pPr>
            <a:r>
              <a:rPr lang="en-US" sz="1150" b="1" dirty="0">
                <a:solidFill>
                  <a:srgbClr val="2E7D32"/>
                </a:solidFill>
                <a:latin typeface="Arial" pitchFamily="34" charset="0"/>
                <a:ea typeface="Arial" pitchFamily="34" charset="-122"/>
                <a:cs typeface="Arial" pitchFamily="34" charset="-120"/>
              </a:rPr>
              <a:t>1 − RR = 47%</a:t>
            </a:r>
            <a:endParaRPr lang="en-US" sz="1150" dirty="0"/>
          </a:p>
        </p:txBody>
      </p:sp>
      <p:sp>
        <p:nvSpPr>
          <p:cNvPr id="81" name="Text 79"/>
          <p:cNvSpPr/>
          <p:nvPr/>
        </p:nvSpPr>
        <p:spPr>
          <a:xfrm>
            <a:off x="3575304" y="2039112"/>
            <a:ext cx="1687068" cy="539496"/>
          </a:xfrm>
          <a:prstGeom prst="rect">
            <a:avLst/>
          </a:prstGeom>
          <a:noFill/>
          <a:ln/>
        </p:spPr>
        <p:txBody>
          <a:bodyPr wrap="square" lIns="0" tIns="0" rIns="0" bIns="0" rtlCol="0" anchor="ctr">
            <a:normAutofit/>
          </a:bodyPr>
          <a:lstStyle/>
          <a:p>
            <a:pPr marL="0" indent="0" algn="ctr">
              <a:buNone/>
            </a:pPr>
            <a:r>
              <a:rPr lang="en-US" sz="1030" dirty="0">
                <a:solidFill>
                  <a:srgbClr val="17202A"/>
                </a:solidFill>
                <a:latin typeface="Arial" pitchFamily="34" charset="0"/>
                <a:ea typeface="Arial" pitchFamily="34" charset="-122"/>
                <a:cs typeface="Arial" pitchFamily="34" charset="-120"/>
              </a:rPr>
              <a:t>Stage 1A mortality is 47% lower when stage 1A is CT-detected.</a:t>
            </a:r>
            <a:endParaRPr lang="en-US" sz="1030" dirty="0"/>
          </a:p>
        </p:txBody>
      </p:sp>
      <p:sp>
        <p:nvSpPr>
          <p:cNvPr id="82" name="Shape 80"/>
          <p:cNvSpPr/>
          <p:nvPr/>
        </p:nvSpPr>
        <p:spPr>
          <a:xfrm>
            <a:off x="3520440" y="2651760"/>
            <a:ext cx="1824529" cy="832104"/>
          </a:xfrm>
          <a:prstGeom prst="roundRect">
            <a:avLst>
              <a:gd name="adj" fmla="val 5495"/>
            </a:avLst>
          </a:prstGeom>
          <a:solidFill>
            <a:srgbClr val="EAF4EA"/>
          </a:solidFill>
          <a:ln w="12700">
            <a:solidFill>
              <a:srgbClr val="2E7D32"/>
            </a:solidFill>
            <a:prstDash val="solid"/>
          </a:ln>
        </p:spPr>
        <p:txBody>
          <a:bodyPr/>
          <a:lstStyle/>
          <a:p>
            <a:endParaRPr lang="en-US"/>
          </a:p>
        </p:txBody>
      </p:sp>
      <p:sp>
        <p:nvSpPr>
          <p:cNvPr id="83" name="Text 81"/>
          <p:cNvSpPr/>
          <p:nvPr/>
        </p:nvSpPr>
        <p:spPr>
          <a:xfrm>
            <a:off x="3520440" y="2761488"/>
            <a:ext cx="1810568" cy="265176"/>
          </a:xfrm>
          <a:prstGeom prst="rect">
            <a:avLst/>
          </a:prstGeom>
          <a:noFill/>
          <a:ln/>
        </p:spPr>
        <p:txBody>
          <a:bodyPr wrap="square" lIns="0" tIns="0" rIns="0" bIns="0" rtlCol="0" anchor="ctr">
            <a:normAutofit/>
          </a:bodyPr>
          <a:lstStyle/>
          <a:p>
            <a:pPr marL="0" indent="0" algn="ctr">
              <a:buNone/>
            </a:pPr>
            <a:r>
              <a:rPr lang="en-US" sz="970" b="1" dirty="0">
                <a:solidFill>
                  <a:srgbClr val="17202A"/>
                </a:solidFill>
                <a:latin typeface="Arial" pitchFamily="34" charset="0"/>
                <a:ea typeface="Arial" pitchFamily="34" charset="-122"/>
                <a:cs typeface="Arial" pitchFamily="34" charset="-120"/>
              </a:rPr>
              <a:t>(295 − 157) / 10k × 2,232 = 31</a:t>
            </a:r>
            <a:endParaRPr lang="en-US" sz="970" dirty="0"/>
          </a:p>
        </p:txBody>
      </p:sp>
      <p:sp>
        <p:nvSpPr>
          <p:cNvPr id="84" name="Text 82"/>
          <p:cNvSpPr/>
          <p:nvPr/>
        </p:nvSpPr>
        <p:spPr>
          <a:xfrm>
            <a:off x="3648456" y="3072384"/>
            <a:ext cx="1540764" cy="228600"/>
          </a:xfrm>
          <a:prstGeom prst="rect">
            <a:avLst/>
          </a:prstGeom>
          <a:noFill/>
          <a:ln/>
        </p:spPr>
        <p:txBody>
          <a:bodyPr wrap="square" lIns="0" tIns="0" rIns="0" bIns="0" rtlCol="0" anchor="ctr">
            <a:normAutofit/>
          </a:bodyPr>
          <a:lstStyle/>
          <a:p>
            <a:pPr marL="0" indent="0" algn="ctr">
              <a:buNone/>
            </a:pPr>
            <a:r>
              <a:rPr lang="en-US" sz="1250" b="1" dirty="0">
                <a:solidFill>
                  <a:srgbClr val="2E7D32"/>
                </a:solidFill>
                <a:latin typeface="Arial" pitchFamily="34" charset="0"/>
                <a:ea typeface="Arial" pitchFamily="34" charset="-122"/>
                <a:cs typeface="Arial" pitchFamily="34" charset="-120"/>
              </a:rPr>
              <a:t>31 </a:t>
            </a:r>
            <a:r>
              <a:rPr lang="en-US" sz="1250" b="1">
                <a:solidFill>
                  <a:srgbClr val="2E7D32"/>
                </a:solidFill>
                <a:latin typeface="Arial" pitchFamily="34" charset="0"/>
                <a:ea typeface="Arial" pitchFamily="34" charset="-122"/>
                <a:cs typeface="Arial" pitchFamily="34" charset="-120"/>
              </a:rPr>
              <a:t>fewer deaths</a:t>
            </a:r>
            <a:endParaRPr lang="en-US" sz="1250" dirty="0"/>
          </a:p>
        </p:txBody>
      </p:sp>
      <p:sp>
        <p:nvSpPr>
          <p:cNvPr id="85" name="Shape 83"/>
          <p:cNvSpPr/>
          <p:nvPr/>
        </p:nvSpPr>
        <p:spPr>
          <a:xfrm>
            <a:off x="3520440" y="3621024"/>
            <a:ext cx="1827750" cy="832104"/>
          </a:xfrm>
          <a:prstGeom prst="roundRect">
            <a:avLst>
              <a:gd name="adj" fmla="val 5495"/>
            </a:avLst>
          </a:prstGeom>
          <a:solidFill>
            <a:srgbClr val="EAF4EA"/>
          </a:solidFill>
          <a:ln w="12700">
            <a:solidFill>
              <a:srgbClr val="2E7D32"/>
            </a:solidFill>
            <a:prstDash val="solid"/>
          </a:ln>
        </p:spPr>
        <p:txBody>
          <a:bodyPr/>
          <a:lstStyle/>
          <a:p>
            <a:endParaRPr lang="en-US"/>
          </a:p>
        </p:txBody>
      </p:sp>
      <p:sp>
        <p:nvSpPr>
          <p:cNvPr id="86" name="Text 84"/>
          <p:cNvSpPr/>
          <p:nvPr/>
        </p:nvSpPr>
        <p:spPr>
          <a:xfrm>
            <a:off x="3648456" y="3730752"/>
            <a:ext cx="1540764" cy="265176"/>
          </a:xfrm>
          <a:prstGeom prst="rect">
            <a:avLst/>
          </a:prstGeom>
          <a:noFill/>
          <a:ln/>
        </p:spPr>
        <p:txBody>
          <a:bodyPr wrap="square" lIns="0" tIns="0" rIns="0" bIns="0" rtlCol="0" anchor="ctr">
            <a:normAutofit/>
          </a:bodyPr>
          <a:lstStyle/>
          <a:p>
            <a:pPr marL="0" indent="0" algn="ctr">
              <a:buNone/>
            </a:pPr>
            <a:r>
              <a:rPr lang="en-US" sz="1250" b="1" dirty="0">
                <a:solidFill>
                  <a:srgbClr val="2E7D32"/>
                </a:solidFill>
                <a:latin typeface="Arial" pitchFamily="34" charset="0"/>
                <a:ea typeface="Arial" pitchFamily="34" charset="-122"/>
                <a:cs typeface="Arial" pitchFamily="34" charset="-120"/>
              </a:rPr>
              <a:t>31 / 442 = 6.9%</a:t>
            </a:r>
            <a:endParaRPr lang="en-US" sz="1250" dirty="0"/>
          </a:p>
        </p:txBody>
      </p:sp>
      <p:sp>
        <p:nvSpPr>
          <p:cNvPr id="87" name="Text 85"/>
          <p:cNvSpPr/>
          <p:nvPr/>
        </p:nvSpPr>
        <p:spPr>
          <a:xfrm>
            <a:off x="3543470" y="4043680"/>
            <a:ext cx="1795712" cy="372534"/>
          </a:xfrm>
          <a:prstGeom prst="rect">
            <a:avLst/>
          </a:prstGeom>
          <a:noFill/>
          <a:ln/>
        </p:spPr>
        <p:txBody>
          <a:bodyPr wrap="square" lIns="0" tIns="0" rIns="0" bIns="0" rtlCol="0" anchor="ctr">
            <a:normAutofit/>
          </a:bodyPr>
          <a:lstStyle/>
          <a:p>
            <a:pPr algn="ctr"/>
            <a:r>
              <a:rPr lang="en-US" sz="950" b="1" dirty="0">
                <a:solidFill>
                  <a:srgbClr val="2E7D32"/>
                </a:solidFill>
                <a:latin typeface="Arial" pitchFamily="34" charset="0"/>
                <a:ea typeface="Arial" pitchFamily="34" charset="-122"/>
                <a:cs typeface="Arial" pitchFamily="34" charset="-120"/>
              </a:rPr>
              <a:t>Mortality reduction due to stage 1A screen-detection</a:t>
            </a:r>
            <a:endParaRPr lang="en-US" sz="950" dirty="0"/>
          </a:p>
        </p:txBody>
      </p:sp>
      <p:sp>
        <p:nvSpPr>
          <p:cNvPr id="88" name="Text 86"/>
          <p:cNvSpPr/>
          <p:nvPr/>
        </p:nvSpPr>
        <p:spPr>
          <a:xfrm>
            <a:off x="5527548" y="1353312"/>
            <a:ext cx="1741932" cy="201168"/>
          </a:xfrm>
          <a:prstGeom prst="rect">
            <a:avLst/>
          </a:prstGeom>
          <a:noFill/>
          <a:ln/>
        </p:spPr>
        <p:txBody>
          <a:bodyPr wrap="square" lIns="0" tIns="0" rIns="0" bIns="0" rtlCol="0" anchor="ctr">
            <a:normAutofit/>
          </a:bodyPr>
          <a:lstStyle/>
          <a:p>
            <a:pPr marL="0" indent="0" algn="ctr">
              <a:buNone/>
            </a:pPr>
            <a:r>
              <a:rPr lang="en-US" sz="1150" b="1" dirty="0">
                <a:solidFill>
                  <a:srgbClr val="17365D"/>
                </a:solidFill>
                <a:latin typeface="Arial" pitchFamily="34" charset="0"/>
                <a:ea typeface="Arial" pitchFamily="34" charset="-122"/>
                <a:cs typeface="Arial" pitchFamily="34" charset="-120"/>
              </a:rPr>
              <a:t>STAGE 4</a:t>
            </a:r>
            <a:endParaRPr lang="en-US" sz="1150" dirty="0"/>
          </a:p>
        </p:txBody>
      </p:sp>
      <p:sp>
        <p:nvSpPr>
          <p:cNvPr id="89" name="Text 87"/>
          <p:cNvSpPr/>
          <p:nvPr/>
        </p:nvSpPr>
        <p:spPr>
          <a:xfrm>
            <a:off x="5527548" y="1600200"/>
            <a:ext cx="1741932" cy="384048"/>
          </a:xfrm>
          <a:prstGeom prst="rect">
            <a:avLst/>
          </a:prstGeom>
          <a:noFill/>
          <a:ln/>
        </p:spPr>
        <p:txBody>
          <a:bodyPr wrap="square" lIns="0" tIns="0" rIns="0" bIns="0" rtlCol="0" anchor="ctr">
            <a:normAutofit/>
          </a:bodyPr>
          <a:lstStyle/>
          <a:p>
            <a:pPr marL="0" indent="0" algn="ctr">
              <a:buNone/>
            </a:pPr>
            <a:r>
              <a:rPr lang="en-US" sz="1150" b="1" dirty="0">
                <a:solidFill>
                  <a:srgbClr val="2E7D32"/>
                </a:solidFill>
                <a:latin typeface="Arial" pitchFamily="34" charset="0"/>
                <a:ea typeface="Arial" pitchFamily="34" charset="-122"/>
                <a:cs typeface="Arial" pitchFamily="34" charset="-120"/>
              </a:rPr>
              <a:t>RR = 1,557 / 1,808 = 0.86</a:t>
            </a:r>
            <a:endParaRPr lang="en-US" sz="1150" dirty="0"/>
          </a:p>
          <a:p>
            <a:pPr marL="0" indent="0" algn="ctr">
              <a:buNone/>
            </a:pPr>
            <a:r>
              <a:rPr lang="en-US" sz="1150" b="1" dirty="0">
                <a:solidFill>
                  <a:srgbClr val="2E7D32"/>
                </a:solidFill>
                <a:latin typeface="Arial" pitchFamily="34" charset="0"/>
                <a:ea typeface="Arial" pitchFamily="34" charset="-122"/>
                <a:cs typeface="Arial" pitchFamily="34" charset="-120"/>
              </a:rPr>
              <a:t>1 − RR = 14%</a:t>
            </a:r>
            <a:endParaRPr lang="en-US" sz="1150" dirty="0"/>
          </a:p>
        </p:txBody>
      </p:sp>
      <p:sp>
        <p:nvSpPr>
          <p:cNvPr id="90" name="Text 88"/>
          <p:cNvSpPr/>
          <p:nvPr/>
        </p:nvSpPr>
        <p:spPr>
          <a:xfrm>
            <a:off x="5554980" y="2039112"/>
            <a:ext cx="1687068" cy="539496"/>
          </a:xfrm>
          <a:prstGeom prst="rect">
            <a:avLst/>
          </a:prstGeom>
          <a:noFill/>
          <a:ln/>
        </p:spPr>
        <p:txBody>
          <a:bodyPr wrap="square" lIns="0" tIns="0" rIns="0" bIns="0" rtlCol="0" anchor="ctr">
            <a:normAutofit/>
          </a:bodyPr>
          <a:lstStyle/>
          <a:p>
            <a:pPr marL="0" indent="0" algn="ctr">
              <a:buNone/>
            </a:pPr>
            <a:r>
              <a:rPr lang="en-US" sz="1030" dirty="0">
                <a:solidFill>
                  <a:srgbClr val="17202A"/>
                </a:solidFill>
                <a:latin typeface="Arial" pitchFamily="34" charset="0"/>
                <a:ea typeface="Arial" pitchFamily="34" charset="-122"/>
                <a:cs typeface="Arial" pitchFamily="34" charset="-120"/>
              </a:rPr>
              <a:t>Stage 4 mortality is 14% lower when stage 4 is CT-detected.</a:t>
            </a:r>
            <a:endParaRPr lang="en-US" sz="1030" dirty="0"/>
          </a:p>
        </p:txBody>
      </p:sp>
      <p:sp>
        <p:nvSpPr>
          <p:cNvPr id="91" name="Shape 89"/>
          <p:cNvSpPr/>
          <p:nvPr/>
        </p:nvSpPr>
        <p:spPr>
          <a:xfrm>
            <a:off x="5408677" y="2651760"/>
            <a:ext cx="1975104" cy="832104"/>
          </a:xfrm>
          <a:prstGeom prst="roundRect">
            <a:avLst>
              <a:gd name="adj" fmla="val 5495"/>
            </a:avLst>
          </a:prstGeom>
          <a:solidFill>
            <a:srgbClr val="EAF4EA"/>
          </a:solidFill>
          <a:ln w="12700">
            <a:solidFill>
              <a:srgbClr val="2E7D32"/>
            </a:solidFill>
            <a:prstDash val="solid"/>
          </a:ln>
        </p:spPr>
        <p:txBody>
          <a:bodyPr/>
          <a:lstStyle/>
          <a:p>
            <a:endParaRPr lang="en-US"/>
          </a:p>
        </p:txBody>
      </p:sp>
      <p:sp>
        <p:nvSpPr>
          <p:cNvPr id="92" name="Text 90"/>
          <p:cNvSpPr/>
          <p:nvPr/>
        </p:nvSpPr>
        <p:spPr>
          <a:xfrm>
            <a:off x="5453770" y="2770632"/>
            <a:ext cx="1890402" cy="265176"/>
          </a:xfrm>
          <a:prstGeom prst="rect">
            <a:avLst/>
          </a:prstGeom>
          <a:noFill/>
          <a:ln/>
        </p:spPr>
        <p:txBody>
          <a:bodyPr wrap="square" lIns="0" tIns="0" rIns="0" bIns="0" rtlCol="0" anchor="ctr">
            <a:noAutofit/>
          </a:bodyPr>
          <a:lstStyle/>
          <a:p>
            <a:pPr marL="0" indent="0" algn="ctr">
              <a:buNone/>
            </a:pPr>
            <a:r>
              <a:rPr lang="en-US" sz="970" b="1" dirty="0">
                <a:solidFill>
                  <a:srgbClr val="17202A"/>
                </a:solidFill>
                <a:latin typeface="Arial" pitchFamily="34" charset="0"/>
                <a:ea typeface="Arial" pitchFamily="34" charset="-122"/>
                <a:cs typeface="Arial" pitchFamily="34" charset="-120"/>
              </a:rPr>
              <a:t>(1,808 − 1,557) / 10k × 1,086 = 27</a:t>
            </a:r>
            <a:endParaRPr lang="en-US" sz="970" dirty="0"/>
          </a:p>
        </p:txBody>
      </p:sp>
      <p:sp>
        <p:nvSpPr>
          <p:cNvPr id="93" name="Text 91"/>
          <p:cNvSpPr/>
          <p:nvPr/>
        </p:nvSpPr>
        <p:spPr>
          <a:xfrm>
            <a:off x="5628132" y="3072384"/>
            <a:ext cx="1540764" cy="228600"/>
          </a:xfrm>
          <a:prstGeom prst="rect">
            <a:avLst/>
          </a:prstGeom>
          <a:noFill/>
          <a:ln/>
        </p:spPr>
        <p:txBody>
          <a:bodyPr wrap="square" lIns="0" tIns="0" rIns="0" bIns="0" rtlCol="0" anchor="ctr">
            <a:normAutofit/>
          </a:bodyPr>
          <a:lstStyle/>
          <a:p>
            <a:pPr marL="0" indent="0" algn="ctr">
              <a:buNone/>
            </a:pPr>
            <a:r>
              <a:rPr lang="en-US" sz="1250" b="1" dirty="0">
                <a:solidFill>
                  <a:srgbClr val="2E7D32"/>
                </a:solidFill>
                <a:latin typeface="Arial" pitchFamily="34" charset="0"/>
                <a:ea typeface="Arial" pitchFamily="34" charset="-122"/>
                <a:cs typeface="Arial" pitchFamily="34" charset="-120"/>
              </a:rPr>
              <a:t>27 fewer deaths</a:t>
            </a:r>
            <a:endParaRPr lang="en-US" sz="1250" dirty="0"/>
          </a:p>
        </p:txBody>
      </p:sp>
      <p:sp>
        <p:nvSpPr>
          <p:cNvPr id="94" name="Shape 92"/>
          <p:cNvSpPr/>
          <p:nvPr/>
        </p:nvSpPr>
        <p:spPr>
          <a:xfrm>
            <a:off x="5496829" y="3621024"/>
            <a:ext cx="1818371" cy="832104"/>
          </a:xfrm>
          <a:prstGeom prst="roundRect">
            <a:avLst>
              <a:gd name="adj" fmla="val 5495"/>
            </a:avLst>
          </a:prstGeom>
          <a:solidFill>
            <a:srgbClr val="EAF4EA"/>
          </a:solidFill>
          <a:ln w="12700">
            <a:solidFill>
              <a:srgbClr val="2E7D32"/>
            </a:solidFill>
            <a:prstDash val="solid"/>
          </a:ln>
        </p:spPr>
        <p:txBody>
          <a:bodyPr/>
          <a:lstStyle/>
          <a:p>
            <a:endParaRPr lang="en-US"/>
          </a:p>
        </p:txBody>
      </p:sp>
      <p:sp>
        <p:nvSpPr>
          <p:cNvPr id="95" name="Text 93"/>
          <p:cNvSpPr/>
          <p:nvPr/>
        </p:nvSpPr>
        <p:spPr>
          <a:xfrm>
            <a:off x="5628132" y="3730752"/>
            <a:ext cx="1540764" cy="265176"/>
          </a:xfrm>
          <a:prstGeom prst="rect">
            <a:avLst/>
          </a:prstGeom>
          <a:noFill/>
          <a:ln/>
        </p:spPr>
        <p:txBody>
          <a:bodyPr wrap="square" lIns="0" tIns="0" rIns="0" bIns="0" rtlCol="0" anchor="ctr">
            <a:normAutofit/>
          </a:bodyPr>
          <a:lstStyle/>
          <a:p>
            <a:pPr marL="0" indent="0" algn="ctr">
              <a:buNone/>
            </a:pPr>
            <a:r>
              <a:rPr lang="en-US" sz="1250" b="1" dirty="0">
                <a:solidFill>
                  <a:srgbClr val="2E7D32"/>
                </a:solidFill>
                <a:latin typeface="Arial" pitchFamily="34" charset="0"/>
                <a:ea typeface="Arial" pitchFamily="34" charset="-122"/>
                <a:cs typeface="Arial" pitchFamily="34" charset="-120"/>
              </a:rPr>
              <a:t>27 / 442 = 6.1%</a:t>
            </a:r>
            <a:endParaRPr lang="en-US" sz="1250" dirty="0"/>
          </a:p>
        </p:txBody>
      </p:sp>
      <p:sp>
        <p:nvSpPr>
          <p:cNvPr id="96" name="Text 94"/>
          <p:cNvSpPr/>
          <p:nvPr/>
        </p:nvSpPr>
        <p:spPr>
          <a:xfrm>
            <a:off x="5545836" y="4041648"/>
            <a:ext cx="1699803" cy="367792"/>
          </a:xfrm>
          <a:prstGeom prst="rect">
            <a:avLst/>
          </a:prstGeom>
          <a:noFill/>
          <a:ln/>
        </p:spPr>
        <p:txBody>
          <a:bodyPr wrap="square" lIns="0" tIns="0" rIns="0" bIns="0" rtlCol="0" anchor="ctr">
            <a:normAutofit/>
          </a:bodyPr>
          <a:lstStyle/>
          <a:p>
            <a:pPr algn="ctr"/>
            <a:r>
              <a:rPr lang="en-US" sz="950" b="1" dirty="0">
                <a:solidFill>
                  <a:srgbClr val="2E7D32"/>
                </a:solidFill>
                <a:latin typeface="Arial" pitchFamily="34" charset="0"/>
                <a:ea typeface="Arial" pitchFamily="34" charset="-122"/>
                <a:cs typeface="Arial" pitchFamily="34" charset="-120"/>
              </a:rPr>
              <a:t>Mortality reduction due to stage 4 screen-detection</a:t>
            </a:r>
            <a:endParaRPr lang="en-US" sz="950" dirty="0"/>
          </a:p>
        </p:txBody>
      </p:sp>
      <p:sp>
        <p:nvSpPr>
          <p:cNvPr id="97" name="Shape 95"/>
          <p:cNvSpPr/>
          <p:nvPr/>
        </p:nvSpPr>
        <p:spPr>
          <a:xfrm>
            <a:off x="7525512" y="832104"/>
            <a:ext cx="4279392" cy="4197096"/>
          </a:xfrm>
          <a:prstGeom prst="roundRect">
            <a:avLst>
              <a:gd name="adj" fmla="val 1089"/>
            </a:avLst>
          </a:prstGeom>
          <a:solidFill>
            <a:srgbClr val="FFFFFF"/>
          </a:solidFill>
          <a:ln w="12700">
            <a:solidFill>
              <a:srgbClr val="B8C2CC"/>
            </a:solidFill>
            <a:prstDash val="solid"/>
          </a:ln>
        </p:spPr>
        <p:txBody>
          <a:bodyPr/>
          <a:lstStyle/>
          <a:p>
            <a:endParaRPr lang="en-US" dirty="0"/>
          </a:p>
        </p:txBody>
      </p:sp>
      <p:sp>
        <p:nvSpPr>
          <p:cNvPr id="98" name="Shape 96"/>
          <p:cNvSpPr/>
          <p:nvPr/>
        </p:nvSpPr>
        <p:spPr>
          <a:xfrm>
            <a:off x="7525512" y="832104"/>
            <a:ext cx="4279392" cy="320040"/>
          </a:xfrm>
          <a:prstGeom prst="rect">
            <a:avLst/>
          </a:prstGeom>
          <a:solidFill>
            <a:srgbClr val="E6F0F8"/>
          </a:solidFill>
          <a:ln w="12700">
            <a:solidFill>
              <a:srgbClr val="E6F0F8"/>
            </a:solidFill>
            <a:prstDash val="solid"/>
          </a:ln>
        </p:spPr>
        <p:txBody>
          <a:bodyPr/>
          <a:lstStyle/>
          <a:p>
            <a:endParaRPr lang="en-US"/>
          </a:p>
        </p:txBody>
      </p:sp>
      <p:sp>
        <p:nvSpPr>
          <p:cNvPr id="99" name="Shape 97"/>
          <p:cNvSpPr/>
          <p:nvPr/>
        </p:nvSpPr>
        <p:spPr>
          <a:xfrm>
            <a:off x="7616952" y="891540"/>
            <a:ext cx="201168" cy="201168"/>
          </a:xfrm>
          <a:prstGeom prst="ellipse">
            <a:avLst/>
          </a:prstGeom>
          <a:solidFill>
            <a:srgbClr val="2F75B5"/>
          </a:solidFill>
          <a:ln w="12700">
            <a:solidFill>
              <a:srgbClr val="2F75B5"/>
            </a:solidFill>
            <a:prstDash val="solid"/>
          </a:ln>
        </p:spPr>
        <p:txBody>
          <a:bodyPr/>
          <a:lstStyle/>
          <a:p>
            <a:endParaRPr lang="en-US"/>
          </a:p>
        </p:txBody>
      </p:sp>
      <p:sp>
        <p:nvSpPr>
          <p:cNvPr id="100" name="Text 98"/>
          <p:cNvSpPr/>
          <p:nvPr/>
        </p:nvSpPr>
        <p:spPr>
          <a:xfrm>
            <a:off x="7616952" y="891540"/>
            <a:ext cx="201168" cy="20116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rial" pitchFamily="34" charset="0"/>
                <a:ea typeface="Arial" pitchFamily="34" charset="-122"/>
                <a:cs typeface="Arial" pitchFamily="34" charset="-120"/>
              </a:rPr>
              <a:t>4</a:t>
            </a:r>
            <a:endParaRPr lang="en-US" sz="900" dirty="0"/>
          </a:p>
        </p:txBody>
      </p:sp>
      <p:sp>
        <p:nvSpPr>
          <p:cNvPr id="101" name="Text 99"/>
          <p:cNvSpPr/>
          <p:nvPr/>
        </p:nvSpPr>
        <p:spPr>
          <a:xfrm>
            <a:off x="7882128" y="859536"/>
            <a:ext cx="3849624" cy="256032"/>
          </a:xfrm>
          <a:prstGeom prst="rect">
            <a:avLst/>
          </a:prstGeom>
          <a:noFill/>
          <a:ln/>
        </p:spPr>
        <p:txBody>
          <a:bodyPr wrap="square" lIns="0" tIns="0" rIns="0" bIns="0" rtlCol="0" anchor="ctr">
            <a:normAutofit fontScale="92500"/>
          </a:bodyPr>
          <a:lstStyle/>
          <a:p>
            <a:pPr marL="0" indent="0" algn="l">
              <a:buNone/>
            </a:pPr>
            <a:r>
              <a:rPr lang="en-US" sz="1150" b="1" dirty="0">
                <a:solidFill>
                  <a:srgbClr val="17365D"/>
                </a:solidFill>
                <a:latin typeface="Arial" pitchFamily="34" charset="0"/>
                <a:ea typeface="Arial" pitchFamily="34" charset="-122"/>
                <a:cs typeface="Arial" pitchFamily="34" charset="-120"/>
              </a:rPr>
              <a:t>Interstage contribution to lung cancer mortality reduction</a:t>
            </a:r>
            <a:endParaRPr lang="en-US" sz="1150" dirty="0"/>
          </a:p>
        </p:txBody>
      </p:sp>
      <p:sp>
        <p:nvSpPr>
          <p:cNvPr id="102" name="Shape 100"/>
          <p:cNvSpPr/>
          <p:nvPr/>
        </p:nvSpPr>
        <p:spPr>
          <a:xfrm>
            <a:off x="9665208" y="1280160"/>
            <a:ext cx="914" cy="3502152"/>
          </a:xfrm>
          <a:prstGeom prst="line">
            <a:avLst/>
          </a:prstGeom>
          <a:noFill/>
          <a:ln w="12700">
            <a:solidFill>
              <a:srgbClr val="B8C2CC"/>
            </a:solidFill>
            <a:prstDash val="solid"/>
          </a:ln>
        </p:spPr>
        <p:txBody>
          <a:bodyPr/>
          <a:lstStyle/>
          <a:p>
            <a:endParaRPr lang="en-US"/>
          </a:p>
        </p:txBody>
      </p:sp>
      <p:sp>
        <p:nvSpPr>
          <p:cNvPr id="103" name="Text 101"/>
          <p:cNvSpPr/>
          <p:nvPr/>
        </p:nvSpPr>
        <p:spPr>
          <a:xfrm>
            <a:off x="7644384" y="1353312"/>
            <a:ext cx="1901952" cy="201168"/>
          </a:xfrm>
          <a:prstGeom prst="rect">
            <a:avLst/>
          </a:prstGeom>
          <a:noFill/>
          <a:ln/>
        </p:spPr>
        <p:txBody>
          <a:bodyPr wrap="square" lIns="0" tIns="0" rIns="0" bIns="0" rtlCol="0" anchor="ctr">
            <a:normAutofit/>
          </a:bodyPr>
          <a:lstStyle/>
          <a:p>
            <a:pPr marL="0" indent="0" algn="ctr">
              <a:buNone/>
            </a:pPr>
            <a:r>
              <a:rPr lang="en-US" sz="1150" b="1" dirty="0">
                <a:solidFill>
                  <a:srgbClr val="17365D"/>
                </a:solidFill>
                <a:latin typeface="Arial" pitchFamily="34" charset="0"/>
                <a:ea typeface="Arial" pitchFamily="34" charset="-122"/>
                <a:cs typeface="Arial" pitchFamily="34" charset="-120"/>
              </a:rPr>
              <a:t>STAGE 1A</a:t>
            </a:r>
            <a:endParaRPr lang="en-US" sz="1150" dirty="0"/>
          </a:p>
        </p:txBody>
      </p:sp>
      <p:sp>
        <p:nvSpPr>
          <p:cNvPr id="104" name="Text 102"/>
          <p:cNvSpPr/>
          <p:nvPr/>
        </p:nvSpPr>
        <p:spPr>
          <a:xfrm>
            <a:off x="7644384" y="1600200"/>
            <a:ext cx="1901952" cy="384048"/>
          </a:xfrm>
          <a:prstGeom prst="rect">
            <a:avLst/>
          </a:prstGeom>
          <a:noFill/>
          <a:ln/>
        </p:spPr>
        <p:txBody>
          <a:bodyPr wrap="square" lIns="0" tIns="0" rIns="0" bIns="0" rtlCol="0" anchor="ctr">
            <a:normAutofit/>
          </a:bodyPr>
          <a:lstStyle/>
          <a:p>
            <a:pPr marL="0" indent="0" algn="ctr">
              <a:buNone/>
            </a:pPr>
            <a:r>
              <a:rPr lang="en-US" sz="1150" b="1" dirty="0">
                <a:solidFill>
                  <a:srgbClr val="B83232"/>
                </a:solidFill>
                <a:latin typeface="Arial" pitchFamily="34" charset="0"/>
                <a:ea typeface="Arial" pitchFamily="34" charset="-122"/>
                <a:cs typeface="Arial" pitchFamily="34" charset="-120"/>
              </a:rPr>
              <a:t>RR = 2,232 / 1,051 = 2.1</a:t>
            </a:r>
            <a:endParaRPr lang="en-US" sz="1150" dirty="0"/>
          </a:p>
          <a:p>
            <a:pPr marL="0" indent="0" algn="ctr">
              <a:buNone/>
            </a:pPr>
            <a:r>
              <a:rPr lang="en-US" sz="1150" b="1" dirty="0">
                <a:solidFill>
                  <a:srgbClr val="B83232"/>
                </a:solidFill>
                <a:latin typeface="Arial" pitchFamily="34" charset="0"/>
                <a:ea typeface="Arial" pitchFamily="34" charset="-122"/>
                <a:cs typeface="Arial" pitchFamily="34" charset="-120"/>
              </a:rPr>
              <a:t>1 − RR = −111%</a:t>
            </a:r>
            <a:endParaRPr lang="en-US" sz="1150" dirty="0"/>
          </a:p>
        </p:txBody>
      </p:sp>
      <p:sp>
        <p:nvSpPr>
          <p:cNvPr id="105" name="Text 103"/>
          <p:cNvSpPr/>
          <p:nvPr/>
        </p:nvSpPr>
        <p:spPr>
          <a:xfrm>
            <a:off x="7671816" y="2039112"/>
            <a:ext cx="1847088" cy="539496"/>
          </a:xfrm>
          <a:prstGeom prst="rect">
            <a:avLst/>
          </a:prstGeom>
          <a:noFill/>
          <a:ln/>
        </p:spPr>
        <p:txBody>
          <a:bodyPr wrap="square" lIns="0" tIns="0" rIns="0" bIns="0" rtlCol="0" anchor="ctr">
            <a:normAutofit/>
          </a:bodyPr>
          <a:lstStyle/>
          <a:p>
            <a:pPr marL="0" indent="0" algn="ctr">
              <a:buNone/>
            </a:pPr>
            <a:r>
              <a:rPr lang="en-US" sz="1030" dirty="0">
                <a:solidFill>
                  <a:srgbClr val="17202A"/>
                </a:solidFill>
                <a:latin typeface="Arial" pitchFamily="34" charset="0"/>
                <a:ea typeface="Arial" pitchFamily="34" charset="-122"/>
                <a:cs typeface="Arial" pitchFamily="34" charset="-120"/>
              </a:rPr>
              <a:t>Screening doubles exposure to stage 1A cancer, thereby adding deaths in stage 1A.</a:t>
            </a:r>
            <a:endParaRPr lang="en-US" sz="1030" dirty="0"/>
          </a:p>
        </p:txBody>
      </p:sp>
      <p:sp>
        <p:nvSpPr>
          <p:cNvPr id="106" name="Shape 104"/>
          <p:cNvSpPr/>
          <p:nvPr/>
        </p:nvSpPr>
        <p:spPr>
          <a:xfrm>
            <a:off x="7671816" y="2651760"/>
            <a:ext cx="1847088" cy="832104"/>
          </a:xfrm>
          <a:prstGeom prst="roundRect">
            <a:avLst>
              <a:gd name="adj" fmla="val 5495"/>
            </a:avLst>
          </a:prstGeom>
          <a:solidFill>
            <a:srgbClr val="F8E8E8"/>
          </a:solidFill>
          <a:ln w="12700">
            <a:solidFill>
              <a:srgbClr val="B83232"/>
            </a:solidFill>
            <a:prstDash val="solid"/>
          </a:ln>
        </p:spPr>
        <p:txBody>
          <a:bodyPr/>
          <a:lstStyle/>
          <a:p>
            <a:endParaRPr lang="en-US"/>
          </a:p>
        </p:txBody>
      </p:sp>
      <p:sp>
        <p:nvSpPr>
          <p:cNvPr id="107" name="Text 105"/>
          <p:cNvSpPr/>
          <p:nvPr/>
        </p:nvSpPr>
        <p:spPr>
          <a:xfrm>
            <a:off x="7744968" y="2761488"/>
            <a:ext cx="1700784" cy="265176"/>
          </a:xfrm>
          <a:prstGeom prst="rect">
            <a:avLst/>
          </a:prstGeom>
          <a:noFill/>
          <a:ln/>
        </p:spPr>
        <p:txBody>
          <a:bodyPr wrap="square" lIns="0" tIns="0" rIns="0" bIns="0" rtlCol="0" anchor="ctr">
            <a:normAutofit/>
          </a:bodyPr>
          <a:lstStyle/>
          <a:p>
            <a:pPr marL="0" indent="0" algn="ctr">
              <a:buNone/>
            </a:pPr>
            <a:r>
              <a:rPr lang="en-US" sz="970" b="1" dirty="0">
                <a:solidFill>
                  <a:srgbClr val="17202A"/>
                </a:solidFill>
                <a:latin typeface="Arial" pitchFamily="34" charset="0"/>
                <a:ea typeface="Arial" pitchFamily="34" charset="-122"/>
                <a:cs typeface="Arial" pitchFamily="34" charset="-120"/>
              </a:rPr>
              <a:t>-111% × 31 = −35</a:t>
            </a:r>
            <a:endParaRPr lang="en-US" sz="970" dirty="0"/>
          </a:p>
        </p:txBody>
      </p:sp>
      <p:sp>
        <p:nvSpPr>
          <p:cNvPr id="108" name="Text 106"/>
          <p:cNvSpPr/>
          <p:nvPr/>
        </p:nvSpPr>
        <p:spPr>
          <a:xfrm>
            <a:off x="7744968" y="3072384"/>
            <a:ext cx="1700784" cy="228600"/>
          </a:xfrm>
          <a:prstGeom prst="rect">
            <a:avLst/>
          </a:prstGeom>
          <a:noFill/>
          <a:ln/>
        </p:spPr>
        <p:txBody>
          <a:bodyPr wrap="square" lIns="0" tIns="0" rIns="0" bIns="0" rtlCol="0" anchor="ctr">
            <a:normAutofit/>
          </a:bodyPr>
          <a:lstStyle/>
          <a:p>
            <a:pPr marL="0" indent="0" algn="ctr">
              <a:buNone/>
            </a:pPr>
            <a:r>
              <a:rPr lang="en-US" sz="1250" b="1" dirty="0">
                <a:solidFill>
                  <a:srgbClr val="B83232"/>
                </a:solidFill>
                <a:latin typeface="Arial" pitchFamily="34" charset="0"/>
                <a:ea typeface="Arial" pitchFamily="34" charset="-122"/>
                <a:cs typeface="Arial" pitchFamily="34" charset="-120"/>
              </a:rPr>
              <a:t>35 excess deaths</a:t>
            </a:r>
            <a:endParaRPr lang="en-US" sz="1250" dirty="0"/>
          </a:p>
        </p:txBody>
      </p:sp>
      <p:sp>
        <p:nvSpPr>
          <p:cNvPr id="109" name="Shape 107"/>
          <p:cNvSpPr/>
          <p:nvPr/>
        </p:nvSpPr>
        <p:spPr>
          <a:xfrm>
            <a:off x="7671816" y="3621024"/>
            <a:ext cx="1847088" cy="832104"/>
          </a:xfrm>
          <a:prstGeom prst="roundRect">
            <a:avLst>
              <a:gd name="adj" fmla="val 5495"/>
            </a:avLst>
          </a:prstGeom>
          <a:solidFill>
            <a:srgbClr val="F8E8E8"/>
          </a:solidFill>
          <a:ln w="12700">
            <a:solidFill>
              <a:srgbClr val="B83232"/>
            </a:solidFill>
            <a:prstDash val="solid"/>
          </a:ln>
        </p:spPr>
        <p:txBody>
          <a:bodyPr/>
          <a:lstStyle/>
          <a:p>
            <a:endParaRPr lang="en-US"/>
          </a:p>
        </p:txBody>
      </p:sp>
      <p:sp>
        <p:nvSpPr>
          <p:cNvPr id="110" name="Text 108"/>
          <p:cNvSpPr/>
          <p:nvPr/>
        </p:nvSpPr>
        <p:spPr>
          <a:xfrm>
            <a:off x="7744968" y="3730752"/>
            <a:ext cx="1700784" cy="265176"/>
          </a:xfrm>
          <a:prstGeom prst="rect">
            <a:avLst/>
          </a:prstGeom>
          <a:noFill/>
          <a:ln/>
        </p:spPr>
        <p:txBody>
          <a:bodyPr wrap="square" lIns="0" tIns="0" rIns="0" bIns="0" rtlCol="0" anchor="ctr">
            <a:normAutofit/>
          </a:bodyPr>
          <a:lstStyle/>
          <a:p>
            <a:pPr marL="0" indent="0" algn="ctr">
              <a:buNone/>
            </a:pPr>
            <a:r>
              <a:rPr lang="en-US" sz="1250" b="1" dirty="0">
                <a:solidFill>
                  <a:srgbClr val="B83232"/>
                </a:solidFill>
                <a:latin typeface="Arial" pitchFamily="34" charset="0"/>
                <a:ea typeface="Arial" pitchFamily="34" charset="-122"/>
                <a:cs typeface="Arial" pitchFamily="34" charset="-120"/>
              </a:rPr>
              <a:t>−35 / 442 = −7.8%*</a:t>
            </a:r>
            <a:endParaRPr lang="en-US" sz="1250" dirty="0"/>
          </a:p>
        </p:txBody>
      </p:sp>
      <p:sp>
        <p:nvSpPr>
          <p:cNvPr id="111" name="Text 109"/>
          <p:cNvSpPr/>
          <p:nvPr/>
        </p:nvSpPr>
        <p:spPr>
          <a:xfrm>
            <a:off x="7735147" y="4041647"/>
            <a:ext cx="1727200" cy="381339"/>
          </a:xfrm>
          <a:prstGeom prst="rect">
            <a:avLst/>
          </a:prstGeom>
          <a:noFill/>
          <a:ln/>
        </p:spPr>
        <p:txBody>
          <a:bodyPr wrap="square" lIns="0" tIns="0" rIns="0" bIns="0" rtlCol="0" anchor="ctr">
            <a:normAutofit/>
          </a:bodyPr>
          <a:lstStyle/>
          <a:p>
            <a:pPr marL="0" indent="0" algn="ctr">
              <a:buNone/>
            </a:pPr>
            <a:r>
              <a:rPr lang="en-US" sz="950" b="1" dirty="0">
                <a:solidFill>
                  <a:srgbClr val="B83232"/>
                </a:solidFill>
                <a:latin typeface="Arial" pitchFamily="34" charset="0"/>
                <a:ea typeface="Arial" pitchFamily="34" charset="-122"/>
                <a:cs typeface="Arial" pitchFamily="34" charset="-120"/>
              </a:rPr>
              <a:t>Mortality increase due to stage shift into stage 1A</a:t>
            </a:r>
          </a:p>
        </p:txBody>
      </p:sp>
      <p:sp>
        <p:nvSpPr>
          <p:cNvPr id="112" name="Text 110"/>
          <p:cNvSpPr/>
          <p:nvPr/>
        </p:nvSpPr>
        <p:spPr>
          <a:xfrm>
            <a:off x="9784080" y="1353312"/>
            <a:ext cx="1901952" cy="201168"/>
          </a:xfrm>
          <a:prstGeom prst="rect">
            <a:avLst/>
          </a:prstGeom>
          <a:noFill/>
          <a:ln/>
        </p:spPr>
        <p:txBody>
          <a:bodyPr wrap="square" lIns="0" tIns="0" rIns="0" bIns="0" rtlCol="0" anchor="ctr">
            <a:normAutofit/>
          </a:bodyPr>
          <a:lstStyle/>
          <a:p>
            <a:pPr marL="0" indent="0" algn="ctr">
              <a:buNone/>
            </a:pPr>
            <a:r>
              <a:rPr lang="en-US" sz="1150" b="1" dirty="0">
                <a:solidFill>
                  <a:srgbClr val="17365D"/>
                </a:solidFill>
                <a:latin typeface="Arial" pitchFamily="34" charset="0"/>
                <a:ea typeface="Arial" pitchFamily="34" charset="-122"/>
                <a:cs typeface="Arial" pitchFamily="34" charset="-120"/>
              </a:rPr>
              <a:t>STAGE 4</a:t>
            </a:r>
            <a:endParaRPr lang="en-US" sz="1150" dirty="0"/>
          </a:p>
        </p:txBody>
      </p:sp>
      <p:sp>
        <p:nvSpPr>
          <p:cNvPr id="113" name="Text 111"/>
          <p:cNvSpPr/>
          <p:nvPr/>
        </p:nvSpPr>
        <p:spPr>
          <a:xfrm>
            <a:off x="9784080" y="1600200"/>
            <a:ext cx="1901952" cy="384048"/>
          </a:xfrm>
          <a:prstGeom prst="rect">
            <a:avLst/>
          </a:prstGeom>
          <a:noFill/>
          <a:ln/>
        </p:spPr>
        <p:txBody>
          <a:bodyPr wrap="square" lIns="0" tIns="0" rIns="0" bIns="0" rtlCol="0" anchor="ctr">
            <a:normAutofit/>
          </a:bodyPr>
          <a:lstStyle/>
          <a:p>
            <a:pPr marL="0" indent="0" algn="ctr">
              <a:buNone/>
            </a:pPr>
            <a:r>
              <a:rPr lang="en-US" sz="1150" b="1" dirty="0">
                <a:solidFill>
                  <a:srgbClr val="2F75B5"/>
                </a:solidFill>
                <a:latin typeface="Arial" pitchFamily="34" charset="0"/>
                <a:ea typeface="Arial" pitchFamily="34" charset="-122"/>
                <a:cs typeface="Arial" pitchFamily="34" charset="-120"/>
              </a:rPr>
              <a:t>RR = 1,086 / 1,443 = 0.75</a:t>
            </a:r>
            <a:endParaRPr lang="en-US" sz="1150" dirty="0"/>
          </a:p>
          <a:p>
            <a:pPr marL="0" indent="0" algn="ctr">
              <a:buNone/>
            </a:pPr>
            <a:r>
              <a:rPr lang="en-US" sz="1150" b="1" dirty="0">
                <a:solidFill>
                  <a:srgbClr val="2F75B5"/>
                </a:solidFill>
                <a:latin typeface="Arial" pitchFamily="34" charset="0"/>
                <a:ea typeface="Arial" pitchFamily="34" charset="-122"/>
                <a:cs typeface="Arial" pitchFamily="34" charset="-120"/>
              </a:rPr>
              <a:t>1 − RR = 25%</a:t>
            </a:r>
            <a:endParaRPr lang="en-US" sz="1150" dirty="0"/>
          </a:p>
        </p:txBody>
      </p:sp>
      <p:sp>
        <p:nvSpPr>
          <p:cNvPr id="114" name="Text 112"/>
          <p:cNvSpPr/>
          <p:nvPr/>
        </p:nvSpPr>
        <p:spPr>
          <a:xfrm>
            <a:off x="9811512" y="2039112"/>
            <a:ext cx="1847088" cy="539496"/>
          </a:xfrm>
          <a:prstGeom prst="rect">
            <a:avLst/>
          </a:prstGeom>
          <a:noFill/>
          <a:ln/>
        </p:spPr>
        <p:txBody>
          <a:bodyPr wrap="square" lIns="0" tIns="0" rIns="0" bIns="0" rtlCol="0" anchor="ctr">
            <a:normAutofit/>
          </a:bodyPr>
          <a:lstStyle/>
          <a:p>
            <a:pPr marL="0" indent="0" algn="ctr">
              <a:buNone/>
            </a:pPr>
            <a:r>
              <a:rPr lang="en-US" sz="1030" dirty="0">
                <a:solidFill>
                  <a:srgbClr val="17202A"/>
                </a:solidFill>
                <a:latin typeface="Arial" pitchFamily="34" charset="0"/>
                <a:ea typeface="Arial" pitchFamily="34" charset="-122"/>
                <a:cs typeface="Arial" pitchFamily="34" charset="-120"/>
              </a:rPr>
              <a:t>Screening reduces exposure to stage 4 cancer by 25%, thereby reducing deaths in stage 4.</a:t>
            </a:r>
            <a:endParaRPr lang="en-US" sz="1030" dirty="0"/>
          </a:p>
        </p:txBody>
      </p:sp>
      <p:sp>
        <p:nvSpPr>
          <p:cNvPr id="115" name="Shape 113"/>
          <p:cNvSpPr/>
          <p:nvPr/>
        </p:nvSpPr>
        <p:spPr>
          <a:xfrm>
            <a:off x="9811512" y="2651760"/>
            <a:ext cx="1847088" cy="832104"/>
          </a:xfrm>
          <a:prstGeom prst="roundRect">
            <a:avLst>
              <a:gd name="adj" fmla="val 5495"/>
            </a:avLst>
          </a:prstGeom>
          <a:solidFill>
            <a:srgbClr val="EAF2F8"/>
          </a:solidFill>
          <a:ln w="12700">
            <a:solidFill>
              <a:srgbClr val="2F75B5"/>
            </a:solidFill>
            <a:prstDash val="solid"/>
          </a:ln>
        </p:spPr>
        <p:txBody>
          <a:bodyPr/>
          <a:lstStyle/>
          <a:p>
            <a:endParaRPr lang="en-US"/>
          </a:p>
        </p:txBody>
      </p:sp>
      <p:sp>
        <p:nvSpPr>
          <p:cNvPr id="116" name="Text 114"/>
          <p:cNvSpPr/>
          <p:nvPr/>
        </p:nvSpPr>
        <p:spPr>
          <a:xfrm>
            <a:off x="9884664" y="2761488"/>
            <a:ext cx="1700784" cy="265176"/>
          </a:xfrm>
          <a:prstGeom prst="rect">
            <a:avLst/>
          </a:prstGeom>
          <a:noFill/>
          <a:ln/>
        </p:spPr>
        <p:txBody>
          <a:bodyPr wrap="square" lIns="0" tIns="0" rIns="0" bIns="0" rtlCol="0" anchor="ctr">
            <a:normAutofit/>
          </a:bodyPr>
          <a:lstStyle/>
          <a:p>
            <a:pPr marL="0" indent="0" algn="ctr">
              <a:buNone/>
            </a:pPr>
            <a:r>
              <a:rPr lang="en-US" sz="970" b="1" dirty="0">
                <a:solidFill>
                  <a:srgbClr val="17202A"/>
                </a:solidFill>
                <a:latin typeface="Arial" pitchFamily="34" charset="0"/>
                <a:ea typeface="Arial" pitchFamily="34" charset="-122"/>
                <a:cs typeface="Arial" pitchFamily="34" charset="-120"/>
              </a:rPr>
              <a:t>25% × 261 = 66</a:t>
            </a:r>
            <a:endParaRPr lang="en-US" sz="970" dirty="0"/>
          </a:p>
        </p:txBody>
      </p:sp>
      <p:sp>
        <p:nvSpPr>
          <p:cNvPr id="117" name="Text 115"/>
          <p:cNvSpPr/>
          <p:nvPr/>
        </p:nvSpPr>
        <p:spPr>
          <a:xfrm>
            <a:off x="9884664" y="3072384"/>
            <a:ext cx="1700784" cy="228600"/>
          </a:xfrm>
          <a:prstGeom prst="rect">
            <a:avLst/>
          </a:prstGeom>
          <a:noFill/>
          <a:ln/>
        </p:spPr>
        <p:txBody>
          <a:bodyPr wrap="square" lIns="0" tIns="0" rIns="0" bIns="0" rtlCol="0" anchor="ctr">
            <a:normAutofit/>
          </a:bodyPr>
          <a:lstStyle/>
          <a:p>
            <a:pPr marL="0" indent="0" algn="ctr">
              <a:buNone/>
            </a:pPr>
            <a:r>
              <a:rPr lang="en-US" sz="1250" b="1" dirty="0">
                <a:solidFill>
                  <a:srgbClr val="2F75B5"/>
                </a:solidFill>
                <a:latin typeface="Arial" pitchFamily="34" charset="0"/>
                <a:ea typeface="Arial" pitchFamily="34" charset="-122"/>
                <a:cs typeface="Arial" pitchFamily="34" charset="-120"/>
              </a:rPr>
              <a:t>66 fewer deaths</a:t>
            </a:r>
            <a:endParaRPr lang="en-US" sz="1250" dirty="0"/>
          </a:p>
        </p:txBody>
      </p:sp>
      <p:sp>
        <p:nvSpPr>
          <p:cNvPr id="118" name="Shape 116"/>
          <p:cNvSpPr/>
          <p:nvPr/>
        </p:nvSpPr>
        <p:spPr>
          <a:xfrm>
            <a:off x="9811512" y="3621024"/>
            <a:ext cx="1847088" cy="832104"/>
          </a:xfrm>
          <a:prstGeom prst="roundRect">
            <a:avLst>
              <a:gd name="adj" fmla="val 5495"/>
            </a:avLst>
          </a:prstGeom>
          <a:solidFill>
            <a:srgbClr val="EAF2F8"/>
          </a:solidFill>
          <a:ln w="12700">
            <a:solidFill>
              <a:srgbClr val="2F75B5"/>
            </a:solidFill>
            <a:prstDash val="solid"/>
          </a:ln>
        </p:spPr>
        <p:txBody>
          <a:bodyPr/>
          <a:lstStyle/>
          <a:p>
            <a:endParaRPr lang="en-US"/>
          </a:p>
        </p:txBody>
      </p:sp>
      <p:sp>
        <p:nvSpPr>
          <p:cNvPr id="119" name="Text 117"/>
          <p:cNvSpPr/>
          <p:nvPr/>
        </p:nvSpPr>
        <p:spPr>
          <a:xfrm>
            <a:off x="9884664" y="3730752"/>
            <a:ext cx="1700784" cy="265176"/>
          </a:xfrm>
          <a:prstGeom prst="rect">
            <a:avLst/>
          </a:prstGeom>
          <a:noFill/>
          <a:ln/>
        </p:spPr>
        <p:txBody>
          <a:bodyPr wrap="square" lIns="0" tIns="0" rIns="0" bIns="0" rtlCol="0" anchor="ctr">
            <a:normAutofit/>
          </a:bodyPr>
          <a:lstStyle/>
          <a:p>
            <a:pPr marL="0" indent="0" algn="ctr">
              <a:buNone/>
            </a:pPr>
            <a:r>
              <a:rPr lang="en-US" sz="1250" b="1" dirty="0">
                <a:solidFill>
                  <a:srgbClr val="2F75B5"/>
                </a:solidFill>
                <a:latin typeface="Arial" pitchFamily="34" charset="0"/>
                <a:ea typeface="Arial" pitchFamily="34" charset="-122"/>
                <a:cs typeface="Arial" pitchFamily="34" charset="-120"/>
              </a:rPr>
              <a:t>66 / 442 = 14.9%</a:t>
            </a:r>
            <a:endParaRPr lang="en-US" sz="1250" dirty="0"/>
          </a:p>
        </p:txBody>
      </p:sp>
      <p:sp>
        <p:nvSpPr>
          <p:cNvPr id="120" name="Text 118"/>
          <p:cNvSpPr/>
          <p:nvPr/>
        </p:nvSpPr>
        <p:spPr>
          <a:xfrm>
            <a:off x="9855199" y="4041647"/>
            <a:ext cx="1730249" cy="401659"/>
          </a:xfrm>
          <a:prstGeom prst="rect">
            <a:avLst/>
          </a:prstGeom>
          <a:noFill/>
          <a:ln/>
        </p:spPr>
        <p:txBody>
          <a:bodyPr wrap="square" lIns="0" tIns="0" rIns="0" bIns="0" rtlCol="0" anchor="ctr">
            <a:normAutofit/>
          </a:bodyPr>
          <a:lstStyle/>
          <a:p>
            <a:pPr marL="0" indent="0" algn="ctr">
              <a:buNone/>
            </a:pPr>
            <a:r>
              <a:rPr lang="en-US" sz="950" b="1" dirty="0">
                <a:solidFill>
                  <a:srgbClr val="2F75B5"/>
                </a:solidFill>
                <a:latin typeface="Arial" pitchFamily="34" charset="0"/>
                <a:ea typeface="Arial" pitchFamily="34" charset="-122"/>
                <a:cs typeface="Arial" pitchFamily="34" charset="-120"/>
              </a:rPr>
              <a:t>Mortality reduction due to stage shift out of stage 4</a:t>
            </a:r>
            <a:endParaRPr lang="en-US" sz="950" dirty="0"/>
          </a:p>
        </p:txBody>
      </p:sp>
      <p:sp>
        <p:nvSpPr>
          <p:cNvPr id="121" name="Text 119"/>
          <p:cNvSpPr/>
          <p:nvPr/>
        </p:nvSpPr>
        <p:spPr>
          <a:xfrm>
            <a:off x="7720049" y="4809744"/>
            <a:ext cx="3892831" cy="219456"/>
          </a:xfrm>
          <a:prstGeom prst="rect">
            <a:avLst/>
          </a:prstGeom>
          <a:noFill/>
          <a:ln/>
        </p:spPr>
        <p:txBody>
          <a:bodyPr wrap="square" lIns="0" tIns="0" rIns="0" bIns="0" rtlCol="0" anchor="ctr">
            <a:normAutofit lnSpcReduction="10000"/>
          </a:bodyPr>
          <a:lstStyle/>
          <a:p>
            <a:pPr algn="ctr"/>
            <a:r>
              <a:rPr lang="en-US" sz="800" i="1" dirty="0">
                <a:solidFill>
                  <a:srgbClr val="5B6573"/>
                </a:solidFill>
                <a:latin typeface="Arial" pitchFamily="34" charset="0"/>
                <a:ea typeface="Arial" pitchFamily="34" charset="-122"/>
                <a:cs typeface="Arial" pitchFamily="34" charset="-120"/>
              </a:rPr>
              <a:t>To simplify calculations, assumes same overall person-years in both arms</a:t>
            </a:r>
          </a:p>
          <a:p>
            <a:pPr algn="ctr"/>
            <a:r>
              <a:rPr lang="en-US" sz="800" i="1" dirty="0">
                <a:solidFill>
                  <a:srgbClr val="5B6573"/>
                </a:solidFill>
                <a:latin typeface="Arial" pitchFamily="34" charset="0"/>
                <a:cs typeface="Arial" pitchFamily="34" charset="-120"/>
              </a:rPr>
              <a:t>* -7.8% is the exact answer without simplifications so we substitute it here</a:t>
            </a:r>
            <a:endParaRPr lang="en-US" sz="800" dirty="0"/>
          </a:p>
        </p:txBody>
      </p:sp>
      <p:sp>
        <p:nvSpPr>
          <p:cNvPr id="122" name="Shape 120"/>
          <p:cNvSpPr/>
          <p:nvPr/>
        </p:nvSpPr>
        <p:spPr>
          <a:xfrm>
            <a:off x="384048" y="5230368"/>
            <a:ext cx="11420856" cy="1216152"/>
          </a:xfrm>
          <a:prstGeom prst="roundRect">
            <a:avLst>
              <a:gd name="adj" fmla="val 3759"/>
            </a:avLst>
          </a:prstGeom>
          <a:solidFill>
            <a:srgbClr val="E9F0F4"/>
          </a:solidFill>
          <a:ln w="12700">
            <a:solidFill>
              <a:srgbClr val="9FB3C3"/>
            </a:solidFill>
            <a:prstDash val="solid"/>
          </a:ln>
        </p:spPr>
        <p:txBody>
          <a:bodyPr/>
          <a:lstStyle/>
          <a:p>
            <a:endParaRPr lang="en-US" dirty="0"/>
          </a:p>
        </p:txBody>
      </p:sp>
      <p:sp>
        <p:nvSpPr>
          <p:cNvPr id="123" name="Shape 121"/>
          <p:cNvSpPr/>
          <p:nvPr/>
        </p:nvSpPr>
        <p:spPr>
          <a:xfrm>
            <a:off x="384048" y="5230368"/>
            <a:ext cx="11420856" cy="320040"/>
          </a:xfrm>
          <a:prstGeom prst="rect">
            <a:avLst/>
          </a:prstGeom>
          <a:solidFill>
            <a:srgbClr val="D8E4EC"/>
          </a:solidFill>
          <a:ln w="12700">
            <a:solidFill>
              <a:srgbClr val="D8E4EC"/>
            </a:solidFill>
            <a:prstDash val="solid"/>
          </a:ln>
        </p:spPr>
        <p:txBody>
          <a:bodyPr/>
          <a:lstStyle/>
          <a:p>
            <a:endParaRPr lang="en-US"/>
          </a:p>
        </p:txBody>
      </p:sp>
      <p:sp>
        <p:nvSpPr>
          <p:cNvPr id="124" name="Shape 122"/>
          <p:cNvSpPr/>
          <p:nvPr/>
        </p:nvSpPr>
        <p:spPr>
          <a:xfrm>
            <a:off x="475488" y="5289804"/>
            <a:ext cx="201168" cy="201168"/>
          </a:xfrm>
          <a:prstGeom prst="ellipse">
            <a:avLst/>
          </a:prstGeom>
          <a:solidFill>
            <a:srgbClr val="17365D"/>
          </a:solidFill>
          <a:ln w="12700">
            <a:solidFill>
              <a:srgbClr val="17365D"/>
            </a:solidFill>
            <a:prstDash val="solid"/>
          </a:ln>
        </p:spPr>
        <p:txBody>
          <a:bodyPr/>
          <a:lstStyle/>
          <a:p>
            <a:endParaRPr lang="en-US"/>
          </a:p>
        </p:txBody>
      </p:sp>
      <p:sp>
        <p:nvSpPr>
          <p:cNvPr id="125" name="Text 123"/>
          <p:cNvSpPr/>
          <p:nvPr/>
        </p:nvSpPr>
        <p:spPr>
          <a:xfrm>
            <a:off x="475488" y="5289804"/>
            <a:ext cx="201168" cy="20116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rial" pitchFamily="34" charset="0"/>
                <a:ea typeface="Arial" pitchFamily="34" charset="-122"/>
                <a:cs typeface="Arial" pitchFamily="34" charset="-120"/>
              </a:rPr>
              <a:t>5</a:t>
            </a:r>
            <a:endParaRPr lang="en-US" sz="900" dirty="0"/>
          </a:p>
        </p:txBody>
      </p:sp>
      <p:sp>
        <p:nvSpPr>
          <p:cNvPr id="126" name="Text 124"/>
          <p:cNvSpPr/>
          <p:nvPr/>
        </p:nvSpPr>
        <p:spPr>
          <a:xfrm>
            <a:off x="740664" y="5257800"/>
            <a:ext cx="10991088" cy="256032"/>
          </a:xfrm>
          <a:prstGeom prst="rect">
            <a:avLst/>
          </a:prstGeom>
          <a:noFill/>
          <a:ln/>
        </p:spPr>
        <p:txBody>
          <a:bodyPr wrap="square" lIns="0" tIns="0" rIns="0" bIns="0" rtlCol="0" anchor="ctr">
            <a:normAutofit/>
          </a:bodyPr>
          <a:lstStyle/>
          <a:p>
            <a:pPr marL="0" indent="0" algn="l">
              <a:buNone/>
            </a:pPr>
            <a:r>
              <a:rPr lang="en-US" sz="1150" b="1" dirty="0">
                <a:solidFill>
                  <a:srgbClr val="17365D"/>
                </a:solidFill>
                <a:latin typeface="Arial" pitchFamily="34" charset="0"/>
                <a:ea typeface="Arial" pitchFamily="34" charset="-122"/>
                <a:cs typeface="Arial" pitchFamily="34" charset="-120"/>
              </a:rPr>
              <a:t>Total lung cancer mortality reduction sums the intrastage and interstage contributions across all stages</a:t>
            </a:r>
            <a:endParaRPr lang="en-US" sz="1150" dirty="0"/>
          </a:p>
        </p:txBody>
      </p:sp>
      <p:sp>
        <p:nvSpPr>
          <p:cNvPr id="127" name="Text 125"/>
          <p:cNvSpPr/>
          <p:nvPr/>
        </p:nvSpPr>
        <p:spPr>
          <a:xfrm>
            <a:off x="2199132" y="5580492"/>
            <a:ext cx="2659054" cy="269015"/>
          </a:xfrm>
          <a:prstGeom prst="rect">
            <a:avLst/>
          </a:prstGeom>
          <a:noFill/>
          <a:ln/>
        </p:spPr>
        <p:txBody>
          <a:bodyPr wrap="square" lIns="0" tIns="0" rIns="0" bIns="0" rtlCol="0" anchor="ctr">
            <a:normAutofit/>
          </a:bodyPr>
          <a:lstStyle/>
          <a:p>
            <a:pPr marL="0" indent="0" algn="ctr">
              <a:buNone/>
            </a:pPr>
            <a:r>
              <a:rPr lang="en-US" sz="1100" b="1" u="sng" dirty="0">
                <a:solidFill>
                  <a:srgbClr val="5B6573"/>
                </a:solidFill>
                <a:latin typeface="Arial" pitchFamily="34" charset="0"/>
                <a:ea typeface="Arial" pitchFamily="34" charset="-122"/>
                <a:cs typeface="Arial" pitchFamily="34" charset="-120"/>
              </a:rPr>
              <a:t>INTRASTAGE MORTALITY REDUCTION</a:t>
            </a:r>
            <a:endParaRPr lang="en-US" sz="1100" u="sng" dirty="0"/>
          </a:p>
        </p:txBody>
      </p:sp>
      <p:sp>
        <p:nvSpPr>
          <p:cNvPr id="128" name="Text 126"/>
          <p:cNvSpPr/>
          <p:nvPr/>
        </p:nvSpPr>
        <p:spPr>
          <a:xfrm>
            <a:off x="2267035" y="5843016"/>
            <a:ext cx="2542032" cy="182880"/>
          </a:xfrm>
          <a:prstGeom prst="rect">
            <a:avLst/>
          </a:prstGeom>
          <a:noFill/>
          <a:ln/>
        </p:spPr>
        <p:txBody>
          <a:bodyPr wrap="square" lIns="0" tIns="0" rIns="0" bIns="0" rtlCol="0" anchor="ctr">
            <a:normAutofit/>
          </a:bodyPr>
          <a:lstStyle/>
          <a:p>
            <a:pPr algn="ctr"/>
            <a:r>
              <a:rPr lang="en-US" sz="1100" b="1" dirty="0">
                <a:solidFill>
                  <a:srgbClr val="2E7D32"/>
                </a:solidFill>
                <a:latin typeface="Arial" pitchFamily="34" charset="0"/>
                <a:ea typeface="Arial" pitchFamily="34" charset="-122"/>
                <a:cs typeface="Arial" pitchFamily="34" charset="-120"/>
              </a:rPr>
              <a:t>6.9% </a:t>
            </a:r>
            <a:r>
              <a:rPr lang="en-US" sz="1100" dirty="0">
                <a:solidFill>
                  <a:srgbClr val="17202A"/>
                </a:solidFill>
                <a:latin typeface="Arial" pitchFamily="34" charset="0"/>
                <a:ea typeface="Arial" pitchFamily="34" charset="-122"/>
                <a:cs typeface="Arial" pitchFamily="34" charset="-120"/>
              </a:rPr>
              <a:t>+ 0.7% − 1.2% − 1.4% + </a:t>
            </a:r>
            <a:r>
              <a:rPr lang="en-US" sz="1100" b="1" dirty="0">
                <a:solidFill>
                  <a:srgbClr val="2E7D32"/>
                </a:solidFill>
                <a:latin typeface="Arial" pitchFamily="34" charset="0"/>
                <a:ea typeface="Arial" pitchFamily="34" charset="-122"/>
                <a:cs typeface="Arial" pitchFamily="34" charset="-120"/>
              </a:rPr>
              <a:t>6.1% = </a:t>
            </a:r>
            <a:endParaRPr lang="en-US" sz="1100" dirty="0"/>
          </a:p>
        </p:txBody>
      </p:sp>
      <p:sp>
        <p:nvSpPr>
          <p:cNvPr id="129" name="Text 127"/>
          <p:cNvSpPr/>
          <p:nvPr/>
        </p:nvSpPr>
        <p:spPr>
          <a:xfrm>
            <a:off x="2837293" y="6082575"/>
            <a:ext cx="1078992" cy="347472"/>
          </a:xfrm>
          <a:prstGeom prst="rect">
            <a:avLst/>
          </a:prstGeom>
          <a:noFill/>
          <a:ln/>
        </p:spPr>
        <p:txBody>
          <a:bodyPr wrap="square" lIns="0" tIns="0" rIns="0" bIns="0" rtlCol="0" anchor="ctr">
            <a:normAutofit lnSpcReduction="10000"/>
          </a:bodyPr>
          <a:lstStyle/>
          <a:p>
            <a:pPr marL="0" indent="0" algn="ctr">
              <a:buNone/>
            </a:pPr>
            <a:r>
              <a:rPr lang="en-US" sz="2300" b="1" dirty="0">
                <a:solidFill>
                  <a:srgbClr val="2E7D32"/>
                </a:solidFill>
                <a:latin typeface="Arial" pitchFamily="34" charset="0"/>
                <a:ea typeface="Arial" pitchFamily="34" charset="-122"/>
                <a:cs typeface="Arial" pitchFamily="34" charset="-120"/>
              </a:rPr>
              <a:t>11.2%</a:t>
            </a:r>
            <a:endParaRPr lang="en-US" sz="2300" dirty="0"/>
          </a:p>
        </p:txBody>
      </p:sp>
      <p:sp>
        <p:nvSpPr>
          <p:cNvPr id="130" name="Text 128"/>
          <p:cNvSpPr/>
          <p:nvPr/>
        </p:nvSpPr>
        <p:spPr>
          <a:xfrm>
            <a:off x="5261458" y="6110006"/>
            <a:ext cx="292608" cy="274320"/>
          </a:xfrm>
          <a:prstGeom prst="rect">
            <a:avLst/>
          </a:prstGeom>
          <a:noFill/>
          <a:ln/>
        </p:spPr>
        <p:txBody>
          <a:bodyPr wrap="square" lIns="0" tIns="0" rIns="0" bIns="0" rtlCol="0" anchor="ctr">
            <a:normAutofit lnSpcReduction="10000"/>
          </a:bodyPr>
          <a:lstStyle/>
          <a:p>
            <a:pPr marL="0" indent="0" algn="ctr">
              <a:buNone/>
            </a:pPr>
            <a:r>
              <a:rPr lang="en-US" sz="2000" b="1" dirty="0">
                <a:solidFill>
                  <a:srgbClr val="17365D"/>
                </a:solidFill>
                <a:latin typeface="Arial" pitchFamily="34" charset="0"/>
                <a:ea typeface="Arial" pitchFamily="34" charset="-122"/>
                <a:cs typeface="Arial" pitchFamily="34" charset="-120"/>
              </a:rPr>
              <a:t>+</a:t>
            </a:r>
            <a:endParaRPr lang="en-US" sz="2000" dirty="0"/>
          </a:p>
        </p:txBody>
      </p:sp>
      <p:sp>
        <p:nvSpPr>
          <p:cNvPr id="131" name="Text 129"/>
          <p:cNvSpPr/>
          <p:nvPr/>
        </p:nvSpPr>
        <p:spPr>
          <a:xfrm>
            <a:off x="5550408" y="5605062"/>
            <a:ext cx="2826960" cy="193421"/>
          </a:xfrm>
          <a:prstGeom prst="rect">
            <a:avLst/>
          </a:prstGeom>
          <a:noFill/>
          <a:ln/>
        </p:spPr>
        <p:txBody>
          <a:bodyPr wrap="square" lIns="0" tIns="0" rIns="0" bIns="0" rtlCol="0" anchor="ctr">
            <a:normAutofit/>
          </a:bodyPr>
          <a:lstStyle/>
          <a:p>
            <a:pPr algn="ctr"/>
            <a:r>
              <a:rPr lang="en-US" sz="1100" b="1" u="sng" dirty="0">
                <a:solidFill>
                  <a:srgbClr val="5B6573"/>
                </a:solidFill>
                <a:latin typeface="Arial" pitchFamily="34" charset="0"/>
                <a:ea typeface="Arial" pitchFamily="34" charset="-122"/>
                <a:cs typeface="Arial" pitchFamily="34" charset="-120"/>
              </a:rPr>
              <a:t>INTERSTAGE MORTALITY REDUCTION</a:t>
            </a:r>
            <a:endParaRPr lang="en-US" sz="1100" u="sng" dirty="0"/>
          </a:p>
        </p:txBody>
      </p:sp>
      <p:sp>
        <p:nvSpPr>
          <p:cNvPr id="132" name="Text 130"/>
          <p:cNvSpPr/>
          <p:nvPr/>
        </p:nvSpPr>
        <p:spPr>
          <a:xfrm>
            <a:off x="5635413" y="5843016"/>
            <a:ext cx="2671039" cy="182880"/>
          </a:xfrm>
          <a:prstGeom prst="rect">
            <a:avLst/>
          </a:prstGeom>
          <a:noFill/>
          <a:ln/>
        </p:spPr>
        <p:txBody>
          <a:bodyPr wrap="square" lIns="0" tIns="0" rIns="0" bIns="0" rtlCol="0" anchor="ctr">
            <a:normAutofit/>
          </a:bodyPr>
          <a:lstStyle/>
          <a:p>
            <a:pPr algn="ctr"/>
            <a:r>
              <a:rPr lang="en-US" sz="1100" b="1" dirty="0">
                <a:solidFill>
                  <a:srgbClr val="B83232"/>
                </a:solidFill>
                <a:latin typeface="Arial" pitchFamily="34" charset="0"/>
                <a:ea typeface="Arial" pitchFamily="34" charset="-122"/>
                <a:cs typeface="Arial" pitchFamily="34" charset="-120"/>
              </a:rPr>
              <a:t>−7.8%</a:t>
            </a:r>
            <a:r>
              <a:rPr lang="en-US" sz="1100" dirty="0">
                <a:solidFill>
                  <a:srgbClr val="17202A"/>
                </a:solidFill>
                <a:latin typeface="Arial" pitchFamily="34" charset="0"/>
                <a:ea typeface="Arial" pitchFamily="34" charset="-122"/>
                <a:cs typeface="Arial" pitchFamily="34" charset="-120"/>
              </a:rPr>
              <a:t> − 0.4% + 0.1% + 2.4% + </a:t>
            </a:r>
            <a:r>
              <a:rPr lang="en-US" sz="1100" b="1" dirty="0">
                <a:solidFill>
                  <a:srgbClr val="2F75B5"/>
                </a:solidFill>
                <a:latin typeface="Arial" pitchFamily="34" charset="0"/>
                <a:ea typeface="Arial" pitchFamily="34" charset="-122"/>
                <a:cs typeface="Arial" pitchFamily="34" charset="-120"/>
              </a:rPr>
              <a:t>14.9% = </a:t>
            </a:r>
            <a:endParaRPr lang="en-US" sz="1100" dirty="0"/>
          </a:p>
        </p:txBody>
      </p:sp>
      <p:sp>
        <p:nvSpPr>
          <p:cNvPr id="133" name="Text 131"/>
          <p:cNvSpPr/>
          <p:nvPr/>
        </p:nvSpPr>
        <p:spPr>
          <a:xfrm>
            <a:off x="6245631" y="6075595"/>
            <a:ext cx="960120" cy="347472"/>
          </a:xfrm>
          <a:prstGeom prst="rect">
            <a:avLst/>
          </a:prstGeom>
          <a:noFill/>
          <a:ln/>
        </p:spPr>
        <p:txBody>
          <a:bodyPr wrap="square" lIns="0" tIns="0" rIns="0" bIns="0" rtlCol="0" anchor="ctr">
            <a:normAutofit lnSpcReduction="10000"/>
          </a:bodyPr>
          <a:lstStyle/>
          <a:p>
            <a:pPr marL="0" indent="0" algn="ctr">
              <a:buNone/>
            </a:pPr>
            <a:r>
              <a:rPr lang="en-US" sz="2300" b="1" dirty="0">
                <a:solidFill>
                  <a:srgbClr val="2F75B5"/>
                </a:solidFill>
                <a:latin typeface="Arial" pitchFamily="34" charset="0"/>
                <a:ea typeface="Arial" pitchFamily="34" charset="-122"/>
                <a:cs typeface="Arial" pitchFamily="34" charset="-120"/>
              </a:rPr>
              <a:t>9.2%</a:t>
            </a:r>
            <a:endParaRPr lang="en-US" sz="2300" dirty="0"/>
          </a:p>
        </p:txBody>
      </p:sp>
      <p:sp>
        <p:nvSpPr>
          <p:cNvPr id="134" name="Text 132"/>
          <p:cNvSpPr/>
          <p:nvPr/>
        </p:nvSpPr>
        <p:spPr>
          <a:xfrm>
            <a:off x="8625374" y="6116987"/>
            <a:ext cx="274320" cy="274320"/>
          </a:xfrm>
          <a:prstGeom prst="rect">
            <a:avLst/>
          </a:prstGeom>
          <a:noFill/>
          <a:ln/>
        </p:spPr>
        <p:txBody>
          <a:bodyPr wrap="square" lIns="0" tIns="0" rIns="0" bIns="0" rtlCol="0" anchor="ctr">
            <a:normAutofit lnSpcReduction="10000"/>
          </a:bodyPr>
          <a:lstStyle/>
          <a:p>
            <a:pPr marL="0" indent="0" algn="ctr">
              <a:buNone/>
            </a:pPr>
            <a:r>
              <a:rPr lang="en-US" sz="2000" b="1" dirty="0">
                <a:solidFill>
                  <a:srgbClr val="17365D"/>
                </a:solidFill>
                <a:latin typeface="Arial" pitchFamily="34" charset="0"/>
                <a:ea typeface="Arial" pitchFamily="34" charset="-122"/>
                <a:cs typeface="Arial" pitchFamily="34" charset="-120"/>
              </a:rPr>
              <a:t>=</a:t>
            </a:r>
            <a:endParaRPr lang="en-US" sz="2000" dirty="0"/>
          </a:p>
        </p:txBody>
      </p:sp>
      <p:sp>
        <p:nvSpPr>
          <p:cNvPr id="135" name="Text 133"/>
          <p:cNvSpPr/>
          <p:nvPr/>
        </p:nvSpPr>
        <p:spPr>
          <a:xfrm>
            <a:off x="8938923" y="6061633"/>
            <a:ext cx="854231" cy="347472"/>
          </a:xfrm>
          <a:prstGeom prst="rect">
            <a:avLst/>
          </a:prstGeom>
          <a:noFill/>
          <a:ln/>
        </p:spPr>
        <p:txBody>
          <a:bodyPr wrap="square" lIns="0" tIns="0" rIns="0" bIns="0" rtlCol="0" anchor="ctr">
            <a:noAutofit/>
          </a:bodyPr>
          <a:lstStyle/>
          <a:p>
            <a:pPr marL="0" indent="0" algn="ctr">
              <a:buNone/>
            </a:pPr>
            <a:r>
              <a:rPr lang="en-US" sz="2300" b="1" dirty="0">
                <a:solidFill>
                  <a:srgbClr val="17365D"/>
                </a:solidFill>
                <a:latin typeface="Arial" pitchFamily="34" charset="0"/>
                <a:ea typeface="Arial" pitchFamily="34" charset="-122"/>
                <a:cs typeface="Arial" pitchFamily="34" charset="-120"/>
              </a:rPr>
              <a:t>20.4%</a:t>
            </a:r>
            <a:endParaRPr lang="en-US" sz="2300" dirty="0"/>
          </a:p>
        </p:txBody>
      </p:sp>
      <p:sp>
        <p:nvSpPr>
          <p:cNvPr id="136" name="Text 134"/>
          <p:cNvSpPr/>
          <p:nvPr/>
        </p:nvSpPr>
        <p:spPr>
          <a:xfrm>
            <a:off x="8734823" y="5575537"/>
            <a:ext cx="1819168" cy="413434"/>
          </a:xfrm>
          <a:prstGeom prst="rect">
            <a:avLst/>
          </a:prstGeom>
          <a:noFill/>
          <a:ln/>
        </p:spPr>
        <p:txBody>
          <a:bodyPr wrap="square" lIns="0" tIns="0" rIns="0" bIns="0" rtlCol="0" anchor="ctr">
            <a:normAutofit/>
          </a:bodyPr>
          <a:lstStyle/>
          <a:p>
            <a:pPr marL="0" indent="0" algn="ctr">
              <a:buNone/>
            </a:pPr>
            <a:r>
              <a:rPr lang="en-US" sz="1100" b="1" dirty="0">
                <a:solidFill>
                  <a:srgbClr val="5B6573"/>
                </a:solidFill>
                <a:latin typeface="Arial" pitchFamily="34" charset="0"/>
                <a:ea typeface="Arial" pitchFamily="34" charset="-122"/>
                <a:cs typeface="Arial" pitchFamily="34" charset="-120"/>
              </a:rPr>
              <a:t>OVERALL LUNG CANCER</a:t>
            </a:r>
          </a:p>
          <a:p>
            <a:pPr marL="0" indent="0" algn="ctr">
              <a:buNone/>
            </a:pPr>
            <a:r>
              <a:rPr lang="en-US" sz="1100" b="1" u="sng" dirty="0">
                <a:solidFill>
                  <a:srgbClr val="5B6573"/>
                </a:solidFill>
                <a:latin typeface="Arial" pitchFamily="34" charset="0"/>
                <a:cs typeface="Arial" pitchFamily="34" charset="-120"/>
              </a:rPr>
              <a:t>MORTALITY REDUCTION</a:t>
            </a:r>
            <a:endParaRPr lang="en-US" sz="1100" u="sng" dirty="0"/>
          </a:p>
        </p:txBody>
      </p:sp>
      <p:sp>
        <p:nvSpPr>
          <p:cNvPr id="137" name="Text 119">
            <a:extLst>
              <a:ext uri="{FF2B5EF4-FFF2-40B4-BE49-F238E27FC236}">
                <a16:creationId xmlns:a16="http://schemas.microsoft.com/office/drawing/2014/main" id="{FA130803-DAB9-BAD2-E718-239239EDE04E}"/>
              </a:ext>
            </a:extLst>
          </p:cNvPr>
          <p:cNvSpPr/>
          <p:nvPr/>
        </p:nvSpPr>
        <p:spPr>
          <a:xfrm>
            <a:off x="3520440" y="4817160"/>
            <a:ext cx="3892831" cy="219456"/>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To simplify calculations, assumes same overall person-years in both arms</a:t>
            </a:r>
          </a:p>
        </p:txBody>
      </p:sp>
      <p:sp>
        <p:nvSpPr>
          <p:cNvPr id="138" name="Text 119">
            <a:extLst>
              <a:ext uri="{FF2B5EF4-FFF2-40B4-BE49-F238E27FC236}">
                <a16:creationId xmlns:a16="http://schemas.microsoft.com/office/drawing/2014/main" id="{D86A96E4-9521-C292-55C5-074DCBA61A7B}"/>
              </a:ext>
            </a:extLst>
          </p:cNvPr>
          <p:cNvSpPr/>
          <p:nvPr/>
        </p:nvSpPr>
        <p:spPr>
          <a:xfrm>
            <a:off x="3474720" y="4480560"/>
            <a:ext cx="1885661" cy="155384"/>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p = 0.03</a:t>
            </a:r>
          </a:p>
        </p:txBody>
      </p:sp>
      <p:sp>
        <p:nvSpPr>
          <p:cNvPr id="139" name="Text 119">
            <a:extLst>
              <a:ext uri="{FF2B5EF4-FFF2-40B4-BE49-F238E27FC236}">
                <a16:creationId xmlns:a16="http://schemas.microsoft.com/office/drawing/2014/main" id="{EDAD817B-CB01-BC18-ED69-9F5BD9A21E87}"/>
              </a:ext>
            </a:extLst>
          </p:cNvPr>
          <p:cNvSpPr/>
          <p:nvPr/>
        </p:nvSpPr>
        <p:spPr>
          <a:xfrm>
            <a:off x="5501777" y="4462272"/>
            <a:ext cx="1885661" cy="155384"/>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p = 0.08</a:t>
            </a:r>
          </a:p>
        </p:txBody>
      </p:sp>
      <p:sp>
        <p:nvSpPr>
          <p:cNvPr id="140" name="Text 119">
            <a:extLst>
              <a:ext uri="{FF2B5EF4-FFF2-40B4-BE49-F238E27FC236}">
                <a16:creationId xmlns:a16="http://schemas.microsoft.com/office/drawing/2014/main" id="{1637653A-425A-6353-7ECB-C7CD082500BB}"/>
              </a:ext>
            </a:extLst>
          </p:cNvPr>
          <p:cNvSpPr/>
          <p:nvPr/>
        </p:nvSpPr>
        <p:spPr>
          <a:xfrm>
            <a:off x="7661991" y="4462272"/>
            <a:ext cx="1885661" cy="155384"/>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p &lt; 0.001</a:t>
            </a:r>
          </a:p>
        </p:txBody>
      </p:sp>
      <p:sp>
        <p:nvSpPr>
          <p:cNvPr id="141" name="Text 119">
            <a:extLst>
              <a:ext uri="{FF2B5EF4-FFF2-40B4-BE49-F238E27FC236}">
                <a16:creationId xmlns:a16="http://schemas.microsoft.com/office/drawing/2014/main" id="{042AC45A-3280-8499-155E-9BFB01BDB3C6}"/>
              </a:ext>
            </a:extLst>
          </p:cNvPr>
          <p:cNvSpPr/>
          <p:nvPr/>
        </p:nvSpPr>
        <p:spPr>
          <a:xfrm>
            <a:off x="9809446" y="4462272"/>
            <a:ext cx="1885661" cy="155384"/>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p &lt; 0.001</a:t>
            </a:r>
          </a:p>
        </p:txBody>
      </p:sp>
      <p:sp>
        <p:nvSpPr>
          <p:cNvPr id="142" name="Text 119">
            <a:extLst>
              <a:ext uri="{FF2B5EF4-FFF2-40B4-BE49-F238E27FC236}">
                <a16:creationId xmlns:a16="http://schemas.microsoft.com/office/drawing/2014/main" id="{7176BA9C-074F-3640-6A40-B750A66E8E90}"/>
              </a:ext>
            </a:extLst>
          </p:cNvPr>
          <p:cNvSpPr/>
          <p:nvPr/>
        </p:nvSpPr>
        <p:spPr>
          <a:xfrm>
            <a:off x="3108960" y="6272121"/>
            <a:ext cx="1885661" cy="155384"/>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p = 0.045</a:t>
            </a:r>
          </a:p>
        </p:txBody>
      </p:sp>
      <p:sp>
        <p:nvSpPr>
          <p:cNvPr id="143" name="Text 119">
            <a:extLst>
              <a:ext uri="{FF2B5EF4-FFF2-40B4-BE49-F238E27FC236}">
                <a16:creationId xmlns:a16="http://schemas.microsoft.com/office/drawing/2014/main" id="{C1B4659E-11CA-7665-142E-7D0DA037A95D}"/>
              </a:ext>
            </a:extLst>
          </p:cNvPr>
          <p:cNvSpPr/>
          <p:nvPr/>
        </p:nvSpPr>
        <p:spPr>
          <a:xfrm>
            <a:off x="6390198" y="6272121"/>
            <a:ext cx="1885661" cy="155384"/>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p = 0.09</a:t>
            </a:r>
          </a:p>
        </p:txBody>
      </p:sp>
      <p:sp>
        <p:nvSpPr>
          <p:cNvPr id="145" name="Text 119">
            <a:extLst>
              <a:ext uri="{FF2B5EF4-FFF2-40B4-BE49-F238E27FC236}">
                <a16:creationId xmlns:a16="http://schemas.microsoft.com/office/drawing/2014/main" id="{144470B4-49DD-8EAE-4E17-D432690AACBC}"/>
              </a:ext>
            </a:extLst>
          </p:cNvPr>
          <p:cNvSpPr/>
          <p:nvPr/>
        </p:nvSpPr>
        <p:spPr>
          <a:xfrm>
            <a:off x="9120146" y="6231668"/>
            <a:ext cx="1885661" cy="155384"/>
          </a:xfrm>
          <a:prstGeom prst="rect">
            <a:avLst/>
          </a:prstGeom>
          <a:noFill/>
          <a:ln/>
        </p:spPr>
        <p:txBody>
          <a:bodyPr wrap="square" lIns="0" tIns="0" rIns="0" bIns="0" rtlCol="0" anchor="ctr">
            <a:normAutofit/>
          </a:bodyPr>
          <a:lstStyle/>
          <a:p>
            <a:pPr algn="ctr"/>
            <a:r>
              <a:rPr lang="en-US" sz="800" i="1" dirty="0">
                <a:solidFill>
                  <a:srgbClr val="5B6573"/>
                </a:solidFill>
                <a:latin typeface="Arial" pitchFamily="34" charset="0"/>
                <a:ea typeface="Arial" pitchFamily="34" charset="-122"/>
                <a:cs typeface="Arial" pitchFamily="34" charset="-120"/>
              </a:rPr>
              <a:t>p = 0.001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1A2DE-3387-92AF-ECFC-391F2E9E8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2042C7-322B-4E2B-07AD-4282F552535D}"/>
              </a:ext>
            </a:extLst>
          </p:cNvPr>
          <p:cNvSpPr>
            <a:spLocks noGrp="1"/>
          </p:cNvSpPr>
          <p:nvPr>
            <p:ph type="title"/>
          </p:nvPr>
        </p:nvSpPr>
        <p:spPr>
          <a:xfrm>
            <a:off x="207226" y="0"/>
            <a:ext cx="11676807" cy="1002429"/>
          </a:xfrm>
        </p:spPr>
        <p:txBody>
          <a:bodyPr/>
          <a:lstStyle/>
          <a:p>
            <a:r>
              <a:rPr lang="en-US" dirty="0"/>
              <a:t>Total effect of intrastage-shift in NLST</a:t>
            </a:r>
          </a:p>
        </p:txBody>
      </p:sp>
      <p:sp>
        <p:nvSpPr>
          <p:cNvPr id="3" name="Content Placeholder 2">
            <a:extLst>
              <a:ext uri="{FF2B5EF4-FFF2-40B4-BE49-F238E27FC236}">
                <a16:creationId xmlns:a16="http://schemas.microsoft.com/office/drawing/2014/main" id="{A7AB5FFC-C732-F595-2693-24A35B143A7A}"/>
              </a:ext>
            </a:extLst>
          </p:cNvPr>
          <p:cNvSpPr>
            <a:spLocks noGrp="1"/>
          </p:cNvSpPr>
          <p:nvPr>
            <p:ph idx="1"/>
          </p:nvPr>
        </p:nvSpPr>
        <p:spPr>
          <a:xfrm>
            <a:off x="207226" y="3346744"/>
            <a:ext cx="11676807" cy="3387269"/>
          </a:xfrm>
        </p:spPr>
        <p:txBody>
          <a:bodyPr>
            <a:normAutofit/>
          </a:bodyPr>
          <a:lstStyle/>
          <a:p>
            <a:pPr marL="342900" indent="-342900">
              <a:buFont typeface="Arial" panose="020B0604020202020204" pitchFamily="34" charset="0"/>
              <a:buChar char="•"/>
            </a:pPr>
            <a:r>
              <a:rPr lang="en-US" dirty="0"/>
              <a:t>Note that stages 1B/2/3 have small (if any) intrastage and interstage effects</a:t>
            </a:r>
          </a:p>
          <a:p>
            <a:pPr marL="576263" lvl="2" indent="-342900"/>
            <a:r>
              <a:rPr lang="en-US" dirty="0"/>
              <a:t>Perhaps this is due to in-flow and out-flow in these middle stages that cancels out to no stage-specific effects</a:t>
            </a:r>
          </a:p>
          <a:p>
            <a:pPr marL="342900" indent="-342900">
              <a:buFont typeface="Arial" panose="020B0604020202020204" pitchFamily="34" charset="0"/>
              <a:buChar char="•"/>
            </a:pPr>
            <a:r>
              <a:rPr lang="en-US" dirty="0"/>
              <a:t>NLST: CT is a high-sensitivity screen for lung cancer with strong interstage-shift</a:t>
            </a:r>
          </a:p>
          <a:p>
            <a:pPr marL="576263" lvl="2" indent="-342900"/>
            <a:r>
              <a:rPr lang="en-US" dirty="0"/>
              <a:t>Yet intrastage shift accounted for about half the mortality reduction </a:t>
            </a:r>
          </a:p>
          <a:p>
            <a:pPr marL="576263" lvl="2" indent="-342900"/>
            <a:r>
              <a:rPr lang="en-US" dirty="0"/>
              <a:t>CT-detected stage-1A lung cancer had superior survival, suggesting it might be an earlier form of stage-1A cancer</a:t>
            </a:r>
          </a:p>
          <a:p>
            <a:pPr marL="576263" lvl="2" indent="-342900"/>
            <a:r>
              <a:rPr lang="en-US" dirty="0"/>
              <a:t>CT-detected stage-4 lung cancer had slightly superior survival, but acted on high baseline mortality so may save substantial lives</a:t>
            </a:r>
          </a:p>
          <a:p>
            <a:pPr marL="342900" indent="-342900">
              <a:buFont typeface="Arial" panose="020B0604020202020204" pitchFamily="34" charset="0"/>
              <a:buChar char="•"/>
            </a:pPr>
            <a:endParaRPr lang="en-US" dirty="0"/>
          </a:p>
        </p:txBody>
      </p:sp>
      <p:graphicFrame>
        <p:nvGraphicFramePr>
          <p:cNvPr id="4" name="Object 3">
            <a:extLst>
              <a:ext uri="{FF2B5EF4-FFF2-40B4-BE49-F238E27FC236}">
                <a16:creationId xmlns:a16="http://schemas.microsoft.com/office/drawing/2014/main" id="{4122FD46-866A-E092-4FB9-92DFC3B24ED9}"/>
              </a:ext>
            </a:extLst>
          </p:cNvPr>
          <p:cNvGraphicFramePr>
            <a:graphicFrameLocks noChangeAspect="1"/>
          </p:cNvGraphicFramePr>
          <p:nvPr>
            <p:extLst>
              <p:ext uri="{D42A27DB-BD31-4B8C-83A1-F6EECF244321}">
                <p14:modId xmlns:p14="http://schemas.microsoft.com/office/powerpoint/2010/main" val="2346524441"/>
              </p:ext>
            </p:extLst>
          </p:nvPr>
        </p:nvGraphicFramePr>
        <p:xfrm>
          <a:off x="207226" y="945621"/>
          <a:ext cx="11605206" cy="1831446"/>
        </p:xfrm>
        <a:graphic>
          <a:graphicData uri="http://schemas.openxmlformats.org/presentationml/2006/ole">
            <mc:AlternateContent xmlns:mc="http://schemas.openxmlformats.org/markup-compatibility/2006">
              <mc:Choice xmlns:v="urn:schemas-microsoft-com:vml" Requires="v">
                <p:oleObj name="Worksheet" r:id="rId3" imgW="15290800" imgH="2413000" progId="Excel.Sheet.12">
                  <p:embed/>
                </p:oleObj>
              </mc:Choice>
              <mc:Fallback>
                <p:oleObj name="Worksheet" r:id="rId3" imgW="15290800" imgH="2413000" progId="Excel.Sheet.12">
                  <p:embed/>
                  <p:pic>
                    <p:nvPicPr>
                      <p:cNvPr id="0" name=""/>
                      <p:cNvPicPr/>
                      <p:nvPr/>
                    </p:nvPicPr>
                    <p:blipFill>
                      <a:blip r:embed="rId4"/>
                      <a:stretch>
                        <a:fillRect/>
                      </a:stretch>
                    </p:blipFill>
                    <p:spPr>
                      <a:xfrm>
                        <a:off x="207226" y="945621"/>
                        <a:ext cx="11605206" cy="1831446"/>
                      </a:xfrm>
                      <a:prstGeom prst="rect">
                        <a:avLst/>
                      </a:prstGeom>
                    </p:spPr>
                  </p:pic>
                </p:oleObj>
              </mc:Fallback>
            </mc:AlternateContent>
          </a:graphicData>
        </a:graphic>
      </p:graphicFrame>
    </p:spTree>
    <p:extLst>
      <p:ext uri="{BB962C8B-B14F-4D97-AF65-F5344CB8AC3E}">
        <p14:creationId xmlns:p14="http://schemas.microsoft.com/office/powerpoint/2010/main" val="4257033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7D0D7-093A-9118-A64B-B3F204E9D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06129-F2F4-6C46-8A75-C16360A52A96}"/>
              </a:ext>
            </a:extLst>
          </p:cNvPr>
          <p:cNvSpPr>
            <a:spLocks noGrp="1"/>
          </p:cNvSpPr>
          <p:nvPr>
            <p:ph type="title"/>
          </p:nvPr>
        </p:nvSpPr>
        <p:spPr>
          <a:xfrm>
            <a:off x="207226" y="1"/>
            <a:ext cx="11984773" cy="568960"/>
          </a:xfrm>
        </p:spPr>
        <p:txBody>
          <a:bodyPr>
            <a:normAutofit/>
          </a:bodyPr>
          <a:lstStyle/>
          <a:p>
            <a:r>
              <a:rPr lang="en-US" dirty="0"/>
              <a:t>Tumor-size within stage: Breast cancer</a:t>
            </a:r>
          </a:p>
        </p:txBody>
      </p:sp>
      <p:sp>
        <p:nvSpPr>
          <p:cNvPr id="3" name="Content Placeholder 2">
            <a:extLst>
              <a:ext uri="{FF2B5EF4-FFF2-40B4-BE49-F238E27FC236}">
                <a16:creationId xmlns:a16="http://schemas.microsoft.com/office/drawing/2014/main" id="{7533CF79-1E5F-0B08-DF6D-19A864120670}"/>
              </a:ext>
            </a:extLst>
          </p:cNvPr>
          <p:cNvSpPr>
            <a:spLocks noGrp="1"/>
          </p:cNvSpPr>
          <p:nvPr>
            <p:ph idx="1"/>
          </p:nvPr>
        </p:nvSpPr>
        <p:spPr>
          <a:xfrm>
            <a:off x="48127" y="5046387"/>
            <a:ext cx="12143873" cy="1556305"/>
          </a:xfrm>
        </p:spPr>
        <p:txBody>
          <a:bodyPr>
            <a:normAutofit/>
          </a:bodyPr>
          <a:lstStyle/>
          <a:p>
            <a:pPr marL="342900" indent="-342900">
              <a:buFont typeface="Arial" panose="020B0604020202020204" pitchFamily="34" charset="0"/>
              <a:buChar char="•"/>
            </a:pPr>
            <a:r>
              <a:rPr lang="en-US" dirty="0"/>
              <a:t>Elkin et al noted that mammography finds smaller tumors within stage that might account for improved breast cancer survival within stage 1975-1999 (“size-migration within stage”)  </a:t>
            </a:r>
          </a:p>
          <a:p>
            <a:pPr marL="576263" lvl="2" indent="-342900"/>
            <a:r>
              <a:rPr lang="en-US" dirty="0"/>
              <a:t>Size-migration accounts for some of the “intrastage effect”, residual is due to improvements in survival within stage and size</a:t>
            </a:r>
          </a:p>
          <a:p>
            <a:pPr marL="576263" lvl="2" indent="-342900"/>
            <a:r>
              <a:rPr lang="en-US" dirty="0"/>
              <a:t>Survival improvements are more due to size-migration for localized rather than regional breast cancer</a:t>
            </a:r>
          </a:p>
          <a:p>
            <a:pPr marL="803275" lvl="3" indent="-342900"/>
            <a:endParaRPr lang="en-US" dirty="0"/>
          </a:p>
          <a:p>
            <a:pPr marL="342900" indent="-342900">
              <a:buFont typeface="Arial" panose="020B0604020202020204" pitchFamily="34" charset="0"/>
              <a:buChar char="•"/>
            </a:pPr>
            <a:endParaRPr lang="en-US" dirty="0"/>
          </a:p>
        </p:txBody>
      </p:sp>
      <p:sp>
        <p:nvSpPr>
          <p:cNvPr id="8" name="Text Box 10">
            <a:extLst>
              <a:ext uri="{FF2B5EF4-FFF2-40B4-BE49-F238E27FC236}">
                <a16:creationId xmlns:a16="http://schemas.microsoft.com/office/drawing/2014/main" id="{E22CE517-49A3-6BA6-A66C-56EABCA70E59}"/>
              </a:ext>
            </a:extLst>
          </p:cNvPr>
          <p:cNvSpPr txBox="1">
            <a:spLocks noChangeArrowheads="1"/>
          </p:cNvSpPr>
          <p:nvPr/>
        </p:nvSpPr>
        <p:spPr bwMode="auto">
          <a:xfrm>
            <a:off x="8541275" y="6499358"/>
            <a:ext cx="3650725" cy="3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b="1">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b="1">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r">
              <a:lnSpc>
                <a:spcPct val="93000"/>
              </a:lnSpc>
              <a:spcBef>
                <a:spcPct val="0"/>
              </a:spcBef>
              <a:buClr>
                <a:srgbClr val="FFFF00"/>
              </a:buClr>
              <a:buSzTx/>
              <a:buFontTx/>
              <a:buNone/>
            </a:pPr>
            <a:r>
              <a:rPr lang="en-US" altLang="en-US" sz="2000" b="0" dirty="0">
                <a:solidFill>
                  <a:srgbClr val="00CC99"/>
                </a:solidFill>
              </a:rPr>
              <a:t>Elkin et al, </a:t>
            </a:r>
            <a:r>
              <a:rPr lang="en-US" altLang="en-US" sz="2000" b="0" i="1" dirty="0">
                <a:solidFill>
                  <a:srgbClr val="00CC99"/>
                </a:solidFill>
              </a:rPr>
              <a:t>Cancer,</a:t>
            </a:r>
            <a:r>
              <a:rPr lang="en-US" altLang="en-US" sz="2000" b="0" dirty="0">
                <a:solidFill>
                  <a:srgbClr val="00CC99"/>
                </a:solidFill>
              </a:rPr>
              <a:t> 2005</a:t>
            </a:r>
          </a:p>
        </p:txBody>
      </p:sp>
      <p:pic>
        <p:nvPicPr>
          <p:cNvPr id="5" name="Picture 4">
            <a:extLst>
              <a:ext uri="{FF2B5EF4-FFF2-40B4-BE49-F238E27FC236}">
                <a16:creationId xmlns:a16="http://schemas.microsoft.com/office/drawing/2014/main" id="{8DEFD076-59CE-3DE4-B513-607EC0F7F571}"/>
              </a:ext>
            </a:extLst>
          </p:cNvPr>
          <p:cNvPicPr>
            <a:picLocks noChangeAspect="1"/>
          </p:cNvPicPr>
          <p:nvPr/>
        </p:nvPicPr>
        <p:blipFill>
          <a:blip r:embed="rId3"/>
          <a:stretch>
            <a:fillRect/>
          </a:stretch>
        </p:blipFill>
        <p:spPr>
          <a:xfrm>
            <a:off x="1069758" y="615369"/>
            <a:ext cx="10271958" cy="4175710"/>
          </a:xfrm>
          <a:prstGeom prst="rect">
            <a:avLst/>
          </a:prstGeom>
        </p:spPr>
      </p:pic>
    </p:spTree>
    <p:extLst>
      <p:ext uri="{BB962C8B-B14F-4D97-AF65-F5344CB8AC3E}">
        <p14:creationId xmlns:p14="http://schemas.microsoft.com/office/powerpoint/2010/main" val="3055228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5F56F-9F10-415B-0947-7A4542603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5248E-38CE-274B-E112-1113EABF6AE1}"/>
              </a:ext>
            </a:extLst>
          </p:cNvPr>
          <p:cNvSpPr>
            <a:spLocks noGrp="1"/>
          </p:cNvSpPr>
          <p:nvPr>
            <p:ph type="title"/>
          </p:nvPr>
        </p:nvSpPr>
        <p:spPr>
          <a:xfrm>
            <a:off x="0" y="0"/>
            <a:ext cx="12192000" cy="677333"/>
          </a:xfrm>
        </p:spPr>
        <p:txBody>
          <a:bodyPr>
            <a:normAutofit fontScale="90000"/>
          </a:bodyPr>
          <a:lstStyle/>
          <a:p>
            <a:r>
              <a:rPr lang="en-US" dirty="0"/>
              <a:t>Does tumor-size explain intrastage mortality reductions at stage 1A?</a:t>
            </a:r>
          </a:p>
        </p:txBody>
      </p:sp>
      <p:sp>
        <p:nvSpPr>
          <p:cNvPr id="3" name="Content Placeholder 2">
            <a:extLst>
              <a:ext uri="{FF2B5EF4-FFF2-40B4-BE49-F238E27FC236}">
                <a16:creationId xmlns:a16="http://schemas.microsoft.com/office/drawing/2014/main" id="{ADB3DD25-C483-D169-4CA6-7A4D819D6F6E}"/>
              </a:ext>
            </a:extLst>
          </p:cNvPr>
          <p:cNvSpPr>
            <a:spLocks noGrp="1"/>
          </p:cNvSpPr>
          <p:nvPr>
            <p:ph idx="1"/>
          </p:nvPr>
        </p:nvSpPr>
        <p:spPr>
          <a:xfrm>
            <a:off x="207226" y="3000588"/>
            <a:ext cx="11676807" cy="3733426"/>
          </a:xfrm>
        </p:spPr>
        <p:txBody>
          <a:bodyPr>
            <a:normAutofit/>
          </a:bodyPr>
          <a:lstStyle/>
          <a:p>
            <a:pPr marL="342900" indent="-342900">
              <a:buFont typeface="Arial" panose="020B0604020202020204" pitchFamily="34" charset="0"/>
              <a:buChar char="•"/>
            </a:pPr>
            <a:r>
              <a:rPr lang="en-US" dirty="0"/>
              <a:t>Intrastage mortality reductions within stage-1A may occur simply because CT screening finds smaller tumors with lower mortality within each stage  </a:t>
            </a:r>
          </a:p>
          <a:p>
            <a:pPr marL="576263" lvl="2" indent="-342900"/>
            <a:r>
              <a:rPr lang="en-US" dirty="0"/>
              <a:t>Indeed the mean stage-1A tumor size was slightly smaller for CT vs CXR detection (CT: 16.5mm vs. CXR: 18.6mm, p=0.006)</a:t>
            </a:r>
          </a:p>
          <a:p>
            <a:pPr marL="342900" indent="-342900">
              <a:buFont typeface="Arial" panose="020B0604020202020204" pitchFamily="34" charset="0"/>
              <a:buChar char="•"/>
            </a:pPr>
            <a:r>
              <a:rPr lang="en-US" dirty="0"/>
              <a:t>Above we dichotomize stage-1A at median tumor-size (15mm).  </a:t>
            </a:r>
          </a:p>
          <a:p>
            <a:pPr marL="576263" lvl="2" indent="-342900"/>
            <a:r>
              <a:rPr lang="en-US" dirty="0"/>
              <a:t>Within stage-1A, there was greater interstage mortality increase for smaller stage-1A (≤15mm: -183% relative reduction, p=0.004 vs. &gt;15mm: -56% relative-reduction, p=0.02), suggesting that the stage-shift was primarily to smaller stage-1A tumors.  </a:t>
            </a:r>
          </a:p>
          <a:p>
            <a:pPr marL="576263" lvl="2" indent="-342900"/>
            <a:r>
              <a:rPr lang="en-US" dirty="0"/>
              <a:t>Despite that stage-shift to smaller stage-1A tumors, intrastage-1A mortality reduction did not disappear</a:t>
            </a:r>
          </a:p>
          <a:p>
            <a:pPr marL="803275" lvl="3" indent="-342900"/>
            <a:r>
              <a:rPr lang="en-US" dirty="0"/>
              <a:t>Strong intrastage-1A mortality reduction reduction may well remain: </a:t>
            </a:r>
          </a:p>
          <a:p>
            <a:pPr marL="1030288" lvl="4" indent="-342900"/>
            <a:r>
              <a:rPr lang="en-US" dirty="0"/>
              <a:t>≤15mm: 55% relative reduction, p=0.09</a:t>
            </a:r>
          </a:p>
          <a:p>
            <a:pPr marL="1030288" lvl="4" indent="-342900"/>
            <a:r>
              <a:rPr lang="en-US" dirty="0"/>
              <a:t>&gt;15mm: 33% relative reduction, p=0.23 </a:t>
            </a:r>
          </a:p>
          <a:p>
            <a:pPr marL="803275" lvl="3" indent="-342900"/>
            <a:endParaRPr lang="en-US" dirty="0"/>
          </a:p>
          <a:p>
            <a:pPr marL="342900" indent="-342900">
              <a:buFont typeface="Arial" panose="020B0604020202020204" pitchFamily="34" charset="0"/>
              <a:buChar char="•"/>
            </a:pPr>
            <a:endParaRPr lang="en-US" dirty="0"/>
          </a:p>
        </p:txBody>
      </p:sp>
      <p:graphicFrame>
        <p:nvGraphicFramePr>
          <p:cNvPr id="5" name="Object 4">
            <a:extLst>
              <a:ext uri="{FF2B5EF4-FFF2-40B4-BE49-F238E27FC236}">
                <a16:creationId xmlns:a16="http://schemas.microsoft.com/office/drawing/2014/main" id="{D0574C17-5D5D-33CF-BF3E-F9B9257D694C}"/>
              </a:ext>
            </a:extLst>
          </p:cNvPr>
          <p:cNvGraphicFramePr>
            <a:graphicFrameLocks noChangeAspect="1"/>
          </p:cNvGraphicFramePr>
          <p:nvPr>
            <p:extLst>
              <p:ext uri="{D42A27DB-BD31-4B8C-83A1-F6EECF244321}">
                <p14:modId xmlns:p14="http://schemas.microsoft.com/office/powerpoint/2010/main" val="541084338"/>
              </p:ext>
            </p:extLst>
          </p:nvPr>
        </p:nvGraphicFramePr>
        <p:xfrm>
          <a:off x="447040" y="909849"/>
          <a:ext cx="11461842" cy="1609831"/>
        </p:xfrm>
        <a:graphic>
          <a:graphicData uri="http://schemas.openxmlformats.org/presentationml/2006/ole">
            <mc:AlternateContent xmlns:mc="http://schemas.openxmlformats.org/markup-compatibility/2006">
              <mc:Choice xmlns:v="urn:schemas-microsoft-com:vml" Requires="v">
                <p:oleObj name="Worksheet" r:id="rId3" imgW="15290800" imgH="2146300" progId="Excel.Sheet.12">
                  <p:embed/>
                </p:oleObj>
              </mc:Choice>
              <mc:Fallback>
                <p:oleObj name="Worksheet" r:id="rId3" imgW="15290800" imgH="2146300" progId="Excel.Sheet.12">
                  <p:embed/>
                  <p:pic>
                    <p:nvPicPr>
                      <p:cNvPr id="0" name=""/>
                      <p:cNvPicPr/>
                      <p:nvPr/>
                    </p:nvPicPr>
                    <p:blipFill>
                      <a:blip r:embed="rId4"/>
                      <a:stretch>
                        <a:fillRect/>
                      </a:stretch>
                    </p:blipFill>
                    <p:spPr>
                      <a:xfrm>
                        <a:off x="447040" y="909849"/>
                        <a:ext cx="11461842" cy="1609831"/>
                      </a:xfrm>
                      <a:prstGeom prst="rect">
                        <a:avLst/>
                      </a:prstGeom>
                    </p:spPr>
                  </p:pic>
                </p:oleObj>
              </mc:Fallback>
            </mc:AlternateContent>
          </a:graphicData>
        </a:graphic>
      </p:graphicFrame>
    </p:spTree>
    <p:extLst>
      <p:ext uri="{BB962C8B-B14F-4D97-AF65-F5344CB8AC3E}">
        <p14:creationId xmlns:p14="http://schemas.microsoft.com/office/powerpoint/2010/main" val="2999582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F50F2-3738-6FA9-EF69-944161A7C7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F5D34-A7F1-E067-DDDE-D297AA35C569}"/>
              </a:ext>
            </a:extLst>
          </p:cNvPr>
          <p:cNvSpPr>
            <a:spLocks noGrp="1"/>
          </p:cNvSpPr>
          <p:nvPr>
            <p:ph type="title"/>
          </p:nvPr>
        </p:nvSpPr>
        <p:spPr>
          <a:xfrm>
            <a:off x="0" y="0"/>
            <a:ext cx="12192000" cy="677333"/>
          </a:xfrm>
        </p:spPr>
        <p:txBody>
          <a:bodyPr>
            <a:normAutofit fontScale="90000"/>
          </a:bodyPr>
          <a:lstStyle/>
          <a:p>
            <a:r>
              <a:rPr lang="en-US" dirty="0"/>
              <a:t>Does tumor-size explain intrastage mortality reductions at stage 4?</a:t>
            </a:r>
          </a:p>
        </p:txBody>
      </p:sp>
      <p:sp>
        <p:nvSpPr>
          <p:cNvPr id="3" name="Content Placeholder 2">
            <a:extLst>
              <a:ext uri="{FF2B5EF4-FFF2-40B4-BE49-F238E27FC236}">
                <a16:creationId xmlns:a16="http://schemas.microsoft.com/office/drawing/2014/main" id="{2649A9FB-2FAC-3C67-E663-CAFF79AA721E}"/>
              </a:ext>
            </a:extLst>
          </p:cNvPr>
          <p:cNvSpPr>
            <a:spLocks noGrp="1"/>
          </p:cNvSpPr>
          <p:nvPr>
            <p:ph idx="1"/>
          </p:nvPr>
        </p:nvSpPr>
        <p:spPr>
          <a:xfrm>
            <a:off x="207226" y="3000588"/>
            <a:ext cx="11676807" cy="3733426"/>
          </a:xfrm>
        </p:spPr>
        <p:txBody>
          <a:bodyPr>
            <a:normAutofit/>
          </a:bodyPr>
          <a:lstStyle/>
          <a:p>
            <a:pPr marL="342900" indent="-342900">
              <a:buFont typeface="Arial" panose="020B0604020202020204" pitchFamily="34" charset="0"/>
              <a:buChar char="•"/>
            </a:pPr>
            <a:r>
              <a:rPr lang="en-US" dirty="0"/>
              <a:t>Intrastage mortality reductions within stage-4 may occur simply because CT screening finds smaller tumors with lower mortality within each stage  </a:t>
            </a:r>
          </a:p>
          <a:p>
            <a:pPr marL="576263" lvl="2" indent="-342900"/>
            <a:r>
              <a:rPr lang="en-US" dirty="0"/>
              <a:t>However, CT-detected stage-4 cancers were, if anything, larger (CT: 43.6mm vs. CXR: 40.5mm, p=0.49)</a:t>
            </a:r>
          </a:p>
          <a:p>
            <a:pPr marL="342900" indent="-342900">
              <a:buFont typeface="Arial" panose="020B0604020202020204" pitchFamily="34" charset="0"/>
              <a:buChar char="•"/>
            </a:pPr>
            <a:r>
              <a:rPr lang="en-US" dirty="0"/>
              <a:t>Above we dichotomize stage-4 at median tumor-size (40mm).  </a:t>
            </a:r>
          </a:p>
          <a:p>
            <a:pPr marL="576263" lvl="2" indent="-342900"/>
            <a:r>
              <a:rPr lang="en-US" dirty="0"/>
              <a:t>Most of the interstage-4 mortality reduction was in smaller stage-4 tumors and none at all among those with missing tumor-size </a:t>
            </a:r>
          </a:p>
          <a:p>
            <a:pPr marL="803275" lvl="3" indent="-342900"/>
            <a:r>
              <a:rPr lang="en-US" dirty="0"/>
              <a:t>≤40mm: 43% relative-reduction, p&lt;0.001</a:t>
            </a:r>
          </a:p>
          <a:p>
            <a:pPr marL="803275" lvl="3" indent="-342900"/>
            <a:r>
              <a:rPr lang="en-US" dirty="0"/>
              <a:t>&gt;40mm: 26% relative-reduction, p=0.053</a:t>
            </a:r>
          </a:p>
          <a:p>
            <a:pPr marL="803275" lvl="3" indent="-342900"/>
            <a:r>
              <a:rPr lang="en-US" dirty="0"/>
              <a:t>missing: -6% relative-reduction, p=0.70</a:t>
            </a:r>
          </a:p>
          <a:p>
            <a:pPr marL="342900" indent="-342900">
              <a:buFont typeface="Arial" panose="020B0604020202020204" pitchFamily="34" charset="0"/>
              <a:buChar char="•"/>
            </a:pPr>
            <a:endParaRPr lang="en-US" dirty="0"/>
          </a:p>
        </p:txBody>
      </p:sp>
      <p:graphicFrame>
        <p:nvGraphicFramePr>
          <p:cNvPr id="5" name="Object 4">
            <a:extLst>
              <a:ext uri="{FF2B5EF4-FFF2-40B4-BE49-F238E27FC236}">
                <a16:creationId xmlns:a16="http://schemas.microsoft.com/office/drawing/2014/main" id="{59092E63-F212-2357-E03D-1B95E69D5789}"/>
              </a:ext>
            </a:extLst>
          </p:cNvPr>
          <p:cNvGraphicFramePr>
            <a:graphicFrameLocks noChangeAspect="1"/>
          </p:cNvGraphicFramePr>
          <p:nvPr/>
        </p:nvGraphicFramePr>
        <p:xfrm>
          <a:off x="447040" y="909849"/>
          <a:ext cx="11461842" cy="1609831"/>
        </p:xfrm>
        <a:graphic>
          <a:graphicData uri="http://schemas.openxmlformats.org/presentationml/2006/ole">
            <mc:AlternateContent xmlns:mc="http://schemas.openxmlformats.org/markup-compatibility/2006">
              <mc:Choice xmlns:v="urn:schemas-microsoft-com:vml" Requires="v">
                <p:oleObj name="Worksheet" r:id="rId3" imgW="15290800" imgH="2146300" progId="Excel.Sheet.12">
                  <p:embed/>
                </p:oleObj>
              </mc:Choice>
              <mc:Fallback>
                <p:oleObj name="Worksheet" r:id="rId3" imgW="15290800" imgH="2146300" progId="Excel.Sheet.12">
                  <p:embed/>
                  <p:pic>
                    <p:nvPicPr>
                      <p:cNvPr id="5" name="Object 4">
                        <a:extLst>
                          <a:ext uri="{FF2B5EF4-FFF2-40B4-BE49-F238E27FC236}">
                            <a16:creationId xmlns:a16="http://schemas.microsoft.com/office/drawing/2014/main" id="{D0574C17-5D5D-33CF-BF3E-F9B9257D694C}"/>
                          </a:ext>
                        </a:extLst>
                      </p:cNvPr>
                      <p:cNvPicPr/>
                      <p:nvPr/>
                    </p:nvPicPr>
                    <p:blipFill>
                      <a:blip r:embed="rId4"/>
                      <a:stretch>
                        <a:fillRect/>
                      </a:stretch>
                    </p:blipFill>
                    <p:spPr>
                      <a:xfrm>
                        <a:off x="447040" y="909849"/>
                        <a:ext cx="11461842" cy="1609831"/>
                      </a:xfrm>
                      <a:prstGeom prst="rect">
                        <a:avLst/>
                      </a:prstGeom>
                    </p:spPr>
                  </p:pic>
                </p:oleObj>
              </mc:Fallback>
            </mc:AlternateContent>
          </a:graphicData>
        </a:graphic>
      </p:graphicFrame>
    </p:spTree>
    <p:extLst>
      <p:ext uri="{BB962C8B-B14F-4D97-AF65-F5344CB8AC3E}">
        <p14:creationId xmlns:p14="http://schemas.microsoft.com/office/powerpoint/2010/main" val="1887684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D599C-D34A-6D5E-6A9E-D79BE15AD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B35CBD-D84A-815A-61A8-1AD579B59AF5}"/>
              </a:ext>
            </a:extLst>
          </p:cNvPr>
          <p:cNvSpPr>
            <a:spLocks noGrp="1"/>
          </p:cNvSpPr>
          <p:nvPr>
            <p:ph type="title"/>
          </p:nvPr>
        </p:nvSpPr>
        <p:spPr>
          <a:xfrm>
            <a:off x="0" y="0"/>
            <a:ext cx="12192000" cy="677333"/>
          </a:xfrm>
        </p:spPr>
        <p:txBody>
          <a:bodyPr>
            <a:normAutofit fontScale="90000"/>
          </a:bodyPr>
          <a:lstStyle/>
          <a:p>
            <a:r>
              <a:rPr lang="en-US" dirty="0"/>
              <a:t>Does tumor-size explain intrastage mortality reductions at stage 4?</a:t>
            </a:r>
          </a:p>
        </p:txBody>
      </p:sp>
      <p:sp>
        <p:nvSpPr>
          <p:cNvPr id="3" name="Content Placeholder 2">
            <a:extLst>
              <a:ext uri="{FF2B5EF4-FFF2-40B4-BE49-F238E27FC236}">
                <a16:creationId xmlns:a16="http://schemas.microsoft.com/office/drawing/2014/main" id="{B513B22A-5A98-3A2D-A9F8-B433ADC8ADBC}"/>
              </a:ext>
            </a:extLst>
          </p:cNvPr>
          <p:cNvSpPr>
            <a:spLocks noGrp="1"/>
          </p:cNvSpPr>
          <p:nvPr>
            <p:ph idx="1"/>
          </p:nvPr>
        </p:nvSpPr>
        <p:spPr>
          <a:xfrm>
            <a:off x="207226" y="3000588"/>
            <a:ext cx="11676807" cy="3733426"/>
          </a:xfrm>
        </p:spPr>
        <p:txBody>
          <a:bodyPr>
            <a:normAutofit/>
          </a:bodyPr>
          <a:lstStyle/>
          <a:p>
            <a:pPr marL="342900" indent="-342900">
              <a:buFont typeface="Arial" panose="020B0604020202020204" pitchFamily="34" charset="0"/>
              <a:buChar char="•"/>
            </a:pPr>
            <a:r>
              <a:rPr lang="en-US" dirty="0"/>
              <a:t>Above we dichotomize stage-4 at median tumor-size (40mm).  </a:t>
            </a:r>
          </a:p>
          <a:p>
            <a:pPr marL="576263" lvl="2" indent="-342900"/>
            <a:r>
              <a:rPr lang="en-US" dirty="0"/>
              <a:t>Intrastage mortality reductions may well remain for smaller stage-4 tumors:</a:t>
            </a:r>
          </a:p>
          <a:p>
            <a:pPr marL="803275" lvl="3" indent="-342900"/>
            <a:r>
              <a:rPr lang="en-US" dirty="0"/>
              <a:t> ≤40mm: 22% relative-reduction, p=0.12</a:t>
            </a:r>
          </a:p>
          <a:p>
            <a:pPr marL="803275" lvl="3" indent="-342900"/>
            <a:r>
              <a:rPr lang="en-US" dirty="0"/>
              <a:t>&gt;40mm:  11% relative-reduction, p=0.47</a:t>
            </a:r>
          </a:p>
          <a:p>
            <a:pPr marL="803275" lvl="3" indent="-342900"/>
            <a:r>
              <a:rPr lang="en-US" dirty="0"/>
              <a:t>missing:  16% relative-reduction, p=0.20</a:t>
            </a:r>
          </a:p>
          <a:p>
            <a:pPr marL="342900" indent="-342900">
              <a:buFont typeface="Arial" panose="020B0604020202020204" pitchFamily="34" charset="0"/>
              <a:buChar char="•"/>
            </a:pPr>
            <a:r>
              <a:rPr lang="en-US" dirty="0"/>
              <a:t>Thus CT detecting smaller tumors does not explain the observed intrastage-mortality reductions for stage-1A and stage-4 tumors</a:t>
            </a:r>
          </a:p>
        </p:txBody>
      </p:sp>
      <p:graphicFrame>
        <p:nvGraphicFramePr>
          <p:cNvPr id="5" name="Object 4">
            <a:extLst>
              <a:ext uri="{FF2B5EF4-FFF2-40B4-BE49-F238E27FC236}">
                <a16:creationId xmlns:a16="http://schemas.microsoft.com/office/drawing/2014/main" id="{45B96EBC-7BD3-313B-5E69-E86A1CEA3EF3}"/>
              </a:ext>
            </a:extLst>
          </p:cNvPr>
          <p:cNvGraphicFramePr>
            <a:graphicFrameLocks noChangeAspect="1"/>
          </p:cNvGraphicFramePr>
          <p:nvPr/>
        </p:nvGraphicFramePr>
        <p:xfrm>
          <a:off x="447040" y="909849"/>
          <a:ext cx="11461842" cy="1609831"/>
        </p:xfrm>
        <a:graphic>
          <a:graphicData uri="http://schemas.openxmlformats.org/presentationml/2006/ole">
            <mc:AlternateContent xmlns:mc="http://schemas.openxmlformats.org/markup-compatibility/2006">
              <mc:Choice xmlns:v="urn:schemas-microsoft-com:vml" Requires="v">
                <p:oleObj name="Worksheet" r:id="rId3" imgW="15290800" imgH="2146300" progId="Excel.Sheet.12">
                  <p:embed/>
                </p:oleObj>
              </mc:Choice>
              <mc:Fallback>
                <p:oleObj name="Worksheet" r:id="rId3" imgW="15290800" imgH="2146300" progId="Excel.Sheet.12">
                  <p:embed/>
                  <p:pic>
                    <p:nvPicPr>
                      <p:cNvPr id="5" name="Object 4">
                        <a:extLst>
                          <a:ext uri="{FF2B5EF4-FFF2-40B4-BE49-F238E27FC236}">
                            <a16:creationId xmlns:a16="http://schemas.microsoft.com/office/drawing/2014/main" id="{59092E63-F212-2357-E03D-1B95E69D5789}"/>
                          </a:ext>
                        </a:extLst>
                      </p:cNvPr>
                      <p:cNvPicPr/>
                      <p:nvPr/>
                    </p:nvPicPr>
                    <p:blipFill>
                      <a:blip r:embed="rId4"/>
                      <a:stretch>
                        <a:fillRect/>
                      </a:stretch>
                    </p:blipFill>
                    <p:spPr>
                      <a:xfrm>
                        <a:off x="447040" y="909849"/>
                        <a:ext cx="11461842" cy="1609831"/>
                      </a:xfrm>
                      <a:prstGeom prst="rect">
                        <a:avLst/>
                      </a:prstGeom>
                    </p:spPr>
                  </p:pic>
                </p:oleObj>
              </mc:Fallback>
            </mc:AlternateContent>
          </a:graphicData>
        </a:graphic>
      </p:graphicFrame>
    </p:spTree>
    <p:extLst>
      <p:ext uri="{BB962C8B-B14F-4D97-AF65-F5344CB8AC3E}">
        <p14:creationId xmlns:p14="http://schemas.microsoft.com/office/powerpoint/2010/main" val="1896002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3D4D4-79A2-6D22-9CFB-E839F393C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6C6DA-E8EA-80B4-6A14-133CFE576191}"/>
              </a:ext>
            </a:extLst>
          </p:cNvPr>
          <p:cNvSpPr>
            <a:spLocks noGrp="1"/>
          </p:cNvSpPr>
          <p:nvPr>
            <p:ph type="title"/>
          </p:nvPr>
        </p:nvSpPr>
        <p:spPr>
          <a:xfrm>
            <a:off x="0" y="0"/>
            <a:ext cx="12192000" cy="677333"/>
          </a:xfrm>
        </p:spPr>
        <p:txBody>
          <a:bodyPr>
            <a:normAutofit fontScale="90000"/>
          </a:bodyPr>
          <a:lstStyle/>
          <a:p>
            <a:r>
              <a:rPr lang="en-US" dirty="0"/>
              <a:t>Does tumor-size explain intrastage mortality reductions at stage 4?</a:t>
            </a:r>
          </a:p>
        </p:txBody>
      </p:sp>
      <p:sp>
        <p:nvSpPr>
          <p:cNvPr id="3" name="Content Placeholder 2">
            <a:extLst>
              <a:ext uri="{FF2B5EF4-FFF2-40B4-BE49-F238E27FC236}">
                <a16:creationId xmlns:a16="http://schemas.microsoft.com/office/drawing/2014/main" id="{9D46CF1B-E040-57A0-ABE6-BCC94D9A139D}"/>
              </a:ext>
            </a:extLst>
          </p:cNvPr>
          <p:cNvSpPr>
            <a:spLocks noGrp="1"/>
          </p:cNvSpPr>
          <p:nvPr>
            <p:ph idx="1"/>
          </p:nvPr>
        </p:nvSpPr>
        <p:spPr>
          <a:xfrm>
            <a:off x="207226" y="5617029"/>
            <a:ext cx="11676807" cy="1116984"/>
          </a:xfrm>
        </p:spPr>
        <p:txBody>
          <a:bodyPr>
            <a:normAutofit/>
          </a:bodyPr>
          <a:lstStyle/>
          <a:p>
            <a:pPr marL="342900" indent="-342900">
              <a:buFont typeface="Arial" panose="020B0604020202020204" pitchFamily="34" charset="0"/>
              <a:buChar char="•"/>
            </a:pPr>
            <a:r>
              <a:rPr lang="en-US" dirty="0"/>
              <a:t>Stage-4 tumors (≤40mm) in the CT-arm might still have improved survival</a:t>
            </a:r>
          </a:p>
        </p:txBody>
      </p:sp>
      <p:pic>
        <p:nvPicPr>
          <p:cNvPr id="6" name="Picture 5">
            <a:extLst>
              <a:ext uri="{FF2B5EF4-FFF2-40B4-BE49-F238E27FC236}">
                <a16:creationId xmlns:a16="http://schemas.microsoft.com/office/drawing/2014/main" id="{1314CA21-851E-9C06-4ED4-D41E3A8992AD}"/>
              </a:ext>
            </a:extLst>
          </p:cNvPr>
          <p:cNvPicPr>
            <a:picLocks noChangeAspect="1"/>
          </p:cNvPicPr>
          <p:nvPr/>
        </p:nvPicPr>
        <p:blipFill>
          <a:blip r:embed="rId3"/>
          <a:stretch>
            <a:fillRect/>
          </a:stretch>
        </p:blipFill>
        <p:spPr>
          <a:xfrm>
            <a:off x="506471" y="677333"/>
            <a:ext cx="11376758" cy="4740315"/>
          </a:xfrm>
          <a:prstGeom prst="rect">
            <a:avLst/>
          </a:prstGeom>
        </p:spPr>
      </p:pic>
    </p:spTree>
    <p:extLst>
      <p:ext uri="{BB962C8B-B14F-4D97-AF65-F5344CB8AC3E}">
        <p14:creationId xmlns:p14="http://schemas.microsoft.com/office/powerpoint/2010/main" val="3776256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06D56-89D2-CA16-BE6A-727931BA3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3DABB-65C1-910A-D481-076F6CA79769}"/>
              </a:ext>
            </a:extLst>
          </p:cNvPr>
          <p:cNvSpPr>
            <a:spLocks noGrp="1"/>
          </p:cNvSpPr>
          <p:nvPr>
            <p:ph type="title"/>
          </p:nvPr>
        </p:nvSpPr>
        <p:spPr>
          <a:xfrm>
            <a:off x="207226" y="1"/>
            <a:ext cx="11676807" cy="568960"/>
          </a:xfrm>
        </p:spPr>
        <p:txBody>
          <a:bodyPr/>
          <a:lstStyle/>
          <a:p>
            <a:r>
              <a:rPr lang="en-US" dirty="0"/>
              <a:t>Mortality reductions over follow-up time in NLST: Surrogates</a:t>
            </a:r>
          </a:p>
        </p:txBody>
      </p:sp>
      <p:sp>
        <p:nvSpPr>
          <p:cNvPr id="3" name="Content Placeholder 2">
            <a:extLst>
              <a:ext uri="{FF2B5EF4-FFF2-40B4-BE49-F238E27FC236}">
                <a16:creationId xmlns:a16="http://schemas.microsoft.com/office/drawing/2014/main" id="{92DA03AE-BAF5-3DA3-BA2A-6A23ABD79693}"/>
              </a:ext>
            </a:extLst>
          </p:cNvPr>
          <p:cNvSpPr>
            <a:spLocks noGrp="1"/>
          </p:cNvSpPr>
          <p:nvPr>
            <p:ph idx="1"/>
          </p:nvPr>
        </p:nvSpPr>
        <p:spPr>
          <a:xfrm>
            <a:off x="7423264" y="568962"/>
            <a:ext cx="4768735" cy="6165052"/>
          </a:xfrm>
        </p:spPr>
        <p:txBody>
          <a:bodyPr>
            <a:normAutofit fontScale="85000" lnSpcReduction="10000"/>
          </a:bodyPr>
          <a:lstStyle/>
          <a:p>
            <a:pPr marL="342900" indent="-342900">
              <a:buFont typeface="Arial" panose="020B0604020202020204" pitchFamily="34" charset="0"/>
              <a:buChar char="•"/>
            </a:pPr>
            <a:r>
              <a:rPr lang="en-US" dirty="0"/>
              <a:t>Intrastage mortality reduction (W) is greater than interstage mortality reduction (B) at all times</a:t>
            </a:r>
          </a:p>
          <a:p>
            <a:pPr marL="576263" lvl="2" indent="-342900"/>
            <a:r>
              <a:rPr lang="en-US" dirty="0"/>
              <a:t>It takes time to see mortality reductions due to (inter)stage-shift</a:t>
            </a:r>
          </a:p>
          <a:p>
            <a:pPr marL="576263" lvl="2" indent="-342900"/>
            <a:r>
              <a:rPr lang="en-US" dirty="0"/>
              <a:t>Intrastage mortality reductions are more earlier apparent</a:t>
            </a:r>
          </a:p>
          <a:p>
            <a:pPr marL="803275" lvl="3" indent="-342900"/>
            <a:r>
              <a:rPr lang="en-US" dirty="0"/>
              <a:t>Early prevented deaths are “just in time” and attributed to intrastage</a:t>
            </a:r>
          </a:p>
          <a:p>
            <a:pPr marL="576263" lvl="2" indent="-342900"/>
            <a:r>
              <a:rPr lang="en-US" dirty="0"/>
              <a:t>Converge after screening ends</a:t>
            </a:r>
          </a:p>
          <a:p>
            <a:pPr marL="342900" indent="-342900">
              <a:buFont typeface="Arial" panose="020B0604020202020204" pitchFamily="34" charset="0"/>
              <a:buChar char="•"/>
            </a:pPr>
            <a:r>
              <a:rPr lang="en-US" dirty="0"/>
              <a:t>Late-stage incidence (L) is problematic</a:t>
            </a:r>
          </a:p>
          <a:p>
            <a:pPr marL="576263" lvl="2" indent="-342900"/>
            <a:r>
              <a:rPr lang="en-US" dirty="0"/>
              <a:t>NLST Mortality-reduction (T) was statistically significant starting year-3 of follow-up (18.7%,p=0.037)</a:t>
            </a:r>
          </a:p>
          <a:p>
            <a:pPr marL="576263" lvl="2" indent="-342900"/>
            <a:r>
              <a:rPr lang="en-US" dirty="0"/>
              <a:t>Unlike stage-3/4-incidence reduction (9.5%,p=0.24), which was not significant until year-4 of follow-up (15.5%,p=0.017)</a:t>
            </a:r>
          </a:p>
          <a:p>
            <a:pPr marL="576263" lvl="2" indent="-342900"/>
            <a:r>
              <a:rPr lang="en-US" dirty="0"/>
              <a:t>Using stage-3/4 incidence would actually have delayed the time to a significant finding by one year</a:t>
            </a:r>
          </a:p>
          <a:p>
            <a:pPr marL="342900" indent="-342900">
              <a:buFont typeface="Arial" panose="020B0604020202020204" pitchFamily="34" charset="0"/>
              <a:buChar char="•"/>
            </a:pPr>
            <a:r>
              <a:rPr lang="en-US" dirty="0"/>
              <a:t>When intrastage-shift is substantial, this lessens the rationale for late-stage incidence as a surrogate</a:t>
            </a:r>
          </a:p>
          <a:p>
            <a:pPr marL="342900" indent="-342900">
              <a:buFont typeface="Arial" panose="020B0604020202020204" pitchFamily="34" charset="0"/>
              <a:buChar char="•"/>
            </a:pPr>
            <a:endParaRPr lang="en-US" dirty="0"/>
          </a:p>
          <a:p>
            <a:pPr marL="803275" lvl="3" indent="-342900"/>
            <a:endParaRPr lang="en-US" dirty="0"/>
          </a:p>
          <a:p>
            <a:pPr marL="342900" indent="-34290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014F9288-6E12-75F6-5973-2EFF724A02FB}"/>
              </a:ext>
            </a:extLst>
          </p:cNvPr>
          <p:cNvPicPr>
            <a:picLocks noChangeAspect="1"/>
          </p:cNvPicPr>
          <p:nvPr/>
        </p:nvPicPr>
        <p:blipFill rotWithShape="1">
          <a:blip r:embed="rId3"/>
          <a:srcRect l="6091" t="1998" r="68779" b="52719"/>
          <a:stretch>
            <a:fillRect/>
          </a:stretch>
        </p:blipFill>
        <p:spPr bwMode="auto">
          <a:xfrm>
            <a:off x="80006" y="568961"/>
            <a:ext cx="3474228" cy="6260505"/>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D875F11C-6C85-9CDC-7FD9-0B352691492C}"/>
              </a:ext>
            </a:extLst>
          </p:cNvPr>
          <p:cNvPicPr>
            <a:picLocks noChangeAspect="1"/>
          </p:cNvPicPr>
          <p:nvPr/>
        </p:nvPicPr>
        <p:blipFill rotWithShape="1">
          <a:blip r:embed="rId3"/>
          <a:srcRect l="5086" t="46972" r="68395" b="9516"/>
          <a:stretch>
            <a:fillRect/>
          </a:stretch>
        </p:blipFill>
        <p:spPr bwMode="auto">
          <a:xfrm>
            <a:off x="3554234" y="854023"/>
            <a:ext cx="3583670" cy="587999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20618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4D980-E11E-F23B-4DD7-1719CE878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7BF4F6-4B88-15FA-336B-99E39EB5D712}"/>
              </a:ext>
            </a:extLst>
          </p:cNvPr>
          <p:cNvSpPr>
            <a:spLocks noGrp="1"/>
          </p:cNvSpPr>
          <p:nvPr>
            <p:ph type="title"/>
          </p:nvPr>
        </p:nvSpPr>
        <p:spPr>
          <a:xfrm>
            <a:off x="207226" y="1"/>
            <a:ext cx="11984773" cy="568960"/>
          </a:xfrm>
        </p:spPr>
        <p:txBody>
          <a:bodyPr>
            <a:normAutofit/>
          </a:bodyPr>
          <a:lstStyle/>
          <a:p>
            <a:r>
              <a:rPr lang="en-US" dirty="0"/>
              <a:t>Relationship of late-stage incidence to mortality</a:t>
            </a:r>
          </a:p>
        </p:txBody>
      </p:sp>
      <p:sp>
        <p:nvSpPr>
          <p:cNvPr id="3" name="Content Placeholder 2">
            <a:extLst>
              <a:ext uri="{FF2B5EF4-FFF2-40B4-BE49-F238E27FC236}">
                <a16:creationId xmlns:a16="http://schemas.microsoft.com/office/drawing/2014/main" id="{D53806D8-2B87-CABD-72CB-7062A91E7EA9}"/>
              </a:ext>
            </a:extLst>
          </p:cNvPr>
          <p:cNvSpPr>
            <a:spLocks noGrp="1"/>
          </p:cNvSpPr>
          <p:nvPr>
            <p:ph idx="1"/>
          </p:nvPr>
        </p:nvSpPr>
        <p:spPr>
          <a:xfrm>
            <a:off x="48126" y="3574404"/>
            <a:ext cx="12143873" cy="2842658"/>
          </a:xfrm>
        </p:spPr>
        <p:txBody>
          <a:bodyPr>
            <a:normAutofit fontScale="85000" lnSpcReduction="20000"/>
          </a:bodyPr>
          <a:lstStyle/>
          <a:p>
            <a:pPr marL="342900" indent="-342900">
              <a:buFont typeface="Arial" panose="020B0604020202020204" pitchFamily="34" charset="0"/>
              <a:buChar char="•"/>
            </a:pPr>
            <a:r>
              <a:rPr lang="en-US" dirty="0"/>
              <a:t>Owens et al developed a mathematical model relating reduction in late-stage cancer incidence to expected reduction in mortality if cases diagnosed early via screening receive a corresponding shift in mortality  </a:t>
            </a:r>
          </a:p>
          <a:p>
            <a:pPr marL="576263" lvl="2" indent="-342900"/>
            <a:r>
              <a:rPr lang="en-US" dirty="0"/>
              <a:t>They calculate the expected mortality reduction based on stage-shift alone</a:t>
            </a:r>
          </a:p>
          <a:p>
            <a:pPr marL="342900" indent="-342900">
              <a:buFont typeface="Arial" panose="020B0604020202020204" pitchFamily="34" charset="0"/>
              <a:buChar char="•"/>
            </a:pPr>
            <a:r>
              <a:rPr lang="en-US" dirty="0"/>
              <a:t>For NLST</a:t>
            </a:r>
          </a:p>
          <a:p>
            <a:pPr marL="576263" lvl="2" indent="-342900"/>
            <a:r>
              <a:rPr lang="en-US" dirty="0"/>
              <a:t>Stage-shift is projected to only account for 10% mortality reduction, which is close to our interstage mortality reduction (9.2%)</a:t>
            </a:r>
          </a:p>
          <a:p>
            <a:pPr marL="576263" lvl="2" indent="-342900"/>
            <a:r>
              <a:rPr lang="en-US" dirty="0"/>
              <a:t>Clearly the other 20-10=10% must come from another mechanism, we posit intrastage mortality reduction</a:t>
            </a:r>
          </a:p>
          <a:p>
            <a:pPr marL="342900" indent="-342900">
              <a:buFont typeface="Arial" panose="020B0604020202020204" pitchFamily="34" charset="0"/>
              <a:buChar char="•"/>
            </a:pPr>
            <a:r>
              <a:rPr lang="en-US" dirty="0"/>
              <a:t>Other trials</a:t>
            </a:r>
          </a:p>
          <a:p>
            <a:pPr marL="576263" lvl="2" indent="-342900"/>
            <a:r>
              <a:rPr lang="en-US" dirty="0"/>
              <a:t>UK Age Trial for breast cancer also shows a divergence (5% predicted, but 17% observed) suggesting intrastage effects</a:t>
            </a:r>
          </a:p>
          <a:p>
            <a:pPr marL="576263" lvl="2" indent="-342900"/>
            <a:r>
              <a:rPr lang="en-US" dirty="0"/>
              <a:t>ERSPC (prostate cancer) and UKCTOCS (ovarian cancer) findings suggest that (inter)stage-shift is sufficient to explain observed mortality reductions</a:t>
            </a:r>
          </a:p>
          <a:p>
            <a:pPr marL="342900" indent="-342900">
              <a:buFont typeface="Arial" panose="020B0604020202020204" pitchFamily="34" charset="0"/>
              <a:buChar char="•"/>
            </a:pPr>
            <a:endParaRPr lang="en-US" dirty="0"/>
          </a:p>
          <a:p>
            <a:pPr marL="803275" lvl="3" indent="-342900"/>
            <a:endParaRPr lang="en-US" dirty="0"/>
          </a:p>
          <a:p>
            <a:pPr marL="342900" indent="-342900">
              <a:buFont typeface="Arial" panose="020B0604020202020204" pitchFamily="34" charset="0"/>
              <a:buChar char="•"/>
            </a:pPr>
            <a:endParaRPr lang="en-US" dirty="0"/>
          </a:p>
        </p:txBody>
      </p:sp>
      <p:sp>
        <p:nvSpPr>
          <p:cNvPr id="8" name="Text Box 10">
            <a:extLst>
              <a:ext uri="{FF2B5EF4-FFF2-40B4-BE49-F238E27FC236}">
                <a16:creationId xmlns:a16="http://schemas.microsoft.com/office/drawing/2014/main" id="{72D33AAF-8638-B524-AB6A-2991003AF586}"/>
              </a:ext>
            </a:extLst>
          </p:cNvPr>
          <p:cNvSpPr txBox="1">
            <a:spLocks noChangeArrowheads="1"/>
          </p:cNvSpPr>
          <p:nvPr/>
        </p:nvSpPr>
        <p:spPr bwMode="auto">
          <a:xfrm>
            <a:off x="8541275" y="6499358"/>
            <a:ext cx="3650725" cy="3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b="1">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b="1">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spcBef>
                <a:spcPct val="20000"/>
              </a:spcBef>
              <a:spcAft>
                <a:spcPct val="0"/>
              </a:spcAft>
              <a:buSzPct val="10000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b="1">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r">
              <a:lnSpc>
                <a:spcPct val="93000"/>
              </a:lnSpc>
              <a:spcBef>
                <a:spcPct val="0"/>
              </a:spcBef>
              <a:buClr>
                <a:srgbClr val="FFFF00"/>
              </a:buClr>
              <a:buSzTx/>
              <a:buFontTx/>
              <a:buNone/>
            </a:pPr>
            <a:r>
              <a:rPr lang="en-US" altLang="en-US" sz="2000" b="0" dirty="0">
                <a:solidFill>
                  <a:srgbClr val="00CC99"/>
                </a:solidFill>
              </a:rPr>
              <a:t>Owens et al, </a:t>
            </a:r>
            <a:r>
              <a:rPr lang="en-US" altLang="en-US" sz="2000" b="0" i="1" dirty="0">
                <a:solidFill>
                  <a:srgbClr val="00CC99"/>
                </a:solidFill>
              </a:rPr>
              <a:t>CEBP,</a:t>
            </a:r>
            <a:r>
              <a:rPr lang="en-US" altLang="en-US" sz="2000" b="0" dirty="0">
                <a:solidFill>
                  <a:srgbClr val="00CC99"/>
                </a:solidFill>
              </a:rPr>
              <a:t> 2022</a:t>
            </a:r>
          </a:p>
        </p:txBody>
      </p:sp>
      <p:pic>
        <p:nvPicPr>
          <p:cNvPr id="10" name="Picture 9">
            <a:extLst>
              <a:ext uri="{FF2B5EF4-FFF2-40B4-BE49-F238E27FC236}">
                <a16:creationId xmlns:a16="http://schemas.microsoft.com/office/drawing/2014/main" id="{2BC90EBE-49EC-93E1-3618-7F36F3585DF7}"/>
              </a:ext>
            </a:extLst>
          </p:cNvPr>
          <p:cNvPicPr>
            <a:picLocks noChangeAspect="1"/>
          </p:cNvPicPr>
          <p:nvPr/>
        </p:nvPicPr>
        <p:blipFill>
          <a:blip r:embed="rId3"/>
          <a:stretch>
            <a:fillRect/>
          </a:stretch>
        </p:blipFill>
        <p:spPr>
          <a:xfrm>
            <a:off x="891220" y="641549"/>
            <a:ext cx="10409560" cy="2714862"/>
          </a:xfrm>
          <a:prstGeom prst="rect">
            <a:avLst/>
          </a:prstGeom>
        </p:spPr>
      </p:pic>
    </p:spTree>
    <p:extLst>
      <p:ext uri="{BB962C8B-B14F-4D97-AF65-F5344CB8AC3E}">
        <p14:creationId xmlns:p14="http://schemas.microsoft.com/office/powerpoint/2010/main" val="2159254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58CBF-E3CD-3114-7F12-BA51B4C520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A9836-16FF-F1FD-9AC4-D66493C83FA5}"/>
              </a:ext>
            </a:extLst>
          </p:cNvPr>
          <p:cNvSpPr>
            <a:spLocks noGrp="1"/>
          </p:cNvSpPr>
          <p:nvPr>
            <p:ph type="title"/>
          </p:nvPr>
        </p:nvSpPr>
        <p:spPr>
          <a:xfrm>
            <a:off x="207226" y="1"/>
            <a:ext cx="11676807" cy="568960"/>
          </a:xfrm>
        </p:spPr>
        <p:txBody>
          <a:bodyPr/>
          <a:lstStyle/>
          <a:p>
            <a:r>
              <a:rPr lang="en-US" dirty="0"/>
              <a:t>Mortality reductions over follow-up time by stage</a:t>
            </a:r>
          </a:p>
        </p:txBody>
      </p:sp>
      <p:sp>
        <p:nvSpPr>
          <p:cNvPr id="3" name="Content Placeholder 2">
            <a:extLst>
              <a:ext uri="{FF2B5EF4-FFF2-40B4-BE49-F238E27FC236}">
                <a16:creationId xmlns:a16="http://schemas.microsoft.com/office/drawing/2014/main" id="{3D3087CF-2F69-8790-8A9B-3246FABDEDF2}"/>
              </a:ext>
            </a:extLst>
          </p:cNvPr>
          <p:cNvSpPr>
            <a:spLocks noGrp="1"/>
          </p:cNvSpPr>
          <p:nvPr>
            <p:ph idx="1"/>
          </p:nvPr>
        </p:nvSpPr>
        <p:spPr>
          <a:xfrm>
            <a:off x="7423264" y="568962"/>
            <a:ext cx="4768735" cy="6165052"/>
          </a:xfrm>
        </p:spPr>
        <p:txBody>
          <a:bodyPr>
            <a:normAutofit/>
          </a:bodyPr>
          <a:lstStyle/>
          <a:p>
            <a:pPr marL="342900" indent="-342900">
              <a:buFont typeface="Arial" panose="020B0604020202020204" pitchFamily="34" charset="0"/>
              <a:buChar char="•"/>
            </a:pPr>
            <a:r>
              <a:rPr lang="en-US" dirty="0"/>
              <a:t>Total stage-4 mortality is immediately reduced and p&lt;0.05 by year-3</a:t>
            </a:r>
          </a:p>
          <a:p>
            <a:pPr marL="342900" indent="-342900">
              <a:buFont typeface="Arial" panose="020B0604020202020204" pitchFamily="34" charset="0"/>
              <a:buChar char="•"/>
            </a:pPr>
            <a:r>
              <a:rPr lang="en-US" dirty="0"/>
              <a:t>Other stages may be reduced during screening, but this dilutes</a:t>
            </a:r>
          </a:p>
          <a:p>
            <a:pPr marL="576263" lvl="2" indent="-342900"/>
            <a:r>
              <a:rPr lang="en-US" dirty="0"/>
              <a:t>In particular, stage-3 </a:t>
            </a:r>
          </a:p>
          <a:p>
            <a:pPr marL="576263" lvl="2" indent="-342900"/>
            <a:r>
              <a:rPr lang="en-US" dirty="0"/>
              <a:t>However, combining stage-3 with stage-4 is a diluted stage-3/4 mortality effect</a:t>
            </a:r>
          </a:p>
          <a:p>
            <a:pPr marL="342900" indent="-342900">
              <a:buFont typeface="Arial" panose="020B0604020202020204" pitchFamily="34" charset="0"/>
              <a:buChar char="•"/>
            </a:pPr>
            <a:r>
              <a:rPr lang="en-US" dirty="0"/>
              <a:t>For the middle stages 1B/2/3, we have inflow balancing outflow</a:t>
            </a:r>
          </a:p>
          <a:p>
            <a:pPr marL="342900" indent="-342900">
              <a:buFont typeface="Arial" panose="020B0604020202020204" pitchFamily="34" charset="0"/>
              <a:buChar char="•"/>
            </a:pPr>
            <a:r>
              <a:rPr lang="en-US" dirty="0"/>
              <a:t>The story for stage-1A is different</a:t>
            </a:r>
          </a:p>
          <a:p>
            <a:pPr marL="576263" lvl="2" indent="-342900"/>
            <a:r>
              <a:rPr lang="en-US" dirty="0"/>
              <a:t>Intrastage mortality reductions balance (inter)stage mortality increases</a:t>
            </a:r>
          </a:p>
          <a:p>
            <a:pPr marL="350838" lvl="1" indent="-342900"/>
            <a:endParaRPr lang="en-US" dirty="0"/>
          </a:p>
          <a:p>
            <a:pPr marL="342900" indent="-342900">
              <a:buFont typeface="Arial" panose="020B0604020202020204" pitchFamily="34" charset="0"/>
              <a:buChar char="•"/>
            </a:pPr>
            <a:endParaRPr lang="en-US" dirty="0"/>
          </a:p>
          <a:p>
            <a:pPr marL="803275" lvl="3" indent="-342900"/>
            <a:endParaRPr lang="en-US" dirty="0"/>
          </a:p>
          <a:p>
            <a:pPr marL="342900" indent="-34290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EE0051C2-4E74-791D-E7D7-1A9DF195C59D}"/>
              </a:ext>
            </a:extLst>
          </p:cNvPr>
          <p:cNvPicPr>
            <a:picLocks noChangeAspect="1"/>
          </p:cNvPicPr>
          <p:nvPr/>
        </p:nvPicPr>
        <p:blipFill rotWithShape="1">
          <a:blip r:embed="rId3"/>
          <a:srcRect l="5971" t="2539" r="89740" b="52178"/>
          <a:stretch>
            <a:fillRect/>
          </a:stretch>
        </p:blipFill>
        <p:spPr bwMode="auto">
          <a:xfrm>
            <a:off x="80006" y="568961"/>
            <a:ext cx="592975" cy="6260505"/>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0FB21C00-BF6A-6F90-BCA9-A581776CCC69}"/>
              </a:ext>
            </a:extLst>
          </p:cNvPr>
          <p:cNvPicPr>
            <a:picLocks noChangeAspect="1"/>
          </p:cNvPicPr>
          <p:nvPr/>
        </p:nvPicPr>
        <p:blipFill rotWithShape="1">
          <a:blip r:embed="rId3"/>
          <a:srcRect l="5086" t="46972" r="89501" b="9516"/>
          <a:stretch>
            <a:fillRect/>
          </a:stretch>
        </p:blipFill>
        <p:spPr bwMode="auto">
          <a:xfrm>
            <a:off x="3532909" y="854024"/>
            <a:ext cx="731520" cy="5879990"/>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20A9D452-94DF-3FBF-B400-C8CF4789AD67}"/>
              </a:ext>
            </a:extLst>
          </p:cNvPr>
          <p:cNvPicPr>
            <a:picLocks noChangeAspect="1"/>
          </p:cNvPicPr>
          <p:nvPr/>
        </p:nvPicPr>
        <p:blipFill rotWithShape="1">
          <a:blip r:embed="rId3"/>
          <a:srcRect l="31535" t="2659" r="47778" b="52748"/>
          <a:stretch>
            <a:fillRect/>
          </a:stretch>
        </p:blipFill>
        <p:spPr bwMode="auto">
          <a:xfrm>
            <a:off x="672981" y="568961"/>
            <a:ext cx="2859928" cy="6165053"/>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5A33D1EC-45C5-E7E5-14D2-2E1F8C1F4482}"/>
              </a:ext>
            </a:extLst>
          </p:cNvPr>
          <p:cNvPicPr>
            <a:picLocks noChangeAspect="1"/>
          </p:cNvPicPr>
          <p:nvPr/>
        </p:nvPicPr>
        <p:blipFill rotWithShape="1">
          <a:blip r:embed="rId3"/>
          <a:srcRect l="31414" t="47033" r="47423" b="10014"/>
          <a:stretch>
            <a:fillRect/>
          </a:stretch>
        </p:blipFill>
        <p:spPr bwMode="auto">
          <a:xfrm>
            <a:off x="4253794" y="854024"/>
            <a:ext cx="2859928" cy="58044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00558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3B847-FD66-EBC5-9788-A57E0CF61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E0D83-81CB-86E0-B76D-CC81B86C65C2}"/>
              </a:ext>
            </a:extLst>
          </p:cNvPr>
          <p:cNvSpPr>
            <a:spLocks noGrp="1"/>
          </p:cNvSpPr>
          <p:nvPr>
            <p:ph type="title"/>
          </p:nvPr>
        </p:nvSpPr>
        <p:spPr>
          <a:xfrm>
            <a:off x="207226" y="1"/>
            <a:ext cx="11676807" cy="568960"/>
          </a:xfrm>
        </p:spPr>
        <p:txBody>
          <a:bodyPr/>
          <a:lstStyle/>
          <a:p>
            <a:r>
              <a:rPr lang="en-US" dirty="0"/>
              <a:t>Intrastage mortality reductions over follow-up time by stage</a:t>
            </a:r>
          </a:p>
        </p:txBody>
      </p:sp>
      <p:sp>
        <p:nvSpPr>
          <p:cNvPr id="3" name="Content Placeholder 2">
            <a:extLst>
              <a:ext uri="{FF2B5EF4-FFF2-40B4-BE49-F238E27FC236}">
                <a16:creationId xmlns:a16="http://schemas.microsoft.com/office/drawing/2014/main" id="{AFCE9E12-D373-F4A5-82EF-3530E65F5699}"/>
              </a:ext>
            </a:extLst>
          </p:cNvPr>
          <p:cNvSpPr>
            <a:spLocks noGrp="1"/>
          </p:cNvSpPr>
          <p:nvPr>
            <p:ph idx="1"/>
          </p:nvPr>
        </p:nvSpPr>
        <p:spPr>
          <a:xfrm>
            <a:off x="7423264" y="568962"/>
            <a:ext cx="4768735" cy="6165052"/>
          </a:xfrm>
        </p:spPr>
        <p:txBody>
          <a:bodyPr>
            <a:normAutofit/>
          </a:bodyPr>
          <a:lstStyle/>
          <a:p>
            <a:pPr marL="342900" indent="-342900">
              <a:buFont typeface="Arial" panose="020B0604020202020204" pitchFamily="34" charset="0"/>
              <a:buChar char="•"/>
            </a:pPr>
            <a:r>
              <a:rPr lang="en-US" dirty="0"/>
              <a:t>Intrastage-1A mortality is immediately reduced and p&lt;0.05 by year-4</a:t>
            </a:r>
          </a:p>
          <a:p>
            <a:pPr marL="576263" lvl="2" indent="-342900"/>
            <a:r>
              <a:rPr lang="en-US" dirty="0"/>
              <a:t>This dilutes after screening ends presumably because stage-1A cancer is essentially asymptomatic and can only be screen-detected, but survival is long-lasting</a:t>
            </a:r>
          </a:p>
          <a:p>
            <a:pPr marL="342900" indent="-342900">
              <a:buFont typeface="Arial" panose="020B0604020202020204" pitchFamily="34" charset="0"/>
              <a:buChar char="•"/>
            </a:pPr>
            <a:r>
              <a:rPr lang="en-US" dirty="0"/>
              <a:t>Other stages may have intrastage reduction during screening, but this dilutes</a:t>
            </a:r>
          </a:p>
          <a:p>
            <a:pPr marL="576263" lvl="2" indent="-342900"/>
            <a:r>
              <a:rPr lang="en-US" dirty="0"/>
              <a:t>In particular, stages 2/3 </a:t>
            </a:r>
          </a:p>
          <a:p>
            <a:pPr marL="342900" indent="-342900">
              <a:buFont typeface="Arial" panose="020B0604020202020204" pitchFamily="34" charset="0"/>
              <a:buChar char="•"/>
            </a:pPr>
            <a:r>
              <a:rPr lang="en-US" dirty="0"/>
              <a:t>Intrastage-4 bounces around during screening, does not become noteworthy until the end</a:t>
            </a:r>
          </a:p>
          <a:p>
            <a:pPr marL="350838" lvl="1" indent="-342900"/>
            <a:endParaRPr lang="en-US" dirty="0"/>
          </a:p>
          <a:p>
            <a:pPr marL="342900" indent="-342900">
              <a:buFont typeface="Arial" panose="020B0604020202020204" pitchFamily="34" charset="0"/>
              <a:buChar char="•"/>
            </a:pPr>
            <a:endParaRPr lang="en-US" dirty="0"/>
          </a:p>
          <a:p>
            <a:pPr marL="803275" lvl="3" indent="-342900"/>
            <a:endParaRPr lang="en-US" dirty="0"/>
          </a:p>
          <a:p>
            <a:pPr marL="342900" indent="-34290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CD531536-E284-E050-B5ED-19E3486960DB}"/>
              </a:ext>
            </a:extLst>
          </p:cNvPr>
          <p:cNvPicPr>
            <a:picLocks noChangeAspect="1"/>
          </p:cNvPicPr>
          <p:nvPr/>
        </p:nvPicPr>
        <p:blipFill rotWithShape="1">
          <a:blip r:embed="rId3"/>
          <a:srcRect l="5971" t="2539" r="89740" b="52178"/>
          <a:stretch>
            <a:fillRect/>
          </a:stretch>
        </p:blipFill>
        <p:spPr bwMode="auto">
          <a:xfrm>
            <a:off x="80006" y="568961"/>
            <a:ext cx="592975" cy="6260505"/>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7AE5782C-438F-AFEF-A6CA-AA3D8827E362}"/>
              </a:ext>
            </a:extLst>
          </p:cNvPr>
          <p:cNvPicPr>
            <a:picLocks noChangeAspect="1"/>
          </p:cNvPicPr>
          <p:nvPr/>
        </p:nvPicPr>
        <p:blipFill rotWithShape="1">
          <a:blip r:embed="rId3"/>
          <a:srcRect l="5086" t="46972" r="89501" b="9516"/>
          <a:stretch>
            <a:fillRect/>
          </a:stretch>
        </p:blipFill>
        <p:spPr bwMode="auto">
          <a:xfrm>
            <a:off x="3532909" y="854024"/>
            <a:ext cx="731520" cy="5879990"/>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730F70F5-281B-1167-9F06-3602C1EBD599}"/>
              </a:ext>
            </a:extLst>
          </p:cNvPr>
          <p:cNvPicPr>
            <a:picLocks noChangeAspect="1"/>
          </p:cNvPicPr>
          <p:nvPr/>
        </p:nvPicPr>
        <p:blipFill rotWithShape="1">
          <a:blip r:embed="rId3"/>
          <a:srcRect l="52717" t="2642" r="26596" b="52765"/>
          <a:stretch>
            <a:fillRect/>
          </a:stretch>
        </p:blipFill>
        <p:spPr bwMode="auto">
          <a:xfrm>
            <a:off x="683616" y="568961"/>
            <a:ext cx="2859928" cy="6165053"/>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C82F99A1-6D84-D97C-C3D8-DED041F261BF}"/>
              </a:ext>
            </a:extLst>
          </p:cNvPr>
          <p:cNvPicPr>
            <a:picLocks noChangeAspect="1"/>
          </p:cNvPicPr>
          <p:nvPr/>
        </p:nvPicPr>
        <p:blipFill rotWithShape="1">
          <a:blip r:embed="rId3"/>
          <a:srcRect l="52628" t="46971" r="26209" b="10076"/>
          <a:stretch>
            <a:fillRect/>
          </a:stretch>
        </p:blipFill>
        <p:spPr bwMode="auto">
          <a:xfrm>
            <a:off x="4253794" y="854024"/>
            <a:ext cx="2859928" cy="58044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8884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6F86C-E559-35AB-41E8-FC40DA20E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DA03CB-381C-5012-E595-42797612D351}"/>
              </a:ext>
            </a:extLst>
          </p:cNvPr>
          <p:cNvSpPr>
            <a:spLocks noGrp="1"/>
          </p:cNvSpPr>
          <p:nvPr>
            <p:ph type="title"/>
          </p:nvPr>
        </p:nvSpPr>
        <p:spPr>
          <a:xfrm>
            <a:off x="207226" y="1"/>
            <a:ext cx="11676807" cy="568960"/>
          </a:xfrm>
        </p:spPr>
        <p:txBody>
          <a:bodyPr/>
          <a:lstStyle/>
          <a:p>
            <a:r>
              <a:rPr lang="en-US" dirty="0"/>
              <a:t>Interstage mortality reductions over follow-up time by stage</a:t>
            </a:r>
          </a:p>
        </p:txBody>
      </p:sp>
      <p:sp>
        <p:nvSpPr>
          <p:cNvPr id="3" name="Content Placeholder 2">
            <a:extLst>
              <a:ext uri="{FF2B5EF4-FFF2-40B4-BE49-F238E27FC236}">
                <a16:creationId xmlns:a16="http://schemas.microsoft.com/office/drawing/2014/main" id="{C8C4C43D-8B67-16C7-E36A-5F776929C579}"/>
              </a:ext>
            </a:extLst>
          </p:cNvPr>
          <p:cNvSpPr>
            <a:spLocks noGrp="1"/>
          </p:cNvSpPr>
          <p:nvPr>
            <p:ph idx="1"/>
          </p:nvPr>
        </p:nvSpPr>
        <p:spPr>
          <a:xfrm>
            <a:off x="7423264" y="568962"/>
            <a:ext cx="4768735" cy="6165052"/>
          </a:xfrm>
        </p:spPr>
        <p:txBody>
          <a:bodyPr>
            <a:normAutofit/>
          </a:bodyPr>
          <a:lstStyle/>
          <a:p>
            <a:pPr marL="342900" indent="-342900">
              <a:buFont typeface="Arial" panose="020B0604020202020204" pitchFamily="34" charset="0"/>
              <a:buChar char="•"/>
            </a:pPr>
            <a:r>
              <a:rPr lang="en-US" dirty="0"/>
              <a:t>Interstage-4 mortality is immediately reduced and p&lt;0.05 by year-4</a:t>
            </a:r>
          </a:p>
          <a:p>
            <a:pPr marL="576263" lvl="2" indent="-342900"/>
            <a:r>
              <a:rPr lang="en-US" dirty="0"/>
              <a:t>Stage-shift out of stage-4 immediately saves lives and also in the longer-term</a:t>
            </a:r>
          </a:p>
          <a:p>
            <a:pPr marL="342900" indent="-342900">
              <a:buFont typeface="Arial" panose="020B0604020202020204" pitchFamily="34" charset="0"/>
              <a:buChar char="•"/>
            </a:pPr>
            <a:r>
              <a:rPr lang="en-US" dirty="0"/>
              <a:t>Interstage-1A is increased immediately and p&lt;0.05 by year-3</a:t>
            </a:r>
          </a:p>
          <a:p>
            <a:pPr marL="576263" lvl="2" indent="-342900"/>
            <a:r>
              <a:rPr lang="en-US" dirty="0"/>
              <a:t>Stage-shift is into stage-1A and thus we have increased deaths from stage-1A cancer</a:t>
            </a:r>
          </a:p>
          <a:p>
            <a:pPr marL="342900" indent="-342900">
              <a:buFont typeface="Arial" panose="020B0604020202020204" pitchFamily="34" charset="0"/>
              <a:buChar char="•"/>
            </a:pPr>
            <a:r>
              <a:rPr lang="en-US" dirty="0"/>
              <a:t>Other stages 1B/2/3 may have slight interstage increases during screening, but this dilutes</a:t>
            </a:r>
          </a:p>
          <a:p>
            <a:pPr marL="576263" lvl="2" indent="-342900"/>
            <a:r>
              <a:rPr lang="en-US" dirty="0"/>
              <a:t>Little stage-shift in the middle stages because inflow counteracts outflow</a:t>
            </a:r>
          </a:p>
          <a:p>
            <a:pPr marL="342900" indent="-342900">
              <a:buFont typeface="Arial" panose="020B0604020202020204" pitchFamily="34" charset="0"/>
              <a:buChar char="•"/>
            </a:pPr>
            <a:r>
              <a:rPr lang="en-US" dirty="0"/>
              <a:t>Intrastage-4 bounces around during screening, does not become noteworthy until the end</a:t>
            </a:r>
          </a:p>
          <a:p>
            <a:pPr marL="350838" lvl="1" indent="-342900"/>
            <a:endParaRPr lang="en-US" dirty="0"/>
          </a:p>
          <a:p>
            <a:pPr marL="342900" indent="-342900">
              <a:buFont typeface="Arial" panose="020B0604020202020204" pitchFamily="34" charset="0"/>
              <a:buChar char="•"/>
            </a:pPr>
            <a:endParaRPr lang="en-US" dirty="0"/>
          </a:p>
          <a:p>
            <a:pPr marL="803275" lvl="3" indent="-342900"/>
            <a:endParaRPr lang="en-US" dirty="0"/>
          </a:p>
          <a:p>
            <a:pPr marL="342900" indent="-34290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2476C7A0-1BBB-F645-2408-B559733E2C62}"/>
              </a:ext>
            </a:extLst>
          </p:cNvPr>
          <p:cNvPicPr>
            <a:picLocks noChangeAspect="1"/>
          </p:cNvPicPr>
          <p:nvPr/>
        </p:nvPicPr>
        <p:blipFill rotWithShape="1">
          <a:blip r:embed="rId3"/>
          <a:srcRect l="5971" t="2539" r="89740" b="52178"/>
          <a:stretch>
            <a:fillRect/>
          </a:stretch>
        </p:blipFill>
        <p:spPr bwMode="auto">
          <a:xfrm>
            <a:off x="80006" y="568961"/>
            <a:ext cx="592975" cy="6260505"/>
          </a:xfrm>
          <a:prstGeom prst="rect">
            <a:avLst/>
          </a:prstGeom>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8183BDD9-806A-6BA2-D81E-88A486822636}"/>
              </a:ext>
            </a:extLst>
          </p:cNvPr>
          <p:cNvPicPr>
            <a:picLocks noChangeAspect="1"/>
          </p:cNvPicPr>
          <p:nvPr/>
        </p:nvPicPr>
        <p:blipFill rotWithShape="1">
          <a:blip r:embed="rId3"/>
          <a:srcRect l="5086" t="46972" r="89501" b="9516"/>
          <a:stretch>
            <a:fillRect/>
          </a:stretch>
        </p:blipFill>
        <p:spPr bwMode="auto">
          <a:xfrm>
            <a:off x="3532909" y="854024"/>
            <a:ext cx="731520" cy="5879990"/>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9F0745B8-DA82-5441-2D10-4D5B09E1211A}"/>
              </a:ext>
            </a:extLst>
          </p:cNvPr>
          <p:cNvPicPr>
            <a:picLocks noChangeAspect="1"/>
          </p:cNvPicPr>
          <p:nvPr/>
        </p:nvPicPr>
        <p:blipFill rotWithShape="1">
          <a:blip r:embed="rId3"/>
          <a:srcRect l="73642" t="2673" r="5207" b="52734"/>
          <a:stretch>
            <a:fillRect/>
          </a:stretch>
        </p:blipFill>
        <p:spPr bwMode="auto">
          <a:xfrm>
            <a:off x="683616" y="568961"/>
            <a:ext cx="2924108" cy="6165053"/>
          </a:xfrm>
          <a:prstGeom prst="rect">
            <a:avLst/>
          </a:prstGeom>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3FCA2C41-7232-FF03-B1C2-AE655549A8DC}"/>
              </a:ext>
            </a:extLst>
          </p:cNvPr>
          <p:cNvPicPr>
            <a:picLocks noChangeAspect="1"/>
          </p:cNvPicPr>
          <p:nvPr/>
        </p:nvPicPr>
        <p:blipFill rotWithShape="1">
          <a:blip r:embed="rId3"/>
          <a:srcRect l="73850" t="46971" r="4987" b="10076"/>
          <a:stretch>
            <a:fillRect/>
          </a:stretch>
        </p:blipFill>
        <p:spPr bwMode="auto">
          <a:xfrm>
            <a:off x="4253794" y="854024"/>
            <a:ext cx="2859928" cy="58044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3387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455E5-7E10-4757-04B3-56557058F8F5}"/>
              </a:ext>
            </a:extLst>
          </p:cNvPr>
          <p:cNvSpPr>
            <a:spLocks noGrp="1"/>
          </p:cNvSpPr>
          <p:nvPr>
            <p:ph type="title"/>
          </p:nvPr>
        </p:nvSpPr>
        <p:spPr>
          <a:xfrm>
            <a:off x="258945" y="0"/>
            <a:ext cx="11676807" cy="1002429"/>
          </a:xfrm>
        </p:spPr>
        <p:txBody>
          <a:bodyPr/>
          <a:lstStyle/>
          <a:p>
            <a:r>
              <a:rPr lang="en-US" dirty="0"/>
              <a:t>Summary of findings</a:t>
            </a:r>
          </a:p>
        </p:txBody>
      </p:sp>
      <p:sp>
        <p:nvSpPr>
          <p:cNvPr id="3" name="Content Placeholder 2">
            <a:extLst>
              <a:ext uri="{FF2B5EF4-FFF2-40B4-BE49-F238E27FC236}">
                <a16:creationId xmlns:a16="http://schemas.microsoft.com/office/drawing/2014/main" id="{6DDA3E56-4907-0A79-476F-EC7E4F7834A5}"/>
              </a:ext>
            </a:extLst>
          </p:cNvPr>
          <p:cNvSpPr>
            <a:spLocks noGrp="1"/>
          </p:cNvSpPr>
          <p:nvPr>
            <p:ph idx="1"/>
          </p:nvPr>
        </p:nvSpPr>
        <p:spPr>
          <a:xfrm>
            <a:off x="84083" y="929468"/>
            <a:ext cx="11848972" cy="5778760"/>
          </a:xfrm>
        </p:spPr>
        <p:txBody>
          <a:bodyPr>
            <a:normAutofit/>
          </a:bodyPr>
          <a:lstStyle/>
          <a:p>
            <a:pPr marL="342900" indent="-342900">
              <a:buFont typeface="Arial" panose="020B0604020202020204" pitchFamily="34" charset="0"/>
              <a:buChar char="•"/>
            </a:pPr>
            <a:r>
              <a:rPr lang="en-US" dirty="0"/>
              <a:t>NLST: CT is a high-sensitivity screen for lung cancer with strong interstage-shift</a:t>
            </a:r>
          </a:p>
          <a:p>
            <a:pPr marL="576263" lvl="2" indent="-342900"/>
            <a:r>
              <a:rPr lang="en-US" dirty="0"/>
              <a:t>Yet intrastage shift accounted for about half the mortality reduction </a:t>
            </a:r>
          </a:p>
          <a:p>
            <a:pPr marL="803275" lvl="3" indent="-342900"/>
            <a:r>
              <a:rPr lang="en-US" dirty="0"/>
              <a:t>CT-detected stage-1A lung cancer had superior survival, suggesting it might be an earlier form of stage-1A cancer</a:t>
            </a:r>
          </a:p>
          <a:p>
            <a:pPr marL="803275" lvl="3" indent="-342900"/>
            <a:r>
              <a:rPr lang="en-US" dirty="0"/>
              <a:t>CT-detected stage-4 lung cancer had slightly superior survival, but acted on high baseline mortality so may save substantial lives</a:t>
            </a:r>
          </a:p>
          <a:p>
            <a:pPr marL="576263" lvl="2" indent="-342900"/>
            <a:r>
              <a:rPr lang="en-US" dirty="0"/>
              <a:t>Only small effects in middle stages 1B/2/3, possibly because inflow of cancers counteracts outflow of cancers</a:t>
            </a:r>
          </a:p>
          <a:p>
            <a:pPr marL="576263" lvl="2" indent="-342900"/>
            <a:r>
              <a:rPr lang="en-US" dirty="0"/>
              <a:t>Intrastage effects not explained by CT detecting smaller tumors because smaller tumors had substantial intrastage mortality reduction</a:t>
            </a:r>
          </a:p>
          <a:p>
            <a:pPr marL="342900" indent="-342900">
              <a:buFont typeface="Arial" panose="020B0604020202020204" pitchFamily="34" charset="0"/>
              <a:buChar char="•"/>
            </a:pPr>
            <a:r>
              <a:rPr lang="en-US" dirty="0"/>
              <a:t>Implications for choice of surrogate</a:t>
            </a:r>
          </a:p>
          <a:p>
            <a:pPr marL="576263" lvl="2" indent="-342900"/>
            <a:r>
              <a:rPr lang="en-US" dirty="0"/>
              <a:t>Stage-3/4 incidence was first significant at 3-years since randomization, but lung-cancer mortality was first significant at 4-years since randomization</a:t>
            </a:r>
          </a:p>
          <a:p>
            <a:pPr marL="803275" lvl="3" indent="-342900"/>
            <a:r>
              <a:rPr lang="en-US" dirty="0"/>
              <a:t>Late-stage incidence relies on dominance of stage-shift effects, and does not account for strong intrastage effects as in NLST</a:t>
            </a:r>
          </a:p>
          <a:p>
            <a:pPr marL="803275" lvl="3" indent="-342900"/>
            <a:r>
              <a:rPr lang="en-US" dirty="0"/>
              <a:t>Intrastage mortality reductions might be stronger early in screening </a:t>
            </a:r>
          </a:p>
          <a:p>
            <a:pPr marL="576263" lvl="2" indent="-342900"/>
            <a:r>
              <a:rPr lang="en-US" dirty="0"/>
              <a:t>Stage-3 had small (inter)stage and intrastage mortality reductions, perhaps due to inflow counteracting outflow</a:t>
            </a:r>
          </a:p>
          <a:p>
            <a:pPr marL="803275" lvl="3" indent="-342900"/>
            <a:r>
              <a:rPr lang="en-US" dirty="0"/>
              <a:t>Inclusion of stage-3 as “late-stage” further weakened late-stage incidence</a:t>
            </a:r>
          </a:p>
        </p:txBody>
      </p:sp>
    </p:spTree>
    <p:extLst>
      <p:ext uri="{BB962C8B-B14F-4D97-AF65-F5344CB8AC3E}">
        <p14:creationId xmlns:p14="http://schemas.microsoft.com/office/powerpoint/2010/main" val="1808689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26711-1FD9-623C-6FD3-2459597B9851}"/>
              </a:ext>
            </a:extLst>
          </p:cNvPr>
          <p:cNvSpPr>
            <a:spLocks noGrp="1"/>
          </p:cNvSpPr>
          <p:nvPr>
            <p:ph type="title"/>
          </p:nvPr>
        </p:nvSpPr>
        <p:spPr>
          <a:xfrm>
            <a:off x="658368" y="2514600"/>
            <a:ext cx="10761810" cy="1828800"/>
          </a:xfrm>
        </p:spPr>
        <p:txBody>
          <a:bodyPr lIns="0" tIns="0" rIns="0" bIns="0" anchor="ctr">
            <a:noAutofit/>
          </a:bodyPr>
          <a:lstStyle/>
          <a:p>
            <a:r>
              <a:rPr lang="en-US" dirty="0"/>
              <a:t>Thank You</a:t>
            </a:r>
          </a:p>
        </p:txBody>
      </p:sp>
    </p:spTree>
    <p:extLst>
      <p:ext uri="{BB962C8B-B14F-4D97-AF65-F5344CB8AC3E}">
        <p14:creationId xmlns:p14="http://schemas.microsoft.com/office/powerpoint/2010/main" val="1933588734"/>
      </p:ext>
    </p:extLst>
  </p:cSld>
  <p:clrMapOvr>
    <a:masterClrMapping/>
  </p:clrMapOvr>
</p:sld>
</file>

<file path=ppt/theme/theme1.xml><?xml version="1.0" encoding="utf-8"?>
<a:theme xmlns:a="http://schemas.openxmlformats.org/drawingml/2006/main" name="Title Slides">
  <a:themeElements>
    <a:clrScheme name="2023 NLCRT">
      <a:dk1>
        <a:srgbClr val="012069"/>
      </a:dk1>
      <a:lt1>
        <a:srgbClr val="FFFFFF"/>
      </a:lt1>
      <a:dk2>
        <a:srgbClr val="000000"/>
      </a:dk2>
      <a:lt2>
        <a:srgbClr val="E7E6E6"/>
      </a:lt2>
      <a:accent1>
        <a:srgbClr val="A8FCFC"/>
      </a:accent1>
      <a:accent2>
        <a:srgbClr val="12A3E5"/>
      </a:accent2>
      <a:accent3>
        <a:srgbClr val="F6F6F6"/>
      </a:accent3>
      <a:accent4>
        <a:srgbClr val="636669"/>
      </a:accent4>
      <a:accent5>
        <a:srgbClr val="012069"/>
      </a:accent5>
      <a:accent6>
        <a:srgbClr val="005E87"/>
      </a:accent6>
      <a:hlink>
        <a:srgbClr val="12A3E5"/>
      </a:hlink>
      <a:folHlink>
        <a:srgbClr val="01206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Divider Slides">
  <a:themeElements>
    <a:clrScheme name="2023 NLCRT">
      <a:dk1>
        <a:srgbClr val="012069"/>
      </a:dk1>
      <a:lt1>
        <a:srgbClr val="FFFFFF"/>
      </a:lt1>
      <a:dk2>
        <a:srgbClr val="000000"/>
      </a:dk2>
      <a:lt2>
        <a:srgbClr val="E7E6E6"/>
      </a:lt2>
      <a:accent1>
        <a:srgbClr val="A8FCFC"/>
      </a:accent1>
      <a:accent2>
        <a:srgbClr val="12A3E5"/>
      </a:accent2>
      <a:accent3>
        <a:srgbClr val="F6F6F6"/>
      </a:accent3>
      <a:accent4>
        <a:srgbClr val="636669"/>
      </a:accent4>
      <a:accent5>
        <a:srgbClr val="012069"/>
      </a:accent5>
      <a:accent6>
        <a:srgbClr val="005E87"/>
      </a:accent6>
      <a:hlink>
        <a:srgbClr val="12A3E5"/>
      </a:hlink>
      <a:folHlink>
        <a:srgbClr val="01206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s">
  <a:themeElements>
    <a:clrScheme name="2023 NLCRT">
      <a:dk1>
        <a:srgbClr val="012069"/>
      </a:dk1>
      <a:lt1>
        <a:srgbClr val="FFFFFF"/>
      </a:lt1>
      <a:dk2>
        <a:srgbClr val="000000"/>
      </a:dk2>
      <a:lt2>
        <a:srgbClr val="E7E6E6"/>
      </a:lt2>
      <a:accent1>
        <a:srgbClr val="A8FCFC"/>
      </a:accent1>
      <a:accent2>
        <a:srgbClr val="12A3E5"/>
      </a:accent2>
      <a:accent3>
        <a:srgbClr val="F6F6F6"/>
      </a:accent3>
      <a:accent4>
        <a:srgbClr val="636669"/>
      </a:accent4>
      <a:accent5>
        <a:srgbClr val="012069"/>
      </a:accent5>
      <a:accent6>
        <a:srgbClr val="005E87"/>
      </a:accent6>
      <a:hlink>
        <a:srgbClr val="12A3E5"/>
      </a:hlink>
      <a:folHlink>
        <a:srgbClr val="01206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re-set Slides">
  <a:themeElements>
    <a:clrScheme name="2023 NLCRT">
      <a:dk1>
        <a:srgbClr val="012069"/>
      </a:dk1>
      <a:lt1>
        <a:srgbClr val="FFFFFF"/>
      </a:lt1>
      <a:dk2>
        <a:srgbClr val="000000"/>
      </a:dk2>
      <a:lt2>
        <a:srgbClr val="E7E6E6"/>
      </a:lt2>
      <a:accent1>
        <a:srgbClr val="A8FCFC"/>
      </a:accent1>
      <a:accent2>
        <a:srgbClr val="12A3E5"/>
      </a:accent2>
      <a:accent3>
        <a:srgbClr val="F6F6F6"/>
      </a:accent3>
      <a:accent4>
        <a:srgbClr val="636669"/>
      </a:accent4>
      <a:accent5>
        <a:srgbClr val="012069"/>
      </a:accent5>
      <a:accent6>
        <a:srgbClr val="005E87"/>
      </a:accent6>
      <a:hlink>
        <a:srgbClr val="12A3E5"/>
      </a:hlink>
      <a:folHlink>
        <a:srgbClr val="01206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Q&amp;A or Closing Slide">
  <a:themeElements>
    <a:clrScheme name="2023 NLCRT">
      <a:dk1>
        <a:srgbClr val="012069"/>
      </a:dk1>
      <a:lt1>
        <a:srgbClr val="FFFFFF"/>
      </a:lt1>
      <a:dk2>
        <a:srgbClr val="000000"/>
      </a:dk2>
      <a:lt2>
        <a:srgbClr val="E7E6E6"/>
      </a:lt2>
      <a:accent1>
        <a:srgbClr val="A8FCFC"/>
      </a:accent1>
      <a:accent2>
        <a:srgbClr val="12A3E5"/>
      </a:accent2>
      <a:accent3>
        <a:srgbClr val="F6F6F6"/>
      </a:accent3>
      <a:accent4>
        <a:srgbClr val="636669"/>
      </a:accent4>
      <a:accent5>
        <a:srgbClr val="012069"/>
      </a:accent5>
      <a:accent6>
        <a:srgbClr val="005E87"/>
      </a:accent6>
      <a:hlink>
        <a:srgbClr val="12A3E5"/>
      </a:hlink>
      <a:folHlink>
        <a:srgbClr val="01206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479B47D-C4AD-1F49-9E7F-3FCB57612028}">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1ef61ff-1dc9-4ca7-b845-84ac7e98c186" xsi:nil="true"/>
    <lcf76f155ced4ddcb4097134ff3c332f xmlns="e129a00c-9292-4451-9308-ea75f7972fd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2B09572A5A76944878447A7D97D9235" ma:contentTypeVersion="15" ma:contentTypeDescription="Create a new document." ma:contentTypeScope="" ma:versionID="ae5183eda1815af59b36368c8b2c934b">
  <xsd:schema xmlns:xsd="http://www.w3.org/2001/XMLSchema" xmlns:xs="http://www.w3.org/2001/XMLSchema" xmlns:p="http://schemas.microsoft.com/office/2006/metadata/properties" xmlns:ns2="a785ad58-1d57-4f8a-aa71-77170459bd0d" xmlns:ns3="e129a00c-9292-4451-9308-ea75f7972fd5" xmlns:ns4="11ef61ff-1dc9-4ca7-b845-84ac7e98c186" targetNamespace="http://schemas.microsoft.com/office/2006/metadata/properties" ma:root="true" ma:fieldsID="5864e49e8249d190111058941a687700" ns2:_="" ns3:_="" ns4:_="">
    <xsd:import namespace="a785ad58-1d57-4f8a-aa71-77170459bd0d"/>
    <xsd:import namespace="e129a00c-9292-4451-9308-ea75f7972fd5"/>
    <xsd:import namespace="11ef61ff-1dc9-4ca7-b845-84ac7e98c186"/>
    <xsd:element name="properties">
      <xsd:complexType>
        <xsd:sequence>
          <xsd:element name="documentManagement">
            <xsd:complexType>
              <xsd:all>
                <xsd:element ref="ns2:SharedWithUsers"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lcf76f155ced4ddcb4097134ff3c332f" minOccurs="0"/>
                <xsd:element ref="ns4: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85ad58-1d57-4f8a-aa71-77170459bd0d" elementFormDefault="qualified">
    <xsd:import namespace="http://schemas.microsoft.com/office/2006/documentManagement/types"/>
    <xsd:import namespace="http://schemas.microsoft.com/office/infopath/2007/PartnerControls"/>
    <xsd:element name="SharedWithUsers" ma:index="8" nillable="true" ma:displayName="Shared With" ma:internalName="_x0024_Resources_x003a_core_x002c_SharedWithFieldDisplayName_x003b_"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129a00c-9292-4451-9308-ea75f7972fd5"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a09e083-f52d-4221-b916-d53bc4fb30bc"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ef61ff-1dc9-4ca7-b845-84ac7e98c18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8f8d558-b538-425a-abfd-7991596b2426}" ma:internalName="TaxCatchAll" ma:showField="CatchAllData" ma:web="11ef61ff-1dc9-4ca7-b845-84ac7e98c1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D42E39-01CB-498D-8F39-9ADE13BDD9F2}">
  <ds:schemaRefs>
    <ds:schemaRef ds:uri="http://schemas.microsoft.com/sharepoint/v3/contenttype/forms"/>
  </ds:schemaRefs>
</ds:datastoreItem>
</file>

<file path=customXml/itemProps2.xml><?xml version="1.0" encoding="utf-8"?>
<ds:datastoreItem xmlns:ds="http://schemas.openxmlformats.org/officeDocument/2006/customXml" ds:itemID="{4D8CAEC5-359C-4BDC-8CAF-87BFF7195772}">
  <ds:schemaRefs>
    <ds:schemaRef ds:uri="a785ad58-1d57-4f8a-aa71-77170459bd0d"/>
    <ds:schemaRef ds:uri="http://schemas.microsoft.com/office/2006/metadata/properties"/>
    <ds:schemaRef ds:uri="http://purl.org/dc/terms/"/>
    <ds:schemaRef ds:uri="http://schemas.microsoft.com/office/2006/documentManagement/types"/>
    <ds:schemaRef ds:uri="http://schemas.openxmlformats.org/package/2006/metadata/core-properties"/>
    <ds:schemaRef ds:uri="e129a00c-9292-4451-9308-ea75f7972fd5"/>
    <ds:schemaRef ds:uri="http://purl.org/dc/elements/1.1/"/>
    <ds:schemaRef ds:uri="http://schemas.microsoft.com/office/infopath/2007/PartnerControls"/>
    <ds:schemaRef ds:uri="11ef61ff-1dc9-4ca7-b845-84ac7e98c186"/>
    <ds:schemaRef ds:uri="http://www.w3.org/XML/1998/namespace"/>
    <ds:schemaRef ds:uri="http://purl.org/dc/dcmitype/"/>
  </ds:schemaRefs>
</ds:datastoreItem>
</file>

<file path=customXml/itemProps3.xml><?xml version="1.0" encoding="utf-8"?>
<ds:datastoreItem xmlns:ds="http://schemas.openxmlformats.org/officeDocument/2006/customXml" ds:itemID="{60ADEAB3-0912-46E9-B624-BF76AB73F2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85ad58-1d57-4f8a-aa71-77170459bd0d"/>
    <ds:schemaRef ds:uri="e129a00c-9292-4451-9308-ea75f7972fd5"/>
    <ds:schemaRef ds:uri="11ef61ff-1dc9-4ca7-b845-84ac7e98c1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58442</TotalTime>
  <Words>3060</Words>
  <Application>Microsoft Macintosh PowerPoint</Application>
  <PresentationFormat>Widescreen</PresentationFormat>
  <Paragraphs>310</Paragraphs>
  <Slides>22</Slides>
  <Notes>14</Notes>
  <HiddenSlides>0</HiddenSlides>
  <MMClips>0</MMClips>
  <ScaleCrop>false</ScaleCrop>
  <HeadingPairs>
    <vt:vector size="8" baseType="variant">
      <vt:variant>
        <vt:lpstr>Fonts Used</vt:lpstr>
      </vt:variant>
      <vt:variant>
        <vt:i4>9</vt:i4>
      </vt:variant>
      <vt:variant>
        <vt:lpstr>Theme</vt:lpstr>
      </vt:variant>
      <vt:variant>
        <vt:i4>5</vt:i4>
      </vt:variant>
      <vt:variant>
        <vt:lpstr>Embedded OLE Servers</vt:lpstr>
      </vt:variant>
      <vt:variant>
        <vt:i4>1</vt:i4>
      </vt:variant>
      <vt:variant>
        <vt:lpstr>Slide Titles</vt:lpstr>
      </vt:variant>
      <vt:variant>
        <vt:i4>22</vt:i4>
      </vt:variant>
    </vt:vector>
  </HeadingPairs>
  <TitlesOfParts>
    <vt:vector size="37" baseType="lpstr">
      <vt:lpstr>Aptos</vt:lpstr>
      <vt:lpstr>Arial</vt:lpstr>
      <vt:lpstr>Cambria Math</vt:lpstr>
      <vt:lpstr>Poppins</vt:lpstr>
      <vt:lpstr>Source Sans Pro</vt:lpstr>
      <vt:lpstr>Source Sans Pro Light</vt:lpstr>
      <vt:lpstr>Source Sans Pro Semibold</vt:lpstr>
      <vt:lpstr>System Font Regular</vt:lpstr>
      <vt:lpstr>Wingdings</vt:lpstr>
      <vt:lpstr>Title Slides</vt:lpstr>
      <vt:lpstr>Section Divider Slides</vt:lpstr>
      <vt:lpstr>Content Slides</vt:lpstr>
      <vt:lpstr>Pre-set Slides</vt:lpstr>
      <vt:lpstr>Q&amp;A or Closing Slide</vt:lpstr>
      <vt:lpstr>Worksheet</vt:lpstr>
      <vt:lpstr>Disaggregating contributions to lung-cancer mortality reductions from stage-shift and “intrastage-shift” in the NLST</vt:lpstr>
      <vt:lpstr>Peter Bach’s question: “Do any screening modalities satisfy the assumptions of stage-shift mathematical models?”</vt:lpstr>
      <vt:lpstr>Evidence for intrastage effects: Connor et al J Clin Epi 1989</vt:lpstr>
      <vt:lpstr>How to quantify the effect of intrastage-shift on mortality</vt:lpstr>
      <vt:lpstr>Total number of deaths prevented at each stage</vt:lpstr>
      <vt:lpstr>Disaggregating total number of prevented deaths x_S  into components from interstage-shift and intrastage-shift </vt:lpstr>
      <vt:lpstr>Number of intrastage-prevented deaths within stage</vt:lpstr>
      <vt:lpstr>Number of (inter)stage-prevented deaths within stage</vt:lpstr>
      <vt:lpstr>PowerPoint Presentation</vt:lpstr>
      <vt:lpstr>Total effect of intrastage-shift in NLST</vt:lpstr>
      <vt:lpstr>Tumor-size within stage: Breast cancer</vt:lpstr>
      <vt:lpstr>Does tumor-size explain intrastage mortality reductions at stage 1A?</vt:lpstr>
      <vt:lpstr>Does tumor-size explain intrastage mortality reductions at stage 4?</vt:lpstr>
      <vt:lpstr>Does tumor-size explain intrastage mortality reductions at stage 4?</vt:lpstr>
      <vt:lpstr>Does tumor-size explain intrastage mortality reductions at stage 4?</vt:lpstr>
      <vt:lpstr>Mortality reductions over follow-up time in NLST: Surrogates</vt:lpstr>
      <vt:lpstr>Relationship of late-stage incidence to mortality</vt:lpstr>
      <vt:lpstr>Mortality reductions over follow-up time by stage</vt:lpstr>
      <vt:lpstr>Intrastage mortality reductions over follow-up time by stage</vt:lpstr>
      <vt:lpstr>Interstage mortality reductions over follow-up time by stage</vt:lpstr>
      <vt:lpstr>Summary of findings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Malcolm Montgomery</dc:creator>
  <cp:lastModifiedBy>Hormuzd Katki</cp:lastModifiedBy>
  <cp:revision>405</cp:revision>
  <dcterms:created xsi:type="dcterms:W3CDTF">2022-08-10T13:55:04Z</dcterms:created>
  <dcterms:modified xsi:type="dcterms:W3CDTF">2026-09-23T19:04:00Z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0x01010012B09572A5A76944878447A7D97D9235</vt:lpwstr>
  </property>
  <property fmtid="{D5CDD505-2E9C-101B-9397-08002B2CF9AE}" pid="3" name="MediaServiceImageTags">
    <vt:lpwstr/>
  </property>
</Properties>
</file>