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</p:sldMasterIdLst>
  <p:notesMasterIdLst>
    <p:notesMasterId r:id="rId24"/>
  </p:notesMasterIdLst>
  <p:sldIdLst>
    <p:sldId id="257" r:id="rId4"/>
    <p:sldId id="494" r:id="rId5"/>
    <p:sldId id="293" r:id="rId6"/>
    <p:sldId id="369" r:id="rId7"/>
    <p:sldId id="496" r:id="rId8"/>
    <p:sldId id="366" r:id="rId9"/>
    <p:sldId id="367" r:id="rId10"/>
    <p:sldId id="345" r:id="rId11"/>
    <p:sldId id="346" r:id="rId12"/>
    <p:sldId id="260" r:id="rId13"/>
    <p:sldId id="301" r:id="rId14"/>
    <p:sldId id="264" r:id="rId15"/>
    <p:sldId id="268" r:id="rId16"/>
    <p:sldId id="495" r:id="rId17"/>
    <p:sldId id="371" r:id="rId18"/>
    <p:sldId id="373" r:id="rId19"/>
    <p:sldId id="417" r:id="rId20"/>
    <p:sldId id="418" r:id="rId21"/>
    <p:sldId id="419" r:id="rId22"/>
    <p:sldId id="3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9912C7-E2C3-446A-AE69-57183E3997A6}" v="92" dt="2026-09-20T17:07:08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23" autoAdjust="0"/>
    <p:restoredTop sz="94660"/>
  </p:normalViewPr>
  <p:slideViewPr>
    <p:cSldViewPr snapToGrid="0">
      <p:cViewPr varScale="1">
        <p:scale>
          <a:sx n="69" d="100"/>
          <a:sy n="69" d="100"/>
        </p:scale>
        <p:origin x="37" y="4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8EC2FB-A9DF-4F87-BB22-8D31AB991F3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759F92-7F2A-40E0-B6D5-8747B792409B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3200" dirty="0"/>
            <a:t>Phase 1</a:t>
          </a:r>
        </a:p>
      </dgm:t>
    </dgm:pt>
    <dgm:pt modelId="{2E91E22A-A015-4E33-A2A7-DE1FBD5EC1A4}" type="parTrans" cxnId="{3198F606-8101-4075-BE96-AA8637536AE0}">
      <dgm:prSet/>
      <dgm:spPr/>
      <dgm:t>
        <a:bodyPr/>
        <a:lstStyle/>
        <a:p>
          <a:endParaRPr lang="en-US"/>
        </a:p>
      </dgm:t>
    </dgm:pt>
    <dgm:pt modelId="{36460192-37D9-4F36-B978-01E0C7C2CCC2}" type="sibTrans" cxnId="{3198F606-8101-4075-BE96-AA8637536AE0}">
      <dgm:prSet/>
      <dgm:spPr/>
      <dgm:t>
        <a:bodyPr/>
        <a:lstStyle/>
        <a:p>
          <a:endParaRPr lang="en-US"/>
        </a:p>
      </dgm:t>
    </dgm:pt>
    <dgm:pt modelId="{C115737A-1D58-4AFA-89F0-8EC7C739F05A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Preclinical</a:t>
          </a:r>
          <a:br>
            <a:rPr lang="en-US" sz="1800" b="1" dirty="0"/>
          </a:br>
          <a:r>
            <a:rPr lang="en-US" sz="1800" b="1" dirty="0"/>
            <a:t>Exploratory</a:t>
          </a:r>
        </a:p>
      </dgm:t>
    </dgm:pt>
    <dgm:pt modelId="{66813FC4-0EFD-4EF8-9B88-C9C94020549D}" type="parTrans" cxnId="{C8B13E48-807B-4457-B563-4B6807C2D921}">
      <dgm:prSet/>
      <dgm:spPr/>
      <dgm:t>
        <a:bodyPr/>
        <a:lstStyle/>
        <a:p>
          <a:endParaRPr lang="en-US"/>
        </a:p>
      </dgm:t>
    </dgm:pt>
    <dgm:pt modelId="{B6DAB7D6-EB92-4E0C-B6FC-E6F1ED542C6F}" type="sibTrans" cxnId="{C8B13E48-807B-4457-B563-4B6807C2D921}">
      <dgm:prSet/>
      <dgm:spPr/>
      <dgm:t>
        <a:bodyPr/>
        <a:lstStyle/>
        <a:p>
          <a:endParaRPr lang="en-US"/>
        </a:p>
      </dgm:t>
    </dgm:pt>
    <dgm:pt modelId="{B816DDB2-25D5-47D4-BB6E-8B5576E254D3}">
      <dgm:prSet phldrT="[Text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Promising directions identified</a:t>
          </a:r>
        </a:p>
      </dgm:t>
    </dgm:pt>
    <dgm:pt modelId="{062BBEA1-9523-47E3-8A96-F7F7A112F674}" type="parTrans" cxnId="{83AC6A72-523C-4606-BA16-34A271DAEBA3}">
      <dgm:prSet/>
      <dgm:spPr/>
      <dgm:t>
        <a:bodyPr/>
        <a:lstStyle/>
        <a:p>
          <a:endParaRPr lang="en-US"/>
        </a:p>
      </dgm:t>
    </dgm:pt>
    <dgm:pt modelId="{6928350F-424A-40E4-B833-5B1ACC49CA19}" type="sibTrans" cxnId="{83AC6A72-523C-4606-BA16-34A271DAEBA3}">
      <dgm:prSet/>
      <dgm:spPr/>
      <dgm:t>
        <a:bodyPr/>
        <a:lstStyle/>
        <a:p>
          <a:endParaRPr lang="en-US"/>
        </a:p>
      </dgm:t>
    </dgm:pt>
    <dgm:pt modelId="{0EE582AF-94CE-4134-AD37-4E54F81B765B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3200" dirty="0"/>
            <a:t>Phase 2</a:t>
          </a:r>
        </a:p>
      </dgm:t>
    </dgm:pt>
    <dgm:pt modelId="{7EB9DA58-5651-42CE-BDC7-73B13E3B6838}" type="parTrans" cxnId="{96093944-CF02-4743-8D1C-ED4E6AE42C72}">
      <dgm:prSet/>
      <dgm:spPr/>
      <dgm:t>
        <a:bodyPr/>
        <a:lstStyle/>
        <a:p>
          <a:endParaRPr lang="en-US"/>
        </a:p>
      </dgm:t>
    </dgm:pt>
    <dgm:pt modelId="{2A81C457-A15D-4D96-B1ED-773F9436849B}" type="sibTrans" cxnId="{96093944-CF02-4743-8D1C-ED4E6AE42C72}">
      <dgm:prSet/>
      <dgm:spPr/>
      <dgm:t>
        <a:bodyPr/>
        <a:lstStyle/>
        <a:p>
          <a:endParaRPr lang="en-US"/>
        </a:p>
      </dgm:t>
    </dgm:pt>
    <dgm:pt modelId="{A08CF772-A016-4B0E-9B49-95F17F1BA0FB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Clinical Assay</a:t>
          </a:r>
          <a:br>
            <a:rPr lang="en-US" sz="1800" b="1" dirty="0"/>
          </a:br>
          <a:r>
            <a:rPr lang="en-US" sz="1800" b="1" dirty="0"/>
            <a:t>and Validation</a:t>
          </a:r>
        </a:p>
      </dgm:t>
    </dgm:pt>
    <dgm:pt modelId="{5F9C7730-15CD-48EE-9A5F-23FE50279044}" type="parTrans" cxnId="{A0A690BC-A2E4-4548-B874-9C09F795DBD6}">
      <dgm:prSet/>
      <dgm:spPr/>
      <dgm:t>
        <a:bodyPr/>
        <a:lstStyle/>
        <a:p>
          <a:endParaRPr lang="en-US"/>
        </a:p>
      </dgm:t>
    </dgm:pt>
    <dgm:pt modelId="{6C068A4D-2EC4-4DBD-913A-8DED1D1B0C09}" type="sibTrans" cxnId="{A0A690BC-A2E4-4548-B874-9C09F795DBD6}">
      <dgm:prSet/>
      <dgm:spPr/>
      <dgm:t>
        <a:bodyPr/>
        <a:lstStyle/>
        <a:p>
          <a:endParaRPr lang="en-US"/>
        </a:p>
      </dgm:t>
    </dgm:pt>
    <dgm:pt modelId="{322A7E7A-3984-4162-97A0-D234C992851C}">
      <dgm:prSet phldrT="[Text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Assay detects established disease</a:t>
          </a:r>
        </a:p>
      </dgm:t>
    </dgm:pt>
    <dgm:pt modelId="{EFB2B211-F51D-41AC-872F-8AF43DB46660}" type="parTrans" cxnId="{4B1D565A-5114-4751-A013-043B7A8F70CD}">
      <dgm:prSet/>
      <dgm:spPr/>
      <dgm:t>
        <a:bodyPr/>
        <a:lstStyle/>
        <a:p>
          <a:endParaRPr lang="en-US"/>
        </a:p>
      </dgm:t>
    </dgm:pt>
    <dgm:pt modelId="{153A31F2-5071-4CB8-9390-5BE82BD3A875}" type="sibTrans" cxnId="{4B1D565A-5114-4751-A013-043B7A8F70CD}">
      <dgm:prSet/>
      <dgm:spPr/>
      <dgm:t>
        <a:bodyPr/>
        <a:lstStyle/>
        <a:p>
          <a:endParaRPr lang="en-US"/>
        </a:p>
      </dgm:t>
    </dgm:pt>
    <dgm:pt modelId="{7ED76B6C-1BF4-4A21-847C-9076A3E7C1FA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200" dirty="0"/>
            <a:t>Phase 3</a:t>
          </a:r>
        </a:p>
      </dgm:t>
    </dgm:pt>
    <dgm:pt modelId="{A551EA7D-F28D-4C0C-B6EC-9F6B5C994406}" type="parTrans" cxnId="{E4334E6E-8DA1-4570-94E9-5C0BF5F47506}">
      <dgm:prSet/>
      <dgm:spPr/>
      <dgm:t>
        <a:bodyPr/>
        <a:lstStyle/>
        <a:p>
          <a:endParaRPr lang="en-US"/>
        </a:p>
      </dgm:t>
    </dgm:pt>
    <dgm:pt modelId="{2BDB6A90-D56F-4B30-AB0D-E8A9D0533C24}" type="sibTrans" cxnId="{E4334E6E-8DA1-4570-94E9-5C0BF5F47506}">
      <dgm:prSet/>
      <dgm:spPr/>
      <dgm:t>
        <a:bodyPr/>
        <a:lstStyle/>
        <a:p>
          <a:endParaRPr lang="en-US"/>
        </a:p>
      </dgm:t>
    </dgm:pt>
    <dgm:pt modelId="{F8DA4BD6-CE42-4F5D-8C25-02BE11C0B174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Retrospective</a:t>
          </a:r>
          <a:br>
            <a:rPr lang="en-US" sz="1800" b="1" dirty="0"/>
          </a:br>
          <a:r>
            <a:rPr lang="en-US" sz="1800" b="1" dirty="0"/>
            <a:t>Longitudinal</a:t>
          </a:r>
        </a:p>
      </dgm:t>
    </dgm:pt>
    <dgm:pt modelId="{ADFF7E1D-9326-49E9-8073-6357611E1AC7}" type="parTrans" cxnId="{FA014E21-E97E-4B2D-8F08-CBC3E7A5A3DE}">
      <dgm:prSet/>
      <dgm:spPr/>
      <dgm:t>
        <a:bodyPr/>
        <a:lstStyle/>
        <a:p>
          <a:endParaRPr lang="en-US"/>
        </a:p>
      </dgm:t>
    </dgm:pt>
    <dgm:pt modelId="{AA7D405C-1212-4332-817F-18B915E90AD0}" type="sibTrans" cxnId="{FA014E21-E97E-4B2D-8F08-CBC3E7A5A3DE}">
      <dgm:prSet/>
      <dgm:spPr/>
      <dgm:t>
        <a:bodyPr/>
        <a:lstStyle/>
        <a:p>
          <a:endParaRPr lang="en-US"/>
        </a:p>
      </dgm:t>
    </dgm:pt>
    <dgm:pt modelId="{EC1EBF6C-43A6-49D8-9157-E3874978347B}">
      <dgm:prSet phldrT="[Text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Biomarker detects preclinical disease</a:t>
          </a:r>
          <a:br>
            <a:rPr lang="en-US" dirty="0"/>
          </a:br>
          <a:r>
            <a:rPr lang="en-US" dirty="0"/>
            <a:t>and a “screen positive” rule is defined</a:t>
          </a:r>
        </a:p>
      </dgm:t>
    </dgm:pt>
    <dgm:pt modelId="{9394E392-FE7E-440C-861E-9752EECD1147}" type="parTrans" cxnId="{C6A99B82-327C-44B6-A1B0-82D13723A769}">
      <dgm:prSet/>
      <dgm:spPr/>
      <dgm:t>
        <a:bodyPr/>
        <a:lstStyle/>
        <a:p>
          <a:endParaRPr lang="en-US"/>
        </a:p>
      </dgm:t>
    </dgm:pt>
    <dgm:pt modelId="{E28A9AFA-A969-4AA7-855D-E73DCF10A374}" type="sibTrans" cxnId="{C6A99B82-327C-44B6-A1B0-82D13723A769}">
      <dgm:prSet/>
      <dgm:spPr/>
      <dgm:t>
        <a:bodyPr/>
        <a:lstStyle/>
        <a:p>
          <a:endParaRPr lang="en-US"/>
        </a:p>
      </dgm:t>
    </dgm:pt>
    <dgm:pt modelId="{35FDD02E-2040-43F5-A1CF-B6AB483FEB51}">
      <dgm:prSet custT="1"/>
      <dgm:spPr/>
      <dgm:t>
        <a:bodyPr/>
        <a:lstStyle/>
        <a:p>
          <a:r>
            <a:rPr lang="en-US" sz="3200" dirty="0"/>
            <a:t>Phase 4</a:t>
          </a:r>
        </a:p>
      </dgm:t>
    </dgm:pt>
    <dgm:pt modelId="{4807B4C3-D906-44C9-B72C-9F2A81FAFB54}" type="parTrans" cxnId="{8B5E7F21-2509-476C-9982-843A36257D66}">
      <dgm:prSet/>
      <dgm:spPr/>
      <dgm:t>
        <a:bodyPr/>
        <a:lstStyle/>
        <a:p>
          <a:endParaRPr lang="en-US"/>
        </a:p>
      </dgm:t>
    </dgm:pt>
    <dgm:pt modelId="{61B76B79-A3FF-4262-BC05-B375FCFBB78D}" type="sibTrans" cxnId="{8B5E7F21-2509-476C-9982-843A36257D66}">
      <dgm:prSet/>
      <dgm:spPr/>
      <dgm:t>
        <a:bodyPr/>
        <a:lstStyle/>
        <a:p>
          <a:endParaRPr lang="en-US"/>
        </a:p>
      </dgm:t>
    </dgm:pt>
    <dgm:pt modelId="{9FEBD371-54FA-40DC-81B7-1611C88E862A}">
      <dgm:prSet custT="1"/>
      <dgm:spPr>
        <a:solidFill>
          <a:srgbClr val="7030A0"/>
        </a:solidFill>
      </dgm:spPr>
      <dgm:t>
        <a:bodyPr/>
        <a:lstStyle/>
        <a:p>
          <a:r>
            <a:rPr lang="en-US" sz="3200" dirty="0"/>
            <a:t>Phase 5</a:t>
          </a:r>
        </a:p>
      </dgm:t>
    </dgm:pt>
    <dgm:pt modelId="{6671A5E2-0C6F-48A1-A51D-730CC74BEB5B}" type="parTrans" cxnId="{2FEAAE0F-36BC-4350-A024-569A217A6AC8}">
      <dgm:prSet/>
      <dgm:spPr/>
      <dgm:t>
        <a:bodyPr/>
        <a:lstStyle/>
        <a:p>
          <a:endParaRPr lang="en-US"/>
        </a:p>
      </dgm:t>
    </dgm:pt>
    <dgm:pt modelId="{79E9C4EC-2E5D-42DF-BB82-7663D2F23A12}" type="sibTrans" cxnId="{2FEAAE0F-36BC-4350-A024-569A217A6AC8}">
      <dgm:prSet/>
      <dgm:spPr/>
      <dgm:t>
        <a:bodyPr/>
        <a:lstStyle/>
        <a:p>
          <a:endParaRPr lang="en-US"/>
        </a:p>
      </dgm:t>
    </dgm:pt>
    <dgm:pt modelId="{2E1716E1-E999-412A-9AD3-2F62AEECD9F2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Prospective</a:t>
          </a:r>
          <a:br>
            <a:rPr lang="en-US" sz="1800" b="1" dirty="0"/>
          </a:br>
          <a:r>
            <a:rPr lang="en-US" sz="1800" b="1" dirty="0"/>
            <a:t>Screening</a:t>
          </a:r>
        </a:p>
      </dgm:t>
    </dgm:pt>
    <dgm:pt modelId="{2E6D1B0B-DA9F-4E13-9A30-D8164BC36FC1}" type="parTrans" cxnId="{34B9539A-A8F0-43B0-BBFE-850A207B1806}">
      <dgm:prSet/>
      <dgm:spPr/>
      <dgm:t>
        <a:bodyPr/>
        <a:lstStyle/>
        <a:p>
          <a:endParaRPr lang="en-US"/>
        </a:p>
      </dgm:t>
    </dgm:pt>
    <dgm:pt modelId="{DF1ED2D9-E4E7-4DF2-B40A-D894CB593A9F}" type="sibTrans" cxnId="{34B9539A-A8F0-43B0-BBFE-850A207B1806}">
      <dgm:prSet/>
      <dgm:spPr/>
      <dgm:t>
        <a:bodyPr/>
        <a:lstStyle/>
        <a:p>
          <a:endParaRPr lang="en-US"/>
        </a:p>
      </dgm:t>
    </dgm:pt>
    <dgm:pt modelId="{BF849D56-50D1-41A6-A975-293632E2026F}">
      <dgm:prSet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Extent and characteristics of disease detected by the test and the false</a:t>
          </a:r>
          <a:br>
            <a:rPr lang="en-US" dirty="0"/>
          </a:br>
          <a:r>
            <a:rPr lang="en-US" dirty="0"/>
            <a:t>referral rate are identified</a:t>
          </a:r>
        </a:p>
      </dgm:t>
    </dgm:pt>
    <dgm:pt modelId="{774FC4AC-165F-4AC6-9291-F3FAA6393452}" type="parTrans" cxnId="{6F5E17A7-D2C1-4997-B56E-A6427FAA1477}">
      <dgm:prSet/>
      <dgm:spPr/>
      <dgm:t>
        <a:bodyPr/>
        <a:lstStyle/>
        <a:p>
          <a:endParaRPr lang="en-US"/>
        </a:p>
      </dgm:t>
    </dgm:pt>
    <dgm:pt modelId="{2D903414-3F76-40D4-9F9D-5BCB83ED0EAE}" type="sibTrans" cxnId="{6F5E17A7-D2C1-4997-B56E-A6427FAA1477}">
      <dgm:prSet/>
      <dgm:spPr/>
      <dgm:t>
        <a:bodyPr/>
        <a:lstStyle/>
        <a:p>
          <a:endParaRPr lang="en-US"/>
        </a:p>
      </dgm:t>
    </dgm:pt>
    <dgm:pt modelId="{F5DB6B75-3EDB-407B-9E2E-83B5A186FFF7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Cancer</a:t>
          </a:r>
          <a:br>
            <a:rPr lang="en-US" sz="1800" b="1" dirty="0"/>
          </a:br>
          <a:r>
            <a:rPr lang="en-US" sz="1800" b="1" dirty="0"/>
            <a:t>Control</a:t>
          </a:r>
        </a:p>
      </dgm:t>
    </dgm:pt>
    <dgm:pt modelId="{6CE40140-F995-423D-8705-E1996DC18F07}" type="parTrans" cxnId="{17A000F1-EDE6-460C-B759-8B6E30679327}">
      <dgm:prSet/>
      <dgm:spPr/>
      <dgm:t>
        <a:bodyPr/>
        <a:lstStyle/>
        <a:p>
          <a:endParaRPr lang="en-US"/>
        </a:p>
      </dgm:t>
    </dgm:pt>
    <dgm:pt modelId="{29A3A69B-1FD9-418C-8DF7-B4EB35E3B220}" type="sibTrans" cxnId="{17A000F1-EDE6-460C-B759-8B6E30679327}">
      <dgm:prSet/>
      <dgm:spPr/>
      <dgm:t>
        <a:bodyPr/>
        <a:lstStyle/>
        <a:p>
          <a:endParaRPr lang="en-US"/>
        </a:p>
      </dgm:t>
    </dgm:pt>
    <dgm:pt modelId="{8C218D6B-2920-4A07-8D7A-CC86AFDBD486}">
      <dgm:prSet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Impact of screening on reducing burden</a:t>
          </a:r>
          <a:br>
            <a:rPr lang="en-US" dirty="0"/>
          </a:br>
          <a:r>
            <a:rPr lang="en-US" dirty="0"/>
            <a:t>of disease in the population is quantified</a:t>
          </a:r>
        </a:p>
      </dgm:t>
    </dgm:pt>
    <dgm:pt modelId="{48524994-AE10-46A6-BE8B-E4AF8EEB8894}" type="parTrans" cxnId="{51A86326-D114-4243-8BC2-7240E6881AB2}">
      <dgm:prSet/>
      <dgm:spPr/>
      <dgm:t>
        <a:bodyPr/>
        <a:lstStyle/>
        <a:p>
          <a:endParaRPr lang="en-US"/>
        </a:p>
      </dgm:t>
    </dgm:pt>
    <dgm:pt modelId="{5C6F7F2C-F936-4513-B656-E6F90DADF87C}" type="sibTrans" cxnId="{51A86326-D114-4243-8BC2-7240E6881AB2}">
      <dgm:prSet/>
      <dgm:spPr/>
      <dgm:t>
        <a:bodyPr/>
        <a:lstStyle/>
        <a:p>
          <a:endParaRPr lang="en-US"/>
        </a:p>
      </dgm:t>
    </dgm:pt>
    <dgm:pt modelId="{D8C2FE71-372A-4678-8E64-A3EA5DE3299A}" type="pres">
      <dgm:prSet presAssocID="{5E8EC2FB-A9DF-4F87-BB22-8D31AB991F3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7D897B66-8385-4275-8526-B4B10AB4D74A}" type="pres">
      <dgm:prSet presAssocID="{F0759F92-7F2A-40E0-B6D5-8747B792409B}" presName="horFlow" presStyleCnt="0"/>
      <dgm:spPr/>
    </dgm:pt>
    <dgm:pt modelId="{2770F1BC-A786-4B68-BC48-302ACF52819C}" type="pres">
      <dgm:prSet presAssocID="{F0759F92-7F2A-40E0-B6D5-8747B792409B}" presName="bigChev" presStyleLbl="node1" presStyleIdx="0" presStyleCnt="5" custScaleX="112695"/>
      <dgm:spPr/>
    </dgm:pt>
    <dgm:pt modelId="{0423DF9D-2D5C-418B-B5AD-B30E2D4087E6}" type="pres">
      <dgm:prSet presAssocID="{66813FC4-0EFD-4EF8-9B88-C9C94020549D}" presName="parTrans" presStyleCnt="0"/>
      <dgm:spPr/>
    </dgm:pt>
    <dgm:pt modelId="{891B4B6D-2613-4994-9645-58D582DF1CF5}" type="pres">
      <dgm:prSet presAssocID="{C115737A-1D58-4AFA-89F0-8EC7C739F05A}" presName="node" presStyleLbl="alignAccFollowNode1" presStyleIdx="0" presStyleCnt="10" custScaleX="135777">
        <dgm:presLayoutVars>
          <dgm:bulletEnabled val="1"/>
        </dgm:presLayoutVars>
      </dgm:prSet>
      <dgm:spPr/>
    </dgm:pt>
    <dgm:pt modelId="{9B792D5F-7825-4C54-9640-94C7BAE0905D}" type="pres">
      <dgm:prSet presAssocID="{B6DAB7D6-EB92-4E0C-B6FC-E6F1ED542C6F}" presName="sibTrans" presStyleCnt="0"/>
      <dgm:spPr/>
    </dgm:pt>
    <dgm:pt modelId="{15D2F561-DEE2-4D2A-BF8B-1C71CFE5E282}" type="pres">
      <dgm:prSet presAssocID="{B816DDB2-25D5-47D4-BB6E-8B5576E254D3}" presName="node" presStyleLbl="alignAccFollowNode1" presStyleIdx="1" presStyleCnt="10" custScaleX="257976">
        <dgm:presLayoutVars>
          <dgm:bulletEnabled val="1"/>
        </dgm:presLayoutVars>
      </dgm:prSet>
      <dgm:spPr/>
    </dgm:pt>
    <dgm:pt modelId="{3AF8F2EC-C121-46A0-B18C-168D36D322A8}" type="pres">
      <dgm:prSet presAssocID="{F0759F92-7F2A-40E0-B6D5-8747B792409B}" presName="vSp" presStyleCnt="0"/>
      <dgm:spPr/>
    </dgm:pt>
    <dgm:pt modelId="{332A4A00-62C7-4169-BD16-560B9715E268}" type="pres">
      <dgm:prSet presAssocID="{0EE582AF-94CE-4134-AD37-4E54F81B765B}" presName="horFlow" presStyleCnt="0"/>
      <dgm:spPr/>
    </dgm:pt>
    <dgm:pt modelId="{E43A0D33-C1BD-4483-8A4F-87C38C302BA0}" type="pres">
      <dgm:prSet presAssocID="{0EE582AF-94CE-4134-AD37-4E54F81B765B}" presName="bigChev" presStyleLbl="node1" presStyleIdx="1" presStyleCnt="5" custScaleX="112695"/>
      <dgm:spPr/>
    </dgm:pt>
    <dgm:pt modelId="{50C3BC06-2B73-4C16-8377-BB5C9FF36013}" type="pres">
      <dgm:prSet presAssocID="{5F9C7730-15CD-48EE-9A5F-23FE50279044}" presName="parTrans" presStyleCnt="0"/>
      <dgm:spPr/>
    </dgm:pt>
    <dgm:pt modelId="{7342B3C3-C16E-4CF1-B61B-6862D17D584E}" type="pres">
      <dgm:prSet presAssocID="{A08CF772-A016-4B0E-9B49-95F17F1BA0FB}" presName="node" presStyleLbl="alignAccFollowNode1" presStyleIdx="2" presStyleCnt="10" custScaleX="135777">
        <dgm:presLayoutVars>
          <dgm:bulletEnabled val="1"/>
        </dgm:presLayoutVars>
      </dgm:prSet>
      <dgm:spPr/>
    </dgm:pt>
    <dgm:pt modelId="{E9EBF674-A47F-4B21-A31D-96D7E9006EF5}" type="pres">
      <dgm:prSet presAssocID="{6C068A4D-2EC4-4DBD-913A-8DED1D1B0C09}" presName="sibTrans" presStyleCnt="0"/>
      <dgm:spPr/>
    </dgm:pt>
    <dgm:pt modelId="{D601957A-64BC-4E7B-B4DF-AA736EA5B13F}" type="pres">
      <dgm:prSet presAssocID="{322A7E7A-3984-4162-97A0-D234C992851C}" presName="node" presStyleLbl="alignAccFollowNode1" presStyleIdx="3" presStyleCnt="10" custScaleX="257976">
        <dgm:presLayoutVars>
          <dgm:bulletEnabled val="1"/>
        </dgm:presLayoutVars>
      </dgm:prSet>
      <dgm:spPr/>
    </dgm:pt>
    <dgm:pt modelId="{6C6A0E2A-E393-439A-BB07-9982747CBE04}" type="pres">
      <dgm:prSet presAssocID="{0EE582AF-94CE-4134-AD37-4E54F81B765B}" presName="vSp" presStyleCnt="0"/>
      <dgm:spPr/>
    </dgm:pt>
    <dgm:pt modelId="{5D8AE45D-A71C-4A9D-BDD8-DCBF35C32D49}" type="pres">
      <dgm:prSet presAssocID="{7ED76B6C-1BF4-4A21-847C-9076A3E7C1FA}" presName="horFlow" presStyleCnt="0"/>
      <dgm:spPr/>
    </dgm:pt>
    <dgm:pt modelId="{85574C16-C95B-433D-9A87-DB1008E26242}" type="pres">
      <dgm:prSet presAssocID="{7ED76B6C-1BF4-4A21-847C-9076A3E7C1FA}" presName="bigChev" presStyleLbl="node1" presStyleIdx="2" presStyleCnt="5" custScaleX="112695"/>
      <dgm:spPr/>
    </dgm:pt>
    <dgm:pt modelId="{A2868D0F-46B4-4E85-B1DC-1271ADB89515}" type="pres">
      <dgm:prSet presAssocID="{ADFF7E1D-9326-49E9-8073-6357611E1AC7}" presName="parTrans" presStyleCnt="0"/>
      <dgm:spPr/>
    </dgm:pt>
    <dgm:pt modelId="{387F84C3-2CD4-4BB2-828D-5B617E94CC88}" type="pres">
      <dgm:prSet presAssocID="{F8DA4BD6-CE42-4F5D-8C25-02BE11C0B174}" presName="node" presStyleLbl="alignAccFollowNode1" presStyleIdx="4" presStyleCnt="10" custScaleX="135777">
        <dgm:presLayoutVars>
          <dgm:bulletEnabled val="1"/>
        </dgm:presLayoutVars>
      </dgm:prSet>
      <dgm:spPr/>
    </dgm:pt>
    <dgm:pt modelId="{9BB0E19C-33E2-4AC2-B6E3-B9726038CF3B}" type="pres">
      <dgm:prSet presAssocID="{AA7D405C-1212-4332-817F-18B915E90AD0}" presName="sibTrans" presStyleCnt="0"/>
      <dgm:spPr/>
    </dgm:pt>
    <dgm:pt modelId="{A708342E-BDAC-48F2-B8C0-E8BA273D9C03}" type="pres">
      <dgm:prSet presAssocID="{EC1EBF6C-43A6-49D8-9157-E3874978347B}" presName="node" presStyleLbl="alignAccFollowNode1" presStyleIdx="5" presStyleCnt="10" custScaleX="257976">
        <dgm:presLayoutVars>
          <dgm:bulletEnabled val="1"/>
        </dgm:presLayoutVars>
      </dgm:prSet>
      <dgm:spPr/>
    </dgm:pt>
    <dgm:pt modelId="{8D45737F-A9E2-4C4C-B0EC-728C55A1229A}" type="pres">
      <dgm:prSet presAssocID="{7ED76B6C-1BF4-4A21-847C-9076A3E7C1FA}" presName="vSp" presStyleCnt="0"/>
      <dgm:spPr/>
    </dgm:pt>
    <dgm:pt modelId="{C4D62341-85ED-485F-BF89-16B0041A0A0E}" type="pres">
      <dgm:prSet presAssocID="{35FDD02E-2040-43F5-A1CF-B6AB483FEB51}" presName="horFlow" presStyleCnt="0"/>
      <dgm:spPr/>
    </dgm:pt>
    <dgm:pt modelId="{B53D8F92-7C8F-4516-9B12-3DA350FC1CE9}" type="pres">
      <dgm:prSet presAssocID="{35FDD02E-2040-43F5-A1CF-B6AB483FEB51}" presName="bigChev" presStyleLbl="node1" presStyleIdx="3" presStyleCnt="5" custScaleX="112695"/>
      <dgm:spPr/>
    </dgm:pt>
    <dgm:pt modelId="{B96C89B1-6569-4C3B-A095-D297D9C95D5E}" type="pres">
      <dgm:prSet presAssocID="{2E6D1B0B-DA9F-4E13-9A30-D8164BC36FC1}" presName="parTrans" presStyleCnt="0"/>
      <dgm:spPr/>
    </dgm:pt>
    <dgm:pt modelId="{4CFE92E2-9992-45F4-9696-625A7F032BEF}" type="pres">
      <dgm:prSet presAssocID="{2E1716E1-E999-412A-9AD3-2F62AEECD9F2}" presName="node" presStyleLbl="alignAccFollowNode1" presStyleIdx="6" presStyleCnt="10" custScaleX="135777">
        <dgm:presLayoutVars>
          <dgm:bulletEnabled val="1"/>
        </dgm:presLayoutVars>
      </dgm:prSet>
      <dgm:spPr/>
    </dgm:pt>
    <dgm:pt modelId="{E9B5070B-F1C2-4C35-8F5F-716E80D2EA01}" type="pres">
      <dgm:prSet presAssocID="{DF1ED2D9-E4E7-4DF2-B40A-D894CB593A9F}" presName="sibTrans" presStyleCnt="0"/>
      <dgm:spPr/>
    </dgm:pt>
    <dgm:pt modelId="{1BBFA82F-A6DD-4E9C-B2EA-B2CD2735E158}" type="pres">
      <dgm:prSet presAssocID="{BF849D56-50D1-41A6-A975-293632E2026F}" presName="node" presStyleLbl="alignAccFollowNode1" presStyleIdx="7" presStyleCnt="10" custScaleX="257976">
        <dgm:presLayoutVars>
          <dgm:bulletEnabled val="1"/>
        </dgm:presLayoutVars>
      </dgm:prSet>
      <dgm:spPr/>
    </dgm:pt>
    <dgm:pt modelId="{133E984C-D8FA-42AB-9601-AB03A3062ECE}" type="pres">
      <dgm:prSet presAssocID="{35FDD02E-2040-43F5-A1CF-B6AB483FEB51}" presName="vSp" presStyleCnt="0"/>
      <dgm:spPr/>
    </dgm:pt>
    <dgm:pt modelId="{BF29932A-76DE-4FBC-B4CA-AFD33A82CC2A}" type="pres">
      <dgm:prSet presAssocID="{9FEBD371-54FA-40DC-81B7-1611C88E862A}" presName="horFlow" presStyleCnt="0"/>
      <dgm:spPr/>
    </dgm:pt>
    <dgm:pt modelId="{9FF54CC4-0F96-4ABA-A8B3-02ABE5D4A2F7}" type="pres">
      <dgm:prSet presAssocID="{9FEBD371-54FA-40DC-81B7-1611C88E862A}" presName="bigChev" presStyleLbl="node1" presStyleIdx="4" presStyleCnt="5" custScaleX="112695"/>
      <dgm:spPr/>
    </dgm:pt>
    <dgm:pt modelId="{5B496F6E-6A7A-4024-9D8F-2EBC0E75901D}" type="pres">
      <dgm:prSet presAssocID="{6CE40140-F995-423D-8705-E1996DC18F07}" presName="parTrans" presStyleCnt="0"/>
      <dgm:spPr/>
    </dgm:pt>
    <dgm:pt modelId="{22D9A807-5943-44E2-8761-5F49B08768AD}" type="pres">
      <dgm:prSet presAssocID="{F5DB6B75-3EDB-407B-9E2E-83B5A186FFF7}" presName="node" presStyleLbl="alignAccFollowNode1" presStyleIdx="8" presStyleCnt="10" custScaleX="135777">
        <dgm:presLayoutVars>
          <dgm:bulletEnabled val="1"/>
        </dgm:presLayoutVars>
      </dgm:prSet>
      <dgm:spPr/>
    </dgm:pt>
    <dgm:pt modelId="{76172DAA-15B3-47EE-BC94-6ECFFB2739A5}" type="pres">
      <dgm:prSet presAssocID="{29A3A69B-1FD9-418C-8DF7-B4EB35E3B220}" presName="sibTrans" presStyleCnt="0"/>
      <dgm:spPr/>
    </dgm:pt>
    <dgm:pt modelId="{1A5399EE-DEB1-4341-936B-15624995EE57}" type="pres">
      <dgm:prSet presAssocID="{8C218D6B-2920-4A07-8D7A-CC86AFDBD486}" presName="node" presStyleLbl="alignAccFollowNode1" presStyleIdx="9" presStyleCnt="10" custScaleX="257976">
        <dgm:presLayoutVars>
          <dgm:bulletEnabled val="1"/>
        </dgm:presLayoutVars>
      </dgm:prSet>
      <dgm:spPr/>
    </dgm:pt>
  </dgm:ptLst>
  <dgm:cxnLst>
    <dgm:cxn modelId="{97D43700-3762-4152-B5CF-634C5E3E87A0}" type="presOf" srcId="{F8DA4BD6-CE42-4F5D-8C25-02BE11C0B174}" destId="{387F84C3-2CD4-4BB2-828D-5B617E94CC88}" srcOrd="0" destOrd="0" presId="urn:microsoft.com/office/officeart/2005/8/layout/lProcess3"/>
    <dgm:cxn modelId="{26D0A504-87BB-4295-B0A6-5CAA668D3D29}" type="presOf" srcId="{F5DB6B75-3EDB-407B-9E2E-83B5A186FFF7}" destId="{22D9A807-5943-44E2-8761-5F49B08768AD}" srcOrd="0" destOrd="0" presId="urn:microsoft.com/office/officeart/2005/8/layout/lProcess3"/>
    <dgm:cxn modelId="{3198F606-8101-4075-BE96-AA8637536AE0}" srcId="{5E8EC2FB-A9DF-4F87-BB22-8D31AB991F37}" destId="{F0759F92-7F2A-40E0-B6D5-8747B792409B}" srcOrd="0" destOrd="0" parTransId="{2E91E22A-A015-4E33-A2A7-DE1FBD5EC1A4}" sibTransId="{36460192-37D9-4F36-B978-01E0C7C2CCC2}"/>
    <dgm:cxn modelId="{F9CA9209-973C-4131-A8C0-B9661F15D2F4}" type="presOf" srcId="{B816DDB2-25D5-47D4-BB6E-8B5576E254D3}" destId="{15D2F561-DEE2-4D2A-BF8B-1C71CFE5E282}" srcOrd="0" destOrd="0" presId="urn:microsoft.com/office/officeart/2005/8/layout/lProcess3"/>
    <dgm:cxn modelId="{2FEAAE0F-36BC-4350-A024-569A217A6AC8}" srcId="{5E8EC2FB-A9DF-4F87-BB22-8D31AB991F37}" destId="{9FEBD371-54FA-40DC-81B7-1611C88E862A}" srcOrd="4" destOrd="0" parTransId="{6671A5E2-0C6F-48A1-A51D-730CC74BEB5B}" sibTransId="{79E9C4EC-2E5D-42DF-BB82-7663D2F23A12}"/>
    <dgm:cxn modelId="{A6FB1518-2BA0-4D20-8A15-7797926C6DB5}" type="presOf" srcId="{BF849D56-50D1-41A6-A975-293632E2026F}" destId="{1BBFA82F-A6DD-4E9C-B2EA-B2CD2735E158}" srcOrd="0" destOrd="0" presId="urn:microsoft.com/office/officeart/2005/8/layout/lProcess3"/>
    <dgm:cxn modelId="{FA014E21-E97E-4B2D-8F08-CBC3E7A5A3DE}" srcId="{7ED76B6C-1BF4-4A21-847C-9076A3E7C1FA}" destId="{F8DA4BD6-CE42-4F5D-8C25-02BE11C0B174}" srcOrd="0" destOrd="0" parTransId="{ADFF7E1D-9326-49E9-8073-6357611E1AC7}" sibTransId="{AA7D405C-1212-4332-817F-18B915E90AD0}"/>
    <dgm:cxn modelId="{8B5E7F21-2509-476C-9982-843A36257D66}" srcId="{5E8EC2FB-A9DF-4F87-BB22-8D31AB991F37}" destId="{35FDD02E-2040-43F5-A1CF-B6AB483FEB51}" srcOrd="3" destOrd="0" parTransId="{4807B4C3-D906-44C9-B72C-9F2A81FAFB54}" sibTransId="{61B76B79-A3FF-4262-BC05-B375FCFBB78D}"/>
    <dgm:cxn modelId="{51A86326-D114-4243-8BC2-7240E6881AB2}" srcId="{9FEBD371-54FA-40DC-81B7-1611C88E862A}" destId="{8C218D6B-2920-4A07-8D7A-CC86AFDBD486}" srcOrd="1" destOrd="0" parTransId="{48524994-AE10-46A6-BE8B-E4AF8EEB8894}" sibTransId="{5C6F7F2C-F936-4513-B656-E6F90DADF87C}"/>
    <dgm:cxn modelId="{1E916530-4A05-470A-9A75-18CAEB50CDD2}" type="presOf" srcId="{EC1EBF6C-43A6-49D8-9157-E3874978347B}" destId="{A708342E-BDAC-48F2-B8C0-E8BA273D9C03}" srcOrd="0" destOrd="0" presId="urn:microsoft.com/office/officeart/2005/8/layout/lProcess3"/>
    <dgm:cxn modelId="{1C78A633-5D7B-411C-99C5-EF5C3757A2C7}" type="presOf" srcId="{5E8EC2FB-A9DF-4F87-BB22-8D31AB991F37}" destId="{D8C2FE71-372A-4678-8E64-A3EA5DE3299A}" srcOrd="0" destOrd="0" presId="urn:microsoft.com/office/officeart/2005/8/layout/lProcess3"/>
    <dgm:cxn modelId="{CE28F241-4C46-46EC-B683-6A426FC577D7}" type="presOf" srcId="{7ED76B6C-1BF4-4A21-847C-9076A3E7C1FA}" destId="{85574C16-C95B-433D-9A87-DB1008E26242}" srcOrd="0" destOrd="0" presId="urn:microsoft.com/office/officeart/2005/8/layout/lProcess3"/>
    <dgm:cxn modelId="{96093944-CF02-4743-8D1C-ED4E6AE42C72}" srcId="{5E8EC2FB-A9DF-4F87-BB22-8D31AB991F37}" destId="{0EE582AF-94CE-4134-AD37-4E54F81B765B}" srcOrd="1" destOrd="0" parTransId="{7EB9DA58-5651-42CE-BDC7-73B13E3B6838}" sibTransId="{2A81C457-A15D-4D96-B1ED-773F9436849B}"/>
    <dgm:cxn modelId="{C8B13E48-807B-4457-B563-4B6807C2D921}" srcId="{F0759F92-7F2A-40E0-B6D5-8747B792409B}" destId="{C115737A-1D58-4AFA-89F0-8EC7C739F05A}" srcOrd="0" destOrd="0" parTransId="{66813FC4-0EFD-4EF8-9B88-C9C94020549D}" sibTransId="{B6DAB7D6-EB92-4E0C-B6FC-E6F1ED542C6F}"/>
    <dgm:cxn modelId="{E4334E6E-8DA1-4570-94E9-5C0BF5F47506}" srcId="{5E8EC2FB-A9DF-4F87-BB22-8D31AB991F37}" destId="{7ED76B6C-1BF4-4A21-847C-9076A3E7C1FA}" srcOrd="2" destOrd="0" parTransId="{A551EA7D-F28D-4C0C-B6EC-9F6B5C994406}" sibTransId="{2BDB6A90-D56F-4B30-AB0D-E8A9D0533C24}"/>
    <dgm:cxn modelId="{63CDA851-51DD-4C8E-AB14-8B1C90D84665}" type="presOf" srcId="{A08CF772-A016-4B0E-9B49-95F17F1BA0FB}" destId="{7342B3C3-C16E-4CF1-B61B-6862D17D584E}" srcOrd="0" destOrd="0" presId="urn:microsoft.com/office/officeart/2005/8/layout/lProcess3"/>
    <dgm:cxn modelId="{83AC6A72-523C-4606-BA16-34A271DAEBA3}" srcId="{F0759F92-7F2A-40E0-B6D5-8747B792409B}" destId="{B816DDB2-25D5-47D4-BB6E-8B5576E254D3}" srcOrd="1" destOrd="0" parTransId="{062BBEA1-9523-47E3-8A96-F7F7A112F674}" sibTransId="{6928350F-424A-40E4-B833-5B1ACC49CA19}"/>
    <dgm:cxn modelId="{4B1D565A-5114-4751-A013-043B7A8F70CD}" srcId="{0EE582AF-94CE-4134-AD37-4E54F81B765B}" destId="{322A7E7A-3984-4162-97A0-D234C992851C}" srcOrd="1" destOrd="0" parTransId="{EFB2B211-F51D-41AC-872F-8AF43DB46660}" sibTransId="{153A31F2-5071-4CB8-9390-5BE82BD3A875}"/>
    <dgm:cxn modelId="{D344287C-DF97-42DB-8588-95E097E77011}" type="presOf" srcId="{0EE582AF-94CE-4134-AD37-4E54F81B765B}" destId="{E43A0D33-C1BD-4483-8A4F-87C38C302BA0}" srcOrd="0" destOrd="0" presId="urn:microsoft.com/office/officeart/2005/8/layout/lProcess3"/>
    <dgm:cxn modelId="{B7066B82-398A-46CA-A768-235D569B3A5F}" type="presOf" srcId="{9FEBD371-54FA-40DC-81B7-1611C88E862A}" destId="{9FF54CC4-0F96-4ABA-A8B3-02ABE5D4A2F7}" srcOrd="0" destOrd="0" presId="urn:microsoft.com/office/officeart/2005/8/layout/lProcess3"/>
    <dgm:cxn modelId="{C6A99B82-327C-44B6-A1B0-82D13723A769}" srcId="{7ED76B6C-1BF4-4A21-847C-9076A3E7C1FA}" destId="{EC1EBF6C-43A6-49D8-9157-E3874978347B}" srcOrd="1" destOrd="0" parTransId="{9394E392-FE7E-440C-861E-9752EECD1147}" sibTransId="{E28A9AFA-A969-4AA7-855D-E73DCF10A374}"/>
    <dgm:cxn modelId="{D4934688-4676-4479-A51B-2A8C664805A3}" type="presOf" srcId="{2E1716E1-E999-412A-9AD3-2F62AEECD9F2}" destId="{4CFE92E2-9992-45F4-9696-625A7F032BEF}" srcOrd="0" destOrd="0" presId="urn:microsoft.com/office/officeart/2005/8/layout/lProcess3"/>
    <dgm:cxn modelId="{9B569D8C-EF85-44EA-86A2-1B89609E8052}" type="presOf" srcId="{322A7E7A-3984-4162-97A0-D234C992851C}" destId="{D601957A-64BC-4E7B-B4DF-AA736EA5B13F}" srcOrd="0" destOrd="0" presId="urn:microsoft.com/office/officeart/2005/8/layout/lProcess3"/>
    <dgm:cxn modelId="{34B9539A-A8F0-43B0-BBFE-850A207B1806}" srcId="{35FDD02E-2040-43F5-A1CF-B6AB483FEB51}" destId="{2E1716E1-E999-412A-9AD3-2F62AEECD9F2}" srcOrd="0" destOrd="0" parTransId="{2E6D1B0B-DA9F-4E13-9A30-D8164BC36FC1}" sibTransId="{DF1ED2D9-E4E7-4DF2-B40A-D894CB593A9F}"/>
    <dgm:cxn modelId="{7E0E4D9C-928D-4CC1-8C9A-90B068A1EACC}" type="presOf" srcId="{35FDD02E-2040-43F5-A1CF-B6AB483FEB51}" destId="{B53D8F92-7C8F-4516-9B12-3DA350FC1CE9}" srcOrd="0" destOrd="0" presId="urn:microsoft.com/office/officeart/2005/8/layout/lProcess3"/>
    <dgm:cxn modelId="{6F5E17A7-D2C1-4997-B56E-A6427FAA1477}" srcId="{35FDD02E-2040-43F5-A1CF-B6AB483FEB51}" destId="{BF849D56-50D1-41A6-A975-293632E2026F}" srcOrd="1" destOrd="0" parTransId="{774FC4AC-165F-4AC6-9291-F3FAA6393452}" sibTransId="{2D903414-3F76-40D4-9F9D-5BCB83ED0EAE}"/>
    <dgm:cxn modelId="{A0A690BC-A2E4-4548-B874-9C09F795DBD6}" srcId="{0EE582AF-94CE-4134-AD37-4E54F81B765B}" destId="{A08CF772-A016-4B0E-9B49-95F17F1BA0FB}" srcOrd="0" destOrd="0" parTransId="{5F9C7730-15CD-48EE-9A5F-23FE50279044}" sibTransId="{6C068A4D-2EC4-4DBD-913A-8DED1D1B0C09}"/>
    <dgm:cxn modelId="{0D35F9C1-58C4-40F9-8AB7-D3A467392091}" type="presOf" srcId="{C115737A-1D58-4AFA-89F0-8EC7C739F05A}" destId="{891B4B6D-2613-4994-9645-58D582DF1CF5}" srcOrd="0" destOrd="0" presId="urn:microsoft.com/office/officeart/2005/8/layout/lProcess3"/>
    <dgm:cxn modelId="{17FA80CF-54D8-4EA1-BFEB-87D966C67546}" type="presOf" srcId="{8C218D6B-2920-4A07-8D7A-CC86AFDBD486}" destId="{1A5399EE-DEB1-4341-936B-15624995EE57}" srcOrd="0" destOrd="0" presId="urn:microsoft.com/office/officeart/2005/8/layout/lProcess3"/>
    <dgm:cxn modelId="{1C3B4FD9-1B90-46A8-95DB-3AF1E274B355}" type="presOf" srcId="{F0759F92-7F2A-40E0-B6D5-8747B792409B}" destId="{2770F1BC-A786-4B68-BC48-302ACF52819C}" srcOrd="0" destOrd="0" presId="urn:microsoft.com/office/officeart/2005/8/layout/lProcess3"/>
    <dgm:cxn modelId="{17A000F1-EDE6-460C-B759-8B6E30679327}" srcId="{9FEBD371-54FA-40DC-81B7-1611C88E862A}" destId="{F5DB6B75-3EDB-407B-9E2E-83B5A186FFF7}" srcOrd="0" destOrd="0" parTransId="{6CE40140-F995-423D-8705-E1996DC18F07}" sibTransId="{29A3A69B-1FD9-418C-8DF7-B4EB35E3B220}"/>
    <dgm:cxn modelId="{DF137133-1C48-43E5-8AC7-0D14A40CEADF}" type="presParOf" srcId="{D8C2FE71-372A-4678-8E64-A3EA5DE3299A}" destId="{7D897B66-8385-4275-8526-B4B10AB4D74A}" srcOrd="0" destOrd="0" presId="urn:microsoft.com/office/officeart/2005/8/layout/lProcess3"/>
    <dgm:cxn modelId="{0F545C13-8749-4888-B1E6-3B4771637603}" type="presParOf" srcId="{7D897B66-8385-4275-8526-B4B10AB4D74A}" destId="{2770F1BC-A786-4B68-BC48-302ACF52819C}" srcOrd="0" destOrd="0" presId="urn:microsoft.com/office/officeart/2005/8/layout/lProcess3"/>
    <dgm:cxn modelId="{A6B16AC5-A5A8-4C06-98B2-590D9CDCB8AA}" type="presParOf" srcId="{7D897B66-8385-4275-8526-B4B10AB4D74A}" destId="{0423DF9D-2D5C-418B-B5AD-B30E2D4087E6}" srcOrd="1" destOrd="0" presId="urn:microsoft.com/office/officeart/2005/8/layout/lProcess3"/>
    <dgm:cxn modelId="{FE388726-BA27-4C45-94D3-1A8657783F7A}" type="presParOf" srcId="{7D897B66-8385-4275-8526-B4B10AB4D74A}" destId="{891B4B6D-2613-4994-9645-58D582DF1CF5}" srcOrd="2" destOrd="0" presId="urn:microsoft.com/office/officeart/2005/8/layout/lProcess3"/>
    <dgm:cxn modelId="{7F03E5EE-96BB-4EB0-A9AD-DCFBA2E822A9}" type="presParOf" srcId="{7D897B66-8385-4275-8526-B4B10AB4D74A}" destId="{9B792D5F-7825-4C54-9640-94C7BAE0905D}" srcOrd="3" destOrd="0" presId="urn:microsoft.com/office/officeart/2005/8/layout/lProcess3"/>
    <dgm:cxn modelId="{D5102920-D93F-4E20-B0F6-B56FE38F5993}" type="presParOf" srcId="{7D897B66-8385-4275-8526-B4B10AB4D74A}" destId="{15D2F561-DEE2-4D2A-BF8B-1C71CFE5E282}" srcOrd="4" destOrd="0" presId="urn:microsoft.com/office/officeart/2005/8/layout/lProcess3"/>
    <dgm:cxn modelId="{1997BEFD-8C61-45BE-BE4A-AD19CD9CF217}" type="presParOf" srcId="{D8C2FE71-372A-4678-8E64-A3EA5DE3299A}" destId="{3AF8F2EC-C121-46A0-B18C-168D36D322A8}" srcOrd="1" destOrd="0" presId="urn:microsoft.com/office/officeart/2005/8/layout/lProcess3"/>
    <dgm:cxn modelId="{509EDCD5-817A-4DFE-B152-27459F996DDA}" type="presParOf" srcId="{D8C2FE71-372A-4678-8E64-A3EA5DE3299A}" destId="{332A4A00-62C7-4169-BD16-560B9715E268}" srcOrd="2" destOrd="0" presId="urn:microsoft.com/office/officeart/2005/8/layout/lProcess3"/>
    <dgm:cxn modelId="{CE4CFC6C-47E6-467A-9DF5-ABB9D00DD821}" type="presParOf" srcId="{332A4A00-62C7-4169-BD16-560B9715E268}" destId="{E43A0D33-C1BD-4483-8A4F-87C38C302BA0}" srcOrd="0" destOrd="0" presId="urn:microsoft.com/office/officeart/2005/8/layout/lProcess3"/>
    <dgm:cxn modelId="{5A91029B-E440-4AE7-8090-D7F3D5AE3961}" type="presParOf" srcId="{332A4A00-62C7-4169-BD16-560B9715E268}" destId="{50C3BC06-2B73-4C16-8377-BB5C9FF36013}" srcOrd="1" destOrd="0" presId="urn:microsoft.com/office/officeart/2005/8/layout/lProcess3"/>
    <dgm:cxn modelId="{1A6E1BD8-B190-40B0-95C7-5DFB607FD017}" type="presParOf" srcId="{332A4A00-62C7-4169-BD16-560B9715E268}" destId="{7342B3C3-C16E-4CF1-B61B-6862D17D584E}" srcOrd="2" destOrd="0" presId="urn:microsoft.com/office/officeart/2005/8/layout/lProcess3"/>
    <dgm:cxn modelId="{B9B2270B-6BD6-4551-973F-D39DAACE3B44}" type="presParOf" srcId="{332A4A00-62C7-4169-BD16-560B9715E268}" destId="{E9EBF674-A47F-4B21-A31D-96D7E9006EF5}" srcOrd="3" destOrd="0" presId="urn:microsoft.com/office/officeart/2005/8/layout/lProcess3"/>
    <dgm:cxn modelId="{D07314B3-5C60-432E-87FF-6DB715DEBC8E}" type="presParOf" srcId="{332A4A00-62C7-4169-BD16-560B9715E268}" destId="{D601957A-64BC-4E7B-B4DF-AA736EA5B13F}" srcOrd="4" destOrd="0" presId="urn:microsoft.com/office/officeart/2005/8/layout/lProcess3"/>
    <dgm:cxn modelId="{329DF752-48C1-4CB9-A1D9-204143D1C624}" type="presParOf" srcId="{D8C2FE71-372A-4678-8E64-A3EA5DE3299A}" destId="{6C6A0E2A-E393-439A-BB07-9982747CBE04}" srcOrd="3" destOrd="0" presId="urn:microsoft.com/office/officeart/2005/8/layout/lProcess3"/>
    <dgm:cxn modelId="{2F4595A9-EFF3-4F72-875F-A028DBEA239D}" type="presParOf" srcId="{D8C2FE71-372A-4678-8E64-A3EA5DE3299A}" destId="{5D8AE45D-A71C-4A9D-BDD8-DCBF35C32D49}" srcOrd="4" destOrd="0" presId="urn:microsoft.com/office/officeart/2005/8/layout/lProcess3"/>
    <dgm:cxn modelId="{AB9667FC-B561-47DA-B60A-A2413EBC4F74}" type="presParOf" srcId="{5D8AE45D-A71C-4A9D-BDD8-DCBF35C32D49}" destId="{85574C16-C95B-433D-9A87-DB1008E26242}" srcOrd="0" destOrd="0" presId="urn:microsoft.com/office/officeart/2005/8/layout/lProcess3"/>
    <dgm:cxn modelId="{BE7BF8CC-D8BD-40E4-8D0A-258D53F93A2A}" type="presParOf" srcId="{5D8AE45D-A71C-4A9D-BDD8-DCBF35C32D49}" destId="{A2868D0F-46B4-4E85-B1DC-1271ADB89515}" srcOrd="1" destOrd="0" presId="urn:microsoft.com/office/officeart/2005/8/layout/lProcess3"/>
    <dgm:cxn modelId="{E65D848F-54F5-4494-99F7-67B1712343A3}" type="presParOf" srcId="{5D8AE45D-A71C-4A9D-BDD8-DCBF35C32D49}" destId="{387F84C3-2CD4-4BB2-828D-5B617E94CC88}" srcOrd="2" destOrd="0" presId="urn:microsoft.com/office/officeart/2005/8/layout/lProcess3"/>
    <dgm:cxn modelId="{04EB0D97-2ADB-41F5-929D-9F0CC0E9DD36}" type="presParOf" srcId="{5D8AE45D-A71C-4A9D-BDD8-DCBF35C32D49}" destId="{9BB0E19C-33E2-4AC2-B6E3-B9726038CF3B}" srcOrd="3" destOrd="0" presId="urn:microsoft.com/office/officeart/2005/8/layout/lProcess3"/>
    <dgm:cxn modelId="{1C8D910D-D4EF-46BB-B1F3-D4B4B7BC42F9}" type="presParOf" srcId="{5D8AE45D-A71C-4A9D-BDD8-DCBF35C32D49}" destId="{A708342E-BDAC-48F2-B8C0-E8BA273D9C03}" srcOrd="4" destOrd="0" presId="urn:microsoft.com/office/officeart/2005/8/layout/lProcess3"/>
    <dgm:cxn modelId="{467BC58A-B7A0-44B3-9FC6-A69EB0C15885}" type="presParOf" srcId="{D8C2FE71-372A-4678-8E64-A3EA5DE3299A}" destId="{8D45737F-A9E2-4C4C-B0EC-728C55A1229A}" srcOrd="5" destOrd="0" presId="urn:microsoft.com/office/officeart/2005/8/layout/lProcess3"/>
    <dgm:cxn modelId="{D8E79503-7714-4FD3-AB0B-F6617FC73AB0}" type="presParOf" srcId="{D8C2FE71-372A-4678-8E64-A3EA5DE3299A}" destId="{C4D62341-85ED-485F-BF89-16B0041A0A0E}" srcOrd="6" destOrd="0" presId="urn:microsoft.com/office/officeart/2005/8/layout/lProcess3"/>
    <dgm:cxn modelId="{B7206078-F6EA-4970-8203-FBD3EA439224}" type="presParOf" srcId="{C4D62341-85ED-485F-BF89-16B0041A0A0E}" destId="{B53D8F92-7C8F-4516-9B12-3DA350FC1CE9}" srcOrd="0" destOrd="0" presId="urn:microsoft.com/office/officeart/2005/8/layout/lProcess3"/>
    <dgm:cxn modelId="{00846019-D605-4EB1-819E-AF7D44D6C712}" type="presParOf" srcId="{C4D62341-85ED-485F-BF89-16B0041A0A0E}" destId="{B96C89B1-6569-4C3B-A095-D297D9C95D5E}" srcOrd="1" destOrd="0" presId="urn:microsoft.com/office/officeart/2005/8/layout/lProcess3"/>
    <dgm:cxn modelId="{87C2C977-9943-4488-AB94-AB881868326D}" type="presParOf" srcId="{C4D62341-85ED-485F-BF89-16B0041A0A0E}" destId="{4CFE92E2-9992-45F4-9696-625A7F032BEF}" srcOrd="2" destOrd="0" presId="urn:microsoft.com/office/officeart/2005/8/layout/lProcess3"/>
    <dgm:cxn modelId="{4A4C5044-01CE-45DF-BCC0-B100DC770652}" type="presParOf" srcId="{C4D62341-85ED-485F-BF89-16B0041A0A0E}" destId="{E9B5070B-F1C2-4C35-8F5F-716E80D2EA01}" srcOrd="3" destOrd="0" presId="urn:microsoft.com/office/officeart/2005/8/layout/lProcess3"/>
    <dgm:cxn modelId="{1547D72F-59E5-4430-9459-0CA1743013BE}" type="presParOf" srcId="{C4D62341-85ED-485F-BF89-16B0041A0A0E}" destId="{1BBFA82F-A6DD-4E9C-B2EA-B2CD2735E158}" srcOrd="4" destOrd="0" presId="urn:microsoft.com/office/officeart/2005/8/layout/lProcess3"/>
    <dgm:cxn modelId="{06E56764-59B8-4D60-BBD1-D8B054A3EC03}" type="presParOf" srcId="{D8C2FE71-372A-4678-8E64-A3EA5DE3299A}" destId="{133E984C-D8FA-42AB-9601-AB03A3062ECE}" srcOrd="7" destOrd="0" presId="urn:microsoft.com/office/officeart/2005/8/layout/lProcess3"/>
    <dgm:cxn modelId="{2DACC074-EA14-4E9B-9805-18DFA7ABB2D3}" type="presParOf" srcId="{D8C2FE71-372A-4678-8E64-A3EA5DE3299A}" destId="{BF29932A-76DE-4FBC-B4CA-AFD33A82CC2A}" srcOrd="8" destOrd="0" presId="urn:microsoft.com/office/officeart/2005/8/layout/lProcess3"/>
    <dgm:cxn modelId="{D9B68714-2DDE-42C7-A061-31A364809BB7}" type="presParOf" srcId="{BF29932A-76DE-4FBC-B4CA-AFD33A82CC2A}" destId="{9FF54CC4-0F96-4ABA-A8B3-02ABE5D4A2F7}" srcOrd="0" destOrd="0" presId="urn:microsoft.com/office/officeart/2005/8/layout/lProcess3"/>
    <dgm:cxn modelId="{D12BC1B0-40CE-425C-AD87-360679EF751E}" type="presParOf" srcId="{BF29932A-76DE-4FBC-B4CA-AFD33A82CC2A}" destId="{5B496F6E-6A7A-4024-9D8F-2EBC0E75901D}" srcOrd="1" destOrd="0" presId="urn:microsoft.com/office/officeart/2005/8/layout/lProcess3"/>
    <dgm:cxn modelId="{851CDDD9-B5DF-45A2-974E-8C020A306410}" type="presParOf" srcId="{BF29932A-76DE-4FBC-B4CA-AFD33A82CC2A}" destId="{22D9A807-5943-44E2-8761-5F49B08768AD}" srcOrd="2" destOrd="0" presId="urn:microsoft.com/office/officeart/2005/8/layout/lProcess3"/>
    <dgm:cxn modelId="{9A91C244-E92E-45BA-8F21-9FEF595996D3}" type="presParOf" srcId="{BF29932A-76DE-4FBC-B4CA-AFD33A82CC2A}" destId="{76172DAA-15B3-47EE-BC94-6ECFFB2739A5}" srcOrd="3" destOrd="0" presId="urn:microsoft.com/office/officeart/2005/8/layout/lProcess3"/>
    <dgm:cxn modelId="{CC5456F2-147D-4DBD-829D-40004A74EADC}" type="presParOf" srcId="{BF29932A-76DE-4FBC-B4CA-AFD33A82CC2A}" destId="{1A5399EE-DEB1-4341-936B-15624995EE57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8EC2FB-A9DF-4F87-BB22-8D31AB991F3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759F92-7F2A-40E0-B6D5-8747B792409B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3200" dirty="0"/>
            <a:t>Phase 1</a:t>
          </a:r>
        </a:p>
      </dgm:t>
    </dgm:pt>
    <dgm:pt modelId="{2E91E22A-A015-4E33-A2A7-DE1FBD5EC1A4}" type="parTrans" cxnId="{3198F606-8101-4075-BE96-AA8637536AE0}">
      <dgm:prSet/>
      <dgm:spPr/>
      <dgm:t>
        <a:bodyPr/>
        <a:lstStyle/>
        <a:p>
          <a:endParaRPr lang="en-US"/>
        </a:p>
      </dgm:t>
    </dgm:pt>
    <dgm:pt modelId="{36460192-37D9-4F36-B978-01E0C7C2CCC2}" type="sibTrans" cxnId="{3198F606-8101-4075-BE96-AA8637536AE0}">
      <dgm:prSet/>
      <dgm:spPr/>
      <dgm:t>
        <a:bodyPr/>
        <a:lstStyle/>
        <a:p>
          <a:endParaRPr lang="en-US"/>
        </a:p>
      </dgm:t>
    </dgm:pt>
    <dgm:pt modelId="{C115737A-1D58-4AFA-89F0-8EC7C739F05A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Preclinical</a:t>
          </a:r>
          <a:br>
            <a:rPr lang="en-US" sz="1800" b="1" dirty="0"/>
          </a:br>
          <a:r>
            <a:rPr lang="en-US" sz="1800" b="1" dirty="0"/>
            <a:t>Exploratory</a:t>
          </a:r>
        </a:p>
      </dgm:t>
    </dgm:pt>
    <dgm:pt modelId="{66813FC4-0EFD-4EF8-9B88-C9C94020549D}" type="parTrans" cxnId="{C8B13E48-807B-4457-B563-4B6807C2D921}">
      <dgm:prSet/>
      <dgm:spPr/>
      <dgm:t>
        <a:bodyPr/>
        <a:lstStyle/>
        <a:p>
          <a:endParaRPr lang="en-US"/>
        </a:p>
      </dgm:t>
    </dgm:pt>
    <dgm:pt modelId="{B6DAB7D6-EB92-4E0C-B6FC-E6F1ED542C6F}" type="sibTrans" cxnId="{C8B13E48-807B-4457-B563-4B6807C2D921}">
      <dgm:prSet/>
      <dgm:spPr/>
      <dgm:t>
        <a:bodyPr/>
        <a:lstStyle/>
        <a:p>
          <a:endParaRPr lang="en-US"/>
        </a:p>
      </dgm:t>
    </dgm:pt>
    <dgm:pt modelId="{B816DDB2-25D5-47D4-BB6E-8B5576E254D3}">
      <dgm:prSet phldrT="[Text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Promising directions identified</a:t>
          </a:r>
        </a:p>
      </dgm:t>
    </dgm:pt>
    <dgm:pt modelId="{062BBEA1-9523-47E3-8A96-F7F7A112F674}" type="parTrans" cxnId="{83AC6A72-523C-4606-BA16-34A271DAEBA3}">
      <dgm:prSet/>
      <dgm:spPr/>
      <dgm:t>
        <a:bodyPr/>
        <a:lstStyle/>
        <a:p>
          <a:endParaRPr lang="en-US"/>
        </a:p>
      </dgm:t>
    </dgm:pt>
    <dgm:pt modelId="{6928350F-424A-40E4-B833-5B1ACC49CA19}" type="sibTrans" cxnId="{83AC6A72-523C-4606-BA16-34A271DAEBA3}">
      <dgm:prSet/>
      <dgm:spPr/>
      <dgm:t>
        <a:bodyPr/>
        <a:lstStyle/>
        <a:p>
          <a:endParaRPr lang="en-US"/>
        </a:p>
      </dgm:t>
    </dgm:pt>
    <dgm:pt modelId="{0EE582AF-94CE-4134-AD37-4E54F81B765B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3200" dirty="0"/>
            <a:t>Phase 2</a:t>
          </a:r>
        </a:p>
      </dgm:t>
    </dgm:pt>
    <dgm:pt modelId="{7EB9DA58-5651-42CE-BDC7-73B13E3B6838}" type="parTrans" cxnId="{96093944-CF02-4743-8D1C-ED4E6AE42C72}">
      <dgm:prSet/>
      <dgm:spPr/>
      <dgm:t>
        <a:bodyPr/>
        <a:lstStyle/>
        <a:p>
          <a:endParaRPr lang="en-US"/>
        </a:p>
      </dgm:t>
    </dgm:pt>
    <dgm:pt modelId="{2A81C457-A15D-4D96-B1ED-773F9436849B}" type="sibTrans" cxnId="{96093944-CF02-4743-8D1C-ED4E6AE42C72}">
      <dgm:prSet/>
      <dgm:spPr/>
      <dgm:t>
        <a:bodyPr/>
        <a:lstStyle/>
        <a:p>
          <a:endParaRPr lang="en-US"/>
        </a:p>
      </dgm:t>
    </dgm:pt>
    <dgm:pt modelId="{A08CF772-A016-4B0E-9B49-95F17F1BA0FB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Clinical Assay</a:t>
          </a:r>
          <a:br>
            <a:rPr lang="en-US" sz="1800" b="1" dirty="0"/>
          </a:br>
          <a:r>
            <a:rPr lang="en-US" sz="1800" b="1" dirty="0"/>
            <a:t>and Validation</a:t>
          </a:r>
        </a:p>
      </dgm:t>
    </dgm:pt>
    <dgm:pt modelId="{5F9C7730-15CD-48EE-9A5F-23FE50279044}" type="parTrans" cxnId="{A0A690BC-A2E4-4548-B874-9C09F795DBD6}">
      <dgm:prSet/>
      <dgm:spPr/>
      <dgm:t>
        <a:bodyPr/>
        <a:lstStyle/>
        <a:p>
          <a:endParaRPr lang="en-US"/>
        </a:p>
      </dgm:t>
    </dgm:pt>
    <dgm:pt modelId="{6C068A4D-2EC4-4DBD-913A-8DED1D1B0C09}" type="sibTrans" cxnId="{A0A690BC-A2E4-4548-B874-9C09F795DBD6}">
      <dgm:prSet/>
      <dgm:spPr/>
      <dgm:t>
        <a:bodyPr/>
        <a:lstStyle/>
        <a:p>
          <a:endParaRPr lang="en-US"/>
        </a:p>
      </dgm:t>
    </dgm:pt>
    <dgm:pt modelId="{322A7E7A-3984-4162-97A0-D234C992851C}">
      <dgm:prSet phldrT="[Text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Assay detects established disease</a:t>
          </a:r>
        </a:p>
      </dgm:t>
    </dgm:pt>
    <dgm:pt modelId="{EFB2B211-F51D-41AC-872F-8AF43DB46660}" type="parTrans" cxnId="{4B1D565A-5114-4751-A013-043B7A8F70CD}">
      <dgm:prSet/>
      <dgm:spPr/>
      <dgm:t>
        <a:bodyPr/>
        <a:lstStyle/>
        <a:p>
          <a:endParaRPr lang="en-US"/>
        </a:p>
      </dgm:t>
    </dgm:pt>
    <dgm:pt modelId="{153A31F2-5071-4CB8-9390-5BE82BD3A875}" type="sibTrans" cxnId="{4B1D565A-5114-4751-A013-043B7A8F70CD}">
      <dgm:prSet/>
      <dgm:spPr/>
      <dgm:t>
        <a:bodyPr/>
        <a:lstStyle/>
        <a:p>
          <a:endParaRPr lang="en-US"/>
        </a:p>
      </dgm:t>
    </dgm:pt>
    <dgm:pt modelId="{7ED76B6C-1BF4-4A21-847C-9076A3E7C1FA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200" dirty="0"/>
            <a:t>Phase 3</a:t>
          </a:r>
        </a:p>
      </dgm:t>
    </dgm:pt>
    <dgm:pt modelId="{A551EA7D-F28D-4C0C-B6EC-9F6B5C994406}" type="parTrans" cxnId="{E4334E6E-8DA1-4570-94E9-5C0BF5F47506}">
      <dgm:prSet/>
      <dgm:spPr/>
      <dgm:t>
        <a:bodyPr/>
        <a:lstStyle/>
        <a:p>
          <a:endParaRPr lang="en-US"/>
        </a:p>
      </dgm:t>
    </dgm:pt>
    <dgm:pt modelId="{2BDB6A90-D56F-4B30-AB0D-E8A9D0533C24}" type="sibTrans" cxnId="{E4334E6E-8DA1-4570-94E9-5C0BF5F47506}">
      <dgm:prSet/>
      <dgm:spPr/>
      <dgm:t>
        <a:bodyPr/>
        <a:lstStyle/>
        <a:p>
          <a:endParaRPr lang="en-US"/>
        </a:p>
      </dgm:t>
    </dgm:pt>
    <dgm:pt modelId="{F8DA4BD6-CE42-4F5D-8C25-02BE11C0B174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Retrospective</a:t>
          </a:r>
          <a:br>
            <a:rPr lang="en-US" sz="1800" b="1" dirty="0"/>
          </a:br>
          <a:r>
            <a:rPr lang="en-US" sz="1800" b="1" dirty="0"/>
            <a:t>Longitudinal</a:t>
          </a:r>
        </a:p>
      </dgm:t>
    </dgm:pt>
    <dgm:pt modelId="{ADFF7E1D-9326-49E9-8073-6357611E1AC7}" type="parTrans" cxnId="{FA014E21-E97E-4B2D-8F08-CBC3E7A5A3DE}">
      <dgm:prSet/>
      <dgm:spPr/>
      <dgm:t>
        <a:bodyPr/>
        <a:lstStyle/>
        <a:p>
          <a:endParaRPr lang="en-US"/>
        </a:p>
      </dgm:t>
    </dgm:pt>
    <dgm:pt modelId="{AA7D405C-1212-4332-817F-18B915E90AD0}" type="sibTrans" cxnId="{FA014E21-E97E-4B2D-8F08-CBC3E7A5A3DE}">
      <dgm:prSet/>
      <dgm:spPr/>
      <dgm:t>
        <a:bodyPr/>
        <a:lstStyle/>
        <a:p>
          <a:endParaRPr lang="en-US"/>
        </a:p>
      </dgm:t>
    </dgm:pt>
    <dgm:pt modelId="{EC1EBF6C-43A6-49D8-9157-E3874978347B}">
      <dgm:prSet phldrT="[Text]"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Biomarker detects preclinical disease</a:t>
          </a:r>
          <a:br>
            <a:rPr lang="en-US" dirty="0"/>
          </a:br>
          <a:r>
            <a:rPr lang="en-US" dirty="0"/>
            <a:t>and a “screen positive” rule is defined</a:t>
          </a:r>
        </a:p>
      </dgm:t>
    </dgm:pt>
    <dgm:pt modelId="{9394E392-FE7E-440C-861E-9752EECD1147}" type="parTrans" cxnId="{C6A99B82-327C-44B6-A1B0-82D13723A769}">
      <dgm:prSet/>
      <dgm:spPr/>
      <dgm:t>
        <a:bodyPr/>
        <a:lstStyle/>
        <a:p>
          <a:endParaRPr lang="en-US"/>
        </a:p>
      </dgm:t>
    </dgm:pt>
    <dgm:pt modelId="{E28A9AFA-A969-4AA7-855D-E73DCF10A374}" type="sibTrans" cxnId="{C6A99B82-327C-44B6-A1B0-82D13723A769}">
      <dgm:prSet/>
      <dgm:spPr/>
      <dgm:t>
        <a:bodyPr/>
        <a:lstStyle/>
        <a:p>
          <a:endParaRPr lang="en-US"/>
        </a:p>
      </dgm:t>
    </dgm:pt>
    <dgm:pt modelId="{35FDD02E-2040-43F5-A1CF-B6AB483FEB51}">
      <dgm:prSet custT="1"/>
      <dgm:spPr/>
      <dgm:t>
        <a:bodyPr/>
        <a:lstStyle/>
        <a:p>
          <a:r>
            <a:rPr lang="en-US" sz="3200" dirty="0"/>
            <a:t>Phase 4</a:t>
          </a:r>
        </a:p>
      </dgm:t>
    </dgm:pt>
    <dgm:pt modelId="{4807B4C3-D906-44C9-B72C-9F2A81FAFB54}" type="parTrans" cxnId="{8B5E7F21-2509-476C-9982-843A36257D66}">
      <dgm:prSet/>
      <dgm:spPr/>
      <dgm:t>
        <a:bodyPr/>
        <a:lstStyle/>
        <a:p>
          <a:endParaRPr lang="en-US"/>
        </a:p>
      </dgm:t>
    </dgm:pt>
    <dgm:pt modelId="{61B76B79-A3FF-4262-BC05-B375FCFBB78D}" type="sibTrans" cxnId="{8B5E7F21-2509-476C-9982-843A36257D66}">
      <dgm:prSet/>
      <dgm:spPr/>
      <dgm:t>
        <a:bodyPr/>
        <a:lstStyle/>
        <a:p>
          <a:endParaRPr lang="en-US"/>
        </a:p>
      </dgm:t>
    </dgm:pt>
    <dgm:pt modelId="{9FEBD371-54FA-40DC-81B7-1611C88E862A}">
      <dgm:prSet custT="1"/>
      <dgm:spPr>
        <a:solidFill>
          <a:srgbClr val="7030A0"/>
        </a:solidFill>
      </dgm:spPr>
      <dgm:t>
        <a:bodyPr/>
        <a:lstStyle/>
        <a:p>
          <a:r>
            <a:rPr lang="en-US" sz="3200" dirty="0"/>
            <a:t>Phase 5</a:t>
          </a:r>
        </a:p>
      </dgm:t>
    </dgm:pt>
    <dgm:pt modelId="{6671A5E2-0C6F-48A1-A51D-730CC74BEB5B}" type="parTrans" cxnId="{2FEAAE0F-36BC-4350-A024-569A217A6AC8}">
      <dgm:prSet/>
      <dgm:spPr/>
      <dgm:t>
        <a:bodyPr/>
        <a:lstStyle/>
        <a:p>
          <a:endParaRPr lang="en-US"/>
        </a:p>
      </dgm:t>
    </dgm:pt>
    <dgm:pt modelId="{79E9C4EC-2E5D-42DF-BB82-7663D2F23A12}" type="sibTrans" cxnId="{2FEAAE0F-36BC-4350-A024-569A217A6AC8}">
      <dgm:prSet/>
      <dgm:spPr/>
      <dgm:t>
        <a:bodyPr/>
        <a:lstStyle/>
        <a:p>
          <a:endParaRPr lang="en-US"/>
        </a:p>
      </dgm:t>
    </dgm:pt>
    <dgm:pt modelId="{2E1716E1-E999-412A-9AD3-2F62AEECD9F2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Prospective</a:t>
          </a:r>
          <a:br>
            <a:rPr lang="en-US" sz="1800" b="1" dirty="0"/>
          </a:br>
          <a:r>
            <a:rPr lang="en-US" sz="1800" b="1" dirty="0"/>
            <a:t>Screening</a:t>
          </a:r>
        </a:p>
      </dgm:t>
    </dgm:pt>
    <dgm:pt modelId="{2E6D1B0B-DA9F-4E13-9A30-D8164BC36FC1}" type="parTrans" cxnId="{34B9539A-A8F0-43B0-BBFE-850A207B1806}">
      <dgm:prSet/>
      <dgm:spPr/>
      <dgm:t>
        <a:bodyPr/>
        <a:lstStyle/>
        <a:p>
          <a:endParaRPr lang="en-US"/>
        </a:p>
      </dgm:t>
    </dgm:pt>
    <dgm:pt modelId="{DF1ED2D9-E4E7-4DF2-B40A-D894CB593A9F}" type="sibTrans" cxnId="{34B9539A-A8F0-43B0-BBFE-850A207B1806}">
      <dgm:prSet/>
      <dgm:spPr/>
      <dgm:t>
        <a:bodyPr/>
        <a:lstStyle/>
        <a:p>
          <a:endParaRPr lang="en-US"/>
        </a:p>
      </dgm:t>
    </dgm:pt>
    <dgm:pt modelId="{BF849D56-50D1-41A6-A975-293632E2026F}">
      <dgm:prSet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Extent and characteristics of disease detected by the test and the false</a:t>
          </a:r>
          <a:br>
            <a:rPr lang="en-US" dirty="0"/>
          </a:br>
          <a:r>
            <a:rPr lang="en-US" dirty="0"/>
            <a:t>referral rate are identified</a:t>
          </a:r>
        </a:p>
      </dgm:t>
    </dgm:pt>
    <dgm:pt modelId="{774FC4AC-165F-4AC6-9291-F3FAA6393452}" type="parTrans" cxnId="{6F5E17A7-D2C1-4997-B56E-A6427FAA1477}">
      <dgm:prSet/>
      <dgm:spPr/>
      <dgm:t>
        <a:bodyPr/>
        <a:lstStyle/>
        <a:p>
          <a:endParaRPr lang="en-US"/>
        </a:p>
      </dgm:t>
    </dgm:pt>
    <dgm:pt modelId="{2D903414-3F76-40D4-9F9D-5BCB83ED0EAE}" type="sibTrans" cxnId="{6F5E17A7-D2C1-4997-B56E-A6427FAA1477}">
      <dgm:prSet/>
      <dgm:spPr/>
      <dgm:t>
        <a:bodyPr/>
        <a:lstStyle/>
        <a:p>
          <a:endParaRPr lang="en-US"/>
        </a:p>
      </dgm:t>
    </dgm:pt>
    <dgm:pt modelId="{F5DB6B75-3EDB-407B-9E2E-83B5A186FFF7}">
      <dgm:prSet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1800" b="1" dirty="0"/>
            <a:t>Cancer</a:t>
          </a:r>
          <a:br>
            <a:rPr lang="en-US" sz="1800" b="1" dirty="0"/>
          </a:br>
          <a:r>
            <a:rPr lang="en-US" sz="1800" b="1" dirty="0"/>
            <a:t>Control</a:t>
          </a:r>
        </a:p>
      </dgm:t>
    </dgm:pt>
    <dgm:pt modelId="{6CE40140-F995-423D-8705-E1996DC18F07}" type="parTrans" cxnId="{17A000F1-EDE6-460C-B759-8B6E30679327}">
      <dgm:prSet/>
      <dgm:spPr/>
      <dgm:t>
        <a:bodyPr/>
        <a:lstStyle/>
        <a:p>
          <a:endParaRPr lang="en-US"/>
        </a:p>
      </dgm:t>
    </dgm:pt>
    <dgm:pt modelId="{29A3A69B-1FD9-418C-8DF7-B4EB35E3B220}" type="sibTrans" cxnId="{17A000F1-EDE6-460C-B759-8B6E30679327}">
      <dgm:prSet/>
      <dgm:spPr/>
      <dgm:t>
        <a:bodyPr/>
        <a:lstStyle/>
        <a:p>
          <a:endParaRPr lang="en-US"/>
        </a:p>
      </dgm:t>
    </dgm:pt>
    <dgm:pt modelId="{8C218D6B-2920-4A07-8D7A-CC86AFDBD486}">
      <dgm:prSet/>
      <dgm:spPr>
        <a:solidFill>
          <a:schemeClr val="bg1"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pPr marL="115888" indent="0" algn="l"/>
          <a:r>
            <a:rPr lang="en-US" dirty="0"/>
            <a:t>Impact of screening on reducing burden</a:t>
          </a:r>
          <a:br>
            <a:rPr lang="en-US" dirty="0"/>
          </a:br>
          <a:r>
            <a:rPr lang="en-US" dirty="0"/>
            <a:t>of disease in the population is quantified</a:t>
          </a:r>
        </a:p>
      </dgm:t>
    </dgm:pt>
    <dgm:pt modelId="{48524994-AE10-46A6-BE8B-E4AF8EEB8894}" type="parTrans" cxnId="{51A86326-D114-4243-8BC2-7240E6881AB2}">
      <dgm:prSet/>
      <dgm:spPr/>
      <dgm:t>
        <a:bodyPr/>
        <a:lstStyle/>
        <a:p>
          <a:endParaRPr lang="en-US"/>
        </a:p>
      </dgm:t>
    </dgm:pt>
    <dgm:pt modelId="{5C6F7F2C-F936-4513-B656-E6F90DADF87C}" type="sibTrans" cxnId="{51A86326-D114-4243-8BC2-7240E6881AB2}">
      <dgm:prSet/>
      <dgm:spPr/>
      <dgm:t>
        <a:bodyPr/>
        <a:lstStyle/>
        <a:p>
          <a:endParaRPr lang="en-US"/>
        </a:p>
      </dgm:t>
    </dgm:pt>
    <dgm:pt modelId="{D8C2FE71-372A-4678-8E64-A3EA5DE3299A}" type="pres">
      <dgm:prSet presAssocID="{5E8EC2FB-A9DF-4F87-BB22-8D31AB991F3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7D897B66-8385-4275-8526-B4B10AB4D74A}" type="pres">
      <dgm:prSet presAssocID="{F0759F92-7F2A-40E0-B6D5-8747B792409B}" presName="horFlow" presStyleCnt="0"/>
      <dgm:spPr/>
    </dgm:pt>
    <dgm:pt modelId="{2770F1BC-A786-4B68-BC48-302ACF52819C}" type="pres">
      <dgm:prSet presAssocID="{F0759F92-7F2A-40E0-B6D5-8747B792409B}" presName="bigChev" presStyleLbl="node1" presStyleIdx="0" presStyleCnt="5" custScaleX="112695"/>
      <dgm:spPr/>
    </dgm:pt>
    <dgm:pt modelId="{0423DF9D-2D5C-418B-B5AD-B30E2D4087E6}" type="pres">
      <dgm:prSet presAssocID="{66813FC4-0EFD-4EF8-9B88-C9C94020549D}" presName="parTrans" presStyleCnt="0"/>
      <dgm:spPr/>
    </dgm:pt>
    <dgm:pt modelId="{891B4B6D-2613-4994-9645-58D582DF1CF5}" type="pres">
      <dgm:prSet presAssocID="{C115737A-1D58-4AFA-89F0-8EC7C739F05A}" presName="node" presStyleLbl="alignAccFollowNode1" presStyleIdx="0" presStyleCnt="10" custScaleX="135777">
        <dgm:presLayoutVars>
          <dgm:bulletEnabled val="1"/>
        </dgm:presLayoutVars>
      </dgm:prSet>
      <dgm:spPr/>
    </dgm:pt>
    <dgm:pt modelId="{9B792D5F-7825-4C54-9640-94C7BAE0905D}" type="pres">
      <dgm:prSet presAssocID="{B6DAB7D6-EB92-4E0C-B6FC-E6F1ED542C6F}" presName="sibTrans" presStyleCnt="0"/>
      <dgm:spPr/>
    </dgm:pt>
    <dgm:pt modelId="{15D2F561-DEE2-4D2A-BF8B-1C71CFE5E282}" type="pres">
      <dgm:prSet presAssocID="{B816DDB2-25D5-47D4-BB6E-8B5576E254D3}" presName="node" presStyleLbl="alignAccFollowNode1" presStyleIdx="1" presStyleCnt="10" custScaleX="257976">
        <dgm:presLayoutVars>
          <dgm:bulletEnabled val="1"/>
        </dgm:presLayoutVars>
      </dgm:prSet>
      <dgm:spPr/>
    </dgm:pt>
    <dgm:pt modelId="{3AF8F2EC-C121-46A0-B18C-168D36D322A8}" type="pres">
      <dgm:prSet presAssocID="{F0759F92-7F2A-40E0-B6D5-8747B792409B}" presName="vSp" presStyleCnt="0"/>
      <dgm:spPr/>
    </dgm:pt>
    <dgm:pt modelId="{332A4A00-62C7-4169-BD16-560B9715E268}" type="pres">
      <dgm:prSet presAssocID="{0EE582AF-94CE-4134-AD37-4E54F81B765B}" presName="horFlow" presStyleCnt="0"/>
      <dgm:spPr/>
    </dgm:pt>
    <dgm:pt modelId="{E43A0D33-C1BD-4483-8A4F-87C38C302BA0}" type="pres">
      <dgm:prSet presAssocID="{0EE582AF-94CE-4134-AD37-4E54F81B765B}" presName="bigChev" presStyleLbl="node1" presStyleIdx="1" presStyleCnt="5" custScaleX="112695"/>
      <dgm:spPr/>
    </dgm:pt>
    <dgm:pt modelId="{50C3BC06-2B73-4C16-8377-BB5C9FF36013}" type="pres">
      <dgm:prSet presAssocID="{5F9C7730-15CD-48EE-9A5F-23FE50279044}" presName="parTrans" presStyleCnt="0"/>
      <dgm:spPr/>
    </dgm:pt>
    <dgm:pt modelId="{7342B3C3-C16E-4CF1-B61B-6862D17D584E}" type="pres">
      <dgm:prSet presAssocID="{A08CF772-A016-4B0E-9B49-95F17F1BA0FB}" presName="node" presStyleLbl="alignAccFollowNode1" presStyleIdx="2" presStyleCnt="10" custScaleX="135777">
        <dgm:presLayoutVars>
          <dgm:bulletEnabled val="1"/>
        </dgm:presLayoutVars>
      </dgm:prSet>
      <dgm:spPr/>
    </dgm:pt>
    <dgm:pt modelId="{E9EBF674-A47F-4B21-A31D-96D7E9006EF5}" type="pres">
      <dgm:prSet presAssocID="{6C068A4D-2EC4-4DBD-913A-8DED1D1B0C09}" presName="sibTrans" presStyleCnt="0"/>
      <dgm:spPr/>
    </dgm:pt>
    <dgm:pt modelId="{D601957A-64BC-4E7B-B4DF-AA736EA5B13F}" type="pres">
      <dgm:prSet presAssocID="{322A7E7A-3984-4162-97A0-D234C992851C}" presName="node" presStyleLbl="alignAccFollowNode1" presStyleIdx="3" presStyleCnt="10" custScaleX="257976">
        <dgm:presLayoutVars>
          <dgm:bulletEnabled val="1"/>
        </dgm:presLayoutVars>
      </dgm:prSet>
      <dgm:spPr/>
    </dgm:pt>
    <dgm:pt modelId="{6C6A0E2A-E393-439A-BB07-9982747CBE04}" type="pres">
      <dgm:prSet presAssocID="{0EE582AF-94CE-4134-AD37-4E54F81B765B}" presName="vSp" presStyleCnt="0"/>
      <dgm:spPr/>
    </dgm:pt>
    <dgm:pt modelId="{5D8AE45D-A71C-4A9D-BDD8-DCBF35C32D49}" type="pres">
      <dgm:prSet presAssocID="{7ED76B6C-1BF4-4A21-847C-9076A3E7C1FA}" presName="horFlow" presStyleCnt="0"/>
      <dgm:spPr/>
    </dgm:pt>
    <dgm:pt modelId="{85574C16-C95B-433D-9A87-DB1008E26242}" type="pres">
      <dgm:prSet presAssocID="{7ED76B6C-1BF4-4A21-847C-9076A3E7C1FA}" presName="bigChev" presStyleLbl="node1" presStyleIdx="2" presStyleCnt="5" custScaleX="112695"/>
      <dgm:spPr/>
    </dgm:pt>
    <dgm:pt modelId="{A2868D0F-46B4-4E85-B1DC-1271ADB89515}" type="pres">
      <dgm:prSet presAssocID="{ADFF7E1D-9326-49E9-8073-6357611E1AC7}" presName="parTrans" presStyleCnt="0"/>
      <dgm:spPr/>
    </dgm:pt>
    <dgm:pt modelId="{387F84C3-2CD4-4BB2-828D-5B617E94CC88}" type="pres">
      <dgm:prSet presAssocID="{F8DA4BD6-CE42-4F5D-8C25-02BE11C0B174}" presName="node" presStyleLbl="alignAccFollowNode1" presStyleIdx="4" presStyleCnt="10" custScaleX="135777">
        <dgm:presLayoutVars>
          <dgm:bulletEnabled val="1"/>
        </dgm:presLayoutVars>
      </dgm:prSet>
      <dgm:spPr/>
    </dgm:pt>
    <dgm:pt modelId="{9BB0E19C-33E2-4AC2-B6E3-B9726038CF3B}" type="pres">
      <dgm:prSet presAssocID="{AA7D405C-1212-4332-817F-18B915E90AD0}" presName="sibTrans" presStyleCnt="0"/>
      <dgm:spPr/>
    </dgm:pt>
    <dgm:pt modelId="{A708342E-BDAC-48F2-B8C0-E8BA273D9C03}" type="pres">
      <dgm:prSet presAssocID="{EC1EBF6C-43A6-49D8-9157-E3874978347B}" presName="node" presStyleLbl="alignAccFollowNode1" presStyleIdx="5" presStyleCnt="10" custScaleX="257976">
        <dgm:presLayoutVars>
          <dgm:bulletEnabled val="1"/>
        </dgm:presLayoutVars>
      </dgm:prSet>
      <dgm:spPr/>
    </dgm:pt>
    <dgm:pt modelId="{8D45737F-A9E2-4C4C-B0EC-728C55A1229A}" type="pres">
      <dgm:prSet presAssocID="{7ED76B6C-1BF4-4A21-847C-9076A3E7C1FA}" presName="vSp" presStyleCnt="0"/>
      <dgm:spPr/>
    </dgm:pt>
    <dgm:pt modelId="{C4D62341-85ED-485F-BF89-16B0041A0A0E}" type="pres">
      <dgm:prSet presAssocID="{35FDD02E-2040-43F5-A1CF-B6AB483FEB51}" presName="horFlow" presStyleCnt="0"/>
      <dgm:spPr/>
    </dgm:pt>
    <dgm:pt modelId="{B53D8F92-7C8F-4516-9B12-3DA350FC1CE9}" type="pres">
      <dgm:prSet presAssocID="{35FDD02E-2040-43F5-A1CF-B6AB483FEB51}" presName="bigChev" presStyleLbl="node1" presStyleIdx="3" presStyleCnt="5" custScaleX="112695"/>
      <dgm:spPr/>
    </dgm:pt>
    <dgm:pt modelId="{B96C89B1-6569-4C3B-A095-D297D9C95D5E}" type="pres">
      <dgm:prSet presAssocID="{2E6D1B0B-DA9F-4E13-9A30-D8164BC36FC1}" presName="parTrans" presStyleCnt="0"/>
      <dgm:spPr/>
    </dgm:pt>
    <dgm:pt modelId="{4CFE92E2-9992-45F4-9696-625A7F032BEF}" type="pres">
      <dgm:prSet presAssocID="{2E1716E1-E999-412A-9AD3-2F62AEECD9F2}" presName="node" presStyleLbl="alignAccFollowNode1" presStyleIdx="6" presStyleCnt="10" custScaleX="135777">
        <dgm:presLayoutVars>
          <dgm:bulletEnabled val="1"/>
        </dgm:presLayoutVars>
      </dgm:prSet>
      <dgm:spPr/>
    </dgm:pt>
    <dgm:pt modelId="{E9B5070B-F1C2-4C35-8F5F-716E80D2EA01}" type="pres">
      <dgm:prSet presAssocID="{DF1ED2D9-E4E7-4DF2-B40A-D894CB593A9F}" presName="sibTrans" presStyleCnt="0"/>
      <dgm:spPr/>
    </dgm:pt>
    <dgm:pt modelId="{1BBFA82F-A6DD-4E9C-B2EA-B2CD2735E158}" type="pres">
      <dgm:prSet presAssocID="{BF849D56-50D1-41A6-A975-293632E2026F}" presName="node" presStyleLbl="alignAccFollowNode1" presStyleIdx="7" presStyleCnt="10" custScaleX="257976">
        <dgm:presLayoutVars>
          <dgm:bulletEnabled val="1"/>
        </dgm:presLayoutVars>
      </dgm:prSet>
      <dgm:spPr/>
    </dgm:pt>
    <dgm:pt modelId="{133E984C-D8FA-42AB-9601-AB03A3062ECE}" type="pres">
      <dgm:prSet presAssocID="{35FDD02E-2040-43F5-A1CF-B6AB483FEB51}" presName="vSp" presStyleCnt="0"/>
      <dgm:spPr/>
    </dgm:pt>
    <dgm:pt modelId="{BF29932A-76DE-4FBC-B4CA-AFD33A82CC2A}" type="pres">
      <dgm:prSet presAssocID="{9FEBD371-54FA-40DC-81B7-1611C88E862A}" presName="horFlow" presStyleCnt="0"/>
      <dgm:spPr/>
    </dgm:pt>
    <dgm:pt modelId="{9FF54CC4-0F96-4ABA-A8B3-02ABE5D4A2F7}" type="pres">
      <dgm:prSet presAssocID="{9FEBD371-54FA-40DC-81B7-1611C88E862A}" presName="bigChev" presStyleLbl="node1" presStyleIdx="4" presStyleCnt="5" custScaleX="112695"/>
      <dgm:spPr/>
    </dgm:pt>
    <dgm:pt modelId="{5B496F6E-6A7A-4024-9D8F-2EBC0E75901D}" type="pres">
      <dgm:prSet presAssocID="{6CE40140-F995-423D-8705-E1996DC18F07}" presName="parTrans" presStyleCnt="0"/>
      <dgm:spPr/>
    </dgm:pt>
    <dgm:pt modelId="{22D9A807-5943-44E2-8761-5F49B08768AD}" type="pres">
      <dgm:prSet presAssocID="{F5DB6B75-3EDB-407B-9E2E-83B5A186FFF7}" presName="node" presStyleLbl="alignAccFollowNode1" presStyleIdx="8" presStyleCnt="10" custScaleX="135777">
        <dgm:presLayoutVars>
          <dgm:bulletEnabled val="1"/>
        </dgm:presLayoutVars>
      </dgm:prSet>
      <dgm:spPr/>
    </dgm:pt>
    <dgm:pt modelId="{76172DAA-15B3-47EE-BC94-6ECFFB2739A5}" type="pres">
      <dgm:prSet presAssocID="{29A3A69B-1FD9-418C-8DF7-B4EB35E3B220}" presName="sibTrans" presStyleCnt="0"/>
      <dgm:spPr/>
    </dgm:pt>
    <dgm:pt modelId="{1A5399EE-DEB1-4341-936B-15624995EE57}" type="pres">
      <dgm:prSet presAssocID="{8C218D6B-2920-4A07-8D7A-CC86AFDBD486}" presName="node" presStyleLbl="alignAccFollowNode1" presStyleIdx="9" presStyleCnt="10" custScaleX="257976">
        <dgm:presLayoutVars>
          <dgm:bulletEnabled val="1"/>
        </dgm:presLayoutVars>
      </dgm:prSet>
      <dgm:spPr/>
    </dgm:pt>
  </dgm:ptLst>
  <dgm:cxnLst>
    <dgm:cxn modelId="{97D43700-3762-4152-B5CF-634C5E3E87A0}" type="presOf" srcId="{F8DA4BD6-CE42-4F5D-8C25-02BE11C0B174}" destId="{387F84C3-2CD4-4BB2-828D-5B617E94CC88}" srcOrd="0" destOrd="0" presId="urn:microsoft.com/office/officeart/2005/8/layout/lProcess3"/>
    <dgm:cxn modelId="{26D0A504-87BB-4295-B0A6-5CAA668D3D29}" type="presOf" srcId="{F5DB6B75-3EDB-407B-9E2E-83B5A186FFF7}" destId="{22D9A807-5943-44E2-8761-5F49B08768AD}" srcOrd="0" destOrd="0" presId="urn:microsoft.com/office/officeart/2005/8/layout/lProcess3"/>
    <dgm:cxn modelId="{3198F606-8101-4075-BE96-AA8637536AE0}" srcId="{5E8EC2FB-A9DF-4F87-BB22-8D31AB991F37}" destId="{F0759F92-7F2A-40E0-B6D5-8747B792409B}" srcOrd="0" destOrd="0" parTransId="{2E91E22A-A015-4E33-A2A7-DE1FBD5EC1A4}" sibTransId="{36460192-37D9-4F36-B978-01E0C7C2CCC2}"/>
    <dgm:cxn modelId="{F9CA9209-973C-4131-A8C0-B9661F15D2F4}" type="presOf" srcId="{B816DDB2-25D5-47D4-BB6E-8B5576E254D3}" destId="{15D2F561-DEE2-4D2A-BF8B-1C71CFE5E282}" srcOrd="0" destOrd="0" presId="urn:microsoft.com/office/officeart/2005/8/layout/lProcess3"/>
    <dgm:cxn modelId="{2FEAAE0F-36BC-4350-A024-569A217A6AC8}" srcId="{5E8EC2FB-A9DF-4F87-BB22-8D31AB991F37}" destId="{9FEBD371-54FA-40DC-81B7-1611C88E862A}" srcOrd="4" destOrd="0" parTransId="{6671A5E2-0C6F-48A1-A51D-730CC74BEB5B}" sibTransId="{79E9C4EC-2E5D-42DF-BB82-7663D2F23A12}"/>
    <dgm:cxn modelId="{A6FB1518-2BA0-4D20-8A15-7797926C6DB5}" type="presOf" srcId="{BF849D56-50D1-41A6-A975-293632E2026F}" destId="{1BBFA82F-A6DD-4E9C-B2EA-B2CD2735E158}" srcOrd="0" destOrd="0" presId="urn:microsoft.com/office/officeart/2005/8/layout/lProcess3"/>
    <dgm:cxn modelId="{FA014E21-E97E-4B2D-8F08-CBC3E7A5A3DE}" srcId="{7ED76B6C-1BF4-4A21-847C-9076A3E7C1FA}" destId="{F8DA4BD6-CE42-4F5D-8C25-02BE11C0B174}" srcOrd="0" destOrd="0" parTransId="{ADFF7E1D-9326-49E9-8073-6357611E1AC7}" sibTransId="{AA7D405C-1212-4332-817F-18B915E90AD0}"/>
    <dgm:cxn modelId="{8B5E7F21-2509-476C-9982-843A36257D66}" srcId="{5E8EC2FB-A9DF-4F87-BB22-8D31AB991F37}" destId="{35FDD02E-2040-43F5-A1CF-B6AB483FEB51}" srcOrd="3" destOrd="0" parTransId="{4807B4C3-D906-44C9-B72C-9F2A81FAFB54}" sibTransId="{61B76B79-A3FF-4262-BC05-B375FCFBB78D}"/>
    <dgm:cxn modelId="{51A86326-D114-4243-8BC2-7240E6881AB2}" srcId="{9FEBD371-54FA-40DC-81B7-1611C88E862A}" destId="{8C218D6B-2920-4A07-8D7A-CC86AFDBD486}" srcOrd="1" destOrd="0" parTransId="{48524994-AE10-46A6-BE8B-E4AF8EEB8894}" sibTransId="{5C6F7F2C-F936-4513-B656-E6F90DADF87C}"/>
    <dgm:cxn modelId="{1E916530-4A05-470A-9A75-18CAEB50CDD2}" type="presOf" srcId="{EC1EBF6C-43A6-49D8-9157-E3874978347B}" destId="{A708342E-BDAC-48F2-B8C0-E8BA273D9C03}" srcOrd="0" destOrd="0" presId="urn:microsoft.com/office/officeart/2005/8/layout/lProcess3"/>
    <dgm:cxn modelId="{1C78A633-5D7B-411C-99C5-EF5C3757A2C7}" type="presOf" srcId="{5E8EC2FB-A9DF-4F87-BB22-8D31AB991F37}" destId="{D8C2FE71-372A-4678-8E64-A3EA5DE3299A}" srcOrd="0" destOrd="0" presId="urn:microsoft.com/office/officeart/2005/8/layout/lProcess3"/>
    <dgm:cxn modelId="{CE28F241-4C46-46EC-B683-6A426FC577D7}" type="presOf" srcId="{7ED76B6C-1BF4-4A21-847C-9076A3E7C1FA}" destId="{85574C16-C95B-433D-9A87-DB1008E26242}" srcOrd="0" destOrd="0" presId="urn:microsoft.com/office/officeart/2005/8/layout/lProcess3"/>
    <dgm:cxn modelId="{96093944-CF02-4743-8D1C-ED4E6AE42C72}" srcId="{5E8EC2FB-A9DF-4F87-BB22-8D31AB991F37}" destId="{0EE582AF-94CE-4134-AD37-4E54F81B765B}" srcOrd="1" destOrd="0" parTransId="{7EB9DA58-5651-42CE-BDC7-73B13E3B6838}" sibTransId="{2A81C457-A15D-4D96-B1ED-773F9436849B}"/>
    <dgm:cxn modelId="{C8B13E48-807B-4457-B563-4B6807C2D921}" srcId="{F0759F92-7F2A-40E0-B6D5-8747B792409B}" destId="{C115737A-1D58-4AFA-89F0-8EC7C739F05A}" srcOrd="0" destOrd="0" parTransId="{66813FC4-0EFD-4EF8-9B88-C9C94020549D}" sibTransId="{B6DAB7D6-EB92-4E0C-B6FC-E6F1ED542C6F}"/>
    <dgm:cxn modelId="{E4334E6E-8DA1-4570-94E9-5C0BF5F47506}" srcId="{5E8EC2FB-A9DF-4F87-BB22-8D31AB991F37}" destId="{7ED76B6C-1BF4-4A21-847C-9076A3E7C1FA}" srcOrd="2" destOrd="0" parTransId="{A551EA7D-F28D-4C0C-B6EC-9F6B5C994406}" sibTransId="{2BDB6A90-D56F-4B30-AB0D-E8A9D0533C24}"/>
    <dgm:cxn modelId="{63CDA851-51DD-4C8E-AB14-8B1C90D84665}" type="presOf" srcId="{A08CF772-A016-4B0E-9B49-95F17F1BA0FB}" destId="{7342B3C3-C16E-4CF1-B61B-6862D17D584E}" srcOrd="0" destOrd="0" presId="urn:microsoft.com/office/officeart/2005/8/layout/lProcess3"/>
    <dgm:cxn modelId="{83AC6A72-523C-4606-BA16-34A271DAEBA3}" srcId="{F0759F92-7F2A-40E0-B6D5-8747B792409B}" destId="{B816DDB2-25D5-47D4-BB6E-8B5576E254D3}" srcOrd="1" destOrd="0" parTransId="{062BBEA1-9523-47E3-8A96-F7F7A112F674}" sibTransId="{6928350F-424A-40E4-B833-5B1ACC49CA19}"/>
    <dgm:cxn modelId="{4B1D565A-5114-4751-A013-043B7A8F70CD}" srcId="{0EE582AF-94CE-4134-AD37-4E54F81B765B}" destId="{322A7E7A-3984-4162-97A0-D234C992851C}" srcOrd="1" destOrd="0" parTransId="{EFB2B211-F51D-41AC-872F-8AF43DB46660}" sibTransId="{153A31F2-5071-4CB8-9390-5BE82BD3A875}"/>
    <dgm:cxn modelId="{D344287C-DF97-42DB-8588-95E097E77011}" type="presOf" srcId="{0EE582AF-94CE-4134-AD37-4E54F81B765B}" destId="{E43A0D33-C1BD-4483-8A4F-87C38C302BA0}" srcOrd="0" destOrd="0" presId="urn:microsoft.com/office/officeart/2005/8/layout/lProcess3"/>
    <dgm:cxn modelId="{B7066B82-398A-46CA-A768-235D569B3A5F}" type="presOf" srcId="{9FEBD371-54FA-40DC-81B7-1611C88E862A}" destId="{9FF54CC4-0F96-4ABA-A8B3-02ABE5D4A2F7}" srcOrd="0" destOrd="0" presId="urn:microsoft.com/office/officeart/2005/8/layout/lProcess3"/>
    <dgm:cxn modelId="{C6A99B82-327C-44B6-A1B0-82D13723A769}" srcId="{7ED76B6C-1BF4-4A21-847C-9076A3E7C1FA}" destId="{EC1EBF6C-43A6-49D8-9157-E3874978347B}" srcOrd="1" destOrd="0" parTransId="{9394E392-FE7E-440C-861E-9752EECD1147}" sibTransId="{E28A9AFA-A969-4AA7-855D-E73DCF10A374}"/>
    <dgm:cxn modelId="{D4934688-4676-4479-A51B-2A8C664805A3}" type="presOf" srcId="{2E1716E1-E999-412A-9AD3-2F62AEECD9F2}" destId="{4CFE92E2-9992-45F4-9696-625A7F032BEF}" srcOrd="0" destOrd="0" presId="urn:microsoft.com/office/officeart/2005/8/layout/lProcess3"/>
    <dgm:cxn modelId="{9B569D8C-EF85-44EA-86A2-1B89609E8052}" type="presOf" srcId="{322A7E7A-3984-4162-97A0-D234C992851C}" destId="{D601957A-64BC-4E7B-B4DF-AA736EA5B13F}" srcOrd="0" destOrd="0" presId="urn:microsoft.com/office/officeart/2005/8/layout/lProcess3"/>
    <dgm:cxn modelId="{34B9539A-A8F0-43B0-BBFE-850A207B1806}" srcId="{35FDD02E-2040-43F5-A1CF-B6AB483FEB51}" destId="{2E1716E1-E999-412A-9AD3-2F62AEECD9F2}" srcOrd="0" destOrd="0" parTransId="{2E6D1B0B-DA9F-4E13-9A30-D8164BC36FC1}" sibTransId="{DF1ED2D9-E4E7-4DF2-B40A-D894CB593A9F}"/>
    <dgm:cxn modelId="{7E0E4D9C-928D-4CC1-8C9A-90B068A1EACC}" type="presOf" srcId="{35FDD02E-2040-43F5-A1CF-B6AB483FEB51}" destId="{B53D8F92-7C8F-4516-9B12-3DA350FC1CE9}" srcOrd="0" destOrd="0" presId="urn:microsoft.com/office/officeart/2005/8/layout/lProcess3"/>
    <dgm:cxn modelId="{6F5E17A7-D2C1-4997-B56E-A6427FAA1477}" srcId="{35FDD02E-2040-43F5-A1CF-B6AB483FEB51}" destId="{BF849D56-50D1-41A6-A975-293632E2026F}" srcOrd="1" destOrd="0" parTransId="{774FC4AC-165F-4AC6-9291-F3FAA6393452}" sibTransId="{2D903414-3F76-40D4-9F9D-5BCB83ED0EAE}"/>
    <dgm:cxn modelId="{A0A690BC-A2E4-4548-B874-9C09F795DBD6}" srcId="{0EE582AF-94CE-4134-AD37-4E54F81B765B}" destId="{A08CF772-A016-4B0E-9B49-95F17F1BA0FB}" srcOrd="0" destOrd="0" parTransId="{5F9C7730-15CD-48EE-9A5F-23FE50279044}" sibTransId="{6C068A4D-2EC4-4DBD-913A-8DED1D1B0C09}"/>
    <dgm:cxn modelId="{0D35F9C1-58C4-40F9-8AB7-D3A467392091}" type="presOf" srcId="{C115737A-1D58-4AFA-89F0-8EC7C739F05A}" destId="{891B4B6D-2613-4994-9645-58D582DF1CF5}" srcOrd="0" destOrd="0" presId="urn:microsoft.com/office/officeart/2005/8/layout/lProcess3"/>
    <dgm:cxn modelId="{17FA80CF-54D8-4EA1-BFEB-87D966C67546}" type="presOf" srcId="{8C218D6B-2920-4A07-8D7A-CC86AFDBD486}" destId="{1A5399EE-DEB1-4341-936B-15624995EE57}" srcOrd="0" destOrd="0" presId="urn:microsoft.com/office/officeart/2005/8/layout/lProcess3"/>
    <dgm:cxn modelId="{1C3B4FD9-1B90-46A8-95DB-3AF1E274B355}" type="presOf" srcId="{F0759F92-7F2A-40E0-B6D5-8747B792409B}" destId="{2770F1BC-A786-4B68-BC48-302ACF52819C}" srcOrd="0" destOrd="0" presId="urn:microsoft.com/office/officeart/2005/8/layout/lProcess3"/>
    <dgm:cxn modelId="{17A000F1-EDE6-460C-B759-8B6E30679327}" srcId="{9FEBD371-54FA-40DC-81B7-1611C88E862A}" destId="{F5DB6B75-3EDB-407B-9E2E-83B5A186FFF7}" srcOrd="0" destOrd="0" parTransId="{6CE40140-F995-423D-8705-E1996DC18F07}" sibTransId="{29A3A69B-1FD9-418C-8DF7-B4EB35E3B220}"/>
    <dgm:cxn modelId="{DF137133-1C48-43E5-8AC7-0D14A40CEADF}" type="presParOf" srcId="{D8C2FE71-372A-4678-8E64-A3EA5DE3299A}" destId="{7D897B66-8385-4275-8526-B4B10AB4D74A}" srcOrd="0" destOrd="0" presId="urn:microsoft.com/office/officeart/2005/8/layout/lProcess3"/>
    <dgm:cxn modelId="{0F545C13-8749-4888-B1E6-3B4771637603}" type="presParOf" srcId="{7D897B66-8385-4275-8526-B4B10AB4D74A}" destId="{2770F1BC-A786-4B68-BC48-302ACF52819C}" srcOrd="0" destOrd="0" presId="urn:microsoft.com/office/officeart/2005/8/layout/lProcess3"/>
    <dgm:cxn modelId="{A6B16AC5-A5A8-4C06-98B2-590D9CDCB8AA}" type="presParOf" srcId="{7D897B66-8385-4275-8526-B4B10AB4D74A}" destId="{0423DF9D-2D5C-418B-B5AD-B30E2D4087E6}" srcOrd="1" destOrd="0" presId="urn:microsoft.com/office/officeart/2005/8/layout/lProcess3"/>
    <dgm:cxn modelId="{FE388726-BA27-4C45-94D3-1A8657783F7A}" type="presParOf" srcId="{7D897B66-8385-4275-8526-B4B10AB4D74A}" destId="{891B4B6D-2613-4994-9645-58D582DF1CF5}" srcOrd="2" destOrd="0" presId="urn:microsoft.com/office/officeart/2005/8/layout/lProcess3"/>
    <dgm:cxn modelId="{7F03E5EE-96BB-4EB0-A9AD-DCFBA2E822A9}" type="presParOf" srcId="{7D897B66-8385-4275-8526-B4B10AB4D74A}" destId="{9B792D5F-7825-4C54-9640-94C7BAE0905D}" srcOrd="3" destOrd="0" presId="urn:microsoft.com/office/officeart/2005/8/layout/lProcess3"/>
    <dgm:cxn modelId="{D5102920-D93F-4E20-B0F6-B56FE38F5993}" type="presParOf" srcId="{7D897B66-8385-4275-8526-B4B10AB4D74A}" destId="{15D2F561-DEE2-4D2A-BF8B-1C71CFE5E282}" srcOrd="4" destOrd="0" presId="urn:microsoft.com/office/officeart/2005/8/layout/lProcess3"/>
    <dgm:cxn modelId="{1997BEFD-8C61-45BE-BE4A-AD19CD9CF217}" type="presParOf" srcId="{D8C2FE71-372A-4678-8E64-A3EA5DE3299A}" destId="{3AF8F2EC-C121-46A0-B18C-168D36D322A8}" srcOrd="1" destOrd="0" presId="urn:microsoft.com/office/officeart/2005/8/layout/lProcess3"/>
    <dgm:cxn modelId="{509EDCD5-817A-4DFE-B152-27459F996DDA}" type="presParOf" srcId="{D8C2FE71-372A-4678-8E64-A3EA5DE3299A}" destId="{332A4A00-62C7-4169-BD16-560B9715E268}" srcOrd="2" destOrd="0" presId="urn:microsoft.com/office/officeart/2005/8/layout/lProcess3"/>
    <dgm:cxn modelId="{CE4CFC6C-47E6-467A-9DF5-ABB9D00DD821}" type="presParOf" srcId="{332A4A00-62C7-4169-BD16-560B9715E268}" destId="{E43A0D33-C1BD-4483-8A4F-87C38C302BA0}" srcOrd="0" destOrd="0" presId="urn:microsoft.com/office/officeart/2005/8/layout/lProcess3"/>
    <dgm:cxn modelId="{5A91029B-E440-4AE7-8090-D7F3D5AE3961}" type="presParOf" srcId="{332A4A00-62C7-4169-BD16-560B9715E268}" destId="{50C3BC06-2B73-4C16-8377-BB5C9FF36013}" srcOrd="1" destOrd="0" presId="urn:microsoft.com/office/officeart/2005/8/layout/lProcess3"/>
    <dgm:cxn modelId="{1A6E1BD8-B190-40B0-95C7-5DFB607FD017}" type="presParOf" srcId="{332A4A00-62C7-4169-BD16-560B9715E268}" destId="{7342B3C3-C16E-4CF1-B61B-6862D17D584E}" srcOrd="2" destOrd="0" presId="urn:microsoft.com/office/officeart/2005/8/layout/lProcess3"/>
    <dgm:cxn modelId="{B9B2270B-6BD6-4551-973F-D39DAACE3B44}" type="presParOf" srcId="{332A4A00-62C7-4169-BD16-560B9715E268}" destId="{E9EBF674-A47F-4B21-A31D-96D7E9006EF5}" srcOrd="3" destOrd="0" presId="urn:microsoft.com/office/officeart/2005/8/layout/lProcess3"/>
    <dgm:cxn modelId="{D07314B3-5C60-432E-87FF-6DB715DEBC8E}" type="presParOf" srcId="{332A4A00-62C7-4169-BD16-560B9715E268}" destId="{D601957A-64BC-4E7B-B4DF-AA736EA5B13F}" srcOrd="4" destOrd="0" presId="urn:microsoft.com/office/officeart/2005/8/layout/lProcess3"/>
    <dgm:cxn modelId="{329DF752-48C1-4CB9-A1D9-204143D1C624}" type="presParOf" srcId="{D8C2FE71-372A-4678-8E64-A3EA5DE3299A}" destId="{6C6A0E2A-E393-439A-BB07-9982747CBE04}" srcOrd="3" destOrd="0" presId="urn:microsoft.com/office/officeart/2005/8/layout/lProcess3"/>
    <dgm:cxn modelId="{2F4595A9-EFF3-4F72-875F-A028DBEA239D}" type="presParOf" srcId="{D8C2FE71-372A-4678-8E64-A3EA5DE3299A}" destId="{5D8AE45D-A71C-4A9D-BDD8-DCBF35C32D49}" srcOrd="4" destOrd="0" presId="urn:microsoft.com/office/officeart/2005/8/layout/lProcess3"/>
    <dgm:cxn modelId="{AB9667FC-B561-47DA-B60A-A2413EBC4F74}" type="presParOf" srcId="{5D8AE45D-A71C-4A9D-BDD8-DCBF35C32D49}" destId="{85574C16-C95B-433D-9A87-DB1008E26242}" srcOrd="0" destOrd="0" presId="urn:microsoft.com/office/officeart/2005/8/layout/lProcess3"/>
    <dgm:cxn modelId="{BE7BF8CC-D8BD-40E4-8D0A-258D53F93A2A}" type="presParOf" srcId="{5D8AE45D-A71C-4A9D-BDD8-DCBF35C32D49}" destId="{A2868D0F-46B4-4E85-B1DC-1271ADB89515}" srcOrd="1" destOrd="0" presId="urn:microsoft.com/office/officeart/2005/8/layout/lProcess3"/>
    <dgm:cxn modelId="{E65D848F-54F5-4494-99F7-67B1712343A3}" type="presParOf" srcId="{5D8AE45D-A71C-4A9D-BDD8-DCBF35C32D49}" destId="{387F84C3-2CD4-4BB2-828D-5B617E94CC88}" srcOrd="2" destOrd="0" presId="urn:microsoft.com/office/officeart/2005/8/layout/lProcess3"/>
    <dgm:cxn modelId="{04EB0D97-2ADB-41F5-929D-9F0CC0E9DD36}" type="presParOf" srcId="{5D8AE45D-A71C-4A9D-BDD8-DCBF35C32D49}" destId="{9BB0E19C-33E2-4AC2-B6E3-B9726038CF3B}" srcOrd="3" destOrd="0" presId="urn:microsoft.com/office/officeart/2005/8/layout/lProcess3"/>
    <dgm:cxn modelId="{1C8D910D-D4EF-46BB-B1F3-D4B4B7BC42F9}" type="presParOf" srcId="{5D8AE45D-A71C-4A9D-BDD8-DCBF35C32D49}" destId="{A708342E-BDAC-48F2-B8C0-E8BA273D9C03}" srcOrd="4" destOrd="0" presId="urn:microsoft.com/office/officeart/2005/8/layout/lProcess3"/>
    <dgm:cxn modelId="{467BC58A-B7A0-44B3-9FC6-A69EB0C15885}" type="presParOf" srcId="{D8C2FE71-372A-4678-8E64-A3EA5DE3299A}" destId="{8D45737F-A9E2-4C4C-B0EC-728C55A1229A}" srcOrd="5" destOrd="0" presId="urn:microsoft.com/office/officeart/2005/8/layout/lProcess3"/>
    <dgm:cxn modelId="{D8E79503-7714-4FD3-AB0B-F6617FC73AB0}" type="presParOf" srcId="{D8C2FE71-372A-4678-8E64-A3EA5DE3299A}" destId="{C4D62341-85ED-485F-BF89-16B0041A0A0E}" srcOrd="6" destOrd="0" presId="urn:microsoft.com/office/officeart/2005/8/layout/lProcess3"/>
    <dgm:cxn modelId="{B7206078-F6EA-4970-8203-FBD3EA439224}" type="presParOf" srcId="{C4D62341-85ED-485F-BF89-16B0041A0A0E}" destId="{B53D8F92-7C8F-4516-9B12-3DA350FC1CE9}" srcOrd="0" destOrd="0" presId="urn:microsoft.com/office/officeart/2005/8/layout/lProcess3"/>
    <dgm:cxn modelId="{00846019-D605-4EB1-819E-AF7D44D6C712}" type="presParOf" srcId="{C4D62341-85ED-485F-BF89-16B0041A0A0E}" destId="{B96C89B1-6569-4C3B-A095-D297D9C95D5E}" srcOrd="1" destOrd="0" presId="urn:microsoft.com/office/officeart/2005/8/layout/lProcess3"/>
    <dgm:cxn modelId="{87C2C977-9943-4488-AB94-AB881868326D}" type="presParOf" srcId="{C4D62341-85ED-485F-BF89-16B0041A0A0E}" destId="{4CFE92E2-9992-45F4-9696-625A7F032BEF}" srcOrd="2" destOrd="0" presId="urn:microsoft.com/office/officeart/2005/8/layout/lProcess3"/>
    <dgm:cxn modelId="{4A4C5044-01CE-45DF-BCC0-B100DC770652}" type="presParOf" srcId="{C4D62341-85ED-485F-BF89-16B0041A0A0E}" destId="{E9B5070B-F1C2-4C35-8F5F-716E80D2EA01}" srcOrd="3" destOrd="0" presId="urn:microsoft.com/office/officeart/2005/8/layout/lProcess3"/>
    <dgm:cxn modelId="{1547D72F-59E5-4430-9459-0CA1743013BE}" type="presParOf" srcId="{C4D62341-85ED-485F-BF89-16B0041A0A0E}" destId="{1BBFA82F-A6DD-4E9C-B2EA-B2CD2735E158}" srcOrd="4" destOrd="0" presId="urn:microsoft.com/office/officeart/2005/8/layout/lProcess3"/>
    <dgm:cxn modelId="{06E56764-59B8-4D60-BBD1-D8B054A3EC03}" type="presParOf" srcId="{D8C2FE71-372A-4678-8E64-A3EA5DE3299A}" destId="{133E984C-D8FA-42AB-9601-AB03A3062ECE}" srcOrd="7" destOrd="0" presId="urn:microsoft.com/office/officeart/2005/8/layout/lProcess3"/>
    <dgm:cxn modelId="{2DACC074-EA14-4E9B-9805-18DFA7ABB2D3}" type="presParOf" srcId="{D8C2FE71-372A-4678-8E64-A3EA5DE3299A}" destId="{BF29932A-76DE-4FBC-B4CA-AFD33A82CC2A}" srcOrd="8" destOrd="0" presId="urn:microsoft.com/office/officeart/2005/8/layout/lProcess3"/>
    <dgm:cxn modelId="{D9B68714-2DDE-42C7-A061-31A364809BB7}" type="presParOf" srcId="{BF29932A-76DE-4FBC-B4CA-AFD33A82CC2A}" destId="{9FF54CC4-0F96-4ABA-A8B3-02ABE5D4A2F7}" srcOrd="0" destOrd="0" presId="urn:microsoft.com/office/officeart/2005/8/layout/lProcess3"/>
    <dgm:cxn modelId="{D12BC1B0-40CE-425C-AD87-360679EF751E}" type="presParOf" srcId="{BF29932A-76DE-4FBC-B4CA-AFD33A82CC2A}" destId="{5B496F6E-6A7A-4024-9D8F-2EBC0E75901D}" srcOrd="1" destOrd="0" presId="urn:microsoft.com/office/officeart/2005/8/layout/lProcess3"/>
    <dgm:cxn modelId="{851CDDD9-B5DF-45A2-974E-8C020A306410}" type="presParOf" srcId="{BF29932A-76DE-4FBC-B4CA-AFD33A82CC2A}" destId="{22D9A807-5943-44E2-8761-5F49B08768AD}" srcOrd="2" destOrd="0" presId="urn:microsoft.com/office/officeart/2005/8/layout/lProcess3"/>
    <dgm:cxn modelId="{9A91C244-E92E-45BA-8F21-9FEF595996D3}" type="presParOf" srcId="{BF29932A-76DE-4FBC-B4CA-AFD33A82CC2A}" destId="{76172DAA-15B3-47EE-BC94-6ECFFB2739A5}" srcOrd="3" destOrd="0" presId="urn:microsoft.com/office/officeart/2005/8/layout/lProcess3"/>
    <dgm:cxn modelId="{CC5456F2-147D-4DBD-829D-40004A74EADC}" type="presParOf" srcId="{BF29932A-76DE-4FBC-B4CA-AFD33A82CC2A}" destId="{1A5399EE-DEB1-4341-936B-15624995EE57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0F1BC-A786-4B68-BC48-302ACF52819C}">
      <dsp:nvSpPr>
        <dsp:cNvPr id="0" name=""/>
        <dsp:cNvSpPr/>
      </dsp:nvSpPr>
      <dsp:spPr>
        <a:xfrm>
          <a:off x="369065" y="2861"/>
          <a:ext cx="2742858" cy="973551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1</a:t>
          </a:r>
        </a:p>
      </dsp:txBody>
      <dsp:txXfrm>
        <a:off x="855841" y="2861"/>
        <a:ext cx="1769307" cy="973551"/>
      </dsp:txXfrm>
    </dsp:sp>
    <dsp:sp modelId="{891B4B6D-2613-4994-9645-58D582DF1CF5}">
      <dsp:nvSpPr>
        <dsp:cNvPr id="0" name=""/>
        <dsp:cNvSpPr/>
      </dsp:nvSpPr>
      <dsp:spPr>
        <a:xfrm>
          <a:off x="2795520" y="85613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Preclinical</a:t>
          </a:r>
          <a:br>
            <a:rPr lang="en-US" sz="1800" b="1" kern="1200" dirty="0"/>
          </a:br>
          <a:r>
            <a:rPr lang="en-US" sz="1800" b="1" kern="1200" dirty="0"/>
            <a:t>Exploratory</a:t>
          </a:r>
        </a:p>
      </dsp:txBody>
      <dsp:txXfrm>
        <a:off x="3199544" y="85613"/>
        <a:ext cx="1934809" cy="808047"/>
      </dsp:txXfrm>
    </dsp:sp>
    <dsp:sp modelId="{15D2F561-DEE2-4D2A-BF8B-1C71CFE5E282}">
      <dsp:nvSpPr>
        <dsp:cNvPr id="0" name=""/>
        <dsp:cNvSpPr/>
      </dsp:nvSpPr>
      <dsp:spPr>
        <a:xfrm>
          <a:off x="5255560" y="85613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Promising directions identified</a:t>
          </a:r>
        </a:p>
      </dsp:txBody>
      <dsp:txXfrm>
        <a:off x="5659584" y="85613"/>
        <a:ext cx="4403374" cy="808047"/>
      </dsp:txXfrm>
    </dsp:sp>
    <dsp:sp modelId="{E43A0D33-C1BD-4483-8A4F-87C38C302BA0}">
      <dsp:nvSpPr>
        <dsp:cNvPr id="0" name=""/>
        <dsp:cNvSpPr/>
      </dsp:nvSpPr>
      <dsp:spPr>
        <a:xfrm>
          <a:off x="369065" y="1112709"/>
          <a:ext cx="2742858" cy="973551"/>
        </a:xfrm>
        <a:prstGeom prst="chevron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2</a:t>
          </a:r>
        </a:p>
      </dsp:txBody>
      <dsp:txXfrm>
        <a:off x="855841" y="1112709"/>
        <a:ext cx="1769307" cy="973551"/>
      </dsp:txXfrm>
    </dsp:sp>
    <dsp:sp modelId="{7342B3C3-C16E-4CF1-B61B-6862D17D584E}">
      <dsp:nvSpPr>
        <dsp:cNvPr id="0" name=""/>
        <dsp:cNvSpPr/>
      </dsp:nvSpPr>
      <dsp:spPr>
        <a:xfrm>
          <a:off x="2795520" y="1195461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Clinical Assay</a:t>
          </a:r>
          <a:br>
            <a:rPr lang="en-US" sz="1800" b="1" kern="1200" dirty="0"/>
          </a:br>
          <a:r>
            <a:rPr lang="en-US" sz="1800" b="1" kern="1200" dirty="0"/>
            <a:t>and Validation</a:t>
          </a:r>
        </a:p>
      </dsp:txBody>
      <dsp:txXfrm>
        <a:off x="3199544" y="1195461"/>
        <a:ext cx="1934809" cy="808047"/>
      </dsp:txXfrm>
    </dsp:sp>
    <dsp:sp modelId="{D601957A-64BC-4E7B-B4DF-AA736EA5B13F}">
      <dsp:nvSpPr>
        <dsp:cNvPr id="0" name=""/>
        <dsp:cNvSpPr/>
      </dsp:nvSpPr>
      <dsp:spPr>
        <a:xfrm>
          <a:off x="5255560" y="1195461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Assay detects established disease</a:t>
          </a:r>
        </a:p>
      </dsp:txBody>
      <dsp:txXfrm>
        <a:off x="5659584" y="1195461"/>
        <a:ext cx="4403374" cy="808047"/>
      </dsp:txXfrm>
    </dsp:sp>
    <dsp:sp modelId="{85574C16-C95B-433D-9A87-DB1008E26242}">
      <dsp:nvSpPr>
        <dsp:cNvPr id="0" name=""/>
        <dsp:cNvSpPr/>
      </dsp:nvSpPr>
      <dsp:spPr>
        <a:xfrm>
          <a:off x="369065" y="2222557"/>
          <a:ext cx="2742858" cy="973551"/>
        </a:xfrm>
        <a:prstGeom prst="chevron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3</a:t>
          </a:r>
        </a:p>
      </dsp:txBody>
      <dsp:txXfrm>
        <a:off x="855841" y="2222557"/>
        <a:ext cx="1769307" cy="973551"/>
      </dsp:txXfrm>
    </dsp:sp>
    <dsp:sp modelId="{387F84C3-2CD4-4BB2-828D-5B617E94CC88}">
      <dsp:nvSpPr>
        <dsp:cNvPr id="0" name=""/>
        <dsp:cNvSpPr/>
      </dsp:nvSpPr>
      <dsp:spPr>
        <a:xfrm>
          <a:off x="2795520" y="2305309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Retrospective</a:t>
          </a:r>
          <a:br>
            <a:rPr lang="en-US" sz="1800" b="1" kern="1200" dirty="0"/>
          </a:br>
          <a:r>
            <a:rPr lang="en-US" sz="1800" b="1" kern="1200" dirty="0"/>
            <a:t>Longitudinal</a:t>
          </a:r>
        </a:p>
      </dsp:txBody>
      <dsp:txXfrm>
        <a:off x="3199544" y="2305309"/>
        <a:ext cx="1934809" cy="808047"/>
      </dsp:txXfrm>
    </dsp:sp>
    <dsp:sp modelId="{A708342E-BDAC-48F2-B8C0-E8BA273D9C03}">
      <dsp:nvSpPr>
        <dsp:cNvPr id="0" name=""/>
        <dsp:cNvSpPr/>
      </dsp:nvSpPr>
      <dsp:spPr>
        <a:xfrm>
          <a:off x="5255560" y="2305309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Biomarker detects preclinical disease</a:t>
          </a:r>
          <a:br>
            <a:rPr lang="en-US" sz="1800" kern="1200" dirty="0"/>
          </a:br>
          <a:r>
            <a:rPr lang="en-US" sz="1800" kern="1200" dirty="0"/>
            <a:t>and a “screen positive” rule is defined</a:t>
          </a:r>
        </a:p>
      </dsp:txBody>
      <dsp:txXfrm>
        <a:off x="5659584" y="2305309"/>
        <a:ext cx="4403374" cy="808047"/>
      </dsp:txXfrm>
    </dsp:sp>
    <dsp:sp modelId="{B53D8F92-7C8F-4516-9B12-3DA350FC1CE9}">
      <dsp:nvSpPr>
        <dsp:cNvPr id="0" name=""/>
        <dsp:cNvSpPr/>
      </dsp:nvSpPr>
      <dsp:spPr>
        <a:xfrm>
          <a:off x="369065" y="3332406"/>
          <a:ext cx="2742858" cy="9735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4</a:t>
          </a:r>
        </a:p>
      </dsp:txBody>
      <dsp:txXfrm>
        <a:off x="855841" y="3332406"/>
        <a:ext cx="1769307" cy="973551"/>
      </dsp:txXfrm>
    </dsp:sp>
    <dsp:sp modelId="{4CFE92E2-9992-45F4-9696-625A7F032BEF}">
      <dsp:nvSpPr>
        <dsp:cNvPr id="0" name=""/>
        <dsp:cNvSpPr/>
      </dsp:nvSpPr>
      <dsp:spPr>
        <a:xfrm>
          <a:off x="2795520" y="3415158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Prospective</a:t>
          </a:r>
          <a:br>
            <a:rPr lang="en-US" sz="1800" b="1" kern="1200" dirty="0"/>
          </a:br>
          <a:r>
            <a:rPr lang="en-US" sz="1800" b="1" kern="1200" dirty="0"/>
            <a:t>Screening</a:t>
          </a:r>
        </a:p>
      </dsp:txBody>
      <dsp:txXfrm>
        <a:off x="3199544" y="3415158"/>
        <a:ext cx="1934809" cy="808047"/>
      </dsp:txXfrm>
    </dsp:sp>
    <dsp:sp modelId="{1BBFA82F-A6DD-4E9C-B2EA-B2CD2735E158}">
      <dsp:nvSpPr>
        <dsp:cNvPr id="0" name=""/>
        <dsp:cNvSpPr/>
      </dsp:nvSpPr>
      <dsp:spPr>
        <a:xfrm>
          <a:off x="5255560" y="3415158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Extent and characteristics of disease detected by the test and the false</a:t>
          </a:r>
          <a:br>
            <a:rPr lang="en-US" sz="1800" kern="1200" dirty="0"/>
          </a:br>
          <a:r>
            <a:rPr lang="en-US" sz="1800" kern="1200" dirty="0"/>
            <a:t>referral rate are identified</a:t>
          </a:r>
        </a:p>
      </dsp:txBody>
      <dsp:txXfrm>
        <a:off x="5659584" y="3415158"/>
        <a:ext cx="4403374" cy="808047"/>
      </dsp:txXfrm>
    </dsp:sp>
    <dsp:sp modelId="{9FF54CC4-0F96-4ABA-A8B3-02ABE5D4A2F7}">
      <dsp:nvSpPr>
        <dsp:cNvPr id="0" name=""/>
        <dsp:cNvSpPr/>
      </dsp:nvSpPr>
      <dsp:spPr>
        <a:xfrm>
          <a:off x="369065" y="4442254"/>
          <a:ext cx="2742858" cy="973551"/>
        </a:xfrm>
        <a:prstGeom prst="chevron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5</a:t>
          </a:r>
        </a:p>
      </dsp:txBody>
      <dsp:txXfrm>
        <a:off x="855841" y="4442254"/>
        <a:ext cx="1769307" cy="973551"/>
      </dsp:txXfrm>
    </dsp:sp>
    <dsp:sp modelId="{22D9A807-5943-44E2-8761-5F49B08768AD}">
      <dsp:nvSpPr>
        <dsp:cNvPr id="0" name=""/>
        <dsp:cNvSpPr/>
      </dsp:nvSpPr>
      <dsp:spPr>
        <a:xfrm>
          <a:off x="2795520" y="4525006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Cancer</a:t>
          </a:r>
          <a:br>
            <a:rPr lang="en-US" sz="1800" b="1" kern="1200" dirty="0"/>
          </a:br>
          <a:r>
            <a:rPr lang="en-US" sz="1800" b="1" kern="1200" dirty="0"/>
            <a:t>Control</a:t>
          </a:r>
        </a:p>
      </dsp:txBody>
      <dsp:txXfrm>
        <a:off x="3199544" y="4525006"/>
        <a:ext cx="1934809" cy="808047"/>
      </dsp:txXfrm>
    </dsp:sp>
    <dsp:sp modelId="{1A5399EE-DEB1-4341-936B-15624995EE57}">
      <dsp:nvSpPr>
        <dsp:cNvPr id="0" name=""/>
        <dsp:cNvSpPr/>
      </dsp:nvSpPr>
      <dsp:spPr>
        <a:xfrm>
          <a:off x="5255560" y="4525006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Impact of screening on reducing burden</a:t>
          </a:r>
          <a:br>
            <a:rPr lang="en-US" sz="1800" kern="1200" dirty="0"/>
          </a:br>
          <a:r>
            <a:rPr lang="en-US" sz="1800" kern="1200" dirty="0"/>
            <a:t>of disease in the population is quantified</a:t>
          </a:r>
        </a:p>
      </dsp:txBody>
      <dsp:txXfrm>
        <a:off x="5659584" y="4525006"/>
        <a:ext cx="4403374" cy="808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70F1BC-A786-4B68-BC48-302ACF52819C}">
      <dsp:nvSpPr>
        <dsp:cNvPr id="0" name=""/>
        <dsp:cNvSpPr/>
      </dsp:nvSpPr>
      <dsp:spPr>
        <a:xfrm>
          <a:off x="369065" y="2861"/>
          <a:ext cx="2742858" cy="973551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1</a:t>
          </a:r>
        </a:p>
      </dsp:txBody>
      <dsp:txXfrm>
        <a:off x="855841" y="2861"/>
        <a:ext cx="1769307" cy="973551"/>
      </dsp:txXfrm>
    </dsp:sp>
    <dsp:sp modelId="{891B4B6D-2613-4994-9645-58D582DF1CF5}">
      <dsp:nvSpPr>
        <dsp:cNvPr id="0" name=""/>
        <dsp:cNvSpPr/>
      </dsp:nvSpPr>
      <dsp:spPr>
        <a:xfrm>
          <a:off x="2795520" y="85613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Preclinical</a:t>
          </a:r>
          <a:br>
            <a:rPr lang="en-US" sz="1800" b="1" kern="1200" dirty="0"/>
          </a:br>
          <a:r>
            <a:rPr lang="en-US" sz="1800" b="1" kern="1200" dirty="0"/>
            <a:t>Exploratory</a:t>
          </a:r>
        </a:p>
      </dsp:txBody>
      <dsp:txXfrm>
        <a:off x="3199544" y="85613"/>
        <a:ext cx="1934809" cy="808047"/>
      </dsp:txXfrm>
    </dsp:sp>
    <dsp:sp modelId="{15D2F561-DEE2-4D2A-BF8B-1C71CFE5E282}">
      <dsp:nvSpPr>
        <dsp:cNvPr id="0" name=""/>
        <dsp:cNvSpPr/>
      </dsp:nvSpPr>
      <dsp:spPr>
        <a:xfrm>
          <a:off x="5255560" y="85613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Promising directions identified</a:t>
          </a:r>
        </a:p>
      </dsp:txBody>
      <dsp:txXfrm>
        <a:off x="5659584" y="85613"/>
        <a:ext cx="4403374" cy="808047"/>
      </dsp:txXfrm>
    </dsp:sp>
    <dsp:sp modelId="{E43A0D33-C1BD-4483-8A4F-87C38C302BA0}">
      <dsp:nvSpPr>
        <dsp:cNvPr id="0" name=""/>
        <dsp:cNvSpPr/>
      </dsp:nvSpPr>
      <dsp:spPr>
        <a:xfrm>
          <a:off x="369065" y="1112709"/>
          <a:ext cx="2742858" cy="973551"/>
        </a:xfrm>
        <a:prstGeom prst="chevron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2</a:t>
          </a:r>
        </a:p>
      </dsp:txBody>
      <dsp:txXfrm>
        <a:off x="855841" y="1112709"/>
        <a:ext cx="1769307" cy="973551"/>
      </dsp:txXfrm>
    </dsp:sp>
    <dsp:sp modelId="{7342B3C3-C16E-4CF1-B61B-6862D17D584E}">
      <dsp:nvSpPr>
        <dsp:cNvPr id="0" name=""/>
        <dsp:cNvSpPr/>
      </dsp:nvSpPr>
      <dsp:spPr>
        <a:xfrm>
          <a:off x="2795520" y="1195461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Clinical Assay</a:t>
          </a:r>
          <a:br>
            <a:rPr lang="en-US" sz="1800" b="1" kern="1200" dirty="0"/>
          </a:br>
          <a:r>
            <a:rPr lang="en-US" sz="1800" b="1" kern="1200" dirty="0"/>
            <a:t>and Validation</a:t>
          </a:r>
        </a:p>
      </dsp:txBody>
      <dsp:txXfrm>
        <a:off x="3199544" y="1195461"/>
        <a:ext cx="1934809" cy="808047"/>
      </dsp:txXfrm>
    </dsp:sp>
    <dsp:sp modelId="{D601957A-64BC-4E7B-B4DF-AA736EA5B13F}">
      <dsp:nvSpPr>
        <dsp:cNvPr id="0" name=""/>
        <dsp:cNvSpPr/>
      </dsp:nvSpPr>
      <dsp:spPr>
        <a:xfrm>
          <a:off x="5255560" y="1195461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Assay detects established disease</a:t>
          </a:r>
        </a:p>
      </dsp:txBody>
      <dsp:txXfrm>
        <a:off x="5659584" y="1195461"/>
        <a:ext cx="4403374" cy="808047"/>
      </dsp:txXfrm>
    </dsp:sp>
    <dsp:sp modelId="{85574C16-C95B-433D-9A87-DB1008E26242}">
      <dsp:nvSpPr>
        <dsp:cNvPr id="0" name=""/>
        <dsp:cNvSpPr/>
      </dsp:nvSpPr>
      <dsp:spPr>
        <a:xfrm>
          <a:off x="369065" y="2222557"/>
          <a:ext cx="2742858" cy="973551"/>
        </a:xfrm>
        <a:prstGeom prst="chevron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3</a:t>
          </a:r>
        </a:p>
      </dsp:txBody>
      <dsp:txXfrm>
        <a:off x="855841" y="2222557"/>
        <a:ext cx="1769307" cy="973551"/>
      </dsp:txXfrm>
    </dsp:sp>
    <dsp:sp modelId="{387F84C3-2CD4-4BB2-828D-5B617E94CC88}">
      <dsp:nvSpPr>
        <dsp:cNvPr id="0" name=""/>
        <dsp:cNvSpPr/>
      </dsp:nvSpPr>
      <dsp:spPr>
        <a:xfrm>
          <a:off x="2795520" y="2305309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Retrospective</a:t>
          </a:r>
          <a:br>
            <a:rPr lang="en-US" sz="1800" b="1" kern="1200" dirty="0"/>
          </a:br>
          <a:r>
            <a:rPr lang="en-US" sz="1800" b="1" kern="1200" dirty="0"/>
            <a:t>Longitudinal</a:t>
          </a:r>
        </a:p>
      </dsp:txBody>
      <dsp:txXfrm>
        <a:off x="3199544" y="2305309"/>
        <a:ext cx="1934809" cy="808047"/>
      </dsp:txXfrm>
    </dsp:sp>
    <dsp:sp modelId="{A708342E-BDAC-48F2-B8C0-E8BA273D9C03}">
      <dsp:nvSpPr>
        <dsp:cNvPr id="0" name=""/>
        <dsp:cNvSpPr/>
      </dsp:nvSpPr>
      <dsp:spPr>
        <a:xfrm>
          <a:off x="5255560" y="2305309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Biomarker detects preclinical disease</a:t>
          </a:r>
          <a:br>
            <a:rPr lang="en-US" sz="1800" kern="1200" dirty="0"/>
          </a:br>
          <a:r>
            <a:rPr lang="en-US" sz="1800" kern="1200" dirty="0"/>
            <a:t>and a “screen positive” rule is defined</a:t>
          </a:r>
        </a:p>
      </dsp:txBody>
      <dsp:txXfrm>
        <a:off x="5659584" y="2305309"/>
        <a:ext cx="4403374" cy="808047"/>
      </dsp:txXfrm>
    </dsp:sp>
    <dsp:sp modelId="{B53D8F92-7C8F-4516-9B12-3DA350FC1CE9}">
      <dsp:nvSpPr>
        <dsp:cNvPr id="0" name=""/>
        <dsp:cNvSpPr/>
      </dsp:nvSpPr>
      <dsp:spPr>
        <a:xfrm>
          <a:off x="369065" y="3332406"/>
          <a:ext cx="2742858" cy="9735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4</a:t>
          </a:r>
        </a:p>
      </dsp:txBody>
      <dsp:txXfrm>
        <a:off x="855841" y="3332406"/>
        <a:ext cx="1769307" cy="973551"/>
      </dsp:txXfrm>
    </dsp:sp>
    <dsp:sp modelId="{4CFE92E2-9992-45F4-9696-625A7F032BEF}">
      <dsp:nvSpPr>
        <dsp:cNvPr id="0" name=""/>
        <dsp:cNvSpPr/>
      </dsp:nvSpPr>
      <dsp:spPr>
        <a:xfrm>
          <a:off x="2795520" y="3415158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Prospective</a:t>
          </a:r>
          <a:br>
            <a:rPr lang="en-US" sz="1800" b="1" kern="1200" dirty="0"/>
          </a:br>
          <a:r>
            <a:rPr lang="en-US" sz="1800" b="1" kern="1200" dirty="0"/>
            <a:t>Screening</a:t>
          </a:r>
        </a:p>
      </dsp:txBody>
      <dsp:txXfrm>
        <a:off x="3199544" y="3415158"/>
        <a:ext cx="1934809" cy="808047"/>
      </dsp:txXfrm>
    </dsp:sp>
    <dsp:sp modelId="{1BBFA82F-A6DD-4E9C-B2EA-B2CD2735E158}">
      <dsp:nvSpPr>
        <dsp:cNvPr id="0" name=""/>
        <dsp:cNvSpPr/>
      </dsp:nvSpPr>
      <dsp:spPr>
        <a:xfrm>
          <a:off x="5255560" y="3415158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Extent and characteristics of disease detected by the test and the false</a:t>
          </a:r>
          <a:br>
            <a:rPr lang="en-US" sz="1800" kern="1200" dirty="0"/>
          </a:br>
          <a:r>
            <a:rPr lang="en-US" sz="1800" kern="1200" dirty="0"/>
            <a:t>referral rate are identified</a:t>
          </a:r>
        </a:p>
      </dsp:txBody>
      <dsp:txXfrm>
        <a:off x="5659584" y="3415158"/>
        <a:ext cx="4403374" cy="808047"/>
      </dsp:txXfrm>
    </dsp:sp>
    <dsp:sp modelId="{9FF54CC4-0F96-4ABA-A8B3-02ABE5D4A2F7}">
      <dsp:nvSpPr>
        <dsp:cNvPr id="0" name=""/>
        <dsp:cNvSpPr/>
      </dsp:nvSpPr>
      <dsp:spPr>
        <a:xfrm>
          <a:off x="369065" y="4442254"/>
          <a:ext cx="2742858" cy="973551"/>
        </a:xfrm>
        <a:prstGeom prst="chevron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Phase 5</a:t>
          </a:r>
        </a:p>
      </dsp:txBody>
      <dsp:txXfrm>
        <a:off x="855841" y="4442254"/>
        <a:ext cx="1769307" cy="973551"/>
      </dsp:txXfrm>
    </dsp:sp>
    <dsp:sp modelId="{22D9A807-5943-44E2-8761-5F49B08768AD}">
      <dsp:nvSpPr>
        <dsp:cNvPr id="0" name=""/>
        <dsp:cNvSpPr/>
      </dsp:nvSpPr>
      <dsp:spPr>
        <a:xfrm>
          <a:off x="2795520" y="4525006"/>
          <a:ext cx="2742856" cy="8080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Cancer</a:t>
          </a:r>
          <a:br>
            <a:rPr lang="en-US" sz="1800" b="1" kern="1200" dirty="0"/>
          </a:br>
          <a:r>
            <a:rPr lang="en-US" sz="1800" b="1" kern="1200" dirty="0"/>
            <a:t>Control</a:t>
          </a:r>
        </a:p>
      </dsp:txBody>
      <dsp:txXfrm>
        <a:off x="3199544" y="4525006"/>
        <a:ext cx="1934809" cy="808047"/>
      </dsp:txXfrm>
    </dsp:sp>
    <dsp:sp modelId="{1A5399EE-DEB1-4341-936B-15624995EE57}">
      <dsp:nvSpPr>
        <dsp:cNvPr id="0" name=""/>
        <dsp:cNvSpPr/>
      </dsp:nvSpPr>
      <dsp:spPr>
        <a:xfrm>
          <a:off x="5255560" y="4525006"/>
          <a:ext cx="5211421" cy="808047"/>
        </a:xfrm>
        <a:prstGeom prst="chevron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115888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Impact of screening on reducing burden</a:t>
          </a:r>
          <a:br>
            <a:rPr lang="en-US" sz="1800" kern="1200" dirty="0"/>
          </a:br>
          <a:r>
            <a:rPr lang="en-US" sz="1800" kern="1200" dirty="0"/>
            <a:t>of disease in the population is quantified</a:t>
          </a:r>
        </a:p>
      </dsp:txBody>
      <dsp:txXfrm>
        <a:off x="5659584" y="4525006"/>
        <a:ext cx="4403374" cy="808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BFD97-154B-4F59-A248-4796E0708CDB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E166E-B4AA-4E77-89CC-C054100CB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93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80C3C7-0BF5-46C5-A56D-7DAC27BCE878}" type="slidenum">
              <a:rPr lang="en-US" altLang="en-US">
                <a:ea typeface="ＭＳ Ｐゴシック" panose="020B0600070205080204" pitchFamily="34" charset="-128"/>
              </a:rPr>
              <a:pPr eaLnBrk="1" hangingPunct="1"/>
              <a:t>11</a:t>
            </a:fld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013" y="706438"/>
            <a:ext cx="6308725" cy="3549650"/>
          </a:xfrm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90033"/>
            <a:ext cx="5140960" cy="4251166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5" tIns="45717" rIns="91435" bIns="45717"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1623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6E62AF-5A8B-854C-B619-E06DBFC8C2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882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2A4B4-6649-E2E2-1E15-5F5FA993F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A264BE-ADCE-C382-1F98-0152FF711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3A377-0D3A-1B5B-3D7B-2732C208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7492A-716F-B866-4320-4B52A8081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4943-E987-72D1-9751-39132D80C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2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7481-6BC2-F4B5-1D21-164F6D038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73964-4B5A-C1C8-4EA2-5D221085A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A4D27-A494-987F-7DCF-2D13E8B0C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69690-135E-3C83-D0B5-7780CE27B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F1F6C-3BFE-D5F3-61D2-B307BC17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84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31A49-642B-0F86-2F76-8DFD7514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5A1F4-EF7E-DE4F-2E90-7CE960318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B3B93-D0EC-2B92-C522-AD4D5187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73AC2-7A6A-EB84-DE49-F6782AC7E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B0980-2A4F-DDE2-7D7C-57BA155E5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3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AA8E7-0832-BCA6-49C1-F9F0314A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E9259-F461-6EFE-9799-1F7D3D395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A8AF9-2A7E-E5C3-735E-098E2F6B0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39800-FFB7-A0C1-94AE-928297C62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A43CFC-551B-01C4-95ED-8A653568B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BA102-6674-2781-9DE5-E69457EE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3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CF884-16EC-AC8E-4F2F-A050EA11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FE00D-8946-2AE1-1FFA-2389705B6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CB312-1820-FA9C-600C-F3383B9B4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6277B1-E734-8002-2BBE-9EFD9345DF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B40D3C-3A9D-CE57-B551-80104B465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A6739C-A67D-281E-1A49-8B815253D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971B1D-FC59-C13E-6E04-1CEDBFFA4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8781D-E80E-122A-5DE1-6A5217C6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9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C340B-8D65-F80F-001B-7EFAF3E1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55FD95-02F3-75CA-2DAA-D8D4E87A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A411C-137E-21FF-0B50-BC29624F0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7AC981-4DF1-4BC3-9849-E91FB2FD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6FC3BF-ACD6-F4C5-E4EE-CD6071FD0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5BCC20-37E5-1B24-A1F6-933355DC8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FBCFC-CCAD-C1BC-45F9-DDA6CF29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0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5F307-BF30-F3AC-483D-12427F85A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D3B6E-832C-28F8-0978-F85952AA3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DB828-D35B-5E49-77A9-0F159AE42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88A4A-200F-4A8A-1A7F-7C936C99C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4EFDD-95BA-8811-870B-C405E6965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802C1-1266-0A0A-F836-FB2AF686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7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336F-A8BF-93EB-5BDF-83C439CB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A9865B-E67F-6A6E-A1FF-BEE269AD53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FC0D1-BADF-9A07-869C-B0D0CBFE4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29E58-F8B0-EC79-505F-D6AC2578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91435-BE80-32AA-8EFA-4279C8AE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B137B-E0BA-8675-BF19-8C6658F72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20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0351-EDDF-3C2F-9BE9-72432AA5D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CC9A7-E630-8C4F-9964-751E7F8AF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91F59-FED5-F702-21B7-BF9E73181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90990-FA6F-A9A1-25EC-EDCBB82F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CC36-9D45-A8E3-9EB6-39F423231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17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EAFFCE-B76D-BCA6-071F-136926F559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ED6A26-BF2B-5DA3-2A58-EB551C89E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9BCB-2AAA-6117-F1A5-D373FCC2A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FE1CF-9F8F-FB29-9FC7-AFA17FD29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A4C-F88C-4ECA-D4ED-B7F5BBCD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64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9FCBE7-F9DC-452F-95F2-36E279C0B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130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E3CE30-53BF-633D-A146-540449B279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FF8F6F-CD57-4A4C-A46C-F178B7473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54311"/>
            <a:ext cx="10972800" cy="4525963"/>
          </a:xfrm>
          <a:prstGeom prst="rect">
            <a:avLst/>
          </a:prstGeom>
        </p:spPr>
        <p:txBody>
          <a:bodyPr/>
          <a:lstStyle>
            <a:lvl1pPr marL="457189" indent="-457189">
              <a:lnSpc>
                <a:spcPct val="100000"/>
              </a:lnSpc>
              <a:spcBef>
                <a:spcPts val="1200"/>
              </a:spcBef>
              <a:buClr>
                <a:srgbClr val="4DAF46"/>
              </a:buClr>
              <a:buFont typeface="Wingdings" pitchFamily="2" charset="2"/>
              <a:buChar char="§"/>
              <a:defRPr sz="29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575" indent="-380990">
              <a:lnSpc>
                <a:spcPct val="100000"/>
              </a:lnSpc>
              <a:spcBef>
                <a:spcPts val="1200"/>
              </a:spcBef>
              <a:buClr>
                <a:srgbClr val="4DAF46"/>
              </a:buClr>
              <a:buFont typeface="Arial" panose="020B0604020202020204" pitchFamily="34" charset="0"/>
              <a:buChar char="•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676358" indent="-457189">
              <a:lnSpc>
                <a:spcPct val="100000"/>
              </a:lnSpc>
              <a:spcBef>
                <a:spcPts val="1200"/>
              </a:spcBef>
              <a:buClr>
                <a:srgbClr val="4DAF46"/>
              </a:buClr>
              <a:buFont typeface="Wingdings" pitchFamily="2" charset="2"/>
              <a:buChar char="q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547" indent="-304792">
              <a:lnSpc>
                <a:spcPct val="100000"/>
              </a:lnSpc>
              <a:spcBef>
                <a:spcPts val="1200"/>
              </a:spcBef>
              <a:buClr>
                <a:srgbClr val="4DAF46"/>
              </a:buClr>
              <a:buSzPct val="100000"/>
              <a:buFont typeface="Courier New" panose="02070309020205020404" pitchFamily="49" charset="0"/>
              <a:buChar char="o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3131" indent="-304792">
              <a:lnSpc>
                <a:spcPct val="100000"/>
              </a:lnSpc>
              <a:spcBef>
                <a:spcPts val="1200"/>
              </a:spcBef>
              <a:buClr>
                <a:srgbClr val="4DAF46"/>
              </a:buClr>
              <a:buSzPct val="100000"/>
              <a:buFont typeface="Lucida Grande"/>
              <a:buChar char="-"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A0CC44-D3C5-4A46-ACF1-ADFBA933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97" y="13431"/>
            <a:ext cx="9413260" cy="1126307"/>
          </a:xfrm>
          <a:prstGeom prst="rect">
            <a:avLst/>
          </a:prstGeom>
        </p:spPr>
        <p:txBody>
          <a:bodyPr tIns="0" bIns="0" anchor="ctr" anchorCtr="0"/>
          <a:lstStyle>
            <a:lvl1pPr algn="l"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213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8E77-9A08-43CA-8093-A9EC20D38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419E02-EFB2-49DB-9A4C-8568C6ED0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347A3-7C64-4E0A-A7FE-D853ADB8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1A119-1331-44AA-B6FF-D96478E2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1795B-73E3-4B30-BFB3-0CC656DD0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28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34F17-EBB1-4F2A-A370-84E2E51F6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12DCD-EE36-4DCE-A033-2E9E434FC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E4DE1-FFAE-4916-B120-F407FA36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702AC-74E0-43A2-A32C-B9DA1426B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B0B44-0A8C-4C0F-AEF7-A96B85491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64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FC81D-2884-4313-A4AF-4E2224475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1D147-3996-4C6E-968C-5208B47CD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CC05E-B3E6-434F-8C2F-9F135E170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3D3F6-F385-4EFB-833C-B7E3AF7A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7F5B4-BE98-44DA-BAC2-34B96A8A6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22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7F93B-B056-4F0A-B916-68D625A70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BF322-ABCC-4745-9E76-CCE635391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2AFA8-6F11-463D-A0B6-B97643948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6FB03-3B92-4A0A-9098-F8C5D46E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D66A6-A219-4E9C-A707-7EB1E97F4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3F9AE-48CC-4984-878F-B7E8AAEB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11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F80EC-8ED5-4D22-8189-3B84FB844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3D89A-90DC-4FE6-A47B-4B7A1CB49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52F02-6E15-49DC-A921-B52E5C9F4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B43174-36B5-47E9-B3D5-5B1406AA48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F0DCA9-C883-46DD-832B-618415CE6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1D6EA9-4514-4DAC-A310-041097D9F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B1C749-7ED7-4719-A0A2-5A9693065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D45497-F636-4B8E-98D2-52B3A4E4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0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30EB-6431-4CE9-8547-10C9F3948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942C58-F119-42CE-BCD7-40FF38377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70A53-C50B-4EDC-B1E8-8BB4D8FB7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0F542-679C-45FC-AA28-7E6A5812B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52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2CF12B-C892-43EF-AAFF-26AAFD139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98BAE2-1FC7-4678-8706-739A6516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D600E-0DBB-438D-8271-6CC21710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4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2415-2107-4DCE-B18A-FA908E01B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65037-F35A-4079-9948-AFBFDDC1A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13F9F-5711-444C-AB65-09465387F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E64A0-75DA-4D5A-9CF3-045ED89CA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45539-1FC4-4D12-A107-B6AD8EF32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E347FE-51DA-4AE5-BEFB-1673EA7CB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728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45769-170B-4635-9907-AACF25182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C9416B-60DD-4B00-B928-54EE22FA9B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BF2C5-132A-4B63-A4F2-C805E8C4F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EA6892-13DF-4703-B666-E8D996F11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07F0F-5ACB-4FD0-9488-F04DF79AE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E7EEC-5DCC-4F18-8A6D-0269AFDE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15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F5A41-0699-480A-8C02-EBC79B34A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0688B4-4649-4D5E-8DD6-5C41EFF7A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50555-1CB7-498B-9C7F-4FE00410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9BAC6-7EB4-48E9-99D3-B4614DF3E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9F59B-C977-4393-B305-7C76DEC18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695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D29A69-C514-411A-99BB-B3065C0B4F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AA1FA-5552-432A-B462-BAD18272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9FC8-3D44-4C29-88D0-0476B65FC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362B-AC9E-4D6D-8B88-782CBF73B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0E8AE-3989-457A-94D8-846A1A750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53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9FCBE7-F9DC-452F-95F2-36E279C0B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4344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58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361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720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62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991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878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329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583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977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10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181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48641" y="1950720"/>
            <a:ext cx="11094720" cy="4511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48641" y="685799"/>
            <a:ext cx="11094720" cy="8534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41753-90EA-4E44-9BB8-633978F3CCC4}" type="slidenum">
              <a:rPr lang="en-US" smtClean="0">
                <a:solidFill>
                  <a:srgbClr val="63666A"/>
                </a:solidFill>
              </a:rPr>
              <a:pPr/>
              <a:t>‹#›</a:t>
            </a:fld>
            <a:endParaRPr lang="en-US">
              <a:solidFill>
                <a:srgbClr val="63666A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63666A"/>
                </a:solidFill>
              </a:rPr>
              <a:t>Hanash Lab - Next Generation Database</a:t>
            </a:r>
          </a:p>
        </p:txBody>
      </p:sp>
    </p:spTree>
    <p:extLst>
      <p:ext uri="{BB962C8B-B14F-4D97-AF65-F5344CB8AC3E}">
        <p14:creationId xmlns:p14="http://schemas.microsoft.com/office/powerpoint/2010/main" val="92913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10867B-718C-FAA7-9ADB-0C8D6D44C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FA7D6-76DF-F64E-F11F-1CD6E1403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2742D-2903-05B7-8AA5-C8633EA03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882E65-DA8C-44DA-9953-C064CE209F2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740AB-3062-F36A-C22C-8899028B5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F08CF-9EEC-1757-0F78-30F992E99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3EED63-E836-4940-B0CE-BADBE0295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4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FBEEC8-F6A9-490C-8B71-5EE5FA4CA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C8B0A-DE95-4B5D-8836-E4B6A0EAC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B9F95-C3B3-4A8A-A4C4-8692C61252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25045-DF3A-4C79-B2B6-54AA6DD661BA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7DECB-41B8-48CF-9D1A-951D9C607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A3225-D55D-4037-9EBA-275C459B9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07665-BAAE-45F0-8DFB-9D64FA13D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0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E6E1F-0E6F-4DE2-A2D9-E612F670CFD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8FC14-0E59-44AB-A617-75741CA3D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4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9826-23DE-4BEC-9CC0-1BE5D2A96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334" y="1101831"/>
            <a:ext cx="10669565" cy="172104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4400" dirty="0"/>
              <a:t>Discovery and validation of novel blood-based biomarkers to improve the screening and</a:t>
            </a:r>
            <a:br>
              <a:rPr lang="en-US" sz="4400" dirty="0"/>
            </a:br>
            <a:r>
              <a:rPr lang="en-US" sz="4400" dirty="0"/>
              <a:t>early detection of breast cancer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B8E32-C600-4E96-8687-C3EE8C690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334" y="3796049"/>
            <a:ext cx="10319357" cy="1941996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Christopher I. Li, MD, PhD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Helen G. Edson Endowed Chair for Breast Cancer Research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Division of Public Health Sciences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Fred Hutchinson Cancer Center</a:t>
            </a:r>
          </a:p>
        </p:txBody>
      </p:sp>
      <p:pic>
        <p:nvPicPr>
          <p:cNvPr id="1027" name="image1.png">
            <a:extLst>
              <a:ext uri="{FF2B5EF4-FFF2-40B4-BE49-F238E27FC236}">
                <a16:creationId xmlns:a16="http://schemas.microsoft.com/office/drawing/2014/main" id="{10EA0447-64CC-0B48-E9E0-EA830C1F4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41" y="5511800"/>
            <a:ext cx="3917408" cy="93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42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775D9CA-EAF5-F555-67C1-A0B97A21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79B24A-2680-5DB7-F6D9-4E0ADD38D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27" y="644052"/>
            <a:ext cx="9413260" cy="1126307"/>
          </a:xfrm>
        </p:spPr>
        <p:txBody>
          <a:bodyPr/>
          <a:lstStyle/>
          <a:p>
            <a:r>
              <a:rPr lang="en-US" dirty="0">
                <a:latin typeface="+mn-lt"/>
                <a:cs typeface="Arial"/>
              </a:rPr>
              <a:t>Disclosure Information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F939319-A6BA-469A-6BD4-840138774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27" y="2081947"/>
            <a:ext cx="10591995" cy="45966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2800" dirty="0">
                <a:latin typeface="Aptos"/>
                <a:cs typeface="Arial"/>
              </a:rPr>
              <a:t>I have the </a:t>
            </a:r>
            <a:r>
              <a:rPr lang="en-US" sz="2800" dirty="0" err="1">
                <a:latin typeface="Aptos"/>
                <a:cs typeface="Arial"/>
              </a:rPr>
              <a:t>followin</a:t>
            </a:r>
            <a:r>
              <a:rPr lang="en-US" sz="2800" dirty="0">
                <a:latin typeface="Aptos"/>
                <a:cs typeface="Arial"/>
              </a:rPr>
              <a:t>g relevant financial relationships to disclose:</a:t>
            </a:r>
            <a:endParaRPr lang="en-US" sz="28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2800" u="sng" dirty="0">
                <a:latin typeface="Aptos"/>
                <a:cs typeface="Arial"/>
              </a:rPr>
              <a:t>Employed by</a:t>
            </a:r>
            <a:r>
              <a:rPr lang="en-US" sz="2800" dirty="0">
                <a:latin typeface="Aptos"/>
                <a:cs typeface="Arial"/>
              </a:rPr>
              <a:t>: Fred Hutchison Cancer Center</a:t>
            </a:r>
          </a:p>
        </p:txBody>
      </p:sp>
    </p:spTree>
    <p:extLst>
      <p:ext uri="{BB962C8B-B14F-4D97-AF65-F5344CB8AC3E}">
        <p14:creationId xmlns:p14="http://schemas.microsoft.com/office/powerpoint/2010/main" val="6174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A83B1A-4836-559A-EA74-86AEA440E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83" b="70245"/>
          <a:stretch>
            <a:fillRect/>
          </a:stretch>
        </p:blipFill>
        <p:spPr>
          <a:xfrm>
            <a:off x="5411863" y="365124"/>
            <a:ext cx="6570587" cy="8064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365125"/>
            <a:ext cx="10515600" cy="993775"/>
          </a:xfrm>
        </p:spPr>
        <p:txBody>
          <a:bodyPr/>
          <a:lstStyle/>
          <a:p>
            <a:r>
              <a:rPr lang="en-US" dirty="0"/>
              <a:t>General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4" y="1765489"/>
            <a:ext cx="11083925" cy="474251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u="sng" dirty="0" err="1"/>
              <a:t>PRoBE</a:t>
            </a:r>
            <a:r>
              <a:rPr lang="en-US" u="sng" dirty="0"/>
              <a:t> Design</a:t>
            </a:r>
            <a:r>
              <a:rPr lang="en-US" dirty="0"/>
              <a:t>: </a:t>
            </a:r>
            <a:r>
              <a:rPr lang="en-US" i="1" dirty="0"/>
              <a:t>Prospective-specimen-collection, Retrospective-Blinded-Evaluation</a:t>
            </a:r>
          </a:p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dirty="0"/>
              <a:t>Clear potential </a:t>
            </a:r>
            <a:r>
              <a:rPr lang="en-US" u="sng" dirty="0"/>
              <a:t>clinical applications</a:t>
            </a:r>
            <a:r>
              <a:rPr lang="en-US" dirty="0"/>
              <a:t> (target population, setting, outcome of interest) specifying necessary biomarker </a:t>
            </a:r>
            <a:r>
              <a:rPr lang="en-US" u="sng" dirty="0"/>
              <a:t>performance</a:t>
            </a:r>
            <a:r>
              <a:rPr lang="en-US" dirty="0"/>
              <a:t> (sensitivity/specificity) for clinical utility</a:t>
            </a:r>
          </a:p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dirty="0"/>
              <a:t>Prioritize use of sufficiently sized </a:t>
            </a:r>
            <a:r>
              <a:rPr lang="en-US" u="sng" dirty="0"/>
              <a:t>preclinical</a:t>
            </a:r>
            <a:r>
              <a:rPr lang="en-US" dirty="0"/>
              <a:t> samples in discovery and validation sets relevant to potential clinical applications</a:t>
            </a:r>
          </a:p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dirty="0"/>
              <a:t>Utilization of </a:t>
            </a:r>
            <a:r>
              <a:rPr lang="en-US" u="sng" dirty="0"/>
              <a:t>rigorous</a:t>
            </a:r>
            <a:r>
              <a:rPr lang="en-US" dirty="0"/>
              <a:t> study designs with stringent study protocols for specimen collection, processing, and storage</a:t>
            </a:r>
          </a:p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dirty="0"/>
              <a:t>Use of </a:t>
            </a:r>
            <a:r>
              <a:rPr lang="en-US" u="sng" dirty="0"/>
              <a:t>reproducible</a:t>
            </a:r>
            <a:r>
              <a:rPr lang="en-US" dirty="0"/>
              <a:t> discovery and validation platforms with small sample requirements</a:t>
            </a:r>
          </a:p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dirty="0"/>
              <a:t>Incorporate </a:t>
            </a:r>
            <a:r>
              <a:rPr lang="en-US" u="sng" dirty="0"/>
              <a:t>disease heterogeneity</a:t>
            </a:r>
            <a:r>
              <a:rPr lang="en-US" dirty="0"/>
              <a:t> (biologically relevant cancer subtypes)</a:t>
            </a:r>
            <a:endParaRPr lang="en-US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A3412-8010-733B-70BA-308F020A0C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658" r="69695" b="2577"/>
          <a:stretch>
            <a:fillRect/>
          </a:stretch>
        </p:blipFill>
        <p:spPr>
          <a:xfrm>
            <a:off x="9972675" y="1088581"/>
            <a:ext cx="2009775" cy="19249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470ADC-7AEA-DED4-4E9B-E45157B96228}"/>
              </a:ext>
            </a:extLst>
          </p:cNvPr>
          <p:cNvSpPr/>
          <p:nvPr/>
        </p:nvSpPr>
        <p:spPr>
          <a:xfrm>
            <a:off x="5400675" y="900112"/>
            <a:ext cx="1076325" cy="27146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9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5324E-E4EF-F754-247C-38C865D86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5FB0-D09E-FC92-1C2D-74B2E000C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767" y="150519"/>
            <a:ext cx="10515600" cy="859416"/>
          </a:xfrm>
        </p:spPr>
        <p:txBody>
          <a:bodyPr>
            <a:normAutofit fontScale="90000"/>
          </a:bodyPr>
          <a:lstStyle/>
          <a:p>
            <a:r>
              <a:rPr lang="en-US" dirty="0"/>
              <a:t>Workflow for Biomarker Discovery and Validation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882395-2A6E-C7C8-0196-55CBAF9BE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3818" y="6522524"/>
            <a:ext cx="3142219" cy="2837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Pepe MS, et al. </a:t>
            </a:r>
            <a:r>
              <a:rPr lang="en-US" sz="1400" i="1" dirty="0"/>
              <a:t>JNCI</a:t>
            </a:r>
            <a:r>
              <a:rPr lang="en-US" sz="1400" dirty="0"/>
              <a:t> 2001;93:1054-61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EAE0CF9-69E2-CEC4-1348-22192AEE88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450499"/>
              </p:ext>
            </p:extLst>
          </p:nvPr>
        </p:nvGraphicFramePr>
        <p:xfrm>
          <a:off x="170871" y="1080526"/>
          <a:ext cx="1083604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082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B1CBA-1432-0126-6437-BC1D9B62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A533B-86BE-0524-0E2A-B74352A8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767" y="150519"/>
            <a:ext cx="10515600" cy="859416"/>
          </a:xfrm>
        </p:spPr>
        <p:txBody>
          <a:bodyPr>
            <a:normAutofit fontScale="90000"/>
          </a:bodyPr>
          <a:lstStyle/>
          <a:p>
            <a:r>
              <a:rPr lang="en-US" dirty="0"/>
              <a:t>Workflow for Biomarker Discovery and Validation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B2C5AE-0BC2-DB85-F583-7EB8AAD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3818" y="6522524"/>
            <a:ext cx="3142219" cy="2837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400" dirty="0"/>
              <a:t>Pepe MS, et al. </a:t>
            </a:r>
            <a:r>
              <a:rPr lang="en-US" sz="1400" i="1" dirty="0"/>
              <a:t>JNCI</a:t>
            </a:r>
            <a:r>
              <a:rPr lang="en-US" sz="1400" dirty="0"/>
              <a:t> 2001;93:1054-61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ED6E318-7E41-8589-A920-A2940DD022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7594648"/>
              </p:ext>
            </p:extLst>
          </p:nvPr>
        </p:nvGraphicFramePr>
        <p:xfrm>
          <a:off x="170871" y="1080526"/>
          <a:ext cx="1083604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35574D4-9D8E-6A0D-60CE-C528119BEDE8}"/>
              </a:ext>
            </a:extLst>
          </p:cNvPr>
          <p:cNvSpPr/>
          <p:nvPr/>
        </p:nvSpPr>
        <p:spPr>
          <a:xfrm>
            <a:off x="304800" y="861848"/>
            <a:ext cx="11004331" cy="1261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28C830-D5BF-F7C2-4E80-1AB833763C7A}"/>
              </a:ext>
            </a:extLst>
          </p:cNvPr>
          <p:cNvSpPr/>
          <p:nvPr/>
        </p:nvSpPr>
        <p:spPr>
          <a:xfrm>
            <a:off x="457200" y="5423337"/>
            <a:ext cx="11004331" cy="1087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42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411" y="507696"/>
            <a:ext cx="7886700" cy="500648"/>
          </a:xfrm>
        </p:spPr>
        <p:txBody>
          <a:bodyPr>
            <a:noAutofit/>
          </a:bodyPr>
          <a:lstStyle/>
          <a:p>
            <a:pPr marL="1201709" indent="-1201709"/>
            <a:r>
              <a:rPr lang="en-US" sz="4800" dirty="0">
                <a:latin typeface="+mn-lt"/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11" y="1356660"/>
            <a:ext cx="11179479" cy="509127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600"/>
              </a:spcBef>
            </a:pPr>
            <a:r>
              <a:rPr lang="en-US" sz="1800" dirty="0"/>
              <a:t>Mammography reduces mortality by 30% among women 50-69 </a:t>
            </a:r>
            <a:r>
              <a:rPr lang="en-US" sz="1800" dirty="0" err="1"/>
              <a:t>yrs</a:t>
            </a:r>
            <a:r>
              <a:rPr lang="en-US" sz="1800" dirty="0"/>
              <a:t> of age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1800" dirty="0"/>
              <a:t>PPV is only 4.4% overall, with a 1.3% PPV among women age 40 and 9.8% PPV among women age 60</a:t>
            </a:r>
          </a:p>
          <a:p>
            <a:pPr>
              <a:lnSpc>
                <a:spcPct val="120000"/>
              </a:lnSpc>
              <a:spcBef>
                <a:spcPts val="1600"/>
              </a:spcBef>
            </a:pPr>
            <a:r>
              <a:rPr lang="en-US" sz="1800" dirty="0"/>
              <a:t>Breast cancer remains the leading cause of cancer mortality in women worldwide</a:t>
            </a:r>
          </a:p>
          <a:p>
            <a:pPr>
              <a:lnSpc>
                <a:spcPct val="120000"/>
              </a:lnSpc>
              <a:spcBef>
                <a:spcPts val="1600"/>
              </a:spcBef>
              <a:spcAft>
                <a:spcPts val="1200"/>
              </a:spcAft>
            </a:pPr>
            <a:r>
              <a:rPr lang="en-US" sz="1800" u="sng" dirty="0"/>
              <a:t>Improvement in mammography’s performance is desired</a:t>
            </a:r>
            <a:r>
              <a:rPr lang="en-US" sz="1800" dirty="0"/>
              <a:t>:</a:t>
            </a:r>
          </a:p>
          <a:p>
            <a:pPr marL="531271" lvl="1" indent="-300559">
              <a:lnSpc>
                <a:spcPct val="120000"/>
              </a:lnSpc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It has a 10% recall rate with only 5 of every 100 women recalled diagnosed with cancer.  </a:t>
            </a:r>
          </a:p>
          <a:p>
            <a:pPr marL="531271" lvl="1" indent="-300559">
              <a:lnSpc>
                <a:spcPct val="120000"/>
              </a:lnSpc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~20% of breast cancers are interval detected.</a:t>
            </a:r>
          </a:p>
          <a:p>
            <a:pPr marL="531271" lvl="1" indent="-300559">
              <a:lnSpc>
                <a:spcPct val="120000"/>
              </a:lnSpc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800" dirty="0"/>
              <a:t>There are a number of ongoing controversies including should healthy elderly women be screened and should subgroups of women be prioritized for screening.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dirty="0"/>
              <a:t>Given that ~80% of breast cancers diagnosed among women 50-69 yrs of age are hormone receptor positive (HR+) we have focused our efforts on developing biomarkers specific for the early detection of </a:t>
            </a:r>
            <a:r>
              <a:rPr lang="en-US" sz="1800" u="sng" dirty="0"/>
              <a:t>HR+ cancers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78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115" y="415230"/>
            <a:ext cx="10515600" cy="1037790"/>
          </a:xfrm>
        </p:spPr>
        <p:txBody>
          <a:bodyPr>
            <a:normAutofit/>
          </a:bodyPr>
          <a:lstStyle/>
          <a:p>
            <a:r>
              <a:rPr lang="en-US" dirty="0"/>
              <a:t>Intended Clinical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116" y="1663784"/>
            <a:ext cx="10515600" cy="4632241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3000"/>
              </a:spcBef>
              <a:buFont typeface="+mj-lt"/>
              <a:buAutoNum type="arabicPeriod"/>
            </a:pPr>
            <a:r>
              <a:rPr lang="en-US" sz="3000" b="1" dirty="0"/>
              <a:t>Inform timing of a subsequent mammogram in women with a negative screening mammogram</a:t>
            </a:r>
            <a:br>
              <a:rPr lang="en-US" sz="3000" b="1" dirty="0"/>
            </a:br>
            <a:r>
              <a:rPr lang="en-US" sz="3000" b="1" dirty="0"/>
              <a:t>(early vs. routine vs. late recall)</a:t>
            </a:r>
          </a:p>
          <a:p>
            <a:pPr marL="457200" indent="-457200">
              <a:lnSpc>
                <a:spcPct val="100000"/>
              </a:lnSpc>
              <a:spcBef>
                <a:spcPts val="3000"/>
              </a:spcBef>
              <a:buFont typeface="+mj-lt"/>
              <a:buAutoNum type="arabicPeriod"/>
            </a:pPr>
            <a:r>
              <a:rPr lang="en-US" sz="3000" dirty="0"/>
              <a:t>Inform continuation of mammographic screening among older women (beyond recommended age of screening)</a:t>
            </a:r>
          </a:p>
          <a:p>
            <a:pPr marL="457200" indent="-457200">
              <a:lnSpc>
                <a:spcPct val="100000"/>
              </a:lnSpc>
              <a:spcBef>
                <a:spcPts val="3000"/>
              </a:spcBef>
              <a:buFont typeface="+mj-lt"/>
              <a:buAutoNum type="arabicPeriod"/>
            </a:pPr>
            <a:r>
              <a:rPr lang="en-US" sz="3000" dirty="0"/>
              <a:t>Prioritize women who should be screened with mammography in areas with limited resources</a:t>
            </a:r>
          </a:p>
        </p:txBody>
      </p:sp>
    </p:spTree>
    <p:extLst>
      <p:ext uri="{BB962C8B-B14F-4D97-AF65-F5344CB8AC3E}">
        <p14:creationId xmlns:p14="http://schemas.microsoft.com/office/powerpoint/2010/main" val="1559957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220" y="470208"/>
            <a:ext cx="11421558" cy="448034"/>
          </a:xfrm>
        </p:spPr>
        <p:txBody>
          <a:bodyPr>
            <a:noAutofit/>
          </a:bodyPr>
          <a:lstStyle/>
          <a:p>
            <a:pPr marL="1201709" indent="-1201709"/>
            <a:r>
              <a:rPr lang="en-US" sz="3200" dirty="0">
                <a:latin typeface="+mn-lt"/>
              </a:rPr>
              <a:t>Defining Minimally Acceptable Performance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20" y="1281514"/>
            <a:ext cx="11421559" cy="5271685"/>
          </a:xfrm>
        </p:spPr>
        <p:txBody>
          <a:bodyPr>
            <a:noAutofit/>
          </a:bodyPr>
          <a:lstStyle/>
          <a:p>
            <a:pPr marL="342891" lvl="1" indent="-34289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100" b="1" u="sng" dirty="0"/>
              <a:t>Precision Screening</a:t>
            </a:r>
            <a:r>
              <a:rPr lang="en-US" sz="2100" b="1" dirty="0"/>
              <a:t>: Biomarkers to inform timing of subsequent screening in women with a negative mammogram (early recall in 6 </a:t>
            </a:r>
            <a:r>
              <a:rPr lang="en-US" sz="2100" b="1" dirty="0" err="1"/>
              <a:t>mos</a:t>
            </a:r>
            <a:r>
              <a:rPr lang="en-US" sz="2100" b="1" dirty="0"/>
              <a:t> vs. regular screening vs. screening in &gt;2 yrs):</a:t>
            </a:r>
          </a:p>
          <a:p>
            <a:pPr marL="342891" lvl="1" indent="-342891">
              <a:lnSpc>
                <a:spcPct val="100000"/>
              </a:lnSpc>
              <a:spcBef>
                <a:spcPts val="1200"/>
              </a:spcBef>
            </a:pPr>
            <a:r>
              <a:rPr lang="en-US" sz="2100" dirty="0"/>
              <a:t>Among women 50-69 the annual breast cancer incidence rate among those with a negative mammogram is </a:t>
            </a:r>
            <a:r>
              <a:rPr lang="en-US" sz="2100" b="1" dirty="0"/>
              <a:t>0.3%</a:t>
            </a:r>
            <a:r>
              <a:rPr lang="en-US" sz="2100" dirty="0"/>
              <a:t>.</a:t>
            </a:r>
          </a:p>
          <a:p>
            <a:pPr marL="342891" lvl="1" indent="-342891">
              <a:lnSpc>
                <a:spcPct val="100000"/>
              </a:lnSpc>
              <a:spcBef>
                <a:spcPts val="1200"/>
              </a:spcBef>
            </a:pPr>
            <a:r>
              <a:rPr lang="en-US" sz="2100" dirty="0"/>
              <a:t>Assume half of these cancers are present but mammographically undetectable at baseline</a:t>
            </a:r>
            <a:br>
              <a:rPr lang="en-US" sz="2100" dirty="0"/>
            </a:br>
            <a:r>
              <a:rPr lang="en-US" sz="2100" dirty="0"/>
              <a:t>and become detectable 6 months later (</a:t>
            </a:r>
            <a:r>
              <a:rPr lang="en-US" sz="2100" b="1" dirty="0"/>
              <a:t>0.15%</a:t>
            </a:r>
            <a:r>
              <a:rPr lang="en-US" sz="2100" dirty="0"/>
              <a:t>).</a:t>
            </a:r>
          </a:p>
          <a:p>
            <a:pPr marL="342891" lvl="1" indent="-342891">
              <a:lnSpc>
                <a:spcPct val="100000"/>
              </a:lnSpc>
              <a:spcBef>
                <a:spcPts val="1200"/>
              </a:spcBef>
            </a:pPr>
            <a:r>
              <a:rPr lang="en-US" sz="2100" dirty="0"/>
              <a:t>Based on this prevalence, a test with a </a:t>
            </a:r>
            <a:r>
              <a:rPr lang="en-US" sz="2100" b="1" dirty="0"/>
              <a:t>5%</a:t>
            </a:r>
            <a:r>
              <a:rPr lang="en-US" sz="2100" dirty="0"/>
              <a:t> FPR and a </a:t>
            </a:r>
            <a:r>
              <a:rPr lang="en-US" sz="2100" b="1" dirty="0"/>
              <a:t>35%</a:t>
            </a:r>
            <a:r>
              <a:rPr lang="en-US" sz="2100" dirty="0"/>
              <a:t> TPR (sensitivity) would detect </a:t>
            </a:r>
            <a:r>
              <a:rPr lang="en-US" sz="2100" b="1" dirty="0"/>
              <a:t>10.5 </a:t>
            </a:r>
            <a:r>
              <a:rPr lang="en-US" sz="2100" dirty="0"/>
              <a:t>breast cancers from every 1000 repeat 6 month mammograms.</a:t>
            </a:r>
          </a:p>
          <a:p>
            <a:pPr marL="342891" lvl="1" indent="-342891">
              <a:lnSpc>
                <a:spcPct val="100000"/>
              </a:lnSpc>
              <a:spcBef>
                <a:spcPts val="1200"/>
              </a:spcBef>
            </a:pPr>
            <a:r>
              <a:rPr lang="en-US" sz="2100" dirty="0"/>
              <a:t>Even if the TPR is only </a:t>
            </a:r>
            <a:r>
              <a:rPr lang="en-US" sz="2100" b="1" dirty="0"/>
              <a:t>20%</a:t>
            </a:r>
            <a:r>
              <a:rPr lang="en-US" sz="2100" dirty="0"/>
              <a:t>, </a:t>
            </a:r>
            <a:r>
              <a:rPr lang="en-US" sz="2100" b="1" dirty="0"/>
              <a:t>6</a:t>
            </a:r>
            <a:r>
              <a:rPr lang="en-US" sz="2100" dirty="0"/>
              <a:t> cancers would be detected per 1000 mammograms.</a:t>
            </a:r>
          </a:p>
          <a:p>
            <a:pPr marL="342891" lvl="1" indent="-342891">
              <a:lnSpc>
                <a:spcPct val="100000"/>
              </a:lnSpc>
              <a:spcBef>
                <a:spcPts val="1200"/>
              </a:spcBef>
            </a:pPr>
            <a:r>
              <a:rPr lang="en-US" sz="2100" dirty="0"/>
              <a:t>This compares favorably to the </a:t>
            </a:r>
            <a:r>
              <a:rPr lang="en-US" sz="2100" b="1" dirty="0"/>
              <a:t>3.5 </a:t>
            </a:r>
            <a:r>
              <a:rPr lang="en-US" sz="2100" dirty="0"/>
              <a:t>cancers that are diagnosed per 1000 regular screening mammograms.</a:t>
            </a:r>
          </a:p>
          <a:p>
            <a:pPr marL="342891" lvl="1" indent="-342891">
              <a:lnSpc>
                <a:spcPct val="100000"/>
              </a:lnSpc>
              <a:spcBef>
                <a:spcPts val="1200"/>
              </a:spcBef>
            </a:pPr>
            <a:r>
              <a:rPr lang="en-US" sz="2100" b="1" u="sng" dirty="0"/>
              <a:t>Desired performance</a:t>
            </a:r>
            <a:r>
              <a:rPr lang="en-US" sz="2100" b="1" dirty="0"/>
              <a:t>: High specificity (95%) but can tolerate low sensitivity (20-35%)</a:t>
            </a:r>
          </a:p>
        </p:txBody>
      </p:sp>
    </p:spTree>
    <p:extLst>
      <p:ext uri="{BB962C8B-B14F-4D97-AF65-F5344CB8AC3E}">
        <p14:creationId xmlns:p14="http://schemas.microsoft.com/office/powerpoint/2010/main" val="349023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837" y="277592"/>
            <a:ext cx="9999139" cy="755593"/>
          </a:xfrm>
        </p:spPr>
        <p:txBody>
          <a:bodyPr>
            <a:noAutofit/>
          </a:bodyPr>
          <a:lstStyle/>
          <a:p>
            <a:pPr marL="901281" indent="-901281"/>
            <a:r>
              <a:rPr lang="en-US" sz="4800" dirty="0"/>
              <a:t>Sources of preclinical blood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742" y="1437611"/>
            <a:ext cx="11510516" cy="5313740"/>
          </a:xfrm>
        </p:spPr>
        <p:txBody>
          <a:bodyPr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b="1" dirty="0"/>
              <a:t>Women’s Health Initiative (WHI)</a:t>
            </a:r>
          </a:p>
          <a:p>
            <a:pPr marL="285744" lvl="1" indent="-285744">
              <a:lnSpc>
                <a:spcPct val="100000"/>
              </a:lnSpc>
              <a:spcBef>
                <a:spcPts val="1200"/>
              </a:spcBef>
            </a:pPr>
            <a:r>
              <a:rPr lang="en-US" sz="2000" dirty="0"/>
              <a:t>Large prospective cohort of 161,808 women. The 93,676 women in the WHI</a:t>
            </a:r>
            <a:br>
              <a:rPr lang="en-US" sz="2000" dirty="0"/>
            </a:br>
            <a:r>
              <a:rPr lang="en-US" sz="2000" dirty="0"/>
              <a:t>Observational Study (OS) had blood collected at baseline and at Year 3 of follow-up.</a:t>
            </a:r>
          </a:p>
          <a:p>
            <a:pPr marL="285744" lvl="1" indent="-285744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/>
              <a:t>943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women in the WHI OS were diagnosed with breast cancer within 2 years of a</a:t>
            </a:r>
            <a:br>
              <a:rPr lang="en-US" sz="2000" dirty="0"/>
            </a:br>
            <a:r>
              <a:rPr lang="en-US" sz="2000" dirty="0"/>
              <a:t>study blood draw.</a:t>
            </a:r>
          </a:p>
          <a:p>
            <a:pPr marL="285744" lvl="1" indent="-285744">
              <a:lnSpc>
                <a:spcPct val="100000"/>
              </a:lnSpc>
              <a:spcBef>
                <a:spcPts val="1200"/>
              </a:spcBef>
            </a:pPr>
            <a:r>
              <a:rPr lang="en-US" sz="2000" dirty="0"/>
              <a:t>Breast cancer outcomes were centrally adjudicated.</a:t>
            </a:r>
          </a:p>
          <a:p>
            <a:pPr marL="0" lvl="1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sz="1050" b="1" dirty="0"/>
          </a:p>
          <a:p>
            <a:pPr marL="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000" b="1" dirty="0"/>
              <a:t>Cardiovascular Health Study (CHS)</a:t>
            </a:r>
          </a:p>
          <a:p>
            <a:pPr marL="285744" lvl="1" indent="-285744">
              <a:lnSpc>
                <a:spcPct val="100000"/>
              </a:lnSpc>
              <a:spcBef>
                <a:spcPts val="1200"/>
              </a:spcBef>
            </a:pPr>
            <a:r>
              <a:rPr lang="en-US" sz="2000" dirty="0"/>
              <a:t>Prospective cohort of 5,201 men and women &gt;65 years of age.</a:t>
            </a:r>
          </a:p>
          <a:p>
            <a:pPr marL="285744" lvl="1" indent="-285744">
              <a:lnSpc>
                <a:spcPct val="100000"/>
              </a:lnSpc>
              <a:spcBef>
                <a:spcPts val="1200"/>
              </a:spcBef>
            </a:pPr>
            <a:r>
              <a:rPr lang="en-US" sz="2000" dirty="0"/>
              <a:t>Blood collected at baseline and then every 2 years through 9 years of follow-up.</a:t>
            </a:r>
          </a:p>
          <a:p>
            <a:pPr marL="285744" lvl="1" indent="-285744">
              <a:lnSpc>
                <a:spcPct val="100000"/>
              </a:lnSpc>
              <a:spcBef>
                <a:spcPts val="1200"/>
              </a:spcBef>
            </a:pPr>
            <a:r>
              <a:rPr lang="en-US" sz="2000" dirty="0"/>
              <a:t>Have access to serial samples for breast, colorectal, lung, and prostate cancer cases.</a:t>
            </a:r>
          </a:p>
          <a:p>
            <a:pPr marL="285744" lvl="1" indent="-285744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/>
              <a:t>65</a:t>
            </a:r>
            <a:r>
              <a:rPr lang="en-US" sz="2000" dirty="0"/>
              <a:t> breast cancer cases with blood drawn within 2 years of diagnosis.</a:t>
            </a:r>
          </a:p>
        </p:txBody>
      </p:sp>
      <p:pic>
        <p:nvPicPr>
          <p:cNvPr id="4100" name="Picture 4" descr="WHI Intranet Site - Changes to WHI Website Organization">
            <a:extLst>
              <a:ext uri="{FF2B5EF4-FFF2-40B4-BE49-F238E27FC236}">
                <a16:creationId xmlns:a16="http://schemas.microsoft.com/office/drawing/2014/main" id="{5D0480D6-85D6-4407-B26E-F235C7A27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864" y="1647687"/>
            <a:ext cx="1376362" cy="178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HS-NHLBI | chs-nhlbi">
            <a:extLst>
              <a:ext uri="{FF2B5EF4-FFF2-40B4-BE49-F238E27FC236}">
                <a16:creationId xmlns:a16="http://schemas.microsoft.com/office/drawing/2014/main" id="{6CE0C48A-9D34-4AE9-9DC3-DD68E2C0F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8512" y="4414560"/>
            <a:ext cx="1485714" cy="131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010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122" y="327946"/>
            <a:ext cx="6394799" cy="877283"/>
          </a:xfrm>
        </p:spPr>
        <p:txBody>
          <a:bodyPr>
            <a:normAutofit/>
          </a:bodyPr>
          <a:lstStyle/>
          <a:p>
            <a:r>
              <a:rPr lang="en-US" dirty="0"/>
              <a:t>Biomarker discovery</a:t>
            </a:r>
          </a:p>
        </p:txBody>
      </p:sp>
      <p:pic>
        <p:nvPicPr>
          <p:cNvPr id="5" name="Picture 1" descr="Description: Fig2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1" b="49011"/>
          <a:stretch>
            <a:fillRect/>
          </a:stretch>
        </p:blipFill>
        <p:spPr bwMode="auto">
          <a:xfrm>
            <a:off x="719955" y="5262195"/>
            <a:ext cx="8292871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Slid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0"/>
          <a:stretch>
            <a:fillRect/>
          </a:stretch>
        </p:blipFill>
        <p:spPr bwMode="auto">
          <a:xfrm>
            <a:off x="719954" y="1781461"/>
            <a:ext cx="8292872" cy="273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FCFA054A-07DB-C7FC-83A0-8C993300C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22" y="1398437"/>
            <a:ext cx="4924425" cy="424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/>
              <a:t>Plasma </a:t>
            </a:r>
            <a:r>
              <a:rPr lang="en-US" sz="1600" b="1" u="sng" dirty="0"/>
              <a:t>protein</a:t>
            </a:r>
            <a:r>
              <a:rPr lang="en-US" sz="1600" b="1" dirty="0"/>
              <a:t> profiling on an antibody microarray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3B84032-9101-E7CF-6A2D-FC97B35B4ADE}"/>
              </a:ext>
            </a:extLst>
          </p:cNvPr>
          <p:cNvSpPr txBox="1">
            <a:spLocks/>
          </p:cNvSpPr>
          <p:nvPr/>
        </p:nvSpPr>
        <p:spPr>
          <a:xfrm>
            <a:off x="597122" y="4837679"/>
            <a:ext cx="5762625" cy="4245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/>
              <a:t>Profiling </a:t>
            </a:r>
            <a:r>
              <a:rPr lang="en-US" sz="1600" b="1" u="sng" dirty="0"/>
              <a:t>antigen-antibody complexes</a:t>
            </a:r>
            <a:r>
              <a:rPr lang="en-US" sz="1600" b="1" dirty="0"/>
              <a:t> on the antibody microarray</a:t>
            </a:r>
          </a:p>
        </p:txBody>
      </p:sp>
      <p:pic>
        <p:nvPicPr>
          <p:cNvPr id="7" name="Picture 4" descr="Paul Lampe, Ph.D.">
            <a:extLst>
              <a:ext uri="{FF2B5EF4-FFF2-40B4-BE49-F238E27FC236}">
                <a16:creationId xmlns:a16="http://schemas.microsoft.com/office/drawing/2014/main" id="{7CB28BFD-75BA-A330-92F6-413F6D0EE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r="7303" b="29733"/>
          <a:stretch/>
        </p:blipFill>
        <p:spPr bwMode="auto">
          <a:xfrm>
            <a:off x="10169417" y="404489"/>
            <a:ext cx="1085703" cy="139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9772412-FCB7-7049-95D2-57A5A9EBE089}"/>
              </a:ext>
            </a:extLst>
          </p:cNvPr>
          <p:cNvSpPr txBox="1">
            <a:spLocks/>
          </p:cNvSpPr>
          <p:nvPr/>
        </p:nvSpPr>
        <p:spPr>
          <a:xfrm>
            <a:off x="9903016" y="1864469"/>
            <a:ext cx="1618503" cy="5292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1600" dirty="0"/>
              <a:t>Paul Lampe, PhD</a:t>
            </a:r>
            <a:br>
              <a:rPr lang="en-US" sz="1600" dirty="0"/>
            </a:br>
            <a:r>
              <a:rPr lang="en-US" sz="1600" dirty="0"/>
              <a:t>Fred Hutch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904802-4DFE-F8C0-848B-B17A0E60C828}"/>
              </a:ext>
            </a:extLst>
          </p:cNvPr>
          <p:cNvSpPr txBox="1"/>
          <p:nvPr/>
        </p:nvSpPr>
        <p:spPr>
          <a:xfrm>
            <a:off x="9651944" y="3417086"/>
            <a:ext cx="212064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Aptos" panose="020B0004020202020204" pitchFamily="34" charset="0"/>
              </a:rPr>
              <a:t>Can evaluate ~3,000 markers on each array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61BE88E-562C-8F36-C0F4-4E9B52BB4ED3}"/>
              </a:ext>
            </a:extLst>
          </p:cNvPr>
          <p:cNvSpPr/>
          <p:nvPr/>
        </p:nvSpPr>
        <p:spPr>
          <a:xfrm>
            <a:off x="1144016" y="3367302"/>
            <a:ext cx="508000" cy="4245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39BDAA6-C018-7F78-7D6F-3DEABEFA70B4}"/>
              </a:ext>
            </a:extLst>
          </p:cNvPr>
          <p:cNvSpPr/>
          <p:nvPr/>
        </p:nvSpPr>
        <p:spPr>
          <a:xfrm>
            <a:off x="1212596" y="5378838"/>
            <a:ext cx="927100" cy="3870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5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g2f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" y="1537673"/>
            <a:ext cx="9373037" cy="445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51599" y="409096"/>
            <a:ext cx="110163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kumimoji="1" lang="en-US" sz="3200" dirty="0">
                <a:latin typeface="+mj-lt"/>
              </a:rPr>
              <a:t>Coefficients of Variance (CV)</a:t>
            </a:r>
            <a:r>
              <a:rPr kumimoji="1" lang="en-US" altLang="ja-JP" sz="3200" dirty="0">
                <a:latin typeface="+mj-lt"/>
              </a:rPr>
              <a:t> for most antibodies is less than 10%</a:t>
            </a:r>
            <a:endParaRPr kumimoji="1" lang="en-US" sz="3200" dirty="0"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365E6-F3F2-D9E6-BB0F-B8A3A3E0043C}"/>
              </a:ext>
            </a:extLst>
          </p:cNvPr>
          <p:cNvSpPr/>
          <p:nvPr/>
        </p:nvSpPr>
        <p:spPr>
          <a:xfrm>
            <a:off x="368490" y="1262418"/>
            <a:ext cx="668740" cy="928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1D44E6-1F0B-3462-43C9-CF23DE38283A}"/>
              </a:ext>
            </a:extLst>
          </p:cNvPr>
          <p:cNvSpPr/>
          <p:nvPr/>
        </p:nvSpPr>
        <p:spPr>
          <a:xfrm>
            <a:off x="5829869" y="1269126"/>
            <a:ext cx="668740" cy="928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4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4AA6DB3-BBFC-44EF-8651-AA21923804E9}"/>
              </a:ext>
            </a:extLst>
          </p:cNvPr>
          <p:cNvGrpSpPr/>
          <p:nvPr/>
        </p:nvGrpSpPr>
        <p:grpSpPr>
          <a:xfrm>
            <a:off x="519176" y="407001"/>
            <a:ext cx="9529472" cy="1105432"/>
            <a:chOff x="-1647175" y="3301423"/>
            <a:chExt cx="10596223" cy="1416021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8DAF20B1-BE33-45CE-A161-B908ABB66B74}"/>
                </a:ext>
              </a:extLst>
            </p:cNvPr>
            <p:cNvSpPr txBox="1">
              <a:spLocks/>
            </p:cNvSpPr>
            <p:nvPr/>
          </p:nvSpPr>
          <p:spPr>
            <a:xfrm>
              <a:off x="-1647175" y="3429786"/>
              <a:ext cx="1490317" cy="1143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Path of biomarkers</a:t>
              </a:r>
            </a:p>
          </p:txBody>
        </p:sp>
        <p:sp>
          <p:nvSpPr>
            <p:cNvPr id="11" name="Rounded Rectangle 28">
              <a:extLst>
                <a:ext uri="{FF2B5EF4-FFF2-40B4-BE49-F238E27FC236}">
                  <a16:creationId xmlns:a16="http://schemas.microsoft.com/office/drawing/2014/main" id="{1F210991-CA4E-48FF-AEEC-ED4A4B81B3CF}"/>
                </a:ext>
              </a:extLst>
            </p:cNvPr>
            <p:cNvSpPr/>
            <p:nvPr/>
          </p:nvSpPr>
          <p:spPr>
            <a:xfrm>
              <a:off x="174334" y="3301875"/>
              <a:ext cx="8774713" cy="12954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2" name="Rounded Rectangle 29">
              <a:extLst>
                <a:ext uri="{FF2B5EF4-FFF2-40B4-BE49-F238E27FC236}">
                  <a16:creationId xmlns:a16="http://schemas.microsoft.com/office/drawing/2014/main" id="{1B5AFBB0-5E9E-481B-829C-96AD8D3C3731}"/>
                </a:ext>
              </a:extLst>
            </p:cNvPr>
            <p:cNvSpPr/>
            <p:nvPr/>
          </p:nvSpPr>
          <p:spPr>
            <a:xfrm>
              <a:off x="1926446" y="3301423"/>
              <a:ext cx="7022602" cy="1295400"/>
            </a:xfrm>
            <a:prstGeom prst="roundRect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3" name="Rounded Rectangle 30">
              <a:extLst>
                <a:ext uri="{FF2B5EF4-FFF2-40B4-BE49-F238E27FC236}">
                  <a16:creationId xmlns:a16="http://schemas.microsoft.com/office/drawing/2014/main" id="{8DC479F7-0CD9-44DB-93DB-CF43CFE5A23F}"/>
                </a:ext>
              </a:extLst>
            </p:cNvPr>
            <p:cNvSpPr/>
            <p:nvPr/>
          </p:nvSpPr>
          <p:spPr>
            <a:xfrm>
              <a:off x="3675263" y="3303642"/>
              <a:ext cx="5273785" cy="1295400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4" name="Rounded Rectangle 31">
              <a:extLst>
                <a:ext uri="{FF2B5EF4-FFF2-40B4-BE49-F238E27FC236}">
                  <a16:creationId xmlns:a16="http://schemas.microsoft.com/office/drawing/2014/main" id="{F863B1FB-A30D-4040-8875-ED891C5A0D82}"/>
                </a:ext>
              </a:extLst>
            </p:cNvPr>
            <p:cNvSpPr/>
            <p:nvPr/>
          </p:nvSpPr>
          <p:spPr>
            <a:xfrm>
              <a:off x="5431401" y="3303642"/>
              <a:ext cx="3517647" cy="129540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5" name="Rounded Rectangle 32">
              <a:extLst>
                <a:ext uri="{FF2B5EF4-FFF2-40B4-BE49-F238E27FC236}">
                  <a16:creationId xmlns:a16="http://schemas.microsoft.com/office/drawing/2014/main" id="{1BD3933F-9BAB-4907-B461-8D5A0FE521BE}"/>
                </a:ext>
              </a:extLst>
            </p:cNvPr>
            <p:cNvSpPr/>
            <p:nvPr/>
          </p:nvSpPr>
          <p:spPr>
            <a:xfrm>
              <a:off x="7179608" y="3301423"/>
              <a:ext cx="1769440" cy="1295400"/>
            </a:xfrm>
            <a:prstGeom prst="roundRect">
              <a:avLst/>
            </a:prstGeom>
            <a:solidFill>
              <a:srgbClr val="9933FF"/>
            </a:solidFill>
            <a:ln>
              <a:solidFill>
                <a:srgbClr val="9933FF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7EB974-F8AA-461B-B55D-B51613EC3CEB}"/>
                </a:ext>
              </a:extLst>
            </p:cNvPr>
            <p:cNvSpPr txBox="1"/>
            <p:nvPr/>
          </p:nvSpPr>
          <p:spPr>
            <a:xfrm>
              <a:off x="171284" y="363976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Biomarker Discovery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18D7D82-F592-4C6B-9090-9369E988BF31}"/>
                </a:ext>
              </a:extLst>
            </p:cNvPr>
            <p:cNvSpPr txBox="1"/>
            <p:nvPr/>
          </p:nvSpPr>
          <p:spPr>
            <a:xfrm>
              <a:off x="1929983" y="3639764"/>
              <a:ext cx="1752601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Biomarker Confirmation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799627-C58A-4F46-A890-59C27464083A}"/>
                </a:ext>
              </a:extLst>
            </p:cNvPr>
            <p:cNvSpPr txBox="1"/>
            <p:nvPr/>
          </p:nvSpPr>
          <p:spPr>
            <a:xfrm>
              <a:off x="3672211" y="364269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Biomarker Validation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45E8B3-B57E-4FA0-B2B5-52BFEE521945}"/>
                </a:ext>
              </a:extLst>
            </p:cNvPr>
            <p:cNvSpPr txBox="1"/>
            <p:nvPr/>
          </p:nvSpPr>
          <p:spPr>
            <a:xfrm>
              <a:off x="5437261" y="363009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Clinical Validation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E0751B-870A-470D-91E9-149ECC58DD7E}"/>
                </a:ext>
              </a:extLst>
            </p:cNvPr>
            <p:cNvSpPr txBox="1"/>
            <p:nvPr/>
          </p:nvSpPr>
          <p:spPr>
            <a:xfrm>
              <a:off x="7179607" y="363009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Regulatory Approval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74858AC-8039-406A-A480-2F78B7EB727F}"/>
                </a:ext>
              </a:extLst>
            </p:cNvPr>
            <p:cNvCxnSpPr>
              <a:cxnSpLocks/>
            </p:cNvCxnSpPr>
            <p:nvPr/>
          </p:nvCxnSpPr>
          <p:spPr>
            <a:xfrm>
              <a:off x="235093" y="4717444"/>
              <a:ext cx="8700163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B176881-BF15-4544-85F5-56F0F1CF8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838851"/>
              </p:ext>
            </p:extLst>
          </p:nvPr>
        </p:nvGraphicFramePr>
        <p:xfrm>
          <a:off x="520492" y="1903178"/>
          <a:ext cx="9508900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36372">
                  <a:extLst>
                    <a:ext uri="{9D8B030D-6E8A-4147-A177-3AD203B41FA5}">
                      <a16:colId xmlns:a16="http://schemas.microsoft.com/office/drawing/2014/main" val="647273459"/>
                    </a:ext>
                  </a:extLst>
                </a:gridCol>
                <a:gridCol w="1571222">
                  <a:extLst>
                    <a:ext uri="{9D8B030D-6E8A-4147-A177-3AD203B41FA5}">
                      <a16:colId xmlns:a16="http://schemas.microsoft.com/office/drawing/2014/main" val="1885970993"/>
                    </a:ext>
                  </a:extLst>
                </a:gridCol>
                <a:gridCol w="2678806">
                  <a:extLst>
                    <a:ext uri="{9D8B030D-6E8A-4147-A177-3AD203B41FA5}">
                      <a16:colId xmlns:a16="http://schemas.microsoft.com/office/drawing/2014/main" val="2658883662"/>
                    </a:ext>
                  </a:extLst>
                </a:gridCol>
                <a:gridCol w="218940">
                  <a:extLst>
                    <a:ext uri="{9D8B030D-6E8A-4147-A177-3AD203B41FA5}">
                      <a16:colId xmlns:a16="http://schemas.microsoft.com/office/drawing/2014/main" val="1131512525"/>
                    </a:ext>
                  </a:extLst>
                </a:gridCol>
                <a:gridCol w="940159">
                  <a:extLst>
                    <a:ext uri="{9D8B030D-6E8A-4147-A177-3AD203B41FA5}">
                      <a16:colId xmlns:a16="http://schemas.microsoft.com/office/drawing/2014/main" val="3926651920"/>
                    </a:ext>
                  </a:extLst>
                </a:gridCol>
                <a:gridCol w="1584101">
                  <a:extLst>
                    <a:ext uri="{9D8B030D-6E8A-4147-A177-3AD203B41FA5}">
                      <a16:colId xmlns:a16="http://schemas.microsoft.com/office/drawing/2014/main" val="1183981946"/>
                    </a:ext>
                  </a:extLst>
                </a:gridCol>
                <a:gridCol w="1279300">
                  <a:extLst>
                    <a:ext uri="{9D8B030D-6E8A-4147-A177-3AD203B41FA5}">
                      <a16:colId xmlns:a16="http://schemas.microsoft.com/office/drawing/2014/main" val="1328547722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dirty="0"/>
                        <a:t>Proteomics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7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Sample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Discovery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Confirmation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WHI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Pre-diagnostic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242 (121 case/121 control)</a:t>
                      </a: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0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WHI 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Pre-diagnostic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180 (90 case/90 control)</a:t>
                      </a: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660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66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61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EDRN Ref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Diagnostic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271 (112 case/159 control)</a:t>
                      </a: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660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00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Pre-diagnostic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361 (65 case/296 control)</a:t>
                      </a: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724478"/>
                  </a:ext>
                </a:extLst>
              </a:tr>
            </a:tbl>
          </a:graphicData>
        </a:graphic>
      </p:graphicFrame>
      <p:sp>
        <p:nvSpPr>
          <p:cNvPr id="24" name="Arrow: Down 23">
            <a:extLst>
              <a:ext uri="{FF2B5EF4-FFF2-40B4-BE49-F238E27FC236}">
                <a16:creationId xmlns:a16="http://schemas.microsoft.com/office/drawing/2014/main" id="{EE7655D0-D44D-44CD-84F5-0E2087C0B63B}"/>
              </a:ext>
            </a:extLst>
          </p:cNvPr>
          <p:cNvSpPr/>
          <p:nvPr/>
        </p:nvSpPr>
        <p:spPr>
          <a:xfrm>
            <a:off x="4023977" y="4186615"/>
            <a:ext cx="335498" cy="4863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9BC6791-B9CF-42F7-B185-179259E43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094691"/>
              </p:ext>
            </p:extLst>
          </p:nvPr>
        </p:nvGraphicFramePr>
        <p:xfrm>
          <a:off x="524796" y="4767909"/>
          <a:ext cx="6461367" cy="18542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59463">
                  <a:extLst>
                    <a:ext uri="{9D8B030D-6E8A-4147-A177-3AD203B41FA5}">
                      <a16:colId xmlns:a16="http://schemas.microsoft.com/office/drawing/2014/main" val="141141088"/>
                    </a:ext>
                  </a:extLst>
                </a:gridCol>
                <a:gridCol w="5001904">
                  <a:extLst>
                    <a:ext uri="{9D8B030D-6E8A-4147-A177-3AD203B41FA5}">
                      <a16:colId xmlns:a16="http://schemas.microsoft.com/office/drawing/2014/main" val="20995494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/>
                        <a:t>Proteomics (for CHS testing)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8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# of Markers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Criteria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1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Spec ≥80%/Sens ≥30%/</a:t>
                      </a:r>
                      <a:r>
                        <a:rPr lang="en-US" sz="1800" baseline="0" dirty="0"/>
                        <a:t>p≤0.2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Spec ≥80%/Sens &lt;30%/</a:t>
                      </a:r>
                      <a:r>
                        <a:rPr lang="en-US" sz="1800" baseline="0" dirty="0"/>
                        <a:t>p≤0.2</a:t>
                      </a:r>
                      <a:endParaRPr lang="en-US" sz="18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35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A-list markers from WHI2 not validated in EDRN Ref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548033"/>
                  </a:ext>
                </a:extLst>
              </a:tr>
            </a:tbl>
          </a:graphicData>
        </a:graphic>
      </p:graphicFrame>
      <p:sp>
        <p:nvSpPr>
          <p:cNvPr id="23" name="Arrow: Down 22">
            <a:extLst>
              <a:ext uri="{FF2B5EF4-FFF2-40B4-BE49-F238E27FC236}">
                <a16:creationId xmlns:a16="http://schemas.microsoft.com/office/drawing/2014/main" id="{13931827-D220-4378-8D80-9FA186CDB265}"/>
              </a:ext>
            </a:extLst>
          </p:cNvPr>
          <p:cNvSpPr/>
          <p:nvPr/>
        </p:nvSpPr>
        <p:spPr>
          <a:xfrm rot="16200000">
            <a:off x="7274902" y="5753936"/>
            <a:ext cx="335498" cy="4863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4B9D24-2369-423C-A913-F291950CBA93}"/>
              </a:ext>
            </a:extLst>
          </p:cNvPr>
          <p:cNvSpPr txBox="1"/>
          <p:nvPr/>
        </p:nvSpPr>
        <p:spPr>
          <a:xfrm>
            <a:off x="7914229" y="5673968"/>
            <a:ext cx="37529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Aptos" panose="020B0004020202020204" pitchFamily="34" charset="0"/>
              </a:rPr>
              <a:t>6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/32 markers validated at p&lt;0.05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10/32 markers validated at p&lt;0.1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A15F97-C944-4110-7DF6-48D75D1B0C0D}"/>
              </a:ext>
            </a:extLst>
          </p:cNvPr>
          <p:cNvSpPr txBox="1"/>
          <p:nvPr/>
        </p:nvSpPr>
        <p:spPr>
          <a:xfrm>
            <a:off x="10226566" y="1869213"/>
            <a:ext cx="1823544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~3,000 markers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32 markers</a:t>
            </a:r>
          </a:p>
        </p:txBody>
      </p:sp>
      <p:pic>
        <p:nvPicPr>
          <p:cNvPr id="1026" name="Picture 2" descr="Secret to Creating An Attractive Funnel Diagram Fast – Presentation Process | Creative Presentation Ideas">
            <a:extLst>
              <a:ext uri="{FF2B5EF4-FFF2-40B4-BE49-F238E27FC236}">
                <a16:creationId xmlns:a16="http://schemas.microsoft.com/office/drawing/2014/main" id="{376C9418-9FC5-E815-390B-665359A8B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" t="1911" r="4759" b="26791"/>
          <a:stretch>
            <a:fillRect/>
          </a:stretch>
        </p:blipFill>
        <p:spPr bwMode="auto">
          <a:xfrm>
            <a:off x="10476497" y="2292800"/>
            <a:ext cx="1323682" cy="146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9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4AA6DB3-BBFC-44EF-8651-AA21923804E9}"/>
              </a:ext>
            </a:extLst>
          </p:cNvPr>
          <p:cNvGrpSpPr/>
          <p:nvPr/>
        </p:nvGrpSpPr>
        <p:grpSpPr>
          <a:xfrm>
            <a:off x="560284" y="516191"/>
            <a:ext cx="9529472" cy="1105432"/>
            <a:chOff x="-1647175" y="3301423"/>
            <a:chExt cx="10596223" cy="1416021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8DAF20B1-BE33-45CE-A161-B908ABB66B74}"/>
                </a:ext>
              </a:extLst>
            </p:cNvPr>
            <p:cNvSpPr txBox="1">
              <a:spLocks/>
            </p:cNvSpPr>
            <p:nvPr/>
          </p:nvSpPr>
          <p:spPr>
            <a:xfrm>
              <a:off x="-1647175" y="3429786"/>
              <a:ext cx="1490317" cy="1143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Path of biomarkers</a:t>
              </a:r>
            </a:p>
          </p:txBody>
        </p:sp>
        <p:sp>
          <p:nvSpPr>
            <p:cNvPr id="11" name="Rounded Rectangle 28">
              <a:extLst>
                <a:ext uri="{FF2B5EF4-FFF2-40B4-BE49-F238E27FC236}">
                  <a16:creationId xmlns:a16="http://schemas.microsoft.com/office/drawing/2014/main" id="{1F210991-CA4E-48FF-AEEC-ED4A4B81B3CF}"/>
                </a:ext>
              </a:extLst>
            </p:cNvPr>
            <p:cNvSpPr/>
            <p:nvPr/>
          </p:nvSpPr>
          <p:spPr>
            <a:xfrm>
              <a:off x="174334" y="3301875"/>
              <a:ext cx="8774713" cy="129540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2" name="Rounded Rectangle 29">
              <a:extLst>
                <a:ext uri="{FF2B5EF4-FFF2-40B4-BE49-F238E27FC236}">
                  <a16:creationId xmlns:a16="http://schemas.microsoft.com/office/drawing/2014/main" id="{1B5AFBB0-5E9E-481B-829C-96AD8D3C3731}"/>
                </a:ext>
              </a:extLst>
            </p:cNvPr>
            <p:cNvSpPr/>
            <p:nvPr/>
          </p:nvSpPr>
          <p:spPr>
            <a:xfrm>
              <a:off x="1926446" y="3301423"/>
              <a:ext cx="7022602" cy="1295400"/>
            </a:xfrm>
            <a:prstGeom prst="roundRect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3" name="Rounded Rectangle 30">
              <a:extLst>
                <a:ext uri="{FF2B5EF4-FFF2-40B4-BE49-F238E27FC236}">
                  <a16:creationId xmlns:a16="http://schemas.microsoft.com/office/drawing/2014/main" id="{8DC479F7-0CD9-44DB-93DB-CF43CFE5A23F}"/>
                </a:ext>
              </a:extLst>
            </p:cNvPr>
            <p:cNvSpPr/>
            <p:nvPr/>
          </p:nvSpPr>
          <p:spPr>
            <a:xfrm>
              <a:off x="3675263" y="3303642"/>
              <a:ext cx="5273785" cy="1295400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4" name="Rounded Rectangle 31">
              <a:extLst>
                <a:ext uri="{FF2B5EF4-FFF2-40B4-BE49-F238E27FC236}">
                  <a16:creationId xmlns:a16="http://schemas.microsoft.com/office/drawing/2014/main" id="{F863B1FB-A30D-4040-8875-ED891C5A0D82}"/>
                </a:ext>
              </a:extLst>
            </p:cNvPr>
            <p:cNvSpPr/>
            <p:nvPr/>
          </p:nvSpPr>
          <p:spPr>
            <a:xfrm>
              <a:off x="5431401" y="3303642"/>
              <a:ext cx="3517647" cy="1295400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5" name="Rounded Rectangle 32">
              <a:extLst>
                <a:ext uri="{FF2B5EF4-FFF2-40B4-BE49-F238E27FC236}">
                  <a16:creationId xmlns:a16="http://schemas.microsoft.com/office/drawing/2014/main" id="{1BD3933F-9BAB-4907-B461-8D5A0FE521BE}"/>
                </a:ext>
              </a:extLst>
            </p:cNvPr>
            <p:cNvSpPr/>
            <p:nvPr/>
          </p:nvSpPr>
          <p:spPr>
            <a:xfrm>
              <a:off x="7179608" y="3301423"/>
              <a:ext cx="1769440" cy="1295400"/>
            </a:xfrm>
            <a:prstGeom prst="roundRect">
              <a:avLst/>
            </a:prstGeom>
            <a:solidFill>
              <a:srgbClr val="9933FF"/>
            </a:solidFill>
            <a:ln>
              <a:solidFill>
                <a:srgbClr val="9933FF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7EB974-F8AA-461B-B55D-B51613EC3CEB}"/>
                </a:ext>
              </a:extLst>
            </p:cNvPr>
            <p:cNvSpPr txBox="1"/>
            <p:nvPr/>
          </p:nvSpPr>
          <p:spPr>
            <a:xfrm>
              <a:off x="171284" y="363976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Biomarker Discovery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18D7D82-F592-4C6B-9090-9369E988BF31}"/>
                </a:ext>
              </a:extLst>
            </p:cNvPr>
            <p:cNvSpPr txBox="1"/>
            <p:nvPr/>
          </p:nvSpPr>
          <p:spPr>
            <a:xfrm>
              <a:off x="1929983" y="3639764"/>
              <a:ext cx="1752601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Biomarker Confirmation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799627-C58A-4F46-A890-59C27464083A}"/>
                </a:ext>
              </a:extLst>
            </p:cNvPr>
            <p:cNvSpPr txBox="1"/>
            <p:nvPr/>
          </p:nvSpPr>
          <p:spPr>
            <a:xfrm>
              <a:off x="3672211" y="364269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Biomarker Validation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45E8B3-B57E-4FA0-B2B5-52BFEE521945}"/>
                </a:ext>
              </a:extLst>
            </p:cNvPr>
            <p:cNvSpPr txBox="1"/>
            <p:nvPr/>
          </p:nvSpPr>
          <p:spPr>
            <a:xfrm>
              <a:off x="5437261" y="363009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Clinical Validation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E0751B-870A-470D-91E9-149ECC58DD7E}"/>
                </a:ext>
              </a:extLst>
            </p:cNvPr>
            <p:cNvSpPr txBox="1"/>
            <p:nvPr/>
          </p:nvSpPr>
          <p:spPr>
            <a:xfrm>
              <a:off x="7179607" y="3630094"/>
              <a:ext cx="1755648" cy="82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</a:rPr>
                <a:t>Regulatory Approval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74858AC-8039-406A-A480-2F78B7EB727F}"/>
                </a:ext>
              </a:extLst>
            </p:cNvPr>
            <p:cNvCxnSpPr>
              <a:cxnSpLocks/>
            </p:cNvCxnSpPr>
            <p:nvPr/>
          </p:nvCxnSpPr>
          <p:spPr>
            <a:xfrm>
              <a:off x="235093" y="4717444"/>
              <a:ext cx="8700163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D3B48E8B-9BC9-4EB2-9C14-B032424235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657574"/>
              </p:ext>
            </p:extLst>
          </p:nvPr>
        </p:nvGraphicFramePr>
        <p:xfrm>
          <a:off x="554771" y="2112646"/>
          <a:ext cx="9508900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36372">
                  <a:extLst>
                    <a:ext uri="{9D8B030D-6E8A-4147-A177-3AD203B41FA5}">
                      <a16:colId xmlns:a16="http://schemas.microsoft.com/office/drawing/2014/main" val="647273459"/>
                    </a:ext>
                  </a:extLst>
                </a:gridCol>
                <a:gridCol w="1571222">
                  <a:extLst>
                    <a:ext uri="{9D8B030D-6E8A-4147-A177-3AD203B41FA5}">
                      <a16:colId xmlns:a16="http://schemas.microsoft.com/office/drawing/2014/main" val="1885970993"/>
                    </a:ext>
                  </a:extLst>
                </a:gridCol>
                <a:gridCol w="2678806">
                  <a:extLst>
                    <a:ext uri="{9D8B030D-6E8A-4147-A177-3AD203B41FA5}">
                      <a16:colId xmlns:a16="http://schemas.microsoft.com/office/drawing/2014/main" val="2658883662"/>
                    </a:ext>
                  </a:extLst>
                </a:gridCol>
                <a:gridCol w="218940">
                  <a:extLst>
                    <a:ext uri="{9D8B030D-6E8A-4147-A177-3AD203B41FA5}">
                      <a16:colId xmlns:a16="http://schemas.microsoft.com/office/drawing/2014/main" val="1131512525"/>
                    </a:ext>
                  </a:extLst>
                </a:gridCol>
                <a:gridCol w="940159">
                  <a:extLst>
                    <a:ext uri="{9D8B030D-6E8A-4147-A177-3AD203B41FA5}">
                      <a16:colId xmlns:a16="http://schemas.microsoft.com/office/drawing/2014/main" val="3926651920"/>
                    </a:ext>
                  </a:extLst>
                </a:gridCol>
                <a:gridCol w="1584101">
                  <a:extLst>
                    <a:ext uri="{9D8B030D-6E8A-4147-A177-3AD203B41FA5}">
                      <a16:colId xmlns:a16="http://schemas.microsoft.com/office/drawing/2014/main" val="1183981946"/>
                    </a:ext>
                  </a:extLst>
                </a:gridCol>
                <a:gridCol w="1279300">
                  <a:extLst>
                    <a:ext uri="{9D8B030D-6E8A-4147-A177-3AD203B41FA5}">
                      <a16:colId xmlns:a16="http://schemas.microsoft.com/office/drawing/2014/main" val="1328547722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dirty="0"/>
                        <a:t>Autoantibody-Autoantigen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7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Discovery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Confirmation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WHI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Pre-diagnostic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180 (90 case/90 control)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0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EDRN Ref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Diagnostic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271 (112 case/159 control)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660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WHI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Pre-diagnostic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rgbClr val="FF6600"/>
                          </a:solidFill>
                        </a:rPr>
                        <a:t>242 (121 case/121 control)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660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66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00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Pre-diagnostic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361 (65 case/296 control)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724478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97E53F1D-CFE9-4957-BF5B-BEFF301E4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265769"/>
              </p:ext>
            </p:extLst>
          </p:nvPr>
        </p:nvGraphicFramePr>
        <p:xfrm>
          <a:off x="679981" y="5151032"/>
          <a:ext cx="4777796" cy="1112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97890">
                  <a:extLst>
                    <a:ext uri="{9D8B030D-6E8A-4147-A177-3AD203B41FA5}">
                      <a16:colId xmlns:a16="http://schemas.microsoft.com/office/drawing/2014/main" val="141141088"/>
                    </a:ext>
                  </a:extLst>
                </a:gridCol>
                <a:gridCol w="3279906">
                  <a:extLst>
                    <a:ext uri="{9D8B030D-6E8A-4147-A177-3AD203B41FA5}">
                      <a16:colId xmlns:a16="http://schemas.microsoft.com/office/drawing/2014/main" val="20995494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/>
                        <a:t>Autoantibody-Autoantigen (for CHS testing)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8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# of Markers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Criteria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1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↑cases/spec ≥80%/</a:t>
                      </a:r>
                      <a:r>
                        <a:rPr lang="en-US" sz="1800" dirty="0" err="1"/>
                        <a:t>sens</a:t>
                      </a:r>
                      <a:r>
                        <a:rPr lang="en-US" sz="1800" dirty="0"/>
                        <a:t> ≥30%</a:t>
                      </a: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38039658"/>
                  </a:ext>
                </a:extLst>
              </a:tr>
            </a:tbl>
          </a:graphicData>
        </a:graphic>
      </p:graphicFrame>
      <p:sp>
        <p:nvSpPr>
          <p:cNvPr id="22" name="Arrow: Down 21">
            <a:extLst>
              <a:ext uri="{FF2B5EF4-FFF2-40B4-BE49-F238E27FC236}">
                <a16:creationId xmlns:a16="http://schemas.microsoft.com/office/drawing/2014/main" id="{11C0BFD3-E764-4D67-AD20-07BD0FD3A93F}"/>
              </a:ext>
            </a:extLst>
          </p:cNvPr>
          <p:cNvSpPr/>
          <p:nvPr/>
        </p:nvSpPr>
        <p:spPr>
          <a:xfrm>
            <a:off x="2408386" y="4501160"/>
            <a:ext cx="335498" cy="4863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575D35B2-4E1E-4E1E-9BFE-DB6B7793FB72}"/>
              </a:ext>
            </a:extLst>
          </p:cNvPr>
          <p:cNvSpPr/>
          <p:nvPr/>
        </p:nvSpPr>
        <p:spPr>
          <a:xfrm rot="16200000">
            <a:off x="5872738" y="5483174"/>
            <a:ext cx="335498" cy="4863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22B084-11F1-4FD2-87D3-669F4ED86CCF}"/>
              </a:ext>
            </a:extLst>
          </p:cNvPr>
          <p:cNvSpPr txBox="1"/>
          <p:nvPr/>
        </p:nvSpPr>
        <p:spPr>
          <a:xfrm>
            <a:off x="6512065" y="5403206"/>
            <a:ext cx="371450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5/12 markers validated at p&lt;0.05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7/12 markers validated at p&lt;0.1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220603-71C3-3282-4285-0B068C6ADDA2}"/>
              </a:ext>
            </a:extLst>
          </p:cNvPr>
          <p:cNvSpPr txBox="1"/>
          <p:nvPr/>
        </p:nvSpPr>
        <p:spPr>
          <a:xfrm>
            <a:off x="10226566" y="2084677"/>
            <a:ext cx="1823544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~3,000 markers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Aptos" panose="020B0004020202020204" pitchFamily="34" charset="0"/>
              </a:rPr>
              <a:t>1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2 markers</a:t>
            </a:r>
          </a:p>
        </p:txBody>
      </p:sp>
      <p:pic>
        <p:nvPicPr>
          <p:cNvPr id="3" name="Picture 2" descr="Secret to Creating An Attractive Funnel Diagram Fast – Presentation Process | Creative Presentation Ideas">
            <a:extLst>
              <a:ext uri="{FF2B5EF4-FFF2-40B4-BE49-F238E27FC236}">
                <a16:creationId xmlns:a16="http://schemas.microsoft.com/office/drawing/2014/main" id="{959BA423-0518-FBEF-D538-4F11978A3C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" t="1911" r="4759" b="26791"/>
          <a:stretch>
            <a:fillRect/>
          </a:stretch>
        </p:blipFill>
        <p:spPr bwMode="auto">
          <a:xfrm>
            <a:off x="10476497" y="2508264"/>
            <a:ext cx="1323682" cy="146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92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D4E16-DB27-73A6-1CE3-C5E6EE3D6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23675-1E10-AD0A-1981-979BE2145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083" y="287119"/>
            <a:ext cx="10515600" cy="830628"/>
          </a:xfrm>
        </p:spPr>
        <p:txBody>
          <a:bodyPr>
            <a:norm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Validated Biomarkers in Preclinical Sets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0E59F1-74B4-1DE4-A70B-F27E8A8727A0}"/>
              </a:ext>
            </a:extLst>
          </p:cNvPr>
          <p:cNvGraphicFramePr>
            <a:graphicFrameLocks noGrp="1"/>
          </p:cNvGraphicFramePr>
          <p:nvPr/>
        </p:nvGraphicFramePr>
        <p:xfrm>
          <a:off x="502540" y="1727558"/>
          <a:ext cx="11330069" cy="169172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10003">
                  <a:extLst>
                    <a:ext uri="{9D8B030D-6E8A-4147-A177-3AD203B41FA5}">
                      <a16:colId xmlns:a16="http://schemas.microsoft.com/office/drawing/2014/main" val="2089623987"/>
                    </a:ext>
                  </a:extLst>
                </a:gridCol>
                <a:gridCol w="1105469">
                  <a:extLst>
                    <a:ext uri="{9D8B030D-6E8A-4147-A177-3AD203B41FA5}">
                      <a16:colId xmlns:a16="http://schemas.microsoft.com/office/drawing/2014/main" val="3666637834"/>
                    </a:ext>
                  </a:extLst>
                </a:gridCol>
                <a:gridCol w="880281">
                  <a:extLst>
                    <a:ext uri="{9D8B030D-6E8A-4147-A177-3AD203B41FA5}">
                      <a16:colId xmlns:a16="http://schemas.microsoft.com/office/drawing/2014/main" val="4049568386"/>
                    </a:ext>
                  </a:extLst>
                </a:gridCol>
                <a:gridCol w="1098644">
                  <a:extLst>
                    <a:ext uri="{9D8B030D-6E8A-4147-A177-3AD203B41FA5}">
                      <a16:colId xmlns:a16="http://schemas.microsoft.com/office/drawing/2014/main" val="1900149976"/>
                    </a:ext>
                  </a:extLst>
                </a:gridCol>
                <a:gridCol w="880281">
                  <a:extLst>
                    <a:ext uri="{9D8B030D-6E8A-4147-A177-3AD203B41FA5}">
                      <a16:colId xmlns:a16="http://schemas.microsoft.com/office/drawing/2014/main" val="2432347694"/>
                    </a:ext>
                  </a:extLst>
                </a:gridCol>
                <a:gridCol w="1098645">
                  <a:extLst>
                    <a:ext uri="{9D8B030D-6E8A-4147-A177-3AD203B41FA5}">
                      <a16:colId xmlns:a16="http://schemas.microsoft.com/office/drawing/2014/main" val="3813373754"/>
                    </a:ext>
                  </a:extLst>
                </a:gridCol>
                <a:gridCol w="955343">
                  <a:extLst>
                    <a:ext uri="{9D8B030D-6E8A-4147-A177-3AD203B41FA5}">
                      <a16:colId xmlns:a16="http://schemas.microsoft.com/office/drawing/2014/main" val="1089519120"/>
                    </a:ext>
                  </a:extLst>
                </a:gridCol>
                <a:gridCol w="4401403">
                  <a:extLst>
                    <a:ext uri="{9D8B030D-6E8A-4147-A177-3AD203B41FA5}">
                      <a16:colId xmlns:a16="http://schemas.microsoft.com/office/drawing/2014/main" val="34191128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75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1494174"/>
                  </a:ext>
                </a:extLst>
              </a:tr>
              <a:tr h="316422"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1750" b="1" dirty="0"/>
                        <a:t>Protein Name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b="1" dirty="0"/>
                        <a:t>Sens @ 80% spec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b="1" dirty="0"/>
                        <a:t>p-value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b="1" dirty="0"/>
                        <a:t>Sens @ 80% spec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b="1" dirty="0"/>
                        <a:t>p-value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b="1" dirty="0"/>
                        <a:t>Sens @ 80% spec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b="1" dirty="0"/>
                        <a:t>p-value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Biological Relevance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245765"/>
                  </a:ext>
                </a:extLst>
              </a:tr>
              <a:tr h="350561"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REG4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0.001</a:t>
                      </a:r>
                      <a:endParaRPr lang="en-US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0.040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Upregulated in BC, promotes proliferation &amp; metastasis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836028"/>
                  </a:ext>
                </a:extLst>
              </a:tr>
              <a:tr h="350561">
                <a:tc>
                  <a:txBody>
                    <a:bodyPr/>
                    <a:lstStyle/>
                    <a:p>
                      <a:pPr marL="53975" indent="0" algn="l" fontAlgn="ctr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JAK2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0.017</a:t>
                      </a:r>
                      <a:endParaRPr lang="en-US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0.024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Drives BC progression, therapy resistance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220935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0A7905-6007-B178-8D32-51B5145F4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468318"/>
              </p:ext>
            </p:extLst>
          </p:nvPr>
        </p:nvGraphicFramePr>
        <p:xfrm>
          <a:off x="502542" y="4029091"/>
          <a:ext cx="11316419" cy="20116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10002">
                  <a:extLst>
                    <a:ext uri="{9D8B030D-6E8A-4147-A177-3AD203B41FA5}">
                      <a16:colId xmlns:a16="http://schemas.microsoft.com/office/drawing/2014/main" val="2089623987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2207330154"/>
                    </a:ext>
                  </a:extLst>
                </a:gridCol>
                <a:gridCol w="948519">
                  <a:extLst>
                    <a:ext uri="{9D8B030D-6E8A-4147-A177-3AD203B41FA5}">
                      <a16:colId xmlns:a16="http://schemas.microsoft.com/office/drawing/2014/main" val="949145565"/>
                    </a:ext>
                  </a:extLst>
                </a:gridCol>
                <a:gridCol w="1064526">
                  <a:extLst>
                    <a:ext uri="{9D8B030D-6E8A-4147-A177-3AD203B41FA5}">
                      <a16:colId xmlns:a16="http://schemas.microsoft.com/office/drawing/2014/main" val="1704583070"/>
                    </a:ext>
                  </a:extLst>
                </a:gridCol>
                <a:gridCol w="907576">
                  <a:extLst>
                    <a:ext uri="{9D8B030D-6E8A-4147-A177-3AD203B41FA5}">
                      <a16:colId xmlns:a16="http://schemas.microsoft.com/office/drawing/2014/main" val="2432347694"/>
                    </a:ext>
                  </a:extLst>
                </a:gridCol>
                <a:gridCol w="1030406">
                  <a:extLst>
                    <a:ext uri="{9D8B030D-6E8A-4147-A177-3AD203B41FA5}">
                      <a16:colId xmlns:a16="http://schemas.microsoft.com/office/drawing/2014/main" val="3206092214"/>
                    </a:ext>
                  </a:extLst>
                </a:gridCol>
                <a:gridCol w="1009934">
                  <a:extLst>
                    <a:ext uri="{9D8B030D-6E8A-4147-A177-3AD203B41FA5}">
                      <a16:colId xmlns:a16="http://schemas.microsoft.com/office/drawing/2014/main" val="458451423"/>
                    </a:ext>
                  </a:extLst>
                </a:gridCol>
                <a:gridCol w="4394578">
                  <a:extLst>
                    <a:ext uri="{9D8B030D-6E8A-4147-A177-3AD203B41FA5}">
                      <a16:colId xmlns:a16="http://schemas.microsoft.com/office/drawing/2014/main" val="31168820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WHI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WHI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CHS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1494174"/>
                  </a:ext>
                </a:extLst>
              </a:tr>
              <a:tr h="558558">
                <a:tc>
                  <a:txBody>
                    <a:bodyPr/>
                    <a:lstStyle/>
                    <a:p>
                      <a:r>
                        <a:rPr lang="en-US" sz="1700" b="1" dirty="0"/>
                        <a:t>Protein Name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/>
                        <a:t>Sens @ 80% spec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/>
                        <a:t>p-value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/>
                        <a:t>Sens @ 80% spec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/>
                        <a:t>p-value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/>
                        <a:t>Sens @ 80% spec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/>
                        <a:t>p-value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Biological Relevance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5245765"/>
                  </a:ext>
                </a:extLst>
              </a:tr>
              <a:tr h="326080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TLR2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0.04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0.04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0.0004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BC development, can ↑ TLR2 signaling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556277"/>
                  </a:ext>
                </a:extLst>
              </a:tr>
              <a:tr h="326080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MSLN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0.05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solidFill>
                            <a:schemeClr val="tx1"/>
                          </a:solidFill>
                        </a:rPr>
                        <a:t>0.10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0.02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Promotes invasion and metastasis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5707826"/>
                  </a:ext>
                </a:extLst>
              </a:tr>
              <a:tr h="326080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CUX1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0.06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0.09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0.049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Promotes tumor progression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0091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DE98EEB-E512-F1DE-23FA-F5F9D6654804}"/>
              </a:ext>
            </a:extLst>
          </p:cNvPr>
          <p:cNvSpPr txBox="1"/>
          <p:nvPr/>
        </p:nvSpPr>
        <p:spPr>
          <a:xfrm>
            <a:off x="394083" y="1333360"/>
            <a:ext cx="2125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Protein Markers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0319F0-3E69-CCC7-B42C-B01B21363505}"/>
              </a:ext>
            </a:extLst>
          </p:cNvPr>
          <p:cNvSpPr txBox="1"/>
          <p:nvPr/>
        </p:nvSpPr>
        <p:spPr>
          <a:xfrm>
            <a:off x="394083" y="3634784"/>
            <a:ext cx="3020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Autoantibody Markers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607521-67B7-2403-2C17-65C6DA84DA6D}"/>
              </a:ext>
            </a:extLst>
          </p:cNvPr>
          <p:cNvSpPr txBox="1"/>
          <p:nvPr/>
        </p:nvSpPr>
        <p:spPr>
          <a:xfrm>
            <a:off x="3923772" y="6231403"/>
            <a:ext cx="4344456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UNPUBLISHED – DO NOT POST</a:t>
            </a:r>
          </a:p>
        </p:txBody>
      </p:sp>
    </p:spTree>
    <p:extLst>
      <p:ext uri="{BB962C8B-B14F-4D97-AF65-F5344CB8AC3E}">
        <p14:creationId xmlns:p14="http://schemas.microsoft.com/office/powerpoint/2010/main" val="2328352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B1D9-64CE-4DEE-A529-A6787886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67" y="390883"/>
            <a:ext cx="10515600" cy="1325563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Biomarker Panel</a:t>
            </a:r>
            <a:br>
              <a:rPr lang="en-US" dirty="0">
                <a:latin typeface="Aptos" panose="020B0004020202020204" pitchFamily="34" charset="0"/>
              </a:rPr>
            </a:br>
            <a:r>
              <a:rPr lang="en-US" sz="4000" dirty="0">
                <a:latin typeface="Aptos" panose="020B0004020202020204" pitchFamily="34" charset="0"/>
              </a:rPr>
              <a:t>(Max AUC)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142F0-4457-4BD3-A067-B3689D984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67" y="1967294"/>
            <a:ext cx="4905781" cy="4351338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dirty="0">
                <a:latin typeface="Aptos" panose="020B0004020202020204" pitchFamily="34" charset="0"/>
              </a:rPr>
              <a:t>Developed using Lasso selection considering our validated proteomic and autoantibody markers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ptos" panose="020B0004020202020204" pitchFamily="34" charset="0"/>
              </a:rPr>
              <a:t>Conducted 100 runs, 7 markers survived 100 runs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28CA34-6859-485E-B65B-17909AFE7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2"/>
          <a:stretch>
            <a:fillRect/>
          </a:stretch>
        </p:blipFill>
        <p:spPr>
          <a:xfrm>
            <a:off x="5638800" y="648269"/>
            <a:ext cx="6318095" cy="6034950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31A189CC-F46A-EA2B-F581-6113538FE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2329" y="4142963"/>
            <a:ext cx="2414746" cy="1714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AUC=0.76</a:t>
            </a:r>
            <a:b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Sensitivity=15%</a:t>
            </a:r>
            <a:b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Specificity=95%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DDF5C04-91E1-3379-CFEA-CBE36E118FDB}"/>
              </a:ext>
            </a:extLst>
          </p:cNvPr>
          <p:cNvSpPr txBox="1">
            <a:spLocks/>
          </p:cNvSpPr>
          <p:nvPr/>
        </p:nvSpPr>
        <p:spPr>
          <a:xfrm>
            <a:off x="369190" y="4949619"/>
            <a:ext cx="5148333" cy="146669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Aptos" panose="020B0004020202020204" pitchFamily="34" charset="0"/>
              </a:rPr>
              <a:t>But AUC is not the appropriate measure to maximize in this setting as it does not directly pertain to the intended clinical application.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400" u="sng" dirty="0">
                <a:latin typeface="Aptos" panose="020B0004020202020204" pitchFamily="34" charset="0"/>
              </a:rPr>
              <a:t>See</a:t>
            </a:r>
            <a:r>
              <a:rPr lang="en-US" sz="1400" dirty="0">
                <a:latin typeface="Aptos" panose="020B0004020202020204" pitchFamily="34" charset="0"/>
              </a:rPr>
              <a:t>: Pepe MS, Janes H, Li CI. </a:t>
            </a:r>
            <a:r>
              <a:rPr lang="en-US" sz="1400" i="1" dirty="0">
                <a:latin typeface="Aptos" panose="020B0004020202020204" pitchFamily="34" charset="0"/>
              </a:rPr>
              <a:t>JNCI</a:t>
            </a:r>
            <a:r>
              <a:rPr lang="en-US" sz="1400" dirty="0">
                <a:latin typeface="Aptos" panose="020B0004020202020204" pitchFamily="34" charset="0"/>
              </a:rPr>
              <a:t> 2014, PMID: 24681599.</a:t>
            </a:r>
          </a:p>
        </p:txBody>
      </p:sp>
    </p:spTree>
    <p:extLst>
      <p:ext uri="{BB962C8B-B14F-4D97-AF65-F5344CB8AC3E}">
        <p14:creationId xmlns:p14="http://schemas.microsoft.com/office/powerpoint/2010/main" val="7986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B1D9-64CE-4DEE-A529-A6787886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67" y="390883"/>
            <a:ext cx="10515600" cy="1325563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Biomarker Panel</a:t>
            </a:r>
            <a:br>
              <a:rPr lang="en-US" dirty="0">
                <a:latin typeface="Aptos" panose="020B0004020202020204" pitchFamily="34" charset="0"/>
              </a:rPr>
            </a:br>
            <a:r>
              <a:rPr lang="en-US" sz="4000" dirty="0">
                <a:latin typeface="Aptos" panose="020B0004020202020204" pitchFamily="34" charset="0"/>
              </a:rPr>
              <a:t>(Max sens@95% spec)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142F0-4457-4BD3-A067-B3689D984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67" y="2305050"/>
            <a:ext cx="5073206" cy="401358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ptos" panose="020B0004020202020204" pitchFamily="34" charset="0"/>
              </a:rPr>
              <a:t>Optimized 4 marker panel with specificity set at 95%</a:t>
            </a:r>
            <a:br>
              <a:rPr lang="en-US" dirty="0">
                <a:latin typeface="Aptos" panose="020B0004020202020204" pitchFamily="34" charset="0"/>
              </a:rPr>
            </a:br>
            <a:endParaRPr lang="en-US" dirty="0">
              <a:latin typeface="Aptos" panose="020B00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effectLst/>
              <a:latin typeface="Aptos" panose="020B00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27A1BD-E43E-ADF6-3DC2-44CBE0ABD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3" r="4265"/>
          <a:stretch/>
        </p:blipFill>
        <p:spPr bwMode="auto">
          <a:xfrm>
            <a:off x="5748267" y="441081"/>
            <a:ext cx="6015438" cy="60260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44E5C228-CBBD-40A8-17D9-B31F7BCD1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2329" y="4076288"/>
            <a:ext cx="3005296" cy="1714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AUC=0.76</a:t>
            </a:r>
            <a:b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Sensitivity=50%</a:t>
            </a:r>
            <a:b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Specificity=</a:t>
            </a:r>
            <a:r>
              <a:rPr lang="en-US" sz="24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95</a:t>
            </a:r>
            <a:r>
              <a:rPr lang="en-US" sz="24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057470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883BB-A3AF-B819-3CB2-6204BFFC3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8604D-F2DC-F032-0EF5-3B1C8EB19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320" y="450748"/>
            <a:ext cx="10515600" cy="720827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ptos" panose="020B0004020202020204" pitchFamily="34" charset="0"/>
              </a:rPr>
              <a:t>Planned Next Steps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9A5BCB-6412-C263-6C88-A6519C1E7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20" y="1456944"/>
            <a:ext cx="7189200" cy="5035931"/>
          </a:xfrm>
        </p:spPr>
        <p:txBody>
          <a:bodyPr>
            <a:normAutofit fontScale="77500" lnSpcReduction="20000"/>
          </a:bodyPr>
          <a:lstStyle/>
          <a:p>
            <a:pPr marL="341313" lvl="0" indent="-341313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sz="2400" u="sng" dirty="0">
                <a:latin typeface="Aptos" panose="020B0004020202020204" pitchFamily="34" charset="0"/>
              </a:rPr>
              <a:t>Develop clinical grade assays</a:t>
            </a:r>
            <a:r>
              <a:rPr lang="en-US" sz="2400" dirty="0">
                <a:latin typeface="Aptos" panose="020B0004020202020204" pitchFamily="34" charset="0"/>
              </a:rPr>
              <a:t>: Working with Mesoscale</a:t>
            </a: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dirty="0">
                <a:latin typeface="Aptos" panose="020B0004020202020204" pitchFamily="34" charset="0"/>
              </a:rPr>
              <a:t>Diagnostics (MSD) to develop assays for our top 5 validated</a:t>
            </a: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dirty="0">
                <a:latin typeface="Aptos" panose="020B0004020202020204" pitchFamily="34" charset="0"/>
              </a:rPr>
              <a:t>markers. So far high reproducibility observed with the</a:t>
            </a: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dirty="0">
                <a:latin typeface="Aptos" panose="020B0004020202020204" pitchFamily="34" charset="0"/>
              </a:rPr>
              <a:t>completed REG4 assay (average CV of 1.7%).</a:t>
            </a:r>
          </a:p>
          <a:p>
            <a:pPr marL="341313" lvl="0" indent="-341313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sz="2400" dirty="0">
                <a:latin typeface="Aptos" panose="020B0004020202020204" pitchFamily="34" charset="0"/>
              </a:rPr>
              <a:t>Once all MSD assays are complete, we will test them on one of our original WHI preclinical sets </a:t>
            </a:r>
            <a:r>
              <a:rPr lang="en-US" sz="2400" u="sng" dirty="0">
                <a:latin typeface="Aptos" panose="020B0004020202020204" pitchFamily="34" charset="0"/>
              </a:rPr>
              <a:t>to assess correlations with marker levels found using our original array-based platform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</a:p>
          <a:p>
            <a:pPr marL="341313" lvl="0" indent="-341313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sz="2400" dirty="0">
                <a:latin typeface="Aptos" panose="020B0004020202020204" pitchFamily="34" charset="0"/>
              </a:rPr>
              <a:t>Evaluate MSD assays in new WHI set (228 cases/455 controls) with two time points per patient. Data will be used to</a:t>
            </a: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u="sng" dirty="0">
                <a:latin typeface="Aptos" panose="020B0004020202020204" pitchFamily="34" charset="0"/>
              </a:rPr>
              <a:t>refine a combination marker decision rule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</a:p>
          <a:p>
            <a:pPr marL="341313" lvl="0" indent="-341313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sz="2400" u="sng" dirty="0">
                <a:latin typeface="Aptos" panose="020B0004020202020204" pitchFamily="34" charset="0"/>
              </a:rPr>
              <a:t>Test decision rule</a:t>
            </a:r>
            <a:r>
              <a:rPr lang="en-US" sz="2400" dirty="0">
                <a:latin typeface="Aptos" panose="020B0004020202020204" pitchFamily="34" charset="0"/>
              </a:rPr>
              <a:t> in the MD Anderson MERIT</a:t>
            </a: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dirty="0">
                <a:latin typeface="Aptos" panose="020B0004020202020204" pitchFamily="34" charset="0"/>
              </a:rPr>
              <a:t>cohort (~250 incident breast cancers to date)</a:t>
            </a:r>
          </a:p>
          <a:p>
            <a:pPr marL="341313" lvl="0" indent="-341313">
              <a:lnSpc>
                <a:spcPct val="12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US" sz="2400" u="sng" dirty="0">
                <a:latin typeface="Aptos" panose="020B0004020202020204" pitchFamily="34" charset="0"/>
              </a:rPr>
              <a:t>Integration of multi-modal radiomic data</a:t>
            </a:r>
          </a:p>
        </p:txBody>
      </p:sp>
      <p:pic>
        <p:nvPicPr>
          <p:cNvPr id="2050" name="Picture 2" descr="COVID-19 Antibody Tests Used In Vaccine ...">
            <a:extLst>
              <a:ext uri="{FF2B5EF4-FFF2-40B4-BE49-F238E27FC236}">
                <a16:creationId xmlns:a16="http://schemas.microsoft.com/office/drawing/2014/main" id="{82257693-EB46-5658-ABFE-06B08EBD7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335" y="1300945"/>
            <a:ext cx="2658128" cy="138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9C32CF-73A7-8DA3-3909-188717D35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1875" y="4680978"/>
            <a:ext cx="4605724" cy="20263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D9E9B-655A-7831-51EE-A770C638B61D}"/>
              </a:ext>
            </a:extLst>
          </p:cNvPr>
          <p:cNvSpPr txBox="1"/>
          <p:nvPr/>
        </p:nvSpPr>
        <p:spPr>
          <a:xfrm>
            <a:off x="8186719" y="4176374"/>
            <a:ext cx="1350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Savannah</a:t>
            </a:r>
            <a:br>
              <a:rPr lang="en-US" sz="1200" dirty="0"/>
            </a:br>
            <a:r>
              <a:rPr lang="en-US" sz="1200" dirty="0"/>
              <a:t>Partridge (UW)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8BA1D8-7A28-BD80-2C35-C64810E76D0B}"/>
              </a:ext>
            </a:extLst>
          </p:cNvPr>
          <p:cNvSpPr txBox="1"/>
          <p:nvPr/>
        </p:nvSpPr>
        <p:spPr>
          <a:xfrm>
            <a:off x="9632619" y="4171707"/>
            <a:ext cx="104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John Heine</a:t>
            </a:r>
            <a:br>
              <a:rPr lang="en-US" sz="1200" dirty="0"/>
            </a:br>
            <a:r>
              <a:rPr lang="en-US" sz="1200" dirty="0"/>
              <a:t>(Moffitt)</a:t>
            </a:r>
          </a:p>
        </p:txBody>
      </p:sp>
      <p:pic>
        <p:nvPicPr>
          <p:cNvPr id="8" name="Picture 2" descr="Microsoft: using AI to change the world ...">
            <a:extLst>
              <a:ext uri="{FF2B5EF4-FFF2-40B4-BE49-F238E27FC236}">
                <a16:creationId xmlns:a16="http://schemas.microsoft.com/office/drawing/2014/main" id="{4EA3C5C0-AF97-9E54-328E-1B78953A4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5" t="24359" r="16410" b="11025"/>
          <a:stretch>
            <a:fillRect/>
          </a:stretch>
        </p:blipFill>
        <p:spPr bwMode="auto">
          <a:xfrm>
            <a:off x="10846539" y="3188350"/>
            <a:ext cx="1141060" cy="85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aculty | Department of Radiology">
            <a:extLst>
              <a:ext uri="{FF2B5EF4-FFF2-40B4-BE49-F238E27FC236}">
                <a16:creationId xmlns:a16="http://schemas.microsoft.com/office/drawing/2014/main" id="{C3DB9F1D-6BEB-A855-961D-FD34805DC3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40"/>
          <a:stretch>
            <a:fillRect/>
          </a:stretch>
        </p:blipFill>
        <p:spPr bwMode="auto">
          <a:xfrm>
            <a:off x="8391750" y="2996650"/>
            <a:ext cx="940413" cy="12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John Heine | Research Profile | Moffitt">
            <a:extLst>
              <a:ext uri="{FF2B5EF4-FFF2-40B4-BE49-F238E27FC236}">
                <a16:creationId xmlns:a16="http://schemas.microsoft.com/office/drawing/2014/main" id="{9C700968-5FDE-5BAE-7DCC-C26B6B3C9B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" r="12423" b="14940"/>
          <a:stretch>
            <a:fillRect/>
          </a:stretch>
        </p:blipFill>
        <p:spPr bwMode="auto">
          <a:xfrm>
            <a:off x="9692968" y="2996650"/>
            <a:ext cx="940413" cy="120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02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927" y="379976"/>
            <a:ext cx="3684780" cy="574844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32FBC"/>
                </a:solidFill>
                <a:latin typeface="Aptos" panose="020B0004020202020204" pitchFamily="34" charset="0"/>
                <a:ea typeface="+mn-ea"/>
                <a:cs typeface="Arial"/>
              </a:rPr>
              <a:t>MERIT Study</a:t>
            </a:r>
            <a:endParaRPr lang="en-US" sz="3600" dirty="0">
              <a:latin typeface="Aptos" panose="020B0004020202020204" pitchFamily="34" charset="0"/>
              <a:ea typeface="+mn-ea"/>
              <a:cs typeface="Arial"/>
            </a:endParaRPr>
          </a:p>
        </p:txBody>
      </p:sp>
      <p:pic>
        <p:nvPicPr>
          <p:cNvPr id="4" name="Picture 3" descr="MDAnderson-Master-Logo_Texas_V_NoTag_RGB.png">
            <a:extLst>
              <a:ext uri="{FF2B5EF4-FFF2-40B4-BE49-F238E27FC236}">
                <a16:creationId xmlns:a16="http://schemas.microsoft.com/office/drawing/2014/main" id="{DD1D4DE2-15E0-8944-B69E-3F0216D358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535" y="5755787"/>
            <a:ext cx="2644586" cy="8534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ED6D7B-4857-AB43-9C34-3EA0FF8FA583}"/>
              </a:ext>
            </a:extLst>
          </p:cNvPr>
          <p:cNvSpPr/>
          <p:nvPr/>
        </p:nvSpPr>
        <p:spPr>
          <a:xfrm>
            <a:off x="548639" y="948695"/>
            <a:ext cx="4572000" cy="22980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BC6E9C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ammography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BC6E9C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arly detection biomarkers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BC6E9C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isk assessment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BC6E9C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maging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BC6E9C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echnologies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EB3ED9-B2A5-9892-FFC1-96A950663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678" y="2694911"/>
            <a:ext cx="2968189" cy="2004492"/>
          </a:xfrm>
          <a:prstGeom prst="rect">
            <a:avLst/>
          </a:prstGeom>
        </p:spPr>
      </p:pic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A74B0486-1A2C-8963-46ED-E56889EADCEC}"/>
              </a:ext>
            </a:extLst>
          </p:cNvPr>
          <p:cNvSpPr/>
          <p:nvPr/>
        </p:nvSpPr>
        <p:spPr>
          <a:xfrm>
            <a:off x="4769782" y="1109232"/>
            <a:ext cx="1547159" cy="1179491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Health Information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(diet, family history, exercise,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etc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)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3A47A2F7-CF54-D3AE-54EA-E857F2E4FAA3}"/>
              </a:ext>
            </a:extLst>
          </p:cNvPr>
          <p:cNvSpPr/>
          <p:nvPr/>
        </p:nvSpPr>
        <p:spPr>
          <a:xfrm>
            <a:off x="6951701" y="489961"/>
            <a:ext cx="2012342" cy="1209017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0B0004020202020204" pitchFamily="34" charset="0"/>
              <a:ea typeface="Arial" charset="0"/>
              <a:cs typeface="Arial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Metabolomics and Proteomics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(small molecules, lipids, and proteins)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98BD741-080A-5394-33AE-21A5E1A2693E}"/>
              </a:ext>
            </a:extLst>
          </p:cNvPr>
          <p:cNvCxnSpPr>
            <a:cxnSpLocks/>
          </p:cNvCxnSpPr>
          <p:nvPr/>
        </p:nvCxnSpPr>
        <p:spPr>
          <a:xfrm>
            <a:off x="6265331" y="2242865"/>
            <a:ext cx="361995" cy="257325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31">
            <a:extLst>
              <a:ext uri="{FF2B5EF4-FFF2-40B4-BE49-F238E27FC236}">
                <a16:creationId xmlns:a16="http://schemas.microsoft.com/office/drawing/2014/main" id="{84E0D8C5-B992-C88B-904B-B1ACB7954557}"/>
              </a:ext>
            </a:extLst>
          </p:cNvPr>
          <p:cNvSpPr/>
          <p:nvPr/>
        </p:nvSpPr>
        <p:spPr>
          <a:xfrm>
            <a:off x="9756593" y="495421"/>
            <a:ext cx="1787792" cy="2027702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Imaging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Pipeline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1922460-49F3-7CC8-4D4A-178C8FE25430}"/>
              </a:ext>
            </a:extLst>
          </p:cNvPr>
          <p:cNvCxnSpPr>
            <a:cxnSpLocks/>
          </p:cNvCxnSpPr>
          <p:nvPr/>
        </p:nvCxnSpPr>
        <p:spPr>
          <a:xfrm flipH="1">
            <a:off x="9446208" y="2408576"/>
            <a:ext cx="394135" cy="22052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329AC06-FD0B-D30A-6F7A-7E33ED3F398D}"/>
              </a:ext>
            </a:extLst>
          </p:cNvPr>
          <p:cNvSpPr txBox="1"/>
          <p:nvPr/>
        </p:nvSpPr>
        <p:spPr>
          <a:xfrm>
            <a:off x="9988967" y="2237981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26">
            <a:extLst>
              <a:ext uri="{FF2B5EF4-FFF2-40B4-BE49-F238E27FC236}">
                <a16:creationId xmlns:a16="http://schemas.microsoft.com/office/drawing/2014/main" id="{AFF33F55-FFC9-BB13-5733-E80661FEB7A6}"/>
              </a:ext>
            </a:extLst>
          </p:cNvPr>
          <p:cNvSpPr/>
          <p:nvPr/>
        </p:nvSpPr>
        <p:spPr>
          <a:xfrm>
            <a:off x="6498969" y="2388024"/>
            <a:ext cx="2947239" cy="241484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Arial" charset="0"/>
              <a:cs typeface="Arial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C11B46-341E-9508-A8B5-C2F5A8837191}"/>
              </a:ext>
            </a:extLst>
          </p:cNvPr>
          <p:cNvCxnSpPr/>
          <p:nvPr/>
        </p:nvCxnSpPr>
        <p:spPr>
          <a:xfrm>
            <a:off x="7744251" y="1698978"/>
            <a:ext cx="19657" cy="689045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30253C81-CE4D-3383-F7EE-613D31F581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232" y="1209813"/>
            <a:ext cx="1320515" cy="113234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9A529C0-6901-C866-9C4F-5514C7462BCB}"/>
              </a:ext>
            </a:extLst>
          </p:cNvPr>
          <p:cNvSpPr/>
          <p:nvPr/>
        </p:nvSpPr>
        <p:spPr>
          <a:xfrm>
            <a:off x="4712396" y="2371527"/>
            <a:ext cx="18168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D9A78"/>
              </a:buClr>
              <a:buSzTx/>
              <a:buFont typeface="Times" pitchFamily="-65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32FBC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Questionnaires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32FBC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32FBC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Medical Record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0C1138-DC53-DBD4-A416-10FA185C5C70}"/>
              </a:ext>
            </a:extLst>
          </p:cNvPr>
          <p:cNvSpPr/>
          <p:nvPr/>
        </p:nvSpPr>
        <p:spPr>
          <a:xfrm>
            <a:off x="7850829" y="1807224"/>
            <a:ext cx="1040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D9A78"/>
              </a:buClr>
              <a:buSzTx/>
              <a:buFont typeface="Times" pitchFamily="-65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32FBC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Biobank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E7D9E1-5F37-DF71-7A7B-B7A259716486}"/>
              </a:ext>
            </a:extLst>
          </p:cNvPr>
          <p:cNvSpPr/>
          <p:nvPr/>
        </p:nvSpPr>
        <p:spPr>
          <a:xfrm>
            <a:off x="9825391" y="2531934"/>
            <a:ext cx="1748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D9A78"/>
              </a:buClr>
              <a:buSzTx/>
              <a:buFont typeface="Times" pitchFamily="-65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32FBC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Mammography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F96147-00A1-9EA6-4CD2-FD8FDA2C5832}"/>
              </a:ext>
            </a:extLst>
          </p:cNvPr>
          <p:cNvSpPr/>
          <p:nvPr/>
        </p:nvSpPr>
        <p:spPr>
          <a:xfrm>
            <a:off x="6326553" y="4873652"/>
            <a:ext cx="32704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Improve Risk Stratification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charset="0"/>
                <a:cs typeface="Arial" charset="0"/>
              </a:rPr>
              <a:t>and Early Detection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F3DFFA7-0081-2EDC-ADF7-E9834CC68A83}"/>
              </a:ext>
            </a:extLst>
          </p:cNvPr>
          <p:cNvSpPr txBox="1">
            <a:spLocks/>
          </p:cNvSpPr>
          <p:nvPr/>
        </p:nvSpPr>
        <p:spPr>
          <a:xfrm>
            <a:off x="565635" y="3767338"/>
            <a:ext cx="5057243" cy="18641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8,000+ subject enrollment since 2017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23,754 follow-up visits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N 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258 breast cancers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diagnosed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N =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188 other invasive cancers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diagnosed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69863" marR="0" lvl="1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6" descr="Samir M. Hanash Image">
            <a:extLst>
              <a:ext uri="{FF2B5EF4-FFF2-40B4-BE49-F238E27FC236}">
                <a16:creationId xmlns:a16="http://schemas.microsoft.com/office/drawing/2014/main" id="{71B6A8E4-2ED2-7BA0-B1DD-2E759A0A0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" b="32269"/>
          <a:stretch/>
        </p:blipFill>
        <p:spPr bwMode="auto">
          <a:xfrm>
            <a:off x="10225040" y="3418090"/>
            <a:ext cx="1133475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160CFDE-6A7C-FFA5-5C7A-8FD4DC23F6C0}"/>
              </a:ext>
            </a:extLst>
          </p:cNvPr>
          <p:cNvSpPr txBox="1">
            <a:spLocks/>
          </p:cNvSpPr>
          <p:nvPr/>
        </p:nvSpPr>
        <p:spPr>
          <a:xfrm>
            <a:off x="9888111" y="4551565"/>
            <a:ext cx="1843261" cy="5292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1600" dirty="0"/>
              <a:t>Sam Hanash, MD, PhD</a:t>
            </a:r>
          </a:p>
        </p:txBody>
      </p:sp>
    </p:spTree>
    <p:extLst>
      <p:ext uri="{BB962C8B-B14F-4D97-AF65-F5344CB8AC3E}">
        <p14:creationId xmlns:p14="http://schemas.microsoft.com/office/powerpoint/2010/main" val="898317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E4C7-5869-2AD2-67F1-F7F10AD22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9F273-419C-3230-B59B-F6460847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319" y="450748"/>
            <a:ext cx="11477356" cy="830628"/>
          </a:xfrm>
        </p:spPr>
        <p:txBody>
          <a:bodyPr>
            <a:noAutofit/>
          </a:bodyPr>
          <a:lstStyle/>
          <a:p>
            <a:r>
              <a:rPr lang="en-US" sz="2800" u="sng" dirty="0">
                <a:latin typeface="Aptos" panose="020B0004020202020204" pitchFamily="34" charset="0"/>
              </a:rPr>
              <a:t>Clinical Goal</a:t>
            </a:r>
            <a:r>
              <a:rPr lang="en-US" sz="2800" dirty="0">
                <a:latin typeface="Aptos" panose="020B0004020202020204" pitchFamily="34" charset="0"/>
              </a:rPr>
              <a:t>: Improve Efficacy and Efficiency of Breast Cancer Screening</a:t>
            </a:r>
          </a:p>
        </p:txBody>
      </p:sp>
      <p:pic>
        <p:nvPicPr>
          <p:cNvPr id="1026" name="Picture 2" descr="Breast Cancer Screening Guidelines ...">
            <a:extLst>
              <a:ext uri="{FF2B5EF4-FFF2-40B4-BE49-F238E27FC236}">
                <a16:creationId xmlns:a16="http://schemas.microsoft.com/office/drawing/2014/main" id="{2CC32626-5A17-4824-57B5-1CAE4FDEC3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5" r="10847"/>
          <a:stretch>
            <a:fillRect/>
          </a:stretch>
        </p:blipFill>
        <p:spPr bwMode="auto">
          <a:xfrm>
            <a:off x="518160" y="2991168"/>
            <a:ext cx="223520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E18DE3-EAA2-8571-9286-3A8253DE31AB}"/>
              </a:ext>
            </a:extLst>
          </p:cNvPr>
          <p:cNvSpPr txBox="1"/>
          <p:nvPr/>
        </p:nvSpPr>
        <p:spPr>
          <a:xfrm>
            <a:off x="518160" y="4619943"/>
            <a:ext cx="223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" panose="020B0004020202020204" pitchFamily="34" charset="0"/>
              </a:rPr>
              <a:t>Women with a negative screening mammogram</a:t>
            </a:r>
          </a:p>
        </p:txBody>
      </p:sp>
      <p:pic>
        <p:nvPicPr>
          <p:cNvPr id="1030" name="Picture 6" descr="Effortless Scheduling for Blood Test ...">
            <a:extLst>
              <a:ext uri="{FF2B5EF4-FFF2-40B4-BE49-F238E27FC236}">
                <a16:creationId xmlns:a16="http://schemas.microsoft.com/office/drawing/2014/main" id="{F20D3A7B-0B27-F161-C47C-CD317BB7B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967" y="1652070"/>
            <a:ext cx="1553122" cy="87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lectronic Medical Records ...">
            <a:extLst>
              <a:ext uri="{FF2B5EF4-FFF2-40B4-BE49-F238E27FC236}">
                <a16:creationId xmlns:a16="http://schemas.microsoft.com/office/drawing/2014/main" id="{0AEE5C9C-3AAE-C8DA-DC89-63476E0C5F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238" r="6766" b="8847"/>
          <a:stretch>
            <a:fillRect/>
          </a:stretch>
        </p:blipFill>
        <p:spPr bwMode="auto">
          <a:xfrm>
            <a:off x="5434517" y="4921289"/>
            <a:ext cx="1627088" cy="87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hat Is 3D Mammography? | Duke Health">
            <a:extLst>
              <a:ext uri="{FF2B5EF4-FFF2-40B4-BE49-F238E27FC236}">
                <a16:creationId xmlns:a16="http://schemas.microsoft.com/office/drawing/2014/main" id="{185D9248-0D48-941C-F15F-BC67200C5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317" y="4937054"/>
            <a:ext cx="1960987" cy="87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8F710E-F9AB-6F19-16D7-013B38F41F8C}"/>
              </a:ext>
            </a:extLst>
          </p:cNvPr>
          <p:cNvSpPr txBox="1"/>
          <p:nvPr/>
        </p:nvSpPr>
        <p:spPr>
          <a:xfrm>
            <a:off x="4060278" y="3205390"/>
            <a:ext cx="22352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ptos" panose="020B0004020202020204" pitchFamily="34" charset="0"/>
              </a:rPr>
              <a:t>Validated Risk Prediction Tool Incorporating Multiple Inputs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127A5C-D280-4C54-0139-A3367567E5B2}"/>
              </a:ext>
            </a:extLst>
          </p:cNvPr>
          <p:cNvSpPr txBox="1"/>
          <p:nvPr/>
        </p:nvSpPr>
        <p:spPr>
          <a:xfrm>
            <a:off x="4067756" y="2532686"/>
            <a:ext cx="223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ptos" panose="020B0004020202020204" pitchFamily="34" charset="0"/>
              </a:rPr>
              <a:t>Blood Biomarkers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F8D46D-E717-830C-F1F3-81329E117FA5}"/>
              </a:ext>
            </a:extLst>
          </p:cNvPr>
          <p:cNvSpPr txBox="1"/>
          <p:nvPr/>
        </p:nvSpPr>
        <p:spPr>
          <a:xfrm>
            <a:off x="3062210" y="5811988"/>
            <a:ext cx="223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ptos" panose="020B0004020202020204" pitchFamily="34" charset="0"/>
              </a:rPr>
              <a:t>Imaging Features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5E344-8564-713C-F4B0-D604E0398A1D}"/>
              </a:ext>
            </a:extLst>
          </p:cNvPr>
          <p:cNvSpPr txBox="1"/>
          <p:nvPr/>
        </p:nvSpPr>
        <p:spPr>
          <a:xfrm>
            <a:off x="5130461" y="5811988"/>
            <a:ext cx="223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ptos" panose="020B0004020202020204" pitchFamily="34" charset="0"/>
              </a:rPr>
              <a:t>Medical Record Data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BDCD8996-28F2-EF0F-E3C5-E873725E4381}"/>
              </a:ext>
            </a:extLst>
          </p:cNvPr>
          <p:cNvSpPr/>
          <p:nvPr/>
        </p:nvSpPr>
        <p:spPr>
          <a:xfrm>
            <a:off x="5078988" y="2852239"/>
            <a:ext cx="197779" cy="307777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6015895-3187-D8C1-69D4-13B0085CFFCC}"/>
              </a:ext>
            </a:extLst>
          </p:cNvPr>
          <p:cNvSpPr/>
          <p:nvPr/>
        </p:nvSpPr>
        <p:spPr>
          <a:xfrm flipV="1">
            <a:off x="4555113" y="4528365"/>
            <a:ext cx="197779" cy="307777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2BB26B13-5D12-EC78-79B2-52501E92D204}"/>
              </a:ext>
            </a:extLst>
          </p:cNvPr>
          <p:cNvSpPr/>
          <p:nvPr/>
        </p:nvSpPr>
        <p:spPr>
          <a:xfrm flipV="1">
            <a:off x="5660013" y="4528365"/>
            <a:ext cx="197779" cy="307777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04D51ED8-DCED-814D-1895-56E68D23F249}"/>
              </a:ext>
            </a:extLst>
          </p:cNvPr>
          <p:cNvSpPr/>
          <p:nvPr/>
        </p:nvSpPr>
        <p:spPr>
          <a:xfrm>
            <a:off x="2930569" y="3653154"/>
            <a:ext cx="952500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E58C72C-A829-C016-44DB-29D350980CD2}"/>
              </a:ext>
            </a:extLst>
          </p:cNvPr>
          <p:cNvSpPr/>
          <p:nvPr/>
        </p:nvSpPr>
        <p:spPr>
          <a:xfrm>
            <a:off x="6472687" y="3653154"/>
            <a:ext cx="1408176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6A6D7AE2-37EE-0C2B-525C-5628C82FFDDD}"/>
              </a:ext>
            </a:extLst>
          </p:cNvPr>
          <p:cNvSpPr/>
          <p:nvPr/>
        </p:nvSpPr>
        <p:spPr>
          <a:xfrm rot="-1500000">
            <a:off x="6451340" y="2954329"/>
            <a:ext cx="1408176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BA92BAB-6204-4034-D6AA-EAC61405D654}"/>
              </a:ext>
            </a:extLst>
          </p:cNvPr>
          <p:cNvSpPr/>
          <p:nvPr/>
        </p:nvSpPr>
        <p:spPr>
          <a:xfrm rot="1500000">
            <a:off x="6447027" y="4351979"/>
            <a:ext cx="1408176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7AE000-14E3-2712-7C62-073F88E735AA}"/>
              </a:ext>
            </a:extLst>
          </p:cNvPr>
          <p:cNvSpPr txBox="1"/>
          <p:nvPr/>
        </p:nvSpPr>
        <p:spPr>
          <a:xfrm>
            <a:off x="8003585" y="2359796"/>
            <a:ext cx="3553911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ptos" panose="020B0004020202020204" pitchFamily="34" charset="0"/>
              </a:rPr>
              <a:t>High Risk – Early Recall:</a:t>
            </a:r>
            <a:br>
              <a:rPr lang="en-US" b="1" dirty="0">
                <a:latin typeface="Aptos" panose="020B0004020202020204" pitchFamily="34" charset="0"/>
              </a:rPr>
            </a:br>
            <a:r>
              <a:rPr lang="en-US" sz="1600" dirty="0">
                <a:latin typeface="Aptos" panose="020B0004020202020204" pitchFamily="34" charset="0"/>
              </a:rPr>
              <a:t>Repeat mammography in 6 months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BB76B6-8FBD-314F-9CF6-5D57F0EA8145}"/>
              </a:ext>
            </a:extLst>
          </p:cNvPr>
          <p:cNvSpPr txBox="1"/>
          <p:nvPr/>
        </p:nvSpPr>
        <p:spPr>
          <a:xfrm>
            <a:off x="8003585" y="3542411"/>
            <a:ext cx="3553911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ptos" panose="020B0004020202020204" pitchFamily="34" charset="0"/>
              </a:rPr>
              <a:t>Average Risk:</a:t>
            </a:r>
            <a:br>
              <a:rPr lang="en-US" dirty="0">
                <a:latin typeface="Aptos" panose="020B0004020202020204" pitchFamily="34" charset="0"/>
              </a:rPr>
            </a:br>
            <a:r>
              <a:rPr lang="en-US" sz="1600" dirty="0">
                <a:latin typeface="Aptos" panose="020B0004020202020204" pitchFamily="34" charset="0"/>
              </a:rPr>
              <a:t>Follow current guidelines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E89C2C-F935-1EF9-8316-C1F1FEDDAB86}"/>
              </a:ext>
            </a:extLst>
          </p:cNvPr>
          <p:cNvSpPr txBox="1"/>
          <p:nvPr/>
        </p:nvSpPr>
        <p:spPr>
          <a:xfrm>
            <a:off x="8003585" y="4725026"/>
            <a:ext cx="3553911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ptos" panose="020B0004020202020204" pitchFamily="34" charset="0"/>
              </a:rPr>
              <a:t>Low Risk – Extended Recall: </a:t>
            </a:r>
            <a:r>
              <a:rPr lang="en-US" sz="1600" dirty="0">
                <a:latin typeface="Aptos" panose="020B0004020202020204" pitchFamily="34" charset="0"/>
              </a:rPr>
              <a:t>Repeat mammography in &gt;2 years</a:t>
            </a:r>
          </a:p>
        </p:txBody>
      </p:sp>
    </p:spTree>
    <p:extLst>
      <p:ext uri="{BB962C8B-B14F-4D97-AF65-F5344CB8AC3E}">
        <p14:creationId xmlns:p14="http://schemas.microsoft.com/office/powerpoint/2010/main" val="132274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3E78B44C-7289-7180-A600-F33BD2A02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854" y="2177497"/>
            <a:ext cx="771006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cs typeface="Calibri" panose="020F0502020204030204" pitchFamily="34" charset="0"/>
              </a:rPr>
              <a:t>Sam Hanash</a:t>
            </a:r>
          </a:p>
          <a:p>
            <a:pPr>
              <a:defRPr/>
            </a:pPr>
            <a:r>
              <a:rPr lang="en-US" sz="2400" dirty="0">
                <a:cs typeface="Calibri" panose="020F0502020204030204" pitchFamily="34" charset="0"/>
              </a:rPr>
              <a:t>Johannes Fahrmann</a:t>
            </a:r>
          </a:p>
          <a:p>
            <a:pPr>
              <a:defRPr/>
            </a:pPr>
            <a:endParaRPr lang="en-US" sz="2400" b="1" dirty="0">
              <a:cs typeface="Calibri" panose="020F0502020204030204" pitchFamily="34" charset="0"/>
            </a:endParaRPr>
          </a:p>
          <a:p>
            <a:pPr>
              <a:defRPr/>
            </a:pPr>
            <a:endParaRPr lang="en-US" sz="2400" b="1" dirty="0">
              <a:cs typeface="Calibri" panose="020F0502020204030204" pitchFamily="34" charset="0"/>
            </a:endParaRPr>
          </a:p>
          <a:p>
            <a:pPr>
              <a:defRPr/>
            </a:pPr>
            <a:endParaRPr lang="en-US" sz="2400" dirty="0"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400" dirty="0">
                <a:cs typeface="Calibri" panose="020F0502020204030204" pitchFamily="34" charset="0"/>
              </a:rPr>
              <a:t>Martin </a:t>
            </a:r>
            <a:r>
              <a:rPr lang="en-US" sz="2400" dirty="0" err="1">
                <a:cs typeface="Calibri" panose="020F0502020204030204" pitchFamily="34" charset="0"/>
              </a:rPr>
              <a:t>Stenglin</a:t>
            </a:r>
            <a:endParaRPr lang="en-US" sz="2400" dirty="0"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400" dirty="0">
                <a:cs typeface="Calibri" panose="020F0502020204030204" pitchFamily="34" charset="0"/>
              </a:rPr>
              <a:t>Anu Mathew</a:t>
            </a:r>
          </a:p>
          <a:p>
            <a:pPr>
              <a:defRPr/>
            </a:pPr>
            <a:r>
              <a:rPr lang="en-US" sz="2400" dirty="0">
                <a:cs typeface="Calibri" panose="020F0502020204030204" pitchFamily="34" charset="0"/>
              </a:rPr>
              <a:t>Mingyue Wang</a:t>
            </a:r>
          </a:p>
          <a:p>
            <a:pPr>
              <a:defRPr/>
            </a:pPr>
            <a:endParaRPr lang="en-US" sz="2400" b="1" u="sng" dirty="0"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400" b="1" dirty="0">
                <a:cs typeface="Calibri" panose="020F0502020204030204" pitchFamily="34" charset="0"/>
              </a:rPr>
              <a:t>WHI Coordinating Center &amp; Study Participants</a:t>
            </a:r>
          </a:p>
          <a:p>
            <a:pPr>
              <a:defRPr/>
            </a:pPr>
            <a:b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  <a:cs typeface="Calibri" panose="020F0502020204030204" pitchFamily="34" charset="0"/>
              </a:rPr>
            </a:br>
            <a:r>
              <a:rPr lang="en-US" sz="2400" b="1" dirty="0">
                <a:effectLst>
                  <a:outerShdw blurRad="38100" dist="38100" dir="2700000" algn="tl">
                    <a:srgbClr val="DDDDDD"/>
                  </a:outerShdw>
                </a:effectLst>
                <a:cs typeface="Calibri" panose="020F0502020204030204" pitchFamily="34" charset="0"/>
              </a:rPr>
              <a:t>CHS Coordinating Center &amp; Study Participants</a:t>
            </a:r>
            <a:endParaRPr lang="en-US" sz="1050" b="1" dirty="0"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411" y="357568"/>
            <a:ext cx="7886700" cy="500648"/>
          </a:xfrm>
        </p:spPr>
        <p:txBody>
          <a:bodyPr>
            <a:noAutofit/>
          </a:bodyPr>
          <a:lstStyle/>
          <a:p>
            <a:pPr marL="1201709" indent="-1201709"/>
            <a:r>
              <a:rPr lang="en-US" sz="4800" dirty="0"/>
              <a:t>Acknowledgements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33FE506-6CAE-4E12-8C7A-D20C9A89C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64" y="2172102"/>
            <a:ext cx="2503542" cy="4685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>
                <a:cs typeface="Calibri" panose="020F0502020204030204" pitchFamily="34" charset="0"/>
              </a:rPr>
              <a:t>Lampe Lab</a:t>
            </a:r>
            <a:r>
              <a:rPr lang="en-US" sz="2400" b="1" dirty="0">
                <a:cs typeface="Calibri" panose="020F0502020204030204" pitchFamily="34" charset="0"/>
              </a:rPr>
              <a:t>:</a:t>
            </a:r>
          </a:p>
          <a:p>
            <a:pPr>
              <a:defRPr/>
            </a:pPr>
            <a:r>
              <a:rPr lang="en-US" sz="2400" b="1" dirty="0">
                <a:cs typeface="Calibri" panose="020F0502020204030204" pitchFamily="34" charset="0"/>
              </a:rPr>
              <a:t>Paul Lampe</a:t>
            </a:r>
          </a:p>
          <a:p>
            <a:pPr>
              <a:defRPr/>
            </a:pPr>
            <a:r>
              <a:rPr lang="en-US" sz="2400" dirty="0">
                <a:cs typeface="Calibri" panose="020F0502020204030204" pitchFamily="34" charset="0"/>
              </a:rPr>
              <a:t>Carly Garrison</a:t>
            </a:r>
            <a:endParaRPr lang="en-US" sz="2400" dirty="0">
              <a:effectLst>
                <a:outerShdw blurRad="38100" dist="38100" dir="2700000" algn="tl">
                  <a:srgbClr val="DDDDDD"/>
                </a:outerShdw>
              </a:effectLst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  <a:cs typeface="Calibri" panose="020F0502020204030204" pitchFamily="34" charset="0"/>
              </a:rPr>
              <a:t>Jon Ladd</a:t>
            </a:r>
          </a:p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  <a:cs typeface="Calibri" panose="020F0502020204030204" pitchFamily="34" charset="0"/>
              </a:rPr>
              <a:t>Jung-Hyun Rho</a:t>
            </a:r>
          </a:p>
          <a:p>
            <a:pPr>
              <a:defRPr/>
            </a:pPr>
            <a:endParaRPr lang="en-US" sz="2400" b="1" u="sng" dirty="0"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2400" b="1" u="sng" dirty="0">
                <a:cs typeface="Calibri" panose="020F0502020204030204" pitchFamily="34" charset="0"/>
              </a:rPr>
              <a:t>Biostatistics</a:t>
            </a:r>
            <a:r>
              <a:rPr lang="en-US" sz="2400" b="1" dirty="0">
                <a:cs typeface="Calibri" panose="020F0502020204030204" pitchFamily="34" charset="0"/>
              </a:rPr>
              <a:t>:</a:t>
            </a:r>
          </a:p>
          <a:p>
            <a:pPr>
              <a:defRPr/>
            </a:pPr>
            <a:r>
              <a:rPr lang="en-US" sz="2400" b="1" dirty="0">
                <a:cs typeface="Calibri" panose="020F0502020204030204" pitchFamily="34" charset="0"/>
              </a:rPr>
              <a:t>Margaret Pepe</a:t>
            </a:r>
          </a:p>
          <a:p>
            <a:pPr>
              <a:defRPr/>
            </a:pPr>
            <a:r>
              <a:rPr lang="en-US" sz="2400" dirty="0">
                <a:cs typeface="Calibri" panose="020F0502020204030204" pitchFamily="34" charset="0"/>
              </a:rPr>
              <a:t>Ying Huang</a:t>
            </a:r>
          </a:p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  <a:ea typeface="MS PGothic" charset="0"/>
                <a:cs typeface="Calibri" panose="020F0502020204030204" pitchFamily="34" charset="0"/>
              </a:rPr>
              <a:t>Yuzheng Zhang</a:t>
            </a:r>
          </a:p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  <a:ea typeface="MS PGothic" charset="0"/>
                <a:cs typeface="Calibri" panose="020F0502020204030204" pitchFamily="34" charset="0"/>
              </a:rPr>
              <a:t>Tracey Marsh</a:t>
            </a:r>
          </a:p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  <a:ea typeface="MS PGothic" charset="0"/>
                <a:cs typeface="Calibri" panose="020F0502020204030204" pitchFamily="34" charset="0"/>
              </a:rPr>
              <a:t>Mei Tang</a:t>
            </a:r>
            <a:endParaRPr lang="en-US" sz="1050" b="1" dirty="0">
              <a:cs typeface="Calibri" panose="020F05020202040302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3EE0D43-2F95-45DC-891C-79D487613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8963" y="2172102"/>
            <a:ext cx="33139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U01-CA152637</a:t>
            </a:r>
          </a:p>
          <a:p>
            <a:pPr>
              <a:defRPr/>
            </a:pPr>
            <a:r>
              <a:rPr lang="en-US" sz="2400" dirty="0"/>
              <a:t>U01-CA152746</a:t>
            </a:r>
            <a:endParaRPr lang="en-US" sz="2400" b="1" dirty="0">
              <a:cs typeface="Calibri" panose="020F0502020204030204" pitchFamily="34" charset="0"/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095B96E9-33AE-6407-CD72-671171BE6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375" y="3374491"/>
            <a:ext cx="1869213" cy="54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WHI Intranet Site - Changes to WHI Website Organization">
            <a:extLst>
              <a:ext uri="{FF2B5EF4-FFF2-40B4-BE49-F238E27FC236}">
                <a16:creationId xmlns:a16="http://schemas.microsoft.com/office/drawing/2014/main" id="{52121033-A1A7-4115-6D18-7F2BF39D4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297" y="4401403"/>
            <a:ext cx="934142" cy="120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HS-NHLBI | chs-nhlbi">
            <a:extLst>
              <a:ext uri="{FF2B5EF4-FFF2-40B4-BE49-F238E27FC236}">
                <a16:creationId xmlns:a16="http://schemas.microsoft.com/office/drawing/2014/main" id="{87BAF261-478C-3381-A94C-DCF7C4EE2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584" y="5900062"/>
            <a:ext cx="976855" cy="8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MDAnderson-Master-Logo_Texas_V_NoTag_RGB.png">
            <a:extLst>
              <a:ext uri="{FF2B5EF4-FFF2-40B4-BE49-F238E27FC236}">
                <a16:creationId xmlns:a16="http://schemas.microsoft.com/office/drawing/2014/main" id="{6BB7EB84-D477-A24A-2989-409BE013E6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375" y="1434295"/>
            <a:ext cx="1849454" cy="596841"/>
          </a:xfrm>
          <a:prstGeom prst="rect">
            <a:avLst/>
          </a:prstGeom>
        </p:spPr>
      </p:pic>
      <p:pic>
        <p:nvPicPr>
          <p:cNvPr id="9" name="image1.png">
            <a:extLst>
              <a:ext uri="{FF2B5EF4-FFF2-40B4-BE49-F238E27FC236}">
                <a16:creationId xmlns:a16="http://schemas.microsoft.com/office/drawing/2014/main" id="{C9D97C65-96CD-FA5A-FF47-0263277C8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64" y="1376929"/>
            <a:ext cx="2706446" cy="6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Early Detection Research Network ...">
            <a:extLst>
              <a:ext uri="{FF2B5EF4-FFF2-40B4-BE49-F238E27FC236}">
                <a16:creationId xmlns:a16="http://schemas.microsoft.com/office/drawing/2014/main" id="{815EA82D-FCCF-FCAD-7F83-1ECB42FBD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60"/>
          <a:stretch>
            <a:fillRect/>
          </a:stretch>
        </p:blipFill>
        <p:spPr bwMode="auto">
          <a:xfrm>
            <a:off x="7669616" y="1347662"/>
            <a:ext cx="4169818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22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3304</TotalTime>
  <Words>1723</Words>
  <Application>Microsoft Office PowerPoint</Application>
  <PresentationFormat>Widescreen</PresentationFormat>
  <Paragraphs>328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ＭＳ Ｐゴシック</vt:lpstr>
      <vt:lpstr>ＭＳ Ｐゴシック</vt:lpstr>
      <vt:lpstr>Aptos</vt:lpstr>
      <vt:lpstr>Aptos Display</vt:lpstr>
      <vt:lpstr>Arial</vt:lpstr>
      <vt:lpstr>Calibri</vt:lpstr>
      <vt:lpstr>Calibri Light</vt:lpstr>
      <vt:lpstr>Courier New</vt:lpstr>
      <vt:lpstr>Lucida Grande</vt:lpstr>
      <vt:lpstr>Times</vt:lpstr>
      <vt:lpstr>Wingdings</vt:lpstr>
      <vt:lpstr>Office Theme</vt:lpstr>
      <vt:lpstr>1_Office Theme</vt:lpstr>
      <vt:lpstr>2_Office Theme</vt:lpstr>
      <vt:lpstr>Discovery and validation of novel blood-based biomarkers to improve the screening and early detection of breast cancer</vt:lpstr>
      <vt:lpstr>Disclosure Information</vt:lpstr>
      <vt:lpstr>General Approach</vt:lpstr>
      <vt:lpstr>Workflow for Biomarker Discovery and Validation</vt:lpstr>
      <vt:lpstr>Workflow for Biomarker Discovery and Validation</vt:lpstr>
      <vt:lpstr>Background</vt:lpstr>
      <vt:lpstr>Intended Clinical Applications</vt:lpstr>
      <vt:lpstr>Defining Minimally Acceptable Performance Characteristics</vt:lpstr>
      <vt:lpstr>Sources of preclinical blood samples</vt:lpstr>
      <vt:lpstr>Biomarker discovery</vt:lpstr>
      <vt:lpstr>PowerPoint Presentation</vt:lpstr>
      <vt:lpstr>PowerPoint Presentation</vt:lpstr>
      <vt:lpstr>PowerPoint Presentation</vt:lpstr>
      <vt:lpstr>Validated Biomarkers in Preclinical Sets</vt:lpstr>
      <vt:lpstr>Biomarker Panel (Max AUC)</vt:lpstr>
      <vt:lpstr>Biomarker Panel (Max sens@95% spec)</vt:lpstr>
      <vt:lpstr>Planned Next Steps</vt:lpstr>
      <vt:lpstr>MERIT Study</vt:lpstr>
      <vt:lpstr>Clinical Goal: Improve Efficacy and Efficiency of Breast Cancer Screening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Li, Christopher I</dc:creator>
  <cp:lastModifiedBy>Li, Christopher I</cp:lastModifiedBy>
  <cp:revision>7</cp:revision>
  <dcterms:created xsi:type="dcterms:W3CDTF">2026-03-29T21:06:02Z</dcterms:created>
  <dcterms:modified xsi:type="dcterms:W3CDTF">2026-09-20T17:09:48Z</dcterms:modified>
</cp:coreProperties>
</file>