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33" autoAdjust="0"/>
  </p:normalViewPr>
  <p:slideViewPr>
    <p:cSldViewPr snapToGrid="0" showGuides="1">
      <p:cViewPr varScale="1">
        <p:scale>
          <a:sx n="75" d="100"/>
          <a:sy n="75" d="100"/>
        </p:scale>
        <p:origin x="902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Lynette M" userId="97661d9d-c961-4e06-82d0-c6bd556a4b67" providerId="ADAL" clId="{266E19C2-8A96-4ED3-BBE2-0A9DD834D7C2}"/>
    <pc:docChg chg="modSld">
      <pc:chgData name="Smith, Lynette M" userId="97661d9d-c961-4e06-82d0-c6bd556a4b67" providerId="ADAL" clId="{266E19C2-8A96-4ED3-BBE2-0A9DD834D7C2}" dt="2026-09-24T12:05:12.704" v="17" actId="20577"/>
      <pc:docMkLst>
        <pc:docMk/>
      </pc:docMkLst>
      <pc:sldChg chg="modSp mod">
        <pc:chgData name="Smith, Lynette M" userId="97661d9d-c961-4e06-82d0-c6bd556a4b67" providerId="ADAL" clId="{266E19C2-8A96-4ED3-BBE2-0A9DD834D7C2}" dt="2026-09-24T12:05:12.704" v="17" actId="20577"/>
        <pc:sldMkLst>
          <pc:docMk/>
          <pc:sldMk cId="4167479112" sldId="259"/>
        </pc:sldMkLst>
        <pc:spChg chg="mod">
          <ac:chgData name="Smith, Lynette M" userId="97661d9d-c961-4e06-82d0-c6bd556a4b67" providerId="ADAL" clId="{266E19C2-8A96-4ED3-BBE2-0A9DD834D7C2}" dt="2026-09-24T12:05:12.704" v="17" actId="20577"/>
          <ac:spMkLst>
            <pc:docMk/>
            <pc:sldMk cId="4167479112" sldId="259"/>
            <ac:spMk id="32" creationId="{9AF60F3F-4635-E266-5552-6F7E1D913B6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88713-9D8E-45B0-BE3C-3AF21567AF5F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D2E63-13A5-4DC4-A39D-4BE9921A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2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Evaluate the performance of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biomarker panel(s) for surveillance of patients with a hereditary predisposition for PDAC development and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detecting PDAC in patients with new-onset diabetes and chronic pancreatitis, defined as within two years of initial diagnosis.</a:t>
            </a:r>
            <a:r>
              <a:rPr lang="en-US" sz="12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4D2E63-13A5-4DC4-A39D-4BE9921A980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27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E413-97D1-017B-39F7-45B6D67A5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A19BEA-CC84-DC46-4745-7E533C8CC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F24B0-4604-F4E1-E66A-648C5194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7B0C3-96A5-D1D8-0E1A-5E4102797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06FA5-091A-DB4B-7834-120ED777D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96DBF-646E-EC7B-8CAA-8C84266A3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6A230-0DAE-EF16-16CB-73105F38A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0F1DE-C9F4-6283-5F3F-0340E9B1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708EE-65AD-88AE-ADD2-64573184B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E2C42-D021-1446-60C4-438DB1628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96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AF65-1353-8CCD-AB56-389AA4D94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95ED1E-3154-53E2-8337-07885119D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FF55A-F110-CD77-789A-7BEDF1B53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0A6EB-2253-077D-9345-71C100A4B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5A1A8-0E24-099D-7B79-6538BCFBE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7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A0181-1718-390B-48C0-5297825E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ECEAA-D67F-0F6A-A75E-E97DC2F52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783993-F830-7C0C-5EB7-0A690F97D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651D7-1BF9-397E-841D-B76647831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C1DE3D-1C03-17EC-1411-FA6324EC9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B4ECF-CA92-F35B-52A1-78417C584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0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571E9-F40F-FD1B-C189-B2535961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30D36-9F90-3123-A65A-33D4413EA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939F0-EE04-B6A8-7FD7-6BCD0734B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7ACD95-016D-7D74-7788-DA04A721C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58E7DF-8CEB-66FA-DDD1-DAA233280B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B8BE21-1236-4F52-AC4D-D9453538E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E4CD0F-334E-B143-0274-07627CC0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446FFA-171B-7227-9200-E5001BD34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46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98537-09B2-8466-D9D5-48AC2A72B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54682-E0FE-F9A4-C5CF-7FBE268F9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EE479-5673-CECD-A451-97A866364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E1ED0-C14D-F6FE-1454-A272FA41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1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589E5-89A2-EB2D-E060-DD818CFB1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B936D-AB77-08B5-38B1-7D861A05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1C5CE-BEF5-DC56-52F0-586F4E49E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701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6E3E0-5090-C332-0EA8-6BE39F817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39D83-C4F4-6C22-9619-54696E2E2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BE22E-518A-4ABB-324C-62D47A2A2D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FA3CDB-2E46-C96D-8AE0-85F88BA83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22576-C927-F65B-F4E0-CFB4EA54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253A31-4418-01F2-D1B5-A551C9A4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07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F4004-7C2D-F1BE-BA8F-B692471D5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507F51-AD92-A76A-87EE-491DDF5002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B2F1B-26C3-366B-247C-F53C78F3C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DA78E-724A-060F-F761-0275ED69E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3C630-84A5-139B-505B-05B34ED5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98CC9-4175-7665-9E39-2FE979282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6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0983D-BE7C-CD30-ACF8-A40925B90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6F5840-8827-7BC5-7E4C-4BEA93E65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BE115-DF55-ED93-75DE-2E15D0E68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CE338-41F0-2772-E292-EC88D9B48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9EFB8-344E-9751-74F7-4D9A9B303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541591-2234-B9BF-F306-C39CE71EC9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7586EA-337D-CC32-0ACD-BAFE1349E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5F21D-F41A-5F2A-F0E4-7DA274C80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C0CD7-290E-60B2-A081-06B86981D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C5A72-B310-5891-1690-DAC1F7122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7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85B80E-C471-ADBA-4A9C-11CE8F53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00E38-3CB2-5AA1-F415-BE844A975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4124D-ACCB-5654-75C1-3B11824AA6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879DDF-4409-4E9D-AD7A-D59E48A71B1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0884A-9DCA-CD55-7D8C-4166D7BB4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082B7-BF0C-E684-8136-10853DC55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65C4D0-05DE-4D10-A052-45D3C54B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02FEBC-B7AF-2E5A-49B3-0579C30B5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59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Biomarker Panels for the Early Detection of Pancreatic Adenocarcinoma Should be Tailored Based on the Indication for Surveillance</a:t>
            </a:r>
            <a:br>
              <a:rPr lang="en-US" sz="18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Lynette M. Smith, PhD; Brian Haab, PhD; Anna Lokshin, PhD; Maneesh Jain, PhD; Ben Staal, MS; Sushil Kumar, PhD; Gopal Natarajan, PhD; Ronit Gandhi, BS, Amer Zureikat, MD; Alessandro Paniccia, MD; Christine Worthington, BS; Surinder K. Batra, PhD; Randall Brand, MD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dirty="0"/>
          </a:p>
        </p:txBody>
      </p:sp>
      <p:pic>
        <p:nvPicPr>
          <p:cNvPr id="6" name="Content Placeholder 1">
            <a:extLst>
              <a:ext uri="{FF2B5EF4-FFF2-40B4-BE49-F238E27FC236}">
                <a16:creationId xmlns:a16="http://schemas.microsoft.com/office/drawing/2014/main" id="{832464BF-B3A3-883E-972A-6691DF3AA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7" y="1750680"/>
            <a:ext cx="6312887" cy="2244582"/>
          </a:xfrm>
          <a:prstGeom prst="rect">
            <a:avLst/>
          </a:prstGeom>
        </p:spPr>
      </p:pic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A5BFEA51-7613-BF4E-ADA3-787CDF050B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2480228"/>
              </p:ext>
            </p:extLst>
          </p:nvPr>
        </p:nvGraphicFramePr>
        <p:xfrm>
          <a:off x="6878108" y="1860249"/>
          <a:ext cx="4809067" cy="1869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3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75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75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789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DM Duration (years)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Ben et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al.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RR (95% CI) 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Huxley et al.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RR (95% CI)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81280" marR="81280" marT="40640" marB="406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37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&lt;1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5.38 (3.49-8.30)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81280" marR="81280" marT="40640" marB="406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1-4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1.95 (1.65-2.31)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2.05 (1.87-2.25)</a:t>
                      </a:r>
                    </a:p>
                  </a:txBody>
                  <a:tcPr marL="81280" marR="81280" marT="40640" marB="406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3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5-9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1.49 (1.05-2.12)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1.54 (1.31-1.81)</a:t>
                      </a:r>
                    </a:p>
                  </a:txBody>
                  <a:tcPr marL="81280" marR="81280" marT="40640" marB="406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37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&gt;10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1.47 (0.94-2.31)</a:t>
                      </a:r>
                    </a:p>
                  </a:txBody>
                  <a:tcPr marL="81280" marR="81280" marT="40640" marB="406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1.51 (1.16-1.96)</a:t>
                      </a:r>
                    </a:p>
                  </a:txBody>
                  <a:tcPr marL="81280" marR="81280" marT="40640" marB="4064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Picture 8" descr="pdac_risk_curve.png">
            <a:extLst>
              <a:ext uri="{FF2B5EF4-FFF2-40B4-BE49-F238E27FC236}">
                <a16:creationId xmlns:a16="http://schemas.microsoft.com/office/drawing/2014/main" id="{1E613104-FCC1-2F45-A321-C9EE0FE03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786" y="4522756"/>
            <a:ext cx="2822363" cy="21643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18463E0-7487-5B16-B3B2-ED3B9DCB8BEA}"/>
              </a:ext>
            </a:extLst>
          </p:cNvPr>
          <p:cNvSpPr txBox="1"/>
          <p:nvPr/>
        </p:nvSpPr>
        <p:spPr>
          <a:xfrm>
            <a:off x="6316133" y="5074186"/>
            <a:ext cx="518541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Highest relative risk occurs in the first 2 years after diagnosis</a:t>
            </a:r>
          </a:p>
          <a:p>
            <a:r>
              <a:rPr lang="en-US" sz="1600" dirty="0"/>
              <a:t>• Overall standardized incidence ratio (SIR): ~10–20×</a:t>
            </a:r>
          </a:p>
          <a:p>
            <a:r>
              <a:rPr lang="en-US" sz="1600" dirty="0"/>
              <a:t>• </a:t>
            </a:r>
            <a:r>
              <a:rPr lang="en-US" sz="1600" b="1" dirty="0">
                <a:solidFill>
                  <a:srgbClr val="00B050"/>
                </a:solidFill>
              </a:rPr>
              <a:t>First 0–2 years after diagnosis: RR~15–30×</a:t>
            </a:r>
          </a:p>
          <a:p>
            <a:r>
              <a:rPr lang="en-US" sz="1600" dirty="0"/>
              <a:t>• </a:t>
            </a:r>
            <a:r>
              <a:rPr lang="en-US" sz="1600" b="1" dirty="0">
                <a:solidFill>
                  <a:srgbClr val="00B050"/>
                </a:solidFill>
              </a:rPr>
              <a:t>After 2 years: declines but remains elevated (~5–10×)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A5FDF0-2A19-4AE4-3256-EEBEED4B1C98}"/>
              </a:ext>
            </a:extLst>
          </p:cNvPr>
          <p:cNvSpPr txBox="1"/>
          <p:nvPr/>
        </p:nvSpPr>
        <p:spPr>
          <a:xfrm>
            <a:off x="7219950" y="1409827"/>
            <a:ext cx="3486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New Onset Diabetes (NOD) Risk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E2E267-EDB7-D342-2056-ECBCCBB069BF}"/>
              </a:ext>
            </a:extLst>
          </p:cNvPr>
          <p:cNvSpPr txBox="1"/>
          <p:nvPr/>
        </p:nvSpPr>
        <p:spPr>
          <a:xfrm>
            <a:off x="276225" y="1381348"/>
            <a:ext cx="3486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Hereditary Risk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25A977-1692-8D08-1846-6E613D941DA0}"/>
              </a:ext>
            </a:extLst>
          </p:cNvPr>
          <p:cNvSpPr txBox="1"/>
          <p:nvPr/>
        </p:nvSpPr>
        <p:spPr>
          <a:xfrm>
            <a:off x="6853345" y="4618864"/>
            <a:ext cx="3486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Chronic Pancreatitis (CP) Risk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4B898C-BBC8-86C9-D178-3FA86774D763}"/>
              </a:ext>
            </a:extLst>
          </p:cNvPr>
          <p:cNvSpPr txBox="1"/>
          <p:nvPr/>
        </p:nvSpPr>
        <p:spPr>
          <a:xfrm>
            <a:off x="3848602" y="3406376"/>
            <a:ext cx="2955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7030A0"/>
                </a:solidFill>
              </a:rPr>
              <a:t>Mutations RR ~ 2.3-132</a:t>
            </a:r>
          </a:p>
          <a:p>
            <a:r>
              <a:rPr lang="en-US" sz="1600" b="1" dirty="0">
                <a:solidFill>
                  <a:srgbClr val="7030A0"/>
                </a:solidFill>
              </a:rPr>
              <a:t>Familial history RR ~ 4-9.3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A5ED4-5CEF-F630-F6BF-BA70F7B93C45}"/>
              </a:ext>
            </a:extLst>
          </p:cNvPr>
          <p:cNvSpPr txBox="1"/>
          <p:nvPr/>
        </p:nvSpPr>
        <p:spPr>
          <a:xfrm>
            <a:off x="152400" y="4026040"/>
            <a:ext cx="46089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Aslanian et al. Gastro 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442285-C1AC-631E-1E35-407FAF6C070C}"/>
              </a:ext>
            </a:extLst>
          </p:cNvPr>
          <p:cNvSpPr txBox="1"/>
          <p:nvPr/>
        </p:nvSpPr>
        <p:spPr>
          <a:xfrm>
            <a:off x="5162550" y="6581001"/>
            <a:ext cx="66103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Adapted from </a:t>
            </a:r>
            <a:r>
              <a:rPr sz="1200" dirty="0"/>
              <a:t>Ki</a:t>
            </a:r>
            <a:r>
              <a:rPr lang="en-US" sz="1200" dirty="0"/>
              <a:t>rke</a:t>
            </a:r>
            <a:r>
              <a:rPr sz="1200" dirty="0"/>
              <a:t>gård J et al. Am J Gastro</a:t>
            </a:r>
            <a:r>
              <a:rPr lang="en-US" sz="1200" dirty="0"/>
              <a:t> </a:t>
            </a:r>
            <a:r>
              <a:rPr sz="1200" dirty="0"/>
              <a:t>2017; </a:t>
            </a:r>
            <a:r>
              <a:rPr lang="en-US" sz="1200" dirty="0"/>
              <a:t> </a:t>
            </a:r>
            <a:r>
              <a:rPr sz="1200" dirty="0" err="1"/>
              <a:t>Munigala</a:t>
            </a:r>
            <a:r>
              <a:rPr sz="1200" dirty="0"/>
              <a:t> S et al. Clin Gastro</a:t>
            </a:r>
            <a:r>
              <a:rPr lang="en-US" sz="1200" dirty="0"/>
              <a:t> </a:t>
            </a:r>
            <a:r>
              <a:rPr sz="1200" dirty="0"/>
              <a:t>Hepatol 201</a:t>
            </a:r>
            <a:r>
              <a:rPr lang="en-US" sz="1200" dirty="0"/>
              <a:t>4</a:t>
            </a:r>
            <a:r>
              <a:rPr sz="1200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B3622A-7E25-1AB3-72E4-CBFA9A926AF5}"/>
              </a:ext>
            </a:extLst>
          </p:cNvPr>
          <p:cNvSpPr txBox="1"/>
          <p:nvPr/>
        </p:nvSpPr>
        <p:spPr>
          <a:xfrm>
            <a:off x="6873453" y="3830400"/>
            <a:ext cx="43690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Ben et al.  European J of Cancer 2011:  35 studies, 1966-2010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Huxley et al.  Br J of Cancer 2005: 36 studies, 1966 to 2005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9BCDDA1-7911-1821-27CB-654ED74263F5}"/>
              </a:ext>
            </a:extLst>
          </p:cNvPr>
          <p:cNvCxnSpPr/>
          <p:nvPr/>
        </p:nvCxnSpPr>
        <p:spPr>
          <a:xfrm>
            <a:off x="0" y="4356665"/>
            <a:ext cx="12192000" cy="79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6089AFE-AB7F-9B98-6E9C-7AF135FA14BD}"/>
              </a:ext>
            </a:extLst>
          </p:cNvPr>
          <p:cNvCxnSpPr/>
          <p:nvPr/>
        </p:nvCxnSpPr>
        <p:spPr>
          <a:xfrm>
            <a:off x="6389124" y="1558536"/>
            <a:ext cx="0" cy="2798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FAD4B77A-303F-C037-7D28-E7C215547B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8" y="4587061"/>
            <a:ext cx="1276350" cy="56623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A92C925-CD90-C5FD-78E0-CB9DADE2A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219" y="5365737"/>
            <a:ext cx="1395269" cy="47541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366B7A7-790E-1B63-5F74-95EF8A6895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50" y="6061517"/>
            <a:ext cx="1476375" cy="64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63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65160B-0BE8-8E1F-A5F9-D974486AE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Methods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9AF60F3F-4635-E266-5552-6F7E1D913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2400" dirty="0"/>
              <a:t>Hereditary cases (n=72) and controls (n=104) met criteria for familial PC or had a pathogenic variant in a PDAC susceptibility gene. </a:t>
            </a:r>
          </a:p>
          <a:p>
            <a:r>
              <a:rPr lang="en-US" sz="2400" dirty="0"/>
              <a:t>NOD cases (n=72) within 2 years of diagnosis, and diabetes controls + healthy controls &gt;3 years follow-up (n=88)</a:t>
            </a:r>
          </a:p>
          <a:p>
            <a:r>
              <a:rPr lang="en-US" sz="2400" dirty="0"/>
              <a:t>CP cases (n=72) diagnosis dates were within </a:t>
            </a:r>
            <a:r>
              <a:rPr lang="en-US" sz="2400"/>
              <a:t>2 years, </a:t>
            </a:r>
            <a:r>
              <a:rPr lang="en-US" sz="2400" dirty="0"/>
              <a:t>and controls (n=50) were self-reported or identified through chart review. </a:t>
            </a:r>
          </a:p>
          <a:p>
            <a:r>
              <a:rPr lang="en-US" sz="2400" dirty="0"/>
              <a:t>The labs submitted case/control calls on 9 biomarkers (CA19-9, CA19-9:sTRA, MUC5AC, CA125, CEA, CYFRA21-1, TSP2, TIPM1, TGM2) from the blinded validation set to an independent statistician. 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7479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A45FFE-2A3F-9E47-4BF9-F66646EE5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18" y="643465"/>
            <a:ext cx="3895359" cy="18466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Biomarker panel performance in 2 cohorts</a:t>
            </a:r>
          </a:p>
        </p:txBody>
      </p:sp>
      <p:sp>
        <p:nvSpPr>
          <p:cNvPr id="59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sX0" fmla="*/ 0 w 3566160"/>
              <a:gd name="csY0" fmla="*/ 0 h 18288"/>
              <a:gd name="csX1" fmla="*/ 665683 w 3566160"/>
              <a:gd name="csY1" fmla="*/ 0 h 18288"/>
              <a:gd name="csX2" fmla="*/ 1331366 w 3566160"/>
              <a:gd name="csY2" fmla="*/ 0 h 18288"/>
              <a:gd name="csX3" fmla="*/ 1818742 w 3566160"/>
              <a:gd name="csY3" fmla="*/ 0 h 18288"/>
              <a:gd name="csX4" fmla="*/ 2413102 w 3566160"/>
              <a:gd name="csY4" fmla="*/ 0 h 18288"/>
              <a:gd name="csX5" fmla="*/ 2936138 w 3566160"/>
              <a:gd name="csY5" fmla="*/ 0 h 18288"/>
              <a:gd name="csX6" fmla="*/ 3566160 w 3566160"/>
              <a:gd name="csY6" fmla="*/ 0 h 18288"/>
              <a:gd name="csX7" fmla="*/ 3566160 w 3566160"/>
              <a:gd name="csY7" fmla="*/ 18288 h 18288"/>
              <a:gd name="csX8" fmla="*/ 2971800 w 3566160"/>
              <a:gd name="csY8" fmla="*/ 18288 h 18288"/>
              <a:gd name="csX9" fmla="*/ 2448763 w 3566160"/>
              <a:gd name="csY9" fmla="*/ 18288 h 18288"/>
              <a:gd name="csX10" fmla="*/ 1854403 w 3566160"/>
              <a:gd name="csY10" fmla="*/ 18288 h 18288"/>
              <a:gd name="csX11" fmla="*/ 1295705 w 3566160"/>
              <a:gd name="csY11" fmla="*/ 18288 h 18288"/>
              <a:gd name="csX12" fmla="*/ 772668 w 3566160"/>
              <a:gd name="csY12" fmla="*/ 18288 h 18288"/>
              <a:gd name="csX13" fmla="*/ 0 w 3566160"/>
              <a:gd name="csY13" fmla="*/ 18288 h 18288"/>
              <a:gd name="csX14" fmla="*/ 0 w 356616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2AC47-80B2-D16E-D7BC-3823FF4CD55F}"/>
              </a:ext>
            </a:extLst>
          </p:cNvPr>
          <p:cNvSpPr txBox="1"/>
          <p:nvPr/>
        </p:nvSpPr>
        <p:spPr>
          <a:xfrm>
            <a:off x="630936" y="2807167"/>
            <a:ext cx="3895522" cy="3386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The best-performing biomarker panels differed by population. </a:t>
            </a:r>
          </a:p>
          <a:p>
            <a:pPr marL="0" marR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</a:rPr>
              <a:t>These results reinforce the need to develop individualized biomarker panels based on the indication for PDAC surveillance.</a:t>
            </a:r>
          </a:p>
        </p:txBody>
      </p:sp>
      <p:pic>
        <p:nvPicPr>
          <p:cNvPr id="3" name="Content Placeholder 12">
            <a:extLst>
              <a:ext uri="{FF2B5EF4-FFF2-40B4-BE49-F238E27FC236}">
                <a16:creationId xmlns:a16="http://schemas.microsoft.com/office/drawing/2014/main" id="{53755405-3880-C62C-C0AB-F523B20A2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3" r="22022"/>
          <a:stretch>
            <a:fillRect/>
          </a:stretch>
        </p:blipFill>
        <p:spPr>
          <a:xfrm>
            <a:off x="4874305" y="35889"/>
            <a:ext cx="3540783" cy="39412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68BE56D-6E6E-FCFF-E8F4-FAB1FD448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86" y="4348147"/>
            <a:ext cx="3785616" cy="2138873"/>
          </a:xfrm>
          <a:prstGeom prst="rect">
            <a:avLst/>
          </a:prstGeom>
        </p:spPr>
      </p:pic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6C54CD0-9E1A-6533-2DFD-D33033FA0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974" y="497572"/>
            <a:ext cx="3782592" cy="2138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1529A1-3679-A0FD-500A-DD97195CA2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0" r="21588"/>
          <a:stretch>
            <a:fillRect/>
          </a:stretch>
        </p:blipFill>
        <p:spPr>
          <a:xfrm>
            <a:off x="8660102" y="2971759"/>
            <a:ext cx="3422464" cy="372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78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4a28940-b464-41c3-ba3b-b4fa6665bc05}" enabled="0" method="" siteId="{84a28940-b464-41c3-ba3b-b4fa6665bc0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482</Words>
  <Application>Microsoft Office PowerPoint</Application>
  <PresentationFormat>Widescreen</PresentationFormat>
  <Paragraphs>40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Biomarker Panels for the Early Detection of Pancreatic Adenocarcinoma Should be Tailored Based on the Indication for Surveillance  Lynette M. Smith, PhD; Brian Haab, PhD; Anna Lokshin, PhD; Maneesh Jain, PhD; Ben Staal, MS; Sushil Kumar, PhD; Gopal Natarajan, PhD; Ronit Gandhi, BS, Amer Zureikat, MD; Alessandro Paniccia, MD; Christine Worthington, BS; Surinder K. Batra, PhD; Randall Brand, MD </vt:lpstr>
      <vt:lpstr>Methods</vt:lpstr>
      <vt:lpstr>Biomarker panel performance in 2 cohorts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Smith, Lynette M</dc:creator>
  <cp:lastModifiedBy>Smith, Lynette M</cp:lastModifiedBy>
  <cp:revision>3</cp:revision>
  <dcterms:created xsi:type="dcterms:W3CDTF">2026-09-23T12:05:56Z</dcterms:created>
  <dcterms:modified xsi:type="dcterms:W3CDTF">2026-09-24T12:05:17Z</dcterms:modified>
</cp:coreProperties>
</file>