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7" r:id="rId3"/>
    <p:sldId id="259" r:id="rId4"/>
    <p:sldId id="258" r:id="rId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1"/>
    <p:restoredTop sz="71593"/>
  </p:normalViewPr>
  <p:slideViewPr>
    <p:cSldViewPr snapToGrid="0" snapToObjects="1">
      <p:cViewPr>
        <p:scale>
          <a:sx n="93" d="100"/>
          <a:sy n="93" d="100"/>
        </p:scale>
        <p:origin x="144"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3407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I am Roya Khosravi-Far, and I am here to introduce InnoTech Precision Medicine's Recognize platform for integrated detection of cancer risk and cancer progression markers, with AI decision support built on the patient's risk factors. Why did we build it? Thirty years in translational oncology, seventeen as Professor of Pathology at Harvard Medical School, and one question has followed me: why do patients still die of cancers we already know how to cure? We rarely fail to detect cancer; we detect it too late. </a:t>
            </a:r>
          </a:p>
          <a:p>
            <a:r>
              <a:rPr lang="en-US" dirty="0"/>
              <a:t>Screening has cut mortality in the five cancers that have a test; more than 80% of cancers have no objective screening or triage pathway. Head and neck cancer is the example in front of us: screening is observational and tactile, and saliva-based HPV testing alone is useless for cancer detection because of the biology. No single biomarker, and no multiplex of a single biomarker class, carries the diagnosis. </a:t>
            </a:r>
          </a:p>
          <a:p>
            <a:r>
              <a:rPr lang="en-US" dirty="0"/>
              <a:t>Cancer emerges across multiomic layers, genomic, transcriptomic, proteomic, metabolomic, epigenetic, read by different technologies, none 100% accurate. HPV DNA genotype marks who is at risk, never that cancer is present. E6/E7 expression marks oncogene activity, yet transient or episomal infection can mimic it, and in blood it can come from four other HPV-driven cancers. p16 marks transformation in IHC, yet inflammation can raise it falsely. Every marker has a failure mode; that is the reason to combine these orthogonal genotypic and phenotypic signals, plus our proprietary ML-identified markers, verified preclinically and in participant saliva. The patient on this slide is why the timing matters.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the field makes multi-modal decisions by stitching separate tests together with AI after the fact: separate devices, workflows, detection technologies, and software, each with its own failure modes. That is multi-modal in the algorithm but single-modal at the lab, and it fails in four ways no algorithm can fully correct-yet. Information: a model cannot recover what the measurement never captured. Biomarker levels: split the sample and low-copy aliquots contain zero molecules; no AI can un-split a sample. Time: different omics decay on different clocks, so the diagnostic ratio drifts with handling, not biology. Calibration: without shared controls, fused models inherit batch artifacts and bias; fairness cannot be assured. </a:t>
            </a:r>
          </a:p>
          <a:p>
            <a:endParaRPr lang="en-US" dirty="0"/>
          </a:p>
          <a:p>
            <a:r>
              <a:rPr lang="en-US" dirty="0"/>
              <a:t>True multi-modal detection combines in the assay itself: one sample, one set of controls, one detection modality. That is what we built. Our patented one-pot chemistry and microfluidics read genotypic and phenotypic markers with a single detection strategy in one closed cartridge: one saliva sample, three signals simultaneously, one same-visit answer in thirty minutes.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The data: our blinded, randomized preclinical study of 164 samples reached 98% accuracy, 97% sensitivity, and 100% specificity. The first clinical pilot, run blinded, twenty-nine participants, detected all fifteen HPV-positive cancers with one false positive, a healthy participant who proved on follow-up to have Sjogren's disease, consistent with a true host-response signal.  We have added additional proprietary biomarkers discovered through ML to remove this error point. A funded, NIDCR- is supporting multicenter pilot at BWH, Miami Cancer Institute and HPU. This is the validation valley EDRN exists to cross; we would welcome this network's partners in multicenter validation and reference sets and of course Randy for financial support. Thank you.</a:t>
            </a:r>
          </a:p>
          <a:p>
            <a:endParaRPr lang="en-US" dirty="0"/>
          </a:p>
          <a:p>
            <a:endParaRPr lang="en-US" dirty="0"/>
          </a:p>
          <a:p>
            <a:endParaRPr lang="en-US" dirty="0"/>
          </a:p>
          <a:p>
            <a:endParaRPr lang="en-US" dirty="0"/>
          </a:p>
          <a:p>
            <a:endParaRPr lang="en-US" dirty="0"/>
          </a:p>
          <a:p>
            <a:r>
              <a:rPr lang="en-US" dirty="0"/>
              <a:t>Now the patient this was built for. A woman in her fifties notices a lump in her neck: referral, imaging, biopsy, pathology, fourteen to forty-two weeks to an answer, when roughly eighty percent of referred masses are benign. An ENT surgeon told our NSF I-Corps team: I know maybe twenty percent of these patients need a biopsy; I just cannot tell which twenty percent. Recognize gives that clinician a same-visit answer: one saliva sample, one integrated multiomic run, an AI risk score in thirty minutes; low risk monitored, high risk biopsied that day. The data: our blinded, randomized preclinical study of 164 samples reached 98% accuracy, 97% sensitivity, and 100% specificity. The first clinical pilot, run blinded at High Point University, twenty-nine participants, detected all fifteen HPV-positive cancers with one false positive, a healthy participant who proved on follow-up to have Sjogren's disease, consistent with a true host-response signal. AUC 0.96. A funded, NIDCR-supported multicenter pilot is underway at three clinical sites: BWH, WSDM, and MCI (WCI). This is the validation valley EDRN exists to cross; we would welcome this network's partners in multicenter validation and reference sets, and, of course, Randy, for financial support. Thank you.</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patient this was built for. A woman in her fifties notices a lump in her neck: referral, imaging, biopsy, pathology, fourteen to forty-two weeks to an answer, when roughly eighty percent of referred masses are benign. An ENT surgeon told our NSF I-Corps team: I know maybe twenty percent of these patients need a biopsy; I just cannot tell which twenty percent. Recognize gives that clinician a same-visit answer: one saliva sample, one integrated </a:t>
            </a:r>
            <a:r>
              <a:rPr lang="en-US" dirty="0" err="1"/>
              <a:t>multiomic</a:t>
            </a:r>
            <a:r>
              <a:rPr lang="en-US" dirty="0"/>
              <a:t> run, an AI risk score in thirty minutes; low risk monitored, high risk biopsied that day. The data: our blinded, randomized preclinical study of 164 samples reached 98% accuracy, 97% sensitivity, and 100% specificity. The first clinical pilot, run blinded at High Point University, twenty-nine participants, detected all fifteen HPV-positive cancers with one false positive, a healthy participant who proved on follow-up to have Sjogren's disease, consistent with a true host-response signal. AUC 0.96. A funded, NIDCR-supported multicenter pilot is underway at three clinical sites: BWH, WSDM, and MCI (WCI). This is the validation valley EDRN exists to cross; we would welcome this network's partners in multicenter validation and reference sets, and, of course, Randy, for financial support. Thank you.</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3.png"/><Relationship Id="rId3" Type="http://schemas.openxmlformats.org/officeDocument/2006/relationships/image" Target="../media/image16.png"/><Relationship Id="rId7" Type="http://schemas.openxmlformats.org/officeDocument/2006/relationships/image" Target="../media/image5.png"/><Relationship Id="rId12" Type="http://schemas.openxmlformats.org/officeDocument/2006/relationships/image" Target="../media/image12.png"/><Relationship Id="rId2" Type="http://schemas.openxmlformats.org/officeDocument/2006/relationships/notesSlide" Target="../notesSlides/notesSlide4.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11.png"/><Relationship Id="rId5" Type="http://schemas.openxmlformats.org/officeDocument/2006/relationships/image" Target="../media/image18.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17.png"/><Relationship Id="rId9" Type="http://schemas.openxmlformats.org/officeDocument/2006/relationships/image" Target="../media/image9.jp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13816" y="475488"/>
            <a:ext cx="10570464" cy="292608"/>
          </a:xfrm>
          <a:prstGeom prst="rect">
            <a:avLst/>
          </a:prstGeom>
          <a:noFill/>
          <a:ln/>
        </p:spPr>
        <p:txBody>
          <a:bodyPr wrap="square" lIns="0" tIns="0" rIns="0" bIns="0" rtlCol="0" anchor="ctr"/>
          <a:lstStyle/>
          <a:p>
            <a:pPr marL="0" indent="0">
              <a:buNone/>
            </a:pPr>
            <a:r>
              <a:rPr lang="en-US" sz="1300" b="1" kern="0" spc="300" dirty="0">
                <a:solidFill>
                  <a:srgbClr val="1E7A78"/>
                </a:solidFill>
                <a:latin typeface="Roboto" pitchFamily="34" charset="0"/>
                <a:ea typeface="Roboto" pitchFamily="34" charset="-122"/>
                <a:cs typeface="Roboto" pitchFamily="34" charset="-120"/>
              </a:rPr>
              <a:t>INNOTECH PRECISION MEDICINE · RECOGNIZE EARLY- TREAT EARLY™</a:t>
            </a:r>
            <a:endParaRPr lang="en-US" sz="1300" dirty="0"/>
          </a:p>
        </p:txBody>
      </p:sp>
      <p:pic>
        <p:nvPicPr>
          <p:cNvPr id="3" name="Image 0" descr="logo_hi.png"/>
          <p:cNvPicPr>
            <a:picLocks noChangeAspect="1"/>
          </p:cNvPicPr>
          <p:nvPr/>
        </p:nvPicPr>
        <p:blipFill>
          <a:blip r:embed="rId3"/>
          <a:stretch>
            <a:fillRect/>
          </a:stretch>
        </p:blipFill>
        <p:spPr>
          <a:xfrm>
            <a:off x="10140696" y="80665"/>
            <a:ext cx="1572768" cy="557784"/>
          </a:xfrm>
          <a:prstGeom prst="rect">
            <a:avLst/>
          </a:prstGeom>
        </p:spPr>
      </p:pic>
      <p:sp>
        <p:nvSpPr>
          <p:cNvPr id="4" name="Text 1"/>
          <p:cNvSpPr txBox="1"/>
          <p:nvPr/>
        </p:nvSpPr>
        <p:spPr>
          <a:xfrm>
            <a:off x="813816" y="932688"/>
            <a:ext cx="10570464" cy="420624"/>
          </a:xfrm>
          <a:prstGeom prst="rect">
            <a:avLst/>
          </a:prstGeom>
          <a:noFill/>
          <a:ln/>
        </p:spPr>
        <p:txBody>
          <a:bodyPr wrap="square" lIns="0" tIns="0" rIns="0" bIns="0" rtlCol="0" anchor="ctr"/>
          <a:lstStyle/>
          <a:p>
            <a:r>
              <a:rPr lang="en-US" sz="2200" b="1" dirty="0">
                <a:latin typeface="Roboto" panose="02000000000000000000" pitchFamily="2" charset="0"/>
                <a:ea typeface="Roboto" panose="02000000000000000000" pitchFamily="2" charset="0"/>
              </a:rPr>
              <a:t>Recognize ™: Integrated Detection Of Cancer Risk And Cancer Progression Markers, With AI Decision Support Built On The Patient's Risk Factors</a:t>
            </a:r>
          </a:p>
        </p:txBody>
      </p:sp>
      <p:sp>
        <p:nvSpPr>
          <p:cNvPr id="21" name="Text 17"/>
          <p:cNvSpPr txBox="1"/>
          <p:nvPr/>
        </p:nvSpPr>
        <p:spPr>
          <a:xfrm>
            <a:off x="813816" y="6419088"/>
            <a:ext cx="8686800" cy="274320"/>
          </a:xfrm>
          <a:prstGeom prst="rect">
            <a:avLst/>
          </a:prstGeom>
          <a:noFill/>
          <a:ln/>
        </p:spPr>
        <p:txBody>
          <a:bodyPr wrap="square" lIns="0" tIns="0" rIns="0" bIns="0" rtlCol="0" anchor="ctr"/>
          <a:lstStyle/>
          <a:p>
            <a:pPr marL="0" indent="0" algn="l">
              <a:buNone/>
            </a:pPr>
            <a:r>
              <a:rPr lang="en-US" sz="1250" dirty="0">
                <a:solidFill>
                  <a:srgbClr val="8B8AA3"/>
                </a:solidFill>
                <a:latin typeface="Roboto" pitchFamily="34" charset="0"/>
                <a:ea typeface="Roboto" pitchFamily="34" charset="-122"/>
                <a:cs typeface="Roboto" pitchFamily="34" charset="-120"/>
              </a:rPr>
              <a:t>Roya Khosravi-Far, PhD · Founder &amp; CEO · roya@innotechprecisionmed.com · © 2026 InnoTech Precision Medicine</a:t>
            </a:r>
            <a:endParaRPr lang="en-US" sz="1250" dirty="0"/>
          </a:p>
        </p:txBody>
      </p:sp>
      <p:sp>
        <p:nvSpPr>
          <p:cNvPr id="22" name="Text 18"/>
          <p:cNvSpPr txBox="1"/>
          <p:nvPr/>
        </p:nvSpPr>
        <p:spPr>
          <a:xfrm>
            <a:off x="10927080" y="6419088"/>
            <a:ext cx="457200" cy="274320"/>
          </a:xfrm>
          <a:prstGeom prst="rect">
            <a:avLst/>
          </a:prstGeom>
          <a:noFill/>
          <a:ln/>
        </p:spPr>
        <p:txBody>
          <a:bodyPr wrap="square" lIns="0" tIns="0" rIns="0" bIns="0" rtlCol="0" anchor="ctr"/>
          <a:lstStyle/>
          <a:p>
            <a:pPr marL="0" indent="0" algn="r">
              <a:buNone/>
            </a:pPr>
            <a:r>
              <a:rPr lang="en-US" sz="1250" dirty="0">
                <a:solidFill>
                  <a:srgbClr val="8B8AA3"/>
                </a:solidFill>
                <a:latin typeface="Roboto" pitchFamily="34" charset="0"/>
                <a:ea typeface="Roboto" pitchFamily="34" charset="-122"/>
                <a:cs typeface="Roboto" pitchFamily="34" charset="-120"/>
              </a:rPr>
              <a:t>1</a:t>
            </a:r>
            <a:endParaRPr lang="en-US" sz="1250" dirty="0"/>
          </a:p>
        </p:txBody>
      </p:sp>
      <p:sp>
        <p:nvSpPr>
          <p:cNvPr id="25" name="Shape 13">
            <a:extLst>
              <a:ext uri="{FF2B5EF4-FFF2-40B4-BE49-F238E27FC236}">
                <a16:creationId xmlns:a16="http://schemas.microsoft.com/office/drawing/2014/main" id="{E8B54D49-4C14-D9A0-5854-2999E8391271}"/>
              </a:ext>
            </a:extLst>
          </p:cNvPr>
          <p:cNvSpPr/>
          <p:nvPr/>
        </p:nvSpPr>
        <p:spPr>
          <a:xfrm>
            <a:off x="970040" y="4928616"/>
            <a:ext cx="4142232" cy="1389888"/>
          </a:xfrm>
          <a:prstGeom prst="roundRect">
            <a:avLst>
              <a:gd name="adj" fmla="val 12195"/>
            </a:avLst>
          </a:prstGeom>
          <a:solidFill>
            <a:srgbClr val="FFFFFF"/>
          </a:solidFill>
          <a:ln w="25400">
            <a:solidFill>
              <a:srgbClr val="DED8F0"/>
            </a:solidFill>
            <a:prstDash val="solid"/>
          </a:ln>
        </p:spPr>
        <p:txBody>
          <a:bodyPr/>
          <a:lstStyle/>
          <a:p>
            <a:endParaRPr lang="en-US"/>
          </a:p>
        </p:txBody>
      </p:sp>
      <p:grpSp>
        <p:nvGrpSpPr>
          <p:cNvPr id="31" name="Group 30">
            <a:extLst>
              <a:ext uri="{FF2B5EF4-FFF2-40B4-BE49-F238E27FC236}">
                <a16:creationId xmlns:a16="http://schemas.microsoft.com/office/drawing/2014/main" id="{7C677895-E813-5905-9865-E9AA593AFD02}"/>
              </a:ext>
            </a:extLst>
          </p:cNvPr>
          <p:cNvGrpSpPr/>
          <p:nvPr/>
        </p:nvGrpSpPr>
        <p:grpSpPr>
          <a:xfrm>
            <a:off x="905645" y="3202332"/>
            <a:ext cx="4142232" cy="1627632"/>
            <a:chOff x="905645" y="1798533"/>
            <a:chExt cx="4142232" cy="1627632"/>
          </a:xfrm>
        </p:grpSpPr>
        <p:sp>
          <p:nvSpPr>
            <p:cNvPr id="13" name="Shape 10"/>
            <p:cNvSpPr/>
            <p:nvPr/>
          </p:nvSpPr>
          <p:spPr>
            <a:xfrm>
              <a:off x="905645" y="1798533"/>
              <a:ext cx="4142232" cy="749808"/>
            </a:xfrm>
            <a:prstGeom prst="roundRect">
              <a:avLst>
                <a:gd name="adj" fmla="val 12195"/>
              </a:avLst>
            </a:prstGeom>
            <a:solidFill>
              <a:srgbClr val="FFFFFF"/>
            </a:solidFill>
            <a:ln w="25400">
              <a:solidFill>
                <a:srgbClr val="CDEBEA"/>
              </a:solidFill>
              <a:prstDash val="solid"/>
            </a:ln>
          </p:spPr>
          <p:txBody>
            <a:bodyPr/>
            <a:lstStyle/>
            <a:p>
              <a:endParaRPr lang="en-US"/>
            </a:p>
          </p:txBody>
        </p:sp>
        <p:sp>
          <p:nvSpPr>
            <p:cNvPr id="14" name="Text 11"/>
            <p:cNvSpPr txBox="1"/>
            <p:nvPr/>
          </p:nvSpPr>
          <p:spPr>
            <a:xfrm>
              <a:off x="1070237" y="1798533"/>
              <a:ext cx="594360" cy="749808"/>
            </a:xfrm>
            <a:prstGeom prst="rect">
              <a:avLst/>
            </a:prstGeom>
            <a:noFill/>
            <a:ln/>
          </p:spPr>
          <p:txBody>
            <a:bodyPr wrap="square" lIns="0" tIns="0" rIns="0" bIns="0" rtlCol="0" anchor="ctr"/>
            <a:lstStyle/>
            <a:p>
              <a:pPr marL="0" indent="0">
                <a:buNone/>
              </a:pPr>
              <a:r>
                <a:rPr lang="en-US" sz="3000" b="1" dirty="0">
                  <a:solidFill>
                    <a:srgbClr val="1E7A78"/>
                  </a:solidFill>
                  <a:latin typeface="Roboto" pitchFamily="34" charset="0"/>
                  <a:ea typeface="Roboto" pitchFamily="34" charset="-122"/>
                  <a:cs typeface="Roboto" pitchFamily="34" charset="-120"/>
                </a:rPr>
                <a:t>5</a:t>
              </a:r>
              <a:endParaRPr lang="en-US" sz="3000" dirty="0"/>
            </a:p>
          </p:txBody>
        </p:sp>
        <p:sp>
          <p:nvSpPr>
            <p:cNvPr id="15" name="Text 12"/>
            <p:cNvSpPr txBox="1"/>
            <p:nvPr/>
          </p:nvSpPr>
          <p:spPr>
            <a:xfrm>
              <a:off x="1774325" y="1798533"/>
              <a:ext cx="3090672" cy="749808"/>
            </a:xfrm>
            <a:prstGeom prst="rect">
              <a:avLst/>
            </a:prstGeom>
            <a:noFill/>
            <a:ln/>
          </p:spPr>
          <p:txBody>
            <a:bodyPr wrap="square" lIns="0" tIns="0" rIns="0" bIns="0" rtlCol="0" anchor="ctr"/>
            <a:lstStyle/>
            <a:p>
              <a:pPr marL="0" indent="0">
                <a:lnSpc>
                  <a:spcPct val="108000"/>
                </a:lnSpc>
                <a:buNone/>
              </a:pPr>
              <a:r>
                <a:rPr lang="en-US" sz="1400" dirty="0">
                  <a:solidFill>
                    <a:srgbClr val="4A4A5E"/>
                  </a:solidFill>
                  <a:latin typeface="Roboto" pitchFamily="34" charset="0"/>
                  <a:ea typeface="Roboto" pitchFamily="34" charset="-122"/>
                  <a:cs typeface="Roboto" pitchFamily="34" charset="-120"/>
                </a:rPr>
                <a:t>cancers have a screening or monitoring test today</a:t>
              </a:r>
              <a:endParaRPr lang="en-US" sz="1400" dirty="0"/>
            </a:p>
          </p:txBody>
        </p:sp>
        <p:sp>
          <p:nvSpPr>
            <p:cNvPr id="16" name="Shape 13"/>
            <p:cNvSpPr/>
            <p:nvPr/>
          </p:nvSpPr>
          <p:spPr>
            <a:xfrm>
              <a:off x="905645" y="2676357"/>
              <a:ext cx="4142232" cy="749808"/>
            </a:xfrm>
            <a:prstGeom prst="roundRect">
              <a:avLst>
                <a:gd name="adj" fmla="val 12195"/>
              </a:avLst>
            </a:prstGeom>
            <a:solidFill>
              <a:srgbClr val="FFFFFF"/>
            </a:solidFill>
            <a:ln w="25400">
              <a:solidFill>
                <a:srgbClr val="DED8F0"/>
              </a:solidFill>
              <a:prstDash val="solid"/>
            </a:ln>
          </p:spPr>
          <p:txBody>
            <a:bodyPr/>
            <a:lstStyle/>
            <a:p>
              <a:endParaRPr lang="en-US"/>
            </a:p>
          </p:txBody>
        </p:sp>
        <p:sp>
          <p:nvSpPr>
            <p:cNvPr id="17" name="Text 14"/>
            <p:cNvSpPr txBox="1"/>
            <p:nvPr/>
          </p:nvSpPr>
          <p:spPr>
            <a:xfrm>
              <a:off x="1070237" y="2676357"/>
              <a:ext cx="1005840" cy="749808"/>
            </a:xfrm>
            <a:prstGeom prst="rect">
              <a:avLst/>
            </a:prstGeom>
            <a:noFill/>
            <a:ln/>
          </p:spPr>
          <p:txBody>
            <a:bodyPr wrap="square" lIns="0" tIns="0" rIns="0" bIns="0" rtlCol="0" anchor="ctr"/>
            <a:lstStyle/>
            <a:p>
              <a:pPr marL="0" indent="0">
                <a:buNone/>
              </a:pPr>
              <a:r>
                <a:rPr lang="en-US" sz="2200" b="1" dirty="0">
                  <a:solidFill>
                    <a:srgbClr val="553D93"/>
                  </a:solidFill>
                  <a:latin typeface="Roboto" pitchFamily="34" charset="0"/>
                  <a:ea typeface="Roboto" pitchFamily="34" charset="-122"/>
                  <a:cs typeface="Roboto" pitchFamily="34" charset="-120"/>
                </a:rPr>
                <a:t>&gt;80%</a:t>
              </a:r>
              <a:endParaRPr lang="en-US" sz="2200" dirty="0"/>
            </a:p>
          </p:txBody>
        </p:sp>
        <p:sp>
          <p:nvSpPr>
            <p:cNvPr id="18" name="Text 15"/>
            <p:cNvSpPr txBox="1"/>
            <p:nvPr/>
          </p:nvSpPr>
          <p:spPr>
            <a:xfrm>
              <a:off x="2167517" y="2676357"/>
              <a:ext cx="2697480" cy="749808"/>
            </a:xfrm>
            <a:prstGeom prst="rect">
              <a:avLst/>
            </a:prstGeom>
            <a:noFill/>
            <a:ln/>
          </p:spPr>
          <p:txBody>
            <a:bodyPr wrap="square" lIns="0" tIns="0" rIns="0" bIns="0" rtlCol="0" anchor="ctr"/>
            <a:lstStyle/>
            <a:p>
              <a:pPr marL="0" indent="0">
                <a:lnSpc>
                  <a:spcPct val="108000"/>
                </a:lnSpc>
                <a:buNone/>
              </a:pPr>
              <a:r>
                <a:rPr lang="en-US" sz="1400" dirty="0">
                  <a:solidFill>
                    <a:srgbClr val="4A4A5E"/>
                  </a:solidFill>
                  <a:latin typeface="Roboto" pitchFamily="34" charset="0"/>
                  <a:ea typeface="Roboto" pitchFamily="34" charset="-122"/>
                  <a:cs typeface="Roboto" pitchFamily="34" charset="-120"/>
                </a:rPr>
                <a:t>of cancers have no objective screening or triage pathway</a:t>
              </a:r>
              <a:endParaRPr lang="en-US" sz="1400" dirty="0"/>
            </a:p>
          </p:txBody>
        </p:sp>
      </p:grpSp>
      <p:pic>
        <p:nvPicPr>
          <p:cNvPr id="19" name="Image 1" descr="patients_anon.jpg"/>
          <p:cNvPicPr>
            <a:picLocks noChangeAspect="1"/>
          </p:cNvPicPr>
          <p:nvPr/>
        </p:nvPicPr>
        <p:blipFill>
          <a:blip r:embed="rId4"/>
          <a:stretch>
            <a:fillRect/>
          </a:stretch>
        </p:blipFill>
        <p:spPr>
          <a:xfrm>
            <a:off x="1111709" y="5098878"/>
            <a:ext cx="1742221" cy="1093158"/>
          </a:xfrm>
          <a:prstGeom prst="rect">
            <a:avLst/>
          </a:prstGeom>
        </p:spPr>
      </p:pic>
      <p:sp>
        <p:nvSpPr>
          <p:cNvPr id="20" name="Text 16"/>
          <p:cNvSpPr txBox="1"/>
          <p:nvPr/>
        </p:nvSpPr>
        <p:spPr>
          <a:xfrm>
            <a:off x="3028277" y="5257800"/>
            <a:ext cx="2111781" cy="934236"/>
          </a:xfrm>
          <a:prstGeom prst="rect">
            <a:avLst/>
          </a:prstGeom>
          <a:noFill/>
          <a:ln/>
        </p:spPr>
        <p:txBody>
          <a:bodyPr wrap="square" lIns="0" tIns="0" rIns="0" bIns="0" rtlCol="0" anchor="t"/>
          <a:lstStyle/>
          <a:p>
            <a:pPr marL="0" indent="0">
              <a:lnSpc>
                <a:spcPct val="112000"/>
              </a:lnSpc>
              <a:buNone/>
            </a:pPr>
            <a:r>
              <a:rPr lang="en-US" sz="1400" i="1" dirty="0">
                <a:solidFill>
                  <a:srgbClr val="55596B"/>
                </a:solidFill>
                <a:latin typeface="Roboto" pitchFamily="34" charset="0"/>
                <a:ea typeface="Roboto" pitchFamily="34" charset="-122"/>
                <a:cs typeface="Roboto" pitchFamily="34" charset="-120"/>
              </a:rPr>
              <a:t>Head and neck cancer, diagnosed too late: the human cost of single-signal detection.</a:t>
            </a:r>
            <a:endParaRPr lang="en-US" sz="1400" dirty="0"/>
          </a:p>
        </p:txBody>
      </p:sp>
      <p:grpSp>
        <p:nvGrpSpPr>
          <p:cNvPr id="33" name="Group 32">
            <a:extLst>
              <a:ext uri="{FF2B5EF4-FFF2-40B4-BE49-F238E27FC236}">
                <a16:creationId xmlns:a16="http://schemas.microsoft.com/office/drawing/2014/main" id="{32A14DE0-5936-5654-B0EC-41233BE957D8}"/>
              </a:ext>
            </a:extLst>
          </p:cNvPr>
          <p:cNvGrpSpPr/>
          <p:nvPr/>
        </p:nvGrpSpPr>
        <p:grpSpPr>
          <a:xfrm>
            <a:off x="905645" y="1820812"/>
            <a:ext cx="4142232" cy="1299007"/>
            <a:chOff x="905645" y="3533703"/>
            <a:chExt cx="4142232" cy="1299007"/>
          </a:xfrm>
        </p:grpSpPr>
        <p:sp>
          <p:nvSpPr>
            <p:cNvPr id="27" name="Shape 10">
              <a:extLst>
                <a:ext uri="{FF2B5EF4-FFF2-40B4-BE49-F238E27FC236}">
                  <a16:creationId xmlns:a16="http://schemas.microsoft.com/office/drawing/2014/main" id="{3C57FEA5-AB42-6697-0626-B562680A2BB6}"/>
                </a:ext>
              </a:extLst>
            </p:cNvPr>
            <p:cNvSpPr/>
            <p:nvPr/>
          </p:nvSpPr>
          <p:spPr>
            <a:xfrm>
              <a:off x="905645" y="3533703"/>
              <a:ext cx="4142232" cy="1299007"/>
            </a:xfrm>
            <a:prstGeom prst="roundRect">
              <a:avLst>
                <a:gd name="adj" fmla="val 12195"/>
              </a:avLst>
            </a:prstGeom>
            <a:solidFill>
              <a:srgbClr val="FFFFFF"/>
            </a:solidFill>
            <a:ln w="25400">
              <a:solidFill>
                <a:srgbClr val="CDEBEA"/>
              </a:solidFill>
              <a:prstDash val="solid"/>
            </a:ln>
          </p:spPr>
          <p:txBody>
            <a:bodyPr/>
            <a:lstStyle/>
            <a:p>
              <a:endParaRPr lang="en-US"/>
            </a:p>
          </p:txBody>
        </p:sp>
        <p:pic>
          <p:nvPicPr>
            <p:cNvPr id="23" name="Image 0" descr="sol_strip.png">
              <a:extLst>
                <a:ext uri="{FF2B5EF4-FFF2-40B4-BE49-F238E27FC236}">
                  <a16:creationId xmlns:a16="http://schemas.microsoft.com/office/drawing/2014/main" id="{170E0AA1-2CB4-FE8F-9AD5-6F215CB9D2B3}"/>
                </a:ext>
              </a:extLst>
            </p:cNvPr>
            <p:cNvPicPr>
              <a:picLocks noChangeAspect="1"/>
            </p:cNvPicPr>
            <p:nvPr/>
          </p:nvPicPr>
          <p:blipFill>
            <a:blip r:embed="rId5"/>
            <a:stretch>
              <a:fillRect/>
            </a:stretch>
          </p:blipFill>
          <p:spPr>
            <a:xfrm>
              <a:off x="1302059" y="3583932"/>
              <a:ext cx="3420493" cy="1168669"/>
            </a:xfrm>
            <a:prstGeom prst="rect">
              <a:avLst/>
            </a:prstGeom>
          </p:spPr>
        </p:pic>
      </p:grpSp>
      <p:grpSp>
        <p:nvGrpSpPr>
          <p:cNvPr id="30" name="Group 29">
            <a:extLst>
              <a:ext uri="{FF2B5EF4-FFF2-40B4-BE49-F238E27FC236}">
                <a16:creationId xmlns:a16="http://schemas.microsoft.com/office/drawing/2014/main" id="{FE8BF1AA-6298-5095-B641-0BAF8C5D208D}"/>
              </a:ext>
            </a:extLst>
          </p:cNvPr>
          <p:cNvGrpSpPr/>
          <p:nvPr/>
        </p:nvGrpSpPr>
        <p:grpSpPr>
          <a:xfrm>
            <a:off x="5586984" y="1797829"/>
            <a:ext cx="6126480" cy="4526280"/>
            <a:chOff x="813816" y="1572768"/>
            <a:chExt cx="6126480" cy="4526280"/>
          </a:xfrm>
        </p:grpSpPr>
        <p:sp>
          <p:nvSpPr>
            <p:cNvPr id="5" name="Shape 2"/>
            <p:cNvSpPr/>
            <p:nvPr/>
          </p:nvSpPr>
          <p:spPr>
            <a:xfrm>
              <a:off x="813816" y="1572768"/>
              <a:ext cx="6126480" cy="4526280"/>
            </a:xfrm>
            <a:prstGeom prst="roundRect">
              <a:avLst>
                <a:gd name="adj" fmla="val 2424"/>
              </a:avLst>
            </a:prstGeom>
            <a:solidFill>
              <a:srgbClr val="FFFFFF"/>
            </a:solidFill>
            <a:ln w="25400">
              <a:solidFill>
                <a:srgbClr val="CDEBEA"/>
              </a:solidFill>
              <a:prstDash val="solid"/>
            </a:ln>
          </p:spPr>
          <p:txBody>
            <a:bodyPr/>
            <a:lstStyle/>
            <a:p>
              <a:endParaRPr lang="en-US"/>
            </a:p>
          </p:txBody>
        </p:sp>
        <p:sp>
          <p:nvSpPr>
            <p:cNvPr id="6" name="Text 3"/>
            <p:cNvSpPr txBox="1"/>
            <p:nvPr/>
          </p:nvSpPr>
          <p:spPr>
            <a:xfrm>
              <a:off x="1088136" y="2745262"/>
              <a:ext cx="5577840" cy="320040"/>
            </a:xfrm>
            <a:prstGeom prst="rect">
              <a:avLst/>
            </a:prstGeom>
            <a:noFill/>
            <a:ln/>
          </p:spPr>
          <p:txBody>
            <a:bodyPr wrap="square" lIns="0" tIns="0" rIns="0" bIns="0" rtlCol="0" anchor="ctr"/>
            <a:lstStyle/>
            <a:p>
              <a:pPr marL="0" indent="0">
                <a:buNone/>
              </a:pPr>
              <a:r>
                <a:rPr lang="en-US" sz="1600" b="1" dirty="0">
                  <a:solidFill>
                    <a:srgbClr val="1E7A78"/>
                  </a:solidFill>
                  <a:latin typeface="Roboto" pitchFamily="34" charset="0"/>
                  <a:ea typeface="Roboto" pitchFamily="34" charset="-122"/>
                  <a:cs typeface="Roboto" pitchFamily="34" charset="-120"/>
                </a:rPr>
                <a:t>Multiomic layers: none sufficient alone</a:t>
              </a:r>
              <a:endParaRPr lang="en-US" sz="1600" dirty="0"/>
            </a:p>
          </p:txBody>
        </p:sp>
        <p:sp>
          <p:nvSpPr>
            <p:cNvPr id="7" name="Text 4"/>
            <p:cNvSpPr txBox="1"/>
            <p:nvPr/>
          </p:nvSpPr>
          <p:spPr>
            <a:xfrm>
              <a:off x="1088136" y="3129310"/>
              <a:ext cx="5577840" cy="502920"/>
            </a:xfrm>
            <a:prstGeom prst="rect">
              <a:avLst/>
            </a:prstGeom>
            <a:noFill/>
            <a:ln/>
          </p:spPr>
          <p:txBody>
            <a:bodyPr wrap="square" lIns="0" tIns="0" rIns="0" bIns="0" rtlCol="0" anchor="ctr"/>
            <a:lstStyle/>
            <a:p>
              <a:pPr marL="0" indent="0">
                <a:lnSpc>
                  <a:spcPct val="110000"/>
                </a:lnSpc>
                <a:buNone/>
              </a:pPr>
              <a:r>
                <a:rPr lang="en-US" sz="1400" dirty="0">
                  <a:solidFill>
                    <a:srgbClr val="55596B"/>
                  </a:solidFill>
                  <a:latin typeface="Roboto" pitchFamily="34" charset="0"/>
                  <a:ea typeface="Roboto" pitchFamily="34" charset="-122"/>
                  <a:cs typeface="Roboto" pitchFamily="34" charset="-120"/>
                </a:rPr>
                <a:t>Genomic, transcriptomic, proteomic, metabolomic, epigenetic: read  on different technologies, none 100% accurate alone.</a:t>
              </a:r>
              <a:endParaRPr lang="en-US" sz="1400" dirty="0"/>
            </a:p>
          </p:txBody>
        </p:sp>
        <p:sp>
          <p:nvSpPr>
            <p:cNvPr id="8" name="Text 5"/>
            <p:cNvSpPr txBox="1"/>
            <p:nvPr/>
          </p:nvSpPr>
          <p:spPr>
            <a:xfrm>
              <a:off x="1088136" y="3714526"/>
              <a:ext cx="5577840" cy="402336"/>
            </a:xfrm>
            <a:prstGeom prst="rect">
              <a:avLst/>
            </a:prstGeom>
            <a:noFill/>
            <a:ln/>
          </p:spPr>
          <p:txBody>
            <a:bodyPr wrap="square" lIns="0" tIns="0" rIns="0" bIns="0" rtlCol="0" anchor="t"/>
            <a:lstStyle/>
            <a:p>
              <a:pPr marL="0" indent="0">
                <a:lnSpc>
                  <a:spcPct val="110000"/>
                </a:lnSpc>
                <a:buNone/>
              </a:pPr>
              <a:r>
                <a:rPr lang="en-US" sz="1400" b="1" dirty="0">
                  <a:solidFill>
                    <a:srgbClr val="553D93"/>
                  </a:solidFill>
                  <a:latin typeface="Roboto" pitchFamily="34" charset="0"/>
                  <a:ea typeface="Roboto" pitchFamily="34" charset="-122"/>
                  <a:cs typeface="Roboto" pitchFamily="34" charset="-120"/>
                </a:rPr>
                <a:t>Genotypic · HPV DNA genotype: </a:t>
              </a:r>
              <a:r>
                <a:rPr lang="en-US" sz="1400" dirty="0">
                  <a:solidFill>
                    <a:srgbClr val="3C3C50"/>
                  </a:solidFill>
                  <a:latin typeface="Roboto" pitchFamily="34" charset="0"/>
                  <a:ea typeface="Roboto" pitchFamily="34" charset="-122"/>
                  <a:cs typeface="Roboto" pitchFamily="34" charset="-120"/>
                </a:rPr>
                <a:t>marks cancer risk, never cancer presence.</a:t>
              </a:r>
              <a:endParaRPr lang="en-US" sz="1400" dirty="0"/>
            </a:p>
          </p:txBody>
        </p:sp>
        <p:sp>
          <p:nvSpPr>
            <p:cNvPr id="9" name="Text 6"/>
            <p:cNvSpPr txBox="1"/>
            <p:nvPr/>
          </p:nvSpPr>
          <p:spPr>
            <a:xfrm>
              <a:off x="1088136" y="4226590"/>
              <a:ext cx="5577840" cy="685800"/>
            </a:xfrm>
            <a:prstGeom prst="rect">
              <a:avLst/>
            </a:prstGeom>
            <a:noFill/>
            <a:ln/>
          </p:spPr>
          <p:txBody>
            <a:bodyPr wrap="square" lIns="0" tIns="0" rIns="0" bIns="0" rtlCol="0" anchor="t"/>
            <a:lstStyle/>
            <a:p>
              <a:pPr marL="0" indent="0">
                <a:lnSpc>
                  <a:spcPct val="110000"/>
                </a:lnSpc>
                <a:buNone/>
              </a:pPr>
              <a:r>
                <a:rPr lang="en-US" sz="1400" b="1" dirty="0">
                  <a:solidFill>
                    <a:srgbClr val="1E7A78"/>
                  </a:solidFill>
                  <a:latin typeface="Roboto" pitchFamily="34" charset="0"/>
                  <a:ea typeface="Roboto" pitchFamily="34" charset="-122"/>
                  <a:cs typeface="Roboto" pitchFamily="34" charset="-120"/>
                </a:rPr>
                <a:t>Phenotypic · HPV E6/E7 expression: </a:t>
              </a:r>
              <a:r>
                <a:rPr lang="en-US" sz="1400" dirty="0">
                  <a:solidFill>
                    <a:srgbClr val="3C3C50"/>
                  </a:solidFill>
                  <a:latin typeface="Roboto" pitchFamily="34" charset="0"/>
                  <a:ea typeface="Roboto" pitchFamily="34" charset="-122"/>
                  <a:cs typeface="Roboto" pitchFamily="34" charset="-120"/>
                </a:rPr>
                <a:t>marks oncogene activity; transient or episomal infection can mimic it, and in blood it can come from four other HPV-driven cancers.</a:t>
              </a:r>
              <a:endParaRPr lang="en-US" sz="1400" dirty="0"/>
            </a:p>
          </p:txBody>
        </p:sp>
        <p:sp>
          <p:nvSpPr>
            <p:cNvPr id="10" name="Text 7"/>
            <p:cNvSpPr txBox="1"/>
            <p:nvPr/>
          </p:nvSpPr>
          <p:spPr>
            <a:xfrm>
              <a:off x="1088136" y="5022118"/>
              <a:ext cx="5577840" cy="402336"/>
            </a:xfrm>
            <a:prstGeom prst="rect">
              <a:avLst/>
            </a:prstGeom>
            <a:noFill/>
            <a:ln/>
          </p:spPr>
          <p:txBody>
            <a:bodyPr wrap="square" lIns="0" tIns="0" rIns="0" bIns="0" rtlCol="0" anchor="t"/>
            <a:lstStyle/>
            <a:p>
              <a:pPr marL="0" indent="0">
                <a:lnSpc>
                  <a:spcPct val="110000"/>
                </a:lnSpc>
                <a:buNone/>
              </a:pPr>
              <a:r>
                <a:rPr lang="en-US" sz="1400" b="1" dirty="0">
                  <a:solidFill>
                    <a:srgbClr val="1E7A78"/>
                  </a:solidFill>
                  <a:latin typeface="Roboto" pitchFamily="34" charset="0"/>
                  <a:ea typeface="Roboto" pitchFamily="34" charset="-122"/>
                  <a:cs typeface="Roboto" pitchFamily="34" charset="-120"/>
                </a:rPr>
                <a:t>Phenotypic · p16: </a:t>
              </a:r>
              <a:r>
                <a:rPr lang="en-US" sz="1400" dirty="0">
                  <a:solidFill>
                    <a:srgbClr val="3C3C50"/>
                  </a:solidFill>
                  <a:latin typeface="Roboto" pitchFamily="34" charset="0"/>
                  <a:ea typeface="Roboto" pitchFamily="34" charset="-122"/>
                  <a:cs typeface="Roboto" pitchFamily="34" charset="-120"/>
                </a:rPr>
                <a:t>transformation signal; inflammatory disease can confound it.</a:t>
              </a:r>
              <a:endParaRPr lang="en-US" sz="1400" dirty="0"/>
            </a:p>
          </p:txBody>
        </p:sp>
        <p:sp>
          <p:nvSpPr>
            <p:cNvPr id="11" name="Text 8"/>
            <p:cNvSpPr txBox="1"/>
            <p:nvPr/>
          </p:nvSpPr>
          <p:spPr>
            <a:xfrm>
              <a:off x="1088136" y="5534182"/>
              <a:ext cx="5577840" cy="402336"/>
            </a:xfrm>
            <a:prstGeom prst="rect">
              <a:avLst/>
            </a:prstGeom>
            <a:noFill/>
            <a:ln/>
          </p:spPr>
          <p:txBody>
            <a:bodyPr wrap="square" lIns="0" tIns="0" rIns="0" bIns="0" rtlCol="0" anchor="t"/>
            <a:lstStyle/>
            <a:p>
              <a:pPr marL="0" indent="0">
                <a:lnSpc>
                  <a:spcPct val="110000"/>
                </a:lnSpc>
                <a:buNone/>
              </a:pPr>
              <a:r>
                <a:rPr lang="en-US" sz="1400" b="1" dirty="0">
                  <a:solidFill>
                    <a:srgbClr val="1E7A78"/>
                  </a:solidFill>
                  <a:latin typeface="Roboto" pitchFamily="34" charset="0"/>
                  <a:ea typeface="Roboto" pitchFamily="34" charset="-122"/>
                  <a:cs typeface="Roboto" pitchFamily="34" charset="-120"/>
                </a:rPr>
                <a:t>Proprietary phenotypic panel: </a:t>
              </a:r>
              <a:r>
                <a:rPr lang="en-US" sz="1400" dirty="0">
                  <a:solidFill>
                    <a:srgbClr val="3C3C50"/>
                  </a:solidFill>
                  <a:latin typeface="Roboto" pitchFamily="34" charset="0"/>
                  <a:ea typeface="Roboto" pitchFamily="34" charset="-122"/>
                  <a:cs typeface="Roboto" pitchFamily="34" charset="-120"/>
                </a:rPr>
                <a:t>ML-identified host response markers, verified preclinically and in participant saliva.</a:t>
              </a:r>
              <a:endParaRPr lang="en-US" sz="1400" dirty="0"/>
            </a:p>
          </p:txBody>
        </p:sp>
        <p:sp>
          <p:nvSpPr>
            <p:cNvPr id="28" name="Text 9">
              <a:extLst>
                <a:ext uri="{FF2B5EF4-FFF2-40B4-BE49-F238E27FC236}">
                  <a16:creationId xmlns:a16="http://schemas.microsoft.com/office/drawing/2014/main" id="{B6F8E84D-A13B-910C-92E4-F6D50E7DEFF8}"/>
                </a:ext>
              </a:extLst>
            </p:cNvPr>
            <p:cNvSpPr txBox="1"/>
            <p:nvPr/>
          </p:nvSpPr>
          <p:spPr>
            <a:xfrm>
              <a:off x="1088136" y="1741118"/>
              <a:ext cx="5577840" cy="685800"/>
            </a:xfrm>
            <a:prstGeom prst="rect">
              <a:avLst/>
            </a:prstGeom>
            <a:noFill/>
            <a:ln/>
          </p:spPr>
          <p:txBody>
            <a:bodyPr wrap="square" lIns="0" tIns="0" rIns="0" bIns="0" rtlCol="0" anchor="t"/>
            <a:lstStyle/>
            <a:p>
              <a:pPr marL="0" indent="0">
                <a:lnSpc>
                  <a:spcPct val="112000"/>
                </a:lnSpc>
                <a:buNone/>
              </a:pPr>
              <a:r>
                <a:rPr lang="en-US" b="1" dirty="0">
                  <a:solidFill>
                    <a:srgbClr val="2B2540"/>
                  </a:solidFill>
                  <a:latin typeface="Roboto" pitchFamily="34" charset="0"/>
                  <a:ea typeface="Roboto" pitchFamily="34" charset="-122"/>
                  <a:cs typeface="Roboto" pitchFamily="34" charset="-120"/>
                </a:rPr>
                <a:t>No single marker, and no multiplex of a single class, is diagnostic. </a:t>
              </a:r>
              <a:r>
                <a:rPr lang="en-US" dirty="0">
                  <a:solidFill>
                    <a:srgbClr val="55596B"/>
                  </a:solidFill>
                  <a:latin typeface="Roboto" pitchFamily="34" charset="0"/>
                  <a:ea typeface="Roboto" pitchFamily="34" charset="-122"/>
                  <a:cs typeface="Roboto" pitchFamily="34" charset="-120"/>
                </a:rPr>
                <a:t>The diagnosis lives in combining orthogonal genotypic and phenotypic signals.</a:t>
              </a:r>
              <a:endParaRPr lang="en-US"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13816" y="411480"/>
            <a:ext cx="10570464" cy="292608"/>
          </a:xfrm>
          <a:prstGeom prst="rect">
            <a:avLst/>
          </a:prstGeom>
          <a:noFill/>
          <a:ln/>
        </p:spPr>
        <p:txBody>
          <a:bodyPr wrap="square" lIns="0" tIns="0" rIns="0" bIns="0" rtlCol="0" anchor="ctr"/>
          <a:lstStyle/>
          <a:p>
            <a:pPr marL="0" indent="0">
              <a:buNone/>
            </a:pPr>
            <a:r>
              <a:rPr lang="en-US" sz="1300" b="1" kern="0" spc="300" dirty="0">
                <a:solidFill>
                  <a:srgbClr val="553D93"/>
                </a:solidFill>
                <a:latin typeface="Roboto" pitchFamily="34" charset="0"/>
                <a:ea typeface="Roboto" pitchFamily="34" charset="-122"/>
                <a:cs typeface="Roboto" pitchFamily="34" charset="-120"/>
              </a:rPr>
              <a:t>THE TECHNICAL ARGUMENT</a:t>
            </a:r>
            <a:endParaRPr lang="en-US" sz="1300" dirty="0"/>
          </a:p>
        </p:txBody>
      </p:sp>
      <p:sp>
        <p:nvSpPr>
          <p:cNvPr id="3" name="Text 1"/>
          <p:cNvSpPr txBox="1"/>
          <p:nvPr/>
        </p:nvSpPr>
        <p:spPr>
          <a:xfrm>
            <a:off x="813816" y="740664"/>
            <a:ext cx="10570464" cy="438912"/>
          </a:xfrm>
          <a:prstGeom prst="rect">
            <a:avLst/>
          </a:prstGeom>
          <a:noFill/>
          <a:ln/>
        </p:spPr>
        <p:txBody>
          <a:bodyPr wrap="square" lIns="0" tIns="0" rIns="0" bIns="0" rtlCol="0" anchor="ctr"/>
          <a:lstStyle/>
          <a:p>
            <a:pPr marL="0" indent="0">
              <a:buNone/>
            </a:pPr>
            <a:r>
              <a:rPr lang="en-US" sz="2200" b="1" dirty="0">
                <a:solidFill>
                  <a:srgbClr val="2B2540"/>
                </a:solidFill>
                <a:latin typeface="Roboto" pitchFamily="34" charset="0"/>
                <a:ea typeface="Roboto" pitchFamily="34" charset="-122"/>
                <a:cs typeface="Roboto" pitchFamily="34" charset="-120"/>
              </a:rPr>
              <a:t>Multi-omics in the Algorithm, Single-Modal at the Lab</a:t>
            </a:r>
            <a:endParaRPr lang="en-US" sz="2200" dirty="0"/>
          </a:p>
        </p:txBody>
      </p:sp>
      <p:sp>
        <p:nvSpPr>
          <p:cNvPr id="4" name="Text 2"/>
          <p:cNvSpPr txBox="1"/>
          <p:nvPr/>
        </p:nvSpPr>
        <p:spPr>
          <a:xfrm>
            <a:off x="813815" y="1243584"/>
            <a:ext cx="10854443" cy="329184"/>
          </a:xfrm>
          <a:prstGeom prst="rect">
            <a:avLst/>
          </a:prstGeom>
          <a:noFill/>
          <a:ln/>
        </p:spPr>
        <p:txBody>
          <a:bodyPr wrap="square" lIns="0" tIns="0" rIns="0" bIns="0" rtlCol="0" anchor="ctr"/>
          <a:lstStyle/>
          <a:p>
            <a:r>
              <a:rPr lang="en-US" sz="1450" dirty="0">
                <a:solidFill>
                  <a:srgbClr val="55596B"/>
                </a:solidFill>
                <a:latin typeface="Roboto" pitchFamily="34" charset="0"/>
                <a:ea typeface="Roboto" pitchFamily="34" charset="-122"/>
                <a:cs typeface="Roboto" pitchFamily="34" charset="-120"/>
              </a:rPr>
              <a:t>Stitching  together separate devices, workflows, and software after the fact. This fails in four ways no algorithm can fully correct.</a:t>
            </a:r>
            <a:endParaRPr lang="en-US" sz="1450" dirty="0"/>
          </a:p>
        </p:txBody>
      </p:sp>
      <p:sp>
        <p:nvSpPr>
          <p:cNvPr id="5" name="Shape 3"/>
          <p:cNvSpPr/>
          <p:nvPr/>
        </p:nvSpPr>
        <p:spPr>
          <a:xfrm>
            <a:off x="813816" y="1773936"/>
            <a:ext cx="2487168" cy="1655064"/>
          </a:xfrm>
          <a:prstGeom prst="roundRect">
            <a:avLst>
              <a:gd name="adj" fmla="val 5814"/>
            </a:avLst>
          </a:prstGeom>
          <a:solidFill>
            <a:srgbClr val="FFFFFF"/>
          </a:solidFill>
          <a:ln w="15875">
            <a:solidFill>
              <a:srgbClr val="E3E1EE"/>
            </a:solidFill>
            <a:prstDash val="solid"/>
          </a:ln>
        </p:spPr>
        <p:txBody>
          <a:bodyPr/>
          <a:lstStyle/>
          <a:p>
            <a:endParaRPr lang="en-US"/>
          </a:p>
        </p:txBody>
      </p:sp>
      <p:sp>
        <p:nvSpPr>
          <p:cNvPr id="6" name="Text 4"/>
          <p:cNvSpPr txBox="1"/>
          <p:nvPr/>
        </p:nvSpPr>
        <p:spPr>
          <a:xfrm>
            <a:off x="978408" y="1901952"/>
            <a:ext cx="2157984" cy="274320"/>
          </a:xfrm>
          <a:prstGeom prst="rect">
            <a:avLst/>
          </a:prstGeom>
          <a:noFill/>
          <a:ln/>
        </p:spPr>
        <p:txBody>
          <a:bodyPr wrap="square" lIns="0" tIns="0" rIns="0" bIns="0" rtlCol="0" anchor="ctr"/>
          <a:lstStyle/>
          <a:p>
            <a:pPr marL="0" indent="0">
              <a:buNone/>
            </a:pPr>
            <a:r>
              <a:rPr lang="en-US" sz="1450" b="1" dirty="0">
                <a:solidFill>
                  <a:srgbClr val="2B2540"/>
                </a:solidFill>
                <a:latin typeface="Roboto" pitchFamily="34" charset="0"/>
                <a:ea typeface="Roboto" pitchFamily="34" charset="-122"/>
                <a:cs typeface="Roboto" pitchFamily="34" charset="-120"/>
              </a:rPr>
              <a:t>Information</a:t>
            </a:r>
            <a:endParaRPr lang="en-US" sz="1450" dirty="0"/>
          </a:p>
        </p:txBody>
      </p:sp>
      <p:sp>
        <p:nvSpPr>
          <p:cNvPr id="7" name="Text 5"/>
          <p:cNvSpPr txBox="1"/>
          <p:nvPr/>
        </p:nvSpPr>
        <p:spPr>
          <a:xfrm>
            <a:off x="978408" y="2212848"/>
            <a:ext cx="2157984" cy="1042416"/>
          </a:xfrm>
          <a:prstGeom prst="rect">
            <a:avLst/>
          </a:prstGeom>
          <a:noFill/>
          <a:ln/>
        </p:spPr>
        <p:txBody>
          <a:bodyPr wrap="square" lIns="0" tIns="0" rIns="0" bIns="0" rtlCol="0" anchor="t"/>
          <a:lstStyle/>
          <a:p>
            <a:pPr marL="0" indent="0">
              <a:lnSpc>
                <a:spcPct val="110000"/>
              </a:lnSpc>
              <a:buNone/>
            </a:pPr>
            <a:r>
              <a:rPr lang="en-US" sz="1400" dirty="0">
                <a:solidFill>
                  <a:srgbClr val="4A4A5E"/>
                </a:solidFill>
                <a:latin typeface="Roboto" pitchFamily="34" charset="0"/>
                <a:ea typeface="Roboto" pitchFamily="34" charset="-122"/>
                <a:cs typeface="Roboto" pitchFamily="34" charset="-120"/>
              </a:rPr>
              <a:t>A model cannot recover what the measurement never captured.</a:t>
            </a:r>
            <a:endParaRPr lang="en-US" sz="1400" dirty="0"/>
          </a:p>
        </p:txBody>
      </p:sp>
      <p:sp>
        <p:nvSpPr>
          <p:cNvPr id="8" name="Shape 6"/>
          <p:cNvSpPr/>
          <p:nvPr/>
        </p:nvSpPr>
        <p:spPr>
          <a:xfrm>
            <a:off x="3508553" y="1773935"/>
            <a:ext cx="2487168" cy="1655063"/>
          </a:xfrm>
          <a:prstGeom prst="roundRect">
            <a:avLst>
              <a:gd name="adj" fmla="val 5814"/>
            </a:avLst>
          </a:prstGeom>
          <a:solidFill>
            <a:srgbClr val="FFFFFF"/>
          </a:solidFill>
          <a:ln w="15875">
            <a:solidFill>
              <a:srgbClr val="E3E1EE"/>
            </a:solidFill>
            <a:prstDash val="solid"/>
          </a:ln>
        </p:spPr>
        <p:txBody>
          <a:bodyPr/>
          <a:lstStyle/>
          <a:p>
            <a:endParaRPr lang="en-US"/>
          </a:p>
        </p:txBody>
      </p:sp>
      <p:sp>
        <p:nvSpPr>
          <p:cNvPr id="9" name="Text 7"/>
          <p:cNvSpPr txBox="1"/>
          <p:nvPr/>
        </p:nvSpPr>
        <p:spPr>
          <a:xfrm>
            <a:off x="3673145" y="1901952"/>
            <a:ext cx="2157984" cy="274320"/>
          </a:xfrm>
          <a:prstGeom prst="rect">
            <a:avLst/>
          </a:prstGeom>
          <a:noFill/>
          <a:ln/>
        </p:spPr>
        <p:txBody>
          <a:bodyPr wrap="square" lIns="0" tIns="0" rIns="0" bIns="0" rtlCol="0" anchor="ctr"/>
          <a:lstStyle/>
          <a:p>
            <a:pPr marL="0" indent="0">
              <a:buNone/>
            </a:pPr>
            <a:r>
              <a:rPr lang="en-US" sz="1450" b="1" dirty="0">
                <a:solidFill>
                  <a:srgbClr val="2B2540"/>
                </a:solidFill>
                <a:latin typeface="Roboto" pitchFamily="34" charset="0"/>
                <a:ea typeface="Roboto" pitchFamily="34" charset="-122"/>
                <a:cs typeface="Roboto" pitchFamily="34" charset="-120"/>
              </a:rPr>
              <a:t>Biomarker levels</a:t>
            </a:r>
            <a:endParaRPr lang="en-US" sz="1450" dirty="0"/>
          </a:p>
        </p:txBody>
      </p:sp>
      <p:sp>
        <p:nvSpPr>
          <p:cNvPr id="10" name="Text 8"/>
          <p:cNvSpPr txBox="1"/>
          <p:nvPr/>
        </p:nvSpPr>
        <p:spPr>
          <a:xfrm>
            <a:off x="3673145" y="2212848"/>
            <a:ext cx="2157984" cy="1042416"/>
          </a:xfrm>
          <a:prstGeom prst="rect">
            <a:avLst/>
          </a:prstGeom>
          <a:noFill/>
          <a:ln/>
        </p:spPr>
        <p:txBody>
          <a:bodyPr wrap="square" lIns="0" tIns="0" rIns="0" bIns="0" rtlCol="0" anchor="t"/>
          <a:lstStyle/>
          <a:p>
            <a:pPr marL="0" indent="0">
              <a:lnSpc>
                <a:spcPct val="110000"/>
              </a:lnSpc>
              <a:buNone/>
            </a:pPr>
            <a:r>
              <a:rPr lang="en-US" sz="1400" dirty="0">
                <a:solidFill>
                  <a:srgbClr val="4A4A5E"/>
                </a:solidFill>
                <a:latin typeface="Roboto" pitchFamily="34" charset="0"/>
                <a:ea typeface="Roboto" pitchFamily="34" charset="-122"/>
                <a:cs typeface="Roboto" pitchFamily="34" charset="-120"/>
              </a:rPr>
              <a:t>Split the sample across devices and low-copy aliquots contain zero molecules; no AI can un-split a sample.</a:t>
            </a:r>
            <a:endParaRPr lang="en-US" sz="1400" dirty="0"/>
          </a:p>
        </p:txBody>
      </p:sp>
      <p:sp>
        <p:nvSpPr>
          <p:cNvPr id="11" name="Shape 9"/>
          <p:cNvSpPr/>
          <p:nvPr/>
        </p:nvSpPr>
        <p:spPr>
          <a:xfrm>
            <a:off x="6203290" y="1773936"/>
            <a:ext cx="2487168" cy="1655062"/>
          </a:xfrm>
          <a:prstGeom prst="roundRect">
            <a:avLst>
              <a:gd name="adj" fmla="val 5814"/>
            </a:avLst>
          </a:prstGeom>
          <a:solidFill>
            <a:srgbClr val="FFFFFF"/>
          </a:solidFill>
          <a:ln w="15875">
            <a:solidFill>
              <a:srgbClr val="E3E1EE"/>
            </a:solidFill>
            <a:prstDash val="solid"/>
          </a:ln>
        </p:spPr>
        <p:txBody>
          <a:bodyPr/>
          <a:lstStyle/>
          <a:p>
            <a:endParaRPr lang="en-US"/>
          </a:p>
        </p:txBody>
      </p:sp>
      <p:sp>
        <p:nvSpPr>
          <p:cNvPr id="12" name="Text 10"/>
          <p:cNvSpPr txBox="1"/>
          <p:nvPr/>
        </p:nvSpPr>
        <p:spPr>
          <a:xfrm>
            <a:off x="6367882" y="1901952"/>
            <a:ext cx="2157984" cy="274320"/>
          </a:xfrm>
          <a:prstGeom prst="rect">
            <a:avLst/>
          </a:prstGeom>
          <a:noFill/>
          <a:ln/>
        </p:spPr>
        <p:txBody>
          <a:bodyPr wrap="square" lIns="0" tIns="0" rIns="0" bIns="0" rtlCol="0" anchor="ctr"/>
          <a:lstStyle/>
          <a:p>
            <a:pPr marL="0" indent="0">
              <a:buNone/>
            </a:pPr>
            <a:r>
              <a:rPr lang="en-US" sz="1450" b="1" dirty="0">
                <a:solidFill>
                  <a:srgbClr val="2B2540"/>
                </a:solidFill>
                <a:latin typeface="Roboto" pitchFamily="34" charset="0"/>
                <a:ea typeface="Roboto" pitchFamily="34" charset="-122"/>
                <a:cs typeface="Roboto" pitchFamily="34" charset="-120"/>
              </a:rPr>
              <a:t>Time</a:t>
            </a:r>
            <a:endParaRPr lang="en-US" sz="1450" dirty="0"/>
          </a:p>
        </p:txBody>
      </p:sp>
      <p:sp>
        <p:nvSpPr>
          <p:cNvPr id="13" name="Text 11"/>
          <p:cNvSpPr txBox="1"/>
          <p:nvPr/>
        </p:nvSpPr>
        <p:spPr>
          <a:xfrm>
            <a:off x="6367882" y="2212848"/>
            <a:ext cx="2157984" cy="1042416"/>
          </a:xfrm>
          <a:prstGeom prst="rect">
            <a:avLst/>
          </a:prstGeom>
          <a:noFill/>
          <a:ln/>
        </p:spPr>
        <p:txBody>
          <a:bodyPr wrap="square" lIns="0" tIns="0" rIns="0" bIns="0" rtlCol="0" anchor="t"/>
          <a:lstStyle/>
          <a:p>
            <a:pPr marL="0" indent="0">
              <a:lnSpc>
                <a:spcPct val="110000"/>
              </a:lnSpc>
              <a:buNone/>
            </a:pPr>
            <a:r>
              <a:rPr lang="en-US" sz="1400" dirty="0">
                <a:solidFill>
                  <a:srgbClr val="4A4A5E"/>
                </a:solidFill>
                <a:latin typeface="Roboto" pitchFamily="34" charset="0"/>
                <a:ea typeface="Roboto" pitchFamily="34" charset="-122"/>
                <a:cs typeface="Roboto" pitchFamily="34" charset="-120"/>
              </a:rPr>
              <a:t>Different omics decay on different clocks; the diagnostic ratio drifts with handling, not biology.</a:t>
            </a:r>
            <a:endParaRPr lang="en-US" sz="1400" dirty="0"/>
          </a:p>
        </p:txBody>
      </p:sp>
      <p:sp>
        <p:nvSpPr>
          <p:cNvPr id="14" name="Shape 12"/>
          <p:cNvSpPr/>
          <p:nvPr/>
        </p:nvSpPr>
        <p:spPr>
          <a:xfrm>
            <a:off x="8898026" y="1773935"/>
            <a:ext cx="2487168" cy="1655061"/>
          </a:xfrm>
          <a:prstGeom prst="roundRect">
            <a:avLst>
              <a:gd name="adj" fmla="val 5814"/>
            </a:avLst>
          </a:prstGeom>
          <a:solidFill>
            <a:srgbClr val="FFFFFF"/>
          </a:solidFill>
          <a:ln w="15875">
            <a:solidFill>
              <a:srgbClr val="E3E1EE"/>
            </a:solidFill>
            <a:prstDash val="solid"/>
          </a:ln>
        </p:spPr>
        <p:txBody>
          <a:bodyPr/>
          <a:lstStyle/>
          <a:p>
            <a:endParaRPr lang="en-US"/>
          </a:p>
        </p:txBody>
      </p:sp>
      <p:sp>
        <p:nvSpPr>
          <p:cNvPr id="15" name="Text 13"/>
          <p:cNvSpPr txBox="1"/>
          <p:nvPr/>
        </p:nvSpPr>
        <p:spPr>
          <a:xfrm>
            <a:off x="9062618" y="1901952"/>
            <a:ext cx="2157984" cy="274320"/>
          </a:xfrm>
          <a:prstGeom prst="rect">
            <a:avLst/>
          </a:prstGeom>
          <a:noFill/>
          <a:ln/>
        </p:spPr>
        <p:txBody>
          <a:bodyPr wrap="square" lIns="0" tIns="0" rIns="0" bIns="0" rtlCol="0" anchor="ctr"/>
          <a:lstStyle/>
          <a:p>
            <a:pPr marL="0" indent="0">
              <a:buNone/>
            </a:pPr>
            <a:r>
              <a:rPr lang="en-US" sz="1450" b="1" dirty="0">
                <a:solidFill>
                  <a:srgbClr val="2B2540"/>
                </a:solidFill>
                <a:latin typeface="Roboto" pitchFamily="34" charset="0"/>
                <a:ea typeface="Roboto" pitchFamily="34" charset="-122"/>
                <a:cs typeface="Roboto" pitchFamily="34" charset="-120"/>
              </a:rPr>
              <a:t>Calibration</a:t>
            </a:r>
            <a:endParaRPr lang="en-US" sz="1450" dirty="0"/>
          </a:p>
        </p:txBody>
      </p:sp>
      <p:sp>
        <p:nvSpPr>
          <p:cNvPr id="16" name="Text 14"/>
          <p:cNvSpPr txBox="1"/>
          <p:nvPr/>
        </p:nvSpPr>
        <p:spPr>
          <a:xfrm>
            <a:off x="9062618" y="2212848"/>
            <a:ext cx="2157984" cy="1042416"/>
          </a:xfrm>
          <a:prstGeom prst="rect">
            <a:avLst/>
          </a:prstGeom>
          <a:noFill/>
          <a:ln/>
        </p:spPr>
        <p:txBody>
          <a:bodyPr wrap="square" lIns="0" tIns="0" rIns="0" bIns="0" rtlCol="0" anchor="t"/>
          <a:lstStyle/>
          <a:p>
            <a:pPr marL="0" indent="0">
              <a:lnSpc>
                <a:spcPct val="110000"/>
              </a:lnSpc>
              <a:buNone/>
            </a:pPr>
            <a:r>
              <a:rPr lang="en-US" sz="1400" dirty="0">
                <a:solidFill>
                  <a:srgbClr val="4A4A5E"/>
                </a:solidFill>
                <a:latin typeface="Roboto" pitchFamily="34" charset="0"/>
                <a:ea typeface="Roboto" pitchFamily="34" charset="-122"/>
                <a:cs typeface="Roboto" pitchFamily="34" charset="-120"/>
              </a:rPr>
              <a:t>No shared controls, no shared scale: fused models inherit batch artifacts and bias; fairness cannot be assured.</a:t>
            </a:r>
            <a:endParaRPr lang="en-US" sz="1400" dirty="0"/>
          </a:p>
        </p:txBody>
      </p:sp>
      <p:sp>
        <p:nvSpPr>
          <p:cNvPr id="17" name="Shape 15"/>
          <p:cNvSpPr/>
          <p:nvPr/>
        </p:nvSpPr>
        <p:spPr>
          <a:xfrm>
            <a:off x="2075688" y="3717360"/>
            <a:ext cx="8046720" cy="420624"/>
          </a:xfrm>
          <a:prstGeom prst="roundRect">
            <a:avLst>
              <a:gd name="adj" fmla="val 50000"/>
            </a:avLst>
          </a:prstGeom>
          <a:solidFill>
            <a:srgbClr val="1E7A78"/>
          </a:solidFill>
          <a:ln/>
        </p:spPr>
        <p:txBody>
          <a:bodyPr/>
          <a:lstStyle/>
          <a:p>
            <a:endParaRPr lang="en-US"/>
          </a:p>
        </p:txBody>
      </p:sp>
      <p:sp>
        <p:nvSpPr>
          <p:cNvPr id="18" name="Text 16"/>
          <p:cNvSpPr txBox="1"/>
          <p:nvPr/>
        </p:nvSpPr>
        <p:spPr>
          <a:xfrm>
            <a:off x="2075688" y="3730239"/>
            <a:ext cx="8046720"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Roboto" pitchFamily="34" charset="0"/>
                <a:ea typeface="Roboto" pitchFamily="34" charset="-122"/>
                <a:cs typeface="Roboto" pitchFamily="34" charset="-120"/>
              </a:rPr>
              <a:t>▼   Combine in the assay: one sample, one set of controls, one detection modality   ▼</a:t>
            </a:r>
            <a:endParaRPr lang="en-US" sz="1600" dirty="0"/>
          </a:p>
        </p:txBody>
      </p:sp>
      <p:sp>
        <p:nvSpPr>
          <p:cNvPr id="19" name="Text 17"/>
          <p:cNvSpPr txBox="1"/>
          <p:nvPr/>
        </p:nvSpPr>
        <p:spPr>
          <a:xfrm>
            <a:off x="813816" y="4315455"/>
            <a:ext cx="10570464" cy="310896"/>
          </a:xfrm>
          <a:prstGeom prst="rect">
            <a:avLst/>
          </a:prstGeom>
          <a:noFill/>
          <a:ln/>
        </p:spPr>
        <p:txBody>
          <a:bodyPr wrap="square" lIns="0" tIns="0" rIns="0" bIns="0" rtlCol="0" anchor="ctr"/>
          <a:lstStyle/>
          <a:p>
            <a:pPr marL="0" indent="0" algn="ctr">
              <a:buNone/>
            </a:pPr>
            <a:r>
              <a:rPr lang="en-US" i="1" dirty="0">
                <a:solidFill>
                  <a:srgbClr val="1E7A78"/>
                </a:solidFill>
                <a:latin typeface="Roboto" pitchFamily="34" charset="0"/>
                <a:ea typeface="Roboto" pitchFamily="34" charset="-122"/>
                <a:cs typeface="Roboto" pitchFamily="34" charset="-120"/>
              </a:rPr>
              <a:t>One saliva sample. Three signals detected simultaneously. One same-visit answer. Just 30 minutes.</a:t>
            </a:r>
            <a:endParaRPr lang="en-US" dirty="0"/>
          </a:p>
        </p:txBody>
      </p:sp>
      <p:sp>
        <p:nvSpPr>
          <p:cNvPr id="20" name="Shape 18"/>
          <p:cNvSpPr/>
          <p:nvPr/>
        </p:nvSpPr>
        <p:spPr>
          <a:xfrm>
            <a:off x="813816" y="4772655"/>
            <a:ext cx="3218688" cy="73152"/>
          </a:xfrm>
          <a:prstGeom prst="rect">
            <a:avLst/>
          </a:prstGeom>
          <a:solidFill>
            <a:srgbClr val="1E7A78"/>
          </a:solidFill>
          <a:ln/>
        </p:spPr>
        <p:txBody>
          <a:bodyPr/>
          <a:lstStyle/>
          <a:p>
            <a:endParaRPr lang="en-US"/>
          </a:p>
        </p:txBody>
      </p:sp>
      <p:sp>
        <p:nvSpPr>
          <p:cNvPr id="21" name="Shape 19"/>
          <p:cNvSpPr/>
          <p:nvPr/>
        </p:nvSpPr>
        <p:spPr>
          <a:xfrm>
            <a:off x="813816" y="4845807"/>
            <a:ext cx="3218688" cy="859536"/>
          </a:xfrm>
          <a:prstGeom prst="rect">
            <a:avLst/>
          </a:prstGeom>
          <a:solidFill>
            <a:srgbClr val="FFFFFF"/>
          </a:solidFill>
          <a:ln w="15875">
            <a:solidFill>
              <a:srgbClr val="E3E1EE"/>
            </a:solidFill>
            <a:prstDash val="solid"/>
          </a:ln>
        </p:spPr>
        <p:txBody>
          <a:bodyPr/>
          <a:lstStyle/>
          <a:p>
            <a:endParaRPr lang="en-US"/>
          </a:p>
        </p:txBody>
      </p:sp>
      <p:sp>
        <p:nvSpPr>
          <p:cNvPr id="22" name="Text 20"/>
          <p:cNvSpPr txBox="1"/>
          <p:nvPr/>
        </p:nvSpPr>
        <p:spPr>
          <a:xfrm>
            <a:off x="960120" y="4946391"/>
            <a:ext cx="2944368" cy="292608"/>
          </a:xfrm>
          <a:prstGeom prst="rect">
            <a:avLst/>
          </a:prstGeom>
          <a:noFill/>
          <a:ln/>
        </p:spPr>
        <p:txBody>
          <a:bodyPr wrap="square" lIns="0" tIns="0" rIns="0" bIns="0" rtlCol="0" anchor="ctr"/>
          <a:lstStyle/>
          <a:p>
            <a:pPr marL="0" indent="0">
              <a:buNone/>
            </a:pPr>
            <a:r>
              <a:rPr lang="en-US" sz="1600" b="1" dirty="0">
                <a:solidFill>
                  <a:srgbClr val="1E7A78"/>
                </a:solidFill>
                <a:latin typeface="Roboto" pitchFamily="34" charset="0"/>
                <a:ea typeface="Roboto" pitchFamily="34" charset="-122"/>
                <a:cs typeface="Roboto" pitchFamily="34" charset="-120"/>
              </a:rPr>
              <a:t>Signal 1 · Cancer Risk</a:t>
            </a:r>
            <a:endParaRPr lang="en-US" sz="1600" dirty="0"/>
          </a:p>
        </p:txBody>
      </p:sp>
      <p:sp>
        <p:nvSpPr>
          <p:cNvPr id="23" name="Text 21"/>
          <p:cNvSpPr txBox="1"/>
          <p:nvPr/>
        </p:nvSpPr>
        <p:spPr>
          <a:xfrm>
            <a:off x="960120" y="5257287"/>
            <a:ext cx="2944368" cy="402336"/>
          </a:xfrm>
          <a:prstGeom prst="rect">
            <a:avLst/>
          </a:prstGeom>
          <a:noFill/>
          <a:ln/>
        </p:spPr>
        <p:txBody>
          <a:bodyPr wrap="square" lIns="0" tIns="0" rIns="0" bIns="0" rtlCol="0" anchor="t"/>
          <a:lstStyle/>
          <a:p>
            <a:pPr marL="0" indent="0">
              <a:lnSpc>
                <a:spcPct val="105000"/>
              </a:lnSpc>
              <a:buNone/>
            </a:pPr>
            <a:r>
              <a:rPr lang="en-US" sz="1600" dirty="0">
                <a:solidFill>
                  <a:srgbClr val="3C3C50"/>
                </a:solidFill>
                <a:latin typeface="Roboto" pitchFamily="34" charset="0"/>
                <a:ea typeface="Roboto" pitchFamily="34" charset="-122"/>
                <a:cs typeface="Roboto" pitchFamily="34" charset="-120"/>
              </a:rPr>
              <a:t>High-Risk HPV Genotype</a:t>
            </a:r>
            <a:endParaRPr lang="en-US" sz="1600" dirty="0"/>
          </a:p>
        </p:txBody>
      </p:sp>
      <p:sp>
        <p:nvSpPr>
          <p:cNvPr id="24" name="Text 22"/>
          <p:cNvSpPr txBox="1"/>
          <p:nvPr/>
        </p:nvSpPr>
        <p:spPr>
          <a:xfrm>
            <a:off x="4014216" y="5019543"/>
            <a:ext cx="457200" cy="457200"/>
          </a:xfrm>
          <a:prstGeom prst="rect">
            <a:avLst/>
          </a:prstGeom>
          <a:noFill/>
          <a:ln/>
        </p:spPr>
        <p:txBody>
          <a:bodyPr wrap="square" lIns="0" tIns="0" rIns="0" bIns="0" rtlCol="0" anchor="ctr"/>
          <a:lstStyle/>
          <a:p>
            <a:pPr marL="0" indent="0" algn="ctr">
              <a:buNone/>
            </a:pPr>
            <a:r>
              <a:rPr lang="en-US" sz="2200" b="1" dirty="0">
                <a:solidFill>
                  <a:srgbClr val="2B2540"/>
                </a:solidFill>
                <a:latin typeface="Roboto" pitchFamily="34" charset="0"/>
                <a:ea typeface="Roboto" pitchFamily="34" charset="-122"/>
                <a:cs typeface="Roboto" pitchFamily="34" charset="-120"/>
              </a:rPr>
              <a:t>+</a:t>
            </a:r>
            <a:endParaRPr lang="en-US" sz="2200" dirty="0"/>
          </a:p>
        </p:txBody>
      </p:sp>
      <p:sp>
        <p:nvSpPr>
          <p:cNvPr id="25" name="Shape 23"/>
          <p:cNvSpPr/>
          <p:nvPr/>
        </p:nvSpPr>
        <p:spPr>
          <a:xfrm>
            <a:off x="4471416" y="4772655"/>
            <a:ext cx="3218688" cy="73152"/>
          </a:xfrm>
          <a:prstGeom prst="rect">
            <a:avLst/>
          </a:prstGeom>
          <a:solidFill>
            <a:srgbClr val="553D93"/>
          </a:solidFill>
          <a:ln/>
        </p:spPr>
        <p:txBody>
          <a:bodyPr/>
          <a:lstStyle/>
          <a:p>
            <a:endParaRPr lang="en-US"/>
          </a:p>
        </p:txBody>
      </p:sp>
      <p:sp>
        <p:nvSpPr>
          <p:cNvPr id="26" name="Shape 24"/>
          <p:cNvSpPr/>
          <p:nvPr/>
        </p:nvSpPr>
        <p:spPr>
          <a:xfrm>
            <a:off x="4471416" y="4845807"/>
            <a:ext cx="3218688" cy="859536"/>
          </a:xfrm>
          <a:prstGeom prst="rect">
            <a:avLst/>
          </a:prstGeom>
          <a:solidFill>
            <a:srgbClr val="FFFFFF"/>
          </a:solidFill>
          <a:ln w="15875">
            <a:solidFill>
              <a:srgbClr val="E3E1EE"/>
            </a:solidFill>
            <a:prstDash val="solid"/>
          </a:ln>
        </p:spPr>
        <p:txBody>
          <a:bodyPr/>
          <a:lstStyle/>
          <a:p>
            <a:endParaRPr lang="en-US"/>
          </a:p>
        </p:txBody>
      </p:sp>
      <p:sp>
        <p:nvSpPr>
          <p:cNvPr id="27" name="Text 25"/>
          <p:cNvSpPr txBox="1"/>
          <p:nvPr/>
        </p:nvSpPr>
        <p:spPr>
          <a:xfrm>
            <a:off x="4617720" y="4946391"/>
            <a:ext cx="2944368" cy="292608"/>
          </a:xfrm>
          <a:prstGeom prst="rect">
            <a:avLst/>
          </a:prstGeom>
          <a:noFill/>
          <a:ln/>
        </p:spPr>
        <p:txBody>
          <a:bodyPr wrap="square" lIns="0" tIns="0" rIns="0" bIns="0" rtlCol="0" anchor="ctr"/>
          <a:lstStyle/>
          <a:p>
            <a:pPr marL="0" indent="0">
              <a:buNone/>
            </a:pPr>
            <a:r>
              <a:rPr lang="en-US" sz="1600" b="1" dirty="0">
                <a:solidFill>
                  <a:srgbClr val="553D93"/>
                </a:solidFill>
                <a:latin typeface="Roboto" pitchFamily="34" charset="0"/>
                <a:ea typeface="Roboto" pitchFamily="34" charset="-122"/>
                <a:cs typeface="Roboto" pitchFamily="34" charset="-120"/>
              </a:rPr>
              <a:t>Signal 2 · Cancer Progression</a:t>
            </a:r>
            <a:endParaRPr lang="en-US" sz="1600" dirty="0"/>
          </a:p>
        </p:txBody>
      </p:sp>
      <p:sp>
        <p:nvSpPr>
          <p:cNvPr id="28" name="Text 26"/>
          <p:cNvSpPr txBox="1"/>
          <p:nvPr/>
        </p:nvSpPr>
        <p:spPr>
          <a:xfrm>
            <a:off x="4617720" y="5257287"/>
            <a:ext cx="2944368" cy="402336"/>
          </a:xfrm>
          <a:prstGeom prst="rect">
            <a:avLst/>
          </a:prstGeom>
          <a:noFill/>
          <a:ln/>
        </p:spPr>
        <p:txBody>
          <a:bodyPr wrap="square" lIns="0" tIns="0" rIns="0" bIns="0" rtlCol="0" anchor="t"/>
          <a:lstStyle/>
          <a:p>
            <a:pPr marL="0" indent="0">
              <a:lnSpc>
                <a:spcPct val="105000"/>
              </a:lnSpc>
              <a:buNone/>
            </a:pPr>
            <a:r>
              <a:rPr lang="en-US" sz="1600" dirty="0">
                <a:solidFill>
                  <a:srgbClr val="3C3C50"/>
                </a:solidFill>
                <a:latin typeface="Roboto" pitchFamily="34" charset="0"/>
                <a:ea typeface="Roboto" pitchFamily="34" charset="-122"/>
                <a:cs typeface="Roboto" pitchFamily="34" charset="-120"/>
              </a:rPr>
              <a:t>Proprietary Host-Response Biomarker Panel</a:t>
            </a:r>
            <a:endParaRPr lang="en-US" sz="1600" dirty="0"/>
          </a:p>
        </p:txBody>
      </p:sp>
      <p:sp>
        <p:nvSpPr>
          <p:cNvPr id="29" name="Text 27"/>
          <p:cNvSpPr txBox="1"/>
          <p:nvPr/>
        </p:nvSpPr>
        <p:spPr>
          <a:xfrm>
            <a:off x="7671816" y="5019543"/>
            <a:ext cx="457200" cy="457200"/>
          </a:xfrm>
          <a:prstGeom prst="rect">
            <a:avLst/>
          </a:prstGeom>
          <a:noFill/>
          <a:ln/>
        </p:spPr>
        <p:txBody>
          <a:bodyPr wrap="square" lIns="0" tIns="0" rIns="0" bIns="0" rtlCol="0" anchor="ctr"/>
          <a:lstStyle/>
          <a:p>
            <a:pPr marL="0" indent="0" algn="ctr">
              <a:buNone/>
            </a:pPr>
            <a:r>
              <a:rPr lang="en-US" sz="2200" b="1" dirty="0">
                <a:solidFill>
                  <a:srgbClr val="2B2540"/>
                </a:solidFill>
                <a:latin typeface="Roboto" pitchFamily="34" charset="0"/>
                <a:ea typeface="Roboto" pitchFamily="34" charset="-122"/>
                <a:cs typeface="Roboto" pitchFamily="34" charset="-120"/>
              </a:rPr>
              <a:t>+</a:t>
            </a:r>
            <a:endParaRPr lang="en-US" sz="2200" dirty="0"/>
          </a:p>
        </p:txBody>
      </p:sp>
      <p:sp>
        <p:nvSpPr>
          <p:cNvPr id="30" name="Shape 28"/>
          <p:cNvSpPr/>
          <p:nvPr/>
        </p:nvSpPr>
        <p:spPr>
          <a:xfrm>
            <a:off x="8129016" y="4772655"/>
            <a:ext cx="3218688" cy="73152"/>
          </a:xfrm>
          <a:prstGeom prst="rect">
            <a:avLst/>
          </a:prstGeom>
          <a:solidFill>
            <a:srgbClr val="1E7A78"/>
          </a:solidFill>
          <a:ln/>
        </p:spPr>
        <p:txBody>
          <a:bodyPr/>
          <a:lstStyle/>
          <a:p>
            <a:endParaRPr lang="en-US"/>
          </a:p>
        </p:txBody>
      </p:sp>
      <p:sp>
        <p:nvSpPr>
          <p:cNvPr id="31" name="Shape 29"/>
          <p:cNvSpPr/>
          <p:nvPr/>
        </p:nvSpPr>
        <p:spPr>
          <a:xfrm>
            <a:off x="8129016" y="4845807"/>
            <a:ext cx="3218688" cy="859536"/>
          </a:xfrm>
          <a:prstGeom prst="rect">
            <a:avLst/>
          </a:prstGeom>
          <a:solidFill>
            <a:srgbClr val="FFFFFF"/>
          </a:solidFill>
          <a:ln w="15875">
            <a:solidFill>
              <a:srgbClr val="E3E1EE"/>
            </a:solidFill>
            <a:prstDash val="solid"/>
          </a:ln>
        </p:spPr>
        <p:txBody>
          <a:bodyPr/>
          <a:lstStyle/>
          <a:p>
            <a:endParaRPr lang="en-US"/>
          </a:p>
        </p:txBody>
      </p:sp>
      <p:sp>
        <p:nvSpPr>
          <p:cNvPr id="32" name="Text 30"/>
          <p:cNvSpPr txBox="1"/>
          <p:nvPr/>
        </p:nvSpPr>
        <p:spPr>
          <a:xfrm>
            <a:off x="8275320" y="4946391"/>
            <a:ext cx="2944368" cy="292608"/>
          </a:xfrm>
          <a:prstGeom prst="rect">
            <a:avLst/>
          </a:prstGeom>
          <a:noFill/>
          <a:ln/>
        </p:spPr>
        <p:txBody>
          <a:bodyPr wrap="square" lIns="0" tIns="0" rIns="0" bIns="0" rtlCol="0" anchor="ctr"/>
          <a:lstStyle/>
          <a:p>
            <a:pPr marL="0" indent="0">
              <a:buNone/>
            </a:pPr>
            <a:r>
              <a:rPr lang="en-US" sz="1600" b="1" dirty="0">
                <a:solidFill>
                  <a:srgbClr val="1E7A78"/>
                </a:solidFill>
                <a:latin typeface="Roboto" pitchFamily="34" charset="0"/>
                <a:ea typeface="Roboto" pitchFamily="34" charset="-122"/>
                <a:cs typeface="Roboto" pitchFamily="34" charset="-120"/>
              </a:rPr>
              <a:t>Signal 3 · Patient Risk Factors</a:t>
            </a:r>
            <a:endParaRPr lang="en-US" sz="1600" dirty="0"/>
          </a:p>
        </p:txBody>
      </p:sp>
      <p:sp>
        <p:nvSpPr>
          <p:cNvPr id="33" name="Text 31"/>
          <p:cNvSpPr txBox="1"/>
          <p:nvPr/>
        </p:nvSpPr>
        <p:spPr>
          <a:xfrm>
            <a:off x="8275320" y="5257287"/>
            <a:ext cx="2944368" cy="402336"/>
          </a:xfrm>
          <a:prstGeom prst="rect">
            <a:avLst/>
          </a:prstGeom>
          <a:noFill/>
          <a:ln/>
        </p:spPr>
        <p:txBody>
          <a:bodyPr wrap="square" lIns="0" tIns="0" rIns="0" bIns="0" rtlCol="0" anchor="t"/>
          <a:lstStyle/>
          <a:p>
            <a:pPr marL="0" indent="0">
              <a:lnSpc>
                <a:spcPct val="105000"/>
              </a:lnSpc>
              <a:buNone/>
            </a:pPr>
            <a:r>
              <a:rPr lang="en-US" sz="1600" dirty="0">
                <a:solidFill>
                  <a:srgbClr val="3C3C50"/>
                </a:solidFill>
                <a:latin typeface="Roboto" pitchFamily="34" charset="0"/>
                <a:ea typeface="Roboto" pitchFamily="34" charset="-122"/>
                <a:cs typeface="Roboto" pitchFamily="34" charset="-120"/>
              </a:rPr>
              <a:t>AI Decision Support</a:t>
            </a:r>
            <a:endParaRPr lang="en-US" sz="1600" dirty="0"/>
          </a:p>
        </p:txBody>
      </p:sp>
      <p:sp>
        <p:nvSpPr>
          <p:cNvPr id="35" name="Text 32"/>
          <p:cNvSpPr txBox="1"/>
          <p:nvPr/>
        </p:nvSpPr>
        <p:spPr>
          <a:xfrm>
            <a:off x="3300984" y="5755186"/>
            <a:ext cx="8138160" cy="749808"/>
          </a:xfrm>
          <a:prstGeom prst="rect">
            <a:avLst/>
          </a:prstGeom>
          <a:noFill/>
          <a:ln/>
        </p:spPr>
        <p:txBody>
          <a:bodyPr wrap="square" lIns="0" tIns="0" rIns="0" bIns="0" rtlCol="0" anchor="ctr"/>
          <a:lstStyle/>
          <a:p>
            <a:pPr marL="0" indent="0">
              <a:lnSpc>
                <a:spcPct val="110000"/>
              </a:lnSpc>
              <a:buNone/>
            </a:pPr>
            <a:r>
              <a:rPr lang="en-US" sz="1300" dirty="0">
                <a:solidFill>
                  <a:srgbClr val="55596B"/>
                </a:solidFill>
                <a:latin typeface="Roboto" pitchFamily="34" charset="0"/>
                <a:ea typeface="Roboto" pitchFamily="34" charset="-122"/>
                <a:cs typeface="Roboto" pitchFamily="34" charset="-120"/>
              </a:rPr>
              <a:t>Recognize™: issued 2023 USPTO patent and pending applications.</a:t>
            </a:r>
            <a:endParaRPr lang="en-US" sz="1300" dirty="0"/>
          </a:p>
        </p:txBody>
      </p:sp>
      <p:sp>
        <p:nvSpPr>
          <p:cNvPr id="37" name="Text 34"/>
          <p:cNvSpPr txBox="1"/>
          <p:nvPr/>
        </p:nvSpPr>
        <p:spPr>
          <a:xfrm>
            <a:off x="10927080" y="6419088"/>
            <a:ext cx="457200" cy="274320"/>
          </a:xfrm>
          <a:prstGeom prst="rect">
            <a:avLst/>
          </a:prstGeom>
          <a:noFill/>
          <a:ln/>
        </p:spPr>
        <p:txBody>
          <a:bodyPr wrap="square" lIns="0" tIns="0" rIns="0" bIns="0" rtlCol="0" anchor="ctr"/>
          <a:lstStyle/>
          <a:p>
            <a:pPr marL="0" indent="0" algn="r">
              <a:buNone/>
            </a:pPr>
            <a:r>
              <a:rPr lang="en-US" sz="1250" dirty="0">
                <a:solidFill>
                  <a:srgbClr val="8B8AA3"/>
                </a:solidFill>
                <a:latin typeface="Roboto" pitchFamily="34" charset="0"/>
                <a:ea typeface="Roboto" pitchFamily="34" charset="-122"/>
                <a:cs typeface="Roboto" pitchFamily="34" charset="-120"/>
              </a:rPr>
              <a:t>2</a:t>
            </a:r>
            <a:endParaRPr lang="en-US" sz="1250" dirty="0"/>
          </a:p>
        </p:txBody>
      </p:sp>
      <p:sp>
        <p:nvSpPr>
          <p:cNvPr id="34" name="Text 17">
            <a:extLst>
              <a:ext uri="{FF2B5EF4-FFF2-40B4-BE49-F238E27FC236}">
                <a16:creationId xmlns:a16="http://schemas.microsoft.com/office/drawing/2014/main" id="{1C682FFA-AA68-DAEE-CC0B-8561981EC76A}"/>
              </a:ext>
            </a:extLst>
          </p:cNvPr>
          <p:cNvSpPr txBox="1"/>
          <p:nvPr/>
        </p:nvSpPr>
        <p:spPr>
          <a:xfrm>
            <a:off x="813816" y="6419088"/>
            <a:ext cx="8686800" cy="274320"/>
          </a:xfrm>
          <a:prstGeom prst="rect">
            <a:avLst/>
          </a:prstGeom>
          <a:noFill/>
          <a:ln/>
        </p:spPr>
        <p:txBody>
          <a:bodyPr wrap="square" lIns="0" tIns="0" rIns="0" bIns="0" rtlCol="0" anchor="ctr"/>
          <a:lstStyle/>
          <a:p>
            <a:pPr marL="0" indent="0" algn="l">
              <a:buNone/>
            </a:pPr>
            <a:r>
              <a:rPr lang="en-US" sz="1250" dirty="0">
                <a:solidFill>
                  <a:srgbClr val="8B8AA3"/>
                </a:solidFill>
                <a:latin typeface="Roboto" pitchFamily="34" charset="0"/>
                <a:ea typeface="Roboto" pitchFamily="34" charset="-122"/>
                <a:cs typeface="Roboto" pitchFamily="34" charset="-120"/>
              </a:rPr>
              <a:t>Roya Khosravi-Far, PhD · Founder &amp; CEO · roya@innotechprecisionmed.com · © 2026 InnoTech Precision Medicine</a:t>
            </a:r>
            <a:endParaRPr lang="en-US" sz="1250" dirty="0"/>
          </a:p>
        </p:txBody>
      </p:sp>
      <p:pic>
        <p:nvPicPr>
          <p:cNvPr id="38" name="Image 0" descr="logo_hi.png">
            <a:extLst>
              <a:ext uri="{FF2B5EF4-FFF2-40B4-BE49-F238E27FC236}">
                <a16:creationId xmlns:a16="http://schemas.microsoft.com/office/drawing/2014/main" id="{C2727426-85E7-D6B9-66E4-EDE67D894C7A}"/>
              </a:ext>
            </a:extLst>
          </p:cNvPr>
          <p:cNvPicPr>
            <a:picLocks noChangeAspect="1"/>
          </p:cNvPicPr>
          <p:nvPr/>
        </p:nvPicPr>
        <p:blipFill>
          <a:blip r:embed="rId3"/>
          <a:stretch>
            <a:fillRect/>
          </a:stretch>
        </p:blipFill>
        <p:spPr>
          <a:xfrm>
            <a:off x="10140696" y="80665"/>
            <a:ext cx="1572768" cy="55778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13816" y="411480"/>
            <a:ext cx="10570464" cy="292608"/>
          </a:xfrm>
          <a:prstGeom prst="rect">
            <a:avLst/>
          </a:prstGeom>
          <a:noFill/>
          <a:ln/>
        </p:spPr>
        <p:txBody>
          <a:bodyPr wrap="square" lIns="0" tIns="0" rIns="0" bIns="0" rtlCol="0" anchor="ctr"/>
          <a:lstStyle/>
          <a:p>
            <a:pPr marL="0" indent="0">
              <a:buNone/>
            </a:pPr>
            <a:r>
              <a:rPr lang="en-US" sz="1300" b="1" kern="0" spc="300" dirty="0">
                <a:solidFill>
                  <a:srgbClr val="1E7A78"/>
                </a:solidFill>
                <a:latin typeface="Roboto" pitchFamily="34" charset="0"/>
                <a:ea typeface="Roboto" pitchFamily="34" charset="-122"/>
                <a:cs typeface="Roboto" pitchFamily="34" charset="-120"/>
              </a:rPr>
              <a:t>FIRST INDICATION</a:t>
            </a:r>
            <a:endParaRPr lang="en-US" sz="1300" dirty="0"/>
          </a:p>
        </p:txBody>
      </p:sp>
      <p:sp>
        <p:nvSpPr>
          <p:cNvPr id="3" name="Text 1"/>
          <p:cNvSpPr txBox="1"/>
          <p:nvPr/>
        </p:nvSpPr>
        <p:spPr>
          <a:xfrm>
            <a:off x="813816" y="740664"/>
            <a:ext cx="10570464" cy="438912"/>
          </a:xfrm>
          <a:prstGeom prst="rect">
            <a:avLst/>
          </a:prstGeom>
          <a:noFill/>
          <a:ln/>
        </p:spPr>
        <p:txBody>
          <a:bodyPr wrap="square" lIns="0" tIns="0" rIns="0" bIns="0" rtlCol="0" anchor="ctr"/>
          <a:lstStyle/>
          <a:p>
            <a:pPr marL="0" indent="0">
              <a:buNone/>
            </a:pPr>
            <a:r>
              <a:rPr lang="en-US" sz="2500" b="1" dirty="0">
                <a:solidFill>
                  <a:srgbClr val="2B2540"/>
                </a:solidFill>
                <a:latin typeface="Roboto" pitchFamily="34" charset="0"/>
                <a:ea typeface="Roboto" pitchFamily="34" charset="-122"/>
                <a:cs typeface="Roboto" pitchFamily="34" charset="-120"/>
              </a:rPr>
              <a:t>First Indication: Biopsy Triage in Head and Neck Cancer</a:t>
            </a:r>
            <a:endParaRPr lang="en-US" sz="2500" dirty="0"/>
          </a:p>
        </p:txBody>
      </p:sp>
      <p:sp>
        <p:nvSpPr>
          <p:cNvPr id="4" name="Shape 2"/>
          <p:cNvSpPr/>
          <p:nvPr/>
        </p:nvSpPr>
        <p:spPr>
          <a:xfrm>
            <a:off x="813816" y="1225296"/>
            <a:ext cx="10570464" cy="2212848"/>
          </a:xfrm>
          <a:prstGeom prst="roundRect">
            <a:avLst>
              <a:gd name="adj" fmla="val 4959"/>
            </a:avLst>
          </a:prstGeom>
          <a:solidFill>
            <a:srgbClr val="E7F3F2"/>
          </a:solidFill>
          <a:ln w="15875">
            <a:solidFill>
              <a:srgbClr val="CDEBEA"/>
            </a:solidFill>
            <a:prstDash val="solid"/>
          </a:ln>
        </p:spPr>
        <p:txBody>
          <a:bodyPr/>
          <a:lstStyle/>
          <a:p>
            <a:endParaRPr lang="en-US"/>
          </a:p>
        </p:txBody>
      </p:sp>
      <p:sp>
        <p:nvSpPr>
          <p:cNvPr id="5" name="Text 3"/>
          <p:cNvSpPr txBox="1"/>
          <p:nvPr/>
        </p:nvSpPr>
        <p:spPr>
          <a:xfrm>
            <a:off x="1033272" y="1335024"/>
            <a:ext cx="2103120" cy="475488"/>
          </a:xfrm>
          <a:prstGeom prst="rect">
            <a:avLst/>
          </a:prstGeom>
          <a:noFill/>
          <a:ln/>
        </p:spPr>
        <p:txBody>
          <a:bodyPr wrap="square" lIns="0" tIns="0" rIns="0" bIns="0" rtlCol="0" anchor="ctr"/>
          <a:lstStyle/>
          <a:p>
            <a:pPr marL="0" indent="0">
              <a:lnSpc>
                <a:spcPct val="105000"/>
              </a:lnSpc>
              <a:buNone/>
            </a:pPr>
            <a:r>
              <a:rPr lang="en-US" sz="1350" b="1" dirty="0">
                <a:solidFill>
                  <a:srgbClr val="553D93"/>
                </a:solidFill>
                <a:latin typeface="Roboto" pitchFamily="34" charset="0"/>
                <a:ea typeface="Roboto" pitchFamily="34" charset="-122"/>
                <a:cs typeface="Roboto" pitchFamily="34" charset="-120"/>
              </a:rPr>
              <a:t>Preclinical: randomized, blinded</a:t>
            </a:r>
            <a:endParaRPr lang="en-US" sz="1350" dirty="0"/>
          </a:p>
        </p:txBody>
      </p:sp>
      <p:sp>
        <p:nvSpPr>
          <p:cNvPr id="6" name="Text 4"/>
          <p:cNvSpPr txBox="1"/>
          <p:nvPr/>
        </p:nvSpPr>
        <p:spPr>
          <a:xfrm>
            <a:off x="1033272" y="1847088"/>
            <a:ext cx="2103120" cy="841248"/>
          </a:xfrm>
          <a:prstGeom prst="rect">
            <a:avLst/>
          </a:prstGeom>
          <a:noFill/>
          <a:ln/>
        </p:spPr>
        <p:txBody>
          <a:bodyPr wrap="square" lIns="0" tIns="0" rIns="0" bIns="0" rtlCol="0" anchor="ctr"/>
          <a:lstStyle/>
          <a:p>
            <a:pPr marL="0" indent="0">
              <a:lnSpc>
                <a:spcPct val="110000"/>
              </a:lnSpc>
              <a:buNone/>
            </a:pPr>
            <a:r>
              <a:rPr lang="en-US" sz="1250" dirty="0">
                <a:solidFill>
                  <a:srgbClr val="2E4B4A"/>
                </a:solidFill>
                <a:latin typeface="Roboto" pitchFamily="34" charset="0"/>
                <a:ea typeface="Roboto" pitchFamily="34" charset="-122"/>
                <a:cs typeface="Roboto" pitchFamily="34" charset="-120"/>
              </a:rPr>
              <a:t>164 samples: 98% accuracy, 97% sensitivity, 100% specificity, AUC ≥0.98.</a:t>
            </a:r>
            <a:endParaRPr lang="en-US" sz="1250" dirty="0"/>
          </a:p>
        </p:txBody>
      </p:sp>
      <p:pic>
        <p:nvPicPr>
          <p:cNvPr id="7" name="Image 0" descr="logo_hpu.png"/>
          <p:cNvPicPr>
            <a:picLocks noChangeAspect="1"/>
          </p:cNvPicPr>
          <p:nvPr/>
        </p:nvPicPr>
        <p:blipFill>
          <a:blip r:embed="rId3"/>
          <a:stretch>
            <a:fillRect/>
          </a:stretch>
        </p:blipFill>
        <p:spPr>
          <a:xfrm>
            <a:off x="1033272" y="2761488"/>
            <a:ext cx="658368" cy="502920"/>
          </a:xfrm>
          <a:prstGeom prst="rect">
            <a:avLst/>
          </a:prstGeom>
        </p:spPr>
      </p:pic>
      <p:sp>
        <p:nvSpPr>
          <p:cNvPr id="8" name="Text 5"/>
          <p:cNvSpPr txBox="1"/>
          <p:nvPr/>
        </p:nvSpPr>
        <p:spPr>
          <a:xfrm>
            <a:off x="1783080" y="2761488"/>
            <a:ext cx="1371600" cy="502920"/>
          </a:xfrm>
          <a:prstGeom prst="rect">
            <a:avLst/>
          </a:prstGeom>
          <a:noFill/>
          <a:ln/>
        </p:spPr>
        <p:txBody>
          <a:bodyPr wrap="square" lIns="0" tIns="0" rIns="0" bIns="0" rtlCol="0" anchor="ctr"/>
          <a:lstStyle/>
          <a:p>
            <a:pPr marL="0" indent="0">
              <a:lnSpc>
                <a:spcPct val="105000"/>
              </a:lnSpc>
              <a:buNone/>
            </a:pPr>
            <a:r>
              <a:rPr lang="en-US" sz="1250" dirty="0">
                <a:solidFill>
                  <a:srgbClr val="2E4B4A"/>
                </a:solidFill>
                <a:latin typeface="Roboto" pitchFamily="34" charset="0"/>
                <a:ea typeface="Roboto" pitchFamily="34" charset="-122"/>
                <a:cs typeface="Roboto" pitchFamily="34" charset="-120"/>
              </a:rPr>
              <a:t>First blinded pilot site</a:t>
            </a:r>
            <a:endParaRPr lang="en-US" sz="1250" dirty="0"/>
          </a:p>
        </p:txBody>
      </p:sp>
      <p:sp>
        <p:nvSpPr>
          <p:cNvPr id="9" name="Shape 6"/>
          <p:cNvSpPr/>
          <p:nvPr/>
        </p:nvSpPr>
        <p:spPr>
          <a:xfrm>
            <a:off x="3035808" y="1335024"/>
            <a:ext cx="3072384" cy="1956816"/>
          </a:xfrm>
          <a:prstGeom prst="rect">
            <a:avLst/>
          </a:prstGeom>
          <a:solidFill>
            <a:srgbClr val="FFFFFF"/>
          </a:solidFill>
          <a:ln w="12700">
            <a:solidFill>
              <a:srgbClr val="CDEBEA"/>
            </a:solidFill>
            <a:prstDash val="solid"/>
          </a:ln>
        </p:spPr>
        <p:txBody>
          <a:bodyPr/>
          <a:lstStyle/>
          <a:p>
            <a:endParaRPr lang="en-US"/>
          </a:p>
        </p:txBody>
      </p:sp>
      <p:pic>
        <p:nvPicPr>
          <p:cNvPr id="10" name="Image 1" descr="roc.png"/>
          <p:cNvPicPr>
            <a:picLocks noChangeAspect="1"/>
          </p:cNvPicPr>
          <p:nvPr/>
        </p:nvPicPr>
        <p:blipFill>
          <a:blip r:embed="rId4"/>
          <a:stretch>
            <a:fillRect/>
          </a:stretch>
        </p:blipFill>
        <p:spPr>
          <a:xfrm>
            <a:off x="3127248" y="1426464"/>
            <a:ext cx="2889504" cy="1773936"/>
          </a:xfrm>
          <a:prstGeom prst="rect">
            <a:avLst/>
          </a:prstGeom>
        </p:spPr>
      </p:pic>
      <p:sp>
        <p:nvSpPr>
          <p:cNvPr id="11" name="Text 7"/>
          <p:cNvSpPr txBox="1"/>
          <p:nvPr/>
        </p:nvSpPr>
        <p:spPr>
          <a:xfrm>
            <a:off x="6327648" y="1335024"/>
            <a:ext cx="1920240" cy="274320"/>
          </a:xfrm>
          <a:prstGeom prst="rect">
            <a:avLst/>
          </a:prstGeom>
          <a:noFill/>
          <a:ln/>
        </p:spPr>
        <p:txBody>
          <a:bodyPr wrap="square" lIns="0" tIns="0" rIns="0" bIns="0" rtlCol="0" anchor="ctr"/>
          <a:lstStyle/>
          <a:p>
            <a:pPr marL="0" indent="0">
              <a:buNone/>
            </a:pPr>
            <a:r>
              <a:rPr lang="en-US" sz="1350" b="1" dirty="0">
                <a:solidFill>
                  <a:srgbClr val="14524F"/>
                </a:solidFill>
                <a:latin typeface="Roboto" pitchFamily="34" charset="0"/>
                <a:ea typeface="Roboto" pitchFamily="34" charset="-122"/>
                <a:cs typeface="Roboto" pitchFamily="34" charset="-120"/>
              </a:rPr>
              <a:t>Pilot: clinical, blinded</a:t>
            </a:r>
            <a:endParaRPr lang="en-US" sz="1350" dirty="0"/>
          </a:p>
        </p:txBody>
      </p:sp>
      <p:sp>
        <p:nvSpPr>
          <p:cNvPr id="12" name="Text 8"/>
          <p:cNvSpPr txBox="1"/>
          <p:nvPr/>
        </p:nvSpPr>
        <p:spPr>
          <a:xfrm>
            <a:off x="6327648" y="1645920"/>
            <a:ext cx="1920240" cy="1051560"/>
          </a:xfrm>
          <a:prstGeom prst="rect">
            <a:avLst/>
          </a:prstGeom>
          <a:noFill/>
          <a:ln/>
        </p:spPr>
        <p:txBody>
          <a:bodyPr wrap="square" lIns="0" tIns="0" rIns="0" bIns="0" rtlCol="0" anchor="ctr"/>
          <a:lstStyle/>
          <a:p>
            <a:pPr marL="0" indent="0">
              <a:lnSpc>
                <a:spcPct val="112000"/>
              </a:lnSpc>
              <a:buNone/>
            </a:pPr>
            <a:r>
              <a:rPr lang="en-US" sz="1250" dirty="0">
                <a:solidFill>
                  <a:srgbClr val="2E4B4A"/>
                </a:solidFill>
                <a:latin typeface="Roboto" pitchFamily="34" charset="0"/>
                <a:ea typeface="Roboto" pitchFamily="34" charset="-122"/>
                <a:cs typeface="Roboto" pitchFamily="34" charset="-120"/>
              </a:rPr>
              <a:t>29 participants: 15 HPV+ OPSCC, 2 benign, 12 healthy. Sensitivity 15/15, specificity 13/14.</a:t>
            </a:r>
            <a:endParaRPr lang="en-US" sz="1250" dirty="0"/>
          </a:p>
        </p:txBody>
      </p:sp>
      <p:sp>
        <p:nvSpPr>
          <p:cNvPr id="13" name="Text 9"/>
          <p:cNvSpPr txBox="1"/>
          <p:nvPr/>
        </p:nvSpPr>
        <p:spPr>
          <a:xfrm>
            <a:off x="6327648" y="2724912"/>
            <a:ext cx="1920240" cy="603504"/>
          </a:xfrm>
          <a:prstGeom prst="rect">
            <a:avLst/>
          </a:prstGeom>
          <a:noFill/>
          <a:ln/>
        </p:spPr>
        <p:txBody>
          <a:bodyPr wrap="square" lIns="0" tIns="0" rIns="0" bIns="0" rtlCol="0" anchor="ctr"/>
          <a:lstStyle/>
          <a:p>
            <a:pPr marL="0" indent="0">
              <a:lnSpc>
                <a:spcPct val="110000"/>
              </a:lnSpc>
              <a:buNone/>
            </a:pPr>
            <a:r>
              <a:rPr lang="en-US" sz="1250" b="1" dirty="0">
                <a:solidFill>
                  <a:srgbClr val="14524F"/>
                </a:solidFill>
                <a:latin typeface="Roboto" pitchFamily="34" charset="0"/>
                <a:ea typeface="Roboto" pitchFamily="34" charset="-122"/>
                <a:cs typeface="Roboto" pitchFamily="34" charset="-120"/>
              </a:rPr>
              <a:t>3 clinical sites: </a:t>
            </a:r>
            <a:r>
              <a:rPr lang="en-US" sz="1250" dirty="0">
                <a:solidFill>
                  <a:srgbClr val="14524F"/>
                </a:solidFill>
                <a:latin typeface="Roboto" pitchFamily="34" charset="0"/>
                <a:ea typeface="Roboto" pitchFamily="34" charset="-122"/>
                <a:cs typeface="Roboto" pitchFamily="34" charset="-120"/>
              </a:rPr>
              <a:t>BWH, WSDM, MCI (WCI), funded by NIDCR.</a:t>
            </a:r>
            <a:endParaRPr lang="en-US" sz="1250" dirty="0"/>
          </a:p>
        </p:txBody>
      </p:sp>
      <p:sp>
        <p:nvSpPr>
          <p:cNvPr id="14" name="Shape 10"/>
          <p:cNvSpPr/>
          <p:nvPr/>
        </p:nvSpPr>
        <p:spPr>
          <a:xfrm>
            <a:off x="8357616" y="1335024"/>
            <a:ext cx="2944368" cy="1956816"/>
          </a:xfrm>
          <a:prstGeom prst="rect">
            <a:avLst/>
          </a:prstGeom>
          <a:solidFill>
            <a:srgbClr val="FFFFFF"/>
          </a:solidFill>
          <a:ln w="12700">
            <a:solidFill>
              <a:srgbClr val="CDEBEA"/>
            </a:solidFill>
            <a:prstDash val="solid"/>
          </a:ln>
        </p:spPr>
        <p:txBody>
          <a:bodyPr/>
          <a:lstStyle/>
          <a:p>
            <a:endParaRPr lang="en-US"/>
          </a:p>
        </p:txBody>
      </p:sp>
      <p:pic>
        <p:nvPicPr>
          <p:cNvPr id="15" name="Image 2" descr="roc_clinical.png"/>
          <p:cNvPicPr>
            <a:picLocks noChangeAspect="1"/>
          </p:cNvPicPr>
          <p:nvPr/>
        </p:nvPicPr>
        <p:blipFill>
          <a:blip r:embed="rId5"/>
          <a:stretch>
            <a:fillRect/>
          </a:stretch>
        </p:blipFill>
        <p:spPr>
          <a:xfrm>
            <a:off x="8449056" y="1426464"/>
            <a:ext cx="2788920" cy="1801368"/>
          </a:xfrm>
          <a:prstGeom prst="rect">
            <a:avLst/>
          </a:prstGeom>
        </p:spPr>
      </p:pic>
      <p:sp>
        <p:nvSpPr>
          <p:cNvPr id="16" name="Text 11"/>
          <p:cNvSpPr txBox="1"/>
          <p:nvPr/>
        </p:nvSpPr>
        <p:spPr>
          <a:xfrm>
            <a:off x="813816" y="3639312"/>
            <a:ext cx="5084064" cy="237744"/>
          </a:xfrm>
          <a:prstGeom prst="rect">
            <a:avLst/>
          </a:prstGeom>
          <a:noFill/>
          <a:ln/>
        </p:spPr>
        <p:txBody>
          <a:bodyPr wrap="square" lIns="0" tIns="0" rIns="0" bIns="0" rtlCol="0" anchor="ctr"/>
          <a:lstStyle/>
          <a:p>
            <a:pPr marL="0" indent="0">
              <a:buNone/>
            </a:pPr>
            <a:r>
              <a:rPr lang="en-US" sz="1250" b="1" dirty="0">
                <a:solidFill>
                  <a:srgbClr val="553D93"/>
                </a:solidFill>
                <a:latin typeface="Roboto" pitchFamily="34" charset="0"/>
                <a:ea typeface="Roboto" pitchFamily="34" charset="-122"/>
                <a:cs typeface="Roboto" pitchFamily="34" charset="-120"/>
              </a:rPr>
              <a:t>Preclinical, real-time curves</a:t>
            </a:r>
            <a:endParaRPr lang="en-US" sz="1250" dirty="0"/>
          </a:p>
        </p:txBody>
      </p:sp>
      <p:sp>
        <p:nvSpPr>
          <p:cNvPr id="17" name="Text 12"/>
          <p:cNvSpPr txBox="1"/>
          <p:nvPr/>
        </p:nvSpPr>
        <p:spPr>
          <a:xfrm>
            <a:off x="6080760" y="3639312"/>
            <a:ext cx="5084064" cy="237744"/>
          </a:xfrm>
          <a:prstGeom prst="rect">
            <a:avLst/>
          </a:prstGeom>
          <a:noFill/>
          <a:ln/>
        </p:spPr>
        <p:txBody>
          <a:bodyPr wrap="square" lIns="0" tIns="0" rIns="0" bIns="0" rtlCol="0" anchor="ctr"/>
          <a:lstStyle/>
          <a:p>
            <a:pPr marL="0" indent="0">
              <a:buNone/>
            </a:pPr>
            <a:r>
              <a:rPr lang="en-US" sz="1250" b="1" dirty="0">
                <a:solidFill>
                  <a:srgbClr val="14524F"/>
                </a:solidFill>
                <a:latin typeface="Roboto" pitchFamily="34" charset="0"/>
                <a:ea typeface="Roboto" pitchFamily="34" charset="-122"/>
                <a:cs typeface="Roboto" pitchFamily="34" charset="-120"/>
              </a:rPr>
              <a:t>Clinical translation, 29 samples</a:t>
            </a:r>
            <a:endParaRPr lang="en-US" sz="1250" dirty="0"/>
          </a:p>
        </p:txBody>
      </p:sp>
      <p:sp>
        <p:nvSpPr>
          <p:cNvPr id="18" name="Shape 13"/>
          <p:cNvSpPr/>
          <p:nvPr/>
        </p:nvSpPr>
        <p:spPr>
          <a:xfrm>
            <a:off x="813816" y="3913632"/>
            <a:ext cx="5084064" cy="1517904"/>
          </a:xfrm>
          <a:prstGeom prst="rect">
            <a:avLst/>
          </a:prstGeom>
          <a:solidFill>
            <a:srgbClr val="FFFFFF"/>
          </a:solidFill>
          <a:ln w="12700">
            <a:solidFill>
              <a:srgbClr val="E3E1EE"/>
            </a:solidFill>
            <a:prstDash val="solid"/>
          </a:ln>
        </p:spPr>
        <p:txBody>
          <a:bodyPr/>
          <a:lstStyle/>
          <a:p>
            <a:endParaRPr lang="en-US"/>
          </a:p>
        </p:txBody>
      </p:sp>
      <p:pic>
        <p:nvPicPr>
          <p:cNvPr id="19" name="Image 3" descr="fig_preclinical.png"/>
          <p:cNvPicPr>
            <a:picLocks noChangeAspect="1"/>
          </p:cNvPicPr>
          <p:nvPr/>
        </p:nvPicPr>
        <p:blipFill>
          <a:blip r:embed="rId6"/>
          <a:stretch>
            <a:fillRect/>
          </a:stretch>
        </p:blipFill>
        <p:spPr>
          <a:xfrm>
            <a:off x="886968" y="4242816"/>
            <a:ext cx="4937760" cy="841248"/>
          </a:xfrm>
          <a:prstGeom prst="rect">
            <a:avLst/>
          </a:prstGeom>
        </p:spPr>
      </p:pic>
      <p:sp>
        <p:nvSpPr>
          <p:cNvPr id="20" name="Shape 14"/>
          <p:cNvSpPr/>
          <p:nvPr/>
        </p:nvSpPr>
        <p:spPr>
          <a:xfrm>
            <a:off x="6080760" y="3913632"/>
            <a:ext cx="5084064" cy="1517904"/>
          </a:xfrm>
          <a:prstGeom prst="rect">
            <a:avLst/>
          </a:prstGeom>
          <a:solidFill>
            <a:srgbClr val="FFFFFF"/>
          </a:solidFill>
          <a:ln w="12700">
            <a:solidFill>
              <a:srgbClr val="E3E1EE"/>
            </a:solidFill>
            <a:prstDash val="solid"/>
          </a:ln>
        </p:spPr>
        <p:txBody>
          <a:bodyPr/>
          <a:lstStyle/>
          <a:p>
            <a:endParaRPr lang="en-US"/>
          </a:p>
        </p:txBody>
      </p:sp>
      <p:pic>
        <p:nvPicPr>
          <p:cNvPr id="21" name="Image 4" descr="fig_clinical.png"/>
          <p:cNvPicPr>
            <a:picLocks noChangeAspect="1"/>
          </p:cNvPicPr>
          <p:nvPr/>
        </p:nvPicPr>
        <p:blipFill>
          <a:blip r:embed="rId7"/>
          <a:stretch>
            <a:fillRect/>
          </a:stretch>
        </p:blipFill>
        <p:spPr>
          <a:xfrm>
            <a:off x="6153912" y="4041648"/>
            <a:ext cx="4937760" cy="1261872"/>
          </a:xfrm>
          <a:prstGeom prst="rect">
            <a:avLst/>
          </a:prstGeom>
        </p:spPr>
      </p:pic>
      <p:sp>
        <p:nvSpPr>
          <p:cNvPr id="22" name="Shape 15"/>
          <p:cNvSpPr/>
          <p:nvPr/>
        </p:nvSpPr>
        <p:spPr>
          <a:xfrm>
            <a:off x="813816" y="5486400"/>
            <a:ext cx="10570464" cy="329184"/>
          </a:xfrm>
          <a:prstGeom prst="roundRect">
            <a:avLst>
              <a:gd name="adj" fmla="val 22222"/>
            </a:avLst>
          </a:prstGeom>
          <a:solidFill>
            <a:srgbClr val="EEEDFE"/>
          </a:solidFill>
          <a:ln/>
        </p:spPr>
        <p:txBody>
          <a:bodyPr/>
          <a:lstStyle/>
          <a:p>
            <a:endParaRPr lang="en-US"/>
          </a:p>
        </p:txBody>
      </p:sp>
      <p:sp>
        <p:nvSpPr>
          <p:cNvPr id="23" name="Text 16"/>
          <p:cNvSpPr txBox="1"/>
          <p:nvPr/>
        </p:nvSpPr>
        <p:spPr>
          <a:xfrm>
            <a:off x="1088136" y="5486400"/>
            <a:ext cx="10021824" cy="329184"/>
          </a:xfrm>
          <a:prstGeom prst="rect">
            <a:avLst/>
          </a:prstGeom>
          <a:noFill/>
          <a:ln/>
        </p:spPr>
        <p:txBody>
          <a:bodyPr wrap="square" lIns="0" tIns="0" rIns="0" bIns="0" rtlCol="0" anchor="ctr"/>
          <a:lstStyle/>
          <a:p>
            <a:pPr marL="0" indent="0">
              <a:buNone/>
            </a:pPr>
            <a:r>
              <a:rPr lang="en-US" sz="1250" b="1" dirty="0">
                <a:solidFill>
                  <a:srgbClr val="3A2E66"/>
                </a:solidFill>
                <a:latin typeface="Roboto" pitchFamily="34" charset="0"/>
                <a:ea typeface="Roboto" pitchFamily="34" charset="-122"/>
                <a:cs typeface="Roboto" pitchFamily="34" charset="-120"/>
              </a:rPr>
              <a:t>Our ask: </a:t>
            </a:r>
            <a:r>
              <a:rPr lang="en-US" sz="1250" dirty="0">
                <a:solidFill>
                  <a:srgbClr val="3A2E66"/>
                </a:solidFill>
                <a:latin typeface="Roboto" pitchFamily="34" charset="0"/>
                <a:ea typeface="Roboto" pitchFamily="34" charset="-122"/>
                <a:cs typeface="Roboto" pitchFamily="34" charset="-120"/>
              </a:rPr>
              <a:t>EDRN partners in multicenter validation, reference sets, and funding support.</a:t>
            </a:r>
            <a:endParaRPr lang="en-US" sz="1250" dirty="0"/>
          </a:p>
        </p:txBody>
      </p:sp>
      <p:sp>
        <p:nvSpPr>
          <p:cNvPr id="24" name="Text 17"/>
          <p:cNvSpPr txBox="1"/>
          <p:nvPr/>
        </p:nvSpPr>
        <p:spPr>
          <a:xfrm>
            <a:off x="813816" y="5888736"/>
            <a:ext cx="1051560" cy="365760"/>
          </a:xfrm>
          <a:prstGeom prst="rect">
            <a:avLst/>
          </a:prstGeom>
          <a:noFill/>
          <a:ln/>
        </p:spPr>
        <p:txBody>
          <a:bodyPr wrap="square" lIns="0" tIns="0" rIns="0" bIns="0" rtlCol="0" anchor="ctr"/>
          <a:lstStyle/>
          <a:p>
            <a:pPr marL="0" indent="0">
              <a:buNone/>
            </a:pPr>
            <a:r>
              <a:rPr lang="en-US" sz="1250" dirty="0">
                <a:solidFill>
                  <a:srgbClr val="55596B"/>
                </a:solidFill>
                <a:latin typeface="Roboto" pitchFamily="34" charset="0"/>
                <a:ea typeface="Roboto" pitchFamily="34" charset="-122"/>
                <a:cs typeface="Roboto" pitchFamily="34" charset="-120"/>
              </a:rPr>
              <a:t>Supported by</a:t>
            </a:r>
            <a:endParaRPr lang="en-US" sz="1250" dirty="0"/>
          </a:p>
        </p:txBody>
      </p:sp>
      <p:sp>
        <p:nvSpPr>
          <p:cNvPr id="25" name="Shape 18"/>
          <p:cNvSpPr/>
          <p:nvPr/>
        </p:nvSpPr>
        <p:spPr>
          <a:xfrm>
            <a:off x="1938528" y="5870448"/>
            <a:ext cx="1417320"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26" name="Image 5" descr="nih_logo.jpg"/>
          <p:cNvPicPr>
            <a:picLocks noChangeAspect="1"/>
          </p:cNvPicPr>
          <p:nvPr/>
        </p:nvPicPr>
        <p:blipFill>
          <a:blip r:embed="rId8"/>
          <a:stretch>
            <a:fillRect/>
          </a:stretch>
        </p:blipFill>
        <p:spPr>
          <a:xfrm>
            <a:off x="2039112" y="5952744"/>
            <a:ext cx="1216152" cy="237744"/>
          </a:xfrm>
          <a:prstGeom prst="rect">
            <a:avLst/>
          </a:prstGeom>
        </p:spPr>
      </p:pic>
      <p:sp>
        <p:nvSpPr>
          <p:cNvPr id="27" name="Shape 19"/>
          <p:cNvSpPr/>
          <p:nvPr/>
        </p:nvSpPr>
        <p:spPr>
          <a:xfrm>
            <a:off x="3456432" y="5870448"/>
            <a:ext cx="1463040"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28" name="Image 6" descr="logo_radx.png"/>
          <p:cNvPicPr>
            <a:picLocks noChangeAspect="1"/>
          </p:cNvPicPr>
          <p:nvPr/>
        </p:nvPicPr>
        <p:blipFill>
          <a:blip r:embed="rId9"/>
          <a:stretch>
            <a:fillRect/>
          </a:stretch>
        </p:blipFill>
        <p:spPr>
          <a:xfrm>
            <a:off x="3557016" y="5966460"/>
            <a:ext cx="1261872" cy="210312"/>
          </a:xfrm>
          <a:prstGeom prst="rect">
            <a:avLst/>
          </a:prstGeom>
        </p:spPr>
      </p:pic>
      <p:sp>
        <p:nvSpPr>
          <p:cNvPr id="29" name="Shape 20"/>
          <p:cNvSpPr/>
          <p:nvPr/>
        </p:nvSpPr>
        <p:spPr>
          <a:xfrm>
            <a:off x="5020056" y="5870448"/>
            <a:ext cx="1463040"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30" name="Image 7" descr="logo_nidcr.png"/>
          <p:cNvPicPr>
            <a:picLocks noChangeAspect="1"/>
          </p:cNvPicPr>
          <p:nvPr/>
        </p:nvPicPr>
        <p:blipFill>
          <a:blip r:embed="rId10"/>
          <a:stretch>
            <a:fillRect/>
          </a:stretch>
        </p:blipFill>
        <p:spPr>
          <a:xfrm>
            <a:off x="5120640" y="5943600"/>
            <a:ext cx="1261872" cy="256032"/>
          </a:xfrm>
          <a:prstGeom prst="rect">
            <a:avLst/>
          </a:prstGeom>
        </p:spPr>
      </p:pic>
      <p:sp>
        <p:nvSpPr>
          <p:cNvPr id="31" name="Shape 21"/>
          <p:cNvSpPr/>
          <p:nvPr/>
        </p:nvSpPr>
        <p:spPr>
          <a:xfrm>
            <a:off x="6583680" y="5870448"/>
            <a:ext cx="1170432"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32" name="Image 8" descr="logo_cdc.png"/>
          <p:cNvPicPr>
            <a:picLocks noChangeAspect="1"/>
          </p:cNvPicPr>
          <p:nvPr/>
        </p:nvPicPr>
        <p:blipFill>
          <a:blip r:embed="rId11"/>
          <a:stretch>
            <a:fillRect/>
          </a:stretch>
        </p:blipFill>
        <p:spPr>
          <a:xfrm>
            <a:off x="6684264" y="5934456"/>
            <a:ext cx="969264" cy="274320"/>
          </a:xfrm>
          <a:prstGeom prst="rect">
            <a:avLst/>
          </a:prstGeom>
        </p:spPr>
      </p:pic>
      <p:sp>
        <p:nvSpPr>
          <p:cNvPr id="33" name="Shape 22"/>
          <p:cNvSpPr/>
          <p:nvPr/>
        </p:nvSpPr>
        <p:spPr>
          <a:xfrm>
            <a:off x="7854696" y="5870448"/>
            <a:ext cx="1152144"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34" name="Image 9" descr="logo_mlsc.png"/>
          <p:cNvPicPr>
            <a:picLocks noChangeAspect="1"/>
          </p:cNvPicPr>
          <p:nvPr/>
        </p:nvPicPr>
        <p:blipFill>
          <a:blip r:embed="rId12"/>
          <a:stretch>
            <a:fillRect/>
          </a:stretch>
        </p:blipFill>
        <p:spPr>
          <a:xfrm>
            <a:off x="7955280" y="5916168"/>
            <a:ext cx="950976" cy="310896"/>
          </a:xfrm>
          <a:prstGeom prst="rect">
            <a:avLst/>
          </a:prstGeom>
        </p:spPr>
      </p:pic>
      <p:sp>
        <p:nvSpPr>
          <p:cNvPr id="35" name="Shape 23"/>
          <p:cNvSpPr/>
          <p:nvPr/>
        </p:nvSpPr>
        <p:spPr>
          <a:xfrm>
            <a:off x="9107424" y="5870448"/>
            <a:ext cx="566928"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36" name="Image 10" descr="logo_nsf.png"/>
          <p:cNvPicPr>
            <a:picLocks noChangeAspect="1"/>
          </p:cNvPicPr>
          <p:nvPr/>
        </p:nvPicPr>
        <p:blipFill>
          <a:blip r:embed="rId13"/>
          <a:stretch>
            <a:fillRect/>
          </a:stretch>
        </p:blipFill>
        <p:spPr>
          <a:xfrm>
            <a:off x="9208008" y="5888736"/>
            <a:ext cx="365760" cy="365760"/>
          </a:xfrm>
          <a:prstGeom prst="rect">
            <a:avLst/>
          </a:prstGeom>
        </p:spPr>
      </p:pic>
      <p:sp>
        <p:nvSpPr>
          <p:cNvPr id="37" name="Shape 24"/>
          <p:cNvSpPr/>
          <p:nvPr/>
        </p:nvSpPr>
        <p:spPr>
          <a:xfrm>
            <a:off x="9774936" y="5870448"/>
            <a:ext cx="1773936" cy="402336"/>
          </a:xfrm>
          <a:prstGeom prst="roundRect">
            <a:avLst>
              <a:gd name="adj" fmla="val 18182"/>
            </a:avLst>
          </a:prstGeom>
          <a:solidFill>
            <a:srgbClr val="1B2036"/>
          </a:solidFill>
          <a:ln/>
        </p:spPr>
        <p:txBody>
          <a:bodyPr/>
          <a:lstStyle/>
          <a:p>
            <a:endParaRPr lang="en-US"/>
          </a:p>
        </p:txBody>
      </p:sp>
      <p:pic>
        <p:nvPicPr>
          <p:cNvPr id="38" name="Image 11" descr="logo_massventures.png"/>
          <p:cNvPicPr>
            <a:picLocks noChangeAspect="1"/>
          </p:cNvPicPr>
          <p:nvPr/>
        </p:nvPicPr>
        <p:blipFill>
          <a:blip r:embed="rId14"/>
          <a:stretch>
            <a:fillRect/>
          </a:stretch>
        </p:blipFill>
        <p:spPr>
          <a:xfrm>
            <a:off x="9893808" y="5911596"/>
            <a:ext cx="1536192" cy="320040"/>
          </a:xfrm>
          <a:prstGeom prst="rect">
            <a:avLst/>
          </a:prstGeom>
        </p:spPr>
      </p:pic>
      <p:sp>
        <p:nvSpPr>
          <p:cNvPr id="40" name="Text 26"/>
          <p:cNvSpPr txBox="1"/>
          <p:nvPr/>
        </p:nvSpPr>
        <p:spPr>
          <a:xfrm>
            <a:off x="10927080" y="6419088"/>
            <a:ext cx="457200" cy="274320"/>
          </a:xfrm>
          <a:prstGeom prst="rect">
            <a:avLst/>
          </a:prstGeom>
          <a:noFill/>
          <a:ln/>
        </p:spPr>
        <p:txBody>
          <a:bodyPr wrap="square" lIns="0" tIns="0" rIns="0" bIns="0" rtlCol="0" anchor="ctr"/>
          <a:lstStyle/>
          <a:p>
            <a:pPr marL="0" indent="0" algn="r">
              <a:buNone/>
            </a:pPr>
            <a:r>
              <a:rPr lang="en-US" sz="1250" dirty="0">
                <a:solidFill>
                  <a:srgbClr val="8B8AA3"/>
                </a:solidFill>
                <a:latin typeface="Roboto" pitchFamily="34" charset="0"/>
                <a:ea typeface="Roboto" pitchFamily="34" charset="-122"/>
                <a:cs typeface="Roboto" pitchFamily="34" charset="-120"/>
              </a:rPr>
              <a:t>3</a:t>
            </a:r>
            <a:endParaRPr lang="en-US" sz="1250" dirty="0"/>
          </a:p>
        </p:txBody>
      </p:sp>
      <p:pic>
        <p:nvPicPr>
          <p:cNvPr id="41" name="Image 0" descr="logo_hi.png">
            <a:extLst>
              <a:ext uri="{FF2B5EF4-FFF2-40B4-BE49-F238E27FC236}">
                <a16:creationId xmlns:a16="http://schemas.microsoft.com/office/drawing/2014/main" id="{542E9131-2688-C03C-1291-7DAFFA28D901}"/>
              </a:ext>
            </a:extLst>
          </p:cNvPr>
          <p:cNvPicPr>
            <a:picLocks noChangeAspect="1"/>
          </p:cNvPicPr>
          <p:nvPr/>
        </p:nvPicPr>
        <p:blipFill>
          <a:blip r:embed="rId15"/>
          <a:stretch>
            <a:fillRect/>
          </a:stretch>
        </p:blipFill>
        <p:spPr>
          <a:xfrm>
            <a:off x="10140696" y="80665"/>
            <a:ext cx="1572768" cy="557784"/>
          </a:xfrm>
          <a:prstGeom prst="rect">
            <a:avLst/>
          </a:prstGeom>
        </p:spPr>
      </p:pic>
      <p:sp>
        <p:nvSpPr>
          <p:cNvPr id="43" name="Text 17">
            <a:extLst>
              <a:ext uri="{FF2B5EF4-FFF2-40B4-BE49-F238E27FC236}">
                <a16:creationId xmlns:a16="http://schemas.microsoft.com/office/drawing/2014/main" id="{6405506C-9FE4-22A2-1E27-7253C598F55D}"/>
              </a:ext>
            </a:extLst>
          </p:cNvPr>
          <p:cNvSpPr txBox="1"/>
          <p:nvPr/>
        </p:nvSpPr>
        <p:spPr>
          <a:xfrm>
            <a:off x="799961" y="6516073"/>
            <a:ext cx="8686800" cy="274320"/>
          </a:xfrm>
          <a:prstGeom prst="rect">
            <a:avLst/>
          </a:prstGeom>
          <a:noFill/>
          <a:ln/>
        </p:spPr>
        <p:txBody>
          <a:bodyPr wrap="square" lIns="0" tIns="0" rIns="0" bIns="0" rtlCol="0" anchor="ctr"/>
          <a:lstStyle/>
          <a:p>
            <a:pPr marL="0" indent="0" algn="l">
              <a:buNone/>
            </a:pPr>
            <a:r>
              <a:rPr lang="en-US" sz="1250" dirty="0">
                <a:solidFill>
                  <a:srgbClr val="8B8AA3"/>
                </a:solidFill>
                <a:latin typeface="Roboto" pitchFamily="34" charset="0"/>
                <a:ea typeface="Roboto" pitchFamily="34" charset="-122"/>
                <a:cs typeface="Roboto" pitchFamily="34" charset="-120"/>
              </a:rPr>
              <a:t>Roya Khosravi-Far, PhD · Founder &amp; CEO · roya@innotechprecisionmed.com · © 2026 InnoTech Precision Medicine</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13816" y="411480"/>
            <a:ext cx="10570464" cy="292608"/>
          </a:xfrm>
          <a:prstGeom prst="rect">
            <a:avLst/>
          </a:prstGeom>
          <a:noFill/>
          <a:ln/>
        </p:spPr>
        <p:txBody>
          <a:bodyPr wrap="square" lIns="0" tIns="0" rIns="0" bIns="0" rtlCol="0" anchor="ctr"/>
          <a:lstStyle/>
          <a:p>
            <a:pPr marL="0" indent="0">
              <a:buNone/>
            </a:pPr>
            <a:r>
              <a:rPr lang="en-US" sz="1300" b="1" kern="0" spc="300" dirty="0">
                <a:solidFill>
                  <a:srgbClr val="1E7A78"/>
                </a:solidFill>
                <a:latin typeface="Roboto" pitchFamily="34" charset="0"/>
                <a:ea typeface="Roboto" pitchFamily="34" charset="-122"/>
                <a:cs typeface="Roboto" pitchFamily="34" charset="-120"/>
              </a:rPr>
              <a:t>FIRST INDICATION</a:t>
            </a:r>
            <a:endParaRPr lang="en-US" sz="1300" dirty="0"/>
          </a:p>
        </p:txBody>
      </p:sp>
      <p:sp>
        <p:nvSpPr>
          <p:cNvPr id="3" name="Text 1"/>
          <p:cNvSpPr txBox="1"/>
          <p:nvPr/>
        </p:nvSpPr>
        <p:spPr>
          <a:xfrm>
            <a:off x="813816" y="740664"/>
            <a:ext cx="10570464" cy="438912"/>
          </a:xfrm>
          <a:prstGeom prst="rect">
            <a:avLst/>
          </a:prstGeom>
          <a:noFill/>
          <a:ln/>
        </p:spPr>
        <p:txBody>
          <a:bodyPr wrap="square" lIns="0" tIns="0" rIns="0" bIns="0" rtlCol="0" anchor="ctr"/>
          <a:lstStyle/>
          <a:p>
            <a:pPr marL="0" indent="0">
              <a:buNone/>
            </a:pPr>
            <a:r>
              <a:rPr lang="en-US" sz="2500" b="1" dirty="0">
                <a:solidFill>
                  <a:srgbClr val="2B2540"/>
                </a:solidFill>
                <a:latin typeface="Roboto" pitchFamily="34" charset="0"/>
                <a:ea typeface="Roboto" pitchFamily="34" charset="-122"/>
                <a:cs typeface="Roboto" pitchFamily="34" charset="-120"/>
              </a:rPr>
              <a:t>First Indication: Biopsy Triage in Head and Neck Cancer</a:t>
            </a:r>
            <a:endParaRPr lang="en-US" sz="2500" dirty="0"/>
          </a:p>
        </p:txBody>
      </p:sp>
      <p:sp>
        <p:nvSpPr>
          <p:cNvPr id="4" name="Text 2"/>
          <p:cNvSpPr txBox="1"/>
          <p:nvPr/>
        </p:nvSpPr>
        <p:spPr>
          <a:xfrm>
            <a:off x="813816" y="1608315"/>
            <a:ext cx="1965960" cy="457200"/>
          </a:xfrm>
          <a:prstGeom prst="rect">
            <a:avLst/>
          </a:prstGeom>
          <a:noFill/>
          <a:ln/>
        </p:spPr>
        <p:txBody>
          <a:bodyPr wrap="square" lIns="0" tIns="0" rIns="0" bIns="0" rtlCol="0" anchor="ctr"/>
          <a:lstStyle/>
          <a:p>
            <a:pPr marL="0" indent="0">
              <a:buNone/>
            </a:pPr>
            <a:r>
              <a:rPr lang="en-US" sz="2400" b="1" dirty="0">
                <a:solidFill>
                  <a:srgbClr val="553D93"/>
                </a:solidFill>
                <a:latin typeface="Roboto" pitchFamily="34" charset="0"/>
                <a:ea typeface="Roboto" pitchFamily="34" charset="-122"/>
                <a:cs typeface="Roboto" pitchFamily="34" charset="-120"/>
              </a:rPr>
              <a:t>14–42 wks</a:t>
            </a:r>
            <a:endParaRPr lang="en-US" sz="2400" dirty="0"/>
          </a:p>
        </p:txBody>
      </p:sp>
      <p:sp>
        <p:nvSpPr>
          <p:cNvPr id="5" name="Text 3"/>
          <p:cNvSpPr txBox="1"/>
          <p:nvPr/>
        </p:nvSpPr>
        <p:spPr>
          <a:xfrm>
            <a:off x="2871216" y="1608315"/>
            <a:ext cx="3337560" cy="457200"/>
          </a:xfrm>
          <a:prstGeom prst="rect">
            <a:avLst/>
          </a:prstGeom>
          <a:noFill/>
          <a:ln/>
        </p:spPr>
        <p:txBody>
          <a:bodyPr wrap="square" lIns="0" tIns="0" rIns="0" bIns="0" rtlCol="0" anchor="ctr"/>
          <a:lstStyle/>
          <a:p>
            <a:pPr marL="0" indent="0">
              <a:lnSpc>
                <a:spcPct val="108000"/>
              </a:lnSpc>
              <a:buNone/>
            </a:pPr>
            <a:r>
              <a:rPr lang="en-US" sz="1400" dirty="0">
                <a:solidFill>
                  <a:srgbClr val="4A4A5E"/>
                </a:solidFill>
                <a:latin typeface="Roboto" pitchFamily="34" charset="0"/>
                <a:ea typeface="Roboto" pitchFamily="34" charset="-122"/>
                <a:cs typeface="Roboto" pitchFamily="34" charset="-120"/>
              </a:rPr>
              <a:t>diagnostic delay for HPV-driven head and neck cancer today</a:t>
            </a:r>
            <a:endParaRPr lang="en-US" sz="1400" dirty="0"/>
          </a:p>
        </p:txBody>
      </p:sp>
      <p:sp>
        <p:nvSpPr>
          <p:cNvPr id="6" name="Text 4"/>
          <p:cNvSpPr txBox="1"/>
          <p:nvPr/>
        </p:nvSpPr>
        <p:spPr>
          <a:xfrm>
            <a:off x="813816" y="2175243"/>
            <a:ext cx="1965960" cy="603504"/>
          </a:xfrm>
          <a:prstGeom prst="rect">
            <a:avLst/>
          </a:prstGeom>
          <a:noFill/>
          <a:ln/>
        </p:spPr>
        <p:txBody>
          <a:bodyPr wrap="square" lIns="0" tIns="0" rIns="0" bIns="0" rtlCol="0" anchor="ctr"/>
          <a:lstStyle/>
          <a:p>
            <a:pPr marL="0" indent="0">
              <a:buNone/>
            </a:pPr>
            <a:r>
              <a:rPr lang="en-US" sz="2400" b="1" dirty="0">
                <a:solidFill>
                  <a:srgbClr val="553D93"/>
                </a:solidFill>
                <a:latin typeface="Roboto" pitchFamily="34" charset="0"/>
                <a:ea typeface="Roboto" pitchFamily="34" charset="-122"/>
                <a:cs typeface="Roboto" pitchFamily="34" charset="-120"/>
              </a:rPr>
              <a:t>~80%</a:t>
            </a:r>
            <a:endParaRPr lang="en-US" sz="2400" dirty="0"/>
          </a:p>
        </p:txBody>
      </p:sp>
      <p:sp>
        <p:nvSpPr>
          <p:cNvPr id="7" name="Text 5"/>
          <p:cNvSpPr txBox="1"/>
          <p:nvPr/>
        </p:nvSpPr>
        <p:spPr>
          <a:xfrm>
            <a:off x="2871216" y="2175243"/>
            <a:ext cx="3337560" cy="603504"/>
          </a:xfrm>
          <a:prstGeom prst="rect">
            <a:avLst/>
          </a:prstGeom>
          <a:noFill/>
          <a:ln/>
        </p:spPr>
        <p:txBody>
          <a:bodyPr wrap="square" lIns="0" tIns="0" rIns="0" bIns="0" rtlCol="0" anchor="ctr"/>
          <a:lstStyle/>
          <a:p>
            <a:pPr marL="0" indent="0">
              <a:lnSpc>
                <a:spcPct val="108000"/>
              </a:lnSpc>
              <a:buNone/>
            </a:pPr>
            <a:r>
              <a:rPr lang="en-US" sz="1400" dirty="0">
                <a:solidFill>
                  <a:srgbClr val="4A4A5E"/>
                </a:solidFill>
                <a:latin typeface="Roboto" pitchFamily="34" charset="0"/>
                <a:ea typeface="Roboto" pitchFamily="34" charset="-122"/>
                <a:cs typeface="Roboto" pitchFamily="34" charset="-120"/>
              </a:rPr>
              <a:t>of referred neck masses and oral lesions are benign; nearly all still face invasive biopsy</a:t>
            </a:r>
            <a:endParaRPr lang="en-US" sz="1400" dirty="0"/>
          </a:p>
        </p:txBody>
      </p:sp>
      <p:sp>
        <p:nvSpPr>
          <p:cNvPr id="8" name="Text 6"/>
          <p:cNvSpPr txBox="1"/>
          <p:nvPr/>
        </p:nvSpPr>
        <p:spPr>
          <a:xfrm>
            <a:off x="813816" y="2888475"/>
            <a:ext cx="1965960" cy="365760"/>
          </a:xfrm>
          <a:prstGeom prst="rect">
            <a:avLst/>
          </a:prstGeom>
          <a:noFill/>
          <a:ln/>
        </p:spPr>
        <p:txBody>
          <a:bodyPr wrap="square" lIns="0" tIns="0" rIns="0" bIns="0" rtlCol="0" anchor="ctr"/>
          <a:lstStyle/>
          <a:p>
            <a:pPr marL="0" indent="0">
              <a:buNone/>
            </a:pPr>
            <a:r>
              <a:rPr lang="en-US" sz="2400" b="1" dirty="0">
                <a:solidFill>
                  <a:srgbClr val="553D93"/>
                </a:solidFill>
                <a:latin typeface="Roboto" pitchFamily="34" charset="0"/>
                <a:ea typeface="Roboto" pitchFamily="34" charset="-122"/>
                <a:cs typeface="Roboto" pitchFamily="34" charset="-120"/>
              </a:rPr>
              <a:t>&gt;42M</a:t>
            </a:r>
            <a:endParaRPr lang="en-US" sz="2400" dirty="0"/>
          </a:p>
        </p:txBody>
      </p:sp>
      <p:sp>
        <p:nvSpPr>
          <p:cNvPr id="9" name="Text 7"/>
          <p:cNvSpPr txBox="1"/>
          <p:nvPr/>
        </p:nvSpPr>
        <p:spPr>
          <a:xfrm>
            <a:off x="2871216" y="2888475"/>
            <a:ext cx="3337560" cy="365760"/>
          </a:xfrm>
          <a:prstGeom prst="rect">
            <a:avLst/>
          </a:prstGeom>
          <a:noFill/>
          <a:ln/>
        </p:spPr>
        <p:txBody>
          <a:bodyPr wrap="square" lIns="0" tIns="0" rIns="0" bIns="0" rtlCol="0" anchor="ctr"/>
          <a:lstStyle/>
          <a:p>
            <a:pPr marL="0" indent="0">
              <a:lnSpc>
                <a:spcPct val="108000"/>
              </a:lnSpc>
              <a:buNone/>
            </a:pPr>
            <a:r>
              <a:rPr lang="en-US" sz="1400" dirty="0">
                <a:solidFill>
                  <a:srgbClr val="4A4A5E"/>
                </a:solidFill>
                <a:latin typeface="Roboto" pitchFamily="34" charset="0"/>
                <a:ea typeface="Roboto" pitchFamily="34" charset="-122"/>
                <a:cs typeface="Roboto" pitchFamily="34" charset="-120"/>
              </a:rPr>
              <a:t>Americans at risk of HPV-driven cancers</a:t>
            </a:r>
            <a:endParaRPr lang="en-US" sz="1400" dirty="0"/>
          </a:p>
        </p:txBody>
      </p:sp>
      <p:sp>
        <p:nvSpPr>
          <p:cNvPr id="10" name="Shape 8"/>
          <p:cNvSpPr/>
          <p:nvPr/>
        </p:nvSpPr>
        <p:spPr>
          <a:xfrm>
            <a:off x="6492240" y="1216152"/>
            <a:ext cx="420624" cy="420624"/>
          </a:xfrm>
          <a:prstGeom prst="ellipse">
            <a:avLst/>
          </a:prstGeom>
          <a:solidFill>
            <a:srgbClr val="553D93"/>
          </a:solidFill>
          <a:ln/>
        </p:spPr>
        <p:txBody>
          <a:bodyPr/>
          <a:lstStyle/>
          <a:p>
            <a:endParaRPr lang="en-US"/>
          </a:p>
        </p:txBody>
      </p:sp>
      <p:pic>
        <p:nvPicPr>
          <p:cNvPr id="11" name="Image 0" descr="icon10.png"/>
          <p:cNvPicPr>
            <a:picLocks noChangeAspect="1"/>
          </p:cNvPicPr>
          <p:nvPr/>
        </p:nvPicPr>
        <p:blipFill>
          <a:blip r:embed="rId3"/>
          <a:stretch>
            <a:fillRect/>
          </a:stretch>
        </p:blipFill>
        <p:spPr>
          <a:xfrm>
            <a:off x="6583680" y="1307592"/>
            <a:ext cx="237744" cy="237744"/>
          </a:xfrm>
          <a:prstGeom prst="rect">
            <a:avLst/>
          </a:prstGeom>
        </p:spPr>
      </p:pic>
      <p:sp>
        <p:nvSpPr>
          <p:cNvPr id="12" name="Text 9"/>
          <p:cNvSpPr txBox="1"/>
          <p:nvPr/>
        </p:nvSpPr>
        <p:spPr>
          <a:xfrm>
            <a:off x="7040880" y="1170432"/>
            <a:ext cx="4343400" cy="530352"/>
          </a:xfrm>
          <a:prstGeom prst="rect">
            <a:avLst/>
          </a:prstGeom>
          <a:noFill/>
          <a:ln/>
        </p:spPr>
        <p:txBody>
          <a:bodyPr wrap="square" lIns="0" tIns="0" rIns="0" bIns="0" rtlCol="0" anchor="ctr"/>
          <a:lstStyle/>
          <a:p>
            <a:pPr marL="0" indent="0">
              <a:lnSpc>
                <a:spcPct val="108000"/>
              </a:lnSpc>
              <a:buNone/>
            </a:pPr>
            <a:r>
              <a:rPr lang="en-US" sz="1400" b="1" dirty="0">
                <a:solidFill>
                  <a:srgbClr val="3C3C50"/>
                </a:solidFill>
                <a:latin typeface="Roboto" pitchFamily="34" charset="0"/>
                <a:ea typeface="Roboto" pitchFamily="34" charset="-122"/>
                <a:cs typeface="Roboto" pitchFamily="34" charset="-120"/>
              </a:rPr>
              <a:t>One saliva sample</a:t>
            </a:r>
            <a:r>
              <a:rPr lang="en-US" sz="1400" dirty="0">
                <a:solidFill>
                  <a:srgbClr val="3C3C50"/>
                </a:solidFill>
                <a:latin typeface="Roboto" pitchFamily="34" charset="0"/>
                <a:ea typeface="Roboto" pitchFamily="34" charset="-122"/>
                <a:cs typeface="Roboto" pitchFamily="34" charset="-120"/>
              </a:rPr>
              <a:t>, non-invasive, collected chairside</a:t>
            </a:r>
            <a:endParaRPr lang="en-US" sz="1400" dirty="0"/>
          </a:p>
        </p:txBody>
      </p:sp>
      <p:sp>
        <p:nvSpPr>
          <p:cNvPr id="13" name="Shape 10"/>
          <p:cNvSpPr/>
          <p:nvPr/>
        </p:nvSpPr>
        <p:spPr>
          <a:xfrm>
            <a:off x="6492240" y="1801368"/>
            <a:ext cx="420624" cy="420624"/>
          </a:xfrm>
          <a:prstGeom prst="ellipse">
            <a:avLst/>
          </a:prstGeom>
          <a:solidFill>
            <a:srgbClr val="553D93"/>
          </a:solidFill>
          <a:ln/>
        </p:spPr>
        <p:txBody>
          <a:bodyPr/>
          <a:lstStyle/>
          <a:p>
            <a:endParaRPr lang="en-US"/>
          </a:p>
        </p:txBody>
      </p:sp>
      <p:pic>
        <p:nvPicPr>
          <p:cNvPr id="14" name="Image 1" descr="icon11.png"/>
          <p:cNvPicPr>
            <a:picLocks noChangeAspect="1"/>
          </p:cNvPicPr>
          <p:nvPr/>
        </p:nvPicPr>
        <p:blipFill>
          <a:blip r:embed="rId4"/>
          <a:stretch>
            <a:fillRect/>
          </a:stretch>
        </p:blipFill>
        <p:spPr>
          <a:xfrm>
            <a:off x="6583680" y="1892808"/>
            <a:ext cx="237744" cy="237744"/>
          </a:xfrm>
          <a:prstGeom prst="rect">
            <a:avLst/>
          </a:prstGeom>
        </p:spPr>
      </p:pic>
      <p:sp>
        <p:nvSpPr>
          <p:cNvPr id="15" name="Text 11"/>
          <p:cNvSpPr txBox="1"/>
          <p:nvPr/>
        </p:nvSpPr>
        <p:spPr>
          <a:xfrm>
            <a:off x="7040880" y="1755648"/>
            <a:ext cx="4343400" cy="530352"/>
          </a:xfrm>
          <a:prstGeom prst="rect">
            <a:avLst/>
          </a:prstGeom>
          <a:noFill/>
          <a:ln/>
        </p:spPr>
        <p:txBody>
          <a:bodyPr wrap="square" lIns="0" tIns="0" rIns="0" bIns="0" rtlCol="0" anchor="ctr"/>
          <a:lstStyle/>
          <a:p>
            <a:pPr marL="0" indent="0">
              <a:lnSpc>
                <a:spcPct val="108000"/>
              </a:lnSpc>
              <a:buNone/>
            </a:pPr>
            <a:r>
              <a:rPr lang="en-US" sz="1400" b="1" dirty="0">
                <a:solidFill>
                  <a:srgbClr val="3C3C50"/>
                </a:solidFill>
                <a:latin typeface="Roboto" pitchFamily="34" charset="0"/>
                <a:ea typeface="Roboto" pitchFamily="34" charset="-122"/>
                <a:cs typeface="Roboto" pitchFamily="34" charset="-120"/>
              </a:rPr>
              <a:t>Integrated multiomic run</a:t>
            </a:r>
            <a:r>
              <a:rPr lang="en-US" sz="1400" dirty="0">
                <a:solidFill>
                  <a:srgbClr val="3C3C50"/>
                </a:solidFill>
                <a:latin typeface="Roboto" pitchFamily="34" charset="0"/>
                <a:ea typeface="Roboto" pitchFamily="34" charset="-122"/>
                <a:cs typeface="Roboto" pitchFamily="34" charset="-120"/>
              </a:rPr>
              <a:t>: HPV genotype and host response in one closed cartridge</a:t>
            </a:r>
            <a:endParaRPr lang="en-US" sz="1400" dirty="0"/>
          </a:p>
        </p:txBody>
      </p:sp>
      <p:sp>
        <p:nvSpPr>
          <p:cNvPr id="16" name="Shape 12"/>
          <p:cNvSpPr/>
          <p:nvPr/>
        </p:nvSpPr>
        <p:spPr>
          <a:xfrm>
            <a:off x="6492240" y="2386584"/>
            <a:ext cx="420624" cy="420624"/>
          </a:xfrm>
          <a:prstGeom prst="ellipse">
            <a:avLst/>
          </a:prstGeom>
          <a:solidFill>
            <a:srgbClr val="1E7A78"/>
          </a:solidFill>
          <a:ln/>
        </p:spPr>
        <p:txBody>
          <a:bodyPr/>
          <a:lstStyle/>
          <a:p>
            <a:endParaRPr lang="en-US"/>
          </a:p>
        </p:txBody>
      </p:sp>
      <p:pic>
        <p:nvPicPr>
          <p:cNvPr id="17" name="Image 2" descr="icon12.png"/>
          <p:cNvPicPr>
            <a:picLocks noChangeAspect="1"/>
          </p:cNvPicPr>
          <p:nvPr/>
        </p:nvPicPr>
        <p:blipFill>
          <a:blip r:embed="rId5"/>
          <a:stretch>
            <a:fillRect/>
          </a:stretch>
        </p:blipFill>
        <p:spPr>
          <a:xfrm>
            <a:off x="6583680" y="2478024"/>
            <a:ext cx="237744" cy="237744"/>
          </a:xfrm>
          <a:prstGeom prst="rect">
            <a:avLst/>
          </a:prstGeom>
        </p:spPr>
      </p:pic>
      <p:sp>
        <p:nvSpPr>
          <p:cNvPr id="18" name="Text 13"/>
          <p:cNvSpPr txBox="1"/>
          <p:nvPr/>
        </p:nvSpPr>
        <p:spPr>
          <a:xfrm>
            <a:off x="7040880" y="2340864"/>
            <a:ext cx="4343400" cy="530352"/>
          </a:xfrm>
          <a:prstGeom prst="rect">
            <a:avLst/>
          </a:prstGeom>
          <a:noFill/>
          <a:ln/>
        </p:spPr>
        <p:txBody>
          <a:bodyPr wrap="square" lIns="0" tIns="0" rIns="0" bIns="0" rtlCol="0" anchor="ctr"/>
          <a:lstStyle/>
          <a:p>
            <a:pPr marL="0" indent="0">
              <a:lnSpc>
                <a:spcPct val="108000"/>
              </a:lnSpc>
              <a:buNone/>
            </a:pPr>
            <a:r>
              <a:rPr lang="en-US" sz="1400" b="1" dirty="0">
                <a:solidFill>
                  <a:srgbClr val="3C3C50"/>
                </a:solidFill>
                <a:latin typeface="Roboto" pitchFamily="34" charset="0"/>
                <a:ea typeface="Roboto" pitchFamily="34" charset="-122"/>
                <a:cs typeface="Roboto" pitchFamily="34" charset="-120"/>
              </a:rPr>
              <a:t>AI risk score in 30 minutes</a:t>
            </a:r>
            <a:r>
              <a:rPr lang="en-US" sz="1400" dirty="0">
                <a:solidFill>
                  <a:srgbClr val="3C3C50"/>
                </a:solidFill>
                <a:latin typeface="Roboto" pitchFamily="34" charset="0"/>
                <a:ea typeface="Roboto" pitchFamily="34" charset="-122"/>
                <a:cs typeface="Roboto" pitchFamily="34" charset="-120"/>
              </a:rPr>
              <a:t>, molecular modalities fused with patient risk factors</a:t>
            </a:r>
            <a:endParaRPr lang="en-US" sz="1400" dirty="0"/>
          </a:p>
        </p:txBody>
      </p:sp>
      <p:sp>
        <p:nvSpPr>
          <p:cNvPr id="19" name="Shape 14"/>
          <p:cNvSpPr/>
          <p:nvPr/>
        </p:nvSpPr>
        <p:spPr>
          <a:xfrm>
            <a:off x="6492240" y="2971800"/>
            <a:ext cx="420624" cy="420624"/>
          </a:xfrm>
          <a:prstGeom prst="ellipse">
            <a:avLst/>
          </a:prstGeom>
          <a:solidFill>
            <a:srgbClr val="1E7A78"/>
          </a:solidFill>
          <a:ln/>
        </p:spPr>
        <p:txBody>
          <a:bodyPr/>
          <a:lstStyle/>
          <a:p>
            <a:endParaRPr lang="en-US"/>
          </a:p>
        </p:txBody>
      </p:sp>
      <p:pic>
        <p:nvPicPr>
          <p:cNvPr id="20" name="Image 3" descr="icon13.png"/>
          <p:cNvPicPr>
            <a:picLocks noChangeAspect="1"/>
          </p:cNvPicPr>
          <p:nvPr/>
        </p:nvPicPr>
        <p:blipFill>
          <a:blip r:embed="rId6"/>
          <a:stretch>
            <a:fillRect/>
          </a:stretch>
        </p:blipFill>
        <p:spPr>
          <a:xfrm>
            <a:off x="6583680" y="3063240"/>
            <a:ext cx="237744" cy="237744"/>
          </a:xfrm>
          <a:prstGeom prst="rect">
            <a:avLst/>
          </a:prstGeom>
        </p:spPr>
      </p:pic>
      <p:sp>
        <p:nvSpPr>
          <p:cNvPr id="21" name="Text 15"/>
          <p:cNvSpPr txBox="1"/>
          <p:nvPr/>
        </p:nvSpPr>
        <p:spPr>
          <a:xfrm>
            <a:off x="7040880" y="2926080"/>
            <a:ext cx="4343400" cy="530352"/>
          </a:xfrm>
          <a:prstGeom prst="rect">
            <a:avLst/>
          </a:prstGeom>
          <a:noFill/>
          <a:ln/>
        </p:spPr>
        <p:txBody>
          <a:bodyPr wrap="square" lIns="0" tIns="0" rIns="0" bIns="0" rtlCol="0" anchor="ctr"/>
          <a:lstStyle/>
          <a:p>
            <a:pPr marL="0" indent="0">
              <a:lnSpc>
                <a:spcPct val="108000"/>
              </a:lnSpc>
              <a:buNone/>
            </a:pPr>
            <a:r>
              <a:rPr lang="en-US" sz="1400" b="1" dirty="0">
                <a:solidFill>
                  <a:srgbClr val="3C3C50"/>
                </a:solidFill>
                <a:latin typeface="Roboto" pitchFamily="34" charset="0"/>
                <a:ea typeface="Roboto" pitchFamily="34" charset="-122"/>
                <a:cs typeface="Roboto" pitchFamily="34" charset="-120"/>
              </a:rPr>
              <a:t>Same-visit decision</a:t>
            </a:r>
            <a:r>
              <a:rPr lang="en-US" sz="1400" dirty="0">
                <a:solidFill>
                  <a:srgbClr val="3C3C50"/>
                </a:solidFill>
                <a:latin typeface="Roboto" pitchFamily="34" charset="0"/>
                <a:ea typeface="Roboto" pitchFamily="34" charset="-122"/>
                <a:cs typeface="Roboto" pitchFamily="34" charset="-120"/>
              </a:rPr>
              <a:t>: low risk, monitor; high risk, biopsy</a:t>
            </a:r>
            <a:endParaRPr lang="en-US" sz="1400" dirty="0"/>
          </a:p>
        </p:txBody>
      </p:sp>
      <p:sp>
        <p:nvSpPr>
          <p:cNvPr id="22" name="Shape 16"/>
          <p:cNvSpPr/>
          <p:nvPr/>
        </p:nvSpPr>
        <p:spPr>
          <a:xfrm>
            <a:off x="813816" y="3639312"/>
            <a:ext cx="10570464" cy="2121408"/>
          </a:xfrm>
          <a:prstGeom prst="roundRect">
            <a:avLst>
              <a:gd name="adj" fmla="val 5172"/>
            </a:avLst>
          </a:prstGeom>
          <a:solidFill>
            <a:srgbClr val="E7F3F2"/>
          </a:solidFill>
          <a:ln w="15875">
            <a:solidFill>
              <a:srgbClr val="CDEBEA"/>
            </a:solidFill>
            <a:prstDash val="solid"/>
          </a:ln>
        </p:spPr>
        <p:txBody>
          <a:bodyPr/>
          <a:lstStyle/>
          <a:p>
            <a:endParaRPr lang="en-US"/>
          </a:p>
        </p:txBody>
      </p:sp>
      <p:sp>
        <p:nvSpPr>
          <p:cNvPr id="23" name="Text 17"/>
          <p:cNvSpPr txBox="1"/>
          <p:nvPr/>
        </p:nvSpPr>
        <p:spPr>
          <a:xfrm>
            <a:off x="1033272" y="3730752"/>
            <a:ext cx="2148840" cy="475488"/>
          </a:xfrm>
          <a:prstGeom prst="rect">
            <a:avLst/>
          </a:prstGeom>
          <a:noFill/>
          <a:ln/>
        </p:spPr>
        <p:txBody>
          <a:bodyPr wrap="square" lIns="0" tIns="0" rIns="0" bIns="0" rtlCol="0" anchor="ctr"/>
          <a:lstStyle/>
          <a:p>
            <a:pPr marL="0" indent="0">
              <a:lnSpc>
                <a:spcPct val="105000"/>
              </a:lnSpc>
              <a:buNone/>
            </a:pPr>
            <a:r>
              <a:rPr lang="en-US" sz="1400" b="1" dirty="0">
                <a:solidFill>
                  <a:srgbClr val="553D93"/>
                </a:solidFill>
                <a:latin typeface="Roboto" pitchFamily="34" charset="0"/>
                <a:ea typeface="Roboto" pitchFamily="34" charset="-122"/>
                <a:cs typeface="Roboto" pitchFamily="34" charset="-120"/>
              </a:rPr>
              <a:t>Preclinical: </a:t>
            </a:r>
          </a:p>
          <a:p>
            <a:pPr marL="0" indent="0">
              <a:lnSpc>
                <a:spcPct val="105000"/>
              </a:lnSpc>
              <a:buNone/>
            </a:pPr>
            <a:r>
              <a:rPr lang="en-US" sz="1400" b="1" dirty="0">
                <a:solidFill>
                  <a:srgbClr val="553D93"/>
                </a:solidFill>
                <a:latin typeface="Roboto" pitchFamily="34" charset="0"/>
                <a:ea typeface="Roboto" pitchFamily="34" charset="-122"/>
                <a:cs typeface="Roboto" pitchFamily="34" charset="-120"/>
              </a:rPr>
              <a:t>randomized, blinded</a:t>
            </a:r>
            <a:endParaRPr lang="en-US" sz="1400" dirty="0"/>
          </a:p>
        </p:txBody>
      </p:sp>
      <p:sp>
        <p:nvSpPr>
          <p:cNvPr id="24" name="Text 18"/>
          <p:cNvSpPr txBox="1"/>
          <p:nvPr/>
        </p:nvSpPr>
        <p:spPr>
          <a:xfrm>
            <a:off x="1033272" y="4224528"/>
            <a:ext cx="2148840" cy="868680"/>
          </a:xfrm>
          <a:prstGeom prst="rect">
            <a:avLst/>
          </a:prstGeom>
          <a:noFill/>
          <a:ln/>
        </p:spPr>
        <p:txBody>
          <a:bodyPr wrap="square" lIns="0" tIns="0" rIns="0" bIns="0" rtlCol="0" anchor="ctr"/>
          <a:lstStyle/>
          <a:p>
            <a:pPr marL="0" indent="0">
              <a:lnSpc>
                <a:spcPct val="110000"/>
              </a:lnSpc>
              <a:buNone/>
            </a:pPr>
            <a:r>
              <a:rPr lang="en-US" sz="1400" dirty="0">
                <a:solidFill>
                  <a:srgbClr val="2E4B4A"/>
                </a:solidFill>
                <a:latin typeface="Roboto" pitchFamily="34" charset="0"/>
                <a:ea typeface="Roboto" pitchFamily="34" charset="-122"/>
                <a:cs typeface="Roboto" pitchFamily="34" charset="-120"/>
              </a:rPr>
              <a:t>164 samples: 98% accuracy, 97% sensitivity, 100% specificity, AUC ≥0.98.</a:t>
            </a:r>
            <a:endParaRPr lang="en-US" sz="1400" dirty="0"/>
          </a:p>
        </p:txBody>
      </p:sp>
      <p:sp>
        <p:nvSpPr>
          <p:cNvPr id="25" name="Shape 19"/>
          <p:cNvSpPr/>
          <p:nvPr/>
        </p:nvSpPr>
        <p:spPr>
          <a:xfrm>
            <a:off x="3366540" y="3749040"/>
            <a:ext cx="2727961" cy="1901952"/>
          </a:xfrm>
          <a:prstGeom prst="rect">
            <a:avLst/>
          </a:prstGeom>
          <a:solidFill>
            <a:srgbClr val="FFFFFF"/>
          </a:solidFill>
          <a:ln w="12700">
            <a:solidFill>
              <a:srgbClr val="CDEBEA"/>
            </a:solidFill>
            <a:prstDash val="solid"/>
          </a:ln>
        </p:spPr>
        <p:txBody>
          <a:bodyPr/>
          <a:lstStyle/>
          <a:p>
            <a:endParaRPr lang="en-US"/>
          </a:p>
        </p:txBody>
      </p:sp>
      <p:pic>
        <p:nvPicPr>
          <p:cNvPr id="26" name="Image 4" descr="roc.png"/>
          <p:cNvPicPr>
            <a:picLocks noChangeAspect="1"/>
          </p:cNvPicPr>
          <p:nvPr/>
        </p:nvPicPr>
        <p:blipFill>
          <a:blip r:embed="rId7"/>
          <a:stretch>
            <a:fillRect/>
          </a:stretch>
        </p:blipFill>
        <p:spPr>
          <a:xfrm>
            <a:off x="3439692" y="3822192"/>
            <a:ext cx="2548987" cy="1755648"/>
          </a:xfrm>
          <a:prstGeom prst="rect">
            <a:avLst/>
          </a:prstGeom>
        </p:spPr>
      </p:pic>
      <p:sp>
        <p:nvSpPr>
          <p:cNvPr id="29" name="Text 21"/>
          <p:cNvSpPr txBox="1"/>
          <p:nvPr/>
        </p:nvSpPr>
        <p:spPr>
          <a:xfrm>
            <a:off x="6355080" y="3730752"/>
            <a:ext cx="1965960" cy="274320"/>
          </a:xfrm>
          <a:prstGeom prst="rect">
            <a:avLst/>
          </a:prstGeom>
          <a:noFill/>
          <a:ln/>
        </p:spPr>
        <p:txBody>
          <a:bodyPr wrap="square" lIns="0" tIns="0" rIns="0" bIns="0" rtlCol="0" anchor="ctr"/>
          <a:lstStyle/>
          <a:p>
            <a:pPr marL="0" indent="0">
              <a:buNone/>
            </a:pPr>
            <a:r>
              <a:rPr lang="en-US" sz="1400" b="1" dirty="0">
                <a:solidFill>
                  <a:srgbClr val="14524F"/>
                </a:solidFill>
                <a:latin typeface="Roboto" pitchFamily="34" charset="0"/>
                <a:ea typeface="Roboto" pitchFamily="34" charset="-122"/>
                <a:cs typeface="Roboto" pitchFamily="34" charset="-120"/>
              </a:rPr>
              <a:t>Pilot: clinical, blinded</a:t>
            </a:r>
            <a:endParaRPr lang="en-US" sz="1400" dirty="0"/>
          </a:p>
        </p:txBody>
      </p:sp>
      <p:sp>
        <p:nvSpPr>
          <p:cNvPr id="30" name="Text 22"/>
          <p:cNvSpPr txBox="1"/>
          <p:nvPr/>
        </p:nvSpPr>
        <p:spPr>
          <a:xfrm>
            <a:off x="6355080" y="3777501"/>
            <a:ext cx="1965960" cy="1600200"/>
          </a:xfrm>
          <a:prstGeom prst="rect">
            <a:avLst/>
          </a:prstGeom>
          <a:noFill/>
          <a:ln/>
        </p:spPr>
        <p:txBody>
          <a:bodyPr wrap="square" lIns="0" tIns="0" rIns="0" bIns="0" rtlCol="0" anchor="ctr"/>
          <a:lstStyle/>
          <a:p>
            <a:pPr marL="0" indent="0">
              <a:lnSpc>
                <a:spcPct val="112000"/>
              </a:lnSpc>
              <a:buNone/>
            </a:pPr>
            <a:r>
              <a:rPr lang="en-US" sz="1400" dirty="0">
                <a:solidFill>
                  <a:srgbClr val="2E4B4A"/>
                </a:solidFill>
                <a:latin typeface="Roboto" pitchFamily="34" charset="0"/>
                <a:ea typeface="Roboto" pitchFamily="34" charset="-122"/>
                <a:cs typeface="Roboto" pitchFamily="34" charset="-120"/>
              </a:rPr>
              <a:t>29 participants: 15 HPV+ OPSCC, 2 benign, 12 healthy. Sensitivity 15/15, specificity 13/14. </a:t>
            </a:r>
            <a:endParaRPr lang="en-US" sz="1400" dirty="0"/>
          </a:p>
        </p:txBody>
      </p:sp>
      <p:sp>
        <p:nvSpPr>
          <p:cNvPr id="31" name="Shape 23"/>
          <p:cNvSpPr/>
          <p:nvPr/>
        </p:nvSpPr>
        <p:spPr>
          <a:xfrm>
            <a:off x="8430768" y="3749040"/>
            <a:ext cx="2871216" cy="1901952"/>
          </a:xfrm>
          <a:prstGeom prst="rect">
            <a:avLst/>
          </a:prstGeom>
          <a:solidFill>
            <a:srgbClr val="FFFFFF"/>
          </a:solidFill>
          <a:ln w="12700">
            <a:solidFill>
              <a:srgbClr val="CDEBEA"/>
            </a:solidFill>
            <a:prstDash val="solid"/>
          </a:ln>
        </p:spPr>
        <p:txBody>
          <a:bodyPr/>
          <a:lstStyle/>
          <a:p>
            <a:endParaRPr lang="en-US"/>
          </a:p>
        </p:txBody>
      </p:sp>
      <p:pic>
        <p:nvPicPr>
          <p:cNvPr id="32" name="Image 6" descr="roc_clinical.png"/>
          <p:cNvPicPr>
            <a:picLocks noChangeAspect="1"/>
          </p:cNvPicPr>
          <p:nvPr/>
        </p:nvPicPr>
        <p:blipFill>
          <a:blip r:embed="rId8"/>
          <a:stretch>
            <a:fillRect/>
          </a:stretch>
        </p:blipFill>
        <p:spPr>
          <a:xfrm>
            <a:off x="8503920" y="3822192"/>
            <a:ext cx="2724912" cy="1755648"/>
          </a:xfrm>
          <a:prstGeom prst="rect">
            <a:avLst/>
          </a:prstGeom>
        </p:spPr>
      </p:pic>
      <p:sp>
        <p:nvSpPr>
          <p:cNvPr id="33" name="Text 24"/>
          <p:cNvSpPr txBox="1"/>
          <p:nvPr/>
        </p:nvSpPr>
        <p:spPr>
          <a:xfrm>
            <a:off x="813816" y="5888736"/>
            <a:ext cx="1051560" cy="365760"/>
          </a:xfrm>
          <a:prstGeom prst="rect">
            <a:avLst/>
          </a:prstGeom>
          <a:noFill/>
          <a:ln/>
        </p:spPr>
        <p:txBody>
          <a:bodyPr wrap="square" lIns="0" tIns="0" rIns="0" bIns="0" rtlCol="0" anchor="ctr"/>
          <a:lstStyle/>
          <a:p>
            <a:pPr marL="0" indent="0">
              <a:buNone/>
            </a:pPr>
            <a:r>
              <a:rPr lang="en-US" sz="1250" dirty="0">
                <a:solidFill>
                  <a:srgbClr val="55596B"/>
                </a:solidFill>
                <a:latin typeface="Roboto" pitchFamily="34" charset="0"/>
                <a:ea typeface="Roboto" pitchFamily="34" charset="-122"/>
                <a:cs typeface="Roboto" pitchFamily="34" charset="-120"/>
              </a:rPr>
              <a:t>Supported by</a:t>
            </a:r>
            <a:endParaRPr lang="en-US" sz="1250" dirty="0"/>
          </a:p>
        </p:txBody>
      </p:sp>
      <p:sp>
        <p:nvSpPr>
          <p:cNvPr id="34" name="Shape 25"/>
          <p:cNvSpPr/>
          <p:nvPr/>
        </p:nvSpPr>
        <p:spPr>
          <a:xfrm>
            <a:off x="1938528" y="5870448"/>
            <a:ext cx="1417320"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35" name="Image 7" descr="nih_logo.jpg"/>
          <p:cNvPicPr>
            <a:picLocks noChangeAspect="1"/>
          </p:cNvPicPr>
          <p:nvPr/>
        </p:nvPicPr>
        <p:blipFill>
          <a:blip r:embed="rId9"/>
          <a:stretch>
            <a:fillRect/>
          </a:stretch>
        </p:blipFill>
        <p:spPr>
          <a:xfrm>
            <a:off x="2039112" y="5952744"/>
            <a:ext cx="1216152" cy="237744"/>
          </a:xfrm>
          <a:prstGeom prst="rect">
            <a:avLst/>
          </a:prstGeom>
        </p:spPr>
      </p:pic>
      <p:sp>
        <p:nvSpPr>
          <p:cNvPr id="36" name="Shape 26"/>
          <p:cNvSpPr/>
          <p:nvPr/>
        </p:nvSpPr>
        <p:spPr>
          <a:xfrm>
            <a:off x="3456432" y="5870448"/>
            <a:ext cx="1463040"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37" name="Image 8" descr="logo_radx.png"/>
          <p:cNvPicPr>
            <a:picLocks noChangeAspect="1"/>
          </p:cNvPicPr>
          <p:nvPr/>
        </p:nvPicPr>
        <p:blipFill>
          <a:blip r:embed="rId10"/>
          <a:stretch>
            <a:fillRect/>
          </a:stretch>
        </p:blipFill>
        <p:spPr>
          <a:xfrm>
            <a:off x="3557016" y="5966460"/>
            <a:ext cx="1261872" cy="210312"/>
          </a:xfrm>
          <a:prstGeom prst="rect">
            <a:avLst/>
          </a:prstGeom>
        </p:spPr>
      </p:pic>
      <p:sp>
        <p:nvSpPr>
          <p:cNvPr id="38" name="Shape 27"/>
          <p:cNvSpPr/>
          <p:nvPr/>
        </p:nvSpPr>
        <p:spPr>
          <a:xfrm>
            <a:off x="5020056" y="5870448"/>
            <a:ext cx="1463040"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39" name="Image 9" descr="logo_nidcr.png"/>
          <p:cNvPicPr>
            <a:picLocks noChangeAspect="1"/>
          </p:cNvPicPr>
          <p:nvPr/>
        </p:nvPicPr>
        <p:blipFill>
          <a:blip r:embed="rId11"/>
          <a:stretch>
            <a:fillRect/>
          </a:stretch>
        </p:blipFill>
        <p:spPr>
          <a:xfrm>
            <a:off x="5120640" y="5943600"/>
            <a:ext cx="1261872" cy="256032"/>
          </a:xfrm>
          <a:prstGeom prst="rect">
            <a:avLst/>
          </a:prstGeom>
        </p:spPr>
      </p:pic>
      <p:sp>
        <p:nvSpPr>
          <p:cNvPr id="40" name="Shape 28"/>
          <p:cNvSpPr/>
          <p:nvPr/>
        </p:nvSpPr>
        <p:spPr>
          <a:xfrm>
            <a:off x="6583680" y="5870448"/>
            <a:ext cx="1170432"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41" name="Image 10" descr="logo_cdc.png"/>
          <p:cNvPicPr>
            <a:picLocks noChangeAspect="1"/>
          </p:cNvPicPr>
          <p:nvPr/>
        </p:nvPicPr>
        <p:blipFill>
          <a:blip r:embed="rId12"/>
          <a:stretch>
            <a:fillRect/>
          </a:stretch>
        </p:blipFill>
        <p:spPr>
          <a:xfrm>
            <a:off x="6684264" y="5934456"/>
            <a:ext cx="969264" cy="274320"/>
          </a:xfrm>
          <a:prstGeom prst="rect">
            <a:avLst/>
          </a:prstGeom>
        </p:spPr>
      </p:pic>
      <p:sp>
        <p:nvSpPr>
          <p:cNvPr id="42" name="Shape 29"/>
          <p:cNvSpPr/>
          <p:nvPr/>
        </p:nvSpPr>
        <p:spPr>
          <a:xfrm>
            <a:off x="7854696" y="5870448"/>
            <a:ext cx="1152144"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43" name="Image 11" descr="logo_mlsc.png"/>
          <p:cNvPicPr>
            <a:picLocks noChangeAspect="1"/>
          </p:cNvPicPr>
          <p:nvPr/>
        </p:nvPicPr>
        <p:blipFill>
          <a:blip r:embed="rId13"/>
          <a:stretch>
            <a:fillRect/>
          </a:stretch>
        </p:blipFill>
        <p:spPr>
          <a:xfrm>
            <a:off x="7955280" y="5916168"/>
            <a:ext cx="950976" cy="310896"/>
          </a:xfrm>
          <a:prstGeom prst="rect">
            <a:avLst/>
          </a:prstGeom>
        </p:spPr>
      </p:pic>
      <p:sp>
        <p:nvSpPr>
          <p:cNvPr id="44" name="Shape 30"/>
          <p:cNvSpPr/>
          <p:nvPr/>
        </p:nvSpPr>
        <p:spPr>
          <a:xfrm>
            <a:off x="9107424" y="5870448"/>
            <a:ext cx="566928" cy="402336"/>
          </a:xfrm>
          <a:prstGeom prst="roundRect">
            <a:avLst>
              <a:gd name="adj" fmla="val 18182"/>
            </a:avLst>
          </a:prstGeom>
          <a:solidFill>
            <a:srgbClr val="FFFFFF"/>
          </a:solidFill>
          <a:ln w="12700">
            <a:solidFill>
              <a:srgbClr val="DED8F0"/>
            </a:solidFill>
            <a:prstDash val="solid"/>
          </a:ln>
        </p:spPr>
        <p:txBody>
          <a:bodyPr/>
          <a:lstStyle/>
          <a:p>
            <a:endParaRPr lang="en-US"/>
          </a:p>
        </p:txBody>
      </p:sp>
      <p:pic>
        <p:nvPicPr>
          <p:cNvPr id="45" name="Image 12" descr="logo_nsf.png"/>
          <p:cNvPicPr>
            <a:picLocks noChangeAspect="1"/>
          </p:cNvPicPr>
          <p:nvPr/>
        </p:nvPicPr>
        <p:blipFill>
          <a:blip r:embed="rId14"/>
          <a:stretch>
            <a:fillRect/>
          </a:stretch>
        </p:blipFill>
        <p:spPr>
          <a:xfrm>
            <a:off x="9208008" y="5888736"/>
            <a:ext cx="365760" cy="365760"/>
          </a:xfrm>
          <a:prstGeom prst="rect">
            <a:avLst/>
          </a:prstGeom>
        </p:spPr>
      </p:pic>
      <p:sp>
        <p:nvSpPr>
          <p:cNvPr id="46" name="Shape 31"/>
          <p:cNvSpPr/>
          <p:nvPr/>
        </p:nvSpPr>
        <p:spPr>
          <a:xfrm>
            <a:off x="9774936" y="5870448"/>
            <a:ext cx="1773936" cy="402336"/>
          </a:xfrm>
          <a:prstGeom prst="roundRect">
            <a:avLst>
              <a:gd name="adj" fmla="val 18182"/>
            </a:avLst>
          </a:prstGeom>
          <a:solidFill>
            <a:srgbClr val="1B2036"/>
          </a:solidFill>
          <a:ln/>
        </p:spPr>
        <p:txBody>
          <a:bodyPr/>
          <a:lstStyle/>
          <a:p>
            <a:endParaRPr lang="en-US"/>
          </a:p>
        </p:txBody>
      </p:sp>
      <p:pic>
        <p:nvPicPr>
          <p:cNvPr id="47" name="Image 13" descr="logo_massventures.png"/>
          <p:cNvPicPr>
            <a:picLocks noChangeAspect="1"/>
          </p:cNvPicPr>
          <p:nvPr/>
        </p:nvPicPr>
        <p:blipFill>
          <a:blip r:embed="rId15"/>
          <a:stretch>
            <a:fillRect/>
          </a:stretch>
        </p:blipFill>
        <p:spPr>
          <a:xfrm>
            <a:off x="9893808" y="5911596"/>
            <a:ext cx="1536192" cy="320040"/>
          </a:xfrm>
          <a:prstGeom prst="rect">
            <a:avLst/>
          </a:prstGeom>
        </p:spPr>
      </p:pic>
      <p:sp>
        <p:nvSpPr>
          <p:cNvPr id="49" name="Text 33"/>
          <p:cNvSpPr txBox="1"/>
          <p:nvPr/>
        </p:nvSpPr>
        <p:spPr>
          <a:xfrm>
            <a:off x="10927080" y="6419088"/>
            <a:ext cx="457200" cy="274320"/>
          </a:xfrm>
          <a:prstGeom prst="rect">
            <a:avLst/>
          </a:prstGeom>
          <a:noFill/>
          <a:ln/>
        </p:spPr>
        <p:txBody>
          <a:bodyPr wrap="square" lIns="0" tIns="0" rIns="0" bIns="0" rtlCol="0" anchor="ctr"/>
          <a:lstStyle/>
          <a:p>
            <a:pPr marL="0" indent="0" algn="r">
              <a:buNone/>
            </a:pPr>
            <a:r>
              <a:rPr lang="en-US" sz="1250" dirty="0">
                <a:solidFill>
                  <a:srgbClr val="8B8AA3"/>
                </a:solidFill>
                <a:latin typeface="Roboto" pitchFamily="34" charset="0"/>
                <a:ea typeface="Roboto" pitchFamily="34" charset="-122"/>
                <a:cs typeface="Roboto" pitchFamily="34" charset="-120"/>
              </a:rPr>
              <a:t>3</a:t>
            </a:r>
            <a:endParaRPr lang="en-US" sz="1250" dirty="0"/>
          </a:p>
        </p:txBody>
      </p:sp>
      <p:pic>
        <p:nvPicPr>
          <p:cNvPr id="50" name="Image 5" descr="logo_hpu.png">
            <a:extLst>
              <a:ext uri="{FF2B5EF4-FFF2-40B4-BE49-F238E27FC236}">
                <a16:creationId xmlns:a16="http://schemas.microsoft.com/office/drawing/2014/main" id="{7BA1EBFF-0B92-1933-F298-7E5A6FFA3939}"/>
              </a:ext>
            </a:extLst>
          </p:cNvPr>
          <p:cNvPicPr>
            <a:picLocks noChangeAspect="1"/>
          </p:cNvPicPr>
          <p:nvPr/>
        </p:nvPicPr>
        <p:blipFill>
          <a:blip r:embed="rId16"/>
          <a:stretch>
            <a:fillRect/>
          </a:stretch>
        </p:blipFill>
        <p:spPr>
          <a:xfrm>
            <a:off x="7008876" y="5158890"/>
            <a:ext cx="658368" cy="502920"/>
          </a:xfrm>
          <a:prstGeom prst="rect">
            <a:avLst/>
          </a:prstGeom>
        </p:spPr>
      </p:pic>
      <p:sp>
        <p:nvSpPr>
          <p:cNvPr id="27" name="Text 17">
            <a:extLst>
              <a:ext uri="{FF2B5EF4-FFF2-40B4-BE49-F238E27FC236}">
                <a16:creationId xmlns:a16="http://schemas.microsoft.com/office/drawing/2014/main" id="{B1B253A9-87E4-71AB-8DF6-96DC8CC0EF7C}"/>
              </a:ext>
            </a:extLst>
          </p:cNvPr>
          <p:cNvSpPr txBox="1"/>
          <p:nvPr/>
        </p:nvSpPr>
        <p:spPr>
          <a:xfrm>
            <a:off x="813816" y="6419088"/>
            <a:ext cx="8686800" cy="274320"/>
          </a:xfrm>
          <a:prstGeom prst="rect">
            <a:avLst/>
          </a:prstGeom>
          <a:noFill/>
          <a:ln/>
        </p:spPr>
        <p:txBody>
          <a:bodyPr wrap="square" lIns="0" tIns="0" rIns="0" bIns="0" rtlCol="0" anchor="ctr"/>
          <a:lstStyle/>
          <a:p>
            <a:pPr marL="0" indent="0" algn="l">
              <a:buNone/>
            </a:pPr>
            <a:r>
              <a:rPr lang="en-US" sz="1250" dirty="0">
                <a:solidFill>
                  <a:srgbClr val="8B8AA3"/>
                </a:solidFill>
                <a:latin typeface="Roboto" pitchFamily="34" charset="0"/>
                <a:ea typeface="Roboto" pitchFamily="34" charset="-122"/>
                <a:cs typeface="Roboto" pitchFamily="34" charset="-120"/>
              </a:rPr>
              <a:t>Roya Khosravi-Far, PhD · Founder &amp; CEO · roya@innotechprecisionmed.com · © 2026 InnoTech Precision Medicine</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TotalTime>
  <Words>1833</Words>
  <Application>Microsoft Macintosh PowerPoint</Application>
  <PresentationFormat>Widescreen</PresentationFormat>
  <Paragraphs>92</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Roboto</vt:lpstr>
      <vt:lpstr>Office Theme</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Roya Khosravifar</cp:lastModifiedBy>
  <cp:revision>8</cp:revision>
  <dcterms:created xsi:type="dcterms:W3CDTF">2026-09-24T10:51:12Z</dcterms:created>
  <dcterms:modified xsi:type="dcterms:W3CDTF">2026-09-24T13:03:01Z</dcterms:modified>
</cp:coreProperties>
</file>