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912" r:id="rId4"/>
  </p:sldMasterIdLst>
  <p:notesMasterIdLst>
    <p:notesMasterId r:id="rId10"/>
  </p:notesMasterIdLst>
  <p:sldIdLst>
    <p:sldId id="259" r:id="rId5"/>
    <p:sldId id="742" r:id="rId6"/>
    <p:sldId id="736" r:id="rId7"/>
    <p:sldId id="743" r:id="rId8"/>
    <p:sldId id="735" r:id="rId9"/>
  </p:sldIdLst>
  <p:sldSz cx="12192000" cy="6858000"/>
  <p:notesSz cx="6858000" cy="9144000"/>
  <p:defaultTextStyle>
    <a:defPPr>
      <a:defRPr lang="en-US"/>
    </a:defPPr>
    <a:lvl1pPr marL="0" algn="l" defTabSz="748873" rtl="0" eaLnBrk="1" latinLnBrk="0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374437" algn="l" defTabSz="748873" rtl="0" eaLnBrk="1" latinLnBrk="0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748873" algn="l" defTabSz="748873" rtl="0" eaLnBrk="1" latinLnBrk="0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123310" algn="l" defTabSz="748873" rtl="0" eaLnBrk="1" latinLnBrk="0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1497748" algn="l" defTabSz="748873" rtl="0" eaLnBrk="1" latinLnBrk="0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1872184" algn="l" defTabSz="748873" rtl="0" eaLnBrk="1" latinLnBrk="0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2246621" algn="l" defTabSz="748873" rtl="0" eaLnBrk="1" latinLnBrk="0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2621057" algn="l" defTabSz="748873" rtl="0" eaLnBrk="1" latinLnBrk="0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2995494" algn="l" defTabSz="748873" rtl="0" eaLnBrk="1" latinLnBrk="0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red Hutch sample slides" id="{4B516A40-E9E6-D548-8B94-A98F8AF94FC8}">
          <p14:sldIdLst>
            <p14:sldId id="259"/>
            <p14:sldId id="742"/>
            <p14:sldId id="736"/>
            <p14:sldId id="743"/>
            <p14:sldId id="73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040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006E"/>
    <a:srgbClr val="00C1D5"/>
    <a:srgbClr val="1B365D"/>
    <a:srgbClr val="FFB500"/>
    <a:srgbClr val="F4F4F4"/>
    <a:srgbClr val="F4F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C47C1D-01F4-D947-B48F-BF3D6CD7E90E}" v="4" dt="2026-09-24T03:40:02.175"/>
    <p1510:client id="{878993E8-4BB2-5241-B77C-19CB06136FB7}" v="146" dt="2026-09-24T01:35:57.571"/>
    <p1510:client id="{C5EA531E-5C1B-6140-B46A-A8F693921EAA}" v="218" dt="2026-09-23T21:57:48.8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6827" autoAdjust="0"/>
  </p:normalViewPr>
  <p:slideViewPr>
    <p:cSldViewPr snapToGrid="0" showGuides="1">
      <p:cViewPr varScale="1">
        <p:scale>
          <a:sx n="150" d="100"/>
          <a:sy n="150" d="100"/>
        </p:scale>
        <p:origin x="376" y="160"/>
      </p:cViewPr>
      <p:guideLst>
        <p:guide orient="horz" pos="2040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D883A3-74EC-4777-B71F-E0F6DC2554D9}" type="datetimeFigureOut">
              <a:rPr lang="en-US" smtClean="0"/>
              <a:t>9/24/26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3C3AFC-9D0B-4CEA-8B56-7F1914BE3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875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C3AFC-9D0B-4CEA-8B56-7F1914BE3FB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8001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C3AFC-9D0B-4CEA-8B56-7F1914BE3FB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604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F3617C-4FBA-8EFB-E66E-CAC0EE1F4192}"/>
              </a:ext>
            </a:extLst>
          </p:cNvPr>
          <p:cNvSpPr/>
          <p:nvPr/>
        </p:nvSpPr>
        <p:spPr>
          <a:xfrm>
            <a:off x="0" y="5657914"/>
            <a:ext cx="12192000" cy="12053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483730-6DC4-802D-C2AD-841D5BCD6D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19432" y="1638299"/>
            <a:ext cx="7280559" cy="3023315"/>
          </a:xfrm>
        </p:spPr>
        <p:txBody>
          <a:bodyPr anchor="ctr" anchorCtr="0">
            <a:normAutofit/>
          </a:bodyPr>
          <a:lstStyle>
            <a:lvl1pPr algn="l">
              <a:defRPr sz="4000" b="1"/>
            </a:lvl1pPr>
          </a:lstStyle>
          <a:p>
            <a:r>
              <a:rPr lang="en-US" dirty="0"/>
              <a:t>Click to </a:t>
            </a:r>
            <a:br>
              <a:rPr lang="en-US" dirty="0"/>
            </a:br>
            <a:r>
              <a:rPr lang="en-US" dirty="0"/>
              <a:t>edit Master </a:t>
            </a:r>
            <a:br>
              <a:rPr lang="en-US" dirty="0"/>
            </a:br>
            <a:r>
              <a:rPr lang="en-US" dirty="0"/>
              <a:t>title </a:t>
            </a:r>
            <a:br>
              <a:rPr lang="en-US" dirty="0"/>
            </a:br>
            <a:r>
              <a:rPr lang="en-US" dirty="0"/>
              <a:t>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A00352-C5ED-FA86-6C1F-A653D33EA4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432" y="4798140"/>
            <a:ext cx="5820698" cy="1366683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0F7064-577F-5489-013B-B80533D11C4C}"/>
              </a:ext>
            </a:extLst>
          </p:cNvPr>
          <p:cNvSpPr/>
          <p:nvPr userDrawn="1"/>
        </p:nvSpPr>
        <p:spPr>
          <a:xfrm>
            <a:off x="0" y="5657914"/>
            <a:ext cx="12192000" cy="12053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67265B-A024-C781-E0D1-EF863180E1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504" y="0"/>
            <a:ext cx="5871924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003F0A4-4F7F-D94D-B05B-822DE4F237D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5702" y="698884"/>
            <a:ext cx="2807850" cy="662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5003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5C2CF-C027-4F26-BEDE-B117362C9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B34E8-7317-C2E0-0849-28BFCC86A3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B365D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8616FF-F178-089A-3B3A-79C777197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" y="6355080"/>
            <a:ext cx="10363200" cy="365125"/>
          </a:xfrm>
        </p:spPr>
        <p:txBody>
          <a:bodyPr anchor="ctr" anchorCtr="0"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AA3E1-D8EE-8930-8C31-50A270869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969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353718-B504-7F87-E066-0EBF37695DAA}"/>
              </a:ext>
            </a:extLst>
          </p:cNvPr>
          <p:cNvSpPr/>
          <p:nvPr userDrawn="1"/>
        </p:nvSpPr>
        <p:spPr>
          <a:xfrm>
            <a:off x="3233854" y="6016752"/>
            <a:ext cx="8207509" cy="38080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33EAC77-E29C-9F0D-95C2-15B86A3057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36239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79FFB5-ECB2-E90E-2D1D-C621D6717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579308"/>
            <a:ext cx="6931742" cy="3238939"/>
          </a:xfrm>
        </p:spPr>
        <p:txBody>
          <a:bodyPr anchor="ctr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</a:t>
            </a:r>
            <a:br>
              <a:rPr lang="en-US" dirty="0"/>
            </a:br>
            <a:r>
              <a:rPr lang="en-US" dirty="0"/>
              <a:t>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EE918-0B1E-6452-87A9-DF4A3D2B17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4954772"/>
            <a:ext cx="10363200" cy="1134878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4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6832DE-4433-4E49-4062-C73289AB1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BF192-B89B-17DC-5507-42E72D4FB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D4B925-4371-93EB-3411-84AE9B114A8C}"/>
              </a:ext>
            </a:extLst>
          </p:cNvPr>
          <p:cNvSpPr txBox="1"/>
          <p:nvPr userDrawn="1"/>
        </p:nvSpPr>
        <p:spPr>
          <a:xfrm>
            <a:off x="914400" y="6019503"/>
            <a:ext cx="2989007" cy="36576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Fred Hutch Cancer Center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741CC2D-ADFA-3BBE-FF74-6466B3EFD9B9}"/>
              </a:ext>
            </a:extLst>
          </p:cNvPr>
          <p:cNvCxnSpPr>
            <a:cxnSpLocks/>
          </p:cNvCxnSpPr>
          <p:nvPr userDrawn="1"/>
        </p:nvCxnSpPr>
        <p:spPr>
          <a:xfrm flipH="1">
            <a:off x="3057832" y="6222047"/>
            <a:ext cx="8219768" cy="0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6471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19812-6B69-5FBB-40B0-CB1BD52BC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54DC98-86E7-CF87-6709-1CDD57BB32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457580"/>
            <a:ext cx="5105400" cy="43525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3C2757-9BFC-85ED-1612-958629E55B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44752"/>
            <a:ext cx="51054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503280-953A-6A6B-89B7-C754FA111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43742A-90FE-37C8-2605-403C5CF2D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324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46503-DD78-2342-1E29-9AFE8C06A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65125"/>
            <a:ext cx="103632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4AF341-ED71-646A-640E-8FE822B368F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14400" y="1189703"/>
            <a:ext cx="5083175" cy="747252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900" b="0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enter Level 2 header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9DFFEB-F573-0BB1-187E-BF04F49FD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4400" y="2103643"/>
            <a:ext cx="5083175" cy="36875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5DFCBD-3FEF-C58A-423A-C25C7878E9CE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188720"/>
            <a:ext cx="5083175" cy="749808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900" b="0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enter Level 2 header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62748D-706E-CE54-B6E2-799FC78943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103121"/>
            <a:ext cx="5105400" cy="3688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900B23-F0D6-0912-2BA2-FF2421014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0DF546-748A-D965-DD85-EB6F83BB7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760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E8D27-6BDD-5417-8EC4-00291A711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2BD33E-C6AD-7813-A913-149F3D87A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843C93-A7DD-9E70-87A8-2F87BE9F0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33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A95CB0-06CA-B017-ADCD-3F5EDEAB1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C6C2A4-51AC-1525-9934-8E61605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90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88641-8B4F-D444-19EC-BF7D8624D5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457200"/>
            <a:ext cx="3857625" cy="1600200"/>
          </a:xfrm>
        </p:spPr>
        <p:txBody>
          <a:bodyPr anchor="ctr" anchorCtr="0"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 – two or three 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AC393-7E96-B9A7-1EB2-4A0C2FE4B6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757085"/>
            <a:ext cx="6094412" cy="503411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2350D6-D385-7F8E-946D-A25E5C0E13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4400" y="2057400"/>
            <a:ext cx="3857625" cy="37338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A7407C-4B46-3405-2813-E1D3FDFD3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532D6D-A165-0BDB-E69C-BAA8A085E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052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BFC8DD0-3F73-BB93-FA36-3D508DAD691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183188" y="457201"/>
            <a:ext cx="6094412" cy="5334000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1200150" indent="-2857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Insert table, image or chart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AA3505-7FD8-3C21-E430-A532D7CBA5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457200"/>
            <a:ext cx="3857625" cy="1600200"/>
          </a:xfrm>
        </p:spPr>
        <p:txBody>
          <a:bodyPr anchor="ctr" anchorCtr="0"/>
          <a:lstStyle>
            <a:lvl1pPr>
              <a:defRPr sz="3200"/>
            </a:lvl1pPr>
          </a:lstStyle>
          <a:p>
            <a:r>
              <a:rPr lang="en-US" dirty="0"/>
              <a:t>Click to edit Master title style – two or three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10D798-29A6-98AD-C9F7-45A59E2732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4400" y="2057400"/>
            <a:ext cx="3857625" cy="37338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3E136E-CF06-F17E-F496-D7786FB2F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3679E9-738E-749D-CE9C-27D8D1BC7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774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08469-31A0-1192-89C0-F4C965535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286829-4E45-27A9-BF8A-3FA07E8E87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E42514-42C3-264E-57FD-09B97F23C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0FEF69-C193-EA93-1CF4-EE6B379BA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41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C8EAAE-10A4-8399-1E6B-3504E32E9A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5527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29A126-0427-2C05-B62C-023DCEE5C6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365125"/>
            <a:ext cx="76581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494D15-141A-C935-40FA-43D339B75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94BA6-3F44-02A6-F0CE-53FAF6657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348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DEC31A-CF14-110E-A388-447BAB4516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41D5F3-14D8-EB4A-BCF0-7DEF40FD19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E9FF6C1-1F10-6B81-CAF0-B28BC6E7442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0" y="733270"/>
            <a:ext cx="5181600" cy="70910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+mj-lt"/>
              <a:buNone/>
              <a:defRPr lang="en-US" sz="2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Enter Section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31E7022-7CAE-F7C0-D3C5-5B581F40C15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096000" y="1825354"/>
            <a:ext cx="5181600" cy="71323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+mj-lt"/>
              <a:buNone/>
              <a:defRPr lang="en-US" sz="2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Enter Section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A9F64A8-114B-5D81-514A-3E243058482C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096000" y="2876669"/>
            <a:ext cx="5181600" cy="71323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+mj-lt"/>
              <a:buNone/>
              <a:defRPr lang="en-US" sz="2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Enter Section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B82BF47-8D5B-87BE-5127-15DCE9D40596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6096000" y="3923512"/>
            <a:ext cx="5181600" cy="71323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+mj-lt"/>
              <a:buNone/>
              <a:defRPr lang="en-US" sz="2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Enter Section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DD2B938-8AFF-0643-A887-9B1904CA619B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6096000" y="5011954"/>
            <a:ext cx="5181600" cy="71323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+mj-lt"/>
              <a:buNone/>
              <a:defRPr lang="en-US" sz="2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Enter Section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C15639E-8CC4-FEB7-1691-4EBF3865C265}"/>
              </a:ext>
            </a:extLst>
          </p:cNvPr>
          <p:cNvGrpSpPr/>
          <p:nvPr userDrawn="1"/>
        </p:nvGrpSpPr>
        <p:grpSpPr>
          <a:xfrm>
            <a:off x="621792" y="1065362"/>
            <a:ext cx="3829722" cy="3767059"/>
            <a:chOff x="621792" y="1474157"/>
            <a:chExt cx="3829722" cy="3767059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CE82A96D-087E-F58E-196E-5312EB64A1C5}"/>
                </a:ext>
              </a:extLst>
            </p:cNvPr>
            <p:cNvSpPr/>
            <p:nvPr/>
          </p:nvSpPr>
          <p:spPr>
            <a:xfrm>
              <a:off x="621792" y="1474157"/>
              <a:ext cx="3829722" cy="376705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D06907D-77AF-BD36-8B08-EC1B63CB1CA8}"/>
                </a:ext>
              </a:extLst>
            </p:cNvPr>
            <p:cNvSpPr/>
            <p:nvPr userDrawn="1"/>
          </p:nvSpPr>
          <p:spPr>
            <a:xfrm>
              <a:off x="1291675" y="2244576"/>
              <a:ext cx="2984804" cy="2079439"/>
            </a:xfrm>
            <a:prstGeom prst="rect">
              <a:avLst/>
            </a:prstGeom>
          </p:spPr>
          <p:txBody>
            <a:bodyPr wrap="square" lIns="0" tIns="0" rIns="0" bIns="0" anchor="ctr" anchorCtr="0">
              <a:noAutofit/>
            </a:bodyPr>
            <a:lstStyle/>
            <a:p>
              <a:pPr>
                <a:lnSpc>
                  <a:spcPct val="90000"/>
                </a:lnSpc>
                <a:buNone/>
              </a:pPr>
              <a:r>
                <a:rPr lang="en-US" altLang="en-US" sz="5400" b="0" i="0" dirty="0">
                  <a:solidFill>
                    <a:schemeClr val="bg1"/>
                  </a:solidFill>
                  <a:latin typeface="+mj-lt"/>
                  <a:ea typeface="ヒラギノ角ゴ Pro W3" panose="020B0300000000000000" pitchFamily="34" charset="-128"/>
                </a:rPr>
                <a:t>Table of Contents</a:t>
              </a:r>
            </a:p>
          </p:txBody>
        </p:sp>
      </p:grp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DCEC661D-E074-375D-91A2-5AE8C1E6400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05820" y="524632"/>
            <a:ext cx="590180" cy="925512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6000" b="1">
                <a:latin typeface="+mj-lt"/>
              </a:defRPr>
            </a:lvl1pPr>
          </a:lstStyle>
          <a:p>
            <a:pPr lvl="0"/>
            <a:r>
              <a:rPr lang="en-US" sz="6000" b="1" dirty="0">
                <a:latin typeface="+mj-lt"/>
              </a:rPr>
              <a:t>1</a:t>
            </a:r>
            <a:endParaRPr lang="en-US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0356D2A1-1F4F-E034-3663-54B8AC3457F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518673" y="1613074"/>
            <a:ext cx="577327" cy="925512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6000" b="1">
                <a:latin typeface="+mj-lt"/>
              </a:defRPr>
            </a:lvl1pPr>
          </a:lstStyle>
          <a:p>
            <a:pPr lvl="0"/>
            <a:r>
              <a:rPr lang="en-US" sz="6000" b="1" dirty="0">
                <a:latin typeface="+mj-lt"/>
              </a:rPr>
              <a:t>2</a:t>
            </a:r>
            <a:endParaRPr lang="en-US" dirty="0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3DE5DCA6-E722-888B-586D-7DCE83FA44B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505819" y="3711232"/>
            <a:ext cx="590180" cy="925512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6000" b="1">
                <a:latin typeface="+mj-lt"/>
              </a:defRPr>
            </a:lvl1pPr>
          </a:lstStyle>
          <a:p>
            <a:pPr lvl="0"/>
            <a:r>
              <a:rPr lang="en-US" sz="6000" b="1" dirty="0">
                <a:latin typeface="+mj-lt"/>
              </a:rPr>
              <a:t>4</a:t>
            </a:r>
            <a:endParaRPr lang="en-US" dirty="0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421A37EF-DD9A-147C-DAE2-0D6A31A392C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505819" y="4799674"/>
            <a:ext cx="590180" cy="925512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6000" b="1">
                <a:latin typeface="+mj-lt"/>
              </a:defRPr>
            </a:lvl1pPr>
          </a:lstStyle>
          <a:p>
            <a:pPr lvl="0"/>
            <a:r>
              <a:rPr lang="en-US" sz="6000" b="1" dirty="0">
                <a:latin typeface="+mj-lt"/>
              </a:rPr>
              <a:t>5</a:t>
            </a:r>
            <a:endParaRPr lang="en-US" dirty="0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DDBE69E7-EF78-104F-175E-E14F0469BC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518673" y="2664389"/>
            <a:ext cx="577327" cy="925512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6000" b="1">
                <a:latin typeface="+mj-lt"/>
              </a:defRPr>
            </a:lvl1pPr>
          </a:lstStyle>
          <a:p>
            <a:pPr lvl="0"/>
            <a:r>
              <a:rPr lang="en-US" sz="6000" b="1" dirty="0">
                <a:latin typeface="+mj-lt"/>
              </a:rPr>
              <a:t>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5925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DEC31A-CF14-110E-A388-447BAB4516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41D5F3-14D8-EB4A-BCF0-7DEF40FD19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E9FF6C1-1F10-6B81-CAF0-B28BC6E7442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259494" y="733270"/>
            <a:ext cx="9018106" cy="70910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+mj-lt"/>
              <a:buNone/>
              <a:defRPr lang="en-US" sz="2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Enter Section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31E7022-7CAE-F7C0-D3C5-5B581F40C15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2259494" y="1825354"/>
            <a:ext cx="9018106" cy="71323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+mj-lt"/>
              <a:buNone/>
              <a:defRPr lang="en-US" sz="2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Enter Section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A9F64A8-114B-5D81-514A-3E243058482C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2259494" y="2876669"/>
            <a:ext cx="9018106" cy="71323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+mj-lt"/>
              <a:buNone/>
              <a:defRPr lang="en-US" sz="2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Enter Section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B82BF47-8D5B-87BE-5127-15DCE9D40596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2259494" y="3923512"/>
            <a:ext cx="9018106" cy="71323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+mj-lt"/>
              <a:buNone/>
              <a:defRPr lang="en-US" sz="2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Enter Section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DD2B938-8AFF-0643-A887-9B1904CA619B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2259494" y="5011954"/>
            <a:ext cx="9018106" cy="71323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+mj-lt"/>
              <a:buNone/>
              <a:defRPr lang="en-US" sz="2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Enter Section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DCEC661D-E074-375D-91A2-5AE8C1E6400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669314" y="524632"/>
            <a:ext cx="590180" cy="925512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6000" b="1">
                <a:latin typeface="+mj-lt"/>
              </a:defRPr>
            </a:lvl1pPr>
          </a:lstStyle>
          <a:p>
            <a:pPr lvl="0"/>
            <a:r>
              <a:rPr lang="en-US" sz="6000" b="1" dirty="0">
                <a:latin typeface="+mj-lt"/>
              </a:rPr>
              <a:t>1</a:t>
            </a:r>
            <a:endParaRPr lang="en-US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0356D2A1-1F4F-E034-3663-54B8AC3457F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682167" y="1613074"/>
            <a:ext cx="577327" cy="925512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6000" b="1">
                <a:latin typeface="+mj-lt"/>
              </a:defRPr>
            </a:lvl1pPr>
          </a:lstStyle>
          <a:p>
            <a:pPr lvl="0"/>
            <a:r>
              <a:rPr lang="en-US" sz="6000" b="1" dirty="0">
                <a:latin typeface="+mj-lt"/>
              </a:rPr>
              <a:t>2</a:t>
            </a:r>
            <a:endParaRPr lang="en-US" dirty="0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3DE5DCA6-E722-888B-586D-7DCE83FA44B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669313" y="3711232"/>
            <a:ext cx="590180" cy="925512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6000" b="1">
                <a:latin typeface="+mj-lt"/>
              </a:defRPr>
            </a:lvl1pPr>
          </a:lstStyle>
          <a:p>
            <a:pPr lvl="0"/>
            <a:r>
              <a:rPr lang="en-US" sz="6000" b="1" dirty="0">
                <a:latin typeface="+mj-lt"/>
              </a:rPr>
              <a:t>4</a:t>
            </a:r>
            <a:endParaRPr lang="en-US" dirty="0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421A37EF-DD9A-147C-DAE2-0D6A31A392C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669313" y="4799674"/>
            <a:ext cx="590180" cy="925512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6000" b="1">
                <a:latin typeface="+mj-lt"/>
              </a:defRPr>
            </a:lvl1pPr>
          </a:lstStyle>
          <a:p>
            <a:pPr lvl="0"/>
            <a:r>
              <a:rPr lang="en-US" sz="6000" b="1" dirty="0">
                <a:latin typeface="+mj-lt"/>
              </a:rPr>
              <a:t>5</a:t>
            </a:r>
            <a:endParaRPr lang="en-US" dirty="0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DDBE69E7-EF78-104F-175E-E14F0469BC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682167" y="2664389"/>
            <a:ext cx="577327" cy="925512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6000" b="1">
                <a:latin typeface="+mj-lt"/>
              </a:defRPr>
            </a:lvl1pPr>
          </a:lstStyle>
          <a:p>
            <a:pPr lvl="0"/>
            <a:r>
              <a:rPr lang="en-US" sz="6000" b="1" dirty="0">
                <a:latin typeface="+mj-lt"/>
              </a:rPr>
              <a:t>3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8E0ADFC-4E21-8B1B-2B92-D873DFF768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5752"/>
            <a:ext cx="446913" cy="437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2897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w/icon on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5C2CF-C027-4F26-BEDE-B117362C9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B34E8-7317-C2E0-0849-28BFCC86A3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B365D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8616FF-F178-089A-3B3A-79C777197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" y="6355080"/>
            <a:ext cx="10363200" cy="365125"/>
          </a:xfrm>
        </p:spPr>
        <p:txBody>
          <a:bodyPr anchor="ctr" anchorCtr="0"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AA3E1-D8EE-8930-8C31-50A270869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t>‹#›</a:t>
            </a:fld>
            <a:endParaRPr lang="en-US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4E2DA7D5-7145-4155-9CEA-6BD6DBBE32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2924" y="371074"/>
            <a:ext cx="989076" cy="119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5743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Text w/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5C2CF-C027-4F26-BEDE-B117362C9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65124"/>
            <a:ext cx="10363200" cy="914400"/>
          </a:xfrm>
        </p:spPr>
        <p:txBody>
          <a:bodyPr anchor="ctr" anchorCtr="0">
            <a:noAutofit/>
          </a:bodyPr>
          <a:lstStyle>
            <a:lvl1pPr>
              <a:defRPr>
                <a:solidFill>
                  <a:schemeClr val="accent6">
                    <a:lumMod val="1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B34E8-7317-C2E0-0849-28BFCC86A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103120"/>
            <a:ext cx="10363200" cy="3678246"/>
          </a:xfrm>
        </p:spPr>
        <p:txBody>
          <a:bodyPr/>
          <a:lstStyle>
            <a:lvl1pPr>
              <a:defRPr>
                <a:solidFill>
                  <a:schemeClr val="accent6">
                    <a:lumMod val="1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1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1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1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8616FF-F178-089A-3B3A-79C777197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" y="6355080"/>
            <a:ext cx="10363200" cy="365125"/>
          </a:xfrm>
        </p:spPr>
        <p:txBody>
          <a:bodyPr anchor="ctr" anchorCtr="0"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AA3E1-D8EE-8930-8C31-50A270869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6D0DAA7-9204-26DD-56E2-8B4D671447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4400" y="1188720"/>
            <a:ext cx="10363200" cy="749808"/>
          </a:xfrm>
        </p:spPr>
        <p:txBody>
          <a:bodyPr anchor="ctr" anchorCtr="0">
            <a:noAutofit/>
          </a:bodyPr>
          <a:lstStyle>
            <a:lvl1pPr marL="0" indent="0">
              <a:lnSpc>
                <a:spcPct val="90000"/>
              </a:lnSpc>
              <a:buNone/>
              <a:defRPr sz="1900">
                <a:solidFill>
                  <a:schemeClr val="accent5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enter Level 2 header</a:t>
            </a:r>
          </a:p>
        </p:txBody>
      </p:sp>
    </p:spTree>
    <p:extLst>
      <p:ext uri="{BB962C8B-B14F-4D97-AF65-F5344CB8AC3E}">
        <p14:creationId xmlns:p14="http://schemas.microsoft.com/office/powerpoint/2010/main" val="38881303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_Text w/Subhead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65760"/>
            <a:ext cx="10363200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0" hasCustomPrompt="1"/>
          </p:nvPr>
        </p:nvSpPr>
        <p:spPr>
          <a:xfrm>
            <a:off x="914399" y="1933684"/>
            <a:ext cx="10363199" cy="827803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>
              <a:buNone/>
              <a:defRPr lang="en-US" sz="1600" b="1" kern="0" cap="all" spc="0" normalizeH="0" baseline="0" dirty="0">
                <a:solidFill>
                  <a:schemeClr val="tx2"/>
                </a:solidFill>
              </a:defRPr>
            </a:lvl1pPr>
          </a:lstStyle>
          <a:p>
            <a:pPr marL="197213" lvl="0" indent="-197213"/>
            <a:r>
              <a:rPr lang="en-US" dirty="0"/>
              <a:t>Click to add subtitle text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1188720"/>
            <a:ext cx="10363200" cy="749808"/>
          </a:xfrm>
          <a:prstGeom prst="rect">
            <a:avLst/>
          </a:prstGeom>
        </p:spPr>
        <p:txBody>
          <a:bodyPr tIns="0" rIns="0" anchor="ctr" anchorCtr="0">
            <a:noAutofit/>
          </a:bodyPr>
          <a:lstStyle>
            <a:lvl1pPr marL="0" indent="0">
              <a:lnSpc>
                <a:spcPct val="90000"/>
              </a:lnSpc>
              <a:buNone/>
              <a:defRPr sz="1900" cap="none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Click to enter Level 2 header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41A24A-CF28-0C46-BC50-7171D12730D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914400" y="6355080"/>
            <a:ext cx="10363200" cy="365125"/>
          </a:xfrm>
        </p:spPr>
        <p:txBody>
          <a:bodyPr anchor="ctr" anchorCtr="0"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EE0827-E235-7147-995F-7CEAF6D48EB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0AE5351-B08B-1A4C-A099-7C6CCDF10A9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4401" y="2894987"/>
            <a:ext cx="10363199" cy="2896214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2462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Key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5C2CF-C027-4F26-BEDE-B117362C9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03118"/>
            <a:ext cx="4859079" cy="3063876"/>
          </a:xfrm>
        </p:spPr>
        <p:txBody>
          <a:bodyPr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B34E8-7317-C2E0-0849-28BFCC86A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158948"/>
            <a:ext cx="4859079" cy="463225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8616FF-F178-089A-3B3A-79C777197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" y="6355080"/>
            <a:ext cx="10363200" cy="365125"/>
          </a:xfrm>
        </p:spPr>
        <p:txBody>
          <a:bodyPr anchor="ctr" anchorCtr="0"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AA3E1-D8EE-8930-8C31-50A270869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6D0DAA7-9204-26DD-56E2-8B4D671447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0" y="487184"/>
            <a:ext cx="4859079" cy="749808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9355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Text w/subhead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BC909C4-0CDA-1F50-EE33-C12E76CEEC61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145078" y="1423988"/>
            <a:ext cx="4132522" cy="43672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Insert body text, image or chart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35C2CF-C027-4F26-BEDE-B117362C9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65124"/>
            <a:ext cx="10363200" cy="914400"/>
          </a:xfrm>
        </p:spPr>
        <p:txBody>
          <a:bodyPr anchor="ctr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B34E8-7317-C2E0-0849-28BFCC86A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103120"/>
            <a:ext cx="5943600" cy="36782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8616FF-F178-089A-3B3A-79C777197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" y="6355080"/>
            <a:ext cx="10363200" cy="365125"/>
          </a:xfrm>
        </p:spPr>
        <p:txBody>
          <a:bodyPr anchor="ctr" anchorCtr="0"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AA3E1-D8EE-8930-8C31-50A270869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6D0DAA7-9204-26DD-56E2-8B4D671447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4400" y="1188720"/>
            <a:ext cx="5943600" cy="749808"/>
          </a:xfrm>
        </p:spPr>
        <p:txBody>
          <a:bodyPr anchor="ctr" anchorCtr="0">
            <a:noAutofit/>
          </a:bodyPr>
          <a:lstStyle>
            <a:lvl1pPr marL="0" indent="0">
              <a:lnSpc>
                <a:spcPct val="90000"/>
              </a:lnSpc>
              <a:buNone/>
              <a:defRPr sz="1900">
                <a:solidFill>
                  <a:schemeClr val="accent5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enter Level 2 header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4BBFABB7-4488-4B42-8719-33C164F24C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2924" y="371074"/>
            <a:ext cx="989076" cy="119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3463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Text w/subhead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5C2CF-C027-4F26-BEDE-B117362C9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65124"/>
            <a:ext cx="10363200" cy="914400"/>
          </a:xfrm>
        </p:spPr>
        <p:txBody>
          <a:bodyPr anchor="ctr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B34E8-7317-C2E0-0849-28BFCC86A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103120"/>
            <a:ext cx="5943600" cy="36782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8616FF-F178-089A-3B3A-79C777197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" y="6355080"/>
            <a:ext cx="10363200" cy="365125"/>
          </a:xfrm>
        </p:spPr>
        <p:txBody>
          <a:bodyPr anchor="ctr" anchorCtr="0"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AA3E1-D8EE-8930-8C31-50A270869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6D0DAA7-9204-26DD-56E2-8B4D671447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4400" y="1188720"/>
            <a:ext cx="5943600" cy="749808"/>
          </a:xfrm>
        </p:spPr>
        <p:txBody>
          <a:bodyPr anchor="ctr" anchorCtr="0">
            <a:noAutofit/>
          </a:bodyPr>
          <a:lstStyle>
            <a:lvl1pPr marL="0" indent="0">
              <a:lnSpc>
                <a:spcPct val="90000"/>
              </a:lnSpc>
              <a:buNone/>
              <a:defRPr sz="1900">
                <a:solidFill>
                  <a:schemeClr val="accent5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enter Level 2 header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C6E566B3-76E1-D104-1541-4DE8C52E9F7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24560" y="1453019"/>
            <a:ext cx="4133088" cy="43381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505083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Text w/2 images or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BC909C4-0CDA-1F50-EE33-C12E76CEEC61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14399" y="1423988"/>
            <a:ext cx="4965405" cy="437673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Insert image or chart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35C2CF-C027-4F26-BEDE-B117362C9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65124"/>
            <a:ext cx="10363200" cy="914400"/>
          </a:xfrm>
        </p:spPr>
        <p:txBody>
          <a:bodyPr anchor="ctr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8616FF-F178-089A-3B3A-79C777197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" y="6355080"/>
            <a:ext cx="10363200" cy="365125"/>
          </a:xfrm>
        </p:spPr>
        <p:txBody>
          <a:bodyPr anchor="ctr" anchorCtr="0"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AA3E1-D8EE-8930-8C31-50A270869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E19BB9C-D01B-4884-B61F-AFFF375E0BEE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15224" y="1426464"/>
            <a:ext cx="4965192" cy="437673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Insert image or chart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56582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/left, Image/right - add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32DC0-1172-D9AF-7562-D28353816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65759"/>
            <a:ext cx="5190165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2">
            <a:extLst>
              <a:ext uri="{FF2B5EF4-FFF2-40B4-BE49-F238E27FC236}">
                <a16:creationId xmlns:a16="http://schemas.microsoft.com/office/drawing/2014/main" id="{5D416DDC-E451-9D45-458A-9C5675364E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1188720"/>
            <a:ext cx="5190164" cy="749808"/>
          </a:xfrm>
          <a:prstGeom prst="rect">
            <a:avLst/>
          </a:prstGeom>
        </p:spPr>
        <p:txBody>
          <a:bodyPr wrap="square" anchor="ctr" anchorCtr="0">
            <a:noAutofit/>
          </a:bodyPr>
          <a:lstStyle>
            <a:lvl1pPr marL="0" indent="0">
              <a:lnSpc>
                <a:spcPct val="90000"/>
              </a:lnSpc>
              <a:buNone/>
              <a:defRPr sz="1900" cap="none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Click to enter Level 2 header here</a:t>
            </a:r>
          </a:p>
        </p:txBody>
      </p:sp>
      <p:sp>
        <p:nvSpPr>
          <p:cNvPr id="4" name="Text Placeholder 20">
            <a:extLst>
              <a:ext uri="{FF2B5EF4-FFF2-40B4-BE49-F238E27FC236}">
                <a16:creationId xmlns:a16="http://schemas.microsoft.com/office/drawing/2014/main" id="{F4DCA7E5-C14E-EFF5-6BE9-4826838C731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4400" y="2024866"/>
            <a:ext cx="5190165" cy="3766334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600" baseline="0">
                <a:solidFill>
                  <a:schemeClr val="tx1"/>
                </a:solidFill>
              </a:defRPr>
            </a:lvl1pPr>
            <a:lvl2pPr marL="680177" indent="-285750">
              <a:buClr>
                <a:schemeClr val="tx2"/>
              </a:buClr>
              <a:buFont typeface="Arial" panose="020B0604020202020204" pitchFamily="34" charset="0"/>
              <a:buChar char="•"/>
              <a:defRPr sz="1600"/>
            </a:lvl2pPr>
            <a:lvl3pPr marL="1074604" indent="-285750">
              <a:buFont typeface="Arial" panose="020B0604020202020204" pitchFamily="34" charset="0"/>
              <a:buChar char="•"/>
              <a:defRPr sz="1600"/>
            </a:lvl3pPr>
            <a:lvl4pPr marL="1469030" indent="-285750">
              <a:buFont typeface="Arial" panose="020B0604020202020204" pitchFamily="34" charset="0"/>
              <a:buChar char="•"/>
              <a:defRPr/>
            </a:lvl4pPr>
            <a:lvl5pPr marL="1863458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021BDF8F-7B64-659D-5BE8-E490BDE808E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010400" y="0"/>
            <a:ext cx="5181600" cy="6858000"/>
          </a:xfrm>
          <a:prstGeom prst="rect">
            <a:avLst/>
          </a:prstGeom>
          <a:solidFill>
            <a:schemeClr val="accent3">
              <a:alpha val="25000"/>
            </a:schemeClr>
          </a:solidFill>
        </p:spPr>
        <p:txBody>
          <a:bodyPr anchor="ctr">
            <a:normAutofit/>
          </a:bodyPr>
          <a:lstStyle>
            <a:lvl1pPr marL="0" marR="0" indent="0" algn="l" defTabSz="788854" rtl="0" eaLnBrk="1" fontAlgn="auto" latinLnBrk="0" hangingPunct="1">
              <a:lnSpc>
                <a:spcPct val="90000"/>
              </a:lnSpc>
              <a:spcBef>
                <a:spcPts val="86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197213" marR="0" lvl="0" indent="-197213" algn="l" defTabSz="788854" rtl="0" eaLnBrk="1" fontAlgn="auto" latinLnBrk="0" hangingPunct="1">
              <a:lnSpc>
                <a:spcPct val="90000"/>
              </a:lnSpc>
              <a:spcBef>
                <a:spcPts val="86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0448068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/right, Image/left - add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32DC0-1172-D9AF-7562-D283538166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04565" y="365759"/>
            <a:ext cx="5190165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Main title style</a:t>
            </a:r>
          </a:p>
        </p:txBody>
      </p:sp>
      <p:sp>
        <p:nvSpPr>
          <p:cNvPr id="3" name="Text Placeholder 22">
            <a:extLst>
              <a:ext uri="{FF2B5EF4-FFF2-40B4-BE49-F238E27FC236}">
                <a16:creationId xmlns:a16="http://schemas.microsoft.com/office/drawing/2014/main" id="{5D416DDC-E451-9D45-458A-9C5675364E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4565" y="1188720"/>
            <a:ext cx="5190164" cy="749808"/>
          </a:xfrm>
          <a:prstGeom prst="rect">
            <a:avLst/>
          </a:prstGeom>
        </p:spPr>
        <p:txBody>
          <a:bodyPr wrap="square" anchor="ctr" anchorCtr="0">
            <a:noAutofit/>
          </a:bodyPr>
          <a:lstStyle>
            <a:lvl1pPr marL="0" indent="0">
              <a:lnSpc>
                <a:spcPct val="90000"/>
              </a:lnSpc>
              <a:buNone/>
              <a:defRPr sz="1900" cap="none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Enter to enter Level 2 header here</a:t>
            </a:r>
          </a:p>
        </p:txBody>
      </p:sp>
      <p:sp>
        <p:nvSpPr>
          <p:cNvPr id="4" name="Text Placeholder 20">
            <a:extLst>
              <a:ext uri="{FF2B5EF4-FFF2-40B4-BE49-F238E27FC236}">
                <a16:creationId xmlns:a16="http://schemas.microsoft.com/office/drawing/2014/main" id="{F4DCA7E5-C14E-EFF5-6BE9-4826838C731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024866"/>
            <a:ext cx="5190165" cy="3290984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600" baseline="0">
                <a:solidFill>
                  <a:schemeClr val="tx1"/>
                </a:solidFill>
              </a:defRPr>
            </a:lvl1pPr>
            <a:lvl2pPr marL="680177" indent="-285750">
              <a:buClr>
                <a:schemeClr val="tx2"/>
              </a:buClr>
              <a:buFont typeface="Arial" panose="020B0604020202020204" pitchFamily="34" charset="0"/>
              <a:buChar char="•"/>
              <a:defRPr sz="1600"/>
            </a:lvl2pPr>
            <a:lvl3pPr marL="1074604" indent="-285750">
              <a:buFont typeface="Arial" panose="020B0604020202020204" pitchFamily="34" charset="0"/>
              <a:buChar char="•"/>
              <a:defRPr sz="1600"/>
            </a:lvl3pPr>
            <a:lvl4pPr marL="1469030" indent="-285750">
              <a:buFont typeface="Arial" panose="020B0604020202020204" pitchFamily="34" charset="0"/>
              <a:buChar char="•"/>
              <a:defRPr/>
            </a:lvl4pPr>
            <a:lvl5pPr marL="1863458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021BDF8F-7B64-659D-5BE8-E490BDE808E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5181600" cy="6858000"/>
          </a:xfrm>
          <a:prstGeom prst="rect">
            <a:avLst/>
          </a:prstGeom>
          <a:solidFill>
            <a:schemeClr val="accent3">
              <a:alpha val="25000"/>
            </a:schemeClr>
          </a:solidFill>
        </p:spPr>
        <p:txBody>
          <a:bodyPr anchor="ctr">
            <a:normAutofit/>
          </a:bodyPr>
          <a:lstStyle>
            <a:lvl1pPr marL="0" marR="0" indent="0" algn="l" defTabSz="788854" rtl="0" eaLnBrk="1" fontAlgn="auto" latinLnBrk="0" hangingPunct="1">
              <a:lnSpc>
                <a:spcPct val="90000"/>
              </a:lnSpc>
              <a:spcBef>
                <a:spcPts val="86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197213" marR="0" lvl="0" indent="-197213" algn="l" defTabSz="788854" rtl="0" eaLnBrk="1" fontAlgn="auto" latinLnBrk="0" hangingPunct="1">
              <a:lnSpc>
                <a:spcPct val="90000"/>
              </a:lnSpc>
              <a:spcBef>
                <a:spcPts val="86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8677225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- Step &amp; A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46503-DD78-2342-1E29-9AFE8C06A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65125"/>
            <a:ext cx="10363200" cy="914400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4AF341-ED71-646A-640E-8FE822B368F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14400" y="1189703"/>
            <a:ext cx="10363200" cy="747252"/>
          </a:xfrm>
        </p:spPr>
        <p:txBody>
          <a:bodyPr anchor="ctr" anchorCtr="0">
            <a:normAutofit/>
          </a:bodyPr>
          <a:lstStyle>
            <a:lvl1pPr marL="0" indent="0" algn="l">
              <a:lnSpc>
                <a:spcPct val="90000"/>
              </a:lnSpc>
              <a:buNone/>
              <a:defRPr sz="1900" b="0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enter Level 2 header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9DFFEB-F573-0BB1-187E-BF04F49FD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02438" y="2952977"/>
            <a:ext cx="2423160" cy="251191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62748D-706E-CE54-B6E2-799FC78943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94475" y="2952977"/>
            <a:ext cx="2423160" cy="251191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900B23-F0D6-0912-2BA2-FF2421014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0DF546-748A-D965-DD85-EB6F83BB7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9E4DE70-1C5B-27C1-6544-BB3D64F307D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86511" y="2952977"/>
            <a:ext cx="2423160" cy="251191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EA1FB08-4A19-0340-C00E-F42975D05B9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601788" y="2248084"/>
            <a:ext cx="2424112" cy="502920"/>
          </a:xfrm>
          <a:solidFill>
            <a:schemeClr val="tx1"/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9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58DAFBBE-DE45-76C2-2F6F-52EBD21980B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894263" y="2248084"/>
            <a:ext cx="2424112" cy="502920"/>
          </a:xfrm>
          <a:solidFill>
            <a:schemeClr val="tx1"/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9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3603703-D075-3A9B-6057-E74BD4EAA3A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186738" y="2248084"/>
            <a:ext cx="2422525" cy="502920"/>
          </a:xfrm>
          <a:solidFill>
            <a:schemeClr val="tx1"/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9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017264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DE06E6-993B-6CEE-F959-D2384A8E4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65125"/>
            <a:ext cx="10363200" cy="91306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3579D4-E5DD-E8F8-F56C-4752D43F35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1441992"/>
            <a:ext cx="10363200" cy="434920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5F96F0-2789-0A58-06EF-48860FB4CB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1036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75F41FE-6FDA-17BF-76AA-C86F706C4C33}"/>
              </a:ext>
            </a:extLst>
          </p:cNvPr>
          <p:cNvSpPr/>
          <p:nvPr userDrawn="1"/>
        </p:nvSpPr>
        <p:spPr>
          <a:xfrm>
            <a:off x="11519087" y="6043240"/>
            <a:ext cx="301752" cy="30175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3B7DF8-B1EA-CC87-ECE4-7F641BE1B9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1363" y="6016752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</a:defRPr>
            </a:lvl1pPr>
          </a:lstStyle>
          <a:p>
            <a:fld id="{402AF41C-0C01-4292-8B40-325CC9F1007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D11CFF-CFD2-85A6-6C08-1360F1769685}"/>
              </a:ext>
            </a:extLst>
          </p:cNvPr>
          <p:cNvSpPr txBox="1"/>
          <p:nvPr userDrawn="1"/>
        </p:nvSpPr>
        <p:spPr>
          <a:xfrm>
            <a:off x="914400" y="6019503"/>
            <a:ext cx="2989007" cy="36576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US" sz="1050" b="1" dirty="0"/>
              <a:t>Fred Hutch Cancer Center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F2BD626-04AC-1B24-AE77-8AFB7AA9A945}"/>
              </a:ext>
            </a:extLst>
          </p:cNvPr>
          <p:cNvCxnSpPr>
            <a:cxnSpLocks/>
          </p:cNvCxnSpPr>
          <p:nvPr userDrawn="1"/>
        </p:nvCxnSpPr>
        <p:spPr>
          <a:xfrm flipH="1">
            <a:off x="3057832" y="6222047"/>
            <a:ext cx="8219768" cy="0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0260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  <p:sldLayoutId id="2147483925" r:id="rId12"/>
    <p:sldLayoutId id="2147483926" r:id="rId13"/>
    <p:sldLayoutId id="2147483928" r:id="rId14"/>
    <p:sldLayoutId id="2147483929" r:id="rId15"/>
    <p:sldLayoutId id="2147483930" r:id="rId16"/>
    <p:sldLayoutId id="2147483931" r:id="rId17"/>
    <p:sldLayoutId id="2147483932" r:id="rId18"/>
    <p:sldLayoutId id="2147483933" r:id="rId19"/>
    <p:sldLayoutId id="2147483934" r:id="rId20"/>
    <p:sldLayoutId id="2147483935" r:id="rId21"/>
    <p:sldLayoutId id="2147483936" r:id="rId22"/>
    <p:sldLayoutId id="2147483937" r:id="rId2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576">
          <p15:clr>
            <a:srgbClr val="F26B43"/>
          </p15:clr>
        </p15:guide>
        <p15:guide id="3" pos="3840">
          <p15:clr>
            <a:srgbClr val="F26B43"/>
          </p15:clr>
        </p15:guide>
        <p15:guide id="4" pos="7104">
          <p15:clr>
            <a:srgbClr val="F26B43"/>
          </p15:clr>
        </p15:guide>
        <p15:guide id="12" orient="horz" pos="600" userDrawn="1">
          <p15:clr>
            <a:srgbClr val="F26B43"/>
          </p15:clr>
        </p15:guide>
        <p15:guide id="13" orient="horz" pos="1032" userDrawn="1">
          <p15:clr>
            <a:srgbClr val="F26B43"/>
          </p15:clr>
        </p15:guide>
        <p15:guide id="14" orient="horz" pos="3648" userDrawn="1">
          <p15:clr>
            <a:srgbClr val="F26B43"/>
          </p15:clr>
        </p15:guide>
        <p15:guide id="15" orient="horz" pos="41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EC6B7-4F04-C917-9F52-F5982B37FA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432" y="1638299"/>
            <a:ext cx="7280559" cy="3023315"/>
          </a:xfrm>
        </p:spPr>
        <p:txBody>
          <a:bodyPr/>
          <a:lstStyle/>
          <a:p>
            <a:r>
              <a:rPr lang="en-US" dirty="0"/>
              <a:t>Fred Hutchinson CVC: AI-Driven Near-term Breast Cancer Risk Prediction Using 3D MRI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E68F65-F591-1BA7-48EF-4F68DD058B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Lucas J. Liu</a:t>
            </a:r>
            <a:br>
              <a:rPr lang="en-US" dirty="0"/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Postdoctoral Fellow, Fred Hutch </a:t>
            </a:r>
          </a:p>
          <a:p>
            <a:r>
              <a:rPr lang="en-US" i="1" dirty="0"/>
              <a:t>on behalf of the UW–Fred Hutch–Microsoft collaboration</a:t>
            </a:r>
            <a:br>
              <a:rPr lang="en-US" dirty="0"/>
            </a:br>
            <a:r>
              <a:rPr lang="en-US" dirty="0"/>
              <a:t>Sep 24th, 2026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9EAD8D-4C0E-370D-A0F4-A4247F6EA0C5}"/>
              </a:ext>
            </a:extLst>
          </p:cNvPr>
          <p:cNvSpPr txBox="1"/>
          <p:nvPr/>
        </p:nvSpPr>
        <p:spPr>
          <a:xfrm>
            <a:off x="1240971" y="1023257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Bef>
                <a:spcPts val="1000"/>
              </a:spcBef>
            </a:pPr>
            <a:endParaRPr lang="en-US" sz="1600" dirty="0" err="1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26A2D4-B7FE-5571-1349-3D37942BC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781" y="696998"/>
            <a:ext cx="1600739" cy="612457"/>
          </a:xfrm>
          <a:prstGeom prst="rect">
            <a:avLst/>
          </a:prstGeom>
        </p:spPr>
      </p:pic>
      <p:pic>
        <p:nvPicPr>
          <p:cNvPr id="6" name="Picture 5" descr="Image preview">
            <a:extLst>
              <a:ext uri="{FF2B5EF4-FFF2-40B4-BE49-F238E27FC236}">
                <a16:creationId xmlns:a16="http://schemas.microsoft.com/office/drawing/2014/main" id="{5ED36D4A-FDBD-95D5-7025-E61437B406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6160" y="368156"/>
            <a:ext cx="2833831" cy="127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481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3A00DC7A-EDC4-92EE-B815-1C1CA31215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7597" y="2426523"/>
            <a:ext cx="2069502" cy="14863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20FEF3-2623-6F91-28BF-2770ECFBE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Why Predict Near-Term Breast Cancer Risk?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1C6A36F-D406-5E90-0FB5-6697F1D458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481" y="2541474"/>
            <a:ext cx="1016842" cy="137137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0C68F9-770D-2A0A-A5B1-EEAF09CD4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8DDC77-764B-E0A0-8AC4-62F8A5C9DCD2}"/>
              </a:ext>
            </a:extLst>
          </p:cNvPr>
          <p:cNvSpPr txBox="1"/>
          <p:nvPr/>
        </p:nvSpPr>
        <p:spPr>
          <a:xfrm>
            <a:off x="914399" y="1398011"/>
            <a:ext cx="102393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6">
                    <a:lumMod val="10000"/>
                  </a:schemeClr>
                </a:solidFill>
              </a:rPr>
              <a:t>Breast cancer is the 2nd leading cause of cancer-related death among women in the US [1].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9D8986-96F1-8FB0-4642-C276E642CDAB}"/>
              </a:ext>
            </a:extLst>
          </p:cNvPr>
          <p:cNvSpPr txBox="1"/>
          <p:nvPr/>
        </p:nvSpPr>
        <p:spPr>
          <a:xfrm>
            <a:off x="914399" y="3934673"/>
            <a:ext cx="30310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accent6">
                    <a:lumMod val="10000"/>
                  </a:schemeClr>
                </a:solidFill>
              </a:rPr>
              <a:t>Annual MRI + mammography</a:t>
            </a:r>
            <a:br>
              <a:rPr lang="en-US" sz="1600" dirty="0">
                <a:solidFill>
                  <a:schemeClr val="accent6">
                    <a:lumMod val="10000"/>
                  </a:schemeClr>
                </a:solidFill>
              </a:rPr>
            </a:br>
            <a:r>
              <a:rPr lang="en-US" sz="1600" dirty="0">
                <a:solidFill>
                  <a:schemeClr val="accent6">
                    <a:lumMod val="10000"/>
                  </a:schemeClr>
                </a:solidFill>
              </a:rPr>
              <a:t>recommended for women at higher risk [2].</a:t>
            </a:r>
            <a:endParaRPr lang="en-US" dirty="0">
              <a:solidFill>
                <a:schemeClr val="accent6">
                  <a:lumMod val="1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947982-A3AB-27C7-7A2E-3DB37767FEB4}"/>
              </a:ext>
            </a:extLst>
          </p:cNvPr>
          <p:cNvSpPr txBox="1"/>
          <p:nvPr/>
        </p:nvSpPr>
        <p:spPr>
          <a:xfrm>
            <a:off x="1263634" y="2121998"/>
            <a:ext cx="23325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accent6">
                    <a:lumMod val="10000"/>
                  </a:schemeClr>
                </a:solidFill>
              </a:rPr>
              <a:t>High-risk screening</a:t>
            </a:r>
            <a:endParaRPr lang="en-US" sz="1600" b="1" dirty="0">
              <a:solidFill>
                <a:schemeClr val="accent6">
                  <a:lumMod val="1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20B652-1A01-902D-E19F-6A614F8ED830}"/>
              </a:ext>
            </a:extLst>
          </p:cNvPr>
          <p:cNvSpPr txBox="1"/>
          <p:nvPr/>
        </p:nvSpPr>
        <p:spPr>
          <a:xfrm>
            <a:off x="4784965" y="2121998"/>
            <a:ext cx="23325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accent6">
                    <a:lumMod val="10000"/>
                  </a:schemeClr>
                </a:solidFill>
              </a:rPr>
              <a:t>Near-term Risk Gap</a:t>
            </a:r>
            <a:endParaRPr lang="en-US" sz="1600" b="1" dirty="0">
              <a:solidFill>
                <a:schemeClr val="accent6">
                  <a:lumMod val="1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5B1F76-4E2B-3A9E-2894-8380177AA758}"/>
              </a:ext>
            </a:extLst>
          </p:cNvPr>
          <p:cNvSpPr txBox="1"/>
          <p:nvPr/>
        </p:nvSpPr>
        <p:spPr>
          <a:xfrm>
            <a:off x="8408848" y="2101446"/>
            <a:ext cx="2667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accent6">
                    <a:lumMod val="10000"/>
                  </a:schemeClr>
                </a:solidFill>
              </a:rPr>
              <a:t>MRI + AI</a:t>
            </a:r>
            <a:endParaRPr lang="en-US" sz="1600" b="1" dirty="0">
              <a:solidFill>
                <a:schemeClr val="accent6">
                  <a:lumMod val="1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9FFEE3E-5823-84CE-1294-F1B9355B2D6E}"/>
              </a:ext>
            </a:extLst>
          </p:cNvPr>
          <p:cNvSpPr txBox="1"/>
          <p:nvPr/>
        </p:nvSpPr>
        <p:spPr>
          <a:xfrm>
            <a:off x="7824703" y="3934673"/>
            <a:ext cx="3836585" cy="1708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576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6">
                    <a:lumMod val="10000"/>
                  </a:schemeClr>
                </a:solidFill>
              </a:rPr>
              <a:t>MRI background parenchymal enhancement (BPE) and mammographic density </a:t>
            </a:r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are associated with breast cancer risk [3,4]</a:t>
            </a:r>
          </a:p>
          <a:p>
            <a:pPr marL="36576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6">
                    <a:lumMod val="10000"/>
                  </a:schemeClr>
                </a:solidFill>
              </a:rPr>
              <a:t>AI may help extract additional information from radiologic images</a:t>
            </a:r>
            <a:endParaRPr lang="en-US" dirty="0">
              <a:solidFill>
                <a:schemeClr val="accent6">
                  <a:lumMod val="10000"/>
                </a:schemeClr>
              </a:solidFill>
              <a:highlight>
                <a:srgbClr val="FFFF00"/>
              </a:highlight>
            </a:endParaRPr>
          </a:p>
          <a:p>
            <a:pPr marL="36576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6">
                  <a:lumMod val="10000"/>
                </a:schemeClr>
              </a:solidFill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BE4FC32-AB61-2002-1D9D-49EF282B17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188" y="2529210"/>
            <a:ext cx="1620090" cy="132205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9C43CB4-5E7D-89D7-BF08-A822165DAEE2}"/>
              </a:ext>
            </a:extLst>
          </p:cNvPr>
          <p:cNvSpPr txBox="1"/>
          <p:nvPr/>
        </p:nvSpPr>
        <p:spPr>
          <a:xfrm>
            <a:off x="4254128" y="3934673"/>
            <a:ext cx="3394210" cy="132205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36576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accent6">
                    <a:lumMod val="10000"/>
                  </a:schemeClr>
                </a:solidFill>
              </a:rPr>
              <a:t>Risk remains heterogeneous</a:t>
            </a:r>
            <a:br>
              <a:rPr lang="en-US" sz="1600" b="1" dirty="0">
                <a:solidFill>
                  <a:schemeClr val="accent6">
                    <a:lumMod val="10000"/>
                  </a:schemeClr>
                </a:solidFill>
              </a:rPr>
            </a:br>
            <a:r>
              <a:rPr lang="en-US" sz="1600" b="1" dirty="0">
                <a:solidFill>
                  <a:schemeClr val="accent6">
                    <a:lumMod val="10000"/>
                  </a:schemeClr>
                </a:solidFill>
              </a:rPr>
              <a:t>within the high-risk population</a:t>
            </a:r>
          </a:p>
          <a:p>
            <a:pPr marL="36576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6">
                    <a:lumMod val="10000"/>
                  </a:schemeClr>
                </a:solidFill>
              </a:rPr>
              <a:t>Traditional risk factors provide limited near-term stratification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1600" b="1" dirty="0">
              <a:solidFill>
                <a:schemeClr val="accent6">
                  <a:lumMod val="1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D3561E-6752-AAA9-3708-A3DAE05F512A}"/>
              </a:ext>
            </a:extLst>
          </p:cNvPr>
          <p:cNvSpPr txBox="1"/>
          <p:nvPr/>
        </p:nvSpPr>
        <p:spPr>
          <a:xfrm>
            <a:off x="853585" y="6252080"/>
            <a:ext cx="10587778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dirty="0">
                <a:solidFill>
                  <a:schemeClr val="accent6">
                    <a:lumMod val="10000"/>
                  </a:schemeClr>
                </a:solidFill>
              </a:rPr>
              <a:t>[1] Siegel, R. L., Miller, K. D., Wagle, N. S., &amp; Jemal, A. (2023). Cancer statistics, 2023. CA: a cancer journal for clinicians, 73(1).</a:t>
            </a:r>
          </a:p>
          <a:p>
            <a:r>
              <a:rPr lang="en-US" sz="700" dirty="0">
                <a:solidFill>
                  <a:schemeClr val="accent6">
                    <a:lumMod val="10000"/>
                  </a:schemeClr>
                </a:solidFill>
              </a:rPr>
              <a:t>[2] National Comprehensive Cancer Network. NCCN Clinical Practice Guidelines in Oncology: Breast Cancer Screening and Diagnosis. Version 1.2026. 2026.</a:t>
            </a:r>
          </a:p>
          <a:p>
            <a:r>
              <a:rPr lang="en-US" sz="700" dirty="0">
                <a:solidFill>
                  <a:schemeClr val="accent6">
                    <a:lumMod val="10000"/>
                  </a:schemeClr>
                </a:solidFill>
              </a:rPr>
              <a:t>[3] Jiang S, Bennett DL, Rosner BA, Colditz GA. Longitudinal Analysis of Change in Mammographic Density in Each Breast and Its Association With Breast Cancer Risk. JAMA Oncology. 2023;9(6):808–814. doi:10.1001/jamaoncol.2023.0434.</a:t>
            </a:r>
          </a:p>
          <a:p>
            <a:r>
              <a:rPr lang="en-US" sz="700" dirty="0">
                <a:solidFill>
                  <a:schemeClr val="accent6">
                    <a:lumMod val="10000"/>
                  </a:schemeClr>
                </a:solidFill>
              </a:rPr>
              <a:t>[4] </a:t>
            </a:r>
            <a:r>
              <a:rPr lang="en-US" sz="700" dirty="0" err="1">
                <a:solidFill>
                  <a:schemeClr val="accent6">
                    <a:lumMod val="10000"/>
                  </a:schemeClr>
                </a:solidFill>
              </a:rPr>
              <a:t>Dontchos</a:t>
            </a:r>
            <a:r>
              <a:rPr lang="en-US" sz="700" dirty="0">
                <a:solidFill>
                  <a:schemeClr val="accent6">
                    <a:lumMod val="10000"/>
                  </a:schemeClr>
                </a:solidFill>
              </a:rPr>
              <a:t>, B. N., Rahbar, H., Partridge, S. C., et al. (2015). Are qualitative assessments of background parenchymal enhancement, amount of fibroglandular tissue on MR images, and mammographic density associated with breast cancer risk?. Radiology, 276(2), 371-380.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9C2837-E5D7-A158-7BC6-BBF96CF785A1}"/>
              </a:ext>
            </a:extLst>
          </p:cNvPr>
          <p:cNvSpPr txBox="1"/>
          <p:nvPr/>
        </p:nvSpPr>
        <p:spPr>
          <a:xfrm>
            <a:off x="1824062" y="5615295"/>
            <a:ext cx="85438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Questions: Can AI predict near-term breast cancer risk from 3D MRI? </a:t>
            </a:r>
          </a:p>
        </p:txBody>
      </p:sp>
    </p:spTree>
    <p:extLst>
      <p:ext uri="{BB962C8B-B14F-4D97-AF65-F5344CB8AC3E}">
        <p14:creationId xmlns:p14="http://schemas.microsoft.com/office/powerpoint/2010/main" val="1228348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MRI_PreDCE::Image" descr="Full-frame slice exported from original DICOM. Linear display window only; no anatomical crop or synthesis.">
            <a:extLst>
              <a:ext uri="{FF2B5EF4-FFF2-40B4-BE49-F238E27FC236}">
                <a16:creationId xmlns:a16="http://schemas.microsoft.com/office/drawing/2014/main" id="{854B1552-4BC0-ECA5-BC05-9409F0DA4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064570" y="2382548"/>
            <a:ext cx="1371600" cy="1371600"/>
          </a:xfrm>
          <a:prstGeom prst="rect">
            <a:avLst/>
          </a:prstGeom>
          <a:ln w="57150">
            <a:solidFill>
              <a:srgbClr val="0070C0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7923C03-4C8C-AEA9-2427-518434F75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Near-term Breast Cancer Risk Prediction Pipeline</a:t>
            </a:r>
            <a:endParaRPr lang="en-US" dirty="0">
              <a:solidFill>
                <a:schemeClr val="accent6">
                  <a:lumMod val="1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E0FB88-F1E5-5B89-7653-744FE97B2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pPr/>
              <a:t>2</a:t>
            </a:fld>
            <a:endParaRPr lang="en-US" dirty="0"/>
          </a:p>
        </p:txBody>
      </p:sp>
      <p:grpSp>
        <p:nvGrpSpPr>
          <p:cNvPr id="292" name="MRI_T1W">
            <a:extLst>
              <a:ext uri="{FF2B5EF4-FFF2-40B4-BE49-F238E27FC236}">
                <a16:creationId xmlns:a16="http://schemas.microsoft.com/office/drawing/2014/main" id="{EEC229DD-E949-1B4D-6316-10B37C38D6B6}"/>
              </a:ext>
            </a:extLst>
          </p:cNvPr>
          <p:cNvGrpSpPr/>
          <p:nvPr/>
        </p:nvGrpSpPr>
        <p:grpSpPr>
          <a:xfrm>
            <a:off x="1398970" y="2846832"/>
            <a:ext cx="809244" cy="329184"/>
            <a:chOff x="1706880" y="2743962"/>
            <a:chExt cx="809244" cy="329184"/>
          </a:xfrm>
        </p:grpSpPr>
        <p:sp>
          <p:nvSpPr>
            <p:cNvPr id="293" name="MRI_T1W::Label">
              <a:extLst>
                <a:ext uri="{FF2B5EF4-FFF2-40B4-BE49-F238E27FC236}">
                  <a16:creationId xmlns:a16="http://schemas.microsoft.com/office/drawing/2014/main" id="{1C023B13-236E-DFA2-530F-800057CC1EAF}"/>
                </a:ext>
              </a:extLst>
            </p:cNvPr>
            <p:cNvSpPr>
              <a:spLocks noGrp="1"/>
            </p:cNvSpPr>
            <p:nvPr/>
          </p:nvSpPr>
          <p:spPr>
            <a:xfrm>
              <a:off x="1706880" y="2743962"/>
              <a:ext cx="809244" cy="171450"/>
            </a:xfrm>
            <a:prstGeom prst="rect">
              <a:avLst/>
            </a:prstGeom>
            <a:noFill/>
            <a:ln w="0">
              <a:noFill/>
            </a:ln>
          </p:spPr>
          <p:txBody>
            <a:bodyPr wrap="none" lIns="0" tIns="0" rIns="0" bIns="0" anchor="ctr">
              <a:noAutofit/>
            </a:bodyPr>
            <a:lstStyle/>
            <a:p>
              <a:pPr algn="r">
                <a:defRPr sz="1107" b="1">
                  <a:solidFill>
                    <a:srgbClr val="19365C"/>
                  </a:solidFill>
                  <a:latin typeface="Arial"/>
                  <a:ea typeface="Arial"/>
                  <a:cs typeface="Arial"/>
                </a:defRPr>
              </a:pPr>
              <a:r>
                <a:rPr sz="1400" b="1" dirty="0">
                  <a:solidFill>
                    <a:srgbClr val="19365C"/>
                  </a:solidFill>
                  <a:latin typeface="Arial"/>
                  <a:ea typeface="Arial"/>
                  <a:cs typeface="Arial"/>
                </a:rPr>
                <a:t>T1W</a:t>
              </a:r>
            </a:p>
          </p:txBody>
        </p:sp>
        <p:sp>
          <p:nvSpPr>
            <p:cNvPr id="294" name="MRI_T1W::Description">
              <a:extLst>
                <a:ext uri="{FF2B5EF4-FFF2-40B4-BE49-F238E27FC236}">
                  <a16:creationId xmlns:a16="http://schemas.microsoft.com/office/drawing/2014/main" id="{270132F4-A99B-1E2A-D9FF-E32D3F55D8C0}"/>
                </a:ext>
              </a:extLst>
            </p:cNvPr>
            <p:cNvSpPr>
              <a:spLocks noGrp="1"/>
            </p:cNvSpPr>
            <p:nvPr/>
          </p:nvSpPr>
          <p:spPr>
            <a:xfrm>
              <a:off x="1706880" y="2915412"/>
              <a:ext cx="809244" cy="157734"/>
            </a:xfrm>
            <a:prstGeom prst="rect">
              <a:avLst/>
            </a:prstGeom>
            <a:noFill/>
            <a:ln w="0">
              <a:noFill/>
            </a:ln>
          </p:spPr>
          <p:txBody>
            <a:bodyPr wrap="none" lIns="0" tIns="0" rIns="0" bIns="0" anchor="ctr">
              <a:noAutofit/>
            </a:bodyPr>
            <a:lstStyle/>
            <a:p>
              <a:pPr algn="r">
                <a:defRPr sz="891" b="0">
                  <a:solidFill>
                    <a:srgbClr val="19365C"/>
                  </a:solidFill>
                  <a:latin typeface="Arial"/>
                  <a:ea typeface="Arial"/>
                  <a:cs typeface="Arial"/>
                </a:defRPr>
              </a:pPr>
              <a:r>
                <a:rPr sz="1400" b="0" dirty="0">
                  <a:solidFill>
                    <a:srgbClr val="19365C"/>
                  </a:solidFill>
                  <a:latin typeface="Arial"/>
                  <a:ea typeface="Arial"/>
                  <a:cs typeface="Arial"/>
                </a:rPr>
                <a:t>(T1-Weighted)</a:t>
              </a:r>
            </a:p>
          </p:txBody>
        </p:sp>
      </p:grpSp>
      <p:grpSp>
        <p:nvGrpSpPr>
          <p:cNvPr id="297" name="MRI_DWI">
            <a:extLst>
              <a:ext uri="{FF2B5EF4-FFF2-40B4-BE49-F238E27FC236}">
                <a16:creationId xmlns:a16="http://schemas.microsoft.com/office/drawing/2014/main" id="{089249DE-7157-3822-9C81-6205C1DDCF9E}"/>
              </a:ext>
            </a:extLst>
          </p:cNvPr>
          <p:cNvGrpSpPr/>
          <p:nvPr/>
        </p:nvGrpSpPr>
        <p:grpSpPr>
          <a:xfrm>
            <a:off x="1578219" y="3971544"/>
            <a:ext cx="994410" cy="459486"/>
            <a:chOff x="1933194" y="3916680"/>
            <a:chExt cx="994410" cy="459486"/>
          </a:xfrm>
        </p:grpSpPr>
        <p:sp>
          <p:nvSpPr>
            <p:cNvPr id="298" name="MRI_DWI::Label">
              <a:extLst>
                <a:ext uri="{FF2B5EF4-FFF2-40B4-BE49-F238E27FC236}">
                  <a16:creationId xmlns:a16="http://schemas.microsoft.com/office/drawing/2014/main" id="{931F007D-F845-6FE5-5F67-2B550BB66A97}"/>
                </a:ext>
              </a:extLst>
            </p:cNvPr>
            <p:cNvSpPr>
              <a:spLocks noGrp="1"/>
            </p:cNvSpPr>
            <p:nvPr/>
          </p:nvSpPr>
          <p:spPr>
            <a:xfrm>
              <a:off x="1933194" y="3916680"/>
              <a:ext cx="994410" cy="171450"/>
            </a:xfrm>
            <a:prstGeom prst="rect">
              <a:avLst/>
            </a:prstGeom>
            <a:noFill/>
            <a:ln w="0">
              <a:noFill/>
            </a:ln>
          </p:spPr>
          <p:txBody>
            <a:bodyPr wrap="none" lIns="0" tIns="0" rIns="0" bIns="0" anchor="ctr">
              <a:noAutofit/>
            </a:bodyPr>
            <a:lstStyle/>
            <a:p>
              <a:pPr algn="r">
                <a:defRPr sz="1107" b="1">
                  <a:solidFill>
                    <a:srgbClr val="19365C"/>
                  </a:solidFill>
                  <a:latin typeface="Arial"/>
                  <a:ea typeface="Arial"/>
                  <a:cs typeface="Arial"/>
                </a:defRPr>
              </a:pPr>
              <a:r>
                <a:rPr sz="1400" b="1">
                  <a:solidFill>
                    <a:srgbClr val="19365C"/>
                  </a:solidFill>
                  <a:latin typeface="Arial"/>
                  <a:ea typeface="Arial"/>
                  <a:cs typeface="Arial"/>
                </a:rPr>
                <a:t>DWI</a:t>
              </a:r>
            </a:p>
          </p:txBody>
        </p:sp>
        <p:sp>
          <p:nvSpPr>
            <p:cNvPr id="299" name="MRI_DWI::Description">
              <a:extLst>
                <a:ext uri="{FF2B5EF4-FFF2-40B4-BE49-F238E27FC236}">
                  <a16:creationId xmlns:a16="http://schemas.microsoft.com/office/drawing/2014/main" id="{23BAD58E-ABF0-891E-EBB0-035B8C939E07}"/>
                </a:ext>
              </a:extLst>
            </p:cNvPr>
            <p:cNvSpPr>
              <a:spLocks noGrp="1"/>
            </p:cNvSpPr>
            <p:nvPr/>
          </p:nvSpPr>
          <p:spPr>
            <a:xfrm>
              <a:off x="1933194" y="4088130"/>
              <a:ext cx="994410" cy="288036"/>
            </a:xfrm>
            <a:prstGeom prst="rect">
              <a:avLst/>
            </a:prstGeom>
            <a:noFill/>
            <a:ln w="0">
              <a:noFill/>
            </a:ln>
          </p:spPr>
          <p:txBody>
            <a:bodyPr wrap="none" lIns="0" tIns="0" rIns="0" bIns="0" anchor="ctr">
              <a:noAutofit/>
            </a:bodyPr>
            <a:lstStyle/>
            <a:p>
              <a:pPr algn="r">
                <a:defRPr sz="891" b="0">
                  <a:solidFill>
                    <a:srgbClr val="19365C"/>
                  </a:solidFill>
                  <a:latin typeface="Arial"/>
                  <a:ea typeface="Arial"/>
                  <a:cs typeface="Arial"/>
                </a:defRPr>
              </a:pPr>
              <a:r>
                <a:rPr sz="1100" b="0" dirty="0">
                  <a:solidFill>
                    <a:srgbClr val="19365C"/>
                  </a:solidFill>
                  <a:latin typeface="Arial"/>
                  <a:ea typeface="Arial"/>
                  <a:cs typeface="Arial"/>
                </a:rPr>
                <a:t>(Diffusion-</a:t>
              </a:r>
            </a:p>
            <a:p>
              <a:pPr algn="r">
                <a:defRPr sz="891" b="0">
                  <a:solidFill>
                    <a:srgbClr val="19365C"/>
                  </a:solidFill>
                  <a:latin typeface="Arial"/>
                  <a:ea typeface="Arial"/>
                  <a:cs typeface="Arial"/>
                </a:defRPr>
              </a:pPr>
              <a:r>
                <a:rPr sz="1100" b="0" dirty="0">
                  <a:solidFill>
                    <a:srgbClr val="19365C"/>
                  </a:solidFill>
                  <a:latin typeface="Arial"/>
                  <a:ea typeface="Arial"/>
                  <a:cs typeface="Arial"/>
                </a:rPr>
                <a:t>Weighted Imaging)</a:t>
              </a:r>
            </a:p>
          </p:txBody>
        </p:sp>
      </p:grpSp>
      <p:grpSp>
        <p:nvGrpSpPr>
          <p:cNvPr id="302" name="MRI_T2W">
            <a:extLst>
              <a:ext uri="{FF2B5EF4-FFF2-40B4-BE49-F238E27FC236}">
                <a16:creationId xmlns:a16="http://schemas.microsoft.com/office/drawing/2014/main" id="{251F6138-76B7-7DDA-AF85-9C3F4DEC2C21}"/>
              </a:ext>
            </a:extLst>
          </p:cNvPr>
          <p:cNvGrpSpPr/>
          <p:nvPr/>
        </p:nvGrpSpPr>
        <p:grpSpPr>
          <a:xfrm>
            <a:off x="2064638" y="5160138"/>
            <a:ext cx="809244" cy="329184"/>
            <a:chOff x="2529840" y="4787646"/>
            <a:chExt cx="809244" cy="329184"/>
          </a:xfrm>
        </p:grpSpPr>
        <p:sp>
          <p:nvSpPr>
            <p:cNvPr id="303" name="MRI_T2W::Label">
              <a:extLst>
                <a:ext uri="{FF2B5EF4-FFF2-40B4-BE49-F238E27FC236}">
                  <a16:creationId xmlns:a16="http://schemas.microsoft.com/office/drawing/2014/main" id="{69FD91DC-3D8F-0965-1DB1-82ABB47CF8A3}"/>
                </a:ext>
              </a:extLst>
            </p:cNvPr>
            <p:cNvSpPr>
              <a:spLocks noGrp="1"/>
            </p:cNvSpPr>
            <p:nvPr/>
          </p:nvSpPr>
          <p:spPr>
            <a:xfrm>
              <a:off x="2529840" y="4787646"/>
              <a:ext cx="809244" cy="171450"/>
            </a:xfrm>
            <a:prstGeom prst="rect">
              <a:avLst/>
            </a:prstGeom>
            <a:noFill/>
            <a:ln w="0">
              <a:noFill/>
            </a:ln>
          </p:spPr>
          <p:txBody>
            <a:bodyPr wrap="none" lIns="0" tIns="0" rIns="0" bIns="0" anchor="ctr">
              <a:noAutofit/>
            </a:bodyPr>
            <a:lstStyle/>
            <a:p>
              <a:pPr algn="r">
                <a:defRPr sz="1107" b="1">
                  <a:solidFill>
                    <a:srgbClr val="19365C"/>
                  </a:solidFill>
                  <a:latin typeface="Arial"/>
                  <a:ea typeface="Arial"/>
                  <a:cs typeface="Arial"/>
                </a:defRPr>
              </a:pPr>
              <a:r>
                <a:rPr sz="1400" b="1" dirty="0">
                  <a:solidFill>
                    <a:srgbClr val="19365C"/>
                  </a:solidFill>
                  <a:latin typeface="Arial"/>
                  <a:ea typeface="Arial"/>
                  <a:cs typeface="Arial"/>
                </a:rPr>
                <a:t>T2W</a:t>
              </a:r>
            </a:p>
          </p:txBody>
        </p:sp>
        <p:sp>
          <p:nvSpPr>
            <p:cNvPr id="304" name="MRI_T2W::Description">
              <a:extLst>
                <a:ext uri="{FF2B5EF4-FFF2-40B4-BE49-F238E27FC236}">
                  <a16:creationId xmlns:a16="http://schemas.microsoft.com/office/drawing/2014/main" id="{53D00008-0C72-8D04-1880-4E3DD226EE7D}"/>
                </a:ext>
              </a:extLst>
            </p:cNvPr>
            <p:cNvSpPr>
              <a:spLocks noGrp="1"/>
            </p:cNvSpPr>
            <p:nvPr/>
          </p:nvSpPr>
          <p:spPr>
            <a:xfrm>
              <a:off x="2529840" y="4959096"/>
              <a:ext cx="809244" cy="157734"/>
            </a:xfrm>
            <a:prstGeom prst="rect">
              <a:avLst/>
            </a:prstGeom>
            <a:noFill/>
            <a:ln w="0">
              <a:noFill/>
            </a:ln>
          </p:spPr>
          <p:txBody>
            <a:bodyPr wrap="none" lIns="0" tIns="0" rIns="0" bIns="0" anchor="ctr">
              <a:noAutofit/>
            </a:bodyPr>
            <a:lstStyle/>
            <a:p>
              <a:pPr algn="r">
                <a:defRPr sz="891" b="0">
                  <a:solidFill>
                    <a:srgbClr val="19365C"/>
                  </a:solidFill>
                  <a:latin typeface="Arial"/>
                  <a:ea typeface="Arial"/>
                  <a:cs typeface="Arial"/>
                </a:defRPr>
              </a:pPr>
              <a:r>
                <a:rPr sz="1400" b="0" dirty="0">
                  <a:solidFill>
                    <a:srgbClr val="19365C"/>
                  </a:solidFill>
                  <a:latin typeface="Arial"/>
                  <a:ea typeface="Arial"/>
                  <a:cs typeface="Arial"/>
                </a:rPr>
                <a:t>(T2-Weighted)</a:t>
              </a:r>
            </a:p>
          </p:txBody>
        </p:sp>
      </p:grpSp>
      <p:grpSp>
        <p:nvGrpSpPr>
          <p:cNvPr id="308" name="MRI_PreDCE">
            <a:extLst>
              <a:ext uri="{FF2B5EF4-FFF2-40B4-BE49-F238E27FC236}">
                <a16:creationId xmlns:a16="http://schemas.microsoft.com/office/drawing/2014/main" id="{1F9EF5A3-E0FA-A1CE-2400-193D7FCC0B63}"/>
              </a:ext>
            </a:extLst>
          </p:cNvPr>
          <p:cNvGrpSpPr/>
          <p:nvPr/>
        </p:nvGrpSpPr>
        <p:grpSpPr>
          <a:xfrm>
            <a:off x="3957004" y="2695956"/>
            <a:ext cx="994410" cy="630936"/>
            <a:chOff x="4264914" y="2730246"/>
            <a:chExt cx="994410" cy="630936"/>
          </a:xfrm>
        </p:grpSpPr>
        <p:sp>
          <p:nvSpPr>
            <p:cNvPr id="309" name="MRI_PreDCE::Label">
              <a:extLst>
                <a:ext uri="{FF2B5EF4-FFF2-40B4-BE49-F238E27FC236}">
                  <a16:creationId xmlns:a16="http://schemas.microsoft.com/office/drawing/2014/main" id="{6B1B71FB-6249-3426-78FE-6F2C6A50BDFC}"/>
                </a:ext>
              </a:extLst>
            </p:cNvPr>
            <p:cNvSpPr>
              <a:spLocks noGrp="1"/>
            </p:cNvSpPr>
            <p:nvPr/>
          </p:nvSpPr>
          <p:spPr>
            <a:xfrm>
              <a:off x="4264914" y="2730246"/>
              <a:ext cx="994410" cy="171450"/>
            </a:xfrm>
            <a:prstGeom prst="rect">
              <a:avLst/>
            </a:prstGeom>
            <a:noFill/>
            <a:ln w="0">
              <a:noFill/>
            </a:ln>
          </p:spPr>
          <p:txBody>
            <a:bodyPr wrap="none" lIns="0" tIns="0" rIns="0" bIns="0" anchor="ctr">
              <a:noAutofit/>
            </a:bodyPr>
            <a:lstStyle/>
            <a:p>
              <a:pPr algn="r">
                <a:defRPr sz="1107" b="1">
                  <a:solidFill>
                    <a:srgbClr val="19365C"/>
                  </a:solidFill>
                  <a:latin typeface="Arial"/>
                  <a:ea typeface="Arial"/>
                  <a:cs typeface="Arial"/>
                </a:defRPr>
              </a:pPr>
              <a:r>
                <a:rPr sz="1400" b="1">
                  <a:solidFill>
                    <a:srgbClr val="19365C"/>
                  </a:solidFill>
                  <a:latin typeface="Arial"/>
                  <a:ea typeface="Arial"/>
                  <a:cs typeface="Arial"/>
                </a:rPr>
                <a:t>DCE:</a:t>
              </a:r>
            </a:p>
          </p:txBody>
        </p:sp>
        <p:sp>
          <p:nvSpPr>
            <p:cNvPr id="310" name="MRI_PreDCE::Description">
              <a:extLst>
                <a:ext uri="{FF2B5EF4-FFF2-40B4-BE49-F238E27FC236}">
                  <a16:creationId xmlns:a16="http://schemas.microsoft.com/office/drawing/2014/main" id="{9C74B419-D8FF-6691-66C9-E92C99CA3790}"/>
                </a:ext>
              </a:extLst>
            </p:cNvPr>
            <p:cNvSpPr>
              <a:spLocks noGrp="1"/>
            </p:cNvSpPr>
            <p:nvPr/>
          </p:nvSpPr>
          <p:spPr>
            <a:xfrm>
              <a:off x="4264914" y="2901696"/>
              <a:ext cx="994410" cy="288036"/>
            </a:xfrm>
            <a:prstGeom prst="rect">
              <a:avLst/>
            </a:prstGeom>
            <a:noFill/>
            <a:ln w="0">
              <a:noFill/>
            </a:ln>
          </p:spPr>
          <p:txBody>
            <a:bodyPr wrap="none" lIns="0" tIns="0" rIns="0" bIns="0" anchor="ctr">
              <a:noAutofit/>
            </a:bodyPr>
            <a:lstStyle/>
            <a:p>
              <a:pPr algn="r">
                <a:defRPr sz="891" b="0">
                  <a:solidFill>
                    <a:srgbClr val="19365C"/>
                  </a:solidFill>
                  <a:latin typeface="Arial"/>
                  <a:ea typeface="Arial"/>
                  <a:cs typeface="Arial"/>
                </a:defRPr>
              </a:pPr>
              <a:r>
                <a:rPr sz="1000" b="0">
                  <a:solidFill>
                    <a:srgbClr val="19365C"/>
                  </a:solidFill>
                  <a:latin typeface="Arial"/>
                  <a:ea typeface="Arial"/>
                  <a:cs typeface="Arial"/>
                </a:rPr>
                <a:t>(Dynamic</a:t>
              </a:r>
            </a:p>
            <a:p>
              <a:pPr algn="r">
                <a:defRPr sz="891" b="0">
                  <a:solidFill>
                    <a:srgbClr val="19365C"/>
                  </a:solidFill>
                  <a:latin typeface="Arial"/>
                  <a:ea typeface="Arial"/>
                  <a:cs typeface="Arial"/>
                </a:defRPr>
              </a:pPr>
              <a:r>
                <a:rPr sz="1000" b="0">
                  <a:solidFill>
                    <a:srgbClr val="19365C"/>
                  </a:solidFill>
                  <a:latin typeface="Arial"/>
                  <a:ea typeface="Arial"/>
                  <a:cs typeface="Arial"/>
                </a:rPr>
                <a:t>Contrast-Enhanced)</a:t>
              </a:r>
            </a:p>
          </p:txBody>
        </p:sp>
        <p:sp>
          <p:nvSpPr>
            <p:cNvPr id="311" name="MRI_PreDCE::Phase">
              <a:extLst>
                <a:ext uri="{FF2B5EF4-FFF2-40B4-BE49-F238E27FC236}">
                  <a16:creationId xmlns:a16="http://schemas.microsoft.com/office/drawing/2014/main" id="{04BC5AF2-3010-2F7A-6E1D-26863BC4CED5}"/>
                </a:ext>
              </a:extLst>
            </p:cNvPr>
            <p:cNvSpPr>
              <a:spLocks noGrp="1"/>
            </p:cNvSpPr>
            <p:nvPr/>
          </p:nvSpPr>
          <p:spPr>
            <a:xfrm>
              <a:off x="4264914" y="3196590"/>
              <a:ext cx="994410" cy="164592"/>
            </a:xfrm>
            <a:prstGeom prst="rect">
              <a:avLst/>
            </a:prstGeom>
            <a:noFill/>
            <a:ln w="0">
              <a:noFill/>
            </a:ln>
          </p:spPr>
          <p:txBody>
            <a:bodyPr wrap="none" lIns="0" tIns="0" rIns="0" bIns="0" anchor="ctr">
              <a:noAutofit/>
            </a:bodyPr>
            <a:lstStyle/>
            <a:p>
              <a:pPr algn="r">
                <a:defRPr sz="972" b="0">
                  <a:solidFill>
                    <a:srgbClr val="19365C"/>
                  </a:solidFill>
                  <a:latin typeface="Arial"/>
                  <a:ea typeface="Arial"/>
                  <a:cs typeface="Arial"/>
                </a:defRPr>
              </a:pPr>
              <a:r>
                <a:rPr sz="1400" b="0">
                  <a:solidFill>
                    <a:srgbClr val="19365C"/>
                  </a:solidFill>
                  <a:latin typeface="Arial"/>
                  <a:ea typeface="Arial"/>
                  <a:cs typeface="Arial"/>
                </a:rPr>
                <a:t>Pre</a:t>
              </a:r>
            </a:p>
          </p:txBody>
        </p:sp>
      </p:grpSp>
      <p:grpSp>
        <p:nvGrpSpPr>
          <p:cNvPr id="315" name="MRI_Post1DCE">
            <a:extLst>
              <a:ext uri="{FF2B5EF4-FFF2-40B4-BE49-F238E27FC236}">
                <a16:creationId xmlns:a16="http://schemas.microsoft.com/office/drawing/2014/main" id="{53E07E24-8B79-AB2E-50FB-9F5E8A425BEB}"/>
              </a:ext>
            </a:extLst>
          </p:cNvPr>
          <p:cNvGrpSpPr/>
          <p:nvPr/>
        </p:nvGrpSpPr>
        <p:grpSpPr>
          <a:xfrm>
            <a:off x="4574896" y="4070985"/>
            <a:ext cx="754380" cy="336042"/>
            <a:chOff x="4916424" y="3916680"/>
            <a:chExt cx="754380" cy="336042"/>
          </a:xfrm>
        </p:grpSpPr>
        <p:sp>
          <p:nvSpPr>
            <p:cNvPr id="316" name="MRI_Post1DCE::Label">
              <a:extLst>
                <a:ext uri="{FF2B5EF4-FFF2-40B4-BE49-F238E27FC236}">
                  <a16:creationId xmlns:a16="http://schemas.microsoft.com/office/drawing/2014/main" id="{C7BF9DBE-9857-D04E-4D04-8262EDD350C1}"/>
                </a:ext>
              </a:extLst>
            </p:cNvPr>
            <p:cNvSpPr>
              <a:spLocks noGrp="1"/>
            </p:cNvSpPr>
            <p:nvPr/>
          </p:nvSpPr>
          <p:spPr>
            <a:xfrm>
              <a:off x="4916424" y="3916680"/>
              <a:ext cx="754380" cy="171450"/>
            </a:xfrm>
            <a:prstGeom prst="rect">
              <a:avLst/>
            </a:prstGeom>
            <a:noFill/>
            <a:ln w="0">
              <a:noFill/>
            </a:ln>
          </p:spPr>
          <p:txBody>
            <a:bodyPr wrap="none" lIns="0" tIns="0" rIns="0" bIns="0" anchor="ctr">
              <a:noAutofit/>
            </a:bodyPr>
            <a:lstStyle/>
            <a:p>
              <a:pPr algn="r">
                <a:defRPr sz="1107" b="1">
                  <a:solidFill>
                    <a:srgbClr val="19365C"/>
                  </a:solidFill>
                  <a:latin typeface="Arial"/>
                  <a:ea typeface="Arial"/>
                  <a:cs typeface="Arial"/>
                </a:defRPr>
              </a:pPr>
              <a:r>
                <a:rPr sz="1400" b="1" dirty="0">
                  <a:solidFill>
                    <a:srgbClr val="19365C"/>
                  </a:solidFill>
                  <a:latin typeface="Arial"/>
                  <a:ea typeface="Arial"/>
                  <a:cs typeface="Arial"/>
                </a:rPr>
                <a:t>DCE:</a:t>
              </a:r>
            </a:p>
          </p:txBody>
        </p:sp>
        <p:sp>
          <p:nvSpPr>
            <p:cNvPr id="317" name="MRI_Post1DCE::Phase">
              <a:extLst>
                <a:ext uri="{FF2B5EF4-FFF2-40B4-BE49-F238E27FC236}">
                  <a16:creationId xmlns:a16="http://schemas.microsoft.com/office/drawing/2014/main" id="{6430725A-DAF9-CE5F-496C-E617EAA73983}"/>
                </a:ext>
              </a:extLst>
            </p:cNvPr>
            <p:cNvSpPr>
              <a:spLocks noGrp="1"/>
            </p:cNvSpPr>
            <p:nvPr/>
          </p:nvSpPr>
          <p:spPr>
            <a:xfrm>
              <a:off x="4916424" y="4088130"/>
              <a:ext cx="754380" cy="164592"/>
            </a:xfrm>
            <a:prstGeom prst="rect">
              <a:avLst/>
            </a:prstGeom>
            <a:noFill/>
            <a:ln w="0">
              <a:noFill/>
            </a:ln>
          </p:spPr>
          <p:txBody>
            <a:bodyPr wrap="none" lIns="0" tIns="0" rIns="0" bIns="0" anchor="ctr">
              <a:noAutofit/>
            </a:bodyPr>
            <a:lstStyle/>
            <a:p>
              <a:pPr algn="r">
                <a:defRPr sz="972" b="0">
                  <a:solidFill>
                    <a:srgbClr val="19365C"/>
                  </a:solidFill>
                  <a:latin typeface="Arial"/>
                  <a:ea typeface="Arial"/>
                  <a:cs typeface="Arial"/>
                </a:defRPr>
              </a:pPr>
              <a:r>
                <a:rPr sz="1400" b="0" dirty="0">
                  <a:solidFill>
                    <a:srgbClr val="19365C"/>
                  </a:solidFill>
                  <a:latin typeface="Arial"/>
                  <a:ea typeface="Arial"/>
                  <a:cs typeface="Arial"/>
                </a:rPr>
                <a:t>Post1</a:t>
              </a:r>
            </a:p>
          </p:txBody>
        </p:sp>
      </p:grpSp>
      <p:grpSp>
        <p:nvGrpSpPr>
          <p:cNvPr id="321" name="MRI_Post2DCE">
            <a:extLst>
              <a:ext uri="{FF2B5EF4-FFF2-40B4-BE49-F238E27FC236}">
                <a16:creationId xmlns:a16="http://schemas.microsoft.com/office/drawing/2014/main" id="{E75851B2-0DD4-2F25-A995-359CAA772A8F}"/>
              </a:ext>
            </a:extLst>
          </p:cNvPr>
          <p:cNvGrpSpPr/>
          <p:nvPr/>
        </p:nvGrpSpPr>
        <p:grpSpPr>
          <a:xfrm>
            <a:off x="4995990" y="5231525"/>
            <a:ext cx="754380" cy="336042"/>
            <a:chOff x="5327904" y="4787646"/>
            <a:chExt cx="754380" cy="336042"/>
          </a:xfrm>
        </p:grpSpPr>
        <p:sp>
          <p:nvSpPr>
            <p:cNvPr id="322" name="MRI_Post2DCE::Label">
              <a:extLst>
                <a:ext uri="{FF2B5EF4-FFF2-40B4-BE49-F238E27FC236}">
                  <a16:creationId xmlns:a16="http://schemas.microsoft.com/office/drawing/2014/main" id="{C95BF0DE-91B5-94C3-93BE-0B4890371077}"/>
                </a:ext>
              </a:extLst>
            </p:cNvPr>
            <p:cNvSpPr>
              <a:spLocks noGrp="1"/>
            </p:cNvSpPr>
            <p:nvPr/>
          </p:nvSpPr>
          <p:spPr>
            <a:xfrm>
              <a:off x="5327904" y="4787646"/>
              <a:ext cx="754380" cy="171450"/>
            </a:xfrm>
            <a:prstGeom prst="rect">
              <a:avLst/>
            </a:prstGeom>
            <a:noFill/>
            <a:ln w="0">
              <a:noFill/>
            </a:ln>
          </p:spPr>
          <p:txBody>
            <a:bodyPr wrap="none" lIns="0" tIns="0" rIns="0" bIns="0" anchor="ctr">
              <a:noAutofit/>
            </a:bodyPr>
            <a:lstStyle/>
            <a:p>
              <a:pPr algn="r">
                <a:defRPr sz="1107" b="1">
                  <a:solidFill>
                    <a:srgbClr val="19365C"/>
                  </a:solidFill>
                  <a:latin typeface="Arial"/>
                  <a:ea typeface="Arial"/>
                  <a:cs typeface="Arial"/>
                </a:defRPr>
              </a:pPr>
              <a:r>
                <a:rPr sz="1400" b="1" dirty="0">
                  <a:solidFill>
                    <a:srgbClr val="19365C"/>
                  </a:solidFill>
                  <a:latin typeface="Arial"/>
                  <a:ea typeface="Arial"/>
                  <a:cs typeface="Arial"/>
                </a:rPr>
                <a:t>DCE:</a:t>
              </a:r>
            </a:p>
          </p:txBody>
        </p:sp>
        <p:sp>
          <p:nvSpPr>
            <p:cNvPr id="323" name="MRI_Post2DCE::Phase">
              <a:extLst>
                <a:ext uri="{FF2B5EF4-FFF2-40B4-BE49-F238E27FC236}">
                  <a16:creationId xmlns:a16="http://schemas.microsoft.com/office/drawing/2014/main" id="{1ED80EF4-8CBA-2FF1-0BE0-4FADD11F5B00}"/>
                </a:ext>
              </a:extLst>
            </p:cNvPr>
            <p:cNvSpPr>
              <a:spLocks noGrp="1"/>
            </p:cNvSpPr>
            <p:nvPr/>
          </p:nvSpPr>
          <p:spPr>
            <a:xfrm>
              <a:off x="5327904" y="4959096"/>
              <a:ext cx="754380" cy="164592"/>
            </a:xfrm>
            <a:prstGeom prst="rect">
              <a:avLst/>
            </a:prstGeom>
            <a:noFill/>
            <a:ln w="0">
              <a:noFill/>
            </a:ln>
          </p:spPr>
          <p:txBody>
            <a:bodyPr wrap="none" lIns="0" tIns="0" rIns="0" bIns="0" anchor="ctr">
              <a:noAutofit/>
            </a:bodyPr>
            <a:lstStyle/>
            <a:p>
              <a:pPr algn="r">
                <a:defRPr sz="972" b="0">
                  <a:solidFill>
                    <a:srgbClr val="19365C"/>
                  </a:solidFill>
                  <a:latin typeface="Arial"/>
                  <a:ea typeface="Arial"/>
                  <a:cs typeface="Arial"/>
                </a:defRPr>
              </a:pPr>
              <a:r>
                <a:rPr sz="1400" b="0" dirty="0">
                  <a:solidFill>
                    <a:srgbClr val="19365C"/>
                  </a:solidFill>
                  <a:latin typeface="Arial"/>
                  <a:ea typeface="Arial"/>
                  <a:cs typeface="Arial"/>
                </a:rPr>
                <a:t>Post2</a:t>
              </a:r>
            </a:p>
          </p:txBody>
        </p:sp>
      </p:grpSp>
      <p:sp>
        <p:nvSpPr>
          <p:cNvPr id="326" name="Stack_title">
            <a:extLst>
              <a:ext uri="{FF2B5EF4-FFF2-40B4-BE49-F238E27FC236}">
                <a16:creationId xmlns:a16="http://schemas.microsoft.com/office/drawing/2014/main" id="{1EF82E98-6340-5009-9F88-86E2CCDF9DD8}"/>
              </a:ext>
            </a:extLst>
          </p:cNvPr>
          <p:cNvSpPr>
            <a:spLocks noGrp="1"/>
          </p:cNvSpPr>
          <p:nvPr/>
        </p:nvSpPr>
        <p:spPr>
          <a:xfrm>
            <a:off x="8874017" y="2555367"/>
            <a:ext cx="2664839" cy="28117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404" b="1">
                <a:solidFill>
                  <a:srgbClr val="19365C"/>
                </a:solidFill>
                <a:latin typeface="Arial"/>
                <a:ea typeface="Arial"/>
                <a:cs typeface="Arial"/>
              </a:defRPr>
            </a:pPr>
            <a:r>
              <a:rPr sz="1404" b="1" dirty="0">
                <a:solidFill>
                  <a:srgbClr val="19365C"/>
                </a:solidFill>
                <a:latin typeface="Arial"/>
                <a:ea typeface="Arial"/>
                <a:cs typeface="Arial"/>
              </a:rPr>
              <a:t>3-channel </a:t>
            </a:r>
            <a:r>
              <a:rPr lang="en-US" sz="1404" b="1" dirty="0">
                <a:solidFill>
                  <a:srgbClr val="19365C"/>
                </a:solidFill>
                <a:latin typeface="Arial"/>
                <a:ea typeface="Arial"/>
                <a:cs typeface="Arial"/>
              </a:rPr>
              <a:t>3D MRI volumes</a:t>
            </a:r>
          </a:p>
        </p:txBody>
      </p:sp>
      <p:sp>
        <p:nvSpPr>
          <p:cNvPr id="327" name="Stack_arrow_label">
            <a:extLst>
              <a:ext uri="{FF2B5EF4-FFF2-40B4-BE49-F238E27FC236}">
                <a16:creationId xmlns:a16="http://schemas.microsoft.com/office/drawing/2014/main" id="{449A04F8-766C-DEA0-5790-7C721618A710}"/>
              </a:ext>
            </a:extLst>
          </p:cNvPr>
          <p:cNvSpPr>
            <a:spLocks noGrp="1"/>
          </p:cNvSpPr>
          <p:nvPr/>
        </p:nvSpPr>
        <p:spPr>
          <a:xfrm>
            <a:off x="7575862" y="3754148"/>
            <a:ext cx="843534" cy="35661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972" b="1">
                <a:solidFill>
                  <a:srgbClr val="19365C"/>
                </a:solidFill>
                <a:latin typeface="Arial"/>
                <a:ea typeface="Arial"/>
                <a:cs typeface="Arial"/>
              </a:defRPr>
            </a:pPr>
            <a:r>
              <a:rPr sz="1800" b="1" dirty="0">
                <a:solidFill>
                  <a:srgbClr val="19365C"/>
                </a:solidFill>
                <a:latin typeface="Arial"/>
                <a:ea typeface="Arial"/>
                <a:cs typeface="Arial"/>
              </a:rPr>
              <a:t>Stack</a:t>
            </a:r>
          </a:p>
        </p:txBody>
      </p:sp>
      <p:sp>
        <p:nvSpPr>
          <p:cNvPr id="328" name="Stack_arrow">
            <a:extLst>
              <a:ext uri="{FF2B5EF4-FFF2-40B4-BE49-F238E27FC236}">
                <a16:creationId xmlns:a16="http://schemas.microsoft.com/office/drawing/2014/main" id="{58E2731F-D2B9-0C84-7BD5-CC5E29DA4FA4}"/>
              </a:ext>
            </a:extLst>
          </p:cNvPr>
          <p:cNvSpPr>
            <a:spLocks noGrp="1"/>
          </p:cNvSpPr>
          <p:nvPr/>
        </p:nvSpPr>
        <p:spPr>
          <a:xfrm>
            <a:off x="7642664" y="4120834"/>
            <a:ext cx="747522" cy="130302"/>
          </a:xfrm>
          <a:prstGeom prst="rightArrow">
            <a:avLst/>
          </a:prstGeom>
          <a:solidFill>
            <a:srgbClr val="19365C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341" name="Legend_Ch0">
            <a:extLst>
              <a:ext uri="{FF2B5EF4-FFF2-40B4-BE49-F238E27FC236}">
                <a16:creationId xmlns:a16="http://schemas.microsoft.com/office/drawing/2014/main" id="{CFB0FA40-9D51-1C0B-636B-97033FD9220F}"/>
              </a:ext>
            </a:extLst>
          </p:cNvPr>
          <p:cNvGrpSpPr/>
          <p:nvPr/>
        </p:nvGrpSpPr>
        <p:grpSpPr>
          <a:xfrm>
            <a:off x="8895964" y="5229357"/>
            <a:ext cx="1783080" cy="171450"/>
            <a:chOff x="8564880" y="4890516"/>
            <a:chExt cx="1783080" cy="171450"/>
          </a:xfrm>
        </p:grpSpPr>
        <p:sp>
          <p:nvSpPr>
            <p:cNvPr id="342" name="Legend_Ch0::Swatch">
              <a:extLst>
                <a:ext uri="{FF2B5EF4-FFF2-40B4-BE49-F238E27FC236}">
                  <a16:creationId xmlns:a16="http://schemas.microsoft.com/office/drawing/2014/main" id="{DA85F3B6-FB49-B03F-2961-E2477B79ABED}"/>
                </a:ext>
              </a:extLst>
            </p:cNvPr>
            <p:cNvSpPr>
              <a:spLocks noGrp="1"/>
            </p:cNvSpPr>
            <p:nvPr/>
          </p:nvSpPr>
          <p:spPr>
            <a:xfrm>
              <a:off x="8564880" y="4917948"/>
              <a:ext cx="109728" cy="109728"/>
            </a:xfrm>
            <a:prstGeom prst="rect">
              <a:avLst/>
            </a:prstGeom>
            <a:solidFill>
              <a:srgbClr val="0070C0"/>
            </a:solidFill>
            <a:ln w="0">
              <a:noFill/>
            </a:ln>
          </p:spPr>
          <p:txBody>
            <a:bodyPr/>
            <a:lstStyle/>
            <a:p>
              <a:endParaRPr lang="en-US" sz="1500"/>
            </a:p>
          </p:txBody>
        </p:sp>
        <p:sp>
          <p:nvSpPr>
            <p:cNvPr id="343" name="Legend_Ch0::Channel">
              <a:extLst>
                <a:ext uri="{FF2B5EF4-FFF2-40B4-BE49-F238E27FC236}">
                  <a16:creationId xmlns:a16="http://schemas.microsoft.com/office/drawing/2014/main" id="{A18188BC-7CF7-3ED4-B449-B5E43CD489EE}"/>
                </a:ext>
              </a:extLst>
            </p:cNvPr>
            <p:cNvSpPr>
              <a:spLocks noGrp="1"/>
            </p:cNvSpPr>
            <p:nvPr/>
          </p:nvSpPr>
          <p:spPr>
            <a:xfrm>
              <a:off x="8743188" y="4890516"/>
              <a:ext cx="425328" cy="171450"/>
            </a:xfrm>
            <a:prstGeom prst="rect">
              <a:avLst/>
            </a:prstGeom>
            <a:noFill/>
            <a:ln w="0">
              <a:noFill/>
            </a:ln>
          </p:spPr>
          <p:txBody>
            <a:bodyPr wrap="none" lIns="0" tIns="0" rIns="0" bIns="0" anchor="ctr">
              <a:noAutofit/>
            </a:bodyPr>
            <a:lstStyle/>
            <a:p>
              <a:pPr algn="l">
                <a:defRPr sz="1026" b="1">
                  <a:solidFill>
                    <a:srgbClr val="2964E8"/>
                  </a:solidFill>
                  <a:latin typeface="Arial"/>
                  <a:ea typeface="Arial"/>
                  <a:cs typeface="Arial"/>
                </a:defRPr>
              </a:pPr>
              <a:r>
                <a:rPr sz="1500" b="1" dirty="0">
                  <a:solidFill>
                    <a:srgbClr val="0070C0"/>
                  </a:solidFill>
                  <a:latin typeface="Arial"/>
                  <a:ea typeface="Arial"/>
                  <a:cs typeface="Arial"/>
                </a:rPr>
                <a:t>Ch 0</a:t>
              </a:r>
            </a:p>
          </p:txBody>
        </p:sp>
        <p:sp>
          <p:nvSpPr>
            <p:cNvPr id="344" name="Legend_Ch0::Sequence">
              <a:extLst>
                <a:ext uri="{FF2B5EF4-FFF2-40B4-BE49-F238E27FC236}">
                  <a16:creationId xmlns:a16="http://schemas.microsoft.com/office/drawing/2014/main" id="{CA10C3D2-BC94-215C-BBE2-6F7D983D698D}"/>
                </a:ext>
              </a:extLst>
            </p:cNvPr>
            <p:cNvSpPr>
              <a:spLocks noGrp="1"/>
            </p:cNvSpPr>
            <p:nvPr/>
          </p:nvSpPr>
          <p:spPr>
            <a:xfrm>
              <a:off x="9175242" y="4890516"/>
              <a:ext cx="1172718" cy="171450"/>
            </a:xfrm>
            <a:prstGeom prst="rect">
              <a:avLst/>
            </a:prstGeom>
            <a:noFill/>
            <a:ln w="0">
              <a:noFill/>
            </a:ln>
          </p:spPr>
          <p:txBody>
            <a:bodyPr wrap="none" lIns="0" tIns="0" rIns="0" bIns="0" anchor="ctr">
              <a:noAutofit/>
            </a:bodyPr>
            <a:lstStyle/>
            <a:p>
              <a:pPr>
                <a:defRPr sz="1425" b="0">
                  <a:solidFill>
                    <a:srgbClr val="19365C"/>
                  </a:solidFill>
                  <a:latin typeface="Arial"/>
                  <a:ea typeface="Arial"/>
                  <a:cs typeface="Arial"/>
                </a:defRPr>
              </a:pPr>
              <a:r>
                <a:rPr lang="en-US" sz="1500" dirty="0">
                  <a:solidFill>
                    <a:srgbClr val="19365C"/>
                  </a:solidFill>
                  <a:latin typeface="Arial"/>
                  <a:ea typeface="Arial"/>
                  <a:cs typeface="Arial"/>
                </a:rPr>
                <a:t>Pre-contrast DCE</a:t>
              </a:r>
            </a:p>
          </p:txBody>
        </p:sp>
      </p:grpSp>
      <p:grpSp>
        <p:nvGrpSpPr>
          <p:cNvPr id="345" name="Legend_Ch1">
            <a:extLst>
              <a:ext uri="{FF2B5EF4-FFF2-40B4-BE49-F238E27FC236}">
                <a16:creationId xmlns:a16="http://schemas.microsoft.com/office/drawing/2014/main" id="{5406D154-568B-A616-5465-A13746C2D182}"/>
              </a:ext>
            </a:extLst>
          </p:cNvPr>
          <p:cNvGrpSpPr/>
          <p:nvPr/>
        </p:nvGrpSpPr>
        <p:grpSpPr>
          <a:xfrm>
            <a:off x="8895964" y="5414523"/>
            <a:ext cx="1783080" cy="171450"/>
            <a:chOff x="8564880" y="5075682"/>
            <a:chExt cx="1783080" cy="171450"/>
          </a:xfrm>
        </p:grpSpPr>
        <p:sp>
          <p:nvSpPr>
            <p:cNvPr id="346" name="Legend_Ch1::Swatch">
              <a:extLst>
                <a:ext uri="{FF2B5EF4-FFF2-40B4-BE49-F238E27FC236}">
                  <a16:creationId xmlns:a16="http://schemas.microsoft.com/office/drawing/2014/main" id="{1A6350A3-487D-C01C-2B41-916727F50C7C}"/>
                </a:ext>
              </a:extLst>
            </p:cNvPr>
            <p:cNvSpPr>
              <a:spLocks noGrp="1"/>
            </p:cNvSpPr>
            <p:nvPr/>
          </p:nvSpPr>
          <p:spPr>
            <a:xfrm>
              <a:off x="8564880" y="5103114"/>
              <a:ext cx="109728" cy="109728"/>
            </a:xfrm>
            <a:prstGeom prst="rect">
              <a:avLst/>
            </a:prstGeom>
            <a:solidFill>
              <a:srgbClr val="00C1D5"/>
            </a:solidFill>
            <a:ln w="0">
              <a:noFill/>
            </a:ln>
          </p:spPr>
          <p:txBody>
            <a:bodyPr/>
            <a:lstStyle/>
            <a:p>
              <a:endParaRPr lang="en-US" sz="1500"/>
            </a:p>
          </p:txBody>
        </p:sp>
        <p:sp>
          <p:nvSpPr>
            <p:cNvPr id="347" name="Legend_Ch1::Channel">
              <a:extLst>
                <a:ext uri="{FF2B5EF4-FFF2-40B4-BE49-F238E27FC236}">
                  <a16:creationId xmlns:a16="http://schemas.microsoft.com/office/drawing/2014/main" id="{82D77FBE-DF48-D8F7-38C9-D12EFE2FD5C8}"/>
                </a:ext>
              </a:extLst>
            </p:cNvPr>
            <p:cNvSpPr>
              <a:spLocks noGrp="1"/>
            </p:cNvSpPr>
            <p:nvPr/>
          </p:nvSpPr>
          <p:spPr>
            <a:xfrm>
              <a:off x="8743188" y="5075682"/>
              <a:ext cx="356616" cy="171450"/>
            </a:xfrm>
            <a:prstGeom prst="rect">
              <a:avLst/>
            </a:prstGeom>
            <a:noFill/>
            <a:ln w="0">
              <a:noFill/>
            </a:ln>
          </p:spPr>
          <p:txBody>
            <a:bodyPr wrap="none" lIns="0" tIns="0" rIns="0" bIns="0" anchor="ctr">
              <a:noAutofit/>
            </a:bodyPr>
            <a:lstStyle/>
            <a:p>
              <a:pPr algn="l">
                <a:defRPr sz="1026" b="1">
                  <a:solidFill>
                    <a:srgbClr val="009BA6"/>
                  </a:solidFill>
                  <a:latin typeface="Arial"/>
                  <a:ea typeface="Arial"/>
                  <a:cs typeface="Arial"/>
                </a:defRPr>
              </a:pPr>
              <a:r>
                <a:rPr sz="1500" b="1" dirty="0">
                  <a:solidFill>
                    <a:srgbClr val="00C1D5"/>
                  </a:solidFill>
                  <a:latin typeface="Arial"/>
                  <a:ea typeface="Arial"/>
                  <a:cs typeface="Arial"/>
                </a:rPr>
                <a:t>Ch 1</a:t>
              </a:r>
            </a:p>
          </p:txBody>
        </p:sp>
        <p:sp>
          <p:nvSpPr>
            <p:cNvPr id="348" name="Legend_Ch1::Sequence">
              <a:extLst>
                <a:ext uri="{FF2B5EF4-FFF2-40B4-BE49-F238E27FC236}">
                  <a16:creationId xmlns:a16="http://schemas.microsoft.com/office/drawing/2014/main" id="{BDBEC5DF-B4C1-2366-0F55-E22D76D30FA2}"/>
                </a:ext>
              </a:extLst>
            </p:cNvPr>
            <p:cNvSpPr>
              <a:spLocks noGrp="1"/>
            </p:cNvSpPr>
            <p:nvPr/>
          </p:nvSpPr>
          <p:spPr>
            <a:xfrm>
              <a:off x="9175242" y="5075682"/>
              <a:ext cx="1172718" cy="171450"/>
            </a:xfrm>
            <a:prstGeom prst="rect">
              <a:avLst/>
            </a:prstGeom>
            <a:noFill/>
            <a:ln w="0">
              <a:noFill/>
            </a:ln>
          </p:spPr>
          <p:txBody>
            <a:bodyPr wrap="none" lIns="0" tIns="0" rIns="0" bIns="0" anchor="ctr">
              <a:noAutofit/>
            </a:bodyPr>
            <a:lstStyle/>
            <a:p>
              <a:pPr algn="l">
                <a:defRPr sz="1026" b="0">
                  <a:solidFill>
                    <a:srgbClr val="19365C"/>
                  </a:solidFill>
                  <a:latin typeface="Arial"/>
                  <a:ea typeface="Arial"/>
                  <a:cs typeface="Arial"/>
                </a:defRPr>
              </a:pPr>
              <a:r>
                <a:rPr sz="1500" b="0">
                  <a:solidFill>
                    <a:srgbClr val="19365C"/>
                  </a:solidFill>
                  <a:latin typeface="Arial"/>
                  <a:ea typeface="Arial"/>
                  <a:cs typeface="Arial"/>
                </a:rPr>
                <a:t>T2W</a:t>
              </a:r>
            </a:p>
          </p:txBody>
        </p:sp>
      </p:grpSp>
      <p:grpSp>
        <p:nvGrpSpPr>
          <p:cNvPr id="349" name="Legend_Ch2">
            <a:extLst>
              <a:ext uri="{FF2B5EF4-FFF2-40B4-BE49-F238E27FC236}">
                <a16:creationId xmlns:a16="http://schemas.microsoft.com/office/drawing/2014/main" id="{AD76804F-7D3C-E151-1284-8E28D0CCE77C}"/>
              </a:ext>
            </a:extLst>
          </p:cNvPr>
          <p:cNvGrpSpPr/>
          <p:nvPr/>
        </p:nvGrpSpPr>
        <p:grpSpPr>
          <a:xfrm>
            <a:off x="8895964" y="5599689"/>
            <a:ext cx="1783080" cy="171450"/>
            <a:chOff x="8564880" y="5260848"/>
            <a:chExt cx="1783080" cy="171450"/>
          </a:xfrm>
        </p:grpSpPr>
        <p:sp>
          <p:nvSpPr>
            <p:cNvPr id="350" name="Legend_Ch2::Swatch">
              <a:extLst>
                <a:ext uri="{FF2B5EF4-FFF2-40B4-BE49-F238E27FC236}">
                  <a16:creationId xmlns:a16="http://schemas.microsoft.com/office/drawing/2014/main" id="{813ECE9D-74CA-F23F-5914-A96F9B8989C0}"/>
                </a:ext>
              </a:extLst>
            </p:cNvPr>
            <p:cNvSpPr>
              <a:spLocks noGrp="1"/>
            </p:cNvSpPr>
            <p:nvPr/>
          </p:nvSpPr>
          <p:spPr>
            <a:xfrm>
              <a:off x="8564880" y="5288280"/>
              <a:ext cx="109728" cy="109728"/>
            </a:xfrm>
            <a:prstGeom prst="rect">
              <a:avLst/>
            </a:prstGeom>
            <a:solidFill>
              <a:srgbClr val="7030A0"/>
            </a:solidFill>
            <a:ln w="0">
              <a:noFill/>
            </a:ln>
          </p:spPr>
          <p:txBody>
            <a:bodyPr/>
            <a:lstStyle/>
            <a:p>
              <a:endParaRPr lang="en-US" sz="1500"/>
            </a:p>
          </p:txBody>
        </p:sp>
        <p:sp>
          <p:nvSpPr>
            <p:cNvPr id="351" name="Legend_Ch2::Channel">
              <a:extLst>
                <a:ext uri="{FF2B5EF4-FFF2-40B4-BE49-F238E27FC236}">
                  <a16:creationId xmlns:a16="http://schemas.microsoft.com/office/drawing/2014/main" id="{64A06DA9-B106-D1F1-B8C5-B3479123B893}"/>
                </a:ext>
              </a:extLst>
            </p:cNvPr>
            <p:cNvSpPr>
              <a:spLocks noGrp="1"/>
            </p:cNvSpPr>
            <p:nvPr/>
          </p:nvSpPr>
          <p:spPr>
            <a:xfrm>
              <a:off x="8743188" y="5260848"/>
              <a:ext cx="356616" cy="171450"/>
            </a:xfrm>
            <a:prstGeom prst="rect">
              <a:avLst/>
            </a:prstGeom>
            <a:noFill/>
            <a:ln w="0">
              <a:noFill/>
            </a:ln>
          </p:spPr>
          <p:txBody>
            <a:bodyPr wrap="none" lIns="0" tIns="0" rIns="0" bIns="0" anchor="ctr">
              <a:noAutofit/>
            </a:bodyPr>
            <a:lstStyle/>
            <a:p>
              <a:pPr algn="l">
                <a:defRPr sz="1026" b="1">
                  <a:solidFill>
                    <a:srgbClr val="8434CC"/>
                  </a:solidFill>
                  <a:latin typeface="Arial"/>
                  <a:ea typeface="Arial"/>
                  <a:cs typeface="Arial"/>
                </a:defRPr>
              </a:pPr>
              <a:r>
                <a:rPr sz="1500" b="1" dirty="0">
                  <a:solidFill>
                    <a:srgbClr val="7030A0"/>
                  </a:solidFill>
                  <a:latin typeface="Arial"/>
                  <a:ea typeface="Arial"/>
                  <a:cs typeface="Arial"/>
                </a:rPr>
                <a:t>Ch 2</a:t>
              </a:r>
            </a:p>
          </p:txBody>
        </p:sp>
        <p:sp>
          <p:nvSpPr>
            <p:cNvPr id="352" name="Legend_Ch2::Sequence">
              <a:extLst>
                <a:ext uri="{FF2B5EF4-FFF2-40B4-BE49-F238E27FC236}">
                  <a16:creationId xmlns:a16="http://schemas.microsoft.com/office/drawing/2014/main" id="{D93E8DEA-92A3-8D4F-881B-9F3B006E1910}"/>
                </a:ext>
              </a:extLst>
            </p:cNvPr>
            <p:cNvSpPr>
              <a:spLocks noGrp="1"/>
            </p:cNvSpPr>
            <p:nvPr/>
          </p:nvSpPr>
          <p:spPr>
            <a:xfrm>
              <a:off x="9175242" y="5260848"/>
              <a:ext cx="1172718" cy="171450"/>
            </a:xfrm>
            <a:prstGeom prst="rect">
              <a:avLst/>
            </a:prstGeom>
            <a:noFill/>
            <a:ln w="0">
              <a:noFill/>
            </a:ln>
          </p:spPr>
          <p:txBody>
            <a:bodyPr wrap="none" lIns="0" tIns="0" rIns="0" bIns="0" anchor="ctr">
              <a:noAutofit/>
            </a:bodyPr>
            <a:lstStyle/>
            <a:p>
              <a:pPr>
                <a:defRPr sz="1425" b="0">
                  <a:solidFill>
                    <a:srgbClr val="19365C"/>
                  </a:solidFill>
                  <a:latin typeface="Arial"/>
                  <a:ea typeface="Arial"/>
                  <a:cs typeface="Arial"/>
                </a:defRPr>
              </a:pPr>
              <a:r>
                <a:rPr lang="en-US" sz="1500" dirty="0">
                  <a:solidFill>
                    <a:srgbClr val="19365C"/>
                  </a:solidFill>
                  <a:latin typeface="Arial"/>
                  <a:ea typeface="Arial"/>
                  <a:cs typeface="Arial"/>
                </a:rPr>
                <a:t>First post-contrast DCE</a:t>
              </a:r>
            </a:p>
          </p:txBody>
        </p:sp>
      </p:grpSp>
      <p:pic>
        <p:nvPicPr>
          <p:cNvPr id="354" name="MRI_T1W::Image" descr="Full-frame slice exported from original DICOM. Linear display window only; no anatomical crop or synthesis.">
            <a:extLst>
              <a:ext uri="{FF2B5EF4-FFF2-40B4-BE49-F238E27FC236}">
                <a16:creationId xmlns:a16="http://schemas.microsoft.com/office/drawing/2014/main" id="{E9663D21-DE70-E483-858E-386CC75DAB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242299" y="2382548"/>
            <a:ext cx="1371600" cy="1371600"/>
          </a:xfrm>
          <a:prstGeom prst="rect">
            <a:avLst/>
          </a:prstGeom>
        </p:spPr>
      </p:pic>
      <p:pic>
        <p:nvPicPr>
          <p:cNvPr id="355" name="MRI_DWI::Image" descr="Full-frame slice exported from original DICOM. Linear display window only; no anatomical crop or synthesis.">
            <a:extLst>
              <a:ext uri="{FF2B5EF4-FFF2-40B4-BE49-F238E27FC236}">
                <a16:creationId xmlns:a16="http://schemas.microsoft.com/office/drawing/2014/main" id="{A6F08764-AD9C-34DD-1326-F362A72E2B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637996" y="3553206"/>
            <a:ext cx="1371600" cy="1371600"/>
          </a:xfrm>
          <a:prstGeom prst="rect">
            <a:avLst/>
          </a:prstGeom>
        </p:spPr>
      </p:pic>
      <p:pic>
        <p:nvPicPr>
          <p:cNvPr id="357" name="MRI_PreDCE::Image" descr="Full-frame slice exported from original DICOM. Linear display window only; no anatomical crop or synthesis.">
            <a:extLst>
              <a:ext uri="{FF2B5EF4-FFF2-40B4-BE49-F238E27FC236}">
                <a16:creationId xmlns:a16="http://schemas.microsoft.com/office/drawing/2014/main" id="{18A77E20-A1B3-27FF-84F1-385250A9D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064570" y="2382548"/>
            <a:ext cx="1371600" cy="1371600"/>
          </a:xfrm>
          <a:prstGeom prst="rect">
            <a:avLst/>
          </a:prstGeom>
          <a:ln w="57150">
            <a:solidFill>
              <a:srgbClr val="0070C0"/>
            </a:solidFill>
          </a:ln>
        </p:spPr>
      </p:pic>
      <p:pic>
        <p:nvPicPr>
          <p:cNvPr id="358" name="MRI_Post1DCE::Image" descr="Full-frame slice exported from original DICOM. Linear display window only; no anatomical crop or synthesis.">
            <a:extLst>
              <a:ext uri="{FF2B5EF4-FFF2-40B4-BE49-F238E27FC236}">
                <a16:creationId xmlns:a16="http://schemas.microsoft.com/office/drawing/2014/main" id="{A3D6311B-7EB8-FBD5-EA70-2852951D77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438825" y="3565336"/>
            <a:ext cx="1371600" cy="1371600"/>
          </a:xfrm>
          <a:prstGeom prst="rect">
            <a:avLst/>
          </a:prstGeom>
          <a:ln w="57150">
            <a:solidFill>
              <a:srgbClr val="7030A0"/>
            </a:solidFill>
          </a:ln>
        </p:spPr>
      </p:pic>
      <p:pic>
        <p:nvPicPr>
          <p:cNvPr id="362" name="MRI_Post1DCE::Image" descr="Full-frame slice exported from original DICOM. Linear display window only; no anatomical crop or synthesis.">
            <a:extLst>
              <a:ext uri="{FF2B5EF4-FFF2-40B4-BE49-F238E27FC236}">
                <a16:creationId xmlns:a16="http://schemas.microsoft.com/office/drawing/2014/main" id="{94053F94-7E57-3BB2-F421-5D7B5AA342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9778674" y="2975766"/>
            <a:ext cx="1371600" cy="1371600"/>
          </a:xfrm>
          <a:prstGeom prst="rect">
            <a:avLst/>
          </a:prstGeom>
          <a:ln w="57150">
            <a:solidFill>
              <a:srgbClr val="7030A0"/>
            </a:solidFill>
          </a:ln>
        </p:spPr>
      </p:pic>
      <p:pic>
        <p:nvPicPr>
          <p:cNvPr id="361" name="MRI_T2W::Image" descr="Full-frame slice exported from original DICOM. Linear display window only; no anatomical crop or synthesis.">
            <a:extLst>
              <a:ext uri="{FF2B5EF4-FFF2-40B4-BE49-F238E27FC236}">
                <a16:creationId xmlns:a16="http://schemas.microsoft.com/office/drawing/2014/main" id="{69839462-15AA-68FD-B498-8F6E4D43B1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9446485" y="3224022"/>
            <a:ext cx="1371600" cy="1371600"/>
          </a:xfrm>
          <a:prstGeom prst="rect">
            <a:avLst/>
          </a:prstGeom>
          <a:ln w="57150">
            <a:solidFill>
              <a:srgbClr val="00C1D5"/>
            </a:solidFill>
          </a:ln>
        </p:spPr>
      </p:pic>
      <p:pic>
        <p:nvPicPr>
          <p:cNvPr id="360" name="MRI_PreDCE::Image" descr="Full-frame slice exported from original DICOM. Linear display window only; no anatomical crop or synthesis.">
            <a:extLst>
              <a:ext uri="{FF2B5EF4-FFF2-40B4-BE49-F238E27FC236}">
                <a16:creationId xmlns:a16="http://schemas.microsoft.com/office/drawing/2014/main" id="{AFBCC52D-B9DA-D9B9-46EC-DCFE0323C6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8895964" y="3553206"/>
            <a:ext cx="1371600" cy="1371600"/>
          </a:xfrm>
          <a:prstGeom prst="rect">
            <a:avLst/>
          </a:prstGeom>
          <a:ln w="57150">
            <a:solidFill>
              <a:srgbClr val="0070C0"/>
            </a:solidFill>
          </a:ln>
        </p:spPr>
      </p:pic>
      <p:pic>
        <p:nvPicPr>
          <p:cNvPr id="364" name="MRI_T2W::Image" descr="Full-frame slice exported from original DICOM. Linear display window only; no anatomical crop or synthesis.">
            <a:extLst>
              <a:ext uri="{FF2B5EF4-FFF2-40B4-BE49-F238E27FC236}">
                <a16:creationId xmlns:a16="http://schemas.microsoft.com/office/drawing/2014/main" id="{1760731E-DF37-FD83-3F9C-42891DE623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2963044" y="4545725"/>
            <a:ext cx="1371600" cy="1371600"/>
          </a:xfrm>
          <a:prstGeom prst="rect">
            <a:avLst/>
          </a:prstGeom>
          <a:ln w="57150">
            <a:solidFill>
              <a:srgbClr val="00C1D5"/>
            </a:solidFill>
          </a:ln>
        </p:spPr>
      </p:pic>
      <p:pic>
        <p:nvPicPr>
          <p:cNvPr id="3" name="MRI_Post1DCE::Image" descr="Full-frame slice exported from original DICOM. Linear display window only; no anatomical crop or synthesis.">
            <a:extLst>
              <a:ext uri="{FF2B5EF4-FFF2-40B4-BE49-F238E27FC236}">
                <a16:creationId xmlns:a16="http://schemas.microsoft.com/office/drawing/2014/main" id="{E4948D85-C781-FD49-7D3D-ED653FAA36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438825" y="3565336"/>
            <a:ext cx="1371600" cy="1371600"/>
          </a:xfrm>
          <a:prstGeom prst="rect">
            <a:avLst/>
          </a:prstGeom>
          <a:ln w="57150">
            <a:solidFill>
              <a:srgbClr val="7030A0"/>
            </a:solidFill>
          </a:ln>
        </p:spPr>
      </p:pic>
      <p:pic>
        <p:nvPicPr>
          <p:cNvPr id="356" name="MRI_T2W::Image" descr="Full-frame slice exported from original DICOM. Linear display window only; no anatomical crop or synthesis.">
            <a:extLst>
              <a:ext uri="{FF2B5EF4-FFF2-40B4-BE49-F238E27FC236}">
                <a16:creationId xmlns:a16="http://schemas.microsoft.com/office/drawing/2014/main" id="{B059B770-F164-F620-3188-35B3A7E83C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2963044" y="4545725"/>
            <a:ext cx="1371600" cy="1371600"/>
          </a:xfrm>
          <a:prstGeom prst="rect">
            <a:avLst/>
          </a:prstGeom>
          <a:ln w="57150">
            <a:solidFill>
              <a:srgbClr val="00C1D5"/>
            </a:solidFill>
          </a:ln>
        </p:spPr>
      </p:pic>
      <p:pic>
        <p:nvPicPr>
          <p:cNvPr id="359" name="MRI_Post2DCE::Image" descr="Full-frame slice exported from original DICOM. Linear display window only; no anatomical crop or synthesis.">
            <a:extLst>
              <a:ext uri="{FF2B5EF4-FFF2-40B4-BE49-F238E27FC236}">
                <a16:creationId xmlns:a16="http://schemas.microsoft.com/office/drawing/2014/main" id="{3222A2C5-E51E-F96B-BBFC-410245A7BC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5799384" y="4545725"/>
            <a:ext cx="1371600" cy="13716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4C543A26-3D48-CC6A-B313-0D084C3F57AD}"/>
              </a:ext>
            </a:extLst>
          </p:cNvPr>
          <p:cNvGrpSpPr/>
          <p:nvPr/>
        </p:nvGrpSpPr>
        <p:grpSpPr>
          <a:xfrm>
            <a:off x="8874017" y="2927550"/>
            <a:ext cx="2318239" cy="2052910"/>
            <a:chOff x="8874017" y="2927550"/>
            <a:chExt cx="2318239" cy="2052910"/>
          </a:xfrm>
        </p:grpSpPr>
        <p:cxnSp>
          <p:nvCxnSpPr>
            <p:cNvPr id="7" name="Straight Connector 1100">
              <a:extLst>
                <a:ext uri="{FF2B5EF4-FFF2-40B4-BE49-F238E27FC236}">
                  <a16:creationId xmlns:a16="http://schemas.microsoft.com/office/drawing/2014/main" id="{AFF31A62-D8F5-B8FC-CB00-A4E817B536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74017" y="2927550"/>
              <a:ext cx="832771" cy="577287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rgbClr val="000000"/>
            </a:lnRef>
            <a:fillRef idx="0">
              <a:srgbClr val="000000"/>
            </a:fillRef>
            <a:effectRef idx="1">
              <a:srgbClr val="000000"/>
            </a:effectRef>
            <a:fontRef idx="minor">
              <a:srgbClr val="000000"/>
            </a:fontRef>
          </p:style>
        </p:cxnSp>
        <p:cxnSp>
          <p:nvCxnSpPr>
            <p:cNvPr id="10" name="Straight Connector 1100">
              <a:extLst>
                <a:ext uri="{FF2B5EF4-FFF2-40B4-BE49-F238E27FC236}">
                  <a16:creationId xmlns:a16="http://schemas.microsoft.com/office/drawing/2014/main" id="{76728FDA-061E-EDA8-78A9-4680C0F535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317503" y="2927550"/>
              <a:ext cx="832771" cy="58487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rgbClr val="000000"/>
            </a:lnRef>
            <a:fillRef idx="0">
              <a:srgbClr val="000000"/>
            </a:fillRef>
            <a:effectRef idx="1">
              <a:srgbClr val="000000"/>
            </a:effectRef>
            <a:fontRef idx="minor">
              <a:srgbClr val="000000"/>
            </a:fontRef>
          </p:style>
        </p:cxnSp>
        <p:cxnSp>
          <p:nvCxnSpPr>
            <p:cNvPr id="12" name="Straight Connector 1100">
              <a:extLst>
                <a:ext uri="{FF2B5EF4-FFF2-40B4-BE49-F238E27FC236}">
                  <a16:creationId xmlns:a16="http://schemas.microsoft.com/office/drawing/2014/main" id="{ECC8EF53-B116-15F0-AFA5-B200AA2C81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317503" y="4395582"/>
              <a:ext cx="874753" cy="58487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rgbClr val="000000"/>
            </a:lnRef>
            <a:fillRef idx="0">
              <a:srgbClr val="000000"/>
            </a:fillRef>
            <a:effectRef idx="1">
              <a:srgbClr val="000000"/>
            </a:effectRef>
            <a:fontRef idx="minor">
              <a:srgbClr val="000000"/>
            </a:fontRef>
          </p:style>
        </p:cxn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E9CD5812-C444-9DAB-354B-E60A4F78A7EC}"/>
              </a:ext>
            </a:extLst>
          </p:cNvPr>
          <p:cNvSpPr txBox="1"/>
          <p:nvPr/>
        </p:nvSpPr>
        <p:spPr>
          <a:xfrm>
            <a:off x="7018867" y="274320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Bef>
                <a:spcPts val="1000"/>
              </a:spcBef>
            </a:pPr>
            <a:endParaRPr lang="en-US" sz="1600" dirty="0" err="1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E2CD25-0B87-C1B8-79D8-690675A24AE6}"/>
              </a:ext>
            </a:extLst>
          </p:cNvPr>
          <p:cNvSpPr txBox="1"/>
          <p:nvPr/>
        </p:nvSpPr>
        <p:spPr>
          <a:xfrm>
            <a:off x="1631684" y="2485854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Bef>
                <a:spcPts val="1000"/>
              </a:spcBef>
            </a:pPr>
            <a:endParaRPr lang="en-US" sz="1600" dirty="0" err="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BA3485-8E5F-AA5F-D13B-BF3B2EF8ABDD}"/>
              </a:ext>
            </a:extLst>
          </p:cNvPr>
          <p:cNvSpPr txBox="1"/>
          <p:nvPr/>
        </p:nvSpPr>
        <p:spPr>
          <a:xfrm>
            <a:off x="1774046" y="250228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Bef>
                <a:spcPts val="1000"/>
              </a:spcBef>
            </a:pPr>
            <a:endParaRPr lang="en-US" sz="1600" dirty="0" err="1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1129113-16EC-DC23-5609-BAE2DB6A634C}"/>
              </a:ext>
            </a:extLst>
          </p:cNvPr>
          <p:cNvSpPr txBox="1"/>
          <p:nvPr/>
        </p:nvSpPr>
        <p:spPr>
          <a:xfrm>
            <a:off x="1482811" y="264928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Bef>
                <a:spcPts val="1000"/>
              </a:spcBef>
            </a:pPr>
            <a:endParaRPr lang="en-US" sz="1600" dirty="0" err="1"/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BC7829EA-3FA0-2B6E-B823-5771BA1B10E7}"/>
              </a:ext>
            </a:extLst>
          </p:cNvPr>
          <p:cNvSpPr/>
          <p:nvPr/>
        </p:nvSpPr>
        <p:spPr>
          <a:xfrm>
            <a:off x="4853716" y="1652722"/>
            <a:ext cx="1034685" cy="322326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432D059-4B2B-6BBF-24CE-C774C69E7519}"/>
              </a:ext>
            </a:extLst>
          </p:cNvPr>
          <p:cNvSpPr txBox="1"/>
          <p:nvPr/>
        </p:nvSpPr>
        <p:spPr>
          <a:xfrm>
            <a:off x="5104895" y="1639455"/>
            <a:ext cx="532327" cy="34886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1000"/>
              </a:spcBef>
            </a:pPr>
            <a:r>
              <a:rPr lang="en-US" sz="1000" dirty="0">
                <a:solidFill>
                  <a:schemeClr val="bg1"/>
                </a:solidFill>
              </a:rPr>
              <a:t>DCE: Pre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D7F79407-0333-CE03-C156-0F32A2EB221D}"/>
              </a:ext>
            </a:extLst>
          </p:cNvPr>
          <p:cNvGrpSpPr/>
          <p:nvPr/>
        </p:nvGrpSpPr>
        <p:grpSpPr>
          <a:xfrm>
            <a:off x="997782" y="2032305"/>
            <a:ext cx="8238433" cy="242138"/>
            <a:chOff x="997782" y="2032305"/>
            <a:chExt cx="8238433" cy="242138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251BA324-600E-A32A-FF0E-2EB4CAA0BB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7782" y="2032305"/>
              <a:ext cx="8207178" cy="13716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554CF89E-48FF-3115-6FA5-813AD4225329}"/>
                </a:ext>
              </a:extLst>
            </p:cNvPr>
            <p:cNvGrpSpPr/>
            <p:nvPr/>
          </p:nvGrpSpPr>
          <p:grpSpPr>
            <a:xfrm>
              <a:off x="1175386" y="2046021"/>
              <a:ext cx="293618" cy="228422"/>
              <a:chOff x="1175386" y="2046021"/>
              <a:chExt cx="293618" cy="228422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620D1CE5-DE02-A53C-03B2-CF58BC6308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22195" y="2046021"/>
                <a:ext cx="0" cy="62992"/>
              </a:xfrm>
              <a:prstGeom prst="line">
                <a:avLst/>
              </a:prstGeom>
              <a:ln w="12700">
                <a:solidFill>
                  <a:schemeClr val="accent6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995EB33-9622-41FD-37F3-F35E858A7546}"/>
                  </a:ext>
                </a:extLst>
              </p:cNvPr>
              <p:cNvSpPr txBox="1"/>
              <p:nvPr/>
            </p:nvSpPr>
            <p:spPr>
              <a:xfrm>
                <a:off x="1175386" y="2102993"/>
                <a:ext cx="293618" cy="17145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>
                  <a:lnSpc>
                    <a:spcPct val="110000"/>
                  </a:lnSpc>
                  <a:spcBef>
                    <a:spcPts val="1000"/>
                  </a:spcBef>
                </a:pPr>
                <a:r>
                  <a:rPr lang="en-US" sz="1050" dirty="0">
                    <a:solidFill>
                      <a:schemeClr val="accent6">
                        <a:lumMod val="10000"/>
                      </a:schemeClr>
                    </a:solidFill>
                  </a:rPr>
                  <a:t>1:00</a:t>
                </a: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CA597B0A-FBAC-9252-8FA6-58912CC653B0}"/>
                </a:ext>
              </a:extLst>
            </p:cNvPr>
            <p:cNvGrpSpPr/>
            <p:nvPr/>
          </p:nvGrpSpPr>
          <p:grpSpPr>
            <a:xfrm>
              <a:off x="1901333" y="2039163"/>
              <a:ext cx="293618" cy="228422"/>
              <a:chOff x="1175386" y="2046021"/>
              <a:chExt cx="293618" cy="228422"/>
            </a:xfrm>
          </p:grpSpPr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87FBB634-4173-CC01-85DD-14575C76B9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22195" y="2046021"/>
                <a:ext cx="0" cy="62992"/>
              </a:xfrm>
              <a:prstGeom prst="line">
                <a:avLst/>
              </a:prstGeom>
              <a:ln w="12700">
                <a:solidFill>
                  <a:schemeClr val="accent6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7E26469-1A0F-9979-841C-30FE17C93E07}"/>
                  </a:ext>
                </a:extLst>
              </p:cNvPr>
              <p:cNvSpPr txBox="1"/>
              <p:nvPr/>
            </p:nvSpPr>
            <p:spPr>
              <a:xfrm>
                <a:off x="1175386" y="2102993"/>
                <a:ext cx="293618" cy="17145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>
                  <a:lnSpc>
                    <a:spcPct val="110000"/>
                  </a:lnSpc>
                  <a:spcBef>
                    <a:spcPts val="1000"/>
                  </a:spcBef>
                </a:pPr>
                <a:r>
                  <a:rPr lang="en-US" sz="1050" dirty="0">
                    <a:solidFill>
                      <a:schemeClr val="accent6">
                        <a:lumMod val="10000"/>
                      </a:schemeClr>
                    </a:solidFill>
                  </a:rPr>
                  <a:t>3:00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C800F5D3-4033-8593-E34F-9812E5798107}"/>
                </a:ext>
              </a:extLst>
            </p:cNvPr>
            <p:cNvGrpSpPr/>
            <p:nvPr/>
          </p:nvGrpSpPr>
          <p:grpSpPr>
            <a:xfrm>
              <a:off x="2935745" y="2046021"/>
              <a:ext cx="293618" cy="228422"/>
              <a:chOff x="1175386" y="2046021"/>
              <a:chExt cx="293618" cy="228422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076AD52E-3DF9-A1C8-44D8-D4C422D353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22195" y="2046021"/>
                <a:ext cx="0" cy="62992"/>
              </a:xfrm>
              <a:prstGeom prst="line">
                <a:avLst/>
              </a:prstGeom>
              <a:ln w="12700">
                <a:solidFill>
                  <a:schemeClr val="accent6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F29E6D4-1B80-8483-3580-3453003BEC0A}"/>
                  </a:ext>
                </a:extLst>
              </p:cNvPr>
              <p:cNvSpPr txBox="1"/>
              <p:nvPr/>
            </p:nvSpPr>
            <p:spPr>
              <a:xfrm>
                <a:off x="1175386" y="2102993"/>
                <a:ext cx="293618" cy="17145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>
                  <a:lnSpc>
                    <a:spcPct val="110000"/>
                  </a:lnSpc>
                  <a:spcBef>
                    <a:spcPts val="1000"/>
                  </a:spcBef>
                </a:pPr>
                <a:r>
                  <a:rPr lang="en-US" sz="1050" dirty="0">
                    <a:solidFill>
                      <a:schemeClr val="accent6">
                        <a:lumMod val="10000"/>
                      </a:schemeClr>
                    </a:solidFill>
                  </a:rPr>
                  <a:t>6:00</a:t>
                </a: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AD3180C1-D1B4-3FE1-76B3-4FEE183757CD}"/>
                </a:ext>
              </a:extLst>
            </p:cNvPr>
            <p:cNvGrpSpPr/>
            <p:nvPr/>
          </p:nvGrpSpPr>
          <p:grpSpPr>
            <a:xfrm>
              <a:off x="4659548" y="2046021"/>
              <a:ext cx="362198" cy="221055"/>
              <a:chOff x="1132562" y="2046021"/>
              <a:chExt cx="362198" cy="221055"/>
            </a:xfrm>
          </p:grpSpPr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3EF9F81E-C7AF-42D5-17E3-6848D98274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22195" y="2046021"/>
                <a:ext cx="0" cy="62992"/>
              </a:xfrm>
              <a:prstGeom prst="line">
                <a:avLst/>
              </a:prstGeom>
              <a:ln w="12700">
                <a:solidFill>
                  <a:schemeClr val="accent6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17B064F-38E5-137C-17E2-BECFA095B56A}"/>
                  </a:ext>
                </a:extLst>
              </p:cNvPr>
              <p:cNvSpPr txBox="1"/>
              <p:nvPr/>
            </p:nvSpPr>
            <p:spPr>
              <a:xfrm>
                <a:off x="1132562" y="2095626"/>
                <a:ext cx="362198" cy="17145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>
                  <a:lnSpc>
                    <a:spcPct val="110000"/>
                  </a:lnSpc>
                  <a:spcBef>
                    <a:spcPts val="1000"/>
                  </a:spcBef>
                </a:pPr>
                <a:r>
                  <a:rPr lang="en-US" sz="1050" dirty="0">
                    <a:solidFill>
                      <a:schemeClr val="accent6">
                        <a:lumMod val="10000"/>
                      </a:schemeClr>
                    </a:solidFill>
                  </a:rPr>
                  <a:t>11:00</a:t>
                </a: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8F2583F8-B4BA-F5C6-B8C7-016B4413130F}"/>
                </a:ext>
              </a:extLst>
            </p:cNvPr>
            <p:cNvGrpSpPr/>
            <p:nvPr/>
          </p:nvGrpSpPr>
          <p:grpSpPr>
            <a:xfrm>
              <a:off x="5724733" y="2041639"/>
              <a:ext cx="362198" cy="221055"/>
              <a:chOff x="1132562" y="2046021"/>
              <a:chExt cx="362198" cy="221055"/>
            </a:xfrm>
          </p:grpSpPr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4464825E-B86C-B9BA-1349-8F730814B5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22195" y="2046021"/>
                <a:ext cx="0" cy="62992"/>
              </a:xfrm>
              <a:prstGeom prst="line">
                <a:avLst/>
              </a:prstGeom>
              <a:ln w="12700">
                <a:solidFill>
                  <a:schemeClr val="accent6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F524A80-F2CC-EE79-61DC-7822C5DDEE10}"/>
                  </a:ext>
                </a:extLst>
              </p:cNvPr>
              <p:cNvSpPr txBox="1"/>
              <p:nvPr/>
            </p:nvSpPr>
            <p:spPr>
              <a:xfrm>
                <a:off x="1132562" y="2095626"/>
                <a:ext cx="362198" cy="17145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>
                  <a:lnSpc>
                    <a:spcPct val="110000"/>
                  </a:lnSpc>
                  <a:spcBef>
                    <a:spcPts val="1000"/>
                  </a:spcBef>
                </a:pPr>
                <a:r>
                  <a:rPr lang="en-US" sz="1050" dirty="0">
                    <a:solidFill>
                      <a:schemeClr val="accent6">
                        <a:lumMod val="10000"/>
                      </a:schemeClr>
                    </a:solidFill>
                  </a:rPr>
                  <a:t>14:00</a:t>
                </a: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6320FB86-D1D3-5ABD-DF4E-6D710BA68DC4}"/>
                </a:ext>
              </a:extLst>
            </p:cNvPr>
            <p:cNvGrpSpPr/>
            <p:nvPr/>
          </p:nvGrpSpPr>
          <p:grpSpPr>
            <a:xfrm>
              <a:off x="6782344" y="2039163"/>
              <a:ext cx="362198" cy="221055"/>
              <a:chOff x="1132562" y="2046021"/>
              <a:chExt cx="362198" cy="221055"/>
            </a:xfrm>
          </p:grpSpPr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D952B35E-90BB-8077-241E-48528E7B9D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22195" y="2046021"/>
                <a:ext cx="0" cy="62992"/>
              </a:xfrm>
              <a:prstGeom prst="line">
                <a:avLst/>
              </a:prstGeom>
              <a:ln w="12700">
                <a:solidFill>
                  <a:schemeClr val="accent6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13E9D19-981C-6AA5-BBC4-00313F151156}"/>
                  </a:ext>
                </a:extLst>
              </p:cNvPr>
              <p:cNvSpPr txBox="1"/>
              <p:nvPr/>
            </p:nvSpPr>
            <p:spPr>
              <a:xfrm>
                <a:off x="1132562" y="2095626"/>
                <a:ext cx="362198" cy="17145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>
                  <a:lnSpc>
                    <a:spcPct val="110000"/>
                  </a:lnSpc>
                  <a:spcBef>
                    <a:spcPts val="1000"/>
                  </a:spcBef>
                </a:pPr>
                <a:r>
                  <a:rPr lang="en-US" sz="1050" dirty="0">
                    <a:solidFill>
                      <a:schemeClr val="accent6">
                        <a:lumMod val="10000"/>
                      </a:schemeClr>
                    </a:solidFill>
                  </a:rPr>
                  <a:t>17:00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214AC18D-6C94-DFC0-3521-976A0CEB9DB8}"/>
                </a:ext>
              </a:extLst>
            </p:cNvPr>
            <p:cNvGrpSpPr/>
            <p:nvPr/>
          </p:nvGrpSpPr>
          <p:grpSpPr>
            <a:xfrm>
              <a:off x="7840710" y="2039163"/>
              <a:ext cx="362198" cy="221055"/>
              <a:chOff x="1132562" y="2046021"/>
              <a:chExt cx="362198" cy="221055"/>
            </a:xfrm>
          </p:grpSpPr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96D03B0B-AEDC-8841-5A04-385500812B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22195" y="2046021"/>
                <a:ext cx="0" cy="62992"/>
              </a:xfrm>
              <a:prstGeom prst="line">
                <a:avLst/>
              </a:prstGeom>
              <a:ln w="12700">
                <a:solidFill>
                  <a:schemeClr val="accent6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48539D3-B8C5-A8CD-A2C6-B9E9B1BE7614}"/>
                  </a:ext>
                </a:extLst>
              </p:cNvPr>
              <p:cNvSpPr txBox="1"/>
              <p:nvPr/>
            </p:nvSpPr>
            <p:spPr>
              <a:xfrm>
                <a:off x="1132562" y="2095626"/>
                <a:ext cx="362198" cy="17145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>
                  <a:lnSpc>
                    <a:spcPct val="110000"/>
                  </a:lnSpc>
                  <a:spcBef>
                    <a:spcPts val="1000"/>
                  </a:spcBef>
                </a:pPr>
                <a:r>
                  <a:rPr lang="en-US" sz="1050" dirty="0">
                    <a:solidFill>
                      <a:schemeClr val="accent6">
                        <a:lumMod val="10000"/>
                      </a:schemeClr>
                    </a:solidFill>
                  </a:rPr>
                  <a:t>20:00</a:t>
                </a: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71C7FD5-88D9-7F80-8945-FAD0F078C9B0}"/>
                </a:ext>
              </a:extLst>
            </p:cNvPr>
            <p:cNvGrpSpPr/>
            <p:nvPr/>
          </p:nvGrpSpPr>
          <p:grpSpPr>
            <a:xfrm>
              <a:off x="8874017" y="2039163"/>
              <a:ext cx="362198" cy="221055"/>
              <a:chOff x="1132562" y="2046021"/>
              <a:chExt cx="362198" cy="221055"/>
            </a:xfrm>
          </p:grpSpPr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1F4D3B54-1F50-C2A1-6AB0-5DEC298988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22195" y="2046021"/>
                <a:ext cx="0" cy="62992"/>
              </a:xfrm>
              <a:prstGeom prst="line">
                <a:avLst/>
              </a:prstGeom>
              <a:ln w="12700">
                <a:solidFill>
                  <a:schemeClr val="accent6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4F524DC2-6740-34F4-94FB-0FC10C4D2FC7}"/>
                  </a:ext>
                </a:extLst>
              </p:cNvPr>
              <p:cNvSpPr txBox="1"/>
              <p:nvPr/>
            </p:nvSpPr>
            <p:spPr>
              <a:xfrm>
                <a:off x="1132562" y="2095626"/>
                <a:ext cx="362198" cy="17145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>
                  <a:lnSpc>
                    <a:spcPct val="110000"/>
                  </a:lnSpc>
                  <a:spcBef>
                    <a:spcPts val="1000"/>
                  </a:spcBef>
                </a:pPr>
                <a:r>
                  <a:rPr lang="en-US" sz="1050" dirty="0">
                    <a:solidFill>
                      <a:schemeClr val="accent6">
                        <a:lumMod val="10000"/>
                      </a:schemeClr>
                    </a:solidFill>
                  </a:rPr>
                  <a:t>23:00</a:t>
                </a:r>
              </a:p>
            </p:txBody>
          </p:sp>
        </p:grpSp>
      </p:grp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0D9011C4-4A12-AB5B-439E-F878982A68DB}"/>
              </a:ext>
            </a:extLst>
          </p:cNvPr>
          <p:cNvSpPr/>
          <p:nvPr/>
        </p:nvSpPr>
        <p:spPr>
          <a:xfrm>
            <a:off x="3094651" y="1652722"/>
            <a:ext cx="1731794" cy="322326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T2W</a:t>
            </a: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37B807F6-9F65-C120-CB57-FCCC7BFF364F}"/>
              </a:ext>
            </a:extLst>
          </p:cNvPr>
          <p:cNvSpPr/>
          <p:nvPr/>
        </p:nvSpPr>
        <p:spPr>
          <a:xfrm>
            <a:off x="2052994" y="1652722"/>
            <a:ext cx="1014386" cy="322326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DWI</a:t>
            </a:r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F2EEBEE1-8D7F-4D66-9023-5B3C38B875C7}"/>
              </a:ext>
            </a:extLst>
          </p:cNvPr>
          <p:cNvSpPr/>
          <p:nvPr/>
        </p:nvSpPr>
        <p:spPr>
          <a:xfrm>
            <a:off x="1349464" y="1652722"/>
            <a:ext cx="676259" cy="322326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T1W</a:t>
            </a: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934FF5EF-F28D-B65E-069F-E70E31000D50}"/>
              </a:ext>
            </a:extLst>
          </p:cNvPr>
          <p:cNvSpPr/>
          <p:nvPr/>
        </p:nvSpPr>
        <p:spPr>
          <a:xfrm>
            <a:off x="997782" y="1652722"/>
            <a:ext cx="324411" cy="322326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" dirty="0"/>
              <a:t>LOC</a:t>
            </a:r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4B1489AE-0026-01E8-1D37-C93A547C74B0}"/>
              </a:ext>
            </a:extLst>
          </p:cNvPr>
          <p:cNvSpPr/>
          <p:nvPr/>
        </p:nvSpPr>
        <p:spPr>
          <a:xfrm>
            <a:off x="5915672" y="1652722"/>
            <a:ext cx="1034685" cy="322326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18D4FC1-66AD-56BA-EE87-6725B3FA1745}"/>
              </a:ext>
            </a:extLst>
          </p:cNvPr>
          <p:cNvSpPr txBox="1"/>
          <p:nvPr/>
        </p:nvSpPr>
        <p:spPr>
          <a:xfrm>
            <a:off x="6166851" y="1639455"/>
            <a:ext cx="532327" cy="34886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1000"/>
              </a:spcBef>
            </a:pPr>
            <a:r>
              <a:rPr lang="en-US" sz="1000" dirty="0">
                <a:solidFill>
                  <a:schemeClr val="bg1"/>
                </a:solidFill>
              </a:rPr>
              <a:t>DCE: Post1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51CF6E5-324F-2D0D-55CD-E8677D8FC7B3}"/>
              </a:ext>
            </a:extLst>
          </p:cNvPr>
          <p:cNvGrpSpPr/>
          <p:nvPr/>
        </p:nvGrpSpPr>
        <p:grpSpPr>
          <a:xfrm>
            <a:off x="6977628" y="1639455"/>
            <a:ext cx="1034685" cy="348860"/>
            <a:chOff x="4172060" y="2054084"/>
            <a:chExt cx="1034685" cy="348860"/>
          </a:xfrm>
        </p:grpSpPr>
        <p:sp>
          <p:nvSpPr>
            <p:cNvPr id="60" name="Rounded Rectangle 59">
              <a:extLst>
                <a:ext uri="{FF2B5EF4-FFF2-40B4-BE49-F238E27FC236}">
                  <a16:creationId xmlns:a16="http://schemas.microsoft.com/office/drawing/2014/main" id="{DBF9383D-E5CE-E46B-5B77-0715DDBE6273}"/>
                </a:ext>
              </a:extLst>
            </p:cNvPr>
            <p:cNvSpPr/>
            <p:nvPr/>
          </p:nvSpPr>
          <p:spPr>
            <a:xfrm>
              <a:off x="4172060" y="2067351"/>
              <a:ext cx="1034685" cy="322326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B486A41-3826-4A91-0EF0-F8AFB0012DE1}"/>
                </a:ext>
              </a:extLst>
            </p:cNvPr>
            <p:cNvSpPr txBox="1"/>
            <p:nvPr/>
          </p:nvSpPr>
          <p:spPr>
            <a:xfrm>
              <a:off x="4423239" y="2054084"/>
              <a:ext cx="532327" cy="3488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ts val="1000"/>
                </a:spcBef>
              </a:pPr>
              <a:r>
                <a:rPr lang="en-US" sz="1000" dirty="0">
                  <a:solidFill>
                    <a:schemeClr val="bg1"/>
                  </a:solidFill>
                </a:rPr>
                <a:t>DCE: Post2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0EC58E6-58CF-49E2-0441-7A0B33CC0F1F}"/>
              </a:ext>
            </a:extLst>
          </p:cNvPr>
          <p:cNvGrpSpPr/>
          <p:nvPr/>
        </p:nvGrpSpPr>
        <p:grpSpPr>
          <a:xfrm>
            <a:off x="8039587" y="1639455"/>
            <a:ext cx="1034685" cy="348860"/>
            <a:chOff x="4172060" y="2054084"/>
            <a:chExt cx="1034685" cy="348860"/>
          </a:xfrm>
        </p:grpSpPr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7D6A7506-CA27-3220-8576-E6EABACD98A0}"/>
                </a:ext>
              </a:extLst>
            </p:cNvPr>
            <p:cNvSpPr/>
            <p:nvPr/>
          </p:nvSpPr>
          <p:spPr>
            <a:xfrm>
              <a:off x="4172060" y="2067351"/>
              <a:ext cx="1034685" cy="322326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06D6191-22CE-F634-3B21-673D690FEDF4}"/>
                </a:ext>
              </a:extLst>
            </p:cNvPr>
            <p:cNvSpPr txBox="1"/>
            <p:nvPr/>
          </p:nvSpPr>
          <p:spPr>
            <a:xfrm>
              <a:off x="4423239" y="2054084"/>
              <a:ext cx="532327" cy="3488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ts val="1000"/>
                </a:spcBef>
              </a:pPr>
              <a:r>
                <a:rPr lang="en-US" sz="1000" dirty="0">
                  <a:solidFill>
                    <a:schemeClr val="bg1"/>
                  </a:solidFill>
                </a:rPr>
                <a:t>DCE: Post3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27186EBF-2E9E-344F-BFB5-EACECEF8001D}"/>
              </a:ext>
            </a:extLst>
          </p:cNvPr>
          <p:cNvGrpSpPr/>
          <p:nvPr/>
        </p:nvGrpSpPr>
        <p:grpSpPr>
          <a:xfrm>
            <a:off x="5228566" y="1288905"/>
            <a:ext cx="1371600" cy="335188"/>
            <a:chOff x="6563946" y="1241334"/>
            <a:chExt cx="1371600" cy="335188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7CFBF52-9573-3E2A-F183-103471E22826}"/>
                </a:ext>
              </a:extLst>
            </p:cNvPr>
            <p:cNvSpPr txBox="1"/>
            <p:nvPr/>
          </p:nvSpPr>
          <p:spPr>
            <a:xfrm>
              <a:off x="6563946" y="1241334"/>
              <a:ext cx="1371600" cy="20597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  <a:spcBef>
                  <a:spcPts val="1000"/>
                </a:spcBef>
              </a:pPr>
              <a:r>
                <a:rPr lang="en-US" sz="1050" dirty="0">
                  <a:solidFill>
                    <a:schemeClr val="accent6">
                      <a:lumMod val="10000"/>
                    </a:schemeClr>
                  </a:solidFill>
                </a:rPr>
                <a:t>Gadolinium contrast</a:t>
              </a:r>
            </a:p>
          </p:txBody>
        </p:sp>
        <p:sp>
          <p:nvSpPr>
            <p:cNvPr id="66" name="Down Arrow 65">
              <a:extLst>
                <a:ext uri="{FF2B5EF4-FFF2-40B4-BE49-F238E27FC236}">
                  <a16:creationId xmlns:a16="http://schemas.microsoft.com/office/drawing/2014/main" id="{B6C73CA8-A624-6A41-B78B-CE3CDAD59AA4}"/>
                </a:ext>
              </a:extLst>
            </p:cNvPr>
            <p:cNvSpPr/>
            <p:nvPr/>
          </p:nvSpPr>
          <p:spPr>
            <a:xfrm>
              <a:off x="7193283" y="1425645"/>
              <a:ext cx="95858" cy="150877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0CB6029D-DDB6-24DC-B7B1-1E78AB787A4F}"/>
              </a:ext>
            </a:extLst>
          </p:cNvPr>
          <p:cNvSpPr txBox="1"/>
          <p:nvPr/>
        </p:nvSpPr>
        <p:spPr>
          <a:xfrm>
            <a:off x="996380" y="1281111"/>
            <a:ext cx="1779519" cy="28803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10000"/>
              </a:lnSpc>
              <a:spcBef>
                <a:spcPts val="1000"/>
              </a:spcBef>
            </a:pPr>
            <a:r>
              <a:rPr lang="en-US" sz="1600" dirty="0">
                <a:solidFill>
                  <a:schemeClr val="accent6">
                    <a:lumMod val="10000"/>
                  </a:schemeClr>
                </a:solidFill>
              </a:rPr>
              <a:t>Full-Protocol MRI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7B12D65-AF6D-7CA7-4B57-6E253BC35F72}"/>
              </a:ext>
            </a:extLst>
          </p:cNvPr>
          <p:cNvSpPr txBox="1"/>
          <p:nvPr/>
        </p:nvSpPr>
        <p:spPr>
          <a:xfrm>
            <a:off x="753035" y="1165412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Bef>
                <a:spcPts val="1000"/>
              </a:spcBef>
            </a:pPr>
            <a:endParaRPr lang="en-US" sz="1600" dirty="0" err="1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E785920A-FF60-BBCE-AF47-77FEFF4E72AD}"/>
              </a:ext>
            </a:extLst>
          </p:cNvPr>
          <p:cNvGrpSpPr/>
          <p:nvPr/>
        </p:nvGrpSpPr>
        <p:grpSpPr>
          <a:xfrm>
            <a:off x="562728" y="2123458"/>
            <a:ext cx="2325958" cy="3052554"/>
            <a:chOff x="572253" y="2964198"/>
            <a:chExt cx="2325958" cy="3052554"/>
          </a:xfrm>
        </p:grpSpPr>
        <p:sp>
          <p:nvSpPr>
            <p:cNvPr id="74" name="TextBox 1106">
              <a:extLst>
                <a:ext uri="{FF2B5EF4-FFF2-40B4-BE49-F238E27FC236}">
                  <a16:creationId xmlns:a16="http://schemas.microsoft.com/office/drawing/2014/main" id="{4E3C21EC-D853-0077-FF3C-6500741082EF}"/>
                </a:ext>
              </a:extLst>
            </p:cNvPr>
            <p:cNvSpPr txBox="1"/>
            <p:nvPr/>
          </p:nvSpPr>
          <p:spPr>
            <a:xfrm>
              <a:off x="572253" y="2964198"/>
              <a:ext cx="2325958" cy="686342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ctr"/>
              <a:r>
                <a:rPr lang="en-US" sz="1930" b="1" dirty="0">
                  <a:latin typeface="Arial" panose="020B0604020202020204" pitchFamily="34" charset="0"/>
                  <a:cs typeface="Arial" panose="020B0604020202020204" pitchFamily="34" charset="0"/>
                </a:rPr>
                <a:t>3D MRI volumes</a:t>
              </a:r>
            </a:p>
            <a:p>
              <a:pPr algn="ctr"/>
              <a:r>
                <a:rPr lang="en-US" sz="1930" dirty="0">
                  <a:latin typeface="Arial" panose="020B0604020202020204" pitchFamily="34" charset="0"/>
                  <a:cs typeface="Arial" panose="020B0604020202020204" pitchFamily="34" charset="0"/>
                </a:rPr>
                <a:t>(3 x 192 x 384 x 384)</a:t>
              </a:r>
            </a:p>
          </p:txBody>
        </p: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5E715504-D378-A517-4EFB-E5BF4471FFCD}"/>
                </a:ext>
              </a:extLst>
            </p:cNvPr>
            <p:cNvGrpSpPr/>
            <p:nvPr/>
          </p:nvGrpSpPr>
          <p:grpSpPr>
            <a:xfrm>
              <a:off x="778389" y="5474970"/>
              <a:ext cx="1783080" cy="541782"/>
              <a:chOff x="630725" y="4429110"/>
              <a:chExt cx="1783080" cy="541782"/>
            </a:xfrm>
          </p:grpSpPr>
          <p:grpSp>
            <p:nvGrpSpPr>
              <p:cNvPr id="83" name="Legend_Ch0">
                <a:extLst>
                  <a:ext uri="{FF2B5EF4-FFF2-40B4-BE49-F238E27FC236}">
                    <a16:creationId xmlns:a16="http://schemas.microsoft.com/office/drawing/2014/main" id="{A46E8448-E517-B78B-913C-8C65670E9F76}"/>
                  </a:ext>
                </a:extLst>
              </p:cNvPr>
              <p:cNvGrpSpPr/>
              <p:nvPr/>
            </p:nvGrpSpPr>
            <p:grpSpPr>
              <a:xfrm>
                <a:off x="630725" y="4429110"/>
                <a:ext cx="1783080" cy="171450"/>
                <a:chOff x="8564880" y="4890516"/>
                <a:chExt cx="1783080" cy="171450"/>
              </a:xfrm>
            </p:grpSpPr>
            <p:sp>
              <p:nvSpPr>
                <p:cNvPr id="92" name="Legend_Ch0::Swatch">
                  <a:extLst>
                    <a:ext uri="{FF2B5EF4-FFF2-40B4-BE49-F238E27FC236}">
                      <a16:creationId xmlns:a16="http://schemas.microsoft.com/office/drawing/2014/main" id="{C03A998A-A713-933F-EA1B-15A7DE97B427}"/>
                    </a:ext>
                  </a:extLst>
                </p:cNvPr>
                <p:cNvSpPr>
                  <a:spLocks noGrp="1"/>
                </p:cNvSpPr>
                <p:nvPr/>
              </p:nvSpPr>
              <p:spPr>
                <a:xfrm>
                  <a:off x="8564880" y="4917948"/>
                  <a:ext cx="109728" cy="109728"/>
                </a:xfrm>
                <a:prstGeom prst="rect">
                  <a:avLst/>
                </a:prstGeom>
                <a:solidFill>
                  <a:srgbClr val="0070C0"/>
                </a:solidFill>
                <a:ln w="0">
                  <a:noFill/>
                </a:ln>
              </p:spPr>
              <p:txBody>
                <a:bodyPr/>
                <a:lstStyle/>
                <a:p>
                  <a:endParaRPr lang="en-US" sz="1500"/>
                </a:p>
              </p:txBody>
            </p:sp>
            <p:sp>
              <p:nvSpPr>
                <p:cNvPr id="93" name="Legend_Ch0::Channel">
                  <a:extLst>
                    <a:ext uri="{FF2B5EF4-FFF2-40B4-BE49-F238E27FC236}">
                      <a16:creationId xmlns:a16="http://schemas.microsoft.com/office/drawing/2014/main" id="{4D09E135-3019-E224-F2EC-EA22311AE667}"/>
                    </a:ext>
                  </a:extLst>
                </p:cNvPr>
                <p:cNvSpPr>
                  <a:spLocks noGrp="1"/>
                </p:cNvSpPr>
                <p:nvPr/>
              </p:nvSpPr>
              <p:spPr>
                <a:xfrm>
                  <a:off x="8743188" y="4890516"/>
                  <a:ext cx="425328" cy="171450"/>
                </a:xfrm>
                <a:prstGeom prst="rect">
                  <a:avLst/>
                </a:prstGeom>
                <a:noFill/>
                <a:ln w="0">
                  <a:noFill/>
                </a:ln>
              </p:spPr>
              <p:txBody>
                <a:bodyPr wrap="none" lIns="0" tIns="0" rIns="0" bIns="0" anchor="ctr">
                  <a:noAutofit/>
                </a:bodyPr>
                <a:lstStyle/>
                <a:p>
                  <a:pPr algn="l">
                    <a:defRPr sz="1026" b="1">
                      <a:solidFill>
                        <a:srgbClr val="2964E8"/>
                      </a:solidFill>
                      <a:latin typeface="Arial"/>
                      <a:ea typeface="Arial"/>
                      <a:cs typeface="Arial"/>
                    </a:defRPr>
                  </a:pPr>
                  <a:r>
                    <a:rPr sz="1500" b="1" dirty="0">
                      <a:solidFill>
                        <a:srgbClr val="0070C0"/>
                      </a:solidFill>
                      <a:latin typeface="Arial"/>
                      <a:ea typeface="Arial"/>
                      <a:cs typeface="Arial"/>
                    </a:rPr>
                    <a:t>Ch 0</a:t>
                  </a:r>
                </a:p>
              </p:txBody>
            </p:sp>
            <p:sp>
              <p:nvSpPr>
                <p:cNvPr id="94" name="Legend_Ch0::Sequence">
                  <a:extLst>
                    <a:ext uri="{FF2B5EF4-FFF2-40B4-BE49-F238E27FC236}">
                      <a16:creationId xmlns:a16="http://schemas.microsoft.com/office/drawing/2014/main" id="{A160A47B-97AD-F2DF-7E2A-0EE2F2A8E3D1}"/>
                    </a:ext>
                  </a:extLst>
                </p:cNvPr>
                <p:cNvSpPr>
                  <a:spLocks noGrp="1"/>
                </p:cNvSpPr>
                <p:nvPr/>
              </p:nvSpPr>
              <p:spPr>
                <a:xfrm>
                  <a:off x="9175242" y="4890516"/>
                  <a:ext cx="1172718" cy="171450"/>
                </a:xfrm>
                <a:prstGeom prst="rect">
                  <a:avLst/>
                </a:prstGeom>
                <a:noFill/>
                <a:ln w="0">
                  <a:noFill/>
                </a:ln>
              </p:spPr>
              <p:txBody>
                <a:bodyPr wrap="none" lIns="0" tIns="0" rIns="0" bIns="0" anchor="ctr">
                  <a:noAutofit/>
                </a:bodyPr>
                <a:lstStyle/>
                <a:p>
                  <a:pPr>
                    <a:defRPr sz="1425" b="0">
                      <a:solidFill>
                        <a:srgbClr val="19365C"/>
                      </a:solidFill>
                      <a:latin typeface="Arial"/>
                      <a:ea typeface="Arial"/>
                      <a:cs typeface="Arial"/>
                    </a:defRPr>
                  </a:pPr>
                  <a:r>
                    <a:rPr lang="en-US" sz="1500" dirty="0">
                      <a:solidFill>
                        <a:srgbClr val="19365C"/>
                      </a:solidFill>
                      <a:latin typeface="Arial"/>
                      <a:ea typeface="Arial"/>
                      <a:cs typeface="Arial"/>
                    </a:rPr>
                    <a:t>Pre-contrast DCE</a:t>
                  </a:r>
                </a:p>
              </p:txBody>
            </p:sp>
          </p:grpSp>
          <p:grpSp>
            <p:nvGrpSpPr>
              <p:cNvPr id="84" name="Legend_Ch1">
                <a:extLst>
                  <a:ext uri="{FF2B5EF4-FFF2-40B4-BE49-F238E27FC236}">
                    <a16:creationId xmlns:a16="http://schemas.microsoft.com/office/drawing/2014/main" id="{5C46FEAD-2762-D67D-D939-3B21B1369E6B}"/>
                  </a:ext>
                </a:extLst>
              </p:cNvPr>
              <p:cNvGrpSpPr/>
              <p:nvPr/>
            </p:nvGrpSpPr>
            <p:grpSpPr>
              <a:xfrm>
                <a:off x="630725" y="4614276"/>
                <a:ext cx="1783080" cy="171450"/>
                <a:chOff x="8564880" y="5075682"/>
                <a:chExt cx="1783080" cy="171450"/>
              </a:xfrm>
            </p:grpSpPr>
            <p:sp>
              <p:nvSpPr>
                <p:cNvPr id="89" name="Legend_Ch1::Swatch">
                  <a:extLst>
                    <a:ext uri="{FF2B5EF4-FFF2-40B4-BE49-F238E27FC236}">
                      <a16:creationId xmlns:a16="http://schemas.microsoft.com/office/drawing/2014/main" id="{A33346AB-524F-5D6B-E679-A90C2B25AA0B}"/>
                    </a:ext>
                  </a:extLst>
                </p:cNvPr>
                <p:cNvSpPr>
                  <a:spLocks noGrp="1"/>
                </p:cNvSpPr>
                <p:nvPr/>
              </p:nvSpPr>
              <p:spPr>
                <a:xfrm>
                  <a:off x="8564880" y="5103114"/>
                  <a:ext cx="109728" cy="109728"/>
                </a:xfrm>
                <a:prstGeom prst="rect">
                  <a:avLst/>
                </a:prstGeom>
                <a:solidFill>
                  <a:srgbClr val="00C1D5"/>
                </a:solidFill>
                <a:ln w="0">
                  <a:noFill/>
                </a:ln>
              </p:spPr>
              <p:txBody>
                <a:bodyPr/>
                <a:lstStyle/>
                <a:p>
                  <a:endParaRPr lang="en-US" sz="1500"/>
                </a:p>
              </p:txBody>
            </p:sp>
            <p:sp>
              <p:nvSpPr>
                <p:cNvPr id="90" name="Legend_Ch1::Channel">
                  <a:extLst>
                    <a:ext uri="{FF2B5EF4-FFF2-40B4-BE49-F238E27FC236}">
                      <a16:creationId xmlns:a16="http://schemas.microsoft.com/office/drawing/2014/main" id="{F9FBD52F-E6CB-C8CE-2A80-86639BF3405E}"/>
                    </a:ext>
                  </a:extLst>
                </p:cNvPr>
                <p:cNvSpPr>
                  <a:spLocks noGrp="1"/>
                </p:cNvSpPr>
                <p:nvPr/>
              </p:nvSpPr>
              <p:spPr>
                <a:xfrm>
                  <a:off x="8743188" y="5075682"/>
                  <a:ext cx="356616" cy="171450"/>
                </a:xfrm>
                <a:prstGeom prst="rect">
                  <a:avLst/>
                </a:prstGeom>
                <a:noFill/>
                <a:ln w="0">
                  <a:noFill/>
                </a:ln>
              </p:spPr>
              <p:txBody>
                <a:bodyPr wrap="none" lIns="0" tIns="0" rIns="0" bIns="0" anchor="ctr">
                  <a:noAutofit/>
                </a:bodyPr>
                <a:lstStyle/>
                <a:p>
                  <a:pPr algn="l">
                    <a:defRPr sz="1026" b="1">
                      <a:solidFill>
                        <a:srgbClr val="009BA6"/>
                      </a:solidFill>
                      <a:latin typeface="Arial"/>
                      <a:ea typeface="Arial"/>
                      <a:cs typeface="Arial"/>
                    </a:defRPr>
                  </a:pPr>
                  <a:r>
                    <a:rPr sz="1500" b="1" dirty="0">
                      <a:solidFill>
                        <a:srgbClr val="00C1D5"/>
                      </a:solidFill>
                      <a:latin typeface="Arial"/>
                      <a:ea typeface="Arial"/>
                      <a:cs typeface="Arial"/>
                    </a:rPr>
                    <a:t>Ch 1</a:t>
                  </a:r>
                </a:p>
              </p:txBody>
            </p:sp>
            <p:sp>
              <p:nvSpPr>
                <p:cNvPr id="91" name="Legend_Ch1::Sequence">
                  <a:extLst>
                    <a:ext uri="{FF2B5EF4-FFF2-40B4-BE49-F238E27FC236}">
                      <a16:creationId xmlns:a16="http://schemas.microsoft.com/office/drawing/2014/main" id="{24F00263-1577-6476-5867-22A0E21E67FB}"/>
                    </a:ext>
                  </a:extLst>
                </p:cNvPr>
                <p:cNvSpPr>
                  <a:spLocks noGrp="1"/>
                </p:cNvSpPr>
                <p:nvPr/>
              </p:nvSpPr>
              <p:spPr>
                <a:xfrm>
                  <a:off x="9175242" y="5075682"/>
                  <a:ext cx="1172718" cy="171450"/>
                </a:xfrm>
                <a:prstGeom prst="rect">
                  <a:avLst/>
                </a:prstGeom>
                <a:noFill/>
                <a:ln w="0">
                  <a:noFill/>
                </a:ln>
              </p:spPr>
              <p:txBody>
                <a:bodyPr wrap="none" lIns="0" tIns="0" rIns="0" bIns="0" anchor="ctr">
                  <a:noAutofit/>
                </a:bodyPr>
                <a:lstStyle/>
                <a:p>
                  <a:pPr algn="l">
                    <a:defRPr sz="1026" b="0">
                      <a:solidFill>
                        <a:srgbClr val="19365C"/>
                      </a:solidFill>
                      <a:latin typeface="Arial"/>
                      <a:ea typeface="Arial"/>
                      <a:cs typeface="Arial"/>
                    </a:defRPr>
                  </a:pPr>
                  <a:r>
                    <a:rPr sz="1500" b="0">
                      <a:solidFill>
                        <a:srgbClr val="19365C"/>
                      </a:solidFill>
                      <a:latin typeface="Arial"/>
                      <a:ea typeface="Arial"/>
                      <a:cs typeface="Arial"/>
                    </a:rPr>
                    <a:t>T2W</a:t>
                  </a:r>
                </a:p>
              </p:txBody>
            </p:sp>
          </p:grpSp>
          <p:grpSp>
            <p:nvGrpSpPr>
              <p:cNvPr id="85" name="Legend_Ch2">
                <a:extLst>
                  <a:ext uri="{FF2B5EF4-FFF2-40B4-BE49-F238E27FC236}">
                    <a16:creationId xmlns:a16="http://schemas.microsoft.com/office/drawing/2014/main" id="{7E181AC8-3D78-0419-88C7-CEB16CB52601}"/>
                  </a:ext>
                </a:extLst>
              </p:cNvPr>
              <p:cNvGrpSpPr/>
              <p:nvPr/>
            </p:nvGrpSpPr>
            <p:grpSpPr>
              <a:xfrm>
                <a:off x="630725" y="4799442"/>
                <a:ext cx="1783080" cy="171450"/>
                <a:chOff x="8564880" y="5260848"/>
                <a:chExt cx="1783080" cy="171450"/>
              </a:xfrm>
            </p:grpSpPr>
            <p:sp>
              <p:nvSpPr>
                <p:cNvPr id="86" name="Legend_Ch2::Swatch">
                  <a:extLst>
                    <a:ext uri="{FF2B5EF4-FFF2-40B4-BE49-F238E27FC236}">
                      <a16:creationId xmlns:a16="http://schemas.microsoft.com/office/drawing/2014/main" id="{A0299A69-EDA3-415B-E3AF-36C8B96F6CB4}"/>
                    </a:ext>
                  </a:extLst>
                </p:cNvPr>
                <p:cNvSpPr>
                  <a:spLocks noGrp="1"/>
                </p:cNvSpPr>
                <p:nvPr/>
              </p:nvSpPr>
              <p:spPr>
                <a:xfrm>
                  <a:off x="8564880" y="5288280"/>
                  <a:ext cx="109728" cy="109728"/>
                </a:xfrm>
                <a:prstGeom prst="rect">
                  <a:avLst/>
                </a:prstGeom>
                <a:solidFill>
                  <a:srgbClr val="7030A0"/>
                </a:solidFill>
                <a:ln w="0">
                  <a:noFill/>
                </a:ln>
              </p:spPr>
              <p:txBody>
                <a:bodyPr/>
                <a:lstStyle/>
                <a:p>
                  <a:endParaRPr lang="en-US" sz="1500"/>
                </a:p>
              </p:txBody>
            </p:sp>
            <p:sp>
              <p:nvSpPr>
                <p:cNvPr id="87" name="Legend_Ch2::Channel">
                  <a:extLst>
                    <a:ext uri="{FF2B5EF4-FFF2-40B4-BE49-F238E27FC236}">
                      <a16:creationId xmlns:a16="http://schemas.microsoft.com/office/drawing/2014/main" id="{C39C8A64-FDC5-B3E4-B4FB-8775E6199ED7}"/>
                    </a:ext>
                  </a:extLst>
                </p:cNvPr>
                <p:cNvSpPr>
                  <a:spLocks noGrp="1"/>
                </p:cNvSpPr>
                <p:nvPr/>
              </p:nvSpPr>
              <p:spPr>
                <a:xfrm>
                  <a:off x="8743188" y="5260848"/>
                  <a:ext cx="356616" cy="171450"/>
                </a:xfrm>
                <a:prstGeom prst="rect">
                  <a:avLst/>
                </a:prstGeom>
                <a:noFill/>
                <a:ln w="0">
                  <a:noFill/>
                </a:ln>
              </p:spPr>
              <p:txBody>
                <a:bodyPr wrap="none" lIns="0" tIns="0" rIns="0" bIns="0" anchor="ctr">
                  <a:noAutofit/>
                </a:bodyPr>
                <a:lstStyle/>
                <a:p>
                  <a:pPr algn="l">
                    <a:defRPr sz="1026" b="1">
                      <a:solidFill>
                        <a:srgbClr val="8434CC"/>
                      </a:solidFill>
                      <a:latin typeface="Arial"/>
                      <a:ea typeface="Arial"/>
                      <a:cs typeface="Arial"/>
                    </a:defRPr>
                  </a:pPr>
                  <a:r>
                    <a:rPr sz="1500" b="1" dirty="0">
                      <a:solidFill>
                        <a:srgbClr val="7030A0"/>
                      </a:solidFill>
                      <a:latin typeface="Arial"/>
                      <a:ea typeface="Arial"/>
                      <a:cs typeface="Arial"/>
                    </a:rPr>
                    <a:t>Ch 2</a:t>
                  </a:r>
                </a:p>
              </p:txBody>
            </p:sp>
            <p:sp>
              <p:nvSpPr>
                <p:cNvPr id="88" name="Legend_Ch2::Sequence">
                  <a:extLst>
                    <a:ext uri="{FF2B5EF4-FFF2-40B4-BE49-F238E27FC236}">
                      <a16:creationId xmlns:a16="http://schemas.microsoft.com/office/drawing/2014/main" id="{3781DB1C-49F4-62E9-4BC3-280B8A06BE21}"/>
                    </a:ext>
                  </a:extLst>
                </p:cNvPr>
                <p:cNvSpPr>
                  <a:spLocks noGrp="1"/>
                </p:cNvSpPr>
                <p:nvPr/>
              </p:nvSpPr>
              <p:spPr>
                <a:xfrm>
                  <a:off x="9175242" y="5260848"/>
                  <a:ext cx="1172718" cy="171450"/>
                </a:xfrm>
                <a:prstGeom prst="rect">
                  <a:avLst/>
                </a:prstGeom>
                <a:noFill/>
                <a:ln w="0">
                  <a:noFill/>
                </a:ln>
              </p:spPr>
              <p:txBody>
                <a:bodyPr wrap="none" lIns="0" tIns="0" rIns="0" bIns="0" anchor="ctr">
                  <a:noAutofit/>
                </a:bodyPr>
                <a:lstStyle/>
                <a:p>
                  <a:pPr>
                    <a:defRPr sz="1425" b="0">
                      <a:solidFill>
                        <a:srgbClr val="19365C"/>
                      </a:solidFill>
                      <a:latin typeface="Arial"/>
                      <a:ea typeface="Arial"/>
                      <a:cs typeface="Arial"/>
                    </a:defRPr>
                  </a:pPr>
                  <a:r>
                    <a:rPr lang="en-US" sz="1500" dirty="0">
                      <a:solidFill>
                        <a:srgbClr val="19365C"/>
                      </a:solidFill>
                      <a:latin typeface="Arial"/>
                      <a:ea typeface="Arial"/>
                      <a:cs typeface="Arial"/>
                    </a:rPr>
                    <a:t>First post-contrast DCE</a:t>
                  </a:r>
                </a:p>
              </p:txBody>
            </p:sp>
          </p:grp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E5D23061-C314-D537-1647-9F29ED82F167}"/>
                </a:ext>
              </a:extLst>
            </p:cNvPr>
            <p:cNvGrpSpPr/>
            <p:nvPr/>
          </p:nvGrpSpPr>
          <p:grpSpPr>
            <a:xfrm>
              <a:off x="733529" y="3783745"/>
              <a:ext cx="1758448" cy="1457204"/>
              <a:chOff x="1309688" y="2337378"/>
              <a:chExt cx="2294370" cy="2014665"/>
            </a:xfrm>
          </p:grpSpPr>
          <p:cxnSp>
            <p:nvCxnSpPr>
              <p:cNvPr id="77" name="Straight Connector 1100">
                <a:extLst>
                  <a:ext uri="{FF2B5EF4-FFF2-40B4-BE49-F238E27FC236}">
                    <a16:creationId xmlns:a16="http://schemas.microsoft.com/office/drawing/2014/main" id="{6AF97ABE-55A5-A48A-DD32-9FC95DCBF42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09688" y="2337378"/>
                <a:ext cx="849734" cy="580723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2">
                <a:srgbClr val="000000"/>
              </a:lnRef>
              <a:fillRef idx="0">
                <a:srgbClr val="000000"/>
              </a:fillRef>
              <a:effectRef idx="1">
                <a:srgbClr val="000000"/>
              </a:effectRef>
              <a:fontRef idx="minor">
                <a:srgbClr val="000000"/>
              </a:fontRef>
            </p:style>
          </p:cxnSp>
          <p:pic>
            <p:nvPicPr>
              <p:cNvPr id="78" name="MRI_Post1DCE::Image" descr="Full-frame slice exported from original DICOM. Linear display window only; no anatomical crop or synthesis.">
                <a:extLst>
                  <a:ext uri="{FF2B5EF4-FFF2-40B4-BE49-F238E27FC236}">
                    <a16:creationId xmlns:a16="http://schemas.microsoft.com/office/drawing/2014/main" id="{EA941E49-FE59-3CD1-02DF-7396332B4F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/>
            </p:blipFill>
            <p:spPr>
              <a:xfrm>
                <a:off x="2183716" y="2384899"/>
                <a:ext cx="1371600" cy="1371600"/>
              </a:xfrm>
              <a:prstGeom prst="rect">
                <a:avLst/>
              </a:prstGeom>
              <a:ln w="38100">
                <a:solidFill>
                  <a:srgbClr val="7030A0"/>
                </a:solidFill>
              </a:ln>
            </p:spPr>
          </p:pic>
          <p:pic>
            <p:nvPicPr>
              <p:cNvPr id="79" name="MRI_T2W::Image" descr="Full-frame slice exported from original DICOM. Linear display window only; no anatomical crop or synthesis.">
                <a:extLst>
                  <a:ext uri="{FF2B5EF4-FFF2-40B4-BE49-F238E27FC236}">
                    <a16:creationId xmlns:a16="http://schemas.microsoft.com/office/drawing/2014/main" id="{B92AB143-FC0A-567E-6226-D2C8EE688C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/>
            </p:blipFill>
            <p:spPr>
              <a:xfrm>
                <a:off x="1825092" y="2627739"/>
                <a:ext cx="1371600" cy="1371600"/>
              </a:xfrm>
              <a:prstGeom prst="rect">
                <a:avLst/>
              </a:prstGeom>
              <a:ln w="38100">
                <a:solidFill>
                  <a:srgbClr val="00C1D5"/>
                </a:solidFill>
              </a:ln>
            </p:spPr>
          </p:pic>
          <p:pic>
            <p:nvPicPr>
              <p:cNvPr id="80" name="MRI_PreDCE::Image" descr="Full-frame slice exported from original DICOM. Linear display window only; no anatomical crop or synthesis.">
                <a:extLst>
                  <a:ext uri="{FF2B5EF4-FFF2-40B4-BE49-F238E27FC236}">
                    <a16:creationId xmlns:a16="http://schemas.microsoft.com/office/drawing/2014/main" id="{EB0A2C18-28FA-565A-66C9-1ED1BA0833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/>
            </p:blipFill>
            <p:spPr>
              <a:xfrm>
                <a:off x="1338341" y="2956924"/>
                <a:ext cx="1371600" cy="1371600"/>
              </a:xfrm>
              <a:prstGeom prst="rect">
                <a:avLst/>
              </a:prstGeom>
              <a:ln w="38100">
                <a:solidFill>
                  <a:srgbClr val="0070C0"/>
                </a:solidFill>
              </a:ln>
            </p:spPr>
          </p:pic>
          <p:cxnSp>
            <p:nvCxnSpPr>
              <p:cNvPr id="81" name="Straight Connector 1100">
                <a:extLst>
                  <a:ext uri="{FF2B5EF4-FFF2-40B4-BE49-F238E27FC236}">
                    <a16:creationId xmlns:a16="http://schemas.microsoft.com/office/drawing/2014/main" id="{0389CA8D-EBE9-7403-B157-35550BE546F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729876" y="2370078"/>
                <a:ext cx="849734" cy="580723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2">
                <a:srgbClr val="000000"/>
              </a:lnRef>
              <a:fillRef idx="0">
                <a:srgbClr val="000000"/>
              </a:fillRef>
              <a:effectRef idx="1">
                <a:srgbClr val="000000"/>
              </a:effectRef>
              <a:fontRef idx="minor">
                <a:srgbClr val="000000"/>
              </a:fontRef>
            </p:style>
          </p:cxnSp>
          <p:cxnSp>
            <p:nvCxnSpPr>
              <p:cNvPr id="82" name="Straight Connector 1100">
                <a:extLst>
                  <a:ext uri="{FF2B5EF4-FFF2-40B4-BE49-F238E27FC236}">
                    <a16:creationId xmlns:a16="http://schemas.microsoft.com/office/drawing/2014/main" id="{C4926D29-0ADA-4F98-8974-EDFACA85E36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754324" y="3771320"/>
                <a:ext cx="849734" cy="580723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2">
                <a:srgbClr val="000000"/>
              </a:lnRef>
              <a:fillRef idx="0">
                <a:srgbClr val="000000"/>
              </a:fillRef>
              <a:effectRef idx="1">
                <a:srgbClr val="000000"/>
              </a:effectRef>
              <a:fontRef idx="minor">
                <a:srgbClr val="000000"/>
              </a:fontRef>
            </p:style>
          </p:cxnSp>
        </p:grpSp>
      </p:grpSp>
      <p:grpSp>
        <p:nvGrpSpPr>
          <p:cNvPr id="95" name="EMBEDDING">
            <a:extLst>
              <a:ext uri="{FF2B5EF4-FFF2-40B4-BE49-F238E27FC236}">
                <a16:creationId xmlns:a16="http://schemas.microsoft.com/office/drawing/2014/main" id="{90B50EC1-3EB1-0EFC-B28F-6FFCDAB08C6D}"/>
              </a:ext>
            </a:extLst>
          </p:cNvPr>
          <p:cNvGrpSpPr/>
          <p:nvPr/>
        </p:nvGrpSpPr>
        <p:grpSpPr>
          <a:xfrm>
            <a:off x="7422586" y="3277234"/>
            <a:ext cx="1238250" cy="2381250"/>
            <a:chOff x="7286625" y="3390900"/>
            <a:chExt cx="1238250" cy="2381250"/>
          </a:xfrm>
        </p:grpSpPr>
        <p:sp>
          <p:nvSpPr>
            <p:cNvPr id="96" name="EMBEDDING::Heading">
              <a:extLst>
                <a:ext uri="{FF2B5EF4-FFF2-40B4-BE49-F238E27FC236}">
                  <a16:creationId xmlns:a16="http://schemas.microsoft.com/office/drawing/2014/main" id="{FA286FA7-60BA-32ED-C513-DC384708949D}"/>
                </a:ext>
              </a:extLst>
            </p:cNvPr>
            <p:cNvSpPr>
              <a:spLocks noGrp="1"/>
            </p:cNvSpPr>
            <p:nvPr/>
          </p:nvSpPr>
          <p:spPr>
            <a:xfrm>
              <a:off x="7286625" y="3390900"/>
              <a:ext cx="1200150" cy="342900"/>
            </a:xfrm>
            <a:prstGeom prst="rect">
              <a:avLst/>
            </a:prstGeom>
            <a:noFill/>
            <a:ln w="0">
              <a:noFill/>
            </a:ln>
          </p:spPr>
          <p:txBody>
            <a:bodyPr wrap="none" lIns="0" tIns="0" rIns="0" bIns="0" anchor="ctr">
              <a:noAutofit/>
            </a:bodyPr>
            <a:lstStyle/>
            <a:p>
              <a:pPr algn="ctr">
                <a:defRPr sz="1875" b="1">
                  <a:solidFill>
                    <a:srgbClr val="19365C"/>
                  </a:solidFill>
                  <a:latin typeface="Arial"/>
                  <a:ea typeface="Arial"/>
                  <a:cs typeface="Arial"/>
                </a:defRPr>
              </a:pPr>
              <a:r>
                <a:rPr sz="1875" b="1" dirty="0">
                  <a:solidFill>
                    <a:srgbClr val="19365C"/>
                  </a:solidFill>
                  <a:latin typeface="Arial"/>
                  <a:ea typeface="Arial"/>
                  <a:cs typeface="Arial"/>
                </a:rPr>
                <a:t>Embedding</a:t>
              </a:r>
              <a:endParaRPr lang="en-US" sz="1875" b="1" dirty="0">
                <a:solidFill>
                  <a:srgbClr val="19365C"/>
                </a:solidFill>
                <a:latin typeface="Arial"/>
                <a:ea typeface="Arial"/>
                <a:cs typeface="Arial"/>
              </a:endParaRPr>
            </a:p>
            <a:p>
              <a:pPr algn="ctr">
                <a:defRPr sz="1875" b="1">
                  <a:solidFill>
                    <a:srgbClr val="19365C"/>
                  </a:solidFill>
                  <a:latin typeface="Arial"/>
                  <a:ea typeface="Arial"/>
                  <a:cs typeface="Arial"/>
                </a:defRPr>
              </a:pPr>
              <a:r>
                <a:rPr lang="en-US" sz="1200" b="1" dirty="0">
                  <a:solidFill>
                    <a:srgbClr val="19365C"/>
                  </a:solidFill>
                  <a:latin typeface="Arial"/>
                  <a:ea typeface="Arial"/>
                  <a:cs typeface="Arial"/>
                </a:rPr>
                <a:t>(AI-Derived Feature)</a:t>
              </a:r>
              <a:endParaRPr sz="1200" b="1" dirty="0">
                <a:solidFill>
                  <a:srgbClr val="19365C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97" name="EMBEDDING::Feature0">
              <a:extLst>
                <a:ext uri="{FF2B5EF4-FFF2-40B4-BE49-F238E27FC236}">
                  <a16:creationId xmlns:a16="http://schemas.microsoft.com/office/drawing/2014/main" id="{E6B57272-7EB6-BD76-6689-9860A79AE912}"/>
                </a:ext>
              </a:extLst>
            </p:cNvPr>
            <p:cNvSpPr>
              <a:spLocks noGrp="1"/>
            </p:cNvSpPr>
            <p:nvPr/>
          </p:nvSpPr>
          <p:spPr>
            <a:xfrm>
              <a:off x="7677150" y="3990975"/>
              <a:ext cx="352425" cy="171450"/>
            </a:xfrm>
            <a:prstGeom prst="rect">
              <a:avLst/>
            </a:prstGeom>
            <a:solidFill>
              <a:srgbClr val="C3E4F2"/>
            </a:solidFill>
            <a:ln w="7620">
              <a:solidFill>
                <a:srgbClr val="FFFFFF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EMBEDDING::Feature1">
              <a:extLst>
                <a:ext uri="{FF2B5EF4-FFF2-40B4-BE49-F238E27FC236}">
                  <a16:creationId xmlns:a16="http://schemas.microsoft.com/office/drawing/2014/main" id="{CA6CCEF1-3496-6C78-E970-72A22E8F347A}"/>
                </a:ext>
              </a:extLst>
            </p:cNvPr>
            <p:cNvSpPr>
              <a:spLocks noGrp="1"/>
            </p:cNvSpPr>
            <p:nvPr/>
          </p:nvSpPr>
          <p:spPr>
            <a:xfrm>
              <a:off x="7677150" y="4162425"/>
              <a:ext cx="352425" cy="171450"/>
            </a:xfrm>
            <a:prstGeom prst="rect">
              <a:avLst/>
            </a:prstGeom>
            <a:solidFill>
              <a:srgbClr val="7698C4"/>
            </a:solidFill>
            <a:ln w="7620">
              <a:solidFill>
                <a:srgbClr val="FFFFFF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EMBEDDING::Feature2">
              <a:extLst>
                <a:ext uri="{FF2B5EF4-FFF2-40B4-BE49-F238E27FC236}">
                  <a16:creationId xmlns:a16="http://schemas.microsoft.com/office/drawing/2014/main" id="{505D9A72-7655-C663-7649-355D8A7304E7}"/>
                </a:ext>
              </a:extLst>
            </p:cNvPr>
            <p:cNvSpPr>
              <a:spLocks noGrp="1"/>
            </p:cNvSpPr>
            <p:nvPr/>
          </p:nvSpPr>
          <p:spPr>
            <a:xfrm>
              <a:off x="7677150" y="4333875"/>
              <a:ext cx="352425" cy="171450"/>
            </a:xfrm>
            <a:prstGeom prst="rect">
              <a:avLst/>
            </a:prstGeom>
            <a:solidFill>
              <a:srgbClr val="E2EEF7"/>
            </a:solidFill>
            <a:ln w="7620">
              <a:solidFill>
                <a:srgbClr val="FFFFFF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EMBEDDING::Feature3">
              <a:extLst>
                <a:ext uri="{FF2B5EF4-FFF2-40B4-BE49-F238E27FC236}">
                  <a16:creationId xmlns:a16="http://schemas.microsoft.com/office/drawing/2014/main" id="{9C756A2F-A0CC-6E2D-7071-76DDB20BEEED}"/>
                </a:ext>
              </a:extLst>
            </p:cNvPr>
            <p:cNvSpPr>
              <a:spLocks noGrp="1"/>
            </p:cNvSpPr>
            <p:nvPr/>
          </p:nvSpPr>
          <p:spPr>
            <a:xfrm>
              <a:off x="7677150" y="4505325"/>
              <a:ext cx="352425" cy="171450"/>
            </a:xfrm>
            <a:prstGeom prst="rect">
              <a:avLst/>
            </a:prstGeom>
            <a:solidFill>
              <a:srgbClr val="4371A7"/>
            </a:solidFill>
            <a:ln w="7620">
              <a:solidFill>
                <a:srgbClr val="FFFFFF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EMBEDDING::Feature4">
              <a:extLst>
                <a:ext uri="{FF2B5EF4-FFF2-40B4-BE49-F238E27FC236}">
                  <a16:creationId xmlns:a16="http://schemas.microsoft.com/office/drawing/2014/main" id="{01BF6EA1-2A3D-5477-9C62-9BC49799B821}"/>
                </a:ext>
              </a:extLst>
            </p:cNvPr>
            <p:cNvSpPr>
              <a:spLocks noGrp="1"/>
            </p:cNvSpPr>
            <p:nvPr/>
          </p:nvSpPr>
          <p:spPr>
            <a:xfrm>
              <a:off x="7677150" y="4676775"/>
              <a:ext cx="352425" cy="171450"/>
            </a:xfrm>
            <a:prstGeom prst="rect">
              <a:avLst/>
            </a:prstGeom>
            <a:solidFill>
              <a:srgbClr val="9CC4DC"/>
            </a:solidFill>
            <a:ln w="7620">
              <a:solidFill>
                <a:srgbClr val="FFFFFF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EMBEDDING::Feature5">
              <a:extLst>
                <a:ext uri="{FF2B5EF4-FFF2-40B4-BE49-F238E27FC236}">
                  <a16:creationId xmlns:a16="http://schemas.microsoft.com/office/drawing/2014/main" id="{7A141D53-320C-A60A-F5E6-4ABCE8391696}"/>
                </a:ext>
              </a:extLst>
            </p:cNvPr>
            <p:cNvSpPr>
              <a:spLocks noGrp="1"/>
            </p:cNvSpPr>
            <p:nvPr/>
          </p:nvSpPr>
          <p:spPr>
            <a:xfrm>
              <a:off x="7677150" y="4848225"/>
              <a:ext cx="352425" cy="171450"/>
            </a:xfrm>
            <a:prstGeom prst="rect">
              <a:avLst/>
            </a:prstGeom>
            <a:solidFill>
              <a:srgbClr val="CFE7F2"/>
            </a:solidFill>
            <a:ln w="7620">
              <a:solidFill>
                <a:srgbClr val="FFFFFF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EMBEDDING::Feature6">
              <a:extLst>
                <a:ext uri="{FF2B5EF4-FFF2-40B4-BE49-F238E27FC236}">
                  <a16:creationId xmlns:a16="http://schemas.microsoft.com/office/drawing/2014/main" id="{E4638E8C-026D-DB7C-21F2-A3ACF172B378}"/>
                </a:ext>
              </a:extLst>
            </p:cNvPr>
            <p:cNvSpPr>
              <a:spLocks noGrp="1"/>
            </p:cNvSpPr>
            <p:nvPr/>
          </p:nvSpPr>
          <p:spPr>
            <a:xfrm>
              <a:off x="7677150" y="5019675"/>
              <a:ext cx="352425" cy="171450"/>
            </a:xfrm>
            <a:prstGeom prst="rect">
              <a:avLst/>
            </a:prstGeom>
            <a:solidFill>
              <a:srgbClr val="6289BA"/>
            </a:solidFill>
            <a:ln w="7620">
              <a:solidFill>
                <a:srgbClr val="FFFFFF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EMBEDDING::Feature7">
              <a:extLst>
                <a:ext uri="{FF2B5EF4-FFF2-40B4-BE49-F238E27FC236}">
                  <a16:creationId xmlns:a16="http://schemas.microsoft.com/office/drawing/2014/main" id="{73A213D4-05A8-B148-600D-8A8489C215E7}"/>
                </a:ext>
              </a:extLst>
            </p:cNvPr>
            <p:cNvSpPr>
              <a:spLocks noGrp="1"/>
            </p:cNvSpPr>
            <p:nvPr/>
          </p:nvSpPr>
          <p:spPr>
            <a:xfrm>
              <a:off x="7677150" y="5191125"/>
              <a:ext cx="352425" cy="171450"/>
            </a:xfrm>
            <a:prstGeom prst="rect">
              <a:avLst/>
            </a:prstGeom>
            <a:solidFill>
              <a:srgbClr val="BDDDEA"/>
            </a:solidFill>
            <a:ln w="7620">
              <a:solidFill>
                <a:srgbClr val="FFFFFF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EMBEDDING::Outline">
              <a:extLst>
                <a:ext uri="{FF2B5EF4-FFF2-40B4-BE49-F238E27FC236}">
                  <a16:creationId xmlns:a16="http://schemas.microsoft.com/office/drawing/2014/main" id="{AFB52304-0B80-69F8-6534-D05B70822F72}"/>
                </a:ext>
              </a:extLst>
            </p:cNvPr>
            <p:cNvSpPr>
              <a:spLocks noGrp="1"/>
            </p:cNvSpPr>
            <p:nvPr/>
          </p:nvSpPr>
          <p:spPr>
            <a:xfrm>
              <a:off x="7677150" y="3990975"/>
              <a:ext cx="352425" cy="1371600"/>
            </a:xfrm>
            <a:prstGeom prst="rect">
              <a:avLst/>
            </a:prstGeom>
            <a:noFill/>
            <a:ln w="11430">
              <a:solidFill>
                <a:srgbClr val="19365C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EMBEDDING::Dimension">
              <a:extLst>
                <a:ext uri="{FF2B5EF4-FFF2-40B4-BE49-F238E27FC236}">
                  <a16:creationId xmlns:a16="http://schemas.microsoft.com/office/drawing/2014/main" id="{108730C2-C5C6-23E4-C145-01AD633FD109}"/>
                </a:ext>
              </a:extLst>
            </p:cNvPr>
            <p:cNvSpPr>
              <a:spLocks noGrp="1"/>
            </p:cNvSpPr>
            <p:nvPr/>
          </p:nvSpPr>
          <p:spPr>
            <a:xfrm>
              <a:off x="7286625" y="5514975"/>
              <a:ext cx="1238250" cy="257175"/>
            </a:xfrm>
            <a:prstGeom prst="rect">
              <a:avLst/>
            </a:prstGeom>
            <a:noFill/>
            <a:ln w="0">
              <a:noFill/>
            </a:ln>
          </p:spPr>
          <p:txBody>
            <a:bodyPr wrap="none" lIns="0" tIns="0" rIns="0" bIns="0" anchor="ctr">
              <a:noAutofit/>
            </a:bodyPr>
            <a:lstStyle/>
            <a:p>
              <a:pPr algn="ctr">
                <a:defRPr sz="1388" b="0">
                  <a:solidFill>
                    <a:srgbClr val="596E83"/>
                  </a:solidFill>
                  <a:latin typeface="Arial"/>
                  <a:ea typeface="Arial"/>
                  <a:cs typeface="Arial"/>
                </a:defRPr>
              </a:pPr>
              <a:r>
                <a:rPr sz="1388" b="0" dirty="0">
                  <a:solidFill>
                    <a:srgbClr val="596E83"/>
                  </a:solidFill>
                  <a:latin typeface="Arial"/>
                  <a:ea typeface="Arial"/>
                  <a:cs typeface="Arial"/>
                </a:rPr>
                <a:t>1,152</a:t>
              </a:r>
              <a:r>
                <a:rPr lang="en-US" sz="1388" b="0" dirty="0">
                  <a:solidFill>
                    <a:srgbClr val="596E83"/>
                  </a:solidFill>
                  <a:latin typeface="Arial"/>
                  <a:ea typeface="Arial"/>
                  <a:cs typeface="Arial"/>
                </a:rPr>
                <a:t>-d</a:t>
              </a:r>
              <a:endParaRPr sz="1388" b="0" dirty="0">
                <a:solidFill>
                  <a:srgbClr val="596E83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07" name="NETWORK">
            <a:extLst>
              <a:ext uri="{FF2B5EF4-FFF2-40B4-BE49-F238E27FC236}">
                <a16:creationId xmlns:a16="http://schemas.microsoft.com/office/drawing/2014/main" id="{D0242F09-EDF2-6C76-BBB7-0D79F62A6CFF}"/>
              </a:ext>
            </a:extLst>
          </p:cNvPr>
          <p:cNvGrpSpPr/>
          <p:nvPr/>
        </p:nvGrpSpPr>
        <p:grpSpPr>
          <a:xfrm>
            <a:off x="8813236" y="3277234"/>
            <a:ext cx="1733550" cy="2390775"/>
            <a:chOff x="8677275" y="3390900"/>
            <a:chExt cx="1733550" cy="2390775"/>
          </a:xfrm>
        </p:grpSpPr>
        <p:sp>
          <p:nvSpPr>
            <p:cNvPr id="108" name="NETWORK::Heading">
              <a:extLst>
                <a:ext uri="{FF2B5EF4-FFF2-40B4-BE49-F238E27FC236}">
                  <a16:creationId xmlns:a16="http://schemas.microsoft.com/office/drawing/2014/main" id="{5D6B3C04-12F7-C090-60F3-5C15313CE74F}"/>
                </a:ext>
              </a:extLst>
            </p:cNvPr>
            <p:cNvSpPr>
              <a:spLocks noGrp="1"/>
            </p:cNvSpPr>
            <p:nvPr/>
          </p:nvSpPr>
          <p:spPr>
            <a:xfrm>
              <a:off x="8724900" y="3390900"/>
              <a:ext cx="1676400" cy="342900"/>
            </a:xfrm>
            <a:prstGeom prst="rect">
              <a:avLst/>
            </a:prstGeom>
            <a:noFill/>
            <a:ln w="0">
              <a:noFill/>
            </a:ln>
          </p:spPr>
          <p:txBody>
            <a:bodyPr wrap="none" lIns="0" tIns="0" rIns="0" bIns="0" anchor="ctr">
              <a:noAutofit/>
            </a:bodyPr>
            <a:lstStyle/>
            <a:p>
              <a:pPr algn="ctr">
                <a:defRPr sz="2025" b="1">
                  <a:solidFill>
                    <a:srgbClr val="19365C"/>
                  </a:solidFill>
                  <a:latin typeface="Arial"/>
                  <a:ea typeface="Arial"/>
                  <a:cs typeface="Arial"/>
                </a:defRPr>
              </a:pPr>
              <a:r>
                <a:rPr sz="2025" b="1" dirty="0">
                  <a:solidFill>
                    <a:srgbClr val="19365C"/>
                  </a:solidFill>
                  <a:latin typeface="Arial"/>
                  <a:ea typeface="Arial"/>
                  <a:cs typeface="Arial"/>
                </a:rPr>
                <a:t>Classifier</a:t>
              </a:r>
            </a:p>
          </p:txBody>
        </p:sp>
        <p:sp>
          <p:nvSpPr>
            <p:cNvPr id="109" name="NETWORK::Edge_0_0_0">
              <a:extLst>
                <a:ext uri="{FF2B5EF4-FFF2-40B4-BE49-F238E27FC236}">
                  <a16:creationId xmlns:a16="http://schemas.microsoft.com/office/drawing/2014/main" id="{F99D785E-2D57-D027-BDD2-92F1A1A2245C}"/>
                </a:ext>
              </a:extLst>
            </p:cNvPr>
            <p:cNvSpPr>
              <a:spLocks noGrp="1"/>
            </p:cNvSpPr>
            <p:nvPr/>
          </p:nvSpPr>
          <p:spPr>
            <a:xfrm>
              <a:off x="8905875" y="3952875"/>
              <a:ext cx="561975" cy="171450"/>
            </a:xfrm>
            <a:custGeom>
              <a:avLst/>
              <a:gdLst/>
              <a:ahLst/>
              <a:cxnLst/>
              <a:rect l="0" t="0" r="0" b="0"/>
              <a:pathLst>
                <a:path w="561975" h="171450">
                  <a:moveTo>
                    <a:pt x="0" y="171450"/>
                  </a:moveTo>
                  <a:lnTo>
                    <a:pt x="561975" y="0"/>
                  </a:lnTo>
                </a:path>
              </a:pathLst>
            </a:custGeom>
            <a:noFill/>
            <a:ln w="9525">
              <a:solidFill>
                <a:srgbClr val="BDA9D2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NETWORK::Edge_0_0_1">
              <a:extLst>
                <a:ext uri="{FF2B5EF4-FFF2-40B4-BE49-F238E27FC236}">
                  <a16:creationId xmlns:a16="http://schemas.microsoft.com/office/drawing/2014/main" id="{B319E20B-8362-EEF2-9CFE-69EFCCA7B7A4}"/>
                </a:ext>
              </a:extLst>
            </p:cNvPr>
            <p:cNvSpPr>
              <a:spLocks noGrp="1"/>
            </p:cNvSpPr>
            <p:nvPr/>
          </p:nvSpPr>
          <p:spPr>
            <a:xfrm>
              <a:off x="8905875" y="4124325"/>
              <a:ext cx="561975" cy="180975"/>
            </a:xfrm>
            <a:custGeom>
              <a:avLst/>
              <a:gdLst/>
              <a:ahLst/>
              <a:cxnLst/>
              <a:rect l="0" t="0" r="0" b="0"/>
              <a:pathLst>
                <a:path w="561975" h="180975">
                  <a:moveTo>
                    <a:pt x="0" y="0"/>
                  </a:moveTo>
                  <a:lnTo>
                    <a:pt x="561975" y="180975"/>
                  </a:lnTo>
                </a:path>
              </a:pathLst>
            </a:custGeom>
            <a:noFill/>
            <a:ln w="9525">
              <a:solidFill>
                <a:srgbClr val="BDA9D2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NETWORK::Edge_0_0_2">
              <a:extLst>
                <a:ext uri="{FF2B5EF4-FFF2-40B4-BE49-F238E27FC236}">
                  <a16:creationId xmlns:a16="http://schemas.microsoft.com/office/drawing/2014/main" id="{C157149A-6816-C585-79EC-CE685AD13201}"/>
                </a:ext>
              </a:extLst>
            </p:cNvPr>
            <p:cNvSpPr>
              <a:spLocks noGrp="1"/>
            </p:cNvSpPr>
            <p:nvPr/>
          </p:nvSpPr>
          <p:spPr>
            <a:xfrm>
              <a:off x="8905875" y="4124325"/>
              <a:ext cx="561975" cy="533400"/>
            </a:xfrm>
            <a:custGeom>
              <a:avLst/>
              <a:gdLst/>
              <a:ahLst/>
              <a:cxnLst/>
              <a:rect l="0" t="0" r="0" b="0"/>
              <a:pathLst>
                <a:path w="561975" h="533400">
                  <a:moveTo>
                    <a:pt x="0" y="0"/>
                  </a:moveTo>
                  <a:lnTo>
                    <a:pt x="561975" y="533400"/>
                  </a:lnTo>
                </a:path>
              </a:pathLst>
            </a:custGeom>
            <a:noFill/>
            <a:ln w="9525">
              <a:solidFill>
                <a:srgbClr val="BDA9D2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NETWORK::Edge_0_0_3">
              <a:extLst>
                <a:ext uri="{FF2B5EF4-FFF2-40B4-BE49-F238E27FC236}">
                  <a16:creationId xmlns:a16="http://schemas.microsoft.com/office/drawing/2014/main" id="{29BD2071-D3CE-7209-27D7-8E2AE998CC9E}"/>
                </a:ext>
              </a:extLst>
            </p:cNvPr>
            <p:cNvSpPr>
              <a:spLocks noGrp="1"/>
            </p:cNvSpPr>
            <p:nvPr/>
          </p:nvSpPr>
          <p:spPr>
            <a:xfrm>
              <a:off x="8905875" y="4124325"/>
              <a:ext cx="561975" cy="885825"/>
            </a:xfrm>
            <a:custGeom>
              <a:avLst/>
              <a:gdLst/>
              <a:ahLst/>
              <a:cxnLst/>
              <a:rect l="0" t="0" r="0" b="0"/>
              <a:pathLst>
                <a:path w="561975" h="885825">
                  <a:moveTo>
                    <a:pt x="0" y="0"/>
                  </a:moveTo>
                  <a:lnTo>
                    <a:pt x="561975" y="885825"/>
                  </a:lnTo>
                </a:path>
              </a:pathLst>
            </a:custGeom>
            <a:noFill/>
            <a:ln w="9525">
              <a:solidFill>
                <a:srgbClr val="BDA9D2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NETWORK::Edge_0_0_4">
              <a:extLst>
                <a:ext uri="{FF2B5EF4-FFF2-40B4-BE49-F238E27FC236}">
                  <a16:creationId xmlns:a16="http://schemas.microsoft.com/office/drawing/2014/main" id="{693EF3DB-BF40-8ABB-4EEE-735F89E4D424}"/>
                </a:ext>
              </a:extLst>
            </p:cNvPr>
            <p:cNvSpPr>
              <a:spLocks noGrp="1"/>
            </p:cNvSpPr>
            <p:nvPr/>
          </p:nvSpPr>
          <p:spPr>
            <a:xfrm>
              <a:off x="8905875" y="4124325"/>
              <a:ext cx="561975" cy="1238250"/>
            </a:xfrm>
            <a:custGeom>
              <a:avLst/>
              <a:gdLst/>
              <a:ahLst/>
              <a:cxnLst/>
              <a:rect l="0" t="0" r="0" b="0"/>
              <a:pathLst>
                <a:path w="561975" h="1238250">
                  <a:moveTo>
                    <a:pt x="0" y="0"/>
                  </a:moveTo>
                  <a:lnTo>
                    <a:pt x="561975" y="1238250"/>
                  </a:lnTo>
                </a:path>
              </a:pathLst>
            </a:custGeom>
            <a:noFill/>
            <a:ln w="9525">
              <a:solidFill>
                <a:srgbClr val="BDA9D2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NETWORK::Edge_0_1_0">
              <a:extLst>
                <a:ext uri="{FF2B5EF4-FFF2-40B4-BE49-F238E27FC236}">
                  <a16:creationId xmlns:a16="http://schemas.microsoft.com/office/drawing/2014/main" id="{5CBA3571-8003-631A-B795-5ECC3E9F55E5}"/>
                </a:ext>
              </a:extLst>
            </p:cNvPr>
            <p:cNvSpPr>
              <a:spLocks noGrp="1"/>
            </p:cNvSpPr>
            <p:nvPr/>
          </p:nvSpPr>
          <p:spPr>
            <a:xfrm>
              <a:off x="8905875" y="3952875"/>
              <a:ext cx="561975" cy="523875"/>
            </a:xfrm>
            <a:custGeom>
              <a:avLst/>
              <a:gdLst/>
              <a:ahLst/>
              <a:cxnLst/>
              <a:rect l="0" t="0" r="0" b="0"/>
              <a:pathLst>
                <a:path w="561975" h="523875">
                  <a:moveTo>
                    <a:pt x="0" y="523875"/>
                  </a:moveTo>
                  <a:lnTo>
                    <a:pt x="561975" y="0"/>
                  </a:lnTo>
                </a:path>
              </a:pathLst>
            </a:custGeom>
            <a:noFill/>
            <a:ln w="9525">
              <a:solidFill>
                <a:srgbClr val="BDA9D2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NETWORK::Edge_0_1_1">
              <a:extLst>
                <a:ext uri="{FF2B5EF4-FFF2-40B4-BE49-F238E27FC236}">
                  <a16:creationId xmlns:a16="http://schemas.microsoft.com/office/drawing/2014/main" id="{4CFEE961-544C-FCA3-A6ED-F9CAA4792A17}"/>
                </a:ext>
              </a:extLst>
            </p:cNvPr>
            <p:cNvSpPr>
              <a:spLocks noGrp="1"/>
            </p:cNvSpPr>
            <p:nvPr/>
          </p:nvSpPr>
          <p:spPr>
            <a:xfrm>
              <a:off x="8905875" y="4305300"/>
              <a:ext cx="561975" cy="171450"/>
            </a:xfrm>
            <a:custGeom>
              <a:avLst/>
              <a:gdLst/>
              <a:ahLst/>
              <a:cxnLst/>
              <a:rect l="0" t="0" r="0" b="0"/>
              <a:pathLst>
                <a:path w="561975" h="171450">
                  <a:moveTo>
                    <a:pt x="0" y="171450"/>
                  </a:moveTo>
                  <a:lnTo>
                    <a:pt x="561975" y="0"/>
                  </a:lnTo>
                </a:path>
              </a:pathLst>
            </a:custGeom>
            <a:noFill/>
            <a:ln w="9525">
              <a:solidFill>
                <a:srgbClr val="BDA9D2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NETWORK::Edge_0_1_2">
              <a:extLst>
                <a:ext uri="{FF2B5EF4-FFF2-40B4-BE49-F238E27FC236}">
                  <a16:creationId xmlns:a16="http://schemas.microsoft.com/office/drawing/2014/main" id="{62306915-502E-DAD1-B4D8-8908F06D294D}"/>
                </a:ext>
              </a:extLst>
            </p:cNvPr>
            <p:cNvSpPr>
              <a:spLocks noGrp="1"/>
            </p:cNvSpPr>
            <p:nvPr/>
          </p:nvSpPr>
          <p:spPr>
            <a:xfrm>
              <a:off x="8905875" y="4476750"/>
              <a:ext cx="561975" cy="180975"/>
            </a:xfrm>
            <a:custGeom>
              <a:avLst/>
              <a:gdLst/>
              <a:ahLst/>
              <a:cxnLst/>
              <a:rect l="0" t="0" r="0" b="0"/>
              <a:pathLst>
                <a:path w="561975" h="180975">
                  <a:moveTo>
                    <a:pt x="0" y="0"/>
                  </a:moveTo>
                  <a:lnTo>
                    <a:pt x="561975" y="180975"/>
                  </a:lnTo>
                </a:path>
              </a:pathLst>
            </a:custGeom>
            <a:noFill/>
            <a:ln w="9525">
              <a:solidFill>
                <a:srgbClr val="BDA9D2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NETWORK::Edge_0_1_3">
              <a:extLst>
                <a:ext uri="{FF2B5EF4-FFF2-40B4-BE49-F238E27FC236}">
                  <a16:creationId xmlns:a16="http://schemas.microsoft.com/office/drawing/2014/main" id="{CC82EDC7-6797-AF45-A2CC-F207253A9104}"/>
                </a:ext>
              </a:extLst>
            </p:cNvPr>
            <p:cNvSpPr>
              <a:spLocks noGrp="1"/>
            </p:cNvSpPr>
            <p:nvPr/>
          </p:nvSpPr>
          <p:spPr>
            <a:xfrm>
              <a:off x="8905875" y="4476750"/>
              <a:ext cx="561975" cy="533400"/>
            </a:xfrm>
            <a:custGeom>
              <a:avLst/>
              <a:gdLst/>
              <a:ahLst/>
              <a:cxnLst/>
              <a:rect l="0" t="0" r="0" b="0"/>
              <a:pathLst>
                <a:path w="561975" h="533400">
                  <a:moveTo>
                    <a:pt x="0" y="0"/>
                  </a:moveTo>
                  <a:lnTo>
                    <a:pt x="561975" y="533400"/>
                  </a:lnTo>
                </a:path>
              </a:pathLst>
            </a:custGeom>
            <a:noFill/>
            <a:ln w="9525">
              <a:solidFill>
                <a:srgbClr val="BDA9D2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NETWORK::Edge_0_1_4">
              <a:extLst>
                <a:ext uri="{FF2B5EF4-FFF2-40B4-BE49-F238E27FC236}">
                  <a16:creationId xmlns:a16="http://schemas.microsoft.com/office/drawing/2014/main" id="{5659371C-D883-4CF9-0875-CFA852B82C8B}"/>
                </a:ext>
              </a:extLst>
            </p:cNvPr>
            <p:cNvSpPr>
              <a:spLocks noGrp="1"/>
            </p:cNvSpPr>
            <p:nvPr/>
          </p:nvSpPr>
          <p:spPr>
            <a:xfrm>
              <a:off x="8905875" y="4476750"/>
              <a:ext cx="561975" cy="885825"/>
            </a:xfrm>
            <a:custGeom>
              <a:avLst/>
              <a:gdLst/>
              <a:ahLst/>
              <a:cxnLst/>
              <a:rect l="0" t="0" r="0" b="0"/>
              <a:pathLst>
                <a:path w="561975" h="885825">
                  <a:moveTo>
                    <a:pt x="0" y="0"/>
                  </a:moveTo>
                  <a:lnTo>
                    <a:pt x="561975" y="885825"/>
                  </a:lnTo>
                </a:path>
              </a:pathLst>
            </a:custGeom>
            <a:noFill/>
            <a:ln w="9525">
              <a:solidFill>
                <a:srgbClr val="BDA9D2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5" name="NETWORK::Edge_0_2_0">
              <a:extLst>
                <a:ext uri="{FF2B5EF4-FFF2-40B4-BE49-F238E27FC236}">
                  <a16:creationId xmlns:a16="http://schemas.microsoft.com/office/drawing/2014/main" id="{85B88458-6728-F1D4-B0ED-1F7872BA1B9B}"/>
                </a:ext>
              </a:extLst>
            </p:cNvPr>
            <p:cNvSpPr>
              <a:spLocks noGrp="1"/>
            </p:cNvSpPr>
            <p:nvPr/>
          </p:nvSpPr>
          <p:spPr>
            <a:xfrm>
              <a:off x="8905875" y="3952875"/>
              <a:ext cx="561975" cy="876300"/>
            </a:xfrm>
            <a:custGeom>
              <a:avLst/>
              <a:gdLst/>
              <a:ahLst/>
              <a:cxnLst/>
              <a:rect l="0" t="0" r="0" b="0"/>
              <a:pathLst>
                <a:path w="561975" h="876300">
                  <a:moveTo>
                    <a:pt x="0" y="876300"/>
                  </a:moveTo>
                  <a:lnTo>
                    <a:pt x="561975" y="0"/>
                  </a:lnTo>
                </a:path>
              </a:pathLst>
            </a:custGeom>
            <a:noFill/>
            <a:ln w="9525">
              <a:solidFill>
                <a:srgbClr val="BDA9D2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7" name="NETWORK::Edge_0_2_1">
              <a:extLst>
                <a:ext uri="{FF2B5EF4-FFF2-40B4-BE49-F238E27FC236}">
                  <a16:creationId xmlns:a16="http://schemas.microsoft.com/office/drawing/2014/main" id="{5BC60789-3135-886B-7C19-7412FE2CA2BE}"/>
                </a:ext>
              </a:extLst>
            </p:cNvPr>
            <p:cNvSpPr>
              <a:spLocks noGrp="1"/>
            </p:cNvSpPr>
            <p:nvPr/>
          </p:nvSpPr>
          <p:spPr>
            <a:xfrm>
              <a:off x="8905875" y="4305300"/>
              <a:ext cx="561975" cy="523875"/>
            </a:xfrm>
            <a:custGeom>
              <a:avLst/>
              <a:gdLst/>
              <a:ahLst/>
              <a:cxnLst/>
              <a:rect l="0" t="0" r="0" b="0"/>
              <a:pathLst>
                <a:path w="561975" h="523875">
                  <a:moveTo>
                    <a:pt x="0" y="523875"/>
                  </a:moveTo>
                  <a:lnTo>
                    <a:pt x="561975" y="0"/>
                  </a:lnTo>
                </a:path>
              </a:pathLst>
            </a:custGeom>
            <a:noFill/>
            <a:ln w="9525">
              <a:solidFill>
                <a:srgbClr val="BDA9D2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" name="NETWORK::Edge_0_2_2">
              <a:extLst>
                <a:ext uri="{FF2B5EF4-FFF2-40B4-BE49-F238E27FC236}">
                  <a16:creationId xmlns:a16="http://schemas.microsoft.com/office/drawing/2014/main" id="{3414C7A6-903B-AAFE-E4E8-C645D284B86A}"/>
                </a:ext>
              </a:extLst>
            </p:cNvPr>
            <p:cNvSpPr>
              <a:spLocks noGrp="1"/>
            </p:cNvSpPr>
            <p:nvPr/>
          </p:nvSpPr>
          <p:spPr>
            <a:xfrm>
              <a:off x="8905875" y="4657725"/>
              <a:ext cx="561975" cy="171450"/>
            </a:xfrm>
            <a:custGeom>
              <a:avLst/>
              <a:gdLst/>
              <a:ahLst/>
              <a:cxnLst/>
              <a:rect l="0" t="0" r="0" b="0"/>
              <a:pathLst>
                <a:path w="561975" h="171450">
                  <a:moveTo>
                    <a:pt x="0" y="171450"/>
                  </a:moveTo>
                  <a:lnTo>
                    <a:pt x="561975" y="0"/>
                  </a:lnTo>
                </a:path>
              </a:pathLst>
            </a:custGeom>
            <a:noFill/>
            <a:ln w="9525">
              <a:solidFill>
                <a:srgbClr val="BDA9D2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" name="NETWORK::Edge_0_2_3">
              <a:extLst>
                <a:ext uri="{FF2B5EF4-FFF2-40B4-BE49-F238E27FC236}">
                  <a16:creationId xmlns:a16="http://schemas.microsoft.com/office/drawing/2014/main" id="{99F35134-0DC2-FE91-438C-2C9E4C6C839E}"/>
                </a:ext>
              </a:extLst>
            </p:cNvPr>
            <p:cNvSpPr>
              <a:spLocks noGrp="1"/>
            </p:cNvSpPr>
            <p:nvPr/>
          </p:nvSpPr>
          <p:spPr>
            <a:xfrm>
              <a:off x="8905875" y="4829175"/>
              <a:ext cx="561975" cy="180975"/>
            </a:xfrm>
            <a:custGeom>
              <a:avLst/>
              <a:gdLst/>
              <a:ahLst/>
              <a:cxnLst/>
              <a:rect l="0" t="0" r="0" b="0"/>
              <a:pathLst>
                <a:path w="561975" h="180975">
                  <a:moveTo>
                    <a:pt x="0" y="0"/>
                  </a:moveTo>
                  <a:lnTo>
                    <a:pt x="561975" y="180975"/>
                  </a:lnTo>
                </a:path>
              </a:pathLst>
            </a:custGeom>
            <a:noFill/>
            <a:ln w="9525">
              <a:solidFill>
                <a:srgbClr val="BDA9D2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NETWORK::Edge_0_2_4">
              <a:extLst>
                <a:ext uri="{FF2B5EF4-FFF2-40B4-BE49-F238E27FC236}">
                  <a16:creationId xmlns:a16="http://schemas.microsoft.com/office/drawing/2014/main" id="{3FD40D63-D43E-1AB0-D61A-01EE5FD19398}"/>
                </a:ext>
              </a:extLst>
            </p:cNvPr>
            <p:cNvSpPr>
              <a:spLocks noGrp="1"/>
            </p:cNvSpPr>
            <p:nvPr/>
          </p:nvSpPr>
          <p:spPr>
            <a:xfrm>
              <a:off x="8905875" y="4829175"/>
              <a:ext cx="561975" cy="533400"/>
            </a:xfrm>
            <a:custGeom>
              <a:avLst/>
              <a:gdLst/>
              <a:ahLst/>
              <a:cxnLst/>
              <a:rect l="0" t="0" r="0" b="0"/>
              <a:pathLst>
                <a:path w="561975" h="533400">
                  <a:moveTo>
                    <a:pt x="0" y="0"/>
                  </a:moveTo>
                  <a:lnTo>
                    <a:pt x="561975" y="533400"/>
                  </a:lnTo>
                </a:path>
              </a:pathLst>
            </a:custGeom>
            <a:noFill/>
            <a:ln w="9525">
              <a:solidFill>
                <a:srgbClr val="BDA9D2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9" name="NETWORK::Edge_0_3_0">
              <a:extLst>
                <a:ext uri="{FF2B5EF4-FFF2-40B4-BE49-F238E27FC236}">
                  <a16:creationId xmlns:a16="http://schemas.microsoft.com/office/drawing/2014/main" id="{EADA2BE6-8187-2A65-8117-93C9F883D22F}"/>
                </a:ext>
              </a:extLst>
            </p:cNvPr>
            <p:cNvSpPr>
              <a:spLocks noGrp="1"/>
            </p:cNvSpPr>
            <p:nvPr/>
          </p:nvSpPr>
          <p:spPr>
            <a:xfrm>
              <a:off x="8905875" y="3952875"/>
              <a:ext cx="561975" cy="1228725"/>
            </a:xfrm>
            <a:custGeom>
              <a:avLst/>
              <a:gdLst/>
              <a:ahLst/>
              <a:cxnLst/>
              <a:rect l="0" t="0" r="0" b="0"/>
              <a:pathLst>
                <a:path w="561975" h="1228725">
                  <a:moveTo>
                    <a:pt x="0" y="1228725"/>
                  </a:moveTo>
                  <a:lnTo>
                    <a:pt x="561975" y="0"/>
                  </a:lnTo>
                </a:path>
              </a:pathLst>
            </a:custGeom>
            <a:noFill/>
            <a:ln w="9525">
              <a:solidFill>
                <a:srgbClr val="BDA9D2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" name="NETWORK::Edge_0_3_1">
              <a:extLst>
                <a:ext uri="{FF2B5EF4-FFF2-40B4-BE49-F238E27FC236}">
                  <a16:creationId xmlns:a16="http://schemas.microsoft.com/office/drawing/2014/main" id="{62A30E87-1B18-8BE8-28FF-C371DEBCCB3B}"/>
                </a:ext>
              </a:extLst>
            </p:cNvPr>
            <p:cNvSpPr>
              <a:spLocks noGrp="1"/>
            </p:cNvSpPr>
            <p:nvPr/>
          </p:nvSpPr>
          <p:spPr>
            <a:xfrm>
              <a:off x="8905875" y="4305300"/>
              <a:ext cx="561975" cy="876300"/>
            </a:xfrm>
            <a:custGeom>
              <a:avLst/>
              <a:gdLst/>
              <a:ahLst/>
              <a:cxnLst/>
              <a:rect l="0" t="0" r="0" b="0"/>
              <a:pathLst>
                <a:path w="561975" h="876300">
                  <a:moveTo>
                    <a:pt x="0" y="876300"/>
                  </a:moveTo>
                  <a:lnTo>
                    <a:pt x="561975" y="0"/>
                  </a:lnTo>
                </a:path>
              </a:pathLst>
            </a:custGeom>
            <a:noFill/>
            <a:ln w="9525">
              <a:solidFill>
                <a:srgbClr val="BDA9D2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" name="NETWORK::Edge_0_3_2">
              <a:extLst>
                <a:ext uri="{FF2B5EF4-FFF2-40B4-BE49-F238E27FC236}">
                  <a16:creationId xmlns:a16="http://schemas.microsoft.com/office/drawing/2014/main" id="{2334063B-4188-8FF3-DC35-A9F3BFFB8556}"/>
                </a:ext>
              </a:extLst>
            </p:cNvPr>
            <p:cNvSpPr>
              <a:spLocks noGrp="1"/>
            </p:cNvSpPr>
            <p:nvPr/>
          </p:nvSpPr>
          <p:spPr>
            <a:xfrm>
              <a:off x="8905875" y="4657725"/>
              <a:ext cx="561975" cy="523875"/>
            </a:xfrm>
            <a:custGeom>
              <a:avLst/>
              <a:gdLst/>
              <a:ahLst/>
              <a:cxnLst/>
              <a:rect l="0" t="0" r="0" b="0"/>
              <a:pathLst>
                <a:path w="561975" h="523875">
                  <a:moveTo>
                    <a:pt x="0" y="523875"/>
                  </a:moveTo>
                  <a:lnTo>
                    <a:pt x="561975" y="0"/>
                  </a:lnTo>
                </a:path>
              </a:pathLst>
            </a:custGeom>
            <a:noFill/>
            <a:ln w="9525">
              <a:solidFill>
                <a:srgbClr val="BDA9D2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5" name="NETWORK::Edge_0_3_3">
              <a:extLst>
                <a:ext uri="{FF2B5EF4-FFF2-40B4-BE49-F238E27FC236}">
                  <a16:creationId xmlns:a16="http://schemas.microsoft.com/office/drawing/2014/main" id="{CDAF5268-DD5D-F000-5D63-208E7B93C9B0}"/>
                </a:ext>
              </a:extLst>
            </p:cNvPr>
            <p:cNvSpPr>
              <a:spLocks noGrp="1"/>
            </p:cNvSpPr>
            <p:nvPr/>
          </p:nvSpPr>
          <p:spPr>
            <a:xfrm>
              <a:off x="8905875" y="5010150"/>
              <a:ext cx="561975" cy="171450"/>
            </a:xfrm>
            <a:custGeom>
              <a:avLst/>
              <a:gdLst/>
              <a:ahLst/>
              <a:cxnLst/>
              <a:rect l="0" t="0" r="0" b="0"/>
              <a:pathLst>
                <a:path w="561975" h="171450">
                  <a:moveTo>
                    <a:pt x="0" y="171450"/>
                  </a:moveTo>
                  <a:lnTo>
                    <a:pt x="561975" y="0"/>
                  </a:lnTo>
                </a:path>
              </a:pathLst>
            </a:custGeom>
            <a:noFill/>
            <a:ln w="9525">
              <a:solidFill>
                <a:srgbClr val="BDA9D2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1" name="NETWORK::Edge_0_3_4">
              <a:extLst>
                <a:ext uri="{FF2B5EF4-FFF2-40B4-BE49-F238E27FC236}">
                  <a16:creationId xmlns:a16="http://schemas.microsoft.com/office/drawing/2014/main" id="{C7D6C92C-AFCC-A051-13E7-2521DCAD012B}"/>
                </a:ext>
              </a:extLst>
            </p:cNvPr>
            <p:cNvSpPr>
              <a:spLocks noGrp="1"/>
            </p:cNvSpPr>
            <p:nvPr/>
          </p:nvSpPr>
          <p:spPr>
            <a:xfrm>
              <a:off x="8905875" y="5181600"/>
              <a:ext cx="561975" cy="180975"/>
            </a:xfrm>
            <a:custGeom>
              <a:avLst/>
              <a:gdLst/>
              <a:ahLst/>
              <a:cxnLst/>
              <a:rect l="0" t="0" r="0" b="0"/>
              <a:pathLst>
                <a:path w="561975" h="180975">
                  <a:moveTo>
                    <a:pt x="0" y="0"/>
                  </a:moveTo>
                  <a:lnTo>
                    <a:pt x="561975" y="180975"/>
                  </a:lnTo>
                </a:path>
              </a:pathLst>
            </a:custGeom>
            <a:noFill/>
            <a:ln w="9525">
              <a:solidFill>
                <a:srgbClr val="BDA9D2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7" name="NETWORK::Edge_1_0_0">
              <a:extLst>
                <a:ext uri="{FF2B5EF4-FFF2-40B4-BE49-F238E27FC236}">
                  <a16:creationId xmlns:a16="http://schemas.microsoft.com/office/drawing/2014/main" id="{FDA81D56-B684-31C0-7A19-1C61AA3EF215}"/>
                </a:ext>
              </a:extLst>
            </p:cNvPr>
            <p:cNvSpPr>
              <a:spLocks noGrp="1"/>
            </p:cNvSpPr>
            <p:nvPr/>
          </p:nvSpPr>
          <p:spPr>
            <a:xfrm>
              <a:off x="9467850" y="3952875"/>
              <a:ext cx="561975" cy="495300"/>
            </a:xfrm>
            <a:custGeom>
              <a:avLst/>
              <a:gdLst/>
              <a:ahLst/>
              <a:cxnLst/>
              <a:rect l="0" t="0" r="0" b="0"/>
              <a:pathLst>
                <a:path w="561975" h="495300">
                  <a:moveTo>
                    <a:pt x="0" y="0"/>
                  </a:moveTo>
                  <a:lnTo>
                    <a:pt x="561975" y="495300"/>
                  </a:lnTo>
                </a:path>
              </a:pathLst>
            </a:custGeom>
            <a:noFill/>
            <a:ln w="9525">
              <a:solidFill>
                <a:srgbClr val="BDA9D2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1" name="NETWORK::Edge_1_0_1">
              <a:extLst>
                <a:ext uri="{FF2B5EF4-FFF2-40B4-BE49-F238E27FC236}">
                  <a16:creationId xmlns:a16="http://schemas.microsoft.com/office/drawing/2014/main" id="{96D4E399-A979-3D34-186F-F39B03EF4D37}"/>
                </a:ext>
              </a:extLst>
            </p:cNvPr>
            <p:cNvSpPr>
              <a:spLocks noGrp="1"/>
            </p:cNvSpPr>
            <p:nvPr/>
          </p:nvSpPr>
          <p:spPr>
            <a:xfrm>
              <a:off x="9467850" y="3952875"/>
              <a:ext cx="561975" cy="914400"/>
            </a:xfrm>
            <a:custGeom>
              <a:avLst/>
              <a:gdLst/>
              <a:ahLst/>
              <a:cxnLst/>
              <a:rect l="0" t="0" r="0" b="0"/>
              <a:pathLst>
                <a:path w="561975" h="914400">
                  <a:moveTo>
                    <a:pt x="0" y="0"/>
                  </a:moveTo>
                  <a:lnTo>
                    <a:pt x="561975" y="914400"/>
                  </a:lnTo>
                </a:path>
              </a:pathLst>
            </a:custGeom>
            <a:noFill/>
            <a:ln w="9525">
              <a:solidFill>
                <a:srgbClr val="BDA9D2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2" name="NETWORK::Edge_1_1_0">
              <a:extLst>
                <a:ext uri="{FF2B5EF4-FFF2-40B4-BE49-F238E27FC236}">
                  <a16:creationId xmlns:a16="http://schemas.microsoft.com/office/drawing/2014/main" id="{C8016D69-B3CC-5B65-7B9F-CED619143EA5}"/>
                </a:ext>
              </a:extLst>
            </p:cNvPr>
            <p:cNvSpPr>
              <a:spLocks noGrp="1"/>
            </p:cNvSpPr>
            <p:nvPr/>
          </p:nvSpPr>
          <p:spPr>
            <a:xfrm>
              <a:off x="9467850" y="4305300"/>
              <a:ext cx="561975" cy="142875"/>
            </a:xfrm>
            <a:custGeom>
              <a:avLst/>
              <a:gdLst/>
              <a:ahLst/>
              <a:cxnLst/>
              <a:rect l="0" t="0" r="0" b="0"/>
              <a:pathLst>
                <a:path w="561975" h="142875">
                  <a:moveTo>
                    <a:pt x="0" y="0"/>
                  </a:moveTo>
                  <a:lnTo>
                    <a:pt x="561975" y="142875"/>
                  </a:lnTo>
                </a:path>
              </a:pathLst>
            </a:custGeom>
            <a:noFill/>
            <a:ln w="9525">
              <a:solidFill>
                <a:srgbClr val="BDA9D2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3" name="NETWORK::Edge_1_1_1">
              <a:extLst>
                <a:ext uri="{FF2B5EF4-FFF2-40B4-BE49-F238E27FC236}">
                  <a16:creationId xmlns:a16="http://schemas.microsoft.com/office/drawing/2014/main" id="{025FED01-72B6-B7E2-1609-1CAB5B7969F6}"/>
                </a:ext>
              </a:extLst>
            </p:cNvPr>
            <p:cNvSpPr>
              <a:spLocks noGrp="1"/>
            </p:cNvSpPr>
            <p:nvPr/>
          </p:nvSpPr>
          <p:spPr>
            <a:xfrm>
              <a:off x="9467850" y="4305300"/>
              <a:ext cx="561975" cy="561975"/>
            </a:xfrm>
            <a:custGeom>
              <a:avLst/>
              <a:gdLst/>
              <a:ahLst/>
              <a:cxnLst/>
              <a:rect l="0" t="0" r="0" b="0"/>
              <a:pathLst>
                <a:path w="561975" h="561975">
                  <a:moveTo>
                    <a:pt x="0" y="0"/>
                  </a:moveTo>
                  <a:lnTo>
                    <a:pt x="561975" y="561975"/>
                  </a:lnTo>
                </a:path>
              </a:pathLst>
            </a:custGeom>
            <a:noFill/>
            <a:ln w="9525">
              <a:solidFill>
                <a:srgbClr val="BDA9D2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" name="NETWORK::Edge_1_2_0">
              <a:extLst>
                <a:ext uri="{FF2B5EF4-FFF2-40B4-BE49-F238E27FC236}">
                  <a16:creationId xmlns:a16="http://schemas.microsoft.com/office/drawing/2014/main" id="{65BE7E2F-E1D8-5C13-B7ED-152569A0D8DD}"/>
                </a:ext>
              </a:extLst>
            </p:cNvPr>
            <p:cNvSpPr>
              <a:spLocks noGrp="1"/>
            </p:cNvSpPr>
            <p:nvPr/>
          </p:nvSpPr>
          <p:spPr>
            <a:xfrm>
              <a:off x="9467850" y="4448175"/>
              <a:ext cx="561975" cy="209550"/>
            </a:xfrm>
            <a:custGeom>
              <a:avLst/>
              <a:gdLst/>
              <a:ahLst/>
              <a:cxnLst/>
              <a:rect l="0" t="0" r="0" b="0"/>
              <a:pathLst>
                <a:path w="561975" h="209550">
                  <a:moveTo>
                    <a:pt x="0" y="209550"/>
                  </a:moveTo>
                  <a:lnTo>
                    <a:pt x="561975" y="0"/>
                  </a:lnTo>
                </a:path>
              </a:pathLst>
            </a:custGeom>
            <a:noFill/>
            <a:ln w="9525">
              <a:solidFill>
                <a:srgbClr val="BDA9D2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5" name="NETWORK::Edge_1_2_1">
              <a:extLst>
                <a:ext uri="{FF2B5EF4-FFF2-40B4-BE49-F238E27FC236}">
                  <a16:creationId xmlns:a16="http://schemas.microsoft.com/office/drawing/2014/main" id="{E3F11FEB-D902-C598-36E8-BD4268D9CB89}"/>
                </a:ext>
              </a:extLst>
            </p:cNvPr>
            <p:cNvSpPr>
              <a:spLocks noGrp="1"/>
            </p:cNvSpPr>
            <p:nvPr/>
          </p:nvSpPr>
          <p:spPr>
            <a:xfrm>
              <a:off x="9467850" y="4657725"/>
              <a:ext cx="561975" cy="209550"/>
            </a:xfrm>
            <a:custGeom>
              <a:avLst/>
              <a:gdLst/>
              <a:ahLst/>
              <a:cxnLst/>
              <a:rect l="0" t="0" r="0" b="0"/>
              <a:pathLst>
                <a:path w="561975" h="209550">
                  <a:moveTo>
                    <a:pt x="0" y="0"/>
                  </a:moveTo>
                  <a:lnTo>
                    <a:pt x="561975" y="209550"/>
                  </a:lnTo>
                </a:path>
              </a:pathLst>
            </a:custGeom>
            <a:noFill/>
            <a:ln w="9525">
              <a:solidFill>
                <a:srgbClr val="BDA9D2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" name="NETWORK::Edge_1_3_0">
              <a:extLst>
                <a:ext uri="{FF2B5EF4-FFF2-40B4-BE49-F238E27FC236}">
                  <a16:creationId xmlns:a16="http://schemas.microsoft.com/office/drawing/2014/main" id="{81D8C7B0-9C3B-248E-ED08-22E7D773B251}"/>
                </a:ext>
              </a:extLst>
            </p:cNvPr>
            <p:cNvSpPr>
              <a:spLocks noGrp="1"/>
            </p:cNvSpPr>
            <p:nvPr/>
          </p:nvSpPr>
          <p:spPr>
            <a:xfrm>
              <a:off x="9467850" y="4448175"/>
              <a:ext cx="561975" cy="561975"/>
            </a:xfrm>
            <a:custGeom>
              <a:avLst/>
              <a:gdLst/>
              <a:ahLst/>
              <a:cxnLst/>
              <a:rect l="0" t="0" r="0" b="0"/>
              <a:pathLst>
                <a:path w="561975" h="561975">
                  <a:moveTo>
                    <a:pt x="0" y="561975"/>
                  </a:moveTo>
                  <a:lnTo>
                    <a:pt x="561975" y="0"/>
                  </a:lnTo>
                </a:path>
              </a:pathLst>
            </a:custGeom>
            <a:noFill/>
            <a:ln w="9525">
              <a:solidFill>
                <a:srgbClr val="BDA9D2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7" name="NETWORK::Edge_1_3_1">
              <a:extLst>
                <a:ext uri="{FF2B5EF4-FFF2-40B4-BE49-F238E27FC236}">
                  <a16:creationId xmlns:a16="http://schemas.microsoft.com/office/drawing/2014/main" id="{33078782-A42B-4A0B-19A6-9E8F37D62CCD}"/>
                </a:ext>
              </a:extLst>
            </p:cNvPr>
            <p:cNvSpPr>
              <a:spLocks noGrp="1"/>
            </p:cNvSpPr>
            <p:nvPr/>
          </p:nvSpPr>
          <p:spPr>
            <a:xfrm>
              <a:off x="9467850" y="4867275"/>
              <a:ext cx="561975" cy="142875"/>
            </a:xfrm>
            <a:custGeom>
              <a:avLst/>
              <a:gdLst/>
              <a:ahLst/>
              <a:cxnLst/>
              <a:rect l="0" t="0" r="0" b="0"/>
              <a:pathLst>
                <a:path w="561975" h="142875">
                  <a:moveTo>
                    <a:pt x="0" y="142875"/>
                  </a:moveTo>
                  <a:lnTo>
                    <a:pt x="561975" y="0"/>
                  </a:lnTo>
                </a:path>
              </a:pathLst>
            </a:custGeom>
            <a:noFill/>
            <a:ln w="9525">
              <a:solidFill>
                <a:srgbClr val="BDA9D2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8" name="NETWORK::Edge_1_4_0">
              <a:extLst>
                <a:ext uri="{FF2B5EF4-FFF2-40B4-BE49-F238E27FC236}">
                  <a16:creationId xmlns:a16="http://schemas.microsoft.com/office/drawing/2014/main" id="{A778A87A-549A-8461-5C6E-A061B718D04B}"/>
                </a:ext>
              </a:extLst>
            </p:cNvPr>
            <p:cNvSpPr>
              <a:spLocks noGrp="1"/>
            </p:cNvSpPr>
            <p:nvPr/>
          </p:nvSpPr>
          <p:spPr>
            <a:xfrm>
              <a:off x="9467850" y="4448175"/>
              <a:ext cx="561975" cy="914400"/>
            </a:xfrm>
            <a:custGeom>
              <a:avLst/>
              <a:gdLst/>
              <a:ahLst/>
              <a:cxnLst/>
              <a:rect l="0" t="0" r="0" b="0"/>
              <a:pathLst>
                <a:path w="561975" h="914400">
                  <a:moveTo>
                    <a:pt x="0" y="914400"/>
                  </a:moveTo>
                  <a:lnTo>
                    <a:pt x="561975" y="0"/>
                  </a:lnTo>
                </a:path>
              </a:pathLst>
            </a:custGeom>
            <a:noFill/>
            <a:ln w="9525">
              <a:solidFill>
                <a:srgbClr val="BDA9D2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9" name="NETWORK::Edge_1_4_1">
              <a:extLst>
                <a:ext uri="{FF2B5EF4-FFF2-40B4-BE49-F238E27FC236}">
                  <a16:creationId xmlns:a16="http://schemas.microsoft.com/office/drawing/2014/main" id="{6A5D32F9-F704-71D4-7A93-84FA353532DC}"/>
                </a:ext>
              </a:extLst>
            </p:cNvPr>
            <p:cNvSpPr>
              <a:spLocks noGrp="1"/>
            </p:cNvSpPr>
            <p:nvPr/>
          </p:nvSpPr>
          <p:spPr>
            <a:xfrm>
              <a:off x="9467850" y="4867275"/>
              <a:ext cx="561975" cy="495300"/>
            </a:xfrm>
            <a:custGeom>
              <a:avLst/>
              <a:gdLst/>
              <a:ahLst/>
              <a:cxnLst/>
              <a:rect l="0" t="0" r="0" b="0"/>
              <a:pathLst>
                <a:path w="561975" h="495300">
                  <a:moveTo>
                    <a:pt x="0" y="495300"/>
                  </a:moveTo>
                  <a:lnTo>
                    <a:pt x="561975" y="0"/>
                  </a:lnTo>
                </a:path>
              </a:pathLst>
            </a:custGeom>
            <a:noFill/>
            <a:ln w="9525">
              <a:solidFill>
                <a:srgbClr val="BDA9D2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0" name="NETWORK::Node_0_0">
              <a:extLst>
                <a:ext uri="{FF2B5EF4-FFF2-40B4-BE49-F238E27FC236}">
                  <a16:creationId xmlns:a16="http://schemas.microsoft.com/office/drawing/2014/main" id="{5A708DD5-37E0-ACA3-41B5-17AC9FBAB825}"/>
                </a:ext>
              </a:extLst>
            </p:cNvPr>
            <p:cNvSpPr>
              <a:spLocks noGrp="1"/>
            </p:cNvSpPr>
            <p:nvPr/>
          </p:nvSpPr>
          <p:spPr>
            <a:xfrm>
              <a:off x="8820150" y="4038600"/>
              <a:ext cx="171450" cy="171450"/>
            </a:xfrm>
            <a:prstGeom prst="ellipse">
              <a:avLst/>
            </a:prstGeom>
            <a:solidFill>
              <a:srgbClr val="E7DEF0"/>
            </a:solidFill>
            <a:ln w="14288">
              <a:solidFill>
                <a:srgbClr val="51218B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1" name="NETWORK::Node_0_1">
              <a:extLst>
                <a:ext uri="{FF2B5EF4-FFF2-40B4-BE49-F238E27FC236}">
                  <a16:creationId xmlns:a16="http://schemas.microsoft.com/office/drawing/2014/main" id="{9928D611-9BFD-EAC9-BEEB-5526DD933600}"/>
                </a:ext>
              </a:extLst>
            </p:cNvPr>
            <p:cNvSpPr>
              <a:spLocks noGrp="1"/>
            </p:cNvSpPr>
            <p:nvPr/>
          </p:nvSpPr>
          <p:spPr>
            <a:xfrm>
              <a:off x="8820150" y="4391025"/>
              <a:ext cx="171450" cy="171450"/>
            </a:xfrm>
            <a:prstGeom prst="ellipse">
              <a:avLst/>
            </a:prstGeom>
            <a:solidFill>
              <a:srgbClr val="E7DEF0"/>
            </a:solidFill>
            <a:ln w="14288">
              <a:solidFill>
                <a:srgbClr val="51218B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" name="NETWORK::Node_0_2">
              <a:extLst>
                <a:ext uri="{FF2B5EF4-FFF2-40B4-BE49-F238E27FC236}">
                  <a16:creationId xmlns:a16="http://schemas.microsoft.com/office/drawing/2014/main" id="{1471CF7C-9A06-E464-15B8-4D7055F695C0}"/>
                </a:ext>
              </a:extLst>
            </p:cNvPr>
            <p:cNvSpPr>
              <a:spLocks noGrp="1"/>
            </p:cNvSpPr>
            <p:nvPr/>
          </p:nvSpPr>
          <p:spPr>
            <a:xfrm>
              <a:off x="8820150" y="4743450"/>
              <a:ext cx="171450" cy="171450"/>
            </a:xfrm>
            <a:prstGeom prst="ellipse">
              <a:avLst/>
            </a:prstGeom>
            <a:solidFill>
              <a:srgbClr val="E7DEF0"/>
            </a:solidFill>
            <a:ln w="14288">
              <a:solidFill>
                <a:srgbClr val="51218B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3" name="NETWORK::Node_0_3">
              <a:extLst>
                <a:ext uri="{FF2B5EF4-FFF2-40B4-BE49-F238E27FC236}">
                  <a16:creationId xmlns:a16="http://schemas.microsoft.com/office/drawing/2014/main" id="{E4863653-CC89-7ECC-71E3-827BC3C82628}"/>
                </a:ext>
              </a:extLst>
            </p:cNvPr>
            <p:cNvSpPr>
              <a:spLocks noGrp="1"/>
            </p:cNvSpPr>
            <p:nvPr/>
          </p:nvSpPr>
          <p:spPr>
            <a:xfrm>
              <a:off x="8820150" y="5095875"/>
              <a:ext cx="171450" cy="171450"/>
            </a:xfrm>
            <a:prstGeom prst="ellipse">
              <a:avLst/>
            </a:prstGeom>
            <a:solidFill>
              <a:srgbClr val="E7DEF0"/>
            </a:solidFill>
            <a:ln w="14288">
              <a:solidFill>
                <a:srgbClr val="51218B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" name="NETWORK::Node_1_0">
              <a:extLst>
                <a:ext uri="{FF2B5EF4-FFF2-40B4-BE49-F238E27FC236}">
                  <a16:creationId xmlns:a16="http://schemas.microsoft.com/office/drawing/2014/main" id="{C43E320D-534C-1087-06E5-6D6F779D5180}"/>
                </a:ext>
              </a:extLst>
            </p:cNvPr>
            <p:cNvSpPr>
              <a:spLocks noGrp="1"/>
            </p:cNvSpPr>
            <p:nvPr/>
          </p:nvSpPr>
          <p:spPr>
            <a:xfrm>
              <a:off x="9382125" y="3867150"/>
              <a:ext cx="171450" cy="171450"/>
            </a:xfrm>
            <a:prstGeom prst="ellipse">
              <a:avLst/>
            </a:prstGeom>
            <a:solidFill>
              <a:srgbClr val="C9B3DF"/>
            </a:solidFill>
            <a:ln w="14288">
              <a:solidFill>
                <a:srgbClr val="51218B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" name="NETWORK::Node_1_1">
              <a:extLst>
                <a:ext uri="{FF2B5EF4-FFF2-40B4-BE49-F238E27FC236}">
                  <a16:creationId xmlns:a16="http://schemas.microsoft.com/office/drawing/2014/main" id="{B24C5849-9CE3-8649-4FF5-55E436AA0EAD}"/>
                </a:ext>
              </a:extLst>
            </p:cNvPr>
            <p:cNvSpPr>
              <a:spLocks noGrp="1"/>
            </p:cNvSpPr>
            <p:nvPr/>
          </p:nvSpPr>
          <p:spPr>
            <a:xfrm>
              <a:off x="9382125" y="4219575"/>
              <a:ext cx="171450" cy="171450"/>
            </a:xfrm>
            <a:prstGeom prst="ellipse">
              <a:avLst/>
            </a:prstGeom>
            <a:solidFill>
              <a:srgbClr val="C9B3DF"/>
            </a:solidFill>
            <a:ln w="14288">
              <a:solidFill>
                <a:srgbClr val="51218B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" name="NETWORK::Node_1_2">
              <a:extLst>
                <a:ext uri="{FF2B5EF4-FFF2-40B4-BE49-F238E27FC236}">
                  <a16:creationId xmlns:a16="http://schemas.microsoft.com/office/drawing/2014/main" id="{C370D707-7AAD-DF2E-CC53-36E9B0C11E39}"/>
                </a:ext>
              </a:extLst>
            </p:cNvPr>
            <p:cNvSpPr>
              <a:spLocks noGrp="1"/>
            </p:cNvSpPr>
            <p:nvPr/>
          </p:nvSpPr>
          <p:spPr>
            <a:xfrm>
              <a:off x="9382125" y="4572000"/>
              <a:ext cx="171450" cy="171450"/>
            </a:xfrm>
            <a:prstGeom prst="ellipse">
              <a:avLst/>
            </a:prstGeom>
            <a:solidFill>
              <a:srgbClr val="C9B3DF"/>
            </a:solidFill>
            <a:ln w="14288">
              <a:solidFill>
                <a:srgbClr val="51218B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7" name="NETWORK::Node_1_3">
              <a:extLst>
                <a:ext uri="{FF2B5EF4-FFF2-40B4-BE49-F238E27FC236}">
                  <a16:creationId xmlns:a16="http://schemas.microsoft.com/office/drawing/2014/main" id="{AADCA210-2CC8-5BBE-8BBA-9D08DF5FC5A8}"/>
                </a:ext>
              </a:extLst>
            </p:cNvPr>
            <p:cNvSpPr>
              <a:spLocks noGrp="1"/>
            </p:cNvSpPr>
            <p:nvPr/>
          </p:nvSpPr>
          <p:spPr>
            <a:xfrm>
              <a:off x="9382125" y="4924425"/>
              <a:ext cx="171450" cy="171450"/>
            </a:xfrm>
            <a:prstGeom prst="ellipse">
              <a:avLst/>
            </a:prstGeom>
            <a:solidFill>
              <a:srgbClr val="C9B3DF"/>
            </a:solidFill>
            <a:ln w="14288">
              <a:solidFill>
                <a:srgbClr val="51218B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8" name="NETWORK::Node_1_4">
              <a:extLst>
                <a:ext uri="{FF2B5EF4-FFF2-40B4-BE49-F238E27FC236}">
                  <a16:creationId xmlns:a16="http://schemas.microsoft.com/office/drawing/2014/main" id="{9D173C5A-2816-D188-F0CA-7280839459A5}"/>
                </a:ext>
              </a:extLst>
            </p:cNvPr>
            <p:cNvSpPr>
              <a:spLocks noGrp="1"/>
            </p:cNvSpPr>
            <p:nvPr/>
          </p:nvSpPr>
          <p:spPr>
            <a:xfrm>
              <a:off x="9382125" y="5276850"/>
              <a:ext cx="171450" cy="171450"/>
            </a:xfrm>
            <a:prstGeom prst="ellipse">
              <a:avLst/>
            </a:prstGeom>
            <a:solidFill>
              <a:srgbClr val="C9B3DF"/>
            </a:solidFill>
            <a:ln w="14288">
              <a:solidFill>
                <a:srgbClr val="51218B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9" name="NETWORK::Node_2_0">
              <a:extLst>
                <a:ext uri="{FF2B5EF4-FFF2-40B4-BE49-F238E27FC236}">
                  <a16:creationId xmlns:a16="http://schemas.microsoft.com/office/drawing/2014/main" id="{4119B313-32D0-2879-1FC2-04DFF35ABB1F}"/>
                </a:ext>
              </a:extLst>
            </p:cNvPr>
            <p:cNvSpPr>
              <a:spLocks noGrp="1"/>
            </p:cNvSpPr>
            <p:nvPr/>
          </p:nvSpPr>
          <p:spPr>
            <a:xfrm>
              <a:off x="9944100" y="4362450"/>
              <a:ext cx="171450" cy="171450"/>
            </a:xfrm>
            <a:prstGeom prst="ellipse">
              <a:avLst/>
            </a:prstGeom>
            <a:solidFill>
              <a:srgbClr val="51218B"/>
            </a:solidFill>
            <a:ln w="14288">
              <a:solidFill>
                <a:srgbClr val="51218B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0" name="NETWORK::Node_2_1">
              <a:extLst>
                <a:ext uri="{FF2B5EF4-FFF2-40B4-BE49-F238E27FC236}">
                  <a16:creationId xmlns:a16="http://schemas.microsoft.com/office/drawing/2014/main" id="{FF5CD516-2518-1FFD-9815-A48A49671CDC}"/>
                </a:ext>
              </a:extLst>
            </p:cNvPr>
            <p:cNvSpPr>
              <a:spLocks noGrp="1"/>
            </p:cNvSpPr>
            <p:nvPr/>
          </p:nvSpPr>
          <p:spPr>
            <a:xfrm>
              <a:off x="9944100" y="4781550"/>
              <a:ext cx="171450" cy="171450"/>
            </a:xfrm>
            <a:prstGeom prst="ellipse">
              <a:avLst/>
            </a:prstGeom>
            <a:solidFill>
              <a:srgbClr val="51218B"/>
            </a:solidFill>
            <a:ln w="14288">
              <a:solidFill>
                <a:srgbClr val="51218B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1" name="NETWORK::Caption">
              <a:extLst>
                <a:ext uri="{FF2B5EF4-FFF2-40B4-BE49-F238E27FC236}">
                  <a16:creationId xmlns:a16="http://schemas.microsoft.com/office/drawing/2014/main" id="{3B8D037A-9E20-A82A-1954-E78381313055}"/>
                </a:ext>
              </a:extLst>
            </p:cNvPr>
            <p:cNvSpPr>
              <a:spLocks noGrp="1"/>
            </p:cNvSpPr>
            <p:nvPr/>
          </p:nvSpPr>
          <p:spPr>
            <a:xfrm>
              <a:off x="8677275" y="5524500"/>
              <a:ext cx="1733550" cy="257175"/>
            </a:xfrm>
            <a:prstGeom prst="rect">
              <a:avLst/>
            </a:prstGeom>
            <a:noFill/>
            <a:ln w="0">
              <a:noFill/>
            </a:ln>
          </p:spPr>
          <p:txBody>
            <a:bodyPr wrap="none" lIns="0" tIns="0" rIns="0" bIns="0" anchor="ctr">
              <a:noAutofit/>
            </a:bodyPr>
            <a:lstStyle/>
            <a:p>
              <a:pPr algn="ctr">
                <a:defRPr sz="1388" b="0">
                  <a:solidFill>
                    <a:srgbClr val="596E83"/>
                  </a:solidFill>
                  <a:latin typeface="Arial"/>
                  <a:ea typeface="Arial"/>
                  <a:cs typeface="Arial"/>
                </a:defRPr>
              </a:pPr>
              <a:r>
                <a:rPr sz="1388" b="0">
                  <a:solidFill>
                    <a:srgbClr val="596E83"/>
                  </a:solidFill>
                  <a:latin typeface="Arial"/>
                  <a:ea typeface="Arial"/>
                  <a:cs typeface="Arial"/>
                </a:rPr>
                <a:t>Cancer-risk MLP</a:t>
              </a:r>
            </a:p>
          </p:txBody>
        </p:sp>
      </p:grpSp>
      <p:grpSp>
        <p:nvGrpSpPr>
          <p:cNvPr id="256" name="RISK">
            <a:extLst>
              <a:ext uri="{FF2B5EF4-FFF2-40B4-BE49-F238E27FC236}">
                <a16:creationId xmlns:a16="http://schemas.microsoft.com/office/drawing/2014/main" id="{24D70C0E-2B8E-A53C-15CD-50CB883DAC70}"/>
              </a:ext>
            </a:extLst>
          </p:cNvPr>
          <p:cNvGrpSpPr/>
          <p:nvPr/>
        </p:nvGrpSpPr>
        <p:grpSpPr>
          <a:xfrm>
            <a:off x="10699186" y="3277234"/>
            <a:ext cx="1304925" cy="1647825"/>
            <a:chOff x="10563225" y="3390900"/>
            <a:chExt cx="1304925" cy="1647825"/>
          </a:xfrm>
        </p:grpSpPr>
        <p:sp>
          <p:nvSpPr>
            <p:cNvPr id="257" name="RISK::Heading">
              <a:extLst>
                <a:ext uri="{FF2B5EF4-FFF2-40B4-BE49-F238E27FC236}">
                  <a16:creationId xmlns:a16="http://schemas.microsoft.com/office/drawing/2014/main" id="{3EBFC376-58B7-1C66-35AF-A37850D70798}"/>
                </a:ext>
              </a:extLst>
            </p:cNvPr>
            <p:cNvSpPr>
              <a:spLocks noGrp="1"/>
            </p:cNvSpPr>
            <p:nvPr/>
          </p:nvSpPr>
          <p:spPr>
            <a:xfrm>
              <a:off x="10563225" y="3390900"/>
              <a:ext cx="1304925" cy="342900"/>
            </a:xfrm>
            <a:prstGeom prst="rect">
              <a:avLst/>
            </a:prstGeom>
            <a:noFill/>
            <a:ln w="0">
              <a:noFill/>
            </a:ln>
          </p:spPr>
          <p:txBody>
            <a:bodyPr wrap="none" lIns="0" tIns="0" rIns="0" bIns="0" anchor="ctr">
              <a:noAutofit/>
            </a:bodyPr>
            <a:lstStyle/>
            <a:p>
              <a:pPr algn="ctr">
                <a:defRPr sz="1875" b="1">
                  <a:solidFill>
                    <a:srgbClr val="19365C"/>
                  </a:solidFill>
                  <a:latin typeface="Arial"/>
                  <a:ea typeface="Arial"/>
                  <a:cs typeface="Arial"/>
                </a:defRPr>
              </a:pPr>
              <a:r>
                <a:rPr sz="1875" b="1">
                  <a:solidFill>
                    <a:srgbClr val="19365C"/>
                  </a:solidFill>
                  <a:latin typeface="Arial"/>
                  <a:ea typeface="Arial"/>
                  <a:cs typeface="Arial"/>
                </a:rPr>
                <a:t>Prediction</a:t>
              </a:r>
            </a:p>
          </p:txBody>
        </p:sp>
        <p:sp>
          <p:nvSpPr>
            <p:cNvPr id="258" name="RISK::Box">
              <a:extLst>
                <a:ext uri="{FF2B5EF4-FFF2-40B4-BE49-F238E27FC236}">
                  <a16:creationId xmlns:a16="http://schemas.microsoft.com/office/drawing/2014/main" id="{E5D37901-521D-CAAB-17AA-438028B86532}"/>
                </a:ext>
              </a:extLst>
            </p:cNvPr>
            <p:cNvSpPr>
              <a:spLocks noGrp="1"/>
            </p:cNvSpPr>
            <p:nvPr/>
          </p:nvSpPr>
          <p:spPr>
            <a:xfrm>
              <a:off x="10582275" y="4276725"/>
              <a:ext cx="1266825" cy="762000"/>
            </a:xfrm>
            <a:prstGeom prst="roundRect">
              <a:avLst>
                <a:gd name="adj" fmla="val 10000"/>
              </a:avLst>
            </a:prstGeom>
            <a:solidFill>
              <a:srgbClr val="EEE6F6"/>
            </a:solidFill>
            <a:ln w="19050">
              <a:solidFill>
                <a:srgbClr val="51218B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9" name="RISK::Text">
              <a:extLst>
                <a:ext uri="{FF2B5EF4-FFF2-40B4-BE49-F238E27FC236}">
                  <a16:creationId xmlns:a16="http://schemas.microsoft.com/office/drawing/2014/main" id="{486B083F-D861-F68B-38A0-628170FBD8FB}"/>
                </a:ext>
              </a:extLst>
            </p:cNvPr>
            <p:cNvSpPr>
              <a:spLocks noGrp="1"/>
            </p:cNvSpPr>
            <p:nvPr/>
          </p:nvSpPr>
          <p:spPr>
            <a:xfrm>
              <a:off x="10639425" y="4371975"/>
              <a:ext cx="1152525" cy="561975"/>
            </a:xfrm>
            <a:prstGeom prst="rect">
              <a:avLst/>
            </a:prstGeom>
            <a:noFill/>
            <a:ln w="0">
              <a:noFill/>
            </a:ln>
          </p:spPr>
          <p:txBody>
            <a:bodyPr wrap="none" lIns="0" tIns="0" rIns="0" bIns="0" anchor="ctr">
              <a:noAutofit/>
            </a:bodyPr>
            <a:lstStyle/>
            <a:p>
              <a:pPr algn="ctr">
                <a:defRPr sz="1725" b="1">
                  <a:solidFill>
                    <a:srgbClr val="51218B"/>
                  </a:solidFill>
                  <a:latin typeface="Arial"/>
                  <a:ea typeface="Arial"/>
                  <a:cs typeface="Arial"/>
                </a:defRPr>
              </a:pPr>
              <a:r>
                <a:rPr sz="1725" b="1">
                  <a:solidFill>
                    <a:srgbClr val="51218B"/>
                  </a:solidFill>
                  <a:latin typeface="Arial"/>
                  <a:ea typeface="Arial"/>
                  <a:cs typeface="Arial"/>
                </a:rPr>
                <a:t>3-year</a:t>
              </a:r>
            </a:p>
            <a:p>
              <a:pPr algn="ctr">
                <a:defRPr sz="1725" b="1">
                  <a:solidFill>
                    <a:srgbClr val="51218B"/>
                  </a:solidFill>
                  <a:latin typeface="Arial"/>
                  <a:ea typeface="Arial"/>
                  <a:cs typeface="Arial"/>
                </a:defRPr>
              </a:pPr>
              <a:r>
                <a:rPr sz="1725" b="1">
                  <a:solidFill>
                    <a:srgbClr val="51218B"/>
                  </a:solidFill>
                  <a:latin typeface="Arial"/>
                  <a:ea typeface="Arial"/>
                  <a:cs typeface="Arial"/>
                </a:rPr>
                <a:t>cancer risk</a:t>
              </a:r>
            </a:p>
          </p:txBody>
        </p:sp>
      </p:grpSp>
      <p:sp>
        <p:nvSpPr>
          <p:cNvPr id="260" name="FLOW_Input_to_encoder">
            <a:extLst>
              <a:ext uri="{FF2B5EF4-FFF2-40B4-BE49-F238E27FC236}">
                <a16:creationId xmlns:a16="http://schemas.microsoft.com/office/drawing/2014/main" id="{E603DFA9-0F7F-9846-BBA8-0D4D7CDA0077}"/>
              </a:ext>
            </a:extLst>
          </p:cNvPr>
          <p:cNvSpPr>
            <a:spLocks noGrp="1"/>
          </p:cNvSpPr>
          <p:nvPr/>
        </p:nvSpPr>
        <p:spPr>
          <a:xfrm>
            <a:off x="2679136" y="3553459"/>
            <a:ext cx="209550" cy="95250"/>
          </a:xfrm>
          <a:prstGeom prst="rightArrow">
            <a:avLst/>
          </a:prstGeom>
          <a:solidFill>
            <a:srgbClr val="00206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5BC9D46E-5927-C2C6-52A9-72BBFCDF7B26}"/>
              </a:ext>
            </a:extLst>
          </p:cNvPr>
          <p:cNvGrpSpPr/>
          <p:nvPr/>
        </p:nvGrpSpPr>
        <p:grpSpPr>
          <a:xfrm>
            <a:off x="2945836" y="2305684"/>
            <a:ext cx="4295775" cy="2419350"/>
            <a:chOff x="2945836" y="2346324"/>
            <a:chExt cx="4295775" cy="2419350"/>
          </a:xfrm>
        </p:grpSpPr>
        <p:grpSp>
          <p:nvGrpSpPr>
            <p:cNvPr id="262" name="ENCODER">
              <a:extLst>
                <a:ext uri="{FF2B5EF4-FFF2-40B4-BE49-F238E27FC236}">
                  <a16:creationId xmlns:a16="http://schemas.microsoft.com/office/drawing/2014/main" id="{A0CD9A3C-8665-19CE-3B84-E04CE3994BEB}"/>
                </a:ext>
              </a:extLst>
            </p:cNvPr>
            <p:cNvGrpSpPr/>
            <p:nvPr/>
          </p:nvGrpSpPr>
          <p:grpSpPr>
            <a:xfrm>
              <a:off x="2945836" y="2346324"/>
              <a:ext cx="4295775" cy="2419350"/>
              <a:chOff x="2809875" y="3362325"/>
              <a:chExt cx="4295775" cy="2419350"/>
            </a:xfrm>
          </p:grpSpPr>
          <p:sp>
            <p:nvSpPr>
              <p:cNvPr id="305" name="ENCODER::Heading">
                <a:extLst>
                  <a:ext uri="{FF2B5EF4-FFF2-40B4-BE49-F238E27FC236}">
                    <a16:creationId xmlns:a16="http://schemas.microsoft.com/office/drawing/2014/main" id="{27A1FBEE-F8E5-A653-64FA-88827DB6E4A0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3638550" y="3362325"/>
                <a:ext cx="2705100" cy="34290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none" lIns="0" tIns="0" rIns="0" bIns="0" anchor="ctr">
                <a:noAutofit/>
              </a:bodyPr>
              <a:lstStyle/>
              <a:p>
                <a:pPr algn="ctr">
                  <a:defRPr sz="2100" b="1">
                    <a:solidFill>
                      <a:srgbClr val="19365C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2100" b="1" dirty="0">
                    <a:solidFill>
                      <a:srgbClr val="19365C"/>
                    </a:solidFill>
                    <a:latin typeface="Arial"/>
                    <a:ea typeface="Arial"/>
                    <a:cs typeface="Arial"/>
                  </a:rPr>
                  <a:t>Pillar-0 [1]</a:t>
                </a:r>
                <a:r>
                  <a:rPr sz="2100" b="1" dirty="0">
                    <a:solidFill>
                      <a:srgbClr val="19365C"/>
                    </a:solidFill>
                    <a:latin typeface="Arial"/>
                    <a:ea typeface="Arial"/>
                    <a:cs typeface="Arial"/>
                  </a:rPr>
                  <a:t> encoder</a:t>
                </a:r>
              </a:p>
            </p:txBody>
          </p:sp>
          <p:sp>
            <p:nvSpPr>
              <p:cNvPr id="306" name="ENCODER::Frame">
                <a:extLst>
                  <a:ext uri="{FF2B5EF4-FFF2-40B4-BE49-F238E27FC236}">
                    <a16:creationId xmlns:a16="http://schemas.microsoft.com/office/drawing/2014/main" id="{FA1EEC6B-8839-88CD-7180-494338D9BBF6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2809875" y="3829050"/>
                <a:ext cx="4295775" cy="1952625"/>
              </a:xfrm>
              <a:prstGeom prst="roundRect">
                <a:avLst>
                  <a:gd name="adj" fmla="val 3902"/>
                </a:avLst>
              </a:prstGeom>
              <a:solidFill>
                <a:srgbClr val="FFFFFF"/>
              </a:solidFill>
              <a:ln w="12383">
                <a:solidFill>
                  <a:srgbClr val="8CA1B7"/>
                </a:solidFill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" name="ENCODER::Patch">
                <a:extLst>
                  <a:ext uri="{FF2B5EF4-FFF2-40B4-BE49-F238E27FC236}">
                    <a16:creationId xmlns:a16="http://schemas.microsoft.com/office/drawing/2014/main" id="{5B33CD37-F688-3DDD-B3E3-6914624A559C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2933700" y="4038600"/>
                <a:ext cx="409575" cy="1200150"/>
              </a:xfrm>
              <a:prstGeom prst="roundRect">
                <a:avLst>
                  <a:gd name="adj" fmla="val 18605"/>
                </a:avLst>
              </a:prstGeom>
              <a:solidFill>
                <a:srgbClr val="C7F4D5"/>
              </a:solidFill>
              <a:ln w="9525">
                <a:solidFill>
                  <a:srgbClr val="75A582"/>
                </a:solidFill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" name="ENCODER::PatchText">
                <a:extLst>
                  <a:ext uri="{FF2B5EF4-FFF2-40B4-BE49-F238E27FC236}">
                    <a16:creationId xmlns:a16="http://schemas.microsoft.com/office/drawing/2014/main" id="{1D3CEC06-9FDD-7428-884D-32937FF2F690}"/>
                  </a:ext>
                </a:extLst>
              </p:cNvPr>
              <p:cNvSpPr>
                <a:spLocks noGrp="1"/>
              </p:cNvSpPr>
              <p:nvPr/>
            </p:nvSpPr>
            <p:spPr>
              <a:xfrm rot="16200000">
                <a:off x="2761969" y="4332287"/>
                <a:ext cx="778439" cy="650874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none" lIns="0" tIns="0" rIns="0" bIns="0" anchor="ctr">
                <a:noAutofit/>
              </a:bodyPr>
              <a:lstStyle/>
              <a:p>
                <a:pPr algn="ctr">
                  <a:defRPr sz="1013" b="1">
                    <a:solidFill>
                      <a:srgbClr val="19365C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013" b="1" dirty="0">
                    <a:solidFill>
                      <a:srgbClr val="19365C"/>
                    </a:solidFill>
                    <a:latin typeface="Arial"/>
                    <a:ea typeface="Arial"/>
                    <a:cs typeface="Arial"/>
                  </a:rPr>
                  <a:t>Patchify3D</a:t>
                </a:r>
                <a:endParaRPr sz="1013" b="1" dirty="0">
                  <a:solidFill>
                    <a:srgbClr val="19365C"/>
                  </a:solidFill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313" name="ENCODER::PatchFlow">
                <a:extLst>
                  <a:ext uri="{FF2B5EF4-FFF2-40B4-BE49-F238E27FC236}">
                    <a16:creationId xmlns:a16="http://schemas.microsoft.com/office/drawing/2014/main" id="{4E2B9C49-29DB-BD79-1FFD-276787D5F952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3352800" y="4610100"/>
                <a:ext cx="123825" cy="95250"/>
              </a:xfrm>
              <a:prstGeom prst="rightArrow">
                <a:avLst/>
              </a:prstGeom>
              <a:solidFill>
                <a:srgbClr val="19365C"/>
              </a:solidFill>
              <a:ln w="0"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" name="ENCODER::Frozen">
                <a:extLst>
                  <a:ext uri="{FF2B5EF4-FFF2-40B4-BE49-F238E27FC236}">
                    <a16:creationId xmlns:a16="http://schemas.microsoft.com/office/drawing/2014/main" id="{D6F1FC42-DD35-ACCE-65EB-48A7B12DDF7B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3609975" y="5505450"/>
                <a:ext cx="2714625" cy="238125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none" lIns="0" tIns="0" rIns="0" bIns="0" anchor="ctr">
                <a:noAutofit/>
              </a:bodyPr>
              <a:lstStyle/>
              <a:p>
                <a:pPr algn="ctr">
                  <a:defRPr sz="1350" b="0">
                    <a:solidFill>
                      <a:srgbClr val="596E83"/>
                    </a:solidFill>
                    <a:latin typeface="Arial"/>
                    <a:ea typeface="Arial"/>
                    <a:cs typeface="Arial"/>
                  </a:defRPr>
                </a:pPr>
                <a:r>
                  <a:rPr sz="1350" b="0" dirty="0">
                    <a:solidFill>
                      <a:srgbClr val="596E83"/>
                    </a:solidFill>
                    <a:latin typeface="Arial"/>
                    <a:ea typeface="Arial"/>
                    <a:cs typeface="Arial"/>
                  </a:rPr>
                  <a:t>Pretrained and frozen</a:t>
                </a:r>
              </a:p>
            </p:txBody>
          </p:sp>
        </p:grpSp>
        <p:grpSp>
          <p:nvGrpSpPr>
            <p:cNvPr id="263" name="ENCODER_Stage0">
              <a:extLst>
                <a:ext uri="{FF2B5EF4-FFF2-40B4-BE49-F238E27FC236}">
                  <a16:creationId xmlns:a16="http://schemas.microsoft.com/office/drawing/2014/main" id="{BEDC2CCF-27D9-BE58-4546-B7D7697EB98D}"/>
                </a:ext>
              </a:extLst>
            </p:cNvPr>
            <p:cNvGrpSpPr/>
            <p:nvPr/>
          </p:nvGrpSpPr>
          <p:grpSpPr>
            <a:xfrm>
              <a:off x="3622111" y="2860674"/>
              <a:ext cx="1028700" cy="1647825"/>
              <a:chOff x="3486150" y="3876675"/>
              <a:chExt cx="1028700" cy="1647825"/>
            </a:xfrm>
          </p:grpSpPr>
          <p:sp>
            <p:nvSpPr>
              <p:cNvPr id="286" name="ENCODER_Stage0::Frame">
                <a:extLst>
                  <a:ext uri="{FF2B5EF4-FFF2-40B4-BE49-F238E27FC236}">
                    <a16:creationId xmlns:a16="http://schemas.microsoft.com/office/drawing/2014/main" id="{36D544C5-9517-E700-53D6-5436BA18306B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3495675" y="3971925"/>
                <a:ext cx="1009650" cy="1181100"/>
              </a:xfrm>
              <a:prstGeom prst="roundRect">
                <a:avLst>
                  <a:gd name="adj" fmla="val 7547"/>
                </a:avLst>
              </a:prstGeom>
              <a:solidFill>
                <a:srgbClr val="FFFFFF"/>
              </a:solidFill>
              <a:ln w="11430">
                <a:solidFill>
                  <a:srgbClr val="19365C"/>
                </a:solidFill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" name="ENCODER_Stage0::Residual">
                <a:extLst>
                  <a:ext uri="{FF2B5EF4-FFF2-40B4-BE49-F238E27FC236}">
                    <a16:creationId xmlns:a16="http://schemas.microsoft.com/office/drawing/2014/main" id="{A0640891-C772-7681-124D-DB2D9DDAB0AC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3981450" y="4038600"/>
                <a:ext cx="457200" cy="1000125"/>
              </a:xfrm>
              <a:custGeom>
                <a:avLst/>
                <a:gdLst/>
                <a:ahLst/>
                <a:cxnLst/>
                <a:rect l="0" t="0" r="0" b="0"/>
                <a:pathLst>
                  <a:path w="457200" h="1000125">
                    <a:moveTo>
                      <a:pt x="0" y="1000125"/>
                    </a:moveTo>
                    <a:lnTo>
                      <a:pt x="457200" y="1000125"/>
                    </a:lnTo>
                    <a:lnTo>
                      <a:pt x="457200" y="0"/>
                    </a:lnTo>
                    <a:lnTo>
                      <a:pt x="0" y="0"/>
                    </a:lnTo>
                  </a:path>
                </a:pathLst>
              </a:custGeom>
              <a:noFill/>
              <a:ln w="8573">
                <a:solidFill>
                  <a:srgbClr val="6D8095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8" name="ENCODER_Stage0::Out">
                <a:extLst>
                  <a:ext uri="{FF2B5EF4-FFF2-40B4-BE49-F238E27FC236}">
                    <a16:creationId xmlns:a16="http://schemas.microsoft.com/office/drawing/2014/main" id="{E8F6FB57-BF5F-FCEC-AEED-02F04FBD2D5E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3952875" y="3876675"/>
                <a:ext cx="57150" cy="228600"/>
              </a:xfrm>
              <a:prstGeom prst="upArrow">
                <a:avLst/>
              </a:prstGeom>
              <a:solidFill>
                <a:srgbClr val="19365C"/>
              </a:solidFill>
              <a:ln w="0"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9" name="ENCODER_Stage0::NormToAttention">
                <a:extLst>
                  <a:ext uri="{FF2B5EF4-FFF2-40B4-BE49-F238E27FC236}">
                    <a16:creationId xmlns:a16="http://schemas.microsoft.com/office/drawing/2014/main" id="{D7C0BB24-7296-2245-A4B1-68FE7A1692C3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3952875" y="4486275"/>
                <a:ext cx="57150" cy="266700"/>
              </a:xfrm>
              <a:prstGeom prst="upArrow">
                <a:avLst/>
              </a:prstGeom>
              <a:solidFill>
                <a:srgbClr val="19365C"/>
              </a:solidFill>
              <a:ln w="0"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0" name="ENCODER_Stage0::In">
                <a:extLst>
                  <a:ext uri="{FF2B5EF4-FFF2-40B4-BE49-F238E27FC236}">
                    <a16:creationId xmlns:a16="http://schemas.microsoft.com/office/drawing/2014/main" id="{D9509757-4453-2A70-D96E-0532C6DFB277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3952875" y="4972050"/>
                <a:ext cx="57150" cy="219075"/>
              </a:xfrm>
              <a:prstGeom prst="upArrow">
                <a:avLst/>
              </a:prstGeom>
              <a:solidFill>
                <a:srgbClr val="19365C"/>
              </a:solidFill>
              <a:ln w="0"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1" name="ENCODER_Stage0::Attention">
                <a:extLst>
                  <a:ext uri="{FF2B5EF4-FFF2-40B4-BE49-F238E27FC236}">
                    <a16:creationId xmlns:a16="http://schemas.microsoft.com/office/drawing/2014/main" id="{60C5B816-6B44-887B-0AA8-73A08146CD45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3581400" y="4114800"/>
                <a:ext cx="828675" cy="409575"/>
              </a:xfrm>
              <a:prstGeom prst="roundRect">
                <a:avLst>
                  <a:gd name="adj" fmla="val 18605"/>
                </a:avLst>
              </a:prstGeom>
              <a:solidFill>
                <a:srgbClr val="F1F5FA"/>
              </a:solidFill>
              <a:ln w="9525">
                <a:solidFill>
                  <a:srgbClr val="6A8AB0"/>
                </a:solidFill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5" name="ENCODER_Stage0::AttentionText">
                <a:extLst>
                  <a:ext uri="{FF2B5EF4-FFF2-40B4-BE49-F238E27FC236}">
                    <a16:creationId xmlns:a16="http://schemas.microsoft.com/office/drawing/2014/main" id="{15B830CA-216C-E86E-3E49-CB3F47CEAB2C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3600450" y="4152900"/>
                <a:ext cx="790575" cy="333375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none" lIns="0" tIns="0" rIns="0" bIns="0" anchor="ctr">
                <a:noAutofit/>
              </a:bodyPr>
              <a:lstStyle/>
              <a:p>
                <a:pPr algn="ctr">
                  <a:defRPr sz="1088" b="0">
                    <a:solidFill>
                      <a:srgbClr val="19365C"/>
                    </a:solidFill>
                    <a:latin typeface="Arial"/>
                    <a:ea typeface="Arial"/>
                    <a:cs typeface="Arial"/>
                  </a:defRPr>
                </a:pPr>
                <a:r>
                  <a:rPr sz="1088" b="0">
                    <a:solidFill>
                      <a:srgbClr val="19365C"/>
                    </a:solidFill>
                    <a:latin typeface="Arial"/>
                    <a:ea typeface="Arial"/>
                    <a:cs typeface="Arial"/>
                  </a:rPr>
                  <a:t>Multiscale</a:t>
                </a:r>
              </a:p>
              <a:p>
                <a:pPr algn="ctr">
                  <a:defRPr sz="1088" b="0">
                    <a:solidFill>
                      <a:srgbClr val="19365C"/>
                    </a:solidFill>
                    <a:latin typeface="Arial"/>
                    <a:ea typeface="Arial"/>
                    <a:cs typeface="Arial"/>
                  </a:defRPr>
                </a:pPr>
                <a:r>
                  <a:rPr sz="1088" b="0">
                    <a:solidFill>
                      <a:srgbClr val="19365C"/>
                    </a:solidFill>
                    <a:latin typeface="Arial"/>
                    <a:ea typeface="Arial"/>
                    <a:cs typeface="Arial"/>
                  </a:rPr>
                  <a:t>attention</a:t>
                </a:r>
              </a:p>
            </p:txBody>
          </p:sp>
          <p:sp>
            <p:nvSpPr>
              <p:cNvPr id="296" name="ENCODER_Stage0::Norm">
                <a:extLst>
                  <a:ext uri="{FF2B5EF4-FFF2-40B4-BE49-F238E27FC236}">
                    <a16:creationId xmlns:a16="http://schemas.microsoft.com/office/drawing/2014/main" id="{3FEBAECE-B3F3-3186-915A-E2E0D3FA1C81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3581400" y="4714875"/>
                <a:ext cx="828675" cy="266700"/>
              </a:xfrm>
              <a:prstGeom prst="roundRect">
                <a:avLst>
                  <a:gd name="adj" fmla="val 28571"/>
                </a:avLst>
              </a:prstGeom>
              <a:solidFill>
                <a:srgbClr val="FFFFFF"/>
              </a:solidFill>
              <a:ln w="9525">
                <a:solidFill>
                  <a:srgbClr val="6A8AB0"/>
                </a:solidFill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0" name="ENCODER_Stage0::NormText">
                <a:extLst>
                  <a:ext uri="{FF2B5EF4-FFF2-40B4-BE49-F238E27FC236}">
                    <a16:creationId xmlns:a16="http://schemas.microsoft.com/office/drawing/2014/main" id="{1EB8164F-3DDD-0D96-2B0A-E27D30FD435D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3600450" y="4724400"/>
                <a:ext cx="790575" cy="238125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none" lIns="0" tIns="0" rIns="0" bIns="0" anchor="ctr">
                <a:noAutofit/>
              </a:bodyPr>
              <a:lstStyle/>
              <a:p>
                <a:pPr algn="ctr">
                  <a:defRPr sz="1080" b="0">
                    <a:solidFill>
                      <a:srgbClr val="19365C"/>
                    </a:solidFill>
                    <a:latin typeface="Arial"/>
                    <a:ea typeface="Arial"/>
                    <a:cs typeface="Arial"/>
                  </a:defRPr>
                </a:pPr>
                <a:r>
                  <a:rPr sz="1080" b="0" dirty="0" err="1">
                    <a:solidFill>
                      <a:srgbClr val="19365C"/>
                    </a:solidFill>
                    <a:latin typeface="Arial"/>
                    <a:ea typeface="Arial"/>
                    <a:cs typeface="Arial"/>
                  </a:rPr>
                  <a:t>LayerNorm</a:t>
                </a:r>
                <a:endParaRPr sz="1080" b="0" dirty="0">
                  <a:solidFill>
                    <a:srgbClr val="19365C"/>
                  </a:solidFill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301" name="ENCODER_Stage0::Repeats">
                <a:extLst>
                  <a:ext uri="{FF2B5EF4-FFF2-40B4-BE49-F238E27FC236}">
                    <a16:creationId xmlns:a16="http://schemas.microsoft.com/office/drawing/2014/main" id="{DA693358-6588-F194-DB35-187ABC29281E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3486150" y="5248275"/>
                <a:ext cx="1028700" cy="276225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none" lIns="0" tIns="0" rIns="0" bIns="0" anchor="ctr">
                <a:noAutofit/>
              </a:bodyPr>
              <a:lstStyle/>
              <a:p>
                <a:pPr algn="ctr">
                  <a:defRPr sz="1275" b="1">
                    <a:solidFill>
                      <a:srgbClr val="19365C"/>
                    </a:solidFill>
                    <a:latin typeface="Arial"/>
                    <a:ea typeface="Arial"/>
                    <a:cs typeface="Arial"/>
                  </a:defRPr>
                </a:pPr>
                <a:r>
                  <a:rPr sz="1275" b="1">
                    <a:solidFill>
                      <a:srgbClr val="19365C"/>
                    </a:solidFill>
                    <a:latin typeface="Arial"/>
                    <a:ea typeface="Arial"/>
                    <a:cs typeface="Arial"/>
                  </a:rPr>
                  <a:t>Stage 1 (×2)</a:t>
                </a:r>
              </a:p>
            </p:txBody>
          </p:sp>
        </p:grpSp>
        <p:grpSp>
          <p:nvGrpSpPr>
            <p:cNvPr id="264" name="ENCODER_Stage1">
              <a:extLst>
                <a:ext uri="{FF2B5EF4-FFF2-40B4-BE49-F238E27FC236}">
                  <a16:creationId xmlns:a16="http://schemas.microsoft.com/office/drawing/2014/main" id="{F4518FCC-B294-69B2-683E-FA08E061473E}"/>
                </a:ext>
              </a:extLst>
            </p:cNvPr>
            <p:cNvGrpSpPr/>
            <p:nvPr/>
          </p:nvGrpSpPr>
          <p:grpSpPr>
            <a:xfrm>
              <a:off x="4755586" y="2860674"/>
              <a:ext cx="1028700" cy="1647825"/>
              <a:chOff x="4619625" y="3876675"/>
              <a:chExt cx="1028700" cy="1647825"/>
            </a:xfrm>
          </p:grpSpPr>
          <p:sp>
            <p:nvSpPr>
              <p:cNvPr id="276" name="ENCODER_Stage1::Frame">
                <a:extLst>
                  <a:ext uri="{FF2B5EF4-FFF2-40B4-BE49-F238E27FC236}">
                    <a16:creationId xmlns:a16="http://schemas.microsoft.com/office/drawing/2014/main" id="{E4848F3D-5D01-7DD0-D42D-6AEDBDF9DD8F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4629150" y="3971925"/>
                <a:ext cx="1009650" cy="1181100"/>
              </a:xfrm>
              <a:prstGeom prst="roundRect">
                <a:avLst>
                  <a:gd name="adj" fmla="val 7547"/>
                </a:avLst>
              </a:prstGeom>
              <a:solidFill>
                <a:srgbClr val="FFFFFF"/>
              </a:solidFill>
              <a:ln w="11430">
                <a:solidFill>
                  <a:srgbClr val="19365C"/>
                </a:solidFill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" name="ENCODER_Stage1::Residual">
                <a:extLst>
                  <a:ext uri="{FF2B5EF4-FFF2-40B4-BE49-F238E27FC236}">
                    <a16:creationId xmlns:a16="http://schemas.microsoft.com/office/drawing/2014/main" id="{8AFA6E5B-8662-C549-E1F3-018A3480BB9B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5114925" y="4038600"/>
                <a:ext cx="457200" cy="1000125"/>
              </a:xfrm>
              <a:custGeom>
                <a:avLst/>
                <a:gdLst/>
                <a:ahLst/>
                <a:cxnLst/>
                <a:rect l="0" t="0" r="0" b="0"/>
                <a:pathLst>
                  <a:path w="457200" h="1000125">
                    <a:moveTo>
                      <a:pt x="0" y="1000125"/>
                    </a:moveTo>
                    <a:lnTo>
                      <a:pt x="457200" y="1000125"/>
                    </a:lnTo>
                    <a:lnTo>
                      <a:pt x="457200" y="0"/>
                    </a:lnTo>
                    <a:lnTo>
                      <a:pt x="0" y="0"/>
                    </a:lnTo>
                  </a:path>
                </a:pathLst>
              </a:custGeom>
              <a:noFill/>
              <a:ln w="8573">
                <a:solidFill>
                  <a:srgbClr val="6D8095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8" name="ENCODER_Stage1::Out">
                <a:extLst>
                  <a:ext uri="{FF2B5EF4-FFF2-40B4-BE49-F238E27FC236}">
                    <a16:creationId xmlns:a16="http://schemas.microsoft.com/office/drawing/2014/main" id="{7BAD3F0E-E131-4D72-44A9-ACE4D741F8CC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5086350" y="3876675"/>
                <a:ext cx="57150" cy="228600"/>
              </a:xfrm>
              <a:prstGeom prst="upArrow">
                <a:avLst/>
              </a:prstGeom>
              <a:solidFill>
                <a:srgbClr val="19365C"/>
              </a:solidFill>
              <a:ln w="0"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9" name="ENCODER_Stage1::NormToAttention">
                <a:extLst>
                  <a:ext uri="{FF2B5EF4-FFF2-40B4-BE49-F238E27FC236}">
                    <a16:creationId xmlns:a16="http://schemas.microsoft.com/office/drawing/2014/main" id="{21421169-30B3-A0B9-5293-D43DF104617F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5086350" y="4486275"/>
                <a:ext cx="57150" cy="266700"/>
              </a:xfrm>
              <a:prstGeom prst="upArrow">
                <a:avLst/>
              </a:prstGeom>
              <a:solidFill>
                <a:srgbClr val="19365C"/>
              </a:solidFill>
              <a:ln w="0"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0" name="ENCODER_Stage1::In">
                <a:extLst>
                  <a:ext uri="{FF2B5EF4-FFF2-40B4-BE49-F238E27FC236}">
                    <a16:creationId xmlns:a16="http://schemas.microsoft.com/office/drawing/2014/main" id="{2CDE225B-38B2-6F9D-E359-E72CCCFB936C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5086350" y="4972050"/>
                <a:ext cx="57150" cy="219075"/>
              </a:xfrm>
              <a:prstGeom prst="upArrow">
                <a:avLst/>
              </a:prstGeom>
              <a:solidFill>
                <a:srgbClr val="19365C"/>
              </a:solidFill>
              <a:ln w="0"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1" name="ENCODER_Stage1::Attention">
                <a:extLst>
                  <a:ext uri="{FF2B5EF4-FFF2-40B4-BE49-F238E27FC236}">
                    <a16:creationId xmlns:a16="http://schemas.microsoft.com/office/drawing/2014/main" id="{ED407060-ECAF-B45B-3773-FB97992160C0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4714875" y="4114800"/>
                <a:ext cx="828675" cy="409575"/>
              </a:xfrm>
              <a:prstGeom prst="roundRect">
                <a:avLst>
                  <a:gd name="adj" fmla="val 18605"/>
                </a:avLst>
              </a:prstGeom>
              <a:solidFill>
                <a:srgbClr val="F1F5FA"/>
              </a:solidFill>
              <a:ln w="9525">
                <a:solidFill>
                  <a:srgbClr val="6A8AB0"/>
                </a:solidFill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2" name="ENCODER_Stage1::AttentionText">
                <a:extLst>
                  <a:ext uri="{FF2B5EF4-FFF2-40B4-BE49-F238E27FC236}">
                    <a16:creationId xmlns:a16="http://schemas.microsoft.com/office/drawing/2014/main" id="{4D2E5A7C-0FFD-2B43-C9B8-C600223F2F26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4733925" y="4152900"/>
                <a:ext cx="790575" cy="333375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none" lIns="0" tIns="0" rIns="0" bIns="0" anchor="ctr">
                <a:noAutofit/>
              </a:bodyPr>
              <a:lstStyle/>
              <a:p>
                <a:pPr algn="ctr">
                  <a:defRPr sz="1088" b="0">
                    <a:solidFill>
                      <a:srgbClr val="19365C"/>
                    </a:solidFill>
                    <a:latin typeface="Arial"/>
                    <a:ea typeface="Arial"/>
                    <a:cs typeface="Arial"/>
                  </a:defRPr>
                </a:pPr>
                <a:r>
                  <a:rPr sz="1088" b="0">
                    <a:solidFill>
                      <a:srgbClr val="19365C"/>
                    </a:solidFill>
                    <a:latin typeface="Arial"/>
                    <a:ea typeface="Arial"/>
                    <a:cs typeface="Arial"/>
                  </a:rPr>
                  <a:t>Multiscale</a:t>
                </a:r>
              </a:p>
              <a:p>
                <a:pPr algn="ctr">
                  <a:defRPr sz="1088" b="0">
                    <a:solidFill>
                      <a:srgbClr val="19365C"/>
                    </a:solidFill>
                    <a:latin typeface="Arial"/>
                    <a:ea typeface="Arial"/>
                    <a:cs typeface="Arial"/>
                  </a:defRPr>
                </a:pPr>
                <a:r>
                  <a:rPr sz="1088" b="0">
                    <a:solidFill>
                      <a:srgbClr val="19365C"/>
                    </a:solidFill>
                    <a:latin typeface="Arial"/>
                    <a:ea typeface="Arial"/>
                    <a:cs typeface="Arial"/>
                  </a:rPr>
                  <a:t>attention</a:t>
                </a:r>
              </a:p>
            </p:txBody>
          </p:sp>
          <p:sp>
            <p:nvSpPr>
              <p:cNvPr id="283" name="ENCODER_Stage1::Norm">
                <a:extLst>
                  <a:ext uri="{FF2B5EF4-FFF2-40B4-BE49-F238E27FC236}">
                    <a16:creationId xmlns:a16="http://schemas.microsoft.com/office/drawing/2014/main" id="{F50AC550-25CC-6E9D-0730-71FC88979B8C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4714875" y="4714875"/>
                <a:ext cx="828675" cy="266700"/>
              </a:xfrm>
              <a:prstGeom prst="roundRect">
                <a:avLst>
                  <a:gd name="adj" fmla="val 28571"/>
                </a:avLst>
              </a:prstGeom>
              <a:solidFill>
                <a:srgbClr val="FFFFFF"/>
              </a:solidFill>
              <a:ln w="9525">
                <a:solidFill>
                  <a:srgbClr val="6A8AB0"/>
                </a:solidFill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4" name="ENCODER_Stage1::NormText">
                <a:extLst>
                  <a:ext uri="{FF2B5EF4-FFF2-40B4-BE49-F238E27FC236}">
                    <a16:creationId xmlns:a16="http://schemas.microsoft.com/office/drawing/2014/main" id="{738C1E6B-B9B9-49E6-34ED-3A391647DC48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4733925" y="4724400"/>
                <a:ext cx="790575" cy="238125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none" lIns="0" tIns="0" rIns="0" bIns="0" anchor="ctr">
                <a:noAutofit/>
              </a:bodyPr>
              <a:lstStyle/>
              <a:p>
                <a:pPr algn="ctr">
                  <a:defRPr sz="1080" b="0">
                    <a:solidFill>
                      <a:srgbClr val="19365C"/>
                    </a:solidFill>
                    <a:latin typeface="Arial"/>
                    <a:ea typeface="Arial"/>
                    <a:cs typeface="Arial"/>
                  </a:defRPr>
                </a:pPr>
                <a:r>
                  <a:rPr sz="1080" b="0">
                    <a:solidFill>
                      <a:srgbClr val="19365C"/>
                    </a:solidFill>
                    <a:latin typeface="Arial"/>
                    <a:ea typeface="Arial"/>
                    <a:cs typeface="Arial"/>
                  </a:rPr>
                  <a:t>LayerNorm</a:t>
                </a:r>
              </a:p>
            </p:txBody>
          </p:sp>
          <p:sp>
            <p:nvSpPr>
              <p:cNvPr id="285" name="ENCODER_Stage1::Repeats">
                <a:extLst>
                  <a:ext uri="{FF2B5EF4-FFF2-40B4-BE49-F238E27FC236}">
                    <a16:creationId xmlns:a16="http://schemas.microsoft.com/office/drawing/2014/main" id="{72225E16-D993-0381-4F64-5901D81FEC13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4619625" y="5248275"/>
                <a:ext cx="1028700" cy="276225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none" lIns="0" tIns="0" rIns="0" bIns="0" anchor="ctr">
                <a:noAutofit/>
              </a:bodyPr>
              <a:lstStyle/>
              <a:p>
                <a:pPr algn="ctr">
                  <a:defRPr sz="1275" b="1">
                    <a:solidFill>
                      <a:srgbClr val="19365C"/>
                    </a:solidFill>
                    <a:latin typeface="Arial"/>
                    <a:ea typeface="Arial"/>
                    <a:cs typeface="Arial"/>
                  </a:defRPr>
                </a:pPr>
                <a:r>
                  <a:rPr sz="1275" b="1">
                    <a:solidFill>
                      <a:srgbClr val="19365C"/>
                    </a:solidFill>
                    <a:latin typeface="Arial"/>
                    <a:ea typeface="Arial"/>
                    <a:cs typeface="Arial"/>
                  </a:rPr>
                  <a:t>Stage 2 (×2)</a:t>
                </a:r>
              </a:p>
            </p:txBody>
          </p:sp>
        </p:grpSp>
        <p:grpSp>
          <p:nvGrpSpPr>
            <p:cNvPr id="265" name="ENCODER_Stage2">
              <a:extLst>
                <a:ext uri="{FF2B5EF4-FFF2-40B4-BE49-F238E27FC236}">
                  <a16:creationId xmlns:a16="http://schemas.microsoft.com/office/drawing/2014/main" id="{E0255FD7-6E96-0329-353B-DD01784D2879}"/>
                </a:ext>
              </a:extLst>
            </p:cNvPr>
            <p:cNvGrpSpPr/>
            <p:nvPr/>
          </p:nvGrpSpPr>
          <p:grpSpPr>
            <a:xfrm>
              <a:off x="5889061" y="2860674"/>
              <a:ext cx="1028700" cy="1647825"/>
              <a:chOff x="5753100" y="3876675"/>
              <a:chExt cx="1028700" cy="1647825"/>
            </a:xfrm>
          </p:grpSpPr>
          <p:sp>
            <p:nvSpPr>
              <p:cNvPr id="266" name="ENCODER_Stage2::Frame">
                <a:extLst>
                  <a:ext uri="{FF2B5EF4-FFF2-40B4-BE49-F238E27FC236}">
                    <a16:creationId xmlns:a16="http://schemas.microsoft.com/office/drawing/2014/main" id="{B72EE2F0-01D4-C28C-3419-B7E56E147191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5762625" y="3971925"/>
                <a:ext cx="1009650" cy="1181100"/>
              </a:xfrm>
              <a:prstGeom prst="roundRect">
                <a:avLst>
                  <a:gd name="adj" fmla="val 7547"/>
                </a:avLst>
              </a:prstGeom>
              <a:solidFill>
                <a:srgbClr val="FFFFFF"/>
              </a:solidFill>
              <a:ln w="11430">
                <a:solidFill>
                  <a:srgbClr val="19365C"/>
                </a:solidFill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" name="ENCODER_Stage2::Residual">
                <a:extLst>
                  <a:ext uri="{FF2B5EF4-FFF2-40B4-BE49-F238E27FC236}">
                    <a16:creationId xmlns:a16="http://schemas.microsoft.com/office/drawing/2014/main" id="{C5D9462F-C9F2-9CB7-11F1-A557C1880B89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6248400" y="4038600"/>
                <a:ext cx="457200" cy="1000125"/>
              </a:xfrm>
              <a:custGeom>
                <a:avLst/>
                <a:gdLst/>
                <a:ahLst/>
                <a:cxnLst/>
                <a:rect l="0" t="0" r="0" b="0"/>
                <a:pathLst>
                  <a:path w="457200" h="1000125">
                    <a:moveTo>
                      <a:pt x="0" y="1000125"/>
                    </a:moveTo>
                    <a:lnTo>
                      <a:pt x="457200" y="1000125"/>
                    </a:lnTo>
                    <a:lnTo>
                      <a:pt x="457200" y="0"/>
                    </a:lnTo>
                    <a:lnTo>
                      <a:pt x="0" y="0"/>
                    </a:lnTo>
                  </a:path>
                </a:pathLst>
              </a:custGeom>
              <a:noFill/>
              <a:ln w="8573">
                <a:solidFill>
                  <a:srgbClr val="6D8095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" name="ENCODER_Stage2::Out">
                <a:extLst>
                  <a:ext uri="{FF2B5EF4-FFF2-40B4-BE49-F238E27FC236}">
                    <a16:creationId xmlns:a16="http://schemas.microsoft.com/office/drawing/2014/main" id="{8D69DEC5-9070-9DBA-5F62-7A1A85B580CF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6219825" y="3876675"/>
                <a:ext cx="57150" cy="228600"/>
              </a:xfrm>
              <a:prstGeom prst="upArrow">
                <a:avLst/>
              </a:prstGeom>
              <a:solidFill>
                <a:srgbClr val="19365C"/>
              </a:solidFill>
              <a:ln w="0"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9" name="ENCODER_Stage2::NormToAttention">
                <a:extLst>
                  <a:ext uri="{FF2B5EF4-FFF2-40B4-BE49-F238E27FC236}">
                    <a16:creationId xmlns:a16="http://schemas.microsoft.com/office/drawing/2014/main" id="{492FDE15-C41B-4BE7-DE06-CD0E44547F0D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6219825" y="4486275"/>
                <a:ext cx="57150" cy="266700"/>
              </a:xfrm>
              <a:prstGeom prst="upArrow">
                <a:avLst/>
              </a:prstGeom>
              <a:solidFill>
                <a:srgbClr val="19365C"/>
              </a:solidFill>
              <a:ln w="0"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0" name="ENCODER_Stage2::In">
                <a:extLst>
                  <a:ext uri="{FF2B5EF4-FFF2-40B4-BE49-F238E27FC236}">
                    <a16:creationId xmlns:a16="http://schemas.microsoft.com/office/drawing/2014/main" id="{85ABA367-6FB3-FD26-B740-6470E63A2B74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6219825" y="4972050"/>
                <a:ext cx="57150" cy="219075"/>
              </a:xfrm>
              <a:prstGeom prst="upArrow">
                <a:avLst/>
              </a:prstGeom>
              <a:solidFill>
                <a:srgbClr val="19365C"/>
              </a:solidFill>
              <a:ln w="0"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1" name="ENCODER_Stage2::Attention">
                <a:extLst>
                  <a:ext uri="{FF2B5EF4-FFF2-40B4-BE49-F238E27FC236}">
                    <a16:creationId xmlns:a16="http://schemas.microsoft.com/office/drawing/2014/main" id="{C502CEBC-4459-5C47-7459-63F978A0494E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5848350" y="4114800"/>
                <a:ext cx="828675" cy="409575"/>
              </a:xfrm>
              <a:prstGeom prst="roundRect">
                <a:avLst>
                  <a:gd name="adj" fmla="val 18605"/>
                </a:avLst>
              </a:prstGeom>
              <a:solidFill>
                <a:srgbClr val="F1F5FA"/>
              </a:solidFill>
              <a:ln w="9525">
                <a:solidFill>
                  <a:srgbClr val="6A8AB0"/>
                </a:solidFill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2" name="ENCODER_Stage2::AttentionText">
                <a:extLst>
                  <a:ext uri="{FF2B5EF4-FFF2-40B4-BE49-F238E27FC236}">
                    <a16:creationId xmlns:a16="http://schemas.microsoft.com/office/drawing/2014/main" id="{480D812D-54DD-B914-A783-B26639FC86CB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5867400" y="4152900"/>
                <a:ext cx="790575" cy="333375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none" lIns="0" tIns="0" rIns="0" bIns="0" anchor="ctr">
                <a:noAutofit/>
              </a:bodyPr>
              <a:lstStyle/>
              <a:p>
                <a:pPr algn="ctr">
                  <a:defRPr sz="1088" b="0">
                    <a:solidFill>
                      <a:srgbClr val="19365C"/>
                    </a:solidFill>
                    <a:latin typeface="Arial"/>
                    <a:ea typeface="Arial"/>
                    <a:cs typeface="Arial"/>
                  </a:defRPr>
                </a:pPr>
                <a:r>
                  <a:rPr sz="1088" b="0">
                    <a:solidFill>
                      <a:srgbClr val="19365C"/>
                    </a:solidFill>
                    <a:latin typeface="Arial"/>
                    <a:ea typeface="Arial"/>
                    <a:cs typeface="Arial"/>
                  </a:rPr>
                  <a:t>Multiscale</a:t>
                </a:r>
              </a:p>
              <a:p>
                <a:pPr algn="ctr">
                  <a:defRPr sz="1088" b="0">
                    <a:solidFill>
                      <a:srgbClr val="19365C"/>
                    </a:solidFill>
                    <a:latin typeface="Arial"/>
                    <a:ea typeface="Arial"/>
                    <a:cs typeface="Arial"/>
                  </a:defRPr>
                </a:pPr>
                <a:r>
                  <a:rPr sz="1088" b="0">
                    <a:solidFill>
                      <a:srgbClr val="19365C"/>
                    </a:solidFill>
                    <a:latin typeface="Arial"/>
                    <a:ea typeface="Arial"/>
                    <a:cs typeface="Arial"/>
                  </a:rPr>
                  <a:t>attention</a:t>
                </a:r>
              </a:p>
            </p:txBody>
          </p:sp>
          <p:sp>
            <p:nvSpPr>
              <p:cNvPr id="273" name="ENCODER_Stage2::Norm">
                <a:extLst>
                  <a:ext uri="{FF2B5EF4-FFF2-40B4-BE49-F238E27FC236}">
                    <a16:creationId xmlns:a16="http://schemas.microsoft.com/office/drawing/2014/main" id="{47427885-0304-7816-F242-42F6872C0C9E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5848350" y="4714875"/>
                <a:ext cx="828675" cy="266700"/>
              </a:xfrm>
              <a:prstGeom prst="roundRect">
                <a:avLst>
                  <a:gd name="adj" fmla="val 28571"/>
                </a:avLst>
              </a:prstGeom>
              <a:solidFill>
                <a:srgbClr val="FFFFFF"/>
              </a:solidFill>
              <a:ln w="9525">
                <a:solidFill>
                  <a:srgbClr val="6A8AB0"/>
                </a:solidFill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4" name="ENCODER_Stage2::NormText">
                <a:extLst>
                  <a:ext uri="{FF2B5EF4-FFF2-40B4-BE49-F238E27FC236}">
                    <a16:creationId xmlns:a16="http://schemas.microsoft.com/office/drawing/2014/main" id="{CF20628E-7A60-8778-A65F-19DA97033763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5867400" y="4724400"/>
                <a:ext cx="790575" cy="238125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none" lIns="0" tIns="0" rIns="0" bIns="0" anchor="ctr">
                <a:noAutofit/>
              </a:bodyPr>
              <a:lstStyle/>
              <a:p>
                <a:pPr algn="ctr">
                  <a:defRPr sz="1080" b="0">
                    <a:solidFill>
                      <a:srgbClr val="19365C"/>
                    </a:solidFill>
                    <a:latin typeface="Arial"/>
                    <a:ea typeface="Arial"/>
                    <a:cs typeface="Arial"/>
                  </a:defRPr>
                </a:pPr>
                <a:r>
                  <a:rPr sz="1080" b="0">
                    <a:solidFill>
                      <a:srgbClr val="19365C"/>
                    </a:solidFill>
                    <a:latin typeface="Arial"/>
                    <a:ea typeface="Arial"/>
                    <a:cs typeface="Arial"/>
                  </a:rPr>
                  <a:t>LayerNorm</a:t>
                </a:r>
              </a:p>
            </p:txBody>
          </p:sp>
          <p:sp>
            <p:nvSpPr>
              <p:cNvPr id="275" name="ENCODER_Stage2::Repeats">
                <a:extLst>
                  <a:ext uri="{FF2B5EF4-FFF2-40B4-BE49-F238E27FC236}">
                    <a16:creationId xmlns:a16="http://schemas.microsoft.com/office/drawing/2014/main" id="{7AE945E8-31F3-ADB9-D170-439EC33505DD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5753100" y="5248275"/>
                <a:ext cx="1028700" cy="276225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none" lIns="0" tIns="0" rIns="0" bIns="0" anchor="ctr">
                <a:noAutofit/>
              </a:bodyPr>
              <a:lstStyle/>
              <a:p>
                <a:pPr algn="ctr">
                  <a:defRPr sz="1275" b="1">
                    <a:solidFill>
                      <a:srgbClr val="19365C"/>
                    </a:solidFill>
                    <a:latin typeface="Arial"/>
                    <a:ea typeface="Arial"/>
                    <a:cs typeface="Arial"/>
                  </a:defRPr>
                </a:pPr>
                <a:r>
                  <a:rPr sz="1275" b="1" dirty="0">
                    <a:solidFill>
                      <a:srgbClr val="19365C"/>
                    </a:solidFill>
                    <a:latin typeface="Arial"/>
                    <a:ea typeface="Arial"/>
                    <a:cs typeface="Arial"/>
                  </a:rPr>
                  <a:t>Stage 3 (×8)</a:t>
                </a:r>
              </a:p>
            </p:txBody>
          </p:sp>
        </p:grpSp>
      </p:grpSp>
      <p:sp>
        <p:nvSpPr>
          <p:cNvPr id="318" name="FLOW_Encoder_to_embedding">
            <a:extLst>
              <a:ext uri="{FF2B5EF4-FFF2-40B4-BE49-F238E27FC236}">
                <a16:creationId xmlns:a16="http://schemas.microsoft.com/office/drawing/2014/main" id="{C5B3903B-9023-DBF4-6F65-CE8F7D930DC6}"/>
              </a:ext>
            </a:extLst>
          </p:cNvPr>
          <p:cNvSpPr>
            <a:spLocks noGrp="1"/>
          </p:cNvSpPr>
          <p:nvPr/>
        </p:nvSpPr>
        <p:spPr>
          <a:xfrm>
            <a:off x="7308286" y="4496434"/>
            <a:ext cx="371475" cy="95250"/>
          </a:xfrm>
          <a:prstGeom prst="rightArrow">
            <a:avLst/>
          </a:prstGeom>
          <a:solidFill>
            <a:srgbClr val="00206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19" name="FLOW_Network_to_prediction">
            <a:extLst>
              <a:ext uri="{FF2B5EF4-FFF2-40B4-BE49-F238E27FC236}">
                <a16:creationId xmlns:a16="http://schemas.microsoft.com/office/drawing/2014/main" id="{C849C577-002A-41F6-6544-EA0CB9A395B0}"/>
              </a:ext>
            </a:extLst>
          </p:cNvPr>
          <p:cNvSpPr>
            <a:spLocks noGrp="1"/>
          </p:cNvSpPr>
          <p:nvPr/>
        </p:nvSpPr>
        <p:spPr>
          <a:xfrm>
            <a:off x="10365811" y="4496434"/>
            <a:ext cx="276225" cy="95250"/>
          </a:xfrm>
          <a:prstGeom prst="rightArrow">
            <a:avLst/>
          </a:prstGeom>
          <a:solidFill>
            <a:srgbClr val="51218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20" name="FLOW_Encoder_to_embedding">
            <a:extLst>
              <a:ext uri="{FF2B5EF4-FFF2-40B4-BE49-F238E27FC236}">
                <a16:creationId xmlns:a16="http://schemas.microsoft.com/office/drawing/2014/main" id="{515B1179-8346-C3B7-0EAF-F0AD744954E8}"/>
              </a:ext>
            </a:extLst>
          </p:cNvPr>
          <p:cNvSpPr>
            <a:spLocks noGrp="1"/>
          </p:cNvSpPr>
          <p:nvPr/>
        </p:nvSpPr>
        <p:spPr>
          <a:xfrm>
            <a:off x="8430084" y="4496434"/>
            <a:ext cx="371475" cy="95250"/>
          </a:xfrm>
          <a:prstGeom prst="rightArrow">
            <a:avLst/>
          </a:prstGeom>
          <a:solidFill>
            <a:srgbClr val="00206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324" name="Group 323">
            <a:extLst>
              <a:ext uri="{FF2B5EF4-FFF2-40B4-BE49-F238E27FC236}">
                <a16:creationId xmlns:a16="http://schemas.microsoft.com/office/drawing/2014/main" id="{2E0FBB86-EC37-8C81-1065-450D528D4A42}"/>
              </a:ext>
            </a:extLst>
          </p:cNvPr>
          <p:cNvGrpSpPr/>
          <p:nvPr/>
        </p:nvGrpSpPr>
        <p:grpSpPr>
          <a:xfrm>
            <a:off x="3155386" y="1238884"/>
            <a:ext cx="4238625" cy="3057525"/>
            <a:chOff x="3155386" y="1279524"/>
            <a:chExt cx="4238625" cy="3057525"/>
          </a:xfrm>
        </p:grpSpPr>
        <p:grpSp>
          <p:nvGrpSpPr>
            <p:cNvPr id="325" name="ZOOM">
              <a:extLst>
                <a:ext uri="{FF2B5EF4-FFF2-40B4-BE49-F238E27FC236}">
                  <a16:creationId xmlns:a16="http://schemas.microsoft.com/office/drawing/2014/main" id="{6DE6E9CB-1CA8-5D8F-7CA5-CD45C9FF4213}"/>
                </a:ext>
              </a:extLst>
            </p:cNvPr>
            <p:cNvGrpSpPr/>
            <p:nvPr/>
          </p:nvGrpSpPr>
          <p:grpSpPr>
            <a:xfrm>
              <a:off x="3155386" y="1279524"/>
              <a:ext cx="4238625" cy="1800225"/>
              <a:chOff x="3009900" y="1495425"/>
              <a:chExt cx="4238625" cy="1800225"/>
            </a:xfrm>
          </p:grpSpPr>
          <p:sp>
            <p:nvSpPr>
              <p:cNvPr id="332" name="ZOOM::Heading">
                <a:extLst>
                  <a:ext uri="{FF2B5EF4-FFF2-40B4-BE49-F238E27FC236}">
                    <a16:creationId xmlns:a16="http://schemas.microsoft.com/office/drawing/2014/main" id="{6349C5F5-4C20-1AF2-F339-59A1BB630B3E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3009900" y="1495425"/>
                <a:ext cx="4238625" cy="34290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none" lIns="0" tIns="0" rIns="0" bIns="0" anchor="ctr">
                <a:noAutofit/>
              </a:bodyPr>
              <a:lstStyle/>
              <a:p>
                <a:pPr algn="ctr">
                  <a:defRPr sz="2100" b="1">
                    <a:solidFill>
                      <a:srgbClr val="19365C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2100" b="1" dirty="0">
                    <a:solidFill>
                      <a:srgbClr val="19365C"/>
                    </a:solidFill>
                    <a:latin typeface="Arial"/>
                    <a:ea typeface="Arial"/>
                    <a:cs typeface="Arial"/>
                  </a:rPr>
                  <a:t>Multi-Scale Attention</a:t>
                </a:r>
              </a:p>
            </p:txBody>
          </p:sp>
          <p:sp>
            <p:nvSpPr>
              <p:cNvPr id="333" name="ZOOM::Frame">
                <a:extLst>
                  <a:ext uri="{FF2B5EF4-FFF2-40B4-BE49-F238E27FC236}">
                    <a16:creationId xmlns:a16="http://schemas.microsoft.com/office/drawing/2014/main" id="{88731E61-9399-ED27-A913-C4120C46BC8C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3009900" y="1905000"/>
                <a:ext cx="4238625" cy="1390650"/>
              </a:xfrm>
              <a:prstGeom prst="roundRect">
                <a:avLst>
                  <a:gd name="adj" fmla="val 5479"/>
                </a:avLst>
              </a:prstGeom>
              <a:solidFill>
                <a:srgbClr val="FFFFFF"/>
              </a:solidFill>
              <a:ln w="10478">
                <a:solidFill>
                  <a:srgbClr val="B7C5D3"/>
                </a:solidFill>
              </a:ln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334" name="ZOOM::Scale1">
                <a:extLst>
                  <a:ext uri="{FF2B5EF4-FFF2-40B4-BE49-F238E27FC236}">
                    <a16:creationId xmlns:a16="http://schemas.microsoft.com/office/drawing/2014/main" id="{C00CB728-6F23-5F5E-A998-1876D53C35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/>
            </p:blipFill>
            <p:spPr>
              <a:xfrm>
                <a:off x="3133725" y="1971675"/>
                <a:ext cx="962025" cy="962025"/>
              </a:xfrm>
              <a:prstGeom prst="rect">
                <a:avLst/>
              </a:prstGeom>
            </p:spPr>
          </p:pic>
          <p:pic>
            <p:nvPicPr>
              <p:cNvPr id="335" name="ZOOM::Scale2">
                <a:extLst>
                  <a:ext uri="{FF2B5EF4-FFF2-40B4-BE49-F238E27FC236}">
                    <a16:creationId xmlns:a16="http://schemas.microsoft.com/office/drawing/2014/main" id="{C60EA518-710C-0B5E-3064-EC65997F34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/>
            </p:blipFill>
            <p:spPr>
              <a:xfrm>
                <a:off x="4229100" y="1971675"/>
                <a:ext cx="962025" cy="962025"/>
              </a:xfrm>
              <a:prstGeom prst="rect">
                <a:avLst/>
              </a:prstGeom>
            </p:spPr>
          </p:pic>
          <p:pic>
            <p:nvPicPr>
              <p:cNvPr id="336" name="ZOOM::Scale3">
                <a:extLst>
                  <a:ext uri="{FF2B5EF4-FFF2-40B4-BE49-F238E27FC236}">
                    <a16:creationId xmlns:a16="http://schemas.microsoft.com/office/drawing/2014/main" id="{05AE4EFD-D06C-549D-7B97-336DD3A300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/>
            </p:blipFill>
            <p:spPr>
              <a:xfrm>
                <a:off x="5314950" y="1988576"/>
                <a:ext cx="1809750" cy="928224"/>
              </a:xfrm>
              <a:prstGeom prst="rect">
                <a:avLst/>
              </a:prstGeom>
            </p:spPr>
          </p:pic>
          <p:sp>
            <p:nvSpPr>
              <p:cNvPr id="337" name="ZOOM::Label1">
                <a:extLst>
                  <a:ext uri="{FF2B5EF4-FFF2-40B4-BE49-F238E27FC236}">
                    <a16:creationId xmlns:a16="http://schemas.microsoft.com/office/drawing/2014/main" id="{3DF435BF-00F5-5C43-099D-258A2F998ADA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3095625" y="2962275"/>
                <a:ext cx="1028700" cy="26670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none" lIns="0" tIns="0" rIns="0" bIns="0" anchor="ctr">
                <a:noAutofit/>
              </a:bodyPr>
              <a:lstStyle/>
              <a:p>
                <a:pPr algn="ctr">
                  <a:defRPr sz="1500" b="1">
                    <a:solidFill>
                      <a:srgbClr val="2964E8"/>
                    </a:solidFill>
                    <a:latin typeface="Arial"/>
                    <a:ea typeface="Arial"/>
                    <a:cs typeface="Arial"/>
                  </a:defRPr>
                </a:pPr>
                <a:r>
                  <a:rPr sz="1500" b="1" dirty="0">
                    <a:solidFill>
                      <a:schemeClr val="accent1">
                        <a:lumMod val="75000"/>
                      </a:schemeClr>
                    </a:solidFill>
                    <a:latin typeface="Arial"/>
                    <a:ea typeface="Arial"/>
                    <a:cs typeface="Arial"/>
                  </a:rPr>
                  <a:t>Scale 1</a:t>
                </a:r>
              </a:p>
            </p:txBody>
          </p:sp>
          <p:sp>
            <p:nvSpPr>
              <p:cNvPr id="338" name="ZOOM::Label2">
                <a:extLst>
                  <a:ext uri="{FF2B5EF4-FFF2-40B4-BE49-F238E27FC236}">
                    <a16:creationId xmlns:a16="http://schemas.microsoft.com/office/drawing/2014/main" id="{A66EA3E9-97AA-C620-9534-38A2F9577BB2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4191000" y="2962275"/>
                <a:ext cx="1038225" cy="26670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none" lIns="0" tIns="0" rIns="0" bIns="0" anchor="ctr">
                <a:noAutofit/>
              </a:bodyPr>
              <a:lstStyle/>
              <a:p>
                <a:pPr algn="ctr">
                  <a:defRPr sz="1500" b="1">
                    <a:solidFill>
                      <a:srgbClr val="169E48"/>
                    </a:solidFill>
                    <a:latin typeface="Arial"/>
                    <a:ea typeface="Arial"/>
                    <a:cs typeface="Arial"/>
                  </a:defRPr>
                </a:pPr>
                <a:r>
                  <a:rPr sz="1500" b="1" dirty="0">
                    <a:solidFill>
                      <a:schemeClr val="accent3">
                        <a:lumMod val="50000"/>
                      </a:schemeClr>
                    </a:solidFill>
                    <a:latin typeface="Arial"/>
                    <a:ea typeface="Arial"/>
                    <a:cs typeface="Arial"/>
                  </a:rPr>
                  <a:t>Scale 2</a:t>
                </a:r>
              </a:p>
            </p:txBody>
          </p:sp>
          <p:sp>
            <p:nvSpPr>
              <p:cNvPr id="339" name="ZOOM::Label3">
                <a:extLst>
                  <a:ext uri="{FF2B5EF4-FFF2-40B4-BE49-F238E27FC236}">
                    <a16:creationId xmlns:a16="http://schemas.microsoft.com/office/drawing/2014/main" id="{1C12259C-4B0E-F9E0-640A-556C34074D4F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5314950" y="2962275"/>
                <a:ext cx="1809750" cy="26670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none" lIns="0" tIns="0" rIns="0" bIns="0" anchor="ctr">
                <a:noAutofit/>
              </a:bodyPr>
              <a:lstStyle/>
              <a:p>
                <a:pPr algn="ctr">
                  <a:defRPr sz="1500" b="1">
                    <a:solidFill>
                      <a:srgbClr val="DB2828"/>
                    </a:solidFill>
                    <a:latin typeface="Arial"/>
                    <a:ea typeface="Arial"/>
                    <a:cs typeface="Arial"/>
                  </a:defRPr>
                </a:pPr>
                <a:r>
                  <a:rPr sz="1500" b="1" dirty="0">
                    <a:solidFill>
                      <a:srgbClr val="C00000"/>
                    </a:solidFill>
                    <a:latin typeface="Arial"/>
                    <a:ea typeface="Arial"/>
                    <a:cs typeface="Arial"/>
                  </a:rPr>
                  <a:t>Scale 3</a:t>
                </a:r>
              </a:p>
            </p:txBody>
          </p:sp>
        </p:grpSp>
        <p:grpSp>
          <p:nvGrpSpPr>
            <p:cNvPr id="329" name="ZOOM_LINK">
              <a:extLst>
                <a:ext uri="{FF2B5EF4-FFF2-40B4-BE49-F238E27FC236}">
                  <a16:creationId xmlns:a16="http://schemas.microsoft.com/office/drawing/2014/main" id="{64C9F300-6E75-5A7A-459A-A00375BB6BAB}"/>
                </a:ext>
              </a:extLst>
            </p:cNvPr>
            <p:cNvGrpSpPr/>
            <p:nvPr/>
          </p:nvGrpSpPr>
          <p:grpSpPr>
            <a:xfrm>
              <a:off x="4841311" y="3079749"/>
              <a:ext cx="885825" cy="1257300"/>
              <a:chOff x="4695825" y="3295650"/>
              <a:chExt cx="885825" cy="1257300"/>
            </a:xfrm>
          </p:grpSpPr>
          <p:sp>
            <p:nvSpPr>
              <p:cNvPr id="330" name="ZOOM_LINK::Highlight">
                <a:extLst>
                  <a:ext uri="{FF2B5EF4-FFF2-40B4-BE49-F238E27FC236}">
                    <a16:creationId xmlns:a16="http://schemas.microsoft.com/office/drawing/2014/main" id="{E5C3E64B-8904-5124-052C-35BB0EAC367A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4695825" y="4086225"/>
                <a:ext cx="885825" cy="466725"/>
              </a:xfrm>
              <a:prstGeom prst="roundRect">
                <a:avLst>
                  <a:gd name="adj" fmla="val 16327"/>
                </a:avLst>
              </a:prstGeom>
              <a:noFill/>
              <a:ln w="17145">
                <a:solidFill>
                  <a:srgbClr val="51218B"/>
                </a:solidFill>
                <a:prstDash val="dash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" name="ZOOM_LINK::Connector">
                <a:extLst>
                  <a:ext uri="{FF2B5EF4-FFF2-40B4-BE49-F238E27FC236}">
                    <a16:creationId xmlns:a16="http://schemas.microsoft.com/office/drawing/2014/main" id="{3BAABE47-29B6-C137-8FEA-D4318804921E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5562600" y="3295650"/>
                <a:ext cx="9525" cy="790575"/>
              </a:xfrm>
              <a:custGeom>
                <a:avLst/>
                <a:gdLst/>
                <a:ahLst/>
                <a:cxnLst/>
                <a:rect l="0" t="0" r="0" b="0"/>
                <a:pathLst>
                  <a:path w="9525" h="790575">
                    <a:moveTo>
                      <a:pt x="0" y="790575"/>
                    </a:moveTo>
                    <a:lnTo>
                      <a:pt x="0" y="0"/>
                    </a:lnTo>
                  </a:path>
                </a:pathLst>
              </a:custGeom>
              <a:noFill/>
              <a:ln w="17145">
                <a:solidFill>
                  <a:srgbClr val="51218B"/>
                </a:solidFill>
                <a:prstDash val="dash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11D0F88B-9F41-50FC-D1A1-E5160C9B6EA8}"/>
              </a:ext>
            </a:extLst>
          </p:cNvPr>
          <p:cNvGrpSpPr/>
          <p:nvPr/>
        </p:nvGrpSpPr>
        <p:grpSpPr>
          <a:xfrm>
            <a:off x="8022660" y="1200784"/>
            <a:ext cx="2362201" cy="2076451"/>
            <a:chOff x="8022660" y="1200784"/>
            <a:chExt cx="2362201" cy="2076451"/>
          </a:xfrm>
        </p:grpSpPr>
        <p:grpSp>
          <p:nvGrpSpPr>
            <p:cNvPr id="353" name="AUXILIARY">
              <a:extLst>
                <a:ext uri="{FF2B5EF4-FFF2-40B4-BE49-F238E27FC236}">
                  <a16:creationId xmlns:a16="http://schemas.microsoft.com/office/drawing/2014/main" id="{126818BF-AE50-BBBD-E74D-21DE5162990F}"/>
                </a:ext>
              </a:extLst>
            </p:cNvPr>
            <p:cNvGrpSpPr/>
            <p:nvPr/>
          </p:nvGrpSpPr>
          <p:grpSpPr>
            <a:xfrm>
              <a:off x="8860861" y="1200784"/>
              <a:ext cx="1524000" cy="1428750"/>
              <a:chOff x="10191750" y="1933575"/>
              <a:chExt cx="1524000" cy="1428750"/>
            </a:xfrm>
          </p:grpSpPr>
          <p:sp>
            <p:nvSpPr>
              <p:cNvPr id="367" name="AUXILIARY::Output0">
                <a:extLst>
                  <a:ext uri="{FF2B5EF4-FFF2-40B4-BE49-F238E27FC236}">
                    <a16:creationId xmlns:a16="http://schemas.microsoft.com/office/drawing/2014/main" id="{CCE7AD1F-A64D-1ADC-D12B-0903F70E5169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10191750" y="1933575"/>
                <a:ext cx="1524000" cy="361950"/>
              </a:xfrm>
              <a:prstGeom prst="roundRect">
                <a:avLst>
                  <a:gd name="adj" fmla="val 21053"/>
                </a:avLst>
              </a:prstGeom>
              <a:solidFill>
                <a:srgbClr val="FFFFFF"/>
              </a:solidFill>
              <a:ln w="10478">
                <a:solidFill>
                  <a:schemeClr val="accent2"/>
                </a:solidFill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8" name="AUXILIARY::Label0">
                <a:extLst>
                  <a:ext uri="{FF2B5EF4-FFF2-40B4-BE49-F238E27FC236}">
                    <a16:creationId xmlns:a16="http://schemas.microsoft.com/office/drawing/2014/main" id="{79B1E1E1-97CB-5AD2-656D-871899CCC93F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10248900" y="1952625"/>
                <a:ext cx="1409700" cy="32385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none" lIns="0" tIns="0" rIns="0" bIns="0" anchor="ctr">
                <a:noAutofit/>
              </a:bodyPr>
              <a:lstStyle/>
              <a:p>
                <a:pPr algn="ctr">
                  <a:defRPr sz="1500" b="0">
                    <a:solidFill>
                      <a:srgbClr val="19365C"/>
                    </a:solidFill>
                    <a:latin typeface="Arial"/>
                    <a:ea typeface="Arial"/>
                    <a:cs typeface="Arial"/>
                  </a:defRPr>
                </a:pPr>
                <a:r>
                  <a:rPr sz="1500" b="0">
                    <a:solidFill>
                      <a:srgbClr val="19365C"/>
                    </a:solidFill>
                    <a:latin typeface="Arial"/>
                    <a:ea typeface="Arial"/>
                    <a:cs typeface="Arial"/>
                  </a:rPr>
                  <a:t>BPE</a:t>
                </a:r>
              </a:p>
            </p:txBody>
          </p:sp>
          <p:sp>
            <p:nvSpPr>
              <p:cNvPr id="369" name="AUXILIARY::Output1">
                <a:extLst>
                  <a:ext uri="{FF2B5EF4-FFF2-40B4-BE49-F238E27FC236}">
                    <a16:creationId xmlns:a16="http://schemas.microsoft.com/office/drawing/2014/main" id="{AC3CC554-977F-8EDD-E350-D3050B3BB296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10191750" y="2466975"/>
                <a:ext cx="1524000" cy="361950"/>
              </a:xfrm>
              <a:prstGeom prst="roundRect">
                <a:avLst>
                  <a:gd name="adj" fmla="val 21053"/>
                </a:avLst>
              </a:prstGeom>
              <a:solidFill>
                <a:srgbClr val="FFFFFF"/>
              </a:solidFill>
              <a:ln w="10478">
                <a:solidFill>
                  <a:schemeClr val="accent2"/>
                </a:solidFill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0" name="AUXILIARY::Label1">
                <a:extLst>
                  <a:ext uri="{FF2B5EF4-FFF2-40B4-BE49-F238E27FC236}">
                    <a16:creationId xmlns:a16="http://schemas.microsoft.com/office/drawing/2014/main" id="{DE9315DD-0A28-AF15-A109-83B21A4184D2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10248900" y="2486025"/>
                <a:ext cx="1409700" cy="32385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none" lIns="0" tIns="0" rIns="0" bIns="0" anchor="ctr">
                <a:noAutofit/>
              </a:bodyPr>
              <a:lstStyle/>
              <a:p>
                <a:pPr algn="ctr">
                  <a:defRPr sz="1500" b="0">
                    <a:solidFill>
                      <a:srgbClr val="19365C"/>
                    </a:solidFill>
                    <a:latin typeface="Arial"/>
                    <a:ea typeface="Arial"/>
                    <a:cs typeface="Arial"/>
                  </a:defRPr>
                </a:pPr>
                <a:r>
                  <a:rPr sz="1500" b="0">
                    <a:solidFill>
                      <a:srgbClr val="19365C"/>
                    </a:solidFill>
                    <a:latin typeface="Arial"/>
                    <a:ea typeface="Arial"/>
                    <a:cs typeface="Arial"/>
                  </a:rPr>
                  <a:t>Breast density</a:t>
                </a:r>
              </a:p>
            </p:txBody>
          </p:sp>
          <p:sp>
            <p:nvSpPr>
              <p:cNvPr id="371" name="AUXILIARY::Output2">
                <a:extLst>
                  <a:ext uri="{FF2B5EF4-FFF2-40B4-BE49-F238E27FC236}">
                    <a16:creationId xmlns:a16="http://schemas.microsoft.com/office/drawing/2014/main" id="{9B13739A-781A-5956-635C-3F26BF844581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10191750" y="3000375"/>
                <a:ext cx="1524000" cy="361950"/>
              </a:xfrm>
              <a:prstGeom prst="roundRect">
                <a:avLst>
                  <a:gd name="adj" fmla="val 21053"/>
                </a:avLst>
              </a:prstGeom>
              <a:solidFill>
                <a:srgbClr val="FFFFFF"/>
              </a:solidFill>
              <a:ln w="10478">
                <a:solidFill>
                  <a:schemeClr val="accent2"/>
                </a:solidFill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2" name="AUXILIARY::Label2">
                <a:extLst>
                  <a:ext uri="{FF2B5EF4-FFF2-40B4-BE49-F238E27FC236}">
                    <a16:creationId xmlns:a16="http://schemas.microsoft.com/office/drawing/2014/main" id="{86584D3F-2AD5-BA76-D4EE-12A5DCBC6530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10248900" y="3019425"/>
                <a:ext cx="1409700" cy="32385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none" lIns="0" tIns="0" rIns="0" bIns="0" anchor="ctr">
                <a:noAutofit/>
              </a:bodyPr>
              <a:lstStyle/>
              <a:p>
                <a:pPr algn="ctr">
                  <a:defRPr sz="1500" b="0">
                    <a:solidFill>
                      <a:srgbClr val="19365C"/>
                    </a:solidFill>
                    <a:latin typeface="Arial"/>
                    <a:ea typeface="Arial"/>
                    <a:cs typeface="Arial"/>
                  </a:defRPr>
                </a:pPr>
                <a:r>
                  <a:rPr sz="1500" b="0">
                    <a:solidFill>
                      <a:srgbClr val="19365C"/>
                    </a:solidFill>
                    <a:latin typeface="Arial"/>
                    <a:ea typeface="Arial"/>
                    <a:cs typeface="Arial"/>
                  </a:rPr>
                  <a:t>Age</a:t>
                </a:r>
              </a:p>
            </p:txBody>
          </p:sp>
        </p:grpSp>
        <p:sp>
          <p:nvSpPr>
            <p:cNvPr id="363" name="Plus 362">
              <a:extLst>
                <a:ext uri="{FF2B5EF4-FFF2-40B4-BE49-F238E27FC236}">
                  <a16:creationId xmlns:a16="http://schemas.microsoft.com/office/drawing/2014/main" id="{E0E2FE09-419B-4F6D-37DD-6773A961CDDE}"/>
                </a:ext>
              </a:extLst>
            </p:cNvPr>
            <p:cNvSpPr/>
            <p:nvPr/>
          </p:nvSpPr>
          <p:spPr>
            <a:xfrm>
              <a:off x="8186738" y="1639731"/>
              <a:ext cx="626498" cy="573421"/>
            </a:xfrm>
            <a:prstGeom prst="mathPlus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6" name="Elbow Connector 365">
              <a:extLst>
                <a:ext uri="{FF2B5EF4-FFF2-40B4-BE49-F238E27FC236}">
                  <a16:creationId xmlns:a16="http://schemas.microsoft.com/office/drawing/2014/main" id="{80FF39F4-BC61-9661-3034-3D121E3814D6}"/>
                </a:ext>
              </a:extLst>
            </p:cNvPr>
            <p:cNvCxnSpPr>
              <a:cxnSpLocks/>
              <a:stCxn id="96" idx="0"/>
              <a:endCxn id="363" idx="2"/>
            </p:cNvCxnSpPr>
            <p:nvPr/>
          </p:nvCxnSpPr>
          <p:spPr>
            <a:xfrm rot="5400000" flipH="1" flipV="1">
              <a:off x="7470824" y="2478279"/>
              <a:ext cx="1350792" cy="247119"/>
            </a:xfrm>
            <a:prstGeom prst="bentConnector2">
              <a:avLst/>
            </a:prstGeom>
            <a:ln w="28575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D055134-9D07-358E-035C-B8EFB9193ED5}"/>
              </a:ext>
            </a:extLst>
          </p:cNvPr>
          <p:cNvSpPr txBox="1"/>
          <p:nvPr/>
        </p:nvSpPr>
        <p:spPr>
          <a:xfrm>
            <a:off x="776225" y="6351231"/>
            <a:ext cx="1141791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[1] Agrawal, K. K., Liu, L., Lian, L., et al. (2025). Pillar-0: A new frontier for radiology foundation models. </a:t>
            </a:r>
            <a:r>
              <a:rPr lang="en-US" sz="1050" dirty="0" err="1"/>
              <a:t>arXiv</a:t>
            </a:r>
            <a:r>
              <a:rPr lang="en-US" sz="1050" dirty="0"/>
              <a:t> preprint arXiv:2511.17803.</a:t>
            </a:r>
          </a:p>
        </p:txBody>
      </p:sp>
    </p:spTree>
    <p:extLst>
      <p:ext uri="{BB962C8B-B14F-4D97-AF65-F5344CB8AC3E}">
        <p14:creationId xmlns:p14="http://schemas.microsoft.com/office/powerpoint/2010/main" val="3467422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27 0.00417 L 0.31224 0.17153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99" y="83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2C1D5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87 0.01273 L 0.53216 -0.19491 " pathEditMode="relative" rAng="0" ptsTypes="AA">
                                      <p:cBhvr>
                                        <p:cTn id="36" dur="10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5" y="-10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34 0.01389 L 0.35612 -0.0838 " pathEditMode="relative" rAng="0" ptsTypes="AA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17" y="-4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9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2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4.07407E-6 L 3.54167E-6 0.12176 " pathEditMode="relative" rAng="0" ptsTypes="AA">
                                      <p:cBhvr>
                                        <p:cTn id="14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88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0 L 4.58333E-6 0.12176 " pathEditMode="relative" rAng="0" ptsTypes="AA">
                                      <p:cBhvr>
                                        <p:cTn id="148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88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11022E-16 L 1.45833E-6 0.12176 " pathEditMode="relative" rAng="0" ptsTypes="AA">
                                      <p:cBhvr>
                                        <p:cTn id="150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088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0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8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4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7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6" grpId="0"/>
      <p:bldP spid="326" grpId="1"/>
      <p:bldP spid="327" grpId="0"/>
      <p:bldP spid="327" grpId="1"/>
      <p:bldP spid="328" grpId="0" animBg="1"/>
      <p:bldP spid="328" grpId="1" animBg="1"/>
      <p:bldP spid="53" grpId="0" animBg="1"/>
      <p:bldP spid="48" grpId="0" animBg="1"/>
      <p:bldP spid="49" grpId="0" animBg="1"/>
      <p:bldP spid="50" grpId="0" animBg="1"/>
      <p:bldP spid="51" grpId="0" animBg="1"/>
      <p:bldP spid="57" grpId="0" animBg="1"/>
      <p:bldP spid="58" grpId="0"/>
      <p:bldP spid="69" grpId="0"/>
      <p:bldP spid="260" grpId="0" animBg="1"/>
      <p:bldP spid="260" grpId="1" animBg="1"/>
      <p:bldP spid="318" grpId="0" animBg="1"/>
      <p:bldP spid="319" grpId="0" animBg="1"/>
      <p:bldP spid="3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61D8189-8177-F1CA-E574-B218A17B0F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533" y="1623173"/>
            <a:ext cx="6158647" cy="40647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6A575F-8161-9BF5-A6B6-8572C10ED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4E889A-F201-8DB3-56EC-BC8646B31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800235-7420-4091-CC5A-2B4837B70C41}"/>
              </a:ext>
            </a:extLst>
          </p:cNvPr>
          <p:cNvSpPr txBox="1"/>
          <p:nvPr/>
        </p:nvSpPr>
        <p:spPr>
          <a:xfrm>
            <a:off x="5798553" y="1289206"/>
            <a:ext cx="6100010" cy="319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Figure 1. </a:t>
            </a:r>
            <a:r>
              <a:rPr lang="en-US" dirty="0"/>
              <a:t>Performance for 3-year breast cancer risk prediction.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EDF0D4B-1CAC-CC44-E099-57B46394A0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8888" y="1608396"/>
            <a:ext cx="4356243" cy="3838134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Women undergoing high-risk screening breast MRI at the University of Washington from 2005 to 2022 </a:t>
            </a:r>
          </a:p>
          <a:p>
            <a:r>
              <a:rPr lang="en-US" dirty="0"/>
              <a:t>Excluding:</a:t>
            </a:r>
          </a:p>
          <a:p>
            <a:pPr lvl="1"/>
            <a:r>
              <a:rPr lang="en-US" dirty="0"/>
              <a:t>with prior breast cancer or contemporaneous cancer (diagnosed ≤12 months of imaging) </a:t>
            </a:r>
          </a:p>
          <a:p>
            <a:pPr lvl="1"/>
            <a:r>
              <a:rPr lang="en-US" dirty="0"/>
              <a:t>non-index negatives </a:t>
            </a:r>
          </a:p>
          <a:p>
            <a:pPr lvl="1"/>
            <a:r>
              <a:rPr lang="en-US" dirty="0"/>
              <a:t>1.5T magnetic fields strength or implants </a:t>
            </a:r>
          </a:p>
          <a:p>
            <a:pPr lvl="1"/>
            <a:r>
              <a:rPr lang="en-US" dirty="0"/>
              <a:t>&lt; 3 year of follow up</a:t>
            </a:r>
          </a:p>
          <a:p>
            <a:pPr lvl="1"/>
            <a:r>
              <a:rPr lang="en-US" dirty="0"/>
              <a:t>missing T2W</a:t>
            </a:r>
          </a:p>
          <a:p>
            <a:r>
              <a:rPr lang="en-US" b="1" dirty="0"/>
              <a:t>1,300 women with 1,319 MRI exams</a:t>
            </a:r>
          </a:p>
          <a:p>
            <a:pPr lvl="1"/>
            <a:r>
              <a:rPr lang="en-US" dirty="0"/>
              <a:t>Mean age: 44.9 ± 11.7 years</a:t>
            </a:r>
          </a:p>
          <a:p>
            <a:pPr lvl="1"/>
            <a:r>
              <a:rPr lang="en-US" dirty="0"/>
              <a:t>46 women (3.5%) developed breast cancer</a:t>
            </a:r>
          </a:p>
          <a:p>
            <a:pPr lvl="1"/>
            <a:r>
              <a:rPr lang="en-US" dirty="0"/>
              <a:t>Median time to cancer diagnosis 1.94 years,  range 1.02 to 2.99 years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B100D-83D4-7DE1-8712-EEC58F5E04DB}"/>
              </a:ext>
            </a:extLst>
          </p:cNvPr>
          <p:cNvSpPr txBox="1"/>
          <p:nvPr/>
        </p:nvSpPr>
        <p:spPr>
          <a:xfrm>
            <a:off x="914400" y="1158053"/>
            <a:ext cx="7628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/>
              <a:t>Data: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F61E03-0FED-9245-3474-5BCD61E8ABC3}"/>
              </a:ext>
            </a:extLst>
          </p:cNvPr>
          <p:cNvSpPr txBox="1"/>
          <p:nvPr/>
        </p:nvSpPr>
        <p:spPr>
          <a:xfrm>
            <a:off x="1677256" y="5803731"/>
            <a:ext cx="9431866" cy="36512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1000"/>
              </a:spcBef>
            </a:pPr>
            <a:r>
              <a:rPr lang="en-US" sz="1600" b="1" dirty="0"/>
              <a:t>Next Steps: Using larger cohorts, incorporating additional clinical factors, independent validation 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31BF28F-BA62-50D6-BD93-7D1C342D8602}"/>
              </a:ext>
            </a:extLst>
          </p:cNvPr>
          <p:cNvSpPr/>
          <p:nvPr/>
        </p:nvSpPr>
        <p:spPr>
          <a:xfrm>
            <a:off x="5436533" y="1937268"/>
            <a:ext cx="6158647" cy="438459"/>
          </a:xfrm>
          <a:prstGeom prst="roundRect">
            <a:avLst/>
          </a:prstGeom>
          <a:noFill/>
          <a:ln w="19050">
            <a:solidFill>
              <a:schemeClr val="accent4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23B9B41-E333-F673-5548-7BBC276C4205}"/>
              </a:ext>
            </a:extLst>
          </p:cNvPr>
          <p:cNvSpPr/>
          <p:nvPr/>
        </p:nvSpPr>
        <p:spPr>
          <a:xfrm>
            <a:off x="5436533" y="2485369"/>
            <a:ext cx="6158647" cy="438459"/>
          </a:xfrm>
          <a:prstGeom prst="roundRect">
            <a:avLst/>
          </a:prstGeom>
          <a:noFill/>
          <a:ln w="19050">
            <a:solidFill>
              <a:schemeClr val="accent4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DE7D9A7-A4FB-B4E6-9FB0-233AA261BD21}"/>
              </a:ext>
            </a:extLst>
          </p:cNvPr>
          <p:cNvSpPr/>
          <p:nvPr/>
        </p:nvSpPr>
        <p:spPr>
          <a:xfrm>
            <a:off x="5436533" y="3655526"/>
            <a:ext cx="6158647" cy="438459"/>
          </a:xfrm>
          <a:prstGeom prst="roundRect">
            <a:avLst/>
          </a:prstGeom>
          <a:noFill/>
          <a:ln w="19050">
            <a:solidFill>
              <a:schemeClr val="accent4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641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E95CF-528B-7CB9-0B3D-F7C9EC79F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Thank you!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00ABF64-EB25-AB36-7A16-EA8E8CCCF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427" y="2050035"/>
            <a:ext cx="2860933" cy="67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5C37D5-E51B-EB7B-272F-D0449490F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t>4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0D56223-BB91-530C-6798-9E808BA6AF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3750" y="741439"/>
            <a:ext cx="2860932" cy="10946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88B558-A889-322E-7231-49F8039A5E85}"/>
              </a:ext>
            </a:extLst>
          </p:cNvPr>
          <p:cNvSpPr txBox="1"/>
          <p:nvPr/>
        </p:nvSpPr>
        <p:spPr>
          <a:xfrm>
            <a:off x="9045423" y="4030430"/>
            <a:ext cx="3298826" cy="319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33B5D9E-8D12-CC32-2ABE-1208411301B0}"/>
              </a:ext>
            </a:extLst>
          </p:cNvPr>
          <p:cNvSpPr>
            <a:spLocks noGrp="1"/>
          </p:cNvSpPr>
          <p:nvPr/>
        </p:nvSpPr>
        <p:spPr>
          <a:xfrm>
            <a:off x="914400" y="1424909"/>
            <a:ext cx="5047978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00" b="1">
                <a:solidFill>
                  <a:srgbClr val="19365C"/>
                </a:solidFill>
                <a:latin typeface="Arial"/>
                <a:ea typeface="Arial"/>
                <a:cs typeface="Arial"/>
              </a:defRPr>
            </a:pPr>
            <a:r>
              <a:rPr sz="2200" b="1" dirty="0">
                <a:solidFill>
                  <a:srgbClr val="19365C"/>
                </a:solidFill>
                <a:latin typeface="Arial"/>
                <a:ea typeface="Arial"/>
                <a:cs typeface="Arial"/>
              </a:rPr>
              <a:t>University of Washington</a:t>
            </a:r>
            <a:r>
              <a:rPr lang="en-US" sz="2200" b="1" dirty="0">
                <a:solidFill>
                  <a:srgbClr val="19365C"/>
                </a:solidFill>
                <a:latin typeface="Arial"/>
                <a:ea typeface="Arial"/>
                <a:cs typeface="Arial"/>
              </a:rPr>
              <a:t> - QBI Lab</a:t>
            </a:r>
            <a:endParaRPr sz="2200" b="1" dirty="0">
              <a:solidFill>
                <a:srgbClr val="19365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5CC7E9D-FBEA-7EFD-287F-981E4B8BBF6F}"/>
              </a:ext>
            </a:extLst>
          </p:cNvPr>
          <p:cNvSpPr>
            <a:spLocks noGrp="1"/>
          </p:cNvSpPr>
          <p:nvPr/>
        </p:nvSpPr>
        <p:spPr>
          <a:xfrm>
            <a:off x="914399" y="2330815"/>
            <a:ext cx="3157819" cy="312764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800" b="0" dirty="0" err="1">
                <a:solidFill>
                  <a:srgbClr val="202020"/>
                </a:solidFill>
                <a:latin typeface="Arial"/>
                <a:ea typeface="Arial"/>
                <a:cs typeface="Arial"/>
              </a:rPr>
              <a:t>Suleeporn</a:t>
            </a:r>
            <a:r>
              <a:rPr sz="1800" b="0" dirty="0">
                <a:solidFill>
                  <a:srgbClr val="202020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202020"/>
                </a:solidFill>
                <a:latin typeface="Arial"/>
                <a:ea typeface="Arial"/>
                <a:cs typeface="Arial"/>
              </a:rPr>
              <a:t>Sujichantararat</a:t>
            </a:r>
            <a:endParaRPr sz="1800" b="0" dirty="0">
              <a:solidFill>
                <a:srgbClr val="20202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D58C9CF-9167-C052-863D-4EEA6354B62F}"/>
              </a:ext>
            </a:extLst>
          </p:cNvPr>
          <p:cNvSpPr>
            <a:spLocks noGrp="1"/>
          </p:cNvSpPr>
          <p:nvPr/>
        </p:nvSpPr>
        <p:spPr>
          <a:xfrm>
            <a:off x="914399" y="2722195"/>
            <a:ext cx="2563545" cy="312764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202020"/>
                </a:solidFill>
                <a:latin typeface="Arial"/>
                <a:ea typeface="Arial"/>
                <a:cs typeface="Arial"/>
              </a:rPr>
              <a:t>Anum S. </a:t>
            </a:r>
            <a:r>
              <a:rPr sz="1800" b="0" dirty="0" err="1">
                <a:solidFill>
                  <a:srgbClr val="202020"/>
                </a:solidFill>
                <a:latin typeface="Arial"/>
                <a:ea typeface="Arial"/>
                <a:cs typeface="Arial"/>
              </a:rPr>
              <a:t>Kazerouni</a:t>
            </a:r>
            <a:endParaRPr sz="1800" b="0" dirty="0">
              <a:solidFill>
                <a:srgbClr val="20202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E68D78F-4476-F5C8-88F1-D4494B2FB8CC}"/>
              </a:ext>
            </a:extLst>
          </p:cNvPr>
          <p:cNvSpPr>
            <a:spLocks noGrp="1"/>
          </p:cNvSpPr>
          <p:nvPr/>
        </p:nvSpPr>
        <p:spPr>
          <a:xfrm>
            <a:off x="914399" y="3113574"/>
            <a:ext cx="2218229" cy="312764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202020"/>
                </a:solidFill>
                <a:latin typeface="Arial"/>
                <a:ea typeface="Arial"/>
                <a:cs typeface="Arial"/>
              </a:rPr>
              <a:t>Wesley </a:t>
            </a:r>
            <a:r>
              <a:rPr sz="1800" b="0" dirty="0" err="1">
                <a:solidFill>
                  <a:srgbClr val="202020"/>
                </a:solidFill>
                <a:latin typeface="Arial"/>
                <a:ea typeface="Arial"/>
                <a:cs typeface="Arial"/>
              </a:rPr>
              <a:t>Surento</a:t>
            </a:r>
            <a:endParaRPr sz="1800" b="0" dirty="0">
              <a:solidFill>
                <a:srgbClr val="20202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22592DA-461B-93BC-1304-3ECB38DCFA57}"/>
              </a:ext>
            </a:extLst>
          </p:cNvPr>
          <p:cNvSpPr>
            <a:spLocks noGrp="1"/>
          </p:cNvSpPr>
          <p:nvPr/>
        </p:nvSpPr>
        <p:spPr>
          <a:xfrm>
            <a:off x="4434023" y="1939435"/>
            <a:ext cx="1808662" cy="312764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202020"/>
                </a:solidFill>
                <a:latin typeface="Arial"/>
                <a:ea typeface="Arial"/>
                <a:cs typeface="Arial"/>
              </a:rPr>
              <a:t>Yu-Tzu Kuo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D776014-78D8-46A4-5CBD-D159EFB6B52F}"/>
              </a:ext>
            </a:extLst>
          </p:cNvPr>
          <p:cNvSpPr>
            <a:spLocks noGrp="1"/>
          </p:cNvSpPr>
          <p:nvPr/>
        </p:nvSpPr>
        <p:spPr>
          <a:xfrm>
            <a:off x="4434023" y="2323911"/>
            <a:ext cx="1808662" cy="319821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202020"/>
                </a:solidFill>
                <a:latin typeface="Arial"/>
                <a:ea typeface="Arial"/>
                <a:cs typeface="Arial"/>
              </a:rPr>
              <a:t>Isabella Li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52C02AE-72C4-77B6-3628-073C7297B896}"/>
              </a:ext>
            </a:extLst>
          </p:cNvPr>
          <p:cNvSpPr>
            <a:spLocks noGrp="1"/>
          </p:cNvSpPr>
          <p:nvPr/>
        </p:nvSpPr>
        <p:spPr>
          <a:xfrm>
            <a:off x="4434023" y="2715444"/>
            <a:ext cx="1808662" cy="312764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202020"/>
                </a:solidFill>
                <a:latin typeface="Arial"/>
                <a:ea typeface="Arial"/>
                <a:cs typeface="Arial"/>
              </a:rPr>
              <a:t>Daniel S. Hippe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249020F-F112-EBCB-69A0-FFFE66C87CC2}"/>
              </a:ext>
            </a:extLst>
          </p:cNvPr>
          <p:cNvSpPr>
            <a:spLocks noGrp="1"/>
          </p:cNvSpPr>
          <p:nvPr/>
        </p:nvSpPr>
        <p:spPr>
          <a:xfrm>
            <a:off x="4434023" y="3099920"/>
            <a:ext cx="1808662" cy="32641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202020"/>
                </a:solidFill>
                <a:latin typeface="Arial"/>
                <a:ea typeface="Arial"/>
                <a:cs typeface="Arial"/>
              </a:rPr>
              <a:t>Habib Rahbar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8080B28-9099-AF08-7022-A360B7ED84E2}"/>
              </a:ext>
            </a:extLst>
          </p:cNvPr>
          <p:cNvSpPr>
            <a:spLocks noGrp="1"/>
          </p:cNvSpPr>
          <p:nvPr/>
        </p:nvSpPr>
        <p:spPr>
          <a:xfrm>
            <a:off x="914399" y="1939435"/>
            <a:ext cx="2670809" cy="312764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202020"/>
                </a:solidFill>
                <a:latin typeface="Arial"/>
                <a:ea typeface="Arial"/>
                <a:cs typeface="Arial"/>
              </a:rPr>
              <a:t>Savannah C. Partridge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4AF8F9F-297A-59D4-16DF-9114D458B1A8}"/>
              </a:ext>
            </a:extLst>
          </p:cNvPr>
          <p:cNvSpPr>
            <a:spLocks noGrp="1"/>
          </p:cNvSpPr>
          <p:nvPr/>
        </p:nvSpPr>
        <p:spPr>
          <a:xfrm>
            <a:off x="914399" y="3706880"/>
            <a:ext cx="5617029" cy="5048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550" b="1">
                <a:solidFill>
                  <a:srgbClr val="19365C"/>
                </a:solidFill>
                <a:latin typeface="Arial"/>
                <a:ea typeface="Arial"/>
                <a:cs typeface="Arial"/>
              </a:defRPr>
            </a:pPr>
            <a:r>
              <a:rPr sz="2200" b="1" dirty="0">
                <a:solidFill>
                  <a:srgbClr val="19365C"/>
                </a:solidFill>
                <a:latin typeface="Arial"/>
                <a:ea typeface="Arial"/>
                <a:cs typeface="Arial"/>
              </a:rPr>
              <a:t>Fred Hutch Cancer Center</a:t>
            </a:r>
            <a:r>
              <a:rPr lang="en-US" sz="2200" b="1" dirty="0">
                <a:solidFill>
                  <a:srgbClr val="19365C"/>
                </a:solidFill>
                <a:latin typeface="Arial"/>
                <a:ea typeface="Arial"/>
                <a:cs typeface="Arial"/>
              </a:rPr>
              <a:t> – Etzioni Lab</a:t>
            </a:r>
            <a:endParaRPr sz="2200" b="1" dirty="0">
              <a:solidFill>
                <a:srgbClr val="19365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A96929D-5C77-0D7B-8C83-FD6B87589355}"/>
              </a:ext>
            </a:extLst>
          </p:cNvPr>
          <p:cNvSpPr>
            <a:spLocks noGrp="1"/>
          </p:cNvSpPr>
          <p:nvPr/>
        </p:nvSpPr>
        <p:spPr>
          <a:xfrm>
            <a:off x="944994" y="4177792"/>
            <a:ext cx="1611086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202020"/>
                </a:solidFill>
                <a:latin typeface="Arial"/>
                <a:ea typeface="Arial"/>
                <a:cs typeface="Arial"/>
              </a:rPr>
              <a:t>Ruth Etzioni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23793FF-E2E9-0187-11F9-E15BB6CCCE26}"/>
              </a:ext>
            </a:extLst>
          </p:cNvPr>
          <p:cNvSpPr>
            <a:spLocks noGrp="1"/>
          </p:cNvSpPr>
          <p:nvPr/>
        </p:nvSpPr>
        <p:spPr>
          <a:xfrm>
            <a:off x="959597" y="4628606"/>
            <a:ext cx="4370092" cy="5048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550" b="1">
                <a:solidFill>
                  <a:srgbClr val="19365C"/>
                </a:solidFill>
                <a:latin typeface="Arial"/>
                <a:ea typeface="Arial"/>
                <a:cs typeface="Arial"/>
              </a:defRPr>
            </a:pPr>
            <a:r>
              <a:rPr sz="2200" b="1" dirty="0">
                <a:solidFill>
                  <a:srgbClr val="19365C"/>
                </a:solidFill>
                <a:latin typeface="Arial"/>
                <a:ea typeface="Arial"/>
                <a:cs typeface="Arial"/>
              </a:rPr>
              <a:t>Microsoft</a:t>
            </a:r>
            <a:r>
              <a:rPr lang="en-US" sz="2200" b="1" dirty="0">
                <a:solidFill>
                  <a:srgbClr val="19365C"/>
                </a:solidFill>
                <a:latin typeface="Arial"/>
                <a:ea typeface="Arial"/>
                <a:cs typeface="Arial"/>
              </a:rPr>
              <a:t> - AI For Good Lab</a:t>
            </a:r>
          </a:p>
          <a:p>
            <a:pPr>
              <a:defRPr sz="2550" b="1">
                <a:solidFill>
                  <a:srgbClr val="19365C"/>
                </a:solidFill>
                <a:latin typeface="Arial"/>
                <a:ea typeface="Arial"/>
                <a:cs typeface="Arial"/>
              </a:defRPr>
            </a:pPr>
            <a:endParaRPr sz="2200" b="1" dirty="0">
              <a:solidFill>
                <a:srgbClr val="19365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579077B-05D7-8E1A-C75D-0D4B1BBD3334}"/>
              </a:ext>
            </a:extLst>
          </p:cNvPr>
          <p:cNvSpPr>
            <a:spLocks noGrp="1"/>
          </p:cNvSpPr>
          <p:nvPr/>
        </p:nvSpPr>
        <p:spPr>
          <a:xfrm>
            <a:off x="959597" y="5044291"/>
            <a:ext cx="1611086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202020"/>
                </a:solidFill>
                <a:latin typeface="Arial"/>
                <a:ea typeface="Arial"/>
                <a:cs typeface="Arial"/>
              </a:rPr>
              <a:t>Felipe Oviedo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0197AFE-D87B-2379-7E7D-8523AE358A50}"/>
              </a:ext>
            </a:extLst>
          </p:cNvPr>
          <p:cNvSpPr>
            <a:spLocks noGrp="1"/>
          </p:cNvSpPr>
          <p:nvPr/>
        </p:nvSpPr>
        <p:spPr>
          <a:xfrm>
            <a:off x="914399" y="5602355"/>
            <a:ext cx="2242572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555555"/>
                </a:solidFill>
                <a:latin typeface="Arial"/>
                <a:ea typeface="Arial"/>
                <a:cs typeface="Arial"/>
              </a:defRPr>
            </a:pPr>
            <a:endParaRPr sz="1800" b="0" dirty="0">
              <a:solidFill>
                <a:srgbClr val="5555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6DFB6FF-034B-8370-1576-183141E35657}"/>
              </a:ext>
            </a:extLst>
          </p:cNvPr>
          <p:cNvSpPr txBox="1"/>
          <p:nvPr/>
        </p:nvSpPr>
        <p:spPr>
          <a:xfrm>
            <a:off x="7489371" y="4345577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Bef>
                <a:spcPts val="1000"/>
              </a:spcBef>
            </a:pPr>
            <a:endParaRPr lang="en-US" sz="1600" dirty="0" err="1"/>
          </a:p>
        </p:txBody>
      </p:sp>
      <p:pic>
        <p:nvPicPr>
          <p:cNvPr id="36" name="Picture 35" descr="Image preview">
            <a:extLst>
              <a:ext uri="{FF2B5EF4-FFF2-40B4-BE49-F238E27FC236}">
                <a16:creationId xmlns:a16="http://schemas.microsoft.com/office/drawing/2014/main" id="{8CBAF4C3-AD24-766D-1CE1-4B9E4FF52A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0718" y="2592353"/>
            <a:ext cx="3438940" cy="1541357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DEBBD75F-FEF8-D893-CBBD-AC356D35AB55}"/>
              </a:ext>
            </a:extLst>
          </p:cNvPr>
          <p:cNvSpPr txBox="1"/>
          <p:nvPr/>
        </p:nvSpPr>
        <p:spPr>
          <a:xfrm>
            <a:off x="8188099" y="3941132"/>
            <a:ext cx="3298826" cy="2258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Research support: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FHCC TDS IRC Pilot Award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NIH/NCI U01CA152637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R35 CA274442</a:t>
            </a:r>
          </a:p>
          <a:p>
            <a:r>
              <a:rPr lang="en-US" sz="1800" b="1" dirty="0"/>
              <a:t> </a:t>
            </a:r>
          </a:p>
          <a:p>
            <a:r>
              <a:rPr lang="en-US" dirty="0"/>
              <a:t> </a:t>
            </a:r>
          </a:p>
        </p:txBody>
      </p:sp>
      <p:pic>
        <p:nvPicPr>
          <p:cNvPr id="38" name="Picture 2">
            <a:extLst>
              <a:ext uri="{FF2B5EF4-FFF2-40B4-BE49-F238E27FC236}">
                <a16:creationId xmlns:a16="http://schemas.microsoft.com/office/drawing/2014/main" id="{83300180-E66C-3A1F-483E-C613DA90D0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8222" y="4676028"/>
            <a:ext cx="2135595" cy="33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CA46163-65C9-6658-8530-8A3152D9A0E6}"/>
              </a:ext>
            </a:extLst>
          </p:cNvPr>
          <p:cNvSpPr txBox="1"/>
          <p:nvPr/>
        </p:nvSpPr>
        <p:spPr>
          <a:xfrm>
            <a:off x="3132628" y="5680741"/>
            <a:ext cx="4887082" cy="65087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1000"/>
              </a:spcBef>
            </a:pPr>
            <a:r>
              <a:rPr lang="en-US" sz="2800" b="1" dirty="0"/>
              <a:t>Come visit us at Poster #4!</a:t>
            </a:r>
          </a:p>
        </p:txBody>
      </p:sp>
    </p:spTree>
    <p:extLst>
      <p:ext uri="{BB962C8B-B14F-4D97-AF65-F5344CB8AC3E}">
        <p14:creationId xmlns:p14="http://schemas.microsoft.com/office/powerpoint/2010/main" val="2718568450"/>
      </p:ext>
    </p:extLst>
  </p:cSld>
  <p:clrMapOvr>
    <a:masterClrMapping/>
  </p:clrMapOvr>
</p:sld>
</file>

<file path=ppt/theme/theme1.xml><?xml version="1.0" encoding="utf-8"?>
<a:theme xmlns:a="http://schemas.openxmlformats.org/drawingml/2006/main" name="FredHutch_2023">
  <a:themeElements>
    <a:clrScheme name="FredHutch_2023">
      <a:dk1>
        <a:srgbClr val="1B365D"/>
      </a:dk1>
      <a:lt1>
        <a:srgbClr val="FFFFFF"/>
      </a:lt1>
      <a:dk2>
        <a:srgbClr val="1B365D"/>
      </a:dk2>
      <a:lt2>
        <a:srgbClr val="FFFFFF"/>
      </a:lt2>
      <a:accent1>
        <a:srgbClr val="1B365D"/>
      </a:accent1>
      <a:accent2>
        <a:srgbClr val="FFB500"/>
      </a:accent2>
      <a:accent3>
        <a:srgbClr val="00C1D5"/>
      </a:accent3>
      <a:accent4>
        <a:srgbClr val="AA4AC4"/>
      </a:accent4>
      <a:accent5>
        <a:srgbClr val="0A799A"/>
      </a:accent5>
      <a:accent6>
        <a:srgbClr val="F4F4F4"/>
      </a:accent6>
      <a:hlink>
        <a:srgbClr val="0A799A"/>
      </a:hlink>
      <a:folHlink>
        <a:srgbClr val="AA4AC4"/>
      </a:folHlink>
    </a:clrScheme>
    <a:fontScheme name="FHCC_2022_fonts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10000"/>
          </a:lnSpc>
          <a:spcBef>
            <a:spcPts val="1000"/>
          </a:spcBef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redHutch_2023" id="{7EE05441-FB19-4753-ADDC-C26D5D171C07}" vid="{240FB84A-9AB6-4B46-9752-D5BD72ADBD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9feb048-923c-4d4c-bca6-2157539ab2ef">
      <Terms xmlns="http://schemas.microsoft.com/office/infopath/2007/PartnerControls"/>
    </lcf76f155ced4ddcb4097134ff3c332f>
    <TaxCatchAll xmlns="1b19ad85-721c-4012-9843-971e0271dd62" xsi:nil="true"/>
    <Notes xmlns="79feb048-923c-4d4c-bca6-2157539ab2e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19D1303451674E8993739AA459C7D6" ma:contentTypeVersion="19" ma:contentTypeDescription="Create a new document." ma:contentTypeScope="" ma:versionID="54d66aeac77a5a646a2305cbf5a4e35f">
  <xsd:schema xmlns:xsd="http://www.w3.org/2001/XMLSchema" xmlns:xs="http://www.w3.org/2001/XMLSchema" xmlns:p="http://schemas.microsoft.com/office/2006/metadata/properties" xmlns:ns2="79feb048-923c-4d4c-bca6-2157539ab2ef" xmlns:ns3="1b19ad85-721c-4012-9843-971e0271dd62" targetNamespace="http://schemas.microsoft.com/office/2006/metadata/properties" ma:root="true" ma:fieldsID="e5869c8141125e9e7f25163f61ae671d" ns2:_="" ns3:_="">
    <xsd:import namespace="79feb048-923c-4d4c-bca6-2157539ab2ef"/>
    <xsd:import namespace="1b19ad85-721c-4012-9843-971e0271dd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Note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feb048-923c-4d4c-bca6-2157539ab2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24e6e45-2433-4efa-90ac-389e9d1bba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Notes" ma:index="25" nillable="true" ma:displayName="Notes" ma:format="Dropdown" ma:internalName="Notes">
      <xsd:simpleType>
        <xsd:restriction base="dms:Note">
          <xsd:maxLength value="255"/>
        </xsd:restriction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19ad85-721c-4012-9843-971e0271dd6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8de39e23-17b2-4730-b67a-d997dbea3673}" ma:internalName="TaxCatchAll" ma:showField="CatchAllData" ma:web="1b19ad85-721c-4012-9843-971e0271dd6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BA9670-6DC3-4E52-B7EE-72E8C57FFD8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C7D6780-730E-40B9-A9D2-19C448C9983F}">
  <ds:schemaRefs>
    <ds:schemaRef ds:uri="1b19ad85-721c-4012-9843-971e0271dd62"/>
    <ds:schemaRef ds:uri="http://schemas.microsoft.com/office/2006/documentManagement/types"/>
    <ds:schemaRef ds:uri="http://purl.org/dc/dcmitype/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79feb048-923c-4d4c-bca6-2157539ab2ef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4CDBE33-F7FE-4C76-8D25-1B5961E817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feb048-923c-4d4c-bca6-2157539ab2ef"/>
    <ds:schemaRef ds:uri="1b19ad85-721c-4012-9843-971e0271dd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11646</TotalTime>
  <Words>706</Words>
  <Application>Microsoft Macintosh PowerPoint</Application>
  <PresentationFormat>Widescreen</PresentationFormat>
  <Paragraphs>144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FredHutch_2023</vt:lpstr>
      <vt:lpstr>Fred Hutchinson CVC: AI-Driven Near-term Breast Cancer Risk Prediction Using 3D MRI </vt:lpstr>
      <vt:lpstr>Why Predict Near-Term Breast Cancer Risk?</vt:lpstr>
      <vt:lpstr>The Near-term Breast Cancer Risk Prediction Pipeline</vt:lpstr>
      <vt:lpstr>Results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Anita Veen</dc:creator>
  <cp:lastModifiedBy>Liu, Lucas</cp:lastModifiedBy>
  <cp:revision>100</cp:revision>
  <dcterms:created xsi:type="dcterms:W3CDTF">2022-10-12T17:00:44Z</dcterms:created>
  <dcterms:modified xsi:type="dcterms:W3CDTF">2026-09-24T04:16:09Z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0x0101007319D1303451674E8993739AA459C7D6</vt:lpwstr>
  </property>
</Properties>
</file>