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196" r:id="rId1"/>
  </p:sldMasterIdLst>
  <p:notesMasterIdLst>
    <p:notesMasterId r:id="rId5"/>
  </p:notesMasterIdLst>
  <p:handoutMasterIdLst>
    <p:handoutMasterId r:id="rId6"/>
  </p:handoutMasterIdLst>
  <p:sldIdLst>
    <p:sldId id="2841" r:id="rId2"/>
    <p:sldId id="2967" r:id="rId3"/>
    <p:sldId id="2999" r:id="rId4"/>
  </p:sldIdLst>
  <p:sldSz cx="12192000" cy="6858000"/>
  <p:notesSz cx="7010400" cy="9236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4000" b="1" kern="1200">
        <a:solidFill>
          <a:schemeClr val="tx2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4000" b="1" kern="1200">
        <a:solidFill>
          <a:schemeClr val="tx2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4000" b="1" kern="1200">
        <a:solidFill>
          <a:schemeClr val="tx2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4000" b="1" kern="1200">
        <a:solidFill>
          <a:schemeClr val="tx2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4000" b="1" kern="1200">
        <a:solidFill>
          <a:schemeClr val="tx2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92" userDrawn="1">
          <p15:clr>
            <a:srgbClr val="A4A3A4"/>
          </p15:clr>
        </p15:guide>
        <p15:guide id="2" pos="69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2FD964"/>
    <a:srgbClr val="FF7C80"/>
    <a:srgbClr val="000000"/>
    <a:srgbClr val="6CB652"/>
    <a:srgbClr val="006600"/>
    <a:srgbClr val="C8FEC8"/>
    <a:srgbClr val="66FF66"/>
    <a:srgbClr val="FF9900"/>
    <a:srgbClr val="919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3705" autoAdjust="0"/>
  </p:normalViewPr>
  <p:slideViewPr>
    <p:cSldViewPr snapToGrid="0">
      <p:cViewPr varScale="1">
        <p:scale>
          <a:sx n="56" d="100"/>
          <a:sy n="56" d="100"/>
        </p:scale>
        <p:origin x="996" y="44"/>
      </p:cViewPr>
      <p:guideLst>
        <p:guide orient="horz" pos="3792"/>
        <p:guide pos="69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6680"/>
    </p:cViewPr>
  </p:sorterViewPr>
  <p:notesViewPr>
    <p:cSldViewPr snapToGrid="0" showGuides="1">
      <p:cViewPr varScale="1">
        <p:scale>
          <a:sx n="73" d="100"/>
          <a:sy n="73" d="100"/>
        </p:scale>
        <p:origin x="2412" y="54"/>
      </p:cViewPr>
      <p:guideLst>
        <p:guide orient="horz" pos="290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-1597"/>
            <a:ext cx="3037840" cy="46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186" tIns="0" rIns="19186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100" b="0" i="1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-1597"/>
            <a:ext cx="3037840" cy="46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186" tIns="0" rIns="19186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100" b="0" i="1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2914"/>
            <a:ext cx="3037840" cy="4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186" tIns="0" rIns="19186" bIns="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100" b="0" i="1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772914"/>
            <a:ext cx="3037840" cy="4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186" tIns="0" rIns="19186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100" b="0" i="1">
                <a:solidFill>
                  <a:schemeClr val="tx1"/>
                </a:solidFill>
                <a:effectLst/>
                <a:latin typeface="Arial" charset="0"/>
              </a:defRPr>
            </a:lvl1pPr>
          </a:lstStyle>
          <a:p>
            <a:pPr>
              <a:defRPr/>
            </a:pPr>
            <a:fld id="{BB4FEE2D-262A-46A6-B141-86CAAC9187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3108847" y="8793676"/>
            <a:ext cx="792711" cy="264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7935" tIns="44767" rIns="87935" bIns="44767">
            <a:spAutoFit/>
          </a:bodyPr>
          <a:lstStyle/>
          <a:p>
            <a:pPr defTabSz="874557" eaLnBrk="0" hangingPunct="0">
              <a:lnSpc>
                <a:spcPct val="90000"/>
              </a:lnSpc>
              <a:defRPr/>
            </a:pPr>
            <a:r>
              <a:rPr lang="en-US" sz="1200" b="0" dirty="0">
                <a:solidFill>
                  <a:schemeClr val="tx1"/>
                </a:solidFill>
                <a:latin typeface="Arial" charset="0"/>
              </a:rPr>
              <a:t>Page </a:t>
            </a:r>
            <a:fld id="{6F6FE59D-CE0C-4699-9C9D-4EF69D85C30A}" type="slidenum">
              <a:rPr lang="en-US" sz="1200" b="0">
                <a:solidFill>
                  <a:schemeClr val="tx1"/>
                </a:solidFill>
                <a:latin typeface="Arial" charset="0"/>
              </a:rPr>
              <a:pPr defTabSz="874557" eaLnBrk="0" hangingPunct="0">
                <a:lnSpc>
                  <a:spcPct val="90000"/>
                </a:lnSpc>
                <a:defRPr/>
              </a:pPr>
              <a:t>‹#›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18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-1597"/>
            <a:ext cx="3037840" cy="46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186" tIns="0" rIns="19186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100" b="0" i="1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-1597"/>
            <a:ext cx="3037840" cy="46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186" tIns="0" rIns="19186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100" b="0" i="1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914"/>
            <a:ext cx="3037840" cy="4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186" tIns="0" rIns="19186" bIns="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100" b="0" i="1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772914"/>
            <a:ext cx="3037840" cy="4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186" tIns="0" rIns="19186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100" b="0" i="1">
                <a:solidFill>
                  <a:schemeClr val="tx1"/>
                </a:solidFill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fld id="{2BA48944-3552-4F84-AB27-440972A65E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3108847" y="8793676"/>
            <a:ext cx="792711" cy="264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7935" tIns="44767" rIns="87935" bIns="44767">
            <a:spAutoFit/>
          </a:bodyPr>
          <a:lstStyle/>
          <a:p>
            <a:pPr defTabSz="874557" eaLnBrk="0" hangingPunct="0">
              <a:lnSpc>
                <a:spcPct val="90000"/>
              </a:lnSpc>
              <a:defRPr/>
            </a:pPr>
            <a:r>
              <a:rPr lang="en-US" sz="1200" b="0" dirty="0">
                <a:solidFill>
                  <a:schemeClr val="tx1"/>
                </a:solidFill>
                <a:latin typeface="Arial" charset="0"/>
              </a:rPr>
              <a:t>Page </a:t>
            </a:r>
            <a:fld id="{F164A479-FCC8-41A0-978A-828875009EA5}" type="slidenum">
              <a:rPr lang="en-US" sz="1200" b="0">
                <a:solidFill>
                  <a:schemeClr val="tx1"/>
                </a:solidFill>
                <a:latin typeface="Arial" charset="0"/>
              </a:rPr>
              <a:pPr defTabSz="874557" eaLnBrk="0" hangingPunct="0">
                <a:lnSpc>
                  <a:spcPct val="90000"/>
                </a:lnSpc>
                <a:defRPr/>
              </a:pPr>
              <a:t>‹#›</a:t>
            </a:fld>
            <a:endParaRPr lang="en-US" sz="1200" b="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1207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36563" y="696913"/>
            <a:ext cx="6137275" cy="34528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384062"/>
            <a:ext cx="5140960" cy="415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2" tIns="46366" rIns="92732" bIns="463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23884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A48944-3552-4F84-AB27-440972A65E1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833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B0439C51-1AE3-448D-A2CB-F7102E119D6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341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686CCA-7831-4C32-8A55-59490E83184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784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474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370"/>
            </a:lvl1pPr>
            <a:lvl2pPr marL="541873" indent="0">
              <a:buNone/>
              <a:defRPr sz="2133"/>
            </a:lvl2pPr>
            <a:lvl3pPr marL="1083747" indent="0">
              <a:buNone/>
              <a:defRPr sz="1896"/>
            </a:lvl3pPr>
            <a:lvl4pPr marL="1625620" indent="0">
              <a:buNone/>
              <a:defRPr sz="1659"/>
            </a:lvl4pPr>
            <a:lvl5pPr marL="2167494" indent="0">
              <a:buNone/>
              <a:defRPr sz="1659"/>
            </a:lvl5pPr>
            <a:lvl6pPr marL="2709367" indent="0">
              <a:buNone/>
              <a:defRPr sz="1659"/>
            </a:lvl6pPr>
            <a:lvl7pPr marL="3251241" indent="0">
              <a:buNone/>
              <a:defRPr sz="1659"/>
            </a:lvl7pPr>
            <a:lvl8pPr marL="3793114" indent="0">
              <a:buNone/>
              <a:defRPr sz="1659"/>
            </a:lvl8pPr>
            <a:lvl9pPr marL="4334988" indent="0">
              <a:buNone/>
              <a:defRPr sz="165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E3112-D0D6-4E7E-ADF1-67A22D29A7E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068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3319"/>
            </a:lvl1pPr>
            <a:lvl2pPr>
              <a:defRPr sz="2844"/>
            </a:lvl2pPr>
            <a:lvl3pPr>
              <a:defRPr sz="237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3319"/>
            </a:lvl1pPr>
            <a:lvl2pPr>
              <a:defRPr sz="2844"/>
            </a:lvl2pPr>
            <a:lvl3pPr>
              <a:defRPr sz="237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54B07E-CAB5-458A-BB6C-7115086A8A4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771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2"/>
          </a:xfrm>
        </p:spPr>
        <p:txBody>
          <a:bodyPr anchor="b"/>
          <a:lstStyle>
            <a:lvl1pPr marL="0" indent="0">
              <a:buNone/>
              <a:defRPr sz="2844" b="1"/>
            </a:lvl1pPr>
            <a:lvl2pPr marL="541873" indent="0">
              <a:buNone/>
              <a:defRPr sz="2370" b="1"/>
            </a:lvl2pPr>
            <a:lvl3pPr marL="1083747" indent="0">
              <a:buNone/>
              <a:defRPr sz="2133" b="1"/>
            </a:lvl3pPr>
            <a:lvl4pPr marL="1625620" indent="0">
              <a:buNone/>
              <a:defRPr sz="1896" b="1"/>
            </a:lvl4pPr>
            <a:lvl5pPr marL="2167494" indent="0">
              <a:buNone/>
              <a:defRPr sz="1896" b="1"/>
            </a:lvl5pPr>
            <a:lvl6pPr marL="2709367" indent="0">
              <a:buNone/>
              <a:defRPr sz="1896" b="1"/>
            </a:lvl6pPr>
            <a:lvl7pPr marL="3251241" indent="0">
              <a:buNone/>
              <a:defRPr sz="1896" b="1"/>
            </a:lvl7pPr>
            <a:lvl8pPr marL="3793114" indent="0">
              <a:buNone/>
              <a:defRPr sz="1896" b="1"/>
            </a:lvl8pPr>
            <a:lvl9pPr marL="4334988" indent="0">
              <a:buNone/>
              <a:defRPr sz="18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844"/>
            </a:lvl1pPr>
            <a:lvl2pPr>
              <a:defRPr sz="2370"/>
            </a:lvl2pPr>
            <a:lvl3pPr>
              <a:defRPr sz="2133"/>
            </a:lvl3pPr>
            <a:lvl4pPr>
              <a:defRPr sz="1896"/>
            </a:lvl4pPr>
            <a:lvl5pPr>
              <a:defRPr sz="1896"/>
            </a:lvl5pPr>
            <a:lvl6pPr>
              <a:defRPr sz="1896"/>
            </a:lvl6pPr>
            <a:lvl7pPr>
              <a:defRPr sz="1896"/>
            </a:lvl7pPr>
            <a:lvl8pPr>
              <a:defRPr sz="1896"/>
            </a:lvl8pPr>
            <a:lvl9pPr>
              <a:defRPr sz="18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844" b="1"/>
            </a:lvl1pPr>
            <a:lvl2pPr marL="541873" indent="0">
              <a:buNone/>
              <a:defRPr sz="2370" b="1"/>
            </a:lvl2pPr>
            <a:lvl3pPr marL="1083747" indent="0">
              <a:buNone/>
              <a:defRPr sz="2133" b="1"/>
            </a:lvl3pPr>
            <a:lvl4pPr marL="1625620" indent="0">
              <a:buNone/>
              <a:defRPr sz="1896" b="1"/>
            </a:lvl4pPr>
            <a:lvl5pPr marL="2167494" indent="0">
              <a:buNone/>
              <a:defRPr sz="1896" b="1"/>
            </a:lvl5pPr>
            <a:lvl6pPr marL="2709367" indent="0">
              <a:buNone/>
              <a:defRPr sz="1896" b="1"/>
            </a:lvl6pPr>
            <a:lvl7pPr marL="3251241" indent="0">
              <a:buNone/>
              <a:defRPr sz="1896" b="1"/>
            </a:lvl7pPr>
            <a:lvl8pPr marL="3793114" indent="0">
              <a:buNone/>
              <a:defRPr sz="1896" b="1"/>
            </a:lvl8pPr>
            <a:lvl9pPr marL="4334988" indent="0">
              <a:buNone/>
              <a:defRPr sz="18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844"/>
            </a:lvl1pPr>
            <a:lvl2pPr>
              <a:defRPr sz="2370"/>
            </a:lvl2pPr>
            <a:lvl3pPr>
              <a:defRPr sz="2133"/>
            </a:lvl3pPr>
            <a:lvl4pPr>
              <a:defRPr sz="1896"/>
            </a:lvl4pPr>
            <a:lvl5pPr>
              <a:defRPr sz="1896"/>
            </a:lvl5pPr>
            <a:lvl6pPr>
              <a:defRPr sz="1896"/>
            </a:lvl6pPr>
            <a:lvl7pPr>
              <a:defRPr sz="1896"/>
            </a:lvl7pPr>
            <a:lvl8pPr>
              <a:defRPr sz="1896"/>
            </a:lvl8pPr>
            <a:lvl9pPr>
              <a:defRPr sz="189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B1A751-45FE-4147-9627-0190D0C717E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476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03377-16B2-41A6-87A3-7EAECE580A7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43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9F68E-0C70-4D27-8AEA-820C2FC25B1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122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37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7" cy="5853113"/>
          </a:xfrm>
        </p:spPr>
        <p:txBody>
          <a:bodyPr/>
          <a:lstStyle>
            <a:lvl1pPr>
              <a:defRPr sz="3793"/>
            </a:lvl1pPr>
            <a:lvl2pPr>
              <a:defRPr sz="3319"/>
            </a:lvl2pPr>
            <a:lvl3pPr>
              <a:defRPr sz="2844"/>
            </a:lvl3pPr>
            <a:lvl4pPr>
              <a:defRPr sz="2370"/>
            </a:lvl4pPr>
            <a:lvl5pPr>
              <a:defRPr sz="2370"/>
            </a:lvl5pPr>
            <a:lvl6pPr>
              <a:defRPr sz="2370"/>
            </a:lvl6pPr>
            <a:lvl7pPr>
              <a:defRPr sz="2370"/>
            </a:lvl7pPr>
            <a:lvl8pPr>
              <a:defRPr sz="2370"/>
            </a:lvl8pPr>
            <a:lvl9pPr>
              <a:defRPr sz="237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2"/>
            <a:ext cx="4011084" cy="4691063"/>
          </a:xfrm>
        </p:spPr>
        <p:txBody>
          <a:bodyPr/>
          <a:lstStyle>
            <a:lvl1pPr marL="0" indent="0">
              <a:buNone/>
              <a:defRPr sz="1659"/>
            </a:lvl1pPr>
            <a:lvl2pPr marL="541873" indent="0">
              <a:buNone/>
              <a:defRPr sz="1422"/>
            </a:lvl2pPr>
            <a:lvl3pPr marL="1083747" indent="0">
              <a:buNone/>
              <a:defRPr sz="1185"/>
            </a:lvl3pPr>
            <a:lvl4pPr marL="1625620" indent="0">
              <a:buNone/>
              <a:defRPr sz="1067"/>
            </a:lvl4pPr>
            <a:lvl5pPr marL="2167494" indent="0">
              <a:buNone/>
              <a:defRPr sz="1067"/>
            </a:lvl5pPr>
            <a:lvl6pPr marL="2709367" indent="0">
              <a:buNone/>
              <a:defRPr sz="1067"/>
            </a:lvl6pPr>
            <a:lvl7pPr marL="3251241" indent="0">
              <a:buNone/>
              <a:defRPr sz="1067"/>
            </a:lvl7pPr>
            <a:lvl8pPr marL="3793114" indent="0">
              <a:buNone/>
              <a:defRPr sz="1067"/>
            </a:lvl8pPr>
            <a:lvl9pPr marL="4334988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1875B-686E-4CED-8B8A-CEC8EABA328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457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37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793"/>
            </a:lvl1pPr>
            <a:lvl2pPr marL="541873" indent="0">
              <a:buNone/>
              <a:defRPr sz="3319"/>
            </a:lvl2pPr>
            <a:lvl3pPr marL="1083747" indent="0">
              <a:buNone/>
              <a:defRPr sz="2844"/>
            </a:lvl3pPr>
            <a:lvl4pPr marL="1625620" indent="0">
              <a:buNone/>
              <a:defRPr sz="2370"/>
            </a:lvl4pPr>
            <a:lvl5pPr marL="2167494" indent="0">
              <a:buNone/>
              <a:defRPr sz="2370"/>
            </a:lvl5pPr>
            <a:lvl6pPr marL="2709367" indent="0">
              <a:buNone/>
              <a:defRPr sz="2370"/>
            </a:lvl6pPr>
            <a:lvl7pPr marL="3251241" indent="0">
              <a:buNone/>
              <a:defRPr sz="2370"/>
            </a:lvl7pPr>
            <a:lvl8pPr marL="3793114" indent="0">
              <a:buNone/>
              <a:defRPr sz="2370"/>
            </a:lvl8pPr>
            <a:lvl9pPr marL="4334988" indent="0">
              <a:buNone/>
              <a:defRPr sz="237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659"/>
            </a:lvl1pPr>
            <a:lvl2pPr marL="541873" indent="0">
              <a:buNone/>
              <a:defRPr sz="1422"/>
            </a:lvl2pPr>
            <a:lvl3pPr marL="1083747" indent="0">
              <a:buNone/>
              <a:defRPr sz="1185"/>
            </a:lvl3pPr>
            <a:lvl4pPr marL="1625620" indent="0">
              <a:buNone/>
              <a:defRPr sz="1067"/>
            </a:lvl4pPr>
            <a:lvl5pPr marL="2167494" indent="0">
              <a:buNone/>
              <a:defRPr sz="1067"/>
            </a:lvl5pPr>
            <a:lvl6pPr marL="2709367" indent="0">
              <a:buNone/>
              <a:defRPr sz="1067"/>
            </a:lvl6pPr>
            <a:lvl7pPr marL="3251241" indent="0">
              <a:buNone/>
              <a:defRPr sz="1067"/>
            </a:lvl7pPr>
            <a:lvl8pPr marL="3793114" indent="0">
              <a:buNone/>
              <a:defRPr sz="1067"/>
            </a:lvl8pPr>
            <a:lvl9pPr marL="4334988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512C3-A727-4957-97BE-30B941070475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174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36CA7D-BCB5-4E13-A4B8-F5E36308C0B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484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799" y="609600"/>
            <a:ext cx="259080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1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FE6E82-C892-4493-80F9-FB5BB8ED92D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07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1" y="62484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>
              <a:defRPr sz="1659"/>
            </a:lvl1pPr>
          </a:lstStyle>
          <a:p>
            <a:pPr algn="l" eaLnBrk="0" hangingPunct="0"/>
            <a:endParaRPr lang="en-US" altLang="en-US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ctr">
              <a:defRPr sz="1659"/>
            </a:lvl1pPr>
          </a:lstStyle>
          <a:p>
            <a:pPr eaLnBrk="0" hangingPunct="0"/>
            <a:endParaRPr lang="en-US" altLang="en-US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1" y="6248400"/>
            <a:ext cx="254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r">
              <a:defRPr sz="1659"/>
            </a:lvl1pPr>
          </a:lstStyle>
          <a:p>
            <a:pPr eaLnBrk="0" hangingPunct="0"/>
            <a:fld id="{81FF375E-EED2-44AE-8BF3-6D4AA3D6C9A5}" type="slidenum">
              <a:rPr lang="en-US" altLang="en-US" b="0">
                <a:solidFill>
                  <a:srgbClr val="000000"/>
                </a:solidFill>
                <a:latin typeface="Arial" charset="0"/>
              </a:rPr>
              <a:pPr eaLnBrk="0" hangingPunct="0"/>
              <a:t>‹#›</a:t>
            </a:fld>
            <a:endParaRPr lang="en-US" altLang="en-US" b="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172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7" r:id="rId1"/>
    <p:sldLayoutId id="2147484198" r:id="rId2"/>
    <p:sldLayoutId id="2147484199" r:id="rId3"/>
    <p:sldLayoutId id="2147484200" r:id="rId4"/>
    <p:sldLayoutId id="2147484201" r:id="rId5"/>
    <p:sldLayoutId id="2147484202" r:id="rId6"/>
    <p:sldLayoutId id="2147484203" r:id="rId7"/>
    <p:sldLayoutId id="2147484204" r:id="rId8"/>
    <p:sldLayoutId id="2147484205" r:id="rId9"/>
    <p:sldLayoutId id="2147484206" r:id="rId10"/>
    <p:sldLayoutId id="214748420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ヒラギノ角ゴ Pro W3" pitchFamily="1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ヒラギノ角ゴ Pro W3" pitchFamily="1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ヒラギノ角ゴ Pro W3" pitchFamily="1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ヒラギノ角ゴ Pro W3" pitchFamily="1" charset="-128"/>
        </a:defRPr>
      </a:lvl5pPr>
      <a:lvl6pPr marL="541873" algn="ctr" rtl="0" eaLnBrk="1" fontAlgn="base" hangingPunct="1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ヒラギノ角ゴ Pro W3" pitchFamily="1" charset="-128"/>
        </a:defRPr>
      </a:lvl6pPr>
      <a:lvl7pPr marL="1083747" algn="ctr" rtl="0" eaLnBrk="1" fontAlgn="base" hangingPunct="1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ヒラギノ角ゴ Pro W3" pitchFamily="1" charset="-128"/>
        </a:defRPr>
      </a:lvl7pPr>
      <a:lvl8pPr marL="1625620" algn="ctr" rtl="0" eaLnBrk="1" fontAlgn="base" hangingPunct="1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ヒラギノ角ゴ Pro W3" pitchFamily="1" charset="-128"/>
        </a:defRPr>
      </a:lvl8pPr>
      <a:lvl9pPr marL="2167494" algn="ctr" rtl="0" eaLnBrk="1" fontAlgn="base" hangingPunct="1">
        <a:spcBef>
          <a:spcPct val="0"/>
        </a:spcBef>
        <a:spcAft>
          <a:spcPct val="0"/>
        </a:spcAft>
        <a:defRPr sz="5215">
          <a:solidFill>
            <a:schemeClr val="tx2"/>
          </a:solidFill>
          <a:latin typeface="Arial" charset="0"/>
          <a:ea typeface="ヒラギノ角ゴ Pro W3" pitchFamily="1" charset="-128"/>
        </a:defRPr>
      </a:lvl9pPr>
    </p:titleStyle>
    <p:bodyStyle>
      <a:lvl1pPr marL="406405" indent="-406405" algn="l" rtl="0" eaLnBrk="1" fontAlgn="base" hangingPunct="1">
        <a:spcBef>
          <a:spcPct val="20000"/>
        </a:spcBef>
        <a:spcAft>
          <a:spcPct val="0"/>
        </a:spcAft>
        <a:buChar char="•"/>
        <a:defRPr sz="3793">
          <a:solidFill>
            <a:schemeClr val="tx1"/>
          </a:solidFill>
          <a:latin typeface="+mn-lt"/>
          <a:ea typeface="+mn-ea"/>
          <a:cs typeface="+mn-cs"/>
        </a:defRPr>
      </a:lvl1pPr>
      <a:lvl2pPr marL="880544" indent="-338671" algn="l" rtl="0" eaLnBrk="1" fontAlgn="base" hangingPunct="1">
        <a:spcBef>
          <a:spcPct val="20000"/>
        </a:spcBef>
        <a:spcAft>
          <a:spcPct val="0"/>
        </a:spcAft>
        <a:buChar char="–"/>
        <a:defRPr sz="3319">
          <a:solidFill>
            <a:schemeClr val="tx1"/>
          </a:solidFill>
          <a:latin typeface="+mn-lt"/>
          <a:ea typeface="+mn-ea"/>
        </a:defRPr>
      </a:lvl2pPr>
      <a:lvl3pPr marL="1354684" indent="-270937" algn="l" rtl="0" eaLnBrk="1" fontAlgn="base" hangingPunct="1">
        <a:spcBef>
          <a:spcPct val="20000"/>
        </a:spcBef>
        <a:spcAft>
          <a:spcPct val="0"/>
        </a:spcAft>
        <a:buChar char="•"/>
        <a:defRPr sz="2844">
          <a:solidFill>
            <a:schemeClr val="tx1"/>
          </a:solidFill>
          <a:latin typeface="+mn-lt"/>
          <a:ea typeface="+mn-ea"/>
        </a:defRPr>
      </a:lvl3pPr>
      <a:lvl4pPr marL="1896557" indent="-270937" algn="l" rtl="0" eaLnBrk="1" fontAlgn="base" hangingPunct="1">
        <a:spcBef>
          <a:spcPct val="20000"/>
        </a:spcBef>
        <a:spcAft>
          <a:spcPct val="0"/>
        </a:spcAft>
        <a:buChar char="–"/>
        <a:defRPr sz="2370">
          <a:solidFill>
            <a:schemeClr val="tx1"/>
          </a:solidFill>
          <a:latin typeface="+mn-lt"/>
          <a:ea typeface="+mn-ea"/>
        </a:defRPr>
      </a:lvl4pPr>
      <a:lvl5pPr marL="2438430" indent="-270937" algn="l" rtl="0" eaLnBrk="1" fontAlgn="base" hangingPunct="1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  <a:ea typeface="+mn-ea"/>
        </a:defRPr>
      </a:lvl5pPr>
      <a:lvl6pPr marL="2980304" indent="-270937" algn="l" rtl="0" eaLnBrk="1" fontAlgn="base" hangingPunct="1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  <a:ea typeface="+mn-ea"/>
        </a:defRPr>
      </a:lvl6pPr>
      <a:lvl7pPr marL="3522177" indent="-270937" algn="l" rtl="0" eaLnBrk="1" fontAlgn="base" hangingPunct="1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  <a:ea typeface="+mn-ea"/>
        </a:defRPr>
      </a:lvl7pPr>
      <a:lvl8pPr marL="4064051" indent="-270937" algn="l" rtl="0" eaLnBrk="1" fontAlgn="base" hangingPunct="1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  <a:ea typeface="+mn-ea"/>
        </a:defRPr>
      </a:lvl8pPr>
      <a:lvl9pPr marL="4605924" indent="-270937" algn="l" rtl="0" eaLnBrk="1" fontAlgn="base" hangingPunct="1">
        <a:spcBef>
          <a:spcPct val="20000"/>
        </a:spcBef>
        <a:spcAft>
          <a:spcPct val="0"/>
        </a:spcAft>
        <a:buChar char="»"/>
        <a:defRPr sz="237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1873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3747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25620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67494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09367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51241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793114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34988" algn="l" defTabSz="1083747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9.jpeg"/><Relationship Id="rId18" Type="http://schemas.openxmlformats.org/officeDocument/2006/relationships/image" Target="../media/image14.jpeg"/><Relationship Id="rId26" Type="http://schemas.openxmlformats.org/officeDocument/2006/relationships/image" Target="../media/image22.png"/><Relationship Id="rId3" Type="http://schemas.openxmlformats.org/officeDocument/2006/relationships/image" Target="../media/image3.png"/><Relationship Id="rId21" Type="http://schemas.openxmlformats.org/officeDocument/2006/relationships/image" Target="../media/image17.jpeg"/><Relationship Id="rId7" Type="http://schemas.openxmlformats.org/officeDocument/2006/relationships/image" Target="../media/image6.png"/><Relationship Id="rId12" Type="http://schemas.microsoft.com/office/2007/relationships/hdphoto" Target="../media/hdphoto4.wdp"/><Relationship Id="rId17" Type="http://schemas.openxmlformats.org/officeDocument/2006/relationships/image" Target="../media/image13.jpeg"/><Relationship Id="rId25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.jpeg"/><Relationship Id="rId20" Type="http://schemas.openxmlformats.org/officeDocument/2006/relationships/image" Target="../media/image16.jpeg"/><Relationship Id="rId29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24" Type="http://schemas.openxmlformats.org/officeDocument/2006/relationships/image" Target="../media/image20.png"/><Relationship Id="rId5" Type="http://schemas.openxmlformats.org/officeDocument/2006/relationships/image" Target="../media/image5.png"/><Relationship Id="rId15" Type="http://schemas.openxmlformats.org/officeDocument/2006/relationships/image" Target="../media/image11.jpeg"/><Relationship Id="rId23" Type="http://schemas.openxmlformats.org/officeDocument/2006/relationships/image" Target="../media/image19.jpeg"/><Relationship Id="rId28" Type="http://schemas.openxmlformats.org/officeDocument/2006/relationships/image" Target="../media/image24.png"/><Relationship Id="rId10" Type="http://schemas.microsoft.com/office/2007/relationships/hdphoto" Target="../media/hdphoto3.wdp"/><Relationship Id="rId19" Type="http://schemas.openxmlformats.org/officeDocument/2006/relationships/image" Target="../media/image15.jpeg"/><Relationship Id="rId31" Type="http://schemas.openxmlformats.org/officeDocument/2006/relationships/image" Target="../media/image27.jpeg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4" Type="http://schemas.openxmlformats.org/officeDocument/2006/relationships/image" Target="../media/image10.jpeg"/><Relationship Id="rId22" Type="http://schemas.openxmlformats.org/officeDocument/2006/relationships/image" Target="../media/image18.jpeg"/><Relationship Id="rId27" Type="http://schemas.openxmlformats.org/officeDocument/2006/relationships/image" Target="../media/image23.png"/><Relationship Id="rId30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7082" b="13358"/>
          <a:stretch>
            <a:fillRect/>
          </a:stretch>
        </p:blipFill>
        <p:spPr>
          <a:xfrm>
            <a:off x="5331975" y="1440564"/>
            <a:ext cx="1744000" cy="1401018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177" t="8064" r="6956" b="19890"/>
          <a:stretch>
            <a:fillRect/>
          </a:stretch>
        </p:blipFill>
        <p:spPr>
          <a:xfrm>
            <a:off x="7232846" y="1440144"/>
            <a:ext cx="1741972" cy="1401018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3441471" y="1109109"/>
            <a:ext cx="17253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Prostatectomy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65120" y="1098351"/>
            <a:ext cx="1579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Perfusion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17806" y="1098701"/>
            <a:ext cx="1493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Diffusion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7AACA79-2493-4F72-B193-35E613AFF0FA}"/>
              </a:ext>
            </a:extLst>
          </p:cNvPr>
          <p:cNvSpPr txBox="1">
            <a:spLocks/>
          </p:cNvSpPr>
          <p:nvPr/>
        </p:nvSpPr>
        <p:spPr>
          <a:xfrm>
            <a:off x="2385676" y="318071"/>
            <a:ext cx="7970266" cy="4572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1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1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1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1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1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1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1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ヒラギノ角ゴ Pro W3" pitchFamily="1" charset="-128"/>
              </a:defRPr>
            </a:lvl9pPr>
          </a:lstStyle>
          <a:p>
            <a:r>
              <a:rPr lang="en-US" sz="2000" b="0" dirty="0">
                <a:solidFill>
                  <a:schemeClr val="bg1"/>
                </a:solidFill>
              </a:rPr>
              <a:t>Prospective Validation of Automated Imaging Scoring System, Habitat Risk Score (HRS), for Prostate Cancer Detection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9DCDB8-D411-96E3-1DA3-AD8999035ED0}"/>
              </a:ext>
            </a:extLst>
          </p:cNvPr>
          <p:cNvGrpSpPr/>
          <p:nvPr/>
        </p:nvGrpSpPr>
        <p:grpSpPr>
          <a:xfrm>
            <a:off x="3562201" y="1583764"/>
            <a:ext cx="1677937" cy="1265335"/>
            <a:chOff x="1065006" y="1031526"/>
            <a:chExt cx="4259358" cy="274568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9900796-BB67-275A-E025-2BE239A4BE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9429" t="10337" r="11650" b="18281"/>
            <a:stretch/>
          </p:blipFill>
          <p:spPr>
            <a:xfrm flipH="1">
              <a:off x="2967524" y="2149118"/>
              <a:ext cx="2157435" cy="127823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142880D-BC97-BD8F-E030-1BA82C37F4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701" b="89925" l="993" r="89735"/>
                      </a14:imgEffect>
                    </a14:imgLayer>
                  </a14:imgProps>
                </a:ext>
              </a:extLst>
            </a:blip>
            <a:srcRect t="18191" r="14106"/>
            <a:stretch/>
          </p:blipFill>
          <p:spPr>
            <a:xfrm rot="12520863" flipH="1">
              <a:off x="1065006" y="1688860"/>
              <a:ext cx="2470777" cy="2088352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62441CE-DBF9-64C5-B3E5-C09FE04396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2857" b="90000" l="9467" r="84024"/>
                      </a14:imgEffect>
                    </a14:imgLayer>
                  </a14:imgProps>
                </a:ext>
              </a:extLst>
            </a:blip>
            <a:srcRect t="24584" r="15753"/>
            <a:stretch/>
          </p:blipFill>
          <p:spPr>
            <a:xfrm rot="1839169" flipH="1">
              <a:off x="2612063" y="1249603"/>
              <a:ext cx="2712301" cy="150850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C543459-D80F-5CE9-99BF-E01E5F8BA5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906" b="83962" l="5603" r="92672"/>
                      </a14:imgEffect>
                    </a14:imgLayer>
                  </a14:imgProps>
                </a:ext>
              </a:extLst>
            </a:blip>
            <a:srcRect b="21686"/>
            <a:stretch/>
          </p:blipFill>
          <p:spPr>
            <a:xfrm rot="10589976" flipH="1">
              <a:off x="1155859" y="1031526"/>
              <a:ext cx="2209799" cy="1581398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A853451-0A00-FCA1-228A-1327262C53BE}"/>
              </a:ext>
            </a:extLst>
          </p:cNvPr>
          <p:cNvSpPr/>
          <p:nvPr/>
        </p:nvSpPr>
        <p:spPr bwMode="auto">
          <a:xfrm>
            <a:off x="3449751" y="1429386"/>
            <a:ext cx="1725353" cy="14061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397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901FDD8-39FF-0F0A-3986-39ABB16B1C3C}"/>
              </a:ext>
            </a:extLst>
          </p:cNvPr>
          <p:cNvGrpSpPr/>
          <p:nvPr/>
        </p:nvGrpSpPr>
        <p:grpSpPr>
          <a:xfrm>
            <a:off x="963287" y="3120861"/>
            <a:ext cx="5070043" cy="3074840"/>
            <a:chOff x="849758" y="838200"/>
            <a:chExt cx="7608442" cy="4285720"/>
          </a:xfrm>
        </p:grpSpPr>
        <p:pic>
          <p:nvPicPr>
            <p:cNvPr id="23" name="Picture 7">
              <a:extLst>
                <a:ext uri="{FF2B5EF4-FFF2-40B4-BE49-F238E27FC236}">
                  <a16:creationId xmlns:a16="http://schemas.microsoft.com/office/drawing/2014/main" id="{C3888A0D-01E3-A6D3-EE39-4B81C8A7E6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7668" y="3694970"/>
              <a:ext cx="1905266" cy="142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8">
              <a:extLst>
                <a:ext uri="{FF2B5EF4-FFF2-40B4-BE49-F238E27FC236}">
                  <a16:creationId xmlns:a16="http://schemas.microsoft.com/office/drawing/2014/main" id="{49FEBBAF-564A-3E78-28B6-89B25A4231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758" y="838200"/>
              <a:ext cx="1905266" cy="142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9">
              <a:extLst>
                <a:ext uri="{FF2B5EF4-FFF2-40B4-BE49-F238E27FC236}">
                  <a16:creationId xmlns:a16="http://schemas.microsoft.com/office/drawing/2014/main" id="{46AF1062-5653-D98B-FBFA-A85CF6E8A2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2402" y="838200"/>
              <a:ext cx="1905266" cy="142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6" name="Picture 10">
              <a:extLst>
                <a:ext uri="{FF2B5EF4-FFF2-40B4-BE49-F238E27FC236}">
                  <a16:creationId xmlns:a16="http://schemas.microsoft.com/office/drawing/2014/main" id="{D1C8C4FC-3888-BA96-FB94-C2E7A0F21B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7668" y="838200"/>
              <a:ext cx="1905266" cy="142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7" name="Picture 11">
              <a:extLst>
                <a:ext uri="{FF2B5EF4-FFF2-40B4-BE49-F238E27FC236}">
                  <a16:creationId xmlns:a16="http://schemas.microsoft.com/office/drawing/2014/main" id="{0E20213C-D120-4D24-02CC-F91B3C7473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2934" y="838200"/>
              <a:ext cx="1905266" cy="142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8" name="Picture 12">
              <a:extLst>
                <a:ext uri="{FF2B5EF4-FFF2-40B4-BE49-F238E27FC236}">
                  <a16:creationId xmlns:a16="http://schemas.microsoft.com/office/drawing/2014/main" id="{B9B5366D-5A13-236B-6790-940F76B7A2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758" y="2267150"/>
              <a:ext cx="1905266" cy="142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9" name="Picture 13">
              <a:extLst>
                <a:ext uri="{FF2B5EF4-FFF2-40B4-BE49-F238E27FC236}">
                  <a16:creationId xmlns:a16="http://schemas.microsoft.com/office/drawing/2014/main" id="{FCBFD525-8D93-336C-ECAB-B2EEB4078A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2402" y="2267150"/>
              <a:ext cx="1905266" cy="142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" name="Picture 14">
              <a:extLst>
                <a:ext uri="{FF2B5EF4-FFF2-40B4-BE49-F238E27FC236}">
                  <a16:creationId xmlns:a16="http://schemas.microsoft.com/office/drawing/2014/main" id="{7DBBE5DC-13BA-5323-165C-4E56F803FF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7668" y="2267150"/>
              <a:ext cx="1905266" cy="142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1" name="Picture 15">
              <a:extLst>
                <a:ext uri="{FF2B5EF4-FFF2-40B4-BE49-F238E27FC236}">
                  <a16:creationId xmlns:a16="http://schemas.microsoft.com/office/drawing/2014/main" id="{CE0BBC4B-262B-BF17-DEAA-4EAD01F8DB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2934" y="2267150"/>
              <a:ext cx="1905266" cy="142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2" name="Picture 16">
              <a:extLst>
                <a:ext uri="{FF2B5EF4-FFF2-40B4-BE49-F238E27FC236}">
                  <a16:creationId xmlns:a16="http://schemas.microsoft.com/office/drawing/2014/main" id="{ADC6C526-279C-95A3-4E15-001B1A3C33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758" y="3694970"/>
              <a:ext cx="1905266" cy="142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3" name="Picture 17">
              <a:extLst>
                <a:ext uri="{FF2B5EF4-FFF2-40B4-BE49-F238E27FC236}">
                  <a16:creationId xmlns:a16="http://schemas.microsoft.com/office/drawing/2014/main" id="{808064FD-1501-A0E2-040B-D2C9676137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2402" y="3694970"/>
              <a:ext cx="1905266" cy="1428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4A1670F-141F-1EC5-6B3B-F25E19DDC7F0}"/>
                </a:ext>
              </a:extLst>
            </p:cNvPr>
            <p:cNvSpPr/>
            <p:nvPr/>
          </p:nvSpPr>
          <p:spPr>
            <a:xfrm>
              <a:off x="1900348" y="2275388"/>
              <a:ext cx="838200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HRS6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F171486-E760-AD86-2CFF-72EFF43E85F5}"/>
                </a:ext>
              </a:extLst>
            </p:cNvPr>
            <p:cNvSpPr/>
            <p:nvPr/>
          </p:nvSpPr>
          <p:spPr>
            <a:xfrm>
              <a:off x="3816311" y="2275388"/>
              <a:ext cx="814881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HRS5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042EC3A-3EA8-5DE3-4E1C-792AF8035D76}"/>
                </a:ext>
              </a:extLst>
            </p:cNvPr>
            <p:cNvSpPr/>
            <p:nvPr/>
          </p:nvSpPr>
          <p:spPr>
            <a:xfrm>
              <a:off x="5721311" y="2275388"/>
              <a:ext cx="815147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HRS4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0E924A6-9428-65A1-8D70-A39F8F6DDB44}"/>
                </a:ext>
              </a:extLst>
            </p:cNvPr>
            <p:cNvSpPr/>
            <p:nvPr/>
          </p:nvSpPr>
          <p:spPr>
            <a:xfrm>
              <a:off x="1900348" y="3703208"/>
              <a:ext cx="838200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HRS2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A7DCCF2F-B0E7-6B86-079A-D8FAF39BB7FA}"/>
                </a:ext>
              </a:extLst>
            </p:cNvPr>
            <p:cNvSpPr/>
            <p:nvPr/>
          </p:nvSpPr>
          <p:spPr>
            <a:xfrm>
              <a:off x="3816311" y="3703208"/>
              <a:ext cx="814881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HRS1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A7C0DF3-BB81-7F3A-25E7-EB6227C8A413}"/>
                </a:ext>
              </a:extLst>
            </p:cNvPr>
            <p:cNvSpPr/>
            <p:nvPr/>
          </p:nvSpPr>
          <p:spPr>
            <a:xfrm>
              <a:off x="7600662" y="2275387"/>
              <a:ext cx="815412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HRS3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3E21979-BCBB-EC28-58BC-058FAAB044F8}"/>
                </a:ext>
              </a:extLst>
            </p:cNvPr>
            <p:cNvSpPr/>
            <p:nvPr/>
          </p:nvSpPr>
          <p:spPr>
            <a:xfrm>
              <a:off x="7479917" y="846437"/>
              <a:ext cx="936158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HRS7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B2C47C07-4DDE-491D-19EB-4E1DC90AB2AE}"/>
                </a:ext>
              </a:extLst>
            </p:cNvPr>
            <p:cNvSpPr/>
            <p:nvPr/>
          </p:nvSpPr>
          <p:spPr>
            <a:xfrm>
              <a:off x="3945391" y="846438"/>
              <a:ext cx="785319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HRS9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1DE0CB0-D016-9DB4-B55D-CAFB25851DFF}"/>
                </a:ext>
              </a:extLst>
            </p:cNvPr>
            <p:cNvSpPr/>
            <p:nvPr/>
          </p:nvSpPr>
          <p:spPr>
            <a:xfrm>
              <a:off x="5850657" y="846438"/>
              <a:ext cx="861253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HRS8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3D9CA23-92DA-E941-B1CF-6063202C61F4}"/>
                </a:ext>
              </a:extLst>
            </p:cNvPr>
            <p:cNvSpPr/>
            <p:nvPr/>
          </p:nvSpPr>
          <p:spPr>
            <a:xfrm>
              <a:off x="1802391" y="846438"/>
              <a:ext cx="936157" cy="3048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/>
                <a:t>HRS10</a:t>
              </a:r>
            </a:p>
          </p:txBody>
        </p:sp>
      </p:grpSp>
      <p:pic>
        <p:nvPicPr>
          <p:cNvPr id="44" name="Picture 2">
            <a:extLst>
              <a:ext uri="{FF2B5EF4-FFF2-40B4-BE49-F238E27FC236}">
                <a16:creationId xmlns:a16="http://schemas.microsoft.com/office/drawing/2014/main" id="{90F9781E-3CD5-EE8D-2534-99A05B9DF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1671" r="12712" b="1602"/>
          <a:stretch/>
        </p:blipFill>
        <p:spPr bwMode="auto">
          <a:xfrm>
            <a:off x="4818487" y="5217636"/>
            <a:ext cx="1319997" cy="1130976"/>
          </a:xfrm>
          <a:prstGeom prst="rect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</p:pic>
      <p:grpSp>
        <p:nvGrpSpPr>
          <p:cNvPr id="46" name="Group 4">
            <a:extLst>
              <a:ext uri="{FF2B5EF4-FFF2-40B4-BE49-F238E27FC236}">
                <a16:creationId xmlns:a16="http://schemas.microsoft.com/office/drawing/2014/main" id="{39043298-F283-04F3-76E4-FDF6C5E0C0F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251982" y="6018261"/>
            <a:ext cx="3857625" cy="904875"/>
            <a:chOff x="2687" y="3709"/>
            <a:chExt cx="2430" cy="570"/>
          </a:xfrm>
        </p:grpSpPr>
        <p:sp>
          <p:nvSpPr>
            <p:cNvPr id="47" name="AutoShape 3">
              <a:extLst>
                <a:ext uri="{FF2B5EF4-FFF2-40B4-BE49-F238E27FC236}">
                  <a16:creationId xmlns:a16="http://schemas.microsoft.com/office/drawing/2014/main" id="{6AAABBCF-3186-C5EC-A53B-56ED969E982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87" y="3709"/>
              <a:ext cx="2430" cy="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">
              <a:extLst>
                <a:ext uri="{FF2B5EF4-FFF2-40B4-BE49-F238E27FC236}">
                  <a16:creationId xmlns:a16="http://schemas.microsoft.com/office/drawing/2014/main" id="{805141B3-B4DB-EDEA-4981-E364502A0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" y="3714"/>
              <a:ext cx="138" cy="293"/>
            </a:xfrm>
            <a:custGeom>
              <a:avLst/>
              <a:gdLst>
                <a:gd name="T0" fmla="*/ 138 w 138"/>
                <a:gd name="T1" fmla="*/ 43 h 293"/>
                <a:gd name="T2" fmla="*/ 122 w 138"/>
                <a:gd name="T3" fmla="*/ 38 h 293"/>
                <a:gd name="T4" fmla="*/ 31 w 138"/>
                <a:gd name="T5" fmla="*/ 293 h 293"/>
                <a:gd name="T6" fmla="*/ 0 w 138"/>
                <a:gd name="T7" fmla="*/ 283 h 293"/>
                <a:gd name="T8" fmla="*/ 91 w 138"/>
                <a:gd name="T9" fmla="*/ 26 h 293"/>
                <a:gd name="T10" fmla="*/ 74 w 138"/>
                <a:gd name="T11" fmla="*/ 19 h 293"/>
                <a:gd name="T12" fmla="*/ 119 w 138"/>
                <a:gd name="T13" fmla="*/ 0 h 293"/>
                <a:gd name="T14" fmla="*/ 138 w 138"/>
                <a:gd name="T15" fmla="*/ 4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93">
                  <a:moveTo>
                    <a:pt x="138" y="43"/>
                  </a:moveTo>
                  <a:lnTo>
                    <a:pt x="122" y="38"/>
                  </a:lnTo>
                  <a:lnTo>
                    <a:pt x="31" y="293"/>
                  </a:lnTo>
                  <a:lnTo>
                    <a:pt x="0" y="283"/>
                  </a:lnTo>
                  <a:lnTo>
                    <a:pt x="91" y="26"/>
                  </a:lnTo>
                  <a:lnTo>
                    <a:pt x="74" y="19"/>
                  </a:lnTo>
                  <a:lnTo>
                    <a:pt x="119" y="0"/>
                  </a:lnTo>
                  <a:lnTo>
                    <a:pt x="138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6">
              <a:extLst>
                <a:ext uri="{FF2B5EF4-FFF2-40B4-BE49-F238E27FC236}">
                  <a16:creationId xmlns:a16="http://schemas.microsoft.com/office/drawing/2014/main" id="{DCFEEC16-92B9-7EC8-C33D-750E85C2C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1" y="3714"/>
              <a:ext cx="138" cy="293"/>
            </a:xfrm>
            <a:custGeom>
              <a:avLst/>
              <a:gdLst>
                <a:gd name="T0" fmla="*/ 138 w 138"/>
                <a:gd name="T1" fmla="*/ 43 h 293"/>
                <a:gd name="T2" fmla="*/ 122 w 138"/>
                <a:gd name="T3" fmla="*/ 38 h 293"/>
                <a:gd name="T4" fmla="*/ 31 w 138"/>
                <a:gd name="T5" fmla="*/ 293 h 293"/>
                <a:gd name="T6" fmla="*/ 0 w 138"/>
                <a:gd name="T7" fmla="*/ 283 h 293"/>
                <a:gd name="T8" fmla="*/ 91 w 138"/>
                <a:gd name="T9" fmla="*/ 26 h 293"/>
                <a:gd name="T10" fmla="*/ 74 w 138"/>
                <a:gd name="T11" fmla="*/ 19 h 293"/>
                <a:gd name="T12" fmla="*/ 119 w 138"/>
                <a:gd name="T13" fmla="*/ 0 h 293"/>
                <a:gd name="T14" fmla="*/ 138 w 138"/>
                <a:gd name="T15" fmla="*/ 4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8" h="293">
                  <a:moveTo>
                    <a:pt x="138" y="43"/>
                  </a:moveTo>
                  <a:lnTo>
                    <a:pt x="122" y="38"/>
                  </a:lnTo>
                  <a:lnTo>
                    <a:pt x="31" y="293"/>
                  </a:lnTo>
                  <a:lnTo>
                    <a:pt x="0" y="283"/>
                  </a:lnTo>
                  <a:lnTo>
                    <a:pt x="91" y="26"/>
                  </a:lnTo>
                  <a:lnTo>
                    <a:pt x="74" y="19"/>
                  </a:lnTo>
                  <a:lnTo>
                    <a:pt x="119" y="0"/>
                  </a:lnTo>
                  <a:lnTo>
                    <a:pt x="138" y="43"/>
                  </a:lnTo>
                  <a:close/>
                </a:path>
              </a:pathLst>
            </a:cu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B38EBF93-4A99-CC35-CE97-41D4F8F13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3742"/>
              <a:ext cx="88" cy="265"/>
            </a:xfrm>
            <a:custGeom>
              <a:avLst/>
              <a:gdLst>
                <a:gd name="T0" fmla="*/ 67 w 88"/>
                <a:gd name="T1" fmla="*/ 29 h 265"/>
                <a:gd name="T2" fmla="*/ 50 w 88"/>
                <a:gd name="T3" fmla="*/ 31 h 265"/>
                <a:gd name="T4" fmla="*/ 88 w 88"/>
                <a:gd name="T5" fmla="*/ 258 h 265"/>
                <a:gd name="T6" fmla="*/ 53 w 88"/>
                <a:gd name="T7" fmla="*/ 265 h 265"/>
                <a:gd name="T8" fmla="*/ 17 w 88"/>
                <a:gd name="T9" fmla="*/ 36 h 265"/>
                <a:gd name="T10" fmla="*/ 0 w 88"/>
                <a:gd name="T11" fmla="*/ 39 h 265"/>
                <a:gd name="T12" fmla="*/ 29 w 88"/>
                <a:gd name="T13" fmla="*/ 0 h 265"/>
                <a:gd name="T14" fmla="*/ 67 w 88"/>
                <a:gd name="T15" fmla="*/ 2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65">
                  <a:moveTo>
                    <a:pt x="67" y="29"/>
                  </a:moveTo>
                  <a:lnTo>
                    <a:pt x="50" y="31"/>
                  </a:lnTo>
                  <a:lnTo>
                    <a:pt x="88" y="258"/>
                  </a:lnTo>
                  <a:lnTo>
                    <a:pt x="53" y="265"/>
                  </a:lnTo>
                  <a:lnTo>
                    <a:pt x="17" y="36"/>
                  </a:lnTo>
                  <a:lnTo>
                    <a:pt x="0" y="39"/>
                  </a:lnTo>
                  <a:lnTo>
                    <a:pt x="29" y="0"/>
                  </a:lnTo>
                  <a:lnTo>
                    <a:pt x="67" y="29"/>
                  </a:lnTo>
                  <a:close/>
                </a:path>
              </a:pathLst>
            </a:custGeom>
            <a:solidFill>
              <a:srgbClr val="FFFFFF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9">
              <a:extLst>
                <a:ext uri="{FF2B5EF4-FFF2-40B4-BE49-F238E27FC236}">
                  <a16:creationId xmlns:a16="http://schemas.microsoft.com/office/drawing/2014/main" id="{4E4E5A61-DEDF-5D54-38C2-16A86D087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7" y="3961"/>
              <a:ext cx="199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algn="l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rgbClr val="006600"/>
                  </a:solidFill>
                  <a:effectLst/>
                  <a:latin typeface="Arial" panose="020B0604020202020204" pitchFamily="34" charset="0"/>
                </a:rPr>
                <a:t>Refined needle placement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BB30DA2-A866-8684-731C-953C4F42762A}"/>
              </a:ext>
            </a:extLst>
          </p:cNvPr>
          <p:cNvGrpSpPr/>
          <p:nvPr/>
        </p:nvGrpSpPr>
        <p:grpSpPr>
          <a:xfrm>
            <a:off x="6193255" y="3120860"/>
            <a:ext cx="6021467" cy="3398034"/>
            <a:chOff x="6193255" y="3120860"/>
            <a:chExt cx="6021467" cy="3398034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0EAB2111-7DC0-9716-7EB5-B98845C4A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6370809" y="3120860"/>
              <a:ext cx="4125151" cy="3015019"/>
            </a:xfrm>
            <a:prstGeom prst="rect">
              <a:avLst/>
            </a:prstGeom>
          </p:spPr>
        </p:pic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CC1AB2FB-2975-6934-3668-95805EE76BB6}"/>
                </a:ext>
              </a:extLst>
            </p:cNvPr>
            <p:cNvGrpSpPr/>
            <p:nvPr/>
          </p:nvGrpSpPr>
          <p:grpSpPr>
            <a:xfrm flipH="1">
              <a:off x="10528631" y="4261329"/>
              <a:ext cx="1094956" cy="778681"/>
              <a:chOff x="3425781" y="2547906"/>
              <a:chExt cx="3639038" cy="2307899"/>
            </a:xfrm>
          </p:grpSpPr>
          <p:pic>
            <p:nvPicPr>
              <p:cNvPr id="55" name="Picture 3">
                <a:extLst>
                  <a:ext uri="{FF2B5EF4-FFF2-40B4-BE49-F238E27FC236}">
                    <a16:creationId xmlns:a16="http://schemas.microsoft.com/office/drawing/2014/main" id="{0533E762-4A59-36EB-0D97-F54CE48CBEC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163" t="18761" r="25275" b="24127"/>
              <a:stretch/>
            </p:blipFill>
            <p:spPr bwMode="auto">
              <a:xfrm rot="418906">
                <a:off x="3425781" y="3692694"/>
                <a:ext cx="1940803" cy="116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6" name="Picture 4">
                <a:extLst>
                  <a:ext uri="{FF2B5EF4-FFF2-40B4-BE49-F238E27FC236}">
                    <a16:creationId xmlns:a16="http://schemas.microsoft.com/office/drawing/2014/main" id="{EE9AD529-B23C-9BA1-45D9-7A7872E126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897" t="18135" r="19638" b="16188"/>
              <a:stretch/>
            </p:blipFill>
            <p:spPr bwMode="auto">
              <a:xfrm>
                <a:off x="5068389" y="3699126"/>
                <a:ext cx="1712982" cy="1087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" name="Picture 5">
                <a:extLst>
                  <a:ext uri="{FF2B5EF4-FFF2-40B4-BE49-F238E27FC236}">
                    <a16:creationId xmlns:a16="http://schemas.microsoft.com/office/drawing/2014/main" id="{DAEC0FAC-CBAA-84D8-1AA7-12561E4D5B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821" t="14116" r="25679" b="42942"/>
              <a:stretch/>
            </p:blipFill>
            <p:spPr bwMode="auto">
              <a:xfrm rot="21174384">
                <a:off x="3444020" y="2549691"/>
                <a:ext cx="1800606" cy="1586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8" name="Picture 6">
                <a:extLst>
                  <a:ext uri="{FF2B5EF4-FFF2-40B4-BE49-F238E27FC236}">
                    <a16:creationId xmlns:a16="http://schemas.microsoft.com/office/drawing/2014/main" id="{0D52BC62-897E-BBAE-5093-B4A23C6DC4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007" t="13577" r="22370" b="14190"/>
              <a:stretch/>
            </p:blipFill>
            <p:spPr bwMode="auto">
              <a:xfrm rot="725381">
                <a:off x="4784940" y="2547906"/>
                <a:ext cx="2279879" cy="15898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C2A2171E-DDCF-4FE4-D617-471D818B5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0665876" y="5246630"/>
              <a:ext cx="926927" cy="787066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5ED5148-7128-C1CF-D127-996B6CD9926D}"/>
                </a:ext>
              </a:extLst>
            </p:cNvPr>
            <p:cNvSpPr txBox="1"/>
            <p:nvPr/>
          </p:nvSpPr>
          <p:spPr>
            <a:xfrm>
              <a:off x="6193255" y="6149562"/>
              <a:ext cx="602146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sz="1800" b="0" kern="0" dirty="0">
                  <a:effectLst/>
                  <a:latin typeface="Tahoma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Prostate Imaging and Reporting Data System (PI-RADS)</a:t>
              </a:r>
              <a:endParaRPr lang="en-US" sz="1800" b="0" dirty="0"/>
            </a:p>
          </p:txBody>
        </p:sp>
      </p:grpSp>
      <p:pic>
        <p:nvPicPr>
          <p:cNvPr id="63" name="Picture 29" descr="Syl-Miller Color">
            <a:extLst>
              <a:ext uri="{FF2B5EF4-FFF2-40B4-BE49-F238E27FC236}">
                <a16:creationId xmlns:a16="http://schemas.microsoft.com/office/drawing/2014/main" id="{C4C7FB14-0857-F4C8-ACAD-CFDBC72A3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4" y="405433"/>
            <a:ext cx="2637495" cy="59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94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507E621-61CE-6B65-57C9-B2DF1BDEC1CB}"/>
              </a:ext>
            </a:extLst>
          </p:cNvPr>
          <p:cNvSpPr txBox="1"/>
          <p:nvPr/>
        </p:nvSpPr>
        <p:spPr>
          <a:xfrm>
            <a:off x="2850560" y="362537"/>
            <a:ext cx="68649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u="sng" dirty="0">
                <a:solidFill>
                  <a:schemeClr val="bg1"/>
                </a:solidFill>
                <a:effectLst/>
                <a:latin typeface="Tahoma" pitchFamily="34" charset="0"/>
                <a:ea typeface="Calibri" panose="020F0502020204030204" pitchFamily="34" charset="0"/>
              </a:rPr>
              <a:t>M</a:t>
            </a:r>
            <a:r>
              <a:rPr lang="en-US" sz="2000" b="0" dirty="0">
                <a:solidFill>
                  <a:schemeClr val="bg1"/>
                </a:solidFill>
                <a:effectLst/>
                <a:latin typeface="Tahoma" pitchFamily="34" charset="0"/>
                <a:ea typeface="Calibri" panose="020F0502020204030204" pitchFamily="34" charset="0"/>
              </a:rPr>
              <a:t>arker </a:t>
            </a:r>
            <a:r>
              <a:rPr lang="en-US" sz="2000" b="0" u="sng" dirty="0">
                <a:solidFill>
                  <a:schemeClr val="bg1"/>
                </a:solidFill>
                <a:effectLst/>
                <a:latin typeface="Tahoma" pitchFamily="34" charset="0"/>
                <a:ea typeface="Calibri" panose="020F0502020204030204" pitchFamily="34" charset="0"/>
              </a:rPr>
              <a:t>D</a:t>
            </a:r>
            <a:r>
              <a:rPr lang="en-US" sz="2000" b="0" dirty="0">
                <a:solidFill>
                  <a:schemeClr val="bg1"/>
                </a:solidFill>
                <a:effectLst/>
                <a:latin typeface="Tahoma" pitchFamily="34" charset="0"/>
                <a:ea typeface="Calibri" panose="020F0502020204030204" pitchFamily="34" charset="0"/>
              </a:rPr>
              <a:t>riven Selection of Patients for Prostate Biopsy and Management: </a:t>
            </a:r>
            <a:r>
              <a:rPr lang="en-US" sz="2000" b="0" dirty="0" err="1">
                <a:solidFill>
                  <a:schemeClr val="bg1"/>
                </a:solidFill>
                <a:effectLst/>
                <a:latin typeface="Tahoma" pitchFamily="34" charset="0"/>
                <a:ea typeface="Calibri" panose="020F0502020204030204" pitchFamily="34" charset="0"/>
              </a:rPr>
              <a:t>MDSelect</a:t>
            </a:r>
            <a:r>
              <a:rPr lang="en-US" sz="2000" b="0" dirty="0">
                <a:solidFill>
                  <a:schemeClr val="bg1"/>
                </a:solidFill>
                <a:effectLst/>
                <a:latin typeface="Tahoma" pitchFamily="34" charset="0"/>
                <a:ea typeface="Calibri" panose="020F0502020204030204" pitchFamily="34" charset="0"/>
              </a:rPr>
              <a:t> (PI: Sanoj Punnen)</a:t>
            </a:r>
            <a:endParaRPr lang="en-US" sz="2000" b="0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B3290F-847E-131A-B124-D224EFFDF384}"/>
              </a:ext>
            </a:extLst>
          </p:cNvPr>
          <p:cNvSpPr/>
          <p:nvPr/>
        </p:nvSpPr>
        <p:spPr bwMode="auto">
          <a:xfrm>
            <a:off x="556591" y="2149073"/>
            <a:ext cx="780222" cy="410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397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76B4805-6F54-F85F-DC13-D1AF28AB03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054858"/>
              </p:ext>
            </p:extLst>
          </p:nvPr>
        </p:nvGraphicFramePr>
        <p:xfrm>
          <a:off x="6912285" y="2010379"/>
          <a:ext cx="4253361" cy="163359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33961">
                  <a:extLst>
                    <a:ext uri="{9D8B030D-6E8A-4147-A177-3AD203B41FA5}">
                      <a16:colId xmlns:a16="http://schemas.microsoft.com/office/drawing/2014/main" val="1409462942"/>
                    </a:ext>
                  </a:extLst>
                </a:gridCol>
                <a:gridCol w="1234289">
                  <a:extLst>
                    <a:ext uri="{9D8B030D-6E8A-4147-A177-3AD203B41FA5}">
                      <a16:colId xmlns:a16="http://schemas.microsoft.com/office/drawing/2014/main" val="565004432"/>
                    </a:ext>
                  </a:extLst>
                </a:gridCol>
                <a:gridCol w="768572">
                  <a:extLst>
                    <a:ext uri="{9D8B030D-6E8A-4147-A177-3AD203B41FA5}">
                      <a16:colId xmlns:a16="http://schemas.microsoft.com/office/drawing/2014/main" val="2961430868"/>
                    </a:ext>
                  </a:extLst>
                </a:gridCol>
                <a:gridCol w="816539">
                  <a:extLst>
                    <a:ext uri="{9D8B030D-6E8A-4147-A177-3AD203B41FA5}">
                      <a16:colId xmlns:a16="http://schemas.microsoft.com/office/drawing/2014/main" val="3493587851"/>
                    </a:ext>
                  </a:extLst>
                </a:gridCol>
              </a:tblGrid>
              <a:tr h="2333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PI-RADS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HRS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p-value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extLst>
                  <a:ext uri="{0D108BD9-81ED-4DB2-BD59-A6C34878D82A}">
                    <a16:rowId xmlns:a16="http://schemas.microsoft.com/office/drawing/2014/main" val="479465639"/>
                  </a:ext>
                </a:extLst>
              </a:tr>
              <a:tr h="2333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AUC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0.52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0.62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extLst>
                  <a:ext uri="{0D108BD9-81ED-4DB2-BD59-A6C34878D82A}">
                    <a16:rowId xmlns:a16="http://schemas.microsoft.com/office/drawing/2014/main" val="2742152743"/>
                  </a:ext>
                </a:extLst>
              </a:tr>
              <a:tr h="2333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Accuracy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67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0.002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extLst>
                  <a:ext uri="{0D108BD9-81ED-4DB2-BD59-A6C34878D82A}">
                    <a16:rowId xmlns:a16="http://schemas.microsoft.com/office/drawing/2014/main" val="410956628"/>
                  </a:ext>
                </a:extLst>
              </a:tr>
              <a:tr h="2333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Sensitivity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97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94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0.221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extLst>
                  <a:ext uri="{0D108BD9-81ED-4DB2-BD59-A6C34878D82A}">
                    <a16:rowId xmlns:a16="http://schemas.microsoft.com/office/drawing/2014/main" val="3831418137"/>
                  </a:ext>
                </a:extLst>
              </a:tr>
              <a:tr h="2333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Specificity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&lt; 0.001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extLst>
                  <a:ext uri="{0D108BD9-81ED-4DB2-BD59-A6C34878D82A}">
                    <a16:rowId xmlns:a16="http://schemas.microsoft.com/office/drawing/2014/main" val="927485947"/>
                  </a:ext>
                </a:extLst>
              </a:tr>
              <a:tr h="2333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PPV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&lt; 0.001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extLst>
                  <a:ext uri="{0D108BD9-81ED-4DB2-BD59-A6C34878D82A}">
                    <a16:rowId xmlns:a16="http://schemas.microsoft.com/office/drawing/2014/main" val="883776839"/>
                  </a:ext>
                </a:extLst>
              </a:tr>
              <a:tr h="23337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NPV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tx1"/>
                          </a:solidFill>
                          <a:effectLst/>
                        </a:rPr>
                        <a:t>62</a:t>
                      </a:r>
                      <a:endParaRPr lang="en-US" sz="12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0278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chemeClr val="tx1"/>
                          </a:solidFill>
                          <a:effectLst/>
                        </a:rPr>
                        <a:t>0.108</a:t>
                      </a:r>
                      <a:endParaRPr lang="en-US" sz="12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84" marR="44684" marT="0" marB="0" anchor="b"/>
                </a:tc>
                <a:extLst>
                  <a:ext uri="{0D108BD9-81ED-4DB2-BD59-A6C34878D82A}">
                    <a16:rowId xmlns:a16="http://schemas.microsoft.com/office/drawing/2014/main" val="393018884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0BF0C070-1AE0-F294-2469-28132BBD1170}"/>
              </a:ext>
            </a:extLst>
          </p:cNvPr>
          <p:cNvSpPr txBox="1"/>
          <p:nvPr/>
        </p:nvSpPr>
        <p:spPr>
          <a:xfrm>
            <a:off x="6324121" y="1413734"/>
            <a:ext cx="5089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chemeClr val="tx1"/>
                </a:solidFill>
              </a:rPr>
              <a:t>Between </a:t>
            </a:r>
            <a:r>
              <a:rPr lang="en-US" sz="1400" b="0" dirty="0"/>
              <a:t>June 2020 and May 2025: </a:t>
            </a:r>
            <a:r>
              <a:rPr lang="en-US" sz="1400" b="0" dirty="0">
                <a:solidFill>
                  <a:schemeClr val="tx1"/>
                </a:solidFill>
              </a:rPr>
              <a:t>N = 289 (245 evaluable)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6F74F5-D7EE-0FC0-C0C7-1EA65F65A5AD}"/>
              </a:ext>
            </a:extLst>
          </p:cNvPr>
          <p:cNvSpPr txBox="1"/>
          <p:nvPr/>
        </p:nvSpPr>
        <p:spPr>
          <a:xfrm>
            <a:off x="6590778" y="3890649"/>
            <a:ext cx="5178087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0" dirty="0"/>
              <a:t>In the equivocal PI-RADS3 (N = 32) subgroup, NPV reached 100%. </a:t>
            </a:r>
          </a:p>
          <a:p>
            <a:pPr marL="571500" indent="-5715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0" dirty="0"/>
              <a:t>Among 30 HRS-negative discordant cases, 25 (83%) had no or GG1 cancer, suggesting potential to reduce unnecessary biopsies. </a:t>
            </a:r>
            <a:endParaRPr lang="en-US" sz="1400" b="0" dirty="0">
              <a:solidFill>
                <a:schemeClr val="tx1"/>
              </a:solidFill>
            </a:endParaRPr>
          </a:p>
          <a:p>
            <a:pPr marL="571500" indent="-5715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Imaging data from 27 imaging centers acquired on magnets from the three major vendors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/>
                </a:solidFill>
              </a:rPr>
              <a:t>Planned multi-institutional trial for clinical HRS adoption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7E1B26-37F1-EFFA-79E6-ED04427BEE23}"/>
              </a:ext>
            </a:extLst>
          </p:cNvPr>
          <p:cNvSpPr txBox="1"/>
          <p:nvPr/>
        </p:nvSpPr>
        <p:spPr>
          <a:xfrm>
            <a:off x="5696436" y="6033798"/>
            <a:ext cx="634511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algn="l"/>
            <a:r>
              <a:rPr lang="en-U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NIH-NCI: U01CA239141</a:t>
            </a:r>
            <a:r>
              <a:rPr 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(MPI: Pollack/Stoyanova/Punnen): </a:t>
            </a:r>
            <a:r>
              <a:rPr lang="en-US" sz="1200" b="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MRI Imaging and Biomarkers for Early Detection of Aggressive Prostate Cancer</a:t>
            </a:r>
          </a:p>
          <a:p>
            <a:pPr marL="0" marR="0" algn="l"/>
            <a:endParaRPr lang="en-US" sz="1200" b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8C19FA9-B258-B380-2FD7-CBE5A05B2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021" y="2970150"/>
            <a:ext cx="1619476" cy="160042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7376E58-A5F5-6FA7-1139-2D93372938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31"/>
          <a:stretch>
            <a:fillRect/>
          </a:stretch>
        </p:blipFill>
        <p:spPr>
          <a:xfrm>
            <a:off x="792539" y="4702234"/>
            <a:ext cx="1619476" cy="160042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9752823-A83C-2BB3-D093-6C16DA83B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2309" y="3526449"/>
            <a:ext cx="2262270" cy="208824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4BA5945-4997-96CC-EBEA-3B07B95E2AF8}"/>
              </a:ext>
            </a:extLst>
          </p:cNvPr>
          <p:cNvSpPr txBox="1"/>
          <p:nvPr/>
        </p:nvSpPr>
        <p:spPr>
          <a:xfrm>
            <a:off x="652289" y="1304882"/>
            <a:ext cx="557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0" dirty="0"/>
              <a:t>Patients with possible indications for prostate cancer: PSA kinetics, elevated PSA, abnormal DRE </a:t>
            </a:r>
          </a:p>
        </p:txBody>
      </p:sp>
      <p:pic>
        <p:nvPicPr>
          <p:cNvPr id="34" name="Picture 29" descr="Syl-Miller Color">
            <a:extLst>
              <a:ext uri="{FF2B5EF4-FFF2-40B4-BE49-F238E27FC236}">
                <a16:creationId xmlns:a16="http://schemas.microsoft.com/office/drawing/2014/main" id="{99D15072-6FEF-2FDA-AE7C-E086C9374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4" y="405433"/>
            <a:ext cx="2637495" cy="59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18AB169D-265B-ACFB-1ED7-392BC731C269}"/>
              </a:ext>
            </a:extLst>
          </p:cNvPr>
          <p:cNvSpPr/>
          <p:nvPr/>
        </p:nvSpPr>
        <p:spPr bwMode="auto">
          <a:xfrm>
            <a:off x="3405543" y="4683287"/>
            <a:ext cx="473337" cy="461437"/>
          </a:xfrm>
          <a:prstGeom prst="ellipse">
            <a:avLst/>
          </a:prstGeom>
          <a:noFill/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397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F066C02-6232-9418-A569-1031DF6C3CD5}"/>
              </a:ext>
            </a:extLst>
          </p:cNvPr>
          <p:cNvSpPr/>
          <p:nvPr/>
        </p:nvSpPr>
        <p:spPr bwMode="auto">
          <a:xfrm>
            <a:off x="3977492" y="4781897"/>
            <a:ext cx="473337" cy="461437"/>
          </a:xfrm>
          <a:prstGeom prst="ellipse">
            <a:avLst/>
          </a:prstGeom>
          <a:noFill/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397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F674D50-4A2C-65D5-8C92-78DA63864FC3}"/>
              </a:ext>
            </a:extLst>
          </p:cNvPr>
          <p:cNvSpPr/>
          <p:nvPr/>
        </p:nvSpPr>
        <p:spPr bwMode="auto">
          <a:xfrm>
            <a:off x="3977494" y="4071899"/>
            <a:ext cx="473337" cy="461437"/>
          </a:xfrm>
          <a:prstGeom prst="ellipse">
            <a:avLst/>
          </a:prstGeom>
          <a:noFill/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6397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7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0417FF8-11AB-41EA-A5BF-98EF7B35AA4F}"/>
              </a:ext>
            </a:extLst>
          </p:cNvPr>
          <p:cNvSpPr txBox="1"/>
          <p:nvPr/>
        </p:nvSpPr>
        <p:spPr>
          <a:xfrm>
            <a:off x="2772309" y="5661879"/>
            <a:ext cx="2081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/>
              <a:t>+ 12 cores systematic biopsies </a:t>
            </a:r>
          </a:p>
        </p:txBody>
      </p:sp>
    </p:spTree>
    <p:extLst>
      <p:ext uri="{BB962C8B-B14F-4D97-AF65-F5344CB8AC3E}">
        <p14:creationId xmlns:p14="http://schemas.microsoft.com/office/powerpoint/2010/main" val="265930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3A673592-1DF3-E61B-8D6A-F7DF2959A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" r="1105"/>
          <a:stretch/>
        </p:blipFill>
        <p:spPr>
          <a:xfrm>
            <a:off x="1235343" y="1567641"/>
            <a:ext cx="3107687" cy="220148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CEBEE1E1-31A9-48C9-3D86-EABCE85DB5E7}"/>
              </a:ext>
            </a:extLst>
          </p:cNvPr>
          <p:cNvGrpSpPr/>
          <p:nvPr/>
        </p:nvGrpSpPr>
        <p:grpSpPr>
          <a:xfrm>
            <a:off x="3694653" y="3124450"/>
            <a:ext cx="163776" cy="143035"/>
            <a:chOff x="6573367" y="4729441"/>
            <a:chExt cx="214964" cy="221382"/>
          </a:xfrm>
          <a:solidFill>
            <a:srgbClr val="00B050"/>
          </a:solidFill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08D05F5-745A-C321-1FBA-966780B5EA46}"/>
                </a:ext>
              </a:extLst>
            </p:cNvPr>
            <p:cNvSpPr/>
            <p:nvPr/>
          </p:nvSpPr>
          <p:spPr>
            <a:xfrm>
              <a:off x="6573367" y="4729441"/>
              <a:ext cx="214964" cy="221382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33129B06-1A13-05CA-2680-3F4415193D84}"/>
                </a:ext>
              </a:extLst>
            </p:cNvPr>
            <p:cNvSpPr/>
            <p:nvPr/>
          </p:nvSpPr>
          <p:spPr>
            <a:xfrm>
              <a:off x="6627761" y="4784786"/>
              <a:ext cx="106175" cy="110691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9ECB33E-0CD5-7855-2246-9AFA710530F6}"/>
              </a:ext>
            </a:extLst>
          </p:cNvPr>
          <p:cNvGrpSpPr/>
          <p:nvPr/>
        </p:nvGrpSpPr>
        <p:grpSpPr>
          <a:xfrm>
            <a:off x="3588501" y="2991937"/>
            <a:ext cx="163776" cy="143035"/>
            <a:chOff x="6573367" y="4729441"/>
            <a:chExt cx="214964" cy="221382"/>
          </a:xfrm>
          <a:solidFill>
            <a:srgbClr val="00B050"/>
          </a:solidFill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0575622A-AA5D-7786-242D-5F0F52C228B1}"/>
                </a:ext>
              </a:extLst>
            </p:cNvPr>
            <p:cNvSpPr/>
            <p:nvPr/>
          </p:nvSpPr>
          <p:spPr>
            <a:xfrm>
              <a:off x="6573367" y="4729441"/>
              <a:ext cx="214964" cy="221382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3743CD6D-9D25-5B74-1EC6-C2A9A3CB2132}"/>
                </a:ext>
              </a:extLst>
            </p:cNvPr>
            <p:cNvSpPr/>
            <p:nvPr/>
          </p:nvSpPr>
          <p:spPr>
            <a:xfrm>
              <a:off x="6627761" y="4784786"/>
              <a:ext cx="106175" cy="110691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3F6B5AC-BD42-BA8D-2567-97ED9F31E45D}"/>
              </a:ext>
            </a:extLst>
          </p:cNvPr>
          <p:cNvGrpSpPr/>
          <p:nvPr/>
        </p:nvGrpSpPr>
        <p:grpSpPr>
          <a:xfrm>
            <a:off x="3517014" y="2856867"/>
            <a:ext cx="163776" cy="143035"/>
            <a:chOff x="6573367" y="4729441"/>
            <a:chExt cx="214964" cy="221382"/>
          </a:xfrm>
          <a:solidFill>
            <a:srgbClr val="00B050"/>
          </a:solidFill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5A311E72-7349-79B2-E35F-66DFE005DB7C}"/>
                </a:ext>
              </a:extLst>
            </p:cNvPr>
            <p:cNvSpPr/>
            <p:nvPr/>
          </p:nvSpPr>
          <p:spPr>
            <a:xfrm>
              <a:off x="6573367" y="4729441"/>
              <a:ext cx="214964" cy="221382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908E1413-7DE2-D9ED-F331-8A392AD8952D}"/>
                </a:ext>
              </a:extLst>
            </p:cNvPr>
            <p:cNvSpPr/>
            <p:nvPr/>
          </p:nvSpPr>
          <p:spPr>
            <a:xfrm>
              <a:off x="6627761" y="4784786"/>
              <a:ext cx="106175" cy="110691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6C9856D-714B-C0F9-8F8C-9F4ACAB0A843}"/>
              </a:ext>
            </a:extLst>
          </p:cNvPr>
          <p:cNvGrpSpPr/>
          <p:nvPr/>
        </p:nvGrpSpPr>
        <p:grpSpPr>
          <a:xfrm>
            <a:off x="3571175" y="2737953"/>
            <a:ext cx="163776" cy="143035"/>
            <a:chOff x="6573367" y="4729441"/>
            <a:chExt cx="214964" cy="221382"/>
          </a:xfrm>
          <a:solidFill>
            <a:srgbClr val="00B050"/>
          </a:solidFill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DA3BD2B-C6BE-9BED-60AE-2DA6569346CD}"/>
                </a:ext>
              </a:extLst>
            </p:cNvPr>
            <p:cNvSpPr/>
            <p:nvPr/>
          </p:nvSpPr>
          <p:spPr>
            <a:xfrm>
              <a:off x="6573367" y="4729441"/>
              <a:ext cx="214964" cy="221382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27A0BD9C-96F4-DBFE-8772-877D0692842C}"/>
                </a:ext>
              </a:extLst>
            </p:cNvPr>
            <p:cNvSpPr/>
            <p:nvPr/>
          </p:nvSpPr>
          <p:spPr>
            <a:xfrm>
              <a:off x="6627761" y="4784786"/>
              <a:ext cx="106175" cy="110691"/>
            </a:xfrm>
            <a:prstGeom prst="ellipse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171D3A3-1AA2-194F-38AC-A864AA6D1C63}"/>
              </a:ext>
            </a:extLst>
          </p:cNvPr>
          <p:cNvGrpSpPr/>
          <p:nvPr/>
        </p:nvGrpSpPr>
        <p:grpSpPr>
          <a:xfrm>
            <a:off x="3627805" y="2608448"/>
            <a:ext cx="163776" cy="143035"/>
            <a:chOff x="6573367" y="4729441"/>
            <a:chExt cx="214964" cy="221382"/>
          </a:xfrm>
          <a:solidFill>
            <a:srgbClr val="00B050"/>
          </a:solidFill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18D6239-1020-0F46-5982-24F339CDFC94}"/>
                </a:ext>
              </a:extLst>
            </p:cNvPr>
            <p:cNvSpPr/>
            <p:nvPr/>
          </p:nvSpPr>
          <p:spPr>
            <a:xfrm>
              <a:off x="6573367" y="4729441"/>
              <a:ext cx="214964" cy="221382"/>
            </a:xfrm>
            <a:prstGeom prst="ellips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C6A31E3-45C1-4E29-A37D-EC38FDC487AE}"/>
                </a:ext>
              </a:extLst>
            </p:cNvPr>
            <p:cNvSpPr/>
            <p:nvPr/>
          </p:nvSpPr>
          <p:spPr>
            <a:xfrm>
              <a:off x="6627761" y="4784786"/>
              <a:ext cx="106175" cy="110691"/>
            </a:xfrm>
            <a:prstGeom prst="ellipse">
              <a:avLst/>
            </a:prstGeom>
            <a:solidFill>
              <a:srgbClr val="0070C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3F5ECB1-555F-DE6D-7C9F-EFB8FE0998E7}"/>
              </a:ext>
            </a:extLst>
          </p:cNvPr>
          <p:cNvGrpSpPr/>
          <p:nvPr/>
        </p:nvGrpSpPr>
        <p:grpSpPr>
          <a:xfrm>
            <a:off x="3899869" y="2958378"/>
            <a:ext cx="440728" cy="331051"/>
            <a:chOff x="7014950" y="4633646"/>
            <a:chExt cx="386686" cy="512383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9677E2C0-F8A6-2906-2266-BF8D2E91240E}"/>
                </a:ext>
              </a:extLst>
            </p:cNvPr>
            <p:cNvSpPr/>
            <p:nvPr/>
          </p:nvSpPr>
          <p:spPr>
            <a:xfrm>
              <a:off x="7014950" y="4633646"/>
              <a:ext cx="386686" cy="255787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" b="1" dirty="0">
                  <a:solidFill>
                    <a:schemeClr val="tx1"/>
                  </a:solidFill>
                </a:rPr>
                <a:t>HRS 7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8E5B264E-0DA7-A9DC-BE59-BD1AD6A5A921}"/>
                </a:ext>
              </a:extLst>
            </p:cNvPr>
            <p:cNvSpPr/>
            <p:nvPr/>
          </p:nvSpPr>
          <p:spPr>
            <a:xfrm>
              <a:off x="7014950" y="4890242"/>
              <a:ext cx="386686" cy="255787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" b="1" dirty="0">
                  <a:solidFill>
                    <a:schemeClr val="tx1"/>
                  </a:solidFill>
                </a:rPr>
                <a:t>GS  6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BD092EBA-67A5-1FEC-06A1-3A3AE6DB8F1C}"/>
              </a:ext>
            </a:extLst>
          </p:cNvPr>
          <p:cNvGrpSpPr/>
          <p:nvPr/>
        </p:nvGrpSpPr>
        <p:grpSpPr>
          <a:xfrm>
            <a:off x="3875147" y="2585958"/>
            <a:ext cx="465445" cy="342113"/>
            <a:chOff x="6908098" y="4633646"/>
            <a:chExt cx="493538" cy="529504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632461ED-7545-AC30-4181-3799A49B15C9}"/>
                </a:ext>
              </a:extLst>
            </p:cNvPr>
            <p:cNvSpPr/>
            <p:nvPr/>
          </p:nvSpPr>
          <p:spPr>
            <a:xfrm>
              <a:off x="6908098" y="4633646"/>
              <a:ext cx="493538" cy="232920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" b="1" dirty="0">
                  <a:solidFill>
                    <a:schemeClr val="tx1"/>
                  </a:solidFill>
                </a:rPr>
                <a:t>HRS 6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268F018C-6E05-C0A9-2861-AEB380FE147E}"/>
                </a:ext>
              </a:extLst>
            </p:cNvPr>
            <p:cNvSpPr/>
            <p:nvPr/>
          </p:nvSpPr>
          <p:spPr>
            <a:xfrm>
              <a:off x="6919442" y="4890241"/>
              <a:ext cx="482194" cy="272909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" b="1" dirty="0">
                  <a:solidFill>
                    <a:schemeClr val="tx1"/>
                  </a:solidFill>
                </a:rPr>
                <a:t>GS  6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1BAA7FA-DB3E-0FC5-E706-AD569C94B0FC}"/>
              </a:ext>
            </a:extLst>
          </p:cNvPr>
          <p:cNvGrpSpPr/>
          <p:nvPr/>
        </p:nvGrpSpPr>
        <p:grpSpPr>
          <a:xfrm>
            <a:off x="2908339" y="2488028"/>
            <a:ext cx="427037" cy="331051"/>
            <a:chOff x="7014950" y="4633646"/>
            <a:chExt cx="386686" cy="512383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5B44C3C9-5932-FDCF-5EB8-48B1BCF1A714}"/>
                </a:ext>
              </a:extLst>
            </p:cNvPr>
            <p:cNvSpPr/>
            <p:nvPr/>
          </p:nvSpPr>
          <p:spPr>
            <a:xfrm>
              <a:off x="7014950" y="4633646"/>
              <a:ext cx="386686" cy="255787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00" b="1" dirty="0">
                  <a:solidFill>
                    <a:schemeClr val="tx1"/>
                  </a:solidFill>
                </a:rPr>
                <a:t>No HRS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00CED4C-49E9-D285-3D30-5D6991284B2B}"/>
                </a:ext>
              </a:extLst>
            </p:cNvPr>
            <p:cNvSpPr/>
            <p:nvPr/>
          </p:nvSpPr>
          <p:spPr>
            <a:xfrm>
              <a:off x="7014950" y="4890242"/>
              <a:ext cx="386686" cy="255787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500" b="1" dirty="0">
                  <a:solidFill>
                    <a:schemeClr val="bg1"/>
                  </a:solidFill>
                </a:rPr>
                <a:t>No </a:t>
              </a:r>
              <a:r>
                <a:rPr lang="en-US" sz="500" b="1" dirty="0" err="1">
                  <a:solidFill>
                    <a:schemeClr val="bg1"/>
                  </a:solidFill>
                </a:rPr>
                <a:t>PCa</a:t>
              </a:r>
              <a:endParaRPr lang="en-US" sz="5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CAA261E-6229-C169-4B4B-E69501280AB3}"/>
              </a:ext>
            </a:extLst>
          </p:cNvPr>
          <p:cNvCxnSpPr>
            <a:cxnSpLocks/>
            <a:stCxn id="54" idx="1"/>
          </p:cNvCxnSpPr>
          <p:nvPr/>
        </p:nvCxnSpPr>
        <p:spPr>
          <a:xfrm flipH="1" flipV="1">
            <a:off x="3858430" y="3195967"/>
            <a:ext cx="41437" cy="231813"/>
          </a:xfrm>
          <a:prstGeom prst="straightConnector1">
            <a:avLst/>
          </a:prstGeom>
          <a:ln w="19050">
            <a:solidFill>
              <a:schemeClr val="bg1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1A992B3E-DC89-6D73-D1E1-3BB12ADDBBCA}"/>
              </a:ext>
            </a:extLst>
          </p:cNvPr>
          <p:cNvCxnSpPr>
            <a:cxnSpLocks/>
            <a:stCxn id="70" idx="1"/>
            <a:endCxn id="78" idx="6"/>
          </p:cNvCxnSpPr>
          <p:nvPr/>
        </p:nvCxnSpPr>
        <p:spPr>
          <a:xfrm flipH="1">
            <a:off x="3752277" y="3041010"/>
            <a:ext cx="147592" cy="22445"/>
          </a:xfrm>
          <a:prstGeom prst="straightConnector1">
            <a:avLst/>
          </a:prstGeom>
          <a:ln w="19050">
            <a:solidFill>
              <a:schemeClr val="bg1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7F762179-5E90-675F-4866-39252773617E}"/>
              </a:ext>
            </a:extLst>
          </p:cNvPr>
          <p:cNvCxnSpPr>
            <a:cxnSpLocks/>
            <a:stCxn id="66" idx="1"/>
            <a:endCxn id="76" idx="6"/>
          </p:cNvCxnSpPr>
          <p:nvPr/>
        </p:nvCxnSpPr>
        <p:spPr>
          <a:xfrm flipH="1">
            <a:off x="3680790" y="2661203"/>
            <a:ext cx="194357" cy="267182"/>
          </a:xfrm>
          <a:prstGeom prst="straightConnector1">
            <a:avLst/>
          </a:prstGeom>
          <a:ln w="19050">
            <a:solidFill>
              <a:schemeClr val="bg1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0E7F393-DD18-6B65-3D4A-B7E010C740AE}"/>
              </a:ext>
            </a:extLst>
          </p:cNvPr>
          <p:cNvCxnSpPr>
            <a:cxnSpLocks/>
            <a:stCxn id="63" idx="3"/>
            <a:endCxn id="74" idx="2"/>
          </p:cNvCxnSpPr>
          <p:nvPr/>
        </p:nvCxnSpPr>
        <p:spPr>
          <a:xfrm>
            <a:off x="3335376" y="2736447"/>
            <a:ext cx="235799" cy="73024"/>
          </a:xfrm>
          <a:prstGeom prst="straightConnector1">
            <a:avLst/>
          </a:prstGeom>
          <a:ln w="19050">
            <a:solidFill>
              <a:schemeClr val="bg1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C1D88E5-6594-9F0A-D1F0-34BE2F523EBF}"/>
              </a:ext>
            </a:extLst>
          </p:cNvPr>
          <p:cNvCxnSpPr>
            <a:cxnSpLocks/>
            <a:stCxn id="59" idx="1"/>
          </p:cNvCxnSpPr>
          <p:nvPr/>
        </p:nvCxnSpPr>
        <p:spPr>
          <a:xfrm flipH="1">
            <a:off x="3750139" y="2296091"/>
            <a:ext cx="108288" cy="233385"/>
          </a:xfrm>
          <a:prstGeom prst="straightConnector1">
            <a:avLst/>
          </a:prstGeom>
          <a:ln w="19050">
            <a:solidFill>
              <a:schemeClr val="bg1"/>
            </a:solidFill>
            <a:prstDash val="sysDash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0DAC048-92E1-05FA-007F-5A68A42AD9C8}"/>
              </a:ext>
            </a:extLst>
          </p:cNvPr>
          <p:cNvGrpSpPr/>
          <p:nvPr/>
        </p:nvGrpSpPr>
        <p:grpSpPr>
          <a:xfrm>
            <a:off x="3858427" y="2047933"/>
            <a:ext cx="482169" cy="330790"/>
            <a:chOff x="7014950" y="4634050"/>
            <a:chExt cx="386686" cy="511979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16E9362-0C4B-E5CC-9A72-CDDEC62486B0}"/>
                </a:ext>
              </a:extLst>
            </p:cNvPr>
            <p:cNvSpPr/>
            <p:nvPr/>
          </p:nvSpPr>
          <p:spPr>
            <a:xfrm>
              <a:off x="7014950" y="4634050"/>
              <a:ext cx="386686" cy="255787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" b="1" dirty="0">
                  <a:solidFill>
                    <a:schemeClr val="tx1"/>
                  </a:solidFill>
                </a:rPr>
                <a:t>No HRS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8B709B8-A74B-6D27-C444-9E808F4AA27D}"/>
                </a:ext>
              </a:extLst>
            </p:cNvPr>
            <p:cNvSpPr/>
            <p:nvPr/>
          </p:nvSpPr>
          <p:spPr>
            <a:xfrm>
              <a:off x="7014950" y="4890242"/>
              <a:ext cx="386686" cy="255787"/>
            </a:xfrm>
            <a:prstGeom prst="rect">
              <a:avLst/>
            </a:prstGeom>
            <a:solidFill>
              <a:schemeClr val="tx2">
                <a:lumMod val="75000"/>
                <a:lumOff val="2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" b="1" dirty="0">
                  <a:solidFill>
                    <a:schemeClr val="bg1"/>
                  </a:solidFill>
                </a:rPr>
                <a:t>No </a:t>
              </a:r>
              <a:r>
                <a:rPr lang="en-US" sz="600" b="1" dirty="0" err="1">
                  <a:solidFill>
                    <a:schemeClr val="bg1"/>
                  </a:solidFill>
                </a:rPr>
                <a:t>PCa</a:t>
              </a:r>
              <a:endParaRPr lang="en-US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22C56BD-15E5-52C1-BA17-757F65817F6A}"/>
              </a:ext>
            </a:extLst>
          </p:cNvPr>
          <p:cNvGrpSpPr/>
          <p:nvPr/>
        </p:nvGrpSpPr>
        <p:grpSpPr>
          <a:xfrm>
            <a:off x="3899867" y="3371748"/>
            <a:ext cx="440728" cy="262290"/>
            <a:chOff x="6768769" y="4698023"/>
            <a:chExt cx="632867" cy="448006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56EFF7E4-4871-F24B-9674-866B54FE7ED6}"/>
                </a:ext>
              </a:extLst>
            </p:cNvPr>
            <p:cNvSpPr/>
            <p:nvPr/>
          </p:nvSpPr>
          <p:spPr>
            <a:xfrm>
              <a:off x="6768769" y="4698023"/>
              <a:ext cx="632867" cy="191410"/>
            </a:xfrm>
            <a:prstGeom prst="rect">
              <a:avLst/>
            </a:prstGeom>
            <a:solidFill>
              <a:srgbClr val="92D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" b="1" dirty="0">
                  <a:solidFill>
                    <a:schemeClr val="tx1"/>
                  </a:solidFill>
                </a:rPr>
                <a:t>HRS 8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3A62AFA-92DA-87E0-C4F8-BEFE3D5EA767}"/>
                </a:ext>
              </a:extLst>
            </p:cNvPr>
            <p:cNvSpPr/>
            <p:nvPr/>
          </p:nvSpPr>
          <p:spPr>
            <a:xfrm>
              <a:off x="6768769" y="4865062"/>
              <a:ext cx="632867" cy="28096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600" b="1" dirty="0">
                  <a:solidFill>
                    <a:schemeClr val="bg1"/>
                  </a:solidFill>
                </a:rPr>
                <a:t>GS  7</a:t>
              </a:r>
            </a:p>
          </p:txBody>
        </p:sp>
      </p:grpSp>
      <p:pic>
        <p:nvPicPr>
          <p:cNvPr id="126" name="Picture 125">
            <a:extLst>
              <a:ext uri="{FF2B5EF4-FFF2-40B4-BE49-F238E27FC236}">
                <a16:creationId xmlns:a16="http://schemas.microsoft.com/office/drawing/2014/main" id="{ED436BCC-F1A5-A121-8C1C-E6A844C0F1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" r="1105"/>
          <a:stretch/>
        </p:blipFill>
        <p:spPr>
          <a:xfrm>
            <a:off x="1244057" y="1604033"/>
            <a:ext cx="1199310" cy="94454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28" name="TextBox 127">
            <a:extLst>
              <a:ext uri="{FF2B5EF4-FFF2-40B4-BE49-F238E27FC236}">
                <a16:creationId xmlns:a16="http://schemas.microsoft.com/office/drawing/2014/main" id="{11FB3915-6E71-55D9-22B2-FF14E9379EEF}"/>
              </a:ext>
            </a:extLst>
          </p:cNvPr>
          <p:cNvSpPr txBox="1"/>
          <p:nvPr/>
        </p:nvSpPr>
        <p:spPr>
          <a:xfrm>
            <a:off x="2776074" y="367307"/>
            <a:ext cx="8890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0" dirty="0">
                <a:solidFill>
                  <a:schemeClr val="bg1"/>
                </a:solidFill>
              </a:rPr>
              <a:t>HRS in Clinical Trials @ University of Miami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CD76C5A-A237-3090-E19C-1B4D7D226630}"/>
              </a:ext>
            </a:extLst>
          </p:cNvPr>
          <p:cNvSpPr txBox="1"/>
          <p:nvPr/>
        </p:nvSpPr>
        <p:spPr>
          <a:xfrm>
            <a:off x="-102181" y="3920505"/>
            <a:ext cx="2322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chemeClr val="bg1"/>
                </a:solidFill>
              </a:rPr>
              <a:t>Post-RT</a:t>
            </a:r>
          </a:p>
        </p:txBody>
      </p:sp>
      <p:pic>
        <p:nvPicPr>
          <p:cNvPr id="2" name="Media 0">
            <a:hlinkClick r:id="" action="ppaction://media"/>
            <a:extLst>
              <a:ext uri="{FF2B5EF4-FFF2-40B4-BE49-F238E27FC236}">
                <a16:creationId xmlns:a16="http://schemas.microsoft.com/office/drawing/2014/main" id="{04A30D1D-EFA1-F1E7-CEE1-867B380E7D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25247" y="1565209"/>
            <a:ext cx="6440762" cy="3622929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378A4D9C-361B-1F9F-3C5A-4CD2DF75AC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4109" y="3945091"/>
            <a:ext cx="3126483" cy="2574462"/>
          </a:xfrm>
          <a:prstGeom prst="rect">
            <a:avLst/>
          </a:prstGeom>
          <a:ln w="15875">
            <a:solidFill>
              <a:schemeClr val="accent1">
                <a:shade val="15000"/>
              </a:schemeClr>
            </a:solidFill>
          </a:ln>
        </p:spPr>
      </p:pic>
      <p:sp>
        <p:nvSpPr>
          <p:cNvPr id="140" name="TextBox 139">
            <a:extLst>
              <a:ext uri="{FF2B5EF4-FFF2-40B4-BE49-F238E27FC236}">
                <a16:creationId xmlns:a16="http://schemas.microsoft.com/office/drawing/2014/main" id="{4D7659F7-042E-CD7E-01AB-F852DF28C681}"/>
              </a:ext>
            </a:extLst>
          </p:cNvPr>
          <p:cNvSpPr txBox="1"/>
          <p:nvPr/>
        </p:nvSpPr>
        <p:spPr>
          <a:xfrm>
            <a:off x="213548" y="1117406"/>
            <a:ext cx="5252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/>
              <a:t>UAdapt; PI Ben Spieler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864DA7D7-14FF-9740-13EC-35CCCCB2B71E}"/>
              </a:ext>
            </a:extLst>
          </p:cNvPr>
          <p:cNvSpPr txBox="1"/>
          <p:nvPr/>
        </p:nvSpPr>
        <p:spPr>
          <a:xfrm>
            <a:off x="5402460" y="1080942"/>
            <a:ext cx="5730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/>
              <a:t>HRS in AR; PI Archan Khandekar</a:t>
            </a:r>
          </a:p>
        </p:txBody>
      </p:sp>
      <p:pic>
        <p:nvPicPr>
          <p:cNvPr id="144" name="Picture 29" descr="Syl-Miller Color">
            <a:extLst>
              <a:ext uri="{FF2B5EF4-FFF2-40B4-BE49-F238E27FC236}">
                <a16:creationId xmlns:a16="http://schemas.microsoft.com/office/drawing/2014/main" id="{282ED029-5003-B927-B82D-F6BA540B2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4" y="405433"/>
            <a:ext cx="2637495" cy="59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" name="TextBox 146">
            <a:extLst>
              <a:ext uri="{FF2B5EF4-FFF2-40B4-BE49-F238E27FC236}">
                <a16:creationId xmlns:a16="http://schemas.microsoft.com/office/drawing/2014/main" id="{A76B20E5-0423-D3DC-C988-8B8C4587671C}"/>
              </a:ext>
            </a:extLst>
          </p:cNvPr>
          <p:cNvSpPr txBox="1"/>
          <p:nvPr/>
        </p:nvSpPr>
        <p:spPr>
          <a:xfrm>
            <a:off x="4592246" y="5729555"/>
            <a:ext cx="7351058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algn="l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1800" b="0" dirty="0">
                <a:solidFill>
                  <a:schemeClr val="tx2"/>
                </a:solidFill>
                <a:effectLst/>
                <a:latin typeface="Tahoma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Veronica Wallaengen Ph.D., Adrian L. Breto M.S., Arpita Dutta Ph.D.,</a:t>
            </a:r>
            <a:r>
              <a:rPr lang="en-US" sz="1800" b="0" baseline="30000" dirty="0">
                <a:solidFill>
                  <a:schemeClr val="tx2"/>
                </a:solidFill>
                <a:effectLst/>
                <a:latin typeface="Tahoma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b="0" dirty="0">
                <a:solidFill>
                  <a:schemeClr val="tx2"/>
                </a:solidFill>
                <a:effectLst/>
                <a:latin typeface="Tahoma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Sandra M. Gaston Ph.D., Rosa P. Castillo Acosta M.D., Oleksandr N. Kryvenko M.D., Alan Pollack M.D., Ph.D., Sanoj Punnen M.D.</a:t>
            </a:r>
            <a:endParaRPr lang="en-US" sz="1800" b="1" dirty="0">
              <a:solidFill>
                <a:srgbClr val="000000"/>
              </a:solidFill>
              <a:effectLst/>
              <a:latin typeface="Palatino Linotype" panose="0204050205050503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366874"/>
      </p:ext>
    </p:extLst>
  </p:cSld>
  <p:clrMapOvr>
    <a:masterClrMapping/>
  </p:clrMapOvr>
</p:sld>
</file>

<file path=ppt/theme/theme1.xml><?xml version="1.0" encoding="utf-8"?>
<a:theme xmlns:a="http://schemas.openxmlformats.org/drawingml/2006/main" name="Sylvester ppt Templat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6397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6397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7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130599</TotalTime>
  <Pages>62</Pages>
  <Words>311</Words>
  <Application>Microsoft Office PowerPoint</Application>
  <PresentationFormat>Widescreen</PresentationFormat>
  <Paragraphs>68</Paragraphs>
  <Slides>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Palatino Linotype</vt:lpstr>
      <vt:lpstr>Tahoma</vt:lpstr>
      <vt:lpstr>Times New Roman</vt:lpstr>
      <vt:lpstr>Sylvester ppt Template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Alan Pollack, M.D., Ph.D. U.T.-M.D. Anderson Cancer Center</dc:title>
  <dc:creator>ALAN POLLACK</dc:creator>
  <cp:lastModifiedBy>Stoyanova, Radka</cp:lastModifiedBy>
  <cp:revision>3616</cp:revision>
  <cp:lastPrinted>2018-03-05T18:06:30Z</cp:lastPrinted>
  <dcterms:created xsi:type="dcterms:W3CDTF">1997-03-30T16:55:57Z</dcterms:created>
  <dcterms:modified xsi:type="dcterms:W3CDTF">2026-09-23T18:21:48Z</dcterms:modified>
</cp:coreProperties>
</file>