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66" r:id="rId2"/>
    <p:sldId id="268" r:id="rId3"/>
    <p:sldId id="265"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9FB"/>
    <a:srgbClr val="3B8C96"/>
    <a:srgbClr val="0A1F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39"/>
    <p:restoredTop sz="91414"/>
  </p:normalViewPr>
  <p:slideViewPr>
    <p:cSldViewPr snapToGrid="0" showGuides="1">
      <p:cViewPr varScale="1">
        <p:scale>
          <a:sx n="109" d="100"/>
          <a:sy n="109" d="100"/>
        </p:scale>
        <p:origin x="248" y="192"/>
      </p:cViewPr>
      <p:guideLst>
        <p:guide orient="horz" pos="218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773B2-47F7-F846-A9F5-3F0BF47BB768}"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939201-E2BD-BB46-8DE5-69283EBB0C8C}" type="slidenum">
              <a:rPr lang="en-US" smtClean="0"/>
              <a:t>‹#›</a:t>
            </a:fld>
            <a:endParaRPr lang="en-US"/>
          </a:p>
        </p:txBody>
      </p:sp>
    </p:spTree>
    <p:extLst>
      <p:ext uri="{BB962C8B-B14F-4D97-AF65-F5344CB8AC3E}">
        <p14:creationId xmlns:p14="http://schemas.microsoft.com/office/powerpoint/2010/main" val="791636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Liquid biopsy assays are often framed around detecting tumor signal in the blood.  But for early detection, a positive result immediately raises a second question: where is that signal likely coming from?</a:t>
            </a:r>
          </a:p>
          <a:p>
            <a:endParaRPr lang="en-US" dirty="0"/>
          </a:p>
          <a:p>
            <a:r>
              <a:rPr lang="en-US" dirty="0"/>
              <a:t>Our project is built around a two-stage cfDNA workflow. The first stage uses a targeted methylation capture panel to detect cancer, and the second stage asks whether whole-genome EM-seq can recover additional methylome and fragmentomic signals to predict the cancer of origin.</a:t>
            </a:r>
          </a:p>
          <a:p>
            <a:endParaRPr lang="en-US" dirty="0"/>
          </a:p>
          <a:p>
            <a:r>
              <a:rPr lang="en-US" dirty="0"/>
              <a:t>We collected plasma samples from 48 healthy donors and 148 treatment-naive cancer patients.  </a:t>
            </a:r>
          </a:p>
          <a:p>
            <a:endParaRPr lang="en-US" dirty="0"/>
          </a:p>
          <a:p>
            <a:r>
              <a:rPr lang="en-US" dirty="0"/>
              <a:t>We extracted the cfDNA and prepared libraries according to the Enzymatic Methyl-seq protocol. </a:t>
            </a:r>
          </a:p>
          <a:p>
            <a:endParaRPr lang="en-US" dirty="0"/>
          </a:p>
          <a:p>
            <a:r>
              <a:rPr lang="en-US" dirty="0"/>
              <a:t>Our lab previously identified 148 methylation biomarkers that distinguish tumor-derived cfDNA from blood-cell background.  From these, 14 markers were selected for our Pancan14 panel because they showed broad cancer-associated methylation differences across multiple cancer types.</a:t>
            </a:r>
          </a:p>
          <a:p>
            <a:endParaRPr lang="en-US" dirty="0"/>
          </a:p>
          <a:p>
            <a:r>
              <a:rPr lang="en-US" dirty="0"/>
              <a:t>We built a classifier using these 14 targeted methylation regions to classify plasma samples as cancer negative or cancer positive. Across 6 different cancer cohorts, the model achieved an AUC of 0.84.</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2939201-E2BD-BB46-8DE5-69283EBB0C8C}" type="slidenum">
              <a:rPr lang="en-US" smtClean="0"/>
              <a:t>1</a:t>
            </a:fld>
            <a:endParaRPr lang="en-US"/>
          </a:p>
        </p:txBody>
      </p:sp>
    </p:spTree>
    <p:extLst>
      <p:ext uri="{BB962C8B-B14F-4D97-AF65-F5344CB8AC3E}">
        <p14:creationId xmlns:p14="http://schemas.microsoft.com/office/powerpoint/2010/main" val="3569009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samples that come back positive, we are able to go back to the cfDNA libraries we already prepared in step 3 and send the samples for WG EM-seq at 30X depth.</a:t>
            </a:r>
          </a:p>
          <a:p>
            <a:endParaRPr lang="en-US" dirty="0"/>
          </a:p>
          <a:p>
            <a:r>
              <a:rPr lang="en-US" dirty="0"/>
              <a:t>One important preprocessing step is cfDNA fragment-length correction. With paired-end 150bp short read sequencing, typical workflows can miscalculate read length.</a:t>
            </a:r>
          </a:p>
          <a:p>
            <a:r>
              <a:rPr lang="en-US" dirty="0"/>
              <a:t>Not properly aligning the forward and reverse strands to the reference loses the true, preserved 5’ end, miscalculates the read length, and distorts fragmentomic analyses.</a:t>
            </a:r>
          </a:p>
          <a:p>
            <a:endParaRPr lang="en-US" dirty="0"/>
          </a:p>
          <a:p>
            <a:r>
              <a:rPr lang="en-US" dirty="0"/>
              <a:t>So before feature extraction, we correct the fragment span from the paired-end alignments.</a:t>
            </a:r>
          </a:p>
          <a:p>
            <a:endParaRPr lang="en-US" dirty="0"/>
          </a:p>
          <a:p>
            <a:r>
              <a:rPr lang="en-US" dirty="0"/>
              <a:t>After preprocessing, we extract several feature families: CpG methylation features, fragment length summaries, 4 base pair fragment end motifs, end-density profiles, and copy-number features.</a:t>
            </a:r>
          </a:p>
          <a:p>
            <a:endParaRPr lang="en-US" dirty="0"/>
          </a:p>
          <a:p>
            <a:r>
              <a:rPr lang="en-US" dirty="0"/>
              <a:t>Our goal was not to rely on a single signal, but to ask whether these complementary features together can support tumor tissue-of-origin prediction. </a:t>
            </a:r>
          </a:p>
          <a:p>
            <a:endParaRPr lang="en-US" dirty="0"/>
          </a:p>
          <a:p>
            <a:endParaRPr lang="en-US" dirty="0"/>
          </a:p>
          <a:p>
            <a:endParaRPr lang="en-US" dirty="0"/>
          </a:p>
          <a:p>
            <a:r>
              <a:rPr lang="en-US" dirty="0"/>
              <a:t>--------</a:t>
            </a:r>
          </a:p>
          <a:p>
            <a:r>
              <a:rPr lang="en-US" dirty="0"/>
              <a:t>The hard part is that our cohorts include samples from different clinics and different collection tubes, so we have to make sure the model is learning cancer biology rather than technical artifacts from sample handling.</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2939201-E2BD-BB46-8DE5-69283EBB0C8C}" type="slidenum">
              <a:rPr lang="en-US" smtClean="0"/>
              <a:t>2</a:t>
            </a:fld>
            <a:endParaRPr lang="en-US"/>
          </a:p>
        </p:txBody>
      </p:sp>
    </p:spTree>
    <p:extLst>
      <p:ext uri="{BB962C8B-B14F-4D97-AF65-F5344CB8AC3E}">
        <p14:creationId xmlns:p14="http://schemas.microsoft.com/office/powerpoint/2010/main" val="3366817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our cancer cohorts include samples obtained from different clinics and samples that are stored in different collection tubes, we first wanted to make sure our model is learning cancer biology rather than technical artifacts from sample handling.</a:t>
            </a:r>
          </a:p>
          <a:p>
            <a:endParaRPr lang="en-US" dirty="0"/>
          </a:p>
          <a:p>
            <a:r>
              <a:rPr lang="en-US" dirty="0"/>
              <a:t>To control for batch effects, we initially separated samples by blood collection tube type and analyzed only samples that were stored in EDTA tubes.  This consisted of 87 samples across five cancer types. </a:t>
            </a:r>
          </a:p>
          <a:p>
            <a:endParaRPr lang="en-US" dirty="0"/>
          </a:p>
          <a:p>
            <a:r>
              <a:rPr lang="en-US" dirty="0"/>
              <a:t>After recursive feature elimination with 20 repeats of 5-fold cross validation,</a:t>
            </a:r>
          </a:p>
          <a:p>
            <a:r>
              <a:rPr lang="en-US" dirty="0"/>
              <a:t>We have found that individual feature families do carry cancer signal. Fragment end motifs perform particularly well, with a macro F1 of 0.82.  Fragment length and our 148 CpG methylation biomarker features also show signal, while CNV is weaker on it's own.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result is that combining feature families performs best. A three-family model combining fragment end motifs, fragment length, and CNV reaches a 0.84 macro F1, and adding CpG methylation or combining all five feature families gives similar performance. So far, the power seems to come from a multimodal assay where different feature families contribute complementary information.</a:t>
            </a:r>
          </a:p>
          <a:p>
            <a:endParaRPr lang="en-US" dirty="0"/>
          </a:p>
          <a:p>
            <a:r>
              <a:rPr lang="en-US" dirty="0"/>
              <a:t>Overall, this project is moving from cancer detection toward cancer interpretation: Stage 1 uses our custom designed targeted methylation capture panel to identify cancer-positive samples, and Stage 2 uses whole-genome EM-seq to ask where that signal is coming from.  Our preliminary results suggest that no single feature tells the whole story, but combining methylation, fragmentomics, and copy-number signals may support tissue-of-origin prediction.  </a:t>
            </a:r>
          </a:p>
          <a:p>
            <a:endParaRPr lang="en-US" dirty="0"/>
          </a:p>
          <a:p>
            <a:r>
              <a:rPr lang="en-US" dirty="0"/>
              <a:t>Our current efforts focus on reintegrating those samples from additional collection tube types while removing tube-associated signal; refining our methylation features, and processing additional plasma samples for further validation.</a:t>
            </a:r>
          </a:p>
          <a:p>
            <a:endParaRPr lang="en-US" dirty="0"/>
          </a:p>
          <a:p>
            <a:r>
              <a:rPr lang="en-US" dirty="0"/>
              <a:t>This is work in progress, so I welcome any feedback or suggestions, or offers of more samples to add to our cohort.</a:t>
            </a:r>
          </a:p>
          <a:p>
            <a:endParaRPr lang="en-US" dirty="0"/>
          </a:p>
          <a:p>
            <a:r>
              <a:rPr lang="en-US" dirty="0"/>
              <a:t>Thank you.</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2939201-E2BD-BB46-8DE5-69283EBB0C8C}" type="slidenum">
              <a:rPr lang="en-US" smtClean="0"/>
              <a:t>3</a:t>
            </a:fld>
            <a:endParaRPr lang="en-US"/>
          </a:p>
        </p:txBody>
      </p:sp>
    </p:spTree>
    <p:extLst>
      <p:ext uri="{BB962C8B-B14F-4D97-AF65-F5344CB8AC3E}">
        <p14:creationId xmlns:p14="http://schemas.microsoft.com/office/powerpoint/2010/main" val="160779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F9099-8545-C8B8-10E6-1636E475F5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8BE903-ACE7-8DD3-77EC-6BF8603343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929B61-039D-79F9-6FE1-2FEDC0F3A5AC}"/>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5" name="Footer Placeholder 4">
            <a:extLst>
              <a:ext uri="{FF2B5EF4-FFF2-40B4-BE49-F238E27FC236}">
                <a16:creationId xmlns:a16="http://schemas.microsoft.com/office/drawing/2014/main" id="{373EBF51-E869-99DB-4CC7-DB6D2E6647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F21AF1-F664-355B-A447-F31CA17CA267}"/>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3651453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A440-1132-A641-9CD2-F66BF0088B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4C1062-DAAB-5AAB-C028-10637423E0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23220E-E932-1DAE-3807-65EE7847B33E}"/>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5" name="Footer Placeholder 4">
            <a:extLst>
              <a:ext uri="{FF2B5EF4-FFF2-40B4-BE49-F238E27FC236}">
                <a16:creationId xmlns:a16="http://schemas.microsoft.com/office/drawing/2014/main" id="{131FAB1E-5F5E-2F58-FC7E-8B1A2A684B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8C5D1-9D83-8154-DC77-406C91E2C5CD}"/>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3546331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A60E1-3500-4B33-6950-BC0EB7E0EA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C8BFD5-F25D-4CBE-A602-CC79C33B0C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8E21D5-12B6-EE11-FE09-A30216833127}"/>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5" name="Footer Placeholder 4">
            <a:extLst>
              <a:ext uri="{FF2B5EF4-FFF2-40B4-BE49-F238E27FC236}">
                <a16:creationId xmlns:a16="http://schemas.microsoft.com/office/drawing/2014/main" id="{1EE7304B-B5D5-D747-171F-EE6FEC11C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BB2D1D-B2BB-475A-BEE7-5F3FD8454DED}"/>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706881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BA413-2032-15BA-5275-A57331CD41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A12507-E509-A947-186A-284A4FEE8C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FFC5F2-06BD-7451-5C75-FEA5ABA7F2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C79A35-EBE7-EA6A-4EF8-1E7C1F92EE4D}"/>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6" name="Footer Placeholder 5">
            <a:extLst>
              <a:ext uri="{FF2B5EF4-FFF2-40B4-BE49-F238E27FC236}">
                <a16:creationId xmlns:a16="http://schemas.microsoft.com/office/drawing/2014/main" id="{C814C070-01FA-8F70-C5D1-D02BDCDB37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C6EEC6-93F3-B0A0-97BD-6C61F556FF99}"/>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2915004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E27C-9BDD-0D0D-DD03-C14ED4A9E2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B7F224-C53B-280E-7E1A-4158328DA9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555ABD-0ABC-EBA9-4212-2459F98F86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8C6023-804A-FFAD-AC03-02C517AC31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D64170-2ACC-74C9-2C2A-2576680AC8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9271FF-8377-11E1-A767-85B9DD6A7DFC}"/>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8" name="Footer Placeholder 7">
            <a:extLst>
              <a:ext uri="{FF2B5EF4-FFF2-40B4-BE49-F238E27FC236}">
                <a16:creationId xmlns:a16="http://schemas.microsoft.com/office/drawing/2014/main" id="{995BB308-7854-963D-2FB8-E815E3186F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3A73EC-0AC2-4F7C-5B6B-C4CF236CE3B9}"/>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965341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11894-EB4C-CEED-F84B-6EBDAAD14D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21A3B-ADC0-051E-F6E5-2C49CF78394D}"/>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4" name="Footer Placeholder 3">
            <a:extLst>
              <a:ext uri="{FF2B5EF4-FFF2-40B4-BE49-F238E27FC236}">
                <a16:creationId xmlns:a16="http://schemas.microsoft.com/office/drawing/2014/main" id="{1AEF6769-A6E4-D5DF-488E-667C4AA16E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2CA792-5D2F-0CD4-9A54-AFA516326927}"/>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2855052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57054C-C455-08C4-9E32-97383AAAD94F}"/>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3" name="Footer Placeholder 2">
            <a:extLst>
              <a:ext uri="{FF2B5EF4-FFF2-40B4-BE49-F238E27FC236}">
                <a16:creationId xmlns:a16="http://schemas.microsoft.com/office/drawing/2014/main" id="{5911C3E0-3335-49EB-5807-570B56C30A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0FD33B-147C-6296-5F91-A1FD2A8A3AF6}"/>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1787472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DF5FD-2600-EB5E-D85C-960E1AF644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DF4537-B98E-253C-F595-62F8F5FDFA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25E462-6598-FCC8-F04D-A6CB5B1B83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8D3340-1317-8221-ABE5-641F4064E211}"/>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6" name="Footer Placeholder 5">
            <a:extLst>
              <a:ext uri="{FF2B5EF4-FFF2-40B4-BE49-F238E27FC236}">
                <a16:creationId xmlns:a16="http://schemas.microsoft.com/office/drawing/2014/main" id="{7F1EC601-C2AC-6237-1860-DE64731A64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328D28-32CA-FB30-E137-86AB5C49662F}"/>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2656712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BD625-9CC3-6C6D-6F9C-CA5FEC8A3C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C80403-4034-F22C-3384-FA071F6871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9FE00E-0C03-5E05-9C54-759FF64EAF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256FE3-5510-1382-863F-B1FFB8738A26}"/>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6" name="Footer Placeholder 5">
            <a:extLst>
              <a:ext uri="{FF2B5EF4-FFF2-40B4-BE49-F238E27FC236}">
                <a16:creationId xmlns:a16="http://schemas.microsoft.com/office/drawing/2014/main" id="{F073E08A-1E1C-9F9A-BA97-59D700FF3D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0EBAB7-808E-7126-9E19-07A074E8CC14}"/>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176110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D57F7-C693-7573-83E1-452AC2D561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B18ED5-963C-B7D3-F09F-ED469EF171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2FA3D3-42F0-ECAA-33B8-9E7E57509E19}"/>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5" name="Footer Placeholder 4">
            <a:extLst>
              <a:ext uri="{FF2B5EF4-FFF2-40B4-BE49-F238E27FC236}">
                <a16:creationId xmlns:a16="http://schemas.microsoft.com/office/drawing/2014/main" id="{2239C6AD-E0A6-48EB-1C26-FC727DBEB4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DB4CA-F694-E177-F17B-EE5C4565AEAB}"/>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2929891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C55DC2-C149-BAA8-62BC-F931F473F1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8AEAA1-8C32-E60B-CFA4-0FE587A33B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30A44-0755-0BDA-5FBD-C971EF5DFE56}"/>
              </a:ext>
            </a:extLst>
          </p:cNvPr>
          <p:cNvSpPr>
            <a:spLocks noGrp="1"/>
          </p:cNvSpPr>
          <p:nvPr>
            <p:ph type="dt" sz="half" idx="10"/>
          </p:nvPr>
        </p:nvSpPr>
        <p:spPr/>
        <p:txBody>
          <a:bodyPr/>
          <a:lstStyle/>
          <a:p>
            <a:fld id="{F905F2B6-F800-614E-A287-12973DD486C8}" type="datetimeFigureOut">
              <a:rPr lang="en-US" smtClean="0"/>
              <a:t>9/23/26</a:t>
            </a:fld>
            <a:endParaRPr lang="en-US"/>
          </a:p>
        </p:txBody>
      </p:sp>
      <p:sp>
        <p:nvSpPr>
          <p:cNvPr id="5" name="Footer Placeholder 4">
            <a:extLst>
              <a:ext uri="{FF2B5EF4-FFF2-40B4-BE49-F238E27FC236}">
                <a16:creationId xmlns:a16="http://schemas.microsoft.com/office/drawing/2014/main" id="{F5C67CAE-7A66-C566-1C86-982466A51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A89C19-1DC3-CBB4-989E-749BC32095C0}"/>
              </a:ext>
            </a:extLst>
          </p:cNvPr>
          <p:cNvSpPr>
            <a:spLocks noGrp="1"/>
          </p:cNvSpPr>
          <p:nvPr>
            <p:ph type="sldNum" sz="quarter" idx="12"/>
          </p:nvPr>
        </p:nvSpPr>
        <p:spPr/>
        <p:txBody>
          <a:bodyPr/>
          <a:lstStyle/>
          <a:p>
            <a:fld id="{A01A498A-FC53-6747-A8AC-29B10BACF85F}" type="slidenum">
              <a:rPr lang="en-US" smtClean="0"/>
              <a:t>‹#›</a:t>
            </a:fld>
            <a:endParaRPr lang="en-US"/>
          </a:p>
        </p:txBody>
      </p:sp>
    </p:spTree>
    <p:extLst>
      <p:ext uri="{BB962C8B-B14F-4D97-AF65-F5344CB8AC3E}">
        <p14:creationId xmlns:p14="http://schemas.microsoft.com/office/powerpoint/2010/main" val="2173331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224B23-5B77-B237-9DF6-8BBB7CC9A7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A85D77-677F-350F-2601-FBB04B8D27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8DEAFB-BBD3-FAE0-93BD-308763C759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05F2B6-F800-614E-A287-12973DD486C8}" type="datetimeFigureOut">
              <a:rPr lang="en-US" smtClean="0"/>
              <a:t>9/23/26</a:t>
            </a:fld>
            <a:endParaRPr lang="en-US"/>
          </a:p>
        </p:txBody>
      </p:sp>
      <p:sp>
        <p:nvSpPr>
          <p:cNvPr id="5" name="Footer Placeholder 4">
            <a:extLst>
              <a:ext uri="{FF2B5EF4-FFF2-40B4-BE49-F238E27FC236}">
                <a16:creationId xmlns:a16="http://schemas.microsoft.com/office/drawing/2014/main" id="{07DEE759-CA2C-6716-B650-1F9BC807DE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DC1AD93-F81F-3C9A-BAA1-6208B54842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1A498A-FC53-6747-A8AC-29B10BACF85F}" type="slidenum">
              <a:rPr lang="en-US" smtClean="0"/>
              <a:t>‹#›</a:t>
            </a:fld>
            <a:endParaRPr lang="en-US"/>
          </a:p>
        </p:txBody>
      </p:sp>
    </p:spTree>
    <p:extLst>
      <p:ext uri="{BB962C8B-B14F-4D97-AF65-F5344CB8AC3E}">
        <p14:creationId xmlns:p14="http://schemas.microsoft.com/office/powerpoint/2010/main" val="1612265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3.e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emf"/><Relationship Id="rId11" Type="http://schemas.openxmlformats.org/officeDocument/2006/relationships/image" Target="../media/image7.png"/><Relationship Id="rId5" Type="http://schemas.openxmlformats.org/officeDocument/2006/relationships/image" Target="../media/image1.emf"/><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slideLayout" Target="../slideLayouts/slideLayout7.xml"/><Relationship Id="rId7" Type="http://schemas.openxmlformats.org/officeDocument/2006/relationships/image" Target="../media/image3.emf"/><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png"/><Relationship Id="rId11" Type="http://schemas.openxmlformats.org/officeDocument/2006/relationships/image" Target="../media/image14.emf"/><Relationship Id="rId5" Type="http://schemas.openxmlformats.org/officeDocument/2006/relationships/image" Target="../media/image8.png"/><Relationship Id="rId10" Type="http://schemas.openxmlformats.org/officeDocument/2006/relationships/image" Target="../media/image13.emf"/><Relationship Id="rId4" Type="http://schemas.openxmlformats.org/officeDocument/2006/relationships/notesSlide" Target="../notesSlides/notesSlide2.xml"/><Relationship Id="rId9" Type="http://schemas.openxmlformats.org/officeDocument/2006/relationships/image" Target="../media/image12.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15.emf"/><Relationship Id="rId4"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E473163-3A75-FD84-FDFE-8C1E4E45527D}"/>
              </a:ext>
            </a:extLst>
          </p:cNvPr>
          <p:cNvPicPr>
            <a:picLocks noChangeAspect="1"/>
          </p:cNvPicPr>
          <p:nvPr/>
        </p:nvPicPr>
        <p:blipFill>
          <a:blip r:embed="rId5"/>
          <a:stretch>
            <a:fillRect/>
          </a:stretch>
        </p:blipFill>
        <p:spPr>
          <a:xfrm>
            <a:off x="169215" y="1018289"/>
            <a:ext cx="1549400" cy="2146300"/>
          </a:xfrm>
          <a:prstGeom prst="rect">
            <a:avLst/>
          </a:prstGeom>
        </p:spPr>
      </p:pic>
      <p:pic>
        <p:nvPicPr>
          <p:cNvPr id="18" name="Picture 17">
            <a:extLst>
              <a:ext uri="{FF2B5EF4-FFF2-40B4-BE49-F238E27FC236}">
                <a16:creationId xmlns:a16="http://schemas.microsoft.com/office/drawing/2014/main" id="{DFC927E1-346E-DD87-DEF0-333599EFC2AE}"/>
              </a:ext>
            </a:extLst>
          </p:cNvPr>
          <p:cNvPicPr>
            <a:picLocks noChangeAspect="1"/>
          </p:cNvPicPr>
          <p:nvPr/>
        </p:nvPicPr>
        <p:blipFill>
          <a:blip r:embed="rId6"/>
          <a:stretch>
            <a:fillRect/>
          </a:stretch>
        </p:blipFill>
        <p:spPr>
          <a:xfrm>
            <a:off x="2093219" y="1018289"/>
            <a:ext cx="1498600" cy="2133600"/>
          </a:xfrm>
          <a:prstGeom prst="rect">
            <a:avLst/>
          </a:prstGeom>
        </p:spPr>
      </p:pic>
      <p:pic>
        <p:nvPicPr>
          <p:cNvPr id="25" name="Picture 24">
            <a:extLst>
              <a:ext uri="{FF2B5EF4-FFF2-40B4-BE49-F238E27FC236}">
                <a16:creationId xmlns:a16="http://schemas.microsoft.com/office/drawing/2014/main" id="{B971E4BF-6ED8-ACEC-0BCA-9F1A33FC550C}"/>
              </a:ext>
            </a:extLst>
          </p:cNvPr>
          <p:cNvPicPr>
            <a:picLocks noChangeAspect="1"/>
          </p:cNvPicPr>
          <p:nvPr/>
        </p:nvPicPr>
        <p:blipFill>
          <a:blip r:embed="rId7"/>
          <a:stretch>
            <a:fillRect/>
          </a:stretch>
        </p:blipFill>
        <p:spPr>
          <a:xfrm>
            <a:off x="3966423" y="1018289"/>
            <a:ext cx="1790700" cy="2146300"/>
          </a:xfrm>
          <a:prstGeom prst="rect">
            <a:avLst/>
          </a:prstGeom>
        </p:spPr>
      </p:pic>
      <p:pic>
        <p:nvPicPr>
          <p:cNvPr id="34" name="Picture 33">
            <a:extLst>
              <a:ext uri="{FF2B5EF4-FFF2-40B4-BE49-F238E27FC236}">
                <a16:creationId xmlns:a16="http://schemas.microsoft.com/office/drawing/2014/main" id="{72250165-CEF4-C2A0-53A4-18B9315A1EB0}"/>
              </a:ext>
            </a:extLst>
          </p:cNvPr>
          <p:cNvPicPr>
            <a:picLocks noChangeAspect="1"/>
          </p:cNvPicPr>
          <p:nvPr/>
        </p:nvPicPr>
        <p:blipFill>
          <a:blip r:embed="rId8"/>
          <a:stretch>
            <a:fillRect/>
          </a:stretch>
        </p:blipFill>
        <p:spPr>
          <a:xfrm>
            <a:off x="6131727" y="821439"/>
            <a:ext cx="2832100" cy="2540000"/>
          </a:xfrm>
          <a:prstGeom prst="rect">
            <a:avLst/>
          </a:prstGeom>
        </p:spPr>
      </p:pic>
      <p:pic>
        <p:nvPicPr>
          <p:cNvPr id="35" name="Picture 34">
            <a:extLst>
              <a:ext uri="{FF2B5EF4-FFF2-40B4-BE49-F238E27FC236}">
                <a16:creationId xmlns:a16="http://schemas.microsoft.com/office/drawing/2014/main" id="{F3044C8F-5E6C-380E-549C-9A15DCFB1488}"/>
              </a:ext>
            </a:extLst>
          </p:cNvPr>
          <p:cNvPicPr>
            <a:picLocks noChangeAspect="1"/>
          </p:cNvPicPr>
          <p:nvPr/>
        </p:nvPicPr>
        <p:blipFill>
          <a:blip r:embed="rId9"/>
          <a:srcRect l="7506" t="17495" r="62425" b="21696"/>
          <a:stretch>
            <a:fillRect/>
          </a:stretch>
        </p:blipFill>
        <p:spPr>
          <a:xfrm>
            <a:off x="9182253" y="821439"/>
            <a:ext cx="1554111" cy="2095230"/>
          </a:xfrm>
          <a:prstGeom prst="rect">
            <a:avLst/>
          </a:prstGeom>
        </p:spPr>
      </p:pic>
      <p:pic>
        <p:nvPicPr>
          <p:cNvPr id="36" name="Picture 35">
            <a:extLst>
              <a:ext uri="{FF2B5EF4-FFF2-40B4-BE49-F238E27FC236}">
                <a16:creationId xmlns:a16="http://schemas.microsoft.com/office/drawing/2014/main" id="{D45BAF7B-AAFE-CA53-35E6-5C4611A37CD0}"/>
              </a:ext>
            </a:extLst>
          </p:cNvPr>
          <p:cNvPicPr>
            <a:picLocks noChangeAspect="1"/>
          </p:cNvPicPr>
          <p:nvPr/>
        </p:nvPicPr>
        <p:blipFill>
          <a:blip r:embed="rId9"/>
          <a:srcRect l="56843" t="17495" r="11282" b="58160"/>
          <a:stretch>
            <a:fillRect/>
          </a:stretch>
        </p:blipFill>
        <p:spPr>
          <a:xfrm>
            <a:off x="10900226" y="1489400"/>
            <a:ext cx="1199104" cy="610546"/>
          </a:xfrm>
          <a:prstGeom prst="rect">
            <a:avLst/>
          </a:prstGeom>
        </p:spPr>
      </p:pic>
      <p:pic>
        <p:nvPicPr>
          <p:cNvPr id="37" name="Picture 36">
            <a:extLst>
              <a:ext uri="{FF2B5EF4-FFF2-40B4-BE49-F238E27FC236}">
                <a16:creationId xmlns:a16="http://schemas.microsoft.com/office/drawing/2014/main" id="{A4F74D6F-C551-3356-1950-108EE469251D}"/>
              </a:ext>
            </a:extLst>
          </p:cNvPr>
          <p:cNvPicPr>
            <a:picLocks noChangeAspect="1"/>
          </p:cNvPicPr>
          <p:nvPr/>
        </p:nvPicPr>
        <p:blipFill>
          <a:blip r:embed="rId9"/>
          <a:srcRect l="56843" t="54782" r="11282" b="21696"/>
          <a:stretch>
            <a:fillRect/>
          </a:stretch>
        </p:blipFill>
        <p:spPr>
          <a:xfrm>
            <a:off x="9338431" y="2768437"/>
            <a:ext cx="1273737" cy="626647"/>
          </a:xfrm>
          <a:prstGeom prst="rect">
            <a:avLst/>
          </a:prstGeom>
        </p:spPr>
      </p:pic>
      <p:sp>
        <p:nvSpPr>
          <p:cNvPr id="38" name="Text 16">
            <a:extLst>
              <a:ext uri="{FF2B5EF4-FFF2-40B4-BE49-F238E27FC236}">
                <a16:creationId xmlns:a16="http://schemas.microsoft.com/office/drawing/2014/main" id="{51CD9AA2-4863-5783-D505-238471CC9FDB}"/>
              </a:ext>
            </a:extLst>
          </p:cNvPr>
          <p:cNvSpPr/>
          <p:nvPr/>
        </p:nvSpPr>
        <p:spPr>
          <a:xfrm>
            <a:off x="-11575" y="393758"/>
            <a:ext cx="12200708" cy="365760"/>
          </a:xfrm>
          <a:prstGeom prst="rect">
            <a:avLst/>
          </a:prstGeom>
          <a:noFill/>
          <a:ln/>
        </p:spPr>
        <p:txBody>
          <a:bodyPr wrap="square" lIns="508" tIns="508" rIns="508" bIns="508" rtlCol="0" anchor="ctr">
            <a:normAutofit/>
          </a:bodyPr>
          <a:lstStyle/>
          <a:p>
            <a:pPr algn="ctr"/>
            <a:r>
              <a:rPr lang="en-US" sz="2200" b="1" dirty="0">
                <a:solidFill>
                  <a:srgbClr val="6B7280"/>
                </a:solidFill>
                <a:latin typeface="Helvetica Neue" panose="02000503000000020004" pitchFamily="2" charset="0"/>
                <a:ea typeface="Helvetica Neue" panose="02000503000000020004" pitchFamily="2" charset="0"/>
                <a:cs typeface="Helvetica Neue" panose="02000503000000020004" pitchFamily="2" charset="0"/>
              </a:rPr>
              <a:t>Stage 1: targeted methylation detects cancer across multiple cohorts</a:t>
            </a:r>
            <a:endParaRPr lang="en-US" sz="2200" dirty="0">
              <a:solidFill>
                <a:srgbClr val="6B728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9" name="Shape 34">
            <a:extLst>
              <a:ext uri="{FF2B5EF4-FFF2-40B4-BE49-F238E27FC236}">
                <a16:creationId xmlns:a16="http://schemas.microsoft.com/office/drawing/2014/main" id="{D5E7089D-DF3F-BB64-D3AA-3C3BEB51192E}"/>
              </a:ext>
            </a:extLst>
          </p:cNvPr>
          <p:cNvSpPr/>
          <p:nvPr/>
        </p:nvSpPr>
        <p:spPr>
          <a:xfrm>
            <a:off x="1763174" y="2111176"/>
            <a:ext cx="320040" cy="3271"/>
          </a:xfrm>
          <a:prstGeom prst="line">
            <a:avLst/>
          </a:prstGeom>
          <a:noFill/>
          <a:ln w="38100">
            <a:solidFill>
              <a:srgbClr val="6B7280"/>
            </a:solidFill>
            <a:prstDash val="solid"/>
            <a:headEnd type="none"/>
            <a:tailEnd type="triangle"/>
          </a:ln>
        </p:spPr>
        <p:txBody>
          <a:bodyPr/>
          <a:lstStyle/>
          <a:p>
            <a:endParaRPr lang="en-US"/>
          </a:p>
        </p:txBody>
      </p:sp>
      <p:sp>
        <p:nvSpPr>
          <p:cNvPr id="40" name="Shape 34">
            <a:extLst>
              <a:ext uri="{FF2B5EF4-FFF2-40B4-BE49-F238E27FC236}">
                <a16:creationId xmlns:a16="http://schemas.microsoft.com/office/drawing/2014/main" id="{CD4F1140-D9D4-797F-DAED-1471F85F7263}"/>
              </a:ext>
            </a:extLst>
          </p:cNvPr>
          <p:cNvSpPr/>
          <p:nvPr/>
        </p:nvSpPr>
        <p:spPr>
          <a:xfrm>
            <a:off x="3636378" y="2106626"/>
            <a:ext cx="320040" cy="3271"/>
          </a:xfrm>
          <a:prstGeom prst="line">
            <a:avLst/>
          </a:prstGeom>
          <a:noFill/>
          <a:ln w="38100">
            <a:solidFill>
              <a:srgbClr val="6B7280"/>
            </a:solidFill>
            <a:prstDash val="solid"/>
            <a:headEnd type="none"/>
            <a:tailEnd type="triangle"/>
          </a:ln>
        </p:spPr>
        <p:txBody>
          <a:bodyPr/>
          <a:lstStyle/>
          <a:p>
            <a:endParaRPr lang="en-US"/>
          </a:p>
        </p:txBody>
      </p:sp>
      <p:sp>
        <p:nvSpPr>
          <p:cNvPr id="41" name="Shape 34">
            <a:extLst>
              <a:ext uri="{FF2B5EF4-FFF2-40B4-BE49-F238E27FC236}">
                <a16:creationId xmlns:a16="http://schemas.microsoft.com/office/drawing/2014/main" id="{876374DF-64BB-C063-9F22-BAD626372DE6}"/>
              </a:ext>
            </a:extLst>
          </p:cNvPr>
          <p:cNvSpPr/>
          <p:nvPr/>
        </p:nvSpPr>
        <p:spPr>
          <a:xfrm>
            <a:off x="5811687" y="2099946"/>
            <a:ext cx="320040" cy="3271"/>
          </a:xfrm>
          <a:prstGeom prst="line">
            <a:avLst/>
          </a:prstGeom>
          <a:noFill/>
          <a:ln w="38100">
            <a:solidFill>
              <a:srgbClr val="6B7280"/>
            </a:solidFill>
            <a:prstDash val="solid"/>
            <a:headEnd type="none"/>
            <a:tailEnd type="triangle"/>
          </a:ln>
        </p:spPr>
        <p:txBody>
          <a:bodyPr/>
          <a:lstStyle/>
          <a:p>
            <a:endParaRPr lang="en-US"/>
          </a:p>
        </p:txBody>
      </p:sp>
      <p:sp>
        <p:nvSpPr>
          <p:cNvPr id="42" name="Shape 34">
            <a:extLst>
              <a:ext uri="{FF2B5EF4-FFF2-40B4-BE49-F238E27FC236}">
                <a16:creationId xmlns:a16="http://schemas.microsoft.com/office/drawing/2014/main" id="{63B2F975-F96A-291F-1CA9-73AE005B2A39}"/>
              </a:ext>
            </a:extLst>
          </p:cNvPr>
          <p:cNvSpPr/>
          <p:nvPr/>
        </p:nvSpPr>
        <p:spPr>
          <a:xfrm>
            <a:off x="9018391" y="2106626"/>
            <a:ext cx="320040" cy="3271"/>
          </a:xfrm>
          <a:prstGeom prst="line">
            <a:avLst/>
          </a:prstGeom>
          <a:noFill/>
          <a:ln w="38100">
            <a:solidFill>
              <a:srgbClr val="6B7280"/>
            </a:solidFill>
            <a:prstDash val="solid"/>
            <a:headEnd type="none"/>
            <a:tailEnd type="triangle"/>
          </a:ln>
        </p:spPr>
        <p:txBody>
          <a:bodyPr/>
          <a:lstStyle/>
          <a:p>
            <a:endParaRPr lang="en-US"/>
          </a:p>
        </p:txBody>
      </p:sp>
      <p:grpSp>
        <p:nvGrpSpPr>
          <p:cNvPr id="43" name="Group 42">
            <a:extLst>
              <a:ext uri="{FF2B5EF4-FFF2-40B4-BE49-F238E27FC236}">
                <a16:creationId xmlns:a16="http://schemas.microsoft.com/office/drawing/2014/main" id="{2FC75778-DE50-4950-8D87-50C23F564E11}"/>
              </a:ext>
            </a:extLst>
          </p:cNvPr>
          <p:cNvGrpSpPr>
            <a:grpSpLocks noChangeAspect="1"/>
          </p:cNvGrpSpPr>
          <p:nvPr/>
        </p:nvGrpSpPr>
        <p:grpSpPr>
          <a:xfrm>
            <a:off x="2776280" y="3528086"/>
            <a:ext cx="4971816" cy="3217575"/>
            <a:chOff x="1047242" y="20704741"/>
            <a:chExt cx="5305847" cy="3433748"/>
          </a:xfrm>
        </p:grpSpPr>
        <p:grpSp>
          <p:nvGrpSpPr>
            <p:cNvPr id="44" name="Group 43">
              <a:extLst>
                <a:ext uri="{FF2B5EF4-FFF2-40B4-BE49-F238E27FC236}">
                  <a16:creationId xmlns:a16="http://schemas.microsoft.com/office/drawing/2014/main" id="{89B00D0D-8E87-46DA-385E-6235B63FC172}"/>
                </a:ext>
              </a:extLst>
            </p:cNvPr>
            <p:cNvGrpSpPr>
              <a:grpSpLocks noChangeAspect="1"/>
            </p:cNvGrpSpPr>
            <p:nvPr/>
          </p:nvGrpSpPr>
          <p:grpSpPr>
            <a:xfrm>
              <a:off x="1047242" y="20704741"/>
              <a:ext cx="5305847" cy="3433748"/>
              <a:chOff x="406400" y="1625600"/>
              <a:chExt cx="7162800" cy="4635500"/>
            </a:xfrm>
          </p:grpSpPr>
          <p:sp>
            <p:nvSpPr>
              <p:cNvPr id="60" name="Rectangle 59">
                <a:extLst>
                  <a:ext uri="{FF2B5EF4-FFF2-40B4-BE49-F238E27FC236}">
                    <a16:creationId xmlns:a16="http://schemas.microsoft.com/office/drawing/2014/main" id="{EBD17DFC-80E1-E442-729A-8525A9154D27}"/>
                  </a:ext>
                </a:extLst>
              </p:cNvPr>
              <p:cNvSpPr/>
              <p:nvPr/>
            </p:nvSpPr>
            <p:spPr>
              <a:xfrm>
                <a:off x="406400" y="1625600"/>
                <a:ext cx="7162800" cy="463550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screenshot of a computer&#10;&#10;AI-generated content may be incorrect.">
                <a:extLst>
                  <a:ext uri="{FF2B5EF4-FFF2-40B4-BE49-F238E27FC236}">
                    <a16:creationId xmlns:a16="http://schemas.microsoft.com/office/drawing/2014/main" id="{9D21B37D-BF39-2965-536F-310DA6D7CBBF}"/>
                  </a:ext>
                </a:extLst>
              </p:cNvPr>
              <p:cNvPicPr>
                <a:picLocks noChangeAspect="1"/>
              </p:cNvPicPr>
              <p:nvPr/>
            </p:nvPicPr>
            <p:blipFill>
              <a:blip r:embed="rId10"/>
              <a:srcRect r="37891"/>
              <a:stretch>
                <a:fillRect/>
              </a:stretch>
            </p:blipFill>
            <p:spPr>
              <a:xfrm>
                <a:off x="457200" y="1663700"/>
                <a:ext cx="7112000" cy="4401198"/>
              </a:xfrm>
              <a:prstGeom prst="rect">
                <a:avLst/>
              </a:prstGeom>
            </p:spPr>
          </p:pic>
        </p:grpSp>
        <p:sp>
          <p:nvSpPr>
            <p:cNvPr id="45" name="Rounded Rectangle 44">
              <a:extLst>
                <a:ext uri="{FF2B5EF4-FFF2-40B4-BE49-F238E27FC236}">
                  <a16:creationId xmlns:a16="http://schemas.microsoft.com/office/drawing/2014/main" id="{A3C6FA45-6841-479E-D3EA-BEDCB0CC7E68}"/>
                </a:ext>
              </a:extLst>
            </p:cNvPr>
            <p:cNvSpPr/>
            <p:nvPr/>
          </p:nvSpPr>
          <p:spPr>
            <a:xfrm rot="18848543">
              <a:off x="1342470" y="23329249"/>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3111754D-06E9-0262-7A7B-F4AAF1E2708C}"/>
                </a:ext>
              </a:extLst>
            </p:cNvPr>
            <p:cNvSpPr/>
            <p:nvPr/>
          </p:nvSpPr>
          <p:spPr>
            <a:xfrm rot="18848543">
              <a:off x="1617145" y="23323453"/>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D12AA159-4D7A-36FD-F6C7-60935735640D}"/>
                </a:ext>
              </a:extLst>
            </p:cNvPr>
            <p:cNvSpPr/>
            <p:nvPr/>
          </p:nvSpPr>
          <p:spPr>
            <a:xfrm rot="18848543">
              <a:off x="1897137" y="23323454"/>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402740E6-268A-E33C-FB18-C23B6A74B4DD}"/>
                </a:ext>
              </a:extLst>
            </p:cNvPr>
            <p:cNvSpPr/>
            <p:nvPr/>
          </p:nvSpPr>
          <p:spPr>
            <a:xfrm rot="18848543">
              <a:off x="2181515" y="23326358"/>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D2913F0E-BC88-71D1-BC55-74718018BF45}"/>
                </a:ext>
              </a:extLst>
            </p:cNvPr>
            <p:cNvSpPr/>
            <p:nvPr/>
          </p:nvSpPr>
          <p:spPr>
            <a:xfrm rot="18848543">
              <a:off x="4737749" y="23326357"/>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4E1E4AD3-22AC-F0D8-3628-1F91E1330885}"/>
                </a:ext>
              </a:extLst>
            </p:cNvPr>
            <p:cNvSpPr/>
            <p:nvPr/>
          </p:nvSpPr>
          <p:spPr>
            <a:xfrm rot="18848543">
              <a:off x="5021488" y="23328769"/>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3A57B38D-1A6C-ECB5-B890-7A47116C59C0}"/>
                </a:ext>
              </a:extLst>
            </p:cNvPr>
            <p:cNvSpPr/>
            <p:nvPr/>
          </p:nvSpPr>
          <p:spPr>
            <a:xfrm rot="18848543">
              <a:off x="5308417" y="23328770"/>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ounded Rectangle 51">
              <a:extLst>
                <a:ext uri="{FF2B5EF4-FFF2-40B4-BE49-F238E27FC236}">
                  <a16:creationId xmlns:a16="http://schemas.microsoft.com/office/drawing/2014/main" id="{4F6907CC-97EB-DCE6-EEE6-F2626A21D660}"/>
                </a:ext>
              </a:extLst>
            </p:cNvPr>
            <p:cNvSpPr/>
            <p:nvPr/>
          </p:nvSpPr>
          <p:spPr>
            <a:xfrm rot="18848543">
              <a:off x="2465891" y="23326357"/>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ounded Rectangle 52">
              <a:extLst>
                <a:ext uri="{FF2B5EF4-FFF2-40B4-BE49-F238E27FC236}">
                  <a16:creationId xmlns:a16="http://schemas.microsoft.com/office/drawing/2014/main" id="{3C1D93F6-98D2-EBB4-9BF3-C2709B53FDBB}"/>
                </a:ext>
              </a:extLst>
            </p:cNvPr>
            <p:cNvSpPr/>
            <p:nvPr/>
          </p:nvSpPr>
          <p:spPr>
            <a:xfrm rot="18848543">
              <a:off x="2754978" y="23338928"/>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7BE70737-F510-A253-96C4-F629427BE2CA}"/>
                </a:ext>
              </a:extLst>
            </p:cNvPr>
            <p:cNvSpPr/>
            <p:nvPr/>
          </p:nvSpPr>
          <p:spPr>
            <a:xfrm rot="18848543">
              <a:off x="3883054" y="23316932"/>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C36D9BFF-F7B1-5DDB-88CA-58499E27DE3E}"/>
                </a:ext>
              </a:extLst>
            </p:cNvPr>
            <p:cNvSpPr/>
            <p:nvPr/>
          </p:nvSpPr>
          <p:spPr>
            <a:xfrm rot="18848543">
              <a:off x="4172142" y="23327701"/>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a:extLst>
                <a:ext uri="{FF2B5EF4-FFF2-40B4-BE49-F238E27FC236}">
                  <a16:creationId xmlns:a16="http://schemas.microsoft.com/office/drawing/2014/main" id="{E3CED270-6CF1-06CB-12DF-766D75548319}"/>
                </a:ext>
              </a:extLst>
            </p:cNvPr>
            <p:cNvSpPr/>
            <p:nvPr/>
          </p:nvSpPr>
          <p:spPr>
            <a:xfrm rot="18848543">
              <a:off x="4456517" y="23326357"/>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ounded Rectangle 56">
              <a:extLst>
                <a:ext uri="{FF2B5EF4-FFF2-40B4-BE49-F238E27FC236}">
                  <a16:creationId xmlns:a16="http://schemas.microsoft.com/office/drawing/2014/main" id="{74F4BA2A-93CE-3873-C3BD-1B0AC03BCEB3}"/>
                </a:ext>
              </a:extLst>
            </p:cNvPr>
            <p:cNvSpPr/>
            <p:nvPr/>
          </p:nvSpPr>
          <p:spPr>
            <a:xfrm rot="18848543">
              <a:off x="3039353" y="23335786"/>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57">
              <a:extLst>
                <a:ext uri="{FF2B5EF4-FFF2-40B4-BE49-F238E27FC236}">
                  <a16:creationId xmlns:a16="http://schemas.microsoft.com/office/drawing/2014/main" id="{95A2F51A-A0CF-F7E1-4438-8CAFD0E00609}"/>
                </a:ext>
              </a:extLst>
            </p:cNvPr>
            <p:cNvSpPr/>
            <p:nvPr/>
          </p:nvSpPr>
          <p:spPr>
            <a:xfrm rot="18848543">
              <a:off x="3314302" y="23326357"/>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ounded Rectangle 58">
              <a:extLst>
                <a:ext uri="{FF2B5EF4-FFF2-40B4-BE49-F238E27FC236}">
                  <a16:creationId xmlns:a16="http://schemas.microsoft.com/office/drawing/2014/main" id="{7606702D-8F6C-FEE3-70FB-FF1B18856720}"/>
                </a:ext>
              </a:extLst>
            </p:cNvPr>
            <p:cNvSpPr/>
            <p:nvPr/>
          </p:nvSpPr>
          <p:spPr>
            <a:xfrm rot="18848543">
              <a:off x="3608105" y="23326359"/>
              <a:ext cx="439797" cy="139556"/>
            </a:xfrm>
            <a:prstGeom prst="roundRect">
              <a:avLst/>
            </a:prstGeom>
            <a:solidFill>
              <a:srgbClr val="EFFDFC"/>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Shape 34">
            <a:extLst>
              <a:ext uri="{FF2B5EF4-FFF2-40B4-BE49-F238E27FC236}">
                <a16:creationId xmlns:a16="http://schemas.microsoft.com/office/drawing/2014/main" id="{CDEF1DCB-4A3D-8BAC-73F1-2D0D9D06C0B2}"/>
              </a:ext>
            </a:extLst>
          </p:cNvPr>
          <p:cNvSpPr/>
          <p:nvPr/>
        </p:nvSpPr>
        <p:spPr>
          <a:xfrm>
            <a:off x="10612168" y="1865783"/>
            <a:ext cx="274320" cy="3271"/>
          </a:xfrm>
          <a:prstGeom prst="line">
            <a:avLst/>
          </a:prstGeom>
          <a:noFill/>
          <a:ln w="38100">
            <a:solidFill>
              <a:srgbClr val="6B7280"/>
            </a:solidFill>
            <a:prstDash val="solid"/>
            <a:headEnd type="none"/>
            <a:tailEnd type="triangle"/>
          </a:ln>
        </p:spPr>
        <p:txBody>
          <a:bodyPr/>
          <a:lstStyle/>
          <a:p>
            <a:endParaRPr lang="en-US"/>
          </a:p>
        </p:txBody>
      </p:sp>
      <p:sp>
        <p:nvSpPr>
          <p:cNvPr id="63" name="Shape 34">
            <a:extLst>
              <a:ext uri="{FF2B5EF4-FFF2-40B4-BE49-F238E27FC236}">
                <a16:creationId xmlns:a16="http://schemas.microsoft.com/office/drawing/2014/main" id="{FECEC598-92B2-C47D-3C18-15DF9259A2C9}"/>
              </a:ext>
            </a:extLst>
          </p:cNvPr>
          <p:cNvSpPr/>
          <p:nvPr/>
        </p:nvSpPr>
        <p:spPr>
          <a:xfrm>
            <a:off x="9975299" y="2527154"/>
            <a:ext cx="399" cy="278193"/>
          </a:xfrm>
          <a:prstGeom prst="line">
            <a:avLst/>
          </a:prstGeom>
          <a:noFill/>
          <a:ln w="38100">
            <a:solidFill>
              <a:srgbClr val="6B7280"/>
            </a:solidFill>
            <a:prstDash val="solid"/>
            <a:headEnd type="none"/>
            <a:tailEnd type="triangle"/>
          </a:ln>
        </p:spPr>
        <p:txBody>
          <a:bodyPr/>
          <a:lstStyle/>
          <a:p>
            <a:endParaRPr lang="en-US"/>
          </a:p>
        </p:txBody>
      </p:sp>
      <p:grpSp>
        <p:nvGrpSpPr>
          <p:cNvPr id="64" name="Group 63">
            <a:extLst>
              <a:ext uri="{FF2B5EF4-FFF2-40B4-BE49-F238E27FC236}">
                <a16:creationId xmlns:a16="http://schemas.microsoft.com/office/drawing/2014/main" id="{E4EE632B-6AAC-D378-F47A-11A4F4FAEB31}"/>
              </a:ext>
            </a:extLst>
          </p:cNvPr>
          <p:cNvGrpSpPr>
            <a:grpSpLocks noChangeAspect="1"/>
          </p:cNvGrpSpPr>
          <p:nvPr/>
        </p:nvGrpSpPr>
        <p:grpSpPr>
          <a:xfrm>
            <a:off x="8646380" y="3528086"/>
            <a:ext cx="3091450" cy="3231774"/>
            <a:chOff x="6590551" y="3138568"/>
            <a:chExt cx="3280650" cy="3429562"/>
          </a:xfrm>
        </p:grpSpPr>
        <p:sp>
          <p:nvSpPr>
            <p:cNvPr id="65" name="Rectangle 64">
              <a:extLst>
                <a:ext uri="{FF2B5EF4-FFF2-40B4-BE49-F238E27FC236}">
                  <a16:creationId xmlns:a16="http://schemas.microsoft.com/office/drawing/2014/main" id="{931E4CA8-14EF-63C2-ED44-8247AC405BAA}"/>
                </a:ext>
              </a:extLst>
            </p:cNvPr>
            <p:cNvSpPr/>
            <p:nvPr/>
          </p:nvSpPr>
          <p:spPr>
            <a:xfrm>
              <a:off x="6590551" y="3138568"/>
              <a:ext cx="3280650" cy="3429562"/>
            </a:xfrm>
            <a:prstGeom prst="rect">
              <a:avLst/>
            </a:prstGeom>
            <a:solidFill>
              <a:srgbClr val="CEE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Billede 9" descr="Et billede, der indeholder skærmbillede&#10;&#10;AI-genereret indhold kan være ukorrekt.">
              <a:extLst>
                <a:ext uri="{FF2B5EF4-FFF2-40B4-BE49-F238E27FC236}">
                  <a16:creationId xmlns:a16="http://schemas.microsoft.com/office/drawing/2014/main" id="{4C7A0D85-B6CF-B45A-9B06-5FBBF7E9790D}"/>
                </a:ext>
              </a:extLst>
            </p:cNvPr>
            <p:cNvPicPr>
              <a:picLocks noChangeAspect="1"/>
            </p:cNvPicPr>
            <p:nvPr/>
          </p:nvPicPr>
          <p:blipFill>
            <a:blip r:embed="rId11"/>
            <a:srcRect r="69393" b="62140"/>
            <a:stretch>
              <a:fillRect/>
            </a:stretch>
          </p:blipFill>
          <p:spPr>
            <a:xfrm>
              <a:off x="6694808" y="3518380"/>
              <a:ext cx="3018979" cy="2985952"/>
            </a:xfrm>
            <a:prstGeom prst="rect">
              <a:avLst/>
            </a:prstGeom>
          </p:spPr>
        </p:pic>
      </p:grpSp>
      <p:sp>
        <p:nvSpPr>
          <p:cNvPr id="67" name="Shape 34">
            <a:extLst>
              <a:ext uri="{FF2B5EF4-FFF2-40B4-BE49-F238E27FC236}">
                <a16:creationId xmlns:a16="http://schemas.microsoft.com/office/drawing/2014/main" id="{CA789F00-33EF-34F0-E25A-CB53354F0620}"/>
              </a:ext>
            </a:extLst>
          </p:cNvPr>
          <p:cNvSpPr/>
          <p:nvPr/>
        </p:nvSpPr>
        <p:spPr>
          <a:xfrm>
            <a:off x="7843662" y="5197692"/>
            <a:ext cx="731520" cy="0"/>
          </a:xfrm>
          <a:prstGeom prst="line">
            <a:avLst/>
          </a:prstGeom>
          <a:noFill/>
          <a:ln w="76200">
            <a:solidFill>
              <a:srgbClr val="6B7280"/>
            </a:solidFill>
            <a:prstDash val="solid"/>
            <a:headEnd type="none"/>
            <a:tailEnd type="triangle"/>
          </a:ln>
        </p:spPr>
        <p:txBody>
          <a:bodyPr/>
          <a:lstStyle/>
          <a:p>
            <a:endParaRPr lang="en-US"/>
          </a:p>
        </p:txBody>
      </p:sp>
      <p:pic>
        <p:nvPicPr>
          <p:cNvPr id="68" name="Image 4" descr="preencoded.png">
            <a:extLst>
              <a:ext uri="{FF2B5EF4-FFF2-40B4-BE49-F238E27FC236}">
                <a16:creationId xmlns:a16="http://schemas.microsoft.com/office/drawing/2014/main" id="{9B1D1611-462E-D851-982D-CD289AA82631}"/>
              </a:ext>
            </a:extLst>
          </p:cNvPr>
          <p:cNvPicPr>
            <a:picLocks noChangeAspect="1"/>
          </p:cNvPicPr>
          <p:nvPr>
            <p:custDataLst>
              <p:tags r:id="rId1"/>
            </p:custDataLst>
          </p:nvPr>
        </p:nvPicPr>
        <p:blipFill>
          <a:blip r:embed="rId12"/>
          <a:stretch>
            <a:fillRect/>
          </a:stretch>
        </p:blipFill>
        <p:spPr>
          <a:xfrm>
            <a:off x="11617914" y="390025"/>
            <a:ext cx="460886" cy="460886"/>
          </a:xfrm>
          <a:prstGeom prst="rect">
            <a:avLst/>
          </a:prstGeom>
        </p:spPr>
      </p:pic>
      <p:sp>
        <p:nvSpPr>
          <p:cNvPr id="69" name="TextBox 68">
            <a:extLst>
              <a:ext uri="{FF2B5EF4-FFF2-40B4-BE49-F238E27FC236}">
                <a16:creationId xmlns:a16="http://schemas.microsoft.com/office/drawing/2014/main" id="{4E4EA98F-A532-6E74-3300-2AF61E0CF83D}"/>
              </a:ext>
            </a:extLst>
          </p:cNvPr>
          <p:cNvSpPr txBox="1"/>
          <p:nvPr/>
        </p:nvSpPr>
        <p:spPr>
          <a:xfrm>
            <a:off x="300674" y="4693646"/>
            <a:ext cx="1852751" cy="861774"/>
          </a:xfrm>
          <a:prstGeom prst="rect">
            <a:avLst/>
          </a:prstGeom>
          <a:noFill/>
        </p:spPr>
        <p:txBody>
          <a:bodyPr wrap="none" rtlCol="0">
            <a:spAutoFit/>
          </a:bodyPr>
          <a:lstStyle/>
          <a:p>
            <a:pPr algn="ctr"/>
            <a:r>
              <a:rPr lang="en-US" b="1" dirty="0">
                <a:solidFill>
                  <a:schemeClr val="bg2">
                    <a:lumMod val="25000"/>
                  </a:schemeClr>
                </a:solidFill>
                <a:latin typeface="Helvetica Neue" panose="02000503000000020004" pitchFamily="2" charset="0"/>
                <a:ea typeface="Helvetica Neue" panose="02000503000000020004" pitchFamily="2" charset="0"/>
                <a:cs typeface="Helvetica Neue" panose="02000503000000020004" pitchFamily="2" charset="0"/>
              </a:rPr>
              <a:t>S. Katie Farney</a:t>
            </a:r>
          </a:p>
          <a:p>
            <a:pPr algn="ctr"/>
            <a:r>
              <a:rPr lang="en-US" sz="1600" dirty="0" err="1">
                <a:solidFill>
                  <a:schemeClr val="bg2">
                    <a:lumMod val="25000"/>
                  </a:schemeClr>
                </a:solidFill>
                <a:latin typeface="Helvetica Neue" panose="02000503000000020004" pitchFamily="2" charset="0"/>
                <a:ea typeface="Helvetica Neue" panose="02000503000000020004" pitchFamily="2" charset="0"/>
                <a:cs typeface="Helvetica Neue" panose="02000503000000020004" pitchFamily="2" charset="0"/>
              </a:rPr>
              <a:t>Elnitski</a:t>
            </a:r>
            <a:r>
              <a:rPr lang="en-US" sz="1600" dirty="0">
                <a:solidFill>
                  <a:schemeClr val="bg2">
                    <a:lumMod val="25000"/>
                  </a:schemeClr>
                </a:solidFill>
                <a:latin typeface="Helvetica Neue" panose="02000503000000020004" pitchFamily="2" charset="0"/>
                <a:ea typeface="Helvetica Neue" panose="02000503000000020004" pitchFamily="2" charset="0"/>
                <a:cs typeface="Helvetica Neue" panose="02000503000000020004" pitchFamily="2" charset="0"/>
              </a:rPr>
              <a:t> Lab</a:t>
            </a:r>
          </a:p>
          <a:p>
            <a:pPr algn="ctr"/>
            <a:r>
              <a:rPr lang="en-US" sz="1400" dirty="0">
                <a:solidFill>
                  <a:schemeClr val="bg2">
                    <a:lumMod val="25000"/>
                  </a:schemeClr>
                </a:solidFill>
                <a:latin typeface="Helvetica Neue" panose="02000503000000020004" pitchFamily="2" charset="0"/>
                <a:ea typeface="Helvetica Neue" panose="02000503000000020004" pitchFamily="2" charset="0"/>
                <a:cs typeface="Helvetica Neue" panose="02000503000000020004" pitchFamily="2" charset="0"/>
              </a:rPr>
              <a:t>Poster #14</a:t>
            </a:r>
          </a:p>
        </p:txBody>
      </p:sp>
      <p:pic>
        <p:nvPicPr>
          <p:cNvPr id="70" name="Picture 69">
            <a:extLst>
              <a:ext uri="{FF2B5EF4-FFF2-40B4-BE49-F238E27FC236}">
                <a16:creationId xmlns:a16="http://schemas.microsoft.com/office/drawing/2014/main" id="{5F27987D-7AE5-613D-FD0B-58D525108F02}"/>
              </a:ext>
            </a:extLst>
          </p:cNvPr>
          <p:cNvPicPr>
            <a:picLocks noChangeAspect="1"/>
          </p:cNvPicPr>
          <p:nvPr/>
        </p:nvPicPr>
        <p:blipFill>
          <a:blip r:embed="rId13"/>
          <a:stretch>
            <a:fillRect/>
          </a:stretch>
        </p:blipFill>
        <p:spPr>
          <a:xfrm>
            <a:off x="241371" y="5415374"/>
            <a:ext cx="1898327" cy="861773"/>
          </a:xfrm>
          <a:prstGeom prst="rect">
            <a:avLst/>
          </a:prstGeom>
          <a:noFill/>
        </p:spPr>
      </p:pic>
      <p:pic>
        <p:nvPicPr>
          <p:cNvPr id="71" name="Picture 70">
            <a:extLst>
              <a:ext uri="{FF2B5EF4-FFF2-40B4-BE49-F238E27FC236}">
                <a16:creationId xmlns:a16="http://schemas.microsoft.com/office/drawing/2014/main" id="{20AFBF91-37D6-9424-41BE-55313E3CB72B}"/>
              </a:ext>
            </a:extLst>
          </p:cNvPr>
          <p:cNvPicPr>
            <a:picLocks noChangeAspect="1"/>
          </p:cNvPicPr>
          <p:nvPr/>
        </p:nvPicPr>
        <p:blipFill>
          <a:blip r:embed="rId14"/>
          <a:stretch>
            <a:fillRect/>
          </a:stretch>
        </p:blipFill>
        <p:spPr>
          <a:xfrm>
            <a:off x="3253" y="6130076"/>
            <a:ext cx="2447594" cy="635615"/>
          </a:xfrm>
          <a:prstGeom prst="rect">
            <a:avLst/>
          </a:prstGeom>
        </p:spPr>
      </p:pic>
      <p:pic>
        <p:nvPicPr>
          <p:cNvPr id="72" name="Image 4" descr="preencoded.png">
            <a:extLst>
              <a:ext uri="{FF2B5EF4-FFF2-40B4-BE49-F238E27FC236}">
                <a16:creationId xmlns:a16="http://schemas.microsoft.com/office/drawing/2014/main" id="{EA4A62F2-949C-7458-8455-BD086A599766}"/>
              </a:ext>
            </a:extLst>
          </p:cNvPr>
          <p:cNvPicPr>
            <a:picLocks noChangeAspect="1"/>
          </p:cNvPicPr>
          <p:nvPr>
            <p:custDataLst>
              <p:tags r:id="rId2"/>
            </p:custDataLst>
          </p:nvPr>
        </p:nvPicPr>
        <p:blipFill>
          <a:blip r:embed="rId12"/>
          <a:stretch>
            <a:fillRect/>
          </a:stretch>
        </p:blipFill>
        <p:spPr>
          <a:xfrm>
            <a:off x="106657" y="390025"/>
            <a:ext cx="460886" cy="460886"/>
          </a:xfrm>
          <a:prstGeom prst="rect">
            <a:avLst/>
          </a:prstGeom>
        </p:spPr>
      </p:pic>
      <p:sp>
        <p:nvSpPr>
          <p:cNvPr id="73" name="Text 16">
            <a:extLst>
              <a:ext uri="{FF2B5EF4-FFF2-40B4-BE49-F238E27FC236}">
                <a16:creationId xmlns:a16="http://schemas.microsoft.com/office/drawing/2014/main" id="{A5FD6EFC-F616-1233-8FAF-BF4E1535EBB4}"/>
              </a:ext>
            </a:extLst>
          </p:cNvPr>
          <p:cNvSpPr/>
          <p:nvPr/>
        </p:nvSpPr>
        <p:spPr>
          <a:xfrm>
            <a:off x="-11574" y="39312"/>
            <a:ext cx="12203574" cy="342542"/>
          </a:xfrm>
          <a:prstGeom prst="rect">
            <a:avLst/>
          </a:prstGeom>
          <a:noFill/>
          <a:ln/>
        </p:spPr>
        <p:txBody>
          <a:bodyPr wrap="square" lIns="508" tIns="508" rIns="508" bIns="508" rtlCol="0" anchor="ctr">
            <a:normAutofit/>
          </a:bodyPr>
          <a:lstStyle/>
          <a:p>
            <a:pPr algn="ctr"/>
            <a:r>
              <a:rPr lang="en-US" sz="1500" b="1" dirty="0">
                <a:solidFill>
                  <a:schemeClr val="accent1">
                    <a:lumMod val="50000"/>
                  </a:schemeClr>
                </a:solidFill>
                <a:latin typeface="Helvetica Neue" panose="02000503000000020004" pitchFamily="2" charset="0"/>
                <a:ea typeface="Helvetica Neue" panose="02000503000000020004" pitchFamily="2" charset="0"/>
                <a:cs typeface="Helvetica Neue" panose="02000503000000020004" pitchFamily="2" charset="0"/>
              </a:rPr>
              <a:t>Building a staged cell-free DNA methylation and fragmentomics workflow for cancer screening and tumor tissue-of-origin prediction</a:t>
            </a:r>
          </a:p>
        </p:txBody>
      </p:sp>
    </p:spTree>
    <p:extLst>
      <p:ext uri="{BB962C8B-B14F-4D97-AF65-F5344CB8AC3E}">
        <p14:creationId xmlns:p14="http://schemas.microsoft.com/office/powerpoint/2010/main" val="50872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par>
                                <p:cTn id="18" presetID="10" presetClass="entr" presetSubtype="0" fill="hold" nodeType="withEffect">
                                  <p:stCondLst>
                                    <p:cond delay="50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nodeType="withEffect">
                                  <p:stCondLst>
                                    <p:cond delay="50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nodeType="withEffect">
                                  <p:stCondLst>
                                    <p:cond delay="5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5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nodeType="withEffect">
                                  <p:stCondLst>
                                    <p:cond delay="50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nodeType="withEffect">
                                  <p:stCondLst>
                                    <p:cond delay="50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500"/>
                                        <p:tgtEl>
                                          <p:spTgt spid="67"/>
                                        </p:tgtEl>
                                      </p:cBhvr>
                                    </p:animEffect>
                                  </p:childTnLst>
                                </p:cTn>
                              </p:par>
                              <p:par>
                                <p:cTn id="71" presetID="10" presetClass="entr" presetSubtype="0" fill="hold" nodeType="withEffect">
                                  <p:stCondLst>
                                    <p:cond delay="50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62" grpId="0" animBg="1"/>
      <p:bldP spid="63" grpId="0" animBg="1"/>
      <p:bldP spid="6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9411B-0A12-0D73-05BD-EEAE938A3CCA}"/>
            </a:ext>
          </a:extLst>
        </p:cNvPr>
        <p:cNvGrpSpPr/>
        <p:nvPr/>
      </p:nvGrpSpPr>
      <p:grpSpPr>
        <a:xfrm>
          <a:off x="0" y="0"/>
          <a:ext cx="0" cy="0"/>
          <a:chOff x="0" y="0"/>
          <a:chExt cx="0" cy="0"/>
        </a:xfrm>
      </p:grpSpPr>
      <p:pic>
        <p:nvPicPr>
          <p:cNvPr id="2" name="Image 4" descr="preencoded.png">
            <a:extLst>
              <a:ext uri="{FF2B5EF4-FFF2-40B4-BE49-F238E27FC236}">
                <a16:creationId xmlns:a16="http://schemas.microsoft.com/office/drawing/2014/main" id="{15D8FBF2-F10A-D612-8ECE-DC6C67A0D4C6}"/>
              </a:ext>
            </a:extLst>
          </p:cNvPr>
          <p:cNvPicPr>
            <a:picLocks noChangeAspect="1"/>
          </p:cNvPicPr>
          <p:nvPr>
            <p:custDataLst>
              <p:tags r:id="rId1"/>
            </p:custDataLst>
          </p:nvPr>
        </p:nvPicPr>
        <p:blipFill>
          <a:blip r:embed="rId5"/>
          <a:stretch>
            <a:fillRect/>
          </a:stretch>
        </p:blipFill>
        <p:spPr>
          <a:xfrm>
            <a:off x="11617914" y="49779"/>
            <a:ext cx="460886" cy="460886"/>
          </a:xfrm>
          <a:prstGeom prst="rect">
            <a:avLst/>
          </a:prstGeom>
        </p:spPr>
      </p:pic>
      <p:sp>
        <p:nvSpPr>
          <p:cNvPr id="3" name="Text 16">
            <a:extLst>
              <a:ext uri="{FF2B5EF4-FFF2-40B4-BE49-F238E27FC236}">
                <a16:creationId xmlns:a16="http://schemas.microsoft.com/office/drawing/2014/main" id="{C70F10E8-58F1-7349-FC6C-FB7132F6F9EA}"/>
              </a:ext>
            </a:extLst>
          </p:cNvPr>
          <p:cNvSpPr/>
          <p:nvPr/>
        </p:nvSpPr>
        <p:spPr>
          <a:xfrm>
            <a:off x="0" y="188822"/>
            <a:ext cx="12192000" cy="365760"/>
          </a:xfrm>
          <a:prstGeom prst="rect">
            <a:avLst/>
          </a:prstGeom>
          <a:noFill/>
          <a:ln/>
        </p:spPr>
        <p:txBody>
          <a:bodyPr wrap="square" lIns="508" tIns="508" rIns="508" bIns="508" rtlCol="0" anchor="ctr">
            <a:normAutofit/>
          </a:bodyPr>
          <a:lstStyle/>
          <a:p>
            <a:pPr algn="ctr"/>
            <a:r>
              <a:rPr lang="en-US" sz="2200" b="1" dirty="0">
                <a:solidFill>
                  <a:srgbClr val="6B7280"/>
                </a:solidFill>
                <a:latin typeface="Helvetica Neue" panose="02000503000000020004" pitchFamily="2" charset="0"/>
                <a:ea typeface="Helvetica Neue" panose="02000503000000020004" pitchFamily="2" charset="0"/>
                <a:cs typeface="Helvetica Neue" panose="02000503000000020004" pitchFamily="2" charset="0"/>
              </a:rPr>
              <a:t>Stage 2: Whole-genome EM-seq enables multimodal cancer type prediction</a:t>
            </a:r>
            <a:endParaRPr lang="en-US" sz="2200" dirty="0">
              <a:solidFill>
                <a:srgbClr val="6B7280"/>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4" name="Picture 3">
            <a:extLst>
              <a:ext uri="{FF2B5EF4-FFF2-40B4-BE49-F238E27FC236}">
                <a16:creationId xmlns:a16="http://schemas.microsoft.com/office/drawing/2014/main" id="{40D2C6E7-2F31-085F-1A56-FC1B9496D3DD}"/>
              </a:ext>
            </a:extLst>
          </p:cNvPr>
          <p:cNvPicPr>
            <a:picLocks noChangeAspect="1"/>
          </p:cNvPicPr>
          <p:nvPr/>
        </p:nvPicPr>
        <p:blipFill>
          <a:blip r:embed="rId6"/>
          <a:srcRect l="7506" t="17495" r="62425" b="21696"/>
          <a:stretch>
            <a:fillRect/>
          </a:stretch>
        </p:blipFill>
        <p:spPr>
          <a:xfrm>
            <a:off x="5906" y="510665"/>
            <a:ext cx="1311675" cy="1768381"/>
          </a:xfrm>
          <a:prstGeom prst="rect">
            <a:avLst/>
          </a:prstGeom>
        </p:spPr>
      </p:pic>
      <p:pic>
        <p:nvPicPr>
          <p:cNvPr id="5" name="Picture 4">
            <a:extLst>
              <a:ext uri="{FF2B5EF4-FFF2-40B4-BE49-F238E27FC236}">
                <a16:creationId xmlns:a16="http://schemas.microsoft.com/office/drawing/2014/main" id="{5D3C8F4A-B927-1225-04DA-A9302B369291}"/>
              </a:ext>
            </a:extLst>
          </p:cNvPr>
          <p:cNvPicPr>
            <a:picLocks noChangeAspect="1"/>
          </p:cNvPicPr>
          <p:nvPr/>
        </p:nvPicPr>
        <p:blipFill>
          <a:blip r:embed="rId6"/>
          <a:srcRect l="56843" t="54782" r="11282" b="21696"/>
          <a:stretch>
            <a:fillRect/>
          </a:stretch>
        </p:blipFill>
        <p:spPr>
          <a:xfrm>
            <a:off x="1554185" y="693625"/>
            <a:ext cx="808011" cy="397521"/>
          </a:xfrm>
          <a:prstGeom prst="rect">
            <a:avLst/>
          </a:prstGeom>
        </p:spPr>
      </p:pic>
      <p:sp>
        <p:nvSpPr>
          <p:cNvPr id="6" name="Shape 34">
            <a:extLst>
              <a:ext uri="{FF2B5EF4-FFF2-40B4-BE49-F238E27FC236}">
                <a16:creationId xmlns:a16="http://schemas.microsoft.com/office/drawing/2014/main" id="{58BC5D30-F826-B2B9-E243-7D7745FF4827}"/>
              </a:ext>
            </a:extLst>
          </p:cNvPr>
          <p:cNvSpPr/>
          <p:nvPr/>
        </p:nvSpPr>
        <p:spPr>
          <a:xfrm flipV="1">
            <a:off x="1242877" y="1034321"/>
            <a:ext cx="274320" cy="129044"/>
          </a:xfrm>
          <a:prstGeom prst="line">
            <a:avLst/>
          </a:prstGeom>
          <a:noFill/>
          <a:ln w="38100">
            <a:solidFill>
              <a:srgbClr val="6B7280"/>
            </a:solidFill>
            <a:prstDash val="solid"/>
            <a:headEnd type="none"/>
            <a:tailEnd type="triangle"/>
          </a:ln>
        </p:spPr>
        <p:txBody>
          <a:bodyPr/>
          <a:lstStyle/>
          <a:p>
            <a:endParaRPr lang="en-US"/>
          </a:p>
        </p:txBody>
      </p:sp>
      <p:pic>
        <p:nvPicPr>
          <p:cNvPr id="7" name="Picture 6">
            <a:extLst>
              <a:ext uri="{FF2B5EF4-FFF2-40B4-BE49-F238E27FC236}">
                <a16:creationId xmlns:a16="http://schemas.microsoft.com/office/drawing/2014/main" id="{89858A7F-B885-04C7-C9B1-6A5BC1A6BE33}"/>
              </a:ext>
            </a:extLst>
          </p:cNvPr>
          <p:cNvPicPr>
            <a:picLocks noChangeAspect="1"/>
          </p:cNvPicPr>
          <p:nvPr/>
        </p:nvPicPr>
        <p:blipFill>
          <a:blip r:embed="rId7"/>
          <a:stretch>
            <a:fillRect/>
          </a:stretch>
        </p:blipFill>
        <p:spPr>
          <a:xfrm>
            <a:off x="1451191" y="1324085"/>
            <a:ext cx="986267" cy="1182122"/>
          </a:xfrm>
          <a:prstGeom prst="rect">
            <a:avLst/>
          </a:prstGeom>
        </p:spPr>
      </p:pic>
      <p:pic>
        <p:nvPicPr>
          <p:cNvPr id="36" name="Picture 35">
            <a:extLst>
              <a:ext uri="{FF2B5EF4-FFF2-40B4-BE49-F238E27FC236}">
                <a16:creationId xmlns:a16="http://schemas.microsoft.com/office/drawing/2014/main" id="{D091FC33-F7EB-AB91-03D7-818606C81F76}"/>
              </a:ext>
            </a:extLst>
          </p:cNvPr>
          <p:cNvPicPr>
            <a:picLocks noChangeAspect="1"/>
          </p:cNvPicPr>
          <p:nvPr/>
        </p:nvPicPr>
        <p:blipFill>
          <a:blip r:embed="rId8"/>
          <a:stretch>
            <a:fillRect/>
          </a:stretch>
        </p:blipFill>
        <p:spPr>
          <a:xfrm>
            <a:off x="6810247" y="551207"/>
            <a:ext cx="5357846" cy="2261109"/>
          </a:xfrm>
          <a:prstGeom prst="rect">
            <a:avLst/>
          </a:prstGeom>
        </p:spPr>
      </p:pic>
      <p:sp>
        <p:nvSpPr>
          <p:cNvPr id="56" name="Shape 34">
            <a:extLst>
              <a:ext uri="{FF2B5EF4-FFF2-40B4-BE49-F238E27FC236}">
                <a16:creationId xmlns:a16="http://schemas.microsoft.com/office/drawing/2014/main" id="{BBF6D68B-A496-8CE0-190A-9CFA95EA0A61}"/>
              </a:ext>
            </a:extLst>
          </p:cNvPr>
          <p:cNvSpPr/>
          <p:nvPr/>
        </p:nvSpPr>
        <p:spPr>
          <a:xfrm flipV="1">
            <a:off x="2450906" y="1800351"/>
            <a:ext cx="228600" cy="0"/>
          </a:xfrm>
          <a:prstGeom prst="line">
            <a:avLst/>
          </a:prstGeom>
          <a:noFill/>
          <a:ln w="38100">
            <a:solidFill>
              <a:srgbClr val="6B7280"/>
            </a:solidFill>
            <a:prstDash val="solid"/>
            <a:headEnd type="none"/>
            <a:tailEnd type="triangle"/>
          </a:ln>
        </p:spPr>
        <p:txBody>
          <a:bodyPr/>
          <a:lstStyle/>
          <a:p>
            <a:endParaRPr lang="en-US"/>
          </a:p>
        </p:txBody>
      </p:sp>
      <p:pic>
        <p:nvPicPr>
          <p:cNvPr id="80" name="Picture 79">
            <a:extLst>
              <a:ext uri="{FF2B5EF4-FFF2-40B4-BE49-F238E27FC236}">
                <a16:creationId xmlns:a16="http://schemas.microsoft.com/office/drawing/2014/main" id="{05373787-8439-B88B-A782-1AF49D1370F5}"/>
              </a:ext>
            </a:extLst>
          </p:cNvPr>
          <p:cNvPicPr>
            <a:picLocks noChangeAspect="1"/>
          </p:cNvPicPr>
          <p:nvPr/>
        </p:nvPicPr>
        <p:blipFill>
          <a:blip r:embed="rId9"/>
          <a:stretch>
            <a:fillRect/>
          </a:stretch>
        </p:blipFill>
        <p:spPr>
          <a:xfrm>
            <a:off x="2704248" y="738055"/>
            <a:ext cx="3838780" cy="1876737"/>
          </a:xfrm>
          <a:prstGeom prst="rect">
            <a:avLst/>
          </a:prstGeom>
        </p:spPr>
      </p:pic>
      <p:pic>
        <p:nvPicPr>
          <p:cNvPr id="103" name="Picture 102">
            <a:extLst>
              <a:ext uri="{FF2B5EF4-FFF2-40B4-BE49-F238E27FC236}">
                <a16:creationId xmlns:a16="http://schemas.microsoft.com/office/drawing/2014/main" id="{851E69D3-B806-9F8F-301E-6D5F9EC75252}"/>
              </a:ext>
            </a:extLst>
          </p:cNvPr>
          <p:cNvPicPr>
            <a:picLocks noChangeAspect="1"/>
          </p:cNvPicPr>
          <p:nvPr/>
        </p:nvPicPr>
        <p:blipFill>
          <a:blip r:embed="rId10"/>
          <a:stretch>
            <a:fillRect/>
          </a:stretch>
        </p:blipFill>
        <p:spPr>
          <a:xfrm>
            <a:off x="1558202" y="2769682"/>
            <a:ext cx="6197600" cy="3848100"/>
          </a:xfrm>
          <a:prstGeom prst="rect">
            <a:avLst/>
          </a:prstGeom>
        </p:spPr>
      </p:pic>
      <p:pic>
        <p:nvPicPr>
          <p:cNvPr id="110" name="Picture 109">
            <a:extLst>
              <a:ext uri="{FF2B5EF4-FFF2-40B4-BE49-F238E27FC236}">
                <a16:creationId xmlns:a16="http://schemas.microsoft.com/office/drawing/2014/main" id="{F20281EF-FF20-03B2-0533-28A0E0DAB5F3}"/>
              </a:ext>
            </a:extLst>
          </p:cNvPr>
          <p:cNvPicPr>
            <a:picLocks noChangeAspect="1"/>
          </p:cNvPicPr>
          <p:nvPr/>
        </p:nvPicPr>
        <p:blipFill>
          <a:blip r:embed="rId11"/>
          <a:stretch>
            <a:fillRect/>
          </a:stretch>
        </p:blipFill>
        <p:spPr>
          <a:xfrm>
            <a:off x="8165357" y="2845882"/>
            <a:ext cx="3683000" cy="3695700"/>
          </a:xfrm>
          <a:prstGeom prst="rect">
            <a:avLst/>
          </a:prstGeom>
        </p:spPr>
      </p:pic>
      <p:sp>
        <p:nvSpPr>
          <p:cNvPr id="111" name="Shape 34">
            <a:extLst>
              <a:ext uri="{FF2B5EF4-FFF2-40B4-BE49-F238E27FC236}">
                <a16:creationId xmlns:a16="http://schemas.microsoft.com/office/drawing/2014/main" id="{3F72386B-C0CF-C42C-8CA9-C6F2297C95C9}"/>
              </a:ext>
            </a:extLst>
          </p:cNvPr>
          <p:cNvSpPr/>
          <p:nvPr/>
        </p:nvSpPr>
        <p:spPr>
          <a:xfrm>
            <a:off x="6566935" y="1678542"/>
            <a:ext cx="365760" cy="3271"/>
          </a:xfrm>
          <a:prstGeom prst="line">
            <a:avLst/>
          </a:prstGeom>
          <a:noFill/>
          <a:ln w="38100">
            <a:solidFill>
              <a:srgbClr val="6B7280"/>
            </a:solidFill>
            <a:prstDash val="solid"/>
            <a:headEnd type="none"/>
            <a:tailEnd type="triangle"/>
          </a:ln>
        </p:spPr>
        <p:txBody>
          <a:bodyPr/>
          <a:lstStyle/>
          <a:p>
            <a:endParaRPr lang="en-US"/>
          </a:p>
        </p:txBody>
      </p:sp>
      <p:sp>
        <p:nvSpPr>
          <p:cNvPr id="112" name="Shape 34">
            <a:extLst>
              <a:ext uri="{FF2B5EF4-FFF2-40B4-BE49-F238E27FC236}">
                <a16:creationId xmlns:a16="http://schemas.microsoft.com/office/drawing/2014/main" id="{463D8A50-5A45-1A18-FB9A-A19ED84AD13B}"/>
              </a:ext>
            </a:extLst>
          </p:cNvPr>
          <p:cNvSpPr/>
          <p:nvPr/>
        </p:nvSpPr>
        <p:spPr>
          <a:xfrm>
            <a:off x="7814487" y="4692096"/>
            <a:ext cx="365760" cy="3271"/>
          </a:xfrm>
          <a:prstGeom prst="line">
            <a:avLst/>
          </a:prstGeom>
          <a:noFill/>
          <a:ln w="38100">
            <a:solidFill>
              <a:srgbClr val="6B7280"/>
            </a:solidFill>
            <a:prstDash val="solid"/>
            <a:headEnd type="none"/>
            <a:tailEnd type="triangle"/>
          </a:ln>
        </p:spPr>
        <p:txBody>
          <a:bodyPr/>
          <a:lstStyle/>
          <a:p>
            <a:endParaRPr lang="en-US"/>
          </a:p>
        </p:txBody>
      </p:sp>
      <p:sp>
        <p:nvSpPr>
          <p:cNvPr id="113" name="Shape 34">
            <a:extLst>
              <a:ext uri="{FF2B5EF4-FFF2-40B4-BE49-F238E27FC236}">
                <a16:creationId xmlns:a16="http://schemas.microsoft.com/office/drawing/2014/main" id="{7EB15314-A204-5C72-A367-A1E371CBD946}"/>
              </a:ext>
            </a:extLst>
          </p:cNvPr>
          <p:cNvSpPr/>
          <p:nvPr/>
        </p:nvSpPr>
        <p:spPr>
          <a:xfrm flipH="1">
            <a:off x="1944325" y="1091146"/>
            <a:ext cx="0" cy="182880"/>
          </a:xfrm>
          <a:prstGeom prst="line">
            <a:avLst/>
          </a:prstGeom>
          <a:noFill/>
          <a:ln w="38100">
            <a:solidFill>
              <a:srgbClr val="6B7280"/>
            </a:solidFill>
            <a:prstDash val="solid"/>
            <a:headEnd type="none"/>
            <a:tailEnd type="triangle"/>
          </a:ln>
        </p:spPr>
        <p:txBody>
          <a:bodyPr/>
          <a:lstStyle/>
          <a:p>
            <a:endParaRPr lang="en-US"/>
          </a:p>
        </p:txBody>
      </p:sp>
      <p:pic>
        <p:nvPicPr>
          <p:cNvPr id="9" name="Image 4" descr="preencoded.png">
            <a:extLst>
              <a:ext uri="{FF2B5EF4-FFF2-40B4-BE49-F238E27FC236}">
                <a16:creationId xmlns:a16="http://schemas.microsoft.com/office/drawing/2014/main" id="{B7D624FB-F99E-4526-D3F3-60DD3F20FA03}"/>
              </a:ext>
            </a:extLst>
          </p:cNvPr>
          <p:cNvPicPr>
            <a:picLocks noChangeAspect="1"/>
          </p:cNvPicPr>
          <p:nvPr>
            <p:custDataLst>
              <p:tags r:id="rId2"/>
            </p:custDataLst>
          </p:nvPr>
        </p:nvPicPr>
        <p:blipFill>
          <a:blip r:embed="rId5"/>
          <a:stretch>
            <a:fillRect/>
          </a:stretch>
        </p:blipFill>
        <p:spPr>
          <a:xfrm>
            <a:off x="106657" y="49779"/>
            <a:ext cx="460886" cy="460886"/>
          </a:xfrm>
          <a:prstGeom prst="rect">
            <a:avLst/>
          </a:prstGeom>
        </p:spPr>
      </p:pic>
      <p:sp>
        <p:nvSpPr>
          <p:cNvPr id="10" name="TextBox 9">
            <a:extLst>
              <a:ext uri="{FF2B5EF4-FFF2-40B4-BE49-F238E27FC236}">
                <a16:creationId xmlns:a16="http://schemas.microsoft.com/office/drawing/2014/main" id="{2FCCA056-E165-0634-CF04-B3B727FE2EA2}"/>
              </a:ext>
            </a:extLst>
          </p:cNvPr>
          <p:cNvSpPr txBox="1"/>
          <p:nvPr/>
        </p:nvSpPr>
        <p:spPr>
          <a:xfrm>
            <a:off x="7080292" y="6606878"/>
            <a:ext cx="5087801" cy="276999"/>
          </a:xfrm>
          <a:prstGeom prst="rect">
            <a:avLst/>
          </a:prstGeom>
          <a:noFill/>
        </p:spPr>
        <p:txBody>
          <a:bodyPr wrap="square" rtlCol="0">
            <a:spAutoFit/>
          </a:bodyPr>
          <a:lstStyle/>
          <a:p>
            <a:pPr>
              <a:defRPr/>
            </a:pPr>
            <a:r>
              <a:rPr lang="en-US" sz="1200" dirty="0">
                <a:solidFill>
                  <a:schemeClr val="accent2"/>
                </a:solidFill>
              </a:rPr>
              <a:t>*Adapted from Wang H, Mennea PD , Chan YKE et al. </a:t>
            </a:r>
            <a:r>
              <a:rPr lang="en-US" sz="1200" i="1" dirty="0">
                <a:solidFill>
                  <a:schemeClr val="accent2"/>
                </a:solidFill>
              </a:rPr>
              <a:t>Genome Biology </a:t>
            </a:r>
            <a:r>
              <a:rPr lang="en-US" sz="1200" dirty="0">
                <a:solidFill>
                  <a:schemeClr val="accent2"/>
                </a:solidFill>
              </a:rPr>
              <a:t>2025</a:t>
            </a:r>
          </a:p>
        </p:txBody>
      </p:sp>
    </p:spTree>
    <p:extLst>
      <p:ext uri="{BB962C8B-B14F-4D97-AF65-F5344CB8AC3E}">
        <p14:creationId xmlns:p14="http://schemas.microsoft.com/office/powerpoint/2010/main" val="163591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fade">
                                      <p:cBhvr>
                                        <p:cTn id="15" dur="500"/>
                                        <p:tgtEl>
                                          <p:spTgt spid="113"/>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par>
                                <p:cTn id="24" presetID="10" presetClass="entr" presetSubtype="0" fill="hold" nodeType="withEffect">
                                  <p:stCondLst>
                                    <p:cond delay="500"/>
                                  </p:stCondLst>
                                  <p:childTnLst>
                                    <p:set>
                                      <p:cBhvr>
                                        <p:cTn id="25" dur="1" fill="hold">
                                          <p:stCondLst>
                                            <p:cond delay="0"/>
                                          </p:stCondLst>
                                        </p:cTn>
                                        <p:tgtEl>
                                          <p:spTgt spid="80"/>
                                        </p:tgtEl>
                                        <p:attrNameLst>
                                          <p:attrName>style.visibility</p:attrName>
                                        </p:attrNameLst>
                                      </p:cBhvr>
                                      <p:to>
                                        <p:strVal val="visible"/>
                                      </p:to>
                                    </p:set>
                                    <p:animEffect transition="in" filter="fade">
                                      <p:cBhvr>
                                        <p:cTn id="26" dur="500"/>
                                        <p:tgtEl>
                                          <p:spTgt spid="8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fade">
                                      <p:cBhvr>
                                        <p:cTn id="31" dur="500"/>
                                        <p:tgtEl>
                                          <p:spTgt spid="111"/>
                                        </p:tgtEl>
                                      </p:cBhvr>
                                    </p:animEffect>
                                  </p:childTnLst>
                                </p:cTn>
                              </p:par>
                              <p:par>
                                <p:cTn id="32" presetID="10" presetClass="entr" presetSubtype="0" fill="hold" nodeType="withEffect">
                                  <p:stCondLst>
                                    <p:cond delay="50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3"/>
                                        </p:tgtEl>
                                        <p:attrNameLst>
                                          <p:attrName>style.visibility</p:attrName>
                                        </p:attrNameLst>
                                      </p:cBhvr>
                                      <p:to>
                                        <p:strVal val="visible"/>
                                      </p:to>
                                    </p:set>
                                    <p:animEffect transition="in" filter="fade">
                                      <p:cBhvr>
                                        <p:cTn id="42" dur="500"/>
                                        <p:tgtEl>
                                          <p:spTgt spid="10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2"/>
                                        </p:tgtEl>
                                        <p:attrNameLst>
                                          <p:attrName>style.visibility</p:attrName>
                                        </p:attrNameLst>
                                      </p:cBhvr>
                                      <p:to>
                                        <p:strVal val="visible"/>
                                      </p:to>
                                    </p:set>
                                    <p:animEffect transition="in" filter="fade">
                                      <p:cBhvr>
                                        <p:cTn id="47" dur="500"/>
                                        <p:tgtEl>
                                          <p:spTgt spid="112"/>
                                        </p:tgtEl>
                                      </p:cBhvr>
                                    </p:animEffect>
                                  </p:childTnLst>
                                </p:cTn>
                              </p:par>
                              <p:par>
                                <p:cTn id="48" presetID="10" presetClass="entr" presetSubtype="0" fill="hold" nodeType="withEffect">
                                  <p:stCondLst>
                                    <p:cond delay="500"/>
                                  </p:stCondLst>
                                  <p:childTnLst>
                                    <p:set>
                                      <p:cBhvr>
                                        <p:cTn id="49" dur="1" fill="hold">
                                          <p:stCondLst>
                                            <p:cond delay="0"/>
                                          </p:stCondLst>
                                        </p:cTn>
                                        <p:tgtEl>
                                          <p:spTgt spid="110"/>
                                        </p:tgtEl>
                                        <p:attrNameLst>
                                          <p:attrName>style.visibility</p:attrName>
                                        </p:attrNameLst>
                                      </p:cBhvr>
                                      <p:to>
                                        <p:strVal val="visible"/>
                                      </p:to>
                                    </p:set>
                                    <p:animEffect transition="in" filter="fade">
                                      <p:cBhvr>
                                        <p:cTn id="50"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6" grpId="0" animBg="1"/>
      <p:bldP spid="111" grpId="0" animBg="1"/>
      <p:bldP spid="112" grpId="0" animBg="1"/>
      <p:bldP spid="113"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EF8285-D092-FE8B-75ED-E825A477EE0A}"/>
              </a:ext>
            </a:extLst>
          </p:cNvPr>
          <p:cNvPicPr>
            <a:picLocks noChangeAspect="1"/>
          </p:cNvPicPr>
          <p:nvPr/>
        </p:nvPicPr>
        <p:blipFill>
          <a:blip r:embed="rId5"/>
          <a:stretch>
            <a:fillRect/>
          </a:stretch>
        </p:blipFill>
        <p:spPr>
          <a:xfrm>
            <a:off x="130589" y="1534341"/>
            <a:ext cx="11930821" cy="4764484"/>
          </a:xfrm>
          <a:prstGeom prst="rect">
            <a:avLst/>
          </a:prstGeom>
        </p:spPr>
      </p:pic>
      <p:sp>
        <p:nvSpPr>
          <p:cNvPr id="3" name="TextBox 2">
            <a:extLst>
              <a:ext uri="{FF2B5EF4-FFF2-40B4-BE49-F238E27FC236}">
                <a16:creationId xmlns:a16="http://schemas.microsoft.com/office/drawing/2014/main" id="{1CF97534-FDFF-C524-A533-B7876EB6EDAF}"/>
              </a:ext>
            </a:extLst>
          </p:cNvPr>
          <p:cNvSpPr txBox="1"/>
          <p:nvPr/>
        </p:nvSpPr>
        <p:spPr>
          <a:xfrm>
            <a:off x="731519" y="1072946"/>
            <a:ext cx="11251097" cy="738664"/>
          </a:xfrm>
          <a:prstGeom prst="rect">
            <a:avLst/>
          </a:prstGeom>
          <a:solidFill>
            <a:schemeClr val="bg1"/>
          </a:solidFill>
        </p:spPr>
        <p:txBody>
          <a:bodyPr wrap="square" rtlCol="0">
            <a:spAutoFit/>
          </a:bodyPr>
          <a:lstStyle/>
          <a:p>
            <a:pPr algn="ctr"/>
            <a:r>
              <a:rPr lang="en-US" sz="2400" dirty="0">
                <a:solidFill>
                  <a:schemeClr val="bg2">
                    <a:lumMod val="25000"/>
                  </a:schemeClr>
                </a:solidFill>
                <a:latin typeface="Arial" panose="020B0604020202020204" pitchFamily="34" charset="0"/>
                <a:cs typeface="Arial" panose="020B0604020202020204" pitchFamily="34" charset="0"/>
              </a:rPr>
              <a:t>EDTA-Only Feature Ablation </a:t>
            </a:r>
          </a:p>
          <a:p>
            <a:pPr algn="ctr"/>
            <a:r>
              <a:rPr lang="en-US" dirty="0">
                <a:solidFill>
                  <a:schemeClr val="bg2">
                    <a:lumMod val="25000"/>
                  </a:schemeClr>
                </a:solidFill>
                <a:latin typeface="Arial" panose="020B0604020202020204" pitchFamily="34" charset="0"/>
                <a:cs typeface="Arial" panose="020B0604020202020204" pitchFamily="34" charset="0"/>
              </a:rPr>
              <a:t>87 samples, 5 cancer types, post-recursive feature elimination with cross validation</a:t>
            </a:r>
          </a:p>
        </p:txBody>
      </p:sp>
      <p:sp>
        <p:nvSpPr>
          <p:cNvPr id="4" name="Rectangle 3">
            <a:extLst>
              <a:ext uri="{FF2B5EF4-FFF2-40B4-BE49-F238E27FC236}">
                <a16:creationId xmlns:a16="http://schemas.microsoft.com/office/drawing/2014/main" id="{3B1F5654-6830-24A8-0329-49F3D099133A}"/>
              </a:ext>
            </a:extLst>
          </p:cNvPr>
          <p:cNvSpPr/>
          <p:nvPr/>
        </p:nvSpPr>
        <p:spPr>
          <a:xfrm>
            <a:off x="8911957" y="1811609"/>
            <a:ext cx="3070659" cy="448721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A5B9095D-DEC6-55C2-9B48-2BC24E567834}"/>
              </a:ext>
            </a:extLst>
          </p:cNvPr>
          <p:cNvSpPr/>
          <p:nvPr/>
        </p:nvSpPr>
        <p:spPr>
          <a:xfrm>
            <a:off x="7737987" y="5198791"/>
            <a:ext cx="1173970" cy="110003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Image 4" descr="preencoded.png">
            <a:extLst>
              <a:ext uri="{FF2B5EF4-FFF2-40B4-BE49-F238E27FC236}">
                <a16:creationId xmlns:a16="http://schemas.microsoft.com/office/drawing/2014/main" id="{E84590CA-FCC4-F28F-B0B6-6B4903B64100}"/>
              </a:ext>
            </a:extLst>
          </p:cNvPr>
          <p:cNvPicPr>
            <a:picLocks noChangeAspect="1"/>
          </p:cNvPicPr>
          <p:nvPr>
            <p:custDataLst>
              <p:tags r:id="rId1"/>
            </p:custDataLst>
          </p:nvPr>
        </p:nvPicPr>
        <p:blipFill>
          <a:blip r:embed="rId6"/>
          <a:stretch>
            <a:fillRect/>
          </a:stretch>
        </p:blipFill>
        <p:spPr>
          <a:xfrm>
            <a:off x="11617914" y="49779"/>
            <a:ext cx="460886" cy="460886"/>
          </a:xfrm>
          <a:prstGeom prst="rect">
            <a:avLst/>
          </a:prstGeom>
        </p:spPr>
      </p:pic>
      <p:pic>
        <p:nvPicPr>
          <p:cNvPr id="7" name="Image 4" descr="preencoded.png">
            <a:extLst>
              <a:ext uri="{FF2B5EF4-FFF2-40B4-BE49-F238E27FC236}">
                <a16:creationId xmlns:a16="http://schemas.microsoft.com/office/drawing/2014/main" id="{60722A6B-6953-9B73-925D-EAAA30B5361A}"/>
              </a:ext>
            </a:extLst>
          </p:cNvPr>
          <p:cNvPicPr>
            <a:picLocks noChangeAspect="1"/>
          </p:cNvPicPr>
          <p:nvPr>
            <p:custDataLst>
              <p:tags r:id="rId2"/>
            </p:custDataLst>
          </p:nvPr>
        </p:nvPicPr>
        <p:blipFill>
          <a:blip r:embed="rId6"/>
          <a:stretch>
            <a:fillRect/>
          </a:stretch>
        </p:blipFill>
        <p:spPr>
          <a:xfrm>
            <a:off x="106657" y="49779"/>
            <a:ext cx="460886" cy="460886"/>
          </a:xfrm>
          <a:prstGeom prst="rect">
            <a:avLst/>
          </a:prstGeom>
        </p:spPr>
      </p:pic>
    </p:spTree>
    <p:extLst>
      <p:ext uri="{BB962C8B-B14F-4D97-AF65-F5344CB8AC3E}">
        <p14:creationId xmlns:p14="http://schemas.microsoft.com/office/powerpoint/2010/main" val="298891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D" val="6a1f302fd80c76fda947083b"/>
  <p:tag name="FIGURESLIDEID" val="fb0e1436-4c37-4bc0-ba6b-1628e0fd990e"/>
  <p:tag name="SELECTIONIDS" val="5fd59e72-12a8-489f-9590-f6258e6c7173"/>
  <p:tag name="TRANSPARENTBACKGROUND" val="true"/>
  <p:tag name="VERSION" val="1781366699371"/>
  <p:tag name="TITLE" val="Staged_workflow_schematic"/>
  <p:tag name="CREATORNAME" val="Laura Elnitski"/>
  <p:tag name="DATEINSERTED" val="1781366699575"/>
  <p:tag name="DPI" val="300"/>
  <p:tag name="BIOJSON" val="{&quot;id&quot;:&quot;ecf9c234-8a73-4bd8-b37e-fa6ea52bf1b7&quot;,&quot;objects&quot;:{&quot;5fd59e72-12a8-489f-9590-f6258e6c7173&quot;:{&quot;id&quot;:&quot;5fd59e72-12a8-489f-9590-f6258e6c7173&quot;,&quot;name&quot;:&quot;DNA (with modifications, symbol) &quot;,&quot;displayName&quot;:&quot;&quot;,&quot;type&quot;:&quot;FIGURE_OBJECT&quot;,&quot;relativeTransform&quot;:{&quot;translate&quot;:{&quot;x&quot;:-124.27029619503298,&quot;y&quot;:-32.14126657552977},&quot;rotate&quot;:0,&quot;skewX&quot;:0,&quot;scale&quot;:{&quot;x&quot;:1,&quot;y&quot;:1}},&quot;image&quot;:{&quot;url&quot;:&quot;https://icons.cdn.biorender.com/biorender/67f41baf5789a559ab3abdb2/20250407183915/image/67f41baf5789a559ab3abdb2.png&quot;,&quot;isPremium&quot;:false,&quot;isOrgIcon&quot;:false,&quot;size&quot;:{&quot;x&quot;:100,&quot;y&quot;:100}},&quot;source&quot;:{&quot;id&quot;:&quot;67f41baf5789a559ab3abdb2&quot;,&quot;version&quot;:&quot;20250407183915&quot;,&quot;type&quot;:&quot;ASSETS&quot;},&quot;isPremium&quot;:false,&quot;parent&quot;:{&quot;type&quot;:&quot;CHILD&quot;,&quot;parentId&quot;:&quot;fb0e1436-4c37-4bc0-ba6b-1628e0fd990e&quot;,&quot;order&quot;:&quot;97&quot;}},&quot;fb0e1436-4c37-4bc0-ba6b-1628e0fd990e&quot;:{&quot;id&quot;:&quot;fb0e1436-4c37-4bc0-ba6b-1628e0fd990e&quot;,&quot;type&quot;:&quot;FIGURE_OBJECT&quot;,&quot;document&quot;:{&quot;type&quot;:&quot;FIGURE&quot;,&quot;canvasType&quot;:&quot;FIGURE&quot;,&quot;units&quot;:&quot;in&quot;,&quot;title&quot;:&quot;Blood Fractionation &quot;},&quot;parent&quot;:{&quot;parentId&quot;:&quot;ecf9c234-8a73-4bd8-b37e-fa6ea52bf1b7&quot;,&quot;type&quot;:&quot;DOCUMENT&quot;,&quot;order&quot;:&quot;5&quot;}},&quot;ecf9c234-8a73-4bd8-b37e-fa6ea52bf1b7&quot;:{&quot;id&quot;:&quot;ecf9c234-8a73-4bd8-b37e-fa6ea52bf1b7&quot;,&quot;type&quot;:&quot;FIGURE_OBJECT&quot;,&quot;document&quot;:{&quot;type&quot;:&quot;DOCUMENT_GROUP&quot;,&quot;canvasType&quot;:&quot;SLIDE&quot;,&quot;units&quot;:&quot;in&quot;}}}}"/>
</p:tagLst>
</file>

<file path=ppt/tags/tag2.xml><?xml version="1.0" encoding="utf-8"?>
<p:tagLst xmlns:a="http://schemas.openxmlformats.org/drawingml/2006/main" xmlns:r="http://schemas.openxmlformats.org/officeDocument/2006/relationships" xmlns:p="http://schemas.openxmlformats.org/presentationml/2006/main">
  <p:tag name="ID" val="6a1f302fd80c76fda947083b"/>
  <p:tag name="FIGURESLIDEID" val="fb0e1436-4c37-4bc0-ba6b-1628e0fd990e"/>
  <p:tag name="SELECTIONIDS" val="5fd59e72-12a8-489f-9590-f6258e6c7173"/>
  <p:tag name="TRANSPARENTBACKGROUND" val="true"/>
  <p:tag name="VERSION" val="1781366699371"/>
  <p:tag name="TITLE" val="Staged_workflow_schematic"/>
  <p:tag name="CREATORNAME" val="Laura Elnitski"/>
  <p:tag name="DATEINSERTED" val="1781366699575"/>
  <p:tag name="DPI" val="300"/>
  <p:tag name="BIOJSON" val="{&quot;id&quot;:&quot;ecf9c234-8a73-4bd8-b37e-fa6ea52bf1b7&quot;,&quot;objects&quot;:{&quot;5fd59e72-12a8-489f-9590-f6258e6c7173&quot;:{&quot;id&quot;:&quot;5fd59e72-12a8-489f-9590-f6258e6c7173&quot;,&quot;name&quot;:&quot;DNA (with modifications, symbol) &quot;,&quot;displayName&quot;:&quot;&quot;,&quot;type&quot;:&quot;FIGURE_OBJECT&quot;,&quot;relativeTransform&quot;:{&quot;translate&quot;:{&quot;x&quot;:-124.27029619503298,&quot;y&quot;:-32.14126657552977},&quot;rotate&quot;:0,&quot;skewX&quot;:0,&quot;scale&quot;:{&quot;x&quot;:1,&quot;y&quot;:1}},&quot;image&quot;:{&quot;url&quot;:&quot;https://icons.cdn.biorender.com/biorender/67f41baf5789a559ab3abdb2/20250407183915/image/67f41baf5789a559ab3abdb2.png&quot;,&quot;isPremium&quot;:false,&quot;isOrgIcon&quot;:false,&quot;size&quot;:{&quot;x&quot;:100,&quot;y&quot;:100}},&quot;source&quot;:{&quot;id&quot;:&quot;67f41baf5789a559ab3abdb2&quot;,&quot;version&quot;:&quot;20250407183915&quot;,&quot;type&quot;:&quot;ASSETS&quot;},&quot;isPremium&quot;:false,&quot;parent&quot;:{&quot;type&quot;:&quot;CHILD&quot;,&quot;parentId&quot;:&quot;fb0e1436-4c37-4bc0-ba6b-1628e0fd990e&quot;,&quot;order&quot;:&quot;97&quot;}},&quot;fb0e1436-4c37-4bc0-ba6b-1628e0fd990e&quot;:{&quot;id&quot;:&quot;fb0e1436-4c37-4bc0-ba6b-1628e0fd990e&quot;,&quot;type&quot;:&quot;FIGURE_OBJECT&quot;,&quot;document&quot;:{&quot;type&quot;:&quot;FIGURE&quot;,&quot;canvasType&quot;:&quot;FIGURE&quot;,&quot;units&quot;:&quot;in&quot;,&quot;title&quot;:&quot;Blood Fractionation &quot;},&quot;parent&quot;:{&quot;parentId&quot;:&quot;ecf9c234-8a73-4bd8-b37e-fa6ea52bf1b7&quot;,&quot;type&quot;:&quot;DOCUMENT&quot;,&quot;order&quot;:&quot;5&quot;}},&quot;ecf9c234-8a73-4bd8-b37e-fa6ea52bf1b7&quot;:{&quot;id&quot;:&quot;ecf9c234-8a73-4bd8-b37e-fa6ea52bf1b7&quot;,&quot;type&quot;:&quot;FIGURE_OBJECT&quot;,&quot;document&quot;:{&quot;type&quot;:&quot;DOCUMENT_GROUP&quot;,&quot;canvasType&quot;:&quot;SLIDE&quot;,&quot;units&quot;:&quot;in&quot;}}}}"/>
</p:tagLst>
</file>

<file path=ppt/tags/tag3.xml><?xml version="1.0" encoding="utf-8"?>
<p:tagLst xmlns:a="http://schemas.openxmlformats.org/drawingml/2006/main" xmlns:r="http://schemas.openxmlformats.org/officeDocument/2006/relationships" xmlns:p="http://schemas.openxmlformats.org/presentationml/2006/main">
  <p:tag name="ID" val="6a1f302fd80c76fda947083b"/>
  <p:tag name="FIGURESLIDEID" val="fb0e1436-4c37-4bc0-ba6b-1628e0fd990e"/>
  <p:tag name="SELECTIONIDS" val="5fd59e72-12a8-489f-9590-f6258e6c7173"/>
  <p:tag name="TRANSPARENTBACKGROUND" val="true"/>
  <p:tag name="VERSION" val="1781366699371"/>
  <p:tag name="TITLE" val="Staged_workflow_schematic"/>
  <p:tag name="CREATORNAME" val="Laura Elnitski"/>
  <p:tag name="DATEINSERTED" val="1781366699575"/>
  <p:tag name="DPI" val="300"/>
  <p:tag name="BIOJSON" val="{&quot;id&quot;:&quot;ecf9c234-8a73-4bd8-b37e-fa6ea52bf1b7&quot;,&quot;objects&quot;:{&quot;5fd59e72-12a8-489f-9590-f6258e6c7173&quot;:{&quot;id&quot;:&quot;5fd59e72-12a8-489f-9590-f6258e6c7173&quot;,&quot;name&quot;:&quot;DNA (with modifications, symbol) &quot;,&quot;displayName&quot;:&quot;&quot;,&quot;type&quot;:&quot;FIGURE_OBJECT&quot;,&quot;relativeTransform&quot;:{&quot;translate&quot;:{&quot;x&quot;:-124.27029619503298,&quot;y&quot;:-32.14126657552977},&quot;rotate&quot;:0,&quot;skewX&quot;:0,&quot;scale&quot;:{&quot;x&quot;:1,&quot;y&quot;:1}},&quot;image&quot;:{&quot;url&quot;:&quot;https://icons.cdn.biorender.com/biorender/67f41baf5789a559ab3abdb2/20250407183915/image/67f41baf5789a559ab3abdb2.png&quot;,&quot;isPremium&quot;:false,&quot;isOrgIcon&quot;:false,&quot;size&quot;:{&quot;x&quot;:100,&quot;y&quot;:100}},&quot;source&quot;:{&quot;id&quot;:&quot;67f41baf5789a559ab3abdb2&quot;,&quot;version&quot;:&quot;20250407183915&quot;,&quot;type&quot;:&quot;ASSETS&quot;},&quot;isPremium&quot;:false,&quot;parent&quot;:{&quot;type&quot;:&quot;CHILD&quot;,&quot;parentId&quot;:&quot;fb0e1436-4c37-4bc0-ba6b-1628e0fd990e&quot;,&quot;order&quot;:&quot;97&quot;}},&quot;fb0e1436-4c37-4bc0-ba6b-1628e0fd990e&quot;:{&quot;id&quot;:&quot;fb0e1436-4c37-4bc0-ba6b-1628e0fd990e&quot;,&quot;type&quot;:&quot;FIGURE_OBJECT&quot;,&quot;document&quot;:{&quot;type&quot;:&quot;FIGURE&quot;,&quot;canvasType&quot;:&quot;FIGURE&quot;,&quot;units&quot;:&quot;in&quot;,&quot;title&quot;:&quot;Blood Fractionation &quot;},&quot;parent&quot;:{&quot;parentId&quot;:&quot;ecf9c234-8a73-4bd8-b37e-fa6ea52bf1b7&quot;,&quot;type&quot;:&quot;DOCUMENT&quot;,&quot;order&quot;:&quot;5&quot;}},&quot;ecf9c234-8a73-4bd8-b37e-fa6ea52bf1b7&quot;:{&quot;id&quot;:&quot;ecf9c234-8a73-4bd8-b37e-fa6ea52bf1b7&quot;,&quot;type&quot;:&quot;FIGURE_OBJECT&quot;,&quot;document&quot;:{&quot;type&quot;:&quot;DOCUMENT_GROUP&quot;,&quot;canvasType&quot;:&quot;SLIDE&quot;,&quot;units&quot;:&quot;in&quot;}}}}"/>
</p:tagLst>
</file>

<file path=ppt/tags/tag4.xml><?xml version="1.0" encoding="utf-8"?>
<p:tagLst xmlns:a="http://schemas.openxmlformats.org/drawingml/2006/main" xmlns:r="http://schemas.openxmlformats.org/officeDocument/2006/relationships" xmlns:p="http://schemas.openxmlformats.org/presentationml/2006/main">
  <p:tag name="ID" val="6a1f302fd80c76fda947083b"/>
  <p:tag name="FIGURESLIDEID" val="fb0e1436-4c37-4bc0-ba6b-1628e0fd990e"/>
  <p:tag name="SELECTIONIDS" val="5fd59e72-12a8-489f-9590-f6258e6c7173"/>
  <p:tag name="TRANSPARENTBACKGROUND" val="true"/>
  <p:tag name="VERSION" val="1781366699371"/>
  <p:tag name="TITLE" val="Staged_workflow_schematic"/>
  <p:tag name="CREATORNAME" val="Laura Elnitski"/>
  <p:tag name="DATEINSERTED" val="1781366699575"/>
  <p:tag name="DPI" val="300"/>
  <p:tag name="BIOJSON" val="{&quot;id&quot;:&quot;ecf9c234-8a73-4bd8-b37e-fa6ea52bf1b7&quot;,&quot;objects&quot;:{&quot;5fd59e72-12a8-489f-9590-f6258e6c7173&quot;:{&quot;id&quot;:&quot;5fd59e72-12a8-489f-9590-f6258e6c7173&quot;,&quot;name&quot;:&quot;DNA (with modifications, symbol) &quot;,&quot;displayName&quot;:&quot;&quot;,&quot;type&quot;:&quot;FIGURE_OBJECT&quot;,&quot;relativeTransform&quot;:{&quot;translate&quot;:{&quot;x&quot;:-124.27029619503298,&quot;y&quot;:-32.14126657552977},&quot;rotate&quot;:0,&quot;skewX&quot;:0,&quot;scale&quot;:{&quot;x&quot;:1,&quot;y&quot;:1}},&quot;image&quot;:{&quot;url&quot;:&quot;https://icons.cdn.biorender.com/biorender/67f41baf5789a559ab3abdb2/20250407183915/image/67f41baf5789a559ab3abdb2.png&quot;,&quot;isPremium&quot;:false,&quot;isOrgIcon&quot;:false,&quot;size&quot;:{&quot;x&quot;:100,&quot;y&quot;:100}},&quot;source&quot;:{&quot;id&quot;:&quot;67f41baf5789a559ab3abdb2&quot;,&quot;version&quot;:&quot;20250407183915&quot;,&quot;type&quot;:&quot;ASSETS&quot;},&quot;isPremium&quot;:false,&quot;parent&quot;:{&quot;type&quot;:&quot;CHILD&quot;,&quot;parentId&quot;:&quot;fb0e1436-4c37-4bc0-ba6b-1628e0fd990e&quot;,&quot;order&quot;:&quot;97&quot;}},&quot;fb0e1436-4c37-4bc0-ba6b-1628e0fd990e&quot;:{&quot;id&quot;:&quot;fb0e1436-4c37-4bc0-ba6b-1628e0fd990e&quot;,&quot;type&quot;:&quot;FIGURE_OBJECT&quot;,&quot;document&quot;:{&quot;type&quot;:&quot;FIGURE&quot;,&quot;canvasType&quot;:&quot;FIGURE&quot;,&quot;units&quot;:&quot;in&quot;,&quot;title&quot;:&quot;Blood Fractionation &quot;},&quot;parent&quot;:{&quot;parentId&quot;:&quot;ecf9c234-8a73-4bd8-b37e-fa6ea52bf1b7&quot;,&quot;type&quot;:&quot;DOCUMENT&quot;,&quot;order&quot;:&quot;5&quot;}},&quot;ecf9c234-8a73-4bd8-b37e-fa6ea52bf1b7&quot;:{&quot;id&quot;:&quot;ecf9c234-8a73-4bd8-b37e-fa6ea52bf1b7&quot;,&quot;type&quot;:&quot;FIGURE_OBJECT&quot;,&quot;document&quot;:{&quot;type&quot;:&quot;DOCUMENT_GROUP&quot;,&quot;canvasType&quot;:&quot;SLIDE&quot;,&quot;units&quot;:&quot;in&quot;}}}}"/>
</p:tagLst>
</file>

<file path=ppt/tags/tag5.xml><?xml version="1.0" encoding="utf-8"?>
<p:tagLst xmlns:a="http://schemas.openxmlformats.org/drawingml/2006/main" xmlns:r="http://schemas.openxmlformats.org/officeDocument/2006/relationships" xmlns:p="http://schemas.openxmlformats.org/presentationml/2006/main">
  <p:tag name="ID" val="6a1f302fd80c76fda947083b"/>
  <p:tag name="FIGURESLIDEID" val="fb0e1436-4c37-4bc0-ba6b-1628e0fd990e"/>
  <p:tag name="SELECTIONIDS" val="5fd59e72-12a8-489f-9590-f6258e6c7173"/>
  <p:tag name="TRANSPARENTBACKGROUND" val="true"/>
  <p:tag name="VERSION" val="1781366699371"/>
  <p:tag name="TITLE" val="Staged_workflow_schematic"/>
  <p:tag name="CREATORNAME" val="Laura Elnitski"/>
  <p:tag name="DATEINSERTED" val="1781366699575"/>
  <p:tag name="DPI" val="300"/>
  <p:tag name="BIOJSON" val="{&quot;id&quot;:&quot;ecf9c234-8a73-4bd8-b37e-fa6ea52bf1b7&quot;,&quot;objects&quot;:{&quot;5fd59e72-12a8-489f-9590-f6258e6c7173&quot;:{&quot;id&quot;:&quot;5fd59e72-12a8-489f-9590-f6258e6c7173&quot;,&quot;name&quot;:&quot;DNA (with modifications, symbol) &quot;,&quot;displayName&quot;:&quot;&quot;,&quot;type&quot;:&quot;FIGURE_OBJECT&quot;,&quot;relativeTransform&quot;:{&quot;translate&quot;:{&quot;x&quot;:-124.27029619503298,&quot;y&quot;:-32.14126657552977},&quot;rotate&quot;:0,&quot;skewX&quot;:0,&quot;scale&quot;:{&quot;x&quot;:1,&quot;y&quot;:1}},&quot;image&quot;:{&quot;url&quot;:&quot;https://icons.cdn.biorender.com/biorender/67f41baf5789a559ab3abdb2/20250407183915/image/67f41baf5789a559ab3abdb2.png&quot;,&quot;isPremium&quot;:false,&quot;isOrgIcon&quot;:false,&quot;size&quot;:{&quot;x&quot;:100,&quot;y&quot;:100}},&quot;source&quot;:{&quot;id&quot;:&quot;67f41baf5789a559ab3abdb2&quot;,&quot;version&quot;:&quot;20250407183915&quot;,&quot;type&quot;:&quot;ASSETS&quot;},&quot;isPremium&quot;:false,&quot;parent&quot;:{&quot;type&quot;:&quot;CHILD&quot;,&quot;parentId&quot;:&quot;fb0e1436-4c37-4bc0-ba6b-1628e0fd990e&quot;,&quot;order&quot;:&quot;97&quot;}},&quot;fb0e1436-4c37-4bc0-ba6b-1628e0fd990e&quot;:{&quot;id&quot;:&quot;fb0e1436-4c37-4bc0-ba6b-1628e0fd990e&quot;,&quot;type&quot;:&quot;FIGURE_OBJECT&quot;,&quot;document&quot;:{&quot;type&quot;:&quot;FIGURE&quot;,&quot;canvasType&quot;:&quot;FIGURE&quot;,&quot;units&quot;:&quot;in&quot;,&quot;title&quot;:&quot;Blood Fractionation &quot;},&quot;parent&quot;:{&quot;parentId&quot;:&quot;ecf9c234-8a73-4bd8-b37e-fa6ea52bf1b7&quot;,&quot;type&quot;:&quot;DOCUMENT&quot;,&quot;order&quot;:&quot;5&quot;}},&quot;ecf9c234-8a73-4bd8-b37e-fa6ea52bf1b7&quot;:{&quot;id&quot;:&quot;ecf9c234-8a73-4bd8-b37e-fa6ea52bf1b7&quot;,&quot;type&quot;:&quot;FIGURE_OBJECT&quot;,&quot;document&quot;:{&quot;type&quot;:&quot;DOCUMENT_GROUP&quot;,&quot;canvasType&quot;:&quot;SLIDE&quot;,&quot;units&quot;:&quot;in&quot;}}}}"/>
</p:tagLst>
</file>

<file path=ppt/tags/tag6.xml><?xml version="1.0" encoding="utf-8"?>
<p:tagLst xmlns:a="http://schemas.openxmlformats.org/drawingml/2006/main" xmlns:r="http://schemas.openxmlformats.org/officeDocument/2006/relationships" xmlns:p="http://schemas.openxmlformats.org/presentationml/2006/main">
  <p:tag name="ID" val="6a1f302fd80c76fda947083b"/>
  <p:tag name="FIGURESLIDEID" val="fb0e1436-4c37-4bc0-ba6b-1628e0fd990e"/>
  <p:tag name="SELECTIONIDS" val="5fd59e72-12a8-489f-9590-f6258e6c7173"/>
  <p:tag name="TRANSPARENTBACKGROUND" val="true"/>
  <p:tag name="VERSION" val="1781366699371"/>
  <p:tag name="TITLE" val="Staged_workflow_schematic"/>
  <p:tag name="CREATORNAME" val="Laura Elnitski"/>
  <p:tag name="DATEINSERTED" val="1781366699575"/>
  <p:tag name="DPI" val="300"/>
  <p:tag name="BIOJSON" val="{&quot;id&quot;:&quot;ecf9c234-8a73-4bd8-b37e-fa6ea52bf1b7&quot;,&quot;objects&quot;:{&quot;5fd59e72-12a8-489f-9590-f6258e6c7173&quot;:{&quot;id&quot;:&quot;5fd59e72-12a8-489f-9590-f6258e6c7173&quot;,&quot;name&quot;:&quot;DNA (with modifications, symbol) &quot;,&quot;displayName&quot;:&quot;&quot;,&quot;type&quot;:&quot;FIGURE_OBJECT&quot;,&quot;relativeTransform&quot;:{&quot;translate&quot;:{&quot;x&quot;:-124.27029619503298,&quot;y&quot;:-32.14126657552977},&quot;rotate&quot;:0,&quot;skewX&quot;:0,&quot;scale&quot;:{&quot;x&quot;:1,&quot;y&quot;:1}},&quot;image&quot;:{&quot;url&quot;:&quot;https://icons.cdn.biorender.com/biorender/67f41baf5789a559ab3abdb2/20250407183915/image/67f41baf5789a559ab3abdb2.png&quot;,&quot;isPremium&quot;:false,&quot;isOrgIcon&quot;:false,&quot;size&quot;:{&quot;x&quot;:100,&quot;y&quot;:100}},&quot;source&quot;:{&quot;id&quot;:&quot;67f41baf5789a559ab3abdb2&quot;,&quot;version&quot;:&quot;20250407183915&quot;,&quot;type&quot;:&quot;ASSETS&quot;},&quot;isPremium&quot;:false,&quot;parent&quot;:{&quot;type&quot;:&quot;CHILD&quot;,&quot;parentId&quot;:&quot;fb0e1436-4c37-4bc0-ba6b-1628e0fd990e&quot;,&quot;order&quot;:&quot;97&quot;}},&quot;fb0e1436-4c37-4bc0-ba6b-1628e0fd990e&quot;:{&quot;id&quot;:&quot;fb0e1436-4c37-4bc0-ba6b-1628e0fd990e&quot;,&quot;type&quot;:&quot;FIGURE_OBJECT&quot;,&quot;document&quot;:{&quot;type&quot;:&quot;FIGURE&quot;,&quot;canvasType&quot;:&quot;FIGURE&quot;,&quot;units&quot;:&quot;in&quot;,&quot;title&quot;:&quot;Blood Fractionation &quot;},&quot;parent&quot;:{&quot;parentId&quot;:&quot;ecf9c234-8a73-4bd8-b37e-fa6ea52bf1b7&quot;,&quot;type&quot;:&quot;DOCUMENT&quot;,&quot;order&quot;:&quot;5&quot;}},&quot;ecf9c234-8a73-4bd8-b37e-fa6ea52bf1b7&quot;:{&quot;id&quot;:&quot;ecf9c234-8a73-4bd8-b37e-fa6ea52bf1b7&quot;,&quot;type&quot;:&quot;FIGURE_OBJECT&quot;,&quot;document&quot;:{&quot;type&quot;:&quot;DOCUMENT_GROUP&quot;,&quot;canvasType&quot;:&quot;SLIDE&quot;,&quot;units&quot;:&quot;in&quo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4690</TotalTime>
  <Words>789</Words>
  <Application>Microsoft Macintosh PowerPoint</Application>
  <PresentationFormat>Widescreen</PresentationFormat>
  <Paragraphs>71</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Aptos Display</vt:lpstr>
      <vt:lpstr>Arial</vt:lpstr>
      <vt:lpstr>Helvetica Neue</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Farney, Sara (NIH/NHGRI) [F]</dc:creator>
  <cp:lastModifiedBy>Farney, Sara (NIH/NHGRI) [F]</cp:lastModifiedBy>
  <cp:revision>2</cp:revision>
  <dcterms:created xsi:type="dcterms:W3CDTF">2026-09-20T18:05:35Z</dcterms:created>
  <dcterms:modified xsi:type="dcterms:W3CDTF">2026-09-24T00:16:16Z</dcterms:modified>
</cp:coreProperties>
</file>