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1"/>
    <p:sldMasterId id="2147483665" r:id="rId2"/>
    <p:sldMasterId id="2147483679" r:id="rId3"/>
    <p:sldMasterId id="2147483692" r:id="rId4"/>
    <p:sldMasterId id="2147483704" r:id="rId5"/>
  </p:sldMasterIdLst>
  <p:notesMasterIdLst>
    <p:notesMasterId r:id="rId65"/>
  </p:notesMasterIdLst>
  <p:handoutMasterIdLst>
    <p:handoutMasterId r:id="rId66"/>
  </p:handoutMasterIdLst>
  <p:sldIdLst>
    <p:sldId id="483" r:id="rId6"/>
    <p:sldId id="508" r:id="rId7"/>
    <p:sldId id="2141411873" r:id="rId8"/>
    <p:sldId id="2141411874" r:id="rId9"/>
    <p:sldId id="2141411881" r:id="rId10"/>
    <p:sldId id="2175" r:id="rId11"/>
    <p:sldId id="539" r:id="rId12"/>
    <p:sldId id="2141411643" r:id="rId13"/>
    <p:sldId id="2141411644" r:id="rId14"/>
    <p:sldId id="2141411645" r:id="rId15"/>
    <p:sldId id="2141411606" r:id="rId16"/>
    <p:sldId id="2166" r:id="rId17"/>
    <p:sldId id="2141411864" r:id="rId18"/>
    <p:sldId id="2141411878" r:id="rId19"/>
    <p:sldId id="2141411629" r:id="rId20"/>
    <p:sldId id="2141411630" r:id="rId21"/>
    <p:sldId id="2141411635" r:id="rId22"/>
    <p:sldId id="2141411779" r:id="rId23"/>
    <p:sldId id="2141411646" r:id="rId24"/>
    <p:sldId id="292" r:id="rId25"/>
    <p:sldId id="2194" r:id="rId26"/>
    <p:sldId id="2141411626" r:id="rId27"/>
    <p:sldId id="2141411870" r:id="rId28"/>
    <p:sldId id="2141411859" r:id="rId29"/>
    <p:sldId id="2141411860" r:id="rId30"/>
    <p:sldId id="2141411875" r:id="rId31"/>
    <p:sldId id="2141411648" r:id="rId32"/>
    <p:sldId id="2141411679" r:id="rId33"/>
    <p:sldId id="2141411653" r:id="rId34"/>
    <p:sldId id="2141411862" r:id="rId35"/>
    <p:sldId id="2141411656" r:id="rId36"/>
    <p:sldId id="2141411650" r:id="rId37"/>
    <p:sldId id="2141411652" r:id="rId38"/>
    <p:sldId id="334" r:id="rId39"/>
    <p:sldId id="2141411839" r:id="rId40"/>
    <p:sldId id="2141411723" r:id="rId41"/>
    <p:sldId id="2141411829" r:id="rId42"/>
    <p:sldId id="2141411647" r:id="rId43"/>
    <p:sldId id="2141411780" r:id="rId44"/>
    <p:sldId id="2141411802" r:id="rId45"/>
    <p:sldId id="2141411858" r:id="rId46"/>
    <p:sldId id="2141411803" r:id="rId47"/>
    <p:sldId id="2141411804" r:id="rId48"/>
    <p:sldId id="2141411805" r:id="rId49"/>
    <p:sldId id="2141411806" r:id="rId50"/>
    <p:sldId id="2141411844" r:id="rId51"/>
    <p:sldId id="2141411852" r:id="rId52"/>
    <p:sldId id="2141411853" r:id="rId53"/>
    <p:sldId id="2141411855" r:id="rId54"/>
    <p:sldId id="2141411854" r:id="rId55"/>
    <p:sldId id="2141411640" r:id="rId56"/>
    <p:sldId id="2141411882" r:id="rId57"/>
    <p:sldId id="2141411684" r:id="rId58"/>
    <p:sldId id="2141411868" r:id="rId59"/>
    <p:sldId id="2141411641" r:id="rId60"/>
    <p:sldId id="667" r:id="rId61"/>
    <p:sldId id="2141411863" r:id="rId62"/>
    <p:sldId id="2141411867" r:id="rId63"/>
    <p:sldId id="2141411809" r:id="rId6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8840"/>
    <a:srgbClr val="027DBC"/>
    <a:srgbClr val="C00000"/>
    <a:srgbClr val="D911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6981" autoAdjust="0"/>
    <p:restoredTop sz="96886"/>
  </p:normalViewPr>
  <p:slideViewPr>
    <p:cSldViewPr snapToGrid="0" snapToObjects="1">
      <p:cViewPr varScale="1">
        <p:scale>
          <a:sx n="85" d="100"/>
          <a:sy n="85" d="100"/>
        </p:scale>
        <p:origin x="304" y="5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69" d="100"/>
        <a:sy n="69" d="100"/>
      </p:scale>
      <p:origin x="0" y="0"/>
    </p:cViewPr>
  </p:sorterViewPr>
  <p:notesViewPr>
    <p:cSldViewPr snapToGrid="0" snapToObjects="1">
      <p:cViewPr varScale="1">
        <p:scale>
          <a:sx n="97" d="100"/>
          <a:sy n="97" d="100"/>
        </p:scale>
        <p:origin x="4328" y="2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AA0D57-ABFF-F842-9489-18243E50E8B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8CE3892-3B4D-9942-81D4-AD555B28B71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229144F-8812-A742-B880-5CC9A7EC4FAA}" type="datetimeFigureOut">
              <a:rPr lang="en-US" smtClean="0"/>
              <a:t>9/24/2026</a:t>
            </a:fld>
            <a:endParaRPr lang="en-US"/>
          </a:p>
        </p:txBody>
      </p:sp>
      <p:sp>
        <p:nvSpPr>
          <p:cNvPr id="4" name="Footer Placeholder 3">
            <a:extLst>
              <a:ext uri="{FF2B5EF4-FFF2-40B4-BE49-F238E27FC236}">
                <a16:creationId xmlns:a16="http://schemas.microsoft.com/office/drawing/2014/main" id="{05642C9F-AA49-B042-ACB2-77FF3895016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F579821-CE82-704E-B82C-D9679E6826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60D13A-DE82-8247-A2E7-9065B04A4B52}" type="slidenum">
              <a:rPr lang="en-US" smtClean="0"/>
              <a:t>‹#›</a:t>
            </a:fld>
            <a:endParaRPr lang="en-US"/>
          </a:p>
        </p:txBody>
      </p:sp>
    </p:spTree>
    <p:extLst>
      <p:ext uri="{BB962C8B-B14F-4D97-AF65-F5344CB8AC3E}">
        <p14:creationId xmlns:p14="http://schemas.microsoft.com/office/powerpoint/2010/main" val="3846624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2C3DF-C11A-0E48-8145-6059CDCA145A}" type="datetimeFigureOut">
              <a:rPr lang="en-US" smtClean="0"/>
              <a:t>9/24/2026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94B695-4959-034C-8CA3-8676768617D7}" type="slidenum">
              <a:rPr lang="en-US" smtClean="0"/>
              <a:t>‹#›</a:t>
            </a:fld>
            <a:endParaRPr lang="en-US"/>
          </a:p>
        </p:txBody>
      </p:sp>
    </p:spTree>
    <p:extLst>
      <p:ext uri="{BB962C8B-B14F-4D97-AF65-F5344CB8AC3E}">
        <p14:creationId xmlns:p14="http://schemas.microsoft.com/office/powerpoint/2010/main" val="39861132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Hi everyone – well thanks to the conference organizers for the kind invitation to speak today. I’d like to tell you about recently published data and technology for interrogating the TME. And while our work so far has mostly focused on later stage disease and understanding response to therapy, the technology itself is general and may have applications for early cancer detection and we are actively pursuing several collaborations to investigate this possibility.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1662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0" dirty="0">
                <a:solidFill>
                  <a:srgbClr val="000000"/>
                </a:solidFill>
                <a:effectLst/>
                <a:latin typeface="Helvetica" pitchFamily="2" charset="0"/>
                <a:ea typeface="Times New Roman" panose="02020603050405020304" pitchFamily="18" charset="0"/>
                <a:cs typeface="Times New Roman" panose="02020603050405020304" pitchFamily="18" charset="0"/>
              </a:rPr>
              <a:t>So it’s now widely recognized that cancer does not arise purely from pre-cancerous cells. In an elegant recent study from Marina Pasca di Magliano [</a:t>
            </a:r>
            <a:r>
              <a:rPr lang="en-US" dirty="0" err="1"/>
              <a:t>mahl</a:t>
            </a:r>
            <a:r>
              <a:rPr lang="en-US" dirty="0"/>
              <a:t>-YAH-</a:t>
            </a:r>
            <a:r>
              <a:rPr lang="en-US" dirty="0" err="1"/>
              <a:t>noh</a:t>
            </a:r>
            <a:r>
              <a:rPr lang="en-US" dirty="0"/>
              <a:t>] </a:t>
            </a:r>
            <a:r>
              <a:rPr lang="en-US" sz="1200" kern="0" dirty="0">
                <a:solidFill>
                  <a:srgbClr val="000000"/>
                </a:solidFill>
                <a:effectLst/>
                <a:latin typeface="Helvetica" pitchFamily="2" charset="0"/>
                <a:ea typeface="Times New Roman" panose="02020603050405020304" pitchFamily="18" charset="0"/>
                <a:cs typeface="Times New Roman" panose="02020603050405020304" pitchFamily="18" charset="0"/>
              </a:rPr>
              <a:t>and colleagues, the authors studied </a:t>
            </a:r>
            <a:r>
              <a:rPr lang="en-US" sz="1200" kern="0" dirty="0" err="1">
                <a:solidFill>
                  <a:srgbClr val="000000"/>
                </a:solidFill>
                <a:effectLst/>
                <a:latin typeface="Helvetica" pitchFamily="2" charset="0"/>
                <a:ea typeface="Times New Roman" panose="02020603050405020304" pitchFamily="18" charset="0"/>
                <a:cs typeface="Times New Roman" panose="02020603050405020304" pitchFamily="18" charset="0"/>
              </a:rPr>
              <a:t>PanINs</a:t>
            </a:r>
            <a:r>
              <a:rPr lang="en-US" sz="1200" kern="0" dirty="0">
                <a:solidFill>
                  <a:srgbClr val="000000"/>
                </a:solidFill>
                <a:effectLst/>
                <a:latin typeface="Helvetica" pitchFamily="2" charset="0"/>
                <a:ea typeface="Times New Roman" panose="02020603050405020304" pitchFamily="18" charset="0"/>
                <a:cs typeface="Times New Roman" panose="02020603050405020304" pitchFamily="18" charset="0"/>
              </a:rPr>
              <a:t>, which are precursor cells of pancreatic cancer. (pancreatic intraepithelial neoplasia).  but rarely progress to it. Their findings described unique features of the surrounding normal cells that may be responsible for preventing these precursor lesions from progressing to malignancy. This suggests that mutations alone are not enough.</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4254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3360A-C735-FB5A-A873-630AEA0B6A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B7051E-60E2-D16F-6108-A203C48CE9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4B50FB-1E29-386A-FEFA-1354FBFA871C}"/>
              </a:ext>
            </a:extLst>
          </p:cNvPr>
          <p:cNvSpPr>
            <a:spLocks noGrp="1"/>
          </p:cNvSpPr>
          <p:nvPr>
            <p:ph type="body" idx="1"/>
          </p:nvPr>
        </p:nvSpPr>
        <p:spPr/>
        <p:txBody>
          <a:bodyPr/>
          <a:lstStyle/>
          <a:p>
            <a:pPr marL="0" marR="0">
              <a:lnSpc>
                <a:spcPct val="115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Likewise, in later stage patients, therapy choice is often trial and error, as patients with the same targetable mutations can show dramatically different responses to the same targeted therapy. And this is despite millions of tumors sequenced to date, further demonstrating that mutations and molecular profiles of cancer cells are not enough to understand cancer behavior.</a:t>
            </a:r>
          </a:p>
        </p:txBody>
      </p:sp>
      <p:sp>
        <p:nvSpPr>
          <p:cNvPr id="4" name="Slide Number Placeholder 3">
            <a:extLst>
              <a:ext uri="{FF2B5EF4-FFF2-40B4-BE49-F238E27FC236}">
                <a16:creationId xmlns:a16="http://schemas.microsoft.com/office/drawing/2014/main" id="{392D2658-1025-DECE-0EF3-E8AFDD3D2EC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36087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43DEE-4E86-4CFF-2DA3-EAD7C8A5E5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2CDFDA-390F-4FBF-224E-596C38BA98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F369F7-3FC2-2B93-26BB-D0B86E055632}"/>
              </a:ext>
            </a:extLst>
          </p:cNvPr>
          <p:cNvSpPr>
            <a:spLocks noGrp="1"/>
          </p:cNvSpPr>
          <p:nvPr>
            <p:ph type="body" idx="1"/>
          </p:nvPr>
        </p:nvSpPr>
        <p:spPr/>
        <p:txBody>
          <a:bodyPr/>
          <a:lstStyle/>
          <a:p>
            <a:pPr marL="0" marR="0">
              <a:lnSpc>
                <a:spcPct val="115000"/>
              </a:lnSpc>
              <a:spcAft>
                <a:spcPts val="800"/>
              </a:spcAft>
            </a:pP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So what’s the missing piece of this puzzle? The tumor microenvironment, or the ecosystem of genetically normal immune and stromal cells that surround precancerous and cancerous cells. As an analogy, the scotch broom is an invasive weed, but in some environments it shows restricted growth, and while in others it spreads like wildfire. The soil in which cancer cells live dictates whether they thrive, die, or respond to therapy.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DA6D2E6-F3EB-7B2C-4C49-A2766916FAD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7388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D75C5-88E0-0434-1029-E6529A5EF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36F9A3-6C6B-9FDC-11FC-132C21A866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94CE92-F568-4E1E-C64B-7B7859FE857B}"/>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0" dirty="0">
                <a:solidFill>
                  <a:srgbClr val="000000"/>
                </a:solidFill>
                <a:effectLst/>
                <a:latin typeface="Helvetica" pitchFamily="2" charset="0"/>
                <a:ea typeface="Times New Roman" panose="02020603050405020304" pitchFamily="18" charset="0"/>
                <a:cs typeface="Times New Roman" panose="02020603050405020304" pitchFamily="18" charset="0"/>
              </a:rPr>
              <a:t>Now as a framework for understanding microenvironments in cancer, which vary as a function of context, we were inspired by the concept of ecotypes in ecology, where a given species changes its characteristics according to its local environment. With this in mind, we’ve recently proposed to call context-dependent cellular ecosystems in cancer “tumor ecotypes” and we devised computational methods to identify and measure them.</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D8886D0-A3E0-145A-CEE3-C4B65C58726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0003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But before I tell you more about these methods, it’s important to understand the barriers of existing approaches for studying spatially-resolved tumor ecotypes, both at scale and without prior knowledge. Consider multiplexed protein imaging, which achieves single-cell spatial resolution. While it’s a powerful approach that can be reasonably economical after antibody optimization, the majority of assays are limited to at most a few dozen predefined markers. In contrast, bulk expression profiling can measure all genes for an increasingly practical cost but doesn’t achieve single-cell or spatial resolution. Single-cell RNA sequencing has become a popular technology for studying single-cell heterogeneity across all genes but lacks spatial information and is highly impractical for large cohorts. Finally, with the advent of spatial transcriptomics, it’s now possible to profile transcriptome-wide heterogeneity in spatial dimensions, but the most common commercially available assays are expensive and have serious tradeoffs, either in spatial resolution, such as the original 10x Visium, or in the number of genes recovered per cell when using FISH-based assays and others.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0039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Multimodal profiling can overcome some of these limitations by combining different assays to marry the strengths of each assay while mitigating their individual weaknesses. For example, to exploit the scalability of bulk RNA-seq and the resolution of scRNA-seq, we introduced a machine learning framework called EcoTyper, which enables tumor ecotype profiling across bulk and single cell platforms. Starting from large-scale bulk data of fresh, frozen, or fixed clinical biospecimens, and scRNA-seq data from a smaller cohort, EcoTyper performs integrative analysis to identify and validate context-dependent cell states as well as their co-association patterns, or ecotypes. Once defined, cell states and ecotypes can be broadly explored for their biology as well as their potential translational value, such as for prognostic and predictive biomarkers in external datasets.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2875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To demonstrate the utility of this approach, I’d like to tell you about some key results from our paper where we studied 16 types of human carcinoma, a cancer type that is well represented in The Cancer Genome Atlas. After quality control, we identified nearly 6500 tumors and adjacent normal tissue samples from TCGA and we applied </a:t>
            </a:r>
            <a:r>
              <a:rPr lang="en-US" sz="1800" kern="0" dirty="0" err="1">
                <a:solidFill>
                  <a:srgbClr val="000000"/>
                </a:solidFill>
                <a:effectLst/>
                <a:latin typeface="Helvetica" pitchFamily="2" charset="0"/>
                <a:ea typeface="Times New Roman" panose="02020603050405020304" pitchFamily="18" charset="0"/>
                <a:cs typeface="Times New Roman" panose="02020603050405020304" pitchFamily="18" charset="0"/>
              </a:rPr>
              <a:t>CIBERSORTx</a:t>
            </a: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 deconvolution to impute gene expression profiles of 12 cell types, spanning major lymphoid, myeloid, and stromal lineages, as well as epithelial cells.  These matrices represent the output of </a:t>
            </a:r>
            <a:r>
              <a:rPr lang="en-US" sz="1800" kern="0" dirty="0" err="1">
                <a:solidFill>
                  <a:srgbClr val="000000"/>
                </a:solidFill>
                <a:effectLst/>
                <a:latin typeface="Helvetica" pitchFamily="2" charset="0"/>
                <a:ea typeface="Times New Roman" panose="02020603050405020304" pitchFamily="18" charset="0"/>
                <a:cs typeface="Times New Roman" panose="02020603050405020304" pitchFamily="18" charset="0"/>
              </a:rPr>
              <a:t>CIBERSORTx</a:t>
            </a: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 We then used EcoTyper to automatically identify cell states across these samples. We identified 69 total cell states, shown in the heatmaps on the left and in these UMAP embeddings on the right, where each point represents a tumor or an adjacent normal sample. We observed multiple context-dependencies, such as cell states that were preferentially associated with tumor or adjacent normal tissue, and remarkably, these states were nearly pervasive across the 16 cancer types.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0649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Having identified cell states directly from nearly 6,000 tumor specimens, we identified statistically robust co-association patterns among these cell states, resulting in 10 dominant carcinoma ecotypes, abbreviated CEs. As we observed for cell states, these CEs were generally ubiquitous across tumor types.  So what is a carcinoma ecotype? Let’s take a look at CE1. In the network diagram, nodes are distinct cell states of individual cell types, such as NK cells, macrophages, etc. And the lines or edges denote the strength of co-association patterns across samples.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6289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paper, we explored cellular, genomic, and clinical characteristics of each of these 10 ecotypes. Here, I’d like to highlight some of their clinical correlates. First, within each ecotype, we observed strikingly cohesive associations of cell states with overall survival, where blue states are associated with longer survival time and red states shorter survival time. Now, since each carcinoma ecotype integrates contributions from multiple cell states, we hypothesized that tumor ecotype profiling might have the potential to improve clinical outcome prediction. To test this, we compiled tumor expression data from 571 individuals with advanced metastatic disease prior to receiving immune checkpoint blockade with anti-PDL1 (urothelial carcinoma), anti-PD1 (melanoma), or anti-CTLA4 (melanoma) monotherapy. We included metastatic melanoma in this analysis as most non-epithelial cell states reliably generalized to this disease. We then compared CE profiling to 112 additional candidate predictive biomarkers, including 69 cell states identified by EcoTyper, 25 parental populations enumerated by </a:t>
            </a:r>
            <a:r>
              <a:rPr lang="en-US" sz="1200" kern="1200" dirty="0" err="1">
                <a:solidFill>
                  <a:schemeClr val="tx1"/>
                </a:solidFill>
                <a:effectLst/>
                <a:latin typeface="+mn-lt"/>
                <a:ea typeface="+mn-ea"/>
                <a:cs typeface="+mn-cs"/>
              </a:rPr>
              <a:t>CIBERSORTx</a:t>
            </a:r>
            <a:r>
              <a:rPr lang="en-US" sz="1200" kern="1200" dirty="0">
                <a:solidFill>
                  <a:schemeClr val="tx1"/>
                </a:solidFill>
                <a:effectLst/>
                <a:latin typeface="+mn-lt"/>
                <a:ea typeface="+mn-ea"/>
                <a:cs typeface="+mn-cs"/>
              </a:rPr>
              <a:t>, tumor mutational burden (TMB), and 2 published bulk signatures of ICI response. Remarkably, a single ecotype, CE9, outperformed all other measures for predicting ICI response. This suggested that by integrating multiple cell states into a single measure, ecotypes can capture biological signal with superior predictive value.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7303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FE782-F878-A583-F8B9-5AFFCF9601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18FF10-1AC6-991F-FCF2-09A17197EE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DEB6D5-C313-D2E6-2B35-EE881B8C21E8}"/>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200" kern="1200" dirty="0">
                <a:solidFill>
                  <a:schemeClr val="tx1"/>
                </a:solidFill>
                <a:effectLst/>
                <a:latin typeface="+mn-lt"/>
                <a:ea typeface="+mn-ea"/>
                <a:cs typeface="+mn-cs"/>
              </a:rPr>
              <a:t>With EcoTyper, cell type-specific states and their co-association patterns are learned and quantified without directly considering spatial information. But what if we could directly leverage spatial information in the definition of tumor ecotypes?</a:t>
            </a: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674CE44-1F8A-1EB4-C74F-9A515EF71BD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5430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we wanted to identify ecotypes directly from ST, it would be challenging as most spatial transcriptomics platforms are limited by low spatial resolution or low gene recovery. To tackle this problem, we developed </a:t>
                </a:r>
                <a:r>
                  <a:rPr lang="en-US" sz="1200" kern="1200" dirty="0" err="1">
                    <a:solidFill>
                      <a:schemeClr val="tx1"/>
                    </a:solidFill>
                    <a:effectLst/>
                    <a:latin typeface="+mn-lt"/>
                    <a:ea typeface="+mn-ea"/>
                    <a:cs typeface="+mn-cs"/>
                  </a:rPr>
                  <a:t>CytoSPACE</a:t>
                </a:r>
                <a:r>
                  <a:rPr lang="en-US" sz="1200" kern="1200" dirty="0">
                    <a:solidFill>
                      <a:schemeClr val="tx1"/>
                    </a:solidFill>
                    <a:effectLst/>
                    <a:latin typeface="+mn-lt"/>
                    <a:ea typeface="+mn-ea"/>
                    <a:cs typeface="+mn-cs"/>
                  </a:rPr>
                  <a:t>, an algorithm to optimally map individual cells from scRNA-seq data to their best matching spatial spots. This could be used to study spatially-resolved cell states not discernible from scRNA-seq data alone. </a:t>
                </a:r>
              </a:p>
            </p:txBody>
          </p:sp>
        </mc:Choice>
        <mc:Fallback xmlns="">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CytoSPACE runs in only a few minutes even with a single CPU on a personal laptop and requires no tuning or gene/feature selection. Unlike other methods, it can optimally align single cell and spatial transcriptomes given a distance-based objective function. It’s freely available from </a:t>
                </a:r>
                <a:r>
                  <a:rPr lang="en-US" sz="1200" kern="1200" dirty="0" err="1">
                    <a:solidFill>
                      <a:schemeClr val="tx1"/>
                    </a:solidFill>
                    <a:effectLst/>
                    <a:latin typeface="+mn-lt"/>
                    <a:ea typeface="+mn-ea"/>
                    <a:cs typeface="+mn-cs"/>
                  </a:rPr>
                  <a:t>github.com</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digitalcytometry</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cytospace</a:t>
                </a:r>
                <a:r>
                  <a:rPr lang="en-US" sz="1200" kern="1200" dirty="0">
                    <a:solidFill>
                      <a:schemeClr val="tx1"/>
                    </a:solidFill>
                    <a:effectLst/>
                    <a:latin typeface="+mn-lt"/>
                    <a:ea typeface="+mn-ea"/>
                    <a:cs typeface="+mn-cs"/>
                  </a:rPr>
                  <a:t>, with a preprint on </a:t>
                </a:r>
                <a:r>
                  <a:rPr lang="en-US" sz="1200" kern="1200" dirty="0" err="1">
                    <a:solidFill>
                      <a:schemeClr val="tx1"/>
                    </a:solidFill>
                    <a:effectLst/>
                    <a:latin typeface="+mn-lt"/>
                    <a:ea typeface="+mn-ea"/>
                    <a:cs typeface="+mn-cs"/>
                  </a:rPr>
                  <a:t>Biorxiv</a:t>
                </a:r>
                <a:r>
                  <a:rPr lang="en-US" sz="1200" kern="1200" dirty="0">
                    <a:solidFill>
                      <a:schemeClr val="tx1"/>
                    </a:solidFill>
                    <a:effectLst/>
                    <a:latin typeface="+mn-lt"/>
                    <a:ea typeface="+mn-ea"/>
                    <a:cs typeface="+mn-cs"/>
                  </a:rPr>
                  <a:t>, and as of yesterday, as accepted in principle at Nature Biotechnology, so should be out soon. </a:t>
                </a:r>
              </a:p>
              <a:p>
                <a:r>
                  <a:rPr lang="en-US" sz="1800" dirty="0">
                    <a:effectLst/>
                    <a:highlight>
                      <a:srgbClr val="FFFFFF"/>
                    </a:highlight>
                    <a:latin typeface="Arial" panose="020B0604020202020204" pitchFamily="34" charset="0"/>
                    <a:ea typeface="Times New Roman" panose="02020603050405020304" pitchFamily="18" charset="0"/>
                  </a:rPr>
                  <a:t>Given an ST dataset </a:t>
                </a:r>
                <a:r>
                  <a:rPr lang="en-US" sz="1800" i="0">
                    <a:effectLst/>
                    <a:latin typeface="Cambria Math" panose="02040503050406030204" pitchFamily="18" charset="0"/>
                    <a:ea typeface="Times New Roman" panose="02020603050405020304" pitchFamily="18" charset="0"/>
                    <a:cs typeface="Arial" panose="020B0604020202020204" pitchFamily="34" charset="0"/>
                  </a:rPr>
                  <a:t>𝐴</a:t>
                </a:r>
                <a:r>
                  <a:rPr lang="en-US" sz="1800" dirty="0">
                    <a:effectLst/>
                    <a:highlight>
                      <a:srgbClr val="FFFFFF"/>
                    </a:highlight>
                    <a:latin typeface="Arial" panose="020B0604020202020204" pitchFamily="34" charset="0"/>
                    <a:ea typeface="Times New Roman" panose="02020603050405020304" pitchFamily="18" charset="0"/>
                  </a:rPr>
                  <a:t> and an annotated scRNA-seq dataset </a:t>
                </a:r>
                <a:r>
                  <a:rPr lang="en-US" sz="1800" i="0">
                    <a:effectLst/>
                    <a:latin typeface="Cambria Math" panose="02040503050406030204" pitchFamily="18" charset="0"/>
                    <a:ea typeface="Times New Roman" panose="02020603050405020304" pitchFamily="18" charset="0"/>
                    <a:cs typeface="Arial" panose="020B0604020202020204" pitchFamily="34" charset="0"/>
                  </a:rPr>
                  <a:t>𝐵</a:t>
                </a:r>
                <a:r>
                  <a:rPr lang="en-US" sz="1800" dirty="0">
                    <a:effectLst/>
                    <a:highlight>
                      <a:srgbClr val="FFFFFF"/>
                    </a:highlight>
                    <a:latin typeface="Arial" panose="020B0604020202020204" pitchFamily="34" charset="0"/>
                    <a:ea typeface="Times New Roman" panose="02020603050405020304" pitchFamily="18" charset="0"/>
                  </a:rPr>
                  <a:t> where the latter covers major cell types in </a:t>
                </a:r>
                <a:r>
                  <a:rPr lang="en-US" sz="1800" i="0">
                    <a:effectLst/>
                    <a:latin typeface="Cambria Math" panose="02040503050406030204" pitchFamily="18" charset="0"/>
                    <a:ea typeface="Times New Roman" panose="02020603050405020304" pitchFamily="18" charset="0"/>
                    <a:cs typeface="Arial" panose="020B0604020202020204" pitchFamily="34" charset="0"/>
                  </a:rPr>
                  <a:t>𝐴</a:t>
                </a:r>
                <a:r>
                  <a:rPr lang="en-US" sz="1800" dirty="0">
                    <a:effectLst/>
                    <a:highlight>
                      <a:srgbClr val="FFFFFF"/>
                    </a:highlight>
                    <a:latin typeface="Arial" panose="020B0604020202020204" pitchFamily="34" charset="0"/>
                    <a:ea typeface="Times New Roman" panose="02020603050405020304" pitchFamily="18" charset="0"/>
                  </a:rPr>
                  <a:t>, CytoSPACE consists of the following key steps: (</a:t>
                </a:r>
                <a:r>
                  <a:rPr lang="en-US" sz="1800" dirty="0" err="1">
                    <a:effectLst/>
                    <a:highlight>
                      <a:srgbClr val="FFFFFF"/>
                    </a:highlight>
                    <a:latin typeface="Arial" panose="020B0604020202020204" pitchFamily="34" charset="0"/>
                    <a:ea typeface="Times New Roman" panose="02020603050405020304" pitchFamily="18" charset="0"/>
                  </a:rPr>
                  <a:t>i</a:t>
                </a:r>
                <a:r>
                  <a:rPr lang="en-US" sz="1800" dirty="0">
                    <a:effectLst/>
                    <a:highlight>
                      <a:srgbClr val="FFFFFF"/>
                    </a:highlight>
                    <a:latin typeface="Arial" panose="020B0604020202020204" pitchFamily="34" charset="0"/>
                    <a:ea typeface="Times New Roman" panose="02020603050405020304" pitchFamily="18" charset="0"/>
                  </a:rPr>
                  <a:t>) application of an existing ST deconvolution method (e.g., Spatial Seurat, RCTD) to estimate cell type fractions in </a:t>
                </a:r>
                <a:r>
                  <a:rPr lang="en-US" sz="1800" i="0">
                    <a:effectLst/>
                    <a:latin typeface="Cambria Math" panose="02040503050406030204" pitchFamily="18" charset="0"/>
                    <a:ea typeface="Times New Roman" panose="02020603050405020304" pitchFamily="18" charset="0"/>
                    <a:cs typeface="Arial" panose="020B0604020202020204" pitchFamily="34" charset="0"/>
                  </a:rPr>
                  <a:t>𝐴</a:t>
                </a:r>
                <a:r>
                  <a:rPr lang="en-US" sz="1800" dirty="0">
                    <a:effectLst/>
                    <a:highlight>
                      <a:srgbClr val="FFFFFF"/>
                    </a:highlight>
                    <a:latin typeface="Arial" panose="020B0604020202020204" pitchFamily="34" charset="0"/>
                    <a:ea typeface="Times New Roman" panose="02020603050405020304" pitchFamily="18" charset="0"/>
                  </a:rPr>
                  <a:t> using reference profiles from </a:t>
                </a:r>
                <a:r>
                  <a:rPr lang="en-US" sz="1800" i="0">
                    <a:effectLst/>
                    <a:latin typeface="Cambria Math" panose="02040503050406030204" pitchFamily="18" charset="0"/>
                    <a:ea typeface="Times New Roman" panose="02020603050405020304" pitchFamily="18" charset="0"/>
                    <a:cs typeface="Arial" panose="020B0604020202020204" pitchFamily="34" charset="0"/>
                  </a:rPr>
                  <a:t>𝐵</a:t>
                </a:r>
                <a:r>
                  <a:rPr lang="en-US" sz="1800" dirty="0">
                    <a:effectLst/>
                    <a:highlight>
                      <a:srgbClr val="FFFFFF"/>
                    </a:highlight>
                    <a:latin typeface="Arial" panose="020B0604020202020204" pitchFamily="34" charset="0"/>
                    <a:ea typeface="Times New Roman" panose="02020603050405020304" pitchFamily="18" charset="0"/>
                  </a:rPr>
                  <a:t>, (ii) estimation of the number of cells per spot in </a:t>
                </a:r>
                <a:r>
                  <a:rPr lang="en-US" sz="1800" i="0">
                    <a:effectLst/>
                    <a:latin typeface="Cambria Math" panose="02040503050406030204" pitchFamily="18" charset="0"/>
                    <a:ea typeface="Times New Roman" panose="02020603050405020304" pitchFamily="18" charset="0"/>
                    <a:cs typeface="Arial" panose="020B0604020202020204" pitchFamily="34" charset="0"/>
                  </a:rPr>
                  <a:t>𝐴</a:t>
                </a:r>
                <a:r>
                  <a:rPr lang="en-US" sz="1800" dirty="0">
                    <a:effectLst/>
                    <a:highlight>
                      <a:srgbClr val="FFFFFF"/>
                    </a:highlight>
                    <a:latin typeface="Arial" panose="020B0604020202020204" pitchFamily="34" charset="0"/>
                    <a:ea typeface="Times New Roman" panose="02020603050405020304" pitchFamily="18" charset="0"/>
                  </a:rPr>
                  <a:t>, (iii) sampling of </a:t>
                </a:r>
                <a:r>
                  <a:rPr lang="en-US" sz="1800" i="0">
                    <a:effectLst/>
                    <a:latin typeface="Cambria Math" panose="02040503050406030204" pitchFamily="18" charset="0"/>
                    <a:ea typeface="Times New Roman" panose="02020603050405020304" pitchFamily="18" charset="0"/>
                    <a:cs typeface="Arial" panose="020B0604020202020204" pitchFamily="34" charset="0"/>
                  </a:rPr>
                  <a:t>𝐵</a:t>
                </a:r>
                <a:r>
                  <a:rPr lang="en-US" sz="1800" dirty="0">
                    <a:effectLst/>
                    <a:highlight>
                      <a:srgbClr val="FFFFFF"/>
                    </a:highlight>
                    <a:latin typeface="Arial" panose="020B0604020202020204" pitchFamily="34" charset="0"/>
                    <a:ea typeface="Times New Roman" panose="02020603050405020304" pitchFamily="18" charset="0"/>
                  </a:rPr>
                  <a:t> to match the inferred number of cells per cell type in </a:t>
                </a:r>
                <a:r>
                  <a:rPr lang="en-US" sz="1800" i="0">
                    <a:effectLst/>
                    <a:latin typeface="Cambria Math" panose="02040503050406030204" pitchFamily="18" charset="0"/>
                    <a:ea typeface="Times New Roman" panose="02020603050405020304" pitchFamily="18" charset="0"/>
                    <a:cs typeface="Arial" panose="020B0604020202020204" pitchFamily="34" charset="0"/>
                  </a:rPr>
                  <a:t>𝐴</a:t>
                </a:r>
                <a:r>
                  <a:rPr lang="en-US" sz="1800" dirty="0">
                    <a:effectLst/>
                    <a:highlight>
                      <a:srgbClr val="FFFFFF"/>
                    </a:highlight>
                    <a:latin typeface="Arial" panose="020B0604020202020204" pitchFamily="34" charset="0"/>
                    <a:ea typeface="Times New Roman" panose="02020603050405020304" pitchFamily="18" charset="0"/>
                  </a:rPr>
                  <a:t>, and (iv) alignment of single-cell and spatial transcriptomes (</a:t>
                </a:r>
                <a:r>
                  <a:rPr lang="en-US" sz="1800" i="0">
                    <a:effectLst/>
                    <a:latin typeface="Cambria Math" panose="02040503050406030204" pitchFamily="18" charset="0"/>
                    <a:ea typeface="Times New Roman" panose="02020603050405020304" pitchFamily="18" charset="0"/>
                    <a:cs typeface="Arial" panose="020B0604020202020204" pitchFamily="34" charset="0"/>
                  </a:rPr>
                  <a:t>𝐴</a:t>
                </a:r>
                <a:r>
                  <a:rPr lang="en-US" sz="1800" dirty="0">
                    <a:effectLst/>
                    <a:highlight>
                      <a:srgbClr val="FFFFFF"/>
                    </a:highlight>
                    <a:latin typeface="Arial" panose="020B0604020202020204" pitchFamily="34" charset="0"/>
                    <a:ea typeface="Times New Roman" panose="02020603050405020304" pitchFamily="18" charset="0"/>
                  </a:rPr>
                  <a:t> </a:t>
                </a:r>
                <a:r>
                  <a:rPr lang="en-US" sz="1800" dirty="0">
                    <a:effectLst/>
                    <a:highlight>
                      <a:srgbClr val="FFFFFF"/>
                    </a:highlight>
                    <a:latin typeface="Arial" panose="020B0604020202020204" pitchFamily="34" charset="0"/>
                    <a:ea typeface="Times New Roman" panose="02020603050405020304" pitchFamily="18" charset="0"/>
                    <a:cs typeface="Arial" panose="020B0604020202020204" pitchFamily="34" charset="0"/>
                    <a:sym typeface="Symbol" pitchFamily="2" charset="2"/>
                  </a:rPr>
                  <a:t></a:t>
                </a:r>
                <a:r>
                  <a:rPr lang="en-US" sz="1800" i="1" baseline="-25000" dirty="0">
                    <a:effectLst/>
                    <a:highlight>
                      <a:srgbClr val="FFFFFF"/>
                    </a:highlight>
                    <a:latin typeface="Arial" panose="020B0604020202020204" pitchFamily="34" charset="0"/>
                    <a:ea typeface="Times New Roman" panose="02020603050405020304" pitchFamily="18" charset="0"/>
                  </a:rPr>
                  <a:t> </a:t>
                </a:r>
                <a:r>
                  <a:rPr lang="en-US" sz="1800" i="0">
                    <a:effectLst/>
                    <a:latin typeface="Cambria Math" panose="02040503050406030204" pitchFamily="18" charset="0"/>
                    <a:ea typeface="Times New Roman" panose="02020603050405020304" pitchFamily="18" charset="0"/>
                    <a:cs typeface="Arial" panose="020B0604020202020204" pitchFamily="34" charset="0"/>
                  </a:rPr>
                  <a:t>𝐵</a:t>
                </a:r>
                <a:r>
                  <a:rPr lang="en-US" sz="1800" dirty="0">
                    <a:effectLst/>
                    <a:highlight>
                      <a:srgbClr val="FFFFFF"/>
                    </a:highlight>
                    <a:latin typeface="Arial" panose="020B0604020202020204" pitchFamily="34" charset="0"/>
                    <a:ea typeface="Times New Roman" panose="02020603050405020304" pitchFamily="18" charset="0"/>
                  </a:rPr>
                  <a:t>) using shortest augmenting path-based optimization</a:t>
                </a:r>
                <a:r>
                  <a:rPr lang="en-US" dirty="0">
                    <a:effectLst/>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Linear assignment problem</a:t>
                </a:r>
              </a:p>
              <a:p>
                <a:r>
                  <a:rPr lang="en-US" sz="1200" kern="1200" dirty="0">
                    <a:solidFill>
                      <a:schemeClr val="tx1"/>
                    </a:solidFill>
                    <a:effectLst/>
                    <a:latin typeface="+mn-lt"/>
                    <a:ea typeface="+mn-ea"/>
                    <a:cs typeface="+mn-cs"/>
                  </a:rPr>
                  <a:t>Jonker-</a:t>
                </a:r>
                <a:r>
                  <a:rPr lang="en-US" sz="1200" kern="1200" dirty="0" err="1">
                    <a:solidFill>
                      <a:schemeClr val="tx1"/>
                    </a:solidFill>
                    <a:effectLst/>
                    <a:latin typeface="+mn-lt"/>
                    <a:ea typeface="+mn-ea"/>
                    <a:cs typeface="+mn-cs"/>
                  </a:rPr>
                  <a:t>Volgenant</a:t>
                </a:r>
                <a:r>
                  <a:rPr lang="en-US" sz="1200" kern="1200" dirty="0">
                    <a:solidFill>
                      <a:schemeClr val="tx1"/>
                    </a:solidFill>
                    <a:effectLst/>
                    <a:latin typeface="+mn-lt"/>
                    <a:ea typeface="+mn-ea"/>
                    <a:cs typeface="+mn-cs"/>
                  </a:rPr>
                  <a:t> algorithm O(L3)</a:t>
                </a:r>
              </a:p>
              <a:p>
                <a:r>
                  <a:rPr lang="en-US" sz="1200" kern="1200" dirty="0">
                    <a:solidFill>
                      <a:schemeClr val="tx1"/>
                    </a:solidFill>
                    <a:effectLst/>
                    <a:latin typeface="+mn-lt"/>
                    <a:ea typeface="+mn-ea"/>
                    <a:cs typeface="+mn-cs"/>
                  </a:rPr>
                  <a:t>Faster variant is cost scaling push-relabel method</a:t>
                </a:r>
                <a:r>
                  <a:rPr lang="en-US" dirty="0">
                    <a:effectLst/>
                  </a:rPr>
                  <a:t> </a:t>
                </a:r>
                <a:r>
                  <a:rPr lang="en-US" sz="1200" kern="1200" dirty="0">
                    <a:solidFill>
                      <a:schemeClr val="tx1"/>
                    </a:solidFill>
                    <a:effectLst/>
                    <a:latin typeface="+mn-lt"/>
                    <a:ea typeface="+mn-ea"/>
                    <a:cs typeface="+mn-cs"/>
                  </a:rPr>
                  <a:t> </a:t>
                </a:r>
                <a:r>
                  <a:rPr lang="en-US" sz="1200" i="0" kern="1200">
                    <a:solidFill>
                      <a:schemeClr val="tx1"/>
                    </a:solidFill>
                    <a:effectLst/>
                    <a:latin typeface="Cambria Math" panose="02040503050406030204" pitchFamily="18" charset="0"/>
                    <a:ea typeface="+mn-ea"/>
                    <a:cs typeface="+mn-cs"/>
                  </a:rPr>
                  <a:t>𝑂(𝐿^2  log⁡〖(𝐿𝐶)〗)</a:t>
                </a:r>
                <a:endParaRPr lang="en-US" dirty="0"/>
              </a:p>
              <a:p>
                <a:r>
                  <a:rPr lang="en-US" sz="1200" kern="1200" dirty="0">
                    <a:solidFill>
                      <a:schemeClr val="tx1"/>
                    </a:solidFill>
                    <a:effectLst/>
                    <a:latin typeface="+mn-lt"/>
                    <a:ea typeface="+mn-ea"/>
                    <a:cs typeface="+mn-cs"/>
                  </a:rPr>
                  <a:t>where </a:t>
                </a:r>
                <a:r>
                  <a:rPr lang="en-US" sz="1200" i="0" kern="1200">
                    <a:solidFill>
                      <a:schemeClr val="tx1"/>
                    </a:solidFill>
                    <a:effectLst/>
                    <a:latin typeface="Cambria Math" panose="02040503050406030204" pitchFamily="18" charset="0"/>
                    <a:ea typeface="+mn-ea"/>
                    <a:cs typeface="+mn-cs"/>
                  </a:rPr>
                  <a:t>𝐶</a:t>
                </a:r>
                <a:r>
                  <a:rPr lang="en-US" sz="1200" kern="1200" dirty="0">
                    <a:solidFill>
                      <a:schemeClr val="tx1"/>
                    </a:solidFill>
                    <a:effectLst/>
                    <a:latin typeface="+mn-lt"/>
                    <a:ea typeface="+mn-ea"/>
                    <a:cs typeface="+mn-cs"/>
                  </a:rPr>
                  <a:t> denotes the largest magnitude of an edge cost</a:t>
                </a:r>
                <a:r>
                  <a:rPr lang="en-US" dirty="0">
                    <a:effectLst/>
                  </a:rPr>
                  <a:t> </a:t>
                </a:r>
                <a:endParaRPr lang="en-US" dirty="0"/>
              </a:p>
              <a:p>
                <a:endParaRPr lang="en-US" dirty="0"/>
              </a:p>
            </p:txBody>
          </p:sp>
        </mc:Fallback>
      </mc:AlternateContent>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8921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484A7-B88B-9837-9F19-337890D318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3B72AF-D6F5-7997-A99B-A3A266D40A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94D8EF-1636-FD83-F4B0-09217A8E50D0}"/>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200" kern="1200" dirty="0">
                <a:solidFill>
                  <a:schemeClr val="tx1"/>
                </a:solidFill>
                <a:effectLst/>
                <a:latin typeface="+mn-lt"/>
                <a:ea typeface="+mn-ea"/>
                <a:cs typeface="+mn-cs"/>
              </a:rPr>
              <a:t>So what have we done with </a:t>
            </a:r>
            <a:r>
              <a:rPr lang="en-US" sz="1200" kern="1200" dirty="0" err="1">
                <a:solidFill>
                  <a:schemeClr val="tx1"/>
                </a:solidFill>
                <a:effectLst/>
                <a:latin typeface="+mn-lt"/>
                <a:ea typeface="+mn-ea"/>
                <a:cs typeface="+mn-cs"/>
              </a:rPr>
              <a:t>CytoSPACE</a:t>
            </a:r>
            <a:r>
              <a:rPr lang="en-US" sz="1200" kern="1200" dirty="0">
                <a:solidFill>
                  <a:schemeClr val="tx1"/>
                </a:solidFill>
                <a:effectLst/>
                <a:latin typeface="+mn-lt"/>
                <a:ea typeface="+mn-ea"/>
                <a:cs typeface="+mn-cs"/>
              </a:rPr>
              <a:t>? While there are multiple platforms for ST, each with tradeoffs, they can be combined with tools like </a:t>
            </a:r>
            <a:r>
              <a:rPr lang="en-US" sz="1200" kern="1200" dirty="0" err="1">
                <a:solidFill>
                  <a:schemeClr val="tx1"/>
                </a:solidFill>
                <a:effectLst/>
                <a:latin typeface="+mn-lt"/>
                <a:ea typeface="+mn-ea"/>
                <a:cs typeface="+mn-cs"/>
              </a:rPr>
              <a:t>CytoSPACE</a:t>
            </a:r>
            <a:r>
              <a:rPr lang="en-US" sz="1200" kern="1200" dirty="0">
                <a:solidFill>
                  <a:schemeClr val="tx1"/>
                </a:solidFill>
                <a:effectLst/>
                <a:latin typeface="+mn-lt"/>
                <a:ea typeface="+mn-ea"/>
                <a:cs typeface="+mn-cs"/>
              </a:rPr>
              <a:t> for large-scale biological discovery of tumor ecotypes at single-cell spatial resolution across the entire transcriptome. To do this, Wubing Zhang in the group assembled tumor samples profiled by multiple ST platforms. Here are examples of this for a melanoma specimen profiled by MERSCOPE and a breast cancer specimen profiled by Visium, with the latter replaced by single cells using </a:t>
            </a:r>
            <a:r>
              <a:rPr lang="en-US" sz="1200" kern="1200" dirty="0" err="1">
                <a:solidFill>
                  <a:schemeClr val="tx1"/>
                </a:solidFill>
                <a:effectLst/>
                <a:latin typeface="+mn-lt"/>
                <a:ea typeface="+mn-ea"/>
                <a:cs typeface="+mn-cs"/>
              </a:rPr>
              <a:t>CytoSPACE</a:t>
            </a:r>
            <a:r>
              <a:rPr lang="en-US" sz="1200" kern="1200" dirty="0">
                <a:solidFill>
                  <a:schemeClr val="tx1"/>
                </a:solidFill>
                <a:effectLst/>
                <a:latin typeface="+mn-lt"/>
                <a:ea typeface="+mn-ea"/>
                <a:cs typeface="+mn-cs"/>
              </a:rPr>
              <a:t>. Both are annotated for major cell types and key geographic regions, such as tumor, stroma, and the margin between them. </a:t>
            </a: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767B54A-AF7C-5401-4F2B-9863C3D0967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01762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25EAD-AC3D-C35A-2DC5-839ED50841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68F0C7-5D48-85A0-837E-25ED10E6A2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5980AB-4341-8813-6918-FD90AB7E28ED}"/>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200" kern="1200" dirty="0">
                <a:solidFill>
                  <a:schemeClr val="tx1"/>
                </a:solidFill>
                <a:effectLst/>
                <a:latin typeface="+mn-lt"/>
                <a:ea typeface="+mn-ea"/>
                <a:cs typeface="+mn-cs"/>
              </a:rPr>
              <a:t>In doing this, it was relatively straightforward to characterize conserved cell states across cancer types and platforms, here showing genes that are consistently upregulated within tumor regions in orange and genes upregulated in stromal regions in purple. </a:t>
            </a:r>
            <a:r>
              <a:rPr lang="en-US" sz="1200" kern="1200" dirty="0" err="1">
                <a:solidFill>
                  <a:schemeClr val="tx1"/>
                </a:solidFill>
                <a:effectLst/>
                <a:latin typeface="+mn-lt"/>
                <a:ea typeface="+mn-ea"/>
                <a:cs typeface="+mn-cs"/>
              </a:rPr>
              <a:t>Wubing</a:t>
            </a:r>
            <a:r>
              <a:rPr lang="en-US" sz="1200" kern="1200" dirty="0">
                <a:solidFill>
                  <a:schemeClr val="tx1"/>
                </a:solidFill>
                <a:effectLst/>
                <a:latin typeface="+mn-lt"/>
                <a:ea typeface="+mn-ea"/>
                <a:cs typeface="+mn-cs"/>
              </a:rPr>
              <a:t> did this for every major cell type in the TME, with al cell types showing extremely strong regional differences. </a:t>
            </a: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9AB9445-60C9-F879-793A-A64581AC39D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6462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200" kern="1200" dirty="0">
                <a:solidFill>
                  <a:schemeClr val="tx1"/>
                </a:solidFill>
                <a:effectLst/>
                <a:latin typeface="+mn-lt"/>
                <a:ea typeface="+mn-ea"/>
                <a:cs typeface="+mn-cs"/>
              </a:rPr>
              <a:t>He then wanted to deeply characterize the relationship between transcriptional programs and spatial coordinates for all evaluated TME cell types simultaneously, both across malignancies and without the constraint of supervised analysis. To do that, he built a new computational method called Spatial EcoTyper to integrate spatially conserved cellular states into a common embedding reflecting the spatial architecture of multiple cell types and states simultaneously.</a:t>
            </a: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2017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200" kern="1200" dirty="0">
                <a:solidFill>
                  <a:schemeClr val="tx1"/>
                </a:solidFill>
                <a:effectLst/>
                <a:latin typeface="+mn-lt"/>
                <a:ea typeface="+mn-ea"/>
                <a:cs typeface="+mn-cs"/>
              </a:rPr>
              <a:t>When examining these embeddings across multiple tumor samples, </a:t>
            </a:r>
            <a:r>
              <a:rPr lang="en-US" sz="1200" kern="1200" dirty="0" err="1">
                <a:solidFill>
                  <a:schemeClr val="tx1"/>
                </a:solidFill>
                <a:effectLst/>
                <a:latin typeface="+mn-lt"/>
                <a:ea typeface="+mn-ea"/>
                <a:cs typeface="+mn-cs"/>
              </a:rPr>
              <a:t>Wubing</a:t>
            </a:r>
            <a:r>
              <a:rPr lang="en-US" sz="1200" kern="1200" dirty="0">
                <a:solidFill>
                  <a:schemeClr val="tx1"/>
                </a:solidFill>
                <a:effectLst/>
                <a:latin typeface="+mn-lt"/>
                <a:ea typeface="+mn-ea"/>
                <a:cs typeface="+mn-cs"/>
              </a:rPr>
              <a:t> found that they naturally organize into a continuum that closely reflects the distance to the margin between the tumor and adjacent stroma. This smooth trajectory suggested that there is consider plasticity in transcriptional states based on spatial location.</a:t>
            </a: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41295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629FF-3C73-C70D-130C-ECC0E2E08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B7E381-850F-CA8D-91BF-7767584EC4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471490-BF40-3DFE-5BA3-FE3ADFFA825D}"/>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200" kern="1200" dirty="0">
                <a:solidFill>
                  <a:schemeClr val="tx1"/>
                </a:solidFill>
                <a:effectLst/>
                <a:latin typeface="+mn-lt"/>
                <a:ea typeface="+mn-ea"/>
                <a:cs typeface="+mn-cs"/>
              </a:rPr>
              <a:t>He then used Spatial EcoTyper to identify spatially conserved cellular states across multiple tumor samples and cluster them into spatial ecotypes or SEs, of which he identified 9 major classes in solid non-brain tumors. As can be seen, cancer types with different cells of origin such as melanoma and carcinomas share these entities.</a:t>
            </a: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530121D-8371-B1A3-9235-ECF094D617E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38453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15959-5222-D4FE-D960-FA821EEEA2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8BAED3-9469-5C44-7225-D87B5E21FF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5ECA20-987D-7A50-2BE5-4FF9287F00B5}"/>
              </a:ext>
            </a:extLst>
          </p:cNvPr>
          <p:cNvSpPr>
            <a:spLocks noGrp="1"/>
          </p:cNvSpPr>
          <p:nvPr>
            <p:ph type="body" idx="1"/>
          </p:nvPr>
        </p:nvSpPr>
        <p:spPr/>
        <p:txBody>
          <a:bodyPr/>
          <a:lstStyle/>
          <a:p>
            <a:pPr marL="0" marR="0">
              <a:lnSpc>
                <a:spcPct val="115000"/>
              </a:lnSpc>
              <a:spcAft>
                <a:spcPts val="800"/>
              </a:spcAft>
            </a:pP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He then used Spatial EcoTyper to identify spatially conserved cellular states across multiple tumor samples and cluster them into spatial ecotypes or SEs, of which he identified 9 major classes in solid non-brain tumors. As can be seen, cancer types with different cells of origin such as melanoma and carcinomas share these entities.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925616E-0C2B-60DB-8BBD-539272F2547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239790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AC1A6-73FC-0B75-3ECF-92E169F8CF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A31FC8-57D5-F32F-9EA0-7268728B3A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78E8BE-15F9-D774-4C77-B0B6FF307372}"/>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200" kern="1200" dirty="0" err="1">
                <a:solidFill>
                  <a:schemeClr val="tx1"/>
                </a:solidFill>
                <a:effectLst/>
                <a:latin typeface="+mn-lt"/>
                <a:ea typeface="+mn-ea"/>
                <a:cs typeface="+mn-cs"/>
              </a:rPr>
              <a:t>Wubing</a:t>
            </a:r>
            <a:r>
              <a:rPr lang="en-US" sz="1200" kern="1200" dirty="0">
                <a:solidFill>
                  <a:schemeClr val="tx1"/>
                </a:solidFill>
                <a:effectLst/>
                <a:latin typeface="+mn-lt"/>
                <a:ea typeface="+mn-ea"/>
                <a:cs typeface="+mn-cs"/>
              </a:rPr>
              <a:t> found that spatial ecotypes not only capture conserved multicellular communities across cancers, but also have conserved localization, as shown in this box plot organized by median distance of each SE to the tumor margin. While SE1 is highly stromal-enriched and SE8 and 9 are intra-tumoral, the majority of SEs localize within and around the tumor margin.</a:t>
            </a: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0906C2E-4178-E98C-D68A-4921B4F6639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201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example, looking at a melanoma specimen on top and a breast cancer specimen on the bottom, we can see that SEs mark geospatial features in each specimen.</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24897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Zooming in, we can see distinct spatial ecotypes marking different geographic regions with conservation across tumor types.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585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importantly, each spatial ecotype is comprised of context-dependent spatially constrained cell states, shown here as a heat map, where cell states are rows and spatial ecotypes are columns. These states derive from all major immune and stromal linages in the tumor microenvironment. When shown as gene expression data across 10 cancer types profiled by scRNA-seq, you can see that each cell type has a range of spatial ecotype-specific gene expression programs.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8742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F18BF-C75B-EB86-D4F5-7893C7CC0A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C660F5-667A-B47C-105A-C6EC6EB521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9C7EDB-3B8D-3861-F0F8-8B1B484C424A}"/>
              </a:ext>
            </a:extLst>
          </p:cNvPr>
          <p:cNvSpPr>
            <a:spLocks noGrp="1"/>
          </p:cNvSpPr>
          <p:nvPr>
            <p:ph type="body" idx="1"/>
          </p:nvPr>
        </p:nvSpPr>
        <p:spPr/>
        <p:txBody>
          <a:bodyPr/>
          <a:lstStyle/>
          <a:p>
            <a:pPr marL="0" marR="0">
              <a:lnSpc>
                <a:spcPct val="115000"/>
              </a:lnSpc>
              <a:spcAft>
                <a:spcPts val="800"/>
              </a:spcAft>
            </a:pP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Now importantly, each spatial ecotype is comprised of context-dependent spatially constrained cell states, shown here as a heat map, where cell states are rows and spatial ecotypes are columns. These states derive from all major immune and stromal linages in the tumor microenvironment. When shown as gene expression data across 10 cancer types profiled by scRNA-seq, you can see that each cell type has a range of spatial ecotype-specific gene expression programs.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A0311D4-175E-F239-2B7D-B4456B4037D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17134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8A1AE-EC36-F212-6CF3-69A675575E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33F758-E13B-5894-5ACC-7FF628BC32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284899-B284-B1C7-A049-1254DEFC40EA}"/>
              </a:ext>
            </a:extLst>
          </p:cNvPr>
          <p:cNvSpPr>
            <a:spLocks noGrp="1"/>
          </p:cNvSpPr>
          <p:nvPr>
            <p:ph type="body" idx="1"/>
          </p:nvPr>
        </p:nvSpPr>
        <p:spPr/>
        <p:txBody>
          <a:bodyPr/>
          <a:lstStyle/>
          <a:p>
            <a:pPr marL="0" marR="0">
              <a:lnSpc>
                <a:spcPct val="115000"/>
              </a:lnSpc>
              <a:spcAft>
                <a:spcPts val="800"/>
              </a:spcAft>
            </a:pP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Now importantly, each spatial ecotype is comprised of context-dependent spatially constrained cell states, shown here as a heat map, where cell states are rows and spatial ecotypes are columns. These states derive from all major immune and stromal linages in the tumor microenvironment. When shown as gene expression data across 10 cancer types profiled by scRNA-seq, you can see that each cell type has a range of spatial ecotype-specific gene expression programs.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FB976A4-D955-1096-E0EB-8F4D48CA34D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99973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8A95A-E8D1-C335-802F-D281C26224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CAD476-FD9E-6FF8-7160-199AC95A44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DE79A0-816F-3360-EA82-4A5408848460}"/>
              </a:ext>
            </a:extLst>
          </p:cNvPr>
          <p:cNvSpPr>
            <a:spLocks noGrp="1"/>
          </p:cNvSpPr>
          <p:nvPr>
            <p:ph type="body" idx="1"/>
          </p:nvPr>
        </p:nvSpPr>
        <p:spPr/>
        <p:txBody>
          <a:bodyPr/>
          <a:lstStyle/>
          <a:p>
            <a:pPr marL="0" marR="0">
              <a:lnSpc>
                <a:spcPct val="115000"/>
              </a:lnSpc>
              <a:spcAft>
                <a:spcPts val="800"/>
              </a:spcAft>
            </a:pP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Now importantly, each spatial ecotype is comprised of context-dependent spatially constrained cell states, shown here as a heat map, where cell states are rows and spatial ecotypes are columns. These states derive from all major immune and stromal linages in the tumor microenvironment. When shown as gene expression data across 10 cancer types profiled by scRNA-seq, you can see that each cell type has a range of spatial ecotype-specific gene expression programs.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6F0EDB9-6801-42E7-19D1-D708917EBAD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37918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48E1A-FBA4-93F5-3631-2F30E691C5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4B47F8-C111-2202-24B3-CFF3A28C26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6D00A2-A555-57BE-54B0-CA45394C5041}"/>
              </a:ext>
            </a:extLst>
          </p:cNvPr>
          <p:cNvSpPr>
            <a:spLocks noGrp="1"/>
          </p:cNvSpPr>
          <p:nvPr>
            <p:ph type="body" idx="1"/>
          </p:nvPr>
        </p:nvSpPr>
        <p:spPr/>
        <p:txBody>
          <a:bodyPr/>
          <a:lstStyle/>
          <a:p>
            <a:pPr marL="0" marR="0">
              <a:lnSpc>
                <a:spcPct val="115000"/>
              </a:lnSpc>
              <a:spcAft>
                <a:spcPts val="800"/>
              </a:spcAft>
            </a:pP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Now importantly, each spatial ecotype is comprised of context-dependent spatially constrained cell states, shown here as a heat map, where cell states are rows and spatial ecotypes are columns. These states derive from all major immune and stromal linages in the tumor microenvironment. When shown as gene expression data across 10 cancer types profiled by scRNA-seq, you can see that each cell type has a range of spatial ecotype-specific gene expression programs.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E3794F8-6CB8-869D-B26A-16C7EEEC3CE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81633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F6506-572D-731F-AFC0-4E63188A8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ED7C49-F15A-0600-C9D4-FB09CB8E8A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EC892A-4BE0-C897-4C23-3EF2AB3C29C0}"/>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0" dirty="0">
                <a:solidFill>
                  <a:srgbClr val="000000"/>
                </a:solidFill>
                <a:effectLst/>
                <a:latin typeface="Helvetica" pitchFamily="2" charset="0"/>
                <a:ea typeface="Times New Roman" panose="02020603050405020304" pitchFamily="18" charset="0"/>
                <a:cs typeface="Times New Roman" panose="02020603050405020304" pitchFamily="18" charset="0"/>
              </a:rPr>
              <a:t>So getting back to the concept of multimodal profiling, we implemented Spatial EcoTyper to seamlessly recover spatial ecotypes across platforms and modalities, including spatial, single-cell, and bulk transcriptomic assays.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A0F3011A-F94F-E12B-A6FF-8907C51FD8E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97666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E5AD3-0D19-3F78-72E7-BB058A50D7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DE8F4F-968C-B7F5-C4B9-7F3E15CEE6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610F57-95AC-01F6-71C4-0B8975DB0D48}"/>
              </a:ext>
            </a:extLst>
          </p:cNvPr>
          <p:cNvSpPr>
            <a:spLocks noGrp="1"/>
          </p:cNvSpPr>
          <p:nvPr>
            <p:ph type="body" idx="1"/>
          </p:nvPr>
        </p:nvSpPr>
        <p:spPr/>
        <p:txBody>
          <a:bodyPr/>
          <a:lstStyle/>
          <a:p>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For the sake of time, I won’t be able to cover the many robustness and validation experiments that we did, but I’d like to highlight two of its most important capabilities. First, are SEs quantifiable from single-cell RNA-seq</a:t>
            </a:r>
            <a:r>
              <a:rPr lang="en-US" dirty="0">
                <a:effectLst/>
              </a:rPr>
              <a:t> </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0C178FA-0841-7AB7-51FA-3B46395C2DB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34907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36A80-2E5F-8313-1310-63E541C527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4A4A1A-90C2-AD10-33B3-A9D6E56339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EA6D41-D77C-2389-8CEC-2A85F9F237BD}"/>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To address this, we used Spatial EcoTyper to perform a reference-guided annotation of SE-specific cell states in scRNA-seq data from 10 cancer types and 135 tumors spanning carcinomas and melanomas. We then determined the fractional abundance of each cell state in each tumor and asked whether cell state abundance levels are more correlated within the expected spatial ecotype than between SEs. As can be seen by this heat map showing the strength of the co-association patterns, with cell states as rows and columns, our data strongly suggest that SEs are transferrable from single-cell spatial data to scRNA-seq data.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0AAD9F92-256A-EAC6-ED36-E264655C50D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01625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81264-4906-012C-D770-8FF7F1083F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866EAE-3A62-3256-9D8E-A8BDA47EA2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AD74C4-7397-302B-572D-CB357503037C}"/>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To address this, we used Spatial EcoTyper to perform a reference-guided annotation of SE-specific cell states in scRNA-seq data from 10 cancer types and 135 tumors spanning carcinomas and melanomas. We then determined the fractional abundance of each cell state in each tumor and asked whether cell state abundance levels are more correlated within the expected spatial ecotype than between SEs. As can be seen by this heat map showing the strength of the co-association patterns, with cell states as rows and columns, our data strongly suggest that SEs are transferrable from single-cell spatial data to scRNA-seq data.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1BB3E98B-63DB-4E93-AF97-2E4B68F38AE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77121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53525-CE3B-8490-9E45-BA567B9166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7766BB-4A67-B41D-8FE6-4114670DE1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A9A4B9-BA67-5DCF-ED27-2FA8C9B6B97F}"/>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We then asked whether SEs are quantifiable from bulk RNA-seq data.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B39E4E2-EED2-E353-D0C6-B15829D02F5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73315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BF228-2FDA-0FE6-3298-B09A74E83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C72FA-0A9F-150E-5ACD-EA3080237E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757ADA-39C5-EBD4-8677-866D331CE85F}"/>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0" dirty="0">
                <a:solidFill>
                  <a:srgbClr val="000000"/>
                </a:solidFill>
                <a:effectLst/>
                <a:latin typeface="Helvetica" pitchFamily="2" charset="0"/>
                <a:ea typeface="Times New Roman" panose="02020603050405020304" pitchFamily="18" charset="0"/>
                <a:cs typeface="Times New Roman" panose="02020603050405020304" pitchFamily="18" charset="0"/>
              </a:rPr>
              <a:t>To do this, we performed a number of experiments. However, here I’d like to show the deconvolution performance of Spatial EcoTyper applied to 42 pairs of bulk RNA-seq and 10x Visium spatial transcriptomic data from paired tumor samples of five cancer types. As shown in this cross-correlation heat map, we observed strong linearity and specificity for SE levels determined from the two modalities. Looking at SE4, for example, we can see that high SE4 levels deconvolved from bulk RNA-seq correspond to high levels in the corresponding spatial transcriptomic sample, with the same being true for medium and low levels of SE4.</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a:p>
            <a:endParaRPr lang="en-US" dirty="0"/>
          </a:p>
        </p:txBody>
      </p:sp>
      <p:sp>
        <p:nvSpPr>
          <p:cNvPr id="4" name="Slide Number Placeholder 3">
            <a:extLst>
              <a:ext uri="{FF2B5EF4-FFF2-40B4-BE49-F238E27FC236}">
                <a16:creationId xmlns:a16="http://schemas.microsoft.com/office/drawing/2014/main" id="{E70409D2-8641-3CB0-C9A3-CDD5F1F387F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33934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1AA3B-3232-7F67-A641-4DE05F05D5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8FE6F7-0C3A-4019-85B0-4B2985D8C8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5CAE0D-63C2-6217-D7D8-033AA25BA992}"/>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0" dirty="0">
                <a:solidFill>
                  <a:srgbClr val="000000"/>
                </a:solidFill>
                <a:effectLst/>
                <a:latin typeface="Helvetica" pitchFamily="2" charset="0"/>
                <a:ea typeface="Times New Roman" panose="02020603050405020304" pitchFamily="18" charset="0"/>
                <a:cs typeface="Times New Roman" panose="02020603050405020304" pitchFamily="18" charset="0"/>
              </a:rPr>
              <a:t>The same holds true for another ecotype, SE7, demonstrating consistent SE recovery.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a:p>
            <a:endParaRPr lang="en-US" dirty="0"/>
          </a:p>
        </p:txBody>
      </p:sp>
      <p:sp>
        <p:nvSpPr>
          <p:cNvPr id="4" name="Slide Number Placeholder 3">
            <a:extLst>
              <a:ext uri="{FF2B5EF4-FFF2-40B4-BE49-F238E27FC236}">
                <a16:creationId xmlns:a16="http://schemas.microsoft.com/office/drawing/2014/main" id="{F6519CF2-1988-F11E-DE75-D250745CFEB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50296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Now getting back to our earlier question about the impact of using spatial information to define tumor ecotypes, we performed a greatly expanded meta-analysis of over 1200 bulk tumor RNA-seq profiles spanning four cancer types, all with known immunotherapy outcomes. We then enumerated spatial ecotypes as well as our previous carcinoma ecotypes defined without spatial information. We also analyzed a number of other potential immunotherapy response correlates. We first found that CE9 from our previous work continues to be strongly associated with immunotherapy benefit. However, further analysis of CE9 showed that it can be decomposed into two SEs from our new work, SE7 in the tumor margin and SE8 in the tumor core. SE8 far surpassed other measures for immunotherapy response prediction, with SE7 also predicting benefit and showing highest significance in melanoma. We further found that SE4, another tumor margin associated ecotype, was strongly associated with resistance.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92735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DA8D9-705B-7782-D4D5-A0E519DA20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711928-CBF8-E7AA-943C-6A91A6354A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830B5B-7AEF-DCE6-C2C3-996ADE084B97}"/>
              </a:ext>
            </a:extLst>
          </p:cNvPr>
          <p:cNvSpPr>
            <a:spLocks noGrp="1"/>
          </p:cNvSpPr>
          <p:nvPr>
            <p:ph type="body" idx="1"/>
          </p:nvPr>
        </p:nvSpPr>
        <p:spPr/>
        <p:txBody>
          <a:bodyPr/>
          <a:lstStyle/>
          <a:p>
            <a:r>
              <a:rPr lang="en-US" sz="1200" kern="0" dirty="0">
                <a:solidFill>
                  <a:srgbClr val="000000"/>
                </a:solidFill>
                <a:effectLst/>
                <a:latin typeface="Helvetica" pitchFamily="2" charset="0"/>
                <a:ea typeface="Times New Roman" panose="02020603050405020304" pitchFamily="18" charset="0"/>
                <a:cs typeface="Times New Roman" panose="02020603050405020304" pitchFamily="18" charset="0"/>
              </a:rPr>
              <a:t>Now as we all know, invasive tumor biopsies are not an ideal material for clinical applications owing to tumor geographic heterogeneity, sampling bias in metastatic disease, and the impracticality of acquiring serial tumor biopsies for longitudinal analysis.</a:t>
            </a:r>
            <a:endParaRPr lang="en-US" dirty="0">
              <a:latin typeface="Outfit" panose="020B0604020202020204" charset="0"/>
            </a:endParaRPr>
          </a:p>
        </p:txBody>
      </p:sp>
      <p:sp>
        <p:nvSpPr>
          <p:cNvPr id="4" name="Slide Number Placeholder 3">
            <a:extLst>
              <a:ext uri="{FF2B5EF4-FFF2-40B4-BE49-F238E27FC236}">
                <a16:creationId xmlns:a16="http://schemas.microsoft.com/office/drawing/2014/main" id="{3CB43E31-1F4C-CFD1-2D39-26F6FAD1BAF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Outfit" panose="020B060402020202020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800" b="0" i="0" u="none" strike="noStrike" kern="1200" cap="none" spc="0" normalizeH="0" baseline="0" noProof="0">
              <a:ln>
                <a:noFill/>
              </a:ln>
              <a:solidFill>
                <a:prstClr val="black"/>
              </a:solidFill>
              <a:effectLst/>
              <a:uLnTx/>
              <a:uFillTx/>
              <a:latin typeface="Outfit" panose="020B0604020202020204" charset="0"/>
              <a:ea typeface="+mn-ea"/>
              <a:cs typeface="+mn-cs"/>
            </a:endParaRPr>
          </a:p>
        </p:txBody>
      </p:sp>
    </p:spTree>
    <p:extLst>
      <p:ext uri="{BB962C8B-B14F-4D97-AF65-F5344CB8AC3E}">
        <p14:creationId xmlns:p14="http://schemas.microsoft.com/office/powerpoint/2010/main" val="32543920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8340FE-0C82-4170-AA53-FCF67154C23A}" type="slidenum">
              <a:rPr lang="en-US" smtClean="0"/>
              <a:t>36</a:t>
            </a:fld>
            <a:endParaRPr lang="en-US"/>
          </a:p>
        </p:txBody>
      </p:sp>
    </p:spTree>
    <p:extLst>
      <p:ext uri="{BB962C8B-B14F-4D97-AF65-F5344CB8AC3E}">
        <p14:creationId xmlns:p14="http://schemas.microsoft.com/office/powerpoint/2010/main" val="41677684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200" kern="0" dirty="0">
                <a:solidFill>
                  <a:srgbClr val="000000"/>
                </a:solidFill>
                <a:effectLst/>
                <a:latin typeface="Helvetica" pitchFamily="2" charset="0"/>
                <a:ea typeface="Times New Roman" panose="02020603050405020304" pitchFamily="18" charset="0"/>
                <a:cs typeface="Times New Roman" panose="02020603050405020304" pitchFamily="18" charset="0"/>
              </a:rPr>
              <a:t> We hypothesized that a liquid biopsy approach based on cfDNA methylation profiling may allow SE levels to be noninvasively resolved. </a:t>
            </a:r>
            <a:r>
              <a:rPr lang="en-US" sz="1200" kern="1200" dirty="0">
                <a:solidFill>
                  <a:schemeClr val="tx1"/>
                </a:solidFill>
                <a:effectLst/>
                <a:latin typeface="+mn-lt"/>
                <a:ea typeface="+mn-ea"/>
                <a:cs typeface="+mn-cs"/>
              </a:rPr>
              <a:t>The core engine of our approach is Liquid EcoTyper. This is a new deep learning architecture developed in my group for spatial ecotype profiling from CpG methylation data. It learns CpG methylation signatures that can be seamlessly extracted from the model so it’s not a black box and it’s been extensively validated against SE levels in paired tumors.</a:t>
            </a: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29703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8B6D3-BC24-CB97-5DAD-98697907DA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96452D-05B0-9A0D-F84A-9912F17890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E5E3FD-75C9-68E1-2404-9E86B4C34ABD}"/>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We first trained the model on paired tumor methylation data and RNA-seq data. The model showed good specificity and was able to significantly resolve spatial ecotypes from CpG methylation data, whether in melanomas or carcinomas.</a:t>
            </a:r>
          </a:p>
          <a:p>
            <a:endParaRPr lang="en-US" dirty="0"/>
          </a:p>
        </p:txBody>
      </p:sp>
      <p:sp>
        <p:nvSpPr>
          <p:cNvPr id="4" name="Slide Number Placeholder 3">
            <a:extLst>
              <a:ext uri="{FF2B5EF4-FFF2-40B4-BE49-F238E27FC236}">
                <a16:creationId xmlns:a16="http://schemas.microsoft.com/office/drawing/2014/main" id="{E48429E7-E240-753E-2E7B-BCF965F9E02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08798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AADF5-BF7B-7299-26FC-7529FB8A5A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0E316-4E40-1255-E23E-6C72EA1E0D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F87500-1054-B55E-64FE-358BC2528734}"/>
              </a:ext>
            </a:extLst>
          </p:cNvPr>
          <p:cNvSpPr>
            <a:spLocks noGrp="1"/>
          </p:cNvSpPr>
          <p:nvPr>
            <p:ph type="body" idx="1"/>
          </p:nvPr>
        </p:nvSpPr>
        <p:spPr/>
        <p:txBody>
          <a:bodyPr/>
          <a:lstStyle/>
          <a:p>
            <a:pPr marL="0" marR="0">
              <a:lnSpc>
                <a:spcPct val="115000"/>
              </a:lnSpc>
              <a:spcAft>
                <a:spcPts val="800"/>
              </a:spcAft>
            </a:pPr>
            <a:r>
              <a:rPr lang="en-US" sz="1200" kern="1200" dirty="0">
                <a:solidFill>
                  <a:schemeClr val="tx1"/>
                </a:solidFill>
                <a:effectLst/>
                <a:latin typeface="+mn-lt"/>
                <a:ea typeface="+mn-ea"/>
                <a:cs typeface="+mn-cs"/>
              </a:rPr>
              <a:t>We then tested its ability to recover similar signal in paired tumor and plasma samples from melanoma patients. To do this we profiled plasma cfDNA by whole genome EM-seq and paired tumors by either Visium or Visium HD spatial RNA sequencing. In nearly all cases, SE levels significantly correlated between plasma and tumors, showing that similar signal was recoverable</a:t>
            </a:r>
            <a:r>
              <a:rPr lang="en-US" sz="1800" dirty="0">
                <a:effectLst/>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FC4D755-31A5-2BC6-77A9-1736A7EB6F0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40803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4E2AE-753B-525C-EEF9-D003471FB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697EE3-4D0F-4DF8-6EF4-EB87C98D1B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94668C-11BD-7441-9126-E2B2E0524573}"/>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200" kern="1200" dirty="0">
                <a:solidFill>
                  <a:schemeClr val="tx1"/>
                </a:solidFill>
                <a:effectLst/>
                <a:latin typeface="+mn-lt"/>
                <a:ea typeface="+mn-ea"/>
                <a:cs typeface="+mn-cs"/>
              </a:rPr>
              <a:t>As another example, we analyzed the difference in relative abundances between two SEs with significant but reciprocal associations with ICI response in melanoma—SE7 and SE4. Shown here are the patients organized by higher SE7 and lower SE4 in plasma on the left and vice versa on the right. When overlaid across compartments, we found that the delta between these two ecotypes in plasma was directly reflective of the delta in tumors, here showing the top 3 from either end of the spectrum, both in SE7 and SE4, with their relative tumor levels quantified below. </a:t>
            </a: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7C60E33-6B4D-BDD8-FCDB-73F8367204D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18775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4AA3F-7BD7-1ED8-6AE8-20CAF6EB15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E78C98-5AE3-685C-02AB-900DDA369D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54A912-A7B7-C641-0F28-B34D935EC607}"/>
              </a:ext>
            </a:extLst>
          </p:cNvPr>
          <p:cNvSpPr>
            <a:spLocks noGrp="1"/>
          </p:cNvSpPr>
          <p:nvPr>
            <p:ph type="body" idx="1"/>
          </p:nvPr>
        </p:nvSpPr>
        <p:spPr/>
        <p:txBody>
          <a:bodyPr/>
          <a:lstStyle/>
          <a:p>
            <a:pPr marL="0" marR="0">
              <a:lnSpc>
                <a:spcPct val="115000"/>
              </a:lnSpc>
              <a:spcAft>
                <a:spcPts val="800"/>
              </a:spcAft>
            </a:pP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We then tested its ability to recover similar signal in paired tumor and plasma samples from melanoma patients. To do this we profiled plasma cfDNA by whole genome EM-seq and paired tumors by either Visium or Visium HD spatial RNA sequencing. In nearly all cases, SE levels significantly correlated between plasma and tumors, showing that similar signal was recoverable.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F052790-40A1-EA3D-5E5F-22C377EE65A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82393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FD05C-A92A-13C1-8278-FE555DE997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49D725-7FC3-8E38-A2F1-29DFC622FF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7E5528-60CF-7C49-3B39-FEEAE414C352}"/>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200" kern="1200" dirty="0">
                <a:solidFill>
                  <a:schemeClr val="tx1"/>
                </a:solidFill>
                <a:effectLst/>
                <a:latin typeface="+mn-lt"/>
                <a:ea typeface="+mn-ea"/>
                <a:cs typeface="+mn-cs"/>
              </a:rPr>
              <a:t>To test this approach on melanomas with known immunotherapy response outcomes, we then applied methylation sequencing to a new cohort of 78 pretreatment plasma samples from patients with melanoma. Patients were annotated into those that achieved durable clinical benefit, shown in gold, and no durable clinical benefit, shown in navy blue. We then applied our approach to resolve spatial ecotypes. Both SE8 and SE7 were previously found to associate with benefit and SE4 with resistance in bulk RNA-seq data. By plasma cfDNA, we can see a very similar phenotype. As a control, we also performed circulating tumor DNA profiling. We found only modestly higher levels of ctDNA in non-responders, and compared to SEs, ctDNA was a weaker pre-</a:t>
            </a:r>
            <a:r>
              <a:rPr lang="en-US" sz="1200" kern="1200" dirty="0" err="1">
                <a:solidFill>
                  <a:schemeClr val="tx1"/>
                </a:solidFill>
                <a:effectLst/>
                <a:latin typeface="+mn-lt"/>
                <a:ea typeface="+mn-ea"/>
                <a:cs typeface="+mn-cs"/>
              </a:rPr>
              <a:t>tx</a:t>
            </a:r>
            <a:r>
              <a:rPr lang="en-US" sz="1200" kern="1200" dirty="0">
                <a:solidFill>
                  <a:schemeClr val="tx1"/>
                </a:solidFill>
                <a:effectLst/>
                <a:latin typeface="+mn-lt"/>
                <a:ea typeface="+mn-ea"/>
                <a:cs typeface="+mn-cs"/>
              </a:rPr>
              <a:t> surrogate of ICI response.</a:t>
            </a: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D47F6C9-B0FA-76BB-7E22-029BD322FA6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78439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Moreover, when we compared response associations across all spatial ecotypes enumerated in plasma, shown on the y-axis, they were surprisingly correlated with those measured in bulk tumors from independent cohorts. When viewed another way, we can see that SE7 is associated with greater overall survival whereas SE4 is associated with inferior OS.</a:t>
            </a:r>
          </a:p>
          <a:p>
            <a:r>
              <a:rPr lang="en-US" sz="1200" kern="1200" dirty="0">
                <a:solidFill>
                  <a:schemeClr val="tx1"/>
                </a:solidFill>
                <a:effectLst/>
                <a:latin typeface="+mn-lt"/>
                <a:ea typeface="+mn-ea"/>
                <a:cs typeface="+mn-cs"/>
              </a:rPr>
              <a:t> </a:t>
            </a: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915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F8536-EE23-46EE-155F-768A1A4BE7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961FC0-906B-227E-9FFA-7133E9296B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1EC181-447E-2040-23D3-E54508AC7A48}"/>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200" kern="1200" dirty="0">
                <a:solidFill>
                  <a:schemeClr val="tx1"/>
                </a:solidFill>
                <a:effectLst/>
                <a:latin typeface="+mn-lt"/>
                <a:ea typeface="+mn-ea"/>
                <a:cs typeface="+mn-cs"/>
              </a:rPr>
              <a:t>When assessed by immunotherapy type, this relationship held for SE7, where it predicted benefit to ICI from baseline plasma samples regardless of combination therapy or PD1 monotherapy.</a:t>
            </a: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68C873DF-9227-8B3C-83FD-807284161F4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99087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2B563-C302-A7A8-AC7C-59807A727E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A40760-7810-1376-C116-8E0E45BC45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28024E-80EC-0832-13CE-C52E6B8A2D47}"/>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200" kern="1200" dirty="0">
                <a:solidFill>
                  <a:schemeClr val="tx1"/>
                </a:solidFill>
                <a:effectLst/>
                <a:latin typeface="+mn-lt"/>
                <a:ea typeface="+mn-ea"/>
                <a:cs typeface="+mn-cs"/>
              </a:rPr>
              <a:t>The same was true in reverse for SE4, where it predicted resistance to ICI from baseline plasma samples regardless of ICI therapy type.</a:t>
            </a: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434EC6BB-64B5-6C3B-E551-7D6F0591D43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104254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1D06A-FFEE-799D-D0B8-AAEC008B1B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298CC7-5CAC-8B80-8807-7F00F8C55DA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43B8E30-D5E4-1361-13B3-85B0B81C4C25}"/>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Given these exciting preliminary data we hypothesized that liquid biopsy of the TME and its dynamics can improve early ICI response assessment. This hypothesis is grounded in several premises, including the TME underpins ICI response, it’s challenging to measure clinically, it’s not a static entity, the impact of ICI on the TME is unclear, and there is no clinical assay to measure TME dynamics.</a:t>
            </a:r>
          </a:p>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0C2B012-E2BB-EA48-4FF3-98844699939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87790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313D6-7DD9-D7A3-B9E1-E23CF52D50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B57F9F-B20E-FC1E-B33B-7B8DFEDB56C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DF00D03-BC06-86F1-3EA0-D1FF5A6C102B}"/>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200" kern="1200" dirty="0">
                <a:solidFill>
                  <a:schemeClr val="tx1"/>
                </a:solidFill>
                <a:effectLst/>
                <a:latin typeface="+mn-lt"/>
                <a:ea typeface="+mn-ea"/>
                <a:cs typeface="+mn-cs"/>
              </a:rPr>
              <a:t>So our paper focused on pretreatment settings, however in pilot data for this proposal, we profiled serial blood samples from a patient with advanced melanoma treated with ICIs—one who initially showed progressive disease by imaging but ultimately responded.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28BB8AB-C445-B0BE-F49F-EA83DFB4AE8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85824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3A25A-393E-BE23-BA47-EA79031894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6534C4-0BF2-EF03-4E19-0DA0B4C1252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1853C96-5D2B-0994-BF57-08F3D90EC774}"/>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800" u="none" kern="1200" dirty="0">
                <a:solidFill>
                  <a:schemeClr val="tx1"/>
                </a:solidFill>
                <a:effectLst/>
                <a:latin typeface="+mn-lt"/>
                <a:ea typeface="+mn-ea"/>
                <a:cs typeface="+mn-cs"/>
              </a:rPr>
              <a:t>We hypothesized that noninvasive profiling of SE4, which is associated with resistance, and SE7, which is associated with benefit, might anticipate the patient’s ultimate outcome. </a:t>
            </a:r>
            <a:endParaRPr lang="en-US" sz="1800" u="none"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8A50A63-7A80-0EBA-C9A7-0C1A5F76A27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60850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DB90B-FF60-18D8-2C13-7BE91D23A4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E4B348-C5D1-97FA-391C-3E1AD3D1DDB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3BD6A9C-1E2D-CA97-2AF8-18D40A519898}"/>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800" kern="1200" dirty="0">
                <a:solidFill>
                  <a:schemeClr val="tx1"/>
                </a:solidFill>
                <a:effectLst/>
                <a:latin typeface="+mn-lt"/>
                <a:ea typeface="+mn-ea"/>
                <a:cs typeface="+mn-cs"/>
              </a:rPr>
              <a:t>Initially, SE4 rose faster than SE7, in line with progressive disease.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2E02B70-32CC-5C04-A197-23C224966C4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93837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282F9-6591-7010-F658-8ACC8BEE2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1CFB9A-D2AB-B463-3989-EA80F499A8D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AFA6582-9489-B7FA-DD67-F8D38CB262F1}"/>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800" kern="1200" dirty="0">
                <a:solidFill>
                  <a:schemeClr val="tx1"/>
                </a:solidFill>
                <a:effectLst/>
                <a:latin typeface="+mn-lt"/>
                <a:ea typeface="+mn-ea"/>
                <a:cs typeface="+mn-cs"/>
              </a:rPr>
              <a:t>However, during combination ICI, SE4 fell sharply while SE7 levels rose, </a:t>
            </a:r>
            <a:r>
              <a:rPr lang="en-US" sz="1800" u="sng" kern="1200" dirty="0">
                <a:solidFill>
                  <a:schemeClr val="tx1"/>
                </a:solidFill>
                <a:effectLst/>
                <a:latin typeface="+mn-lt"/>
                <a:ea typeface="+mn-ea"/>
                <a:cs typeface="+mn-cs"/>
              </a:rPr>
              <a:t>suggesting favorable remodeling of the TME and outperforming imaging by over 2 months.</a:t>
            </a:r>
            <a:endParaRPr lang="en-US" sz="1800" kern="1200" dirty="0">
              <a:solidFill>
                <a:schemeClr val="tx1"/>
              </a:solidFill>
              <a:effectLst/>
              <a:latin typeface="+mn-lt"/>
              <a:ea typeface="+mn-ea"/>
              <a:cs typeface="+mn-cs"/>
            </a:endParaRP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65D1BA41-63DD-8415-883A-74B3D454E10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97702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00BA2-7F1F-A5CB-2879-BD3022E560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7D26E4-9DE8-885F-8492-82FE3623A1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09D05A-D90B-3BCC-6874-648093ED18A7}"/>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to summarize, we performed a large-scale integrative analysis of single cell and spatial transcriptomic data across human cancers, revealing that tumors can be decomposed into spatial ecotypes. Spatial ecotypes are clinically distinct and can be recovered by liquid biopsy, where they can be used to forecast therapy response and profile longitudinal changes in the TME non invasively. Ongoing studies to assess utility of Liquid EcoTyper across cancer types and therapies will further illuminate the translational potential of this approach.</a:t>
            </a:r>
          </a:p>
          <a:p>
            <a:endParaRPr lang="en-US" dirty="0"/>
          </a:p>
        </p:txBody>
      </p:sp>
      <p:sp>
        <p:nvSpPr>
          <p:cNvPr id="4" name="Slide Number Placeholder 3">
            <a:extLst>
              <a:ext uri="{FF2B5EF4-FFF2-40B4-BE49-F238E27FC236}">
                <a16:creationId xmlns:a16="http://schemas.microsoft.com/office/drawing/2014/main" id="{EC4D2D27-9B59-5FF2-C59C-4DAB1118931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341255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55855-21E7-1F69-2B36-B6B39BE6FA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FD93D8-4075-5786-0D9D-4B24F11972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951D31-1B34-25A2-08F1-E5A18877E691}"/>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rPr>
              <a:t>We then asked whether SEs are quantifiable from bulk RNA-seq data.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B9FCC66-CC77-17A3-EC93-262F9742AEA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42974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B8ED6-6BA8-2674-8012-E37DDA3880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61AC55-6C6B-416B-8A14-4A27EC6A67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15D974-7BD4-F3BD-3B16-C66B9101E541}"/>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3403D3C-8EC4-C301-C248-512057686D0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37772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D63DD-E831-F3B2-1153-8B7296C9DD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FF94E5-485D-E5FB-A704-071E792B1D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02A40C-475C-A0F7-5E00-41C01E4BC423}"/>
              </a:ext>
            </a:extLst>
          </p:cNvPr>
          <p:cNvSpPr>
            <a:spLocks noGrp="1"/>
          </p:cNvSpPr>
          <p:nvPr>
            <p:ph type="body" idx="1"/>
          </p:nvPr>
        </p:nvSpPr>
        <p:spPr/>
        <p:txBody>
          <a:bodyPr/>
          <a:lstStyle/>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68DAF3A5-572F-E79C-D686-123E8A72123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76014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kern="0" dirty="0">
              <a:solidFill>
                <a:srgbClr val="000000"/>
              </a:solidFill>
              <a:effectLst/>
              <a:latin typeface="Helvetica" pitchFamily="2"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015115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2891DBF-F929-0044-AE62-1866F045AAA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19358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F0F65-EB68-8950-AC82-3C56A09EE6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48372A-281D-48C9-7FD1-BBC9E1F530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274809-C08F-8D97-452F-3AB7AEAC5BFC}"/>
              </a:ext>
            </a:extLst>
          </p:cNvPr>
          <p:cNvSpPr>
            <a:spLocks noGrp="1"/>
          </p:cNvSpPr>
          <p:nvPr>
            <p:ph type="body" idx="1"/>
          </p:nvPr>
        </p:nvSpPr>
        <p:spPr/>
        <p:txBody>
          <a:bodyPr/>
          <a:lstStyle/>
          <a:p>
            <a:pPr marL="0" marR="0">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7295B72-4ADE-57A6-C969-577111A7137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75915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CB830-BF4C-DED0-E2FE-39E0D317D5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4568A9-0580-9D29-FABD-7E61684BE2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D85CA2-0E17-3BFC-78A4-C1A0D33833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AAF1A8-0288-59C3-2926-E6E11938197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34286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AAA3C-9750-32F2-AE21-729328A0B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9254AF-815B-7D88-5217-55D670E5B7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1C5785-376D-8106-6255-73A1C4F3473A}"/>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These findings were recently reproduced by a multi-institutional collaboration applying EcoTyper to the ORIEN Avatar ICI cohort containing 1610 real-world tumor samples</a:t>
            </a:r>
            <a:r>
              <a:rPr lang="en-US" dirty="0">
                <a:effectLst/>
              </a:rPr>
              <a:t> </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1CD04ED-877E-88C7-C6AE-BA86EF9D0AD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94B695-4959-034C-8CA3-8676768617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2464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1658063"/>
      </p:ext>
    </p:extLst>
  </p:cSld>
  <p:clrMapOvr>
    <a:masterClrMapping/>
  </p:clrMapOvr>
  <mc:AlternateContent xmlns:mc="http://schemas.openxmlformats.org/markup-compatibility/2006" xmlns:p14="http://schemas.microsoft.com/office/powerpoint/2010/main">
    <mc:Choice Requires="p14">
      <p:transition spd="slow" p14:dur="2000" advTm="10000">
        <p:fade/>
      </p:transition>
    </mc:Choice>
    <mc:Fallback xmlns="">
      <p:transition spd="slow" advTm="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EEFF8F6F-CD57-4A4C-A46C-F178B7473D93}"/>
              </a:ext>
            </a:extLst>
          </p:cNvPr>
          <p:cNvSpPr>
            <a:spLocks noGrp="1"/>
          </p:cNvSpPr>
          <p:nvPr>
            <p:ph idx="1"/>
          </p:nvPr>
        </p:nvSpPr>
        <p:spPr>
          <a:xfrm>
            <a:off x="381000" y="1018903"/>
            <a:ext cx="8229600" cy="3466301"/>
          </a:xfrm>
          <a:prstGeom prst="rect">
            <a:avLst/>
          </a:prstGeom>
        </p:spPr>
        <p:txBody>
          <a:bodyPr/>
          <a:lstStyle>
            <a:lvl1pPr marL="342900" indent="-342900">
              <a:lnSpc>
                <a:spcPct val="100000"/>
              </a:lnSpc>
              <a:spcBef>
                <a:spcPts val="900"/>
              </a:spcBef>
              <a:buClr>
                <a:srgbClr val="4DAF46"/>
              </a:buClr>
              <a:buFont typeface="Wingdings" pitchFamily="2" charset="2"/>
              <a:buChar char="§"/>
              <a:defRPr sz="2200">
                <a:latin typeface="Arial" panose="020B0604020202020204" pitchFamily="34" charset="0"/>
                <a:cs typeface="Arial" panose="020B0604020202020204" pitchFamily="34" charset="0"/>
              </a:defRPr>
            </a:lvl1pPr>
            <a:lvl2pPr marL="742950" indent="-285750">
              <a:lnSpc>
                <a:spcPct val="100000"/>
              </a:lnSpc>
              <a:spcBef>
                <a:spcPts val="900"/>
              </a:spcBef>
              <a:buClr>
                <a:srgbClr val="4DAF46"/>
              </a:buClr>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lnSpc>
                <a:spcPct val="100000"/>
              </a:lnSpc>
              <a:spcBef>
                <a:spcPts val="900"/>
              </a:spcBef>
              <a:buClr>
                <a:srgbClr val="4DAF46"/>
              </a:buClr>
              <a:buFont typeface="Wingdings" pitchFamily="2" charset="2"/>
              <a:buChar char="q"/>
              <a:defRPr sz="1800">
                <a:latin typeface="Arial" panose="020B0604020202020204" pitchFamily="34" charset="0"/>
                <a:cs typeface="Arial" panose="020B0604020202020204" pitchFamily="34" charset="0"/>
              </a:defRPr>
            </a:lvl3pPr>
            <a:lvl4pPr marL="1600200" indent="-228600">
              <a:lnSpc>
                <a:spcPct val="100000"/>
              </a:lnSpc>
              <a:spcBef>
                <a:spcPts val="900"/>
              </a:spcBef>
              <a:buClr>
                <a:srgbClr val="4DAF46"/>
              </a:buClr>
              <a:buSzPct val="100000"/>
              <a:buFont typeface="Courier New" panose="02070309020205020404" pitchFamily="49" charset="0"/>
              <a:buChar char="o"/>
              <a:defRPr sz="1600">
                <a:latin typeface="Arial" panose="020B0604020202020204" pitchFamily="34" charset="0"/>
                <a:cs typeface="Arial" panose="020B0604020202020204" pitchFamily="34" charset="0"/>
              </a:defRPr>
            </a:lvl4pPr>
            <a:lvl5pPr marL="2057400" indent="-228600">
              <a:lnSpc>
                <a:spcPct val="100000"/>
              </a:lnSpc>
              <a:spcBef>
                <a:spcPts val="900"/>
              </a:spcBef>
              <a:buClr>
                <a:srgbClr val="4DAF46"/>
              </a:buClr>
              <a:buSzPct val="100000"/>
              <a:buFont typeface="Lucida Grande"/>
              <a:buChar cha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D3A0CC44-D3C5-4A46-ACF1-ADFBA933B2AE}"/>
              </a:ext>
            </a:extLst>
          </p:cNvPr>
          <p:cNvSpPr>
            <a:spLocks noGrp="1"/>
          </p:cNvSpPr>
          <p:nvPr>
            <p:ph type="title"/>
          </p:nvPr>
        </p:nvSpPr>
        <p:spPr>
          <a:xfrm>
            <a:off x="381000" y="41483"/>
            <a:ext cx="5802972" cy="616813"/>
          </a:xfrm>
          <a:prstGeom prst="rect">
            <a:avLst/>
          </a:prstGeom>
        </p:spPr>
        <p:txBody>
          <a:bodyPr anchor="b"/>
          <a:lstStyle>
            <a:lvl1pPr algn="l">
              <a:defRPr sz="2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283574307"/>
      </p:ext>
    </p:extLst>
  </p:cSld>
  <p:clrMapOvr>
    <a:masterClrMapping/>
  </p:clrMapOvr>
  <mc:AlternateContent xmlns:mc="http://schemas.openxmlformats.org/markup-compatibility/2006" xmlns:p14="http://schemas.microsoft.com/office/powerpoint/2010/main">
    <mc:Choice Requires="p14">
      <p:transition spd="slow" p14:dur="2000" advTm="10000">
        <p:fade/>
      </p:transition>
    </mc:Choice>
    <mc:Fallback xmlns="">
      <p:transition spd="slow" advTm="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A556-D1F1-744A-0B18-B7570BB392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285C57-BDCF-0985-156A-64224AEC8A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9EA40E-D9B5-34E4-6A74-EC2D680D40D1}"/>
              </a:ext>
            </a:extLst>
          </p:cNvPr>
          <p:cNvSpPr>
            <a:spLocks noGrp="1"/>
          </p:cNvSpPr>
          <p:nvPr>
            <p:ph type="dt" sz="half" idx="10"/>
          </p:nvPr>
        </p:nvSpPr>
        <p:spPr/>
        <p:txBody>
          <a:bodyPr/>
          <a:lstStyle/>
          <a:p>
            <a:fld id="{22D37BDA-642E-A34E-828B-E28460A747A2}" type="datetimeFigureOut">
              <a:rPr lang="en-US" smtClean="0"/>
              <a:t>9/24/2026</a:t>
            </a:fld>
            <a:endParaRPr lang="en-US"/>
          </a:p>
        </p:txBody>
      </p:sp>
      <p:sp>
        <p:nvSpPr>
          <p:cNvPr id="5" name="Footer Placeholder 4">
            <a:extLst>
              <a:ext uri="{FF2B5EF4-FFF2-40B4-BE49-F238E27FC236}">
                <a16:creationId xmlns:a16="http://schemas.microsoft.com/office/drawing/2014/main" id="{7F4A4CD9-CDDB-5D8D-1C2A-23DD4D6A62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4F75F2-5853-AE31-A17B-E3ADB163D501}"/>
              </a:ext>
            </a:extLst>
          </p:cNvPr>
          <p:cNvSpPr>
            <a:spLocks noGrp="1"/>
          </p:cNvSpPr>
          <p:nvPr>
            <p:ph type="sldNum" sz="quarter" idx="12"/>
          </p:nvPr>
        </p:nvSpPr>
        <p:spPr/>
        <p:txBody>
          <a:bodyPr/>
          <a:lstStyle/>
          <a:p>
            <a:fld id="{9B8DF8E4-1B8B-374A-AD12-3599158F19A8}" type="slidenum">
              <a:rPr lang="en-US" smtClean="0"/>
              <a:t>‹#›</a:t>
            </a:fld>
            <a:endParaRPr lang="en-US"/>
          </a:p>
        </p:txBody>
      </p:sp>
    </p:spTree>
    <p:extLst>
      <p:ext uri="{BB962C8B-B14F-4D97-AF65-F5344CB8AC3E}">
        <p14:creationId xmlns:p14="http://schemas.microsoft.com/office/powerpoint/2010/main" val="32172405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990E03-8872-5940-77B5-08F58783B645}"/>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tretch>
            <a:fillRect/>
          </a:stretch>
        </p:blipFill>
        <p:spPr>
          <a:xfrm>
            <a:off x="1" y="0"/>
            <a:ext cx="9143999" cy="5143500"/>
          </a:xfrm>
          <a:prstGeom prst="rect">
            <a:avLst/>
          </a:prstGeom>
        </p:spPr>
      </p:pic>
    </p:spTree>
    <p:extLst>
      <p:ext uri="{BB962C8B-B14F-4D97-AF65-F5344CB8AC3E}">
        <p14:creationId xmlns:p14="http://schemas.microsoft.com/office/powerpoint/2010/main" val="2676011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743C02-C352-E478-8EEC-14BFCEE3AFCE}"/>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tretch>
            <a:fillRect/>
          </a:stretch>
        </p:blipFill>
        <p:spPr>
          <a:xfrm>
            <a:off x="1" y="0"/>
            <a:ext cx="9143999" cy="5143500"/>
          </a:xfrm>
          <a:prstGeom prst="rect">
            <a:avLst/>
          </a:prstGeom>
        </p:spPr>
      </p:pic>
      <p:sp>
        <p:nvSpPr>
          <p:cNvPr id="2" name="Title 1">
            <a:extLst>
              <a:ext uri="{FF2B5EF4-FFF2-40B4-BE49-F238E27FC236}">
                <a16:creationId xmlns:a16="http://schemas.microsoft.com/office/drawing/2014/main" id="{9983616E-449B-B816-B5A2-9789A8483435}"/>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B0B03D9-A874-E4F6-BEFE-78DAED990B7E}"/>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54DC0A0-C394-E33A-ADA3-D99BB64577E8}"/>
              </a:ext>
            </a:extLst>
          </p:cNvPr>
          <p:cNvSpPr>
            <a:spLocks noGrp="1"/>
          </p:cNvSpPr>
          <p:nvPr>
            <p:ph type="dt" sz="half" idx="10"/>
          </p:nvPr>
        </p:nvSpPr>
        <p:spPr>
          <a:xfrm>
            <a:off x="628650" y="4767263"/>
            <a:ext cx="2057400" cy="273844"/>
          </a:xfrm>
          <a:prstGeom prst="rect">
            <a:avLst/>
          </a:prstGeom>
        </p:spPr>
        <p:txBody>
          <a:bodyPr/>
          <a:lstStyle/>
          <a:p>
            <a:fld id="{BBBA8891-6321-4FEE-B437-6AA80942851C}" type="datetimeFigureOut">
              <a:rPr lang="en-US" smtClean="0"/>
              <a:t>9/24/2026</a:t>
            </a:fld>
            <a:endParaRPr lang="en-US"/>
          </a:p>
        </p:txBody>
      </p:sp>
      <p:sp>
        <p:nvSpPr>
          <p:cNvPr id="5" name="Footer Placeholder 4">
            <a:extLst>
              <a:ext uri="{FF2B5EF4-FFF2-40B4-BE49-F238E27FC236}">
                <a16:creationId xmlns:a16="http://schemas.microsoft.com/office/drawing/2014/main" id="{AABF207B-F13D-5EE0-F1F8-0FC38364BC7A}"/>
              </a:ext>
            </a:extLst>
          </p:cNvPr>
          <p:cNvSpPr>
            <a:spLocks noGrp="1"/>
          </p:cNvSpPr>
          <p:nvPr>
            <p:ph type="ftr" sz="quarter" idx="11"/>
          </p:nvPr>
        </p:nvSpPr>
        <p:spPr>
          <a:xfrm>
            <a:off x="3028950" y="4767263"/>
            <a:ext cx="3086100" cy="273844"/>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9A05ADD-B410-D8B4-F1A8-5AB1CD58CB24}"/>
              </a:ext>
            </a:extLst>
          </p:cNvPr>
          <p:cNvSpPr>
            <a:spLocks noGrp="1"/>
          </p:cNvSpPr>
          <p:nvPr>
            <p:ph type="sldNum" sz="quarter" idx="12"/>
          </p:nvPr>
        </p:nvSpPr>
        <p:spPr>
          <a:xfrm>
            <a:off x="6457950" y="4767263"/>
            <a:ext cx="2057400" cy="273844"/>
          </a:xfrm>
          <a:prstGeom prst="rect">
            <a:avLst/>
          </a:prstGeom>
        </p:spPr>
        <p:txBody>
          <a:bodyPr/>
          <a:lstStyle/>
          <a:p>
            <a:fld id="{9D43E25D-D121-4F8B-89C9-6C93D54BA5F0}" type="slidenum">
              <a:rPr lang="en-US" smtClean="0"/>
              <a:t>‹#›</a:t>
            </a:fld>
            <a:endParaRPr lang="en-US"/>
          </a:p>
        </p:txBody>
      </p:sp>
    </p:spTree>
    <p:extLst>
      <p:ext uri="{BB962C8B-B14F-4D97-AF65-F5344CB8AC3E}">
        <p14:creationId xmlns:p14="http://schemas.microsoft.com/office/powerpoint/2010/main" val="1233576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ADB7E9-3329-E445-9FA2-CB3AEC0894FC}" type="slidenum">
              <a:rPr lang="en-US" smtClean="0"/>
              <a:t>‹#›</a:t>
            </a:fld>
            <a:endParaRPr lang="en-US"/>
          </a:p>
        </p:txBody>
      </p:sp>
    </p:spTree>
    <p:extLst>
      <p:ext uri="{BB962C8B-B14F-4D97-AF65-F5344CB8AC3E}">
        <p14:creationId xmlns:p14="http://schemas.microsoft.com/office/powerpoint/2010/main" val="302096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ADB7E9-3329-E445-9FA2-CB3AEC0894FC}" type="slidenum">
              <a:rPr lang="en-US" smtClean="0"/>
              <a:t>‹#›</a:t>
            </a:fld>
            <a:endParaRPr lang="en-US"/>
          </a:p>
        </p:txBody>
      </p:sp>
    </p:spTree>
    <p:extLst>
      <p:ext uri="{BB962C8B-B14F-4D97-AF65-F5344CB8AC3E}">
        <p14:creationId xmlns:p14="http://schemas.microsoft.com/office/powerpoint/2010/main" val="771594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ADB7E9-3329-E445-9FA2-CB3AEC0894FC}" type="slidenum">
              <a:rPr lang="en-US" smtClean="0"/>
              <a:t>‹#›</a:t>
            </a:fld>
            <a:endParaRPr lang="en-US"/>
          </a:p>
        </p:txBody>
      </p:sp>
    </p:spTree>
    <p:extLst>
      <p:ext uri="{BB962C8B-B14F-4D97-AF65-F5344CB8AC3E}">
        <p14:creationId xmlns:p14="http://schemas.microsoft.com/office/powerpoint/2010/main" val="1289384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ADB7E9-3329-E445-9FA2-CB3AEC0894FC}" type="slidenum">
              <a:rPr lang="en-US" smtClean="0"/>
              <a:t>‹#›</a:t>
            </a:fld>
            <a:endParaRPr lang="en-US"/>
          </a:p>
        </p:txBody>
      </p:sp>
    </p:spTree>
    <p:extLst>
      <p:ext uri="{BB962C8B-B14F-4D97-AF65-F5344CB8AC3E}">
        <p14:creationId xmlns:p14="http://schemas.microsoft.com/office/powerpoint/2010/main" val="2338047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ADB7E9-3329-E445-9FA2-CB3AEC0894FC}" type="slidenum">
              <a:rPr lang="en-US" smtClean="0"/>
              <a:t>‹#›</a:t>
            </a:fld>
            <a:endParaRPr lang="en-US"/>
          </a:p>
        </p:txBody>
      </p:sp>
    </p:spTree>
    <p:extLst>
      <p:ext uri="{BB962C8B-B14F-4D97-AF65-F5344CB8AC3E}">
        <p14:creationId xmlns:p14="http://schemas.microsoft.com/office/powerpoint/2010/main" val="1479247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ADB7E9-3329-E445-9FA2-CB3AEC0894FC}" type="slidenum">
              <a:rPr lang="en-US" smtClean="0"/>
              <a:t>‹#›</a:t>
            </a:fld>
            <a:endParaRPr lang="en-US"/>
          </a:p>
        </p:txBody>
      </p:sp>
    </p:spTree>
    <p:extLst>
      <p:ext uri="{BB962C8B-B14F-4D97-AF65-F5344CB8AC3E}">
        <p14:creationId xmlns:p14="http://schemas.microsoft.com/office/powerpoint/2010/main" val="2599190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ADB7E9-3329-E445-9FA2-CB3AEC0894FC}" type="slidenum">
              <a:rPr lang="en-US" smtClean="0"/>
              <a:t>‹#›</a:t>
            </a:fld>
            <a:endParaRPr lang="en-US"/>
          </a:p>
        </p:txBody>
      </p:sp>
    </p:spTree>
    <p:extLst>
      <p:ext uri="{BB962C8B-B14F-4D97-AF65-F5344CB8AC3E}">
        <p14:creationId xmlns:p14="http://schemas.microsoft.com/office/powerpoint/2010/main" val="40877669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ADB7E9-3329-E445-9FA2-CB3AEC0894FC}" type="slidenum">
              <a:rPr lang="en-US" smtClean="0"/>
              <a:t>‹#›</a:t>
            </a:fld>
            <a:endParaRPr lang="en-US"/>
          </a:p>
        </p:txBody>
      </p:sp>
    </p:spTree>
    <p:extLst>
      <p:ext uri="{BB962C8B-B14F-4D97-AF65-F5344CB8AC3E}">
        <p14:creationId xmlns:p14="http://schemas.microsoft.com/office/powerpoint/2010/main" val="2960047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ADB7E9-3329-E445-9FA2-CB3AEC0894FC}" type="slidenum">
              <a:rPr lang="en-US" smtClean="0"/>
              <a:t>‹#›</a:t>
            </a:fld>
            <a:endParaRPr lang="en-US"/>
          </a:p>
        </p:txBody>
      </p:sp>
    </p:spTree>
    <p:extLst>
      <p:ext uri="{BB962C8B-B14F-4D97-AF65-F5344CB8AC3E}">
        <p14:creationId xmlns:p14="http://schemas.microsoft.com/office/powerpoint/2010/main" val="2238912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ADB7E9-3329-E445-9FA2-CB3AEC0894FC}" type="slidenum">
              <a:rPr lang="en-US" smtClean="0"/>
              <a:t>‹#›</a:t>
            </a:fld>
            <a:endParaRPr lang="en-US"/>
          </a:p>
        </p:txBody>
      </p:sp>
    </p:spTree>
    <p:extLst>
      <p:ext uri="{BB962C8B-B14F-4D97-AF65-F5344CB8AC3E}">
        <p14:creationId xmlns:p14="http://schemas.microsoft.com/office/powerpoint/2010/main" val="15945322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ADB7E9-3329-E445-9FA2-CB3AEC0894FC}" type="slidenum">
              <a:rPr lang="en-US" smtClean="0"/>
              <a:t>‹#›</a:t>
            </a:fld>
            <a:endParaRPr lang="en-US"/>
          </a:p>
        </p:txBody>
      </p:sp>
    </p:spTree>
    <p:extLst>
      <p:ext uri="{BB962C8B-B14F-4D97-AF65-F5344CB8AC3E}">
        <p14:creationId xmlns:p14="http://schemas.microsoft.com/office/powerpoint/2010/main" val="31438019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Title">
    <p:bg>
      <p:bgPr>
        <a:solidFill>
          <a:schemeClr val="bg1"/>
        </a:solidFill>
        <a:effectLst/>
      </p:bgPr>
    </p:bg>
    <p:spTree>
      <p:nvGrpSpPr>
        <p:cNvPr id="1" name=""/>
        <p:cNvGrpSpPr/>
        <p:nvPr/>
      </p:nvGrpSpPr>
      <p:grpSpPr>
        <a:xfrm>
          <a:off x="0" y="0"/>
          <a:ext cx="0" cy="0"/>
          <a:chOff x="0" y="0"/>
          <a:chExt cx="0" cy="0"/>
        </a:xfrm>
      </p:grpSpPr>
      <p:sp>
        <p:nvSpPr>
          <p:cNvPr id="9" name="object 2"/>
          <p:cNvSpPr/>
          <p:nvPr userDrawn="1"/>
        </p:nvSpPr>
        <p:spPr>
          <a:xfrm>
            <a:off x="0" y="3243836"/>
            <a:ext cx="9144000" cy="1899665"/>
          </a:xfrm>
          <a:prstGeom prst="rect">
            <a:avLst/>
          </a:prstGeom>
          <a:blipFill>
            <a:blip r:embed="rId2" cstate="print"/>
            <a:stretch>
              <a:fillRect/>
            </a:stretch>
          </a:blipFill>
        </p:spPr>
        <p:txBody>
          <a:bodyPr wrap="square" lIns="0" tIns="0" rIns="0" bIns="0" rtlCol="0"/>
          <a:lstStyle/>
          <a:p>
            <a:endParaRPr sz="1400" dirty="0"/>
          </a:p>
        </p:txBody>
      </p:sp>
      <p:sp>
        <p:nvSpPr>
          <p:cNvPr id="14" name="Title 1"/>
          <p:cNvSpPr>
            <a:spLocks noGrp="1"/>
          </p:cNvSpPr>
          <p:nvPr>
            <p:ph type="ctrTitle"/>
          </p:nvPr>
        </p:nvSpPr>
        <p:spPr>
          <a:xfrm>
            <a:off x="228600" y="141089"/>
            <a:ext cx="7772400" cy="1262658"/>
          </a:xfrm>
        </p:spPr>
        <p:txBody>
          <a:bodyPr>
            <a:normAutofit/>
          </a:bodyPr>
          <a:lstStyle>
            <a:lvl1pPr>
              <a:defRPr sz="4100" b="1" i="0">
                <a:solidFill>
                  <a:schemeClr val="tx2"/>
                </a:solidFill>
                <a:latin typeface="Calibri" panose="020F0502020204030204" pitchFamily="34" charset="0"/>
                <a:cs typeface="Calibri" panose="020F0502020204030204" pitchFamily="34" charset="0"/>
              </a:defRPr>
            </a:lvl1pPr>
          </a:lstStyle>
          <a:p>
            <a:r>
              <a:rPr lang="en-US" dirty="0"/>
              <a:t>Click to edit Master title style</a:t>
            </a:r>
          </a:p>
        </p:txBody>
      </p:sp>
      <p:cxnSp>
        <p:nvCxnSpPr>
          <p:cNvPr id="3" name="Straight Connector 2">
            <a:extLst>
              <a:ext uri="{FF2B5EF4-FFF2-40B4-BE49-F238E27FC236}">
                <a16:creationId xmlns:a16="http://schemas.microsoft.com/office/drawing/2014/main" id="{102181C7-5509-B24E-8AF9-8C648C357E46}"/>
              </a:ext>
            </a:extLst>
          </p:cNvPr>
          <p:cNvCxnSpPr/>
          <p:nvPr userDrawn="1"/>
        </p:nvCxnSpPr>
        <p:spPr>
          <a:xfrm>
            <a:off x="3" y="1505545"/>
            <a:ext cx="9143998" cy="0"/>
          </a:xfrm>
          <a:prstGeom prst="line">
            <a:avLst/>
          </a:prstGeom>
          <a:ln w="12700">
            <a:gradFill flip="none" rotWithShape="1">
              <a:gsLst>
                <a:gs pos="100000">
                  <a:schemeClr val="bg1"/>
                </a:gs>
                <a:gs pos="81000">
                  <a:schemeClr val="accent1">
                    <a:lumMod val="5000"/>
                    <a:lumOff val="95000"/>
                  </a:schemeClr>
                </a:gs>
                <a:gs pos="0">
                  <a:schemeClr val="tx2"/>
                </a:gs>
                <a:gs pos="22000">
                  <a:srgbClr val="0069BA"/>
                </a:gs>
                <a:gs pos="42000">
                  <a:srgbClr val="0081E4"/>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 name="object 5">
            <a:extLst>
              <a:ext uri="{FF2B5EF4-FFF2-40B4-BE49-F238E27FC236}">
                <a16:creationId xmlns:a16="http://schemas.microsoft.com/office/drawing/2014/main" id="{C6A85743-FED3-D441-A18E-5DDF8815B328}"/>
              </a:ext>
            </a:extLst>
          </p:cNvPr>
          <p:cNvSpPr/>
          <p:nvPr userDrawn="1"/>
        </p:nvSpPr>
        <p:spPr>
          <a:xfrm>
            <a:off x="171451" y="4603316"/>
            <a:ext cx="1484799" cy="366250"/>
          </a:xfrm>
          <a:prstGeom prst="rect">
            <a:avLst/>
          </a:prstGeom>
          <a:blipFill>
            <a:blip r:embed="rId3" cstate="print"/>
            <a:stretch>
              <a:fillRect/>
            </a:stretch>
          </a:blipFill>
        </p:spPr>
        <p:txBody>
          <a:bodyPr wrap="square" lIns="0" tIns="0" rIns="0" bIns="0" rtlCol="0"/>
          <a:lstStyle/>
          <a:p>
            <a:endParaRPr sz="1800" dirty="0"/>
          </a:p>
        </p:txBody>
      </p:sp>
      <p:sp>
        <p:nvSpPr>
          <p:cNvPr id="11" name="object 3">
            <a:extLst>
              <a:ext uri="{FF2B5EF4-FFF2-40B4-BE49-F238E27FC236}">
                <a16:creationId xmlns:a16="http://schemas.microsoft.com/office/drawing/2014/main" id="{2E8938F5-92DE-364D-BE87-0337D90F46BC}"/>
              </a:ext>
            </a:extLst>
          </p:cNvPr>
          <p:cNvSpPr/>
          <p:nvPr userDrawn="1"/>
        </p:nvSpPr>
        <p:spPr>
          <a:xfrm>
            <a:off x="3429002" y="4837606"/>
            <a:ext cx="5435771" cy="131960"/>
          </a:xfrm>
          <a:prstGeom prst="rect">
            <a:avLst/>
          </a:prstGeom>
          <a:blipFill>
            <a:blip r:embed="rId4" cstate="print"/>
            <a:stretch>
              <a:fillRect/>
            </a:stretch>
          </a:blipFill>
        </p:spPr>
        <p:txBody>
          <a:bodyPr wrap="square" lIns="0" tIns="0" rIns="0" bIns="0" rtlCol="0"/>
          <a:lstStyle/>
          <a:p>
            <a:endParaRPr sz="1800" dirty="0"/>
          </a:p>
        </p:txBody>
      </p:sp>
      <p:sp>
        <p:nvSpPr>
          <p:cNvPr id="16" name="Text Placeholder 15">
            <a:extLst>
              <a:ext uri="{FF2B5EF4-FFF2-40B4-BE49-F238E27FC236}">
                <a16:creationId xmlns:a16="http://schemas.microsoft.com/office/drawing/2014/main" id="{0278B326-B2FE-AA40-9C92-ED3D2717945C}"/>
              </a:ext>
            </a:extLst>
          </p:cNvPr>
          <p:cNvSpPr>
            <a:spLocks noGrp="1"/>
          </p:cNvSpPr>
          <p:nvPr>
            <p:ph type="body" sz="quarter" idx="10"/>
          </p:nvPr>
        </p:nvSpPr>
        <p:spPr>
          <a:xfrm>
            <a:off x="228600" y="1751411"/>
            <a:ext cx="7772400" cy="778637"/>
          </a:xfrm>
        </p:spPr>
        <p:txBody>
          <a:bodyPr/>
          <a:lstStyle>
            <a:lvl1pPr marL="0" indent="0">
              <a:buNone/>
              <a:defRPr sz="2300" b="1" i="0">
                <a:latin typeface="Calibri" panose="020F0502020204030204" pitchFamily="34" charset="0"/>
                <a:cs typeface="Calibri" panose="020F0502020204030204" pitchFamily="34" charset="0"/>
              </a:defRPr>
            </a:lvl1pPr>
            <a:lvl2pPr marL="8335" indent="0">
              <a:buNone/>
              <a:tabLst/>
              <a:defRPr sz="2000" b="0" i="0">
                <a:latin typeface="Calibri Light" panose="020F0302020204030204" pitchFamily="34" charset="0"/>
                <a:cs typeface="Calibri Light" panose="020F0302020204030204" pitchFamily="34" charset="0"/>
              </a:defRPr>
            </a:lvl2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29384252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EEFF8F6F-CD57-4A4C-A46C-F178B7473D93}"/>
              </a:ext>
            </a:extLst>
          </p:cNvPr>
          <p:cNvSpPr>
            <a:spLocks noGrp="1"/>
          </p:cNvSpPr>
          <p:nvPr>
            <p:ph idx="1"/>
          </p:nvPr>
        </p:nvSpPr>
        <p:spPr>
          <a:xfrm>
            <a:off x="381000" y="1018903"/>
            <a:ext cx="8229600" cy="3466301"/>
          </a:xfrm>
          <a:prstGeom prst="rect">
            <a:avLst/>
          </a:prstGeom>
        </p:spPr>
        <p:txBody>
          <a:bodyPr/>
          <a:lstStyle>
            <a:lvl1pPr marL="342900" indent="-342900">
              <a:lnSpc>
                <a:spcPct val="100000"/>
              </a:lnSpc>
              <a:spcBef>
                <a:spcPts val="900"/>
              </a:spcBef>
              <a:buClr>
                <a:srgbClr val="4DAF46"/>
              </a:buClr>
              <a:buFont typeface="Wingdings" pitchFamily="2" charset="2"/>
              <a:buChar char="§"/>
              <a:defRPr sz="2200">
                <a:latin typeface="Arial" panose="020B0604020202020204" pitchFamily="34" charset="0"/>
                <a:cs typeface="Arial" panose="020B0604020202020204" pitchFamily="34" charset="0"/>
              </a:defRPr>
            </a:lvl1pPr>
            <a:lvl2pPr marL="742950" indent="-285750">
              <a:lnSpc>
                <a:spcPct val="100000"/>
              </a:lnSpc>
              <a:spcBef>
                <a:spcPts val="900"/>
              </a:spcBef>
              <a:buClr>
                <a:srgbClr val="4DAF46"/>
              </a:buClr>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lnSpc>
                <a:spcPct val="100000"/>
              </a:lnSpc>
              <a:spcBef>
                <a:spcPts val="900"/>
              </a:spcBef>
              <a:buClr>
                <a:srgbClr val="4DAF46"/>
              </a:buClr>
              <a:buFont typeface="Wingdings" pitchFamily="2" charset="2"/>
              <a:buChar char="q"/>
              <a:defRPr sz="1800">
                <a:latin typeface="Arial" panose="020B0604020202020204" pitchFamily="34" charset="0"/>
                <a:cs typeface="Arial" panose="020B0604020202020204" pitchFamily="34" charset="0"/>
              </a:defRPr>
            </a:lvl3pPr>
            <a:lvl4pPr marL="1600200" indent="-228600">
              <a:lnSpc>
                <a:spcPct val="100000"/>
              </a:lnSpc>
              <a:spcBef>
                <a:spcPts val="900"/>
              </a:spcBef>
              <a:buClr>
                <a:srgbClr val="4DAF46"/>
              </a:buClr>
              <a:buSzPct val="100000"/>
              <a:buFont typeface="Courier New" panose="02070309020205020404" pitchFamily="49" charset="0"/>
              <a:buChar char="o"/>
              <a:defRPr sz="1600">
                <a:latin typeface="Arial" panose="020B0604020202020204" pitchFamily="34" charset="0"/>
                <a:cs typeface="Arial" panose="020B0604020202020204" pitchFamily="34" charset="0"/>
              </a:defRPr>
            </a:lvl4pPr>
            <a:lvl5pPr marL="2057400" indent="-228600">
              <a:lnSpc>
                <a:spcPct val="100000"/>
              </a:lnSpc>
              <a:spcBef>
                <a:spcPts val="900"/>
              </a:spcBef>
              <a:buClr>
                <a:srgbClr val="4DAF46"/>
              </a:buClr>
              <a:buSzPct val="100000"/>
              <a:buFont typeface="Lucida Grande"/>
              <a:buChar cha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D3A0CC44-D3C5-4A46-ACF1-ADFBA933B2AE}"/>
              </a:ext>
            </a:extLst>
          </p:cNvPr>
          <p:cNvSpPr>
            <a:spLocks noGrp="1"/>
          </p:cNvSpPr>
          <p:nvPr>
            <p:ph type="title"/>
          </p:nvPr>
        </p:nvSpPr>
        <p:spPr>
          <a:xfrm>
            <a:off x="381000" y="41483"/>
            <a:ext cx="5802972" cy="616813"/>
          </a:xfrm>
          <a:prstGeom prst="rect">
            <a:avLst/>
          </a:prstGeom>
        </p:spPr>
        <p:txBody>
          <a:bodyPr anchor="b"/>
          <a:lstStyle>
            <a:lvl1pPr algn="l">
              <a:defRPr sz="2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491987470"/>
      </p:ext>
    </p:extLst>
  </p:cSld>
  <p:clrMapOvr>
    <a:masterClrMapping/>
  </p:clrMapOvr>
  <mc:AlternateContent xmlns:mc="http://schemas.openxmlformats.org/markup-compatibility/2006" xmlns:p14="http://schemas.microsoft.com/office/powerpoint/2010/main">
    <mc:Choice Requires="p14">
      <p:transition spd="slow" p14:dur="2000" advTm="10000">
        <p:fade/>
      </p:transition>
    </mc:Choice>
    <mc:Fallback xmlns="">
      <p:transition spd="slow" advTm="10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EF989-437C-A716-67AD-F158963009D6}"/>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E2881DC-8AD7-EDE6-986E-81990D1D4058}"/>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410781A-8EA5-77ED-C8D1-AAAAF880A359}"/>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5" name="Footer Placeholder 4">
            <a:extLst>
              <a:ext uri="{FF2B5EF4-FFF2-40B4-BE49-F238E27FC236}">
                <a16:creationId xmlns:a16="http://schemas.microsoft.com/office/drawing/2014/main" id="{9DF1A94F-7CBE-1FDE-2FC2-9A94274557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EE34CB-1AF7-56B5-9C28-10843FF93990}"/>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2641664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ABB26-0FAD-686B-79AD-BA1D3942C2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C21B64-DC37-9B0F-D816-3C6D84A72E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338066-22D0-4EAA-D9D8-1D9A2C49AF00}"/>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5" name="Footer Placeholder 4">
            <a:extLst>
              <a:ext uri="{FF2B5EF4-FFF2-40B4-BE49-F238E27FC236}">
                <a16:creationId xmlns:a16="http://schemas.microsoft.com/office/drawing/2014/main" id="{92BA98B9-A15D-7FC2-9E1B-799C0189D2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DDD5C3-947D-039F-DCAC-D4834976AC30}"/>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11290696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8F26E-CA60-345E-F718-8E02BE3C233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87EE57F5-E2CB-A319-0EC6-7140CA1BE2F8}"/>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9BCE90-68B9-DEE5-FF1D-13BB3D03EA27}"/>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5" name="Footer Placeholder 4">
            <a:extLst>
              <a:ext uri="{FF2B5EF4-FFF2-40B4-BE49-F238E27FC236}">
                <a16:creationId xmlns:a16="http://schemas.microsoft.com/office/drawing/2014/main" id="{16947798-07C2-09F5-7A17-A7F338F85D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AF1B65-DF2F-0C63-0C3F-7240FDB84C28}"/>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4827603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C9EE6-055E-311C-82F2-8288B4A82C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613172-AED7-8A2A-577E-356287EF0076}"/>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13E8A6-6701-0726-2648-99264700859E}"/>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5DA039-5E34-5567-EB37-5732065EDAF8}"/>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6" name="Footer Placeholder 5">
            <a:extLst>
              <a:ext uri="{FF2B5EF4-FFF2-40B4-BE49-F238E27FC236}">
                <a16:creationId xmlns:a16="http://schemas.microsoft.com/office/drawing/2014/main" id="{16FEAD1C-993D-52D3-9D11-85ED055672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79222D-3129-FC89-E510-AA41F277B3DE}"/>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33086439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F4704-8824-CA46-66FA-D3D5619CC4D1}"/>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B8159F-E082-3D66-C5A6-37DC54721C06}"/>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6DCB285-5AC3-D12B-8D9D-053B8C6004E0}"/>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0D8A1F-BED9-3EC8-59C9-5811B96FA2F3}"/>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C610181-8867-51F2-E560-C96C9069C5D5}"/>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263395-B22E-C2FA-278D-C3A7ABBD32DF}"/>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8" name="Footer Placeholder 7">
            <a:extLst>
              <a:ext uri="{FF2B5EF4-FFF2-40B4-BE49-F238E27FC236}">
                <a16:creationId xmlns:a16="http://schemas.microsoft.com/office/drawing/2014/main" id="{92749D5E-A184-BE55-ED57-0A5574A72B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ECBFC7-F8E8-B671-42ED-1EFEB3C3F5C6}"/>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3786946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1E8CC-7B12-546C-65CC-A0E5F25BD9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D64E11-FE20-C155-A03C-D0CECC128FBE}"/>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4" name="Footer Placeholder 3">
            <a:extLst>
              <a:ext uri="{FF2B5EF4-FFF2-40B4-BE49-F238E27FC236}">
                <a16:creationId xmlns:a16="http://schemas.microsoft.com/office/drawing/2014/main" id="{4EB80675-9D6C-2B28-7D49-571E559CDF3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9EC213-43A3-2FC7-F24C-3AD1FD8BD908}"/>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19967909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58E346-B501-22D7-6889-37A2F353933E}"/>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3" name="Footer Placeholder 2">
            <a:extLst>
              <a:ext uri="{FF2B5EF4-FFF2-40B4-BE49-F238E27FC236}">
                <a16:creationId xmlns:a16="http://schemas.microsoft.com/office/drawing/2014/main" id="{579A39F9-928F-41AF-8777-05BF971F78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BFD46-8131-8FC2-4948-E5FF1F2D9548}"/>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32074614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E21EB-CDB4-D6B6-0B97-A311B9663F4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216C5B8-D057-94D9-5940-73CE4F81E038}"/>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DFEE89-871E-26AF-DF44-97BB45E91E6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327158F-6924-84E0-6613-983E30F731EB}"/>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6" name="Footer Placeholder 5">
            <a:extLst>
              <a:ext uri="{FF2B5EF4-FFF2-40B4-BE49-F238E27FC236}">
                <a16:creationId xmlns:a16="http://schemas.microsoft.com/office/drawing/2014/main" id="{324FDE7F-9F62-2A70-914F-8C9276D973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BE445C-323F-BD7B-027B-AB4AD3551604}"/>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3804390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701A-7174-AAEE-205C-7696C79FEA0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D3221BD-A4A7-CB67-21E0-A3EF7B937D09}"/>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5012EA0-2AC1-5B27-D305-8F0FDEDDB10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42E6A23-E78E-8534-A7C0-1134A8B7BC93}"/>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6" name="Footer Placeholder 5">
            <a:extLst>
              <a:ext uri="{FF2B5EF4-FFF2-40B4-BE49-F238E27FC236}">
                <a16:creationId xmlns:a16="http://schemas.microsoft.com/office/drawing/2014/main" id="{494E13B3-2C5E-E8D2-D747-A6F15868B5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CB8058-3A32-0DC3-25DF-5C6EC0BD74DB}"/>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2265519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488AA-854C-0B0B-7A92-7584611745E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49A159-6A78-D952-165A-D3E4308B8D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EA121D-47F0-7703-355D-B517DB8C7E5A}"/>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5" name="Footer Placeholder 4">
            <a:extLst>
              <a:ext uri="{FF2B5EF4-FFF2-40B4-BE49-F238E27FC236}">
                <a16:creationId xmlns:a16="http://schemas.microsoft.com/office/drawing/2014/main" id="{46E9ED35-0716-EB7E-2914-92537D474A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308FDA-5DD8-078A-3772-D49C9EC7458C}"/>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42803664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CC5AEE-5CE7-7042-747B-84CFBE2729C8}"/>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8B9367-1E33-B7C9-DA2B-6C56D6B8491E}"/>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D311B6-BE8C-DA26-7B46-A3B94EDE4EB2}"/>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5" name="Footer Placeholder 4">
            <a:extLst>
              <a:ext uri="{FF2B5EF4-FFF2-40B4-BE49-F238E27FC236}">
                <a16:creationId xmlns:a16="http://schemas.microsoft.com/office/drawing/2014/main" id="{AC0BED50-52CE-56A0-812E-6B44710FB4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A3CB56-F7D1-3AF5-8307-1048A1A21D89}"/>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1836883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EEFF8F6F-CD57-4A4C-A46C-F178B7473D93}"/>
              </a:ext>
            </a:extLst>
          </p:cNvPr>
          <p:cNvSpPr>
            <a:spLocks noGrp="1"/>
          </p:cNvSpPr>
          <p:nvPr>
            <p:ph idx="1"/>
          </p:nvPr>
        </p:nvSpPr>
        <p:spPr>
          <a:xfrm>
            <a:off x="381000" y="1018903"/>
            <a:ext cx="8229600" cy="3466301"/>
          </a:xfrm>
          <a:prstGeom prst="rect">
            <a:avLst/>
          </a:prstGeom>
        </p:spPr>
        <p:txBody>
          <a:bodyPr/>
          <a:lstStyle>
            <a:lvl1pPr marL="342900" indent="-342900">
              <a:lnSpc>
                <a:spcPct val="100000"/>
              </a:lnSpc>
              <a:spcBef>
                <a:spcPts val="900"/>
              </a:spcBef>
              <a:buClr>
                <a:schemeClr val="tx1"/>
              </a:buClr>
              <a:buFont typeface="Wingdings" pitchFamily="2" charset="2"/>
              <a:buChar char="§"/>
              <a:defRPr sz="2200">
                <a:latin typeface="Arial" panose="020B0604020202020204" pitchFamily="34" charset="0"/>
                <a:cs typeface="Arial" panose="020B0604020202020204" pitchFamily="34" charset="0"/>
              </a:defRPr>
            </a:lvl1pPr>
            <a:lvl2pPr marL="742950" indent="-285750">
              <a:lnSpc>
                <a:spcPct val="100000"/>
              </a:lnSpc>
              <a:spcBef>
                <a:spcPts val="900"/>
              </a:spcBef>
              <a:buClr>
                <a:schemeClr val="tx1"/>
              </a:buClr>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lnSpc>
                <a:spcPct val="100000"/>
              </a:lnSpc>
              <a:spcBef>
                <a:spcPts val="900"/>
              </a:spcBef>
              <a:buClr>
                <a:schemeClr val="tx1"/>
              </a:buClr>
              <a:buFont typeface="Wingdings" pitchFamily="2" charset="2"/>
              <a:buChar char="q"/>
              <a:defRPr sz="1800">
                <a:latin typeface="Arial" panose="020B0604020202020204" pitchFamily="34" charset="0"/>
                <a:cs typeface="Arial" panose="020B0604020202020204" pitchFamily="34" charset="0"/>
              </a:defRPr>
            </a:lvl3pPr>
            <a:lvl4pPr marL="1600200" indent="-228600">
              <a:lnSpc>
                <a:spcPct val="100000"/>
              </a:lnSpc>
              <a:spcBef>
                <a:spcPts val="900"/>
              </a:spcBef>
              <a:buClr>
                <a:schemeClr val="tx1"/>
              </a:buClr>
              <a:buSzPct val="100000"/>
              <a:buFont typeface="Courier New" panose="02070309020205020404" pitchFamily="49" charset="0"/>
              <a:buChar char="o"/>
              <a:defRPr sz="1600">
                <a:latin typeface="Arial" panose="020B0604020202020204" pitchFamily="34" charset="0"/>
                <a:cs typeface="Arial" panose="020B0604020202020204" pitchFamily="34" charset="0"/>
              </a:defRPr>
            </a:lvl4pPr>
            <a:lvl5pPr marL="2057400" indent="-228600">
              <a:lnSpc>
                <a:spcPct val="100000"/>
              </a:lnSpc>
              <a:spcBef>
                <a:spcPts val="900"/>
              </a:spcBef>
              <a:buClr>
                <a:schemeClr val="tx1"/>
              </a:buClr>
              <a:buSzPct val="100000"/>
              <a:buFont typeface="Lucida Grande"/>
              <a:buChar cha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D3A0CC44-D3C5-4A46-ACF1-ADFBA933B2AE}"/>
              </a:ext>
            </a:extLst>
          </p:cNvPr>
          <p:cNvSpPr>
            <a:spLocks noGrp="1"/>
          </p:cNvSpPr>
          <p:nvPr>
            <p:ph type="title"/>
          </p:nvPr>
        </p:nvSpPr>
        <p:spPr>
          <a:xfrm>
            <a:off x="381000" y="41483"/>
            <a:ext cx="5802972" cy="616813"/>
          </a:xfrm>
          <a:prstGeom prst="rect">
            <a:avLst/>
          </a:prstGeom>
        </p:spPr>
        <p:txBody>
          <a:bodyPr anchor="b"/>
          <a:lstStyle>
            <a:lvl1pPr algn="l">
              <a:defRPr sz="2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998117664"/>
      </p:ext>
    </p:extLst>
  </p:cSld>
  <p:clrMapOvr>
    <a:masterClrMapping/>
  </p:clrMapOvr>
  <mc:AlternateContent xmlns:mc="http://schemas.openxmlformats.org/markup-compatibility/2006" xmlns:p14="http://schemas.microsoft.com/office/powerpoint/2010/main">
    <mc:Choice Requires="p14">
      <p:transition spd="slow" p14:dur="2000" advTm="10000">
        <p:fade/>
      </p:transition>
    </mc:Choice>
    <mc:Fallback xmlns="">
      <p:transition spd="slow" advTm="10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75B86-E804-8F7C-5D0B-927B0ECD3BF0}"/>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B563B501-4850-E693-9F8A-4B8D1D729AF1}"/>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0A5AD75-E4C3-5B40-684F-BF11B1DB9D09}"/>
              </a:ext>
            </a:extLst>
          </p:cNvPr>
          <p:cNvSpPr>
            <a:spLocks noGrp="1"/>
          </p:cNvSpPr>
          <p:nvPr>
            <p:ph type="dt" sz="half" idx="10"/>
          </p:nvPr>
        </p:nvSpPr>
        <p:spPr/>
        <p:txBody>
          <a:bodyPr/>
          <a:lstStyle/>
          <a:p>
            <a:fld id="{9DD65ECA-356D-D042-B621-9E00E5D30330}" type="datetimeFigureOut">
              <a:rPr lang="en-US" smtClean="0"/>
              <a:t>9/24/2026</a:t>
            </a:fld>
            <a:endParaRPr lang="en-US"/>
          </a:p>
        </p:txBody>
      </p:sp>
      <p:sp>
        <p:nvSpPr>
          <p:cNvPr id="5" name="Footer Placeholder 4">
            <a:extLst>
              <a:ext uri="{FF2B5EF4-FFF2-40B4-BE49-F238E27FC236}">
                <a16:creationId xmlns:a16="http://schemas.microsoft.com/office/drawing/2014/main" id="{9671D4FC-89F4-9D38-CF7F-954AC67FCB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EC56BE-C6CF-146D-F3F5-6ED1DF3CF73A}"/>
              </a:ext>
            </a:extLst>
          </p:cNvPr>
          <p:cNvSpPr>
            <a:spLocks noGrp="1"/>
          </p:cNvSpPr>
          <p:nvPr>
            <p:ph type="sldNum" sz="quarter" idx="12"/>
          </p:nvPr>
        </p:nvSpPr>
        <p:spPr/>
        <p:txBody>
          <a:bodyPr/>
          <a:lstStyle/>
          <a:p>
            <a:fld id="{B391D19F-1572-4647-A861-1F092B6B324D}" type="slidenum">
              <a:rPr lang="en-US" smtClean="0"/>
              <a:t>‹#›</a:t>
            </a:fld>
            <a:endParaRPr lang="en-US"/>
          </a:p>
        </p:txBody>
      </p:sp>
    </p:spTree>
    <p:extLst>
      <p:ext uri="{BB962C8B-B14F-4D97-AF65-F5344CB8AC3E}">
        <p14:creationId xmlns:p14="http://schemas.microsoft.com/office/powerpoint/2010/main" val="27719152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14B2C-0975-0421-A38A-A2DA278DDC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919674-242D-2856-2F96-66D843193F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F657AB-3C41-5F26-6020-69BE65A57833}"/>
              </a:ext>
            </a:extLst>
          </p:cNvPr>
          <p:cNvSpPr>
            <a:spLocks noGrp="1"/>
          </p:cNvSpPr>
          <p:nvPr>
            <p:ph type="dt" sz="half" idx="10"/>
          </p:nvPr>
        </p:nvSpPr>
        <p:spPr/>
        <p:txBody>
          <a:bodyPr/>
          <a:lstStyle/>
          <a:p>
            <a:fld id="{9DD65ECA-356D-D042-B621-9E00E5D30330}" type="datetimeFigureOut">
              <a:rPr lang="en-US" smtClean="0"/>
              <a:t>9/24/2026</a:t>
            </a:fld>
            <a:endParaRPr lang="en-US"/>
          </a:p>
        </p:txBody>
      </p:sp>
      <p:sp>
        <p:nvSpPr>
          <p:cNvPr id="5" name="Footer Placeholder 4">
            <a:extLst>
              <a:ext uri="{FF2B5EF4-FFF2-40B4-BE49-F238E27FC236}">
                <a16:creationId xmlns:a16="http://schemas.microsoft.com/office/drawing/2014/main" id="{D1FC6F91-F41E-8872-5863-6872B791F2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3DE51D-D2CA-96C3-6261-FB3B2AF82586}"/>
              </a:ext>
            </a:extLst>
          </p:cNvPr>
          <p:cNvSpPr>
            <a:spLocks noGrp="1"/>
          </p:cNvSpPr>
          <p:nvPr>
            <p:ph type="sldNum" sz="quarter" idx="12"/>
          </p:nvPr>
        </p:nvSpPr>
        <p:spPr/>
        <p:txBody>
          <a:bodyPr/>
          <a:lstStyle/>
          <a:p>
            <a:fld id="{B391D19F-1572-4647-A861-1F092B6B324D}" type="slidenum">
              <a:rPr lang="en-US" smtClean="0"/>
              <a:t>‹#›</a:t>
            </a:fld>
            <a:endParaRPr lang="en-US"/>
          </a:p>
        </p:txBody>
      </p:sp>
    </p:spTree>
    <p:extLst>
      <p:ext uri="{BB962C8B-B14F-4D97-AF65-F5344CB8AC3E}">
        <p14:creationId xmlns:p14="http://schemas.microsoft.com/office/powerpoint/2010/main" val="30875418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8F57F-095A-636A-6FF6-F957535DEE11}"/>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A4D76D43-5AC7-4023-8F65-8A3FD04F0E87}"/>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99A437-8B13-956A-2028-BE9AFA79442C}"/>
              </a:ext>
            </a:extLst>
          </p:cNvPr>
          <p:cNvSpPr>
            <a:spLocks noGrp="1"/>
          </p:cNvSpPr>
          <p:nvPr>
            <p:ph type="dt" sz="half" idx="10"/>
          </p:nvPr>
        </p:nvSpPr>
        <p:spPr/>
        <p:txBody>
          <a:bodyPr/>
          <a:lstStyle/>
          <a:p>
            <a:fld id="{9DD65ECA-356D-D042-B621-9E00E5D30330}" type="datetimeFigureOut">
              <a:rPr lang="en-US" smtClean="0"/>
              <a:t>9/24/2026</a:t>
            </a:fld>
            <a:endParaRPr lang="en-US"/>
          </a:p>
        </p:txBody>
      </p:sp>
      <p:sp>
        <p:nvSpPr>
          <p:cNvPr id="5" name="Footer Placeholder 4">
            <a:extLst>
              <a:ext uri="{FF2B5EF4-FFF2-40B4-BE49-F238E27FC236}">
                <a16:creationId xmlns:a16="http://schemas.microsoft.com/office/drawing/2014/main" id="{33CC700A-B51B-3DD1-7DF7-B5DCEC6ADD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3A4EC-B171-212B-7F16-843756EA61C0}"/>
              </a:ext>
            </a:extLst>
          </p:cNvPr>
          <p:cNvSpPr>
            <a:spLocks noGrp="1"/>
          </p:cNvSpPr>
          <p:nvPr>
            <p:ph type="sldNum" sz="quarter" idx="12"/>
          </p:nvPr>
        </p:nvSpPr>
        <p:spPr/>
        <p:txBody>
          <a:bodyPr/>
          <a:lstStyle/>
          <a:p>
            <a:fld id="{B391D19F-1572-4647-A861-1F092B6B324D}" type="slidenum">
              <a:rPr lang="en-US" smtClean="0"/>
              <a:t>‹#›</a:t>
            </a:fld>
            <a:endParaRPr lang="en-US"/>
          </a:p>
        </p:txBody>
      </p:sp>
    </p:spTree>
    <p:extLst>
      <p:ext uri="{BB962C8B-B14F-4D97-AF65-F5344CB8AC3E}">
        <p14:creationId xmlns:p14="http://schemas.microsoft.com/office/powerpoint/2010/main" val="17852787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9788F-AD2B-1138-CB9F-05EF9D754C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F08FDF-2994-78F3-3C5F-03F358564821}"/>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91A469-789B-89C2-E4BB-4A0EBC2B847F}"/>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3772E8-74EB-FFFD-B170-B419225569FC}"/>
              </a:ext>
            </a:extLst>
          </p:cNvPr>
          <p:cNvSpPr>
            <a:spLocks noGrp="1"/>
          </p:cNvSpPr>
          <p:nvPr>
            <p:ph type="dt" sz="half" idx="10"/>
          </p:nvPr>
        </p:nvSpPr>
        <p:spPr/>
        <p:txBody>
          <a:bodyPr/>
          <a:lstStyle/>
          <a:p>
            <a:fld id="{9DD65ECA-356D-D042-B621-9E00E5D30330}" type="datetimeFigureOut">
              <a:rPr lang="en-US" smtClean="0"/>
              <a:t>9/24/2026</a:t>
            </a:fld>
            <a:endParaRPr lang="en-US"/>
          </a:p>
        </p:txBody>
      </p:sp>
      <p:sp>
        <p:nvSpPr>
          <p:cNvPr id="6" name="Footer Placeholder 5">
            <a:extLst>
              <a:ext uri="{FF2B5EF4-FFF2-40B4-BE49-F238E27FC236}">
                <a16:creationId xmlns:a16="http://schemas.microsoft.com/office/drawing/2014/main" id="{422E018F-6B08-4B95-54D8-7161F2168A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874673-F197-304D-BBDF-34BA12384898}"/>
              </a:ext>
            </a:extLst>
          </p:cNvPr>
          <p:cNvSpPr>
            <a:spLocks noGrp="1"/>
          </p:cNvSpPr>
          <p:nvPr>
            <p:ph type="sldNum" sz="quarter" idx="12"/>
          </p:nvPr>
        </p:nvSpPr>
        <p:spPr/>
        <p:txBody>
          <a:bodyPr/>
          <a:lstStyle/>
          <a:p>
            <a:fld id="{B391D19F-1572-4647-A861-1F092B6B324D}" type="slidenum">
              <a:rPr lang="en-US" smtClean="0"/>
              <a:t>‹#›</a:t>
            </a:fld>
            <a:endParaRPr lang="en-US"/>
          </a:p>
        </p:txBody>
      </p:sp>
    </p:spTree>
    <p:extLst>
      <p:ext uri="{BB962C8B-B14F-4D97-AF65-F5344CB8AC3E}">
        <p14:creationId xmlns:p14="http://schemas.microsoft.com/office/powerpoint/2010/main" val="35583798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94822-8167-B9C6-097A-917536184933}"/>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F93B3744-03AC-4183-5BDC-397BC90941A8}"/>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8F21109-B1AB-537D-A015-730F3CE45F5C}"/>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9C0B9D-2337-6871-26B3-D618F53BD065}"/>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7697317-75B1-1F11-D13D-D79DBDBC3180}"/>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72FDC6-F12D-1B5A-C7E1-36E661F2AEB3}"/>
              </a:ext>
            </a:extLst>
          </p:cNvPr>
          <p:cNvSpPr>
            <a:spLocks noGrp="1"/>
          </p:cNvSpPr>
          <p:nvPr>
            <p:ph type="dt" sz="half" idx="10"/>
          </p:nvPr>
        </p:nvSpPr>
        <p:spPr/>
        <p:txBody>
          <a:bodyPr/>
          <a:lstStyle/>
          <a:p>
            <a:fld id="{9DD65ECA-356D-D042-B621-9E00E5D30330}" type="datetimeFigureOut">
              <a:rPr lang="en-US" smtClean="0"/>
              <a:t>9/24/2026</a:t>
            </a:fld>
            <a:endParaRPr lang="en-US"/>
          </a:p>
        </p:txBody>
      </p:sp>
      <p:sp>
        <p:nvSpPr>
          <p:cNvPr id="8" name="Footer Placeholder 7">
            <a:extLst>
              <a:ext uri="{FF2B5EF4-FFF2-40B4-BE49-F238E27FC236}">
                <a16:creationId xmlns:a16="http://schemas.microsoft.com/office/drawing/2014/main" id="{4DAEE8B1-7D74-4151-F2D2-D7831584B1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8951D6A-4CB0-3DB7-FAB7-B9A9D21A7D94}"/>
              </a:ext>
            </a:extLst>
          </p:cNvPr>
          <p:cNvSpPr>
            <a:spLocks noGrp="1"/>
          </p:cNvSpPr>
          <p:nvPr>
            <p:ph type="sldNum" sz="quarter" idx="12"/>
          </p:nvPr>
        </p:nvSpPr>
        <p:spPr/>
        <p:txBody>
          <a:bodyPr/>
          <a:lstStyle/>
          <a:p>
            <a:fld id="{B391D19F-1572-4647-A861-1F092B6B324D}" type="slidenum">
              <a:rPr lang="en-US" smtClean="0"/>
              <a:t>‹#›</a:t>
            </a:fld>
            <a:endParaRPr lang="en-US"/>
          </a:p>
        </p:txBody>
      </p:sp>
    </p:spTree>
    <p:extLst>
      <p:ext uri="{BB962C8B-B14F-4D97-AF65-F5344CB8AC3E}">
        <p14:creationId xmlns:p14="http://schemas.microsoft.com/office/powerpoint/2010/main" val="29950216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31F2-776E-45AB-FC35-9E575C75D2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6B8905-B2AF-27D5-54BC-8DDCDDEDCF5B}"/>
              </a:ext>
            </a:extLst>
          </p:cNvPr>
          <p:cNvSpPr>
            <a:spLocks noGrp="1"/>
          </p:cNvSpPr>
          <p:nvPr>
            <p:ph type="dt" sz="half" idx="10"/>
          </p:nvPr>
        </p:nvSpPr>
        <p:spPr/>
        <p:txBody>
          <a:bodyPr/>
          <a:lstStyle/>
          <a:p>
            <a:fld id="{9DD65ECA-356D-D042-B621-9E00E5D30330}" type="datetimeFigureOut">
              <a:rPr lang="en-US" smtClean="0"/>
              <a:t>9/24/2026</a:t>
            </a:fld>
            <a:endParaRPr lang="en-US"/>
          </a:p>
        </p:txBody>
      </p:sp>
      <p:sp>
        <p:nvSpPr>
          <p:cNvPr id="4" name="Footer Placeholder 3">
            <a:extLst>
              <a:ext uri="{FF2B5EF4-FFF2-40B4-BE49-F238E27FC236}">
                <a16:creationId xmlns:a16="http://schemas.microsoft.com/office/drawing/2014/main" id="{7A67C24D-3C6C-C1C0-25A9-F09830C2A5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588486-8F1D-1A49-8F97-DEDF16EF772F}"/>
              </a:ext>
            </a:extLst>
          </p:cNvPr>
          <p:cNvSpPr>
            <a:spLocks noGrp="1"/>
          </p:cNvSpPr>
          <p:nvPr>
            <p:ph type="sldNum" sz="quarter" idx="12"/>
          </p:nvPr>
        </p:nvSpPr>
        <p:spPr/>
        <p:txBody>
          <a:bodyPr/>
          <a:lstStyle/>
          <a:p>
            <a:fld id="{B391D19F-1572-4647-A861-1F092B6B324D}" type="slidenum">
              <a:rPr lang="en-US" smtClean="0"/>
              <a:t>‹#›</a:t>
            </a:fld>
            <a:endParaRPr lang="en-US"/>
          </a:p>
        </p:txBody>
      </p:sp>
    </p:spTree>
    <p:extLst>
      <p:ext uri="{BB962C8B-B14F-4D97-AF65-F5344CB8AC3E}">
        <p14:creationId xmlns:p14="http://schemas.microsoft.com/office/powerpoint/2010/main" val="13873578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5E7CB7-B90F-52D1-5140-2448FA24C10A}"/>
              </a:ext>
            </a:extLst>
          </p:cNvPr>
          <p:cNvSpPr>
            <a:spLocks noGrp="1"/>
          </p:cNvSpPr>
          <p:nvPr>
            <p:ph type="dt" sz="half" idx="10"/>
          </p:nvPr>
        </p:nvSpPr>
        <p:spPr/>
        <p:txBody>
          <a:bodyPr/>
          <a:lstStyle/>
          <a:p>
            <a:fld id="{9DD65ECA-356D-D042-B621-9E00E5D30330}" type="datetimeFigureOut">
              <a:rPr lang="en-US" smtClean="0"/>
              <a:t>9/24/2026</a:t>
            </a:fld>
            <a:endParaRPr lang="en-US"/>
          </a:p>
        </p:txBody>
      </p:sp>
      <p:sp>
        <p:nvSpPr>
          <p:cNvPr id="3" name="Footer Placeholder 2">
            <a:extLst>
              <a:ext uri="{FF2B5EF4-FFF2-40B4-BE49-F238E27FC236}">
                <a16:creationId xmlns:a16="http://schemas.microsoft.com/office/drawing/2014/main" id="{6105D19A-B03C-2B40-BCEA-16524919C6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78A1E97-03F5-1F6C-8809-1CE4FC3AC0B4}"/>
              </a:ext>
            </a:extLst>
          </p:cNvPr>
          <p:cNvSpPr>
            <a:spLocks noGrp="1"/>
          </p:cNvSpPr>
          <p:nvPr>
            <p:ph type="sldNum" sz="quarter" idx="12"/>
          </p:nvPr>
        </p:nvSpPr>
        <p:spPr/>
        <p:txBody>
          <a:bodyPr/>
          <a:lstStyle/>
          <a:p>
            <a:fld id="{B391D19F-1572-4647-A861-1F092B6B324D}" type="slidenum">
              <a:rPr lang="en-US" smtClean="0"/>
              <a:t>‹#›</a:t>
            </a:fld>
            <a:endParaRPr lang="en-US"/>
          </a:p>
        </p:txBody>
      </p:sp>
    </p:spTree>
    <p:extLst>
      <p:ext uri="{BB962C8B-B14F-4D97-AF65-F5344CB8AC3E}">
        <p14:creationId xmlns:p14="http://schemas.microsoft.com/office/powerpoint/2010/main" val="9488643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066AD-BA7B-7A9E-D867-62DF066DFC6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CE00705-671B-88C8-BE7C-8150FEF129AF}"/>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FFCA80-DD60-3A19-4B91-D7FC242CADE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C58D178-F5CD-E148-11A5-814A8267DE73}"/>
              </a:ext>
            </a:extLst>
          </p:cNvPr>
          <p:cNvSpPr>
            <a:spLocks noGrp="1"/>
          </p:cNvSpPr>
          <p:nvPr>
            <p:ph type="dt" sz="half" idx="10"/>
          </p:nvPr>
        </p:nvSpPr>
        <p:spPr/>
        <p:txBody>
          <a:bodyPr/>
          <a:lstStyle/>
          <a:p>
            <a:fld id="{9DD65ECA-356D-D042-B621-9E00E5D30330}" type="datetimeFigureOut">
              <a:rPr lang="en-US" smtClean="0"/>
              <a:t>9/24/2026</a:t>
            </a:fld>
            <a:endParaRPr lang="en-US"/>
          </a:p>
        </p:txBody>
      </p:sp>
      <p:sp>
        <p:nvSpPr>
          <p:cNvPr id="6" name="Footer Placeholder 5">
            <a:extLst>
              <a:ext uri="{FF2B5EF4-FFF2-40B4-BE49-F238E27FC236}">
                <a16:creationId xmlns:a16="http://schemas.microsoft.com/office/drawing/2014/main" id="{4D15687D-8BC7-CAA1-9B1E-5B17896EA5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656A4A-D7C1-EF96-85F0-45019905B1FF}"/>
              </a:ext>
            </a:extLst>
          </p:cNvPr>
          <p:cNvSpPr>
            <a:spLocks noGrp="1"/>
          </p:cNvSpPr>
          <p:nvPr>
            <p:ph type="sldNum" sz="quarter" idx="12"/>
          </p:nvPr>
        </p:nvSpPr>
        <p:spPr/>
        <p:txBody>
          <a:bodyPr/>
          <a:lstStyle/>
          <a:p>
            <a:fld id="{B391D19F-1572-4647-A861-1F092B6B324D}" type="slidenum">
              <a:rPr lang="en-US" smtClean="0"/>
              <a:t>‹#›</a:t>
            </a:fld>
            <a:endParaRPr lang="en-US"/>
          </a:p>
        </p:txBody>
      </p:sp>
    </p:spTree>
    <p:extLst>
      <p:ext uri="{BB962C8B-B14F-4D97-AF65-F5344CB8AC3E}">
        <p14:creationId xmlns:p14="http://schemas.microsoft.com/office/powerpoint/2010/main" val="4623523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88AEF-28E7-D2B6-5F00-D78839384FA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76AFA70-0386-811A-A924-67A12B9E802B}"/>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5DFEE1CA-99F5-0450-6AE9-D2FB84ACB839}"/>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CE15514-7F09-CF7F-BBDD-A9EA28395E60}"/>
              </a:ext>
            </a:extLst>
          </p:cNvPr>
          <p:cNvSpPr>
            <a:spLocks noGrp="1"/>
          </p:cNvSpPr>
          <p:nvPr>
            <p:ph type="dt" sz="half" idx="10"/>
          </p:nvPr>
        </p:nvSpPr>
        <p:spPr/>
        <p:txBody>
          <a:bodyPr/>
          <a:lstStyle/>
          <a:p>
            <a:fld id="{9DD65ECA-356D-D042-B621-9E00E5D30330}" type="datetimeFigureOut">
              <a:rPr lang="en-US" smtClean="0"/>
              <a:t>9/24/2026</a:t>
            </a:fld>
            <a:endParaRPr lang="en-US"/>
          </a:p>
        </p:txBody>
      </p:sp>
      <p:sp>
        <p:nvSpPr>
          <p:cNvPr id="6" name="Footer Placeholder 5">
            <a:extLst>
              <a:ext uri="{FF2B5EF4-FFF2-40B4-BE49-F238E27FC236}">
                <a16:creationId xmlns:a16="http://schemas.microsoft.com/office/drawing/2014/main" id="{61E732DC-5EA5-14A2-99B0-D8BE2C49CF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6CCDC7-FE6D-1554-D123-60574FAD4B09}"/>
              </a:ext>
            </a:extLst>
          </p:cNvPr>
          <p:cNvSpPr>
            <a:spLocks noGrp="1"/>
          </p:cNvSpPr>
          <p:nvPr>
            <p:ph type="sldNum" sz="quarter" idx="12"/>
          </p:nvPr>
        </p:nvSpPr>
        <p:spPr/>
        <p:txBody>
          <a:bodyPr/>
          <a:lstStyle/>
          <a:p>
            <a:fld id="{B391D19F-1572-4647-A861-1F092B6B324D}" type="slidenum">
              <a:rPr lang="en-US" smtClean="0"/>
              <a:t>‹#›</a:t>
            </a:fld>
            <a:endParaRPr lang="en-US"/>
          </a:p>
        </p:txBody>
      </p:sp>
    </p:spTree>
    <p:extLst>
      <p:ext uri="{BB962C8B-B14F-4D97-AF65-F5344CB8AC3E}">
        <p14:creationId xmlns:p14="http://schemas.microsoft.com/office/powerpoint/2010/main" val="3926519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966DC-E581-ECC8-AFC2-D0F90B5B06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7C735E-8F7B-40E1-5F3C-4BA4545439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CECF46-C33A-D408-FAB7-1437D7B9DD28}"/>
              </a:ext>
            </a:extLst>
          </p:cNvPr>
          <p:cNvSpPr>
            <a:spLocks noGrp="1"/>
          </p:cNvSpPr>
          <p:nvPr>
            <p:ph type="dt" sz="half" idx="10"/>
          </p:nvPr>
        </p:nvSpPr>
        <p:spPr/>
        <p:txBody>
          <a:bodyPr/>
          <a:lstStyle/>
          <a:p>
            <a:fld id="{9DD65ECA-356D-D042-B621-9E00E5D30330}" type="datetimeFigureOut">
              <a:rPr lang="en-US" smtClean="0"/>
              <a:t>9/24/2026</a:t>
            </a:fld>
            <a:endParaRPr lang="en-US"/>
          </a:p>
        </p:txBody>
      </p:sp>
      <p:sp>
        <p:nvSpPr>
          <p:cNvPr id="5" name="Footer Placeholder 4">
            <a:extLst>
              <a:ext uri="{FF2B5EF4-FFF2-40B4-BE49-F238E27FC236}">
                <a16:creationId xmlns:a16="http://schemas.microsoft.com/office/drawing/2014/main" id="{769AD72D-69EC-C186-B3A0-0D960D019E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58CC8-FBC3-28EB-A949-08C7D15102DE}"/>
              </a:ext>
            </a:extLst>
          </p:cNvPr>
          <p:cNvSpPr>
            <a:spLocks noGrp="1"/>
          </p:cNvSpPr>
          <p:nvPr>
            <p:ph type="sldNum" sz="quarter" idx="12"/>
          </p:nvPr>
        </p:nvSpPr>
        <p:spPr/>
        <p:txBody>
          <a:bodyPr/>
          <a:lstStyle/>
          <a:p>
            <a:fld id="{B391D19F-1572-4647-A861-1F092B6B324D}" type="slidenum">
              <a:rPr lang="en-US" smtClean="0"/>
              <a:t>‹#›</a:t>
            </a:fld>
            <a:endParaRPr lang="en-US"/>
          </a:p>
        </p:txBody>
      </p:sp>
    </p:spTree>
    <p:extLst>
      <p:ext uri="{BB962C8B-B14F-4D97-AF65-F5344CB8AC3E}">
        <p14:creationId xmlns:p14="http://schemas.microsoft.com/office/powerpoint/2010/main" val="18088748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E84B05-DE6F-13FE-62B9-83147D8004F2}"/>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A4B5ED-D2F4-D5BC-8F56-1DAA6EEDA3AA}"/>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AA7425-AB12-E7E2-BFC0-A55FBFBCDD11}"/>
              </a:ext>
            </a:extLst>
          </p:cNvPr>
          <p:cNvSpPr>
            <a:spLocks noGrp="1"/>
          </p:cNvSpPr>
          <p:nvPr>
            <p:ph type="dt" sz="half" idx="10"/>
          </p:nvPr>
        </p:nvSpPr>
        <p:spPr/>
        <p:txBody>
          <a:bodyPr/>
          <a:lstStyle/>
          <a:p>
            <a:fld id="{9DD65ECA-356D-D042-B621-9E00E5D30330}" type="datetimeFigureOut">
              <a:rPr lang="en-US" smtClean="0"/>
              <a:t>9/24/2026</a:t>
            </a:fld>
            <a:endParaRPr lang="en-US"/>
          </a:p>
        </p:txBody>
      </p:sp>
      <p:sp>
        <p:nvSpPr>
          <p:cNvPr id="5" name="Footer Placeholder 4">
            <a:extLst>
              <a:ext uri="{FF2B5EF4-FFF2-40B4-BE49-F238E27FC236}">
                <a16:creationId xmlns:a16="http://schemas.microsoft.com/office/drawing/2014/main" id="{566B8A2B-79DC-4A68-0C6A-57E84AD913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00509D-1547-98C5-B399-9CC16B7A0FC8}"/>
              </a:ext>
            </a:extLst>
          </p:cNvPr>
          <p:cNvSpPr>
            <a:spLocks noGrp="1"/>
          </p:cNvSpPr>
          <p:nvPr>
            <p:ph type="sldNum" sz="quarter" idx="12"/>
          </p:nvPr>
        </p:nvSpPr>
        <p:spPr/>
        <p:txBody>
          <a:bodyPr/>
          <a:lstStyle/>
          <a:p>
            <a:fld id="{B391D19F-1572-4647-A861-1F092B6B324D}" type="slidenum">
              <a:rPr lang="en-US" smtClean="0"/>
              <a:t>‹#›</a:t>
            </a:fld>
            <a:endParaRPr lang="en-US"/>
          </a:p>
        </p:txBody>
      </p:sp>
    </p:spTree>
    <p:extLst>
      <p:ext uri="{BB962C8B-B14F-4D97-AF65-F5344CB8AC3E}">
        <p14:creationId xmlns:p14="http://schemas.microsoft.com/office/powerpoint/2010/main" val="3070618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EF989-437C-A716-67AD-F158963009D6}"/>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E2881DC-8AD7-EDE6-986E-81990D1D4058}"/>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410781A-8EA5-77ED-C8D1-AAAAF880A359}"/>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5" name="Footer Placeholder 4">
            <a:extLst>
              <a:ext uri="{FF2B5EF4-FFF2-40B4-BE49-F238E27FC236}">
                <a16:creationId xmlns:a16="http://schemas.microsoft.com/office/drawing/2014/main" id="{9DF1A94F-7CBE-1FDE-2FC2-9A94274557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EE34CB-1AF7-56B5-9C28-10843FF93990}"/>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30274367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ABB26-0FAD-686B-79AD-BA1D3942C2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C21B64-DC37-9B0F-D816-3C6D84A72E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338066-22D0-4EAA-D9D8-1D9A2C49AF00}"/>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5" name="Footer Placeholder 4">
            <a:extLst>
              <a:ext uri="{FF2B5EF4-FFF2-40B4-BE49-F238E27FC236}">
                <a16:creationId xmlns:a16="http://schemas.microsoft.com/office/drawing/2014/main" id="{92BA98B9-A15D-7FC2-9E1B-799C0189D2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DDD5C3-947D-039F-DCAC-D4834976AC30}"/>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38218957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8F26E-CA60-345E-F718-8E02BE3C233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87EE57F5-E2CB-A319-0EC6-7140CA1BE2F8}"/>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9BCE90-68B9-DEE5-FF1D-13BB3D03EA27}"/>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5" name="Footer Placeholder 4">
            <a:extLst>
              <a:ext uri="{FF2B5EF4-FFF2-40B4-BE49-F238E27FC236}">
                <a16:creationId xmlns:a16="http://schemas.microsoft.com/office/drawing/2014/main" id="{16947798-07C2-09F5-7A17-A7F338F85D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AF1B65-DF2F-0C63-0C3F-7240FDB84C28}"/>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27663304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C9EE6-055E-311C-82F2-8288B4A82C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613172-AED7-8A2A-577E-356287EF0076}"/>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13E8A6-6701-0726-2648-99264700859E}"/>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5DA039-5E34-5567-EB37-5732065EDAF8}"/>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6" name="Footer Placeholder 5">
            <a:extLst>
              <a:ext uri="{FF2B5EF4-FFF2-40B4-BE49-F238E27FC236}">
                <a16:creationId xmlns:a16="http://schemas.microsoft.com/office/drawing/2014/main" id="{16FEAD1C-993D-52D3-9D11-85ED055672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79222D-3129-FC89-E510-AA41F277B3DE}"/>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21891229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F4704-8824-CA46-66FA-D3D5619CC4D1}"/>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B8159F-E082-3D66-C5A6-37DC54721C06}"/>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6DCB285-5AC3-D12B-8D9D-053B8C6004E0}"/>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0D8A1F-BED9-3EC8-59C9-5811B96FA2F3}"/>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C610181-8867-51F2-E560-C96C9069C5D5}"/>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263395-B22E-C2FA-278D-C3A7ABBD32DF}"/>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8" name="Footer Placeholder 7">
            <a:extLst>
              <a:ext uri="{FF2B5EF4-FFF2-40B4-BE49-F238E27FC236}">
                <a16:creationId xmlns:a16="http://schemas.microsoft.com/office/drawing/2014/main" id="{92749D5E-A184-BE55-ED57-0A5574A72B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ECBFC7-F8E8-B671-42ED-1EFEB3C3F5C6}"/>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13535509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1E8CC-7B12-546C-65CC-A0E5F25BD9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D64E11-FE20-C155-A03C-D0CECC128FBE}"/>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4" name="Footer Placeholder 3">
            <a:extLst>
              <a:ext uri="{FF2B5EF4-FFF2-40B4-BE49-F238E27FC236}">
                <a16:creationId xmlns:a16="http://schemas.microsoft.com/office/drawing/2014/main" id="{4EB80675-9D6C-2B28-7D49-571E559CDF3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9EC213-43A3-2FC7-F24C-3AD1FD8BD908}"/>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28995459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58E346-B501-22D7-6889-37A2F353933E}"/>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3" name="Footer Placeholder 2">
            <a:extLst>
              <a:ext uri="{FF2B5EF4-FFF2-40B4-BE49-F238E27FC236}">
                <a16:creationId xmlns:a16="http://schemas.microsoft.com/office/drawing/2014/main" id="{579A39F9-928F-41AF-8777-05BF971F78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BFD46-8131-8FC2-4948-E5FF1F2D9548}"/>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24544729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E21EB-CDB4-D6B6-0B97-A311B9663F4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216C5B8-D057-94D9-5940-73CE4F81E038}"/>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DFEE89-871E-26AF-DF44-97BB45E91E6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327158F-6924-84E0-6613-983E30F731EB}"/>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6" name="Footer Placeholder 5">
            <a:extLst>
              <a:ext uri="{FF2B5EF4-FFF2-40B4-BE49-F238E27FC236}">
                <a16:creationId xmlns:a16="http://schemas.microsoft.com/office/drawing/2014/main" id="{324FDE7F-9F62-2A70-914F-8C9276D973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BE445C-323F-BD7B-027B-AB4AD3551604}"/>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30883478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701A-7174-AAEE-205C-7696C79FEA0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D3221BD-A4A7-CB67-21E0-A3EF7B937D09}"/>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5012EA0-2AC1-5B27-D305-8F0FDEDDB10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42E6A23-E78E-8534-A7C0-1134A8B7BC93}"/>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6" name="Footer Placeholder 5">
            <a:extLst>
              <a:ext uri="{FF2B5EF4-FFF2-40B4-BE49-F238E27FC236}">
                <a16:creationId xmlns:a16="http://schemas.microsoft.com/office/drawing/2014/main" id="{494E13B3-2C5E-E8D2-D747-A6F15868B5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CB8058-3A32-0DC3-25DF-5C6EC0BD74DB}"/>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36224558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488AA-854C-0B0B-7A92-7584611745E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49A159-6A78-D952-165A-D3E4308B8D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EA121D-47F0-7703-355D-B517DB8C7E5A}"/>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5" name="Footer Placeholder 4">
            <a:extLst>
              <a:ext uri="{FF2B5EF4-FFF2-40B4-BE49-F238E27FC236}">
                <a16:creationId xmlns:a16="http://schemas.microsoft.com/office/drawing/2014/main" id="{46E9ED35-0716-EB7E-2914-92537D474A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308FDA-5DD8-078A-3772-D49C9EC7458C}"/>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14077913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CC5AEE-5CE7-7042-747B-84CFBE2729C8}"/>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8B9367-1E33-B7C9-DA2B-6C56D6B8491E}"/>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D311B6-BE8C-DA26-7B46-A3B94EDE4EB2}"/>
              </a:ext>
            </a:extLst>
          </p:cNvPr>
          <p:cNvSpPr>
            <a:spLocks noGrp="1"/>
          </p:cNvSpPr>
          <p:nvPr>
            <p:ph type="dt" sz="half" idx="10"/>
          </p:nvPr>
        </p:nvSpPr>
        <p:spPr/>
        <p:txBody>
          <a:bodyPr/>
          <a:lstStyle/>
          <a:p>
            <a:fld id="{A806315F-6E16-E44E-B1D7-F6CBBC84AB41}" type="datetimeFigureOut">
              <a:rPr lang="en-US" smtClean="0"/>
              <a:t>9/24/2026</a:t>
            </a:fld>
            <a:endParaRPr lang="en-US"/>
          </a:p>
        </p:txBody>
      </p:sp>
      <p:sp>
        <p:nvSpPr>
          <p:cNvPr id="5" name="Footer Placeholder 4">
            <a:extLst>
              <a:ext uri="{FF2B5EF4-FFF2-40B4-BE49-F238E27FC236}">
                <a16:creationId xmlns:a16="http://schemas.microsoft.com/office/drawing/2014/main" id="{AC0BED50-52CE-56A0-812E-6B44710FB4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A3CB56-F7D1-3AF5-8307-1048A1A21D89}"/>
              </a:ext>
            </a:extLst>
          </p:cNvPr>
          <p:cNvSpPr>
            <a:spLocks noGrp="1"/>
          </p:cNvSpPr>
          <p:nvPr>
            <p:ph type="sldNum" sz="quarter" idx="12"/>
          </p:nvPr>
        </p:nvSpPr>
        <p:spPr/>
        <p:txBody>
          <a:bodyPr/>
          <a:lstStyle/>
          <a:p>
            <a:fld id="{BDF962E8-ED1C-7B4F-A803-75FFE223D8E0}" type="slidenum">
              <a:rPr lang="en-US" smtClean="0"/>
              <a:t>‹#›</a:t>
            </a:fld>
            <a:endParaRPr lang="en-US"/>
          </a:p>
        </p:txBody>
      </p:sp>
    </p:spTree>
    <p:extLst>
      <p:ext uri="{BB962C8B-B14F-4D97-AF65-F5344CB8AC3E}">
        <p14:creationId xmlns:p14="http://schemas.microsoft.com/office/powerpoint/2010/main" val="26189520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EEFF8F6F-CD57-4A4C-A46C-F178B7473D93}"/>
              </a:ext>
            </a:extLst>
          </p:cNvPr>
          <p:cNvSpPr>
            <a:spLocks noGrp="1"/>
          </p:cNvSpPr>
          <p:nvPr>
            <p:ph idx="1"/>
          </p:nvPr>
        </p:nvSpPr>
        <p:spPr>
          <a:xfrm>
            <a:off x="381000" y="1018903"/>
            <a:ext cx="8229600" cy="3466301"/>
          </a:xfrm>
          <a:prstGeom prst="rect">
            <a:avLst/>
          </a:prstGeom>
        </p:spPr>
        <p:txBody>
          <a:bodyPr/>
          <a:lstStyle>
            <a:lvl1pPr marL="342900" indent="-342900">
              <a:lnSpc>
                <a:spcPct val="100000"/>
              </a:lnSpc>
              <a:spcBef>
                <a:spcPts val="900"/>
              </a:spcBef>
              <a:buClr>
                <a:srgbClr val="4DAF46"/>
              </a:buClr>
              <a:buFont typeface="Wingdings" pitchFamily="2" charset="2"/>
              <a:buChar char="§"/>
              <a:defRPr sz="2200">
                <a:latin typeface="Arial" panose="020B0604020202020204" pitchFamily="34" charset="0"/>
                <a:cs typeface="Arial" panose="020B0604020202020204" pitchFamily="34" charset="0"/>
              </a:defRPr>
            </a:lvl1pPr>
            <a:lvl2pPr marL="742950" indent="-285750">
              <a:lnSpc>
                <a:spcPct val="100000"/>
              </a:lnSpc>
              <a:spcBef>
                <a:spcPts val="900"/>
              </a:spcBef>
              <a:buClr>
                <a:srgbClr val="4DAF46"/>
              </a:buClr>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lnSpc>
                <a:spcPct val="100000"/>
              </a:lnSpc>
              <a:spcBef>
                <a:spcPts val="900"/>
              </a:spcBef>
              <a:buClr>
                <a:srgbClr val="4DAF46"/>
              </a:buClr>
              <a:buFont typeface="Wingdings" pitchFamily="2" charset="2"/>
              <a:buChar char="q"/>
              <a:defRPr sz="1800">
                <a:latin typeface="Arial" panose="020B0604020202020204" pitchFamily="34" charset="0"/>
                <a:cs typeface="Arial" panose="020B0604020202020204" pitchFamily="34" charset="0"/>
              </a:defRPr>
            </a:lvl3pPr>
            <a:lvl4pPr marL="1600200" indent="-228600">
              <a:lnSpc>
                <a:spcPct val="100000"/>
              </a:lnSpc>
              <a:spcBef>
                <a:spcPts val="900"/>
              </a:spcBef>
              <a:buClr>
                <a:srgbClr val="4DAF46"/>
              </a:buClr>
              <a:buSzPct val="100000"/>
              <a:buFont typeface="Courier New" panose="02070309020205020404" pitchFamily="49" charset="0"/>
              <a:buChar char="o"/>
              <a:defRPr sz="1600">
                <a:latin typeface="Arial" panose="020B0604020202020204" pitchFamily="34" charset="0"/>
                <a:cs typeface="Arial" panose="020B0604020202020204" pitchFamily="34" charset="0"/>
              </a:defRPr>
            </a:lvl4pPr>
            <a:lvl5pPr marL="2057400" indent="-228600">
              <a:lnSpc>
                <a:spcPct val="100000"/>
              </a:lnSpc>
              <a:spcBef>
                <a:spcPts val="900"/>
              </a:spcBef>
              <a:buClr>
                <a:srgbClr val="4DAF46"/>
              </a:buClr>
              <a:buSzPct val="100000"/>
              <a:buFont typeface="Lucida Grande"/>
              <a:buChar cha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D3A0CC44-D3C5-4A46-ACF1-ADFBA933B2AE}"/>
              </a:ext>
            </a:extLst>
          </p:cNvPr>
          <p:cNvSpPr>
            <a:spLocks noGrp="1"/>
          </p:cNvSpPr>
          <p:nvPr>
            <p:ph type="title"/>
          </p:nvPr>
        </p:nvSpPr>
        <p:spPr>
          <a:xfrm>
            <a:off x="381000" y="41483"/>
            <a:ext cx="5802972" cy="616813"/>
          </a:xfrm>
          <a:prstGeom prst="rect">
            <a:avLst/>
          </a:prstGeom>
        </p:spPr>
        <p:txBody>
          <a:bodyPr anchor="b"/>
          <a:lstStyle>
            <a:lvl1pPr algn="l">
              <a:defRPr sz="2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917623063"/>
      </p:ext>
    </p:extLst>
  </p:cSld>
  <p:clrMapOvr>
    <a:masterClrMapping/>
  </p:clrMapOvr>
  <mc:AlternateContent xmlns:mc="http://schemas.openxmlformats.org/markup-compatibility/2006" xmlns:p14="http://schemas.microsoft.com/office/powerpoint/2010/main">
    <mc:Choice Requires="p14">
      <p:transition spd="slow" p14:dur="2000" advTm="10000">
        <p:fade/>
      </p:transition>
    </mc:Choice>
    <mc:Fallback xmlns="">
      <p:transition spd="slow" advTm="10000">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502102"/>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9284892"/>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Lst>
  <mc:AlternateContent xmlns:mc="http://schemas.openxmlformats.org/markup-compatibility/2006" xmlns:p14="http://schemas.microsoft.com/office/powerpoint/2010/main">
    <mc:Choice Requires="p14">
      <p:transition spd="slow" p14:dur="2000" advTm="10000">
        <p:fade/>
      </p:transition>
    </mc:Choice>
    <mc:Fallback xmlns="">
      <p:transition spd="slow" advTm="10000">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2ADB7E9-3329-E445-9FA2-CB3AEC0894FC}" type="slidenum">
              <a:rPr lang="en-US" smtClean="0"/>
              <a:t>‹#›</a:t>
            </a:fld>
            <a:endParaRPr lang="en-US"/>
          </a:p>
        </p:txBody>
      </p:sp>
    </p:spTree>
    <p:extLst>
      <p:ext uri="{BB962C8B-B14F-4D97-AF65-F5344CB8AC3E}">
        <p14:creationId xmlns:p14="http://schemas.microsoft.com/office/powerpoint/2010/main" val="176256682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FA4E98-EEBA-D2E3-7AB0-21671EEAA788}"/>
              </a:ext>
            </a:extLst>
          </p:cNvPr>
          <p:cNvSpPr>
            <a:spLocks noGrp="1"/>
          </p:cNvSpPr>
          <p:nvPr>
            <p:ph type="title"/>
          </p:nvPr>
        </p:nvSpPr>
        <p:spPr>
          <a:xfrm>
            <a:off x="628650" y="13692"/>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15E9C0C-AF69-C294-B811-E3D33BC8804C}"/>
              </a:ext>
            </a:extLst>
          </p:cNvPr>
          <p:cNvSpPr>
            <a:spLocks noGrp="1"/>
          </p:cNvSpPr>
          <p:nvPr>
            <p:ph type="body" idx="1"/>
          </p:nvPr>
        </p:nvSpPr>
        <p:spPr>
          <a:xfrm>
            <a:off x="628650" y="1007864"/>
            <a:ext cx="7886700" cy="375939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9208A49-29A1-0A64-7FD7-467338EB5238}"/>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b="0" i="0">
                <a:solidFill>
                  <a:schemeClr val="tx1">
                    <a:tint val="75000"/>
                  </a:schemeClr>
                </a:solidFill>
                <a:latin typeface="Helvetica" pitchFamily="2" charset="0"/>
              </a:defRPr>
            </a:lvl1pPr>
          </a:lstStyle>
          <a:p>
            <a:fld id="{A806315F-6E16-E44E-B1D7-F6CBBC84AB41}" type="datetimeFigureOut">
              <a:rPr lang="en-US" smtClean="0"/>
              <a:pPr/>
              <a:t>9/24/2026</a:t>
            </a:fld>
            <a:endParaRPr lang="en-US" dirty="0"/>
          </a:p>
        </p:txBody>
      </p:sp>
      <p:sp>
        <p:nvSpPr>
          <p:cNvPr id="5" name="Footer Placeholder 4">
            <a:extLst>
              <a:ext uri="{FF2B5EF4-FFF2-40B4-BE49-F238E27FC236}">
                <a16:creationId xmlns:a16="http://schemas.microsoft.com/office/drawing/2014/main" id="{C939101E-A1B5-2847-A870-EEA8D5D25BC5}"/>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b="0" i="0">
                <a:solidFill>
                  <a:schemeClr val="tx1">
                    <a:tint val="75000"/>
                  </a:schemeClr>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5A812112-1D92-94B9-4C64-301C98E909E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b="0" i="0">
                <a:solidFill>
                  <a:schemeClr val="tx1">
                    <a:tint val="75000"/>
                  </a:schemeClr>
                </a:solidFill>
                <a:latin typeface="Helvetica" pitchFamily="2" charset="0"/>
              </a:defRPr>
            </a:lvl1pPr>
          </a:lstStyle>
          <a:p>
            <a:fld id="{BDF962E8-ED1C-7B4F-A803-75FFE223D8E0}" type="slidenum">
              <a:rPr lang="en-US" smtClean="0"/>
              <a:pPr/>
              <a:t>‹#›</a:t>
            </a:fld>
            <a:endParaRPr lang="en-US" dirty="0"/>
          </a:p>
        </p:txBody>
      </p:sp>
    </p:spTree>
    <p:extLst>
      <p:ext uri="{BB962C8B-B14F-4D97-AF65-F5344CB8AC3E}">
        <p14:creationId xmlns:p14="http://schemas.microsoft.com/office/powerpoint/2010/main" val="3255978920"/>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ctr" defTabSz="685800" rtl="0" eaLnBrk="1" latinLnBrk="0" hangingPunct="1">
        <a:lnSpc>
          <a:spcPct val="90000"/>
        </a:lnSpc>
        <a:spcBef>
          <a:spcPct val="0"/>
        </a:spcBef>
        <a:buNone/>
        <a:defRPr sz="3000" b="0" i="0" kern="1200">
          <a:solidFill>
            <a:schemeClr val="tx1"/>
          </a:solidFill>
          <a:latin typeface="Helvetica" pitchFamily="2"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ACF8AC-8ECD-DFC0-66CA-7F3896C21D45}"/>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C0127D-9576-66AD-A23B-95DE3336C13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DDA45A-AABF-21D1-FD6F-523B91225A1B}"/>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DD65ECA-356D-D042-B621-9E00E5D30330}" type="datetimeFigureOut">
              <a:rPr lang="en-US" smtClean="0"/>
              <a:t>9/24/2026</a:t>
            </a:fld>
            <a:endParaRPr lang="en-US"/>
          </a:p>
        </p:txBody>
      </p:sp>
      <p:sp>
        <p:nvSpPr>
          <p:cNvPr id="5" name="Footer Placeholder 4">
            <a:extLst>
              <a:ext uri="{FF2B5EF4-FFF2-40B4-BE49-F238E27FC236}">
                <a16:creationId xmlns:a16="http://schemas.microsoft.com/office/drawing/2014/main" id="{82B66D2A-6A49-B727-3D36-990961ED30E3}"/>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3337936-C9C9-F608-5F50-F875A7FB2099}"/>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391D19F-1572-4647-A861-1F092B6B324D}" type="slidenum">
              <a:rPr lang="en-US" smtClean="0"/>
              <a:t>‹#›</a:t>
            </a:fld>
            <a:endParaRPr lang="en-US"/>
          </a:p>
        </p:txBody>
      </p:sp>
    </p:spTree>
    <p:extLst>
      <p:ext uri="{BB962C8B-B14F-4D97-AF65-F5344CB8AC3E}">
        <p14:creationId xmlns:p14="http://schemas.microsoft.com/office/powerpoint/2010/main" val="1636759773"/>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FA4E98-EEBA-D2E3-7AB0-21671EEAA788}"/>
              </a:ext>
            </a:extLst>
          </p:cNvPr>
          <p:cNvSpPr>
            <a:spLocks noGrp="1"/>
          </p:cNvSpPr>
          <p:nvPr>
            <p:ph type="title"/>
          </p:nvPr>
        </p:nvSpPr>
        <p:spPr>
          <a:xfrm>
            <a:off x="628650" y="13692"/>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15E9C0C-AF69-C294-B811-E3D33BC8804C}"/>
              </a:ext>
            </a:extLst>
          </p:cNvPr>
          <p:cNvSpPr>
            <a:spLocks noGrp="1"/>
          </p:cNvSpPr>
          <p:nvPr>
            <p:ph type="body" idx="1"/>
          </p:nvPr>
        </p:nvSpPr>
        <p:spPr>
          <a:xfrm>
            <a:off x="628650" y="1007864"/>
            <a:ext cx="7886700" cy="375939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9208A49-29A1-0A64-7FD7-467338EB5238}"/>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b="0" i="0">
                <a:solidFill>
                  <a:schemeClr val="tx1">
                    <a:tint val="75000"/>
                  </a:schemeClr>
                </a:solidFill>
                <a:latin typeface="Helvetica" pitchFamily="2" charset="0"/>
              </a:defRPr>
            </a:lvl1pPr>
          </a:lstStyle>
          <a:p>
            <a:fld id="{A806315F-6E16-E44E-B1D7-F6CBBC84AB41}" type="datetimeFigureOut">
              <a:rPr lang="en-US" smtClean="0"/>
              <a:pPr/>
              <a:t>9/24/2026</a:t>
            </a:fld>
            <a:endParaRPr lang="en-US" dirty="0"/>
          </a:p>
        </p:txBody>
      </p:sp>
      <p:sp>
        <p:nvSpPr>
          <p:cNvPr id="5" name="Footer Placeholder 4">
            <a:extLst>
              <a:ext uri="{FF2B5EF4-FFF2-40B4-BE49-F238E27FC236}">
                <a16:creationId xmlns:a16="http://schemas.microsoft.com/office/drawing/2014/main" id="{C939101E-A1B5-2847-A870-EEA8D5D25BC5}"/>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b="0" i="0">
                <a:solidFill>
                  <a:schemeClr val="tx1">
                    <a:tint val="75000"/>
                  </a:schemeClr>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5A812112-1D92-94B9-4C64-301C98E909E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b="0" i="0">
                <a:solidFill>
                  <a:schemeClr val="tx1">
                    <a:tint val="75000"/>
                  </a:schemeClr>
                </a:solidFill>
                <a:latin typeface="Helvetica" pitchFamily="2" charset="0"/>
              </a:defRPr>
            </a:lvl1pPr>
          </a:lstStyle>
          <a:p>
            <a:fld id="{BDF962E8-ED1C-7B4F-A803-75FFE223D8E0}" type="slidenum">
              <a:rPr lang="en-US" smtClean="0"/>
              <a:pPr/>
              <a:t>‹#›</a:t>
            </a:fld>
            <a:endParaRPr lang="en-US" dirty="0"/>
          </a:p>
        </p:txBody>
      </p:sp>
    </p:spTree>
    <p:extLst>
      <p:ext uri="{BB962C8B-B14F-4D97-AF65-F5344CB8AC3E}">
        <p14:creationId xmlns:p14="http://schemas.microsoft.com/office/powerpoint/2010/main" val="285419865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Lst>
  <p:txStyles>
    <p:titleStyle>
      <a:lvl1pPr algn="ctr" defTabSz="685800" rtl="0" eaLnBrk="1" latinLnBrk="0" hangingPunct="1">
        <a:lnSpc>
          <a:spcPct val="90000"/>
        </a:lnSpc>
        <a:spcBef>
          <a:spcPct val="0"/>
        </a:spcBef>
        <a:buNone/>
        <a:defRPr sz="3000" b="0" i="0" kern="1200">
          <a:solidFill>
            <a:schemeClr val="tx1"/>
          </a:solidFill>
          <a:latin typeface="Helvetica" pitchFamily="2"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tiff"/><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tiff"/><Relationship Id="rId11" Type="http://schemas.openxmlformats.org/officeDocument/2006/relationships/image" Target="../media/image31.tiff"/><Relationship Id="rId5" Type="http://schemas.openxmlformats.org/officeDocument/2006/relationships/image" Target="../media/image25.tiff"/><Relationship Id="rId10" Type="http://schemas.openxmlformats.org/officeDocument/2006/relationships/image" Target="../media/image30.tiff"/><Relationship Id="rId4" Type="http://schemas.openxmlformats.org/officeDocument/2006/relationships/image" Target="../media/image24.tiff"/><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49.png"/><Relationship Id="rId3" Type="http://schemas.openxmlformats.org/officeDocument/2006/relationships/image" Target="../media/image34.tiff"/><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48.png"/><Relationship Id="rId2" Type="http://schemas.openxmlformats.org/officeDocument/2006/relationships/notesSlide" Target="../notesSlides/notesSlide10.xml"/><Relationship Id="rId16"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54.tiff"/><Relationship Id="rId3" Type="http://schemas.openxmlformats.org/officeDocument/2006/relationships/image" Target="../media/image50.png"/><Relationship Id="rId7" Type="http://schemas.openxmlformats.org/officeDocument/2006/relationships/image" Target="../media/image53.tiff"/><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21.jpe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5.png"/></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1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1.png"/></Relationships>
</file>

<file path=ppt/slides/_rels/slide1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17.xml"/><Relationship Id="rId1" Type="http://schemas.openxmlformats.org/officeDocument/2006/relationships/slideLayout" Target="../slideLayouts/slideLayout20.xml"/><Relationship Id="rId6" Type="http://schemas.openxmlformats.org/officeDocument/2006/relationships/image" Target="../media/image67.pn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s>
</file>

<file path=ppt/slides/_rels/slide1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20.xml"/><Relationship Id="rId1" Type="http://schemas.openxmlformats.org/officeDocument/2006/relationships/slideLayout" Target="../slideLayouts/slideLayout32.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jpeg"/><Relationship Id="rId10" Type="http://schemas.openxmlformats.org/officeDocument/2006/relationships/image" Target="../media/image81.png"/><Relationship Id="rId4" Type="http://schemas.openxmlformats.org/officeDocument/2006/relationships/image" Target="../media/image75.jpeg"/><Relationship Id="rId9" Type="http://schemas.openxmlformats.org/officeDocument/2006/relationships/image" Target="../media/image80.png"/></Relationships>
</file>

<file path=ppt/slides/_rels/slide21.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7.png"/><Relationship Id="rId7" Type="http://schemas.openxmlformats.org/officeDocument/2006/relationships/image" Target="../media/image86.png"/><Relationship Id="rId2" Type="http://schemas.openxmlformats.org/officeDocument/2006/relationships/notesSlide" Target="../notesSlides/notesSlide21.xml"/><Relationship Id="rId1" Type="http://schemas.openxmlformats.org/officeDocument/2006/relationships/slideLayout" Target="../slideLayouts/slideLayout3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 Id="rId9" Type="http://schemas.openxmlformats.org/officeDocument/2006/relationships/image" Target="../media/image82.png"/></Relationships>
</file>

<file path=ppt/slides/_rels/slide2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2.xml"/><Relationship Id="rId1" Type="http://schemas.openxmlformats.org/officeDocument/2006/relationships/slideLayout" Target="../slideLayouts/slideLayout20.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2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3.xml"/><Relationship Id="rId1" Type="http://schemas.openxmlformats.org/officeDocument/2006/relationships/slideLayout" Target="../slideLayouts/slideLayout20.xml"/><Relationship Id="rId5" Type="http://schemas.openxmlformats.org/officeDocument/2006/relationships/image" Target="../media/image91.png"/><Relationship Id="rId4" Type="http://schemas.openxmlformats.org/officeDocument/2006/relationships/image" Target="../media/image88.png"/></Relationships>
</file>

<file path=ppt/slides/_rels/slide2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5.xml"/><Relationship Id="rId1" Type="http://schemas.openxmlformats.org/officeDocument/2006/relationships/slideLayout" Target="../slideLayouts/slideLayout20.xml"/><Relationship Id="rId4" Type="http://schemas.openxmlformats.org/officeDocument/2006/relationships/image" Target="../media/image94.png"/></Relationships>
</file>

<file path=ppt/slides/_rels/slide2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97.png"/><Relationship Id="rId4" Type="http://schemas.openxmlformats.org/officeDocument/2006/relationships/image" Target="../media/image96.png"/></Relationships>
</file>

<file path=ppt/slides/_rels/slide2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9.xml"/><Relationship Id="rId1" Type="http://schemas.openxmlformats.org/officeDocument/2006/relationships/slideLayout" Target="../slideLayouts/slideLayout20.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30.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2.png"/><Relationship Id="rId7" Type="http://schemas.openxmlformats.org/officeDocument/2006/relationships/image" Target="../media/image104.png"/><Relationship Id="rId2" Type="http://schemas.openxmlformats.org/officeDocument/2006/relationships/notesSlide" Target="../notesSlides/notesSlide30.xml"/><Relationship Id="rId1" Type="http://schemas.openxmlformats.org/officeDocument/2006/relationships/slideLayout" Target="../slideLayouts/slideLayout20.xml"/><Relationship Id="rId6" Type="http://schemas.openxmlformats.org/officeDocument/2006/relationships/image" Target="../media/image103.png"/><Relationship Id="rId5" Type="http://schemas.openxmlformats.org/officeDocument/2006/relationships/image" Target="../media/image101.png"/><Relationship Id="rId4" Type="http://schemas.openxmlformats.org/officeDocument/2006/relationships/image" Target="../media/image100.png"/><Relationship Id="rId9" Type="http://schemas.openxmlformats.org/officeDocument/2006/relationships/image" Target="../media/image10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notesSlide" Target="../notesSlides/notesSlide32.xml"/><Relationship Id="rId1" Type="http://schemas.openxmlformats.org/officeDocument/2006/relationships/slideLayout" Target="../slideLayouts/slideLayout20.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33.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07.png"/><Relationship Id="rId7" Type="http://schemas.openxmlformats.org/officeDocument/2006/relationships/image" Target="../media/image115.png"/><Relationship Id="rId2" Type="http://schemas.openxmlformats.org/officeDocument/2006/relationships/notesSlide" Target="../notesSlides/notesSlide33.xml"/><Relationship Id="rId1" Type="http://schemas.openxmlformats.org/officeDocument/2006/relationships/slideLayout" Target="../slideLayouts/slideLayout20.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09.png"/></Relationships>
</file>

<file path=ppt/slides/_rels/slide3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34.xml"/><Relationship Id="rId1" Type="http://schemas.openxmlformats.org/officeDocument/2006/relationships/slideLayout" Target="../slideLayouts/slideLayout20.xml"/><Relationship Id="rId5" Type="http://schemas.openxmlformats.org/officeDocument/2006/relationships/image" Target="../media/image119.png"/><Relationship Id="rId4" Type="http://schemas.openxmlformats.org/officeDocument/2006/relationships/image" Target="../media/image118.png"/></Relationships>
</file>

<file path=ppt/slides/_rels/slide35.xml.rels><?xml version="1.0" encoding="UTF-8" standalone="yes"?>
<Relationships xmlns="http://schemas.openxmlformats.org/package/2006/relationships"><Relationship Id="rId3" Type="http://schemas.openxmlformats.org/officeDocument/2006/relationships/image" Target="../media/image120.png"/><Relationship Id="rId7" Type="http://schemas.openxmlformats.org/officeDocument/2006/relationships/image" Target="../media/image124.png"/><Relationship Id="rId2" Type="http://schemas.openxmlformats.org/officeDocument/2006/relationships/notesSlide" Target="../notesSlides/notesSlide35.xml"/><Relationship Id="rId1" Type="http://schemas.openxmlformats.org/officeDocument/2006/relationships/slideLayout" Target="../slideLayouts/slideLayout54.xml"/><Relationship Id="rId6" Type="http://schemas.openxmlformats.org/officeDocument/2006/relationships/image" Target="../media/image123.png"/><Relationship Id="rId5" Type="http://schemas.openxmlformats.org/officeDocument/2006/relationships/image" Target="../media/image122.svg"/><Relationship Id="rId4" Type="http://schemas.openxmlformats.org/officeDocument/2006/relationships/image" Target="../media/image121.png"/></Relationships>
</file>

<file path=ppt/slides/_rels/slide3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36.xml"/><Relationship Id="rId1" Type="http://schemas.openxmlformats.org/officeDocument/2006/relationships/slideLayout" Target="../slideLayouts/slideLayout43.xml"/></Relationships>
</file>

<file path=ppt/slides/_rels/slide37.xml.rels><?xml version="1.0" encoding="UTF-8" standalone="yes"?>
<Relationships xmlns="http://schemas.openxmlformats.org/package/2006/relationships"><Relationship Id="rId8" Type="http://schemas.openxmlformats.org/officeDocument/2006/relationships/image" Target="../media/image131.svg"/><Relationship Id="rId13" Type="http://schemas.openxmlformats.org/officeDocument/2006/relationships/image" Target="../media/image136.svg"/><Relationship Id="rId18" Type="http://schemas.openxmlformats.org/officeDocument/2006/relationships/image" Target="../media/image141.svg"/><Relationship Id="rId26" Type="http://schemas.openxmlformats.org/officeDocument/2006/relationships/image" Target="../media/image149.svg"/><Relationship Id="rId3" Type="http://schemas.openxmlformats.org/officeDocument/2006/relationships/image" Target="../media/image126.png"/><Relationship Id="rId21" Type="http://schemas.openxmlformats.org/officeDocument/2006/relationships/image" Target="../media/image144.svg"/><Relationship Id="rId34" Type="http://schemas.openxmlformats.org/officeDocument/2006/relationships/image" Target="../media/image157.png"/><Relationship Id="rId7" Type="http://schemas.openxmlformats.org/officeDocument/2006/relationships/image" Target="../media/image130.svg"/><Relationship Id="rId12" Type="http://schemas.openxmlformats.org/officeDocument/2006/relationships/image" Target="../media/image135.svg"/><Relationship Id="rId17" Type="http://schemas.openxmlformats.org/officeDocument/2006/relationships/image" Target="../media/image140.svg"/><Relationship Id="rId25" Type="http://schemas.openxmlformats.org/officeDocument/2006/relationships/image" Target="../media/image148.svg"/><Relationship Id="rId33" Type="http://schemas.openxmlformats.org/officeDocument/2006/relationships/image" Target="../media/image156.png"/><Relationship Id="rId2" Type="http://schemas.openxmlformats.org/officeDocument/2006/relationships/notesSlide" Target="../notesSlides/notesSlide37.xml"/><Relationship Id="rId16" Type="http://schemas.openxmlformats.org/officeDocument/2006/relationships/image" Target="../media/image139.svg"/><Relationship Id="rId20" Type="http://schemas.openxmlformats.org/officeDocument/2006/relationships/image" Target="../media/image143.svg"/><Relationship Id="rId29" Type="http://schemas.openxmlformats.org/officeDocument/2006/relationships/image" Target="../media/image152.png"/><Relationship Id="rId1" Type="http://schemas.openxmlformats.org/officeDocument/2006/relationships/slideLayout" Target="../slideLayouts/slideLayout20.xml"/><Relationship Id="rId6" Type="http://schemas.openxmlformats.org/officeDocument/2006/relationships/image" Target="../media/image129.svg"/><Relationship Id="rId11" Type="http://schemas.openxmlformats.org/officeDocument/2006/relationships/image" Target="../media/image134.svg"/><Relationship Id="rId24" Type="http://schemas.openxmlformats.org/officeDocument/2006/relationships/image" Target="../media/image147.svg"/><Relationship Id="rId32" Type="http://schemas.openxmlformats.org/officeDocument/2006/relationships/image" Target="../media/image155.svg"/><Relationship Id="rId5" Type="http://schemas.openxmlformats.org/officeDocument/2006/relationships/image" Target="../media/image128.svg"/><Relationship Id="rId15" Type="http://schemas.openxmlformats.org/officeDocument/2006/relationships/image" Target="../media/image138.png"/><Relationship Id="rId23" Type="http://schemas.openxmlformats.org/officeDocument/2006/relationships/image" Target="../media/image146.svg"/><Relationship Id="rId28" Type="http://schemas.openxmlformats.org/officeDocument/2006/relationships/image" Target="../media/image151.svg"/><Relationship Id="rId10" Type="http://schemas.openxmlformats.org/officeDocument/2006/relationships/image" Target="../media/image133.svg"/><Relationship Id="rId19" Type="http://schemas.openxmlformats.org/officeDocument/2006/relationships/image" Target="../media/image142.svg"/><Relationship Id="rId31" Type="http://schemas.openxmlformats.org/officeDocument/2006/relationships/image" Target="../media/image154.png"/><Relationship Id="rId4" Type="http://schemas.openxmlformats.org/officeDocument/2006/relationships/image" Target="../media/image127.svg"/><Relationship Id="rId9" Type="http://schemas.openxmlformats.org/officeDocument/2006/relationships/image" Target="../media/image132.svg"/><Relationship Id="rId14" Type="http://schemas.openxmlformats.org/officeDocument/2006/relationships/image" Target="../media/image137.svg"/><Relationship Id="rId22" Type="http://schemas.openxmlformats.org/officeDocument/2006/relationships/image" Target="../media/image145.svg"/><Relationship Id="rId27" Type="http://schemas.openxmlformats.org/officeDocument/2006/relationships/image" Target="../media/image150.svg"/><Relationship Id="rId30" Type="http://schemas.openxmlformats.org/officeDocument/2006/relationships/image" Target="../media/image153.svg"/><Relationship Id="rId35" Type="http://schemas.openxmlformats.org/officeDocument/2006/relationships/image" Target="../media/image53.tiff"/></Relationships>
</file>

<file path=ppt/slides/_rels/slide3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38.xml"/><Relationship Id="rId1" Type="http://schemas.openxmlformats.org/officeDocument/2006/relationships/slideLayout" Target="../slideLayouts/slideLayout20.xml"/><Relationship Id="rId4" Type="http://schemas.openxmlformats.org/officeDocument/2006/relationships/image" Target="../media/image159.png"/></Relationships>
</file>

<file path=ppt/slides/_rels/slide39.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39.xml"/><Relationship Id="rId1" Type="http://schemas.openxmlformats.org/officeDocument/2006/relationships/slideLayout" Target="../slideLayouts/slideLayout20.xml"/><Relationship Id="rId4" Type="http://schemas.openxmlformats.org/officeDocument/2006/relationships/image" Target="../media/image161.png"/></Relationships>
</file>

<file path=ppt/slides/_rels/slide40.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40.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41.xml"/><Relationship Id="rId1" Type="http://schemas.openxmlformats.org/officeDocument/2006/relationships/slideLayout" Target="../slideLayouts/slideLayout20.xml"/><Relationship Id="rId4" Type="http://schemas.openxmlformats.org/officeDocument/2006/relationships/image" Target="../media/image164.png"/></Relationships>
</file>

<file path=ppt/slides/_rels/slide42.xml.rels><?xml version="1.0" encoding="UTF-8" standalone="yes"?>
<Relationships xmlns="http://schemas.openxmlformats.org/package/2006/relationships"><Relationship Id="rId8" Type="http://schemas.openxmlformats.org/officeDocument/2006/relationships/image" Target="../media/image170.png"/><Relationship Id="rId3" Type="http://schemas.openxmlformats.org/officeDocument/2006/relationships/image" Target="../media/image165.png"/><Relationship Id="rId7" Type="http://schemas.openxmlformats.org/officeDocument/2006/relationships/image" Target="../media/image169.png"/><Relationship Id="rId2" Type="http://schemas.openxmlformats.org/officeDocument/2006/relationships/notesSlide" Target="../notesSlides/notesSlide42.xml"/><Relationship Id="rId1" Type="http://schemas.openxmlformats.org/officeDocument/2006/relationships/slideLayout" Target="../slideLayouts/slideLayout20.xml"/><Relationship Id="rId6" Type="http://schemas.openxmlformats.org/officeDocument/2006/relationships/image" Target="../media/image168.png"/><Relationship Id="rId5" Type="http://schemas.openxmlformats.org/officeDocument/2006/relationships/image" Target="../media/image167.png"/><Relationship Id="rId4" Type="http://schemas.openxmlformats.org/officeDocument/2006/relationships/image" Target="../media/image166.png"/></Relationships>
</file>

<file path=ppt/slides/_rels/slide43.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43.xml"/><Relationship Id="rId1" Type="http://schemas.openxmlformats.org/officeDocument/2006/relationships/slideLayout" Target="../slideLayouts/slideLayout20.xml"/><Relationship Id="rId5" Type="http://schemas.openxmlformats.org/officeDocument/2006/relationships/image" Target="../media/image173.png"/><Relationship Id="rId4" Type="http://schemas.openxmlformats.org/officeDocument/2006/relationships/image" Target="../media/image172.png"/></Relationships>
</file>

<file path=ppt/slides/_rels/slide44.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44.xml"/><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45.xml"/><Relationship Id="rId1" Type="http://schemas.openxmlformats.org/officeDocument/2006/relationships/slideLayout" Target="../slideLayouts/slideLayout20.xml"/><Relationship Id="rId4" Type="http://schemas.openxmlformats.org/officeDocument/2006/relationships/image" Target="../media/image174.png"/></Relationships>
</file>

<file path=ppt/slides/_rels/slide46.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46.xml"/><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notesSlide" Target="../notesSlides/notesSlide47.xml"/><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notesSlide" Target="../notesSlides/notesSlide48.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notesSlide" Target="../notesSlides/notesSlide49.xml"/><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notesSlide" Target="../notesSlides/notesSlide50.xml"/><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8" Type="http://schemas.openxmlformats.org/officeDocument/2006/relationships/image" Target="../media/image183.png"/><Relationship Id="rId3" Type="http://schemas.openxmlformats.org/officeDocument/2006/relationships/image" Target="../media/image178.png"/><Relationship Id="rId7" Type="http://schemas.openxmlformats.org/officeDocument/2006/relationships/image" Target="../media/image182.png"/><Relationship Id="rId2" Type="http://schemas.openxmlformats.org/officeDocument/2006/relationships/notesSlide" Target="../notesSlides/notesSlide51.xml"/><Relationship Id="rId1" Type="http://schemas.openxmlformats.org/officeDocument/2006/relationships/slideLayout" Target="../slideLayouts/slideLayout20.xml"/><Relationship Id="rId6" Type="http://schemas.openxmlformats.org/officeDocument/2006/relationships/image" Target="../media/image181.png"/><Relationship Id="rId5" Type="http://schemas.openxmlformats.org/officeDocument/2006/relationships/image" Target="../media/image180.png"/><Relationship Id="rId10" Type="http://schemas.openxmlformats.org/officeDocument/2006/relationships/hyperlink" Target="https://spatialecotyper.stanford.edu/" TargetMode="External"/><Relationship Id="rId4" Type="http://schemas.openxmlformats.org/officeDocument/2006/relationships/image" Target="../media/image179.png"/><Relationship Id="rId9" Type="http://schemas.openxmlformats.org/officeDocument/2006/relationships/hyperlink" Target="https://github.com/digitalcytometry/spatialecotyper"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0.xml"/></Relationships>
</file>

<file path=ppt/slides/_rels/slide53.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53.xml"/><Relationship Id="rId1" Type="http://schemas.openxmlformats.org/officeDocument/2006/relationships/slideLayout" Target="../slideLayouts/slideLayout30.xml"/><Relationship Id="rId5" Type="http://schemas.openxmlformats.org/officeDocument/2006/relationships/image" Target="../media/image186.png"/><Relationship Id="rId4" Type="http://schemas.openxmlformats.org/officeDocument/2006/relationships/image" Target="../media/image185.png"/></Relationships>
</file>

<file path=ppt/slides/_rels/slide54.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8" Type="http://schemas.openxmlformats.org/officeDocument/2006/relationships/image" Target="../media/image193.png"/><Relationship Id="rId3" Type="http://schemas.openxmlformats.org/officeDocument/2006/relationships/image" Target="../media/image188.jpg"/><Relationship Id="rId7" Type="http://schemas.openxmlformats.org/officeDocument/2006/relationships/image" Target="../media/image192.png"/><Relationship Id="rId2" Type="http://schemas.openxmlformats.org/officeDocument/2006/relationships/notesSlide" Target="../notesSlides/notesSlide55.xml"/><Relationship Id="rId1" Type="http://schemas.openxmlformats.org/officeDocument/2006/relationships/slideLayout" Target="../slideLayouts/slideLayout30.xml"/><Relationship Id="rId6" Type="http://schemas.openxmlformats.org/officeDocument/2006/relationships/image" Target="../media/image191.png"/><Relationship Id="rId5" Type="http://schemas.openxmlformats.org/officeDocument/2006/relationships/image" Target="../media/image190.tiff"/><Relationship Id="rId4" Type="http://schemas.openxmlformats.org/officeDocument/2006/relationships/image" Target="../media/image189.png"/></Relationships>
</file>

<file path=ppt/slides/_rels/slide56.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notesSlide" Target="../notesSlides/notesSlide56.xml"/><Relationship Id="rId1" Type="http://schemas.openxmlformats.org/officeDocument/2006/relationships/slideLayout" Target="../slideLayouts/slideLayout3.xml"/><Relationship Id="rId5" Type="http://schemas.openxmlformats.org/officeDocument/2006/relationships/image" Target="../media/image196.png"/><Relationship Id="rId4" Type="http://schemas.openxmlformats.org/officeDocument/2006/relationships/image" Target="../media/image195.jpeg"/></Relationships>
</file>

<file path=ppt/slides/_rels/slide57.xml.rels><?xml version="1.0" encoding="UTF-8" standalone="yes"?>
<Relationships xmlns="http://schemas.openxmlformats.org/package/2006/relationships"><Relationship Id="rId3" Type="http://schemas.openxmlformats.org/officeDocument/2006/relationships/image" Target="../media/image197.tif"/><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58.xml"/><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59.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A8466596-7480-2B4B-8FE1-4DEF74D9E377}"/>
              </a:ext>
            </a:extLst>
          </p:cNvPr>
          <p:cNvSpPr txBox="1">
            <a:spLocks/>
          </p:cNvSpPr>
          <p:nvPr/>
        </p:nvSpPr>
        <p:spPr>
          <a:xfrm>
            <a:off x="306271" y="1504624"/>
            <a:ext cx="8531457" cy="1058334"/>
          </a:xfrm>
          <a:prstGeom prst="rect">
            <a:avLst/>
          </a:prstGeom>
        </p:spPr>
        <p:txBody>
          <a:bodyPr anchor="t" anchorCtr="0">
            <a:normAutofit/>
          </a:bodyPr>
          <a:lstStyle>
            <a:lvl1pPr algn="l" defTabSz="457200" rtl="0" eaLnBrk="1" latinLnBrk="0" hangingPunct="1">
              <a:spcBef>
                <a:spcPct val="0"/>
              </a:spcBef>
              <a:buNone/>
              <a:defRPr sz="20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Spatial and liquid </a:t>
            </a:r>
            <a:r>
              <a:rPr kumimoji="0" lang="en-US" sz="3000" b="1" i="0" u="none" strike="noStrike" kern="1200" cap="none" spc="0" normalizeH="0" baseline="0" noProof="0" dirty="0" err="1">
                <a:ln>
                  <a:noFill/>
                </a:ln>
                <a:solidFill>
                  <a:prstClr val="black"/>
                </a:solidFill>
                <a:effectLst/>
                <a:uLnTx/>
                <a:uFillTx/>
                <a:latin typeface="Arial" panose="020B0604020202020204" pitchFamily="34" charset="0"/>
                <a:ea typeface="+mj-ea"/>
                <a:cs typeface="Arial" panose="020B0604020202020204" pitchFamily="34" charset="0"/>
              </a:rPr>
              <a:t>ecotyping</a:t>
            </a:r>
            <a:r>
              <a:rPr kumimoji="0" lang="en-US" sz="30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of the</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tumor microenvironment</a:t>
            </a:r>
          </a:p>
        </p:txBody>
      </p:sp>
      <p:pic>
        <p:nvPicPr>
          <p:cNvPr id="4" name="Picture 3">
            <a:extLst>
              <a:ext uri="{FF2B5EF4-FFF2-40B4-BE49-F238E27FC236}">
                <a16:creationId xmlns:a16="http://schemas.microsoft.com/office/drawing/2014/main" id="{0626C6EA-41E1-4342-BF1C-1A05E618CCB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8354" y="4271558"/>
            <a:ext cx="2257159" cy="658338"/>
          </a:xfrm>
          <a:prstGeom prst="rect">
            <a:avLst/>
          </a:prstGeom>
        </p:spPr>
      </p:pic>
      <p:pic>
        <p:nvPicPr>
          <p:cNvPr id="2" name="Picture 1">
            <a:extLst>
              <a:ext uri="{FF2B5EF4-FFF2-40B4-BE49-F238E27FC236}">
                <a16:creationId xmlns:a16="http://schemas.microsoft.com/office/drawing/2014/main" id="{CE523C61-F75E-796F-8178-217266EC7A50}"/>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 y="1"/>
            <a:ext cx="9144000" cy="1382232"/>
          </a:xfrm>
          <a:prstGeom prst="rect">
            <a:avLst/>
          </a:prstGeom>
        </p:spPr>
      </p:pic>
      <p:sp>
        <p:nvSpPr>
          <p:cNvPr id="3" name="Title 1">
            <a:extLst>
              <a:ext uri="{FF2B5EF4-FFF2-40B4-BE49-F238E27FC236}">
                <a16:creationId xmlns:a16="http://schemas.microsoft.com/office/drawing/2014/main" id="{01C4687A-C789-C1F5-4067-2553193BC87B}"/>
              </a:ext>
            </a:extLst>
          </p:cNvPr>
          <p:cNvSpPr txBox="1">
            <a:spLocks/>
          </p:cNvSpPr>
          <p:nvPr/>
        </p:nvSpPr>
        <p:spPr>
          <a:xfrm>
            <a:off x="-2" y="873817"/>
            <a:ext cx="9144000" cy="508416"/>
          </a:xfrm>
          <a:prstGeom prst="rect">
            <a:avLst/>
          </a:prstGeom>
          <a:gradFill>
            <a:gsLst>
              <a:gs pos="0">
                <a:schemeClr val="tx1">
                  <a:alpha val="0"/>
                </a:schemeClr>
              </a:gs>
              <a:gs pos="100000">
                <a:schemeClr val="tx1"/>
              </a:gs>
            </a:gsLst>
            <a:lin ang="5400000" scaled="1"/>
          </a:gradFill>
        </p:spPr>
        <p:txBody>
          <a:bodyPr vert="horz" lIns="91440" tIns="45720" rIns="91440" bIns="4572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Helvetica"/>
              <a:ea typeface="+mn-ea"/>
              <a:cs typeface="+mn-cs"/>
            </a:endParaRPr>
          </a:p>
        </p:txBody>
      </p:sp>
      <p:sp>
        <p:nvSpPr>
          <p:cNvPr id="5" name="Body">
            <a:extLst>
              <a:ext uri="{FF2B5EF4-FFF2-40B4-BE49-F238E27FC236}">
                <a16:creationId xmlns:a16="http://schemas.microsoft.com/office/drawing/2014/main" id="{34130439-AA1A-8BE2-218A-ABE3FF108B88}"/>
              </a:ext>
            </a:extLst>
          </p:cNvPr>
          <p:cNvSpPr txBox="1">
            <a:spLocks/>
          </p:cNvSpPr>
          <p:nvPr/>
        </p:nvSpPr>
        <p:spPr>
          <a:xfrm>
            <a:off x="306270" y="2632382"/>
            <a:ext cx="8531458" cy="658338"/>
          </a:xfrm>
          <a:prstGeom prst="rect">
            <a:avLst/>
          </a:prstGeom>
        </p:spPr>
        <p:txBody>
          <a:bodyPr>
            <a:noAutofit/>
          </a:bodyPr>
          <a:lstStyle>
            <a:lvl1pPr marL="342900" indent="-342900" algn="l" defTabSz="457200" rtl="0" eaLnBrk="1" latinLnBrk="0" hangingPunct="1">
              <a:spcBef>
                <a:spcPct val="20000"/>
              </a:spcBef>
              <a:buClr>
                <a:schemeClr val="accent1"/>
              </a:buClr>
              <a:buSzPct val="100000"/>
              <a:buFont typeface="Wingdings" charset="2"/>
              <a:buChar char="§"/>
              <a:defRPr sz="2000" kern="1200">
                <a:solidFill>
                  <a:schemeClr val="tx1"/>
                </a:solidFill>
                <a:latin typeface="+mn-lt"/>
                <a:ea typeface="+mn-ea"/>
                <a:cs typeface="+mn-cs"/>
              </a:defRPr>
            </a:lvl1pPr>
            <a:lvl2pPr marL="742950" indent="-285750" algn="l" defTabSz="457200" rtl="0" eaLnBrk="1" latinLnBrk="0" hangingPunct="1">
              <a:spcBef>
                <a:spcPct val="20000"/>
              </a:spcBef>
              <a:buClr>
                <a:schemeClr val="accent1"/>
              </a:buClr>
              <a:buSzPct val="100000"/>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Clr>
                <a:schemeClr val="accent1"/>
              </a:buClr>
              <a:buSzPct val="100000"/>
              <a:buFont typeface="Lucida Grande"/>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Clr>
                <a:schemeClr val="accent1"/>
              </a:buClr>
              <a:buSzPct val="150000"/>
              <a:buFont typeface="Wingdings" charset="2"/>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Clr>
                <a:schemeClr val="accent1"/>
              </a:buClr>
              <a:buSzPct val="150000"/>
              <a:buFont typeface="Wingdings" charset="2"/>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
                <a:srgbClr val="4F81BD"/>
              </a:buClr>
              <a:buSzPct val="100000"/>
              <a:buFont typeface="Wingdings" charset="2"/>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Aaron M. Newman, Ph.D.</a:t>
            </a:r>
          </a:p>
          <a:p>
            <a:pPr marL="0" marR="0" lvl="0" indent="0" algn="l" defTabSz="457200" rtl="0" eaLnBrk="1" fontAlgn="auto" latinLnBrk="0" hangingPunct="1">
              <a:lnSpc>
                <a:spcPct val="100000"/>
              </a:lnSpc>
              <a:spcBef>
                <a:spcPct val="20000"/>
              </a:spcBef>
              <a:spcAft>
                <a:spcPts val="0"/>
              </a:spcAft>
              <a:buClr>
                <a:srgbClr val="4F81BD"/>
              </a:buClr>
              <a:buSzPct val="100000"/>
              <a:buFont typeface="Wingdings" charset="2"/>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Associate Professor</a:t>
            </a:r>
          </a:p>
          <a:p>
            <a:pPr marL="0" marR="0" lvl="0" indent="0" algn="l" defTabSz="457200" rtl="0" eaLnBrk="1" fontAlgn="auto" latinLnBrk="0" hangingPunct="1">
              <a:lnSpc>
                <a:spcPct val="100000"/>
              </a:lnSpc>
              <a:spcBef>
                <a:spcPct val="20000"/>
              </a:spcBef>
              <a:spcAft>
                <a:spcPts val="0"/>
              </a:spcAft>
              <a:buClr>
                <a:srgbClr val="4F81BD"/>
              </a:buClr>
              <a:buSzPct val="100000"/>
              <a:buFont typeface="Wingdings" charset="2"/>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Chan Zuckerberg </a:t>
            </a:r>
            <a:r>
              <a:rPr kumimoji="0" lang="en-US"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Biohub</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Investigator</a:t>
            </a:r>
          </a:p>
          <a:p>
            <a:pPr marL="0" marR="0" lvl="0" indent="0" algn="l" defTabSz="457200" rtl="0" eaLnBrk="1" fontAlgn="auto" latinLnBrk="0" hangingPunct="1">
              <a:lnSpc>
                <a:spcPct val="100000"/>
              </a:lnSpc>
              <a:spcBef>
                <a:spcPct val="20000"/>
              </a:spcBef>
              <a:spcAft>
                <a:spcPts val="0"/>
              </a:spcAft>
              <a:buClr>
                <a:srgbClr val="4F81BD"/>
              </a:buClr>
              <a:buSzPct val="100000"/>
              <a:buFont typeface="Wingdings" charset="2"/>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Department of Biomedical Data Science</a:t>
            </a:r>
          </a:p>
          <a:p>
            <a:pPr marL="0" marR="0" lvl="0" indent="0" algn="l" defTabSz="457200" rtl="0" eaLnBrk="1" fontAlgn="auto" latinLnBrk="0" hangingPunct="1">
              <a:lnSpc>
                <a:spcPct val="100000"/>
              </a:lnSpc>
              <a:spcBef>
                <a:spcPct val="20000"/>
              </a:spcBef>
              <a:spcAft>
                <a:spcPts val="0"/>
              </a:spcAft>
              <a:buClr>
                <a:srgbClr val="4F81BD"/>
              </a:buClr>
              <a:buSzPct val="100000"/>
              <a:buFont typeface="Wingdings" charset="2"/>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Institute for Stem Cell Biology and Regenerative Medicine</a:t>
            </a:r>
          </a:p>
          <a:p>
            <a:pPr marL="0" marR="0" lvl="0" indent="0" algn="l" defTabSz="457200" rtl="0" eaLnBrk="1" fontAlgn="auto" latinLnBrk="0" hangingPunct="1">
              <a:lnSpc>
                <a:spcPct val="100000"/>
              </a:lnSpc>
              <a:spcBef>
                <a:spcPct val="20000"/>
              </a:spcBef>
              <a:spcAft>
                <a:spcPts val="0"/>
              </a:spcAft>
              <a:buClr>
                <a:srgbClr val="4F81BD"/>
              </a:buClr>
              <a:buSzPct val="100000"/>
              <a:buFont typeface="Wingdings" charset="2"/>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Stanford Cancer Institute</a:t>
            </a:r>
          </a:p>
          <a:p>
            <a:pPr marL="0" marR="0" lvl="0" indent="0" algn="l" defTabSz="457200" rtl="0" eaLnBrk="1" fontAlgn="auto" latinLnBrk="0" hangingPunct="1">
              <a:lnSpc>
                <a:spcPct val="100000"/>
              </a:lnSpc>
              <a:spcBef>
                <a:spcPct val="20000"/>
              </a:spcBef>
              <a:spcAft>
                <a:spcPts val="0"/>
              </a:spcAft>
              <a:buClr>
                <a:srgbClr val="4F81BD"/>
              </a:buClr>
              <a:buSzPct val="100000"/>
              <a:buFont typeface="Wingdings" charset="2"/>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Stanford University, Stanford CA</a:t>
            </a:r>
          </a:p>
        </p:txBody>
      </p:sp>
    </p:spTree>
    <p:extLst>
      <p:ext uri="{BB962C8B-B14F-4D97-AF65-F5344CB8AC3E}">
        <p14:creationId xmlns:p14="http://schemas.microsoft.com/office/powerpoint/2010/main" val="276209221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98CBF938-2648-1940-886B-C584629DE01E}"/>
              </a:ext>
            </a:extLst>
          </p:cNvPr>
          <p:cNvSpPr>
            <a:spLocks noGrp="1"/>
          </p:cNvSpPr>
          <p:nvPr>
            <p:ph type="title"/>
          </p:nvPr>
        </p:nvSpPr>
        <p:spPr>
          <a:xfrm>
            <a:off x="380999" y="93240"/>
            <a:ext cx="8159152" cy="616813"/>
          </a:xfrm>
        </p:spPr>
        <p:txBody>
          <a:bodyPr/>
          <a:lstStyle/>
          <a:p>
            <a:r>
              <a:rPr lang="en-US" sz="2300" b="1" dirty="0">
                <a:latin typeface="Helvetica Neue" panose="02000503000000020004" pitchFamily="2" charset="0"/>
                <a:ea typeface="Helvetica Neue" panose="02000503000000020004" pitchFamily="2" charset="0"/>
                <a:cs typeface="Helvetica Neue" panose="02000503000000020004" pitchFamily="2" charset="0"/>
              </a:rPr>
              <a:t> Cancer does not develop in isolation</a:t>
            </a:r>
          </a:p>
        </p:txBody>
      </p:sp>
      <p:pic>
        <p:nvPicPr>
          <p:cNvPr id="3" name="Picture 2">
            <a:extLst>
              <a:ext uri="{FF2B5EF4-FFF2-40B4-BE49-F238E27FC236}">
                <a16:creationId xmlns:a16="http://schemas.microsoft.com/office/drawing/2014/main" id="{26FCDB40-7397-BE11-964D-F0A3566C998E}"/>
              </a:ext>
            </a:extLst>
          </p:cNvPr>
          <p:cNvPicPr>
            <a:picLocks noChangeAspect="1"/>
          </p:cNvPicPr>
          <p:nvPr/>
        </p:nvPicPr>
        <p:blipFill>
          <a:blip r:embed="rId3"/>
          <a:srcRect t="17492"/>
          <a:stretch>
            <a:fillRect/>
          </a:stretch>
        </p:blipFill>
        <p:spPr>
          <a:xfrm>
            <a:off x="1843735" y="1555211"/>
            <a:ext cx="5350694" cy="3048741"/>
          </a:xfrm>
          <a:prstGeom prst="rect">
            <a:avLst/>
          </a:prstGeom>
        </p:spPr>
      </p:pic>
      <p:sp>
        <p:nvSpPr>
          <p:cNvPr id="8" name="TextBox 7">
            <a:extLst>
              <a:ext uri="{FF2B5EF4-FFF2-40B4-BE49-F238E27FC236}">
                <a16:creationId xmlns:a16="http://schemas.microsoft.com/office/drawing/2014/main" id="{EFBA8E4F-0B9E-9961-808A-785F5F21CE3F}"/>
              </a:ext>
            </a:extLst>
          </p:cNvPr>
          <p:cNvSpPr txBox="1"/>
          <p:nvPr/>
        </p:nvSpPr>
        <p:spPr>
          <a:xfrm>
            <a:off x="508948" y="1069426"/>
            <a:ext cx="8159152" cy="369332"/>
          </a:xfrm>
          <a:prstGeom prst="rect">
            <a:avLst/>
          </a:prstGeom>
          <a:noFill/>
        </p:spPr>
        <p:txBody>
          <a:bodyPr wrap="square" rtlCol="0">
            <a:spAutoFit/>
          </a:bodyPr>
          <a:lstStyle/>
          <a:p>
            <a:pPr algn="ctr"/>
            <a:r>
              <a:rPr lang="en-US"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 Surrounding </a:t>
            </a:r>
            <a:r>
              <a:rPr lang="en-US" b="1"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normal cells </a:t>
            </a:r>
            <a:r>
              <a:rPr lang="en-US"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may </a:t>
            </a:r>
            <a:r>
              <a:rPr lang="en-US" b="1"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block</a:t>
            </a:r>
            <a:r>
              <a:rPr lang="en-US" dirty="0">
                <a:solidFill>
                  <a:schemeClr val="bg1">
                    <a:lumMod val="50000"/>
                  </a:schemeClr>
                </a:solidFill>
                <a:latin typeface="Helvetica Neue" panose="02000503000000020004" pitchFamily="2" charset="0"/>
                <a:ea typeface="Helvetica Neue" panose="02000503000000020004" pitchFamily="2" charset="0"/>
                <a:cs typeface="Helvetica Neue" panose="02000503000000020004" pitchFamily="2" charset="0"/>
              </a:rPr>
              <a:t> progression to malignancy</a:t>
            </a:r>
          </a:p>
        </p:txBody>
      </p:sp>
      <p:sp>
        <p:nvSpPr>
          <p:cNvPr id="9" name="TextBox 8">
            <a:extLst>
              <a:ext uri="{FF2B5EF4-FFF2-40B4-BE49-F238E27FC236}">
                <a16:creationId xmlns:a16="http://schemas.microsoft.com/office/drawing/2014/main" id="{2CA95263-5CD4-9F23-CF94-FE359CBABCAC}"/>
              </a:ext>
            </a:extLst>
          </p:cNvPr>
          <p:cNvSpPr txBox="1"/>
          <p:nvPr/>
        </p:nvSpPr>
        <p:spPr>
          <a:xfrm>
            <a:off x="6072325" y="4845484"/>
            <a:ext cx="3071675"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Elhossiny et al., </a:t>
            </a:r>
            <a:r>
              <a:rPr lang="en-US" sz="1200" b="1" i="1" dirty="0">
                <a:latin typeface="Arial" panose="020B0604020202020204" pitchFamily="34" charset="0"/>
                <a:cs typeface="Arial" panose="020B0604020202020204" pitchFamily="34" charset="0"/>
              </a:rPr>
              <a:t>Cancer Discovery </a:t>
            </a:r>
            <a:r>
              <a:rPr lang="en-US" sz="1200" b="1" dirty="0">
                <a:latin typeface="Arial" panose="020B0604020202020204" pitchFamily="34" charset="0"/>
                <a:cs typeface="Arial" panose="020B0604020202020204" pitchFamily="34" charset="0"/>
              </a:rPr>
              <a:t>2026</a:t>
            </a:r>
          </a:p>
        </p:txBody>
      </p:sp>
      <p:sp>
        <p:nvSpPr>
          <p:cNvPr id="10" name="TextBox 9">
            <a:extLst>
              <a:ext uri="{FF2B5EF4-FFF2-40B4-BE49-F238E27FC236}">
                <a16:creationId xmlns:a16="http://schemas.microsoft.com/office/drawing/2014/main" id="{1C66F455-951E-B3E4-C506-9C5796D977FC}"/>
              </a:ext>
            </a:extLst>
          </p:cNvPr>
          <p:cNvSpPr txBox="1"/>
          <p:nvPr/>
        </p:nvSpPr>
        <p:spPr>
          <a:xfrm>
            <a:off x="4118150" y="2955297"/>
            <a:ext cx="838691" cy="369332"/>
          </a:xfrm>
          <a:prstGeom prst="rect">
            <a:avLst/>
          </a:prstGeom>
          <a:noFill/>
        </p:spPr>
        <p:txBody>
          <a:bodyPr wrap="none" rtlCol="0">
            <a:spAutoFit/>
          </a:bodyPr>
          <a:lstStyle/>
          <a:p>
            <a:r>
              <a:rPr lang="en-US" b="1" dirty="0" err="1">
                <a:solidFill>
                  <a:srgbClr val="F48840"/>
                </a:solidFill>
                <a:latin typeface="Arial" panose="020B0604020202020204" pitchFamily="34" charset="0"/>
                <a:cs typeface="Arial" panose="020B0604020202020204" pitchFamily="34" charset="0"/>
              </a:rPr>
              <a:t>PanIN</a:t>
            </a:r>
            <a:endParaRPr lang="en-US" b="1" dirty="0">
              <a:solidFill>
                <a:srgbClr val="F488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34120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BE43E-0E81-5C6F-1E74-E8A30D18C784}"/>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832475DB-C427-DC63-4A03-384230A6B6FF}"/>
              </a:ext>
            </a:extLst>
          </p:cNvPr>
          <p:cNvSpPr>
            <a:spLocks noGrp="1"/>
          </p:cNvSpPr>
          <p:nvPr>
            <p:ph type="title"/>
          </p:nvPr>
        </p:nvSpPr>
        <p:spPr/>
        <p:txBody>
          <a:bodyPr/>
          <a:lstStyle/>
          <a:p>
            <a:endParaRPr lang="en-US"/>
          </a:p>
        </p:txBody>
      </p:sp>
      <p:pic>
        <p:nvPicPr>
          <p:cNvPr id="18" name="Picture 17">
            <a:extLst>
              <a:ext uri="{FF2B5EF4-FFF2-40B4-BE49-F238E27FC236}">
                <a16:creationId xmlns:a16="http://schemas.microsoft.com/office/drawing/2014/main" id="{A1C73424-CD64-51B2-F3C7-32F3E3DBE9BF}"/>
              </a:ext>
            </a:extLst>
          </p:cNvPr>
          <p:cNvPicPr>
            <a:picLocks noChangeAspect="1"/>
          </p:cNvPicPr>
          <p:nvPr/>
        </p:nvPicPr>
        <p:blipFill>
          <a:blip r:embed="rId3"/>
          <a:srcRect l="5812" b="78187"/>
          <a:stretch>
            <a:fillRect/>
          </a:stretch>
        </p:blipFill>
        <p:spPr>
          <a:xfrm>
            <a:off x="262217" y="-4202"/>
            <a:ext cx="8619565" cy="1122884"/>
          </a:xfrm>
          <a:prstGeom prst="rect">
            <a:avLst/>
          </a:prstGeom>
        </p:spPr>
      </p:pic>
      <p:pic>
        <p:nvPicPr>
          <p:cNvPr id="2" name="Picture 1">
            <a:extLst>
              <a:ext uri="{FF2B5EF4-FFF2-40B4-BE49-F238E27FC236}">
                <a16:creationId xmlns:a16="http://schemas.microsoft.com/office/drawing/2014/main" id="{A42CEEDD-5E1B-20A6-FF83-5FB7710F095F}"/>
              </a:ext>
            </a:extLst>
          </p:cNvPr>
          <p:cNvPicPr>
            <a:picLocks noChangeAspect="1"/>
          </p:cNvPicPr>
          <p:nvPr/>
        </p:nvPicPr>
        <p:blipFill>
          <a:blip r:embed="rId3"/>
          <a:srcRect l="5812" t="25467" r="67680"/>
          <a:stretch>
            <a:fillRect/>
          </a:stretch>
        </p:blipFill>
        <p:spPr>
          <a:xfrm>
            <a:off x="262217" y="1306749"/>
            <a:ext cx="2425860" cy="3836751"/>
          </a:xfrm>
          <a:prstGeom prst="rect">
            <a:avLst/>
          </a:prstGeom>
        </p:spPr>
      </p:pic>
      <p:pic>
        <p:nvPicPr>
          <p:cNvPr id="3" name="Picture 2">
            <a:extLst>
              <a:ext uri="{FF2B5EF4-FFF2-40B4-BE49-F238E27FC236}">
                <a16:creationId xmlns:a16="http://schemas.microsoft.com/office/drawing/2014/main" id="{2B38E6A5-475A-4BC1-6C9A-2BB340B6C0B1}"/>
              </a:ext>
            </a:extLst>
          </p:cNvPr>
          <p:cNvPicPr>
            <a:picLocks noChangeAspect="1"/>
          </p:cNvPicPr>
          <p:nvPr/>
        </p:nvPicPr>
        <p:blipFill>
          <a:blip r:embed="rId3"/>
          <a:srcRect l="33617" t="25467" r="4262"/>
          <a:stretch>
            <a:fillRect/>
          </a:stretch>
        </p:blipFill>
        <p:spPr>
          <a:xfrm>
            <a:off x="2806860" y="1296906"/>
            <a:ext cx="5684955" cy="3836751"/>
          </a:xfrm>
          <a:prstGeom prst="rect">
            <a:avLst/>
          </a:prstGeom>
        </p:spPr>
      </p:pic>
    </p:spTree>
    <p:extLst>
      <p:ext uri="{BB962C8B-B14F-4D97-AF65-F5344CB8AC3E}">
        <p14:creationId xmlns:p14="http://schemas.microsoft.com/office/powerpoint/2010/main" val="113821198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4FD9F-AAE0-5C6D-24CD-8272F2110DF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61E2B14-33D2-16EA-96E4-A4E8F574FD80}"/>
              </a:ext>
            </a:extLst>
          </p:cNvPr>
          <p:cNvPicPr>
            <a:picLocks noChangeAspect="1"/>
          </p:cNvPicPr>
          <p:nvPr/>
        </p:nvPicPr>
        <p:blipFill>
          <a:blip r:embed="rId3"/>
          <a:srcRect l="6029" b="72955"/>
          <a:stretch>
            <a:fillRect/>
          </a:stretch>
        </p:blipFill>
        <p:spPr>
          <a:xfrm>
            <a:off x="316006" y="0"/>
            <a:ext cx="8592671" cy="1391053"/>
          </a:xfrm>
          <a:prstGeom prst="rect">
            <a:avLst/>
          </a:prstGeom>
        </p:spPr>
      </p:pic>
      <p:pic>
        <p:nvPicPr>
          <p:cNvPr id="3" name="Picture 2">
            <a:extLst>
              <a:ext uri="{FF2B5EF4-FFF2-40B4-BE49-F238E27FC236}">
                <a16:creationId xmlns:a16="http://schemas.microsoft.com/office/drawing/2014/main" id="{C74667AB-5B2B-AE7B-9E28-B622FC38EC56}"/>
              </a:ext>
            </a:extLst>
          </p:cNvPr>
          <p:cNvPicPr>
            <a:picLocks noChangeAspect="1"/>
          </p:cNvPicPr>
          <p:nvPr/>
        </p:nvPicPr>
        <p:blipFill>
          <a:blip r:embed="rId3"/>
          <a:srcRect l="6029" t="27045" r="48242"/>
          <a:stretch>
            <a:fillRect/>
          </a:stretch>
        </p:blipFill>
        <p:spPr>
          <a:xfrm>
            <a:off x="390585" y="1391054"/>
            <a:ext cx="4181415" cy="3752445"/>
          </a:xfrm>
          <a:prstGeom prst="rect">
            <a:avLst/>
          </a:prstGeom>
        </p:spPr>
      </p:pic>
      <p:pic>
        <p:nvPicPr>
          <p:cNvPr id="4" name="Picture 3">
            <a:extLst>
              <a:ext uri="{FF2B5EF4-FFF2-40B4-BE49-F238E27FC236}">
                <a16:creationId xmlns:a16="http://schemas.microsoft.com/office/drawing/2014/main" id="{D2EFB540-E89C-FAEA-1DA8-17B3AC86F2F8}"/>
              </a:ext>
            </a:extLst>
          </p:cNvPr>
          <p:cNvPicPr>
            <a:picLocks noChangeAspect="1"/>
          </p:cNvPicPr>
          <p:nvPr/>
        </p:nvPicPr>
        <p:blipFill>
          <a:blip r:embed="rId3"/>
          <a:srcRect l="51758" t="27045" r="4199"/>
          <a:stretch>
            <a:fillRect/>
          </a:stretch>
        </p:blipFill>
        <p:spPr>
          <a:xfrm>
            <a:off x="4572000" y="1391055"/>
            <a:ext cx="4027251" cy="3752445"/>
          </a:xfrm>
          <a:prstGeom prst="rect">
            <a:avLst/>
          </a:prstGeom>
        </p:spPr>
      </p:pic>
    </p:spTree>
    <p:extLst>
      <p:ext uri="{BB962C8B-B14F-4D97-AF65-F5344CB8AC3E}">
        <p14:creationId xmlns:p14="http://schemas.microsoft.com/office/powerpoint/2010/main" val="406448048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A9625-9FFB-C027-5A0A-829637ED2908}"/>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325B0532-90EB-A8BA-71D2-39136194BEAB}"/>
              </a:ext>
            </a:extLst>
          </p:cNvPr>
          <p:cNvSpPr>
            <a:spLocks noGrp="1"/>
          </p:cNvSpPr>
          <p:nvPr>
            <p:ph type="title"/>
          </p:nvPr>
        </p:nvSpPr>
        <p:spPr>
          <a:xfrm>
            <a:off x="380999" y="41484"/>
            <a:ext cx="7285893" cy="616813"/>
          </a:xfrm>
        </p:spPr>
        <p:txBody>
          <a:bodyPr/>
          <a:lstStyle/>
          <a:p>
            <a:r>
              <a:rPr lang="en-US" sz="2300" b="1" dirty="0"/>
              <a:t>Ecosystem subtypes (ecotypes) in cancer</a:t>
            </a:r>
          </a:p>
        </p:txBody>
      </p:sp>
      <p:pic>
        <p:nvPicPr>
          <p:cNvPr id="11" name="Picture 10">
            <a:extLst>
              <a:ext uri="{FF2B5EF4-FFF2-40B4-BE49-F238E27FC236}">
                <a16:creationId xmlns:a16="http://schemas.microsoft.com/office/drawing/2014/main" id="{63CE0733-B882-CB92-C1F2-29201573DBD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013321" y="1302064"/>
            <a:ext cx="1655957" cy="1475973"/>
          </a:xfrm>
          <a:prstGeom prst="rect">
            <a:avLst/>
          </a:prstGeom>
        </p:spPr>
      </p:pic>
      <p:pic>
        <p:nvPicPr>
          <p:cNvPr id="4" name="Picture 3">
            <a:extLst>
              <a:ext uri="{FF2B5EF4-FFF2-40B4-BE49-F238E27FC236}">
                <a16:creationId xmlns:a16="http://schemas.microsoft.com/office/drawing/2014/main" id="{FDF98BAD-B34F-ECA1-67D0-D17F53A578E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963919" y="2778037"/>
            <a:ext cx="3751527" cy="1290848"/>
          </a:xfrm>
          <a:prstGeom prst="rect">
            <a:avLst/>
          </a:prstGeom>
        </p:spPr>
      </p:pic>
      <p:pic>
        <p:nvPicPr>
          <p:cNvPr id="5" name="Picture 4">
            <a:extLst>
              <a:ext uri="{FF2B5EF4-FFF2-40B4-BE49-F238E27FC236}">
                <a16:creationId xmlns:a16="http://schemas.microsoft.com/office/drawing/2014/main" id="{1606CAD3-C858-A108-FC54-3EF84CE3319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32173" y="1382751"/>
            <a:ext cx="3986519" cy="2659053"/>
          </a:xfrm>
          <a:prstGeom prst="rect">
            <a:avLst/>
          </a:prstGeom>
        </p:spPr>
      </p:pic>
      <p:sp>
        <p:nvSpPr>
          <p:cNvPr id="6" name="Rectangle 5">
            <a:extLst>
              <a:ext uri="{FF2B5EF4-FFF2-40B4-BE49-F238E27FC236}">
                <a16:creationId xmlns:a16="http://schemas.microsoft.com/office/drawing/2014/main" id="{49BCC588-19B5-94F2-85F1-94B4CD28D3B3}"/>
              </a:ext>
            </a:extLst>
          </p:cNvPr>
          <p:cNvSpPr/>
          <p:nvPr/>
        </p:nvSpPr>
        <p:spPr>
          <a:xfrm>
            <a:off x="285048" y="4101253"/>
            <a:ext cx="1608133" cy="230832"/>
          </a:xfrm>
          <a:prstGeom prst="rect">
            <a:avLst/>
          </a:prstGeom>
        </p:spPr>
        <p:txBody>
          <a:bodyPr wrap="none">
            <a:spAutoFit/>
          </a:bodyPr>
          <a:lstStyle/>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Helvetica"/>
                <a:ea typeface="+mn-ea"/>
                <a:cs typeface="+mn-cs"/>
              </a:rPr>
              <a:t>Lovell et al., </a:t>
            </a:r>
            <a:r>
              <a:rPr kumimoji="0" lang="en-US" sz="900" b="1" i="1" u="none" strike="noStrike" kern="1200" cap="none" spc="0" normalizeH="0" baseline="0" noProof="0" dirty="0">
                <a:ln>
                  <a:noFill/>
                </a:ln>
                <a:solidFill>
                  <a:srgbClr val="000000"/>
                </a:solidFill>
                <a:effectLst/>
                <a:uLnTx/>
                <a:uFillTx/>
                <a:latin typeface="Helvetica"/>
                <a:ea typeface="+mn-ea"/>
                <a:cs typeface="+mn-cs"/>
              </a:rPr>
              <a:t>Nature </a:t>
            </a:r>
            <a:r>
              <a:rPr kumimoji="0" lang="en-US" sz="900" b="1" i="0" u="none" strike="noStrike" kern="1200" cap="none" spc="0" normalizeH="0" baseline="0" noProof="0" dirty="0">
                <a:ln>
                  <a:noFill/>
                </a:ln>
                <a:solidFill>
                  <a:srgbClr val="000000"/>
                </a:solidFill>
                <a:effectLst/>
                <a:uLnTx/>
                <a:uFillTx/>
                <a:latin typeface="Helvetica"/>
                <a:ea typeface="+mn-ea"/>
                <a:cs typeface="+mn-cs"/>
              </a:rPr>
              <a:t>(2021)</a:t>
            </a:r>
          </a:p>
        </p:txBody>
      </p:sp>
      <p:sp>
        <p:nvSpPr>
          <p:cNvPr id="13" name="Rectangle 12">
            <a:extLst>
              <a:ext uri="{FF2B5EF4-FFF2-40B4-BE49-F238E27FC236}">
                <a16:creationId xmlns:a16="http://schemas.microsoft.com/office/drawing/2014/main" id="{8E3250B5-FD53-EECA-0D4C-0DF549F0236B}"/>
              </a:ext>
            </a:extLst>
          </p:cNvPr>
          <p:cNvSpPr/>
          <p:nvPr/>
        </p:nvSpPr>
        <p:spPr>
          <a:xfrm>
            <a:off x="4953980" y="4038193"/>
            <a:ext cx="3281668" cy="1061829"/>
          </a:xfrm>
          <a:prstGeom prst="rect">
            <a:avLst/>
          </a:prstGeom>
        </p:spPr>
        <p:txBody>
          <a:bodyPr wrap="none">
            <a:spAutoFit/>
          </a:bodyPr>
          <a:lstStyle/>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Helvetica"/>
                <a:ea typeface="+mn-ea"/>
                <a:cs typeface="+mn-cs"/>
              </a:rPr>
              <a:t>Steen et al., </a:t>
            </a:r>
            <a:r>
              <a:rPr kumimoji="0" lang="en-US" sz="900" b="1" i="1" u="none" strike="noStrike" kern="1200" cap="none" spc="0" normalizeH="0" baseline="0" noProof="0" dirty="0">
                <a:ln>
                  <a:noFill/>
                </a:ln>
                <a:solidFill>
                  <a:srgbClr val="000000"/>
                </a:solidFill>
                <a:effectLst/>
                <a:uLnTx/>
                <a:uFillTx/>
                <a:latin typeface="Helvetica"/>
                <a:ea typeface="+mn-ea"/>
                <a:cs typeface="+mn-cs"/>
              </a:rPr>
              <a:t>Blood</a:t>
            </a:r>
            <a:r>
              <a:rPr kumimoji="0" lang="en-US" sz="900" b="1" i="0" u="none" strike="noStrike" kern="1200" cap="none" spc="0" normalizeH="0" baseline="0" noProof="0" dirty="0">
                <a:ln>
                  <a:noFill/>
                </a:ln>
                <a:solidFill>
                  <a:srgbClr val="000000"/>
                </a:solidFill>
                <a:effectLst/>
                <a:uLnTx/>
                <a:uFillTx/>
                <a:latin typeface="Helvetica"/>
                <a:ea typeface="+mn-ea"/>
                <a:cs typeface="+mn-cs"/>
              </a:rPr>
              <a:t> (2019) [abstract]</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Helvetica"/>
                <a:ea typeface="+mn-ea"/>
                <a:cs typeface="+mn-cs"/>
              </a:rPr>
              <a:t>Luca et al., </a:t>
            </a:r>
            <a:r>
              <a:rPr kumimoji="0" lang="en-US" sz="900" b="1" i="1" u="none" strike="noStrike" kern="1200" cap="none" spc="0" normalizeH="0" baseline="0" noProof="0" dirty="0">
                <a:ln>
                  <a:noFill/>
                </a:ln>
                <a:solidFill>
                  <a:srgbClr val="000000"/>
                </a:solidFill>
                <a:effectLst/>
                <a:uLnTx/>
                <a:uFillTx/>
                <a:latin typeface="Helvetica"/>
                <a:ea typeface="+mn-ea"/>
                <a:cs typeface="+mn-cs"/>
              </a:rPr>
              <a:t>Cancer Research </a:t>
            </a:r>
            <a:r>
              <a:rPr kumimoji="0" lang="en-US" sz="900" b="1" i="0" u="none" strike="noStrike" kern="1200" cap="none" spc="0" normalizeH="0" baseline="0" noProof="0" dirty="0">
                <a:ln>
                  <a:noFill/>
                </a:ln>
                <a:solidFill>
                  <a:srgbClr val="000000"/>
                </a:solidFill>
                <a:effectLst/>
                <a:uLnTx/>
                <a:uFillTx/>
                <a:latin typeface="Helvetica"/>
                <a:ea typeface="+mn-ea"/>
                <a:cs typeface="+mn-cs"/>
              </a:rPr>
              <a:t>(2020) [abstract]</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Helvetica"/>
                <a:ea typeface="+mn-ea"/>
                <a:cs typeface="+mn-cs"/>
              </a:rPr>
              <a:t>Luca*, Steen* et al., </a:t>
            </a:r>
            <a:r>
              <a:rPr kumimoji="0" lang="en-US" sz="900" b="1" i="1" u="none" strike="noStrike" kern="1200" cap="none" spc="0" normalizeH="0" baseline="0" noProof="0" dirty="0">
                <a:ln>
                  <a:noFill/>
                </a:ln>
                <a:solidFill>
                  <a:srgbClr val="000000"/>
                </a:solidFill>
                <a:effectLst/>
                <a:uLnTx/>
                <a:uFillTx/>
                <a:latin typeface="Helvetica"/>
                <a:ea typeface="+mn-ea"/>
                <a:cs typeface="+mn-cs"/>
              </a:rPr>
              <a:t>Cell</a:t>
            </a:r>
            <a:r>
              <a:rPr kumimoji="0" lang="en-US" sz="900" b="1" i="0" u="none" strike="noStrike" kern="1200" cap="none" spc="0" normalizeH="0" baseline="0" noProof="0" dirty="0">
                <a:ln>
                  <a:noFill/>
                </a:ln>
                <a:solidFill>
                  <a:srgbClr val="000000"/>
                </a:solidFill>
                <a:effectLst/>
                <a:uLnTx/>
                <a:uFillTx/>
                <a:latin typeface="Helvetica"/>
                <a:ea typeface="+mn-ea"/>
                <a:cs typeface="+mn-cs"/>
              </a:rPr>
              <a:t> 2021</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Helvetica"/>
                <a:ea typeface="+mn-ea"/>
                <a:cs typeface="+mn-cs"/>
              </a:rPr>
              <a:t>Steen*, Luca* et al., </a:t>
            </a:r>
            <a:r>
              <a:rPr kumimoji="0" lang="en-US" sz="900" b="1" i="1" u="none" strike="noStrike" kern="1200" cap="none" spc="0" normalizeH="0" baseline="0" noProof="0" dirty="0">
                <a:ln>
                  <a:noFill/>
                </a:ln>
                <a:solidFill>
                  <a:srgbClr val="000000"/>
                </a:solidFill>
                <a:effectLst/>
                <a:uLnTx/>
                <a:uFillTx/>
                <a:latin typeface="Helvetica"/>
                <a:ea typeface="+mn-ea"/>
                <a:cs typeface="+mn-cs"/>
              </a:rPr>
              <a:t>Cancer Cell</a:t>
            </a:r>
            <a:r>
              <a:rPr kumimoji="0" lang="en-US" sz="900" b="1" i="0" u="none" strike="noStrike" kern="1200" cap="none" spc="0" normalizeH="0" baseline="0" noProof="0" dirty="0">
                <a:ln>
                  <a:noFill/>
                </a:ln>
                <a:solidFill>
                  <a:srgbClr val="000000"/>
                </a:solidFill>
                <a:effectLst/>
                <a:uLnTx/>
                <a:uFillTx/>
                <a:latin typeface="Helvetica"/>
                <a:ea typeface="+mn-ea"/>
                <a:cs typeface="+mn-cs"/>
              </a:rPr>
              <a:t> 2021</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Helvetica"/>
                <a:ea typeface="+mn-ea"/>
                <a:cs typeface="+mn-cs"/>
              </a:rPr>
              <a:t>Vahid*, Brown*, Steen* et al., </a:t>
            </a:r>
            <a:r>
              <a:rPr kumimoji="0" lang="en-US" sz="900" b="1" i="1" u="none" strike="noStrike" kern="1200" cap="none" spc="0" normalizeH="0" baseline="0" noProof="0" dirty="0">
                <a:ln>
                  <a:noFill/>
                </a:ln>
                <a:solidFill>
                  <a:srgbClr val="000000"/>
                </a:solidFill>
                <a:effectLst/>
                <a:uLnTx/>
                <a:uFillTx/>
                <a:latin typeface="Helvetica"/>
                <a:ea typeface="+mn-ea"/>
                <a:cs typeface="+mn-cs"/>
              </a:rPr>
              <a:t>Nature Biotechnology</a:t>
            </a:r>
            <a:r>
              <a:rPr kumimoji="0" lang="en-US" sz="900" b="1" i="0" u="none" strike="noStrike" kern="1200" cap="none" spc="0" normalizeH="0" baseline="0" noProof="0" dirty="0">
                <a:ln>
                  <a:noFill/>
                </a:ln>
                <a:solidFill>
                  <a:srgbClr val="000000"/>
                </a:solidFill>
                <a:effectLst/>
                <a:uLnTx/>
                <a:uFillTx/>
                <a:latin typeface="Helvetica"/>
                <a:ea typeface="+mn-ea"/>
                <a:cs typeface="+mn-cs"/>
              </a:rPr>
              <a:t> 2023</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Helvetica"/>
                <a:ea typeface="+mn-ea"/>
                <a:cs typeface="+mn-cs"/>
              </a:rPr>
              <a:t>Gulati*, D’Silva* et al., </a:t>
            </a:r>
            <a:r>
              <a:rPr kumimoji="0" lang="en-US" sz="900" b="1" i="1" u="none" strike="noStrike" kern="1200" cap="none" spc="0" normalizeH="0" baseline="0" noProof="0" dirty="0">
                <a:ln>
                  <a:noFill/>
                </a:ln>
                <a:solidFill>
                  <a:srgbClr val="000000"/>
                </a:solidFill>
                <a:effectLst/>
                <a:uLnTx/>
                <a:uFillTx/>
                <a:latin typeface="Helvetica"/>
                <a:ea typeface="+mn-ea"/>
                <a:cs typeface="+mn-cs"/>
              </a:rPr>
              <a:t>Nature Reviews Mol Cell Biol </a:t>
            </a:r>
            <a:r>
              <a:rPr kumimoji="0" lang="en-US" sz="900" b="1" i="0" u="none" strike="noStrike" kern="1200" cap="none" spc="0" normalizeH="0" baseline="0" noProof="0" dirty="0">
                <a:ln>
                  <a:noFill/>
                </a:ln>
                <a:solidFill>
                  <a:srgbClr val="000000"/>
                </a:solidFill>
                <a:effectLst/>
                <a:uLnTx/>
                <a:uFillTx/>
                <a:latin typeface="Helvetica"/>
                <a:ea typeface="+mn-ea"/>
                <a:cs typeface="+mn-cs"/>
              </a:rPr>
              <a:t>2025</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Helvetica"/>
                <a:ea typeface="+mn-ea"/>
                <a:cs typeface="+mn-cs"/>
              </a:rPr>
              <a:t>Zhang*, Brown*, Usmani* et al., </a:t>
            </a:r>
            <a:r>
              <a:rPr kumimoji="0" lang="en-US" sz="900" b="1" i="1" u="none" strike="noStrike" kern="1200" cap="none" spc="0" normalizeH="0" baseline="0" noProof="0" dirty="0">
                <a:ln>
                  <a:noFill/>
                </a:ln>
                <a:solidFill>
                  <a:srgbClr val="000000"/>
                </a:solidFill>
                <a:effectLst/>
                <a:uLnTx/>
                <a:uFillTx/>
                <a:latin typeface="Helvetica"/>
                <a:ea typeface="+mn-ea"/>
                <a:cs typeface="+mn-cs"/>
              </a:rPr>
              <a:t>Nature</a:t>
            </a:r>
            <a:r>
              <a:rPr kumimoji="0" lang="en-US" sz="900" b="1" i="0" u="none" strike="noStrike" kern="1200" cap="none" spc="0" normalizeH="0" noProof="0" dirty="0">
                <a:ln>
                  <a:noFill/>
                </a:ln>
                <a:solidFill>
                  <a:srgbClr val="000000"/>
                </a:solidFill>
                <a:effectLst/>
                <a:uLnTx/>
                <a:uFillTx/>
                <a:latin typeface="Helvetica"/>
                <a:ea typeface="+mn-ea"/>
                <a:cs typeface="+mn-cs"/>
              </a:rPr>
              <a:t> </a:t>
            </a:r>
            <a:r>
              <a:rPr kumimoji="0" lang="en-US" sz="900" b="1" i="0" u="none" strike="noStrike" kern="1200" cap="none" spc="0" normalizeH="0" baseline="0" noProof="0" dirty="0">
                <a:ln>
                  <a:noFill/>
                </a:ln>
                <a:solidFill>
                  <a:srgbClr val="000000"/>
                </a:solidFill>
                <a:effectLst/>
                <a:uLnTx/>
                <a:uFillTx/>
                <a:latin typeface="Helvetica"/>
                <a:ea typeface="+mn-ea"/>
                <a:cs typeface="+mn-cs"/>
              </a:rPr>
              <a:t>2026</a:t>
            </a:r>
          </a:p>
        </p:txBody>
      </p:sp>
      <p:sp>
        <p:nvSpPr>
          <p:cNvPr id="14" name="TextBox 13">
            <a:extLst>
              <a:ext uri="{FF2B5EF4-FFF2-40B4-BE49-F238E27FC236}">
                <a16:creationId xmlns:a16="http://schemas.microsoft.com/office/drawing/2014/main" id="{3328348B-D7BF-31A3-E549-BA841EDE66CC}"/>
              </a:ext>
            </a:extLst>
          </p:cNvPr>
          <p:cNvSpPr txBox="1"/>
          <p:nvPr/>
        </p:nvSpPr>
        <p:spPr>
          <a:xfrm>
            <a:off x="343266" y="938586"/>
            <a:ext cx="3938899"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Adaptation to climate among switchgrass </a:t>
            </a:r>
            <a:r>
              <a:rPr kumimoji="0" lang="en-US" sz="1200" b="1" i="0" u="none" strike="noStrike" kern="1200" cap="none" spc="0" normalizeH="0" baseline="0" noProof="0" dirty="0">
                <a:ln>
                  <a:noFill/>
                </a:ln>
                <a:solidFill>
                  <a:srgbClr val="007DBC"/>
                </a:solidFill>
                <a:effectLst/>
                <a:uLnTx/>
                <a:uFillTx/>
                <a:latin typeface="Arial" panose="020B0604020202020204" pitchFamily="34" charset="0"/>
                <a:ea typeface="+mn-ea"/>
                <a:cs typeface="Arial" panose="020B0604020202020204" pitchFamily="34" charset="0"/>
              </a:rPr>
              <a:t>ecotypes</a:t>
            </a:r>
          </a:p>
        </p:txBody>
      </p:sp>
      <p:sp>
        <p:nvSpPr>
          <p:cNvPr id="15" name="TextBox 14">
            <a:extLst>
              <a:ext uri="{FF2B5EF4-FFF2-40B4-BE49-F238E27FC236}">
                <a16:creationId xmlns:a16="http://schemas.microsoft.com/office/drawing/2014/main" id="{558EA7FE-CFBA-2098-FE25-151A7E63704B}"/>
              </a:ext>
            </a:extLst>
          </p:cNvPr>
          <p:cNvSpPr txBox="1"/>
          <p:nvPr/>
        </p:nvSpPr>
        <p:spPr>
          <a:xfrm>
            <a:off x="5552798" y="938586"/>
            <a:ext cx="2481770"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Cellular ecosystems in cancer</a:t>
            </a:r>
          </a:p>
        </p:txBody>
      </p:sp>
      <p:sp>
        <p:nvSpPr>
          <p:cNvPr id="16" name="TextBox 15">
            <a:extLst>
              <a:ext uri="{FF2B5EF4-FFF2-40B4-BE49-F238E27FC236}">
                <a16:creationId xmlns:a16="http://schemas.microsoft.com/office/drawing/2014/main" id="{D1D59299-204F-81F1-80E6-D662F8155E2B}"/>
              </a:ext>
            </a:extLst>
          </p:cNvPr>
          <p:cNvSpPr txBox="1"/>
          <p:nvPr/>
        </p:nvSpPr>
        <p:spPr>
          <a:xfrm>
            <a:off x="4914224" y="2109698"/>
            <a:ext cx="1184940"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DBC"/>
                </a:solidFill>
                <a:effectLst/>
                <a:uLnTx/>
                <a:uFillTx/>
                <a:latin typeface="Arial" panose="020B0604020202020204" pitchFamily="34" charset="0"/>
                <a:ea typeface="+mn-ea"/>
                <a:cs typeface="Arial" panose="020B0604020202020204" pitchFamily="34" charset="0"/>
              </a:rPr>
              <a:t>Tumor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DBC"/>
                </a:solidFill>
                <a:effectLst/>
                <a:uLnTx/>
                <a:uFillTx/>
                <a:latin typeface="Arial" panose="020B0604020202020204" pitchFamily="34" charset="0"/>
                <a:ea typeface="+mn-ea"/>
                <a:cs typeface="Arial" panose="020B0604020202020204" pitchFamily="34" charset="0"/>
              </a:rPr>
              <a:t>ecotypes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8" name="Straight Connector 17">
            <a:extLst>
              <a:ext uri="{FF2B5EF4-FFF2-40B4-BE49-F238E27FC236}">
                <a16:creationId xmlns:a16="http://schemas.microsoft.com/office/drawing/2014/main" id="{438C7079-F96A-FB97-EBD0-5797DFF11F1D}"/>
              </a:ext>
            </a:extLst>
          </p:cNvPr>
          <p:cNvCxnSpPr>
            <a:cxnSpLocks/>
          </p:cNvCxnSpPr>
          <p:nvPr/>
        </p:nvCxnSpPr>
        <p:spPr>
          <a:xfrm>
            <a:off x="4565176" y="938586"/>
            <a:ext cx="0" cy="3669260"/>
          </a:xfrm>
          <a:prstGeom prst="line">
            <a:avLst/>
          </a:prstGeom>
          <a:ln w="9525">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947748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01C17D-A5EA-244B-A1BC-150292E23A31}"/>
              </a:ext>
            </a:extLst>
          </p:cNvPr>
          <p:cNvSpPr>
            <a:spLocks noGrp="1"/>
          </p:cNvSpPr>
          <p:nvPr>
            <p:ph type="title"/>
          </p:nvPr>
        </p:nvSpPr>
        <p:spPr>
          <a:xfrm>
            <a:off x="380999" y="34734"/>
            <a:ext cx="6072555" cy="754784"/>
          </a:xfrm>
        </p:spPr>
        <p:txBody>
          <a:bodyPr/>
          <a:lstStyle/>
          <a:p>
            <a:r>
              <a:rPr lang="en-US" sz="2000" b="1" dirty="0"/>
              <a:t>Barriers to profiling spatially-resolved tumor ecotypes at scale and without prior knowledge</a:t>
            </a:r>
          </a:p>
        </p:txBody>
      </p:sp>
      <p:sp>
        <p:nvSpPr>
          <p:cNvPr id="42" name="TextBox 41">
            <a:extLst>
              <a:ext uri="{FF2B5EF4-FFF2-40B4-BE49-F238E27FC236}">
                <a16:creationId xmlns:a16="http://schemas.microsoft.com/office/drawing/2014/main" id="{31F2A872-A91F-FA49-8DC6-362AE5A2B9EF}"/>
              </a:ext>
            </a:extLst>
          </p:cNvPr>
          <p:cNvSpPr txBox="1"/>
          <p:nvPr/>
        </p:nvSpPr>
        <p:spPr>
          <a:xfrm>
            <a:off x="2974305" y="1305043"/>
            <a:ext cx="1892638" cy="30777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Bulk transcriptomics</a:t>
            </a:r>
            <a:endParaRPr kumimoji="0" lang="en-US" sz="1400" b="0" i="0" u="none" strike="noStrike" kern="1200" cap="none" spc="0" normalizeH="0" baseline="0" noProof="0" dirty="0">
              <a:ln>
                <a:noFill/>
              </a:ln>
              <a:solidFill>
                <a:prstClr val="black"/>
              </a:solidFill>
              <a:effectLst/>
              <a:uLnTx/>
              <a:uFillTx/>
              <a:latin typeface="News Gothic MT"/>
              <a:ea typeface="+mn-ea"/>
              <a:cs typeface="News Gothic MT"/>
            </a:endParaRPr>
          </a:p>
        </p:txBody>
      </p:sp>
      <p:sp>
        <p:nvSpPr>
          <p:cNvPr id="43" name="TextBox 42">
            <a:extLst>
              <a:ext uri="{FF2B5EF4-FFF2-40B4-BE49-F238E27FC236}">
                <a16:creationId xmlns:a16="http://schemas.microsoft.com/office/drawing/2014/main" id="{26DB7A4A-3513-5249-946F-9AAF44804274}"/>
              </a:ext>
            </a:extLst>
          </p:cNvPr>
          <p:cNvSpPr txBox="1"/>
          <p:nvPr/>
        </p:nvSpPr>
        <p:spPr>
          <a:xfrm>
            <a:off x="1132358" y="1199776"/>
            <a:ext cx="1638662" cy="523220"/>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Multiplexed protein imaging</a:t>
            </a:r>
            <a:endParaRPr kumimoji="0" lang="en-US" sz="1400" b="0" i="0" u="none" strike="noStrike" kern="1200" cap="none" spc="0" normalizeH="0" baseline="0" noProof="0" dirty="0">
              <a:ln>
                <a:noFill/>
              </a:ln>
              <a:solidFill>
                <a:prstClr val="black"/>
              </a:solidFill>
              <a:effectLst/>
              <a:uLnTx/>
              <a:uFillTx/>
              <a:latin typeface="News Gothic MT"/>
              <a:ea typeface="+mn-ea"/>
              <a:cs typeface="News Gothic MT"/>
            </a:endParaRPr>
          </a:p>
        </p:txBody>
      </p:sp>
      <p:pic>
        <p:nvPicPr>
          <p:cNvPr id="44" name="Picture 43">
            <a:extLst>
              <a:ext uri="{FF2B5EF4-FFF2-40B4-BE49-F238E27FC236}">
                <a16:creationId xmlns:a16="http://schemas.microsoft.com/office/drawing/2014/main" id="{12CA5C23-6D10-D040-8F35-996AC562F6D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106940" y="1704231"/>
            <a:ext cx="1536642" cy="1440602"/>
          </a:xfrm>
          <a:prstGeom prst="rect">
            <a:avLst/>
          </a:prstGeom>
        </p:spPr>
      </p:pic>
      <p:pic>
        <p:nvPicPr>
          <p:cNvPr id="45" name="Picture 44">
            <a:extLst>
              <a:ext uri="{FF2B5EF4-FFF2-40B4-BE49-F238E27FC236}">
                <a16:creationId xmlns:a16="http://schemas.microsoft.com/office/drawing/2014/main" id="{C7BDB00E-0CDE-4F40-A951-F17BFB3D2C6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940140" y="1691688"/>
            <a:ext cx="1638662" cy="1456185"/>
          </a:xfrm>
          <a:prstGeom prst="rect">
            <a:avLst/>
          </a:prstGeom>
        </p:spPr>
      </p:pic>
      <p:sp>
        <p:nvSpPr>
          <p:cNvPr id="46" name="TextBox 45">
            <a:extLst>
              <a:ext uri="{FF2B5EF4-FFF2-40B4-BE49-F238E27FC236}">
                <a16:creationId xmlns:a16="http://schemas.microsoft.com/office/drawing/2014/main" id="{4524A60C-C2CB-5347-8001-08BB00CA032B}"/>
              </a:ext>
            </a:extLst>
          </p:cNvPr>
          <p:cNvSpPr txBox="1"/>
          <p:nvPr/>
        </p:nvSpPr>
        <p:spPr>
          <a:xfrm>
            <a:off x="5106940" y="1312906"/>
            <a:ext cx="1536641" cy="30777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scRNA-seq</a:t>
            </a:r>
            <a:endParaRPr kumimoji="0" lang="en-US" sz="1400" b="0" i="0" u="none" strike="noStrike" kern="1200" cap="none" spc="0" normalizeH="0" baseline="0" noProof="0" dirty="0">
              <a:ln>
                <a:noFill/>
              </a:ln>
              <a:solidFill>
                <a:prstClr val="black"/>
              </a:solidFill>
              <a:effectLst/>
              <a:uLnTx/>
              <a:uFillTx/>
              <a:latin typeface="News Gothic MT"/>
              <a:ea typeface="+mn-ea"/>
              <a:cs typeface="News Gothic MT"/>
            </a:endParaRPr>
          </a:p>
        </p:txBody>
      </p:sp>
      <p:sp>
        <p:nvSpPr>
          <p:cNvPr id="47" name="TextBox 46">
            <a:extLst>
              <a:ext uri="{FF2B5EF4-FFF2-40B4-BE49-F238E27FC236}">
                <a16:creationId xmlns:a16="http://schemas.microsoft.com/office/drawing/2014/main" id="{0C79DE4D-2394-3B4B-94DB-755CAC4168F7}"/>
              </a:ext>
            </a:extLst>
          </p:cNvPr>
          <p:cNvSpPr txBox="1"/>
          <p:nvPr/>
        </p:nvSpPr>
        <p:spPr>
          <a:xfrm>
            <a:off x="7055302" y="1199776"/>
            <a:ext cx="1449096" cy="523220"/>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Spatial</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transcriptomics</a:t>
            </a:r>
            <a:endParaRPr kumimoji="0" lang="en-US" sz="1400" b="0" i="0" u="none" strike="noStrike" kern="1200" cap="none" spc="0" normalizeH="0" baseline="0" noProof="0" dirty="0">
              <a:ln>
                <a:noFill/>
              </a:ln>
              <a:solidFill>
                <a:prstClr val="black"/>
              </a:solidFill>
              <a:effectLst/>
              <a:uLnTx/>
              <a:uFillTx/>
              <a:latin typeface="News Gothic MT"/>
              <a:ea typeface="+mn-ea"/>
              <a:cs typeface="News Gothic MT"/>
            </a:endParaRPr>
          </a:p>
        </p:txBody>
      </p:sp>
      <p:pic>
        <p:nvPicPr>
          <p:cNvPr id="48" name="Picture 47">
            <a:extLst>
              <a:ext uri="{FF2B5EF4-FFF2-40B4-BE49-F238E27FC236}">
                <a16:creationId xmlns:a16="http://schemas.microsoft.com/office/drawing/2014/main" id="{0801BD12-0FCD-534B-BBD3-35C7BB4FA86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82980" y="1708825"/>
            <a:ext cx="1536642" cy="1416731"/>
          </a:xfrm>
          <a:prstGeom prst="rect">
            <a:avLst/>
          </a:prstGeom>
        </p:spPr>
      </p:pic>
      <p:pic>
        <p:nvPicPr>
          <p:cNvPr id="56" name="Picture 55">
            <a:extLst>
              <a:ext uri="{FF2B5EF4-FFF2-40B4-BE49-F238E27FC236}">
                <a16:creationId xmlns:a16="http://schemas.microsoft.com/office/drawing/2014/main" id="{9AAEC808-26E9-2249-899B-29FE565EDD9F}"/>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084342" y="1722996"/>
            <a:ext cx="1752677" cy="1427695"/>
          </a:xfrm>
          <a:prstGeom prst="rect">
            <a:avLst/>
          </a:prstGeom>
        </p:spPr>
      </p:pic>
      <p:graphicFrame>
        <p:nvGraphicFramePr>
          <p:cNvPr id="2" name="Table 1">
            <a:extLst>
              <a:ext uri="{FF2B5EF4-FFF2-40B4-BE49-F238E27FC236}">
                <a16:creationId xmlns:a16="http://schemas.microsoft.com/office/drawing/2014/main" id="{C620E215-0F3E-E94D-A8D2-5E07E3254C57}"/>
              </a:ext>
            </a:extLst>
          </p:cNvPr>
          <p:cNvGraphicFramePr>
            <a:graphicFrameLocks noGrp="1"/>
          </p:cNvGraphicFramePr>
          <p:nvPr>
            <p:extLst>
              <p:ext uri="{D42A27DB-BD31-4B8C-83A1-F6EECF244321}">
                <p14:modId xmlns:p14="http://schemas.microsoft.com/office/powerpoint/2010/main" val="2976949946"/>
              </p:ext>
            </p:extLst>
          </p:nvPr>
        </p:nvGraphicFramePr>
        <p:xfrm>
          <a:off x="989215" y="3332177"/>
          <a:ext cx="7901868" cy="1121664"/>
        </p:xfrm>
        <a:graphic>
          <a:graphicData uri="http://schemas.openxmlformats.org/drawingml/2006/table">
            <a:tbl>
              <a:tblPr>
                <a:tableStyleId>{5C22544A-7EE6-4342-B048-85BDC9FD1C3A}</a:tableStyleId>
              </a:tblPr>
              <a:tblGrid>
                <a:gridCol w="1975467">
                  <a:extLst>
                    <a:ext uri="{9D8B030D-6E8A-4147-A177-3AD203B41FA5}">
                      <a16:colId xmlns:a16="http://schemas.microsoft.com/office/drawing/2014/main" val="2155114967"/>
                    </a:ext>
                  </a:extLst>
                </a:gridCol>
                <a:gridCol w="1975467">
                  <a:extLst>
                    <a:ext uri="{9D8B030D-6E8A-4147-A177-3AD203B41FA5}">
                      <a16:colId xmlns:a16="http://schemas.microsoft.com/office/drawing/2014/main" val="1146877907"/>
                    </a:ext>
                  </a:extLst>
                </a:gridCol>
                <a:gridCol w="1975467">
                  <a:extLst>
                    <a:ext uri="{9D8B030D-6E8A-4147-A177-3AD203B41FA5}">
                      <a16:colId xmlns:a16="http://schemas.microsoft.com/office/drawing/2014/main" val="3548974594"/>
                    </a:ext>
                  </a:extLst>
                </a:gridCol>
                <a:gridCol w="1975467">
                  <a:extLst>
                    <a:ext uri="{9D8B030D-6E8A-4147-A177-3AD203B41FA5}">
                      <a16:colId xmlns:a16="http://schemas.microsoft.com/office/drawing/2014/main" val="729940686"/>
                    </a:ext>
                  </a:extLst>
                </a:gridCol>
              </a:tblGrid>
              <a:tr h="262553">
                <a:tc>
                  <a:txBody>
                    <a:bodyPr/>
                    <a:lstStyle/>
                    <a:p>
                      <a:pPr algn="ctr"/>
                      <a:r>
                        <a:rPr lang="en-US" sz="1600" b="1" dirty="0">
                          <a:solidFill>
                            <a:srgbClr val="009051"/>
                          </a:solidFill>
                          <a:latin typeface="Arial" panose="020B0604020202020204" pitchFamily="34" charset="0"/>
                          <a:cs typeface="Arial" panose="020B0604020202020204" pitchFamily="34" charset="0"/>
                        </a:rPr>
                        <a:t>✓</a:t>
                      </a:r>
                    </a:p>
                  </a:txBody>
                  <a:tcPr marL="0" marR="0" marT="18288" marB="18288">
                    <a:lnL w="12700" cmpd="sng">
                      <a:noFill/>
                    </a:lnL>
                    <a:lnR w="12700" cmpd="sng">
                      <a:noFill/>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1" dirty="0">
                          <a:solidFill>
                            <a:srgbClr val="C00000"/>
                          </a:solidFill>
                          <a:latin typeface="Arial" panose="020B0604020202020204" pitchFamily="34" charset="0"/>
                          <a:cs typeface="Arial" panose="020B0604020202020204" pitchFamily="34" charset="0"/>
                        </a:rPr>
                        <a:t>✗</a:t>
                      </a:r>
                    </a:p>
                  </a:txBody>
                  <a:tcPr marL="0" marR="0" marT="18288" marB="18288">
                    <a:lnL w="12700" cmpd="sng">
                      <a:noFill/>
                    </a:lnL>
                    <a:lnR w="12700" cmpd="sng">
                      <a:noFill/>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1" dirty="0">
                          <a:solidFill>
                            <a:srgbClr val="009051"/>
                          </a:solidFill>
                          <a:latin typeface="Arial" panose="020B0604020202020204" pitchFamily="34" charset="0"/>
                          <a:cs typeface="Arial" panose="020B0604020202020204" pitchFamily="34" charset="0"/>
                        </a:rPr>
                        <a:t>✓</a:t>
                      </a:r>
                      <a:endParaRPr lang="en-US" sz="1600" dirty="0">
                        <a:solidFill>
                          <a:srgbClr val="007DBC"/>
                        </a:solidFill>
                        <a:latin typeface="Arial" panose="020B0604020202020204" pitchFamily="34" charset="0"/>
                        <a:cs typeface="Arial" panose="020B0604020202020204" pitchFamily="34" charset="0"/>
                      </a:endParaRPr>
                    </a:p>
                  </a:txBody>
                  <a:tcPr marL="0" marR="0" marT="18288" marB="18288">
                    <a:lnL w="12700" cmpd="sng">
                      <a:noFill/>
                    </a:lnL>
                    <a:lnR w="12700" cmpd="sng">
                      <a:noFill/>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dirty="0">
                          <a:solidFill>
                            <a:srgbClr val="C00000"/>
                          </a:solidFill>
                          <a:latin typeface="Arial" panose="020B0604020202020204" pitchFamily="34" charset="0"/>
                          <a:cs typeface="Arial" panose="020B0604020202020204" pitchFamily="34" charset="0"/>
                        </a:rPr>
                        <a:t>✗ (Visium) </a:t>
                      </a:r>
                      <a:r>
                        <a:rPr lang="en-US" sz="1600" b="1" dirty="0">
                          <a:solidFill>
                            <a:srgbClr val="009051"/>
                          </a:solidFill>
                          <a:latin typeface="Arial" panose="020B0604020202020204" pitchFamily="34" charset="0"/>
                          <a:cs typeface="Arial" panose="020B0604020202020204" pitchFamily="34" charset="0"/>
                        </a:rPr>
                        <a:t>✓ (FISH)</a:t>
                      </a:r>
                      <a:endParaRPr lang="en-US" sz="1600" dirty="0">
                        <a:solidFill>
                          <a:srgbClr val="007DBC"/>
                        </a:solidFill>
                        <a:latin typeface="Arial" panose="020B0604020202020204" pitchFamily="34" charset="0"/>
                        <a:cs typeface="Arial" panose="020B0604020202020204" pitchFamily="34" charset="0"/>
                      </a:endParaRPr>
                    </a:p>
                  </a:txBody>
                  <a:tcPr marL="0" marR="0" marT="18288" marB="18288">
                    <a:lnL w="12700" cmpd="sng">
                      <a:noFill/>
                    </a:lnL>
                    <a:lnR w="12700" cmpd="sng">
                      <a:noFill/>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8788403"/>
                  </a:ext>
                </a:extLst>
              </a:tr>
              <a:tr h="262553">
                <a:tc>
                  <a:txBody>
                    <a:bodyPr/>
                    <a:lstStyle/>
                    <a:p>
                      <a:pPr algn="ctr"/>
                      <a:r>
                        <a:rPr lang="en-US" sz="1600" b="1" dirty="0">
                          <a:solidFill>
                            <a:srgbClr val="009051"/>
                          </a:solidFill>
                          <a:latin typeface="Arial" panose="020B0604020202020204" pitchFamily="34" charset="0"/>
                          <a:cs typeface="Arial" panose="020B0604020202020204" pitchFamily="34" charset="0"/>
                        </a:rPr>
                        <a:t>✓</a:t>
                      </a:r>
                    </a:p>
                  </a:txBody>
                  <a:tcPr marL="0" marR="0" marT="18288" marB="18288">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dirty="0">
                          <a:solidFill>
                            <a:srgbClr val="C00000"/>
                          </a:solidFill>
                          <a:latin typeface="Arial" panose="020B0604020202020204" pitchFamily="34" charset="0"/>
                          <a:cs typeface="Arial" panose="020B0604020202020204" pitchFamily="34" charset="0"/>
                        </a:rPr>
                        <a:t>✗</a:t>
                      </a:r>
                    </a:p>
                  </a:txBody>
                  <a:tcPr marL="0" marR="0" marT="18288" marB="18288">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1" dirty="0">
                          <a:solidFill>
                            <a:srgbClr val="C00000"/>
                          </a:solidFill>
                          <a:latin typeface="Arial" panose="020B0604020202020204" pitchFamily="34" charset="0"/>
                          <a:cs typeface="Arial" panose="020B0604020202020204" pitchFamily="34" charset="0"/>
                        </a:rPr>
                        <a:t>✗</a:t>
                      </a:r>
                      <a:endParaRPr lang="en-US" sz="1600" dirty="0">
                        <a:solidFill>
                          <a:srgbClr val="C00000"/>
                        </a:solidFill>
                        <a:latin typeface="Arial" panose="020B0604020202020204" pitchFamily="34" charset="0"/>
                        <a:cs typeface="Arial" panose="020B0604020202020204" pitchFamily="34" charset="0"/>
                      </a:endParaRPr>
                    </a:p>
                  </a:txBody>
                  <a:tcPr marL="0" marR="0" marT="18288" marB="18288">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1" dirty="0">
                          <a:solidFill>
                            <a:srgbClr val="009051"/>
                          </a:solidFill>
                          <a:latin typeface="Arial" panose="020B0604020202020204" pitchFamily="34" charset="0"/>
                          <a:cs typeface="Arial" panose="020B0604020202020204" pitchFamily="34" charset="0"/>
                        </a:rPr>
                        <a:t>✓</a:t>
                      </a:r>
                      <a:endParaRPr lang="en-US" sz="1600" dirty="0">
                        <a:solidFill>
                          <a:srgbClr val="007DBC"/>
                        </a:solidFill>
                        <a:latin typeface="Arial" panose="020B0604020202020204" pitchFamily="34" charset="0"/>
                        <a:cs typeface="Arial" panose="020B0604020202020204" pitchFamily="34" charset="0"/>
                      </a:endParaRPr>
                    </a:p>
                  </a:txBody>
                  <a:tcPr marL="0" marR="0" marT="18288" marB="18288">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4617851"/>
                  </a:ext>
                </a:extLst>
              </a:tr>
              <a:tr h="262553">
                <a:tc>
                  <a:txBody>
                    <a:bodyPr/>
                    <a:lstStyle/>
                    <a:p>
                      <a:pPr algn="ctr"/>
                      <a:r>
                        <a:rPr lang="en-US" sz="1600" b="1" dirty="0">
                          <a:solidFill>
                            <a:srgbClr val="C00000"/>
                          </a:solidFill>
                          <a:latin typeface="Arial" panose="020B0604020202020204" pitchFamily="34" charset="0"/>
                          <a:cs typeface="Arial" panose="020B0604020202020204" pitchFamily="34" charset="0"/>
                        </a:rPr>
                        <a:t>✗</a:t>
                      </a:r>
                      <a:endParaRPr lang="en-US" sz="1600" dirty="0">
                        <a:solidFill>
                          <a:srgbClr val="C00000"/>
                        </a:solidFill>
                        <a:latin typeface="Arial" panose="020B0604020202020204" pitchFamily="34" charset="0"/>
                        <a:cs typeface="Arial" panose="020B0604020202020204" pitchFamily="34" charset="0"/>
                      </a:endParaRPr>
                    </a:p>
                  </a:txBody>
                  <a:tcPr marL="0" marR="0" marT="18288" marB="18288">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1" dirty="0">
                          <a:solidFill>
                            <a:srgbClr val="009051"/>
                          </a:solidFill>
                          <a:latin typeface="Arial" panose="020B0604020202020204" pitchFamily="34" charset="0"/>
                          <a:cs typeface="Arial" panose="020B0604020202020204" pitchFamily="34" charset="0"/>
                        </a:rPr>
                        <a:t>✓</a:t>
                      </a:r>
                      <a:endParaRPr lang="en-US" sz="1600" dirty="0">
                        <a:solidFill>
                          <a:srgbClr val="007DBC"/>
                        </a:solidFill>
                        <a:latin typeface="Arial" panose="020B0604020202020204" pitchFamily="34" charset="0"/>
                        <a:cs typeface="Arial" panose="020B0604020202020204" pitchFamily="34" charset="0"/>
                      </a:endParaRPr>
                    </a:p>
                  </a:txBody>
                  <a:tcPr marL="0" marR="0" marT="18288" marB="18288">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1" dirty="0">
                          <a:solidFill>
                            <a:srgbClr val="009051"/>
                          </a:solidFill>
                          <a:latin typeface="Arial" panose="020B0604020202020204" pitchFamily="34" charset="0"/>
                          <a:cs typeface="Arial" panose="020B0604020202020204" pitchFamily="34" charset="0"/>
                        </a:rPr>
                        <a:t>✓</a:t>
                      </a:r>
                      <a:endParaRPr lang="en-US" sz="1600" dirty="0">
                        <a:solidFill>
                          <a:srgbClr val="007DBC"/>
                        </a:solidFill>
                        <a:latin typeface="Arial" panose="020B0604020202020204" pitchFamily="34" charset="0"/>
                        <a:cs typeface="Arial" panose="020B0604020202020204" pitchFamily="34" charset="0"/>
                      </a:endParaRPr>
                    </a:p>
                  </a:txBody>
                  <a:tcPr marL="0" marR="0" marT="18288" marB="18288">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1" dirty="0">
                          <a:solidFill>
                            <a:srgbClr val="009051"/>
                          </a:solidFill>
                          <a:latin typeface="Arial" panose="020B0604020202020204" pitchFamily="34" charset="0"/>
                          <a:cs typeface="Arial" panose="020B0604020202020204" pitchFamily="34" charset="0"/>
                        </a:rPr>
                        <a:t>✓ (Visium) </a:t>
                      </a:r>
                      <a:r>
                        <a:rPr lang="en-US" sz="1600" b="1" dirty="0">
                          <a:solidFill>
                            <a:srgbClr val="C00000"/>
                          </a:solidFill>
                          <a:latin typeface="Arial" panose="020B0604020202020204" pitchFamily="34" charset="0"/>
                          <a:cs typeface="Arial" panose="020B0604020202020204" pitchFamily="34" charset="0"/>
                        </a:rPr>
                        <a:t>✗* (FISH)</a:t>
                      </a:r>
                      <a:endParaRPr lang="en-US" sz="1600" dirty="0">
                        <a:solidFill>
                          <a:srgbClr val="007DBC"/>
                        </a:solidFill>
                        <a:latin typeface="Arial" panose="020B0604020202020204" pitchFamily="34" charset="0"/>
                        <a:cs typeface="Arial" panose="020B0604020202020204" pitchFamily="34" charset="0"/>
                      </a:endParaRPr>
                    </a:p>
                  </a:txBody>
                  <a:tcPr marL="0" marR="0" marT="18288" marB="18288">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12271719"/>
                  </a:ext>
                </a:extLst>
              </a:tr>
              <a:tr h="262553">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dirty="0">
                          <a:solidFill>
                            <a:srgbClr val="009051"/>
                          </a:solidFill>
                          <a:latin typeface="Arial" panose="020B0604020202020204" pitchFamily="34" charset="0"/>
                          <a:cs typeface="Arial" panose="020B0604020202020204" pitchFamily="34" charset="0"/>
                        </a:rPr>
                        <a:t>✓*</a:t>
                      </a:r>
                    </a:p>
                  </a:txBody>
                  <a:tcPr marL="0" marR="0" marT="18288" marB="18288">
                    <a:lnL w="12700" cmpd="sng">
                      <a:noFill/>
                    </a:lnL>
                    <a:lnR w="12700" cmpd="sng">
                      <a:noFill/>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dirty="0">
                          <a:solidFill>
                            <a:srgbClr val="009051"/>
                          </a:solidFill>
                          <a:latin typeface="Arial" panose="020B0604020202020204" pitchFamily="34" charset="0"/>
                          <a:cs typeface="Arial" panose="020B0604020202020204" pitchFamily="34" charset="0"/>
                        </a:rPr>
                        <a:t>✓</a:t>
                      </a:r>
                    </a:p>
                  </a:txBody>
                  <a:tcPr marL="0" marR="0" marT="18288" marB="18288">
                    <a:lnL w="12700" cmpd="sng">
                      <a:noFill/>
                    </a:lnL>
                    <a:lnR w="12700" cmpd="sng">
                      <a:noFill/>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1" dirty="0">
                          <a:solidFill>
                            <a:srgbClr val="C00000"/>
                          </a:solidFill>
                          <a:latin typeface="Arial" panose="020B0604020202020204" pitchFamily="34" charset="0"/>
                          <a:cs typeface="Arial" panose="020B0604020202020204" pitchFamily="34" charset="0"/>
                        </a:rPr>
                        <a:t>✗</a:t>
                      </a:r>
                      <a:endParaRPr lang="en-US" sz="1600" dirty="0">
                        <a:solidFill>
                          <a:srgbClr val="C00000"/>
                        </a:solidFill>
                        <a:latin typeface="Arial" panose="020B0604020202020204" pitchFamily="34" charset="0"/>
                        <a:cs typeface="Arial" panose="020B0604020202020204" pitchFamily="34" charset="0"/>
                      </a:endParaRPr>
                    </a:p>
                  </a:txBody>
                  <a:tcPr marL="0" marR="0" marT="18288" marB="18288">
                    <a:lnL w="12700" cmpd="sng">
                      <a:noFill/>
                    </a:lnL>
                    <a:lnR w="12700" cmpd="sng">
                      <a:noFill/>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1" dirty="0">
                          <a:solidFill>
                            <a:srgbClr val="C00000"/>
                          </a:solidFill>
                          <a:latin typeface="Arial" panose="020B0604020202020204" pitchFamily="34" charset="0"/>
                          <a:cs typeface="Arial" panose="020B0604020202020204" pitchFamily="34" charset="0"/>
                        </a:rPr>
                        <a:t>✗</a:t>
                      </a:r>
                      <a:endParaRPr lang="en-US" sz="1600" dirty="0">
                        <a:solidFill>
                          <a:srgbClr val="C00000"/>
                        </a:solidFill>
                        <a:latin typeface="Arial" panose="020B0604020202020204" pitchFamily="34" charset="0"/>
                        <a:cs typeface="Arial" panose="020B0604020202020204" pitchFamily="34" charset="0"/>
                      </a:endParaRPr>
                    </a:p>
                  </a:txBody>
                  <a:tcPr marL="0" marR="0" marT="18288" marB="18288">
                    <a:lnL w="12700" cmpd="sng">
                      <a:noFill/>
                    </a:lnL>
                    <a:lnR w="12700" cmpd="sng">
                      <a:noFill/>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60915811"/>
                  </a:ext>
                </a:extLst>
              </a:tr>
            </a:tbl>
          </a:graphicData>
        </a:graphic>
      </p:graphicFrame>
      <p:sp>
        <p:nvSpPr>
          <p:cNvPr id="57" name="Content Placeholder 1">
            <a:extLst>
              <a:ext uri="{FF2B5EF4-FFF2-40B4-BE49-F238E27FC236}">
                <a16:creationId xmlns:a16="http://schemas.microsoft.com/office/drawing/2014/main" id="{7B3A99E5-7396-8041-9345-3DC65DF0220B}"/>
              </a:ext>
            </a:extLst>
          </p:cNvPr>
          <p:cNvSpPr>
            <a:spLocks noGrp="1"/>
          </p:cNvSpPr>
          <p:nvPr>
            <p:ph idx="1"/>
          </p:nvPr>
        </p:nvSpPr>
        <p:spPr>
          <a:xfrm>
            <a:off x="0" y="3333906"/>
            <a:ext cx="1321722" cy="1143882"/>
          </a:xfrm>
          <a:solidFill>
            <a:schemeClr val="bg1"/>
          </a:solidFill>
        </p:spPr>
        <p:txBody>
          <a:bodyPr/>
          <a:lstStyle/>
          <a:p>
            <a:pPr marL="0" indent="0" algn="r">
              <a:spcBef>
                <a:spcPts val="550"/>
              </a:spcBef>
              <a:buClr>
                <a:srgbClr val="00B050"/>
              </a:buClr>
              <a:buNone/>
            </a:pPr>
            <a:r>
              <a:rPr lang="en-US" sz="1350" b="1" dirty="0"/>
              <a:t>Single cell</a:t>
            </a:r>
          </a:p>
          <a:p>
            <a:pPr marL="0" indent="0" algn="r">
              <a:spcBef>
                <a:spcPts val="550"/>
              </a:spcBef>
              <a:buClr>
                <a:srgbClr val="00B050"/>
              </a:buClr>
              <a:buNone/>
            </a:pPr>
            <a:r>
              <a:rPr lang="en-US" sz="1350" b="1" dirty="0"/>
              <a:t>Spatial</a:t>
            </a:r>
          </a:p>
          <a:p>
            <a:pPr marL="0" indent="0" algn="r">
              <a:spcBef>
                <a:spcPts val="550"/>
              </a:spcBef>
              <a:buClr>
                <a:srgbClr val="00B050"/>
              </a:buClr>
              <a:buNone/>
            </a:pPr>
            <a:r>
              <a:rPr lang="en-US" sz="1350" b="1" dirty="0"/>
              <a:t>All genes</a:t>
            </a:r>
          </a:p>
          <a:p>
            <a:pPr marL="0" indent="0" algn="r">
              <a:spcBef>
                <a:spcPts val="550"/>
              </a:spcBef>
              <a:buClr>
                <a:srgbClr val="00B050"/>
              </a:buClr>
              <a:buNone/>
            </a:pPr>
            <a:r>
              <a:rPr lang="en-US" sz="1350" b="1" dirty="0"/>
              <a:t>Practical cost</a:t>
            </a:r>
          </a:p>
        </p:txBody>
      </p:sp>
      <p:sp>
        <p:nvSpPr>
          <p:cNvPr id="4" name="Rectangle 3">
            <a:extLst>
              <a:ext uri="{FF2B5EF4-FFF2-40B4-BE49-F238E27FC236}">
                <a16:creationId xmlns:a16="http://schemas.microsoft.com/office/drawing/2014/main" id="{D2BF9365-F077-FF44-B5BA-0C43698D5767}"/>
              </a:ext>
            </a:extLst>
          </p:cNvPr>
          <p:cNvSpPr/>
          <p:nvPr/>
        </p:nvSpPr>
        <p:spPr>
          <a:xfrm>
            <a:off x="1019788" y="4679367"/>
            <a:ext cx="2173993" cy="276999"/>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9051"/>
                </a:solidFill>
                <a:effectLst/>
                <a:uLnTx/>
                <a:uFillTx/>
                <a:latin typeface="Arial" panose="020B0604020202020204" pitchFamily="34" charset="0"/>
                <a:ea typeface="+mn-ea"/>
                <a:cs typeface="Arial" panose="020B0604020202020204" pitchFamily="34" charset="0"/>
              </a:rPr>
              <a:t>*</a:t>
            </a:r>
            <a:r>
              <a:rPr kumimoji="0" lang="en-US" sz="1100" b="0" i="0" u="none" strike="noStrike" kern="1200" cap="none" spc="0" normalizeH="0" baseline="0" noProof="0" dirty="0">
                <a:ln>
                  <a:noFill/>
                </a:ln>
                <a:solidFill>
                  <a:srgbClr val="009051"/>
                </a:solidFill>
                <a:effectLst/>
                <a:uLnTx/>
                <a:uFillTx/>
                <a:latin typeface="Arial" panose="020B0604020202020204" pitchFamily="34" charset="0"/>
                <a:ea typeface="+mn-ea"/>
                <a:cs typeface="Arial" panose="020B0604020202020204" pitchFamily="34" charset="0"/>
              </a:rPr>
              <a:t>Requires antibody optimization</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0D00724D-1339-184A-8715-B5FCC09BF44A}"/>
              </a:ext>
            </a:extLst>
          </p:cNvPr>
          <p:cNvSpPr/>
          <p:nvPr/>
        </p:nvSpPr>
        <p:spPr>
          <a:xfrm>
            <a:off x="2664069" y="3332177"/>
            <a:ext cx="2243687" cy="11456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2835FD40-06FB-5D47-8E60-133CB40AE616}"/>
              </a:ext>
            </a:extLst>
          </p:cNvPr>
          <p:cNvSpPr/>
          <p:nvPr/>
        </p:nvSpPr>
        <p:spPr>
          <a:xfrm>
            <a:off x="4908534" y="3308230"/>
            <a:ext cx="1933451" cy="140449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75E87093-7853-9752-7FC4-58BBAF7997B5}"/>
              </a:ext>
            </a:extLst>
          </p:cNvPr>
          <p:cNvSpPr/>
          <p:nvPr/>
        </p:nvSpPr>
        <p:spPr>
          <a:xfrm>
            <a:off x="6900992" y="4678065"/>
            <a:ext cx="1989647" cy="276999"/>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t>
            </a:r>
            <a:r>
              <a:rPr kumimoji="0" lang="en-US" sz="11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10x Atera covers 18k genes</a:t>
            </a:r>
            <a:endParaRPr kumimoji="0" lang="en-US" sz="1800" b="0" i="0" u="none" strike="noStrike" kern="1200" cap="none" spc="0" normalizeH="0" baseline="0" noProof="0" dirty="0">
              <a:ln>
                <a:noFill/>
              </a:ln>
              <a:solidFill>
                <a:srgbClr val="C00000"/>
              </a:solidFill>
              <a:effectLst/>
              <a:uLnTx/>
              <a:uFillTx/>
              <a:latin typeface="Calibri"/>
              <a:ea typeface="+mn-ea"/>
              <a:cs typeface="+mn-cs"/>
            </a:endParaRPr>
          </a:p>
        </p:txBody>
      </p:sp>
      <p:sp>
        <p:nvSpPr>
          <p:cNvPr id="17" name="Rectangle 16">
            <a:extLst>
              <a:ext uri="{FF2B5EF4-FFF2-40B4-BE49-F238E27FC236}">
                <a16:creationId xmlns:a16="http://schemas.microsoft.com/office/drawing/2014/main" id="{DAE7D470-FA36-CF4F-AD15-5F4B0CF255F1}"/>
              </a:ext>
            </a:extLst>
          </p:cNvPr>
          <p:cNvSpPr/>
          <p:nvPr/>
        </p:nvSpPr>
        <p:spPr>
          <a:xfrm>
            <a:off x="6786688" y="3282628"/>
            <a:ext cx="2230851" cy="16724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6411709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par>
                                <p:cTn id="11" presetID="10" presetClass="exit" presetSubtype="0" fill="hold" grpId="0" nodeType="withEffect">
                                  <p:stCondLst>
                                    <p:cond delay="0"/>
                                  </p:stCondLst>
                                  <p:childTnLst>
                                    <p:animEffect transition="out" filter="fade">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par>
                                <p:cTn id="22" presetID="10" presetClass="exit" presetSubtype="0" fill="hold" grpId="0" nodeType="withEffect">
                                  <p:stCondLst>
                                    <p:cond delay="0"/>
                                  </p:stCondLst>
                                  <p:childTnLst>
                                    <p:animEffect transition="out" filter="fade">
                                      <p:cBhvr>
                                        <p:cTn id="23" dur="500"/>
                                        <p:tgtEl>
                                          <p:spTgt spid="15"/>
                                        </p:tgtEl>
                                      </p:cBhvr>
                                    </p:animEffect>
                                    <p:set>
                                      <p:cBhvr>
                                        <p:cTn id="24" dur="1" fill="hold">
                                          <p:stCondLst>
                                            <p:cond delay="499"/>
                                          </p:stCondLst>
                                        </p:cTn>
                                        <p:tgtEl>
                                          <p:spTgt spid="1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500"/>
                                        <p:tgtEl>
                                          <p:spTgt spid="47"/>
                                        </p:tgtEl>
                                      </p:cBhvr>
                                    </p:animEffect>
                                  </p:childTnLst>
                                </p:cTn>
                              </p:par>
                              <p:par>
                                <p:cTn id="30" presetID="10" presetClass="entr" presetSubtype="0" fill="hold"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10" presetClass="exit" presetSubtype="0" fill="hold" grpId="0" nodeType="withEffect">
                                  <p:stCondLst>
                                    <p:cond delay="0"/>
                                  </p:stCondLst>
                                  <p:childTnLst>
                                    <p:animEffect transition="out" filter="fade">
                                      <p:cBhvr>
                                        <p:cTn id="34" dur="500"/>
                                        <p:tgtEl>
                                          <p:spTgt spid="17"/>
                                        </p:tgtEl>
                                      </p:cBhvr>
                                    </p:animEffect>
                                    <p:set>
                                      <p:cBhvr>
                                        <p:cTn id="35"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6" grpId="0"/>
      <p:bldP spid="47" grpId="0"/>
      <p:bldP spid="5" grpId="0" animBg="1"/>
      <p:bldP spid="15"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078F72-3078-8B4D-8827-26391B53085E}"/>
              </a:ext>
            </a:extLst>
          </p:cNvPr>
          <p:cNvSpPr>
            <a:spLocks noGrp="1"/>
          </p:cNvSpPr>
          <p:nvPr>
            <p:ph idx="1"/>
          </p:nvPr>
        </p:nvSpPr>
        <p:spPr>
          <a:xfrm>
            <a:off x="380999" y="914029"/>
            <a:ext cx="8229600" cy="485701"/>
          </a:xfrm>
        </p:spPr>
        <p:txBody>
          <a:bodyPr/>
          <a:lstStyle/>
          <a:p>
            <a:pPr>
              <a:buClr>
                <a:srgbClr val="00B050"/>
              </a:buClr>
            </a:pPr>
            <a:r>
              <a:rPr lang="en-US" sz="1800" b="1" dirty="0"/>
              <a:t>Tumor ecotype profiling</a:t>
            </a:r>
            <a:r>
              <a:rPr lang="en-US" sz="1800" dirty="0"/>
              <a:t> with </a:t>
            </a:r>
            <a:r>
              <a:rPr lang="en-US" sz="1800" dirty="0">
                <a:solidFill>
                  <a:srgbClr val="007DBC"/>
                </a:solidFill>
              </a:rPr>
              <a:t>machine learning</a:t>
            </a:r>
          </a:p>
        </p:txBody>
      </p:sp>
      <p:sp>
        <p:nvSpPr>
          <p:cNvPr id="3" name="Title 2">
            <a:extLst>
              <a:ext uri="{FF2B5EF4-FFF2-40B4-BE49-F238E27FC236}">
                <a16:creationId xmlns:a16="http://schemas.microsoft.com/office/drawing/2014/main" id="{7501C17D-A5EA-244B-A1BC-150292E23A31}"/>
              </a:ext>
            </a:extLst>
          </p:cNvPr>
          <p:cNvSpPr>
            <a:spLocks noGrp="1"/>
          </p:cNvSpPr>
          <p:nvPr>
            <p:ph type="title"/>
          </p:nvPr>
        </p:nvSpPr>
        <p:spPr>
          <a:xfrm>
            <a:off x="380999" y="65547"/>
            <a:ext cx="7285893" cy="616813"/>
          </a:xfrm>
        </p:spPr>
        <p:txBody>
          <a:bodyPr/>
          <a:lstStyle/>
          <a:p>
            <a:r>
              <a:rPr lang="en-US" sz="2800" b="1" dirty="0"/>
              <a:t>The EcoTyper framework</a:t>
            </a:r>
          </a:p>
        </p:txBody>
      </p:sp>
      <p:pic>
        <p:nvPicPr>
          <p:cNvPr id="4" name="Picture 3">
            <a:extLst>
              <a:ext uri="{FF2B5EF4-FFF2-40B4-BE49-F238E27FC236}">
                <a16:creationId xmlns:a16="http://schemas.microsoft.com/office/drawing/2014/main" id="{D4DCF2B7-5C5A-0743-BBA3-647DEE93902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943599" y="1250950"/>
            <a:ext cx="2091790" cy="3321239"/>
          </a:xfrm>
          <a:prstGeom prst="rect">
            <a:avLst/>
          </a:prstGeom>
        </p:spPr>
      </p:pic>
      <p:sp>
        <p:nvSpPr>
          <p:cNvPr id="6" name="TextBox 5">
            <a:extLst>
              <a:ext uri="{FF2B5EF4-FFF2-40B4-BE49-F238E27FC236}">
                <a16:creationId xmlns:a16="http://schemas.microsoft.com/office/drawing/2014/main" id="{0EFAD468-6125-4740-9D8A-73F67EFF1FF0}"/>
              </a:ext>
            </a:extLst>
          </p:cNvPr>
          <p:cNvSpPr txBox="1"/>
          <p:nvPr/>
        </p:nvSpPr>
        <p:spPr>
          <a:xfrm>
            <a:off x="24939" y="4717525"/>
            <a:ext cx="3167440" cy="430887"/>
          </a:xfrm>
          <a:prstGeom prst="rect">
            <a:avLst/>
          </a:prstGeom>
          <a:noFill/>
        </p:spPr>
        <p:txBody>
          <a:bodyPr wrap="square" rtlCol="0">
            <a:spAutoFit/>
          </a:bodyPr>
          <a:lstStyle/>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Helvetica"/>
                <a:ea typeface="+mn-ea"/>
                <a:cs typeface="+mn-cs"/>
              </a:rPr>
              <a:t>Luca*, Steen* et al., </a:t>
            </a:r>
            <a:r>
              <a:rPr kumimoji="0" lang="en-US" sz="1100" b="1" i="1" u="none" strike="noStrike" kern="1200" cap="none" spc="0" normalizeH="0" baseline="0" noProof="0" dirty="0">
                <a:ln>
                  <a:noFill/>
                </a:ln>
                <a:solidFill>
                  <a:srgbClr val="000000"/>
                </a:solidFill>
                <a:effectLst/>
                <a:uLnTx/>
                <a:uFillTx/>
                <a:latin typeface="Helvetica"/>
                <a:ea typeface="+mn-ea"/>
                <a:cs typeface="+mn-cs"/>
              </a:rPr>
              <a:t>Cell </a:t>
            </a:r>
            <a:r>
              <a:rPr kumimoji="0" lang="en-US" sz="1100" b="1" i="0" u="none" strike="noStrike" kern="1200" cap="none" spc="0" normalizeH="0" baseline="0" noProof="0" dirty="0">
                <a:ln>
                  <a:noFill/>
                </a:ln>
                <a:solidFill>
                  <a:srgbClr val="000000"/>
                </a:solidFill>
                <a:effectLst/>
                <a:uLnTx/>
                <a:uFillTx/>
                <a:latin typeface="Helvetica"/>
                <a:ea typeface="+mn-ea"/>
                <a:cs typeface="+mn-cs"/>
              </a:rPr>
              <a:t>(2021)</a:t>
            </a:r>
          </a:p>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Helvetica"/>
                <a:ea typeface="+mn-ea"/>
                <a:cs typeface="+mn-cs"/>
              </a:rPr>
              <a:t>Figure from </a:t>
            </a:r>
            <a:r>
              <a:rPr kumimoji="0" lang="en-US" sz="1100" b="1" i="0" u="none" strike="noStrike" kern="1200" cap="none" spc="0" normalizeH="0" baseline="0" noProof="0" dirty="0" err="1">
                <a:ln>
                  <a:noFill/>
                </a:ln>
                <a:solidFill>
                  <a:srgbClr val="000000"/>
                </a:solidFill>
                <a:effectLst/>
                <a:uLnTx/>
                <a:uFillTx/>
                <a:latin typeface="Helvetica"/>
                <a:ea typeface="+mn-ea"/>
                <a:cs typeface="+mn-cs"/>
              </a:rPr>
              <a:t>Rolong</a:t>
            </a:r>
            <a:r>
              <a:rPr kumimoji="0" lang="en-US" sz="1100" b="1" i="0" u="none" strike="noStrike" kern="1200" cap="none" spc="0" normalizeH="0" baseline="0" noProof="0" dirty="0">
                <a:ln>
                  <a:noFill/>
                </a:ln>
                <a:solidFill>
                  <a:srgbClr val="000000"/>
                </a:solidFill>
                <a:effectLst/>
                <a:uLnTx/>
                <a:uFillTx/>
                <a:latin typeface="Helvetica"/>
                <a:ea typeface="+mn-ea"/>
                <a:cs typeface="+mn-cs"/>
              </a:rPr>
              <a:t> et al., </a:t>
            </a:r>
            <a:r>
              <a:rPr kumimoji="0" lang="en-US" sz="1100" b="1" i="1" u="none" strike="noStrike" kern="1200" cap="none" spc="0" normalizeH="0" baseline="0" noProof="0" dirty="0">
                <a:ln>
                  <a:noFill/>
                </a:ln>
                <a:solidFill>
                  <a:srgbClr val="000000"/>
                </a:solidFill>
                <a:effectLst/>
                <a:uLnTx/>
                <a:uFillTx/>
                <a:latin typeface="Helvetica"/>
                <a:ea typeface="+mn-ea"/>
                <a:cs typeface="+mn-cs"/>
              </a:rPr>
              <a:t>Cell </a:t>
            </a:r>
            <a:r>
              <a:rPr kumimoji="0" lang="en-US" sz="1100" b="1" i="0" u="none" strike="noStrike" kern="1200" cap="none" spc="0" normalizeH="0" baseline="0" noProof="0" dirty="0">
                <a:ln>
                  <a:noFill/>
                </a:ln>
                <a:solidFill>
                  <a:srgbClr val="000000"/>
                </a:solidFill>
                <a:effectLst/>
                <a:uLnTx/>
                <a:uFillTx/>
                <a:latin typeface="Helvetica"/>
                <a:ea typeface="+mn-ea"/>
                <a:cs typeface="+mn-cs"/>
              </a:rPr>
              <a:t>(2021)</a:t>
            </a:r>
          </a:p>
        </p:txBody>
      </p:sp>
      <p:pic>
        <p:nvPicPr>
          <p:cNvPr id="7" name="Picture 6">
            <a:extLst>
              <a:ext uri="{FF2B5EF4-FFF2-40B4-BE49-F238E27FC236}">
                <a16:creationId xmlns:a16="http://schemas.microsoft.com/office/drawing/2014/main" id="{3FC72C0B-051A-4B4D-836E-E5B8A93DA59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007980" y="1250949"/>
            <a:ext cx="2226925" cy="3321239"/>
          </a:xfrm>
          <a:prstGeom prst="rect">
            <a:avLst/>
          </a:prstGeom>
        </p:spPr>
      </p:pic>
      <p:pic>
        <p:nvPicPr>
          <p:cNvPr id="8" name="Picture 7">
            <a:extLst>
              <a:ext uri="{FF2B5EF4-FFF2-40B4-BE49-F238E27FC236}">
                <a16:creationId xmlns:a16="http://schemas.microsoft.com/office/drawing/2014/main" id="{E75A1D7D-A434-AB41-8E37-0BC82713DDB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234905" y="1250948"/>
            <a:ext cx="2708694" cy="3321239"/>
          </a:xfrm>
          <a:prstGeom prst="rect">
            <a:avLst/>
          </a:prstGeom>
        </p:spPr>
      </p:pic>
      <p:pic>
        <p:nvPicPr>
          <p:cNvPr id="5" name="Picture 2" descr="Image result for chloe steen">
            <a:extLst>
              <a:ext uri="{FF2B5EF4-FFF2-40B4-BE49-F238E27FC236}">
                <a16:creationId xmlns:a16="http://schemas.microsoft.com/office/drawing/2014/main" id="{880986B1-9A8F-ED3A-DCFA-744857EED573}"/>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8152975" y="4162024"/>
            <a:ext cx="738223" cy="73822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CC31674-08A2-2676-1A5E-74BCBD08B9D5}"/>
              </a:ext>
            </a:extLst>
          </p:cNvPr>
          <p:cNvSpPr/>
          <p:nvPr/>
        </p:nvSpPr>
        <p:spPr>
          <a:xfrm>
            <a:off x="7997070" y="4909110"/>
            <a:ext cx="1063680" cy="21544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err="1">
                <a:ln>
                  <a:noFill/>
                </a:ln>
                <a:solidFill>
                  <a:srgbClr val="000000"/>
                </a:solidFill>
                <a:effectLst/>
                <a:uLnTx/>
                <a:uFillTx/>
                <a:latin typeface="Helvetica"/>
                <a:ea typeface="+mn-ea"/>
                <a:cs typeface="+mn-cs"/>
              </a:rPr>
              <a:t>Chlo</a:t>
            </a:r>
            <a:r>
              <a:rPr kumimoji="0" lang="en-US" sz="800" b="0" i="0" u="none" strike="noStrike" kern="1200" cap="none" spc="0" normalizeH="0" baseline="0" noProof="0" dirty="0" err="1">
                <a:ln>
                  <a:noFill/>
                </a:ln>
                <a:solidFill>
                  <a:prstClr val="black"/>
                </a:solidFill>
                <a:effectLst/>
                <a:uLnTx/>
                <a:uFillTx/>
                <a:latin typeface="Helvetica" pitchFamily="2" charset="0"/>
                <a:ea typeface="Calibri" panose="020F0502020204030204" pitchFamily="34" charset="0"/>
                <a:cs typeface="+mn-cs"/>
              </a:rPr>
              <a:t>é</a:t>
            </a:r>
            <a:r>
              <a:rPr kumimoji="0" lang="en-US" sz="800" b="0" i="0" u="none" strike="noStrike" kern="1200" cap="none" spc="0" normalizeH="0" baseline="0" noProof="0" dirty="0">
                <a:ln>
                  <a:noFill/>
                </a:ln>
                <a:solidFill>
                  <a:srgbClr val="000000"/>
                </a:solidFill>
                <a:effectLst/>
                <a:uLnTx/>
                <a:uFillTx/>
                <a:latin typeface="Helvetica"/>
                <a:ea typeface="+mn-ea"/>
                <a:cs typeface="+mn-cs"/>
              </a:rPr>
              <a:t> Steen, PhD</a:t>
            </a:r>
            <a:endParaRPr kumimoji="0" lang="en-US" sz="800" b="0" i="0" u="none" strike="noStrike" kern="1200" cap="none" spc="0" normalizeH="0" baseline="0" noProof="0" dirty="0">
              <a:ln>
                <a:noFill/>
              </a:ln>
              <a:solidFill>
                <a:prstClr val="white"/>
              </a:solidFill>
              <a:effectLst/>
              <a:uLnTx/>
              <a:uFillTx/>
              <a:latin typeface="Arial"/>
              <a:ea typeface="+mn-ea"/>
              <a:cs typeface="+mn-cs"/>
            </a:endParaRPr>
          </a:p>
        </p:txBody>
      </p:sp>
      <p:sp>
        <p:nvSpPr>
          <p:cNvPr id="10" name="Rectangle 9">
            <a:extLst>
              <a:ext uri="{FF2B5EF4-FFF2-40B4-BE49-F238E27FC236}">
                <a16:creationId xmlns:a16="http://schemas.microsoft.com/office/drawing/2014/main" id="{608D80FF-E125-519B-61FD-40D459B316E9}"/>
              </a:ext>
            </a:extLst>
          </p:cNvPr>
          <p:cNvSpPr/>
          <p:nvPr/>
        </p:nvSpPr>
        <p:spPr>
          <a:xfrm>
            <a:off x="7026484" y="4909110"/>
            <a:ext cx="1081346" cy="21544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Helvetica"/>
                <a:ea typeface="+mn-ea"/>
                <a:cs typeface="+mn-cs"/>
              </a:rPr>
              <a:t>Bogdan Luca, PhD</a:t>
            </a:r>
            <a:endParaRPr kumimoji="0" lang="en-US" sz="800" b="0" i="0" u="none" strike="noStrike" kern="1200" cap="none" spc="0" normalizeH="0" baseline="0" noProof="0" dirty="0">
              <a:ln>
                <a:noFill/>
              </a:ln>
              <a:solidFill>
                <a:prstClr val="white"/>
              </a:solidFill>
              <a:effectLst/>
              <a:uLnTx/>
              <a:uFillTx/>
              <a:latin typeface="Arial"/>
              <a:ea typeface="+mn-ea"/>
              <a:cs typeface="+mn-cs"/>
            </a:endParaRPr>
          </a:p>
        </p:txBody>
      </p:sp>
      <p:pic>
        <p:nvPicPr>
          <p:cNvPr id="11" name="Picture 2" descr="Image result for bogdan luca stanford">
            <a:extLst>
              <a:ext uri="{FF2B5EF4-FFF2-40B4-BE49-F238E27FC236}">
                <a16:creationId xmlns:a16="http://schemas.microsoft.com/office/drawing/2014/main" id="{E36E35BB-A5C6-0452-9C4F-192744D918D3}"/>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7182757" y="4167606"/>
            <a:ext cx="741504" cy="741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867129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01C17D-A5EA-244B-A1BC-150292E23A31}"/>
              </a:ext>
            </a:extLst>
          </p:cNvPr>
          <p:cNvSpPr>
            <a:spLocks noGrp="1"/>
          </p:cNvSpPr>
          <p:nvPr>
            <p:ph type="title"/>
          </p:nvPr>
        </p:nvSpPr>
        <p:spPr>
          <a:xfrm>
            <a:off x="380999" y="41483"/>
            <a:ext cx="7285893" cy="616813"/>
          </a:xfrm>
        </p:spPr>
        <p:txBody>
          <a:bodyPr/>
          <a:lstStyle/>
          <a:p>
            <a:r>
              <a:rPr lang="en-US" sz="2400" b="1" dirty="0"/>
              <a:t>Cell state landscape in 16 carcinomas</a:t>
            </a:r>
          </a:p>
        </p:txBody>
      </p:sp>
      <p:pic>
        <p:nvPicPr>
          <p:cNvPr id="26" name="Picture 25">
            <a:extLst>
              <a:ext uri="{FF2B5EF4-FFF2-40B4-BE49-F238E27FC236}">
                <a16:creationId xmlns:a16="http://schemas.microsoft.com/office/drawing/2014/main" id="{5ACA12C9-3191-DC4F-A248-2F5850F23A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62291" y="963504"/>
            <a:ext cx="3776162" cy="3776162"/>
          </a:xfrm>
          <a:prstGeom prst="rect">
            <a:avLst/>
          </a:prstGeom>
        </p:spPr>
      </p:pic>
      <p:pic>
        <p:nvPicPr>
          <p:cNvPr id="27" name="Picture 26">
            <a:extLst>
              <a:ext uri="{FF2B5EF4-FFF2-40B4-BE49-F238E27FC236}">
                <a16:creationId xmlns:a16="http://schemas.microsoft.com/office/drawing/2014/main" id="{4FB71E7D-4ED9-6E4B-8FE4-4E81BA76C1F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62291" y="963504"/>
            <a:ext cx="3776162" cy="3776162"/>
          </a:xfrm>
          <a:prstGeom prst="rect">
            <a:avLst/>
          </a:prstGeom>
        </p:spPr>
      </p:pic>
      <p:pic>
        <p:nvPicPr>
          <p:cNvPr id="28" name="Picture 27">
            <a:extLst>
              <a:ext uri="{FF2B5EF4-FFF2-40B4-BE49-F238E27FC236}">
                <a16:creationId xmlns:a16="http://schemas.microsoft.com/office/drawing/2014/main" id="{76188AD4-3473-5A47-8D1A-9756ED72123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62291" y="963504"/>
            <a:ext cx="3776162" cy="3776162"/>
          </a:xfrm>
          <a:prstGeom prst="rect">
            <a:avLst/>
          </a:prstGeom>
        </p:spPr>
      </p:pic>
      <p:pic>
        <p:nvPicPr>
          <p:cNvPr id="29" name="Picture 28">
            <a:extLst>
              <a:ext uri="{FF2B5EF4-FFF2-40B4-BE49-F238E27FC236}">
                <a16:creationId xmlns:a16="http://schemas.microsoft.com/office/drawing/2014/main" id="{2A2A3FBB-6501-DA4F-981F-C418368CE648}"/>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1507787" y="3791048"/>
            <a:ext cx="3036231" cy="865301"/>
          </a:xfrm>
          <a:prstGeom prst="rect">
            <a:avLst/>
          </a:prstGeom>
        </p:spPr>
      </p:pic>
      <p:pic>
        <p:nvPicPr>
          <p:cNvPr id="30" name="Picture 29">
            <a:extLst>
              <a:ext uri="{FF2B5EF4-FFF2-40B4-BE49-F238E27FC236}">
                <a16:creationId xmlns:a16="http://schemas.microsoft.com/office/drawing/2014/main" id="{0F74FDB2-56A0-7048-B546-4FC623D9063A}"/>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489563" y="1586684"/>
            <a:ext cx="2824513" cy="1184199"/>
          </a:xfrm>
          <a:prstGeom prst="rect">
            <a:avLst/>
          </a:prstGeom>
        </p:spPr>
      </p:pic>
      <p:pic>
        <p:nvPicPr>
          <p:cNvPr id="31" name="Picture 30">
            <a:extLst>
              <a:ext uri="{FF2B5EF4-FFF2-40B4-BE49-F238E27FC236}">
                <a16:creationId xmlns:a16="http://schemas.microsoft.com/office/drawing/2014/main" id="{B01C2255-0EB4-3F4B-830F-45DF13A91A4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53805" y="1586685"/>
            <a:ext cx="2558518" cy="1170740"/>
          </a:xfrm>
          <a:prstGeom prst="rect">
            <a:avLst/>
          </a:prstGeom>
        </p:spPr>
      </p:pic>
      <p:sp>
        <p:nvSpPr>
          <p:cNvPr id="32" name="TextBox 31">
            <a:extLst>
              <a:ext uri="{FF2B5EF4-FFF2-40B4-BE49-F238E27FC236}">
                <a16:creationId xmlns:a16="http://schemas.microsoft.com/office/drawing/2014/main" id="{522256AF-CFC5-184A-B5E0-2BA9312241C3}"/>
              </a:ext>
            </a:extLst>
          </p:cNvPr>
          <p:cNvSpPr txBox="1"/>
          <p:nvPr/>
        </p:nvSpPr>
        <p:spPr>
          <a:xfrm>
            <a:off x="566236" y="1184652"/>
            <a:ext cx="3357009"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6,475 bulk tumors and adjacent normal tissues</a:t>
            </a:r>
          </a:p>
        </p:txBody>
      </p:sp>
      <p:pic>
        <p:nvPicPr>
          <p:cNvPr id="33" name="Picture 32">
            <a:extLst>
              <a:ext uri="{FF2B5EF4-FFF2-40B4-BE49-F238E27FC236}">
                <a16:creationId xmlns:a16="http://schemas.microsoft.com/office/drawing/2014/main" id="{FB1E6C3B-161A-F04A-A096-B198DFEE540D}"/>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469948" y="2746707"/>
            <a:ext cx="2824513" cy="687707"/>
          </a:xfrm>
          <a:prstGeom prst="rect">
            <a:avLst/>
          </a:prstGeom>
        </p:spPr>
      </p:pic>
      <p:sp>
        <p:nvSpPr>
          <p:cNvPr id="34" name="TextBox 33">
            <a:extLst>
              <a:ext uri="{FF2B5EF4-FFF2-40B4-BE49-F238E27FC236}">
                <a16:creationId xmlns:a16="http://schemas.microsoft.com/office/drawing/2014/main" id="{906B2E97-2C3F-D541-B114-4EDFA90589B7}"/>
              </a:ext>
            </a:extLst>
          </p:cNvPr>
          <p:cNvSpPr txBox="1"/>
          <p:nvPr/>
        </p:nvSpPr>
        <p:spPr>
          <a:xfrm>
            <a:off x="677397" y="3586274"/>
            <a:ext cx="1308371" cy="405047"/>
          </a:xfrm>
          <a:prstGeom prst="rect">
            <a:avLst/>
          </a:prstGeom>
          <a:noFill/>
        </p:spPr>
        <p:txBody>
          <a:bodyPr wrap="non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Helvetica" pitchFamily="2" charset="0"/>
                <a:ea typeface="+mn-ea"/>
                <a:cs typeface="+mn-cs"/>
              </a:rPr>
              <a:t>69 cell states</a:t>
            </a:r>
          </a:p>
        </p:txBody>
      </p:sp>
      <p:pic>
        <p:nvPicPr>
          <p:cNvPr id="35" name="Picture 34">
            <a:extLst>
              <a:ext uri="{FF2B5EF4-FFF2-40B4-BE49-F238E27FC236}">
                <a16:creationId xmlns:a16="http://schemas.microsoft.com/office/drawing/2014/main" id="{BDACFAF8-9A61-2344-B359-5EE4CE253A49}"/>
              </a:ext>
            </a:extLst>
          </p:cNvPr>
          <p:cNvPicPr>
            <a:picLocks noChangeAspect="1"/>
          </p:cNvPicPr>
          <p:nvPr/>
        </p:nvPicPr>
        <p:blipFill rotWithShape="1">
          <a:blip r:embed="rId10">
            <a:extLst>
              <a:ext uri="{28A0092B-C50C-407E-A947-70E740481C1C}">
                <a14:useLocalDpi xmlns:a14="http://schemas.microsoft.com/office/drawing/2010/main"/>
              </a:ext>
            </a:extLst>
          </a:blip>
          <a:srcRect/>
          <a:stretch/>
        </p:blipFill>
        <p:spPr>
          <a:xfrm>
            <a:off x="1208124" y="4215125"/>
            <a:ext cx="3312178" cy="421029"/>
          </a:xfrm>
          <a:prstGeom prst="rect">
            <a:avLst/>
          </a:prstGeom>
        </p:spPr>
      </p:pic>
      <p:pic>
        <p:nvPicPr>
          <p:cNvPr id="36" name="Picture 35">
            <a:extLst>
              <a:ext uri="{FF2B5EF4-FFF2-40B4-BE49-F238E27FC236}">
                <a16:creationId xmlns:a16="http://schemas.microsoft.com/office/drawing/2014/main" id="{233E0AE2-8DB6-2346-AF9F-51A15FA6D27A}"/>
              </a:ext>
            </a:extLst>
          </p:cNvPr>
          <p:cNvPicPr>
            <a:picLocks noChangeAspect="1"/>
          </p:cNvPicPr>
          <p:nvPr/>
        </p:nvPicPr>
        <p:blipFill rotWithShape="1">
          <a:blip r:embed="rId11">
            <a:extLst>
              <a:ext uri="{28A0092B-C50C-407E-A947-70E740481C1C}">
                <a14:useLocalDpi xmlns:a14="http://schemas.microsoft.com/office/drawing/2010/main"/>
              </a:ext>
            </a:extLst>
          </a:blip>
          <a:srcRect/>
          <a:stretch/>
        </p:blipFill>
        <p:spPr>
          <a:xfrm>
            <a:off x="1580837" y="4309843"/>
            <a:ext cx="2921715" cy="321801"/>
          </a:xfrm>
          <a:prstGeom prst="rect">
            <a:avLst/>
          </a:prstGeom>
        </p:spPr>
      </p:pic>
      <p:sp>
        <p:nvSpPr>
          <p:cNvPr id="4" name="TextBox 3">
            <a:extLst>
              <a:ext uri="{FF2B5EF4-FFF2-40B4-BE49-F238E27FC236}">
                <a16:creationId xmlns:a16="http://schemas.microsoft.com/office/drawing/2014/main" id="{6FE3F4A0-5C6C-8F92-41E4-FA01B3484338}"/>
              </a:ext>
            </a:extLst>
          </p:cNvPr>
          <p:cNvSpPr txBox="1"/>
          <p:nvPr/>
        </p:nvSpPr>
        <p:spPr>
          <a:xfrm>
            <a:off x="11047" y="4880153"/>
            <a:ext cx="2394153" cy="261610"/>
          </a:xfrm>
          <a:prstGeom prst="rect">
            <a:avLst/>
          </a:prstGeom>
          <a:noFill/>
        </p:spPr>
        <p:txBody>
          <a:bodyPr wrap="square">
            <a:spAutoFit/>
          </a:bodyPr>
          <a:lstStyle/>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Helvetica"/>
                <a:ea typeface="+mn-ea"/>
                <a:cs typeface="+mn-cs"/>
              </a:rPr>
              <a:t>Luca*, Steen* et al., </a:t>
            </a:r>
            <a:r>
              <a:rPr kumimoji="0" lang="en-US" sz="1100" b="1" i="1" u="none" strike="noStrike" kern="1200" cap="none" spc="0" normalizeH="0" baseline="0" noProof="0" dirty="0">
                <a:ln>
                  <a:noFill/>
                </a:ln>
                <a:solidFill>
                  <a:srgbClr val="000000"/>
                </a:solidFill>
                <a:effectLst/>
                <a:uLnTx/>
                <a:uFillTx/>
                <a:latin typeface="Helvetica"/>
                <a:ea typeface="+mn-ea"/>
                <a:cs typeface="+mn-cs"/>
              </a:rPr>
              <a:t>Cell </a:t>
            </a:r>
            <a:r>
              <a:rPr kumimoji="0" lang="en-US" sz="1100" b="1" i="0" u="none" strike="noStrike" kern="1200" cap="none" spc="0" normalizeH="0" baseline="0" noProof="0" dirty="0">
                <a:ln>
                  <a:noFill/>
                </a:ln>
                <a:solidFill>
                  <a:srgbClr val="000000"/>
                </a:solidFill>
                <a:effectLst/>
                <a:uLnTx/>
                <a:uFillTx/>
                <a:latin typeface="Helvetica"/>
                <a:ea typeface="+mn-ea"/>
                <a:cs typeface="+mn-cs"/>
              </a:rPr>
              <a:t>(2021)</a:t>
            </a:r>
          </a:p>
        </p:txBody>
      </p:sp>
    </p:spTree>
    <p:extLst>
      <p:ext uri="{BB962C8B-B14F-4D97-AF65-F5344CB8AC3E}">
        <p14:creationId xmlns:p14="http://schemas.microsoft.com/office/powerpoint/2010/main" val="389056644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xit" presetSubtype="0" fill="hold" nodeType="withEffect">
                                  <p:stCondLst>
                                    <p:cond delay="0"/>
                                  </p:stCondLst>
                                  <p:childTnLst>
                                    <p:animEffect transition="out" filter="fade">
                                      <p:cBhvr>
                                        <p:cTn id="9" dur="500"/>
                                        <p:tgtEl>
                                          <p:spTgt spid="30"/>
                                        </p:tgtEl>
                                      </p:cBhvr>
                                    </p:animEffect>
                                    <p:set>
                                      <p:cBhvr>
                                        <p:cTn id="10" dur="1" fill="hold">
                                          <p:stCondLst>
                                            <p:cond delay="499"/>
                                          </p:stCondLst>
                                        </p:cTn>
                                        <p:tgtEl>
                                          <p:spTgt spid="30"/>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34">
                                            <p:txEl>
                                              <p:pRg st="0" end="0"/>
                                            </p:txEl>
                                          </p:spTgt>
                                        </p:tgtEl>
                                        <p:attrNameLst>
                                          <p:attrName>style.visibility</p:attrName>
                                        </p:attrNameLst>
                                      </p:cBhvr>
                                      <p:to>
                                        <p:strVal val="visible"/>
                                      </p:to>
                                    </p:set>
                                    <p:animEffect transition="in" filter="fade">
                                      <p:cBhvr>
                                        <p:cTn id="13" dur="500"/>
                                        <p:tgtEl>
                                          <p:spTgt spid="3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10"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par>
                                <p:cTn id="27" presetID="10" presetClass="exit" presetSubtype="0" fill="hold" grpId="0" nodeType="withEffect">
                                  <p:stCondLst>
                                    <p:cond delay="0"/>
                                  </p:stCondLst>
                                  <p:childTnLst>
                                    <p:animEffect transition="out" filter="fade">
                                      <p:cBhvr>
                                        <p:cTn id="28" dur="500"/>
                                        <p:tgtEl>
                                          <p:spTgt spid="34">
                                            <p:txEl>
                                              <p:pRg st="0" end="0"/>
                                            </p:txEl>
                                          </p:spTgt>
                                        </p:tgtEl>
                                      </p:cBhvr>
                                    </p:animEffect>
                                    <p:set>
                                      <p:cBhvr>
                                        <p:cTn id="29" dur="1" fill="hold">
                                          <p:stCondLst>
                                            <p:cond delay="499"/>
                                          </p:stCondLst>
                                        </p:cTn>
                                        <p:tgtEl>
                                          <p:spTgt spid="34">
                                            <p:txEl>
                                              <p:pRg st="0" end="0"/>
                                            </p:txEl>
                                          </p:spTgt>
                                        </p:tgtEl>
                                        <p:attrNameLst>
                                          <p:attrName>style.visibility</p:attrName>
                                        </p:attrNameLst>
                                      </p:cBhvr>
                                      <p:to>
                                        <p:strVal val="hidden"/>
                                      </p:to>
                                    </p:set>
                                  </p:childTnLst>
                                </p:cTn>
                              </p:par>
                              <p:par>
                                <p:cTn id="30" presetID="10"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10" presetClass="exit" presetSubtype="0" fill="hold" nodeType="withEffect">
                                  <p:stCondLst>
                                    <p:cond delay="0"/>
                                  </p:stCondLst>
                                  <p:childTnLst>
                                    <p:animEffect transition="out" filter="fade">
                                      <p:cBhvr>
                                        <p:cTn id="34" dur="500"/>
                                        <p:tgtEl>
                                          <p:spTgt spid="28"/>
                                        </p:tgtEl>
                                      </p:cBhvr>
                                    </p:animEffect>
                                    <p:set>
                                      <p:cBhvr>
                                        <p:cTn id="35" dur="1" fill="hold">
                                          <p:stCondLst>
                                            <p:cond delay="499"/>
                                          </p:stCondLst>
                                        </p:cTn>
                                        <p:tgtEl>
                                          <p:spTgt spid="28"/>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35"/>
                                        </p:tgtEl>
                                      </p:cBhvr>
                                    </p:animEffect>
                                    <p:set>
                                      <p:cBhvr>
                                        <p:cTn id="38" dur="1" fill="hold">
                                          <p:stCondLst>
                                            <p:cond delay="499"/>
                                          </p:stCondLst>
                                        </p:cTn>
                                        <p:tgtEl>
                                          <p:spTgt spid="3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26"/>
                                        </p:tgtEl>
                                      </p:cBhvr>
                                    </p:animEffect>
                                    <p:set>
                                      <p:cBhvr>
                                        <p:cTn id="43" dur="1" fill="hold">
                                          <p:stCondLst>
                                            <p:cond delay="499"/>
                                          </p:stCondLst>
                                        </p:cTn>
                                        <p:tgtEl>
                                          <p:spTgt spid="26"/>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36"/>
                                        </p:tgtEl>
                                      </p:cBhvr>
                                    </p:animEffect>
                                    <p:set>
                                      <p:cBhvr>
                                        <p:cTn id="46" dur="1" fill="hold">
                                          <p:stCondLst>
                                            <p:cond delay="499"/>
                                          </p:stCondLst>
                                        </p:cTn>
                                        <p:tgtEl>
                                          <p:spTgt spid="36"/>
                                        </p:tgtEl>
                                        <p:attrNameLst>
                                          <p:attrName>style.visibility</p:attrName>
                                        </p:attrNameLst>
                                      </p:cBhvr>
                                      <p:to>
                                        <p:strVal val="hidden"/>
                                      </p:to>
                                    </p:set>
                                  </p:childTnLst>
                                </p:cTn>
                              </p:par>
                              <p:par>
                                <p:cTn id="47" presetID="10" presetClass="entr" presetSubtype="0"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par>
                                <p:cTn id="50" presetID="10" presetClass="entr" presetSubtype="0" fill="hold"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01C17D-A5EA-244B-A1BC-150292E23A31}"/>
              </a:ext>
            </a:extLst>
          </p:cNvPr>
          <p:cNvSpPr>
            <a:spLocks noGrp="1"/>
          </p:cNvSpPr>
          <p:nvPr>
            <p:ph type="title"/>
          </p:nvPr>
        </p:nvSpPr>
        <p:spPr>
          <a:xfrm>
            <a:off x="380999" y="227599"/>
            <a:ext cx="5971249" cy="616813"/>
          </a:xfrm>
        </p:spPr>
        <p:txBody>
          <a:bodyPr/>
          <a:lstStyle/>
          <a:p>
            <a:r>
              <a:rPr lang="en-US" sz="2400" b="1" dirty="0"/>
              <a:t>Large-scale reconstruction of carcinoma ecotypes (CEs)</a:t>
            </a:r>
          </a:p>
        </p:txBody>
      </p:sp>
      <p:pic>
        <p:nvPicPr>
          <p:cNvPr id="25" name="Picture 24">
            <a:extLst>
              <a:ext uri="{FF2B5EF4-FFF2-40B4-BE49-F238E27FC236}">
                <a16:creationId xmlns:a16="http://schemas.microsoft.com/office/drawing/2014/main" id="{0929D97B-F7D9-584A-B0DA-C64D017C591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845819" y="1542760"/>
            <a:ext cx="5418805" cy="2730355"/>
          </a:xfrm>
          <a:prstGeom prst="rect">
            <a:avLst/>
          </a:prstGeom>
        </p:spPr>
      </p:pic>
      <p:sp>
        <p:nvSpPr>
          <p:cNvPr id="27" name="Rectangle 26">
            <a:extLst>
              <a:ext uri="{FF2B5EF4-FFF2-40B4-BE49-F238E27FC236}">
                <a16:creationId xmlns:a16="http://schemas.microsoft.com/office/drawing/2014/main" id="{33297482-4C4B-B441-9D8D-8B721040F439}"/>
              </a:ext>
            </a:extLst>
          </p:cNvPr>
          <p:cNvSpPr/>
          <p:nvPr/>
        </p:nvSpPr>
        <p:spPr>
          <a:xfrm>
            <a:off x="1699303" y="2278967"/>
            <a:ext cx="6028372" cy="2105588"/>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EF88D157-B2D5-F340-B231-84BC28AA9159}"/>
              </a:ext>
            </a:extLst>
          </p:cNvPr>
          <p:cNvSpPr/>
          <p:nvPr/>
        </p:nvSpPr>
        <p:spPr>
          <a:xfrm>
            <a:off x="1531270" y="1557977"/>
            <a:ext cx="1328420" cy="26179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rPr>
              <a:t>C</a:t>
            </a:r>
          </a:p>
        </p:txBody>
      </p:sp>
      <p:sp>
        <p:nvSpPr>
          <p:cNvPr id="29" name="Rectangle 28">
            <a:extLst>
              <a:ext uri="{FF2B5EF4-FFF2-40B4-BE49-F238E27FC236}">
                <a16:creationId xmlns:a16="http://schemas.microsoft.com/office/drawing/2014/main" id="{E6859F52-2362-ED47-B43C-2BDF0B6D59D8}"/>
              </a:ext>
            </a:extLst>
          </p:cNvPr>
          <p:cNvSpPr/>
          <p:nvPr/>
        </p:nvSpPr>
        <p:spPr>
          <a:xfrm>
            <a:off x="2878748" y="1746858"/>
            <a:ext cx="3715317" cy="2358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EC63696E-BB10-E94A-83E2-EA50F4481371}"/>
              </a:ext>
            </a:extLst>
          </p:cNvPr>
          <p:cNvSpPr/>
          <p:nvPr/>
        </p:nvSpPr>
        <p:spPr>
          <a:xfrm>
            <a:off x="5750038" y="2820007"/>
            <a:ext cx="1578330" cy="1368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16C5EC6F-8B46-AE4D-9B96-E2E296F81C55}"/>
              </a:ext>
            </a:extLst>
          </p:cNvPr>
          <p:cNvSpPr txBox="1"/>
          <p:nvPr/>
        </p:nvSpPr>
        <p:spPr>
          <a:xfrm rot="16200000">
            <a:off x="2316984" y="2891142"/>
            <a:ext cx="811119" cy="246221"/>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lvl="0" indent="0" algn="ctr" defTabSz="309563" rtl="0" eaLnBrk="1" fontAlgn="auto" latinLnBrk="0" hangingPunct="0">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Helvetica" pitchFamily="2" charset="0"/>
                <a:ea typeface="+mn-ea"/>
                <a:cs typeface="+mn-cs"/>
                <a:sym typeface="Helvetica Neue"/>
              </a:rPr>
              <a:t>Cell </a:t>
            </a:r>
            <a:r>
              <a:rPr kumimoji="0" lang="en-US" sz="1238" b="0" i="0" u="none" strike="noStrike" kern="1200" cap="none" spc="0" normalizeH="0" baseline="0" noProof="0" dirty="0">
                <a:ln>
                  <a:noFill/>
                </a:ln>
                <a:solidFill>
                  <a:srgbClr val="000000"/>
                </a:solidFill>
                <a:effectLst/>
                <a:uLnTx/>
                <a:uFillTx/>
                <a:latin typeface="Helvetica" pitchFamily="2" charset="0"/>
                <a:ea typeface="+mn-ea"/>
                <a:cs typeface="+mn-cs"/>
                <a:sym typeface="Helvetica Neue"/>
              </a:rPr>
              <a:t>states</a:t>
            </a:r>
          </a:p>
        </p:txBody>
      </p:sp>
      <p:sp>
        <p:nvSpPr>
          <p:cNvPr id="32" name="Rectangle 31">
            <a:extLst>
              <a:ext uri="{FF2B5EF4-FFF2-40B4-BE49-F238E27FC236}">
                <a16:creationId xmlns:a16="http://schemas.microsoft.com/office/drawing/2014/main" id="{FC3A86F9-46EA-B547-A3CD-459BE928B645}"/>
              </a:ext>
            </a:extLst>
          </p:cNvPr>
          <p:cNvSpPr/>
          <p:nvPr/>
        </p:nvSpPr>
        <p:spPr>
          <a:xfrm>
            <a:off x="3486098" y="1544561"/>
            <a:ext cx="4327487" cy="735577"/>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3" name="Picture 32">
            <a:extLst>
              <a:ext uri="{FF2B5EF4-FFF2-40B4-BE49-F238E27FC236}">
                <a16:creationId xmlns:a16="http://schemas.microsoft.com/office/drawing/2014/main" id="{4E85806D-DB8F-CF42-B488-74FA058C4EC9}"/>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3522077" y="2320332"/>
            <a:ext cx="1679000" cy="1591995"/>
          </a:xfrm>
          <a:prstGeom prst="rect">
            <a:avLst/>
          </a:prstGeom>
          <a:ln w="12700">
            <a:solidFill>
              <a:schemeClr val="tx1"/>
            </a:solidFill>
          </a:ln>
        </p:spPr>
      </p:pic>
      <p:cxnSp>
        <p:nvCxnSpPr>
          <p:cNvPr id="34" name="Straight Connector 33">
            <a:extLst>
              <a:ext uri="{FF2B5EF4-FFF2-40B4-BE49-F238E27FC236}">
                <a16:creationId xmlns:a16="http://schemas.microsoft.com/office/drawing/2014/main" id="{4645911D-10A7-6241-B827-A996DCAD9D40}"/>
              </a:ext>
            </a:extLst>
          </p:cNvPr>
          <p:cNvCxnSpPr/>
          <p:nvPr/>
        </p:nvCxnSpPr>
        <p:spPr>
          <a:xfrm>
            <a:off x="2888899" y="2278967"/>
            <a:ext cx="633177" cy="1633361"/>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801F479B-D01B-3344-BD8E-C32058D5EE15}"/>
              </a:ext>
            </a:extLst>
          </p:cNvPr>
          <p:cNvCxnSpPr>
            <a:cxnSpLocks/>
          </p:cNvCxnSpPr>
          <p:nvPr/>
        </p:nvCxnSpPr>
        <p:spPr>
          <a:xfrm>
            <a:off x="3486098" y="2009742"/>
            <a:ext cx="1714979" cy="295843"/>
          </a:xfrm>
          <a:prstGeom prst="line">
            <a:avLst/>
          </a:prstGeom>
        </p:spPr>
        <p:style>
          <a:lnRef idx="1">
            <a:schemeClr val="dk1"/>
          </a:lnRef>
          <a:fillRef idx="0">
            <a:schemeClr val="dk1"/>
          </a:fillRef>
          <a:effectRef idx="0">
            <a:schemeClr val="dk1"/>
          </a:effectRef>
          <a:fontRef idx="minor">
            <a:schemeClr val="tx1"/>
          </a:fontRef>
        </p:style>
      </p:cxnSp>
      <p:sp>
        <p:nvSpPr>
          <p:cNvPr id="36" name="Rectangle 35">
            <a:extLst>
              <a:ext uri="{FF2B5EF4-FFF2-40B4-BE49-F238E27FC236}">
                <a16:creationId xmlns:a16="http://schemas.microsoft.com/office/drawing/2014/main" id="{7AB8AB78-D81C-6844-8EFE-24D67BF564E6}"/>
              </a:ext>
            </a:extLst>
          </p:cNvPr>
          <p:cNvSpPr/>
          <p:nvPr/>
        </p:nvSpPr>
        <p:spPr>
          <a:xfrm>
            <a:off x="1782075" y="1890327"/>
            <a:ext cx="360441" cy="388640"/>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690D5514-5E5F-F741-8F9E-0E0EDC3B58F7}"/>
              </a:ext>
            </a:extLst>
          </p:cNvPr>
          <p:cNvSpPr/>
          <p:nvPr/>
        </p:nvSpPr>
        <p:spPr>
          <a:xfrm>
            <a:off x="2845655" y="1335923"/>
            <a:ext cx="640444" cy="659071"/>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257175"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DBD5348E-82B7-8F84-41EA-15FB3707848F}"/>
              </a:ext>
            </a:extLst>
          </p:cNvPr>
          <p:cNvSpPr txBox="1"/>
          <p:nvPr/>
        </p:nvSpPr>
        <p:spPr>
          <a:xfrm>
            <a:off x="11047" y="4880153"/>
            <a:ext cx="2394153" cy="261610"/>
          </a:xfrm>
          <a:prstGeom prst="rect">
            <a:avLst/>
          </a:prstGeom>
          <a:noFill/>
        </p:spPr>
        <p:txBody>
          <a:bodyPr wrap="square">
            <a:spAutoFit/>
          </a:bodyPr>
          <a:lstStyle/>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Helvetica"/>
                <a:ea typeface="+mn-ea"/>
                <a:cs typeface="+mn-cs"/>
              </a:rPr>
              <a:t>Luca*, Steen* et al., </a:t>
            </a:r>
            <a:r>
              <a:rPr kumimoji="0" lang="en-US" sz="1100" b="1" i="1" u="none" strike="noStrike" kern="1200" cap="none" spc="0" normalizeH="0" baseline="0" noProof="0" dirty="0">
                <a:ln>
                  <a:noFill/>
                </a:ln>
                <a:solidFill>
                  <a:srgbClr val="000000"/>
                </a:solidFill>
                <a:effectLst/>
                <a:uLnTx/>
                <a:uFillTx/>
                <a:latin typeface="Helvetica"/>
                <a:ea typeface="+mn-ea"/>
                <a:cs typeface="+mn-cs"/>
              </a:rPr>
              <a:t>Cell </a:t>
            </a:r>
            <a:r>
              <a:rPr kumimoji="0" lang="en-US" sz="1100" b="1" i="0" u="none" strike="noStrike" kern="1200" cap="none" spc="0" normalizeH="0" baseline="0" noProof="0" dirty="0">
                <a:ln>
                  <a:noFill/>
                </a:ln>
                <a:solidFill>
                  <a:srgbClr val="000000"/>
                </a:solidFill>
                <a:effectLst/>
                <a:uLnTx/>
                <a:uFillTx/>
                <a:latin typeface="Helvetica"/>
                <a:ea typeface="+mn-ea"/>
                <a:cs typeface="+mn-cs"/>
              </a:rPr>
              <a:t>(2021)</a:t>
            </a:r>
          </a:p>
        </p:txBody>
      </p:sp>
    </p:spTree>
    <p:extLst>
      <p:ext uri="{BB962C8B-B14F-4D97-AF65-F5344CB8AC3E}">
        <p14:creationId xmlns:p14="http://schemas.microsoft.com/office/powerpoint/2010/main" val="150578262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1"/>
                                        </p:tgtEl>
                                      </p:cBhvr>
                                    </p:animEffect>
                                    <p:set>
                                      <p:cBhvr>
                                        <p:cTn id="7" dur="1" fill="hold">
                                          <p:stCondLst>
                                            <p:cond delay="499"/>
                                          </p:stCondLst>
                                        </p:cTn>
                                        <p:tgtEl>
                                          <p:spTgt spid="3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8"/>
                                        </p:tgtEl>
                                      </p:cBhvr>
                                    </p:animEffect>
                                    <p:set>
                                      <p:cBhvr>
                                        <p:cTn id="10" dur="1" fill="hold">
                                          <p:stCondLst>
                                            <p:cond delay="499"/>
                                          </p:stCondLst>
                                        </p:cTn>
                                        <p:tgtEl>
                                          <p:spTgt spid="2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29"/>
                                        </p:tgtEl>
                                      </p:cBhvr>
                                    </p:animEffect>
                                    <p:set>
                                      <p:cBhvr>
                                        <p:cTn id="15" dur="1" fill="hold">
                                          <p:stCondLst>
                                            <p:cond delay="499"/>
                                          </p:stCondLst>
                                        </p:cTn>
                                        <p:tgtEl>
                                          <p:spTgt spid="29"/>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30"/>
                                        </p:tgtEl>
                                      </p:cBhvr>
                                    </p:animEffect>
                                    <p:set>
                                      <p:cBhvr>
                                        <p:cTn id="18" dur="1" fill="hold">
                                          <p:stCondLst>
                                            <p:cond delay="499"/>
                                          </p:stCondLst>
                                        </p:cTn>
                                        <p:tgtEl>
                                          <p:spTgt spid="3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par>
                                <p:cTn id="33" presetID="10"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par>
                                <p:cTn id="36" presetID="10" presetClass="entr" presetSubtype="0" fill="hold"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par>
                                <p:cTn id="39" presetID="10" presetClass="entr" presetSubtype="0"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p:bldP spid="32" grpId="0" animBg="1"/>
      <p:bldP spid="36" grpId="0" animBg="1"/>
      <p:bldP spid="3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89228B79-AB65-064E-BACC-F0CB1F13A4A0}"/>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100833" y="1437114"/>
            <a:ext cx="3150295" cy="3403080"/>
          </a:xfrm>
          <a:prstGeom prst="rect">
            <a:avLst/>
          </a:prstGeom>
        </p:spPr>
      </p:pic>
      <p:sp>
        <p:nvSpPr>
          <p:cNvPr id="3" name="Title 2">
            <a:extLst>
              <a:ext uri="{FF2B5EF4-FFF2-40B4-BE49-F238E27FC236}">
                <a16:creationId xmlns:a16="http://schemas.microsoft.com/office/drawing/2014/main" id="{7501C17D-A5EA-244B-A1BC-150292E23A31}"/>
              </a:ext>
            </a:extLst>
          </p:cNvPr>
          <p:cNvSpPr>
            <a:spLocks noGrp="1"/>
          </p:cNvSpPr>
          <p:nvPr>
            <p:ph type="title"/>
          </p:nvPr>
        </p:nvSpPr>
        <p:spPr>
          <a:xfrm>
            <a:off x="380999" y="203323"/>
            <a:ext cx="6076445" cy="454973"/>
          </a:xfrm>
        </p:spPr>
        <p:txBody>
          <a:bodyPr/>
          <a:lstStyle/>
          <a:p>
            <a:r>
              <a:rPr lang="en-US" sz="2100" b="1" dirty="0"/>
              <a:t>Carcinoma ecotypes are clinically relevant</a:t>
            </a:r>
          </a:p>
        </p:txBody>
      </p:sp>
      <p:sp>
        <p:nvSpPr>
          <p:cNvPr id="17" name="Rectangle 16">
            <a:extLst>
              <a:ext uri="{FF2B5EF4-FFF2-40B4-BE49-F238E27FC236}">
                <a16:creationId xmlns:a16="http://schemas.microsoft.com/office/drawing/2014/main" id="{ED9C3169-C69E-8949-AEB6-326EAFBF2389}"/>
              </a:ext>
            </a:extLst>
          </p:cNvPr>
          <p:cNvSpPr/>
          <p:nvPr/>
        </p:nvSpPr>
        <p:spPr>
          <a:xfrm>
            <a:off x="7045487" y="2394264"/>
            <a:ext cx="323584" cy="13534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5" name="Picture 24">
            <a:extLst>
              <a:ext uri="{FF2B5EF4-FFF2-40B4-BE49-F238E27FC236}">
                <a16:creationId xmlns:a16="http://schemas.microsoft.com/office/drawing/2014/main" id="{21FA19FA-9549-3544-9BC4-A3B505CE381E}"/>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302290" y="1710834"/>
            <a:ext cx="855122" cy="986117"/>
          </a:xfrm>
          <a:prstGeom prst="rect">
            <a:avLst/>
          </a:prstGeom>
        </p:spPr>
      </p:pic>
      <p:pic>
        <p:nvPicPr>
          <p:cNvPr id="26" name="Picture 25">
            <a:extLst>
              <a:ext uri="{FF2B5EF4-FFF2-40B4-BE49-F238E27FC236}">
                <a16:creationId xmlns:a16="http://schemas.microsoft.com/office/drawing/2014/main" id="{4C95C767-3BEA-0945-872D-159CE7112768}"/>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1157412" y="1710835"/>
            <a:ext cx="3313159" cy="1065551"/>
          </a:xfrm>
          <a:prstGeom prst="rect">
            <a:avLst/>
          </a:prstGeom>
        </p:spPr>
      </p:pic>
      <p:pic>
        <p:nvPicPr>
          <p:cNvPr id="27" name="Picture 26">
            <a:extLst>
              <a:ext uri="{FF2B5EF4-FFF2-40B4-BE49-F238E27FC236}">
                <a16:creationId xmlns:a16="http://schemas.microsoft.com/office/drawing/2014/main" id="{6476F67F-804D-584D-98E2-0D238C1EADF6}"/>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302290" y="2791132"/>
            <a:ext cx="4168281" cy="1065551"/>
          </a:xfrm>
          <a:prstGeom prst="rect">
            <a:avLst/>
          </a:prstGeom>
        </p:spPr>
      </p:pic>
      <p:pic>
        <p:nvPicPr>
          <p:cNvPr id="28" name="Picture 27">
            <a:extLst>
              <a:ext uri="{FF2B5EF4-FFF2-40B4-BE49-F238E27FC236}">
                <a16:creationId xmlns:a16="http://schemas.microsoft.com/office/drawing/2014/main" id="{D55DF7C1-C854-AE4D-B5CE-2B6943D163F0}"/>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302290" y="3920230"/>
            <a:ext cx="4168281" cy="259484"/>
          </a:xfrm>
          <a:prstGeom prst="rect">
            <a:avLst/>
          </a:prstGeom>
        </p:spPr>
      </p:pic>
      <p:grpSp>
        <p:nvGrpSpPr>
          <p:cNvPr id="4" name="Group 3">
            <a:extLst>
              <a:ext uri="{FF2B5EF4-FFF2-40B4-BE49-F238E27FC236}">
                <a16:creationId xmlns:a16="http://schemas.microsoft.com/office/drawing/2014/main" id="{40113A82-59DE-304A-8415-6DC0004E29C3}"/>
              </a:ext>
            </a:extLst>
          </p:cNvPr>
          <p:cNvGrpSpPr>
            <a:grpSpLocks noChangeAspect="1"/>
          </p:cNvGrpSpPr>
          <p:nvPr/>
        </p:nvGrpSpPr>
        <p:grpSpPr>
          <a:xfrm>
            <a:off x="377327" y="1910794"/>
            <a:ext cx="4059688" cy="2548864"/>
            <a:chOff x="826428" y="2091579"/>
            <a:chExt cx="7391291" cy="4663985"/>
          </a:xfrm>
        </p:grpSpPr>
        <p:pic>
          <p:nvPicPr>
            <p:cNvPr id="29" name="Picture 28">
              <a:extLst>
                <a:ext uri="{FF2B5EF4-FFF2-40B4-BE49-F238E27FC236}">
                  <a16:creationId xmlns:a16="http://schemas.microsoft.com/office/drawing/2014/main" id="{FFB78C1E-A237-874F-B088-AB346148A8B7}"/>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826428" y="2107445"/>
              <a:ext cx="1415086" cy="1408251"/>
            </a:xfrm>
            <a:prstGeom prst="rect">
              <a:avLst/>
            </a:prstGeom>
            <a:solidFill>
              <a:schemeClr val="bg1"/>
            </a:solidFill>
          </p:spPr>
        </p:pic>
        <p:pic>
          <p:nvPicPr>
            <p:cNvPr id="30" name="Picture 29">
              <a:extLst>
                <a:ext uri="{FF2B5EF4-FFF2-40B4-BE49-F238E27FC236}">
                  <a16:creationId xmlns:a16="http://schemas.microsoft.com/office/drawing/2014/main" id="{056BE7C4-6469-8B40-B851-2C81EACC118D}"/>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2259174" y="2091579"/>
              <a:ext cx="1474322" cy="1428575"/>
            </a:xfrm>
            <a:prstGeom prst="rect">
              <a:avLst/>
            </a:prstGeom>
            <a:solidFill>
              <a:schemeClr val="bg1"/>
            </a:solidFill>
          </p:spPr>
        </p:pic>
        <p:pic>
          <p:nvPicPr>
            <p:cNvPr id="31" name="Picture 30">
              <a:extLst>
                <a:ext uri="{FF2B5EF4-FFF2-40B4-BE49-F238E27FC236}">
                  <a16:creationId xmlns:a16="http://schemas.microsoft.com/office/drawing/2014/main" id="{E7075923-2D97-454C-9DE0-07A4A8843129}"/>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3740764" y="2098719"/>
              <a:ext cx="1465030" cy="1419570"/>
            </a:xfrm>
            <a:prstGeom prst="rect">
              <a:avLst/>
            </a:prstGeom>
            <a:solidFill>
              <a:schemeClr val="bg1"/>
            </a:solidFill>
          </p:spPr>
        </p:pic>
        <p:pic>
          <p:nvPicPr>
            <p:cNvPr id="32" name="Picture 31">
              <a:extLst>
                <a:ext uri="{FF2B5EF4-FFF2-40B4-BE49-F238E27FC236}">
                  <a16:creationId xmlns:a16="http://schemas.microsoft.com/office/drawing/2014/main" id="{2F06B16E-1E9B-F94F-AF79-2E83FA40FCE4}"/>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5189385" y="2098719"/>
              <a:ext cx="1567079" cy="1405484"/>
            </a:xfrm>
            <a:prstGeom prst="rect">
              <a:avLst/>
            </a:prstGeom>
            <a:solidFill>
              <a:schemeClr val="bg1"/>
            </a:solidFill>
          </p:spPr>
        </p:pic>
        <p:pic>
          <p:nvPicPr>
            <p:cNvPr id="33" name="Picture 32">
              <a:extLst>
                <a:ext uri="{FF2B5EF4-FFF2-40B4-BE49-F238E27FC236}">
                  <a16:creationId xmlns:a16="http://schemas.microsoft.com/office/drawing/2014/main" id="{DCEB96E9-E615-2A48-B48D-8EA6AA55572E}"/>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r="-1281"/>
            <a:stretch/>
          </p:blipFill>
          <p:spPr>
            <a:xfrm>
              <a:off x="6782209" y="2091579"/>
              <a:ext cx="1435510" cy="1428575"/>
            </a:xfrm>
            <a:prstGeom prst="rect">
              <a:avLst/>
            </a:prstGeom>
            <a:solidFill>
              <a:schemeClr val="bg1"/>
            </a:solidFill>
          </p:spPr>
        </p:pic>
        <p:pic>
          <p:nvPicPr>
            <p:cNvPr id="34" name="Picture 33">
              <a:extLst>
                <a:ext uri="{FF2B5EF4-FFF2-40B4-BE49-F238E27FC236}">
                  <a16:creationId xmlns:a16="http://schemas.microsoft.com/office/drawing/2014/main" id="{80D6B84E-356D-AA4F-B197-EF92F6EFF901}"/>
                </a:ext>
              </a:extLst>
            </p:cNvPr>
            <p:cNvPicPr>
              <a:picLocks noChangeAspect="1"/>
            </p:cNvPicPr>
            <p:nvPr/>
          </p:nvPicPr>
          <p:blipFill rotWithShape="1">
            <a:blip r:embed="rId13" cstate="hqprint">
              <a:extLst>
                <a:ext uri="{28A0092B-C50C-407E-A947-70E740481C1C}">
                  <a14:useLocalDpi xmlns:a14="http://schemas.microsoft.com/office/drawing/2010/main"/>
                </a:ext>
              </a:extLst>
            </a:blip>
            <a:srcRect/>
            <a:stretch/>
          </p:blipFill>
          <p:spPr>
            <a:xfrm>
              <a:off x="832269" y="4228063"/>
              <a:ext cx="1398438" cy="1462461"/>
            </a:xfrm>
            <a:prstGeom prst="rect">
              <a:avLst/>
            </a:prstGeom>
            <a:solidFill>
              <a:schemeClr val="bg1"/>
            </a:solidFill>
          </p:spPr>
        </p:pic>
        <p:pic>
          <p:nvPicPr>
            <p:cNvPr id="35" name="Picture 34">
              <a:extLst>
                <a:ext uri="{FF2B5EF4-FFF2-40B4-BE49-F238E27FC236}">
                  <a16:creationId xmlns:a16="http://schemas.microsoft.com/office/drawing/2014/main" id="{6748B84F-514F-5645-B53B-0A987ACDB346}"/>
                </a:ext>
              </a:extLst>
            </p:cNvPr>
            <p:cNvPicPr>
              <a:picLocks noChangeAspect="1"/>
            </p:cNvPicPr>
            <p:nvPr/>
          </p:nvPicPr>
          <p:blipFill rotWithShape="1">
            <a:blip r:embed="rId14" cstate="hqprint">
              <a:extLst>
                <a:ext uri="{28A0092B-C50C-407E-A947-70E740481C1C}">
                  <a14:useLocalDpi xmlns:a14="http://schemas.microsoft.com/office/drawing/2010/main"/>
                </a:ext>
              </a:extLst>
            </a:blip>
            <a:srcRect/>
            <a:stretch/>
          </p:blipFill>
          <p:spPr>
            <a:xfrm>
              <a:off x="2346242" y="4216993"/>
              <a:ext cx="1407953" cy="1472412"/>
            </a:xfrm>
            <a:prstGeom prst="rect">
              <a:avLst/>
            </a:prstGeom>
            <a:solidFill>
              <a:schemeClr val="bg1"/>
            </a:solidFill>
          </p:spPr>
        </p:pic>
        <p:pic>
          <p:nvPicPr>
            <p:cNvPr id="36" name="Picture 35">
              <a:extLst>
                <a:ext uri="{FF2B5EF4-FFF2-40B4-BE49-F238E27FC236}">
                  <a16:creationId xmlns:a16="http://schemas.microsoft.com/office/drawing/2014/main" id="{275A8866-C5B4-7A41-B5B9-B524F4D43D55}"/>
                </a:ext>
              </a:extLst>
            </p:cNvPr>
            <p:cNvPicPr>
              <a:picLocks noChangeAspect="1"/>
            </p:cNvPicPr>
            <p:nvPr/>
          </p:nvPicPr>
          <p:blipFill rotWithShape="1">
            <a:blip r:embed="rId15" cstate="hqprint">
              <a:extLst>
                <a:ext uri="{28A0092B-C50C-407E-A947-70E740481C1C}">
                  <a14:useLocalDpi xmlns:a14="http://schemas.microsoft.com/office/drawing/2010/main"/>
                </a:ext>
              </a:extLst>
            </a:blip>
            <a:srcRect/>
            <a:stretch/>
          </p:blipFill>
          <p:spPr>
            <a:xfrm>
              <a:off x="3699281" y="4213650"/>
              <a:ext cx="1542963" cy="1472412"/>
            </a:xfrm>
            <a:prstGeom prst="rect">
              <a:avLst/>
            </a:prstGeom>
            <a:solidFill>
              <a:schemeClr val="bg1"/>
            </a:solidFill>
          </p:spPr>
        </p:pic>
        <p:pic>
          <p:nvPicPr>
            <p:cNvPr id="37" name="Picture 36">
              <a:extLst>
                <a:ext uri="{FF2B5EF4-FFF2-40B4-BE49-F238E27FC236}">
                  <a16:creationId xmlns:a16="http://schemas.microsoft.com/office/drawing/2014/main" id="{10C6A1BE-8067-A840-A928-371706C26E90}"/>
                </a:ext>
              </a:extLst>
            </p:cNvPr>
            <p:cNvPicPr>
              <a:picLocks noChangeAspect="1"/>
            </p:cNvPicPr>
            <p:nvPr/>
          </p:nvPicPr>
          <p:blipFill rotWithShape="1">
            <a:blip r:embed="rId16" cstate="hqprint">
              <a:extLst>
                <a:ext uri="{28A0092B-C50C-407E-A947-70E740481C1C}">
                  <a14:useLocalDpi xmlns:a14="http://schemas.microsoft.com/office/drawing/2010/main"/>
                </a:ext>
              </a:extLst>
            </a:blip>
            <a:srcRect/>
            <a:stretch/>
          </p:blipFill>
          <p:spPr>
            <a:xfrm>
              <a:off x="5200466" y="4213650"/>
              <a:ext cx="1501940" cy="1472412"/>
            </a:xfrm>
            <a:prstGeom prst="rect">
              <a:avLst/>
            </a:prstGeom>
            <a:solidFill>
              <a:schemeClr val="bg1"/>
            </a:solidFill>
          </p:spPr>
        </p:pic>
        <p:pic>
          <p:nvPicPr>
            <p:cNvPr id="38" name="Picture 37">
              <a:extLst>
                <a:ext uri="{FF2B5EF4-FFF2-40B4-BE49-F238E27FC236}">
                  <a16:creationId xmlns:a16="http://schemas.microsoft.com/office/drawing/2014/main" id="{B32A9B46-9AE9-7448-917A-0A32AE479CFC}"/>
                </a:ext>
              </a:extLst>
            </p:cNvPr>
            <p:cNvPicPr>
              <a:picLocks noChangeAspect="1"/>
            </p:cNvPicPr>
            <p:nvPr/>
          </p:nvPicPr>
          <p:blipFill rotWithShape="1">
            <a:blip r:embed="rId17" cstate="hqprint">
              <a:extLst>
                <a:ext uri="{28A0092B-C50C-407E-A947-70E740481C1C}">
                  <a14:useLocalDpi xmlns:a14="http://schemas.microsoft.com/office/drawing/2010/main"/>
                </a:ext>
              </a:extLst>
            </a:blip>
            <a:srcRect r="-1364"/>
            <a:stretch/>
          </p:blipFill>
          <p:spPr>
            <a:xfrm>
              <a:off x="6792042" y="4217944"/>
              <a:ext cx="1407951" cy="1472412"/>
            </a:xfrm>
            <a:prstGeom prst="rect">
              <a:avLst/>
            </a:prstGeom>
            <a:solidFill>
              <a:schemeClr val="bg1"/>
            </a:solidFill>
          </p:spPr>
        </p:pic>
        <p:pic>
          <p:nvPicPr>
            <p:cNvPr id="39" name="Picture 38">
              <a:extLst>
                <a:ext uri="{FF2B5EF4-FFF2-40B4-BE49-F238E27FC236}">
                  <a16:creationId xmlns:a16="http://schemas.microsoft.com/office/drawing/2014/main" id="{F0875D46-CFC8-3E41-B002-4A830A2DE85E}"/>
                </a:ext>
              </a:extLst>
            </p:cNvPr>
            <p:cNvPicPr>
              <a:picLocks noChangeAspect="1"/>
            </p:cNvPicPr>
            <p:nvPr/>
          </p:nvPicPr>
          <p:blipFill rotWithShape="1">
            <a:blip r:embed="rId18" cstate="hqprint">
              <a:extLst>
                <a:ext uri="{28A0092B-C50C-407E-A947-70E740481C1C}">
                  <a14:useLocalDpi xmlns:a14="http://schemas.microsoft.com/office/drawing/2010/main"/>
                </a:ext>
              </a:extLst>
            </a:blip>
            <a:srcRect b="-5199"/>
            <a:stretch/>
          </p:blipFill>
          <p:spPr>
            <a:xfrm>
              <a:off x="3249454" y="5756114"/>
              <a:ext cx="2472813" cy="999450"/>
            </a:xfrm>
            <a:prstGeom prst="rect">
              <a:avLst/>
            </a:prstGeom>
            <a:solidFill>
              <a:schemeClr val="bg1"/>
            </a:solidFill>
          </p:spPr>
        </p:pic>
      </p:grpSp>
      <p:sp>
        <p:nvSpPr>
          <p:cNvPr id="5" name="TextBox 4">
            <a:extLst>
              <a:ext uri="{FF2B5EF4-FFF2-40B4-BE49-F238E27FC236}">
                <a16:creationId xmlns:a16="http://schemas.microsoft.com/office/drawing/2014/main" id="{2744806D-6A0F-F942-96AD-DB8BB9E78750}"/>
              </a:ext>
            </a:extLst>
          </p:cNvPr>
          <p:cNvSpPr txBox="1"/>
          <p:nvPr/>
        </p:nvSpPr>
        <p:spPr>
          <a:xfrm>
            <a:off x="801651" y="1104214"/>
            <a:ext cx="3100529"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Pan-carcinoma </a:t>
            </a:r>
            <a:r>
              <a:rPr kumimoji="0" lang="en-US" sz="1200" b="1" i="0" u="none" strike="noStrike" kern="1200" cap="none" spc="0" normalizeH="0" baseline="0" noProof="0" dirty="0">
                <a:ln>
                  <a:noFill/>
                </a:ln>
                <a:solidFill>
                  <a:srgbClr val="007DBC"/>
                </a:solidFill>
                <a:effectLst/>
                <a:uLnTx/>
                <a:uFillTx/>
                <a:latin typeface="Arial" panose="020B0604020202020204" pitchFamily="34" charset="0"/>
                <a:ea typeface="+mn-ea"/>
                <a:cs typeface="Arial" panose="020B0604020202020204" pitchFamily="34" charset="0"/>
              </a:rPr>
              <a:t>prognostic</a:t>
            </a: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associations</a:t>
            </a:r>
          </a:p>
        </p:txBody>
      </p:sp>
      <p:sp>
        <p:nvSpPr>
          <p:cNvPr id="42" name="TextBox 41">
            <a:extLst>
              <a:ext uri="{FF2B5EF4-FFF2-40B4-BE49-F238E27FC236}">
                <a16:creationId xmlns:a16="http://schemas.microsoft.com/office/drawing/2014/main" id="{4F6B70A6-D920-E74C-A0F5-1AD5AB6A2239}"/>
              </a:ext>
            </a:extLst>
          </p:cNvPr>
          <p:cNvSpPr txBox="1"/>
          <p:nvPr/>
        </p:nvSpPr>
        <p:spPr>
          <a:xfrm>
            <a:off x="5079233" y="1103304"/>
            <a:ext cx="3344185"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7DBC"/>
                </a:solidFill>
                <a:effectLst/>
                <a:uLnTx/>
                <a:uFillTx/>
                <a:latin typeface="Arial" panose="020B0604020202020204" pitchFamily="34" charset="0"/>
                <a:ea typeface="+mn-ea"/>
                <a:cs typeface="Arial" panose="020B0604020202020204" pitchFamily="34" charset="0"/>
              </a:rPr>
              <a:t>Response</a:t>
            </a: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to immune checkpoint inhibitors</a:t>
            </a:r>
          </a:p>
        </p:txBody>
      </p:sp>
      <p:sp>
        <p:nvSpPr>
          <p:cNvPr id="2" name="Rectangle 1">
            <a:extLst>
              <a:ext uri="{FF2B5EF4-FFF2-40B4-BE49-F238E27FC236}">
                <a16:creationId xmlns:a16="http://schemas.microsoft.com/office/drawing/2014/main" id="{3B88C756-62CC-AE43-B9C0-5086EFCFB3BD}"/>
              </a:ext>
            </a:extLst>
          </p:cNvPr>
          <p:cNvSpPr/>
          <p:nvPr/>
        </p:nvSpPr>
        <p:spPr>
          <a:xfrm>
            <a:off x="6827520" y="2336608"/>
            <a:ext cx="1463040" cy="201549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14FE5384-A5D1-2513-FF40-98E6D93607A4}"/>
              </a:ext>
            </a:extLst>
          </p:cNvPr>
          <p:cNvSpPr txBox="1"/>
          <p:nvPr/>
        </p:nvSpPr>
        <p:spPr>
          <a:xfrm>
            <a:off x="11047" y="4880153"/>
            <a:ext cx="2394153" cy="261610"/>
          </a:xfrm>
          <a:prstGeom prst="rect">
            <a:avLst/>
          </a:prstGeom>
          <a:noFill/>
        </p:spPr>
        <p:txBody>
          <a:bodyPr wrap="square">
            <a:spAutoFit/>
          </a:bodyPr>
          <a:lstStyle/>
          <a:p>
            <a:pPr marL="0" marR="0" lvl="0" indent="0" algn="l" defTabSz="342892"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Helvetica"/>
                <a:ea typeface="+mn-ea"/>
                <a:cs typeface="+mn-cs"/>
              </a:rPr>
              <a:t>Luca*, Steen* et al., </a:t>
            </a:r>
            <a:r>
              <a:rPr kumimoji="0" lang="en-US" sz="1100" b="1" i="1" u="none" strike="noStrike" kern="1200" cap="none" spc="0" normalizeH="0" baseline="0" noProof="0" dirty="0">
                <a:ln>
                  <a:noFill/>
                </a:ln>
                <a:solidFill>
                  <a:srgbClr val="000000"/>
                </a:solidFill>
                <a:effectLst/>
                <a:uLnTx/>
                <a:uFillTx/>
                <a:latin typeface="Helvetica"/>
                <a:ea typeface="+mn-ea"/>
                <a:cs typeface="+mn-cs"/>
              </a:rPr>
              <a:t>Cell </a:t>
            </a:r>
            <a:r>
              <a:rPr kumimoji="0" lang="en-US" sz="1100" b="1" i="0" u="none" strike="noStrike" kern="1200" cap="none" spc="0" normalizeH="0" baseline="0" noProof="0" dirty="0">
                <a:ln>
                  <a:noFill/>
                </a:ln>
                <a:solidFill>
                  <a:srgbClr val="000000"/>
                </a:solidFill>
                <a:effectLst/>
                <a:uLnTx/>
                <a:uFillTx/>
                <a:latin typeface="Helvetica"/>
                <a:ea typeface="+mn-ea"/>
                <a:cs typeface="+mn-cs"/>
              </a:rPr>
              <a:t>(2021)</a:t>
            </a:r>
          </a:p>
        </p:txBody>
      </p:sp>
    </p:spTree>
    <p:extLst>
      <p:ext uri="{BB962C8B-B14F-4D97-AF65-F5344CB8AC3E}">
        <p14:creationId xmlns:p14="http://schemas.microsoft.com/office/powerpoint/2010/main" val="405959423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xit" presetSubtype="0" fill="hold" nodeType="withEffect">
                                  <p:stCondLst>
                                    <p:cond delay="0"/>
                                  </p:stCondLst>
                                  <p:childTnLst>
                                    <p:animEffect transition="out" filter="fade">
                                      <p:cBhvr>
                                        <p:cTn id="9" dur="500"/>
                                        <p:tgtEl>
                                          <p:spTgt spid="28"/>
                                        </p:tgtEl>
                                      </p:cBhvr>
                                    </p:animEffect>
                                    <p:set>
                                      <p:cBhvr>
                                        <p:cTn id="10" dur="1" fill="hold">
                                          <p:stCondLst>
                                            <p:cond delay="499"/>
                                          </p:stCondLst>
                                        </p:cTn>
                                        <p:tgtEl>
                                          <p:spTgt spid="28"/>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0" nodeType="clickEffect">
                                  <p:stCondLst>
                                    <p:cond delay="0"/>
                                  </p:stCondLst>
                                  <p:childTnLst>
                                    <p:animEffect transition="out" filter="fade">
                                      <p:cBhvr>
                                        <p:cTn id="25" dur="500"/>
                                        <p:tgtEl>
                                          <p:spTgt spid="2"/>
                                        </p:tgtEl>
                                      </p:cBhvr>
                                    </p:animEffect>
                                    <p:set>
                                      <p:cBhvr>
                                        <p:cTn id="26" dur="1" fill="hold">
                                          <p:stCondLst>
                                            <p:cond delay="499"/>
                                          </p:stCondLst>
                                        </p:cTn>
                                        <p:tgtEl>
                                          <p:spTgt spid="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5" grpId="0"/>
      <p:bldP spid="42" grpId="0"/>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70749-44C1-63AA-4854-81EA66E28E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028EBD2-ADA3-C8A4-32CB-CED8ADFA665A}"/>
              </a:ext>
            </a:extLst>
          </p:cNvPr>
          <p:cNvSpPr>
            <a:spLocks noGrp="1"/>
          </p:cNvSpPr>
          <p:nvPr>
            <p:ph type="title"/>
          </p:nvPr>
        </p:nvSpPr>
        <p:spPr>
          <a:xfrm>
            <a:off x="0" y="2172294"/>
            <a:ext cx="9143999" cy="616813"/>
          </a:xfrm>
        </p:spPr>
        <p:txBody>
          <a:bodyPr>
            <a:noAutofit/>
          </a:bodyPr>
          <a:lstStyle/>
          <a:p>
            <a:pPr algn="ctr"/>
            <a:r>
              <a:rPr lang="en-US" sz="2800" b="1" dirty="0"/>
              <a:t>What if we could directly leverage spatial information in the definition of tumor ecotypes?</a:t>
            </a:r>
          </a:p>
        </p:txBody>
      </p:sp>
    </p:spTree>
    <p:extLst>
      <p:ext uri="{BB962C8B-B14F-4D97-AF65-F5344CB8AC3E}">
        <p14:creationId xmlns:p14="http://schemas.microsoft.com/office/powerpoint/2010/main" val="230989077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078F72-3078-8B4D-8827-26391B53085E}"/>
              </a:ext>
            </a:extLst>
          </p:cNvPr>
          <p:cNvSpPr>
            <a:spLocks noGrp="1"/>
          </p:cNvSpPr>
          <p:nvPr>
            <p:ph idx="1"/>
          </p:nvPr>
        </p:nvSpPr>
        <p:spPr>
          <a:xfrm>
            <a:off x="381000" y="735876"/>
            <a:ext cx="8595591" cy="695746"/>
          </a:xfrm>
        </p:spPr>
        <p:txBody>
          <a:bodyPr>
            <a:normAutofit fontScale="85000" lnSpcReduction="10000"/>
          </a:bodyPr>
          <a:lstStyle/>
          <a:p>
            <a:pPr>
              <a:buClr>
                <a:srgbClr val="00B050"/>
              </a:buClr>
            </a:pPr>
            <a:r>
              <a:rPr lang="en-US" sz="1600" dirty="0"/>
              <a:t>Current spatial transcriptomics (ST) platforms are </a:t>
            </a:r>
            <a:r>
              <a:rPr lang="en-US" sz="1600" b="1" dirty="0">
                <a:solidFill>
                  <a:srgbClr val="007DBC"/>
                </a:solidFill>
              </a:rPr>
              <a:t>low spatial resolution </a:t>
            </a:r>
            <a:r>
              <a:rPr lang="en-US" sz="1600" dirty="0"/>
              <a:t>or have </a:t>
            </a:r>
            <a:r>
              <a:rPr lang="en-US" sz="1600" b="1" dirty="0">
                <a:solidFill>
                  <a:srgbClr val="007DBC"/>
                </a:solidFill>
              </a:rPr>
              <a:t>low gene recovery</a:t>
            </a:r>
          </a:p>
          <a:p>
            <a:pPr>
              <a:buClr>
                <a:srgbClr val="00B050"/>
              </a:buClr>
            </a:pPr>
            <a:r>
              <a:rPr lang="en-US" sz="1600" dirty="0"/>
              <a:t>Single-cell to spatial spot mapping with guaranteed optimality</a:t>
            </a:r>
            <a:endParaRPr lang="en-US" sz="1800" dirty="0">
              <a:solidFill>
                <a:srgbClr val="007DBC"/>
              </a:solidFill>
            </a:endParaRPr>
          </a:p>
        </p:txBody>
      </p:sp>
      <p:pic>
        <p:nvPicPr>
          <p:cNvPr id="16" name="Picture 15">
            <a:extLst>
              <a:ext uri="{FF2B5EF4-FFF2-40B4-BE49-F238E27FC236}">
                <a16:creationId xmlns:a16="http://schemas.microsoft.com/office/drawing/2014/main" id="{9B6BCC79-42D9-1540-CF0C-D0D06ED108C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974134" y="1807146"/>
            <a:ext cx="2779903" cy="1837753"/>
          </a:xfrm>
          <a:prstGeom prst="rect">
            <a:avLst/>
          </a:prstGeom>
        </p:spPr>
      </p:pic>
      <p:sp>
        <p:nvSpPr>
          <p:cNvPr id="17" name="TextBox 16">
            <a:extLst>
              <a:ext uri="{FF2B5EF4-FFF2-40B4-BE49-F238E27FC236}">
                <a16:creationId xmlns:a16="http://schemas.microsoft.com/office/drawing/2014/main" id="{C36B0F1B-6B06-1360-BD0D-2C3E911718A3}"/>
              </a:ext>
            </a:extLst>
          </p:cNvPr>
          <p:cNvSpPr txBox="1"/>
          <p:nvPr/>
        </p:nvSpPr>
        <p:spPr>
          <a:xfrm>
            <a:off x="732010" y="1330284"/>
            <a:ext cx="4445448" cy="3231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432FF"/>
                </a:solidFill>
                <a:effectLst/>
                <a:uLnTx/>
                <a:uFillTx/>
                <a:latin typeface="Arial" panose="020B0604020202020204" pitchFamily="34" charset="0"/>
                <a:ea typeface="+mn-ea"/>
                <a:cs typeface="Arial" panose="020B0604020202020204" pitchFamily="34" charset="0"/>
              </a:rPr>
              <a:t>https://</a:t>
            </a:r>
            <a:r>
              <a:rPr kumimoji="0" lang="en-US" sz="1500" b="1" i="0" u="none" strike="noStrike" kern="1200" cap="none" spc="0" normalizeH="0" baseline="0" noProof="0" dirty="0" err="1">
                <a:ln>
                  <a:noFill/>
                </a:ln>
                <a:solidFill>
                  <a:srgbClr val="0432FF"/>
                </a:solidFill>
                <a:effectLst/>
                <a:uLnTx/>
                <a:uFillTx/>
                <a:latin typeface="Arial" panose="020B0604020202020204" pitchFamily="34" charset="0"/>
                <a:ea typeface="+mn-ea"/>
                <a:cs typeface="Arial" panose="020B0604020202020204" pitchFamily="34" charset="0"/>
              </a:rPr>
              <a:t>github.com</a:t>
            </a:r>
            <a:r>
              <a:rPr kumimoji="0" lang="en-US" sz="1500" b="1" i="0" u="none" strike="noStrike" kern="1200" cap="none" spc="0" normalizeH="0" baseline="0" noProof="0" dirty="0">
                <a:ln>
                  <a:noFill/>
                </a:ln>
                <a:solidFill>
                  <a:srgbClr val="0432FF"/>
                </a:solidFill>
                <a:effectLst/>
                <a:uLnTx/>
                <a:uFillTx/>
                <a:latin typeface="Arial" panose="020B0604020202020204" pitchFamily="34" charset="0"/>
                <a:ea typeface="+mn-ea"/>
                <a:cs typeface="Arial" panose="020B0604020202020204" pitchFamily="34" charset="0"/>
              </a:rPr>
              <a:t>/</a:t>
            </a:r>
            <a:r>
              <a:rPr kumimoji="0" lang="en-US" sz="1500" b="1" i="0" u="none" strike="noStrike" kern="1200" cap="none" spc="0" normalizeH="0" baseline="0" noProof="0" dirty="0" err="1">
                <a:ln>
                  <a:noFill/>
                </a:ln>
                <a:solidFill>
                  <a:srgbClr val="0432FF"/>
                </a:solidFill>
                <a:effectLst/>
                <a:uLnTx/>
                <a:uFillTx/>
                <a:latin typeface="Arial" panose="020B0604020202020204" pitchFamily="34" charset="0"/>
                <a:ea typeface="+mn-ea"/>
                <a:cs typeface="Arial" panose="020B0604020202020204" pitchFamily="34" charset="0"/>
              </a:rPr>
              <a:t>digitalcytometry</a:t>
            </a:r>
            <a:r>
              <a:rPr kumimoji="0" lang="en-US" sz="1500" b="1" i="0" u="none" strike="noStrike" kern="1200" cap="none" spc="0" normalizeH="0" baseline="0" noProof="0" dirty="0">
                <a:ln>
                  <a:noFill/>
                </a:ln>
                <a:solidFill>
                  <a:srgbClr val="0432FF"/>
                </a:solidFill>
                <a:effectLst/>
                <a:uLnTx/>
                <a:uFillTx/>
                <a:latin typeface="Arial" panose="020B0604020202020204" pitchFamily="34" charset="0"/>
                <a:ea typeface="+mn-ea"/>
                <a:cs typeface="Arial" panose="020B0604020202020204" pitchFamily="34" charset="0"/>
              </a:rPr>
              <a:t>/</a:t>
            </a:r>
            <a:r>
              <a:rPr kumimoji="0" lang="en-US" sz="1500" b="1" i="0" u="none" strike="noStrike" kern="1200" cap="none" spc="0" normalizeH="0" baseline="0" noProof="0" dirty="0" err="1">
                <a:ln>
                  <a:noFill/>
                </a:ln>
                <a:solidFill>
                  <a:srgbClr val="0432FF"/>
                </a:solidFill>
                <a:effectLst/>
                <a:uLnTx/>
                <a:uFillTx/>
                <a:latin typeface="Arial" panose="020B0604020202020204" pitchFamily="34" charset="0"/>
                <a:ea typeface="+mn-ea"/>
                <a:cs typeface="Arial" panose="020B0604020202020204" pitchFamily="34" charset="0"/>
              </a:rPr>
              <a:t>cytospace</a:t>
            </a:r>
            <a:r>
              <a:rPr kumimoji="0" lang="en-US" sz="1500" b="1" i="0" u="none" strike="noStrike" kern="1200" cap="none" spc="0" normalizeH="0" baseline="0" noProof="0" dirty="0">
                <a:ln>
                  <a:noFill/>
                </a:ln>
                <a:solidFill>
                  <a:srgbClr val="0432FF"/>
                </a:solidFill>
                <a:effectLst/>
                <a:uLnTx/>
                <a:uFillTx/>
                <a:latin typeface="Arial" panose="020B0604020202020204" pitchFamily="34" charset="0"/>
                <a:ea typeface="+mn-ea"/>
                <a:cs typeface="Arial" panose="020B0604020202020204" pitchFamily="34" charset="0"/>
              </a:rPr>
              <a:t> </a:t>
            </a:r>
          </a:p>
        </p:txBody>
      </p:sp>
      <p:pic>
        <p:nvPicPr>
          <p:cNvPr id="24" name="Picture 23">
            <a:extLst>
              <a:ext uri="{FF2B5EF4-FFF2-40B4-BE49-F238E27FC236}">
                <a16:creationId xmlns:a16="http://schemas.microsoft.com/office/drawing/2014/main" id="{CF46783A-560F-5C62-265B-1803719AFB1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107060" y="2216659"/>
            <a:ext cx="1911166" cy="1527395"/>
          </a:xfrm>
          <a:prstGeom prst="rect">
            <a:avLst/>
          </a:prstGeom>
        </p:spPr>
      </p:pic>
      <p:pic>
        <p:nvPicPr>
          <p:cNvPr id="25" name="Picture 24">
            <a:extLst>
              <a:ext uri="{FF2B5EF4-FFF2-40B4-BE49-F238E27FC236}">
                <a16:creationId xmlns:a16="http://schemas.microsoft.com/office/drawing/2014/main" id="{DBCEF27B-73AF-AC83-FA44-B6671B8B4928}"/>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5107060" y="1828098"/>
            <a:ext cx="1873526" cy="301556"/>
          </a:xfrm>
          <a:prstGeom prst="rect">
            <a:avLst/>
          </a:prstGeom>
        </p:spPr>
      </p:pic>
      <p:sp>
        <p:nvSpPr>
          <p:cNvPr id="31" name="Title 2">
            <a:extLst>
              <a:ext uri="{FF2B5EF4-FFF2-40B4-BE49-F238E27FC236}">
                <a16:creationId xmlns:a16="http://schemas.microsoft.com/office/drawing/2014/main" id="{4A45C826-C6EA-53F8-8869-1E918DF10995}"/>
              </a:ext>
            </a:extLst>
          </p:cNvPr>
          <p:cNvSpPr>
            <a:spLocks noGrp="1"/>
          </p:cNvSpPr>
          <p:nvPr>
            <p:ph type="title"/>
          </p:nvPr>
        </p:nvSpPr>
        <p:spPr>
          <a:xfrm>
            <a:off x="380999" y="20523"/>
            <a:ext cx="8595593" cy="625605"/>
          </a:xfrm>
        </p:spPr>
        <p:txBody>
          <a:bodyPr/>
          <a:lstStyle/>
          <a:p>
            <a:r>
              <a:rPr lang="en-US" sz="2400" b="1" dirty="0"/>
              <a:t>CytoSPACE: single-cell spatial mapping</a:t>
            </a:r>
          </a:p>
        </p:txBody>
      </p:sp>
      <p:pic>
        <p:nvPicPr>
          <p:cNvPr id="32" name="Picture 2" descr="Image result for chloe steen">
            <a:extLst>
              <a:ext uri="{FF2B5EF4-FFF2-40B4-BE49-F238E27FC236}">
                <a16:creationId xmlns:a16="http://schemas.microsoft.com/office/drawing/2014/main" id="{F51F384D-8517-D104-D9DB-51CEF2CCA913}"/>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2753295" y="3856592"/>
            <a:ext cx="1004835" cy="1004835"/>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a:extLst>
              <a:ext uri="{FF2B5EF4-FFF2-40B4-BE49-F238E27FC236}">
                <a16:creationId xmlns:a16="http://schemas.microsoft.com/office/drawing/2014/main" id="{768361C8-F729-5012-1377-76E3213D929A}"/>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1540286" y="3856592"/>
            <a:ext cx="984767" cy="1004835"/>
          </a:xfrm>
          <a:prstGeom prst="rect">
            <a:avLst/>
          </a:prstGeom>
        </p:spPr>
      </p:pic>
      <p:sp>
        <p:nvSpPr>
          <p:cNvPr id="34" name="Rectangle 33">
            <a:extLst>
              <a:ext uri="{FF2B5EF4-FFF2-40B4-BE49-F238E27FC236}">
                <a16:creationId xmlns:a16="http://schemas.microsoft.com/office/drawing/2014/main" id="{901CEB84-531F-B7EC-2043-E3686293D1BC}"/>
              </a:ext>
            </a:extLst>
          </p:cNvPr>
          <p:cNvSpPr/>
          <p:nvPr/>
        </p:nvSpPr>
        <p:spPr>
          <a:xfrm>
            <a:off x="2760287" y="4850015"/>
            <a:ext cx="1027845" cy="276999"/>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Helvetica"/>
                <a:ea typeface="+mn-ea"/>
                <a:cs typeface="+mn-cs"/>
              </a:rPr>
              <a:t>Chlo</a:t>
            </a:r>
            <a:r>
              <a:rPr kumimoji="0" lang="en-US" sz="1200" b="0" i="0" u="none" strike="noStrike" kern="1200" cap="none" spc="0" normalizeH="0" baseline="0" noProof="0" dirty="0" err="1">
                <a:ln>
                  <a:noFill/>
                </a:ln>
                <a:solidFill>
                  <a:prstClr val="black"/>
                </a:solidFill>
                <a:effectLst/>
                <a:uLnTx/>
                <a:uFillTx/>
                <a:latin typeface="Helvetica" pitchFamily="2" charset="0"/>
                <a:ea typeface="Calibri" panose="020F0502020204030204" pitchFamily="34" charset="0"/>
                <a:cs typeface="+mn-cs"/>
              </a:rPr>
              <a:t>é</a:t>
            </a:r>
            <a:r>
              <a:rPr kumimoji="0" lang="en-US" sz="1200" b="0" i="0" u="none" strike="noStrike" kern="1200" cap="none" spc="0" normalizeH="0" baseline="0" noProof="0" dirty="0">
                <a:ln>
                  <a:noFill/>
                </a:ln>
                <a:solidFill>
                  <a:srgbClr val="000000"/>
                </a:solidFill>
                <a:effectLst/>
                <a:uLnTx/>
                <a:uFillTx/>
                <a:latin typeface="Helvetica"/>
                <a:ea typeface="+mn-ea"/>
                <a:cs typeface="+mn-cs"/>
              </a:rPr>
              <a:t> Steen</a:t>
            </a:r>
            <a:endParaRPr kumimoji="0" lang="en-US"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35" name="Rectangle 34">
            <a:extLst>
              <a:ext uri="{FF2B5EF4-FFF2-40B4-BE49-F238E27FC236}">
                <a16:creationId xmlns:a16="http://schemas.microsoft.com/office/drawing/2014/main" id="{7935E38C-056A-2824-844C-5CF4B9606BAE}"/>
              </a:ext>
            </a:extLst>
          </p:cNvPr>
          <p:cNvSpPr/>
          <p:nvPr/>
        </p:nvSpPr>
        <p:spPr>
          <a:xfrm>
            <a:off x="1555559" y="4861427"/>
            <a:ext cx="934871" cy="276999"/>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Helvetica"/>
                <a:ea typeface="+mn-ea"/>
                <a:cs typeface="+mn-cs"/>
              </a:rPr>
              <a:t>Erin Brown</a:t>
            </a:r>
            <a:endParaRPr kumimoji="0" lang="en-US" sz="1200" b="0" i="0" u="none" strike="noStrike" kern="1200" cap="none" spc="0" normalizeH="0" baseline="0" noProof="0" dirty="0">
              <a:ln>
                <a:noFill/>
              </a:ln>
              <a:solidFill>
                <a:prstClr val="white"/>
              </a:solidFill>
              <a:effectLst/>
              <a:uLnTx/>
              <a:uFillTx/>
              <a:latin typeface="Arial"/>
              <a:ea typeface="+mn-ea"/>
              <a:cs typeface="+mn-cs"/>
            </a:endParaRPr>
          </a:p>
        </p:txBody>
      </p:sp>
      <p:pic>
        <p:nvPicPr>
          <p:cNvPr id="36" name="Picture 35">
            <a:extLst>
              <a:ext uri="{FF2B5EF4-FFF2-40B4-BE49-F238E27FC236}">
                <a16:creationId xmlns:a16="http://schemas.microsoft.com/office/drawing/2014/main" id="{ED4333C3-EFC7-8D67-DAC9-9046BB90D7AC}"/>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354872" y="3858516"/>
            <a:ext cx="954639" cy="996447"/>
          </a:xfrm>
          <a:prstGeom prst="rect">
            <a:avLst/>
          </a:prstGeom>
        </p:spPr>
      </p:pic>
      <p:sp>
        <p:nvSpPr>
          <p:cNvPr id="37" name="Rectangle 36">
            <a:extLst>
              <a:ext uri="{FF2B5EF4-FFF2-40B4-BE49-F238E27FC236}">
                <a16:creationId xmlns:a16="http://schemas.microsoft.com/office/drawing/2014/main" id="{6F759EE1-6965-03F7-091E-04AA675F73DD}"/>
              </a:ext>
            </a:extLst>
          </p:cNvPr>
          <p:cNvSpPr/>
          <p:nvPr/>
        </p:nvSpPr>
        <p:spPr>
          <a:xfrm>
            <a:off x="336766" y="4839747"/>
            <a:ext cx="973215" cy="276999"/>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Helvetica"/>
                <a:ea typeface="+mn-ea"/>
                <a:cs typeface="+mn-cs"/>
              </a:rPr>
              <a:t>Milad Vahid</a:t>
            </a:r>
            <a:endParaRPr kumimoji="0" lang="en-US"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3" name="TextBox 2">
            <a:extLst>
              <a:ext uri="{FF2B5EF4-FFF2-40B4-BE49-F238E27FC236}">
                <a16:creationId xmlns:a16="http://schemas.microsoft.com/office/drawing/2014/main" id="{AF459404-B56E-75E8-C8AA-D713DA47CD18}"/>
              </a:ext>
            </a:extLst>
          </p:cNvPr>
          <p:cNvSpPr txBox="1"/>
          <p:nvPr/>
        </p:nvSpPr>
        <p:spPr>
          <a:xfrm>
            <a:off x="5049563" y="4854963"/>
            <a:ext cx="4057522" cy="261610"/>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Vahid*, Brown*, </a:t>
            </a:r>
            <a:r>
              <a:rPr kumimoji="0" 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Steen* et al., </a:t>
            </a:r>
            <a:r>
              <a:rPr kumimoji="0" lang="en-US" sz="11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Nature Biotechnology </a:t>
            </a:r>
            <a:r>
              <a:rPr kumimoji="0" 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2023</a:t>
            </a:r>
            <a:endPar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9CC831F0-3C5A-C98D-6578-7DAA60F58B64}"/>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5420832" y="4167269"/>
            <a:ext cx="3578223" cy="612670"/>
          </a:xfrm>
          <a:prstGeom prst="rect">
            <a:avLst/>
          </a:prstGeom>
        </p:spPr>
      </p:pic>
      <p:sp>
        <p:nvSpPr>
          <p:cNvPr id="5" name="Rectangle 4">
            <a:extLst>
              <a:ext uri="{FF2B5EF4-FFF2-40B4-BE49-F238E27FC236}">
                <a16:creationId xmlns:a16="http://schemas.microsoft.com/office/drawing/2014/main" id="{1CA957FE-358B-12CB-6357-08F2C6E796CC}"/>
              </a:ext>
            </a:extLst>
          </p:cNvPr>
          <p:cNvSpPr/>
          <p:nvPr/>
        </p:nvSpPr>
        <p:spPr>
          <a:xfrm>
            <a:off x="5201966" y="2216659"/>
            <a:ext cx="201945" cy="1992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68905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6480D-1A4B-ED62-FDCF-1D71191CA0F3}"/>
            </a:ext>
          </a:extLst>
        </p:cNvPr>
        <p:cNvGrpSpPr/>
        <p:nvPr/>
      </p:nvGrpSpPr>
      <p:grpSpPr>
        <a:xfrm>
          <a:off x="0" y="0"/>
          <a:ext cx="0" cy="0"/>
          <a:chOff x="0" y="0"/>
          <a:chExt cx="0" cy="0"/>
        </a:xfrm>
      </p:grpSpPr>
      <p:sp>
        <p:nvSpPr>
          <p:cNvPr id="17" name="Title 2">
            <a:extLst>
              <a:ext uri="{FF2B5EF4-FFF2-40B4-BE49-F238E27FC236}">
                <a16:creationId xmlns:a16="http://schemas.microsoft.com/office/drawing/2014/main" id="{CE85E643-1629-BEB5-6D15-D822E815166B}"/>
              </a:ext>
            </a:extLst>
          </p:cNvPr>
          <p:cNvSpPr txBox="1">
            <a:spLocks/>
          </p:cNvSpPr>
          <p:nvPr/>
        </p:nvSpPr>
        <p:spPr>
          <a:xfrm>
            <a:off x="380998" y="183863"/>
            <a:ext cx="7517402" cy="447253"/>
          </a:xfrm>
          <a:prstGeom prst="rect">
            <a:avLst/>
          </a:prstGeom>
        </p:spPr>
        <p:txBody>
          <a:bodyPr anchor="b"/>
          <a:lstStyle>
            <a:lvl1pPr algn="l" defTabSz="457200" rtl="0" eaLnBrk="1" latinLnBrk="0" hangingPunct="1">
              <a:spcBef>
                <a:spcPct val="0"/>
              </a:spcBef>
              <a:buNone/>
              <a:defRPr sz="2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ysClr val="windowText" lastClr="000000"/>
                </a:solidFill>
                <a:effectLst/>
                <a:uLnTx/>
                <a:uFillTx/>
                <a:latin typeface="Arial" panose="020B0604020202020204" pitchFamily="34" charset="0"/>
                <a:ea typeface="+mj-ea"/>
                <a:cs typeface="Arial" panose="020B0604020202020204" pitchFamily="34" charset="0"/>
              </a:rPr>
              <a:t>Inventory of single-cell spatial tumor maps</a:t>
            </a:r>
          </a:p>
        </p:txBody>
      </p:sp>
      <p:sp>
        <p:nvSpPr>
          <p:cNvPr id="6" name="TextBox 5">
            <a:extLst>
              <a:ext uri="{FF2B5EF4-FFF2-40B4-BE49-F238E27FC236}">
                <a16:creationId xmlns:a16="http://schemas.microsoft.com/office/drawing/2014/main" id="{EE5E463F-38B5-A0F2-2203-EDB374D9251A}"/>
              </a:ext>
            </a:extLst>
          </p:cNvPr>
          <p:cNvSpPr txBox="1"/>
          <p:nvPr/>
        </p:nvSpPr>
        <p:spPr>
          <a:xfrm>
            <a:off x="-17524" y="4904119"/>
            <a:ext cx="2981907" cy="253916"/>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pic>
        <p:nvPicPr>
          <p:cNvPr id="3" name="Picture 2">
            <a:extLst>
              <a:ext uri="{FF2B5EF4-FFF2-40B4-BE49-F238E27FC236}">
                <a16:creationId xmlns:a16="http://schemas.microsoft.com/office/drawing/2014/main" id="{D231091D-F3A9-588D-36E3-88D734BAF554}"/>
              </a:ext>
            </a:extLst>
          </p:cNvPr>
          <p:cNvPicPr>
            <a:picLocks noChangeAspect="1"/>
          </p:cNvPicPr>
          <p:nvPr/>
        </p:nvPicPr>
        <p:blipFill>
          <a:blip r:embed="rId3"/>
          <a:srcRect l="58254"/>
          <a:stretch>
            <a:fillRect/>
          </a:stretch>
        </p:blipFill>
        <p:spPr>
          <a:xfrm>
            <a:off x="5437762" y="2563791"/>
            <a:ext cx="2717202" cy="2359784"/>
          </a:xfrm>
          <a:prstGeom prst="rect">
            <a:avLst/>
          </a:prstGeom>
        </p:spPr>
      </p:pic>
      <p:pic>
        <p:nvPicPr>
          <p:cNvPr id="11" name="Picture 10">
            <a:extLst>
              <a:ext uri="{FF2B5EF4-FFF2-40B4-BE49-F238E27FC236}">
                <a16:creationId xmlns:a16="http://schemas.microsoft.com/office/drawing/2014/main" id="{B66FDD46-E4D8-EC5A-1F75-6550DDFB8E82}"/>
              </a:ext>
            </a:extLst>
          </p:cNvPr>
          <p:cNvPicPr>
            <a:picLocks noChangeAspect="1"/>
          </p:cNvPicPr>
          <p:nvPr/>
        </p:nvPicPr>
        <p:blipFill>
          <a:blip r:embed="rId3"/>
          <a:srcRect r="42229" b="20544"/>
          <a:stretch>
            <a:fillRect/>
          </a:stretch>
        </p:blipFill>
        <p:spPr>
          <a:xfrm>
            <a:off x="4572000" y="657857"/>
            <a:ext cx="3760309" cy="1874981"/>
          </a:xfrm>
          <a:prstGeom prst="rect">
            <a:avLst/>
          </a:prstGeom>
        </p:spPr>
      </p:pic>
      <p:sp>
        <p:nvSpPr>
          <p:cNvPr id="12" name="Rectangle 11">
            <a:extLst>
              <a:ext uri="{FF2B5EF4-FFF2-40B4-BE49-F238E27FC236}">
                <a16:creationId xmlns:a16="http://schemas.microsoft.com/office/drawing/2014/main" id="{C8A63FB2-C726-006A-6973-7819DBFEA8AD}"/>
              </a:ext>
            </a:extLst>
          </p:cNvPr>
          <p:cNvSpPr/>
          <p:nvPr/>
        </p:nvSpPr>
        <p:spPr>
          <a:xfrm>
            <a:off x="1646007" y="2483512"/>
            <a:ext cx="3713934" cy="193580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DE3717F-D105-D758-B261-D6079AC8B6A9}"/>
              </a:ext>
            </a:extLst>
          </p:cNvPr>
          <p:cNvPicPr>
            <a:picLocks noChangeAspect="1"/>
          </p:cNvPicPr>
          <p:nvPr/>
        </p:nvPicPr>
        <p:blipFill>
          <a:blip r:embed="rId4"/>
          <a:stretch>
            <a:fillRect/>
          </a:stretch>
        </p:blipFill>
        <p:spPr>
          <a:xfrm>
            <a:off x="562691" y="950103"/>
            <a:ext cx="4009309" cy="3258766"/>
          </a:xfrm>
          <a:prstGeom prst="rect">
            <a:avLst/>
          </a:prstGeom>
        </p:spPr>
      </p:pic>
      <p:sp>
        <p:nvSpPr>
          <p:cNvPr id="14" name="Rectangle 13">
            <a:extLst>
              <a:ext uri="{FF2B5EF4-FFF2-40B4-BE49-F238E27FC236}">
                <a16:creationId xmlns:a16="http://schemas.microsoft.com/office/drawing/2014/main" id="{FF21D3CF-C1AB-B601-58C2-9483735925F2}"/>
              </a:ext>
            </a:extLst>
          </p:cNvPr>
          <p:cNvSpPr/>
          <p:nvPr/>
        </p:nvSpPr>
        <p:spPr>
          <a:xfrm>
            <a:off x="2533340" y="4586783"/>
            <a:ext cx="3713934" cy="31733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B12E02-2C1F-CB87-BA6C-DD389551EEDA}"/>
              </a:ext>
            </a:extLst>
          </p:cNvPr>
          <p:cNvSpPr/>
          <p:nvPr/>
        </p:nvSpPr>
        <p:spPr>
          <a:xfrm>
            <a:off x="3943931" y="4763663"/>
            <a:ext cx="2591165" cy="31733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1310937-62E4-EE83-2496-F0A8ECBFD0B4}"/>
              </a:ext>
            </a:extLst>
          </p:cNvPr>
          <p:cNvSpPr/>
          <p:nvPr/>
        </p:nvSpPr>
        <p:spPr>
          <a:xfrm>
            <a:off x="6247274" y="4341667"/>
            <a:ext cx="1493832" cy="73933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985580B4-0743-DF89-142F-D7595220137B}"/>
              </a:ext>
            </a:extLst>
          </p:cNvPr>
          <p:cNvPicPr>
            <a:picLocks noChangeAspect="1"/>
          </p:cNvPicPr>
          <p:nvPr/>
        </p:nvPicPr>
        <p:blipFill>
          <a:blip r:embed="rId3"/>
          <a:srcRect l="70085" t="74159"/>
          <a:stretch>
            <a:fillRect/>
          </a:stretch>
        </p:blipFill>
        <p:spPr>
          <a:xfrm>
            <a:off x="6767544" y="4344348"/>
            <a:ext cx="1947121" cy="609788"/>
          </a:xfrm>
          <a:prstGeom prst="rect">
            <a:avLst/>
          </a:prstGeom>
        </p:spPr>
      </p:pic>
      <p:pic>
        <p:nvPicPr>
          <p:cNvPr id="13" name="Picture 12">
            <a:extLst>
              <a:ext uri="{FF2B5EF4-FFF2-40B4-BE49-F238E27FC236}">
                <a16:creationId xmlns:a16="http://schemas.microsoft.com/office/drawing/2014/main" id="{BD6FE4A6-EE8A-56A5-B88A-E834C48A5EB9}"/>
              </a:ext>
            </a:extLst>
          </p:cNvPr>
          <p:cNvPicPr>
            <a:picLocks noChangeAspect="1"/>
          </p:cNvPicPr>
          <p:nvPr/>
        </p:nvPicPr>
        <p:blipFill>
          <a:blip r:embed="rId3"/>
          <a:srcRect l="3307" t="87201" r="83863" b="625"/>
          <a:stretch>
            <a:fillRect/>
          </a:stretch>
        </p:blipFill>
        <p:spPr>
          <a:xfrm>
            <a:off x="4272575" y="4451270"/>
            <a:ext cx="835079" cy="287277"/>
          </a:xfrm>
          <a:prstGeom prst="rect">
            <a:avLst/>
          </a:prstGeom>
        </p:spPr>
      </p:pic>
      <p:pic>
        <p:nvPicPr>
          <p:cNvPr id="18" name="Picture 17">
            <a:extLst>
              <a:ext uri="{FF2B5EF4-FFF2-40B4-BE49-F238E27FC236}">
                <a16:creationId xmlns:a16="http://schemas.microsoft.com/office/drawing/2014/main" id="{53B23C11-EDF6-22F5-DDF4-AA0057ED3C32}"/>
              </a:ext>
            </a:extLst>
          </p:cNvPr>
          <p:cNvPicPr>
            <a:picLocks noChangeAspect="1"/>
          </p:cNvPicPr>
          <p:nvPr/>
        </p:nvPicPr>
        <p:blipFill>
          <a:blip r:embed="rId3"/>
          <a:srcRect l="40205" t="87201" r="27050" b="-649"/>
          <a:stretch>
            <a:fillRect/>
          </a:stretch>
        </p:blipFill>
        <p:spPr>
          <a:xfrm>
            <a:off x="4288178" y="4784900"/>
            <a:ext cx="2131375" cy="317336"/>
          </a:xfrm>
          <a:prstGeom prst="rect">
            <a:avLst/>
          </a:prstGeom>
        </p:spPr>
      </p:pic>
      <p:sp>
        <p:nvSpPr>
          <p:cNvPr id="19" name="Rectangle 18">
            <a:extLst>
              <a:ext uri="{FF2B5EF4-FFF2-40B4-BE49-F238E27FC236}">
                <a16:creationId xmlns:a16="http://schemas.microsoft.com/office/drawing/2014/main" id="{72E3D28C-70EE-0910-D70B-E6255BDC6782}"/>
              </a:ext>
            </a:extLst>
          </p:cNvPr>
          <p:cNvSpPr/>
          <p:nvPr/>
        </p:nvSpPr>
        <p:spPr>
          <a:xfrm>
            <a:off x="6109147" y="4769660"/>
            <a:ext cx="1030113" cy="13867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D53150A5-ECD2-BC04-F289-5146FD0A45FA}"/>
              </a:ext>
            </a:extLst>
          </p:cNvPr>
          <p:cNvPicPr>
            <a:picLocks noChangeAspect="1"/>
          </p:cNvPicPr>
          <p:nvPr/>
        </p:nvPicPr>
        <p:blipFill>
          <a:blip r:embed="rId3"/>
          <a:srcRect l="15766" t="87201" r="59480" b="625"/>
          <a:stretch>
            <a:fillRect/>
          </a:stretch>
        </p:blipFill>
        <p:spPr>
          <a:xfrm>
            <a:off x="5122860" y="4444432"/>
            <a:ext cx="1611194" cy="287277"/>
          </a:xfrm>
          <a:prstGeom prst="rect">
            <a:avLst/>
          </a:prstGeom>
        </p:spPr>
      </p:pic>
    </p:spTree>
    <p:extLst>
      <p:ext uri="{BB962C8B-B14F-4D97-AF65-F5344CB8AC3E}">
        <p14:creationId xmlns:p14="http://schemas.microsoft.com/office/powerpoint/2010/main" val="265257839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09C6C-7F50-757D-7862-3CEDB0457B3A}"/>
            </a:ext>
          </a:extLst>
        </p:cNvPr>
        <p:cNvGrpSpPr/>
        <p:nvPr/>
      </p:nvGrpSpPr>
      <p:grpSpPr>
        <a:xfrm>
          <a:off x="0" y="0"/>
          <a:ext cx="0" cy="0"/>
          <a:chOff x="0" y="0"/>
          <a:chExt cx="0" cy="0"/>
        </a:xfrm>
      </p:grpSpPr>
      <p:sp>
        <p:nvSpPr>
          <p:cNvPr id="41" name="Title 2">
            <a:extLst>
              <a:ext uri="{FF2B5EF4-FFF2-40B4-BE49-F238E27FC236}">
                <a16:creationId xmlns:a16="http://schemas.microsoft.com/office/drawing/2014/main" id="{A6345FB2-51C3-7ADD-CA38-03F0A90250C2}"/>
              </a:ext>
            </a:extLst>
          </p:cNvPr>
          <p:cNvSpPr txBox="1">
            <a:spLocks/>
          </p:cNvSpPr>
          <p:nvPr/>
        </p:nvSpPr>
        <p:spPr>
          <a:xfrm>
            <a:off x="369787" y="205824"/>
            <a:ext cx="8668788" cy="429471"/>
          </a:xfrm>
          <a:prstGeom prst="rect">
            <a:avLst/>
          </a:prstGeom>
        </p:spPr>
        <p:txBody>
          <a:bodyPr anchor="b"/>
          <a:lstStyle>
            <a:lvl1pPr algn="l" defTabSz="457200" rtl="0" eaLnBrk="1" latinLnBrk="0" hangingPunct="1">
              <a:spcBef>
                <a:spcPct val="0"/>
              </a:spcBef>
              <a:buNone/>
              <a:defRPr sz="2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ysClr val="windowText" lastClr="000000"/>
                </a:solidFill>
                <a:effectLst/>
                <a:uLnTx/>
                <a:uFillTx/>
                <a:latin typeface="Arial" panose="020B0604020202020204" pitchFamily="34" charset="0"/>
                <a:ea typeface="+mj-ea"/>
                <a:cs typeface="Arial" panose="020B0604020202020204" pitchFamily="34" charset="0"/>
              </a:rPr>
              <a:t>Tumor and adjacent stromal TME states in 10 cancer types</a:t>
            </a:r>
          </a:p>
        </p:txBody>
      </p:sp>
      <p:sp>
        <p:nvSpPr>
          <p:cNvPr id="23" name="Rectangle 22">
            <a:extLst>
              <a:ext uri="{FF2B5EF4-FFF2-40B4-BE49-F238E27FC236}">
                <a16:creationId xmlns:a16="http://schemas.microsoft.com/office/drawing/2014/main" id="{62B558B5-516B-5A92-C280-4B297C142C05}"/>
              </a:ext>
            </a:extLst>
          </p:cNvPr>
          <p:cNvSpPr/>
          <p:nvPr/>
        </p:nvSpPr>
        <p:spPr>
          <a:xfrm>
            <a:off x="3428070" y="4635976"/>
            <a:ext cx="878800" cy="18604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F66FDA2B-745B-A022-EEAF-A9AE8F183C3C}"/>
              </a:ext>
            </a:extLst>
          </p:cNvPr>
          <p:cNvPicPr>
            <a:picLocks noChangeAspect="1"/>
          </p:cNvPicPr>
          <p:nvPr/>
        </p:nvPicPr>
        <p:blipFill>
          <a:blip r:embed="rId3"/>
          <a:srcRect r="233"/>
          <a:stretch>
            <a:fillRect/>
          </a:stretch>
        </p:blipFill>
        <p:spPr>
          <a:xfrm>
            <a:off x="82605" y="931370"/>
            <a:ext cx="8494865" cy="3543474"/>
          </a:xfrm>
          <a:prstGeom prst="rect">
            <a:avLst/>
          </a:prstGeom>
        </p:spPr>
      </p:pic>
      <p:pic>
        <p:nvPicPr>
          <p:cNvPr id="21" name="Picture 20">
            <a:extLst>
              <a:ext uri="{FF2B5EF4-FFF2-40B4-BE49-F238E27FC236}">
                <a16:creationId xmlns:a16="http://schemas.microsoft.com/office/drawing/2014/main" id="{BEF617F4-365D-9392-3627-6F3ADC40FD28}"/>
              </a:ext>
            </a:extLst>
          </p:cNvPr>
          <p:cNvPicPr>
            <a:picLocks noChangeAspect="1"/>
          </p:cNvPicPr>
          <p:nvPr/>
        </p:nvPicPr>
        <p:blipFill>
          <a:blip r:embed="rId4"/>
          <a:stretch>
            <a:fillRect/>
          </a:stretch>
        </p:blipFill>
        <p:spPr>
          <a:xfrm>
            <a:off x="8632755" y="2047460"/>
            <a:ext cx="446210" cy="1152939"/>
          </a:xfrm>
          <a:prstGeom prst="rect">
            <a:avLst/>
          </a:prstGeom>
        </p:spPr>
      </p:pic>
      <p:sp>
        <p:nvSpPr>
          <p:cNvPr id="3" name="TextBox 2">
            <a:extLst>
              <a:ext uri="{FF2B5EF4-FFF2-40B4-BE49-F238E27FC236}">
                <a16:creationId xmlns:a16="http://schemas.microsoft.com/office/drawing/2014/main" id="{6B9CF25B-E4B1-B0B3-3AD4-9F317BA737B5}"/>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217314586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1F484BA-1BDE-EF86-3566-F04AD683CA3A}"/>
              </a:ext>
            </a:extLst>
          </p:cNvPr>
          <p:cNvPicPr>
            <a:picLocks noChangeAspect="1"/>
          </p:cNvPicPr>
          <p:nvPr/>
        </p:nvPicPr>
        <p:blipFill>
          <a:blip r:embed="rId3"/>
          <a:srcRect t="10550"/>
          <a:stretch>
            <a:fillRect/>
          </a:stretch>
        </p:blipFill>
        <p:spPr>
          <a:xfrm>
            <a:off x="34502" y="1360155"/>
            <a:ext cx="8953381" cy="1739388"/>
          </a:xfrm>
          <a:prstGeom prst="rect">
            <a:avLst/>
          </a:prstGeom>
        </p:spPr>
      </p:pic>
      <p:sp>
        <p:nvSpPr>
          <p:cNvPr id="41" name="Title 2">
            <a:extLst>
              <a:ext uri="{FF2B5EF4-FFF2-40B4-BE49-F238E27FC236}">
                <a16:creationId xmlns:a16="http://schemas.microsoft.com/office/drawing/2014/main" id="{E011647D-6CC9-ED6A-0819-A3D08C4C4F47}"/>
              </a:ext>
            </a:extLst>
          </p:cNvPr>
          <p:cNvSpPr txBox="1">
            <a:spLocks/>
          </p:cNvSpPr>
          <p:nvPr/>
        </p:nvSpPr>
        <p:spPr>
          <a:xfrm>
            <a:off x="371473" y="236681"/>
            <a:ext cx="7737090" cy="429471"/>
          </a:xfrm>
          <a:prstGeom prst="rect">
            <a:avLst/>
          </a:prstGeom>
        </p:spPr>
        <p:txBody>
          <a:bodyPr anchor="b"/>
          <a:lstStyle>
            <a:lvl1pPr algn="l" defTabSz="457200" rtl="0" eaLnBrk="1" latinLnBrk="0" hangingPunct="1">
              <a:spcBef>
                <a:spcPct val="0"/>
              </a:spcBef>
              <a:buNone/>
              <a:defRPr sz="2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a:noFill/>
                </a:ln>
                <a:solidFill>
                  <a:sysClr val="windowText" lastClr="000000"/>
                </a:solidFill>
                <a:effectLst/>
                <a:uLnTx/>
                <a:uFillTx/>
                <a:latin typeface="Arial" panose="020B0604020202020204" pitchFamily="34" charset="0"/>
                <a:ea typeface="+mj-ea"/>
                <a:cs typeface="Arial" panose="020B0604020202020204" pitchFamily="34" charset="0"/>
              </a:rPr>
              <a:t>Integrative framework for spatial ecotype discovery</a:t>
            </a:r>
            <a:endParaRPr kumimoji="0" lang="en-US" sz="2400" b="1" i="0" u="none" strike="noStrike" kern="1200" cap="none" spc="0" normalizeH="0" baseline="0" noProof="0" dirty="0">
              <a:ln>
                <a:noFill/>
              </a:ln>
              <a:solidFill>
                <a:sysClr val="windowText" lastClr="000000"/>
              </a:solidFill>
              <a:effectLst/>
              <a:uLnTx/>
              <a:uFillTx/>
              <a:latin typeface="Arial" panose="020B0604020202020204" pitchFamily="34" charset="0"/>
              <a:ea typeface="+mj-ea"/>
              <a:cs typeface="Arial" panose="020B0604020202020204" pitchFamily="34" charset="0"/>
            </a:endParaRPr>
          </a:p>
        </p:txBody>
      </p:sp>
      <p:pic>
        <p:nvPicPr>
          <p:cNvPr id="1030" name="Picture 6">
            <a:extLst>
              <a:ext uri="{FF2B5EF4-FFF2-40B4-BE49-F238E27FC236}">
                <a16:creationId xmlns:a16="http://schemas.microsoft.com/office/drawing/2014/main" id="{3D673BF6-4C5E-66F7-8D08-70B6431FAD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84"/>
          <a:stretch/>
        </p:blipFill>
        <p:spPr bwMode="auto">
          <a:xfrm>
            <a:off x="2600162" y="3658779"/>
            <a:ext cx="4317556" cy="5813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2B807B5B-2F1D-80E3-929C-725FE6485D09}"/>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317482" y="3795615"/>
            <a:ext cx="994746" cy="99579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8DF9EB3-BCE8-9E5D-2A8C-18E677C84D20}"/>
              </a:ext>
            </a:extLst>
          </p:cNvPr>
          <p:cNvSpPr txBox="1"/>
          <p:nvPr/>
        </p:nvSpPr>
        <p:spPr>
          <a:xfrm>
            <a:off x="34502" y="4799364"/>
            <a:ext cx="1563761"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Wubing Zhang, PhD</a:t>
            </a:r>
          </a:p>
        </p:txBody>
      </p:sp>
      <p:sp>
        <p:nvSpPr>
          <p:cNvPr id="2" name="TextBox 1">
            <a:extLst>
              <a:ext uri="{FF2B5EF4-FFF2-40B4-BE49-F238E27FC236}">
                <a16:creationId xmlns:a16="http://schemas.microsoft.com/office/drawing/2014/main" id="{82CD5313-D4B2-62DE-639E-53E252148523}"/>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143249273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70B0A-F6D3-084F-C422-81DB5C2431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315CB7-7838-37A9-7535-89744AF05409}"/>
              </a:ext>
            </a:extLst>
          </p:cNvPr>
          <p:cNvSpPr>
            <a:spLocks noGrp="1"/>
          </p:cNvSpPr>
          <p:nvPr>
            <p:ph type="title"/>
          </p:nvPr>
        </p:nvSpPr>
        <p:spPr>
          <a:xfrm>
            <a:off x="285749" y="11341"/>
            <a:ext cx="8679656" cy="1133945"/>
          </a:xfrm>
        </p:spPr>
        <p:txBody>
          <a:bodyPr>
            <a:normAutofit/>
          </a:bodyPr>
          <a:lstStyle/>
          <a:p>
            <a:pPr algn="l"/>
            <a:r>
              <a:rPr lang="en-US" sz="2400" b="1" dirty="0"/>
              <a:t>Spatially defined cell states form a gradient reflecting physical distance between tumor and stroma</a:t>
            </a:r>
          </a:p>
        </p:txBody>
      </p:sp>
      <p:pic>
        <p:nvPicPr>
          <p:cNvPr id="4" name="Picture 3">
            <a:extLst>
              <a:ext uri="{FF2B5EF4-FFF2-40B4-BE49-F238E27FC236}">
                <a16:creationId xmlns:a16="http://schemas.microsoft.com/office/drawing/2014/main" id="{B7F39BCD-E35F-2E5D-258C-22D6B6660622}"/>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54418" y="1568767"/>
            <a:ext cx="8053703" cy="2296002"/>
          </a:xfrm>
          <a:prstGeom prst="rect">
            <a:avLst/>
          </a:prstGeom>
        </p:spPr>
      </p:pic>
      <p:sp>
        <p:nvSpPr>
          <p:cNvPr id="8" name="TextBox 7">
            <a:extLst>
              <a:ext uri="{FF2B5EF4-FFF2-40B4-BE49-F238E27FC236}">
                <a16:creationId xmlns:a16="http://schemas.microsoft.com/office/drawing/2014/main" id="{F2C12F42-7E75-D5D6-88A2-A01F640CE259}"/>
              </a:ext>
            </a:extLst>
          </p:cNvPr>
          <p:cNvSpPr txBox="1"/>
          <p:nvPr/>
        </p:nvSpPr>
        <p:spPr>
          <a:xfrm>
            <a:off x="5805347" y="1603459"/>
            <a:ext cx="756938" cy="276999"/>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Arial" panose="020B0604020202020204" pitchFamily="34" charset="0"/>
              </a:rPr>
              <a:t>Breast 1</a:t>
            </a:r>
          </a:p>
        </p:txBody>
      </p:sp>
      <p:sp>
        <p:nvSpPr>
          <p:cNvPr id="3" name="TextBox 2">
            <a:extLst>
              <a:ext uri="{FF2B5EF4-FFF2-40B4-BE49-F238E27FC236}">
                <a16:creationId xmlns:a16="http://schemas.microsoft.com/office/drawing/2014/main" id="{C1555608-9D2C-50D5-F738-B9CADF91C681}"/>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49707562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FE233-57DD-28D9-CF32-421D5C416D3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F98D035-227C-CB6E-A726-96F18C52E7B3}"/>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54418" y="1568768"/>
            <a:ext cx="8053703" cy="292592"/>
          </a:xfrm>
          <a:prstGeom prst="rect">
            <a:avLst/>
          </a:prstGeom>
        </p:spPr>
      </p:pic>
      <p:pic>
        <p:nvPicPr>
          <p:cNvPr id="6" name="Picture 5" descr="A poster of a scientific presentation&#10;&#10;Description automatically generated with medium confidence">
            <a:extLst>
              <a:ext uri="{FF2B5EF4-FFF2-40B4-BE49-F238E27FC236}">
                <a16:creationId xmlns:a16="http://schemas.microsoft.com/office/drawing/2014/main" id="{BF086DBD-7CF9-0C22-20A9-9AB0C2C66584}"/>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821266" y="3318932"/>
            <a:ext cx="7806267" cy="452551"/>
          </a:xfrm>
          <a:prstGeom prst="rect">
            <a:avLst/>
          </a:prstGeom>
        </p:spPr>
      </p:pic>
      <p:pic>
        <p:nvPicPr>
          <p:cNvPr id="8" name="Picture 7" descr="A poster of a scientific presentation&#10;&#10;Description automatically generated with medium confidence">
            <a:extLst>
              <a:ext uri="{FF2B5EF4-FFF2-40B4-BE49-F238E27FC236}">
                <a16:creationId xmlns:a16="http://schemas.microsoft.com/office/drawing/2014/main" id="{D0288F49-6921-2753-16BC-B8FF7D77D090}"/>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rot="199158">
            <a:off x="820824" y="1938628"/>
            <a:ext cx="1380507" cy="1066886"/>
          </a:xfrm>
          <a:prstGeom prst="rect">
            <a:avLst/>
          </a:prstGeom>
        </p:spPr>
      </p:pic>
      <p:pic>
        <p:nvPicPr>
          <p:cNvPr id="9" name="Picture 8" descr="A poster of a scientific presentation&#10;&#10;Description automatically generated with medium confidence">
            <a:extLst>
              <a:ext uri="{FF2B5EF4-FFF2-40B4-BE49-F238E27FC236}">
                <a16:creationId xmlns:a16="http://schemas.microsoft.com/office/drawing/2014/main" id="{4B7B2C3A-D3BC-7E53-3891-27DFFF0B8793}"/>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2411443" y="1910407"/>
            <a:ext cx="1501171" cy="1066886"/>
          </a:xfrm>
          <a:prstGeom prst="rect">
            <a:avLst/>
          </a:prstGeom>
        </p:spPr>
      </p:pic>
      <p:pic>
        <p:nvPicPr>
          <p:cNvPr id="10" name="Picture 9" descr="A poster of a scientific presentation&#10;&#10;Description automatically generated with medium confidence">
            <a:extLst>
              <a:ext uri="{FF2B5EF4-FFF2-40B4-BE49-F238E27FC236}">
                <a16:creationId xmlns:a16="http://schemas.microsoft.com/office/drawing/2014/main" id="{606E1B3F-93E5-8395-FB35-ECCA027C04F2}"/>
              </a:ext>
            </a:extLst>
          </p:cNvPr>
          <p:cNvPicPr>
            <a:picLocks noChangeAspect="1"/>
          </p:cNvPicPr>
          <p:nvPr/>
        </p:nvPicPr>
        <p:blipFill>
          <a:blip r:embed="rId7" cstate="hqprint">
            <a:extLst>
              <a:ext uri="{28A0092B-C50C-407E-A947-70E740481C1C}">
                <a14:useLocalDpi xmlns:a14="http://schemas.microsoft.com/office/drawing/2010/main"/>
              </a:ext>
            </a:extLst>
          </a:blip>
          <a:srcRect/>
          <a:stretch/>
        </p:blipFill>
        <p:spPr>
          <a:xfrm>
            <a:off x="3912614" y="1861359"/>
            <a:ext cx="1439965" cy="1232718"/>
          </a:xfrm>
          <a:prstGeom prst="rect">
            <a:avLst/>
          </a:prstGeom>
        </p:spPr>
      </p:pic>
      <p:pic>
        <p:nvPicPr>
          <p:cNvPr id="11" name="Picture 10" descr="A poster of a scientific presentation&#10;&#10;Description automatically generated with medium confidence">
            <a:extLst>
              <a:ext uri="{FF2B5EF4-FFF2-40B4-BE49-F238E27FC236}">
                <a16:creationId xmlns:a16="http://schemas.microsoft.com/office/drawing/2014/main" id="{EAE9302F-D9BC-B6EA-B314-D98B9A9B7A2C}"/>
              </a:ext>
            </a:extLst>
          </p:cNvPr>
          <p:cNvPicPr>
            <a:picLocks/>
          </p:cNvPicPr>
          <p:nvPr/>
        </p:nvPicPr>
        <p:blipFill>
          <a:blip r:embed="rId8" cstate="hqprint">
            <a:extLst>
              <a:ext uri="{28A0092B-C50C-407E-A947-70E740481C1C}">
                <a14:useLocalDpi xmlns:a14="http://schemas.microsoft.com/office/drawing/2010/main"/>
              </a:ext>
            </a:extLst>
          </a:blip>
          <a:srcRect/>
          <a:stretch/>
        </p:blipFill>
        <p:spPr>
          <a:xfrm rot="21442386">
            <a:off x="5541700" y="1924398"/>
            <a:ext cx="1426464" cy="1188720"/>
          </a:xfrm>
          <a:prstGeom prst="rect">
            <a:avLst/>
          </a:prstGeom>
        </p:spPr>
      </p:pic>
      <p:pic>
        <p:nvPicPr>
          <p:cNvPr id="12" name="Picture 11" descr="A poster of a scientific presentation&#10;&#10;Description automatically generated with medium confidence">
            <a:extLst>
              <a:ext uri="{FF2B5EF4-FFF2-40B4-BE49-F238E27FC236}">
                <a16:creationId xmlns:a16="http://schemas.microsoft.com/office/drawing/2014/main" id="{87DEBEF4-1440-DFE6-4276-F55C77A2FF02}"/>
              </a:ext>
            </a:extLst>
          </p:cNvPr>
          <p:cNvPicPr>
            <a:picLocks noChangeAspect="1"/>
          </p:cNvPicPr>
          <p:nvPr/>
        </p:nvPicPr>
        <p:blipFill>
          <a:blip r:embed="rId9" cstate="hqprint">
            <a:extLst>
              <a:ext uri="{28A0092B-C50C-407E-A947-70E740481C1C}">
                <a14:useLocalDpi xmlns:a14="http://schemas.microsoft.com/office/drawing/2010/main"/>
              </a:ext>
            </a:extLst>
          </a:blip>
          <a:srcRect/>
          <a:stretch/>
        </p:blipFill>
        <p:spPr>
          <a:xfrm>
            <a:off x="7090817" y="1960770"/>
            <a:ext cx="1485916" cy="1324297"/>
          </a:xfrm>
          <a:prstGeom prst="rect">
            <a:avLst/>
          </a:prstGeom>
        </p:spPr>
      </p:pic>
      <p:pic>
        <p:nvPicPr>
          <p:cNvPr id="13" name="Picture 12">
            <a:extLst>
              <a:ext uri="{FF2B5EF4-FFF2-40B4-BE49-F238E27FC236}">
                <a16:creationId xmlns:a16="http://schemas.microsoft.com/office/drawing/2014/main" id="{E068CE91-FF8F-9BBC-FA85-3170DC096647}"/>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454418" y="2353733"/>
            <a:ext cx="1154250" cy="928408"/>
          </a:xfrm>
          <a:prstGeom prst="rect">
            <a:avLst/>
          </a:prstGeom>
        </p:spPr>
      </p:pic>
      <p:sp>
        <p:nvSpPr>
          <p:cNvPr id="16" name="TextBox 15">
            <a:extLst>
              <a:ext uri="{FF2B5EF4-FFF2-40B4-BE49-F238E27FC236}">
                <a16:creationId xmlns:a16="http://schemas.microsoft.com/office/drawing/2014/main" id="{BF08A92C-DC87-9555-D400-F32B0ACFDD86}"/>
              </a:ext>
            </a:extLst>
          </p:cNvPr>
          <p:cNvSpPr txBox="1"/>
          <p:nvPr/>
        </p:nvSpPr>
        <p:spPr>
          <a:xfrm>
            <a:off x="5805347" y="1603459"/>
            <a:ext cx="756938" cy="276999"/>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Arial" panose="020B0604020202020204" pitchFamily="34" charset="0"/>
              </a:rPr>
              <a:t>Breast 1</a:t>
            </a:r>
          </a:p>
        </p:txBody>
      </p:sp>
      <p:sp>
        <p:nvSpPr>
          <p:cNvPr id="19" name="Title 2">
            <a:extLst>
              <a:ext uri="{FF2B5EF4-FFF2-40B4-BE49-F238E27FC236}">
                <a16:creationId xmlns:a16="http://schemas.microsoft.com/office/drawing/2014/main" id="{95F0E3C3-2B2F-63B9-5FEB-3203C8F40258}"/>
              </a:ext>
            </a:extLst>
          </p:cNvPr>
          <p:cNvSpPr txBox="1">
            <a:spLocks/>
          </p:cNvSpPr>
          <p:nvPr/>
        </p:nvSpPr>
        <p:spPr>
          <a:xfrm>
            <a:off x="0" y="112423"/>
            <a:ext cx="9143999" cy="506777"/>
          </a:xfrm>
          <a:prstGeom prst="rect">
            <a:avLst/>
          </a:prstGeom>
        </p:spPr>
        <p:txBody>
          <a:bodyPr anchor="b"/>
          <a:lstStyle>
            <a:lvl1pPr algn="l" defTabSz="457200" rtl="0" eaLnBrk="1" latinLnBrk="0" hangingPunct="1">
              <a:spcBef>
                <a:spcPct val="0"/>
              </a:spcBef>
              <a:buNone/>
              <a:defRPr sz="2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Spatial ecotypes (SEs) mark conserved cellular communities</a:t>
            </a:r>
          </a:p>
        </p:txBody>
      </p:sp>
      <p:sp>
        <p:nvSpPr>
          <p:cNvPr id="2" name="TextBox 1">
            <a:extLst>
              <a:ext uri="{FF2B5EF4-FFF2-40B4-BE49-F238E27FC236}">
                <a16:creationId xmlns:a16="http://schemas.microsoft.com/office/drawing/2014/main" id="{791EF5AC-0503-8090-CC76-77B4117EC143}"/>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83168306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44632-A65F-4B6C-8FF3-8CCAEBC7A68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5E62061-C9C9-8454-8E05-2AAF918B4711}"/>
              </a:ext>
            </a:extLst>
          </p:cNvPr>
          <p:cNvPicPr>
            <a:picLocks noChangeAspect="1"/>
          </p:cNvPicPr>
          <p:nvPr/>
        </p:nvPicPr>
        <p:blipFill>
          <a:blip r:embed="rId3"/>
          <a:stretch>
            <a:fillRect/>
          </a:stretch>
        </p:blipFill>
        <p:spPr>
          <a:xfrm>
            <a:off x="1401728" y="719513"/>
            <a:ext cx="6340543" cy="4337902"/>
          </a:xfrm>
          <a:prstGeom prst="rect">
            <a:avLst/>
          </a:prstGeom>
        </p:spPr>
      </p:pic>
      <p:sp>
        <p:nvSpPr>
          <p:cNvPr id="19" name="Title 2">
            <a:extLst>
              <a:ext uri="{FF2B5EF4-FFF2-40B4-BE49-F238E27FC236}">
                <a16:creationId xmlns:a16="http://schemas.microsoft.com/office/drawing/2014/main" id="{B5161A32-6E13-D73D-0463-0978B2FA5DAC}"/>
              </a:ext>
            </a:extLst>
          </p:cNvPr>
          <p:cNvSpPr txBox="1">
            <a:spLocks/>
          </p:cNvSpPr>
          <p:nvPr/>
        </p:nvSpPr>
        <p:spPr>
          <a:xfrm>
            <a:off x="0" y="112423"/>
            <a:ext cx="9143999" cy="506777"/>
          </a:xfrm>
          <a:prstGeom prst="rect">
            <a:avLst/>
          </a:prstGeom>
        </p:spPr>
        <p:txBody>
          <a:bodyPr anchor="b"/>
          <a:lstStyle>
            <a:lvl1pPr algn="l" defTabSz="457200" rtl="0" eaLnBrk="1" latinLnBrk="0" hangingPunct="1">
              <a:spcBef>
                <a:spcPct val="0"/>
              </a:spcBef>
              <a:buNone/>
              <a:defRPr sz="2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Spatial ecotypes (SEs) mark conserved cellular communities</a:t>
            </a:r>
          </a:p>
        </p:txBody>
      </p:sp>
      <p:sp>
        <p:nvSpPr>
          <p:cNvPr id="4" name="Rectangle 3">
            <a:extLst>
              <a:ext uri="{FF2B5EF4-FFF2-40B4-BE49-F238E27FC236}">
                <a16:creationId xmlns:a16="http://schemas.microsoft.com/office/drawing/2014/main" id="{A9931815-B85C-F115-FD5F-CA8F440EA801}"/>
              </a:ext>
            </a:extLst>
          </p:cNvPr>
          <p:cNvSpPr/>
          <p:nvPr/>
        </p:nvSpPr>
        <p:spPr>
          <a:xfrm>
            <a:off x="7391400" y="4212771"/>
            <a:ext cx="522514" cy="9307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7A29EF2-CB74-F306-8813-E7CA99A5B790}"/>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150243764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3D3E1-F5EA-579D-FC66-F20EB4E2ACB0}"/>
            </a:ext>
          </a:extLst>
        </p:cNvPr>
        <p:cNvGrpSpPr/>
        <p:nvPr/>
      </p:nvGrpSpPr>
      <p:grpSpPr>
        <a:xfrm>
          <a:off x="0" y="0"/>
          <a:ext cx="0" cy="0"/>
          <a:chOff x="0" y="0"/>
          <a:chExt cx="0" cy="0"/>
        </a:xfrm>
      </p:grpSpPr>
      <p:pic>
        <p:nvPicPr>
          <p:cNvPr id="3" name="Picture 2" descr="A graph of cancer cells&#10;&#10;Description automatically generated with medium confidence">
            <a:extLst>
              <a:ext uri="{FF2B5EF4-FFF2-40B4-BE49-F238E27FC236}">
                <a16:creationId xmlns:a16="http://schemas.microsoft.com/office/drawing/2014/main" id="{059A0261-4B61-A0E3-1F47-EF0F8337AA13}"/>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494118" y="863849"/>
            <a:ext cx="3775041" cy="4141352"/>
          </a:xfrm>
          <a:prstGeom prst="rect">
            <a:avLst/>
          </a:prstGeom>
        </p:spPr>
      </p:pic>
      <p:sp>
        <p:nvSpPr>
          <p:cNvPr id="19" name="Title 2">
            <a:extLst>
              <a:ext uri="{FF2B5EF4-FFF2-40B4-BE49-F238E27FC236}">
                <a16:creationId xmlns:a16="http://schemas.microsoft.com/office/drawing/2014/main" id="{A7C8FDD1-2D7D-20D6-BE7F-AEA8D2920C84}"/>
              </a:ext>
            </a:extLst>
          </p:cNvPr>
          <p:cNvSpPr txBox="1">
            <a:spLocks/>
          </p:cNvSpPr>
          <p:nvPr/>
        </p:nvSpPr>
        <p:spPr>
          <a:xfrm>
            <a:off x="380997" y="112423"/>
            <a:ext cx="8505307" cy="506777"/>
          </a:xfrm>
          <a:prstGeom prst="rect">
            <a:avLst/>
          </a:prstGeom>
        </p:spPr>
        <p:txBody>
          <a:bodyPr anchor="b"/>
          <a:lstStyle>
            <a:lvl1pPr algn="l" defTabSz="457200" rtl="0" eaLnBrk="1" latinLnBrk="0" hangingPunct="1">
              <a:spcBef>
                <a:spcPct val="0"/>
              </a:spcBef>
              <a:buNone/>
              <a:defRPr sz="2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Spatial ecotypes have distinct geographic localization</a:t>
            </a:r>
          </a:p>
        </p:txBody>
      </p:sp>
      <p:sp>
        <p:nvSpPr>
          <p:cNvPr id="2" name="TextBox 1">
            <a:extLst>
              <a:ext uri="{FF2B5EF4-FFF2-40B4-BE49-F238E27FC236}">
                <a16:creationId xmlns:a16="http://schemas.microsoft.com/office/drawing/2014/main" id="{24825FCD-44FC-0766-6F80-FED5FFEEFA52}"/>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219700221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8FE45388-7AD7-14E4-7B6A-2E505F264FF1}"/>
              </a:ext>
            </a:extLst>
          </p:cNvPr>
          <p:cNvSpPr txBox="1"/>
          <p:nvPr/>
        </p:nvSpPr>
        <p:spPr>
          <a:xfrm>
            <a:off x="417090" y="1025653"/>
            <a:ext cx="1698803" cy="30777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ea typeface="+mn-ea"/>
                <a:cs typeface="+mn-cs"/>
              </a:rPr>
              <a:t>Melanoma 1</a:t>
            </a:r>
          </a:p>
        </p:txBody>
      </p:sp>
      <p:sp>
        <p:nvSpPr>
          <p:cNvPr id="29" name="TextBox 28">
            <a:extLst>
              <a:ext uri="{FF2B5EF4-FFF2-40B4-BE49-F238E27FC236}">
                <a16:creationId xmlns:a16="http://schemas.microsoft.com/office/drawing/2014/main" id="{988F6BD0-DC01-4A74-E299-CA88CDD5458A}"/>
              </a:ext>
            </a:extLst>
          </p:cNvPr>
          <p:cNvSpPr txBox="1"/>
          <p:nvPr/>
        </p:nvSpPr>
        <p:spPr>
          <a:xfrm>
            <a:off x="456845" y="3085975"/>
            <a:ext cx="1698803" cy="30777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ea typeface="+mn-ea"/>
                <a:cs typeface="+mn-cs"/>
              </a:rPr>
              <a:t>Breast 1</a:t>
            </a:r>
          </a:p>
        </p:txBody>
      </p:sp>
      <p:pic>
        <p:nvPicPr>
          <p:cNvPr id="16" name="Picture 15" descr="A close-up of a cancer cell&#10;&#10;Description automatically generated">
            <a:extLst>
              <a:ext uri="{FF2B5EF4-FFF2-40B4-BE49-F238E27FC236}">
                <a16:creationId xmlns:a16="http://schemas.microsoft.com/office/drawing/2014/main" id="{D97DE61C-C8A3-B493-8E7B-4A3FA3A8ADFE}"/>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85004" y="1444770"/>
            <a:ext cx="1851660" cy="1407877"/>
          </a:xfrm>
          <a:prstGeom prst="rect">
            <a:avLst/>
          </a:prstGeom>
        </p:spPr>
      </p:pic>
      <p:pic>
        <p:nvPicPr>
          <p:cNvPr id="19" name="Picture 18" descr="A map of breast cancer&#10;&#10;Description automatically generated">
            <a:extLst>
              <a:ext uri="{FF2B5EF4-FFF2-40B4-BE49-F238E27FC236}">
                <a16:creationId xmlns:a16="http://schemas.microsoft.com/office/drawing/2014/main" id="{CF458E9D-483E-FAD1-2FC5-36B7A50E5A8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03923" y="3397787"/>
            <a:ext cx="1613824" cy="1440180"/>
          </a:xfrm>
          <a:prstGeom prst="rect">
            <a:avLst/>
          </a:prstGeom>
        </p:spPr>
      </p:pic>
      <p:grpSp>
        <p:nvGrpSpPr>
          <p:cNvPr id="22" name="Group 21">
            <a:extLst>
              <a:ext uri="{FF2B5EF4-FFF2-40B4-BE49-F238E27FC236}">
                <a16:creationId xmlns:a16="http://schemas.microsoft.com/office/drawing/2014/main" id="{BCA70CE4-81B0-A0DE-3431-1FA5D14C0EC7}"/>
              </a:ext>
            </a:extLst>
          </p:cNvPr>
          <p:cNvGrpSpPr/>
          <p:nvPr/>
        </p:nvGrpSpPr>
        <p:grpSpPr>
          <a:xfrm>
            <a:off x="1949464" y="1637871"/>
            <a:ext cx="1290599" cy="1923216"/>
            <a:chOff x="2514071" y="1828504"/>
            <a:chExt cx="1720799" cy="2564287"/>
          </a:xfrm>
        </p:grpSpPr>
        <p:pic>
          <p:nvPicPr>
            <p:cNvPr id="23" name="Picture 22" descr="A close-up of a cancer cell&#10;&#10;Description automatically generated">
              <a:extLst>
                <a:ext uri="{FF2B5EF4-FFF2-40B4-BE49-F238E27FC236}">
                  <a16:creationId xmlns:a16="http://schemas.microsoft.com/office/drawing/2014/main" id="{54A3A6E9-47EA-FC79-A87B-ACC596DA9E29}"/>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3185492" y="2896263"/>
              <a:ext cx="339909" cy="1496528"/>
            </a:xfrm>
            <a:prstGeom prst="rect">
              <a:avLst/>
            </a:prstGeom>
          </p:spPr>
        </p:pic>
        <p:sp>
          <p:nvSpPr>
            <p:cNvPr id="24" name="TextBox 23">
              <a:extLst>
                <a:ext uri="{FF2B5EF4-FFF2-40B4-BE49-F238E27FC236}">
                  <a16:creationId xmlns:a16="http://schemas.microsoft.com/office/drawing/2014/main" id="{14111845-6B80-1A9E-B4A4-0E6AE610A43F}"/>
                </a:ext>
              </a:extLst>
            </p:cNvPr>
            <p:cNvSpPr txBox="1"/>
            <p:nvPr/>
          </p:nvSpPr>
          <p:spPr>
            <a:xfrm>
              <a:off x="3027288" y="1828504"/>
              <a:ext cx="1207582" cy="110799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Helvetica" pitchFamily="2" charset="0"/>
                  <a:ea typeface="+mn-ea"/>
                  <a:cs typeface="+mn-cs"/>
                </a:rPr>
                <a:t>Distance to tumor margin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Helvetica" pitchFamily="2" charset="0"/>
                  <a:ea typeface="+mn-ea"/>
                  <a:cs typeface="+mn-cs"/>
                </a:rPr>
                <a:t>(</a:t>
              </a:r>
              <a:r>
                <a:rPr kumimoji="0" lang="el-GR" sz="1200" b="0" i="0" u="none" strike="noStrike" kern="1200" cap="none" spc="0" normalizeH="0" baseline="0" noProof="0" dirty="0">
                  <a:ln>
                    <a:noFill/>
                  </a:ln>
                  <a:solidFill>
                    <a:prstClr val="white"/>
                  </a:solidFill>
                  <a:effectLst/>
                  <a:uLnTx/>
                  <a:uFillTx/>
                  <a:latin typeface="Helvetica" pitchFamily="2" charset="0"/>
                  <a:ea typeface="+mn-ea"/>
                  <a:cs typeface="+mn-cs"/>
                </a:rPr>
                <a:t>μ</a:t>
              </a:r>
              <a:r>
                <a:rPr kumimoji="0" lang="en-US" sz="1200" b="0" i="0" u="none" strike="noStrike" kern="1200" cap="none" spc="0" normalizeH="0" baseline="0" noProof="0" dirty="0">
                  <a:ln>
                    <a:noFill/>
                  </a:ln>
                  <a:solidFill>
                    <a:prstClr val="white"/>
                  </a:solidFill>
                  <a:effectLst/>
                  <a:uLnTx/>
                  <a:uFillTx/>
                  <a:latin typeface="Helvetica" pitchFamily="2" charset="0"/>
                  <a:ea typeface="+mn-ea"/>
                  <a:cs typeface="+mn-cs"/>
                </a:rPr>
                <a:t>m) </a:t>
              </a:r>
            </a:p>
          </p:txBody>
        </p:sp>
        <p:cxnSp>
          <p:nvCxnSpPr>
            <p:cNvPr id="25" name="Straight Arrow Connector 24">
              <a:extLst>
                <a:ext uri="{FF2B5EF4-FFF2-40B4-BE49-F238E27FC236}">
                  <a16:creationId xmlns:a16="http://schemas.microsoft.com/office/drawing/2014/main" id="{8321DD4D-0C37-6B5F-129D-581D90DB51BB}"/>
                </a:ext>
              </a:extLst>
            </p:cNvPr>
            <p:cNvCxnSpPr>
              <a:cxnSpLocks/>
            </p:cNvCxnSpPr>
            <p:nvPr/>
          </p:nvCxnSpPr>
          <p:spPr>
            <a:xfrm>
              <a:off x="2923554" y="3212832"/>
              <a:ext cx="0" cy="884582"/>
            </a:xfrm>
            <a:prstGeom prst="straightConnector1">
              <a:avLst/>
            </a:prstGeom>
            <a:ln w="127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3003AAEB-E9A5-064A-FAE3-80D5FE489FB4}"/>
                </a:ext>
              </a:extLst>
            </p:cNvPr>
            <p:cNvSpPr txBox="1"/>
            <p:nvPr/>
          </p:nvSpPr>
          <p:spPr>
            <a:xfrm>
              <a:off x="2514071" y="2896263"/>
              <a:ext cx="818967" cy="307776"/>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Helvetica" pitchFamily="2" charset="0"/>
                  <a:ea typeface="+mn-ea"/>
                  <a:cs typeface="+mn-cs"/>
                </a:rPr>
                <a:t>Tumor</a:t>
              </a:r>
            </a:p>
          </p:txBody>
        </p:sp>
        <p:sp>
          <p:nvSpPr>
            <p:cNvPr id="27" name="TextBox 26">
              <a:extLst>
                <a:ext uri="{FF2B5EF4-FFF2-40B4-BE49-F238E27FC236}">
                  <a16:creationId xmlns:a16="http://schemas.microsoft.com/office/drawing/2014/main" id="{3268F43B-EF84-35E9-F782-ED9449988A23}"/>
                </a:ext>
              </a:extLst>
            </p:cNvPr>
            <p:cNvSpPr txBox="1"/>
            <p:nvPr/>
          </p:nvSpPr>
          <p:spPr>
            <a:xfrm>
              <a:off x="2533859" y="4085011"/>
              <a:ext cx="779391" cy="307776"/>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Helvetica" pitchFamily="2" charset="0"/>
                  <a:ea typeface="+mn-ea"/>
                  <a:cs typeface="+mn-cs"/>
                </a:rPr>
                <a:t>Stroma</a:t>
              </a:r>
            </a:p>
          </p:txBody>
        </p:sp>
      </p:grpSp>
      <p:pic>
        <p:nvPicPr>
          <p:cNvPr id="5" name="Picture 4" descr="A colorful image of a cell&#10;&#10;Description automatically generated">
            <a:extLst>
              <a:ext uri="{FF2B5EF4-FFF2-40B4-BE49-F238E27FC236}">
                <a16:creationId xmlns:a16="http://schemas.microsoft.com/office/drawing/2014/main" id="{38D664CC-4ED9-BC0F-75A7-AD4BE7149EF6}"/>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6351464" y="1444770"/>
            <a:ext cx="1851663" cy="1415855"/>
          </a:xfrm>
          <a:prstGeom prst="rect">
            <a:avLst/>
          </a:prstGeom>
        </p:spPr>
      </p:pic>
      <p:sp>
        <p:nvSpPr>
          <p:cNvPr id="10" name="TextBox 9">
            <a:extLst>
              <a:ext uri="{FF2B5EF4-FFF2-40B4-BE49-F238E27FC236}">
                <a16:creationId xmlns:a16="http://schemas.microsoft.com/office/drawing/2014/main" id="{0E0FD8E8-1544-648F-A214-E46CBF8256CF}"/>
              </a:ext>
            </a:extLst>
          </p:cNvPr>
          <p:cNvSpPr txBox="1"/>
          <p:nvPr/>
        </p:nvSpPr>
        <p:spPr>
          <a:xfrm>
            <a:off x="6475599" y="1025653"/>
            <a:ext cx="1698806" cy="30777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ea typeface="+mn-ea"/>
                <a:cs typeface="+mn-cs"/>
              </a:rPr>
              <a:t>Melanoma 1</a:t>
            </a:r>
          </a:p>
        </p:txBody>
      </p:sp>
      <p:pic>
        <p:nvPicPr>
          <p:cNvPr id="12" name="Picture 11" descr="A close up of a colorful image&#10;&#10;Description automatically generated">
            <a:extLst>
              <a:ext uri="{FF2B5EF4-FFF2-40B4-BE49-F238E27FC236}">
                <a16:creationId xmlns:a16="http://schemas.microsoft.com/office/drawing/2014/main" id="{3F069014-27C6-5BE3-97E1-6DC8CCA8AA8C}"/>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6418668" y="3397787"/>
            <a:ext cx="1717256" cy="1440180"/>
          </a:xfrm>
          <a:prstGeom prst="rect">
            <a:avLst/>
          </a:prstGeom>
        </p:spPr>
      </p:pic>
      <p:sp>
        <p:nvSpPr>
          <p:cNvPr id="15" name="TextBox 14">
            <a:extLst>
              <a:ext uri="{FF2B5EF4-FFF2-40B4-BE49-F238E27FC236}">
                <a16:creationId xmlns:a16="http://schemas.microsoft.com/office/drawing/2014/main" id="{6B35A81A-68CB-3F9A-3B0D-D39F0938CD8F}"/>
              </a:ext>
            </a:extLst>
          </p:cNvPr>
          <p:cNvSpPr txBox="1"/>
          <p:nvPr/>
        </p:nvSpPr>
        <p:spPr>
          <a:xfrm>
            <a:off x="6571011" y="3085975"/>
            <a:ext cx="1698807" cy="30777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ea typeface="+mn-ea"/>
                <a:cs typeface="+mn-cs"/>
              </a:rPr>
              <a:t>Breast 1</a:t>
            </a:r>
          </a:p>
        </p:txBody>
      </p:sp>
      <p:sp>
        <p:nvSpPr>
          <p:cNvPr id="46" name="TextBox 45">
            <a:extLst>
              <a:ext uri="{FF2B5EF4-FFF2-40B4-BE49-F238E27FC236}">
                <a16:creationId xmlns:a16="http://schemas.microsoft.com/office/drawing/2014/main" id="{2E75BD1B-3F50-FED5-ED4D-2BC7B9001F83}"/>
              </a:ext>
            </a:extLst>
          </p:cNvPr>
          <p:cNvSpPr txBox="1"/>
          <p:nvPr/>
        </p:nvSpPr>
        <p:spPr>
          <a:xfrm>
            <a:off x="2642131" y="2358587"/>
            <a:ext cx="571298" cy="122341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Helvetica" pitchFamily="2" charset="0"/>
                <a:ea typeface="等线" panose="02010600030101010101" pitchFamily="2" charset="-122"/>
                <a:cs typeface="+mn-cs"/>
              </a:rPr>
              <a:t>1500</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Helvetica" pitchFamily="2" charset="0"/>
                <a:ea typeface="等线" panose="02010600030101010101" pitchFamily="2" charset="-122"/>
                <a:cs typeface="+mn-cs"/>
              </a:rPr>
              <a:t>1000</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Helvetica" pitchFamily="2" charset="0"/>
                <a:ea typeface="等线" panose="02010600030101010101" pitchFamily="2" charset="-122"/>
                <a:cs typeface="+mn-cs"/>
              </a:rPr>
              <a:t>500</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Helvetica" pitchFamily="2" charset="0"/>
                <a:ea typeface="等线" panose="02010600030101010101" pitchFamily="2" charset="-122"/>
                <a:cs typeface="+mn-cs"/>
              </a:rPr>
              <a:t>0</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Helvetica" pitchFamily="2" charset="0"/>
                <a:ea typeface="等线" panose="02010600030101010101" pitchFamily="2" charset="-122"/>
                <a:cs typeface="+mn-cs"/>
              </a:rPr>
              <a:t>500</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Helvetica" pitchFamily="2" charset="0"/>
                <a:ea typeface="等线" panose="02010600030101010101" pitchFamily="2" charset="-122"/>
                <a:cs typeface="+mn-cs"/>
              </a:rPr>
              <a:t>1000</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Helvetica" pitchFamily="2" charset="0"/>
                <a:ea typeface="等线" panose="02010600030101010101" pitchFamily="2" charset="-122"/>
                <a:cs typeface="+mn-cs"/>
              </a:rPr>
              <a:t>1500</a:t>
            </a:r>
            <a:endPar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endParaRPr>
          </a:p>
        </p:txBody>
      </p:sp>
      <p:grpSp>
        <p:nvGrpSpPr>
          <p:cNvPr id="63" name="Group 62">
            <a:extLst>
              <a:ext uri="{FF2B5EF4-FFF2-40B4-BE49-F238E27FC236}">
                <a16:creationId xmlns:a16="http://schemas.microsoft.com/office/drawing/2014/main" id="{7615E2F0-590A-6DE4-E6CE-B60527AF5BDD}"/>
              </a:ext>
            </a:extLst>
          </p:cNvPr>
          <p:cNvGrpSpPr/>
          <p:nvPr/>
        </p:nvGrpSpPr>
        <p:grpSpPr>
          <a:xfrm>
            <a:off x="3196228" y="1025653"/>
            <a:ext cx="3213632" cy="3812315"/>
            <a:chOff x="4261637" y="1367537"/>
            <a:chExt cx="4284843" cy="5083085"/>
          </a:xfrm>
        </p:grpSpPr>
        <p:pic>
          <p:nvPicPr>
            <p:cNvPr id="18" name="Picture 17">
              <a:extLst>
                <a:ext uri="{FF2B5EF4-FFF2-40B4-BE49-F238E27FC236}">
                  <a16:creationId xmlns:a16="http://schemas.microsoft.com/office/drawing/2014/main" id="{50378A09-2CF9-FB10-8E49-8381981A8C30}"/>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4375937" y="4530382"/>
              <a:ext cx="2240280" cy="1920240"/>
            </a:xfrm>
            <a:prstGeom prst="rect">
              <a:avLst/>
            </a:prstGeom>
          </p:spPr>
        </p:pic>
        <p:sp>
          <p:nvSpPr>
            <p:cNvPr id="21" name="TextBox 20">
              <a:extLst>
                <a:ext uri="{FF2B5EF4-FFF2-40B4-BE49-F238E27FC236}">
                  <a16:creationId xmlns:a16="http://schemas.microsoft.com/office/drawing/2014/main" id="{0A62E13E-E960-757F-A495-30BAE2D6D2C2}"/>
                </a:ext>
              </a:extLst>
            </p:cNvPr>
            <p:cNvSpPr txBox="1"/>
            <p:nvPr/>
          </p:nvSpPr>
          <p:spPr>
            <a:xfrm>
              <a:off x="6712087" y="2112969"/>
              <a:ext cx="1292087" cy="3693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Helvetica" pitchFamily="2" charset="0"/>
                  <a:ea typeface="+mn-ea"/>
                  <a:cs typeface="+mn-cs"/>
                </a:rPr>
                <a:t>Cell type</a:t>
              </a:r>
            </a:p>
          </p:txBody>
        </p:sp>
        <p:sp>
          <p:nvSpPr>
            <p:cNvPr id="30" name="TextBox 29">
              <a:extLst>
                <a:ext uri="{FF2B5EF4-FFF2-40B4-BE49-F238E27FC236}">
                  <a16:creationId xmlns:a16="http://schemas.microsoft.com/office/drawing/2014/main" id="{3459FFE8-F517-10AA-156E-546E1F7DB4B3}"/>
                </a:ext>
              </a:extLst>
            </p:cNvPr>
            <p:cNvSpPr txBox="1"/>
            <p:nvPr/>
          </p:nvSpPr>
          <p:spPr>
            <a:xfrm>
              <a:off x="4448353" y="1367537"/>
              <a:ext cx="2265071" cy="41036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ea typeface="+mn-ea"/>
                  <a:cs typeface="+mn-cs"/>
                </a:rPr>
                <a:t>Melanoma 1</a:t>
              </a:r>
            </a:p>
          </p:txBody>
        </p:sp>
        <p:sp>
          <p:nvSpPr>
            <p:cNvPr id="31" name="TextBox 30">
              <a:extLst>
                <a:ext uri="{FF2B5EF4-FFF2-40B4-BE49-F238E27FC236}">
                  <a16:creationId xmlns:a16="http://schemas.microsoft.com/office/drawing/2014/main" id="{4D33D13D-C6CC-95AE-5449-290DB0EA2024}"/>
                </a:ext>
              </a:extLst>
            </p:cNvPr>
            <p:cNvSpPr txBox="1"/>
            <p:nvPr/>
          </p:nvSpPr>
          <p:spPr>
            <a:xfrm>
              <a:off x="4490758" y="4114632"/>
              <a:ext cx="2265071" cy="41036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ea typeface="+mn-ea"/>
                  <a:cs typeface="+mn-cs"/>
                </a:rPr>
                <a:t>Breast 1</a:t>
              </a:r>
            </a:p>
          </p:txBody>
        </p:sp>
        <p:pic>
          <p:nvPicPr>
            <p:cNvPr id="17" name="Picture 16" descr="A cell structure with text and images&#10;&#10;Description automatically generated with medium confidence">
              <a:extLst>
                <a:ext uri="{FF2B5EF4-FFF2-40B4-BE49-F238E27FC236}">
                  <a16:creationId xmlns:a16="http://schemas.microsoft.com/office/drawing/2014/main" id="{CB407449-7AB4-BFD7-C031-FBF8D77D97AA}"/>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4261637" y="1926360"/>
              <a:ext cx="2468880" cy="1838743"/>
            </a:xfrm>
            <a:prstGeom prst="rect">
              <a:avLst/>
            </a:prstGeom>
          </p:spPr>
        </p:pic>
        <p:pic>
          <p:nvPicPr>
            <p:cNvPr id="55" name="Picture 54" descr="A screenshot of a cell type&#10;&#10;Description automatically generated">
              <a:extLst>
                <a:ext uri="{FF2B5EF4-FFF2-40B4-BE49-F238E27FC236}">
                  <a16:creationId xmlns:a16="http://schemas.microsoft.com/office/drawing/2014/main" id="{C6504DC2-7A08-317D-319F-9738BA9EAD34}"/>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6747701" y="2583355"/>
              <a:ext cx="352674" cy="3182112"/>
            </a:xfrm>
            <a:prstGeom prst="rect">
              <a:avLst/>
            </a:prstGeom>
          </p:spPr>
        </p:pic>
        <p:sp>
          <p:nvSpPr>
            <p:cNvPr id="56" name="TextBox 55">
              <a:extLst>
                <a:ext uri="{FF2B5EF4-FFF2-40B4-BE49-F238E27FC236}">
                  <a16:creationId xmlns:a16="http://schemas.microsoft.com/office/drawing/2014/main" id="{0455E2E6-F69F-58A1-72F7-DFFC4E278E8A}"/>
                </a:ext>
              </a:extLst>
            </p:cNvPr>
            <p:cNvSpPr txBox="1"/>
            <p:nvPr/>
          </p:nvSpPr>
          <p:spPr>
            <a:xfrm>
              <a:off x="7001583" y="2533185"/>
              <a:ext cx="1544897" cy="3340145"/>
            </a:xfrm>
            <a:prstGeom prst="rect">
              <a:avLst/>
            </a:prstGeom>
            <a:noFill/>
          </p:spPr>
          <p:txBody>
            <a:bodyPr wrap="square" rtlCol="0">
              <a:spAutoFit/>
            </a:bodyPr>
            <a:lstStyle/>
            <a:p>
              <a:pPr marL="0" marR="0" lvl="0" indent="0" algn="l" defTabSz="685800" rtl="0" eaLnBrk="1" fontAlgn="auto" latinLnBrk="0" hangingPunct="1">
                <a:lnSpc>
                  <a:spcPts val="193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B cells</a:t>
              </a:r>
            </a:p>
            <a:p>
              <a:pPr marL="0" marR="0" lvl="0" indent="0" algn="l" defTabSz="685800" rtl="0" eaLnBrk="1" fontAlgn="auto" latinLnBrk="0" hangingPunct="1">
                <a:lnSpc>
                  <a:spcPts val="193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Cancer cells</a:t>
              </a:r>
            </a:p>
            <a:p>
              <a:pPr marL="0" marR="0" lvl="0" indent="0" algn="l" defTabSz="685800" rtl="0" eaLnBrk="1" fontAlgn="auto" latinLnBrk="0" hangingPunct="1">
                <a:lnSpc>
                  <a:spcPts val="193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CD4 T cells</a:t>
              </a:r>
            </a:p>
            <a:p>
              <a:pPr marL="0" marR="0" lvl="0" indent="0" algn="l" defTabSz="685800" rtl="0" eaLnBrk="1" fontAlgn="auto" latinLnBrk="0" hangingPunct="1">
                <a:lnSpc>
                  <a:spcPts val="193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CD8 T cells</a:t>
              </a:r>
            </a:p>
            <a:p>
              <a:pPr marL="0" marR="0" lvl="0" indent="0" algn="l" defTabSz="685800" rtl="0" eaLnBrk="1" fontAlgn="auto" latinLnBrk="0" hangingPunct="1">
                <a:lnSpc>
                  <a:spcPts val="193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Dendritic cells</a:t>
              </a:r>
            </a:p>
            <a:p>
              <a:pPr marL="0" marR="0" lvl="0" indent="0" algn="l" defTabSz="685800" rtl="0" eaLnBrk="1" fontAlgn="auto" latinLnBrk="0" hangingPunct="1">
                <a:lnSpc>
                  <a:spcPts val="193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Endothelial cells</a:t>
              </a:r>
            </a:p>
            <a:p>
              <a:pPr marL="0" marR="0" lvl="0" indent="0" algn="l" defTabSz="685800" rtl="0" eaLnBrk="1" fontAlgn="auto" latinLnBrk="0" hangingPunct="1">
                <a:lnSpc>
                  <a:spcPts val="193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Fibroblasts</a:t>
              </a:r>
            </a:p>
            <a:p>
              <a:pPr marL="0" marR="0" lvl="0" indent="0" algn="l" defTabSz="685800" rtl="0" eaLnBrk="1" fontAlgn="auto" latinLnBrk="0" hangingPunct="1">
                <a:lnSpc>
                  <a:spcPts val="193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Macrophages</a:t>
              </a:r>
            </a:p>
            <a:p>
              <a:pPr marL="0" marR="0" lvl="0" indent="0" algn="l" defTabSz="685800" rtl="0" eaLnBrk="1" fontAlgn="auto" latinLnBrk="0" hangingPunct="1">
                <a:lnSpc>
                  <a:spcPts val="193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NK cells</a:t>
              </a:r>
            </a:p>
            <a:p>
              <a:pPr marL="0" marR="0" lvl="0" indent="0" algn="l" defTabSz="685800" rtl="0" eaLnBrk="1" fontAlgn="auto" latinLnBrk="0" hangingPunct="1">
                <a:lnSpc>
                  <a:spcPts val="193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Plasma cells</a:t>
              </a:r>
            </a:p>
          </p:txBody>
        </p:sp>
      </p:grpSp>
      <p:grpSp>
        <p:nvGrpSpPr>
          <p:cNvPr id="60" name="Group 59">
            <a:extLst>
              <a:ext uri="{FF2B5EF4-FFF2-40B4-BE49-F238E27FC236}">
                <a16:creationId xmlns:a16="http://schemas.microsoft.com/office/drawing/2014/main" id="{0E33CA78-338C-549A-228B-04F465EC0A97}"/>
              </a:ext>
            </a:extLst>
          </p:cNvPr>
          <p:cNvGrpSpPr/>
          <p:nvPr/>
        </p:nvGrpSpPr>
        <p:grpSpPr>
          <a:xfrm>
            <a:off x="424603" y="4893585"/>
            <a:ext cx="664873" cy="261610"/>
            <a:chOff x="8692098" y="6527817"/>
            <a:chExt cx="886497" cy="348813"/>
          </a:xfrm>
        </p:grpSpPr>
        <p:cxnSp>
          <p:nvCxnSpPr>
            <p:cNvPr id="61" name="Straight Connector 60">
              <a:extLst>
                <a:ext uri="{FF2B5EF4-FFF2-40B4-BE49-F238E27FC236}">
                  <a16:creationId xmlns:a16="http://schemas.microsoft.com/office/drawing/2014/main" id="{E7838896-EAB7-EDB8-C217-6D71037E4723}"/>
                </a:ext>
              </a:extLst>
            </p:cNvPr>
            <p:cNvCxnSpPr/>
            <p:nvPr/>
          </p:nvCxnSpPr>
          <p:spPr>
            <a:xfrm>
              <a:off x="8814909" y="6545346"/>
              <a:ext cx="41148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BFC2BCB8-D769-0D96-1A44-D9C31F24C149}"/>
                </a:ext>
              </a:extLst>
            </p:cNvPr>
            <p:cNvSpPr txBox="1"/>
            <p:nvPr/>
          </p:nvSpPr>
          <p:spPr>
            <a:xfrm>
              <a:off x="8692098" y="6527817"/>
              <a:ext cx="886497" cy="34881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Helvetica" pitchFamily="2" charset="0"/>
                  <a:ea typeface="等线" panose="02010600030101010101" pitchFamily="2" charset="-122"/>
                  <a:cs typeface="+mn-cs"/>
                </a:rPr>
                <a:t>2 mm</a:t>
              </a:r>
              <a:endPar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endParaRPr>
            </a:p>
          </p:txBody>
        </p:sp>
      </p:grpSp>
      <p:sp>
        <p:nvSpPr>
          <p:cNvPr id="3" name="TextBox 2">
            <a:extLst>
              <a:ext uri="{FF2B5EF4-FFF2-40B4-BE49-F238E27FC236}">
                <a16:creationId xmlns:a16="http://schemas.microsoft.com/office/drawing/2014/main" id="{37CCB948-1BFC-BFEC-1504-DEE90AB7B01B}"/>
              </a:ext>
            </a:extLst>
          </p:cNvPr>
          <p:cNvSpPr txBox="1"/>
          <p:nvPr/>
        </p:nvSpPr>
        <p:spPr>
          <a:xfrm>
            <a:off x="7378429" y="4878244"/>
            <a:ext cx="1770036"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Helvetica" pitchFamily="2" charset="0"/>
                <a:ea typeface="+mn-ea"/>
                <a:cs typeface="+mn-cs"/>
              </a:rPr>
              <a:t>Zhang et al., </a:t>
            </a:r>
            <a:r>
              <a:rPr kumimoji="0" lang="en-US" sz="1050" b="1" i="1" u="none" strike="noStrike" kern="1200" cap="none" spc="0" normalizeH="0" baseline="0" noProof="0" dirty="0">
                <a:ln>
                  <a:noFill/>
                </a:ln>
                <a:solidFill>
                  <a:prstClr val="white"/>
                </a:solidFill>
                <a:effectLst/>
                <a:uLnTx/>
                <a:uFillTx/>
                <a:latin typeface="Helvetica" pitchFamily="2" charset="0"/>
                <a:ea typeface="+mn-ea"/>
                <a:cs typeface="+mn-cs"/>
              </a:rPr>
              <a:t>Nature </a:t>
            </a:r>
            <a:r>
              <a:rPr kumimoji="0" lang="en-US" sz="1050" b="1" u="none" strike="noStrike" kern="1200" cap="none" spc="0" normalizeH="0" baseline="0" noProof="0" dirty="0">
                <a:ln>
                  <a:noFill/>
                </a:ln>
                <a:solidFill>
                  <a:prstClr val="white"/>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white"/>
              </a:solidFill>
              <a:effectLst/>
              <a:uLnTx/>
              <a:uFillTx/>
              <a:latin typeface="Helvetica" pitchFamily="2" charset="0"/>
              <a:ea typeface="+mn-ea"/>
              <a:cs typeface="+mn-cs"/>
            </a:endParaRPr>
          </a:p>
        </p:txBody>
      </p:sp>
      <p:sp>
        <p:nvSpPr>
          <p:cNvPr id="6" name="Title 2">
            <a:extLst>
              <a:ext uri="{FF2B5EF4-FFF2-40B4-BE49-F238E27FC236}">
                <a16:creationId xmlns:a16="http://schemas.microsoft.com/office/drawing/2014/main" id="{9F7C691C-56E1-FAB7-A526-3545D639E3C0}"/>
              </a:ext>
            </a:extLst>
          </p:cNvPr>
          <p:cNvSpPr txBox="1">
            <a:spLocks/>
          </p:cNvSpPr>
          <p:nvPr/>
        </p:nvSpPr>
        <p:spPr>
          <a:xfrm>
            <a:off x="380997" y="112423"/>
            <a:ext cx="8505307" cy="506777"/>
          </a:xfrm>
          <a:prstGeom prst="rect">
            <a:avLst/>
          </a:prstGeom>
        </p:spPr>
        <p:txBody>
          <a:bodyPr anchor="b"/>
          <a:lstStyle>
            <a:lvl1pPr algn="l" defTabSz="457200" rtl="0" eaLnBrk="1" latinLnBrk="0" hangingPunct="1">
              <a:spcBef>
                <a:spcPct val="0"/>
              </a:spcBef>
              <a:buNone/>
              <a:defRPr sz="2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Spatial ecotypes mark conserved cellular communities</a:t>
            </a:r>
          </a:p>
        </p:txBody>
      </p:sp>
      <p:pic>
        <p:nvPicPr>
          <p:cNvPr id="2" name="Picture 1">
            <a:extLst>
              <a:ext uri="{FF2B5EF4-FFF2-40B4-BE49-F238E27FC236}">
                <a16:creationId xmlns:a16="http://schemas.microsoft.com/office/drawing/2014/main" id="{6E1DA4F3-013F-4EFB-DCDF-B9AB889E4EF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8200142" y="1302897"/>
            <a:ext cx="805384" cy="3210602"/>
          </a:xfrm>
          <a:prstGeom prst="rect">
            <a:avLst/>
          </a:prstGeom>
        </p:spPr>
      </p:pic>
    </p:spTree>
    <p:extLst>
      <p:ext uri="{BB962C8B-B14F-4D97-AF65-F5344CB8AC3E}">
        <p14:creationId xmlns:p14="http://schemas.microsoft.com/office/powerpoint/2010/main" val="13715346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3" name="Picture 32" descr="A colorful image of a cell&#10;&#10;Description automatically generated">
            <a:extLst>
              <a:ext uri="{FF2B5EF4-FFF2-40B4-BE49-F238E27FC236}">
                <a16:creationId xmlns:a16="http://schemas.microsoft.com/office/drawing/2014/main" id="{A345EFD2-70C7-51B3-ACCD-29373764F5F0}"/>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351451" y="1444771"/>
            <a:ext cx="1851660" cy="1415855"/>
          </a:xfrm>
          <a:prstGeom prst="rect">
            <a:avLst/>
          </a:prstGeom>
        </p:spPr>
      </p:pic>
      <p:sp>
        <p:nvSpPr>
          <p:cNvPr id="12" name="Rectangle 11">
            <a:extLst>
              <a:ext uri="{FF2B5EF4-FFF2-40B4-BE49-F238E27FC236}">
                <a16:creationId xmlns:a16="http://schemas.microsoft.com/office/drawing/2014/main" id="{5A91B472-8156-98AE-6A2C-9BF603FD41E3}"/>
              </a:ext>
            </a:extLst>
          </p:cNvPr>
          <p:cNvSpPr/>
          <p:nvPr/>
        </p:nvSpPr>
        <p:spPr>
          <a:xfrm>
            <a:off x="7643552" y="1773531"/>
            <a:ext cx="308610" cy="308610"/>
          </a:xfrm>
          <a:prstGeom prst="rect">
            <a:avLst/>
          </a:prstGeom>
          <a:noFill/>
          <a:ln w="28575">
            <a:solidFill>
              <a:srgbClr val="00FA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Helvetica" pitchFamily="2" charset="0"/>
              <a:ea typeface="+mn-ea"/>
              <a:cs typeface="+mn-cs"/>
            </a:endParaRPr>
          </a:p>
        </p:txBody>
      </p:sp>
      <p:sp>
        <p:nvSpPr>
          <p:cNvPr id="14" name="Rectangle 13">
            <a:extLst>
              <a:ext uri="{FF2B5EF4-FFF2-40B4-BE49-F238E27FC236}">
                <a16:creationId xmlns:a16="http://schemas.microsoft.com/office/drawing/2014/main" id="{27161A01-9F74-D2A8-F379-1124CDD76E55}"/>
              </a:ext>
            </a:extLst>
          </p:cNvPr>
          <p:cNvSpPr/>
          <p:nvPr/>
        </p:nvSpPr>
        <p:spPr>
          <a:xfrm>
            <a:off x="6771325" y="1795874"/>
            <a:ext cx="308610" cy="308610"/>
          </a:xfrm>
          <a:prstGeom prst="rect">
            <a:avLst/>
          </a:prstGeom>
          <a:noFill/>
          <a:ln w="28575">
            <a:solidFill>
              <a:srgbClr val="FFF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Helvetica" pitchFamily="2" charset="0"/>
              <a:ea typeface="+mn-ea"/>
              <a:cs typeface="+mn-cs"/>
            </a:endParaRPr>
          </a:p>
        </p:txBody>
      </p:sp>
      <p:pic>
        <p:nvPicPr>
          <p:cNvPr id="20" name="Picture 19" descr="A collage of different colors&#10;&#10;Description automatically generated">
            <a:extLst>
              <a:ext uri="{FF2B5EF4-FFF2-40B4-BE49-F238E27FC236}">
                <a16:creationId xmlns:a16="http://schemas.microsoft.com/office/drawing/2014/main" id="{4B0AB93C-BE5D-8F6E-A7C6-306544D56CB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3312857" y="3455212"/>
            <a:ext cx="2907030" cy="1341278"/>
          </a:xfrm>
          <a:prstGeom prst="rect">
            <a:avLst/>
          </a:prstGeom>
          <a:ln w="76200">
            <a:solidFill>
              <a:srgbClr val="00FA00"/>
            </a:solidFill>
          </a:ln>
        </p:spPr>
      </p:pic>
      <p:pic>
        <p:nvPicPr>
          <p:cNvPr id="22" name="Picture 21" descr="A collage of different colors&#10;&#10;Description automatically generated">
            <a:extLst>
              <a:ext uri="{FF2B5EF4-FFF2-40B4-BE49-F238E27FC236}">
                <a16:creationId xmlns:a16="http://schemas.microsoft.com/office/drawing/2014/main" id="{E3AD03A6-3AEA-68A3-66E5-EF000966B013}"/>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198842" y="3455211"/>
            <a:ext cx="2907792" cy="1350748"/>
          </a:xfrm>
          <a:prstGeom prst="rect">
            <a:avLst/>
          </a:prstGeom>
          <a:ln w="57150">
            <a:solidFill>
              <a:srgbClr val="FFFC00"/>
            </a:solidFill>
          </a:ln>
        </p:spPr>
      </p:pic>
      <p:pic>
        <p:nvPicPr>
          <p:cNvPr id="24" name="Picture 23" descr="A close-up of a colorful image&#10;&#10;Description automatically generated">
            <a:extLst>
              <a:ext uri="{FF2B5EF4-FFF2-40B4-BE49-F238E27FC236}">
                <a16:creationId xmlns:a16="http://schemas.microsoft.com/office/drawing/2014/main" id="{27C18E18-92B1-BA18-E354-2D1DB514B28B}"/>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198842" y="1448627"/>
            <a:ext cx="2907030" cy="1416197"/>
          </a:xfrm>
          <a:prstGeom prst="rect">
            <a:avLst/>
          </a:prstGeom>
          <a:ln w="76200">
            <a:solidFill>
              <a:srgbClr val="FFFC00"/>
            </a:solidFill>
          </a:ln>
        </p:spPr>
      </p:pic>
      <p:pic>
        <p:nvPicPr>
          <p:cNvPr id="25" name="Picture 24" descr="A collage of images of melanoma and melanoma&#10;&#10;Description automatically generated">
            <a:extLst>
              <a:ext uri="{FF2B5EF4-FFF2-40B4-BE49-F238E27FC236}">
                <a16:creationId xmlns:a16="http://schemas.microsoft.com/office/drawing/2014/main" id="{DB213E3B-AFBA-CE91-0580-66D6AC66DC36}"/>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3312857" y="1448627"/>
            <a:ext cx="2907030" cy="1416197"/>
          </a:xfrm>
          <a:prstGeom prst="rect">
            <a:avLst/>
          </a:prstGeom>
          <a:ln w="76200">
            <a:solidFill>
              <a:srgbClr val="00FA00"/>
            </a:solidFill>
          </a:ln>
        </p:spPr>
      </p:pic>
      <p:sp>
        <p:nvSpPr>
          <p:cNvPr id="26" name="TextBox 25">
            <a:extLst>
              <a:ext uri="{FF2B5EF4-FFF2-40B4-BE49-F238E27FC236}">
                <a16:creationId xmlns:a16="http://schemas.microsoft.com/office/drawing/2014/main" id="{A2EE84A8-A355-C77F-C819-012C866F6866}"/>
              </a:ext>
            </a:extLst>
          </p:cNvPr>
          <p:cNvSpPr txBox="1"/>
          <p:nvPr/>
        </p:nvSpPr>
        <p:spPr>
          <a:xfrm>
            <a:off x="755005" y="1025653"/>
            <a:ext cx="1698803" cy="30777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ea typeface="+mn-ea"/>
                <a:cs typeface="+mn-cs"/>
              </a:rPr>
              <a:t>Melanoma 1</a:t>
            </a:r>
          </a:p>
        </p:txBody>
      </p:sp>
      <p:sp>
        <p:nvSpPr>
          <p:cNvPr id="27" name="TextBox 26">
            <a:extLst>
              <a:ext uri="{FF2B5EF4-FFF2-40B4-BE49-F238E27FC236}">
                <a16:creationId xmlns:a16="http://schemas.microsoft.com/office/drawing/2014/main" id="{22F8A96E-8B66-21C4-3C7C-50B7D8567A53}"/>
              </a:ext>
            </a:extLst>
          </p:cNvPr>
          <p:cNvSpPr txBox="1"/>
          <p:nvPr/>
        </p:nvSpPr>
        <p:spPr>
          <a:xfrm>
            <a:off x="3934164" y="3070149"/>
            <a:ext cx="1698803" cy="30777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ea typeface="+mn-ea"/>
                <a:cs typeface="+mn-cs"/>
              </a:rPr>
              <a:t>Breast 1</a:t>
            </a:r>
          </a:p>
        </p:txBody>
      </p:sp>
      <p:sp>
        <p:nvSpPr>
          <p:cNvPr id="28" name="TextBox 27">
            <a:extLst>
              <a:ext uri="{FF2B5EF4-FFF2-40B4-BE49-F238E27FC236}">
                <a16:creationId xmlns:a16="http://schemas.microsoft.com/office/drawing/2014/main" id="{E43D7265-9679-A78A-158E-39A23E7BF8B7}"/>
              </a:ext>
            </a:extLst>
          </p:cNvPr>
          <p:cNvSpPr txBox="1"/>
          <p:nvPr/>
        </p:nvSpPr>
        <p:spPr>
          <a:xfrm>
            <a:off x="755005" y="3077179"/>
            <a:ext cx="1698803" cy="30777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ea typeface="+mn-ea"/>
                <a:cs typeface="+mn-cs"/>
              </a:rPr>
              <a:t>Breast 1</a:t>
            </a:r>
          </a:p>
        </p:txBody>
      </p:sp>
      <p:pic>
        <p:nvPicPr>
          <p:cNvPr id="34" name="Picture 33" descr="A close up of a colorful image&#10;&#10;Description automatically generated">
            <a:extLst>
              <a:ext uri="{FF2B5EF4-FFF2-40B4-BE49-F238E27FC236}">
                <a16:creationId xmlns:a16="http://schemas.microsoft.com/office/drawing/2014/main" id="{A560F5DC-B599-C43C-0599-9B5F0E3FDAA7}"/>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6418655" y="3397787"/>
            <a:ext cx="1717253" cy="1440180"/>
          </a:xfrm>
          <a:prstGeom prst="rect">
            <a:avLst/>
          </a:prstGeom>
        </p:spPr>
      </p:pic>
      <p:sp>
        <p:nvSpPr>
          <p:cNvPr id="16" name="Rectangle 15">
            <a:extLst>
              <a:ext uri="{FF2B5EF4-FFF2-40B4-BE49-F238E27FC236}">
                <a16:creationId xmlns:a16="http://schemas.microsoft.com/office/drawing/2014/main" id="{84217BF3-B579-CFC3-303C-1756DA016E58}"/>
              </a:ext>
            </a:extLst>
          </p:cNvPr>
          <p:cNvSpPr/>
          <p:nvPr/>
        </p:nvSpPr>
        <p:spPr>
          <a:xfrm>
            <a:off x="7404815" y="4513499"/>
            <a:ext cx="308610" cy="308610"/>
          </a:xfrm>
          <a:prstGeom prst="rect">
            <a:avLst/>
          </a:prstGeom>
          <a:noFill/>
          <a:ln w="28575">
            <a:solidFill>
              <a:srgbClr val="00FA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Helvetica" pitchFamily="2" charset="0"/>
              <a:ea typeface="+mn-ea"/>
              <a:cs typeface="+mn-cs"/>
            </a:endParaRPr>
          </a:p>
        </p:txBody>
      </p:sp>
      <p:sp>
        <p:nvSpPr>
          <p:cNvPr id="18" name="Rectangle 17">
            <a:extLst>
              <a:ext uri="{FF2B5EF4-FFF2-40B4-BE49-F238E27FC236}">
                <a16:creationId xmlns:a16="http://schemas.microsoft.com/office/drawing/2014/main" id="{8F20810D-B5BB-9F6F-0100-07D383A2A784}"/>
              </a:ext>
            </a:extLst>
          </p:cNvPr>
          <p:cNvSpPr/>
          <p:nvPr/>
        </p:nvSpPr>
        <p:spPr>
          <a:xfrm>
            <a:off x="6579971" y="4407092"/>
            <a:ext cx="308610" cy="308610"/>
          </a:xfrm>
          <a:prstGeom prst="rect">
            <a:avLst/>
          </a:prstGeom>
          <a:noFill/>
          <a:ln w="28575">
            <a:solidFill>
              <a:srgbClr val="FFF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Helvetica" pitchFamily="2" charset="0"/>
              <a:ea typeface="+mn-ea"/>
              <a:cs typeface="+mn-cs"/>
            </a:endParaRPr>
          </a:p>
        </p:txBody>
      </p:sp>
      <p:sp>
        <p:nvSpPr>
          <p:cNvPr id="39" name="TextBox 38">
            <a:extLst>
              <a:ext uri="{FF2B5EF4-FFF2-40B4-BE49-F238E27FC236}">
                <a16:creationId xmlns:a16="http://schemas.microsoft.com/office/drawing/2014/main" id="{4E45A9D0-EC63-4F18-DF30-D950CD79005C}"/>
              </a:ext>
            </a:extLst>
          </p:cNvPr>
          <p:cNvSpPr txBox="1"/>
          <p:nvPr/>
        </p:nvSpPr>
        <p:spPr>
          <a:xfrm>
            <a:off x="3934164" y="1025653"/>
            <a:ext cx="1698803" cy="30777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ea typeface="+mn-ea"/>
                <a:cs typeface="+mn-cs"/>
              </a:rPr>
              <a:t>Melanoma 1</a:t>
            </a:r>
          </a:p>
        </p:txBody>
      </p:sp>
      <p:grpSp>
        <p:nvGrpSpPr>
          <p:cNvPr id="7" name="Group 6">
            <a:extLst>
              <a:ext uri="{FF2B5EF4-FFF2-40B4-BE49-F238E27FC236}">
                <a16:creationId xmlns:a16="http://schemas.microsoft.com/office/drawing/2014/main" id="{237B7320-AEE0-38E8-F920-8C7BAEAE0FC5}"/>
              </a:ext>
            </a:extLst>
          </p:cNvPr>
          <p:cNvGrpSpPr/>
          <p:nvPr/>
        </p:nvGrpSpPr>
        <p:grpSpPr>
          <a:xfrm>
            <a:off x="6489768" y="4893585"/>
            <a:ext cx="664873" cy="261610"/>
            <a:chOff x="8692098" y="6527817"/>
            <a:chExt cx="886497" cy="348813"/>
          </a:xfrm>
        </p:grpSpPr>
        <p:cxnSp>
          <p:nvCxnSpPr>
            <p:cNvPr id="8" name="Straight Connector 7">
              <a:extLst>
                <a:ext uri="{FF2B5EF4-FFF2-40B4-BE49-F238E27FC236}">
                  <a16:creationId xmlns:a16="http://schemas.microsoft.com/office/drawing/2014/main" id="{E6DFDBCB-9EDC-7399-2150-42EB75260EE9}"/>
                </a:ext>
              </a:extLst>
            </p:cNvPr>
            <p:cNvCxnSpPr/>
            <p:nvPr/>
          </p:nvCxnSpPr>
          <p:spPr>
            <a:xfrm>
              <a:off x="8814909" y="6545346"/>
              <a:ext cx="41148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CBD8F17-FB8A-7950-2F47-7A18E9593222}"/>
                </a:ext>
              </a:extLst>
            </p:cNvPr>
            <p:cNvSpPr txBox="1"/>
            <p:nvPr/>
          </p:nvSpPr>
          <p:spPr>
            <a:xfrm>
              <a:off x="8692098" y="6527817"/>
              <a:ext cx="886497" cy="34881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Helvetica" pitchFamily="2" charset="0"/>
                  <a:ea typeface="等线" panose="02010600030101010101" pitchFamily="2" charset="-122"/>
                  <a:cs typeface="+mn-cs"/>
                </a:rPr>
                <a:t>2 mm</a:t>
              </a:r>
              <a:endPar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endParaRPr>
            </a:p>
          </p:txBody>
        </p:sp>
      </p:grpSp>
      <p:sp>
        <p:nvSpPr>
          <p:cNvPr id="5" name="TextBox 4">
            <a:extLst>
              <a:ext uri="{FF2B5EF4-FFF2-40B4-BE49-F238E27FC236}">
                <a16:creationId xmlns:a16="http://schemas.microsoft.com/office/drawing/2014/main" id="{9BE46209-C58B-846B-BEE8-735EA93BB165}"/>
              </a:ext>
            </a:extLst>
          </p:cNvPr>
          <p:cNvSpPr txBox="1"/>
          <p:nvPr/>
        </p:nvSpPr>
        <p:spPr>
          <a:xfrm>
            <a:off x="6475599" y="1025653"/>
            <a:ext cx="1698806" cy="30777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ea typeface="+mn-ea"/>
                <a:cs typeface="+mn-cs"/>
              </a:rPr>
              <a:t>Melanoma 1</a:t>
            </a:r>
          </a:p>
        </p:txBody>
      </p:sp>
      <p:sp>
        <p:nvSpPr>
          <p:cNvPr id="6" name="TextBox 5">
            <a:extLst>
              <a:ext uri="{FF2B5EF4-FFF2-40B4-BE49-F238E27FC236}">
                <a16:creationId xmlns:a16="http://schemas.microsoft.com/office/drawing/2014/main" id="{33DB62FD-A619-4F11-95EA-6B3552AC8E15}"/>
              </a:ext>
            </a:extLst>
          </p:cNvPr>
          <p:cNvSpPr txBox="1"/>
          <p:nvPr/>
        </p:nvSpPr>
        <p:spPr>
          <a:xfrm>
            <a:off x="6571011" y="3085975"/>
            <a:ext cx="1698807" cy="30777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ea typeface="+mn-ea"/>
                <a:cs typeface="+mn-cs"/>
              </a:rPr>
              <a:t>Breast 1</a:t>
            </a:r>
          </a:p>
        </p:txBody>
      </p:sp>
      <p:sp>
        <p:nvSpPr>
          <p:cNvPr id="13" name="TextBox 12">
            <a:extLst>
              <a:ext uri="{FF2B5EF4-FFF2-40B4-BE49-F238E27FC236}">
                <a16:creationId xmlns:a16="http://schemas.microsoft.com/office/drawing/2014/main" id="{1A344438-8B08-400D-DE08-57FBAA20FA99}"/>
              </a:ext>
            </a:extLst>
          </p:cNvPr>
          <p:cNvSpPr txBox="1"/>
          <p:nvPr/>
        </p:nvSpPr>
        <p:spPr>
          <a:xfrm>
            <a:off x="684447" y="2317840"/>
            <a:ext cx="84305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Tumor</a:t>
            </a:r>
          </a:p>
        </p:txBody>
      </p:sp>
      <p:sp>
        <p:nvSpPr>
          <p:cNvPr id="15" name="TextBox 14">
            <a:extLst>
              <a:ext uri="{FF2B5EF4-FFF2-40B4-BE49-F238E27FC236}">
                <a16:creationId xmlns:a16="http://schemas.microsoft.com/office/drawing/2014/main" id="{9F1E83E9-93D4-CEBC-F28E-C95F9B959D74}"/>
              </a:ext>
            </a:extLst>
          </p:cNvPr>
          <p:cNvSpPr txBox="1"/>
          <p:nvPr/>
        </p:nvSpPr>
        <p:spPr>
          <a:xfrm>
            <a:off x="240313" y="1567140"/>
            <a:ext cx="92845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Helvetica" pitchFamily="2" charset="0"/>
                <a:ea typeface="+mn-ea"/>
                <a:cs typeface="+mn-cs"/>
              </a:rPr>
              <a:t>Stroma</a:t>
            </a:r>
          </a:p>
        </p:txBody>
      </p:sp>
      <p:sp>
        <p:nvSpPr>
          <p:cNvPr id="21" name="TextBox 20">
            <a:extLst>
              <a:ext uri="{FF2B5EF4-FFF2-40B4-BE49-F238E27FC236}">
                <a16:creationId xmlns:a16="http://schemas.microsoft.com/office/drawing/2014/main" id="{E20EF7BC-85D3-5E75-9A2D-22EAEE0091A8}"/>
              </a:ext>
            </a:extLst>
          </p:cNvPr>
          <p:cNvSpPr txBox="1"/>
          <p:nvPr/>
        </p:nvSpPr>
        <p:spPr>
          <a:xfrm>
            <a:off x="1693828" y="1453020"/>
            <a:ext cx="60785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Helvetica" pitchFamily="2" charset="0"/>
                <a:ea typeface="+mn-ea"/>
                <a:cs typeface="+mn-cs"/>
              </a:rPr>
              <a:t>SEs</a:t>
            </a:r>
          </a:p>
        </p:txBody>
      </p:sp>
      <p:sp>
        <p:nvSpPr>
          <p:cNvPr id="17" name="Title 2">
            <a:extLst>
              <a:ext uri="{FF2B5EF4-FFF2-40B4-BE49-F238E27FC236}">
                <a16:creationId xmlns:a16="http://schemas.microsoft.com/office/drawing/2014/main" id="{128A6960-972D-4910-1A2C-EC75045E0F06}"/>
              </a:ext>
            </a:extLst>
          </p:cNvPr>
          <p:cNvSpPr txBox="1">
            <a:spLocks/>
          </p:cNvSpPr>
          <p:nvPr/>
        </p:nvSpPr>
        <p:spPr>
          <a:xfrm>
            <a:off x="380997" y="112423"/>
            <a:ext cx="8505307" cy="506777"/>
          </a:xfrm>
          <a:prstGeom prst="rect">
            <a:avLst/>
          </a:prstGeom>
        </p:spPr>
        <p:txBody>
          <a:bodyPr anchor="b"/>
          <a:lstStyle>
            <a:lvl1pPr algn="l" defTabSz="457200" rtl="0" eaLnBrk="1" latinLnBrk="0" hangingPunct="1">
              <a:spcBef>
                <a:spcPct val="0"/>
              </a:spcBef>
              <a:buNone/>
              <a:defRPr sz="2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Spatial ecotypes mark conserved cellular communities</a:t>
            </a:r>
          </a:p>
        </p:txBody>
      </p:sp>
      <p:pic>
        <p:nvPicPr>
          <p:cNvPr id="23" name="Picture 22">
            <a:extLst>
              <a:ext uri="{FF2B5EF4-FFF2-40B4-BE49-F238E27FC236}">
                <a16:creationId xmlns:a16="http://schemas.microsoft.com/office/drawing/2014/main" id="{0954AA21-B455-55F8-9809-97FA9C3914C2}"/>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8200142" y="1302897"/>
            <a:ext cx="805384" cy="3210602"/>
          </a:xfrm>
          <a:prstGeom prst="rect">
            <a:avLst/>
          </a:prstGeom>
        </p:spPr>
      </p:pic>
      <p:sp>
        <p:nvSpPr>
          <p:cNvPr id="4" name="TextBox 3">
            <a:extLst>
              <a:ext uri="{FF2B5EF4-FFF2-40B4-BE49-F238E27FC236}">
                <a16:creationId xmlns:a16="http://schemas.microsoft.com/office/drawing/2014/main" id="{A46FE8A3-FB8A-4BB8-CC9E-D9D01D5382CD}"/>
              </a:ext>
            </a:extLst>
          </p:cNvPr>
          <p:cNvSpPr txBox="1"/>
          <p:nvPr/>
        </p:nvSpPr>
        <p:spPr>
          <a:xfrm>
            <a:off x="7378429" y="4878244"/>
            <a:ext cx="1770036"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Helvetica" pitchFamily="2" charset="0"/>
                <a:ea typeface="+mn-ea"/>
                <a:cs typeface="+mn-cs"/>
              </a:rPr>
              <a:t>Zhang et al., </a:t>
            </a:r>
            <a:r>
              <a:rPr kumimoji="0" lang="en-US" sz="1050" b="1" i="1" u="none" strike="noStrike" kern="1200" cap="none" spc="0" normalizeH="0" baseline="0" noProof="0" dirty="0">
                <a:ln>
                  <a:noFill/>
                </a:ln>
                <a:solidFill>
                  <a:prstClr val="white"/>
                </a:solidFill>
                <a:effectLst/>
                <a:uLnTx/>
                <a:uFillTx/>
                <a:latin typeface="Helvetica" pitchFamily="2" charset="0"/>
                <a:ea typeface="+mn-ea"/>
                <a:cs typeface="+mn-cs"/>
              </a:rPr>
              <a:t>Nature </a:t>
            </a:r>
            <a:r>
              <a:rPr kumimoji="0" lang="en-US" sz="1050" b="1" u="none" strike="noStrike" kern="1200" cap="none" spc="0" normalizeH="0" baseline="0" noProof="0" dirty="0">
                <a:ln>
                  <a:noFill/>
                </a:ln>
                <a:solidFill>
                  <a:prstClr val="white"/>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white"/>
              </a:solidFill>
              <a:effectLst/>
              <a:uLnTx/>
              <a:uFillTx/>
              <a:latin typeface="Helvetica" pitchFamily="2" charset="0"/>
              <a:ea typeface="+mn-ea"/>
              <a:cs typeface="+mn-cs"/>
            </a:endParaRPr>
          </a:p>
        </p:txBody>
      </p:sp>
    </p:spTree>
    <p:extLst>
      <p:ext uri="{BB962C8B-B14F-4D97-AF65-F5344CB8AC3E}">
        <p14:creationId xmlns:p14="http://schemas.microsoft.com/office/powerpoint/2010/main" val="114591462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2E82BC7-0066-9D3A-84AF-72E971A7D393}"/>
              </a:ext>
            </a:extLst>
          </p:cNvPr>
          <p:cNvSpPr/>
          <p:nvPr/>
        </p:nvSpPr>
        <p:spPr>
          <a:xfrm>
            <a:off x="7581824" y="3605134"/>
            <a:ext cx="846944" cy="2848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aph of different colored squares&#10;&#10;Description automatically generated with medium confidence">
            <a:extLst>
              <a:ext uri="{FF2B5EF4-FFF2-40B4-BE49-F238E27FC236}">
                <a16:creationId xmlns:a16="http://schemas.microsoft.com/office/drawing/2014/main" id="{4A7B54C8-4F0F-BF34-9971-2ABFAD84A41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79172" y="745213"/>
            <a:ext cx="2997059" cy="4132832"/>
          </a:xfrm>
          <a:prstGeom prst="rect">
            <a:avLst/>
          </a:prstGeom>
        </p:spPr>
      </p:pic>
      <p:pic>
        <p:nvPicPr>
          <p:cNvPr id="4" name="Picture 3">
            <a:extLst>
              <a:ext uri="{FF2B5EF4-FFF2-40B4-BE49-F238E27FC236}">
                <a16:creationId xmlns:a16="http://schemas.microsoft.com/office/drawing/2014/main" id="{415C117F-3AF2-70D2-13A3-31186E0FAA26}"/>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2867915" y="1001547"/>
            <a:ext cx="818342" cy="1047263"/>
          </a:xfrm>
          <a:prstGeom prst="rect">
            <a:avLst/>
          </a:prstGeom>
        </p:spPr>
      </p:pic>
      <p:pic>
        <p:nvPicPr>
          <p:cNvPr id="21" name="Picture 20" descr="A poster of a scientific presentation&#10;&#10;Description automatically generated with medium confidence">
            <a:extLst>
              <a:ext uri="{FF2B5EF4-FFF2-40B4-BE49-F238E27FC236}">
                <a16:creationId xmlns:a16="http://schemas.microsoft.com/office/drawing/2014/main" id="{7E6D482A-139E-59C2-BB22-57DE8837E44D}"/>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8219174" y="1780685"/>
            <a:ext cx="705516" cy="2193598"/>
          </a:xfrm>
          <a:prstGeom prst="rect">
            <a:avLst/>
          </a:prstGeom>
        </p:spPr>
      </p:pic>
      <p:sp>
        <p:nvSpPr>
          <p:cNvPr id="27" name="Title 1">
            <a:extLst>
              <a:ext uri="{FF2B5EF4-FFF2-40B4-BE49-F238E27FC236}">
                <a16:creationId xmlns:a16="http://schemas.microsoft.com/office/drawing/2014/main" id="{83EB8F2C-F4E0-9F5E-32CC-1724BD48AB70}"/>
              </a:ext>
            </a:extLst>
          </p:cNvPr>
          <p:cNvSpPr>
            <a:spLocks noGrp="1"/>
          </p:cNvSpPr>
          <p:nvPr>
            <p:ph type="title"/>
          </p:nvPr>
        </p:nvSpPr>
        <p:spPr>
          <a:xfrm>
            <a:off x="22485" y="211867"/>
            <a:ext cx="9051177" cy="399236"/>
          </a:xfrm>
        </p:spPr>
        <p:txBody>
          <a:bodyPr>
            <a:noAutofit/>
          </a:bodyPr>
          <a:lstStyle/>
          <a:p>
            <a:r>
              <a:rPr lang="en-US" sz="2400" b="1" dirty="0"/>
              <a:t>SEs consist of spatially colocalized cell states</a:t>
            </a:r>
          </a:p>
        </p:txBody>
      </p:sp>
      <p:pic>
        <p:nvPicPr>
          <p:cNvPr id="7" name="Picture 6" descr="A group of cells with different colored squares&#10;&#10;AI-generated content may be incorrect.">
            <a:extLst>
              <a:ext uri="{FF2B5EF4-FFF2-40B4-BE49-F238E27FC236}">
                <a16:creationId xmlns:a16="http://schemas.microsoft.com/office/drawing/2014/main" id="{D68C7F7E-A835-FDCA-1537-F60807F7DCD7}"/>
              </a:ext>
            </a:extLst>
          </p:cNvPr>
          <p:cNvPicPr>
            <a:picLocks noChangeAspect="1"/>
          </p:cNvPicPr>
          <p:nvPr/>
        </p:nvPicPr>
        <p:blipFill>
          <a:blip r:embed="rId6"/>
          <a:srcRect l="3348"/>
          <a:stretch>
            <a:fillRect/>
          </a:stretch>
        </p:blipFill>
        <p:spPr>
          <a:xfrm>
            <a:off x="3859822" y="824727"/>
            <a:ext cx="4335983" cy="3851233"/>
          </a:xfrm>
          <a:prstGeom prst="rect">
            <a:avLst/>
          </a:prstGeom>
        </p:spPr>
      </p:pic>
      <p:sp>
        <p:nvSpPr>
          <p:cNvPr id="23" name="Rectangle 22">
            <a:extLst>
              <a:ext uri="{FF2B5EF4-FFF2-40B4-BE49-F238E27FC236}">
                <a16:creationId xmlns:a16="http://schemas.microsoft.com/office/drawing/2014/main" id="{DC6CD041-2263-E693-0056-0A882D2114B0}"/>
              </a:ext>
            </a:extLst>
          </p:cNvPr>
          <p:cNvSpPr/>
          <p:nvPr/>
        </p:nvSpPr>
        <p:spPr>
          <a:xfrm>
            <a:off x="3780692" y="1780685"/>
            <a:ext cx="167054" cy="180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922CA669-B8C3-861A-401D-584D2E8348C0}"/>
              </a:ext>
            </a:extLst>
          </p:cNvPr>
          <p:cNvSpPr/>
          <p:nvPr/>
        </p:nvSpPr>
        <p:spPr>
          <a:xfrm>
            <a:off x="3801284" y="4495960"/>
            <a:ext cx="167054" cy="180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E3429D3-E96E-91BB-B813-D7C8607C7AB7}"/>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257746370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3" grpId="0" animBg="1"/>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4F42D-5A6E-D974-92A8-D1CADBA794E3}"/>
            </a:ext>
          </a:extLst>
        </p:cNvPr>
        <p:cNvGrpSpPr/>
        <p:nvPr/>
      </p:nvGrpSpPr>
      <p:grpSpPr>
        <a:xfrm>
          <a:off x="0" y="0"/>
          <a:ext cx="0" cy="0"/>
          <a:chOff x="0" y="0"/>
          <a:chExt cx="0" cy="0"/>
        </a:xfrm>
      </p:grpSpPr>
      <p:pic>
        <p:nvPicPr>
          <p:cNvPr id="9" name="Picture 8" descr="A graph of different colored squares&#10;&#10;Description automatically generated with medium confidence">
            <a:extLst>
              <a:ext uri="{FF2B5EF4-FFF2-40B4-BE49-F238E27FC236}">
                <a16:creationId xmlns:a16="http://schemas.microsoft.com/office/drawing/2014/main" id="{9C81AB48-315D-85C3-A327-DA5445070083}"/>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79172" y="745213"/>
            <a:ext cx="2997059" cy="4132832"/>
          </a:xfrm>
          <a:prstGeom prst="rect">
            <a:avLst/>
          </a:prstGeom>
        </p:spPr>
      </p:pic>
      <p:pic>
        <p:nvPicPr>
          <p:cNvPr id="4" name="Picture 3">
            <a:extLst>
              <a:ext uri="{FF2B5EF4-FFF2-40B4-BE49-F238E27FC236}">
                <a16:creationId xmlns:a16="http://schemas.microsoft.com/office/drawing/2014/main" id="{72ACBDEC-E747-B9E0-0157-E92C0CD2FA3A}"/>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2867915" y="1001547"/>
            <a:ext cx="818342" cy="1047263"/>
          </a:xfrm>
          <a:prstGeom prst="rect">
            <a:avLst/>
          </a:prstGeom>
        </p:spPr>
      </p:pic>
      <p:sp>
        <p:nvSpPr>
          <p:cNvPr id="27" name="Title 1">
            <a:extLst>
              <a:ext uri="{FF2B5EF4-FFF2-40B4-BE49-F238E27FC236}">
                <a16:creationId xmlns:a16="http://schemas.microsoft.com/office/drawing/2014/main" id="{130B0FE6-9C9F-7C66-B424-4215FAF8DBB6}"/>
              </a:ext>
            </a:extLst>
          </p:cNvPr>
          <p:cNvSpPr>
            <a:spLocks noGrp="1"/>
          </p:cNvSpPr>
          <p:nvPr>
            <p:ph type="title"/>
          </p:nvPr>
        </p:nvSpPr>
        <p:spPr>
          <a:xfrm>
            <a:off x="22485" y="211867"/>
            <a:ext cx="9051177" cy="399236"/>
          </a:xfrm>
        </p:spPr>
        <p:txBody>
          <a:bodyPr>
            <a:noAutofit/>
          </a:bodyPr>
          <a:lstStyle/>
          <a:p>
            <a:r>
              <a:rPr lang="en-US" sz="2400" b="1" dirty="0"/>
              <a:t>SEs consist of spatially colocalized cell states</a:t>
            </a:r>
          </a:p>
        </p:txBody>
      </p:sp>
      <p:pic>
        <p:nvPicPr>
          <p:cNvPr id="3" name="Picture 2" descr="A diagram of cell types&#10;&#10;AI-generated content may be incorrect.">
            <a:extLst>
              <a:ext uri="{FF2B5EF4-FFF2-40B4-BE49-F238E27FC236}">
                <a16:creationId xmlns:a16="http://schemas.microsoft.com/office/drawing/2014/main" id="{C6F229B8-3F3C-B7F7-C545-5F81F0C240E0}"/>
              </a:ext>
            </a:extLst>
          </p:cNvPr>
          <p:cNvPicPr>
            <a:picLocks noChangeAspect="1"/>
          </p:cNvPicPr>
          <p:nvPr/>
        </p:nvPicPr>
        <p:blipFill>
          <a:blip r:embed="rId5"/>
          <a:stretch>
            <a:fillRect/>
          </a:stretch>
        </p:blipFill>
        <p:spPr>
          <a:xfrm>
            <a:off x="4174668" y="1072256"/>
            <a:ext cx="4397264" cy="3455299"/>
          </a:xfrm>
          <a:prstGeom prst="rect">
            <a:avLst/>
          </a:prstGeom>
        </p:spPr>
      </p:pic>
      <p:sp>
        <p:nvSpPr>
          <p:cNvPr id="2" name="TextBox 1">
            <a:extLst>
              <a:ext uri="{FF2B5EF4-FFF2-40B4-BE49-F238E27FC236}">
                <a16:creationId xmlns:a16="http://schemas.microsoft.com/office/drawing/2014/main" id="{199525BC-80C4-47BD-B010-EE1D31E8F7B9}"/>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11507494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B09BA-BE2D-6256-6667-707B0DD76D8F}"/>
            </a:ext>
          </a:extLst>
        </p:cNvPr>
        <p:cNvGrpSpPr/>
        <p:nvPr/>
      </p:nvGrpSpPr>
      <p:grpSpPr>
        <a:xfrm>
          <a:off x="0" y="0"/>
          <a:ext cx="0" cy="0"/>
          <a:chOff x="0" y="0"/>
          <a:chExt cx="0" cy="0"/>
        </a:xfrm>
      </p:grpSpPr>
      <p:sp>
        <p:nvSpPr>
          <p:cNvPr id="27" name="Title 1">
            <a:extLst>
              <a:ext uri="{FF2B5EF4-FFF2-40B4-BE49-F238E27FC236}">
                <a16:creationId xmlns:a16="http://schemas.microsoft.com/office/drawing/2014/main" id="{63464816-67DC-998D-7FE7-9C3DE87EB814}"/>
              </a:ext>
            </a:extLst>
          </p:cNvPr>
          <p:cNvSpPr>
            <a:spLocks noGrp="1"/>
          </p:cNvSpPr>
          <p:nvPr>
            <p:ph type="title"/>
          </p:nvPr>
        </p:nvSpPr>
        <p:spPr>
          <a:xfrm>
            <a:off x="22485" y="211867"/>
            <a:ext cx="9051177" cy="399236"/>
          </a:xfrm>
        </p:spPr>
        <p:txBody>
          <a:bodyPr>
            <a:noAutofit/>
          </a:bodyPr>
          <a:lstStyle/>
          <a:p>
            <a:pPr>
              <a:tabLst>
                <a:tab pos="2162175" algn="l"/>
              </a:tabLst>
            </a:pPr>
            <a:r>
              <a:rPr lang="en-US" sz="2300" b="1" dirty="0"/>
              <a:t>Consensus programs and biological processes distinguish SEs</a:t>
            </a:r>
          </a:p>
        </p:txBody>
      </p:sp>
      <p:pic>
        <p:nvPicPr>
          <p:cNvPr id="6" name="Picture 5" descr="A diagram of a diagram of a cell&#10;&#10;AI-generated content may be incorrect.">
            <a:extLst>
              <a:ext uri="{FF2B5EF4-FFF2-40B4-BE49-F238E27FC236}">
                <a16:creationId xmlns:a16="http://schemas.microsoft.com/office/drawing/2014/main" id="{BF556747-2D0B-1A2A-FEAB-EA82536D276A}"/>
              </a:ext>
            </a:extLst>
          </p:cNvPr>
          <p:cNvPicPr>
            <a:picLocks noChangeAspect="1"/>
          </p:cNvPicPr>
          <p:nvPr/>
        </p:nvPicPr>
        <p:blipFill>
          <a:blip r:embed="rId3"/>
          <a:srcRect t="5401" b="1100"/>
          <a:stretch>
            <a:fillRect/>
          </a:stretch>
        </p:blipFill>
        <p:spPr>
          <a:xfrm>
            <a:off x="1616356" y="874005"/>
            <a:ext cx="5666642" cy="3668051"/>
          </a:xfrm>
          <a:prstGeom prst="rect">
            <a:avLst/>
          </a:prstGeom>
        </p:spPr>
      </p:pic>
      <p:sp>
        <p:nvSpPr>
          <p:cNvPr id="8" name="Rectangle 7">
            <a:extLst>
              <a:ext uri="{FF2B5EF4-FFF2-40B4-BE49-F238E27FC236}">
                <a16:creationId xmlns:a16="http://schemas.microsoft.com/office/drawing/2014/main" id="{674369EA-50A0-2E0B-398E-361A0716AD43}"/>
              </a:ext>
            </a:extLst>
          </p:cNvPr>
          <p:cNvSpPr/>
          <p:nvPr/>
        </p:nvSpPr>
        <p:spPr>
          <a:xfrm>
            <a:off x="7232543" y="2664901"/>
            <a:ext cx="169918" cy="2461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120C364-6844-BCFD-8AC6-D91837D81E73}"/>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229842259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7BFBA-BE08-9E84-14EC-304A90F59A9C}"/>
            </a:ext>
          </a:extLst>
        </p:cNvPr>
        <p:cNvGrpSpPr/>
        <p:nvPr/>
      </p:nvGrpSpPr>
      <p:grpSpPr>
        <a:xfrm>
          <a:off x="0" y="0"/>
          <a:ext cx="0" cy="0"/>
          <a:chOff x="0" y="0"/>
          <a:chExt cx="0" cy="0"/>
        </a:xfrm>
      </p:grpSpPr>
      <p:sp>
        <p:nvSpPr>
          <p:cNvPr id="27" name="Title 1">
            <a:extLst>
              <a:ext uri="{FF2B5EF4-FFF2-40B4-BE49-F238E27FC236}">
                <a16:creationId xmlns:a16="http://schemas.microsoft.com/office/drawing/2014/main" id="{0A27294D-8511-AEBE-778F-E71BD620F02B}"/>
              </a:ext>
            </a:extLst>
          </p:cNvPr>
          <p:cNvSpPr>
            <a:spLocks noGrp="1"/>
          </p:cNvSpPr>
          <p:nvPr>
            <p:ph type="title"/>
          </p:nvPr>
        </p:nvSpPr>
        <p:spPr>
          <a:xfrm>
            <a:off x="22485" y="211867"/>
            <a:ext cx="9051177" cy="399236"/>
          </a:xfrm>
        </p:spPr>
        <p:txBody>
          <a:bodyPr>
            <a:noAutofit/>
          </a:bodyPr>
          <a:lstStyle/>
          <a:p>
            <a:pPr>
              <a:tabLst>
                <a:tab pos="2162175" algn="l"/>
              </a:tabLst>
            </a:pPr>
            <a:r>
              <a:rPr lang="en-US" sz="2300" b="1" dirty="0"/>
              <a:t>Consensus programs are reproducible across platforms</a:t>
            </a:r>
          </a:p>
        </p:txBody>
      </p:sp>
      <p:pic>
        <p:nvPicPr>
          <p:cNvPr id="4" name="Picture 3">
            <a:extLst>
              <a:ext uri="{FF2B5EF4-FFF2-40B4-BE49-F238E27FC236}">
                <a16:creationId xmlns:a16="http://schemas.microsoft.com/office/drawing/2014/main" id="{855CDEF1-46C9-24C4-05E1-469B53226A43}"/>
              </a:ext>
            </a:extLst>
          </p:cNvPr>
          <p:cNvPicPr>
            <a:picLocks noChangeAspect="1"/>
          </p:cNvPicPr>
          <p:nvPr/>
        </p:nvPicPr>
        <p:blipFill>
          <a:blip r:embed="rId3"/>
          <a:stretch>
            <a:fillRect/>
          </a:stretch>
        </p:blipFill>
        <p:spPr>
          <a:xfrm>
            <a:off x="22486" y="1672738"/>
            <a:ext cx="5005110" cy="2318586"/>
          </a:xfrm>
          <a:prstGeom prst="rect">
            <a:avLst/>
          </a:prstGeom>
        </p:spPr>
      </p:pic>
      <p:pic>
        <p:nvPicPr>
          <p:cNvPr id="7" name="Picture 6">
            <a:extLst>
              <a:ext uri="{FF2B5EF4-FFF2-40B4-BE49-F238E27FC236}">
                <a16:creationId xmlns:a16="http://schemas.microsoft.com/office/drawing/2014/main" id="{B55945DF-42AD-9339-8F11-48DA6C0A6E55}"/>
              </a:ext>
            </a:extLst>
          </p:cNvPr>
          <p:cNvPicPr>
            <a:picLocks noChangeAspect="1"/>
          </p:cNvPicPr>
          <p:nvPr/>
        </p:nvPicPr>
        <p:blipFill>
          <a:blip r:embed="rId4"/>
          <a:srcRect b="686"/>
          <a:stretch>
            <a:fillRect/>
          </a:stretch>
        </p:blipFill>
        <p:spPr>
          <a:xfrm>
            <a:off x="4989416" y="1653283"/>
            <a:ext cx="4084246" cy="2321996"/>
          </a:xfrm>
          <a:prstGeom prst="rect">
            <a:avLst/>
          </a:prstGeom>
        </p:spPr>
      </p:pic>
      <p:sp>
        <p:nvSpPr>
          <p:cNvPr id="9" name="Rectangle 8">
            <a:extLst>
              <a:ext uri="{FF2B5EF4-FFF2-40B4-BE49-F238E27FC236}">
                <a16:creationId xmlns:a16="http://schemas.microsoft.com/office/drawing/2014/main" id="{9723BEAE-BCC8-36BC-BDB5-FFD851353964}"/>
              </a:ext>
            </a:extLst>
          </p:cNvPr>
          <p:cNvSpPr/>
          <p:nvPr/>
        </p:nvSpPr>
        <p:spPr>
          <a:xfrm>
            <a:off x="4989416" y="1556421"/>
            <a:ext cx="175971" cy="2334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248B9B3-930F-AFB1-5AC5-3478800724B9}"/>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32006685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2835F-A042-CB12-7065-2CECE914372C}"/>
            </a:ext>
          </a:extLst>
        </p:cNvPr>
        <p:cNvGrpSpPr/>
        <p:nvPr/>
      </p:nvGrpSpPr>
      <p:grpSpPr>
        <a:xfrm>
          <a:off x="0" y="0"/>
          <a:ext cx="0" cy="0"/>
          <a:chOff x="0" y="0"/>
          <a:chExt cx="0" cy="0"/>
        </a:xfrm>
      </p:grpSpPr>
      <p:sp>
        <p:nvSpPr>
          <p:cNvPr id="27" name="Title 1">
            <a:extLst>
              <a:ext uri="{FF2B5EF4-FFF2-40B4-BE49-F238E27FC236}">
                <a16:creationId xmlns:a16="http://schemas.microsoft.com/office/drawing/2014/main" id="{0D99EDCD-E70E-999C-C199-532F89ED8181}"/>
              </a:ext>
            </a:extLst>
          </p:cNvPr>
          <p:cNvSpPr>
            <a:spLocks noGrp="1"/>
          </p:cNvSpPr>
          <p:nvPr>
            <p:ph type="title"/>
          </p:nvPr>
        </p:nvSpPr>
        <p:spPr>
          <a:xfrm>
            <a:off x="22485" y="162439"/>
            <a:ext cx="9051177" cy="399236"/>
          </a:xfrm>
        </p:spPr>
        <p:txBody>
          <a:bodyPr>
            <a:noAutofit/>
          </a:bodyPr>
          <a:lstStyle/>
          <a:p>
            <a:r>
              <a:rPr lang="en-US" sz="2400" b="1" dirty="0">
                <a:latin typeface="Arial" panose="020B0604020202020204" pitchFamily="34" charset="0"/>
                <a:cs typeface="Arial" panose="020B0604020202020204" pitchFamily="34" charset="0"/>
              </a:rPr>
              <a:t>SEs consist of spatially colocalized cell states</a:t>
            </a:r>
          </a:p>
        </p:txBody>
      </p:sp>
      <p:pic>
        <p:nvPicPr>
          <p:cNvPr id="6" name="Picture 5">
            <a:extLst>
              <a:ext uri="{FF2B5EF4-FFF2-40B4-BE49-F238E27FC236}">
                <a16:creationId xmlns:a16="http://schemas.microsoft.com/office/drawing/2014/main" id="{821F3FB2-F0D7-08BF-AEF7-DE2FAE4B976F}"/>
              </a:ext>
            </a:extLst>
          </p:cNvPr>
          <p:cNvPicPr>
            <a:picLocks noChangeAspect="1"/>
          </p:cNvPicPr>
          <p:nvPr/>
        </p:nvPicPr>
        <p:blipFill>
          <a:blip r:embed="rId3"/>
          <a:stretch>
            <a:fillRect/>
          </a:stretch>
        </p:blipFill>
        <p:spPr>
          <a:xfrm>
            <a:off x="204355" y="1301457"/>
            <a:ext cx="3253199" cy="2897772"/>
          </a:xfrm>
          <a:prstGeom prst="rect">
            <a:avLst/>
          </a:prstGeom>
        </p:spPr>
      </p:pic>
      <p:pic>
        <p:nvPicPr>
          <p:cNvPr id="8" name="Picture 7">
            <a:extLst>
              <a:ext uri="{FF2B5EF4-FFF2-40B4-BE49-F238E27FC236}">
                <a16:creationId xmlns:a16="http://schemas.microsoft.com/office/drawing/2014/main" id="{25A55B4E-A639-E5AF-2EB0-4E6B108A4A4C}"/>
              </a:ext>
            </a:extLst>
          </p:cNvPr>
          <p:cNvPicPr>
            <a:picLocks noChangeAspect="1"/>
          </p:cNvPicPr>
          <p:nvPr/>
        </p:nvPicPr>
        <p:blipFill>
          <a:blip r:embed="rId4"/>
          <a:stretch>
            <a:fillRect/>
          </a:stretch>
        </p:blipFill>
        <p:spPr>
          <a:xfrm>
            <a:off x="3567624" y="1032497"/>
            <a:ext cx="5415565" cy="1939303"/>
          </a:xfrm>
          <a:prstGeom prst="rect">
            <a:avLst/>
          </a:prstGeom>
        </p:spPr>
      </p:pic>
      <p:pic>
        <p:nvPicPr>
          <p:cNvPr id="11" name="Picture 10">
            <a:extLst>
              <a:ext uri="{FF2B5EF4-FFF2-40B4-BE49-F238E27FC236}">
                <a16:creationId xmlns:a16="http://schemas.microsoft.com/office/drawing/2014/main" id="{E0502D13-B4DF-E379-AD3C-3F96FC2DFE24}"/>
              </a:ext>
            </a:extLst>
          </p:cNvPr>
          <p:cNvPicPr>
            <a:picLocks noChangeAspect="1"/>
          </p:cNvPicPr>
          <p:nvPr/>
        </p:nvPicPr>
        <p:blipFill>
          <a:blip r:embed="rId5"/>
          <a:srcRect b="41955"/>
          <a:stretch>
            <a:fillRect/>
          </a:stretch>
        </p:blipFill>
        <p:spPr>
          <a:xfrm>
            <a:off x="4193513" y="3200524"/>
            <a:ext cx="1536479" cy="1325337"/>
          </a:xfrm>
          <a:prstGeom prst="rect">
            <a:avLst/>
          </a:prstGeom>
        </p:spPr>
      </p:pic>
      <p:pic>
        <p:nvPicPr>
          <p:cNvPr id="12" name="Picture 11">
            <a:extLst>
              <a:ext uri="{FF2B5EF4-FFF2-40B4-BE49-F238E27FC236}">
                <a16:creationId xmlns:a16="http://schemas.microsoft.com/office/drawing/2014/main" id="{252BDA17-02CC-1670-BD23-46A67399CC19}"/>
              </a:ext>
            </a:extLst>
          </p:cNvPr>
          <p:cNvPicPr>
            <a:picLocks noChangeAspect="1"/>
          </p:cNvPicPr>
          <p:nvPr/>
        </p:nvPicPr>
        <p:blipFill>
          <a:blip r:embed="rId5"/>
          <a:srcRect t="57962"/>
          <a:stretch>
            <a:fillRect/>
          </a:stretch>
        </p:blipFill>
        <p:spPr>
          <a:xfrm>
            <a:off x="5824174" y="3450771"/>
            <a:ext cx="1536479" cy="959842"/>
          </a:xfrm>
          <a:prstGeom prst="rect">
            <a:avLst/>
          </a:prstGeom>
        </p:spPr>
      </p:pic>
      <p:sp>
        <p:nvSpPr>
          <p:cNvPr id="2" name="TextBox 1">
            <a:extLst>
              <a:ext uri="{FF2B5EF4-FFF2-40B4-BE49-F238E27FC236}">
                <a16:creationId xmlns:a16="http://schemas.microsoft.com/office/drawing/2014/main" id="{41A61B86-4A8B-9094-DDF8-1CE73130190D}"/>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3660928846"/>
      </p:ext>
    </p:extLst>
  </p:cSld>
  <p:clrMapOvr>
    <a:masterClrMapping/>
  </p:clrMapOvr>
  <mc:AlternateContent xmlns:mc="http://schemas.openxmlformats.org/markup-compatibility/2006" xmlns:p14="http://schemas.microsoft.com/office/powerpoint/2010/main">
    <mc:Choice Requires="p14">
      <p:transition spd="med" p14:dur="6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F0F4E-CEB8-E85E-E114-63599AB028D1}"/>
            </a:ext>
          </a:extLst>
        </p:cNvPr>
        <p:cNvGrpSpPr/>
        <p:nvPr/>
      </p:nvGrpSpPr>
      <p:grpSpPr>
        <a:xfrm>
          <a:off x="0" y="0"/>
          <a:ext cx="0" cy="0"/>
          <a:chOff x="0" y="0"/>
          <a:chExt cx="0" cy="0"/>
        </a:xfrm>
      </p:grpSpPr>
      <p:sp>
        <p:nvSpPr>
          <p:cNvPr id="27" name="Title 1">
            <a:extLst>
              <a:ext uri="{FF2B5EF4-FFF2-40B4-BE49-F238E27FC236}">
                <a16:creationId xmlns:a16="http://schemas.microsoft.com/office/drawing/2014/main" id="{4C719802-6B64-51DF-E2F8-C525B320B94A}"/>
              </a:ext>
            </a:extLst>
          </p:cNvPr>
          <p:cNvSpPr>
            <a:spLocks noGrp="1"/>
          </p:cNvSpPr>
          <p:nvPr>
            <p:ph type="title"/>
          </p:nvPr>
        </p:nvSpPr>
        <p:spPr>
          <a:xfrm>
            <a:off x="36251" y="323627"/>
            <a:ext cx="9051177" cy="399236"/>
          </a:xfrm>
        </p:spPr>
        <p:txBody>
          <a:bodyPr>
            <a:noAutofit/>
          </a:bodyPr>
          <a:lstStyle/>
          <a:p>
            <a:r>
              <a:rPr lang="en-US" sz="2400" b="1" dirty="0"/>
              <a:t>Spatial EcoTyper recovers SEs across spatial, single-cell,</a:t>
            </a:r>
            <a:br>
              <a:rPr lang="en-US" sz="2400" b="1" dirty="0"/>
            </a:br>
            <a:r>
              <a:rPr lang="en-US" sz="2400" b="1" dirty="0"/>
              <a:t>and bulk transcriptomic assays</a:t>
            </a:r>
          </a:p>
        </p:txBody>
      </p:sp>
      <p:pic>
        <p:nvPicPr>
          <p:cNvPr id="3" name="Picture 2">
            <a:extLst>
              <a:ext uri="{FF2B5EF4-FFF2-40B4-BE49-F238E27FC236}">
                <a16:creationId xmlns:a16="http://schemas.microsoft.com/office/drawing/2014/main" id="{20207C9C-2210-EF02-693C-6763AC1EFF13}"/>
              </a:ext>
            </a:extLst>
          </p:cNvPr>
          <p:cNvPicPr>
            <a:picLocks noChangeAspect="1"/>
          </p:cNvPicPr>
          <p:nvPr/>
        </p:nvPicPr>
        <p:blipFill>
          <a:blip r:embed="rId3"/>
          <a:stretch>
            <a:fillRect/>
          </a:stretch>
        </p:blipFill>
        <p:spPr>
          <a:xfrm>
            <a:off x="1203960" y="1394773"/>
            <a:ext cx="6837680" cy="2353954"/>
          </a:xfrm>
          <a:prstGeom prst="rect">
            <a:avLst/>
          </a:prstGeom>
        </p:spPr>
      </p:pic>
    </p:spTree>
    <p:extLst>
      <p:ext uri="{BB962C8B-B14F-4D97-AF65-F5344CB8AC3E}">
        <p14:creationId xmlns:p14="http://schemas.microsoft.com/office/powerpoint/2010/main" val="267888171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C0C97-9574-574C-4806-C09CD2FEEC4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54DE39C-42F2-6F6E-7411-A0A4A8B742B8}"/>
              </a:ext>
            </a:extLst>
          </p:cNvPr>
          <p:cNvSpPr>
            <a:spLocks noGrp="1"/>
          </p:cNvSpPr>
          <p:nvPr>
            <p:ph type="title"/>
          </p:nvPr>
        </p:nvSpPr>
        <p:spPr>
          <a:xfrm>
            <a:off x="0" y="2172294"/>
            <a:ext cx="9143999" cy="616813"/>
          </a:xfrm>
        </p:spPr>
        <p:txBody>
          <a:bodyPr>
            <a:noAutofit/>
          </a:bodyPr>
          <a:lstStyle/>
          <a:p>
            <a:pPr algn="ctr"/>
            <a:r>
              <a:rPr lang="en-US" sz="2800" b="1" dirty="0"/>
              <a:t>Are SEs quantifiable from single-cell RNA-seq?</a:t>
            </a:r>
          </a:p>
        </p:txBody>
      </p:sp>
    </p:spTree>
    <p:extLst>
      <p:ext uri="{BB962C8B-B14F-4D97-AF65-F5344CB8AC3E}">
        <p14:creationId xmlns:p14="http://schemas.microsoft.com/office/powerpoint/2010/main" val="26611547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48AE7-314E-AAE4-BD1D-2F50E4FB27D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CC063BC-C593-AE9F-68E6-EA8D86ACA607}"/>
              </a:ext>
            </a:extLst>
          </p:cNvPr>
          <p:cNvPicPr>
            <a:picLocks noChangeAspect="1"/>
          </p:cNvPicPr>
          <p:nvPr/>
        </p:nvPicPr>
        <p:blipFill>
          <a:blip r:embed="rId3"/>
          <a:stretch>
            <a:fillRect/>
          </a:stretch>
        </p:blipFill>
        <p:spPr>
          <a:xfrm>
            <a:off x="3015573" y="1093667"/>
            <a:ext cx="5138007" cy="3269040"/>
          </a:xfrm>
          <a:prstGeom prst="rect">
            <a:avLst/>
          </a:prstGeom>
        </p:spPr>
      </p:pic>
      <p:pic>
        <p:nvPicPr>
          <p:cNvPr id="3" name="Picture 2">
            <a:extLst>
              <a:ext uri="{FF2B5EF4-FFF2-40B4-BE49-F238E27FC236}">
                <a16:creationId xmlns:a16="http://schemas.microsoft.com/office/drawing/2014/main" id="{6B96C39D-E286-6AE7-DCF2-AFC306A63573}"/>
              </a:ext>
            </a:extLst>
          </p:cNvPr>
          <p:cNvPicPr>
            <a:picLocks noChangeAspect="1"/>
          </p:cNvPicPr>
          <p:nvPr/>
        </p:nvPicPr>
        <p:blipFill>
          <a:blip r:embed="rId4"/>
          <a:stretch>
            <a:fillRect/>
          </a:stretch>
        </p:blipFill>
        <p:spPr>
          <a:xfrm>
            <a:off x="212214" y="1079224"/>
            <a:ext cx="2881181" cy="3192496"/>
          </a:xfrm>
          <a:prstGeom prst="rect">
            <a:avLst/>
          </a:prstGeom>
        </p:spPr>
      </p:pic>
      <p:sp>
        <p:nvSpPr>
          <p:cNvPr id="27" name="Title 1">
            <a:extLst>
              <a:ext uri="{FF2B5EF4-FFF2-40B4-BE49-F238E27FC236}">
                <a16:creationId xmlns:a16="http://schemas.microsoft.com/office/drawing/2014/main" id="{D20A3000-733C-3C3E-4306-616E0C500611}"/>
              </a:ext>
            </a:extLst>
          </p:cNvPr>
          <p:cNvSpPr>
            <a:spLocks noGrp="1"/>
          </p:cNvSpPr>
          <p:nvPr>
            <p:ph type="title"/>
          </p:nvPr>
        </p:nvSpPr>
        <p:spPr>
          <a:xfrm>
            <a:off x="36251" y="323627"/>
            <a:ext cx="9051177" cy="399236"/>
          </a:xfrm>
        </p:spPr>
        <p:txBody>
          <a:bodyPr>
            <a:noAutofit/>
          </a:bodyPr>
          <a:lstStyle/>
          <a:p>
            <a:r>
              <a:rPr lang="en-US" sz="2400" b="1" dirty="0"/>
              <a:t>SE-specific cell states show striking co-association patterns in scRNA-seq data</a:t>
            </a:r>
          </a:p>
        </p:txBody>
      </p:sp>
      <p:pic>
        <p:nvPicPr>
          <p:cNvPr id="10" name="Picture 9">
            <a:extLst>
              <a:ext uri="{FF2B5EF4-FFF2-40B4-BE49-F238E27FC236}">
                <a16:creationId xmlns:a16="http://schemas.microsoft.com/office/drawing/2014/main" id="{CE8552C8-56BF-5792-5F3D-77720CE93D1E}"/>
              </a:ext>
            </a:extLst>
          </p:cNvPr>
          <p:cNvPicPr>
            <a:picLocks noChangeAspect="1"/>
          </p:cNvPicPr>
          <p:nvPr/>
        </p:nvPicPr>
        <p:blipFill>
          <a:blip r:embed="rId5"/>
          <a:srcRect t="13977"/>
          <a:stretch>
            <a:fillRect/>
          </a:stretch>
        </p:blipFill>
        <p:spPr>
          <a:xfrm>
            <a:off x="4941647" y="4521708"/>
            <a:ext cx="4019317" cy="298165"/>
          </a:xfrm>
          <a:prstGeom prst="rect">
            <a:avLst/>
          </a:prstGeom>
        </p:spPr>
      </p:pic>
      <p:pic>
        <p:nvPicPr>
          <p:cNvPr id="11" name="Picture 10">
            <a:extLst>
              <a:ext uri="{FF2B5EF4-FFF2-40B4-BE49-F238E27FC236}">
                <a16:creationId xmlns:a16="http://schemas.microsoft.com/office/drawing/2014/main" id="{F2E5A9B7-D4B3-59FD-61EA-B21DF51F5950}"/>
              </a:ext>
            </a:extLst>
          </p:cNvPr>
          <p:cNvPicPr>
            <a:picLocks noChangeAspect="1"/>
          </p:cNvPicPr>
          <p:nvPr/>
        </p:nvPicPr>
        <p:blipFill>
          <a:blip r:embed="rId6"/>
          <a:srcRect l="81710" t="13224"/>
          <a:stretch>
            <a:fillRect/>
          </a:stretch>
        </p:blipFill>
        <p:spPr>
          <a:xfrm>
            <a:off x="8110235" y="1896894"/>
            <a:ext cx="850729" cy="2241009"/>
          </a:xfrm>
          <a:prstGeom prst="rect">
            <a:avLst/>
          </a:prstGeom>
        </p:spPr>
      </p:pic>
      <p:sp>
        <p:nvSpPr>
          <p:cNvPr id="12" name="Rectangle 11">
            <a:extLst>
              <a:ext uri="{FF2B5EF4-FFF2-40B4-BE49-F238E27FC236}">
                <a16:creationId xmlns:a16="http://schemas.microsoft.com/office/drawing/2014/main" id="{165F266D-0651-A4AC-D39A-D8F6DA232726}"/>
              </a:ext>
            </a:extLst>
          </p:cNvPr>
          <p:cNvSpPr/>
          <p:nvPr/>
        </p:nvSpPr>
        <p:spPr>
          <a:xfrm>
            <a:off x="215642" y="953311"/>
            <a:ext cx="2887480" cy="3425416"/>
          </a:xfrm>
          <a:prstGeom prst="rect">
            <a:avLst/>
          </a:prstGeom>
          <a:solidFill>
            <a:schemeClr val="bg1">
              <a:alpha val="78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B436BC8-390B-5024-A3BF-DA0543CE6BBF}"/>
              </a:ext>
            </a:extLst>
          </p:cNvPr>
          <p:cNvSpPr txBox="1"/>
          <p:nvPr/>
        </p:nvSpPr>
        <p:spPr>
          <a:xfrm>
            <a:off x="7067"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186734931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CEED5-6ED2-D43F-949B-8DB5193369C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BCEA5B4-11D1-561C-70F7-ECED1259AF81}"/>
              </a:ext>
            </a:extLst>
          </p:cNvPr>
          <p:cNvPicPr>
            <a:picLocks noChangeAspect="1"/>
          </p:cNvPicPr>
          <p:nvPr/>
        </p:nvPicPr>
        <p:blipFill>
          <a:blip r:embed="rId3"/>
          <a:srcRect l="30763" t="13888" r="17692" b="8735"/>
          <a:stretch>
            <a:fillRect/>
          </a:stretch>
        </p:blipFill>
        <p:spPr>
          <a:xfrm>
            <a:off x="5190580" y="1568292"/>
            <a:ext cx="2896211" cy="2529471"/>
          </a:xfrm>
          <a:prstGeom prst="rect">
            <a:avLst/>
          </a:prstGeom>
        </p:spPr>
      </p:pic>
      <p:pic>
        <p:nvPicPr>
          <p:cNvPr id="4" name="Picture 3">
            <a:extLst>
              <a:ext uri="{FF2B5EF4-FFF2-40B4-BE49-F238E27FC236}">
                <a16:creationId xmlns:a16="http://schemas.microsoft.com/office/drawing/2014/main" id="{395543A5-E15C-F207-04EB-8F4655E61EBF}"/>
              </a:ext>
            </a:extLst>
          </p:cNvPr>
          <p:cNvPicPr>
            <a:picLocks noChangeAspect="1"/>
          </p:cNvPicPr>
          <p:nvPr/>
        </p:nvPicPr>
        <p:blipFill>
          <a:blip r:embed="rId3"/>
          <a:srcRect l="-236" t="-2456" r="68446" b="-407"/>
          <a:stretch>
            <a:fillRect/>
          </a:stretch>
        </p:blipFill>
        <p:spPr>
          <a:xfrm>
            <a:off x="3079151" y="953311"/>
            <a:ext cx="1959193" cy="3519956"/>
          </a:xfrm>
          <a:prstGeom prst="rect">
            <a:avLst/>
          </a:prstGeom>
        </p:spPr>
      </p:pic>
      <p:pic>
        <p:nvPicPr>
          <p:cNvPr id="3" name="Picture 2">
            <a:extLst>
              <a:ext uri="{FF2B5EF4-FFF2-40B4-BE49-F238E27FC236}">
                <a16:creationId xmlns:a16="http://schemas.microsoft.com/office/drawing/2014/main" id="{23FC9CE4-6F06-EB3A-63C1-549ACB452240}"/>
              </a:ext>
            </a:extLst>
          </p:cNvPr>
          <p:cNvPicPr>
            <a:picLocks noChangeAspect="1"/>
          </p:cNvPicPr>
          <p:nvPr/>
        </p:nvPicPr>
        <p:blipFill>
          <a:blip r:embed="rId4"/>
          <a:stretch>
            <a:fillRect/>
          </a:stretch>
        </p:blipFill>
        <p:spPr>
          <a:xfrm>
            <a:off x="212214" y="1079224"/>
            <a:ext cx="2881181" cy="3192496"/>
          </a:xfrm>
          <a:prstGeom prst="rect">
            <a:avLst/>
          </a:prstGeom>
        </p:spPr>
      </p:pic>
      <p:sp>
        <p:nvSpPr>
          <p:cNvPr id="27" name="Title 1">
            <a:extLst>
              <a:ext uri="{FF2B5EF4-FFF2-40B4-BE49-F238E27FC236}">
                <a16:creationId xmlns:a16="http://schemas.microsoft.com/office/drawing/2014/main" id="{71F916A0-CAB1-C2F5-4C7F-3B28C1A984EA}"/>
              </a:ext>
            </a:extLst>
          </p:cNvPr>
          <p:cNvSpPr>
            <a:spLocks noGrp="1"/>
          </p:cNvSpPr>
          <p:nvPr>
            <p:ph type="title"/>
          </p:nvPr>
        </p:nvSpPr>
        <p:spPr>
          <a:xfrm>
            <a:off x="36251" y="323627"/>
            <a:ext cx="9051177" cy="399236"/>
          </a:xfrm>
        </p:spPr>
        <p:txBody>
          <a:bodyPr>
            <a:noAutofit/>
          </a:bodyPr>
          <a:lstStyle/>
          <a:p>
            <a:r>
              <a:rPr lang="en-US" sz="2400" b="1" dirty="0"/>
              <a:t>SE-specific cell states show striking co-association patterns in scRNA-seq data</a:t>
            </a:r>
          </a:p>
        </p:txBody>
      </p:sp>
      <p:pic>
        <p:nvPicPr>
          <p:cNvPr id="10" name="Picture 9">
            <a:extLst>
              <a:ext uri="{FF2B5EF4-FFF2-40B4-BE49-F238E27FC236}">
                <a16:creationId xmlns:a16="http://schemas.microsoft.com/office/drawing/2014/main" id="{174E904E-9738-5E68-5148-E144D8ED814B}"/>
              </a:ext>
            </a:extLst>
          </p:cNvPr>
          <p:cNvPicPr>
            <a:picLocks noChangeAspect="1"/>
          </p:cNvPicPr>
          <p:nvPr/>
        </p:nvPicPr>
        <p:blipFill>
          <a:blip r:embed="rId5"/>
          <a:srcRect t="8700"/>
          <a:stretch>
            <a:fillRect/>
          </a:stretch>
        </p:blipFill>
        <p:spPr>
          <a:xfrm>
            <a:off x="4941647" y="4503420"/>
            <a:ext cx="4019317" cy="316453"/>
          </a:xfrm>
          <a:prstGeom prst="rect">
            <a:avLst/>
          </a:prstGeom>
        </p:spPr>
      </p:pic>
      <p:pic>
        <p:nvPicPr>
          <p:cNvPr id="11" name="Picture 10">
            <a:extLst>
              <a:ext uri="{FF2B5EF4-FFF2-40B4-BE49-F238E27FC236}">
                <a16:creationId xmlns:a16="http://schemas.microsoft.com/office/drawing/2014/main" id="{F9E7D45C-7C0D-107C-8FDC-62EEA225C55A}"/>
              </a:ext>
            </a:extLst>
          </p:cNvPr>
          <p:cNvPicPr>
            <a:picLocks noChangeAspect="1"/>
          </p:cNvPicPr>
          <p:nvPr/>
        </p:nvPicPr>
        <p:blipFill>
          <a:blip r:embed="rId3"/>
          <a:srcRect l="81710" t="13224"/>
          <a:stretch>
            <a:fillRect/>
          </a:stretch>
        </p:blipFill>
        <p:spPr>
          <a:xfrm>
            <a:off x="8110235" y="1896894"/>
            <a:ext cx="850729" cy="2241009"/>
          </a:xfrm>
          <a:prstGeom prst="rect">
            <a:avLst/>
          </a:prstGeom>
        </p:spPr>
      </p:pic>
      <p:sp>
        <p:nvSpPr>
          <p:cNvPr id="5" name="Rectangle 4">
            <a:extLst>
              <a:ext uri="{FF2B5EF4-FFF2-40B4-BE49-F238E27FC236}">
                <a16:creationId xmlns:a16="http://schemas.microsoft.com/office/drawing/2014/main" id="{33425DB7-07A0-1794-5442-39BC6C5E6B71}"/>
              </a:ext>
            </a:extLst>
          </p:cNvPr>
          <p:cNvSpPr/>
          <p:nvPr/>
        </p:nvSpPr>
        <p:spPr>
          <a:xfrm>
            <a:off x="4922191" y="1712068"/>
            <a:ext cx="175670" cy="186771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BD497FE-7F4C-3CB6-DFB6-0D549CEFC800}"/>
              </a:ext>
            </a:extLst>
          </p:cNvPr>
          <p:cNvSpPr/>
          <p:nvPr/>
        </p:nvSpPr>
        <p:spPr>
          <a:xfrm>
            <a:off x="5014318" y="3579779"/>
            <a:ext cx="125889" cy="3994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99EC404-47BF-DFA8-5FC6-80D7D5EA451F}"/>
              </a:ext>
            </a:extLst>
          </p:cNvPr>
          <p:cNvPicPr>
            <a:picLocks noChangeAspect="1"/>
          </p:cNvPicPr>
          <p:nvPr/>
        </p:nvPicPr>
        <p:blipFill>
          <a:blip r:embed="rId6"/>
          <a:stretch>
            <a:fillRect/>
          </a:stretch>
        </p:blipFill>
        <p:spPr>
          <a:xfrm>
            <a:off x="5204297" y="1063581"/>
            <a:ext cx="2876755" cy="512299"/>
          </a:xfrm>
          <a:prstGeom prst="rect">
            <a:avLst/>
          </a:prstGeom>
        </p:spPr>
      </p:pic>
      <p:sp>
        <p:nvSpPr>
          <p:cNvPr id="13" name="Rectangle 12">
            <a:extLst>
              <a:ext uri="{FF2B5EF4-FFF2-40B4-BE49-F238E27FC236}">
                <a16:creationId xmlns:a16="http://schemas.microsoft.com/office/drawing/2014/main" id="{4EC263AD-E999-298E-1C5E-D77DB4EF6C78}"/>
              </a:ext>
            </a:extLst>
          </p:cNvPr>
          <p:cNvSpPr/>
          <p:nvPr/>
        </p:nvSpPr>
        <p:spPr>
          <a:xfrm>
            <a:off x="215642" y="953311"/>
            <a:ext cx="2887480" cy="3425416"/>
          </a:xfrm>
          <a:prstGeom prst="rect">
            <a:avLst/>
          </a:prstGeom>
          <a:solidFill>
            <a:schemeClr val="bg1">
              <a:alpha val="78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D674A95-89F1-9E65-644D-DBFF955B4287}"/>
              </a:ext>
            </a:extLst>
          </p:cNvPr>
          <p:cNvSpPr txBox="1"/>
          <p:nvPr/>
        </p:nvSpPr>
        <p:spPr>
          <a:xfrm>
            <a:off x="7067"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pic>
        <p:nvPicPr>
          <p:cNvPr id="16" name="Picture 15">
            <a:extLst>
              <a:ext uri="{FF2B5EF4-FFF2-40B4-BE49-F238E27FC236}">
                <a16:creationId xmlns:a16="http://schemas.microsoft.com/office/drawing/2014/main" id="{DCBACE8D-9ACE-DB27-8D19-3EEEE8544C85}"/>
              </a:ext>
            </a:extLst>
          </p:cNvPr>
          <p:cNvPicPr>
            <a:picLocks noChangeAspect="1"/>
          </p:cNvPicPr>
          <p:nvPr/>
        </p:nvPicPr>
        <p:blipFill>
          <a:blip r:embed="rId7"/>
          <a:stretch>
            <a:fillRect/>
          </a:stretch>
        </p:blipFill>
        <p:spPr>
          <a:xfrm>
            <a:off x="5144779" y="1633100"/>
            <a:ext cx="590363" cy="322855"/>
          </a:xfrm>
          <a:prstGeom prst="rect">
            <a:avLst/>
          </a:prstGeom>
        </p:spPr>
      </p:pic>
      <p:pic>
        <p:nvPicPr>
          <p:cNvPr id="17" name="Picture 16">
            <a:extLst>
              <a:ext uri="{FF2B5EF4-FFF2-40B4-BE49-F238E27FC236}">
                <a16:creationId xmlns:a16="http://schemas.microsoft.com/office/drawing/2014/main" id="{C9F4E973-9B30-E52D-198A-6E68AC187078}"/>
              </a:ext>
            </a:extLst>
          </p:cNvPr>
          <p:cNvPicPr>
            <a:picLocks noChangeAspect="1"/>
          </p:cNvPicPr>
          <p:nvPr/>
        </p:nvPicPr>
        <p:blipFill>
          <a:blip r:embed="rId8"/>
          <a:stretch>
            <a:fillRect/>
          </a:stretch>
        </p:blipFill>
        <p:spPr>
          <a:xfrm>
            <a:off x="5843033" y="4119615"/>
            <a:ext cx="1622516" cy="265176"/>
          </a:xfrm>
          <a:prstGeom prst="rect">
            <a:avLst/>
          </a:prstGeom>
        </p:spPr>
      </p:pic>
      <p:sp>
        <p:nvSpPr>
          <p:cNvPr id="18" name="Rectangle 17">
            <a:extLst>
              <a:ext uri="{FF2B5EF4-FFF2-40B4-BE49-F238E27FC236}">
                <a16:creationId xmlns:a16="http://schemas.microsoft.com/office/drawing/2014/main" id="{6C14D73A-50D5-9090-8049-78A3565A8527}"/>
              </a:ext>
            </a:extLst>
          </p:cNvPr>
          <p:cNvSpPr/>
          <p:nvPr/>
        </p:nvSpPr>
        <p:spPr>
          <a:xfrm>
            <a:off x="5067087" y="3744468"/>
            <a:ext cx="175670" cy="2820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B7EBADA-0E51-14DC-7733-599E8A4005E7}"/>
              </a:ext>
            </a:extLst>
          </p:cNvPr>
          <p:cNvPicPr>
            <a:picLocks noChangeAspect="1"/>
          </p:cNvPicPr>
          <p:nvPr/>
        </p:nvPicPr>
        <p:blipFill>
          <a:blip r:embed="rId9"/>
          <a:stretch>
            <a:fillRect/>
          </a:stretch>
        </p:blipFill>
        <p:spPr>
          <a:xfrm>
            <a:off x="7824756" y="2157266"/>
            <a:ext cx="262036" cy="1673352"/>
          </a:xfrm>
          <a:prstGeom prst="rect">
            <a:avLst/>
          </a:prstGeom>
        </p:spPr>
      </p:pic>
    </p:spTree>
    <p:extLst>
      <p:ext uri="{BB962C8B-B14F-4D97-AF65-F5344CB8AC3E}">
        <p14:creationId xmlns:p14="http://schemas.microsoft.com/office/powerpoint/2010/main" val="62804204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2010D-2249-CBFF-2BA8-EE63D1E83A2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C5DE120-5CD8-4CA2-5CFA-DB0D84BFE509}"/>
              </a:ext>
            </a:extLst>
          </p:cNvPr>
          <p:cNvSpPr>
            <a:spLocks noGrp="1"/>
          </p:cNvSpPr>
          <p:nvPr>
            <p:ph type="title"/>
          </p:nvPr>
        </p:nvSpPr>
        <p:spPr>
          <a:xfrm>
            <a:off x="0" y="2172294"/>
            <a:ext cx="9143999" cy="616813"/>
          </a:xfrm>
        </p:spPr>
        <p:txBody>
          <a:bodyPr>
            <a:noAutofit/>
          </a:bodyPr>
          <a:lstStyle/>
          <a:p>
            <a:pPr algn="ctr"/>
            <a:r>
              <a:rPr lang="en-US" sz="2800" b="1" dirty="0"/>
              <a:t>Are SEs quantifiable from bulk RNA-seq?</a:t>
            </a:r>
          </a:p>
        </p:txBody>
      </p:sp>
    </p:spTree>
    <p:extLst>
      <p:ext uri="{BB962C8B-B14F-4D97-AF65-F5344CB8AC3E}">
        <p14:creationId xmlns:p14="http://schemas.microsoft.com/office/powerpoint/2010/main" val="18626685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DAE96-5A47-2218-9EFC-24BB121165E1}"/>
            </a:ext>
          </a:extLst>
        </p:cNvPr>
        <p:cNvGrpSpPr/>
        <p:nvPr/>
      </p:nvGrpSpPr>
      <p:grpSpPr>
        <a:xfrm>
          <a:off x="0" y="0"/>
          <a:ext cx="0" cy="0"/>
          <a:chOff x="0" y="0"/>
          <a:chExt cx="0" cy="0"/>
        </a:xfrm>
      </p:grpSpPr>
      <p:sp>
        <p:nvSpPr>
          <p:cNvPr id="27" name="Title 1">
            <a:extLst>
              <a:ext uri="{FF2B5EF4-FFF2-40B4-BE49-F238E27FC236}">
                <a16:creationId xmlns:a16="http://schemas.microsoft.com/office/drawing/2014/main" id="{D97A9F45-D35C-A3BA-91F8-90FAAC0EA1B6}"/>
              </a:ext>
            </a:extLst>
          </p:cNvPr>
          <p:cNvSpPr>
            <a:spLocks noGrp="1"/>
          </p:cNvSpPr>
          <p:nvPr>
            <p:ph type="title"/>
          </p:nvPr>
        </p:nvSpPr>
        <p:spPr>
          <a:xfrm>
            <a:off x="36251" y="323627"/>
            <a:ext cx="9051177" cy="399236"/>
          </a:xfrm>
        </p:spPr>
        <p:txBody>
          <a:bodyPr>
            <a:noAutofit/>
          </a:bodyPr>
          <a:lstStyle/>
          <a:p>
            <a:r>
              <a:rPr lang="en-US" sz="2400" b="1" dirty="0"/>
              <a:t>Spatial EcoTyper quantifies spatial cellular ecosystems from bulk RNA-seq data</a:t>
            </a:r>
          </a:p>
        </p:txBody>
      </p:sp>
      <p:pic>
        <p:nvPicPr>
          <p:cNvPr id="2" name="Picture 1">
            <a:extLst>
              <a:ext uri="{FF2B5EF4-FFF2-40B4-BE49-F238E27FC236}">
                <a16:creationId xmlns:a16="http://schemas.microsoft.com/office/drawing/2014/main" id="{D170BCBD-9251-1271-DDF1-8FF1C4962A12}"/>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56210" y="1219200"/>
            <a:ext cx="3504448" cy="3403600"/>
          </a:xfrm>
          <a:prstGeom prst="rect">
            <a:avLst/>
          </a:prstGeom>
        </p:spPr>
      </p:pic>
      <p:pic>
        <p:nvPicPr>
          <p:cNvPr id="10" name="Picture 9">
            <a:extLst>
              <a:ext uri="{FF2B5EF4-FFF2-40B4-BE49-F238E27FC236}">
                <a16:creationId xmlns:a16="http://schemas.microsoft.com/office/drawing/2014/main" id="{63C22284-84DA-1D8B-0C7B-9A2013357F9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088647" y="1495420"/>
            <a:ext cx="1901369" cy="2279652"/>
          </a:xfrm>
          <a:prstGeom prst="rect">
            <a:avLst/>
          </a:prstGeom>
        </p:spPr>
      </p:pic>
      <p:pic>
        <p:nvPicPr>
          <p:cNvPr id="12" name="Picture 11">
            <a:extLst>
              <a:ext uri="{FF2B5EF4-FFF2-40B4-BE49-F238E27FC236}">
                <a16:creationId xmlns:a16="http://schemas.microsoft.com/office/drawing/2014/main" id="{D4C973FA-069C-903C-002C-720DAE17104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457700" y="4038598"/>
            <a:ext cx="1245972" cy="1028702"/>
          </a:xfrm>
          <a:prstGeom prst="rect">
            <a:avLst/>
          </a:prstGeom>
        </p:spPr>
      </p:pic>
      <p:sp>
        <p:nvSpPr>
          <p:cNvPr id="13" name="Rectangle 12">
            <a:extLst>
              <a:ext uri="{FF2B5EF4-FFF2-40B4-BE49-F238E27FC236}">
                <a16:creationId xmlns:a16="http://schemas.microsoft.com/office/drawing/2014/main" id="{286A0919-0213-D9B7-3D64-81537539EC2B}"/>
              </a:ext>
            </a:extLst>
          </p:cNvPr>
          <p:cNvSpPr/>
          <p:nvPr/>
        </p:nvSpPr>
        <p:spPr>
          <a:xfrm>
            <a:off x="3784599" y="1428748"/>
            <a:ext cx="2321638" cy="257175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A6CE6CC-74D3-0598-0492-DBD971AC84EA}"/>
              </a:ext>
            </a:extLst>
          </p:cNvPr>
          <p:cNvSpPr/>
          <p:nvPr/>
        </p:nvSpPr>
        <p:spPr>
          <a:xfrm>
            <a:off x="1514903" y="2546350"/>
            <a:ext cx="250397" cy="260350"/>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E71B858B-4984-938E-D1C8-7FFDE34D1BA7}"/>
              </a:ext>
            </a:extLst>
          </p:cNvPr>
          <p:cNvCxnSpPr/>
          <p:nvPr/>
        </p:nvCxnSpPr>
        <p:spPr>
          <a:xfrm flipV="1">
            <a:off x="1765300" y="1441448"/>
            <a:ext cx="2019299" cy="1104902"/>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734B5FEA-AA1F-EA30-49B7-BBA557DD070D}"/>
              </a:ext>
            </a:extLst>
          </p:cNvPr>
          <p:cNvCxnSpPr>
            <a:cxnSpLocks/>
          </p:cNvCxnSpPr>
          <p:nvPr/>
        </p:nvCxnSpPr>
        <p:spPr>
          <a:xfrm>
            <a:off x="1778000" y="2806700"/>
            <a:ext cx="2006599" cy="1193798"/>
          </a:xfrm>
          <a:prstGeom prst="line">
            <a:avLst/>
          </a:prstGeom>
          <a:ln w="19050"/>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DE3683AE-06EE-0E71-FEC1-4C2BB439A44A}"/>
              </a:ext>
            </a:extLst>
          </p:cNvPr>
          <p:cNvSpPr txBox="1"/>
          <p:nvPr/>
        </p:nvSpPr>
        <p:spPr>
          <a:xfrm>
            <a:off x="4422761" y="3694666"/>
            <a:ext cx="151842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Visium SE levels</a:t>
            </a:r>
          </a:p>
        </p:txBody>
      </p:sp>
      <p:sp>
        <p:nvSpPr>
          <p:cNvPr id="21" name="TextBox 20">
            <a:extLst>
              <a:ext uri="{FF2B5EF4-FFF2-40B4-BE49-F238E27FC236}">
                <a16:creationId xmlns:a16="http://schemas.microsoft.com/office/drawing/2014/main" id="{8F27DD77-E0AB-4DC1-CFB5-6C2C2000FDF2}"/>
              </a:ext>
            </a:extLst>
          </p:cNvPr>
          <p:cNvSpPr txBox="1"/>
          <p:nvPr/>
        </p:nvSpPr>
        <p:spPr>
          <a:xfrm rot="16200000">
            <a:off x="2917489" y="2560734"/>
            <a:ext cx="2109873"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Bulk RNA-seq SE levels</a:t>
            </a:r>
          </a:p>
        </p:txBody>
      </p:sp>
      <p:pic>
        <p:nvPicPr>
          <p:cNvPr id="22" name="Picture 21">
            <a:extLst>
              <a:ext uri="{FF2B5EF4-FFF2-40B4-BE49-F238E27FC236}">
                <a16:creationId xmlns:a16="http://schemas.microsoft.com/office/drawing/2014/main" id="{3DD3427E-7AAB-D602-B365-2C323901A519}"/>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6924041" y="3520440"/>
            <a:ext cx="1301366" cy="767250"/>
          </a:xfrm>
          <a:prstGeom prst="rect">
            <a:avLst/>
          </a:prstGeom>
        </p:spPr>
      </p:pic>
      <p:pic>
        <p:nvPicPr>
          <p:cNvPr id="24" name="Picture 23">
            <a:extLst>
              <a:ext uri="{FF2B5EF4-FFF2-40B4-BE49-F238E27FC236}">
                <a16:creationId xmlns:a16="http://schemas.microsoft.com/office/drawing/2014/main" id="{061B01E2-6A2F-7D5A-5D36-D02BB456FE05}"/>
              </a:ext>
            </a:extLst>
          </p:cNvPr>
          <p:cNvPicPr>
            <a:picLocks noChangeAspect="1"/>
          </p:cNvPicPr>
          <p:nvPr/>
        </p:nvPicPr>
        <p:blipFill>
          <a:blip r:embed="rId7" cstate="hqprint">
            <a:extLst>
              <a:ext uri="{28A0092B-C50C-407E-A947-70E740481C1C}">
                <a14:useLocalDpi xmlns:a14="http://schemas.microsoft.com/office/drawing/2010/main"/>
              </a:ext>
            </a:extLst>
          </a:blip>
          <a:srcRect/>
          <a:stretch/>
        </p:blipFill>
        <p:spPr>
          <a:xfrm>
            <a:off x="6915404" y="1324757"/>
            <a:ext cx="1318641" cy="778135"/>
          </a:xfrm>
          <a:prstGeom prst="rect">
            <a:avLst/>
          </a:prstGeom>
        </p:spPr>
      </p:pic>
      <p:pic>
        <p:nvPicPr>
          <p:cNvPr id="25" name="Picture 24">
            <a:extLst>
              <a:ext uri="{FF2B5EF4-FFF2-40B4-BE49-F238E27FC236}">
                <a16:creationId xmlns:a16="http://schemas.microsoft.com/office/drawing/2014/main" id="{2123046F-EB9D-EB7E-6CDD-D15534628ED5}"/>
              </a:ext>
            </a:extLst>
          </p:cNvPr>
          <p:cNvPicPr>
            <a:picLocks noChangeAspect="1"/>
          </p:cNvPicPr>
          <p:nvPr/>
        </p:nvPicPr>
        <p:blipFill>
          <a:blip r:embed="rId8" cstate="hqprint">
            <a:extLst>
              <a:ext uri="{28A0092B-C50C-407E-A947-70E740481C1C}">
                <a14:useLocalDpi xmlns:a14="http://schemas.microsoft.com/office/drawing/2010/main"/>
              </a:ext>
            </a:extLst>
          </a:blip>
          <a:srcRect/>
          <a:stretch/>
        </p:blipFill>
        <p:spPr>
          <a:xfrm>
            <a:off x="6946587" y="2423160"/>
            <a:ext cx="1210555" cy="823284"/>
          </a:xfrm>
          <a:prstGeom prst="rect">
            <a:avLst/>
          </a:prstGeom>
        </p:spPr>
      </p:pic>
      <p:sp>
        <p:nvSpPr>
          <p:cNvPr id="26" name="Oval 25">
            <a:extLst>
              <a:ext uri="{FF2B5EF4-FFF2-40B4-BE49-F238E27FC236}">
                <a16:creationId xmlns:a16="http://schemas.microsoft.com/office/drawing/2014/main" id="{B389763A-8179-C7DD-4DA1-FF99961D1B71}"/>
              </a:ext>
            </a:extLst>
          </p:cNvPr>
          <p:cNvSpPr/>
          <p:nvPr/>
        </p:nvSpPr>
        <p:spPr>
          <a:xfrm>
            <a:off x="5711764" y="1844984"/>
            <a:ext cx="130686" cy="13068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2D4F493A-50D4-71B0-72F2-2BBAE1683AF3}"/>
              </a:ext>
            </a:extLst>
          </p:cNvPr>
          <p:cNvSpPr/>
          <p:nvPr/>
        </p:nvSpPr>
        <p:spPr>
          <a:xfrm>
            <a:off x="5379937" y="2344581"/>
            <a:ext cx="130686" cy="13068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EFDE4DA5-9C5E-09E1-23FD-F4E3A11C3546}"/>
              </a:ext>
            </a:extLst>
          </p:cNvPr>
          <p:cNvSpPr/>
          <p:nvPr/>
        </p:nvSpPr>
        <p:spPr>
          <a:xfrm>
            <a:off x="4869761" y="2927876"/>
            <a:ext cx="130686" cy="13068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14ED23FC-D698-BCA6-01CD-96DE56B83078}"/>
              </a:ext>
            </a:extLst>
          </p:cNvPr>
          <p:cNvSpPr txBox="1"/>
          <p:nvPr/>
        </p:nvSpPr>
        <p:spPr>
          <a:xfrm>
            <a:off x="7278877" y="1091786"/>
            <a:ext cx="498855"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High</a:t>
            </a:r>
          </a:p>
        </p:txBody>
      </p:sp>
      <p:sp>
        <p:nvSpPr>
          <p:cNvPr id="31" name="TextBox 30">
            <a:extLst>
              <a:ext uri="{FF2B5EF4-FFF2-40B4-BE49-F238E27FC236}">
                <a16:creationId xmlns:a16="http://schemas.microsoft.com/office/drawing/2014/main" id="{69BD6A93-A95F-902C-072D-F493B397983E}"/>
              </a:ext>
            </a:extLst>
          </p:cNvPr>
          <p:cNvSpPr txBox="1"/>
          <p:nvPr/>
        </p:nvSpPr>
        <p:spPr>
          <a:xfrm>
            <a:off x="7163461" y="2202751"/>
            <a:ext cx="7296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Medium</a:t>
            </a:r>
          </a:p>
        </p:txBody>
      </p:sp>
      <p:sp>
        <p:nvSpPr>
          <p:cNvPr id="32" name="TextBox 31">
            <a:extLst>
              <a:ext uri="{FF2B5EF4-FFF2-40B4-BE49-F238E27FC236}">
                <a16:creationId xmlns:a16="http://schemas.microsoft.com/office/drawing/2014/main" id="{279B847D-46AA-48FD-2248-A13E3A8E700E}"/>
              </a:ext>
            </a:extLst>
          </p:cNvPr>
          <p:cNvSpPr txBox="1"/>
          <p:nvPr/>
        </p:nvSpPr>
        <p:spPr>
          <a:xfrm>
            <a:off x="7295708" y="3317993"/>
            <a:ext cx="465192"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Low</a:t>
            </a:r>
          </a:p>
        </p:txBody>
      </p:sp>
      <p:sp>
        <p:nvSpPr>
          <p:cNvPr id="33" name="TextBox 32">
            <a:extLst>
              <a:ext uri="{FF2B5EF4-FFF2-40B4-BE49-F238E27FC236}">
                <a16:creationId xmlns:a16="http://schemas.microsoft.com/office/drawing/2014/main" id="{B2DB8B2F-384F-CA8E-2C6D-ADCCDC058D99}"/>
              </a:ext>
            </a:extLst>
          </p:cNvPr>
          <p:cNvSpPr txBox="1"/>
          <p:nvPr/>
        </p:nvSpPr>
        <p:spPr>
          <a:xfrm>
            <a:off x="4602415" y="992483"/>
            <a:ext cx="67037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Helvetica" pitchFamily="2" charset="0"/>
                <a:ea typeface="+mn-ea"/>
                <a:cs typeface="+mn-cs"/>
              </a:rPr>
              <a:t>SE4</a:t>
            </a:r>
          </a:p>
        </p:txBody>
      </p:sp>
      <p:sp>
        <p:nvSpPr>
          <p:cNvPr id="3" name="TextBox 2">
            <a:extLst>
              <a:ext uri="{FF2B5EF4-FFF2-40B4-BE49-F238E27FC236}">
                <a16:creationId xmlns:a16="http://schemas.microsoft.com/office/drawing/2014/main" id="{66D5AF83-A95F-6F68-3F65-AA9F95B065EE}"/>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127303090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par>
                                <p:cTn id="37" presetID="10"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par>
                                <p:cTn id="54" presetID="10" presetClass="entr" presetSubtype="0" fill="hold"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500"/>
                                        <p:tgtEl>
                                          <p:spTgt spid="32"/>
                                        </p:tgtEl>
                                      </p:cBhvr>
                                    </p:animEffect>
                                  </p:childTnLst>
                                </p:cTn>
                              </p:par>
                              <p:par>
                                <p:cTn id="60" presetID="10" presetClass="entr" presetSubtype="0" fill="hold"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0" grpId="0"/>
      <p:bldP spid="21" grpId="0"/>
      <p:bldP spid="26" grpId="0" animBg="1"/>
      <p:bldP spid="28" grpId="0" animBg="1"/>
      <p:bldP spid="29" grpId="0" animBg="1"/>
      <p:bldP spid="30" grpId="0"/>
      <p:bldP spid="31" grpId="0"/>
      <p:bldP spid="32" grpId="0"/>
      <p:bldP spid="3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D9929-F2F4-1C8A-0705-999E001B7CFF}"/>
            </a:ext>
          </a:extLst>
        </p:cNvPr>
        <p:cNvGrpSpPr/>
        <p:nvPr/>
      </p:nvGrpSpPr>
      <p:grpSpPr>
        <a:xfrm>
          <a:off x="0" y="0"/>
          <a:ext cx="0" cy="0"/>
          <a:chOff x="0" y="0"/>
          <a:chExt cx="0" cy="0"/>
        </a:xfrm>
      </p:grpSpPr>
      <p:sp>
        <p:nvSpPr>
          <p:cNvPr id="27" name="Title 1">
            <a:extLst>
              <a:ext uri="{FF2B5EF4-FFF2-40B4-BE49-F238E27FC236}">
                <a16:creationId xmlns:a16="http://schemas.microsoft.com/office/drawing/2014/main" id="{6AF1D365-E399-7BED-B780-8429EFDEE468}"/>
              </a:ext>
            </a:extLst>
          </p:cNvPr>
          <p:cNvSpPr>
            <a:spLocks noGrp="1"/>
          </p:cNvSpPr>
          <p:nvPr>
            <p:ph type="title"/>
          </p:nvPr>
        </p:nvSpPr>
        <p:spPr>
          <a:xfrm>
            <a:off x="36251" y="323627"/>
            <a:ext cx="9051177" cy="399236"/>
          </a:xfrm>
        </p:spPr>
        <p:txBody>
          <a:bodyPr>
            <a:noAutofit/>
          </a:bodyPr>
          <a:lstStyle/>
          <a:p>
            <a:r>
              <a:rPr lang="en-US" sz="2400" b="1" dirty="0"/>
              <a:t>Spatial EcoTyper quantifies spatial cellular ecosystems from bulk RNA-seq data</a:t>
            </a:r>
          </a:p>
        </p:txBody>
      </p:sp>
      <p:pic>
        <p:nvPicPr>
          <p:cNvPr id="2" name="Picture 1">
            <a:extLst>
              <a:ext uri="{FF2B5EF4-FFF2-40B4-BE49-F238E27FC236}">
                <a16:creationId xmlns:a16="http://schemas.microsoft.com/office/drawing/2014/main" id="{38DFD08B-C572-B360-CC9B-21D7CE7E9F4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56210" y="1219200"/>
            <a:ext cx="3504448" cy="3403600"/>
          </a:xfrm>
          <a:prstGeom prst="rect">
            <a:avLst/>
          </a:prstGeom>
        </p:spPr>
      </p:pic>
      <p:pic>
        <p:nvPicPr>
          <p:cNvPr id="12" name="Picture 11">
            <a:extLst>
              <a:ext uri="{FF2B5EF4-FFF2-40B4-BE49-F238E27FC236}">
                <a16:creationId xmlns:a16="http://schemas.microsoft.com/office/drawing/2014/main" id="{624E8E63-B4A9-4512-A29D-0291991FA73F}"/>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457700" y="4038598"/>
            <a:ext cx="1245972" cy="1028702"/>
          </a:xfrm>
          <a:prstGeom prst="rect">
            <a:avLst/>
          </a:prstGeom>
        </p:spPr>
      </p:pic>
      <p:sp>
        <p:nvSpPr>
          <p:cNvPr id="13" name="Rectangle 12">
            <a:extLst>
              <a:ext uri="{FF2B5EF4-FFF2-40B4-BE49-F238E27FC236}">
                <a16:creationId xmlns:a16="http://schemas.microsoft.com/office/drawing/2014/main" id="{3D33442E-36C0-E752-8A17-B930C41BC33E}"/>
              </a:ext>
            </a:extLst>
          </p:cNvPr>
          <p:cNvSpPr/>
          <p:nvPr/>
        </p:nvSpPr>
        <p:spPr>
          <a:xfrm>
            <a:off x="3784599" y="1428748"/>
            <a:ext cx="2321638" cy="257175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3C6F70E-354D-61D9-9953-9B97713C6C39}"/>
              </a:ext>
            </a:extLst>
          </p:cNvPr>
          <p:cNvSpPr/>
          <p:nvPr/>
        </p:nvSpPr>
        <p:spPr>
          <a:xfrm>
            <a:off x="2276903" y="3324225"/>
            <a:ext cx="250397" cy="260350"/>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F15FA1B3-CD36-3247-5B4C-DEEF54E4C342}"/>
              </a:ext>
            </a:extLst>
          </p:cNvPr>
          <p:cNvCxnSpPr>
            <a:cxnSpLocks/>
          </p:cNvCxnSpPr>
          <p:nvPr/>
        </p:nvCxnSpPr>
        <p:spPr>
          <a:xfrm flipV="1">
            <a:off x="2527300" y="1441448"/>
            <a:ext cx="1257299" cy="1901827"/>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2DF3DCD7-48C7-5DA0-5E19-EE7164BE79E8}"/>
              </a:ext>
            </a:extLst>
          </p:cNvPr>
          <p:cNvCxnSpPr>
            <a:cxnSpLocks/>
          </p:cNvCxnSpPr>
          <p:nvPr/>
        </p:nvCxnSpPr>
        <p:spPr>
          <a:xfrm>
            <a:off x="2527300" y="3584575"/>
            <a:ext cx="1257299" cy="415923"/>
          </a:xfrm>
          <a:prstGeom prst="line">
            <a:avLst/>
          </a:prstGeom>
          <a:ln w="19050"/>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E490D5C4-326E-4E05-90FA-8D8B1C33A2E1}"/>
              </a:ext>
            </a:extLst>
          </p:cNvPr>
          <p:cNvSpPr txBox="1"/>
          <p:nvPr/>
        </p:nvSpPr>
        <p:spPr>
          <a:xfrm>
            <a:off x="4422761" y="3694666"/>
            <a:ext cx="151842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Visium SE levels</a:t>
            </a:r>
          </a:p>
        </p:txBody>
      </p:sp>
      <p:sp>
        <p:nvSpPr>
          <p:cNvPr id="21" name="TextBox 20">
            <a:extLst>
              <a:ext uri="{FF2B5EF4-FFF2-40B4-BE49-F238E27FC236}">
                <a16:creationId xmlns:a16="http://schemas.microsoft.com/office/drawing/2014/main" id="{E27F64A8-DBBB-0212-129D-82AF07169144}"/>
              </a:ext>
            </a:extLst>
          </p:cNvPr>
          <p:cNvSpPr txBox="1"/>
          <p:nvPr/>
        </p:nvSpPr>
        <p:spPr>
          <a:xfrm rot="16200000">
            <a:off x="2917489" y="2560734"/>
            <a:ext cx="2109873"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Bulk RNA-seq SE levels</a:t>
            </a:r>
          </a:p>
        </p:txBody>
      </p:sp>
      <p:pic>
        <p:nvPicPr>
          <p:cNvPr id="6" name="Picture 5">
            <a:extLst>
              <a:ext uri="{FF2B5EF4-FFF2-40B4-BE49-F238E27FC236}">
                <a16:creationId xmlns:a16="http://schemas.microsoft.com/office/drawing/2014/main" id="{01464D41-5836-5301-ECC3-EBC3379C5469}"/>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250546" y="1580347"/>
            <a:ext cx="1709928" cy="2106434"/>
          </a:xfrm>
          <a:prstGeom prst="rect">
            <a:avLst/>
          </a:prstGeom>
        </p:spPr>
      </p:pic>
      <p:sp>
        <p:nvSpPr>
          <p:cNvPr id="15" name="Oval 14">
            <a:extLst>
              <a:ext uri="{FF2B5EF4-FFF2-40B4-BE49-F238E27FC236}">
                <a16:creationId xmlns:a16="http://schemas.microsoft.com/office/drawing/2014/main" id="{4558F611-4CA0-4326-60D7-346EA1340643}"/>
              </a:ext>
            </a:extLst>
          </p:cNvPr>
          <p:cNvSpPr/>
          <p:nvPr/>
        </p:nvSpPr>
        <p:spPr>
          <a:xfrm>
            <a:off x="5599253" y="1977203"/>
            <a:ext cx="130686" cy="13068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E49A661E-4C01-A574-0EDC-5C8BE11F6D87}"/>
              </a:ext>
            </a:extLst>
          </p:cNvPr>
          <p:cNvSpPr/>
          <p:nvPr/>
        </p:nvSpPr>
        <p:spPr>
          <a:xfrm>
            <a:off x="5216929" y="2611410"/>
            <a:ext cx="130686" cy="13068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91E4FBE-F2D7-B205-A414-AF30F26B1170}"/>
              </a:ext>
            </a:extLst>
          </p:cNvPr>
          <p:cNvSpPr/>
          <p:nvPr/>
        </p:nvSpPr>
        <p:spPr>
          <a:xfrm>
            <a:off x="4624109" y="3058504"/>
            <a:ext cx="130686" cy="13068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A49F8207-602B-8883-ADBC-2C6CBDC3FA20}"/>
              </a:ext>
            </a:extLst>
          </p:cNvPr>
          <p:cNvSpPr txBox="1"/>
          <p:nvPr/>
        </p:nvSpPr>
        <p:spPr>
          <a:xfrm>
            <a:off x="7278877" y="1091786"/>
            <a:ext cx="498855"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High</a:t>
            </a:r>
          </a:p>
        </p:txBody>
      </p:sp>
      <p:sp>
        <p:nvSpPr>
          <p:cNvPr id="24" name="TextBox 23">
            <a:extLst>
              <a:ext uri="{FF2B5EF4-FFF2-40B4-BE49-F238E27FC236}">
                <a16:creationId xmlns:a16="http://schemas.microsoft.com/office/drawing/2014/main" id="{AB8B2DF7-7524-9FE9-8EC8-DA84A7E3B2FB}"/>
              </a:ext>
            </a:extLst>
          </p:cNvPr>
          <p:cNvSpPr txBox="1"/>
          <p:nvPr/>
        </p:nvSpPr>
        <p:spPr>
          <a:xfrm>
            <a:off x="7163461" y="2202751"/>
            <a:ext cx="7296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Medium</a:t>
            </a:r>
          </a:p>
        </p:txBody>
      </p:sp>
      <p:pic>
        <p:nvPicPr>
          <p:cNvPr id="26" name="Picture 25">
            <a:extLst>
              <a:ext uri="{FF2B5EF4-FFF2-40B4-BE49-F238E27FC236}">
                <a16:creationId xmlns:a16="http://schemas.microsoft.com/office/drawing/2014/main" id="{B6A1883D-499B-B112-AF90-CFBF1760D253}"/>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6943325" y="3594992"/>
            <a:ext cx="1234576" cy="736684"/>
          </a:xfrm>
          <a:prstGeom prst="rect">
            <a:avLst/>
          </a:prstGeom>
        </p:spPr>
      </p:pic>
      <p:pic>
        <p:nvPicPr>
          <p:cNvPr id="28" name="Picture 27">
            <a:extLst>
              <a:ext uri="{FF2B5EF4-FFF2-40B4-BE49-F238E27FC236}">
                <a16:creationId xmlns:a16="http://schemas.microsoft.com/office/drawing/2014/main" id="{2B45A7DB-D569-65B8-B5A1-BF6C5AA4B23D}"/>
              </a:ext>
            </a:extLst>
          </p:cNvPr>
          <p:cNvPicPr>
            <a:picLocks noChangeAspect="1"/>
          </p:cNvPicPr>
          <p:nvPr/>
        </p:nvPicPr>
        <p:blipFill>
          <a:blip r:embed="rId7" cstate="hqprint">
            <a:extLst>
              <a:ext uri="{28A0092B-C50C-407E-A947-70E740481C1C}">
                <a14:useLocalDpi xmlns:a14="http://schemas.microsoft.com/office/drawing/2010/main"/>
              </a:ext>
            </a:extLst>
          </a:blip>
          <a:srcRect/>
          <a:stretch/>
        </p:blipFill>
        <p:spPr>
          <a:xfrm>
            <a:off x="6934987" y="2447456"/>
            <a:ext cx="1222155" cy="730986"/>
          </a:xfrm>
          <a:prstGeom prst="rect">
            <a:avLst/>
          </a:prstGeom>
        </p:spPr>
      </p:pic>
      <p:pic>
        <p:nvPicPr>
          <p:cNvPr id="29" name="Picture 28">
            <a:extLst>
              <a:ext uri="{FF2B5EF4-FFF2-40B4-BE49-F238E27FC236}">
                <a16:creationId xmlns:a16="http://schemas.microsoft.com/office/drawing/2014/main" id="{C4362C8F-24F7-74E8-BB13-DD94E7D28746}"/>
              </a:ext>
            </a:extLst>
          </p:cNvPr>
          <p:cNvPicPr>
            <a:picLocks noChangeAspect="1"/>
          </p:cNvPicPr>
          <p:nvPr/>
        </p:nvPicPr>
        <p:blipFill>
          <a:blip r:embed="rId8" cstate="hqprint">
            <a:extLst>
              <a:ext uri="{28A0092B-C50C-407E-A947-70E740481C1C}">
                <a14:useLocalDpi xmlns:a14="http://schemas.microsoft.com/office/drawing/2010/main"/>
              </a:ext>
            </a:extLst>
          </a:blip>
          <a:srcRect/>
          <a:stretch/>
        </p:blipFill>
        <p:spPr>
          <a:xfrm>
            <a:off x="6934240" y="1348740"/>
            <a:ext cx="1243661" cy="759734"/>
          </a:xfrm>
          <a:prstGeom prst="rect">
            <a:avLst/>
          </a:prstGeom>
        </p:spPr>
      </p:pic>
      <p:sp>
        <p:nvSpPr>
          <p:cNvPr id="25" name="TextBox 24">
            <a:extLst>
              <a:ext uri="{FF2B5EF4-FFF2-40B4-BE49-F238E27FC236}">
                <a16:creationId xmlns:a16="http://schemas.microsoft.com/office/drawing/2014/main" id="{D4A843C8-1400-F1E5-A12A-01B2CDBA13BB}"/>
              </a:ext>
            </a:extLst>
          </p:cNvPr>
          <p:cNvSpPr txBox="1"/>
          <p:nvPr/>
        </p:nvSpPr>
        <p:spPr>
          <a:xfrm>
            <a:off x="7295708" y="3317993"/>
            <a:ext cx="465192"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Low</a:t>
            </a:r>
          </a:p>
        </p:txBody>
      </p:sp>
      <p:sp>
        <p:nvSpPr>
          <p:cNvPr id="32" name="TextBox 31">
            <a:extLst>
              <a:ext uri="{FF2B5EF4-FFF2-40B4-BE49-F238E27FC236}">
                <a16:creationId xmlns:a16="http://schemas.microsoft.com/office/drawing/2014/main" id="{177E3C18-686D-61B0-22AA-ADECECD85D83}"/>
              </a:ext>
            </a:extLst>
          </p:cNvPr>
          <p:cNvSpPr txBox="1"/>
          <p:nvPr/>
        </p:nvSpPr>
        <p:spPr>
          <a:xfrm>
            <a:off x="4602415" y="992483"/>
            <a:ext cx="67037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Helvetica" pitchFamily="2" charset="0"/>
                <a:ea typeface="+mn-ea"/>
                <a:cs typeface="+mn-cs"/>
              </a:rPr>
              <a:t>SE7</a:t>
            </a:r>
          </a:p>
        </p:txBody>
      </p:sp>
      <p:sp>
        <p:nvSpPr>
          <p:cNvPr id="3" name="TextBox 2">
            <a:extLst>
              <a:ext uri="{FF2B5EF4-FFF2-40B4-BE49-F238E27FC236}">
                <a16:creationId xmlns:a16="http://schemas.microsoft.com/office/drawing/2014/main" id="{CCFF12A8-3338-7932-A89D-5092D174576F}"/>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347225168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chart&#10;&#10;Description automatically generated">
            <a:extLst>
              <a:ext uri="{FF2B5EF4-FFF2-40B4-BE49-F238E27FC236}">
                <a16:creationId xmlns:a16="http://schemas.microsoft.com/office/drawing/2014/main" id="{85014C5A-6114-3BB2-D2FF-A000C35F8CE6}"/>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2992436" y="691834"/>
            <a:ext cx="4360985" cy="4451666"/>
          </a:xfrm>
          <a:prstGeom prst="rect">
            <a:avLst/>
          </a:prstGeom>
        </p:spPr>
      </p:pic>
      <p:sp>
        <p:nvSpPr>
          <p:cNvPr id="6" name="TextBox 5">
            <a:extLst>
              <a:ext uri="{FF2B5EF4-FFF2-40B4-BE49-F238E27FC236}">
                <a16:creationId xmlns:a16="http://schemas.microsoft.com/office/drawing/2014/main" id="{61032F4D-2562-D550-04D6-19E8D3EB3230}"/>
              </a:ext>
            </a:extLst>
          </p:cNvPr>
          <p:cNvSpPr txBox="1"/>
          <p:nvPr/>
        </p:nvSpPr>
        <p:spPr>
          <a:xfrm>
            <a:off x="0" y="137475"/>
            <a:ext cx="9144000" cy="41549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sng" strike="noStrike" kern="1200" cap="none" spc="0" normalizeH="0" baseline="0" noProof="0" dirty="0">
                <a:ln>
                  <a:noFill/>
                </a:ln>
                <a:solidFill>
                  <a:prstClr val="black"/>
                </a:solidFill>
                <a:effectLst/>
                <a:uLnTx/>
                <a:uFillTx/>
                <a:latin typeface="Helvetica" pitchFamily="2" charset="0"/>
                <a:ea typeface="+mn-ea"/>
                <a:cs typeface="+mn-cs"/>
              </a:rPr>
              <a:t>Higher SE levels in pretreatment tumors strongly predict ICI response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0BF72C-6329-DF3C-2C69-C21FF154AD82}"/>
              </a:ext>
            </a:extLst>
          </p:cNvPr>
          <p:cNvSpPr/>
          <p:nvPr/>
        </p:nvSpPr>
        <p:spPr>
          <a:xfrm>
            <a:off x="5296756" y="1486874"/>
            <a:ext cx="859690" cy="141339"/>
          </a:xfrm>
          <a:prstGeom prst="rect">
            <a:avLst/>
          </a:prstGeom>
          <a:noFill/>
          <a:ln w="19050">
            <a:solidFill>
              <a:srgbClr val="007D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highlight>
                <a:srgbClr val="007DBC"/>
              </a:highligh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5EFF7E3-3F8C-3D28-E7D9-12259849CD99}"/>
              </a:ext>
            </a:extLst>
          </p:cNvPr>
          <p:cNvSpPr/>
          <p:nvPr/>
        </p:nvSpPr>
        <p:spPr>
          <a:xfrm>
            <a:off x="2760173" y="1251366"/>
            <a:ext cx="660888" cy="28140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A8E6E74-6C69-F12D-EFA8-D88E294370D5}"/>
              </a:ext>
            </a:extLst>
          </p:cNvPr>
          <p:cNvSpPr/>
          <p:nvPr/>
        </p:nvSpPr>
        <p:spPr>
          <a:xfrm>
            <a:off x="5296602" y="1881551"/>
            <a:ext cx="859690" cy="141339"/>
          </a:xfrm>
          <a:prstGeom prst="rect">
            <a:avLst/>
          </a:prstGeom>
          <a:noFill/>
          <a:ln w="19050">
            <a:solidFill>
              <a:srgbClr val="007D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highlight>
                <a:srgbClr val="007DBC"/>
              </a:highligh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FE1E3B7-A37F-3797-3BC5-8E76D2460456}"/>
              </a:ext>
            </a:extLst>
          </p:cNvPr>
          <p:cNvSpPr txBox="1"/>
          <p:nvPr/>
        </p:nvSpPr>
        <p:spPr>
          <a:xfrm>
            <a:off x="6115129" y="1820175"/>
            <a:ext cx="615874" cy="2616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7DBC"/>
                </a:solidFill>
                <a:effectLst/>
                <a:uLnTx/>
                <a:uFillTx/>
                <a:latin typeface="Helvetica" pitchFamily="2" charset="0"/>
                <a:ea typeface="+mn-ea"/>
                <a:cs typeface="+mn-cs"/>
              </a:rPr>
              <a:t>margin</a:t>
            </a:r>
          </a:p>
        </p:txBody>
      </p:sp>
      <p:sp>
        <p:nvSpPr>
          <p:cNvPr id="14" name="TextBox 13">
            <a:extLst>
              <a:ext uri="{FF2B5EF4-FFF2-40B4-BE49-F238E27FC236}">
                <a16:creationId xmlns:a16="http://schemas.microsoft.com/office/drawing/2014/main" id="{B086A0DD-143D-7D6A-5FDD-5B231A564B47}"/>
              </a:ext>
            </a:extLst>
          </p:cNvPr>
          <p:cNvSpPr txBox="1"/>
          <p:nvPr/>
        </p:nvSpPr>
        <p:spPr>
          <a:xfrm>
            <a:off x="6115129" y="1426738"/>
            <a:ext cx="856325" cy="2616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7DBC"/>
                </a:solidFill>
                <a:effectLst/>
                <a:uLnTx/>
                <a:uFillTx/>
                <a:latin typeface="Helvetica" pitchFamily="2" charset="0"/>
                <a:ea typeface="+mn-ea"/>
                <a:cs typeface="+mn-cs"/>
              </a:rPr>
              <a:t>tumor core</a:t>
            </a:r>
          </a:p>
        </p:txBody>
      </p:sp>
      <p:sp>
        <p:nvSpPr>
          <p:cNvPr id="16" name="TextBox 15">
            <a:extLst>
              <a:ext uri="{FF2B5EF4-FFF2-40B4-BE49-F238E27FC236}">
                <a16:creationId xmlns:a16="http://schemas.microsoft.com/office/drawing/2014/main" id="{EBBD1DDB-ACD1-B53D-009D-CA7FEAF4905C}"/>
              </a:ext>
            </a:extLst>
          </p:cNvPr>
          <p:cNvSpPr txBox="1"/>
          <p:nvPr/>
        </p:nvSpPr>
        <p:spPr>
          <a:xfrm rot="16200000">
            <a:off x="2169438" y="2731583"/>
            <a:ext cx="2332690"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Helvetica" pitchFamily="2" charset="0"/>
                <a:ea typeface="+mn-ea"/>
                <a:cs typeface="+mn-cs"/>
              </a:rPr>
              <a:t>Candidate biomarkers of ICI response</a:t>
            </a:r>
          </a:p>
        </p:txBody>
      </p:sp>
      <p:pic>
        <p:nvPicPr>
          <p:cNvPr id="20" name="Picture 19" descr="A close-up of a chart&#10;&#10;Description automatically generated">
            <a:extLst>
              <a:ext uri="{FF2B5EF4-FFF2-40B4-BE49-F238E27FC236}">
                <a16:creationId xmlns:a16="http://schemas.microsoft.com/office/drawing/2014/main" id="{7C2B37DB-7051-85DF-1FC2-A681A361959B}"/>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7043139" y="1308730"/>
            <a:ext cx="867066" cy="759615"/>
          </a:xfrm>
          <a:prstGeom prst="rect">
            <a:avLst/>
          </a:prstGeom>
        </p:spPr>
      </p:pic>
      <p:sp>
        <p:nvSpPr>
          <p:cNvPr id="22" name="Rectangle 21">
            <a:extLst>
              <a:ext uri="{FF2B5EF4-FFF2-40B4-BE49-F238E27FC236}">
                <a16:creationId xmlns:a16="http://schemas.microsoft.com/office/drawing/2014/main" id="{871F79F3-F578-2564-307A-8D5EFC201884}"/>
              </a:ext>
            </a:extLst>
          </p:cNvPr>
          <p:cNvSpPr/>
          <p:nvPr/>
        </p:nvSpPr>
        <p:spPr>
          <a:xfrm>
            <a:off x="6034384" y="753158"/>
            <a:ext cx="811520" cy="6735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87B51493-6CF3-360C-8D91-F339997DF3B4}"/>
              </a:ext>
            </a:extLst>
          </p:cNvPr>
          <p:cNvSpPr/>
          <p:nvPr/>
        </p:nvSpPr>
        <p:spPr>
          <a:xfrm>
            <a:off x="6115129" y="2724925"/>
            <a:ext cx="1037180" cy="17712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Picture 20" descr="A close-up of a chart&#10;&#10;Description automatically generated">
            <a:extLst>
              <a:ext uri="{FF2B5EF4-FFF2-40B4-BE49-F238E27FC236}">
                <a16:creationId xmlns:a16="http://schemas.microsoft.com/office/drawing/2014/main" id="{021AB417-A199-023A-5511-1D8365A8B0C3}"/>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7152309" y="2266322"/>
            <a:ext cx="1164385" cy="1947747"/>
          </a:xfrm>
          <a:prstGeom prst="rect">
            <a:avLst/>
          </a:prstGeom>
        </p:spPr>
      </p:pic>
      <p:sp>
        <p:nvSpPr>
          <p:cNvPr id="15" name="Rectangle 14">
            <a:extLst>
              <a:ext uri="{FF2B5EF4-FFF2-40B4-BE49-F238E27FC236}">
                <a16:creationId xmlns:a16="http://schemas.microsoft.com/office/drawing/2014/main" id="{2A366D11-9FC7-7F98-0C7E-C55DA941FA0D}"/>
              </a:ext>
            </a:extLst>
          </p:cNvPr>
          <p:cNvSpPr/>
          <p:nvPr/>
        </p:nvSpPr>
        <p:spPr>
          <a:xfrm>
            <a:off x="5296756" y="4065419"/>
            <a:ext cx="859536" cy="170937"/>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highlight>
                <a:srgbClr val="007DBC"/>
              </a:highligh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3CE3E27F-EA59-D20E-2A4C-5304CFF24AC7}"/>
              </a:ext>
            </a:extLst>
          </p:cNvPr>
          <p:cNvSpPr txBox="1"/>
          <p:nvPr/>
        </p:nvSpPr>
        <p:spPr>
          <a:xfrm>
            <a:off x="6115129" y="4021039"/>
            <a:ext cx="615874" cy="2616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C00000"/>
                </a:solidFill>
                <a:effectLst/>
                <a:uLnTx/>
                <a:uFillTx/>
                <a:latin typeface="Helvetica" pitchFamily="2" charset="0"/>
                <a:ea typeface="+mn-ea"/>
                <a:cs typeface="+mn-cs"/>
              </a:rPr>
              <a:t>margin</a:t>
            </a:r>
          </a:p>
        </p:txBody>
      </p:sp>
      <p:sp>
        <p:nvSpPr>
          <p:cNvPr id="24" name="TextBox 23">
            <a:extLst>
              <a:ext uri="{FF2B5EF4-FFF2-40B4-BE49-F238E27FC236}">
                <a16:creationId xmlns:a16="http://schemas.microsoft.com/office/drawing/2014/main" id="{FE8D218E-6432-6BFF-CA3C-E126860BD505}"/>
              </a:ext>
            </a:extLst>
          </p:cNvPr>
          <p:cNvSpPr txBox="1"/>
          <p:nvPr/>
        </p:nvSpPr>
        <p:spPr>
          <a:xfrm>
            <a:off x="7169574" y="3490826"/>
            <a:ext cx="548640" cy="123111"/>
          </a:xfrm>
          <a:prstGeom prst="rect">
            <a:avLst/>
          </a:prstGeom>
          <a:solidFill>
            <a:schemeClr val="bg1"/>
          </a:solid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Helvetica" pitchFamily="2" charset="0"/>
                <a:ea typeface="+mn-ea"/>
                <a:cs typeface="+mn-cs"/>
              </a:rPr>
              <a:t>Benefit</a:t>
            </a:r>
          </a:p>
        </p:txBody>
      </p:sp>
      <p:sp>
        <p:nvSpPr>
          <p:cNvPr id="2" name="Rectangle 1">
            <a:extLst>
              <a:ext uri="{FF2B5EF4-FFF2-40B4-BE49-F238E27FC236}">
                <a16:creationId xmlns:a16="http://schemas.microsoft.com/office/drawing/2014/main" id="{5031906B-31C3-6E8D-F354-55BB66084C94}"/>
              </a:ext>
            </a:extLst>
          </p:cNvPr>
          <p:cNvSpPr/>
          <p:nvPr/>
        </p:nvSpPr>
        <p:spPr>
          <a:xfrm>
            <a:off x="5296602" y="1741360"/>
            <a:ext cx="859690" cy="141339"/>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highlight>
                <a:srgbClr val="007DBC"/>
              </a:highligh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B28E7E56-891C-E4C3-7B5C-75085C73025F}"/>
              </a:ext>
            </a:extLst>
          </p:cNvPr>
          <p:cNvSpPr/>
          <p:nvPr/>
        </p:nvSpPr>
        <p:spPr>
          <a:xfrm>
            <a:off x="1848632" y="1358356"/>
            <a:ext cx="524962" cy="524962"/>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CE9</a:t>
            </a:r>
          </a:p>
        </p:txBody>
      </p:sp>
      <p:sp>
        <p:nvSpPr>
          <p:cNvPr id="9" name="Oval 8">
            <a:extLst>
              <a:ext uri="{FF2B5EF4-FFF2-40B4-BE49-F238E27FC236}">
                <a16:creationId xmlns:a16="http://schemas.microsoft.com/office/drawing/2014/main" id="{BF815BFE-452B-085B-5160-39DA7FDA961C}"/>
              </a:ext>
            </a:extLst>
          </p:cNvPr>
          <p:cNvSpPr/>
          <p:nvPr/>
        </p:nvSpPr>
        <p:spPr>
          <a:xfrm>
            <a:off x="1421476" y="2131581"/>
            <a:ext cx="524962" cy="524962"/>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SE7</a:t>
            </a:r>
          </a:p>
        </p:txBody>
      </p:sp>
      <p:sp>
        <p:nvSpPr>
          <p:cNvPr id="17" name="Oval 16">
            <a:extLst>
              <a:ext uri="{FF2B5EF4-FFF2-40B4-BE49-F238E27FC236}">
                <a16:creationId xmlns:a16="http://schemas.microsoft.com/office/drawing/2014/main" id="{83D6DF12-AE9F-9073-6650-1593E4ED6915}"/>
              </a:ext>
            </a:extLst>
          </p:cNvPr>
          <p:cNvSpPr/>
          <p:nvPr/>
        </p:nvSpPr>
        <p:spPr>
          <a:xfrm>
            <a:off x="2278110" y="2131581"/>
            <a:ext cx="524962" cy="524962"/>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SE8</a:t>
            </a:r>
          </a:p>
        </p:txBody>
      </p:sp>
      <p:sp>
        <p:nvSpPr>
          <p:cNvPr id="18" name="TextBox 17">
            <a:extLst>
              <a:ext uri="{FF2B5EF4-FFF2-40B4-BE49-F238E27FC236}">
                <a16:creationId xmlns:a16="http://schemas.microsoft.com/office/drawing/2014/main" id="{6DD57F49-7FBF-E536-AA94-A1283B92C379}"/>
              </a:ext>
            </a:extLst>
          </p:cNvPr>
          <p:cNvSpPr txBox="1"/>
          <p:nvPr/>
        </p:nvSpPr>
        <p:spPr>
          <a:xfrm>
            <a:off x="2165559" y="2710379"/>
            <a:ext cx="729302"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Helvetica" pitchFamily="2" charset="0"/>
                <a:ea typeface="+mn-ea"/>
                <a:cs typeface="+mn-cs"/>
              </a:rPr>
              <a:t>Tumor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Helvetica" pitchFamily="2" charset="0"/>
                <a:ea typeface="+mn-ea"/>
                <a:cs typeface="+mn-cs"/>
              </a:rPr>
              <a:t>core</a:t>
            </a:r>
          </a:p>
        </p:txBody>
      </p:sp>
      <p:sp>
        <p:nvSpPr>
          <p:cNvPr id="25" name="TextBox 24">
            <a:extLst>
              <a:ext uri="{FF2B5EF4-FFF2-40B4-BE49-F238E27FC236}">
                <a16:creationId xmlns:a16="http://schemas.microsoft.com/office/drawing/2014/main" id="{FCC69018-0F42-0A3C-5A4D-049687BBECB7}"/>
              </a:ext>
            </a:extLst>
          </p:cNvPr>
          <p:cNvSpPr txBox="1"/>
          <p:nvPr/>
        </p:nvSpPr>
        <p:spPr>
          <a:xfrm>
            <a:off x="1277168" y="2710379"/>
            <a:ext cx="782587"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Helvetica" pitchFamily="2" charset="0"/>
                <a:ea typeface="+mn-ea"/>
                <a:cs typeface="+mn-cs"/>
              </a:rPr>
              <a:t>Tumor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Helvetica" pitchFamily="2" charset="0"/>
                <a:ea typeface="+mn-ea"/>
                <a:cs typeface="+mn-cs"/>
              </a:rPr>
              <a:t>margin</a:t>
            </a:r>
          </a:p>
        </p:txBody>
      </p:sp>
      <p:sp>
        <p:nvSpPr>
          <p:cNvPr id="26" name="Left Brace 25">
            <a:extLst>
              <a:ext uri="{FF2B5EF4-FFF2-40B4-BE49-F238E27FC236}">
                <a16:creationId xmlns:a16="http://schemas.microsoft.com/office/drawing/2014/main" id="{46155DF6-FDA3-E8DE-1660-E59FBED2CB97}"/>
              </a:ext>
            </a:extLst>
          </p:cNvPr>
          <p:cNvSpPr/>
          <p:nvPr/>
        </p:nvSpPr>
        <p:spPr>
          <a:xfrm rot="5400000">
            <a:off x="2028862" y="1571059"/>
            <a:ext cx="163948" cy="866398"/>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51386F41-3A12-70F7-6749-6AC53228D85E}"/>
              </a:ext>
            </a:extLst>
          </p:cNvPr>
          <p:cNvSpPr txBox="1"/>
          <p:nvPr/>
        </p:nvSpPr>
        <p:spPr>
          <a:xfrm>
            <a:off x="1027699" y="1343148"/>
            <a:ext cx="702435"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Non-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spatial</a:t>
            </a:r>
          </a:p>
        </p:txBody>
      </p:sp>
      <p:sp>
        <p:nvSpPr>
          <p:cNvPr id="28" name="TextBox 27">
            <a:extLst>
              <a:ext uri="{FF2B5EF4-FFF2-40B4-BE49-F238E27FC236}">
                <a16:creationId xmlns:a16="http://schemas.microsoft.com/office/drawing/2014/main" id="{1385A8EB-22B7-F85D-0076-0714144D2F79}"/>
              </a:ext>
            </a:extLst>
          </p:cNvPr>
          <p:cNvSpPr txBox="1"/>
          <p:nvPr/>
        </p:nvSpPr>
        <p:spPr>
          <a:xfrm>
            <a:off x="647356" y="2266021"/>
            <a:ext cx="732894" cy="30777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Spatial</a:t>
            </a:r>
          </a:p>
        </p:txBody>
      </p:sp>
      <p:sp>
        <p:nvSpPr>
          <p:cNvPr id="29" name="Rounded Rectangle 28">
            <a:extLst>
              <a:ext uri="{FF2B5EF4-FFF2-40B4-BE49-F238E27FC236}">
                <a16:creationId xmlns:a16="http://schemas.microsoft.com/office/drawing/2014/main" id="{354857B9-8FB2-3434-FE1D-847181E6F3E8}"/>
              </a:ext>
            </a:extLst>
          </p:cNvPr>
          <p:cNvSpPr/>
          <p:nvPr/>
        </p:nvSpPr>
        <p:spPr>
          <a:xfrm>
            <a:off x="647356" y="1251366"/>
            <a:ext cx="2345080" cy="1996779"/>
          </a:xfrm>
          <a:prstGeom prst="roundRect">
            <a:avLst>
              <a:gd name="adj" fmla="val 7346"/>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B71AE52B-F8E6-7E39-1526-A8854A291F79}"/>
              </a:ext>
            </a:extLst>
          </p:cNvPr>
          <p:cNvSpPr/>
          <p:nvPr/>
        </p:nvSpPr>
        <p:spPr>
          <a:xfrm>
            <a:off x="1129281" y="1343146"/>
            <a:ext cx="1447414" cy="743085"/>
          </a:xfrm>
          <a:prstGeom prst="rect">
            <a:avLst/>
          </a:prstGeom>
          <a:solidFill>
            <a:schemeClr val="bg1">
              <a:alpha val="7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F596990B-A9AA-B7FA-6377-7BD53CC29117}"/>
              </a:ext>
            </a:extLst>
          </p:cNvPr>
          <p:cNvSpPr/>
          <p:nvPr/>
        </p:nvSpPr>
        <p:spPr>
          <a:xfrm>
            <a:off x="1283327" y="2125597"/>
            <a:ext cx="713660" cy="1108002"/>
          </a:xfrm>
          <a:prstGeom prst="rect">
            <a:avLst/>
          </a:prstGeom>
          <a:solidFill>
            <a:schemeClr val="bg1">
              <a:alpha val="7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60E265C5-2C2F-BC4D-0307-E0CB5F967A56}"/>
              </a:ext>
            </a:extLst>
          </p:cNvPr>
          <p:cNvSpPr/>
          <p:nvPr/>
        </p:nvSpPr>
        <p:spPr>
          <a:xfrm>
            <a:off x="2162645" y="2123882"/>
            <a:ext cx="713660" cy="1040103"/>
          </a:xfrm>
          <a:prstGeom prst="rect">
            <a:avLst/>
          </a:prstGeom>
          <a:solidFill>
            <a:schemeClr val="bg1">
              <a:alpha val="7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C3AF7986-D4DE-9689-068F-EE9A945A5E20}"/>
              </a:ext>
            </a:extLst>
          </p:cNvPr>
          <p:cNvSpPr/>
          <p:nvPr/>
        </p:nvSpPr>
        <p:spPr>
          <a:xfrm>
            <a:off x="682969" y="2189540"/>
            <a:ext cx="713660" cy="548640"/>
          </a:xfrm>
          <a:prstGeom prst="rect">
            <a:avLst/>
          </a:prstGeom>
          <a:solidFill>
            <a:schemeClr val="bg1">
              <a:alpha val="7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90BD206D-30D3-E4EA-908C-8D8A3C61B3F3}"/>
              </a:ext>
            </a:extLst>
          </p:cNvPr>
          <p:cNvSpPr/>
          <p:nvPr/>
        </p:nvSpPr>
        <p:spPr>
          <a:xfrm>
            <a:off x="564225" y="1151853"/>
            <a:ext cx="2518839" cy="199026"/>
          </a:xfrm>
          <a:prstGeom prst="rect">
            <a:avLst/>
          </a:prstGeom>
          <a:solidFill>
            <a:schemeClr val="bg1">
              <a:alpha val="7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2C32B31F-C158-0BA3-5ED1-AC2AAD7E8B34}"/>
              </a:ext>
            </a:extLst>
          </p:cNvPr>
          <p:cNvSpPr/>
          <p:nvPr/>
        </p:nvSpPr>
        <p:spPr>
          <a:xfrm>
            <a:off x="483180" y="3214671"/>
            <a:ext cx="2518839" cy="199026"/>
          </a:xfrm>
          <a:prstGeom prst="rect">
            <a:avLst/>
          </a:prstGeom>
          <a:solidFill>
            <a:schemeClr val="bg1">
              <a:alpha val="7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665B5523-5EF0-79A3-DE82-890C328132C7}"/>
              </a:ext>
            </a:extLst>
          </p:cNvPr>
          <p:cNvSpPr/>
          <p:nvPr/>
        </p:nvSpPr>
        <p:spPr>
          <a:xfrm rot="5400000">
            <a:off x="-282473" y="2183264"/>
            <a:ext cx="1863794" cy="199026"/>
          </a:xfrm>
          <a:prstGeom prst="rect">
            <a:avLst/>
          </a:prstGeom>
          <a:solidFill>
            <a:schemeClr val="bg1">
              <a:alpha val="7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98073AC3-E24A-CD8A-E92C-AD7E57EB8B3B}"/>
              </a:ext>
            </a:extLst>
          </p:cNvPr>
          <p:cNvSpPr/>
          <p:nvPr/>
        </p:nvSpPr>
        <p:spPr>
          <a:xfrm rot="5400000">
            <a:off x="2056447" y="2183262"/>
            <a:ext cx="1863792" cy="199026"/>
          </a:xfrm>
          <a:prstGeom prst="rect">
            <a:avLst/>
          </a:prstGeom>
          <a:solidFill>
            <a:schemeClr val="bg1">
              <a:alpha val="7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C3CAE03E-601F-408B-47F5-BD8AA5EC7628}"/>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252955446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500"/>
                                        <p:tgtEl>
                                          <p:spTgt spid="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500"/>
                                        <p:tgtEl>
                                          <p:spTgt spid="32"/>
                                        </p:tgtEl>
                                      </p:cBhvr>
                                    </p:animEffect>
                                  </p:childTnLst>
                                </p:cTn>
                              </p:par>
                              <p:par>
                                <p:cTn id="62" presetID="10" presetClass="exit" presetSubtype="0" fill="hold" grpId="1" nodeType="withEffect">
                                  <p:stCondLst>
                                    <p:cond delay="0"/>
                                  </p:stCondLst>
                                  <p:childTnLst>
                                    <p:animEffect transition="out" filter="fade">
                                      <p:cBhvr>
                                        <p:cTn id="63" dur="500"/>
                                        <p:tgtEl>
                                          <p:spTgt spid="31"/>
                                        </p:tgtEl>
                                      </p:cBhvr>
                                    </p:animEffect>
                                    <p:set>
                                      <p:cBhvr>
                                        <p:cTn id="64" dur="1" fill="hold">
                                          <p:stCondLst>
                                            <p:cond delay="499"/>
                                          </p:stCondLst>
                                        </p:cTn>
                                        <p:tgtEl>
                                          <p:spTgt spid="31"/>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fade">
                                      <p:cBhvr>
                                        <p:cTn id="69" dur="500"/>
                                        <p:tgtEl>
                                          <p:spTgt spid="1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500"/>
                                        <p:tgtEl>
                                          <p:spTgt spid="15"/>
                                        </p:tgtEl>
                                      </p:cBhvr>
                                    </p:animEffect>
                                  </p:childTnLst>
                                </p:cTn>
                              </p:par>
                              <p:par>
                                <p:cTn id="73" presetID="10" presetClass="entr" presetSubtype="0" fill="hold" grpId="2" nodeType="with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500"/>
                                        <p:tgtEl>
                                          <p:spTgt spid="39"/>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500"/>
                                        <p:tgtEl>
                                          <p:spTgt spid="4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fade">
                                      <p:cBhvr>
                                        <p:cTn id="87" dur="500"/>
                                        <p:tgtEl>
                                          <p:spTgt spid="4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animEffect transition="in" filter="fade">
                                      <p:cBhvr>
                                        <p:cTn id="9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13" grpId="0"/>
      <p:bldP spid="14" grpId="0"/>
      <p:bldP spid="15" grpId="0" animBg="1"/>
      <p:bldP spid="12" grpId="0"/>
      <p:bldP spid="2" grpId="0" animBg="1"/>
      <p:bldP spid="7" grpId="0" animBg="1"/>
      <p:bldP spid="9" grpId="0" animBg="1"/>
      <p:bldP spid="17" grpId="0" animBg="1"/>
      <p:bldP spid="18" grpId="0"/>
      <p:bldP spid="25" grpId="0"/>
      <p:bldP spid="26" grpId="0" animBg="1"/>
      <p:bldP spid="27" grpId="0"/>
      <p:bldP spid="28" grpId="0"/>
      <p:bldP spid="29" grpId="0" animBg="1"/>
      <p:bldP spid="30" grpId="0" animBg="1"/>
      <p:bldP spid="31" grpId="0" animBg="1"/>
      <p:bldP spid="31" grpId="1" animBg="1"/>
      <p:bldP spid="31" grpId="2" animBg="1"/>
      <p:bldP spid="32" grpId="0" animBg="1"/>
      <p:bldP spid="37" grpId="0" animBg="1"/>
      <p:bldP spid="39" grpId="0" animBg="1"/>
      <p:bldP spid="40" grpId="0" animBg="1"/>
      <p:bldP spid="41" grpId="0" animBg="1"/>
      <p:bldP spid="4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1F139-5B91-49FC-AA1F-E5A7D8B1196A}"/>
            </a:ext>
          </a:extLst>
        </p:cNvPr>
        <p:cNvGrpSpPr/>
        <p:nvPr/>
      </p:nvGrpSpPr>
      <p:grpSpPr>
        <a:xfrm>
          <a:off x="0" y="0"/>
          <a:ext cx="0" cy="0"/>
          <a:chOff x="0" y="0"/>
          <a:chExt cx="0" cy="0"/>
        </a:xfrm>
      </p:grpSpPr>
      <p:sp>
        <p:nvSpPr>
          <p:cNvPr id="3" name="Shape 1">
            <a:extLst>
              <a:ext uri="{FF2B5EF4-FFF2-40B4-BE49-F238E27FC236}">
                <a16:creationId xmlns:a16="http://schemas.microsoft.com/office/drawing/2014/main" id="{CAB105F0-988F-4054-2FDF-674D664611E5}"/>
              </a:ext>
            </a:extLst>
          </p:cNvPr>
          <p:cNvSpPr/>
          <p:nvPr/>
        </p:nvSpPr>
        <p:spPr>
          <a:xfrm>
            <a:off x="604173" y="1608593"/>
            <a:ext cx="3619481" cy="196018"/>
          </a:xfrm>
          <a:prstGeom prst="rect">
            <a:avLst/>
          </a:prstGeom>
          <a:noFill/>
          <a:ln/>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Shape 2">
            <a:extLst>
              <a:ext uri="{FF2B5EF4-FFF2-40B4-BE49-F238E27FC236}">
                <a16:creationId xmlns:a16="http://schemas.microsoft.com/office/drawing/2014/main" id="{659514B1-7E4C-F702-AEB3-703CAB4E28E7}"/>
              </a:ext>
            </a:extLst>
          </p:cNvPr>
          <p:cNvSpPr/>
          <p:nvPr/>
        </p:nvSpPr>
        <p:spPr>
          <a:xfrm>
            <a:off x="604173" y="1608593"/>
            <a:ext cx="3619481" cy="133184"/>
          </a:xfrm>
          <a:prstGeom prst="rect">
            <a:avLst/>
          </a:prstGeom>
          <a:noFill/>
          <a:ln/>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Shape 3">
            <a:extLst>
              <a:ext uri="{FF2B5EF4-FFF2-40B4-BE49-F238E27FC236}">
                <a16:creationId xmlns:a16="http://schemas.microsoft.com/office/drawing/2014/main" id="{63B0868A-C1F8-6A95-D934-EED3D9C6354E}"/>
              </a:ext>
            </a:extLst>
          </p:cNvPr>
          <p:cNvSpPr/>
          <p:nvPr/>
        </p:nvSpPr>
        <p:spPr>
          <a:xfrm>
            <a:off x="610389" y="1618659"/>
            <a:ext cx="3824268" cy="3099984"/>
          </a:xfrm>
          <a:prstGeom prst="roundRect">
            <a:avLst>
              <a:gd name="adj" fmla="val 1548"/>
            </a:avLst>
          </a:prstGeom>
          <a:solidFill>
            <a:srgbClr val="D3E4EA">
              <a:alpha val="100000"/>
            </a:srgbClr>
          </a:solidFill>
          <a:ln/>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Shape 4">
            <a:extLst>
              <a:ext uri="{FF2B5EF4-FFF2-40B4-BE49-F238E27FC236}">
                <a16:creationId xmlns:a16="http://schemas.microsoft.com/office/drawing/2014/main" id="{365010F2-9ED2-9123-67D5-7B6F42F55E92}"/>
              </a:ext>
            </a:extLst>
          </p:cNvPr>
          <p:cNvSpPr/>
          <p:nvPr/>
        </p:nvSpPr>
        <p:spPr>
          <a:xfrm>
            <a:off x="4677542" y="1609137"/>
            <a:ext cx="3829030" cy="3099984"/>
          </a:xfrm>
          <a:prstGeom prst="roundRect">
            <a:avLst>
              <a:gd name="adj" fmla="val 1548"/>
            </a:avLst>
          </a:prstGeom>
          <a:solidFill>
            <a:srgbClr val="D3E4EA">
              <a:alpha val="100000"/>
            </a:srgbClr>
          </a:solidFill>
          <a:ln/>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 6">
            <a:extLst>
              <a:ext uri="{FF2B5EF4-FFF2-40B4-BE49-F238E27FC236}">
                <a16:creationId xmlns:a16="http://schemas.microsoft.com/office/drawing/2014/main" id="{BA7C5584-442E-CA66-5B3C-534FAD1A829B}"/>
              </a:ext>
            </a:extLst>
          </p:cNvPr>
          <p:cNvSpPr/>
          <p:nvPr/>
        </p:nvSpPr>
        <p:spPr>
          <a:xfrm>
            <a:off x="1113719" y="3301442"/>
            <a:ext cx="1790598" cy="266665"/>
          </a:xfrm>
          <a:prstGeom prst="rect">
            <a:avLst/>
          </a:prstGeom>
          <a:noFill/>
          <a:ln/>
        </p:spPr>
        <p:txBody>
          <a:bodyPr wrap="square" lIns="0" tIns="0" rIns="0" bIns="0" rtlCol="0" anchor="t"/>
          <a:lstStyle/>
          <a:p>
            <a:pPr marL="0" marR="0" lvl="0" indent="0" algn="l" defTabSz="342900" rtl="0" eaLnBrk="1" fontAlgn="auto" latinLnBrk="0" hangingPunct="1">
              <a:lnSpc>
                <a:spcPts val="162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alpha val="100000"/>
                  </a:srgbClr>
                </a:solidFill>
                <a:effectLst/>
                <a:uLnTx/>
                <a:uFillTx/>
                <a:latin typeface="Arial" panose="020B0604020202020204" pitchFamily="34" charset="0"/>
                <a:ea typeface="Outfit Medium" pitchFamily="34" charset="-122"/>
                <a:cs typeface="Arial" panose="020B0604020202020204" pitchFamily="34" charset="0"/>
              </a:rPr>
              <a:t>High resolution </a:t>
            </a:r>
            <a:endPar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 8">
            <a:extLst>
              <a:ext uri="{FF2B5EF4-FFF2-40B4-BE49-F238E27FC236}">
                <a16:creationId xmlns:a16="http://schemas.microsoft.com/office/drawing/2014/main" id="{28F962BD-0E5B-E30F-471F-8071C9847E16}"/>
              </a:ext>
            </a:extLst>
          </p:cNvPr>
          <p:cNvSpPr/>
          <p:nvPr/>
        </p:nvSpPr>
        <p:spPr>
          <a:xfrm>
            <a:off x="1113719" y="3659513"/>
            <a:ext cx="2835704" cy="236507"/>
          </a:xfrm>
          <a:prstGeom prst="rect">
            <a:avLst/>
          </a:prstGeom>
          <a:noFill/>
          <a:ln/>
        </p:spPr>
        <p:txBody>
          <a:bodyPr wrap="square" lIns="0" tIns="0" rIns="0" bIns="0" rtlCol="0" anchor="t"/>
          <a:lstStyle/>
          <a:p>
            <a:pPr marL="0" marR="0" lvl="0" indent="0" algn="l" defTabSz="342900" rtl="0" eaLnBrk="1" fontAlgn="auto" latinLnBrk="0" hangingPunct="1">
              <a:lnSpc>
                <a:spcPts val="144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alpha val="100000"/>
                  </a:srgbClr>
                </a:solidFill>
                <a:effectLst/>
                <a:uLnTx/>
                <a:uFillTx/>
                <a:latin typeface="Arial" panose="020B0604020202020204" pitchFamily="34" charset="0"/>
                <a:ea typeface="Outfit Regular" pitchFamily="34" charset="-122"/>
                <a:cs typeface="Arial" panose="020B0604020202020204" pitchFamily="34" charset="0"/>
              </a:rPr>
              <a:t>Too complex for routine use</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Text 10">
            <a:extLst>
              <a:ext uri="{FF2B5EF4-FFF2-40B4-BE49-F238E27FC236}">
                <a16:creationId xmlns:a16="http://schemas.microsoft.com/office/drawing/2014/main" id="{1D0AE509-4F1B-AC32-81DD-45A26E094CE0}"/>
              </a:ext>
            </a:extLst>
          </p:cNvPr>
          <p:cNvSpPr/>
          <p:nvPr/>
        </p:nvSpPr>
        <p:spPr>
          <a:xfrm>
            <a:off x="1113719" y="3937599"/>
            <a:ext cx="1087571" cy="236507"/>
          </a:xfrm>
          <a:prstGeom prst="rect">
            <a:avLst/>
          </a:prstGeom>
          <a:noFill/>
          <a:ln/>
        </p:spPr>
        <p:txBody>
          <a:bodyPr wrap="square" lIns="0" tIns="0" rIns="0" bIns="0" rtlCol="0" anchor="t"/>
          <a:lstStyle/>
          <a:p>
            <a:pPr marL="0" marR="0" lvl="0" indent="0" algn="l" defTabSz="342900" rtl="0" eaLnBrk="1" fontAlgn="auto" latinLnBrk="0" hangingPunct="1">
              <a:lnSpc>
                <a:spcPts val="144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alpha val="100000"/>
                  </a:srgbClr>
                </a:solidFill>
                <a:effectLst/>
                <a:uLnTx/>
                <a:uFillTx/>
                <a:latin typeface="Arial" panose="020B0604020202020204" pitchFamily="34" charset="0"/>
                <a:ea typeface="Outfit Regular" pitchFamily="34" charset="-122"/>
                <a:cs typeface="Arial" panose="020B0604020202020204" pitchFamily="34" charset="0"/>
              </a:rPr>
              <a:t>Expensive</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Text 12">
            <a:extLst>
              <a:ext uri="{FF2B5EF4-FFF2-40B4-BE49-F238E27FC236}">
                <a16:creationId xmlns:a16="http://schemas.microsoft.com/office/drawing/2014/main" id="{8DE8C335-2420-FCFD-B595-B00FE0078E26}"/>
              </a:ext>
            </a:extLst>
          </p:cNvPr>
          <p:cNvSpPr/>
          <p:nvPr/>
        </p:nvSpPr>
        <p:spPr>
          <a:xfrm>
            <a:off x="1113719" y="4215685"/>
            <a:ext cx="2248275" cy="236507"/>
          </a:xfrm>
          <a:prstGeom prst="rect">
            <a:avLst/>
          </a:prstGeom>
          <a:noFill/>
          <a:ln/>
        </p:spPr>
        <p:txBody>
          <a:bodyPr wrap="square" lIns="0" tIns="0" rIns="0" bIns="0" rtlCol="0" anchor="t"/>
          <a:lstStyle/>
          <a:p>
            <a:pPr marL="0" marR="0" lvl="0" indent="0" algn="l" defTabSz="342900" rtl="0" eaLnBrk="1" fontAlgn="auto" latinLnBrk="0" hangingPunct="1">
              <a:lnSpc>
                <a:spcPts val="144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4232A">
                    <a:alpha val="100000"/>
                  </a:srgbClr>
                </a:solidFill>
                <a:effectLst/>
                <a:uLnTx/>
                <a:uFillTx/>
                <a:latin typeface="Arial" panose="020B0604020202020204" pitchFamily="34" charset="0"/>
                <a:ea typeface="Outfit Bold" pitchFamily="34" charset="-122"/>
                <a:cs typeface="Arial" panose="020B0604020202020204" pitchFamily="34" charset="0"/>
              </a:rPr>
              <a:t>Require tissue biopsy</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5" name="Image 0" descr=" ">
            <a:extLst>
              <a:ext uri="{FF2B5EF4-FFF2-40B4-BE49-F238E27FC236}">
                <a16:creationId xmlns:a16="http://schemas.microsoft.com/office/drawing/2014/main" id="{A417E6EE-26F9-6491-1010-CAF350547DF7}"/>
              </a:ext>
            </a:extLst>
          </p:cNvPr>
          <p:cNvPicPr>
            <a:picLocks noChangeAspect="1"/>
          </p:cNvPicPr>
          <p:nvPr/>
        </p:nvPicPr>
        <p:blipFill>
          <a:blip r:embed="rId3"/>
          <a:stretch>
            <a:fillRect/>
          </a:stretch>
        </p:blipFill>
        <p:spPr>
          <a:xfrm>
            <a:off x="611540" y="1408594"/>
            <a:ext cx="3824268" cy="1652372"/>
          </a:xfrm>
          <a:prstGeom prst="rect">
            <a:avLst/>
          </a:prstGeom>
        </p:spPr>
      </p:pic>
      <p:sp>
        <p:nvSpPr>
          <p:cNvPr id="16" name="Text 13">
            <a:extLst>
              <a:ext uri="{FF2B5EF4-FFF2-40B4-BE49-F238E27FC236}">
                <a16:creationId xmlns:a16="http://schemas.microsoft.com/office/drawing/2014/main" id="{6C3A94C6-8D31-C2F5-15CA-10C9DC0BB519}"/>
              </a:ext>
            </a:extLst>
          </p:cNvPr>
          <p:cNvSpPr/>
          <p:nvPr/>
        </p:nvSpPr>
        <p:spPr>
          <a:xfrm>
            <a:off x="869953" y="2643812"/>
            <a:ext cx="2014527" cy="280951"/>
          </a:xfrm>
          <a:prstGeom prst="rect">
            <a:avLst/>
          </a:prstGeom>
          <a:noFill/>
          <a:ln/>
        </p:spPr>
        <p:txBody>
          <a:bodyPr wrap="square" lIns="0" tIns="0" rIns="0" bIns="0" rtlCol="0" anchor="t"/>
          <a:lstStyle/>
          <a:p>
            <a:pPr marL="0" marR="0" lvl="0" indent="0" algn="l" defTabSz="342900" rtl="0" eaLnBrk="1" fontAlgn="auto" latinLnBrk="0" hangingPunct="1">
              <a:lnSpc>
                <a:spcPts val="1440"/>
              </a:lnSpc>
              <a:spcBef>
                <a:spcPts val="0"/>
              </a:spcBef>
              <a:spcAft>
                <a:spcPts val="0"/>
              </a:spcAft>
              <a:buClrTx/>
              <a:buSzTx/>
              <a:buFontTx/>
              <a:buNone/>
              <a:tabLst/>
              <a:defRPr/>
            </a:pPr>
            <a:r>
              <a:rPr kumimoji="0" lang="en-US" sz="2250" b="0" i="0" u="none" strike="noStrike" kern="1200" cap="none" spc="0" normalizeH="0" baseline="0" noProof="0" dirty="0">
                <a:ln>
                  <a:noFill/>
                </a:ln>
                <a:solidFill>
                  <a:srgbClr val="FFFFFF">
                    <a:alpha val="100000"/>
                  </a:srgbClr>
                </a:solidFill>
                <a:effectLst/>
                <a:uLnTx/>
                <a:uFillTx/>
                <a:latin typeface="Arial" panose="020B0604020202020204" pitchFamily="34" charset="0"/>
                <a:ea typeface="Outfit Bold" pitchFamily="34" charset="-122"/>
                <a:cs typeface="Arial" panose="020B0604020202020204" pitchFamily="34" charset="0"/>
              </a:rPr>
              <a:t>Research tools</a:t>
            </a:r>
            <a:endParaRPr kumimoji="0" lang="en-US" sz="22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7" name="Image 1" descr=" ">
            <a:extLst>
              <a:ext uri="{FF2B5EF4-FFF2-40B4-BE49-F238E27FC236}">
                <a16:creationId xmlns:a16="http://schemas.microsoft.com/office/drawing/2014/main" id="{2CBEF8DF-4569-580A-68EC-550CCD7AD7D9}"/>
              </a:ext>
            </a:extLst>
          </p:cNvPr>
          <p:cNvPicPr>
            <a:picLocks noChangeAspect="1"/>
          </p:cNvPicPr>
          <p:nvPr/>
        </p:nvPicPr>
        <p:blipFill>
          <a:blip r:embed="rId4"/>
          <a:stretch>
            <a:fillRect/>
          </a:stretch>
        </p:blipFill>
        <p:spPr>
          <a:xfrm>
            <a:off x="4673931" y="1408594"/>
            <a:ext cx="3833793" cy="1652372"/>
          </a:xfrm>
          <a:prstGeom prst="rect">
            <a:avLst/>
          </a:prstGeom>
        </p:spPr>
      </p:pic>
      <p:sp>
        <p:nvSpPr>
          <p:cNvPr id="18" name="Text 14">
            <a:extLst>
              <a:ext uri="{FF2B5EF4-FFF2-40B4-BE49-F238E27FC236}">
                <a16:creationId xmlns:a16="http://schemas.microsoft.com/office/drawing/2014/main" id="{B87BCB59-52BF-ED70-19BB-A73D65EDF2A5}"/>
              </a:ext>
            </a:extLst>
          </p:cNvPr>
          <p:cNvSpPr/>
          <p:nvPr/>
        </p:nvSpPr>
        <p:spPr>
          <a:xfrm>
            <a:off x="4912055" y="2643535"/>
            <a:ext cx="1766878" cy="280951"/>
          </a:xfrm>
          <a:prstGeom prst="rect">
            <a:avLst/>
          </a:prstGeom>
          <a:noFill/>
          <a:ln/>
        </p:spPr>
        <p:txBody>
          <a:bodyPr wrap="square" lIns="0" tIns="0" rIns="0" bIns="0" rtlCol="0" anchor="t"/>
          <a:lstStyle/>
          <a:p>
            <a:pPr marL="0" marR="0" lvl="0" indent="0" algn="l" defTabSz="342900" rtl="0" eaLnBrk="1" fontAlgn="auto" latinLnBrk="0" hangingPunct="1">
              <a:lnSpc>
                <a:spcPts val="1440"/>
              </a:lnSpc>
              <a:spcBef>
                <a:spcPts val="0"/>
              </a:spcBef>
              <a:spcAft>
                <a:spcPts val="0"/>
              </a:spcAft>
              <a:buClrTx/>
              <a:buSzTx/>
              <a:buFontTx/>
              <a:buNone/>
              <a:tabLst/>
              <a:defRPr/>
            </a:pPr>
            <a:r>
              <a:rPr kumimoji="0" lang="en-US" sz="2250" b="0" i="0" u="none" strike="noStrike" kern="1200" cap="none" spc="0" normalizeH="0" baseline="0" noProof="0" dirty="0">
                <a:ln>
                  <a:noFill/>
                </a:ln>
                <a:solidFill>
                  <a:srgbClr val="FFFFFF">
                    <a:alpha val="100000"/>
                  </a:srgbClr>
                </a:solidFill>
                <a:effectLst/>
                <a:uLnTx/>
                <a:uFillTx/>
                <a:latin typeface="Arial" panose="020B0604020202020204" pitchFamily="34" charset="0"/>
                <a:ea typeface="Outfit Bold" pitchFamily="34" charset="-122"/>
                <a:cs typeface="Arial" panose="020B0604020202020204" pitchFamily="34" charset="0"/>
              </a:rPr>
              <a:t>Clinical tools</a:t>
            </a:r>
            <a:endParaRPr kumimoji="0" lang="en-US" sz="22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 16">
            <a:extLst>
              <a:ext uri="{FF2B5EF4-FFF2-40B4-BE49-F238E27FC236}">
                <a16:creationId xmlns:a16="http://schemas.microsoft.com/office/drawing/2014/main" id="{AAA42989-3B45-2800-554F-45AC97C6C45C}"/>
              </a:ext>
            </a:extLst>
          </p:cNvPr>
          <p:cNvSpPr/>
          <p:nvPr/>
        </p:nvSpPr>
        <p:spPr>
          <a:xfrm>
            <a:off x="5118961" y="3303823"/>
            <a:ext cx="3069364" cy="266665"/>
          </a:xfrm>
          <a:prstGeom prst="rect">
            <a:avLst/>
          </a:prstGeom>
          <a:noFill/>
          <a:ln/>
        </p:spPr>
        <p:txBody>
          <a:bodyPr wrap="square" lIns="0" tIns="0" rIns="0" bIns="0" rtlCol="0" anchor="t"/>
          <a:lstStyle/>
          <a:p>
            <a:pPr marL="0" marR="0" lvl="0" indent="0" algn="l" defTabSz="342900" rtl="0" eaLnBrk="1" fontAlgn="auto" latinLnBrk="0" hangingPunct="1">
              <a:lnSpc>
                <a:spcPts val="162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alpha val="100000"/>
                  </a:srgbClr>
                </a:solidFill>
                <a:effectLst/>
                <a:uLnTx/>
                <a:uFillTx/>
                <a:latin typeface="Arial" panose="020B0604020202020204" pitchFamily="34" charset="0"/>
                <a:ea typeface="Outfit Medium" pitchFamily="34" charset="-122"/>
                <a:cs typeface="Arial" panose="020B0604020202020204" pitchFamily="34" charset="0"/>
              </a:rPr>
              <a:t>Adopted in clinical practice</a:t>
            </a:r>
            <a:endParaRPr kumimoji="0" 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Text 18">
            <a:extLst>
              <a:ext uri="{FF2B5EF4-FFF2-40B4-BE49-F238E27FC236}">
                <a16:creationId xmlns:a16="http://schemas.microsoft.com/office/drawing/2014/main" id="{3EF87A77-64DE-0234-D430-FDB597FECF08}"/>
              </a:ext>
            </a:extLst>
          </p:cNvPr>
          <p:cNvSpPr/>
          <p:nvPr/>
        </p:nvSpPr>
        <p:spPr>
          <a:xfrm>
            <a:off x="5118961" y="3661894"/>
            <a:ext cx="1497646" cy="236507"/>
          </a:xfrm>
          <a:prstGeom prst="rect">
            <a:avLst/>
          </a:prstGeom>
          <a:noFill/>
          <a:ln/>
        </p:spPr>
        <p:txBody>
          <a:bodyPr wrap="square" lIns="0" tIns="0" rIns="0" bIns="0" rtlCol="0" anchor="t"/>
          <a:lstStyle/>
          <a:p>
            <a:pPr marL="0" marR="0" lvl="0" indent="0" algn="l" defTabSz="342900" rtl="0" eaLnBrk="1" fontAlgn="auto" latinLnBrk="0" hangingPunct="1">
              <a:lnSpc>
                <a:spcPts val="144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alpha val="100000"/>
                  </a:srgbClr>
                </a:solidFill>
                <a:effectLst/>
                <a:uLnTx/>
                <a:uFillTx/>
                <a:latin typeface="Arial" panose="020B0604020202020204" pitchFamily="34" charset="0"/>
                <a:ea typeface="Outfit Regular" pitchFamily="34" charset="-122"/>
                <a:cs typeface="Arial" panose="020B0604020202020204" pitchFamily="34" charset="0"/>
              </a:rPr>
              <a:t>Low resolution</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4" name="Text 20">
            <a:extLst>
              <a:ext uri="{FF2B5EF4-FFF2-40B4-BE49-F238E27FC236}">
                <a16:creationId xmlns:a16="http://schemas.microsoft.com/office/drawing/2014/main" id="{575F477A-8C05-2BD2-046E-C797D0478F22}"/>
              </a:ext>
            </a:extLst>
          </p:cNvPr>
          <p:cNvSpPr/>
          <p:nvPr/>
        </p:nvSpPr>
        <p:spPr>
          <a:xfrm>
            <a:off x="5118961" y="3939980"/>
            <a:ext cx="2518452" cy="236507"/>
          </a:xfrm>
          <a:prstGeom prst="rect">
            <a:avLst/>
          </a:prstGeom>
          <a:noFill/>
          <a:ln/>
        </p:spPr>
        <p:txBody>
          <a:bodyPr wrap="square" lIns="0" tIns="0" rIns="0" bIns="0" rtlCol="0" anchor="t"/>
          <a:lstStyle/>
          <a:p>
            <a:pPr marL="0" marR="0" lvl="0" indent="0" algn="l" defTabSz="342900" rtl="0" eaLnBrk="1" fontAlgn="auto" latinLnBrk="0" hangingPunct="1">
              <a:lnSpc>
                <a:spcPts val="144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alpha val="100000"/>
                  </a:srgbClr>
                </a:solidFill>
                <a:effectLst/>
                <a:uLnTx/>
                <a:uFillTx/>
                <a:latin typeface="Arial" panose="020B0604020202020204" pitchFamily="34" charset="0"/>
                <a:ea typeface="Outfit Regular" pitchFamily="34" charset="-122"/>
                <a:cs typeface="Arial" panose="020B0604020202020204" pitchFamily="34" charset="0"/>
              </a:rPr>
              <a:t>Limited predictive power</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 name="Text 22">
            <a:extLst>
              <a:ext uri="{FF2B5EF4-FFF2-40B4-BE49-F238E27FC236}">
                <a16:creationId xmlns:a16="http://schemas.microsoft.com/office/drawing/2014/main" id="{58785A9E-9BDA-804E-2E33-9D96C4909043}"/>
              </a:ext>
            </a:extLst>
          </p:cNvPr>
          <p:cNvSpPr/>
          <p:nvPr/>
        </p:nvSpPr>
        <p:spPr>
          <a:xfrm>
            <a:off x="5118961" y="4218066"/>
            <a:ext cx="2205961" cy="236507"/>
          </a:xfrm>
          <a:prstGeom prst="rect">
            <a:avLst/>
          </a:prstGeom>
          <a:noFill/>
          <a:ln/>
        </p:spPr>
        <p:txBody>
          <a:bodyPr wrap="square" lIns="0" tIns="0" rIns="0" bIns="0" rtlCol="0" anchor="t"/>
          <a:lstStyle/>
          <a:p>
            <a:pPr marL="0" marR="0" lvl="0" indent="0" algn="l" defTabSz="342900" rtl="0" eaLnBrk="1" fontAlgn="auto" latinLnBrk="0" hangingPunct="1">
              <a:lnSpc>
                <a:spcPts val="144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C4232A">
                    <a:alpha val="100000"/>
                  </a:srgbClr>
                </a:solidFill>
                <a:effectLst/>
                <a:uLnTx/>
                <a:uFillTx/>
                <a:latin typeface="Arial" panose="020B0604020202020204" pitchFamily="34" charset="0"/>
                <a:ea typeface="Outfit Bold" pitchFamily="34" charset="-122"/>
                <a:cs typeface="Arial" panose="020B0604020202020204" pitchFamily="34" charset="0"/>
              </a:rPr>
              <a:t>Require tissue biopsy</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 name="Shape 23">
            <a:extLst>
              <a:ext uri="{FF2B5EF4-FFF2-40B4-BE49-F238E27FC236}">
                <a16:creationId xmlns:a16="http://schemas.microsoft.com/office/drawing/2014/main" id="{5D7D5259-A584-5F87-CC13-0C2A659D7347}"/>
              </a:ext>
            </a:extLst>
          </p:cNvPr>
          <p:cNvSpPr/>
          <p:nvPr/>
        </p:nvSpPr>
        <p:spPr>
          <a:xfrm>
            <a:off x="611540" y="954099"/>
            <a:ext cx="7891421" cy="257142"/>
          </a:xfrm>
          <a:prstGeom prst="rect">
            <a:avLst/>
          </a:prstGeom>
          <a:noFill/>
          <a:ln/>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Text 24">
            <a:extLst>
              <a:ext uri="{FF2B5EF4-FFF2-40B4-BE49-F238E27FC236}">
                <a16:creationId xmlns:a16="http://schemas.microsoft.com/office/drawing/2014/main" id="{4ED86F4F-14FC-B7E0-D8D6-C4601086EC71}"/>
              </a:ext>
            </a:extLst>
          </p:cNvPr>
          <p:cNvSpPr/>
          <p:nvPr/>
        </p:nvSpPr>
        <p:spPr>
          <a:xfrm>
            <a:off x="611540" y="954099"/>
            <a:ext cx="1819265" cy="295237"/>
          </a:xfrm>
          <a:prstGeom prst="rect">
            <a:avLst/>
          </a:prstGeom>
          <a:noFill/>
          <a:ln/>
        </p:spPr>
        <p:txBody>
          <a:bodyPr wrap="square" lIns="0" tIns="0" rIns="0" bIns="0" rtlCol="0" anchor="t"/>
          <a:lstStyle/>
          <a:p>
            <a:pPr marL="0" marR="0" lvl="0" indent="0" algn="l" defTabSz="342900" rtl="0" eaLnBrk="1" fontAlgn="auto" latinLnBrk="0" hangingPunct="1">
              <a:lnSpc>
                <a:spcPts val="2025"/>
              </a:lnSpc>
              <a:spcBef>
                <a:spcPts val="0"/>
              </a:spcBef>
              <a:spcAft>
                <a:spcPts val="0"/>
              </a:spcAft>
              <a:buClrTx/>
              <a:buSzTx/>
              <a:buFontTx/>
              <a:buNone/>
              <a:tabLst/>
              <a:defRPr/>
            </a:pPr>
            <a:r>
              <a:rPr kumimoji="0" lang="en-US" sz="800" b="0" i="0" u="none" strike="noStrike" kern="0" cap="none" spc="45" normalizeH="0" baseline="0" noProof="0" dirty="0">
                <a:ln>
                  <a:noFill/>
                </a:ln>
                <a:solidFill>
                  <a:srgbClr val="000000">
                    <a:alpha val="100000"/>
                  </a:srgbClr>
                </a:solidFill>
                <a:effectLst/>
                <a:uLnTx/>
                <a:uFillTx/>
                <a:latin typeface="Arial" panose="020B0604020202020204" pitchFamily="34" charset="0"/>
                <a:ea typeface="Outfit Regular" pitchFamily="34" charset="-122"/>
                <a:cs typeface="Arial" panose="020B0604020202020204" pitchFamily="34" charset="0"/>
              </a:rPr>
              <a:t>RESOLUTION &amp; INFO RICHNESS</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9" name="Image 2" descr=" ">
            <a:extLst>
              <a:ext uri="{FF2B5EF4-FFF2-40B4-BE49-F238E27FC236}">
                <a16:creationId xmlns:a16="http://schemas.microsoft.com/office/drawing/2014/main" id="{5A75FFC0-0F94-304D-1E6A-7C0491878D9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30818" y="1076789"/>
            <a:ext cx="4105253" cy="70131"/>
          </a:xfrm>
          <a:prstGeom prst="rect">
            <a:avLst/>
          </a:prstGeom>
        </p:spPr>
      </p:pic>
      <p:sp>
        <p:nvSpPr>
          <p:cNvPr id="30" name="Text 25">
            <a:extLst>
              <a:ext uri="{FF2B5EF4-FFF2-40B4-BE49-F238E27FC236}">
                <a16:creationId xmlns:a16="http://schemas.microsoft.com/office/drawing/2014/main" id="{B06BEE74-A506-9091-1F91-6143D6401A25}"/>
              </a:ext>
            </a:extLst>
          </p:cNvPr>
          <p:cNvSpPr/>
          <p:nvPr/>
        </p:nvSpPr>
        <p:spPr>
          <a:xfrm>
            <a:off x="6774183" y="954099"/>
            <a:ext cx="1766878" cy="295237"/>
          </a:xfrm>
          <a:prstGeom prst="rect">
            <a:avLst/>
          </a:prstGeom>
          <a:noFill/>
          <a:ln/>
        </p:spPr>
        <p:txBody>
          <a:bodyPr wrap="square" lIns="0" tIns="0" rIns="0" bIns="0" rtlCol="0" anchor="t"/>
          <a:lstStyle/>
          <a:p>
            <a:pPr marL="0" marR="0" lvl="0" indent="0" algn="l" defTabSz="342900" rtl="0" eaLnBrk="1" fontAlgn="auto" latinLnBrk="0" hangingPunct="1">
              <a:lnSpc>
                <a:spcPts val="2025"/>
              </a:lnSpc>
              <a:spcBef>
                <a:spcPts val="0"/>
              </a:spcBef>
              <a:spcAft>
                <a:spcPts val="0"/>
              </a:spcAft>
              <a:buClrTx/>
              <a:buSzTx/>
              <a:buFontTx/>
              <a:buNone/>
              <a:tabLst/>
              <a:defRPr/>
            </a:pPr>
            <a:r>
              <a:rPr kumimoji="0" lang="en-US" sz="800" b="0" i="0" u="none" strike="noStrike" kern="0" cap="none" spc="45" normalizeH="0" baseline="0" noProof="0" dirty="0">
                <a:ln>
                  <a:noFill/>
                </a:ln>
                <a:solidFill>
                  <a:srgbClr val="000000">
                    <a:alpha val="100000"/>
                  </a:srgbClr>
                </a:solidFill>
                <a:effectLst/>
                <a:uLnTx/>
                <a:uFillTx/>
                <a:latin typeface="Arial" panose="020B0604020202020204" pitchFamily="34" charset="0"/>
                <a:ea typeface="Outfit Regular" pitchFamily="34" charset="-122"/>
                <a:cs typeface="Arial" panose="020B0604020202020204" pitchFamily="34" charset="0"/>
              </a:rPr>
              <a:t>EASE OF CLINICAL ADOPTION</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2" name="Picture 31">
            <a:extLst>
              <a:ext uri="{FF2B5EF4-FFF2-40B4-BE49-F238E27FC236}">
                <a16:creationId xmlns:a16="http://schemas.microsoft.com/office/drawing/2014/main" id="{45FA026A-6775-F0CA-89C4-FCC2823907BC}"/>
              </a:ext>
            </a:extLst>
          </p:cNvPr>
          <p:cNvPicPr>
            <a:picLocks noChangeAspect="1"/>
          </p:cNvPicPr>
          <p:nvPr/>
        </p:nvPicPr>
        <p:blipFill>
          <a:blip r:embed="rId6"/>
          <a:stretch>
            <a:fillRect/>
          </a:stretch>
        </p:blipFill>
        <p:spPr>
          <a:xfrm>
            <a:off x="910537" y="3347759"/>
            <a:ext cx="154807" cy="112587"/>
          </a:xfrm>
          <a:prstGeom prst="rect">
            <a:avLst/>
          </a:prstGeom>
        </p:spPr>
      </p:pic>
      <p:pic>
        <p:nvPicPr>
          <p:cNvPr id="34" name="Picture 33">
            <a:extLst>
              <a:ext uri="{FF2B5EF4-FFF2-40B4-BE49-F238E27FC236}">
                <a16:creationId xmlns:a16="http://schemas.microsoft.com/office/drawing/2014/main" id="{E27B2458-D46A-22D7-8525-E13B76FF0CB5}"/>
              </a:ext>
            </a:extLst>
          </p:cNvPr>
          <p:cNvPicPr>
            <a:picLocks noChangeAspect="1"/>
          </p:cNvPicPr>
          <p:nvPr/>
        </p:nvPicPr>
        <p:blipFill>
          <a:blip r:embed="rId7"/>
          <a:stretch>
            <a:fillRect/>
          </a:stretch>
        </p:blipFill>
        <p:spPr>
          <a:xfrm>
            <a:off x="911795" y="3689795"/>
            <a:ext cx="130958" cy="133339"/>
          </a:xfrm>
          <a:prstGeom prst="rect">
            <a:avLst/>
          </a:prstGeom>
        </p:spPr>
      </p:pic>
      <p:pic>
        <p:nvPicPr>
          <p:cNvPr id="35" name="Picture 34">
            <a:extLst>
              <a:ext uri="{FF2B5EF4-FFF2-40B4-BE49-F238E27FC236}">
                <a16:creationId xmlns:a16="http://schemas.microsoft.com/office/drawing/2014/main" id="{40DB9672-FC96-5620-2725-1A6E7040DF98}"/>
              </a:ext>
            </a:extLst>
          </p:cNvPr>
          <p:cNvPicPr>
            <a:picLocks noChangeAspect="1"/>
          </p:cNvPicPr>
          <p:nvPr/>
        </p:nvPicPr>
        <p:blipFill>
          <a:blip r:embed="rId7"/>
          <a:stretch>
            <a:fillRect/>
          </a:stretch>
        </p:blipFill>
        <p:spPr>
          <a:xfrm>
            <a:off x="911795" y="3956155"/>
            <a:ext cx="130958" cy="133339"/>
          </a:xfrm>
          <a:prstGeom prst="rect">
            <a:avLst/>
          </a:prstGeom>
        </p:spPr>
      </p:pic>
      <p:pic>
        <p:nvPicPr>
          <p:cNvPr id="36" name="Picture 35">
            <a:extLst>
              <a:ext uri="{FF2B5EF4-FFF2-40B4-BE49-F238E27FC236}">
                <a16:creationId xmlns:a16="http://schemas.microsoft.com/office/drawing/2014/main" id="{60229B3D-85EE-E537-D039-1B96C91B9BBF}"/>
              </a:ext>
            </a:extLst>
          </p:cNvPr>
          <p:cNvPicPr>
            <a:picLocks noChangeAspect="1"/>
          </p:cNvPicPr>
          <p:nvPr/>
        </p:nvPicPr>
        <p:blipFill>
          <a:blip r:embed="rId7"/>
          <a:stretch>
            <a:fillRect/>
          </a:stretch>
        </p:blipFill>
        <p:spPr>
          <a:xfrm>
            <a:off x="911795" y="4232889"/>
            <a:ext cx="130958" cy="133339"/>
          </a:xfrm>
          <a:prstGeom prst="rect">
            <a:avLst/>
          </a:prstGeom>
        </p:spPr>
      </p:pic>
      <p:pic>
        <p:nvPicPr>
          <p:cNvPr id="37" name="Picture 36">
            <a:extLst>
              <a:ext uri="{FF2B5EF4-FFF2-40B4-BE49-F238E27FC236}">
                <a16:creationId xmlns:a16="http://schemas.microsoft.com/office/drawing/2014/main" id="{0F96FE60-CC32-E747-9756-8F6BB27AD36B}"/>
              </a:ext>
            </a:extLst>
          </p:cNvPr>
          <p:cNvPicPr>
            <a:picLocks noChangeAspect="1"/>
          </p:cNvPicPr>
          <p:nvPr/>
        </p:nvPicPr>
        <p:blipFill>
          <a:blip r:embed="rId6"/>
          <a:stretch>
            <a:fillRect/>
          </a:stretch>
        </p:blipFill>
        <p:spPr>
          <a:xfrm>
            <a:off x="4907341" y="3347759"/>
            <a:ext cx="154807" cy="112587"/>
          </a:xfrm>
          <a:prstGeom prst="rect">
            <a:avLst/>
          </a:prstGeom>
        </p:spPr>
      </p:pic>
      <p:pic>
        <p:nvPicPr>
          <p:cNvPr id="38" name="Picture 37">
            <a:extLst>
              <a:ext uri="{FF2B5EF4-FFF2-40B4-BE49-F238E27FC236}">
                <a16:creationId xmlns:a16="http://schemas.microsoft.com/office/drawing/2014/main" id="{1052A45E-4D3F-85CC-04F0-44577875FAA1}"/>
              </a:ext>
            </a:extLst>
          </p:cNvPr>
          <p:cNvPicPr>
            <a:picLocks noChangeAspect="1"/>
          </p:cNvPicPr>
          <p:nvPr/>
        </p:nvPicPr>
        <p:blipFill>
          <a:blip r:embed="rId7"/>
          <a:stretch>
            <a:fillRect/>
          </a:stretch>
        </p:blipFill>
        <p:spPr>
          <a:xfrm>
            <a:off x="4908600" y="3689795"/>
            <a:ext cx="130958" cy="133339"/>
          </a:xfrm>
          <a:prstGeom prst="rect">
            <a:avLst/>
          </a:prstGeom>
        </p:spPr>
      </p:pic>
      <p:pic>
        <p:nvPicPr>
          <p:cNvPr id="39" name="Picture 38">
            <a:extLst>
              <a:ext uri="{FF2B5EF4-FFF2-40B4-BE49-F238E27FC236}">
                <a16:creationId xmlns:a16="http://schemas.microsoft.com/office/drawing/2014/main" id="{20806928-5DC7-F430-7567-E78194DAD4DC}"/>
              </a:ext>
            </a:extLst>
          </p:cNvPr>
          <p:cNvPicPr>
            <a:picLocks noChangeAspect="1"/>
          </p:cNvPicPr>
          <p:nvPr/>
        </p:nvPicPr>
        <p:blipFill>
          <a:blip r:embed="rId7"/>
          <a:stretch>
            <a:fillRect/>
          </a:stretch>
        </p:blipFill>
        <p:spPr>
          <a:xfrm>
            <a:off x="4908600" y="3956155"/>
            <a:ext cx="130958" cy="133339"/>
          </a:xfrm>
          <a:prstGeom prst="rect">
            <a:avLst/>
          </a:prstGeom>
        </p:spPr>
      </p:pic>
      <p:pic>
        <p:nvPicPr>
          <p:cNvPr id="40" name="Picture 39">
            <a:extLst>
              <a:ext uri="{FF2B5EF4-FFF2-40B4-BE49-F238E27FC236}">
                <a16:creationId xmlns:a16="http://schemas.microsoft.com/office/drawing/2014/main" id="{145EB09A-C00D-E11E-B250-C2654AF316E0}"/>
              </a:ext>
            </a:extLst>
          </p:cNvPr>
          <p:cNvPicPr>
            <a:picLocks noChangeAspect="1"/>
          </p:cNvPicPr>
          <p:nvPr/>
        </p:nvPicPr>
        <p:blipFill>
          <a:blip r:embed="rId7"/>
          <a:stretch>
            <a:fillRect/>
          </a:stretch>
        </p:blipFill>
        <p:spPr>
          <a:xfrm>
            <a:off x="4908600" y="4232889"/>
            <a:ext cx="130958" cy="133339"/>
          </a:xfrm>
          <a:prstGeom prst="rect">
            <a:avLst/>
          </a:prstGeom>
        </p:spPr>
      </p:pic>
      <p:sp>
        <p:nvSpPr>
          <p:cNvPr id="9" name="Title 2">
            <a:extLst>
              <a:ext uri="{FF2B5EF4-FFF2-40B4-BE49-F238E27FC236}">
                <a16:creationId xmlns:a16="http://schemas.microsoft.com/office/drawing/2014/main" id="{FC7BF694-F9AE-57B0-B4DE-ECB2DE343A0F}"/>
              </a:ext>
            </a:extLst>
          </p:cNvPr>
          <p:cNvSpPr txBox="1">
            <a:spLocks/>
          </p:cNvSpPr>
          <p:nvPr/>
        </p:nvSpPr>
        <p:spPr>
          <a:xfrm>
            <a:off x="380999" y="41484"/>
            <a:ext cx="8694907" cy="616813"/>
          </a:xfrm>
          <a:prstGeom prst="rect">
            <a:avLst/>
          </a:prstGeom>
        </p:spPr>
        <p:txBody>
          <a:bodyPr anchor="b"/>
          <a:lstStyle>
            <a:lvl1pPr algn="l" defTabSz="457200" rtl="0" eaLnBrk="1" latinLnBrk="0" hangingPunct="1">
              <a:spcBef>
                <a:spcPct val="0"/>
              </a:spcBef>
              <a:buNone/>
              <a:defRPr sz="2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300" b="1" i="0" u="none" strike="noStrike" kern="1200" cap="none" spc="0" normalizeH="0" baseline="0" noProof="0" dirty="0">
                <a:ln>
                  <a:noFill/>
                </a:ln>
                <a:solidFill>
                  <a:sysClr val="windowText" lastClr="000000"/>
                </a:solidFill>
                <a:effectLst/>
                <a:uLnTx/>
                <a:uFillTx/>
                <a:latin typeface="Arial" panose="020B0604020202020204" pitchFamily="34" charset="0"/>
                <a:ea typeface="+mj-ea"/>
                <a:cs typeface="Arial" panose="020B0604020202020204" pitchFamily="34" charset="0"/>
              </a:rPr>
              <a:t>Clinically available TME assays are inadequate</a:t>
            </a:r>
          </a:p>
        </p:txBody>
      </p:sp>
    </p:spTree>
    <p:extLst>
      <p:ext uri="{BB962C8B-B14F-4D97-AF65-F5344CB8AC3E}">
        <p14:creationId xmlns:p14="http://schemas.microsoft.com/office/powerpoint/2010/main" val="237732153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2F288F10-22A5-F7BE-5172-9D4A1FAE897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704" r="28908"/>
          <a:stretch/>
        </p:blipFill>
        <p:spPr bwMode="auto">
          <a:xfrm>
            <a:off x="1703350" y="703583"/>
            <a:ext cx="5440935" cy="437154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85CF2F2-F7ED-044E-33A6-787BB983E5EC}"/>
              </a:ext>
            </a:extLst>
          </p:cNvPr>
          <p:cNvSpPr txBox="1"/>
          <p:nvPr/>
        </p:nvSpPr>
        <p:spPr>
          <a:xfrm>
            <a:off x="0" y="4869085"/>
            <a:ext cx="4800600" cy="261610"/>
          </a:xfrm>
          <a:prstGeom prst="rect">
            <a:avLst/>
          </a:prstGeom>
          <a:solidFill>
            <a:schemeClr val="bg1"/>
          </a:solidFill>
        </p:spPr>
        <p:txBody>
          <a:bodyPr wrap="square" rtlCol="0">
            <a:spAutoFit/>
          </a:bodyPr>
          <a:lstStyle/>
          <a:p>
            <a:r>
              <a:rPr lang="en-US" sz="1100" b="1" dirty="0">
                <a:latin typeface="Arial" charset="0"/>
                <a:ea typeface="Arial" charset="0"/>
                <a:cs typeface="Arial" charset="0"/>
              </a:rPr>
              <a:t>Gardner et al., </a:t>
            </a:r>
            <a:r>
              <a:rPr lang="en-US" sz="1100" b="1" i="1" dirty="0">
                <a:latin typeface="Arial" charset="0"/>
                <a:ea typeface="Arial" charset="0"/>
                <a:cs typeface="Arial" charset="0"/>
              </a:rPr>
              <a:t>Nature Reviews Clinical Oncology </a:t>
            </a:r>
            <a:r>
              <a:rPr lang="en-US" sz="1100" b="1" dirty="0">
                <a:latin typeface="Arial" charset="0"/>
                <a:ea typeface="Arial" charset="0"/>
                <a:cs typeface="Arial" charset="0"/>
              </a:rPr>
              <a:t>2022</a:t>
            </a:r>
          </a:p>
        </p:txBody>
      </p:sp>
      <p:sp>
        <p:nvSpPr>
          <p:cNvPr id="2" name="Title 2">
            <a:extLst>
              <a:ext uri="{FF2B5EF4-FFF2-40B4-BE49-F238E27FC236}">
                <a16:creationId xmlns:a16="http://schemas.microsoft.com/office/drawing/2014/main" id="{60CA3F17-87DA-CFB4-6F46-499033E987F0}"/>
              </a:ext>
            </a:extLst>
          </p:cNvPr>
          <p:cNvSpPr txBox="1">
            <a:spLocks/>
          </p:cNvSpPr>
          <p:nvPr/>
        </p:nvSpPr>
        <p:spPr>
          <a:xfrm>
            <a:off x="380999" y="41484"/>
            <a:ext cx="8694907" cy="616813"/>
          </a:xfrm>
          <a:prstGeom prst="rect">
            <a:avLst/>
          </a:prstGeom>
        </p:spPr>
        <p:txBody>
          <a:bodyPr anchor="b"/>
          <a:lstStyle>
            <a:lvl1pPr algn="l" defTabSz="457200" rtl="0" eaLnBrk="1" latinLnBrk="0" hangingPunct="1">
              <a:spcBef>
                <a:spcPct val="0"/>
              </a:spcBef>
              <a:buNone/>
              <a:defRPr sz="2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300" b="1" i="0" u="none" strike="noStrike" kern="1200" cap="none" spc="0" normalizeH="0" baseline="0" noProof="0" dirty="0">
                <a:ln>
                  <a:noFill/>
                </a:ln>
                <a:solidFill>
                  <a:sysClr val="windowText" lastClr="000000"/>
                </a:solidFill>
                <a:effectLst/>
                <a:uLnTx/>
                <a:uFillTx/>
                <a:latin typeface="Arial" panose="020B0604020202020204" pitchFamily="34" charset="0"/>
                <a:ea typeface="+mj-ea"/>
                <a:cs typeface="Arial" panose="020B0604020202020204" pitchFamily="34" charset="0"/>
              </a:rPr>
              <a:t>Liquid biopsy as a noninvasive window in cancer</a:t>
            </a:r>
          </a:p>
        </p:txBody>
      </p:sp>
    </p:spTree>
    <p:extLst>
      <p:ext uri="{BB962C8B-B14F-4D97-AF65-F5344CB8AC3E}">
        <p14:creationId xmlns:p14="http://schemas.microsoft.com/office/powerpoint/2010/main" val="102190188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58" descr="A diagram of a method of deconvolution&#10;&#10;AI-generated content may be incorrect.">
            <a:extLst>
              <a:ext uri="{FF2B5EF4-FFF2-40B4-BE49-F238E27FC236}">
                <a16:creationId xmlns:a16="http://schemas.microsoft.com/office/drawing/2014/main" id="{25FEFD3E-A177-4965-5F76-EE33168EEBF1}"/>
              </a:ext>
            </a:extLst>
          </p:cNvPr>
          <p:cNvPicPr>
            <a:picLocks noChangeAspect="1"/>
          </p:cNvPicPr>
          <p:nvPr/>
        </p:nvPicPr>
        <p:blipFill>
          <a:blip r:embed="rId3"/>
          <a:stretch>
            <a:fillRect/>
          </a:stretch>
        </p:blipFill>
        <p:spPr>
          <a:xfrm>
            <a:off x="189646" y="1649222"/>
            <a:ext cx="4763937" cy="2065450"/>
          </a:xfrm>
          <a:prstGeom prst="rect">
            <a:avLst/>
          </a:prstGeom>
        </p:spPr>
      </p:pic>
      <p:sp>
        <p:nvSpPr>
          <p:cNvPr id="5" name="Title 1">
            <a:extLst>
              <a:ext uri="{FF2B5EF4-FFF2-40B4-BE49-F238E27FC236}">
                <a16:creationId xmlns:a16="http://schemas.microsoft.com/office/drawing/2014/main" id="{BCFDE9C6-C9BD-A345-FD6A-7DD8DA1B483B}"/>
              </a:ext>
            </a:extLst>
          </p:cNvPr>
          <p:cNvSpPr>
            <a:spLocks noGrp="1"/>
          </p:cNvSpPr>
          <p:nvPr>
            <p:ph type="title"/>
          </p:nvPr>
        </p:nvSpPr>
        <p:spPr>
          <a:xfrm>
            <a:off x="376518" y="13692"/>
            <a:ext cx="8326152" cy="994172"/>
          </a:xfrm>
        </p:spPr>
        <p:txBody>
          <a:bodyPr>
            <a:normAutofit fontScale="90000"/>
          </a:bodyPr>
          <a:lstStyle/>
          <a:p>
            <a:pPr algn="l"/>
            <a:r>
              <a:rPr lang="en-US" sz="2400" b="1" dirty="0"/>
              <a:t>AI framework for quantifying SEs from plasma cell-free DNA</a:t>
            </a:r>
            <a:br>
              <a:rPr lang="en-US" sz="2400" b="1" dirty="0"/>
            </a:br>
            <a:r>
              <a:rPr lang="en-US" sz="2400" b="1" dirty="0"/>
              <a:t>methylation data (Liquid EcoTyper)</a:t>
            </a:r>
          </a:p>
        </p:txBody>
      </p:sp>
      <p:pic>
        <p:nvPicPr>
          <p:cNvPr id="2" name="Image 0" descr=" ">
            <a:extLst>
              <a:ext uri="{FF2B5EF4-FFF2-40B4-BE49-F238E27FC236}">
                <a16:creationId xmlns:a16="http://schemas.microsoft.com/office/drawing/2014/main" id="{31613A70-A908-4E13-E2B9-E3E27F9402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91410" y="1364039"/>
            <a:ext cx="3747319" cy="3169370"/>
          </a:xfrm>
          <a:prstGeom prst="rect">
            <a:avLst/>
          </a:prstGeom>
        </p:spPr>
      </p:pic>
      <p:sp>
        <p:nvSpPr>
          <p:cNvPr id="4" name="Text 14">
            <a:extLst>
              <a:ext uri="{FF2B5EF4-FFF2-40B4-BE49-F238E27FC236}">
                <a16:creationId xmlns:a16="http://schemas.microsoft.com/office/drawing/2014/main" id="{2FC9BE06-8644-8D48-7391-2164DED7B035}"/>
              </a:ext>
            </a:extLst>
          </p:cNvPr>
          <p:cNvSpPr/>
          <p:nvPr/>
        </p:nvSpPr>
        <p:spPr>
          <a:xfrm>
            <a:off x="6211457" y="4054869"/>
            <a:ext cx="2568046" cy="223630"/>
          </a:xfrm>
          <a:prstGeom prst="rect">
            <a:avLst/>
          </a:prstGeom>
          <a:noFill/>
          <a:ln/>
        </p:spPr>
        <p:txBody>
          <a:bodyPr wrap="square" lIns="0" tIns="0" rIns="0" bIns="0" rtlCol="0" anchor="t"/>
          <a:lstStyle/>
          <a:p>
            <a:pPr marL="0" marR="0" lvl="0" indent="0" algn="l" defTabSz="457200" rtl="0" eaLnBrk="1" fontAlgn="auto" latinLnBrk="0" hangingPunct="1">
              <a:lnSpc>
                <a:spcPts val="1313"/>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alpha val="100000"/>
                  </a:srgbClr>
                </a:solidFill>
                <a:effectLst/>
                <a:uLnTx/>
                <a:uFillTx/>
                <a:latin typeface="Arial" panose="020B0604020202020204" pitchFamily="34" charset="0"/>
                <a:ea typeface="Outfit Medium" pitchFamily="34" charset="-122"/>
                <a:cs typeface="Arial" panose="020B0604020202020204" pitchFamily="34" charset="0"/>
              </a:rPr>
              <a:t>Validated against paired tissue SE levels in melanomas</a:t>
            </a:r>
            <a:endPar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 15">
            <a:extLst>
              <a:ext uri="{FF2B5EF4-FFF2-40B4-BE49-F238E27FC236}">
                <a16:creationId xmlns:a16="http://schemas.microsoft.com/office/drawing/2014/main" id="{41D0365F-491E-D757-CB4A-8342D9427890}"/>
              </a:ext>
            </a:extLst>
          </p:cNvPr>
          <p:cNvSpPr/>
          <p:nvPr/>
        </p:nvSpPr>
        <p:spPr>
          <a:xfrm>
            <a:off x="6245626" y="1820481"/>
            <a:ext cx="2350897" cy="182530"/>
          </a:xfrm>
          <a:prstGeom prst="rect">
            <a:avLst/>
          </a:prstGeom>
          <a:noFill/>
          <a:ln/>
        </p:spPr>
        <p:txBody>
          <a:bodyPr wrap="square" lIns="0" tIns="0" rIns="0" bIns="0" rtlCol="0" anchor="t"/>
          <a:lstStyle/>
          <a:p>
            <a:pPr marL="0" marR="0" lvl="0" indent="0" algn="l" defTabSz="457200" rtl="0" eaLnBrk="1" fontAlgn="auto" latinLnBrk="0" hangingPunct="1">
              <a:lnSpc>
                <a:spcPts val="1013"/>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alpha val="40000"/>
                  </a:srgbClr>
                </a:solidFill>
                <a:effectLst/>
                <a:uLnTx/>
                <a:uFillTx/>
                <a:latin typeface="Arial" panose="020B0604020202020204" pitchFamily="34" charset="0"/>
                <a:ea typeface="Outfit Medium" pitchFamily="34" charset="-122"/>
                <a:cs typeface="Arial" panose="020B0604020202020204" pitchFamily="34" charset="0"/>
              </a:rPr>
              <a:t>Blood-based ecotype detection</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1" name="Image 104" descr=" ">
            <a:extLst>
              <a:ext uri="{FF2B5EF4-FFF2-40B4-BE49-F238E27FC236}">
                <a16:creationId xmlns:a16="http://schemas.microsoft.com/office/drawing/2014/main" id="{C44DF608-5174-814C-0B5D-6C943B32A6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91895" y="1954038"/>
            <a:ext cx="540068" cy="2351264"/>
          </a:xfrm>
          <a:prstGeom prst="rect">
            <a:avLst/>
          </a:prstGeom>
        </p:spPr>
      </p:pic>
      <p:pic>
        <p:nvPicPr>
          <p:cNvPr id="12" name="Image 105" descr=" ">
            <a:extLst>
              <a:ext uri="{FF2B5EF4-FFF2-40B4-BE49-F238E27FC236}">
                <a16:creationId xmlns:a16="http://schemas.microsoft.com/office/drawing/2014/main" id="{A06A91D3-125E-F4D8-8037-C56E5F030EF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00595" y="3005828"/>
            <a:ext cx="330" cy="126064"/>
          </a:xfrm>
          <a:prstGeom prst="rect">
            <a:avLst/>
          </a:prstGeom>
        </p:spPr>
      </p:pic>
      <p:pic>
        <p:nvPicPr>
          <p:cNvPr id="13" name="Image 106" descr=" ">
            <a:extLst>
              <a:ext uri="{FF2B5EF4-FFF2-40B4-BE49-F238E27FC236}">
                <a16:creationId xmlns:a16="http://schemas.microsoft.com/office/drawing/2014/main" id="{D4B99402-926D-5557-82F7-0E081D87598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27582" y="3007360"/>
            <a:ext cx="1030" cy="46070"/>
          </a:xfrm>
          <a:prstGeom prst="rect">
            <a:avLst/>
          </a:prstGeom>
        </p:spPr>
      </p:pic>
      <p:pic>
        <p:nvPicPr>
          <p:cNvPr id="14" name="Image 107" descr=" ">
            <a:extLst>
              <a:ext uri="{FF2B5EF4-FFF2-40B4-BE49-F238E27FC236}">
                <a16:creationId xmlns:a16="http://schemas.microsoft.com/office/drawing/2014/main" id="{A07759DC-89DD-9BE6-F188-2F956A01D88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400731" y="2542360"/>
            <a:ext cx="530662" cy="1756683"/>
          </a:xfrm>
          <a:prstGeom prst="rect">
            <a:avLst/>
          </a:prstGeom>
        </p:spPr>
      </p:pic>
      <p:pic>
        <p:nvPicPr>
          <p:cNvPr id="15" name="Image 108" descr=" ">
            <a:extLst>
              <a:ext uri="{FF2B5EF4-FFF2-40B4-BE49-F238E27FC236}">
                <a16:creationId xmlns:a16="http://schemas.microsoft.com/office/drawing/2014/main" id="{F586187B-0351-F8E8-EF37-40A57DA8A60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399309" y="4123679"/>
            <a:ext cx="530294" cy="175738"/>
          </a:xfrm>
          <a:prstGeom prst="rect">
            <a:avLst/>
          </a:prstGeom>
        </p:spPr>
      </p:pic>
      <p:pic>
        <p:nvPicPr>
          <p:cNvPr id="16" name="Image 109" descr=" ">
            <a:extLst>
              <a:ext uri="{FF2B5EF4-FFF2-40B4-BE49-F238E27FC236}">
                <a16:creationId xmlns:a16="http://schemas.microsoft.com/office/drawing/2014/main" id="{868A0FC9-C50B-B3B4-414C-70B6124A307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400731" y="2500157"/>
            <a:ext cx="528602" cy="84054"/>
          </a:xfrm>
          <a:prstGeom prst="rect">
            <a:avLst/>
          </a:prstGeom>
        </p:spPr>
      </p:pic>
      <p:pic>
        <p:nvPicPr>
          <p:cNvPr id="17" name="Image 110" descr=" ">
            <a:extLst>
              <a:ext uri="{FF2B5EF4-FFF2-40B4-BE49-F238E27FC236}">
                <a16:creationId xmlns:a16="http://schemas.microsoft.com/office/drawing/2014/main" id="{2CA21609-EA1D-C645-738D-28236CD9543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390073" y="2041172"/>
            <a:ext cx="547660" cy="2266881"/>
          </a:xfrm>
          <a:prstGeom prst="rect">
            <a:avLst/>
          </a:prstGeom>
        </p:spPr>
      </p:pic>
      <p:pic>
        <p:nvPicPr>
          <p:cNvPr id="18" name="Image 111" descr=" ">
            <a:extLst>
              <a:ext uri="{FF2B5EF4-FFF2-40B4-BE49-F238E27FC236}">
                <a16:creationId xmlns:a16="http://schemas.microsoft.com/office/drawing/2014/main" id="{B4B4B319-B014-13BF-21A8-4EF6D095CD09}"/>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391519" y="2057058"/>
            <a:ext cx="552389" cy="106517"/>
          </a:xfrm>
          <a:prstGeom prst="rect">
            <a:avLst/>
          </a:prstGeom>
        </p:spPr>
      </p:pic>
      <p:pic>
        <p:nvPicPr>
          <p:cNvPr id="19" name="Image 112" descr=" ">
            <a:extLst>
              <a:ext uri="{FF2B5EF4-FFF2-40B4-BE49-F238E27FC236}">
                <a16:creationId xmlns:a16="http://schemas.microsoft.com/office/drawing/2014/main" id="{7EA30C2C-1003-0E66-04CA-309BAC8994BB}"/>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351267" y="1651677"/>
            <a:ext cx="620855" cy="505222"/>
          </a:xfrm>
          <a:prstGeom prst="rect">
            <a:avLst/>
          </a:prstGeom>
        </p:spPr>
      </p:pic>
      <p:pic>
        <p:nvPicPr>
          <p:cNvPr id="20" name="Image 113" descr=" ">
            <a:extLst>
              <a:ext uri="{FF2B5EF4-FFF2-40B4-BE49-F238E27FC236}">
                <a16:creationId xmlns:a16="http://schemas.microsoft.com/office/drawing/2014/main" id="{BAB40020-A363-BE1C-6007-8DAB6593F48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5352832" y="1653242"/>
            <a:ext cx="308650" cy="502092"/>
          </a:xfrm>
          <a:prstGeom prst="rect">
            <a:avLst/>
          </a:prstGeom>
        </p:spPr>
      </p:pic>
      <p:pic>
        <p:nvPicPr>
          <p:cNvPr id="21" name="Image 114" descr=" ">
            <a:extLst>
              <a:ext uri="{FF2B5EF4-FFF2-40B4-BE49-F238E27FC236}">
                <a16:creationId xmlns:a16="http://schemas.microsoft.com/office/drawing/2014/main" id="{CE15DB30-82E7-245F-4173-18CE77F4271B}"/>
              </a:ext>
            </a:extLst>
          </p:cNvPr>
          <p:cNvPicPr>
            <a:picLocks noChangeAspect="1"/>
          </p:cNvPicPr>
          <p:nvPr/>
        </p:nvPicPr>
        <p:blipFill>
          <a:blip r:embed="rId15"/>
          <a:stretch>
            <a:fillRect/>
          </a:stretch>
        </p:blipFill>
        <p:spPr>
          <a:xfrm>
            <a:off x="5364475" y="1645467"/>
            <a:ext cx="591273" cy="509886"/>
          </a:xfrm>
          <a:prstGeom prst="rect">
            <a:avLst/>
          </a:prstGeom>
        </p:spPr>
      </p:pic>
      <p:pic>
        <p:nvPicPr>
          <p:cNvPr id="22" name="Image 115" descr=" ">
            <a:extLst>
              <a:ext uri="{FF2B5EF4-FFF2-40B4-BE49-F238E27FC236}">
                <a16:creationId xmlns:a16="http://schemas.microsoft.com/office/drawing/2014/main" id="{4F655229-2E01-8B6A-551A-2EE2EE0D9F32}"/>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5351173" y="1618895"/>
            <a:ext cx="621026" cy="67773"/>
          </a:xfrm>
          <a:prstGeom prst="rect">
            <a:avLst/>
          </a:prstGeom>
        </p:spPr>
      </p:pic>
      <p:pic>
        <p:nvPicPr>
          <p:cNvPr id="23" name="Image 116" descr=" ">
            <a:extLst>
              <a:ext uri="{FF2B5EF4-FFF2-40B4-BE49-F238E27FC236}">
                <a16:creationId xmlns:a16="http://schemas.microsoft.com/office/drawing/2014/main" id="{1021F99E-3937-0BC4-5555-4FF77A5D9F01}"/>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5357414" y="2102366"/>
            <a:ext cx="614593" cy="56733"/>
          </a:xfrm>
          <a:prstGeom prst="rect">
            <a:avLst/>
          </a:prstGeom>
        </p:spPr>
      </p:pic>
      <p:pic>
        <p:nvPicPr>
          <p:cNvPr id="24" name="Image 117" descr=" ">
            <a:extLst>
              <a:ext uri="{FF2B5EF4-FFF2-40B4-BE49-F238E27FC236}">
                <a16:creationId xmlns:a16="http://schemas.microsoft.com/office/drawing/2014/main" id="{1556C75C-6193-0A22-CD8F-5A6958E09EE2}"/>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5405477" y="1624443"/>
            <a:ext cx="512416" cy="53627"/>
          </a:xfrm>
          <a:prstGeom prst="rect">
            <a:avLst/>
          </a:prstGeom>
        </p:spPr>
      </p:pic>
      <p:pic>
        <p:nvPicPr>
          <p:cNvPr id="25" name="Image 118" descr=" ">
            <a:extLst>
              <a:ext uri="{FF2B5EF4-FFF2-40B4-BE49-F238E27FC236}">
                <a16:creationId xmlns:a16="http://schemas.microsoft.com/office/drawing/2014/main" id="{F7A33668-B183-82A6-9356-37D10CE05D29}"/>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5468211" y="2681947"/>
            <a:ext cx="227084" cy="237913"/>
          </a:xfrm>
          <a:prstGeom prst="rect">
            <a:avLst/>
          </a:prstGeom>
        </p:spPr>
      </p:pic>
      <p:pic>
        <p:nvPicPr>
          <p:cNvPr id="26" name="Image 119" descr=" ">
            <a:extLst>
              <a:ext uri="{FF2B5EF4-FFF2-40B4-BE49-F238E27FC236}">
                <a16:creationId xmlns:a16="http://schemas.microsoft.com/office/drawing/2014/main" id="{1633FCB8-2B3C-9DA1-8721-18EF87051507}"/>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5584198" y="3809783"/>
            <a:ext cx="231997" cy="207835"/>
          </a:xfrm>
          <a:prstGeom prst="rect">
            <a:avLst/>
          </a:prstGeom>
        </p:spPr>
      </p:pic>
      <p:pic>
        <p:nvPicPr>
          <p:cNvPr id="27" name="Image 120" descr=" ">
            <a:extLst>
              <a:ext uri="{FF2B5EF4-FFF2-40B4-BE49-F238E27FC236}">
                <a16:creationId xmlns:a16="http://schemas.microsoft.com/office/drawing/2014/main" id="{EAE96CAA-FCD2-9B87-F1F6-FFF171FA0D62}"/>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5488138" y="3490244"/>
            <a:ext cx="146520" cy="172834"/>
          </a:xfrm>
          <a:prstGeom prst="rect">
            <a:avLst/>
          </a:prstGeom>
        </p:spPr>
      </p:pic>
      <p:pic>
        <p:nvPicPr>
          <p:cNvPr id="28" name="Image 121" descr=" ">
            <a:extLst>
              <a:ext uri="{FF2B5EF4-FFF2-40B4-BE49-F238E27FC236}">
                <a16:creationId xmlns:a16="http://schemas.microsoft.com/office/drawing/2014/main" id="{901BD402-E627-86D9-88E5-0BAA86ECA53D}"/>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5690268" y="3260395"/>
            <a:ext cx="150896" cy="196374"/>
          </a:xfrm>
          <a:prstGeom prst="rect">
            <a:avLst/>
          </a:prstGeom>
        </p:spPr>
      </p:pic>
      <p:pic>
        <p:nvPicPr>
          <p:cNvPr id="29" name="Image 122" descr=" ">
            <a:extLst>
              <a:ext uri="{FF2B5EF4-FFF2-40B4-BE49-F238E27FC236}">
                <a16:creationId xmlns:a16="http://schemas.microsoft.com/office/drawing/2014/main" id="{C08D404B-A20D-A77C-BE79-7783C46863BF}"/>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5651940" y="2931374"/>
            <a:ext cx="188636" cy="195751"/>
          </a:xfrm>
          <a:prstGeom prst="rect">
            <a:avLst/>
          </a:prstGeom>
        </p:spPr>
      </p:pic>
      <p:pic>
        <p:nvPicPr>
          <p:cNvPr id="30" name="Image 123" descr=" ">
            <a:extLst>
              <a:ext uri="{FF2B5EF4-FFF2-40B4-BE49-F238E27FC236}">
                <a16:creationId xmlns:a16="http://schemas.microsoft.com/office/drawing/2014/main" id="{E722A72C-CB8D-02B2-CE4B-2C702875A752}"/>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5478414" y="3174628"/>
            <a:ext cx="149226" cy="154854"/>
          </a:xfrm>
          <a:prstGeom prst="rect">
            <a:avLst/>
          </a:prstGeom>
        </p:spPr>
      </p:pic>
      <p:pic>
        <p:nvPicPr>
          <p:cNvPr id="31" name="Image 124" descr=" ">
            <a:extLst>
              <a:ext uri="{FF2B5EF4-FFF2-40B4-BE49-F238E27FC236}">
                <a16:creationId xmlns:a16="http://schemas.microsoft.com/office/drawing/2014/main" id="{C9CD566A-C91C-4775-4BE3-8043B160B374}"/>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5680334" y="3598521"/>
            <a:ext cx="149226" cy="154854"/>
          </a:xfrm>
          <a:prstGeom prst="rect">
            <a:avLst/>
          </a:prstGeom>
        </p:spPr>
      </p:pic>
      <p:pic>
        <p:nvPicPr>
          <p:cNvPr id="32" name="Image 125" descr=" ">
            <a:extLst>
              <a:ext uri="{FF2B5EF4-FFF2-40B4-BE49-F238E27FC236}">
                <a16:creationId xmlns:a16="http://schemas.microsoft.com/office/drawing/2014/main" id="{C68B953F-55B5-D224-B57D-B0A78F4DD7EA}"/>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5754947" y="2724596"/>
            <a:ext cx="98942" cy="102673"/>
          </a:xfrm>
          <a:prstGeom prst="rect">
            <a:avLst/>
          </a:prstGeom>
        </p:spPr>
      </p:pic>
      <p:pic>
        <p:nvPicPr>
          <p:cNvPr id="33" name="Image 126" descr=" ">
            <a:extLst>
              <a:ext uri="{FF2B5EF4-FFF2-40B4-BE49-F238E27FC236}">
                <a16:creationId xmlns:a16="http://schemas.microsoft.com/office/drawing/2014/main" id="{604E1BBC-931F-4105-1C0A-A2C625EBB5A6}"/>
              </a:ext>
            </a:extLst>
          </p:cNvPr>
          <p:cNvPicPr>
            <a:picLocks noChangeAspect="1"/>
          </p:cNvPicPr>
          <p:nvPr/>
        </p:nvPicPr>
        <p:blipFill>
          <a:blip>
            <a:extLst>
              <a:ext uri="{96DAC541-7B7A-43D3-8B79-37D633B846F1}">
                <asvg:svgBlip xmlns:asvg="http://schemas.microsoft.com/office/drawing/2016/SVG/main" r:embed="rId27"/>
              </a:ext>
            </a:extLst>
          </a:blip>
          <a:stretch>
            <a:fillRect/>
          </a:stretch>
        </p:blipFill>
        <p:spPr>
          <a:xfrm>
            <a:off x="5552997" y="4043845"/>
            <a:ext cx="98942" cy="102673"/>
          </a:xfrm>
          <a:prstGeom prst="rect">
            <a:avLst/>
          </a:prstGeom>
        </p:spPr>
      </p:pic>
      <p:sp>
        <p:nvSpPr>
          <p:cNvPr id="34" name="Shape 16">
            <a:extLst>
              <a:ext uri="{FF2B5EF4-FFF2-40B4-BE49-F238E27FC236}">
                <a16:creationId xmlns:a16="http://schemas.microsoft.com/office/drawing/2014/main" id="{934D6F92-8F44-09AC-1CFF-308A7CFB2EC2}"/>
              </a:ext>
            </a:extLst>
          </p:cNvPr>
          <p:cNvSpPr/>
          <p:nvPr/>
        </p:nvSpPr>
        <p:spPr>
          <a:xfrm>
            <a:off x="6187810" y="2112535"/>
            <a:ext cx="2420402" cy="1729153"/>
          </a:xfrm>
          <a:prstGeom prst="rect">
            <a:avLst/>
          </a:prstGeom>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5" name="Shape 17">
            <a:extLst>
              <a:ext uri="{FF2B5EF4-FFF2-40B4-BE49-F238E27FC236}">
                <a16:creationId xmlns:a16="http://schemas.microsoft.com/office/drawing/2014/main" id="{88BB0A4D-6655-CA91-DE10-8AC04B824EA9}"/>
              </a:ext>
            </a:extLst>
          </p:cNvPr>
          <p:cNvSpPr/>
          <p:nvPr/>
        </p:nvSpPr>
        <p:spPr>
          <a:xfrm>
            <a:off x="6187810" y="2112535"/>
            <a:ext cx="2420402" cy="405351"/>
          </a:xfrm>
          <a:prstGeom prst="roundRect">
            <a:avLst>
              <a:gd name="adj" fmla="val 11842"/>
            </a:avLst>
          </a:prstGeom>
          <a:noFill/>
          <a:ln w="25400">
            <a:solidFill>
              <a:srgbClr val="000000">
                <a:alpha val="24000"/>
              </a:srgbClr>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6" name="Image 127" descr=" ">
            <a:extLst>
              <a:ext uri="{FF2B5EF4-FFF2-40B4-BE49-F238E27FC236}">
                <a16:creationId xmlns:a16="http://schemas.microsoft.com/office/drawing/2014/main" id="{B3683EE2-8872-8B67-C464-0991CD323462}"/>
              </a:ext>
            </a:extLst>
          </p:cNvPr>
          <p:cNvPicPr>
            <a:picLocks noChangeAspect="1"/>
          </p:cNvPicPr>
          <p:nvPr/>
        </p:nvPicPr>
        <p:blipFill>
          <a:blip>
            <a:extLst>
              <a:ext uri="{96DAC541-7B7A-43D3-8B79-37D633B846F1}">
                <asvg:svgBlip xmlns:asvg="http://schemas.microsoft.com/office/drawing/2016/SVG/main" r:embed="rId28"/>
              </a:ext>
            </a:extLst>
          </a:blip>
          <a:stretch>
            <a:fillRect/>
          </a:stretch>
        </p:blipFill>
        <p:spPr>
          <a:xfrm>
            <a:off x="6283059" y="2217608"/>
            <a:ext cx="260304" cy="195202"/>
          </a:xfrm>
          <a:prstGeom prst="rect">
            <a:avLst/>
          </a:prstGeom>
        </p:spPr>
      </p:pic>
      <p:sp>
        <p:nvSpPr>
          <p:cNvPr id="37" name="Text 18">
            <a:extLst>
              <a:ext uri="{FF2B5EF4-FFF2-40B4-BE49-F238E27FC236}">
                <a16:creationId xmlns:a16="http://schemas.microsoft.com/office/drawing/2014/main" id="{D3FF14E3-D8A9-1793-89E7-9E84692EAE6E}"/>
              </a:ext>
            </a:extLst>
          </p:cNvPr>
          <p:cNvSpPr/>
          <p:nvPr/>
        </p:nvSpPr>
        <p:spPr>
          <a:xfrm>
            <a:off x="6724337" y="2191402"/>
            <a:ext cx="139916" cy="297040"/>
          </a:xfrm>
          <a:prstGeom prst="rect">
            <a:avLst/>
          </a:prstGeom>
          <a:noFill/>
          <a:ln/>
        </p:spPr>
        <p:txBody>
          <a:bodyPr wrap="square" lIns="0" tIns="0" rIns="0" bIns="0" rtlCol="0" anchor="t"/>
          <a:lstStyle/>
          <a:p>
            <a:pPr marL="0" marR="0" lvl="0" indent="0" algn="l" defTabSz="457200" rtl="0" eaLnBrk="1" fontAlgn="auto" latinLnBrk="0" hangingPunct="1">
              <a:lnSpc>
                <a:spcPts val="1949"/>
              </a:lnSpc>
              <a:spcBef>
                <a:spcPts val="0"/>
              </a:spcBef>
              <a:spcAft>
                <a:spcPts val="0"/>
              </a:spcAft>
              <a:buClrTx/>
              <a:buSzTx/>
              <a:buFontTx/>
              <a:buNone/>
              <a:tabLst/>
              <a:defRPr/>
            </a:pPr>
            <a:r>
              <a:rPr kumimoji="0" lang="en-US" sz="1168" b="0" i="0" u="none" strike="noStrike" kern="1200" cap="none" spc="0" normalizeH="0" baseline="0" noProof="0" dirty="0">
                <a:ln>
                  <a:noFill/>
                </a:ln>
                <a:solidFill>
                  <a:srgbClr val="000000">
                    <a:alpha val="100000"/>
                  </a:srgbClr>
                </a:solidFill>
                <a:effectLst/>
                <a:uLnTx/>
                <a:uFillTx/>
                <a:latin typeface="Arial" panose="020B0604020202020204" pitchFamily="34" charset="0"/>
                <a:ea typeface="Chivo Mono Bold" pitchFamily="34" charset="-122"/>
                <a:cs typeface="Arial" panose="020B0604020202020204" pitchFamily="34" charset="0"/>
              </a:rPr>
              <a:t>=</a:t>
            </a:r>
            <a:endParaRPr kumimoji="0" lang="en-US" sz="1168"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8" name="Shape 19">
            <a:extLst>
              <a:ext uri="{FF2B5EF4-FFF2-40B4-BE49-F238E27FC236}">
                <a16:creationId xmlns:a16="http://schemas.microsoft.com/office/drawing/2014/main" id="{1A1A0B50-E2D0-0452-56FF-51F5B67ACD97}"/>
              </a:ext>
            </a:extLst>
          </p:cNvPr>
          <p:cNvSpPr/>
          <p:nvPr/>
        </p:nvSpPr>
        <p:spPr>
          <a:xfrm>
            <a:off x="7021780" y="2168820"/>
            <a:ext cx="292547" cy="292510"/>
          </a:xfrm>
          <a:prstGeom prst="ellipse">
            <a:avLst/>
          </a:prstGeom>
          <a:solidFill>
            <a:srgbClr val="FFFFFF">
              <a:alpha val="100000"/>
            </a:srgbClr>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9" name="Image 128">
            <a:extLst>
              <a:ext uri="{FF2B5EF4-FFF2-40B4-BE49-F238E27FC236}">
                <a16:creationId xmlns:a16="http://schemas.microsoft.com/office/drawing/2014/main" id="{5FC64F42-267A-17CD-BB38-6E10FBE7E9A4}"/>
              </a:ext>
            </a:extLst>
          </p:cNvPr>
          <p:cNvPicPr>
            <a:picLocks noChangeAspect="1"/>
          </p:cNvPicPr>
          <p:nvPr/>
        </p:nvPicPr>
        <p:blipFill>
          <a:blip r:embed="rId29"/>
          <a:srcRect/>
          <a:stretch/>
        </p:blipFill>
        <p:spPr>
          <a:xfrm>
            <a:off x="6997398" y="2136344"/>
            <a:ext cx="341311" cy="357732"/>
          </a:xfrm>
          <a:prstGeom prst="rect">
            <a:avLst/>
          </a:prstGeom>
        </p:spPr>
      </p:pic>
      <p:sp>
        <p:nvSpPr>
          <p:cNvPr id="40" name="Shape 20">
            <a:extLst>
              <a:ext uri="{FF2B5EF4-FFF2-40B4-BE49-F238E27FC236}">
                <a16:creationId xmlns:a16="http://schemas.microsoft.com/office/drawing/2014/main" id="{58A4C099-A4F1-673E-D0A3-8A1C57C3E9FA}"/>
              </a:ext>
            </a:extLst>
          </p:cNvPr>
          <p:cNvSpPr/>
          <p:nvPr/>
        </p:nvSpPr>
        <p:spPr>
          <a:xfrm>
            <a:off x="7521284" y="2191401"/>
            <a:ext cx="985381" cy="247618"/>
          </a:xfrm>
          <a:prstGeom prst="rect">
            <a:avLst/>
          </a:prstGeom>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 name="Text 21">
            <a:extLst>
              <a:ext uri="{FF2B5EF4-FFF2-40B4-BE49-F238E27FC236}">
                <a16:creationId xmlns:a16="http://schemas.microsoft.com/office/drawing/2014/main" id="{C220A401-F8B8-1512-1360-07DC357F6906}"/>
              </a:ext>
            </a:extLst>
          </p:cNvPr>
          <p:cNvSpPr/>
          <p:nvPr/>
        </p:nvSpPr>
        <p:spPr>
          <a:xfrm>
            <a:off x="7701807" y="2191402"/>
            <a:ext cx="854287" cy="297040"/>
          </a:xfrm>
          <a:prstGeom prst="rect">
            <a:avLst/>
          </a:prstGeom>
          <a:noFill/>
          <a:ln/>
        </p:spPr>
        <p:txBody>
          <a:bodyPr wrap="square" lIns="0" tIns="0" rIns="0" bIns="0" rtlCol="0" anchor="t"/>
          <a:lstStyle/>
          <a:p>
            <a:pPr marL="0" marR="0" lvl="0" indent="0" algn="l" defTabSz="457200" rtl="0" eaLnBrk="1" fontAlgn="auto" latinLnBrk="0" hangingPunct="1">
              <a:lnSpc>
                <a:spcPts val="1949"/>
              </a:lnSpc>
              <a:spcBef>
                <a:spcPts val="0"/>
              </a:spcBef>
              <a:spcAft>
                <a:spcPts val="0"/>
              </a:spcAft>
              <a:buClrTx/>
              <a:buSzTx/>
              <a:buFontTx/>
              <a:buNone/>
              <a:tabLst/>
              <a:defRPr/>
            </a:pPr>
            <a:r>
              <a:rPr kumimoji="0" lang="en-US" sz="1168" b="1" i="0" u="none" strike="noStrike" kern="1200" cap="none" spc="0" normalizeH="0" baseline="0" noProof="0" dirty="0">
                <a:ln>
                  <a:noFill/>
                </a:ln>
                <a:solidFill>
                  <a:srgbClr val="4BA040">
                    <a:alpha val="100000"/>
                  </a:srgbClr>
                </a:solidFill>
                <a:effectLst/>
                <a:uLnTx/>
                <a:uFillTx/>
                <a:latin typeface="Arial" panose="020B0604020202020204" pitchFamily="34" charset="0"/>
                <a:ea typeface="Chivo Mono Bold" pitchFamily="34" charset="-122"/>
                <a:cs typeface="Arial" panose="020B0604020202020204" pitchFamily="34" charset="0"/>
              </a:rPr>
              <a:t>cfDNA SE1</a:t>
            </a:r>
            <a:endParaRPr kumimoji="0" lang="en-US" sz="1168"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 name="Shape 22">
            <a:extLst>
              <a:ext uri="{FF2B5EF4-FFF2-40B4-BE49-F238E27FC236}">
                <a16:creationId xmlns:a16="http://schemas.microsoft.com/office/drawing/2014/main" id="{39727CEB-1AB9-8190-D3B1-1DD6C509E12C}"/>
              </a:ext>
            </a:extLst>
          </p:cNvPr>
          <p:cNvSpPr/>
          <p:nvPr/>
        </p:nvSpPr>
        <p:spPr>
          <a:xfrm>
            <a:off x="6187810" y="2627408"/>
            <a:ext cx="2420402" cy="404760"/>
          </a:xfrm>
          <a:prstGeom prst="roundRect">
            <a:avLst>
              <a:gd name="adj" fmla="val 11859"/>
            </a:avLst>
          </a:prstGeom>
          <a:noFill/>
          <a:ln w="25400">
            <a:solidFill>
              <a:srgbClr val="000000">
                <a:alpha val="24000"/>
              </a:srgbClr>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43" name="Image 158" descr=" ">
            <a:extLst>
              <a:ext uri="{FF2B5EF4-FFF2-40B4-BE49-F238E27FC236}">
                <a16:creationId xmlns:a16="http://schemas.microsoft.com/office/drawing/2014/main" id="{847A71A3-98A0-F3BC-18D8-4511A2D342CF}"/>
              </a:ext>
            </a:extLst>
          </p:cNvPr>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6283059" y="2732186"/>
            <a:ext cx="260304" cy="195202"/>
          </a:xfrm>
          <a:prstGeom prst="rect">
            <a:avLst/>
          </a:prstGeom>
        </p:spPr>
      </p:pic>
      <p:sp>
        <p:nvSpPr>
          <p:cNvPr id="44" name="Text 23">
            <a:extLst>
              <a:ext uri="{FF2B5EF4-FFF2-40B4-BE49-F238E27FC236}">
                <a16:creationId xmlns:a16="http://schemas.microsoft.com/office/drawing/2014/main" id="{6FB0FEF6-323C-DA2A-9F0F-EEF8AA627755}"/>
              </a:ext>
            </a:extLst>
          </p:cNvPr>
          <p:cNvSpPr/>
          <p:nvPr/>
        </p:nvSpPr>
        <p:spPr>
          <a:xfrm>
            <a:off x="6724337" y="2705980"/>
            <a:ext cx="139916" cy="297040"/>
          </a:xfrm>
          <a:prstGeom prst="rect">
            <a:avLst/>
          </a:prstGeom>
          <a:noFill/>
          <a:ln/>
        </p:spPr>
        <p:txBody>
          <a:bodyPr wrap="square" lIns="0" tIns="0" rIns="0" bIns="0" rtlCol="0" anchor="t"/>
          <a:lstStyle/>
          <a:p>
            <a:pPr marL="0" marR="0" lvl="0" indent="0" algn="l" defTabSz="457200" rtl="0" eaLnBrk="1" fontAlgn="auto" latinLnBrk="0" hangingPunct="1">
              <a:lnSpc>
                <a:spcPts val="1949"/>
              </a:lnSpc>
              <a:spcBef>
                <a:spcPts val="0"/>
              </a:spcBef>
              <a:spcAft>
                <a:spcPts val="0"/>
              </a:spcAft>
              <a:buClrTx/>
              <a:buSzTx/>
              <a:buFontTx/>
              <a:buNone/>
              <a:tabLst/>
              <a:defRPr/>
            </a:pPr>
            <a:r>
              <a:rPr kumimoji="0" lang="en-US" sz="1168" b="0" i="0" u="none" strike="noStrike" kern="1200" cap="none" spc="0" normalizeH="0" baseline="0" noProof="0" dirty="0">
                <a:ln>
                  <a:noFill/>
                </a:ln>
                <a:solidFill>
                  <a:srgbClr val="000000">
                    <a:alpha val="100000"/>
                  </a:srgbClr>
                </a:solidFill>
                <a:effectLst/>
                <a:uLnTx/>
                <a:uFillTx/>
                <a:latin typeface="Arial" panose="020B0604020202020204" pitchFamily="34" charset="0"/>
                <a:ea typeface="Chivo Mono Bold" pitchFamily="34" charset="-122"/>
                <a:cs typeface="Arial" panose="020B0604020202020204" pitchFamily="34" charset="0"/>
              </a:rPr>
              <a:t>=</a:t>
            </a:r>
            <a:endParaRPr kumimoji="0" lang="en-US" sz="1168"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45" name="Image 159">
            <a:extLst>
              <a:ext uri="{FF2B5EF4-FFF2-40B4-BE49-F238E27FC236}">
                <a16:creationId xmlns:a16="http://schemas.microsoft.com/office/drawing/2014/main" id="{95FBB8AD-FFAC-17B4-6029-4D1C497F5063}"/>
              </a:ext>
            </a:extLst>
          </p:cNvPr>
          <p:cNvPicPr>
            <a:picLocks noChangeAspect="1"/>
          </p:cNvPicPr>
          <p:nvPr/>
        </p:nvPicPr>
        <p:blipFill>
          <a:blip r:embed="rId31"/>
          <a:srcRect/>
          <a:stretch/>
        </p:blipFill>
        <p:spPr>
          <a:xfrm>
            <a:off x="6998644" y="2651218"/>
            <a:ext cx="341968" cy="357141"/>
          </a:xfrm>
          <a:prstGeom prst="rect">
            <a:avLst/>
          </a:prstGeom>
        </p:spPr>
      </p:pic>
      <p:sp>
        <p:nvSpPr>
          <p:cNvPr id="46" name="Shape 24">
            <a:extLst>
              <a:ext uri="{FF2B5EF4-FFF2-40B4-BE49-F238E27FC236}">
                <a16:creationId xmlns:a16="http://schemas.microsoft.com/office/drawing/2014/main" id="{85CD7C98-5883-697B-8B7A-75913FC724C7}"/>
              </a:ext>
            </a:extLst>
          </p:cNvPr>
          <p:cNvSpPr/>
          <p:nvPr/>
        </p:nvSpPr>
        <p:spPr>
          <a:xfrm>
            <a:off x="7524433" y="2705979"/>
            <a:ext cx="985381" cy="247618"/>
          </a:xfrm>
          <a:prstGeom prst="rect">
            <a:avLst/>
          </a:prstGeom>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7" name="Text 25">
            <a:extLst>
              <a:ext uri="{FF2B5EF4-FFF2-40B4-BE49-F238E27FC236}">
                <a16:creationId xmlns:a16="http://schemas.microsoft.com/office/drawing/2014/main" id="{ADA5EADE-629E-E08F-1E6F-B0DF39B56BB8}"/>
              </a:ext>
            </a:extLst>
          </p:cNvPr>
          <p:cNvSpPr/>
          <p:nvPr/>
        </p:nvSpPr>
        <p:spPr>
          <a:xfrm>
            <a:off x="7704956" y="2705980"/>
            <a:ext cx="854287" cy="297040"/>
          </a:xfrm>
          <a:prstGeom prst="rect">
            <a:avLst/>
          </a:prstGeom>
          <a:noFill/>
          <a:ln/>
        </p:spPr>
        <p:txBody>
          <a:bodyPr wrap="square" lIns="0" tIns="0" rIns="0" bIns="0" rtlCol="0" anchor="t"/>
          <a:lstStyle/>
          <a:p>
            <a:pPr marL="0" marR="0" lvl="0" indent="0" algn="l" defTabSz="457200" rtl="0" eaLnBrk="1" fontAlgn="auto" latinLnBrk="0" hangingPunct="1">
              <a:lnSpc>
                <a:spcPts val="1949"/>
              </a:lnSpc>
              <a:spcBef>
                <a:spcPts val="0"/>
              </a:spcBef>
              <a:spcAft>
                <a:spcPts val="0"/>
              </a:spcAft>
              <a:buClrTx/>
              <a:buSzTx/>
              <a:buFontTx/>
              <a:buNone/>
              <a:tabLst/>
              <a:defRPr/>
            </a:pPr>
            <a:r>
              <a:rPr kumimoji="0" lang="en-US" sz="1168" b="1" i="0" u="none" strike="noStrike" kern="1200" cap="none" spc="0" normalizeH="0" baseline="0" noProof="0" dirty="0">
                <a:ln>
                  <a:noFill/>
                </a:ln>
                <a:solidFill>
                  <a:srgbClr val="196BBF">
                    <a:alpha val="100000"/>
                  </a:srgbClr>
                </a:solidFill>
                <a:effectLst/>
                <a:uLnTx/>
                <a:uFillTx/>
                <a:latin typeface="Arial" panose="020B0604020202020204" pitchFamily="34" charset="0"/>
                <a:ea typeface="Chivo Mono Bold" pitchFamily="34" charset="-122"/>
                <a:cs typeface="Arial" panose="020B0604020202020204" pitchFamily="34" charset="0"/>
              </a:rPr>
              <a:t>cfDNA SE2</a:t>
            </a:r>
            <a:endParaRPr kumimoji="0" lang="en-US" sz="1168"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8" name="Text 26">
            <a:extLst>
              <a:ext uri="{FF2B5EF4-FFF2-40B4-BE49-F238E27FC236}">
                <a16:creationId xmlns:a16="http://schemas.microsoft.com/office/drawing/2014/main" id="{83212F3F-52A5-C461-C3CB-F48876EAFABD}"/>
              </a:ext>
            </a:extLst>
          </p:cNvPr>
          <p:cNvSpPr/>
          <p:nvPr/>
        </p:nvSpPr>
        <p:spPr>
          <a:xfrm>
            <a:off x="6169554" y="3141692"/>
            <a:ext cx="2456914" cy="222221"/>
          </a:xfrm>
          <a:prstGeom prst="rect">
            <a:avLst/>
          </a:prstGeom>
          <a:noFill/>
          <a:ln/>
        </p:spPr>
        <p:txBody>
          <a:bodyPr wrap="square" lIns="0" tIns="0" rIns="0" bIns="0" rtlCol="0" anchor="t"/>
          <a:lstStyle/>
          <a:p>
            <a:pPr marL="0" marR="0" lvl="0" indent="0" algn="ctr" defTabSz="457200" rtl="0" eaLnBrk="1" fontAlgn="auto" latinLnBrk="0" hangingPunct="1">
              <a:lnSpc>
                <a:spcPts val="1440"/>
              </a:lnSpc>
              <a:spcBef>
                <a:spcPts val="0"/>
              </a:spcBef>
              <a:spcAft>
                <a:spcPts val="0"/>
              </a:spcAft>
              <a:buClrTx/>
              <a:buSzTx/>
              <a:buFontTx/>
              <a:buNone/>
              <a:tabLst/>
              <a:defRPr/>
            </a:pPr>
            <a:r>
              <a:rPr kumimoji="0" lang="en-US" sz="863" b="0" i="0" u="none" strike="noStrike" kern="1200" cap="none" spc="0" normalizeH="0" baseline="0" noProof="0" dirty="0">
                <a:ln>
                  <a:noFill/>
                </a:ln>
                <a:solidFill>
                  <a:srgbClr val="000000">
                    <a:alpha val="100000"/>
                  </a:srgbClr>
                </a:solidFill>
                <a:effectLst/>
                <a:uLnTx/>
                <a:uFillTx/>
                <a:latin typeface="Arial" panose="020B0604020202020204" pitchFamily="34" charset="0"/>
                <a:ea typeface="Chivo Mono Regular" pitchFamily="34" charset="-122"/>
                <a:cs typeface="Arial" panose="020B0604020202020204" pitchFamily="34" charset="0"/>
              </a:rPr>
              <a:t>...</a:t>
            </a:r>
            <a:endParaRPr kumimoji="0" lang="en-US" sz="863"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9" name="Shape 27">
            <a:extLst>
              <a:ext uri="{FF2B5EF4-FFF2-40B4-BE49-F238E27FC236}">
                <a16:creationId xmlns:a16="http://schemas.microsoft.com/office/drawing/2014/main" id="{4FFCCE13-ED38-302A-6B9F-9E90F8B8DE8D}"/>
              </a:ext>
            </a:extLst>
          </p:cNvPr>
          <p:cNvSpPr/>
          <p:nvPr/>
        </p:nvSpPr>
        <p:spPr>
          <a:xfrm>
            <a:off x="6187810" y="3436928"/>
            <a:ext cx="2420402" cy="404760"/>
          </a:xfrm>
          <a:prstGeom prst="roundRect">
            <a:avLst>
              <a:gd name="adj" fmla="val 11859"/>
            </a:avLst>
          </a:prstGeom>
          <a:noFill/>
          <a:ln w="25400">
            <a:solidFill>
              <a:srgbClr val="000000">
                <a:alpha val="24000"/>
              </a:srgbClr>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0" name="Image 189" descr=" ">
            <a:extLst>
              <a:ext uri="{FF2B5EF4-FFF2-40B4-BE49-F238E27FC236}">
                <a16:creationId xmlns:a16="http://schemas.microsoft.com/office/drawing/2014/main" id="{443ADCFF-AD52-5FD7-EDE2-36C0DA15F1A2}"/>
              </a:ext>
            </a:extLst>
          </p:cNvPr>
          <p:cNvPicPr>
            <a:picLocks noChangeAspect="1"/>
          </p:cNvPicPr>
          <p:nvPr/>
        </p:nvPicPr>
        <p:blipFill>
          <a:blip>
            <a:extLst>
              <a:ext uri="{96DAC541-7B7A-43D3-8B79-37D633B846F1}">
                <asvg:svgBlip xmlns:asvg="http://schemas.microsoft.com/office/drawing/2016/SVG/main" r:embed="rId32"/>
              </a:ext>
            </a:extLst>
          </a:blip>
          <a:stretch>
            <a:fillRect/>
          </a:stretch>
        </p:blipFill>
        <p:spPr>
          <a:xfrm>
            <a:off x="6283059" y="3541706"/>
            <a:ext cx="260304" cy="195202"/>
          </a:xfrm>
          <a:prstGeom prst="rect">
            <a:avLst/>
          </a:prstGeom>
        </p:spPr>
      </p:pic>
      <p:sp>
        <p:nvSpPr>
          <p:cNvPr id="51" name="Text 28">
            <a:extLst>
              <a:ext uri="{FF2B5EF4-FFF2-40B4-BE49-F238E27FC236}">
                <a16:creationId xmlns:a16="http://schemas.microsoft.com/office/drawing/2014/main" id="{287E3507-06A1-A51D-9FC9-D879D5283CC6}"/>
              </a:ext>
            </a:extLst>
          </p:cNvPr>
          <p:cNvSpPr/>
          <p:nvPr/>
        </p:nvSpPr>
        <p:spPr>
          <a:xfrm>
            <a:off x="6725386" y="3515500"/>
            <a:ext cx="139916" cy="297040"/>
          </a:xfrm>
          <a:prstGeom prst="rect">
            <a:avLst/>
          </a:prstGeom>
          <a:noFill/>
          <a:ln/>
        </p:spPr>
        <p:txBody>
          <a:bodyPr wrap="square" lIns="0" tIns="0" rIns="0" bIns="0" rtlCol="0" anchor="t"/>
          <a:lstStyle/>
          <a:p>
            <a:pPr marL="0" marR="0" lvl="0" indent="0" algn="l" defTabSz="457200" rtl="0" eaLnBrk="1" fontAlgn="auto" latinLnBrk="0" hangingPunct="1">
              <a:lnSpc>
                <a:spcPts val="1949"/>
              </a:lnSpc>
              <a:spcBef>
                <a:spcPts val="0"/>
              </a:spcBef>
              <a:spcAft>
                <a:spcPts val="0"/>
              </a:spcAft>
              <a:buClrTx/>
              <a:buSzTx/>
              <a:buFontTx/>
              <a:buNone/>
              <a:tabLst/>
              <a:defRPr/>
            </a:pPr>
            <a:r>
              <a:rPr kumimoji="0" lang="en-US" sz="1168" b="0" i="0" u="none" strike="noStrike" kern="1200" cap="none" spc="0" normalizeH="0" baseline="0" noProof="0" dirty="0">
                <a:ln>
                  <a:noFill/>
                </a:ln>
                <a:solidFill>
                  <a:srgbClr val="000000">
                    <a:alpha val="100000"/>
                  </a:srgbClr>
                </a:solidFill>
                <a:effectLst/>
                <a:uLnTx/>
                <a:uFillTx/>
                <a:latin typeface="Arial" panose="020B0604020202020204" pitchFamily="34" charset="0"/>
                <a:ea typeface="Chivo Mono Bold" pitchFamily="34" charset="-122"/>
                <a:cs typeface="Arial" panose="020B0604020202020204" pitchFamily="34" charset="0"/>
              </a:rPr>
              <a:t>=</a:t>
            </a:r>
            <a:endParaRPr kumimoji="0" lang="en-US" sz="1168"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2" name="Image 190">
            <a:extLst>
              <a:ext uri="{FF2B5EF4-FFF2-40B4-BE49-F238E27FC236}">
                <a16:creationId xmlns:a16="http://schemas.microsoft.com/office/drawing/2014/main" id="{8035690B-8C91-6ACD-E2BD-D68B8D7A5E04}"/>
              </a:ext>
            </a:extLst>
          </p:cNvPr>
          <p:cNvPicPr>
            <a:picLocks noChangeAspect="1"/>
          </p:cNvPicPr>
          <p:nvPr/>
        </p:nvPicPr>
        <p:blipFill>
          <a:blip r:embed="rId33"/>
          <a:srcRect/>
          <a:stretch/>
        </p:blipFill>
        <p:spPr>
          <a:xfrm>
            <a:off x="6999618" y="3460738"/>
            <a:ext cx="344218" cy="357141"/>
          </a:xfrm>
          <a:prstGeom prst="rect">
            <a:avLst/>
          </a:prstGeom>
        </p:spPr>
      </p:pic>
      <p:sp>
        <p:nvSpPr>
          <p:cNvPr id="53" name="Shape 29">
            <a:extLst>
              <a:ext uri="{FF2B5EF4-FFF2-40B4-BE49-F238E27FC236}">
                <a16:creationId xmlns:a16="http://schemas.microsoft.com/office/drawing/2014/main" id="{FDF6DA3F-FBB2-DD80-2F8A-172E1B14651E}"/>
              </a:ext>
            </a:extLst>
          </p:cNvPr>
          <p:cNvSpPr/>
          <p:nvPr/>
        </p:nvSpPr>
        <p:spPr>
          <a:xfrm>
            <a:off x="7527582" y="3515499"/>
            <a:ext cx="985381" cy="247618"/>
          </a:xfrm>
          <a:prstGeom prst="rect">
            <a:avLst/>
          </a:prstGeom>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4" name="Text 30">
            <a:extLst>
              <a:ext uri="{FF2B5EF4-FFF2-40B4-BE49-F238E27FC236}">
                <a16:creationId xmlns:a16="http://schemas.microsoft.com/office/drawing/2014/main" id="{8F7DE519-F34E-2614-1BBD-93A76A795730}"/>
              </a:ext>
            </a:extLst>
          </p:cNvPr>
          <p:cNvSpPr/>
          <p:nvPr/>
        </p:nvSpPr>
        <p:spPr>
          <a:xfrm>
            <a:off x="7708104" y="3515500"/>
            <a:ext cx="854287" cy="297040"/>
          </a:xfrm>
          <a:prstGeom prst="rect">
            <a:avLst/>
          </a:prstGeom>
          <a:noFill/>
          <a:ln/>
        </p:spPr>
        <p:txBody>
          <a:bodyPr wrap="square" lIns="0" tIns="0" rIns="0" bIns="0" rtlCol="0" anchor="t"/>
          <a:lstStyle/>
          <a:p>
            <a:pPr marL="0" marR="0" lvl="0" indent="0" algn="l" defTabSz="457200" rtl="0" eaLnBrk="1" fontAlgn="auto" latinLnBrk="0" hangingPunct="1">
              <a:lnSpc>
                <a:spcPts val="1949"/>
              </a:lnSpc>
              <a:spcBef>
                <a:spcPts val="0"/>
              </a:spcBef>
              <a:spcAft>
                <a:spcPts val="0"/>
              </a:spcAft>
              <a:buClrTx/>
              <a:buSzTx/>
              <a:buFontTx/>
              <a:buNone/>
              <a:tabLst/>
              <a:defRPr/>
            </a:pPr>
            <a:r>
              <a:rPr kumimoji="0" lang="en-US" sz="1168" b="1" i="0" u="none" strike="noStrike" kern="1200" cap="none" spc="0" normalizeH="0" baseline="0" noProof="0" dirty="0">
                <a:ln>
                  <a:noFill/>
                </a:ln>
                <a:solidFill>
                  <a:srgbClr val="C15177">
                    <a:alpha val="100000"/>
                  </a:srgbClr>
                </a:solidFill>
                <a:effectLst/>
                <a:uLnTx/>
                <a:uFillTx/>
                <a:latin typeface="Arial" panose="020B0604020202020204" pitchFamily="34" charset="0"/>
                <a:ea typeface="Chivo Mono Bold" pitchFamily="34" charset="-122"/>
                <a:cs typeface="Arial" panose="020B0604020202020204" pitchFamily="34" charset="0"/>
              </a:rPr>
              <a:t>cfDNA SE9</a:t>
            </a:r>
            <a:endParaRPr kumimoji="0" lang="en-US" sz="1168"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5" name="Picture 54">
            <a:extLst>
              <a:ext uri="{FF2B5EF4-FFF2-40B4-BE49-F238E27FC236}">
                <a16:creationId xmlns:a16="http://schemas.microsoft.com/office/drawing/2014/main" id="{3B5DE2DA-DF2B-7D73-8B73-7AE9765E21FF}"/>
              </a:ext>
            </a:extLst>
          </p:cNvPr>
          <p:cNvPicPr>
            <a:picLocks noChangeAspect="1"/>
          </p:cNvPicPr>
          <p:nvPr/>
        </p:nvPicPr>
        <p:blipFill>
          <a:blip r:embed="rId34"/>
          <a:stretch>
            <a:fillRect/>
          </a:stretch>
        </p:blipFill>
        <p:spPr>
          <a:xfrm>
            <a:off x="7521676" y="3555750"/>
            <a:ext cx="126333" cy="189500"/>
          </a:xfrm>
          <a:prstGeom prst="rect">
            <a:avLst/>
          </a:prstGeom>
        </p:spPr>
      </p:pic>
      <p:pic>
        <p:nvPicPr>
          <p:cNvPr id="56" name="Picture 55">
            <a:extLst>
              <a:ext uri="{FF2B5EF4-FFF2-40B4-BE49-F238E27FC236}">
                <a16:creationId xmlns:a16="http://schemas.microsoft.com/office/drawing/2014/main" id="{C622FD17-3833-4CD9-8DA1-F2F75DCB1688}"/>
              </a:ext>
            </a:extLst>
          </p:cNvPr>
          <p:cNvPicPr>
            <a:picLocks noChangeAspect="1"/>
          </p:cNvPicPr>
          <p:nvPr/>
        </p:nvPicPr>
        <p:blipFill>
          <a:blip r:embed="rId34"/>
          <a:stretch>
            <a:fillRect/>
          </a:stretch>
        </p:blipFill>
        <p:spPr>
          <a:xfrm>
            <a:off x="7525127" y="2732826"/>
            <a:ext cx="126333" cy="189500"/>
          </a:xfrm>
          <a:prstGeom prst="rect">
            <a:avLst/>
          </a:prstGeom>
        </p:spPr>
      </p:pic>
      <p:pic>
        <p:nvPicPr>
          <p:cNvPr id="57" name="Picture 56">
            <a:extLst>
              <a:ext uri="{FF2B5EF4-FFF2-40B4-BE49-F238E27FC236}">
                <a16:creationId xmlns:a16="http://schemas.microsoft.com/office/drawing/2014/main" id="{F1B5F80B-CDF2-C8BF-C203-23CF1D02EDF0}"/>
              </a:ext>
            </a:extLst>
          </p:cNvPr>
          <p:cNvPicPr>
            <a:picLocks noChangeAspect="1"/>
          </p:cNvPicPr>
          <p:nvPr/>
        </p:nvPicPr>
        <p:blipFill>
          <a:blip r:embed="rId34"/>
          <a:stretch>
            <a:fillRect/>
          </a:stretch>
        </p:blipFill>
        <p:spPr>
          <a:xfrm>
            <a:off x="7533025" y="2217608"/>
            <a:ext cx="126333" cy="189500"/>
          </a:xfrm>
          <a:prstGeom prst="rect">
            <a:avLst/>
          </a:prstGeom>
        </p:spPr>
      </p:pic>
      <p:sp>
        <p:nvSpPr>
          <p:cNvPr id="10" name="TextBox 9">
            <a:extLst>
              <a:ext uri="{FF2B5EF4-FFF2-40B4-BE49-F238E27FC236}">
                <a16:creationId xmlns:a16="http://schemas.microsoft.com/office/drawing/2014/main" id="{94639017-F763-5839-1FEA-F17E72AE9D08}"/>
              </a:ext>
            </a:extLst>
          </p:cNvPr>
          <p:cNvSpPr txBox="1"/>
          <p:nvPr/>
        </p:nvSpPr>
        <p:spPr>
          <a:xfrm>
            <a:off x="1595043" y="1311995"/>
            <a:ext cx="1680589"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Nova Cond" panose="020B0506020202020204" pitchFamily="34" charset="0"/>
                <a:ea typeface="+mn-ea"/>
                <a:cs typeface="+mn-cs"/>
              </a:rPr>
              <a:t>Liquid EcoTyper</a:t>
            </a:r>
          </a:p>
        </p:txBody>
      </p:sp>
      <p:pic>
        <p:nvPicPr>
          <p:cNvPr id="6" name="Picture 5">
            <a:extLst>
              <a:ext uri="{FF2B5EF4-FFF2-40B4-BE49-F238E27FC236}">
                <a16:creationId xmlns:a16="http://schemas.microsoft.com/office/drawing/2014/main" id="{E737BEC3-856F-8522-380F-4C6495FCF057}"/>
              </a:ext>
            </a:extLst>
          </p:cNvPr>
          <p:cNvPicPr>
            <a:picLocks noChangeAspect="1"/>
          </p:cNvPicPr>
          <p:nvPr/>
        </p:nvPicPr>
        <p:blipFill rotWithShape="1">
          <a:blip r:embed="rId35" cstate="print">
            <a:extLst>
              <a:ext uri="{28A0092B-C50C-407E-A947-70E740481C1C}">
                <a14:useLocalDpi xmlns:a14="http://schemas.microsoft.com/office/drawing/2010/main"/>
              </a:ext>
            </a:extLst>
          </a:blip>
          <a:srcRect/>
          <a:stretch/>
        </p:blipFill>
        <p:spPr>
          <a:xfrm>
            <a:off x="2006368" y="3841688"/>
            <a:ext cx="984767" cy="1004835"/>
          </a:xfrm>
          <a:prstGeom prst="rect">
            <a:avLst/>
          </a:prstGeom>
        </p:spPr>
      </p:pic>
      <p:sp>
        <p:nvSpPr>
          <p:cNvPr id="7" name="Rectangle 6">
            <a:extLst>
              <a:ext uri="{FF2B5EF4-FFF2-40B4-BE49-F238E27FC236}">
                <a16:creationId xmlns:a16="http://schemas.microsoft.com/office/drawing/2014/main" id="{D16BEAD6-9DD3-3E8C-F97D-ECF2FD292FDF}"/>
              </a:ext>
            </a:extLst>
          </p:cNvPr>
          <p:cNvSpPr/>
          <p:nvPr/>
        </p:nvSpPr>
        <p:spPr>
          <a:xfrm>
            <a:off x="2021641" y="4846523"/>
            <a:ext cx="934871" cy="276999"/>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Helvetica"/>
                <a:ea typeface="+mn-ea"/>
                <a:cs typeface="+mn-cs"/>
              </a:rPr>
              <a:t>Erin Brown</a:t>
            </a:r>
            <a:endParaRPr kumimoji="0" lang="en-US"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9" name="TextBox 8">
            <a:extLst>
              <a:ext uri="{FF2B5EF4-FFF2-40B4-BE49-F238E27FC236}">
                <a16:creationId xmlns:a16="http://schemas.microsoft.com/office/drawing/2014/main" id="{26C50227-0AFA-F0A6-70BF-6EB328BE0D79}"/>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291393075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par>
                                <p:cTn id="47" presetID="10"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0"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par>
                                <p:cTn id="77" presetID="10" presetClass="entr" presetSubtype="0" fill="hold" nodeType="with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par>
                                <p:cTn id="80" presetID="10" presetClass="entr" presetSubtype="0" fill="hold" nodeType="with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fade">
                                      <p:cBhvr>
                                        <p:cTn id="82" dur="500"/>
                                        <p:tgtEl>
                                          <p:spTgt spid="33"/>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500"/>
                                        <p:tgtEl>
                                          <p:spTgt spid="3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fade">
                                      <p:cBhvr>
                                        <p:cTn id="88" dur="500"/>
                                        <p:tgtEl>
                                          <p:spTgt spid="35"/>
                                        </p:tgtEl>
                                      </p:cBhvr>
                                    </p:animEffect>
                                  </p:childTnLst>
                                </p:cTn>
                              </p:par>
                              <p:par>
                                <p:cTn id="89" presetID="10" presetClass="entr" presetSubtype="0" fill="hold" nodeType="with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fade">
                                      <p:cBhvr>
                                        <p:cTn id="91" dur="500"/>
                                        <p:tgtEl>
                                          <p:spTgt spid="36"/>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fade">
                                      <p:cBhvr>
                                        <p:cTn id="94" dur="500"/>
                                        <p:tgtEl>
                                          <p:spTgt spid="37"/>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8"/>
                                        </p:tgtEl>
                                        <p:attrNameLst>
                                          <p:attrName>style.visibility</p:attrName>
                                        </p:attrNameLst>
                                      </p:cBhvr>
                                      <p:to>
                                        <p:strVal val="visible"/>
                                      </p:to>
                                    </p:set>
                                    <p:animEffect transition="in" filter="fade">
                                      <p:cBhvr>
                                        <p:cTn id="97" dur="500"/>
                                        <p:tgtEl>
                                          <p:spTgt spid="38"/>
                                        </p:tgtEl>
                                      </p:cBhvr>
                                    </p:animEffect>
                                  </p:childTnLst>
                                </p:cTn>
                              </p:par>
                              <p:par>
                                <p:cTn id="98" presetID="10" presetClass="entr" presetSubtype="0" fill="hold" nodeType="withEffect">
                                  <p:stCondLst>
                                    <p:cond delay="0"/>
                                  </p:stCondLst>
                                  <p:childTnLst>
                                    <p:set>
                                      <p:cBhvr>
                                        <p:cTn id="99" dur="1" fill="hold">
                                          <p:stCondLst>
                                            <p:cond delay="0"/>
                                          </p:stCondLst>
                                        </p:cTn>
                                        <p:tgtEl>
                                          <p:spTgt spid="39"/>
                                        </p:tgtEl>
                                        <p:attrNameLst>
                                          <p:attrName>style.visibility</p:attrName>
                                        </p:attrNameLst>
                                      </p:cBhvr>
                                      <p:to>
                                        <p:strVal val="visible"/>
                                      </p:to>
                                    </p:set>
                                    <p:animEffect transition="in" filter="fade">
                                      <p:cBhvr>
                                        <p:cTn id="100" dur="500"/>
                                        <p:tgtEl>
                                          <p:spTgt spid="39"/>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fade">
                                      <p:cBhvr>
                                        <p:cTn id="103" dur="500"/>
                                        <p:tgtEl>
                                          <p:spTgt spid="40"/>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fade">
                                      <p:cBhvr>
                                        <p:cTn id="106" dur="500"/>
                                        <p:tgtEl>
                                          <p:spTgt spid="41"/>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2"/>
                                        </p:tgtEl>
                                        <p:attrNameLst>
                                          <p:attrName>style.visibility</p:attrName>
                                        </p:attrNameLst>
                                      </p:cBhvr>
                                      <p:to>
                                        <p:strVal val="visible"/>
                                      </p:to>
                                    </p:set>
                                    <p:animEffect transition="in" filter="fade">
                                      <p:cBhvr>
                                        <p:cTn id="109" dur="500"/>
                                        <p:tgtEl>
                                          <p:spTgt spid="42"/>
                                        </p:tgtEl>
                                      </p:cBhvr>
                                    </p:animEffect>
                                  </p:childTnLst>
                                </p:cTn>
                              </p:par>
                              <p:par>
                                <p:cTn id="110" presetID="10" presetClass="entr" presetSubtype="0" fill="hold" nodeType="withEffect">
                                  <p:stCondLst>
                                    <p:cond delay="0"/>
                                  </p:stCondLst>
                                  <p:childTnLst>
                                    <p:set>
                                      <p:cBhvr>
                                        <p:cTn id="111" dur="1" fill="hold">
                                          <p:stCondLst>
                                            <p:cond delay="0"/>
                                          </p:stCondLst>
                                        </p:cTn>
                                        <p:tgtEl>
                                          <p:spTgt spid="43"/>
                                        </p:tgtEl>
                                        <p:attrNameLst>
                                          <p:attrName>style.visibility</p:attrName>
                                        </p:attrNameLst>
                                      </p:cBhvr>
                                      <p:to>
                                        <p:strVal val="visible"/>
                                      </p:to>
                                    </p:set>
                                    <p:animEffect transition="in" filter="fade">
                                      <p:cBhvr>
                                        <p:cTn id="112" dur="500"/>
                                        <p:tgtEl>
                                          <p:spTgt spid="43"/>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44"/>
                                        </p:tgtEl>
                                        <p:attrNameLst>
                                          <p:attrName>style.visibility</p:attrName>
                                        </p:attrNameLst>
                                      </p:cBhvr>
                                      <p:to>
                                        <p:strVal val="visible"/>
                                      </p:to>
                                    </p:set>
                                    <p:animEffect transition="in" filter="fade">
                                      <p:cBhvr>
                                        <p:cTn id="115" dur="500"/>
                                        <p:tgtEl>
                                          <p:spTgt spid="44"/>
                                        </p:tgtEl>
                                      </p:cBhvr>
                                    </p:animEffect>
                                  </p:childTnLst>
                                </p:cTn>
                              </p:par>
                              <p:par>
                                <p:cTn id="116" presetID="10" presetClass="entr" presetSubtype="0" fill="hold" nodeType="withEffect">
                                  <p:stCondLst>
                                    <p:cond delay="0"/>
                                  </p:stCondLst>
                                  <p:childTnLst>
                                    <p:set>
                                      <p:cBhvr>
                                        <p:cTn id="117" dur="1" fill="hold">
                                          <p:stCondLst>
                                            <p:cond delay="0"/>
                                          </p:stCondLst>
                                        </p:cTn>
                                        <p:tgtEl>
                                          <p:spTgt spid="45"/>
                                        </p:tgtEl>
                                        <p:attrNameLst>
                                          <p:attrName>style.visibility</p:attrName>
                                        </p:attrNameLst>
                                      </p:cBhvr>
                                      <p:to>
                                        <p:strVal val="visible"/>
                                      </p:to>
                                    </p:set>
                                    <p:animEffect transition="in" filter="fade">
                                      <p:cBhvr>
                                        <p:cTn id="118" dur="500"/>
                                        <p:tgtEl>
                                          <p:spTgt spid="45"/>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46"/>
                                        </p:tgtEl>
                                        <p:attrNameLst>
                                          <p:attrName>style.visibility</p:attrName>
                                        </p:attrNameLst>
                                      </p:cBhvr>
                                      <p:to>
                                        <p:strVal val="visible"/>
                                      </p:to>
                                    </p:set>
                                    <p:animEffect transition="in" filter="fade">
                                      <p:cBhvr>
                                        <p:cTn id="121" dur="500"/>
                                        <p:tgtEl>
                                          <p:spTgt spid="4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Effect transition="in" filter="fade">
                                      <p:cBhvr>
                                        <p:cTn id="124" dur="500"/>
                                        <p:tgtEl>
                                          <p:spTgt spid="4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8"/>
                                        </p:tgtEl>
                                        <p:attrNameLst>
                                          <p:attrName>style.visibility</p:attrName>
                                        </p:attrNameLst>
                                      </p:cBhvr>
                                      <p:to>
                                        <p:strVal val="visible"/>
                                      </p:to>
                                    </p:set>
                                    <p:animEffect transition="in" filter="fade">
                                      <p:cBhvr>
                                        <p:cTn id="127" dur="500"/>
                                        <p:tgtEl>
                                          <p:spTgt spid="48"/>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49"/>
                                        </p:tgtEl>
                                        <p:attrNameLst>
                                          <p:attrName>style.visibility</p:attrName>
                                        </p:attrNameLst>
                                      </p:cBhvr>
                                      <p:to>
                                        <p:strVal val="visible"/>
                                      </p:to>
                                    </p:set>
                                    <p:animEffect transition="in" filter="fade">
                                      <p:cBhvr>
                                        <p:cTn id="130" dur="500"/>
                                        <p:tgtEl>
                                          <p:spTgt spid="49"/>
                                        </p:tgtEl>
                                      </p:cBhvr>
                                    </p:animEffect>
                                  </p:childTnLst>
                                </p:cTn>
                              </p:par>
                              <p:par>
                                <p:cTn id="131" presetID="10" presetClass="entr" presetSubtype="0" fill="hold" nodeType="withEffect">
                                  <p:stCondLst>
                                    <p:cond delay="0"/>
                                  </p:stCondLst>
                                  <p:childTnLst>
                                    <p:set>
                                      <p:cBhvr>
                                        <p:cTn id="132" dur="1" fill="hold">
                                          <p:stCondLst>
                                            <p:cond delay="0"/>
                                          </p:stCondLst>
                                        </p:cTn>
                                        <p:tgtEl>
                                          <p:spTgt spid="50"/>
                                        </p:tgtEl>
                                        <p:attrNameLst>
                                          <p:attrName>style.visibility</p:attrName>
                                        </p:attrNameLst>
                                      </p:cBhvr>
                                      <p:to>
                                        <p:strVal val="visible"/>
                                      </p:to>
                                    </p:set>
                                    <p:animEffect transition="in" filter="fade">
                                      <p:cBhvr>
                                        <p:cTn id="133" dur="500"/>
                                        <p:tgtEl>
                                          <p:spTgt spid="50"/>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51"/>
                                        </p:tgtEl>
                                        <p:attrNameLst>
                                          <p:attrName>style.visibility</p:attrName>
                                        </p:attrNameLst>
                                      </p:cBhvr>
                                      <p:to>
                                        <p:strVal val="visible"/>
                                      </p:to>
                                    </p:set>
                                    <p:animEffect transition="in" filter="fade">
                                      <p:cBhvr>
                                        <p:cTn id="136" dur="500"/>
                                        <p:tgtEl>
                                          <p:spTgt spid="51"/>
                                        </p:tgtEl>
                                      </p:cBhvr>
                                    </p:animEffect>
                                  </p:childTnLst>
                                </p:cTn>
                              </p:par>
                              <p:par>
                                <p:cTn id="137" presetID="10" presetClass="entr" presetSubtype="0" fill="hold" nodeType="withEffect">
                                  <p:stCondLst>
                                    <p:cond delay="0"/>
                                  </p:stCondLst>
                                  <p:childTnLst>
                                    <p:set>
                                      <p:cBhvr>
                                        <p:cTn id="138" dur="1" fill="hold">
                                          <p:stCondLst>
                                            <p:cond delay="0"/>
                                          </p:stCondLst>
                                        </p:cTn>
                                        <p:tgtEl>
                                          <p:spTgt spid="52"/>
                                        </p:tgtEl>
                                        <p:attrNameLst>
                                          <p:attrName>style.visibility</p:attrName>
                                        </p:attrNameLst>
                                      </p:cBhvr>
                                      <p:to>
                                        <p:strVal val="visible"/>
                                      </p:to>
                                    </p:set>
                                    <p:animEffect transition="in" filter="fade">
                                      <p:cBhvr>
                                        <p:cTn id="139" dur="500"/>
                                        <p:tgtEl>
                                          <p:spTgt spid="52"/>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53"/>
                                        </p:tgtEl>
                                        <p:attrNameLst>
                                          <p:attrName>style.visibility</p:attrName>
                                        </p:attrNameLst>
                                      </p:cBhvr>
                                      <p:to>
                                        <p:strVal val="visible"/>
                                      </p:to>
                                    </p:set>
                                    <p:animEffect transition="in" filter="fade">
                                      <p:cBhvr>
                                        <p:cTn id="142" dur="500"/>
                                        <p:tgtEl>
                                          <p:spTgt spid="53"/>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54"/>
                                        </p:tgtEl>
                                        <p:attrNameLst>
                                          <p:attrName>style.visibility</p:attrName>
                                        </p:attrNameLst>
                                      </p:cBhvr>
                                      <p:to>
                                        <p:strVal val="visible"/>
                                      </p:to>
                                    </p:set>
                                    <p:animEffect transition="in" filter="fade">
                                      <p:cBhvr>
                                        <p:cTn id="145" dur="500"/>
                                        <p:tgtEl>
                                          <p:spTgt spid="54"/>
                                        </p:tgtEl>
                                      </p:cBhvr>
                                    </p:animEffect>
                                  </p:childTnLst>
                                </p:cTn>
                              </p:par>
                              <p:par>
                                <p:cTn id="146" presetID="10" presetClass="entr" presetSubtype="0" fill="hold" nodeType="withEffect">
                                  <p:stCondLst>
                                    <p:cond delay="0"/>
                                  </p:stCondLst>
                                  <p:childTnLst>
                                    <p:set>
                                      <p:cBhvr>
                                        <p:cTn id="147" dur="1" fill="hold">
                                          <p:stCondLst>
                                            <p:cond delay="0"/>
                                          </p:stCondLst>
                                        </p:cTn>
                                        <p:tgtEl>
                                          <p:spTgt spid="55"/>
                                        </p:tgtEl>
                                        <p:attrNameLst>
                                          <p:attrName>style.visibility</p:attrName>
                                        </p:attrNameLst>
                                      </p:cBhvr>
                                      <p:to>
                                        <p:strVal val="visible"/>
                                      </p:to>
                                    </p:set>
                                    <p:animEffect transition="in" filter="fade">
                                      <p:cBhvr>
                                        <p:cTn id="148" dur="500"/>
                                        <p:tgtEl>
                                          <p:spTgt spid="55"/>
                                        </p:tgtEl>
                                      </p:cBhvr>
                                    </p:animEffect>
                                  </p:childTnLst>
                                </p:cTn>
                              </p:par>
                              <p:par>
                                <p:cTn id="149" presetID="10" presetClass="entr" presetSubtype="0" fill="hold" nodeType="withEffect">
                                  <p:stCondLst>
                                    <p:cond delay="0"/>
                                  </p:stCondLst>
                                  <p:childTnLst>
                                    <p:set>
                                      <p:cBhvr>
                                        <p:cTn id="150" dur="1" fill="hold">
                                          <p:stCondLst>
                                            <p:cond delay="0"/>
                                          </p:stCondLst>
                                        </p:cTn>
                                        <p:tgtEl>
                                          <p:spTgt spid="56"/>
                                        </p:tgtEl>
                                        <p:attrNameLst>
                                          <p:attrName>style.visibility</p:attrName>
                                        </p:attrNameLst>
                                      </p:cBhvr>
                                      <p:to>
                                        <p:strVal val="visible"/>
                                      </p:to>
                                    </p:set>
                                    <p:animEffect transition="in" filter="fade">
                                      <p:cBhvr>
                                        <p:cTn id="151" dur="500"/>
                                        <p:tgtEl>
                                          <p:spTgt spid="56"/>
                                        </p:tgtEl>
                                      </p:cBhvr>
                                    </p:animEffect>
                                  </p:childTnLst>
                                </p:cTn>
                              </p:par>
                              <p:par>
                                <p:cTn id="152" presetID="10" presetClass="entr" presetSubtype="0" fill="hold" nodeType="withEffect">
                                  <p:stCondLst>
                                    <p:cond delay="0"/>
                                  </p:stCondLst>
                                  <p:childTnLst>
                                    <p:set>
                                      <p:cBhvr>
                                        <p:cTn id="153" dur="1" fill="hold">
                                          <p:stCondLst>
                                            <p:cond delay="0"/>
                                          </p:stCondLst>
                                        </p:cTn>
                                        <p:tgtEl>
                                          <p:spTgt spid="57"/>
                                        </p:tgtEl>
                                        <p:attrNameLst>
                                          <p:attrName>style.visibility</p:attrName>
                                        </p:attrNameLst>
                                      </p:cBhvr>
                                      <p:to>
                                        <p:strVal val="visible"/>
                                      </p:to>
                                    </p:set>
                                    <p:animEffect transition="in" filter="fade">
                                      <p:cBhvr>
                                        <p:cTn id="15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34" grpId="0" animBg="1"/>
      <p:bldP spid="35" grpId="0" animBg="1"/>
      <p:bldP spid="37" grpId="0" animBg="1"/>
      <p:bldP spid="38" grpId="0" animBg="1"/>
      <p:bldP spid="40" grpId="0" animBg="1"/>
      <p:bldP spid="41" grpId="0" animBg="1"/>
      <p:bldP spid="42" grpId="0" animBg="1"/>
      <p:bldP spid="44" grpId="0" animBg="1"/>
      <p:bldP spid="46" grpId="0" animBg="1"/>
      <p:bldP spid="47" grpId="0" animBg="1"/>
      <p:bldP spid="48" grpId="0" animBg="1"/>
      <p:bldP spid="49" grpId="0" animBg="1"/>
      <p:bldP spid="51" grpId="0" animBg="1"/>
      <p:bldP spid="53" grpId="0" animBg="1"/>
      <p:bldP spid="5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3827C-3FE4-2826-07AA-90B3F2CE09F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C86D0AEF-929B-5696-0C4D-26E1A07E619D}"/>
              </a:ext>
            </a:extLst>
          </p:cNvPr>
          <p:cNvSpPr>
            <a:spLocks noGrp="1"/>
          </p:cNvSpPr>
          <p:nvPr>
            <p:ph type="title"/>
          </p:nvPr>
        </p:nvSpPr>
        <p:spPr>
          <a:xfrm>
            <a:off x="376518" y="13692"/>
            <a:ext cx="8138832" cy="994172"/>
          </a:xfrm>
        </p:spPr>
        <p:txBody>
          <a:bodyPr>
            <a:normAutofit/>
          </a:bodyPr>
          <a:lstStyle/>
          <a:p>
            <a:pPr algn="l"/>
            <a:r>
              <a:rPr lang="en-US" sz="2400" b="1" dirty="0"/>
              <a:t>Spatial ecotype levels can be quantified from bulk tumor methylomes</a:t>
            </a:r>
          </a:p>
        </p:txBody>
      </p:sp>
      <p:pic>
        <p:nvPicPr>
          <p:cNvPr id="4" name="Picture 3">
            <a:extLst>
              <a:ext uri="{FF2B5EF4-FFF2-40B4-BE49-F238E27FC236}">
                <a16:creationId xmlns:a16="http://schemas.microsoft.com/office/drawing/2014/main" id="{A2DBFAE0-86FB-0A21-61B9-69D755B176A0}"/>
              </a:ext>
            </a:extLst>
          </p:cNvPr>
          <p:cNvPicPr>
            <a:picLocks noChangeAspect="1"/>
          </p:cNvPicPr>
          <p:nvPr/>
        </p:nvPicPr>
        <p:blipFill>
          <a:blip r:embed="rId3"/>
          <a:stretch>
            <a:fillRect/>
          </a:stretch>
        </p:blipFill>
        <p:spPr>
          <a:xfrm>
            <a:off x="244438" y="1190570"/>
            <a:ext cx="3424049" cy="3295325"/>
          </a:xfrm>
          <a:prstGeom prst="rect">
            <a:avLst/>
          </a:prstGeom>
        </p:spPr>
      </p:pic>
      <p:pic>
        <p:nvPicPr>
          <p:cNvPr id="11" name="Picture 10">
            <a:extLst>
              <a:ext uri="{FF2B5EF4-FFF2-40B4-BE49-F238E27FC236}">
                <a16:creationId xmlns:a16="http://schemas.microsoft.com/office/drawing/2014/main" id="{B7747247-8361-6E7E-2D4E-78A0C95450D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790407" y="1392563"/>
            <a:ext cx="5205498" cy="2891338"/>
          </a:xfrm>
          <a:prstGeom prst="rect">
            <a:avLst/>
          </a:prstGeom>
        </p:spPr>
      </p:pic>
      <p:sp>
        <p:nvSpPr>
          <p:cNvPr id="3" name="TextBox 2">
            <a:extLst>
              <a:ext uri="{FF2B5EF4-FFF2-40B4-BE49-F238E27FC236}">
                <a16:creationId xmlns:a16="http://schemas.microsoft.com/office/drawing/2014/main" id="{1E209938-A28A-ECE9-84D6-8788F01615DA}"/>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253627593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44BC9-5F5D-FF89-FEE4-F5920EA1506D}"/>
            </a:ext>
          </a:extLst>
        </p:cNvPr>
        <p:cNvGrpSpPr/>
        <p:nvPr/>
      </p:nvGrpSpPr>
      <p:grpSpPr>
        <a:xfrm>
          <a:off x="0" y="0"/>
          <a:ext cx="0" cy="0"/>
          <a:chOff x="0" y="0"/>
          <a:chExt cx="0" cy="0"/>
        </a:xfrm>
      </p:grpSpPr>
      <p:pic>
        <p:nvPicPr>
          <p:cNvPr id="3" name="Picture 2" descr="A diagram of a human body&#10;&#10;AI-generated content may be incorrect.">
            <a:extLst>
              <a:ext uri="{FF2B5EF4-FFF2-40B4-BE49-F238E27FC236}">
                <a16:creationId xmlns:a16="http://schemas.microsoft.com/office/drawing/2014/main" id="{8C1003A8-6CA0-105E-79D4-6C3457BD903A}"/>
              </a:ext>
            </a:extLst>
          </p:cNvPr>
          <p:cNvPicPr>
            <a:picLocks noChangeAspect="1"/>
          </p:cNvPicPr>
          <p:nvPr/>
        </p:nvPicPr>
        <p:blipFill>
          <a:blip r:embed="rId3"/>
          <a:srcRect b="11009"/>
          <a:stretch>
            <a:fillRect/>
          </a:stretch>
        </p:blipFill>
        <p:spPr>
          <a:xfrm>
            <a:off x="2027931" y="552093"/>
            <a:ext cx="5020404" cy="2314213"/>
          </a:xfrm>
          <a:prstGeom prst="rect">
            <a:avLst/>
          </a:prstGeom>
        </p:spPr>
      </p:pic>
      <p:sp>
        <p:nvSpPr>
          <p:cNvPr id="5" name="Title 1">
            <a:extLst>
              <a:ext uri="{FF2B5EF4-FFF2-40B4-BE49-F238E27FC236}">
                <a16:creationId xmlns:a16="http://schemas.microsoft.com/office/drawing/2014/main" id="{D9356918-CB43-C4EA-E75E-2371236649DF}"/>
              </a:ext>
            </a:extLst>
          </p:cNvPr>
          <p:cNvSpPr>
            <a:spLocks noGrp="1"/>
          </p:cNvSpPr>
          <p:nvPr>
            <p:ph type="title"/>
          </p:nvPr>
        </p:nvSpPr>
        <p:spPr>
          <a:xfrm>
            <a:off x="376518" y="13692"/>
            <a:ext cx="8138832" cy="994172"/>
          </a:xfrm>
        </p:spPr>
        <p:txBody>
          <a:bodyPr>
            <a:normAutofit/>
          </a:bodyPr>
          <a:lstStyle/>
          <a:p>
            <a:pPr algn="l"/>
            <a:r>
              <a:rPr lang="en-US" sz="2400" b="1" dirty="0"/>
              <a:t>Spatial ecotype levels can be quantified from</a:t>
            </a:r>
            <a:br>
              <a:rPr lang="en-US" sz="2400" b="1" dirty="0"/>
            </a:br>
            <a:r>
              <a:rPr lang="en-US" sz="2400" b="1" dirty="0"/>
              <a:t>plasma cell-free DNA (cfDNA) methylomes</a:t>
            </a:r>
          </a:p>
        </p:txBody>
      </p:sp>
      <p:pic>
        <p:nvPicPr>
          <p:cNvPr id="6" name="Picture 5">
            <a:extLst>
              <a:ext uri="{FF2B5EF4-FFF2-40B4-BE49-F238E27FC236}">
                <a16:creationId xmlns:a16="http://schemas.microsoft.com/office/drawing/2014/main" id="{C12B366D-AFA4-F984-C14D-1BFD3FD319DD}"/>
              </a:ext>
            </a:extLst>
          </p:cNvPr>
          <p:cNvPicPr>
            <a:picLocks noChangeAspect="1"/>
          </p:cNvPicPr>
          <p:nvPr/>
        </p:nvPicPr>
        <p:blipFill>
          <a:blip r:embed="rId4"/>
          <a:stretch>
            <a:fillRect/>
          </a:stretch>
        </p:blipFill>
        <p:spPr>
          <a:xfrm>
            <a:off x="613002" y="2944567"/>
            <a:ext cx="7772400" cy="1788606"/>
          </a:xfrm>
          <a:prstGeom prst="rect">
            <a:avLst/>
          </a:prstGeom>
        </p:spPr>
      </p:pic>
      <p:sp>
        <p:nvSpPr>
          <p:cNvPr id="2" name="TextBox 1">
            <a:extLst>
              <a:ext uri="{FF2B5EF4-FFF2-40B4-BE49-F238E27FC236}">
                <a16:creationId xmlns:a16="http://schemas.microsoft.com/office/drawing/2014/main" id="{7AF24716-0572-8204-5206-40096D2CDA1B}"/>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385401908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055BC-85E1-D80A-63F3-1B23728D4E47}"/>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27CCCAD0-2095-5787-2936-1BD97BE930DB}"/>
              </a:ext>
            </a:extLst>
          </p:cNvPr>
          <p:cNvSpPr>
            <a:spLocks noGrp="1"/>
          </p:cNvSpPr>
          <p:nvPr>
            <p:ph type="title"/>
          </p:nvPr>
        </p:nvSpPr>
        <p:spPr>
          <a:xfrm>
            <a:off x="376518" y="13692"/>
            <a:ext cx="8138832" cy="705052"/>
          </a:xfrm>
        </p:spPr>
        <p:txBody>
          <a:bodyPr>
            <a:normAutofit/>
          </a:bodyPr>
          <a:lstStyle/>
          <a:p>
            <a:pPr algn="l"/>
            <a:r>
              <a:rPr lang="en-US" sz="2400" b="1" dirty="0"/>
              <a:t>Spatial ecotype levels in plasma are faithful to tissue</a:t>
            </a:r>
          </a:p>
        </p:txBody>
      </p:sp>
      <p:pic>
        <p:nvPicPr>
          <p:cNvPr id="7" name="Picture 6">
            <a:extLst>
              <a:ext uri="{FF2B5EF4-FFF2-40B4-BE49-F238E27FC236}">
                <a16:creationId xmlns:a16="http://schemas.microsoft.com/office/drawing/2014/main" id="{B22E05C5-C904-6A46-DA8D-561DF3F9E0AD}"/>
              </a:ext>
            </a:extLst>
          </p:cNvPr>
          <p:cNvPicPr>
            <a:picLocks noChangeAspect="1"/>
          </p:cNvPicPr>
          <p:nvPr/>
        </p:nvPicPr>
        <p:blipFill>
          <a:blip r:embed="rId3"/>
          <a:srcRect b="67213"/>
          <a:stretch>
            <a:fillRect/>
          </a:stretch>
        </p:blipFill>
        <p:spPr>
          <a:xfrm>
            <a:off x="1378904" y="767015"/>
            <a:ext cx="6560544" cy="1337207"/>
          </a:xfrm>
          <a:prstGeom prst="rect">
            <a:avLst/>
          </a:prstGeom>
        </p:spPr>
      </p:pic>
      <p:pic>
        <p:nvPicPr>
          <p:cNvPr id="9" name="Picture 8">
            <a:extLst>
              <a:ext uri="{FF2B5EF4-FFF2-40B4-BE49-F238E27FC236}">
                <a16:creationId xmlns:a16="http://schemas.microsoft.com/office/drawing/2014/main" id="{ED731DED-6664-4546-7364-2058558B69DC}"/>
              </a:ext>
            </a:extLst>
          </p:cNvPr>
          <p:cNvPicPr>
            <a:picLocks noChangeAspect="1"/>
          </p:cNvPicPr>
          <p:nvPr/>
        </p:nvPicPr>
        <p:blipFill>
          <a:blip r:embed="rId3"/>
          <a:srcRect l="89790" t="15494" r="-34" b="60130"/>
          <a:stretch>
            <a:fillRect/>
          </a:stretch>
        </p:blipFill>
        <p:spPr>
          <a:xfrm>
            <a:off x="7301803" y="1368240"/>
            <a:ext cx="672029" cy="994172"/>
          </a:xfrm>
          <a:prstGeom prst="rect">
            <a:avLst/>
          </a:prstGeom>
        </p:spPr>
      </p:pic>
      <p:pic>
        <p:nvPicPr>
          <p:cNvPr id="10" name="Picture 9">
            <a:extLst>
              <a:ext uri="{FF2B5EF4-FFF2-40B4-BE49-F238E27FC236}">
                <a16:creationId xmlns:a16="http://schemas.microsoft.com/office/drawing/2014/main" id="{5FEF2019-E449-3990-892E-3B9CF35F687A}"/>
              </a:ext>
            </a:extLst>
          </p:cNvPr>
          <p:cNvPicPr>
            <a:picLocks noChangeAspect="1"/>
          </p:cNvPicPr>
          <p:nvPr/>
        </p:nvPicPr>
        <p:blipFill>
          <a:blip r:embed="rId3"/>
          <a:srcRect t="33074" r="10197" b="41221"/>
          <a:stretch>
            <a:fillRect/>
          </a:stretch>
        </p:blipFill>
        <p:spPr>
          <a:xfrm>
            <a:off x="1366164" y="2150028"/>
            <a:ext cx="5891571" cy="1048393"/>
          </a:xfrm>
          <a:prstGeom prst="rect">
            <a:avLst/>
          </a:prstGeom>
        </p:spPr>
      </p:pic>
      <p:pic>
        <p:nvPicPr>
          <p:cNvPr id="11" name="Picture 10">
            <a:extLst>
              <a:ext uri="{FF2B5EF4-FFF2-40B4-BE49-F238E27FC236}">
                <a16:creationId xmlns:a16="http://schemas.microsoft.com/office/drawing/2014/main" id="{020330F1-8F80-2F8E-1FB8-C62952245547}"/>
              </a:ext>
            </a:extLst>
          </p:cNvPr>
          <p:cNvPicPr>
            <a:picLocks noChangeAspect="1"/>
          </p:cNvPicPr>
          <p:nvPr/>
        </p:nvPicPr>
        <p:blipFill>
          <a:blip r:embed="rId3"/>
          <a:srcRect l="3974" t="58721" r="10197" b="22371"/>
          <a:stretch>
            <a:fillRect/>
          </a:stretch>
        </p:blipFill>
        <p:spPr>
          <a:xfrm>
            <a:off x="1626855" y="3195122"/>
            <a:ext cx="5630880" cy="771180"/>
          </a:xfrm>
          <a:prstGeom prst="rect">
            <a:avLst/>
          </a:prstGeom>
        </p:spPr>
      </p:pic>
      <p:pic>
        <p:nvPicPr>
          <p:cNvPr id="12" name="Picture 11">
            <a:extLst>
              <a:ext uri="{FF2B5EF4-FFF2-40B4-BE49-F238E27FC236}">
                <a16:creationId xmlns:a16="http://schemas.microsoft.com/office/drawing/2014/main" id="{6E469A79-4665-C415-3C1E-0E7614B8CAF5}"/>
              </a:ext>
            </a:extLst>
          </p:cNvPr>
          <p:cNvPicPr>
            <a:picLocks noChangeAspect="1"/>
          </p:cNvPicPr>
          <p:nvPr/>
        </p:nvPicPr>
        <p:blipFill>
          <a:blip r:embed="rId3"/>
          <a:srcRect l="475" t="74605" r="1792" b="4"/>
          <a:stretch>
            <a:fillRect/>
          </a:stretch>
        </p:blipFill>
        <p:spPr>
          <a:xfrm>
            <a:off x="1400938" y="3847917"/>
            <a:ext cx="6411817" cy="1035585"/>
          </a:xfrm>
          <a:prstGeom prst="rect">
            <a:avLst/>
          </a:prstGeom>
        </p:spPr>
      </p:pic>
      <p:sp>
        <p:nvSpPr>
          <p:cNvPr id="2" name="TextBox 1">
            <a:extLst>
              <a:ext uri="{FF2B5EF4-FFF2-40B4-BE49-F238E27FC236}">
                <a16:creationId xmlns:a16="http://schemas.microsoft.com/office/drawing/2014/main" id="{ECFD5A8F-E20F-46BF-AA59-8BC1498E4630}"/>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233769997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5D65E-1FB2-ACD5-1619-DD7CE590FC03}"/>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039A979-6F74-DF8D-3BF3-04FDC0B59186}"/>
              </a:ext>
            </a:extLst>
          </p:cNvPr>
          <p:cNvSpPr>
            <a:spLocks noGrp="1"/>
          </p:cNvSpPr>
          <p:nvPr>
            <p:ph type="title"/>
          </p:nvPr>
        </p:nvSpPr>
        <p:spPr>
          <a:xfrm>
            <a:off x="376518" y="13692"/>
            <a:ext cx="8475652" cy="994172"/>
          </a:xfrm>
        </p:spPr>
        <p:txBody>
          <a:bodyPr>
            <a:normAutofit fontScale="90000"/>
          </a:bodyPr>
          <a:lstStyle/>
          <a:p>
            <a:pPr algn="l"/>
            <a:r>
              <a:rPr lang="en-US" sz="2400" b="1" dirty="0"/>
              <a:t>Spatial ecotype levels in plasma robustly correlate with tissue levels and are not a surrogate for circulating leukocytes</a:t>
            </a:r>
          </a:p>
        </p:txBody>
      </p:sp>
      <p:pic>
        <p:nvPicPr>
          <p:cNvPr id="7" name="Picture 6" descr="A diagram of a number of colored dots&#10;&#10;AI-generated content may be incorrect.">
            <a:extLst>
              <a:ext uri="{FF2B5EF4-FFF2-40B4-BE49-F238E27FC236}">
                <a16:creationId xmlns:a16="http://schemas.microsoft.com/office/drawing/2014/main" id="{CBCB90B9-A2FD-2F0E-B1D0-955264787EA4}"/>
              </a:ext>
            </a:extLst>
          </p:cNvPr>
          <p:cNvPicPr>
            <a:picLocks noChangeAspect="1"/>
          </p:cNvPicPr>
          <p:nvPr/>
        </p:nvPicPr>
        <p:blipFill>
          <a:blip r:embed="rId3"/>
          <a:stretch>
            <a:fillRect/>
          </a:stretch>
        </p:blipFill>
        <p:spPr>
          <a:xfrm>
            <a:off x="1629043" y="1184143"/>
            <a:ext cx="2594610" cy="3322434"/>
          </a:xfrm>
          <a:prstGeom prst="rect">
            <a:avLst/>
          </a:prstGeom>
        </p:spPr>
      </p:pic>
      <p:sp>
        <p:nvSpPr>
          <p:cNvPr id="8" name="Rectangle 7">
            <a:extLst>
              <a:ext uri="{FF2B5EF4-FFF2-40B4-BE49-F238E27FC236}">
                <a16:creationId xmlns:a16="http://schemas.microsoft.com/office/drawing/2014/main" id="{674504C2-3AB5-8965-22C1-916F793B11DA}"/>
              </a:ext>
            </a:extLst>
          </p:cNvPr>
          <p:cNvSpPr/>
          <p:nvPr/>
        </p:nvSpPr>
        <p:spPr>
          <a:xfrm>
            <a:off x="1483194" y="1229792"/>
            <a:ext cx="291697" cy="23246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diagram of a number of dots&#10;&#10;AI-generated content may be incorrect.">
            <a:extLst>
              <a:ext uri="{FF2B5EF4-FFF2-40B4-BE49-F238E27FC236}">
                <a16:creationId xmlns:a16="http://schemas.microsoft.com/office/drawing/2014/main" id="{1FE761BE-6CE7-68C6-B0A5-73462755DAEF}"/>
              </a:ext>
            </a:extLst>
          </p:cNvPr>
          <p:cNvPicPr>
            <a:picLocks noChangeAspect="1"/>
          </p:cNvPicPr>
          <p:nvPr/>
        </p:nvPicPr>
        <p:blipFill>
          <a:blip r:embed="rId4"/>
          <a:stretch>
            <a:fillRect/>
          </a:stretch>
        </p:blipFill>
        <p:spPr>
          <a:xfrm>
            <a:off x="4829027" y="1151968"/>
            <a:ext cx="2471019" cy="3322433"/>
          </a:xfrm>
          <a:prstGeom prst="rect">
            <a:avLst/>
          </a:prstGeom>
        </p:spPr>
      </p:pic>
      <p:sp>
        <p:nvSpPr>
          <p:cNvPr id="3" name="TextBox 2">
            <a:extLst>
              <a:ext uri="{FF2B5EF4-FFF2-40B4-BE49-F238E27FC236}">
                <a16:creationId xmlns:a16="http://schemas.microsoft.com/office/drawing/2014/main" id="{52AE442D-B04F-63B7-DA08-20E1DCCBB0C5}"/>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219641075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E0D1C-C7FC-D816-66EE-A51073D919A2}"/>
            </a:ext>
          </a:extLst>
        </p:cNvPr>
        <p:cNvGrpSpPr/>
        <p:nvPr/>
      </p:nvGrpSpPr>
      <p:grpSpPr>
        <a:xfrm>
          <a:off x="0" y="0"/>
          <a:ext cx="0" cy="0"/>
          <a:chOff x="0" y="0"/>
          <a:chExt cx="0" cy="0"/>
        </a:xfrm>
      </p:grpSpPr>
      <p:pic>
        <p:nvPicPr>
          <p:cNvPr id="11" name="Picture 10" descr="A close-up of a chart&#10;&#10;Description automatically generated">
            <a:extLst>
              <a:ext uri="{FF2B5EF4-FFF2-40B4-BE49-F238E27FC236}">
                <a16:creationId xmlns:a16="http://schemas.microsoft.com/office/drawing/2014/main" id="{ADF6F473-D4BC-6A05-F040-18E743866BED}"/>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780229" y="1944344"/>
            <a:ext cx="5857638" cy="1552027"/>
          </a:xfrm>
          <a:prstGeom prst="rect">
            <a:avLst/>
          </a:prstGeom>
        </p:spPr>
      </p:pic>
      <p:sp>
        <p:nvSpPr>
          <p:cNvPr id="2" name="Title 1">
            <a:extLst>
              <a:ext uri="{FF2B5EF4-FFF2-40B4-BE49-F238E27FC236}">
                <a16:creationId xmlns:a16="http://schemas.microsoft.com/office/drawing/2014/main" id="{FD379C56-A2F3-B69F-3196-1AF0CE488C4B}"/>
              </a:ext>
            </a:extLst>
          </p:cNvPr>
          <p:cNvSpPr>
            <a:spLocks noGrp="1"/>
          </p:cNvSpPr>
          <p:nvPr>
            <p:ph type="title"/>
          </p:nvPr>
        </p:nvSpPr>
        <p:spPr>
          <a:xfrm>
            <a:off x="358588" y="13692"/>
            <a:ext cx="8785412" cy="994172"/>
          </a:xfrm>
        </p:spPr>
        <p:txBody>
          <a:bodyPr>
            <a:noAutofit/>
          </a:bodyPr>
          <a:lstStyle/>
          <a:p>
            <a:pPr algn="l"/>
            <a:r>
              <a:rPr lang="en-US" sz="2300" b="1" dirty="0"/>
              <a:t>Liquid SE profiling for ICI response assessment at baseline </a:t>
            </a:r>
            <a:br>
              <a:rPr lang="en-US" sz="2300" b="1" dirty="0"/>
            </a:br>
            <a:r>
              <a:rPr lang="en-US" sz="2300" b="1" dirty="0"/>
              <a:t>in melanoma (</a:t>
            </a:r>
            <a:r>
              <a:rPr lang="en-US" sz="2300" b="1" i="1" dirty="0"/>
              <a:t>n</a:t>
            </a:r>
            <a:r>
              <a:rPr lang="en-US" sz="2300" b="1" dirty="0"/>
              <a:t> = 78 patients)</a:t>
            </a:r>
          </a:p>
        </p:txBody>
      </p:sp>
      <p:cxnSp>
        <p:nvCxnSpPr>
          <p:cNvPr id="8" name="Straight Connector 7">
            <a:extLst>
              <a:ext uri="{FF2B5EF4-FFF2-40B4-BE49-F238E27FC236}">
                <a16:creationId xmlns:a16="http://schemas.microsoft.com/office/drawing/2014/main" id="{A761F005-EAE7-F2B1-AC20-12A6B7A02BD7}"/>
              </a:ext>
            </a:extLst>
          </p:cNvPr>
          <p:cNvCxnSpPr/>
          <p:nvPr/>
        </p:nvCxnSpPr>
        <p:spPr>
          <a:xfrm>
            <a:off x="1067804" y="2146203"/>
            <a:ext cx="0" cy="1204898"/>
          </a:xfrm>
          <a:prstGeom prst="line">
            <a:avLst/>
          </a:prstGeom>
          <a:ln w="12700"/>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BC851911-1375-DCFD-1DA7-AC407E555FF7}"/>
              </a:ext>
            </a:extLst>
          </p:cNvPr>
          <p:cNvSpPr txBox="1"/>
          <p:nvPr/>
        </p:nvSpPr>
        <p:spPr>
          <a:xfrm>
            <a:off x="560325" y="4510065"/>
            <a:ext cx="8023350"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1" u="none" strike="noStrike" kern="1200" cap="none" spc="0" normalizeH="0" baseline="0" noProof="0" dirty="0">
                <a:ln>
                  <a:noFill/>
                </a:ln>
                <a:solidFill>
                  <a:prstClr val="black"/>
                </a:solidFill>
                <a:effectLst/>
                <a:uLnTx/>
                <a:uFillTx/>
                <a:latin typeface="Helvetica" pitchFamily="2" charset="0"/>
                <a:ea typeface="+mn-ea"/>
                <a:cs typeface="+mn-cs"/>
              </a:rPr>
              <a:t>SE7/8 and SE4 are respectively most strongly associated with ICI benefit and resistance in bulk tumors</a:t>
            </a:r>
          </a:p>
        </p:txBody>
      </p:sp>
      <p:sp>
        <p:nvSpPr>
          <p:cNvPr id="6" name="TextBox 5">
            <a:extLst>
              <a:ext uri="{FF2B5EF4-FFF2-40B4-BE49-F238E27FC236}">
                <a16:creationId xmlns:a16="http://schemas.microsoft.com/office/drawing/2014/main" id="{A5FDA12C-F61F-14F3-AB4C-77C4ACD214F3}"/>
              </a:ext>
            </a:extLst>
          </p:cNvPr>
          <p:cNvSpPr txBox="1"/>
          <p:nvPr/>
        </p:nvSpPr>
        <p:spPr>
          <a:xfrm rot="16200000">
            <a:off x="242257" y="2540903"/>
            <a:ext cx="1258679" cy="41549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Tumor</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microenvironment</a:t>
            </a:r>
          </a:p>
        </p:txBody>
      </p:sp>
      <p:pic>
        <p:nvPicPr>
          <p:cNvPr id="3" name="Picture 2" descr="A close-up of a chart&#10;&#10;Description automatically generated">
            <a:extLst>
              <a:ext uri="{FF2B5EF4-FFF2-40B4-BE49-F238E27FC236}">
                <a16:creationId xmlns:a16="http://schemas.microsoft.com/office/drawing/2014/main" id="{B45CAEA1-CB79-5BCB-CC31-F3A903011382}"/>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780229" y="939768"/>
            <a:ext cx="5866104" cy="1007203"/>
          </a:xfrm>
          <a:prstGeom prst="rect">
            <a:avLst/>
          </a:prstGeom>
        </p:spPr>
      </p:pic>
      <p:pic>
        <p:nvPicPr>
          <p:cNvPr id="10" name="Picture 9" descr="A close-up of a chart&#10;&#10;Description automatically generated">
            <a:extLst>
              <a:ext uri="{FF2B5EF4-FFF2-40B4-BE49-F238E27FC236}">
                <a16:creationId xmlns:a16="http://schemas.microsoft.com/office/drawing/2014/main" id="{31E9782E-DE41-DA32-AF7B-615333B086F6}"/>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6646333" y="871887"/>
            <a:ext cx="2235200" cy="1964084"/>
          </a:xfrm>
          <a:prstGeom prst="rect">
            <a:avLst/>
          </a:prstGeom>
        </p:spPr>
      </p:pic>
      <p:pic>
        <p:nvPicPr>
          <p:cNvPr id="13" name="Picture 12" descr="A close-up of a chart&#10;&#10;Description automatically generated">
            <a:extLst>
              <a:ext uri="{FF2B5EF4-FFF2-40B4-BE49-F238E27FC236}">
                <a16:creationId xmlns:a16="http://schemas.microsoft.com/office/drawing/2014/main" id="{0D89DB9A-1CA4-10FD-8408-00644EB771B9}"/>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780594" y="3505489"/>
            <a:ext cx="5882021" cy="977685"/>
          </a:xfrm>
          <a:prstGeom prst="rect">
            <a:avLst/>
          </a:prstGeom>
        </p:spPr>
      </p:pic>
      <p:pic>
        <p:nvPicPr>
          <p:cNvPr id="15" name="Picture 14" descr="A close-up of a chart&#10;&#10;Description automatically generated">
            <a:extLst>
              <a:ext uri="{FF2B5EF4-FFF2-40B4-BE49-F238E27FC236}">
                <a16:creationId xmlns:a16="http://schemas.microsoft.com/office/drawing/2014/main" id="{4EFC7704-7575-2F04-24F3-A2404937BA5D}"/>
              </a:ext>
            </a:extLst>
          </p:cNvPr>
          <p:cNvPicPr>
            <a:picLocks noChangeAspect="1"/>
          </p:cNvPicPr>
          <p:nvPr/>
        </p:nvPicPr>
        <p:blipFill>
          <a:blip r:embed="rId7" cstate="hqprint">
            <a:extLst>
              <a:ext uri="{28A0092B-C50C-407E-A947-70E740481C1C}">
                <a14:useLocalDpi xmlns:a14="http://schemas.microsoft.com/office/drawing/2010/main"/>
              </a:ext>
            </a:extLst>
          </a:blip>
          <a:srcRect/>
          <a:stretch/>
        </p:blipFill>
        <p:spPr>
          <a:xfrm>
            <a:off x="6654799" y="2895237"/>
            <a:ext cx="1129393" cy="1159934"/>
          </a:xfrm>
          <a:prstGeom prst="rect">
            <a:avLst/>
          </a:prstGeom>
        </p:spPr>
      </p:pic>
      <p:pic>
        <p:nvPicPr>
          <p:cNvPr id="17" name="Picture 16" descr="A close-up of a chart&#10;&#10;Description automatically generated">
            <a:extLst>
              <a:ext uri="{FF2B5EF4-FFF2-40B4-BE49-F238E27FC236}">
                <a16:creationId xmlns:a16="http://schemas.microsoft.com/office/drawing/2014/main" id="{0BD74692-52D1-9E70-6E46-3DF1DF25E0F6}"/>
              </a:ext>
            </a:extLst>
          </p:cNvPr>
          <p:cNvPicPr>
            <a:picLocks noChangeAspect="1"/>
          </p:cNvPicPr>
          <p:nvPr/>
        </p:nvPicPr>
        <p:blipFill>
          <a:blip r:embed="rId8" cstate="hqprint">
            <a:extLst>
              <a:ext uri="{28A0092B-C50C-407E-A947-70E740481C1C}">
                <a14:useLocalDpi xmlns:a14="http://schemas.microsoft.com/office/drawing/2010/main"/>
              </a:ext>
            </a:extLst>
          </a:blip>
          <a:srcRect/>
          <a:stretch/>
        </p:blipFill>
        <p:spPr>
          <a:xfrm>
            <a:off x="7758790" y="2915972"/>
            <a:ext cx="1117600" cy="1159934"/>
          </a:xfrm>
          <a:prstGeom prst="rect">
            <a:avLst/>
          </a:prstGeom>
        </p:spPr>
      </p:pic>
      <p:sp>
        <p:nvSpPr>
          <p:cNvPr id="4" name="TextBox 3">
            <a:extLst>
              <a:ext uri="{FF2B5EF4-FFF2-40B4-BE49-F238E27FC236}">
                <a16:creationId xmlns:a16="http://schemas.microsoft.com/office/drawing/2014/main" id="{2773590F-E9B9-69C1-96AA-2EFF7D4A8CD9}"/>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78656412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25BED595-8108-EF54-66FE-45AE6A0DAF3D}"/>
              </a:ext>
            </a:extLst>
          </p:cNvPr>
          <p:cNvPicPr>
            <a:picLocks noChangeAspect="1"/>
          </p:cNvPicPr>
          <p:nvPr/>
        </p:nvPicPr>
        <p:blipFill>
          <a:blip r:embed="rId3"/>
          <a:srcRect l="13107" t="10814" b="10542"/>
          <a:stretch>
            <a:fillRect/>
          </a:stretch>
        </p:blipFill>
        <p:spPr>
          <a:xfrm>
            <a:off x="881571" y="1236610"/>
            <a:ext cx="3536086" cy="3002158"/>
          </a:xfrm>
          <a:prstGeom prst="rect">
            <a:avLst/>
          </a:prstGeom>
        </p:spPr>
      </p:pic>
      <p:pic>
        <p:nvPicPr>
          <p:cNvPr id="7" name="Picture 6">
            <a:extLst>
              <a:ext uri="{FF2B5EF4-FFF2-40B4-BE49-F238E27FC236}">
                <a16:creationId xmlns:a16="http://schemas.microsoft.com/office/drawing/2014/main" id="{E5E56D1A-5D51-EC1D-58DE-61609024EC5B}"/>
              </a:ext>
            </a:extLst>
          </p:cNvPr>
          <p:cNvPicPr>
            <a:picLocks noChangeAspect="1"/>
          </p:cNvPicPr>
          <p:nvPr/>
        </p:nvPicPr>
        <p:blipFill>
          <a:blip r:embed="rId4"/>
          <a:stretch>
            <a:fillRect/>
          </a:stretch>
        </p:blipFill>
        <p:spPr>
          <a:xfrm>
            <a:off x="4771418" y="1490799"/>
            <a:ext cx="3869338" cy="3096487"/>
          </a:xfrm>
          <a:prstGeom prst="rect">
            <a:avLst/>
          </a:prstGeom>
        </p:spPr>
      </p:pic>
      <p:pic>
        <p:nvPicPr>
          <p:cNvPr id="18" name="Picture 17">
            <a:extLst>
              <a:ext uri="{FF2B5EF4-FFF2-40B4-BE49-F238E27FC236}">
                <a16:creationId xmlns:a16="http://schemas.microsoft.com/office/drawing/2014/main" id="{317C3DCC-B68D-1CCD-4684-22BAE3E05088}"/>
              </a:ext>
            </a:extLst>
          </p:cNvPr>
          <p:cNvPicPr>
            <a:picLocks noChangeAspect="1"/>
          </p:cNvPicPr>
          <p:nvPr/>
        </p:nvPicPr>
        <p:blipFill>
          <a:blip r:embed="rId5"/>
          <a:stretch>
            <a:fillRect/>
          </a:stretch>
        </p:blipFill>
        <p:spPr>
          <a:xfrm>
            <a:off x="4715663" y="1462695"/>
            <a:ext cx="3938277" cy="3205574"/>
          </a:xfrm>
          <a:prstGeom prst="rect">
            <a:avLst/>
          </a:prstGeom>
        </p:spPr>
      </p:pic>
      <p:sp>
        <p:nvSpPr>
          <p:cNvPr id="13" name="TextBox 12">
            <a:extLst>
              <a:ext uri="{FF2B5EF4-FFF2-40B4-BE49-F238E27FC236}">
                <a16:creationId xmlns:a16="http://schemas.microsoft.com/office/drawing/2014/main" id="{2E00104C-D9C7-292A-6420-ADEAF8040953}"/>
              </a:ext>
            </a:extLst>
          </p:cNvPr>
          <p:cNvSpPr txBox="1"/>
          <p:nvPr/>
        </p:nvSpPr>
        <p:spPr>
          <a:xfrm>
            <a:off x="5669538" y="1034534"/>
            <a:ext cx="2457834" cy="461665"/>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Melanoma patients stratified by SE7 levels in plasma cfDNA</a:t>
            </a:r>
          </a:p>
        </p:txBody>
      </p:sp>
      <p:sp>
        <p:nvSpPr>
          <p:cNvPr id="15" name="TextBox 14">
            <a:extLst>
              <a:ext uri="{FF2B5EF4-FFF2-40B4-BE49-F238E27FC236}">
                <a16:creationId xmlns:a16="http://schemas.microsoft.com/office/drawing/2014/main" id="{994F05C7-60B2-B514-FB00-889F809D1F9C}"/>
              </a:ext>
            </a:extLst>
          </p:cNvPr>
          <p:cNvSpPr txBox="1"/>
          <p:nvPr/>
        </p:nvSpPr>
        <p:spPr>
          <a:xfrm>
            <a:off x="5669538" y="1027478"/>
            <a:ext cx="2457834" cy="461665"/>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Melanoma patients stratified by SE4 levels in plasma cfDNA</a:t>
            </a:r>
          </a:p>
        </p:txBody>
      </p:sp>
      <p:sp>
        <p:nvSpPr>
          <p:cNvPr id="2" name="Title 1">
            <a:extLst>
              <a:ext uri="{FF2B5EF4-FFF2-40B4-BE49-F238E27FC236}">
                <a16:creationId xmlns:a16="http://schemas.microsoft.com/office/drawing/2014/main" id="{8A1CAB5F-48EA-BC97-F744-C9C539D71190}"/>
              </a:ext>
            </a:extLst>
          </p:cNvPr>
          <p:cNvSpPr>
            <a:spLocks noGrp="1"/>
          </p:cNvSpPr>
          <p:nvPr>
            <p:ph type="title"/>
          </p:nvPr>
        </p:nvSpPr>
        <p:spPr>
          <a:xfrm>
            <a:off x="367557" y="110503"/>
            <a:ext cx="8362950" cy="812862"/>
          </a:xfrm>
        </p:spPr>
        <p:txBody>
          <a:bodyPr>
            <a:normAutofit fontScale="90000"/>
          </a:bodyPr>
          <a:lstStyle/>
          <a:p>
            <a:pPr algn="l"/>
            <a:r>
              <a:rPr lang="en-US" sz="2400" b="1" dirty="0"/>
              <a:t>Liquid SE associations with ICI response are concordant with ICI response associations in bulk tumors</a:t>
            </a:r>
          </a:p>
        </p:txBody>
      </p:sp>
      <p:sp>
        <p:nvSpPr>
          <p:cNvPr id="3" name="TextBox 2">
            <a:extLst>
              <a:ext uri="{FF2B5EF4-FFF2-40B4-BE49-F238E27FC236}">
                <a16:creationId xmlns:a16="http://schemas.microsoft.com/office/drawing/2014/main" id="{EC98D226-3F47-4329-7BA4-14DF9DB07319}"/>
              </a:ext>
            </a:extLst>
          </p:cNvPr>
          <p:cNvSpPr txBox="1"/>
          <p:nvPr/>
        </p:nvSpPr>
        <p:spPr>
          <a:xfrm>
            <a:off x="3379983" y="4589719"/>
            <a:ext cx="1178528"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ICI benefit</a:t>
            </a:r>
          </a:p>
        </p:txBody>
      </p:sp>
      <p:sp>
        <p:nvSpPr>
          <p:cNvPr id="4" name="TextBox 3">
            <a:extLst>
              <a:ext uri="{FF2B5EF4-FFF2-40B4-BE49-F238E27FC236}">
                <a16:creationId xmlns:a16="http://schemas.microsoft.com/office/drawing/2014/main" id="{1CEBD14E-38FA-DB6F-7192-1A1D5D348092}"/>
              </a:ext>
            </a:extLst>
          </p:cNvPr>
          <p:cNvSpPr txBox="1"/>
          <p:nvPr/>
        </p:nvSpPr>
        <p:spPr>
          <a:xfrm>
            <a:off x="826830" y="4568315"/>
            <a:ext cx="1519968"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ICI resistance</a:t>
            </a:r>
          </a:p>
        </p:txBody>
      </p:sp>
      <p:sp>
        <p:nvSpPr>
          <p:cNvPr id="5" name="TextBox 4">
            <a:extLst>
              <a:ext uri="{FF2B5EF4-FFF2-40B4-BE49-F238E27FC236}">
                <a16:creationId xmlns:a16="http://schemas.microsoft.com/office/drawing/2014/main" id="{F46E2136-367A-B290-FD26-004A001F8B77}"/>
              </a:ext>
            </a:extLst>
          </p:cNvPr>
          <p:cNvSpPr txBox="1"/>
          <p:nvPr/>
        </p:nvSpPr>
        <p:spPr>
          <a:xfrm rot="16200000">
            <a:off x="-366328" y="1443454"/>
            <a:ext cx="1178528"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ICI benefit</a:t>
            </a:r>
          </a:p>
        </p:txBody>
      </p:sp>
      <p:sp>
        <p:nvSpPr>
          <p:cNvPr id="6" name="TextBox 5">
            <a:extLst>
              <a:ext uri="{FF2B5EF4-FFF2-40B4-BE49-F238E27FC236}">
                <a16:creationId xmlns:a16="http://schemas.microsoft.com/office/drawing/2014/main" id="{99254A2C-9670-F8F9-BE45-48B511C5DF9E}"/>
              </a:ext>
            </a:extLst>
          </p:cNvPr>
          <p:cNvSpPr txBox="1"/>
          <p:nvPr/>
        </p:nvSpPr>
        <p:spPr>
          <a:xfrm rot="16200000">
            <a:off x="-523932" y="3819768"/>
            <a:ext cx="1519968"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ICI resistance</a:t>
            </a:r>
          </a:p>
        </p:txBody>
      </p:sp>
      <p:cxnSp>
        <p:nvCxnSpPr>
          <p:cNvPr id="11" name="Straight Arrow Connector 10">
            <a:extLst>
              <a:ext uri="{FF2B5EF4-FFF2-40B4-BE49-F238E27FC236}">
                <a16:creationId xmlns:a16="http://schemas.microsoft.com/office/drawing/2014/main" id="{06993B68-FFB8-9570-D83F-80F2E71D19CB}"/>
              </a:ext>
            </a:extLst>
          </p:cNvPr>
          <p:cNvCxnSpPr>
            <a:cxnSpLocks/>
          </p:cNvCxnSpPr>
          <p:nvPr/>
        </p:nvCxnSpPr>
        <p:spPr>
          <a:xfrm>
            <a:off x="2409722" y="4758996"/>
            <a:ext cx="916972" cy="0"/>
          </a:xfrm>
          <a:prstGeom prst="straightConnector1">
            <a:avLst/>
          </a:prstGeom>
          <a:ln w="19050">
            <a:solidFill>
              <a:schemeClr val="bg1">
                <a:lumMod val="75000"/>
              </a:schemeClr>
            </a:solidFill>
            <a:headEnd type="stealth" w="lg" len="lg"/>
            <a:tailEnd type="stealth" w="lg" len="lg"/>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55AF3BEF-9FF1-F513-6AB6-2273C0295B3F}"/>
              </a:ext>
            </a:extLst>
          </p:cNvPr>
          <p:cNvCxnSpPr>
            <a:cxnSpLocks/>
          </p:cNvCxnSpPr>
          <p:nvPr/>
        </p:nvCxnSpPr>
        <p:spPr>
          <a:xfrm rot="5400000">
            <a:off x="-225333" y="2728811"/>
            <a:ext cx="916972" cy="0"/>
          </a:xfrm>
          <a:prstGeom prst="straightConnector1">
            <a:avLst/>
          </a:prstGeom>
          <a:ln w="19050">
            <a:solidFill>
              <a:schemeClr val="bg1">
                <a:lumMod val="75000"/>
              </a:schemeClr>
            </a:solidFill>
            <a:headEnd type="stealth" w="lg" len="lg"/>
            <a:tailEnd type="stealth" w="lg" len="lg"/>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D8B38A4A-AAF7-7221-DA9D-06389B7A5C07}"/>
              </a:ext>
            </a:extLst>
          </p:cNvPr>
          <p:cNvSpPr txBox="1"/>
          <p:nvPr/>
        </p:nvSpPr>
        <p:spPr>
          <a:xfrm>
            <a:off x="1179303" y="4248732"/>
            <a:ext cx="3058851" cy="338554"/>
          </a:xfrm>
          <a:prstGeom prst="rect">
            <a:avLst/>
          </a:prstGeom>
          <a:solidFill>
            <a:schemeClr val="bg1"/>
          </a:solidFill>
        </p:spPr>
        <p:txBody>
          <a:bodyPr wrap="none" t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Response association of </a:t>
            </a:r>
            <a:r>
              <a:rPr kumimoji="0" lang="en-US" sz="1100" b="1" i="0" u="none" strike="noStrike" kern="1200" cap="none" spc="0" normalizeH="0" baseline="0" noProof="0" dirty="0">
                <a:ln>
                  <a:noFill/>
                </a:ln>
                <a:solidFill>
                  <a:srgbClr val="ED7D31">
                    <a:lumMod val="75000"/>
                  </a:srgbClr>
                </a:solidFill>
                <a:effectLst/>
                <a:uLnTx/>
                <a:uFillTx/>
                <a:latin typeface="Arial" panose="020B0604020202020204" pitchFamily="34" charset="0"/>
                <a:ea typeface="+mn-ea"/>
                <a:cs typeface="Arial" panose="020B0604020202020204" pitchFamily="34" charset="0"/>
              </a:rPr>
              <a:t>tissue</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100" b="1" i="0" u="none" strike="noStrike" kern="1200" cap="none" spc="0" normalizeH="0" baseline="0" noProof="0" dirty="0">
                <a:ln>
                  <a:noFill/>
                </a:ln>
                <a:solidFill>
                  <a:srgbClr val="ED7D31">
                    <a:lumMod val="75000"/>
                  </a:srgbClr>
                </a:solidFill>
                <a:effectLst/>
                <a:uLnTx/>
                <a:uFillTx/>
                <a:latin typeface="Arial" panose="020B0604020202020204" pitchFamily="34" charset="0"/>
                <a:ea typeface="+mn-ea"/>
                <a:cs typeface="Arial" panose="020B0604020202020204" pitchFamily="34" charset="0"/>
              </a:rPr>
              <a:t>SEs</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(z-score)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11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366 melanoma patients)</a:t>
            </a:r>
          </a:p>
        </p:txBody>
      </p:sp>
      <p:sp>
        <p:nvSpPr>
          <p:cNvPr id="20" name="TextBox 19">
            <a:extLst>
              <a:ext uri="{FF2B5EF4-FFF2-40B4-BE49-F238E27FC236}">
                <a16:creationId xmlns:a16="http://schemas.microsoft.com/office/drawing/2014/main" id="{9E1AA4C2-13D2-E192-2F41-E66C06FCD577}"/>
              </a:ext>
            </a:extLst>
          </p:cNvPr>
          <p:cNvSpPr txBox="1"/>
          <p:nvPr/>
        </p:nvSpPr>
        <p:spPr>
          <a:xfrm rot="16200000">
            <a:off x="-890357" y="2618111"/>
            <a:ext cx="3026791" cy="338554"/>
          </a:xfrm>
          <a:prstGeom prst="rect">
            <a:avLst/>
          </a:prstGeom>
          <a:solidFill>
            <a:schemeClr val="bg1"/>
          </a:solidFill>
        </p:spPr>
        <p:txBody>
          <a:bodyPr wrap="none" t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Response association of </a:t>
            </a:r>
            <a:r>
              <a:rPr kumimoji="0" lang="en-US" sz="1100" b="1" i="0" u="none" strike="noStrike" kern="1200" cap="none" spc="0" normalizeH="0" baseline="0" noProof="0" dirty="0">
                <a:ln>
                  <a:noFill/>
                </a:ln>
                <a:solidFill>
                  <a:srgbClr val="ED7D31">
                    <a:lumMod val="75000"/>
                  </a:srgbClr>
                </a:solidFill>
                <a:effectLst/>
                <a:uLnTx/>
                <a:uFillTx/>
                <a:latin typeface="Arial" panose="020B0604020202020204" pitchFamily="34" charset="0"/>
                <a:ea typeface="+mn-ea"/>
                <a:cs typeface="Arial" panose="020B0604020202020204" pitchFamily="34" charset="0"/>
              </a:rPr>
              <a:t>liquid</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100" b="1" i="0" u="none" strike="noStrike" kern="1200" cap="none" spc="0" normalizeH="0" baseline="0" noProof="0" dirty="0">
                <a:ln>
                  <a:noFill/>
                </a:ln>
                <a:solidFill>
                  <a:srgbClr val="ED7D31">
                    <a:lumMod val="75000"/>
                  </a:srgbClr>
                </a:solidFill>
                <a:effectLst/>
                <a:uLnTx/>
                <a:uFillTx/>
                <a:latin typeface="Arial" panose="020B0604020202020204" pitchFamily="34" charset="0"/>
                <a:ea typeface="+mn-ea"/>
                <a:cs typeface="Arial" panose="020B0604020202020204" pitchFamily="34" charset="0"/>
              </a:rPr>
              <a:t>SEs</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(z-score)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11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78 melanoma patients)</a:t>
            </a:r>
          </a:p>
        </p:txBody>
      </p:sp>
      <p:sp>
        <p:nvSpPr>
          <p:cNvPr id="21" name="Oval 20">
            <a:extLst>
              <a:ext uri="{FF2B5EF4-FFF2-40B4-BE49-F238E27FC236}">
                <a16:creationId xmlns:a16="http://schemas.microsoft.com/office/drawing/2014/main" id="{7D402ACE-0CEF-C582-E95B-8F6C29E7899C}"/>
              </a:ext>
            </a:extLst>
          </p:cNvPr>
          <p:cNvSpPr>
            <a:spLocks noChangeAspect="1"/>
          </p:cNvSpPr>
          <p:nvPr/>
        </p:nvSpPr>
        <p:spPr>
          <a:xfrm>
            <a:off x="4104286" y="1431531"/>
            <a:ext cx="182880" cy="182880"/>
          </a:xfrm>
          <a:prstGeom prst="ellipse">
            <a:avLst/>
          </a:prstGeom>
          <a:noFill/>
          <a:ln w="38100">
            <a:solidFill>
              <a:srgbClr val="F3C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62E0B7D7-6B7B-EB6C-BB3D-3AEBB7BEE2BD}"/>
              </a:ext>
            </a:extLst>
          </p:cNvPr>
          <p:cNvSpPr>
            <a:spLocks noChangeAspect="1"/>
          </p:cNvSpPr>
          <p:nvPr/>
        </p:nvSpPr>
        <p:spPr>
          <a:xfrm>
            <a:off x="1133070" y="3370967"/>
            <a:ext cx="182880" cy="182880"/>
          </a:xfrm>
          <a:prstGeom prst="ellipse">
            <a:avLst/>
          </a:prstGeom>
          <a:noFill/>
          <a:ln w="38100">
            <a:solidFill>
              <a:srgbClr val="BE00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761A62A-9DD6-5309-A3E4-86D9568C580F}"/>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264205626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xit" presetSubtype="0" fill="hold" grpId="1" nodeType="withEffect">
                                  <p:stCondLst>
                                    <p:cond delay="0"/>
                                  </p:stCondLst>
                                  <p:childTnLst>
                                    <p:animEffect transition="out" filter="fade">
                                      <p:cBhvr>
                                        <p:cTn id="23" dur="500"/>
                                        <p:tgtEl>
                                          <p:spTgt spid="21"/>
                                        </p:tgtEl>
                                      </p:cBhvr>
                                    </p:animEffect>
                                    <p:set>
                                      <p:cBhvr>
                                        <p:cTn id="24" dur="1" fill="hold">
                                          <p:stCondLst>
                                            <p:cond delay="499"/>
                                          </p:stCondLst>
                                        </p:cTn>
                                        <p:tgtEl>
                                          <p:spTgt spid="21"/>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21" grpId="0" animBg="1"/>
      <p:bldP spid="21" grpId="1" animBg="1"/>
      <p:bldP spid="2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74D7E-0D85-3670-304B-04BEF8F5944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65DECB3-614E-A902-A451-B8473EB1E45C}"/>
              </a:ext>
            </a:extLst>
          </p:cNvPr>
          <p:cNvPicPr>
            <a:picLocks noChangeAspect="1"/>
          </p:cNvPicPr>
          <p:nvPr/>
        </p:nvPicPr>
        <p:blipFill>
          <a:blip r:embed="rId3"/>
          <a:srcRect t="7913"/>
          <a:stretch>
            <a:fillRect/>
          </a:stretch>
        </p:blipFill>
        <p:spPr>
          <a:xfrm>
            <a:off x="1454564" y="1029850"/>
            <a:ext cx="5919452" cy="3462229"/>
          </a:xfrm>
          <a:prstGeom prst="rect">
            <a:avLst/>
          </a:prstGeom>
        </p:spPr>
      </p:pic>
      <p:sp>
        <p:nvSpPr>
          <p:cNvPr id="2" name="Title 1">
            <a:extLst>
              <a:ext uri="{FF2B5EF4-FFF2-40B4-BE49-F238E27FC236}">
                <a16:creationId xmlns:a16="http://schemas.microsoft.com/office/drawing/2014/main" id="{AD20BFF6-0410-7D32-85DF-3952E17FBAE5}"/>
              </a:ext>
            </a:extLst>
          </p:cNvPr>
          <p:cNvSpPr>
            <a:spLocks noGrp="1"/>
          </p:cNvSpPr>
          <p:nvPr>
            <p:ph type="title"/>
          </p:nvPr>
        </p:nvSpPr>
        <p:spPr>
          <a:xfrm>
            <a:off x="367557" y="110503"/>
            <a:ext cx="8362950" cy="812862"/>
          </a:xfrm>
        </p:spPr>
        <p:txBody>
          <a:bodyPr>
            <a:normAutofit/>
          </a:bodyPr>
          <a:lstStyle/>
          <a:p>
            <a:pPr algn="l"/>
            <a:r>
              <a:rPr lang="en-US" sz="2400" b="1" dirty="0"/>
              <a:t>Noninvasive profiling of SE7 at baseline forecasts ICI </a:t>
            </a:r>
            <a:r>
              <a:rPr lang="en-US" sz="2400" b="1" u="sng" dirty="0"/>
              <a:t>benefit</a:t>
            </a:r>
            <a:endParaRPr lang="en-US" sz="2400" b="1" dirty="0"/>
          </a:p>
        </p:txBody>
      </p:sp>
      <p:sp>
        <p:nvSpPr>
          <p:cNvPr id="7" name="TextBox 6">
            <a:extLst>
              <a:ext uri="{FF2B5EF4-FFF2-40B4-BE49-F238E27FC236}">
                <a16:creationId xmlns:a16="http://schemas.microsoft.com/office/drawing/2014/main" id="{72F8E6E1-8F3C-3930-7FE0-1B5C06A6558D}"/>
              </a:ext>
            </a:extLst>
          </p:cNvPr>
          <p:cNvSpPr txBox="1"/>
          <p:nvPr/>
        </p:nvSpPr>
        <p:spPr>
          <a:xfrm>
            <a:off x="2160494" y="4572000"/>
            <a:ext cx="196399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Helvetica" pitchFamily="2" charset="0"/>
                <a:ea typeface="+mn-ea"/>
                <a:cs typeface="+mn-cs"/>
              </a:rPr>
              <a:t>DCB, durable clinical benefit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Helvetica" pitchFamily="2" charset="0"/>
                <a:ea typeface="+mn-ea"/>
                <a:cs typeface="+mn-cs"/>
              </a:rPr>
              <a:t>NDB, no durable clinical benefit</a:t>
            </a:r>
          </a:p>
        </p:txBody>
      </p:sp>
      <p:sp>
        <p:nvSpPr>
          <p:cNvPr id="3" name="TextBox 2">
            <a:extLst>
              <a:ext uri="{FF2B5EF4-FFF2-40B4-BE49-F238E27FC236}">
                <a16:creationId xmlns:a16="http://schemas.microsoft.com/office/drawing/2014/main" id="{B3C6AB95-D7A9-02AE-BD73-0F276ABCCED0}"/>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375747577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B6F47-BAAF-5D52-32D1-87F7BC8EA1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AAD638-3663-1891-B4C1-F995DE029300}"/>
              </a:ext>
            </a:extLst>
          </p:cNvPr>
          <p:cNvSpPr>
            <a:spLocks noGrp="1"/>
          </p:cNvSpPr>
          <p:nvPr>
            <p:ph type="title"/>
          </p:nvPr>
        </p:nvSpPr>
        <p:spPr>
          <a:xfrm>
            <a:off x="367557" y="110503"/>
            <a:ext cx="8362950" cy="812862"/>
          </a:xfrm>
        </p:spPr>
        <p:txBody>
          <a:bodyPr>
            <a:normAutofit/>
          </a:bodyPr>
          <a:lstStyle/>
          <a:p>
            <a:pPr algn="l"/>
            <a:r>
              <a:rPr lang="en-US" sz="2400" b="1" dirty="0"/>
              <a:t>Noninvasive profiling of SE4 at baseline forecasts ICI </a:t>
            </a:r>
            <a:r>
              <a:rPr lang="en-US" sz="2400" b="1" u="sng" dirty="0"/>
              <a:t>resistance</a:t>
            </a:r>
            <a:endParaRPr lang="en-US" sz="2400" b="1" dirty="0"/>
          </a:p>
        </p:txBody>
      </p:sp>
      <p:sp>
        <p:nvSpPr>
          <p:cNvPr id="9" name="TextBox 8">
            <a:extLst>
              <a:ext uri="{FF2B5EF4-FFF2-40B4-BE49-F238E27FC236}">
                <a16:creationId xmlns:a16="http://schemas.microsoft.com/office/drawing/2014/main" id="{F47CD7B4-9E1A-B7DB-62F6-D324E6B3011E}"/>
              </a:ext>
            </a:extLst>
          </p:cNvPr>
          <p:cNvSpPr txBox="1"/>
          <p:nvPr/>
        </p:nvSpPr>
        <p:spPr>
          <a:xfrm>
            <a:off x="2160494" y="4572000"/>
            <a:ext cx="196399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Helvetica" pitchFamily="2" charset="0"/>
                <a:ea typeface="+mn-ea"/>
                <a:cs typeface="+mn-cs"/>
              </a:rPr>
              <a:t>DCB, durable clinical benefit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Helvetica" pitchFamily="2" charset="0"/>
                <a:ea typeface="+mn-ea"/>
                <a:cs typeface="+mn-cs"/>
              </a:rPr>
              <a:t>NDB, no durable clinical benefit</a:t>
            </a:r>
          </a:p>
        </p:txBody>
      </p:sp>
      <p:pic>
        <p:nvPicPr>
          <p:cNvPr id="3" name="Picture 2">
            <a:extLst>
              <a:ext uri="{FF2B5EF4-FFF2-40B4-BE49-F238E27FC236}">
                <a16:creationId xmlns:a16="http://schemas.microsoft.com/office/drawing/2014/main" id="{539A2B2E-811C-6704-0387-E0898B65FE3E}"/>
              </a:ext>
            </a:extLst>
          </p:cNvPr>
          <p:cNvPicPr>
            <a:picLocks noChangeAspect="1"/>
          </p:cNvPicPr>
          <p:nvPr/>
        </p:nvPicPr>
        <p:blipFill>
          <a:blip r:embed="rId3"/>
          <a:srcRect t="14420"/>
          <a:stretch>
            <a:fillRect/>
          </a:stretch>
        </p:blipFill>
        <p:spPr>
          <a:xfrm>
            <a:off x="1572995" y="1518083"/>
            <a:ext cx="5783265" cy="2989522"/>
          </a:xfrm>
          <a:prstGeom prst="rect">
            <a:avLst/>
          </a:prstGeom>
        </p:spPr>
      </p:pic>
      <p:pic>
        <p:nvPicPr>
          <p:cNvPr id="4" name="Picture 3">
            <a:extLst>
              <a:ext uri="{FF2B5EF4-FFF2-40B4-BE49-F238E27FC236}">
                <a16:creationId xmlns:a16="http://schemas.microsoft.com/office/drawing/2014/main" id="{2A0522F4-FEAE-D2EF-2E76-283FA37C9431}"/>
              </a:ext>
            </a:extLst>
          </p:cNvPr>
          <p:cNvPicPr>
            <a:picLocks noChangeAspect="1"/>
          </p:cNvPicPr>
          <p:nvPr/>
        </p:nvPicPr>
        <p:blipFill>
          <a:blip r:embed="rId4"/>
          <a:srcRect t="7913" b="79102"/>
          <a:stretch>
            <a:fillRect/>
          </a:stretch>
        </p:blipFill>
        <p:spPr>
          <a:xfrm>
            <a:off x="1454564" y="1029851"/>
            <a:ext cx="5919452" cy="488232"/>
          </a:xfrm>
          <a:prstGeom prst="rect">
            <a:avLst/>
          </a:prstGeom>
        </p:spPr>
      </p:pic>
      <p:sp>
        <p:nvSpPr>
          <p:cNvPr id="5" name="TextBox 4">
            <a:extLst>
              <a:ext uri="{FF2B5EF4-FFF2-40B4-BE49-F238E27FC236}">
                <a16:creationId xmlns:a16="http://schemas.microsoft.com/office/drawing/2014/main" id="{6CE2E30B-6FA5-D087-FF85-4E252313A179}"/>
              </a:ext>
            </a:extLst>
          </p:cNvPr>
          <p:cNvSpPr txBox="1"/>
          <p:nvPr/>
        </p:nvSpPr>
        <p:spPr>
          <a:xfrm>
            <a:off x="6162093"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307626558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C054E-B802-293C-7E5B-D6448B9B6209}"/>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7848B1FE-BCF4-C16C-2694-096F8E06ED85}"/>
              </a:ext>
            </a:extLst>
          </p:cNvPr>
          <p:cNvSpPr>
            <a:spLocks noGrp="1"/>
          </p:cNvSpPr>
          <p:nvPr>
            <p:ph type="title"/>
          </p:nvPr>
        </p:nvSpPr>
        <p:spPr>
          <a:xfrm>
            <a:off x="392875" y="250165"/>
            <a:ext cx="8624778" cy="616813"/>
          </a:xfrm>
        </p:spPr>
        <p:txBody>
          <a:bodyPr>
            <a:normAutofit fontScale="90000"/>
          </a:bodyPr>
          <a:lstStyle/>
          <a:p>
            <a:r>
              <a:rPr lang="en-US" sz="2400" b="1" dirty="0"/>
              <a:t>We </a:t>
            </a:r>
            <a:r>
              <a:rPr lang="en-US" sz="2400" b="1" u="sng" dirty="0"/>
              <a:t>hypothesize</a:t>
            </a:r>
            <a:r>
              <a:rPr lang="en-US" sz="2400" b="1" dirty="0"/>
              <a:t> that liquid biopsy of TME dynamics can improve early therapy response assessment</a:t>
            </a:r>
          </a:p>
        </p:txBody>
      </p:sp>
      <p:pic>
        <p:nvPicPr>
          <p:cNvPr id="290" name="Image 0" descr=" ">
            <a:extLst>
              <a:ext uri="{FF2B5EF4-FFF2-40B4-BE49-F238E27FC236}">
                <a16:creationId xmlns:a16="http://schemas.microsoft.com/office/drawing/2014/main" id="{B408BC9A-5826-53BA-47F0-6484CBF5724D}"/>
              </a:ext>
            </a:extLst>
          </p:cNvPr>
          <p:cNvPicPr>
            <a:picLocks noChangeAspect="1"/>
          </p:cNvPicPr>
          <p:nvPr/>
        </p:nvPicPr>
        <p:blipFill>
          <a:blip r:embed="rId3"/>
          <a:stretch>
            <a:fillRect/>
          </a:stretch>
        </p:blipFill>
        <p:spPr>
          <a:xfrm>
            <a:off x="998713" y="1107555"/>
            <a:ext cx="7042463" cy="3790618"/>
          </a:xfrm>
          <a:prstGeom prst="rect">
            <a:avLst/>
          </a:prstGeom>
        </p:spPr>
      </p:pic>
      <p:sp>
        <p:nvSpPr>
          <p:cNvPr id="291" name="Shape 4">
            <a:extLst>
              <a:ext uri="{FF2B5EF4-FFF2-40B4-BE49-F238E27FC236}">
                <a16:creationId xmlns:a16="http://schemas.microsoft.com/office/drawing/2014/main" id="{2963C6FD-2D95-85EA-5856-708E0CA5C9A7}"/>
              </a:ext>
            </a:extLst>
          </p:cNvPr>
          <p:cNvSpPr/>
          <p:nvPr/>
        </p:nvSpPr>
        <p:spPr>
          <a:xfrm>
            <a:off x="1189211" y="1298030"/>
            <a:ext cx="1657341" cy="2899985"/>
          </a:xfrm>
          <a:prstGeom prst="rect">
            <a:avLst/>
          </a:prstGeom>
          <a:noFill/>
          <a:ln/>
        </p:spPr>
        <p:txBody>
          <a:bodyPr/>
          <a:lstStyle/>
          <a:p>
            <a:pPr defTabSz="342900"/>
            <a:endParaRPr lang="en-US" sz="675" dirty="0">
              <a:solidFill>
                <a:prstClr val="black"/>
              </a:solidFill>
              <a:latin typeface="Outfit" pitchFamily="2" charset="0"/>
            </a:endParaRPr>
          </a:p>
        </p:txBody>
      </p:sp>
      <p:sp>
        <p:nvSpPr>
          <p:cNvPr id="293" name="Text 5">
            <a:extLst>
              <a:ext uri="{FF2B5EF4-FFF2-40B4-BE49-F238E27FC236}">
                <a16:creationId xmlns:a16="http://schemas.microsoft.com/office/drawing/2014/main" id="{67E2EF32-9B37-6702-482E-031EABB49B5A}"/>
              </a:ext>
            </a:extLst>
          </p:cNvPr>
          <p:cNvSpPr/>
          <p:nvPr/>
        </p:nvSpPr>
        <p:spPr>
          <a:xfrm>
            <a:off x="1163193" y="1445858"/>
            <a:ext cx="6876028" cy="3056643"/>
          </a:xfrm>
          <a:prstGeom prst="rect">
            <a:avLst/>
          </a:prstGeom>
          <a:noFill/>
          <a:ln/>
        </p:spPr>
        <p:txBody>
          <a:bodyPr wrap="square" lIns="0" tIns="0" rIns="0" bIns="0" rtlCol="0" anchor="t"/>
          <a:lstStyle/>
          <a:p>
            <a:pPr marL="285750" indent="-285750" defTabSz="342900">
              <a:lnSpc>
                <a:spcPts val="1919"/>
              </a:lnSpc>
              <a:buFont typeface="Arial" panose="020B0604020202020204" pitchFamily="34" charset="0"/>
              <a:buChar char="•"/>
            </a:pPr>
            <a:r>
              <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The TME </a:t>
            </a:r>
            <a:r>
              <a:rPr lang="en-US" sz="2300" b="1" u="sng"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underpins</a:t>
            </a:r>
            <a:r>
              <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 therapy response</a:t>
            </a:r>
          </a:p>
          <a:p>
            <a:pPr marL="285750" indent="-285750" defTabSz="342900">
              <a:lnSpc>
                <a:spcPts val="1919"/>
              </a:lnSpc>
              <a:buFont typeface="Arial" panose="020B0604020202020204" pitchFamily="34" charset="0"/>
              <a:buChar char="•"/>
            </a:pPr>
            <a:endPar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endParaRPr>
          </a:p>
          <a:p>
            <a:pPr marL="285750" indent="-285750" defTabSz="342900">
              <a:lnSpc>
                <a:spcPts val="1919"/>
              </a:lnSpc>
              <a:buFont typeface="Arial" panose="020B0604020202020204" pitchFamily="34" charset="0"/>
              <a:buChar char="•"/>
            </a:pPr>
            <a:endPar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endParaRPr>
          </a:p>
          <a:p>
            <a:pPr marL="285750" indent="-285750" defTabSz="342900">
              <a:lnSpc>
                <a:spcPts val="1919"/>
              </a:lnSpc>
              <a:buFont typeface="Arial" panose="020B0604020202020204" pitchFamily="34" charset="0"/>
              <a:buChar char="•"/>
            </a:pPr>
            <a:r>
              <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The TME is </a:t>
            </a:r>
            <a:r>
              <a:rPr lang="en-US" sz="2300" b="1" u="sng"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challenging</a:t>
            </a:r>
            <a:r>
              <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 to measure clinically</a:t>
            </a:r>
          </a:p>
          <a:p>
            <a:pPr marL="285750" indent="-285750" defTabSz="342900">
              <a:lnSpc>
                <a:spcPts val="1919"/>
              </a:lnSpc>
              <a:buFont typeface="Arial" panose="020B0604020202020204" pitchFamily="34" charset="0"/>
              <a:buChar char="•"/>
            </a:pPr>
            <a:endPar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endParaRPr>
          </a:p>
          <a:p>
            <a:pPr marL="285750" indent="-285750" defTabSz="342900">
              <a:lnSpc>
                <a:spcPts val="1919"/>
              </a:lnSpc>
              <a:buFont typeface="Arial" panose="020B0604020202020204" pitchFamily="34" charset="0"/>
              <a:buChar char="•"/>
            </a:pPr>
            <a:endPar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endParaRPr>
          </a:p>
          <a:p>
            <a:pPr marL="285750" indent="-285750" defTabSz="342900">
              <a:lnSpc>
                <a:spcPts val="1919"/>
              </a:lnSpc>
              <a:buFont typeface="Arial" panose="020B0604020202020204" pitchFamily="34" charset="0"/>
              <a:buChar char="•"/>
            </a:pPr>
            <a:r>
              <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The TME is </a:t>
            </a:r>
            <a:r>
              <a:rPr lang="en-US" sz="2300" b="1" u="sng"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not</a:t>
            </a:r>
            <a:r>
              <a:rPr lang="en-US" sz="2300" b="1"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 </a:t>
            </a:r>
            <a:r>
              <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static</a:t>
            </a:r>
          </a:p>
          <a:p>
            <a:pPr marL="285750" indent="-285750" defTabSz="342900">
              <a:lnSpc>
                <a:spcPts val="1919"/>
              </a:lnSpc>
              <a:buFont typeface="Arial" panose="020B0604020202020204" pitchFamily="34" charset="0"/>
              <a:buChar char="•"/>
            </a:pPr>
            <a:endPar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endParaRPr>
          </a:p>
          <a:p>
            <a:pPr marL="285750" indent="-285750" defTabSz="342900">
              <a:lnSpc>
                <a:spcPts val="1919"/>
              </a:lnSpc>
              <a:buFont typeface="Arial" panose="020B0604020202020204" pitchFamily="34" charset="0"/>
              <a:buChar char="•"/>
            </a:pPr>
            <a:endPar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endParaRPr>
          </a:p>
          <a:p>
            <a:pPr marL="285750" indent="-285750" defTabSz="342900">
              <a:lnSpc>
                <a:spcPts val="1919"/>
              </a:lnSpc>
              <a:buFont typeface="Arial" panose="020B0604020202020204" pitchFamily="34" charset="0"/>
              <a:buChar char="•"/>
            </a:pPr>
            <a:r>
              <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The impact of therapy on the TME is </a:t>
            </a:r>
            <a:r>
              <a:rPr lang="en-US" sz="2300" b="1" u="sng"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unclear</a:t>
            </a:r>
          </a:p>
          <a:p>
            <a:pPr marL="285750" indent="-285750" defTabSz="342900">
              <a:lnSpc>
                <a:spcPts val="1919"/>
              </a:lnSpc>
              <a:buFont typeface="Arial" panose="020B0604020202020204" pitchFamily="34" charset="0"/>
              <a:buChar char="•"/>
            </a:pPr>
            <a:endPar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endParaRPr>
          </a:p>
          <a:p>
            <a:pPr marL="285750" indent="-285750" defTabSz="342900">
              <a:lnSpc>
                <a:spcPts val="1919"/>
              </a:lnSpc>
              <a:buFont typeface="Arial" panose="020B0604020202020204" pitchFamily="34" charset="0"/>
              <a:buChar char="•"/>
            </a:pPr>
            <a:endPar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endParaRPr>
          </a:p>
          <a:p>
            <a:pPr marL="285750" indent="-285750" defTabSz="342900">
              <a:lnSpc>
                <a:spcPts val="1919"/>
              </a:lnSpc>
              <a:buFont typeface="Arial" panose="020B0604020202020204" pitchFamily="34" charset="0"/>
              <a:buChar char="•"/>
            </a:pPr>
            <a:r>
              <a:rPr lang="en-US" sz="2300" b="1" u="sng"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No</a:t>
            </a:r>
            <a:r>
              <a:rPr lang="en-US" sz="2300" b="1"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 </a:t>
            </a:r>
            <a:r>
              <a:rPr lang="en-US" sz="2300"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clinical assay to measure </a:t>
            </a:r>
            <a:r>
              <a:rPr lang="en-US" sz="2300" b="1" kern="0" spc="6" dirty="0">
                <a:solidFill>
                  <a:srgbClr val="FFFFFF">
                    <a:alpha val="100000"/>
                  </a:srgbClr>
                </a:solidFill>
                <a:latin typeface="Arial" panose="020B0604020202020204" pitchFamily="34" charset="0"/>
                <a:ea typeface="Outfit Regular" pitchFamily="34" charset="-122"/>
                <a:cs typeface="Arial" panose="020B0604020202020204" pitchFamily="34" charset="0"/>
              </a:rPr>
              <a:t>TME dynamics</a:t>
            </a:r>
          </a:p>
        </p:txBody>
      </p:sp>
      <p:sp>
        <p:nvSpPr>
          <p:cNvPr id="3" name="Rounded Rectangle 2">
            <a:extLst>
              <a:ext uri="{FF2B5EF4-FFF2-40B4-BE49-F238E27FC236}">
                <a16:creationId xmlns:a16="http://schemas.microsoft.com/office/drawing/2014/main" id="{3ECED73D-AB68-E1C4-5047-DE453BDE0AC4}"/>
              </a:ext>
            </a:extLst>
          </p:cNvPr>
          <p:cNvSpPr/>
          <p:nvPr/>
        </p:nvSpPr>
        <p:spPr>
          <a:xfrm>
            <a:off x="963544" y="1107555"/>
            <a:ext cx="7110640" cy="3790618"/>
          </a:xfrm>
          <a:prstGeom prst="roundRect">
            <a:avLst>
              <a:gd name="adj" fmla="val 5227"/>
            </a:avLst>
          </a:prstGeom>
          <a:noFill/>
          <a:ln w="825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295206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EA5B0-8AA0-BC35-464C-E1FEF548FF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A304D5-9B29-20F7-FC50-D311FD0924B6}"/>
              </a:ext>
            </a:extLst>
          </p:cNvPr>
          <p:cNvSpPr>
            <a:spLocks noGrp="1"/>
          </p:cNvSpPr>
          <p:nvPr>
            <p:ph type="title"/>
          </p:nvPr>
        </p:nvSpPr>
        <p:spPr>
          <a:xfrm>
            <a:off x="367557" y="110503"/>
            <a:ext cx="8362950" cy="812862"/>
          </a:xfrm>
        </p:spPr>
        <p:txBody>
          <a:bodyPr>
            <a:normAutofit/>
          </a:bodyPr>
          <a:lstStyle/>
          <a:p>
            <a:pPr algn="l"/>
            <a:r>
              <a:rPr lang="en-US" sz="2400" b="1" dirty="0"/>
              <a:t>TME dynamics as a real-time biomarker of ICI response</a:t>
            </a:r>
          </a:p>
        </p:txBody>
      </p:sp>
      <p:sp>
        <p:nvSpPr>
          <p:cNvPr id="9" name="TextBox 8">
            <a:extLst>
              <a:ext uri="{FF2B5EF4-FFF2-40B4-BE49-F238E27FC236}">
                <a16:creationId xmlns:a16="http://schemas.microsoft.com/office/drawing/2014/main" id="{5E9C8024-7E7D-718E-4C9A-564611BD96F6}"/>
              </a:ext>
            </a:extLst>
          </p:cNvPr>
          <p:cNvSpPr txBox="1"/>
          <p:nvPr/>
        </p:nvSpPr>
        <p:spPr>
          <a:xfrm>
            <a:off x="7636526" y="4831594"/>
            <a:ext cx="1478290"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Helvetica" pitchFamily="2" charset="0"/>
                <a:ea typeface="+mn-ea"/>
                <a:cs typeface="+mn-cs"/>
              </a:rPr>
              <a:t>Unpublished data</a:t>
            </a:r>
            <a:endParaRPr kumimoji="0" lang="en-US" sz="120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pic>
        <p:nvPicPr>
          <p:cNvPr id="10" name="Picture 9">
            <a:extLst>
              <a:ext uri="{FF2B5EF4-FFF2-40B4-BE49-F238E27FC236}">
                <a16:creationId xmlns:a16="http://schemas.microsoft.com/office/drawing/2014/main" id="{13BCC276-3CFF-BCDD-6CD4-05C1572A52AE}"/>
              </a:ext>
            </a:extLst>
          </p:cNvPr>
          <p:cNvPicPr>
            <a:picLocks noChangeAspect="1"/>
          </p:cNvPicPr>
          <p:nvPr/>
        </p:nvPicPr>
        <p:blipFill>
          <a:blip r:embed="rId3"/>
          <a:srcRect b="65431"/>
          <a:stretch>
            <a:fillRect/>
          </a:stretch>
        </p:blipFill>
        <p:spPr>
          <a:xfrm>
            <a:off x="2042076" y="895933"/>
            <a:ext cx="4861444" cy="1306755"/>
          </a:xfrm>
          <a:prstGeom prst="rect">
            <a:avLst/>
          </a:prstGeom>
        </p:spPr>
      </p:pic>
      <p:pic>
        <p:nvPicPr>
          <p:cNvPr id="5" name="Picture 4">
            <a:extLst>
              <a:ext uri="{FF2B5EF4-FFF2-40B4-BE49-F238E27FC236}">
                <a16:creationId xmlns:a16="http://schemas.microsoft.com/office/drawing/2014/main" id="{751122F2-7D2D-F4E4-E5FC-28744837D86A}"/>
              </a:ext>
            </a:extLst>
          </p:cNvPr>
          <p:cNvPicPr>
            <a:picLocks noChangeAspect="1"/>
          </p:cNvPicPr>
          <p:nvPr/>
        </p:nvPicPr>
        <p:blipFill>
          <a:blip r:embed="rId3"/>
          <a:srcRect t="80193"/>
          <a:stretch>
            <a:fillRect/>
          </a:stretch>
        </p:blipFill>
        <p:spPr>
          <a:xfrm>
            <a:off x="2037572" y="2284021"/>
            <a:ext cx="4855464" cy="747843"/>
          </a:xfrm>
          <a:prstGeom prst="rect">
            <a:avLst/>
          </a:prstGeom>
        </p:spPr>
      </p:pic>
      <p:sp>
        <p:nvSpPr>
          <p:cNvPr id="6" name="Rectangle 5">
            <a:extLst>
              <a:ext uri="{FF2B5EF4-FFF2-40B4-BE49-F238E27FC236}">
                <a16:creationId xmlns:a16="http://schemas.microsoft.com/office/drawing/2014/main" id="{586AF420-3806-189A-F865-6BE1AA8CAC56}"/>
              </a:ext>
            </a:extLst>
          </p:cNvPr>
          <p:cNvSpPr/>
          <p:nvPr/>
        </p:nvSpPr>
        <p:spPr>
          <a:xfrm>
            <a:off x="3130906" y="2728570"/>
            <a:ext cx="3694176" cy="3032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B4F92BB-3713-8838-EEA0-6BA00259CD8B}"/>
              </a:ext>
            </a:extLst>
          </p:cNvPr>
          <p:cNvSpPr/>
          <p:nvPr/>
        </p:nvSpPr>
        <p:spPr>
          <a:xfrm>
            <a:off x="4292194" y="2534618"/>
            <a:ext cx="279806" cy="1939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357033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E9296-3AF7-10DD-4E6E-A0F7148933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70C66-1D8B-1319-9CE1-23B4B0EA9011}"/>
              </a:ext>
            </a:extLst>
          </p:cNvPr>
          <p:cNvSpPr>
            <a:spLocks noGrp="1"/>
          </p:cNvSpPr>
          <p:nvPr>
            <p:ph type="title"/>
          </p:nvPr>
        </p:nvSpPr>
        <p:spPr>
          <a:xfrm>
            <a:off x="367557" y="110503"/>
            <a:ext cx="8362950" cy="812862"/>
          </a:xfrm>
        </p:spPr>
        <p:txBody>
          <a:bodyPr>
            <a:normAutofit/>
          </a:bodyPr>
          <a:lstStyle/>
          <a:p>
            <a:pPr algn="l"/>
            <a:r>
              <a:rPr lang="en-US" sz="2400" b="1" dirty="0"/>
              <a:t>TME dynamics as a real-time biomarker of ICI response</a:t>
            </a:r>
          </a:p>
        </p:txBody>
      </p:sp>
      <p:pic>
        <p:nvPicPr>
          <p:cNvPr id="10" name="Picture 9">
            <a:extLst>
              <a:ext uri="{FF2B5EF4-FFF2-40B4-BE49-F238E27FC236}">
                <a16:creationId xmlns:a16="http://schemas.microsoft.com/office/drawing/2014/main" id="{63BDA3FD-80EB-F632-8FB6-480BC1428DDB}"/>
              </a:ext>
            </a:extLst>
          </p:cNvPr>
          <p:cNvPicPr>
            <a:picLocks noChangeAspect="1"/>
          </p:cNvPicPr>
          <p:nvPr/>
        </p:nvPicPr>
        <p:blipFill>
          <a:blip r:embed="rId3"/>
          <a:srcRect b="44"/>
          <a:stretch>
            <a:fillRect/>
          </a:stretch>
        </p:blipFill>
        <p:spPr>
          <a:xfrm>
            <a:off x="2042076" y="895933"/>
            <a:ext cx="4861444" cy="3778480"/>
          </a:xfrm>
          <a:prstGeom prst="rect">
            <a:avLst/>
          </a:prstGeom>
        </p:spPr>
      </p:pic>
      <p:sp>
        <p:nvSpPr>
          <p:cNvPr id="4" name="Rectangle 3">
            <a:extLst>
              <a:ext uri="{FF2B5EF4-FFF2-40B4-BE49-F238E27FC236}">
                <a16:creationId xmlns:a16="http://schemas.microsoft.com/office/drawing/2014/main" id="{7F7BBF3E-E276-E95D-DAD8-2C99C5851BF1}"/>
              </a:ext>
            </a:extLst>
          </p:cNvPr>
          <p:cNvSpPr/>
          <p:nvPr/>
        </p:nvSpPr>
        <p:spPr>
          <a:xfrm>
            <a:off x="2679562" y="2223319"/>
            <a:ext cx="4223958" cy="16976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2525DA4-696A-04E8-BAB8-98ECC4ABBD7D}"/>
              </a:ext>
            </a:extLst>
          </p:cNvPr>
          <p:cNvSpPr/>
          <p:nvPr/>
        </p:nvSpPr>
        <p:spPr>
          <a:xfrm>
            <a:off x="3149967" y="4371119"/>
            <a:ext cx="3694176" cy="3032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8CDDDB7-41CC-26DC-3AE7-6B7A72A0A1EA}"/>
              </a:ext>
            </a:extLst>
          </p:cNvPr>
          <p:cNvSpPr/>
          <p:nvPr/>
        </p:nvSpPr>
        <p:spPr>
          <a:xfrm>
            <a:off x="4311255" y="4177167"/>
            <a:ext cx="279806" cy="1939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793D631-66A0-A34C-9FD8-D4445802D21D}"/>
              </a:ext>
            </a:extLst>
          </p:cNvPr>
          <p:cNvSpPr txBox="1"/>
          <p:nvPr/>
        </p:nvSpPr>
        <p:spPr>
          <a:xfrm>
            <a:off x="1671754" y="2309998"/>
            <a:ext cx="1045479" cy="646331"/>
          </a:xfrm>
          <a:prstGeom prst="rect">
            <a:avLst/>
          </a:prstGeom>
          <a:solidFill>
            <a:schemeClr val="bg1"/>
          </a:solidFill>
        </p:spPr>
        <p:txBody>
          <a:bodyPr wrap="none" rtlCol="0">
            <a:spAutoFit/>
          </a:bodyPr>
          <a:lstStyle/>
          <a:p>
            <a:pPr algn="ctr"/>
            <a:r>
              <a:rPr lang="en-US" sz="1200" dirty="0">
                <a:latin typeface="Arial" panose="020B0604020202020204" pitchFamily="34" charset="0"/>
                <a:cs typeface="Arial" panose="020B0604020202020204" pitchFamily="34" charset="0"/>
              </a:rPr>
              <a:t>Plasma</a:t>
            </a:r>
          </a:p>
          <a:p>
            <a:pPr algn="ctr"/>
            <a:r>
              <a:rPr lang="en-US" sz="1200" dirty="0">
                <a:latin typeface="Arial" panose="020B0604020202020204" pitchFamily="34" charset="0"/>
                <a:cs typeface="Arial" panose="020B0604020202020204" pitchFamily="34" charset="0"/>
              </a:rPr>
              <a:t>SE4 level</a:t>
            </a:r>
          </a:p>
          <a:p>
            <a:pPr algn="ctr"/>
            <a:r>
              <a:rPr lang="en-US" sz="1200" dirty="0">
                <a:latin typeface="Arial" panose="020B0604020202020204" pitchFamily="34" charset="0"/>
                <a:cs typeface="Arial" panose="020B0604020202020204" pitchFamily="34" charset="0"/>
              </a:rPr>
              <a:t>(</a:t>
            </a:r>
            <a:r>
              <a:rPr lang="en-US" sz="1200" b="1" dirty="0">
                <a:solidFill>
                  <a:srgbClr val="C00000"/>
                </a:solidFill>
                <a:latin typeface="Arial" panose="020B0604020202020204" pitchFamily="34" charset="0"/>
                <a:cs typeface="Arial" panose="020B0604020202020204" pitchFamily="34" charset="0"/>
              </a:rPr>
              <a:t>resistance</a:t>
            </a:r>
            <a:r>
              <a:rPr lang="en-US" sz="1200" dirty="0">
                <a:latin typeface="Arial" panose="020B0604020202020204" pitchFamily="34" charset="0"/>
                <a:cs typeface="Arial" panose="020B0604020202020204" pitchFamily="34" charset="0"/>
              </a:rPr>
              <a:t>)</a:t>
            </a:r>
          </a:p>
        </p:txBody>
      </p:sp>
      <p:sp>
        <p:nvSpPr>
          <p:cNvPr id="13" name="TextBox 12">
            <a:extLst>
              <a:ext uri="{FF2B5EF4-FFF2-40B4-BE49-F238E27FC236}">
                <a16:creationId xmlns:a16="http://schemas.microsoft.com/office/drawing/2014/main" id="{39FFD6DA-3F25-C016-DA2C-5B4D14D63857}"/>
              </a:ext>
            </a:extLst>
          </p:cNvPr>
          <p:cNvSpPr txBox="1"/>
          <p:nvPr/>
        </p:nvSpPr>
        <p:spPr>
          <a:xfrm>
            <a:off x="1709425" y="3169039"/>
            <a:ext cx="970137" cy="646331"/>
          </a:xfrm>
          <a:prstGeom prst="rect">
            <a:avLst/>
          </a:prstGeom>
          <a:solidFill>
            <a:schemeClr val="bg1"/>
          </a:solidFill>
        </p:spPr>
        <p:txBody>
          <a:bodyPr wrap="none" rtlCol="0">
            <a:spAutoFit/>
          </a:bodyPr>
          <a:lstStyle/>
          <a:p>
            <a:pPr algn="ctr"/>
            <a:r>
              <a:rPr lang="en-US" sz="1200" dirty="0">
                <a:latin typeface="Arial" panose="020B0604020202020204" pitchFamily="34" charset="0"/>
                <a:cs typeface="Arial" panose="020B0604020202020204" pitchFamily="34" charset="0"/>
              </a:rPr>
              <a:t>Plasma</a:t>
            </a:r>
          </a:p>
          <a:p>
            <a:pPr algn="ctr"/>
            <a:r>
              <a:rPr lang="en-US" sz="1200" dirty="0">
                <a:latin typeface="Arial" panose="020B0604020202020204" pitchFamily="34" charset="0"/>
                <a:cs typeface="Arial" panose="020B0604020202020204" pitchFamily="34" charset="0"/>
              </a:rPr>
              <a:t>SE7 level</a:t>
            </a:r>
          </a:p>
          <a:p>
            <a:pPr algn="ctr"/>
            <a:r>
              <a:rPr lang="en-US" sz="1200" dirty="0">
                <a:latin typeface="Arial" panose="020B0604020202020204" pitchFamily="34" charset="0"/>
                <a:cs typeface="Arial" panose="020B0604020202020204" pitchFamily="34" charset="0"/>
              </a:rPr>
              <a:t>(</a:t>
            </a:r>
            <a:r>
              <a:rPr lang="en-US" sz="1200" b="1" dirty="0">
                <a:solidFill>
                  <a:srgbClr val="0070C0"/>
                </a:solidFill>
                <a:latin typeface="Arial" panose="020B0604020202020204" pitchFamily="34" charset="0"/>
                <a:cs typeface="Arial" panose="020B0604020202020204" pitchFamily="34" charset="0"/>
              </a:rPr>
              <a:t>response</a:t>
            </a:r>
            <a:r>
              <a:rPr lang="en-US" sz="1200" dirty="0">
                <a:latin typeface="Arial" panose="020B0604020202020204" pitchFamily="34" charset="0"/>
                <a:cs typeface="Arial" panose="020B0604020202020204" pitchFamily="34" charset="0"/>
              </a:rPr>
              <a:t>)</a:t>
            </a:r>
          </a:p>
        </p:txBody>
      </p:sp>
      <p:sp>
        <p:nvSpPr>
          <p:cNvPr id="3" name="TextBox 2">
            <a:extLst>
              <a:ext uri="{FF2B5EF4-FFF2-40B4-BE49-F238E27FC236}">
                <a16:creationId xmlns:a16="http://schemas.microsoft.com/office/drawing/2014/main" id="{2411FF7D-906D-EB73-1ED2-CB1E22854FD5}"/>
              </a:ext>
            </a:extLst>
          </p:cNvPr>
          <p:cNvSpPr txBox="1"/>
          <p:nvPr/>
        </p:nvSpPr>
        <p:spPr>
          <a:xfrm>
            <a:off x="7636526" y="4831594"/>
            <a:ext cx="1478290"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Helvetica" pitchFamily="2" charset="0"/>
                <a:ea typeface="+mn-ea"/>
                <a:cs typeface="+mn-cs"/>
              </a:rPr>
              <a:t>Unpublished data</a:t>
            </a:r>
            <a:endParaRPr kumimoji="0" lang="en-US" sz="120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234143434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6627B-9B74-7C49-D220-5E73828F8E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DDEB3B-B0D6-DBB7-E388-82710C1548E3}"/>
              </a:ext>
            </a:extLst>
          </p:cNvPr>
          <p:cNvSpPr>
            <a:spLocks noGrp="1"/>
          </p:cNvSpPr>
          <p:nvPr>
            <p:ph type="title"/>
          </p:nvPr>
        </p:nvSpPr>
        <p:spPr>
          <a:xfrm>
            <a:off x="367557" y="110503"/>
            <a:ext cx="8362950" cy="812862"/>
          </a:xfrm>
        </p:spPr>
        <p:txBody>
          <a:bodyPr>
            <a:normAutofit/>
          </a:bodyPr>
          <a:lstStyle/>
          <a:p>
            <a:pPr algn="l"/>
            <a:r>
              <a:rPr lang="en-US" sz="2400" b="1" dirty="0"/>
              <a:t>TME dynamics as a real-time biomarker of ICI response</a:t>
            </a:r>
          </a:p>
        </p:txBody>
      </p:sp>
      <p:pic>
        <p:nvPicPr>
          <p:cNvPr id="10" name="Picture 9">
            <a:extLst>
              <a:ext uri="{FF2B5EF4-FFF2-40B4-BE49-F238E27FC236}">
                <a16:creationId xmlns:a16="http://schemas.microsoft.com/office/drawing/2014/main" id="{DA725064-B317-918A-20E9-91D355D4C378}"/>
              </a:ext>
            </a:extLst>
          </p:cNvPr>
          <p:cNvPicPr>
            <a:picLocks noChangeAspect="1"/>
          </p:cNvPicPr>
          <p:nvPr/>
        </p:nvPicPr>
        <p:blipFill>
          <a:blip r:embed="rId3"/>
          <a:srcRect b="44"/>
          <a:stretch>
            <a:fillRect/>
          </a:stretch>
        </p:blipFill>
        <p:spPr>
          <a:xfrm>
            <a:off x="2042076" y="895933"/>
            <a:ext cx="4861444" cy="3778480"/>
          </a:xfrm>
          <a:prstGeom prst="rect">
            <a:avLst/>
          </a:prstGeom>
        </p:spPr>
      </p:pic>
      <p:sp>
        <p:nvSpPr>
          <p:cNvPr id="4" name="Rectangle 3">
            <a:extLst>
              <a:ext uri="{FF2B5EF4-FFF2-40B4-BE49-F238E27FC236}">
                <a16:creationId xmlns:a16="http://schemas.microsoft.com/office/drawing/2014/main" id="{DD7A9696-2D82-0CF9-1E30-11C077625A0D}"/>
              </a:ext>
            </a:extLst>
          </p:cNvPr>
          <p:cNvSpPr/>
          <p:nvPr/>
        </p:nvSpPr>
        <p:spPr>
          <a:xfrm>
            <a:off x="3877058" y="2223319"/>
            <a:ext cx="3026462" cy="16976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E9843BD-D8E8-EE61-74EC-4E94BACAD807}"/>
              </a:ext>
            </a:extLst>
          </p:cNvPr>
          <p:cNvSpPr/>
          <p:nvPr/>
        </p:nvSpPr>
        <p:spPr>
          <a:xfrm>
            <a:off x="3149967" y="4371119"/>
            <a:ext cx="3694176" cy="3032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4BA4DF6-D890-FF8E-1CEF-C1D4D8C464E3}"/>
              </a:ext>
            </a:extLst>
          </p:cNvPr>
          <p:cNvSpPr/>
          <p:nvPr/>
        </p:nvSpPr>
        <p:spPr>
          <a:xfrm>
            <a:off x="4311255" y="4177167"/>
            <a:ext cx="279806" cy="1939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FC5EF3B-F681-18C4-A65C-E562419F854E}"/>
              </a:ext>
            </a:extLst>
          </p:cNvPr>
          <p:cNvSpPr txBox="1"/>
          <p:nvPr/>
        </p:nvSpPr>
        <p:spPr>
          <a:xfrm>
            <a:off x="1671754" y="2309998"/>
            <a:ext cx="1045479" cy="646331"/>
          </a:xfrm>
          <a:prstGeom prst="rect">
            <a:avLst/>
          </a:prstGeom>
          <a:solidFill>
            <a:schemeClr val="bg1"/>
          </a:solidFill>
        </p:spPr>
        <p:txBody>
          <a:bodyPr wrap="none" rtlCol="0">
            <a:spAutoFit/>
          </a:bodyPr>
          <a:lstStyle/>
          <a:p>
            <a:pPr algn="ctr"/>
            <a:r>
              <a:rPr lang="en-US" sz="1200" dirty="0">
                <a:latin typeface="Arial" panose="020B0604020202020204" pitchFamily="34" charset="0"/>
                <a:cs typeface="Arial" panose="020B0604020202020204" pitchFamily="34" charset="0"/>
              </a:rPr>
              <a:t>Plasma</a:t>
            </a:r>
          </a:p>
          <a:p>
            <a:pPr algn="ctr"/>
            <a:r>
              <a:rPr lang="en-US" sz="1200" dirty="0">
                <a:latin typeface="Arial" panose="020B0604020202020204" pitchFamily="34" charset="0"/>
                <a:cs typeface="Arial" panose="020B0604020202020204" pitchFamily="34" charset="0"/>
              </a:rPr>
              <a:t>SE4 level</a:t>
            </a:r>
          </a:p>
          <a:p>
            <a:pPr algn="ctr"/>
            <a:r>
              <a:rPr lang="en-US" sz="1200" dirty="0">
                <a:latin typeface="Arial" panose="020B0604020202020204" pitchFamily="34" charset="0"/>
                <a:cs typeface="Arial" panose="020B0604020202020204" pitchFamily="34" charset="0"/>
              </a:rPr>
              <a:t>(</a:t>
            </a:r>
            <a:r>
              <a:rPr lang="en-US" sz="1200" b="1" dirty="0">
                <a:solidFill>
                  <a:srgbClr val="C00000"/>
                </a:solidFill>
                <a:latin typeface="Arial" panose="020B0604020202020204" pitchFamily="34" charset="0"/>
                <a:cs typeface="Arial" panose="020B0604020202020204" pitchFamily="34" charset="0"/>
              </a:rPr>
              <a:t>resistance</a:t>
            </a:r>
            <a:r>
              <a:rPr lang="en-US" sz="1200" dirty="0">
                <a:latin typeface="Arial" panose="020B0604020202020204" pitchFamily="34" charset="0"/>
                <a:cs typeface="Arial" panose="020B0604020202020204" pitchFamily="34" charset="0"/>
              </a:rPr>
              <a:t>)</a:t>
            </a:r>
          </a:p>
        </p:txBody>
      </p:sp>
      <p:sp>
        <p:nvSpPr>
          <p:cNvPr id="13" name="TextBox 12">
            <a:extLst>
              <a:ext uri="{FF2B5EF4-FFF2-40B4-BE49-F238E27FC236}">
                <a16:creationId xmlns:a16="http://schemas.microsoft.com/office/drawing/2014/main" id="{2AF5A706-0859-070B-F4ED-35FF394A6802}"/>
              </a:ext>
            </a:extLst>
          </p:cNvPr>
          <p:cNvSpPr txBox="1"/>
          <p:nvPr/>
        </p:nvSpPr>
        <p:spPr>
          <a:xfrm>
            <a:off x="1709425" y="3169039"/>
            <a:ext cx="970137" cy="646331"/>
          </a:xfrm>
          <a:prstGeom prst="rect">
            <a:avLst/>
          </a:prstGeom>
          <a:solidFill>
            <a:schemeClr val="bg1"/>
          </a:solidFill>
        </p:spPr>
        <p:txBody>
          <a:bodyPr wrap="none" rtlCol="0">
            <a:spAutoFit/>
          </a:bodyPr>
          <a:lstStyle/>
          <a:p>
            <a:pPr algn="ctr"/>
            <a:r>
              <a:rPr lang="en-US" sz="1200" dirty="0">
                <a:latin typeface="Arial" panose="020B0604020202020204" pitchFamily="34" charset="0"/>
                <a:cs typeface="Arial" panose="020B0604020202020204" pitchFamily="34" charset="0"/>
              </a:rPr>
              <a:t>Plasma</a:t>
            </a:r>
          </a:p>
          <a:p>
            <a:pPr algn="ctr"/>
            <a:r>
              <a:rPr lang="en-US" sz="1200" dirty="0">
                <a:latin typeface="Arial" panose="020B0604020202020204" pitchFamily="34" charset="0"/>
                <a:cs typeface="Arial" panose="020B0604020202020204" pitchFamily="34" charset="0"/>
              </a:rPr>
              <a:t>SE7 level</a:t>
            </a:r>
          </a:p>
          <a:p>
            <a:pPr algn="ctr"/>
            <a:r>
              <a:rPr lang="en-US" sz="1200" dirty="0">
                <a:latin typeface="Arial" panose="020B0604020202020204" pitchFamily="34" charset="0"/>
                <a:cs typeface="Arial" panose="020B0604020202020204" pitchFamily="34" charset="0"/>
              </a:rPr>
              <a:t>(</a:t>
            </a:r>
            <a:r>
              <a:rPr lang="en-US" sz="1200" b="1" dirty="0">
                <a:solidFill>
                  <a:srgbClr val="0070C0"/>
                </a:solidFill>
                <a:latin typeface="Arial" panose="020B0604020202020204" pitchFamily="34" charset="0"/>
                <a:cs typeface="Arial" panose="020B0604020202020204" pitchFamily="34" charset="0"/>
              </a:rPr>
              <a:t>response</a:t>
            </a:r>
            <a:r>
              <a:rPr lang="en-US" sz="1200" dirty="0">
                <a:latin typeface="Arial" panose="020B0604020202020204" pitchFamily="34" charset="0"/>
                <a:cs typeface="Arial" panose="020B0604020202020204" pitchFamily="34" charset="0"/>
              </a:rPr>
              <a:t>)</a:t>
            </a:r>
          </a:p>
        </p:txBody>
      </p:sp>
      <p:sp>
        <p:nvSpPr>
          <p:cNvPr id="3" name="TextBox 2">
            <a:extLst>
              <a:ext uri="{FF2B5EF4-FFF2-40B4-BE49-F238E27FC236}">
                <a16:creationId xmlns:a16="http://schemas.microsoft.com/office/drawing/2014/main" id="{5CB2DFC1-C0B1-A248-1CAD-4572D45DC962}"/>
              </a:ext>
            </a:extLst>
          </p:cNvPr>
          <p:cNvSpPr txBox="1"/>
          <p:nvPr/>
        </p:nvSpPr>
        <p:spPr>
          <a:xfrm>
            <a:off x="7636526" y="4831594"/>
            <a:ext cx="1478290"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Helvetica" pitchFamily="2" charset="0"/>
                <a:ea typeface="+mn-ea"/>
                <a:cs typeface="+mn-cs"/>
              </a:rPr>
              <a:t>Unpublished data</a:t>
            </a:r>
            <a:endParaRPr kumimoji="0" lang="en-US" sz="120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406556494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A7547-BDDD-CA2C-1829-5B2B215901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4FCB81-B359-15D9-5321-F69D26F2DCFC}"/>
              </a:ext>
            </a:extLst>
          </p:cNvPr>
          <p:cNvSpPr>
            <a:spLocks noGrp="1"/>
          </p:cNvSpPr>
          <p:nvPr>
            <p:ph type="title"/>
          </p:nvPr>
        </p:nvSpPr>
        <p:spPr>
          <a:xfrm>
            <a:off x="367557" y="110503"/>
            <a:ext cx="8362950" cy="812862"/>
          </a:xfrm>
        </p:spPr>
        <p:txBody>
          <a:bodyPr>
            <a:normAutofit/>
          </a:bodyPr>
          <a:lstStyle/>
          <a:p>
            <a:pPr algn="l"/>
            <a:r>
              <a:rPr lang="en-US" sz="2400" b="1" dirty="0"/>
              <a:t>TME dynamics as a real-time biomarker of ICI response</a:t>
            </a:r>
          </a:p>
        </p:txBody>
      </p:sp>
      <p:pic>
        <p:nvPicPr>
          <p:cNvPr id="10" name="Picture 9">
            <a:extLst>
              <a:ext uri="{FF2B5EF4-FFF2-40B4-BE49-F238E27FC236}">
                <a16:creationId xmlns:a16="http://schemas.microsoft.com/office/drawing/2014/main" id="{BE015151-7E4E-F7AC-18F4-B7AF3FCA77F9}"/>
              </a:ext>
            </a:extLst>
          </p:cNvPr>
          <p:cNvPicPr>
            <a:picLocks noChangeAspect="1"/>
          </p:cNvPicPr>
          <p:nvPr/>
        </p:nvPicPr>
        <p:blipFill>
          <a:blip r:embed="rId3"/>
          <a:srcRect b="44"/>
          <a:stretch>
            <a:fillRect/>
          </a:stretch>
        </p:blipFill>
        <p:spPr>
          <a:xfrm>
            <a:off x="2042076" y="895933"/>
            <a:ext cx="4861444" cy="3778480"/>
          </a:xfrm>
          <a:prstGeom prst="rect">
            <a:avLst/>
          </a:prstGeom>
        </p:spPr>
      </p:pic>
      <p:sp>
        <p:nvSpPr>
          <p:cNvPr id="3" name="TextBox 2">
            <a:extLst>
              <a:ext uri="{FF2B5EF4-FFF2-40B4-BE49-F238E27FC236}">
                <a16:creationId xmlns:a16="http://schemas.microsoft.com/office/drawing/2014/main" id="{EB587F2C-DB19-7179-5C76-A23358AD1016}"/>
              </a:ext>
            </a:extLst>
          </p:cNvPr>
          <p:cNvSpPr txBox="1"/>
          <p:nvPr/>
        </p:nvSpPr>
        <p:spPr>
          <a:xfrm>
            <a:off x="1671754" y="2309998"/>
            <a:ext cx="1045479" cy="646331"/>
          </a:xfrm>
          <a:prstGeom prst="rect">
            <a:avLst/>
          </a:prstGeom>
          <a:solidFill>
            <a:schemeClr val="bg1"/>
          </a:solidFill>
        </p:spPr>
        <p:txBody>
          <a:bodyPr wrap="none" rtlCol="0">
            <a:spAutoFit/>
          </a:bodyPr>
          <a:lstStyle/>
          <a:p>
            <a:pPr algn="ctr"/>
            <a:r>
              <a:rPr lang="en-US" sz="1200" dirty="0">
                <a:latin typeface="Arial" panose="020B0604020202020204" pitchFamily="34" charset="0"/>
                <a:cs typeface="Arial" panose="020B0604020202020204" pitchFamily="34" charset="0"/>
              </a:rPr>
              <a:t>Plasma</a:t>
            </a:r>
          </a:p>
          <a:p>
            <a:pPr algn="ctr"/>
            <a:r>
              <a:rPr lang="en-US" sz="1200" dirty="0">
                <a:latin typeface="Arial" panose="020B0604020202020204" pitchFamily="34" charset="0"/>
                <a:cs typeface="Arial" panose="020B0604020202020204" pitchFamily="34" charset="0"/>
              </a:rPr>
              <a:t>SE4 level</a:t>
            </a:r>
          </a:p>
          <a:p>
            <a:pPr algn="ctr"/>
            <a:r>
              <a:rPr lang="en-US" sz="1200" dirty="0">
                <a:latin typeface="Arial" panose="020B0604020202020204" pitchFamily="34" charset="0"/>
                <a:cs typeface="Arial" panose="020B0604020202020204" pitchFamily="34" charset="0"/>
              </a:rPr>
              <a:t>(</a:t>
            </a:r>
            <a:r>
              <a:rPr lang="en-US" sz="1200" b="1" dirty="0">
                <a:solidFill>
                  <a:srgbClr val="C00000"/>
                </a:solidFill>
                <a:latin typeface="Arial" panose="020B0604020202020204" pitchFamily="34" charset="0"/>
                <a:cs typeface="Arial" panose="020B0604020202020204" pitchFamily="34" charset="0"/>
              </a:rPr>
              <a:t>resistance</a:t>
            </a:r>
            <a:r>
              <a:rPr lang="en-US" sz="1200" dirty="0">
                <a:latin typeface="Arial" panose="020B0604020202020204" pitchFamily="34" charset="0"/>
                <a:cs typeface="Arial" panose="020B0604020202020204" pitchFamily="34" charset="0"/>
              </a:rPr>
              <a:t>)</a:t>
            </a:r>
          </a:p>
        </p:txBody>
      </p:sp>
      <p:sp>
        <p:nvSpPr>
          <p:cNvPr id="5" name="TextBox 4">
            <a:extLst>
              <a:ext uri="{FF2B5EF4-FFF2-40B4-BE49-F238E27FC236}">
                <a16:creationId xmlns:a16="http://schemas.microsoft.com/office/drawing/2014/main" id="{FFDD74AA-EE70-EE90-95A2-5A296011E80D}"/>
              </a:ext>
            </a:extLst>
          </p:cNvPr>
          <p:cNvSpPr txBox="1"/>
          <p:nvPr/>
        </p:nvSpPr>
        <p:spPr>
          <a:xfrm>
            <a:off x="1709425" y="3169039"/>
            <a:ext cx="970137" cy="646331"/>
          </a:xfrm>
          <a:prstGeom prst="rect">
            <a:avLst/>
          </a:prstGeom>
          <a:solidFill>
            <a:schemeClr val="bg1"/>
          </a:solidFill>
        </p:spPr>
        <p:txBody>
          <a:bodyPr wrap="none" rtlCol="0">
            <a:spAutoFit/>
          </a:bodyPr>
          <a:lstStyle/>
          <a:p>
            <a:pPr algn="ctr"/>
            <a:r>
              <a:rPr lang="en-US" sz="1200" dirty="0">
                <a:latin typeface="Arial" panose="020B0604020202020204" pitchFamily="34" charset="0"/>
                <a:cs typeface="Arial" panose="020B0604020202020204" pitchFamily="34" charset="0"/>
              </a:rPr>
              <a:t>Plasma</a:t>
            </a:r>
          </a:p>
          <a:p>
            <a:pPr algn="ctr"/>
            <a:r>
              <a:rPr lang="en-US" sz="1200" dirty="0">
                <a:latin typeface="Arial" panose="020B0604020202020204" pitchFamily="34" charset="0"/>
                <a:cs typeface="Arial" panose="020B0604020202020204" pitchFamily="34" charset="0"/>
              </a:rPr>
              <a:t>SE7 level</a:t>
            </a:r>
          </a:p>
          <a:p>
            <a:pPr algn="ctr"/>
            <a:r>
              <a:rPr lang="en-US" sz="1200" dirty="0">
                <a:latin typeface="Arial" panose="020B0604020202020204" pitchFamily="34" charset="0"/>
                <a:cs typeface="Arial" panose="020B0604020202020204" pitchFamily="34" charset="0"/>
              </a:rPr>
              <a:t>(</a:t>
            </a:r>
            <a:r>
              <a:rPr lang="en-US" sz="1200" b="1" dirty="0">
                <a:solidFill>
                  <a:srgbClr val="0070C0"/>
                </a:solidFill>
                <a:latin typeface="Arial" panose="020B0604020202020204" pitchFamily="34" charset="0"/>
                <a:cs typeface="Arial" panose="020B0604020202020204" pitchFamily="34" charset="0"/>
              </a:rPr>
              <a:t>response</a:t>
            </a:r>
            <a:r>
              <a:rPr lang="en-US" sz="1200" dirty="0">
                <a:latin typeface="Arial" panose="020B0604020202020204" pitchFamily="34" charset="0"/>
                <a:cs typeface="Arial" panose="020B0604020202020204" pitchFamily="34" charset="0"/>
              </a:rPr>
              <a:t>)</a:t>
            </a:r>
          </a:p>
        </p:txBody>
      </p:sp>
      <p:sp>
        <p:nvSpPr>
          <p:cNvPr id="4" name="TextBox 3">
            <a:extLst>
              <a:ext uri="{FF2B5EF4-FFF2-40B4-BE49-F238E27FC236}">
                <a16:creationId xmlns:a16="http://schemas.microsoft.com/office/drawing/2014/main" id="{72F46B20-A60C-21E6-ACC6-EF52C766A043}"/>
              </a:ext>
            </a:extLst>
          </p:cNvPr>
          <p:cNvSpPr txBox="1"/>
          <p:nvPr/>
        </p:nvSpPr>
        <p:spPr>
          <a:xfrm>
            <a:off x="7636526" y="4831594"/>
            <a:ext cx="1478290"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Helvetica" pitchFamily="2" charset="0"/>
                <a:ea typeface="+mn-ea"/>
                <a:cs typeface="+mn-cs"/>
              </a:rPr>
              <a:t>Unpublished data</a:t>
            </a:r>
            <a:endParaRPr kumimoji="0" lang="en-US" sz="120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218396905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FA6C5-AD19-48D4-5D5F-4A4C1FD824B4}"/>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8EC3CC62-A830-4AE9-FE7C-8A80DCB00137}"/>
              </a:ext>
            </a:extLst>
          </p:cNvPr>
          <p:cNvSpPr txBox="1"/>
          <p:nvPr/>
        </p:nvSpPr>
        <p:spPr>
          <a:xfrm>
            <a:off x="1089232" y="4472749"/>
            <a:ext cx="934871" cy="230832"/>
          </a:xfrm>
          <a:prstGeom prst="rect">
            <a:avLst/>
          </a:prstGeom>
          <a:solidFill>
            <a:schemeClr val="bg1"/>
          </a:solid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Helvetica" pitchFamily="2" charset="0"/>
                <a:ea typeface="+mn-ea"/>
                <a:cs typeface="+mn-cs"/>
              </a:rPr>
              <a:t>Cancer patient</a:t>
            </a:r>
          </a:p>
        </p:txBody>
      </p:sp>
      <p:sp>
        <p:nvSpPr>
          <p:cNvPr id="19" name="Title 1">
            <a:extLst>
              <a:ext uri="{FF2B5EF4-FFF2-40B4-BE49-F238E27FC236}">
                <a16:creationId xmlns:a16="http://schemas.microsoft.com/office/drawing/2014/main" id="{059C97A7-1626-3434-44B7-662E48C90B08}"/>
              </a:ext>
            </a:extLst>
          </p:cNvPr>
          <p:cNvSpPr>
            <a:spLocks noGrp="1"/>
          </p:cNvSpPr>
          <p:nvPr>
            <p:ph type="title"/>
          </p:nvPr>
        </p:nvSpPr>
        <p:spPr>
          <a:xfrm>
            <a:off x="480656" y="132298"/>
            <a:ext cx="8577205" cy="371285"/>
          </a:xfrm>
        </p:spPr>
        <p:txBody>
          <a:bodyPr>
            <a:normAutofit fontScale="90000"/>
          </a:bodyPr>
          <a:lstStyle/>
          <a:p>
            <a:pPr algn="l"/>
            <a:r>
              <a:rPr lang="en-US" sz="2400" b="1" dirty="0"/>
              <a:t>Spatial ecotype discovery</a:t>
            </a:r>
          </a:p>
        </p:txBody>
      </p:sp>
      <p:sp>
        <p:nvSpPr>
          <p:cNvPr id="5" name="Title 1">
            <a:extLst>
              <a:ext uri="{FF2B5EF4-FFF2-40B4-BE49-F238E27FC236}">
                <a16:creationId xmlns:a16="http://schemas.microsoft.com/office/drawing/2014/main" id="{E1B403F9-356F-C7EA-4814-4E254EF58986}"/>
              </a:ext>
            </a:extLst>
          </p:cNvPr>
          <p:cNvSpPr txBox="1">
            <a:spLocks/>
          </p:cNvSpPr>
          <p:nvPr/>
        </p:nvSpPr>
        <p:spPr>
          <a:xfrm>
            <a:off x="480656" y="496282"/>
            <a:ext cx="8577205" cy="371285"/>
          </a:xfrm>
          <a:prstGeom prst="rect">
            <a:avLst/>
          </a:prstGeom>
        </p:spPr>
        <p:txBody>
          <a:bodyPr vert="horz" lIns="91440" tIns="45720" rIns="91440" bIns="45720" rtlCol="0" anchor="ctr">
            <a:normAutofit fontScale="90000" lnSpcReduction="10000"/>
          </a:bodyPr>
          <a:lstStyle>
            <a:lvl1pPr algn="ctr" defTabSz="685800" rtl="0" eaLnBrk="1" latinLnBrk="0" hangingPunct="1">
              <a:lnSpc>
                <a:spcPct val="90000"/>
              </a:lnSpc>
              <a:spcBef>
                <a:spcPct val="0"/>
              </a:spcBef>
              <a:buNone/>
              <a:defRPr sz="3000" b="0" i="0" kern="1200">
                <a:solidFill>
                  <a:schemeClr val="tx1"/>
                </a:solidFill>
                <a:latin typeface="Helvetica" pitchFamily="2" charset="0"/>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Helvetica" pitchFamily="2" charset="0"/>
                <a:ea typeface="+mj-ea"/>
                <a:cs typeface="+mj-cs"/>
              </a:rPr>
              <a:t>and AI-enabled</a:t>
            </a:r>
            <a:r>
              <a:rPr kumimoji="0" lang="en-US" sz="2400" b="1" i="0" u="none" strike="noStrike" kern="1200" cap="none" spc="0" normalizeH="0" noProof="0" dirty="0">
                <a:ln>
                  <a:noFill/>
                </a:ln>
                <a:solidFill>
                  <a:prstClr val="black"/>
                </a:solidFill>
                <a:effectLst/>
                <a:uLnTx/>
                <a:uFillTx/>
                <a:latin typeface="Helvetica" pitchFamily="2" charset="0"/>
                <a:ea typeface="+mj-ea"/>
                <a:cs typeface="+mj-cs"/>
              </a:rPr>
              <a:t> </a:t>
            </a:r>
            <a:r>
              <a:rPr kumimoji="0" lang="en-US" sz="2400" b="1" i="0" u="none" strike="noStrike" kern="1200" cap="none" spc="0" normalizeH="0" baseline="0" noProof="0" dirty="0">
                <a:ln>
                  <a:noFill/>
                </a:ln>
                <a:solidFill>
                  <a:prstClr val="black"/>
                </a:solidFill>
                <a:effectLst/>
                <a:uLnTx/>
                <a:uFillTx/>
                <a:latin typeface="Helvetica" pitchFamily="2" charset="0"/>
                <a:ea typeface="+mj-ea"/>
                <a:cs typeface="+mj-cs"/>
              </a:rPr>
              <a:t>liquid biopsy recovery</a:t>
            </a:r>
          </a:p>
        </p:txBody>
      </p:sp>
      <p:pic>
        <p:nvPicPr>
          <p:cNvPr id="6" name="Picture 5">
            <a:extLst>
              <a:ext uri="{FF2B5EF4-FFF2-40B4-BE49-F238E27FC236}">
                <a16:creationId xmlns:a16="http://schemas.microsoft.com/office/drawing/2014/main" id="{F52C4176-35DF-1690-B765-E3888EC5AB12}"/>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326105" y="882306"/>
            <a:ext cx="1947400" cy="1973353"/>
          </a:xfrm>
          <a:prstGeom prst="rect">
            <a:avLst/>
          </a:prstGeom>
        </p:spPr>
      </p:pic>
      <p:pic>
        <p:nvPicPr>
          <p:cNvPr id="7" name="Picture 6">
            <a:extLst>
              <a:ext uri="{FF2B5EF4-FFF2-40B4-BE49-F238E27FC236}">
                <a16:creationId xmlns:a16="http://schemas.microsoft.com/office/drawing/2014/main" id="{5A9C36C6-DC30-7056-220F-20FA61CE759C}"/>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2714888" y="2855659"/>
            <a:ext cx="3611216" cy="1977840"/>
          </a:xfrm>
          <a:prstGeom prst="rect">
            <a:avLst/>
          </a:prstGeom>
        </p:spPr>
      </p:pic>
      <p:pic>
        <p:nvPicPr>
          <p:cNvPr id="8" name="Picture 7">
            <a:extLst>
              <a:ext uri="{FF2B5EF4-FFF2-40B4-BE49-F238E27FC236}">
                <a16:creationId xmlns:a16="http://schemas.microsoft.com/office/drawing/2014/main" id="{21D1DB3C-BFAB-94B1-7814-1122D6B8F7DD}"/>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637873" y="877818"/>
            <a:ext cx="1947401" cy="3955681"/>
          </a:xfrm>
          <a:prstGeom prst="rect">
            <a:avLst/>
          </a:prstGeom>
        </p:spPr>
      </p:pic>
      <p:pic>
        <p:nvPicPr>
          <p:cNvPr id="9" name="Picture 8">
            <a:extLst>
              <a:ext uri="{FF2B5EF4-FFF2-40B4-BE49-F238E27FC236}">
                <a16:creationId xmlns:a16="http://schemas.microsoft.com/office/drawing/2014/main" id="{B476E67D-40F9-6D8C-F50B-22D2C899A146}"/>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2714886" y="873330"/>
            <a:ext cx="3611217" cy="1982329"/>
          </a:xfrm>
          <a:prstGeom prst="rect">
            <a:avLst/>
          </a:prstGeom>
        </p:spPr>
      </p:pic>
      <p:pic>
        <p:nvPicPr>
          <p:cNvPr id="2" name="Picture 1">
            <a:extLst>
              <a:ext uri="{FF2B5EF4-FFF2-40B4-BE49-F238E27FC236}">
                <a16:creationId xmlns:a16="http://schemas.microsoft.com/office/drawing/2014/main" id="{869C9EE5-0F1C-6342-EE3B-6EC85EB07619}"/>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6326103" y="2855658"/>
            <a:ext cx="1870822" cy="1977840"/>
          </a:xfrm>
          <a:prstGeom prst="rect">
            <a:avLst/>
          </a:prstGeom>
        </p:spPr>
      </p:pic>
      <p:sp>
        <p:nvSpPr>
          <p:cNvPr id="4" name="Rectangle 3">
            <a:extLst>
              <a:ext uri="{FF2B5EF4-FFF2-40B4-BE49-F238E27FC236}">
                <a16:creationId xmlns:a16="http://schemas.microsoft.com/office/drawing/2014/main" id="{3BF11F88-7243-4762-C0BF-238BFFA04D03}"/>
              </a:ext>
            </a:extLst>
          </p:cNvPr>
          <p:cNvSpPr/>
          <p:nvPr/>
        </p:nvSpPr>
        <p:spPr>
          <a:xfrm>
            <a:off x="1934804" y="2797957"/>
            <a:ext cx="323850" cy="2667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FC53CF9-70FB-E714-1FD0-31C013698C66}"/>
              </a:ext>
            </a:extLst>
          </p:cNvPr>
          <p:cNvSpPr/>
          <p:nvPr/>
        </p:nvSpPr>
        <p:spPr>
          <a:xfrm>
            <a:off x="2087204" y="2950357"/>
            <a:ext cx="323850" cy="2667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DF8FD55A-6E16-FB13-56A7-12BFF57F6382}"/>
              </a:ext>
            </a:extLst>
          </p:cNvPr>
          <p:cNvSpPr/>
          <p:nvPr/>
        </p:nvSpPr>
        <p:spPr>
          <a:xfrm rot="21099586">
            <a:off x="1865775" y="2817875"/>
            <a:ext cx="68064" cy="1090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83B022D-9294-24CE-891E-6B65796FD0FE}"/>
              </a:ext>
            </a:extLst>
          </p:cNvPr>
          <p:cNvSpPr/>
          <p:nvPr/>
        </p:nvSpPr>
        <p:spPr>
          <a:xfrm rot="21099586">
            <a:off x="2018175" y="2970275"/>
            <a:ext cx="68064" cy="1090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47E1C2C-0658-3AEA-AF83-BBAA2AE16008}"/>
              </a:ext>
            </a:extLst>
          </p:cNvPr>
          <p:cNvSpPr/>
          <p:nvPr/>
        </p:nvSpPr>
        <p:spPr>
          <a:xfrm rot="21099586">
            <a:off x="1788692" y="2784280"/>
            <a:ext cx="66599" cy="119067"/>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6CBC067F-5393-E0E1-5F4F-1ECC21501FF5}"/>
              </a:ext>
            </a:extLst>
          </p:cNvPr>
          <p:cNvSpPr/>
          <p:nvPr/>
        </p:nvSpPr>
        <p:spPr>
          <a:xfrm rot="21099586">
            <a:off x="1754836" y="2759991"/>
            <a:ext cx="57759" cy="97892"/>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3845729-5F04-1B43-62BD-89419024C24A}"/>
              </a:ext>
            </a:extLst>
          </p:cNvPr>
          <p:cNvSpPr/>
          <p:nvPr/>
        </p:nvSpPr>
        <p:spPr>
          <a:xfrm rot="20535328">
            <a:off x="1736770" y="2792954"/>
            <a:ext cx="52226" cy="60150"/>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15484798-E5C6-FF99-9719-72744A19F193}"/>
              </a:ext>
            </a:extLst>
          </p:cNvPr>
          <p:cNvSpPr txBox="1"/>
          <p:nvPr/>
        </p:nvSpPr>
        <p:spPr>
          <a:xfrm>
            <a:off x="2843915" y="2356186"/>
            <a:ext cx="819455" cy="415498"/>
          </a:xfrm>
          <a:prstGeom prst="rect">
            <a:avLst/>
          </a:prstGeom>
          <a:solidFill>
            <a:schemeClr val="bg1"/>
          </a:solidFill>
        </p:spPr>
        <p:txBody>
          <a:bodyPr wrap="none" rtlCol="0">
            <a:spAutoFit/>
          </a:bodyPr>
          <a:lstStyle/>
          <a:p>
            <a:pPr algn="ctr"/>
            <a:r>
              <a:rPr lang="en-US" sz="700" dirty="0">
                <a:latin typeface="Helvetica" pitchFamily="2" charset="0"/>
                <a:cs typeface="Arial" panose="020B0604020202020204" pitchFamily="34" charset="0"/>
              </a:rPr>
              <a:t>132 tumors</a:t>
            </a:r>
          </a:p>
          <a:p>
            <a:pPr algn="ctr"/>
            <a:r>
              <a:rPr lang="en-US" sz="700" dirty="0">
                <a:latin typeface="Helvetica" pitchFamily="2" charset="0"/>
                <a:cs typeface="Arial" panose="020B0604020202020204" pitchFamily="34" charset="0"/>
              </a:rPr>
              <a:t>10 cancer types</a:t>
            </a:r>
          </a:p>
          <a:p>
            <a:pPr algn="ctr"/>
            <a:r>
              <a:rPr lang="en-US" sz="700" dirty="0">
                <a:latin typeface="Helvetica" pitchFamily="2" charset="0"/>
                <a:cs typeface="Arial" panose="020B0604020202020204" pitchFamily="34" charset="0"/>
              </a:rPr>
              <a:t>6 ST modalities</a:t>
            </a:r>
          </a:p>
        </p:txBody>
      </p:sp>
      <p:sp>
        <p:nvSpPr>
          <p:cNvPr id="20" name="TextBox 19">
            <a:extLst>
              <a:ext uri="{FF2B5EF4-FFF2-40B4-BE49-F238E27FC236}">
                <a16:creationId xmlns:a16="http://schemas.microsoft.com/office/drawing/2014/main" id="{EC781749-899B-499C-2C44-D1F22433D278}"/>
              </a:ext>
            </a:extLst>
          </p:cNvPr>
          <p:cNvSpPr txBox="1"/>
          <p:nvPr/>
        </p:nvSpPr>
        <p:spPr>
          <a:xfrm>
            <a:off x="2791526" y="3157449"/>
            <a:ext cx="914400" cy="307777"/>
          </a:xfrm>
          <a:prstGeom prst="rect">
            <a:avLst/>
          </a:prstGeom>
          <a:solidFill>
            <a:schemeClr val="bg1"/>
          </a:solidFill>
        </p:spPr>
        <p:txBody>
          <a:bodyPr wrap="none" rtlCol="0">
            <a:spAutoFit/>
          </a:bodyPr>
          <a:lstStyle/>
          <a:p>
            <a:pPr algn="ctr"/>
            <a:r>
              <a:rPr lang="en-US" sz="700" dirty="0">
                <a:latin typeface="Helvetica" pitchFamily="2" charset="0"/>
                <a:cs typeface="Arial" panose="020B0604020202020204" pitchFamily="34" charset="0"/>
              </a:rPr>
              <a:t>Patient</a:t>
            </a:r>
          </a:p>
          <a:p>
            <a:pPr algn="ctr"/>
            <a:r>
              <a:rPr lang="en-US" sz="700" dirty="0">
                <a:latin typeface="Helvetica" pitchFamily="2" charset="0"/>
                <a:cs typeface="Arial" panose="020B0604020202020204" pitchFamily="34" charset="0"/>
              </a:rPr>
              <a:t>blood draw</a:t>
            </a:r>
          </a:p>
        </p:txBody>
      </p:sp>
      <p:sp>
        <p:nvSpPr>
          <p:cNvPr id="21" name="TextBox 20">
            <a:extLst>
              <a:ext uri="{FF2B5EF4-FFF2-40B4-BE49-F238E27FC236}">
                <a16:creationId xmlns:a16="http://schemas.microsoft.com/office/drawing/2014/main" id="{4311F149-E440-BE4B-00D4-8DF304D208DE}"/>
              </a:ext>
            </a:extLst>
          </p:cNvPr>
          <p:cNvSpPr txBox="1"/>
          <p:nvPr/>
        </p:nvSpPr>
        <p:spPr>
          <a:xfrm>
            <a:off x="2900130" y="4353263"/>
            <a:ext cx="716863" cy="307777"/>
          </a:xfrm>
          <a:prstGeom prst="rect">
            <a:avLst/>
          </a:prstGeom>
          <a:solidFill>
            <a:schemeClr val="bg1"/>
          </a:solidFill>
        </p:spPr>
        <p:txBody>
          <a:bodyPr wrap="none" rtlCol="0">
            <a:spAutoFit/>
          </a:bodyPr>
          <a:lstStyle/>
          <a:p>
            <a:pPr algn="ctr"/>
            <a:r>
              <a:rPr lang="en-US" sz="700" dirty="0">
                <a:latin typeface="Helvetica" pitchFamily="2" charset="0"/>
                <a:cs typeface="Arial" panose="020B0604020202020204" pitchFamily="34" charset="0"/>
              </a:rPr>
              <a:t>Plasma</a:t>
            </a:r>
          </a:p>
          <a:p>
            <a:pPr algn="ctr"/>
            <a:r>
              <a:rPr lang="en-US" sz="700" dirty="0">
                <a:latin typeface="Helvetica" pitchFamily="2" charset="0"/>
                <a:cs typeface="Arial" panose="020B0604020202020204" pitchFamily="34" charset="0"/>
              </a:rPr>
              <a:t>cell-free DNA</a:t>
            </a:r>
          </a:p>
        </p:txBody>
      </p:sp>
      <p:pic>
        <p:nvPicPr>
          <p:cNvPr id="23" name="Picture 22" descr="A colorful pattern with red and blue dots with Bubblegum Alley in the background&#10;&#10;AI-generated content may be incorrect.">
            <a:extLst>
              <a:ext uri="{FF2B5EF4-FFF2-40B4-BE49-F238E27FC236}">
                <a16:creationId xmlns:a16="http://schemas.microsoft.com/office/drawing/2014/main" id="{AD395C2A-FAB0-A75C-3744-21D1BFCBF797}"/>
              </a:ext>
            </a:extLst>
          </p:cNvPr>
          <p:cNvPicPr>
            <a:picLocks noChangeAspect="1"/>
          </p:cNvPicPr>
          <p:nvPr/>
        </p:nvPicPr>
        <p:blipFill>
          <a:blip r:embed="rId8"/>
          <a:stretch>
            <a:fillRect/>
          </a:stretch>
        </p:blipFill>
        <p:spPr>
          <a:xfrm>
            <a:off x="2907725" y="1759359"/>
            <a:ext cx="696951" cy="567010"/>
          </a:xfrm>
          <a:prstGeom prst="rect">
            <a:avLst/>
          </a:prstGeom>
        </p:spPr>
      </p:pic>
      <p:sp>
        <p:nvSpPr>
          <p:cNvPr id="3" name="TextBox 2">
            <a:extLst>
              <a:ext uri="{FF2B5EF4-FFF2-40B4-BE49-F238E27FC236}">
                <a16:creationId xmlns:a16="http://schemas.microsoft.com/office/drawing/2014/main" id="{18CAD27E-EF30-88C8-AD6D-42717FB07A82}"/>
              </a:ext>
            </a:extLst>
          </p:cNvPr>
          <p:cNvSpPr txBox="1"/>
          <p:nvPr/>
        </p:nvSpPr>
        <p:spPr>
          <a:xfrm>
            <a:off x="477898" y="4715625"/>
            <a:ext cx="8188204"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hlinkClick r:id="rId9"/>
              </a:rPr>
              <a:t>https://github.com/digitalcytometry/spatialecotyper</a:t>
            </a:r>
            <a:r>
              <a:rPr lang="en-US"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hlinkClick r:id="rId10"/>
              </a:rPr>
              <a:t>https://spatialecotyper.stanford.edu</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841766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92C03-BCC7-995A-2B88-4C37E69C583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381FD2A-D898-9C6C-6CFB-2851AAB9F99B}"/>
              </a:ext>
            </a:extLst>
          </p:cNvPr>
          <p:cNvSpPr>
            <a:spLocks noGrp="1"/>
          </p:cNvSpPr>
          <p:nvPr>
            <p:ph type="title"/>
          </p:nvPr>
        </p:nvSpPr>
        <p:spPr>
          <a:xfrm>
            <a:off x="0" y="2172294"/>
            <a:ext cx="9143999" cy="616813"/>
          </a:xfrm>
        </p:spPr>
        <p:txBody>
          <a:bodyPr>
            <a:noAutofit/>
          </a:bodyPr>
          <a:lstStyle/>
          <a:p>
            <a:pPr algn="ctr"/>
            <a:r>
              <a:rPr lang="en-US" sz="2800" b="1" dirty="0"/>
              <a:t>Could spatial and liquid </a:t>
            </a:r>
            <a:r>
              <a:rPr lang="en-US" sz="2800" b="1" dirty="0" err="1"/>
              <a:t>ecotyping</a:t>
            </a:r>
            <a:br>
              <a:rPr lang="en-US" sz="2800" b="1" dirty="0"/>
            </a:br>
            <a:r>
              <a:rPr lang="en-US" sz="2800" b="1" dirty="0"/>
              <a:t>improve early cancer detection?</a:t>
            </a:r>
          </a:p>
        </p:txBody>
      </p:sp>
    </p:spTree>
    <p:extLst>
      <p:ext uri="{BB962C8B-B14F-4D97-AF65-F5344CB8AC3E}">
        <p14:creationId xmlns:p14="http://schemas.microsoft.com/office/powerpoint/2010/main" val="200093429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ED4CE-B6F8-BFA8-3964-01FFF363109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4DC5D23-A3CA-012C-691E-9D7381C013B6}"/>
              </a:ext>
            </a:extLst>
          </p:cNvPr>
          <p:cNvSpPr>
            <a:spLocks noGrp="1"/>
          </p:cNvSpPr>
          <p:nvPr>
            <p:ph type="title"/>
          </p:nvPr>
        </p:nvSpPr>
        <p:spPr>
          <a:xfrm>
            <a:off x="254826" y="288708"/>
            <a:ext cx="8634348" cy="454973"/>
          </a:xfrm>
        </p:spPr>
        <p:txBody>
          <a:bodyPr/>
          <a:lstStyle/>
          <a:p>
            <a:r>
              <a:rPr lang="en-US" sz="2100" b="1" dirty="0"/>
              <a:t>Tumor ecotype dynamics </a:t>
            </a:r>
            <a:r>
              <a:rPr lang="en-US" sz="2100" b="1" dirty="0">
                <a:solidFill>
                  <a:srgbClr val="027DBC"/>
                </a:solidFill>
              </a:rPr>
              <a:t>predict</a:t>
            </a:r>
            <a:r>
              <a:rPr lang="en-US" sz="2100" b="1" dirty="0">
                <a:solidFill>
                  <a:srgbClr val="007DBC"/>
                </a:solidFill>
              </a:rPr>
              <a:t> early lung cancer evolution</a:t>
            </a:r>
          </a:p>
        </p:txBody>
      </p:sp>
      <p:sp>
        <p:nvSpPr>
          <p:cNvPr id="2" name="TextBox 1">
            <a:extLst>
              <a:ext uri="{FF2B5EF4-FFF2-40B4-BE49-F238E27FC236}">
                <a16:creationId xmlns:a16="http://schemas.microsoft.com/office/drawing/2014/main" id="{A1082525-14B0-96F2-3CDD-11F4A19B17D5}"/>
              </a:ext>
            </a:extLst>
          </p:cNvPr>
          <p:cNvSpPr txBox="1"/>
          <p:nvPr/>
        </p:nvSpPr>
        <p:spPr>
          <a:xfrm>
            <a:off x="4479971" y="4881890"/>
            <a:ext cx="4572000" cy="261610"/>
          </a:xfrm>
          <a:prstGeom prst="rect">
            <a:avLst/>
          </a:prstGeom>
          <a:noFill/>
        </p:spPr>
        <p:txBody>
          <a:bodyPr wrap="square">
            <a:spAutoFit/>
          </a:bodyPr>
          <a:lstStyle/>
          <a:p>
            <a:pPr marL="0" marR="0" lvl="0" indent="0" algn="r" defTabSz="342892"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Helvetica"/>
                <a:ea typeface="+mn-ea"/>
                <a:cs typeface="+mn-cs"/>
              </a:rPr>
              <a:t>Luca*, Steen* et al., </a:t>
            </a:r>
            <a:r>
              <a:rPr kumimoji="0" lang="en-US" sz="1100" b="1" i="1" u="none" strike="noStrike" kern="1200" cap="none" spc="0" normalizeH="0" baseline="0" noProof="0" dirty="0">
                <a:ln>
                  <a:noFill/>
                </a:ln>
                <a:solidFill>
                  <a:srgbClr val="000000"/>
                </a:solidFill>
                <a:effectLst/>
                <a:uLnTx/>
                <a:uFillTx/>
                <a:latin typeface="Helvetica"/>
                <a:ea typeface="+mn-ea"/>
                <a:cs typeface="+mn-cs"/>
              </a:rPr>
              <a:t>Cell </a:t>
            </a:r>
            <a:r>
              <a:rPr kumimoji="0" lang="en-US" sz="1100" b="1" i="0" u="none" strike="noStrike" kern="1200" cap="none" spc="0" normalizeH="0" baseline="0" noProof="0" dirty="0">
                <a:ln>
                  <a:noFill/>
                </a:ln>
                <a:solidFill>
                  <a:srgbClr val="000000"/>
                </a:solidFill>
                <a:effectLst/>
                <a:uLnTx/>
                <a:uFillTx/>
                <a:latin typeface="Helvetica"/>
                <a:ea typeface="+mn-ea"/>
                <a:cs typeface="+mn-cs"/>
              </a:rPr>
              <a:t>2021</a:t>
            </a:r>
          </a:p>
        </p:txBody>
      </p:sp>
      <p:pic>
        <p:nvPicPr>
          <p:cNvPr id="13" name="Picture 12">
            <a:extLst>
              <a:ext uri="{FF2B5EF4-FFF2-40B4-BE49-F238E27FC236}">
                <a16:creationId xmlns:a16="http://schemas.microsoft.com/office/drawing/2014/main" id="{20C19C58-E38C-E5B5-B562-0F16DCC72F2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928962" y="1301617"/>
            <a:ext cx="961333" cy="2921223"/>
          </a:xfrm>
          <a:prstGeom prst="rect">
            <a:avLst/>
          </a:prstGeom>
        </p:spPr>
      </p:pic>
      <p:sp>
        <p:nvSpPr>
          <p:cNvPr id="14" name="Rectangle 13">
            <a:extLst>
              <a:ext uri="{FF2B5EF4-FFF2-40B4-BE49-F238E27FC236}">
                <a16:creationId xmlns:a16="http://schemas.microsoft.com/office/drawing/2014/main" id="{7C28CB61-C8FD-CF35-F707-C1FDBB33B5EC}"/>
              </a:ext>
            </a:extLst>
          </p:cNvPr>
          <p:cNvSpPr/>
          <p:nvPr/>
        </p:nvSpPr>
        <p:spPr>
          <a:xfrm>
            <a:off x="2376643" y="1301616"/>
            <a:ext cx="221157" cy="3011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B73EE846-297B-E032-ADB7-6CE41FFFE0FE}"/>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451376" y="1301617"/>
            <a:ext cx="1965533" cy="2921223"/>
          </a:xfrm>
          <a:prstGeom prst="rect">
            <a:avLst/>
          </a:prstGeom>
        </p:spPr>
      </p:pic>
      <p:pic>
        <p:nvPicPr>
          <p:cNvPr id="16" name="Picture 15">
            <a:extLst>
              <a:ext uri="{FF2B5EF4-FFF2-40B4-BE49-F238E27FC236}">
                <a16:creationId xmlns:a16="http://schemas.microsoft.com/office/drawing/2014/main" id="{536A91AA-4992-EAFC-B650-F34332E66B00}"/>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2890295" y="1301617"/>
            <a:ext cx="1287606" cy="2921223"/>
          </a:xfrm>
          <a:prstGeom prst="rect">
            <a:avLst/>
          </a:prstGeom>
        </p:spPr>
      </p:pic>
    </p:spTree>
    <p:extLst>
      <p:ext uri="{BB962C8B-B14F-4D97-AF65-F5344CB8AC3E}">
        <p14:creationId xmlns:p14="http://schemas.microsoft.com/office/powerpoint/2010/main" val="368829290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9FBD1-64CF-519C-E3AB-02F8EDD0F4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4D6814-A061-21DF-F90D-91A4E1A3F88C}"/>
              </a:ext>
            </a:extLst>
          </p:cNvPr>
          <p:cNvSpPr>
            <a:spLocks noGrp="1"/>
          </p:cNvSpPr>
          <p:nvPr>
            <p:ph type="title"/>
          </p:nvPr>
        </p:nvSpPr>
        <p:spPr>
          <a:xfrm>
            <a:off x="390525" y="120231"/>
            <a:ext cx="8362950" cy="509497"/>
          </a:xfrm>
        </p:spPr>
        <p:txBody>
          <a:bodyPr>
            <a:normAutofit fontScale="90000"/>
          </a:bodyPr>
          <a:lstStyle/>
          <a:p>
            <a:pPr algn="l"/>
            <a:r>
              <a:rPr lang="en-US" sz="2400" b="1" dirty="0">
                <a:latin typeface="Arial" panose="020B0604020202020204" pitchFamily="34" charset="0"/>
                <a:cs typeface="Arial" panose="020B0604020202020204" pitchFamily="34" charset="0"/>
              </a:rPr>
              <a:t>Liquid TME profiling has potential to </a:t>
            </a:r>
            <a:r>
              <a:rPr lang="en-US" sz="2400" b="1" dirty="0">
                <a:solidFill>
                  <a:srgbClr val="027DBC"/>
                </a:solidFill>
                <a:latin typeface="Arial" panose="020B0604020202020204" pitchFamily="34" charset="0"/>
                <a:cs typeface="Arial" panose="020B0604020202020204" pitchFamily="34" charset="0"/>
              </a:rPr>
              <a:t>boost</a:t>
            </a:r>
            <a:r>
              <a:rPr lang="en-US" sz="2400" b="1" dirty="0">
                <a:latin typeface="Arial" panose="020B0604020202020204" pitchFamily="34" charset="0"/>
                <a:cs typeface="Arial" panose="020B0604020202020204" pitchFamily="34" charset="0"/>
              </a:rPr>
              <a:t> signal detection</a:t>
            </a:r>
            <a:br>
              <a:rPr lang="en-US" sz="2400" b="1" dirty="0">
                <a:latin typeface="Arial" panose="020B0604020202020204" pitchFamily="34" charset="0"/>
                <a:cs typeface="Arial" panose="020B0604020202020204" pitchFamily="34" charset="0"/>
              </a:rPr>
            </a:br>
            <a:endParaRPr lang="en-US" sz="2400" b="1"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1F420568-DEA4-0D53-03A7-7F398CBE284C}"/>
              </a:ext>
            </a:extLst>
          </p:cNvPr>
          <p:cNvPicPr>
            <a:picLocks noChangeAspect="1"/>
          </p:cNvPicPr>
          <p:nvPr/>
        </p:nvPicPr>
        <p:blipFill>
          <a:blip r:embed="rId3"/>
          <a:srcRect t="11768"/>
          <a:stretch>
            <a:fillRect/>
          </a:stretch>
        </p:blipFill>
        <p:spPr>
          <a:xfrm>
            <a:off x="2561012" y="1490563"/>
            <a:ext cx="4021975" cy="3281311"/>
          </a:xfrm>
          <a:prstGeom prst="rect">
            <a:avLst/>
          </a:prstGeom>
        </p:spPr>
      </p:pic>
      <p:sp>
        <p:nvSpPr>
          <p:cNvPr id="4" name="TextBox 3">
            <a:extLst>
              <a:ext uri="{FF2B5EF4-FFF2-40B4-BE49-F238E27FC236}">
                <a16:creationId xmlns:a16="http://schemas.microsoft.com/office/drawing/2014/main" id="{CD2477D1-7269-B68F-0644-1D12A0A9CB8B}"/>
              </a:ext>
            </a:extLst>
          </p:cNvPr>
          <p:cNvSpPr txBox="1"/>
          <p:nvPr/>
        </p:nvSpPr>
        <p:spPr>
          <a:xfrm>
            <a:off x="390524" y="621102"/>
            <a:ext cx="8175505" cy="646331"/>
          </a:xfrm>
          <a:prstGeom prst="rect">
            <a:avLst/>
          </a:prstGeom>
          <a:noFill/>
        </p:spPr>
        <p:txBody>
          <a:bodyPr wrap="square">
            <a:spAutoFit/>
          </a:bodyPr>
          <a:lstStyle/>
          <a:p>
            <a:pPr algn="ctr"/>
            <a:r>
              <a:rPr lang="en-US" sz="1800" dirty="0">
                <a:latin typeface="Arial" panose="020B0604020202020204" pitchFamily="34" charset="0"/>
                <a:cs typeface="Arial" panose="020B0604020202020204" pitchFamily="34" charset="0"/>
              </a:rPr>
              <a:t>Liquid SE4 levels stratify ICI outcomes in melanoma patients with </a:t>
            </a:r>
          </a:p>
          <a:p>
            <a:pPr algn="ctr"/>
            <a:r>
              <a:rPr lang="en-US" sz="1800" dirty="0">
                <a:latin typeface="Arial" panose="020B0604020202020204" pitchFamily="34" charset="0"/>
                <a:cs typeface="Arial" panose="020B0604020202020204" pitchFamily="34" charset="0"/>
              </a:rPr>
              <a:t>circulating tumor DNA below the limit of detection (</a:t>
            </a:r>
            <a:r>
              <a:rPr lang="en-US" sz="1800" dirty="0">
                <a:solidFill>
                  <a:srgbClr val="027DBC"/>
                </a:solidFill>
                <a:latin typeface="Arial" panose="020B0604020202020204" pitchFamily="34" charset="0"/>
                <a:cs typeface="Arial" panose="020B0604020202020204" pitchFamily="34" charset="0"/>
              </a:rPr>
              <a:t>low shedding</a:t>
            </a:r>
            <a:r>
              <a:rPr lang="en-US" sz="1800" dirty="0">
                <a:latin typeface="Arial" panose="020B0604020202020204" pitchFamily="34" charset="0"/>
                <a:cs typeface="Arial" panose="020B0604020202020204" pitchFamily="34" charset="0"/>
              </a:rPr>
              <a:t>)</a:t>
            </a:r>
            <a:endParaRPr lang="en-US" dirty="0"/>
          </a:p>
        </p:txBody>
      </p:sp>
      <p:sp>
        <p:nvSpPr>
          <p:cNvPr id="5" name="TextBox 4">
            <a:extLst>
              <a:ext uri="{FF2B5EF4-FFF2-40B4-BE49-F238E27FC236}">
                <a16:creationId xmlns:a16="http://schemas.microsoft.com/office/drawing/2014/main" id="{F8609561-E974-F279-32FA-9905673C7177}"/>
              </a:ext>
            </a:extLst>
          </p:cNvPr>
          <p:cNvSpPr txBox="1"/>
          <p:nvPr/>
        </p:nvSpPr>
        <p:spPr>
          <a:xfrm>
            <a:off x="4478276" y="4889584"/>
            <a:ext cx="4567276"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Data from supplement of 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pic>
        <p:nvPicPr>
          <p:cNvPr id="7" name="Picture 6">
            <a:extLst>
              <a:ext uri="{FF2B5EF4-FFF2-40B4-BE49-F238E27FC236}">
                <a16:creationId xmlns:a16="http://schemas.microsoft.com/office/drawing/2014/main" id="{1C054F3E-6A5C-B3CD-E4CE-A85C2B896729}"/>
              </a:ext>
            </a:extLst>
          </p:cNvPr>
          <p:cNvPicPr>
            <a:picLocks noChangeAspect="1"/>
          </p:cNvPicPr>
          <p:nvPr/>
        </p:nvPicPr>
        <p:blipFill>
          <a:blip r:embed="rId3"/>
          <a:srcRect l="31580" t="-956" r="18646" b="92244"/>
          <a:stretch>
            <a:fillRect/>
          </a:stretch>
        </p:blipFill>
        <p:spPr>
          <a:xfrm>
            <a:off x="4442601" y="1490563"/>
            <a:ext cx="1811548" cy="293187"/>
          </a:xfrm>
          <a:prstGeom prst="rect">
            <a:avLst/>
          </a:prstGeom>
        </p:spPr>
      </p:pic>
    </p:spTree>
    <p:extLst>
      <p:ext uri="{BB962C8B-B14F-4D97-AF65-F5344CB8AC3E}">
        <p14:creationId xmlns:p14="http://schemas.microsoft.com/office/powerpoint/2010/main" val="110108774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red drop of blood on a blue background&#10;&#10;AI-generated content may be incorrect.">
            <a:extLst>
              <a:ext uri="{FF2B5EF4-FFF2-40B4-BE49-F238E27FC236}">
                <a16:creationId xmlns:a16="http://schemas.microsoft.com/office/drawing/2014/main" id="{760A9948-4799-316B-B55F-DE5BE30B1E77}"/>
              </a:ext>
            </a:extLst>
          </p:cNvPr>
          <p:cNvPicPr>
            <a:picLocks noChangeAspect="1"/>
          </p:cNvPicPr>
          <p:nvPr/>
        </p:nvPicPr>
        <p:blipFill>
          <a:blip r:embed="rId3"/>
          <a:srcRect t="27963" b="20837"/>
          <a:stretch>
            <a:fillRect/>
          </a:stretch>
        </p:blipFill>
        <p:spPr>
          <a:xfrm>
            <a:off x="4662163" y="712726"/>
            <a:ext cx="4486391" cy="307411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09A6522A-1B8A-6242-B3BB-E0D88359395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696146" y="3897781"/>
            <a:ext cx="1467715" cy="526740"/>
          </a:xfrm>
          <a:prstGeom prst="rect">
            <a:avLst/>
          </a:prstGeom>
        </p:spPr>
      </p:pic>
      <p:pic>
        <p:nvPicPr>
          <p:cNvPr id="12" name="Picture 11">
            <a:extLst>
              <a:ext uri="{FF2B5EF4-FFF2-40B4-BE49-F238E27FC236}">
                <a16:creationId xmlns:a16="http://schemas.microsoft.com/office/drawing/2014/main" id="{5E6060BB-BAFB-E742-99F1-02F7C0BE0B42}"/>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055070" y="4544886"/>
            <a:ext cx="804512" cy="398473"/>
          </a:xfrm>
          <a:prstGeom prst="rect">
            <a:avLst/>
          </a:prstGeom>
        </p:spPr>
      </p:pic>
      <p:sp>
        <p:nvSpPr>
          <p:cNvPr id="30" name="Title 1">
            <a:extLst>
              <a:ext uri="{FF2B5EF4-FFF2-40B4-BE49-F238E27FC236}">
                <a16:creationId xmlns:a16="http://schemas.microsoft.com/office/drawing/2014/main" id="{8F1CCBA0-89AD-8846-9283-46C96B79D494}"/>
              </a:ext>
            </a:extLst>
          </p:cNvPr>
          <p:cNvSpPr txBox="1">
            <a:spLocks/>
          </p:cNvSpPr>
          <p:nvPr/>
        </p:nvSpPr>
        <p:spPr>
          <a:xfrm>
            <a:off x="0" y="1"/>
            <a:ext cx="9144000" cy="720089"/>
          </a:xfrm>
          <a:prstGeom prst="rect">
            <a:avLst/>
          </a:prstGeom>
          <a:solidFill>
            <a:sysClr val="windowText" lastClr="000000">
              <a:alpha val="88000"/>
            </a:sysClr>
          </a:solidFill>
        </p:spPr>
        <p:txBody>
          <a:bodyPr vert="horz" lIns="68580" tIns="34290" rIns="68580" bIns="3429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4950" b="0" i="0" u="none" strike="noStrike" kern="1200" cap="none" spc="0" normalizeH="0" baseline="0" noProof="0" dirty="0">
              <a:ln>
                <a:noFill/>
              </a:ln>
              <a:solidFill>
                <a:srgbClr val="FFFFFF"/>
              </a:solidFill>
              <a:effectLst/>
              <a:uLnTx/>
              <a:uFillTx/>
              <a:latin typeface="Helvetica"/>
              <a:ea typeface="+mn-ea"/>
              <a:cs typeface="+mn-cs"/>
            </a:endParaRPr>
          </a:p>
        </p:txBody>
      </p:sp>
      <p:sp>
        <p:nvSpPr>
          <p:cNvPr id="31" name="Title 1">
            <a:extLst>
              <a:ext uri="{FF2B5EF4-FFF2-40B4-BE49-F238E27FC236}">
                <a16:creationId xmlns:a16="http://schemas.microsoft.com/office/drawing/2014/main" id="{740E7C5D-550B-4944-B08D-6209A5338A84}"/>
              </a:ext>
            </a:extLst>
          </p:cNvPr>
          <p:cNvSpPr>
            <a:spLocks noGrp="1"/>
          </p:cNvSpPr>
          <p:nvPr>
            <p:ph type="title"/>
          </p:nvPr>
        </p:nvSpPr>
        <p:spPr>
          <a:xfrm>
            <a:off x="-1" y="8258"/>
            <a:ext cx="9143999" cy="706804"/>
          </a:xfrm>
        </p:spPr>
        <p:txBody>
          <a:bodyPr anchor="ctr">
            <a:noAutofit/>
          </a:bodyPr>
          <a:lstStyle/>
          <a:p>
            <a:pPr algn="ctr"/>
            <a:r>
              <a:rPr lang="en-US" sz="3000" b="1" dirty="0">
                <a:solidFill>
                  <a:schemeClr val="bg1"/>
                </a:solidFill>
              </a:rPr>
              <a:t>Acknowledgments</a:t>
            </a:r>
          </a:p>
        </p:txBody>
      </p:sp>
      <p:pic>
        <p:nvPicPr>
          <p:cNvPr id="9218" name="Picture 2" descr="Melanoma Research Alliance | America's Charities">
            <a:extLst>
              <a:ext uri="{FF2B5EF4-FFF2-40B4-BE49-F238E27FC236}">
                <a16:creationId xmlns:a16="http://schemas.microsoft.com/office/drawing/2014/main" id="{FB80E3D4-1DE5-A93E-809A-145C3B0BE8D1}"/>
              </a:ext>
            </a:extLst>
          </p:cNvPr>
          <p:cNvPicPr>
            <a:picLocks noChangeAspect="1" noChangeArrowheads="1"/>
          </p:cNvPicPr>
          <p:nvPr/>
        </p:nvPicPr>
        <p:blipFill>
          <a:blip r:embed="rId6" cstate="hqprint">
            <a:extLst>
              <a:ext uri="{28A0092B-C50C-407E-A947-70E740481C1C}">
                <a14:useLocalDpi xmlns:a14="http://schemas.microsoft.com/office/drawing/2010/main"/>
              </a:ext>
            </a:extLst>
          </a:blip>
          <a:srcRect/>
          <a:stretch>
            <a:fillRect/>
          </a:stretch>
        </p:blipFill>
        <p:spPr bwMode="auto">
          <a:xfrm>
            <a:off x="4662164" y="4500630"/>
            <a:ext cx="1291253" cy="48698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picture containing clock&#10;&#10;Description automatically generated">
            <a:extLst>
              <a:ext uri="{FF2B5EF4-FFF2-40B4-BE49-F238E27FC236}">
                <a16:creationId xmlns:a16="http://schemas.microsoft.com/office/drawing/2014/main" id="{9BD98965-2DD4-F60B-68E4-FF38E6C51B0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985171" y="4623992"/>
            <a:ext cx="2011680" cy="239689"/>
          </a:xfrm>
          <a:prstGeom prst="rect">
            <a:avLst/>
          </a:prstGeom>
        </p:spPr>
      </p:pic>
      <p:sp>
        <p:nvSpPr>
          <p:cNvPr id="2" name="Content Placeholder 2">
            <a:extLst>
              <a:ext uri="{FF2B5EF4-FFF2-40B4-BE49-F238E27FC236}">
                <a16:creationId xmlns:a16="http://schemas.microsoft.com/office/drawing/2014/main" id="{1C8D37D7-E2AF-115F-99D0-D623AADF1713}"/>
              </a:ext>
            </a:extLst>
          </p:cNvPr>
          <p:cNvSpPr txBox="1">
            <a:spLocks/>
          </p:cNvSpPr>
          <p:nvPr/>
        </p:nvSpPr>
        <p:spPr>
          <a:xfrm>
            <a:off x="357328" y="835359"/>
            <a:ext cx="2403572" cy="3106747"/>
          </a:xfrm>
          <a:prstGeom prst="rect">
            <a:avLst/>
          </a:prstGeom>
        </p:spPr>
        <p:txBody>
          <a:bodyPr vert="horz" lIns="0" tIns="45720" rIns="0" bIns="45720" rtlCol="0">
            <a:noAutofit/>
          </a:bodyPr>
          <a:lstStyle>
            <a:lvl1pPr marL="342900" indent="-342900" algn="l" defTabSz="457200" rtl="0" eaLnBrk="1" fontAlgn="base" hangingPunct="1">
              <a:spcBef>
                <a:spcPct val="20000"/>
              </a:spcBef>
              <a:spcAft>
                <a:spcPct val="0"/>
              </a:spcAft>
              <a:buClr>
                <a:schemeClr val="bg2"/>
              </a:buClr>
              <a:buFont typeface="Wingdings" pitchFamily="2" charset="2"/>
              <a:defRPr kern="1200" spc="20">
                <a:solidFill>
                  <a:schemeClr val="tx1"/>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pitchFamily="2" charset="2"/>
              <a:buChar char="§"/>
              <a:defRPr kern="1200">
                <a:solidFill>
                  <a:srgbClr val="595959"/>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panose="020B0503030403020204" pitchFamily="34" charset="0"/>
              <a:buChar char="›"/>
              <a:defRPr kern="1200">
                <a:solidFill>
                  <a:srgbClr val="595959"/>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panose="020B0503030403020204" pitchFamily="34" charset="0"/>
              <a:buChar char="–"/>
              <a:defRPr kern="1200">
                <a:solidFill>
                  <a:srgbClr val="595959"/>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1" i="0" u="sng" strike="noStrike" kern="1200" cap="none" spc="20" normalizeH="0" baseline="0" noProof="0" dirty="0">
                <a:ln>
                  <a:noFill/>
                </a:ln>
                <a:solidFill>
                  <a:prstClr val="black"/>
                </a:solidFill>
                <a:effectLst/>
                <a:uLnTx/>
                <a:uFillTx/>
                <a:latin typeface="Helvetica" pitchFamily="2" charset="0"/>
                <a:ea typeface="ＭＳ Ｐゴシック" charset="0"/>
              </a:rPr>
              <a:t>Stanford</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1" i="0" u="none" strike="noStrike" kern="1200" cap="none" spc="20" normalizeH="0" baseline="0" noProof="0" dirty="0">
                <a:ln>
                  <a:noFill/>
                </a:ln>
                <a:solidFill>
                  <a:prstClr val="black"/>
                </a:solidFill>
                <a:effectLst/>
                <a:uLnTx/>
                <a:uFillTx/>
                <a:latin typeface="Helvetica" pitchFamily="2" charset="0"/>
                <a:ea typeface="ＭＳ Ｐゴシック" charset="0"/>
              </a:rPr>
              <a:t>Wubing Zhang*</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1" i="0" u="none" strike="noStrike" kern="1200" cap="none" spc="20" normalizeH="0" baseline="0" noProof="0" dirty="0">
                <a:ln>
                  <a:noFill/>
                </a:ln>
                <a:solidFill>
                  <a:prstClr val="black"/>
                </a:solidFill>
                <a:effectLst/>
                <a:uLnTx/>
                <a:uFillTx/>
                <a:latin typeface="Helvetica" pitchFamily="2" charset="0"/>
                <a:ea typeface="ＭＳ Ｐゴシック" charset="0"/>
              </a:rPr>
              <a:t>Erin Brown*</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Minji Kang</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Chloé Steen</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Hyun Soo Jeon</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Susanna Avagyan</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Janella Schwab</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Qingyuan Cai</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Andrew Gentles</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endPar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endParaRP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1" i="0" u="sng" strike="noStrike" kern="1200" cap="none" spc="20" normalizeH="0" baseline="0" noProof="0" dirty="0">
                <a:ln>
                  <a:noFill/>
                </a:ln>
                <a:solidFill>
                  <a:prstClr val="black"/>
                </a:solidFill>
                <a:effectLst/>
                <a:uLnTx/>
                <a:uFillTx/>
                <a:latin typeface="Helvetica" pitchFamily="2" charset="0"/>
                <a:ea typeface="ＭＳ Ｐゴシック" charset="0"/>
              </a:rPr>
              <a:t>Yale</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ＭＳ Ｐゴシック" charset="0"/>
              </a:rPr>
              <a:t>James Knight</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ＭＳ Ｐゴシック" charset="0"/>
              </a:rPr>
              <a:t>Antonella Bacchiocchi</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Mario </a:t>
            </a:r>
            <a:r>
              <a:rPr kumimoji="0" lang="en-US" sz="1200" b="0" i="0" u="none" strike="noStrike" kern="1200" cap="none" spc="20" normalizeH="0" baseline="0" noProof="0" dirty="0" err="1">
                <a:ln>
                  <a:noFill/>
                </a:ln>
                <a:solidFill>
                  <a:prstClr val="black"/>
                </a:solidFill>
                <a:effectLst/>
                <a:uLnTx/>
                <a:uFillTx/>
                <a:latin typeface="Helvetica" pitchFamily="2" charset="0"/>
                <a:ea typeface="ＭＳ Ｐゴシック" charset="0"/>
              </a:rPr>
              <a:t>Sznol</a:t>
            </a:r>
            <a:endPar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endParaRP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Ruth </a:t>
            </a:r>
            <a:r>
              <a:rPr kumimoji="0" lang="en-US" sz="1200" b="0" i="0" u="none" strike="noStrike" kern="1200" cap="none" spc="20" normalizeH="0" baseline="0" noProof="0" dirty="0" err="1">
                <a:ln>
                  <a:noFill/>
                </a:ln>
                <a:solidFill>
                  <a:prstClr val="black"/>
                </a:solidFill>
                <a:effectLst/>
                <a:uLnTx/>
                <a:uFillTx/>
                <a:latin typeface="Helvetica" pitchFamily="2" charset="0"/>
                <a:ea typeface="ＭＳ Ｐゴシック" charset="0"/>
              </a:rPr>
              <a:t>Halaban</a:t>
            </a:r>
            <a:endPar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endParaRP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endPar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endParaRPr>
          </a:p>
        </p:txBody>
      </p:sp>
      <p:sp>
        <p:nvSpPr>
          <p:cNvPr id="3" name="Content Placeholder 2">
            <a:extLst>
              <a:ext uri="{FF2B5EF4-FFF2-40B4-BE49-F238E27FC236}">
                <a16:creationId xmlns:a16="http://schemas.microsoft.com/office/drawing/2014/main" id="{95231C00-AB76-AE9A-93F1-318058E118AF}"/>
              </a:ext>
            </a:extLst>
          </p:cNvPr>
          <p:cNvSpPr txBox="1">
            <a:spLocks/>
          </p:cNvSpPr>
          <p:nvPr/>
        </p:nvSpPr>
        <p:spPr>
          <a:xfrm>
            <a:off x="2528400" y="835359"/>
            <a:ext cx="2362365" cy="3407526"/>
          </a:xfrm>
          <a:prstGeom prst="rect">
            <a:avLst/>
          </a:prstGeom>
        </p:spPr>
        <p:txBody>
          <a:bodyPr vert="horz" lIns="0" tIns="45720" rIns="0" bIns="45720" rtlCol="0">
            <a:noAutofit/>
          </a:bodyPr>
          <a:lstStyle>
            <a:lvl1pPr marL="342900" indent="-342900" algn="l" defTabSz="457200" rtl="0" eaLnBrk="1" fontAlgn="base" hangingPunct="1">
              <a:spcBef>
                <a:spcPct val="20000"/>
              </a:spcBef>
              <a:spcAft>
                <a:spcPct val="0"/>
              </a:spcAft>
              <a:buClr>
                <a:schemeClr val="bg2"/>
              </a:buClr>
              <a:buFont typeface="Wingdings" pitchFamily="2" charset="2"/>
              <a:defRPr kern="1200" spc="20">
                <a:solidFill>
                  <a:schemeClr val="tx1"/>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pitchFamily="2" charset="2"/>
              <a:buChar char="§"/>
              <a:defRPr kern="1200">
                <a:solidFill>
                  <a:srgbClr val="595959"/>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panose="020B0503030403020204" pitchFamily="34" charset="0"/>
              <a:buChar char="›"/>
              <a:defRPr kern="1200">
                <a:solidFill>
                  <a:srgbClr val="595959"/>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panose="020B0503030403020204" pitchFamily="34" charset="0"/>
              <a:buChar char="–"/>
              <a:defRPr kern="1200">
                <a:solidFill>
                  <a:srgbClr val="595959"/>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1" i="0" u="sng" strike="noStrike" kern="1200" cap="none" spc="20" normalizeH="0" baseline="0" noProof="0" dirty="0">
                <a:ln>
                  <a:noFill/>
                </a:ln>
                <a:solidFill>
                  <a:prstClr val="black"/>
                </a:solidFill>
                <a:effectLst/>
                <a:uLnTx/>
                <a:uFillTx/>
                <a:latin typeface="Helvetica" pitchFamily="2" charset="0"/>
                <a:ea typeface="ＭＳ Ｐゴシック" charset="0"/>
              </a:rPr>
              <a:t>WashU</a:t>
            </a:r>
            <a:endParaRPr kumimoji="0" lang="en-US" sz="1200" b="1" i="0" u="sng" strike="noStrike" kern="1200" cap="none" spc="0" normalizeH="0" baseline="0" noProof="0" dirty="0">
              <a:ln>
                <a:noFill/>
              </a:ln>
              <a:solidFill>
                <a:prstClr val="black"/>
              </a:solidFill>
              <a:effectLst/>
              <a:uLnTx/>
              <a:uFillTx/>
              <a:latin typeface="Helvetica" pitchFamily="2" charset="0"/>
              <a:ea typeface="ＭＳ Ｐゴシック" charset="0"/>
            </a:endParaRP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1" i="0" u="none" strike="noStrike" kern="1200" cap="none" spc="20" normalizeH="0" baseline="0" noProof="0" dirty="0">
                <a:ln>
                  <a:noFill/>
                </a:ln>
                <a:solidFill>
                  <a:prstClr val="black"/>
                </a:solidFill>
                <a:effectLst/>
                <a:uLnTx/>
                <a:uFillTx/>
                <a:latin typeface="Helvetica" pitchFamily="2" charset="0"/>
                <a:ea typeface="ＭＳ Ｐゴシック" charset="0"/>
              </a:rPr>
              <a:t>Abul Usmani*</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Noah Erland</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Irfan </a:t>
            </a:r>
            <a:r>
              <a:rPr kumimoji="0" lang="en-US" sz="1200" b="0" i="0" u="none" strike="noStrike" kern="1200" cap="none" spc="20" normalizeH="0" baseline="0" noProof="0" dirty="0" err="1">
                <a:ln>
                  <a:noFill/>
                </a:ln>
                <a:solidFill>
                  <a:prstClr val="black"/>
                </a:solidFill>
                <a:effectLst/>
                <a:uLnTx/>
                <a:uFillTx/>
                <a:latin typeface="Helvetica" pitchFamily="2" charset="0"/>
                <a:ea typeface="ＭＳ Ｐゴシック" charset="0"/>
              </a:rPr>
              <a:t>Alahi</a:t>
            </a:r>
            <a:endPar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endParaRP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Nicholas </a:t>
            </a:r>
            <a:r>
              <a:rPr kumimoji="0" lang="en-US" sz="1200" b="0" i="0" u="none" strike="noStrike" kern="1200" cap="none" spc="20" normalizeH="0" baseline="0" noProof="0" dirty="0" err="1">
                <a:ln>
                  <a:noFill/>
                </a:ln>
                <a:solidFill>
                  <a:prstClr val="black"/>
                </a:solidFill>
                <a:effectLst/>
                <a:uLnTx/>
                <a:uFillTx/>
                <a:latin typeface="Helvetica" pitchFamily="2" charset="0"/>
                <a:ea typeface="ＭＳ Ｐゴシック" charset="0"/>
              </a:rPr>
              <a:t>Semenkovich</a:t>
            </a:r>
            <a:endPar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endParaRP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Chloe Sachs</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Bilge </a:t>
            </a:r>
            <a:r>
              <a:rPr kumimoji="0" lang="en-US" sz="1200" b="0" i="0" u="none" strike="noStrike" kern="1200" cap="none" spc="20" normalizeH="0" baseline="0" noProof="0" dirty="0" err="1">
                <a:ln>
                  <a:noFill/>
                </a:ln>
                <a:solidFill>
                  <a:prstClr val="black"/>
                </a:solidFill>
                <a:effectLst/>
                <a:uLnTx/>
                <a:uFillTx/>
                <a:latin typeface="Helvetica" pitchFamily="2" charset="0"/>
                <a:ea typeface="ＭＳ Ｐゴシック" charset="0"/>
              </a:rPr>
              <a:t>Gungoren</a:t>
            </a:r>
            <a:endPar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endParaRP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ＭＳ Ｐゴシック" charset="0"/>
                <a:cs typeface="+mn-cs"/>
              </a:rPr>
              <a:t>Peter Harris</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ＭＳ Ｐゴシック" charset="0"/>
                <a:cs typeface="+mn-cs"/>
              </a:rPr>
              <a:t>Jacqueline Mudd</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ＭＳ Ｐゴシック" charset="0"/>
                <a:cs typeface="+mn-cs"/>
              </a:rPr>
              <a:t>Ryan Fields</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ＭＳ Ｐゴシック" charset="0"/>
                <a:cs typeface="+mn-cs"/>
              </a:rPr>
              <a:t>David Chen</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endParaRPr kumimoji="0" lang="en-US" sz="1200" b="0" i="0" u="none" strike="noStrike" kern="1200" cap="none" spc="0" normalizeH="0" baseline="0" noProof="0" dirty="0">
              <a:ln>
                <a:noFill/>
              </a:ln>
              <a:solidFill>
                <a:prstClr val="black"/>
              </a:solidFill>
              <a:effectLst/>
              <a:uLnTx/>
              <a:uFillTx/>
              <a:latin typeface="Helvetica" pitchFamily="2" charset="0"/>
              <a:ea typeface="ＭＳ Ｐゴシック" charset="0"/>
              <a:cs typeface="+mn-cs"/>
            </a:endParaRP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1" i="0" u="sng" strike="noStrike" kern="1200" cap="none" spc="20" normalizeH="0" baseline="0" noProof="0" dirty="0">
                <a:ln>
                  <a:noFill/>
                </a:ln>
                <a:solidFill>
                  <a:prstClr val="black"/>
                </a:solidFill>
                <a:effectLst/>
                <a:uLnTx/>
                <a:uFillTx/>
                <a:latin typeface="Helvetica" pitchFamily="2" charset="0"/>
                <a:ea typeface="ＭＳ Ｐゴシック" charset="0"/>
              </a:rPr>
              <a:t>Mayo</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Chibuzor </a:t>
            </a:r>
            <a:r>
              <a:rPr kumimoji="0" lang="en-US" sz="1200" b="0" i="0" u="none" strike="noStrike" kern="1200" cap="none" spc="20" normalizeH="0" baseline="0" noProof="0" dirty="0" err="1">
                <a:ln>
                  <a:noFill/>
                </a:ln>
                <a:solidFill>
                  <a:prstClr val="black"/>
                </a:solidFill>
                <a:effectLst/>
                <a:uLnTx/>
                <a:uFillTx/>
                <a:latin typeface="Helvetica" pitchFamily="2" charset="0"/>
                <a:ea typeface="ＭＳ Ｐゴシック" charset="0"/>
              </a:rPr>
              <a:t>Olelewe</a:t>
            </a:r>
            <a:endPar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endParaRP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Anushka Viswanathan</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Pradeep Chauhan</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Faridi </a:t>
            </a:r>
            <a:r>
              <a:rPr kumimoji="0" lang="en-US" sz="1200" b="0" i="0" u="none" strike="noStrike" kern="1200" cap="none" spc="20" normalizeH="0" baseline="0" noProof="0" dirty="0" err="1">
                <a:ln>
                  <a:noFill/>
                </a:ln>
                <a:solidFill>
                  <a:prstClr val="black"/>
                </a:solidFill>
                <a:effectLst/>
                <a:uLnTx/>
                <a:uFillTx/>
                <a:latin typeface="Helvetica" pitchFamily="2" charset="0"/>
                <a:ea typeface="ＭＳ Ｐゴシック" charset="0"/>
              </a:rPr>
              <a:t>Qaium</a:t>
            </a:r>
            <a:endPar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endParaRP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Peter Lucas</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Rondell Graham </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Kaushal Parikh</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20" normalizeH="0" baseline="0" noProof="0" dirty="0">
                <a:ln>
                  <a:noFill/>
                </a:ln>
                <a:solidFill>
                  <a:prstClr val="black"/>
                </a:solidFill>
                <a:effectLst/>
                <a:uLnTx/>
                <a:uFillTx/>
                <a:latin typeface="Helvetica" pitchFamily="2" charset="0"/>
                <a:ea typeface="ＭＳ Ｐゴシック" charset="0"/>
              </a:rPr>
              <a:t>Aaron Mansfield</a:t>
            </a:r>
          </a:p>
          <a:p>
            <a:pPr marL="0" marR="0" lvl="0" indent="0" algn="l" defTabSz="457200" rtl="0" eaLnBrk="1" fontAlgn="auto" latinLnBrk="0" hangingPunct="1">
              <a:lnSpc>
                <a:spcPct val="100000"/>
              </a:lnSpc>
              <a:spcBef>
                <a:spcPts val="0"/>
              </a:spcBef>
              <a:spcAft>
                <a:spcPts val="0"/>
              </a:spcAft>
              <a:buClrTx/>
              <a:buSzTx/>
              <a:buFont typeface="Wingdings" pitchFamily="2" charset="2"/>
              <a:buNone/>
              <a:tabLst/>
              <a:defRPr/>
            </a:pPr>
            <a:r>
              <a:rPr kumimoji="0" lang="en-US" sz="1200" b="1" i="0" u="none" strike="noStrike" kern="1200" cap="none" spc="20" normalizeH="0" baseline="0" noProof="0" dirty="0" err="1">
                <a:ln>
                  <a:noFill/>
                </a:ln>
                <a:solidFill>
                  <a:prstClr val="black"/>
                </a:solidFill>
                <a:effectLst/>
                <a:uLnTx/>
                <a:uFillTx/>
                <a:latin typeface="Helvetica" pitchFamily="2" charset="0"/>
                <a:ea typeface="ＭＳ Ｐゴシック" charset="0"/>
              </a:rPr>
              <a:t>Aadel</a:t>
            </a:r>
            <a:r>
              <a:rPr kumimoji="0" lang="en-US" sz="1200" b="1" i="0" u="none" strike="noStrike" kern="1200" cap="none" spc="20" normalizeH="0" baseline="0" noProof="0" dirty="0">
                <a:ln>
                  <a:noFill/>
                </a:ln>
                <a:solidFill>
                  <a:prstClr val="black"/>
                </a:solidFill>
                <a:effectLst/>
                <a:uLnTx/>
                <a:uFillTx/>
                <a:latin typeface="Helvetica" pitchFamily="2" charset="0"/>
                <a:ea typeface="ＭＳ Ｐゴシック" charset="0"/>
              </a:rPr>
              <a:t> Chaudhuri*</a:t>
            </a:r>
          </a:p>
        </p:txBody>
      </p:sp>
      <p:pic>
        <p:nvPicPr>
          <p:cNvPr id="5" name="Picture 4">
            <a:extLst>
              <a:ext uri="{FF2B5EF4-FFF2-40B4-BE49-F238E27FC236}">
                <a16:creationId xmlns:a16="http://schemas.microsoft.com/office/drawing/2014/main" id="{40ADA5A8-6503-16E7-98C7-53738ACDCC66}"/>
              </a:ext>
            </a:extLst>
          </p:cNvPr>
          <p:cNvPicPr>
            <a:picLocks noChangeAspect="1"/>
          </p:cNvPicPr>
          <p:nvPr/>
        </p:nvPicPr>
        <p:blipFill>
          <a:blip r:embed="rId8"/>
          <a:stretch>
            <a:fillRect/>
          </a:stretch>
        </p:blipFill>
        <p:spPr>
          <a:xfrm>
            <a:off x="6985171" y="3942106"/>
            <a:ext cx="1595650" cy="488668"/>
          </a:xfrm>
          <a:prstGeom prst="rect">
            <a:avLst/>
          </a:prstGeom>
        </p:spPr>
      </p:pic>
    </p:spTree>
    <p:extLst>
      <p:ext uri="{BB962C8B-B14F-4D97-AF65-F5344CB8AC3E}">
        <p14:creationId xmlns:p14="http://schemas.microsoft.com/office/powerpoint/2010/main" val="185955299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428" y="0"/>
            <a:ext cx="9158142" cy="4464002"/>
          </a:xfrm>
          <a:prstGeom prst="rect">
            <a:avLst/>
          </a:prstGeom>
        </p:spPr>
      </p:pic>
      <p:pic>
        <p:nvPicPr>
          <p:cNvPr id="3076" name="Picture 4">
            <a:extLst>
              <a:ext uri="{FF2B5EF4-FFF2-40B4-BE49-F238E27FC236}">
                <a16:creationId xmlns:a16="http://schemas.microsoft.com/office/drawing/2014/main" id="{4ED19C65-C754-EF43-B9D8-A04EE845F3F7}"/>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a:stretch/>
        </p:blipFill>
        <p:spPr bwMode="auto">
          <a:xfrm>
            <a:off x="1" y="3289297"/>
            <a:ext cx="9139286" cy="1854206"/>
          </a:xfrm>
          <a:prstGeom prst="rect">
            <a:avLst/>
          </a:prstGeom>
          <a:noFill/>
          <a:extLst>
            <a:ext uri="{909E8E84-426E-40DD-AFC4-6F175D3DCCD1}">
              <a14:hiddenFill xmlns:a14="http://schemas.microsoft.com/office/drawing/2010/main">
                <a:solidFill>
                  <a:srgbClr val="FFFFFF"/>
                </a:solidFill>
              </a14:hiddenFill>
            </a:ext>
          </a:extLst>
        </p:spPr>
      </p:pic>
      <p:sp>
        <p:nvSpPr>
          <p:cNvPr id="28" name="Title 1">
            <a:extLst>
              <a:ext uri="{FF2B5EF4-FFF2-40B4-BE49-F238E27FC236}">
                <a16:creationId xmlns:a16="http://schemas.microsoft.com/office/drawing/2014/main" id="{2E1E6E47-26FE-B647-B4F2-D968E6CF4818}"/>
              </a:ext>
            </a:extLst>
          </p:cNvPr>
          <p:cNvSpPr txBox="1">
            <a:spLocks/>
          </p:cNvSpPr>
          <p:nvPr/>
        </p:nvSpPr>
        <p:spPr>
          <a:xfrm>
            <a:off x="-4714" y="1550504"/>
            <a:ext cx="9153428" cy="2200613"/>
          </a:xfrm>
          <a:prstGeom prst="rect">
            <a:avLst/>
          </a:prstGeom>
          <a:solidFill>
            <a:schemeClr val="tx1">
              <a:lumMod val="95000"/>
              <a:lumOff val="5000"/>
            </a:schemeClr>
          </a:solidFill>
        </p:spPr>
        <p:txBody>
          <a:bodyPr vert="horz" lIns="68580" tIns="34290" rIns="68580" bIns="3429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950" b="0" i="0" u="none" strike="noStrike" kern="1200" cap="none" spc="0" normalizeH="0" baseline="0" noProof="0" dirty="0">
              <a:ln>
                <a:noFill/>
              </a:ln>
              <a:solidFill>
                <a:srgbClr val="FFFFFF"/>
              </a:solidFill>
              <a:effectLst/>
              <a:uLnTx/>
              <a:uFillTx/>
              <a:latin typeface="Helvetica"/>
              <a:ea typeface="+mn-ea"/>
              <a:cs typeface="+mn-cs"/>
            </a:endParaRPr>
          </a:p>
        </p:txBody>
      </p:sp>
      <p:sp>
        <p:nvSpPr>
          <p:cNvPr id="29" name="Title 1">
            <a:extLst>
              <a:ext uri="{FF2B5EF4-FFF2-40B4-BE49-F238E27FC236}">
                <a16:creationId xmlns:a16="http://schemas.microsoft.com/office/drawing/2014/main" id="{6067E80D-93B8-0844-AEF8-2C81820A811A}"/>
              </a:ext>
            </a:extLst>
          </p:cNvPr>
          <p:cNvSpPr>
            <a:spLocks noGrp="1"/>
          </p:cNvSpPr>
          <p:nvPr>
            <p:ph type="title"/>
          </p:nvPr>
        </p:nvSpPr>
        <p:spPr>
          <a:xfrm>
            <a:off x="1135118" y="1593091"/>
            <a:ext cx="6858001" cy="633798"/>
          </a:xfrm>
          <a:noFill/>
        </p:spPr>
        <p:txBody>
          <a:bodyPr>
            <a:noAutofit/>
          </a:bodyPr>
          <a:lstStyle/>
          <a:p>
            <a:r>
              <a:rPr lang="en-US" sz="3200" dirty="0">
                <a:solidFill>
                  <a:schemeClr val="bg1"/>
                </a:solidFill>
                <a:latin typeface="Arial" panose="020B0604020202020204" pitchFamily="34" charset="0"/>
                <a:ea typeface="Times New Roman" panose="02020603050405020304" pitchFamily="18" charset="0"/>
                <a:cs typeface="Arial" panose="020B0604020202020204" pitchFamily="34" charset="0"/>
              </a:rPr>
              <a:t>Thank you</a:t>
            </a:r>
            <a:endParaRPr lang="en-US" sz="3200" dirty="0">
              <a:solidFill>
                <a:schemeClr val="bg1"/>
              </a:solidFill>
              <a:latin typeface="Arial" panose="020B0604020202020204" pitchFamily="34" charset="0"/>
              <a:ea typeface="Century Gothic" charset="0"/>
              <a:cs typeface="Arial" panose="020B0604020202020204" pitchFamily="34" charset="0"/>
            </a:endParaRPr>
          </a:p>
        </p:txBody>
      </p:sp>
      <p:sp>
        <p:nvSpPr>
          <p:cNvPr id="31" name="Subtitle 2">
            <a:extLst>
              <a:ext uri="{FF2B5EF4-FFF2-40B4-BE49-F238E27FC236}">
                <a16:creationId xmlns:a16="http://schemas.microsoft.com/office/drawing/2014/main" id="{27513265-6FC0-4A49-9BE3-FC7BC92BFDFF}"/>
              </a:ext>
            </a:extLst>
          </p:cNvPr>
          <p:cNvSpPr txBox="1">
            <a:spLocks/>
          </p:cNvSpPr>
          <p:nvPr/>
        </p:nvSpPr>
        <p:spPr>
          <a:xfrm>
            <a:off x="1135118" y="2349823"/>
            <a:ext cx="6857998" cy="328036"/>
          </a:xfrm>
          <a:prstGeom prst="rect">
            <a:avLst/>
          </a:prstGeom>
        </p:spPr>
        <p:txBody>
          <a:bodyPr vert="horz" lIns="68580" tIns="34290" rIns="68580" bIns="3429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Arial"/>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Arial"/>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Arial"/>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Arial"/>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Arial"/>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prstClr val="white"/>
                </a:solidFill>
                <a:effectLst/>
                <a:uLnTx/>
                <a:uFillTx/>
                <a:latin typeface="Arial"/>
                <a:ea typeface="+mn-ea"/>
                <a:cs typeface="+mn-cs"/>
              </a:rPr>
              <a:t>https://</a:t>
            </a:r>
            <a:r>
              <a:rPr kumimoji="0" lang="en-US" sz="1600" b="1" i="0" u="none" strike="noStrike" kern="1200" cap="none" spc="0" normalizeH="0" baseline="0" noProof="0" dirty="0" err="1">
                <a:ln>
                  <a:noFill/>
                </a:ln>
                <a:solidFill>
                  <a:prstClr val="white"/>
                </a:solidFill>
                <a:effectLst/>
                <a:uLnTx/>
                <a:uFillTx/>
                <a:latin typeface="Arial"/>
                <a:ea typeface="+mn-ea"/>
                <a:cs typeface="+mn-cs"/>
              </a:rPr>
              <a:t>anlab.stanford.edu</a:t>
            </a:r>
            <a:endParaRPr kumimoji="0" lang="en-US" sz="16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err="1">
                <a:ln>
                  <a:noFill/>
                </a:ln>
                <a:solidFill>
                  <a:prstClr val="white"/>
                </a:solidFill>
                <a:effectLst/>
                <a:uLnTx/>
                <a:uFillTx/>
                <a:latin typeface="Arial"/>
                <a:ea typeface="+mn-ea"/>
                <a:cs typeface="+mn-cs"/>
              </a:rPr>
              <a:t>amnewman@stanford.edu</a:t>
            </a:r>
            <a:endParaRPr kumimoji="0" lang="en-US" sz="1600" b="1" i="0" u="none" strike="noStrike" kern="1200" cap="none" spc="0" normalizeH="0" baseline="0" noProof="0" dirty="0">
              <a:ln>
                <a:noFill/>
              </a:ln>
              <a:solidFill>
                <a:prstClr val="white"/>
              </a:solidFill>
              <a:effectLst/>
              <a:uLnTx/>
              <a:uFillTx/>
              <a:latin typeface="Arial"/>
              <a:ea typeface="+mn-ea"/>
              <a:cs typeface="+mn-cs"/>
            </a:endParaRPr>
          </a:p>
        </p:txBody>
      </p:sp>
      <p:sp>
        <p:nvSpPr>
          <p:cNvPr id="17" name="Title 1">
            <a:extLst>
              <a:ext uri="{FF2B5EF4-FFF2-40B4-BE49-F238E27FC236}">
                <a16:creationId xmlns:a16="http://schemas.microsoft.com/office/drawing/2014/main" id="{3F813CC0-2802-2541-BC7F-F8BE68649BE8}"/>
              </a:ext>
            </a:extLst>
          </p:cNvPr>
          <p:cNvSpPr txBox="1">
            <a:spLocks/>
          </p:cNvSpPr>
          <p:nvPr/>
        </p:nvSpPr>
        <p:spPr>
          <a:xfrm>
            <a:off x="4714" y="3740267"/>
            <a:ext cx="9153428" cy="1391371"/>
          </a:xfrm>
          <a:prstGeom prst="rect">
            <a:avLst/>
          </a:prstGeom>
          <a:gradFill flip="none" rotWithShape="1">
            <a:gsLst>
              <a:gs pos="100000">
                <a:schemeClr val="tx1">
                  <a:lumMod val="94000"/>
                  <a:lumOff val="6000"/>
                  <a:alpha val="13000"/>
                </a:schemeClr>
              </a:gs>
              <a:gs pos="0">
                <a:schemeClr val="tx1">
                  <a:lumMod val="95000"/>
                  <a:alpha val="78000"/>
                </a:schemeClr>
              </a:gs>
            </a:gsLst>
            <a:lin ang="16200000" scaled="0"/>
            <a:tileRect/>
          </a:gradFill>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950" b="0" i="0" u="none" strike="noStrike" kern="1200" cap="none" spc="0" normalizeH="0" baseline="0" noProof="0" dirty="0">
              <a:ln>
                <a:noFill/>
              </a:ln>
              <a:solidFill>
                <a:srgbClr val="FFFFFF"/>
              </a:solidFill>
              <a:effectLst/>
              <a:uLnTx/>
              <a:uFillTx/>
              <a:latin typeface="Helvetica"/>
              <a:ea typeface="+mj-ea"/>
              <a:cs typeface="+mj-cs"/>
            </a:endParaRPr>
          </a:p>
        </p:txBody>
      </p:sp>
      <p:pic>
        <p:nvPicPr>
          <p:cNvPr id="14" name="Picture 13">
            <a:extLst>
              <a:ext uri="{FF2B5EF4-FFF2-40B4-BE49-F238E27FC236}">
                <a16:creationId xmlns:a16="http://schemas.microsoft.com/office/drawing/2014/main" id="{6206BD4B-C7A5-5748-800C-8BDD9149F177}"/>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691684" y="3148237"/>
            <a:ext cx="1584979" cy="462286"/>
          </a:xfrm>
          <a:prstGeom prst="rect">
            <a:avLst/>
          </a:prstGeom>
        </p:spPr>
      </p:pic>
    </p:spTree>
    <p:extLst>
      <p:ext uri="{BB962C8B-B14F-4D97-AF65-F5344CB8AC3E}">
        <p14:creationId xmlns:p14="http://schemas.microsoft.com/office/powerpoint/2010/main" val="306982244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5E932-AB99-1D9F-EC7A-CAFC006769C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1F1245D-571A-3763-09CA-C647D053D7E5}"/>
              </a:ext>
            </a:extLst>
          </p:cNvPr>
          <p:cNvPicPr>
            <a:picLocks noChangeAspect="1"/>
          </p:cNvPicPr>
          <p:nvPr/>
        </p:nvPicPr>
        <p:blipFill>
          <a:blip r:embed="rId3"/>
          <a:srcRect t="4822" r="48754"/>
          <a:stretch>
            <a:fillRect/>
          </a:stretch>
        </p:blipFill>
        <p:spPr>
          <a:xfrm>
            <a:off x="640134" y="1128409"/>
            <a:ext cx="3834589" cy="3383996"/>
          </a:xfrm>
          <a:prstGeom prst="rect">
            <a:avLst/>
          </a:prstGeom>
        </p:spPr>
      </p:pic>
      <p:pic>
        <p:nvPicPr>
          <p:cNvPr id="12" name="Picture 11">
            <a:extLst>
              <a:ext uri="{FF2B5EF4-FFF2-40B4-BE49-F238E27FC236}">
                <a16:creationId xmlns:a16="http://schemas.microsoft.com/office/drawing/2014/main" id="{ED9D9898-EFBE-800E-AB4B-B328BE4AB578}"/>
              </a:ext>
            </a:extLst>
          </p:cNvPr>
          <p:cNvPicPr>
            <a:picLocks noChangeAspect="1"/>
          </p:cNvPicPr>
          <p:nvPr/>
        </p:nvPicPr>
        <p:blipFill>
          <a:blip r:embed="rId3"/>
          <a:srcRect l="51245" t="4822" r="-776"/>
          <a:stretch>
            <a:fillRect/>
          </a:stretch>
        </p:blipFill>
        <p:spPr>
          <a:xfrm>
            <a:off x="4474723" y="1128409"/>
            <a:ext cx="3706238" cy="3383996"/>
          </a:xfrm>
          <a:prstGeom prst="rect">
            <a:avLst/>
          </a:prstGeom>
        </p:spPr>
      </p:pic>
      <p:sp>
        <p:nvSpPr>
          <p:cNvPr id="13" name="Title 1">
            <a:extLst>
              <a:ext uri="{FF2B5EF4-FFF2-40B4-BE49-F238E27FC236}">
                <a16:creationId xmlns:a16="http://schemas.microsoft.com/office/drawing/2014/main" id="{39827AC6-418D-5B95-8D09-F377C478215D}"/>
              </a:ext>
            </a:extLst>
          </p:cNvPr>
          <p:cNvSpPr>
            <a:spLocks noGrp="1"/>
          </p:cNvSpPr>
          <p:nvPr>
            <p:ph type="title"/>
          </p:nvPr>
        </p:nvSpPr>
        <p:spPr>
          <a:xfrm>
            <a:off x="367557" y="110503"/>
            <a:ext cx="8362950" cy="812862"/>
          </a:xfrm>
        </p:spPr>
        <p:txBody>
          <a:bodyPr>
            <a:normAutofit fontScale="90000"/>
          </a:bodyPr>
          <a:lstStyle/>
          <a:p>
            <a:pPr algn="l"/>
            <a:r>
              <a:rPr lang="en-US" sz="2400" b="1" dirty="0"/>
              <a:t>Liquid ecotype profiling at baseline outperforms biological benchmarks for ICI response prediction</a:t>
            </a:r>
          </a:p>
        </p:txBody>
      </p:sp>
      <p:sp>
        <p:nvSpPr>
          <p:cNvPr id="14" name="TextBox 13">
            <a:extLst>
              <a:ext uri="{FF2B5EF4-FFF2-40B4-BE49-F238E27FC236}">
                <a16:creationId xmlns:a16="http://schemas.microsoft.com/office/drawing/2014/main" id="{8BCD69DC-93F6-96EB-ABD0-BB6E97FE6239}"/>
              </a:ext>
            </a:extLst>
          </p:cNvPr>
          <p:cNvSpPr txBox="1"/>
          <p:nvPr/>
        </p:nvSpPr>
        <p:spPr>
          <a:xfrm>
            <a:off x="5465894" y="4889584"/>
            <a:ext cx="2981907"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Brown*, Usmani* 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2571024760"/>
      </p:ext>
    </p:extLst>
  </p:cSld>
  <p:clrMapOvr>
    <a:masterClrMapping/>
  </p:clrMapOvr>
  <mc:AlternateContent xmlns:mc="http://schemas.openxmlformats.org/markup-compatibility/2006" xmlns:p14="http://schemas.microsoft.com/office/powerpoint/2010/main">
    <mc:Choice Requires="p14">
      <p:transition spd="med" p14:dur="6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285C0-6F8E-AC75-6B86-678552FCD214}"/>
            </a:ext>
          </a:extLst>
        </p:cNvPr>
        <p:cNvGrpSpPr/>
        <p:nvPr/>
      </p:nvGrpSpPr>
      <p:grpSpPr>
        <a:xfrm>
          <a:off x="0" y="0"/>
          <a:ext cx="0" cy="0"/>
          <a:chOff x="0" y="0"/>
          <a:chExt cx="0" cy="0"/>
        </a:xfrm>
      </p:grpSpPr>
      <p:sp>
        <p:nvSpPr>
          <p:cNvPr id="27" name="Title 1">
            <a:extLst>
              <a:ext uri="{FF2B5EF4-FFF2-40B4-BE49-F238E27FC236}">
                <a16:creationId xmlns:a16="http://schemas.microsoft.com/office/drawing/2014/main" id="{A3EC375E-6524-460A-36A2-BD13C91F464C}"/>
              </a:ext>
            </a:extLst>
          </p:cNvPr>
          <p:cNvSpPr>
            <a:spLocks noGrp="1"/>
          </p:cNvSpPr>
          <p:nvPr>
            <p:ph type="title"/>
          </p:nvPr>
        </p:nvSpPr>
        <p:spPr>
          <a:xfrm>
            <a:off x="36251" y="323627"/>
            <a:ext cx="9051177" cy="399236"/>
          </a:xfrm>
        </p:spPr>
        <p:txBody>
          <a:bodyPr>
            <a:noAutofit/>
          </a:bodyPr>
          <a:lstStyle/>
          <a:p>
            <a:r>
              <a:rPr lang="en-US" sz="2400" b="1" dirty="0"/>
              <a:t>Spatial EcoTyper quantifies spatial cellular ecosystems from bulk RNA-seq data</a:t>
            </a:r>
          </a:p>
        </p:txBody>
      </p:sp>
      <p:pic>
        <p:nvPicPr>
          <p:cNvPr id="4" name="Picture 3">
            <a:extLst>
              <a:ext uri="{FF2B5EF4-FFF2-40B4-BE49-F238E27FC236}">
                <a16:creationId xmlns:a16="http://schemas.microsoft.com/office/drawing/2014/main" id="{1CAED207-64EE-EE05-8C3B-84E9075931E2}"/>
              </a:ext>
            </a:extLst>
          </p:cNvPr>
          <p:cNvPicPr>
            <a:picLocks noChangeAspect="1"/>
          </p:cNvPicPr>
          <p:nvPr/>
        </p:nvPicPr>
        <p:blipFill>
          <a:blip r:embed="rId3"/>
          <a:stretch>
            <a:fillRect/>
          </a:stretch>
        </p:blipFill>
        <p:spPr>
          <a:xfrm>
            <a:off x="2065106" y="1012657"/>
            <a:ext cx="4769577" cy="3768304"/>
          </a:xfrm>
          <a:prstGeom prst="rect">
            <a:avLst/>
          </a:prstGeom>
        </p:spPr>
      </p:pic>
      <p:sp>
        <p:nvSpPr>
          <p:cNvPr id="5" name="TextBox 4">
            <a:extLst>
              <a:ext uri="{FF2B5EF4-FFF2-40B4-BE49-F238E27FC236}">
                <a16:creationId xmlns:a16="http://schemas.microsoft.com/office/drawing/2014/main" id="{2E20D305-96FD-D5AB-D494-90CB28034A1D}"/>
              </a:ext>
            </a:extLst>
          </p:cNvPr>
          <p:cNvSpPr txBox="1"/>
          <p:nvPr/>
        </p:nvSpPr>
        <p:spPr>
          <a:xfrm>
            <a:off x="7067" y="4889584"/>
            <a:ext cx="1770036"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Helvetica" pitchFamily="2" charset="0"/>
                <a:ea typeface="+mn-ea"/>
                <a:cs typeface="+mn-cs"/>
              </a:rPr>
              <a:t>Zhang </a:t>
            </a:r>
            <a:r>
              <a:rPr lang="en-US" sz="1050" b="1" dirty="0">
                <a:solidFill>
                  <a:prstClr val="black"/>
                </a:solidFill>
                <a:latin typeface="Helvetica" pitchFamily="2" charset="0"/>
              </a:rPr>
              <a:t>et al., </a:t>
            </a:r>
            <a:r>
              <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rPr>
              <a:t>Nature </a:t>
            </a:r>
            <a:r>
              <a:rPr kumimoji="0" lang="en-US" sz="1050" b="1" u="none" strike="noStrike" kern="1200" cap="none" spc="0" normalizeH="0" baseline="0" noProof="0" dirty="0">
                <a:ln>
                  <a:noFill/>
                </a:ln>
                <a:solidFill>
                  <a:prstClr val="black"/>
                </a:solidFill>
                <a:effectLst/>
                <a:uLnTx/>
                <a:uFillTx/>
                <a:latin typeface="Helvetica" pitchFamily="2" charset="0"/>
                <a:ea typeface="+mn-ea"/>
                <a:cs typeface="+mn-cs"/>
              </a:rPr>
              <a:t>2026</a:t>
            </a:r>
            <a:endParaRPr kumimoji="0" lang="en-US" sz="1050" b="1" i="1"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570084295"/>
      </p:ext>
    </p:extLst>
  </p:cSld>
  <p:clrMapOvr>
    <a:masterClrMapping/>
  </p:clrMapOvr>
  <mc:AlternateContent xmlns:mc="http://schemas.openxmlformats.org/markup-compatibility/2006" xmlns:p14="http://schemas.microsoft.com/office/powerpoint/2010/main">
    <mc:Choice Requires="p14">
      <p:transition spd="med" p14:dur="600" advTm="0">
        <p:fade/>
      </p:transition>
    </mc:Choice>
    <mc:Fallback xmlns="">
      <p:transition spd="med" advTm="0">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6B29-5184-4AA6-59BE-4A548D9F1E1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623633A-7A3E-B420-B01C-075F4A666EBF}"/>
              </a:ext>
            </a:extLst>
          </p:cNvPr>
          <p:cNvSpPr>
            <a:spLocks noGrp="1"/>
          </p:cNvSpPr>
          <p:nvPr>
            <p:ph type="title"/>
          </p:nvPr>
        </p:nvSpPr>
        <p:spPr>
          <a:xfrm>
            <a:off x="380999" y="203323"/>
            <a:ext cx="6076445" cy="757259"/>
          </a:xfrm>
        </p:spPr>
        <p:txBody>
          <a:bodyPr/>
          <a:lstStyle/>
          <a:p>
            <a:r>
              <a:rPr lang="en-US" sz="2100" b="1" dirty="0"/>
              <a:t>Independent validation of association between CEs and immunotherapy response</a:t>
            </a:r>
          </a:p>
        </p:txBody>
      </p:sp>
      <p:pic>
        <p:nvPicPr>
          <p:cNvPr id="7" name="Picture 6" descr="A screenshot of a news article&#10;&#10;AI-generated content may be incorrect.">
            <a:extLst>
              <a:ext uri="{FF2B5EF4-FFF2-40B4-BE49-F238E27FC236}">
                <a16:creationId xmlns:a16="http://schemas.microsoft.com/office/drawing/2014/main" id="{943AB093-4729-8A44-D9FA-313526434A1D}"/>
              </a:ext>
            </a:extLst>
          </p:cNvPr>
          <p:cNvPicPr>
            <a:picLocks noChangeAspect="1"/>
          </p:cNvPicPr>
          <p:nvPr/>
        </p:nvPicPr>
        <p:blipFill>
          <a:blip r:embed="rId3"/>
          <a:stretch>
            <a:fillRect/>
          </a:stretch>
        </p:blipFill>
        <p:spPr>
          <a:xfrm>
            <a:off x="1046694" y="1359434"/>
            <a:ext cx="6797764" cy="3034233"/>
          </a:xfrm>
          <a:prstGeom prst="rect">
            <a:avLst/>
          </a:prstGeom>
        </p:spPr>
      </p:pic>
    </p:spTree>
    <p:extLst>
      <p:ext uri="{BB962C8B-B14F-4D97-AF65-F5344CB8AC3E}">
        <p14:creationId xmlns:p14="http://schemas.microsoft.com/office/powerpoint/2010/main" val="477934936"/>
      </p:ext>
    </p:extLst>
  </p:cSld>
  <p:clrMapOvr>
    <a:masterClrMapping/>
  </p:clrMapOvr>
  <mc:AlternateContent xmlns:mc="http://schemas.openxmlformats.org/markup-compatibility/2006" xmlns:p14="http://schemas.microsoft.com/office/powerpoint/2010/main">
    <mc:Choice Requires="p14">
      <p:transition spd="med" p14:dur="600" advTm="0">
        <p:fade/>
      </p:transition>
    </mc:Choice>
    <mc:Fallback xmlns="">
      <p:transition spd="med" advTm="0">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AE6F2518-B084-4896-AF52-66CC2144AA26}"/>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11669</TotalTime>
  <Words>5537</Words>
  <Application>Microsoft Office PowerPoint</Application>
  <PresentationFormat>On-screen Show (16:9)</PresentationFormat>
  <Paragraphs>469</Paragraphs>
  <Slides>59</Slides>
  <Notes>59</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59</vt:i4>
      </vt:variant>
    </vt:vector>
  </HeadingPairs>
  <TitlesOfParts>
    <vt:vector size="76" baseType="lpstr">
      <vt:lpstr>Aptos</vt:lpstr>
      <vt:lpstr>Arial</vt:lpstr>
      <vt:lpstr>Arial Nova Cond</vt:lpstr>
      <vt:lpstr>Calibri</vt:lpstr>
      <vt:lpstr>Calibri Light</vt:lpstr>
      <vt:lpstr>Courier New</vt:lpstr>
      <vt:lpstr>Helvetica</vt:lpstr>
      <vt:lpstr>Helvetica Neue</vt:lpstr>
      <vt:lpstr>Lucida Grande</vt:lpstr>
      <vt:lpstr>News Gothic MT</vt:lpstr>
      <vt:lpstr>Outfit</vt:lpstr>
      <vt:lpstr>Wingdings</vt:lpstr>
      <vt:lpstr>1_Office Theme</vt:lpstr>
      <vt:lpstr>5_Office Theme</vt:lpstr>
      <vt:lpstr>3_Office Theme</vt:lpstr>
      <vt:lpstr>9_Office Theme</vt:lpstr>
      <vt:lpstr>4_Office Theme</vt:lpstr>
      <vt:lpstr>PowerPoint Presentation</vt:lpstr>
      <vt:lpstr> Cancer does not develop in isolation</vt:lpstr>
      <vt:lpstr>PowerPoint Presentation</vt:lpstr>
      <vt:lpstr>PowerPoint Presentation</vt:lpstr>
      <vt:lpstr>Ecosystem subtypes (ecotypes) in cancer</vt:lpstr>
      <vt:lpstr>Barriers to profiling spatially-resolved tumor ecotypes at scale and without prior knowledge</vt:lpstr>
      <vt:lpstr>The EcoTyper framework</vt:lpstr>
      <vt:lpstr>Cell state landscape in 16 carcinomas</vt:lpstr>
      <vt:lpstr>Large-scale reconstruction of carcinoma ecotypes (CEs)</vt:lpstr>
      <vt:lpstr>Carcinoma ecotypes are clinically relevant</vt:lpstr>
      <vt:lpstr>What if we could directly leverage spatial information in the definition of tumor ecotypes?</vt:lpstr>
      <vt:lpstr>CytoSPACE: single-cell spatial mapping</vt:lpstr>
      <vt:lpstr>PowerPoint Presentation</vt:lpstr>
      <vt:lpstr>PowerPoint Presentation</vt:lpstr>
      <vt:lpstr>PowerPoint Presentation</vt:lpstr>
      <vt:lpstr>Spatially defined cell states form a gradient reflecting physical distance between tumor and stroma</vt:lpstr>
      <vt:lpstr>PowerPoint Presentation</vt:lpstr>
      <vt:lpstr>PowerPoint Presentation</vt:lpstr>
      <vt:lpstr>PowerPoint Presentation</vt:lpstr>
      <vt:lpstr>PowerPoint Presentation</vt:lpstr>
      <vt:lpstr>PowerPoint Presentation</vt:lpstr>
      <vt:lpstr>SEs consist of spatially colocalized cell states</vt:lpstr>
      <vt:lpstr>SEs consist of spatially colocalized cell states</vt:lpstr>
      <vt:lpstr>Consensus programs and biological processes distinguish SEs</vt:lpstr>
      <vt:lpstr>Consensus programs are reproducible across platforms</vt:lpstr>
      <vt:lpstr>SEs consist of spatially colocalized cell states</vt:lpstr>
      <vt:lpstr>Spatial EcoTyper recovers SEs across spatial, single-cell, and bulk transcriptomic assays</vt:lpstr>
      <vt:lpstr>Are SEs quantifiable from single-cell RNA-seq?</vt:lpstr>
      <vt:lpstr>SE-specific cell states show striking co-association patterns in scRNA-seq data</vt:lpstr>
      <vt:lpstr>SE-specific cell states show striking co-association patterns in scRNA-seq data</vt:lpstr>
      <vt:lpstr>Are SEs quantifiable from bulk RNA-seq?</vt:lpstr>
      <vt:lpstr>Spatial EcoTyper quantifies spatial cellular ecosystems from bulk RNA-seq data</vt:lpstr>
      <vt:lpstr>Spatial EcoTyper quantifies spatial cellular ecosystems from bulk RNA-seq data</vt:lpstr>
      <vt:lpstr>PowerPoint Presentation</vt:lpstr>
      <vt:lpstr>PowerPoint Presentation</vt:lpstr>
      <vt:lpstr>PowerPoint Presentation</vt:lpstr>
      <vt:lpstr>AI framework for quantifying SEs from plasma cell-free DNA methylation data (Liquid EcoTyper)</vt:lpstr>
      <vt:lpstr>Spatial ecotype levels can be quantified from bulk tumor methylomes</vt:lpstr>
      <vt:lpstr>Spatial ecotype levels can be quantified from plasma cell-free DNA (cfDNA) methylomes</vt:lpstr>
      <vt:lpstr>Spatial ecotype levels in plasma are faithful to tissue</vt:lpstr>
      <vt:lpstr>Spatial ecotype levels in plasma robustly correlate with tissue levels and are not a surrogate for circulating leukocytes</vt:lpstr>
      <vt:lpstr>Liquid SE profiling for ICI response assessment at baseline  in melanoma (n = 78 patients)</vt:lpstr>
      <vt:lpstr>Liquid SE associations with ICI response are concordant with ICI response associations in bulk tumors</vt:lpstr>
      <vt:lpstr>Noninvasive profiling of SE7 at baseline forecasts ICI benefit</vt:lpstr>
      <vt:lpstr>Noninvasive profiling of SE4 at baseline forecasts ICI resistance</vt:lpstr>
      <vt:lpstr>We hypothesize that liquid biopsy of TME dynamics can improve early therapy response assessment</vt:lpstr>
      <vt:lpstr>TME dynamics as a real-time biomarker of ICI response</vt:lpstr>
      <vt:lpstr>TME dynamics as a real-time biomarker of ICI response</vt:lpstr>
      <vt:lpstr>TME dynamics as a real-time biomarker of ICI response</vt:lpstr>
      <vt:lpstr>TME dynamics as a real-time biomarker of ICI response</vt:lpstr>
      <vt:lpstr>Spatial ecotype discovery</vt:lpstr>
      <vt:lpstr>Could spatial and liquid ecotyping improve early cancer detection?</vt:lpstr>
      <vt:lpstr>Tumor ecotype dynamics predict early lung cancer evolution</vt:lpstr>
      <vt:lpstr>Liquid TME profiling has potential to boost signal detection </vt:lpstr>
      <vt:lpstr>Acknowledgments</vt:lpstr>
      <vt:lpstr>Thank you</vt:lpstr>
      <vt:lpstr>Liquid ecotype profiling at baseline outperforms biological benchmarks for ICI response prediction</vt:lpstr>
      <vt:lpstr>Spatial EcoTyper quantifies spatial cellular ecosystems from bulk RNA-seq data</vt:lpstr>
      <vt:lpstr>Independent validation of association between CEs and immunotherapy 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McCullough, John</dc:creator>
  <cp:lastModifiedBy>Reid, Suzanna L</cp:lastModifiedBy>
  <cp:revision>243</cp:revision>
  <dcterms:created xsi:type="dcterms:W3CDTF">2020-08-11T13:58:13Z</dcterms:created>
  <dcterms:modified xsi:type="dcterms:W3CDTF">2026-09-24T15:06:03Z</dcterms:modified>
</cp:coreProperties>
</file>