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85" r:id="rId2"/>
    <p:sldId id="2810" r:id="rId3"/>
    <p:sldId id="1135" r:id="rId4"/>
    <p:sldId id="2787" r:id="rId5"/>
    <p:sldId id="512" r:id="rId6"/>
    <p:sldId id="2838" r:id="rId7"/>
    <p:sldId id="2791" r:id="rId8"/>
    <p:sldId id="2801" r:id="rId9"/>
    <p:sldId id="349" r:id="rId10"/>
    <p:sldId id="363" r:id="rId11"/>
    <p:sldId id="415" r:id="rId12"/>
    <p:sldId id="401" r:id="rId13"/>
    <p:sldId id="2796" r:id="rId14"/>
    <p:sldId id="2776" r:id="rId15"/>
    <p:sldId id="2839" r:id="rId16"/>
    <p:sldId id="327" r:id="rId17"/>
    <p:sldId id="2840" r:id="rId18"/>
    <p:sldId id="2841" r:id="rId19"/>
    <p:sldId id="2799" r:id="rId20"/>
    <p:sldId id="258" r:id="rId21"/>
    <p:sldId id="2806" r:id="rId22"/>
    <p:sldId id="2804" r:id="rId23"/>
    <p:sldId id="298" r:id="rId24"/>
    <p:sldId id="308" r:id="rId25"/>
    <p:sldId id="2809" r:id="rId26"/>
    <p:sldId id="2784" r:id="rId27"/>
    <p:sldId id="422" r:id="rId28"/>
    <p:sldId id="2807" r:id="rId29"/>
    <p:sldId id="2779" r:id="rId30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5E8935"/>
    <a:srgbClr val="D95639"/>
    <a:srgbClr val="D95400"/>
    <a:srgbClr val="D93E10"/>
    <a:srgbClr val="D34900"/>
    <a:srgbClr val="B9CE00"/>
    <a:srgbClr val="65A4D6"/>
    <a:srgbClr val="00A1B1"/>
    <a:srgbClr val="009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53" autoAdjust="0"/>
    <p:restoredTop sz="50000" autoAdjust="0"/>
  </p:normalViewPr>
  <p:slideViewPr>
    <p:cSldViewPr snapToGrid="0">
      <p:cViewPr varScale="1">
        <p:scale>
          <a:sx n="123" d="100"/>
          <a:sy n="123" d="100"/>
        </p:scale>
        <p:origin x="776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2058" y="-84"/>
      </p:cViewPr>
      <p:guideLst>
        <p:guide orient="horz" pos="2929"/>
        <p:guide pos="2208"/>
      </p:guideLst>
    </p:cSldViewPr>
  </p:notesViewPr>
  <p:gridSpacing cx="45720" cy="4572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DD0B7EB-840B-794B-BCFF-F1E6367F115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578"/>
            <a:ext cx="3037367" cy="4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12" tIns="0" rIns="18712" bIns="0" numCol="1" anchor="t" anchorCtr="0" compatLnSpc="1">
            <a:prstTxWarp prst="textNoShape">
              <a:avLst/>
            </a:prstTxWarp>
          </a:bodyPr>
          <a:lstStyle>
            <a:lvl1pPr defTabSz="937034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F42ACE2-E45A-B349-A943-369A9985531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033" y="1578"/>
            <a:ext cx="3037367" cy="4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12" tIns="0" rIns="18712" bIns="0" numCol="1" anchor="t" anchorCtr="0" compatLnSpc="1">
            <a:prstTxWarp prst="textNoShape">
              <a:avLst/>
            </a:prstTxWarp>
          </a:bodyPr>
          <a:lstStyle>
            <a:lvl1pPr algn="r" defTabSz="937034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571754D2-917C-1446-B17B-265137B7FA5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684"/>
            <a:ext cx="3037367" cy="46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12" tIns="0" rIns="18712" bIns="0" numCol="1" anchor="b" anchorCtr="0" compatLnSpc="1">
            <a:prstTxWarp prst="textNoShape">
              <a:avLst/>
            </a:prstTxWarp>
          </a:bodyPr>
          <a:lstStyle>
            <a:lvl1pPr defTabSz="937034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4B935EA-1CD8-8C49-A664-1FCA43D9D26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033" y="8832684"/>
            <a:ext cx="3037367" cy="46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12" tIns="0" rIns="18712" bIns="0" numCol="1" anchor="b" anchorCtr="0" compatLnSpc="1">
            <a:prstTxWarp prst="textNoShape">
              <a:avLst/>
            </a:prstTxWarp>
          </a:bodyPr>
          <a:lstStyle>
            <a:lvl1pPr algn="r" defTabSz="937034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B3EE1C-3998-5A4F-B167-D6C1806721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F4C4AF13-C17B-B741-9CD5-310279C0B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82" y="8851611"/>
            <a:ext cx="774726" cy="260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06" tIns="46782" rIns="92006" bIns="46782">
            <a:spAutoFit/>
          </a:bodyPr>
          <a:lstStyle>
            <a:lvl1pPr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/>
              <a:t>Page </a:t>
            </a:r>
            <a:fld id="{C3FCF6A4-B1E4-854C-95CF-4CBF65DA6679}" type="slidenum">
              <a:rPr lang="en-US" altLang="en-US" sz="120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66C0C94-64E4-F642-BD4D-E966344F8BA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578"/>
            <a:ext cx="3037367" cy="4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12" tIns="0" rIns="18712" bIns="0" numCol="1" anchor="t" anchorCtr="0" compatLnSpc="1">
            <a:prstTxWarp prst="textNoShape">
              <a:avLst/>
            </a:prstTxWarp>
          </a:bodyPr>
          <a:lstStyle>
            <a:lvl1pPr defTabSz="937034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98BEEA1-6CB9-3B45-8375-C216B7B0459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3033" y="1578"/>
            <a:ext cx="3037367" cy="46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12" tIns="0" rIns="18712" bIns="0" numCol="1" anchor="t" anchorCtr="0" compatLnSpc="1">
            <a:prstTxWarp prst="textNoShape">
              <a:avLst/>
            </a:prstTxWarp>
          </a:bodyPr>
          <a:lstStyle>
            <a:lvl1pPr algn="r" defTabSz="937034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3DD0F7A-C7DD-0E44-88A1-2B9E20D62E3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684"/>
            <a:ext cx="3037367" cy="46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12" tIns="0" rIns="18712" bIns="0" numCol="1" anchor="b" anchorCtr="0" compatLnSpc="1">
            <a:prstTxWarp prst="textNoShape">
              <a:avLst/>
            </a:prstTxWarp>
          </a:bodyPr>
          <a:lstStyle>
            <a:lvl1pPr defTabSz="937034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564E922-5B57-F445-AD53-202B8FC8BC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33" y="8832684"/>
            <a:ext cx="3037367" cy="462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712" tIns="0" rIns="18712" bIns="0" numCol="1" anchor="b" anchorCtr="0" compatLnSpc="1">
            <a:prstTxWarp prst="textNoShape">
              <a:avLst/>
            </a:prstTxWarp>
          </a:bodyPr>
          <a:lstStyle>
            <a:lvl1pPr algn="r" defTabSz="937034" eaLnBrk="0" hangingPunct="0">
              <a:defRPr sz="1000" i="1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4399512-E961-4347-8706-661AE02AA6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A356CB06-1030-0B41-82F7-53C37F55F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989" y="8851612"/>
            <a:ext cx="774112" cy="260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06" tIns="46782" rIns="92006" bIns="46782">
            <a:spAutoFit/>
          </a:bodyPr>
          <a:lstStyle>
            <a:lvl1pPr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28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7213" defTabSz="9731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44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16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988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6013" defTabSz="9731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/>
              <a:t>Page </a:t>
            </a:r>
            <a:fld id="{4BC4BD8E-4513-1F4D-9D96-B772C8A5E233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49BCF25-0E7A-044A-AA95-0450548451F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14363" y="5126038"/>
            <a:ext cx="5761037" cy="32416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FF7F6A78-4152-5943-8790-482450ABF71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1957" y="473180"/>
            <a:ext cx="5131177" cy="4181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84" tIns="51461" rIns="96684" bIns="514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Body Text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030288" rtl="0" eaLnBrk="0" fontAlgn="base" hangingPunct="0">
      <a:lnSpc>
        <a:spcPct val="87000"/>
      </a:lnSpc>
      <a:spcBef>
        <a:spcPct val="4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84188" algn="l" defTabSz="1030288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71550" algn="l" defTabSz="1030288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457325" algn="l" defTabSz="1030288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944688" algn="l" defTabSz="1030288" rtl="0" eaLnBrk="0" fontAlgn="base" hangingPunct="0">
      <a:lnSpc>
        <a:spcPct val="87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ll.com/cell/fulltext/S0092-8674(26)00268-0?_returnURL=https%3A%2F%2Flinkinghub.elsevier.com%2Fretrieve%2Fpii%2FS0092867426002680%3Fshowall%3Dtrue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5E65B-F926-34E3-2D3E-4A8C6E758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F16F7F-185C-CF18-A979-F4B4C6C820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099558-1D0D-A8C5-8791-7EFA2C5CC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 a process of necrosis and regeneration, oxidative stress, and blockage of apoptosis, the hepatocytes acquire molecular aberrations, especially in the context of an immunosuppressive tissue environment and fibrosis.</a:t>
            </a:r>
            <a:r>
              <a:rPr lang="en-US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17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Telomerase reverse transcriptase (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)-activating mutations, chromosomal gains (1q, 8q) and losses (8p, 22p), and epigenetic changes (APC, SOCS1, TSPYL5) are reported gatekeepers in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30%–50%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dysplastic nodules.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date, none of these recurrent alterations are actionable with selectively approved therapies (as opposed to multikinase inhibitors), underscoring why HCC has yet to benefit broadly from precision oncology.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D8B98-535C-9CB5-52C2-CDF16DB58E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BCF97-9BEC-C94A-8F08-2BE7E87A35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4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8137C-1501-7F47-9DFB-F0ACACEA75B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143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0C24E-2E25-446C-84EE-21CB0DFE155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8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8137C-1501-7F47-9DFB-F0ACACEA75B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8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7880EE0F-8936-034F-832B-8042B5D72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87" y="365885"/>
            <a:ext cx="4418390" cy="5049589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378EF57C-0683-8E48-AE13-6590CF43DE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689351" y="6564313"/>
            <a:ext cx="335068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648" tIns="48825" rIns="97648" bIns="48825">
            <a:spAutoFit/>
          </a:bodyPr>
          <a:lstStyle>
            <a:lvl1pPr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9963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4150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9925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71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43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15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87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altLang="en-US" sz="19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03505" y="3284439"/>
            <a:ext cx="10966453" cy="461665"/>
          </a:xfrm>
        </p:spPr>
        <p:txBody>
          <a:bodyPr anchor="t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altLang="en-US" noProof="0" dirty="0"/>
              <a:t>Click to Edit Title of Presentation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A97D23-F7C6-B046-ADCC-F1ACD792B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79"/>
          <a:stretch/>
        </p:blipFill>
        <p:spPr>
          <a:xfrm>
            <a:off x="605367" y="528365"/>
            <a:ext cx="3154870" cy="548456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B669413-AA1F-7B48-9EF7-51410D7110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3504" y="2976470"/>
            <a:ext cx="10966453" cy="242039"/>
          </a:xfrm>
        </p:spPr>
        <p:txBody>
          <a:bodyPr tIns="0" bIns="0">
            <a:noAutofit/>
          </a:bodyPr>
          <a:lstStyle>
            <a:lvl1pPr marL="0" indent="0">
              <a:buNone/>
              <a:defRPr sz="1600" spc="3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DEPARTMENT OR SERVICE LINE</a:t>
            </a:r>
          </a:p>
          <a:p>
            <a:pPr lvl="0"/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D9F7EEA-6ACC-AA4C-B098-6FCE8583AA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3250" y="4746216"/>
            <a:ext cx="10966450" cy="456535"/>
          </a:xfrm>
        </p:spPr>
        <p:txBody>
          <a:bodyPr tIns="0" bIns="0" anchor="b" anchorCtr="0"/>
          <a:lstStyle>
            <a:lvl1pPr marL="0" indent="0">
              <a:spcBef>
                <a:spcPts val="100"/>
              </a:spcBef>
              <a:spcAft>
                <a:spcPts val="100"/>
              </a:spcAft>
              <a:buFontTx/>
              <a:buNone/>
              <a:defRPr sz="14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2640247-F5C8-854C-BFF2-F15A2B477F9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03250" y="5546598"/>
            <a:ext cx="10966450" cy="213551"/>
          </a:xfrm>
        </p:spPr>
        <p:txBody>
          <a:bodyPr tIns="0" bIns="0" anchor="t" anchorCtr="0"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/>
              <a:t>Month XX,2018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3563FC-0F09-0C4F-A98D-09A9A087BFFD}"/>
              </a:ext>
            </a:extLst>
          </p:cNvPr>
          <p:cNvSpPr/>
          <p:nvPr userDrawn="1"/>
        </p:nvSpPr>
        <p:spPr bwMode="auto">
          <a:xfrm>
            <a:off x="4272324" y="6073135"/>
            <a:ext cx="7919676" cy="1875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4A80AC-0EE5-CE49-AC50-371B0BCEE030}"/>
              </a:ext>
            </a:extLst>
          </p:cNvPr>
          <p:cNvSpPr/>
          <p:nvPr userDrawn="1"/>
        </p:nvSpPr>
        <p:spPr bwMode="auto">
          <a:xfrm>
            <a:off x="3626865" y="6073135"/>
            <a:ext cx="589120" cy="1875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6EA6F35-CA1B-A642-9824-3B515D1BF591}"/>
              </a:ext>
            </a:extLst>
          </p:cNvPr>
          <p:cNvSpPr/>
          <p:nvPr userDrawn="1"/>
        </p:nvSpPr>
        <p:spPr bwMode="auto">
          <a:xfrm>
            <a:off x="2120793" y="6073135"/>
            <a:ext cx="1449733" cy="18757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9B4247E-C5F1-3A4E-B4C6-26DD2EAF81A6}"/>
              </a:ext>
            </a:extLst>
          </p:cNvPr>
          <p:cNvSpPr/>
          <p:nvPr userDrawn="1"/>
        </p:nvSpPr>
        <p:spPr bwMode="auto">
          <a:xfrm>
            <a:off x="605367" y="6073135"/>
            <a:ext cx="1459087" cy="18757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021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9488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0B4F123-30EB-A440-BB44-9D7F067693BF}"/>
              </a:ext>
            </a:extLst>
          </p:cNvPr>
          <p:cNvSpPr/>
          <p:nvPr userDrawn="1"/>
        </p:nvSpPr>
        <p:spPr bwMode="auto">
          <a:xfrm>
            <a:off x="4272324" y="6073135"/>
            <a:ext cx="7919676" cy="1875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8EF57C-0683-8E48-AE13-6590CF43DE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689351" y="6564313"/>
            <a:ext cx="335068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648" tIns="48825" rIns="97648" bIns="48825">
            <a:spAutoFit/>
          </a:bodyPr>
          <a:lstStyle>
            <a:lvl1pPr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9963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4150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9925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71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43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15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87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altLang="en-US" sz="19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BED2D5-3D21-F846-9AB1-F18C83362D57}"/>
              </a:ext>
            </a:extLst>
          </p:cNvPr>
          <p:cNvSpPr/>
          <p:nvPr userDrawn="1"/>
        </p:nvSpPr>
        <p:spPr bwMode="auto">
          <a:xfrm>
            <a:off x="4272325" y="0"/>
            <a:ext cx="7919676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13092-8DB7-0B4F-ABD0-D6BD936292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1133" y="3198167"/>
            <a:ext cx="6662057" cy="461665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6BB0AF-9056-B849-8AE6-C1E1BBA3E300}"/>
              </a:ext>
            </a:extLst>
          </p:cNvPr>
          <p:cNvSpPr/>
          <p:nvPr userDrawn="1"/>
        </p:nvSpPr>
        <p:spPr bwMode="auto">
          <a:xfrm>
            <a:off x="3626865" y="6073135"/>
            <a:ext cx="589120" cy="1875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111A79-FA5C-6C4A-9F3B-44ACE4907DA5}"/>
              </a:ext>
            </a:extLst>
          </p:cNvPr>
          <p:cNvSpPr/>
          <p:nvPr userDrawn="1"/>
        </p:nvSpPr>
        <p:spPr bwMode="auto">
          <a:xfrm>
            <a:off x="2120793" y="6073135"/>
            <a:ext cx="1449733" cy="18757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9BD90C-2B1D-CE42-B14E-DB6FD23D2123}"/>
              </a:ext>
            </a:extLst>
          </p:cNvPr>
          <p:cNvSpPr/>
          <p:nvPr userDrawn="1"/>
        </p:nvSpPr>
        <p:spPr bwMode="auto">
          <a:xfrm>
            <a:off x="605367" y="6073135"/>
            <a:ext cx="1459087" cy="18757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492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5368" y="1124081"/>
            <a:ext cx="5115984" cy="17430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5551" y="1124081"/>
            <a:ext cx="5374393" cy="17430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C56170B-6943-F84C-A7CF-C98CC69F19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368" y="476872"/>
            <a:ext cx="11074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254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5367" y="1173430"/>
            <a:ext cx="5356893" cy="5665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5368" y="1739965"/>
            <a:ext cx="5356892" cy="17566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0171" y="1173430"/>
            <a:ext cx="5409773" cy="5665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0171" y="1739965"/>
            <a:ext cx="5409773" cy="175660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D98137F-E053-8749-A48F-5E7A87B94F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368" y="476872"/>
            <a:ext cx="11074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672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F67A72FA-85E0-1C47-93C3-EB1CF1E07A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368" y="476872"/>
            <a:ext cx="11074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3437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694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378EF57C-0683-8E48-AE13-6590CF43DE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689351" y="6564313"/>
            <a:ext cx="335068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648" tIns="48825" rIns="97648" bIns="48825">
            <a:spAutoFit/>
          </a:bodyPr>
          <a:lstStyle>
            <a:lvl1pPr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9963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4150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9925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71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43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15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87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altLang="en-US" sz="19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A97D23-F7C6-B046-ADCC-F1ACD792B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79"/>
          <a:stretch/>
        </p:blipFill>
        <p:spPr>
          <a:xfrm>
            <a:off x="4306868" y="3084953"/>
            <a:ext cx="3154870" cy="54845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2562E6E-14D8-0F44-A50D-BEB5AA05E94A}"/>
              </a:ext>
            </a:extLst>
          </p:cNvPr>
          <p:cNvSpPr/>
          <p:nvPr userDrawn="1"/>
        </p:nvSpPr>
        <p:spPr bwMode="auto">
          <a:xfrm>
            <a:off x="4272324" y="6073135"/>
            <a:ext cx="7919676" cy="1875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7A041C-85C9-D44B-987A-C8542A9F68E4}"/>
              </a:ext>
            </a:extLst>
          </p:cNvPr>
          <p:cNvSpPr/>
          <p:nvPr userDrawn="1"/>
        </p:nvSpPr>
        <p:spPr bwMode="auto">
          <a:xfrm>
            <a:off x="3626865" y="6073135"/>
            <a:ext cx="589120" cy="1875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4D422F-FE44-674C-AF4F-23C21B48453C}"/>
              </a:ext>
            </a:extLst>
          </p:cNvPr>
          <p:cNvSpPr/>
          <p:nvPr userDrawn="1"/>
        </p:nvSpPr>
        <p:spPr bwMode="auto">
          <a:xfrm>
            <a:off x="2120793" y="6073135"/>
            <a:ext cx="1449733" cy="18757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87DA0F-8041-DB4E-818B-D170DFA1CCEB}"/>
              </a:ext>
            </a:extLst>
          </p:cNvPr>
          <p:cNvSpPr/>
          <p:nvPr userDrawn="1"/>
        </p:nvSpPr>
        <p:spPr bwMode="auto">
          <a:xfrm>
            <a:off x="605367" y="6073135"/>
            <a:ext cx="1459087" cy="18757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0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624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30059-E721-AD4C-BAD7-084268024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01BDFB-DE13-8945-9E25-6B9F24D6D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7248" y="6177928"/>
            <a:ext cx="3565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EE7802-932C-6142-BAF7-7D268E97AA18}" type="slidenum">
              <a:rPr lang="en-US" smtClean="0">
                <a:solidFill>
                  <a:schemeClr val="accent3"/>
                </a:solidFill>
              </a:rPr>
              <a:pPr/>
              <a:t>‹#›</a:t>
            </a:fld>
            <a:endParaRPr lang="en-US">
              <a:solidFill>
                <a:schemeClr val="accent3"/>
              </a:solidFill>
            </a:endParaRP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B7DCA6AC-1CBC-05E7-0C33-DEB8D092A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6712" y="6546834"/>
            <a:ext cx="7616688" cy="187325"/>
          </a:xfrm>
          <a:prstGeom prst="rect">
            <a:avLst/>
          </a:prstGeom>
        </p:spPr>
        <p:txBody>
          <a:bodyPr/>
          <a:lstStyle>
            <a:lvl1pPr>
              <a:defRPr sz="900" i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Slides are the property of the author and AASLD. Permission is required from both AASLD and the author for reuse.</a:t>
            </a:r>
          </a:p>
        </p:txBody>
      </p:sp>
    </p:spTree>
    <p:extLst>
      <p:ext uri="{BB962C8B-B14F-4D97-AF65-F5344CB8AC3E}">
        <p14:creationId xmlns:p14="http://schemas.microsoft.com/office/powerpoint/2010/main" val="2030281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616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50498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288C1-6EB3-4EE5-AE37-8236EB1AE1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5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B60C43DA-1A5C-A446-A959-2598C0B24E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7997" y="1114750"/>
            <a:ext cx="11071946" cy="172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97648" rIns="0" bIns="97648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Level 1</a:t>
            </a:r>
          </a:p>
          <a:p>
            <a:pPr lvl="1"/>
            <a:r>
              <a:rPr lang="en-US" altLang="en-US" dirty="0"/>
              <a:t>Level two</a:t>
            </a:r>
          </a:p>
          <a:p>
            <a:pPr lvl="2"/>
            <a:r>
              <a:rPr lang="en-US" altLang="en-US" dirty="0"/>
              <a:t>Level three</a:t>
            </a:r>
          </a:p>
          <a:p>
            <a:pPr lvl="3"/>
            <a:r>
              <a:rPr lang="en-US" altLang="en-US" dirty="0"/>
              <a:t>Level four</a:t>
            </a:r>
          </a:p>
          <a:p>
            <a:pPr lvl="4"/>
            <a:r>
              <a:rPr lang="en-US" altLang="en-US" dirty="0"/>
              <a:t>Level five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425B6A2B-1598-5242-AF8F-0A570BD4E3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5368" y="476872"/>
            <a:ext cx="11074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6F14E00-C21C-8644-9056-518E0CF27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351" y="6564313"/>
            <a:ext cx="335068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7648" tIns="48825" rIns="97648" bIns="48825">
            <a:spAutoFit/>
          </a:bodyPr>
          <a:lstStyle>
            <a:lvl1pPr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9963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4150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9925" defTabSz="9699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71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543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115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8725" defTabSz="9699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endParaRPr lang="en-US" altLang="en-US" sz="19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2E0A31-819C-9143-859F-CC5CDD40C9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79"/>
          <a:stretch/>
        </p:blipFill>
        <p:spPr>
          <a:xfrm>
            <a:off x="9709391" y="6412091"/>
            <a:ext cx="1902387" cy="330719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54EFA743-63F0-4B47-A850-8785F92E96BE}"/>
              </a:ext>
            </a:extLst>
          </p:cNvPr>
          <p:cNvSpPr/>
          <p:nvPr userDrawn="1"/>
        </p:nvSpPr>
        <p:spPr bwMode="auto">
          <a:xfrm>
            <a:off x="4272324" y="6073135"/>
            <a:ext cx="7919676" cy="18757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7E024AA-066E-4A4F-81B6-327E570F3A29}"/>
              </a:ext>
            </a:extLst>
          </p:cNvPr>
          <p:cNvSpPr/>
          <p:nvPr userDrawn="1"/>
        </p:nvSpPr>
        <p:spPr bwMode="auto">
          <a:xfrm>
            <a:off x="3626865" y="6073135"/>
            <a:ext cx="589120" cy="1875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FBC9060-1F5C-B745-BC70-10DC006B7B24}"/>
              </a:ext>
            </a:extLst>
          </p:cNvPr>
          <p:cNvSpPr/>
          <p:nvPr userDrawn="1"/>
        </p:nvSpPr>
        <p:spPr bwMode="auto">
          <a:xfrm>
            <a:off x="2120793" y="6073135"/>
            <a:ext cx="1449733" cy="18757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F40AAF1-9FC3-A148-A6CA-B55E87F31084}"/>
              </a:ext>
            </a:extLst>
          </p:cNvPr>
          <p:cNvSpPr/>
          <p:nvPr userDrawn="1"/>
        </p:nvSpPr>
        <p:spPr bwMode="auto">
          <a:xfrm>
            <a:off x="605367" y="6073135"/>
            <a:ext cx="1459087" cy="18757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72" r:id="rId8"/>
    <p:sldLayoutId id="2147483676" r:id="rId9"/>
    <p:sldLayoutId id="2147483677" r:id="rId10"/>
    <p:sldLayoutId id="2147483678" r:id="rId11"/>
  </p:sldLayoutIdLst>
  <p:txStyles>
    <p:titleStyle>
      <a:lvl1pPr algn="l" defTabSz="969963" rtl="0" eaLnBrk="0" fontAlgn="base" hangingPunct="0">
        <a:spcBef>
          <a:spcPct val="0"/>
        </a:spcBef>
        <a:spcAft>
          <a:spcPct val="0"/>
        </a:spcAft>
        <a:defRPr sz="30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2pPr>
      <a:lvl3pPr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3pPr>
      <a:lvl4pPr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4pPr>
      <a:lvl5pPr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5pPr>
      <a:lvl6pPr marL="457200"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6pPr>
      <a:lvl7pPr marL="914400"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7pPr>
      <a:lvl8pPr marL="1371600"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8pPr>
      <a:lvl9pPr marL="1828800" algn="l" defTabSz="969963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AA2B3E"/>
          </a:solidFill>
          <a:latin typeface="Arial" panose="020B0604020202020204" pitchFamily="34" charset="0"/>
        </a:defRPr>
      </a:lvl9pPr>
    </p:titleStyle>
    <p:bodyStyle>
      <a:lvl1pPr marL="242888" indent="-242888" algn="l" defTabSz="901700" rtl="0" eaLnBrk="0" fontAlgn="base" hangingPunct="0">
        <a:spcBef>
          <a:spcPts val="400"/>
        </a:spcBef>
        <a:spcAft>
          <a:spcPts val="200"/>
        </a:spcAft>
        <a:buClr>
          <a:schemeClr val="tx2"/>
        </a:buClr>
        <a:buSzPct val="120000"/>
        <a:buFont typeface="Lucida Grande" panose="020B0600040502020204" pitchFamily="34" charset="0"/>
        <a:buChar char="‣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60400" indent="-303213" algn="l" defTabSz="901700" rtl="0" eaLnBrk="0" fontAlgn="base" hangingPunct="0">
        <a:spcBef>
          <a:spcPts val="200"/>
        </a:spcBef>
        <a:spcAft>
          <a:spcPts val="200"/>
        </a:spcAft>
        <a:buClr>
          <a:schemeClr val="tx1"/>
        </a:buClr>
        <a:buSzPct val="110000"/>
        <a:buFont typeface="Arial" panose="020B0604020202020204" pitchFamily="34" charset="0"/>
        <a:buChar char="•"/>
        <a:defRPr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077913" indent="-303213" algn="l" defTabSz="901700" rtl="0" eaLnBrk="0" fontAlgn="base" hangingPunct="0">
        <a:spcBef>
          <a:spcPts val="200"/>
        </a:spcBef>
        <a:spcAft>
          <a:spcPts val="200"/>
        </a:spcAft>
        <a:buClr>
          <a:schemeClr val="accent1"/>
        </a:buClr>
        <a:buFont typeface="Arial" panose="020B0604020202020204" pitchFamily="34" charset="0"/>
        <a:buChar char="–"/>
        <a:defRPr sz="1600" b="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438275" indent="-246063" algn="l" defTabSz="901700" rtl="0" eaLnBrk="0" fontAlgn="base" hangingPunct="0">
        <a:spcBef>
          <a:spcPts val="200"/>
        </a:spcBef>
        <a:spcAft>
          <a:spcPts val="2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1795463" indent="-242888" algn="l" defTabSz="901700" rtl="0" eaLnBrk="0" fontAlgn="base" hangingPunct="0">
        <a:spcBef>
          <a:spcPts val="200"/>
        </a:spcBef>
        <a:spcAft>
          <a:spcPts val="200"/>
        </a:spcAft>
        <a:buClr>
          <a:schemeClr val="tx2"/>
        </a:buClr>
        <a:buFont typeface="Franklin Gothic Book" panose="020B0503020102020204" pitchFamily="34" charset="0"/>
        <a:buChar char="–"/>
        <a:defRPr sz="1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eer.cancer.gov/statfacts/html/livibd.html" TargetMode="Externa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file:////Users/asingal/Library/Group%20Containers/UBF8T346G9.ms/WebArchiveCopyPasteTempFiles/com.microsoft.Word/cid623173*image004.png@01D95841.ECDF5C80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FBFD26-9EED-431E-2148-72C22DBF6C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44470" y="4166750"/>
            <a:ext cx="7503060" cy="1159292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Jorge A. Marrero, M.D., M.S. (CRDSA),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effectLst/>
              </a:rPr>
              <a:t>M.S.H.C.M.</a:t>
            </a:r>
          </a:p>
          <a:p>
            <a:pPr algn="ctr"/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T. Grier Miller Professor of Medicine</a:t>
            </a:r>
          </a:p>
          <a:p>
            <a:pPr algn="ctr"/>
            <a:r>
              <a:rPr lang="en-US" sz="2400" dirty="0">
                <a:solidFill>
                  <a:schemeClr val="accent3">
                    <a:lumMod val="50000"/>
                  </a:schemeClr>
                </a:solidFill>
                <a:effectLst/>
              </a:rPr>
              <a:t>Chief, Division of Gastroenterology and Hepatology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B9A4F18-88CE-0AB9-70FF-04162EC9A76E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763571" y="1631316"/>
            <a:ext cx="1098222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/>
            <a:r>
              <a:rPr lang="en-US" sz="4000" b="1" dirty="0"/>
              <a:t>Novel Strategies for the Early Detection of Hepatocellular Carcinoma</a:t>
            </a:r>
            <a:endParaRPr kumimoji="0" lang="en-US" altLang="en-US" sz="40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46428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3800C-A962-D578-E70D-83F3FA5F6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615553"/>
          </a:xfrm>
        </p:spPr>
        <p:txBody>
          <a:bodyPr/>
          <a:lstStyle/>
          <a:p>
            <a:r>
              <a:rPr lang="en-US" sz="4000" b="1" dirty="0"/>
              <a:t>Topics in Early Detection of HCC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D5A8A-AD31-FAC1-1F1B-7FEA7F8A4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368" y="1914849"/>
            <a:ext cx="11071946" cy="1135922"/>
          </a:xfrm>
        </p:spPr>
        <p:txBody>
          <a:bodyPr/>
          <a:lstStyle/>
          <a:p>
            <a:r>
              <a:rPr lang="en-US" sz="2800" dirty="0"/>
              <a:t>Current Standard</a:t>
            </a:r>
          </a:p>
          <a:p>
            <a:r>
              <a:rPr lang="en-US" sz="2800" dirty="0"/>
              <a:t>New strategies </a:t>
            </a:r>
          </a:p>
        </p:txBody>
      </p:sp>
    </p:spTree>
    <p:extLst>
      <p:ext uri="{BB962C8B-B14F-4D97-AF65-F5344CB8AC3E}">
        <p14:creationId xmlns:p14="http://schemas.microsoft.com/office/powerpoint/2010/main" val="357258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7C8F6-D680-9B49-B2A3-8379D6D8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0750"/>
            <a:ext cx="10972800" cy="553998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HCC Worldwide Epidemiology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E88723-DF5B-E14B-9470-68CABA4692DE}"/>
              </a:ext>
            </a:extLst>
          </p:cNvPr>
          <p:cNvSpPr txBox="1"/>
          <p:nvPr/>
        </p:nvSpPr>
        <p:spPr>
          <a:xfrm>
            <a:off x="191915" y="6429473"/>
            <a:ext cx="1649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GLOBOCAN 2022</a:t>
            </a: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2D58F03A-AE96-865C-17B9-100B86A097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47" t="8190" r="12671" b="8116"/>
          <a:stretch/>
        </p:blipFill>
        <p:spPr>
          <a:xfrm>
            <a:off x="71919" y="1771119"/>
            <a:ext cx="5780927" cy="4304873"/>
          </a:xfrm>
          <a:prstGeom prst="rect">
            <a:avLst/>
          </a:prstGeom>
        </p:spPr>
      </p:pic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49DAFFF6-CFF0-BC33-D7F1-3B083F8206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37" t="10991" r="12108" b="7911"/>
          <a:stretch/>
        </p:blipFill>
        <p:spPr>
          <a:xfrm>
            <a:off x="6096000" y="1904685"/>
            <a:ext cx="6024081" cy="41713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2D3FF70-A410-9771-163A-C6EE3DAB130A}"/>
              </a:ext>
            </a:extLst>
          </p:cNvPr>
          <p:cNvSpPr txBox="1"/>
          <p:nvPr/>
        </p:nvSpPr>
        <p:spPr>
          <a:xfrm>
            <a:off x="2280862" y="127911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Incidence		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DEA9E1-C647-F7C6-2232-6087172354C8}"/>
              </a:ext>
            </a:extLst>
          </p:cNvPr>
          <p:cNvSpPr txBox="1"/>
          <p:nvPr/>
        </p:nvSpPr>
        <p:spPr>
          <a:xfrm>
            <a:off x="8299805" y="125225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Mortality		</a:t>
            </a:r>
          </a:p>
        </p:txBody>
      </p:sp>
    </p:spTree>
    <p:extLst>
      <p:ext uri="{BB962C8B-B14F-4D97-AF65-F5344CB8AC3E}">
        <p14:creationId xmlns:p14="http://schemas.microsoft.com/office/powerpoint/2010/main" val="313492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181B4-281B-A37A-771D-716D3E760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638" y="136243"/>
            <a:ext cx="8719550" cy="553998"/>
          </a:xfrm>
        </p:spPr>
        <p:txBody>
          <a:bodyPr/>
          <a:lstStyle/>
          <a:p>
            <a:r>
              <a:rPr lang="en-US" sz="3600" b="1" dirty="0"/>
              <a:t>Incidence and Mortality of HCC in USA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185949-3345-2A44-1224-25DF2E22F198}"/>
              </a:ext>
            </a:extLst>
          </p:cNvPr>
          <p:cNvSpPr txBox="1"/>
          <p:nvPr/>
        </p:nvSpPr>
        <p:spPr>
          <a:xfrm>
            <a:off x="571805" y="6267686"/>
            <a:ext cx="39752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https://seer.cancer.gov/statfacts/html/livibd.html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2EAC2A-1972-0EC5-9EDC-AC85794D4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957937"/>
            <a:ext cx="7772400" cy="506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7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19B9D-932F-2AAC-AF70-7842E5DE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271558" cy="553998"/>
          </a:xfrm>
        </p:spPr>
        <p:txBody>
          <a:bodyPr/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Who is the target population for HCC Surveillance?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4BB7A5-FF7B-F8B4-CBF1-2E05D83E28A4}"/>
              </a:ext>
            </a:extLst>
          </p:cNvPr>
          <p:cNvGrpSpPr/>
          <p:nvPr/>
        </p:nvGrpSpPr>
        <p:grpSpPr>
          <a:xfrm>
            <a:off x="1177611" y="1543304"/>
            <a:ext cx="8392416" cy="4119741"/>
            <a:chOff x="1177611" y="1584868"/>
            <a:chExt cx="8392416" cy="411974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7E0E50C-FAEE-B607-CA45-F8078117B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882" b="-120"/>
            <a:stretch>
              <a:fillRect/>
            </a:stretch>
          </p:blipFill>
          <p:spPr>
            <a:xfrm>
              <a:off x="1177611" y="1584868"/>
              <a:ext cx="8392416" cy="411974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8E6565B-4167-C975-5180-95EF37DB5CEF}"/>
                </a:ext>
              </a:extLst>
            </p:cNvPr>
            <p:cNvSpPr/>
            <p:nvPr/>
          </p:nvSpPr>
          <p:spPr bwMode="auto">
            <a:xfrm rot="2837940">
              <a:off x="7652332" y="3393471"/>
              <a:ext cx="930342" cy="238500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9" name="Curved Up Arrow 8">
            <a:extLst>
              <a:ext uri="{FF2B5EF4-FFF2-40B4-BE49-F238E27FC236}">
                <a16:creationId xmlns:a16="http://schemas.microsoft.com/office/drawing/2014/main" id="{E5D39410-2DC2-DA73-F5E3-026B4C74B0ED}"/>
              </a:ext>
            </a:extLst>
          </p:cNvPr>
          <p:cNvSpPr/>
          <p:nvPr/>
        </p:nvSpPr>
        <p:spPr bwMode="auto">
          <a:xfrm rot="18412189">
            <a:off x="7852737" y="2845386"/>
            <a:ext cx="2094806" cy="1118358"/>
          </a:xfrm>
          <a:prstGeom prst="curvedUpArrow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31CC19-69E6-E8CE-9902-606BCD2D9E9A}"/>
              </a:ext>
            </a:extLst>
          </p:cNvPr>
          <p:cNvSpPr txBox="1"/>
          <p:nvPr/>
        </p:nvSpPr>
        <p:spPr bwMode="auto">
          <a:xfrm rot="18635789">
            <a:off x="8036651" y="3092546"/>
            <a:ext cx="93134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</a:rPr>
              <a:t>~1.5</a:t>
            </a:r>
            <a:r>
              <a:rPr lang="en-US" sz="1400" b="1" dirty="0">
                <a:solidFill>
                  <a:srgbClr val="FF0000"/>
                </a:solidFill>
              </a:rPr>
              <a:t>%/year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0771AF-A1F0-81FB-0371-073015B64901}"/>
              </a:ext>
            </a:extLst>
          </p:cNvPr>
          <p:cNvSpPr txBox="1"/>
          <p:nvPr/>
        </p:nvSpPr>
        <p:spPr bwMode="auto">
          <a:xfrm>
            <a:off x="1298593" y="4197114"/>
            <a:ext cx="2609432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dirty="0">
                <a:solidFill>
                  <a:srgbClr val="000000"/>
                </a:solidFill>
              </a:rPr>
              <a:t>Metabolic Associate Steatotic LD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Alcohol related Liver Disease</a:t>
            </a:r>
          </a:p>
          <a:p>
            <a:pPr algn="l"/>
            <a:r>
              <a:rPr lang="en-US" dirty="0">
                <a:solidFill>
                  <a:srgbClr val="000000"/>
                </a:solidFill>
              </a:rPr>
              <a:t>Other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D54D60-C7D2-7431-4758-1DF664ECF631}"/>
              </a:ext>
            </a:extLst>
          </p:cNvPr>
          <p:cNvSpPr txBox="1"/>
          <p:nvPr/>
        </p:nvSpPr>
        <p:spPr bwMode="auto">
          <a:xfrm rot="18635789">
            <a:off x="5907249" y="2576940"/>
            <a:ext cx="98103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b="1" dirty="0">
                <a:solidFill>
                  <a:srgbClr val="FF0000"/>
                </a:solidFill>
              </a:rPr>
              <a:t>&lt; 0.2%/year</a:t>
            </a:r>
          </a:p>
        </p:txBody>
      </p:sp>
    </p:spTree>
    <p:extLst>
      <p:ext uri="{BB962C8B-B14F-4D97-AF65-F5344CB8AC3E}">
        <p14:creationId xmlns:p14="http://schemas.microsoft.com/office/powerpoint/2010/main" val="161715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4A23D-B3A3-9A36-CB97-54F7C3A62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91E787-4C10-D8DD-4709-A503D7399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613309"/>
          </a:xfrm>
        </p:spPr>
        <p:txBody>
          <a:bodyPr/>
          <a:lstStyle/>
          <a:p>
            <a:pPr algn="ctr"/>
            <a:r>
              <a:rPr lang="en-US" sz="4000" b="1" dirty="0"/>
              <a:t>HCC Pathogenesis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2E04EF-BD76-EFC0-0F4A-D78C12C9FDDC}"/>
              </a:ext>
            </a:extLst>
          </p:cNvPr>
          <p:cNvSpPr txBox="1"/>
          <p:nvPr/>
        </p:nvSpPr>
        <p:spPr>
          <a:xfrm>
            <a:off x="605368" y="6266707"/>
            <a:ext cx="2244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Llovet JM, et al. Cell 2026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B054276-8AF5-D3B6-A251-1AE181756F2A}"/>
              </a:ext>
            </a:extLst>
          </p:cNvPr>
          <p:cNvGrpSpPr/>
          <p:nvPr/>
        </p:nvGrpSpPr>
        <p:grpSpPr>
          <a:xfrm>
            <a:off x="2742258" y="1346724"/>
            <a:ext cx="7547969" cy="4663440"/>
            <a:chOff x="2742258" y="1346724"/>
            <a:chExt cx="7547969" cy="466344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9D6FD23-5FCE-FD72-9BDF-31141BF53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52746"/>
            <a:stretch>
              <a:fillRect/>
            </a:stretch>
          </p:blipFill>
          <p:spPr>
            <a:xfrm>
              <a:off x="2742258" y="1346724"/>
              <a:ext cx="7547969" cy="455531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25C091C-2161-5AB0-D7BD-6D9D716672AD}"/>
                </a:ext>
              </a:extLst>
            </p:cNvPr>
            <p:cNvSpPr/>
            <p:nvPr/>
          </p:nvSpPr>
          <p:spPr>
            <a:xfrm>
              <a:off x="7531548" y="5385268"/>
              <a:ext cx="717932" cy="6248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2404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3B391-DBEF-984A-9A32-D37A20DBC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784" y="270999"/>
            <a:ext cx="9120431" cy="553998"/>
          </a:xfrm>
        </p:spPr>
        <p:txBody>
          <a:bodyPr/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At-risk Population for HCC Surveillance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D152295A-6432-CDD4-02FC-6A2FAD7F4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151" y="6279224"/>
            <a:ext cx="25841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charset="0"/>
              </a:rPr>
              <a:t>Singal AG, et al. Hepatol 2023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1FDE1B-3EE7-B369-84E0-870C8817E8BC}"/>
              </a:ext>
            </a:extLst>
          </p:cNvPr>
          <p:cNvSpPr txBox="1"/>
          <p:nvPr/>
        </p:nvSpPr>
        <p:spPr bwMode="auto">
          <a:xfrm>
            <a:off x="2362981" y="2363864"/>
            <a:ext cx="330218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b="1" dirty="0">
                <a:solidFill>
                  <a:schemeClr val="bg1"/>
                </a:solidFill>
              </a:rPr>
              <a:t>Non-cirrhotic Hepatitis B	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Man from endemic country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bg1"/>
                </a:solidFill>
              </a:rPr>
              <a:t>age &gt; 40 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b="1" dirty="0">
              <a:solidFill>
                <a:schemeClr val="bg1"/>
              </a:solidFill>
            </a:endParaRPr>
          </a:p>
          <a:p>
            <a:pPr algn="l"/>
            <a:endParaRPr lang="en-US" sz="1800" b="1" dirty="0">
              <a:solidFill>
                <a:schemeClr val="bg1"/>
              </a:solidFill>
            </a:endParaRPr>
          </a:p>
          <a:p>
            <a:pPr algn="l"/>
            <a:r>
              <a:rPr lang="en-US" sz="1800" b="1" dirty="0">
                <a:solidFill>
                  <a:schemeClr val="bg1"/>
                </a:solidFill>
              </a:rPr>
              <a:t>	        </a:t>
            </a:r>
          </a:p>
          <a:p>
            <a:pPr algn="l"/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3B448A6-C5E4-7A4F-EA9C-3B10AEC64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085" y="1270150"/>
            <a:ext cx="5068163" cy="47697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4F7134-E114-EDA9-AB9C-A1FA5E381817}"/>
              </a:ext>
            </a:extLst>
          </p:cNvPr>
          <p:cNvSpPr/>
          <p:nvPr/>
        </p:nvSpPr>
        <p:spPr bwMode="auto">
          <a:xfrm>
            <a:off x="3210791" y="5278583"/>
            <a:ext cx="4904509" cy="76136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16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C7FE-4C2E-A87A-CEE7-6CABC8B7B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13" y="270999"/>
            <a:ext cx="11074576" cy="92333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Cost-Effectiveness of Hepatocellular Carcinoma Surveillance: An Assessment of Benefits and Harms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Figure 3a.">
            <a:extLst>
              <a:ext uri="{FF2B5EF4-FFF2-40B4-BE49-F238E27FC236}">
                <a16:creationId xmlns:a16="http://schemas.microsoft.com/office/drawing/2014/main" id="{2E6500AB-544B-C8D5-D39A-050EC7042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16" y="1650670"/>
            <a:ext cx="5557266" cy="40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gure 3b.">
            <a:extLst>
              <a:ext uri="{FF2B5EF4-FFF2-40B4-BE49-F238E27FC236}">
                <a16:creationId xmlns:a16="http://schemas.microsoft.com/office/drawing/2014/main" id="{D7DA13AF-7AE7-ECEF-3DA7-57F6AC426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819" y="1650670"/>
            <a:ext cx="5588936" cy="40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FE35ECE2-205C-B978-1E12-E5B381B9E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151" y="6279224"/>
            <a:ext cx="43153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rial" charset="0"/>
              </a:rPr>
              <a:t>Parikh ND, et al. Am J Gastro 2020 PMID: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32530829</a:t>
            </a:r>
          </a:p>
        </p:txBody>
      </p:sp>
    </p:spTree>
    <p:extLst>
      <p:ext uri="{BB962C8B-B14F-4D97-AF65-F5344CB8AC3E}">
        <p14:creationId xmlns:p14="http://schemas.microsoft.com/office/powerpoint/2010/main" val="237714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" y="336883"/>
            <a:ext cx="11363218" cy="78726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HCC Surveillance in Cirrhosis Improves Survival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1812" y="6370638"/>
            <a:ext cx="3638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Singal AS, et al. J Hepatology 2022;77:128.</a:t>
            </a:r>
          </a:p>
        </p:txBody>
      </p:sp>
      <p:pic>
        <p:nvPicPr>
          <p:cNvPr id="2050" name="Picture 2" descr="https://ars.els-cdn.com/content/image/1-s2.0-S016882782200068X-ga1_l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068" y="1328993"/>
            <a:ext cx="7960236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070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187579"/>
            <a:ext cx="9144000" cy="2976000"/>
          </a:xfrm>
          <a:prstGeom prst="rect">
            <a:avLst/>
          </a:prstGeom>
        </p:spPr>
      </p:pic>
      <p:sp>
        <p:nvSpPr>
          <p:cNvPr id="4" name="Text Box 31"/>
          <p:cNvSpPr txBox="1">
            <a:spLocks noChangeArrowheads="1"/>
          </p:cNvSpPr>
          <p:nvPr/>
        </p:nvSpPr>
        <p:spPr bwMode="auto">
          <a:xfrm>
            <a:off x="525286" y="6320319"/>
            <a:ext cx="39276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chemeClr val="accent3">
                    <a:lumMod val="50000"/>
                  </a:schemeClr>
                </a:solidFill>
              </a:rPr>
              <a:t>Tzarzeva</a:t>
            </a:r>
            <a:r>
              <a:rPr lang="en-US" sz="1600">
                <a:solidFill>
                  <a:schemeClr val="accent3">
                    <a:lumMod val="50000"/>
                  </a:schemeClr>
                </a:solidFill>
              </a:rPr>
              <a:t> K, et al. Gastroenterology 2018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>
                <a:solidFill>
                  <a:schemeClr val="accent3">
                    <a:lumMod val="50000"/>
                  </a:schemeClr>
                </a:solidFill>
              </a:rPr>
              <a:t>Ultrasound and AFP Surveillance in Early HCC: Systematic Review</a:t>
            </a:r>
          </a:p>
        </p:txBody>
      </p:sp>
    </p:spTree>
    <p:extLst>
      <p:ext uri="{BB962C8B-B14F-4D97-AF65-F5344CB8AC3E}">
        <p14:creationId xmlns:p14="http://schemas.microsoft.com/office/powerpoint/2010/main" val="189733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 bwMode="auto">
          <a:xfrm>
            <a:off x="1049638" y="185599"/>
            <a:ext cx="10092724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36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Patients report barriers to HCC surveillance</a:t>
            </a: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75276" y="6240194"/>
            <a:ext cx="28411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chemeClr val="accent3">
                    <a:lumMod val="50000"/>
                  </a:schemeClr>
                </a:solidFill>
                <a:latin typeface="Arial"/>
                <a:ea typeface="Arial" charset="0"/>
                <a:cs typeface="Arial"/>
              </a:rPr>
              <a:t>Farvardin</a:t>
            </a:r>
            <a:r>
              <a:rPr lang="en-US">
                <a:solidFill>
                  <a:schemeClr val="accent3">
                    <a:lumMod val="50000"/>
                  </a:schemeClr>
                </a:solidFill>
                <a:latin typeface="Arial"/>
                <a:ea typeface="Arial" charset="0"/>
                <a:cs typeface="Arial"/>
              </a:rPr>
              <a:t> et al. </a:t>
            </a:r>
            <a:r>
              <a:rPr lang="en-US" err="1">
                <a:solidFill>
                  <a:schemeClr val="accent3">
                    <a:lumMod val="50000"/>
                  </a:schemeClr>
                </a:solidFill>
                <a:latin typeface="Arial"/>
                <a:ea typeface="Arial" charset="0"/>
                <a:cs typeface="Arial"/>
              </a:rPr>
              <a:t>Hepatology</a:t>
            </a:r>
            <a:r>
              <a:rPr lang="en-US">
                <a:solidFill>
                  <a:schemeClr val="accent3">
                    <a:lumMod val="50000"/>
                  </a:schemeClr>
                </a:solidFill>
                <a:latin typeface="Arial"/>
                <a:ea typeface="Arial" charset="0"/>
                <a:cs typeface="Arial"/>
              </a:rPr>
              <a:t> 2017</a:t>
            </a:r>
          </a:p>
        </p:txBody>
      </p:sp>
      <p:pic>
        <p:nvPicPr>
          <p:cNvPr id="2" name="Picture 1" descr="Figure2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" b="6105"/>
          <a:stretch/>
        </p:blipFill>
        <p:spPr>
          <a:xfrm>
            <a:off x="2914092" y="1030399"/>
            <a:ext cx="6400800" cy="43710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62200" y="5466421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Receipt of HCC surveillance was significantly lower in patients reporting barriers to surveillance (54% vs. 71%; OR 0.42, 95%CI 0.25 – 0.70)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23692" y="4724005"/>
            <a:ext cx="2895600" cy="46613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433F13-00F2-E040-861C-281540F1EDFA}"/>
              </a:ext>
            </a:extLst>
          </p:cNvPr>
          <p:cNvSpPr txBox="1"/>
          <p:nvPr/>
        </p:nvSpPr>
        <p:spPr>
          <a:xfrm>
            <a:off x="7826870" y="1976256"/>
            <a:ext cx="1451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accent3">
                    <a:lumMod val="50000"/>
                  </a:schemeClr>
                </a:solidFill>
              </a:rPr>
              <a:t>N=541 patients</a:t>
            </a:r>
          </a:p>
        </p:txBody>
      </p:sp>
    </p:spTree>
    <p:extLst>
      <p:ext uri="{BB962C8B-B14F-4D97-AF65-F5344CB8AC3E}">
        <p14:creationId xmlns:p14="http://schemas.microsoft.com/office/powerpoint/2010/main" val="746285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/>
              <a:t>US Quality in Surveillance of HCC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1034" y="6265521"/>
            <a:ext cx="51648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Simmons O, et al. Aliment </a:t>
            </a:r>
            <a:r>
              <a:rPr lang="en-US" err="1">
                <a:solidFill>
                  <a:schemeClr val="accent3">
                    <a:lumMod val="50000"/>
                  </a:schemeClr>
                </a:solidFill>
              </a:rPr>
              <a:t>Pharmacol</a:t>
            </a:r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err="1">
                <a:solidFill>
                  <a:schemeClr val="accent3">
                    <a:lumMod val="50000"/>
                  </a:schemeClr>
                </a:solidFill>
              </a:rPr>
              <a:t>Ther</a:t>
            </a:r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is-IS">
                <a:solidFill>
                  <a:schemeClr val="accent3">
                    <a:lumMod val="50000"/>
                  </a:schemeClr>
                </a:solidFill>
              </a:rPr>
              <a:t>2017 Jan;45(1):169</a:t>
            </a:r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21F5153-7AC5-C743-B3BA-73A2A7D8D7B5}"/>
              </a:ext>
            </a:extLst>
          </p:cNvPr>
          <p:cNvGrpSpPr/>
          <p:nvPr/>
        </p:nvGrpSpPr>
        <p:grpSpPr>
          <a:xfrm>
            <a:off x="1498327" y="1366743"/>
            <a:ext cx="8731347" cy="4197306"/>
            <a:chOff x="1498327" y="1366743"/>
            <a:chExt cx="8731347" cy="419730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b="12764"/>
            <a:stretch/>
          </p:blipFill>
          <p:spPr>
            <a:xfrm>
              <a:off x="1498327" y="1366743"/>
              <a:ext cx="8731347" cy="390864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41306DA-048B-0215-78AF-A38D1362EE06}"/>
                </a:ext>
              </a:extLst>
            </p:cNvPr>
            <p:cNvSpPr txBox="1"/>
            <p:nvPr/>
          </p:nvSpPr>
          <p:spPr bwMode="auto">
            <a:xfrm>
              <a:off x="2312442" y="5317828"/>
              <a:ext cx="7917232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1600">
                  <a:solidFill>
                    <a:schemeClr val="accent3">
                      <a:lumMod val="50000"/>
                    </a:schemeClr>
                  </a:solidFill>
                </a:rPr>
                <a:t>Definitely Adequate	      Likely Adequate	        Likely Inadequate     Definitely Inadequate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4707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566FC-48F5-85F9-AF59-04E586472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307505"/>
            <a:ext cx="11074576" cy="553998"/>
          </a:xfrm>
        </p:spPr>
        <p:txBody>
          <a:bodyPr/>
          <a:lstStyle/>
          <a:p>
            <a:pPr algn="ctr"/>
            <a:r>
              <a:rPr lang="en-US" sz="3600" b="1">
                <a:solidFill>
                  <a:schemeClr val="accent3">
                    <a:lumMod val="50000"/>
                  </a:schemeClr>
                </a:solidFill>
              </a:rPr>
              <a:t>Utilization of Surveillance for HCC is Low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6BB7BD-95E9-4E19-03EB-0B2D1AB9F333}"/>
              </a:ext>
            </a:extLst>
          </p:cNvPr>
          <p:cNvSpPr txBox="1"/>
          <p:nvPr/>
        </p:nvSpPr>
        <p:spPr bwMode="auto">
          <a:xfrm>
            <a:off x="605368" y="6307089"/>
            <a:ext cx="427841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chemeClr val="accent3">
                    <a:lumMod val="50000"/>
                  </a:schemeClr>
                </a:solidFill>
              </a:rPr>
              <a:t>Huang DQ, et al. Nat Rev Gastroenterol Hepatol 2023</a:t>
            </a:r>
            <a:endParaRPr lang="en-US" sz="140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937604F-9C97-B2E5-2EC8-1A58B3C08B40}"/>
              </a:ext>
            </a:extLst>
          </p:cNvPr>
          <p:cNvGrpSpPr/>
          <p:nvPr/>
        </p:nvGrpSpPr>
        <p:grpSpPr>
          <a:xfrm>
            <a:off x="2848887" y="894657"/>
            <a:ext cx="6587537" cy="5068686"/>
            <a:chOff x="2848887" y="894657"/>
            <a:chExt cx="6587537" cy="5068686"/>
          </a:xfrm>
        </p:grpSpPr>
        <p:pic>
          <p:nvPicPr>
            <p:cNvPr id="3074" name="Picture 2" descr="Figure 1.">
              <a:extLst>
                <a:ext uri="{FF2B5EF4-FFF2-40B4-BE49-F238E27FC236}">
                  <a16:creationId xmlns:a16="http://schemas.microsoft.com/office/drawing/2014/main" id="{EB73BD05-6831-435D-D227-C5C1B3571F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8887" y="894657"/>
              <a:ext cx="6587537" cy="50686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01E6EEB-7627-A9A6-FC08-4074B8510431}"/>
                </a:ext>
              </a:extLst>
            </p:cNvPr>
            <p:cNvSpPr txBox="1"/>
            <p:nvPr/>
          </p:nvSpPr>
          <p:spPr bwMode="auto">
            <a:xfrm>
              <a:off x="7471064" y="5333302"/>
              <a:ext cx="1059872" cy="215444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en-US" sz="14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6351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BF618FC3-435D-4398-0B2D-D39C8256FF02}"/>
              </a:ext>
            </a:extLst>
          </p:cNvPr>
          <p:cNvSpPr txBox="1">
            <a:spLocks/>
          </p:cNvSpPr>
          <p:nvPr/>
        </p:nvSpPr>
        <p:spPr>
          <a:xfrm>
            <a:off x="88900" y="250830"/>
            <a:ext cx="11942494" cy="75812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Adherence Improves the Effectiveness of Screening</a:t>
            </a:r>
          </a:p>
        </p:txBody>
      </p:sp>
      <p:pic>
        <p:nvPicPr>
          <p:cNvPr id="4" name="Picture Placeholder 1" descr="Figure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645" y="1479679"/>
            <a:ext cx="6839004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583659" y="6311816"/>
            <a:ext cx="409625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>
                <a:solidFill>
                  <a:schemeClr val="accent3">
                    <a:lumMod val="50000"/>
                  </a:schemeClr>
                </a:solidFill>
              </a:rPr>
              <a:t>Singal AG, et al. Am J </a:t>
            </a:r>
            <a:r>
              <a:rPr lang="en-US" sz="1400" err="1">
                <a:solidFill>
                  <a:schemeClr val="accent3">
                    <a:lumMod val="50000"/>
                  </a:schemeClr>
                </a:solidFill>
              </a:rPr>
              <a:t>Gastroenterol</a:t>
            </a:r>
            <a:r>
              <a:rPr lang="en-US" sz="1400">
                <a:solidFill>
                  <a:schemeClr val="accent3">
                    <a:lumMod val="50000"/>
                  </a:schemeClr>
                </a:solidFill>
              </a:rPr>
              <a:t> 2022;117:1948</a:t>
            </a:r>
          </a:p>
        </p:txBody>
      </p:sp>
    </p:spTree>
    <p:extLst>
      <p:ext uri="{BB962C8B-B14F-4D97-AF65-F5344CB8AC3E}">
        <p14:creationId xmlns:p14="http://schemas.microsoft.com/office/powerpoint/2010/main" val="2950594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1A4DC-FDE8-4E44-00D2-4B6B32522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CA6FB-7729-4F40-A381-7A2BC85DE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615553"/>
          </a:xfrm>
        </p:spPr>
        <p:txBody>
          <a:bodyPr/>
          <a:lstStyle/>
          <a:p>
            <a:r>
              <a:rPr lang="en-US" sz="4000" b="1" dirty="0"/>
              <a:t>Topics in Early Detection of HCC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8452C-348B-D79A-33E8-3538A8AEF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368" y="1914849"/>
            <a:ext cx="11071946" cy="1135922"/>
          </a:xfrm>
        </p:spPr>
        <p:txBody>
          <a:bodyPr/>
          <a:lstStyle/>
          <a:p>
            <a:r>
              <a:rPr lang="en-US" sz="2800" dirty="0"/>
              <a:t>Current Standard</a:t>
            </a:r>
          </a:p>
          <a:p>
            <a:r>
              <a:rPr lang="en-US" sz="2800" dirty="0"/>
              <a:t>New strategies </a:t>
            </a:r>
          </a:p>
        </p:txBody>
      </p:sp>
    </p:spTree>
    <p:extLst>
      <p:ext uri="{BB962C8B-B14F-4D97-AF65-F5344CB8AC3E}">
        <p14:creationId xmlns:p14="http://schemas.microsoft.com/office/powerpoint/2010/main" val="3277490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38967"/>
            <a:ext cx="82296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b="1" dirty="0"/>
              <a:t>Phase 2 of AFP, AFP-L3 and DCP</a:t>
            </a:r>
            <a:br>
              <a:rPr lang="en-US" sz="3600" b="1" dirty="0"/>
            </a:br>
            <a:r>
              <a:rPr lang="en-US" sz="3600" b="1" dirty="0"/>
              <a:t>in Early Stage HCC in Cirrhosis</a:t>
            </a:r>
            <a:br>
              <a:rPr lang="en-US" sz="3600" b="1" dirty="0"/>
            </a:br>
            <a:br>
              <a:rPr lang="en-US" sz="3600" b="1" dirty="0"/>
            </a:br>
            <a:endParaRPr lang="en-US" sz="3600" b="1" dirty="0"/>
          </a:p>
        </p:txBody>
      </p:sp>
      <p:graphicFrame>
        <p:nvGraphicFramePr>
          <p:cNvPr id="609283" name="Group 3"/>
          <p:cNvGraphicFramePr>
            <a:graphicFrameLocks noGrp="1"/>
          </p:cNvGraphicFramePr>
          <p:nvPr/>
        </p:nvGraphicFramePr>
        <p:xfrm>
          <a:off x="1981200" y="1676401"/>
          <a:ext cx="8229600" cy="3981641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Cutpoint</a:t>
                      </a:r>
                      <a:r>
                        <a:rPr kumimoji="0" lang="en-US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(95%CI)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Sensitivity (%)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Specificity (%)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DCP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mAU/mL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202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(61-331)</a:t>
                      </a:r>
                      <a:endParaRPr kumimoji="0" 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56</a:t>
                      </a:r>
                      <a:endParaRPr kumimoji="0" 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77</a:t>
                      </a:r>
                      <a:endParaRPr kumimoji="0" 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6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AFP-L3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%</a:t>
                      </a:r>
                      <a:endParaRPr kumimoji="0" 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(0.6-1.9)</a:t>
                      </a:r>
                      <a:endParaRPr kumimoji="0" 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37</a:t>
                      </a:r>
                      <a:endParaRPr kumimoji="0" 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93</a:t>
                      </a:r>
                      <a:endParaRPr kumimoji="0" 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Total AFP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ng/mL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10.9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(5.7-18.4)</a:t>
                      </a:r>
                      <a:endParaRPr kumimoji="0" 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66</a:t>
                      </a:r>
                      <a:endParaRPr kumimoji="0" 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82</a:t>
                      </a:r>
                      <a:endParaRPr kumimoji="0" 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Rounded MT Bold" pitchFamily="34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25028" y="6278084"/>
            <a:ext cx="34378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rial" charset="0"/>
              </a:rPr>
              <a:t>Marrero JA, et al. Gastroenterology 2009</a:t>
            </a:r>
          </a:p>
        </p:txBody>
      </p:sp>
    </p:spTree>
    <p:extLst>
      <p:ext uri="{BB962C8B-B14F-4D97-AF65-F5344CB8AC3E}">
        <p14:creationId xmlns:p14="http://schemas.microsoft.com/office/powerpoint/2010/main" val="3546599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2B02DAD-44C2-2C48-A32A-6F0CCAF6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b="1" dirty="0">
                <a:latin typeface="Arial" charset="0"/>
              </a:rPr>
              <a:t>AFP and DCP are Complementary</a:t>
            </a:r>
            <a:br>
              <a:rPr lang="en-US" sz="4000" b="1" dirty="0">
                <a:latin typeface="Arial" charset="0"/>
              </a:rPr>
            </a:br>
            <a:r>
              <a:rPr lang="en-US" sz="4000" b="1" dirty="0">
                <a:latin typeface="Arial" charset="0"/>
              </a:rPr>
              <a:t>in Early-Stage HCC</a:t>
            </a:r>
            <a:endParaRPr lang="en-US" sz="4000" b="1" dirty="0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7111E1E9-7962-1D42-B9F0-C8AA53A8A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35" t="8081"/>
          <a:stretch>
            <a:fillRect/>
          </a:stretch>
        </p:blipFill>
        <p:spPr bwMode="auto">
          <a:xfrm>
            <a:off x="3667991" y="2068505"/>
            <a:ext cx="44196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99022CE0-A209-244E-A38D-DB20F9691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38" y="6274669"/>
            <a:ext cx="34378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Arial" charset="0"/>
              </a:rPr>
              <a:t>Marrero JA, et al. Gastroenterology 2009</a:t>
            </a:r>
          </a:p>
        </p:txBody>
      </p:sp>
    </p:spTree>
    <p:extLst>
      <p:ext uri="{BB962C8B-B14F-4D97-AF65-F5344CB8AC3E}">
        <p14:creationId xmlns:p14="http://schemas.microsoft.com/office/powerpoint/2010/main" val="265005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9714-85AC-42CD-321A-11A60F3D8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1107996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GALAD for the detection of Early Stage HCC in Cirrhosis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6D2A64-59F7-3363-40AF-A366D6782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412" y="2232241"/>
            <a:ext cx="5461000" cy="812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FC103A-1A05-D5AE-72B8-21A93491B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656" y="3337020"/>
            <a:ext cx="9144000" cy="4700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CC1305-6E78-164F-79C3-E260BA7AF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760" y="4014621"/>
            <a:ext cx="9144000" cy="8994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A74D8D-44E3-09B2-F0E7-F3091A392F36}"/>
              </a:ext>
            </a:extLst>
          </p:cNvPr>
          <p:cNvSpPr txBox="1"/>
          <p:nvPr/>
        </p:nvSpPr>
        <p:spPr>
          <a:xfrm>
            <a:off x="485064" y="6310790"/>
            <a:ext cx="55386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Johnson PJ, et al. Cancer </a:t>
            </a:r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</a:rPr>
              <a:t>Epidemiol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 Biomarkers </a:t>
            </a:r>
            <a:r>
              <a:rPr lang="en-US" sz="1400" dirty="0" err="1">
                <a:solidFill>
                  <a:schemeClr val="accent3">
                    <a:lumMod val="50000"/>
                  </a:schemeClr>
                </a:solidFill>
              </a:rPr>
              <a:t>Prev</a:t>
            </a:r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 2013;23:144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6D63A3-450C-0349-2AA3-EF2A361CF369}"/>
              </a:ext>
            </a:extLst>
          </p:cNvPr>
          <p:cNvSpPr/>
          <p:nvPr/>
        </p:nvSpPr>
        <p:spPr bwMode="auto">
          <a:xfrm>
            <a:off x="3254412" y="2306782"/>
            <a:ext cx="5461000" cy="738259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327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13D7E-C54F-3C44-4305-20483FD8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553998"/>
          </a:xfrm>
        </p:spPr>
        <p:txBody>
          <a:bodyPr/>
          <a:lstStyle/>
          <a:p>
            <a:pPr algn="ctr"/>
            <a:r>
              <a:rPr lang="en-US" sz="3600" b="1">
                <a:solidFill>
                  <a:schemeClr val="accent3">
                    <a:lumMod val="50000"/>
                  </a:schemeClr>
                </a:solidFill>
              </a:rPr>
              <a:t>Phase 3 validation of GALAD in HCC: HEDS Study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EEE648-A09C-C0FE-7625-236B5C11A0BA}"/>
              </a:ext>
            </a:extLst>
          </p:cNvPr>
          <p:cNvGrpSpPr/>
          <p:nvPr/>
        </p:nvGrpSpPr>
        <p:grpSpPr>
          <a:xfrm>
            <a:off x="1367060" y="1533992"/>
            <a:ext cx="9457879" cy="4492735"/>
            <a:chOff x="631372" y="1675054"/>
            <a:chExt cx="9457879" cy="4572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364F122-6EEC-CC1F-ED44-8678AB474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2786"/>
            <a:stretch/>
          </p:blipFill>
          <p:spPr>
            <a:xfrm>
              <a:off x="761356" y="1675054"/>
              <a:ext cx="9327895" cy="4572000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635950A-F89B-8B8A-35AC-8D65D6FC4849}"/>
                </a:ext>
              </a:extLst>
            </p:cNvPr>
            <p:cNvSpPr/>
            <p:nvPr/>
          </p:nvSpPr>
          <p:spPr>
            <a:xfrm>
              <a:off x="631372" y="1675054"/>
              <a:ext cx="424543" cy="40277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5EE746A-3CF4-36B0-9D91-C39E5375FD2E}"/>
                </a:ext>
              </a:extLst>
            </p:cNvPr>
            <p:cNvSpPr/>
            <p:nvPr/>
          </p:nvSpPr>
          <p:spPr>
            <a:xfrm>
              <a:off x="5360311" y="1675054"/>
              <a:ext cx="424543" cy="40277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5" name="TextBox 6">
            <a:extLst>
              <a:ext uri="{FF2B5EF4-FFF2-40B4-BE49-F238E27FC236}">
                <a16:creationId xmlns:a16="http://schemas.microsoft.com/office/drawing/2014/main" id="{06984490-D6B7-0DB2-A4D1-C2F4922C7E2C}"/>
              </a:ext>
            </a:extLst>
          </p:cNvPr>
          <p:cNvSpPr txBox="1"/>
          <p:nvPr/>
        </p:nvSpPr>
        <p:spPr>
          <a:xfrm>
            <a:off x="514134" y="6362534"/>
            <a:ext cx="4566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Marsh T, et al. Gastroenterology 2025 </a:t>
            </a:r>
            <a:r>
              <a:rPr lang="en-US" sz="1400" b="0" dirty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PMID: 39293548</a:t>
            </a:r>
          </a:p>
        </p:txBody>
      </p:sp>
    </p:spTree>
    <p:extLst>
      <p:ext uri="{BB962C8B-B14F-4D97-AF65-F5344CB8AC3E}">
        <p14:creationId xmlns:p14="http://schemas.microsoft.com/office/powerpoint/2010/main" val="3924669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DBDEF-99C5-5AE4-0E58-C745784FDF6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National Liver Cancer Screening Trial (TRACER)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2B5413-0F20-5787-A26C-F9C40FB498EC}"/>
              </a:ext>
            </a:extLst>
          </p:cNvPr>
          <p:cNvSpPr txBox="1"/>
          <p:nvPr/>
        </p:nvSpPr>
        <p:spPr>
          <a:xfrm>
            <a:off x="2662989" y="26950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6675681-1920-E157-1D9F-660EE20E4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981200"/>
            <a:ext cx="17765128" cy="54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2" descr="Diagram&#10;&#10;Description automatically generated">
            <a:extLst>
              <a:ext uri="{FF2B5EF4-FFF2-40B4-BE49-F238E27FC236}">
                <a16:creationId xmlns:a16="http://schemas.microsoft.com/office/drawing/2014/main" id="{B76ED008-7545-2B29-F763-6E55C0437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3" t="6232" r="4019" b="8318"/>
          <a:stretch>
            <a:fillRect/>
          </a:stretch>
        </p:blipFill>
        <p:spPr bwMode="auto">
          <a:xfrm>
            <a:off x="304800" y="1981200"/>
            <a:ext cx="11303725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857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0826FB-B1F1-5B18-2CE7-CF04D80D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712" y="300226"/>
            <a:ext cx="11074576" cy="1231106"/>
          </a:xfrm>
        </p:spPr>
        <p:txBody>
          <a:bodyPr/>
          <a:lstStyle/>
          <a:p>
            <a:pPr algn="ctr"/>
            <a:r>
              <a:rPr lang="en-US" sz="4000" b="1" dirty="0"/>
              <a:t>Multitarget Blood Test Biomarker for Hepatocellular Carcinoma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840FB0-99B9-D8CF-5C54-1DD489C89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791" y="2484013"/>
            <a:ext cx="5583943" cy="1889974"/>
          </a:xfrm>
        </p:spPr>
        <p:txBody>
          <a:bodyPr/>
          <a:lstStyle/>
          <a:p>
            <a:r>
              <a:rPr lang="en-US" dirty="0"/>
              <a:t>The mt-HBT combines information from 3 DNA methylation markers (</a:t>
            </a:r>
            <a:r>
              <a:rPr lang="en-US" b="1" u="sng" dirty="0"/>
              <a:t>HOXA1, TSPYL5, and reference marker B3GALT6</a:t>
            </a:r>
            <a:r>
              <a:rPr lang="en-US" dirty="0"/>
              <a:t>).</a:t>
            </a:r>
          </a:p>
          <a:p>
            <a:r>
              <a:rPr lang="en-US" dirty="0"/>
              <a:t>AFP</a:t>
            </a:r>
          </a:p>
          <a:p>
            <a:r>
              <a:rPr lang="en-US" dirty="0"/>
              <a:t>Sex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5886-388B-BBEB-8BA4-FB7B0BABD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1" r="13063" b="46061"/>
          <a:stretch>
            <a:fillRect/>
          </a:stretch>
        </p:blipFill>
        <p:spPr>
          <a:xfrm>
            <a:off x="249382" y="1891145"/>
            <a:ext cx="5174674" cy="36991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7D8960-F479-E5DF-845D-25EFF107F019}"/>
              </a:ext>
            </a:extLst>
          </p:cNvPr>
          <p:cNvSpPr txBox="1"/>
          <p:nvPr/>
        </p:nvSpPr>
        <p:spPr bwMode="auto">
          <a:xfrm>
            <a:off x="558712" y="6342330"/>
            <a:ext cx="630781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Chalasani N, et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al. Clinical Gastroenterology and Hepatology 2022;20:173–182 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598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78ECF-18E4-4D9B-F69D-12E4FD3A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712" y="232323"/>
            <a:ext cx="11074576" cy="1846659"/>
          </a:xfrm>
        </p:spPr>
        <p:txBody>
          <a:bodyPr/>
          <a:lstStyle/>
          <a:p>
            <a:pPr algn="ctr"/>
            <a:r>
              <a:rPr lang="en-US" sz="4000" b="1" dirty="0"/>
              <a:t>Multi-Target Blood Test Versus Ultrasound in Detecting Hepatocellular Carcinoma: Results from the ALTUS Prospective Study</a:t>
            </a:r>
          </a:p>
        </p:txBody>
      </p:sp>
      <p:pic>
        <p:nvPicPr>
          <p:cNvPr id="3" name="Content Placeholder 39">
            <a:extLst>
              <a:ext uri="{FF2B5EF4-FFF2-40B4-BE49-F238E27FC236}">
                <a16:creationId xmlns:a16="http://schemas.microsoft.com/office/drawing/2014/main" id="{EAD789FF-15BE-EE7D-B067-00C114F9E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30" y="2442498"/>
            <a:ext cx="7776939" cy="33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15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00266-299C-421F-FB2F-E90498081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of different colored columns&#10;&#10;AI-generated content may be incorrect.">
            <a:extLst>
              <a:ext uri="{FF2B5EF4-FFF2-40B4-BE49-F238E27FC236}">
                <a16:creationId xmlns:a16="http://schemas.microsoft.com/office/drawing/2014/main" id="{C0F24183-0AD0-4677-0920-E637C57FC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359586"/>
            <a:ext cx="5705856" cy="4138831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E2E619-6D56-8B4D-27D3-B6C3D3267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/>
              <a:t>ALTUS: Overall (any Stage) HCC Sensitivity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AA6942-668C-AA15-581C-30019AF53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94" y="1446648"/>
            <a:ext cx="5705856" cy="412730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2,467 patients enrolled; 40 incident HCC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mt-HBT demonstrated the highest overall HCC sensitivity (73.0%), outperforming ultrasound (29.7%), AFP (27.0%), and ultrasound plus AFP (51.4%).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F02D5F-38DB-412C-A3C5-53C6C3976CF0}"/>
              </a:ext>
            </a:extLst>
          </p:cNvPr>
          <p:cNvSpPr txBox="1"/>
          <p:nvPr/>
        </p:nvSpPr>
        <p:spPr>
          <a:xfrm>
            <a:off x="605368" y="5649493"/>
            <a:ext cx="9820471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>
                <a:solidFill>
                  <a:schemeClr val="accent3">
                    <a:lumMod val="50000"/>
                  </a:schemeClr>
                </a:solidFill>
              </a:rPr>
              <a:t>All HCCs that had a paired mt-HBT and Ultrasound were included.</a:t>
            </a:r>
          </a:p>
          <a:p>
            <a:r>
              <a:rPr lang="en-US" sz="1000" dirty="0">
                <a:solidFill>
                  <a:schemeClr val="accent3">
                    <a:lumMod val="50000"/>
                  </a:schemeClr>
                </a:solidFill>
              </a:rPr>
              <a:t>AFP, alpha-fetoprotein; HCC, hepatocellular carcinoma; mt-HBT, multi-target HCC blood test</a:t>
            </a:r>
            <a:endParaRPr lang="en-US" sz="1000" dirty="0">
              <a:solidFill>
                <a:schemeClr val="accent3">
                  <a:lumMod val="5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2590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988EA-931F-D3DA-8C9B-B84BA2D89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BE2AC3-9451-3F01-9D45-B4F49AF50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050" y="1394473"/>
            <a:ext cx="5800719" cy="4114800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4F2CEA-6DE4-DF5C-454E-41386E85D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4000" b="1" dirty="0"/>
              <a:t>ALTUS Study: Specificity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7F0BD-19A5-3A21-1CF9-E077F9EA6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231" y="1489723"/>
            <a:ext cx="5705856" cy="412730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solidFill>
                  <a:schemeClr val="accent3">
                    <a:lumMod val="50000"/>
                  </a:schemeClr>
                </a:solidFill>
                <a:cs typeface="Arial"/>
              </a:rPr>
              <a:t>mt-HBT specificity was 81.8% (95% CI, 80.1-83.4) and exceeded a Delphi panel consensus recommendation of 80% for emerging HCC surveillance tests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r>
              <a:rPr lang="en-US" sz="2200" baseline="30000" dirty="0">
                <a:solidFill>
                  <a:schemeClr val="accent3">
                    <a:lumMod val="50000"/>
                  </a:schemeClr>
                </a:solidFill>
              </a:rPr>
              <a:t>1</a:t>
            </a: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C0D403-2AC5-816D-74BE-CF45CBB81A00}"/>
              </a:ext>
            </a:extLst>
          </p:cNvPr>
          <p:cNvSpPr txBox="1"/>
          <p:nvPr/>
        </p:nvSpPr>
        <p:spPr>
          <a:xfrm>
            <a:off x="488494" y="5319865"/>
            <a:ext cx="9762139" cy="7848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1000" dirty="0">
                <a:solidFill>
                  <a:schemeClr val="accent3">
                    <a:lumMod val="50000"/>
                  </a:schemeClr>
                </a:solidFill>
              </a:rPr>
              <a:t>1. Singal AG, et al. Hepatology. 2025;82(3):794-809.</a:t>
            </a:r>
          </a:p>
          <a:p>
            <a:r>
              <a:rPr lang="en-US" sz="1000" dirty="0">
                <a:solidFill>
                  <a:schemeClr val="accent3">
                    <a:lumMod val="50000"/>
                  </a:schemeClr>
                </a:solidFill>
              </a:rPr>
              <a:t>All non-HCCs that had a paired mt-HBT and Ultrasound were included.</a:t>
            </a:r>
            <a:endParaRPr lang="en-US" sz="1000" dirty="0">
              <a:solidFill>
                <a:schemeClr val="accent3">
                  <a:lumMod val="50000"/>
                </a:schemeClr>
              </a:solidFill>
              <a:cs typeface="Arial"/>
            </a:endParaRPr>
          </a:p>
          <a:p>
            <a:r>
              <a:rPr lang="en-US" sz="1000" dirty="0">
                <a:solidFill>
                  <a:schemeClr val="accent3">
                    <a:lumMod val="50000"/>
                  </a:schemeClr>
                </a:solidFill>
                <a:cs typeface="Arial"/>
              </a:rPr>
              <a:t>The mt-HBT specificity in the overall effectiveness population was 81.9% (95% CI 80.3-83.4).</a:t>
            </a:r>
            <a:br>
              <a:rPr lang="en-US" sz="1000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1000" dirty="0">
                <a:solidFill>
                  <a:schemeClr val="accent3">
                    <a:lumMod val="50000"/>
                  </a:schemeClr>
                </a:solidFill>
              </a:rPr>
              <a:t>AFP, alpha-fetoprotein; HCC, hepatocellular carcinoma; mt-HBT, multi-target HCC blood test</a:t>
            </a:r>
            <a:endParaRPr lang="en-US" sz="1000" dirty="0">
              <a:solidFill>
                <a:schemeClr val="accent3">
                  <a:lumMod val="5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216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4D77D7-2516-C2F8-2242-2CB7B31B6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222" y="1719895"/>
            <a:ext cx="10611556" cy="42976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F53B692-CED4-0CBE-DDE2-0BA491849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444" y="123581"/>
            <a:ext cx="11074576" cy="1231106"/>
          </a:xfrm>
        </p:spPr>
        <p:txBody>
          <a:bodyPr/>
          <a:lstStyle/>
          <a:p>
            <a:pPr algn="ctr"/>
            <a:r>
              <a:rPr lang="en-US" sz="4000" b="1" dirty="0"/>
              <a:t>Validation phases of cell-free DNA as an early detection biomarker for HCC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33D3DA-503F-5182-E0A7-6529648B0492}"/>
              </a:ext>
            </a:extLst>
          </p:cNvPr>
          <p:cNvSpPr txBox="1"/>
          <p:nvPr/>
        </p:nvSpPr>
        <p:spPr bwMode="auto">
          <a:xfrm>
            <a:off x="564444" y="6382783"/>
            <a:ext cx="4603172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Wang, J. J., et al.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Hepatology 2026;84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(4):1096–1120.</a:t>
            </a:r>
            <a:endParaRPr lang="en-US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36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/>
              <a:t>HCC Surveillance Tests Undergoing Validation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618655"/>
              </p:ext>
            </p:extLst>
          </p:nvPr>
        </p:nvGraphicFramePr>
        <p:xfrm>
          <a:off x="2183189" y="1798320"/>
          <a:ext cx="7380816" cy="326136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690408">
                  <a:extLst>
                    <a:ext uri="{9D8B030D-6E8A-4147-A177-3AD203B41FA5}">
                      <a16:colId xmlns:a16="http://schemas.microsoft.com/office/drawing/2014/main" val="455215502"/>
                    </a:ext>
                  </a:extLst>
                </a:gridCol>
                <a:gridCol w="3690408">
                  <a:extLst>
                    <a:ext uri="{9D8B030D-6E8A-4147-A177-3AD203B41FA5}">
                      <a16:colId xmlns:a16="http://schemas.microsoft.com/office/drawing/2014/main" val="4225288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bg1"/>
                          </a:solidFill>
                        </a:rPr>
                        <a:t>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Level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</a:rPr>
                        <a:t> of Evidence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2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GALAD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Phase 4/5 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4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PEB Longitudinal</a:t>
                      </a:r>
                      <a:r>
                        <a:rPr lang="en-US" baseline="0"/>
                        <a:t> GALAD and AFP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Phase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24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Methylation DNA algorithm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</a:t>
                      </a:r>
                      <a:r>
                        <a:rPr lang="en-US" baseline="0" dirty="0"/>
                        <a:t> 3 validation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60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Glycoproteomic biomarker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 1-2 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8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Cell-free DNA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Phase 2 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24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mSEPT9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Phase 2 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76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Multicenter 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Phase 2 validation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658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696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1524000" y="304800"/>
            <a:ext cx="91440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36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Multicenter Validation of Abbreviated MRI for Early Stage HCC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31379" y="6274080"/>
            <a:ext cx="31852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accent3">
                    <a:lumMod val="50000"/>
                  </a:schemeClr>
                </a:solidFill>
                <a:latin typeface="Arial"/>
                <a:ea typeface="Arial" charset="0"/>
                <a:cs typeface="Arial"/>
              </a:rPr>
              <a:t>Yokoo T, et al. Radiology 2023;307:e220917</a:t>
            </a:r>
          </a:p>
        </p:txBody>
      </p:sp>
      <p:pic>
        <p:nvPicPr>
          <p:cNvPr id="4098" name="Picture 2" descr="https://pubs.rsna.org/cms/10.1148/radiol.220917/asset/images/large/radiol.220917.va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" t="20362" r="50520" b="16196"/>
          <a:stretch/>
        </p:blipFill>
        <p:spPr bwMode="auto">
          <a:xfrm>
            <a:off x="434503" y="1666221"/>
            <a:ext cx="529176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5975" y="1666221"/>
            <a:ext cx="5123500" cy="4198299"/>
          </a:xfrm>
        </p:spPr>
        <p:txBody>
          <a:bodyPr/>
          <a:lstStyle/>
          <a:p>
            <a:r>
              <a:rPr lang="en-US"/>
              <a:t>Retrospective study in 161 patients with cirrhosis who underwent MRI followed by resection or transplant for early stage HCC. 138 controls without HCC</a:t>
            </a:r>
          </a:p>
          <a:p>
            <a:r>
              <a:rPr lang="en-US"/>
              <a:t>Dynamic abbreviated MRI had a sensitivity of 88% and specificity of 89% for early stage HCC</a:t>
            </a:r>
          </a:p>
          <a:p>
            <a:r>
              <a:rPr lang="en-US"/>
              <a:t>54 (33%) had HCC between 1-1.9 cm</a:t>
            </a:r>
          </a:p>
          <a:p>
            <a:r>
              <a:rPr lang="en-US"/>
              <a:t>Patient-level sensitivity was lower in Child-Pugh B or C cirrhosis than class A</a:t>
            </a:r>
          </a:p>
          <a:p>
            <a:r>
              <a:rPr lang="en-US" b="1">
                <a:solidFill>
                  <a:srgbClr val="FF0000"/>
                </a:solidFill>
              </a:rPr>
              <a:t>Issues with cost, capacity, patient preference</a:t>
            </a:r>
          </a:p>
        </p:txBody>
      </p:sp>
    </p:spTree>
    <p:extLst>
      <p:ext uri="{BB962C8B-B14F-4D97-AF65-F5344CB8AC3E}">
        <p14:creationId xmlns:p14="http://schemas.microsoft.com/office/powerpoint/2010/main" val="803554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5B7DE-E032-EECD-B3AF-905640029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712" y="133972"/>
            <a:ext cx="11074576" cy="1231106"/>
          </a:xfrm>
        </p:spPr>
        <p:txBody>
          <a:bodyPr/>
          <a:lstStyle/>
          <a:p>
            <a:pPr algn="ctr"/>
            <a:r>
              <a:rPr lang="en-US" sz="4000" b="1" dirty="0"/>
              <a:t>Abbreviated MRI plus AFP vs. US plus AFP for HCC in cirrhosis (PREMIUM study)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0188E4-6AF3-0E6B-0E96-ADF10E058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1641764"/>
            <a:ext cx="8347364" cy="43051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4E2B4F-6D1A-0DAD-1BC2-A99646A4A487}"/>
              </a:ext>
            </a:extLst>
          </p:cNvPr>
          <p:cNvSpPr txBox="1"/>
          <p:nvPr/>
        </p:nvSpPr>
        <p:spPr bwMode="auto">
          <a:xfrm>
            <a:off x="630072" y="6413955"/>
            <a:ext cx="315945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Ioannou GN, et al. HEP Reports 2026 </a:t>
            </a:r>
            <a:endParaRPr lang="en-US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34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20FBD-C31C-3A40-F729-1ECC455BC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712" y="199470"/>
            <a:ext cx="11074576" cy="553998"/>
          </a:xfrm>
        </p:spPr>
        <p:txBody>
          <a:bodyPr/>
          <a:lstStyle/>
          <a:p>
            <a:pPr algn="ctr"/>
            <a:r>
              <a:rPr lang="en-US" sz="3600" b="1"/>
              <a:t>Summary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7F7BE-F209-5C4F-1C8A-FE6FDD631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540" y="983602"/>
            <a:ext cx="10996748" cy="4890796"/>
          </a:xfrm>
        </p:spPr>
        <p:txBody>
          <a:bodyPr/>
          <a:lstStyle/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/>
              <a:t>Patients with cirrhosis and non-cirrhosis HBV (PAGE-B&gt; 10) are at the highest risk and should undergo surveillance.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/>
              <a:t>Ultrasound and AFP are the best surveillance tests at the moment.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/>
              <a:t>Increasing utilization and adherence are critical to further improve outcomes.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/>
              <a:t>Blood-based biomarker approaches may improve the effectiveness of surveillance for HCC.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/>
              <a:t>GALAD and multi-target HCC blood test may be better than the current strategy.</a:t>
            </a:r>
          </a:p>
          <a:p>
            <a:pPr>
              <a:buClr>
                <a:schemeClr val="accent3">
                  <a:lumMod val="50000"/>
                </a:schemeClr>
              </a:buClr>
              <a:buFont typeface="Wingdings" pitchFamily="2" charset="2"/>
              <a:buChar char="§"/>
            </a:pPr>
            <a:r>
              <a:rPr lang="en-US" sz="2800" dirty="0"/>
              <a:t>Liquid biopsy and </a:t>
            </a:r>
            <a:r>
              <a:rPr lang="en-US" sz="2800" dirty="0" err="1"/>
              <a:t>aMRI</a:t>
            </a:r>
            <a:r>
              <a:rPr lang="en-US" sz="2800" dirty="0"/>
              <a:t> hold promise as other strategies.</a:t>
            </a:r>
          </a:p>
        </p:txBody>
      </p:sp>
    </p:spTree>
    <p:extLst>
      <p:ext uri="{BB962C8B-B14F-4D97-AF65-F5344CB8AC3E}">
        <p14:creationId xmlns:p14="http://schemas.microsoft.com/office/powerpoint/2010/main" val="3697966898"/>
      </p:ext>
    </p:extLst>
  </p:cSld>
  <p:clrMapOvr>
    <a:masterClrMapping/>
  </p:clrMapOvr>
</p:sld>
</file>

<file path=ppt/theme/theme1.xml><?xml version="1.0" encoding="utf-8"?>
<a:theme xmlns:a="http://schemas.openxmlformats.org/drawingml/2006/main" name="Penn Medicine Template 2009">
  <a:themeElements>
    <a:clrScheme name="Penn 2018 Color Palette">
      <a:dk1>
        <a:srgbClr val="002243"/>
      </a:dk1>
      <a:lt1>
        <a:srgbClr val="FFFFFF"/>
      </a:lt1>
      <a:dk2>
        <a:srgbClr val="800000"/>
      </a:dk2>
      <a:lt2>
        <a:srgbClr val="B4B5B4"/>
      </a:lt2>
      <a:accent1>
        <a:srgbClr val="326B8B"/>
      </a:accent1>
      <a:accent2>
        <a:srgbClr val="64A4D6"/>
      </a:accent2>
      <a:accent3>
        <a:srgbClr val="022D75"/>
      </a:accent3>
      <a:accent4>
        <a:srgbClr val="C4CE41"/>
      </a:accent4>
      <a:accent5>
        <a:srgbClr val="D75539"/>
      </a:accent5>
      <a:accent6>
        <a:srgbClr val="F7BA01"/>
      </a:accent6>
      <a:hlink>
        <a:srgbClr val="022D75"/>
      </a:hlink>
      <a:folHlink>
        <a:srgbClr val="7F0D00"/>
      </a:folHlink>
    </a:clrScheme>
    <a:fontScheme name="Penn Medicine Template 200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anose="020B0604020202020204" pitchFamily="34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b" anchorCtr="0" compatLnSpc="1">
        <a:prstTxWarp prst="textNoShape">
          <a:avLst/>
        </a:prstTxWarp>
        <a:spAutoFit/>
      </a:bodyPr>
      <a:lstStyle>
        <a:defPPr algn="l">
          <a:defRPr sz="1400" b="1" dirty="0" smtClean="0">
            <a:solidFill>
              <a:schemeClr val="bg1">
                <a:lumMod val="50000"/>
              </a:schemeClr>
            </a:solidFill>
          </a:defRPr>
        </a:defPPr>
      </a:lstStyle>
    </a:txDef>
  </a:objectDefaults>
  <a:extraClrSchemeLst>
    <a:extraClrScheme>
      <a:clrScheme name="Penn Medicine Template 2009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nn Medicine Template 2009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8">
        <a:dk1>
          <a:srgbClr val="4A85FA"/>
        </a:dk1>
        <a:lt1>
          <a:srgbClr val="FFFFFF"/>
        </a:lt1>
        <a:dk2>
          <a:srgbClr val="001D3A"/>
        </a:dk2>
        <a:lt2>
          <a:srgbClr val="003366"/>
        </a:lt2>
        <a:accent1>
          <a:srgbClr val="A66E5A"/>
        </a:accent1>
        <a:accent2>
          <a:srgbClr val="BA003E"/>
        </a:accent2>
        <a:accent3>
          <a:srgbClr val="AAABAE"/>
        </a:accent3>
        <a:accent4>
          <a:srgbClr val="DADADA"/>
        </a:accent4>
        <a:accent5>
          <a:srgbClr val="D0BAB5"/>
        </a:accent5>
        <a:accent6>
          <a:srgbClr val="A80037"/>
        </a:accent6>
        <a:hlink>
          <a:srgbClr val="666633"/>
        </a:hlink>
        <a:folHlink>
          <a:srgbClr val="FEC42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nn Medicine Template 2009 9">
        <a:dk1>
          <a:srgbClr val="000000"/>
        </a:dk1>
        <a:lt1>
          <a:srgbClr val="FFFFFF"/>
        </a:lt1>
        <a:dk2>
          <a:srgbClr val="A20000"/>
        </a:dk2>
        <a:lt2>
          <a:srgbClr val="C0C0C0"/>
        </a:lt2>
        <a:accent1>
          <a:srgbClr val="0099E6"/>
        </a:accent1>
        <a:accent2>
          <a:srgbClr val="F6C700"/>
        </a:accent2>
        <a:accent3>
          <a:srgbClr val="FFFFFF"/>
        </a:accent3>
        <a:accent4>
          <a:srgbClr val="000000"/>
        </a:accent4>
        <a:accent5>
          <a:srgbClr val="AACAF0"/>
        </a:accent5>
        <a:accent6>
          <a:srgbClr val="DFB400"/>
        </a:accent6>
        <a:hlink>
          <a:srgbClr val="003399"/>
        </a:hlink>
        <a:folHlink>
          <a:srgbClr val="6600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nn Medicine Template 2009 10">
        <a:dk1>
          <a:srgbClr val="000000"/>
        </a:dk1>
        <a:lt1>
          <a:srgbClr val="FFFFFF"/>
        </a:lt1>
        <a:dk2>
          <a:srgbClr val="800000"/>
        </a:dk2>
        <a:lt2>
          <a:srgbClr val="C0C0C0"/>
        </a:lt2>
        <a:accent1>
          <a:srgbClr val="0099E6"/>
        </a:accent1>
        <a:accent2>
          <a:srgbClr val="F6C700"/>
        </a:accent2>
        <a:accent3>
          <a:srgbClr val="FFFFFF"/>
        </a:accent3>
        <a:accent4>
          <a:srgbClr val="000000"/>
        </a:accent4>
        <a:accent5>
          <a:srgbClr val="AACAF0"/>
        </a:accent5>
        <a:accent6>
          <a:srgbClr val="DFB400"/>
        </a:accent6>
        <a:hlink>
          <a:srgbClr val="003399"/>
        </a:hlink>
        <a:folHlink>
          <a:srgbClr val="66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15496</TotalTime>
  <Pages>32</Pages>
  <Words>1071</Words>
  <Application>Microsoft Macintosh PowerPoint</Application>
  <PresentationFormat>Widescreen</PresentationFormat>
  <Paragraphs>137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Arial Rounded MT Bold</vt:lpstr>
      <vt:lpstr>Calibri</vt:lpstr>
      <vt:lpstr>Franklin Gothic Book</vt:lpstr>
      <vt:lpstr>Lucida Grande</vt:lpstr>
      <vt:lpstr>Wingdings</vt:lpstr>
      <vt:lpstr>Penn Medicine Template 2009</vt:lpstr>
      <vt:lpstr>Novel Strategies for the Early Detection of Hepatocellular Carcinoma</vt:lpstr>
      <vt:lpstr>Topics in Early Detection of HCC</vt:lpstr>
      <vt:lpstr>HCC Worldwide Epidemiology</vt:lpstr>
      <vt:lpstr>Incidence and Mortality of HCC in USA</vt:lpstr>
      <vt:lpstr>Who is the target population for HCC Surveillance?</vt:lpstr>
      <vt:lpstr>HCC Pathogenesis</vt:lpstr>
      <vt:lpstr>At-risk Population for HCC Surveillance</vt:lpstr>
      <vt:lpstr>Cost-Effectiveness of Hepatocellular Carcinoma Surveillance: An Assessment of Benefits and Harms</vt:lpstr>
      <vt:lpstr>HCC Surveillance in Cirrhosis Improves Survival</vt:lpstr>
      <vt:lpstr>Ultrasound and AFP Surveillance in Early HCC: Systematic Review</vt:lpstr>
      <vt:lpstr>PowerPoint Presentation</vt:lpstr>
      <vt:lpstr>US Quality in Surveillance of HCC</vt:lpstr>
      <vt:lpstr>Utilization of Surveillance for HCC is Low</vt:lpstr>
      <vt:lpstr>PowerPoint Presentation</vt:lpstr>
      <vt:lpstr>Topics in Early Detection of HCC</vt:lpstr>
      <vt:lpstr>Phase 2 of AFP, AFP-L3 and DCP in Early Stage HCC in Cirrhosis  </vt:lpstr>
      <vt:lpstr>AFP and DCP are Complementary in Early-Stage HCC</vt:lpstr>
      <vt:lpstr>GALAD for the detection of Early Stage HCC in Cirrhosis</vt:lpstr>
      <vt:lpstr>Phase 3 validation of GALAD in HCC: HEDS Study</vt:lpstr>
      <vt:lpstr>PowerPoint Presentation</vt:lpstr>
      <vt:lpstr>Multitarget Blood Test Biomarker for Hepatocellular Carcinoma</vt:lpstr>
      <vt:lpstr>Multi-Target Blood Test Versus Ultrasound in Detecting Hepatocellular Carcinoma: Results from the ALTUS Prospective Study</vt:lpstr>
      <vt:lpstr>ALTUS: Overall (any Stage) HCC Sensitivity</vt:lpstr>
      <vt:lpstr>ALTUS Study: Specificity</vt:lpstr>
      <vt:lpstr>Validation phases of cell-free DNA as an early detection biomarker for HCC</vt:lpstr>
      <vt:lpstr>HCC Surveillance Tests Undergoing Validation</vt:lpstr>
      <vt:lpstr>PowerPoint Presentation</vt:lpstr>
      <vt:lpstr>Abbreviated MRI plus AFP vs. US plus AFP for HCC in cirrhosis (PREMIUM study)</vt:lpstr>
      <vt:lpstr>Summary 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 </dc:subject>
  <dc:creator>PWheeler</dc:creator>
  <cp:keywords/>
  <dc:description/>
  <cp:lastModifiedBy>Marrero, Jorge</cp:lastModifiedBy>
  <cp:revision>1033</cp:revision>
  <cp:lastPrinted>2022-12-06T19:52:02Z</cp:lastPrinted>
  <dcterms:created xsi:type="dcterms:W3CDTF">2006-02-16T01:55:53Z</dcterms:created>
  <dcterms:modified xsi:type="dcterms:W3CDTF">2026-09-23T11:04:23Z</dcterms:modified>
</cp:coreProperties>
</file>