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8" r:id="rId2"/>
    <p:sldId id="259" r:id="rId3"/>
    <p:sldId id="264" r:id="rId4"/>
    <p:sldId id="260" r:id="rId5"/>
    <p:sldId id="265" r:id="rId6"/>
    <p:sldId id="358" r:id="rId7"/>
    <p:sldId id="261" r:id="rId8"/>
    <p:sldId id="263" r:id="rId9"/>
    <p:sldId id="266" r:id="rId10"/>
    <p:sldId id="268" r:id="rId11"/>
    <p:sldId id="47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660"/>
  </p:normalViewPr>
  <p:slideViewPr>
    <p:cSldViewPr snapToGrid="0">
      <p:cViewPr>
        <p:scale>
          <a:sx n="60" d="100"/>
          <a:sy n="60" d="100"/>
        </p:scale>
        <p:origin x="71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04D031-936C-4C8D-A763-CCB789C1C91A}"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E17283-31CC-40C1-89D4-B9A503267BB5}" type="slidenum">
              <a:rPr lang="en-US" smtClean="0"/>
              <a:t>‹#›</a:t>
            </a:fld>
            <a:endParaRPr lang="en-US"/>
          </a:p>
        </p:txBody>
      </p:sp>
    </p:spTree>
    <p:extLst>
      <p:ext uri="{BB962C8B-B14F-4D97-AF65-F5344CB8AC3E}">
        <p14:creationId xmlns:p14="http://schemas.microsoft.com/office/powerpoint/2010/main" val="3592911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7B04E71C-313E-40B2-BB7B-700DF77907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4DC4F04-C4BA-42B5-BEE8-B2D8E09C03AF}" type="slidenum">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S PGothic" panose="020B0600070205080204" pitchFamily="34" charset="-128"/>
              <a:cs typeface="+mn-cs"/>
            </a:endParaRPr>
          </a:p>
        </p:txBody>
      </p:sp>
      <p:sp>
        <p:nvSpPr>
          <p:cNvPr id="16387" name="Rectangle 2">
            <a:extLst>
              <a:ext uri="{FF2B5EF4-FFF2-40B4-BE49-F238E27FC236}">
                <a16:creationId xmlns:a16="http://schemas.microsoft.com/office/drawing/2014/main" id="{E3C45EB0-DE19-EE2C-2621-8ACE7DF33414}"/>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43CB1FF-7102-E5D6-1307-24B8382353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273418-92E9-47BC-BF3C-A65F15AF9AD5}" type="slidenum">
              <a:rPr lang="en-US" smtClean="0"/>
              <a:t>6</a:t>
            </a:fld>
            <a:endParaRPr lang="en-US"/>
          </a:p>
        </p:txBody>
      </p:sp>
    </p:spTree>
    <p:extLst>
      <p:ext uri="{BB962C8B-B14F-4D97-AF65-F5344CB8AC3E}">
        <p14:creationId xmlns:p14="http://schemas.microsoft.com/office/powerpoint/2010/main" val="3542216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41B24364-6D06-101D-BBF3-89F91453E2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fld id="{207739E3-4735-4920-9BD1-86FC34C12927}" type="slidenum">
              <a:rPr lang="en-US" altLang="en-US" sz="1200"/>
              <a:pPr/>
              <a:t>11</a:t>
            </a:fld>
            <a:endParaRPr lang="en-US" altLang="en-US" sz="1200"/>
          </a:p>
        </p:txBody>
      </p:sp>
      <p:sp>
        <p:nvSpPr>
          <p:cNvPr id="17411" name="Rectangle 2">
            <a:extLst>
              <a:ext uri="{FF2B5EF4-FFF2-40B4-BE49-F238E27FC236}">
                <a16:creationId xmlns:a16="http://schemas.microsoft.com/office/drawing/2014/main" id="{3099EE54-6F45-AC74-98D6-32DA7EB238AE}"/>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D36D3628-104E-6E09-415E-C848AD72DC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anose="02020603050405020304" pitchFamily="18" charset="0"/>
            </a:endParaRPr>
          </a:p>
        </p:txBody>
      </p:sp>
    </p:spTree>
    <p:extLst>
      <p:ext uri="{BB962C8B-B14F-4D97-AF65-F5344CB8AC3E}">
        <p14:creationId xmlns:p14="http://schemas.microsoft.com/office/powerpoint/2010/main" val="34473848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9" descr="title.jpg">
            <a:extLst>
              <a:ext uri="{FF2B5EF4-FFF2-40B4-BE49-F238E27FC236}">
                <a16:creationId xmlns:a16="http://schemas.microsoft.com/office/drawing/2014/main" id="{D32C700A-DED6-D5C3-C66D-47E97B3D820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0">
            <a:extLst>
              <a:ext uri="{FF2B5EF4-FFF2-40B4-BE49-F238E27FC236}">
                <a16:creationId xmlns:a16="http://schemas.microsoft.com/office/drawing/2014/main" id="{E2613DA7-8E80-4F0D-AB09-DF6DE2AB58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21085" y="584200"/>
            <a:ext cx="4083049"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ctrTitle"/>
          </p:nvPr>
        </p:nvSpPr>
        <p:spPr bwMode="white">
          <a:xfrm>
            <a:off x="1079502" y="3429000"/>
            <a:ext cx="10401300" cy="1143000"/>
          </a:xfrm>
        </p:spPr>
        <p:txBody>
          <a:bodyPr/>
          <a:lstStyle>
            <a:lvl1pPr>
              <a:defRPr>
                <a:solidFill>
                  <a:schemeClr val="bg1"/>
                </a:solidFill>
              </a:defRPr>
            </a:lvl1pPr>
          </a:lstStyle>
          <a:p>
            <a:r>
              <a:rPr lang="en-US"/>
              <a:t>Click to edit Master title style</a:t>
            </a:r>
          </a:p>
        </p:txBody>
      </p:sp>
      <p:sp>
        <p:nvSpPr>
          <p:cNvPr id="2052" name="Rectangle 4"/>
          <p:cNvSpPr>
            <a:spLocks noGrp="1" noChangeArrowheads="1"/>
          </p:cNvSpPr>
          <p:nvPr>
            <p:ph type="subTitle" idx="1"/>
          </p:nvPr>
        </p:nvSpPr>
        <p:spPr bwMode="white">
          <a:xfrm>
            <a:off x="1079502" y="4610100"/>
            <a:ext cx="10401300" cy="914400"/>
          </a:xfrm>
        </p:spPr>
        <p:txBody>
          <a:bodyPr/>
          <a:lstStyle>
            <a:lvl1pPr marL="0" indent="0">
              <a:buFontTx/>
              <a:buNone/>
              <a:defRPr sz="3200">
                <a:solidFill>
                  <a:schemeClr val="bg1"/>
                </a:solidFill>
              </a:defRPr>
            </a:lvl1pPr>
          </a:lstStyle>
          <a:p>
            <a:r>
              <a:rPr lang="en-US"/>
              <a:t>Click to edit Master subtitle style</a:t>
            </a:r>
          </a:p>
        </p:txBody>
      </p:sp>
      <p:sp>
        <p:nvSpPr>
          <p:cNvPr id="4" name="Date Placeholder 3">
            <a:extLst>
              <a:ext uri="{FF2B5EF4-FFF2-40B4-BE49-F238E27FC236}">
                <a16:creationId xmlns:a16="http://schemas.microsoft.com/office/drawing/2014/main" id="{D1A65FF6-1CEB-00E4-DE8B-1D5064A32124}"/>
              </a:ext>
            </a:extLst>
          </p:cNvPr>
          <p:cNvSpPr>
            <a:spLocks noGrp="1" noChangeArrowheads="1"/>
          </p:cNvSpPr>
          <p:nvPr>
            <p:ph type="dt" sz="half" idx="10"/>
          </p:nvPr>
        </p:nvSpPr>
        <p:spPr bwMode="white">
          <a:xfrm>
            <a:off x="1092200" y="6197600"/>
            <a:ext cx="2540000" cy="381000"/>
          </a:xfrm>
        </p:spPr>
        <p:txBody>
          <a:bodyPr/>
          <a:lstStyle>
            <a:lvl1pPr>
              <a:defRPr smtClean="0">
                <a:solidFill>
                  <a:schemeClr val="bg1"/>
                </a:solidFill>
              </a:defRPr>
            </a:lvl1pPr>
          </a:lstStyle>
          <a:p>
            <a:pPr>
              <a:defRPr/>
            </a:pPr>
            <a:fld id="{18114D56-D9AB-498C-92CE-48AB4AE6BE56}" type="datetime4">
              <a:rPr lang="en-US" smtClean="0"/>
              <a:t>September 23, 2026</a:t>
            </a:fld>
            <a:endParaRPr lang="en-US">
              <a:latin typeface="Times" charset="0"/>
            </a:endParaRPr>
          </a:p>
        </p:txBody>
      </p:sp>
      <p:sp>
        <p:nvSpPr>
          <p:cNvPr id="5" name="Footer Placeholder 4">
            <a:extLst>
              <a:ext uri="{FF2B5EF4-FFF2-40B4-BE49-F238E27FC236}">
                <a16:creationId xmlns:a16="http://schemas.microsoft.com/office/drawing/2014/main" id="{2BBB5CBD-F250-FECB-DE68-DFB3FBC6837D}"/>
              </a:ext>
            </a:extLst>
          </p:cNvPr>
          <p:cNvSpPr>
            <a:spLocks noGrp="1" noChangeArrowheads="1"/>
          </p:cNvSpPr>
          <p:nvPr>
            <p:ph type="ftr" sz="quarter" idx="11"/>
          </p:nvPr>
        </p:nvSpPr>
        <p:spPr bwMode="white">
          <a:xfrm>
            <a:off x="4165600" y="6197600"/>
            <a:ext cx="3860800" cy="381000"/>
          </a:xfrm>
        </p:spPr>
        <p:txBody>
          <a:bodyPr/>
          <a:lstStyle>
            <a:lvl1pPr>
              <a:defRPr>
                <a:solidFill>
                  <a:schemeClr val="bg1"/>
                </a:solidFill>
              </a:defRPr>
            </a:lvl1pPr>
          </a:lstStyle>
          <a:p>
            <a:pPr>
              <a:defRPr/>
            </a:pPr>
            <a:endParaRPr lang="en-US"/>
          </a:p>
        </p:txBody>
      </p:sp>
      <p:sp>
        <p:nvSpPr>
          <p:cNvPr id="6" name="Slide Number Placeholder 5">
            <a:extLst>
              <a:ext uri="{FF2B5EF4-FFF2-40B4-BE49-F238E27FC236}">
                <a16:creationId xmlns:a16="http://schemas.microsoft.com/office/drawing/2014/main" id="{B50B3CBB-9B21-780E-2304-12A95711026E}"/>
              </a:ext>
            </a:extLst>
          </p:cNvPr>
          <p:cNvSpPr>
            <a:spLocks noGrp="1" noChangeArrowheads="1"/>
          </p:cNvSpPr>
          <p:nvPr>
            <p:ph type="sldNum" sz="quarter" idx="12"/>
          </p:nvPr>
        </p:nvSpPr>
        <p:spPr bwMode="white">
          <a:xfrm>
            <a:off x="8940800" y="6197600"/>
            <a:ext cx="2540000" cy="381000"/>
          </a:xfrm>
        </p:spPr>
        <p:txBody>
          <a:bodyPr/>
          <a:lstStyle>
            <a:lvl1pPr>
              <a:defRPr>
                <a:solidFill>
                  <a:schemeClr val="bg1"/>
                </a:solidFill>
              </a:defRPr>
            </a:lvl1pPr>
          </a:lstStyle>
          <a:p>
            <a:fld id="{0C7BE933-A2CA-4DE7-85FF-D8BBC6A5106E}" type="slidenum">
              <a:rPr lang="en-US" altLang="en-US"/>
              <a:pPr/>
              <a:t>‹#›</a:t>
            </a:fld>
            <a:endParaRPr lang="en-US" altLang="en-US"/>
          </a:p>
        </p:txBody>
      </p:sp>
    </p:spTree>
    <p:extLst>
      <p:ext uri="{BB962C8B-B14F-4D97-AF65-F5344CB8AC3E}">
        <p14:creationId xmlns:p14="http://schemas.microsoft.com/office/powerpoint/2010/main" val="276287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BBC439-F120-9C5C-119A-423207292739}"/>
              </a:ext>
            </a:extLst>
          </p:cNvPr>
          <p:cNvSpPr>
            <a:spLocks noGrp="1"/>
          </p:cNvSpPr>
          <p:nvPr>
            <p:ph type="dt" sz="half" idx="10"/>
          </p:nvPr>
        </p:nvSpPr>
        <p:spPr/>
        <p:txBody>
          <a:bodyPr/>
          <a:lstStyle>
            <a:lvl1pPr>
              <a:defRPr smtClean="0"/>
            </a:lvl1pPr>
          </a:lstStyle>
          <a:p>
            <a:pPr>
              <a:defRPr/>
            </a:pPr>
            <a:fld id="{4501AC07-7CD3-471A-A737-33CB08685175}" type="datetime4">
              <a:rPr lang="en-US" smtClean="0"/>
              <a:t>September 23, 2026</a:t>
            </a:fld>
            <a:endParaRPr lang="en-US">
              <a:latin typeface="Times" charset="0"/>
            </a:endParaRPr>
          </a:p>
        </p:txBody>
      </p:sp>
      <p:sp>
        <p:nvSpPr>
          <p:cNvPr id="5" name="Footer Placeholder 4">
            <a:extLst>
              <a:ext uri="{FF2B5EF4-FFF2-40B4-BE49-F238E27FC236}">
                <a16:creationId xmlns:a16="http://schemas.microsoft.com/office/drawing/2014/main" id="{DB197C37-97F9-D111-7A42-FAB74DC62F8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FFD7D5D-783D-F085-D5A0-88103E6354F1}"/>
              </a:ext>
            </a:extLst>
          </p:cNvPr>
          <p:cNvSpPr>
            <a:spLocks noGrp="1"/>
          </p:cNvSpPr>
          <p:nvPr>
            <p:ph type="sldNum" sz="quarter" idx="12"/>
          </p:nvPr>
        </p:nvSpPr>
        <p:spPr/>
        <p:txBody>
          <a:bodyPr/>
          <a:lstStyle>
            <a:lvl1pPr>
              <a:defRPr/>
            </a:lvl1pPr>
          </a:lstStyle>
          <a:p>
            <a:fld id="{25B68649-D816-4214-9BE7-BD7F48F1CAE2}" type="slidenum">
              <a:rPr lang="en-US" altLang="en-US"/>
              <a:pPr/>
              <a:t>‹#›</a:t>
            </a:fld>
            <a:endParaRPr lang="en-US" altLang="en-US">
              <a:solidFill>
                <a:srgbClr val="002C77"/>
              </a:solidFill>
            </a:endParaRPr>
          </a:p>
        </p:txBody>
      </p:sp>
    </p:spTree>
    <p:extLst>
      <p:ext uri="{BB962C8B-B14F-4D97-AF65-F5344CB8AC3E}">
        <p14:creationId xmlns:p14="http://schemas.microsoft.com/office/powerpoint/2010/main" val="2760521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4" name="Date Placeholder 3">
            <a:extLst>
              <a:ext uri="{FF2B5EF4-FFF2-40B4-BE49-F238E27FC236}">
                <a16:creationId xmlns:a16="http://schemas.microsoft.com/office/drawing/2014/main" id="{37C5027C-4F32-F76D-B51D-BE02DD54D8BB}"/>
              </a:ext>
            </a:extLst>
          </p:cNvPr>
          <p:cNvSpPr>
            <a:spLocks noGrp="1"/>
          </p:cNvSpPr>
          <p:nvPr>
            <p:ph type="dt" sz="half" idx="10"/>
          </p:nvPr>
        </p:nvSpPr>
        <p:spPr/>
        <p:txBody>
          <a:bodyPr/>
          <a:lstStyle>
            <a:lvl1pPr>
              <a:defRPr smtClean="0"/>
            </a:lvl1pPr>
          </a:lstStyle>
          <a:p>
            <a:pPr>
              <a:defRPr/>
            </a:pPr>
            <a:fld id="{5F5610E8-5281-4020-9BB9-C3E83940950B}" type="datetime4">
              <a:rPr lang="en-US" smtClean="0"/>
              <a:t>September 23, 2026</a:t>
            </a:fld>
            <a:endParaRPr lang="en-US">
              <a:latin typeface="Times" charset="0"/>
            </a:endParaRPr>
          </a:p>
        </p:txBody>
      </p:sp>
      <p:sp>
        <p:nvSpPr>
          <p:cNvPr id="5" name="Footer Placeholder 4">
            <a:extLst>
              <a:ext uri="{FF2B5EF4-FFF2-40B4-BE49-F238E27FC236}">
                <a16:creationId xmlns:a16="http://schemas.microsoft.com/office/drawing/2014/main" id="{725155B1-752E-E007-B197-9409A419D31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0614E35-03ED-4B97-E45B-68AF064D6405}"/>
              </a:ext>
            </a:extLst>
          </p:cNvPr>
          <p:cNvSpPr>
            <a:spLocks noGrp="1"/>
          </p:cNvSpPr>
          <p:nvPr>
            <p:ph type="sldNum" sz="quarter" idx="12"/>
          </p:nvPr>
        </p:nvSpPr>
        <p:spPr/>
        <p:txBody>
          <a:bodyPr/>
          <a:lstStyle>
            <a:lvl1pPr>
              <a:defRPr/>
            </a:lvl1pPr>
          </a:lstStyle>
          <a:p>
            <a:fld id="{A868A7FE-8CA0-45F1-96E7-66248573D5AA}" type="slidenum">
              <a:rPr lang="en-US" altLang="en-US"/>
              <a:pPr/>
              <a:t>‹#›</a:t>
            </a:fld>
            <a:endParaRPr lang="en-US" altLang="en-US">
              <a:solidFill>
                <a:srgbClr val="002C77"/>
              </a:solidFill>
            </a:endParaRPr>
          </a:p>
        </p:txBody>
      </p:sp>
    </p:spTree>
    <p:extLst>
      <p:ext uri="{BB962C8B-B14F-4D97-AF65-F5344CB8AC3E}">
        <p14:creationId xmlns:p14="http://schemas.microsoft.com/office/powerpoint/2010/main" val="3188373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9500" y="1981200"/>
            <a:ext cx="5080000" cy="4114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2700" y="1981200"/>
            <a:ext cx="5080000" cy="4114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D8273E-BEB9-FBC6-B5F8-1D946FEFAE77}"/>
              </a:ext>
            </a:extLst>
          </p:cNvPr>
          <p:cNvSpPr>
            <a:spLocks noGrp="1"/>
          </p:cNvSpPr>
          <p:nvPr>
            <p:ph type="dt" sz="half" idx="10"/>
          </p:nvPr>
        </p:nvSpPr>
        <p:spPr/>
        <p:txBody>
          <a:bodyPr/>
          <a:lstStyle>
            <a:lvl1pPr>
              <a:defRPr smtClean="0"/>
            </a:lvl1pPr>
          </a:lstStyle>
          <a:p>
            <a:pPr>
              <a:defRPr/>
            </a:pPr>
            <a:fld id="{F8BA3116-829E-435A-821D-8D213757773B}" type="datetime4">
              <a:rPr lang="en-US" smtClean="0"/>
              <a:t>September 23, 2026</a:t>
            </a:fld>
            <a:endParaRPr lang="en-US">
              <a:latin typeface="Times" charset="0"/>
            </a:endParaRPr>
          </a:p>
        </p:txBody>
      </p:sp>
      <p:sp>
        <p:nvSpPr>
          <p:cNvPr id="6" name="Footer Placeholder 5">
            <a:extLst>
              <a:ext uri="{FF2B5EF4-FFF2-40B4-BE49-F238E27FC236}">
                <a16:creationId xmlns:a16="http://schemas.microsoft.com/office/drawing/2014/main" id="{1242170E-0EE1-0597-7072-891F0D52C90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7A76BAA3-2E81-9367-E96A-C00C049B7878}"/>
              </a:ext>
            </a:extLst>
          </p:cNvPr>
          <p:cNvSpPr>
            <a:spLocks noGrp="1"/>
          </p:cNvSpPr>
          <p:nvPr>
            <p:ph type="sldNum" sz="quarter" idx="12"/>
          </p:nvPr>
        </p:nvSpPr>
        <p:spPr/>
        <p:txBody>
          <a:bodyPr/>
          <a:lstStyle>
            <a:lvl1pPr>
              <a:defRPr/>
            </a:lvl1pPr>
          </a:lstStyle>
          <a:p>
            <a:fld id="{92A9CB30-3D80-464D-BAF6-2D653EC5A61C}" type="slidenum">
              <a:rPr lang="en-US" altLang="en-US"/>
              <a:pPr/>
              <a:t>‹#›</a:t>
            </a:fld>
            <a:endParaRPr lang="en-US" altLang="en-US">
              <a:solidFill>
                <a:srgbClr val="002C77"/>
              </a:solidFill>
            </a:endParaRPr>
          </a:p>
        </p:txBody>
      </p:sp>
    </p:spTree>
    <p:extLst>
      <p:ext uri="{BB962C8B-B14F-4D97-AF65-F5344CB8AC3E}">
        <p14:creationId xmlns:p14="http://schemas.microsoft.com/office/powerpoint/2010/main" val="1914081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A5E0FE-139B-5944-ED90-B995BEF7FF5C}"/>
              </a:ext>
            </a:extLst>
          </p:cNvPr>
          <p:cNvSpPr>
            <a:spLocks noGrp="1"/>
          </p:cNvSpPr>
          <p:nvPr>
            <p:ph type="dt" sz="half" idx="10"/>
          </p:nvPr>
        </p:nvSpPr>
        <p:spPr/>
        <p:txBody>
          <a:bodyPr/>
          <a:lstStyle>
            <a:lvl1pPr>
              <a:defRPr smtClean="0"/>
            </a:lvl1pPr>
          </a:lstStyle>
          <a:p>
            <a:pPr>
              <a:defRPr/>
            </a:pPr>
            <a:fld id="{F00A78FE-86A1-4AEB-B386-061B65802666}" type="datetime4">
              <a:rPr lang="en-US" smtClean="0"/>
              <a:t>September 23, 2026</a:t>
            </a:fld>
            <a:endParaRPr lang="en-US">
              <a:latin typeface="Times" charset="0"/>
            </a:endParaRPr>
          </a:p>
        </p:txBody>
      </p:sp>
      <p:sp>
        <p:nvSpPr>
          <p:cNvPr id="8" name="Footer Placeholder 7">
            <a:extLst>
              <a:ext uri="{FF2B5EF4-FFF2-40B4-BE49-F238E27FC236}">
                <a16:creationId xmlns:a16="http://schemas.microsoft.com/office/drawing/2014/main" id="{23A87A44-1809-A25D-3AD8-5A8F62FD064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67185DEE-7B44-2901-7B5F-0F7F4785BAD4}"/>
              </a:ext>
            </a:extLst>
          </p:cNvPr>
          <p:cNvSpPr>
            <a:spLocks noGrp="1"/>
          </p:cNvSpPr>
          <p:nvPr>
            <p:ph type="sldNum" sz="quarter" idx="12"/>
          </p:nvPr>
        </p:nvSpPr>
        <p:spPr/>
        <p:txBody>
          <a:bodyPr/>
          <a:lstStyle>
            <a:lvl1pPr>
              <a:defRPr/>
            </a:lvl1pPr>
          </a:lstStyle>
          <a:p>
            <a:fld id="{237648CE-9383-4250-B3E5-FF07FB13AD04}" type="slidenum">
              <a:rPr lang="en-US" altLang="en-US"/>
              <a:pPr/>
              <a:t>‹#›</a:t>
            </a:fld>
            <a:endParaRPr lang="en-US" altLang="en-US">
              <a:solidFill>
                <a:srgbClr val="002C77"/>
              </a:solidFill>
            </a:endParaRPr>
          </a:p>
        </p:txBody>
      </p:sp>
    </p:spTree>
    <p:extLst>
      <p:ext uri="{BB962C8B-B14F-4D97-AF65-F5344CB8AC3E}">
        <p14:creationId xmlns:p14="http://schemas.microsoft.com/office/powerpoint/2010/main" val="1730725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577B07-C566-C4FF-147D-6AEADE270387}"/>
              </a:ext>
            </a:extLst>
          </p:cNvPr>
          <p:cNvSpPr>
            <a:spLocks noGrp="1"/>
          </p:cNvSpPr>
          <p:nvPr>
            <p:ph type="dt" sz="half" idx="10"/>
          </p:nvPr>
        </p:nvSpPr>
        <p:spPr/>
        <p:txBody>
          <a:bodyPr/>
          <a:lstStyle>
            <a:lvl1pPr>
              <a:defRPr smtClean="0"/>
            </a:lvl1pPr>
          </a:lstStyle>
          <a:p>
            <a:pPr>
              <a:defRPr/>
            </a:pPr>
            <a:fld id="{627BABFD-78B9-40F7-86E4-3E146F59FC20}" type="datetime4">
              <a:rPr lang="en-US" smtClean="0"/>
              <a:t>September 23, 2026</a:t>
            </a:fld>
            <a:endParaRPr lang="en-US">
              <a:latin typeface="Times" charset="0"/>
            </a:endParaRPr>
          </a:p>
        </p:txBody>
      </p:sp>
      <p:sp>
        <p:nvSpPr>
          <p:cNvPr id="4" name="Footer Placeholder 3">
            <a:extLst>
              <a:ext uri="{FF2B5EF4-FFF2-40B4-BE49-F238E27FC236}">
                <a16:creationId xmlns:a16="http://schemas.microsoft.com/office/drawing/2014/main" id="{37FB41AC-1A6A-0C56-5389-5FC2246A372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2DB0FBD8-0946-00D5-C343-131A8B5C4CED}"/>
              </a:ext>
            </a:extLst>
          </p:cNvPr>
          <p:cNvSpPr>
            <a:spLocks noGrp="1"/>
          </p:cNvSpPr>
          <p:nvPr>
            <p:ph type="sldNum" sz="quarter" idx="12"/>
          </p:nvPr>
        </p:nvSpPr>
        <p:spPr/>
        <p:txBody>
          <a:bodyPr/>
          <a:lstStyle>
            <a:lvl1pPr>
              <a:defRPr/>
            </a:lvl1pPr>
          </a:lstStyle>
          <a:p>
            <a:fld id="{25534D95-E977-4B5F-A407-DE107D034D11}" type="slidenum">
              <a:rPr lang="en-US" altLang="en-US"/>
              <a:pPr/>
              <a:t>‹#›</a:t>
            </a:fld>
            <a:endParaRPr lang="en-US" altLang="en-US">
              <a:solidFill>
                <a:srgbClr val="002C77"/>
              </a:solidFill>
            </a:endParaRPr>
          </a:p>
        </p:txBody>
      </p:sp>
    </p:spTree>
    <p:extLst>
      <p:ext uri="{BB962C8B-B14F-4D97-AF65-F5344CB8AC3E}">
        <p14:creationId xmlns:p14="http://schemas.microsoft.com/office/powerpoint/2010/main" val="2198624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0B81D8-759B-4093-D395-5A385269C066}"/>
              </a:ext>
            </a:extLst>
          </p:cNvPr>
          <p:cNvSpPr>
            <a:spLocks noGrp="1"/>
          </p:cNvSpPr>
          <p:nvPr>
            <p:ph type="dt" sz="half" idx="10"/>
          </p:nvPr>
        </p:nvSpPr>
        <p:spPr/>
        <p:txBody>
          <a:bodyPr/>
          <a:lstStyle>
            <a:lvl1pPr>
              <a:defRPr smtClean="0"/>
            </a:lvl1pPr>
          </a:lstStyle>
          <a:p>
            <a:pPr>
              <a:defRPr/>
            </a:pPr>
            <a:fld id="{26D3F584-FEB9-4F26-942F-D69197BD8E1A}" type="datetime4">
              <a:rPr lang="en-US" smtClean="0"/>
              <a:t>September 23, 2026</a:t>
            </a:fld>
            <a:endParaRPr lang="en-US">
              <a:latin typeface="Times" charset="0"/>
            </a:endParaRPr>
          </a:p>
        </p:txBody>
      </p:sp>
      <p:sp>
        <p:nvSpPr>
          <p:cNvPr id="3" name="Footer Placeholder 2">
            <a:extLst>
              <a:ext uri="{FF2B5EF4-FFF2-40B4-BE49-F238E27FC236}">
                <a16:creationId xmlns:a16="http://schemas.microsoft.com/office/drawing/2014/main" id="{F8EB4310-B387-DFE2-8412-09FE5C768AB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E9271B01-EEE0-A77D-7DD5-46D2E8AF04EB}"/>
              </a:ext>
            </a:extLst>
          </p:cNvPr>
          <p:cNvSpPr>
            <a:spLocks noGrp="1"/>
          </p:cNvSpPr>
          <p:nvPr>
            <p:ph type="sldNum" sz="quarter" idx="12"/>
          </p:nvPr>
        </p:nvSpPr>
        <p:spPr/>
        <p:txBody>
          <a:bodyPr/>
          <a:lstStyle>
            <a:lvl1pPr>
              <a:defRPr/>
            </a:lvl1pPr>
          </a:lstStyle>
          <a:p>
            <a:fld id="{4345E40E-459F-438C-9286-F5F6DB673B5A}" type="slidenum">
              <a:rPr lang="en-US" altLang="en-US"/>
              <a:pPr/>
              <a:t>‹#›</a:t>
            </a:fld>
            <a:endParaRPr lang="en-US" altLang="en-US">
              <a:solidFill>
                <a:srgbClr val="002C77"/>
              </a:solidFill>
            </a:endParaRPr>
          </a:p>
        </p:txBody>
      </p:sp>
    </p:spTree>
    <p:extLst>
      <p:ext uri="{BB962C8B-B14F-4D97-AF65-F5344CB8AC3E}">
        <p14:creationId xmlns:p14="http://schemas.microsoft.com/office/powerpoint/2010/main" val="2067585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F5E482EC-3E36-F7C9-4B69-44905229E48B}"/>
              </a:ext>
            </a:extLst>
          </p:cNvPr>
          <p:cNvSpPr>
            <a:spLocks noGrp="1"/>
          </p:cNvSpPr>
          <p:nvPr>
            <p:ph type="dt" sz="half" idx="10"/>
          </p:nvPr>
        </p:nvSpPr>
        <p:spPr/>
        <p:txBody>
          <a:bodyPr/>
          <a:lstStyle>
            <a:lvl1pPr>
              <a:defRPr smtClean="0"/>
            </a:lvl1pPr>
          </a:lstStyle>
          <a:p>
            <a:pPr>
              <a:defRPr/>
            </a:pPr>
            <a:fld id="{B262B176-317D-4F01-B1D1-3065BFC16731}" type="datetime4">
              <a:rPr lang="en-US" smtClean="0"/>
              <a:t>September 23, 2026</a:t>
            </a:fld>
            <a:endParaRPr lang="en-US">
              <a:latin typeface="Times" charset="0"/>
            </a:endParaRPr>
          </a:p>
        </p:txBody>
      </p:sp>
      <p:sp>
        <p:nvSpPr>
          <p:cNvPr id="6" name="Footer Placeholder 5">
            <a:extLst>
              <a:ext uri="{FF2B5EF4-FFF2-40B4-BE49-F238E27FC236}">
                <a16:creationId xmlns:a16="http://schemas.microsoft.com/office/drawing/2014/main" id="{36602660-5A1C-141E-F6AD-B13F2E592FC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4A9EB2DD-BDF7-EFCC-7A21-689298029138}"/>
              </a:ext>
            </a:extLst>
          </p:cNvPr>
          <p:cNvSpPr>
            <a:spLocks noGrp="1"/>
          </p:cNvSpPr>
          <p:nvPr>
            <p:ph type="sldNum" sz="quarter" idx="12"/>
          </p:nvPr>
        </p:nvSpPr>
        <p:spPr/>
        <p:txBody>
          <a:bodyPr/>
          <a:lstStyle>
            <a:lvl1pPr>
              <a:defRPr/>
            </a:lvl1pPr>
          </a:lstStyle>
          <a:p>
            <a:fld id="{BEC39B70-9F96-4056-9FA6-83E74D252F73}" type="slidenum">
              <a:rPr lang="en-US" altLang="en-US"/>
              <a:pPr/>
              <a:t>‹#›</a:t>
            </a:fld>
            <a:endParaRPr lang="en-US" altLang="en-US">
              <a:solidFill>
                <a:srgbClr val="002C77"/>
              </a:solidFill>
            </a:endParaRPr>
          </a:p>
        </p:txBody>
      </p:sp>
    </p:spTree>
    <p:extLst>
      <p:ext uri="{BB962C8B-B14F-4D97-AF65-F5344CB8AC3E}">
        <p14:creationId xmlns:p14="http://schemas.microsoft.com/office/powerpoint/2010/main" val="3370915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4BE387C5-6F53-A08A-00BC-A6D84D8EF5CB}"/>
              </a:ext>
            </a:extLst>
          </p:cNvPr>
          <p:cNvSpPr>
            <a:spLocks noGrp="1"/>
          </p:cNvSpPr>
          <p:nvPr>
            <p:ph type="dt" sz="half" idx="10"/>
          </p:nvPr>
        </p:nvSpPr>
        <p:spPr/>
        <p:txBody>
          <a:bodyPr/>
          <a:lstStyle>
            <a:lvl1pPr>
              <a:defRPr smtClean="0"/>
            </a:lvl1pPr>
          </a:lstStyle>
          <a:p>
            <a:pPr>
              <a:defRPr/>
            </a:pPr>
            <a:fld id="{334BE3C1-9196-4C3F-9C7C-61EF02274AE0}" type="datetime4">
              <a:rPr lang="en-US" smtClean="0"/>
              <a:t>September 23, 2026</a:t>
            </a:fld>
            <a:endParaRPr lang="en-US">
              <a:latin typeface="Times" charset="0"/>
            </a:endParaRPr>
          </a:p>
        </p:txBody>
      </p:sp>
      <p:sp>
        <p:nvSpPr>
          <p:cNvPr id="6" name="Footer Placeholder 5">
            <a:extLst>
              <a:ext uri="{FF2B5EF4-FFF2-40B4-BE49-F238E27FC236}">
                <a16:creationId xmlns:a16="http://schemas.microsoft.com/office/drawing/2014/main" id="{3C4BA56C-3A43-6B07-6D3E-CC7246567C7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DF707DC7-D4EC-64A4-1867-259914C108BF}"/>
              </a:ext>
            </a:extLst>
          </p:cNvPr>
          <p:cNvSpPr>
            <a:spLocks noGrp="1"/>
          </p:cNvSpPr>
          <p:nvPr>
            <p:ph type="sldNum" sz="quarter" idx="12"/>
          </p:nvPr>
        </p:nvSpPr>
        <p:spPr/>
        <p:txBody>
          <a:bodyPr/>
          <a:lstStyle>
            <a:lvl1pPr>
              <a:defRPr/>
            </a:lvl1pPr>
          </a:lstStyle>
          <a:p>
            <a:fld id="{50D1B529-B948-4237-911C-CFA15F72481B}" type="slidenum">
              <a:rPr lang="en-US" altLang="en-US"/>
              <a:pPr/>
              <a:t>‹#›</a:t>
            </a:fld>
            <a:endParaRPr lang="en-US" altLang="en-US">
              <a:solidFill>
                <a:srgbClr val="002C77"/>
              </a:solidFill>
            </a:endParaRPr>
          </a:p>
        </p:txBody>
      </p:sp>
    </p:spTree>
    <p:extLst>
      <p:ext uri="{BB962C8B-B14F-4D97-AF65-F5344CB8AC3E}">
        <p14:creationId xmlns:p14="http://schemas.microsoft.com/office/powerpoint/2010/main" val="164330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DB5F00-5EC0-FFF0-D0EE-F10C8011A916}"/>
              </a:ext>
            </a:extLst>
          </p:cNvPr>
          <p:cNvSpPr>
            <a:spLocks noGrp="1"/>
          </p:cNvSpPr>
          <p:nvPr>
            <p:ph type="dt" sz="half" idx="10"/>
          </p:nvPr>
        </p:nvSpPr>
        <p:spPr/>
        <p:txBody>
          <a:bodyPr/>
          <a:lstStyle>
            <a:lvl1pPr>
              <a:defRPr smtClean="0"/>
            </a:lvl1pPr>
          </a:lstStyle>
          <a:p>
            <a:pPr>
              <a:defRPr/>
            </a:pPr>
            <a:fld id="{0623C4B8-5618-4711-967B-D97F6AF98751}" type="datetime4">
              <a:rPr lang="en-US" smtClean="0"/>
              <a:t>September 23, 2026</a:t>
            </a:fld>
            <a:endParaRPr lang="en-US">
              <a:latin typeface="Times" charset="0"/>
            </a:endParaRPr>
          </a:p>
        </p:txBody>
      </p:sp>
      <p:sp>
        <p:nvSpPr>
          <p:cNvPr id="5" name="Footer Placeholder 4">
            <a:extLst>
              <a:ext uri="{FF2B5EF4-FFF2-40B4-BE49-F238E27FC236}">
                <a16:creationId xmlns:a16="http://schemas.microsoft.com/office/drawing/2014/main" id="{0A32422C-1FC0-BFCE-0141-95F7CB6C67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AFC680E-C0F8-9536-F12B-B669D776F66E}"/>
              </a:ext>
            </a:extLst>
          </p:cNvPr>
          <p:cNvSpPr>
            <a:spLocks noGrp="1"/>
          </p:cNvSpPr>
          <p:nvPr>
            <p:ph type="sldNum" sz="quarter" idx="12"/>
          </p:nvPr>
        </p:nvSpPr>
        <p:spPr/>
        <p:txBody>
          <a:bodyPr/>
          <a:lstStyle>
            <a:lvl1pPr>
              <a:defRPr/>
            </a:lvl1pPr>
          </a:lstStyle>
          <a:p>
            <a:fld id="{F7D9E872-A34A-40CE-BBA5-A5CF1C246592}" type="slidenum">
              <a:rPr lang="en-US" altLang="en-US"/>
              <a:pPr/>
              <a:t>‹#›</a:t>
            </a:fld>
            <a:endParaRPr lang="en-US" altLang="en-US">
              <a:solidFill>
                <a:srgbClr val="002C77"/>
              </a:solidFill>
            </a:endParaRPr>
          </a:p>
        </p:txBody>
      </p:sp>
    </p:spTree>
    <p:extLst>
      <p:ext uri="{BB962C8B-B14F-4D97-AF65-F5344CB8AC3E}">
        <p14:creationId xmlns:p14="http://schemas.microsoft.com/office/powerpoint/2010/main" val="3188756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51900" y="390525"/>
            <a:ext cx="2590800" cy="5705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79500" y="390525"/>
            <a:ext cx="7569200" cy="5705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C19E26-0D5D-0408-6CF8-91BBCA979E3E}"/>
              </a:ext>
            </a:extLst>
          </p:cNvPr>
          <p:cNvSpPr>
            <a:spLocks noGrp="1"/>
          </p:cNvSpPr>
          <p:nvPr>
            <p:ph type="dt" sz="half" idx="10"/>
          </p:nvPr>
        </p:nvSpPr>
        <p:spPr/>
        <p:txBody>
          <a:bodyPr/>
          <a:lstStyle>
            <a:lvl1pPr>
              <a:defRPr smtClean="0"/>
            </a:lvl1pPr>
          </a:lstStyle>
          <a:p>
            <a:pPr>
              <a:defRPr/>
            </a:pPr>
            <a:fld id="{AF4B9A83-5579-4209-BB3F-B699415B65F7}" type="datetime4">
              <a:rPr lang="en-US" smtClean="0"/>
              <a:t>September 23, 2026</a:t>
            </a:fld>
            <a:endParaRPr lang="en-US">
              <a:latin typeface="Times" charset="0"/>
            </a:endParaRPr>
          </a:p>
        </p:txBody>
      </p:sp>
      <p:sp>
        <p:nvSpPr>
          <p:cNvPr id="5" name="Footer Placeholder 4">
            <a:extLst>
              <a:ext uri="{FF2B5EF4-FFF2-40B4-BE49-F238E27FC236}">
                <a16:creationId xmlns:a16="http://schemas.microsoft.com/office/drawing/2014/main" id="{09637C4E-121E-0689-F1B6-0F99C97467D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D5BB54-9500-B080-EE76-2DB683693D31}"/>
              </a:ext>
            </a:extLst>
          </p:cNvPr>
          <p:cNvSpPr>
            <a:spLocks noGrp="1"/>
          </p:cNvSpPr>
          <p:nvPr>
            <p:ph type="sldNum" sz="quarter" idx="12"/>
          </p:nvPr>
        </p:nvSpPr>
        <p:spPr/>
        <p:txBody>
          <a:bodyPr/>
          <a:lstStyle>
            <a:lvl1pPr>
              <a:defRPr/>
            </a:lvl1pPr>
          </a:lstStyle>
          <a:p>
            <a:fld id="{7A4BC35A-CE28-4980-8B7D-5EBF43ED6A33}" type="slidenum">
              <a:rPr lang="en-US" altLang="en-US"/>
              <a:pPr/>
              <a:t>‹#›</a:t>
            </a:fld>
            <a:endParaRPr lang="en-US" altLang="en-US">
              <a:solidFill>
                <a:srgbClr val="002C77"/>
              </a:solidFill>
            </a:endParaRPr>
          </a:p>
        </p:txBody>
      </p:sp>
    </p:spTree>
    <p:extLst>
      <p:ext uri="{BB962C8B-B14F-4D97-AF65-F5344CB8AC3E}">
        <p14:creationId xmlns:p14="http://schemas.microsoft.com/office/powerpoint/2010/main" val="1330403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main.jpg">
            <a:extLst>
              <a:ext uri="{FF2B5EF4-FFF2-40B4-BE49-F238E27FC236}">
                <a16:creationId xmlns:a16="http://schemas.microsoft.com/office/drawing/2014/main" id="{75A97569-CFFF-7533-AA41-6710CE6442D9}"/>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B01405C3-56A9-43DC-3A78-14AF07E89695}"/>
              </a:ext>
            </a:extLst>
          </p:cNvPr>
          <p:cNvSpPr>
            <a:spLocks noGrp="1" noChangeArrowheads="1"/>
          </p:cNvSpPr>
          <p:nvPr>
            <p:ph type="title"/>
          </p:nvPr>
        </p:nvSpPr>
        <p:spPr bwMode="black">
          <a:xfrm>
            <a:off x="1079500" y="391584"/>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8" name="Rectangle 3">
            <a:extLst>
              <a:ext uri="{FF2B5EF4-FFF2-40B4-BE49-F238E27FC236}">
                <a16:creationId xmlns:a16="http://schemas.microsoft.com/office/drawing/2014/main" id="{28931BA2-C44A-EA10-2FFA-E2BA271A4C0E}"/>
              </a:ext>
            </a:extLst>
          </p:cNvPr>
          <p:cNvSpPr>
            <a:spLocks noGrp="1" noChangeArrowheads="1"/>
          </p:cNvSpPr>
          <p:nvPr>
            <p:ph type="body" idx="1"/>
          </p:nvPr>
        </p:nvSpPr>
        <p:spPr bwMode="black">
          <a:xfrm>
            <a:off x="10795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4">
            <a:extLst>
              <a:ext uri="{FF2B5EF4-FFF2-40B4-BE49-F238E27FC236}">
                <a16:creationId xmlns:a16="http://schemas.microsoft.com/office/drawing/2014/main" id="{0E5B276D-C026-4C3B-CF08-DF774F60557A}"/>
              </a:ext>
            </a:extLst>
          </p:cNvPr>
          <p:cNvSpPr>
            <a:spLocks noGrp="1" noChangeArrowheads="1"/>
          </p:cNvSpPr>
          <p:nvPr>
            <p:ph type="dt" sz="half" idx="2"/>
          </p:nvPr>
        </p:nvSpPr>
        <p:spPr bwMode="black">
          <a:xfrm>
            <a:off x="1079500" y="6324600"/>
            <a:ext cx="2540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00" smtClean="0">
                <a:solidFill>
                  <a:srgbClr val="254B8E"/>
                </a:solidFill>
                <a:latin typeface="Arial" pitchFamily="34" charset="0"/>
              </a:defRPr>
            </a:lvl1pPr>
          </a:lstStyle>
          <a:p>
            <a:pPr>
              <a:defRPr/>
            </a:pPr>
            <a:fld id="{010A4152-9F7B-4609-973A-2ED7B5B7FDE2}" type="datetime4">
              <a:rPr lang="en-US" smtClean="0"/>
              <a:t>September 23, 2026</a:t>
            </a:fld>
            <a:endParaRPr lang="en-US"/>
          </a:p>
        </p:txBody>
      </p:sp>
      <p:sp>
        <p:nvSpPr>
          <p:cNvPr id="1029" name="Rectangle 5">
            <a:extLst>
              <a:ext uri="{FF2B5EF4-FFF2-40B4-BE49-F238E27FC236}">
                <a16:creationId xmlns:a16="http://schemas.microsoft.com/office/drawing/2014/main" id="{A3B0B8EA-E2BA-2ED3-CCF0-85D81B4137EC}"/>
              </a:ext>
            </a:extLst>
          </p:cNvPr>
          <p:cNvSpPr>
            <a:spLocks noGrp="1" noChangeArrowheads="1"/>
          </p:cNvSpPr>
          <p:nvPr>
            <p:ph type="ftr" sz="quarter" idx="3"/>
          </p:nvPr>
        </p:nvSpPr>
        <p:spPr bwMode="black">
          <a:xfrm>
            <a:off x="4165600" y="6324600"/>
            <a:ext cx="38608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600">
                <a:solidFill>
                  <a:srgbClr val="254B8E"/>
                </a:solidFill>
                <a:latin typeface="+mn-lt"/>
                <a:ea typeface="+mn-ea"/>
              </a:defRPr>
            </a:lvl1pPr>
          </a:lstStyle>
          <a:p>
            <a:pPr>
              <a:defRPr/>
            </a:pPr>
            <a:endParaRPr lang="en-US"/>
          </a:p>
        </p:txBody>
      </p:sp>
      <p:sp>
        <p:nvSpPr>
          <p:cNvPr id="1030" name="Rectangle 6">
            <a:extLst>
              <a:ext uri="{FF2B5EF4-FFF2-40B4-BE49-F238E27FC236}">
                <a16:creationId xmlns:a16="http://schemas.microsoft.com/office/drawing/2014/main" id="{554505D4-3165-5E43-DB14-C263B15CEEB9}"/>
              </a:ext>
            </a:extLst>
          </p:cNvPr>
          <p:cNvSpPr>
            <a:spLocks noGrp="1" noChangeArrowheads="1"/>
          </p:cNvSpPr>
          <p:nvPr>
            <p:ph type="sldNum" sz="quarter" idx="4"/>
          </p:nvPr>
        </p:nvSpPr>
        <p:spPr bwMode="black">
          <a:xfrm>
            <a:off x="8890000" y="6324600"/>
            <a:ext cx="2540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600">
                <a:solidFill>
                  <a:srgbClr val="254B8E"/>
                </a:solidFill>
                <a:latin typeface="Arial" panose="020B0604020202020204" pitchFamily="34" charset="0"/>
              </a:defRPr>
            </a:lvl1pPr>
          </a:lstStyle>
          <a:p>
            <a:fld id="{1F56BF92-4271-4539-A106-CB9EDF67D293}" type="slidenum">
              <a:rPr lang="en-US" altLang="en-US"/>
              <a:pPr/>
              <a:t>‹#›</a:t>
            </a:fld>
            <a:endParaRPr lang="en-US" altLang="en-US">
              <a:solidFill>
                <a:srgbClr val="002C77"/>
              </a:solidFill>
            </a:endParaRPr>
          </a:p>
        </p:txBody>
      </p:sp>
      <p:pic>
        <p:nvPicPr>
          <p:cNvPr id="1032" name="Picture 8">
            <a:extLst>
              <a:ext uri="{FF2B5EF4-FFF2-40B4-BE49-F238E27FC236}">
                <a16:creationId xmlns:a16="http://schemas.microsoft.com/office/drawing/2014/main" id="{2100CA20-9520-C629-6216-27B4397CD2F0}"/>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0047818" y="381000"/>
            <a:ext cx="2042583"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928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fontAlgn="base" hangingPunct="1">
        <a:spcBef>
          <a:spcPct val="0"/>
        </a:spcBef>
        <a:spcAft>
          <a:spcPct val="0"/>
        </a:spcAft>
        <a:defRPr sz="4800" b="1">
          <a:solidFill>
            <a:srgbClr val="254B8E"/>
          </a:solidFill>
          <a:latin typeface="+mj-lt"/>
          <a:ea typeface="MS PGothic" pitchFamily="34" charset="-128"/>
          <a:cs typeface="+mj-cs"/>
        </a:defRPr>
      </a:lvl1pPr>
      <a:lvl2pPr algn="l" rtl="0" eaLnBrk="1" fontAlgn="base" hangingPunct="1">
        <a:spcBef>
          <a:spcPct val="0"/>
        </a:spcBef>
        <a:spcAft>
          <a:spcPct val="0"/>
        </a:spcAft>
        <a:defRPr sz="4800" b="1">
          <a:solidFill>
            <a:srgbClr val="254B8E"/>
          </a:solidFill>
          <a:latin typeface="Arial" charset="0"/>
          <a:ea typeface="MS PGothic" pitchFamily="34" charset="-128"/>
        </a:defRPr>
      </a:lvl2pPr>
      <a:lvl3pPr algn="l" rtl="0" eaLnBrk="1" fontAlgn="base" hangingPunct="1">
        <a:spcBef>
          <a:spcPct val="0"/>
        </a:spcBef>
        <a:spcAft>
          <a:spcPct val="0"/>
        </a:spcAft>
        <a:defRPr sz="4800" b="1">
          <a:solidFill>
            <a:srgbClr val="254B8E"/>
          </a:solidFill>
          <a:latin typeface="Arial" charset="0"/>
          <a:ea typeface="MS PGothic" pitchFamily="34" charset="-128"/>
        </a:defRPr>
      </a:lvl3pPr>
      <a:lvl4pPr algn="l" rtl="0" eaLnBrk="1" fontAlgn="base" hangingPunct="1">
        <a:spcBef>
          <a:spcPct val="0"/>
        </a:spcBef>
        <a:spcAft>
          <a:spcPct val="0"/>
        </a:spcAft>
        <a:defRPr sz="4800" b="1">
          <a:solidFill>
            <a:srgbClr val="254B8E"/>
          </a:solidFill>
          <a:latin typeface="Arial" charset="0"/>
          <a:ea typeface="MS PGothic" pitchFamily="34" charset="-128"/>
        </a:defRPr>
      </a:lvl4pPr>
      <a:lvl5pPr algn="l" rtl="0" eaLnBrk="1" fontAlgn="base" hangingPunct="1">
        <a:spcBef>
          <a:spcPct val="0"/>
        </a:spcBef>
        <a:spcAft>
          <a:spcPct val="0"/>
        </a:spcAft>
        <a:defRPr sz="4800" b="1">
          <a:solidFill>
            <a:srgbClr val="254B8E"/>
          </a:solidFill>
          <a:latin typeface="Arial" charset="0"/>
          <a:ea typeface="MS PGothic" pitchFamily="34" charset="-128"/>
        </a:defRPr>
      </a:lvl5pPr>
      <a:lvl6pPr marL="609585" algn="l" rtl="0" eaLnBrk="1" fontAlgn="base" hangingPunct="1">
        <a:spcBef>
          <a:spcPct val="0"/>
        </a:spcBef>
        <a:spcAft>
          <a:spcPct val="0"/>
        </a:spcAft>
        <a:defRPr sz="4800" b="1">
          <a:solidFill>
            <a:srgbClr val="254B8E"/>
          </a:solidFill>
          <a:latin typeface="Arial" charset="0"/>
        </a:defRPr>
      </a:lvl6pPr>
      <a:lvl7pPr marL="1219170" algn="l" rtl="0" eaLnBrk="1" fontAlgn="base" hangingPunct="1">
        <a:spcBef>
          <a:spcPct val="0"/>
        </a:spcBef>
        <a:spcAft>
          <a:spcPct val="0"/>
        </a:spcAft>
        <a:defRPr sz="4800" b="1">
          <a:solidFill>
            <a:srgbClr val="254B8E"/>
          </a:solidFill>
          <a:latin typeface="Arial" charset="0"/>
        </a:defRPr>
      </a:lvl7pPr>
      <a:lvl8pPr marL="1828754" algn="l" rtl="0" eaLnBrk="1" fontAlgn="base" hangingPunct="1">
        <a:spcBef>
          <a:spcPct val="0"/>
        </a:spcBef>
        <a:spcAft>
          <a:spcPct val="0"/>
        </a:spcAft>
        <a:defRPr sz="4800" b="1">
          <a:solidFill>
            <a:srgbClr val="254B8E"/>
          </a:solidFill>
          <a:latin typeface="Arial" charset="0"/>
        </a:defRPr>
      </a:lvl8pPr>
      <a:lvl9pPr marL="2438339" algn="l" rtl="0" eaLnBrk="1" fontAlgn="base" hangingPunct="1">
        <a:spcBef>
          <a:spcPct val="0"/>
        </a:spcBef>
        <a:spcAft>
          <a:spcPct val="0"/>
        </a:spcAft>
        <a:defRPr sz="4800" b="1">
          <a:solidFill>
            <a:srgbClr val="254B8E"/>
          </a:solidFill>
          <a:latin typeface="Arial" charset="0"/>
        </a:defRPr>
      </a:lvl9pPr>
    </p:titleStyle>
    <p:bodyStyle>
      <a:lvl1pPr marL="457189" indent="-457189" algn="l" rtl="0" eaLnBrk="1" fontAlgn="base" hangingPunct="1">
        <a:spcBef>
          <a:spcPct val="20000"/>
        </a:spcBef>
        <a:spcAft>
          <a:spcPct val="0"/>
        </a:spcAft>
        <a:buChar char="•"/>
        <a:defRPr sz="4267">
          <a:solidFill>
            <a:srgbClr val="254B8E"/>
          </a:solidFill>
          <a:latin typeface="+mn-lt"/>
          <a:ea typeface="MS PGothic" pitchFamily="34" charset="-128"/>
          <a:cs typeface="+mn-cs"/>
        </a:defRPr>
      </a:lvl1pPr>
      <a:lvl2pPr marL="990575" indent="-380990" algn="l" rtl="0" eaLnBrk="1" fontAlgn="base" hangingPunct="1">
        <a:spcBef>
          <a:spcPct val="20000"/>
        </a:spcBef>
        <a:spcAft>
          <a:spcPct val="0"/>
        </a:spcAft>
        <a:buChar char="–"/>
        <a:defRPr sz="3733">
          <a:solidFill>
            <a:srgbClr val="254B8E"/>
          </a:solidFill>
          <a:latin typeface="+mn-lt"/>
          <a:ea typeface="MS PGothic" pitchFamily="34" charset="-128"/>
        </a:defRPr>
      </a:lvl2pPr>
      <a:lvl3pPr marL="1523962" indent="-304792" algn="l" rtl="0" eaLnBrk="1" fontAlgn="base" hangingPunct="1">
        <a:spcBef>
          <a:spcPct val="20000"/>
        </a:spcBef>
        <a:spcAft>
          <a:spcPct val="0"/>
        </a:spcAft>
        <a:buChar char="•"/>
        <a:defRPr sz="3200">
          <a:solidFill>
            <a:srgbClr val="254B8E"/>
          </a:solidFill>
          <a:latin typeface="+mn-lt"/>
          <a:ea typeface="MS PGothic" pitchFamily="34" charset="-128"/>
        </a:defRPr>
      </a:lvl3pPr>
      <a:lvl4pPr marL="2133547" indent="-304792" algn="l" rtl="0" eaLnBrk="1" fontAlgn="base" hangingPunct="1">
        <a:spcBef>
          <a:spcPct val="20000"/>
        </a:spcBef>
        <a:spcAft>
          <a:spcPct val="0"/>
        </a:spcAft>
        <a:buChar char="–"/>
        <a:defRPr sz="2667">
          <a:solidFill>
            <a:srgbClr val="254B8E"/>
          </a:solidFill>
          <a:latin typeface="+mn-lt"/>
          <a:ea typeface="MS PGothic" pitchFamily="34" charset="-128"/>
        </a:defRPr>
      </a:lvl4pPr>
      <a:lvl5pPr marL="2743131" indent="-304792" algn="l" rtl="0" eaLnBrk="1" fontAlgn="base" hangingPunct="1">
        <a:spcBef>
          <a:spcPct val="20000"/>
        </a:spcBef>
        <a:spcAft>
          <a:spcPct val="0"/>
        </a:spcAft>
        <a:buChar char="»"/>
        <a:defRPr sz="2667">
          <a:solidFill>
            <a:srgbClr val="254B8E"/>
          </a:solidFill>
          <a:latin typeface="+mn-lt"/>
          <a:ea typeface="MS PGothic" pitchFamily="34" charset="-128"/>
        </a:defRPr>
      </a:lvl5pPr>
      <a:lvl6pPr marL="3352716" indent="-304792" algn="l" rtl="0" eaLnBrk="1" fontAlgn="base" hangingPunct="1">
        <a:spcBef>
          <a:spcPct val="20000"/>
        </a:spcBef>
        <a:spcAft>
          <a:spcPct val="0"/>
        </a:spcAft>
        <a:buChar char="»"/>
        <a:defRPr sz="2667">
          <a:solidFill>
            <a:srgbClr val="254B8E"/>
          </a:solidFill>
          <a:latin typeface="+mn-lt"/>
        </a:defRPr>
      </a:lvl6pPr>
      <a:lvl7pPr marL="3962301" indent="-304792" algn="l" rtl="0" eaLnBrk="1" fontAlgn="base" hangingPunct="1">
        <a:spcBef>
          <a:spcPct val="20000"/>
        </a:spcBef>
        <a:spcAft>
          <a:spcPct val="0"/>
        </a:spcAft>
        <a:buChar char="»"/>
        <a:defRPr sz="2667">
          <a:solidFill>
            <a:srgbClr val="254B8E"/>
          </a:solidFill>
          <a:latin typeface="+mn-lt"/>
        </a:defRPr>
      </a:lvl7pPr>
      <a:lvl8pPr marL="4571886" indent="-304792" algn="l" rtl="0" eaLnBrk="1" fontAlgn="base" hangingPunct="1">
        <a:spcBef>
          <a:spcPct val="20000"/>
        </a:spcBef>
        <a:spcAft>
          <a:spcPct val="0"/>
        </a:spcAft>
        <a:buChar char="»"/>
        <a:defRPr sz="2667">
          <a:solidFill>
            <a:srgbClr val="254B8E"/>
          </a:solidFill>
          <a:latin typeface="+mn-lt"/>
        </a:defRPr>
      </a:lvl8pPr>
      <a:lvl9pPr marL="5181470" indent="-304792" algn="l" rtl="0" eaLnBrk="1" fontAlgn="base" hangingPunct="1">
        <a:spcBef>
          <a:spcPct val="20000"/>
        </a:spcBef>
        <a:spcAft>
          <a:spcPct val="0"/>
        </a:spcAft>
        <a:buChar char="»"/>
        <a:defRPr sz="2667">
          <a:solidFill>
            <a:srgbClr val="254B8E"/>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5.t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a:extLst>
              <a:ext uri="{FF2B5EF4-FFF2-40B4-BE49-F238E27FC236}">
                <a16:creationId xmlns:a16="http://schemas.microsoft.com/office/drawing/2014/main" id="{81102422-0B1A-6C33-1F6D-D6C505851C19}"/>
              </a:ext>
            </a:extLst>
          </p:cNvPr>
          <p:cNvSpPr>
            <a:spLocks noGrp="1" noChangeArrowheads="1"/>
          </p:cNvSpPr>
          <p:nvPr>
            <p:ph type="ctrTitle"/>
          </p:nvPr>
        </p:nvSpPr>
        <p:spPr>
          <a:xfrm>
            <a:off x="558800" y="3130551"/>
            <a:ext cx="11582400" cy="1143000"/>
          </a:xfrm>
        </p:spPr>
        <p:txBody>
          <a:bodyPr/>
          <a:lstStyle/>
          <a:p>
            <a:r>
              <a:rPr lang="en-US" sz="4000" dirty="0">
                <a:solidFill>
                  <a:srgbClr val="FFC000"/>
                </a:solidFill>
              </a:rPr>
              <a:t>Plasma Proteomic Characterization of the EDRN Prostate Cancer Cohort for Aggressive Prostate Cancer Biomarker Discovery</a:t>
            </a:r>
            <a:endParaRPr lang="en-US" altLang="en-US" sz="4000" dirty="0">
              <a:solidFill>
                <a:srgbClr val="FFC000"/>
              </a:solidFill>
            </a:endParaRPr>
          </a:p>
        </p:txBody>
      </p:sp>
      <p:sp>
        <p:nvSpPr>
          <p:cNvPr id="13317" name="Rectangle 3">
            <a:extLst>
              <a:ext uri="{FF2B5EF4-FFF2-40B4-BE49-F238E27FC236}">
                <a16:creationId xmlns:a16="http://schemas.microsoft.com/office/drawing/2014/main" id="{F5A1829F-566A-0471-188F-FF768A436573}"/>
              </a:ext>
            </a:extLst>
          </p:cNvPr>
          <p:cNvSpPr>
            <a:spLocks noGrp="1" noChangeArrowheads="1"/>
          </p:cNvSpPr>
          <p:nvPr>
            <p:ph type="subTitle" idx="1"/>
          </p:nvPr>
        </p:nvSpPr>
        <p:spPr>
          <a:xfrm>
            <a:off x="1041401" y="5613400"/>
            <a:ext cx="10401300" cy="914400"/>
          </a:xfrm>
        </p:spPr>
        <p:txBody>
          <a:bodyPr/>
          <a:lstStyle/>
          <a:p>
            <a:pPr algn="ctr" eaLnBrk="1" hangingPunct="1"/>
            <a:r>
              <a:rPr lang="en-US" altLang="en-US" dirty="0"/>
              <a:t>T. Mamie Lih, PhD</a:t>
            </a:r>
          </a:p>
          <a:p>
            <a:pPr algn="ctr" eaLnBrk="1" hangingPunct="1"/>
            <a:r>
              <a:rPr lang="en-US" altLang="en-US" dirty="0"/>
              <a:t>PI: Hui Zhang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8CECC-6F25-1BA7-721D-FCC450C67714}"/>
              </a:ext>
            </a:extLst>
          </p:cNvPr>
          <p:cNvSpPr>
            <a:spLocks noGrp="1"/>
          </p:cNvSpPr>
          <p:nvPr>
            <p:ph type="title"/>
          </p:nvPr>
        </p:nvSpPr>
        <p:spPr>
          <a:xfrm>
            <a:off x="0" y="228600"/>
            <a:ext cx="10363200" cy="1143000"/>
          </a:xfrm>
        </p:spPr>
        <p:txBody>
          <a:bodyPr/>
          <a:lstStyle/>
          <a:p>
            <a:r>
              <a:rPr lang="en-US" sz="4000" dirty="0"/>
              <a:t>Introduction</a:t>
            </a:r>
          </a:p>
        </p:txBody>
      </p:sp>
      <p:sp>
        <p:nvSpPr>
          <p:cNvPr id="3" name="Content Placeholder 2">
            <a:extLst>
              <a:ext uri="{FF2B5EF4-FFF2-40B4-BE49-F238E27FC236}">
                <a16:creationId xmlns:a16="http://schemas.microsoft.com/office/drawing/2014/main" id="{157D0999-3F67-913A-8CFC-07E9E6E52B5C}"/>
              </a:ext>
            </a:extLst>
          </p:cNvPr>
          <p:cNvSpPr>
            <a:spLocks noGrp="1"/>
          </p:cNvSpPr>
          <p:nvPr>
            <p:ph idx="1"/>
          </p:nvPr>
        </p:nvSpPr>
        <p:spPr>
          <a:xfrm>
            <a:off x="1066800" y="1887071"/>
            <a:ext cx="10363200" cy="4742329"/>
          </a:xfrm>
        </p:spPr>
        <p:txBody>
          <a:bodyPr/>
          <a:lstStyle/>
          <a:p>
            <a:r>
              <a:rPr lang="en-US" altLang="en-US" sz="3200" dirty="0">
                <a:solidFill>
                  <a:schemeClr val="tx1"/>
                </a:solidFill>
                <a:latin typeface="Arial" panose="020B0604020202020204" pitchFamily="34" charset="0"/>
                <a:cs typeface="Arial" panose="020B0604020202020204" pitchFamily="34" charset="0"/>
              </a:rPr>
              <a:t>Most prostate cancers are indolent at diagnosis.</a:t>
            </a:r>
          </a:p>
          <a:p>
            <a:r>
              <a:rPr lang="en-US" altLang="en-US" sz="3200" dirty="0">
                <a:solidFill>
                  <a:schemeClr val="tx1"/>
                </a:solidFill>
                <a:latin typeface="Arial" panose="020B0604020202020204" pitchFamily="34" charset="0"/>
                <a:cs typeface="Arial" panose="020B0604020202020204" pitchFamily="34" charset="0"/>
              </a:rPr>
              <a:t>Aggressive disease is associated with progression and increased mortality.</a:t>
            </a:r>
          </a:p>
          <a:p>
            <a:r>
              <a:rPr lang="en-US" altLang="en-US" sz="3200" dirty="0">
                <a:solidFill>
                  <a:schemeClr val="tx1"/>
                </a:solidFill>
                <a:latin typeface="Arial" panose="020B0604020202020204" pitchFamily="34" charset="0"/>
                <a:cs typeface="Arial" panose="020B0604020202020204" pitchFamily="34" charset="0"/>
              </a:rPr>
              <a:t>Blood provides a minimally invasive source for aggressive prostate cancer biomarker discovery.</a:t>
            </a:r>
          </a:p>
          <a:p>
            <a:r>
              <a:rPr lang="en-US" altLang="en-US" sz="3200" dirty="0">
                <a:solidFill>
                  <a:schemeClr val="tx1"/>
                </a:solidFill>
                <a:latin typeface="Arial" panose="020B0604020202020204" pitchFamily="34" charset="0"/>
                <a:cs typeface="Arial" panose="020B0604020202020204" pitchFamily="34" charset="0"/>
              </a:rPr>
              <a:t>Magnetic-COF enrichment enables </a:t>
            </a:r>
            <a:r>
              <a:rPr lang="en-US" altLang="en-US" sz="3200" b="1" dirty="0">
                <a:solidFill>
                  <a:schemeClr val="tx1"/>
                </a:solidFill>
                <a:latin typeface="Arial" panose="020B0604020202020204" pitchFamily="34" charset="0"/>
                <a:cs typeface="Arial" panose="020B0604020202020204" pitchFamily="34" charset="0"/>
              </a:rPr>
              <a:t>high-throughput and reproducible </a:t>
            </a:r>
            <a:r>
              <a:rPr lang="en-US" altLang="en-US" sz="3200" dirty="0">
                <a:solidFill>
                  <a:schemeClr val="tx1"/>
                </a:solidFill>
                <a:latin typeface="Arial" panose="020B0604020202020204" pitchFamily="34" charset="0"/>
                <a:cs typeface="Arial" panose="020B0604020202020204" pitchFamily="34" charset="0"/>
              </a:rPr>
              <a:t>blood proteomic analysis.</a:t>
            </a:r>
            <a:endParaRPr lang="en-US" sz="3200" dirty="0"/>
          </a:p>
        </p:txBody>
      </p:sp>
      <p:sp>
        <p:nvSpPr>
          <p:cNvPr id="4" name="Slide Number Placeholder 3">
            <a:extLst>
              <a:ext uri="{FF2B5EF4-FFF2-40B4-BE49-F238E27FC236}">
                <a16:creationId xmlns:a16="http://schemas.microsoft.com/office/drawing/2014/main" id="{E10DCE80-E95E-8141-5ADA-81EDE3D8A24F}"/>
              </a:ext>
            </a:extLst>
          </p:cNvPr>
          <p:cNvSpPr>
            <a:spLocks noGrp="1"/>
          </p:cNvSpPr>
          <p:nvPr>
            <p:ph type="sldNum" sz="quarter" idx="12"/>
          </p:nvPr>
        </p:nvSpPr>
        <p:spPr/>
        <p:txBody>
          <a:bodyPr/>
          <a:lstStyle/>
          <a:p>
            <a:fld id="{25B68649-D816-4214-9BE7-BD7F48F1CAE2}" type="slidenum">
              <a:rPr lang="en-US" altLang="en-US" smtClean="0"/>
              <a:pPr/>
              <a:t>2</a:t>
            </a:fld>
            <a:endParaRPr lang="en-US" altLang="en-US">
              <a:solidFill>
                <a:srgbClr val="002C77"/>
              </a:solidFill>
            </a:endParaRPr>
          </a:p>
        </p:txBody>
      </p:sp>
      <p:sp>
        <p:nvSpPr>
          <p:cNvPr id="6" name="TextBox 5">
            <a:extLst>
              <a:ext uri="{FF2B5EF4-FFF2-40B4-BE49-F238E27FC236}">
                <a16:creationId xmlns:a16="http://schemas.microsoft.com/office/drawing/2014/main" id="{237597F5-B8DA-81B0-7F3B-8F715D1CB630}"/>
              </a:ext>
            </a:extLst>
          </p:cNvPr>
          <p:cNvSpPr txBox="1"/>
          <p:nvPr/>
        </p:nvSpPr>
        <p:spPr>
          <a:xfrm>
            <a:off x="4729069" y="5697533"/>
            <a:ext cx="6016193" cy="369332"/>
          </a:xfrm>
          <a:prstGeom prst="rect">
            <a:avLst/>
          </a:prstGeom>
          <a:noFill/>
        </p:spPr>
        <p:txBody>
          <a:bodyPr wrap="square">
            <a:spAutoFit/>
          </a:bodyPr>
          <a:lstStyle/>
          <a:p>
            <a:r>
              <a:rPr lang="en-US" dirty="0"/>
              <a:t>Y Huang et al., Anal. Chem. (2026) 98 (15): 11261–1127</a:t>
            </a:r>
          </a:p>
        </p:txBody>
      </p:sp>
    </p:spTree>
    <p:extLst>
      <p:ext uri="{BB962C8B-B14F-4D97-AF65-F5344CB8AC3E}">
        <p14:creationId xmlns:p14="http://schemas.microsoft.com/office/powerpoint/2010/main" val="2770235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69FE0-459F-75AC-86A9-93422F123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4A9373-609D-A4C7-272A-A24C6FC7EF21}"/>
              </a:ext>
            </a:extLst>
          </p:cNvPr>
          <p:cNvSpPr>
            <a:spLocks noGrp="1"/>
          </p:cNvSpPr>
          <p:nvPr>
            <p:ph type="title"/>
          </p:nvPr>
        </p:nvSpPr>
        <p:spPr>
          <a:xfrm>
            <a:off x="0" y="260788"/>
            <a:ext cx="10363200" cy="1143000"/>
          </a:xfrm>
        </p:spPr>
        <p:txBody>
          <a:bodyPr/>
          <a:lstStyle/>
          <a:p>
            <a:r>
              <a:rPr lang="en-US" sz="3600" dirty="0"/>
              <a:t>Magnetic-COF-based blood enrichment platform</a:t>
            </a:r>
          </a:p>
        </p:txBody>
      </p:sp>
      <p:sp>
        <p:nvSpPr>
          <p:cNvPr id="4" name="Slide Number Placeholder 3">
            <a:extLst>
              <a:ext uri="{FF2B5EF4-FFF2-40B4-BE49-F238E27FC236}">
                <a16:creationId xmlns:a16="http://schemas.microsoft.com/office/drawing/2014/main" id="{236066C5-83EB-01E8-3886-3C488B39D426}"/>
              </a:ext>
            </a:extLst>
          </p:cNvPr>
          <p:cNvSpPr>
            <a:spLocks noGrp="1"/>
          </p:cNvSpPr>
          <p:nvPr>
            <p:ph type="sldNum" sz="quarter" idx="12"/>
          </p:nvPr>
        </p:nvSpPr>
        <p:spPr/>
        <p:txBody>
          <a:bodyPr/>
          <a:lstStyle/>
          <a:p>
            <a:fld id="{25B68649-D816-4214-9BE7-BD7F48F1CAE2}" type="slidenum">
              <a:rPr lang="en-US" altLang="en-US" smtClean="0"/>
              <a:pPr/>
              <a:t>3</a:t>
            </a:fld>
            <a:endParaRPr lang="en-US" altLang="en-US">
              <a:solidFill>
                <a:srgbClr val="002C77"/>
              </a:solidFill>
            </a:endParaRPr>
          </a:p>
        </p:txBody>
      </p:sp>
      <p:sp>
        <p:nvSpPr>
          <p:cNvPr id="9" name="TextBox 8">
            <a:extLst>
              <a:ext uri="{FF2B5EF4-FFF2-40B4-BE49-F238E27FC236}">
                <a16:creationId xmlns:a16="http://schemas.microsoft.com/office/drawing/2014/main" id="{1EDDA34D-0147-0FEA-D5EC-3C9355CE4431}"/>
              </a:ext>
            </a:extLst>
          </p:cNvPr>
          <p:cNvSpPr txBox="1"/>
          <p:nvPr/>
        </p:nvSpPr>
        <p:spPr>
          <a:xfrm>
            <a:off x="2491634" y="1482585"/>
            <a:ext cx="6398366" cy="369332"/>
          </a:xfrm>
          <a:prstGeom prst="rect">
            <a:avLst/>
          </a:prstGeom>
          <a:noFill/>
        </p:spPr>
        <p:txBody>
          <a:bodyPr wrap="square">
            <a:spAutoFit/>
          </a:bodyPr>
          <a:lstStyle/>
          <a:p>
            <a:r>
              <a:rPr lang="en-US" dirty="0"/>
              <a:t>Y Huang et al., Anal. Chem. (2026) 98 (15): 11261–1127</a:t>
            </a:r>
          </a:p>
        </p:txBody>
      </p:sp>
      <p:sp>
        <p:nvSpPr>
          <p:cNvPr id="11" name="TextBox 10">
            <a:extLst>
              <a:ext uri="{FF2B5EF4-FFF2-40B4-BE49-F238E27FC236}">
                <a16:creationId xmlns:a16="http://schemas.microsoft.com/office/drawing/2014/main" id="{B7EE0370-8BA2-8F61-00B6-2D02ADFDEAD1}"/>
              </a:ext>
            </a:extLst>
          </p:cNvPr>
          <p:cNvSpPr txBox="1"/>
          <p:nvPr/>
        </p:nvSpPr>
        <p:spPr>
          <a:xfrm>
            <a:off x="1739153" y="5604765"/>
            <a:ext cx="9242612" cy="923330"/>
          </a:xfrm>
          <a:prstGeom prst="rect">
            <a:avLst/>
          </a:prstGeom>
          <a:noFill/>
        </p:spPr>
        <p:txBody>
          <a:bodyPr wrap="square">
            <a:spAutoFit/>
          </a:bodyPr>
          <a:lstStyle/>
          <a:p>
            <a:pPr marL="285750" indent="-285750">
              <a:buFont typeface="Arial" panose="020B0604020202020204" pitchFamily="34" charset="0"/>
              <a:buChar char="•"/>
            </a:pPr>
            <a:r>
              <a:rPr lang="en-US" dirty="0"/>
              <a:t>Automation offers high-throughput, consistent handling, reduced human error, and better reproducibility</a:t>
            </a:r>
          </a:p>
          <a:p>
            <a:pPr marL="285750" indent="-285750">
              <a:buFont typeface="Arial" panose="020B0604020202020204" pitchFamily="34" charset="0"/>
              <a:buChar char="•"/>
            </a:pPr>
            <a:r>
              <a:rPr lang="en-US" dirty="0"/>
              <a:t>Capture diverse blood proteins, particularly those in the low-abundance range</a:t>
            </a:r>
          </a:p>
        </p:txBody>
      </p:sp>
      <p:pic>
        <p:nvPicPr>
          <p:cNvPr id="8" name="Picture 7" descr="The diagram illustrates a sequential process for DNA purification, including steps like digestion, binding, washing, enrichment, elution, and injection, using various reagents and equipment.&#10;&#10;AI-generated content may be incorrect.">
            <a:extLst>
              <a:ext uri="{FF2B5EF4-FFF2-40B4-BE49-F238E27FC236}">
                <a16:creationId xmlns:a16="http://schemas.microsoft.com/office/drawing/2014/main" id="{240CC442-9117-CDC7-BF87-4C0911BBF471}"/>
              </a:ext>
            </a:extLst>
          </p:cNvPr>
          <p:cNvPicPr>
            <a:picLocks noChangeAspect="1"/>
          </p:cNvPicPr>
          <p:nvPr/>
        </p:nvPicPr>
        <p:blipFill>
          <a:blip r:embed="rId2">
            <a:extLst>
              <a:ext uri="{28A0092B-C50C-407E-A947-70E740481C1C}">
                <a14:useLocalDpi xmlns:a14="http://schemas.microsoft.com/office/drawing/2010/main" val="0"/>
              </a:ext>
            </a:extLst>
          </a:blip>
          <a:srcRect b="52868"/>
          <a:stretch>
            <a:fillRect/>
          </a:stretch>
        </p:blipFill>
        <p:spPr>
          <a:xfrm>
            <a:off x="1270000" y="1958451"/>
            <a:ext cx="7620000" cy="3232298"/>
          </a:xfrm>
          <a:prstGeom prst="rect">
            <a:avLst/>
          </a:prstGeom>
        </p:spPr>
      </p:pic>
      <p:pic>
        <p:nvPicPr>
          <p:cNvPr id="12" name="Picture 11" descr="The diagram illustrates a sequential process for DNA purification, including steps like digestion, binding, washing, enrichment, elution, and injection, using various reagents and equipment.&#10;&#10;AI-generated content may be incorrect.">
            <a:extLst>
              <a:ext uri="{FF2B5EF4-FFF2-40B4-BE49-F238E27FC236}">
                <a16:creationId xmlns:a16="http://schemas.microsoft.com/office/drawing/2014/main" id="{D67DBFA0-31B2-251A-E7BA-628D45A793C2}"/>
              </a:ext>
            </a:extLst>
          </p:cNvPr>
          <p:cNvPicPr>
            <a:picLocks noChangeAspect="1"/>
          </p:cNvPicPr>
          <p:nvPr/>
        </p:nvPicPr>
        <p:blipFill>
          <a:blip r:embed="rId2">
            <a:extLst>
              <a:ext uri="{28A0092B-C50C-407E-A947-70E740481C1C}">
                <a14:useLocalDpi xmlns:a14="http://schemas.microsoft.com/office/drawing/2010/main" val="0"/>
              </a:ext>
            </a:extLst>
          </a:blip>
          <a:srcRect l="62522" t="47597" r="4145"/>
          <a:stretch>
            <a:fillRect/>
          </a:stretch>
        </p:blipFill>
        <p:spPr>
          <a:xfrm>
            <a:off x="8902699" y="1727740"/>
            <a:ext cx="2540001" cy="3593805"/>
          </a:xfrm>
          <a:prstGeom prst="rect">
            <a:avLst/>
          </a:prstGeom>
        </p:spPr>
      </p:pic>
      <p:sp>
        <p:nvSpPr>
          <p:cNvPr id="3" name="Rectangle 2">
            <a:extLst>
              <a:ext uri="{FF2B5EF4-FFF2-40B4-BE49-F238E27FC236}">
                <a16:creationId xmlns:a16="http://schemas.microsoft.com/office/drawing/2014/main" id="{ADBEACFD-876C-6B22-F8EA-7E0EB5966201}"/>
              </a:ext>
            </a:extLst>
          </p:cNvPr>
          <p:cNvSpPr/>
          <p:nvPr/>
        </p:nvSpPr>
        <p:spPr bwMode="auto">
          <a:xfrm>
            <a:off x="1155700" y="1958451"/>
            <a:ext cx="453465" cy="30777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spTree>
    <p:extLst>
      <p:ext uri="{BB962C8B-B14F-4D97-AF65-F5344CB8AC3E}">
        <p14:creationId xmlns:p14="http://schemas.microsoft.com/office/powerpoint/2010/main" val="3312839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79C72F-45C3-D5FD-45B7-4E2EB2185098}"/>
              </a:ext>
            </a:extLst>
          </p:cNvPr>
          <p:cNvSpPr>
            <a:spLocks noGrp="1"/>
          </p:cNvSpPr>
          <p:nvPr>
            <p:ph type="sldNum" sz="quarter" idx="12"/>
          </p:nvPr>
        </p:nvSpPr>
        <p:spPr/>
        <p:txBody>
          <a:bodyPr/>
          <a:lstStyle/>
          <a:p>
            <a:fld id="{25B68649-D816-4214-9BE7-BD7F48F1CAE2}" type="slidenum">
              <a:rPr lang="en-US" altLang="en-US" smtClean="0"/>
              <a:pPr/>
              <a:t>4</a:t>
            </a:fld>
            <a:endParaRPr lang="en-US" altLang="en-US">
              <a:solidFill>
                <a:srgbClr val="002C77"/>
              </a:solidFill>
            </a:endParaRPr>
          </a:p>
        </p:txBody>
      </p:sp>
      <p:sp>
        <p:nvSpPr>
          <p:cNvPr id="9" name="TextBox 8">
            <a:extLst>
              <a:ext uri="{FF2B5EF4-FFF2-40B4-BE49-F238E27FC236}">
                <a16:creationId xmlns:a16="http://schemas.microsoft.com/office/drawing/2014/main" id="{C13AB111-E1EB-0EF3-CD16-CACD948F8F20}"/>
              </a:ext>
            </a:extLst>
          </p:cNvPr>
          <p:cNvSpPr txBox="1"/>
          <p:nvPr/>
        </p:nvSpPr>
        <p:spPr>
          <a:xfrm>
            <a:off x="6258872" y="6390551"/>
            <a:ext cx="6037021" cy="307777"/>
          </a:xfrm>
          <a:prstGeom prst="rect">
            <a:avLst/>
          </a:prstGeom>
          <a:noFill/>
        </p:spPr>
        <p:txBody>
          <a:bodyPr wrap="square">
            <a:spAutoFit/>
          </a:bodyPr>
          <a:lstStyle/>
          <a:p>
            <a:r>
              <a:rPr lang="en-US" sz="1400" dirty="0"/>
              <a:t>Y Huang et al., Anal. Chem. (2026) 98 (15): 11261–1127</a:t>
            </a:r>
          </a:p>
        </p:txBody>
      </p:sp>
      <p:sp>
        <p:nvSpPr>
          <p:cNvPr id="11" name="TextBox 10">
            <a:extLst>
              <a:ext uri="{FF2B5EF4-FFF2-40B4-BE49-F238E27FC236}">
                <a16:creationId xmlns:a16="http://schemas.microsoft.com/office/drawing/2014/main" id="{291D5353-9387-E921-2B6E-6B6D3901792D}"/>
              </a:ext>
            </a:extLst>
          </p:cNvPr>
          <p:cNvSpPr txBox="1"/>
          <p:nvPr/>
        </p:nvSpPr>
        <p:spPr>
          <a:xfrm>
            <a:off x="1099191" y="5633346"/>
            <a:ext cx="4405619" cy="923330"/>
          </a:xfrm>
          <a:prstGeom prst="rect">
            <a:avLst/>
          </a:prstGeom>
          <a:noFill/>
        </p:spPr>
        <p:txBody>
          <a:bodyPr wrap="square">
            <a:spAutoFit/>
          </a:bodyPr>
          <a:lstStyle/>
          <a:p>
            <a:r>
              <a:rPr lang="en-US" dirty="0"/>
              <a:t>Plasma yielded the greatest proteome coverage, followed by whole blood and serum.</a:t>
            </a:r>
          </a:p>
        </p:txBody>
      </p:sp>
      <p:pic>
        <p:nvPicPr>
          <p:cNvPr id="8" name="Picture 7" descr="The image displays a data visualization with a series of numerical values and annotations, likely representing protein concentrations or gene expression levels in various biological samples such as plasma, serum, and whole blood, with further categorization into specific types like immunoglobulin and extracellular matrix components.&#10;&#10;AI-generated content may be incorrect.">
            <a:extLst>
              <a:ext uri="{FF2B5EF4-FFF2-40B4-BE49-F238E27FC236}">
                <a16:creationId xmlns:a16="http://schemas.microsoft.com/office/drawing/2014/main" id="{627D8472-7B8D-2E06-8A1F-80CFF35F523A}"/>
              </a:ext>
            </a:extLst>
          </p:cNvPr>
          <p:cNvPicPr>
            <a:picLocks noChangeAspect="1"/>
          </p:cNvPicPr>
          <p:nvPr/>
        </p:nvPicPr>
        <p:blipFill>
          <a:blip r:embed="rId2">
            <a:extLst>
              <a:ext uri="{28A0092B-C50C-407E-A947-70E740481C1C}">
                <a14:useLocalDpi xmlns:a14="http://schemas.microsoft.com/office/drawing/2010/main" val="0"/>
              </a:ext>
            </a:extLst>
          </a:blip>
          <a:srcRect r="50000" b="57681"/>
          <a:stretch>
            <a:fillRect/>
          </a:stretch>
        </p:blipFill>
        <p:spPr>
          <a:xfrm>
            <a:off x="657496" y="2439084"/>
            <a:ext cx="4156761" cy="2902226"/>
          </a:xfrm>
          <a:prstGeom prst="rect">
            <a:avLst/>
          </a:prstGeom>
        </p:spPr>
      </p:pic>
      <p:pic>
        <p:nvPicPr>
          <p:cNvPr id="12" name="Picture 11" descr="The image presents a comparative genomic expression analysis between control and PDAC (Pancreatic Ductal Adenocarcinoma) tissues, showing gene expression levels, p-values, and fold changes for various genes, including APOE, CEACAM5, and others.&#10;&#10;AI-generated content may be incorrect.">
            <a:extLst>
              <a:ext uri="{FF2B5EF4-FFF2-40B4-BE49-F238E27FC236}">
                <a16:creationId xmlns:a16="http://schemas.microsoft.com/office/drawing/2014/main" id="{77CE692C-E2C0-479C-4B1F-DEF25FEA552A}"/>
              </a:ext>
            </a:extLst>
          </p:cNvPr>
          <p:cNvPicPr>
            <a:picLocks noChangeAspect="1"/>
          </p:cNvPicPr>
          <p:nvPr/>
        </p:nvPicPr>
        <p:blipFill>
          <a:blip r:embed="rId3">
            <a:extLst>
              <a:ext uri="{28A0092B-C50C-407E-A947-70E740481C1C}">
                <a14:useLocalDpi xmlns:a14="http://schemas.microsoft.com/office/drawing/2010/main" val="0"/>
              </a:ext>
            </a:extLst>
          </a:blip>
          <a:srcRect b="63623"/>
          <a:stretch>
            <a:fillRect/>
          </a:stretch>
        </p:blipFill>
        <p:spPr>
          <a:xfrm>
            <a:off x="5882795" y="2694517"/>
            <a:ext cx="5805402" cy="2646793"/>
          </a:xfrm>
          <a:prstGeom prst="rect">
            <a:avLst/>
          </a:prstGeom>
        </p:spPr>
      </p:pic>
      <p:sp>
        <p:nvSpPr>
          <p:cNvPr id="14" name="TextBox 13">
            <a:extLst>
              <a:ext uri="{FF2B5EF4-FFF2-40B4-BE49-F238E27FC236}">
                <a16:creationId xmlns:a16="http://schemas.microsoft.com/office/drawing/2014/main" id="{E1C4D9FC-2CC0-DBFB-3BEF-5B1AC0D5C2CF}"/>
              </a:ext>
            </a:extLst>
          </p:cNvPr>
          <p:cNvSpPr txBox="1"/>
          <p:nvPr/>
        </p:nvSpPr>
        <p:spPr>
          <a:xfrm>
            <a:off x="657496" y="1890872"/>
            <a:ext cx="4618739" cy="369332"/>
          </a:xfrm>
          <a:prstGeom prst="rect">
            <a:avLst/>
          </a:prstGeom>
          <a:noFill/>
        </p:spPr>
        <p:txBody>
          <a:bodyPr wrap="square">
            <a:spAutoFit/>
          </a:bodyPr>
          <a:lstStyle/>
          <a:p>
            <a:r>
              <a:rPr lang="en-US" dirty="0"/>
              <a:t>Performance across blood sample types</a:t>
            </a:r>
          </a:p>
        </p:txBody>
      </p:sp>
      <p:sp>
        <p:nvSpPr>
          <p:cNvPr id="16" name="TextBox 15">
            <a:extLst>
              <a:ext uri="{FF2B5EF4-FFF2-40B4-BE49-F238E27FC236}">
                <a16:creationId xmlns:a16="http://schemas.microsoft.com/office/drawing/2014/main" id="{B5C40087-F7A0-1FED-2948-43C5A6D64EF6}"/>
              </a:ext>
            </a:extLst>
          </p:cNvPr>
          <p:cNvSpPr txBox="1"/>
          <p:nvPr/>
        </p:nvSpPr>
        <p:spPr>
          <a:xfrm>
            <a:off x="6915767" y="1919280"/>
            <a:ext cx="4493433" cy="369332"/>
          </a:xfrm>
          <a:prstGeom prst="rect">
            <a:avLst/>
          </a:prstGeom>
          <a:noFill/>
        </p:spPr>
        <p:txBody>
          <a:bodyPr wrap="square">
            <a:spAutoFit/>
          </a:bodyPr>
          <a:lstStyle/>
          <a:p>
            <a:r>
              <a:rPr lang="en-US" dirty="0"/>
              <a:t>Application to clinical PDAC samples</a:t>
            </a:r>
          </a:p>
        </p:txBody>
      </p:sp>
      <p:sp>
        <p:nvSpPr>
          <p:cNvPr id="18" name="TextBox 17">
            <a:extLst>
              <a:ext uri="{FF2B5EF4-FFF2-40B4-BE49-F238E27FC236}">
                <a16:creationId xmlns:a16="http://schemas.microsoft.com/office/drawing/2014/main" id="{0E17EBC9-5F90-EFDA-6A9B-42AA1D5DFE4D}"/>
              </a:ext>
            </a:extLst>
          </p:cNvPr>
          <p:cNvSpPr txBox="1"/>
          <p:nvPr/>
        </p:nvSpPr>
        <p:spPr>
          <a:xfrm>
            <a:off x="6049243" y="5615314"/>
            <a:ext cx="5805402" cy="369332"/>
          </a:xfrm>
          <a:prstGeom prst="rect">
            <a:avLst/>
          </a:prstGeom>
          <a:noFill/>
        </p:spPr>
        <p:txBody>
          <a:bodyPr wrap="square">
            <a:spAutoFit/>
          </a:bodyPr>
          <a:lstStyle/>
          <a:p>
            <a:r>
              <a:rPr lang="en-US" dirty="0"/>
              <a:t>The workflow identified proteins associated with PDAC</a:t>
            </a:r>
          </a:p>
        </p:txBody>
      </p:sp>
      <p:sp>
        <p:nvSpPr>
          <p:cNvPr id="19" name="Rectangle 18">
            <a:extLst>
              <a:ext uri="{FF2B5EF4-FFF2-40B4-BE49-F238E27FC236}">
                <a16:creationId xmlns:a16="http://schemas.microsoft.com/office/drawing/2014/main" id="{DD4103AF-6220-C665-28B3-3A4AFA3B212F}"/>
              </a:ext>
            </a:extLst>
          </p:cNvPr>
          <p:cNvSpPr/>
          <p:nvPr/>
        </p:nvSpPr>
        <p:spPr bwMode="auto">
          <a:xfrm>
            <a:off x="9982200" y="313560"/>
            <a:ext cx="2116286" cy="63894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sp>
        <p:nvSpPr>
          <p:cNvPr id="2" name="Title 1">
            <a:extLst>
              <a:ext uri="{FF2B5EF4-FFF2-40B4-BE49-F238E27FC236}">
                <a16:creationId xmlns:a16="http://schemas.microsoft.com/office/drawing/2014/main" id="{63546A5C-836C-0464-D755-F46836FABAC0}"/>
              </a:ext>
            </a:extLst>
          </p:cNvPr>
          <p:cNvSpPr>
            <a:spLocks noGrp="1"/>
          </p:cNvSpPr>
          <p:nvPr>
            <p:ph type="title"/>
          </p:nvPr>
        </p:nvSpPr>
        <p:spPr>
          <a:xfrm>
            <a:off x="0" y="313560"/>
            <a:ext cx="12098486" cy="1143000"/>
          </a:xfrm>
        </p:spPr>
        <p:txBody>
          <a:bodyPr/>
          <a:lstStyle/>
          <a:p>
            <a:r>
              <a:rPr lang="en-US" sz="3200" dirty="0"/>
              <a:t>Magnetic-COF enrichment provides consistent proteome coverage and captures disease-associated proteins</a:t>
            </a:r>
          </a:p>
        </p:txBody>
      </p:sp>
    </p:spTree>
    <p:extLst>
      <p:ext uri="{BB962C8B-B14F-4D97-AF65-F5344CB8AC3E}">
        <p14:creationId xmlns:p14="http://schemas.microsoft.com/office/powerpoint/2010/main" val="3154866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2F838-6793-DF5D-E7BA-7EEA81D6E1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99E1F7-647A-4FE3-548C-970EB1EBF8B2}"/>
              </a:ext>
            </a:extLst>
          </p:cNvPr>
          <p:cNvSpPr>
            <a:spLocks noGrp="1"/>
          </p:cNvSpPr>
          <p:nvPr>
            <p:ph type="title"/>
          </p:nvPr>
        </p:nvSpPr>
        <p:spPr>
          <a:xfrm>
            <a:off x="0" y="228600"/>
            <a:ext cx="10005237" cy="1143000"/>
          </a:xfrm>
        </p:spPr>
        <p:txBody>
          <a:bodyPr/>
          <a:lstStyle/>
          <a:p>
            <a:r>
              <a:rPr lang="en-US" sz="4000" dirty="0"/>
              <a:t>Overview of the EDRN discovery plasma cohort (n = 596)</a:t>
            </a:r>
          </a:p>
        </p:txBody>
      </p:sp>
      <p:sp>
        <p:nvSpPr>
          <p:cNvPr id="4" name="Slide Number Placeholder 3">
            <a:extLst>
              <a:ext uri="{FF2B5EF4-FFF2-40B4-BE49-F238E27FC236}">
                <a16:creationId xmlns:a16="http://schemas.microsoft.com/office/drawing/2014/main" id="{26F5AA17-AFE0-285D-0A9B-7B456B2CB65E}"/>
              </a:ext>
            </a:extLst>
          </p:cNvPr>
          <p:cNvSpPr>
            <a:spLocks noGrp="1"/>
          </p:cNvSpPr>
          <p:nvPr>
            <p:ph type="sldNum" sz="quarter" idx="12"/>
          </p:nvPr>
        </p:nvSpPr>
        <p:spPr/>
        <p:txBody>
          <a:bodyPr/>
          <a:lstStyle/>
          <a:p>
            <a:fld id="{25B68649-D816-4214-9BE7-BD7F48F1CAE2}" type="slidenum">
              <a:rPr lang="en-US" altLang="en-US" smtClean="0"/>
              <a:pPr/>
              <a:t>5</a:t>
            </a:fld>
            <a:endParaRPr lang="en-US" altLang="en-US">
              <a:solidFill>
                <a:srgbClr val="002C77"/>
              </a:solidFill>
            </a:endParaRPr>
          </a:p>
        </p:txBody>
      </p:sp>
      <p:graphicFrame>
        <p:nvGraphicFramePr>
          <p:cNvPr id="5" name="Table 4">
            <a:extLst>
              <a:ext uri="{FF2B5EF4-FFF2-40B4-BE49-F238E27FC236}">
                <a16:creationId xmlns:a16="http://schemas.microsoft.com/office/drawing/2014/main" id="{7C3BC775-BB92-18DE-E047-814BD42058E3}"/>
              </a:ext>
            </a:extLst>
          </p:cNvPr>
          <p:cNvGraphicFramePr>
            <a:graphicFrameLocks noGrp="1"/>
          </p:cNvGraphicFramePr>
          <p:nvPr>
            <p:extLst>
              <p:ext uri="{D42A27DB-BD31-4B8C-83A1-F6EECF244321}">
                <p14:modId xmlns:p14="http://schemas.microsoft.com/office/powerpoint/2010/main" val="616324930"/>
              </p:ext>
            </p:extLst>
          </p:nvPr>
        </p:nvGraphicFramePr>
        <p:xfrm>
          <a:off x="243776" y="2855182"/>
          <a:ext cx="11321675" cy="1985836"/>
        </p:xfrm>
        <a:graphic>
          <a:graphicData uri="http://schemas.openxmlformats.org/drawingml/2006/table">
            <a:tbl>
              <a:tblPr firstRow="1" firstCol="1" bandRow="1">
                <a:tableStyleId>{21E4AEA4-8DFA-4A89-87EB-49C32662AFE0}</a:tableStyleId>
              </a:tblPr>
              <a:tblGrid>
                <a:gridCol w="3817774">
                  <a:extLst>
                    <a:ext uri="{9D8B030D-6E8A-4147-A177-3AD203B41FA5}">
                      <a16:colId xmlns:a16="http://schemas.microsoft.com/office/drawing/2014/main" val="4143007698"/>
                    </a:ext>
                  </a:extLst>
                </a:gridCol>
                <a:gridCol w="1316474">
                  <a:extLst>
                    <a:ext uri="{9D8B030D-6E8A-4147-A177-3AD203B41FA5}">
                      <a16:colId xmlns:a16="http://schemas.microsoft.com/office/drawing/2014/main" val="1440370403"/>
                    </a:ext>
                  </a:extLst>
                </a:gridCol>
                <a:gridCol w="1187752">
                  <a:extLst>
                    <a:ext uri="{9D8B030D-6E8A-4147-A177-3AD203B41FA5}">
                      <a16:colId xmlns:a16="http://schemas.microsoft.com/office/drawing/2014/main" val="1342789687"/>
                    </a:ext>
                  </a:extLst>
                </a:gridCol>
                <a:gridCol w="1181900">
                  <a:extLst>
                    <a:ext uri="{9D8B030D-6E8A-4147-A177-3AD203B41FA5}">
                      <a16:colId xmlns:a16="http://schemas.microsoft.com/office/drawing/2014/main" val="3069649243"/>
                    </a:ext>
                  </a:extLst>
                </a:gridCol>
                <a:gridCol w="1316474">
                  <a:extLst>
                    <a:ext uri="{9D8B030D-6E8A-4147-A177-3AD203B41FA5}">
                      <a16:colId xmlns:a16="http://schemas.microsoft.com/office/drawing/2014/main" val="2791812856"/>
                    </a:ext>
                  </a:extLst>
                </a:gridCol>
                <a:gridCol w="1316474">
                  <a:extLst>
                    <a:ext uri="{9D8B030D-6E8A-4147-A177-3AD203B41FA5}">
                      <a16:colId xmlns:a16="http://schemas.microsoft.com/office/drawing/2014/main" val="2989762142"/>
                    </a:ext>
                  </a:extLst>
                </a:gridCol>
                <a:gridCol w="1184827">
                  <a:extLst>
                    <a:ext uri="{9D8B030D-6E8A-4147-A177-3AD203B41FA5}">
                      <a16:colId xmlns:a16="http://schemas.microsoft.com/office/drawing/2014/main" val="2836610979"/>
                    </a:ext>
                  </a:extLst>
                </a:gridCol>
              </a:tblGrid>
              <a:tr h="190500">
                <a:tc gridSpan="7">
                  <a:txBody>
                    <a:bodyPr/>
                    <a:lstStyle/>
                    <a:p>
                      <a:pPr marL="0" marR="0" algn="ctr">
                        <a:lnSpc>
                          <a:spcPct val="115000"/>
                        </a:lnSpc>
                        <a:spcAft>
                          <a:spcPts val="800"/>
                        </a:spcAft>
                        <a:buNone/>
                      </a:pPr>
                      <a:r>
                        <a:rPr lang="en-US" sz="2400" kern="100" dirty="0">
                          <a:effectLst/>
                        </a:rPr>
                        <a:t>Basic clinical information of the plasma sample cohort</a:t>
                      </a:r>
                      <a:endParaRPr lang="en-US" sz="2400"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14119763"/>
                  </a:ext>
                </a:extLst>
              </a:tr>
              <a:tr h="190500">
                <a:tc>
                  <a:txBody>
                    <a:bodyPr/>
                    <a:lstStyle/>
                    <a:p>
                      <a:pPr marL="85725" marR="85725" algn="l">
                        <a:buNone/>
                      </a:pPr>
                      <a:endParaRPr lang="en-US" sz="2400" kern="100" dirty="0">
                        <a:effectLst/>
                        <a:latin typeface="Aptos" panose="020B0004020202020204" pitchFamily="34" charset="0"/>
                      </a:endParaRPr>
                    </a:p>
                  </a:txBody>
                  <a:tcPr marL="68580" marR="68580" marT="0" marB="0"/>
                </a:tc>
                <a:tc>
                  <a:txBody>
                    <a:bodyPr/>
                    <a:lstStyle/>
                    <a:p>
                      <a:pPr marL="0" marR="0" algn="ctr">
                        <a:lnSpc>
                          <a:spcPct val="115000"/>
                        </a:lnSpc>
                        <a:spcAft>
                          <a:spcPts val="800"/>
                        </a:spcAft>
                        <a:buNone/>
                      </a:pPr>
                      <a:r>
                        <a:rPr lang="en-US" sz="2400" b="1" kern="100" dirty="0" err="1">
                          <a:effectLst/>
                        </a:rPr>
                        <a:t>BxN</a:t>
                      </a:r>
                      <a:endParaRPr lang="en-US" sz="2400" b="1"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b="1" kern="100" dirty="0">
                          <a:effectLst/>
                        </a:rPr>
                        <a:t>GG 1</a:t>
                      </a:r>
                      <a:endParaRPr lang="en-US" sz="2400" b="1"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b="1" kern="100" dirty="0">
                          <a:effectLst/>
                        </a:rPr>
                        <a:t>GG 2</a:t>
                      </a:r>
                      <a:endParaRPr lang="en-US" sz="2400" b="1"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b="1" kern="100" dirty="0">
                          <a:effectLst/>
                        </a:rPr>
                        <a:t>GG 3</a:t>
                      </a:r>
                      <a:endParaRPr lang="en-US" sz="2400" b="1"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b="1" kern="100" dirty="0">
                          <a:effectLst/>
                        </a:rPr>
                        <a:t>GG 4</a:t>
                      </a:r>
                      <a:endParaRPr lang="en-US" sz="2400" b="1"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b="1" kern="100" dirty="0">
                          <a:effectLst/>
                        </a:rPr>
                        <a:t>GG 5</a:t>
                      </a:r>
                      <a:endParaRPr lang="en-US" sz="2400" b="1"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397071760"/>
                  </a:ext>
                </a:extLst>
              </a:tr>
              <a:tr h="184150">
                <a:tc>
                  <a:txBody>
                    <a:bodyPr/>
                    <a:lstStyle/>
                    <a:p>
                      <a:pPr marL="0" marR="0" algn="ctr">
                        <a:lnSpc>
                          <a:spcPct val="115000"/>
                        </a:lnSpc>
                        <a:spcAft>
                          <a:spcPts val="800"/>
                        </a:spcAft>
                        <a:buNone/>
                      </a:pPr>
                      <a:r>
                        <a:rPr lang="en-US" sz="2400" kern="100" dirty="0">
                          <a:effectLst/>
                          <a:latin typeface="Aptos" panose="020B0004020202020204" pitchFamily="34" charset="0"/>
                          <a:ea typeface="PMingLiU" panose="02020500000000000000" pitchFamily="18" charset="-120"/>
                          <a:cs typeface="Times New Roman" panose="02020603050405020304" pitchFamily="18" charset="0"/>
                        </a:rPr>
                        <a:t>Number of samples</a:t>
                      </a:r>
                    </a:p>
                  </a:txBody>
                  <a:tcPr marL="68580" marR="68580" marT="0" marB="0"/>
                </a:tc>
                <a:tc>
                  <a:txBody>
                    <a:bodyPr/>
                    <a:lstStyle/>
                    <a:p>
                      <a:pPr marL="0" marR="0" algn="ctr">
                        <a:lnSpc>
                          <a:spcPct val="115000"/>
                        </a:lnSpc>
                        <a:spcAft>
                          <a:spcPts val="800"/>
                        </a:spcAft>
                        <a:buNone/>
                      </a:pPr>
                      <a:r>
                        <a:rPr lang="en-US" sz="2400" kern="100">
                          <a:effectLst/>
                        </a:rPr>
                        <a:t>341</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116</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64</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31</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16</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28</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1235943785"/>
                  </a:ext>
                </a:extLst>
              </a:tr>
              <a:tr h="184150">
                <a:tc>
                  <a:txBody>
                    <a:bodyPr/>
                    <a:lstStyle/>
                    <a:p>
                      <a:pPr marL="0" marR="0" algn="ctr">
                        <a:lnSpc>
                          <a:spcPct val="115000"/>
                        </a:lnSpc>
                        <a:spcAft>
                          <a:spcPts val="800"/>
                        </a:spcAft>
                        <a:buNone/>
                      </a:pPr>
                      <a:r>
                        <a:rPr lang="en-US" sz="2400" kern="100">
                          <a:effectLst/>
                        </a:rPr>
                        <a:t>Mean Age</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60</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62</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65</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61</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64</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68</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3189005267"/>
                  </a:ext>
                </a:extLst>
              </a:tr>
              <a:tr h="107950">
                <a:tc>
                  <a:txBody>
                    <a:bodyPr/>
                    <a:lstStyle/>
                    <a:p>
                      <a:pPr marL="0" marR="0" algn="ctr">
                        <a:lnSpc>
                          <a:spcPct val="115000"/>
                        </a:lnSpc>
                        <a:spcAft>
                          <a:spcPts val="800"/>
                        </a:spcAft>
                        <a:buNone/>
                      </a:pPr>
                      <a:r>
                        <a:rPr lang="en-US" sz="2400" kern="100" dirty="0">
                          <a:effectLst/>
                        </a:rPr>
                        <a:t>Mean serum PSA, ng/mL</a:t>
                      </a:r>
                      <a:endParaRPr lang="en-US" sz="2400"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dirty="0">
                          <a:effectLst/>
                        </a:rPr>
                        <a:t>4.4</a:t>
                      </a:r>
                      <a:endParaRPr lang="en-US" sz="2400"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dirty="0">
                          <a:effectLst/>
                        </a:rPr>
                        <a:t>4.35</a:t>
                      </a:r>
                      <a:endParaRPr lang="en-US" sz="2400"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dirty="0">
                          <a:effectLst/>
                        </a:rPr>
                        <a:t>5.04</a:t>
                      </a:r>
                      <a:endParaRPr lang="en-US" sz="2400"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dirty="0">
                          <a:effectLst/>
                        </a:rPr>
                        <a:t>5.3</a:t>
                      </a:r>
                      <a:endParaRPr lang="en-US" sz="2400"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a:effectLst/>
                        </a:rPr>
                        <a:t>8.95</a:t>
                      </a:r>
                      <a:endParaRPr lang="en-US" sz="2400" kern="10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400" kern="100" dirty="0">
                          <a:effectLst/>
                        </a:rPr>
                        <a:t>8.6</a:t>
                      </a:r>
                      <a:endParaRPr lang="en-US" sz="2400" kern="100" dirty="0">
                        <a:effectLst/>
                        <a:latin typeface="Aptos" panose="020B000402020202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4133384799"/>
                  </a:ext>
                </a:extLst>
              </a:tr>
            </a:tbl>
          </a:graphicData>
        </a:graphic>
      </p:graphicFrame>
    </p:spTree>
    <p:extLst>
      <p:ext uri="{BB962C8B-B14F-4D97-AF65-F5344CB8AC3E}">
        <p14:creationId xmlns:p14="http://schemas.microsoft.com/office/powerpoint/2010/main" val="3729752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D80738C-3EDB-B4C0-5D13-32CB6F9CD7C9}"/>
              </a:ext>
            </a:extLst>
          </p:cNvPr>
          <p:cNvSpPr>
            <a:spLocks noGrp="1"/>
          </p:cNvSpPr>
          <p:nvPr>
            <p:ph type="sldNum" sz="quarter" idx="12"/>
          </p:nvPr>
        </p:nvSpPr>
        <p:spPr/>
        <p:txBody>
          <a:bodyPr/>
          <a:lstStyle/>
          <a:p>
            <a:fld id="{60E3CA47-F9CF-4034-A534-7431E8BEBF68}" type="slidenum">
              <a:rPr lang="en-US" altLang="en-US" smtClean="0"/>
              <a:t>6</a:t>
            </a:fld>
            <a:endParaRPr lang="en-US" altLang="en-US">
              <a:solidFill>
                <a:srgbClr val="002C77"/>
              </a:solidFill>
            </a:endParaRPr>
          </a:p>
        </p:txBody>
      </p:sp>
      <p:graphicFrame>
        <p:nvGraphicFramePr>
          <p:cNvPr id="7" name="Table 6">
            <a:extLst>
              <a:ext uri="{FF2B5EF4-FFF2-40B4-BE49-F238E27FC236}">
                <a16:creationId xmlns:a16="http://schemas.microsoft.com/office/drawing/2014/main" id="{4255FD56-AF79-DB68-DDA8-ECE307BBC8A2}"/>
              </a:ext>
            </a:extLst>
          </p:cNvPr>
          <p:cNvGraphicFramePr>
            <a:graphicFrameLocks noGrp="1"/>
          </p:cNvGraphicFramePr>
          <p:nvPr>
            <p:extLst>
              <p:ext uri="{D42A27DB-BD31-4B8C-83A1-F6EECF244321}">
                <p14:modId xmlns:p14="http://schemas.microsoft.com/office/powerpoint/2010/main" val="4197159707"/>
              </p:ext>
            </p:extLst>
          </p:nvPr>
        </p:nvGraphicFramePr>
        <p:xfrm>
          <a:off x="1779563" y="2019747"/>
          <a:ext cx="9018954" cy="3584914"/>
        </p:xfrm>
        <a:graphic>
          <a:graphicData uri="http://schemas.openxmlformats.org/drawingml/2006/table">
            <a:tbl>
              <a:tblPr firstRow="1" bandRow="1">
                <a:tableStyleId>{5C22544A-7EE6-4342-B048-85BDC9FD1C3A}</a:tableStyleId>
              </a:tblPr>
              <a:tblGrid>
                <a:gridCol w="3006318">
                  <a:extLst>
                    <a:ext uri="{9D8B030D-6E8A-4147-A177-3AD203B41FA5}">
                      <a16:colId xmlns:a16="http://schemas.microsoft.com/office/drawing/2014/main" val="1492746515"/>
                    </a:ext>
                  </a:extLst>
                </a:gridCol>
                <a:gridCol w="3687615">
                  <a:extLst>
                    <a:ext uri="{9D8B030D-6E8A-4147-A177-3AD203B41FA5}">
                      <a16:colId xmlns:a16="http://schemas.microsoft.com/office/drawing/2014/main" val="2652241043"/>
                    </a:ext>
                  </a:extLst>
                </a:gridCol>
                <a:gridCol w="2325021">
                  <a:extLst>
                    <a:ext uri="{9D8B030D-6E8A-4147-A177-3AD203B41FA5}">
                      <a16:colId xmlns:a16="http://schemas.microsoft.com/office/drawing/2014/main" val="3954061206"/>
                    </a:ext>
                  </a:extLst>
                </a:gridCol>
              </a:tblGrid>
              <a:tr h="948949">
                <a:tc>
                  <a:txBody>
                    <a:bodyPr/>
                    <a:lstStyle/>
                    <a:p>
                      <a:r>
                        <a:rPr lang="en-US" dirty="0">
                          <a:solidFill>
                            <a:schemeClr val="accent4">
                              <a:lumMod val="95000"/>
                              <a:lumOff val="5000"/>
                            </a:schemeClr>
                          </a:solidFill>
                        </a:rPr>
                        <a:t>Gleason Grade Groups</a:t>
                      </a:r>
                    </a:p>
                  </a:txBody>
                  <a:tcPr/>
                </a:tc>
                <a:tc>
                  <a:txBody>
                    <a:bodyPr/>
                    <a:lstStyle/>
                    <a:p>
                      <a:r>
                        <a:rPr lang="en-US" dirty="0">
                          <a:solidFill>
                            <a:schemeClr val="accent4">
                              <a:lumMod val="95000"/>
                              <a:lumOff val="5000"/>
                            </a:schemeClr>
                          </a:solidFill>
                        </a:rPr>
                        <a:t>Gleason score</a:t>
                      </a:r>
                    </a:p>
                  </a:txBody>
                  <a:tcPr/>
                </a:tc>
                <a:tc>
                  <a:txBody>
                    <a:bodyPr/>
                    <a:lstStyle/>
                    <a:p>
                      <a:r>
                        <a:rPr lang="en-US" dirty="0">
                          <a:solidFill>
                            <a:schemeClr val="accent4">
                              <a:lumMod val="95000"/>
                              <a:lumOff val="5000"/>
                            </a:schemeClr>
                          </a:solidFill>
                        </a:rPr>
                        <a:t>10-Year Survival Rate</a:t>
                      </a:r>
                    </a:p>
                  </a:txBody>
                  <a:tcPr/>
                </a:tc>
                <a:extLst>
                  <a:ext uri="{0D108BD9-81ED-4DB2-BD59-A6C34878D82A}">
                    <a16:rowId xmlns:a16="http://schemas.microsoft.com/office/drawing/2014/main" val="3355959746"/>
                  </a:ext>
                </a:extLst>
              </a:tr>
              <a:tr h="527193">
                <a:tc>
                  <a:txBody>
                    <a:bodyPr/>
                    <a:lstStyle/>
                    <a:p>
                      <a:pPr algn="ctr"/>
                      <a:r>
                        <a:rPr lang="en-US" dirty="0"/>
                        <a:t>GG1</a:t>
                      </a:r>
                    </a:p>
                  </a:txBody>
                  <a:tcPr/>
                </a:tc>
                <a:tc>
                  <a:txBody>
                    <a:bodyPr/>
                    <a:lstStyle/>
                    <a:p>
                      <a:r>
                        <a:rPr lang="en-US" dirty="0"/>
                        <a:t>3+3=6</a:t>
                      </a:r>
                    </a:p>
                  </a:txBody>
                  <a:tcPr/>
                </a:tc>
                <a:tc>
                  <a:txBody>
                    <a:bodyPr/>
                    <a:lstStyle/>
                    <a:p>
                      <a:r>
                        <a:rPr lang="en-US" dirty="0"/>
                        <a:t>98%</a:t>
                      </a:r>
                    </a:p>
                  </a:txBody>
                  <a:tcPr/>
                </a:tc>
                <a:extLst>
                  <a:ext uri="{0D108BD9-81ED-4DB2-BD59-A6C34878D82A}">
                    <a16:rowId xmlns:a16="http://schemas.microsoft.com/office/drawing/2014/main" val="4111912725"/>
                  </a:ext>
                </a:extLst>
              </a:tr>
              <a:tr h="527193">
                <a:tc>
                  <a:txBody>
                    <a:bodyPr/>
                    <a:lstStyle/>
                    <a:p>
                      <a:pPr algn="ctr"/>
                      <a:r>
                        <a:rPr lang="en-US" dirty="0"/>
                        <a:t>GG2</a:t>
                      </a:r>
                    </a:p>
                  </a:txBody>
                  <a:tcPr/>
                </a:tc>
                <a:tc>
                  <a:txBody>
                    <a:bodyPr/>
                    <a:lstStyle/>
                    <a:p>
                      <a:r>
                        <a:rPr lang="en-US" dirty="0"/>
                        <a:t>3+4=7</a:t>
                      </a:r>
                    </a:p>
                  </a:txBody>
                  <a:tcPr/>
                </a:tc>
                <a:tc>
                  <a:txBody>
                    <a:bodyPr/>
                    <a:lstStyle/>
                    <a:p>
                      <a:r>
                        <a:rPr lang="en-US" dirty="0"/>
                        <a:t>92%</a:t>
                      </a:r>
                    </a:p>
                  </a:txBody>
                  <a:tcPr/>
                </a:tc>
                <a:extLst>
                  <a:ext uri="{0D108BD9-81ED-4DB2-BD59-A6C34878D82A}">
                    <a16:rowId xmlns:a16="http://schemas.microsoft.com/office/drawing/2014/main" val="840274827"/>
                  </a:ext>
                </a:extLst>
              </a:tr>
              <a:tr h="527193">
                <a:tc>
                  <a:txBody>
                    <a:bodyPr/>
                    <a:lstStyle/>
                    <a:p>
                      <a:pPr algn="ctr"/>
                      <a:r>
                        <a:rPr lang="en-US" dirty="0"/>
                        <a:t>GG3</a:t>
                      </a:r>
                    </a:p>
                  </a:txBody>
                  <a:tcPr/>
                </a:tc>
                <a:tc>
                  <a:txBody>
                    <a:bodyPr/>
                    <a:lstStyle/>
                    <a:p>
                      <a:r>
                        <a:rPr lang="en-US" dirty="0"/>
                        <a:t>4+3=7</a:t>
                      </a:r>
                    </a:p>
                  </a:txBody>
                  <a:tcPr/>
                </a:tc>
                <a:tc>
                  <a:txBody>
                    <a:bodyPr/>
                    <a:lstStyle/>
                    <a:p>
                      <a:r>
                        <a:rPr lang="en-US" dirty="0"/>
                        <a:t>77%</a:t>
                      </a:r>
                    </a:p>
                  </a:txBody>
                  <a:tcPr/>
                </a:tc>
                <a:extLst>
                  <a:ext uri="{0D108BD9-81ED-4DB2-BD59-A6C34878D82A}">
                    <a16:rowId xmlns:a16="http://schemas.microsoft.com/office/drawing/2014/main" val="1591291945"/>
                  </a:ext>
                </a:extLst>
              </a:tr>
              <a:tr h="527193">
                <a:tc>
                  <a:txBody>
                    <a:bodyPr/>
                    <a:lstStyle/>
                    <a:p>
                      <a:pPr algn="ctr"/>
                      <a:r>
                        <a:rPr lang="en-US" dirty="0"/>
                        <a:t>GG4</a:t>
                      </a:r>
                    </a:p>
                  </a:txBody>
                  <a:tcPr/>
                </a:tc>
                <a:tc>
                  <a:txBody>
                    <a:bodyPr/>
                    <a:lstStyle/>
                    <a:p>
                      <a:r>
                        <a:rPr lang="en-US" dirty="0"/>
                        <a:t>4+4=8</a:t>
                      </a:r>
                    </a:p>
                  </a:txBody>
                  <a:tcPr/>
                </a:tc>
                <a:tc>
                  <a:txBody>
                    <a:bodyPr/>
                    <a:lstStyle/>
                    <a:p>
                      <a:r>
                        <a:rPr lang="en-US" dirty="0"/>
                        <a:t>70%</a:t>
                      </a:r>
                    </a:p>
                  </a:txBody>
                  <a:tcPr/>
                </a:tc>
                <a:extLst>
                  <a:ext uri="{0D108BD9-81ED-4DB2-BD59-A6C34878D82A}">
                    <a16:rowId xmlns:a16="http://schemas.microsoft.com/office/drawing/2014/main" val="2959435684"/>
                  </a:ext>
                </a:extLst>
              </a:tr>
              <a:tr h="527193">
                <a:tc>
                  <a:txBody>
                    <a:bodyPr/>
                    <a:lstStyle/>
                    <a:p>
                      <a:pPr algn="ctr"/>
                      <a:r>
                        <a:rPr lang="en-US" dirty="0"/>
                        <a:t>GG5</a:t>
                      </a:r>
                    </a:p>
                  </a:txBody>
                  <a:tcPr/>
                </a:tc>
                <a:tc>
                  <a:txBody>
                    <a:bodyPr/>
                    <a:lstStyle/>
                    <a:p>
                      <a:r>
                        <a:rPr lang="en-US" dirty="0"/>
                        <a:t>4+5, 5+4, 5+5 =9-10</a:t>
                      </a:r>
                    </a:p>
                  </a:txBody>
                  <a:tcPr/>
                </a:tc>
                <a:tc>
                  <a:txBody>
                    <a:bodyPr/>
                    <a:lstStyle/>
                    <a:p>
                      <a:endParaRPr lang="en-US" dirty="0"/>
                    </a:p>
                  </a:txBody>
                  <a:tcPr/>
                </a:tc>
                <a:extLst>
                  <a:ext uri="{0D108BD9-81ED-4DB2-BD59-A6C34878D82A}">
                    <a16:rowId xmlns:a16="http://schemas.microsoft.com/office/drawing/2014/main" val="3193493074"/>
                  </a:ext>
                </a:extLst>
              </a:tr>
            </a:tbl>
          </a:graphicData>
        </a:graphic>
      </p:graphicFrame>
      <p:sp>
        <p:nvSpPr>
          <p:cNvPr id="12" name="TextBox 11">
            <a:extLst>
              <a:ext uri="{FF2B5EF4-FFF2-40B4-BE49-F238E27FC236}">
                <a16:creationId xmlns:a16="http://schemas.microsoft.com/office/drawing/2014/main" id="{A9268776-6C77-CE94-EEEF-8C358EA5B9E0}"/>
              </a:ext>
            </a:extLst>
          </p:cNvPr>
          <p:cNvSpPr txBox="1"/>
          <p:nvPr/>
        </p:nvSpPr>
        <p:spPr>
          <a:xfrm>
            <a:off x="394092" y="5798403"/>
            <a:ext cx="11403816" cy="830997"/>
          </a:xfrm>
          <a:prstGeom prst="rect">
            <a:avLst/>
          </a:prstGeom>
          <a:noFill/>
        </p:spPr>
        <p:txBody>
          <a:bodyPr wrap="square">
            <a:spAutoFit/>
          </a:bodyPr>
          <a:lstStyle/>
          <a:p>
            <a:r>
              <a:rPr lang="en-US" sz="2400" u="none" strike="noStrike" dirty="0">
                <a:effectLst/>
                <a:latin typeface="+mn-lt"/>
              </a:rPr>
              <a:t>The Gleason grade</a:t>
            </a:r>
            <a:r>
              <a:rPr lang="en-US" sz="2400" dirty="0">
                <a:latin typeface="+mn-lt"/>
              </a:rPr>
              <a:t> (or </a:t>
            </a:r>
            <a:r>
              <a:rPr lang="en-US" sz="2400" u="none" strike="noStrike" dirty="0">
                <a:effectLst/>
                <a:latin typeface="+mn-lt"/>
              </a:rPr>
              <a:t>Gleason score</a:t>
            </a:r>
            <a:r>
              <a:rPr lang="en-US" sz="2400" dirty="0">
                <a:latin typeface="+mn-lt"/>
              </a:rPr>
              <a:t>) is the standard grading system to evaluate the aggressiveness of </a:t>
            </a:r>
            <a:r>
              <a:rPr lang="en-US" sz="2400" u="none" strike="noStrike" dirty="0">
                <a:effectLst/>
                <a:latin typeface="+mn-lt"/>
              </a:rPr>
              <a:t>prostate cancer</a:t>
            </a:r>
            <a:endParaRPr lang="en-US" sz="1600" dirty="0"/>
          </a:p>
        </p:txBody>
      </p:sp>
      <p:sp>
        <p:nvSpPr>
          <p:cNvPr id="3" name="Rectangle 2">
            <a:extLst>
              <a:ext uri="{FF2B5EF4-FFF2-40B4-BE49-F238E27FC236}">
                <a16:creationId xmlns:a16="http://schemas.microsoft.com/office/drawing/2014/main" id="{379EB315-EEEC-BA54-868C-2927C9C938A5}"/>
              </a:ext>
            </a:extLst>
          </p:cNvPr>
          <p:cNvSpPr/>
          <p:nvPr/>
        </p:nvSpPr>
        <p:spPr bwMode="auto">
          <a:xfrm>
            <a:off x="9893300" y="355600"/>
            <a:ext cx="2298700" cy="50607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sp>
        <p:nvSpPr>
          <p:cNvPr id="2" name="Title 1">
            <a:extLst>
              <a:ext uri="{FF2B5EF4-FFF2-40B4-BE49-F238E27FC236}">
                <a16:creationId xmlns:a16="http://schemas.microsoft.com/office/drawing/2014/main" id="{6462C50E-CCEB-77A1-84BD-D8C333CF4DEA}"/>
              </a:ext>
            </a:extLst>
          </p:cNvPr>
          <p:cNvSpPr>
            <a:spLocks noGrp="1"/>
          </p:cNvSpPr>
          <p:nvPr>
            <p:ph type="title"/>
          </p:nvPr>
        </p:nvSpPr>
        <p:spPr>
          <a:xfrm>
            <a:off x="93785" y="290172"/>
            <a:ext cx="11582400" cy="1143000"/>
          </a:xfrm>
        </p:spPr>
        <p:txBody>
          <a:bodyPr/>
          <a:lstStyle/>
          <a:p>
            <a:r>
              <a:rPr lang="en-US" sz="3200" dirty="0"/>
              <a:t>Higher Gleason Grade Groups in localized prostate cancer are associated with increased risk of prostate cancer-specific death</a:t>
            </a:r>
          </a:p>
        </p:txBody>
      </p:sp>
    </p:spTree>
    <p:extLst>
      <p:ext uri="{BB962C8B-B14F-4D97-AF65-F5344CB8AC3E}">
        <p14:creationId xmlns:p14="http://schemas.microsoft.com/office/powerpoint/2010/main" val="1417066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2E47A-2787-3E23-917F-FE68C2CE4522}"/>
              </a:ext>
            </a:extLst>
          </p:cNvPr>
          <p:cNvSpPr>
            <a:spLocks noGrp="1"/>
          </p:cNvSpPr>
          <p:nvPr>
            <p:ph type="title"/>
          </p:nvPr>
        </p:nvSpPr>
        <p:spPr>
          <a:xfrm>
            <a:off x="118899" y="476374"/>
            <a:ext cx="10363200" cy="1143000"/>
          </a:xfrm>
        </p:spPr>
        <p:txBody>
          <a:bodyPr/>
          <a:lstStyle/>
          <a:p>
            <a:r>
              <a:rPr lang="en-US" sz="3600" dirty="0"/>
              <a:t>Consistent QC performance and deep proteome coverage across the EDRN cohort</a:t>
            </a:r>
          </a:p>
        </p:txBody>
      </p:sp>
      <p:sp>
        <p:nvSpPr>
          <p:cNvPr id="4" name="Slide Number Placeholder 3">
            <a:extLst>
              <a:ext uri="{FF2B5EF4-FFF2-40B4-BE49-F238E27FC236}">
                <a16:creationId xmlns:a16="http://schemas.microsoft.com/office/drawing/2014/main" id="{BF387C69-CA13-0943-4B37-20A8F3C896DC}"/>
              </a:ext>
            </a:extLst>
          </p:cNvPr>
          <p:cNvSpPr>
            <a:spLocks noGrp="1"/>
          </p:cNvSpPr>
          <p:nvPr>
            <p:ph type="sldNum" sz="quarter" idx="12"/>
          </p:nvPr>
        </p:nvSpPr>
        <p:spPr/>
        <p:txBody>
          <a:bodyPr/>
          <a:lstStyle/>
          <a:p>
            <a:fld id="{25B68649-D816-4214-9BE7-BD7F48F1CAE2}" type="slidenum">
              <a:rPr lang="en-US" altLang="en-US" smtClean="0"/>
              <a:pPr/>
              <a:t>7</a:t>
            </a:fld>
            <a:endParaRPr lang="en-US" altLang="en-US">
              <a:solidFill>
                <a:srgbClr val="002C77"/>
              </a:solidFill>
            </a:endParaRPr>
          </a:p>
        </p:txBody>
      </p:sp>
      <p:pic>
        <p:nvPicPr>
          <p:cNvPr id="8" name="Picture 7" descr="The image appears to be a grid or matrix with numerical values, possibly representing data or coordinates.&#10;&#10;AI-generated content may be incorrect.">
            <a:extLst>
              <a:ext uri="{FF2B5EF4-FFF2-40B4-BE49-F238E27FC236}">
                <a16:creationId xmlns:a16="http://schemas.microsoft.com/office/drawing/2014/main" id="{734DBB23-3763-E6D4-BDA6-513F9B7624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7451" y="2278138"/>
            <a:ext cx="4448559" cy="4448559"/>
          </a:xfrm>
          <a:prstGeom prst="rect">
            <a:avLst/>
          </a:prstGeom>
        </p:spPr>
      </p:pic>
      <p:sp>
        <p:nvSpPr>
          <p:cNvPr id="5" name="TextBox 4">
            <a:extLst>
              <a:ext uri="{FF2B5EF4-FFF2-40B4-BE49-F238E27FC236}">
                <a16:creationId xmlns:a16="http://schemas.microsoft.com/office/drawing/2014/main" id="{65BFD739-61FA-2A20-956B-92CE872CA771}"/>
              </a:ext>
            </a:extLst>
          </p:cNvPr>
          <p:cNvSpPr txBox="1"/>
          <p:nvPr/>
        </p:nvSpPr>
        <p:spPr>
          <a:xfrm>
            <a:off x="6111358" y="2560970"/>
            <a:ext cx="5557284"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Clinical samples were processed in 7 batches, with 4 QC samples included per batch.</a:t>
            </a:r>
          </a:p>
          <a:p>
            <a:pPr marL="342900" indent="-342900">
              <a:buFont typeface="Arial" panose="020B0604020202020204" pitchFamily="34" charset="0"/>
              <a:buChar char="•"/>
            </a:pPr>
            <a:r>
              <a:rPr lang="en-US" sz="2400" dirty="0"/>
              <a:t>Median correlation among QC samples = 0.88</a:t>
            </a:r>
          </a:p>
          <a:p>
            <a:pPr marL="342900" indent="-342900">
              <a:buFont typeface="Arial" panose="020B0604020202020204" pitchFamily="34" charset="0"/>
              <a:buChar char="•"/>
            </a:pPr>
            <a:r>
              <a:rPr lang="en-US" sz="2400" dirty="0"/>
              <a:t>&gt;5,000 proteins identified across 596 EDRN plasma samples</a:t>
            </a:r>
          </a:p>
        </p:txBody>
      </p:sp>
    </p:spTree>
    <p:extLst>
      <p:ext uri="{BB962C8B-B14F-4D97-AF65-F5344CB8AC3E}">
        <p14:creationId xmlns:p14="http://schemas.microsoft.com/office/powerpoint/2010/main" val="2680879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93390-BA32-42F1-3B3C-4ABA18164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BAD09D-8D1D-761F-B24E-300D13FB7364}"/>
              </a:ext>
            </a:extLst>
          </p:cNvPr>
          <p:cNvSpPr>
            <a:spLocks noGrp="1"/>
          </p:cNvSpPr>
          <p:nvPr>
            <p:ph type="title"/>
          </p:nvPr>
        </p:nvSpPr>
        <p:spPr>
          <a:xfrm>
            <a:off x="140164" y="537721"/>
            <a:ext cx="10363200" cy="1143000"/>
          </a:xfrm>
        </p:spPr>
        <p:txBody>
          <a:bodyPr/>
          <a:lstStyle/>
          <a:p>
            <a:r>
              <a:rPr lang="en-US" sz="3200" dirty="0"/>
              <a:t>Several plasma proteins are elevated in aggressive prostate cancer compared with </a:t>
            </a:r>
            <a:r>
              <a:rPr lang="en-US" sz="3200" dirty="0" err="1"/>
              <a:t>BxN</a:t>
            </a:r>
            <a:r>
              <a:rPr lang="en-US" sz="3200" dirty="0"/>
              <a:t> and NAG</a:t>
            </a:r>
          </a:p>
        </p:txBody>
      </p:sp>
      <p:sp>
        <p:nvSpPr>
          <p:cNvPr id="4" name="Slide Number Placeholder 3">
            <a:extLst>
              <a:ext uri="{FF2B5EF4-FFF2-40B4-BE49-F238E27FC236}">
                <a16:creationId xmlns:a16="http://schemas.microsoft.com/office/drawing/2014/main" id="{58EA5698-257F-8E15-B68D-2AFFAD3300C5}"/>
              </a:ext>
            </a:extLst>
          </p:cNvPr>
          <p:cNvSpPr>
            <a:spLocks noGrp="1"/>
          </p:cNvSpPr>
          <p:nvPr>
            <p:ph type="sldNum" sz="quarter" idx="12"/>
          </p:nvPr>
        </p:nvSpPr>
        <p:spPr/>
        <p:txBody>
          <a:bodyPr/>
          <a:lstStyle/>
          <a:p>
            <a:fld id="{25B68649-D816-4214-9BE7-BD7F48F1CAE2}" type="slidenum">
              <a:rPr lang="en-US" altLang="en-US" smtClean="0"/>
              <a:pPr/>
              <a:t>8</a:t>
            </a:fld>
            <a:endParaRPr lang="en-US" altLang="en-US">
              <a:solidFill>
                <a:srgbClr val="002C77"/>
              </a:solidFill>
            </a:endParaRPr>
          </a:p>
        </p:txBody>
      </p:sp>
      <p:pic>
        <p:nvPicPr>
          <p:cNvPr id="10" name="Picture 9" descr="The diagram depicts a comparative analysis of gene expression levels between two groups, showing fold changes and significance levels for genes like DIABLO, IFIT5, and YTHDF3.&#10;&#10;AI-generated content may be incorrect.">
            <a:extLst>
              <a:ext uri="{FF2B5EF4-FFF2-40B4-BE49-F238E27FC236}">
                <a16:creationId xmlns:a16="http://schemas.microsoft.com/office/drawing/2014/main" id="{B04D3DC2-59FF-A257-342F-3B24DB59678E}"/>
              </a:ext>
            </a:extLst>
          </p:cNvPr>
          <p:cNvPicPr>
            <a:picLocks noChangeAspect="1"/>
          </p:cNvPicPr>
          <p:nvPr/>
        </p:nvPicPr>
        <p:blipFill>
          <a:blip r:embed="rId2"/>
          <a:stretch>
            <a:fillRect/>
          </a:stretch>
        </p:blipFill>
        <p:spPr>
          <a:xfrm>
            <a:off x="0" y="2282532"/>
            <a:ext cx="5233661" cy="3384622"/>
          </a:xfrm>
          <a:prstGeom prst="rect">
            <a:avLst/>
          </a:prstGeom>
        </p:spPr>
      </p:pic>
      <p:pic>
        <p:nvPicPr>
          <p:cNvPr id="5" name="Picture 4" descr="The provided text appears to be a table or a chart displaying gene expression data, including gene names (CHP2, DIABLO, YTHDF3, IFIT5), their log2 abundance values, and possibly their biological functions or classifications (O, BxN, AG, NAG). However, without a visual image, it's difficult to describe the layout or visual representation accurately.&#10;&#10;AI-generated content may be incorrect.">
            <a:extLst>
              <a:ext uri="{FF2B5EF4-FFF2-40B4-BE49-F238E27FC236}">
                <a16:creationId xmlns:a16="http://schemas.microsoft.com/office/drawing/2014/main" id="{37F22183-9E3A-394B-4A00-4A492F3D639F}"/>
              </a:ext>
            </a:extLst>
          </p:cNvPr>
          <p:cNvPicPr>
            <a:picLocks noChangeAspect="1"/>
          </p:cNvPicPr>
          <p:nvPr/>
        </p:nvPicPr>
        <p:blipFill>
          <a:blip r:embed="rId3"/>
          <a:stretch>
            <a:fillRect/>
          </a:stretch>
        </p:blipFill>
        <p:spPr>
          <a:xfrm>
            <a:off x="5548535" y="2396910"/>
            <a:ext cx="6160865" cy="2880952"/>
          </a:xfrm>
          <a:prstGeom prst="rect">
            <a:avLst/>
          </a:prstGeom>
        </p:spPr>
      </p:pic>
    </p:spTree>
    <p:extLst>
      <p:ext uri="{BB962C8B-B14F-4D97-AF65-F5344CB8AC3E}">
        <p14:creationId xmlns:p14="http://schemas.microsoft.com/office/powerpoint/2010/main" val="488774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023D2-CC66-E8C7-C71A-765D84F883CD}"/>
              </a:ext>
            </a:extLst>
          </p:cNvPr>
          <p:cNvSpPr>
            <a:spLocks noGrp="1"/>
          </p:cNvSpPr>
          <p:nvPr>
            <p:ph type="title"/>
          </p:nvPr>
        </p:nvSpPr>
        <p:spPr>
          <a:xfrm>
            <a:off x="0" y="495300"/>
            <a:ext cx="6870700" cy="1143000"/>
          </a:xfrm>
        </p:spPr>
        <p:txBody>
          <a:bodyPr/>
          <a:lstStyle/>
          <a:p>
            <a:r>
              <a:rPr lang="en-US" sz="4400" dirty="0"/>
              <a:t>Combining CHP2 and DIABLO with serum PSA improves discrimination of AG prostate cancer  from </a:t>
            </a:r>
            <a:r>
              <a:rPr lang="en-US" sz="4400" dirty="0" err="1"/>
              <a:t>BxN</a:t>
            </a:r>
            <a:r>
              <a:rPr lang="en-US" sz="4400" dirty="0"/>
              <a:t> and NAG prostate cancer </a:t>
            </a:r>
          </a:p>
        </p:txBody>
      </p:sp>
      <p:sp>
        <p:nvSpPr>
          <p:cNvPr id="4" name="Slide Number Placeholder 3">
            <a:extLst>
              <a:ext uri="{FF2B5EF4-FFF2-40B4-BE49-F238E27FC236}">
                <a16:creationId xmlns:a16="http://schemas.microsoft.com/office/drawing/2014/main" id="{A7DA5074-4E08-DD25-0214-4EE6AD597EAE}"/>
              </a:ext>
            </a:extLst>
          </p:cNvPr>
          <p:cNvSpPr>
            <a:spLocks noGrp="1"/>
          </p:cNvSpPr>
          <p:nvPr>
            <p:ph type="sldNum" sz="quarter" idx="12"/>
          </p:nvPr>
        </p:nvSpPr>
        <p:spPr/>
        <p:txBody>
          <a:bodyPr/>
          <a:lstStyle/>
          <a:p>
            <a:fld id="{25B68649-D816-4214-9BE7-BD7F48F1CAE2}" type="slidenum">
              <a:rPr lang="en-US" altLang="en-US" smtClean="0"/>
              <a:pPr/>
              <a:t>9</a:t>
            </a:fld>
            <a:endParaRPr lang="en-US" altLang="en-US">
              <a:solidFill>
                <a:srgbClr val="002C77"/>
              </a:solidFill>
            </a:endParaRPr>
          </a:p>
        </p:txBody>
      </p:sp>
      <p:pic>
        <p:nvPicPr>
          <p:cNvPr id="5" name="Picture 4" descr="The image displays a ROC (Receiver Operating Characteristic) curve with a calculated Area Under the Curve (AUC) of 0.777, indicating the diagnostic performance of a test involving CHP2, DIABLO, and serum PSA levels.&#10;&#10;AI-generated content may be incorrect.">
            <a:extLst>
              <a:ext uri="{FF2B5EF4-FFF2-40B4-BE49-F238E27FC236}">
                <a16:creationId xmlns:a16="http://schemas.microsoft.com/office/drawing/2014/main" id="{B8FA62FC-1449-5623-CBA8-F32956BD577E}"/>
              </a:ext>
            </a:extLst>
          </p:cNvPr>
          <p:cNvPicPr>
            <a:picLocks noChangeAspect="1"/>
          </p:cNvPicPr>
          <p:nvPr/>
        </p:nvPicPr>
        <p:blipFill>
          <a:blip r:embed="rId2"/>
          <a:stretch>
            <a:fillRect/>
          </a:stretch>
        </p:blipFill>
        <p:spPr>
          <a:xfrm>
            <a:off x="7260525" y="1790700"/>
            <a:ext cx="4029775" cy="4034053"/>
          </a:xfrm>
          <a:prstGeom prst="rect">
            <a:avLst/>
          </a:prstGeom>
        </p:spPr>
      </p:pic>
    </p:spTree>
    <p:extLst>
      <p:ext uri="{BB962C8B-B14F-4D97-AF65-F5344CB8AC3E}">
        <p14:creationId xmlns:p14="http://schemas.microsoft.com/office/powerpoint/2010/main" val="3550196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870B2-0B53-F937-8CAE-2F631C29F8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4DA9D7-3A01-9B20-BB46-F46FF7684274}"/>
              </a:ext>
            </a:extLst>
          </p:cNvPr>
          <p:cNvSpPr>
            <a:spLocks noGrp="1"/>
          </p:cNvSpPr>
          <p:nvPr>
            <p:ph type="title"/>
          </p:nvPr>
        </p:nvSpPr>
        <p:spPr>
          <a:xfrm>
            <a:off x="0" y="228600"/>
            <a:ext cx="10363200" cy="1143000"/>
          </a:xfrm>
        </p:spPr>
        <p:txBody>
          <a:bodyPr/>
          <a:lstStyle/>
          <a:p>
            <a:r>
              <a:rPr lang="en-US" sz="3200" dirty="0"/>
              <a:t>High-throughput plasma proteomics enables discovery of candidate markers for aggressive prostate cancer</a:t>
            </a:r>
          </a:p>
        </p:txBody>
      </p:sp>
      <p:sp>
        <p:nvSpPr>
          <p:cNvPr id="3" name="Content Placeholder 2">
            <a:extLst>
              <a:ext uri="{FF2B5EF4-FFF2-40B4-BE49-F238E27FC236}">
                <a16:creationId xmlns:a16="http://schemas.microsoft.com/office/drawing/2014/main" id="{91FAB08B-6B52-7435-9698-199052D0BB47}"/>
              </a:ext>
            </a:extLst>
          </p:cNvPr>
          <p:cNvSpPr>
            <a:spLocks noGrp="1"/>
          </p:cNvSpPr>
          <p:nvPr>
            <p:ph idx="1"/>
          </p:nvPr>
        </p:nvSpPr>
        <p:spPr>
          <a:xfrm>
            <a:off x="469900" y="2108200"/>
            <a:ext cx="10960100" cy="4114800"/>
          </a:xfrm>
        </p:spPr>
        <p:txBody>
          <a:bodyPr/>
          <a:lstStyle/>
          <a:p>
            <a:pPr lvl="0"/>
            <a:r>
              <a:rPr lang="en-US" sz="2000" b="1" dirty="0">
                <a:solidFill>
                  <a:schemeClr val="tx1"/>
                </a:solidFill>
              </a:rPr>
              <a:t>High-throughput and reproducible workflow:</a:t>
            </a:r>
            <a:r>
              <a:rPr lang="en-US" sz="2000" dirty="0">
                <a:solidFill>
                  <a:schemeClr val="tx1"/>
                </a:solidFill>
              </a:rPr>
              <a:t> Magnetic-COF enrichment enables efficient, automated processing of large numbers of blood samples with consistent performance across batches. </a:t>
            </a:r>
          </a:p>
          <a:p>
            <a:pPr lvl="0"/>
            <a:r>
              <a:rPr lang="en-US" sz="2000" b="1" dirty="0">
                <a:solidFill>
                  <a:schemeClr val="tx1"/>
                </a:solidFill>
              </a:rPr>
              <a:t>Deep plasma proteome coverage:</a:t>
            </a:r>
            <a:r>
              <a:rPr lang="en-US" sz="2000" dirty="0">
                <a:solidFill>
                  <a:schemeClr val="tx1"/>
                </a:solidFill>
              </a:rPr>
              <a:t> More than </a:t>
            </a:r>
            <a:r>
              <a:rPr lang="en-US" sz="2000" b="1" dirty="0">
                <a:solidFill>
                  <a:schemeClr val="tx1"/>
                </a:solidFill>
              </a:rPr>
              <a:t>5,000-7,500 proteins</a:t>
            </a:r>
            <a:r>
              <a:rPr lang="en-US" sz="2000" dirty="0">
                <a:solidFill>
                  <a:schemeClr val="tx1"/>
                </a:solidFill>
              </a:rPr>
              <a:t> can be identified, providing broad coverage for biomarker discovery. </a:t>
            </a:r>
          </a:p>
          <a:p>
            <a:pPr lvl="0"/>
            <a:r>
              <a:rPr lang="en-US" sz="2000" b="1" dirty="0">
                <a:solidFill>
                  <a:schemeClr val="tx1"/>
                </a:solidFill>
              </a:rPr>
              <a:t>Aggressive disease–associated proteins identified:</a:t>
            </a:r>
            <a:r>
              <a:rPr lang="en-US" sz="2000" dirty="0">
                <a:solidFill>
                  <a:schemeClr val="tx1"/>
                </a:solidFill>
              </a:rPr>
              <a:t> Differential analysis revealed plasma proteins associated with aggressive prostate cancer. </a:t>
            </a:r>
          </a:p>
          <a:p>
            <a:pPr lvl="0"/>
            <a:r>
              <a:rPr lang="en-US" sz="2000" b="1" dirty="0">
                <a:solidFill>
                  <a:schemeClr val="tx1"/>
                </a:solidFill>
              </a:rPr>
              <a:t>Candidate marker development is ongoing:</a:t>
            </a:r>
            <a:r>
              <a:rPr lang="en-US" sz="2000" dirty="0">
                <a:solidFill>
                  <a:schemeClr val="tx1"/>
                </a:solidFill>
              </a:rPr>
              <a:t> Individual and multi-protein markers are being evaluated for distinguishing </a:t>
            </a:r>
            <a:r>
              <a:rPr lang="en-US" sz="2000" b="1" dirty="0">
                <a:solidFill>
                  <a:schemeClr val="tx1"/>
                </a:solidFill>
              </a:rPr>
              <a:t>AG from </a:t>
            </a:r>
            <a:r>
              <a:rPr lang="en-US" sz="2000" b="1" dirty="0" err="1">
                <a:solidFill>
                  <a:schemeClr val="tx1"/>
                </a:solidFill>
              </a:rPr>
              <a:t>BxN</a:t>
            </a:r>
            <a:r>
              <a:rPr lang="en-US" sz="2000" b="1" dirty="0">
                <a:solidFill>
                  <a:schemeClr val="tx1"/>
                </a:solidFill>
              </a:rPr>
              <a:t> and NAG</a:t>
            </a:r>
            <a:r>
              <a:rPr lang="en-US" sz="2000" dirty="0">
                <a:solidFill>
                  <a:schemeClr val="tx1"/>
                </a:solidFill>
              </a:rPr>
              <a:t>, including combinations with </a:t>
            </a:r>
            <a:r>
              <a:rPr lang="en-US" sz="2000" b="1" dirty="0">
                <a:solidFill>
                  <a:schemeClr val="tx1"/>
                </a:solidFill>
              </a:rPr>
              <a:t>serum PSA</a:t>
            </a:r>
            <a:r>
              <a:rPr lang="en-US" sz="2000" dirty="0">
                <a:solidFill>
                  <a:schemeClr val="tx1"/>
                </a:solidFill>
              </a:rPr>
              <a:t> that can improve discriminatory performance.</a:t>
            </a:r>
          </a:p>
          <a:p>
            <a:r>
              <a:rPr lang="en-US" sz="2000" b="1" dirty="0">
                <a:solidFill>
                  <a:schemeClr val="tx1"/>
                </a:solidFill>
              </a:rPr>
              <a:t>Targeted assay development: </a:t>
            </a:r>
            <a:r>
              <a:rPr lang="en-US" sz="2000" dirty="0">
                <a:solidFill>
                  <a:schemeClr val="tx1"/>
                </a:solidFill>
              </a:rPr>
              <a:t>Final candidate markers will be transitioned to targeted MS assays for validation in independent cohort.</a:t>
            </a:r>
          </a:p>
        </p:txBody>
      </p:sp>
      <p:sp>
        <p:nvSpPr>
          <p:cNvPr id="4" name="Slide Number Placeholder 3">
            <a:extLst>
              <a:ext uri="{FF2B5EF4-FFF2-40B4-BE49-F238E27FC236}">
                <a16:creationId xmlns:a16="http://schemas.microsoft.com/office/drawing/2014/main" id="{B877E88C-5CCB-01D7-DA23-7E88E985743D}"/>
              </a:ext>
            </a:extLst>
          </p:cNvPr>
          <p:cNvSpPr>
            <a:spLocks noGrp="1"/>
          </p:cNvSpPr>
          <p:nvPr>
            <p:ph type="sldNum" sz="quarter" idx="12"/>
          </p:nvPr>
        </p:nvSpPr>
        <p:spPr/>
        <p:txBody>
          <a:bodyPr/>
          <a:lstStyle/>
          <a:p>
            <a:fld id="{25B68649-D816-4214-9BE7-BD7F48F1CAE2}" type="slidenum">
              <a:rPr lang="en-US" altLang="en-US" smtClean="0"/>
              <a:pPr/>
              <a:t>10</a:t>
            </a:fld>
            <a:endParaRPr lang="en-US" altLang="en-US">
              <a:solidFill>
                <a:srgbClr val="002C77"/>
              </a:solidFill>
            </a:endParaRPr>
          </a:p>
        </p:txBody>
      </p:sp>
    </p:spTree>
    <p:extLst>
      <p:ext uri="{BB962C8B-B14F-4D97-AF65-F5344CB8AC3E}">
        <p14:creationId xmlns:p14="http://schemas.microsoft.com/office/powerpoint/2010/main" val="3145594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a:extLst>
              <a:ext uri="{FF2B5EF4-FFF2-40B4-BE49-F238E27FC236}">
                <a16:creationId xmlns:a16="http://schemas.microsoft.com/office/drawing/2014/main" id="{029819D2-EFEE-F22C-3636-1092F12C5EC2}"/>
              </a:ext>
            </a:extLst>
          </p:cNvPr>
          <p:cNvSpPr>
            <a:spLocks noGrp="1"/>
          </p:cNvSpPr>
          <p:nvPr>
            <p:ph type="title"/>
          </p:nvPr>
        </p:nvSpPr>
        <p:spPr>
          <a:xfrm>
            <a:off x="0" y="239184"/>
            <a:ext cx="10363200" cy="1143000"/>
          </a:xfrm>
        </p:spPr>
        <p:txBody>
          <a:bodyPr/>
          <a:lstStyle/>
          <a:p>
            <a:pPr eaLnBrk="1" hangingPunct="1"/>
            <a:r>
              <a:rPr lang="en-US" altLang="en-US" dirty="0"/>
              <a:t>Acknowledgments</a:t>
            </a:r>
          </a:p>
        </p:txBody>
      </p:sp>
      <p:pic>
        <p:nvPicPr>
          <p:cNvPr id="6" name="Picture 5">
            <a:extLst>
              <a:ext uri="{FF2B5EF4-FFF2-40B4-BE49-F238E27FC236}">
                <a16:creationId xmlns:a16="http://schemas.microsoft.com/office/drawing/2014/main" id="{61C9907E-4E2E-7BC3-D27D-9584977A4F91}"/>
              </a:ext>
            </a:extLst>
          </p:cNvPr>
          <p:cNvPicPr>
            <a:picLocks noChangeAspect="1"/>
          </p:cNvPicPr>
          <p:nvPr/>
        </p:nvPicPr>
        <p:blipFill rotWithShape="1">
          <a:blip r:embed="rId3">
            <a:extLst>
              <a:ext uri="{28A0092B-C50C-407E-A947-70E740481C1C}">
                <a14:useLocalDpi xmlns:a14="http://schemas.microsoft.com/office/drawing/2010/main" val="0"/>
              </a:ext>
            </a:extLst>
          </a:blip>
          <a:srcRect l="2000" t="32400" r="2000" b="32400"/>
          <a:stretch/>
        </p:blipFill>
        <p:spPr>
          <a:xfrm>
            <a:off x="1078974" y="1900719"/>
            <a:ext cx="2913949" cy="593580"/>
          </a:xfrm>
          <a:prstGeom prst="rect">
            <a:avLst/>
          </a:prstGeom>
        </p:spPr>
      </p:pic>
      <p:sp>
        <p:nvSpPr>
          <p:cNvPr id="7" name="Rectangle 6">
            <a:extLst>
              <a:ext uri="{FF2B5EF4-FFF2-40B4-BE49-F238E27FC236}">
                <a16:creationId xmlns:a16="http://schemas.microsoft.com/office/drawing/2014/main" id="{F80C9362-64B5-7989-F673-A0232608D3D1}"/>
              </a:ext>
            </a:extLst>
          </p:cNvPr>
          <p:cNvSpPr/>
          <p:nvPr/>
        </p:nvSpPr>
        <p:spPr bwMode="auto">
          <a:xfrm>
            <a:off x="9956800" y="310092"/>
            <a:ext cx="2133600" cy="75141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en-US" sz="3200">
              <a:latin typeface="Times" charset="0"/>
            </a:endParaRPr>
          </a:p>
        </p:txBody>
      </p:sp>
      <p:pic>
        <p:nvPicPr>
          <p:cNvPr id="11" name="Picture 10">
            <a:extLst>
              <a:ext uri="{FF2B5EF4-FFF2-40B4-BE49-F238E27FC236}">
                <a16:creationId xmlns:a16="http://schemas.microsoft.com/office/drawing/2014/main" id="{4516BB08-84C8-03B4-BBBF-DAEB1C6C60F4}"/>
              </a:ext>
            </a:extLst>
          </p:cNvPr>
          <p:cNvPicPr>
            <a:picLocks noChangeAspect="1"/>
          </p:cNvPicPr>
          <p:nvPr/>
        </p:nvPicPr>
        <p:blipFill rotWithShape="1">
          <a:blip r:embed="rId4">
            <a:extLst>
              <a:ext uri="{28A0092B-C50C-407E-A947-70E740481C1C}">
                <a14:useLocalDpi xmlns:a14="http://schemas.microsoft.com/office/drawing/2010/main" val="0"/>
              </a:ext>
            </a:extLst>
          </a:blip>
          <a:srcRect l="1662" t="14095" r="25831" b="12000"/>
          <a:stretch/>
        </p:blipFill>
        <p:spPr>
          <a:xfrm>
            <a:off x="4625247" y="2723182"/>
            <a:ext cx="7423635" cy="1143000"/>
          </a:xfrm>
          <a:prstGeom prst="rect">
            <a:avLst/>
          </a:prstGeom>
        </p:spPr>
      </p:pic>
      <p:sp>
        <p:nvSpPr>
          <p:cNvPr id="31" name="TextBox 30">
            <a:extLst>
              <a:ext uri="{FF2B5EF4-FFF2-40B4-BE49-F238E27FC236}">
                <a16:creationId xmlns:a16="http://schemas.microsoft.com/office/drawing/2014/main" id="{FF3DF6E5-5BC0-0190-68F8-06D9A2198546}"/>
              </a:ext>
            </a:extLst>
          </p:cNvPr>
          <p:cNvSpPr txBox="1"/>
          <p:nvPr/>
        </p:nvSpPr>
        <p:spPr>
          <a:xfrm>
            <a:off x="1630721" y="2723182"/>
            <a:ext cx="2744397" cy="3293209"/>
          </a:xfrm>
          <a:prstGeom prst="rect">
            <a:avLst/>
          </a:prstGeom>
          <a:noFill/>
        </p:spPr>
        <p:txBody>
          <a:bodyPr wrap="square">
            <a:spAutoFit/>
          </a:bodyPr>
          <a:lstStyle/>
          <a:p>
            <a:r>
              <a:rPr lang="en-US" sz="1600" dirty="0"/>
              <a:t>Hui Zhang</a:t>
            </a:r>
          </a:p>
          <a:p>
            <a:r>
              <a:rPr lang="en-US" sz="1600" dirty="0"/>
              <a:t>Daniel W. Chan</a:t>
            </a:r>
          </a:p>
          <a:p>
            <a:r>
              <a:rPr lang="en-US" sz="1600" dirty="0"/>
              <a:t>Lori J. </a:t>
            </a:r>
            <a:r>
              <a:rPr lang="en-US" sz="1600" dirty="0" err="1"/>
              <a:t>Sokoll</a:t>
            </a:r>
            <a:endParaRPr lang="en-US" sz="1600" dirty="0"/>
          </a:p>
          <a:p>
            <a:r>
              <a:rPr lang="en-US" sz="1600" dirty="0"/>
              <a:t>Zhen Zhang</a:t>
            </a:r>
          </a:p>
          <a:p>
            <a:r>
              <a:rPr lang="en-US" sz="1600" dirty="0" err="1"/>
              <a:t>Yuanyu</a:t>
            </a:r>
            <a:r>
              <a:rPr lang="en-US" sz="1600" dirty="0"/>
              <a:t> Huang</a:t>
            </a:r>
          </a:p>
          <a:p>
            <a:r>
              <a:rPr lang="en-US" sz="1600" dirty="0"/>
              <a:t>Zhenyu Sun</a:t>
            </a:r>
          </a:p>
          <a:p>
            <a:r>
              <a:rPr lang="en-US" sz="1600" dirty="0"/>
              <a:t>Liyuan Jiao</a:t>
            </a:r>
          </a:p>
          <a:p>
            <a:r>
              <a:rPr lang="en-US" sz="1600" dirty="0" err="1"/>
              <a:t>Yingwei</a:t>
            </a:r>
            <a:r>
              <a:rPr lang="en-US" sz="1600" dirty="0"/>
              <a:t> Hu</a:t>
            </a:r>
          </a:p>
          <a:p>
            <a:r>
              <a:rPr lang="en-US" sz="1600" dirty="0"/>
              <a:t>Lijun Chen</a:t>
            </a:r>
          </a:p>
          <a:p>
            <a:r>
              <a:rPr lang="en-US" sz="1600" dirty="0" err="1"/>
              <a:t>Yuefan</a:t>
            </a:r>
            <a:r>
              <a:rPr lang="en-US" sz="1600" dirty="0"/>
              <a:t> Wang</a:t>
            </a:r>
          </a:p>
          <a:p>
            <a:r>
              <a:rPr lang="en-US" sz="1600" dirty="0"/>
              <a:t>Bay Xu</a:t>
            </a:r>
          </a:p>
          <a:p>
            <a:endParaRPr lang="en-US" sz="1600" dirty="0"/>
          </a:p>
          <a:p>
            <a:r>
              <a:rPr lang="en-US" sz="1600" dirty="0"/>
              <a:t>All members in the CBDT</a:t>
            </a:r>
          </a:p>
        </p:txBody>
      </p:sp>
    </p:spTree>
    <p:extLst>
      <p:ext uri="{BB962C8B-B14F-4D97-AF65-F5344CB8AC3E}">
        <p14:creationId xmlns:p14="http://schemas.microsoft.com/office/powerpoint/2010/main" val="2949083173"/>
      </p:ext>
    </p:extLst>
  </p:cSld>
  <p:clrMapOvr>
    <a:masterClrMapping/>
  </p:clrMapOvr>
  <p:transition spd="med"/>
</p:sld>
</file>

<file path=ppt/theme/theme1.xml><?xml version="1.0" encoding="utf-8"?>
<a:theme xmlns:a="http://schemas.openxmlformats.org/drawingml/2006/main" name="JHM_Whi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1072</TotalTime>
  <Words>564</Words>
  <Application>Microsoft Office PowerPoint</Application>
  <PresentationFormat>Widescreen</PresentationFormat>
  <Paragraphs>105</Paragraphs>
  <Slides>11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Times</vt:lpstr>
      <vt:lpstr>JHM_White</vt:lpstr>
      <vt:lpstr>Plasma Proteomic Characterization of the EDRN Prostate Cancer Cohort for Aggressive Prostate Cancer Biomarker Discovery</vt:lpstr>
      <vt:lpstr>Introduction</vt:lpstr>
      <vt:lpstr>Magnetic-COF-based blood enrichment platform</vt:lpstr>
      <vt:lpstr>Magnetic-COF enrichment provides consistent proteome coverage and captures disease-associated proteins</vt:lpstr>
      <vt:lpstr>Overview of the EDRN discovery plasma cohort (n = 596)</vt:lpstr>
      <vt:lpstr>Higher Gleason Grade Groups in localized prostate cancer are associated with increased risk of prostate cancer-specific death</vt:lpstr>
      <vt:lpstr>Consistent QC performance and deep proteome coverage across the EDRN cohort</vt:lpstr>
      <vt:lpstr>Several plasma proteins are elevated in aggressive prostate cancer compared with BxN and NAG</vt:lpstr>
      <vt:lpstr>Combining CHP2 and DIABLO with serum PSA improves discrimination of AG prostate cancer  from BxN and NAG prostate cancer </vt:lpstr>
      <vt:lpstr>High-throughput plasma proteomics enables discovery of candidate markers for aggressive prostate cancer</vt:lpstr>
      <vt:lpstr>Acknowledgments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Mamie Lih</dc:creator>
  <cp:lastModifiedBy>Mamie Lih</cp:lastModifiedBy>
  <cp:revision>45</cp:revision>
  <dcterms:created xsi:type="dcterms:W3CDTF">2026-09-21T18:42:34Z</dcterms:created>
  <dcterms:modified xsi:type="dcterms:W3CDTF">2026-09-24T00:30:29Z</dcterms:modified>
</cp:coreProperties>
</file>