
<file path=[Content_Types].xml><?xml version="1.0" encoding="utf-8"?>
<Types xmlns="http://schemas.openxmlformats.org/package/2006/content-types">
  <Default Extension="jpg" ContentType="image/jpeg"/>
  <Default Extension="org&amp;utm_campaign=index&amp;utm_content=thumbnai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3" r:id="rId4"/>
    <p:sldId id="258" r:id="rId5"/>
    <p:sldId id="260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47"/>
    <p:restoredTop sz="84110"/>
  </p:normalViewPr>
  <p:slideViewPr>
    <p:cSldViewPr snapToGrid="0">
      <p:cViewPr>
        <p:scale>
          <a:sx n="91" d="100"/>
          <a:sy n="91" d="100"/>
        </p:scale>
        <p:origin x="181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Very much ongoing work</a:t>
            </a:r>
          </a:p>
          <a:p>
            <a:endParaRPr lang="en-US" dirty="0"/>
          </a:p>
          <a:p>
            <a:r>
              <a:rPr lang="en-US" dirty="0"/>
              <a:t>My goal is to highlight and raise awareness about some of the statistical considerations &amp; issues in biomarker development here.</a:t>
            </a:r>
          </a:p>
          <a:p>
            <a:endParaRPr lang="en-US" dirty="0"/>
          </a:p>
          <a:p>
            <a:r>
              <a:rPr lang="en-US" dirty="0"/>
              <a:t>These points are important pragmatically for developing accurate detection algorithms, but also raise interesting questions about the cancer biology.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Figure: exploratory control-referenced island methylation contrasts, Script 17. The figure describes observed patterns and does not identify their mechanism.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Figure: Script 17 residual split-half diagnostic. A representative split of 50 has Pearson r=0.997, including within-class r=0.997. Better dependence models improve data fit and calibration, while early discrimination has improved less.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Three next-step groups: biologically motivated feature selection and normalization; site and fragment models; more lung training data and independent lung validation followed by ovarian plasma and uterine lavage.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org&amp;utm_campaign=index&amp;utm_content=thumbnai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11AC42A-881C-46D1-AC37-9F6CC62EC8EE}"/>
              </a:ext>
            </a:extLst>
          </p:cNvPr>
          <p:cNvSpPr>
            <a:spLocks noGrp="1"/>
          </p:cNvSpPr>
          <p:nvPr/>
        </p:nvSpPr>
        <p:spPr>
          <a:xfrm>
            <a:off x="606906" y="4539882"/>
            <a:ext cx="6572250" cy="145885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0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2400" dirty="0">
                <a:solidFill>
                  <a:srgbClr val="253547"/>
                </a:solidFill>
                <a:latin typeface="Calibri" panose="020F0502020204030204" pitchFamily="34" charset="0"/>
                <a:ea typeface="Nimbus Sans"/>
                <a:cs typeface="Calibri" panose="020F0502020204030204" pitchFamily="34" charset="0"/>
              </a:rPr>
              <a:t>Daniel </a:t>
            </a:r>
            <a:r>
              <a:rPr lang="en-US" sz="2400" dirty="0">
                <a:solidFill>
                  <a:srgbClr val="253547"/>
                </a:solidFill>
                <a:latin typeface="Calibri" panose="020F0502020204030204" pitchFamily="34" charset="0"/>
                <a:ea typeface="Nimbus Sans"/>
                <a:cs typeface="Calibri" panose="020F0502020204030204" pitchFamily="34" charset="0"/>
              </a:rPr>
              <a:t>E. </a:t>
            </a:r>
            <a:r>
              <a:rPr sz="2400" dirty="0">
                <a:solidFill>
                  <a:srgbClr val="253547"/>
                </a:solidFill>
                <a:latin typeface="Calibri" panose="020F0502020204030204" pitchFamily="34" charset="0"/>
                <a:ea typeface="Nimbus Sans"/>
                <a:cs typeface="Calibri" panose="020F0502020204030204" pitchFamily="34" charset="0"/>
              </a:rPr>
              <a:t>Schwartz</a:t>
            </a:r>
            <a:r>
              <a:rPr lang="en-US" sz="2400" dirty="0">
                <a:solidFill>
                  <a:srgbClr val="253547"/>
                </a:solidFill>
                <a:latin typeface="Calibri" panose="020F0502020204030204" pitchFamily="34" charset="0"/>
                <a:ea typeface="Nimbus Sans"/>
                <a:cs typeface="Calibri" panose="020F0502020204030204" pitchFamily="34" charset="0"/>
              </a:rPr>
              <a:t>, PhD</a:t>
            </a:r>
            <a:br>
              <a:rPr lang="en-US" sz="2400" dirty="0">
                <a:solidFill>
                  <a:srgbClr val="253547"/>
                </a:solidFill>
                <a:latin typeface="Calibri" panose="020F0502020204030204" pitchFamily="34" charset="0"/>
                <a:ea typeface="Nimbus Sans"/>
                <a:cs typeface="Calibri" panose="020F0502020204030204" pitchFamily="34" charset="0"/>
              </a:rPr>
            </a:br>
            <a:br>
              <a:rPr lang="en-US" sz="2400" dirty="0">
                <a:solidFill>
                  <a:srgbClr val="253547"/>
                </a:solidFill>
                <a:latin typeface="Calibri" panose="020F0502020204030204" pitchFamily="34" charset="0"/>
                <a:ea typeface="Nimbus Sans"/>
                <a:cs typeface="Calibri" panose="020F0502020204030204" pitchFamily="34" charset="0"/>
              </a:rPr>
            </a:br>
            <a:r>
              <a:rPr lang="en-US" sz="2400" dirty="0">
                <a:solidFill>
                  <a:srgbClr val="253547"/>
                </a:solidFill>
                <a:latin typeface="Calibri" panose="020F0502020204030204" pitchFamily="34" charset="0"/>
                <a:ea typeface="Nimbus Sans"/>
                <a:cs typeface="Calibri" panose="020F0502020204030204" pitchFamily="34" charset="0"/>
              </a:rPr>
              <a:t>with Steven Skates, Zoe Guan, &amp; Abhijit Patel </a:t>
            </a:r>
            <a:endParaRPr sz="2400" dirty="0">
              <a:solidFill>
                <a:srgbClr val="253547"/>
              </a:solidFill>
              <a:latin typeface="Calibri" panose="020F0502020204030204" pitchFamily="34" charset="0"/>
              <a:ea typeface="Nimbus Sans"/>
              <a:cs typeface="Calibri" panose="020F0502020204030204" pitchFamily="34" charset="0"/>
            </a:endParaRP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20A1871C-401A-4BD7-7185-0F977F8F4211}"/>
              </a:ext>
            </a:extLst>
          </p:cNvPr>
          <p:cNvSpPr/>
          <p:nvPr/>
        </p:nvSpPr>
        <p:spPr>
          <a:xfrm>
            <a:off x="713232" y="1261872"/>
            <a:ext cx="1088136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1697A6"/>
                </a:solidFill>
              </a:rPr>
              <a:t>Statistical modeling of genome-wide cfDNA methylation </a:t>
            </a:r>
            <a:br>
              <a:rPr lang="en-US" sz="3600" b="1" dirty="0">
                <a:solidFill>
                  <a:srgbClr val="1697A6"/>
                </a:solidFill>
              </a:rPr>
            </a:br>
            <a:r>
              <a:rPr lang="en-US" sz="3600" b="1" dirty="0">
                <a:solidFill>
                  <a:srgbClr val="1697A6"/>
                </a:solidFill>
              </a:rPr>
              <a:t>for early cancer detection</a:t>
            </a:r>
            <a:endParaRPr lang="en-US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AD6366-38E7-B4AA-9794-8815D3FFEE0B}"/>
              </a:ext>
            </a:extLst>
          </p:cNvPr>
          <p:cNvSpPr txBox="1"/>
          <p:nvPr/>
        </p:nvSpPr>
        <p:spPr>
          <a:xfrm>
            <a:off x="606906" y="3058688"/>
            <a:ext cx="4262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EDRN 2026 Scientific Workshop</a:t>
            </a:r>
          </a:p>
          <a:p>
            <a:r>
              <a:rPr lang="en-US" sz="2400" dirty="0"/>
              <a:t>September 24</a:t>
            </a:r>
            <a:r>
              <a:rPr lang="en-US" sz="2400" baseline="30000" dirty="0"/>
              <a:t>th</a:t>
            </a:r>
            <a:r>
              <a:rPr lang="en-US" sz="2400" dirty="0"/>
              <a:t>, 2026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3DD5DEB-96D5-4D6F-2DA2-45753C99F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4388" y="5812537"/>
            <a:ext cx="2418694" cy="66854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FD3A52-D890-AB02-5749-F77D82CF38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5893" y="4428770"/>
            <a:ext cx="3042255" cy="116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99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EAE1D5F-EF21-4298-A0C3-C4A091284D45}"/>
              </a:ext>
            </a:extLst>
          </p:cNvPr>
          <p:cNvSpPr>
            <a:spLocks noGrp="1"/>
          </p:cNvSpPr>
          <p:nvPr/>
        </p:nvSpPr>
        <p:spPr>
          <a:xfrm>
            <a:off x="590550" y="447675"/>
            <a:ext cx="11001375" cy="809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70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70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High-density methyl-seq captures highly methylated DNA genome-wide</a:t>
            </a:r>
            <a:endParaRPr sz="2700" b="1" dirty="0">
              <a:solidFill>
                <a:srgbClr val="253547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14219" b="15334"/>
          <a:stretch>
            <a:fillRect/>
          </a:stretch>
        </p:blipFill>
        <p:spPr>
          <a:xfrm>
            <a:off x="432391" y="1278997"/>
            <a:ext cx="7413111" cy="22766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90F30F9-BF73-46F2-AB99-393C2820703B}"/>
              </a:ext>
            </a:extLst>
          </p:cNvPr>
          <p:cNvSpPr>
            <a:spLocks noGrp="1"/>
          </p:cNvSpPr>
          <p:nvPr/>
        </p:nvSpPr>
        <p:spPr>
          <a:xfrm>
            <a:off x="8448675" y="1638563"/>
            <a:ext cx="3310934" cy="580762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Seq. depth reflects both </a:t>
            </a:r>
            <a:br>
              <a:rPr lang="en-US"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</a:br>
            <a:r>
              <a:rPr lang="en-US"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technical variation &amp; cancer signal</a:t>
            </a:r>
            <a:endParaRPr sz="1725" b="1" dirty="0">
              <a:solidFill>
                <a:schemeClr val="accent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92EC16-BD9A-4DA1-A199-5073A953941D}"/>
              </a:ext>
            </a:extLst>
          </p:cNvPr>
          <p:cNvSpPr>
            <a:spLocks noGrp="1"/>
          </p:cNvSpPr>
          <p:nvPr/>
        </p:nvSpPr>
        <p:spPr>
          <a:xfrm>
            <a:off x="8448675" y="2219325"/>
            <a:ext cx="3162300" cy="1076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More captured fragments may reflect methylation enrichment, but also library yield, conversion, and sequencing variation.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7B215F-7D22-4706-AC53-A517DCB8A2FA}"/>
              </a:ext>
            </a:extLst>
          </p:cNvPr>
          <p:cNvSpPr>
            <a:spLocks noGrp="1"/>
          </p:cNvSpPr>
          <p:nvPr/>
        </p:nvSpPr>
        <p:spPr>
          <a:xfrm>
            <a:off x="8448675" y="3543300"/>
            <a:ext cx="3105150" cy="12383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4894DA-352B-4E37-BC14-278C24C562EB}"/>
              </a:ext>
            </a:extLst>
          </p:cNvPr>
          <p:cNvSpPr>
            <a:spLocks noGrp="1"/>
          </p:cNvSpPr>
          <p:nvPr/>
        </p:nvSpPr>
        <p:spPr>
          <a:xfrm>
            <a:off x="8448675" y="3771900"/>
            <a:ext cx="319087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Statistical consequence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B16355-C396-4CE0-A544-8F7D270FF639}"/>
              </a:ext>
            </a:extLst>
          </p:cNvPr>
          <p:cNvSpPr>
            <a:spLocks noGrp="1"/>
          </p:cNvSpPr>
          <p:nvPr/>
        </p:nvSpPr>
        <p:spPr>
          <a:xfrm>
            <a:off x="8448675" y="4031933"/>
            <a:ext cx="3143250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Modeling</a:t>
            </a:r>
            <a:r>
              <a:rPr lang="en-US" sz="150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+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normaliz</a:t>
            </a: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ation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need to preserve 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biological signal.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53051A-1CAF-46D8-921F-9BC4618D6579}"/>
              </a:ext>
            </a:extLst>
          </p:cNvPr>
          <p:cNvSpPr>
            <a:spLocks noGrp="1"/>
          </p:cNvSpPr>
          <p:nvPr/>
        </p:nvSpPr>
        <p:spPr>
          <a:xfrm>
            <a:off x="260435" y="6208524"/>
            <a:ext cx="105727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0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400" b="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Credit: Abhijit Patel</a:t>
            </a:r>
            <a:endParaRPr sz="1400" b="0" dirty="0">
              <a:solidFill>
                <a:srgbClr val="253547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AC485A-97C5-C28F-0A93-3E3583A18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9071" y="4031933"/>
            <a:ext cx="5667117" cy="193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27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5FD83C0-A8DD-4CEC-8E4E-40213010B281}"/>
              </a:ext>
            </a:extLst>
          </p:cNvPr>
          <p:cNvSpPr>
            <a:spLocks noGrp="1"/>
          </p:cNvSpPr>
          <p:nvPr/>
        </p:nvSpPr>
        <p:spPr>
          <a:xfrm>
            <a:off x="590550" y="447675"/>
            <a:ext cx="11001375" cy="809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70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70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Island-level</a:t>
            </a:r>
            <a:r>
              <a:rPr sz="270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 methylation breadt</a:t>
            </a:r>
            <a:r>
              <a:rPr lang="en-US" sz="270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h</a:t>
            </a:r>
            <a:endParaRPr sz="2700" b="1" dirty="0">
              <a:solidFill>
                <a:srgbClr val="253547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9981FCE-4259-4C8F-8277-EA9CB525975D}"/>
              </a:ext>
            </a:extLst>
          </p:cNvPr>
          <p:cNvSpPr>
            <a:spLocks noGrp="1"/>
          </p:cNvSpPr>
          <p:nvPr/>
        </p:nvSpPr>
        <p:spPr>
          <a:xfrm>
            <a:off x="733425" y="1988524"/>
            <a:ext cx="1057275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75" b="0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2000" b="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For each sample and CpG island: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B7189E-EC04-4E5E-99A2-70F3A3E39E8B}"/>
              </a:ext>
            </a:extLst>
          </p:cNvPr>
          <p:cNvSpPr>
            <a:spLocks noGrp="1"/>
          </p:cNvSpPr>
          <p:nvPr/>
        </p:nvSpPr>
        <p:spPr>
          <a:xfrm>
            <a:off x="4359028" y="2368258"/>
            <a:ext cx="639925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225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# CpG sites in the island methylated on ≥1 fragment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D1427F-30BC-4213-A433-DAB3E7C38DDC}"/>
              </a:ext>
            </a:extLst>
          </p:cNvPr>
          <p:cNvSpPr>
            <a:spLocks noGrp="1"/>
          </p:cNvSpPr>
          <p:nvPr/>
        </p:nvSpPr>
        <p:spPr>
          <a:xfrm flipV="1">
            <a:off x="4172514" y="2932636"/>
            <a:ext cx="6757903" cy="45719"/>
          </a:xfrm>
          <a:prstGeom prst="rect">
            <a:avLst/>
          </a:prstGeom>
          <a:solidFill>
            <a:schemeClr val="tx1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EC5354-7850-4E00-95FC-5F14069F86B3}"/>
              </a:ext>
            </a:extLst>
          </p:cNvPr>
          <p:cNvSpPr>
            <a:spLocks noGrp="1"/>
          </p:cNvSpPr>
          <p:nvPr/>
        </p:nvSpPr>
        <p:spPr>
          <a:xfrm>
            <a:off x="4602529" y="3012913"/>
            <a:ext cx="5912247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25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# CpG sites in the island covered on ≥1 fragment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D48879-2ECF-4039-3729-B6151DCC1E50}"/>
              </a:ext>
            </a:extLst>
          </p:cNvPr>
          <p:cNvSpPr txBox="1"/>
          <p:nvPr/>
        </p:nvSpPr>
        <p:spPr>
          <a:xfrm>
            <a:off x="885825" y="2730491"/>
            <a:ext cx="305137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5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Methylation breadth   =</a:t>
            </a:r>
            <a:endParaRPr lang="en-US" sz="225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E529B8-CF67-A4EA-8E5C-3D9FA48344D7}"/>
              </a:ext>
            </a:extLst>
          </p:cNvPr>
          <p:cNvSpPr txBox="1"/>
          <p:nvPr/>
        </p:nvSpPr>
        <p:spPr>
          <a:xfrm>
            <a:off x="733425" y="3885395"/>
            <a:ext cx="10572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For each island, model differences in methylation breadth b/w controls, early cases, and late cases…</a:t>
            </a:r>
            <a:br>
              <a:rPr lang="en-US" sz="200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</a:br>
            <a:br>
              <a:rPr lang="en-US" sz="200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</a:br>
            <a:r>
              <a:rPr lang="en-US" sz="200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Then combine signal genome-wide.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35A46C-C9FE-9ADB-F529-72551FE4E310}"/>
              </a:ext>
            </a:extLst>
          </p:cNvPr>
          <p:cNvSpPr txBox="1"/>
          <p:nvPr/>
        </p:nvSpPr>
        <p:spPr>
          <a:xfrm>
            <a:off x="733425" y="1407621"/>
            <a:ext cx="2554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Basic Method Idea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F2334C-CDD0-F701-397D-1DE73F1F092B}"/>
              </a:ext>
            </a:extLst>
          </p:cNvPr>
          <p:cNvSpPr txBox="1"/>
          <p:nvPr/>
        </p:nvSpPr>
        <p:spPr>
          <a:xfrm>
            <a:off x="590550" y="5155715"/>
            <a:ext cx="18158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Project State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69AE8D-B669-44A5-1A9E-2C39A2AFAA43}"/>
              </a:ext>
            </a:extLst>
          </p:cNvPr>
          <p:cNvSpPr txBox="1"/>
          <p:nvPr/>
        </p:nvSpPr>
        <p:spPr>
          <a:xfrm>
            <a:off x="782351" y="5817608"/>
            <a:ext cx="2525486" cy="715089"/>
          </a:xfrm>
          <a:prstGeom prst="roundRect">
            <a:avLst/>
          </a:prstGeom>
          <a:solidFill>
            <a:srgbClr val="00FDFF"/>
          </a:solidFill>
          <a:effectLst>
            <a:softEdge rad="0"/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Statistical prototyping w/ initial data (n ≈ 100)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64B279-0B98-0D57-CEDB-A14086813123}"/>
              </a:ext>
            </a:extLst>
          </p:cNvPr>
          <p:cNvSpPr txBox="1"/>
          <p:nvPr/>
        </p:nvSpPr>
        <p:spPr>
          <a:xfrm>
            <a:off x="4446814" y="5817608"/>
            <a:ext cx="3145972" cy="715089"/>
          </a:xfrm>
          <a:prstGeom prst="roundRect">
            <a:avLst/>
          </a:prstGeom>
          <a:solidFill>
            <a:srgbClr val="00FDFF">
              <a:alpha val="50196"/>
            </a:srgb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Processing more samples for training + internal validation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092F77-3643-0DF8-E3F5-A48B4C9A0C43}"/>
              </a:ext>
            </a:extLst>
          </p:cNvPr>
          <p:cNvSpPr txBox="1"/>
          <p:nvPr/>
        </p:nvSpPr>
        <p:spPr>
          <a:xfrm>
            <a:off x="8884165" y="5817608"/>
            <a:ext cx="2271971" cy="715089"/>
          </a:xfrm>
          <a:prstGeom prst="roundRect">
            <a:avLst/>
          </a:prstGeom>
          <a:solidFill>
            <a:srgbClr val="00FDFF">
              <a:alpha val="20000"/>
            </a:srgb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External validation on locked algorithm</a:t>
            </a:r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CAF8CEF1-9148-C7B6-08A8-67099EB90409}"/>
              </a:ext>
            </a:extLst>
          </p:cNvPr>
          <p:cNvSpPr/>
          <p:nvPr/>
        </p:nvSpPr>
        <p:spPr>
          <a:xfrm>
            <a:off x="3485512" y="6103479"/>
            <a:ext cx="687002" cy="13422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>
            <a:extLst>
              <a:ext uri="{FF2B5EF4-FFF2-40B4-BE49-F238E27FC236}">
                <a16:creationId xmlns:a16="http://schemas.microsoft.com/office/drawing/2014/main" id="{004295EC-A95A-266D-902B-71E94F3169D2}"/>
              </a:ext>
            </a:extLst>
          </p:cNvPr>
          <p:cNvSpPr/>
          <p:nvPr/>
        </p:nvSpPr>
        <p:spPr>
          <a:xfrm>
            <a:off x="7867086" y="6103479"/>
            <a:ext cx="687002" cy="13422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11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3912F17-A48D-4909-9858-118E965C16AB}"/>
              </a:ext>
            </a:extLst>
          </p:cNvPr>
          <p:cNvSpPr>
            <a:spLocks noGrp="1"/>
          </p:cNvSpPr>
          <p:nvPr/>
        </p:nvSpPr>
        <p:spPr>
          <a:xfrm>
            <a:off x="590550" y="447675"/>
            <a:ext cx="11001375" cy="809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70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270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Early and late cases </a:t>
            </a:r>
            <a:r>
              <a:rPr lang="en-US" sz="270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have qualitatively different methylation signals</a:t>
            </a:r>
            <a:endParaRPr sz="2700" b="1" dirty="0">
              <a:solidFill>
                <a:srgbClr val="253547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1257300"/>
            <a:ext cx="6971083" cy="53304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1B44D82-8875-46B2-895F-7C406AF346DF}"/>
              </a:ext>
            </a:extLst>
          </p:cNvPr>
          <p:cNvSpPr>
            <a:spLocks noGrp="1"/>
          </p:cNvSpPr>
          <p:nvPr/>
        </p:nvSpPr>
        <p:spPr>
          <a:xfrm>
            <a:off x="8181975" y="1514475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Opposite shifts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1E273F-77FE-43DC-9EFF-121B9C1681DE}"/>
              </a:ext>
            </a:extLst>
          </p:cNvPr>
          <p:cNvSpPr>
            <a:spLocks noGrp="1"/>
          </p:cNvSpPr>
          <p:nvPr/>
        </p:nvSpPr>
        <p:spPr>
          <a:xfrm>
            <a:off x="8181974" y="1795341"/>
            <a:ext cx="3286125" cy="876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At some islands, early and late cases fall on opposite sides of controls.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BF2B0C-67CB-489B-81EA-72D91451D059}"/>
              </a:ext>
            </a:extLst>
          </p:cNvPr>
          <p:cNvSpPr>
            <a:spLocks noGrp="1"/>
          </p:cNvSpPr>
          <p:nvPr/>
        </p:nvSpPr>
        <p:spPr>
          <a:xfrm>
            <a:off x="8181975" y="3057525"/>
            <a:ext cx="3200400" cy="12383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D8B170-0403-43DA-A747-8C4B60024CFB}"/>
              </a:ext>
            </a:extLst>
          </p:cNvPr>
          <p:cNvSpPr>
            <a:spLocks noGrp="1"/>
          </p:cNvSpPr>
          <p:nvPr/>
        </p:nvSpPr>
        <p:spPr>
          <a:xfrm>
            <a:off x="8181975" y="3257550"/>
            <a:ext cx="3190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Biological questions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C52E8A-C65E-4DDD-A0AE-48803ECACD1D}"/>
              </a:ext>
            </a:extLst>
          </p:cNvPr>
          <p:cNvSpPr>
            <a:spLocks noGrp="1"/>
          </p:cNvSpPr>
          <p:nvPr/>
        </p:nvSpPr>
        <p:spPr>
          <a:xfrm>
            <a:off x="8181974" y="3549967"/>
            <a:ext cx="3286125" cy="790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Due to </a:t>
            </a:r>
            <a:r>
              <a:rPr lang="en-US" sz="150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t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umor shedding, cell mixture, </a:t>
            </a: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tumor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progression, etc.</a:t>
            </a:r>
            <a:r>
              <a:rPr lang="en-US" sz="150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?</a:t>
            </a:r>
            <a:endParaRPr sz="1500" b="0" dirty="0">
              <a:solidFill>
                <a:srgbClr val="303945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655179-A1BB-42FC-B666-76DDAABD0C46}"/>
              </a:ext>
            </a:extLst>
          </p:cNvPr>
          <p:cNvSpPr>
            <a:spLocks noGrp="1"/>
          </p:cNvSpPr>
          <p:nvPr/>
        </p:nvSpPr>
        <p:spPr>
          <a:xfrm>
            <a:off x="8181975" y="4743450"/>
            <a:ext cx="3200400" cy="12383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40C544-EF6C-4B0C-8003-0BD5E6D90D34}"/>
              </a:ext>
            </a:extLst>
          </p:cNvPr>
          <p:cNvSpPr>
            <a:spLocks noGrp="1"/>
          </p:cNvSpPr>
          <p:nvPr/>
        </p:nvSpPr>
        <p:spPr>
          <a:xfrm>
            <a:off x="8181975" y="4933950"/>
            <a:ext cx="3238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Implication</a:t>
            </a:r>
            <a:r>
              <a:rPr lang="en-US"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s</a:t>
            </a:r>
            <a:r>
              <a:rPr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 for detection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1CA97B-1C9B-466A-BE66-8CFB3B95FC99}"/>
              </a:ext>
            </a:extLst>
          </p:cNvPr>
          <p:cNvSpPr>
            <a:spLocks noGrp="1"/>
          </p:cNvSpPr>
          <p:nvPr/>
        </p:nvSpPr>
        <p:spPr>
          <a:xfrm>
            <a:off x="8181974" y="5218867"/>
            <a:ext cx="3286125" cy="13193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An algorithm 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learned from late-stage disease may miss early-stage pattern</a:t>
            </a: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s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.</a:t>
            </a:r>
            <a:b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</a:br>
            <a:b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</a:b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Need to model stage-specific patterns.</a:t>
            </a:r>
            <a:endParaRPr sz="1500" b="0" dirty="0">
              <a:solidFill>
                <a:srgbClr val="303945"/>
              </a:solidFill>
              <a:latin typeface="Nimbus Sans"/>
              <a:ea typeface="Nimbus Sans"/>
              <a:cs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843618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85F6579-3393-4977-80EE-A841C8CBA25C}"/>
              </a:ext>
            </a:extLst>
          </p:cNvPr>
          <p:cNvSpPr>
            <a:spLocks noGrp="1"/>
          </p:cNvSpPr>
          <p:nvPr/>
        </p:nvSpPr>
        <p:spPr>
          <a:xfrm>
            <a:off x="590550" y="447675"/>
            <a:ext cx="11001375" cy="809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70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70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Large genome-wide differences between people &amp; samples</a:t>
            </a:r>
            <a:endParaRPr sz="2700" b="1" dirty="0">
              <a:solidFill>
                <a:srgbClr val="253547"/>
              </a:solidFill>
              <a:latin typeface="Nimbus Sans"/>
              <a:ea typeface="Nimbus Sans"/>
              <a:cs typeface="Nimbus Sans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9100" y="1428190"/>
            <a:ext cx="6105525" cy="491602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5784229-4698-45E1-9C07-FC0CD1E5F236}"/>
              </a:ext>
            </a:extLst>
          </p:cNvPr>
          <p:cNvSpPr>
            <a:spLocks noGrp="1"/>
          </p:cNvSpPr>
          <p:nvPr/>
        </p:nvSpPr>
        <p:spPr>
          <a:xfrm>
            <a:off x="6858000" y="1562100"/>
            <a:ext cx="46291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Why model dependence?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3E8F2D-6597-4776-9C48-A75F7E9C5AE7}"/>
              </a:ext>
            </a:extLst>
          </p:cNvPr>
          <p:cNvSpPr>
            <a:spLocks noGrp="1"/>
          </p:cNvSpPr>
          <p:nvPr/>
        </p:nvSpPr>
        <p:spPr>
          <a:xfrm>
            <a:off x="6843712" y="1906429"/>
            <a:ext cx="4552950" cy="8858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Treating thousands of islands as independent overstates the amount of independent evidence.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DE2E4B-45A5-4873-9F75-28ADBE3D226F}"/>
              </a:ext>
            </a:extLst>
          </p:cNvPr>
          <p:cNvSpPr>
            <a:spLocks noGrp="1"/>
          </p:cNvSpPr>
          <p:nvPr/>
        </p:nvSpPr>
        <p:spPr>
          <a:xfrm>
            <a:off x="6858000" y="3133725"/>
            <a:ext cx="4524375" cy="12383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99628F-A00A-4768-A6AC-6069C0324D3E}"/>
              </a:ext>
            </a:extLst>
          </p:cNvPr>
          <p:cNvSpPr>
            <a:spLocks noGrp="1"/>
          </p:cNvSpPr>
          <p:nvPr/>
        </p:nvSpPr>
        <p:spPr>
          <a:xfrm>
            <a:off x="6858000" y="3333750"/>
            <a:ext cx="4619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Modeling dependence improves fit + calibration </a:t>
            </a:r>
            <a:endParaRPr sz="1725" b="1" dirty="0">
              <a:solidFill>
                <a:schemeClr val="accent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C2993E-0CDF-4D04-AC07-7FB9C80785C6}"/>
              </a:ext>
            </a:extLst>
          </p:cNvPr>
          <p:cNvSpPr>
            <a:spLocks noGrp="1"/>
          </p:cNvSpPr>
          <p:nvPr/>
        </p:nvSpPr>
        <p:spPr>
          <a:xfrm>
            <a:off x="6843712" y="3669230"/>
            <a:ext cx="4552950" cy="847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Subject-level models </a:t>
            </a: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and factor models 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improve </a:t>
            </a: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model fit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and uncertainty calibration</a:t>
            </a: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(reduce overconfidence)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6A4105-B924-426D-916F-2C64860E27E9}"/>
              </a:ext>
            </a:extLst>
          </p:cNvPr>
          <p:cNvSpPr>
            <a:spLocks noGrp="1"/>
          </p:cNvSpPr>
          <p:nvPr/>
        </p:nvSpPr>
        <p:spPr>
          <a:xfrm>
            <a:off x="6858000" y="4848225"/>
            <a:ext cx="4524375" cy="12383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E60DDE-559D-443F-B0B7-C43A2312D3AD}"/>
              </a:ext>
            </a:extLst>
          </p:cNvPr>
          <p:cNvSpPr>
            <a:spLocks noGrp="1"/>
          </p:cNvSpPr>
          <p:nvPr/>
        </p:nvSpPr>
        <p:spPr>
          <a:xfrm>
            <a:off x="6858000" y="5038725"/>
            <a:ext cx="4619625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725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… but not classification accuracy</a:t>
            </a:r>
            <a:endParaRPr sz="1725" b="1" dirty="0">
              <a:solidFill>
                <a:schemeClr val="accent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E029FE3-10E6-491D-888D-34A8CBF7C128}"/>
              </a:ext>
            </a:extLst>
          </p:cNvPr>
          <p:cNvSpPr>
            <a:spLocks noGrp="1"/>
          </p:cNvSpPr>
          <p:nvPr/>
        </p:nvSpPr>
        <p:spPr>
          <a:xfrm>
            <a:off x="6858000" y="5382378"/>
            <a:ext cx="4552950" cy="790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50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Better modeling of the same island summaries made smaller gains in early classification</a:t>
            </a:r>
            <a:r>
              <a:rPr lang="en-US"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(AUCs in 0.75-0.80)</a:t>
            </a:r>
            <a:r>
              <a:rPr sz="150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272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51ACE08-BE7F-42DB-AB1F-2FA1F5BB95AB}"/>
              </a:ext>
            </a:extLst>
          </p:cNvPr>
          <p:cNvSpPr>
            <a:spLocks noGrp="1"/>
          </p:cNvSpPr>
          <p:nvPr/>
        </p:nvSpPr>
        <p:spPr>
          <a:xfrm>
            <a:off x="590550" y="447675"/>
            <a:ext cx="11001375" cy="809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70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70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Cancer signal may be stronger in certain assay summaries </a:t>
            </a:r>
            <a:endParaRPr sz="2700" b="1" dirty="0">
              <a:solidFill>
                <a:srgbClr val="253547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489135-4CA6-47F8-88CF-767ACB0D7086}"/>
              </a:ext>
            </a:extLst>
          </p:cNvPr>
          <p:cNvSpPr>
            <a:spLocks noGrp="1"/>
          </p:cNvSpPr>
          <p:nvPr/>
        </p:nvSpPr>
        <p:spPr>
          <a:xfrm>
            <a:off x="628650" y="2095500"/>
            <a:ext cx="2543175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Island</a:t>
            </a:r>
            <a:r>
              <a:rPr lang="en-US"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-level</a:t>
            </a:r>
            <a:r>
              <a:rPr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 </a:t>
            </a:r>
            <a:br>
              <a:rPr lang="en-US"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</a:br>
            <a:r>
              <a:rPr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methylation</a:t>
            </a:r>
            <a:r>
              <a:rPr lang="en-US"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breadth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5859466-38A8-4214-A705-AA9DC530DD2B}"/>
              </a:ext>
            </a:extLst>
          </p:cNvPr>
          <p:cNvSpPr>
            <a:spLocks noGrp="1"/>
          </p:cNvSpPr>
          <p:nvPr/>
        </p:nvSpPr>
        <p:spPr>
          <a:xfrm>
            <a:off x="628650" y="2952750"/>
            <a:ext cx="2543175" cy="657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425" b="1">
                <a:solidFill>
                  <a:srgbClr val="2A667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# m</a:t>
            </a:r>
            <a:r>
              <a:rPr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ethylated</a:t>
            </a:r>
            <a:r>
              <a:rPr lang="en-US"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en-US" sz="1425" b="1" dirty="0" err="1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CpGs</a:t>
            </a:r>
            <a:r>
              <a:rPr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 / </a:t>
            </a:r>
            <a:br>
              <a:rPr lang="en-US"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</a:br>
            <a:r>
              <a:rPr lang="en-US"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# </a:t>
            </a:r>
            <a:r>
              <a:rPr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covered</a:t>
            </a:r>
            <a:r>
              <a:rPr lang="en-US"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en-US" sz="1425" b="1" dirty="0" err="1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CpGs</a:t>
            </a:r>
            <a:endParaRPr sz="1425" b="1" dirty="0">
              <a:solidFill>
                <a:srgbClr val="2A667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C3C272-B94D-44B4-AEF8-91AF3F0CC9FC}"/>
              </a:ext>
            </a:extLst>
          </p:cNvPr>
          <p:cNvSpPr>
            <a:spLocks noGrp="1"/>
          </p:cNvSpPr>
          <p:nvPr/>
        </p:nvSpPr>
        <p:spPr>
          <a:xfrm>
            <a:off x="628650" y="3790950"/>
            <a:ext cx="2447925" cy="12383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22F2CD-9FE5-4F6C-A8F2-D91B7EA151C9}"/>
              </a:ext>
            </a:extLst>
          </p:cNvPr>
          <p:cNvSpPr>
            <a:spLocks noGrp="1"/>
          </p:cNvSpPr>
          <p:nvPr/>
        </p:nvSpPr>
        <p:spPr>
          <a:xfrm>
            <a:off x="628650" y="4048125"/>
            <a:ext cx="2514600" cy="1381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425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Simple summary, but </a:t>
            </a:r>
            <a:r>
              <a:rPr lang="en-US"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no</a:t>
            </a: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fragment multiplicity </a:t>
            </a:r>
            <a:r>
              <a:rPr lang="en-US"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or</a:t>
            </a: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healthy-reference context.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B9766F-B3B2-4307-A9C8-1CEF35F07BA7}"/>
              </a:ext>
            </a:extLst>
          </p:cNvPr>
          <p:cNvSpPr>
            <a:spLocks noGrp="1"/>
          </p:cNvSpPr>
          <p:nvPr/>
        </p:nvSpPr>
        <p:spPr>
          <a:xfrm>
            <a:off x="3362325" y="2200275"/>
            <a:ext cx="12383" cy="3162300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937FDB-D7B3-49D0-BBFA-D66B3F8E8BE2}"/>
              </a:ext>
            </a:extLst>
          </p:cNvPr>
          <p:cNvSpPr>
            <a:spLocks noGrp="1"/>
          </p:cNvSpPr>
          <p:nvPr/>
        </p:nvSpPr>
        <p:spPr>
          <a:xfrm>
            <a:off x="3505200" y="2095500"/>
            <a:ext cx="2543175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Island-level </a:t>
            </a:r>
          </a:p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f</a:t>
            </a:r>
            <a:r>
              <a:rPr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ragment</a:t>
            </a:r>
            <a:r>
              <a:rPr lang="en-US"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abundance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2284A5-4AA6-44CE-9525-54285AAEEC9E}"/>
              </a:ext>
            </a:extLst>
          </p:cNvPr>
          <p:cNvSpPr>
            <a:spLocks noGrp="1"/>
          </p:cNvSpPr>
          <p:nvPr/>
        </p:nvSpPr>
        <p:spPr>
          <a:xfrm>
            <a:off x="3505200" y="2952750"/>
            <a:ext cx="2543175" cy="657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425" b="1">
                <a:solidFill>
                  <a:srgbClr val="2A667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# m</a:t>
            </a:r>
            <a:r>
              <a:rPr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ethylated fragments /</a:t>
            </a:r>
          </a:p>
          <a:p>
            <a:pPr>
              <a:defRPr sz="1425" b="1">
                <a:solidFill>
                  <a:srgbClr val="2A6671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sample depth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E69749-9EC9-4F3A-BED8-D307E3ED9F7F}"/>
              </a:ext>
            </a:extLst>
          </p:cNvPr>
          <p:cNvSpPr>
            <a:spLocks noGrp="1"/>
          </p:cNvSpPr>
          <p:nvPr/>
        </p:nvSpPr>
        <p:spPr>
          <a:xfrm>
            <a:off x="3505200" y="3790950"/>
            <a:ext cx="2447925" cy="12383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B9F75E-F54F-47D0-BA35-31A65607FC0A}"/>
              </a:ext>
            </a:extLst>
          </p:cNvPr>
          <p:cNvSpPr>
            <a:spLocks noGrp="1"/>
          </p:cNvSpPr>
          <p:nvPr/>
        </p:nvSpPr>
        <p:spPr>
          <a:xfrm>
            <a:off x="3505200" y="4048125"/>
            <a:ext cx="2514600" cy="1381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425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425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Incorporates multiplicity</a:t>
            </a: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, but </a:t>
            </a:r>
            <a:r>
              <a:rPr lang="en-US"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normalization could remove</a:t>
            </a: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technical variation</a:t>
            </a:r>
            <a:r>
              <a:rPr lang="en-US" sz="1425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and sample-level signal</a:t>
            </a: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2DA7B22-2B8A-4F92-BE69-CB113D188F82}"/>
              </a:ext>
            </a:extLst>
          </p:cNvPr>
          <p:cNvSpPr>
            <a:spLocks noGrp="1"/>
          </p:cNvSpPr>
          <p:nvPr/>
        </p:nvSpPr>
        <p:spPr>
          <a:xfrm>
            <a:off x="6238875" y="2200275"/>
            <a:ext cx="12383" cy="3162300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587A16-1183-49CA-854D-2E6382B885D1}"/>
              </a:ext>
            </a:extLst>
          </p:cNvPr>
          <p:cNvSpPr>
            <a:spLocks noGrp="1"/>
          </p:cNvSpPr>
          <p:nvPr/>
        </p:nvSpPr>
        <p:spPr>
          <a:xfrm>
            <a:off x="6381750" y="2095500"/>
            <a:ext cx="2746058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Island-level</a:t>
            </a:r>
            <a:endParaRPr sz="1600" b="1" dirty="0">
              <a:solidFill>
                <a:schemeClr val="accent1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targeted fragment abundance</a:t>
            </a:r>
            <a:endParaRPr sz="1600" b="1" dirty="0">
              <a:solidFill>
                <a:schemeClr val="accent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5D7887-7F5E-45A7-9089-F8244991A8CC}"/>
              </a:ext>
            </a:extLst>
          </p:cNvPr>
          <p:cNvSpPr>
            <a:spLocks noGrp="1"/>
          </p:cNvSpPr>
          <p:nvPr/>
        </p:nvSpPr>
        <p:spPr>
          <a:xfrm>
            <a:off x="6381750" y="2952750"/>
            <a:ext cx="2543175" cy="657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425" b="1">
                <a:solidFill>
                  <a:srgbClr val="2A6671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425" b="1" dirty="0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# unusually highly methylated fragments / sample depth</a:t>
            </a:r>
            <a:endParaRPr sz="1425" b="1" dirty="0">
              <a:solidFill>
                <a:srgbClr val="2A667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EA46E0-6F7D-4342-AEE6-D6F7F13DCC74}"/>
              </a:ext>
            </a:extLst>
          </p:cNvPr>
          <p:cNvSpPr>
            <a:spLocks noGrp="1"/>
          </p:cNvSpPr>
          <p:nvPr/>
        </p:nvSpPr>
        <p:spPr>
          <a:xfrm>
            <a:off x="6381750" y="3790950"/>
            <a:ext cx="2447925" cy="12383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83FAB7-5868-475C-9121-B9888BF1C1E6}"/>
              </a:ext>
            </a:extLst>
          </p:cNvPr>
          <p:cNvSpPr>
            <a:spLocks noGrp="1"/>
          </p:cNvSpPr>
          <p:nvPr/>
        </p:nvSpPr>
        <p:spPr>
          <a:xfrm>
            <a:off x="6381750" y="4048125"/>
            <a:ext cx="2543174" cy="1381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425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Filter to </a:t>
            </a: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loci </a:t>
            </a:r>
            <a:r>
              <a:rPr lang="en-US"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unmethylated</a:t>
            </a: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in healthy</a:t>
            </a:r>
            <a:r>
              <a:rPr lang="en-US"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reference</a:t>
            </a: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 </a:t>
            </a:r>
            <a:r>
              <a:rPr lang="en-US"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data</a:t>
            </a: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; normalize by </a:t>
            </a:r>
            <a:r>
              <a:rPr lang="en-US"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# </a:t>
            </a:r>
            <a:r>
              <a:rPr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normally high-methylated fragments.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C5DD82-6C3E-409F-B752-1877887867CD}"/>
              </a:ext>
            </a:extLst>
          </p:cNvPr>
          <p:cNvSpPr>
            <a:spLocks noGrp="1"/>
          </p:cNvSpPr>
          <p:nvPr/>
        </p:nvSpPr>
        <p:spPr>
          <a:xfrm>
            <a:off x="9115425" y="2200275"/>
            <a:ext cx="12383" cy="3162300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EFBEAC-9B07-46DA-8D68-637E284B7821}"/>
              </a:ext>
            </a:extLst>
          </p:cNvPr>
          <p:cNvSpPr>
            <a:spLocks noGrp="1"/>
          </p:cNvSpPr>
          <p:nvPr/>
        </p:nvSpPr>
        <p:spPr>
          <a:xfrm>
            <a:off x="9258300" y="2095500"/>
            <a:ext cx="2543175" cy="6381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Site-level</a:t>
            </a:r>
            <a:endParaRPr sz="1600" b="1" dirty="0">
              <a:solidFill>
                <a:schemeClr val="accent1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725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methylation </a:t>
            </a:r>
            <a:r>
              <a:rPr sz="160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patterns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9E94DB-3D98-4711-A3F8-36E3637B3402}"/>
              </a:ext>
            </a:extLst>
          </p:cNvPr>
          <p:cNvSpPr>
            <a:spLocks noGrp="1"/>
          </p:cNvSpPr>
          <p:nvPr/>
        </p:nvSpPr>
        <p:spPr>
          <a:xfrm>
            <a:off x="9258300" y="2952750"/>
            <a:ext cx="2543175" cy="657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425" b="1">
                <a:solidFill>
                  <a:srgbClr val="2A6671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CpG sites + patterns</a:t>
            </a:r>
          </a:p>
          <a:p>
            <a:pPr>
              <a:defRPr sz="1425" b="1">
                <a:solidFill>
                  <a:srgbClr val="2A6671"/>
                </a:solidFill>
                <a:latin typeface="Nimbus Sans"/>
                <a:ea typeface="Nimbus Sans"/>
                <a:cs typeface="Nimbus Sans"/>
              </a:defRPr>
            </a:pPr>
            <a:r>
              <a:rPr sz="1425" b="1">
                <a:solidFill>
                  <a:srgbClr val="2A6671"/>
                </a:solidFill>
                <a:latin typeface="Nimbus Sans"/>
                <a:ea typeface="Nimbus Sans"/>
                <a:cs typeface="Nimbus Sans"/>
              </a:rPr>
              <a:t>within fragments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DDD843-8FCC-439E-B706-82F48F7DC3A7}"/>
              </a:ext>
            </a:extLst>
          </p:cNvPr>
          <p:cNvSpPr>
            <a:spLocks noGrp="1"/>
          </p:cNvSpPr>
          <p:nvPr/>
        </p:nvSpPr>
        <p:spPr>
          <a:xfrm>
            <a:off x="9258300" y="3790950"/>
            <a:ext cx="2447925" cy="12383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AD5B315-5BCC-44B6-A48D-9DEFC294DD53}"/>
              </a:ext>
            </a:extLst>
          </p:cNvPr>
          <p:cNvSpPr>
            <a:spLocks noGrp="1"/>
          </p:cNvSpPr>
          <p:nvPr/>
        </p:nvSpPr>
        <p:spPr>
          <a:xfrm>
            <a:off x="9258300" y="4048125"/>
            <a:ext cx="2514600" cy="1381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425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425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Richer information/signal but complex dependence?</a:t>
            </a:r>
            <a:endParaRPr sz="1425" b="0" dirty="0">
              <a:solidFill>
                <a:srgbClr val="303945"/>
              </a:solidFill>
              <a:latin typeface="Nimbus Sans"/>
              <a:ea typeface="Nimbus Sans"/>
              <a:cs typeface="Nimbus Sans"/>
            </a:endParaRPr>
          </a:p>
        </p:txBody>
      </p:sp>
    </p:spTree>
    <p:extLst>
      <p:ext uri="{BB962C8B-B14F-4D97-AF65-F5344CB8AC3E}">
        <p14:creationId xmlns:p14="http://schemas.microsoft.com/office/powerpoint/2010/main" val="2136127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2B1F7F6-904E-4FFB-A836-B7458C069007}"/>
              </a:ext>
            </a:extLst>
          </p:cNvPr>
          <p:cNvSpPr>
            <a:spLocks noGrp="1"/>
          </p:cNvSpPr>
          <p:nvPr/>
        </p:nvSpPr>
        <p:spPr>
          <a:xfrm>
            <a:off x="590550" y="447675"/>
            <a:ext cx="11001375" cy="809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270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270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What’s next?</a:t>
            </a:r>
            <a:endParaRPr sz="2700" b="1" dirty="0">
              <a:solidFill>
                <a:srgbClr val="253547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3CE869-D202-492B-917D-72C51BE043A8}"/>
              </a:ext>
            </a:extLst>
          </p:cNvPr>
          <p:cNvSpPr>
            <a:spLocks noGrp="1"/>
          </p:cNvSpPr>
          <p:nvPr/>
        </p:nvSpPr>
        <p:spPr>
          <a:xfrm>
            <a:off x="676275" y="1676400"/>
            <a:ext cx="3352800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95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95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Leverage biological info about likely location of cancer </a:t>
            </a:r>
            <a:r>
              <a:rPr sz="195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signal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37761A-66D7-4A27-A55E-616DC0153FBA}"/>
              </a:ext>
            </a:extLst>
          </p:cNvPr>
          <p:cNvSpPr>
            <a:spLocks noGrp="1"/>
          </p:cNvSpPr>
          <p:nvPr/>
        </p:nvSpPr>
        <p:spPr>
          <a:xfrm>
            <a:off x="676275" y="2514600"/>
            <a:ext cx="3228975" cy="2152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Selective island sets</a:t>
            </a:r>
          </a:p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br>
              <a:rPr lang="en-US"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</a:b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Biologically targeted fragments</a:t>
            </a:r>
          </a:p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br>
              <a:rPr lang="en-US"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</a:b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Healthy-reference methylation</a:t>
            </a:r>
          </a:p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br>
              <a:rPr lang="en-US"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</a:b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Internal count normalization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19C830-846A-42A6-A330-A4D420638FF8}"/>
              </a:ext>
            </a:extLst>
          </p:cNvPr>
          <p:cNvSpPr>
            <a:spLocks noGrp="1"/>
          </p:cNvSpPr>
          <p:nvPr/>
        </p:nvSpPr>
        <p:spPr>
          <a:xfrm>
            <a:off x="4248150" y="1704975"/>
            <a:ext cx="12383" cy="3105150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2503E2-ECF3-4DE8-BC14-C602A624F067}"/>
              </a:ext>
            </a:extLst>
          </p:cNvPr>
          <p:cNvSpPr>
            <a:spLocks noGrp="1"/>
          </p:cNvSpPr>
          <p:nvPr/>
        </p:nvSpPr>
        <p:spPr>
          <a:xfrm>
            <a:off x="4467225" y="1676400"/>
            <a:ext cx="3352800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95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95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Richer models of assay data</a:t>
            </a:r>
            <a:br>
              <a:rPr lang="en-US" sz="195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</a:br>
            <a:endParaRPr sz="1950" b="1" dirty="0">
              <a:solidFill>
                <a:schemeClr val="accent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C0A80A-541A-4048-A126-0D3F3FB1793F}"/>
              </a:ext>
            </a:extLst>
          </p:cNvPr>
          <p:cNvSpPr>
            <a:spLocks noGrp="1"/>
          </p:cNvSpPr>
          <p:nvPr/>
        </p:nvSpPr>
        <p:spPr>
          <a:xfrm>
            <a:off x="4467225" y="2514600"/>
            <a:ext cx="3228975" cy="2152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CpG-site observations</a:t>
            </a:r>
          </a:p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br>
              <a:rPr lang="en-US"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</a:b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Within-fragment patterns</a:t>
            </a:r>
          </a:p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br>
              <a:rPr lang="en-US"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</a:b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Count models that respect depth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91F226-03DD-41BA-B1C4-32029141FFF5}"/>
              </a:ext>
            </a:extLst>
          </p:cNvPr>
          <p:cNvSpPr>
            <a:spLocks noGrp="1"/>
          </p:cNvSpPr>
          <p:nvPr/>
        </p:nvSpPr>
        <p:spPr>
          <a:xfrm>
            <a:off x="8020050" y="1704975"/>
            <a:ext cx="12383" cy="3105150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2FB16F-34B7-4B89-98FF-FE0C95B9D12D}"/>
              </a:ext>
            </a:extLst>
          </p:cNvPr>
          <p:cNvSpPr>
            <a:spLocks noGrp="1"/>
          </p:cNvSpPr>
          <p:nvPr/>
        </p:nvSpPr>
        <p:spPr>
          <a:xfrm>
            <a:off x="8239125" y="1676400"/>
            <a:ext cx="3352800" cy="6000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95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lang="en-US" sz="1950" b="1" dirty="0">
                <a:solidFill>
                  <a:schemeClr val="accent1"/>
                </a:solidFill>
                <a:latin typeface="Nimbus Sans"/>
                <a:ea typeface="Nimbus Sans"/>
                <a:cs typeface="Nimbus Sans"/>
              </a:rPr>
              <a:t>Larger/broader training and validation</a:t>
            </a:r>
            <a:endParaRPr sz="1950" b="1" dirty="0">
              <a:solidFill>
                <a:schemeClr val="accent1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34CA1A-8780-4106-B6EA-645CBD4D8B84}"/>
              </a:ext>
            </a:extLst>
          </p:cNvPr>
          <p:cNvSpPr>
            <a:spLocks noGrp="1"/>
          </p:cNvSpPr>
          <p:nvPr/>
        </p:nvSpPr>
        <p:spPr>
          <a:xfrm>
            <a:off x="8239125" y="2514600"/>
            <a:ext cx="3228975" cy="2152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More lung training samples</a:t>
            </a:r>
            <a:br>
              <a:rPr lang="en-US"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</a:br>
            <a:endParaRPr sz="1650" b="0" dirty="0">
              <a:solidFill>
                <a:srgbClr val="303945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Independent lung validation</a:t>
            </a:r>
            <a:endParaRPr lang="en-US" sz="1650" b="0" dirty="0">
              <a:solidFill>
                <a:srgbClr val="303945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endParaRPr sz="1650" b="0" dirty="0">
              <a:solidFill>
                <a:srgbClr val="303945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Ovarian plasma</a:t>
            </a:r>
            <a:br>
              <a:rPr lang="en-US"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</a:br>
            <a:endParaRPr sz="1650" b="0" dirty="0">
              <a:solidFill>
                <a:srgbClr val="303945"/>
              </a:solidFill>
              <a:latin typeface="Nimbus Sans"/>
              <a:ea typeface="Nimbus Sans"/>
              <a:cs typeface="Nimbus Sans"/>
            </a:endParaRPr>
          </a:p>
          <a:p>
            <a:pPr>
              <a:defRPr sz="1650" b="0">
                <a:solidFill>
                  <a:srgbClr val="303945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 dirty="0">
                <a:solidFill>
                  <a:srgbClr val="303945"/>
                </a:solidFill>
                <a:latin typeface="Nimbus Sans"/>
                <a:ea typeface="Nimbus Sans"/>
                <a:cs typeface="Nimbus Sans"/>
              </a:rPr>
              <a:t>Ovarian uterine lavage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CF2960-4022-49E1-ACFC-7904FDCBA1D8}"/>
              </a:ext>
            </a:extLst>
          </p:cNvPr>
          <p:cNvSpPr>
            <a:spLocks noGrp="1"/>
          </p:cNvSpPr>
          <p:nvPr/>
        </p:nvSpPr>
        <p:spPr>
          <a:xfrm>
            <a:off x="685800" y="5172075"/>
            <a:ext cx="10839450" cy="12383"/>
          </a:xfrm>
          <a:prstGeom prst="rect">
            <a:avLst/>
          </a:prstGeom>
          <a:solidFill>
            <a:srgbClr val="D0D5D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CFDC03-B52E-4918-9CD6-01E0D3ED44A8}"/>
              </a:ext>
            </a:extLst>
          </p:cNvPr>
          <p:cNvSpPr>
            <a:spLocks noGrp="1"/>
          </p:cNvSpPr>
          <p:nvPr/>
        </p:nvSpPr>
        <p:spPr>
          <a:xfrm>
            <a:off x="704850" y="5391150"/>
            <a:ext cx="1876425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650" b="1">
                <a:solidFill>
                  <a:srgbClr val="253547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Take-home</a:t>
            </a:r>
            <a:r>
              <a:rPr lang="en-US" sz="1650" b="1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s</a:t>
            </a:r>
            <a:endParaRPr sz="1650" b="1" dirty="0">
              <a:solidFill>
                <a:srgbClr val="253547"/>
              </a:solidFill>
              <a:latin typeface="Nimbus Sans"/>
              <a:ea typeface="Nimbus Sans"/>
              <a:cs typeface="Nimbus San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9F86FB5-9AC2-2408-237C-842930A64748}"/>
              </a:ext>
            </a:extLst>
          </p:cNvPr>
          <p:cNvSpPr txBox="1"/>
          <p:nvPr/>
        </p:nvSpPr>
        <p:spPr>
          <a:xfrm>
            <a:off x="2784559" y="5391150"/>
            <a:ext cx="659430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Early and late disease can have very disparate methylation patterns. </a:t>
            </a:r>
            <a:br>
              <a:rPr lang="en-US" b="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</a:br>
            <a:br>
              <a:rPr lang="en-US" b="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</a:br>
            <a:r>
              <a:rPr lang="en-US" b="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Higher detection accuracy may require leveraging richer biology </a:t>
            </a:r>
            <a:br>
              <a:rPr lang="en-US" b="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</a:br>
            <a:r>
              <a:rPr lang="en-US" b="0" dirty="0">
                <a:solidFill>
                  <a:srgbClr val="253547"/>
                </a:solidFill>
                <a:latin typeface="Nimbus Sans"/>
                <a:ea typeface="Nimbus Sans"/>
                <a:cs typeface="Nimbus Sans"/>
              </a:rPr>
              <a:t>to target the most informative methylation patterns.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903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097F05-654F-A0B9-259B-97869379247B}"/>
              </a:ext>
            </a:extLst>
          </p:cNvPr>
          <p:cNvSpPr txBox="1"/>
          <p:nvPr/>
        </p:nvSpPr>
        <p:spPr>
          <a:xfrm>
            <a:off x="5186552" y="2905780"/>
            <a:ext cx="18188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Questions?</a:t>
            </a:r>
          </a:p>
        </p:txBody>
      </p:sp>
      <p:pic>
        <p:nvPicPr>
          <p:cNvPr id="3" name="Picture 2" descr="File:National Cancer Institute logo.svg - Wikimedia Commons">
            <a:extLst>
              <a:ext uri="{FF2B5EF4-FFF2-40B4-BE49-F238E27FC236}">
                <a16:creationId xmlns:a16="http://schemas.microsoft.com/office/drawing/2014/main" id="{DDEB4A10-1BAF-7F25-6F64-0BF36ECE1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15" y="5279211"/>
            <a:ext cx="2819768" cy="863554"/>
          </a:xfrm>
          <a:prstGeom prst="rect">
            <a:avLst/>
          </a:prstGeom>
        </p:spPr>
      </p:pic>
      <p:pic>
        <p:nvPicPr>
          <p:cNvPr id="4" name="Picture 3" descr="LUNGevity Foundation Partners with American Lung Cancer ...">
            <a:extLst>
              <a:ext uri="{FF2B5EF4-FFF2-40B4-BE49-F238E27FC236}">
                <a16:creationId xmlns:a16="http://schemas.microsoft.com/office/drawing/2014/main" id="{E2110286-3264-874F-9307-419D392F4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697" y="4932947"/>
            <a:ext cx="3010388" cy="15736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5192DF-A48E-EC55-C3C8-F2009E7BB3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6115" y="5169990"/>
            <a:ext cx="2819769" cy="108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3377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</TotalTime>
  <Words>661</Words>
  <Application>Microsoft Macintosh PowerPoint</Application>
  <DocSecurity>0</DocSecurity>
  <PresentationFormat>Widescreen</PresentationFormat>
  <Paragraphs>80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Nimbus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Schwartz, Daniel E.</cp:lastModifiedBy>
  <cp:revision>39</cp:revision>
  <dcterms:created xsi:type="dcterms:W3CDTF">2026-09-23T00:39:18Z</dcterms:created>
  <dcterms:modified xsi:type="dcterms:W3CDTF">2026-09-23T21:31:33Z</dcterms:modified>
</cp:coreProperties>
</file>