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9" r:id="rId5"/>
    <p:sldMasterId id="2147483697" r:id="rId6"/>
    <p:sldMasterId id="2147483714" r:id="rId7"/>
  </p:sldMasterIdLst>
  <p:notesMasterIdLst>
    <p:notesMasterId r:id="rId39"/>
  </p:notesMasterIdLst>
  <p:sldIdLst>
    <p:sldId id="329" r:id="rId8"/>
    <p:sldId id="985" r:id="rId9"/>
    <p:sldId id="986" r:id="rId10"/>
    <p:sldId id="989" r:id="rId11"/>
    <p:sldId id="992" r:id="rId12"/>
    <p:sldId id="993" r:id="rId13"/>
    <p:sldId id="994" r:id="rId14"/>
    <p:sldId id="738" r:id="rId15"/>
    <p:sldId id="988" r:id="rId16"/>
    <p:sldId id="340" r:id="rId17"/>
    <p:sldId id="987" r:id="rId18"/>
    <p:sldId id="542" r:id="rId19"/>
    <p:sldId id="540" r:id="rId20"/>
    <p:sldId id="275" r:id="rId21"/>
    <p:sldId id="289" r:id="rId22"/>
    <p:sldId id="545" r:id="rId23"/>
    <p:sldId id="263" r:id="rId24"/>
    <p:sldId id="546" r:id="rId25"/>
    <p:sldId id="950" r:id="rId26"/>
    <p:sldId id="376" r:id="rId27"/>
    <p:sldId id="268" r:id="rId28"/>
    <p:sldId id="995" r:id="rId29"/>
    <p:sldId id="965" r:id="rId30"/>
    <p:sldId id="2429" r:id="rId31"/>
    <p:sldId id="983" r:id="rId32"/>
    <p:sldId id="996" r:id="rId33"/>
    <p:sldId id="2430" r:id="rId34"/>
    <p:sldId id="998" r:id="rId35"/>
    <p:sldId id="2431" r:id="rId36"/>
    <p:sldId id="2432" r:id="rId37"/>
    <p:sldId id="32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310"/>
    <a:srgbClr val="F8E9F8"/>
    <a:srgbClr val="F66D89"/>
    <a:srgbClr val="F58792"/>
    <a:srgbClr val="F1A29B"/>
    <a:srgbClr val="F291C3"/>
    <a:srgbClr val="93B0CE"/>
    <a:srgbClr val="2E2161"/>
    <a:srgbClr val="2C6ACE"/>
    <a:srgbClr val="008C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0"/>
    <p:restoredTop sz="96301"/>
  </p:normalViewPr>
  <p:slideViewPr>
    <p:cSldViewPr snapToGrid="0" snapToObjects="1">
      <p:cViewPr varScale="1">
        <p:scale>
          <a:sx n="118" d="100"/>
          <a:sy n="118" d="100"/>
        </p:scale>
        <p:origin x="11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63236A-9DBD-5D4B-81F9-1A233F3A7E31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A3AAD3-1229-E644-B52D-5669AE3C28E9}">
      <dgm:prSet phldrT="[Text]"/>
      <dgm:spPr/>
      <dgm:t>
        <a:bodyPr/>
        <a:lstStyle/>
        <a:p>
          <a:r>
            <a:rPr lang="en-US" dirty="0"/>
            <a:t>1980s</a:t>
          </a:r>
        </a:p>
      </dgm:t>
    </dgm:pt>
    <dgm:pt modelId="{74E75C92-B1FF-7949-91FF-D5EF9B172F86}" type="parTrans" cxnId="{54501225-7D9B-5148-B7D5-3FD263B5FEC5}">
      <dgm:prSet/>
      <dgm:spPr/>
      <dgm:t>
        <a:bodyPr/>
        <a:lstStyle/>
        <a:p>
          <a:endParaRPr lang="en-US"/>
        </a:p>
      </dgm:t>
    </dgm:pt>
    <dgm:pt modelId="{405F134E-0633-3742-A54D-22A04553E28A}" type="sibTrans" cxnId="{54501225-7D9B-5148-B7D5-3FD263B5FEC5}">
      <dgm:prSet/>
      <dgm:spPr/>
      <dgm:t>
        <a:bodyPr/>
        <a:lstStyle/>
        <a:p>
          <a:endParaRPr lang="en-US"/>
        </a:p>
      </dgm:t>
    </dgm:pt>
    <dgm:pt modelId="{F94E62F0-E734-384D-8A5B-2E885B71B6E1}">
      <dgm:prSet phldrT="[Text]"/>
      <dgm:spPr/>
      <dgm:t>
        <a:bodyPr/>
        <a:lstStyle/>
        <a:p>
          <a:r>
            <a:rPr lang="en-US" dirty="0"/>
            <a:t>1990s</a:t>
          </a:r>
        </a:p>
      </dgm:t>
    </dgm:pt>
    <dgm:pt modelId="{560E0E41-C14F-9F4C-9CA9-D1D318C5E35D}" type="parTrans" cxnId="{C3F5C867-2653-FB40-9ADB-29EF2B349050}">
      <dgm:prSet/>
      <dgm:spPr/>
      <dgm:t>
        <a:bodyPr/>
        <a:lstStyle/>
        <a:p>
          <a:endParaRPr lang="en-US"/>
        </a:p>
      </dgm:t>
    </dgm:pt>
    <dgm:pt modelId="{7736F2C2-9C5D-AE4E-AB3D-85C79D3F35B3}" type="sibTrans" cxnId="{C3F5C867-2653-FB40-9ADB-29EF2B349050}">
      <dgm:prSet/>
      <dgm:spPr/>
      <dgm:t>
        <a:bodyPr/>
        <a:lstStyle/>
        <a:p>
          <a:endParaRPr lang="en-US"/>
        </a:p>
      </dgm:t>
    </dgm:pt>
    <dgm:pt modelId="{3412E1DC-731E-354C-8735-2273E7B01383}">
      <dgm:prSet/>
      <dgm:spPr/>
      <dgm:t>
        <a:bodyPr/>
        <a:lstStyle/>
        <a:p>
          <a:r>
            <a:rPr lang="en-US" dirty="0"/>
            <a:t>2000s</a:t>
          </a:r>
        </a:p>
      </dgm:t>
    </dgm:pt>
    <dgm:pt modelId="{B1244A6F-3159-DD4F-BEBA-E20331F0211E}" type="parTrans" cxnId="{BF1CC8DE-AAB4-9F4A-9AF1-70D118EF8D2C}">
      <dgm:prSet/>
      <dgm:spPr/>
      <dgm:t>
        <a:bodyPr/>
        <a:lstStyle/>
        <a:p>
          <a:endParaRPr lang="en-US"/>
        </a:p>
      </dgm:t>
    </dgm:pt>
    <dgm:pt modelId="{C5973340-69C2-1449-BEAD-6542C4489E30}" type="sibTrans" cxnId="{BF1CC8DE-AAB4-9F4A-9AF1-70D118EF8D2C}">
      <dgm:prSet/>
      <dgm:spPr/>
      <dgm:t>
        <a:bodyPr/>
        <a:lstStyle/>
        <a:p>
          <a:endParaRPr lang="en-US"/>
        </a:p>
      </dgm:t>
    </dgm:pt>
    <dgm:pt modelId="{89A7B85B-1B7E-6942-BBAD-61DA41F2617D}">
      <dgm:prSet/>
      <dgm:spPr/>
      <dgm:t>
        <a:bodyPr/>
        <a:lstStyle/>
        <a:p>
          <a:r>
            <a:rPr lang="en-US" dirty="0"/>
            <a:t>2010s</a:t>
          </a:r>
        </a:p>
      </dgm:t>
    </dgm:pt>
    <dgm:pt modelId="{68F2AA8F-44F5-6443-9600-02F0BA14B397}" type="parTrans" cxnId="{8D14DFCD-5095-1E42-A7B0-7BC0F8EDB705}">
      <dgm:prSet/>
      <dgm:spPr/>
      <dgm:t>
        <a:bodyPr/>
        <a:lstStyle/>
        <a:p>
          <a:endParaRPr lang="en-US"/>
        </a:p>
      </dgm:t>
    </dgm:pt>
    <dgm:pt modelId="{D789205C-F634-1046-ACFE-61C16F2F4550}" type="sibTrans" cxnId="{8D14DFCD-5095-1E42-A7B0-7BC0F8EDB705}">
      <dgm:prSet/>
      <dgm:spPr/>
      <dgm:t>
        <a:bodyPr/>
        <a:lstStyle/>
        <a:p>
          <a:endParaRPr lang="en-US"/>
        </a:p>
      </dgm:t>
    </dgm:pt>
    <dgm:pt modelId="{5C631FC1-1640-114C-BE2D-F9F7268FF631}">
      <dgm:prSet/>
      <dgm:spPr/>
      <dgm:t>
        <a:bodyPr/>
        <a:lstStyle/>
        <a:p>
          <a:r>
            <a:rPr lang="en-US" dirty="0"/>
            <a:t>2020s</a:t>
          </a:r>
        </a:p>
      </dgm:t>
    </dgm:pt>
    <dgm:pt modelId="{4707ED32-EBFD-D84E-945F-BC0284B3D540}" type="parTrans" cxnId="{4EBD6FAE-D023-D74C-A6C7-859A8087107D}">
      <dgm:prSet/>
      <dgm:spPr/>
      <dgm:t>
        <a:bodyPr/>
        <a:lstStyle/>
        <a:p>
          <a:endParaRPr lang="en-US"/>
        </a:p>
      </dgm:t>
    </dgm:pt>
    <dgm:pt modelId="{A2C9A718-2B87-BF48-8827-7057398410A2}" type="sibTrans" cxnId="{4EBD6FAE-D023-D74C-A6C7-859A8087107D}">
      <dgm:prSet/>
      <dgm:spPr/>
      <dgm:t>
        <a:bodyPr/>
        <a:lstStyle/>
        <a:p>
          <a:endParaRPr lang="en-US"/>
        </a:p>
      </dgm:t>
    </dgm:pt>
    <dgm:pt modelId="{4E84727D-1BB5-C74F-9BA0-9EC88A2B0B8F}" type="pres">
      <dgm:prSet presAssocID="{A963236A-9DBD-5D4B-81F9-1A233F3A7E31}" presName="Name0" presStyleCnt="0">
        <dgm:presLayoutVars>
          <dgm:dir/>
          <dgm:animLvl val="lvl"/>
          <dgm:resizeHandles val="exact"/>
        </dgm:presLayoutVars>
      </dgm:prSet>
      <dgm:spPr/>
    </dgm:pt>
    <dgm:pt modelId="{0DA0D321-BE1F-F845-95CE-2FAA3CC39F33}" type="pres">
      <dgm:prSet presAssocID="{A4A3AAD3-1229-E644-B52D-5669AE3C28E9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B6D3E155-A778-0B43-8056-2B589FFC5892}" type="pres">
      <dgm:prSet presAssocID="{405F134E-0633-3742-A54D-22A04553E28A}" presName="parTxOnlySpace" presStyleCnt="0"/>
      <dgm:spPr/>
    </dgm:pt>
    <dgm:pt modelId="{06D6010E-732B-FD4E-B795-199654F559A6}" type="pres">
      <dgm:prSet presAssocID="{F94E62F0-E734-384D-8A5B-2E885B71B6E1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391F49B6-9C33-7F4A-802A-033E51AB7A87}" type="pres">
      <dgm:prSet presAssocID="{7736F2C2-9C5D-AE4E-AB3D-85C79D3F35B3}" presName="parTxOnlySpace" presStyleCnt="0"/>
      <dgm:spPr/>
    </dgm:pt>
    <dgm:pt modelId="{02C77DB1-7DDA-614D-B7FE-09FC8E40436E}" type="pres">
      <dgm:prSet presAssocID="{3412E1DC-731E-354C-8735-2273E7B0138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A0868C4A-3CA0-4445-A3A4-C963E7A12EAA}" type="pres">
      <dgm:prSet presAssocID="{C5973340-69C2-1449-BEAD-6542C4489E30}" presName="parTxOnlySpace" presStyleCnt="0"/>
      <dgm:spPr/>
    </dgm:pt>
    <dgm:pt modelId="{0CC2F6E3-CFF9-E749-AA93-9C30738AE387}" type="pres">
      <dgm:prSet presAssocID="{89A7B85B-1B7E-6942-BBAD-61DA41F2617D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3352CCA9-1274-D146-AB24-EEFFDFCC97C5}" type="pres">
      <dgm:prSet presAssocID="{D789205C-F634-1046-ACFE-61C16F2F4550}" presName="parTxOnlySpace" presStyleCnt="0"/>
      <dgm:spPr/>
    </dgm:pt>
    <dgm:pt modelId="{4AF3DB0E-8BF7-FD4C-9AE0-79D129AF0EB0}" type="pres">
      <dgm:prSet presAssocID="{5C631FC1-1640-114C-BE2D-F9F7268FF63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54501225-7D9B-5148-B7D5-3FD263B5FEC5}" srcId="{A963236A-9DBD-5D4B-81F9-1A233F3A7E31}" destId="{A4A3AAD3-1229-E644-B52D-5669AE3C28E9}" srcOrd="0" destOrd="0" parTransId="{74E75C92-B1FF-7949-91FF-D5EF9B172F86}" sibTransId="{405F134E-0633-3742-A54D-22A04553E28A}"/>
    <dgm:cxn modelId="{A7C5F82F-8B33-6A43-95AC-E3B53D1F9A8F}" type="presOf" srcId="{F94E62F0-E734-384D-8A5B-2E885B71B6E1}" destId="{06D6010E-732B-FD4E-B795-199654F559A6}" srcOrd="0" destOrd="0" presId="urn:microsoft.com/office/officeart/2005/8/layout/chevron1"/>
    <dgm:cxn modelId="{1815C64D-8868-0846-A21C-C414CC18E5E5}" type="presOf" srcId="{89A7B85B-1B7E-6942-BBAD-61DA41F2617D}" destId="{0CC2F6E3-CFF9-E749-AA93-9C30738AE387}" srcOrd="0" destOrd="0" presId="urn:microsoft.com/office/officeart/2005/8/layout/chevron1"/>
    <dgm:cxn modelId="{C3F5C867-2653-FB40-9ADB-29EF2B349050}" srcId="{A963236A-9DBD-5D4B-81F9-1A233F3A7E31}" destId="{F94E62F0-E734-384D-8A5B-2E885B71B6E1}" srcOrd="1" destOrd="0" parTransId="{560E0E41-C14F-9F4C-9CA9-D1D318C5E35D}" sibTransId="{7736F2C2-9C5D-AE4E-AB3D-85C79D3F35B3}"/>
    <dgm:cxn modelId="{4EBD6FAE-D023-D74C-A6C7-859A8087107D}" srcId="{A963236A-9DBD-5D4B-81F9-1A233F3A7E31}" destId="{5C631FC1-1640-114C-BE2D-F9F7268FF631}" srcOrd="4" destOrd="0" parTransId="{4707ED32-EBFD-D84E-945F-BC0284B3D540}" sibTransId="{A2C9A718-2B87-BF48-8827-7057398410A2}"/>
    <dgm:cxn modelId="{2A1BD3C2-84D2-1240-8E80-6C1B31A3A46A}" type="presOf" srcId="{A4A3AAD3-1229-E644-B52D-5669AE3C28E9}" destId="{0DA0D321-BE1F-F845-95CE-2FAA3CC39F33}" srcOrd="0" destOrd="0" presId="urn:microsoft.com/office/officeart/2005/8/layout/chevron1"/>
    <dgm:cxn modelId="{DB0A20C4-7C6E-9E4D-9166-C566CA0950EA}" type="presOf" srcId="{5C631FC1-1640-114C-BE2D-F9F7268FF631}" destId="{4AF3DB0E-8BF7-FD4C-9AE0-79D129AF0EB0}" srcOrd="0" destOrd="0" presId="urn:microsoft.com/office/officeart/2005/8/layout/chevron1"/>
    <dgm:cxn modelId="{8D14DFCD-5095-1E42-A7B0-7BC0F8EDB705}" srcId="{A963236A-9DBD-5D4B-81F9-1A233F3A7E31}" destId="{89A7B85B-1B7E-6942-BBAD-61DA41F2617D}" srcOrd="3" destOrd="0" parTransId="{68F2AA8F-44F5-6443-9600-02F0BA14B397}" sibTransId="{D789205C-F634-1046-ACFE-61C16F2F4550}"/>
    <dgm:cxn modelId="{47DB09DE-3FDA-0348-93F0-E3B3E2796EEF}" type="presOf" srcId="{3412E1DC-731E-354C-8735-2273E7B01383}" destId="{02C77DB1-7DDA-614D-B7FE-09FC8E40436E}" srcOrd="0" destOrd="0" presId="urn:microsoft.com/office/officeart/2005/8/layout/chevron1"/>
    <dgm:cxn modelId="{BF1CC8DE-AAB4-9F4A-9AF1-70D118EF8D2C}" srcId="{A963236A-9DBD-5D4B-81F9-1A233F3A7E31}" destId="{3412E1DC-731E-354C-8735-2273E7B01383}" srcOrd="2" destOrd="0" parTransId="{B1244A6F-3159-DD4F-BEBA-E20331F0211E}" sibTransId="{C5973340-69C2-1449-BEAD-6542C4489E30}"/>
    <dgm:cxn modelId="{B2A33EF5-B7B7-6547-AE02-E13C5847C505}" type="presOf" srcId="{A963236A-9DBD-5D4B-81F9-1A233F3A7E31}" destId="{4E84727D-1BB5-C74F-9BA0-9EC88A2B0B8F}" srcOrd="0" destOrd="0" presId="urn:microsoft.com/office/officeart/2005/8/layout/chevron1"/>
    <dgm:cxn modelId="{C98F5AB7-24B4-A941-A08B-9DD0FBC39EFA}" type="presParOf" srcId="{4E84727D-1BB5-C74F-9BA0-9EC88A2B0B8F}" destId="{0DA0D321-BE1F-F845-95CE-2FAA3CC39F33}" srcOrd="0" destOrd="0" presId="urn:microsoft.com/office/officeart/2005/8/layout/chevron1"/>
    <dgm:cxn modelId="{708F538E-A8B6-664E-95D6-643A35721149}" type="presParOf" srcId="{4E84727D-1BB5-C74F-9BA0-9EC88A2B0B8F}" destId="{B6D3E155-A778-0B43-8056-2B589FFC5892}" srcOrd="1" destOrd="0" presId="urn:microsoft.com/office/officeart/2005/8/layout/chevron1"/>
    <dgm:cxn modelId="{71712C2C-9FB5-7143-A536-1AA9EBDFC856}" type="presParOf" srcId="{4E84727D-1BB5-C74F-9BA0-9EC88A2B0B8F}" destId="{06D6010E-732B-FD4E-B795-199654F559A6}" srcOrd="2" destOrd="0" presId="urn:microsoft.com/office/officeart/2005/8/layout/chevron1"/>
    <dgm:cxn modelId="{133EDB83-E4BB-C24F-B178-2BAABE4ECFAF}" type="presParOf" srcId="{4E84727D-1BB5-C74F-9BA0-9EC88A2B0B8F}" destId="{391F49B6-9C33-7F4A-802A-033E51AB7A87}" srcOrd="3" destOrd="0" presId="urn:microsoft.com/office/officeart/2005/8/layout/chevron1"/>
    <dgm:cxn modelId="{64CD10A5-9BE2-7E47-B8F8-0B6CB001C67A}" type="presParOf" srcId="{4E84727D-1BB5-C74F-9BA0-9EC88A2B0B8F}" destId="{02C77DB1-7DDA-614D-B7FE-09FC8E40436E}" srcOrd="4" destOrd="0" presId="urn:microsoft.com/office/officeart/2005/8/layout/chevron1"/>
    <dgm:cxn modelId="{F230C429-E6D3-C74B-AFF3-B0EFFF305492}" type="presParOf" srcId="{4E84727D-1BB5-C74F-9BA0-9EC88A2B0B8F}" destId="{A0868C4A-3CA0-4445-A3A4-C963E7A12EAA}" srcOrd="5" destOrd="0" presId="urn:microsoft.com/office/officeart/2005/8/layout/chevron1"/>
    <dgm:cxn modelId="{FF612A2A-9ABE-5C4D-A4B3-EC79BD620E38}" type="presParOf" srcId="{4E84727D-1BB5-C74F-9BA0-9EC88A2B0B8F}" destId="{0CC2F6E3-CFF9-E749-AA93-9C30738AE387}" srcOrd="6" destOrd="0" presId="urn:microsoft.com/office/officeart/2005/8/layout/chevron1"/>
    <dgm:cxn modelId="{5FA1568E-F398-7746-A69B-879563F28849}" type="presParOf" srcId="{4E84727D-1BB5-C74F-9BA0-9EC88A2B0B8F}" destId="{3352CCA9-1274-D146-AB24-EEFFDFCC97C5}" srcOrd="7" destOrd="0" presId="urn:microsoft.com/office/officeart/2005/8/layout/chevron1"/>
    <dgm:cxn modelId="{8FF1A27D-1C63-B24C-993E-FD15707235DC}" type="presParOf" srcId="{4E84727D-1BB5-C74F-9BA0-9EC88A2B0B8F}" destId="{4AF3DB0E-8BF7-FD4C-9AE0-79D129AF0EB0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7EF661-2A41-A54A-8A74-487C865210E7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4C0DFB-D0C8-694F-B7C3-CBE5E75D272C}">
      <dgm:prSet phldrT="[Text]"/>
      <dgm:spPr/>
      <dgm:t>
        <a:bodyPr/>
        <a:lstStyle/>
        <a:p>
          <a:r>
            <a:rPr lang="en-US"/>
            <a:t>Simulation Modeling</a:t>
          </a:r>
          <a:endParaRPr lang="en-US" dirty="0"/>
        </a:p>
      </dgm:t>
    </dgm:pt>
    <dgm:pt modelId="{20A250F1-B76C-1F45-AFB5-280E6DD06235}" type="parTrans" cxnId="{3BEDA736-8B66-2E4B-9189-DC80927EA1BD}">
      <dgm:prSet/>
      <dgm:spPr/>
      <dgm:t>
        <a:bodyPr/>
        <a:lstStyle/>
        <a:p>
          <a:endParaRPr lang="en-US"/>
        </a:p>
      </dgm:t>
    </dgm:pt>
    <dgm:pt modelId="{0F0FC969-7092-334F-B700-B30C3B4F5917}" type="sibTrans" cxnId="{3BEDA736-8B66-2E4B-9189-DC80927EA1BD}">
      <dgm:prSet/>
      <dgm:spPr/>
      <dgm:t>
        <a:bodyPr/>
        <a:lstStyle/>
        <a:p>
          <a:endParaRPr lang="en-US"/>
        </a:p>
      </dgm:t>
    </dgm:pt>
    <dgm:pt modelId="{141E5638-030D-DB4B-AF94-50AE8EAF9E4D}">
      <dgm:prSet phldrT="[Text]"/>
      <dgm:spPr/>
      <dgm:t>
        <a:bodyPr/>
        <a:lstStyle/>
        <a:p>
          <a:r>
            <a:rPr lang="en-US" dirty="0"/>
            <a:t>RCTs with Mortality Endpoints</a:t>
          </a:r>
        </a:p>
      </dgm:t>
    </dgm:pt>
    <dgm:pt modelId="{EF989AF5-5F67-4F4C-939C-2F688D1C955E}" type="parTrans" cxnId="{066150AF-D06F-134C-B3C0-F799FDD091CB}">
      <dgm:prSet/>
      <dgm:spPr/>
      <dgm:t>
        <a:bodyPr/>
        <a:lstStyle/>
        <a:p>
          <a:endParaRPr lang="en-US"/>
        </a:p>
      </dgm:t>
    </dgm:pt>
    <dgm:pt modelId="{49811338-12CF-A54C-8874-170F7E82972B}" type="sibTrans" cxnId="{066150AF-D06F-134C-B3C0-F799FDD091CB}">
      <dgm:prSet/>
      <dgm:spPr/>
      <dgm:t>
        <a:bodyPr/>
        <a:lstStyle/>
        <a:p>
          <a:endParaRPr lang="en-US"/>
        </a:p>
      </dgm:t>
    </dgm:pt>
    <dgm:pt modelId="{7848C947-C8C1-D04E-B5C4-518A0F26D866}">
      <dgm:prSet phldrT="[Text]"/>
      <dgm:spPr/>
      <dgm:t>
        <a:bodyPr/>
        <a:lstStyle/>
        <a:p>
          <a:r>
            <a:rPr lang="en-US" dirty="0"/>
            <a:t>Accuracy Studies</a:t>
          </a:r>
        </a:p>
      </dgm:t>
    </dgm:pt>
    <dgm:pt modelId="{4F14A572-AB5B-4C40-9BC4-910A91AEA8FB}" type="parTrans" cxnId="{0E322195-E94D-714A-9FA9-A4BA7280AB20}">
      <dgm:prSet/>
      <dgm:spPr/>
      <dgm:t>
        <a:bodyPr/>
        <a:lstStyle/>
        <a:p>
          <a:endParaRPr lang="en-US"/>
        </a:p>
      </dgm:t>
    </dgm:pt>
    <dgm:pt modelId="{D86DD210-C2F4-E84E-8E11-803C9A089FCC}" type="sibTrans" cxnId="{0E322195-E94D-714A-9FA9-A4BA7280AB20}">
      <dgm:prSet/>
      <dgm:spPr/>
      <dgm:t>
        <a:bodyPr/>
        <a:lstStyle/>
        <a:p>
          <a:endParaRPr lang="en-US"/>
        </a:p>
      </dgm:t>
    </dgm:pt>
    <dgm:pt modelId="{023989EA-8879-404E-B234-101C26AD488B}" type="pres">
      <dgm:prSet presAssocID="{607EF661-2A41-A54A-8A74-487C865210E7}" presName="compositeShape" presStyleCnt="0">
        <dgm:presLayoutVars>
          <dgm:chMax val="7"/>
          <dgm:dir/>
          <dgm:resizeHandles val="exact"/>
        </dgm:presLayoutVars>
      </dgm:prSet>
      <dgm:spPr/>
    </dgm:pt>
    <dgm:pt modelId="{4D1304A4-6AAC-F24C-BDDB-5A671261435D}" type="pres">
      <dgm:prSet presAssocID="{607EF661-2A41-A54A-8A74-487C865210E7}" presName="wedge1" presStyleLbl="node1" presStyleIdx="0" presStyleCnt="3" custLinFactNeighborX="-5361" custLinFactNeighborY="2680"/>
      <dgm:spPr/>
    </dgm:pt>
    <dgm:pt modelId="{AE25E619-D7C5-F843-83C4-40362A9E3DCE}" type="pres">
      <dgm:prSet presAssocID="{607EF661-2A41-A54A-8A74-487C865210E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F84587-C6E3-6C43-B664-45FA827CCD75}" type="pres">
      <dgm:prSet presAssocID="{607EF661-2A41-A54A-8A74-487C865210E7}" presName="wedge2" presStyleLbl="node1" presStyleIdx="1" presStyleCnt="3"/>
      <dgm:spPr/>
    </dgm:pt>
    <dgm:pt modelId="{56650600-3E8D-9E4A-A0CA-9B3CA9F36248}" type="pres">
      <dgm:prSet presAssocID="{607EF661-2A41-A54A-8A74-487C865210E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F6C5AF5-D396-E648-BE41-9B4046981AE9}" type="pres">
      <dgm:prSet presAssocID="{607EF661-2A41-A54A-8A74-487C865210E7}" presName="wedge3" presStyleLbl="node1" presStyleIdx="2" presStyleCnt="3"/>
      <dgm:spPr/>
    </dgm:pt>
    <dgm:pt modelId="{F6FEA2AD-8BB2-E944-8A8A-33882146FE66}" type="pres">
      <dgm:prSet presAssocID="{607EF661-2A41-A54A-8A74-487C865210E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404AD1F-1B3D-4349-B43A-2B303DD639F1}" type="presOf" srcId="{5B4C0DFB-D0C8-694F-B7C3-CBE5E75D272C}" destId="{4D1304A4-6AAC-F24C-BDDB-5A671261435D}" srcOrd="0" destOrd="0" presId="urn:microsoft.com/office/officeart/2005/8/layout/chart3"/>
    <dgm:cxn modelId="{3700D22D-136E-0142-8B9D-8DBB85D0E551}" type="presOf" srcId="{607EF661-2A41-A54A-8A74-487C865210E7}" destId="{023989EA-8879-404E-B234-101C26AD488B}" srcOrd="0" destOrd="0" presId="urn:microsoft.com/office/officeart/2005/8/layout/chart3"/>
    <dgm:cxn modelId="{39F73330-6618-2C45-AAF3-712A44964097}" type="presOf" srcId="{7848C947-C8C1-D04E-B5C4-518A0F26D866}" destId="{2F6C5AF5-D396-E648-BE41-9B4046981AE9}" srcOrd="0" destOrd="0" presId="urn:microsoft.com/office/officeart/2005/8/layout/chart3"/>
    <dgm:cxn modelId="{1D464936-8245-274A-AD2A-4F9FCBFD7D4D}" type="presOf" srcId="{141E5638-030D-DB4B-AF94-50AE8EAF9E4D}" destId="{1FF84587-C6E3-6C43-B664-45FA827CCD75}" srcOrd="0" destOrd="0" presId="urn:microsoft.com/office/officeart/2005/8/layout/chart3"/>
    <dgm:cxn modelId="{3BEDA736-8B66-2E4B-9189-DC80927EA1BD}" srcId="{607EF661-2A41-A54A-8A74-487C865210E7}" destId="{5B4C0DFB-D0C8-694F-B7C3-CBE5E75D272C}" srcOrd="0" destOrd="0" parTransId="{20A250F1-B76C-1F45-AFB5-280E6DD06235}" sibTransId="{0F0FC969-7092-334F-B700-B30C3B4F5917}"/>
    <dgm:cxn modelId="{7270AA3B-23A5-E447-9E34-C58729B47FD4}" type="presOf" srcId="{5B4C0DFB-D0C8-694F-B7C3-CBE5E75D272C}" destId="{AE25E619-D7C5-F843-83C4-40362A9E3DCE}" srcOrd="1" destOrd="0" presId="urn:microsoft.com/office/officeart/2005/8/layout/chart3"/>
    <dgm:cxn modelId="{97ECCC60-B970-F24E-B375-FAC72C89111E}" type="presOf" srcId="{141E5638-030D-DB4B-AF94-50AE8EAF9E4D}" destId="{56650600-3E8D-9E4A-A0CA-9B3CA9F36248}" srcOrd="1" destOrd="0" presId="urn:microsoft.com/office/officeart/2005/8/layout/chart3"/>
    <dgm:cxn modelId="{0E322195-E94D-714A-9FA9-A4BA7280AB20}" srcId="{607EF661-2A41-A54A-8A74-487C865210E7}" destId="{7848C947-C8C1-D04E-B5C4-518A0F26D866}" srcOrd="2" destOrd="0" parTransId="{4F14A572-AB5B-4C40-9BC4-910A91AEA8FB}" sibTransId="{D86DD210-C2F4-E84E-8E11-803C9A089FCC}"/>
    <dgm:cxn modelId="{066150AF-D06F-134C-B3C0-F799FDD091CB}" srcId="{607EF661-2A41-A54A-8A74-487C865210E7}" destId="{141E5638-030D-DB4B-AF94-50AE8EAF9E4D}" srcOrd="1" destOrd="0" parTransId="{EF989AF5-5F67-4F4C-939C-2F688D1C955E}" sibTransId="{49811338-12CF-A54C-8874-170F7E82972B}"/>
    <dgm:cxn modelId="{96DABBB3-6CA2-C944-9AED-6205183CB8AD}" type="presOf" srcId="{7848C947-C8C1-D04E-B5C4-518A0F26D866}" destId="{F6FEA2AD-8BB2-E944-8A8A-33882146FE66}" srcOrd="1" destOrd="0" presId="urn:microsoft.com/office/officeart/2005/8/layout/chart3"/>
    <dgm:cxn modelId="{62EC1532-2EC1-6148-825B-35A729B08AC6}" type="presParOf" srcId="{023989EA-8879-404E-B234-101C26AD488B}" destId="{4D1304A4-6AAC-F24C-BDDB-5A671261435D}" srcOrd="0" destOrd="0" presId="urn:microsoft.com/office/officeart/2005/8/layout/chart3"/>
    <dgm:cxn modelId="{0DAEB2F2-D3C8-5D4F-9579-BCF35FD0F619}" type="presParOf" srcId="{023989EA-8879-404E-B234-101C26AD488B}" destId="{AE25E619-D7C5-F843-83C4-40362A9E3DCE}" srcOrd="1" destOrd="0" presId="urn:microsoft.com/office/officeart/2005/8/layout/chart3"/>
    <dgm:cxn modelId="{75F7CB91-362A-BA45-B229-7B067FBC9093}" type="presParOf" srcId="{023989EA-8879-404E-B234-101C26AD488B}" destId="{1FF84587-C6E3-6C43-B664-45FA827CCD75}" srcOrd="2" destOrd="0" presId="urn:microsoft.com/office/officeart/2005/8/layout/chart3"/>
    <dgm:cxn modelId="{C1002040-87C7-6744-B4CD-CBF86D006B93}" type="presParOf" srcId="{023989EA-8879-404E-B234-101C26AD488B}" destId="{56650600-3E8D-9E4A-A0CA-9B3CA9F36248}" srcOrd="3" destOrd="0" presId="urn:microsoft.com/office/officeart/2005/8/layout/chart3"/>
    <dgm:cxn modelId="{DDA33137-B61E-4E44-9AE9-9E1D749289DB}" type="presParOf" srcId="{023989EA-8879-404E-B234-101C26AD488B}" destId="{2F6C5AF5-D396-E648-BE41-9B4046981AE9}" srcOrd="4" destOrd="0" presId="urn:microsoft.com/office/officeart/2005/8/layout/chart3"/>
    <dgm:cxn modelId="{908FCA09-1F31-AE46-B47C-E9F06383C8B4}" type="presParOf" srcId="{023989EA-8879-404E-B234-101C26AD488B}" destId="{F6FEA2AD-8BB2-E944-8A8A-33882146FE66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7EF661-2A41-A54A-8A74-487C865210E7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4C0DFB-D0C8-694F-B7C3-CBE5E75D272C}">
      <dgm:prSet phldrT="[Text]"/>
      <dgm:spPr>
        <a:solidFill>
          <a:schemeClr val="accent1">
            <a:hueOff val="0"/>
            <a:satOff val="0"/>
            <a:lumOff val="0"/>
            <a:alpha val="24649"/>
          </a:schemeClr>
        </a:solidFill>
      </dgm:spPr>
      <dgm:t>
        <a:bodyPr/>
        <a:lstStyle/>
        <a:p>
          <a:r>
            <a:rPr lang="en-US"/>
            <a:t>Simulation Modeling</a:t>
          </a:r>
          <a:endParaRPr lang="en-US" dirty="0"/>
        </a:p>
      </dgm:t>
    </dgm:pt>
    <dgm:pt modelId="{20A250F1-B76C-1F45-AFB5-280E6DD06235}" type="parTrans" cxnId="{3BEDA736-8B66-2E4B-9189-DC80927EA1BD}">
      <dgm:prSet/>
      <dgm:spPr/>
      <dgm:t>
        <a:bodyPr/>
        <a:lstStyle/>
        <a:p>
          <a:endParaRPr lang="en-US"/>
        </a:p>
      </dgm:t>
    </dgm:pt>
    <dgm:pt modelId="{0F0FC969-7092-334F-B700-B30C3B4F5917}" type="sibTrans" cxnId="{3BEDA736-8B66-2E4B-9189-DC80927EA1BD}">
      <dgm:prSet/>
      <dgm:spPr/>
      <dgm:t>
        <a:bodyPr/>
        <a:lstStyle/>
        <a:p>
          <a:endParaRPr lang="en-US"/>
        </a:p>
      </dgm:t>
    </dgm:pt>
    <dgm:pt modelId="{141E5638-030D-DB4B-AF94-50AE8EAF9E4D}">
      <dgm:prSet phldrT="[Text]"/>
      <dgm:spPr>
        <a:solidFill>
          <a:schemeClr val="accent1">
            <a:hueOff val="0"/>
            <a:satOff val="0"/>
            <a:lumOff val="0"/>
            <a:alpha val="25251"/>
          </a:schemeClr>
        </a:solidFill>
      </dgm:spPr>
      <dgm:t>
        <a:bodyPr/>
        <a:lstStyle/>
        <a:p>
          <a:r>
            <a:rPr lang="en-US" dirty="0"/>
            <a:t>RCTs with Mortality Endpoints</a:t>
          </a:r>
        </a:p>
      </dgm:t>
    </dgm:pt>
    <dgm:pt modelId="{EF989AF5-5F67-4F4C-939C-2F688D1C955E}" type="parTrans" cxnId="{066150AF-D06F-134C-B3C0-F799FDD091CB}">
      <dgm:prSet/>
      <dgm:spPr/>
      <dgm:t>
        <a:bodyPr/>
        <a:lstStyle/>
        <a:p>
          <a:endParaRPr lang="en-US"/>
        </a:p>
      </dgm:t>
    </dgm:pt>
    <dgm:pt modelId="{49811338-12CF-A54C-8874-170F7E82972B}" type="sibTrans" cxnId="{066150AF-D06F-134C-B3C0-F799FDD091CB}">
      <dgm:prSet/>
      <dgm:spPr/>
      <dgm:t>
        <a:bodyPr/>
        <a:lstStyle/>
        <a:p>
          <a:endParaRPr lang="en-US"/>
        </a:p>
      </dgm:t>
    </dgm:pt>
    <dgm:pt modelId="{7848C947-C8C1-D04E-B5C4-518A0F26D866}">
      <dgm:prSet phldrT="[Text]"/>
      <dgm:spPr/>
      <dgm:t>
        <a:bodyPr/>
        <a:lstStyle/>
        <a:p>
          <a:r>
            <a:rPr lang="en-US" dirty="0"/>
            <a:t>Accuracy Studies</a:t>
          </a:r>
        </a:p>
      </dgm:t>
    </dgm:pt>
    <dgm:pt modelId="{4F14A572-AB5B-4C40-9BC4-910A91AEA8FB}" type="parTrans" cxnId="{0E322195-E94D-714A-9FA9-A4BA7280AB20}">
      <dgm:prSet/>
      <dgm:spPr/>
      <dgm:t>
        <a:bodyPr/>
        <a:lstStyle/>
        <a:p>
          <a:endParaRPr lang="en-US"/>
        </a:p>
      </dgm:t>
    </dgm:pt>
    <dgm:pt modelId="{D86DD210-C2F4-E84E-8E11-803C9A089FCC}" type="sibTrans" cxnId="{0E322195-E94D-714A-9FA9-A4BA7280AB20}">
      <dgm:prSet/>
      <dgm:spPr/>
      <dgm:t>
        <a:bodyPr/>
        <a:lstStyle/>
        <a:p>
          <a:endParaRPr lang="en-US"/>
        </a:p>
      </dgm:t>
    </dgm:pt>
    <dgm:pt modelId="{023989EA-8879-404E-B234-101C26AD488B}" type="pres">
      <dgm:prSet presAssocID="{607EF661-2A41-A54A-8A74-487C865210E7}" presName="compositeShape" presStyleCnt="0">
        <dgm:presLayoutVars>
          <dgm:chMax val="7"/>
          <dgm:dir/>
          <dgm:resizeHandles val="exact"/>
        </dgm:presLayoutVars>
      </dgm:prSet>
      <dgm:spPr/>
    </dgm:pt>
    <dgm:pt modelId="{4D1304A4-6AAC-F24C-BDDB-5A671261435D}" type="pres">
      <dgm:prSet presAssocID="{607EF661-2A41-A54A-8A74-487C865210E7}" presName="wedge1" presStyleLbl="node1" presStyleIdx="0" presStyleCnt="3" custLinFactNeighborX="-5361" custLinFactNeighborY="2680"/>
      <dgm:spPr/>
    </dgm:pt>
    <dgm:pt modelId="{AE25E619-D7C5-F843-83C4-40362A9E3DCE}" type="pres">
      <dgm:prSet presAssocID="{607EF661-2A41-A54A-8A74-487C865210E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F84587-C6E3-6C43-B664-45FA827CCD75}" type="pres">
      <dgm:prSet presAssocID="{607EF661-2A41-A54A-8A74-487C865210E7}" presName="wedge2" presStyleLbl="node1" presStyleIdx="1" presStyleCnt="3"/>
      <dgm:spPr/>
    </dgm:pt>
    <dgm:pt modelId="{56650600-3E8D-9E4A-A0CA-9B3CA9F36248}" type="pres">
      <dgm:prSet presAssocID="{607EF661-2A41-A54A-8A74-487C865210E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F6C5AF5-D396-E648-BE41-9B4046981AE9}" type="pres">
      <dgm:prSet presAssocID="{607EF661-2A41-A54A-8A74-487C865210E7}" presName="wedge3" presStyleLbl="node1" presStyleIdx="2" presStyleCnt="3"/>
      <dgm:spPr/>
    </dgm:pt>
    <dgm:pt modelId="{F6FEA2AD-8BB2-E944-8A8A-33882146FE66}" type="pres">
      <dgm:prSet presAssocID="{607EF661-2A41-A54A-8A74-487C865210E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404AD1F-1B3D-4349-B43A-2B303DD639F1}" type="presOf" srcId="{5B4C0DFB-D0C8-694F-B7C3-CBE5E75D272C}" destId="{4D1304A4-6AAC-F24C-BDDB-5A671261435D}" srcOrd="0" destOrd="0" presId="urn:microsoft.com/office/officeart/2005/8/layout/chart3"/>
    <dgm:cxn modelId="{3700D22D-136E-0142-8B9D-8DBB85D0E551}" type="presOf" srcId="{607EF661-2A41-A54A-8A74-487C865210E7}" destId="{023989EA-8879-404E-B234-101C26AD488B}" srcOrd="0" destOrd="0" presId="urn:microsoft.com/office/officeart/2005/8/layout/chart3"/>
    <dgm:cxn modelId="{39F73330-6618-2C45-AAF3-712A44964097}" type="presOf" srcId="{7848C947-C8C1-D04E-B5C4-518A0F26D866}" destId="{2F6C5AF5-D396-E648-BE41-9B4046981AE9}" srcOrd="0" destOrd="0" presId="urn:microsoft.com/office/officeart/2005/8/layout/chart3"/>
    <dgm:cxn modelId="{1D464936-8245-274A-AD2A-4F9FCBFD7D4D}" type="presOf" srcId="{141E5638-030D-DB4B-AF94-50AE8EAF9E4D}" destId="{1FF84587-C6E3-6C43-B664-45FA827CCD75}" srcOrd="0" destOrd="0" presId="urn:microsoft.com/office/officeart/2005/8/layout/chart3"/>
    <dgm:cxn modelId="{3BEDA736-8B66-2E4B-9189-DC80927EA1BD}" srcId="{607EF661-2A41-A54A-8A74-487C865210E7}" destId="{5B4C0DFB-D0C8-694F-B7C3-CBE5E75D272C}" srcOrd="0" destOrd="0" parTransId="{20A250F1-B76C-1F45-AFB5-280E6DD06235}" sibTransId="{0F0FC969-7092-334F-B700-B30C3B4F5917}"/>
    <dgm:cxn modelId="{7270AA3B-23A5-E447-9E34-C58729B47FD4}" type="presOf" srcId="{5B4C0DFB-D0C8-694F-B7C3-CBE5E75D272C}" destId="{AE25E619-D7C5-F843-83C4-40362A9E3DCE}" srcOrd="1" destOrd="0" presId="urn:microsoft.com/office/officeart/2005/8/layout/chart3"/>
    <dgm:cxn modelId="{97ECCC60-B970-F24E-B375-FAC72C89111E}" type="presOf" srcId="{141E5638-030D-DB4B-AF94-50AE8EAF9E4D}" destId="{56650600-3E8D-9E4A-A0CA-9B3CA9F36248}" srcOrd="1" destOrd="0" presId="urn:microsoft.com/office/officeart/2005/8/layout/chart3"/>
    <dgm:cxn modelId="{0E322195-E94D-714A-9FA9-A4BA7280AB20}" srcId="{607EF661-2A41-A54A-8A74-487C865210E7}" destId="{7848C947-C8C1-D04E-B5C4-518A0F26D866}" srcOrd="2" destOrd="0" parTransId="{4F14A572-AB5B-4C40-9BC4-910A91AEA8FB}" sibTransId="{D86DD210-C2F4-E84E-8E11-803C9A089FCC}"/>
    <dgm:cxn modelId="{066150AF-D06F-134C-B3C0-F799FDD091CB}" srcId="{607EF661-2A41-A54A-8A74-487C865210E7}" destId="{141E5638-030D-DB4B-AF94-50AE8EAF9E4D}" srcOrd="1" destOrd="0" parTransId="{EF989AF5-5F67-4F4C-939C-2F688D1C955E}" sibTransId="{49811338-12CF-A54C-8874-170F7E82972B}"/>
    <dgm:cxn modelId="{96DABBB3-6CA2-C944-9AED-6205183CB8AD}" type="presOf" srcId="{7848C947-C8C1-D04E-B5C4-518A0F26D866}" destId="{F6FEA2AD-8BB2-E944-8A8A-33882146FE66}" srcOrd="1" destOrd="0" presId="urn:microsoft.com/office/officeart/2005/8/layout/chart3"/>
    <dgm:cxn modelId="{62EC1532-2EC1-6148-825B-35A729B08AC6}" type="presParOf" srcId="{023989EA-8879-404E-B234-101C26AD488B}" destId="{4D1304A4-6AAC-F24C-BDDB-5A671261435D}" srcOrd="0" destOrd="0" presId="urn:microsoft.com/office/officeart/2005/8/layout/chart3"/>
    <dgm:cxn modelId="{0DAEB2F2-D3C8-5D4F-9579-BCF35FD0F619}" type="presParOf" srcId="{023989EA-8879-404E-B234-101C26AD488B}" destId="{AE25E619-D7C5-F843-83C4-40362A9E3DCE}" srcOrd="1" destOrd="0" presId="urn:microsoft.com/office/officeart/2005/8/layout/chart3"/>
    <dgm:cxn modelId="{75F7CB91-362A-BA45-B229-7B067FBC9093}" type="presParOf" srcId="{023989EA-8879-404E-B234-101C26AD488B}" destId="{1FF84587-C6E3-6C43-B664-45FA827CCD75}" srcOrd="2" destOrd="0" presId="urn:microsoft.com/office/officeart/2005/8/layout/chart3"/>
    <dgm:cxn modelId="{C1002040-87C7-6744-B4CD-CBF86D006B93}" type="presParOf" srcId="{023989EA-8879-404E-B234-101C26AD488B}" destId="{56650600-3E8D-9E4A-A0CA-9B3CA9F36248}" srcOrd="3" destOrd="0" presId="urn:microsoft.com/office/officeart/2005/8/layout/chart3"/>
    <dgm:cxn modelId="{DDA33137-B61E-4E44-9AE9-9E1D749289DB}" type="presParOf" srcId="{023989EA-8879-404E-B234-101C26AD488B}" destId="{2F6C5AF5-D396-E648-BE41-9B4046981AE9}" srcOrd="4" destOrd="0" presId="urn:microsoft.com/office/officeart/2005/8/layout/chart3"/>
    <dgm:cxn modelId="{908FCA09-1F31-AE46-B47C-E9F06383C8B4}" type="presParOf" srcId="{023989EA-8879-404E-B234-101C26AD488B}" destId="{F6FEA2AD-8BB2-E944-8A8A-33882146FE66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7EF661-2A41-A54A-8A74-487C865210E7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4C0DFB-D0C8-694F-B7C3-CBE5E75D272C}">
      <dgm:prSet phldrT="[Text]"/>
      <dgm:spPr>
        <a:solidFill>
          <a:schemeClr val="accent1">
            <a:hueOff val="0"/>
            <a:satOff val="0"/>
            <a:lumOff val="0"/>
            <a:alpha val="26000"/>
          </a:schemeClr>
        </a:solidFill>
      </dgm:spPr>
      <dgm:t>
        <a:bodyPr/>
        <a:lstStyle/>
        <a:p>
          <a:r>
            <a:rPr lang="en-US" dirty="0"/>
            <a:t>Simulation Modeling</a:t>
          </a:r>
        </a:p>
      </dgm:t>
    </dgm:pt>
    <dgm:pt modelId="{20A250F1-B76C-1F45-AFB5-280E6DD06235}" type="parTrans" cxnId="{3BEDA736-8B66-2E4B-9189-DC80927EA1BD}">
      <dgm:prSet/>
      <dgm:spPr/>
      <dgm:t>
        <a:bodyPr/>
        <a:lstStyle/>
        <a:p>
          <a:endParaRPr lang="en-US"/>
        </a:p>
      </dgm:t>
    </dgm:pt>
    <dgm:pt modelId="{0F0FC969-7092-334F-B700-B30C3B4F5917}" type="sibTrans" cxnId="{3BEDA736-8B66-2E4B-9189-DC80927EA1BD}">
      <dgm:prSet/>
      <dgm:spPr/>
      <dgm:t>
        <a:bodyPr/>
        <a:lstStyle/>
        <a:p>
          <a:endParaRPr lang="en-US"/>
        </a:p>
      </dgm:t>
    </dgm:pt>
    <dgm:pt modelId="{141E5638-030D-DB4B-AF94-50AE8EAF9E4D}">
      <dgm:prSet phldrT="[Text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n-US" dirty="0"/>
            <a:t>RCTs with Mortality Endpoints</a:t>
          </a:r>
        </a:p>
      </dgm:t>
    </dgm:pt>
    <dgm:pt modelId="{EF989AF5-5F67-4F4C-939C-2F688D1C955E}" type="parTrans" cxnId="{066150AF-D06F-134C-B3C0-F799FDD091CB}">
      <dgm:prSet/>
      <dgm:spPr/>
      <dgm:t>
        <a:bodyPr/>
        <a:lstStyle/>
        <a:p>
          <a:endParaRPr lang="en-US"/>
        </a:p>
      </dgm:t>
    </dgm:pt>
    <dgm:pt modelId="{49811338-12CF-A54C-8874-170F7E82972B}" type="sibTrans" cxnId="{066150AF-D06F-134C-B3C0-F799FDD091CB}">
      <dgm:prSet/>
      <dgm:spPr/>
      <dgm:t>
        <a:bodyPr/>
        <a:lstStyle/>
        <a:p>
          <a:endParaRPr lang="en-US"/>
        </a:p>
      </dgm:t>
    </dgm:pt>
    <dgm:pt modelId="{7848C947-C8C1-D04E-B5C4-518A0F26D866}">
      <dgm:prSet phldrT="[Text]"/>
      <dgm:spPr>
        <a:solidFill>
          <a:schemeClr val="accent1">
            <a:hueOff val="0"/>
            <a:satOff val="0"/>
            <a:lumOff val="0"/>
            <a:alpha val="25000"/>
          </a:schemeClr>
        </a:solidFill>
      </dgm:spPr>
      <dgm:t>
        <a:bodyPr/>
        <a:lstStyle/>
        <a:p>
          <a:r>
            <a:rPr lang="en-US" dirty="0"/>
            <a:t>Accuracy Studies</a:t>
          </a:r>
        </a:p>
      </dgm:t>
    </dgm:pt>
    <dgm:pt modelId="{4F14A572-AB5B-4C40-9BC4-910A91AEA8FB}" type="parTrans" cxnId="{0E322195-E94D-714A-9FA9-A4BA7280AB20}">
      <dgm:prSet/>
      <dgm:spPr/>
      <dgm:t>
        <a:bodyPr/>
        <a:lstStyle/>
        <a:p>
          <a:endParaRPr lang="en-US"/>
        </a:p>
      </dgm:t>
    </dgm:pt>
    <dgm:pt modelId="{D86DD210-C2F4-E84E-8E11-803C9A089FCC}" type="sibTrans" cxnId="{0E322195-E94D-714A-9FA9-A4BA7280AB20}">
      <dgm:prSet/>
      <dgm:spPr/>
      <dgm:t>
        <a:bodyPr/>
        <a:lstStyle/>
        <a:p>
          <a:endParaRPr lang="en-US"/>
        </a:p>
      </dgm:t>
    </dgm:pt>
    <dgm:pt modelId="{023989EA-8879-404E-B234-101C26AD488B}" type="pres">
      <dgm:prSet presAssocID="{607EF661-2A41-A54A-8A74-487C865210E7}" presName="compositeShape" presStyleCnt="0">
        <dgm:presLayoutVars>
          <dgm:chMax val="7"/>
          <dgm:dir/>
          <dgm:resizeHandles val="exact"/>
        </dgm:presLayoutVars>
      </dgm:prSet>
      <dgm:spPr/>
    </dgm:pt>
    <dgm:pt modelId="{4D1304A4-6AAC-F24C-BDDB-5A671261435D}" type="pres">
      <dgm:prSet presAssocID="{607EF661-2A41-A54A-8A74-487C865210E7}" presName="wedge1" presStyleLbl="node1" presStyleIdx="0" presStyleCnt="3" custLinFactNeighborX="-5361" custLinFactNeighborY="2680"/>
      <dgm:spPr/>
    </dgm:pt>
    <dgm:pt modelId="{AE25E619-D7C5-F843-83C4-40362A9E3DCE}" type="pres">
      <dgm:prSet presAssocID="{607EF661-2A41-A54A-8A74-487C865210E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F84587-C6E3-6C43-B664-45FA827CCD75}" type="pres">
      <dgm:prSet presAssocID="{607EF661-2A41-A54A-8A74-487C865210E7}" presName="wedge2" presStyleLbl="node1" presStyleIdx="1" presStyleCnt="3"/>
      <dgm:spPr/>
    </dgm:pt>
    <dgm:pt modelId="{56650600-3E8D-9E4A-A0CA-9B3CA9F36248}" type="pres">
      <dgm:prSet presAssocID="{607EF661-2A41-A54A-8A74-487C865210E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F6C5AF5-D396-E648-BE41-9B4046981AE9}" type="pres">
      <dgm:prSet presAssocID="{607EF661-2A41-A54A-8A74-487C865210E7}" presName="wedge3" presStyleLbl="node1" presStyleIdx="2" presStyleCnt="3"/>
      <dgm:spPr/>
    </dgm:pt>
    <dgm:pt modelId="{F6FEA2AD-8BB2-E944-8A8A-33882146FE66}" type="pres">
      <dgm:prSet presAssocID="{607EF661-2A41-A54A-8A74-487C865210E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404AD1F-1B3D-4349-B43A-2B303DD639F1}" type="presOf" srcId="{5B4C0DFB-D0C8-694F-B7C3-CBE5E75D272C}" destId="{4D1304A4-6AAC-F24C-BDDB-5A671261435D}" srcOrd="0" destOrd="0" presId="urn:microsoft.com/office/officeart/2005/8/layout/chart3"/>
    <dgm:cxn modelId="{3700D22D-136E-0142-8B9D-8DBB85D0E551}" type="presOf" srcId="{607EF661-2A41-A54A-8A74-487C865210E7}" destId="{023989EA-8879-404E-B234-101C26AD488B}" srcOrd="0" destOrd="0" presId="urn:microsoft.com/office/officeart/2005/8/layout/chart3"/>
    <dgm:cxn modelId="{39F73330-6618-2C45-AAF3-712A44964097}" type="presOf" srcId="{7848C947-C8C1-D04E-B5C4-518A0F26D866}" destId="{2F6C5AF5-D396-E648-BE41-9B4046981AE9}" srcOrd="0" destOrd="0" presId="urn:microsoft.com/office/officeart/2005/8/layout/chart3"/>
    <dgm:cxn modelId="{1D464936-8245-274A-AD2A-4F9FCBFD7D4D}" type="presOf" srcId="{141E5638-030D-DB4B-AF94-50AE8EAF9E4D}" destId="{1FF84587-C6E3-6C43-B664-45FA827CCD75}" srcOrd="0" destOrd="0" presId="urn:microsoft.com/office/officeart/2005/8/layout/chart3"/>
    <dgm:cxn modelId="{3BEDA736-8B66-2E4B-9189-DC80927EA1BD}" srcId="{607EF661-2A41-A54A-8A74-487C865210E7}" destId="{5B4C0DFB-D0C8-694F-B7C3-CBE5E75D272C}" srcOrd="0" destOrd="0" parTransId="{20A250F1-B76C-1F45-AFB5-280E6DD06235}" sibTransId="{0F0FC969-7092-334F-B700-B30C3B4F5917}"/>
    <dgm:cxn modelId="{7270AA3B-23A5-E447-9E34-C58729B47FD4}" type="presOf" srcId="{5B4C0DFB-D0C8-694F-B7C3-CBE5E75D272C}" destId="{AE25E619-D7C5-F843-83C4-40362A9E3DCE}" srcOrd="1" destOrd="0" presId="urn:microsoft.com/office/officeart/2005/8/layout/chart3"/>
    <dgm:cxn modelId="{97ECCC60-B970-F24E-B375-FAC72C89111E}" type="presOf" srcId="{141E5638-030D-DB4B-AF94-50AE8EAF9E4D}" destId="{56650600-3E8D-9E4A-A0CA-9B3CA9F36248}" srcOrd="1" destOrd="0" presId="urn:microsoft.com/office/officeart/2005/8/layout/chart3"/>
    <dgm:cxn modelId="{0E322195-E94D-714A-9FA9-A4BA7280AB20}" srcId="{607EF661-2A41-A54A-8A74-487C865210E7}" destId="{7848C947-C8C1-D04E-B5C4-518A0F26D866}" srcOrd="2" destOrd="0" parTransId="{4F14A572-AB5B-4C40-9BC4-910A91AEA8FB}" sibTransId="{D86DD210-C2F4-E84E-8E11-803C9A089FCC}"/>
    <dgm:cxn modelId="{066150AF-D06F-134C-B3C0-F799FDD091CB}" srcId="{607EF661-2A41-A54A-8A74-487C865210E7}" destId="{141E5638-030D-DB4B-AF94-50AE8EAF9E4D}" srcOrd="1" destOrd="0" parTransId="{EF989AF5-5F67-4F4C-939C-2F688D1C955E}" sibTransId="{49811338-12CF-A54C-8874-170F7E82972B}"/>
    <dgm:cxn modelId="{96DABBB3-6CA2-C944-9AED-6205183CB8AD}" type="presOf" srcId="{7848C947-C8C1-D04E-B5C4-518A0F26D866}" destId="{F6FEA2AD-8BB2-E944-8A8A-33882146FE66}" srcOrd="1" destOrd="0" presId="urn:microsoft.com/office/officeart/2005/8/layout/chart3"/>
    <dgm:cxn modelId="{62EC1532-2EC1-6148-825B-35A729B08AC6}" type="presParOf" srcId="{023989EA-8879-404E-B234-101C26AD488B}" destId="{4D1304A4-6AAC-F24C-BDDB-5A671261435D}" srcOrd="0" destOrd="0" presId="urn:microsoft.com/office/officeart/2005/8/layout/chart3"/>
    <dgm:cxn modelId="{0DAEB2F2-D3C8-5D4F-9579-BCF35FD0F619}" type="presParOf" srcId="{023989EA-8879-404E-B234-101C26AD488B}" destId="{AE25E619-D7C5-F843-83C4-40362A9E3DCE}" srcOrd="1" destOrd="0" presId="urn:microsoft.com/office/officeart/2005/8/layout/chart3"/>
    <dgm:cxn modelId="{75F7CB91-362A-BA45-B229-7B067FBC9093}" type="presParOf" srcId="{023989EA-8879-404E-B234-101C26AD488B}" destId="{1FF84587-C6E3-6C43-B664-45FA827CCD75}" srcOrd="2" destOrd="0" presId="urn:microsoft.com/office/officeart/2005/8/layout/chart3"/>
    <dgm:cxn modelId="{C1002040-87C7-6744-B4CD-CBF86D006B93}" type="presParOf" srcId="{023989EA-8879-404E-B234-101C26AD488B}" destId="{56650600-3E8D-9E4A-A0CA-9B3CA9F36248}" srcOrd="3" destOrd="0" presId="urn:microsoft.com/office/officeart/2005/8/layout/chart3"/>
    <dgm:cxn modelId="{DDA33137-B61E-4E44-9AE9-9E1D749289DB}" type="presParOf" srcId="{023989EA-8879-404E-B234-101C26AD488B}" destId="{2F6C5AF5-D396-E648-BE41-9B4046981AE9}" srcOrd="4" destOrd="0" presId="urn:microsoft.com/office/officeart/2005/8/layout/chart3"/>
    <dgm:cxn modelId="{908FCA09-1F31-AE46-B47C-E9F06383C8B4}" type="presParOf" srcId="{023989EA-8879-404E-B234-101C26AD488B}" destId="{F6FEA2AD-8BB2-E944-8A8A-33882146FE66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7EF661-2A41-A54A-8A74-487C865210E7}" type="doc">
      <dgm:prSet loTypeId="urn:microsoft.com/office/officeart/2005/8/layout/char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4C0DFB-D0C8-694F-B7C3-CBE5E75D272C}">
      <dgm:prSet phldrT="[Text]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en-US" dirty="0"/>
            <a:t>Simulation Modeling</a:t>
          </a:r>
        </a:p>
      </dgm:t>
    </dgm:pt>
    <dgm:pt modelId="{20A250F1-B76C-1F45-AFB5-280E6DD06235}" type="parTrans" cxnId="{3BEDA736-8B66-2E4B-9189-DC80927EA1BD}">
      <dgm:prSet/>
      <dgm:spPr/>
      <dgm:t>
        <a:bodyPr/>
        <a:lstStyle/>
        <a:p>
          <a:endParaRPr lang="en-US"/>
        </a:p>
      </dgm:t>
    </dgm:pt>
    <dgm:pt modelId="{0F0FC969-7092-334F-B700-B30C3B4F5917}" type="sibTrans" cxnId="{3BEDA736-8B66-2E4B-9189-DC80927EA1BD}">
      <dgm:prSet/>
      <dgm:spPr/>
      <dgm:t>
        <a:bodyPr/>
        <a:lstStyle/>
        <a:p>
          <a:endParaRPr lang="en-US"/>
        </a:p>
      </dgm:t>
    </dgm:pt>
    <dgm:pt modelId="{141E5638-030D-DB4B-AF94-50AE8EAF9E4D}">
      <dgm:prSet phldrT="[Text]"/>
      <dgm:spPr>
        <a:solidFill>
          <a:schemeClr val="accent1">
            <a:hueOff val="0"/>
            <a:satOff val="0"/>
            <a:lumOff val="0"/>
            <a:alpha val="24550"/>
          </a:schemeClr>
        </a:solidFill>
      </dgm:spPr>
      <dgm:t>
        <a:bodyPr/>
        <a:lstStyle/>
        <a:p>
          <a:r>
            <a:rPr lang="en-US" dirty="0"/>
            <a:t>RCTs with Mortality Endpoints</a:t>
          </a:r>
        </a:p>
      </dgm:t>
    </dgm:pt>
    <dgm:pt modelId="{EF989AF5-5F67-4F4C-939C-2F688D1C955E}" type="parTrans" cxnId="{066150AF-D06F-134C-B3C0-F799FDD091CB}">
      <dgm:prSet/>
      <dgm:spPr/>
      <dgm:t>
        <a:bodyPr/>
        <a:lstStyle/>
        <a:p>
          <a:endParaRPr lang="en-US"/>
        </a:p>
      </dgm:t>
    </dgm:pt>
    <dgm:pt modelId="{49811338-12CF-A54C-8874-170F7E82972B}" type="sibTrans" cxnId="{066150AF-D06F-134C-B3C0-F799FDD091CB}">
      <dgm:prSet/>
      <dgm:spPr/>
      <dgm:t>
        <a:bodyPr/>
        <a:lstStyle/>
        <a:p>
          <a:endParaRPr lang="en-US"/>
        </a:p>
      </dgm:t>
    </dgm:pt>
    <dgm:pt modelId="{7848C947-C8C1-D04E-B5C4-518A0F26D866}">
      <dgm:prSet phldrT="[Text]"/>
      <dgm:spPr>
        <a:solidFill>
          <a:schemeClr val="accent1">
            <a:hueOff val="0"/>
            <a:satOff val="0"/>
            <a:lumOff val="0"/>
            <a:alpha val="25000"/>
          </a:schemeClr>
        </a:solidFill>
      </dgm:spPr>
      <dgm:t>
        <a:bodyPr/>
        <a:lstStyle/>
        <a:p>
          <a:r>
            <a:rPr lang="en-US" dirty="0"/>
            <a:t>Accuracy Studies</a:t>
          </a:r>
        </a:p>
      </dgm:t>
    </dgm:pt>
    <dgm:pt modelId="{4F14A572-AB5B-4C40-9BC4-910A91AEA8FB}" type="parTrans" cxnId="{0E322195-E94D-714A-9FA9-A4BA7280AB20}">
      <dgm:prSet/>
      <dgm:spPr/>
      <dgm:t>
        <a:bodyPr/>
        <a:lstStyle/>
        <a:p>
          <a:endParaRPr lang="en-US"/>
        </a:p>
      </dgm:t>
    </dgm:pt>
    <dgm:pt modelId="{D86DD210-C2F4-E84E-8E11-803C9A089FCC}" type="sibTrans" cxnId="{0E322195-E94D-714A-9FA9-A4BA7280AB20}">
      <dgm:prSet/>
      <dgm:spPr/>
      <dgm:t>
        <a:bodyPr/>
        <a:lstStyle/>
        <a:p>
          <a:endParaRPr lang="en-US"/>
        </a:p>
      </dgm:t>
    </dgm:pt>
    <dgm:pt modelId="{023989EA-8879-404E-B234-101C26AD488B}" type="pres">
      <dgm:prSet presAssocID="{607EF661-2A41-A54A-8A74-487C865210E7}" presName="compositeShape" presStyleCnt="0">
        <dgm:presLayoutVars>
          <dgm:chMax val="7"/>
          <dgm:dir/>
          <dgm:resizeHandles val="exact"/>
        </dgm:presLayoutVars>
      </dgm:prSet>
      <dgm:spPr/>
    </dgm:pt>
    <dgm:pt modelId="{4D1304A4-6AAC-F24C-BDDB-5A671261435D}" type="pres">
      <dgm:prSet presAssocID="{607EF661-2A41-A54A-8A74-487C865210E7}" presName="wedge1" presStyleLbl="node1" presStyleIdx="0" presStyleCnt="3" custLinFactNeighborX="-5361" custLinFactNeighborY="2680"/>
      <dgm:spPr/>
    </dgm:pt>
    <dgm:pt modelId="{AE25E619-D7C5-F843-83C4-40362A9E3DCE}" type="pres">
      <dgm:prSet presAssocID="{607EF661-2A41-A54A-8A74-487C865210E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FF84587-C6E3-6C43-B664-45FA827CCD75}" type="pres">
      <dgm:prSet presAssocID="{607EF661-2A41-A54A-8A74-487C865210E7}" presName="wedge2" presStyleLbl="node1" presStyleIdx="1" presStyleCnt="3"/>
      <dgm:spPr/>
    </dgm:pt>
    <dgm:pt modelId="{56650600-3E8D-9E4A-A0CA-9B3CA9F36248}" type="pres">
      <dgm:prSet presAssocID="{607EF661-2A41-A54A-8A74-487C865210E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F6C5AF5-D396-E648-BE41-9B4046981AE9}" type="pres">
      <dgm:prSet presAssocID="{607EF661-2A41-A54A-8A74-487C865210E7}" presName="wedge3" presStyleLbl="node1" presStyleIdx="2" presStyleCnt="3"/>
      <dgm:spPr/>
    </dgm:pt>
    <dgm:pt modelId="{F6FEA2AD-8BB2-E944-8A8A-33882146FE66}" type="pres">
      <dgm:prSet presAssocID="{607EF661-2A41-A54A-8A74-487C865210E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404AD1F-1B3D-4349-B43A-2B303DD639F1}" type="presOf" srcId="{5B4C0DFB-D0C8-694F-B7C3-CBE5E75D272C}" destId="{4D1304A4-6AAC-F24C-BDDB-5A671261435D}" srcOrd="0" destOrd="0" presId="urn:microsoft.com/office/officeart/2005/8/layout/chart3"/>
    <dgm:cxn modelId="{3700D22D-136E-0142-8B9D-8DBB85D0E551}" type="presOf" srcId="{607EF661-2A41-A54A-8A74-487C865210E7}" destId="{023989EA-8879-404E-B234-101C26AD488B}" srcOrd="0" destOrd="0" presId="urn:microsoft.com/office/officeart/2005/8/layout/chart3"/>
    <dgm:cxn modelId="{39F73330-6618-2C45-AAF3-712A44964097}" type="presOf" srcId="{7848C947-C8C1-D04E-B5C4-518A0F26D866}" destId="{2F6C5AF5-D396-E648-BE41-9B4046981AE9}" srcOrd="0" destOrd="0" presId="urn:microsoft.com/office/officeart/2005/8/layout/chart3"/>
    <dgm:cxn modelId="{1D464936-8245-274A-AD2A-4F9FCBFD7D4D}" type="presOf" srcId="{141E5638-030D-DB4B-AF94-50AE8EAF9E4D}" destId="{1FF84587-C6E3-6C43-B664-45FA827CCD75}" srcOrd="0" destOrd="0" presId="urn:microsoft.com/office/officeart/2005/8/layout/chart3"/>
    <dgm:cxn modelId="{3BEDA736-8B66-2E4B-9189-DC80927EA1BD}" srcId="{607EF661-2A41-A54A-8A74-487C865210E7}" destId="{5B4C0DFB-D0C8-694F-B7C3-CBE5E75D272C}" srcOrd="0" destOrd="0" parTransId="{20A250F1-B76C-1F45-AFB5-280E6DD06235}" sibTransId="{0F0FC969-7092-334F-B700-B30C3B4F5917}"/>
    <dgm:cxn modelId="{7270AA3B-23A5-E447-9E34-C58729B47FD4}" type="presOf" srcId="{5B4C0DFB-D0C8-694F-B7C3-CBE5E75D272C}" destId="{AE25E619-D7C5-F843-83C4-40362A9E3DCE}" srcOrd="1" destOrd="0" presId="urn:microsoft.com/office/officeart/2005/8/layout/chart3"/>
    <dgm:cxn modelId="{97ECCC60-B970-F24E-B375-FAC72C89111E}" type="presOf" srcId="{141E5638-030D-DB4B-AF94-50AE8EAF9E4D}" destId="{56650600-3E8D-9E4A-A0CA-9B3CA9F36248}" srcOrd="1" destOrd="0" presId="urn:microsoft.com/office/officeart/2005/8/layout/chart3"/>
    <dgm:cxn modelId="{0E322195-E94D-714A-9FA9-A4BA7280AB20}" srcId="{607EF661-2A41-A54A-8A74-487C865210E7}" destId="{7848C947-C8C1-D04E-B5C4-518A0F26D866}" srcOrd="2" destOrd="0" parTransId="{4F14A572-AB5B-4C40-9BC4-910A91AEA8FB}" sibTransId="{D86DD210-C2F4-E84E-8E11-803C9A089FCC}"/>
    <dgm:cxn modelId="{066150AF-D06F-134C-B3C0-F799FDD091CB}" srcId="{607EF661-2A41-A54A-8A74-487C865210E7}" destId="{141E5638-030D-DB4B-AF94-50AE8EAF9E4D}" srcOrd="1" destOrd="0" parTransId="{EF989AF5-5F67-4F4C-939C-2F688D1C955E}" sibTransId="{49811338-12CF-A54C-8874-170F7E82972B}"/>
    <dgm:cxn modelId="{96DABBB3-6CA2-C944-9AED-6205183CB8AD}" type="presOf" srcId="{7848C947-C8C1-D04E-B5C4-518A0F26D866}" destId="{F6FEA2AD-8BB2-E944-8A8A-33882146FE66}" srcOrd="1" destOrd="0" presId="urn:microsoft.com/office/officeart/2005/8/layout/chart3"/>
    <dgm:cxn modelId="{62EC1532-2EC1-6148-825B-35A729B08AC6}" type="presParOf" srcId="{023989EA-8879-404E-B234-101C26AD488B}" destId="{4D1304A4-6AAC-F24C-BDDB-5A671261435D}" srcOrd="0" destOrd="0" presId="urn:microsoft.com/office/officeart/2005/8/layout/chart3"/>
    <dgm:cxn modelId="{0DAEB2F2-D3C8-5D4F-9579-BCF35FD0F619}" type="presParOf" srcId="{023989EA-8879-404E-B234-101C26AD488B}" destId="{AE25E619-D7C5-F843-83C4-40362A9E3DCE}" srcOrd="1" destOrd="0" presId="urn:microsoft.com/office/officeart/2005/8/layout/chart3"/>
    <dgm:cxn modelId="{75F7CB91-362A-BA45-B229-7B067FBC9093}" type="presParOf" srcId="{023989EA-8879-404E-B234-101C26AD488B}" destId="{1FF84587-C6E3-6C43-B664-45FA827CCD75}" srcOrd="2" destOrd="0" presId="urn:microsoft.com/office/officeart/2005/8/layout/chart3"/>
    <dgm:cxn modelId="{C1002040-87C7-6744-B4CD-CBF86D006B93}" type="presParOf" srcId="{023989EA-8879-404E-B234-101C26AD488B}" destId="{56650600-3E8D-9E4A-A0CA-9B3CA9F36248}" srcOrd="3" destOrd="0" presId="urn:microsoft.com/office/officeart/2005/8/layout/chart3"/>
    <dgm:cxn modelId="{DDA33137-B61E-4E44-9AE9-9E1D749289DB}" type="presParOf" srcId="{023989EA-8879-404E-B234-101C26AD488B}" destId="{2F6C5AF5-D396-E648-BE41-9B4046981AE9}" srcOrd="4" destOrd="0" presId="urn:microsoft.com/office/officeart/2005/8/layout/chart3"/>
    <dgm:cxn modelId="{908FCA09-1F31-AE46-B47C-E9F06383C8B4}" type="presParOf" srcId="{023989EA-8879-404E-B234-101C26AD488B}" destId="{F6FEA2AD-8BB2-E944-8A8A-33882146FE66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028A0D-5B86-BC46-95BC-9CF9CB117FFF}" type="doc">
      <dgm:prSet loTypeId="urn:microsoft.com/office/officeart/2005/8/layout/radial1" loCatId="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12E28FA-D656-9D46-A823-5086236AB746}">
      <dgm:prSet phldrT="[Text]" custT="1"/>
      <dgm:spPr>
        <a:xfrm>
          <a:off x="2136745" y="8088"/>
          <a:ext cx="1801930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9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Cancer Risk</a:t>
          </a:r>
        </a:p>
      </dgm:t>
    </dgm:pt>
    <dgm:pt modelId="{071E41C6-B95F-A547-B4DB-75D1DDB280AA}" type="parTrans" cxnId="{5480AF8A-BE85-CF47-BF58-52B49366056E}">
      <dgm:prSet/>
      <dgm:spPr>
        <a:xfrm rot="16200000">
          <a:off x="2862409" y="1329176"/>
          <a:ext cx="350603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50603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7870CAF8-619A-DF48-AF9F-F9A1A303D9FC}" type="sibTrans" cxnId="{5480AF8A-BE85-CF47-BF58-52B49366056E}">
      <dgm:prSet/>
      <dgm:spPr/>
      <dgm:t>
        <a:bodyPr/>
        <a:lstStyle/>
        <a:p>
          <a:endParaRPr lang="en-US"/>
        </a:p>
      </dgm:t>
    </dgm:pt>
    <dgm:pt modelId="{A9B37481-270D-934D-A5DF-B59341D9F1F7}">
      <dgm:prSet phldrT="[Text]" custT="1"/>
      <dgm:spPr>
        <a:xfrm>
          <a:off x="3923875" y="793294"/>
          <a:ext cx="1747221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9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Screening Performance</a:t>
          </a:r>
        </a:p>
      </dgm:t>
    </dgm:pt>
    <dgm:pt modelId="{AA9D5A9E-A177-6E4B-BEA1-8F048CE89579}" type="parTrans" cxnId="{70B40F6E-271A-614D-9909-29A3C0B28069}">
      <dgm:prSet/>
      <dgm:spPr>
        <a:xfrm rot="20251224">
          <a:off x="3879832" y="1699606"/>
          <a:ext cx="182700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18270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3143BA97-3151-6B41-9F07-E8DC1BD0A8B4}" type="sibTrans" cxnId="{70B40F6E-271A-614D-9909-29A3C0B28069}">
      <dgm:prSet/>
      <dgm:spPr/>
      <dgm:t>
        <a:bodyPr/>
        <a:lstStyle/>
        <a:p>
          <a:endParaRPr lang="en-US"/>
        </a:p>
      </dgm:t>
    </dgm:pt>
    <dgm:pt modelId="{6FEB82CF-69EC-2D46-995A-F9224864BB4C}">
      <dgm:prSet phldrT="[Text]" custT="1"/>
      <dgm:spPr>
        <a:xfrm>
          <a:off x="3736800" y="2336371"/>
          <a:ext cx="2092803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9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Competing Risks</a:t>
          </a:r>
        </a:p>
      </dgm:t>
    </dgm:pt>
    <dgm:pt modelId="{A6067B64-8287-6A49-8AF5-DBDC532DD06A}" type="parTrans" cxnId="{E0C6BD80-CC88-B344-8AAD-9D54E4CE2117}">
      <dgm:prSet/>
      <dgm:spPr>
        <a:xfrm rot="1501542">
          <a:off x="3840411" y="2495311"/>
          <a:ext cx="148630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14863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F6AB6161-4A7C-CA48-A2E0-18F20CC0C814}" type="sibTrans" cxnId="{E0C6BD80-CC88-B344-8AAD-9D54E4CE2117}">
      <dgm:prSet/>
      <dgm:spPr/>
      <dgm:t>
        <a:bodyPr/>
        <a:lstStyle/>
        <a:p>
          <a:endParaRPr lang="en-US"/>
        </a:p>
      </dgm:t>
    </dgm:pt>
    <dgm:pt modelId="{DC463F6B-8137-054E-98AC-02D5B0D914F4}">
      <dgm:prSet phldrT="[Text]" custT="1"/>
      <dgm:spPr>
        <a:xfrm>
          <a:off x="2080473" y="3024384"/>
          <a:ext cx="1969535" cy="1199953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9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Treatment Efficacy</a:t>
          </a:r>
        </a:p>
      </dgm:t>
    </dgm:pt>
    <dgm:pt modelId="{BA9C892F-E7BA-414B-9784-5133F321D671}" type="parTrans" cxnId="{DB17D2C9-C875-3945-9CD0-674EDE2D46CE}">
      <dgm:prSet/>
      <dgm:spPr>
        <a:xfrm rot="5337801">
          <a:off x="2881192" y="2837328"/>
          <a:ext cx="340230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4023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8E9A66B0-7071-084F-A3FC-2DA8788D8CEC}" type="sibTrans" cxnId="{DB17D2C9-C875-3945-9CD0-674EDE2D46CE}">
      <dgm:prSet/>
      <dgm:spPr/>
      <dgm:t>
        <a:bodyPr/>
        <a:lstStyle/>
        <a:p>
          <a:endParaRPr lang="en-US"/>
        </a:p>
      </dgm:t>
    </dgm:pt>
    <dgm:pt modelId="{D8AA4173-A31E-A24A-BCD4-D09BAEC76050}">
      <dgm:prSet custT="1"/>
      <dgm:spPr>
        <a:xfrm>
          <a:off x="144467" y="2333076"/>
          <a:ext cx="1935198" cy="1206756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Cancer Progression Rates</a:t>
          </a:r>
        </a:p>
      </dgm:t>
    </dgm:pt>
    <dgm:pt modelId="{31EF00DC-7487-4547-B2BB-D0F5649924AE}" type="parTrans" cxnId="{2C55BE53-7330-1445-8242-F6C0D1588BA5}">
      <dgm:prSet/>
      <dgm:spPr>
        <a:xfrm rot="9395586">
          <a:off x="1893649" y="2511307"/>
          <a:ext cx="3225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22532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4AC21147-EDB5-9045-A800-F43A3E4D1DD1}" type="sibTrans" cxnId="{2C55BE53-7330-1445-8242-F6C0D1588BA5}">
      <dgm:prSet/>
      <dgm:spPr/>
      <dgm:t>
        <a:bodyPr/>
        <a:lstStyle/>
        <a:p>
          <a:endParaRPr lang="en-US"/>
        </a:p>
      </dgm:t>
    </dgm:pt>
    <dgm:pt modelId="{DBF09EEA-D8CE-FE47-88E3-19E1FEC17F37}">
      <dgm:prSet custT="1"/>
      <dgm:spPr>
        <a:xfrm>
          <a:off x="380589" y="680603"/>
          <a:ext cx="1801198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Quality-of-Life Effects</a:t>
          </a:r>
        </a:p>
      </dgm:t>
    </dgm:pt>
    <dgm:pt modelId="{7EDAC907-DDCA-AC4C-A486-AE830A59C078}" type="parTrans" cxnId="{383BB75C-E486-A942-85A0-A3334B686FE1}">
      <dgm:prSet/>
      <dgm:spPr>
        <a:xfrm rot="12334878">
          <a:off x="1991978" y="1646857"/>
          <a:ext cx="257334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257334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9FD9E54C-2CFC-6A4B-899A-CC3AC4EA4313}" type="sibTrans" cxnId="{383BB75C-E486-A942-85A0-A3334B686FE1}">
      <dgm:prSet/>
      <dgm:spPr/>
      <dgm:t>
        <a:bodyPr/>
        <a:lstStyle/>
        <a:p>
          <a:endParaRPr lang="en-US"/>
        </a:p>
      </dgm:t>
    </dgm:pt>
    <dgm:pt modelId="{0FC7672F-D562-B748-945E-A0AA4302D8E9}">
      <dgm:prSet phldrT="[Text]" custT="1"/>
      <dgm:spPr>
        <a:xfrm>
          <a:off x="1972059" y="1521482"/>
          <a:ext cx="2131303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0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Mathematical models</a:t>
          </a:r>
        </a:p>
      </dgm:t>
    </dgm:pt>
    <dgm:pt modelId="{DBF887E8-C0F2-E647-B6AA-E29ECF07BEC9}" type="sibTrans" cxnId="{94C98D46-A2DE-034A-8CF8-166DCA1601DC}">
      <dgm:prSet/>
      <dgm:spPr/>
      <dgm:t>
        <a:bodyPr/>
        <a:lstStyle/>
        <a:p>
          <a:endParaRPr lang="en-US"/>
        </a:p>
      </dgm:t>
    </dgm:pt>
    <dgm:pt modelId="{CC60D216-5E68-2347-907A-0DDDE71BC678}" type="parTrans" cxnId="{94C98D46-A2DE-034A-8CF8-166DCA1601DC}">
      <dgm:prSet/>
      <dgm:spPr/>
      <dgm:t>
        <a:bodyPr/>
        <a:lstStyle/>
        <a:p>
          <a:endParaRPr lang="en-US"/>
        </a:p>
      </dgm:t>
    </dgm:pt>
    <dgm:pt modelId="{A7F3D63D-20D4-FB45-BD20-F9D1D5B8AA91}" type="pres">
      <dgm:prSet presAssocID="{70028A0D-5B86-BC46-95BC-9CF9CB117FF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3FF5C1-0EDB-DA47-9A1E-1EAC3F1FBC66}" type="pres">
      <dgm:prSet presAssocID="{0FC7672F-D562-B748-945E-A0AA4302D8E9}" presName="centerShape" presStyleLbl="node0" presStyleIdx="0" presStyleCnt="1" custScaleX="183292"/>
      <dgm:spPr/>
    </dgm:pt>
    <dgm:pt modelId="{B8F78A3A-19D8-3046-B39A-D3838F4544D4}" type="pres">
      <dgm:prSet presAssocID="{071E41C6-B95F-A547-B4DB-75D1DDB280AA}" presName="Name9" presStyleLbl="parChTrans1D2" presStyleIdx="0" presStyleCnt="6"/>
      <dgm:spPr/>
    </dgm:pt>
    <dgm:pt modelId="{4DADED80-0388-5742-9EDB-12DEB6287041}" type="pres">
      <dgm:prSet presAssocID="{071E41C6-B95F-A547-B4DB-75D1DDB280AA}" presName="connTx" presStyleLbl="parChTrans1D2" presStyleIdx="0" presStyleCnt="6"/>
      <dgm:spPr/>
    </dgm:pt>
    <dgm:pt modelId="{0B6C2857-9865-1342-A111-D8F64D3531AF}" type="pres">
      <dgm:prSet presAssocID="{912E28FA-D656-9D46-A823-5086236AB746}" presName="node" presStyleLbl="node1" presStyleIdx="0" presStyleCnt="6" custScaleX="154966">
        <dgm:presLayoutVars>
          <dgm:bulletEnabled val="1"/>
        </dgm:presLayoutVars>
      </dgm:prSet>
      <dgm:spPr/>
    </dgm:pt>
    <dgm:pt modelId="{88357556-FBBB-4A4F-9373-9D8A3DF11640}" type="pres">
      <dgm:prSet presAssocID="{AA9D5A9E-A177-6E4B-BEA1-8F048CE89579}" presName="Name9" presStyleLbl="parChTrans1D2" presStyleIdx="1" presStyleCnt="6"/>
      <dgm:spPr/>
    </dgm:pt>
    <dgm:pt modelId="{FAAB500C-31B4-A840-899B-15E8236CE752}" type="pres">
      <dgm:prSet presAssocID="{AA9D5A9E-A177-6E4B-BEA1-8F048CE89579}" presName="connTx" presStyleLbl="parChTrans1D2" presStyleIdx="1" presStyleCnt="6"/>
      <dgm:spPr/>
    </dgm:pt>
    <dgm:pt modelId="{FCC18A2F-411B-C64D-BEBD-6C8A16BEF6EB}" type="pres">
      <dgm:prSet presAssocID="{A9B37481-270D-934D-A5DF-B59341D9F1F7}" presName="node" presStyleLbl="node1" presStyleIdx="1" presStyleCnt="6" custScaleX="161023" custRadScaleRad="125842" custRadScaleInc="25068">
        <dgm:presLayoutVars>
          <dgm:bulletEnabled val="1"/>
        </dgm:presLayoutVars>
      </dgm:prSet>
      <dgm:spPr/>
    </dgm:pt>
    <dgm:pt modelId="{7CE22F94-6728-1E46-97DB-DE64C8790BF6}" type="pres">
      <dgm:prSet presAssocID="{A6067B64-8287-6A49-8AF5-DBDC532DD06A}" presName="Name9" presStyleLbl="parChTrans1D2" presStyleIdx="2" presStyleCnt="6"/>
      <dgm:spPr/>
    </dgm:pt>
    <dgm:pt modelId="{531CB185-9076-DD47-A903-43DEC73E6A36}" type="pres">
      <dgm:prSet presAssocID="{A6067B64-8287-6A49-8AF5-DBDC532DD06A}" presName="connTx" presStyleLbl="parChTrans1D2" presStyleIdx="2" presStyleCnt="6"/>
      <dgm:spPr/>
    </dgm:pt>
    <dgm:pt modelId="{8125003B-DB94-924A-A91B-3A0AEC37B567}" type="pres">
      <dgm:prSet presAssocID="{6FEB82CF-69EC-2D46-995A-F9224864BB4C}" presName="node" presStyleLbl="node1" presStyleIdx="2" presStyleCnt="6" custScaleX="179981" custRadScaleRad="127286" custRadScaleInc="-16581">
        <dgm:presLayoutVars>
          <dgm:bulletEnabled val="1"/>
        </dgm:presLayoutVars>
      </dgm:prSet>
      <dgm:spPr/>
    </dgm:pt>
    <dgm:pt modelId="{C4622F05-B020-7845-A8AC-20BE30D38C8C}" type="pres">
      <dgm:prSet presAssocID="{BA9C892F-E7BA-414B-9784-5133F321D671}" presName="Name9" presStyleLbl="parChTrans1D2" presStyleIdx="3" presStyleCnt="6"/>
      <dgm:spPr/>
    </dgm:pt>
    <dgm:pt modelId="{B910EBC0-F808-3945-9C6C-16976EA4DA1F}" type="pres">
      <dgm:prSet presAssocID="{BA9C892F-E7BA-414B-9784-5133F321D671}" presName="connTx" presStyleLbl="parChTrans1D2" presStyleIdx="3" presStyleCnt="6"/>
      <dgm:spPr/>
    </dgm:pt>
    <dgm:pt modelId="{80C21C2A-8C84-554B-9D2C-C9BC5A13AA48}" type="pres">
      <dgm:prSet presAssocID="{DC463F6B-8137-054E-98AC-02D5B0D914F4}" presName="node" presStyleLbl="node1" presStyleIdx="3" presStyleCnt="6" custScaleX="169380" custScaleY="103196" custRadScaleRad="117222" custRadScaleInc="-2964">
        <dgm:presLayoutVars>
          <dgm:bulletEnabled val="1"/>
        </dgm:presLayoutVars>
      </dgm:prSet>
      <dgm:spPr/>
    </dgm:pt>
    <dgm:pt modelId="{9855C767-CE72-CD41-9CFE-EEB4A83EB2F4}" type="pres">
      <dgm:prSet presAssocID="{31EF00DC-7487-4547-B2BB-D0F5649924AE}" presName="Name9" presStyleLbl="parChTrans1D2" presStyleIdx="4" presStyleCnt="6"/>
      <dgm:spPr/>
    </dgm:pt>
    <dgm:pt modelId="{85B91512-6BEE-9443-AFD7-D9A91C7802E5}" type="pres">
      <dgm:prSet presAssocID="{31EF00DC-7487-4547-B2BB-D0F5649924AE}" presName="connTx" presStyleLbl="parChTrans1D2" presStyleIdx="4" presStyleCnt="6"/>
      <dgm:spPr/>
    </dgm:pt>
    <dgm:pt modelId="{608C8B63-DC50-1347-B3E0-D3462E8CF4C0}" type="pres">
      <dgm:prSet presAssocID="{D8AA4173-A31E-A24A-BCD4-D09BAEC76050}" presName="node" presStyleLbl="node1" presStyleIdx="4" presStyleCnt="6" custScaleX="166427" custScaleY="103781" custRadScaleRad="138650" custRadScaleInc="21977">
        <dgm:presLayoutVars>
          <dgm:bulletEnabled val="1"/>
        </dgm:presLayoutVars>
      </dgm:prSet>
      <dgm:spPr/>
    </dgm:pt>
    <dgm:pt modelId="{BF790418-B7B7-A141-A774-FC3F03DA2ABE}" type="pres">
      <dgm:prSet presAssocID="{7EDAC907-DDCA-AC4C-A486-AE830A59C078}" presName="Name9" presStyleLbl="parChTrans1D2" presStyleIdx="5" presStyleCnt="6"/>
      <dgm:spPr/>
    </dgm:pt>
    <dgm:pt modelId="{92A72EC4-4858-C846-BFB5-37AAA3F01DEC}" type="pres">
      <dgm:prSet presAssocID="{7EDAC907-DDCA-AC4C-A486-AE830A59C078}" presName="connTx" presStyleLbl="parChTrans1D2" presStyleIdx="5" presStyleCnt="6"/>
      <dgm:spPr/>
    </dgm:pt>
    <dgm:pt modelId="{CB5AC868-8BE7-CE4A-8165-98E4659A52F4}" type="pres">
      <dgm:prSet presAssocID="{DBF09EEA-D8CE-FE47-88E3-19E1FEC17F37}" presName="node" presStyleLbl="node1" presStyleIdx="5" presStyleCnt="6" custScaleX="154903" custRadScaleRad="128679" custRadScaleInc="-14729">
        <dgm:presLayoutVars>
          <dgm:bulletEnabled val="1"/>
        </dgm:presLayoutVars>
      </dgm:prSet>
      <dgm:spPr/>
    </dgm:pt>
  </dgm:ptLst>
  <dgm:cxnLst>
    <dgm:cxn modelId="{C358910A-9D71-9547-991C-F66C6A33915E}" type="presOf" srcId="{A6067B64-8287-6A49-8AF5-DBDC532DD06A}" destId="{7CE22F94-6728-1E46-97DB-DE64C8790BF6}" srcOrd="0" destOrd="0" presId="urn:microsoft.com/office/officeart/2005/8/layout/radial1"/>
    <dgm:cxn modelId="{CE88BD19-E4A5-C447-8080-30E2B9A10DA3}" type="presOf" srcId="{912E28FA-D656-9D46-A823-5086236AB746}" destId="{0B6C2857-9865-1342-A111-D8F64D3531AF}" srcOrd="0" destOrd="0" presId="urn:microsoft.com/office/officeart/2005/8/layout/radial1"/>
    <dgm:cxn modelId="{52CBAE20-46D0-D24C-A276-D8D32897808E}" type="presOf" srcId="{7EDAC907-DDCA-AC4C-A486-AE830A59C078}" destId="{92A72EC4-4858-C846-BFB5-37AAA3F01DEC}" srcOrd="1" destOrd="0" presId="urn:microsoft.com/office/officeart/2005/8/layout/radial1"/>
    <dgm:cxn modelId="{D56E9823-3CB4-6C4A-AC1A-771903FFDEA6}" type="presOf" srcId="{A6067B64-8287-6A49-8AF5-DBDC532DD06A}" destId="{531CB185-9076-DD47-A903-43DEC73E6A36}" srcOrd="1" destOrd="0" presId="urn:microsoft.com/office/officeart/2005/8/layout/radial1"/>
    <dgm:cxn modelId="{B1808F3A-24C6-0240-8CEF-907ABC01B3CD}" type="presOf" srcId="{70028A0D-5B86-BC46-95BC-9CF9CB117FFF}" destId="{A7F3D63D-20D4-FB45-BD20-F9D1D5B8AA91}" srcOrd="0" destOrd="0" presId="urn:microsoft.com/office/officeart/2005/8/layout/radial1"/>
    <dgm:cxn modelId="{14BF4946-674E-174F-A93F-B71152C3AA51}" type="presOf" srcId="{31EF00DC-7487-4547-B2BB-D0F5649924AE}" destId="{9855C767-CE72-CD41-9CFE-EEB4A83EB2F4}" srcOrd="0" destOrd="0" presId="urn:microsoft.com/office/officeart/2005/8/layout/radial1"/>
    <dgm:cxn modelId="{94C98D46-A2DE-034A-8CF8-166DCA1601DC}" srcId="{70028A0D-5B86-BC46-95BC-9CF9CB117FFF}" destId="{0FC7672F-D562-B748-945E-A0AA4302D8E9}" srcOrd="0" destOrd="0" parTransId="{CC60D216-5E68-2347-907A-0DDDE71BC678}" sibTransId="{DBF887E8-C0F2-E647-B6AA-E29ECF07BEC9}"/>
    <dgm:cxn modelId="{2C55BE53-7330-1445-8242-F6C0D1588BA5}" srcId="{0FC7672F-D562-B748-945E-A0AA4302D8E9}" destId="{D8AA4173-A31E-A24A-BCD4-D09BAEC76050}" srcOrd="4" destOrd="0" parTransId="{31EF00DC-7487-4547-B2BB-D0F5649924AE}" sibTransId="{4AC21147-EDB5-9045-A800-F43A3E4D1DD1}"/>
    <dgm:cxn modelId="{9C45EA54-B2EF-E547-8427-FE25E8C93295}" type="presOf" srcId="{A9B37481-270D-934D-A5DF-B59341D9F1F7}" destId="{FCC18A2F-411B-C64D-BEBD-6C8A16BEF6EB}" srcOrd="0" destOrd="0" presId="urn:microsoft.com/office/officeart/2005/8/layout/radial1"/>
    <dgm:cxn modelId="{B6E4E355-D975-0E47-896C-C999D4DEB6E5}" type="presOf" srcId="{071E41C6-B95F-A547-B4DB-75D1DDB280AA}" destId="{B8F78A3A-19D8-3046-B39A-D3838F4544D4}" srcOrd="0" destOrd="0" presId="urn:microsoft.com/office/officeart/2005/8/layout/radial1"/>
    <dgm:cxn modelId="{383BB75C-E486-A942-85A0-A3334B686FE1}" srcId="{0FC7672F-D562-B748-945E-A0AA4302D8E9}" destId="{DBF09EEA-D8CE-FE47-88E3-19E1FEC17F37}" srcOrd="5" destOrd="0" parTransId="{7EDAC907-DDCA-AC4C-A486-AE830A59C078}" sibTransId="{9FD9E54C-2CFC-6A4B-899A-CC3AC4EA4313}"/>
    <dgm:cxn modelId="{4D812D63-17EB-944F-BDC8-6E94CFDD2EF6}" type="presOf" srcId="{D8AA4173-A31E-A24A-BCD4-D09BAEC76050}" destId="{608C8B63-DC50-1347-B3E0-D3462E8CF4C0}" srcOrd="0" destOrd="0" presId="urn:microsoft.com/office/officeart/2005/8/layout/radial1"/>
    <dgm:cxn modelId="{CCAF5666-63E9-5E4B-9170-3CCC8CF191CA}" type="presOf" srcId="{AA9D5A9E-A177-6E4B-BEA1-8F048CE89579}" destId="{FAAB500C-31B4-A840-899B-15E8236CE752}" srcOrd="1" destOrd="0" presId="urn:microsoft.com/office/officeart/2005/8/layout/radial1"/>
    <dgm:cxn modelId="{DA81FF67-3F64-4E46-8376-CF6942907FD8}" type="presOf" srcId="{071E41C6-B95F-A547-B4DB-75D1DDB280AA}" destId="{4DADED80-0388-5742-9EDB-12DEB6287041}" srcOrd="1" destOrd="0" presId="urn:microsoft.com/office/officeart/2005/8/layout/radial1"/>
    <dgm:cxn modelId="{70B40F6E-271A-614D-9909-29A3C0B28069}" srcId="{0FC7672F-D562-B748-945E-A0AA4302D8E9}" destId="{A9B37481-270D-934D-A5DF-B59341D9F1F7}" srcOrd="1" destOrd="0" parTransId="{AA9D5A9E-A177-6E4B-BEA1-8F048CE89579}" sibTransId="{3143BA97-3151-6B41-9F07-E8DC1BD0A8B4}"/>
    <dgm:cxn modelId="{E0C6BD80-CC88-B344-8AAD-9D54E4CE2117}" srcId="{0FC7672F-D562-B748-945E-A0AA4302D8E9}" destId="{6FEB82CF-69EC-2D46-995A-F9224864BB4C}" srcOrd="2" destOrd="0" parTransId="{A6067B64-8287-6A49-8AF5-DBDC532DD06A}" sibTransId="{F6AB6161-4A7C-CA48-A2E0-18F20CC0C814}"/>
    <dgm:cxn modelId="{674C4586-67E9-054B-B001-BAAB44C118DC}" type="presOf" srcId="{DC463F6B-8137-054E-98AC-02D5B0D914F4}" destId="{80C21C2A-8C84-554B-9D2C-C9BC5A13AA48}" srcOrd="0" destOrd="0" presId="urn:microsoft.com/office/officeart/2005/8/layout/radial1"/>
    <dgm:cxn modelId="{5480AF8A-BE85-CF47-BF58-52B49366056E}" srcId="{0FC7672F-D562-B748-945E-A0AA4302D8E9}" destId="{912E28FA-D656-9D46-A823-5086236AB746}" srcOrd="0" destOrd="0" parTransId="{071E41C6-B95F-A547-B4DB-75D1DDB280AA}" sibTransId="{7870CAF8-619A-DF48-AF9F-F9A1A303D9FC}"/>
    <dgm:cxn modelId="{F8B4789B-C699-214F-AC18-6BC746C6413D}" type="presOf" srcId="{31EF00DC-7487-4547-B2BB-D0F5649924AE}" destId="{85B91512-6BEE-9443-AFD7-D9A91C7802E5}" srcOrd="1" destOrd="0" presId="urn:microsoft.com/office/officeart/2005/8/layout/radial1"/>
    <dgm:cxn modelId="{3A4D33A3-BF70-8A49-AA99-8F5E87966B31}" type="presOf" srcId="{BA9C892F-E7BA-414B-9784-5133F321D671}" destId="{B910EBC0-F808-3945-9C6C-16976EA4DA1F}" srcOrd="1" destOrd="0" presId="urn:microsoft.com/office/officeart/2005/8/layout/radial1"/>
    <dgm:cxn modelId="{434837C0-EE1F-DC4F-B38C-FA17A7AEF6C9}" type="presOf" srcId="{6FEB82CF-69EC-2D46-995A-F9224864BB4C}" destId="{8125003B-DB94-924A-A91B-3A0AEC37B567}" srcOrd="0" destOrd="0" presId="urn:microsoft.com/office/officeart/2005/8/layout/radial1"/>
    <dgm:cxn modelId="{DB17D2C9-C875-3945-9CD0-674EDE2D46CE}" srcId="{0FC7672F-D562-B748-945E-A0AA4302D8E9}" destId="{DC463F6B-8137-054E-98AC-02D5B0D914F4}" srcOrd="3" destOrd="0" parTransId="{BA9C892F-E7BA-414B-9784-5133F321D671}" sibTransId="{8E9A66B0-7071-084F-A3FC-2DA8788D8CEC}"/>
    <dgm:cxn modelId="{110001D0-7B15-834E-9920-14ABC602ACDB}" type="presOf" srcId="{7EDAC907-DDCA-AC4C-A486-AE830A59C078}" destId="{BF790418-B7B7-A141-A774-FC3F03DA2ABE}" srcOrd="0" destOrd="0" presId="urn:microsoft.com/office/officeart/2005/8/layout/radial1"/>
    <dgm:cxn modelId="{9245E1DA-57CF-FC43-81D0-E19DBE06D126}" type="presOf" srcId="{BA9C892F-E7BA-414B-9784-5133F321D671}" destId="{C4622F05-B020-7845-A8AC-20BE30D38C8C}" srcOrd="0" destOrd="0" presId="urn:microsoft.com/office/officeart/2005/8/layout/radial1"/>
    <dgm:cxn modelId="{13BDCBEB-8F0F-A648-9EA8-9A02015A4BA3}" type="presOf" srcId="{0FC7672F-D562-B748-945E-A0AA4302D8E9}" destId="{3C3FF5C1-0EDB-DA47-9A1E-1EAC3F1FBC66}" srcOrd="0" destOrd="0" presId="urn:microsoft.com/office/officeart/2005/8/layout/radial1"/>
    <dgm:cxn modelId="{0822AEF4-B3DD-554A-AF4E-76181893206E}" type="presOf" srcId="{DBF09EEA-D8CE-FE47-88E3-19E1FEC17F37}" destId="{CB5AC868-8BE7-CE4A-8165-98E4659A52F4}" srcOrd="0" destOrd="0" presId="urn:microsoft.com/office/officeart/2005/8/layout/radial1"/>
    <dgm:cxn modelId="{B360C0F7-93D7-9542-9379-2DB4333A1C5F}" type="presOf" srcId="{AA9D5A9E-A177-6E4B-BEA1-8F048CE89579}" destId="{88357556-FBBB-4A4F-9373-9D8A3DF11640}" srcOrd="0" destOrd="0" presId="urn:microsoft.com/office/officeart/2005/8/layout/radial1"/>
    <dgm:cxn modelId="{BF224E32-91B3-DC4D-9628-A5E3265ACDA0}" type="presParOf" srcId="{A7F3D63D-20D4-FB45-BD20-F9D1D5B8AA91}" destId="{3C3FF5C1-0EDB-DA47-9A1E-1EAC3F1FBC66}" srcOrd="0" destOrd="0" presId="urn:microsoft.com/office/officeart/2005/8/layout/radial1"/>
    <dgm:cxn modelId="{63FD5508-4734-F245-9D10-EAAAEEBC1CDC}" type="presParOf" srcId="{A7F3D63D-20D4-FB45-BD20-F9D1D5B8AA91}" destId="{B8F78A3A-19D8-3046-B39A-D3838F4544D4}" srcOrd="1" destOrd="0" presId="urn:microsoft.com/office/officeart/2005/8/layout/radial1"/>
    <dgm:cxn modelId="{89F5D3BE-4C03-0C46-9AA0-76F4DCC78ACA}" type="presParOf" srcId="{B8F78A3A-19D8-3046-B39A-D3838F4544D4}" destId="{4DADED80-0388-5742-9EDB-12DEB6287041}" srcOrd="0" destOrd="0" presId="urn:microsoft.com/office/officeart/2005/8/layout/radial1"/>
    <dgm:cxn modelId="{1668451C-A43C-3640-8F62-A253EDFBA68E}" type="presParOf" srcId="{A7F3D63D-20D4-FB45-BD20-F9D1D5B8AA91}" destId="{0B6C2857-9865-1342-A111-D8F64D3531AF}" srcOrd="2" destOrd="0" presId="urn:microsoft.com/office/officeart/2005/8/layout/radial1"/>
    <dgm:cxn modelId="{BFB77184-9349-1F40-BF04-3BEB4F7800E7}" type="presParOf" srcId="{A7F3D63D-20D4-FB45-BD20-F9D1D5B8AA91}" destId="{88357556-FBBB-4A4F-9373-9D8A3DF11640}" srcOrd="3" destOrd="0" presId="urn:microsoft.com/office/officeart/2005/8/layout/radial1"/>
    <dgm:cxn modelId="{81F53D68-7873-1945-A8F2-D7127DDF27CF}" type="presParOf" srcId="{88357556-FBBB-4A4F-9373-9D8A3DF11640}" destId="{FAAB500C-31B4-A840-899B-15E8236CE752}" srcOrd="0" destOrd="0" presId="urn:microsoft.com/office/officeart/2005/8/layout/radial1"/>
    <dgm:cxn modelId="{222534A2-DCB1-3F4C-B21C-F5804E908CE5}" type="presParOf" srcId="{A7F3D63D-20D4-FB45-BD20-F9D1D5B8AA91}" destId="{FCC18A2F-411B-C64D-BEBD-6C8A16BEF6EB}" srcOrd="4" destOrd="0" presId="urn:microsoft.com/office/officeart/2005/8/layout/radial1"/>
    <dgm:cxn modelId="{9875BDA7-2232-CC45-9FD2-98C43092752B}" type="presParOf" srcId="{A7F3D63D-20D4-FB45-BD20-F9D1D5B8AA91}" destId="{7CE22F94-6728-1E46-97DB-DE64C8790BF6}" srcOrd="5" destOrd="0" presId="urn:microsoft.com/office/officeart/2005/8/layout/radial1"/>
    <dgm:cxn modelId="{76304E32-C9DA-8B4B-87E9-10806DE9D5A2}" type="presParOf" srcId="{7CE22F94-6728-1E46-97DB-DE64C8790BF6}" destId="{531CB185-9076-DD47-A903-43DEC73E6A36}" srcOrd="0" destOrd="0" presId="urn:microsoft.com/office/officeart/2005/8/layout/radial1"/>
    <dgm:cxn modelId="{096D73F9-791E-D54B-B3B3-B86183ADE259}" type="presParOf" srcId="{A7F3D63D-20D4-FB45-BD20-F9D1D5B8AA91}" destId="{8125003B-DB94-924A-A91B-3A0AEC37B567}" srcOrd="6" destOrd="0" presId="urn:microsoft.com/office/officeart/2005/8/layout/radial1"/>
    <dgm:cxn modelId="{6FF17E6B-8CB3-9941-B8AC-1A76F6D425A7}" type="presParOf" srcId="{A7F3D63D-20D4-FB45-BD20-F9D1D5B8AA91}" destId="{C4622F05-B020-7845-A8AC-20BE30D38C8C}" srcOrd="7" destOrd="0" presId="urn:microsoft.com/office/officeart/2005/8/layout/radial1"/>
    <dgm:cxn modelId="{8DBDB080-7015-6644-BF24-F896F8454D32}" type="presParOf" srcId="{C4622F05-B020-7845-A8AC-20BE30D38C8C}" destId="{B910EBC0-F808-3945-9C6C-16976EA4DA1F}" srcOrd="0" destOrd="0" presId="urn:microsoft.com/office/officeart/2005/8/layout/radial1"/>
    <dgm:cxn modelId="{9EB0E58A-2C6C-1A45-9368-8B523633CC74}" type="presParOf" srcId="{A7F3D63D-20D4-FB45-BD20-F9D1D5B8AA91}" destId="{80C21C2A-8C84-554B-9D2C-C9BC5A13AA48}" srcOrd="8" destOrd="0" presId="urn:microsoft.com/office/officeart/2005/8/layout/radial1"/>
    <dgm:cxn modelId="{CCF54255-8E69-AC4A-B146-3377A5A13CF4}" type="presParOf" srcId="{A7F3D63D-20D4-FB45-BD20-F9D1D5B8AA91}" destId="{9855C767-CE72-CD41-9CFE-EEB4A83EB2F4}" srcOrd="9" destOrd="0" presId="urn:microsoft.com/office/officeart/2005/8/layout/radial1"/>
    <dgm:cxn modelId="{F76A5F73-4224-4F42-B7FF-F23552661AB4}" type="presParOf" srcId="{9855C767-CE72-CD41-9CFE-EEB4A83EB2F4}" destId="{85B91512-6BEE-9443-AFD7-D9A91C7802E5}" srcOrd="0" destOrd="0" presId="urn:microsoft.com/office/officeart/2005/8/layout/radial1"/>
    <dgm:cxn modelId="{D00E58B0-E5DF-824C-A784-B93F163E3FA5}" type="presParOf" srcId="{A7F3D63D-20D4-FB45-BD20-F9D1D5B8AA91}" destId="{608C8B63-DC50-1347-B3E0-D3462E8CF4C0}" srcOrd="10" destOrd="0" presId="urn:microsoft.com/office/officeart/2005/8/layout/radial1"/>
    <dgm:cxn modelId="{6B26E9F8-A057-6F43-B4AC-4B5479A177AA}" type="presParOf" srcId="{A7F3D63D-20D4-FB45-BD20-F9D1D5B8AA91}" destId="{BF790418-B7B7-A141-A774-FC3F03DA2ABE}" srcOrd="11" destOrd="0" presId="urn:microsoft.com/office/officeart/2005/8/layout/radial1"/>
    <dgm:cxn modelId="{7496239F-5D9D-7B4B-B0A0-25154418474E}" type="presParOf" srcId="{BF790418-B7B7-A141-A774-FC3F03DA2ABE}" destId="{92A72EC4-4858-C846-BFB5-37AAA3F01DEC}" srcOrd="0" destOrd="0" presId="urn:microsoft.com/office/officeart/2005/8/layout/radial1"/>
    <dgm:cxn modelId="{D9644749-8340-2048-945E-BB085E659D0B}" type="presParOf" srcId="{A7F3D63D-20D4-FB45-BD20-F9D1D5B8AA91}" destId="{CB5AC868-8BE7-CE4A-8165-98E4659A52F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A0D321-BE1F-F845-95CE-2FAA3CC39F33}">
      <dsp:nvSpPr>
        <dsp:cNvPr id="0" name=""/>
        <dsp:cNvSpPr/>
      </dsp:nvSpPr>
      <dsp:spPr>
        <a:xfrm>
          <a:off x="2785" y="878233"/>
          <a:ext cx="2478740" cy="991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021" tIns="54674" rIns="54674" bIns="5467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1980s</a:t>
          </a:r>
        </a:p>
      </dsp:txBody>
      <dsp:txXfrm>
        <a:off x="498533" y="878233"/>
        <a:ext cx="1487244" cy="991496"/>
      </dsp:txXfrm>
    </dsp:sp>
    <dsp:sp modelId="{06D6010E-732B-FD4E-B795-199654F559A6}">
      <dsp:nvSpPr>
        <dsp:cNvPr id="0" name=""/>
        <dsp:cNvSpPr/>
      </dsp:nvSpPr>
      <dsp:spPr>
        <a:xfrm>
          <a:off x="2233651" y="878233"/>
          <a:ext cx="2478740" cy="991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021" tIns="54674" rIns="54674" bIns="5467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1990s</a:t>
          </a:r>
        </a:p>
      </dsp:txBody>
      <dsp:txXfrm>
        <a:off x="2729399" y="878233"/>
        <a:ext cx="1487244" cy="991496"/>
      </dsp:txXfrm>
    </dsp:sp>
    <dsp:sp modelId="{02C77DB1-7DDA-614D-B7FE-09FC8E40436E}">
      <dsp:nvSpPr>
        <dsp:cNvPr id="0" name=""/>
        <dsp:cNvSpPr/>
      </dsp:nvSpPr>
      <dsp:spPr>
        <a:xfrm>
          <a:off x="4464517" y="878233"/>
          <a:ext cx="2478740" cy="991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021" tIns="54674" rIns="54674" bIns="5467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2000s</a:t>
          </a:r>
        </a:p>
      </dsp:txBody>
      <dsp:txXfrm>
        <a:off x="4960265" y="878233"/>
        <a:ext cx="1487244" cy="991496"/>
      </dsp:txXfrm>
    </dsp:sp>
    <dsp:sp modelId="{0CC2F6E3-CFF9-E749-AA93-9C30738AE387}">
      <dsp:nvSpPr>
        <dsp:cNvPr id="0" name=""/>
        <dsp:cNvSpPr/>
      </dsp:nvSpPr>
      <dsp:spPr>
        <a:xfrm>
          <a:off x="6695383" y="878233"/>
          <a:ext cx="2478740" cy="991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021" tIns="54674" rIns="54674" bIns="5467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2010s</a:t>
          </a:r>
        </a:p>
      </dsp:txBody>
      <dsp:txXfrm>
        <a:off x="7191131" y="878233"/>
        <a:ext cx="1487244" cy="991496"/>
      </dsp:txXfrm>
    </dsp:sp>
    <dsp:sp modelId="{4AF3DB0E-8BF7-FD4C-9AE0-79D129AF0EB0}">
      <dsp:nvSpPr>
        <dsp:cNvPr id="0" name=""/>
        <dsp:cNvSpPr/>
      </dsp:nvSpPr>
      <dsp:spPr>
        <a:xfrm>
          <a:off x="8926249" y="878233"/>
          <a:ext cx="2478740" cy="9914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4021" tIns="54674" rIns="54674" bIns="54674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2020s</a:t>
          </a:r>
        </a:p>
      </dsp:txBody>
      <dsp:txXfrm>
        <a:off x="9421997" y="878233"/>
        <a:ext cx="1487244" cy="991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304A4-6AAC-F24C-BDDB-5A671261435D}">
      <dsp:nvSpPr>
        <dsp:cNvPr id="0" name=""/>
        <dsp:cNvSpPr/>
      </dsp:nvSpPr>
      <dsp:spPr>
        <a:xfrm>
          <a:off x="730775" y="391672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Simulation Modeling</a:t>
          </a:r>
          <a:endParaRPr lang="en-US" sz="2100" kern="1200" dirty="0"/>
        </a:p>
      </dsp:txBody>
      <dsp:txXfrm>
        <a:off x="2718031" y="1066130"/>
        <a:ext cx="1240131" cy="1218374"/>
      </dsp:txXfrm>
    </dsp:sp>
    <dsp:sp modelId="{1FF84587-C6E3-6C43-B664-45FA827CCD75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RCTs with Mortality Endpoints</a:t>
          </a:r>
        </a:p>
      </dsp:txBody>
      <dsp:txXfrm>
        <a:off x="1739121" y="2708707"/>
        <a:ext cx="1653508" cy="1131347"/>
      </dsp:txXfrm>
    </dsp:sp>
    <dsp:sp modelId="{2F6C5AF5-D396-E648-BE41-9B4046981AE9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Accuracy Studies</a:t>
          </a:r>
        </a:p>
      </dsp:txBody>
      <dsp:txXfrm>
        <a:off x="1129934" y="1120469"/>
        <a:ext cx="1240131" cy="1218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304A4-6AAC-F24C-BDDB-5A671261435D}">
      <dsp:nvSpPr>
        <dsp:cNvPr id="0" name=""/>
        <dsp:cNvSpPr/>
      </dsp:nvSpPr>
      <dsp:spPr>
        <a:xfrm>
          <a:off x="730775" y="391672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 val="24649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Simulation Modeling</a:t>
          </a:r>
          <a:endParaRPr lang="en-US" sz="2100" kern="1200" dirty="0"/>
        </a:p>
      </dsp:txBody>
      <dsp:txXfrm>
        <a:off x="2718031" y="1066130"/>
        <a:ext cx="1240131" cy="1218374"/>
      </dsp:txXfrm>
    </dsp:sp>
    <dsp:sp modelId="{1FF84587-C6E3-6C43-B664-45FA827CCD75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 val="25251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RCTs with Mortality Endpoints</a:t>
          </a:r>
        </a:p>
      </dsp:txBody>
      <dsp:txXfrm>
        <a:off x="1739121" y="2708707"/>
        <a:ext cx="1653508" cy="1131347"/>
      </dsp:txXfrm>
    </dsp:sp>
    <dsp:sp modelId="{2F6C5AF5-D396-E648-BE41-9B4046981AE9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Accuracy Studies</a:t>
          </a:r>
        </a:p>
      </dsp:txBody>
      <dsp:txXfrm>
        <a:off x="1129934" y="1120469"/>
        <a:ext cx="1240131" cy="12183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304A4-6AAC-F24C-BDDB-5A671261435D}">
      <dsp:nvSpPr>
        <dsp:cNvPr id="0" name=""/>
        <dsp:cNvSpPr/>
      </dsp:nvSpPr>
      <dsp:spPr>
        <a:xfrm>
          <a:off x="730775" y="391672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 val="2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Simulation Modeling</a:t>
          </a:r>
        </a:p>
      </dsp:txBody>
      <dsp:txXfrm>
        <a:off x="2718031" y="1066130"/>
        <a:ext cx="1240131" cy="1218374"/>
      </dsp:txXfrm>
    </dsp:sp>
    <dsp:sp modelId="{1FF84587-C6E3-6C43-B664-45FA827CCD75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RCTs with Mortality Endpoints</a:t>
          </a:r>
        </a:p>
      </dsp:txBody>
      <dsp:txXfrm>
        <a:off x="1739121" y="2708707"/>
        <a:ext cx="1653508" cy="1131347"/>
      </dsp:txXfrm>
    </dsp:sp>
    <dsp:sp modelId="{2F6C5AF5-D396-E648-BE41-9B4046981AE9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Accuracy Studies</a:t>
          </a:r>
        </a:p>
      </dsp:txBody>
      <dsp:txXfrm>
        <a:off x="1129934" y="1120469"/>
        <a:ext cx="1240131" cy="12183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304A4-6AAC-F24C-BDDB-5A671261435D}">
      <dsp:nvSpPr>
        <dsp:cNvPr id="0" name=""/>
        <dsp:cNvSpPr/>
      </dsp:nvSpPr>
      <dsp:spPr>
        <a:xfrm>
          <a:off x="730775" y="391672"/>
          <a:ext cx="3655123" cy="365512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Simulation Modeling</a:t>
          </a:r>
        </a:p>
      </dsp:txBody>
      <dsp:txXfrm>
        <a:off x="2718031" y="1066130"/>
        <a:ext cx="1240131" cy="1218374"/>
      </dsp:txXfrm>
    </dsp:sp>
    <dsp:sp modelId="{1FF84587-C6E3-6C43-B664-45FA827CCD75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 val="2455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RCTs with Mortality Endpoints</a:t>
          </a:r>
        </a:p>
      </dsp:txBody>
      <dsp:txXfrm>
        <a:off x="1739121" y="2708707"/>
        <a:ext cx="1653508" cy="1131347"/>
      </dsp:txXfrm>
    </dsp:sp>
    <dsp:sp modelId="{2F6C5AF5-D396-E648-BE41-9B4046981AE9}">
      <dsp:nvSpPr>
        <dsp:cNvPr id="0" name=""/>
        <dsp:cNvSpPr/>
      </dsp:nvSpPr>
      <dsp:spPr>
        <a:xfrm>
          <a:off x="738314" y="402498"/>
          <a:ext cx="3655123" cy="365512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Accuracy Studies</a:t>
          </a:r>
        </a:p>
      </dsp:txBody>
      <dsp:txXfrm>
        <a:off x="1129934" y="1120469"/>
        <a:ext cx="1240131" cy="121837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FF5C1-0EDB-DA47-9A1E-1EAC3F1FBC66}">
      <dsp:nvSpPr>
        <dsp:cNvPr id="0" name=""/>
        <dsp:cNvSpPr/>
      </dsp:nvSpPr>
      <dsp:spPr>
        <a:xfrm>
          <a:off x="1972059" y="1521482"/>
          <a:ext cx="2131303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Mathematical models</a:t>
          </a:r>
        </a:p>
      </dsp:txBody>
      <dsp:txXfrm>
        <a:off x="2284181" y="1691769"/>
        <a:ext cx="1507059" cy="822217"/>
      </dsp:txXfrm>
    </dsp:sp>
    <dsp:sp modelId="{B8F78A3A-19D8-3046-B39A-D3838F4544D4}">
      <dsp:nvSpPr>
        <dsp:cNvPr id="0" name=""/>
        <dsp:cNvSpPr/>
      </dsp:nvSpPr>
      <dsp:spPr>
        <a:xfrm rot="16200000">
          <a:off x="2862409" y="1329176"/>
          <a:ext cx="350603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50603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028945" y="1354945"/>
        <a:ext cx="0" cy="0"/>
      </dsp:txXfrm>
    </dsp:sp>
    <dsp:sp modelId="{0B6C2857-9865-1342-A111-D8F64D3531AF}">
      <dsp:nvSpPr>
        <dsp:cNvPr id="0" name=""/>
        <dsp:cNvSpPr/>
      </dsp:nvSpPr>
      <dsp:spPr>
        <a:xfrm>
          <a:off x="2136745" y="8088"/>
          <a:ext cx="1801930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Cancer Risk</a:t>
          </a:r>
        </a:p>
      </dsp:txBody>
      <dsp:txXfrm>
        <a:off x="2400632" y="178375"/>
        <a:ext cx="1274156" cy="822217"/>
      </dsp:txXfrm>
    </dsp:sp>
    <dsp:sp modelId="{88357556-FBBB-4A4F-9373-9D8A3DF11640}">
      <dsp:nvSpPr>
        <dsp:cNvPr id="0" name=""/>
        <dsp:cNvSpPr/>
      </dsp:nvSpPr>
      <dsp:spPr>
        <a:xfrm rot="20251224">
          <a:off x="3881361" y="1707299"/>
          <a:ext cx="142458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18270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947937" y="1722374"/>
        <a:ext cx="0" cy="0"/>
      </dsp:txXfrm>
    </dsp:sp>
    <dsp:sp modelId="{FCC18A2F-411B-C64D-BEBD-6C8A16BEF6EB}">
      <dsp:nvSpPr>
        <dsp:cNvPr id="0" name=""/>
        <dsp:cNvSpPr/>
      </dsp:nvSpPr>
      <dsp:spPr>
        <a:xfrm>
          <a:off x="3861305" y="793294"/>
          <a:ext cx="1872361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Screening Performance</a:t>
          </a:r>
        </a:p>
      </dsp:txBody>
      <dsp:txXfrm>
        <a:off x="4135506" y="963581"/>
        <a:ext cx="1323959" cy="822217"/>
      </dsp:txXfrm>
    </dsp:sp>
    <dsp:sp modelId="{7CE22F94-6728-1E46-97DB-DE64C8790BF6}">
      <dsp:nvSpPr>
        <dsp:cNvPr id="0" name=""/>
        <dsp:cNvSpPr/>
      </dsp:nvSpPr>
      <dsp:spPr>
        <a:xfrm rot="1501542">
          <a:off x="3840411" y="2495311"/>
          <a:ext cx="148630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14863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912932" y="2507377"/>
        <a:ext cx="0" cy="0"/>
      </dsp:txXfrm>
    </dsp:sp>
    <dsp:sp modelId="{8125003B-DB94-924A-A91B-3A0AEC37B567}">
      <dsp:nvSpPr>
        <dsp:cNvPr id="0" name=""/>
        <dsp:cNvSpPr/>
      </dsp:nvSpPr>
      <dsp:spPr>
        <a:xfrm>
          <a:off x="3736800" y="2336371"/>
          <a:ext cx="2092803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Competing Risks</a:t>
          </a:r>
        </a:p>
      </dsp:txBody>
      <dsp:txXfrm>
        <a:off x="4043284" y="2506658"/>
        <a:ext cx="1479835" cy="822217"/>
      </dsp:txXfrm>
    </dsp:sp>
    <dsp:sp modelId="{C4622F05-B020-7845-A8AC-20BE30D38C8C}">
      <dsp:nvSpPr>
        <dsp:cNvPr id="0" name=""/>
        <dsp:cNvSpPr/>
      </dsp:nvSpPr>
      <dsp:spPr>
        <a:xfrm rot="5337801">
          <a:off x="2881192" y="2837328"/>
          <a:ext cx="340230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40230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059658" y="2845675"/>
        <a:ext cx="0" cy="0"/>
      </dsp:txXfrm>
    </dsp:sp>
    <dsp:sp modelId="{80C21C2A-8C84-554B-9D2C-C9BC5A13AA48}">
      <dsp:nvSpPr>
        <dsp:cNvPr id="0" name=""/>
        <dsp:cNvSpPr/>
      </dsp:nvSpPr>
      <dsp:spPr>
        <a:xfrm>
          <a:off x="2080473" y="3024384"/>
          <a:ext cx="1969535" cy="1199953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Treatment Efficacy</a:t>
          </a:r>
        </a:p>
      </dsp:txBody>
      <dsp:txXfrm>
        <a:off x="2368905" y="3200113"/>
        <a:ext cx="1392671" cy="848495"/>
      </dsp:txXfrm>
    </dsp:sp>
    <dsp:sp modelId="{9855C767-CE72-CD41-9CFE-EEB4A83EB2F4}">
      <dsp:nvSpPr>
        <dsp:cNvPr id="0" name=""/>
        <dsp:cNvSpPr/>
      </dsp:nvSpPr>
      <dsp:spPr>
        <a:xfrm rot="9395586">
          <a:off x="1893649" y="2511307"/>
          <a:ext cx="322532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322532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065518" y="2532507"/>
        <a:ext cx="0" cy="0"/>
      </dsp:txXfrm>
    </dsp:sp>
    <dsp:sp modelId="{608C8B63-DC50-1347-B3E0-D3462E8CF4C0}">
      <dsp:nvSpPr>
        <dsp:cNvPr id="0" name=""/>
        <dsp:cNvSpPr/>
      </dsp:nvSpPr>
      <dsp:spPr>
        <a:xfrm>
          <a:off x="144467" y="2333076"/>
          <a:ext cx="1935198" cy="1206756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Cancer Progression Rates</a:t>
          </a:r>
        </a:p>
      </dsp:txBody>
      <dsp:txXfrm>
        <a:off x="427870" y="2509801"/>
        <a:ext cx="1368392" cy="853306"/>
      </dsp:txXfrm>
    </dsp:sp>
    <dsp:sp modelId="{BF790418-B7B7-A141-A774-FC3F03DA2ABE}">
      <dsp:nvSpPr>
        <dsp:cNvPr id="0" name=""/>
        <dsp:cNvSpPr/>
      </dsp:nvSpPr>
      <dsp:spPr>
        <a:xfrm rot="12334878">
          <a:off x="1991978" y="1646857"/>
          <a:ext cx="257334" cy="34009"/>
        </a:xfrm>
        <a:custGeom>
          <a:avLst/>
          <a:gdLst/>
          <a:ahLst/>
          <a:cxnLst/>
          <a:rect l="0" t="0" r="0" b="0"/>
          <a:pathLst>
            <a:path>
              <a:moveTo>
                <a:pt x="0" y="17004"/>
              </a:moveTo>
              <a:lnTo>
                <a:pt x="257334" y="17004"/>
              </a:lnTo>
            </a:path>
          </a:pathLst>
        </a:custGeom>
        <a:noFill/>
        <a:ln w="12700" cap="flat" cmpd="sng" algn="ctr">
          <a:solidFill>
            <a:srgbClr val="8784C7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2123670" y="1672442"/>
        <a:ext cx="0" cy="0"/>
      </dsp:txXfrm>
    </dsp:sp>
    <dsp:sp modelId="{CB5AC868-8BE7-CE4A-8165-98E4659A52F4}">
      <dsp:nvSpPr>
        <dsp:cNvPr id="0" name=""/>
        <dsp:cNvSpPr/>
      </dsp:nvSpPr>
      <dsp:spPr>
        <a:xfrm>
          <a:off x="380589" y="680603"/>
          <a:ext cx="1801198" cy="116279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Quality-of-Life Effects</a:t>
          </a:r>
        </a:p>
      </dsp:txBody>
      <dsp:txXfrm>
        <a:off x="644368" y="850890"/>
        <a:ext cx="1273640" cy="822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933B4-1113-DE46-BE1E-AB37F36AE7FD}" type="datetimeFigureOut">
              <a:rPr lang="en-US" smtClean="0"/>
              <a:t>9/25/26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3634D-3E5D-EC49-B258-74CBD3DF80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03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8DACF-8309-2044-8EF4-AA7C90F4E9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49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FDB9A-695D-DD41-BB89-422FCB2EE2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717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839383-F057-3048-AD91-C3B2D0E98308}"/>
              </a:ext>
            </a:extLst>
          </p:cNvPr>
          <p:cNvSpPr/>
          <p:nvPr userDrawn="1"/>
        </p:nvSpPr>
        <p:spPr>
          <a:xfrm rot="10800000">
            <a:off x="2514" y="0"/>
            <a:ext cx="12223266" cy="6933460"/>
          </a:xfrm>
          <a:prstGeom prst="rect">
            <a:avLst/>
          </a:prstGeom>
          <a:gradFill>
            <a:gsLst>
              <a:gs pos="33000">
                <a:srgbClr val="35246C">
                  <a:alpha val="75000"/>
                </a:srgbClr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5874197" y="5884089"/>
            <a:ext cx="6351583" cy="1077418"/>
            <a:chOff x="6217708" y="5870682"/>
            <a:chExt cx="6017037" cy="1020669"/>
          </a:xfrm>
        </p:grpSpPr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1D57C588-67DA-944C-9093-5A6A4326EF68}"/>
                </a:ext>
              </a:extLst>
            </p:cNvPr>
            <p:cNvSpPr/>
            <p:nvPr/>
          </p:nvSpPr>
          <p:spPr>
            <a:xfrm rot="10800000">
              <a:off x="6217708" y="5870682"/>
              <a:ext cx="6017037" cy="1020669"/>
            </a:xfrm>
            <a:custGeom>
              <a:avLst/>
              <a:gdLst>
                <a:gd name="connsiteX0" fmla="*/ 0 w 12202510"/>
                <a:gd name="connsiteY0" fmla="*/ 0 h 620726"/>
                <a:gd name="connsiteX1" fmla="*/ 12202510 w 12202510"/>
                <a:gd name="connsiteY1" fmla="*/ 0 h 620726"/>
                <a:gd name="connsiteX2" fmla="*/ 12202510 w 12202510"/>
                <a:gd name="connsiteY2" fmla="*/ 620726 h 620726"/>
                <a:gd name="connsiteX3" fmla="*/ 0 w 12202510"/>
                <a:gd name="connsiteY3" fmla="*/ 620726 h 620726"/>
                <a:gd name="connsiteX4" fmla="*/ 0 w 12202510"/>
                <a:gd name="connsiteY4" fmla="*/ 0 h 620726"/>
                <a:gd name="connsiteX0" fmla="*/ 12700 w 12215210"/>
                <a:gd name="connsiteY0" fmla="*/ 0 h 1243026"/>
                <a:gd name="connsiteX1" fmla="*/ 12215210 w 12215210"/>
                <a:gd name="connsiteY1" fmla="*/ 0 h 1243026"/>
                <a:gd name="connsiteX2" fmla="*/ 12215210 w 12215210"/>
                <a:gd name="connsiteY2" fmla="*/ 620726 h 1243026"/>
                <a:gd name="connsiteX3" fmla="*/ 0 w 12215210"/>
                <a:gd name="connsiteY3" fmla="*/ 1243026 h 1243026"/>
                <a:gd name="connsiteX4" fmla="*/ 12700 w 12215210"/>
                <a:gd name="connsiteY4" fmla="*/ 0 h 1243026"/>
                <a:gd name="connsiteX0" fmla="*/ 12700 w 12227910"/>
                <a:gd name="connsiteY0" fmla="*/ 0 h 1243026"/>
                <a:gd name="connsiteX1" fmla="*/ 12215210 w 12227910"/>
                <a:gd name="connsiteY1" fmla="*/ 0 h 1243026"/>
                <a:gd name="connsiteX2" fmla="*/ 12227910 w 12227910"/>
                <a:gd name="connsiteY2" fmla="*/ 468326 h 1243026"/>
                <a:gd name="connsiteX3" fmla="*/ 0 w 12227910"/>
                <a:gd name="connsiteY3" fmla="*/ 1243026 h 1243026"/>
                <a:gd name="connsiteX4" fmla="*/ 12700 w 12227910"/>
                <a:gd name="connsiteY4" fmla="*/ 0 h 1243026"/>
                <a:gd name="connsiteX0" fmla="*/ 12700 w 12227910"/>
                <a:gd name="connsiteY0" fmla="*/ 0 h 1090626"/>
                <a:gd name="connsiteX1" fmla="*/ 12215210 w 12227910"/>
                <a:gd name="connsiteY1" fmla="*/ 0 h 1090626"/>
                <a:gd name="connsiteX2" fmla="*/ 12227910 w 12227910"/>
                <a:gd name="connsiteY2" fmla="*/ 468326 h 1090626"/>
                <a:gd name="connsiteX3" fmla="*/ 0 w 12227910"/>
                <a:gd name="connsiteY3" fmla="*/ 1090626 h 1090626"/>
                <a:gd name="connsiteX4" fmla="*/ 12700 w 12227910"/>
                <a:gd name="connsiteY4" fmla="*/ 0 h 1090626"/>
                <a:gd name="connsiteX0" fmla="*/ 0 w 12215210"/>
                <a:gd name="connsiteY0" fmla="*/ 0 h 963626"/>
                <a:gd name="connsiteX1" fmla="*/ 12202510 w 12215210"/>
                <a:gd name="connsiteY1" fmla="*/ 0 h 963626"/>
                <a:gd name="connsiteX2" fmla="*/ 12215210 w 12215210"/>
                <a:gd name="connsiteY2" fmla="*/ 468326 h 963626"/>
                <a:gd name="connsiteX3" fmla="*/ 0 w 12215210"/>
                <a:gd name="connsiteY3" fmla="*/ 963626 h 963626"/>
                <a:gd name="connsiteX4" fmla="*/ 0 w 12215210"/>
                <a:gd name="connsiteY4" fmla="*/ 0 h 963626"/>
                <a:gd name="connsiteX0" fmla="*/ 0 w 12215210"/>
                <a:gd name="connsiteY0" fmla="*/ 0 h 963626"/>
                <a:gd name="connsiteX1" fmla="*/ 12202510 w 12215210"/>
                <a:gd name="connsiteY1" fmla="*/ 0 h 963626"/>
                <a:gd name="connsiteX2" fmla="*/ 12215210 w 12215210"/>
                <a:gd name="connsiteY2" fmla="*/ 430226 h 963626"/>
                <a:gd name="connsiteX3" fmla="*/ 0 w 12215210"/>
                <a:gd name="connsiteY3" fmla="*/ 963626 h 963626"/>
                <a:gd name="connsiteX4" fmla="*/ 0 w 12215210"/>
                <a:gd name="connsiteY4" fmla="*/ 0 h 963626"/>
                <a:gd name="connsiteX0" fmla="*/ 0 w 12215210"/>
                <a:gd name="connsiteY0" fmla="*/ 304800 h 1268426"/>
                <a:gd name="connsiteX1" fmla="*/ 7186010 w 12215210"/>
                <a:gd name="connsiteY1" fmla="*/ 0 h 1268426"/>
                <a:gd name="connsiteX2" fmla="*/ 12215210 w 12215210"/>
                <a:gd name="connsiteY2" fmla="*/ 735026 h 1268426"/>
                <a:gd name="connsiteX3" fmla="*/ 0 w 12215210"/>
                <a:gd name="connsiteY3" fmla="*/ 1268426 h 1268426"/>
                <a:gd name="connsiteX4" fmla="*/ 0 w 12215210"/>
                <a:gd name="connsiteY4" fmla="*/ 304800 h 1268426"/>
                <a:gd name="connsiteX0" fmla="*/ 0 w 7186010"/>
                <a:gd name="connsiteY0" fmla="*/ 304800 h 1268426"/>
                <a:gd name="connsiteX1" fmla="*/ 7186010 w 7186010"/>
                <a:gd name="connsiteY1" fmla="*/ 0 h 1268426"/>
                <a:gd name="connsiteX2" fmla="*/ 6576410 w 7186010"/>
                <a:gd name="connsiteY2" fmla="*/ 138126 h 1268426"/>
                <a:gd name="connsiteX3" fmla="*/ 0 w 7186010"/>
                <a:gd name="connsiteY3" fmla="*/ 1268426 h 1268426"/>
                <a:gd name="connsiteX4" fmla="*/ 0 w 7186010"/>
                <a:gd name="connsiteY4" fmla="*/ 304800 h 1268426"/>
                <a:gd name="connsiteX0" fmla="*/ 0 w 7186010"/>
                <a:gd name="connsiteY0" fmla="*/ 304800 h 1458926"/>
                <a:gd name="connsiteX1" fmla="*/ 7186010 w 7186010"/>
                <a:gd name="connsiteY1" fmla="*/ 0 h 1458926"/>
                <a:gd name="connsiteX2" fmla="*/ 6576410 w 7186010"/>
                <a:gd name="connsiteY2" fmla="*/ 138126 h 1458926"/>
                <a:gd name="connsiteX3" fmla="*/ 0 w 7186010"/>
                <a:gd name="connsiteY3" fmla="*/ 1458926 h 1458926"/>
                <a:gd name="connsiteX4" fmla="*/ 0 w 7186010"/>
                <a:gd name="connsiteY4" fmla="*/ 304800 h 1458926"/>
                <a:gd name="connsiteX0" fmla="*/ 0 w 7186010"/>
                <a:gd name="connsiteY0" fmla="*/ 304800 h 1458926"/>
                <a:gd name="connsiteX1" fmla="*/ 7186010 w 7186010"/>
                <a:gd name="connsiteY1" fmla="*/ 0 h 1458926"/>
                <a:gd name="connsiteX2" fmla="*/ 5966810 w 7186010"/>
                <a:gd name="connsiteY2" fmla="*/ 315926 h 1458926"/>
                <a:gd name="connsiteX3" fmla="*/ 0 w 7186010"/>
                <a:gd name="connsiteY3" fmla="*/ 1458926 h 1458926"/>
                <a:gd name="connsiteX4" fmla="*/ 0 w 7186010"/>
                <a:gd name="connsiteY4" fmla="*/ 304800 h 1458926"/>
                <a:gd name="connsiteX0" fmla="*/ 0 w 5966810"/>
                <a:gd name="connsiteY0" fmla="*/ 0 h 1154126"/>
                <a:gd name="connsiteX1" fmla="*/ 4823810 w 5966810"/>
                <a:gd name="connsiteY1" fmla="*/ 12700 h 1154126"/>
                <a:gd name="connsiteX2" fmla="*/ 5966810 w 5966810"/>
                <a:gd name="connsiteY2" fmla="*/ 11126 h 1154126"/>
                <a:gd name="connsiteX3" fmla="*/ 0 w 5966810"/>
                <a:gd name="connsiteY3" fmla="*/ 1154126 h 1154126"/>
                <a:gd name="connsiteX4" fmla="*/ 0 w 5966810"/>
                <a:gd name="connsiteY4" fmla="*/ 0 h 115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810" h="1154126">
                  <a:moveTo>
                    <a:pt x="0" y="0"/>
                  </a:moveTo>
                  <a:lnTo>
                    <a:pt x="4823810" y="12700"/>
                  </a:lnTo>
                  <a:lnTo>
                    <a:pt x="5966810" y="11126"/>
                  </a:lnTo>
                  <a:lnTo>
                    <a:pt x="0" y="1154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D75B2378-E6C7-E04A-B0F6-CC1B779EC5B1}"/>
                </a:ext>
              </a:extLst>
            </p:cNvPr>
            <p:cNvSpPr/>
            <p:nvPr/>
          </p:nvSpPr>
          <p:spPr>
            <a:xfrm rot="10800000">
              <a:off x="6781289" y="5953157"/>
              <a:ext cx="5420648" cy="919504"/>
            </a:xfrm>
            <a:custGeom>
              <a:avLst/>
              <a:gdLst>
                <a:gd name="connsiteX0" fmla="*/ 0 w 12202510"/>
                <a:gd name="connsiteY0" fmla="*/ 0 h 620726"/>
                <a:gd name="connsiteX1" fmla="*/ 12202510 w 12202510"/>
                <a:gd name="connsiteY1" fmla="*/ 0 h 620726"/>
                <a:gd name="connsiteX2" fmla="*/ 12202510 w 12202510"/>
                <a:gd name="connsiteY2" fmla="*/ 620726 h 620726"/>
                <a:gd name="connsiteX3" fmla="*/ 0 w 12202510"/>
                <a:gd name="connsiteY3" fmla="*/ 620726 h 620726"/>
                <a:gd name="connsiteX4" fmla="*/ 0 w 12202510"/>
                <a:gd name="connsiteY4" fmla="*/ 0 h 620726"/>
                <a:gd name="connsiteX0" fmla="*/ 12700 w 12215210"/>
                <a:gd name="connsiteY0" fmla="*/ 0 h 1243026"/>
                <a:gd name="connsiteX1" fmla="*/ 12215210 w 12215210"/>
                <a:gd name="connsiteY1" fmla="*/ 0 h 1243026"/>
                <a:gd name="connsiteX2" fmla="*/ 12215210 w 12215210"/>
                <a:gd name="connsiteY2" fmla="*/ 620726 h 1243026"/>
                <a:gd name="connsiteX3" fmla="*/ 0 w 12215210"/>
                <a:gd name="connsiteY3" fmla="*/ 1243026 h 1243026"/>
                <a:gd name="connsiteX4" fmla="*/ 12700 w 12215210"/>
                <a:gd name="connsiteY4" fmla="*/ 0 h 1243026"/>
                <a:gd name="connsiteX0" fmla="*/ 12700 w 12227910"/>
                <a:gd name="connsiteY0" fmla="*/ 0 h 1243026"/>
                <a:gd name="connsiteX1" fmla="*/ 12215210 w 12227910"/>
                <a:gd name="connsiteY1" fmla="*/ 0 h 1243026"/>
                <a:gd name="connsiteX2" fmla="*/ 12227910 w 12227910"/>
                <a:gd name="connsiteY2" fmla="*/ 468326 h 1243026"/>
                <a:gd name="connsiteX3" fmla="*/ 0 w 12227910"/>
                <a:gd name="connsiteY3" fmla="*/ 1243026 h 1243026"/>
                <a:gd name="connsiteX4" fmla="*/ 12700 w 12227910"/>
                <a:gd name="connsiteY4" fmla="*/ 0 h 1243026"/>
                <a:gd name="connsiteX0" fmla="*/ 12700 w 12227910"/>
                <a:gd name="connsiteY0" fmla="*/ 0 h 1090626"/>
                <a:gd name="connsiteX1" fmla="*/ 12215210 w 12227910"/>
                <a:gd name="connsiteY1" fmla="*/ 0 h 1090626"/>
                <a:gd name="connsiteX2" fmla="*/ 12227910 w 12227910"/>
                <a:gd name="connsiteY2" fmla="*/ 468326 h 1090626"/>
                <a:gd name="connsiteX3" fmla="*/ 0 w 12227910"/>
                <a:gd name="connsiteY3" fmla="*/ 1090626 h 1090626"/>
                <a:gd name="connsiteX4" fmla="*/ 12700 w 12227910"/>
                <a:gd name="connsiteY4" fmla="*/ 0 h 1090626"/>
                <a:gd name="connsiteX0" fmla="*/ 0 w 12215210"/>
                <a:gd name="connsiteY0" fmla="*/ 0 h 963626"/>
                <a:gd name="connsiteX1" fmla="*/ 12202510 w 12215210"/>
                <a:gd name="connsiteY1" fmla="*/ 0 h 963626"/>
                <a:gd name="connsiteX2" fmla="*/ 12215210 w 12215210"/>
                <a:gd name="connsiteY2" fmla="*/ 468326 h 963626"/>
                <a:gd name="connsiteX3" fmla="*/ 0 w 12215210"/>
                <a:gd name="connsiteY3" fmla="*/ 963626 h 963626"/>
                <a:gd name="connsiteX4" fmla="*/ 0 w 12215210"/>
                <a:gd name="connsiteY4" fmla="*/ 0 h 963626"/>
                <a:gd name="connsiteX0" fmla="*/ 0 w 12215210"/>
                <a:gd name="connsiteY0" fmla="*/ 0 h 963626"/>
                <a:gd name="connsiteX1" fmla="*/ 12202510 w 12215210"/>
                <a:gd name="connsiteY1" fmla="*/ 0 h 963626"/>
                <a:gd name="connsiteX2" fmla="*/ 12215210 w 12215210"/>
                <a:gd name="connsiteY2" fmla="*/ 430226 h 963626"/>
                <a:gd name="connsiteX3" fmla="*/ 0 w 12215210"/>
                <a:gd name="connsiteY3" fmla="*/ 963626 h 963626"/>
                <a:gd name="connsiteX4" fmla="*/ 0 w 12215210"/>
                <a:gd name="connsiteY4" fmla="*/ 0 h 963626"/>
                <a:gd name="connsiteX0" fmla="*/ 0 w 12215210"/>
                <a:gd name="connsiteY0" fmla="*/ 304800 h 1268426"/>
                <a:gd name="connsiteX1" fmla="*/ 7186010 w 12215210"/>
                <a:gd name="connsiteY1" fmla="*/ 0 h 1268426"/>
                <a:gd name="connsiteX2" fmla="*/ 12215210 w 12215210"/>
                <a:gd name="connsiteY2" fmla="*/ 735026 h 1268426"/>
                <a:gd name="connsiteX3" fmla="*/ 0 w 12215210"/>
                <a:gd name="connsiteY3" fmla="*/ 1268426 h 1268426"/>
                <a:gd name="connsiteX4" fmla="*/ 0 w 12215210"/>
                <a:gd name="connsiteY4" fmla="*/ 304800 h 1268426"/>
                <a:gd name="connsiteX0" fmla="*/ 0 w 7186010"/>
                <a:gd name="connsiteY0" fmla="*/ 304800 h 1268426"/>
                <a:gd name="connsiteX1" fmla="*/ 7186010 w 7186010"/>
                <a:gd name="connsiteY1" fmla="*/ 0 h 1268426"/>
                <a:gd name="connsiteX2" fmla="*/ 6576410 w 7186010"/>
                <a:gd name="connsiteY2" fmla="*/ 138126 h 1268426"/>
                <a:gd name="connsiteX3" fmla="*/ 0 w 7186010"/>
                <a:gd name="connsiteY3" fmla="*/ 1268426 h 1268426"/>
                <a:gd name="connsiteX4" fmla="*/ 0 w 7186010"/>
                <a:gd name="connsiteY4" fmla="*/ 304800 h 1268426"/>
                <a:gd name="connsiteX0" fmla="*/ 0 w 7186010"/>
                <a:gd name="connsiteY0" fmla="*/ 304800 h 1458926"/>
                <a:gd name="connsiteX1" fmla="*/ 7186010 w 7186010"/>
                <a:gd name="connsiteY1" fmla="*/ 0 h 1458926"/>
                <a:gd name="connsiteX2" fmla="*/ 6576410 w 7186010"/>
                <a:gd name="connsiteY2" fmla="*/ 138126 h 1458926"/>
                <a:gd name="connsiteX3" fmla="*/ 0 w 7186010"/>
                <a:gd name="connsiteY3" fmla="*/ 1458926 h 1458926"/>
                <a:gd name="connsiteX4" fmla="*/ 0 w 7186010"/>
                <a:gd name="connsiteY4" fmla="*/ 304800 h 1458926"/>
                <a:gd name="connsiteX0" fmla="*/ 0 w 7186010"/>
                <a:gd name="connsiteY0" fmla="*/ 304800 h 1458926"/>
                <a:gd name="connsiteX1" fmla="*/ 7186010 w 7186010"/>
                <a:gd name="connsiteY1" fmla="*/ 0 h 1458926"/>
                <a:gd name="connsiteX2" fmla="*/ 5966810 w 7186010"/>
                <a:gd name="connsiteY2" fmla="*/ 315926 h 1458926"/>
                <a:gd name="connsiteX3" fmla="*/ 0 w 7186010"/>
                <a:gd name="connsiteY3" fmla="*/ 1458926 h 1458926"/>
                <a:gd name="connsiteX4" fmla="*/ 0 w 7186010"/>
                <a:gd name="connsiteY4" fmla="*/ 304800 h 1458926"/>
                <a:gd name="connsiteX0" fmla="*/ 0 w 5966810"/>
                <a:gd name="connsiteY0" fmla="*/ 0 h 1154126"/>
                <a:gd name="connsiteX1" fmla="*/ 4823810 w 5966810"/>
                <a:gd name="connsiteY1" fmla="*/ 12700 h 1154126"/>
                <a:gd name="connsiteX2" fmla="*/ 5966810 w 5966810"/>
                <a:gd name="connsiteY2" fmla="*/ 11126 h 1154126"/>
                <a:gd name="connsiteX3" fmla="*/ 0 w 5966810"/>
                <a:gd name="connsiteY3" fmla="*/ 1154126 h 1154126"/>
                <a:gd name="connsiteX4" fmla="*/ 0 w 5966810"/>
                <a:gd name="connsiteY4" fmla="*/ 0 h 1154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6810" h="1154126">
                  <a:moveTo>
                    <a:pt x="0" y="0"/>
                  </a:moveTo>
                  <a:lnTo>
                    <a:pt x="4823810" y="12700"/>
                  </a:lnTo>
                  <a:lnTo>
                    <a:pt x="5966810" y="11126"/>
                  </a:lnTo>
                  <a:lnTo>
                    <a:pt x="0" y="1154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457200" y="3661682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85282" y="1404506"/>
            <a:ext cx="11476979" cy="1967323"/>
          </a:xfrm>
        </p:spPr>
        <p:txBody>
          <a:bodyPr anchor="b" anchorCtr="0">
            <a:normAutofit/>
          </a:bodyPr>
          <a:lstStyle>
            <a:lvl1pPr>
              <a:defRPr sz="6600" b="0" i="0" cap="none" baseline="0">
                <a:solidFill>
                  <a:schemeClr val="bg1"/>
                </a:solidFill>
                <a:effectLst/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/>
              <a:t>PRESENTATION TITLE SLIDE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367527" y="4199867"/>
            <a:ext cx="8842883" cy="33027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 b="0" i="0" cap="all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Content owner/department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7527" y="4544785"/>
            <a:ext cx="8842883" cy="4355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>
              <a:buFontTx/>
              <a:buNone/>
              <a:defRPr sz="1600" b="0" i="0">
                <a:latin typeface="Encode Sans Normal Medium" charset="0"/>
                <a:ea typeface="Encode Sans Normal Medium" charset="0"/>
                <a:cs typeface="Encode Sans Normal Medium" charset="0"/>
              </a:defRPr>
            </a:lvl2pPr>
            <a:lvl3pPr marL="914400" indent="0">
              <a:buFontTx/>
              <a:buNone/>
              <a:defRPr sz="1600" b="0" i="0">
                <a:latin typeface="Encode Sans Normal Medium" charset="0"/>
                <a:ea typeface="Encode Sans Normal Medium" charset="0"/>
                <a:cs typeface="Encode Sans Normal Medium" charset="0"/>
              </a:defRPr>
            </a:lvl3pPr>
            <a:lvl4pPr marL="1371600" indent="0">
              <a:buFontTx/>
              <a:buNone/>
              <a:defRPr sz="1600" b="0" i="0">
                <a:latin typeface="Encode Sans Normal Medium" charset="0"/>
                <a:ea typeface="Encode Sans Normal Medium" charset="0"/>
                <a:cs typeface="Encode Sans Normal Medium" charset="0"/>
              </a:defRPr>
            </a:lvl4pPr>
            <a:lvl5pPr marL="1828800" indent="0">
              <a:buFontTx/>
              <a:buNone/>
              <a:defRPr sz="1600" b="0" i="0">
                <a:latin typeface="Encode Sans Normal Medium" charset="0"/>
                <a:ea typeface="Encode Sans Normal Medium" charset="0"/>
                <a:cs typeface="Encode Sans Normal Medium" charset="0"/>
              </a:defRPr>
            </a:lvl5pPr>
          </a:lstStyle>
          <a:p>
            <a:pPr lvl="0"/>
            <a:r>
              <a:rPr lang="en-US" dirty="0"/>
              <a:t>Month 0000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EEA593-83EF-FF4C-A571-8C3DEF4249D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pic>
        <p:nvPicPr>
          <p:cNvPr id="6" name="Picture 5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06D170-BB60-CD4B-C7BE-43E8DE798F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7491" y="6495702"/>
            <a:ext cx="1501845" cy="349236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Bann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951F9105-65D5-B04B-AF20-5B62CFABED3E}"/>
              </a:ext>
            </a:extLst>
          </p:cNvPr>
          <p:cNvSpPr/>
          <p:nvPr userDrawn="1"/>
        </p:nvSpPr>
        <p:spPr>
          <a:xfrm rot="10800000">
            <a:off x="369904" y="-1"/>
            <a:ext cx="5203605" cy="5881564"/>
          </a:xfrm>
          <a:custGeom>
            <a:avLst/>
            <a:gdLst>
              <a:gd name="connsiteX0" fmla="*/ 5203605 w 5203605"/>
              <a:gd name="connsiteY0" fmla="*/ 5881564 h 5881564"/>
              <a:gd name="connsiteX1" fmla="*/ 0 w 5203605"/>
              <a:gd name="connsiteY1" fmla="*/ 5881564 h 5881564"/>
              <a:gd name="connsiteX2" fmla="*/ 0 w 5203605"/>
              <a:gd name="connsiteY2" fmla="*/ 996800 h 5881564"/>
              <a:gd name="connsiteX3" fmla="*/ 5203605 w 5203605"/>
              <a:gd name="connsiteY3" fmla="*/ 0 h 588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605" h="5881564">
                <a:moveTo>
                  <a:pt x="5203605" y="5881564"/>
                </a:moveTo>
                <a:lnTo>
                  <a:pt x="0" y="5881564"/>
                </a:lnTo>
                <a:lnTo>
                  <a:pt x="0" y="996800"/>
                </a:lnTo>
                <a:lnTo>
                  <a:pt x="5203605" y="0"/>
                </a:lnTo>
                <a:close/>
              </a:path>
            </a:pathLst>
          </a:custGeom>
          <a:gradFill>
            <a:gsLst>
              <a:gs pos="33000">
                <a:srgbClr val="35246C">
                  <a:alpha val="82000"/>
                </a:srgbClr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743142" y="765667"/>
            <a:ext cx="4395300" cy="5571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 cap="all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Banner Slide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776728" y="1902266"/>
            <a:ext cx="4361714" cy="323790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ts val="308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Char char="•"/>
              <a:tabLst>
                <a:tab pos="1247775" algn="l"/>
              </a:tabLst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92150" indent="-2349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21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092200" indent="-17780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Bulleted text</a:t>
            </a:r>
          </a:p>
          <a:p>
            <a:pPr lvl="1"/>
            <a:r>
              <a:rPr lang="en-US" dirty="0"/>
              <a:t>Sub-bulleted text</a:t>
            </a:r>
          </a:p>
          <a:p>
            <a:pPr lvl="2"/>
            <a:r>
              <a:rPr lang="en-US" dirty="0"/>
              <a:t>Sub-sub-bulleted text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838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C6FFB1-E28A-4B41-999C-FE4B93DECE3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Bann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951F9105-65D5-B04B-AF20-5B62CFABED3E}"/>
              </a:ext>
            </a:extLst>
          </p:cNvPr>
          <p:cNvSpPr/>
          <p:nvPr userDrawn="1"/>
        </p:nvSpPr>
        <p:spPr>
          <a:xfrm rot="10800000">
            <a:off x="385143" y="-2"/>
            <a:ext cx="5203605" cy="5881564"/>
          </a:xfrm>
          <a:custGeom>
            <a:avLst/>
            <a:gdLst>
              <a:gd name="connsiteX0" fmla="*/ 5203605 w 5203605"/>
              <a:gd name="connsiteY0" fmla="*/ 5881564 h 5881564"/>
              <a:gd name="connsiteX1" fmla="*/ 0 w 5203605"/>
              <a:gd name="connsiteY1" fmla="*/ 5881564 h 5881564"/>
              <a:gd name="connsiteX2" fmla="*/ 0 w 5203605"/>
              <a:gd name="connsiteY2" fmla="*/ 996800 h 5881564"/>
              <a:gd name="connsiteX3" fmla="*/ 5203605 w 5203605"/>
              <a:gd name="connsiteY3" fmla="*/ 0 h 588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605" h="5881564">
                <a:moveTo>
                  <a:pt x="5203605" y="5881564"/>
                </a:moveTo>
                <a:lnTo>
                  <a:pt x="0" y="5881564"/>
                </a:lnTo>
                <a:lnTo>
                  <a:pt x="0" y="996800"/>
                </a:lnTo>
                <a:lnTo>
                  <a:pt x="5203605" y="0"/>
                </a:lnTo>
                <a:close/>
              </a:path>
            </a:pathLst>
          </a:cu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743142" y="765667"/>
            <a:ext cx="4395300" cy="5571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 cap="all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Banner Slide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776728" y="1902266"/>
            <a:ext cx="4361714" cy="323790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ts val="308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Char char="•"/>
              <a:tabLst>
                <a:tab pos="1247775" algn="l"/>
              </a:tabLst>
              <a:defRPr sz="24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92150" indent="-23495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21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092200" indent="-17780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Bulleted text</a:t>
            </a:r>
          </a:p>
          <a:p>
            <a:pPr lvl="1"/>
            <a:r>
              <a:rPr lang="en-US" dirty="0"/>
              <a:t>Sub-bulleted text</a:t>
            </a:r>
          </a:p>
          <a:p>
            <a:pPr lvl="2"/>
            <a:r>
              <a:rPr lang="en-US" dirty="0"/>
              <a:t>Sub-sub-bulleted text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838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5301F1-938C-2F4A-AB2B-78CF193F88F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nn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AFD25944-D44D-0841-9090-26E86A981E35}"/>
              </a:ext>
            </a:extLst>
          </p:cNvPr>
          <p:cNvSpPr/>
          <p:nvPr userDrawn="1"/>
        </p:nvSpPr>
        <p:spPr>
          <a:xfrm rot="10800000">
            <a:off x="385143" y="-2"/>
            <a:ext cx="5203605" cy="5881564"/>
          </a:xfrm>
          <a:custGeom>
            <a:avLst/>
            <a:gdLst>
              <a:gd name="connsiteX0" fmla="*/ 5203605 w 5203605"/>
              <a:gd name="connsiteY0" fmla="*/ 5881564 h 5881564"/>
              <a:gd name="connsiteX1" fmla="*/ 0 w 5203605"/>
              <a:gd name="connsiteY1" fmla="*/ 5881564 h 5881564"/>
              <a:gd name="connsiteX2" fmla="*/ 0 w 5203605"/>
              <a:gd name="connsiteY2" fmla="*/ 996800 h 5881564"/>
              <a:gd name="connsiteX3" fmla="*/ 5203605 w 5203605"/>
              <a:gd name="connsiteY3" fmla="*/ 0 h 5881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605" h="5881564">
                <a:moveTo>
                  <a:pt x="5203605" y="5881564"/>
                </a:moveTo>
                <a:lnTo>
                  <a:pt x="0" y="5881564"/>
                </a:lnTo>
                <a:lnTo>
                  <a:pt x="0" y="996800"/>
                </a:lnTo>
                <a:lnTo>
                  <a:pt x="5203605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743142" y="765667"/>
            <a:ext cx="4387208" cy="55710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 cap="all" baseline="0">
                <a:solidFill>
                  <a:srgbClr val="2E216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Banner Slide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776728" y="1902266"/>
            <a:ext cx="4353622" cy="3237905"/>
          </a:xfrm>
          <a:prstGeom prst="rect">
            <a:avLst/>
          </a:prstGeom>
        </p:spPr>
        <p:txBody>
          <a:bodyPr>
            <a:noAutofit/>
          </a:bodyPr>
          <a:lstStyle>
            <a:lvl1pPr marL="173038" marR="0" indent="-173038" algn="l" defTabSz="914400" rtl="0" eaLnBrk="1" fontAlgn="auto" latinLnBrk="0" hangingPunct="1">
              <a:lnSpc>
                <a:spcPts val="308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Char char="•"/>
              <a:tabLst>
                <a:tab pos="1247775" algn="l"/>
              </a:tabLst>
              <a:defRPr sz="24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31825" indent="-174625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2100" b="0" i="0" baseline="0">
                <a:latin typeface="Calibri Light" charset="0"/>
                <a:ea typeface="Calibri Light" charset="0"/>
                <a:cs typeface="Calibri Light" charset="0"/>
              </a:defRPr>
            </a:lvl2pPr>
            <a:lvl3pPr marL="1089025" indent="-174625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1800" b="0" i="0"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Bulleted text</a:t>
            </a:r>
          </a:p>
          <a:p>
            <a:pPr lvl="1"/>
            <a:r>
              <a:rPr lang="en-US" dirty="0"/>
              <a:t>Sub-bulleted text</a:t>
            </a:r>
          </a:p>
          <a:p>
            <a:pPr lvl="2"/>
            <a:r>
              <a:rPr lang="en-US" dirty="0"/>
              <a:t>Sub-sub-bulleted text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838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D7FF05-613D-5845-B871-CEF3C4FD6E6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2986-A3B8-934D-8A8B-50FDCE26EA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Text Slide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918467"/>
            <a:ext cx="11416278" cy="3304780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>
              <a:defRPr sz="2400" b="0" i="0">
                <a:solidFill>
                  <a:srgbClr val="333D47"/>
                </a:solidFill>
                <a:effectLst/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457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277195-73EF-4D47-8E6F-BD4F62B5D8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84410E3-9057-234E-AA12-BD0FC19BCBE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389" y="1919288"/>
            <a:ext cx="11416277" cy="790575"/>
          </a:xfrm>
        </p:spPr>
        <p:txBody>
          <a:bodyPr>
            <a:noAutofit/>
          </a:bodyPr>
          <a:lstStyle>
            <a:lvl1pPr algn="l">
              <a:lnSpc>
                <a:spcPts val="3120"/>
              </a:lnSpc>
              <a:tabLst>
                <a:tab pos="1247775" algn="l"/>
              </a:tabLst>
              <a:defRPr sz="2400" b="0" i="0">
                <a:latin typeface="Calibri Light" charset="0"/>
              </a:defRPr>
            </a:lvl1pPr>
          </a:lstStyle>
          <a:p>
            <a:pPr lvl="0"/>
            <a:r>
              <a:rPr lang="en-US" dirty="0"/>
              <a:t>This is a longer sub header for the slide. If it does not run into two lines, please adjust the body text below to equal the spacing as shown. </a:t>
            </a:r>
          </a:p>
        </p:txBody>
      </p:sp>
    </p:spTree>
    <p:extLst>
      <p:ext uri="{BB962C8B-B14F-4D97-AF65-F5344CB8AC3E}">
        <p14:creationId xmlns:p14="http://schemas.microsoft.com/office/powerpoint/2010/main" val="25049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ut 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32769F-46B4-7E42-B14E-84F6D120597B}"/>
              </a:ext>
            </a:extLst>
          </p:cNvPr>
          <p:cNvCxnSpPr/>
          <p:nvPr userDrawn="1"/>
        </p:nvCxnSpPr>
        <p:spPr>
          <a:xfrm>
            <a:off x="460214" y="4326635"/>
            <a:ext cx="4182621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ngleBackground_gold_RGB.png">
            <a:extLst>
              <a:ext uri="{FF2B5EF4-FFF2-40B4-BE49-F238E27FC236}">
                <a16:creationId xmlns:a16="http://schemas.microsoft.com/office/drawing/2014/main" id="{47676B41-8F82-9E48-A09C-150105BCB0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duotone>
              <a:prstClr val="black"/>
              <a:srgbClr val="33006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490" t="60754" b="10780"/>
          <a:stretch/>
        </p:blipFill>
        <p:spPr>
          <a:xfrm>
            <a:off x="477970" y="3419961"/>
            <a:ext cx="4182621" cy="102997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380312" y="2869552"/>
            <a:ext cx="4423700" cy="78928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Key Data Point: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366274" y="3794712"/>
            <a:ext cx="4437737" cy="53192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0.0%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380312" y="4288656"/>
            <a:ext cx="4423700" cy="49831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 b="0" i="0" cap="all" baseline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Data period: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E83C42-59F1-8F4C-A6EA-33CAF95E549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14C4636-75C6-EF43-A217-78277A34F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4389" y="741933"/>
            <a:ext cx="11416278" cy="375667"/>
          </a:xfrm>
        </p:spPr>
        <p:txBody>
          <a:bodyPr>
            <a:normAutofit/>
          </a:bodyPr>
          <a:lstStyle>
            <a:lvl1pPr>
              <a:defRPr sz="2800" b="0" i="0">
                <a:latin typeface="Calibri Light" charset="0"/>
              </a:defRPr>
            </a:lvl1pPr>
          </a:lstStyle>
          <a:p>
            <a:r>
              <a:rPr lang="en-US" dirty="0"/>
              <a:t>Pie Chart Title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95E304A8-25FF-2B43-9EA3-B009C89F1606}"/>
              </a:ext>
            </a:extLst>
          </p:cNvPr>
          <p:cNvSpPr/>
          <p:nvPr userDrawn="1"/>
        </p:nvSpPr>
        <p:spPr>
          <a:xfrm>
            <a:off x="457200" y="1352391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pos="3384">
          <p15:clr>
            <a:srgbClr val="FBAE40"/>
          </p15:clr>
        </p15:guide>
        <p15:guide id="3" pos="5976">
          <p15:clr>
            <a:srgbClr val="FBAE40"/>
          </p15:clr>
        </p15:guide>
        <p15:guide id="4" orient="horz" pos="624">
          <p15:clr>
            <a:srgbClr val="FBAE40"/>
          </p15:clr>
        </p15:guide>
        <p15:guide id="5" pos="6240">
          <p15:clr>
            <a:srgbClr val="FBAE40"/>
          </p15:clr>
        </p15:guide>
        <p15:guide id="6" orient="horz" pos="3240">
          <p15:clr>
            <a:srgbClr val="FBAE40"/>
          </p15:clr>
        </p15:guide>
        <p15:guide id="7" orient="horz" pos="367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360661" y="1563330"/>
            <a:ext cx="11410161" cy="533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Optional sub text can go here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7" hasCustomPrompt="1"/>
          </p:nvPr>
        </p:nvSpPr>
        <p:spPr>
          <a:xfrm>
            <a:off x="8921334" y="5776111"/>
            <a:ext cx="2788312" cy="44266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0" i="0" cap="all" baseline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Data period: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457200" y="1352391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152F69-F994-844D-90D5-39EB0C1A676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BE3270-7FAD-6B48-8B75-2B5CE77341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4389" y="741933"/>
            <a:ext cx="11416278" cy="375667"/>
          </a:xfrm>
        </p:spPr>
        <p:txBody>
          <a:bodyPr>
            <a:normAutofit/>
          </a:bodyPr>
          <a:lstStyle>
            <a:lvl1pPr>
              <a:defRPr sz="2800" b="0" i="0">
                <a:latin typeface="Calibri Light" charset="0"/>
              </a:defRPr>
            </a:lvl1pPr>
          </a:lstStyle>
          <a:p>
            <a:r>
              <a:rPr lang="en-US" dirty="0"/>
              <a:t>Bar Chart Title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orient="horz" pos="86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6737350" y="571500"/>
            <a:ext cx="5454650" cy="56769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77800" sx="99000" sy="99000" algn="ctr" rotWithShape="0">
              <a:schemeClr val="tx1">
                <a:alpha val="25000"/>
              </a:schemeClr>
            </a:outerShdw>
          </a:effectLst>
        </p:spPr>
        <p:txBody>
          <a:bodyPr anchor="ctr" anchorCtr="0"/>
          <a:lstStyle>
            <a:lvl1pPr marL="22860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649A38A-B4E4-3D4A-B1B3-756795080968}"/>
              </a:ext>
            </a:extLst>
          </p:cNvPr>
          <p:cNvSpPr/>
          <p:nvPr userDrawn="1"/>
        </p:nvSpPr>
        <p:spPr>
          <a:xfrm>
            <a:off x="460093" y="2076348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64389" y="514585"/>
            <a:ext cx="5987859" cy="1541040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Text Slide With Image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446193"/>
            <a:ext cx="5987859" cy="4729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latin typeface="Calibri Light" charset="0"/>
              </a:defRPr>
            </a:lvl1pPr>
          </a:lstStyle>
          <a:p>
            <a:pPr lvl="0"/>
            <a:r>
              <a:rPr lang="en-US" dirty="0"/>
              <a:t>This is a sub header for the slide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6" hasCustomPrompt="1"/>
          </p:nvPr>
        </p:nvSpPr>
        <p:spPr>
          <a:xfrm>
            <a:off x="364389" y="3089015"/>
            <a:ext cx="5987859" cy="31593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000" b="0" i="0" baseline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20B4A3-8AB3-414B-B30E-049702F254F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orient="horz" pos="1608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BF0CCB-4DAF-6D4A-BFB7-B893A1F01BD0}"/>
              </a:ext>
            </a:extLst>
          </p:cNvPr>
          <p:cNvSpPr/>
          <p:nvPr userDrawn="1"/>
        </p:nvSpPr>
        <p:spPr>
          <a:xfrm>
            <a:off x="6851228" y="2016928"/>
            <a:ext cx="4991477" cy="41171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389" y="546895"/>
            <a:ext cx="11478316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Text Slide With Bullet List #1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1944218"/>
            <a:ext cx="6086288" cy="418988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153289" y="2327100"/>
            <a:ext cx="4393089" cy="8130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latin typeface="Calibri Light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This is a sub header for bullets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7153289" y="3262672"/>
            <a:ext cx="4393090" cy="2709250"/>
          </a:xfrm>
          <a:prstGeom prst="rect">
            <a:avLst/>
          </a:prstGeom>
        </p:spPr>
        <p:txBody>
          <a:bodyPr>
            <a:normAutofit/>
          </a:bodyPr>
          <a:lstStyle>
            <a:lvl1pPr marL="290513" indent="-2286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>
                <a:tab pos="1247775" algn="l"/>
              </a:tabLst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Bullet</a:t>
            </a:r>
          </a:p>
          <a:p>
            <a:pPr lvl="0"/>
            <a:r>
              <a:rPr lang="en-US" dirty="0"/>
              <a:t>Bullet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457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1BFDAA-F268-BC4D-8FB5-C68F906367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 userDrawn="1">
          <p15:clr>
            <a:srgbClr val="FBAE40"/>
          </p15:clr>
        </p15:guide>
        <p15:guide id="2" pos="7464" userDrawn="1">
          <p15:clr>
            <a:srgbClr val="FBAE40"/>
          </p15:clr>
        </p15:guide>
        <p15:guide id="3" orient="horz" pos="1920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5" pos="472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388" y="546895"/>
            <a:ext cx="11484711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Text Slide With Bullet List #2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8" y="1944218"/>
            <a:ext cx="11484712" cy="60266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This is a sub header for bullets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376743" y="2632135"/>
            <a:ext cx="5740835" cy="3525904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2860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>
                <a:tab pos="1247775" algn="l"/>
              </a:tabLst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7388" indent="-230188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7763" marR="0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Char char="•"/>
              <a:tabLst/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21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1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254750" y="2632135"/>
            <a:ext cx="5594350" cy="3525904"/>
          </a:xfrm>
          <a:prstGeom prst="rect">
            <a:avLst/>
          </a:prstGeom>
        </p:spPr>
        <p:txBody>
          <a:bodyPr>
            <a:normAutofit/>
          </a:bodyPr>
          <a:lstStyle>
            <a:lvl1pPr marL="233363" indent="-228600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>
                <a:tab pos="1247775" algn="l"/>
              </a:tabLst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687388" indent="-230188"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tabLst/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2pPr>
            <a:lvl3pPr marL="1147763" marR="0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charset="0"/>
              <a:buChar char="•"/>
              <a:tabLst/>
              <a:defRPr sz="2100" b="0" i="0">
                <a:solidFill>
                  <a:srgbClr val="333D47"/>
                </a:solidFill>
                <a:latin typeface="Calibri Light" charset="0"/>
                <a:ea typeface="Calibri Light" charset="0"/>
                <a:cs typeface="Calibri Light" charset="0"/>
              </a:defRPr>
            </a:lvl3pPr>
            <a:lvl4pPr>
              <a:defRPr sz="21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1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r>
              <a:rPr lang="en-US" dirty="0"/>
              <a:t>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9FCF5C50-BE6E-184D-9EA9-1DE1F51EC7D7}"/>
              </a:ext>
            </a:extLst>
          </p:cNvPr>
          <p:cNvSpPr/>
          <p:nvPr userDrawn="1"/>
        </p:nvSpPr>
        <p:spPr>
          <a:xfrm>
            <a:off x="457200" y="1532077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0D57F2-2040-9B4F-9C00-147B4D543C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  <p15:guide id="2" pos="7464">
          <p15:clr>
            <a:srgbClr val="FBAE40"/>
          </p15:clr>
        </p15:guide>
        <p15:guide id="3" orient="horz" pos="1872" userDrawn="1">
          <p15:clr>
            <a:srgbClr val="FBAE40"/>
          </p15:clr>
        </p15:guide>
        <p15:guide id="4" pos="288" userDrawn="1">
          <p15:clr>
            <a:srgbClr val="FBAE40"/>
          </p15:clr>
        </p15:guide>
        <p15:guide id="5" pos="4728">
          <p15:clr>
            <a:srgbClr val="FBAE40"/>
          </p15:clr>
        </p15:guide>
        <p15:guide id="6" pos="39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2621B9A-BD52-4A4A-8262-E2AB09BDA51B}"/>
              </a:ext>
            </a:extLst>
          </p:cNvPr>
          <p:cNvSpPr txBox="1">
            <a:spLocks/>
          </p:cNvSpPr>
          <p:nvPr userDrawn="1"/>
        </p:nvSpPr>
        <p:spPr>
          <a:xfrm>
            <a:off x="384464" y="2967173"/>
            <a:ext cx="11423072" cy="84418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20"/>
              </a:lnSpc>
              <a:tabLst>
                <a:tab pos="1247775" algn="l"/>
              </a:tabLst>
            </a:pPr>
            <a:r>
              <a:rPr lang="en-US" sz="6600" b="0" i="0" dirty="0">
                <a:solidFill>
                  <a:srgbClr val="2E2161"/>
                </a:solidFill>
                <a:latin typeface="Calibri Light" charset="0"/>
                <a:ea typeface="Calibri Light" charset="0"/>
                <a:cs typeface="Calibri Light" charset="0"/>
              </a:rPr>
              <a:t>QUESTIONS?</a:t>
            </a:r>
            <a:endParaRPr lang="en-US" sz="6600" b="0" i="0" baseline="30000" dirty="0">
              <a:solidFill>
                <a:srgbClr val="2E216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311512-39E5-CA48-8125-CE0D61FF9BAB}"/>
              </a:ext>
            </a:extLst>
          </p:cNvPr>
          <p:cNvGrpSpPr/>
          <p:nvPr userDrawn="1"/>
        </p:nvGrpSpPr>
        <p:grpSpPr>
          <a:xfrm>
            <a:off x="5822327" y="3995857"/>
            <a:ext cx="647553" cy="62223"/>
            <a:chOff x="5960343" y="3683949"/>
            <a:chExt cx="647553" cy="62223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B98C188C-DE36-574C-8F61-AF3C0AB2D659}"/>
                </a:ext>
              </a:extLst>
            </p:cNvPr>
            <p:cNvSpPr/>
            <p:nvPr/>
          </p:nvSpPr>
          <p:spPr>
            <a:xfrm>
              <a:off x="6101255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DE6A539C-A32B-384F-B5C5-92C3FC309497}"/>
                </a:ext>
              </a:extLst>
            </p:cNvPr>
            <p:cNvSpPr/>
            <p:nvPr/>
          </p:nvSpPr>
          <p:spPr>
            <a:xfrm rot="10800000" flipV="1">
              <a:off x="5960343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B923FB-6BDC-BF46-BE61-42F519D342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8C4377-3F3A-AA45-8985-7AA39054DF2F}"/>
              </a:ext>
            </a:extLst>
          </p:cNvPr>
          <p:cNvSpPr/>
          <p:nvPr userDrawn="1"/>
        </p:nvSpPr>
        <p:spPr>
          <a:xfrm rot="10800000">
            <a:off x="-30480" y="0"/>
            <a:ext cx="12252960" cy="91440"/>
          </a:xfrm>
          <a:prstGeom prst="rect">
            <a:avLst/>
          </a:prstGeom>
          <a:gradFill>
            <a:gsLst>
              <a:gs pos="33000">
                <a:srgbClr val="35246C"/>
              </a:gs>
              <a:gs pos="100000">
                <a:srgbClr val="77236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BCD439-C2E1-6144-A51E-5D06D6E472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317B-B854-A89B-79C2-477A22C0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FDA2-9191-71CF-BAC7-AE7F3839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AC965F-564E-92A8-6DFF-5B81993E1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D76A6-1E00-46AD-B069-A2770A402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43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272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BAD49-1F68-914B-9DFB-5D552C1A2B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98265-B5DE-D240-8D91-37682A64E97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Kathryn P. Lowry</a:t>
            </a:r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5AC5C18-4706-7646-9E83-C749BCC1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55" y="215900"/>
            <a:ext cx="10124323" cy="1208278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0DA3F5-A744-CF45-8ACA-18DF51A17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554" y="1603375"/>
            <a:ext cx="10124323" cy="4302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704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97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Content">
    <p:bg>
      <p:bgPr>
        <a:gradFill>
          <a:gsLst>
            <a:gs pos="81000">
              <a:srgbClr val="33006F"/>
            </a:gs>
            <a:gs pos="100000">
              <a:srgbClr val="1E0042"/>
            </a:gs>
            <a:gs pos="0">
              <a:schemeClr val="accent6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02208" y="182880"/>
            <a:ext cx="10912883" cy="9919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FFFFF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879073" y="1280160"/>
            <a:ext cx="10769275" cy="461448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8D3A2"/>
              </a:buClr>
              <a:buFont typeface="Arial" panose="020B0604020202020204" pitchFamily="34" charset="0"/>
              <a:buChar char="•"/>
              <a:defRPr sz="2400" b="0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742950" indent="-285750">
              <a:buClr>
                <a:srgbClr val="E8D3A2"/>
              </a:buClr>
              <a:buFont typeface="Arial" panose="020B0604020202020204" pitchFamily="34" charset="0"/>
              <a:buChar char="•"/>
              <a:defRPr sz="2000" b="0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3000" indent="-228600">
              <a:buClr>
                <a:srgbClr val="E8D3A2"/>
              </a:buClr>
              <a:buSzPct val="100000"/>
              <a:buFont typeface="Arial" panose="020B0604020202020204" pitchFamily="34" charset="0"/>
              <a:buChar char="•"/>
              <a:defRPr sz="1800" b="0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 marL="1600200" indent="-228600">
              <a:buClr>
                <a:srgbClr val="E8D3A2"/>
              </a:buClr>
              <a:buFont typeface="Arial" panose="020B0604020202020204" pitchFamily="34" charset="0"/>
              <a:buChar char="•"/>
              <a:defRPr sz="1600" b="0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400" indent="-228600">
              <a:buClr>
                <a:srgbClr val="E8D3A2"/>
              </a:buClr>
              <a:buFont typeface="Arial" panose="020B0604020202020204" pitchFamily="34" charset="0"/>
              <a:buChar char="•"/>
              <a:defRPr sz="1400" b="0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11" name="Picture 10" descr="Bar_RtAngle_7502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33" y="1188720"/>
            <a:ext cx="1810912" cy="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27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248351E-6440-96B2-42C7-708B670E52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7333" y="2506145"/>
            <a:ext cx="10752667" cy="3052224"/>
          </a:xfrm>
          <a:prstGeom prst="rect">
            <a:avLst/>
          </a:prstGeom>
        </p:spPr>
        <p:txBody>
          <a:bodyPr/>
          <a:lstStyle>
            <a:lvl1pPr>
              <a:defRPr sz="21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62D555-9F9B-A98C-60B0-4E9838BA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486835"/>
            <a:ext cx="10695517" cy="811881"/>
          </a:xfrm>
          <a:prstGeom prst="rect">
            <a:avLst/>
          </a:prstGeom>
        </p:spPr>
        <p:txBody>
          <a:bodyPr/>
          <a:lstStyle>
            <a:lvl1pPr>
              <a:defRPr sz="4533" b="1" i="0">
                <a:solidFill>
                  <a:srgbClr val="0607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C1A4F00-0A7F-7C39-769E-83F7F0950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1299633"/>
            <a:ext cx="10680703" cy="68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3334150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248351E-6440-96B2-42C7-708B670E52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7333" y="2506145"/>
            <a:ext cx="10752667" cy="3052224"/>
          </a:xfrm>
          <a:prstGeom prst="rect">
            <a:avLst/>
          </a:prstGeom>
        </p:spPr>
        <p:txBody>
          <a:bodyPr/>
          <a:lstStyle>
            <a:lvl1pPr>
              <a:defRPr sz="21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62D555-9F9B-A98C-60B0-4E9838BA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486835"/>
            <a:ext cx="10695517" cy="811881"/>
          </a:xfrm>
          <a:prstGeom prst="rect">
            <a:avLst/>
          </a:prstGeom>
        </p:spPr>
        <p:txBody>
          <a:bodyPr/>
          <a:lstStyle>
            <a:lvl1pPr>
              <a:defRPr sz="4533" b="1" i="0">
                <a:solidFill>
                  <a:srgbClr val="0607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C1A4F00-0A7F-7C39-769E-83F7F0950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1299633"/>
            <a:ext cx="10680703" cy="68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3257931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- Grey Highlight">
    <p:bg>
      <p:bgPr>
        <a:gradFill>
          <a:gsLst>
            <a:gs pos="0">
              <a:schemeClr val="tx2">
                <a:lumMod val="91000"/>
                <a:lumOff val="9000"/>
              </a:schemeClr>
            </a:gs>
            <a:gs pos="7500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6737350" y="571500"/>
            <a:ext cx="5454650" cy="5676900"/>
          </a:xfrm>
          <a:prstGeom prst="rect">
            <a:avLst/>
          </a:prstGeom>
          <a:solidFill>
            <a:schemeClr val="bg1">
              <a:alpha val="10000"/>
            </a:schemeClr>
          </a:solidFill>
          <a:effectLst/>
        </p:spPr>
        <p:txBody>
          <a:bodyPr anchor="ctr" anchorCtr="1"/>
          <a:lstStyle>
            <a:lvl1pPr marL="0" indent="0">
              <a:buNone/>
              <a:defRPr>
                <a:solidFill>
                  <a:schemeClr val="bg1">
                    <a:lumMod val="65000"/>
                  </a:schemeClr>
                </a:solidFill>
                <a:effectLst/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649A38A-B4E4-3D4A-B1B3-756795080968}"/>
              </a:ext>
            </a:extLst>
          </p:cNvPr>
          <p:cNvSpPr/>
          <p:nvPr userDrawn="1"/>
        </p:nvSpPr>
        <p:spPr>
          <a:xfrm>
            <a:off x="460093" y="2076348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64390" y="519920"/>
            <a:ext cx="5936658" cy="1541040"/>
          </a:xfrm>
        </p:spPr>
        <p:txBody>
          <a:bodyPr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Highlight Text Slide With Image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446193"/>
            <a:ext cx="5936659" cy="472935"/>
          </a:xfrm>
          <a:prstGeom prst="rect">
            <a:avLst/>
          </a:prstGeom>
        </p:spPr>
        <p:txBody>
          <a:bodyPr>
            <a:noAutofit/>
          </a:bodyPr>
          <a:lstStyle>
            <a:lvl1pPr indent="-228600">
              <a:defRPr sz="2400" b="0" i="0">
                <a:solidFill>
                  <a:schemeClr val="bg1"/>
                </a:solidFill>
                <a:latin typeface="Calibri Light" charset="0"/>
              </a:defRPr>
            </a:lvl1pPr>
          </a:lstStyle>
          <a:p>
            <a:pPr lvl="0"/>
            <a:r>
              <a:rPr lang="en-US" dirty="0"/>
              <a:t>This is a sub header for the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64389" y="3068758"/>
            <a:ext cx="5936660" cy="3179642"/>
          </a:xfrm>
          <a:prstGeom prst="rect">
            <a:avLst/>
          </a:prstGeom>
        </p:spPr>
        <p:txBody>
          <a:bodyPr>
            <a:normAutofit/>
          </a:bodyPr>
          <a:lstStyle>
            <a:lvl1pPr indent="-228600">
              <a:defRPr sz="20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43425E-1132-2744-8E91-D4828427442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orient="horz" pos="1608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Grey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15A47-3F53-EB42-8615-869908B08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Highlight Text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2D2490F-BEEB-1246-977A-615DBECA73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918467"/>
            <a:ext cx="11416278" cy="330478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indent="-228600">
              <a:defRPr sz="2400" b="0" i="0">
                <a:solidFill>
                  <a:schemeClr val="bg1"/>
                </a:solidFill>
                <a:effectLst/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9F7B5EF6-6A07-7148-AAF5-9ED881A877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E387CB15-4293-5343-A099-DCDA9E64D9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389" y="1919288"/>
            <a:ext cx="11416277" cy="790575"/>
          </a:xfrm>
        </p:spPr>
        <p:txBody>
          <a:bodyPr>
            <a:noAutofit/>
          </a:bodyPr>
          <a:lstStyle>
            <a:lvl1pPr indent="-228600" algn="l">
              <a:lnSpc>
                <a:spcPts val="3120"/>
              </a:lnSpc>
              <a:tabLst>
                <a:tab pos="1247775" algn="l"/>
              </a:tabLst>
              <a:defRPr sz="2400" b="0" i="0">
                <a:latin typeface="Calibri Light" charset="0"/>
              </a:defRPr>
            </a:lvl1pPr>
          </a:lstStyle>
          <a:p>
            <a:pPr lvl="0"/>
            <a:r>
              <a:rPr lang="en-US" dirty="0"/>
              <a:t>This is a longer sub header for the slide. If it does not run into two lines, please adjust the body text below to equal the spacing as shown. </a:t>
            </a:r>
          </a:p>
        </p:txBody>
      </p:sp>
    </p:spTree>
    <p:extLst>
      <p:ext uri="{BB962C8B-B14F-4D97-AF65-F5344CB8AC3E}">
        <p14:creationId xmlns:p14="http://schemas.microsoft.com/office/powerpoint/2010/main" val="275894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- Grey Highlight ">
    <p:bg>
      <p:bgPr>
        <a:gradFill>
          <a:gsLst>
            <a:gs pos="0">
              <a:schemeClr val="tx2">
                <a:lumMod val="91000"/>
                <a:lumOff val="9000"/>
              </a:schemeClr>
            </a:gs>
            <a:gs pos="7500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2621B9A-BD52-4A4A-8262-E2AB09BDA51B}"/>
              </a:ext>
            </a:extLst>
          </p:cNvPr>
          <p:cNvSpPr txBox="1">
            <a:spLocks/>
          </p:cNvSpPr>
          <p:nvPr userDrawn="1"/>
        </p:nvSpPr>
        <p:spPr>
          <a:xfrm>
            <a:off x="384464" y="2967173"/>
            <a:ext cx="11423072" cy="8441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20"/>
              </a:lnSpc>
              <a:tabLst>
                <a:tab pos="1247775" algn="l"/>
              </a:tabLst>
            </a:pPr>
            <a:r>
              <a:rPr lang="en-US" sz="6600" b="0" i="0" dirty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rPr>
              <a:t>QUESTIONS?</a:t>
            </a:r>
            <a:endParaRPr lang="en-US" sz="6600" b="0" i="0" baseline="30000" dirty="0">
              <a:solidFill>
                <a:schemeClr val="bg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311512-39E5-CA48-8125-CE0D61FF9BAB}"/>
              </a:ext>
            </a:extLst>
          </p:cNvPr>
          <p:cNvGrpSpPr/>
          <p:nvPr userDrawn="1"/>
        </p:nvGrpSpPr>
        <p:grpSpPr>
          <a:xfrm>
            <a:off x="5822327" y="3995857"/>
            <a:ext cx="647553" cy="62223"/>
            <a:chOff x="5960343" y="3683949"/>
            <a:chExt cx="647553" cy="62223"/>
          </a:xfrm>
        </p:grpSpPr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B98C188C-DE36-574C-8F61-AF3C0AB2D659}"/>
                </a:ext>
              </a:extLst>
            </p:cNvPr>
            <p:cNvSpPr/>
            <p:nvPr/>
          </p:nvSpPr>
          <p:spPr>
            <a:xfrm>
              <a:off x="6101255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DE6A539C-A32B-384F-B5C5-92C3FC309497}"/>
                </a:ext>
              </a:extLst>
            </p:cNvPr>
            <p:cNvSpPr/>
            <p:nvPr/>
          </p:nvSpPr>
          <p:spPr>
            <a:xfrm rot="10800000" flipV="1">
              <a:off x="5960343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CECB0D-79BC-CD44-9C37-0F47ACCE09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orient="horz" pos="1608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- Purple Highlight">
    <p:bg>
      <p:bgPr>
        <a:gradFill>
          <a:gsLst>
            <a:gs pos="0">
              <a:srgbClr val="6C2B69"/>
            </a:gs>
            <a:gs pos="75000">
              <a:srgbClr val="3D2E6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6737350" y="571500"/>
            <a:ext cx="5454650" cy="5676900"/>
          </a:xfrm>
          <a:prstGeom prst="rect">
            <a:avLst/>
          </a:prstGeom>
          <a:solidFill>
            <a:schemeClr val="bg1">
              <a:alpha val="10000"/>
            </a:schemeClr>
          </a:solidFill>
          <a:effectLst>
            <a:outerShdw blurRad="177800" sx="99000" sy="99000" algn="ctr" rotWithShape="0">
              <a:schemeClr val="tx1">
                <a:alpha val="25000"/>
              </a:schemeClr>
            </a:outerShdw>
          </a:effectLst>
        </p:spPr>
        <p:txBody>
          <a:bodyPr anchor="ctr" anchorCtr="1"/>
          <a:lstStyle>
            <a:lvl1pPr marL="11430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544F5BB-131B-BC47-85A2-7AF786579D81}"/>
              </a:ext>
            </a:extLst>
          </p:cNvPr>
          <p:cNvSpPr txBox="1">
            <a:spLocks/>
          </p:cNvSpPr>
          <p:nvPr userDrawn="1"/>
        </p:nvSpPr>
        <p:spPr>
          <a:xfrm>
            <a:off x="548994" y="1437861"/>
            <a:ext cx="5639348" cy="784338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tabLst>
                <a:tab pos="1247775" algn="l"/>
              </a:tabLst>
            </a:pPr>
            <a:endParaRPr lang="en-US" b="0" i="0" dirty="0">
              <a:solidFill>
                <a:srgbClr val="474747"/>
              </a:solidFill>
              <a:latin typeface="Calibri Light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1649A38A-B4E4-3D4A-B1B3-756795080968}"/>
              </a:ext>
            </a:extLst>
          </p:cNvPr>
          <p:cNvSpPr/>
          <p:nvPr userDrawn="1"/>
        </p:nvSpPr>
        <p:spPr>
          <a:xfrm>
            <a:off x="460093" y="2076348"/>
            <a:ext cx="506641" cy="62223"/>
          </a:xfrm>
          <a:custGeom>
            <a:avLst/>
            <a:gdLst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22486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621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12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48756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2486"/>
              <a:gd name="connsiteY0" fmla="*/ 0 h 77345"/>
              <a:gd name="connsiteX1" fmla="*/ 522486 w 522486"/>
              <a:gd name="connsiteY1" fmla="*/ 0 h 77345"/>
              <a:gd name="connsiteX2" fmla="*/ 506611 w 522486"/>
              <a:gd name="connsiteY2" fmla="*/ 77345 h 77345"/>
              <a:gd name="connsiteX3" fmla="*/ 0 w 522486"/>
              <a:gd name="connsiteY3" fmla="*/ 77345 h 77345"/>
              <a:gd name="connsiteX4" fmla="*/ 0 w 522486"/>
              <a:gd name="connsiteY4" fmla="*/ 0 h 77345"/>
              <a:gd name="connsiteX0" fmla="*/ 0 w 528836"/>
              <a:gd name="connsiteY0" fmla="*/ 0 h 77345"/>
              <a:gd name="connsiteX1" fmla="*/ 528836 w 528836"/>
              <a:gd name="connsiteY1" fmla="*/ 0 h 77345"/>
              <a:gd name="connsiteX2" fmla="*/ 506611 w 528836"/>
              <a:gd name="connsiteY2" fmla="*/ 77345 h 77345"/>
              <a:gd name="connsiteX3" fmla="*/ 0 w 528836"/>
              <a:gd name="connsiteY3" fmla="*/ 77345 h 77345"/>
              <a:gd name="connsiteX4" fmla="*/ 0 w 528836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066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22486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  <a:gd name="connsiteX0" fmla="*/ 0 w 538361"/>
              <a:gd name="connsiteY0" fmla="*/ 0 h 77345"/>
              <a:gd name="connsiteX1" fmla="*/ 538361 w 538361"/>
              <a:gd name="connsiteY1" fmla="*/ 0 h 77345"/>
              <a:gd name="connsiteX2" fmla="*/ 519311 w 538361"/>
              <a:gd name="connsiteY2" fmla="*/ 77345 h 77345"/>
              <a:gd name="connsiteX3" fmla="*/ 0 w 538361"/>
              <a:gd name="connsiteY3" fmla="*/ 77345 h 77345"/>
              <a:gd name="connsiteX4" fmla="*/ 0 w 538361"/>
              <a:gd name="connsiteY4" fmla="*/ 0 h 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8361" h="77345">
                <a:moveTo>
                  <a:pt x="0" y="0"/>
                </a:moveTo>
                <a:lnTo>
                  <a:pt x="538361" y="0"/>
                </a:lnTo>
                <a:lnTo>
                  <a:pt x="519311" y="77345"/>
                </a:lnTo>
                <a:lnTo>
                  <a:pt x="0" y="77345"/>
                </a:lnTo>
                <a:lnTo>
                  <a:pt x="0" y="0"/>
                </a:lnTo>
                <a:close/>
              </a:path>
            </a:pathLst>
          </a:custGeom>
          <a:solidFill>
            <a:srgbClr val="F5C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64390" y="533568"/>
            <a:ext cx="5936658" cy="1541040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Highlight Text Slide With Image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446193"/>
            <a:ext cx="5936659" cy="4729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tx1"/>
                </a:solidFill>
                <a:latin typeface="Calibri Light" charset="0"/>
              </a:defRPr>
            </a:lvl1pPr>
          </a:lstStyle>
          <a:p>
            <a:pPr lvl="0"/>
            <a:r>
              <a:rPr lang="en-US" dirty="0"/>
              <a:t>This is a sub header for the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64389" y="3068758"/>
            <a:ext cx="5936660" cy="317964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 baseline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32F4A7-4A62-924D-A537-AE586082AB0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orient="horz" pos="1608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Purpl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15A47-3F53-EB42-8615-869908B081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Highlight Text Slide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4C8CC1CC-49CC-CB42-AA8B-4C8EAEE4FE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4389" y="2918467"/>
            <a:ext cx="11416278" cy="330478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defRPr sz="2400" b="0" i="0">
                <a:solidFill>
                  <a:schemeClr val="tx1"/>
                </a:solidFill>
                <a:effectLst/>
                <a:latin typeface="Calibri Light" charset="0"/>
                <a:ea typeface="Calibri Light" charset="0"/>
                <a:cs typeface="Calibri Light" charset="0"/>
              </a:defRPr>
            </a:lvl1pPr>
            <a:lvl2pPr>
              <a:defRPr sz="2400" b="0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2400" b="0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2400" b="0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2400" b="0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 dirty="0"/>
              <a:t>Body text goes here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7B355F-FB9B-384A-9895-AA6CD855F9E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BDEBC23-671C-ED4C-B089-7B2E966E61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389" y="1919288"/>
            <a:ext cx="11416277" cy="790575"/>
          </a:xfrm>
        </p:spPr>
        <p:txBody>
          <a:bodyPr>
            <a:noAutofit/>
          </a:bodyPr>
          <a:lstStyle>
            <a:lvl1pPr algn="l">
              <a:lnSpc>
                <a:spcPts val="3120"/>
              </a:lnSpc>
              <a:tabLst>
                <a:tab pos="1247775" algn="l"/>
              </a:tabLst>
              <a:defRPr sz="2400" b="0" i="0">
                <a:latin typeface="Calibri Light" charset="0"/>
              </a:defRPr>
            </a:lvl1pPr>
          </a:lstStyle>
          <a:p>
            <a:pPr lvl="0"/>
            <a:r>
              <a:rPr lang="en-US" dirty="0"/>
              <a:t>This is a longer sub header for the slide. If it does not run into two lines, please adjust the body text below to equal the spacing as shown. </a:t>
            </a:r>
          </a:p>
        </p:txBody>
      </p:sp>
    </p:spTree>
    <p:extLst>
      <p:ext uri="{BB962C8B-B14F-4D97-AF65-F5344CB8AC3E}">
        <p14:creationId xmlns:p14="http://schemas.microsoft.com/office/powerpoint/2010/main" val="2846337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- Purple Highlight ">
    <p:bg>
      <p:bgPr>
        <a:gradFill>
          <a:gsLst>
            <a:gs pos="0">
              <a:srgbClr val="6C2B69"/>
            </a:gs>
            <a:gs pos="75000">
              <a:srgbClr val="3D2E6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2621B9A-BD52-4A4A-8262-E2AB09BDA51B}"/>
              </a:ext>
            </a:extLst>
          </p:cNvPr>
          <p:cNvSpPr txBox="1">
            <a:spLocks/>
          </p:cNvSpPr>
          <p:nvPr userDrawn="1"/>
        </p:nvSpPr>
        <p:spPr>
          <a:xfrm>
            <a:off x="384464" y="2967173"/>
            <a:ext cx="11423072" cy="84418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020"/>
              </a:lnSpc>
              <a:tabLst>
                <a:tab pos="1247775" algn="l"/>
              </a:tabLst>
            </a:pPr>
            <a:r>
              <a:rPr lang="en-US" sz="6600" b="0" i="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QUESTIONS?</a:t>
            </a:r>
            <a:endParaRPr lang="en-US" sz="6600" b="0" i="0" baseline="300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311512-39E5-CA48-8125-CE0D61FF9BAB}"/>
              </a:ext>
            </a:extLst>
          </p:cNvPr>
          <p:cNvGrpSpPr/>
          <p:nvPr userDrawn="1"/>
        </p:nvGrpSpPr>
        <p:grpSpPr>
          <a:xfrm>
            <a:off x="5822327" y="3995857"/>
            <a:ext cx="647553" cy="62223"/>
            <a:chOff x="5960343" y="3683949"/>
            <a:chExt cx="647553" cy="62223"/>
          </a:xfrm>
        </p:grpSpPr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B98C188C-DE36-574C-8F61-AF3C0AB2D659}"/>
                </a:ext>
              </a:extLst>
            </p:cNvPr>
            <p:cNvSpPr/>
            <p:nvPr/>
          </p:nvSpPr>
          <p:spPr>
            <a:xfrm>
              <a:off x="6101255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DE6A539C-A32B-384F-B5C5-92C3FC309497}"/>
                </a:ext>
              </a:extLst>
            </p:cNvPr>
            <p:cNvSpPr/>
            <p:nvPr/>
          </p:nvSpPr>
          <p:spPr>
            <a:xfrm rot="10800000" flipV="1">
              <a:off x="5960343" y="3683949"/>
              <a:ext cx="506641" cy="62223"/>
            </a:xfrm>
            <a:custGeom>
              <a:avLst/>
              <a:gdLst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22486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621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12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48756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2486"/>
                <a:gd name="connsiteY0" fmla="*/ 0 h 77345"/>
                <a:gd name="connsiteX1" fmla="*/ 522486 w 522486"/>
                <a:gd name="connsiteY1" fmla="*/ 0 h 77345"/>
                <a:gd name="connsiteX2" fmla="*/ 506611 w 522486"/>
                <a:gd name="connsiteY2" fmla="*/ 77345 h 77345"/>
                <a:gd name="connsiteX3" fmla="*/ 0 w 522486"/>
                <a:gd name="connsiteY3" fmla="*/ 77345 h 77345"/>
                <a:gd name="connsiteX4" fmla="*/ 0 w 522486"/>
                <a:gd name="connsiteY4" fmla="*/ 0 h 77345"/>
                <a:gd name="connsiteX0" fmla="*/ 0 w 528836"/>
                <a:gd name="connsiteY0" fmla="*/ 0 h 77345"/>
                <a:gd name="connsiteX1" fmla="*/ 528836 w 528836"/>
                <a:gd name="connsiteY1" fmla="*/ 0 h 77345"/>
                <a:gd name="connsiteX2" fmla="*/ 506611 w 528836"/>
                <a:gd name="connsiteY2" fmla="*/ 77345 h 77345"/>
                <a:gd name="connsiteX3" fmla="*/ 0 w 528836"/>
                <a:gd name="connsiteY3" fmla="*/ 77345 h 77345"/>
                <a:gd name="connsiteX4" fmla="*/ 0 w 528836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066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22486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  <a:gd name="connsiteX0" fmla="*/ 0 w 538361"/>
                <a:gd name="connsiteY0" fmla="*/ 0 h 77345"/>
                <a:gd name="connsiteX1" fmla="*/ 538361 w 538361"/>
                <a:gd name="connsiteY1" fmla="*/ 0 h 77345"/>
                <a:gd name="connsiteX2" fmla="*/ 519311 w 538361"/>
                <a:gd name="connsiteY2" fmla="*/ 77345 h 77345"/>
                <a:gd name="connsiteX3" fmla="*/ 0 w 538361"/>
                <a:gd name="connsiteY3" fmla="*/ 77345 h 77345"/>
                <a:gd name="connsiteX4" fmla="*/ 0 w 538361"/>
                <a:gd name="connsiteY4" fmla="*/ 0 h 7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361" h="77345">
                  <a:moveTo>
                    <a:pt x="0" y="0"/>
                  </a:moveTo>
                  <a:lnTo>
                    <a:pt x="538361" y="0"/>
                  </a:lnTo>
                  <a:lnTo>
                    <a:pt x="519311" y="77345"/>
                  </a:lnTo>
                  <a:lnTo>
                    <a:pt x="0" y="773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CCCE2F-B18F-CC47-A756-7D1F6317ED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orient="horz" pos="1608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71126B-0CBE-6C80-EE51-19AE8DEE7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895352" y="2506146"/>
            <a:ext cx="2534648" cy="30956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C4314-32CA-192A-A439-B7EC0CA7988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7333" y="2506145"/>
            <a:ext cx="7264400" cy="3052224"/>
          </a:xfrm>
          <a:prstGeom prst="rect">
            <a:avLst/>
          </a:prstGeom>
        </p:spPr>
        <p:txBody>
          <a:bodyPr/>
          <a:lstStyle>
            <a:lvl1pPr>
              <a:defRPr sz="21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10BD95-90B1-878A-AF89-792A16117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486835"/>
            <a:ext cx="10695517" cy="811881"/>
          </a:xfrm>
          <a:prstGeom prst="rect">
            <a:avLst/>
          </a:prstGeom>
        </p:spPr>
        <p:txBody>
          <a:bodyPr/>
          <a:lstStyle>
            <a:lvl1pPr>
              <a:defRPr sz="4533" b="1" i="0">
                <a:solidFill>
                  <a:srgbClr val="0607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014C71-5A87-C176-2C61-2ADDA3A41D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1299633"/>
            <a:ext cx="10680703" cy="68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1308335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6248351E-6440-96B2-42C7-708B670E52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77333" y="2506145"/>
            <a:ext cx="10752667" cy="3052224"/>
          </a:xfrm>
          <a:prstGeom prst="rect">
            <a:avLst/>
          </a:prstGeom>
        </p:spPr>
        <p:txBody>
          <a:bodyPr/>
          <a:lstStyle>
            <a:lvl1pPr>
              <a:defRPr sz="21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762D555-9F9B-A98C-60B0-4E9838BA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486835"/>
            <a:ext cx="10695517" cy="811881"/>
          </a:xfrm>
          <a:prstGeom prst="rect">
            <a:avLst/>
          </a:prstGeom>
        </p:spPr>
        <p:txBody>
          <a:bodyPr/>
          <a:lstStyle>
            <a:lvl1pPr>
              <a:defRPr sz="4533" b="1" i="0">
                <a:solidFill>
                  <a:srgbClr val="0607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8C1A4F00-0A7F-7C39-769E-83F7F0950C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1299633"/>
            <a:ext cx="10680703" cy="68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34069906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E192656-5E5F-A37B-164D-D65892D59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8868" y="2529419"/>
            <a:ext cx="2616584" cy="3052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70" indent="0">
              <a:buNone/>
              <a:defRPr sz="3733"/>
            </a:lvl2pPr>
            <a:lvl3pPr marL="1219139" indent="0">
              <a:buNone/>
              <a:defRPr sz="3200"/>
            </a:lvl3pPr>
            <a:lvl4pPr marL="1828709" indent="0">
              <a:buNone/>
              <a:defRPr sz="2667"/>
            </a:lvl4pPr>
            <a:lvl5pPr marL="2438278" indent="0">
              <a:buNone/>
              <a:defRPr sz="2667"/>
            </a:lvl5pPr>
            <a:lvl6pPr marL="3047848" indent="0">
              <a:buNone/>
              <a:defRPr sz="2667"/>
            </a:lvl6pPr>
            <a:lvl7pPr marL="3657417" indent="0">
              <a:buNone/>
              <a:defRPr sz="2667"/>
            </a:lvl7pPr>
            <a:lvl8pPr marL="4266987" indent="0">
              <a:buNone/>
              <a:defRPr sz="2667"/>
            </a:lvl8pPr>
            <a:lvl9pPr marL="4876557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00AF0EC-0AC2-25A7-DF43-BA78348C7BD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131733" y="2506145"/>
            <a:ext cx="7298267" cy="3052224"/>
          </a:xfrm>
          <a:prstGeom prst="rect">
            <a:avLst/>
          </a:prstGeom>
        </p:spPr>
        <p:txBody>
          <a:bodyPr/>
          <a:lstStyle>
            <a:lvl1pPr>
              <a:defRPr sz="21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67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33" b="0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Body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3EDACD-B997-CBC1-658A-BF6FED572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486835"/>
            <a:ext cx="10695517" cy="811881"/>
          </a:xfrm>
          <a:prstGeom prst="rect">
            <a:avLst/>
          </a:prstGeom>
        </p:spPr>
        <p:txBody>
          <a:bodyPr/>
          <a:lstStyle>
            <a:lvl1pPr>
              <a:defRPr sz="4533" b="1" i="0">
                <a:solidFill>
                  <a:srgbClr val="06073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9A58978-B81A-96D1-EDD2-4AA4D3CCCA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1" y="1299633"/>
            <a:ext cx="10680703" cy="68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rgbClr val="01189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</p:spTree>
    <p:extLst>
      <p:ext uri="{BB962C8B-B14F-4D97-AF65-F5344CB8AC3E}">
        <p14:creationId xmlns:p14="http://schemas.microsoft.com/office/powerpoint/2010/main" val="2582345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317B-B854-A89B-79C2-477A22C06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FDA2-9191-71CF-BAC7-AE7F3839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3AC965F-564E-92A8-6DFF-5B81993E1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D76A6-1E00-46AD-B069-A2770A402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52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B8A25BF-35BA-841D-C48F-4684E211F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D76A6-1E00-46AD-B069-A2770A402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000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EC2-4266-B8C2-D7F1-BFAA17D6D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EA6B1-1C68-F0CD-4A99-066C198B55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9285" y="1346201"/>
            <a:ext cx="5255683" cy="4779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CDC38-75D2-9BBF-6170-8D850C20F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8167" y="1346201"/>
            <a:ext cx="5257800" cy="4779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2C1074C-7A67-81B8-A6C1-992A05B24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D76A6-1E00-46AD-B069-A2770A402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67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Content">
    <p:bg>
      <p:bgPr>
        <a:gradFill>
          <a:gsLst>
            <a:gs pos="81000">
              <a:srgbClr val="33006F"/>
            </a:gs>
            <a:gs pos="100000">
              <a:srgbClr val="1E0042"/>
            </a:gs>
            <a:gs pos="0">
              <a:schemeClr val="accent6">
                <a:lumMod val="95000"/>
                <a:lumOff val="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02209" y="182880"/>
            <a:ext cx="10912883" cy="9919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FFFFFF"/>
                </a:solidFill>
                <a:latin typeface="Encode Sans Normal Black"/>
                <a:cs typeface="Encode Sans Normal Black"/>
              </a:defRPr>
            </a:lvl1pPr>
            <a:lvl2pPr marL="45718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377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566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879073" y="1280160"/>
            <a:ext cx="10769275" cy="461448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E8D3A2"/>
              </a:buClr>
              <a:buFont typeface="Arial" panose="020B0604020202020204" pitchFamily="34" charset="0"/>
              <a:buChar char="•"/>
              <a:defRPr sz="2400" b="0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742932" indent="-285744">
              <a:buClr>
                <a:srgbClr val="E8D3A2"/>
              </a:buClr>
              <a:buFont typeface="Arial" panose="020B0604020202020204" pitchFamily="34" charset="0"/>
              <a:buChar char="•"/>
              <a:defRPr sz="2000" b="0" i="0" baseline="0">
                <a:solidFill>
                  <a:srgbClr val="FFFFFF"/>
                </a:solidFill>
                <a:latin typeface="Open Sans"/>
                <a:cs typeface="Open Sans"/>
              </a:defRPr>
            </a:lvl2pPr>
            <a:lvl3pPr marL="1142971" indent="-228594">
              <a:buClr>
                <a:srgbClr val="E8D3A2"/>
              </a:buClr>
              <a:buSzPct val="100000"/>
              <a:buFont typeface="Arial" panose="020B0604020202020204" pitchFamily="34" charset="0"/>
              <a:buChar char="•"/>
              <a:defRPr sz="1800" b="0" i="0" baseline="0">
                <a:solidFill>
                  <a:srgbClr val="FFFFFF"/>
                </a:solidFill>
                <a:latin typeface="Open Sans"/>
                <a:cs typeface="Open Sans"/>
              </a:defRPr>
            </a:lvl3pPr>
            <a:lvl4pPr marL="1600160" indent="-228594">
              <a:buClr>
                <a:srgbClr val="E8D3A2"/>
              </a:buClr>
              <a:buFont typeface="Arial" panose="020B0604020202020204" pitchFamily="34" charset="0"/>
              <a:buChar char="•"/>
              <a:defRPr sz="1600" b="0" i="0" baseline="0">
                <a:solidFill>
                  <a:srgbClr val="FFFFFF"/>
                </a:solidFill>
                <a:latin typeface="Open Sans"/>
                <a:cs typeface="Open Sans"/>
              </a:defRPr>
            </a:lvl4pPr>
            <a:lvl5pPr marL="2057349" indent="-228594">
              <a:buClr>
                <a:srgbClr val="E8D3A2"/>
              </a:buClr>
              <a:buFont typeface="Arial" panose="020B0604020202020204" pitchFamily="34" charset="0"/>
              <a:buChar char="•"/>
              <a:defRPr sz="1400" b="0" i="0" baseline="0">
                <a:solidFill>
                  <a:srgbClr val="FFFFFF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11" name="Picture 10" descr="Bar_RtAngle_7502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33" y="1188720"/>
            <a:ext cx="1810912" cy="6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35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A665B8-7690-0340-BB77-7C070FBA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89" y="526072"/>
            <a:ext cx="11416278" cy="871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EC522-04BE-1E46-9613-14F16F5A4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0572" y="6452244"/>
            <a:ext cx="2410752" cy="27305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42DF5-13D4-7C41-8F4C-B41CE9AA4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533" y="1825625"/>
            <a:ext cx="114081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1EFD2B75-B8E5-9824-2A54-59375AACD323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0557491" y="6414151"/>
            <a:ext cx="1501845" cy="3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1" r:id="rId2"/>
    <p:sldLayoutId id="2147483695" r:id="rId3"/>
    <p:sldLayoutId id="2147483670" r:id="rId4"/>
    <p:sldLayoutId id="2147483650" r:id="rId5"/>
    <p:sldLayoutId id="2147483664" r:id="rId6"/>
    <p:sldLayoutId id="2147483660" r:id="rId7"/>
    <p:sldLayoutId id="2147483666" r:id="rId8"/>
    <p:sldLayoutId id="2147483667" r:id="rId9"/>
    <p:sldLayoutId id="2147483672" r:id="rId10"/>
    <p:sldLayoutId id="2147483674" r:id="rId11"/>
    <p:sldLayoutId id="2147483673" r:id="rId12"/>
    <p:sldLayoutId id="2147483709" r:id="rId13"/>
    <p:sldLayoutId id="2147483710" r:id="rId14"/>
    <p:sldLayoutId id="2147483711" r:id="rId15"/>
    <p:sldLayoutId id="2147483713" r:id="rId16"/>
    <p:sldLayoutId id="2147483722" r:id="rId17"/>
    <p:sldLayoutId id="2147483723" r:id="rId1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rgbClr val="2E2161"/>
          </a:solidFill>
          <a:latin typeface="Calibri Light" charset="0"/>
          <a:ea typeface="Calibri Light" charset="0"/>
          <a:cs typeface="Calibri Light" charset="0"/>
        </a:defRPr>
      </a:lvl1pPr>
    </p:titleStyle>
    <p:bodyStyle>
      <a:lvl1pPr marL="457200" indent="-228600" algn="l" defTabSz="914400" rtl="0" eaLnBrk="1" latinLnBrk="0" hangingPunct="1">
        <a:lnSpc>
          <a:spcPts val="308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tabLst>
          <a:tab pos="1247775" algn="l"/>
        </a:tabLst>
        <a:defRPr lang="en-US" sz="2800" b="0" i="0" kern="1200" dirty="0">
          <a:solidFill>
            <a:srgbClr val="333D47"/>
          </a:solidFill>
          <a:latin typeface="Calibri Light" charset="0"/>
          <a:ea typeface="Calibri Light" charset="0"/>
          <a:cs typeface="Calibri Light" charset="0"/>
        </a:defRPr>
      </a:lvl1pPr>
      <a:lvl2pPr marL="8001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333D47"/>
          </a:solidFill>
          <a:latin typeface="Calibri Light" charset="0"/>
          <a:ea typeface="Calibri Light" charset="0"/>
          <a:cs typeface="Calibri Light" charset="0"/>
        </a:defRPr>
      </a:lvl2pPr>
      <a:lvl3pPr marL="12573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333D47"/>
          </a:solidFill>
          <a:latin typeface="Calibri Light" charset="0"/>
          <a:ea typeface="Calibri Light" charset="0"/>
          <a:cs typeface="Calibri Light" charset="0"/>
        </a:defRPr>
      </a:lvl3pPr>
      <a:lvl4pPr marL="1657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333D47"/>
          </a:solidFill>
          <a:latin typeface="Calibri Light" charset="0"/>
          <a:ea typeface="Calibri Light" charset="0"/>
          <a:cs typeface="Calibri Light" charset="0"/>
        </a:defRPr>
      </a:lvl4pPr>
      <a:lvl5pPr marL="21145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333D47"/>
          </a:solidFill>
          <a:latin typeface="Calibri Light" charset="0"/>
          <a:ea typeface="Calibri Light" charset="0"/>
          <a:cs typeface="Calibr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orient="horz" pos="4176" userDrawn="1">
          <p15:clr>
            <a:srgbClr val="F26B43"/>
          </p15:clr>
        </p15:guide>
        <p15:guide id="3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2">
                <a:lumMod val="91000"/>
                <a:lumOff val="9000"/>
              </a:schemeClr>
            </a:gs>
            <a:gs pos="7500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A665B8-7690-0340-BB77-7C070FBA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89" y="526072"/>
            <a:ext cx="11416278" cy="871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EC522-04BE-1E46-9613-14F16F5A4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0572" y="6452244"/>
            <a:ext cx="2410752" cy="27305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4F9D2E-A832-1345-AF68-A8E3F6349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4389" y="1825625"/>
            <a:ext cx="114162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D91FC2F5-37F7-340A-4693-5BE1B37D83E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03920" y="6360503"/>
            <a:ext cx="1723647" cy="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79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07" r:id="rId2"/>
    <p:sldLayoutId id="2147483692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1pPr>
    </p:titleStyle>
    <p:bodyStyle>
      <a:lvl1pPr marL="342900" indent="-342900" algn="l" defTabSz="914400" rtl="0" eaLnBrk="1" latinLnBrk="0" hangingPunct="1">
        <a:lnSpc>
          <a:spcPts val="312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tabLst>
          <a:tab pos="1247775" algn="l"/>
        </a:tabLst>
        <a:defRPr lang="en-US" sz="2400" b="0" i="0" kern="1200" dirty="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1pPr>
      <a:lvl2pPr marL="8001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2pPr>
      <a:lvl3pPr marL="12573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3pPr>
      <a:lvl4pPr marL="1657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4pPr>
      <a:lvl5pPr marL="21145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Calibri Light" charset="0"/>
          <a:ea typeface="Calibri Light" charset="0"/>
          <a:cs typeface="Calibr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F26B43"/>
          </p15:clr>
        </p15:guide>
        <p15:guide id="2" orient="horz" pos="4176">
          <p15:clr>
            <a:srgbClr val="F26B43"/>
          </p15:clr>
        </p15:guide>
        <p15:guide id="3" orient="horz" pos="696">
          <p15:clr>
            <a:srgbClr val="F26B43"/>
          </p15:clr>
        </p15:guide>
        <p15:guide id="4" orient="horz" pos="14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6C2B69"/>
            </a:gs>
            <a:gs pos="75000">
              <a:srgbClr val="3D2E6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A665B8-7690-0340-BB77-7C070FBA2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89" y="526072"/>
            <a:ext cx="11416278" cy="8719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EC522-04BE-1E46-9613-14F16F5A4B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0572" y="6452244"/>
            <a:ext cx="2410752" cy="27305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 dirty="0">
                <a:solidFill>
                  <a:srgbClr val="B5B4B4"/>
                </a:solidFill>
              </a:rPr>
              <a:t>CONFIDENTIAL – DO NOT DISTRIBUTE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AD6CD8E-2A63-C24C-9F1F-6814992B7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4389" y="1825625"/>
            <a:ext cx="114162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A001B915-A9DC-5E42-B958-2AE32C3C9E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03920" y="6360503"/>
            <a:ext cx="1723647" cy="4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06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</p:titleStyle>
    <p:bodyStyle>
      <a:lvl1pPr marL="342900" indent="-228600" algn="l" defTabSz="914400" rtl="0" eaLnBrk="1" latinLnBrk="0" hangingPunct="1">
        <a:lnSpc>
          <a:spcPts val="308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tabLst>
          <a:tab pos="1247775" algn="l"/>
        </a:tabLst>
        <a:defRPr sz="24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  <a:lvl2pPr marL="8001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2pPr>
      <a:lvl3pPr marL="12573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3pPr>
      <a:lvl4pPr marL="1657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4pPr>
      <a:lvl5pPr marL="21145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F26B43"/>
          </p15:clr>
        </p15:guide>
        <p15:guide id="2" orient="horz" pos="4176">
          <p15:clr>
            <a:srgbClr val="F26B43"/>
          </p15:clr>
        </p15:guide>
        <p15:guide id="3" orient="horz" pos="696">
          <p15:clr>
            <a:srgbClr val="F26B43"/>
          </p15:clr>
        </p15:guide>
        <p15:guide id="4" orient="horz" pos="14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5CDBC7-895F-F48C-6EBB-5F51D7BE0590}"/>
              </a:ext>
            </a:extLst>
          </p:cNvPr>
          <p:cNvSpPr/>
          <p:nvPr userDrawn="1"/>
        </p:nvSpPr>
        <p:spPr>
          <a:xfrm>
            <a:off x="0" y="6395633"/>
            <a:ext cx="12192000" cy="473656"/>
          </a:xfrm>
          <a:prstGeom prst="rect">
            <a:avLst/>
          </a:prstGeom>
          <a:gradFill flip="none" rotWithShape="1">
            <a:gsLst>
              <a:gs pos="0">
                <a:srgbClr val="FBB3EE"/>
              </a:gs>
              <a:gs pos="46000">
                <a:srgbClr val="F8E2F6"/>
              </a:gs>
              <a:gs pos="100000">
                <a:srgbClr val="FBB3EE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316863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8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i="1" dirty="0"/>
              <a:t>Simulation Modeling for Evaluation of New Screening Paradigms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2800" b="1" dirty="0"/>
              <a:t>Kathryn Lowry, MD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67526" y="4627913"/>
            <a:ext cx="8842883" cy="435585"/>
          </a:xfrm>
        </p:spPr>
        <p:txBody>
          <a:bodyPr/>
          <a:lstStyle/>
          <a:p>
            <a:r>
              <a:rPr lang="en-US" sz="2800" dirty="0"/>
              <a:t>Associate Professor of Radiology</a:t>
            </a:r>
          </a:p>
          <a:p>
            <a:r>
              <a:rPr lang="en-US" sz="2800" dirty="0"/>
              <a:t>University of Washington School of Medicine</a:t>
            </a:r>
          </a:p>
          <a:p>
            <a:r>
              <a:rPr lang="en-US" sz="2800" dirty="0"/>
              <a:t>Fred Hutchinson Cancer Center, Seattle WA</a:t>
            </a:r>
          </a:p>
        </p:txBody>
      </p:sp>
    </p:spTree>
    <p:extLst>
      <p:ext uri="{BB962C8B-B14F-4D97-AF65-F5344CB8AC3E}">
        <p14:creationId xmlns:p14="http://schemas.microsoft.com/office/powerpoint/2010/main" val="27423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DA646BD-4893-997F-768C-5EE6B12B28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Disclosures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F425AF5-E090-AE4A-AEAF-3552F2B10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6727" y="1902266"/>
            <a:ext cx="4960043" cy="3237905"/>
          </a:xfrm>
        </p:spPr>
        <p:txBody>
          <a:bodyPr/>
          <a:lstStyle/>
          <a:p>
            <a:r>
              <a:rPr lang="en-US" sz="3200" dirty="0"/>
              <a:t>Research Funding</a:t>
            </a:r>
          </a:p>
          <a:p>
            <a:pPr lvl="1"/>
            <a:r>
              <a:rPr lang="en-US" sz="2800" dirty="0"/>
              <a:t>American Cancer Society</a:t>
            </a:r>
          </a:p>
          <a:p>
            <a:pPr lvl="1"/>
            <a:r>
              <a:rPr lang="en-US" sz="2800" dirty="0"/>
              <a:t>NIH/NCI</a:t>
            </a:r>
          </a:p>
          <a:p>
            <a:pPr lvl="1"/>
            <a:r>
              <a:rPr lang="en-US" sz="2800" dirty="0" err="1"/>
              <a:t>Screenpoint</a:t>
            </a:r>
            <a:r>
              <a:rPr lang="en-US" sz="2800" dirty="0"/>
              <a:t> Medical, Inc.</a:t>
            </a:r>
          </a:p>
        </p:txBody>
      </p:sp>
    </p:spTree>
    <p:extLst>
      <p:ext uri="{BB962C8B-B14F-4D97-AF65-F5344CB8AC3E}">
        <p14:creationId xmlns:p14="http://schemas.microsoft.com/office/powerpoint/2010/main" val="2355085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2BCBA8-5B05-467D-FE91-A7A4E866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Advances in Early Detection of Breast Cancer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A453625-27BF-DB12-059E-0E299CDC66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3784088"/>
              </p:ext>
            </p:extLst>
          </p:nvPr>
        </p:nvGraphicFramePr>
        <p:xfrm>
          <a:off x="372892" y="2318656"/>
          <a:ext cx="11407775" cy="274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C7EBCAE-0084-E077-4EE9-4E43334724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5427" y="1799538"/>
            <a:ext cx="2689715" cy="5379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F3685D-E954-8B87-6CF6-1938D15C2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1941" y="2420716"/>
            <a:ext cx="1927275" cy="537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87CCDFC-B329-239B-1EC3-989ED47F6D9C}"/>
              </a:ext>
            </a:extLst>
          </p:cNvPr>
          <p:cNvSpPr txBox="1"/>
          <p:nvPr/>
        </p:nvSpPr>
        <p:spPr>
          <a:xfrm>
            <a:off x="2213825" y="1313753"/>
            <a:ext cx="257512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BRCA Identification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33C33E-69A3-1B20-E639-9299DDFE93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45596" y="1799538"/>
            <a:ext cx="3165333" cy="6211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59C70C-A2B4-7223-3A3D-29FD5D4BABC6}"/>
              </a:ext>
            </a:extLst>
          </p:cNvPr>
          <p:cNvSpPr txBox="1"/>
          <p:nvPr/>
        </p:nvSpPr>
        <p:spPr>
          <a:xfrm>
            <a:off x="6030685" y="1350108"/>
            <a:ext cx="328666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AMP vs. Myriad Genetics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E0E308-72D0-F3BA-27E5-AAD59E9A9C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1732" y="2268386"/>
            <a:ext cx="3484588" cy="6378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8DD24C-2498-ECD4-4DDC-4DA882198B55}"/>
              </a:ext>
            </a:extLst>
          </p:cNvPr>
          <p:cNvSpPr txBox="1"/>
          <p:nvPr/>
        </p:nvSpPr>
        <p:spPr>
          <a:xfrm>
            <a:off x="9515918" y="1277773"/>
            <a:ext cx="2311693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Multigene Panel Testing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5B1638-9C71-DD26-A813-F5A7950E2CEC}"/>
              </a:ext>
            </a:extLst>
          </p:cNvPr>
          <p:cNvSpPr txBox="1"/>
          <p:nvPr/>
        </p:nvSpPr>
        <p:spPr>
          <a:xfrm>
            <a:off x="411333" y="4350420"/>
            <a:ext cx="1846980" cy="8309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Film Mammo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Ultrasound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CF59D-1D44-339E-5B8F-A547B76CC090}"/>
              </a:ext>
            </a:extLst>
          </p:cNvPr>
          <p:cNvSpPr txBox="1"/>
          <p:nvPr/>
        </p:nvSpPr>
        <p:spPr>
          <a:xfrm>
            <a:off x="2740875" y="4346316"/>
            <a:ext cx="184698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Film Mammo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Ultrasound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MRI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A4B0A-9338-C17D-2198-9A5FC505E22A}"/>
              </a:ext>
            </a:extLst>
          </p:cNvPr>
          <p:cNvSpPr txBox="1"/>
          <p:nvPr/>
        </p:nvSpPr>
        <p:spPr>
          <a:xfrm>
            <a:off x="4931229" y="4329306"/>
            <a:ext cx="2137701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Digital Mammo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Ultrasound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MRI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2739E4-D5CC-F89D-39BF-79057B95840C}"/>
              </a:ext>
            </a:extLst>
          </p:cNvPr>
          <p:cNvSpPr txBox="1"/>
          <p:nvPr/>
        </p:nvSpPr>
        <p:spPr>
          <a:xfrm>
            <a:off x="7313424" y="4342548"/>
            <a:ext cx="2137701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Digital Mammo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Ultrasound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Better MRI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Tomosynthesis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CB7B1-3C5C-2558-5929-42F1E82D0E3F}"/>
              </a:ext>
            </a:extLst>
          </p:cNvPr>
          <p:cNvSpPr txBox="1"/>
          <p:nvPr/>
        </p:nvSpPr>
        <p:spPr>
          <a:xfrm>
            <a:off x="9621223" y="4333000"/>
            <a:ext cx="2137701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Digital Mammo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Ultrasound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Better MRI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Tomosynthesis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CEM</a:t>
            </a:r>
          </a:p>
          <a:p>
            <a:pPr defTabSz="685783">
              <a:defRPr/>
            </a:pPr>
            <a:r>
              <a:rPr lang="en-US" sz="2400" i="1" dirty="0">
                <a:solidFill>
                  <a:schemeClr val="accent6"/>
                </a:solidFill>
                <a:latin typeface="Calibri" panose="020F0502020204030204"/>
              </a:rPr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148704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CDB46-60FB-29E1-B5B5-3A8300122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228F9-E371-92BF-6D3B-EB38C23A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Impact of Earlier Detection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8BA90D-9E6F-EE79-E874-AABAF552C4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422767"/>
              </p:ext>
            </p:extLst>
          </p:nvPr>
        </p:nvGraphicFramePr>
        <p:xfrm>
          <a:off x="373064" y="1825625"/>
          <a:ext cx="53201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6525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DAF06-F6CD-B66C-598E-29052A3FB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849C6-5507-70B8-930B-ECADD1761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Impact of Earlier Detection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391A56-8BE3-7256-C609-C981E58D88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110984"/>
              </p:ext>
            </p:extLst>
          </p:nvPr>
        </p:nvGraphicFramePr>
        <p:xfrm>
          <a:off x="373064" y="1825625"/>
          <a:ext cx="53201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C75EA6-6C83-81F4-2342-5D4F05D1B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78160"/>
              </p:ext>
            </p:extLst>
          </p:nvPr>
        </p:nvGraphicFramePr>
        <p:xfrm>
          <a:off x="5300980" y="1945640"/>
          <a:ext cx="8128000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69581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PROS: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Quick</a:t>
                      </a:r>
                    </a:p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Provides estimates of diagnostic performance            (Sensitivity, specificity, AUC)</a:t>
                      </a:r>
                    </a:p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Can be performed across settings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3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CONS: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Do not assess intermediate or long-term outcomes</a:t>
                      </a:r>
                    </a:p>
                    <a:p>
                      <a:r>
                        <a:rPr lang="en-US" sz="2400" dirty="0"/>
                        <a:t>(Cancer stage, mortality)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82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5437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49BB1-E611-17D8-2A6B-7DCF11552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26D6A-BA0F-C128-0489-47FBD4C78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Impact of Earlier Detection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634C47-CEEF-3014-9E2E-B4A3CECCF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678886"/>
              </p:ext>
            </p:extLst>
          </p:nvPr>
        </p:nvGraphicFramePr>
        <p:xfrm>
          <a:off x="373064" y="1825625"/>
          <a:ext cx="53201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20B34EC-A230-F821-2B9B-18062BABB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295927"/>
              </p:ext>
            </p:extLst>
          </p:nvPr>
        </p:nvGraphicFramePr>
        <p:xfrm>
          <a:off x="5300980" y="1945640"/>
          <a:ext cx="8128000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69581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PROS: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Randomization (infer causality)</a:t>
                      </a:r>
                    </a:p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Assess intermediate/long-term outcomes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3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CONS: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Mortality endpoints require long follow-up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Costly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Technology evolves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Participant cross-over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82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241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74C44-6153-E4F5-F902-A6729ACD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7D6-811F-FB5A-70CF-F1A262A9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Impact of Earlier Detection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950F586-E939-29A4-0A2B-205E836362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272324"/>
              </p:ext>
            </p:extLst>
          </p:nvPr>
        </p:nvGraphicFramePr>
        <p:xfrm>
          <a:off x="373064" y="1825625"/>
          <a:ext cx="532016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A22BD7F-B403-78F6-2DE9-697361250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575959"/>
              </p:ext>
            </p:extLst>
          </p:nvPr>
        </p:nvGraphicFramePr>
        <p:xfrm>
          <a:off x="5300980" y="1945640"/>
          <a:ext cx="6891020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91020">
                  <a:extLst>
                    <a:ext uri="{9D8B030D-6E8A-4147-A177-3AD203B41FA5}">
                      <a16:colId xmlns:a16="http://schemas.microsoft.com/office/drawing/2014/main" val="69581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PROS: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Allow for rapid assessments of new technology</a:t>
                      </a:r>
                    </a:p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Can compare numerous strategies to vary screening ages, intervals</a:t>
                      </a:r>
                    </a:p>
                    <a:p>
                      <a:pPr marL="342900" indent="-342900">
                        <a:buClr>
                          <a:schemeClr val="accent6"/>
                        </a:buClr>
                        <a:buFont typeface="Wingdings" pitchFamily="2" charset="2"/>
                        <a:buChar char="ü"/>
                      </a:pPr>
                      <a:r>
                        <a:rPr lang="en-US" sz="2400" dirty="0"/>
                        <a:t>Can be adapted to different populations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3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u="sng" dirty="0"/>
                        <a:t>CONS: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Estimates rely on quality of available data</a:t>
                      </a:r>
                    </a:p>
                    <a:p>
                      <a:pPr marL="342900" indent="-342900">
                        <a:buClr>
                          <a:schemeClr val="accent4"/>
                        </a:buClr>
                        <a:buFont typeface="System Font Regular"/>
                        <a:buChar char="X"/>
                      </a:pPr>
                      <a:r>
                        <a:rPr lang="en-US" sz="2400" dirty="0"/>
                        <a:t>Simplified assumptions of complex biology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82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152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8BD1A-7E09-4DAE-C61E-309861993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Translating Discovery to Screening Policy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E84ACB-2DD1-CA0B-9CE7-714AB3DA7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93" y="5267441"/>
            <a:ext cx="1632227" cy="13004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F7496-8D1F-528A-BE93-1C1254992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663" y="808727"/>
            <a:ext cx="6409683" cy="513020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Cancer Intervention and Surveillance Modeling Network</a:t>
            </a:r>
          </a:p>
          <a:p>
            <a:r>
              <a:rPr lang="en-US" dirty="0"/>
              <a:t>NCI-funded consortium continuously funded since 2000</a:t>
            </a:r>
          </a:p>
          <a:p>
            <a:r>
              <a:rPr lang="en-US" dirty="0"/>
              <a:t>Currently 9 Working Groups</a:t>
            </a:r>
          </a:p>
          <a:p>
            <a:r>
              <a:rPr lang="en-US" dirty="0"/>
              <a:t>Collaborative Modeling approach to answer cancer-related policy questions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2FA54A-853B-8CC3-AE7E-690FB19D0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1016" y="1397977"/>
            <a:ext cx="5101321" cy="516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50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4ED41-0BE4-8594-2A92-845A6C939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F3BCD-A761-F8A6-B243-A5CCEED34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CISNET Breast Working Group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2662D-898D-18DB-7AF6-3146DBBC3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928" y="1661460"/>
            <a:ext cx="2686319" cy="21403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25D854-1D8C-DF0E-4313-8D4E33D3D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170" y="1397977"/>
            <a:ext cx="3977649" cy="2667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0173E8-B3E4-48D9-20AE-A38E59E4D6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61" t="-152" r="24152"/>
          <a:stretch/>
        </p:blipFill>
        <p:spPr>
          <a:xfrm>
            <a:off x="9213819" y="1421580"/>
            <a:ext cx="2141035" cy="2667286"/>
          </a:xfrm>
          <a:prstGeom prst="rect">
            <a:avLst/>
          </a:prstGeom>
        </p:spPr>
      </p:pic>
      <p:sp>
        <p:nvSpPr>
          <p:cNvPr id="8" name="5-Point Star 7">
            <a:extLst>
              <a:ext uri="{FF2B5EF4-FFF2-40B4-BE49-F238E27FC236}">
                <a16:creationId xmlns:a16="http://schemas.microsoft.com/office/drawing/2014/main" id="{B6B6BB70-7A1D-878D-EBF2-ADF9B891F042}"/>
              </a:ext>
            </a:extLst>
          </p:cNvPr>
          <p:cNvSpPr/>
          <p:nvPr/>
        </p:nvSpPr>
        <p:spPr>
          <a:xfrm>
            <a:off x="5236170" y="2325640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>
            <a:extLst>
              <a:ext uri="{FF2B5EF4-FFF2-40B4-BE49-F238E27FC236}">
                <a16:creationId xmlns:a16="http://schemas.microsoft.com/office/drawing/2014/main" id="{EB937DF3-EA7B-6927-C0B3-7AE4A228D18E}"/>
              </a:ext>
            </a:extLst>
          </p:cNvPr>
          <p:cNvSpPr/>
          <p:nvPr/>
        </p:nvSpPr>
        <p:spPr>
          <a:xfrm>
            <a:off x="7595467" y="1960099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>
            <a:extLst>
              <a:ext uri="{FF2B5EF4-FFF2-40B4-BE49-F238E27FC236}">
                <a16:creationId xmlns:a16="http://schemas.microsoft.com/office/drawing/2014/main" id="{3C6008CB-DF45-4601-0F66-CD71E2B3ACBA}"/>
              </a:ext>
            </a:extLst>
          </p:cNvPr>
          <p:cNvSpPr/>
          <p:nvPr/>
        </p:nvSpPr>
        <p:spPr>
          <a:xfrm>
            <a:off x="7139311" y="3280926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>
            <a:extLst>
              <a:ext uri="{FF2B5EF4-FFF2-40B4-BE49-F238E27FC236}">
                <a16:creationId xmlns:a16="http://schemas.microsoft.com/office/drawing/2014/main" id="{1CDD9F7F-1B28-C08B-ECAF-96A9A4E5E64D}"/>
              </a:ext>
            </a:extLst>
          </p:cNvPr>
          <p:cNvSpPr/>
          <p:nvPr/>
        </p:nvSpPr>
        <p:spPr>
          <a:xfrm>
            <a:off x="8845441" y="1920480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>
            <a:extLst>
              <a:ext uri="{FF2B5EF4-FFF2-40B4-BE49-F238E27FC236}">
                <a16:creationId xmlns:a16="http://schemas.microsoft.com/office/drawing/2014/main" id="{8839F42A-3F50-CE26-B0D3-EF0304F3C8FF}"/>
              </a:ext>
            </a:extLst>
          </p:cNvPr>
          <p:cNvSpPr/>
          <p:nvPr/>
        </p:nvSpPr>
        <p:spPr>
          <a:xfrm>
            <a:off x="9927110" y="2879484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>
            <a:extLst>
              <a:ext uri="{FF2B5EF4-FFF2-40B4-BE49-F238E27FC236}">
                <a16:creationId xmlns:a16="http://schemas.microsoft.com/office/drawing/2014/main" id="{6E26AAD2-6976-1338-DA88-FA8931B7A57C}"/>
              </a:ext>
            </a:extLst>
          </p:cNvPr>
          <p:cNvSpPr/>
          <p:nvPr/>
        </p:nvSpPr>
        <p:spPr>
          <a:xfrm>
            <a:off x="8499756" y="2255018"/>
            <a:ext cx="342816" cy="291528"/>
          </a:xfrm>
          <a:prstGeom prst="star5">
            <a:avLst>
              <a:gd name="adj" fmla="val 15638"/>
              <a:gd name="hf" fmla="val 105146"/>
              <a:gd name="vf" fmla="val 110557"/>
            </a:avLst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A814F-D820-839E-02B9-5E7679367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533" y="4729441"/>
            <a:ext cx="11408134" cy="2000967"/>
          </a:xfrm>
        </p:spPr>
        <p:txBody>
          <a:bodyPr>
            <a:normAutofit fontScale="92500"/>
          </a:bodyPr>
          <a:lstStyle/>
          <a:p>
            <a:r>
              <a:rPr lang="en-US" dirty="0"/>
              <a:t>6* independent modeling groups</a:t>
            </a:r>
          </a:p>
          <a:p>
            <a:r>
              <a:rPr lang="en-US" dirty="0"/>
              <a:t>Vary in model structure and assumptions about breast cancer natural history</a:t>
            </a:r>
          </a:p>
          <a:p>
            <a:r>
              <a:rPr lang="en-US" dirty="0"/>
              <a:t>Collaborate to choose some common data elements</a:t>
            </a:r>
          </a:p>
        </p:txBody>
      </p:sp>
    </p:spTree>
    <p:extLst>
      <p:ext uri="{BB962C8B-B14F-4D97-AF65-F5344CB8AC3E}">
        <p14:creationId xmlns:p14="http://schemas.microsoft.com/office/powerpoint/2010/main" val="3525638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8EC7943-2452-9CFB-F7A0-2BAEA0855307}"/>
              </a:ext>
            </a:extLst>
          </p:cNvPr>
          <p:cNvSpPr txBox="1"/>
          <p:nvPr/>
        </p:nvSpPr>
        <p:spPr>
          <a:xfrm>
            <a:off x="9091451" y="3268097"/>
            <a:ext cx="226128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Screens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Recalls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Procedures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Mortality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Life Years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QOL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000000"/>
                </a:solidFill>
              </a:rPr>
              <a:t>Disparities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050" name="Picture 2" descr="Difference Between a Balanced and Unbalanced Rating Scales ...">
            <a:extLst>
              <a:ext uri="{FF2B5EF4-FFF2-40B4-BE49-F238E27FC236}">
                <a16:creationId xmlns:a16="http://schemas.microsoft.com/office/drawing/2014/main" id="{1B4E1C31-0BEB-815C-2174-9372189B2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794" y="884780"/>
            <a:ext cx="2514600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6AD07-E087-BA48-0559-49B7ED965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89" y="526072"/>
            <a:ext cx="11416278" cy="871905"/>
          </a:xfrm>
        </p:spPr>
        <p:txBody>
          <a:bodyPr>
            <a:normAutofit/>
          </a:bodyPr>
          <a:lstStyle/>
          <a:p>
            <a:r>
              <a:rPr lang="en-US" sz="3200" dirty="0"/>
              <a:t>Simulation of Breast Cancer Screening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EEA924EE-FB00-7B7C-74AA-4B444FF6CC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896993"/>
              </p:ext>
            </p:extLst>
          </p:nvPr>
        </p:nvGraphicFramePr>
        <p:xfrm>
          <a:off x="128589" y="1767748"/>
          <a:ext cx="6154224" cy="4224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Striped Right Arrow 13">
            <a:extLst>
              <a:ext uri="{FF2B5EF4-FFF2-40B4-BE49-F238E27FC236}">
                <a16:creationId xmlns:a16="http://schemas.microsoft.com/office/drawing/2014/main" id="{A6DE1682-DEC5-3869-55DD-1AFAC8BF4DB0}"/>
              </a:ext>
            </a:extLst>
          </p:cNvPr>
          <p:cNvSpPr/>
          <p:nvPr/>
        </p:nvSpPr>
        <p:spPr>
          <a:xfrm>
            <a:off x="6096001" y="3454832"/>
            <a:ext cx="2635044" cy="231589"/>
          </a:xfrm>
          <a:prstGeom prst="stripedRightArrow">
            <a:avLst/>
          </a:prstGeom>
          <a:solidFill>
            <a:srgbClr val="5D739A">
              <a:lumMod val="75000"/>
            </a:srgbClr>
          </a:solidFill>
          <a:ln w="12700" cap="flat" cmpd="sng" algn="ctr">
            <a:solidFill>
              <a:srgbClr val="5D739A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EF3401-2F21-E091-6A50-9E8FFA06EEEF}"/>
              </a:ext>
            </a:extLst>
          </p:cNvPr>
          <p:cNvSpPr txBox="1"/>
          <p:nvPr/>
        </p:nvSpPr>
        <p:spPr>
          <a:xfrm>
            <a:off x="6516562" y="3686421"/>
            <a:ext cx="1980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Simulate Screening Scenarios</a:t>
            </a:r>
          </a:p>
        </p:txBody>
      </p:sp>
    </p:spTree>
    <p:extLst>
      <p:ext uri="{BB962C8B-B14F-4D97-AF65-F5344CB8AC3E}">
        <p14:creationId xmlns:p14="http://schemas.microsoft.com/office/powerpoint/2010/main" val="62830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85FE-9A0B-AA13-37E3-300C70585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(Not) Used by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C1DEF-2EE4-7D8D-88CC-458BA10E40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4529" y="5958945"/>
            <a:ext cx="10511528" cy="431871"/>
          </a:xfrm>
        </p:spPr>
        <p:txBody>
          <a:bodyPr/>
          <a:lstStyle/>
          <a:p>
            <a:pPr marL="228600" indent="0">
              <a:buNone/>
            </a:pPr>
            <a:r>
              <a:rPr lang="en-US" dirty="0"/>
              <a:t>*Calibrated outputs (not direct inputs)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89C51B-EB69-1B0D-C059-71BFF90D25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638072"/>
              </p:ext>
            </p:extLst>
          </p:nvPr>
        </p:nvGraphicFramePr>
        <p:xfrm>
          <a:off x="1811645" y="1772299"/>
          <a:ext cx="8212465" cy="4175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794895">
                  <a:extLst>
                    <a:ext uri="{9D8B030D-6E8A-4147-A177-3AD203B41FA5}">
                      <a16:colId xmlns:a16="http://schemas.microsoft.com/office/drawing/2014/main" val="4256379864"/>
                    </a:ext>
                  </a:extLst>
                </a:gridCol>
                <a:gridCol w="3417570">
                  <a:extLst>
                    <a:ext uri="{9D8B030D-6E8A-4147-A177-3AD203B41FA5}">
                      <a16:colId xmlns:a16="http://schemas.microsoft.com/office/drawing/2014/main" val="185825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Included in Models?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5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Breast Cancer Risk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6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Breast Density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8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Birth Cohort Effects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40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Breast Cancer Subtypes (ER/HER2)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40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Screening Sensitivity*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Sort of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6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Cancer Stage Distribution*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Sort of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0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Cancer Recurrence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16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Mortality Benefit from Screening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990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9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878D-85F6-5845-B358-E04B3D36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Translating Genetic Risk Information to Screening Policy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9729BF-E322-A84E-8E0B-EF53B1DD2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54" y="1024958"/>
            <a:ext cx="9948977" cy="4330609"/>
          </a:xfrm>
          <a:prstGeom prst="rect">
            <a:avLst/>
          </a:prstGeom>
        </p:spPr>
      </p:pic>
      <p:pic>
        <p:nvPicPr>
          <p:cNvPr id="5" name="Picture 6" descr="cisnet_logo.jpg">
            <a:extLst>
              <a:ext uri="{FF2B5EF4-FFF2-40B4-BE49-F238E27FC236}">
                <a16:creationId xmlns:a16="http://schemas.microsoft.com/office/drawing/2014/main" id="{CECBB77A-972E-5345-8AEA-DECD3C653E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4" y="5713870"/>
            <a:ext cx="1143926" cy="935180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BCSC-logo.jpg">
            <a:extLst>
              <a:ext uri="{FF2B5EF4-FFF2-40B4-BE49-F238E27FC236}">
                <a16:creationId xmlns:a16="http://schemas.microsoft.com/office/drawing/2014/main" id="{B0B9035E-2EE5-4341-AE80-4E7C29338E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94" y="5787134"/>
            <a:ext cx="1787494" cy="83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450C7-6442-1240-A641-DDC510805AF9}"/>
              </a:ext>
            </a:extLst>
          </p:cNvPr>
          <p:cNvSpPr txBox="1"/>
          <p:nvPr/>
        </p:nvSpPr>
        <p:spPr>
          <a:xfrm>
            <a:off x="9680126" y="5904496"/>
            <a:ext cx="2355507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99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CARRIERS</a:t>
            </a:r>
          </a:p>
        </p:txBody>
      </p:sp>
    </p:spTree>
    <p:extLst>
      <p:ext uri="{BB962C8B-B14F-4D97-AF65-F5344CB8AC3E}">
        <p14:creationId xmlns:p14="http://schemas.microsoft.com/office/powerpoint/2010/main" val="1658772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4740D-184F-A846-8DE4-0B9CD25AB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99" dirty="0"/>
              <a:t>Breast Cancer Screening Guidelines in </a:t>
            </a:r>
            <a:r>
              <a:rPr lang="en-US" sz="3299" i="1" dirty="0"/>
              <a:t>ATM, CHEK2, and PALB2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4871-7033-D54F-B721-01354FF24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554" y="2385824"/>
            <a:ext cx="5561876" cy="3519353"/>
          </a:xfrm>
        </p:spPr>
        <p:txBody>
          <a:bodyPr/>
          <a:lstStyle/>
          <a:p>
            <a:r>
              <a:rPr lang="en-US" dirty="0"/>
              <a:t>“Intermediate” risk of breast cancer (RR 2-5x)</a:t>
            </a:r>
          </a:p>
          <a:p>
            <a:r>
              <a:rPr lang="en-US" dirty="0"/>
              <a:t>Screening with mammography and MRI recommended by ASCO, ACS, and NCCN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34FA9741-1AAD-AD46-9A77-093677B873E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54200980"/>
              </p:ext>
            </p:extLst>
          </p:nvPr>
        </p:nvGraphicFramePr>
        <p:xfrm>
          <a:off x="6134810" y="2707060"/>
          <a:ext cx="5447590" cy="15239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287205">
                  <a:extLst>
                    <a:ext uri="{9D8B030D-6E8A-4147-A177-3AD203B41FA5}">
                      <a16:colId xmlns:a16="http://schemas.microsoft.com/office/drawing/2014/main" val="4189018592"/>
                    </a:ext>
                  </a:extLst>
                </a:gridCol>
                <a:gridCol w="4160385">
                  <a:extLst>
                    <a:ext uri="{9D8B030D-6E8A-4147-A177-3AD203B41FA5}">
                      <a16:colId xmlns:a16="http://schemas.microsoft.com/office/drawing/2014/main" val="2193840038"/>
                    </a:ext>
                  </a:extLst>
                </a:gridCol>
              </a:tblGrid>
              <a:tr h="380950">
                <a:tc>
                  <a:txBody>
                    <a:bodyPr/>
                    <a:lstStyle/>
                    <a:p>
                      <a:endParaRPr lang="en-US" sz="2200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Prior NCCN Recommendation</a:t>
                      </a:r>
                      <a:endParaRPr lang="en-US" sz="2200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1208793340"/>
                  </a:ext>
                </a:extLst>
              </a:tr>
              <a:tr h="380950">
                <a:tc>
                  <a:txBody>
                    <a:bodyPr/>
                    <a:lstStyle/>
                    <a:p>
                      <a:r>
                        <a:rPr lang="en-US" sz="2200" dirty="0"/>
                        <a:t>ATM</a:t>
                      </a:r>
                      <a:endParaRPr lang="en-US" sz="2200" i="1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Mammography + MRI at age 40</a:t>
                      </a:r>
                      <a:endParaRPr lang="en-US" sz="2200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890153409"/>
                  </a:ext>
                </a:extLst>
              </a:tr>
              <a:tr h="380950">
                <a:tc>
                  <a:txBody>
                    <a:bodyPr/>
                    <a:lstStyle/>
                    <a:p>
                      <a:r>
                        <a:rPr lang="en-US" sz="2200" dirty="0"/>
                        <a:t>CHEK2</a:t>
                      </a:r>
                      <a:endParaRPr lang="en-US" sz="2200" i="1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Mammography + MRI at age 40</a:t>
                      </a:r>
                      <a:endParaRPr lang="en-US" sz="2200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669259028"/>
                  </a:ext>
                </a:extLst>
              </a:tr>
              <a:tr h="380950">
                <a:tc>
                  <a:txBody>
                    <a:bodyPr/>
                    <a:lstStyle/>
                    <a:p>
                      <a:r>
                        <a:rPr lang="en-US" sz="2200" dirty="0"/>
                        <a:t>PALB2</a:t>
                      </a:r>
                      <a:endParaRPr lang="en-US" sz="2200" i="1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Mammography + MRI at age 30</a:t>
                      </a:r>
                      <a:endParaRPr lang="en-US" sz="2200" dirty="0">
                        <a:latin typeface="Georgia" panose="02040502050405020303" pitchFamily="18" charset="0"/>
                      </a:endParaRP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3303669717"/>
                  </a:ext>
                </a:extLst>
              </a:tr>
            </a:tbl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5C396-6B36-6845-AAF6-54A0B43D187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363787" y="12660019"/>
            <a:ext cx="6492240" cy="52258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1828527" rtl="0" eaLnBrk="1" latinLnBrk="0" hangingPunct="1">
              <a:defRPr sz="23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7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5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8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Kathryn P. Lowry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81E81-B855-9845-87F2-A75EEAD9CEC3}"/>
              </a:ext>
            </a:extLst>
          </p:cNvPr>
          <p:cNvSpPr txBox="1"/>
          <p:nvPr/>
        </p:nvSpPr>
        <p:spPr>
          <a:xfrm>
            <a:off x="794" y="4952802"/>
            <a:ext cx="12192000" cy="461665"/>
          </a:xfrm>
          <a:prstGeom prst="rect">
            <a:avLst/>
          </a:prstGeom>
          <a:solidFill>
            <a:schemeClr val="dk1">
              <a:tint val="2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 screening trials for </a:t>
            </a:r>
            <a:r>
              <a:rPr lang="en-US" sz="2400" i="1" dirty="0"/>
              <a:t>ATM</a:t>
            </a:r>
            <a:r>
              <a:rPr lang="en-US" sz="2400" dirty="0"/>
              <a:t>, </a:t>
            </a:r>
            <a:r>
              <a:rPr lang="en-US" sz="2400" i="1" dirty="0"/>
              <a:t>CHEK2</a:t>
            </a:r>
            <a:r>
              <a:rPr lang="en-US" sz="2400" dirty="0"/>
              <a:t>, and </a:t>
            </a:r>
            <a:r>
              <a:rPr lang="en-US" sz="2400" i="1" dirty="0"/>
              <a:t>PALB2</a:t>
            </a:r>
            <a:r>
              <a:rPr lang="en-US" sz="2400" dirty="0"/>
              <a:t> PVs have been performed.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00785C-77A1-A56F-41CA-5CFB5ABEE0CE}"/>
              </a:ext>
            </a:extLst>
          </p:cNvPr>
          <p:cNvSpPr txBox="1"/>
          <p:nvPr/>
        </p:nvSpPr>
        <p:spPr>
          <a:xfrm>
            <a:off x="47878" y="64750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Lowry et al, JAMA Oncol 2022</a:t>
            </a:r>
          </a:p>
        </p:txBody>
      </p:sp>
    </p:spTree>
    <p:extLst>
      <p:ext uri="{BB962C8B-B14F-4D97-AF65-F5344CB8AC3E}">
        <p14:creationId xmlns:p14="http://schemas.microsoft.com/office/powerpoint/2010/main" val="2075776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969DC17-FB54-3849-8025-236D9FC8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AD972A-2AF9-6A44-8A97-4A60EDA65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Strategies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6BD5B6-8F55-B14E-91FC-228AF24D3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831" indent="-342831"/>
            <a:r>
              <a:rPr lang="en-US" sz="2700" b="1" dirty="0">
                <a:solidFill>
                  <a:schemeClr val="tx1"/>
                </a:solidFill>
                <a:latin typeface="Georgia" panose="02040502050405020303" pitchFamily="18" charset="0"/>
              </a:rPr>
              <a:t>Primary Analysis:</a:t>
            </a:r>
          </a:p>
          <a:p>
            <a:pPr marL="1028494" lvl="2" indent="-342831"/>
            <a:r>
              <a:rPr lang="en-US" sz="26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Annual mammography at age 40</a:t>
            </a:r>
          </a:p>
          <a:p>
            <a:pPr marL="1485603" lvl="3" indent="-342831"/>
            <a:r>
              <a:rPr lang="en-US" sz="25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+Annual MRI at 40</a:t>
            </a:r>
          </a:p>
          <a:p>
            <a:pPr marL="1485603" lvl="3" indent="-342831"/>
            <a:r>
              <a:rPr lang="en-US" sz="25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+Annual MRI at 35</a:t>
            </a:r>
          </a:p>
          <a:p>
            <a:pPr marL="1485603" lvl="3" indent="-342831"/>
            <a:r>
              <a:rPr lang="en-US" sz="25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+Annual MRI at 30</a:t>
            </a:r>
          </a:p>
          <a:p>
            <a:pPr marL="1485603" lvl="3" indent="-342831">
              <a:spcAft>
                <a:spcPts val="600"/>
              </a:spcAft>
            </a:pPr>
            <a:r>
              <a:rPr lang="en-US" sz="25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+Annual MRI at 25</a:t>
            </a:r>
          </a:p>
          <a:p>
            <a:pPr marL="342831" lvl="1" indent="-342831"/>
            <a:r>
              <a:rPr lang="en-US" sz="2699" b="1" dirty="0">
                <a:solidFill>
                  <a:schemeClr val="tx1"/>
                </a:solidFill>
                <a:latin typeface="Georgia" panose="02040502050405020303" pitchFamily="18" charset="0"/>
              </a:rPr>
              <a:t>Secondary analysis: </a:t>
            </a:r>
          </a:p>
          <a:p>
            <a:pPr marL="685663" lvl="1" indent="-38092">
              <a:spcAft>
                <a:spcPts val="600"/>
              </a:spcAft>
            </a:pPr>
            <a:r>
              <a:rPr lang="en-US" sz="2699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	MRI at 30, mammography at 35, 30</a:t>
            </a:r>
          </a:p>
          <a:p>
            <a:pPr marL="342831" indent="-317437">
              <a:spcAft>
                <a:spcPts val="600"/>
              </a:spcAft>
            </a:pPr>
            <a:r>
              <a:rPr lang="en-US" b="1" dirty="0">
                <a:solidFill>
                  <a:schemeClr val="tx1"/>
                </a:solidFill>
                <a:latin typeface="Georgia" panose="02040502050405020303" pitchFamily="18" charset="0"/>
              </a:rPr>
              <a:t>Screening continued until age 74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139CA5-10E8-5243-8E89-0D19266A0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037" y="874740"/>
            <a:ext cx="1254660" cy="264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AB7B4DA0-5D1C-B64F-9FDB-B8F7D92A8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9697" y="874740"/>
            <a:ext cx="1266251" cy="264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https://extranet.fhcrc.org/EN/sections/spotlight/2016/02/phs_lehman_jnci_Figure.jpg">
            <a:extLst>
              <a:ext uri="{FF2B5EF4-FFF2-40B4-BE49-F238E27FC236}">
                <a16:creationId xmlns:a16="http://schemas.microsoft.com/office/drawing/2014/main" id="{E68575A2-DCD7-0146-9D13-8D88D67C9FF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474" y="3754395"/>
            <a:ext cx="3309891" cy="23124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6F069E-2D0D-71CB-52E1-0CDFF5514011}"/>
              </a:ext>
            </a:extLst>
          </p:cNvPr>
          <p:cNvSpPr txBox="1"/>
          <p:nvPr/>
        </p:nvSpPr>
        <p:spPr>
          <a:xfrm>
            <a:off x="47878" y="64750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Lowry et al, JAMA Oncol 2022</a:t>
            </a:r>
          </a:p>
        </p:txBody>
      </p:sp>
    </p:spTree>
    <p:extLst>
      <p:ext uri="{BB962C8B-B14F-4D97-AF65-F5344CB8AC3E}">
        <p14:creationId xmlns:p14="http://schemas.microsoft.com/office/powerpoint/2010/main" val="1803231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81CD4FF-87D0-9045-BE2C-DB70308D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False Positives versus Life Years Gained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5B657-252C-EB42-9F6C-8C82382E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BD246-84E6-6D4C-98FA-7AE886F4A0A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363787" y="12660019"/>
            <a:ext cx="6492240" cy="52258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1828527" rtl="0" eaLnBrk="1" latinLnBrk="0" hangingPunct="1">
              <a:defRPr sz="23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7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5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8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Kathryn P. Lowry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59CCA9-E9BB-4647-ABD5-D4F2E2B11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8" y="1320800"/>
            <a:ext cx="5942491" cy="4179888"/>
          </a:xfrm>
          <a:prstGeom prst="rect">
            <a:avLst/>
          </a:prstGeom>
        </p:spPr>
      </p:pic>
      <p:graphicFrame>
        <p:nvGraphicFramePr>
          <p:cNvPr id="14" name="Table 20">
            <a:extLst>
              <a:ext uri="{FF2B5EF4-FFF2-40B4-BE49-F238E27FC236}">
                <a16:creationId xmlns:a16="http://schemas.microsoft.com/office/drawing/2014/main" id="{F2D8E39D-7FBF-124D-828B-2E8827099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057470"/>
              </p:ext>
            </p:extLst>
          </p:nvPr>
        </p:nvGraphicFramePr>
        <p:xfrm>
          <a:off x="6255706" y="2118006"/>
          <a:ext cx="5629282" cy="2468880"/>
        </p:xfrm>
        <a:graphic>
          <a:graphicData uri="http://schemas.openxmlformats.org/drawingml/2006/table">
            <a:tbl>
              <a:tblPr firstRow="1" bandRow="1"/>
              <a:tblGrid>
                <a:gridCol w="1652222">
                  <a:extLst>
                    <a:ext uri="{9D8B030D-6E8A-4147-A177-3AD203B41FA5}">
                      <a16:colId xmlns:a16="http://schemas.microsoft.com/office/drawing/2014/main" val="769594906"/>
                    </a:ext>
                  </a:extLst>
                </a:gridCol>
                <a:gridCol w="1988530">
                  <a:extLst>
                    <a:ext uri="{9D8B030D-6E8A-4147-A177-3AD203B41FA5}">
                      <a16:colId xmlns:a16="http://schemas.microsoft.com/office/drawing/2014/main" val="2729294776"/>
                    </a:ext>
                  </a:extLst>
                </a:gridCol>
                <a:gridCol w="1988530">
                  <a:extLst>
                    <a:ext uri="{9D8B030D-6E8A-4147-A177-3AD203B41FA5}">
                      <a16:colId xmlns:a16="http://schemas.microsoft.com/office/drawing/2014/main" val="1887785752"/>
                    </a:ext>
                  </a:extLst>
                </a:gridCol>
              </a:tblGrid>
              <a:tr h="578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FP Screens </a:t>
                      </a:r>
                    </a:p>
                    <a:p>
                      <a:pPr algn="ctr"/>
                      <a:r>
                        <a:rPr lang="en-US" dirty="0"/>
                        <a:t>per LYG*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Benign BX </a:t>
                      </a:r>
                    </a:p>
                    <a:p>
                      <a:pPr algn="ctr"/>
                      <a:r>
                        <a:rPr lang="en-US" dirty="0"/>
                        <a:t>per LYG*</a:t>
                      </a: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143995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MMG alone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0.5-1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041771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40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7-18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3-7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039932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35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7-15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679683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30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13-15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5-6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940384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25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47-58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18-22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3450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41F11086-FB1E-3C4D-9DC8-582480CA0F07}"/>
              </a:ext>
            </a:extLst>
          </p:cNvPr>
          <p:cNvSpPr txBox="1"/>
          <p:nvPr/>
        </p:nvSpPr>
        <p:spPr>
          <a:xfrm>
            <a:off x="6190190" y="4605429"/>
            <a:ext cx="5946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5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</a:rPr>
              <a:t>*Model averages per 1000 women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6B9E22-6CD5-FF40-9751-592504C5EE18}"/>
              </a:ext>
            </a:extLst>
          </p:cNvPr>
          <p:cNvSpPr txBox="1"/>
          <p:nvPr/>
        </p:nvSpPr>
        <p:spPr>
          <a:xfrm>
            <a:off x="47878" y="64750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Lowry et al, JAMA Oncol 2022</a:t>
            </a:r>
          </a:p>
        </p:txBody>
      </p:sp>
    </p:spTree>
    <p:extLst>
      <p:ext uri="{BB962C8B-B14F-4D97-AF65-F5344CB8AC3E}">
        <p14:creationId xmlns:p14="http://schemas.microsoft.com/office/powerpoint/2010/main" val="536154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F81CD4FF-87D0-9045-BE2C-DB70308D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False Positives versus Life Years Gained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5B657-252C-EB42-9F6C-8C82382E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EBD246-84E6-6D4C-98FA-7AE886F4A0A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363787" y="12660019"/>
            <a:ext cx="6492240" cy="52258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1828527" rtl="0" eaLnBrk="1" latinLnBrk="0" hangingPunct="1">
              <a:defRPr sz="23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7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5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8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Kathryn P. Lowry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59CCA9-E9BB-4647-ABD5-D4F2E2B11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8" y="1320800"/>
            <a:ext cx="5942491" cy="4179888"/>
          </a:xfrm>
          <a:prstGeom prst="rect">
            <a:avLst/>
          </a:prstGeom>
        </p:spPr>
      </p:pic>
      <p:graphicFrame>
        <p:nvGraphicFramePr>
          <p:cNvPr id="14" name="Table 20">
            <a:extLst>
              <a:ext uri="{FF2B5EF4-FFF2-40B4-BE49-F238E27FC236}">
                <a16:creationId xmlns:a16="http://schemas.microsoft.com/office/drawing/2014/main" id="{F2D8E39D-7FBF-124D-828B-2E88270999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893990"/>
              </p:ext>
            </p:extLst>
          </p:nvPr>
        </p:nvGraphicFramePr>
        <p:xfrm>
          <a:off x="6255706" y="2118006"/>
          <a:ext cx="5629282" cy="2468880"/>
        </p:xfrm>
        <a:graphic>
          <a:graphicData uri="http://schemas.openxmlformats.org/drawingml/2006/table">
            <a:tbl>
              <a:tblPr firstRow="1" bandRow="1"/>
              <a:tblGrid>
                <a:gridCol w="1652222">
                  <a:extLst>
                    <a:ext uri="{9D8B030D-6E8A-4147-A177-3AD203B41FA5}">
                      <a16:colId xmlns:a16="http://schemas.microsoft.com/office/drawing/2014/main" val="769594906"/>
                    </a:ext>
                  </a:extLst>
                </a:gridCol>
                <a:gridCol w="1988530">
                  <a:extLst>
                    <a:ext uri="{9D8B030D-6E8A-4147-A177-3AD203B41FA5}">
                      <a16:colId xmlns:a16="http://schemas.microsoft.com/office/drawing/2014/main" val="2729294776"/>
                    </a:ext>
                  </a:extLst>
                </a:gridCol>
                <a:gridCol w="1988530">
                  <a:extLst>
                    <a:ext uri="{9D8B030D-6E8A-4147-A177-3AD203B41FA5}">
                      <a16:colId xmlns:a16="http://schemas.microsoft.com/office/drawing/2014/main" val="1887785752"/>
                    </a:ext>
                  </a:extLst>
                </a:gridCol>
              </a:tblGrid>
              <a:tr h="578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endParaRPr lang="en-US" dirty="0"/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FP Screens </a:t>
                      </a:r>
                    </a:p>
                    <a:p>
                      <a:pPr algn="ctr"/>
                      <a:r>
                        <a:rPr lang="en-US" dirty="0"/>
                        <a:t>per LYG*</a:t>
                      </a:r>
                    </a:p>
                  </a:txBody>
                  <a:tcPr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Benign BX </a:t>
                      </a:r>
                    </a:p>
                    <a:p>
                      <a:pPr algn="ctr"/>
                      <a:r>
                        <a:rPr lang="en-US" dirty="0"/>
                        <a:t>per LYG*</a:t>
                      </a: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4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143995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MMG alone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0.5-1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7041771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40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7-18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3-7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039932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35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7-15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3-6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3679683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30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13-15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5-6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940384"/>
                  </a:ext>
                </a:extLst>
              </a:tr>
              <a:tr h="330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 +MRI at 25</a:t>
                      </a:r>
                    </a:p>
                  </a:txBody>
                  <a:tcPr>
                    <a:lnL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47-58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18-22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R>
                    <a:lnT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T>
                    <a:lnB w="6350" cap="flat" cmpd="sng" algn="ctr">
                      <a:solidFill>
                        <a:srgbClr val="002457"/>
                      </a:solidFill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345080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D3A6CC3-3FA9-EA49-8B51-BB67CDCAB47F}"/>
              </a:ext>
            </a:extLst>
          </p:cNvPr>
          <p:cNvSpPr txBox="1"/>
          <p:nvPr/>
        </p:nvSpPr>
        <p:spPr>
          <a:xfrm>
            <a:off x="6190190" y="4605429"/>
            <a:ext cx="5946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8285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</a:rPr>
              <a:t>*Model averages per 1000 women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B1A9F6-DC50-A646-922A-AA2509354AEE}"/>
              </a:ext>
            </a:extLst>
          </p:cNvPr>
          <p:cNvSpPr txBox="1"/>
          <p:nvPr/>
        </p:nvSpPr>
        <p:spPr>
          <a:xfrm>
            <a:off x="6600825" y="5324230"/>
            <a:ext cx="528416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412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Starting MRI at age 30-35 has better trade-offs of benefits and harms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BCCEC4-F9B2-0343-B1D9-978BF9ADCA21}"/>
              </a:ext>
            </a:extLst>
          </p:cNvPr>
          <p:cNvSpPr/>
          <p:nvPr/>
        </p:nvSpPr>
        <p:spPr>
          <a:xfrm>
            <a:off x="4086225" y="2257302"/>
            <a:ext cx="557210" cy="500186"/>
          </a:xfrm>
          <a:prstGeom prst="roundRect">
            <a:avLst/>
          </a:prstGeom>
          <a:noFill/>
          <a:ln w="508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95684-BAE7-34F1-67A7-AA554B7B1731}"/>
              </a:ext>
            </a:extLst>
          </p:cNvPr>
          <p:cNvSpPr txBox="1"/>
          <p:nvPr/>
        </p:nvSpPr>
        <p:spPr>
          <a:xfrm>
            <a:off x="47878" y="64750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Lowry et al, JAMA Oncol 2022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D9D6DF-2AA9-940E-763B-B149C6056CAF}"/>
              </a:ext>
            </a:extLst>
          </p:cNvPr>
          <p:cNvCxnSpPr/>
          <p:nvPr/>
        </p:nvCxnSpPr>
        <p:spPr>
          <a:xfrm>
            <a:off x="6255706" y="4221126"/>
            <a:ext cx="5629282" cy="0"/>
          </a:xfrm>
          <a:prstGeom prst="line">
            <a:avLst/>
          </a:prstGeom>
          <a:ln w="44450">
            <a:solidFill>
              <a:srgbClr val="D243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147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BE199B3E-FF54-3845-95A1-D5EC8C9FF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Earlier Mammography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9D17352-578B-034B-A4E8-0A3846673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063" y="4486201"/>
            <a:ext cx="12158661" cy="1371421"/>
          </a:xfrm>
        </p:spPr>
        <p:txBody>
          <a:bodyPr>
            <a:normAutofit/>
          </a:bodyPr>
          <a:lstStyle/>
          <a:p>
            <a:pPr marL="342831" indent="-342831"/>
            <a:r>
              <a:rPr lang="en-US" dirty="0"/>
              <a:t>Starting mammography at 35 or 30 had minimal impact on mortality</a:t>
            </a:r>
          </a:p>
          <a:p>
            <a:pPr marL="342831" indent="-342831"/>
            <a:r>
              <a:rPr lang="en-US" dirty="0"/>
              <a:t>But increased FP screens and biopsies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43C1847-6330-4043-90EE-CFF3FB2C871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16059224"/>
              </p:ext>
            </p:extLst>
          </p:nvPr>
        </p:nvGraphicFramePr>
        <p:xfrm>
          <a:off x="971550" y="2053461"/>
          <a:ext cx="9157060" cy="170685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670656">
                  <a:extLst>
                    <a:ext uri="{9D8B030D-6E8A-4147-A177-3AD203B41FA5}">
                      <a16:colId xmlns:a16="http://schemas.microsoft.com/office/drawing/2014/main" val="197405763"/>
                    </a:ext>
                  </a:extLst>
                </a:gridCol>
                <a:gridCol w="1910511">
                  <a:extLst>
                    <a:ext uri="{9D8B030D-6E8A-4147-A177-3AD203B41FA5}">
                      <a16:colId xmlns:a16="http://schemas.microsoft.com/office/drawing/2014/main" val="2878240135"/>
                    </a:ext>
                  </a:extLst>
                </a:gridCol>
                <a:gridCol w="1637581">
                  <a:extLst>
                    <a:ext uri="{9D8B030D-6E8A-4147-A177-3AD203B41FA5}">
                      <a16:colId xmlns:a16="http://schemas.microsoft.com/office/drawing/2014/main" val="3151382020"/>
                    </a:ext>
                  </a:extLst>
                </a:gridCol>
                <a:gridCol w="1938312">
                  <a:extLst>
                    <a:ext uri="{9D8B030D-6E8A-4147-A177-3AD203B41FA5}">
                      <a16:colId xmlns:a16="http://schemas.microsoft.com/office/drawing/2014/main" val="2263463070"/>
                    </a:ext>
                  </a:extLst>
                </a:gridCol>
              </a:tblGrid>
              <a:tr h="319998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BC Mortality Reduction</a:t>
                      </a:r>
                    </a:p>
                  </a:txBody>
                  <a:tcPr marL="45714" marR="45714" marT="22857" marB="22857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FP Screens/</a:t>
                      </a:r>
                    </a:p>
                    <a:p>
                      <a:pPr algn="ctr"/>
                      <a:r>
                        <a:rPr lang="en-US" sz="2000" dirty="0"/>
                        <a:t>1000 Women </a:t>
                      </a:r>
                    </a:p>
                  </a:txBody>
                  <a:tcPr marL="45714" marR="45714" marT="22857" marB="22857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Benign BX/</a:t>
                      </a:r>
                    </a:p>
                    <a:p>
                      <a:pPr algn="ctr"/>
                      <a:r>
                        <a:rPr lang="en-US" sz="2000" dirty="0"/>
                        <a:t>1000 Women</a:t>
                      </a:r>
                    </a:p>
                  </a:txBody>
                  <a:tcPr marL="45714" marR="45714" marT="22857" marB="22857" anchor="b"/>
                </a:tc>
                <a:extLst>
                  <a:ext uri="{0D108BD9-81ED-4DB2-BD59-A6C34878D82A}">
                    <a16:rowId xmlns:a16="http://schemas.microsoft.com/office/drawing/2014/main" val="3004429336"/>
                  </a:ext>
                </a:extLst>
              </a:tr>
              <a:tr h="185396">
                <a:tc>
                  <a:txBody>
                    <a:bodyPr/>
                    <a:lstStyle/>
                    <a:p>
                      <a:r>
                        <a:rPr lang="en-US" sz="2000" dirty="0"/>
                        <a:t>MRI at 30, Mammography at 40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55-60%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5,075-5,415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1,439-1,528</a:t>
                      </a: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2510236601"/>
                  </a:ext>
                </a:extLst>
              </a:tr>
              <a:tr h="185396">
                <a:tc>
                  <a:txBody>
                    <a:bodyPr/>
                    <a:lstStyle/>
                    <a:p>
                      <a:r>
                        <a:rPr lang="en-US" sz="2000" dirty="0"/>
                        <a:t>  Mammography at 35 vs 40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↑0.1-0.2%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↑338-339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↑37-38</a:t>
                      </a: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988058290"/>
                  </a:ext>
                </a:extLst>
              </a:tr>
              <a:tr h="185396">
                <a:tc>
                  <a:txBody>
                    <a:bodyPr/>
                    <a:lstStyle/>
                    <a:p>
                      <a:r>
                        <a:rPr lang="en-US" sz="2000" dirty="0"/>
                        <a:t>  Mammography at 30 vs 40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↑0.1-0.3%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↑649-650</a:t>
                      </a:r>
                    </a:p>
                  </a:txBody>
                  <a:tcPr marL="45714" marR="45714" marT="22857" marB="2285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↑58-59</a:t>
                      </a:r>
                    </a:p>
                  </a:txBody>
                  <a:tcPr marL="45714" marR="45714" marT="22857" marB="22857"/>
                </a:tc>
                <a:extLst>
                  <a:ext uri="{0D108BD9-81ED-4DB2-BD59-A6C34878D82A}">
                    <a16:rowId xmlns:a16="http://schemas.microsoft.com/office/drawing/2014/main" val="2623795244"/>
                  </a:ext>
                </a:extLst>
              </a:tr>
            </a:tbl>
          </a:graphicData>
        </a:graphic>
      </p:graphicFrame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8D8A173C-09DF-3245-9337-895BF8316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4AF81B95-EA1E-9F40-8CA5-E53656EDAEA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363787" y="12660019"/>
            <a:ext cx="6492240" cy="52258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1828527" rtl="0" eaLnBrk="1" latinLnBrk="0" hangingPunct="1">
              <a:defRPr sz="2300" b="1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7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5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8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2" algn="l" defTabSz="1828527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Kathryn P. Lowry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5D6765-2E25-8ACD-D9BC-CDE3979FDD56}"/>
              </a:ext>
            </a:extLst>
          </p:cNvPr>
          <p:cNvSpPr txBox="1"/>
          <p:nvPr/>
        </p:nvSpPr>
        <p:spPr>
          <a:xfrm>
            <a:off x="47878" y="6475000"/>
            <a:ext cx="4543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Lowry et al, JAMA Oncol 2022</a:t>
            </a:r>
          </a:p>
        </p:txBody>
      </p:sp>
    </p:spTree>
    <p:extLst>
      <p:ext uri="{BB962C8B-B14F-4D97-AF65-F5344CB8AC3E}">
        <p14:creationId xmlns:p14="http://schemas.microsoft.com/office/powerpoint/2010/main" val="38059395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5846A-C4DB-6E43-8FAF-A1D99430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on Policy (2023)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DCCDC-7A36-297C-71E5-131B3EF6D8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228600" indent="0">
              <a:buNone/>
            </a:pPr>
            <a:r>
              <a:rPr lang="en-US" i="1" dirty="0"/>
              <a:t>For women with PALB2, CHEK2, or ATM pathogenic variants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C3C289-27B3-D50F-9FD0-93C02B631C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Age of eligibility for MRI lowered to 30 (NCCN)</a:t>
            </a:r>
          </a:p>
          <a:p>
            <a:r>
              <a:rPr lang="en-US" dirty="0"/>
              <a:t>Mammography delayed until 40 if patient receiving MRI (ACR)</a:t>
            </a:r>
          </a:p>
        </p:txBody>
      </p:sp>
      <p:pic>
        <p:nvPicPr>
          <p:cNvPr id="1026" name="Picture 2" descr="The National Comprehensive Cancer Network (NCCN) | Fox Chase ...">
            <a:extLst>
              <a:ext uri="{FF2B5EF4-FFF2-40B4-BE49-F238E27FC236}">
                <a16:creationId xmlns:a16="http://schemas.microsoft.com/office/drawing/2014/main" id="{1962CA26-540E-CD1C-3C80-809118EC8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392" y="2484438"/>
            <a:ext cx="1765300" cy="166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erican College of Radiology (ACR ...">
            <a:extLst>
              <a:ext uri="{FF2B5EF4-FFF2-40B4-BE49-F238E27FC236}">
                <a16:creationId xmlns:a16="http://schemas.microsoft.com/office/drawing/2014/main" id="{61369FF5-D1A8-2F6C-5836-17EBA02EAD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57"/>
          <a:stretch/>
        </p:blipFill>
        <p:spPr bwMode="auto">
          <a:xfrm>
            <a:off x="8359334" y="4593264"/>
            <a:ext cx="3220408" cy="140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D6359C-F4A3-1818-B5E3-CA47C4F9889E}"/>
              </a:ext>
            </a:extLst>
          </p:cNvPr>
          <p:cNvSpPr txBox="1"/>
          <p:nvPr/>
        </p:nvSpPr>
        <p:spPr>
          <a:xfrm>
            <a:off x="223284" y="6223247"/>
            <a:ext cx="4954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National Comprehensive Cancer Network. NCCN Clinical Practice Guidelines in Oncology. V3.2023</a:t>
            </a:r>
            <a:r>
              <a:rPr lang="en-US" i="1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CC99A9-8041-6F47-6109-8D983B98716C}"/>
              </a:ext>
            </a:extLst>
          </p:cNvPr>
          <p:cNvSpPr txBox="1"/>
          <p:nvPr/>
        </p:nvSpPr>
        <p:spPr>
          <a:xfrm>
            <a:off x="6900531" y="6255026"/>
            <a:ext cx="4008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Monticciolo et al. J Am Coll </a:t>
            </a:r>
            <a:r>
              <a:rPr lang="en-US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Radiol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2023 Sep;20(9):902-914</a:t>
            </a:r>
            <a:r>
              <a:rPr lang="en-US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3147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CC898-1F68-FF64-72FD-6270F05A4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C604EA-000C-30AC-7CBD-4A23BF2EC6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4410" y="2709863"/>
            <a:ext cx="7326630" cy="3513383"/>
          </a:xfrm>
        </p:spPr>
        <p:txBody>
          <a:bodyPr/>
          <a:lstStyle/>
          <a:p>
            <a:r>
              <a:rPr lang="en-US" dirty="0"/>
              <a:t>Familial Risk</a:t>
            </a:r>
          </a:p>
          <a:p>
            <a:r>
              <a:rPr lang="en-US" dirty="0"/>
              <a:t>Estrogen exposures</a:t>
            </a:r>
          </a:p>
          <a:p>
            <a:r>
              <a:rPr lang="en-US" dirty="0"/>
              <a:t>Prior breast biopsies</a:t>
            </a:r>
          </a:p>
          <a:p>
            <a:r>
              <a:rPr lang="en-US" dirty="0"/>
              <a:t>BMI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6CAA1A-67ED-36E1-8999-23444E2F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about “Non-Genetic” Risk?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A2C52-59D3-0529-3CFA-89A1C8FF81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4389" y="1919288"/>
            <a:ext cx="11416277" cy="4515802"/>
          </a:xfrm>
        </p:spPr>
        <p:txBody>
          <a:bodyPr/>
          <a:lstStyle/>
          <a:p>
            <a:pPr marL="228600" indent="0">
              <a:buNone/>
            </a:pPr>
            <a:r>
              <a:rPr lang="en-US" dirty="0"/>
              <a:t>Women with elevated breast cancer risk due to multiple moderate risk factors</a:t>
            </a:r>
          </a:p>
          <a:p>
            <a:pPr marL="228600" indent="0">
              <a:buNone/>
            </a:pPr>
            <a:endParaRPr lang="en-US" dirty="0"/>
          </a:p>
          <a:p>
            <a:pPr marL="228600" indent="0">
              <a:buNone/>
            </a:pPr>
            <a:endParaRPr lang="en-US" dirty="0"/>
          </a:p>
          <a:p>
            <a:pPr marL="228600" indent="0">
              <a:buNone/>
            </a:pPr>
            <a:endParaRPr lang="en-US" dirty="0"/>
          </a:p>
          <a:p>
            <a:pPr marL="228600" indent="0">
              <a:buNone/>
            </a:pPr>
            <a:endParaRPr lang="en-US" dirty="0"/>
          </a:p>
          <a:p>
            <a:pPr marL="228600" indent="0">
              <a:buNone/>
            </a:pPr>
            <a:endParaRPr lang="en-US" dirty="0"/>
          </a:p>
          <a:p>
            <a:pPr marL="228600" indent="0">
              <a:buNone/>
            </a:pPr>
            <a:endParaRPr lang="en-US" dirty="0"/>
          </a:p>
        </p:txBody>
      </p:sp>
      <p:pic>
        <p:nvPicPr>
          <p:cNvPr id="13" name="Picture 12" descr="Close up of checklist">
            <a:extLst>
              <a:ext uri="{FF2B5EF4-FFF2-40B4-BE49-F238E27FC236}">
                <a16:creationId xmlns:a16="http://schemas.microsoft.com/office/drawing/2014/main" id="{84A9BE53-9E3F-72FA-4F8A-BA009359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2641" y="2612125"/>
            <a:ext cx="4608039" cy="307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59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F730C1-1031-B749-966F-0DB6967207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3" t="11939" r="42218" b="18801"/>
          <a:stretch/>
        </p:blipFill>
        <p:spPr>
          <a:xfrm>
            <a:off x="165102" y="1054099"/>
            <a:ext cx="6184900" cy="474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3EC5D2-0518-E041-BA69-1D4CFA17BF65}"/>
              </a:ext>
            </a:extLst>
          </p:cNvPr>
          <p:cNvSpPr txBox="1"/>
          <p:nvPr/>
        </p:nvSpPr>
        <p:spPr>
          <a:xfrm>
            <a:off x="7491212" y="5066380"/>
            <a:ext cx="492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1400" dirty="0">
                <a:solidFill>
                  <a:srgbClr val="5B4D89"/>
                </a:solidFill>
                <a:latin typeface="Calibri" panose="020F0502020204030204"/>
              </a:rPr>
              <a:t>https://tools.bcsc-scc.org/BC5yearRisk/calculator.htm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EC403A-A683-3F4A-A425-87FBACD56165}"/>
              </a:ext>
            </a:extLst>
          </p:cNvPr>
          <p:cNvSpPr txBox="1"/>
          <p:nvPr/>
        </p:nvSpPr>
        <p:spPr>
          <a:xfrm>
            <a:off x="2006601" y="482600"/>
            <a:ext cx="367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3200" dirty="0" err="1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Tyrer-Cuzick</a:t>
            </a:r>
            <a:r>
              <a:rPr lang="en-US" sz="32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v8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DDC761-CA0D-DA42-9974-6C46356195F2}"/>
              </a:ext>
            </a:extLst>
          </p:cNvPr>
          <p:cNvSpPr txBox="1"/>
          <p:nvPr/>
        </p:nvSpPr>
        <p:spPr>
          <a:xfrm>
            <a:off x="8608687" y="1109438"/>
            <a:ext cx="298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3200" dirty="0">
                <a:solidFill>
                  <a:srgbClr val="26262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BCSC v3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02F5A1-E34F-0F4A-AD56-6D0291DE3CFC}"/>
              </a:ext>
            </a:extLst>
          </p:cNvPr>
          <p:cNvSpPr txBox="1"/>
          <p:nvPr/>
        </p:nvSpPr>
        <p:spPr>
          <a:xfrm>
            <a:off x="1511854" y="5728743"/>
            <a:ext cx="2895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/>
            <a:r>
              <a:rPr lang="en-US" sz="1400" dirty="0">
                <a:solidFill>
                  <a:srgbClr val="5B4D89"/>
                </a:solidFill>
                <a:latin typeface="Calibri" panose="020F0502020204030204"/>
              </a:rPr>
              <a:t>https://ems-</a:t>
            </a:r>
            <a:r>
              <a:rPr lang="en-US" sz="1400" dirty="0" err="1">
                <a:solidFill>
                  <a:srgbClr val="5B4D89"/>
                </a:solidFill>
                <a:latin typeface="Calibri" panose="020F0502020204030204"/>
              </a:rPr>
              <a:t>trials.org</a:t>
            </a:r>
            <a:r>
              <a:rPr lang="en-US" sz="1400" dirty="0">
                <a:solidFill>
                  <a:srgbClr val="5B4D89"/>
                </a:solidFill>
                <a:latin typeface="Calibri" panose="020F0502020204030204"/>
              </a:rPr>
              <a:t>/</a:t>
            </a:r>
            <a:r>
              <a:rPr lang="en-US" sz="1400" dirty="0" err="1">
                <a:solidFill>
                  <a:srgbClr val="5B4D89"/>
                </a:solidFill>
                <a:latin typeface="Calibri" panose="020F0502020204030204"/>
              </a:rPr>
              <a:t>riskevaluator</a:t>
            </a:r>
            <a:r>
              <a:rPr lang="en-US" sz="1400" dirty="0">
                <a:solidFill>
                  <a:srgbClr val="5B4D89"/>
                </a:solidFill>
                <a:latin typeface="Calibri" panose="020F0502020204030204"/>
              </a:rPr>
              <a:t>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E217EA-BC57-094D-09EC-E5AD57CC6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021" y="1724991"/>
            <a:ext cx="5612979" cy="340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0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28"/>
    </mc:Choice>
    <mc:Fallback xmlns="">
      <p:transition spd="slow" advTm="1452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E3E6B7C-55F2-B425-88C2-079E4B799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Age-Based versus “Risk-Based” Screening</a:t>
            </a:r>
            <a:br>
              <a:rPr lang="en-US" dirty="0"/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04278C-2CBF-49BA-831D-9BC5546522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389" y="1863090"/>
            <a:ext cx="11416278" cy="4360157"/>
          </a:xfrm>
        </p:spPr>
        <p:txBody>
          <a:bodyPr/>
          <a:lstStyle/>
          <a:p>
            <a:r>
              <a:rPr lang="en-US" sz="3200" dirty="0"/>
              <a:t>Recommendations for routine screening do not take these factors into account</a:t>
            </a:r>
          </a:p>
          <a:p>
            <a:r>
              <a:rPr lang="en-US" sz="3200" dirty="0"/>
              <a:t>Could screening be tailored to risk factors beyond age?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4803A7-2E07-4271-8F34-EC00705DE075}"/>
              </a:ext>
            </a:extLst>
          </p:cNvPr>
          <p:cNvSpPr/>
          <p:nvPr/>
        </p:nvSpPr>
        <p:spPr>
          <a:xfrm>
            <a:off x="376848" y="4610781"/>
            <a:ext cx="4411283" cy="10528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E2333-131F-48C3-A356-5C1DF074ED96}"/>
              </a:ext>
            </a:extLst>
          </p:cNvPr>
          <p:cNvSpPr txBox="1"/>
          <p:nvPr/>
        </p:nvSpPr>
        <p:spPr>
          <a:xfrm>
            <a:off x="411333" y="3564632"/>
            <a:ext cx="17186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False Positives</a:t>
            </a:r>
          </a:p>
          <a:p>
            <a:r>
              <a:rPr lang="en-US" sz="2000" dirty="0"/>
              <a:t>Biopsies</a:t>
            </a:r>
          </a:p>
          <a:p>
            <a:r>
              <a:rPr lang="en-US" sz="2000" dirty="0"/>
              <a:t>Overdiagnosis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6D5C30-CD37-453B-B38F-F153489AA57B}"/>
              </a:ext>
            </a:extLst>
          </p:cNvPr>
          <p:cNvSpPr txBox="1"/>
          <p:nvPr/>
        </p:nvSpPr>
        <p:spPr>
          <a:xfrm>
            <a:off x="3217241" y="3561409"/>
            <a:ext cx="205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Lives Saved</a:t>
            </a:r>
          </a:p>
          <a:p>
            <a:r>
              <a:rPr lang="en-US" sz="2000" dirty="0"/>
              <a:t>Years of Life</a:t>
            </a:r>
          </a:p>
          <a:p>
            <a:r>
              <a:rPr lang="en-US" sz="2000" dirty="0"/>
              <a:t>Quality of Life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CCD5476-B7B4-49C4-A34B-8C807B424C8A}"/>
              </a:ext>
            </a:extLst>
          </p:cNvPr>
          <p:cNvSpPr/>
          <p:nvPr/>
        </p:nvSpPr>
        <p:spPr>
          <a:xfrm>
            <a:off x="1783079" y="4777035"/>
            <a:ext cx="1521229" cy="1253651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5C7996-7594-4DFC-9C9A-9B3588BF856F}"/>
              </a:ext>
            </a:extLst>
          </p:cNvPr>
          <p:cNvSpPr/>
          <p:nvPr/>
        </p:nvSpPr>
        <p:spPr>
          <a:xfrm rot="20870702">
            <a:off x="7290547" y="4616773"/>
            <a:ext cx="4411283" cy="932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F37F0C-A96A-4D40-A8F1-8706A74DABB6}"/>
              </a:ext>
            </a:extLst>
          </p:cNvPr>
          <p:cNvSpPr txBox="1"/>
          <p:nvPr/>
        </p:nvSpPr>
        <p:spPr>
          <a:xfrm>
            <a:off x="7462976" y="3721682"/>
            <a:ext cx="1731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False Positives</a:t>
            </a:r>
          </a:p>
          <a:p>
            <a:r>
              <a:rPr lang="en-US" sz="2000" dirty="0"/>
              <a:t>Biopsies</a:t>
            </a:r>
          </a:p>
          <a:p>
            <a:r>
              <a:rPr lang="en-US" sz="2000" dirty="0"/>
              <a:t>Overdiagnosis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685632-BEF3-4F8B-A3B9-6AF459296D2A}"/>
              </a:ext>
            </a:extLst>
          </p:cNvPr>
          <p:cNvSpPr txBox="1"/>
          <p:nvPr/>
        </p:nvSpPr>
        <p:spPr>
          <a:xfrm>
            <a:off x="9718432" y="3244530"/>
            <a:ext cx="27402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Lives Saved</a:t>
            </a:r>
          </a:p>
          <a:p>
            <a:r>
              <a:rPr lang="en-US" sz="2000" dirty="0"/>
              <a:t>Years of Life</a:t>
            </a:r>
          </a:p>
          <a:p>
            <a:r>
              <a:rPr lang="en-US" sz="2000" dirty="0"/>
              <a:t>Quality of Life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B04829C9-FC01-49C7-99A6-D844BADCF314}"/>
              </a:ext>
            </a:extLst>
          </p:cNvPr>
          <p:cNvSpPr/>
          <p:nvPr/>
        </p:nvSpPr>
        <p:spPr>
          <a:xfrm>
            <a:off x="8818400" y="4771494"/>
            <a:ext cx="1521229" cy="1050187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77FF6713-95D3-4178-A6E8-1E7100A5E20D}"/>
              </a:ext>
            </a:extLst>
          </p:cNvPr>
          <p:cNvSpPr/>
          <p:nvPr/>
        </p:nvSpPr>
        <p:spPr>
          <a:xfrm>
            <a:off x="7286878" y="4052823"/>
            <a:ext cx="114302" cy="57557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383B0A0F-C891-42A9-8393-AD889F62A678}"/>
              </a:ext>
            </a:extLst>
          </p:cNvPr>
          <p:cNvSpPr/>
          <p:nvPr/>
        </p:nvSpPr>
        <p:spPr>
          <a:xfrm rot="10800000">
            <a:off x="11313728" y="3316359"/>
            <a:ext cx="124348" cy="7867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4838E7BD-7405-4578-BDD9-13B4179DB694}"/>
              </a:ext>
            </a:extLst>
          </p:cNvPr>
          <p:cNvSpPr/>
          <p:nvPr/>
        </p:nvSpPr>
        <p:spPr>
          <a:xfrm>
            <a:off x="5290356" y="4663420"/>
            <a:ext cx="1341542" cy="432282"/>
          </a:xfrm>
          <a:prstGeom prst="rightArrow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5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41"/>
    </mc:Choice>
    <mc:Fallback xmlns="">
      <p:transition spd="slow" advTm="2404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A95C6C-3E56-9A46-3396-CB241F73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WISDOM TRIAL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5C38A2-4723-8A2A-D666-79F5CE56B2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0E5C46-71DC-555E-332F-35BCD6230A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49142" y="2285999"/>
            <a:ext cx="3699957" cy="3872039"/>
          </a:xfrm>
        </p:spPr>
        <p:txBody>
          <a:bodyPr/>
          <a:lstStyle/>
          <a:p>
            <a:r>
              <a:rPr lang="en-US" dirty="0"/>
              <a:t>Only 20-30% of participants adhered to study arm over study period</a:t>
            </a:r>
          </a:p>
          <a:p>
            <a:r>
              <a:rPr lang="en-US" dirty="0"/>
              <a:t>Small differences in screening utilization between arms may mask differences in outcomes</a:t>
            </a:r>
          </a:p>
          <a:p>
            <a:r>
              <a:rPr lang="en-US" dirty="0"/>
              <a:t>Screening counseling performed by study team rather than PCPs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F7BB80-27EF-6AC9-A515-2ADEB438A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59" y="1907857"/>
            <a:ext cx="7772400" cy="44032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1EEA3C4-9550-0902-6ABA-4967B248D8EC}"/>
              </a:ext>
            </a:extLst>
          </p:cNvPr>
          <p:cNvSpPr txBox="1"/>
          <p:nvPr/>
        </p:nvSpPr>
        <p:spPr>
          <a:xfrm>
            <a:off x="8660177" y="1569849"/>
            <a:ext cx="267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4"/>
                </a:solidFill>
              </a:rPr>
              <a:t>LIMITATIONS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3F3D66-5346-AE7E-9531-2262E1152D7B}"/>
              </a:ext>
            </a:extLst>
          </p:cNvPr>
          <p:cNvSpPr txBox="1"/>
          <p:nvPr/>
        </p:nvSpPr>
        <p:spPr>
          <a:xfrm>
            <a:off x="9274629" y="6043191"/>
            <a:ext cx="334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Baxter &amp; Phillips, JAMA 2026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279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AB510-E8E1-37F8-44D7-8C23B7A7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“AI Boom”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073FFE-0EF3-2C73-CF67-CAAE63987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29" y="1578280"/>
            <a:ext cx="6292447" cy="18507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B40CB4-CF23-7DE0-FE60-DB838F661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743" y="3220873"/>
            <a:ext cx="5656296" cy="2461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880091-C97C-0764-7151-A8632EA0F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050" y="53817"/>
            <a:ext cx="5251989" cy="27937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2247D3-6818-9384-FD9A-FF28608D4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05" y="3468829"/>
            <a:ext cx="5923303" cy="19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776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88DFD-BCC7-5A6B-E04E-9C1713F5A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Changing Paradigm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20843-2AE6-5D12-B2AC-7D52A55A9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88" y="4843186"/>
            <a:ext cx="6817083" cy="20148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3DE577-3B67-A99E-AC22-84D7AA47F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88" y="1298716"/>
            <a:ext cx="7772400" cy="36779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BFBEBC-0E9D-6807-6C6C-9134F7498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789" y="0"/>
            <a:ext cx="4076211" cy="530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18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4263-CF13-7B84-CFF9-5A2CB188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Simulating Risk-Based Mammography Screening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FA7C5-DF8E-B8CA-9507-217FB53043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388" y="3524393"/>
            <a:ext cx="11416278" cy="2458824"/>
          </a:xfrm>
        </p:spPr>
        <p:txBody>
          <a:bodyPr/>
          <a:lstStyle/>
          <a:p>
            <a:r>
              <a:rPr lang="en-US" dirty="0"/>
              <a:t>2 CISNET Models used to compare screening paradigms using 5-year breast cancer risk to assign mammography screening interval (annual, biennial, triennial)</a:t>
            </a:r>
          </a:p>
          <a:p>
            <a:pPr lvl="1"/>
            <a:r>
              <a:rPr lang="en-US" sz="2000" dirty="0"/>
              <a:t>Wisconsin-Harvard Model and Erasmus Model</a:t>
            </a:r>
          </a:p>
          <a:p>
            <a:r>
              <a:rPr lang="en-US" dirty="0"/>
              <a:t>Compared age-based screening (40 or 50, annual or biennial) to 50 screening strategies using 2 methods of assigning risk: age-specific percentiles and absolute risks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AD605-2F20-68AE-4077-E2FB812D60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qr code with a dinosaur&#10;&#10;AI-generated content may be incorrect.">
            <a:extLst>
              <a:ext uri="{FF2B5EF4-FFF2-40B4-BE49-F238E27FC236}">
                <a16:creationId xmlns:a16="http://schemas.microsoft.com/office/drawing/2014/main" id="{93CFAD9A-A2B9-7D9B-ECB4-55B46F4BA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023" y="1824768"/>
            <a:ext cx="1424934" cy="14249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CD3E3B-E3E9-5BC6-6DD2-028784072A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89" y="1733400"/>
            <a:ext cx="10131631" cy="16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01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0F330-9B61-7F73-0050-CF502F53D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Inputs and Assumptions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C6D330-F807-ADF1-7F0B-50D6B11E9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00" y="1679066"/>
            <a:ext cx="8460730" cy="19995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243570-5391-94AA-F51C-639E73930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00" y="3755164"/>
            <a:ext cx="8460730" cy="23919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5848A5-7616-D6B3-A4B1-53BBB5387B1C}"/>
              </a:ext>
            </a:extLst>
          </p:cNvPr>
          <p:cNvSpPr txBox="1"/>
          <p:nvPr/>
        </p:nvSpPr>
        <p:spPr>
          <a:xfrm>
            <a:off x="446314" y="6368143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Alagoz et al JAMA </a:t>
            </a:r>
            <a:r>
              <a:rPr lang="en-US" i="1" dirty="0" err="1"/>
              <a:t>Netw</a:t>
            </a:r>
            <a:r>
              <a:rPr lang="en-US" i="1" dirty="0"/>
              <a:t> Open 2026</a:t>
            </a:r>
          </a:p>
        </p:txBody>
      </p:sp>
    </p:spTree>
    <p:extLst>
      <p:ext uri="{BB962C8B-B14F-4D97-AF65-F5344CB8AC3E}">
        <p14:creationId xmlns:p14="http://schemas.microsoft.com/office/powerpoint/2010/main" val="911409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E420F-9FDE-B768-F7E3-6586908C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A1480-F456-1B85-7D6E-6E463C58F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Inputs and Assumptions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A3B58-D162-BA07-BCF0-27665D7D89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389" y="2100943"/>
            <a:ext cx="11416278" cy="4122304"/>
          </a:xfrm>
        </p:spPr>
        <p:txBody>
          <a:bodyPr/>
          <a:lstStyle/>
          <a:p>
            <a:r>
              <a:rPr lang="en-US" dirty="0"/>
              <a:t>5-year risk assigned to simulated individuals based on age and density-specific risk distributions observed in the BCSC screening population</a:t>
            </a:r>
          </a:p>
          <a:p>
            <a:r>
              <a:rPr lang="en-US" dirty="0"/>
              <a:t>Risk only applied to cancer onset </a:t>
            </a:r>
          </a:p>
          <a:p>
            <a:r>
              <a:rPr lang="en-US" dirty="0"/>
              <a:t>No changes to cancer subtypes, progression, or post-treatment survival</a:t>
            </a:r>
          </a:p>
          <a:p>
            <a:r>
              <a:rPr lang="en-US" dirty="0"/>
              <a:t>100% Screening Adherence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65803E-D745-1C2E-919F-2BE653CA8C93}"/>
              </a:ext>
            </a:extLst>
          </p:cNvPr>
          <p:cNvSpPr txBox="1"/>
          <p:nvPr/>
        </p:nvSpPr>
        <p:spPr>
          <a:xfrm>
            <a:off x="446314" y="6368143"/>
            <a:ext cx="552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Alagoz et al JAMA </a:t>
            </a:r>
            <a:r>
              <a:rPr lang="en-US" i="1" dirty="0" err="1"/>
              <a:t>Netw</a:t>
            </a:r>
            <a:r>
              <a:rPr lang="en-US" i="1" dirty="0"/>
              <a:t> Open 2026</a:t>
            </a:r>
          </a:p>
        </p:txBody>
      </p:sp>
    </p:spTree>
    <p:extLst>
      <p:ext uri="{BB962C8B-B14F-4D97-AF65-F5344CB8AC3E}">
        <p14:creationId xmlns:p14="http://schemas.microsoft.com/office/powerpoint/2010/main" val="2552206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B0EA-A170-4C81-3445-91734F43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E84CB5-8454-E6C4-A618-2CF19C39B4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626974"/>
            <a:ext cx="6415440" cy="4808116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23DAFFE-7152-7A7F-1FA4-B53C158FC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916314"/>
              </p:ext>
            </p:extLst>
          </p:nvPr>
        </p:nvGraphicFramePr>
        <p:xfrm>
          <a:off x="6682524" y="2378642"/>
          <a:ext cx="5098143" cy="309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1">
                  <a:extLst>
                    <a:ext uri="{9D8B030D-6E8A-4147-A177-3AD203B41FA5}">
                      <a16:colId xmlns:a16="http://schemas.microsoft.com/office/drawing/2014/main" val="4188643052"/>
                    </a:ext>
                  </a:extLst>
                </a:gridCol>
                <a:gridCol w="1303136">
                  <a:extLst>
                    <a:ext uri="{9D8B030D-6E8A-4147-A177-3AD203B41FA5}">
                      <a16:colId xmlns:a16="http://schemas.microsoft.com/office/drawing/2014/main" val="1680833174"/>
                    </a:ext>
                  </a:extLst>
                </a:gridCol>
                <a:gridCol w="2095626">
                  <a:extLst>
                    <a:ext uri="{9D8B030D-6E8A-4147-A177-3AD203B41FA5}">
                      <a16:colId xmlns:a16="http://schemas.microsoft.com/office/drawing/2014/main" val="3901498092"/>
                    </a:ext>
                  </a:extLst>
                </a:gridCol>
              </a:tblGrid>
              <a:tr h="100001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Biennial </a:t>
                      </a:r>
                    </a:p>
                    <a:p>
                      <a:pPr algn="ctr"/>
                      <a:r>
                        <a:rPr lang="en-US" dirty="0"/>
                        <a:t>Ages 40-74</a:t>
                      </a:r>
                    </a:p>
                    <a:p>
                      <a:pPr algn="ctr"/>
                      <a:r>
                        <a:rPr lang="en-US" dirty="0"/>
                        <a:t>(USPSTF)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Risk-Based</a:t>
                      </a:r>
                    </a:p>
                    <a:p>
                      <a:pPr algn="ctr"/>
                      <a:r>
                        <a:rPr lang="en-US" dirty="0"/>
                        <a:t>Low=Biennial Avg/High=Annual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05656"/>
                  </a:ext>
                </a:extLst>
              </a:tr>
              <a:tr h="405560">
                <a:tc>
                  <a:txBody>
                    <a:bodyPr/>
                    <a:lstStyle/>
                    <a:p>
                      <a:r>
                        <a:rPr lang="en-US" dirty="0"/>
                        <a:t>No. of MMGs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15,960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20,224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23829"/>
                  </a:ext>
                </a:extLst>
              </a:tr>
              <a:tr h="405560">
                <a:tc>
                  <a:txBody>
                    <a:bodyPr/>
                    <a:lstStyle/>
                    <a:p>
                      <a:r>
                        <a:rPr lang="en-US" dirty="0"/>
                        <a:t>FP Recalls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1,232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28738"/>
                  </a:ext>
                </a:extLst>
              </a:tr>
              <a:tr h="405560">
                <a:tc>
                  <a:txBody>
                    <a:bodyPr/>
                    <a:lstStyle/>
                    <a:p>
                      <a:r>
                        <a:rPr lang="en-US" dirty="0"/>
                        <a:t>BC Deaths Averted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71731"/>
                  </a:ext>
                </a:extLst>
              </a:tr>
              <a:tr h="405560">
                <a:tc>
                  <a:txBody>
                    <a:bodyPr/>
                    <a:lstStyle/>
                    <a:p>
                      <a:r>
                        <a:rPr lang="en-US" dirty="0"/>
                        <a:t>Life Years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8854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3171A70-7162-EF84-2A11-841BC9E01348}"/>
              </a:ext>
            </a:extLst>
          </p:cNvPr>
          <p:cNvSpPr txBox="1"/>
          <p:nvPr/>
        </p:nvSpPr>
        <p:spPr>
          <a:xfrm>
            <a:off x="6853066" y="5573486"/>
            <a:ext cx="4757057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Outcomes were similar or slightly improved with risk-based mammography screening</a:t>
            </a:r>
          </a:p>
        </p:txBody>
      </p:sp>
    </p:spTree>
    <p:extLst>
      <p:ext uri="{BB962C8B-B14F-4D97-AF65-F5344CB8AC3E}">
        <p14:creationId xmlns:p14="http://schemas.microsoft.com/office/powerpoint/2010/main" val="35988832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E00A-65A2-B1D8-899B-B33663A49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and Future Directions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B55DF-D284-5A29-D423-A3D7E7B53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389" y="1915886"/>
            <a:ext cx="11416278" cy="4307361"/>
          </a:xfrm>
        </p:spPr>
        <p:txBody>
          <a:bodyPr/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Only considered mammography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More intensive screening and/or risk-reducing medication can be offered for those at highest risk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Did not incorporate other markers of risk (AI, PRS, multi-gene panel testing)</a:t>
            </a:r>
          </a:p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To be addressed in future work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CD05CA-E0C5-ABFC-F4CB-C466213A648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>
                <a:solidFill>
                  <a:srgbClr val="B5B4B4"/>
                </a:solidFill>
              </a:rPr>
              <a:t>CONFIDENTIAL – DO NOT DISTRIBUTE</a:t>
            </a:r>
            <a:endParaRPr lang="en-US" dirty="0">
              <a:solidFill>
                <a:srgbClr val="B5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90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1E049-E636-8404-F0F1-8BABDC071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Take-Aways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ADCEE3-7D8F-9CE4-FE16-2368B33923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389" y="1807029"/>
            <a:ext cx="11416278" cy="4416218"/>
          </a:xfrm>
        </p:spPr>
        <p:txBody>
          <a:bodyPr/>
          <a:lstStyle/>
          <a:p>
            <a:r>
              <a:rPr lang="en-US" sz="2800" dirty="0"/>
              <a:t>Simulation modeling offers complementary data to support decision-making and policy-making for cancer screening</a:t>
            </a:r>
          </a:p>
          <a:p>
            <a:r>
              <a:rPr lang="en-US" sz="2800" dirty="0"/>
              <a:t>Can be used to project outcomes while clinical trials are underway</a:t>
            </a:r>
          </a:p>
          <a:p>
            <a:r>
              <a:rPr lang="en-US" sz="2800" dirty="0"/>
              <a:t>Can consider alternative screening paradigms not included in original trials</a:t>
            </a:r>
          </a:p>
          <a:p>
            <a:r>
              <a:rPr lang="en-US" sz="2800" dirty="0"/>
              <a:t>If interested in collaborating, please reach out!</a:t>
            </a:r>
          </a:p>
        </p:txBody>
      </p:sp>
    </p:spTree>
    <p:extLst>
      <p:ext uri="{BB962C8B-B14F-4D97-AF65-F5344CB8AC3E}">
        <p14:creationId xmlns:p14="http://schemas.microsoft.com/office/powerpoint/2010/main" val="249085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277772-1B35-BC14-B4EB-9911090AE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BE677ED-8670-6A4C-D3BF-178BF15424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0" y="501287"/>
            <a:ext cx="7238999" cy="5554980"/>
          </a:xfrm>
        </p:spPr>
        <p:txBody>
          <a:bodyPr/>
          <a:lstStyle/>
          <a:p>
            <a:r>
              <a:rPr lang="en-US" sz="2400" dirty="0"/>
              <a:t>Model D: Sandra LEE</a:t>
            </a:r>
          </a:p>
          <a:p>
            <a:r>
              <a:rPr lang="en-US" sz="2400" dirty="0"/>
              <a:t>Model E: </a:t>
            </a:r>
            <a:r>
              <a:rPr lang="en-US" sz="2400" dirty="0" err="1"/>
              <a:t>harold</a:t>
            </a:r>
            <a:r>
              <a:rPr lang="en-US" sz="2400" dirty="0"/>
              <a:t> de </a:t>
            </a:r>
            <a:r>
              <a:rPr lang="en-US" sz="2400" dirty="0" err="1"/>
              <a:t>koenig</a:t>
            </a:r>
            <a:r>
              <a:rPr lang="en-US" sz="2400" dirty="0"/>
              <a:t>, </a:t>
            </a:r>
            <a:r>
              <a:rPr lang="en-US" sz="2400" dirty="0" err="1"/>
              <a:t>nicolien</a:t>
            </a:r>
            <a:r>
              <a:rPr lang="en-US" sz="2400" dirty="0"/>
              <a:t> van </a:t>
            </a:r>
            <a:r>
              <a:rPr lang="en-US" sz="2400" dirty="0" err="1"/>
              <a:t>ravesteyn</a:t>
            </a:r>
            <a:endParaRPr lang="en-US" sz="2400" dirty="0"/>
          </a:p>
          <a:p>
            <a:r>
              <a:rPr lang="en-US" sz="2400" dirty="0"/>
              <a:t>MODEL GE: </a:t>
            </a:r>
            <a:r>
              <a:rPr lang="en-US" sz="2400" dirty="0" err="1"/>
              <a:t>clyde</a:t>
            </a:r>
            <a:r>
              <a:rPr lang="en-US" sz="2400" dirty="0"/>
              <a:t> </a:t>
            </a:r>
            <a:r>
              <a:rPr lang="en-US" sz="2400" dirty="0" err="1"/>
              <a:t>schechter</a:t>
            </a:r>
            <a:r>
              <a:rPr lang="en-US" sz="2400" dirty="0"/>
              <a:t>, Jeanne </a:t>
            </a:r>
            <a:r>
              <a:rPr lang="en-US" sz="2400" dirty="0" err="1"/>
              <a:t>mandelblatt</a:t>
            </a:r>
            <a:r>
              <a:rPr lang="en-US" sz="2400" dirty="0"/>
              <a:t>, </a:t>
            </a:r>
            <a:r>
              <a:rPr lang="en-US" sz="2400" dirty="0" err="1"/>
              <a:t>christina</a:t>
            </a:r>
            <a:r>
              <a:rPr lang="en-US" sz="2400" dirty="0"/>
              <a:t> chapman</a:t>
            </a:r>
          </a:p>
          <a:p>
            <a:r>
              <a:rPr lang="en-US" sz="2400" dirty="0"/>
              <a:t>Model M: don berry, </a:t>
            </a:r>
            <a:r>
              <a:rPr lang="en-US" sz="2400" dirty="0" err="1"/>
              <a:t>xuelin</a:t>
            </a:r>
            <a:r>
              <a:rPr lang="en-US" sz="2400" dirty="0"/>
              <a:t> li</a:t>
            </a:r>
          </a:p>
          <a:p>
            <a:r>
              <a:rPr lang="en-US" sz="2400" dirty="0"/>
              <a:t>Model S: sylvia </a:t>
            </a:r>
            <a:r>
              <a:rPr lang="en-US" sz="2400" dirty="0" err="1"/>
              <a:t>plevritis</a:t>
            </a:r>
            <a:r>
              <a:rPr lang="en-US" sz="2400" dirty="0"/>
              <a:t>, Jennifer </a:t>
            </a:r>
            <a:r>
              <a:rPr lang="en-US" sz="2400" dirty="0" err="1"/>
              <a:t>caswell-jin</a:t>
            </a:r>
            <a:r>
              <a:rPr lang="en-US" sz="2400" dirty="0"/>
              <a:t>, </a:t>
            </a:r>
            <a:r>
              <a:rPr lang="en-US" sz="2400" dirty="0" err="1"/>
              <a:t>allison</a:t>
            </a:r>
            <a:r>
              <a:rPr lang="en-US" sz="2400" dirty="0"/>
              <a:t> </a:t>
            </a:r>
            <a:r>
              <a:rPr lang="en-US" sz="2400" dirty="0" err="1"/>
              <a:t>kurian</a:t>
            </a:r>
            <a:endParaRPr lang="en-US" sz="2400" dirty="0"/>
          </a:p>
          <a:p>
            <a:r>
              <a:rPr lang="en-US" sz="2400" dirty="0"/>
              <a:t>Model W (CC): Amy </a:t>
            </a:r>
            <a:r>
              <a:rPr lang="en-US" sz="2400" dirty="0" err="1"/>
              <a:t>trentham</a:t>
            </a:r>
            <a:r>
              <a:rPr lang="en-US" sz="2400" dirty="0"/>
              <a:t>—</a:t>
            </a:r>
            <a:r>
              <a:rPr lang="en-US" sz="2400" dirty="0" err="1"/>
              <a:t>dietz</a:t>
            </a:r>
            <a:r>
              <a:rPr lang="en-US" sz="2400" dirty="0"/>
              <a:t>, </a:t>
            </a:r>
            <a:r>
              <a:rPr lang="en-US" sz="2400" dirty="0" err="1"/>
              <a:t>oguz</a:t>
            </a:r>
            <a:r>
              <a:rPr lang="en-US" sz="2400" dirty="0"/>
              <a:t> </a:t>
            </a:r>
            <a:r>
              <a:rPr lang="en-US" sz="2400" dirty="0" err="1"/>
              <a:t>alagoz</a:t>
            </a:r>
            <a:endParaRPr lang="en-US" sz="2400" dirty="0"/>
          </a:p>
          <a:p>
            <a:r>
              <a:rPr lang="en-US" sz="2400" dirty="0"/>
              <a:t>NCI: </a:t>
            </a:r>
            <a:r>
              <a:rPr lang="en-US" sz="2400" dirty="0" err="1"/>
              <a:t>tasha</a:t>
            </a:r>
            <a:r>
              <a:rPr lang="en-US" sz="2400" dirty="0"/>
              <a:t> stout, eric </a:t>
            </a:r>
            <a:r>
              <a:rPr lang="en-US" sz="2400" dirty="0" err="1"/>
              <a:t>feurer</a:t>
            </a:r>
            <a:r>
              <a:rPr lang="en-US" sz="2400" dirty="0"/>
              <a:t>, brandy </a:t>
            </a:r>
            <a:r>
              <a:rPr lang="en-US" sz="2400" dirty="0" err="1"/>
              <a:t>heckman-stodderd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A061B4-081E-4422-A15F-5F4FA5FB65B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2800" dirty="0" err="1"/>
              <a:t>kplowry@uw.edu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358419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Theme">
  <a:themeElements>
    <a:clrScheme name="Brand Custom Colors">
      <a:dk1>
        <a:srgbClr val="32006E"/>
      </a:dk1>
      <a:lt1>
        <a:srgbClr val="FFFFFF"/>
      </a:lt1>
      <a:dk2>
        <a:srgbClr val="566069"/>
      </a:dk2>
      <a:lt2>
        <a:srgbClr val="C3C5C8"/>
      </a:lt2>
      <a:accent1>
        <a:srgbClr val="76236C"/>
      </a:accent1>
      <a:accent2>
        <a:srgbClr val="FFC700"/>
      </a:accent2>
      <a:accent3>
        <a:srgbClr val="2C69CE"/>
      </a:accent3>
      <a:accent4>
        <a:srgbClr val="D24310"/>
      </a:accent4>
      <a:accent5>
        <a:srgbClr val="32006E"/>
      </a:accent5>
      <a:accent6>
        <a:srgbClr val="00899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M_PowerPoint_Template_3" id="{14C561A3-933A-2B4E-A955-88FE6BC96650}" vid="{60DDCB24-7F75-FB40-B083-0C3F54D99862}"/>
    </a:ext>
  </a:extLst>
</a:theme>
</file>

<file path=ppt/theme/theme2.xml><?xml version="1.0" encoding="utf-8"?>
<a:theme xmlns:a="http://schemas.openxmlformats.org/drawingml/2006/main" name="Grey Highligh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M_PowerPoint_Template_3" id="{14C561A3-933A-2B4E-A955-88FE6BC96650}" vid="{DCD0658E-F6B3-7E41-9B53-E38E2153B61A}"/>
    </a:ext>
  </a:extLst>
</a:theme>
</file>

<file path=ppt/theme/theme3.xml><?xml version="1.0" encoding="utf-8"?>
<a:theme xmlns:a="http://schemas.openxmlformats.org/drawingml/2006/main" name="Purple Highlight Theme">
  <a:themeElements>
    <a:clrScheme name="Custom 11">
      <a:dk1>
        <a:srgbClr val="FFFFFF"/>
      </a:dk1>
      <a:lt1>
        <a:srgbClr val="2E2061"/>
      </a:lt1>
      <a:dk2>
        <a:srgbClr val="333C47"/>
      </a:dk2>
      <a:lt2>
        <a:srgbClr val="333F50"/>
      </a:lt2>
      <a:accent1>
        <a:srgbClr val="50637C"/>
      </a:accent1>
      <a:accent2>
        <a:srgbClr val="34246C"/>
      </a:accent2>
      <a:accent3>
        <a:srgbClr val="6C2B69"/>
      </a:accent3>
      <a:accent4>
        <a:srgbClr val="FFD966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M_PowerPoint_Template_3" id="{14C561A3-933A-2B4E-A955-88FE6BC96650}" vid="{7188B3DD-D22F-9849-8AC5-DA7A84D67DB3}"/>
    </a:ext>
  </a:extLst>
</a:theme>
</file>

<file path=ppt/theme/theme4.xml><?xml version="1.0" encoding="utf-8"?>
<a:theme xmlns:a="http://schemas.openxmlformats.org/drawingml/2006/main" name="2_Custom Design">
  <a:themeElements>
    <a:clrScheme name="GridEdge">
      <a:dk1>
        <a:srgbClr val="5B4D89"/>
      </a:dk1>
      <a:lt1>
        <a:srgbClr val="FFFFFF"/>
      </a:lt1>
      <a:dk2>
        <a:srgbClr val="F36F32"/>
      </a:dk2>
      <a:lt2>
        <a:srgbClr val="E7E6E6"/>
      </a:lt2>
      <a:accent1>
        <a:srgbClr val="5B4D89"/>
      </a:accent1>
      <a:accent2>
        <a:srgbClr val="F36F32"/>
      </a:accent2>
      <a:accent3>
        <a:srgbClr val="68A753"/>
      </a:accent3>
      <a:accent4>
        <a:srgbClr val="FEC532"/>
      </a:accent4>
      <a:accent5>
        <a:srgbClr val="00A3C8"/>
      </a:accent5>
      <a:accent6>
        <a:srgbClr val="262626"/>
      </a:accent6>
      <a:hlink>
        <a:srgbClr val="F36F32"/>
      </a:hlink>
      <a:folHlink>
        <a:srgbClr val="77777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EEETD22-0009_Exhibitor_Sales_Tools_P2" id="{01E84CF2-EE09-9248-9C6C-82E1B878B97A}" vid="{F3D63274-5548-444D-A009-55434269792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E6DE57AC68704D8361250C4D1CFC23" ma:contentTypeVersion="18" ma:contentTypeDescription="Create a new document." ma:contentTypeScope="" ma:versionID="d57c0ea5785b0d440c190f86793bbfbc">
  <xsd:schema xmlns:xsd="http://www.w3.org/2001/XMLSchema" xmlns:xs="http://www.w3.org/2001/XMLSchema" xmlns:p="http://schemas.microsoft.com/office/2006/metadata/properties" xmlns:ns2="277371b7-524b-4e0c-92eb-42592e9795ce" xmlns:ns3="ab06a5aa-8e31-4bdb-9b13-38c58a92ec8a" xmlns:ns4="77d4d29d-075d-4ff8-a1c9-05e349c9fcba" targetNamespace="http://schemas.microsoft.com/office/2006/metadata/properties" ma:root="true" ma:fieldsID="2489c5b5229376b422f8fc5c0cfec58b" ns2:_="" ns3:_="" ns4:_="">
    <xsd:import namespace="277371b7-524b-4e0c-92eb-42592e9795ce"/>
    <xsd:import namespace="ab06a5aa-8e31-4bdb-9b13-38c58a92ec8a"/>
    <xsd:import namespace="77d4d29d-075d-4ff8-a1c9-05e349c9fc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7371b7-524b-4e0c-92eb-42592e9795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6001bd4-f6ba-40bd-95fe-f8fd9bc0d016}" ma:internalName="TaxCatchAll" ma:showField="CatchAllData" ma:web="77d4d29d-075d-4ff8-a1c9-05e349c9fc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d4d29d-075d-4ff8-a1c9-05e349c9fcb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7371b7-524b-4e0c-92eb-42592e9795ce">
      <Terms xmlns="http://schemas.microsoft.com/office/infopath/2007/PartnerControls"/>
    </lcf76f155ced4ddcb4097134ff3c332f>
    <TaxCatchAll xmlns="ab06a5aa-8e31-4bdb-9b13-38c58a92ec8a" xsi:nil="true"/>
  </documentManagement>
</p:properties>
</file>

<file path=customXml/itemProps1.xml><?xml version="1.0" encoding="utf-8"?>
<ds:datastoreItem xmlns:ds="http://schemas.openxmlformats.org/officeDocument/2006/customXml" ds:itemID="{C72311A6-EE1A-4EBB-A5F0-10AB1E077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BF9441-9902-4592-96C0-4CC6317282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7371b7-524b-4e0c-92eb-42592e9795ce"/>
    <ds:schemaRef ds:uri="ab06a5aa-8e31-4bdb-9b13-38c58a92ec8a"/>
    <ds:schemaRef ds:uri="77d4d29d-075d-4ff8-a1c9-05e349c9fc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DC2C83-BBEE-493C-BCF3-0C74FA129A72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77d4d29d-075d-4ff8-a1c9-05e349c9fcba"/>
    <ds:schemaRef ds:uri="http://schemas.openxmlformats.org/package/2006/metadata/core-properties"/>
    <ds:schemaRef ds:uri="http://purl.org/dc/terms/"/>
    <ds:schemaRef ds:uri="ab06a5aa-8e31-4bdb-9b13-38c58a92ec8a"/>
    <ds:schemaRef ds:uri="277371b7-524b-4e0c-92eb-42592e9795ce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White Theme</Template>
  <TotalTime>13318</TotalTime>
  <Words>1324</Words>
  <Application>Microsoft Macintosh PowerPoint</Application>
  <PresentationFormat>Widescreen</PresentationFormat>
  <Paragraphs>312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Arial</vt:lpstr>
      <vt:lpstr>Calibri</vt:lpstr>
      <vt:lpstr>Calibri Light</vt:lpstr>
      <vt:lpstr>Encode Sans Normal Black</vt:lpstr>
      <vt:lpstr>Encode Sans Normal Medium</vt:lpstr>
      <vt:lpstr>Georgia</vt:lpstr>
      <vt:lpstr>Open Sans</vt:lpstr>
      <vt:lpstr>System Font Regular</vt:lpstr>
      <vt:lpstr>Wingdings</vt:lpstr>
      <vt:lpstr>White Theme</vt:lpstr>
      <vt:lpstr>Grey Highlight Theme</vt:lpstr>
      <vt:lpstr>Purple Highlight Theme</vt:lpstr>
      <vt:lpstr>2_Custom Design</vt:lpstr>
      <vt:lpstr>Simulation Modeling for Evaluation of New Screening Paradigms</vt:lpstr>
      <vt:lpstr>PowerPoint Presentation</vt:lpstr>
      <vt:lpstr>Advances in Early Detection of Breast Cancer</vt:lpstr>
      <vt:lpstr>Estimating the Impact of Earlier Detection</vt:lpstr>
      <vt:lpstr>Estimating the Impact of Earlier Detection</vt:lpstr>
      <vt:lpstr>Estimating the Impact of Earlier Detection</vt:lpstr>
      <vt:lpstr>Estimating the Impact of Earlier Detection</vt:lpstr>
      <vt:lpstr>Translating Discovery to Screening Policy</vt:lpstr>
      <vt:lpstr>CISNET Breast Working Group</vt:lpstr>
      <vt:lpstr>Simulation of Breast Cancer Screening</vt:lpstr>
      <vt:lpstr>Data (Not) Used by Models</vt:lpstr>
      <vt:lpstr>Translating Genetic Risk Information to Screening Policy</vt:lpstr>
      <vt:lpstr>Breast Cancer Screening Guidelines in ATM, CHEK2, and PALB2</vt:lpstr>
      <vt:lpstr>Screening Strategies</vt:lpstr>
      <vt:lpstr>False Positives versus Life Years Gained</vt:lpstr>
      <vt:lpstr>False Positives versus Life Years Gained</vt:lpstr>
      <vt:lpstr>Impact of Earlier Mammography</vt:lpstr>
      <vt:lpstr>Impacts on Policy (2023)</vt:lpstr>
      <vt:lpstr>What about “Non-Genetic” Risk?</vt:lpstr>
      <vt:lpstr>PowerPoint Presentation</vt:lpstr>
      <vt:lpstr>Age-Based versus “Risk-Based” Screening </vt:lpstr>
      <vt:lpstr>WISDOM TRIAL</vt:lpstr>
      <vt:lpstr>The “AI Boom”</vt:lpstr>
      <vt:lpstr>The Changing Paradigm</vt:lpstr>
      <vt:lpstr>Simulating Risk-Based Mammography Screening</vt:lpstr>
      <vt:lpstr>Inputs and Assumptions</vt:lpstr>
      <vt:lpstr>Inputs and Assumptions</vt:lpstr>
      <vt:lpstr>Outcomes</vt:lpstr>
      <vt:lpstr>Limitations and Future Directions</vt:lpstr>
      <vt:lpstr>Take-Aways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POWERPOINT TEMPLATE</dc:title>
  <dc:creator>Dan Heinlein</dc:creator>
  <cp:lastModifiedBy>Katy Lowry</cp:lastModifiedBy>
  <cp:revision>31</cp:revision>
  <cp:lastPrinted>2018-05-21T22:22:14Z</cp:lastPrinted>
  <dcterms:created xsi:type="dcterms:W3CDTF">2018-05-24T22:44:14Z</dcterms:created>
  <dcterms:modified xsi:type="dcterms:W3CDTF">2026-09-25T11:50:10Z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0x01010014E6DE57AC68704D8361250C4D1CFC23</vt:lpwstr>
  </property>
</Properties>
</file>