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2"/>
  </p:notesMasterIdLst>
  <p:sldIdLst>
    <p:sldId id="298" r:id="rId2"/>
    <p:sldId id="385" r:id="rId3"/>
    <p:sldId id="457" r:id="rId4"/>
    <p:sldId id="460" r:id="rId5"/>
    <p:sldId id="461" r:id="rId6"/>
    <p:sldId id="455" r:id="rId7"/>
    <p:sldId id="463" r:id="rId8"/>
    <p:sldId id="1879" r:id="rId9"/>
    <p:sldId id="528" r:id="rId10"/>
    <p:sldId id="520" r:id="rId11"/>
    <p:sldId id="532" r:id="rId12"/>
    <p:sldId id="539" r:id="rId13"/>
    <p:sldId id="469" r:id="rId14"/>
    <p:sldId id="541" r:id="rId15"/>
    <p:sldId id="1872" r:id="rId16"/>
    <p:sldId id="1873" r:id="rId17"/>
    <p:sldId id="1880" r:id="rId18"/>
    <p:sldId id="1883" r:id="rId19"/>
    <p:sldId id="1876" r:id="rId20"/>
    <p:sldId id="1874" r:id="rId21"/>
    <p:sldId id="1866" r:id="rId22"/>
    <p:sldId id="407" r:id="rId23"/>
    <p:sldId id="1881" r:id="rId24"/>
    <p:sldId id="538" r:id="rId25"/>
    <p:sldId id="1884" r:id="rId26"/>
    <p:sldId id="1795" r:id="rId27"/>
    <p:sldId id="1867" r:id="rId28"/>
    <p:sldId id="521" r:id="rId29"/>
    <p:sldId id="1870" r:id="rId30"/>
    <p:sldId id="522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0019"/>
    <a:srgbClr val="A50021"/>
    <a:srgbClr val="FF0000"/>
    <a:srgbClr val="FFFF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/>
  </p:normalViewPr>
  <p:slideViewPr>
    <p:cSldViewPr>
      <p:cViewPr varScale="1">
        <p:scale>
          <a:sx n="91" d="100"/>
          <a:sy n="91" d="100"/>
        </p:scale>
        <p:origin x="121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B4386CFB-375A-E195-01B6-9DD8C746F91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169467B-80BE-2084-268A-16D5BB72DAD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8AF134A3-E719-3707-3CD3-5D87E95D8ED5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D677A1CA-9D63-B456-1666-0B282B3C4E7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E3439B49-3689-70E1-743F-4152AC32D3F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0F66554A-E596-A93B-5A77-1A7601F6C7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45242B7-05C1-4D07-9218-581EF617C9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7C893019-7107-C10E-A166-C14C15D55B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01DA7A24-2B75-E078-FE71-9202A91182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E77E7507-6A50-4428-690D-1AE8333EEA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661187C-0C71-4784-B1F3-8563E4C96629}" type="slidenum">
              <a:rPr lang="en-US" altLang="en-US" sz="1200" smtClean="0"/>
              <a:pPr/>
              <a:t>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49AA9C2F-0EA5-E4E7-04BF-FE190EFFAB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229324F4-4BBC-A547-CA5D-FCEA478900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3AC48F39-053A-2CD2-1F97-28A099CBFC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B30F00D-A3B7-43B6-8A70-D60EF2B7C32C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09F25C79-1EC9-327E-CAE8-247607239D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A43E8E3B-85A2-9E47-DE68-A6D2392376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373DE365-F40D-2236-FC21-ADE006E945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CCBB792-D508-4B65-B0B0-B1946EC8B59F}" type="slidenum">
              <a:rPr lang="en-US" altLang="en-US" sz="1200" smtClean="0"/>
              <a:pPr/>
              <a:t>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3D330AF7-1063-2B08-0766-7CEE30D7E3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97F45025-1FA6-2F27-DA7C-F0F70F5A97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E6AE48C7-6BE1-4C89-68FE-02C619D56B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44A9E1D-A374-4C46-9AF7-AA54FD4959BF}" type="slidenum">
              <a:rPr lang="en-US" altLang="en-US" sz="1200" smtClean="0"/>
              <a:pPr/>
              <a:t>6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095B9667-08B5-1124-814A-436DB404DF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C5C4D6D8-1147-4BA8-326E-540AEC465D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19D07A80-6091-1761-DC9C-01A95D9A33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09670EF-1BC9-45B4-9783-0B32483C50A5}" type="slidenum">
              <a:rPr lang="en-US" altLang="en-US" sz="1200" smtClean="0"/>
              <a:pPr/>
              <a:t>7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Google Shape;236;p2:notes">
            <a:extLst>
              <a:ext uri="{FF2B5EF4-FFF2-40B4-BE49-F238E27FC236}">
                <a16:creationId xmlns:a16="http://schemas.microsoft.com/office/drawing/2014/main" id="{B4453766-92F9-7A97-5B3D-1CAC56547F2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round/>
            <a:headEnd type="none" w="sm" len="sm"/>
            <a:tailEnd type="none" w="sm" len="sm"/>
          </a:ln>
        </p:spPr>
      </p:sp>
      <p:sp>
        <p:nvSpPr>
          <p:cNvPr id="24579" name="Google Shape;237;p2:notes">
            <a:extLst>
              <a:ext uri="{FF2B5EF4-FFF2-40B4-BE49-F238E27FC236}">
                <a16:creationId xmlns:a16="http://schemas.microsoft.com/office/drawing/2014/main" id="{6D1A7476-1C41-5829-A2EB-8B8DE178AF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>
              <a:spcBef>
                <a:spcPct val="0"/>
              </a:spcBef>
            </a:pPr>
            <a:r>
              <a:rPr lang="en-US" altLang="en-US"/>
              <a:t>Intermediate data update thru 12/31/17 (update from 9/30/17 in the grant).  Actual site visit data in slides will be as of 3/31/18.</a:t>
            </a:r>
          </a:p>
          <a:p>
            <a:pPr>
              <a:spcBef>
                <a:spcPct val="0"/>
              </a:spcBef>
            </a:pPr>
            <a:endParaRPr lang="en-US" altLang="en-US"/>
          </a:p>
          <a:p>
            <a:pPr>
              <a:spcBef>
                <a:spcPct val="0"/>
              </a:spcBef>
            </a:pPr>
            <a:r>
              <a:rPr lang="en-US" altLang="en-US"/>
              <a:t>For comparison - CC Research Funding from CCSG Grant:</a:t>
            </a:r>
          </a:p>
          <a:p>
            <a:pPr>
              <a:spcBef>
                <a:spcPct val="0"/>
              </a:spcBef>
            </a:pPr>
            <a:endParaRPr lang="en-US" altLang="en-US"/>
          </a:p>
          <a:p>
            <a:pPr>
              <a:spcBef>
                <a:spcPct val="0"/>
              </a:spcBef>
            </a:pPr>
            <a:r>
              <a:rPr lang="en-US" altLang="en-US"/>
              <a:t>NCI, 32 projects, $7.4M</a:t>
            </a:r>
          </a:p>
          <a:p>
            <a:pPr>
              <a:spcBef>
                <a:spcPct val="0"/>
              </a:spcBef>
            </a:pPr>
            <a:r>
              <a:rPr lang="en-US" altLang="en-US"/>
              <a:t>NIH, 14 projects, $5.1M</a:t>
            </a:r>
          </a:p>
          <a:p>
            <a:pPr>
              <a:spcBef>
                <a:spcPct val="0"/>
              </a:spcBef>
            </a:pPr>
            <a:r>
              <a:rPr lang="en-US" altLang="en-US"/>
              <a:t>Other PR, 3 projects, $230K</a:t>
            </a:r>
          </a:p>
          <a:p>
            <a:pPr>
              <a:spcBef>
                <a:spcPct val="0"/>
              </a:spcBef>
            </a:pPr>
            <a:r>
              <a:rPr lang="en-US" altLang="en-US"/>
              <a:t>Non-PR, 13 projects, $465K</a:t>
            </a:r>
          </a:p>
          <a:p>
            <a:pPr>
              <a:spcBef>
                <a:spcPct val="0"/>
              </a:spcBef>
            </a:pPr>
            <a:r>
              <a:rPr lang="en-US" altLang="en-US"/>
              <a:t>Total: 62 projects, $7.85M</a:t>
            </a:r>
          </a:p>
          <a:p>
            <a:pPr>
              <a:spcBef>
                <a:spcPct val="0"/>
              </a:spcBef>
            </a:pPr>
            <a:endParaRPr lang="en-US" altLang="en-US"/>
          </a:p>
          <a:p>
            <a:pPr>
              <a:spcBef>
                <a:spcPct val="0"/>
              </a:spcBef>
            </a:pPr>
            <a:r>
              <a:rPr lang="en-US" altLang="en-US"/>
              <a:t>Updated grant data IN SLIDE as of 12/31/17.</a:t>
            </a:r>
          </a:p>
          <a:p>
            <a:pPr>
              <a:spcBef>
                <a:spcPct val="0"/>
              </a:spcBef>
            </a:pPr>
            <a:endParaRPr lang="en-US" altLang="en-US"/>
          </a:p>
          <a:p>
            <a:pPr>
              <a:spcBef>
                <a:spcPct val="0"/>
              </a:spcBef>
            </a:pPr>
            <a:r>
              <a:rPr lang="en-US" altLang="en-US"/>
              <a:t>Publication data now shows full 2017 snapshot (CCSG grant provided 9-month partial 2017 snapshot).  New papers will need to be reviewed for cancer relevance. (this will cause denominator of collaboration papers to go down; % to go up.)</a:t>
            </a:r>
          </a:p>
          <a:p>
            <a:pPr>
              <a:spcBef>
                <a:spcPct val="0"/>
              </a:spcBef>
            </a:pPr>
            <a:endParaRPr lang="en-US" altLang="en-US"/>
          </a:p>
          <a:p>
            <a:pPr>
              <a:spcBef>
                <a:spcPct val="0"/>
              </a:spcBef>
            </a:pPr>
            <a:r>
              <a:rPr lang="en-US" altLang="en-US"/>
              <a:t>Shared resource utilization data from grant.</a:t>
            </a:r>
          </a:p>
        </p:txBody>
      </p:sp>
      <p:sp>
        <p:nvSpPr>
          <p:cNvPr id="24580" name="Google Shape;238;p2:notes">
            <a:extLst>
              <a:ext uri="{FF2B5EF4-FFF2-40B4-BE49-F238E27FC236}">
                <a16:creationId xmlns:a16="http://schemas.microsoft.com/office/drawing/2014/main" id="{E674EABE-029E-2B79-A3AA-FDECBD4FDD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>
                <a:srgbClr val="000000"/>
              </a:buClr>
              <a:buSzPts val="1200"/>
              <a:buFont typeface="Calibri" panose="020F0502020204030204" pitchFamily="34" charset="0"/>
              <a:buNone/>
            </a:pPr>
            <a:fld id="{E831F2E3-9761-418D-8F3C-0450699ABCED}" type="slidenum">
              <a:rPr lang="en-US" altLang="en-US" sz="120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pPr>
                <a:buClr>
                  <a:srgbClr val="000000"/>
                </a:buClr>
                <a:buSzPts val="1200"/>
                <a:buFont typeface="Calibri" panose="020F0502020204030204" pitchFamily="34" charset="0"/>
                <a:buNone/>
              </a:pPr>
              <a:t>14</a:t>
            </a:fld>
            <a:endParaRPr lang="en-US" altLang="en-US" sz="12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5514289E-15D5-BA64-DE45-0B98DA5314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8E8146D6-91F6-36FA-A85B-65CD1EF456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9686E0CC-017D-A72A-D2EA-4A5BAECD4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3600"/>
            <a:ext cx="914558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59232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1971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19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396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396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1963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0872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59011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7519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8713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777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6710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4687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752600"/>
            <a:ext cx="7772400" cy="39624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806849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bg>
      <p:bgPr>
        <a:gradFill rotWithShape="0">
          <a:gsLst>
            <a:gs pos="0">
              <a:srgbClr val="FCDB7E">
                <a:alpha val="0"/>
              </a:srgbClr>
            </a:gs>
            <a:gs pos="100000">
              <a:srgbClr val="FFCC33"/>
            </a:gs>
          </a:gsLst>
          <a:lin ang="10800000"/>
        </a:gra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7;p9">
            <a:extLst>
              <a:ext uri="{FF2B5EF4-FFF2-40B4-BE49-F238E27FC236}">
                <a16:creationId xmlns:a16="http://schemas.microsoft.com/office/drawing/2014/main" id="{6C9DAED4-2603-5F6E-7928-84B831722AB5}"/>
              </a:ext>
            </a:extLst>
          </p:cNvPr>
          <p:cNvSpPr/>
          <p:nvPr/>
        </p:nvSpPr>
        <p:spPr>
          <a:xfrm>
            <a:off x="0" y="0"/>
            <a:ext cx="9144000" cy="63452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lIns="68569" tIns="34275" rIns="68569" bIns="34275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35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" name="Google Shape;101;p9" descr="M:\Finance\AARON - Operations-SRs\Masonic_Cancer_Center\PNGs-Word PP\MCC_BigM_202_blk.png">
            <a:extLst>
              <a:ext uri="{FF2B5EF4-FFF2-40B4-BE49-F238E27FC236}">
                <a16:creationId xmlns:a16="http://schemas.microsoft.com/office/drawing/2014/main" id="{B61075E3-F8E2-BFA1-90D4-4C710DAA2A6C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-2" r="-1666" b="32709"/>
          <a:stretch>
            <a:fillRect/>
          </a:stretch>
        </p:blipFill>
        <p:spPr bwMode="auto">
          <a:xfrm>
            <a:off x="73025" y="6438900"/>
            <a:ext cx="140652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" name="Google Shape;98;p9"/>
          <p:cNvSpPr txBox="1">
            <a:spLocks noGrp="1"/>
          </p:cNvSpPr>
          <p:nvPr>
            <p:ph type="body" idx="1"/>
          </p:nvPr>
        </p:nvSpPr>
        <p:spPr>
          <a:xfrm>
            <a:off x="228600" y="1219200"/>
            <a:ext cx="8705088" cy="497205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>
            <a:normAutofit/>
          </a:bodyPr>
          <a:lstStyle>
            <a:lvl1pPr marL="342900" lvl="0" indent="-24003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SzPts val="1440"/>
              <a:buChar char="⚫"/>
              <a:defRPr/>
            </a:lvl1pPr>
            <a:lvl2pPr marL="685800" lvl="1" indent="-257175" algn="l">
              <a:lnSpc>
                <a:spcPct val="100000"/>
              </a:lnSpc>
              <a:spcBef>
                <a:spcPts val="413"/>
              </a:spcBef>
              <a:spcAft>
                <a:spcPts val="0"/>
              </a:spcAft>
              <a:buSzPts val="1800"/>
              <a:buChar char="◦"/>
              <a:defRPr/>
            </a:lvl2pPr>
            <a:lvl3pPr marL="1028700" lvl="2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00"/>
              <a:buChar char="●"/>
              <a:defRPr/>
            </a:lvl3pPr>
            <a:lvl4pPr marL="1371600" lvl="3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00"/>
              <a:buChar char="●"/>
              <a:defRPr/>
            </a:lvl4pPr>
            <a:lvl5pPr marL="1714500" lvl="4" indent="-2667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Char char="●"/>
              <a:defRPr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00"/>
              <a:buChar char="●"/>
              <a:defRPr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00"/>
              <a:buChar char="●"/>
              <a:defRPr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00"/>
              <a:buChar char="●"/>
              <a:defRPr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228601" y="46038"/>
            <a:ext cx="8705088" cy="11430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body" idx="2"/>
          </p:nvPr>
        </p:nvSpPr>
        <p:spPr>
          <a:xfrm>
            <a:off x="5205333" y="6402387"/>
            <a:ext cx="3791411" cy="3810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>
            <a:noAutofit/>
          </a:bodyPr>
          <a:lstStyle>
            <a:lvl1pPr marL="342900" lvl="0" indent="-171450" algn="r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SzPts val="1120"/>
              <a:buNone/>
              <a:defRPr sz="1050"/>
            </a:lvl1pPr>
            <a:lvl2pPr marL="685800" lvl="1" indent="-257175" algn="l">
              <a:lnSpc>
                <a:spcPct val="100000"/>
              </a:lnSpc>
              <a:spcBef>
                <a:spcPts val="413"/>
              </a:spcBef>
              <a:spcAft>
                <a:spcPts val="0"/>
              </a:spcAft>
              <a:buSzPts val="1800"/>
              <a:buChar char="◦"/>
              <a:defRPr/>
            </a:lvl2pPr>
            <a:lvl3pPr marL="1028700" lvl="2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00"/>
              <a:buChar char="●"/>
              <a:defRPr/>
            </a:lvl3pPr>
            <a:lvl4pPr marL="1371600" lvl="3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00"/>
              <a:buChar char="●"/>
              <a:defRPr/>
            </a:lvl4pPr>
            <a:lvl5pPr marL="1714500" lvl="4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00"/>
              <a:buChar char="●"/>
              <a:defRPr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00"/>
              <a:buChar char="●"/>
              <a:defRPr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00"/>
              <a:buChar char="●"/>
              <a:defRPr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00"/>
              <a:buChar char="●"/>
              <a:defRPr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5595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1518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AC8B7D-BAA2-4E9B-384A-E7BA8F9101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2F0EB09-67DA-B2FB-2DA2-80EA6F51E5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pic>
        <p:nvPicPr>
          <p:cNvPr id="1028" name="Picture 12">
            <a:extLst>
              <a:ext uri="{FF2B5EF4-FFF2-40B4-BE49-F238E27FC236}">
                <a16:creationId xmlns:a16="http://schemas.microsoft.com/office/drawing/2014/main" id="{59784448-F44B-AFB3-1DA9-94B13FDF4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3600"/>
            <a:ext cx="914558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  <p:sldLayoutId id="2147483884" r:id="rId12"/>
    <p:sldLayoutId id="2147483887" r:id="rId13"/>
    <p:sldLayoutId id="2147483885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7A001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panose="020B0604020202020204" pitchFamily="34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panose="020B0604020202020204" pitchFamily="34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panose="020B0604020202020204" pitchFamily="34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panose="020B0604020202020204" pitchFamily="34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panose="020B0604020202020204" pitchFamily="34" charset="0"/>
          <a:ea typeface="ＭＳ Ｐゴシック" panose="020B0600070205080204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panose="020B0604020202020204" pitchFamily="34" charset="0"/>
          <a:ea typeface="ＭＳ Ｐゴシック" panose="020B0600070205080204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panose="020B0604020202020204" pitchFamily="34" charset="0"/>
          <a:ea typeface="ＭＳ Ｐゴシック" panose="020B0600070205080204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panose="020B060402020202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7A0019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7A0019"/>
        </a:buClr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A0019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7A0019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7A0019"/>
        </a:buClr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cdc.gov/cancer/dataviz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cdc.gov/cancer/dataviz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cdc.gov/cancer/dataviz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cdc.gov/cancer/dataviz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cdc.gov/cancer/dataviz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>
            <a:extLst>
              <a:ext uri="{FF2B5EF4-FFF2-40B4-BE49-F238E27FC236}">
                <a16:creationId xmlns:a16="http://schemas.microsoft.com/office/drawing/2014/main" id="{45C09090-38C6-F243-96ED-40CA90EBC75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99060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>
                <a:latin typeface="+mn-lt"/>
              </a:rPr>
              <a:t> Progress and Challenges in oral Cancer Chemoprevention</a:t>
            </a:r>
            <a:endParaRPr lang="el-GR" altLang="en-US" sz="3200" b="1" dirty="0"/>
          </a:p>
        </p:txBody>
      </p:sp>
      <p:sp>
        <p:nvSpPr>
          <p:cNvPr id="5123" name="Rectangle 5">
            <a:extLst>
              <a:ext uri="{FF2B5EF4-FFF2-40B4-BE49-F238E27FC236}">
                <a16:creationId xmlns:a16="http://schemas.microsoft.com/office/drawing/2014/main" id="{BCFDFCF9-7E5B-E1C7-858E-0AA9F5E1DE7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28600" y="2762250"/>
            <a:ext cx="8686800" cy="1752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/>
              <a:t>Frank G. Ondrey, MD, PhD, FACS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Professor, Otolaryngology Department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Co-leader Carcinogenesis and Prevention Program 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Masonic Cancer Center</a:t>
            </a:r>
          </a:p>
          <a:p>
            <a:pPr eaLnBrk="1" hangingPunct="1">
              <a:lnSpc>
                <a:spcPct val="80000"/>
              </a:lnSpc>
            </a:pPr>
            <a:endParaRPr lang="en-US" altLang="en-US" sz="2800"/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NCI Early Detection Resource Network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 September 25, 2026 Gaithersburg, MD </a:t>
            </a:r>
          </a:p>
          <a:p>
            <a:pPr eaLnBrk="1" hangingPunct="1">
              <a:lnSpc>
                <a:spcPct val="80000"/>
              </a:lnSpc>
            </a:pPr>
            <a:endParaRPr lang="en-US" altLang="en-US" sz="2800"/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 </a:t>
            </a:r>
          </a:p>
          <a:p>
            <a:pPr eaLnBrk="1" hangingPunct="1">
              <a:lnSpc>
                <a:spcPct val="80000"/>
              </a:lnSpc>
            </a:pPr>
            <a:endParaRPr lang="en-US" altLang="en-US" sz="2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BA2C704-F55F-B8FC-79B0-3008863D6B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What is Oral/Oropharyngeal Cancer 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62BC208-1056-AF80-A162-F7819DDBCB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3263" y="1443038"/>
            <a:ext cx="7772400" cy="3962400"/>
          </a:xfrm>
        </p:spPr>
        <p:txBody>
          <a:bodyPr/>
          <a:lstStyle/>
          <a:p>
            <a:pPr eaLnBrk="1" hangingPunct="1"/>
            <a:r>
              <a:rPr lang="en-US" altLang="en-US" sz="2800"/>
              <a:t>Squamous tumors of the lining tissues of the lips, mouth (oral cavity), throat (pharynx) and voice box (larynx)</a:t>
            </a:r>
          </a:p>
          <a:p>
            <a:pPr eaLnBrk="1" hangingPunct="1"/>
            <a:r>
              <a:rPr lang="en-US" altLang="en-US" sz="2800"/>
              <a:t>Tobacco, Alcohol, HPV, Chronic inflammation</a:t>
            </a:r>
          </a:p>
          <a:p>
            <a:pPr eaLnBrk="1" hangingPunct="1"/>
            <a:r>
              <a:rPr lang="en-US" altLang="en-US" sz="2800"/>
              <a:t>Form years after exposure, but sometimes grow rapidly</a:t>
            </a:r>
          </a:p>
          <a:p>
            <a:pPr eaLnBrk="1" hangingPunct="1"/>
            <a:r>
              <a:rPr lang="en-US" altLang="en-US" sz="2800"/>
              <a:t>Field cancerization precludes lesion removel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0">
            <a:extLst>
              <a:ext uri="{FF2B5EF4-FFF2-40B4-BE49-F238E27FC236}">
                <a16:creationId xmlns:a16="http://schemas.microsoft.com/office/drawing/2014/main" id="{516BBB64-9550-BADC-4603-E53B0CF73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497013"/>
            <a:ext cx="6858000" cy="0"/>
          </a:xfrm>
          <a:prstGeom prst="rect">
            <a:avLst/>
          </a:prstGeom>
          <a:solidFill>
            <a:srgbClr val="F1F1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363636"/>
                </a:solidFill>
              </a:rPr>
              <a:t>Annual Number of New Cancers, 1999-2020</a:t>
            </a:r>
            <a:endParaRPr lang="en-US" altLang="en-US" sz="2400"/>
          </a:p>
        </p:txBody>
      </p:sp>
      <p:sp>
        <p:nvSpPr>
          <p:cNvPr id="7171" name="Text 1">
            <a:extLst>
              <a:ext uri="{FF2B5EF4-FFF2-40B4-BE49-F238E27FC236}">
                <a16:creationId xmlns:a16="http://schemas.microsoft.com/office/drawing/2014/main" id="{084728A8-1EE1-E840-50BD-BA11D3C38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609600"/>
            <a:ext cx="6858000" cy="0"/>
          </a:xfrm>
          <a:prstGeom prst="rect">
            <a:avLst/>
          </a:prstGeom>
          <a:solidFill>
            <a:srgbClr val="F1F1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363636"/>
                </a:solidFill>
              </a:rPr>
              <a:t>United States, Oral Cavity and Pharynx, Male and Female, All Races and Ethnicities</a:t>
            </a:r>
            <a:endParaRPr lang="en-US" altLang="en-US" sz="2400"/>
          </a:p>
        </p:txBody>
      </p:sp>
      <p:pic>
        <p:nvPicPr>
          <p:cNvPr id="7172" name="Image 0" descr="preencoded.png">
            <a:extLst>
              <a:ext uri="{FF2B5EF4-FFF2-40B4-BE49-F238E27FC236}">
                <a16:creationId xmlns:a16="http://schemas.microsoft.com/office/drawing/2014/main" id="{D37084E3-B561-5912-5062-A84DBB4C7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363" y="2109788"/>
            <a:ext cx="514826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 2">
            <a:extLst>
              <a:ext uri="{FF2B5EF4-FFF2-40B4-BE49-F238E27FC236}">
                <a16:creationId xmlns:a16="http://schemas.microsoft.com/office/drawing/2014/main" id="{77523AE9-B1FE-94E4-557C-6AC462487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75" y="5091113"/>
            <a:ext cx="6858000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000"/>
          </a:p>
        </p:txBody>
      </p:sp>
      <p:sp>
        <p:nvSpPr>
          <p:cNvPr id="7174" name="Text 3">
            <a:extLst>
              <a:ext uri="{FF2B5EF4-FFF2-40B4-BE49-F238E27FC236}">
                <a16:creationId xmlns:a16="http://schemas.microsoft.com/office/drawing/2014/main" id="{EFFE5EBE-7C06-7CC6-B364-07A83C4373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75" y="5227638"/>
            <a:ext cx="82296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000000"/>
                </a:solidFill>
              </a:rPr>
              <a:t>Source - U.S. Cancer Statistics Working Group. U.S. Cancer Statistics Data Visualizations Tool, based on 2022 submission data (1999-2020): U.S. Department of Health and Human Services, Centers for Disease Control and Prevention and National Cancer Institute; </a:t>
            </a:r>
            <a:r>
              <a:rPr lang="en-US" altLang="en-US" sz="1000" u="sng">
                <a:solidFill>
                  <a:srgbClr val="000000"/>
                </a:solidFill>
                <a:hlinkClick r:id="rId4"/>
              </a:rPr>
              <a:t>https://www.cdc.gov/cancer/dataviz</a:t>
            </a:r>
            <a:r>
              <a:rPr lang="en-US" altLang="en-US" sz="1000">
                <a:solidFill>
                  <a:srgbClr val="000000"/>
                </a:solidFill>
              </a:rPr>
              <a:t>, released in November 2023.</a:t>
            </a:r>
            <a:endParaRPr lang="en-US" altLang="en-US"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0">
            <a:extLst>
              <a:ext uri="{FF2B5EF4-FFF2-40B4-BE49-F238E27FC236}">
                <a16:creationId xmlns:a16="http://schemas.microsoft.com/office/drawing/2014/main" id="{AECD614A-039C-451C-498F-E4482CBDE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497013"/>
            <a:ext cx="6858000" cy="0"/>
          </a:xfrm>
          <a:prstGeom prst="rect">
            <a:avLst/>
          </a:prstGeom>
          <a:solidFill>
            <a:srgbClr val="F1F1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363636"/>
                </a:solidFill>
              </a:rPr>
              <a:t>Annual Number of New Cancers, 1999-2020</a:t>
            </a:r>
            <a:endParaRPr lang="en-US" altLang="en-US" sz="2400"/>
          </a:p>
        </p:txBody>
      </p:sp>
      <p:sp>
        <p:nvSpPr>
          <p:cNvPr id="9219" name="Text 1">
            <a:extLst>
              <a:ext uri="{FF2B5EF4-FFF2-40B4-BE49-F238E27FC236}">
                <a16:creationId xmlns:a16="http://schemas.microsoft.com/office/drawing/2014/main" id="{A4DC22E1-3B7F-F997-8486-F74895B4C2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609600"/>
            <a:ext cx="6858000" cy="0"/>
          </a:xfrm>
          <a:prstGeom prst="rect">
            <a:avLst/>
          </a:prstGeom>
          <a:solidFill>
            <a:srgbClr val="F1F1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363636"/>
                </a:solidFill>
              </a:rPr>
              <a:t>United States, Oral Cavity and Pharynx, Male and Female, All Races and Ethnicities</a:t>
            </a:r>
            <a:endParaRPr lang="en-US" altLang="en-US" sz="2400"/>
          </a:p>
        </p:txBody>
      </p:sp>
      <p:pic>
        <p:nvPicPr>
          <p:cNvPr id="9220" name="Image 0" descr="preencoded.png">
            <a:extLst>
              <a:ext uri="{FF2B5EF4-FFF2-40B4-BE49-F238E27FC236}">
                <a16:creationId xmlns:a16="http://schemas.microsoft.com/office/drawing/2014/main" id="{65F3FBAD-CAE0-2942-3D6F-25A88D6CA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363" y="2109788"/>
            <a:ext cx="514826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 2">
            <a:extLst>
              <a:ext uri="{FF2B5EF4-FFF2-40B4-BE49-F238E27FC236}">
                <a16:creationId xmlns:a16="http://schemas.microsoft.com/office/drawing/2014/main" id="{69FA7EE7-9BA5-9F33-3C21-FFE2BEF8F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75" y="5091113"/>
            <a:ext cx="6858000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000"/>
          </a:p>
        </p:txBody>
      </p:sp>
      <p:sp>
        <p:nvSpPr>
          <p:cNvPr id="9222" name="Text 3">
            <a:extLst>
              <a:ext uri="{FF2B5EF4-FFF2-40B4-BE49-F238E27FC236}">
                <a16:creationId xmlns:a16="http://schemas.microsoft.com/office/drawing/2014/main" id="{4F53792B-24FE-6317-830C-90B532B8E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75" y="5227638"/>
            <a:ext cx="82296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000000"/>
                </a:solidFill>
              </a:rPr>
              <a:t>Source - U.S. Cancer Statistics Working Group. U.S. Cancer Statistics Data Visualizations Tool, based on 2022 submission data (1999-2020): U.S. Department of Health and Human Services, Centers for Disease Control and Prevention and National Cancer Institute; </a:t>
            </a:r>
            <a:r>
              <a:rPr lang="en-US" altLang="en-US" sz="1000" u="sng">
                <a:solidFill>
                  <a:srgbClr val="000000"/>
                </a:solidFill>
                <a:hlinkClick r:id="rId4"/>
              </a:rPr>
              <a:t>https://www.cdc.gov/cancer/dataviz</a:t>
            </a:r>
            <a:r>
              <a:rPr lang="en-US" altLang="en-US" sz="1000">
                <a:solidFill>
                  <a:srgbClr val="000000"/>
                </a:solidFill>
              </a:rPr>
              <a:t>, released in November 2023.</a:t>
            </a:r>
            <a:endParaRPr lang="en-US" altLang="en-US" sz="1000"/>
          </a:p>
        </p:txBody>
      </p:sp>
      <p:cxnSp>
        <p:nvCxnSpPr>
          <p:cNvPr id="9223" name="Straight Connector 2">
            <a:extLst>
              <a:ext uri="{FF2B5EF4-FFF2-40B4-BE49-F238E27FC236}">
                <a16:creationId xmlns:a16="http://schemas.microsoft.com/office/drawing/2014/main" id="{70DA655C-DC65-872B-B097-7E8D0593ADB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7000" y="3124200"/>
            <a:ext cx="45720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224" name="TextBox 3">
            <a:extLst>
              <a:ext uri="{FF2B5EF4-FFF2-40B4-BE49-F238E27FC236}">
                <a16:creationId xmlns:a16="http://schemas.microsoft.com/office/drawing/2014/main" id="{F8D5A191-3E70-391F-303C-3348D04605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9625" y="2667000"/>
            <a:ext cx="17192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FF0000"/>
                </a:solidFill>
              </a:rPr>
              <a:t>Emergence of HPV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0">
            <a:extLst>
              <a:ext uri="{FF2B5EF4-FFF2-40B4-BE49-F238E27FC236}">
                <a16:creationId xmlns:a16="http://schemas.microsoft.com/office/drawing/2014/main" id="{93EA80FD-839F-6876-1F0D-E962F2DA27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990600"/>
            <a:ext cx="6858000" cy="0"/>
          </a:xfrm>
          <a:prstGeom prst="rect">
            <a:avLst/>
          </a:prstGeom>
          <a:solidFill>
            <a:srgbClr val="F1F1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363636"/>
                </a:solidFill>
              </a:rPr>
              <a:t>Stage Distribution (%) of New Cancer Cases, Oral Cavity and Pharynx, United States, 2016-2020</a:t>
            </a:r>
            <a:endParaRPr lang="en-US" altLang="en-US" sz="2400"/>
          </a:p>
        </p:txBody>
      </p:sp>
      <p:pic>
        <p:nvPicPr>
          <p:cNvPr id="11267" name="Image 0" descr="preencoded.png">
            <a:extLst>
              <a:ext uri="{FF2B5EF4-FFF2-40B4-BE49-F238E27FC236}">
                <a16:creationId xmlns:a16="http://schemas.microsoft.com/office/drawing/2014/main" id="{9739FC39-7C2D-1F1F-F24A-7F0BA0927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92325"/>
            <a:ext cx="7680325" cy="381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 1">
            <a:extLst>
              <a:ext uri="{FF2B5EF4-FFF2-40B4-BE49-F238E27FC236}">
                <a16:creationId xmlns:a16="http://schemas.microsoft.com/office/drawing/2014/main" id="{99957A33-7D21-B4EB-0CFE-86DCBCD78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75" y="5091113"/>
            <a:ext cx="6858000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000"/>
          </a:p>
        </p:txBody>
      </p:sp>
      <p:sp>
        <p:nvSpPr>
          <p:cNvPr id="11269" name="Text 2">
            <a:extLst>
              <a:ext uri="{FF2B5EF4-FFF2-40B4-BE49-F238E27FC236}">
                <a16:creationId xmlns:a16="http://schemas.microsoft.com/office/drawing/2014/main" id="{2D291CE0-E3F9-7558-736C-6B541E7E0E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75" y="5227638"/>
            <a:ext cx="82296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000000"/>
                </a:solidFill>
              </a:rPr>
              <a:t>Source - U.S. Cancer Statistics Working Group. U.S. Cancer Statistics Data Visualizations Tool, based on 2022 submission data (1999-2020): U.S. Department of Health and Human Services, Centers for Disease Control and Prevention and National Cancer Institute; </a:t>
            </a:r>
            <a:r>
              <a:rPr lang="en-US" altLang="en-US" sz="1000" u="sng">
                <a:solidFill>
                  <a:srgbClr val="000000"/>
                </a:solidFill>
                <a:hlinkClick r:id="rId4"/>
              </a:rPr>
              <a:t>https://www.cdc.gov/cancer/dataviz</a:t>
            </a:r>
            <a:r>
              <a:rPr lang="en-US" altLang="en-US" sz="1000">
                <a:solidFill>
                  <a:srgbClr val="000000"/>
                </a:solidFill>
              </a:rPr>
              <a:t>, released in November 2023.</a:t>
            </a:r>
            <a:endParaRPr lang="en-US" altLang="en-US"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0">
            <a:extLst>
              <a:ext uri="{FF2B5EF4-FFF2-40B4-BE49-F238E27FC236}">
                <a16:creationId xmlns:a16="http://schemas.microsoft.com/office/drawing/2014/main" id="{A79CED85-C543-0B51-6403-8DCEA8D6A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990600"/>
            <a:ext cx="6858000" cy="0"/>
          </a:xfrm>
          <a:prstGeom prst="rect">
            <a:avLst/>
          </a:prstGeom>
          <a:solidFill>
            <a:srgbClr val="F1F1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363636"/>
                </a:solidFill>
              </a:rPr>
              <a:t>Stage Distribution (%) of New Cancer Cases, Oral Cavity and Pharynx, United States, 2016-2020</a:t>
            </a:r>
            <a:endParaRPr lang="en-US" altLang="en-US" sz="2400"/>
          </a:p>
        </p:txBody>
      </p:sp>
      <p:pic>
        <p:nvPicPr>
          <p:cNvPr id="13315" name="Image 0" descr="preencoded.png">
            <a:extLst>
              <a:ext uri="{FF2B5EF4-FFF2-40B4-BE49-F238E27FC236}">
                <a16:creationId xmlns:a16="http://schemas.microsoft.com/office/drawing/2014/main" id="{1B7AE6E2-0B99-3877-5CA2-4719680B7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92325"/>
            <a:ext cx="7680325" cy="381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 1">
            <a:extLst>
              <a:ext uri="{FF2B5EF4-FFF2-40B4-BE49-F238E27FC236}">
                <a16:creationId xmlns:a16="http://schemas.microsoft.com/office/drawing/2014/main" id="{885BEC32-AE6A-C3EC-C408-37FBF5D4A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75" y="5091113"/>
            <a:ext cx="6858000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000"/>
          </a:p>
        </p:txBody>
      </p:sp>
      <p:sp>
        <p:nvSpPr>
          <p:cNvPr id="13317" name="Text 2">
            <a:extLst>
              <a:ext uri="{FF2B5EF4-FFF2-40B4-BE49-F238E27FC236}">
                <a16:creationId xmlns:a16="http://schemas.microsoft.com/office/drawing/2014/main" id="{F1611B41-1B9B-9D78-F5F7-A35BE09D5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75" y="5227638"/>
            <a:ext cx="82296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000000"/>
                </a:solidFill>
              </a:rPr>
              <a:t>Source - U.S. Cancer Statistics Working Group. U.S. Cancer Statistics Data Visualizations Tool, based on 2022 submission data (1999-2020): U.S. Department of Health and Human Services, Centers for Disease Control and Prevention and National Cancer Institute; </a:t>
            </a:r>
            <a:r>
              <a:rPr lang="en-US" altLang="en-US" sz="1000" u="sng">
                <a:solidFill>
                  <a:srgbClr val="000000"/>
                </a:solidFill>
                <a:hlinkClick r:id="rId4"/>
              </a:rPr>
              <a:t>https://www.cdc.gov/cancer/dataviz</a:t>
            </a:r>
            <a:r>
              <a:rPr lang="en-US" altLang="en-US" sz="1000">
                <a:solidFill>
                  <a:srgbClr val="000000"/>
                </a:solidFill>
              </a:rPr>
              <a:t>, released in November 2023.</a:t>
            </a:r>
            <a:endParaRPr lang="en-US" altLang="en-US" sz="1000"/>
          </a:p>
        </p:txBody>
      </p:sp>
      <p:sp>
        <p:nvSpPr>
          <p:cNvPr id="13318" name="Oval 1">
            <a:extLst>
              <a:ext uri="{FF2B5EF4-FFF2-40B4-BE49-F238E27FC236}">
                <a16:creationId xmlns:a16="http://schemas.microsoft.com/office/drawing/2014/main" id="{51D93709-63DD-2CE1-F532-EFDD423D6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2895600"/>
            <a:ext cx="1981200" cy="137160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13319" name="TextBox 2">
            <a:extLst>
              <a:ext uri="{FF2B5EF4-FFF2-40B4-BE49-F238E27FC236}">
                <a16:creationId xmlns:a16="http://schemas.microsoft.com/office/drawing/2014/main" id="{51E85A2D-46F4-1210-F604-80CED09D6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388" y="2114550"/>
            <a:ext cx="24272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~80+ % Survival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0">
            <a:extLst>
              <a:ext uri="{FF2B5EF4-FFF2-40B4-BE49-F238E27FC236}">
                <a16:creationId xmlns:a16="http://schemas.microsoft.com/office/drawing/2014/main" id="{93C122B2-FAB6-777F-A09D-2ED1946E94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990600"/>
            <a:ext cx="6858000" cy="0"/>
          </a:xfrm>
          <a:prstGeom prst="rect">
            <a:avLst/>
          </a:prstGeom>
          <a:solidFill>
            <a:srgbClr val="F1F1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363636"/>
                </a:solidFill>
              </a:rPr>
              <a:t>Stage Distribution (%) of New Cancer Cases, Oral Cavity and Pharynx, United States, 2016-2020</a:t>
            </a:r>
            <a:endParaRPr lang="en-US" altLang="en-US" sz="2400"/>
          </a:p>
        </p:txBody>
      </p:sp>
      <p:pic>
        <p:nvPicPr>
          <p:cNvPr id="15363" name="Image 0" descr="preencoded.png">
            <a:extLst>
              <a:ext uri="{FF2B5EF4-FFF2-40B4-BE49-F238E27FC236}">
                <a16:creationId xmlns:a16="http://schemas.microsoft.com/office/drawing/2014/main" id="{8832A05D-18DC-39D9-2AF2-6B851E3CF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92325"/>
            <a:ext cx="7680325" cy="381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1">
            <a:extLst>
              <a:ext uri="{FF2B5EF4-FFF2-40B4-BE49-F238E27FC236}">
                <a16:creationId xmlns:a16="http://schemas.microsoft.com/office/drawing/2014/main" id="{8CC4754C-A3EB-91AD-6CC4-5EF44F455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75" y="5091113"/>
            <a:ext cx="6858000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000"/>
          </a:p>
        </p:txBody>
      </p:sp>
      <p:sp>
        <p:nvSpPr>
          <p:cNvPr id="15365" name="Text 2">
            <a:extLst>
              <a:ext uri="{FF2B5EF4-FFF2-40B4-BE49-F238E27FC236}">
                <a16:creationId xmlns:a16="http://schemas.microsoft.com/office/drawing/2014/main" id="{B7A22B15-62ED-3058-54FE-9B6AFF791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75" y="5227638"/>
            <a:ext cx="82296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000000"/>
                </a:solidFill>
              </a:rPr>
              <a:t>Source - U.S. Cancer Statistics Working Group. U.S. Cancer Statistics Data Visualizations Tool, based on 2022 submission data (1999-2020): U.S. Department of Health and Human Services, Centers for Disease Control and Prevention and National Cancer Institute; </a:t>
            </a:r>
            <a:r>
              <a:rPr lang="en-US" altLang="en-US" sz="1000" u="sng">
                <a:solidFill>
                  <a:srgbClr val="000000"/>
                </a:solidFill>
                <a:hlinkClick r:id="rId4"/>
              </a:rPr>
              <a:t>https://www.cdc.gov/cancer/dataviz</a:t>
            </a:r>
            <a:r>
              <a:rPr lang="en-US" altLang="en-US" sz="1000">
                <a:solidFill>
                  <a:srgbClr val="000000"/>
                </a:solidFill>
              </a:rPr>
              <a:t>, released in November 2023.</a:t>
            </a:r>
            <a:endParaRPr lang="en-US" altLang="en-US" sz="1000"/>
          </a:p>
        </p:txBody>
      </p:sp>
      <p:sp>
        <p:nvSpPr>
          <p:cNvPr id="15366" name="Oval 1">
            <a:extLst>
              <a:ext uri="{FF2B5EF4-FFF2-40B4-BE49-F238E27FC236}">
                <a16:creationId xmlns:a16="http://schemas.microsoft.com/office/drawing/2014/main" id="{DAEED826-B63C-334B-9C2E-8994433D00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2895600"/>
            <a:ext cx="1981200" cy="137160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15367" name="TextBox 2">
            <a:extLst>
              <a:ext uri="{FF2B5EF4-FFF2-40B4-BE49-F238E27FC236}">
                <a16:creationId xmlns:a16="http://schemas.microsoft.com/office/drawing/2014/main" id="{4AB2CA7B-0985-C200-484B-788EA5C4A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388" y="2114550"/>
            <a:ext cx="24272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~80+ % Survival</a:t>
            </a:r>
          </a:p>
        </p:txBody>
      </p:sp>
      <p:sp>
        <p:nvSpPr>
          <p:cNvPr id="15368" name="Oval 4">
            <a:extLst>
              <a:ext uri="{FF2B5EF4-FFF2-40B4-BE49-F238E27FC236}">
                <a16:creationId xmlns:a16="http://schemas.microsoft.com/office/drawing/2014/main" id="{EE69F4EC-9630-D1DD-1564-4BB713A72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9613" y="1889125"/>
            <a:ext cx="1981200" cy="137160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15369" name="TextBox 5">
            <a:extLst>
              <a:ext uri="{FF2B5EF4-FFF2-40B4-BE49-F238E27FC236}">
                <a16:creationId xmlns:a16="http://schemas.microsoft.com/office/drawing/2014/main" id="{A1374BE4-0906-0E23-91D9-1DA9ED02D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9388" y="1741488"/>
            <a:ext cx="2692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~40-80 % Survival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ABDE537D-BFEB-D6EF-DCC5-F377DC8736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Challenge 1- Trial Accrual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FF57E0A4-76AB-2D63-DC67-6B2AAAE48E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Accrual to many clinical trials slow</a:t>
            </a:r>
          </a:p>
          <a:p>
            <a:r>
              <a:rPr lang="en-US" altLang="en-US"/>
              <a:t>Even pre existing cohorts sometimes cannot supply necessary patients</a:t>
            </a:r>
          </a:p>
          <a:p>
            <a:r>
              <a:rPr lang="en-US" altLang="en-US"/>
              <a:t>Require agents with minimal contraindications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A7D4F661-56CA-BB3C-477D-B719CBF6B1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UMN Active Surveillance 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EDCD9FFC-1E24-816F-96A9-C7B6D0645A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295400"/>
            <a:ext cx="7772400" cy="3962400"/>
          </a:xfrm>
        </p:spPr>
        <p:txBody>
          <a:bodyPr/>
          <a:lstStyle/>
          <a:p>
            <a:r>
              <a:rPr lang="en-US" altLang="en-US" sz="2800"/>
              <a:t>Oral Potentially Malignant Disorders (OPMD)  </a:t>
            </a:r>
          </a:p>
          <a:p>
            <a:pPr lvl="1"/>
            <a:r>
              <a:rPr lang="en-US" altLang="en-US" sz="2400"/>
              <a:t>4-5 % of the population harbors a risk for oral cancer  </a:t>
            </a:r>
            <a:endParaRPr lang="en-US" altLang="en-US" sz="2000"/>
          </a:p>
          <a:p>
            <a:pPr lvl="2"/>
            <a:r>
              <a:rPr lang="en-US" altLang="en-US" sz="2000"/>
              <a:t>Leukoplakia variations</a:t>
            </a:r>
          </a:p>
          <a:p>
            <a:pPr lvl="2"/>
            <a:r>
              <a:rPr lang="en-US" altLang="en-US" sz="2000"/>
              <a:t>Transplantation</a:t>
            </a:r>
          </a:p>
          <a:p>
            <a:pPr lvl="2"/>
            <a:r>
              <a:rPr lang="en-US" altLang="en-US" sz="2000"/>
              <a:t>GVHD</a:t>
            </a:r>
          </a:p>
          <a:p>
            <a:pPr lvl="2"/>
            <a:r>
              <a:rPr lang="en-US" altLang="en-US" sz="2000"/>
              <a:t>Fanconi Anemia/dyskeratosis congenita</a:t>
            </a:r>
          </a:p>
          <a:p>
            <a:pPr lvl="2"/>
            <a:r>
              <a:rPr lang="en-US" altLang="en-US" sz="2000"/>
              <a:t>Inflammatory/autoimmune disease (lichenoid conditions, lupus, pemphigus) </a:t>
            </a:r>
          </a:p>
          <a:p>
            <a:pPr lvl="2"/>
            <a:r>
              <a:rPr lang="en-US" altLang="en-US" sz="2000"/>
              <a:t>Submucous fibrosis</a:t>
            </a:r>
          </a:p>
          <a:p>
            <a:pPr lvl="2"/>
            <a:r>
              <a:rPr lang="en-US" altLang="en-US" sz="2000"/>
              <a:t>Proliferative verrucous conditions</a:t>
            </a:r>
          </a:p>
          <a:p>
            <a:pPr lvl="2"/>
            <a:r>
              <a:rPr lang="en-US" altLang="en-US" sz="2000"/>
              <a:t>Glossitis variations</a:t>
            </a:r>
          </a:p>
          <a:p>
            <a:pPr lvl="2"/>
            <a:endParaRPr lang="en-US" altLang="en-US" sz="2000"/>
          </a:p>
          <a:p>
            <a:pPr lvl="1"/>
            <a:endParaRPr lang="en-US" altLang="en-US"/>
          </a:p>
          <a:p>
            <a:pPr lvl="1"/>
            <a:endParaRPr lang="en-US" altLang="en-US"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6CC45FDF-BEA8-5296-C329-A7D1700213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U of MN Active Surveillance Clinic</a:t>
            </a:r>
            <a:br>
              <a:rPr lang="en-US" altLang="en-US" sz="4000"/>
            </a:br>
            <a:endParaRPr lang="en-US" altLang="en-US" sz="2400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93EE9F4D-E055-FBCE-26DC-6BF31B0B05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/>
              <a:t>ENT/Dental clinics, HP, HCMC, VAMC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Dental/M Health Clinic/HP Clinic </a:t>
            </a:r>
          </a:p>
          <a:p>
            <a:pPr lvl="1">
              <a:lnSpc>
                <a:spcPct val="90000"/>
              </a:lnSpc>
            </a:pPr>
            <a:r>
              <a:rPr lang="en-US" altLang="en-US" sz="2000">
                <a:cs typeface="Times New Roman" panose="02020603050405020304" pitchFamily="18" charset="0"/>
              </a:rPr>
              <a:t>&gt; 6000 suspicious lesion referrals since  </a:t>
            </a:r>
            <a:endParaRPr lang="en-US" altLang="en-US" sz="2000"/>
          </a:p>
          <a:p>
            <a:pPr>
              <a:lnSpc>
                <a:spcPct val="90000"/>
              </a:lnSpc>
            </a:pPr>
            <a:r>
              <a:rPr lang="en-US" altLang="en-US" sz="2400"/>
              <a:t>Multiple IRB approved protocols for biospecimens (saliva, blood, biopsy tissue)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NIH and Industry support for protocols for 25 years</a:t>
            </a:r>
            <a:endParaRPr lang="en-US" altLang="en-US" sz="2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A973AB2D-7950-2277-B11D-F2FB4D98D4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Clinical Trial Accrual/Cohorts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9F898C11-8D77-526C-C275-E5780176E4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7772400" cy="3962400"/>
          </a:xfrm>
        </p:spPr>
        <p:txBody>
          <a:bodyPr/>
          <a:lstStyle/>
          <a:p>
            <a:r>
              <a:rPr lang="en-US" altLang="en-US" sz="2000"/>
              <a:t>First trial 1 per 140 patients screened accrued. Current trial 1 accrual per 1.5 screened individuals.   </a:t>
            </a:r>
          </a:p>
          <a:p>
            <a:r>
              <a:rPr lang="en-US" altLang="en-US" sz="2000"/>
              <a:t>Screening database (M Health only) increased from approximately 100 patients to 1500+</a:t>
            </a:r>
          </a:p>
          <a:p>
            <a:r>
              <a:rPr lang="en-US" altLang="en-US" sz="2000"/>
              <a:t>Only program in multiple NCI-CP/NET U grants</a:t>
            </a:r>
          </a:p>
          <a:p>
            <a:r>
              <a:rPr lang="en-US" altLang="en-US" sz="2000"/>
              <a:t>PI/Co I for approximately 70 % of Oral preneoplasia trials in oral cancer in the CP-NET</a:t>
            </a:r>
          </a:p>
          <a:p>
            <a:endParaRPr lang="en-US" altLang="en-US"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68F2D2D5-3058-721A-ACF3-D814A1227E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Catchment analysis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F5A18114-FFE9-2CCF-E95F-582D281F6F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7772400" cy="3962400"/>
          </a:xfrm>
        </p:spPr>
        <p:txBody>
          <a:bodyPr/>
          <a:lstStyle/>
          <a:p>
            <a:r>
              <a:rPr lang="en-US" altLang="en-US" sz="2800"/>
              <a:t>Automated Database Extraction </a:t>
            </a:r>
            <a:r>
              <a:rPr lang="en-US" altLang="en-US" sz="1400"/>
              <a:t>R01CA254270</a:t>
            </a:r>
          </a:p>
          <a:p>
            <a:r>
              <a:rPr lang="en-US" altLang="en-US" sz="2800"/>
              <a:t>QA analysis to analysis appropriate catchment involvement in trials </a:t>
            </a:r>
          </a:p>
          <a:p>
            <a:r>
              <a:rPr lang="en-US" altLang="en-US" sz="2800"/>
              <a:t>Examined ~30 ICD 9/10 of an estimated 125 potential  conditions</a:t>
            </a:r>
          </a:p>
          <a:p>
            <a:r>
              <a:rPr lang="en-US" altLang="en-US" sz="2800"/>
              <a:t>Analyzed service to Catchment</a:t>
            </a:r>
          </a:p>
          <a:p>
            <a:r>
              <a:rPr lang="en-US" altLang="en-US" sz="2800"/>
              <a:t>Analyzed cancer conversion</a:t>
            </a:r>
          </a:p>
          <a:p>
            <a:r>
              <a:rPr lang="en-US" altLang="en-US" sz="1400"/>
              <a:t> 	 Mortensen et al. Oral Oncol. 2026 Apr, Palatnik et al, The Laryngoscope. 2025 		October; 136(4):1755-1761.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23D9DD17-A215-FFE2-B187-0B1ED635DD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Screening analysis for MN</a:t>
            </a:r>
          </a:p>
        </p:txBody>
      </p:sp>
      <p:pic>
        <p:nvPicPr>
          <p:cNvPr id="22531" name="Picture 2">
            <a:extLst>
              <a:ext uri="{FF2B5EF4-FFF2-40B4-BE49-F238E27FC236}">
                <a16:creationId xmlns:a16="http://schemas.microsoft.com/office/drawing/2014/main" id="{61EE5FE0-F362-2A98-3DC7-29910B5A1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1905000"/>
            <a:ext cx="370522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4">
            <a:extLst>
              <a:ext uri="{FF2B5EF4-FFF2-40B4-BE49-F238E27FC236}">
                <a16:creationId xmlns:a16="http://schemas.microsoft.com/office/drawing/2014/main" id="{56D36991-3D01-20C7-68D5-81B7FC8E6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475" y="1905000"/>
            <a:ext cx="41306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">
            <a:extLst>
              <a:ext uri="{FF2B5EF4-FFF2-40B4-BE49-F238E27FC236}">
                <a16:creationId xmlns:a16="http://schemas.microsoft.com/office/drawing/2014/main" id="{A114C80A-CF98-7345-03AF-23EC8AAFA1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28600" y="1557338"/>
            <a:ext cx="8705850" cy="3729037"/>
          </a:xfrm>
        </p:spPr>
        <p:txBody>
          <a:bodyPr lIns="68569" tIns="34275" rIns="68569" bIns="34275"/>
          <a:lstStyle/>
          <a:p>
            <a:pPr marL="61722" indent="0">
              <a:spcBef>
                <a:spcPts val="0"/>
              </a:spcBef>
              <a:buSzPts val="1280"/>
              <a:buFontTx/>
              <a:buNone/>
              <a:defRPr/>
            </a:pPr>
            <a:r>
              <a:rPr lang="en-US" sz="1200"/>
              <a:t>Research Funding: </a:t>
            </a:r>
            <a:r>
              <a:rPr lang="en-US" sz="1200" b="1"/>
              <a:t>57</a:t>
            </a:r>
            <a:r>
              <a:rPr lang="en-US" sz="1200"/>
              <a:t> awards, </a:t>
            </a:r>
            <a:r>
              <a:rPr lang="en-US" sz="1200" b="1"/>
              <a:t>$7.9</a:t>
            </a:r>
            <a:r>
              <a:rPr lang="en-US" sz="1200"/>
              <a:t> million cancer-related direct funding</a:t>
            </a:r>
            <a:endParaRPr/>
          </a:p>
          <a:p>
            <a:pPr marL="274320" indent="-151637">
              <a:buSzPts val="1280"/>
              <a:buFontTx/>
              <a:buNone/>
              <a:defRPr/>
            </a:pPr>
            <a:endParaRPr sz="1200"/>
          </a:p>
          <a:p>
            <a:pPr marL="274320" indent="-151637">
              <a:buSzPts val="1280"/>
              <a:buFontTx/>
              <a:buNone/>
              <a:defRPr/>
            </a:pPr>
            <a:endParaRPr sz="1200"/>
          </a:p>
          <a:p>
            <a:pPr marL="274320" indent="-151637">
              <a:buSzPts val="1280"/>
              <a:buFontTx/>
              <a:buNone/>
              <a:defRPr/>
            </a:pPr>
            <a:endParaRPr sz="1200"/>
          </a:p>
          <a:p>
            <a:pPr marL="274320" indent="-151637">
              <a:buSzPts val="1280"/>
              <a:buFontTx/>
              <a:buNone/>
              <a:defRPr/>
            </a:pPr>
            <a:endParaRPr sz="1200"/>
          </a:p>
          <a:p>
            <a:pPr marL="274320" indent="-151637">
              <a:buSzPts val="1280"/>
              <a:buFontTx/>
              <a:buNone/>
              <a:defRPr/>
            </a:pPr>
            <a:endParaRPr sz="1200"/>
          </a:p>
          <a:p>
            <a:pPr marL="274320" indent="-151637">
              <a:buSzPts val="1280"/>
              <a:buFontTx/>
              <a:buNone/>
              <a:defRPr/>
            </a:pPr>
            <a:endParaRPr sz="1200"/>
          </a:p>
          <a:p>
            <a:pPr marL="61722" indent="0">
              <a:buSzPts val="1280"/>
              <a:buFontTx/>
              <a:buNone/>
              <a:defRPr/>
            </a:pPr>
            <a:endParaRPr sz="1200"/>
          </a:p>
          <a:p>
            <a:pPr marL="61722" indent="0">
              <a:spcBef>
                <a:spcPts val="0"/>
              </a:spcBef>
              <a:buSzPts val="1280"/>
              <a:buFontTx/>
              <a:buNone/>
              <a:defRPr/>
            </a:pPr>
            <a:r>
              <a:rPr lang="en-US" sz="1200"/>
              <a:t>2017 Research Papers: </a:t>
            </a:r>
            <a:r>
              <a:rPr lang="en-US" sz="1200" b="1"/>
              <a:t>108 total publications</a:t>
            </a:r>
            <a:endParaRPr/>
          </a:p>
          <a:p>
            <a:pPr marL="61722" indent="0">
              <a:spcBef>
                <a:spcPts val="0"/>
              </a:spcBef>
              <a:buSzPts val="1280"/>
              <a:buFontTx/>
              <a:buNone/>
              <a:defRPr/>
            </a:pPr>
            <a:endParaRPr sz="1200" b="1"/>
          </a:p>
          <a:p>
            <a:pPr marL="61722" indent="0">
              <a:spcBef>
                <a:spcPts val="0"/>
              </a:spcBef>
              <a:buSzPts val="1280"/>
              <a:buFontTx/>
              <a:buNone/>
              <a:defRPr/>
            </a:pPr>
            <a:endParaRPr sz="1200" b="1"/>
          </a:p>
          <a:p>
            <a:pPr marL="61722" indent="0">
              <a:spcBef>
                <a:spcPts val="0"/>
              </a:spcBef>
              <a:buSzPts val="1280"/>
              <a:buFontTx/>
              <a:buNone/>
              <a:defRPr/>
            </a:pPr>
            <a:endParaRPr sz="1200" b="1"/>
          </a:p>
          <a:p>
            <a:pPr marL="61722" indent="0">
              <a:spcBef>
                <a:spcPts val="0"/>
              </a:spcBef>
              <a:buSzPts val="1280"/>
              <a:buFontTx/>
              <a:buNone/>
              <a:defRPr/>
            </a:pPr>
            <a:endParaRPr sz="1200" b="1"/>
          </a:p>
          <a:p>
            <a:pPr marL="61722" indent="0">
              <a:spcBef>
                <a:spcPts val="0"/>
              </a:spcBef>
              <a:buSzPts val="1280"/>
              <a:buFontTx/>
              <a:buNone/>
              <a:defRPr/>
            </a:pPr>
            <a:endParaRPr sz="1200" b="1"/>
          </a:p>
          <a:p>
            <a:pPr marL="61722" indent="0">
              <a:spcBef>
                <a:spcPts val="0"/>
              </a:spcBef>
              <a:buSzPts val="1280"/>
              <a:buFontTx/>
              <a:buNone/>
              <a:defRPr/>
            </a:pPr>
            <a:endParaRPr sz="1200" b="1"/>
          </a:p>
          <a:p>
            <a:pPr marL="61722" indent="0">
              <a:spcBef>
                <a:spcPts val="675"/>
              </a:spcBef>
              <a:buSzPts val="1280"/>
              <a:buFontTx/>
              <a:buNone/>
              <a:defRPr/>
            </a:pPr>
            <a:r>
              <a:rPr lang="en-US" sz="1200"/>
              <a:t>Utilization of MCC Shared Resources by Program Members</a:t>
            </a:r>
            <a:endParaRPr/>
          </a:p>
          <a:p>
            <a:pPr marL="61722" indent="0">
              <a:spcBef>
                <a:spcPts val="900"/>
              </a:spcBef>
              <a:buSzPts val="1280"/>
              <a:buFontTx/>
              <a:buNone/>
              <a:defRPr/>
            </a:pPr>
            <a:endParaRPr sz="1200"/>
          </a:p>
        </p:txBody>
      </p:sp>
      <p:sp>
        <p:nvSpPr>
          <p:cNvPr id="241" name="Google Shape;241;p2">
            <a:extLst>
              <a:ext uri="{FF2B5EF4-FFF2-40B4-BE49-F238E27FC236}">
                <a16:creationId xmlns:a16="http://schemas.microsoft.com/office/drawing/2014/main" id="{1842B704-A8DA-8407-BEF1-F805566C6C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" y="892175"/>
            <a:ext cx="8705850" cy="720725"/>
          </a:xfrm>
        </p:spPr>
        <p:txBody>
          <a:bodyPr lIns="68569" tIns="34275" rIns="68569" bIns="34275">
            <a:normAutofit fontScale="90000"/>
          </a:bodyPr>
          <a:lstStyle/>
          <a:p>
            <a:pPr>
              <a:buSzPts val="4300"/>
              <a:defRPr/>
            </a:pPr>
            <a:r>
              <a:rPr lang="en-US"/>
              <a:t>Catchment findings</a:t>
            </a:r>
            <a:endParaRPr/>
          </a:p>
        </p:txBody>
      </p:sp>
      <p:graphicFrame>
        <p:nvGraphicFramePr>
          <p:cNvPr id="242" name="Google Shape;242;p2">
            <a:extLst>
              <a:ext uri="{FF2B5EF4-FFF2-40B4-BE49-F238E27FC236}">
                <a16:creationId xmlns:a16="http://schemas.microsoft.com/office/drawing/2014/main" id="{831FBC84-A0C3-A73C-F7FF-6E42F6D4DFD5}"/>
              </a:ext>
            </a:extLst>
          </p:cNvPr>
          <p:cNvGraphicFramePr/>
          <p:nvPr/>
        </p:nvGraphicFramePr>
        <p:xfrm>
          <a:off x="479425" y="1827213"/>
          <a:ext cx="3725863" cy="1519238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077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08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703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/>
                        <a:t>Category</a:t>
                      </a:r>
                      <a:endParaRPr sz="1400"/>
                    </a:p>
                  </a:txBody>
                  <a:tcPr marL="65082" marR="65082" marT="32553" marB="3255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Awards</a:t>
                      </a:r>
                      <a:endParaRPr sz="1400"/>
                    </a:p>
                  </a:txBody>
                  <a:tcPr marL="65082" marR="65082" marT="32553" marB="3255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Direct ($)</a:t>
                      </a:r>
                      <a:endParaRPr sz="900"/>
                    </a:p>
                  </a:txBody>
                  <a:tcPr marL="65082" marR="65082" marT="32553" marB="3255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03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NCI Funding</a:t>
                      </a:r>
                      <a:endParaRPr sz="1400"/>
                    </a:p>
                  </a:txBody>
                  <a:tcPr marL="65082" marR="65082" marT="32553" marB="3255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33</a:t>
                      </a:r>
                      <a:endParaRPr sz="1400"/>
                    </a:p>
                  </a:txBody>
                  <a:tcPr marL="7142" marR="7142" marT="714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$5,349,000</a:t>
                      </a:r>
                      <a:endParaRPr sz="1400"/>
                    </a:p>
                  </a:txBody>
                  <a:tcPr marL="7142" marR="7142" marT="714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03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Other NIH Funding</a:t>
                      </a:r>
                      <a:endParaRPr sz="1400"/>
                    </a:p>
                  </a:txBody>
                  <a:tcPr marL="65082" marR="65082" marT="32553" marB="3255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14</a:t>
                      </a:r>
                      <a:endParaRPr sz="1400"/>
                    </a:p>
                  </a:txBody>
                  <a:tcPr marL="7142" marR="7142" marT="714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$2,023,927</a:t>
                      </a:r>
                      <a:endParaRPr sz="1400"/>
                    </a:p>
                  </a:txBody>
                  <a:tcPr marL="7142" marR="7142" marT="714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03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Other Peer-Reviewed</a:t>
                      </a:r>
                      <a:endParaRPr sz="1400"/>
                    </a:p>
                  </a:txBody>
                  <a:tcPr marL="65082" marR="65082" marT="32553" marB="3255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2</a:t>
                      </a:r>
                      <a:endParaRPr sz="1400"/>
                    </a:p>
                  </a:txBody>
                  <a:tcPr marL="7142" marR="7142" marT="714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$202,551</a:t>
                      </a:r>
                      <a:endParaRPr sz="1400"/>
                    </a:p>
                  </a:txBody>
                  <a:tcPr marL="7142" marR="7142" marT="714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03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/>
                        <a:t>Total Peer Reviewed Funding</a:t>
                      </a:r>
                      <a:endParaRPr sz="900" b="1"/>
                    </a:p>
                  </a:txBody>
                  <a:tcPr marL="65082" marR="65082" marT="32553" marB="3255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49</a:t>
                      </a:r>
                      <a:endParaRPr sz="1400"/>
                    </a:p>
                  </a:txBody>
                  <a:tcPr marL="7142" marR="7142" marT="714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$7,575,478</a:t>
                      </a:r>
                      <a:endParaRPr sz="1400"/>
                    </a:p>
                  </a:txBody>
                  <a:tcPr marL="7142" marR="7142" marT="714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03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/>
                        <a:t>Total Non-Peer Reviewed</a:t>
                      </a:r>
                      <a:endParaRPr sz="900" b="0"/>
                    </a:p>
                  </a:txBody>
                  <a:tcPr marL="65082" marR="65082" marT="32553" marB="3255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8</a:t>
                      </a:r>
                      <a:endParaRPr sz="1400"/>
                    </a:p>
                  </a:txBody>
                  <a:tcPr marL="7142" marR="7142" marT="714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$294,267</a:t>
                      </a:r>
                      <a:endParaRPr sz="1400"/>
                    </a:p>
                  </a:txBody>
                  <a:tcPr marL="7142" marR="7142" marT="714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703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/>
                        <a:t>Total Research Funding</a:t>
                      </a:r>
                      <a:endParaRPr sz="900" b="1"/>
                    </a:p>
                  </a:txBody>
                  <a:tcPr marL="65082" marR="65082" marT="32553" marB="3255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57</a:t>
                      </a:r>
                      <a:endParaRPr sz="1400"/>
                    </a:p>
                  </a:txBody>
                  <a:tcPr marL="7142" marR="7142" marT="714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$7,869,745</a:t>
                      </a:r>
                      <a:endParaRPr sz="1400"/>
                    </a:p>
                  </a:txBody>
                  <a:tcPr marL="7142" marR="7142" marT="714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43" name="Google Shape;243;p2">
            <a:extLst>
              <a:ext uri="{FF2B5EF4-FFF2-40B4-BE49-F238E27FC236}">
                <a16:creationId xmlns:a16="http://schemas.microsoft.com/office/drawing/2014/main" id="{FCAF0373-36DD-BD43-257D-42915BF5B0F9}"/>
              </a:ext>
            </a:extLst>
          </p:cNvPr>
          <p:cNvGraphicFramePr/>
          <p:nvPr/>
        </p:nvGraphicFramePr>
        <p:xfrm>
          <a:off x="479425" y="3683000"/>
          <a:ext cx="4857750" cy="1160464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905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130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Publication Collaborations</a:t>
                      </a:r>
                      <a:endParaRPr sz="900"/>
                    </a:p>
                  </a:txBody>
                  <a:tcPr marL="64200" marR="64200" marT="32073" marB="3207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Subtotal</a:t>
                      </a:r>
                      <a:endParaRPr sz="1400"/>
                    </a:p>
                  </a:txBody>
                  <a:tcPr marL="64200" marR="64200" marT="32073" marB="3207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% of Total</a:t>
                      </a:r>
                      <a:endParaRPr sz="900"/>
                    </a:p>
                  </a:txBody>
                  <a:tcPr marL="64200" marR="64200" marT="32073" marB="3207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69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Inter-programmatic publications</a:t>
                      </a:r>
                      <a:endParaRPr sz="1400"/>
                    </a:p>
                  </a:txBody>
                  <a:tcPr marL="64200" marR="64200" marT="32073" marB="3207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19</a:t>
                      </a:r>
                      <a:endParaRPr sz="1400"/>
                    </a:p>
                  </a:txBody>
                  <a:tcPr marL="64200" marR="64200" marT="32073" marB="3207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18</a:t>
                      </a:r>
                      <a:endParaRPr sz="1400"/>
                    </a:p>
                  </a:txBody>
                  <a:tcPr marL="64200" marR="64200" marT="32073" marB="3207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69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Intra-programmatic publications</a:t>
                      </a:r>
                      <a:endParaRPr sz="900"/>
                    </a:p>
                  </a:txBody>
                  <a:tcPr marL="64200" marR="64200" marT="32073" marB="3207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30</a:t>
                      </a:r>
                      <a:endParaRPr sz="1400"/>
                    </a:p>
                  </a:txBody>
                  <a:tcPr marL="64200" marR="64200" marT="32073" marB="3207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28</a:t>
                      </a:r>
                      <a:endParaRPr sz="1400"/>
                    </a:p>
                  </a:txBody>
                  <a:tcPr marL="64200" marR="64200" marT="32073" marB="3207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30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External collaboration publications</a:t>
                      </a:r>
                      <a:endParaRPr sz="900"/>
                    </a:p>
                  </a:txBody>
                  <a:tcPr marL="64200" marR="64200" marT="32073" marB="3207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80</a:t>
                      </a:r>
                      <a:endParaRPr sz="1400"/>
                    </a:p>
                  </a:txBody>
                  <a:tcPr marL="64200" marR="64200" marT="32073" marB="3207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74</a:t>
                      </a:r>
                      <a:endParaRPr sz="1400"/>
                    </a:p>
                  </a:txBody>
                  <a:tcPr marL="64200" marR="64200" marT="32073" marB="3207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4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High impact journal publications (score of 10 or greater)</a:t>
                      </a:r>
                      <a:endParaRPr sz="900"/>
                    </a:p>
                  </a:txBody>
                  <a:tcPr marL="64200" marR="64200" marT="32073" marB="3207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2</a:t>
                      </a:r>
                      <a:endParaRPr sz="1400"/>
                    </a:p>
                  </a:txBody>
                  <a:tcPr marL="64200" marR="64200" marT="32073" marB="32073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2</a:t>
                      </a:r>
                      <a:endParaRPr sz="1400"/>
                    </a:p>
                  </a:txBody>
                  <a:tcPr marL="64200" marR="64200" marT="32073" marB="3207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4" name="Google Shape;244;p2">
            <a:extLst>
              <a:ext uri="{FF2B5EF4-FFF2-40B4-BE49-F238E27FC236}">
                <a16:creationId xmlns:a16="http://schemas.microsoft.com/office/drawing/2014/main" id="{67F047AD-99C8-41C2-3B46-42ECECA91D00}"/>
              </a:ext>
            </a:extLst>
          </p:cNvPr>
          <p:cNvSpPr txBox="1"/>
          <p:nvPr/>
        </p:nvSpPr>
        <p:spPr>
          <a:xfrm>
            <a:off x="5486400" y="1503363"/>
            <a:ext cx="3448050" cy="3094037"/>
          </a:xfrm>
          <a:prstGeom prst="rect">
            <a:avLst/>
          </a:prstGeom>
          <a:noFill/>
          <a:ln>
            <a:noFill/>
          </a:ln>
        </p:spPr>
        <p:txBody>
          <a:bodyPr spcFirstLastPara="1" lIns="68569" tIns="34275" rIns="68569" bIns="34275">
            <a:spAutoFit/>
          </a:bodyPr>
          <a:lstStyle/>
          <a:p>
            <a:pPr marL="214313" indent="-214313">
              <a:spcBef>
                <a:spcPts val="0"/>
              </a:spcBef>
              <a:spcAft>
                <a:spcPts val="0"/>
              </a:spcAft>
              <a:buClr>
                <a:srgbClr val="9F2936"/>
              </a:buClr>
              <a:buSzPts val="1440"/>
              <a:buFont typeface="Arial"/>
              <a:buChar char="•"/>
              <a:defRPr/>
            </a:pPr>
            <a:r>
              <a:rPr lang="en-US" sz="1350" b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NCI R01s awarded – 14, $3.7M direct</a:t>
            </a:r>
            <a:endParaRPr sz="1800"/>
          </a:p>
          <a:p>
            <a:pPr marL="214313" indent="-214313">
              <a:spcBef>
                <a:spcPts val="0"/>
              </a:spcBef>
              <a:spcAft>
                <a:spcPts val="0"/>
              </a:spcAft>
              <a:buClr>
                <a:srgbClr val="9F2936"/>
              </a:buClr>
              <a:buSzPts val="1440"/>
              <a:buFont typeface="Arial"/>
              <a:buChar char="•"/>
              <a:defRPr/>
            </a:pPr>
            <a:r>
              <a:rPr lang="en-US" sz="135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NIH R01s awarded – 4, $954K direct </a:t>
            </a:r>
            <a:endParaRPr sz="1800"/>
          </a:p>
          <a:p>
            <a:pPr marL="214313" indent="-214313">
              <a:spcBef>
                <a:spcPts val="0"/>
              </a:spcBef>
              <a:spcAft>
                <a:spcPts val="0"/>
              </a:spcAft>
              <a:buClr>
                <a:srgbClr val="9F2936"/>
              </a:buClr>
              <a:buSzPts val="1440"/>
              <a:buFont typeface="Arial"/>
              <a:buChar char="•"/>
              <a:defRPr/>
            </a:pPr>
            <a:r>
              <a:rPr lang="en-US" sz="135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NCI P01 (Hecht) – 4 projects, $1.8M direct</a:t>
            </a:r>
            <a:endParaRPr sz="1800"/>
          </a:p>
          <a:p>
            <a:pPr marL="214313" indent="-214313">
              <a:spcBef>
                <a:spcPts val="0"/>
              </a:spcBef>
              <a:spcAft>
                <a:spcPts val="0"/>
              </a:spcAft>
              <a:buClr>
                <a:srgbClr val="9F2936"/>
              </a:buClr>
              <a:buSzPts val="1440"/>
              <a:buFont typeface="Arial"/>
              <a:buChar char="•"/>
              <a:defRPr/>
            </a:pPr>
            <a:r>
              <a:rPr lang="en-US" sz="135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U2C Exposure Assessment Hub (Peterson/Hecht)</a:t>
            </a:r>
            <a:endParaRPr sz="1800"/>
          </a:p>
          <a:p>
            <a:pPr marL="214313" indent="-214313">
              <a:spcBef>
                <a:spcPts val="0"/>
              </a:spcBef>
              <a:spcAft>
                <a:spcPts val="0"/>
              </a:spcAft>
              <a:buClr>
                <a:srgbClr val="9F2936"/>
              </a:buClr>
              <a:buSzPts val="1440"/>
              <a:buFont typeface="Arial"/>
              <a:buChar char="•"/>
              <a:defRPr/>
            </a:pPr>
            <a:r>
              <a:rPr lang="en-US" sz="135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NIDA Exposure U01 (Stepanov)</a:t>
            </a:r>
            <a:endParaRPr sz="1800"/>
          </a:p>
          <a:p>
            <a:pPr marL="214313" indent="-214313">
              <a:spcBef>
                <a:spcPts val="0"/>
              </a:spcBef>
              <a:spcAft>
                <a:spcPts val="0"/>
              </a:spcAft>
              <a:buClr>
                <a:srgbClr val="9F2936"/>
              </a:buClr>
              <a:buSzPts val="1440"/>
              <a:buFont typeface="Arial"/>
              <a:buChar char="•"/>
              <a:defRPr/>
            </a:pPr>
            <a:r>
              <a:rPr lang="en-US" sz="135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NCI Research Scientist (Villalta)</a:t>
            </a:r>
            <a:endParaRPr sz="1800"/>
          </a:p>
          <a:p>
            <a:pPr marL="214313" indent="-176213">
              <a:spcBef>
                <a:spcPts val="0"/>
              </a:spcBef>
              <a:spcAft>
                <a:spcPts val="0"/>
              </a:spcAft>
              <a:buClr>
                <a:srgbClr val="9F2936"/>
              </a:buClr>
              <a:buSzPts val="800"/>
              <a:defRPr/>
            </a:pPr>
            <a:endParaRPr sz="750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214313" indent="-214313">
              <a:spcBef>
                <a:spcPts val="0"/>
              </a:spcBef>
              <a:spcAft>
                <a:spcPts val="0"/>
              </a:spcAft>
              <a:buClr>
                <a:srgbClr val="9F2936"/>
              </a:buClr>
              <a:buSzPts val="1440"/>
              <a:buFont typeface="Arial"/>
              <a:buChar char="•"/>
              <a:defRPr/>
            </a:pPr>
            <a:r>
              <a:rPr lang="en-US" sz="1350" b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5</a:t>
            </a:r>
            <a:r>
              <a:rPr lang="en-US" sz="135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 new recruits during last funding period:</a:t>
            </a:r>
            <a:endParaRPr sz="1800"/>
          </a:p>
          <a:p>
            <a:pPr marL="557213" lvl="1" indent="-214313">
              <a:spcBef>
                <a:spcPts val="0"/>
              </a:spcBef>
              <a:spcAft>
                <a:spcPts val="0"/>
              </a:spcAft>
              <a:buClr>
                <a:srgbClr val="9F2936"/>
              </a:buClr>
              <a:buSzPts val="1280"/>
              <a:buFont typeface="Arial"/>
              <a:buChar char="•"/>
              <a:defRPr/>
            </a:pPr>
            <a:r>
              <a:rPr lang="en-US" sz="12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Silvia Balbo, PhD</a:t>
            </a:r>
            <a:endParaRPr sz="1800"/>
          </a:p>
          <a:p>
            <a:pPr marL="557213" lvl="1" indent="-214313">
              <a:spcBef>
                <a:spcPts val="0"/>
              </a:spcBef>
              <a:spcAft>
                <a:spcPts val="0"/>
              </a:spcAft>
              <a:buClr>
                <a:srgbClr val="9F2936"/>
              </a:buClr>
              <a:buSzPts val="1280"/>
              <a:buFont typeface="Arial"/>
              <a:buChar char="•"/>
              <a:defRPr/>
            </a:pPr>
            <a:r>
              <a:rPr lang="en-US" sz="12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Britt Erickson, MD</a:t>
            </a:r>
            <a:endParaRPr sz="1800"/>
          </a:p>
          <a:p>
            <a:pPr marL="557213" lvl="1" indent="-214313">
              <a:spcBef>
                <a:spcPts val="0"/>
              </a:spcBef>
              <a:spcAft>
                <a:spcPts val="0"/>
              </a:spcAft>
              <a:buClr>
                <a:srgbClr val="9F2936"/>
              </a:buClr>
              <a:buSzPts val="1280"/>
              <a:buFont typeface="Arial"/>
              <a:buChar char="•"/>
              <a:defRPr/>
            </a:pPr>
            <a:r>
              <a:rPr lang="en-US" sz="12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Laurie Parker, PhD</a:t>
            </a:r>
            <a:endParaRPr sz="1800"/>
          </a:p>
          <a:p>
            <a:pPr marL="557213" lvl="1" indent="-214313">
              <a:spcBef>
                <a:spcPts val="0"/>
              </a:spcBef>
              <a:spcAft>
                <a:spcPts val="0"/>
              </a:spcAft>
              <a:buClr>
                <a:srgbClr val="9F2936"/>
              </a:buClr>
              <a:buSzPts val="1280"/>
              <a:buFont typeface="Arial"/>
              <a:buChar char="•"/>
              <a:defRPr/>
            </a:pPr>
            <a:r>
              <a:rPr lang="en-US" sz="12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Michael Smanski, PhD</a:t>
            </a:r>
            <a:endParaRPr sz="1800"/>
          </a:p>
          <a:p>
            <a:pPr marL="557213" lvl="1" indent="-214313">
              <a:spcBef>
                <a:spcPts val="0"/>
              </a:spcBef>
              <a:spcAft>
                <a:spcPts val="0"/>
              </a:spcAft>
              <a:buClr>
                <a:srgbClr val="9F2936"/>
              </a:buClr>
              <a:buSzPts val="1280"/>
              <a:buFont typeface="Arial"/>
              <a:buChar char="•"/>
              <a:defRPr/>
            </a:pPr>
            <a:r>
              <a:rPr lang="en-US" sz="12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Robert Turesky, PhD</a:t>
            </a:r>
            <a:endParaRPr sz="1800"/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9F2936"/>
              </a:buClr>
              <a:buSzPts val="800"/>
              <a:defRPr/>
            </a:pPr>
            <a:endParaRPr sz="750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214313" indent="-214313">
              <a:spcBef>
                <a:spcPts val="0"/>
              </a:spcBef>
              <a:spcAft>
                <a:spcPts val="0"/>
              </a:spcAft>
              <a:buClr>
                <a:srgbClr val="9F2936"/>
              </a:buClr>
              <a:buSzPts val="1440"/>
              <a:buFont typeface="Arial"/>
              <a:buChar char="•"/>
              <a:defRPr/>
            </a:pPr>
            <a:r>
              <a:rPr lang="en-US" sz="1350" b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24</a:t>
            </a:r>
            <a:r>
              <a:rPr lang="en-US" sz="135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 research members in </a:t>
            </a:r>
            <a:r>
              <a:rPr lang="en-US" sz="1350" b="1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6</a:t>
            </a:r>
            <a:r>
              <a:rPr lang="en-US" sz="135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 schools/colleges</a:t>
            </a:r>
            <a:endParaRPr sz="1800"/>
          </a:p>
        </p:txBody>
      </p:sp>
      <p:graphicFrame>
        <p:nvGraphicFramePr>
          <p:cNvPr id="245" name="Google Shape;245;p2">
            <a:extLst>
              <a:ext uri="{FF2B5EF4-FFF2-40B4-BE49-F238E27FC236}">
                <a16:creationId xmlns:a16="http://schemas.microsoft.com/office/drawing/2014/main" id="{B050FEFE-1CBC-8232-00E4-A1D347EE4A4A}"/>
              </a:ext>
            </a:extLst>
          </p:cNvPr>
          <p:cNvGraphicFramePr/>
          <p:nvPr/>
        </p:nvGraphicFramePr>
        <p:xfrm>
          <a:off x="463550" y="4981575"/>
          <a:ext cx="4500563" cy="541338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914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6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2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96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14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44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79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7101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3943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Resource</a:t>
                      </a:r>
                      <a:endParaRPr sz="1400"/>
                    </a:p>
                  </a:txBody>
                  <a:tcPr marL="64205" marR="64205" marT="32187" marB="32187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AB</a:t>
                      </a:r>
                      <a:endParaRPr sz="1400"/>
                    </a:p>
                  </a:txBody>
                  <a:tcPr marL="64205" marR="64205" marT="32187" marB="32187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Biostats</a:t>
                      </a:r>
                      <a:endParaRPr sz="1400"/>
                    </a:p>
                  </a:txBody>
                  <a:tcPr marL="64205" marR="64205" marT="32187" marB="32187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CGSR</a:t>
                      </a:r>
                      <a:endParaRPr sz="1400"/>
                    </a:p>
                  </a:txBody>
                  <a:tcPr marL="64205" marR="64205" marT="32187" marB="32187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CISR</a:t>
                      </a:r>
                      <a:endParaRPr sz="1400"/>
                    </a:p>
                  </a:txBody>
                  <a:tcPr marL="64205" marR="64205" marT="32187" marB="32187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ClPh</a:t>
                      </a:r>
                      <a:endParaRPr sz="900"/>
                    </a:p>
                  </a:txBody>
                  <a:tcPr marL="64205" marR="64205" marT="32187" marB="32187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CPSR</a:t>
                      </a:r>
                      <a:endParaRPr sz="1400"/>
                    </a:p>
                  </a:txBody>
                  <a:tcPr marL="64205" marR="64205" marT="32187" marB="32187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FCSR</a:t>
                      </a:r>
                      <a:endParaRPr sz="1400"/>
                    </a:p>
                  </a:txBody>
                  <a:tcPr marL="64205" marR="64205" marT="32187" marB="32187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TTSR</a:t>
                      </a:r>
                      <a:endParaRPr sz="1400"/>
                    </a:p>
                  </a:txBody>
                  <a:tcPr marL="64205" marR="64205" marT="32187" marB="3218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90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FY2017 Users</a:t>
                      </a:r>
                      <a:endParaRPr sz="1400"/>
                    </a:p>
                  </a:txBody>
                  <a:tcPr marL="64205" marR="64205" marT="32187" marB="32187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13</a:t>
                      </a:r>
                      <a:endParaRPr sz="1400"/>
                    </a:p>
                  </a:txBody>
                  <a:tcPr marL="64205" marR="64205" marT="32187" marB="32187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3</a:t>
                      </a:r>
                      <a:endParaRPr sz="1400"/>
                    </a:p>
                  </a:txBody>
                  <a:tcPr marL="64205" marR="64205" marT="32187" marB="32187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7</a:t>
                      </a:r>
                      <a:endParaRPr sz="1400"/>
                    </a:p>
                  </a:txBody>
                  <a:tcPr marL="64205" marR="64205" marT="32187" marB="32187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1</a:t>
                      </a:r>
                      <a:endParaRPr sz="1400"/>
                    </a:p>
                  </a:txBody>
                  <a:tcPr marL="64205" marR="64205" marT="32187" marB="32187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2</a:t>
                      </a:r>
                      <a:endParaRPr sz="1400"/>
                    </a:p>
                  </a:txBody>
                  <a:tcPr marL="64205" marR="64205" marT="32187" marB="32187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7</a:t>
                      </a:r>
                      <a:endParaRPr sz="1400"/>
                    </a:p>
                  </a:txBody>
                  <a:tcPr marL="64205" marR="64205" marT="32187" marB="32187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9</a:t>
                      </a:r>
                      <a:endParaRPr sz="1400"/>
                    </a:p>
                  </a:txBody>
                  <a:tcPr marL="64205" marR="64205" marT="32187" marB="32187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1</a:t>
                      </a:r>
                      <a:endParaRPr sz="1400"/>
                    </a:p>
                  </a:txBody>
                  <a:tcPr marL="64205" marR="64205" marT="32187" marB="3218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6" name="Google Shape;246;p2">
            <a:extLst>
              <a:ext uri="{FF2B5EF4-FFF2-40B4-BE49-F238E27FC236}">
                <a16:creationId xmlns:a16="http://schemas.microsoft.com/office/drawing/2014/main" id="{18F74DB0-67D3-04E9-F816-7D37AF19F5EF}"/>
              </a:ext>
            </a:extLst>
          </p:cNvPr>
          <p:cNvSpPr/>
          <p:nvPr/>
        </p:nvSpPr>
        <p:spPr>
          <a:xfrm>
            <a:off x="7905750" y="5722938"/>
            <a:ext cx="979488" cy="277812"/>
          </a:xfrm>
          <a:prstGeom prst="rect">
            <a:avLst/>
          </a:prstGeom>
          <a:noFill/>
          <a:ln>
            <a:noFill/>
          </a:ln>
        </p:spPr>
        <p:txBody>
          <a:bodyPr spcFirstLastPara="1" lIns="68569" tIns="34275" rIns="68569" bIns="34275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defRPr/>
            </a:pPr>
            <a:r>
              <a:rPr lang="en-US" sz="135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HN TRWG </a:t>
            </a:r>
            <a:endParaRPr sz="1800"/>
          </a:p>
        </p:txBody>
      </p:sp>
      <p:sp>
        <p:nvSpPr>
          <p:cNvPr id="247" name="Google Shape;247;p2">
            <a:extLst>
              <a:ext uri="{FF2B5EF4-FFF2-40B4-BE49-F238E27FC236}">
                <a16:creationId xmlns:a16="http://schemas.microsoft.com/office/drawing/2014/main" id="{FF516521-9277-56DB-0EF1-10991974900B}"/>
              </a:ext>
            </a:extLst>
          </p:cNvPr>
          <p:cNvSpPr/>
          <p:nvPr/>
        </p:nvSpPr>
        <p:spPr>
          <a:xfrm>
            <a:off x="5449888" y="3068638"/>
            <a:ext cx="3451225" cy="1528762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lIns="68569" tIns="34275" rIns="68569" bIns="34275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defRPr/>
            </a:pPr>
            <a:endParaRPr sz="135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8" name="Google Shape;248;p2">
            <a:extLst>
              <a:ext uri="{FF2B5EF4-FFF2-40B4-BE49-F238E27FC236}">
                <a16:creationId xmlns:a16="http://schemas.microsoft.com/office/drawing/2014/main" id="{64B59167-E3A6-AD7A-98D5-6F29BD768748}"/>
              </a:ext>
            </a:extLst>
          </p:cNvPr>
          <p:cNvSpPr/>
          <p:nvPr/>
        </p:nvSpPr>
        <p:spPr>
          <a:xfrm>
            <a:off x="5486400" y="1503363"/>
            <a:ext cx="3482975" cy="1547812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lIns="68569" tIns="34275" rIns="68569" bIns="34275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defRPr/>
            </a:pPr>
            <a:endParaRPr sz="135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9" name="Google Shape;249;p2">
            <a:extLst>
              <a:ext uri="{FF2B5EF4-FFF2-40B4-BE49-F238E27FC236}">
                <a16:creationId xmlns:a16="http://schemas.microsoft.com/office/drawing/2014/main" id="{29583BA3-BF06-84D6-074B-2D9E2A009642}"/>
              </a:ext>
            </a:extLst>
          </p:cNvPr>
          <p:cNvSpPr/>
          <p:nvPr/>
        </p:nvSpPr>
        <p:spPr>
          <a:xfrm>
            <a:off x="176213" y="1557338"/>
            <a:ext cx="4802187" cy="186372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lIns="68569" tIns="34275" rIns="68569" bIns="34275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defRPr/>
            </a:pPr>
            <a:endParaRPr sz="135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0" name="Google Shape;250;p2">
            <a:extLst>
              <a:ext uri="{FF2B5EF4-FFF2-40B4-BE49-F238E27FC236}">
                <a16:creationId xmlns:a16="http://schemas.microsoft.com/office/drawing/2014/main" id="{A60BF5F6-387A-78B3-3891-0ADF5D5DD7CF}"/>
              </a:ext>
            </a:extLst>
          </p:cNvPr>
          <p:cNvSpPr/>
          <p:nvPr/>
        </p:nvSpPr>
        <p:spPr>
          <a:xfrm>
            <a:off x="176213" y="4770438"/>
            <a:ext cx="5075237" cy="81597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lIns="68569" tIns="34275" rIns="68569" bIns="34275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defRPr/>
            </a:pPr>
            <a:endParaRPr sz="135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1" name="Google Shape;251;p2">
            <a:extLst>
              <a:ext uri="{FF2B5EF4-FFF2-40B4-BE49-F238E27FC236}">
                <a16:creationId xmlns:a16="http://schemas.microsoft.com/office/drawing/2014/main" id="{7223D4D6-6E1E-8A76-F643-6B49E2928E90}"/>
              </a:ext>
            </a:extLst>
          </p:cNvPr>
          <p:cNvSpPr/>
          <p:nvPr/>
        </p:nvSpPr>
        <p:spPr>
          <a:xfrm>
            <a:off x="120650" y="3421063"/>
            <a:ext cx="5240338" cy="134937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lIns="68569" tIns="34275" rIns="68569" bIns="34275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defRPr/>
            </a:pPr>
            <a:endParaRPr sz="135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3655" name="Google Shape;252;p2">
            <a:extLst>
              <a:ext uri="{FF2B5EF4-FFF2-40B4-BE49-F238E27FC236}">
                <a16:creationId xmlns:a16="http://schemas.microsoft.com/office/drawing/2014/main" id="{C0C8CE5D-544A-93DE-BD5F-5C0A876E42D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3" y="1738313"/>
            <a:ext cx="4040187" cy="311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656" name="Google Shape;253;p2">
            <a:extLst>
              <a:ext uri="{FF2B5EF4-FFF2-40B4-BE49-F238E27FC236}">
                <a16:creationId xmlns:a16="http://schemas.microsoft.com/office/drawing/2014/main" id="{FD90C8A3-95A9-C82E-B9A7-44347265E9E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70" b="17070"/>
          <a:stretch>
            <a:fillRect/>
          </a:stretch>
        </p:blipFill>
        <p:spPr bwMode="auto">
          <a:xfrm>
            <a:off x="4432300" y="1612900"/>
            <a:ext cx="3727450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CF2B5D11-DE7E-B967-C1F8-6EC59968AC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Time to Malignancy conversion</a:t>
            </a:r>
          </a:p>
        </p:txBody>
      </p:sp>
      <p:sp>
        <p:nvSpPr>
          <p:cNvPr id="25603" name="Table Placeholder 2">
            <a:extLst>
              <a:ext uri="{FF2B5EF4-FFF2-40B4-BE49-F238E27FC236}">
                <a16:creationId xmlns:a16="http://schemas.microsoft.com/office/drawing/2014/main" id="{A36F0609-D4BB-CE9A-5161-AC4C70231644}"/>
              </a:ext>
            </a:extLst>
          </p:cNvPr>
          <p:cNvSpPr>
            <a:spLocks noGrp="1" noChangeArrowheads="1" noTextEdit="1"/>
          </p:cNvSpPr>
          <p:nvPr>
            <p:ph type="tbl" idx="1"/>
          </p:nvPr>
        </p:nvSpPr>
        <p:spPr/>
      </p:sp>
      <p:pic>
        <p:nvPicPr>
          <p:cNvPr id="25604" name="Picture 4">
            <a:extLst>
              <a:ext uri="{FF2B5EF4-FFF2-40B4-BE49-F238E27FC236}">
                <a16:creationId xmlns:a16="http://schemas.microsoft.com/office/drawing/2014/main" id="{289AF6DB-374D-FAE9-C38D-5D73D96DC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888" y="1511300"/>
            <a:ext cx="5100637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EF6DA1C4-64B0-D760-21B6-4F8FFE38F9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Time to Malignancy conversion</a:t>
            </a:r>
          </a:p>
        </p:txBody>
      </p:sp>
      <p:sp>
        <p:nvSpPr>
          <p:cNvPr id="26627" name="Table Placeholder 2">
            <a:extLst>
              <a:ext uri="{FF2B5EF4-FFF2-40B4-BE49-F238E27FC236}">
                <a16:creationId xmlns:a16="http://schemas.microsoft.com/office/drawing/2014/main" id="{D4AB5707-82FD-8A67-4613-E8AD338E21E8}"/>
              </a:ext>
            </a:extLst>
          </p:cNvPr>
          <p:cNvSpPr>
            <a:spLocks noGrp="1" noChangeArrowheads="1" noTextEdit="1"/>
          </p:cNvSpPr>
          <p:nvPr>
            <p:ph type="tbl" idx="1"/>
          </p:nvPr>
        </p:nvSpPr>
        <p:spPr/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7CEBD8D8-F934-8825-B15D-17F292C9E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888" y="1511300"/>
            <a:ext cx="5100637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Box 3">
            <a:extLst>
              <a:ext uri="{FF2B5EF4-FFF2-40B4-BE49-F238E27FC236}">
                <a16:creationId xmlns:a16="http://schemas.microsoft.com/office/drawing/2014/main" id="{C3A93E57-FD3B-E487-5C1A-DFC514A65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962400"/>
            <a:ext cx="2590800" cy="830263"/>
          </a:xfrm>
          <a:prstGeom prst="rect">
            <a:avLst/>
          </a:prstGeom>
          <a:solidFill>
            <a:srgbClr val="A500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72/1535 conversions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C7162BA8-5C27-712F-49B3-8AF481D757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Challenge 2- Multi institutional SOP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AAE85D6C-A786-5660-2355-169E779D42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/>
              <a:t>Templated clinical trial</a:t>
            </a:r>
          </a:p>
          <a:p>
            <a:r>
              <a:rPr lang="en-US" altLang="en-US" sz="2800"/>
              <a:t>Techniques standardized across Otolaryngology, Oral surgery, Periodontics</a:t>
            </a:r>
          </a:p>
          <a:p>
            <a:r>
              <a:rPr lang="en-US" altLang="en-US" sz="2800"/>
              <a:t>Standard lesion, collection of lesion/normal</a:t>
            </a:r>
          </a:p>
          <a:p>
            <a:r>
              <a:rPr lang="en-US" altLang="en-US" sz="2800"/>
              <a:t>Maximum use of small specimens</a:t>
            </a:r>
          </a:p>
          <a:p>
            <a:pPr lvl="1"/>
            <a:r>
              <a:rPr lang="en-US" altLang="en-US"/>
              <a:t>3-4 mm punches</a:t>
            </a:r>
          </a:p>
          <a:p>
            <a:pPr lvl="1"/>
            <a:r>
              <a:rPr lang="en-US" altLang="en-US"/>
              <a:t>Fluids, brushes, etc</a:t>
            </a:r>
          </a:p>
          <a:p>
            <a:r>
              <a:rPr lang="en-US" altLang="en-US" sz="2800"/>
              <a:t>Digital pathology/central pathology </a:t>
            </a:r>
          </a:p>
          <a:p>
            <a:pPr lvl="1"/>
            <a:endParaRPr lang="en-US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B02FCBC3-C300-ED5A-CC86-1147F2D3E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Standard Techniques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F8D711AD-9D25-0A35-A659-DDC9092ACF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3886200" cy="3962400"/>
          </a:xfrm>
        </p:spPr>
        <p:txBody>
          <a:bodyPr/>
          <a:lstStyle/>
          <a:p>
            <a:r>
              <a:rPr lang="en-US" altLang="en-US" sz="2400"/>
              <a:t>12-24 week intervention</a:t>
            </a:r>
          </a:p>
          <a:p>
            <a:r>
              <a:rPr lang="en-US" altLang="en-US" sz="2400"/>
              <a:t>Biopsy of leukoplakia and 1 cm margin</a:t>
            </a:r>
          </a:p>
          <a:p>
            <a:r>
              <a:rPr lang="en-US" altLang="en-US" sz="2400"/>
              <a:t>Pre/post biopsies</a:t>
            </a:r>
          </a:p>
          <a:p>
            <a:r>
              <a:rPr lang="en-US" altLang="en-US" sz="2400"/>
              <a:t>Other exploratory biomarkers</a:t>
            </a:r>
          </a:p>
          <a:p>
            <a:endParaRPr lang="en-US" altLang="en-US"/>
          </a:p>
        </p:txBody>
      </p:sp>
      <p:pic>
        <p:nvPicPr>
          <p:cNvPr id="28676" name="Picture 4">
            <a:extLst>
              <a:ext uri="{FF2B5EF4-FFF2-40B4-BE49-F238E27FC236}">
                <a16:creationId xmlns:a16="http://schemas.microsoft.com/office/drawing/2014/main" id="{4552A4A7-D888-9074-48FB-1C704AF2F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713" y="16002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7FA3BBCD-23DE-922A-6271-DBA76E8D16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Definitions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8D16988F-E450-7FAD-49EA-BE3AA15061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Primary Chemoprevention </a:t>
            </a:r>
          </a:p>
          <a:p>
            <a:pPr lvl="1"/>
            <a:r>
              <a:rPr lang="en-US" altLang="en-US"/>
              <a:t>Don’t smoke or drink</a:t>
            </a:r>
          </a:p>
          <a:p>
            <a:r>
              <a:rPr lang="en-US" altLang="en-US"/>
              <a:t>Secondary Chemoprevention</a:t>
            </a:r>
          </a:p>
          <a:p>
            <a:pPr lvl="1"/>
            <a:r>
              <a:rPr lang="en-US" altLang="en-US"/>
              <a:t>Reverse a premalignancy state (DCIS, Oral leukoplakia, PIN, AK)</a:t>
            </a:r>
          </a:p>
          <a:p>
            <a:r>
              <a:rPr lang="en-US" altLang="en-US"/>
              <a:t>Tertiary Chemoprevention</a:t>
            </a:r>
          </a:p>
          <a:p>
            <a:pPr lvl="1"/>
            <a:r>
              <a:rPr lang="en-US" altLang="en-US"/>
              <a:t>Delay the development of malignancy</a:t>
            </a:r>
          </a:p>
          <a:p>
            <a:pPr lvl="1"/>
            <a:endParaRPr lang="en-US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B3FAED2C-4F05-DFEB-BE6A-B9D6B9BE23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Target/Surrogate Evolution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B3BDDBC6-D0E9-079F-49D3-39EFE02B21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439863"/>
            <a:ext cx="7772400" cy="3962400"/>
          </a:xfrm>
        </p:spPr>
        <p:txBody>
          <a:bodyPr/>
          <a:lstStyle/>
          <a:p>
            <a:r>
              <a:rPr lang="en-US" altLang="en-US" sz="2800"/>
              <a:t>Oral Leukoplakia </a:t>
            </a:r>
          </a:p>
          <a:p>
            <a:pPr lvl="1"/>
            <a:r>
              <a:rPr lang="en-US" altLang="en-US" sz="2400"/>
              <a:t>standard surrogate lesion for 40 years</a:t>
            </a:r>
          </a:p>
          <a:p>
            <a:r>
              <a:rPr lang="en-US" altLang="en-US" sz="2800"/>
              <a:t>Changes in Histology are often incorporated </a:t>
            </a:r>
          </a:p>
          <a:p>
            <a:pPr lvl="1"/>
            <a:r>
              <a:rPr lang="en-US" altLang="en-US" sz="2400"/>
              <a:t>(Normal,Mild, Moderate, Severe dysplasia) </a:t>
            </a:r>
            <a:r>
              <a:rPr lang="en-US" altLang="en-US" sz="1400"/>
              <a:t>WHO 2017/2022</a:t>
            </a:r>
          </a:p>
          <a:p>
            <a:r>
              <a:rPr lang="en-US" altLang="en-US" sz="2800"/>
              <a:t>Delay malignancy in ultra high risk individuals </a:t>
            </a:r>
          </a:p>
          <a:p>
            <a:pPr lvl="1"/>
            <a:r>
              <a:rPr lang="en-US" altLang="en-US" sz="2400"/>
              <a:t>3p19/9p21 loss (EPOC Trial)</a:t>
            </a:r>
          </a:p>
          <a:p>
            <a:pPr lvl="1"/>
            <a:r>
              <a:rPr lang="en-US" altLang="en-US" sz="2400"/>
              <a:t>Fanconi Anemia</a:t>
            </a:r>
          </a:p>
          <a:p>
            <a:r>
              <a:rPr lang="en-US" altLang="en-US" sz="2800"/>
              <a:t>Reverse Other surrogates </a:t>
            </a:r>
          </a:p>
          <a:p>
            <a:pPr lvl="1"/>
            <a:r>
              <a:rPr lang="en-US" altLang="en-US" sz="2400"/>
              <a:t>Ki 67, RNA SEQ gene panels</a:t>
            </a:r>
          </a:p>
          <a:p>
            <a:endParaRPr lang="en-US" altLang="en-US" sz="2000"/>
          </a:p>
          <a:p>
            <a:endParaRPr lang="en-US" altLang="en-US" sz="2000"/>
          </a:p>
          <a:p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67DA05C5-B80F-F9E9-6713-8A2A3E0F43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Oral leukoplakia lesion</a:t>
            </a:r>
          </a:p>
        </p:txBody>
      </p:sp>
      <p:pic>
        <p:nvPicPr>
          <p:cNvPr id="31747" name="Content Placeholder 4" descr="Close-up of a person's tongue&#10;&#10;Description automatically generated">
            <a:extLst>
              <a:ext uri="{FF2B5EF4-FFF2-40B4-BE49-F238E27FC236}">
                <a16:creationId xmlns:a16="http://schemas.microsoft.com/office/drawing/2014/main" id="{9508B6C6-5EB1-1768-79C3-41926FB8B95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47863" y="1752600"/>
            <a:ext cx="5248275" cy="3962400"/>
          </a:xfrm>
        </p:spPr>
      </p:pic>
      <p:sp>
        <p:nvSpPr>
          <p:cNvPr id="31748" name="TextBox 5">
            <a:extLst>
              <a:ext uri="{FF2B5EF4-FFF2-40B4-BE49-F238E27FC236}">
                <a16:creationId xmlns:a16="http://schemas.microsoft.com/office/drawing/2014/main" id="{CD8F09A4-79D2-3380-C8ED-9BC7D4AB21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4114800"/>
            <a:ext cx="18716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/>
              <a:t>5% conversion risk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844B7D0C-6AA6-40E4-BEDA-DC7D0FA7BCD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sp>
        <p:nvSpPr>
          <p:cNvPr id="32771" name="Text Box 3">
            <a:extLst>
              <a:ext uri="{FF2B5EF4-FFF2-40B4-BE49-F238E27FC236}">
                <a16:creationId xmlns:a16="http://schemas.microsoft.com/office/drawing/2014/main" id="{4E63534E-A01E-A92E-7302-33990A77D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1313" y="320675"/>
            <a:ext cx="5410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b="1">
                <a:solidFill>
                  <a:schemeClr val="accent2"/>
                </a:solidFill>
              </a:rPr>
              <a:t>Leukoplakia of Floor of Mouth </a:t>
            </a:r>
          </a:p>
        </p:txBody>
      </p:sp>
      <p:pic>
        <p:nvPicPr>
          <p:cNvPr id="32772" name="Picture 4">
            <a:extLst>
              <a:ext uri="{FF2B5EF4-FFF2-40B4-BE49-F238E27FC236}">
                <a16:creationId xmlns:a16="http://schemas.microsoft.com/office/drawing/2014/main" id="{886D910F-413A-7E61-0F98-FD822926C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90600"/>
            <a:ext cx="6727825" cy="476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4410B0C1-0818-561B-FE8A-3DEF51C872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Challenge 3- Agent (s), Dose, Schedule, Route, </a:t>
            </a:r>
          </a:p>
        </p:txBody>
      </p:sp>
      <p:sp>
        <p:nvSpPr>
          <p:cNvPr id="33795" name="Content Placeholder 2">
            <a:extLst>
              <a:ext uri="{FF2B5EF4-FFF2-40B4-BE49-F238E27FC236}">
                <a16:creationId xmlns:a16="http://schemas.microsoft.com/office/drawing/2014/main" id="{34344657-0355-2C63-40A6-3F2F384DF9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Safe and tolerated</a:t>
            </a:r>
          </a:p>
          <a:p>
            <a:pPr lvl="1"/>
            <a:r>
              <a:rPr lang="en-US" altLang="en-US"/>
              <a:t>CTCAE Grade 2 is maximum Toxicity</a:t>
            </a:r>
          </a:p>
          <a:p>
            <a:r>
              <a:rPr lang="en-US" altLang="en-US"/>
              <a:t>What is Effective dose? </a:t>
            </a:r>
          </a:p>
          <a:p>
            <a:r>
              <a:rPr lang="en-US" altLang="en-US"/>
              <a:t>What Administration route</a:t>
            </a:r>
          </a:p>
          <a:p>
            <a:pPr lvl="1"/>
            <a:r>
              <a:rPr lang="en-US" altLang="en-US"/>
              <a:t>Pill, Mouthwash, Aerosol, Ablation</a:t>
            </a:r>
          </a:p>
          <a:p>
            <a:r>
              <a:rPr lang="en-US" altLang="en-US"/>
              <a:t>Duration</a:t>
            </a:r>
          </a:p>
          <a:p>
            <a:pPr lvl="1"/>
            <a:r>
              <a:rPr lang="en-US" altLang="en-US"/>
              <a:t>12 weeks, 6 months, 18 months, lifelong?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63368328-2DB9-89B0-3486-2696F8C36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Interventional Clinical trial refinement 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6FF2C25E-BDF9-EC6E-B44A-2C63F5216A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800"/>
              <a:t>Retinoids (1980s-1990s)</a:t>
            </a:r>
          </a:p>
          <a:p>
            <a:r>
              <a:rPr lang="en-US" altLang="en-US" sz="1800"/>
              <a:t>Celecoxib (Searle)  (1999)</a:t>
            </a:r>
          </a:p>
          <a:p>
            <a:r>
              <a:rPr lang="en-US" altLang="en-US" sz="1800"/>
              <a:t>Ketorolac Mouthwash, Raspberry gels (2000s)</a:t>
            </a:r>
          </a:p>
          <a:p>
            <a:r>
              <a:rPr lang="en-US" altLang="en-US" sz="1800"/>
              <a:t>Bowman-Birk Inhibitor</a:t>
            </a:r>
          </a:p>
          <a:p>
            <a:r>
              <a:rPr lang="en-US" altLang="en-US" sz="1800"/>
              <a:t>Phase IIa- Pioglitazone: 70% response rate </a:t>
            </a:r>
          </a:p>
          <a:p>
            <a:r>
              <a:rPr lang="en-US" altLang="en-US" sz="1800"/>
              <a:t>Phase IIb- Pioglitazone Multi institutional 45% response rate</a:t>
            </a:r>
          </a:p>
          <a:p>
            <a:r>
              <a:rPr lang="en-US" altLang="en-US" sz="1800"/>
              <a:t>Phase IIa- Metformin (UCSD)- responses enhanced in smokers</a:t>
            </a:r>
          </a:p>
          <a:p>
            <a:r>
              <a:rPr lang="en-US" altLang="en-US" sz="1800"/>
              <a:t>Phase II- Actoplus Met XR Window trial- Ki67 suggestive of biomarker</a:t>
            </a:r>
          </a:p>
          <a:p>
            <a:r>
              <a:rPr lang="en-US" altLang="en-US" sz="1800"/>
              <a:t>Phase IIb- Metformin in smokers (2024) </a:t>
            </a:r>
          </a:p>
          <a:p>
            <a:r>
              <a:rPr lang="en-US" altLang="en-US" sz="1800"/>
              <a:t>Phase IIa- Pio/Met trial- (2024)</a:t>
            </a:r>
            <a:endParaRPr lang="en-US" altLang="en-US" sz="1400"/>
          </a:p>
          <a:p>
            <a:endParaRPr lang="en-US" altLang="en-US" sz="28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626E0C10-3CCF-B187-9A0E-2D4D578653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Challenge 4- evolution of Biomarkers</a:t>
            </a: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0DFA9B51-E3FB-70A3-8A99-27D1AF5F02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Clinical + Histologic response</a:t>
            </a:r>
          </a:p>
          <a:p>
            <a:r>
              <a:rPr lang="en-US" altLang="en-US"/>
              <a:t>Development of Invasive Cancer</a:t>
            </a:r>
          </a:p>
          <a:p>
            <a:r>
              <a:rPr lang="en-US" altLang="en-US"/>
              <a:t>RAR Beta (isotetrinoin)</a:t>
            </a:r>
          </a:p>
          <a:p>
            <a:r>
              <a:rPr lang="en-US" altLang="en-US"/>
              <a:t>Ki 67, P16ink 4a</a:t>
            </a:r>
          </a:p>
          <a:p>
            <a:r>
              <a:rPr lang="en-US" altLang="en-US"/>
              <a:t>Salivary CRP</a:t>
            </a:r>
          </a:p>
          <a:p>
            <a:r>
              <a:rPr lang="en-US" altLang="en-US"/>
              <a:t>Multiplexed IHC</a:t>
            </a:r>
          </a:p>
          <a:p>
            <a:r>
              <a:rPr lang="en-US" altLang="en-US"/>
              <a:t>RNA Seq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5" name="Rectangle 2">
            <a:extLst>
              <a:ext uri="{FF2B5EF4-FFF2-40B4-BE49-F238E27FC236}">
                <a16:creationId xmlns:a16="http://schemas.microsoft.com/office/drawing/2014/main" id="{EEBDF08A-D6BF-71A6-0829-E829C131655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386013" y="2786063"/>
            <a:ext cx="4371975" cy="642937"/>
          </a:xfrm>
        </p:spPr>
        <p:txBody>
          <a:bodyPr>
            <a:normAutofit fontScale="90000"/>
          </a:bodyPr>
          <a:lstStyle/>
          <a:p>
            <a:pPr>
              <a:defRPr/>
            </a:pPr>
            <a:endParaRPr lang="en-US" altLang="en-US">
              <a:sym typeface="Arial" charset="0"/>
            </a:endParaRP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47CB5FD7-DD72-4A7C-5751-F7B86117E75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>
              <a:sym typeface="Verdana" panose="020B0604030504040204" pitchFamily="34" charset="0"/>
            </a:endParaRPr>
          </a:p>
        </p:txBody>
      </p:sp>
      <p:pic>
        <p:nvPicPr>
          <p:cNvPr id="36868" name="Picture 4">
            <a:extLst>
              <a:ext uri="{FF2B5EF4-FFF2-40B4-BE49-F238E27FC236}">
                <a16:creationId xmlns:a16="http://schemas.microsoft.com/office/drawing/2014/main" id="{0FE6EC59-06F0-CC67-F009-89A79EED9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085850"/>
            <a:ext cx="6592888" cy="362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F7AE4393-194E-B3B7-03D3-DE893EE4A4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8534400" cy="1143000"/>
          </a:xfrm>
        </p:spPr>
        <p:txBody>
          <a:bodyPr/>
          <a:lstStyle/>
          <a:p>
            <a:pPr eaLnBrk="1" hangingPunct="1"/>
            <a:r>
              <a:rPr lang="en-US" altLang="en-US" sz="2800" b="1"/>
              <a:t>Pioglitazone-Metformin Combination Treatment for High Risk Oral Preneoplasia </a:t>
            </a:r>
            <a:r>
              <a:rPr lang="en-US" altLang="en-US" sz="1600" b="1"/>
              <a:t>5R01CA254270</a:t>
            </a:r>
            <a:r>
              <a:rPr lang="en-US" altLang="en-US" sz="2800" b="1"/>
              <a:t>  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1AADC6AE-E24B-FFE5-8642-B98546943C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4343400" cy="3962400"/>
          </a:xfrm>
        </p:spPr>
        <p:txBody>
          <a:bodyPr/>
          <a:lstStyle/>
          <a:p>
            <a:pPr eaLnBrk="1" hangingPunct="1"/>
            <a:r>
              <a:rPr lang="en-US" altLang="en-US" sz="2800"/>
              <a:t>High risk leukoplakia </a:t>
            </a:r>
          </a:p>
          <a:p>
            <a:pPr eaLnBrk="1" hangingPunct="1"/>
            <a:r>
              <a:rPr lang="en-US" altLang="en-US" sz="2800"/>
              <a:t>12 week intervention</a:t>
            </a:r>
          </a:p>
          <a:p>
            <a:pPr eaLnBrk="1" hangingPunct="1"/>
            <a:r>
              <a:rPr lang="en-US" altLang="en-US" sz="2800"/>
              <a:t>Lesion size measurements and dysplasia grading pre/post </a:t>
            </a:r>
          </a:p>
          <a:p>
            <a:pPr eaLnBrk="1" hangingPunct="1"/>
            <a:r>
              <a:rPr lang="en-US" altLang="en-US" sz="2800"/>
              <a:t>Ki 67 </a:t>
            </a:r>
          </a:p>
          <a:p>
            <a:pPr eaLnBrk="1" hangingPunct="1"/>
            <a:r>
              <a:rPr lang="en-US" altLang="en-US" sz="2800"/>
              <a:t>Bulk RNA seq</a:t>
            </a:r>
          </a:p>
          <a:p>
            <a:pPr eaLnBrk="1" hangingPunct="1"/>
            <a:r>
              <a:rPr lang="en-US" altLang="en-US" sz="2800"/>
              <a:t>N=25 </a:t>
            </a:r>
            <a:endParaRPr lang="en-US" altLang="en-US" sz="2400"/>
          </a:p>
        </p:txBody>
      </p:sp>
      <p:pic>
        <p:nvPicPr>
          <p:cNvPr id="38916" name="Picture 1">
            <a:extLst>
              <a:ext uri="{FF2B5EF4-FFF2-40B4-BE49-F238E27FC236}">
                <a16:creationId xmlns:a16="http://schemas.microsoft.com/office/drawing/2014/main" id="{8E5255AB-6D6E-AADA-ED8A-402944A22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447800"/>
            <a:ext cx="2746375" cy="444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C710E973-54D9-6F2B-A466-602EB37454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715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Overall Summary</a:t>
            </a:r>
            <a:br>
              <a:rPr lang="en-US" altLang="en-US"/>
            </a:br>
            <a:r>
              <a:rPr lang="en-US" altLang="en-US"/>
              <a:t>  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4CBCF89-6CAE-80B2-EEAC-5F39BC8DD9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Built large OPMD recall population over 25 years </a:t>
            </a:r>
          </a:p>
          <a:p>
            <a:pPr lvl="1" eaLnBrk="1" hangingPunct="1"/>
            <a:r>
              <a:rPr lang="en-US" altLang="en-US" sz="2000"/>
              <a:t>Bur accrual not trivial</a:t>
            </a:r>
          </a:p>
          <a:p>
            <a:pPr eaLnBrk="1" hangingPunct="1"/>
            <a:r>
              <a:rPr lang="en-US" altLang="en-US" sz="2400"/>
              <a:t>Preclinical cell and animal models with all potential interventions  </a:t>
            </a:r>
          </a:p>
          <a:p>
            <a:pPr eaLnBrk="1" hangingPunct="1"/>
            <a:r>
              <a:rPr lang="en-US" altLang="en-US" sz="2400"/>
              <a:t>Overall innovations in specimen collection and storage</a:t>
            </a:r>
            <a:endParaRPr lang="en-US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2856B164-DF61-E14C-BC56-E0BBDA7721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Challenges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D865269B-445A-0572-FA93-048C663FBED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Improving oral cancer surveillance</a:t>
            </a:r>
          </a:p>
          <a:p>
            <a:r>
              <a:rPr lang="en-US" altLang="en-US"/>
              <a:t>Find Randomized Phase II success in Oral chemoprevention </a:t>
            </a:r>
          </a:p>
          <a:p>
            <a:r>
              <a:rPr lang="en-US" altLang="en-US"/>
              <a:t>Non invasive biomarkers </a:t>
            </a:r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DEFC7178-C535-4C2B-9BF6-3CF9BDF465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Acknowledgments</a:t>
            </a:r>
          </a:p>
        </p:txBody>
      </p:sp>
      <p:sp>
        <p:nvSpPr>
          <p:cNvPr id="72707" name="Content Placeholder 2">
            <a:extLst>
              <a:ext uri="{FF2B5EF4-FFF2-40B4-BE49-F238E27FC236}">
                <a16:creationId xmlns:a16="http://schemas.microsoft.com/office/drawing/2014/main" id="{BABE81D4-DF39-CC3C-4F51-D94BF10B08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7772400" cy="3962400"/>
          </a:xfrm>
        </p:spPr>
        <p:txBody>
          <a:bodyPr/>
          <a:lstStyle/>
          <a:p>
            <a:pPr>
              <a:defRPr/>
            </a:pPr>
            <a:r>
              <a:rPr lang="en-US" altLang="en-US" sz="2800" dirty="0"/>
              <a:t>20+ Years of NCI, NIDCR, Industry &amp; foundation support (Lions 5M, Shaver foundation, Fanconi Anemia foundation)</a:t>
            </a:r>
          </a:p>
          <a:p>
            <a:pPr>
              <a:defRPr/>
            </a:pPr>
            <a:r>
              <a:rPr lang="en-US" altLang="en-US" sz="2800" dirty="0"/>
              <a:t>25 years of Masonic Cancer Center and M Health support</a:t>
            </a:r>
          </a:p>
          <a:p>
            <a:pPr>
              <a:defRPr/>
            </a:pPr>
            <a:r>
              <a:rPr lang="en-US" altLang="en-US" sz="2800" dirty="0"/>
              <a:t>Collaborators: Wattenberg, Rhodus, Griffin, Jagtap, Gaffney, Rohrer,  Wuertz, Gopalakrishnan, Unger, Szabo DCP </a:t>
            </a:r>
          </a:p>
          <a:p>
            <a:pPr marL="0" indent="0">
              <a:buFontTx/>
              <a:buNone/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2D-3">
  <a:themeElements>
    <a:clrScheme name="D2D-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2D-3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lnDef>
  </a:objectDefaults>
  <a:extraClrSchemeLst>
    <a:extraClrScheme>
      <a:clrScheme name="D2D-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2D-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2D-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2D-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2D-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2D-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2D-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2D-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2D-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2D-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2D-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2D-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D2D-3</Template>
  <TotalTime>3590</TotalTime>
  <Words>1616</Words>
  <Application>Microsoft Office PowerPoint</Application>
  <PresentationFormat>On-screen Show (4:3)</PresentationFormat>
  <Paragraphs>263</Paragraphs>
  <Slides>30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D2D-3</vt:lpstr>
      <vt:lpstr> Progress and Challenges in oral Cancer Chemoprevention</vt:lpstr>
      <vt:lpstr>What is Oral/Oropharyngeal Cancer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 1- Trial Accrual</vt:lpstr>
      <vt:lpstr>UMN Active Surveillance </vt:lpstr>
      <vt:lpstr>U of MN Active Surveillance Clinic </vt:lpstr>
      <vt:lpstr>Clinical Trial Accrual/Cohorts</vt:lpstr>
      <vt:lpstr>Catchment analysis</vt:lpstr>
      <vt:lpstr>Screening analysis for MN</vt:lpstr>
      <vt:lpstr>Catchment findings</vt:lpstr>
      <vt:lpstr>Time to Malignancy conversion</vt:lpstr>
      <vt:lpstr>Time to Malignancy conversion</vt:lpstr>
      <vt:lpstr>Challenge 2- Multi institutional SOP</vt:lpstr>
      <vt:lpstr>Standard Techniques</vt:lpstr>
      <vt:lpstr>Definitions</vt:lpstr>
      <vt:lpstr>Target/Surrogate Evolution</vt:lpstr>
      <vt:lpstr>Oral leukoplakia lesion</vt:lpstr>
      <vt:lpstr>PowerPoint Presentation</vt:lpstr>
      <vt:lpstr>Challenge 3- Agent (s), Dose, Schedule, Route, </vt:lpstr>
      <vt:lpstr>Interventional Clinical trial refinement </vt:lpstr>
      <vt:lpstr>Challenge 4- evolution of Biomarkers</vt:lpstr>
      <vt:lpstr>PowerPoint Presentation</vt:lpstr>
      <vt:lpstr>Pioglitazone-Metformin Combination Treatment for High Risk Oral Preneoplasia 5R01CA254270  </vt:lpstr>
      <vt:lpstr>Overall Summary   </vt:lpstr>
      <vt:lpstr>Challenges</vt:lpstr>
      <vt:lpstr>Acknowledgments</vt:lpstr>
    </vt:vector>
  </TitlesOfParts>
  <Company>University Of Minnesota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aac</dc:creator>
  <cp:lastModifiedBy>Frank G Ondrey</cp:lastModifiedBy>
  <cp:revision>87</cp:revision>
  <dcterms:created xsi:type="dcterms:W3CDTF">2009-05-11T15:31:09Z</dcterms:created>
  <dcterms:modified xsi:type="dcterms:W3CDTF">2026-09-25T10:45:31Z</dcterms:modified>
</cp:coreProperties>
</file>